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 id="2147483761" r:id="rId5"/>
  </p:sldMasterIdLst>
  <p:notesMasterIdLst>
    <p:notesMasterId r:id="rId52"/>
  </p:notesMasterIdLst>
  <p:handoutMasterIdLst>
    <p:handoutMasterId r:id="rId53"/>
  </p:handoutMasterIdLst>
  <p:sldIdLst>
    <p:sldId id="322" r:id="rId6"/>
    <p:sldId id="337" r:id="rId7"/>
    <p:sldId id="396" r:id="rId8"/>
    <p:sldId id="397" r:id="rId9"/>
    <p:sldId id="338" r:id="rId10"/>
    <p:sldId id="399" r:id="rId11"/>
    <p:sldId id="340" r:id="rId12"/>
    <p:sldId id="341" r:id="rId13"/>
    <p:sldId id="374" r:id="rId14"/>
    <p:sldId id="377" r:id="rId15"/>
    <p:sldId id="343" r:id="rId16"/>
    <p:sldId id="344" r:id="rId17"/>
    <p:sldId id="345" r:id="rId18"/>
    <p:sldId id="346" r:id="rId19"/>
    <p:sldId id="347" r:id="rId20"/>
    <p:sldId id="348" r:id="rId21"/>
    <p:sldId id="349" r:id="rId22"/>
    <p:sldId id="350" r:id="rId23"/>
    <p:sldId id="378" r:id="rId24"/>
    <p:sldId id="352" r:id="rId25"/>
    <p:sldId id="353" r:id="rId26"/>
    <p:sldId id="354" r:id="rId27"/>
    <p:sldId id="355" r:id="rId28"/>
    <p:sldId id="356" r:id="rId29"/>
    <p:sldId id="357" r:id="rId30"/>
    <p:sldId id="359" r:id="rId31"/>
    <p:sldId id="360" r:id="rId32"/>
    <p:sldId id="361" r:id="rId33"/>
    <p:sldId id="362" r:id="rId34"/>
    <p:sldId id="363" r:id="rId35"/>
    <p:sldId id="364" r:id="rId36"/>
    <p:sldId id="366" r:id="rId37"/>
    <p:sldId id="368" r:id="rId38"/>
    <p:sldId id="369" r:id="rId39"/>
    <p:sldId id="370" r:id="rId40"/>
    <p:sldId id="406" r:id="rId41"/>
    <p:sldId id="405" r:id="rId42"/>
    <p:sldId id="371" r:id="rId43"/>
    <p:sldId id="408" r:id="rId44"/>
    <p:sldId id="407" r:id="rId45"/>
    <p:sldId id="409" r:id="rId46"/>
    <p:sldId id="410" r:id="rId47"/>
    <p:sldId id="411" r:id="rId48"/>
    <p:sldId id="412" r:id="rId49"/>
    <p:sldId id="271" r:id="rId50"/>
    <p:sldId id="319" r:id="rId5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7705FB-0FF2-4842-8928-E3AAD3406571}">
          <p14:sldIdLst>
            <p14:sldId id="322"/>
            <p14:sldId id="337"/>
            <p14:sldId id="396"/>
            <p14:sldId id="397"/>
            <p14:sldId id="338"/>
            <p14:sldId id="399"/>
            <p14:sldId id="340"/>
          </p14:sldIdLst>
        </p14:section>
        <p14:section name="TOPOLOGY" id="{DCC33D67-1E54-40CE-9AF9-352D4D514BCE}">
          <p14:sldIdLst>
            <p14:sldId id="341"/>
            <p14:sldId id="374"/>
            <p14:sldId id="377"/>
            <p14:sldId id="343"/>
            <p14:sldId id="344"/>
            <p14:sldId id="345"/>
            <p14:sldId id="346"/>
          </p14:sldIdLst>
        </p14:section>
        <p14:section name="NETWORKING" id="{53BBE553-80F6-4DD5-893D-0BEEDDCDEF5B}">
          <p14:sldIdLst>
            <p14:sldId id="347"/>
            <p14:sldId id="348"/>
            <p14:sldId id="349"/>
            <p14:sldId id="350"/>
            <p14:sldId id="378"/>
            <p14:sldId id="352"/>
            <p14:sldId id="353"/>
            <p14:sldId id="354"/>
            <p14:sldId id="355"/>
          </p14:sldIdLst>
        </p14:section>
        <p14:section name="APPLICATION Monitoring" id="{A8C18825-CD9E-4715-9108-7936E3D59921}">
          <p14:sldIdLst>
            <p14:sldId id="356"/>
            <p14:sldId id="357"/>
            <p14:sldId id="359"/>
            <p14:sldId id="360"/>
          </p14:sldIdLst>
        </p14:section>
        <p14:section name="DASHBOARDS and CONSISTENT VIEWS" id="{457780D5-21C2-4E6D-8640-8BFDA930935F}">
          <p14:sldIdLst>
            <p14:sldId id="361"/>
            <p14:sldId id="362"/>
            <p14:sldId id="363"/>
            <p14:sldId id="364"/>
            <p14:sldId id="366"/>
            <p14:sldId id="368"/>
          </p14:sldIdLst>
        </p14:section>
        <p14:section name="CLOSING" id="{8306EE87-4231-4538-923F-8B71A714EAB2}">
          <p14:sldIdLst>
            <p14:sldId id="369"/>
            <p14:sldId id="370"/>
            <p14:sldId id="406"/>
            <p14:sldId id="405"/>
            <p14:sldId id="371"/>
            <p14:sldId id="408"/>
            <p14:sldId id="407"/>
            <p14:sldId id="409"/>
            <p14:sldId id="410"/>
            <p14:sldId id="411"/>
            <p14:sldId id="412"/>
            <p14:sldId id="271"/>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C2F1"/>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96163"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2106"/>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CAFC5-453D-40CF-97BF-176FE48C7B36}" type="doc">
      <dgm:prSet loTypeId="urn:microsoft.com/office/officeart/2005/8/layout/default" loCatId="list" qsTypeId="urn:microsoft.com/office/officeart/2005/8/quickstyle/3d1" qsCatId="3D" csTypeId="urn:microsoft.com/office/officeart/2005/8/colors/accent4_2" csCatId="accent4" phldr="1"/>
      <dgm:spPr/>
    </dgm:pt>
    <dgm:pt modelId="{C6E858EB-2795-4682-BE81-A3B98D017173}">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solidFill>
                <a:schemeClr val="bg1"/>
              </a:solidFill>
            </a:rPr>
            <a:t>Simplicity</a:t>
          </a:r>
          <a:endParaRPr lang="en-US" dirty="0">
            <a:solidFill>
              <a:schemeClr val="bg1"/>
            </a:solidFill>
          </a:endParaRPr>
        </a:p>
      </dgm:t>
    </dgm:pt>
    <dgm:pt modelId="{7D5E3566-3A97-41FC-9C8D-2E1694B2317B}" type="parTrans" cxnId="{DDE3FD72-91EA-46DE-8073-52C9E376C6BC}">
      <dgm:prSet/>
      <dgm:spPr/>
      <dgm:t>
        <a:bodyPr/>
        <a:lstStyle/>
        <a:p>
          <a:endParaRPr lang="en-US"/>
        </a:p>
      </dgm:t>
    </dgm:pt>
    <dgm:pt modelId="{046FB101-CE4A-48E5-8B0C-6222F315D9E8}" type="sibTrans" cxnId="{DDE3FD72-91EA-46DE-8073-52C9E376C6BC}">
      <dgm:prSet/>
      <dgm:spPr/>
      <dgm:t>
        <a:bodyPr/>
        <a:lstStyle/>
        <a:p>
          <a:endParaRPr lang="en-US"/>
        </a:p>
      </dgm:t>
    </dgm:pt>
    <dgm:pt modelId="{FA2DD16B-D552-45CA-A718-1B9141B0FC1F}">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solidFill>
                <a:schemeClr val="bg1"/>
              </a:solidFill>
            </a:rPr>
            <a:t>Reliability</a:t>
          </a:r>
          <a:endParaRPr lang="en-US" dirty="0">
            <a:solidFill>
              <a:schemeClr val="bg1"/>
            </a:solidFill>
          </a:endParaRPr>
        </a:p>
      </dgm:t>
    </dgm:pt>
    <dgm:pt modelId="{360EC20C-434E-4A07-87E9-965E4AB5359D}" type="parTrans" cxnId="{8B55C860-59A3-430F-B9CC-0B8F917E2AFB}">
      <dgm:prSet/>
      <dgm:spPr/>
      <dgm:t>
        <a:bodyPr/>
        <a:lstStyle/>
        <a:p>
          <a:endParaRPr lang="en-US"/>
        </a:p>
      </dgm:t>
    </dgm:pt>
    <dgm:pt modelId="{B02BB47F-33BB-4891-A11A-0B9FCFDD190F}" type="sibTrans" cxnId="{8B55C860-59A3-430F-B9CC-0B8F917E2AFB}">
      <dgm:prSet/>
      <dgm:spPr/>
      <dgm:t>
        <a:bodyPr/>
        <a:lstStyle/>
        <a:p>
          <a:endParaRPr lang="en-US"/>
        </a:p>
      </dgm:t>
    </dgm:pt>
    <dgm:pt modelId="{281965C2-BCAC-473E-9B96-6D7109CD3935}">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solidFill>
                <a:schemeClr val="bg1"/>
              </a:solidFill>
            </a:rPr>
            <a:t>Personalization</a:t>
          </a:r>
          <a:endParaRPr lang="en-US" dirty="0">
            <a:solidFill>
              <a:schemeClr val="bg1"/>
            </a:solidFill>
          </a:endParaRPr>
        </a:p>
      </dgm:t>
    </dgm:pt>
    <dgm:pt modelId="{B8E4F337-DCCF-461B-AE22-9F1AAB7F6215}" type="parTrans" cxnId="{0579244D-6723-4083-9A1A-B273AB887D56}">
      <dgm:prSet/>
      <dgm:spPr/>
      <dgm:t>
        <a:bodyPr/>
        <a:lstStyle/>
        <a:p>
          <a:endParaRPr lang="en-US"/>
        </a:p>
      </dgm:t>
    </dgm:pt>
    <dgm:pt modelId="{7A3DCF3F-5BE5-4260-9A47-23E8635DAA2A}" type="sibTrans" cxnId="{0579244D-6723-4083-9A1A-B273AB887D56}">
      <dgm:prSet/>
      <dgm:spPr/>
      <dgm:t>
        <a:bodyPr/>
        <a:lstStyle/>
        <a:p>
          <a:endParaRPr lang="en-US"/>
        </a:p>
      </dgm:t>
    </dgm:pt>
    <dgm:pt modelId="{381E2B2E-7AB1-4ECE-81F5-2583174BFC65}">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solidFill>
                <a:schemeClr val="bg1"/>
              </a:solidFill>
            </a:rPr>
            <a:t>Consistency</a:t>
          </a:r>
          <a:endParaRPr lang="en-US" dirty="0">
            <a:solidFill>
              <a:schemeClr val="bg1"/>
            </a:solidFill>
          </a:endParaRPr>
        </a:p>
      </dgm:t>
    </dgm:pt>
    <dgm:pt modelId="{00A97DEA-5295-4FF1-96E9-0C96F15F92C8}" type="parTrans" cxnId="{1A9CEF49-AA22-49D2-AE9B-15D10B83BA7B}">
      <dgm:prSet/>
      <dgm:spPr/>
      <dgm:t>
        <a:bodyPr/>
        <a:lstStyle/>
        <a:p>
          <a:endParaRPr lang="en-US"/>
        </a:p>
      </dgm:t>
    </dgm:pt>
    <dgm:pt modelId="{C4968E85-34D5-4F7C-8979-31B57EA2C3A5}" type="sibTrans" cxnId="{1A9CEF49-AA22-49D2-AE9B-15D10B83BA7B}">
      <dgm:prSet/>
      <dgm:spPr/>
      <dgm:t>
        <a:bodyPr/>
        <a:lstStyle/>
        <a:p>
          <a:endParaRPr lang="en-US"/>
        </a:p>
      </dgm:t>
    </dgm:pt>
    <dgm:pt modelId="{87E00787-3EE4-4AB1-A216-86219ABE9E8B}" type="pres">
      <dgm:prSet presAssocID="{227CAFC5-453D-40CF-97BF-176FE48C7B36}" presName="diagram" presStyleCnt="0">
        <dgm:presLayoutVars>
          <dgm:dir/>
          <dgm:resizeHandles val="exact"/>
        </dgm:presLayoutVars>
      </dgm:prSet>
      <dgm:spPr/>
    </dgm:pt>
    <dgm:pt modelId="{8499D770-58A8-41C1-8188-4BFBA323A7C9}" type="pres">
      <dgm:prSet presAssocID="{C6E858EB-2795-4682-BE81-A3B98D017173}" presName="node" presStyleLbl="node1" presStyleIdx="0" presStyleCnt="4">
        <dgm:presLayoutVars>
          <dgm:bulletEnabled val="1"/>
        </dgm:presLayoutVars>
      </dgm:prSet>
      <dgm:spPr/>
      <dgm:t>
        <a:bodyPr/>
        <a:lstStyle/>
        <a:p>
          <a:endParaRPr lang="en-US"/>
        </a:p>
      </dgm:t>
    </dgm:pt>
    <dgm:pt modelId="{1DA1217E-6CD0-4DF2-B469-5ACD67957626}" type="pres">
      <dgm:prSet presAssocID="{046FB101-CE4A-48E5-8B0C-6222F315D9E8}" presName="sibTrans" presStyleCnt="0"/>
      <dgm:spPr/>
    </dgm:pt>
    <dgm:pt modelId="{274DF39E-39D0-4CA9-A96D-A7EDAC5928DB}" type="pres">
      <dgm:prSet presAssocID="{FA2DD16B-D552-45CA-A718-1B9141B0FC1F}" presName="node" presStyleLbl="node1" presStyleIdx="1" presStyleCnt="4">
        <dgm:presLayoutVars>
          <dgm:bulletEnabled val="1"/>
        </dgm:presLayoutVars>
      </dgm:prSet>
      <dgm:spPr/>
      <dgm:t>
        <a:bodyPr/>
        <a:lstStyle/>
        <a:p>
          <a:endParaRPr lang="en-US"/>
        </a:p>
      </dgm:t>
    </dgm:pt>
    <dgm:pt modelId="{2D8CD954-C97D-46D0-9C59-030E880B7E84}" type="pres">
      <dgm:prSet presAssocID="{B02BB47F-33BB-4891-A11A-0B9FCFDD190F}" presName="sibTrans" presStyleCnt="0"/>
      <dgm:spPr/>
    </dgm:pt>
    <dgm:pt modelId="{6E438D6B-3C13-46C9-BA7D-7435779B04FE}" type="pres">
      <dgm:prSet presAssocID="{281965C2-BCAC-473E-9B96-6D7109CD3935}" presName="node" presStyleLbl="node1" presStyleIdx="2" presStyleCnt="4">
        <dgm:presLayoutVars>
          <dgm:bulletEnabled val="1"/>
        </dgm:presLayoutVars>
      </dgm:prSet>
      <dgm:spPr/>
      <dgm:t>
        <a:bodyPr/>
        <a:lstStyle/>
        <a:p>
          <a:endParaRPr lang="en-US"/>
        </a:p>
      </dgm:t>
    </dgm:pt>
    <dgm:pt modelId="{B24CABD0-FC97-4248-A548-328A007F0513}" type="pres">
      <dgm:prSet presAssocID="{7A3DCF3F-5BE5-4260-9A47-23E8635DAA2A}" presName="sibTrans" presStyleCnt="0"/>
      <dgm:spPr/>
    </dgm:pt>
    <dgm:pt modelId="{8B9E1C3A-79EA-4D26-8C26-F365AA6557C6}" type="pres">
      <dgm:prSet presAssocID="{381E2B2E-7AB1-4ECE-81F5-2583174BFC65}" presName="node" presStyleLbl="node1" presStyleIdx="3" presStyleCnt="4">
        <dgm:presLayoutVars>
          <dgm:bulletEnabled val="1"/>
        </dgm:presLayoutVars>
      </dgm:prSet>
      <dgm:spPr/>
      <dgm:t>
        <a:bodyPr/>
        <a:lstStyle/>
        <a:p>
          <a:endParaRPr lang="en-US"/>
        </a:p>
      </dgm:t>
    </dgm:pt>
  </dgm:ptLst>
  <dgm:cxnLst>
    <dgm:cxn modelId="{284694A3-9B42-4F51-A5C0-587E6345EF6E}" type="presOf" srcId="{381E2B2E-7AB1-4ECE-81F5-2583174BFC65}" destId="{8B9E1C3A-79EA-4D26-8C26-F365AA6557C6}" srcOrd="0" destOrd="0" presId="urn:microsoft.com/office/officeart/2005/8/layout/default"/>
    <dgm:cxn modelId="{0579244D-6723-4083-9A1A-B273AB887D56}" srcId="{227CAFC5-453D-40CF-97BF-176FE48C7B36}" destId="{281965C2-BCAC-473E-9B96-6D7109CD3935}" srcOrd="2" destOrd="0" parTransId="{B8E4F337-DCCF-461B-AE22-9F1AAB7F6215}" sibTransId="{7A3DCF3F-5BE5-4260-9A47-23E8635DAA2A}"/>
    <dgm:cxn modelId="{DDE3FD72-91EA-46DE-8073-52C9E376C6BC}" srcId="{227CAFC5-453D-40CF-97BF-176FE48C7B36}" destId="{C6E858EB-2795-4682-BE81-A3B98D017173}" srcOrd="0" destOrd="0" parTransId="{7D5E3566-3A97-41FC-9C8D-2E1694B2317B}" sibTransId="{046FB101-CE4A-48E5-8B0C-6222F315D9E8}"/>
    <dgm:cxn modelId="{44EE4DC3-686F-4EEF-82D7-CF1DD633A757}" type="presOf" srcId="{227CAFC5-453D-40CF-97BF-176FE48C7B36}" destId="{87E00787-3EE4-4AB1-A216-86219ABE9E8B}" srcOrd="0" destOrd="0" presId="urn:microsoft.com/office/officeart/2005/8/layout/default"/>
    <dgm:cxn modelId="{2957C080-2740-489E-8FA9-808A07669FF9}" type="presOf" srcId="{FA2DD16B-D552-45CA-A718-1B9141B0FC1F}" destId="{274DF39E-39D0-4CA9-A96D-A7EDAC5928DB}" srcOrd="0" destOrd="0" presId="urn:microsoft.com/office/officeart/2005/8/layout/default"/>
    <dgm:cxn modelId="{8C7A32F7-E942-42AE-9124-47EF35FF73EE}" type="presOf" srcId="{281965C2-BCAC-473E-9B96-6D7109CD3935}" destId="{6E438D6B-3C13-46C9-BA7D-7435779B04FE}" srcOrd="0" destOrd="0" presId="urn:microsoft.com/office/officeart/2005/8/layout/default"/>
    <dgm:cxn modelId="{1A9CEF49-AA22-49D2-AE9B-15D10B83BA7B}" srcId="{227CAFC5-453D-40CF-97BF-176FE48C7B36}" destId="{381E2B2E-7AB1-4ECE-81F5-2583174BFC65}" srcOrd="3" destOrd="0" parTransId="{00A97DEA-5295-4FF1-96E9-0C96F15F92C8}" sibTransId="{C4968E85-34D5-4F7C-8979-31B57EA2C3A5}"/>
    <dgm:cxn modelId="{E5E6EBB5-0B44-4B96-A967-41A48B043762}" type="presOf" srcId="{C6E858EB-2795-4682-BE81-A3B98D017173}" destId="{8499D770-58A8-41C1-8188-4BFBA323A7C9}" srcOrd="0" destOrd="0" presId="urn:microsoft.com/office/officeart/2005/8/layout/default"/>
    <dgm:cxn modelId="{8B55C860-59A3-430F-B9CC-0B8F917E2AFB}" srcId="{227CAFC5-453D-40CF-97BF-176FE48C7B36}" destId="{FA2DD16B-D552-45CA-A718-1B9141B0FC1F}" srcOrd="1" destOrd="0" parTransId="{360EC20C-434E-4A07-87E9-965E4AB5359D}" sibTransId="{B02BB47F-33BB-4891-A11A-0B9FCFDD190F}"/>
    <dgm:cxn modelId="{0B4E996F-4E31-4AE8-9435-C6318C94E737}" type="presParOf" srcId="{87E00787-3EE4-4AB1-A216-86219ABE9E8B}" destId="{8499D770-58A8-41C1-8188-4BFBA323A7C9}" srcOrd="0" destOrd="0" presId="urn:microsoft.com/office/officeart/2005/8/layout/default"/>
    <dgm:cxn modelId="{6227CFEB-05E4-4A2D-893A-915AC8FA905A}" type="presParOf" srcId="{87E00787-3EE4-4AB1-A216-86219ABE9E8B}" destId="{1DA1217E-6CD0-4DF2-B469-5ACD67957626}" srcOrd="1" destOrd="0" presId="urn:microsoft.com/office/officeart/2005/8/layout/default"/>
    <dgm:cxn modelId="{85AF8744-F98B-4B80-92F8-019863EFCFDD}" type="presParOf" srcId="{87E00787-3EE4-4AB1-A216-86219ABE9E8B}" destId="{274DF39E-39D0-4CA9-A96D-A7EDAC5928DB}" srcOrd="2" destOrd="0" presId="urn:microsoft.com/office/officeart/2005/8/layout/default"/>
    <dgm:cxn modelId="{B38A6696-2853-4E96-8496-C2751A67BAF5}" type="presParOf" srcId="{87E00787-3EE4-4AB1-A216-86219ABE9E8B}" destId="{2D8CD954-C97D-46D0-9C59-030E880B7E84}" srcOrd="3" destOrd="0" presId="urn:microsoft.com/office/officeart/2005/8/layout/default"/>
    <dgm:cxn modelId="{1C562230-020F-496C-ADFA-A9C5B162C243}" type="presParOf" srcId="{87E00787-3EE4-4AB1-A216-86219ABE9E8B}" destId="{6E438D6B-3C13-46C9-BA7D-7435779B04FE}" srcOrd="4" destOrd="0" presId="urn:microsoft.com/office/officeart/2005/8/layout/default"/>
    <dgm:cxn modelId="{776B6C1D-7C74-45C7-9D52-6B126047BFE2}" type="presParOf" srcId="{87E00787-3EE4-4AB1-A216-86219ABE9E8B}" destId="{B24CABD0-FC97-4248-A548-328A007F0513}" srcOrd="5" destOrd="0" presId="urn:microsoft.com/office/officeart/2005/8/layout/default"/>
    <dgm:cxn modelId="{4AC0BCCE-2E63-4B4E-A535-C53A30143B1C}" type="presParOf" srcId="{87E00787-3EE4-4AB1-A216-86219ABE9E8B}" destId="{8B9E1C3A-79EA-4D26-8C26-F365AA6557C6}"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2DE80E-21BB-4657-9570-CF50FA0F5B17}" type="doc">
      <dgm:prSet loTypeId="urn:microsoft.com/office/officeart/2005/8/layout/matrix3" loCatId="matrix" qsTypeId="urn:microsoft.com/office/officeart/2005/8/quickstyle/3d2" qsCatId="3D" csTypeId="urn:microsoft.com/office/officeart/2005/8/colors/colorful3" csCatId="colorful" phldr="1"/>
      <dgm:spPr/>
      <dgm:t>
        <a:bodyPr/>
        <a:lstStyle/>
        <a:p>
          <a:endParaRPr lang="en-US"/>
        </a:p>
      </dgm:t>
    </dgm:pt>
    <dgm:pt modelId="{E6109A45-9844-438F-B167-81C1457971D8}">
      <dgm:prSet phldrT="[Text]"/>
      <dgm:spPr/>
      <dgm:t>
        <a:bodyPr/>
        <a:lstStyle/>
        <a:p>
          <a:r>
            <a:rPr lang="en-US" smtClean="0"/>
            <a:t>Discovery</a:t>
          </a:r>
          <a:endParaRPr lang="en-US" dirty="0"/>
        </a:p>
      </dgm:t>
    </dgm:pt>
    <dgm:pt modelId="{2C67E4FD-1009-4619-BBEC-F6830263093B}" type="parTrans" cxnId="{502B51C1-D275-44A7-8F35-53A8556C936D}">
      <dgm:prSet/>
      <dgm:spPr/>
      <dgm:t>
        <a:bodyPr/>
        <a:lstStyle/>
        <a:p>
          <a:endParaRPr lang="en-US"/>
        </a:p>
      </dgm:t>
    </dgm:pt>
    <dgm:pt modelId="{5C107C25-E26F-42A4-8BAB-B66F6B8D77F5}" type="sibTrans" cxnId="{502B51C1-D275-44A7-8F35-53A8556C936D}">
      <dgm:prSet/>
      <dgm:spPr/>
      <dgm:t>
        <a:bodyPr/>
        <a:lstStyle/>
        <a:p>
          <a:endParaRPr lang="en-US"/>
        </a:p>
      </dgm:t>
    </dgm:pt>
    <dgm:pt modelId="{CEF4A8F8-2558-4B80-8E3A-081AC2742595}">
      <dgm:prSet phldrT="[Text]"/>
      <dgm:spPr/>
      <dgm:t>
        <a:bodyPr/>
        <a:lstStyle/>
        <a:p>
          <a:r>
            <a:rPr lang="en-US" smtClean="0"/>
            <a:t>Monitoring</a:t>
          </a:r>
          <a:endParaRPr lang="en-US" dirty="0"/>
        </a:p>
      </dgm:t>
    </dgm:pt>
    <dgm:pt modelId="{8FCC77D7-67D7-4C9F-AFCC-5179A7F85190}" type="parTrans" cxnId="{B6A45454-E777-4180-B536-EE5A6DA713EF}">
      <dgm:prSet/>
      <dgm:spPr/>
      <dgm:t>
        <a:bodyPr/>
        <a:lstStyle/>
        <a:p>
          <a:endParaRPr lang="en-US"/>
        </a:p>
      </dgm:t>
    </dgm:pt>
    <dgm:pt modelId="{28448F18-4B79-40A8-9466-D97CCAB92602}" type="sibTrans" cxnId="{B6A45454-E777-4180-B536-EE5A6DA713EF}">
      <dgm:prSet/>
      <dgm:spPr/>
      <dgm:t>
        <a:bodyPr/>
        <a:lstStyle/>
        <a:p>
          <a:endParaRPr lang="en-US"/>
        </a:p>
      </dgm:t>
    </dgm:pt>
    <dgm:pt modelId="{0DF935DA-7095-44E9-A2B9-C9AC6219804D}">
      <dgm:prSet phldrT="[Text]"/>
      <dgm:spPr/>
      <dgm:t>
        <a:bodyPr/>
        <a:lstStyle/>
        <a:p>
          <a:r>
            <a:rPr lang="en-US" dirty="0" smtClean="0">
              <a:solidFill>
                <a:schemeClr val="bg1"/>
              </a:solidFill>
            </a:rPr>
            <a:t>Visualization</a:t>
          </a:r>
          <a:endParaRPr lang="en-US" dirty="0">
            <a:solidFill>
              <a:schemeClr val="bg1"/>
            </a:solidFill>
          </a:endParaRPr>
        </a:p>
      </dgm:t>
    </dgm:pt>
    <dgm:pt modelId="{D303BD43-65CD-4AC2-9787-C9344077C533}" type="parTrans" cxnId="{083561E9-730C-44F5-A0B6-ADF42036B9EF}">
      <dgm:prSet/>
      <dgm:spPr/>
      <dgm:t>
        <a:bodyPr/>
        <a:lstStyle/>
        <a:p>
          <a:endParaRPr lang="en-US"/>
        </a:p>
      </dgm:t>
    </dgm:pt>
    <dgm:pt modelId="{F7B87F9A-FD99-47C5-9389-E14A3E8AB969}" type="sibTrans" cxnId="{083561E9-730C-44F5-A0B6-ADF42036B9EF}">
      <dgm:prSet/>
      <dgm:spPr/>
      <dgm:t>
        <a:bodyPr/>
        <a:lstStyle/>
        <a:p>
          <a:endParaRPr lang="en-US"/>
        </a:p>
      </dgm:t>
    </dgm:pt>
    <dgm:pt modelId="{825C081C-F9F3-4B9D-A3E4-665E02A248E0}">
      <dgm:prSet phldrT="[Text]"/>
      <dgm:spPr/>
      <dgm:t>
        <a:bodyPr/>
        <a:lstStyle/>
        <a:p>
          <a:r>
            <a:rPr lang="en-US" dirty="0" smtClean="0">
              <a:solidFill>
                <a:schemeClr val="bg1"/>
              </a:solidFill>
            </a:rPr>
            <a:t>Reporting</a:t>
          </a:r>
          <a:endParaRPr lang="en-US" dirty="0">
            <a:solidFill>
              <a:schemeClr val="bg1"/>
            </a:solidFill>
          </a:endParaRPr>
        </a:p>
      </dgm:t>
    </dgm:pt>
    <dgm:pt modelId="{C007C1A7-1A3D-4A7C-865D-0CC7B98D71BE}" type="parTrans" cxnId="{5976FE76-B4AC-4B58-B70D-90EE2655755D}">
      <dgm:prSet/>
      <dgm:spPr/>
      <dgm:t>
        <a:bodyPr/>
        <a:lstStyle/>
        <a:p>
          <a:endParaRPr lang="en-US"/>
        </a:p>
      </dgm:t>
    </dgm:pt>
    <dgm:pt modelId="{F08DB247-92DD-4A34-B25B-7B8D3BC5CFAA}" type="sibTrans" cxnId="{5976FE76-B4AC-4B58-B70D-90EE2655755D}">
      <dgm:prSet/>
      <dgm:spPr/>
      <dgm:t>
        <a:bodyPr/>
        <a:lstStyle/>
        <a:p>
          <a:endParaRPr lang="en-US"/>
        </a:p>
      </dgm:t>
    </dgm:pt>
    <dgm:pt modelId="{D0476605-2080-4102-971E-15CCA944A096}" type="pres">
      <dgm:prSet presAssocID="{582DE80E-21BB-4657-9570-CF50FA0F5B17}" presName="matrix" presStyleCnt="0">
        <dgm:presLayoutVars>
          <dgm:chMax val="1"/>
          <dgm:dir/>
          <dgm:resizeHandles val="exact"/>
        </dgm:presLayoutVars>
      </dgm:prSet>
      <dgm:spPr/>
      <dgm:t>
        <a:bodyPr/>
        <a:lstStyle/>
        <a:p>
          <a:endParaRPr lang="en-US"/>
        </a:p>
      </dgm:t>
    </dgm:pt>
    <dgm:pt modelId="{CA6FA1A2-4386-46AA-BB5F-52FC9DBAB73B}" type="pres">
      <dgm:prSet presAssocID="{582DE80E-21BB-4657-9570-CF50FA0F5B17}" presName="diamond" presStyleLbl="bgShp" presStyleIdx="0" presStyleCnt="1"/>
      <dgm:spPr/>
      <dgm:t>
        <a:bodyPr/>
        <a:lstStyle/>
        <a:p>
          <a:endParaRPr lang="en-US"/>
        </a:p>
      </dgm:t>
    </dgm:pt>
    <dgm:pt modelId="{9803DDC0-2D13-4446-BCF5-721AE31F5A20}" type="pres">
      <dgm:prSet presAssocID="{582DE80E-21BB-4657-9570-CF50FA0F5B17}" presName="quad1" presStyleLbl="node1" presStyleIdx="0" presStyleCnt="4">
        <dgm:presLayoutVars>
          <dgm:chMax val="0"/>
          <dgm:chPref val="0"/>
          <dgm:bulletEnabled val="1"/>
        </dgm:presLayoutVars>
      </dgm:prSet>
      <dgm:spPr/>
      <dgm:t>
        <a:bodyPr/>
        <a:lstStyle/>
        <a:p>
          <a:endParaRPr lang="en-US"/>
        </a:p>
      </dgm:t>
    </dgm:pt>
    <dgm:pt modelId="{670E0B7B-910F-4CB4-AFBB-CEFB8CA5E390}" type="pres">
      <dgm:prSet presAssocID="{582DE80E-21BB-4657-9570-CF50FA0F5B17}" presName="quad2" presStyleLbl="node1" presStyleIdx="1" presStyleCnt="4">
        <dgm:presLayoutVars>
          <dgm:chMax val="0"/>
          <dgm:chPref val="0"/>
          <dgm:bulletEnabled val="1"/>
        </dgm:presLayoutVars>
      </dgm:prSet>
      <dgm:spPr/>
      <dgm:t>
        <a:bodyPr/>
        <a:lstStyle/>
        <a:p>
          <a:endParaRPr lang="en-US"/>
        </a:p>
      </dgm:t>
    </dgm:pt>
    <dgm:pt modelId="{C91B8274-5053-4456-A896-BF11C640E6AA}" type="pres">
      <dgm:prSet presAssocID="{582DE80E-21BB-4657-9570-CF50FA0F5B17}" presName="quad3" presStyleLbl="node1" presStyleIdx="2" presStyleCnt="4">
        <dgm:presLayoutVars>
          <dgm:chMax val="0"/>
          <dgm:chPref val="0"/>
          <dgm:bulletEnabled val="1"/>
        </dgm:presLayoutVars>
      </dgm:prSet>
      <dgm:spPr/>
      <dgm:t>
        <a:bodyPr/>
        <a:lstStyle/>
        <a:p>
          <a:endParaRPr lang="en-US"/>
        </a:p>
      </dgm:t>
    </dgm:pt>
    <dgm:pt modelId="{AD618E78-C20F-431F-9E31-01A670B48E1C}" type="pres">
      <dgm:prSet presAssocID="{582DE80E-21BB-4657-9570-CF50FA0F5B17}" presName="quad4" presStyleLbl="node1" presStyleIdx="3" presStyleCnt="4">
        <dgm:presLayoutVars>
          <dgm:chMax val="0"/>
          <dgm:chPref val="0"/>
          <dgm:bulletEnabled val="1"/>
        </dgm:presLayoutVars>
      </dgm:prSet>
      <dgm:spPr/>
      <dgm:t>
        <a:bodyPr/>
        <a:lstStyle/>
        <a:p>
          <a:endParaRPr lang="en-US"/>
        </a:p>
      </dgm:t>
    </dgm:pt>
  </dgm:ptLst>
  <dgm:cxnLst>
    <dgm:cxn modelId="{073A2828-DF9C-4F31-A63D-113DE1D4EE39}" type="presOf" srcId="{CEF4A8F8-2558-4B80-8E3A-081AC2742595}" destId="{670E0B7B-910F-4CB4-AFBB-CEFB8CA5E390}" srcOrd="0" destOrd="0" presId="urn:microsoft.com/office/officeart/2005/8/layout/matrix3"/>
    <dgm:cxn modelId="{B6A45454-E777-4180-B536-EE5A6DA713EF}" srcId="{582DE80E-21BB-4657-9570-CF50FA0F5B17}" destId="{CEF4A8F8-2558-4B80-8E3A-081AC2742595}" srcOrd="1" destOrd="0" parTransId="{8FCC77D7-67D7-4C9F-AFCC-5179A7F85190}" sibTransId="{28448F18-4B79-40A8-9466-D97CCAB92602}"/>
    <dgm:cxn modelId="{5976FE76-B4AC-4B58-B70D-90EE2655755D}" srcId="{582DE80E-21BB-4657-9570-CF50FA0F5B17}" destId="{825C081C-F9F3-4B9D-A3E4-665E02A248E0}" srcOrd="3" destOrd="0" parTransId="{C007C1A7-1A3D-4A7C-865D-0CC7B98D71BE}" sibTransId="{F08DB247-92DD-4A34-B25B-7B8D3BC5CFAA}"/>
    <dgm:cxn modelId="{083561E9-730C-44F5-A0B6-ADF42036B9EF}" srcId="{582DE80E-21BB-4657-9570-CF50FA0F5B17}" destId="{0DF935DA-7095-44E9-A2B9-C9AC6219804D}" srcOrd="2" destOrd="0" parTransId="{D303BD43-65CD-4AC2-9787-C9344077C533}" sibTransId="{F7B87F9A-FD99-47C5-9389-E14A3E8AB969}"/>
    <dgm:cxn modelId="{02A6E513-D675-408A-96EC-7010C11DABFB}" type="presOf" srcId="{582DE80E-21BB-4657-9570-CF50FA0F5B17}" destId="{D0476605-2080-4102-971E-15CCA944A096}" srcOrd="0" destOrd="0" presId="urn:microsoft.com/office/officeart/2005/8/layout/matrix3"/>
    <dgm:cxn modelId="{BB1D0841-EF25-43F4-B7B9-45FF15E5E5E7}" type="presOf" srcId="{E6109A45-9844-438F-B167-81C1457971D8}" destId="{9803DDC0-2D13-4446-BCF5-721AE31F5A20}" srcOrd="0" destOrd="0" presId="urn:microsoft.com/office/officeart/2005/8/layout/matrix3"/>
    <dgm:cxn modelId="{E8F75616-4665-44F6-A5E9-BE1D6C5FC26D}" type="presOf" srcId="{0DF935DA-7095-44E9-A2B9-C9AC6219804D}" destId="{C91B8274-5053-4456-A896-BF11C640E6AA}" srcOrd="0" destOrd="0" presId="urn:microsoft.com/office/officeart/2005/8/layout/matrix3"/>
    <dgm:cxn modelId="{CAC90C46-2D62-42DB-A2AF-03DA7C75965D}" type="presOf" srcId="{825C081C-F9F3-4B9D-A3E4-665E02A248E0}" destId="{AD618E78-C20F-431F-9E31-01A670B48E1C}" srcOrd="0" destOrd="0" presId="urn:microsoft.com/office/officeart/2005/8/layout/matrix3"/>
    <dgm:cxn modelId="{502B51C1-D275-44A7-8F35-53A8556C936D}" srcId="{582DE80E-21BB-4657-9570-CF50FA0F5B17}" destId="{E6109A45-9844-438F-B167-81C1457971D8}" srcOrd="0" destOrd="0" parTransId="{2C67E4FD-1009-4619-BBEC-F6830263093B}" sibTransId="{5C107C25-E26F-42A4-8BAB-B66F6B8D77F5}"/>
    <dgm:cxn modelId="{84B16ECE-B396-4E67-B2F2-CD7FB482083B}" type="presParOf" srcId="{D0476605-2080-4102-971E-15CCA944A096}" destId="{CA6FA1A2-4386-46AA-BB5F-52FC9DBAB73B}" srcOrd="0" destOrd="0" presId="urn:microsoft.com/office/officeart/2005/8/layout/matrix3"/>
    <dgm:cxn modelId="{A32E33B4-5BA6-42D1-82BC-E29D6BC18127}" type="presParOf" srcId="{D0476605-2080-4102-971E-15CCA944A096}" destId="{9803DDC0-2D13-4446-BCF5-721AE31F5A20}" srcOrd="1" destOrd="0" presId="urn:microsoft.com/office/officeart/2005/8/layout/matrix3"/>
    <dgm:cxn modelId="{88EDE1B3-9EC6-4465-B0F5-3846E2DC22FB}" type="presParOf" srcId="{D0476605-2080-4102-971E-15CCA944A096}" destId="{670E0B7B-910F-4CB4-AFBB-CEFB8CA5E390}" srcOrd="2" destOrd="0" presId="urn:microsoft.com/office/officeart/2005/8/layout/matrix3"/>
    <dgm:cxn modelId="{AC0B3F91-E4DD-41F6-9FFA-5F889492E267}" type="presParOf" srcId="{D0476605-2080-4102-971E-15CCA944A096}" destId="{C91B8274-5053-4456-A896-BF11C640E6AA}" srcOrd="3" destOrd="0" presId="urn:microsoft.com/office/officeart/2005/8/layout/matrix3"/>
    <dgm:cxn modelId="{29BB2B98-A87D-4386-9E0E-E6F475DB5CAD}" type="presParOf" srcId="{D0476605-2080-4102-971E-15CCA944A096}" destId="{AD618E78-C20F-431F-9E31-01A670B48E1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9D770-58A8-41C1-8188-4BFBA323A7C9}">
      <dsp:nvSpPr>
        <dsp:cNvPr id="0" name=""/>
        <dsp:cNvSpPr/>
      </dsp:nvSpPr>
      <dsp:spPr>
        <a:xfrm>
          <a:off x="237269" y="1369"/>
          <a:ext cx="1861652" cy="111699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Simplicity</a:t>
          </a:r>
          <a:endParaRPr lang="en-US" sz="1900" kern="1200" dirty="0">
            <a:solidFill>
              <a:schemeClr val="bg1"/>
            </a:solidFill>
          </a:endParaRPr>
        </a:p>
      </dsp:txBody>
      <dsp:txXfrm>
        <a:off x="237269" y="1369"/>
        <a:ext cx="1861652" cy="1116991"/>
      </dsp:txXfrm>
    </dsp:sp>
    <dsp:sp modelId="{274DF39E-39D0-4CA9-A96D-A7EDAC5928DB}">
      <dsp:nvSpPr>
        <dsp:cNvPr id="0" name=""/>
        <dsp:cNvSpPr/>
      </dsp:nvSpPr>
      <dsp:spPr>
        <a:xfrm>
          <a:off x="237269" y="1304526"/>
          <a:ext cx="1861652" cy="111699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Reliability</a:t>
          </a:r>
          <a:endParaRPr lang="en-US" sz="1900" kern="1200" dirty="0">
            <a:solidFill>
              <a:schemeClr val="bg1"/>
            </a:solidFill>
          </a:endParaRPr>
        </a:p>
      </dsp:txBody>
      <dsp:txXfrm>
        <a:off x="237269" y="1304526"/>
        <a:ext cx="1861652" cy="1116991"/>
      </dsp:txXfrm>
    </dsp:sp>
    <dsp:sp modelId="{6E438D6B-3C13-46C9-BA7D-7435779B04FE}">
      <dsp:nvSpPr>
        <dsp:cNvPr id="0" name=""/>
        <dsp:cNvSpPr/>
      </dsp:nvSpPr>
      <dsp:spPr>
        <a:xfrm>
          <a:off x="237269" y="2607682"/>
          <a:ext cx="1861652" cy="111699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Personalization</a:t>
          </a:r>
          <a:endParaRPr lang="en-US" sz="1900" kern="1200" dirty="0">
            <a:solidFill>
              <a:schemeClr val="bg1"/>
            </a:solidFill>
          </a:endParaRPr>
        </a:p>
      </dsp:txBody>
      <dsp:txXfrm>
        <a:off x="237269" y="2607682"/>
        <a:ext cx="1861652" cy="1116991"/>
      </dsp:txXfrm>
    </dsp:sp>
    <dsp:sp modelId="{8B9E1C3A-79EA-4D26-8C26-F365AA6557C6}">
      <dsp:nvSpPr>
        <dsp:cNvPr id="0" name=""/>
        <dsp:cNvSpPr/>
      </dsp:nvSpPr>
      <dsp:spPr>
        <a:xfrm>
          <a:off x="237269" y="3910839"/>
          <a:ext cx="1861652" cy="111699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Consistency</a:t>
          </a:r>
          <a:endParaRPr lang="en-US" sz="1900" kern="1200" dirty="0">
            <a:solidFill>
              <a:schemeClr val="bg1"/>
            </a:solidFill>
          </a:endParaRPr>
        </a:p>
      </dsp:txBody>
      <dsp:txXfrm>
        <a:off x="237269" y="3910839"/>
        <a:ext cx="1861652" cy="1116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FA1A2-4386-46AA-BB5F-52FC9DBAB73B}">
      <dsp:nvSpPr>
        <dsp:cNvPr id="0" name=""/>
        <dsp:cNvSpPr/>
      </dsp:nvSpPr>
      <dsp:spPr>
        <a:xfrm>
          <a:off x="2030941" y="0"/>
          <a:ext cx="4064000" cy="4064000"/>
        </a:xfrm>
        <a:prstGeom prst="diamond">
          <a:avLst/>
        </a:prstGeom>
        <a:gradFill rotWithShape="0">
          <a:gsLst>
            <a:gs pos="0">
              <a:schemeClr val="accent3">
                <a:tint val="40000"/>
                <a:hueOff val="0"/>
                <a:satOff val="0"/>
                <a:lumOff val="0"/>
                <a:alphaOff val="0"/>
                <a:shade val="51000"/>
                <a:satMod val="130000"/>
              </a:schemeClr>
            </a:gs>
            <a:gs pos="80000">
              <a:schemeClr val="accent3">
                <a:tint val="40000"/>
                <a:hueOff val="0"/>
                <a:satOff val="0"/>
                <a:lumOff val="0"/>
                <a:alphaOff val="0"/>
                <a:shade val="93000"/>
                <a:satMod val="130000"/>
              </a:schemeClr>
            </a:gs>
            <a:gs pos="100000">
              <a:schemeClr val="accent3">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803DDC0-2D13-4446-BCF5-721AE31F5A20}">
      <dsp:nvSpPr>
        <dsp:cNvPr id="0" name=""/>
        <dsp:cNvSpPr/>
      </dsp:nvSpPr>
      <dsp:spPr>
        <a:xfrm>
          <a:off x="2417021" y="386080"/>
          <a:ext cx="1584960" cy="158496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Discovery</a:t>
          </a:r>
          <a:endParaRPr lang="en-US" sz="1800" kern="1200" dirty="0"/>
        </a:p>
      </dsp:txBody>
      <dsp:txXfrm>
        <a:off x="2494392" y="463451"/>
        <a:ext cx="1430218" cy="1430218"/>
      </dsp:txXfrm>
    </dsp:sp>
    <dsp:sp modelId="{670E0B7B-910F-4CB4-AFBB-CEFB8CA5E390}">
      <dsp:nvSpPr>
        <dsp:cNvPr id="0" name=""/>
        <dsp:cNvSpPr/>
      </dsp:nvSpPr>
      <dsp:spPr>
        <a:xfrm>
          <a:off x="4123901" y="386080"/>
          <a:ext cx="1584960" cy="1584960"/>
        </a:xfrm>
        <a:prstGeom prst="roundRect">
          <a:avLst/>
        </a:prstGeom>
        <a:gradFill rotWithShape="0">
          <a:gsLst>
            <a:gs pos="0">
              <a:schemeClr val="accent3">
                <a:hueOff val="-5976994"/>
                <a:satOff val="3236"/>
                <a:lumOff val="2615"/>
                <a:alphaOff val="0"/>
                <a:shade val="51000"/>
                <a:satMod val="130000"/>
              </a:schemeClr>
            </a:gs>
            <a:gs pos="80000">
              <a:schemeClr val="accent3">
                <a:hueOff val="-5976994"/>
                <a:satOff val="3236"/>
                <a:lumOff val="2615"/>
                <a:alphaOff val="0"/>
                <a:shade val="93000"/>
                <a:satMod val="130000"/>
              </a:schemeClr>
            </a:gs>
            <a:gs pos="100000">
              <a:schemeClr val="accent3">
                <a:hueOff val="-5976994"/>
                <a:satOff val="3236"/>
                <a:lumOff val="2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Monitoring</a:t>
          </a:r>
          <a:endParaRPr lang="en-US" sz="1800" kern="1200" dirty="0"/>
        </a:p>
      </dsp:txBody>
      <dsp:txXfrm>
        <a:off x="4201272" y="463451"/>
        <a:ext cx="1430218" cy="1430218"/>
      </dsp:txXfrm>
    </dsp:sp>
    <dsp:sp modelId="{C91B8274-5053-4456-A896-BF11C640E6AA}">
      <dsp:nvSpPr>
        <dsp:cNvPr id="0" name=""/>
        <dsp:cNvSpPr/>
      </dsp:nvSpPr>
      <dsp:spPr>
        <a:xfrm>
          <a:off x="2417021" y="2092960"/>
          <a:ext cx="1584960" cy="1584960"/>
        </a:xfrm>
        <a:prstGeom prst="roundRect">
          <a:avLst/>
        </a:prstGeom>
        <a:gradFill rotWithShape="0">
          <a:gsLst>
            <a:gs pos="0">
              <a:schemeClr val="accent3">
                <a:hueOff val="-11953987"/>
                <a:satOff val="6472"/>
                <a:lumOff val="5229"/>
                <a:alphaOff val="0"/>
                <a:shade val="51000"/>
                <a:satMod val="130000"/>
              </a:schemeClr>
            </a:gs>
            <a:gs pos="80000">
              <a:schemeClr val="accent3">
                <a:hueOff val="-11953987"/>
                <a:satOff val="6472"/>
                <a:lumOff val="5229"/>
                <a:alphaOff val="0"/>
                <a:shade val="93000"/>
                <a:satMod val="130000"/>
              </a:schemeClr>
            </a:gs>
            <a:gs pos="100000">
              <a:schemeClr val="accent3">
                <a:hueOff val="-11953987"/>
                <a:satOff val="6472"/>
                <a:lumOff val="5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Visualization</a:t>
          </a:r>
          <a:endParaRPr lang="en-US" sz="1800" kern="1200" dirty="0">
            <a:solidFill>
              <a:schemeClr val="bg1"/>
            </a:solidFill>
          </a:endParaRPr>
        </a:p>
      </dsp:txBody>
      <dsp:txXfrm>
        <a:off x="2494392" y="2170331"/>
        <a:ext cx="1430218" cy="1430218"/>
      </dsp:txXfrm>
    </dsp:sp>
    <dsp:sp modelId="{AD618E78-C20F-431F-9E31-01A670B48E1C}">
      <dsp:nvSpPr>
        <dsp:cNvPr id="0" name=""/>
        <dsp:cNvSpPr/>
      </dsp:nvSpPr>
      <dsp:spPr>
        <a:xfrm>
          <a:off x="4123901" y="2092960"/>
          <a:ext cx="1584960" cy="1584960"/>
        </a:xfrm>
        <a:prstGeom prst="roundRect">
          <a:avLst/>
        </a:prstGeom>
        <a:gradFill rotWithShape="0">
          <a:gsLst>
            <a:gs pos="0">
              <a:schemeClr val="accent3">
                <a:hueOff val="-17930980"/>
                <a:satOff val="9708"/>
                <a:lumOff val="7844"/>
                <a:alphaOff val="0"/>
                <a:shade val="51000"/>
                <a:satMod val="130000"/>
              </a:schemeClr>
            </a:gs>
            <a:gs pos="80000">
              <a:schemeClr val="accent3">
                <a:hueOff val="-17930980"/>
                <a:satOff val="9708"/>
                <a:lumOff val="7844"/>
                <a:alphaOff val="0"/>
                <a:shade val="93000"/>
                <a:satMod val="130000"/>
              </a:schemeClr>
            </a:gs>
            <a:gs pos="100000">
              <a:schemeClr val="accent3">
                <a:hueOff val="-17930980"/>
                <a:satOff val="9708"/>
                <a:lumOff val="78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Reporting</a:t>
          </a:r>
          <a:endParaRPr lang="en-US" sz="1800" kern="1200" dirty="0">
            <a:solidFill>
              <a:schemeClr val="bg1"/>
            </a:solidFill>
          </a:endParaRPr>
        </a:p>
      </dsp:txBody>
      <dsp:txXfrm>
        <a:off x="4201272" y="2170331"/>
        <a:ext cx="1430218" cy="14302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5/16/2011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7:00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97883BB1-9885-4624-916E-832A487F6C04}"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77343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97883BB1-9885-4624-916E-832A487F6C04}"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77343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DCF91A-F771-4C94-8E9E-949BB6A2A0EE}" type="slidenum">
              <a:rPr lang="en-US" smtClean="0"/>
              <a:t>12</a:t>
            </a:fld>
            <a:endParaRPr lang="en-US" dirty="0"/>
          </a:p>
        </p:txBody>
      </p:sp>
    </p:spTree>
    <p:extLst>
      <p:ext uri="{BB962C8B-B14F-4D97-AF65-F5344CB8AC3E}">
        <p14:creationId xmlns:p14="http://schemas.microsoft.com/office/powerpoint/2010/main" val="307888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6F302252-B5D0-4503-BC9B-760C6695D085}"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91634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3163A74B-07F6-44B1-B4C4-43FA4802B368}"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2422077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6A051171-CDBA-4C6A-B4AB-0F28ECC640BF}"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279447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3CE1A280-E36B-4047-9190-9D8886C873C3}"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370355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BFCB1C1C-6DC7-4FE2-A474-E3DB8B7AEAB7}"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384937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06A82D53-0C17-4E7C-A3C9-056E04343116}"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195090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06A82D53-0C17-4E7C-A3C9-056E04343116}"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95090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482846" lvl="3" indent="-115090"/>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1C383681-81C3-4C69-BAE3-545145B4EBF7}"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7561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B7E2707C-9635-490E-8D69-E5FAFEF7BEE1}"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4560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7:00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BAE33978-E63D-4202-A64A-74289572C7B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164894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1C383681-81C3-4C69-BAE3-545145B4EBF7}"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756115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4F42EBE8-714F-40DD-AB90-260FA181F3BD}"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2468233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384431" lvl="1" indent="-171450">
              <a:buFont typeface="Arial"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7:00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8A6EB350-54D4-4676-8DA5-9CED20CA4D5B}"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1758685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473F3662-1B83-4B35-BDD4-A0876EBC21BD}"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772762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328800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D2B9DB2-55AE-41F6-890B-882D323BA008}" type="slidenum">
              <a:rPr lang="en-US" smtClean="0">
                <a:solidFill>
                  <a:srgbClr val="000000"/>
                </a:solidFill>
                <a:cs typeface="Arial" charset="0"/>
              </a:rPr>
              <a:pPr defTabSz="912813" fontAlgn="base">
                <a:spcBef>
                  <a:spcPct val="0"/>
                </a:spcBef>
                <a:spcAft>
                  <a:spcPct val="0"/>
                </a:spcAft>
              </a:pPr>
              <a:t>3</a:t>
            </a:fld>
            <a:endParaRPr lang="en-US" smtClean="0">
              <a:solidFill>
                <a:srgbClr val="000000"/>
              </a:solidFill>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288009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3288009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5/16/2011</a:t>
            </a:fld>
            <a:endParaRPr lang="en-US" dirty="0"/>
          </a:p>
        </p:txBody>
      </p:sp>
      <p:sp>
        <p:nvSpPr>
          <p:cNvPr id="13" name="Footer Placeholder 12"/>
          <p:cNvSpPr>
            <a:spLocks noGrp="1"/>
          </p:cNvSpPr>
          <p:nvPr>
            <p:ph type="ftr" sz="quarter" idx="11"/>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14" name="Slide Number Placeholder 13"/>
          <p:cNvSpPr>
            <a:spLocks noGrp="1"/>
          </p:cNvSpPr>
          <p:nvPr>
            <p:ph type="sldNum" sz="quarter" idx="12"/>
          </p:nvPr>
        </p:nvSpPr>
        <p:spPr/>
        <p:txBody>
          <a:bodyPr/>
          <a:lstStyle/>
          <a:p>
            <a:fld id="{8B263312-38AA-4E1E-B2B5-0F8F122B24FE}" type="slidenum">
              <a:rPr lang="en-US" smtClean="0"/>
              <a:pPr/>
              <a:t>32</a:t>
            </a:fld>
            <a:endParaRPr lang="en-US" dirty="0"/>
          </a:p>
        </p:txBody>
      </p:sp>
      <p:sp>
        <p:nvSpPr>
          <p:cNvPr id="15" name="Header Placeholder 14"/>
          <p:cNvSpPr>
            <a:spLocks noGrp="1"/>
          </p:cNvSpPr>
          <p:nvPr>
            <p:ph type="hdr" sz="quarter" idx="13"/>
          </p:nvPr>
        </p:nvSpPr>
        <p:spPr/>
        <p:txBody>
          <a:bodyPr/>
          <a:lstStyle/>
          <a:p>
            <a:r>
              <a:rPr lang="en-US" dirty="0" smtClean="0"/>
              <a:t>TechReady12</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75718EC8-D84B-44A8-9D37-0011F8EA5642}"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1461002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pPr/>
              <a:t>5/16/2011 7:00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9" name="Header Placeholder 3"/>
          <p:cNvSpPr>
            <a:spLocks noGrp="1"/>
          </p:cNvSpPr>
          <p:nvPr>
            <p:ph type="hdr" sz="quarter" idx="10"/>
          </p:nvPr>
        </p:nvSpPr>
        <p:spPr/>
        <p:txBody>
          <a:bodyPr/>
          <a:lstStyle/>
          <a:p>
            <a:r>
              <a:rPr lang="en-US" dirty="0"/>
              <a:t>Microsoft Management Summit 2011</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5/16/2011 7:00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7:00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7:00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7:00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D2B9DB2-55AE-41F6-890B-882D323BA008}" type="slidenum">
              <a:rPr lang="en-US" smtClean="0">
                <a:solidFill>
                  <a:srgbClr val="000000"/>
                </a:solidFill>
                <a:cs typeface="Arial" charset="0"/>
              </a:rPr>
              <a:pPr defTabSz="912813" fontAlgn="base">
                <a:spcBef>
                  <a:spcPct val="0"/>
                </a:spcBef>
                <a:spcAft>
                  <a:spcPct val="0"/>
                </a:spcAft>
              </a:pPr>
              <a:t>4</a:t>
            </a:fld>
            <a:endParaRPr lang="en-US" smtClean="0">
              <a:solidFill>
                <a:srgbClr val="000000"/>
              </a:solidFill>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7:00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pPr marL="228600" indent="-228600">
              <a:buFont typeface="+mj-lt"/>
              <a:buAutoNum type="arabicPeriod"/>
            </a:pP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DDCF91A-F771-4C94-8E9E-949BB6A2A0EE}" type="slidenum">
              <a:rPr lang="en-US" smtClean="0"/>
              <a:t>6</a:t>
            </a:fld>
            <a:endParaRPr lang="en-US" dirty="0"/>
          </a:p>
        </p:txBody>
      </p:sp>
    </p:spTree>
    <p:extLst>
      <p:ext uri="{BB962C8B-B14F-4D97-AF65-F5344CB8AC3E}">
        <p14:creationId xmlns:p14="http://schemas.microsoft.com/office/powerpoint/2010/main" val="370527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5034F9A0-0458-43E7-B2A5-45738931FAA0}"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224543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97A40E78-F872-4AAA-BB32-227F962CFBA7}"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389945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97883BB1-9885-4624-916E-832A487F6C04}"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773431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4608140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152165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51241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94869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55586990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378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901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43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4090481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59307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032850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755372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13429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685307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323919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3113822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649444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550948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76999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610310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9037751"/>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3"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8004626"/>
      </p:ext>
    </p:extLst>
  </p:cSld>
  <p:clrMap bg1="dk1" tx1="lt1" bg2="dk2" tx2="lt2" accent1="accent1" accent2="accent2" accent3="accent3" accent4="accent4" accent5="accent5" accent6="accent6" hlink="hlink" folHlink="folHlink"/>
  <p:sldLayoutIdLst>
    <p:sldLayoutId id="2147483762"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emf"/><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1.emf"/><Relationship Id="rId3" Type="http://schemas.openxmlformats.org/officeDocument/2006/relationships/notesSlide" Target="../notesSlides/notesSlide13.xml"/><Relationship Id="rId7" Type="http://schemas.openxmlformats.org/officeDocument/2006/relationships/image" Target="../media/image42.emf"/><Relationship Id="rId12" Type="http://schemas.openxmlformats.org/officeDocument/2006/relationships/image" Target="../media/image32.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4.emf"/><Relationship Id="rId5" Type="http://schemas.openxmlformats.org/officeDocument/2006/relationships/image" Target="../media/image41.emf"/><Relationship Id="rId10" Type="http://schemas.openxmlformats.org/officeDocument/2006/relationships/oleObject" Target="../embeddings/oleObject3.bin"/><Relationship Id="rId4" Type="http://schemas.openxmlformats.org/officeDocument/2006/relationships/image" Target="../media/image40.emf"/><Relationship Id="rId9" Type="http://schemas.openxmlformats.org/officeDocument/2006/relationships/image" Target="../media/image43.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46.png"/><Relationship Id="rId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http://msft.it/cep"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mailto:mscep@microsof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70.png"/><Relationship Id="rId5" Type="http://schemas.openxmlformats.org/officeDocument/2006/relationships/hyperlink" Target="http://www.microsoft.com/learning" TargetMode="External"/><Relationship Id="rId10" Type="http://schemas.openxmlformats.org/officeDocument/2006/relationships/image" Target="../media/image69.emf"/><Relationship Id="rId4" Type="http://schemas.openxmlformats.org/officeDocument/2006/relationships/image" Target="../media/image66.png"/><Relationship Id="rId9" Type="http://schemas.openxmlformats.org/officeDocument/2006/relationships/image" Target="../media/image68.png"/><Relationship Id="rId1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bwMode="auto">
          <a:xfrm>
            <a:off x="840377" y="4101737"/>
            <a:ext cx="4528457" cy="2368732"/>
          </a:xfrm>
          <a:prstGeom prst="rect">
            <a:avLst/>
          </a:prstGeom>
          <a:gradFill>
            <a:gsLst>
              <a:gs pos="0">
                <a:schemeClr val="tx2">
                  <a:lumMod val="50000"/>
                  <a:alpha val="30000"/>
                </a:schemeClr>
              </a:gs>
              <a:gs pos="80000">
                <a:schemeClr val="tx2">
                  <a:alpha val="30000"/>
                </a:schemeClr>
              </a:gs>
              <a:gs pos="100000">
                <a:schemeClr val="tx2">
                  <a:alpha val="30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 name="Rectangle 4"/>
          <p:cNvSpPr/>
          <p:nvPr/>
        </p:nvSpPr>
        <p:spPr bwMode="auto">
          <a:xfrm>
            <a:off x="6479177" y="4101737"/>
            <a:ext cx="4528457" cy="2368732"/>
          </a:xfrm>
          <a:prstGeom prst="rect">
            <a:avLst/>
          </a:prstGeom>
          <a:gradFill>
            <a:gsLst>
              <a:gs pos="0">
                <a:schemeClr val="tx2">
                  <a:lumMod val="50000"/>
                  <a:alpha val="30000"/>
                </a:schemeClr>
              </a:gs>
              <a:gs pos="80000">
                <a:schemeClr val="tx2">
                  <a:alpha val="30000"/>
                </a:schemeClr>
              </a:gs>
              <a:gs pos="100000">
                <a:schemeClr val="tx2">
                  <a:alpha val="30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p:nvPr>
        </p:nvSpPr>
        <p:spPr/>
        <p:txBody>
          <a:bodyPr/>
          <a:lstStyle/>
          <a:p>
            <a:r>
              <a:rPr lang="en-US" dirty="0"/>
              <a:t>Microsoft System Center </a:t>
            </a:r>
            <a:r>
              <a:rPr lang="en-US" dirty="0" smtClean="0"/>
              <a:t/>
            </a:r>
            <a:br>
              <a:rPr lang="en-US" dirty="0" smtClean="0"/>
            </a:br>
            <a:r>
              <a:rPr lang="en-US" dirty="0" smtClean="0"/>
              <a:t>Operations </a:t>
            </a:r>
            <a:r>
              <a:rPr lang="en-US" dirty="0"/>
              <a:t>Manager 2012: Overview</a:t>
            </a:r>
            <a:endParaRPr lang="en-US" sz="3600" dirty="0"/>
          </a:p>
        </p:txBody>
      </p:sp>
      <p:sp>
        <p:nvSpPr>
          <p:cNvPr id="3" name="Subtitle 2"/>
          <p:cNvSpPr>
            <a:spLocks noGrp="1"/>
          </p:cNvSpPr>
          <p:nvPr>
            <p:ph type="subTitle" idx="1"/>
          </p:nvPr>
        </p:nvSpPr>
        <p:spPr>
          <a:xfrm>
            <a:off x="973138" y="4227614"/>
            <a:ext cx="10242550" cy="463255"/>
          </a:xfrm>
        </p:spPr>
        <p:txBody>
          <a:bodyPr/>
          <a:lstStyle/>
          <a:p>
            <a:r>
              <a:rPr lang="en-US" dirty="0"/>
              <a:t>Jason Buffington</a:t>
            </a:r>
          </a:p>
          <a:p>
            <a:r>
              <a:rPr lang="en-US" dirty="0"/>
              <a:t>Sr. Tech. Prod. Mgr</a:t>
            </a:r>
            <a:r>
              <a:rPr lang="en-US" dirty="0" smtClean="0"/>
              <a:t>.</a:t>
            </a:r>
            <a:endParaRPr lang="en-US" dirty="0"/>
          </a:p>
          <a:p>
            <a:r>
              <a:rPr lang="en-US" dirty="0"/>
              <a:t>Microsoft Corporation</a:t>
            </a:r>
          </a:p>
          <a:p>
            <a:r>
              <a:rPr lang="en-US" sz="2000" dirty="0"/>
              <a:t>EMAIL: JBUFF@microsoft.com</a:t>
            </a:r>
          </a:p>
          <a:p>
            <a:r>
              <a:rPr lang="en-US" sz="2000" dirty="0"/>
              <a:t>BLOG : http://JasonBuffington.com</a:t>
            </a:r>
          </a:p>
          <a:p>
            <a:r>
              <a:rPr lang="en-US" sz="2000" dirty="0"/>
              <a:t>TWITTER : @JBUFF</a:t>
            </a:r>
          </a:p>
        </p:txBody>
      </p:sp>
      <p:sp>
        <p:nvSpPr>
          <p:cNvPr id="8" name="Text Placeholder 7"/>
          <p:cNvSpPr>
            <a:spLocks noGrp="1"/>
          </p:cNvSpPr>
          <p:nvPr>
            <p:ph type="body" sz="quarter" idx="10"/>
          </p:nvPr>
        </p:nvSpPr>
        <p:spPr/>
        <p:txBody>
          <a:bodyPr/>
          <a:lstStyle/>
          <a:p>
            <a:r>
              <a:rPr lang="en-US" smtClean="0"/>
              <a:t>SIM355</a:t>
            </a:r>
            <a:endParaRPr lang="en-US" dirty="0"/>
          </a:p>
        </p:txBody>
      </p:sp>
      <p:sp>
        <p:nvSpPr>
          <p:cNvPr id="4" name="Subtitle 2"/>
          <p:cNvSpPr txBox="1">
            <a:spLocks/>
          </p:cNvSpPr>
          <p:nvPr/>
        </p:nvSpPr>
        <p:spPr>
          <a:xfrm>
            <a:off x="6662057" y="4229247"/>
            <a:ext cx="4963886"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Gordon McKenna</a:t>
            </a:r>
          </a:p>
          <a:p>
            <a:r>
              <a:rPr lang="en-US" dirty="0" smtClean="0"/>
              <a:t>Microsoft MVP OpsMgr</a:t>
            </a:r>
          </a:p>
          <a:p>
            <a:r>
              <a:rPr lang="en-US" dirty="0" smtClean="0"/>
              <a:t>CEO, </a:t>
            </a:r>
            <a:r>
              <a:rPr lang="en-US" dirty="0" err="1" smtClean="0"/>
              <a:t>InfraMon</a:t>
            </a:r>
            <a:endParaRPr lang="en-US" dirty="0" smtClean="0"/>
          </a:p>
          <a:p>
            <a:r>
              <a:rPr lang="en-US" sz="2000" dirty="0" smtClean="0"/>
              <a:t>EMAIL: Gordon@inframon.com</a:t>
            </a:r>
          </a:p>
          <a:p>
            <a:r>
              <a:rPr lang="en-US" sz="2000" dirty="0" smtClean="0"/>
              <a:t>WEB: www.inframon.com.com</a:t>
            </a:r>
          </a:p>
          <a:p>
            <a:r>
              <a:rPr lang="en-US" sz="2000" dirty="0" smtClean="0"/>
              <a:t>WEB: www.WARonCOST.com</a:t>
            </a:r>
            <a:endParaRPr lang="en-US" sz="2000"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Elbow Connector 22"/>
          <p:cNvCxnSpPr/>
          <p:nvPr/>
        </p:nvCxnSpPr>
        <p:spPr>
          <a:xfrm rot="10800000" flipV="1">
            <a:off x="3823283" y="4338744"/>
            <a:ext cx="2881489" cy="1"/>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1" idx="1"/>
          </p:cNvCxnSpPr>
          <p:nvPr/>
        </p:nvCxnSpPr>
        <p:spPr>
          <a:xfrm rot="10800000" flipV="1">
            <a:off x="6944359" y="4324669"/>
            <a:ext cx="2881489" cy="1"/>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OpsMgr 2007 R2 – Topology</a:t>
            </a:r>
            <a:endParaRPr lang="en-US"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44"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071" y="2459802"/>
            <a:ext cx="924987" cy="8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779" y="2459803"/>
            <a:ext cx="930946" cy="88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1728" y="5548320"/>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847"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404" y="5445701"/>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Elbow Connector 13"/>
          <p:cNvCxnSpPr/>
          <p:nvPr/>
        </p:nvCxnSpPr>
        <p:spPr>
          <a:xfrm rot="5400000" flipH="1" flipV="1">
            <a:off x="6681120" y="3462937"/>
            <a:ext cx="498747" cy="3"/>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8" idx="2"/>
          </p:cNvCxnSpPr>
          <p:nvPr/>
        </p:nvCxnSpPr>
        <p:spPr>
          <a:xfrm flipV="1">
            <a:off x="6944358" y="3349556"/>
            <a:ext cx="1016894" cy="79446"/>
          </a:xfrm>
          <a:prstGeom prst="bentConnector2">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6816384" y="3345423"/>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7846041" y="3325130"/>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7958182" y="5115060"/>
            <a:ext cx="866517"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6200000" flipV="1">
            <a:off x="9656409" y="5135529"/>
            <a:ext cx="907456"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228" y="3648311"/>
            <a:ext cx="1902259" cy="116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97" y="3349869"/>
            <a:ext cx="3725749" cy="266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ular Callout 24"/>
          <p:cNvSpPr/>
          <p:nvPr/>
        </p:nvSpPr>
        <p:spPr bwMode="auto">
          <a:xfrm>
            <a:off x="679997" y="1288804"/>
            <a:ext cx="5120997" cy="1170999"/>
          </a:xfrm>
          <a:prstGeom prst="wedgeRoundRectCallout">
            <a:avLst>
              <a:gd name="adj1" fmla="val 58962"/>
              <a:gd name="adj2" fmla="val 158163"/>
              <a:gd name="adj3" fmla="val 1666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err="1" smtClean="0">
                <a:solidFill>
                  <a:schemeClr val="tx2">
                    <a:alpha val="99000"/>
                  </a:schemeClr>
                </a:solidFill>
              </a:rPr>
              <a:t>Resliency</a:t>
            </a:r>
            <a:r>
              <a:rPr lang="en-US" sz="2200" dirty="0" smtClean="0">
                <a:solidFill>
                  <a:schemeClr val="tx2">
                    <a:alpha val="99000"/>
                  </a:schemeClr>
                </a:solidFill>
              </a:rPr>
              <a:t> by Clustering</a:t>
            </a:r>
          </a:p>
          <a:p>
            <a:pPr algn="ctr" defTabSz="914099"/>
            <a:r>
              <a:rPr lang="en-US" sz="2200" dirty="0">
                <a:solidFill>
                  <a:schemeClr val="tx2">
                    <a:alpha val="99000"/>
                  </a:schemeClr>
                </a:solidFill>
              </a:rPr>
              <a:t>t</a:t>
            </a:r>
            <a:r>
              <a:rPr lang="en-US" sz="2200" dirty="0" smtClean="0">
                <a:solidFill>
                  <a:schemeClr val="tx2">
                    <a:alpha val="99000"/>
                  </a:schemeClr>
                </a:solidFill>
              </a:rPr>
              <a:t>he Root Management Server</a:t>
            </a:r>
          </a:p>
        </p:txBody>
      </p:sp>
    </p:spTree>
    <p:extLst>
      <p:ext uri="{BB962C8B-B14F-4D97-AF65-F5344CB8AC3E}">
        <p14:creationId xmlns:p14="http://schemas.microsoft.com/office/powerpoint/2010/main" val="126792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Elbow Connector 43"/>
          <p:cNvCxnSpPr>
            <a:stCxn id="11" idx="1"/>
          </p:cNvCxnSpPr>
          <p:nvPr/>
        </p:nvCxnSpPr>
        <p:spPr>
          <a:xfrm rot="10800000" flipV="1">
            <a:off x="6944359" y="4324669"/>
            <a:ext cx="2881489" cy="1"/>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OpsMgr 2007 R2 – Topology</a:t>
            </a:r>
            <a:endParaRPr lang="en-US" dirty="0"/>
          </a:p>
        </p:txBody>
      </p:sp>
      <p:sp>
        <p:nvSpPr>
          <p:cNvPr id="4" name="Rounded Rectangular Callout 3"/>
          <p:cNvSpPr/>
          <p:nvPr/>
        </p:nvSpPr>
        <p:spPr bwMode="auto">
          <a:xfrm>
            <a:off x="653368" y="2236072"/>
            <a:ext cx="4139350" cy="1673775"/>
          </a:xfrm>
          <a:prstGeom prst="wedgeRoundRectCallout">
            <a:avLst>
              <a:gd name="adj1" fmla="val 78205"/>
              <a:gd name="adj2" fmla="val 58822"/>
              <a:gd name="adj3" fmla="val 16667"/>
            </a:avLst>
          </a:prstGeom>
          <a:solidFill>
            <a:schemeClr val="accent3">
              <a:alpha val="41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r>
              <a:rPr lang="en-US" sz="1600" b="1" dirty="0">
                <a:solidFill>
                  <a:schemeClr val="tx1"/>
                </a:solidFill>
              </a:rPr>
              <a:t>Provides the following services</a:t>
            </a:r>
            <a:r>
              <a:rPr lang="en-US" sz="1600" b="1" dirty="0" smtClean="0">
                <a:solidFill>
                  <a:schemeClr val="tx1"/>
                </a:solidFill>
              </a:rPr>
              <a:t>:</a:t>
            </a:r>
          </a:p>
          <a:p>
            <a:endParaRPr lang="en-US" sz="800" b="1" dirty="0">
              <a:solidFill>
                <a:schemeClr val="tx1"/>
              </a:solidFill>
            </a:endParaRPr>
          </a:p>
          <a:p>
            <a:pPr marL="742932" lvl="1" indent="-285750">
              <a:buFont typeface="Arial" pitchFamily="34" charset="0"/>
              <a:buChar char="•"/>
            </a:pPr>
            <a:r>
              <a:rPr lang="en-US" sz="1400" dirty="0">
                <a:solidFill>
                  <a:schemeClr val="tx1"/>
                </a:solidFill>
              </a:rPr>
              <a:t>Console </a:t>
            </a:r>
            <a:r>
              <a:rPr lang="en-US" sz="1400" dirty="0" smtClean="0">
                <a:solidFill>
                  <a:schemeClr val="tx1"/>
                </a:solidFill>
              </a:rPr>
              <a:t>access</a:t>
            </a:r>
            <a:endParaRPr lang="en-US" sz="1400" dirty="0">
              <a:solidFill>
                <a:schemeClr val="tx1"/>
              </a:solidFill>
            </a:endParaRPr>
          </a:p>
          <a:p>
            <a:pPr marL="742932" lvl="1" indent="-285750">
              <a:buFont typeface="Arial" pitchFamily="34" charset="0"/>
              <a:buChar char="•"/>
            </a:pPr>
            <a:r>
              <a:rPr lang="en-US" sz="1400" dirty="0">
                <a:solidFill>
                  <a:schemeClr val="tx1"/>
                </a:solidFill>
              </a:rPr>
              <a:t>Alert n</a:t>
            </a:r>
            <a:r>
              <a:rPr lang="en-US" sz="1400" dirty="0" smtClean="0">
                <a:solidFill>
                  <a:schemeClr val="tx1"/>
                </a:solidFill>
              </a:rPr>
              <a:t>otifications</a:t>
            </a:r>
            <a:endParaRPr lang="en-US" sz="1400" dirty="0">
              <a:solidFill>
                <a:schemeClr val="tx1"/>
              </a:solidFill>
            </a:endParaRPr>
          </a:p>
          <a:p>
            <a:pPr marL="742932" lvl="1" indent="-285750">
              <a:buFont typeface="Arial" pitchFamily="34" charset="0"/>
              <a:buChar char="•"/>
            </a:pPr>
            <a:r>
              <a:rPr lang="en-US" sz="1400" dirty="0" smtClean="0">
                <a:solidFill>
                  <a:schemeClr val="tx1"/>
                </a:solidFill>
              </a:rPr>
              <a:t>Connectors to other mgmt systems</a:t>
            </a:r>
            <a:endParaRPr lang="en-US" sz="1400" dirty="0">
              <a:solidFill>
                <a:schemeClr val="tx1"/>
              </a:solidFill>
            </a:endParaRPr>
          </a:p>
          <a:p>
            <a:pPr marL="742932" lvl="1" indent="-285750">
              <a:buFont typeface="Arial" pitchFamily="34" charset="0"/>
              <a:buChar char="•"/>
            </a:pPr>
            <a:r>
              <a:rPr lang="en-US" sz="1400" dirty="0">
                <a:solidFill>
                  <a:schemeClr val="tx1"/>
                </a:solidFill>
              </a:rPr>
              <a:t>Health </a:t>
            </a:r>
            <a:r>
              <a:rPr lang="en-US" sz="1400" dirty="0" smtClean="0">
                <a:solidFill>
                  <a:schemeClr val="tx1"/>
                </a:solidFill>
              </a:rPr>
              <a:t>aggregation</a:t>
            </a:r>
            <a:endParaRPr lang="en-US" sz="1400" dirty="0">
              <a:solidFill>
                <a:schemeClr val="tx1"/>
              </a:solidFill>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44"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071" y="2459802"/>
            <a:ext cx="924987" cy="8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779" y="2459803"/>
            <a:ext cx="930946" cy="88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1728" y="5548320"/>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847"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404" y="5445701"/>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Elbow Connector 13"/>
          <p:cNvCxnSpPr/>
          <p:nvPr/>
        </p:nvCxnSpPr>
        <p:spPr>
          <a:xfrm rot="5400000" flipH="1" flipV="1">
            <a:off x="6681120" y="3462937"/>
            <a:ext cx="498747" cy="3"/>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8" idx="2"/>
          </p:cNvCxnSpPr>
          <p:nvPr/>
        </p:nvCxnSpPr>
        <p:spPr>
          <a:xfrm flipV="1">
            <a:off x="6944358" y="3349556"/>
            <a:ext cx="1016894" cy="79446"/>
          </a:xfrm>
          <a:prstGeom prst="bentConnector2">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6816384" y="3345423"/>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7846041" y="3325130"/>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7958182" y="5115060"/>
            <a:ext cx="866517"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6200000" flipV="1">
            <a:off x="9656409" y="5135529"/>
            <a:ext cx="907456"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228" y="3648311"/>
            <a:ext cx="1902259" cy="116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bwMode="auto">
          <a:xfrm>
            <a:off x="5789692" y="3610515"/>
            <a:ext cx="2070725" cy="1306339"/>
          </a:xfrm>
          <a:prstGeom prst="rect">
            <a:avLst/>
          </a:prstGeom>
          <a:noFill/>
          <a:ln w="25400">
            <a:solidFill>
              <a:schemeClr val="accent4"/>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solidFill>
                <a:schemeClr val="bg1"/>
              </a:solidFill>
              <a:effectLst>
                <a:outerShdw blurRad="50800" dist="38100" dir="2700000" algn="tl" rotWithShape="0">
                  <a:prstClr val="black">
                    <a:alpha val="40000"/>
                  </a:prstClr>
                </a:outerShdw>
              </a:effectLst>
              <a:latin typeface="Segoe" pitchFamily="34" charset="0"/>
            </a:endParaRPr>
          </a:p>
        </p:txBody>
      </p:sp>
      <p:sp>
        <p:nvSpPr>
          <p:cNvPr id="23" name="Rounded Rectangular Callout 22"/>
          <p:cNvSpPr/>
          <p:nvPr/>
        </p:nvSpPr>
        <p:spPr bwMode="auto">
          <a:xfrm>
            <a:off x="653368" y="4046519"/>
            <a:ext cx="4139350" cy="1542739"/>
          </a:xfrm>
          <a:prstGeom prst="wedgeRoundRectCallout">
            <a:avLst>
              <a:gd name="adj1" fmla="val 77507"/>
              <a:gd name="adj2" fmla="val -30604"/>
              <a:gd name="adj3" fmla="val 16667"/>
            </a:avLst>
          </a:prstGeom>
          <a:solidFill>
            <a:schemeClr val="accent3">
              <a:alpha val="41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r>
              <a:rPr lang="en-US" sz="1600" b="1" dirty="0" smtClean="0">
                <a:solidFill>
                  <a:schemeClr val="tx1"/>
                </a:solidFill>
              </a:rPr>
              <a:t>Introduces the </a:t>
            </a:r>
            <a:r>
              <a:rPr lang="en-US" sz="1600" b="1" dirty="0">
                <a:solidFill>
                  <a:schemeClr val="tx1"/>
                </a:solidFill>
              </a:rPr>
              <a:t>following </a:t>
            </a:r>
            <a:r>
              <a:rPr lang="en-US" sz="1600" b="1" dirty="0" smtClean="0">
                <a:solidFill>
                  <a:schemeClr val="tx1"/>
                </a:solidFill>
              </a:rPr>
              <a:t>challenges:</a:t>
            </a:r>
          </a:p>
          <a:p>
            <a:endParaRPr lang="en-US" sz="800" b="1" dirty="0">
              <a:solidFill>
                <a:schemeClr val="tx1"/>
              </a:solidFill>
            </a:endParaRPr>
          </a:p>
          <a:p>
            <a:pPr marL="742932" lvl="1" indent="-285750">
              <a:buFont typeface="Arial" pitchFamily="34" charset="0"/>
              <a:buChar char="•"/>
            </a:pPr>
            <a:r>
              <a:rPr lang="en-US" sz="1400" dirty="0" smtClean="0">
                <a:solidFill>
                  <a:schemeClr val="tx1"/>
                </a:solidFill>
              </a:rPr>
              <a:t>Performance </a:t>
            </a:r>
            <a:r>
              <a:rPr lang="en-US" sz="1400" dirty="0">
                <a:solidFill>
                  <a:schemeClr val="tx1"/>
                </a:solidFill>
              </a:rPr>
              <a:t>and scalability bottleneck</a:t>
            </a:r>
          </a:p>
          <a:p>
            <a:pPr marL="742932" lvl="1" indent="-285750">
              <a:buFont typeface="Arial" pitchFamily="34" charset="0"/>
              <a:buChar char="•"/>
            </a:pPr>
            <a:r>
              <a:rPr lang="en-US" sz="1400" dirty="0">
                <a:solidFill>
                  <a:schemeClr val="tx1"/>
                </a:solidFill>
              </a:rPr>
              <a:t>High end hardware required</a:t>
            </a:r>
          </a:p>
          <a:p>
            <a:pPr marL="742932" lvl="1" indent="-285750">
              <a:buFont typeface="Arial" pitchFamily="34" charset="0"/>
              <a:buChar char="•"/>
            </a:pPr>
            <a:r>
              <a:rPr lang="en-US" sz="1400" dirty="0">
                <a:solidFill>
                  <a:schemeClr val="tx1"/>
                </a:solidFill>
              </a:rPr>
              <a:t>High availability requires </a:t>
            </a:r>
            <a:r>
              <a:rPr lang="en-US" sz="1400" dirty="0" smtClean="0">
                <a:solidFill>
                  <a:schemeClr val="tx1"/>
                </a:solidFill>
              </a:rPr>
              <a:t>clustering</a:t>
            </a:r>
            <a:endParaRPr lang="en-US" sz="1400" dirty="0">
              <a:solidFill>
                <a:schemeClr val="tx1"/>
              </a:solidFill>
            </a:endParaRPr>
          </a:p>
        </p:txBody>
      </p:sp>
    </p:spTree>
    <p:extLst>
      <p:ext uri="{BB962C8B-B14F-4D97-AF65-F5344CB8AC3E}">
        <p14:creationId xmlns:p14="http://schemas.microsoft.com/office/powerpoint/2010/main" val="331149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OpsMgr 2012 – Topology</a:t>
            </a:r>
            <a:endParaRPr lang="en-US" sz="4400" dirty="0">
              <a:solidFill>
                <a:srgbClr val="8F8C07"/>
              </a:solidFill>
            </a:endParaRPr>
          </a:p>
        </p:txBody>
      </p:sp>
      <p:grpSp>
        <p:nvGrpSpPr>
          <p:cNvPr id="5" name="Group 39"/>
          <p:cNvGrpSpPr/>
          <p:nvPr/>
        </p:nvGrpSpPr>
        <p:grpSpPr>
          <a:xfrm>
            <a:off x="5363744" y="5574773"/>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3475063"/>
            <a:ext cx="1088704" cy="1435100"/>
          </a:xfrm>
          <a:prstGeom prst="rect">
            <a:avLst/>
          </a:prstGeom>
          <a:noFill/>
          <a:ln w="12700" cap="flat" cmpd="sng" algn="ctr">
            <a:noFill/>
            <a:prstDash val="solid"/>
            <a:miter lim="800000"/>
            <a:headEnd/>
            <a:tailEnd/>
          </a:ln>
          <a:effectLst/>
        </p:spPr>
      </p:pic>
      <p:pic>
        <p:nvPicPr>
          <p:cNvPr id="11" name="Picture 10"/>
          <p:cNvPicPr>
            <a:picLocks noChangeAspect="1" noChangeArrowheads="1"/>
          </p:cNvPicPr>
          <p:nvPr/>
        </p:nvPicPr>
        <p:blipFill>
          <a:blip r:embed="rId4"/>
          <a:srcRect/>
          <a:stretch>
            <a:fillRect/>
          </a:stretch>
        </p:blipFill>
        <p:spPr bwMode="auto">
          <a:xfrm>
            <a:off x="5363743" y="3475063"/>
            <a:ext cx="1125314" cy="1435100"/>
          </a:xfrm>
          <a:prstGeom prst="rect">
            <a:avLst/>
          </a:prstGeom>
          <a:noFill/>
          <a:ln w="12700" cap="flat" cmpd="sng" algn="ctr">
            <a:noFill/>
            <a:prstDash val="solid"/>
            <a:miter lim="800000"/>
            <a:headEnd/>
            <a:tailEnd/>
          </a:ln>
          <a:effectLst/>
        </p:spPr>
      </p:pic>
      <p:pic>
        <p:nvPicPr>
          <p:cNvPr id="14" name="Picture 13"/>
          <p:cNvPicPr>
            <a:picLocks noChangeAspect="1" noChangeArrowheads="1"/>
          </p:cNvPicPr>
          <p:nvPr/>
        </p:nvPicPr>
        <p:blipFill>
          <a:blip r:embed="rId5"/>
          <a:srcRect/>
          <a:stretch>
            <a:fillRect/>
          </a:stretch>
        </p:blipFill>
        <p:spPr bwMode="auto">
          <a:xfrm>
            <a:off x="1726754" y="1676401"/>
            <a:ext cx="1591573" cy="1362075"/>
          </a:xfrm>
          <a:prstGeom prst="rect">
            <a:avLst/>
          </a:prstGeom>
          <a:noFill/>
          <a:ln w="12700" cap="flat" cmpd="sng" algn="ctr">
            <a:noFill/>
            <a:prstDash val="solid"/>
            <a:miter lim="800000"/>
            <a:headEnd/>
            <a:tailEnd/>
          </a:ln>
          <a:effectLst/>
        </p:spPr>
      </p:pic>
      <p:pic>
        <p:nvPicPr>
          <p:cNvPr id="21" name="Picture 20"/>
          <p:cNvPicPr>
            <a:picLocks noChangeAspect="1" noChangeArrowheads="1"/>
          </p:cNvPicPr>
          <p:nvPr/>
        </p:nvPicPr>
        <p:blipFill>
          <a:blip r:embed="rId4"/>
          <a:srcRect/>
          <a:stretch>
            <a:fillRect/>
          </a:stretch>
        </p:blipFill>
        <p:spPr bwMode="auto">
          <a:xfrm>
            <a:off x="3739489" y="3475063"/>
            <a:ext cx="1134808" cy="1435100"/>
          </a:xfrm>
          <a:prstGeom prst="rect">
            <a:avLst/>
          </a:prstGeom>
          <a:noFill/>
          <a:ln w="12700" cap="flat" cmpd="sng" algn="ctr">
            <a:noFill/>
            <a:prstDash val="solid"/>
            <a:miter lim="800000"/>
            <a:headEnd/>
            <a:tailEnd/>
          </a:ln>
          <a:effectLst/>
        </p:spPr>
      </p:pic>
      <p:grpSp>
        <p:nvGrpSpPr>
          <p:cNvPr id="22" name="Group 39"/>
          <p:cNvGrpSpPr/>
          <p:nvPr/>
        </p:nvGrpSpPr>
        <p:grpSpPr>
          <a:xfrm>
            <a:off x="3756176" y="5534638"/>
            <a:ext cx="1371620" cy="1288468"/>
            <a:chOff x="7689956" y="4253345"/>
            <a:chExt cx="1125313" cy="1288468"/>
          </a:xfrm>
          <a:effectLst/>
        </p:grpSpPr>
        <p:grpSp>
          <p:nvGrpSpPr>
            <p:cNvPr id="23" name="Group 27"/>
            <p:cNvGrpSpPr/>
            <p:nvPr/>
          </p:nvGrpSpPr>
          <p:grpSpPr>
            <a:xfrm>
              <a:off x="7689956" y="4253345"/>
              <a:ext cx="903640" cy="1162566"/>
              <a:chOff x="7814647" y="5430982"/>
              <a:chExt cx="903640" cy="1162566"/>
            </a:xfrm>
          </p:grpSpPr>
          <p:pic>
            <p:nvPicPr>
              <p:cNvPr id="25" name="Picture 24"/>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6"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24"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43" name="Elbow Connector 42"/>
          <p:cNvCxnSpPr>
            <a:stCxn id="37" idx="1"/>
          </p:cNvCxnSpPr>
          <p:nvPr/>
        </p:nvCxnSpPr>
        <p:spPr>
          <a:xfrm rot="10800000">
            <a:off x="2336279" y="2949278"/>
            <a:ext cx="1045406" cy="1198206"/>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16200000" flipV="1">
            <a:off x="5538760" y="5157484"/>
            <a:ext cx="775276" cy="1"/>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5400000" flipH="1" flipV="1">
            <a:off x="4165256" y="319966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flipH="1" flipV="1">
            <a:off x="5918429" y="3359791"/>
            <a:ext cx="270969" cy="7"/>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flipH="1" flipV="1">
            <a:off x="7307290" y="321265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flipV="1">
            <a:off x="4457375" y="3219882"/>
            <a:ext cx="3129683" cy="1"/>
          </a:xfrm>
          <a:prstGeom prst="bentConnector3">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Elbow Connector 65"/>
          <p:cNvCxnSpPr/>
          <p:nvPr/>
        </p:nvCxnSpPr>
        <p:spPr>
          <a:xfrm rot="5400000" flipH="1" flipV="1">
            <a:off x="4003463" y="5174963"/>
            <a:ext cx="799623" cy="1"/>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p:cNvCxnSpPr/>
          <p:nvPr/>
        </p:nvCxnSpPr>
        <p:spPr>
          <a:xfrm rot="5400000" flipH="1" flipV="1">
            <a:off x="4302072" y="3084396"/>
            <a:ext cx="279827"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flipH="1" flipV="1">
            <a:off x="7441702" y="3072747"/>
            <a:ext cx="279827"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61268" y="3619215"/>
            <a:ext cx="498534" cy="1015663"/>
          </a:xfrm>
          <a:prstGeom prst="rect">
            <a:avLst/>
          </a:prstGeom>
          <a:noFill/>
        </p:spPr>
        <p:txBody>
          <a:bodyPr wrap="none" lIns="0" tIns="0" rIns="0" bIns="0" rtlCol="0">
            <a:spAutoFit/>
          </a:bodyPr>
          <a:lstStyle/>
          <a:p>
            <a:r>
              <a:rPr lang="en-US" sz="6600" dirty="0" smtClean="0">
                <a:solidFill>
                  <a:srgbClr val="FF0000"/>
                </a:solidFill>
              </a:rPr>
              <a:t>X</a:t>
            </a:r>
          </a:p>
        </p:txBody>
      </p:sp>
      <p:cxnSp>
        <p:nvCxnSpPr>
          <p:cNvPr id="15" name="Elbow Connector 14"/>
          <p:cNvCxnSpPr/>
          <p:nvPr/>
        </p:nvCxnSpPr>
        <p:spPr>
          <a:xfrm flipV="1">
            <a:off x="4403274" y="4769846"/>
            <a:ext cx="1081697" cy="8049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bwMode="auto">
          <a:xfrm>
            <a:off x="3381683" y="3359793"/>
            <a:ext cx="4837814" cy="1575382"/>
          </a:xfrm>
          <a:prstGeom prst="roundRect">
            <a:avLst/>
          </a:prstGeom>
          <a:gradFill>
            <a:gsLst>
              <a:gs pos="0">
                <a:schemeClr val="accent4">
                  <a:shade val="58000"/>
                  <a:satMod val="150000"/>
                  <a:alpha val="20000"/>
                </a:schemeClr>
              </a:gs>
              <a:gs pos="72000">
                <a:schemeClr val="accent4">
                  <a:tint val="90000"/>
                  <a:satMod val="135000"/>
                  <a:alpha val="20000"/>
                </a:schemeClr>
              </a:gs>
              <a:gs pos="100000">
                <a:schemeClr val="accent4">
                  <a:tint val="80000"/>
                  <a:satMod val="155000"/>
                  <a:alpha val="2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0210" y="2171905"/>
            <a:ext cx="924987" cy="8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5690" y="2175593"/>
            <a:ext cx="930946" cy="88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ular Callout 32"/>
          <p:cNvSpPr/>
          <p:nvPr/>
        </p:nvSpPr>
        <p:spPr bwMode="auto">
          <a:xfrm>
            <a:off x="8058546" y="929924"/>
            <a:ext cx="3927132" cy="1714214"/>
          </a:xfrm>
          <a:prstGeom prst="wedgeRoundRectCallout">
            <a:avLst>
              <a:gd name="adj1" fmla="val -54665"/>
              <a:gd name="adj2" fmla="val 94654"/>
              <a:gd name="adj3" fmla="val 16667"/>
            </a:avLst>
          </a:prstGeom>
          <a:solidFill>
            <a:schemeClr val="accent3">
              <a:alpha val="41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r>
              <a:rPr lang="en-US" sz="1400" b="1" dirty="0" smtClean="0">
                <a:solidFill>
                  <a:schemeClr val="tx1"/>
                </a:solidFill>
              </a:rPr>
              <a:t>In OpsMgr 2012 :</a:t>
            </a:r>
          </a:p>
          <a:p>
            <a:endParaRPr lang="en-US" sz="1400" b="1" dirty="0" smtClean="0">
              <a:solidFill>
                <a:schemeClr val="tx1"/>
              </a:solidFill>
            </a:endParaRPr>
          </a:p>
          <a:p>
            <a:pPr marL="171450" indent="-171450">
              <a:buFont typeface="Arial" pitchFamily="34" charset="0"/>
              <a:buChar char="•"/>
            </a:pPr>
            <a:r>
              <a:rPr lang="en-US" sz="1400" dirty="0" smtClean="0">
                <a:solidFill>
                  <a:schemeClr val="tx1"/>
                </a:solidFill>
              </a:rPr>
              <a:t>Out of the box HA</a:t>
            </a:r>
          </a:p>
          <a:p>
            <a:pPr marL="171450" indent="-171450">
              <a:buFont typeface="Arial" pitchFamily="34" charset="0"/>
              <a:buChar char="•"/>
            </a:pPr>
            <a:endParaRPr lang="en-US" sz="1400" dirty="0" smtClean="0">
              <a:solidFill>
                <a:schemeClr val="tx1"/>
              </a:solidFill>
            </a:endParaRPr>
          </a:p>
          <a:p>
            <a:pPr marL="171450" indent="-171450">
              <a:buFont typeface="Arial" pitchFamily="34" charset="0"/>
              <a:buChar char="•"/>
            </a:pPr>
            <a:r>
              <a:rPr lang="en-US" sz="1400" dirty="0" smtClean="0">
                <a:solidFill>
                  <a:schemeClr val="tx1"/>
                </a:solidFill>
              </a:rPr>
              <a:t>Ability to run on commodity hardware</a:t>
            </a:r>
          </a:p>
          <a:p>
            <a:endParaRPr lang="en-US" sz="1400" b="1" dirty="0" smtClean="0">
              <a:solidFill>
                <a:schemeClr val="tx1"/>
              </a:solidFill>
            </a:endParaRPr>
          </a:p>
          <a:p>
            <a:pPr marL="171450" indent="-171450">
              <a:buFont typeface="Arial" pitchFamily="34" charset="0"/>
              <a:buChar char="•"/>
            </a:pPr>
            <a:endParaRPr lang="en-US" sz="1400" b="1" dirty="0">
              <a:solidFill>
                <a:schemeClr val="tx1"/>
              </a:solidFill>
            </a:endParaRPr>
          </a:p>
        </p:txBody>
      </p:sp>
      <p:sp>
        <p:nvSpPr>
          <p:cNvPr id="32" name="Rounded Rectangle 31"/>
          <p:cNvSpPr/>
          <p:nvPr/>
        </p:nvSpPr>
        <p:spPr bwMode="auto">
          <a:xfrm>
            <a:off x="7813404" y="6629401"/>
            <a:ext cx="4375421"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SIM356 OM12:Setup</a:t>
            </a:r>
          </a:p>
        </p:txBody>
      </p:sp>
    </p:spTree>
    <p:extLst>
      <p:ext uri="{BB962C8B-B14F-4D97-AF65-F5344CB8AC3E}">
        <p14:creationId xmlns:p14="http://schemas.microsoft.com/office/powerpoint/2010/main" val="1918143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0"/>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37"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7813404" y="6629401"/>
            <a:ext cx="4375421"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SIM356 OM12:Setup</a:t>
            </a:r>
          </a:p>
        </p:txBody>
      </p:sp>
      <p:sp>
        <p:nvSpPr>
          <p:cNvPr id="53" name="TextBox 52"/>
          <p:cNvSpPr txBox="1"/>
          <p:nvPr/>
        </p:nvSpPr>
        <p:spPr>
          <a:xfrm>
            <a:off x="8599822" y="3864026"/>
            <a:ext cx="3529812" cy="738664"/>
          </a:xfrm>
          <a:prstGeom prst="rect">
            <a:avLst/>
          </a:prstGeom>
          <a:noFill/>
          <a:ln>
            <a:noFill/>
          </a:ln>
        </p:spPr>
        <p:txBody>
          <a:bodyPr wrap="none" lIns="0" tIns="0" rIns="0" bIns="0" rtlCol="0">
            <a:spAutoFit/>
          </a:bodyPr>
          <a:lstStyle/>
          <a:p>
            <a:r>
              <a:rPr lang="en-US" sz="2400" dirty="0" smtClean="0"/>
              <a:t>In </a:t>
            </a:r>
            <a:r>
              <a:rPr lang="en-US" sz="2400" dirty="0" err="1" smtClean="0"/>
              <a:t>OpsMgr</a:t>
            </a:r>
            <a:r>
              <a:rPr lang="en-US" sz="2400" dirty="0" smtClean="0"/>
              <a:t> 2007 R2:</a:t>
            </a:r>
          </a:p>
          <a:p>
            <a:r>
              <a:rPr lang="en-US" sz="2400" dirty="0"/>
              <a:t> </a:t>
            </a:r>
            <a:r>
              <a:rPr lang="en-US" sz="2400" dirty="0" smtClean="0"/>
              <a:t> Managed by a single MS</a:t>
            </a:r>
          </a:p>
        </p:txBody>
      </p:sp>
      <p:sp>
        <p:nvSpPr>
          <p:cNvPr id="35" name="TextBox 34"/>
          <p:cNvSpPr txBox="1"/>
          <p:nvPr/>
        </p:nvSpPr>
        <p:spPr>
          <a:xfrm>
            <a:off x="8607077" y="3855547"/>
            <a:ext cx="3343021" cy="738664"/>
          </a:xfrm>
          <a:prstGeom prst="rect">
            <a:avLst/>
          </a:prstGeom>
          <a:noFill/>
          <a:ln>
            <a:noFill/>
          </a:ln>
        </p:spPr>
        <p:txBody>
          <a:bodyPr wrap="square" lIns="0" tIns="0" rIns="0" bIns="0" rtlCol="0">
            <a:spAutoFit/>
          </a:bodyPr>
          <a:lstStyle/>
          <a:p>
            <a:r>
              <a:rPr lang="en-US" sz="2400" dirty="0" smtClean="0"/>
              <a:t>In </a:t>
            </a:r>
            <a:r>
              <a:rPr lang="en-US" sz="2400" dirty="0" err="1" smtClean="0"/>
              <a:t>OpsMgr</a:t>
            </a:r>
            <a:r>
              <a:rPr lang="en-US" sz="2400" dirty="0" smtClean="0"/>
              <a:t> 2012:</a:t>
            </a:r>
          </a:p>
          <a:p>
            <a:r>
              <a:rPr lang="en-US" sz="2400" dirty="0"/>
              <a:t> </a:t>
            </a:r>
            <a:r>
              <a:rPr lang="en-US" sz="2400" dirty="0" smtClean="0"/>
              <a:t> Managed by Pool</a:t>
            </a:r>
          </a:p>
        </p:txBody>
      </p:sp>
      <p:sp>
        <p:nvSpPr>
          <p:cNvPr id="2" name="Title 1"/>
          <p:cNvSpPr>
            <a:spLocks noGrp="1"/>
          </p:cNvSpPr>
          <p:nvPr>
            <p:ph type="title"/>
          </p:nvPr>
        </p:nvSpPr>
        <p:spPr/>
        <p:txBody>
          <a:bodyPr/>
          <a:lstStyle/>
          <a:p>
            <a:r>
              <a:rPr lang="en-US" dirty="0" smtClean="0"/>
              <a:t>OpsMgr </a:t>
            </a:r>
            <a:r>
              <a:rPr lang="en-US" dirty="0"/>
              <a:t>2012 – </a:t>
            </a:r>
            <a:r>
              <a:rPr lang="en-US" dirty="0" smtClean="0"/>
              <a:t>Topology</a:t>
            </a:r>
            <a:endParaRPr lang="en-US" sz="4400" dirty="0">
              <a:solidFill>
                <a:srgbClr val="8F8C07"/>
              </a:solidFill>
            </a:endParaRPr>
          </a:p>
        </p:txBody>
      </p:sp>
      <p:pic>
        <p:nvPicPr>
          <p:cNvPr id="10" name="Picture 9"/>
          <p:cNvPicPr>
            <a:picLocks noChangeAspect="1" noChangeArrowheads="1"/>
          </p:cNvPicPr>
          <p:nvPr/>
        </p:nvPicPr>
        <p:blipFill>
          <a:blip r:embed="rId4"/>
          <a:srcRect/>
          <a:stretch>
            <a:fillRect/>
          </a:stretch>
        </p:blipFill>
        <p:spPr bwMode="auto">
          <a:xfrm>
            <a:off x="7115569" y="3322663"/>
            <a:ext cx="1088708" cy="1435100"/>
          </a:xfrm>
          <a:prstGeom prst="rect">
            <a:avLst/>
          </a:prstGeom>
          <a:noFill/>
          <a:ln w="12700" cap="flat" cmpd="sng" algn="ctr">
            <a:noFill/>
            <a:prstDash val="solid"/>
            <a:miter lim="800000"/>
            <a:headEnd/>
            <a:tailEnd/>
          </a:ln>
          <a:effectLst/>
        </p:spPr>
      </p:pic>
      <p:pic>
        <p:nvPicPr>
          <p:cNvPr id="11" name="Picture 10"/>
          <p:cNvPicPr>
            <a:picLocks noChangeAspect="1" noChangeArrowheads="1"/>
          </p:cNvPicPr>
          <p:nvPr/>
        </p:nvPicPr>
        <p:blipFill>
          <a:blip r:embed="rId4"/>
          <a:srcRect/>
          <a:stretch>
            <a:fillRect/>
          </a:stretch>
        </p:blipFill>
        <p:spPr bwMode="auto">
          <a:xfrm>
            <a:off x="5546079" y="3322663"/>
            <a:ext cx="1088706" cy="1435100"/>
          </a:xfrm>
          <a:prstGeom prst="rect">
            <a:avLst/>
          </a:prstGeom>
          <a:noFill/>
          <a:ln w="12700" cap="flat" cmpd="sng" algn="ctr">
            <a:noFill/>
            <a:prstDash val="solid"/>
            <a:miter lim="800000"/>
            <a:headEnd/>
            <a:tailEnd/>
          </a:ln>
          <a:effectLst/>
        </p:spPr>
      </p:pic>
      <p:pic>
        <p:nvPicPr>
          <p:cNvPr id="14" name="Picture 13"/>
          <p:cNvPicPr>
            <a:picLocks noChangeAspect="1" noChangeArrowheads="1"/>
          </p:cNvPicPr>
          <p:nvPr/>
        </p:nvPicPr>
        <p:blipFill>
          <a:blip r:embed="rId5"/>
          <a:srcRect/>
          <a:stretch>
            <a:fillRect/>
          </a:stretch>
        </p:blipFill>
        <p:spPr bwMode="auto">
          <a:xfrm>
            <a:off x="1726754" y="1524001"/>
            <a:ext cx="1591573" cy="1362075"/>
          </a:xfrm>
          <a:prstGeom prst="rect">
            <a:avLst/>
          </a:prstGeom>
          <a:noFill/>
          <a:ln w="12700" cap="flat" cmpd="sng" algn="ctr">
            <a:noFill/>
            <a:prstDash val="solid"/>
            <a:miter lim="800000"/>
            <a:headEnd/>
            <a:tailEnd/>
          </a:ln>
          <a:effectLst/>
        </p:spPr>
      </p:pic>
      <p:pic>
        <p:nvPicPr>
          <p:cNvPr id="21" name="Picture 20"/>
          <p:cNvPicPr>
            <a:picLocks noChangeAspect="1" noChangeArrowheads="1"/>
          </p:cNvPicPr>
          <p:nvPr/>
        </p:nvPicPr>
        <p:blipFill>
          <a:blip r:embed="rId4"/>
          <a:srcRect/>
          <a:stretch>
            <a:fillRect/>
          </a:stretch>
        </p:blipFill>
        <p:spPr bwMode="auto">
          <a:xfrm>
            <a:off x="3931321" y="3322663"/>
            <a:ext cx="1143270" cy="1435100"/>
          </a:xfrm>
          <a:prstGeom prst="rect">
            <a:avLst/>
          </a:prstGeom>
          <a:noFill/>
          <a:ln w="12700" cap="flat" cmpd="sng" algn="ctr">
            <a:noFill/>
            <a:prstDash val="solid"/>
            <a:miter lim="800000"/>
            <a:headEnd/>
            <a:tailEnd/>
          </a:ln>
          <a:effectLst/>
        </p:spPr>
      </p:pic>
      <p:cxnSp>
        <p:nvCxnSpPr>
          <p:cNvPr id="43" name="Elbow Connector 42"/>
          <p:cNvCxnSpPr>
            <a:stCxn id="32" idx="1"/>
          </p:cNvCxnSpPr>
          <p:nvPr/>
        </p:nvCxnSpPr>
        <p:spPr>
          <a:xfrm rot="10800000">
            <a:off x="2593447" y="2893415"/>
            <a:ext cx="1041561" cy="107665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5400000" flipH="1" flipV="1">
            <a:off x="4181975" y="3047265"/>
            <a:ext cx="550798" cy="3"/>
          </a:xfrm>
          <a:prstGeom prst="bentConnector3">
            <a:avLst>
              <a:gd name="adj1" fmla="val 3761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flipH="1" flipV="1">
            <a:off x="5912602" y="3201566"/>
            <a:ext cx="282618" cy="7"/>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flipH="1" flipV="1">
            <a:off x="7307290" y="3060256"/>
            <a:ext cx="550798" cy="3"/>
          </a:xfrm>
          <a:prstGeom prst="bentConnector3">
            <a:avLst>
              <a:gd name="adj1" fmla="val 3761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flipV="1">
            <a:off x="4457375" y="3067482"/>
            <a:ext cx="3129683" cy="1"/>
          </a:xfrm>
          <a:prstGeom prst="bentConnector3">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51" name="Straight Arrow Connector 1050"/>
          <p:cNvCxnSpPr/>
          <p:nvPr/>
        </p:nvCxnSpPr>
        <p:spPr>
          <a:xfrm>
            <a:off x="5930253" y="4564620"/>
            <a:ext cx="0" cy="1408627"/>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053913" y="4564614"/>
            <a:ext cx="1801428" cy="143869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965651" y="4564614"/>
            <a:ext cx="1882256" cy="143869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Elbow Connector 89"/>
          <p:cNvCxnSpPr/>
          <p:nvPr/>
        </p:nvCxnSpPr>
        <p:spPr>
          <a:xfrm rot="5400000" flipH="1" flipV="1">
            <a:off x="4316140" y="2931996"/>
            <a:ext cx="279827"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flipH="1" flipV="1">
            <a:off x="7441702" y="2920347"/>
            <a:ext cx="279827"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965654" y="4564614"/>
            <a:ext cx="276740" cy="143869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546324" y="4564614"/>
            <a:ext cx="311139" cy="1438698"/>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314372" y="3469786"/>
            <a:ext cx="447281" cy="1015663"/>
          </a:xfrm>
          <a:prstGeom prst="rect">
            <a:avLst/>
          </a:prstGeom>
          <a:noFill/>
          <a:ln>
            <a:noFill/>
          </a:ln>
        </p:spPr>
        <p:txBody>
          <a:bodyPr wrap="square" lIns="0" tIns="0" rIns="0" bIns="0" rtlCol="0">
            <a:spAutoFit/>
          </a:bodyPr>
          <a:lstStyle/>
          <a:p>
            <a:r>
              <a:rPr lang="en-US" sz="6600" dirty="0" smtClean="0">
                <a:solidFill>
                  <a:srgbClr val="FF0000"/>
                </a:solidFill>
              </a:rPr>
              <a:t>X</a:t>
            </a:r>
          </a:p>
        </p:txBody>
      </p:sp>
      <p:sp>
        <p:nvSpPr>
          <p:cNvPr id="32" name="Rounded Rectangle 31"/>
          <p:cNvSpPr/>
          <p:nvPr/>
        </p:nvSpPr>
        <p:spPr bwMode="auto">
          <a:xfrm>
            <a:off x="3635008" y="3182381"/>
            <a:ext cx="4837814" cy="1575382"/>
          </a:xfrm>
          <a:prstGeom prst="roundRect">
            <a:avLst/>
          </a:prstGeom>
          <a:gradFill>
            <a:gsLst>
              <a:gs pos="0">
                <a:schemeClr val="accent4">
                  <a:shade val="58000"/>
                  <a:satMod val="150000"/>
                  <a:alpha val="20000"/>
                </a:schemeClr>
              </a:gs>
              <a:gs pos="72000">
                <a:schemeClr val="accent4">
                  <a:tint val="90000"/>
                  <a:satMod val="135000"/>
                  <a:alpha val="20000"/>
                </a:schemeClr>
              </a:gs>
              <a:gs pos="100000">
                <a:schemeClr val="accent4">
                  <a:tint val="80000"/>
                  <a:satMod val="155000"/>
                  <a:alpha val="20000"/>
                </a:schemeClr>
              </a:gs>
            </a:gsLst>
          </a:gradFill>
          <a:ln>
            <a:no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9765228"/>
              </p:ext>
            </p:extLst>
          </p:nvPr>
        </p:nvGraphicFramePr>
        <p:xfrm>
          <a:off x="5332611" y="5986055"/>
          <a:ext cx="1168096" cy="766763"/>
        </p:xfrm>
        <a:graphic>
          <a:graphicData uri="http://schemas.openxmlformats.org/presentationml/2006/ole">
            <mc:AlternateContent xmlns:mc="http://schemas.openxmlformats.org/markup-compatibility/2006">
              <mc:Choice xmlns:v="urn:schemas-microsoft-com:vml" Requires="v">
                <p:oleObj spid="_x0000_s1191" name="Visio" r:id="rId6" imgW="1428840" imgH="1248943" progId="Visio.Drawing.11">
                  <p:embed/>
                </p:oleObj>
              </mc:Choice>
              <mc:Fallback>
                <p:oleObj name="Visio" r:id="rId6" imgW="1428840" imgH="1248943"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2611" y="5986055"/>
                        <a:ext cx="1168096"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74389762"/>
              </p:ext>
            </p:extLst>
          </p:nvPr>
        </p:nvGraphicFramePr>
        <p:xfrm>
          <a:off x="7334457" y="5998755"/>
          <a:ext cx="994574" cy="746125"/>
        </p:xfrm>
        <a:graphic>
          <a:graphicData uri="http://schemas.openxmlformats.org/presentationml/2006/ole">
            <mc:AlternateContent xmlns:mc="http://schemas.openxmlformats.org/markup-compatibility/2006">
              <mc:Choice xmlns:v="urn:schemas-microsoft-com:vml" Requires="v">
                <p:oleObj spid="_x0000_s1192" name="Visio" r:id="rId8" imgW="960930" imgH="961037" progId="Visio.Drawing.11">
                  <p:embed/>
                </p:oleObj>
              </mc:Choice>
              <mc:Fallback>
                <p:oleObj name="Visio" r:id="rId8" imgW="960930" imgH="96103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4457" y="5998755"/>
                        <a:ext cx="994574"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83504499"/>
              </p:ext>
            </p:extLst>
          </p:nvPr>
        </p:nvGraphicFramePr>
        <p:xfrm>
          <a:off x="3463660" y="5982771"/>
          <a:ext cx="935323" cy="808038"/>
        </p:xfrm>
        <a:graphic>
          <a:graphicData uri="http://schemas.openxmlformats.org/presentationml/2006/ole">
            <mc:AlternateContent xmlns:mc="http://schemas.openxmlformats.org/markup-compatibility/2006">
              <mc:Choice xmlns:v="urn:schemas-microsoft-com:vml" Requires="v">
                <p:oleObj spid="_x0000_s1193" name="Visio" r:id="rId10" imgW="1415610" imgH="1631740" progId="Visio.Drawing.11">
                  <p:embed/>
                </p:oleObj>
              </mc:Choice>
              <mc:Fallback>
                <p:oleObj name="Visio" r:id="rId10" imgW="1415610" imgH="163174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3660" y="5982771"/>
                        <a:ext cx="93532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4450" y="2042243"/>
            <a:ext cx="930946" cy="8897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40463" y="2042242"/>
            <a:ext cx="924987" cy="8856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130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1000"/>
                                        <p:tgtEl>
                                          <p:spTgt spid="35"/>
                                        </p:tgtEl>
                                      </p:cBhvr>
                                    </p:animEffect>
                                    <p:anim calcmode="lin" valueType="num">
                                      <p:cBhvr>
                                        <p:cTn id="10" dur="1000" fill="hold"/>
                                        <p:tgtEl>
                                          <p:spTgt spid="35"/>
                                        </p:tgtEl>
                                        <p:attrNameLst>
                                          <p:attrName>ppt_x</p:attrName>
                                        </p:attrNameLst>
                                      </p:cBhvr>
                                      <p:tavLst>
                                        <p:tav tm="0">
                                          <p:val>
                                            <p:strVal val="#ppt_x"/>
                                          </p:val>
                                        </p:tav>
                                        <p:tav tm="100000">
                                          <p:val>
                                            <p:strVal val="#ppt_x"/>
                                          </p:val>
                                        </p:tav>
                                      </p:tavLst>
                                    </p:anim>
                                    <p:anim calcmode="lin" valueType="num">
                                      <p:cBhvr>
                                        <p:cTn id="11" dur="1000" fill="hold"/>
                                        <p:tgtEl>
                                          <p:spTgt spid="35"/>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5"/>
                                        </p:tgtEl>
                                      </p:cBhvr>
                                    </p:animEffect>
                                    <p:set>
                                      <p:cBhvr>
                                        <p:cTn id="16" dur="1" fill="hold">
                                          <p:stCondLst>
                                            <p:cond delay="499"/>
                                          </p:stCondLst>
                                        </p:cTn>
                                        <p:tgtEl>
                                          <p:spTgt spid="7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1"/>
                                        </p:tgtEl>
                                      </p:cBhvr>
                                    </p:animEffect>
                                    <p:set>
                                      <p:cBhvr>
                                        <p:cTn id="19" dur="1" fill="hold">
                                          <p:stCondLst>
                                            <p:cond delay="499"/>
                                          </p:stCondLst>
                                        </p:cTn>
                                        <p:tgtEl>
                                          <p:spTgt spid="71"/>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5" grpId="0"/>
      <p:bldP spid="41"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Mgmt Infra TCO Summary</a:t>
            </a:r>
            <a:endParaRPr lang="en-US" dirty="0"/>
          </a:p>
        </p:txBody>
      </p:sp>
      <p:sp>
        <p:nvSpPr>
          <p:cNvPr id="3" name="Content Placeholder 2"/>
          <p:cNvSpPr>
            <a:spLocks noGrp="1"/>
          </p:cNvSpPr>
          <p:nvPr>
            <p:ph type="body" sz="quarter" idx="10"/>
          </p:nvPr>
        </p:nvSpPr>
        <p:spPr/>
        <p:txBody>
          <a:bodyPr/>
          <a:lstStyle/>
          <a:p>
            <a:r>
              <a:rPr lang="en-US" dirty="0" smtClean="0"/>
              <a:t>1 step setup of High Availability on commodity HW</a:t>
            </a:r>
          </a:p>
          <a:p>
            <a:r>
              <a:rPr lang="en-US" dirty="0" smtClean="0"/>
              <a:t>Support for automatic Device monitoring failover</a:t>
            </a:r>
          </a:p>
          <a:p>
            <a:endParaRPr lang="en-US" dirty="0"/>
          </a:p>
        </p:txBody>
      </p:sp>
      <p:sp>
        <p:nvSpPr>
          <p:cNvPr id="4" name="Rounded Rectangle 3"/>
          <p:cNvSpPr/>
          <p:nvPr/>
        </p:nvSpPr>
        <p:spPr bwMode="auto">
          <a:xfrm>
            <a:off x="7813404" y="6629401"/>
            <a:ext cx="4375421"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SIM356 OM12:Setup</a:t>
            </a:r>
          </a:p>
        </p:txBody>
      </p:sp>
    </p:spTree>
    <p:extLst>
      <p:ext uri="{BB962C8B-B14F-4D97-AF65-F5344CB8AC3E}">
        <p14:creationId xmlns:p14="http://schemas.microsoft.com/office/powerpoint/2010/main" val="59795332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82524" y="2650236"/>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Holistic view of Application Health</a:t>
            </a:r>
          </a:p>
        </p:txBody>
      </p:sp>
      <p:sp>
        <p:nvSpPr>
          <p:cNvPr id="4" name="Rounded Rectangle 3"/>
          <p:cNvSpPr/>
          <p:nvPr/>
        </p:nvSpPr>
        <p:spPr bwMode="auto">
          <a:xfrm>
            <a:off x="3982522" y="893064"/>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Reduced TCO of Management Infra</a:t>
            </a:r>
          </a:p>
        </p:txBody>
      </p:sp>
      <p:sp>
        <p:nvSpPr>
          <p:cNvPr id="5" name="Rounded Rectangle 4"/>
          <p:cNvSpPr/>
          <p:nvPr/>
        </p:nvSpPr>
        <p:spPr bwMode="auto">
          <a:xfrm>
            <a:off x="3982524" y="4404360"/>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smtClean="0"/>
              <a:t>Simple and Powerful Visualizations decreasing time to value</a:t>
            </a:r>
            <a:endParaRPr lang="en-US" sz="2800" dirty="0"/>
          </a:p>
        </p:txBody>
      </p:sp>
      <p:sp>
        <p:nvSpPr>
          <p:cNvPr id="7" name="Content Placeholder 6"/>
          <p:cNvSpPr>
            <a:spLocks noGrp="1"/>
          </p:cNvSpPr>
          <p:nvPr>
            <p:ph sz="half" idx="1"/>
          </p:nvPr>
        </p:nvSpPr>
        <p:spPr>
          <a:xfrm>
            <a:off x="5262682" y="633984"/>
            <a:ext cx="5207198" cy="5558445"/>
          </a:xfrm>
        </p:spPr>
        <p:txBody>
          <a:bodyPr/>
          <a:lstStyle/>
          <a:p>
            <a:pPr lvl="0"/>
            <a:r>
              <a:rPr lang="en-US" b="1" dirty="0"/>
              <a:t>Simple</a:t>
            </a:r>
            <a:r>
              <a:rPr lang="en-US" dirty="0"/>
              <a:t> dashboards enable </a:t>
            </a:r>
            <a:r>
              <a:rPr lang="en-US" dirty="0" smtClean="0"/>
              <a:t>360 </a:t>
            </a:r>
            <a:r>
              <a:rPr lang="en-US" dirty="0"/>
              <a:t>view in a single tool</a:t>
            </a:r>
          </a:p>
          <a:p>
            <a:pPr lvl="0"/>
            <a:endParaRPr lang="en-US" b="1" dirty="0"/>
          </a:p>
          <a:p>
            <a:pPr lvl="0"/>
            <a:r>
              <a:rPr lang="en-US" b="1" dirty="0"/>
              <a:t>Reliable</a:t>
            </a:r>
            <a:r>
              <a:rPr lang="en-US" dirty="0"/>
              <a:t> information enables easy reconciliation of internal monitoring with end user experience</a:t>
            </a:r>
          </a:p>
          <a:p>
            <a:pPr lvl="0"/>
            <a:endParaRPr lang="en-US" b="1" dirty="0"/>
          </a:p>
          <a:p>
            <a:pPr lvl="0"/>
            <a:r>
              <a:rPr lang="en-US" b="1" dirty="0"/>
              <a:t>Personalized</a:t>
            </a:r>
            <a:r>
              <a:rPr lang="en-US" dirty="0"/>
              <a:t> views provides relevant information</a:t>
            </a:r>
          </a:p>
          <a:p>
            <a:pPr lvl="0"/>
            <a:endParaRPr lang="en-US" b="1" dirty="0"/>
          </a:p>
          <a:p>
            <a:pPr lvl="0"/>
            <a:r>
              <a:rPr lang="en-US" b="1" dirty="0"/>
              <a:t>Consistent</a:t>
            </a:r>
            <a:r>
              <a:rPr lang="en-US" dirty="0"/>
              <a:t> views across multiple interfaces</a:t>
            </a:r>
          </a:p>
        </p:txBody>
      </p:sp>
      <p:sp>
        <p:nvSpPr>
          <p:cNvPr id="6" name="Up Arrow 5"/>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ysClr val="windowText" lastClr="000000"/>
                </a:solidFill>
              </a:rPr>
              <a:t>IT Pro Visibility</a:t>
            </a:r>
          </a:p>
        </p:txBody>
      </p:sp>
      <p:sp>
        <p:nvSpPr>
          <p:cNvPr id="8" name="Up Arrow 7"/>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ysClr val="windowText" lastClr="000000"/>
                </a:solidFill>
              </a:rPr>
              <a:t>MTTR</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1200969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35" presetClass="path" presetSubtype="0" accel="50000" decel="50000" fill="hold" grpId="0" nodeType="withEffect">
                                  <p:stCondLst>
                                    <p:cond delay="0"/>
                                  </p:stCondLst>
                                  <p:childTnLst>
                                    <p:animMotion origin="layout" path="M -0.00013 0 L -0.28888 0 " pathEditMode="relative" rAng="0" ptsTypes="AA">
                                      <p:cBhvr>
                                        <p:cTn id="15" dur="2000" fill="hold"/>
                                        <p:tgtEl>
                                          <p:spTgt spid="3"/>
                                        </p:tgtEl>
                                        <p:attrNameLst>
                                          <p:attrName>ppt_x</p:attrName>
                                          <p:attrName>ppt_y</p:attrName>
                                        </p:attrNameLst>
                                      </p:cBhvr>
                                      <p:rCtr x="-14444" y="0"/>
                                    </p:animMotion>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build="p"/>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the IT Pro’s Visibility</a:t>
            </a:r>
            <a:endParaRPr lang="en-US" dirty="0"/>
          </a:p>
        </p:txBody>
      </p:sp>
      <p:sp>
        <p:nvSpPr>
          <p:cNvPr id="3" name="Content Placeholder 2"/>
          <p:cNvSpPr>
            <a:spLocks noGrp="1"/>
          </p:cNvSpPr>
          <p:nvPr>
            <p:ph idx="1"/>
          </p:nvPr>
        </p:nvSpPr>
        <p:spPr>
          <a:xfrm>
            <a:off x="519112" y="1447799"/>
            <a:ext cx="11149013" cy="443198"/>
          </a:xfrm>
        </p:spPr>
        <p:txBody>
          <a:bodyPr/>
          <a:lstStyle/>
          <a:p>
            <a:pPr marL="0" indent="0">
              <a:buNone/>
            </a:pPr>
            <a:r>
              <a:rPr lang="en-US" dirty="0"/>
              <a:t>Operations Manager </a:t>
            </a:r>
            <a:r>
              <a:rPr lang="en-US" dirty="0" smtClean="0"/>
              <a:t>2007 SP1</a:t>
            </a:r>
            <a:endParaRPr lang="en-US" dirty="0"/>
          </a:p>
        </p:txBody>
      </p:sp>
      <p:grpSp>
        <p:nvGrpSpPr>
          <p:cNvPr id="4" name="Group 3"/>
          <p:cNvGrpSpPr/>
          <p:nvPr/>
        </p:nvGrpSpPr>
        <p:grpSpPr>
          <a:xfrm>
            <a:off x="3687348" y="2238705"/>
            <a:ext cx="4410075" cy="2295525"/>
            <a:chOff x="3687348" y="2238705"/>
            <a:chExt cx="4410075" cy="2295525"/>
          </a:xfrm>
        </p:grpSpPr>
        <p:grpSp>
          <p:nvGrpSpPr>
            <p:cNvPr id="20" name="Group 19"/>
            <p:cNvGrpSpPr/>
            <p:nvPr/>
          </p:nvGrpSpPr>
          <p:grpSpPr>
            <a:xfrm>
              <a:off x="3687348" y="2238705"/>
              <a:ext cx="4410075" cy="2295525"/>
              <a:chOff x="3889375" y="2249338"/>
              <a:chExt cx="4410075" cy="2295525"/>
            </a:xfrm>
          </p:grpSpPr>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5" y="2249338"/>
                <a:ext cx="441007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314825" y="3067050"/>
                <a:ext cx="3595688" cy="824467"/>
                <a:chOff x="4314825" y="3067050"/>
                <a:chExt cx="3595688" cy="824467"/>
              </a:xfrm>
            </p:grpSpPr>
            <p:cxnSp>
              <p:nvCxnSpPr>
                <p:cNvPr id="6" name="Straight Connector 5"/>
                <p:cNvCxnSpPr/>
                <p:nvPr/>
              </p:nvCxnSpPr>
              <p:spPr>
                <a:xfrm>
                  <a:off x="6124094" y="3067050"/>
                  <a:ext cx="0" cy="39052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113461" y="3457575"/>
                  <a:ext cx="1797052"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4314825" y="3457575"/>
                  <a:ext cx="1798636"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314825" y="3457575"/>
                  <a:ext cx="0" cy="433942"/>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372100" y="3457575"/>
                  <a:ext cx="0" cy="25955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686550" y="3457575"/>
                  <a:ext cx="0" cy="25955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7910513" y="3457575"/>
                  <a:ext cx="0" cy="25955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grpSp>
        <p:pic>
          <p:nvPicPr>
            <p:cNvPr id="15" name="Picture 45" descr="chech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236" y="424292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5" descr="chech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636" y="424292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5" descr="chech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883" y="424292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5" descr="chech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269" y="424292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5" descr="chech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369" y="2804005"/>
              <a:ext cx="266154" cy="252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530280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the IT Pro’s Visibility</a:t>
            </a:r>
            <a:endParaRPr lang="en-US" dirty="0"/>
          </a:p>
        </p:txBody>
      </p:sp>
      <p:sp>
        <p:nvSpPr>
          <p:cNvPr id="3" name="Content Placeholder 2"/>
          <p:cNvSpPr>
            <a:spLocks noGrp="1"/>
          </p:cNvSpPr>
          <p:nvPr>
            <p:ph idx="1"/>
          </p:nvPr>
        </p:nvSpPr>
        <p:spPr>
          <a:xfrm>
            <a:off x="519112" y="1447799"/>
            <a:ext cx="11149013" cy="443198"/>
          </a:xfrm>
        </p:spPr>
        <p:txBody>
          <a:bodyPr/>
          <a:lstStyle/>
          <a:p>
            <a:pPr marL="0" indent="0">
              <a:buNone/>
            </a:pPr>
            <a:r>
              <a:rPr lang="en-US" dirty="0"/>
              <a:t>Operations Manager </a:t>
            </a:r>
            <a:r>
              <a:rPr lang="en-US" dirty="0" smtClean="0"/>
              <a:t>2007 R2</a:t>
            </a:r>
            <a:endParaRPr lang="en-US" dirty="0"/>
          </a:p>
        </p:txBody>
      </p:sp>
      <p:grpSp>
        <p:nvGrpSpPr>
          <p:cNvPr id="5" name="Group 4"/>
          <p:cNvGrpSpPr/>
          <p:nvPr/>
        </p:nvGrpSpPr>
        <p:grpSpPr>
          <a:xfrm>
            <a:off x="2565400" y="2247900"/>
            <a:ext cx="7058025" cy="2362200"/>
            <a:chOff x="2565400" y="2247900"/>
            <a:chExt cx="7058025" cy="236220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2247900"/>
              <a:ext cx="70580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005211" y="3035108"/>
              <a:ext cx="6264574" cy="1025217"/>
              <a:chOff x="2870563" y="3051654"/>
              <a:chExt cx="6264574" cy="1025217"/>
            </a:xfrm>
          </p:grpSpPr>
          <p:cxnSp>
            <p:nvCxnSpPr>
              <p:cNvPr id="18" name="Straight Connector 17"/>
              <p:cNvCxnSpPr/>
              <p:nvPr/>
            </p:nvCxnSpPr>
            <p:spPr>
              <a:xfrm>
                <a:off x="5917649" y="3051654"/>
                <a:ext cx="0" cy="39052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870563" y="3442179"/>
                <a:ext cx="62645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691929" y="3442179"/>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4717305" y="3442179"/>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917187" y="3442179"/>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8117400" y="3442179"/>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991744" y="3442179"/>
                <a:ext cx="0" cy="634692"/>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9135136" y="3442179"/>
                <a:ext cx="0" cy="51911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2870563" y="3442179"/>
                <a:ext cx="0" cy="25955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389" y="3761911"/>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011" y="3805238"/>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4773" y="3828886"/>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758" y="3797353"/>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5" descr="chechm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369" y="280400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5" descr="chechm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6969" y="4316099"/>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5" descr="chechm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4869" y="4316099"/>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5" descr="chechm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3317" y="4316099"/>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4052" y="4277515"/>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0067" y="4277515"/>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305" y="4277515"/>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4273" y="4277515"/>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772510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the IT Pro’s Visibility</a:t>
            </a:r>
            <a:endParaRPr lang="en-US" dirty="0"/>
          </a:p>
        </p:txBody>
      </p:sp>
      <p:sp>
        <p:nvSpPr>
          <p:cNvPr id="3" name="Content Placeholder 2"/>
          <p:cNvSpPr>
            <a:spLocks noGrp="1"/>
          </p:cNvSpPr>
          <p:nvPr>
            <p:ph idx="1"/>
          </p:nvPr>
        </p:nvSpPr>
        <p:spPr>
          <a:xfrm>
            <a:off x="519112" y="1447799"/>
            <a:ext cx="11149013" cy="443198"/>
          </a:xfrm>
        </p:spPr>
        <p:txBody>
          <a:bodyPr/>
          <a:lstStyle/>
          <a:p>
            <a:pPr marL="0" indent="0">
              <a:buNone/>
            </a:pPr>
            <a:r>
              <a:rPr lang="en-US" dirty="0" smtClean="0"/>
              <a:t>Operations Manager 2012</a:t>
            </a:r>
            <a:endParaRPr lang="en-US" dirty="0"/>
          </a:p>
        </p:txBody>
      </p:sp>
      <p:grpSp>
        <p:nvGrpSpPr>
          <p:cNvPr id="5" name="Group 4"/>
          <p:cNvGrpSpPr/>
          <p:nvPr/>
        </p:nvGrpSpPr>
        <p:grpSpPr>
          <a:xfrm>
            <a:off x="1046163" y="2257425"/>
            <a:ext cx="10107944" cy="2343150"/>
            <a:chOff x="1046163" y="2257425"/>
            <a:chExt cx="10107944" cy="234315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2257425"/>
              <a:ext cx="100965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5926934" y="3062287"/>
              <a:ext cx="0" cy="390525"/>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1433817" y="3452812"/>
              <a:ext cx="9352536"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613724" y="3452812"/>
              <a:ext cx="0" cy="31025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4335940" y="3452812"/>
              <a:ext cx="0" cy="31734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349901" y="3452812"/>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8730214" y="3460006"/>
              <a:ext cx="0" cy="303059"/>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7772701" y="3453698"/>
              <a:ext cx="0" cy="194244"/>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0786353" y="3452812"/>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484405" y="3452812"/>
              <a:ext cx="0" cy="380634"/>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9712123" y="3460006"/>
              <a:ext cx="0" cy="324439"/>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6536675" y="3452812"/>
              <a:ext cx="0" cy="331633"/>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1433817" y="3453698"/>
              <a:ext cx="0" cy="44134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982" y="3841329"/>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000" y="3805238"/>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118" y="3763065"/>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704" y="3842187"/>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5608" y="372286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4020" y="3809572"/>
              <a:ext cx="7524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467" y="3800211"/>
              <a:ext cx="7143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5" descr="chechm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8369" y="280400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5" descr="chechm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0169" y="425868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5" descr="chechm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8928" y="425868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5" descr="chechm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87953" y="4258685"/>
              <a:ext cx="266154" cy="252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1866" y="4252261"/>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4651"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3987"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3998"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677"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4624"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23661" y="4271287"/>
              <a:ext cx="277181" cy="2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5043610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5018" y="3170714"/>
            <a:ext cx="10431903" cy="1221638"/>
            <a:chOff x="665018" y="3265714"/>
            <a:chExt cx="10431903" cy="1221638"/>
          </a:xfrm>
        </p:grpSpPr>
        <p:grpSp>
          <p:nvGrpSpPr>
            <p:cNvPr id="11" name="Group 10"/>
            <p:cNvGrpSpPr/>
            <p:nvPr/>
          </p:nvGrpSpPr>
          <p:grpSpPr>
            <a:xfrm>
              <a:off x="1935086" y="3574472"/>
              <a:ext cx="6773471" cy="912880"/>
              <a:chOff x="1935086" y="3574472"/>
              <a:chExt cx="6773471" cy="912880"/>
            </a:xfrm>
          </p:grpSpPr>
          <p:cxnSp>
            <p:nvCxnSpPr>
              <p:cNvPr id="59" name="Straight Connector 58"/>
              <p:cNvCxnSpPr/>
              <p:nvPr/>
            </p:nvCxnSpPr>
            <p:spPr>
              <a:xfrm flipV="1">
                <a:off x="3019646" y="3574472"/>
                <a:ext cx="0" cy="912880"/>
              </a:xfrm>
              <a:prstGeom prst="line">
                <a:avLst/>
              </a:prstGeom>
              <a:ln w="5715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935086" y="3574472"/>
                <a:ext cx="0" cy="912880"/>
              </a:xfrm>
              <a:prstGeom prst="line">
                <a:avLst/>
              </a:prstGeom>
              <a:ln w="5715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335335" y="3574472"/>
                <a:ext cx="0" cy="912880"/>
              </a:xfrm>
              <a:prstGeom prst="line">
                <a:avLst/>
              </a:prstGeom>
              <a:ln w="5715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8708557" y="3574472"/>
                <a:ext cx="0" cy="912880"/>
              </a:xfrm>
              <a:prstGeom prst="line">
                <a:avLst/>
              </a:prstGeom>
              <a:ln w="5715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 name="Cloud Callout 9"/>
            <p:cNvSpPr/>
            <p:nvPr/>
          </p:nvSpPr>
          <p:spPr bwMode="auto">
            <a:xfrm>
              <a:off x="665018" y="3265714"/>
              <a:ext cx="10431903" cy="617517"/>
            </a:xfrm>
            <a:prstGeom prst="cloudCallout">
              <a:avLst>
                <a:gd name="adj1" fmla="val -18485"/>
                <a:gd name="adj2" fmla="val 33654"/>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2">
                      <a:alpha val="99000"/>
                    </a:schemeClr>
                  </a:solidFill>
                </a:rPr>
                <a:t>Your private cloud</a:t>
              </a:r>
            </a:p>
          </p:txBody>
        </p:sp>
      </p:grpSp>
      <p:grpSp>
        <p:nvGrpSpPr>
          <p:cNvPr id="9" name="Group 8"/>
          <p:cNvGrpSpPr/>
          <p:nvPr/>
        </p:nvGrpSpPr>
        <p:grpSpPr>
          <a:xfrm>
            <a:off x="665018" y="4999854"/>
            <a:ext cx="10770920" cy="912880"/>
            <a:chOff x="665018" y="4999854"/>
            <a:chExt cx="10770920" cy="912880"/>
          </a:xfrm>
        </p:grpSpPr>
        <p:cxnSp>
          <p:nvCxnSpPr>
            <p:cNvPr id="7" name="Straight Connector 6"/>
            <p:cNvCxnSpPr/>
            <p:nvPr/>
          </p:nvCxnSpPr>
          <p:spPr>
            <a:xfrm>
              <a:off x="665018" y="5900859"/>
              <a:ext cx="10770920" cy="118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627462"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42259"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057056"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758541"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584423"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0330096" y="4999854"/>
              <a:ext cx="0" cy="9128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Expanding the IT Pro’s Visibility</a:t>
            </a:r>
            <a:endParaRPr lang="en-US" dirty="0"/>
          </a:p>
        </p:txBody>
      </p:sp>
      <p:sp>
        <p:nvSpPr>
          <p:cNvPr id="3" name="Content Placeholder 2"/>
          <p:cNvSpPr>
            <a:spLocks noGrp="1"/>
          </p:cNvSpPr>
          <p:nvPr>
            <p:ph idx="1"/>
          </p:nvPr>
        </p:nvSpPr>
        <p:spPr>
          <a:xfrm>
            <a:off x="519112" y="1447799"/>
            <a:ext cx="11149013" cy="443198"/>
          </a:xfrm>
        </p:spPr>
        <p:txBody>
          <a:bodyPr/>
          <a:lstStyle/>
          <a:p>
            <a:pPr marL="0" indent="0">
              <a:buNone/>
            </a:pPr>
            <a:r>
              <a:rPr lang="en-US" dirty="0" smtClean="0"/>
              <a:t>Operations Manager 2012</a:t>
            </a:r>
            <a:endParaRPr lang="en-US" dirty="0"/>
          </a:p>
        </p:txBody>
      </p:sp>
      <p:pic>
        <p:nvPicPr>
          <p:cNvPr id="40" name="Picture 39" descr="D:\Projects\Microsoft\DPM_Deck\images\Vista (344).png"/>
          <p:cNvPicPr>
            <a:picLocks noChangeAspect="1" noChangeArrowheads="1"/>
          </p:cNvPicPr>
          <p:nvPr/>
        </p:nvPicPr>
        <p:blipFill>
          <a:blip r:embed="rId3" cstate="print"/>
          <a:srcRect/>
          <a:stretch>
            <a:fillRect/>
          </a:stretch>
        </p:blipFill>
        <p:spPr bwMode="auto">
          <a:xfrm>
            <a:off x="2610392" y="4243027"/>
            <a:ext cx="1463734" cy="1098087"/>
          </a:xfrm>
          <a:prstGeom prst="rect">
            <a:avLst/>
          </a:prstGeom>
          <a:noFill/>
        </p:spPr>
      </p:pic>
      <p:pic>
        <p:nvPicPr>
          <p:cNvPr id="41" name="Picture 40" descr="D:\Projects\Microsoft\DPM_Deck\images\Vista (344).png"/>
          <p:cNvPicPr>
            <a:picLocks noChangeAspect="1" noChangeArrowheads="1"/>
          </p:cNvPicPr>
          <p:nvPr/>
        </p:nvPicPr>
        <p:blipFill>
          <a:blip r:embed="rId3" cstate="print"/>
          <a:srcRect/>
          <a:stretch>
            <a:fillRect/>
          </a:stretch>
        </p:blipFill>
        <p:spPr bwMode="auto">
          <a:xfrm>
            <a:off x="4325189" y="4243027"/>
            <a:ext cx="1463734" cy="1098087"/>
          </a:xfrm>
          <a:prstGeom prst="rect">
            <a:avLst/>
          </a:prstGeom>
          <a:noFill/>
        </p:spPr>
      </p:pic>
      <p:pic>
        <p:nvPicPr>
          <p:cNvPr id="42" name="Picture 41" descr="D:\Projects\Microsoft\DPM_Deck\images\Vista (344).png"/>
          <p:cNvPicPr>
            <a:picLocks noChangeAspect="1" noChangeArrowheads="1"/>
          </p:cNvPicPr>
          <p:nvPr/>
        </p:nvPicPr>
        <p:blipFill>
          <a:blip r:embed="rId3" cstate="print"/>
          <a:srcRect/>
          <a:stretch>
            <a:fillRect/>
          </a:stretch>
        </p:blipFill>
        <p:spPr bwMode="auto">
          <a:xfrm>
            <a:off x="6039986" y="4243027"/>
            <a:ext cx="1463734" cy="1098087"/>
          </a:xfrm>
          <a:prstGeom prst="rect">
            <a:avLst/>
          </a:prstGeom>
          <a:noFill/>
        </p:spPr>
      </p:pic>
      <p:pic>
        <p:nvPicPr>
          <p:cNvPr id="43" name="Picture 42" descr="D:\Projects\Microsoft\DPM_Deck\images\Vista (344).png"/>
          <p:cNvPicPr>
            <a:picLocks noChangeAspect="1" noChangeArrowheads="1"/>
          </p:cNvPicPr>
          <p:nvPr/>
        </p:nvPicPr>
        <p:blipFill>
          <a:blip r:embed="rId3" cstate="print"/>
          <a:srcRect/>
          <a:stretch>
            <a:fillRect/>
          </a:stretch>
        </p:blipFill>
        <p:spPr bwMode="auto">
          <a:xfrm>
            <a:off x="7754783" y="4243027"/>
            <a:ext cx="1463734" cy="1098087"/>
          </a:xfrm>
          <a:prstGeom prst="rect">
            <a:avLst/>
          </a:prstGeom>
          <a:noFill/>
        </p:spPr>
      </p:pic>
      <p:pic>
        <p:nvPicPr>
          <p:cNvPr id="45" name="Picture 44" descr="D:\Projects\Microsoft\DPM_Deck\images\Vista (344).png"/>
          <p:cNvPicPr>
            <a:picLocks noChangeAspect="1" noChangeArrowheads="1"/>
          </p:cNvPicPr>
          <p:nvPr/>
        </p:nvPicPr>
        <p:blipFill>
          <a:blip r:embed="rId3" cstate="print"/>
          <a:srcRect/>
          <a:stretch>
            <a:fillRect/>
          </a:stretch>
        </p:blipFill>
        <p:spPr bwMode="auto">
          <a:xfrm>
            <a:off x="9469579" y="4243027"/>
            <a:ext cx="1463734" cy="1098087"/>
          </a:xfrm>
          <a:prstGeom prst="rect">
            <a:avLst/>
          </a:prstGeom>
          <a:noFill/>
        </p:spPr>
      </p:pic>
      <p:pic>
        <p:nvPicPr>
          <p:cNvPr id="46" name="Picture 45" descr="D:\Projects\Microsoft\DPM_Deck\images\Vista (344).png"/>
          <p:cNvPicPr>
            <a:picLocks noChangeAspect="1" noChangeArrowheads="1"/>
          </p:cNvPicPr>
          <p:nvPr/>
        </p:nvPicPr>
        <p:blipFill>
          <a:blip r:embed="rId3" cstate="print"/>
          <a:srcRect/>
          <a:stretch>
            <a:fillRect/>
          </a:stretch>
        </p:blipFill>
        <p:spPr bwMode="auto">
          <a:xfrm>
            <a:off x="895595" y="4243026"/>
            <a:ext cx="1463734" cy="1098087"/>
          </a:xfrm>
          <a:prstGeom prst="rect">
            <a:avLst/>
          </a:prstGeom>
          <a:noFill/>
        </p:spPr>
      </p:pic>
      <p:sp>
        <p:nvSpPr>
          <p:cNvPr id="47" name="Flowchart: Magnetic Disk 46"/>
          <p:cNvSpPr/>
          <p:nvPr/>
        </p:nvSpPr>
        <p:spPr>
          <a:xfrm flipH="1">
            <a:off x="5229087" y="4871916"/>
            <a:ext cx="411758" cy="454532"/>
          </a:xfrm>
          <a:prstGeom prst="flowChartMagneticDisk">
            <a:avLst/>
          </a:prstGeom>
          <a:gradFill>
            <a:gsLst>
              <a:gs pos="0">
                <a:srgbClr val="691987">
                  <a:lumMod val="60000"/>
                  <a:lumOff val="40000"/>
                </a:srgbClr>
              </a:gs>
              <a:gs pos="38000">
                <a:sysClr val="window" lastClr="FFFFFF"/>
              </a:gs>
              <a:gs pos="82000">
                <a:srgbClr val="7030A0"/>
              </a:gs>
              <a:gs pos="100000">
                <a:sysClr val="window" lastClr="FFFFFF"/>
              </a:gs>
            </a:gsLst>
            <a:lin ang="21594000" scaled="0"/>
          </a:gradFill>
          <a:ln w="381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Flowchart: Magnetic Disk 47"/>
          <p:cNvSpPr/>
          <p:nvPr/>
        </p:nvSpPr>
        <p:spPr>
          <a:xfrm flipH="1">
            <a:off x="3604501" y="4871916"/>
            <a:ext cx="425042" cy="469198"/>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rtl="0">
              <a:defRPr/>
            </a:pPr>
            <a:endParaRPr lang="en-US">
              <a:solidFill>
                <a:sysClr val="window" lastClr="FFFFFF"/>
              </a:solidFill>
              <a:latin typeface="Calibri"/>
              <a:ea typeface="+mn-ea"/>
              <a:cs typeface="+mn-cs"/>
            </a:endParaRPr>
          </a:p>
        </p:txBody>
      </p:sp>
      <p:pic>
        <p:nvPicPr>
          <p:cNvPr id="49" name="Picture 48" descr="D:\Projects\Microsoft\DPM PartnerVideo\images\windows.png"/>
          <p:cNvPicPr>
            <a:picLocks noChangeAspect="1" noChangeArrowheads="1"/>
          </p:cNvPicPr>
          <p:nvPr/>
        </p:nvPicPr>
        <p:blipFill>
          <a:blip r:embed="rId4" cstate="print"/>
          <a:srcRect/>
          <a:stretch>
            <a:fillRect/>
          </a:stretch>
        </p:blipFill>
        <p:spPr bwMode="auto">
          <a:xfrm>
            <a:off x="1627462" y="4871916"/>
            <a:ext cx="656122" cy="515530"/>
          </a:xfrm>
          <a:prstGeom prst="rect">
            <a:avLst/>
          </a:prstGeom>
          <a:noFill/>
        </p:spPr>
      </p:pic>
      <p:pic>
        <p:nvPicPr>
          <p:cNvPr id="50" name="Picture 49" descr="D:\ref\air\buttons\All_Vista\VISTA_01\3.png"/>
          <p:cNvPicPr>
            <a:picLocks noChangeAspect="1" noChangeArrowheads="1"/>
          </p:cNvPicPr>
          <p:nvPr/>
        </p:nvPicPr>
        <p:blipFill>
          <a:blip r:embed="rId5" cstate="print"/>
          <a:srcRect/>
          <a:stretch>
            <a:fillRect/>
          </a:stretch>
        </p:blipFill>
        <p:spPr bwMode="auto">
          <a:xfrm>
            <a:off x="6841273" y="4771764"/>
            <a:ext cx="743878" cy="654835"/>
          </a:xfrm>
          <a:prstGeom prst="rect">
            <a:avLst/>
          </a:prstGeom>
          <a:noFill/>
        </p:spPr>
      </p:pic>
      <p:sp>
        <p:nvSpPr>
          <p:cNvPr id="51" name="Flowchart: Magnetic Disk 50"/>
          <p:cNvSpPr/>
          <p:nvPr/>
        </p:nvSpPr>
        <p:spPr>
          <a:xfrm flipH="1">
            <a:off x="8708557" y="4871915"/>
            <a:ext cx="411758" cy="454532"/>
          </a:xfrm>
          <a:prstGeom prst="flowChartMagneticDisk">
            <a:avLst/>
          </a:prstGeom>
          <a:gradFill>
            <a:gsLst>
              <a:gs pos="0">
                <a:srgbClr val="691987">
                  <a:lumMod val="60000"/>
                  <a:lumOff val="40000"/>
                </a:srgbClr>
              </a:gs>
              <a:gs pos="38000">
                <a:sysClr val="window" lastClr="FFFFFF"/>
              </a:gs>
              <a:gs pos="82000">
                <a:srgbClr val="7030A0"/>
              </a:gs>
              <a:gs pos="100000">
                <a:sysClr val="window" lastClr="FFFFFF"/>
              </a:gs>
            </a:gsLst>
            <a:lin ang="21594000" scaled="0"/>
          </a:gradFill>
          <a:ln w="381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52" name="Picture 51" descr="D:\Projects\Microsoft\DPM PartnerVideo\images\windows.png"/>
          <p:cNvPicPr>
            <a:picLocks noChangeAspect="1" noChangeArrowheads="1"/>
          </p:cNvPicPr>
          <p:nvPr/>
        </p:nvPicPr>
        <p:blipFill>
          <a:blip r:embed="rId4" cstate="print"/>
          <a:srcRect/>
          <a:stretch>
            <a:fillRect/>
          </a:stretch>
        </p:blipFill>
        <p:spPr bwMode="auto">
          <a:xfrm>
            <a:off x="10450828" y="4848750"/>
            <a:ext cx="656122" cy="515530"/>
          </a:xfrm>
          <a:prstGeom prst="rect">
            <a:avLst/>
          </a:prstGeom>
          <a:noFill/>
        </p:spPr>
      </p:pic>
      <p:sp>
        <p:nvSpPr>
          <p:cNvPr id="32" name="Cloud Callout 31"/>
          <p:cNvSpPr/>
          <p:nvPr/>
        </p:nvSpPr>
        <p:spPr bwMode="auto">
          <a:xfrm>
            <a:off x="1554990" y="2461814"/>
            <a:ext cx="3581271" cy="617517"/>
          </a:xfrm>
          <a:prstGeom prst="cloudCallout">
            <a:avLst>
              <a:gd name="adj1" fmla="val -18485"/>
              <a:gd name="adj2" fmla="val 33654"/>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2">
                    <a:alpha val="99000"/>
                  </a:schemeClr>
                </a:solidFill>
              </a:rPr>
              <a:t>Your App</a:t>
            </a:r>
          </a:p>
        </p:txBody>
      </p:sp>
      <p:sp>
        <p:nvSpPr>
          <p:cNvPr id="33" name="Cloud Callout 32"/>
          <p:cNvSpPr/>
          <p:nvPr/>
        </p:nvSpPr>
        <p:spPr bwMode="auto">
          <a:xfrm>
            <a:off x="6263624" y="2452400"/>
            <a:ext cx="3581271" cy="617517"/>
          </a:xfrm>
          <a:prstGeom prst="cloudCallout">
            <a:avLst>
              <a:gd name="adj1" fmla="val -18485"/>
              <a:gd name="adj2" fmla="val 33654"/>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2">
                    <a:alpha val="99000"/>
                  </a:schemeClr>
                </a:solidFill>
              </a:rPr>
              <a:t>Your App</a:t>
            </a:r>
          </a:p>
        </p:txBody>
      </p:sp>
    </p:spTree>
    <p:extLst>
      <p:ext uri="{BB962C8B-B14F-4D97-AF65-F5344CB8AC3E}">
        <p14:creationId xmlns:p14="http://schemas.microsoft.com/office/powerpoint/2010/main" val="1919347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Session Objectives and Takeaways</a:t>
            </a:r>
            <a:endParaRPr lang="en-US" dirty="0"/>
          </a:p>
        </p:txBody>
      </p:sp>
      <p:sp>
        <p:nvSpPr>
          <p:cNvPr id="6" name="Text Placeholder 5"/>
          <p:cNvSpPr>
            <a:spLocks noGrp="1"/>
          </p:cNvSpPr>
          <p:nvPr>
            <p:ph type="body" sz="quarter" idx="10"/>
          </p:nvPr>
        </p:nvSpPr>
        <p:spPr>
          <a:xfrm>
            <a:off x="519112" y="1447799"/>
            <a:ext cx="11149013" cy="3422475"/>
          </a:xfrm>
        </p:spPr>
        <p:txBody>
          <a:bodyPr/>
          <a:lstStyle/>
          <a:p>
            <a:r>
              <a:rPr lang="en-US" dirty="0" smtClean="0"/>
              <a:t>Session Objectives:  </a:t>
            </a:r>
          </a:p>
          <a:p>
            <a:pPr lvl="1"/>
            <a:r>
              <a:rPr lang="en-US" dirty="0" smtClean="0"/>
              <a:t>Introduce what is new in Operations Manager 2012</a:t>
            </a:r>
            <a:endParaRPr lang="en-US" dirty="0"/>
          </a:p>
          <a:p>
            <a:pPr lvl="1"/>
            <a:endParaRPr lang="en-US" dirty="0" smtClean="0"/>
          </a:p>
          <a:p>
            <a:r>
              <a:rPr lang="en-US" dirty="0" smtClean="0"/>
              <a:t>Understand how Operations Manager 2012:</a:t>
            </a:r>
          </a:p>
          <a:p>
            <a:pPr lvl="1"/>
            <a:r>
              <a:rPr lang="en-US" dirty="0" smtClean="0"/>
              <a:t>Help </a:t>
            </a:r>
            <a:r>
              <a:rPr lang="en-US" dirty="0"/>
              <a:t>reduce </a:t>
            </a:r>
            <a:r>
              <a:rPr lang="en-US" dirty="0" smtClean="0"/>
              <a:t>your </a:t>
            </a:r>
            <a:r>
              <a:rPr lang="en-US" b="1" dirty="0" smtClean="0"/>
              <a:t>M</a:t>
            </a:r>
            <a:r>
              <a:rPr lang="en-US" dirty="0" smtClean="0"/>
              <a:t>ean </a:t>
            </a:r>
            <a:r>
              <a:rPr lang="en-US" b="1" dirty="0"/>
              <a:t>T</a:t>
            </a:r>
            <a:r>
              <a:rPr lang="en-US" dirty="0"/>
              <a:t>ime </a:t>
            </a:r>
            <a:r>
              <a:rPr lang="en-US" b="1" dirty="0"/>
              <a:t>t</a:t>
            </a:r>
            <a:r>
              <a:rPr lang="en-US" dirty="0"/>
              <a:t>o </a:t>
            </a:r>
            <a:r>
              <a:rPr lang="en-US" b="1" dirty="0" smtClean="0"/>
              <a:t>R</a:t>
            </a:r>
            <a:r>
              <a:rPr lang="en-US" dirty="0" smtClean="0"/>
              <a:t>esolution</a:t>
            </a:r>
            <a:endParaRPr lang="en-US" dirty="0"/>
          </a:p>
          <a:p>
            <a:pPr lvl="1"/>
            <a:r>
              <a:rPr lang="en-US" dirty="0"/>
              <a:t>Expands the </a:t>
            </a:r>
            <a:r>
              <a:rPr lang="en-US" b="1" dirty="0"/>
              <a:t>IT Pro’s visibility </a:t>
            </a:r>
            <a:r>
              <a:rPr lang="en-US" dirty="0"/>
              <a:t>of </a:t>
            </a:r>
            <a:r>
              <a:rPr lang="en-US" dirty="0" smtClean="0"/>
              <a:t>your environment</a:t>
            </a:r>
            <a:endParaRPr lang="en-US" dirty="0"/>
          </a:p>
          <a:p>
            <a:pPr marL="0" indent="0">
              <a:buNone/>
            </a:pPr>
            <a:endParaRPr lang="en-US" dirty="0"/>
          </a:p>
        </p:txBody>
      </p:sp>
      <p:sp>
        <p:nvSpPr>
          <p:cNvPr id="2" name="Rectangle 1"/>
          <p:cNvSpPr/>
          <p:nvPr/>
        </p:nvSpPr>
        <p:spPr>
          <a:xfrm>
            <a:off x="551935" y="5513172"/>
            <a:ext cx="11096368" cy="923330"/>
          </a:xfrm>
          <a:prstGeom prst="rect">
            <a:avLst/>
          </a:prstGeom>
        </p:spPr>
        <p:txBody>
          <a:bodyPr wrap="square">
            <a:spAutoFit/>
          </a:bodyPr>
          <a:lstStyle/>
          <a:p>
            <a:pPr algn="ctr"/>
            <a:r>
              <a:rPr lang="en-US" dirty="0" smtClean="0">
                <a:solidFill>
                  <a:srgbClr val="FFFF00"/>
                </a:solidFill>
              </a:rPr>
              <a:t>DISCLAIMER</a:t>
            </a:r>
          </a:p>
          <a:p>
            <a:pPr algn="ctr"/>
            <a:r>
              <a:rPr lang="en-US" dirty="0" smtClean="0">
                <a:solidFill>
                  <a:srgbClr val="FFFF00"/>
                </a:solidFill>
              </a:rPr>
              <a:t>Session </a:t>
            </a:r>
            <a:r>
              <a:rPr lang="en-US" dirty="0">
                <a:solidFill>
                  <a:srgbClr val="FFFF00"/>
                </a:solidFill>
              </a:rPr>
              <a:t>contains product features that are currently under development </a:t>
            </a:r>
            <a:endParaRPr lang="en-US" dirty="0" smtClean="0">
              <a:solidFill>
                <a:srgbClr val="FFFF00"/>
              </a:solidFill>
            </a:endParaRPr>
          </a:p>
          <a:p>
            <a:pPr algn="ctr"/>
            <a:r>
              <a:rPr lang="en-US" dirty="0" smtClean="0">
                <a:solidFill>
                  <a:srgbClr val="FFFF00"/>
                </a:solidFill>
              </a:rPr>
              <a:t>and </a:t>
            </a:r>
            <a:r>
              <a:rPr lang="en-US" dirty="0">
                <a:solidFill>
                  <a:srgbClr val="FFFF00"/>
                </a:solidFill>
              </a:rPr>
              <a:t>therefore subject to change before </a:t>
            </a:r>
            <a:r>
              <a:rPr lang="en-US" dirty="0" smtClean="0">
                <a:solidFill>
                  <a:srgbClr val="FFFF00"/>
                </a:solidFill>
              </a:rPr>
              <a:t>final </a:t>
            </a:r>
            <a:r>
              <a:rPr lang="en-US" dirty="0">
                <a:solidFill>
                  <a:srgbClr val="FFFF00"/>
                </a:solidFill>
              </a:rPr>
              <a:t>release</a:t>
            </a:r>
          </a:p>
        </p:txBody>
      </p:sp>
    </p:spTree>
    <p:extLst>
      <p:ext uri="{BB962C8B-B14F-4D97-AF65-F5344CB8AC3E}">
        <p14:creationId xmlns:p14="http://schemas.microsoft.com/office/powerpoint/2010/main" val="85032877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7103" y="4591049"/>
            <a:ext cx="6907001"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Infrastructure Monitoring</a:t>
            </a:r>
          </a:p>
          <a:p>
            <a:pPr algn="ctr"/>
            <a:r>
              <a:rPr lang="en-US" dirty="0" smtClean="0"/>
              <a:t>(OS, SQL, IIS)</a:t>
            </a:r>
            <a:endParaRPr lang="en-US" dirty="0"/>
          </a:p>
        </p:txBody>
      </p:sp>
      <p:sp>
        <p:nvSpPr>
          <p:cNvPr id="6" name="Rectangle 5"/>
          <p:cNvSpPr/>
          <p:nvPr/>
        </p:nvSpPr>
        <p:spPr>
          <a:xfrm>
            <a:off x="4977103" y="3371849"/>
            <a:ext cx="6907001" cy="121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Application Monitoring</a:t>
            </a:r>
          </a:p>
          <a:p>
            <a:pPr algn="ctr"/>
            <a:r>
              <a:rPr lang="en-US" dirty="0" smtClean="0"/>
              <a:t>(.NET, J2E)</a:t>
            </a:r>
            <a:endParaRPr lang="en-US" dirty="0"/>
          </a:p>
        </p:txBody>
      </p:sp>
      <p:sp>
        <p:nvSpPr>
          <p:cNvPr id="7" name="Rectangle 6"/>
          <p:cNvSpPr/>
          <p:nvPr/>
        </p:nvSpPr>
        <p:spPr>
          <a:xfrm>
            <a:off x="4977103" y="2063873"/>
            <a:ext cx="6907001" cy="13079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End User Experience</a:t>
            </a:r>
          </a:p>
          <a:p>
            <a:pPr algn="ctr"/>
            <a:r>
              <a:rPr lang="en-US" dirty="0" smtClean="0"/>
              <a:t>(Synthetic Transactions)</a:t>
            </a:r>
            <a:endParaRPr lang="en-US" dirty="0"/>
          </a:p>
        </p:txBody>
      </p:sp>
      <p:sp>
        <p:nvSpPr>
          <p:cNvPr id="8" name="Rectangle 7"/>
          <p:cNvSpPr/>
          <p:nvPr/>
        </p:nvSpPr>
        <p:spPr>
          <a:xfrm>
            <a:off x="4977103" y="5276849"/>
            <a:ext cx="6907001"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Infrastructure Monitoring</a:t>
            </a:r>
          </a:p>
          <a:p>
            <a:pPr algn="ctr"/>
            <a:r>
              <a:rPr lang="en-US" dirty="0" smtClean="0"/>
              <a:t>(Network)</a:t>
            </a:r>
            <a:endParaRPr lang="en-US" dirty="0"/>
          </a:p>
        </p:txBody>
      </p:sp>
      <p:sp>
        <p:nvSpPr>
          <p:cNvPr id="9" name="Rectangle 8"/>
          <p:cNvSpPr/>
          <p:nvPr/>
        </p:nvSpPr>
        <p:spPr>
          <a:xfrm>
            <a:off x="3980105" y="2063871"/>
            <a:ext cx="1015735" cy="3898777"/>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dirty="0" smtClean="0"/>
              <a:t>Consistent UX</a:t>
            </a:r>
          </a:p>
          <a:p>
            <a:pPr algn="ctr"/>
            <a:r>
              <a:rPr lang="en-US" dirty="0" smtClean="0"/>
              <a:t>(Console, Web, SharePoint) </a:t>
            </a:r>
            <a:endParaRPr lang="en-US" dirty="0"/>
          </a:p>
        </p:txBody>
      </p:sp>
      <p:sp>
        <p:nvSpPr>
          <p:cNvPr id="10" name="Left Brace 9"/>
          <p:cNvSpPr/>
          <p:nvPr/>
        </p:nvSpPr>
        <p:spPr>
          <a:xfrm>
            <a:off x="2862796" y="2063872"/>
            <a:ext cx="1117309" cy="3898778"/>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9" descr="C:\Users\victormu\AppData\Local\Microsoft\Windows\Temporary Internet Files\Content.IE5\K96BJE9D\MC90043488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31" y="3371849"/>
            <a:ext cx="897197" cy="8966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victormu\AppData\Local\Microsoft\Windows\Temporary Internet Files\Content.IE5\FAYS6LCJ\MC90043395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981" y="2026513"/>
            <a:ext cx="857788" cy="857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1218" y="4282547"/>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Service Owner</a:t>
            </a:r>
            <a:endParaRPr lang="en-US" dirty="0">
              <a:gradFill>
                <a:gsLst>
                  <a:gs pos="0">
                    <a:schemeClr val="tx1"/>
                  </a:gs>
                  <a:gs pos="100000">
                    <a:schemeClr val="tx1"/>
                  </a:gs>
                </a:gsLst>
                <a:lin ang="5400000" scaled="0"/>
              </a:gradFill>
            </a:endParaRPr>
          </a:p>
        </p:txBody>
      </p:sp>
      <p:sp>
        <p:nvSpPr>
          <p:cNvPr id="16" name="TextBox 15"/>
          <p:cNvSpPr txBox="1"/>
          <p:nvPr/>
        </p:nvSpPr>
        <p:spPr>
          <a:xfrm>
            <a:off x="211218" y="5745718"/>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Infra Owner</a:t>
            </a:r>
            <a:endParaRPr lang="en-US" dirty="0">
              <a:gradFill>
                <a:gsLst>
                  <a:gs pos="0">
                    <a:schemeClr val="tx1"/>
                  </a:gs>
                  <a:gs pos="100000">
                    <a:schemeClr val="tx1"/>
                  </a:gs>
                </a:gsLst>
                <a:lin ang="5400000" scaled="0"/>
              </a:gradFill>
            </a:endParaRPr>
          </a:p>
        </p:txBody>
      </p:sp>
      <p:pic>
        <p:nvPicPr>
          <p:cNvPr id="1027" name="Picture 3" descr="C:\Users\dsavage\AppData\Local\Microsoft\Windows\Temporary Internet Files\Content.IE5\NNL5ALPT\MC90043489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427" y="4756570"/>
            <a:ext cx="872131" cy="9750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1218" y="2897827"/>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CIO</a:t>
            </a:r>
            <a:endParaRPr lang="en-US" dirty="0">
              <a:gradFill>
                <a:gsLst>
                  <a:gs pos="0">
                    <a:schemeClr val="tx1"/>
                  </a:gs>
                  <a:gs pos="100000">
                    <a:schemeClr val="tx1"/>
                  </a:gs>
                </a:gsLst>
                <a:lin ang="5400000" scaled="0"/>
              </a:gradFill>
            </a:endParaRPr>
          </a:p>
        </p:txBody>
      </p:sp>
      <p:sp>
        <p:nvSpPr>
          <p:cNvPr id="3" name="Rectangle 1"/>
          <p:cNvSpPr/>
          <p:nvPr/>
        </p:nvSpPr>
        <p:spPr>
          <a:xfrm>
            <a:off x="5393848" y="5419694"/>
            <a:ext cx="78611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solidFill>
                  <a:srgbClr val="00B050"/>
                </a:solidFill>
                <a:effectLst>
                  <a:reflection blurRad="12700" stA="50000" endPos="50000" dist="5000" dir="5400000" sy="-100000" rotWithShape="0"/>
                </a:effectLst>
              </a:rPr>
              <a:t>New</a:t>
            </a:r>
            <a:endParaRPr lang="en-US" sz="2000" b="1" cap="all" spc="0" dirty="0">
              <a:ln w="0"/>
              <a:solidFill>
                <a:srgbClr val="00B050"/>
              </a:solidFill>
              <a:effectLst>
                <a:reflection blurRad="12700" stA="50000" endPos="50000" dist="5000" dir="5400000" sy="-100000" rotWithShape="0"/>
              </a:effectLst>
            </a:endParaRPr>
          </a:p>
        </p:txBody>
      </p:sp>
      <p:sp>
        <p:nvSpPr>
          <p:cNvPr id="5" name="Rectangle 16"/>
          <p:cNvSpPr/>
          <p:nvPr/>
        </p:nvSpPr>
        <p:spPr>
          <a:xfrm>
            <a:off x="5393848" y="3774853"/>
            <a:ext cx="78611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solidFill>
                  <a:srgbClr val="00B050"/>
                </a:solidFill>
                <a:effectLst>
                  <a:reflection blurRad="12700" stA="50000" endPos="50000" dist="5000" dir="5400000" sy="-100000" rotWithShape="0"/>
                </a:effectLst>
              </a:rPr>
              <a:t>New</a:t>
            </a:r>
            <a:endParaRPr lang="en-US" sz="2000" b="1" cap="all" dirty="0">
              <a:ln w="0"/>
              <a:solidFill>
                <a:srgbClr val="00B050"/>
              </a:solidFill>
              <a:effectLst>
                <a:reflection blurRad="12700" stA="50000" endPos="50000" dist="5000" dir="5400000" sy="-100000" rotWithShape="0"/>
              </a:effectLst>
            </a:endParaRPr>
          </a:p>
        </p:txBody>
      </p:sp>
      <p:sp>
        <p:nvSpPr>
          <p:cNvPr id="21" name="Rectangle 17"/>
          <p:cNvSpPr/>
          <p:nvPr/>
        </p:nvSpPr>
        <p:spPr>
          <a:xfrm>
            <a:off x="5024966" y="2517806"/>
            <a:ext cx="1523879"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solidFill>
                  <a:srgbClr val="00B050"/>
                </a:solidFill>
                <a:effectLst>
                  <a:reflection blurRad="12700" stA="50000" endPos="50000" dist="5000" dir="5400000" sy="-100000" rotWithShape="0"/>
                </a:effectLst>
              </a:rPr>
              <a:t>Improved</a:t>
            </a:r>
            <a:endParaRPr lang="en-US" sz="2000" b="1" cap="all" dirty="0">
              <a:ln w="0"/>
              <a:solidFill>
                <a:srgbClr val="00B050"/>
              </a:solidFill>
              <a:effectLst>
                <a:reflection blurRad="12700" stA="50000" endPos="50000" dist="5000" dir="5400000" sy="-100000" rotWithShape="0"/>
              </a:effectLst>
            </a:endParaRPr>
          </a:p>
        </p:txBody>
      </p:sp>
      <p:sp>
        <p:nvSpPr>
          <p:cNvPr id="22" name="Oval 19"/>
          <p:cNvSpPr/>
          <p:nvPr/>
        </p:nvSpPr>
        <p:spPr bwMode="auto">
          <a:xfrm>
            <a:off x="5219700" y="5080000"/>
            <a:ext cx="6349999" cy="1035051"/>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360 – Holistic View of Health</a:t>
            </a:r>
            <a:br>
              <a:rPr lang="en-US" dirty="0" smtClean="0"/>
            </a:br>
            <a:endParaRPr lang="en-US" dirty="0"/>
          </a:p>
        </p:txBody>
      </p:sp>
      <p:sp>
        <p:nvSpPr>
          <p:cNvPr id="23" name="Rectangle 22"/>
          <p:cNvSpPr/>
          <p:nvPr/>
        </p:nvSpPr>
        <p:spPr>
          <a:xfrm>
            <a:off x="519113" y="972213"/>
            <a:ext cx="11611434" cy="590931"/>
          </a:xfrm>
          <a:prstGeom prst="rect">
            <a:avLst/>
          </a:prstGeom>
        </p:spPr>
        <p:txBody>
          <a:bodyPr wrap="square">
            <a:spAutoFit/>
          </a:bodyPr>
          <a:lstStyle/>
          <a:p>
            <a:pPr>
              <a:lnSpc>
                <a:spcPct val="90000"/>
              </a:lnSpc>
              <a:spcBef>
                <a:spcPct val="20000"/>
              </a:spcBef>
              <a:buClr>
                <a:srgbClr val="777777"/>
              </a:buClr>
              <a:buSzPct val="130000"/>
            </a:pPr>
            <a:r>
              <a:rPr lang="en-US" i="1" dirty="0" smtClean="0">
                <a:gradFill>
                  <a:gsLst>
                    <a:gs pos="0">
                      <a:schemeClr val="tx1"/>
                    </a:gs>
                    <a:gs pos="100000">
                      <a:schemeClr val="tx1"/>
                    </a:gs>
                  </a:gsLst>
                  <a:lin ang="5400000" scaled="0"/>
                </a:gradFill>
              </a:rPr>
              <a:t>360 is a function of monitoring that gives customers visibility to the underlying application </a:t>
            </a:r>
            <a:br>
              <a:rPr lang="en-US" i="1" dirty="0" smtClean="0">
                <a:gradFill>
                  <a:gsLst>
                    <a:gs pos="0">
                      <a:schemeClr val="tx1"/>
                    </a:gs>
                    <a:gs pos="100000">
                      <a:schemeClr val="tx1"/>
                    </a:gs>
                  </a:gsLst>
                  <a:lin ang="5400000" scaled="0"/>
                </a:gradFill>
              </a:rPr>
            </a:br>
            <a:r>
              <a:rPr lang="en-US" i="1" dirty="0" smtClean="0">
                <a:gradFill>
                  <a:gsLst>
                    <a:gs pos="0">
                      <a:schemeClr val="tx1"/>
                    </a:gs>
                    <a:gs pos="100000">
                      <a:schemeClr val="tx1"/>
                    </a:gs>
                  </a:gsLst>
                  <a:lin ang="5400000" scaled="0"/>
                </a:gradFill>
              </a:rPr>
              <a:t>environment(s) or infrastructure</a:t>
            </a:r>
          </a:p>
        </p:txBody>
      </p:sp>
    </p:spTree>
    <p:extLst>
      <p:ext uri="{BB962C8B-B14F-4D97-AF65-F5344CB8AC3E}">
        <p14:creationId xmlns:p14="http://schemas.microsoft.com/office/powerpoint/2010/main" val="1761702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80432857"/>
              </p:ext>
            </p:extLst>
          </p:nvPr>
        </p:nvGraphicFramePr>
        <p:xfrm>
          <a:off x="2031471" y="914400"/>
          <a:ext cx="812588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Network Monitoring</a:t>
            </a:r>
            <a:endParaRPr lang="en-US" dirty="0"/>
          </a:p>
        </p:txBody>
      </p:sp>
      <p:sp>
        <p:nvSpPr>
          <p:cNvPr id="4" name="Text Placeholder 3"/>
          <p:cNvSpPr>
            <a:spLocks noGrp="1"/>
          </p:cNvSpPr>
          <p:nvPr>
            <p:ph type="body" sz="quarter" idx="10"/>
          </p:nvPr>
        </p:nvSpPr>
        <p:spPr>
          <a:xfrm>
            <a:off x="609441" y="5029200"/>
            <a:ext cx="11173090" cy="1526572"/>
          </a:xfrm>
        </p:spPr>
        <p:txBody>
          <a:bodyPr/>
          <a:lstStyle/>
          <a:p>
            <a:r>
              <a:rPr lang="en-US" dirty="0" smtClean="0"/>
              <a:t>Multi-vendor support</a:t>
            </a:r>
          </a:p>
          <a:p>
            <a:r>
              <a:rPr lang="en-US" dirty="0" smtClean="0"/>
              <a:t>Multi-protocol support</a:t>
            </a:r>
          </a:p>
          <a:p>
            <a:r>
              <a:rPr lang="en-US" dirty="0" smtClean="0"/>
              <a:t>Server to network dependency discovery</a:t>
            </a:r>
            <a:endParaRPr lang="en-US" dirty="0"/>
          </a:p>
        </p:txBody>
      </p:sp>
      <p:sp>
        <p:nvSpPr>
          <p:cNvPr id="5" name="Rounded Rectangle 4"/>
          <p:cNvSpPr/>
          <p:nvPr/>
        </p:nvSpPr>
        <p:spPr bwMode="auto">
          <a:xfrm>
            <a:off x="7297782" y="6629401"/>
            <a:ext cx="4891043"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SIM354 OM12:Networking</a:t>
            </a:r>
          </a:p>
        </p:txBody>
      </p:sp>
    </p:spTree>
    <p:extLst>
      <p:ext uri="{BB962C8B-B14F-4D97-AF65-F5344CB8AC3E}">
        <p14:creationId xmlns:p14="http://schemas.microsoft.com/office/powerpoint/2010/main" val="147239737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 </a:t>
            </a:r>
            <a:endParaRPr lang="en-US" dirty="0"/>
          </a:p>
        </p:txBody>
      </p:sp>
      <p:sp>
        <p:nvSpPr>
          <p:cNvPr id="2" name="Title 1"/>
          <p:cNvSpPr>
            <a:spLocks noGrp="1"/>
          </p:cNvSpPr>
          <p:nvPr>
            <p:ph type="ctrTitle"/>
          </p:nvPr>
        </p:nvSpPr>
        <p:spPr/>
        <p:txBody>
          <a:bodyPr/>
          <a:lstStyle/>
          <a:p>
            <a:r>
              <a:rPr lang="en-US" smtClean="0"/>
              <a:t>Network Monitoring</a:t>
            </a:r>
            <a:endParaRPr lang="en-US" dirty="0"/>
          </a:p>
        </p:txBody>
      </p:sp>
      <p:sp>
        <p:nvSpPr>
          <p:cNvPr id="10" name="Subtitle 9"/>
          <p:cNvSpPr>
            <a:spLocks noGrp="1"/>
          </p:cNvSpPr>
          <p:nvPr>
            <p:ph type="subTitle" idx="1"/>
          </p:nvPr>
        </p:nvSpPr>
        <p:spPr/>
        <p:txBody>
          <a:bodyPr/>
          <a:lstStyle/>
          <a:p>
            <a:endParaRPr lang="en-US" dirty="0"/>
          </a:p>
        </p:txBody>
      </p:sp>
      <p:sp>
        <p:nvSpPr>
          <p:cNvPr id="5" name="Rounded Rectangle 4"/>
          <p:cNvSpPr/>
          <p:nvPr/>
        </p:nvSpPr>
        <p:spPr bwMode="auto">
          <a:xfrm>
            <a:off x="7297782" y="6629401"/>
            <a:ext cx="4891043"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SIM354 OM12:Networking</a:t>
            </a:r>
          </a:p>
        </p:txBody>
      </p:sp>
    </p:spTree>
    <p:extLst>
      <p:ext uri="{BB962C8B-B14F-4D97-AF65-F5344CB8AC3E}">
        <p14:creationId xmlns:p14="http://schemas.microsoft.com/office/powerpoint/2010/main" val="410852594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Holistic View of App Health (Network Infra)</a:t>
            </a:r>
            <a:endParaRPr lang="en-US" dirty="0"/>
          </a:p>
        </p:txBody>
      </p:sp>
      <p:sp>
        <p:nvSpPr>
          <p:cNvPr id="6" name="Text Placeholder 5"/>
          <p:cNvSpPr>
            <a:spLocks noGrp="1"/>
          </p:cNvSpPr>
          <p:nvPr>
            <p:ph type="body" sz="quarter" idx="10"/>
          </p:nvPr>
        </p:nvSpPr>
        <p:spPr/>
        <p:txBody>
          <a:bodyPr/>
          <a:lstStyle/>
          <a:p>
            <a:r>
              <a:rPr lang="en-US" smtClean="0"/>
              <a:t>Vicinity Dashboard showing contextual Network Map</a:t>
            </a:r>
          </a:p>
          <a:p>
            <a:r>
              <a:rPr lang="en-US" smtClean="0"/>
              <a:t>Summary Dashboard of Network Devices</a:t>
            </a:r>
          </a:p>
          <a:p>
            <a:r>
              <a:rPr lang="en-US" smtClean="0"/>
              <a:t>See Network Device Details and Health</a:t>
            </a:r>
            <a:endParaRPr lang="en-US" dirty="0"/>
          </a:p>
        </p:txBody>
      </p:sp>
      <p:sp>
        <p:nvSpPr>
          <p:cNvPr id="4" name="Rounded Rectangle 3"/>
          <p:cNvSpPr/>
          <p:nvPr/>
        </p:nvSpPr>
        <p:spPr bwMode="auto">
          <a:xfrm>
            <a:off x="7297782" y="6629401"/>
            <a:ext cx="4891043" cy="228599"/>
          </a:xfrm>
          <a:prstGeom prst="round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1600" dirty="0" smtClean="0">
                <a:solidFill>
                  <a:schemeClr val="tx1">
                    <a:alpha val="99000"/>
                  </a:schemeClr>
                </a:solidFill>
              </a:rPr>
              <a:t>For more info, check out SIM354 OM12:Networking</a:t>
            </a:r>
          </a:p>
        </p:txBody>
      </p:sp>
    </p:spTree>
    <p:extLst>
      <p:ext uri="{BB962C8B-B14F-4D97-AF65-F5344CB8AC3E}">
        <p14:creationId xmlns:p14="http://schemas.microsoft.com/office/powerpoint/2010/main" val="325162300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7103" y="4591049"/>
            <a:ext cx="6907001"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Infrastructure Monitoring</a:t>
            </a:r>
          </a:p>
          <a:p>
            <a:pPr algn="ctr"/>
            <a:r>
              <a:rPr lang="en-US" dirty="0" smtClean="0"/>
              <a:t>(OS, SQL, IIS)</a:t>
            </a:r>
            <a:endParaRPr lang="en-US" dirty="0"/>
          </a:p>
        </p:txBody>
      </p:sp>
      <p:sp>
        <p:nvSpPr>
          <p:cNvPr id="6" name="Rectangle 5"/>
          <p:cNvSpPr/>
          <p:nvPr/>
        </p:nvSpPr>
        <p:spPr>
          <a:xfrm>
            <a:off x="4977103" y="3371849"/>
            <a:ext cx="6907001" cy="121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Application Monitoring</a:t>
            </a:r>
          </a:p>
          <a:p>
            <a:pPr algn="ctr"/>
            <a:r>
              <a:rPr lang="en-US" dirty="0" smtClean="0"/>
              <a:t>(.NET, J2E)</a:t>
            </a:r>
            <a:endParaRPr lang="en-US" dirty="0"/>
          </a:p>
        </p:txBody>
      </p:sp>
      <p:sp>
        <p:nvSpPr>
          <p:cNvPr id="7" name="Rectangle 6"/>
          <p:cNvSpPr/>
          <p:nvPr/>
        </p:nvSpPr>
        <p:spPr>
          <a:xfrm>
            <a:off x="4977103" y="2063873"/>
            <a:ext cx="6907001" cy="13079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End User Experience</a:t>
            </a:r>
          </a:p>
          <a:p>
            <a:pPr algn="ctr"/>
            <a:r>
              <a:rPr lang="en-US" dirty="0" smtClean="0"/>
              <a:t>(Synthetic Transactions)</a:t>
            </a:r>
            <a:endParaRPr lang="en-US" dirty="0"/>
          </a:p>
        </p:txBody>
      </p:sp>
      <p:sp>
        <p:nvSpPr>
          <p:cNvPr id="8" name="Rectangle 7"/>
          <p:cNvSpPr/>
          <p:nvPr/>
        </p:nvSpPr>
        <p:spPr>
          <a:xfrm>
            <a:off x="4977103" y="5276849"/>
            <a:ext cx="6907001"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Infrastructure Monitoring</a:t>
            </a:r>
          </a:p>
          <a:p>
            <a:pPr algn="ctr"/>
            <a:r>
              <a:rPr lang="en-US" dirty="0" smtClean="0"/>
              <a:t>(Network)</a:t>
            </a:r>
            <a:endParaRPr lang="en-US" dirty="0"/>
          </a:p>
        </p:txBody>
      </p:sp>
      <p:sp>
        <p:nvSpPr>
          <p:cNvPr id="9" name="Rectangle 8"/>
          <p:cNvSpPr/>
          <p:nvPr/>
        </p:nvSpPr>
        <p:spPr>
          <a:xfrm>
            <a:off x="3980105" y="2063871"/>
            <a:ext cx="1015735" cy="3898777"/>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dirty="0" smtClean="0"/>
              <a:t>Consistent UX</a:t>
            </a:r>
          </a:p>
          <a:p>
            <a:pPr algn="ctr"/>
            <a:r>
              <a:rPr lang="en-US" dirty="0" smtClean="0"/>
              <a:t>(Console, Web, SharePoint) </a:t>
            </a:r>
            <a:endParaRPr lang="en-US" dirty="0"/>
          </a:p>
        </p:txBody>
      </p:sp>
      <p:sp>
        <p:nvSpPr>
          <p:cNvPr id="10" name="Left Brace 9"/>
          <p:cNvSpPr/>
          <p:nvPr/>
        </p:nvSpPr>
        <p:spPr>
          <a:xfrm>
            <a:off x="2862796" y="2063872"/>
            <a:ext cx="1117309" cy="3898778"/>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9" descr="C:\Users\victormu\AppData\Local\Microsoft\Windows\Temporary Internet Files\Content.IE5\K96BJE9D\MC90043488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31" y="3371849"/>
            <a:ext cx="897197" cy="8966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victormu\AppData\Local\Microsoft\Windows\Temporary Internet Files\Content.IE5\FAYS6LCJ\MC90043395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981" y="2026513"/>
            <a:ext cx="857788" cy="8572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9113" y="972213"/>
            <a:ext cx="11611434" cy="590931"/>
          </a:xfrm>
          <a:prstGeom prst="rect">
            <a:avLst/>
          </a:prstGeom>
        </p:spPr>
        <p:txBody>
          <a:bodyPr wrap="square">
            <a:spAutoFit/>
          </a:bodyPr>
          <a:lstStyle/>
          <a:p>
            <a:pPr>
              <a:lnSpc>
                <a:spcPct val="90000"/>
              </a:lnSpc>
              <a:spcBef>
                <a:spcPct val="20000"/>
              </a:spcBef>
              <a:buClr>
                <a:srgbClr val="777777"/>
              </a:buClr>
              <a:buSzPct val="130000"/>
            </a:pPr>
            <a:r>
              <a:rPr lang="en-US" i="1" dirty="0" smtClean="0">
                <a:gradFill>
                  <a:gsLst>
                    <a:gs pos="0">
                      <a:schemeClr val="tx1"/>
                    </a:gs>
                    <a:gs pos="100000">
                      <a:schemeClr val="tx1"/>
                    </a:gs>
                  </a:gsLst>
                  <a:lin ang="5400000" scaled="0"/>
                </a:gradFill>
              </a:rPr>
              <a:t>360 is a function of monitoring that gives customers visibility to the underlying application </a:t>
            </a:r>
            <a:br>
              <a:rPr lang="en-US" i="1" dirty="0" smtClean="0">
                <a:gradFill>
                  <a:gsLst>
                    <a:gs pos="0">
                      <a:schemeClr val="tx1"/>
                    </a:gs>
                    <a:gs pos="100000">
                      <a:schemeClr val="tx1"/>
                    </a:gs>
                  </a:gsLst>
                  <a:lin ang="5400000" scaled="0"/>
                </a:gradFill>
              </a:rPr>
            </a:br>
            <a:r>
              <a:rPr lang="en-US" i="1" dirty="0" smtClean="0">
                <a:gradFill>
                  <a:gsLst>
                    <a:gs pos="0">
                      <a:schemeClr val="tx1"/>
                    </a:gs>
                    <a:gs pos="100000">
                      <a:schemeClr val="tx1"/>
                    </a:gs>
                  </a:gsLst>
                  <a:lin ang="5400000" scaled="0"/>
                </a:gradFill>
              </a:rPr>
              <a:t>environment(s) or infrastructure</a:t>
            </a:r>
          </a:p>
        </p:txBody>
      </p:sp>
      <p:sp>
        <p:nvSpPr>
          <p:cNvPr id="15" name="TextBox 14"/>
          <p:cNvSpPr txBox="1"/>
          <p:nvPr/>
        </p:nvSpPr>
        <p:spPr>
          <a:xfrm>
            <a:off x="211218" y="4282547"/>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Service Owner</a:t>
            </a:r>
            <a:endParaRPr lang="en-US" dirty="0">
              <a:gradFill>
                <a:gsLst>
                  <a:gs pos="0">
                    <a:schemeClr val="tx1"/>
                  </a:gs>
                  <a:gs pos="100000">
                    <a:schemeClr val="tx1"/>
                  </a:gs>
                </a:gsLst>
                <a:lin ang="5400000" scaled="0"/>
              </a:gradFill>
            </a:endParaRPr>
          </a:p>
        </p:txBody>
      </p:sp>
      <p:sp>
        <p:nvSpPr>
          <p:cNvPr id="16" name="TextBox 15"/>
          <p:cNvSpPr txBox="1"/>
          <p:nvPr/>
        </p:nvSpPr>
        <p:spPr>
          <a:xfrm>
            <a:off x="211218" y="5745718"/>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Infra Owner</a:t>
            </a:r>
            <a:endParaRPr lang="en-US" dirty="0">
              <a:gradFill>
                <a:gsLst>
                  <a:gs pos="0">
                    <a:schemeClr val="tx1"/>
                  </a:gs>
                  <a:gs pos="100000">
                    <a:schemeClr val="tx1"/>
                  </a:gs>
                </a:gsLst>
                <a:lin ang="5400000" scaled="0"/>
              </a:gradFill>
            </a:endParaRPr>
          </a:p>
        </p:txBody>
      </p:sp>
      <p:pic>
        <p:nvPicPr>
          <p:cNvPr id="1027" name="Picture 3" descr="C:\Users\dsavage\AppData\Local\Microsoft\Windows\Temporary Internet Files\Content.IE5\NNL5ALPT\MC90043489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427" y="4756570"/>
            <a:ext cx="872131" cy="9750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1218" y="2897827"/>
            <a:ext cx="2785201" cy="369332"/>
          </a:xfrm>
          <a:prstGeom prst="rect">
            <a:avLst/>
          </a:prstGeom>
          <a:noFill/>
        </p:spPr>
        <p:txBody>
          <a:bodyPr wrap="square" rtlCol="0">
            <a:spAutoFit/>
          </a:bodyPr>
          <a:lstStyle/>
          <a:p>
            <a:pPr algn="ctr"/>
            <a:r>
              <a:rPr lang="en-US" dirty="0" smtClean="0">
                <a:gradFill>
                  <a:gsLst>
                    <a:gs pos="0">
                      <a:schemeClr val="tx1"/>
                    </a:gs>
                    <a:gs pos="100000">
                      <a:schemeClr val="tx1"/>
                    </a:gs>
                  </a:gsLst>
                  <a:lin ang="5400000" scaled="0"/>
                </a:gradFill>
              </a:rPr>
              <a:t>CIO</a:t>
            </a:r>
            <a:endParaRPr lang="en-US" dirty="0">
              <a:gradFill>
                <a:gsLst>
                  <a:gs pos="0">
                    <a:schemeClr val="tx1"/>
                  </a:gs>
                  <a:gs pos="100000">
                    <a:schemeClr val="tx1"/>
                  </a:gs>
                </a:gsLst>
                <a:lin ang="5400000" scaled="0"/>
              </a:gradFill>
            </a:endParaRPr>
          </a:p>
        </p:txBody>
      </p:sp>
      <p:sp>
        <p:nvSpPr>
          <p:cNvPr id="3" name="Rectangle 1"/>
          <p:cNvSpPr/>
          <p:nvPr/>
        </p:nvSpPr>
        <p:spPr>
          <a:xfrm>
            <a:off x="5393848" y="5419694"/>
            <a:ext cx="78611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solidFill>
                  <a:srgbClr val="00B050"/>
                </a:solidFill>
                <a:effectLst>
                  <a:reflection blurRad="12700" stA="50000" endPos="50000" dist="5000" dir="5400000" sy="-100000" rotWithShape="0"/>
                </a:effectLst>
              </a:rPr>
              <a:t>New</a:t>
            </a:r>
            <a:endParaRPr lang="en-US" sz="2000" b="1" cap="all" spc="0" dirty="0">
              <a:ln w="0"/>
              <a:solidFill>
                <a:srgbClr val="00B050"/>
              </a:solidFill>
              <a:effectLst>
                <a:reflection blurRad="12700" stA="50000" endPos="50000" dist="5000" dir="5400000" sy="-100000" rotWithShape="0"/>
              </a:effectLst>
            </a:endParaRPr>
          </a:p>
        </p:txBody>
      </p:sp>
      <p:sp>
        <p:nvSpPr>
          <p:cNvPr id="5" name="Rectangle 16"/>
          <p:cNvSpPr/>
          <p:nvPr/>
        </p:nvSpPr>
        <p:spPr>
          <a:xfrm>
            <a:off x="5393848" y="3774853"/>
            <a:ext cx="78611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solidFill>
                  <a:srgbClr val="00B050"/>
                </a:solidFill>
                <a:effectLst>
                  <a:reflection blurRad="12700" stA="50000" endPos="50000" dist="5000" dir="5400000" sy="-100000" rotWithShape="0"/>
                </a:effectLst>
              </a:rPr>
              <a:t>New</a:t>
            </a:r>
            <a:endParaRPr lang="en-US" sz="2000" b="1" cap="all" dirty="0">
              <a:ln w="0"/>
              <a:solidFill>
                <a:srgbClr val="00B050"/>
              </a:solidFill>
              <a:effectLst>
                <a:reflection blurRad="12700" stA="50000" endPos="50000" dist="5000" dir="5400000" sy="-100000" rotWithShape="0"/>
              </a:effectLst>
            </a:endParaRPr>
          </a:p>
        </p:txBody>
      </p:sp>
      <p:sp>
        <p:nvSpPr>
          <p:cNvPr id="21" name="Rectangle 17"/>
          <p:cNvSpPr/>
          <p:nvPr/>
        </p:nvSpPr>
        <p:spPr>
          <a:xfrm>
            <a:off x="5024966" y="2517806"/>
            <a:ext cx="1523879"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solidFill>
                  <a:srgbClr val="00B050"/>
                </a:solidFill>
                <a:effectLst>
                  <a:reflection blurRad="12700" stA="50000" endPos="50000" dist="5000" dir="5400000" sy="-100000" rotWithShape="0"/>
                </a:effectLst>
              </a:rPr>
              <a:t>Improved</a:t>
            </a:r>
            <a:endParaRPr lang="en-US" sz="2000" b="1" cap="all" dirty="0">
              <a:ln w="0"/>
              <a:solidFill>
                <a:srgbClr val="00B050"/>
              </a:solidFill>
              <a:effectLst>
                <a:reflection blurRad="12700" stA="50000" endPos="50000" dist="5000" dir="5400000" sy="-100000" rotWithShape="0"/>
              </a:effectLst>
            </a:endParaRPr>
          </a:p>
        </p:txBody>
      </p:sp>
      <p:sp>
        <p:nvSpPr>
          <p:cNvPr id="2" name="Title 1"/>
          <p:cNvSpPr>
            <a:spLocks noGrp="1"/>
          </p:cNvSpPr>
          <p:nvPr>
            <p:ph type="title"/>
          </p:nvPr>
        </p:nvSpPr>
        <p:spPr/>
        <p:txBody>
          <a:bodyPr/>
          <a:lstStyle/>
          <a:p>
            <a:r>
              <a:rPr lang="en-US" dirty="0" smtClean="0"/>
              <a:t>360 – Holistic View of Health</a:t>
            </a:r>
            <a:br>
              <a:rPr lang="en-US" dirty="0" smtClean="0"/>
            </a:br>
            <a:endParaRPr lang="en-US" dirty="0"/>
          </a:p>
        </p:txBody>
      </p:sp>
      <p:sp>
        <p:nvSpPr>
          <p:cNvPr id="20" name="Oval 19"/>
          <p:cNvSpPr/>
          <p:nvPr/>
        </p:nvSpPr>
        <p:spPr bwMode="auto">
          <a:xfrm>
            <a:off x="5219700" y="3457382"/>
            <a:ext cx="6349999" cy="1035051"/>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2983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J2E in OpsMgr 2012</a:t>
            </a:r>
            <a:endParaRPr lang="en-US" dirty="0"/>
          </a:p>
        </p:txBody>
      </p:sp>
      <p:sp>
        <p:nvSpPr>
          <p:cNvPr id="3" name="Content Placeholder 2"/>
          <p:cNvSpPr>
            <a:spLocks noGrp="1"/>
          </p:cNvSpPr>
          <p:nvPr>
            <p:ph idx="1"/>
          </p:nvPr>
        </p:nvSpPr>
        <p:spPr>
          <a:xfrm>
            <a:off x="519112" y="1447799"/>
            <a:ext cx="11149013" cy="3896451"/>
          </a:xfrm>
        </p:spPr>
        <p:txBody>
          <a:bodyPr/>
          <a:lstStyle/>
          <a:p>
            <a:r>
              <a:rPr lang="en-US" dirty="0" smtClean="0"/>
              <a:t>Supported Platforms in OpsMgr 2012:</a:t>
            </a:r>
          </a:p>
          <a:p>
            <a:pPr lvl="1"/>
            <a:r>
              <a:rPr lang="en-US" dirty="0" smtClean="0"/>
              <a:t>Operating Systems</a:t>
            </a:r>
          </a:p>
          <a:p>
            <a:pPr lvl="2"/>
            <a:r>
              <a:rPr lang="en-US" dirty="0" smtClean="0"/>
              <a:t>Windows </a:t>
            </a:r>
          </a:p>
          <a:p>
            <a:pPr lvl="1"/>
            <a:r>
              <a:rPr lang="en-US" dirty="0" smtClean="0"/>
              <a:t>Java EE Application Servers</a:t>
            </a:r>
          </a:p>
          <a:p>
            <a:pPr lvl="2"/>
            <a:r>
              <a:rPr lang="en-US" dirty="0" err="1" smtClean="0"/>
              <a:t>WebSphere</a:t>
            </a:r>
            <a:r>
              <a:rPr lang="en-US" dirty="0" smtClean="0"/>
              <a:t> 6.1 &amp; 7.0</a:t>
            </a:r>
          </a:p>
          <a:p>
            <a:pPr lvl="2"/>
            <a:r>
              <a:rPr lang="en-US" dirty="0" err="1" smtClean="0"/>
              <a:t>WebLogic</a:t>
            </a:r>
            <a:r>
              <a:rPr lang="en-US" dirty="0" smtClean="0"/>
              <a:t> 10gRel3 &amp; 11gRel1 </a:t>
            </a:r>
          </a:p>
          <a:p>
            <a:pPr lvl="2"/>
            <a:r>
              <a:rPr lang="en-US" dirty="0" smtClean="0"/>
              <a:t>JBOSS 4.2 &amp; 5.1 (JVM 1.5+), JBOSS 6 (TBD)</a:t>
            </a:r>
          </a:p>
          <a:p>
            <a:pPr lvl="2"/>
            <a:r>
              <a:rPr lang="en-US" dirty="0" smtClean="0"/>
              <a:t>Tomcat 5.5 &amp; 6.0 (JVM 1.5+), Tomcat 7 (TBD)</a:t>
            </a:r>
          </a:p>
          <a:p>
            <a:pPr lvl="1"/>
            <a:endParaRPr lang="en-US" dirty="0"/>
          </a:p>
        </p:txBody>
      </p:sp>
    </p:spTree>
    <p:extLst>
      <p:ext uri="{BB962C8B-B14F-4D97-AF65-F5344CB8AC3E}">
        <p14:creationId xmlns:p14="http://schemas.microsoft.com/office/powerpoint/2010/main" val="34070505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smtClean="0"/>
              <a:t>Application Monitoring</a:t>
            </a:r>
            <a:endParaRPr lang="en-US" dirty="0"/>
          </a:p>
        </p:txBody>
      </p:sp>
      <p:sp>
        <p:nvSpPr>
          <p:cNvPr id="3" name="Subtitle 2"/>
          <p:cNvSpPr>
            <a:spLocks noGrp="1"/>
          </p:cNvSpPr>
          <p:nvPr>
            <p:ph type="subTitle" idx="1"/>
          </p:nvPr>
        </p:nvSpPr>
        <p:spPr/>
        <p:txBody>
          <a:bodyPr/>
          <a:lstStyle/>
          <a:p>
            <a:endParaRPr lang="en-US" dirty="0"/>
          </a:p>
        </p:txBody>
      </p:sp>
      <p:sp>
        <p:nvSpPr>
          <p:cNvPr id="11" name="Subtitle 2"/>
          <p:cNvSpPr txBox="1">
            <a:spLocks/>
          </p:cNvSpPr>
          <p:nvPr/>
        </p:nvSpPr>
        <p:spPr>
          <a:xfrm>
            <a:off x="6323013" y="3924300"/>
            <a:ext cx="4419599" cy="46166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85000"/>
              <a:buFontTx/>
              <a:buNone/>
              <a:defRPr lang="en-US" sz="3200" kern="1200" dirty="0">
                <a:gradFill>
                  <a:gsLst>
                    <a:gs pos="0">
                      <a:schemeClr val="tx2"/>
                    </a:gs>
                    <a:gs pos="100000">
                      <a:schemeClr val="tx2"/>
                    </a:gs>
                  </a:gsLst>
                  <a:path path="rect">
                    <a:fillToRect l="100000" t="100000"/>
                  </a:path>
                </a:gradFill>
                <a:latin typeface="+mn-lt"/>
                <a:ea typeface="+mn-ea"/>
                <a:cs typeface="+mn-cs"/>
              </a:defRPr>
            </a:lvl1pPr>
            <a:lvl2pPr marL="457182" indent="0" algn="ctr" defTabSz="914363" rtl="0" eaLnBrk="1" latinLnBrk="0" hangingPunct="1">
              <a:lnSpc>
                <a:spcPct val="90000"/>
              </a:lnSpc>
              <a:spcBef>
                <a:spcPct val="20000"/>
              </a:spcBef>
              <a:buSzPct val="85000"/>
              <a:buFontTx/>
              <a:buNone/>
              <a:defRPr lang="en-US"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85000"/>
              <a:buFontTx/>
              <a:buNone/>
              <a:defRPr lang="en-US"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85000"/>
              <a:buFontTx/>
              <a:buNone/>
              <a:defRPr lang="en-US"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85000"/>
              <a:buFontTx/>
              <a:buNone/>
              <a:defRPr lang="en-US"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307136469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Holistic View of App Health (App Monitoring)</a:t>
            </a:r>
            <a:endParaRPr lang="en-US" dirty="0"/>
          </a:p>
        </p:txBody>
      </p:sp>
      <p:sp>
        <p:nvSpPr>
          <p:cNvPr id="3" name="Content Placeholder 2"/>
          <p:cNvSpPr>
            <a:spLocks noGrp="1"/>
          </p:cNvSpPr>
          <p:nvPr>
            <p:ph type="body" sz="quarter" idx="10"/>
          </p:nvPr>
        </p:nvSpPr>
        <p:spPr/>
        <p:txBody>
          <a:bodyPr/>
          <a:lstStyle/>
          <a:p>
            <a:r>
              <a:rPr lang="en-US" smtClean="0"/>
              <a:t>Out of box App Discovery and Monitoring</a:t>
            </a:r>
          </a:p>
          <a:p>
            <a:r>
              <a:rPr lang="en-US" smtClean="0"/>
              <a:t>Easy to understand Application failures via Resource View</a:t>
            </a:r>
          </a:p>
          <a:p>
            <a:r>
              <a:rPr lang="en-US" smtClean="0"/>
              <a:t>Useful Dev information for efficient escalation</a:t>
            </a:r>
          </a:p>
          <a:p>
            <a:r>
              <a:rPr lang="en-US" smtClean="0"/>
              <a:t>Increased time to value without custom MP authoring</a:t>
            </a:r>
            <a:endParaRPr lang="en-US" dirty="0"/>
          </a:p>
        </p:txBody>
      </p:sp>
    </p:spTree>
    <p:extLst>
      <p:ext uri="{BB962C8B-B14F-4D97-AF65-F5344CB8AC3E}">
        <p14:creationId xmlns:p14="http://schemas.microsoft.com/office/powerpoint/2010/main" val="263966312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82524" y="2650236"/>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Holistic view of Application Health</a:t>
            </a:r>
          </a:p>
        </p:txBody>
      </p:sp>
      <p:sp>
        <p:nvSpPr>
          <p:cNvPr id="4" name="Rounded Rectangle 3"/>
          <p:cNvSpPr/>
          <p:nvPr/>
        </p:nvSpPr>
        <p:spPr bwMode="auto">
          <a:xfrm>
            <a:off x="3982524" y="893064"/>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Reduced TCO of Management Infra</a:t>
            </a:r>
          </a:p>
        </p:txBody>
      </p:sp>
      <p:sp>
        <p:nvSpPr>
          <p:cNvPr id="5" name="Rounded Rectangle 4"/>
          <p:cNvSpPr/>
          <p:nvPr/>
        </p:nvSpPr>
        <p:spPr bwMode="auto">
          <a:xfrm>
            <a:off x="3982524" y="4404360"/>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smtClean="0"/>
              <a:t>Simple and Powerful Visualizations decreasing time to value</a:t>
            </a:r>
            <a:endParaRPr lang="en-US" sz="2800" dirty="0"/>
          </a:p>
        </p:txBody>
      </p:sp>
      <p:sp>
        <p:nvSpPr>
          <p:cNvPr id="6" name="Up Arrow 5"/>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chemeClr val="bg1"/>
                </a:solidFill>
              </a:rPr>
              <a:t>IT Pro Visibility</a:t>
            </a:r>
          </a:p>
        </p:txBody>
      </p:sp>
      <p:sp>
        <p:nvSpPr>
          <p:cNvPr id="8" name="Up Arrow 7"/>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chemeClr val="bg1"/>
                </a:solidFill>
              </a:rPr>
              <a:t>MTTR</a:t>
            </a:r>
          </a:p>
        </p:txBody>
      </p:sp>
      <p:sp>
        <p:nvSpPr>
          <p:cNvPr id="7" name="Content Placeholder 6"/>
          <p:cNvSpPr>
            <a:spLocks noGrp="1"/>
          </p:cNvSpPr>
          <p:nvPr>
            <p:ph sz="half" idx="1"/>
          </p:nvPr>
        </p:nvSpPr>
        <p:spPr>
          <a:xfrm>
            <a:off x="5262682" y="469544"/>
            <a:ext cx="5946338" cy="5924699"/>
          </a:xfrm>
        </p:spPr>
        <p:txBody>
          <a:bodyPr/>
          <a:lstStyle/>
          <a:p>
            <a:pPr lvl="0"/>
            <a:r>
              <a:rPr lang="en-US" b="1" dirty="0" smtClean="0"/>
              <a:t>Simple </a:t>
            </a:r>
            <a:r>
              <a:rPr lang="en-US" dirty="0" smtClean="0"/>
              <a:t>creation and customization of Dashboards through Templates and Widgets</a:t>
            </a:r>
            <a:endParaRPr lang="en-US" dirty="0"/>
          </a:p>
          <a:p>
            <a:pPr lvl="0"/>
            <a:endParaRPr lang="en-US" dirty="0"/>
          </a:p>
          <a:p>
            <a:pPr lvl="0"/>
            <a:r>
              <a:rPr lang="en-US" b="1" dirty="0" smtClean="0"/>
              <a:t>Personalized</a:t>
            </a:r>
            <a:r>
              <a:rPr lang="en-US" dirty="0" smtClean="0"/>
              <a:t> Dashboards enable increased service owner efficiency and troubleshooting</a:t>
            </a:r>
            <a:endParaRPr lang="en-US" dirty="0"/>
          </a:p>
          <a:p>
            <a:pPr lvl="0"/>
            <a:endParaRPr lang="en-US" b="1" dirty="0"/>
          </a:p>
          <a:p>
            <a:pPr lvl="0"/>
            <a:r>
              <a:rPr lang="en-US" b="1" dirty="0"/>
              <a:t>Consistent</a:t>
            </a:r>
            <a:r>
              <a:rPr lang="en-US" dirty="0"/>
              <a:t> views across all consoles enable </a:t>
            </a:r>
            <a:r>
              <a:rPr lang="en-US" dirty="0" smtClean="0"/>
              <a:t>users to see and share Dashboards with various owners (Infra, Service, and Managers)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2959480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35" presetClass="path" presetSubtype="0" accel="50000" decel="50000" fill="hold" grpId="0" nodeType="withEffect">
                                  <p:stCondLst>
                                    <p:cond delay="0"/>
                                  </p:stCondLst>
                                  <p:childTnLst>
                                    <p:animMotion origin="layout" path="M 0 2.96296E-6 L -0.28666 2.96296E-6 " pathEditMode="relative" rAng="0" ptsTypes="AA">
                                      <p:cBhvr>
                                        <p:cTn id="18" dur="2000" fill="hold"/>
                                        <p:tgtEl>
                                          <p:spTgt spid="5"/>
                                        </p:tgtEl>
                                        <p:attrNameLst>
                                          <p:attrName>ppt_x</p:attrName>
                                          <p:attrName>ppt_y</p:attrName>
                                        </p:attrNameLst>
                                      </p:cBhvr>
                                      <p:rCtr x="-14340" y="0"/>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a:xfrm>
            <a:off x="507868" y="230188"/>
            <a:ext cx="11173090" cy="609398"/>
          </a:xfrm>
        </p:spPr>
        <p:txBody>
          <a:bodyPr/>
          <a:lstStyle/>
          <a:p>
            <a:r>
              <a:rPr lang="en-US" sz="4400" dirty="0" smtClean="0"/>
              <a:t>Consistent </a:t>
            </a:r>
            <a:r>
              <a:rPr lang="en-US" sz="4400" dirty="0"/>
              <a:t>Experience – Desktop Console</a:t>
            </a:r>
          </a:p>
        </p:txBody>
      </p:sp>
      <p:pic>
        <p:nvPicPr>
          <p:cNvPr id="4098" name="Picture 2" descr="\\dalek3\public\OM10\NetworkSummary-DesktopConsole.jpg"/>
          <p:cNvPicPr>
            <a:picLocks noChangeAspect="1" noChangeArrowheads="1"/>
          </p:cNvPicPr>
          <p:nvPr/>
        </p:nvPicPr>
        <p:blipFill rotWithShape="1">
          <a:blip r:embed="rId3">
            <a:extLst>
              <a:ext uri="{28A0092B-C50C-407E-A947-70E740481C1C}">
                <a14:useLocalDpi xmlns:a14="http://schemas.microsoft.com/office/drawing/2010/main" val="0"/>
              </a:ext>
            </a:extLst>
          </a:blip>
          <a:srcRect b="1729"/>
          <a:stretch/>
        </p:blipFill>
        <p:spPr bwMode="auto">
          <a:xfrm>
            <a:off x="301672" y="995984"/>
            <a:ext cx="8700991" cy="5578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34720" y="6594582"/>
            <a:ext cx="4167808" cy="276999"/>
          </a:xfrm>
          <a:prstGeom prst="rect">
            <a:avLst/>
          </a:prstGeom>
          <a:noFill/>
        </p:spPr>
        <p:txBody>
          <a:bodyPr wrap="none" lIns="0" tIns="0" rIns="0" bIns="0" rtlCol="0">
            <a:spAutoFit/>
          </a:bodyPr>
          <a:lstStyle/>
          <a:p>
            <a:r>
              <a:rPr lang="en-US" dirty="0" smtClean="0">
                <a:solidFill>
                  <a:srgbClr val="FFFF00"/>
                </a:solidFill>
              </a:rPr>
              <a:t>Pre-release Screens – subject to change</a:t>
            </a:r>
          </a:p>
        </p:txBody>
      </p:sp>
    </p:spTree>
    <p:extLst>
      <p:ext uri="{BB962C8B-B14F-4D97-AF65-F5344CB8AC3E}">
        <p14:creationId xmlns:p14="http://schemas.microsoft.com/office/powerpoint/2010/main" val="212281948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bwMode="auto">
          <a:xfrm>
            <a:off x="8106134" y="962462"/>
            <a:ext cx="3946852" cy="769523"/>
          </a:xfrm>
          <a:prstGeom prst="rect">
            <a:avLst/>
          </a:prstGeom>
          <a:gradFill flip="none" rotWithShape="1">
            <a:gsLst>
              <a:gs pos="0">
                <a:schemeClr val="bg1">
                  <a:lumMod val="50000"/>
                  <a:lumOff val="50000"/>
                </a:schemeClr>
              </a:gs>
              <a:gs pos="80000">
                <a:schemeClr val="tx1">
                  <a:lumMod val="75000"/>
                  <a:alpha val="0"/>
                </a:schemeClr>
              </a:gs>
              <a:gs pos="100000">
                <a:schemeClr val="tx1">
                  <a:alpha val="0"/>
                </a:schemeClr>
              </a:gs>
            </a:gsLst>
            <a:lin ang="2700000" scaled="1"/>
            <a:tileRect/>
          </a:gradFill>
          <a:ln>
            <a:gradFill flip="none" rotWithShape="1">
              <a:gsLst>
                <a:gs pos="0">
                  <a:schemeClr val="accent6"/>
                </a:gs>
                <a:gs pos="50000">
                  <a:schemeClr val="accent6">
                    <a:lumMod val="40000"/>
                    <a:lumOff val="60000"/>
                    <a:alpha val="0"/>
                  </a:schemeClr>
                </a:gs>
                <a:gs pos="100000">
                  <a:schemeClr val="tx1">
                    <a:alpha val="0"/>
                  </a:schemeClr>
                </a:gs>
              </a:gsLst>
              <a:lin ang="2700000" scaled="1"/>
              <a:tileRect/>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solidFill>
                <a:schemeClr val="tx1"/>
              </a:solidFill>
            </a:endParaRPr>
          </a:p>
        </p:txBody>
      </p:sp>
      <p:sp>
        <p:nvSpPr>
          <p:cNvPr id="94" name="Rectangle 93"/>
          <p:cNvSpPr/>
          <p:nvPr/>
        </p:nvSpPr>
        <p:spPr bwMode="auto">
          <a:xfrm>
            <a:off x="7414778" y="1740702"/>
            <a:ext cx="4638208" cy="747366"/>
          </a:xfrm>
          <a:prstGeom prst="rect">
            <a:avLst/>
          </a:prstGeom>
          <a:gradFill flip="none" rotWithShape="1">
            <a:gsLst>
              <a:gs pos="0">
                <a:schemeClr val="bg1">
                  <a:lumMod val="50000"/>
                  <a:lumOff val="50000"/>
                </a:schemeClr>
              </a:gs>
              <a:gs pos="80000">
                <a:schemeClr val="tx1">
                  <a:lumMod val="75000"/>
                  <a:alpha val="0"/>
                </a:schemeClr>
              </a:gs>
              <a:gs pos="100000">
                <a:schemeClr val="tx1">
                  <a:alpha val="0"/>
                </a:schemeClr>
              </a:gs>
            </a:gsLst>
            <a:lin ang="2700000" scaled="1"/>
            <a:tileRect/>
          </a:gradFill>
          <a:ln>
            <a:gradFill flip="none" rotWithShape="1">
              <a:gsLst>
                <a:gs pos="0">
                  <a:schemeClr val="accent6"/>
                </a:gs>
                <a:gs pos="50000">
                  <a:schemeClr val="accent6">
                    <a:lumMod val="40000"/>
                    <a:lumOff val="60000"/>
                    <a:alpha val="0"/>
                  </a:schemeClr>
                </a:gs>
                <a:gs pos="100000">
                  <a:schemeClr val="tx1">
                    <a:alpha val="0"/>
                  </a:schemeClr>
                </a:gs>
              </a:gsLst>
              <a:lin ang="2700000" scaled="1"/>
              <a:tileRect/>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solidFill>
                <a:schemeClr val="tx1"/>
              </a:solidFill>
            </a:endParaRPr>
          </a:p>
        </p:txBody>
      </p:sp>
      <p:sp>
        <p:nvSpPr>
          <p:cNvPr id="93" name="Rectangle 92"/>
          <p:cNvSpPr/>
          <p:nvPr/>
        </p:nvSpPr>
        <p:spPr bwMode="auto">
          <a:xfrm>
            <a:off x="6541089" y="2488069"/>
            <a:ext cx="5511897" cy="821101"/>
          </a:xfrm>
          <a:prstGeom prst="rect">
            <a:avLst/>
          </a:prstGeom>
          <a:gradFill flip="none" rotWithShape="1">
            <a:gsLst>
              <a:gs pos="0">
                <a:schemeClr val="bg1">
                  <a:lumMod val="50000"/>
                  <a:lumOff val="50000"/>
                </a:schemeClr>
              </a:gs>
              <a:gs pos="80000">
                <a:schemeClr val="tx1">
                  <a:lumMod val="75000"/>
                  <a:alpha val="0"/>
                </a:schemeClr>
              </a:gs>
              <a:gs pos="100000">
                <a:schemeClr val="tx1">
                  <a:alpha val="0"/>
                </a:schemeClr>
              </a:gs>
            </a:gsLst>
            <a:lin ang="2700000" scaled="1"/>
            <a:tileRect/>
          </a:gradFill>
          <a:ln>
            <a:gradFill flip="none" rotWithShape="1">
              <a:gsLst>
                <a:gs pos="0">
                  <a:schemeClr val="accent6"/>
                </a:gs>
                <a:gs pos="50000">
                  <a:schemeClr val="accent6">
                    <a:lumMod val="40000"/>
                    <a:lumOff val="60000"/>
                    <a:alpha val="0"/>
                  </a:schemeClr>
                </a:gs>
                <a:gs pos="100000">
                  <a:schemeClr val="tx1">
                    <a:alpha val="0"/>
                  </a:schemeClr>
                </a:gs>
              </a:gsLst>
              <a:lin ang="2700000" scaled="1"/>
              <a:tileRect/>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solidFill>
                <a:schemeClr val="tx1"/>
              </a:solidFill>
            </a:endParaRPr>
          </a:p>
        </p:txBody>
      </p:sp>
      <p:sp>
        <p:nvSpPr>
          <p:cNvPr id="21" name="Rectangle 20"/>
          <p:cNvSpPr/>
          <p:nvPr/>
        </p:nvSpPr>
        <p:spPr bwMode="auto">
          <a:xfrm>
            <a:off x="124551" y="3307301"/>
            <a:ext cx="11928436" cy="2654568"/>
          </a:xfrm>
          <a:prstGeom prst="rect">
            <a:avLst/>
          </a:prstGeom>
          <a:gradFill flip="none" rotWithShape="1">
            <a:gsLst>
              <a:gs pos="0">
                <a:schemeClr val="bg1">
                  <a:lumMod val="50000"/>
                  <a:lumOff val="50000"/>
                </a:schemeClr>
              </a:gs>
              <a:gs pos="80000">
                <a:schemeClr val="tx1">
                  <a:lumMod val="75000"/>
                  <a:alpha val="0"/>
                </a:schemeClr>
              </a:gs>
              <a:gs pos="100000">
                <a:schemeClr val="tx1">
                  <a:alpha val="0"/>
                </a:schemeClr>
              </a:gs>
            </a:gsLst>
            <a:lin ang="2700000" scaled="1"/>
            <a:tileRect/>
          </a:gradFill>
          <a:ln>
            <a:gradFill flip="none" rotWithShape="1">
              <a:gsLst>
                <a:gs pos="0">
                  <a:schemeClr val="accent6"/>
                </a:gs>
                <a:gs pos="50000">
                  <a:schemeClr val="accent6">
                    <a:lumMod val="40000"/>
                    <a:lumOff val="60000"/>
                    <a:alpha val="0"/>
                  </a:schemeClr>
                </a:gs>
                <a:gs pos="100000">
                  <a:schemeClr val="tx1">
                    <a:alpha val="0"/>
                  </a:schemeClr>
                </a:gs>
              </a:gsLst>
              <a:lin ang="2700000" scaled="1"/>
              <a:tileRect/>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solidFill>
                <a:schemeClr val="tx1"/>
              </a:solidFill>
            </a:endParaRPr>
          </a:p>
        </p:txBody>
      </p:sp>
      <p:sp>
        <p:nvSpPr>
          <p:cNvPr id="23565" name="TextBox 24"/>
          <p:cNvSpPr txBox="1">
            <a:spLocks noChangeArrowheads="1"/>
          </p:cNvSpPr>
          <p:nvPr/>
        </p:nvSpPr>
        <p:spPr bwMode="auto">
          <a:xfrm>
            <a:off x="1010534" y="6409641"/>
            <a:ext cx="696913"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1995</a:t>
            </a:r>
          </a:p>
        </p:txBody>
      </p:sp>
      <p:sp>
        <p:nvSpPr>
          <p:cNvPr id="23566" name="TextBox 58"/>
          <p:cNvSpPr txBox="1">
            <a:spLocks noChangeArrowheads="1"/>
          </p:cNvSpPr>
          <p:nvPr/>
        </p:nvSpPr>
        <p:spPr bwMode="auto">
          <a:xfrm>
            <a:off x="9219603" y="6400116"/>
            <a:ext cx="696913"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2010</a:t>
            </a:r>
          </a:p>
        </p:txBody>
      </p:sp>
      <p:sp>
        <p:nvSpPr>
          <p:cNvPr id="23567" name="TextBox 59"/>
          <p:cNvSpPr txBox="1">
            <a:spLocks noChangeArrowheads="1"/>
          </p:cNvSpPr>
          <p:nvPr/>
        </p:nvSpPr>
        <p:spPr bwMode="auto">
          <a:xfrm>
            <a:off x="3384636" y="6400116"/>
            <a:ext cx="698500"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2000</a:t>
            </a:r>
          </a:p>
        </p:txBody>
      </p:sp>
      <p:sp>
        <p:nvSpPr>
          <p:cNvPr id="23568" name="TextBox 60"/>
          <p:cNvSpPr txBox="1">
            <a:spLocks noChangeArrowheads="1"/>
          </p:cNvSpPr>
          <p:nvPr/>
        </p:nvSpPr>
        <p:spPr bwMode="auto">
          <a:xfrm>
            <a:off x="5601340" y="6400116"/>
            <a:ext cx="696913"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2005</a:t>
            </a:r>
          </a:p>
        </p:txBody>
      </p:sp>
      <p:sp>
        <p:nvSpPr>
          <p:cNvPr id="79" name="Pentagon 78"/>
          <p:cNvSpPr/>
          <p:nvPr/>
        </p:nvSpPr>
        <p:spPr>
          <a:xfrm>
            <a:off x="124550" y="5961966"/>
            <a:ext cx="2560320" cy="439737"/>
          </a:xfrm>
          <a:prstGeom prst="homePlate">
            <a:avLst/>
          </a:prstGeom>
          <a:solidFill>
            <a:schemeClr val="bg1">
              <a:lumMod val="50000"/>
              <a:lumOff val="50000"/>
              <a:alpha val="49000"/>
            </a:schemeClr>
          </a:solidFill>
          <a:ln w="317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1218125" fontAlgn="auto">
              <a:spcBef>
                <a:spcPts val="0"/>
              </a:spcBef>
              <a:spcAft>
                <a:spcPts val="0"/>
              </a:spcAft>
              <a:defRPr/>
            </a:pPr>
            <a:r>
              <a:rPr lang="en-US" sz="1200" dirty="0">
                <a:solidFill>
                  <a:schemeClr val="tx1"/>
                </a:solidFill>
                <a:latin typeface="Segoe UI Semibold" pitchFamily="34" charset="0"/>
              </a:rPr>
              <a:t>ENABLE THE CLIENT</a:t>
            </a:r>
          </a:p>
        </p:txBody>
      </p:sp>
      <p:sp>
        <p:nvSpPr>
          <p:cNvPr id="23570" name="Freeform 37"/>
          <p:cNvSpPr>
            <a:spLocks/>
          </p:cNvSpPr>
          <p:nvPr/>
        </p:nvSpPr>
        <p:spPr bwMode="auto">
          <a:xfrm>
            <a:off x="706284" y="5411103"/>
            <a:ext cx="1566863" cy="477838"/>
          </a:xfrm>
          <a:custGeom>
            <a:avLst/>
            <a:gdLst>
              <a:gd name="T0" fmla="*/ 1165582685 w 2064"/>
              <a:gd name="T1" fmla="*/ 169643155 h 1342"/>
              <a:gd name="T2" fmla="*/ 1170770639 w 2064"/>
              <a:gd name="T3" fmla="*/ 169643155 h 1342"/>
              <a:gd name="T4" fmla="*/ 1175382407 w 2064"/>
              <a:gd name="T5" fmla="*/ 169263947 h 1342"/>
              <a:gd name="T6" fmla="*/ 1179417229 w 2064"/>
              <a:gd name="T7" fmla="*/ 168884738 h 1342"/>
              <a:gd name="T8" fmla="*/ 1182876624 w 2064"/>
              <a:gd name="T9" fmla="*/ 168252725 h 1342"/>
              <a:gd name="T10" fmla="*/ 1185759073 w 2064"/>
              <a:gd name="T11" fmla="*/ 167494309 h 1342"/>
              <a:gd name="T12" fmla="*/ 1187488391 w 2064"/>
              <a:gd name="T13" fmla="*/ 166862295 h 1342"/>
              <a:gd name="T14" fmla="*/ 1189217709 w 2064"/>
              <a:gd name="T15" fmla="*/ 165977120 h 1342"/>
              <a:gd name="T16" fmla="*/ 1189793895 w 2064"/>
              <a:gd name="T17" fmla="*/ 164839496 h 1342"/>
              <a:gd name="T18" fmla="*/ 1189793895 w 2064"/>
              <a:gd name="T19" fmla="*/ 4677257 h 1342"/>
              <a:gd name="T20" fmla="*/ 1189217709 w 2064"/>
              <a:gd name="T21" fmla="*/ 3792439 h 1342"/>
              <a:gd name="T22" fmla="*/ 1187488391 w 2064"/>
              <a:gd name="T23" fmla="*/ 2907619 h 1342"/>
              <a:gd name="T24" fmla="*/ 1185759073 w 2064"/>
              <a:gd name="T25" fmla="*/ 2022444 h 1342"/>
              <a:gd name="T26" fmla="*/ 1182876624 w 2064"/>
              <a:gd name="T27" fmla="*/ 1264027 h 1342"/>
              <a:gd name="T28" fmla="*/ 1179417229 w 2064"/>
              <a:gd name="T29" fmla="*/ 758417 h 1342"/>
              <a:gd name="T30" fmla="*/ 1175382407 w 2064"/>
              <a:gd name="T31" fmla="*/ 379208 h 1342"/>
              <a:gd name="T32" fmla="*/ 1170770639 w 2064"/>
              <a:gd name="T33" fmla="*/ 126403 h 1342"/>
              <a:gd name="T34" fmla="*/ 1165582685 w 2064"/>
              <a:gd name="T35" fmla="*/ 0 h 1342"/>
              <a:gd name="T36" fmla="*/ 24211216 w 2064"/>
              <a:gd name="T37" fmla="*/ 0 h 1342"/>
              <a:gd name="T38" fmla="*/ 19022503 w 2064"/>
              <a:gd name="T39" fmla="*/ 126403 h 1342"/>
              <a:gd name="T40" fmla="*/ 14411495 w 2064"/>
              <a:gd name="T41" fmla="*/ 379208 h 1342"/>
              <a:gd name="T42" fmla="*/ 10375911 w 2064"/>
              <a:gd name="T43" fmla="*/ 758417 h 1342"/>
              <a:gd name="T44" fmla="*/ 6917275 w 2064"/>
              <a:gd name="T45" fmla="*/ 1264027 h 1342"/>
              <a:gd name="T46" fmla="*/ 4034824 w 2064"/>
              <a:gd name="T47" fmla="*/ 2022444 h 1342"/>
              <a:gd name="T48" fmla="*/ 1153132 w 2064"/>
              <a:gd name="T49" fmla="*/ 2907619 h 1342"/>
              <a:gd name="T50" fmla="*/ 0 w 2064"/>
              <a:gd name="T51" fmla="*/ 3792439 h 1342"/>
              <a:gd name="T52" fmla="*/ 0 w 2064"/>
              <a:gd name="T53" fmla="*/ 4677257 h 1342"/>
              <a:gd name="T54" fmla="*/ 0 w 2064"/>
              <a:gd name="T55" fmla="*/ 164839496 h 1342"/>
              <a:gd name="T56" fmla="*/ 0 w 2064"/>
              <a:gd name="T57" fmla="*/ 165977120 h 1342"/>
              <a:gd name="T58" fmla="*/ 1153132 w 2064"/>
              <a:gd name="T59" fmla="*/ 166862295 h 1342"/>
              <a:gd name="T60" fmla="*/ 4034824 w 2064"/>
              <a:gd name="T61" fmla="*/ 167494309 h 1342"/>
              <a:gd name="T62" fmla="*/ 6917275 w 2064"/>
              <a:gd name="T63" fmla="*/ 168252725 h 1342"/>
              <a:gd name="T64" fmla="*/ 10375911 w 2064"/>
              <a:gd name="T65" fmla="*/ 168884738 h 1342"/>
              <a:gd name="T66" fmla="*/ 14411495 w 2064"/>
              <a:gd name="T67" fmla="*/ 169263947 h 1342"/>
              <a:gd name="T68" fmla="*/ 19022503 w 2064"/>
              <a:gd name="T69" fmla="*/ 169643155 h 1342"/>
              <a:gd name="T70" fmla="*/ 24211216 w 2064"/>
              <a:gd name="T71" fmla="*/ 169643155 h 1342"/>
              <a:gd name="T72" fmla="*/ 1165582685 w 2064"/>
              <a:gd name="T73" fmla="*/ 169643155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anchor="ctr"/>
          <a:lstStyle/>
          <a:p>
            <a:pPr algn="ctr" defTabSz="1217613"/>
            <a:r>
              <a:rPr lang="en-US" sz="1400" dirty="0">
                <a:latin typeface="Segoe" pitchFamily="34" charset="0"/>
              </a:rPr>
              <a:t>Configuration</a:t>
            </a:r>
          </a:p>
        </p:txBody>
      </p:sp>
      <p:sp>
        <p:nvSpPr>
          <p:cNvPr id="13" name="TextBox 12"/>
          <p:cNvSpPr txBox="1"/>
          <p:nvPr/>
        </p:nvSpPr>
        <p:spPr>
          <a:xfrm>
            <a:off x="328459" y="5158691"/>
            <a:ext cx="755650" cy="400050"/>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1994</a:t>
            </a:r>
          </a:p>
        </p:txBody>
      </p:sp>
      <p:pic>
        <p:nvPicPr>
          <p:cNvPr id="23572" name="Picture 2"/>
          <p:cNvPicPr>
            <a:picLocks noChangeAspect="1" noChangeArrowheads="1"/>
          </p:cNvPicPr>
          <p:nvPr/>
        </p:nvPicPr>
        <p:blipFill>
          <a:blip r:embed="rId3"/>
          <a:srcRect/>
          <a:stretch>
            <a:fillRect/>
          </a:stretch>
        </p:blipFill>
        <p:spPr bwMode="auto">
          <a:xfrm>
            <a:off x="2281194" y="4355371"/>
            <a:ext cx="1627187" cy="469900"/>
          </a:xfrm>
          <a:prstGeom prst="rect">
            <a:avLst/>
          </a:prstGeom>
          <a:noFill/>
          <a:ln w="9525">
            <a:noFill/>
            <a:miter lim="800000"/>
            <a:headEnd/>
            <a:tailEnd/>
          </a:ln>
        </p:spPr>
      </p:pic>
      <p:sp>
        <p:nvSpPr>
          <p:cNvPr id="253" name="Chevron 252"/>
          <p:cNvSpPr/>
          <p:nvPr/>
        </p:nvSpPr>
        <p:spPr>
          <a:xfrm>
            <a:off x="2529926" y="5961966"/>
            <a:ext cx="2560320" cy="438150"/>
          </a:xfrm>
          <a:prstGeom prst="chevron">
            <a:avLst/>
          </a:prstGeom>
          <a:solidFill>
            <a:schemeClr val="bg1">
              <a:lumMod val="50000"/>
              <a:lumOff val="50000"/>
              <a:alpha val="49000"/>
            </a:schemeClr>
          </a:solidFill>
          <a:ln w="317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1218125" fontAlgn="auto">
              <a:spcBef>
                <a:spcPts val="0"/>
              </a:spcBef>
              <a:spcAft>
                <a:spcPts val="0"/>
              </a:spcAft>
              <a:defRPr/>
            </a:pPr>
            <a:r>
              <a:rPr lang="en-US" sz="1200" dirty="0">
                <a:solidFill>
                  <a:schemeClr val="tx1"/>
                </a:solidFill>
                <a:latin typeface="Segoe UI Semibold" pitchFamily="34" charset="0"/>
              </a:rPr>
              <a:t>ENTER THE DATACENTER</a:t>
            </a:r>
          </a:p>
        </p:txBody>
      </p:sp>
      <p:sp>
        <p:nvSpPr>
          <p:cNvPr id="251" name="Chevron 250"/>
          <p:cNvSpPr/>
          <p:nvPr/>
        </p:nvSpPr>
        <p:spPr>
          <a:xfrm>
            <a:off x="7347277" y="5961966"/>
            <a:ext cx="2468880" cy="438150"/>
          </a:xfrm>
          <a:prstGeom prst="chevron">
            <a:avLst/>
          </a:prstGeom>
          <a:solidFill>
            <a:schemeClr val="bg1">
              <a:lumMod val="50000"/>
              <a:lumOff val="50000"/>
              <a:alpha val="49000"/>
            </a:schemeClr>
          </a:solidFill>
          <a:ln w="317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1218125" fontAlgn="auto">
              <a:spcBef>
                <a:spcPts val="0"/>
              </a:spcBef>
              <a:spcAft>
                <a:spcPts val="0"/>
              </a:spcAft>
              <a:defRPr/>
            </a:pPr>
            <a:r>
              <a:rPr lang="en-US" sz="1200" dirty="0">
                <a:solidFill>
                  <a:schemeClr val="tx1"/>
                </a:solidFill>
                <a:latin typeface="Segoe UI Semibold" pitchFamily="34" charset="0"/>
              </a:rPr>
              <a:t>HETEROGENEOUS SUPPORT</a:t>
            </a:r>
          </a:p>
        </p:txBody>
      </p:sp>
      <p:sp>
        <p:nvSpPr>
          <p:cNvPr id="23575" name="Freeform 37"/>
          <p:cNvSpPr>
            <a:spLocks/>
          </p:cNvSpPr>
          <p:nvPr/>
        </p:nvSpPr>
        <p:spPr bwMode="auto">
          <a:xfrm>
            <a:off x="2629942" y="5087253"/>
            <a:ext cx="1566863"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a:latin typeface="Segoe" pitchFamily="34" charset="0"/>
              </a:rPr>
              <a:t>Monitoring</a:t>
            </a:r>
          </a:p>
        </p:txBody>
      </p:sp>
      <p:sp>
        <p:nvSpPr>
          <p:cNvPr id="129" name="TextBox 128"/>
          <p:cNvSpPr txBox="1"/>
          <p:nvPr/>
        </p:nvSpPr>
        <p:spPr>
          <a:xfrm>
            <a:off x="2593430" y="4782453"/>
            <a:ext cx="755650" cy="400050"/>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2000</a:t>
            </a:r>
          </a:p>
        </p:txBody>
      </p:sp>
      <p:sp>
        <p:nvSpPr>
          <p:cNvPr id="252" name="Chevron 251"/>
          <p:cNvSpPr/>
          <p:nvPr/>
        </p:nvSpPr>
        <p:spPr>
          <a:xfrm>
            <a:off x="4944684" y="5961966"/>
            <a:ext cx="2560320" cy="438150"/>
          </a:xfrm>
          <a:prstGeom prst="chevron">
            <a:avLst/>
          </a:prstGeom>
          <a:solidFill>
            <a:schemeClr val="bg1">
              <a:lumMod val="50000"/>
              <a:lumOff val="50000"/>
              <a:alpha val="49000"/>
            </a:schemeClr>
          </a:solidFill>
          <a:ln w="317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1218125" fontAlgn="auto">
              <a:spcBef>
                <a:spcPts val="0"/>
              </a:spcBef>
              <a:spcAft>
                <a:spcPts val="0"/>
              </a:spcAft>
              <a:defRPr/>
            </a:pPr>
            <a:r>
              <a:rPr lang="en-US" sz="1200" dirty="0">
                <a:solidFill>
                  <a:schemeClr val="tx1"/>
                </a:solidFill>
                <a:latin typeface="Segoe UI Semibold" pitchFamily="34" charset="0"/>
              </a:rPr>
              <a:t>INTEGRATED</a:t>
            </a:r>
          </a:p>
          <a:p>
            <a:pPr algn="ctr" defTabSz="1218125" fontAlgn="auto">
              <a:spcBef>
                <a:spcPts val="0"/>
              </a:spcBef>
              <a:spcAft>
                <a:spcPts val="0"/>
              </a:spcAft>
              <a:defRPr/>
            </a:pPr>
            <a:r>
              <a:rPr lang="en-US" sz="1200" dirty="0">
                <a:solidFill>
                  <a:schemeClr val="tx1"/>
                </a:solidFill>
                <a:latin typeface="Segoe UI Semibold" pitchFamily="34" charset="0"/>
              </a:rPr>
              <a:t>VIRTUALIZATION</a:t>
            </a:r>
          </a:p>
        </p:txBody>
      </p:sp>
      <p:sp>
        <p:nvSpPr>
          <p:cNvPr id="80" name="Chevron 79"/>
          <p:cNvSpPr/>
          <p:nvPr/>
        </p:nvSpPr>
        <p:spPr>
          <a:xfrm>
            <a:off x="9584107" y="5961966"/>
            <a:ext cx="2468880" cy="438150"/>
          </a:xfrm>
          <a:prstGeom prst="chevron">
            <a:avLst/>
          </a:prstGeom>
          <a:solidFill>
            <a:schemeClr val="bg1">
              <a:lumMod val="50000"/>
              <a:lumOff val="50000"/>
              <a:alpha val="49000"/>
            </a:schemeClr>
          </a:solidFill>
          <a:ln w="317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1218125" fontAlgn="auto">
              <a:spcBef>
                <a:spcPts val="0"/>
              </a:spcBef>
              <a:spcAft>
                <a:spcPts val="0"/>
              </a:spcAft>
              <a:defRPr/>
            </a:pPr>
            <a:r>
              <a:rPr lang="en-US" sz="1200" dirty="0">
                <a:solidFill>
                  <a:schemeClr val="tx1"/>
                </a:solidFill>
                <a:latin typeface="Segoe UI Semibold" pitchFamily="34" charset="0"/>
              </a:rPr>
              <a:t>EMBRACE THE CLOUD</a:t>
            </a:r>
          </a:p>
        </p:txBody>
      </p:sp>
      <p:sp>
        <p:nvSpPr>
          <p:cNvPr id="23579" name="Freeform 37"/>
          <p:cNvSpPr>
            <a:spLocks/>
          </p:cNvSpPr>
          <p:nvPr/>
        </p:nvSpPr>
        <p:spPr bwMode="auto">
          <a:xfrm>
            <a:off x="4968326" y="4630053"/>
            <a:ext cx="1470025" cy="476250"/>
          </a:xfrm>
          <a:custGeom>
            <a:avLst/>
            <a:gdLst>
              <a:gd name="T0" fmla="*/ 1025473357 w 2064"/>
              <a:gd name="T1" fmla="*/ 169079379 h 1342"/>
              <a:gd name="T2" fmla="*/ 1030037982 w 2064"/>
              <a:gd name="T3" fmla="*/ 169079379 h 1342"/>
              <a:gd name="T4" fmla="*/ 1034095506 w 2064"/>
              <a:gd name="T5" fmla="*/ 168701431 h 1342"/>
              <a:gd name="T6" fmla="*/ 1037645215 w 2064"/>
              <a:gd name="T7" fmla="*/ 168323483 h 1342"/>
              <a:gd name="T8" fmla="*/ 1040688536 w 2064"/>
              <a:gd name="T9" fmla="*/ 167693570 h 1342"/>
              <a:gd name="T10" fmla="*/ 1043224043 w 2064"/>
              <a:gd name="T11" fmla="*/ 166937675 h 1342"/>
              <a:gd name="T12" fmla="*/ 1044746060 w 2064"/>
              <a:gd name="T13" fmla="*/ 166307761 h 1342"/>
              <a:gd name="T14" fmla="*/ 1046267364 w 2064"/>
              <a:gd name="T15" fmla="*/ 165425528 h 1342"/>
              <a:gd name="T16" fmla="*/ 1046774465 w 2064"/>
              <a:gd name="T17" fmla="*/ 164291684 h 1342"/>
              <a:gd name="T18" fmla="*/ 1046774465 w 2064"/>
              <a:gd name="T19" fmla="*/ 4661714 h 1342"/>
              <a:gd name="T20" fmla="*/ 1046267364 w 2064"/>
              <a:gd name="T21" fmla="*/ 3779835 h 1342"/>
              <a:gd name="T22" fmla="*/ 1044746060 w 2064"/>
              <a:gd name="T23" fmla="*/ 2897956 h 1342"/>
              <a:gd name="T24" fmla="*/ 1043224043 w 2064"/>
              <a:gd name="T25" fmla="*/ 2015723 h 1342"/>
              <a:gd name="T26" fmla="*/ 1040688536 w 2064"/>
              <a:gd name="T27" fmla="*/ 1259827 h 1342"/>
              <a:gd name="T28" fmla="*/ 1037645215 w 2064"/>
              <a:gd name="T29" fmla="*/ 755896 h 1342"/>
              <a:gd name="T30" fmla="*/ 1034095506 w 2064"/>
              <a:gd name="T31" fmla="*/ 377948 h 1342"/>
              <a:gd name="T32" fmla="*/ 1030037982 w 2064"/>
              <a:gd name="T33" fmla="*/ 125983 h 1342"/>
              <a:gd name="T34" fmla="*/ 1025473357 w 2064"/>
              <a:gd name="T35" fmla="*/ 0 h 1342"/>
              <a:gd name="T36" fmla="*/ 21300401 w 2064"/>
              <a:gd name="T37" fmla="*/ 0 h 1342"/>
              <a:gd name="T38" fmla="*/ 16736489 w 2064"/>
              <a:gd name="T39" fmla="*/ 125983 h 1342"/>
              <a:gd name="T40" fmla="*/ 12678965 w 2064"/>
              <a:gd name="T41" fmla="*/ 377948 h 1342"/>
              <a:gd name="T42" fmla="*/ 9128540 w 2064"/>
              <a:gd name="T43" fmla="*/ 755896 h 1342"/>
              <a:gd name="T44" fmla="*/ 6085932 w 2064"/>
              <a:gd name="T45" fmla="*/ 1259827 h 1342"/>
              <a:gd name="T46" fmla="*/ 3550423 w 2064"/>
              <a:gd name="T47" fmla="*/ 2015723 h 1342"/>
              <a:gd name="T48" fmla="*/ 1014203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014203 w 2064"/>
              <a:gd name="T59" fmla="*/ 166307761 h 1342"/>
              <a:gd name="T60" fmla="*/ 3550423 w 2064"/>
              <a:gd name="T61" fmla="*/ 166937675 h 1342"/>
              <a:gd name="T62" fmla="*/ 6085932 w 2064"/>
              <a:gd name="T63" fmla="*/ 167693570 h 1342"/>
              <a:gd name="T64" fmla="*/ 9128540 w 2064"/>
              <a:gd name="T65" fmla="*/ 168323483 h 1342"/>
              <a:gd name="T66" fmla="*/ 12678965 w 2064"/>
              <a:gd name="T67" fmla="*/ 168701431 h 1342"/>
              <a:gd name="T68" fmla="*/ 16736489 w 2064"/>
              <a:gd name="T69" fmla="*/ 169079379 h 1342"/>
              <a:gd name="T70" fmla="*/ 21300401 w 2064"/>
              <a:gd name="T71" fmla="*/ 169079379 h 1342"/>
              <a:gd name="T72" fmla="*/ 1025473357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dirty="0">
                <a:latin typeface="Segoe" pitchFamily="34" charset="0"/>
              </a:rPr>
              <a:t>Backup </a:t>
            </a:r>
            <a:br>
              <a:rPr lang="en-US" sz="1400" dirty="0">
                <a:latin typeface="Segoe" pitchFamily="34" charset="0"/>
              </a:rPr>
            </a:br>
            <a:r>
              <a:rPr lang="en-US" sz="1400" dirty="0">
                <a:latin typeface="Segoe" pitchFamily="34" charset="0"/>
              </a:rPr>
              <a:t>&amp; Recovery</a:t>
            </a:r>
          </a:p>
        </p:txBody>
      </p:sp>
      <p:sp>
        <p:nvSpPr>
          <p:cNvPr id="136" name="TextBox 135"/>
          <p:cNvSpPr txBox="1"/>
          <p:nvPr/>
        </p:nvSpPr>
        <p:spPr>
          <a:xfrm>
            <a:off x="5030973" y="4268103"/>
            <a:ext cx="755650" cy="401638"/>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2006</a:t>
            </a:r>
          </a:p>
        </p:txBody>
      </p:sp>
      <p:sp>
        <p:nvSpPr>
          <p:cNvPr id="23581" name="Freeform 37"/>
          <p:cNvSpPr>
            <a:spLocks/>
          </p:cNvSpPr>
          <p:nvPr/>
        </p:nvSpPr>
        <p:spPr bwMode="auto">
          <a:xfrm>
            <a:off x="6541090" y="4268103"/>
            <a:ext cx="1438275" cy="477838"/>
          </a:xfrm>
          <a:custGeom>
            <a:avLst/>
            <a:gdLst>
              <a:gd name="T0" fmla="*/ 982649711 w 2064"/>
              <a:gd name="T1" fmla="*/ 169643155 h 1342"/>
              <a:gd name="T2" fmla="*/ 987023069 w 2064"/>
              <a:gd name="T3" fmla="*/ 169643155 h 1342"/>
              <a:gd name="T4" fmla="*/ 990911426 w 2064"/>
              <a:gd name="T5" fmla="*/ 169263947 h 1342"/>
              <a:gd name="T6" fmla="*/ 994312694 w 2064"/>
              <a:gd name="T7" fmla="*/ 168884738 h 1342"/>
              <a:gd name="T8" fmla="*/ 997228963 w 2064"/>
              <a:gd name="T9" fmla="*/ 168252725 h 1342"/>
              <a:gd name="T10" fmla="*/ 999658838 w 2064"/>
              <a:gd name="T11" fmla="*/ 167494309 h 1342"/>
              <a:gd name="T12" fmla="*/ 1001116624 w 2064"/>
              <a:gd name="T13" fmla="*/ 166862295 h 1342"/>
              <a:gd name="T14" fmla="*/ 1002575106 w 2064"/>
              <a:gd name="T15" fmla="*/ 165977120 h 1342"/>
              <a:gd name="T16" fmla="*/ 1003060803 w 2064"/>
              <a:gd name="T17" fmla="*/ 164839496 h 1342"/>
              <a:gd name="T18" fmla="*/ 1003060803 w 2064"/>
              <a:gd name="T19" fmla="*/ 4677257 h 1342"/>
              <a:gd name="T20" fmla="*/ 1002575106 w 2064"/>
              <a:gd name="T21" fmla="*/ 3792439 h 1342"/>
              <a:gd name="T22" fmla="*/ 1001116624 w 2064"/>
              <a:gd name="T23" fmla="*/ 2907619 h 1342"/>
              <a:gd name="T24" fmla="*/ 999658838 w 2064"/>
              <a:gd name="T25" fmla="*/ 2022444 h 1342"/>
              <a:gd name="T26" fmla="*/ 997228963 w 2064"/>
              <a:gd name="T27" fmla="*/ 1264027 h 1342"/>
              <a:gd name="T28" fmla="*/ 994312694 w 2064"/>
              <a:gd name="T29" fmla="*/ 758417 h 1342"/>
              <a:gd name="T30" fmla="*/ 990911426 w 2064"/>
              <a:gd name="T31" fmla="*/ 379208 h 1342"/>
              <a:gd name="T32" fmla="*/ 987023069 w 2064"/>
              <a:gd name="T33" fmla="*/ 126403 h 1342"/>
              <a:gd name="T34" fmla="*/ 982649711 w 2064"/>
              <a:gd name="T35" fmla="*/ 0 h 1342"/>
              <a:gd name="T36" fmla="*/ 20411097 w 2064"/>
              <a:gd name="T37" fmla="*/ 0 h 1342"/>
              <a:gd name="T38" fmla="*/ 16037043 w 2064"/>
              <a:gd name="T39" fmla="*/ 126403 h 1342"/>
              <a:gd name="T40" fmla="*/ 12149382 w 2064"/>
              <a:gd name="T41" fmla="*/ 379208 h 1342"/>
              <a:gd name="T42" fmla="*/ 8747414 w 2064"/>
              <a:gd name="T43" fmla="*/ 758417 h 1342"/>
              <a:gd name="T44" fmla="*/ 5831843 w 2064"/>
              <a:gd name="T45" fmla="*/ 1264027 h 1342"/>
              <a:gd name="T46" fmla="*/ 3401966 w 2064"/>
              <a:gd name="T47" fmla="*/ 2022444 h 1342"/>
              <a:gd name="T48" fmla="*/ 972090 w 2064"/>
              <a:gd name="T49" fmla="*/ 2907619 h 1342"/>
              <a:gd name="T50" fmla="*/ 0 w 2064"/>
              <a:gd name="T51" fmla="*/ 3792439 h 1342"/>
              <a:gd name="T52" fmla="*/ 0 w 2064"/>
              <a:gd name="T53" fmla="*/ 4677257 h 1342"/>
              <a:gd name="T54" fmla="*/ 0 w 2064"/>
              <a:gd name="T55" fmla="*/ 164839496 h 1342"/>
              <a:gd name="T56" fmla="*/ 0 w 2064"/>
              <a:gd name="T57" fmla="*/ 165977120 h 1342"/>
              <a:gd name="T58" fmla="*/ 972090 w 2064"/>
              <a:gd name="T59" fmla="*/ 166862295 h 1342"/>
              <a:gd name="T60" fmla="*/ 3401966 w 2064"/>
              <a:gd name="T61" fmla="*/ 167494309 h 1342"/>
              <a:gd name="T62" fmla="*/ 5831843 w 2064"/>
              <a:gd name="T63" fmla="*/ 168252725 h 1342"/>
              <a:gd name="T64" fmla="*/ 8747414 w 2064"/>
              <a:gd name="T65" fmla="*/ 168884738 h 1342"/>
              <a:gd name="T66" fmla="*/ 12149382 w 2064"/>
              <a:gd name="T67" fmla="*/ 169263947 h 1342"/>
              <a:gd name="T68" fmla="*/ 16037043 w 2064"/>
              <a:gd name="T69" fmla="*/ 169643155 h 1342"/>
              <a:gd name="T70" fmla="*/ 20411097 w 2064"/>
              <a:gd name="T71" fmla="*/ 169643155 h 1342"/>
              <a:gd name="T72" fmla="*/ 982649711 w 2064"/>
              <a:gd name="T73" fmla="*/ 169643155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dirty="0">
                <a:latin typeface="Segoe" pitchFamily="34" charset="0"/>
              </a:rPr>
              <a:t>Server </a:t>
            </a:r>
            <a:br>
              <a:rPr lang="en-US" sz="1400" dirty="0">
                <a:latin typeface="Segoe" pitchFamily="34" charset="0"/>
              </a:rPr>
            </a:br>
            <a:r>
              <a:rPr lang="en-US" sz="1400" dirty="0">
                <a:latin typeface="Segoe" pitchFamily="34" charset="0"/>
              </a:rPr>
              <a:t>Virtualization</a:t>
            </a:r>
          </a:p>
        </p:txBody>
      </p:sp>
      <p:sp>
        <p:nvSpPr>
          <p:cNvPr id="155" name="TextBox 154"/>
          <p:cNvSpPr txBox="1"/>
          <p:nvPr/>
        </p:nvSpPr>
        <p:spPr>
          <a:xfrm>
            <a:off x="6590302" y="3887103"/>
            <a:ext cx="755650" cy="401638"/>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2007</a:t>
            </a:r>
          </a:p>
        </p:txBody>
      </p:sp>
      <p:sp>
        <p:nvSpPr>
          <p:cNvPr id="23583" name="Freeform 37"/>
          <p:cNvSpPr>
            <a:spLocks/>
          </p:cNvSpPr>
          <p:nvPr/>
        </p:nvSpPr>
        <p:spPr bwMode="auto">
          <a:xfrm>
            <a:off x="8244982" y="2800194"/>
            <a:ext cx="1568450" cy="476250"/>
          </a:xfrm>
          <a:custGeom>
            <a:avLst/>
            <a:gdLst>
              <a:gd name="T0" fmla="*/ 1166763248 w 2064"/>
              <a:gd name="T1" fmla="*/ 169079379 h 1342"/>
              <a:gd name="T2" fmla="*/ 1171956456 w 2064"/>
              <a:gd name="T3" fmla="*/ 169079379 h 1342"/>
              <a:gd name="T4" fmla="*/ 1176572895 w 2064"/>
              <a:gd name="T5" fmla="*/ 168701431 h 1342"/>
              <a:gd name="T6" fmla="*/ 1180611804 w 2064"/>
              <a:gd name="T7" fmla="*/ 168323483 h 1342"/>
              <a:gd name="T8" fmla="*/ 1184074702 w 2064"/>
              <a:gd name="T9" fmla="*/ 167693570 h 1342"/>
              <a:gd name="T10" fmla="*/ 1186960072 w 2064"/>
              <a:gd name="T11" fmla="*/ 166937675 h 1342"/>
              <a:gd name="T12" fmla="*/ 1188691141 w 2064"/>
              <a:gd name="T13" fmla="*/ 166307761 h 1342"/>
              <a:gd name="T14" fmla="*/ 1190422210 w 2064"/>
              <a:gd name="T15" fmla="*/ 165425528 h 1342"/>
              <a:gd name="T16" fmla="*/ 1190998980 w 2064"/>
              <a:gd name="T17" fmla="*/ 164291684 h 1342"/>
              <a:gd name="T18" fmla="*/ 1190998980 w 2064"/>
              <a:gd name="T19" fmla="*/ 4661714 h 1342"/>
              <a:gd name="T20" fmla="*/ 1190422210 w 2064"/>
              <a:gd name="T21" fmla="*/ 3779835 h 1342"/>
              <a:gd name="T22" fmla="*/ 1188691141 w 2064"/>
              <a:gd name="T23" fmla="*/ 2897956 h 1342"/>
              <a:gd name="T24" fmla="*/ 1186960072 w 2064"/>
              <a:gd name="T25" fmla="*/ 2015723 h 1342"/>
              <a:gd name="T26" fmla="*/ 1184074702 w 2064"/>
              <a:gd name="T27" fmla="*/ 1259827 h 1342"/>
              <a:gd name="T28" fmla="*/ 1180611804 w 2064"/>
              <a:gd name="T29" fmla="*/ 755896 h 1342"/>
              <a:gd name="T30" fmla="*/ 1176572895 w 2064"/>
              <a:gd name="T31" fmla="*/ 377948 h 1342"/>
              <a:gd name="T32" fmla="*/ 1171956456 w 2064"/>
              <a:gd name="T33" fmla="*/ 125983 h 1342"/>
              <a:gd name="T34" fmla="*/ 1166763248 w 2064"/>
              <a:gd name="T35" fmla="*/ 0 h 1342"/>
              <a:gd name="T36" fmla="*/ 24235739 w 2064"/>
              <a:gd name="T37" fmla="*/ 0 h 1342"/>
              <a:gd name="T38" fmla="*/ 19041770 w 2064"/>
              <a:gd name="T39" fmla="*/ 125983 h 1342"/>
              <a:gd name="T40" fmla="*/ 14426092 w 2064"/>
              <a:gd name="T41" fmla="*/ 377948 h 1342"/>
              <a:gd name="T42" fmla="*/ 10386420 w 2064"/>
              <a:gd name="T43" fmla="*/ 755896 h 1342"/>
              <a:gd name="T44" fmla="*/ 6924281 w 2064"/>
              <a:gd name="T45" fmla="*/ 1259827 h 1342"/>
              <a:gd name="T46" fmla="*/ 4038910 w 2064"/>
              <a:gd name="T47" fmla="*/ 2015723 h 1342"/>
              <a:gd name="T48" fmla="*/ 1154300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4300 w 2064"/>
              <a:gd name="T59" fmla="*/ 166307761 h 1342"/>
              <a:gd name="T60" fmla="*/ 4038910 w 2064"/>
              <a:gd name="T61" fmla="*/ 166937675 h 1342"/>
              <a:gd name="T62" fmla="*/ 6924281 w 2064"/>
              <a:gd name="T63" fmla="*/ 167693570 h 1342"/>
              <a:gd name="T64" fmla="*/ 10386420 w 2064"/>
              <a:gd name="T65" fmla="*/ 168323483 h 1342"/>
              <a:gd name="T66" fmla="*/ 14426092 w 2064"/>
              <a:gd name="T67" fmla="*/ 168701431 h 1342"/>
              <a:gd name="T68" fmla="*/ 19041770 w 2064"/>
              <a:gd name="T69" fmla="*/ 169079379 h 1342"/>
              <a:gd name="T70" fmla="*/ 24235739 w 2064"/>
              <a:gd name="T71" fmla="*/ 169079379 h 1342"/>
              <a:gd name="T72" fmla="*/ 1166763248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dirty="0">
                <a:latin typeface="Segoe" pitchFamily="34" charset="0"/>
              </a:rPr>
              <a:t>IT Process Automation</a:t>
            </a:r>
          </a:p>
        </p:txBody>
      </p:sp>
      <p:sp>
        <p:nvSpPr>
          <p:cNvPr id="177" name="TextBox 176"/>
          <p:cNvSpPr txBox="1"/>
          <p:nvPr/>
        </p:nvSpPr>
        <p:spPr>
          <a:xfrm>
            <a:off x="8337057" y="2457625"/>
            <a:ext cx="755650" cy="400050"/>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2009</a:t>
            </a:r>
          </a:p>
        </p:txBody>
      </p:sp>
      <p:sp>
        <p:nvSpPr>
          <p:cNvPr id="173" name="TextBox 172"/>
          <p:cNvSpPr txBox="1"/>
          <p:nvPr/>
        </p:nvSpPr>
        <p:spPr>
          <a:xfrm>
            <a:off x="9891405" y="978540"/>
            <a:ext cx="755650" cy="400050"/>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2010</a:t>
            </a:r>
          </a:p>
        </p:txBody>
      </p:sp>
      <p:sp>
        <p:nvSpPr>
          <p:cNvPr id="23587" name="Freeform 37"/>
          <p:cNvSpPr>
            <a:spLocks/>
          </p:cNvSpPr>
          <p:nvPr/>
        </p:nvSpPr>
        <p:spPr bwMode="auto">
          <a:xfrm>
            <a:off x="10358130" y="1936706"/>
            <a:ext cx="1566862" cy="476250"/>
          </a:xfrm>
          <a:custGeom>
            <a:avLst/>
            <a:gdLst>
              <a:gd name="T0" fmla="*/ 1165581941 w 2064"/>
              <a:gd name="T1" fmla="*/ 169079379 h 1342"/>
              <a:gd name="T2" fmla="*/ 1170769892 w 2064"/>
              <a:gd name="T3" fmla="*/ 169079379 h 1342"/>
              <a:gd name="T4" fmla="*/ 1175381656 w 2064"/>
              <a:gd name="T5" fmla="*/ 168701431 h 1342"/>
              <a:gd name="T6" fmla="*/ 1179416476 w 2064"/>
              <a:gd name="T7" fmla="*/ 168323483 h 1342"/>
              <a:gd name="T8" fmla="*/ 1182875869 w 2064"/>
              <a:gd name="T9" fmla="*/ 167693570 h 1342"/>
              <a:gd name="T10" fmla="*/ 1185758317 w 2064"/>
              <a:gd name="T11" fmla="*/ 166937675 h 1342"/>
              <a:gd name="T12" fmla="*/ 1187487633 w 2064"/>
              <a:gd name="T13" fmla="*/ 166307761 h 1342"/>
              <a:gd name="T14" fmla="*/ 1189216950 w 2064"/>
              <a:gd name="T15" fmla="*/ 165425528 h 1342"/>
              <a:gd name="T16" fmla="*/ 1189793136 w 2064"/>
              <a:gd name="T17" fmla="*/ 164291684 h 1342"/>
              <a:gd name="T18" fmla="*/ 1189793136 w 2064"/>
              <a:gd name="T19" fmla="*/ 4661714 h 1342"/>
              <a:gd name="T20" fmla="*/ 1189216950 w 2064"/>
              <a:gd name="T21" fmla="*/ 3779835 h 1342"/>
              <a:gd name="T22" fmla="*/ 1187487633 w 2064"/>
              <a:gd name="T23" fmla="*/ 2897956 h 1342"/>
              <a:gd name="T24" fmla="*/ 1185758317 w 2064"/>
              <a:gd name="T25" fmla="*/ 2015723 h 1342"/>
              <a:gd name="T26" fmla="*/ 1182875869 w 2064"/>
              <a:gd name="T27" fmla="*/ 1259827 h 1342"/>
              <a:gd name="T28" fmla="*/ 1179416476 w 2064"/>
              <a:gd name="T29" fmla="*/ 755896 h 1342"/>
              <a:gd name="T30" fmla="*/ 1175381656 w 2064"/>
              <a:gd name="T31" fmla="*/ 377948 h 1342"/>
              <a:gd name="T32" fmla="*/ 1170769892 w 2064"/>
              <a:gd name="T33" fmla="*/ 125983 h 1342"/>
              <a:gd name="T34" fmla="*/ 1165581941 w 2064"/>
              <a:gd name="T35" fmla="*/ 0 h 1342"/>
              <a:gd name="T36" fmla="*/ 24211201 w 2064"/>
              <a:gd name="T37" fmla="*/ 0 h 1342"/>
              <a:gd name="T38" fmla="*/ 19022491 w 2064"/>
              <a:gd name="T39" fmla="*/ 125983 h 1342"/>
              <a:gd name="T40" fmla="*/ 14411486 w 2064"/>
              <a:gd name="T41" fmla="*/ 377948 h 1342"/>
              <a:gd name="T42" fmla="*/ 10375904 w 2064"/>
              <a:gd name="T43" fmla="*/ 755896 h 1342"/>
              <a:gd name="T44" fmla="*/ 6917270 w 2064"/>
              <a:gd name="T45" fmla="*/ 1259827 h 1342"/>
              <a:gd name="T46" fmla="*/ 4034821 w 2064"/>
              <a:gd name="T47" fmla="*/ 2015723 h 1342"/>
              <a:gd name="T48" fmla="*/ 1153131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1 w 2064"/>
              <a:gd name="T59" fmla="*/ 166307761 h 1342"/>
              <a:gd name="T60" fmla="*/ 4034821 w 2064"/>
              <a:gd name="T61" fmla="*/ 166937675 h 1342"/>
              <a:gd name="T62" fmla="*/ 6917270 w 2064"/>
              <a:gd name="T63" fmla="*/ 167693570 h 1342"/>
              <a:gd name="T64" fmla="*/ 10375904 w 2064"/>
              <a:gd name="T65" fmla="*/ 168323483 h 1342"/>
              <a:gd name="T66" fmla="*/ 14411486 w 2064"/>
              <a:gd name="T67" fmla="*/ 168701431 h 1342"/>
              <a:gd name="T68" fmla="*/ 19022491 w 2064"/>
              <a:gd name="T69" fmla="*/ 169079379 h 1342"/>
              <a:gd name="T70" fmla="*/ 24211201 w 2064"/>
              <a:gd name="T71" fmla="*/ 169079379 h 1342"/>
              <a:gd name="T72" fmla="*/ 1165581941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a:latin typeface="Segoe" pitchFamily="34" charset="0"/>
              </a:rPr>
              <a:t>Service Management</a:t>
            </a:r>
          </a:p>
        </p:txBody>
      </p:sp>
      <p:sp>
        <p:nvSpPr>
          <p:cNvPr id="23588" name="Freeform 37"/>
          <p:cNvSpPr>
            <a:spLocks/>
          </p:cNvSpPr>
          <p:nvPr/>
        </p:nvSpPr>
        <p:spPr bwMode="auto">
          <a:xfrm>
            <a:off x="10647055" y="1054740"/>
            <a:ext cx="1277937" cy="476250"/>
          </a:xfrm>
          <a:custGeom>
            <a:avLst/>
            <a:gdLst>
              <a:gd name="T0" fmla="*/ 775368404 w 2064"/>
              <a:gd name="T1" fmla="*/ 169079379 h 1342"/>
              <a:gd name="T2" fmla="*/ 778819576 w 2064"/>
              <a:gd name="T3" fmla="*/ 169079379 h 1342"/>
              <a:gd name="T4" fmla="*/ 781886871 w 2064"/>
              <a:gd name="T5" fmla="*/ 168701431 h 1342"/>
              <a:gd name="T6" fmla="*/ 784571528 w 2064"/>
              <a:gd name="T7" fmla="*/ 168323483 h 1342"/>
              <a:gd name="T8" fmla="*/ 786872309 w 2064"/>
              <a:gd name="T9" fmla="*/ 167693570 h 1342"/>
              <a:gd name="T10" fmla="*/ 788789832 w 2064"/>
              <a:gd name="T11" fmla="*/ 166937675 h 1342"/>
              <a:gd name="T12" fmla="*/ 789940223 w 2064"/>
              <a:gd name="T13" fmla="*/ 166307761 h 1342"/>
              <a:gd name="T14" fmla="*/ 791090613 w 2064"/>
              <a:gd name="T15" fmla="*/ 165425528 h 1342"/>
              <a:gd name="T16" fmla="*/ 791473870 w 2064"/>
              <a:gd name="T17" fmla="*/ 164291684 h 1342"/>
              <a:gd name="T18" fmla="*/ 791473870 w 2064"/>
              <a:gd name="T19" fmla="*/ 4661714 h 1342"/>
              <a:gd name="T20" fmla="*/ 791090613 w 2064"/>
              <a:gd name="T21" fmla="*/ 3779835 h 1342"/>
              <a:gd name="T22" fmla="*/ 789940223 w 2064"/>
              <a:gd name="T23" fmla="*/ 2897956 h 1342"/>
              <a:gd name="T24" fmla="*/ 788789832 w 2064"/>
              <a:gd name="T25" fmla="*/ 2015723 h 1342"/>
              <a:gd name="T26" fmla="*/ 786872309 w 2064"/>
              <a:gd name="T27" fmla="*/ 1259827 h 1342"/>
              <a:gd name="T28" fmla="*/ 784571528 w 2064"/>
              <a:gd name="T29" fmla="*/ 755896 h 1342"/>
              <a:gd name="T30" fmla="*/ 781886871 w 2064"/>
              <a:gd name="T31" fmla="*/ 377948 h 1342"/>
              <a:gd name="T32" fmla="*/ 778819576 w 2064"/>
              <a:gd name="T33" fmla="*/ 125983 h 1342"/>
              <a:gd name="T34" fmla="*/ 775368404 w 2064"/>
              <a:gd name="T35" fmla="*/ 0 h 1342"/>
              <a:gd name="T36" fmla="*/ 16105471 w 2064"/>
              <a:gd name="T37" fmla="*/ 0 h 1342"/>
              <a:gd name="T38" fmla="*/ 12654299 w 2064"/>
              <a:gd name="T39" fmla="*/ 125983 h 1342"/>
              <a:gd name="T40" fmla="*/ 9586383 w 2064"/>
              <a:gd name="T41" fmla="*/ 377948 h 1342"/>
              <a:gd name="T42" fmla="*/ 6902345 w 2064"/>
              <a:gd name="T43" fmla="*/ 755896 h 1342"/>
              <a:gd name="T44" fmla="*/ 4601563 w 2064"/>
              <a:gd name="T45" fmla="*/ 1259827 h 1342"/>
              <a:gd name="T46" fmla="*/ 2684039 w 2064"/>
              <a:gd name="T47" fmla="*/ 2015723 h 1342"/>
              <a:gd name="T48" fmla="*/ 767134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767134 w 2064"/>
              <a:gd name="T59" fmla="*/ 166307761 h 1342"/>
              <a:gd name="T60" fmla="*/ 2684039 w 2064"/>
              <a:gd name="T61" fmla="*/ 166937675 h 1342"/>
              <a:gd name="T62" fmla="*/ 4601563 w 2064"/>
              <a:gd name="T63" fmla="*/ 167693570 h 1342"/>
              <a:gd name="T64" fmla="*/ 6902345 w 2064"/>
              <a:gd name="T65" fmla="*/ 168323483 h 1342"/>
              <a:gd name="T66" fmla="*/ 9586383 w 2064"/>
              <a:gd name="T67" fmla="*/ 168701431 h 1342"/>
              <a:gd name="T68" fmla="*/ 12654299 w 2064"/>
              <a:gd name="T69" fmla="*/ 169079379 h 1342"/>
              <a:gd name="T70" fmla="*/ 16105471 w 2064"/>
              <a:gd name="T71" fmla="*/ 169079379 h 1342"/>
              <a:gd name="T72" fmla="*/ 775368404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dirty="0">
                <a:latin typeface="Segoe" pitchFamily="34" charset="0"/>
              </a:rPr>
              <a:t>Application Insight</a:t>
            </a:r>
          </a:p>
        </p:txBody>
      </p:sp>
      <p:pic>
        <p:nvPicPr>
          <p:cNvPr id="23589" name="Picture 14"/>
          <p:cNvPicPr>
            <a:picLocks noChangeAspect="1"/>
          </p:cNvPicPr>
          <p:nvPr/>
        </p:nvPicPr>
        <p:blipFill>
          <a:blip r:embed="rId4"/>
          <a:srcRect/>
          <a:stretch>
            <a:fillRect/>
          </a:stretch>
        </p:blipFill>
        <p:spPr bwMode="auto">
          <a:xfrm>
            <a:off x="8385476" y="1169094"/>
            <a:ext cx="1287462" cy="265065"/>
          </a:xfrm>
          <a:prstGeom prst="rect">
            <a:avLst/>
          </a:prstGeom>
          <a:noFill/>
          <a:ln w="9525">
            <a:noFill/>
            <a:miter lim="800000"/>
            <a:headEnd/>
            <a:tailEnd/>
          </a:ln>
        </p:spPr>
      </p:pic>
      <p:sp>
        <p:nvSpPr>
          <p:cNvPr id="7" name="Title 6"/>
          <p:cNvSpPr>
            <a:spLocks noGrp="1"/>
          </p:cNvSpPr>
          <p:nvPr>
            <p:ph type="title"/>
          </p:nvPr>
        </p:nvSpPr>
        <p:spPr>
          <a:xfrm>
            <a:off x="519113" y="224684"/>
            <a:ext cx="11669712" cy="581698"/>
          </a:xfrm>
        </p:spPr>
        <p:txBody>
          <a:bodyPr/>
          <a:lstStyle/>
          <a:p>
            <a:r>
              <a:rPr lang="en-US" sz="4200" dirty="0" smtClean="0"/>
              <a:t>Journey to your Private Cloud with System Center</a:t>
            </a:r>
            <a:endParaRPr lang="en-US" sz="4200" dirty="0"/>
          </a:p>
        </p:txBody>
      </p:sp>
      <p:cxnSp>
        <p:nvCxnSpPr>
          <p:cNvPr id="23" name="Straight Connector 22"/>
          <p:cNvCxnSpPr/>
          <p:nvPr/>
        </p:nvCxnSpPr>
        <p:spPr>
          <a:xfrm>
            <a:off x="590396" y="5504766"/>
            <a:ext cx="0" cy="45720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629942" y="5122178"/>
            <a:ext cx="0" cy="822325"/>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040498" y="4572903"/>
            <a:ext cx="0" cy="137160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8240" y="4218891"/>
            <a:ext cx="0" cy="1738312"/>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321182" y="2853641"/>
            <a:ext cx="0" cy="3108325"/>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920927" y="2212291"/>
            <a:ext cx="0" cy="3749675"/>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920927" y="1267109"/>
            <a:ext cx="0" cy="91440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9891405" y="1762081"/>
            <a:ext cx="755650" cy="400050"/>
          </a:xfrm>
          <a:prstGeom prst="rect">
            <a:avLst/>
          </a:prstGeom>
          <a:noFill/>
        </p:spPr>
        <p:txBody>
          <a:bodyPr wrap="none">
            <a:spAutoFit/>
          </a:bodyPr>
          <a:lstStyle/>
          <a:p>
            <a:pPr defTabSz="1218125" fontAlgn="auto">
              <a:spcBef>
                <a:spcPts val="0"/>
              </a:spcBef>
              <a:spcAft>
                <a:spcPts val="0"/>
              </a:spcAft>
              <a:defRPr/>
            </a:pPr>
            <a:r>
              <a:rPr lang="en-US" sz="2000" dirty="0">
                <a:solidFill>
                  <a:schemeClr val="accent1">
                    <a:lumMod val="60000"/>
                    <a:lumOff val="40000"/>
                  </a:schemeClr>
                </a:solidFill>
                <a:latin typeface="Segoe UI Semibold" pitchFamily="34" charset="0"/>
                <a:cs typeface="+mn-cs"/>
              </a:rPr>
              <a:t>2010</a:t>
            </a:r>
          </a:p>
        </p:txBody>
      </p:sp>
      <p:grpSp>
        <p:nvGrpSpPr>
          <p:cNvPr id="23599" name="Group 99"/>
          <p:cNvGrpSpPr>
            <a:grpSpLocks/>
          </p:cNvGrpSpPr>
          <p:nvPr/>
        </p:nvGrpSpPr>
        <p:grpSpPr bwMode="auto">
          <a:xfrm>
            <a:off x="869002" y="1640791"/>
            <a:ext cx="4732338" cy="871537"/>
            <a:chOff x="1816340" y="1037998"/>
            <a:chExt cx="4731154" cy="653642"/>
          </a:xfrm>
        </p:grpSpPr>
        <p:sp>
          <p:nvSpPr>
            <p:cNvPr id="23604" name="TextBox 100"/>
            <p:cNvSpPr txBox="1">
              <a:spLocks noChangeArrowheads="1"/>
            </p:cNvSpPr>
            <p:nvPr/>
          </p:nvSpPr>
          <p:spPr bwMode="auto">
            <a:xfrm>
              <a:off x="1895836" y="1154073"/>
              <a:ext cx="4651658" cy="519373"/>
            </a:xfrm>
            <a:prstGeom prst="rect">
              <a:avLst/>
            </a:prstGeom>
            <a:noFill/>
            <a:ln w="9525">
              <a:noFill/>
              <a:miter lim="800000"/>
              <a:headEnd/>
              <a:tailEnd/>
            </a:ln>
          </p:spPr>
          <p:txBody>
            <a:bodyPr wrap="none">
              <a:spAutoFit/>
            </a:bodyPr>
            <a:lstStyle/>
            <a:p>
              <a:r>
                <a:rPr lang="en-US" sz="1200">
                  <a:latin typeface="Segoe" pitchFamily="34" charset="0"/>
                </a:rPr>
                <a:t>      </a:t>
              </a:r>
              <a:r>
                <a:rPr lang="en-US" sz="1400">
                  <a:latin typeface="Segoe" pitchFamily="34" charset="0"/>
                </a:rPr>
                <a:t>     </a:t>
              </a:r>
              <a:r>
                <a:rPr lang="en-US" sz="2400">
                  <a:latin typeface="Segoe" pitchFamily="34" charset="0"/>
                </a:rPr>
                <a:t>DATACENTER MANAGEMENT</a:t>
              </a:r>
              <a:br>
                <a:rPr lang="en-US" sz="2400">
                  <a:latin typeface="Segoe" pitchFamily="34" charset="0"/>
                </a:rPr>
              </a:br>
              <a:endParaRPr lang="en-US" sz="500">
                <a:latin typeface="Segoe" pitchFamily="34" charset="0"/>
              </a:endParaRPr>
            </a:p>
            <a:p>
              <a:r>
                <a:rPr lang="en-US" sz="1000">
                  <a:latin typeface="Segoe" pitchFamily="34" charset="0"/>
                </a:rPr>
                <a:t>   monitor   |   configure   |   backup   |   virtualize   |   automate</a:t>
              </a:r>
            </a:p>
          </p:txBody>
        </p:sp>
        <p:sp>
          <p:nvSpPr>
            <p:cNvPr id="102" name="Freeform 220"/>
            <p:cNvSpPr>
              <a:spLocks/>
            </p:cNvSpPr>
            <p:nvPr/>
          </p:nvSpPr>
          <p:spPr bwMode="gray">
            <a:xfrm>
              <a:off x="1982986" y="1401132"/>
              <a:ext cx="296788" cy="21431"/>
            </a:xfrm>
            <a:custGeom>
              <a:avLst/>
              <a:gdLst>
                <a:gd name="T0" fmla="*/ 0 w 282"/>
                <a:gd name="T1" fmla="*/ 0 h 26"/>
                <a:gd name="T2" fmla="*/ 282 w 282"/>
                <a:gd name="T3" fmla="*/ 0 h 26"/>
                <a:gd name="T4" fmla="*/ 270 w 282"/>
                <a:gd name="T5" fmla="*/ 26 h 26"/>
                <a:gd name="T6" fmla="*/ 18 w 282"/>
                <a:gd name="T7" fmla="*/ 26 h 26"/>
                <a:gd name="T8" fmla="*/ 0 w 282"/>
                <a:gd name="T9" fmla="*/ 0 h 26"/>
              </a:gdLst>
              <a:ahLst/>
              <a:cxnLst>
                <a:cxn ang="0">
                  <a:pos x="T0" y="T1"/>
                </a:cxn>
                <a:cxn ang="0">
                  <a:pos x="T2" y="T3"/>
                </a:cxn>
                <a:cxn ang="0">
                  <a:pos x="T4" y="T5"/>
                </a:cxn>
                <a:cxn ang="0">
                  <a:pos x="T6" y="T7"/>
                </a:cxn>
                <a:cxn ang="0">
                  <a:pos x="T8" y="T9"/>
                </a:cxn>
              </a:cxnLst>
              <a:rect l="0" t="0" r="r" b="b"/>
              <a:pathLst>
                <a:path w="282" h="26">
                  <a:moveTo>
                    <a:pt x="0" y="0"/>
                  </a:moveTo>
                  <a:lnTo>
                    <a:pt x="282" y="0"/>
                  </a:lnTo>
                  <a:lnTo>
                    <a:pt x="270" y="26"/>
                  </a:lnTo>
                  <a:lnTo>
                    <a:pt x="18" y="26"/>
                  </a:lnTo>
                  <a:lnTo>
                    <a:pt x="0" y="0"/>
                  </a:lnTo>
                  <a:close/>
                </a:path>
              </a:pathLst>
            </a:custGeom>
            <a:solidFill>
              <a:schemeClr val="accent6"/>
            </a:solidFill>
            <a:ln>
              <a:noFill/>
            </a:ln>
            <a:extLst/>
          </p:spPr>
          <p:txBody>
            <a:bodyPr/>
            <a:lstStyle/>
            <a:p>
              <a:pPr defTabSz="913754" fontAlgn="auto">
                <a:spcBef>
                  <a:spcPts val="0"/>
                </a:spcBef>
                <a:spcAft>
                  <a:spcPts val="0"/>
                </a:spcAft>
                <a:defRPr/>
              </a:pPr>
              <a:endParaRPr lang="en-US">
                <a:latin typeface="+mn-lt"/>
                <a:cs typeface="+mn-cs"/>
              </a:endParaRPr>
            </a:p>
          </p:txBody>
        </p:sp>
        <p:sp>
          <p:nvSpPr>
            <p:cNvPr id="103" name="Freeform 221"/>
            <p:cNvSpPr>
              <a:spLocks/>
            </p:cNvSpPr>
            <p:nvPr/>
          </p:nvSpPr>
          <p:spPr bwMode="gray">
            <a:xfrm>
              <a:off x="2092496" y="1257069"/>
              <a:ext cx="77769" cy="136919"/>
            </a:xfrm>
            <a:custGeom>
              <a:avLst/>
              <a:gdLst>
                <a:gd name="T0" fmla="*/ 50 w 74"/>
                <a:gd name="T1" fmla="*/ 122 h 172"/>
                <a:gd name="T2" fmla="*/ 56 w 74"/>
                <a:gd name="T3" fmla="*/ 126 h 172"/>
                <a:gd name="T4" fmla="*/ 54 w 74"/>
                <a:gd name="T5" fmla="*/ 156 h 172"/>
                <a:gd name="T6" fmla="*/ 20 w 74"/>
                <a:gd name="T7" fmla="*/ 158 h 172"/>
                <a:gd name="T8" fmla="*/ 14 w 74"/>
                <a:gd name="T9" fmla="*/ 152 h 172"/>
                <a:gd name="T10" fmla="*/ 16 w 74"/>
                <a:gd name="T11" fmla="*/ 122 h 172"/>
                <a:gd name="T12" fmla="*/ 20 w 74"/>
                <a:gd name="T13" fmla="*/ 62 h 172"/>
                <a:gd name="T14" fmla="*/ 56 w 74"/>
                <a:gd name="T15" fmla="*/ 64 h 172"/>
                <a:gd name="T16" fmla="*/ 56 w 74"/>
                <a:gd name="T17" fmla="*/ 72 h 172"/>
                <a:gd name="T18" fmla="*/ 20 w 74"/>
                <a:gd name="T19" fmla="*/ 74 h 172"/>
                <a:gd name="T20" fmla="*/ 14 w 74"/>
                <a:gd name="T21" fmla="*/ 68 h 172"/>
                <a:gd name="T22" fmla="*/ 20 w 74"/>
                <a:gd name="T23" fmla="*/ 62 h 172"/>
                <a:gd name="T24" fmla="*/ 20 w 74"/>
                <a:gd name="T25" fmla="*/ 40 h 172"/>
                <a:gd name="T26" fmla="*/ 56 w 74"/>
                <a:gd name="T27" fmla="*/ 40 h 172"/>
                <a:gd name="T28" fmla="*/ 56 w 74"/>
                <a:gd name="T29" fmla="*/ 48 h 172"/>
                <a:gd name="T30" fmla="*/ 20 w 74"/>
                <a:gd name="T31" fmla="*/ 50 h 172"/>
                <a:gd name="T32" fmla="*/ 14 w 74"/>
                <a:gd name="T33" fmla="*/ 44 h 172"/>
                <a:gd name="T34" fmla="*/ 20 w 74"/>
                <a:gd name="T35" fmla="*/ 40 h 172"/>
                <a:gd name="T36" fmla="*/ 20 w 74"/>
                <a:gd name="T37" fmla="*/ 16 h 172"/>
                <a:gd name="T38" fmla="*/ 56 w 74"/>
                <a:gd name="T39" fmla="*/ 18 h 172"/>
                <a:gd name="T40" fmla="*/ 56 w 74"/>
                <a:gd name="T41" fmla="*/ 26 h 172"/>
                <a:gd name="T42" fmla="*/ 20 w 74"/>
                <a:gd name="T43" fmla="*/ 28 h 172"/>
                <a:gd name="T44" fmla="*/ 14 w 74"/>
                <a:gd name="T45" fmla="*/ 22 h 172"/>
                <a:gd name="T46" fmla="*/ 20 w 74"/>
                <a:gd name="T47" fmla="*/ 16 h 172"/>
                <a:gd name="T48" fmla="*/ 8 w 74"/>
                <a:gd name="T49" fmla="*/ 0 h 172"/>
                <a:gd name="T50" fmla="*/ 70 w 74"/>
                <a:gd name="T51" fmla="*/ 2 h 172"/>
                <a:gd name="T52" fmla="*/ 74 w 74"/>
                <a:gd name="T53" fmla="*/ 6 h 172"/>
                <a:gd name="T54" fmla="*/ 74 w 74"/>
                <a:gd name="T55" fmla="*/ 164 h 172"/>
                <a:gd name="T56" fmla="*/ 72 w 74"/>
                <a:gd name="T57" fmla="*/ 170 h 172"/>
                <a:gd name="T58" fmla="*/ 66 w 74"/>
                <a:gd name="T59" fmla="*/ 172 h 172"/>
                <a:gd name="T60" fmla="*/ 6 w 74"/>
                <a:gd name="T61" fmla="*/ 170 h 172"/>
                <a:gd name="T62" fmla="*/ 0 w 74"/>
                <a:gd name="T63" fmla="*/ 166 h 172"/>
                <a:gd name="T64" fmla="*/ 0 w 74"/>
                <a:gd name="T65" fmla="*/ 8 h 172"/>
                <a:gd name="T66" fmla="*/ 2 w 74"/>
                <a:gd name="T67" fmla="*/ 2 h 172"/>
                <a:gd name="T68" fmla="*/ 8 w 74"/>
                <a:gd name="T6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172">
                  <a:moveTo>
                    <a:pt x="20" y="122"/>
                  </a:moveTo>
                  <a:lnTo>
                    <a:pt x="50" y="122"/>
                  </a:lnTo>
                  <a:lnTo>
                    <a:pt x="54" y="122"/>
                  </a:lnTo>
                  <a:lnTo>
                    <a:pt x="56" y="126"/>
                  </a:lnTo>
                  <a:lnTo>
                    <a:pt x="56" y="152"/>
                  </a:lnTo>
                  <a:lnTo>
                    <a:pt x="54" y="156"/>
                  </a:lnTo>
                  <a:lnTo>
                    <a:pt x="50" y="158"/>
                  </a:lnTo>
                  <a:lnTo>
                    <a:pt x="20" y="158"/>
                  </a:lnTo>
                  <a:lnTo>
                    <a:pt x="16" y="156"/>
                  </a:lnTo>
                  <a:lnTo>
                    <a:pt x="14" y="152"/>
                  </a:lnTo>
                  <a:lnTo>
                    <a:pt x="14" y="126"/>
                  </a:lnTo>
                  <a:lnTo>
                    <a:pt x="16" y="122"/>
                  </a:lnTo>
                  <a:lnTo>
                    <a:pt x="20" y="122"/>
                  </a:lnTo>
                  <a:lnTo>
                    <a:pt x="20" y="62"/>
                  </a:lnTo>
                  <a:lnTo>
                    <a:pt x="52" y="62"/>
                  </a:lnTo>
                  <a:lnTo>
                    <a:pt x="56" y="64"/>
                  </a:lnTo>
                  <a:lnTo>
                    <a:pt x="58" y="68"/>
                  </a:lnTo>
                  <a:lnTo>
                    <a:pt x="56" y="72"/>
                  </a:lnTo>
                  <a:lnTo>
                    <a:pt x="52" y="74"/>
                  </a:lnTo>
                  <a:lnTo>
                    <a:pt x="20" y="74"/>
                  </a:lnTo>
                  <a:lnTo>
                    <a:pt x="16" y="72"/>
                  </a:lnTo>
                  <a:lnTo>
                    <a:pt x="14" y="68"/>
                  </a:lnTo>
                  <a:lnTo>
                    <a:pt x="16" y="64"/>
                  </a:lnTo>
                  <a:lnTo>
                    <a:pt x="20" y="62"/>
                  </a:lnTo>
                  <a:lnTo>
                    <a:pt x="20" y="122"/>
                  </a:lnTo>
                  <a:lnTo>
                    <a:pt x="20" y="40"/>
                  </a:lnTo>
                  <a:lnTo>
                    <a:pt x="52" y="40"/>
                  </a:lnTo>
                  <a:lnTo>
                    <a:pt x="56" y="40"/>
                  </a:lnTo>
                  <a:lnTo>
                    <a:pt x="58" y="44"/>
                  </a:lnTo>
                  <a:lnTo>
                    <a:pt x="56" y="48"/>
                  </a:lnTo>
                  <a:lnTo>
                    <a:pt x="52" y="50"/>
                  </a:lnTo>
                  <a:lnTo>
                    <a:pt x="20" y="50"/>
                  </a:lnTo>
                  <a:lnTo>
                    <a:pt x="16" y="48"/>
                  </a:lnTo>
                  <a:lnTo>
                    <a:pt x="14" y="44"/>
                  </a:lnTo>
                  <a:lnTo>
                    <a:pt x="16" y="40"/>
                  </a:lnTo>
                  <a:lnTo>
                    <a:pt x="20" y="40"/>
                  </a:lnTo>
                  <a:lnTo>
                    <a:pt x="20" y="122"/>
                  </a:lnTo>
                  <a:lnTo>
                    <a:pt x="20" y="16"/>
                  </a:lnTo>
                  <a:lnTo>
                    <a:pt x="52" y="16"/>
                  </a:lnTo>
                  <a:lnTo>
                    <a:pt x="56" y="18"/>
                  </a:lnTo>
                  <a:lnTo>
                    <a:pt x="58" y="22"/>
                  </a:lnTo>
                  <a:lnTo>
                    <a:pt x="56" y="26"/>
                  </a:lnTo>
                  <a:lnTo>
                    <a:pt x="52" y="28"/>
                  </a:lnTo>
                  <a:lnTo>
                    <a:pt x="20" y="28"/>
                  </a:lnTo>
                  <a:lnTo>
                    <a:pt x="16" y="26"/>
                  </a:lnTo>
                  <a:lnTo>
                    <a:pt x="14" y="22"/>
                  </a:lnTo>
                  <a:lnTo>
                    <a:pt x="16" y="18"/>
                  </a:lnTo>
                  <a:lnTo>
                    <a:pt x="20" y="16"/>
                  </a:lnTo>
                  <a:lnTo>
                    <a:pt x="20" y="122"/>
                  </a:lnTo>
                  <a:lnTo>
                    <a:pt x="8" y="0"/>
                  </a:lnTo>
                  <a:lnTo>
                    <a:pt x="66" y="0"/>
                  </a:lnTo>
                  <a:lnTo>
                    <a:pt x="70" y="2"/>
                  </a:lnTo>
                  <a:lnTo>
                    <a:pt x="72" y="2"/>
                  </a:lnTo>
                  <a:lnTo>
                    <a:pt x="74" y="6"/>
                  </a:lnTo>
                  <a:lnTo>
                    <a:pt x="74" y="8"/>
                  </a:lnTo>
                  <a:lnTo>
                    <a:pt x="74" y="164"/>
                  </a:lnTo>
                  <a:lnTo>
                    <a:pt x="74" y="166"/>
                  </a:lnTo>
                  <a:lnTo>
                    <a:pt x="72" y="170"/>
                  </a:lnTo>
                  <a:lnTo>
                    <a:pt x="70" y="170"/>
                  </a:lnTo>
                  <a:lnTo>
                    <a:pt x="66" y="172"/>
                  </a:lnTo>
                  <a:lnTo>
                    <a:pt x="8" y="172"/>
                  </a:lnTo>
                  <a:lnTo>
                    <a:pt x="6" y="170"/>
                  </a:lnTo>
                  <a:lnTo>
                    <a:pt x="2" y="170"/>
                  </a:lnTo>
                  <a:lnTo>
                    <a:pt x="0" y="166"/>
                  </a:lnTo>
                  <a:lnTo>
                    <a:pt x="0" y="164"/>
                  </a:lnTo>
                  <a:lnTo>
                    <a:pt x="0" y="8"/>
                  </a:lnTo>
                  <a:lnTo>
                    <a:pt x="0" y="6"/>
                  </a:lnTo>
                  <a:lnTo>
                    <a:pt x="2" y="2"/>
                  </a:lnTo>
                  <a:lnTo>
                    <a:pt x="6" y="2"/>
                  </a:lnTo>
                  <a:lnTo>
                    <a:pt x="8" y="0"/>
                  </a:lnTo>
                  <a:lnTo>
                    <a:pt x="20" y="122"/>
                  </a:lnTo>
                  <a:close/>
                </a:path>
              </a:pathLst>
            </a:custGeom>
            <a:solidFill>
              <a:schemeClr val="accent6"/>
            </a:solidFill>
            <a:ln>
              <a:noFill/>
            </a:ln>
            <a:extLst/>
          </p:spPr>
          <p:txBody>
            <a:bodyPr/>
            <a:lstStyle/>
            <a:p>
              <a:pPr defTabSz="913754" fontAlgn="auto">
                <a:spcBef>
                  <a:spcPts val="0"/>
                </a:spcBef>
                <a:spcAft>
                  <a:spcPts val="0"/>
                </a:spcAft>
                <a:defRPr/>
              </a:pPr>
              <a:endParaRPr lang="en-US">
                <a:latin typeface="+mn-lt"/>
                <a:cs typeface="+mn-cs"/>
              </a:endParaRPr>
            </a:p>
          </p:txBody>
        </p:sp>
        <p:sp>
          <p:nvSpPr>
            <p:cNvPr id="106" name="Freeform 222"/>
            <p:cNvSpPr>
              <a:spLocks/>
            </p:cNvSpPr>
            <p:nvPr/>
          </p:nvSpPr>
          <p:spPr bwMode="gray">
            <a:xfrm>
              <a:off x="1997270" y="1257069"/>
              <a:ext cx="77769" cy="136919"/>
            </a:xfrm>
            <a:custGeom>
              <a:avLst/>
              <a:gdLst>
                <a:gd name="T0" fmla="*/ 50 w 74"/>
                <a:gd name="T1" fmla="*/ 122 h 172"/>
                <a:gd name="T2" fmla="*/ 56 w 74"/>
                <a:gd name="T3" fmla="*/ 126 h 172"/>
                <a:gd name="T4" fmla="*/ 54 w 74"/>
                <a:gd name="T5" fmla="*/ 156 h 172"/>
                <a:gd name="T6" fmla="*/ 20 w 74"/>
                <a:gd name="T7" fmla="*/ 158 h 172"/>
                <a:gd name="T8" fmla="*/ 14 w 74"/>
                <a:gd name="T9" fmla="*/ 152 h 172"/>
                <a:gd name="T10" fmla="*/ 16 w 74"/>
                <a:gd name="T11" fmla="*/ 122 h 172"/>
                <a:gd name="T12" fmla="*/ 20 w 74"/>
                <a:gd name="T13" fmla="*/ 62 h 172"/>
                <a:gd name="T14" fmla="*/ 56 w 74"/>
                <a:gd name="T15" fmla="*/ 64 h 172"/>
                <a:gd name="T16" fmla="*/ 56 w 74"/>
                <a:gd name="T17" fmla="*/ 72 h 172"/>
                <a:gd name="T18" fmla="*/ 20 w 74"/>
                <a:gd name="T19" fmla="*/ 74 h 172"/>
                <a:gd name="T20" fmla="*/ 14 w 74"/>
                <a:gd name="T21" fmla="*/ 68 h 172"/>
                <a:gd name="T22" fmla="*/ 20 w 74"/>
                <a:gd name="T23" fmla="*/ 62 h 172"/>
                <a:gd name="T24" fmla="*/ 20 w 74"/>
                <a:gd name="T25" fmla="*/ 40 h 172"/>
                <a:gd name="T26" fmla="*/ 56 w 74"/>
                <a:gd name="T27" fmla="*/ 40 h 172"/>
                <a:gd name="T28" fmla="*/ 56 w 74"/>
                <a:gd name="T29" fmla="*/ 48 h 172"/>
                <a:gd name="T30" fmla="*/ 20 w 74"/>
                <a:gd name="T31" fmla="*/ 50 h 172"/>
                <a:gd name="T32" fmla="*/ 14 w 74"/>
                <a:gd name="T33" fmla="*/ 44 h 172"/>
                <a:gd name="T34" fmla="*/ 20 w 74"/>
                <a:gd name="T35" fmla="*/ 40 h 172"/>
                <a:gd name="T36" fmla="*/ 20 w 74"/>
                <a:gd name="T37" fmla="*/ 16 h 172"/>
                <a:gd name="T38" fmla="*/ 56 w 74"/>
                <a:gd name="T39" fmla="*/ 18 h 172"/>
                <a:gd name="T40" fmla="*/ 56 w 74"/>
                <a:gd name="T41" fmla="*/ 26 h 172"/>
                <a:gd name="T42" fmla="*/ 20 w 74"/>
                <a:gd name="T43" fmla="*/ 28 h 172"/>
                <a:gd name="T44" fmla="*/ 14 w 74"/>
                <a:gd name="T45" fmla="*/ 22 h 172"/>
                <a:gd name="T46" fmla="*/ 20 w 74"/>
                <a:gd name="T47" fmla="*/ 16 h 172"/>
                <a:gd name="T48" fmla="*/ 8 w 74"/>
                <a:gd name="T49" fmla="*/ 0 h 172"/>
                <a:gd name="T50" fmla="*/ 70 w 74"/>
                <a:gd name="T51" fmla="*/ 2 h 172"/>
                <a:gd name="T52" fmla="*/ 74 w 74"/>
                <a:gd name="T53" fmla="*/ 6 h 172"/>
                <a:gd name="T54" fmla="*/ 74 w 74"/>
                <a:gd name="T55" fmla="*/ 164 h 172"/>
                <a:gd name="T56" fmla="*/ 72 w 74"/>
                <a:gd name="T57" fmla="*/ 170 h 172"/>
                <a:gd name="T58" fmla="*/ 66 w 74"/>
                <a:gd name="T59" fmla="*/ 172 h 172"/>
                <a:gd name="T60" fmla="*/ 4 w 74"/>
                <a:gd name="T61" fmla="*/ 170 h 172"/>
                <a:gd name="T62" fmla="*/ 0 w 74"/>
                <a:gd name="T63" fmla="*/ 166 h 172"/>
                <a:gd name="T64" fmla="*/ 0 w 74"/>
                <a:gd name="T65" fmla="*/ 8 h 172"/>
                <a:gd name="T66" fmla="*/ 2 w 74"/>
                <a:gd name="T67" fmla="*/ 2 h 172"/>
                <a:gd name="T68" fmla="*/ 8 w 74"/>
                <a:gd name="T6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172">
                  <a:moveTo>
                    <a:pt x="20" y="122"/>
                  </a:moveTo>
                  <a:lnTo>
                    <a:pt x="50" y="122"/>
                  </a:lnTo>
                  <a:lnTo>
                    <a:pt x="54" y="122"/>
                  </a:lnTo>
                  <a:lnTo>
                    <a:pt x="56" y="126"/>
                  </a:lnTo>
                  <a:lnTo>
                    <a:pt x="56" y="152"/>
                  </a:lnTo>
                  <a:lnTo>
                    <a:pt x="54" y="156"/>
                  </a:lnTo>
                  <a:lnTo>
                    <a:pt x="50" y="158"/>
                  </a:lnTo>
                  <a:lnTo>
                    <a:pt x="20" y="158"/>
                  </a:lnTo>
                  <a:lnTo>
                    <a:pt x="16" y="156"/>
                  </a:lnTo>
                  <a:lnTo>
                    <a:pt x="14" y="152"/>
                  </a:lnTo>
                  <a:lnTo>
                    <a:pt x="14" y="126"/>
                  </a:lnTo>
                  <a:lnTo>
                    <a:pt x="16" y="122"/>
                  </a:lnTo>
                  <a:lnTo>
                    <a:pt x="20" y="122"/>
                  </a:lnTo>
                  <a:lnTo>
                    <a:pt x="20" y="62"/>
                  </a:lnTo>
                  <a:lnTo>
                    <a:pt x="52" y="62"/>
                  </a:lnTo>
                  <a:lnTo>
                    <a:pt x="56" y="64"/>
                  </a:lnTo>
                  <a:lnTo>
                    <a:pt x="58" y="68"/>
                  </a:lnTo>
                  <a:lnTo>
                    <a:pt x="56" y="72"/>
                  </a:lnTo>
                  <a:lnTo>
                    <a:pt x="52" y="74"/>
                  </a:lnTo>
                  <a:lnTo>
                    <a:pt x="20" y="74"/>
                  </a:lnTo>
                  <a:lnTo>
                    <a:pt x="16" y="72"/>
                  </a:lnTo>
                  <a:lnTo>
                    <a:pt x="14" y="68"/>
                  </a:lnTo>
                  <a:lnTo>
                    <a:pt x="16" y="64"/>
                  </a:lnTo>
                  <a:lnTo>
                    <a:pt x="20" y="62"/>
                  </a:lnTo>
                  <a:lnTo>
                    <a:pt x="20" y="122"/>
                  </a:lnTo>
                  <a:lnTo>
                    <a:pt x="20" y="40"/>
                  </a:lnTo>
                  <a:lnTo>
                    <a:pt x="52" y="40"/>
                  </a:lnTo>
                  <a:lnTo>
                    <a:pt x="56" y="40"/>
                  </a:lnTo>
                  <a:lnTo>
                    <a:pt x="58" y="44"/>
                  </a:lnTo>
                  <a:lnTo>
                    <a:pt x="56" y="48"/>
                  </a:lnTo>
                  <a:lnTo>
                    <a:pt x="52" y="50"/>
                  </a:lnTo>
                  <a:lnTo>
                    <a:pt x="20" y="50"/>
                  </a:lnTo>
                  <a:lnTo>
                    <a:pt x="16" y="48"/>
                  </a:lnTo>
                  <a:lnTo>
                    <a:pt x="14" y="44"/>
                  </a:lnTo>
                  <a:lnTo>
                    <a:pt x="16" y="40"/>
                  </a:lnTo>
                  <a:lnTo>
                    <a:pt x="20" y="40"/>
                  </a:lnTo>
                  <a:lnTo>
                    <a:pt x="20" y="122"/>
                  </a:lnTo>
                  <a:lnTo>
                    <a:pt x="20" y="16"/>
                  </a:lnTo>
                  <a:lnTo>
                    <a:pt x="52" y="16"/>
                  </a:lnTo>
                  <a:lnTo>
                    <a:pt x="56" y="18"/>
                  </a:lnTo>
                  <a:lnTo>
                    <a:pt x="58" y="22"/>
                  </a:lnTo>
                  <a:lnTo>
                    <a:pt x="56" y="26"/>
                  </a:lnTo>
                  <a:lnTo>
                    <a:pt x="52" y="28"/>
                  </a:lnTo>
                  <a:lnTo>
                    <a:pt x="20" y="28"/>
                  </a:lnTo>
                  <a:lnTo>
                    <a:pt x="16" y="26"/>
                  </a:lnTo>
                  <a:lnTo>
                    <a:pt x="14" y="22"/>
                  </a:lnTo>
                  <a:lnTo>
                    <a:pt x="16" y="18"/>
                  </a:lnTo>
                  <a:lnTo>
                    <a:pt x="20" y="16"/>
                  </a:lnTo>
                  <a:lnTo>
                    <a:pt x="20" y="122"/>
                  </a:lnTo>
                  <a:lnTo>
                    <a:pt x="8" y="0"/>
                  </a:lnTo>
                  <a:lnTo>
                    <a:pt x="66" y="0"/>
                  </a:lnTo>
                  <a:lnTo>
                    <a:pt x="70" y="2"/>
                  </a:lnTo>
                  <a:lnTo>
                    <a:pt x="72" y="2"/>
                  </a:lnTo>
                  <a:lnTo>
                    <a:pt x="74" y="6"/>
                  </a:lnTo>
                  <a:lnTo>
                    <a:pt x="74" y="8"/>
                  </a:lnTo>
                  <a:lnTo>
                    <a:pt x="74" y="164"/>
                  </a:lnTo>
                  <a:lnTo>
                    <a:pt x="74" y="166"/>
                  </a:lnTo>
                  <a:lnTo>
                    <a:pt x="72" y="170"/>
                  </a:lnTo>
                  <a:lnTo>
                    <a:pt x="70" y="170"/>
                  </a:lnTo>
                  <a:lnTo>
                    <a:pt x="66" y="172"/>
                  </a:lnTo>
                  <a:lnTo>
                    <a:pt x="8" y="172"/>
                  </a:lnTo>
                  <a:lnTo>
                    <a:pt x="4" y="170"/>
                  </a:lnTo>
                  <a:lnTo>
                    <a:pt x="2" y="170"/>
                  </a:lnTo>
                  <a:lnTo>
                    <a:pt x="0" y="166"/>
                  </a:lnTo>
                  <a:lnTo>
                    <a:pt x="0" y="164"/>
                  </a:lnTo>
                  <a:lnTo>
                    <a:pt x="0" y="8"/>
                  </a:lnTo>
                  <a:lnTo>
                    <a:pt x="0" y="6"/>
                  </a:lnTo>
                  <a:lnTo>
                    <a:pt x="2" y="2"/>
                  </a:lnTo>
                  <a:lnTo>
                    <a:pt x="4" y="2"/>
                  </a:lnTo>
                  <a:lnTo>
                    <a:pt x="8" y="0"/>
                  </a:lnTo>
                  <a:lnTo>
                    <a:pt x="20" y="122"/>
                  </a:lnTo>
                  <a:close/>
                </a:path>
              </a:pathLst>
            </a:custGeom>
            <a:solidFill>
              <a:schemeClr val="accent6"/>
            </a:solidFill>
            <a:ln>
              <a:noFill/>
            </a:ln>
            <a:extLst/>
          </p:spPr>
          <p:txBody>
            <a:bodyPr/>
            <a:lstStyle/>
            <a:p>
              <a:pPr defTabSz="913754" fontAlgn="auto">
                <a:spcBef>
                  <a:spcPts val="0"/>
                </a:spcBef>
                <a:spcAft>
                  <a:spcPts val="0"/>
                </a:spcAft>
                <a:defRPr/>
              </a:pPr>
              <a:endParaRPr lang="en-US">
                <a:latin typeface="+mn-lt"/>
                <a:cs typeface="+mn-cs"/>
              </a:endParaRPr>
            </a:p>
          </p:txBody>
        </p:sp>
        <p:sp>
          <p:nvSpPr>
            <p:cNvPr id="107" name="Freeform 223"/>
            <p:cNvSpPr>
              <a:spLocks/>
            </p:cNvSpPr>
            <p:nvPr/>
          </p:nvSpPr>
          <p:spPr bwMode="gray">
            <a:xfrm>
              <a:off x="2187722" y="1257069"/>
              <a:ext cx="79355" cy="136919"/>
            </a:xfrm>
            <a:custGeom>
              <a:avLst/>
              <a:gdLst>
                <a:gd name="T0" fmla="*/ 52 w 76"/>
                <a:gd name="T1" fmla="*/ 122 h 172"/>
                <a:gd name="T2" fmla="*/ 58 w 76"/>
                <a:gd name="T3" fmla="*/ 126 h 172"/>
                <a:gd name="T4" fmla="*/ 56 w 76"/>
                <a:gd name="T5" fmla="*/ 156 h 172"/>
                <a:gd name="T6" fmla="*/ 20 w 76"/>
                <a:gd name="T7" fmla="*/ 158 h 172"/>
                <a:gd name="T8" fmla="*/ 16 w 76"/>
                <a:gd name="T9" fmla="*/ 152 h 172"/>
                <a:gd name="T10" fmla="*/ 16 w 76"/>
                <a:gd name="T11" fmla="*/ 122 h 172"/>
                <a:gd name="T12" fmla="*/ 20 w 76"/>
                <a:gd name="T13" fmla="*/ 62 h 172"/>
                <a:gd name="T14" fmla="*/ 58 w 76"/>
                <a:gd name="T15" fmla="*/ 64 h 172"/>
                <a:gd name="T16" fmla="*/ 58 w 76"/>
                <a:gd name="T17" fmla="*/ 72 h 172"/>
                <a:gd name="T18" fmla="*/ 20 w 76"/>
                <a:gd name="T19" fmla="*/ 74 h 172"/>
                <a:gd name="T20" fmla="*/ 16 w 76"/>
                <a:gd name="T21" fmla="*/ 68 h 172"/>
                <a:gd name="T22" fmla="*/ 20 w 76"/>
                <a:gd name="T23" fmla="*/ 62 h 172"/>
                <a:gd name="T24" fmla="*/ 20 w 76"/>
                <a:gd name="T25" fmla="*/ 40 h 172"/>
                <a:gd name="T26" fmla="*/ 58 w 76"/>
                <a:gd name="T27" fmla="*/ 40 h 172"/>
                <a:gd name="T28" fmla="*/ 58 w 76"/>
                <a:gd name="T29" fmla="*/ 48 h 172"/>
                <a:gd name="T30" fmla="*/ 20 w 76"/>
                <a:gd name="T31" fmla="*/ 50 h 172"/>
                <a:gd name="T32" fmla="*/ 16 w 76"/>
                <a:gd name="T33" fmla="*/ 44 h 172"/>
                <a:gd name="T34" fmla="*/ 20 w 76"/>
                <a:gd name="T35" fmla="*/ 40 h 172"/>
                <a:gd name="T36" fmla="*/ 20 w 76"/>
                <a:gd name="T37" fmla="*/ 16 h 172"/>
                <a:gd name="T38" fmla="*/ 58 w 76"/>
                <a:gd name="T39" fmla="*/ 18 h 172"/>
                <a:gd name="T40" fmla="*/ 58 w 76"/>
                <a:gd name="T41" fmla="*/ 26 h 172"/>
                <a:gd name="T42" fmla="*/ 20 w 76"/>
                <a:gd name="T43" fmla="*/ 28 h 172"/>
                <a:gd name="T44" fmla="*/ 16 w 76"/>
                <a:gd name="T45" fmla="*/ 22 h 172"/>
                <a:gd name="T46" fmla="*/ 20 w 76"/>
                <a:gd name="T47" fmla="*/ 16 h 172"/>
                <a:gd name="T48" fmla="*/ 8 w 76"/>
                <a:gd name="T49" fmla="*/ 0 h 172"/>
                <a:gd name="T50" fmla="*/ 70 w 76"/>
                <a:gd name="T51" fmla="*/ 2 h 172"/>
                <a:gd name="T52" fmla="*/ 74 w 76"/>
                <a:gd name="T53" fmla="*/ 6 h 172"/>
                <a:gd name="T54" fmla="*/ 76 w 76"/>
                <a:gd name="T55" fmla="*/ 164 h 172"/>
                <a:gd name="T56" fmla="*/ 74 w 76"/>
                <a:gd name="T57" fmla="*/ 170 h 172"/>
                <a:gd name="T58" fmla="*/ 68 w 76"/>
                <a:gd name="T59" fmla="*/ 172 h 172"/>
                <a:gd name="T60" fmla="*/ 6 w 76"/>
                <a:gd name="T61" fmla="*/ 170 h 172"/>
                <a:gd name="T62" fmla="*/ 2 w 76"/>
                <a:gd name="T63" fmla="*/ 166 h 172"/>
                <a:gd name="T64" fmla="*/ 0 w 76"/>
                <a:gd name="T65" fmla="*/ 8 h 172"/>
                <a:gd name="T66" fmla="*/ 4 w 76"/>
                <a:gd name="T67" fmla="*/ 2 h 172"/>
                <a:gd name="T68" fmla="*/ 8 w 76"/>
                <a:gd name="T6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172">
                  <a:moveTo>
                    <a:pt x="20" y="122"/>
                  </a:moveTo>
                  <a:lnTo>
                    <a:pt x="52" y="122"/>
                  </a:lnTo>
                  <a:lnTo>
                    <a:pt x="56" y="122"/>
                  </a:lnTo>
                  <a:lnTo>
                    <a:pt x="58" y="126"/>
                  </a:lnTo>
                  <a:lnTo>
                    <a:pt x="58" y="152"/>
                  </a:lnTo>
                  <a:lnTo>
                    <a:pt x="56" y="156"/>
                  </a:lnTo>
                  <a:lnTo>
                    <a:pt x="52" y="158"/>
                  </a:lnTo>
                  <a:lnTo>
                    <a:pt x="20" y="158"/>
                  </a:lnTo>
                  <a:lnTo>
                    <a:pt x="16" y="156"/>
                  </a:lnTo>
                  <a:lnTo>
                    <a:pt x="16" y="152"/>
                  </a:lnTo>
                  <a:lnTo>
                    <a:pt x="16" y="126"/>
                  </a:lnTo>
                  <a:lnTo>
                    <a:pt x="16" y="122"/>
                  </a:lnTo>
                  <a:lnTo>
                    <a:pt x="20" y="122"/>
                  </a:lnTo>
                  <a:lnTo>
                    <a:pt x="20" y="62"/>
                  </a:lnTo>
                  <a:lnTo>
                    <a:pt x="52" y="62"/>
                  </a:lnTo>
                  <a:lnTo>
                    <a:pt x="58" y="64"/>
                  </a:lnTo>
                  <a:lnTo>
                    <a:pt x="58" y="68"/>
                  </a:lnTo>
                  <a:lnTo>
                    <a:pt x="58" y="72"/>
                  </a:lnTo>
                  <a:lnTo>
                    <a:pt x="52" y="74"/>
                  </a:lnTo>
                  <a:lnTo>
                    <a:pt x="20" y="74"/>
                  </a:lnTo>
                  <a:lnTo>
                    <a:pt x="16" y="72"/>
                  </a:lnTo>
                  <a:lnTo>
                    <a:pt x="16" y="68"/>
                  </a:lnTo>
                  <a:lnTo>
                    <a:pt x="16" y="64"/>
                  </a:lnTo>
                  <a:lnTo>
                    <a:pt x="20" y="62"/>
                  </a:lnTo>
                  <a:lnTo>
                    <a:pt x="20" y="122"/>
                  </a:lnTo>
                  <a:lnTo>
                    <a:pt x="20" y="40"/>
                  </a:lnTo>
                  <a:lnTo>
                    <a:pt x="52" y="40"/>
                  </a:lnTo>
                  <a:lnTo>
                    <a:pt x="58" y="40"/>
                  </a:lnTo>
                  <a:lnTo>
                    <a:pt x="58" y="44"/>
                  </a:lnTo>
                  <a:lnTo>
                    <a:pt x="58" y="48"/>
                  </a:lnTo>
                  <a:lnTo>
                    <a:pt x="52" y="50"/>
                  </a:lnTo>
                  <a:lnTo>
                    <a:pt x="20" y="50"/>
                  </a:lnTo>
                  <a:lnTo>
                    <a:pt x="16" y="48"/>
                  </a:lnTo>
                  <a:lnTo>
                    <a:pt x="16" y="44"/>
                  </a:lnTo>
                  <a:lnTo>
                    <a:pt x="16" y="40"/>
                  </a:lnTo>
                  <a:lnTo>
                    <a:pt x="20" y="40"/>
                  </a:lnTo>
                  <a:lnTo>
                    <a:pt x="20" y="122"/>
                  </a:lnTo>
                  <a:lnTo>
                    <a:pt x="20" y="16"/>
                  </a:lnTo>
                  <a:lnTo>
                    <a:pt x="52" y="16"/>
                  </a:lnTo>
                  <a:lnTo>
                    <a:pt x="58" y="18"/>
                  </a:lnTo>
                  <a:lnTo>
                    <a:pt x="58" y="22"/>
                  </a:lnTo>
                  <a:lnTo>
                    <a:pt x="58" y="26"/>
                  </a:lnTo>
                  <a:lnTo>
                    <a:pt x="52" y="28"/>
                  </a:lnTo>
                  <a:lnTo>
                    <a:pt x="20" y="28"/>
                  </a:lnTo>
                  <a:lnTo>
                    <a:pt x="16" y="26"/>
                  </a:lnTo>
                  <a:lnTo>
                    <a:pt x="16" y="22"/>
                  </a:lnTo>
                  <a:lnTo>
                    <a:pt x="16" y="18"/>
                  </a:lnTo>
                  <a:lnTo>
                    <a:pt x="20" y="16"/>
                  </a:lnTo>
                  <a:lnTo>
                    <a:pt x="20" y="122"/>
                  </a:lnTo>
                  <a:lnTo>
                    <a:pt x="8" y="0"/>
                  </a:lnTo>
                  <a:lnTo>
                    <a:pt x="68" y="0"/>
                  </a:lnTo>
                  <a:lnTo>
                    <a:pt x="70" y="2"/>
                  </a:lnTo>
                  <a:lnTo>
                    <a:pt x="74" y="2"/>
                  </a:lnTo>
                  <a:lnTo>
                    <a:pt x="74" y="6"/>
                  </a:lnTo>
                  <a:lnTo>
                    <a:pt x="76" y="8"/>
                  </a:lnTo>
                  <a:lnTo>
                    <a:pt x="76" y="164"/>
                  </a:lnTo>
                  <a:lnTo>
                    <a:pt x="74" y="166"/>
                  </a:lnTo>
                  <a:lnTo>
                    <a:pt x="74" y="170"/>
                  </a:lnTo>
                  <a:lnTo>
                    <a:pt x="70" y="170"/>
                  </a:lnTo>
                  <a:lnTo>
                    <a:pt x="68" y="172"/>
                  </a:lnTo>
                  <a:lnTo>
                    <a:pt x="8" y="172"/>
                  </a:lnTo>
                  <a:lnTo>
                    <a:pt x="6" y="170"/>
                  </a:lnTo>
                  <a:lnTo>
                    <a:pt x="4" y="170"/>
                  </a:lnTo>
                  <a:lnTo>
                    <a:pt x="2" y="166"/>
                  </a:lnTo>
                  <a:lnTo>
                    <a:pt x="0" y="164"/>
                  </a:lnTo>
                  <a:lnTo>
                    <a:pt x="0" y="8"/>
                  </a:lnTo>
                  <a:lnTo>
                    <a:pt x="2" y="6"/>
                  </a:lnTo>
                  <a:lnTo>
                    <a:pt x="4" y="2"/>
                  </a:lnTo>
                  <a:lnTo>
                    <a:pt x="6" y="2"/>
                  </a:lnTo>
                  <a:lnTo>
                    <a:pt x="8" y="0"/>
                  </a:lnTo>
                  <a:lnTo>
                    <a:pt x="20" y="122"/>
                  </a:lnTo>
                  <a:close/>
                </a:path>
              </a:pathLst>
            </a:custGeom>
            <a:solidFill>
              <a:schemeClr val="accent6"/>
            </a:solidFill>
            <a:ln>
              <a:noFill/>
            </a:ln>
            <a:extLst/>
          </p:spPr>
          <p:txBody>
            <a:bodyPr/>
            <a:lstStyle/>
            <a:p>
              <a:pPr defTabSz="913754" fontAlgn="auto">
                <a:spcBef>
                  <a:spcPts val="0"/>
                </a:spcBef>
                <a:spcAft>
                  <a:spcPts val="0"/>
                </a:spcAft>
                <a:defRPr/>
              </a:pPr>
              <a:endParaRPr lang="en-US">
                <a:latin typeface="+mn-lt"/>
                <a:cs typeface="+mn-cs"/>
              </a:endParaRPr>
            </a:p>
          </p:txBody>
        </p:sp>
        <p:sp>
          <p:nvSpPr>
            <p:cNvPr id="108" name="Rectangle 107"/>
            <p:cNvSpPr/>
            <p:nvPr/>
          </p:nvSpPr>
          <p:spPr>
            <a:xfrm>
              <a:off x="1816340" y="1037998"/>
              <a:ext cx="4731154" cy="65364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54" fontAlgn="auto">
                <a:spcBef>
                  <a:spcPts val="0"/>
                </a:spcBef>
                <a:spcAft>
                  <a:spcPts val="0"/>
                </a:spcAft>
                <a:defRPr/>
              </a:pPr>
              <a:endParaRPr lang="en-US">
                <a:solidFill>
                  <a:schemeClr val="tx1"/>
                </a:solidFill>
              </a:endParaRPr>
            </a:p>
          </p:txBody>
        </p:sp>
      </p:grpSp>
      <p:pic>
        <p:nvPicPr>
          <p:cNvPr id="23600" name="Picture 7" descr="C:\Documents and Settings\Eva\My Documents\336\SysCnt-ServiceMgr_h_rgb_r.png"/>
          <p:cNvPicPr>
            <a:picLocks noChangeAspect="1" noChangeArrowheads="1"/>
          </p:cNvPicPr>
          <p:nvPr/>
        </p:nvPicPr>
        <p:blipFill>
          <a:blip r:embed="rId5"/>
          <a:srcRect/>
          <a:stretch>
            <a:fillRect/>
          </a:stretch>
        </p:blipFill>
        <p:spPr bwMode="auto">
          <a:xfrm>
            <a:off x="7899886" y="1904478"/>
            <a:ext cx="1363662" cy="421496"/>
          </a:xfrm>
          <a:prstGeom prst="rect">
            <a:avLst/>
          </a:prstGeom>
          <a:noFill/>
          <a:ln w="9525">
            <a:noFill/>
            <a:miter lim="800000"/>
            <a:headEnd/>
            <a:tailEnd/>
          </a:ln>
        </p:spPr>
      </p:pic>
      <p:pic>
        <p:nvPicPr>
          <p:cNvPr id="23601" name="Picture 5" descr="C:\Users\Public\Pictures\DVD_ART35\Logos\System Center Virtual Machine Manager 2008\system center virtual machine manager 2008 grid rev h.png"/>
          <p:cNvPicPr>
            <a:picLocks noChangeAspect="1" noChangeArrowheads="1"/>
          </p:cNvPicPr>
          <p:nvPr/>
        </p:nvPicPr>
        <p:blipFill>
          <a:blip r:embed="rId6"/>
          <a:srcRect l="6998" t="-2" r="18150" b="4443"/>
          <a:stretch>
            <a:fillRect/>
          </a:stretch>
        </p:blipFill>
        <p:spPr bwMode="auto">
          <a:xfrm>
            <a:off x="6438351" y="3431617"/>
            <a:ext cx="1667784" cy="457074"/>
          </a:xfrm>
          <a:prstGeom prst="rect">
            <a:avLst/>
          </a:prstGeom>
          <a:noFill/>
          <a:ln w="9525">
            <a:noFill/>
            <a:miter lim="800000"/>
            <a:headEnd/>
            <a:tailEnd/>
          </a:ln>
        </p:spPr>
      </p:pic>
      <p:pic>
        <p:nvPicPr>
          <p:cNvPr id="23602" name="Picture 4" descr="C:\Documents and Settings\Eva\My Documents\336\SysCnt-DPM_h_rgb_r.png"/>
          <p:cNvPicPr>
            <a:picLocks noChangeAspect="1" noChangeArrowheads="1"/>
          </p:cNvPicPr>
          <p:nvPr/>
        </p:nvPicPr>
        <p:blipFill>
          <a:blip r:embed="rId7"/>
          <a:srcRect/>
          <a:stretch>
            <a:fillRect/>
          </a:stretch>
        </p:blipFill>
        <p:spPr bwMode="auto">
          <a:xfrm>
            <a:off x="4878633" y="3888717"/>
            <a:ext cx="1559718" cy="381591"/>
          </a:xfrm>
          <a:prstGeom prst="rect">
            <a:avLst/>
          </a:prstGeom>
          <a:noFill/>
          <a:ln w="9525">
            <a:noFill/>
            <a:miter lim="800000"/>
            <a:headEnd/>
            <a:tailEnd/>
          </a:ln>
        </p:spPr>
      </p:pic>
      <p:pic>
        <p:nvPicPr>
          <p:cNvPr id="23603" name="Picture 2" descr="\\server3\internalbin\Resource_DVD_Update_1\DVD_ART35_Update1_revMar09\Logos\System Center Configuration Manager\System Center Configuration Manager logo rev.png"/>
          <p:cNvPicPr>
            <a:picLocks noChangeAspect="1" noChangeArrowheads="1"/>
          </p:cNvPicPr>
          <p:nvPr/>
        </p:nvPicPr>
        <p:blipFill>
          <a:blip r:embed="rId8"/>
          <a:srcRect/>
          <a:stretch>
            <a:fillRect/>
          </a:stretch>
        </p:blipFill>
        <p:spPr bwMode="auto">
          <a:xfrm>
            <a:off x="417359" y="4778308"/>
            <a:ext cx="1611312" cy="434975"/>
          </a:xfrm>
          <a:prstGeom prst="rect">
            <a:avLst/>
          </a:prstGeom>
          <a:noFill/>
          <a:ln w="9525">
            <a:noFill/>
            <a:miter lim="800000"/>
            <a:headEnd/>
            <a:tailEnd/>
          </a:ln>
        </p:spPr>
      </p:pic>
      <p:pic>
        <p:nvPicPr>
          <p:cNvPr id="51" name="Picture 3"/>
          <p:cNvPicPr>
            <a:picLocks noChangeAspect="1" noChangeArrowheads="1"/>
          </p:cNvPicPr>
          <p:nvPr/>
        </p:nvPicPr>
        <p:blipFill rotWithShape="1">
          <a:blip r:embed="rId9"/>
          <a:srcRect l="19967" t="26828"/>
          <a:stretch/>
        </p:blipFill>
        <p:spPr bwMode="auto">
          <a:xfrm>
            <a:off x="6999513" y="2800194"/>
            <a:ext cx="1106621" cy="261968"/>
          </a:xfrm>
          <a:prstGeom prst="rect">
            <a:avLst/>
          </a:prstGeom>
          <a:noFill/>
          <a:ln w="9525">
            <a:noFill/>
            <a:miter lim="800000"/>
            <a:headEnd/>
            <a:tailEnd/>
          </a:ln>
        </p:spPr>
      </p:pic>
      <p:pic>
        <p:nvPicPr>
          <p:cNvPr id="52" name="Picture 4" descr="C:\Documents and Settings\Eva\My Documents\336\SysCnt-DPM_h_rgb_r.png"/>
          <p:cNvPicPr>
            <a:picLocks noChangeAspect="1" noChangeArrowheads="1"/>
          </p:cNvPicPr>
          <p:nvPr/>
        </p:nvPicPr>
        <p:blipFill rotWithShape="1">
          <a:blip r:embed="rId7"/>
          <a:srcRect r="86652"/>
          <a:stretch/>
        </p:blipFill>
        <p:spPr bwMode="auto">
          <a:xfrm>
            <a:off x="6732724" y="2771323"/>
            <a:ext cx="208190" cy="381591"/>
          </a:xfrm>
          <a:prstGeom prst="rect">
            <a:avLst/>
          </a:prstGeom>
          <a:noFill/>
          <a:ln w="9525">
            <a:noFill/>
            <a:miter lim="800000"/>
            <a:headEnd/>
            <a:tailEnd/>
          </a:ln>
        </p:spPr>
      </p:pic>
    </p:spTree>
    <p:extLst>
      <p:ext uri="{BB962C8B-B14F-4D97-AF65-F5344CB8AC3E}">
        <p14:creationId xmlns:p14="http://schemas.microsoft.com/office/powerpoint/2010/main" val="299831054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a:xfrm>
            <a:off x="507868" y="230188"/>
            <a:ext cx="11173090" cy="609398"/>
          </a:xfrm>
        </p:spPr>
        <p:txBody>
          <a:bodyPr/>
          <a:lstStyle/>
          <a:p>
            <a:r>
              <a:rPr lang="en-US" sz="4400" dirty="0" smtClean="0"/>
              <a:t>Consistent Experience – Web Console</a:t>
            </a:r>
            <a:endParaRPr lang="en-US" sz="4400" dirty="0"/>
          </a:p>
        </p:txBody>
      </p:sp>
      <p:pic>
        <p:nvPicPr>
          <p:cNvPr id="4099" name="Picture 3" descr="\\dalek3\public\OM10\NetworkSummary-Web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73" y="926314"/>
            <a:ext cx="8741487" cy="5677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lek3\public\OM10\NetworkSummary-DesktopCons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173" y="995986"/>
            <a:ext cx="2663403" cy="17377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31157" y="2733774"/>
            <a:ext cx="2003434" cy="369332"/>
          </a:xfrm>
          <a:prstGeom prst="rect">
            <a:avLst/>
          </a:prstGeom>
        </p:spPr>
        <p:txBody>
          <a:bodyPr wrap="none">
            <a:spAutoFit/>
          </a:bodyPr>
          <a:lstStyle/>
          <a:p>
            <a:r>
              <a:rPr lang="en-US" b="1" dirty="0">
                <a:gradFill>
                  <a:gsLst>
                    <a:gs pos="0">
                      <a:srgbClr val="FFFFFF"/>
                    </a:gs>
                    <a:gs pos="86000">
                      <a:srgbClr val="FFFFFF"/>
                    </a:gs>
                  </a:gsLst>
                  <a:lin ang="5400000" scaled="0"/>
                </a:gradFill>
              </a:rPr>
              <a:t>Desktop Console</a:t>
            </a:r>
            <a:endParaRPr lang="en-US" dirty="0"/>
          </a:p>
        </p:txBody>
      </p:sp>
      <p:sp>
        <p:nvSpPr>
          <p:cNvPr id="7" name="TextBox 6"/>
          <p:cNvSpPr txBox="1"/>
          <p:nvPr/>
        </p:nvSpPr>
        <p:spPr>
          <a:xfrm>
            <a:off x="4034720" y="6594582"/>
            <a:ext cx="4167808" cy="276999"/>
          </a:xfrm>
          <a:prstGeom prst="rect">
            <a:avLst/>
          </a:prstGeom>
          <a:noFill/>
        </p:spPr>
        <p:txBody>
          <a:bodyPr wrap="none" lIns="0" tIns="0" rIns="0" bIns="0" rtlCol="0">
            <a:spAutoFit/>
          </a:bodyPr>
          <a:lstStyle/>
          <a:p>
            <a:r>
              <a:rPr lang="en-US" dirty="0" smtClean="0">
                <a:solidFill>
                  <a:srgbClr val="FFFF00"/>
                </a:solidFill>
              </a:rPr>
              <a:t>Pre-release Screens – subject to change</a:t>
            </a:r>
          </a:p>
        </p:txBody>
      </p:sp>
    </p:spTree>
    <p:extLst>
      <p:ext uri="{BB962C8B-B14F-4D97-AF65-F5344CB8AC3E}">
        <p14:creationId xmlns:p14="http://schemas.microsoft.com/office/powerpoint/2010/main" val="51252524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p:txBody>
          <a:bodyPr/>
          <a:lstStyle/>
          <a:p>
            <a:r>
              <a:rPr lang="en-US" sz="4400" dirty="0" smtClean="0"/>
              <a:t>Consistent Experience – SharePoint</a:t>
            </a:r>
            <a:endParaRPr lang="en-US" sz="4400" dirty="0"/>
          </a:p>
        </p:txBody>
      </p:sp>
      <p:sp>
        <p:nvSpPr>
          <p:cNvPr id="2" name="Text Placeholder 1"/>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lstStyle/>
          <a:p>
            <a:endParaRPr lang="en-US" dirty="0"/>
          </a:p>
        </p:txBody>
      </p:sp>
      <p:sp>
        <p:nvSpPr>
          <p:cNvPr id="4" name="Text Placeholder 3"/>
          <p:cNvSpPr>
            <a:spLocks noGrp="1"/>
          </p:cNvSpPr>
          <p:nvPr>
            <p:ph type="body" sz="quarter" idx="3"/>
          </p:nvPr>
        </p:nvSpPr>
        <p:spPr/>
        <p:txBody>
          <a:bodyPr/>
          <a:lstStyle/>
          <a:p>
            <a:endParaRPr lang="en-US" dirty="0"/>
          </a:p>
        </p:txBody>
      </p:sp>
      <p:sp>
        <p:nvSpPr>
          <p:cNvPr id="5" name="Content Placeholder 4"/>
          <p:cNvSpPr>
            <a:spLocks noGrp="1"/>
          </p:cNvSpPr>
          <p:nvPr>
            <p:ph sz="quarter" idx="4"/>
          </p:nvPr>
        </p:nvSpPr>
        <p:spPr/>
        <p:txBody>
          <a:bodyPr/>
          <a:lstStyle/>
          <a:p>
            <a:endParaRPr lang="en-US" dirty="0"/>
          </a:p>
        </p:txBody>
      </p:sp>
      <p:pic>
        <p:nvPicPr>
          <p:cNvPr id="4099" name="Picture 3" descr="\\dalek3\public\OM10\NetworkSummary-Web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174" y="4032887"/>
            <a:ext cx="2663403" cy="17297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alek3\public\OM10\NetworkSummary-SharePo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74" y="908894"/>
            <a:ext cx="8716416" cy="5677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alek3\public\OM10\NetworkSummary-DesktopConso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1173" y="995986"/>
            <a:ext cx="2663403" cy="17377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731157" y="2733774"/>
            <a:ext cx="2003434" cy="369332"/>
          </a:xfrm>
          <a:prstGeom prst="rect">
            <a:avLst/>
          </a:prstGeom>
        </p:spPr>
        <p:txBody>
          <a:bodyPr wrap="none">
            <a:spAutoFit/>
          </a:bodyPr>
          <a:lstStyle/>
          <a:p>
            <a:r>
              <a:rPr lang="en-US" b="1" dirty="0">
                <a:gradFill>
                  <a:gsLst>
                    <a:gs pos="0">
                      <a:srgbClr val="FFFFFF"/>
                    </a:gs>
                    <a:gs pos="86000">
                      <a:srgbClr val="FFFFFF"/>
                    </a:gs>
                  </a:gsLst>
                  <a:lin ang="5400000" scaled="0"/>
                </a:gradFill>
              </a:rPr>
              <a:t>Desktop Console</a:t>
            </a:r>
            <a:endParaRPr lang="en-US" dirty="0"/>
          </a:p>
        </p:txBody>
      </p:sp>
      <p:sp>
        <p:nvSpPr>
          <p:cNvPr id="14" name="Rectangle 13"/>
          <p:cNvSpPr/>
          <p:nvPr/>
        </p:nvSpPr>
        <p:spPr>
          <a:xfrm>
            <a:off x="9932719" y="5838924"/>
            <a:ext cx="1600310" cy="369332"/>
          </a:xfrm>
          <a:prstGeom prst="rect">
            <a:avLst/>
          </a:prstGeom>
        </p:spPr>
        <p:txBody>
          <a:bodyPr wrap="none">
            <a:spAutoFit/>
          </a:bodyPr>
          <a:lstStyle/>
          <a:p>
            <a:r>
              <a:rPr lang="en-US" b="1" dirty="0" smtClean="0">
                <a:gradFill>
                  <a:gsLst>
                    <a:gs pos="0">
                      <a:srgbClr val="FFFFFF"/>
                    </a:gs>
                    <a:gs pos="86000">
                      <a:srgbClr val="FFFFFF"/>
                    </a:gs>
                  </a:gsLst>
                  <a:lin ang="5400000" scaled="0"/>
                </a:gradFill>
              </a:rPr>
              <a:t>Web Console</a:t>
            </a:r>
            <a:endParaRPr lang="en-US" dirty="0"/>
          </a:p>
        </p:txBody>
      </p:sp>
      <p:sp>
        <p:nvSpPr>
          <p:cNvPr id="15" name="TextBox 14"/>
          <p:cNvSpPr txBox="1"/>
          <p:nvPr/>
        </p:nvSpPr>
        <p:spPr>
          <a:xfrm>
            <a:off x="4034720" y="6594582"/>
            <a:ext cx="4167808" cy="276999"/>
          </a:xfrm>
          <a:prstGeom prst="rect">
            <a:avLst/>
          </a:prstGeom>
          <a:noFill/>
        </p:spPr>
        <p:txBody>
          <a:bodyPr wrap="none" lIns="0" tIns="0" rIns="0" bIns="0" rtlCol="0">
            <a:spAutoFit/>
          </a:bodyPr>
          <a:lstStyle/>
          <a:p>
            <a:r>
              <a:rPr lang="en-US" dirty="0" smtClean="0">
                <a:solidFill>
                  <a:srgbClr val="FFFF00"/>
                </a:solidFill>
              </a:rPr>
              <a:t>Pre-release Screens – subject to change</a:t>
            </a:r>
          </a:p>
        </p:txBody>
      </p:sp>
    </p:spTree>
    <p:extLst>
      <p:ext uri="{BB962C8B-B14F-4D97-AF65-F5344CB8AC3E}">
        <p14:creationId xmlns:p14="http://schemas.microsoft.com/office/powerpoint/2010/main" val="56995618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Dashboards</a:t>
            </a:r>
            <a:endParaRPr lang="en-US" dirty="0"/>
          </a:p>
        </p:txBody>
      </p:sp>
      <p:sp>
        <p:nvSpPr>
          <p:cNvPr id="7" name="Subtitle 6"/>
          <p:cNvSpPr txBox="1">
            <a:spLocks noGrp="1"/>
          </p:cNvSpPr>
          <p:nvPr>
            <p:ph type="subTitle" idx="1"/>
          </p:nvPr>
        </p:nvSpPr>
        <p:spPr/>
        <p:txBody>
          <a:bodyPr/>
          <a:lstStyle/>
          <a:p>
            <a:r>
              <a:rPr lang="en-US" smtClean="0"/>
              <a:t>Pre-release Screens – subject to change</a:t>
            </a: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28" y="334038"/>
            <a:ext cx="3606125" cy="911438"/>
          </a:xfrm>
          <a:prstGeom prst="rect">
            <a:avLst/>
          </a:prstGeom>
        </p:spPr>
      </p:pic>
    </p:spTree>
    <p:extLst>
      <p:ext uri="{BB962C8B-B14F-4D97-AF65-F5344CB8AC3E}">
        <p14:creationId xmlns:p14="http://schemas.microsoft.com/office/powerpoint/2010/main" val="50259510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dirty="0" smtClean="0"/>
              <a:t>Simple and Powerful Visualizations via Dashboards</a:t>
            </a:r>
            <a:endParaRPr lang="en-US" sz="4000" dirty="0"/>
          </a:p>
        </p:txBody>
      </p:sp>
      <p:sp>
        <p:nvSpPr>
          <p:cNvPr id="3" name="Content Placeholder 2"/>
          <p:cNvSpPr>
            <a:spLocks noGrp="1"/>
          </p:cNvSpPr>
          <p:nvPr>
            <p:ph idx="1"/>
          </p:nvPr>
        </p:nvSpPr>
        <p:spPr/>
        <p:txBody>
          <a:bodyPr/>
          <a:lstStyle/>
          <a:p>
            <a:r>
              <a:rPr lang="en-US" smtClean="0"/>
              <a:t>Easy to create Dashboards from Windows and Web Console</a:t>
            </a:r>
          </a:p>
          <a:p>
            <a:r>
              <a:rPr lang="en-US" smtClean="0"/>
              <a:t>Easy to customize data visualizations via Widgets</a:t>
            </a:r>
          </a:p>
          <a:p>
            <a:r>
              <a:rPr lang="en-US" smtClean="0"/>
              <a:t>Dashboard and Widgets delivered through MPs</a:t>
            </a:r>
          </a:p>
          <a:p>
            <a:r>
              <a:rPr lang="en-US" smtClean="0"/>
              <a:t>Show Dashboards in SharePoint</a:t>
            </a:r>
            <a:endParaRPr lang="en-US" dirty="0"/>
          </a:p>
        </p:txBody>
      </p:sp>
    </p:spTree>
    <p:extLst>
      <p:ext uri="{BB962C8B-B14F-4D97-AF65-F5344CB8AC3E}">
        <p14:creationId xmlns:p14="http://schemas.microsoft.com/office/powerpoint/2010/main" val="42861124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82524" y="2650236"/>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Holistic view of Application Health</a:t>
            </a:r>
          </a:p>
        </p:txBody>
      </p:sp>
      <p:sp>
        <p:nvSpPr>
          <p:cNvPr id="4" name="Rounded Rectangle 3"/>
          <p:cNvSpPr/>
          <p:nvPr/>
        </p:nvSpPr>
        <p:spPr bwMode="auto">
          <a:xfrm>
            <a:off x="3982522" y="893064"/>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Reduced TCO of Management Infra</a:t>
            </a:r>
          </a:p>
        </p:txBody>
      </p:sp>
      <p:sp>
        <p:nvSpPr>
          <p:cNvPr id="5" name="Rounded Rectangle 4"/>
          <p:cNvSpPr/>
          <p:nvPr/>
        </p:nvSpPr>
        <p:spPr bwMode="auto">
          <a:xfrm>
            <a:off x="3982524" y="4404360"/>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smtClean="0"/>
              <a:t>Simple and Powerful Visualizations decreasing time to value</a:t>
            </a:r>
            <a:endParaRPr lang="en-US" sz="2800" dirty="0"/>
          </a:p>
        </p:txBody>
      </p:sp>
      <p:sp>
        <p:nvSpPr>
          <p:cNvPr id="6" name="Up Arrow 5"/>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chemeClr val="bg1"/>
                </a:solidFill>
              </a:rPr>
              <a:t>IT Pro Visibility</a:t>
            </a:r>
          </a:p>
        </p:txBody>
      </p:sp>
      <p:sp>
        <p:nvSpPr>
          <p:cNvPr id="7" name="Up Arrow 6"/>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chemeClr val="bg1"/>
                </a:solidFill>
              </a:rPr>
              <a:t>MTTR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147747486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Session Objectives and Takeaways</a:t>
            </a:r>
            <a:endParaRPr lang="en-US" dirty="0"/>
          </a:p>
        </p:txBody>
      </p:sp>
      <p:sp>
        <p:nvSpPr>
          <p:cNvPr id="6" name="Text Placeholder 5"/>
          <p:cNvSpPr>
            <a:spLocks noGrp="1"/>
          </p:cNvSpPr>
          <p:nvPr>
            <p:ph type="body" sz="quarter" idx="10"/>
          </p:nvPr>
        </p:nvSpPr>
        <p:spPr/>
        <p:txBody>
          <a:bodyPr/>
          <a:lstStyle/>
          <a:p>
            <a:r>
              <a:rPr lang="en-US" smtClean="0"/>
              <a:t>Session Objectives:  </a:t>
            </a:r>
          </a:p>
          <a:p>
            <a:pPr lvl="1"/>
            <a:r>
              <a:rPr lang="en-US" smtClean="0"/>
              <a:t>Introduce you to what is new in Operations Manager 2012</a:t>
            </a:r>
          </a:p>
          <a:p>
            <a:pPr lvl="1"/>
            <a:endParaRPr lang="en-US" smtClean="0"/>
          </a:p>
          <a:p>
            <a:r>
              <a:rPr lang="en-US" smtClean="0"/>
              <a:t>Understand how Operations Manager 2012:</a:t>
            </a:r>
          </a:p>
          <a:p>
            <a:pPr lvl="1"/>
            <a:r>
              <a:rPr lang="en-US" smtClean="0"/>
              <a:t>Helps reduce the customer’s Mean Time to Resolution</a:t>
            </a:r>
          </a:p>
          <a:p>
            <a:pPr lvl="1"/>
            <a:r>
              <a:rPr lang="en-US" smtClean="0"/>
              <a:t>Expands the IT Pro’s visibility of their environment</a:t>
            </a:r>
          </a:p>
          <a:p>
            <a:endParaRPr lang="en-US" dirty="0"/>
          </a:p>
        </p:txBody>
      </p:sp>
    </p:spTree>
    <p:extLst>
      <p:ext uri="{BB962C8B-B14F-4D97-AF65-F5344CB8AC3E}">
        <p14:creationId xmlns:p14="http://schemas.microsoft.com/office/powerpoint/2010/main" val="416319049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66499404"/>
              </p:ext>
            </p:extLst>
          </p:nvPr>
        </p:nvGraphicFramePr>
        <p:xfrm>
          <a:off x="519113" y="1447800"/>
          <a:ext cx="11149011" cy="2265695"/>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Monday 4:45p </a:t>
                      </a:r>
                      <a:endParaRPr lang="en-US" sz="2000" dirty="0"/>
                    </a:p>
                  </a:txBody>
                  <a:tcPr/>
                </a:tc>
                <a:tc>
                  <a:txBody>
                    <a:bodyPr/>
                    <a:lstStyle/>
                    <a:p>
                      <a:r>
                        <a:rPr lang="en-US" sz="2000" dirty="0" smtClean="0"/>
                        <a:t>SIM355</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a:t>
                      </a:r>
                      <a:r>
                        <a:rPr lang="en-US" sz="2000" baseline="0" dirty="0" smtClean="0"/>
                        <a:t> 8:30a</a:t>
                      </a:r>
                      <a:endParaRPr lang="en-US" sz="2000" dirty="0"/>
                    </a:p>
                  </a:txBody>
                  <a:tcPr/>
                </a:tc>
                <a:tc>
                  <a:txBody>
                    <a:bodyPr/>
                    <a:lstStyle/>
                    <a:p>
                      <a:r>
                        <a:rPr lang="en-US" sz="2000" dirty="0" smtClean="0"/>
                        <a:t>SIM355-R</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 3:15p</a:t>
                      </a:r>
                      <a:endParaRPr lang="en-US" sz="2000" dirty="0"/>
                    </a:p>
                  </a:txBody>
                  <a:tcPr/>
                </a:tc>
                <a:tc>
                  <a:txBody>
                    <a:bodyPr/>
                    <a:lstStyle/>
                    <a:p>
                      <a:r>
                        <a:rPr lang="en-US" sz="2000" dirty="0" smtClean="0"/>
                        <a:t>SIM356</a:t>
                      </a:r>
                      <a:endParaRPr lang="en-US" sz="2000" dirty="0"/>
                    </a:p>
                  </a:txBody>
                  <a:tcPr/>
                </a:tc>
                <a:tc>
                  <a:txBody>
                    <a:bodyPr/>
                    <a:lstStyle/>
                    <a:p>
                      <a:r>
                        <a:rPr lang="en-US" sz="2000" dirty="0" smtClean="0"/>
                        <a:t>OM12</a:t>
                      </a:r>
                      <a:r>
                        <a:rPr lang="en-US" sz="2000" baseline="0" dirty="0" smtClean="0"/>
                        <a:t> : Setup &amp; </a:t>
                      </a:r>
                      <a:r>
                        <a:rPr lang="en-US" sz="2000" baseline="0" dirty="0" err="1" smtClean="0"/>
                        <a:t>Config</a:t>
                      </a:r>
                      <a:r>
                        <a:rPr lang="en-US" sz="2000" baseline="0" dirty="0" smtClean="0"/>
                        <a:t>  (2 of 4)</a:t>
                      </a:r>
                      <a:endParaRPr lang="en-US" sz="2000" dirty="0"/>
                    </a:p>
                  </a:txBody>
                  <a:tcPr/>
                </a:tc>
              </a:tr>
              <a:tr h="453139">
                <a:tc>
                  <a:txBody>
                    <a:bodyPr/>
                    <a:lstStyle/>
                    <a:p>
                      <a:r>
                        <a:rPr lang="en-US" sz="2000" dirty="0" smtClean="0"/>
                        <a:t>Thursday 8:30a</a:t>
                      </a:r>
                      <a:endParaRPr lang="en-US" sz="2000" dirty="0"/>
                    </a:p>
                  </a:txBody>
                  <a:tcPr/>
                </a:tc>
                <a:tc>
                  <a:txBody>
                    <a:bodyPr/>
                    <a:lstStyle/>
                    <a:p>
                      <a:r>
                        <a:rPr lang="en-US" sz="2000" dirty="0" smtClean="0"/>
                        <a:t>SIM354</a:t>
                      </a:r>
                      <a:endParaRPr lang="en-US" sz="2000" dirty="0"/>
                    </a:p>
                  </a:txBody>
                  <a:tcPr/>
                </a:tc>
                <a:tc>
                  <a:txBody>
                    <a:bodyPr/>
                    <a:lstStyle/>
                    <a:p>
                      <a:r>
                        <a:rPr lang="en-US" sz="2000" dirty="0" smtClean="0"/>
                        <a:t>OM12 : Networking  (3 of 4)</a:t>
                      </a:r>
                      <a:endParaRPr lang="en-US" sz="2000" dirty="0"/>
                    </a:p>
                  </a:txBody>
                  <a:tcPr/>
                </a:tc>
              </a:tr>
              <a:tr h="453139">
                <a:tc>
                  <a:txBody>
                    <a:bodyPr/>
                    <a:lstStyle/>
                    <a:p>
                      <a:r>
                        <a:rPr lang="en-US" sz="2000" dirty="0" smtClean="0"/>
                        <a:t>Thursday</a:t>
                      </a:r>
                      <a:r>
                        <a:rPr lang="en-US" sz="2000" baseline="0" dirty="0" smtClean="0"/>
                        <a:t> 10:15a</a:t>
                      </a:r>
                      <a:endParaRPr lang="en-US" sz="2000" dirty="0"/>
                    </a:p>
                  </a:txBody>
                  <a:tcPr/>
                </a:tc>
                <a:tc>
                  <a:txBody>
                    <a:bodyPr/>
                    <a:lstStyle/>
                    <a:p>
                      <a:r>
                        <a:rPr lang="en-US" sz="2000" dirty="0" smtClean="0"/>
                        <a:t>SIM353</a:t>
                      </a:r>
                      <a:endParaRPr lang="en-US" sz="2000" dirty="0"/>
                    </a:p>
                  </a:txBody>
                  <a:tcPr/>
                </a:tc>
                <a:tc>
                  <a:txBody>
                    <a:bodyPr/>
                    <a:lstStyle/>
                    <a:p>
                      <a:r>
                        <a:rPr lang="en-US" sz="2000" dirty="0" smtClean="0"/>
                        <a:t>OM12 : MPs &amp;</a:t>
                      </a:r>
                      <a:r>
                        <a:rPr lang="en-US" sz="2000" baseline="0" dirty="0" smtClean="0"/>
                        <a:t> </a:t>
                      </a:r>
                      <a:r>
                        <a:rPr lang="en-US" sz="2000" dirty="0" smtClean="0"/>
                        <a:t>Dashboards</a:t>
                      </a:r>
                      <a:r>
                        <a:rPr lang="en-US" sz="2000" baseline="0" dirty="0" smtClean="0"/>
                        <a:t>   (4 of 4)</a:t>
                      </a:r>
                      <a:endParaRPr lang="en-US" sz="2000" dirty="0"/>
                    </a:p>
                  </a:txBody>
                  <a:tcPr/>
                </a:tc>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38712794"/>
              </p:ext>
            </p:extLst>
          </p:nvPr>
        </p:nvGraphicFramePr>
        <p:xfrm>
          <a:off x="519113" y="4343400"/>
          <a:ext cx="11149011" cy="1359417"/>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Tuesday 5:00p</a:t>
                      </a:r>
                      <a:endParaRPr lang="en-US" sz="2000" dirty="0"/>
                    </a:p>
                  </a:txBody>
                  <a:tcPr/>
                </a:tc>
                <a:tc>
                  <a:txBody>
                    <a:bodyPr/>
                    <a:lstStyle/>
                    <a:p>
                      <a:r>
                        <a:rPr lang="en-US" sz="2000" dirty="0" smtClean="0"/>
                        <a:t>SIM343</a:t>
                      </a:r>
                      <a:endParaRPr lang="en-US" sz="2000" dirty="0"/>
                    </a:p>
                  </a:txBody>
                  <a:tcPr/>
                </a:tc>
                <a:tc>
                  <a:txBody>
                    <a:bodyPr/>
                    <a:lstStyle/>
                    <a:p>
                      <a:r>
                        <a:rPr lang="en-US" sz="2000" dirty="0" smtClean="0"/>
                        <a:t>AVIcode : Overview</a:t>
                      </a:r>
                      <a:endParaRPr lang="en-US" sz="2000" dirty="0"/>
                    </a:p>
                  </a:txBody>
                  <a:tcPr/>
                </a:tc>
              </a:tr>
              <a:tr h="453139">
                <a:tc>
                  <a:txBody>
                    <a:bodyPr/>
                    <a:lstStyle/>
                    <a:p>
                      <a:r>
                        <a:rPr lang="en-US" sz="2000" dirty="0" smtClean="0"/>
                        <a:t>Wednesday 5:00p</a:t>
                      </a:r>
                      <a:endParaRPr lang="en-US" sz="2000" dirty="0"/>
                    </a:p>
                  </a:txBody>
                  <a:tcPr/>
                </a:tc>
                <a:tc>
                  <a:txBody>
                    <a:bodyPr/>
                    <a:lstStyle/>
                    <a:p>
                      <a:r>
                        <a:rPr lang="en-US" sz="2000" dirty="0" smtClean="0"/>
                        <a:t>SIM344</a:t>
                      </a:r>
                      <a:endParaRPr lang="en-US" sz="2000" dirty="0"/>
                    </a:p>
                  </a:txBody>
                  <a:tcPr/>
                </a:tc>
                <a:tc>
                  <a:txBody>
                    <a:bodyPr/>
                    <a:lstStyle/>
                    <a:p>
                      <a:r>
                        <a:rPr lang="en-US" sz="2000" dirty="0" smtClean="0"/>
                        <a:t>AVIcode : Intercept Setup &amp; Deployment</a:t>
                      </a:r>
                      <a:endParaRPr lang="en-US" sz="2000" dirty="0"/>
                    </a:p>
                  </a:txBody>
                  <a:tcPr/>
                </a:tc>
              </a:tr>
              <a:tr h="453139">
                <a:tc>
                  <a:txBody>
                    <a:bodyPr/>
                    <a:lstStyle/>
                    <a:p>
                      <a:r>
                        <a:rPr lang="en-US" sz="2000" dirty="0" smtClean="0"/>
                        <a:t>Thursday</a:t>
                      </a:r>
                      <a:r>
                        <a:rPr lang="en-US" sz="2000" baseline="0" dirty="0" smtClean="0"/>
                        <a:t> 1:00p</a:t>
                      </a:r>
                      <a:endParaRPr lang="en-US" sz="2000" dirty="0"/>
                    </a:p>
                  </a:txBody>
                  <a:tcPr/>
                </a:tc>
                <a:tc>
                  <a:txBody>
                    <a:bodyPr/>
                    <a:lstStyle/>
                    <a:p>
                      <a:r>
                        <a:rPr lang="en-US" sz="2000" dirty="0" smtClean="0"/>
                        <a:t>SIM342</a:t>
                      </a:r>
                      <a:endParaRPr lang="en-US" sz="2000" dirty="0"/>
                    </a:p>
                  </a:txBody>
                  <a:tcPr/>
                </a:tc>
                <a:tc>
                  <a:txBody>
                    <a:bodyPr/>
                    <a:lstStyle/>
                    <a:p>
                      <a:r>
                        <a:rPr lang="en-US" sz="2000" dirty="0" smtClean="0"/>
                        <a:t>AVIcode : Diagnosing Applications</a:t>
                      </a:r>
                      <a:endParaRPr lang="en-US" sz="2000" dirty="0"/>
                    </a:p>
                  </a:txBody>
                  <a:tcPr/>
                </a:tc>
              </a:tr>
            </a:tbl>
          </a:graphicData>
        </a:graphic>
      </p:graphicFrame>
    </p:spTree>
    <p:extLst>
      <p:ext uri="{BB962C8B-B14F-4D97-AF65-F5344CB8AC3E}">
        <p14:creationId xmlns:p14="http://schemas.microsoft.com/office/powerpoint/2010/main" val="5546842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01784287"/>
              </p:ext>
            </p:extLst>
          </p:nvPr>
        </p:nvGraphicFramePr>
        <p:xfrm>
          <a:off x="519113" y="1447800"/>
          <a:ext cx="11149011" cy="4531390"/>
        </p:xfrm>
        <a:graphic>
          <a:graphicData uri="http://schemas.openxmlformats.org/drawingml/2006/table">
            <a:tbl>
              <a:tblPr bandRow="1">
                <a:tableStyleId>{7DF18680-E054-41AD-8BC1-D1AEF772440D}</a:tableStyleId>
              </a:tblPr>
              <a:tblGrid>
                <a:gridCol w="2958873"/>
                <a:gridCol w="2612571"/>
                <a:gridCol w="5577567"/>
              </a:tblGrid>
              <a:tr h="453139">
                <a:tc>
                  <a:txBody>
                    <a:bodyPr/>
                    <a:lstStyle/>
                    <a:p>
                      <a:r>
                        <a:rPr lang="en-US" sz="2000" dirty="0" smtClean="0"/>
                        <a:t>Hands-On Labs</a:t>
                      </a:r>
                      <a:endParaRPr lang="en-US" sz="2000" dirty="0"/>
                    </a:p>
                  </a:txBody>
                  <a:tcPr/>
                </a:tc>
                <a:tc>
                  <a:txBody>
                    <a:bodyPr/>
                    <a:lstStyle/>
                    <a:p>
                      <a:r>
                        <a:rPr lang="en-US" sz="2000" dirty="0" smtClean="0"/>
                        <a:t>SIM369-HOL</a:t>
                      </a:r>
                      <a:endParaRPr lang="en-US" sz="2000" dirty="0"/>
                    </a:p>
                  </a:txBody>
                  <a:tcPr/>
                </a:tc>
                <a:tc>
                  <a:txBody>
                    <a:bodyPr/>
                    <a:lstStyle/>
                    <a:p>
                      <a:r>
                        <a:rPr lang="en-US" sz="2000" dirty="0" smtClean="0"/>
                        <a:t>OM12 : Introduction</a:t>
                      </a:r>
                      <a:endParaRPr lang="en-US" sz="2000" dirty="0"/>
                    </a:p>
                  </a:txBody>
                  <a:tcPr/>
                </a:tc>
              </a:tr>
              <a:tr h="453139">
                <a:tc>
                  <a:txBody>
                    <a:bodyPr/>
                    <a:lstStyle/>
                    <a:p>
                      <a:r>
                        <a:rPr lang="en-US" sz="2000" dirty="0" smtClean="0"/>
                        <a:t>Hands-On Labs</a:t>
                      </a:r>
                      <a:endParaRPr lang="en-US" sz="2000" dirty="0"/>
                    </a:p>
                  </a:txBody>
                  <a:tcPr/>
                </a:tc>
                <a:tc>
                  <a:txBody>
                    <a:bodyPr/>
                    <a:lstStyle/>
                    <a:p>
                      <a:r>
                        <a:rPr lang="en-US" sz="2000" dirty="0" smtClean="0"/>
                        <a:t>SIM368-HOL</a:t>
                      </a:r>
                      <a:endParaRPr lang="en-US" sz="2000" dirty="0"/>
                    </a:p>
                  </a:txBody>
                  <a:tcPr/>
                </a:tc>
                <a:tc>
                  <a:txBody>
                    <a:bodyPr/>
                    <a:lstStyle/>
                    <a:p>
                      <a:r>
                        <a:rPr lang="en-US" sz="2000" dirty="0" smtClean="0"/>
                        <a:t>OM12 : Installing</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SIM366-HOL</a:t>
                      </a:r>
                      <a:endParaRPr lang="en-US" sz="2000" dirty="0"/>
                    </a:p>
                  </a:txBody>
                  <a:tcPr/>
                </a:tc>
                <a:tc>
                  <a:txBody>
                    <a:bodyPr/>
                    <a:lstStyle/>
                    <a:p>
                      <a:r>
                        <a:rPr lang="en-US" sz="2000" dirty="0" smtClean="0"/>
                        <a:t>OM12 : Monitoring E/S/WS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SIM367-HOL</a:t>
                      </a:r>
                      <a:endParaRPr lang="en-US" sz="2000" dirty="0"/>
                    </a:p>
                  </a:txBody>
                  <a:tcPr/>
                </a:tc>
                <a:tc>
                  <a:txBody>
                    <a:bodyPr/>
                    <a:lstStyle/>
                    <a:p>
                      <a:r>
                        <a:rPr lang="en-US" sz="2000" dirty="0" smtClean="0"/>
                        <a:t>OM12 : Authoring MPs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SIM365-HOL</a:t>
                      </a:r>
                      <a:endParaRPr lang="en-US" sz="2000" dirty="0"/>
                    </a:p>
                  </a:txBody>
                  <a:tcPr/>
                </a:tc>
                <a:tc>
                  <a:txBody>
                    <a:bodyPr/>
                    <a:lstStyle/>
                    <a:p>
                      <a:r>
                        <a:rPr lang="en-US" sz="2000" dirty="0" smtClean="0"/>
                        <a:t>AVIcode : Getting Started</a:t>
                      </a:r>
                      <a:endParaRPr lang="en-US" sz="2000" dirty="0"/>
                    </a:p>
                  </a:txBody>
                  <a:tcPr/>
                </a:tc>
              </a:tr>
              <a:tr h="453139">
                <a:tc>
                  <a:txBody>
                    <a:bodyPr/>
                    <a:lstStyle/>
                    <a:p>
                      <a:r>
                        <a:rPr lang="en-US" sz="2000" dirty="0" smtClean="0"/>
                        <a:t>Hands-On Labs</a:t>
                      </a:r>
                      <a:endParaRPr lang="en-US" sz="2000" dirty="0"/>
                    </a:p>
                  </a:txBody>
                  <a:tcPr/>
                </a:tc>
                <a:tc>
                  <a:txBody>
                    <a:bodyPr/>
                    <a:lstStyle/>
                    <a:p>
                      <a:r>
                        <a:rPr lang="en-US" sz="2000" dirty="0" smtClean="0"/>
                        <a:t>SIM364-HOL</a:t>
                      </a:r>
                      <a:endParaRPr lang="en-US" sz="2000" dirty="0"/>
                    </a:p>
                  </a:txBody>
                  <a:tcPr/>
                </a:tc>
                <a:tc>
                  <a:txBody>
                    <a:bodyPr/>
                    <a:lstStyle/>
                    <a:p>
                      <a:r>
                        <a:rPr lang="en-US" sz="2000" dirty="0" smtClean="0"/>
                        <a:t>AVIcode : Diagnosing</a:t>
                      </a:r>
                      <a:r>
                        <a:rPr lang="en-US" sz="2000" baseline="0" dirty="0" smtClean="0"/>
                        <a:t> Application Errors</a:t>
                      </a:r>
                      <a:endParaRPr lang="en-US" sz="2000" dirty="0"/>
                    </a:p>
                  </a:txBody>
                  <a:tcPr/>
                </a:tc>
              </a:tr>
              <a:tr h="453139">
                <a:tc>
                  <a:txBody>
                    <a:bodyPr/>
                    <a:lstStyle/>
                    <a:p>
                      <a:r>
                        <a:rPr lang="en-US" sz="2000" dirty="0" smtClean="0"/>
                        <a:t>Expert Station</a:t>
                      </a:r>
                      <a:endParaRPr lang="en-US" sz="2000" dirty="0"/>
                    </a:p>
                  </a:txBody>
                  <a:tcPr/>
                </a:tc>
                <a:tc>
                  <a:txBody>
                    <a:bodyPr/>
                    <a:lstStyle/>
                    <a:p>
                      <a:r>
                        <a:rPr lang="en-US" sz="2000" dirty="0" smtClean="0"/>
                        <a:t>TLC</a:t>
                      </a:r>
                      <a:r>
                        <a:rPr lang="en-US" sz="2000" baseline="0" dirty="0" smtClean="0"/>
                        <a:t> </a:t>
                      </a:r>
                      <a:r>
                        <a:rPr lang="en-US" sz="2000" dirty="0" smtClean="0"/>
                        <a:t>Expo</a:t>
                      </a:r>
                      <a:endParaRPr lang="en-US" sz="2000" dirty="0"/>
                    </a:p>
                  </a:txBody>
                  <a:tcPr/>
                </a:tc>
                <a:tc>
                  <a:txBody>
                    <a:bodyPr/>
                    <a:lstStyle/>
                    <a:p>
                      <a:r>
                        <a:rPr lang="en-US" sz="2000" dirty="0" smtClean="0"/>
                        <a:t>Ops</a:t>
                      </a:r>
                      <a:r>
                        <a:rPr lang="en-US" sz="2000" baseline="0" dirty="0" smtClean="0"/>
                        <a:t> </a:t>
                      </a:r>
                      <a:r>
                        <a:rPr lang="en-US" sz="2000" baseline="0" dirty="0" err="1" smtClean="0"/>
                        <a:t>Mgr</a:t>
                      </a:r>
                      <a:r>
                        <a:rPr lang="en-US" sz="2000" baseline="0" dirty="0" smtClean="0"/>
                        <a:t> 2012</a:t>
                      </a:r>
                      <a:endParaRPr lang="en-US" sz="2000" dirty="0"/>
                    </a:p>
                  </a:txBody>
                  <a:tcPr/>
                </a:tc>
              </a:tr>
              <a:tr h="453139">
                <a:tc>
                  <a:txBody>
                    <a:bodyPr/>
                    <a:lstStyle/>
                    <a:p>
                      <a:r>
                        <a:rPr lang="en-US" sz="2000" dirty="0" smtClean="0"/>
                        <a:t>Expert Station</a:t>
                      </a:r>
                      <a:endParaRPr lang="en-US" sz="2000" dirty="0"/>
                    </a:p>
                  </a:txBody>
                  <a:tcPr/>
                </a:tc>
                <a:tc>
                  <a:txBody>
                    <a:bodyPr/>
                    <a:lstStyle/>
                    <a:p>
                      <a:r>
                        <a:rPr lang="en-US" sz="2000" dirty="0" smtClean="0"/>
                        <a:t>TLC</a:t>
                      </a:r>
                      <a:r>
                        <a:rPr lang="en-US" sz="2000" baseline="0" dirty="0" smtClean="0"/>
                        <a:t> </a:t>
                      </a:r>
                      <a:r>
                        <a:rPr lang="en-US" sz="2000" dirty="0" smtClean="0"/>
                        <a:t>Expo</a:t>
                      </a:r>
                      <a:endParaRPr lang="en-US" sz="2000" dirty="0"/>
                    </a:p>
                  </a:txBody>
                  <a:tcPr/>
                </a:tc>
                <a:tc>
                  <a:txBody>
                    <a:bodyPr/>
                    <a:lstStyle/>
                    <a:p>
                      <a:r>
                        <a:rPr lang="en-US" sz="2000" dirty="0" smtClean="0"/>
                        <a:t>AVIcode 5.7 with OpsMgr</a:t>
                      </a:r>
                      <a:r>
                        <a:rPr lang="en-US" sz="2000" baseline="0" dirty="0" smtClean="0"/>
                        <a:t> 2007 R2</a:t>
                      </a:r>
                      <a:endParaRPr lang="en-US" sz="2000" dirty="0"/>
                    </a:p>
                  </a:txBody>
                  <a:tcPr/>
                </a:tc>
              </a:tr>
              <a:tr h="453139">
                <a:tc>
                  <a:txBody>
                    <a:bodyPr/>
                    <a:lstStyle/>
                    <a:p>
                      <a:r>
                        <a:rPr lang="en-US" sz="2000" dirty="0" smtClean="0"/>
                        <a:t>Interactive</a:t>
                      </a:r>
                      <a:endParaRPr lang="en-US" sz="2000" dirty="0"/>
                    </a:p>
                  </a:txBody>
                  <a:tcPr/>
                </a:tc>
                <a:tc>
                  <a:txBody>
                    <a:bodyPr/>
                    <a:lstStyle/>
                    <a:p>
                      <a:r>
                        <a:rPr lang="en-US" sz="2000" dirty="0" smtClean="0"/>
                        <a:t>SIM383</a:t>
                      </a:r>
                      <a:endParaRPr lang="en-US" sz="2000" dirty="0"/>
                    </a:p>
                  </a:txBody>
                  <a:tcPr/>
                </a:tc>
                <a:tc>
                  <a:txBody>
                    <a:bodyPr/>
                    <a:lstStyle/>
                    <a:p>
                      <a:r>
                        <a:rPr lang="en-US" sz="2000" dirty="0" smtClean="0"/>
                        <a:t>Managing the Datacenter (panel)</a:t>
                      </a:r>
                      <a:endParaRPr lang="en-US" sz="2000" dirty="0"/>
                    </a:p>
                  </a:txBody>
                  <a:tcPr/>
                </a:tc>
              </a:tr>
              <a:tr h="453139">
                <a:tc>
                  <a:txBody>
                    <a:bodyPr/>
                    <a:lstStyle/>
                    <a:p>
                      <a:r>
                        <a:rPr lang="en-US" sz="2000" dirty="0" smtClean="0"/>
                        <a:t>Interactive</a:t>
                      </a:r>
                      <a:endParaRPr lang="en-US" sz="2000" dirty="0"/>
                    </a:p>
                  </a:txBody>
                  <a:tcPr/>
                </a:tc>
                <a:tc>
                  <a:txBody>
                    <a:bodyPr/>
                    <a:lstStyle/>
                    <a:p>
                      <a:r>
                        <a:rPr lang="en-US" sz="2000" dirty="0" smtClean="0"/>
                        <a:t>SIM382</a:t>
                      </a:r>
                      <a:endParaRPr lang="en-US" sz="2000" dirty="0"/>
                    </a:p>
                  </a:txBody>
                  <a:tcPr/>
                </a:tc>
                <a:tc>
                  <a:txBody>
                    <a:bodyPr/>
                    <a:lstStyle/>
                    <a:p>
                      <a:r>
                        <a:rPr lang="en-US" sz="2000" dirty="0" smtClean="0"/>
                        <a:t>OM &amp; AVI : Ask the Experts (panel)</a:t>
                      </a:r>
                      <a:endParaRPr lang="en-US" sz="2000" dirty="0"/>
                    </a:p>
                  </a:txBody>
                  <a:tcPr/>
                </a:tc>
              </a:tr>
            </a:tbl>
          </a:graphicData>
        </a:graphic>
      </p:graphicFrame>
    </p:spTree>
    <p:extLst>
      <p:ext uri="{BB962C8B-B14F-4D97-AF65-F5344CB8AC3E}">
        <p14:creationId xmlns:p14="http://schemas.microsoft.com/office/powerpoint/2010/main" val="11153763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Q&amp;A</a:t>
            </a:r>
            <a:endParaRPr lang="en-US" dirty="0"/>
          </a:p>
        </p:txBody>
      </p:sp>
    </p:spTree>
    <p:extLst>
      <p:ext uri="{BB962C8B-B14F-4D97-AF65-F5344CB8AC3E}">
        <p14:creationId xmlns:p14="http://schemas.microsoft.com/office/powerpoint/2010/main" val="75168411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Now Taking </a:t>
            </a:r>
            <a:r>
              <a:rPr lang="en-US" dirty="0"/>
              <a:t>A</a:t>
            </a:r>
            <a:r>
              <a:rPr lang="en-US" dirty="0" smtClean="0"/>
              <a:t>pplications for OM 12 CEP</a:t>
            </a:r>
            <a:br>
              <a:rPr lang="en-US" dirty="0" smtClean="0"/>
            </a:br>
            <a:r>
              <a:rPr lang="en-US" sz="3600" dirty="0">
                <a:solidFill>
                  <a:schemeClr val="accent1">
                    <a:alpha val="99000"/>
                  </a:schemeClr>
                </a:solidFill>
              </a:rPr>
              <a:t>Community Evaluation Program</a:t>
            </a:r>
          </a:p>
        </p:txBody>
      </p:sp>
      <p:sp>
        <p:nvSpPr>
          <p:cNvPr id="3" name="Text Placeholder 2"/>
          <p:cNvSpPr>
            <a:spLocks noGrp="1"/>
          </p:cNvSpPr>
          <p:nvPr>
            <p:ph type="body" sz="quarter" idx="10"/>
          </p:nvPr>
        </p:nvSpPr>
        <p:spPr>
          <a:xfrm>
            <a:off x="531812" y="1715588"/>
            <a:ext cx="11173090" cy="5466112"/>
          </a:xfrm>
        </p:spPr>
        <p:txBody>
          <a:bodyPr/>
          <a:lstStyle/>
          <a:p>
            <a:r>
              <a:rPr lang="en-US" sz="2800" dirty="0" smtClean="0">
                <a:gradFill>
                  <a:gsLst>
                    <a:gs pos="0">
                      <a:schemeClr val="tx1"/>
                    </a:gs>
                    <a:gs pos="100000">
                      <a:schemeClr val="tx1"/>
                    </a:gs>
                  </a:gsLst>
                  <a:lin ang="5400000" scaled="0"/>
                </a:gradFill>
              </a:rPr>
              <a:t>Guided evaluation of Management &amp; Security Products</a:t>
            </a:r>
          </a:p>
          <a:p>
            <a:pPr lvl="1"/>
            <a:r>
              <a:rPr lang="en-US" sz="2400" dirty="0" smtClean="0"/>
              <a:t>Access to evaluation bits and VHDs</a:t>
            </a:r>
          </a:p>
          <a:p>
            <a:pPr lvl="1"/>
            <a:r>
              <a:rPr lang="en-US" sz="2400" dirty="0" smtClean="0"/>
              <a:t>Access to product group at Virtual Chalk Talks</a:t>
            </a:r>
          </a:p>
          <a:p>
            <a:pPr marL="460375" lvl="1" indent="0">
              <a:buNone/>
            </a:pPr>
            <a:endParaRPr lang="en-US" sz="1400" dirty="0"/>
          </a:p>
          <a:p>
            <a:r>
              <a:rPr lang="en-US" sz="2800" dirty="0" smtClean="0">
                <a:gradFill>
                  <a:gsLst>
                    <a:gs pos="0">
                      <a:schemeClr val="tx1"/>
                    </a:gs>
                    <a:gs pos="100000">
                      <a:schemeClr val="tx1"/>
                    </a:gs>
                  </a:gsLst>
                  <a:lin ang="5400000" scaled="0"/>
                </a:gradFill>
              </a:rPr>
              <a:t>Community of Participants </a:t>
            </a:r>
          </a:p>
          <a:p>
            <a:pPr lvl="1"/>
            <a:r>
              <a:rPr lang="en-US" sz="2400" dirty="0" smtClean="0"/>
              <a:t>Share feedback </a:t>
            </a:r>
            <a:r>
              <a:rPr lang="en-US" sz="2400" dirty="0"/>
              <a:t>on </a:t>
            </a:r>
            <a:r>
              <a:rPr lang="en-US" sz="2400" dirty="0" smtClean="0"/>
              <a:t>product and documentation</a:t>
            </a:r>
            <a:endParaRPr lang="en-US" sz="2400" dirty="0"/>
          </a:p>
          <a:p>
            <a:pPr lvl="1"/>
            <a:r>
              <a:rPr lang="en-US" sz="2400" dirty="0"/>
              <a:t>Share best practices and experiences</a:t>
            </a:r>
            <a:endParaRPr lang="en-US" sz="2400" dirty="0">
              <a:gradFill>
                <a:gsLst>
                  <a:gs pos="0">
                    <a:schemeClr val="tx1"/>
                  </a:gs>
                  <a:gs pos="100000">
                    <a:schemeClr val="tx1"/>
                  </a:gs>
                </a:gsLst>
                <a:lin ang="5400000" scaled="0"/>
              </a:gradFill>
            </a:endParaRPr>
          </a:p>
          <a:p>
            <a:pPr marL="0" indent="0">
              <a:buNone/>
            </a:pPr>
            <a:endParaRPr lang="en-US" sz="1400" dirty="0" smtClean="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Learn more about programs at</a:t>
            </a:r>
          </a:p>
          <a:p>
            <a:pPr lvl="1"/>
            <a:r>
              <a:rPr lang="en-US" sz="2400" u="sng" dirty="0" smtClean="0">
                <a:hlinkClick r:id="rId3"/>
              </a:rPr>
              <a:t>http://msft.it/cep</a:t>
            </a:r>
            <a:endParaRPr lang="en-US" sz="2400" u="sng" dirty="0" smtClean="0"/>
          </a:p>
          <a:p>
            <a:pPr lvl="1"/>
            <a:r>
              <a:rPr lang="en-US" sz="2400" dirty="0" smtClean="0">
                <a:gradFill>
                  <a:gsLst>
                    <a:gs pos="0">
                      <a:srgbClr val="FFFFFF"/>
                    </a:gs>
                    <a:gs pos="100000">
                      <a:srgbClr val="FFFFFF"/>
                    </a:gs>
                  </a:gsLst>
                  <a:lin ang="5400000" scaled="0"/>
                </a:gradFill>
              </a:rPr>
              <a:t>Or email </a:t>
            </a:r>
            <a:r>
              <a:rPr lang="en-US" sz="2400" dirty="0" smtClean="0">
                <a:gradFill>
                  <a:gsLst>
                    <a:gs pos="0">
                      <a:srgbClr val="FFFFFF"/>
                    </a:gs>
                    <a:gs pos="100000">
                      <a:srgbClr val="FFFFFF"/>
                    </a:gs>
                  </a:gsLst>
                  <a:lin ang="5400000" scaled="0"/>
                </a:gradFill>
                <a:hlinkClick r:id="rId4"/>
              </a:rPr>
              <a:t>mscep@microsoft.com</a:t>
            </a:r>
            <a:r>
              <a:rPr lang="en-US" sz="2400" dirty="0" smtClean="0">
                <a:gradFill>
                  <a:gsLst>
                    <a:gs pos="0">
                      <a:srgbClr val="FFFFFF"/>
                    </a:gs>
                    <a:gs pos="100000">
                      <a:srgbClr val="FFFFFF"/>
                    </a:gs>
                  </a:gsLst>
                  <a:lin ang="5400000" scaled="0"/>
                </a:gradFill>
              </a:rPr>
              <a:t> with your interest</a:t>
            </a:r>
          </a:p>
          <a:p>
            <a:pPr marL="460375" lvl="1" indent="0">
              <a:buNone/>
            </a:pPr>
            <a:endParaRPr lang="en-US" sz="2400" dirty="0" smtClean="0">
              <a:gradFill>
                <a:gsLst>
                  <a:gs pos="0">
                    <a:srgbClr val="FFFFFF"/>
                  </a:gs>
                  <a:gs pos="100000">
                    <a:srgbClr val="FFFFFF"/>
                  </a:gs>
                </a:gsLst>
                <a:lin ang="5400000" scaled="0"/>
              </a:gradFill>
            </a:endParaRPr>
          </a:p>
          <a:p>
            <a:pPr lvl="1"/>
            <a:r>
              <a:rPr lang="en-US" sz="2400" dirty="0" smtClean="0">
                <a:solidFill>
                  <a:srgbClr val="FFFF00"/>
                </a:solidFill>
              </a:rPr>
              <a:t>NOW ACCEPTING APPLICATIONS … email OMCEP@microsoft.com </a:t>
            </a:r>
          </a:p>
          <a:p>
            <a:pPr lvl="1"/>
            <a:endParaRPr lang="en-US" sz="24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51382157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124551" y="3307301"/>
            <a:ext cx="11928436" cy="2654568"/>
          </a:xfrm>
          <a:prstGeom prst="rect">
            <a:avLst/>
          </a:prstGeom>
          <a:gradFill flip="none" rotWithShape="1">
            <a:gsLst>
              <a:gs pos="0">
                <a:schemeClr val="bg1">
                  <a:lumMod val="50000"/>
                  <a:lumOff val="50000"/>
                </a:schemeClr>
              </a:gs>
              <a:gs pos="80000">
                <a:schemeClr val="tx1">
                  <a:lumMod val="75000"/>
                  <a:alpha val="0"/>
                </a:schemeClr>
              </a:gs>
              <a:gs pos="100000">
                <a:schemeClr val="tx1">
                  <a:alpha val="0"/>
                </a:schemeClr>
              </a:gs>
            </a:gsLst>
            <a:lin ang="2700000" scaled="1"/>
            <a:tileRect/>
          </a:gradFill>
          <a:ln>
            <a:gradFill flip="none" rotWithShape="1">
              <a:gsLst>
                <a:gs pos="0">
                  <a:schemeClr val="accent6"/>
                </a:gs>
                <a:gs pos="50000">
                  <a:schemeClr val="accent6">
                    <a:lumMod val="40000"/>
                    <a:lumOff val="60000"/>
                    <a:alpha val="0"/>
                  </a:schemeClr>
                </a:gs>
                <a:gs pos="100000">
                  <a:schemeClr val="tx1">
                    <a:alpha val="0"/>
                  </a:schemeClr>
                </a:gs>
              </a:gsLst>
              <a:lin ang="2700000" scaled="1"/>
              <a:tileRect/>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solidFill>
                <a:schemeClr val="tx1"/>
              </a:solidFill>
            </a:endParaRPr>
          </a:p>
        </p:txBody>
      </p:sp>
      <p:sp>
        <p:nvSpPr>
          <p:cNvPr id="23566" name="TextBox 58"/>
          <p:cNvSpPr txBox="1">
            <a:spLocks noChangeArrowheads="1"/>
          </p:cNvSpPr>
          <p:nvPr/>
        </p:nvSpPr>
        <p:spPr bwMode="auto">
          <a:xfrm>
            <a:off x="9219603" y="6400116"/>
            <a:ext cx="696913"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2010</a:t>
            </a:r>
          </a:p>
        </p:txBody>
      </p:sp>
      <p:sp>
        <p:nvSpPr>
          <p:cNvPr id="23567" name="TextBox 59"/>
          <p:cNvSpPr txBox="1">
            <a:spLocks noChangeArrowheads="1"/>
          </p:cNvSpPr>
          <p:nvPr/>
        </p:nvSpPr>
        <p:spPr bwMode="auto">
          <a:xfrm>
            <a:off x="3384636" y="6400116"/>
            <a:ext cx="698500"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2000</a:t>
            </a:r>
          </a:p>
        </p:txBody>
      </p:sp>
      <p:sp>
        <p:nvSpPr>
          <p:cNvPr id="23568" name="TextBox 60"/>
          <p:cNvSpPr txBox="1">
            <a:spLocks noChangeArrowheads="1"/>
          </p:cNvSpPr>
          <p:nvPr/>
        </p:nvSpPr>
        <p:spPr bwMode="auto">
          <a:xfrm>
            <a:off x="5601340" y="6400116"/>
            <a:ext cx="696913" cy="369887"/>
          </a:xfrm>
          <a:prstGeom prst="rect">
            <a:avLst/>
          </a:prstGeom>
          <a:noFill/>
          <a:ln w="9525">
            <a:noFill/>
            <a:miter lim="800000"/>
            <a:headEnd/>
            <a:tailEnd/>
          </a:ln>
        </p:spPr>
        <p:txBody>
          <a:bodyPr wrap="none" lIns="91396" tIns="45699" rIns="91396" bIns="45699">
            <a:spAutoFit/>
          </a:bodyPr>
          <a:lstStyle/>
          <a:p>
            <a:pPr defTabSz="1217613"/>
            <a:r>
              <a:rPr lang="en-US" dirty="0">
                <a:latin typeface="Segoe UI Semibold" pitchFamily="34" charset="0"/>
              </a:rPr>
              <a:t>2005</a:t>
            </a:r>
          </a:p>
        </p:txBody>
      </p:sp>
      <p:pic>
        <p:nvPicPr>
          <p:cNvPr id="23572" name="Picture 2"/>
          <p:cNvPicPr>
            <a:picLocks noChangeAspect="1" noChangeArrowheads="1"/>
          </p:cNvPicPr>
          <p:nvPr/>
        </p:nvPicPr>
        <p:blipFill>
          <a:blip r:embed="rId3"/>
          <a:srcRect/>
          <a:stretch>
            <a:fillRect/>
          </a:stretch>
        </p:blipFill>
        <p:spPr bwMode="auto">
          <a:xfrm>
            <a:off x="2281194" y="4355371"/>
            <a:ext cx="1627187" cy="469900"/>
          </a:xfrm>
          <a:prstGeom prst="rect">
            <a:avLst/>
          </a:prstGeom>
          <a:noFill/>
          <a:ln w="9525">
            <a:noFill/>
            <a:miter lim="800000"/>
            <a:headEnd/>
            <a:tailEnd/>
          </a:ln>
        </p:spPr>
      </p:pic>
      <p:sp>
        <p:nvSpPr>
          <p:cNvPr id="23575" name="Freeform 37"/>
          <p:cNvSpPr>
            <a:spLocks/>
          </p:cNvSpPr>
          <p:nvPr/>
        </p:nvSpPr>
        <p:spPr bwMode="auto">
          <a:xfrm>
            <a:off x="2629942" y="5087253"/>
            <a:ext cx="1566863"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400" dirty="0">
                <a:latin typeface="Segoe" pitchFamily="34" charset="0"/>
              </a:rPr>
              <a:t>Monitoring</a:t>
            </a:r>
          </a:p>
        </p:txBody>
      </p:sp>
      <p:sp>
        <p:nvSpPr>
          <p:cNvPr id="129" name="TextBox 128"/>
          <p:cNvSpPr txBox="1"/>
          <p:nvPr/>
        </p:nvSpPr>
        <p:spPr>
          <a:xfrm>
            <a:off x="1916555" y="4758703"/>
            <a:ext cx="1362874" cy="369332"/>
          </a:xfrm>
          <a:prstGeom prst="rect">
            <a:avLst/>
          </a:prstGeom>
          <a:noFill/>
        </p:spPr>
        <p:txBody>
          <a:bodyPr wrap="none">
            <a:spAutoFit/>
          </a:bodyPr>
          <a:lstStyle/>
          <a:p>
            <a:pPr defTabSz="1218125" fontAlgn="auto">
              <a:spcBef>
                <a:spcPts val="0"/>
              </a:spcBef>
              <a:spcAft>
                <a:spcPts val="0"/>
              </a:spcAft>
              <a:defRPr/>
            </a:pPr>
            <a:r>
              <a:rPr lang="en-US" dirty="0" smtClean="0">
                <a:solidFill>
                  <a:schemeClr val="accent1">
                    <a:lumMod val="60000"/>
                    <a:lumOff val="40000"/>
                  </a:schemeClr>
                </a:solidFill>
                <a:latin typeface="Segoe UI Semibold" pitchFamily="34" charset="0"/>
                <a:cs typeface="+mn-cs"/>
              </a:rPr>
              <a:t>MOM 2000</a:t>
            </a:r>
            <a:endParaRPr lang="en-US" dirty="0">
              <a:solidFill>
                <a:schemeClr val="accent1">
                  <a:lumMod val="60000"/>
                  <a:lumOff val="40000"/>
                </a:schemeClr>
              </a:solidFill>
              <a:latin typeface="Segoe UI Semibold" pitchFamily="34" charset="0"/>
              <a:cs typeface="+mn-cs"/>
            </a:endParaRPr>
          </a:p>
        </p:txBody>
      </p:sp>
      <p:sp>
        <p:nvSpPr>
          <p:cNvPr id="7" name="Title 6"/>
          <p:cNvSpPr>
            <a:spLocks noGrp="1"/>
          </p:cNvSpPr>
          <p:nvPr>
            <p:ph type="title"/>
          </p:nvPr>
        </p:nvSpPr>
        <p:spPr>
          <a:xfrm>
            <a:off x="519113" y="224684"/>
            <a:ext cx="11669712" cy="581698"/>
          </a:xfrm>
        </p:spPr>
        <p:txBody>
          <a:bodyPr/>
          <a:lstStyle/>
          <a:p>
            <a:r>
              <a:rPr lang="en-US" sz="4200" dirty="0" smtClean="0"/>
              <a:t>Journey to your Private Cloud with System Center</a:t>
            </a:r>
            <a:endParaRPr lang="en-US" sz="4200" dirty="0"/>
          </a:p>
        </p:txBody>
      </p:sp>
      <p:cxnSp>
        <p:nvCxnSpPr>
          <p:cNvPr id="83" name="Straight Connector 82"/>
          <p:cNvCxnSpPr/>
          <p:nvPr/>
        </p:nvCxnSpPr>
        <p:spPr>
          <a:xfrm>
            <a:off x="2629942" y="5122178"/>
            <a:ext cx="0" cy="822325"/>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040498" y="5087253"/>
            <a:ext cx="0" cy="85725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598240" y="4648728"/>
            <a:ext cx="0" cy="1308475"/>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21182" y="5099953"/>
            <a:ext cx="0" cy="85725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9924308" y="4612503"/>
            <a:ext cx="8788" cy="133200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pic>
        <p:nvPicPr>
          <p:cNvPr id="56" name="Picture 2"/>
          <p:cNvPicPr>
            <a:picLocks noChangeAspect="1" noChangeArrowheads="1"/>
          </p:cNvPicPr>
          <p:nvPr/>
        </p:nvPicPr>
        <p:blipFill>
          <a:blip r:embed="rId3"/>
          <a:srcRect/>
          <a:stretch>
            <a:fillRect/>
          </a:stretch>
        </p:blipFill>
        <p:spPr bwMode="auto">
          <a:xfrm>
            <a:off x="-140249" y="3423814"/>
            <a:ext cx="4704745" cy="1358639"/>
          </a:xfrm>
          <a:prstGeom prst="rect">
            <a:avLst/>
          </a:prstGeom>
          <a:noFill/>
          <a:ln w="9525">
            <a:noFill/>
            <a:miter lim="800000"/>
            <a:headEnd/>
            <a:tailEnd/>
          </a:ln>
        </p:spPr>
      </p:pic>
      <p:sp>
        <p:nvSpPr>
          <p:cNvPr id="57" name="Freeform 37"/>
          <p:cNvSpPr>
            <a:spLocks/>
          </p:cNvSpPr>
          <p:nvPr/>
        </p:nvSpPr>
        <p:spPr bwMode="auto">
          <a:xfrm>
            <a:off x="4257066" y="4648728"/>
            <a:ext cx="1566863"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600" b="1" dirty="0" smtClean="0">
                <a:solidFill>
                  <a:schemeClr val="accent1">
                    <a:lumMod val="60000"/>
                    <a:lumOff val="40000"/>
                  </a:schemeClr>
                </a:solidFill>
                <a:latin typeface="Segoe" pitchFamily="34" charset="0"/>
              </a:rPr>
              <a:t>MOM 2005</a:t>
            </a:r>
            <a:endParaRPr lang="en-US" sz="1600" b="1" dirty="0">
              <a:solidFill>
                <a:schemeClr val="accent1">
                  <a:lumMod val="60000"/>
                  <a:lumOff val="40000"/>
                </a:schemeClr>
              </a:solidFill>
              <a:latin typeface="Segoe" pitchFamily="34" charset="0"/>
            </a:endParaRPr>
          </a:p>
        </p:txBody>
      </p:sp>
      <p:sp>
        <p:nvSpPr>
          <p:cNvPr id="58" name="Freeform 37"/>
          <p:cNvSpPr>
            <a:spLocks/>
          </p:cNvSpPr>
          <p:nvPr/>
        </p:nvSpPr>
        <p:spPr bwMode="auto">
          <a:xfrm>
            <a:off x="5780414" y="4158550"/>
            <a:ext cx="1566863"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600" b="1" dirty="0" smtClean="0">
                <a:solidFill>
                  <a:schemeClr val="accent1">
                    <a:lumMod val="60000"/>
                    <a:lumOff val="40000"/>
                  </a:schemeClr>
                </a:solidFill>
                <a:latin typeface="Segoe" pitchFamily="34" charset="0"/>
              </a:rPr>
              <a:t>OpsMgr 2007</a:t>
            </a:r>
            <a:endParaRPr lang="en-US" sz="1600" b="1" dirty="0">
              <a:solidFill>
                <a:schemeClr val="accent1">
                  <a:lumMod val="60000"/>
                  <a:lumOff val="40000"/>
                </a:schemeClr>
              </a:solidFill>
              <a:latin typeface="Segoe" pitchFamily="34" charset="0"/>
            </a:endParaRPr>
          </a:p>
        </p:txBody>
      </p:sp>
      <p:sp>
        <p:nvSpPr>
          <p:cNvPr id="59" name="Freeform 37"/>
          <p:cNvSpPr>
            <a:spLocks/>
          </p:cNvSpPr>
          <p:nvPr/>
        </p:nvSpPr>
        <p:spPr bwMode="auto">
          <a:xfrm>
            <a:off x="7347277" y="4623128"/>
            <a:ext cx="1872326"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600" b="1" dirty="0" smtClean="0">
                <a:solidFill>
                  <a:schemeClr val="accent1">
                    <a:lumMod val="60000"/>
                    <a:lumOff val="40000"/>
                  </a:schemeClr>
                </a:solidFill>
                <a:latin typeface="Segoe" pitchFamily="34" charset="0"/>
              </a:rPr>
              <a:t>OpsMgr 2007 R2</a:t>
            </a:r>
            <a:endParaRPr lang="en-US" sz="1600" b="1" dirty="0">
              <a:solidFill>
                <a:schemeClr val="accent1">
                  <a:lumMod val="60000"/>
                  <a:lumOff val="40000"/>
                </a:schemeClr>
              </a:solidFill>
              <a:latin typeface="Segoe" pitchFamily="34" charset="0"/>
            </a:endParaRPr>
          </a:p>
        </p:txBody>
      </p:sp>
      <p:sp>
        <p:nvSpPr>
          <p:cNvPr id="60" name="Freeform 37"/>
          <p:cNvSpPr>
            <a:spLocks/>
          </p:cNvSpPr>
          <p:nvPr/>
        </p:nvSpPr>
        <p:spPr bwMode="auto">
          <a:xfrm>
            <a:off x="9149665" y="4136253"/>
            <a:ext cx="1566863" cy="476250"/>
          </a:xfrm>
          <a:custGeom>
            <a:avLst/>
            <a:gdLst>
              <a:gd name="T0" fmla="*/ 1165582685 w 2064"/>
              <a:gd name="T1" fmla="*/ 169079379 h 1342"/>
              <a:gd name="T2" fmla="*/ 1170770639 w 2064"/>
              <a:gd name="T3" fmla="*/ 169079379 h 1342"/>
              <a:gd name="T4" fmla="*/ 1175382407 w 2064"/>
              <a:gd name="T5" fmla="*/ 168701431 h 1342"/>
              <a:gd name="T6" fmla="*/ 1179417229 w 2064"/>
              <a:gd name="T7" fmla="*/ 168323483 h 1342"/>
              <a:gd name="T8" fmla="*/ 1182876624 w 2064"/>
              <a:gd name="T9" fmla="*/ 167693570 h 1342"/>
              <a:gd name="T10" fmla="*/ 1185759073 w 2064"/>
              <a:gd name="T11" fmla="*/ 166937675 h 1342"/>
              <a:gd name="T12" fmla="*/ 1187488391 w 2064"/>
              <a:gd name="T13" fmla="*/ 166307761 h 1342"/>
              <a:gd name="T14" fmla="*/ 1189217709 w 2064"/>
              <a:gd name="T15" fmla="*/ 165425528 h 1342"/>
              <a:gd name="T16" fmla="*/ 1189793895 w 2064"/>
              <a:gd name="T17" fmla="*/ 164291684 h 1342"/>
              <a:gd name="T18" fmla="*/ 1189793895 w 2064"/>
              <a:gd name="T19" fmla="*/ 4661714 h 1342"/>
              <a:gd name="T20" fmla="*/ 1189217709 w 2064"/>
              <a:gd name="T21" fmla="*/ 3779835 h 1342"/>
              <a:gd name="T22" fmla="*/ 1187488391 w 2064"/>
              <a:gd name="T23" fmla="*/ 2897956 h 1342"/>
              <a:gd name="T24" fmla="*/ 1185759073 w 2064"/>
              <a:gd name="T25" fmla="*/ 2015723 h 1342"/>
              <a:gd name="T26" fmla="*/ 1182876624 w 2064"/>
              <a:gd name="T27" fmla="*/ 1259827 h 1342"/>
              <a:gd name="T28" fmla="*/ 1179417229 w 2064"/>
              <a:gd name="T29" fmla="*/ 755896 h 1342"/>
              <a:gd name="T30" fmla="*/ 1175382407 w 2064"/>
              <a:gd name="T31" fmla="*/ 377948 h 1342"/>
              <a:gd name="T32" fmla="*/ 1170770639 w 2064"/>
              <a:gd name="T33" fmla="*/ 125983 h 1342"/>
              <a:gd name="T34" fmla="*/ 1165582685 w 2064"/>
              <a:gd name="T35" fmla="*/ 0 h 1342"/>
              <a:gd name="T36" fmla="*/ 24211216 w 2064"/>
              <a:gd name="T37" fmla="*/ 0 h 1342"/>
              <a:gd name="T38" fmla="*/ 19022503 w 2064"/>
              <a:gd name="T39" fmla="*/ 125983 h 1342"/>
              <a:gd name="T40" fmla="*/ 14411495 w 2064"/>
              <a:gd name="T41" fmla="*/ 377948 h 1342"/>
              <a:gd name="T42" fmla="*/ 10375911 w 2064"/>
              <a:gd name="T43" fmla="*/ 755896 h 1342"/>
              <a:gd name="T44" fmla="*/ 6917275 w 2064"/>
              <a:gd name="T45" fmla="*/ 1259827 h 1342"/>
              <a:gd name="T46" fmla="*/ 4034824 w 2064"/>
              <a:gd name="T47" fmla="*/ 2015723 h 1342"/>
              <a:gd name="T48" fmla="*/ 1153132 w 2064"/>
              <a:gd name="T49" fmla="*/ 2897956 h 1342"/>
              <a:gd name="T50" fmla="*/ 0 w 2064"/>
              <a:gd name="T51" fmla="*/ 3779835 h 1342"/>
              <a:gd name="T52" fmla="*/ 0 w 2064"/>
              <a:gd name="T53" fmla="*/ 4661714 h 1342"/>
              <a:gd name="T54" fmla="*/ 0 w 2064"/>
              <a:gd name="T55" fmla="*/ 164291684 h 1342"/>
              <a:gd name="T56" fmla="*/ 0 w 2064"/>
              <a:gd name="T57" fmla="*/ 165425528 h 1342"/>
              <a:gd name="T58" fmla="*/ 1153132 w 2064"/>
              <a:gd name="T59" fmla="*/ 166307761 h 1342"/>
              <a:gd name="T60" fmla="*/ 4034824 w 2064"/>
              <a:gd name="T61" fmla="*/ 166937675 h 1342"/>
              <a:gd name="T62" fmla="*/ 6917275 w 2064"/>
              <a:gd name="T63" fmla="*/ 167693570 h 1342"/>
              <a:gd name="T64" fmla="*/ 10375911 w 2064"/>
              <a:gd name="T65" fmla="*/ 168323483 h 1342"/>
              <a:gd name="T66" fmla="*/ 14411495 w 2064"/>
              <a:gd name="T67" fmla="*/ 168701431 h 1342"/>
              <a:gd name="T68" fmla="*/ 19022503 w 2064"/>
              <a:gd name="T69" fmla="*/ 169079379 h 1342"/>
              <a:gd name="T70" fmla="*/ 24211216 w 2064"/>
              <a:gd name="T71" fmla="*/ 169079379 h 1342"/>
              <a:gd name="T72" fmla="*/ 1165582685 w 2064"/>
              <a:gd name="T73" fmla="*/ 169079379 h 1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4"/>
              <a:gd name="T112" fmla="*/ 0 h 1342"/>
              <a:gd name="T113" fmla="*/ 2064 w 2064"/>
              <a:gd name="T114" fmla="*/ 1342 h 1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4" h="1342">
                <a:moveTo>
                  <a:pt x="2022" y="1342"/>
                </a:moveTo>
                <a:lnTo>
                  <a:pt x="2031" y="1342"/>
                </a:lnTo>
                <a:lnTo>
                  <a:pt x="2039" y="1339"/>
                </a:lnTo>
                <a:lnTo>
                  <a:pt x="2046" y="1336"/>
                </a:lnTo>
                <a:lnTo>
                  <a:pt x="2052" y="1331"/>
                </a:lnTo>
                <a:lnTo>
                  <a:pt x="2057" y="1325"/>
                </a:lnTo>
                <a:lnTo>
                  <a:pt x="2060" y="1320"/>
                </a:lnTo>
                <a:lnTo>
                  <a:pt x="2063" y="1313"/>
                </a:lnTo>
                <a:lnTo>
                  <a:pt x="2064" y="1304"/>
                </a:lnTo>
                <a:lnTo>
                  <a:pt x="2064" y="37"/>
                </a:lnTo>
                <a:lnTo>
                  <a:pt x="2063" y="30"/>
                </a:lnTo>
                <a:lnTo>
                  <a:pt x="2060" y="23"/>
                </a:lnTo>
                <a:lnTo>
                  <a:pt x="2057" y="16"/>
                </a:lnTo>
                <a:lnTo>
                  <a:pt x="2052" y="10"/>
                </a:lnTo>
                <a:lnTo>
                  <a:pt x="2046" y="6"/>
                </a:lnTo>
                <a:lnTo>
                  <a:pt x="2039" y="3"/>
                </a:lnTo>
                <a:lnTo>
                  <a:pt x="2031" y="1"/>
                </a:lnTo>
                <a:lnTo>
                  <a:pt x="2022" y="0"/>
                </a:lnTo>
                <a:lnTo>
                  <a:pt x="42" y="0"/>
                </a:lnTo>
                <a:lnTo>
                  <a:pt x="33" y="1"/>
                </a:lnTo>
                <a:lnTo>
                  <a:pt x="25" y="3"/>
                </a:lnTo>
                <a:lnTo>
                  <a:pt x="18" y="6"/>
                </a:lnTo>
                <a:lnTo>
                  <a:pt x="12" y="10"/>
                </a:lnTo>
                <a:lnTo>
                  <a:pt x="7" y="16"/>
                </a:lnTo>
                <a:lnTo>
                  <a:pt x="2" y="23"/>
                </a:lnTo>
                <a:lnTo>
                  <a:pt x="0" y="30"/>
                </a:lnTo>
                <a:lnTo>
                  <a:pt x="0" y="37"/>
                </a:lnTo>
                <a:lnTo>
                  <a:pt x="0" y="1304"/>
                </a:lnTo>
                <a:lnTo>
                  <a:pt x="0" y="1313"/>
                </a:lnTo>
                <a:lnTo>
                  <a:pt x="2" y="1320"/>
                </a:lnTo>
                <a:lnTo>
                  <a:pt x="7" y="1325"/>
                </a:lnTo>
                <a:lnTo>
                  <a:pt x="12" y="1331"/>
                </a:lnTo>
                <a:lnTo>
                  <a:pt x="18" y="1336"/>
                </a:lnTo>
                <a:lnTo>
                  <a:pt x="25" y="1339"/>
                </a:lnTo>
                <a:lnTo>
                  <a:pt x="33" y="1342"/>
                </a:lnTo>
                <a:lnTo>
                  <a:pt x="42" y="1342"/>
                </a:lnTo>
                <a:lnTo>
                  <a:pt x="2022" y="1342"/>
                </a:lnTo>
                <a:close/>
              </a:path>
            </a:pathLst>
          </a:custGeom>
          <a:noFill/>
          <a:ln w="3175">
            <a:noFill/>
            <a:round/>
            <a:headEnd/>
            <a:tailEnd/>
          </a:ln>
        </p:spPr>
        <p:txBody>
          <a:bodyPr lIns="68589" tIns="34295" rIns="68589" bIns="34295" anchor="ctr"/>
          <a:lstStyle/>
          <a:p>
            <a:pPr algn="ctr" defTabSz="1217613"/>
            <a:r>
              <a:rPr lang="en-US" sz="1600" b="1" dirty="0" smtClean="0">
                <a:solidFill>
                  <a:schemeClr val="accent1">
                    <a:lumMod val="60000"/>
                    <a:lumOff val="40000"/>
                  </a:schemeClr>
                </a:solidFill>
                <a:latin typeface="Segoe" pitchFamily="34" charset="0"/>
              </a:rPr>
              <a:t>OpsMgr 2012</a:t>
            </a:r>
            <a:endParaRPr lang="en-US" sz="1600" b="1" dirty="0">
              <a:solidFill>
                <a:schemeClr val="accent1">
                  <a:lumMod val="60000"/>
                  <a:lumOff val="40000"/>
                </a:schemeClr>
              </a:solidFill>
              <a:latin typeface="Segoe" pitchFamily="34" charset="0"/>
            </a:endParaRPr>
          </a:p>
        </p:txBody>
      </p:sp>
      <p:grpSp>
        <p:nvGrpSpPr>
          <p:cNvPr id="73" name="Group 72"/>
          <p:cNvGrpSpPr/>
          <p:nvPr/>
        </p:nvGrpSpPr>
        <p:grpSpPr>
          <a:xfrm>
            <a:off x="6187708" y="1542210"/>
            <a:ext cx="5709436" cy="2206112"/>
            <a:chOff x="346000" y="1598254"/>
            <a:chExt cx="5709436" cy="2206112"/>
          </a:xfrm>
        </p:grpSpPr>
        <p:sp>
          <p:nvSpPr>
            <p:cNvPr id="74" name="Rectangle 73"/>
            <p:cNvSpPr/>
            <p:nvPr/>
          </p:nvSpPr>
          <p:spPr>
            <a:xfrm>
              <a:off x="995984" y="1803818"/>
              <a:ext cx="5059452" cy="2000548"/>
            </a:xfrm>
            <a:prstGeom prst="rect">
              <a:avLst/>
            </a:prstGeom>
          </p:spPr>
          <p:txBody>
            <a:bodyPr wrap="square">
              <a:spAutoFit/>
            </a:bodyPr>
            <a:lstStyle/>
            <a:p>
              <a:pPr algn="ctr">
                <a:defRPr/>
              </a:pPr>
              <a:r>
                <a:rPr lang="en-US" sz="6000" b="1" dirty="0" smtClean="0">
                  <a:solidFill>
                    <a:schemeClr val="tx1">
                      <a:alpha val="99000"/>
                    </a:schemeClr>
                  </a:solidFill>
                  <a:latin typeface="Segoe UI Semibold" pitchFamily="34" charset="0"/>
                </a:rPr>
                <a:t>52</a:t>
              </a:r>
              <a:r>
                <a:rPr lang="en-US" sz="6000" b="1" dirty="0">
                  <a:solidFill>
                    <a:schemeClr val="tx1">
                      <a:alpha val="99000"/>
                    </a:schemeClr>
                  </a:solidFill>
                  <a:latin typeface="Segoe UI Semibold" pitchFamily="34" charset="0"/>
                </a:rPr>
                <a:t>% </a:t>
              </a:r>
              <a:r>
                <a:rPr lang="en-US" sz="3200" dirty="0">
                  <a:solidFill>
                    <a:schemeClr val="tx1">
                      <a:alpha val="99000"/>
                    </a:schemeClr>
                  </a:solidFill>
                  <a:latin typeface="+mn-lt"/>
                </a:rPr>
                <a:t>of you are active users of System Center Operations Manager</a:t>
              </a:r>
            </a:p>
          </p:txBody>
        </p:sp>
        <p:sp>
          <p:nvSpPr>
            <p:cNvPr id="75" name="5-Point Star 74"/>
            <p:cNvSpPr/>
            <p:nvPr/>
          </p:nvSpPr>
          <p:spPr bwMode="auto">
            <a:xfrm rot="19477194">
              <a:off x="346000" y="1598254"/>
              <a:ext cx="866736" cy="865564"/>
            </a:xfrm>
            <a:prstGeom prst="star5">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81" name="Group 80"/>
          <p:cNvGrpSpPr/>
          <p:nvPr/>
        </p:nvGrpSpPr>
        <p:grpSpPr>
          <a:xfrm>
            <a:off x="6960974" y="2876377"/>
            <a:ext cx="3925788" cy="2312227"/>
            <a:chOff x="4077170" y="4541978"/>
            <a:chExt cx="3925788" cy="2312227"/>
          </a:xfrm>
        </p:grpSpPr>
        <p:sp>
          <p:nvSpPr>
            <p:cNvPr id="82" name="Rectangle 81"/>
            <p:cNvSpPr/>
            <p:nvPr/>
          </p:nvSpPr>
          <p:spPr>
            <a:xfrm>
              <a:off x="4077170" y="4853657"/>
              <a:ext cx="3925788" cy="2000548"/>
            </a:xfrm>
            <a:prstGeom prst="rect">
              <a:avLst/>
            </a:prstGeom>
          </p:spPr>
          <p:txBody>
            <a:bodyPr wrap="square">
              <a:spAutoFit/>
            </a:bodyPr>
            <a:lstStyle/>
            <a:p>
              <a:pPr algn="ctr">
                <a:defRPr/>
              </a:pPr>
              <a:r>
                <a:rPr lang="en-US" sz="6000" b="1" dirty="0">
                  <a:solidFill>
                    <a:schemeClr val="tx1">
                      <a:alpha val="99000"/>
                    </a:schemeClr>
                  </a:solidFill>
                  <a:latin typeface="Segoe UI Semibold" pitchFamily="34" charset="0"/>
                </a:rPr>
                <a:t>100K </a:t>
              </a:r>
              <a:r>
                <a:rPr lang="en-US" sz="3200" dirty="0">
                  <a:solidFill>
                    <a:schemeClr val="tx1">
                      <a:alpha val="99000"/>
                    </a:schemeClr>
                  </a:solidFill>
                  <a:latin typeface="+mn-lt"/>
                </a:rPr>
                <a:t>management pack downloads in 2010!</a:t>
              </a:r>
            </a:p>
          </p:txBody>
        </p:sp>
        <p:sp>
          <p:nvSpPr>
            <p:cNvPr id="84" name="5-Point Star 83"/>
            <p:cNvSpPr/>
            <p:nvPr/>
          </p:nvSpPr>
          <p:spPr bwMode="auto">
            <a:xfrm rot="18181573">
              <a:off x="4610387" y="4542513"/>
              <a:ext cx="790503" cy="789434"/>
            </a:xfrm>
            <a:prstGeom prst="star5">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85" name="Group 84"/>
          <p:cNvGrpSpPr/>
          <p:nvPr/>
        </p:nvGrpSpPr>
        <p:grpSpPr>
          <a:xfrm>
            <a:off x="6526947" y="462294"/>
            <a:ext cx="6343219" cy="2020026"/>
            <a:chOff x="1192069" y="-1239258"/>
            <a:chExt cx="6343219" cy="2020026"/>
          </a:xfrm>
        </p:grpSpPr>
        <p:sp>
          <p:nvSpPr>
            <p:cNvPr id="86" name="5-Point Star 85"/>
            <p:cNvSpPr/>
            <p:nvPr/>
          </p:nvSpPr>
          <p:spPr bwMode="auto">
            <a:xfrm rot="19803797">
              <a:off x="1192069" y="-1239258"/>
              <a:ext cx="838200" cy="837066"/>
            </a:xfrm>
            <a:prstGeom prst="star5">
              <a:avLst>
                <a:gd name="adj" fmla="val 25353"/>
                <a:gd name="hf" fmla="val 105146"/>
                <a:gd name="vf" fmla="val 110557"/>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sp>
          <p:nvSpPr>
            <p:cNvPr id="88" name="Rectangle 87"/>
            <p:cNvSpPr/>
            <p:nvPr/>
          </p:nvSpPr>
          <p:spPr>
            <a:xfrm>
              <a:off x="1649190" y="-1219780"/>
              <a:ext cx="5886098" cy="2000548"/>
            </a:xfrm>
            <a:prstGeom prst="rect">
              <a:avLst/>
            </a:prstGeom>
          </p:spPr>
          <p:txBody>
            <a:bodyPr wrap="square">
              <a:spAutoFit/>
            </a:bodyPr>
            <a:lstStyle/>
            <a:p>
              <a:pPr algn="ctr">
                <a:defRPr/>
              </a:pPr>
              <a:r>
                <a:rPr lang="en-US" sz="6000" b="1" dirty="0">
                  <a:solidFill>
                    <a:schemeClr val="tx1">
                      <a:alpha val="99000"/>
                    </a:schemeClr>
                  </a:solidFill>
                  <a:latin typeface="Segoe UI Semibold" pitchFamily="34" charset="0"/>
                </a:rPr>
                <a:t>175</a:t>
              </a:r>
              <a:r>
                <a:rPr lang="en-US" sz="3200" dirty="0" smtClean="0">
                  <a:solidFill>
                    <a:schemeClr val="tx1">
                      <a:alpha val="99000"/>
                    </a:schemeClr>
                  </a:solidFill>
                  <a:latin typeface="+mn-lt"/>
                </a:rPr>
                <a:t> </a:t>
              </a:r>
              <a:r>
                <a:rPr lang="en-US" sz="3200" dirty="0">
                  <a:solidFill>
                    <a:schemeClr val="tx1">
                      <a:alpha val="99000"/>
                    </a:schemeClr>
                  </a:solidFill>
                  <a:latin typeface="+mn-lt"/>
                </a:rPr>
                <a:t>ISV partners invest in System Center solutions as part of the System Center alliance</a:t>
              </a:r>
            </a:p>
          </p:txBody>
        </p:sp>
      </p:grpSp>
      <p:grpSp>
        <p:nvGrpSpPr>
          <p:cNvPr id="90" name="Group 89"/>
          <p:cNvGrpSpPr/>
          <p:nvPr/>
        </p:nvGrpSpPr>
        <p:grpSpPr>
          <a:xfrm>
            <a:off x="5584950" y="1583964"/>
            <a:ext cx="6740262" cy="2214233"/>
            <a:chOff x="6304920" y="5967206"/>
            <a:chExt cx="6740262" cy="2214233"/>
          </a:xfrm>
        </p:grpSpPr>
        <p:sp>
          <p:nvSpPr>
            <p:cNvPr id="92" name="Rectangle 24"/>
            <p:cNvSpPr>
              <a:spLocks noChangeArrowheads="1"/>
            </p:cNvSpPr>
            <p:nvPr/>
          </p:nvSpPr>
          <p:spPr bwMode="auto">
            <a:xfrm>
              <a:off x="6533849" y="7247989"/>
              <a:ext cx="6511333" cy="933450"/>
            </a:xfrm>
            <a:prstGeom prst="rect">
              <a:avLst/>
            </a:prstGeom>
            <a:noFill/>
            <a:ln w="9525">
              <a:noFill/>
              <a:miter lim="800000"/>
              <a:headEnd/>
              <a:tailEnd/>
            </a:ln>
          </p:spPr>
          <p:txBody>
            <a:bodyPr lIns="274320" anchor="ctr"/>
            <a:lstStyle/>
            <a:p>
              <a:pPr algn="ctr">
                <a:defRPr/>
              </a:pPr>
              <a:r>
                <a:rPr lang="en-US" sz="6000" b="1" dirty="0">
                  <a:solidFill>
                    <a:schemeClr val="tx1">
                      <a:alpha val="99000"/>
                    </a:schemeClr>
                  </a:solidFill>
                  <a:latin typeface="Segoe UI Semibold" pitchFamily="34" charset="0"/>
                </a:rPr>
                <a:t>33% </a:t>
              </a:r>
              <a:r>
                <a:rPr lang="en-US" sz="3200" dirty="0" smtClean="0">
                  <a:solidFill>
                    <a:schemeClr val="tx1">
                      <a:alpha val="99000"/>
                    </a:schemeClr>
                  </a:solidFill>
                  <a:latin typeface="+mn-lt"/>
                </a:rPr>
                <a:t>of </a:t>
              </a:r>
              <a:r>
                <a:rPr lang="en-US" sz="3200" dirty="0">
                  <a:solidFill>
                    <a:schemeClr val="tx1">
                      <a:alpha val="99000"/>
                    </a:schemeClr>
                  </a:solidFill>
                  <a:latin typeface="+mn-lt"/>
                </a:rPr>
                <a:t>you consider System Center as your primary server management solution for the datacenter (Source: internal Microsoft research)</a:t>
              </a:r>
            </a:p>
          </p:txBody>
        </p:sp>
        <p:sp>
          <p:nvSpPr>
            <p:cNvPr id="95" name="5-Point Star 94"/>
            <p:cNvSpPr/>
            <p:nvPr/>
          </p:nvSpPr>
          <p:spPr bwMode="auto">
            <a:xfrm rot="4945404">
              <a:off x="6304385" y="5967741"/>
              <a:ext cx="790503" cy="789434"/>
            </a:xfrm>
            <a:prstGeom prst="star5">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grpSp>
        <p:nvGrpSpPr>
          <p:cNvPr id="100" name="Group 99"/>
          <p:cNvGrpSpPr/>
          <p:nvPr/>
        </p:nvGrpSpPr>
        <p:grpSpPr>
          <a:xfrm>
            <a:off x="6087945" y="4188330"/>
            <a:ext cx="5384394" cy="2215991"/>
            <a:chOff x="3646067" y="5220130"/>
            <a:chExt cx="5384394" cy="2215991"/>
          </a:xfrm>
        </p:grpSpPr>
        <p:sp>
          <p:nvSpPr>
            <p:cNvPr id="101" name="Rectangle 100"/>
            <p:cNvSpPr/>
            <p:nvPr/>
          </p:nvSpPr>
          <p:spPr>
            <a:xfrm>
              <a:off x="3659920" y="5220130"/>
              <a:ext cx="5370541" cy="2215991"/>
            </a:xfrm>
            <a:prstGeom prst="rect">
              <a:avLst/>
            </a:prstGeom>
          </p:spPr>
          <p:txBody>
            <a:bodyPr wrap="square">
              <a:spAutoFit/>
            </a:bodyPr>
            <a:lstStyle/>
            <a:p>
              <a:pPr algn="ctr">
                <a:defRPr/>
              </a:pPr>
              <a:r>
                <a:rPr lang="en-US" sz="2800" dirty="0" smtClean="0">
                  <a:solidFill>
                    <a:schemeClr val="tx1">
                      <a:alpha val="99000"/>
                    </a:schemeClr>
                  </a:solidFill>
                  <a:latin typeface="+mn-lt"/>
                </a:rPr>
                <a:t>   You </a:t>
              </a:r>
              <a:r>
                <a:rPr lang="en-US" sz="2800" dirty="0">
                  <a:solidFill>
                    <a:schemeClr val="tx1">
                      <a:alpha val="99000"/>
                    </a:schemeClr>
                  </a:solidFill>
                  <a:latin typeface="+mn-lt"/>
                </a:rPr>
                <a:t>are </a:t>
              </a:r>
              <a:r>
                <a:rPr lang="en-US" sz="2800" dirty="0" smtClean="0">
                  <a:solidFill>
                    <a:schemeClr val="tx1">
                      <a:alpha val="99000"/>
                    </a:schemeClr>
                  </a:solidFill>
                  <a:latin typeface="+mn-lt"/>
                </a:rPr>
                <a:t>licensed to manage almost </a:t>
              </a:r>
              <a:r>
                <a:rPr lang="en-US" sz="5400" b="1" dirty="0">
                  <a:solidFill>
                    <a:schemeClr val="tx1">
                      <a:alpha val="99000"/>
                    </a:schemeClr>
                  </a:solidFill>
                  <a:latin typeface="Segoe UI Semibold" pitchFamily="34" charset="0"/>
                </a:rPr>
                <a:t>50%</a:t>
              </a:r>
              <a:r>
                <a:rPr lang="en-US" sz="5400" b="1" dirty="0">
                  <a:solidFill>
                    <a:schemeClr val="tx1">
                      <a:alpha val="99000"/>
                    </a:schemeClr>
                  </a:solidFill>
                  <a:latin typeface="+mn-lt"/>
                </a:rPr>
                <a:t> </a:t>
              </a:r>
              <a:r>
                <a:rPr lang="en-US" sz="2800" dirty="0">
                  <a:solidFill>
                    <a:schemeClr val="tx1">
                      <a:alpha val="99000"/>
                    </a:schemeClr>
                  </a:solidFill>
                  <a:latin typeface="+mn-lt"/>
                </a:rPr>
                <a:t>of your Windows Server infrastructure with </a:t>
              </a:r>
              <a:r>
                <a:rPr lang="en-US" sz="2800" dirty="0" smtClean="0">
                  <a:solidFill>
                    <a:schemeClr val="tx1">
                      <a:alpha val="99000"/>
                    </a:schemeClr>
                  </a:solidFill>
                  <a:latin typeface="+mn-lt"/>
                </a:rPr>
                <a:t>System </a:t>
              </a:r>
              <a:r>
                <a:rPr lang="en-US" sz="2800" dirty="0">
                  <a:solidFill>
                    <a:schemeClr val="tx1">
                      <a:alpha val="99000"/>
                    </a:schemeClr>
                  </a:solidFill>
                  <a:latin typeface="+mn-lt"/>
                </a:rPr>
                <a:t>Center today </a:t>
              </a:r>
            </a:p>
          </p:txBody>
        </p:sp>
        <p:sp>
          <p:nvSpPr>
            <p:cNvPr id="104" name="5-Point Star 103"/>
            <p:cNvSpPr/>
            <p:nvPr/>
          </p:nvSpPr>
          <p:spPr bwMode="auto">
            <a:xfrm rot="4097965">
              <a:off x="3645532" y="5276760"/>
              <a:ext cx="790503" cy="789434"/>
            </a:xfrm>
            <a:prstGeom prst="star5">
              <a:avLst/>
            </a:prstGeom>
            <a:solidFill>
              <a:schemeClr val="accent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3276626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10" presetClass="exit" presetSubtype="0" fill="hold" nodeType="withEffect">
                                  <p:stCondLst>
                                    <p:cond delay="0"/>
                                  </p:stCondLst>
                                  <p:childTnLst>
                                    <p:animEffect transition="out" filter="fade">
                                      <p:cBhvr>
                                        <p:cTn id="11" dur="500"/>
                                        <p:tgtEl>
                                          <p:spTgt spid="23572"/>
                                        </p:tgtEl>
                                      </p:cBhvr>
                                    </p:animEffect>
                                    <p:set>
                                      <p:cBhvr>
                                        <p:cTn id="12" dur="1" fill="hold">
                                          <p:stCondLst>
                                            <p:cond delay="499"/>
                                          </p:stCondLst>
                                        </p:cTn>
                                        <p:tgtEl>
                                          <p:spTgt spid="23572"/>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23575"/>
                                        </p:tgtEl>
                                      </p:cBhvr>
                                    </p:animEffect>
                                    <p:set>
                                      <p:cBhvr>
                                        <p:cTn id="16" dur="1" fill="hold">
                                          <p:stCondLst>
                                            <p:cond delay="499"/>
                                          </p:stCondLst>
                                        </p:cTn>
                                        <p:tgtEl>
                                          <p:spTgt spid="23575"/>
                                        </p:tgtEl>
                                        <p:attrNameLst>
                                          <p:attrName>style.visibility</p:attrName>
                                        </p:attrNameLst>
                                      </p:cBhvr>
                                      <p:to>
                                        <p:strVal val="hidden"/>
                                      </p:to>
                                    </p:se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0-#ppt_w/2"/>
                                          </p:val>
                                        </p:tav>
                                        <p:tav tm="100000">
                                          <p:val>
                                            <p:strVal val="#ppt_x"/>
                                          </p:val>
                                        </p:tav>
                                      </p:tavLst>
                                    </p:anim>
                                    <p:anim calcmode="lin" valueType="num">
                                      <p:cBhvr additive="base">
                                        <p:cTn id="21" dur="500" fill="hold"/>
                                        <p:tgtEl>
                                          <p:spTgt spid="5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additive="base">
                                        <p:cTn id="30" dur="500" fill="hold"/>
                                        <p:tgtEl>
                                          <p:spTgt spid="59"/>
                                        </p:tgtEl>
                                        <p:attrNameLst>
                                          <p:attrName>ppt_x</p:attrName>
                                        </p:attrNameLst>
                                      </p:cBhvr>
                                      <p:tavLst>
                                        <p:tav tm="0">
                                          <p:val>
                                            <p:strVal val="#ppt_x"/>
                                          </p:val>
                                        </p:tav>
                                        <p:tav tm="100000">
                                          <p:val>
                                            <p:strVal val="#ppt_x"/>
                                          </p:val>
                                        </p:tav>
                                      </p:tavLst>
                                    </p:anim>
                                    <p:anim calcmode="lin" valueType="num">
                                      <p:cBhvr additive="base">
                                        <p:cTn id="31" dur="500" fill="hold"/>
                                        <p:tgtEl>
                                          <p:spTgt spid="5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par>
                                <p:cTn id="42" presetID="6" presetClass="emph" presetSubtype="0" fill="hold" nodeType="withEffect">
                                  <p:stCondLst>
                                    <p:cond delay="1000"/>
                                  </p:stCondLst>
                                  <p:childTnLst>
                                    <p:animScale>
                                      <p:cBhvr>
                                        <p:cTn id="43" dur="1000" fill="hold"/>
                                        <p:tgtEl>
                                          <p:spTgt spid="73"/>
                                        </p:tgtEl>
                                      </p:cBhvr>
                                      <p:by x="50000" y="50000"/>
                                    </p:animScale>
                                  </p:childTnLst>
                                </p:cTn>
                              </p:par>
                              <p:par>
                                <p:cTn id="44" presetID="50" presetClass="path" presetSubtype="0" accel="50000" decel="50000" fill="hold" nodeType="withEffect">
                                  <p:stCondLst>
                                    <p:cond delay="1500"/>
                                  </p:stCondLst>
                                  <p:childTnLst>
                                    <p:animMotion origin="layout" path="M -0.00013 2.12766E-6 L -0.2925 2.12766E-6 C -0.42384 2.12766E-6 -0.58475 -0.04579 -0.58475 -0.08303 L -0.58475 -0.16466 " pathEditMode="relative" rAng="0" ptsTypes="FfFF">
                                      <p:cBhvr>
                                        <p:cTn id="45" dur="1000" fill="hold"/>
                                        <p:tgtEl>
                                          <p:spTgt spid="73"/>
                                        </p:tgtEl>
                                        <p:attrNameLst>
                                          <p:attrName>ppt_x</p:attrName>
                                          <p:attrName>ppt_y</p:attrName>
                                        </p:attrNameLst>
                                      </p:cBhvr>
                                      <p:rCtr x="-29225" y="-8233"/>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childTnLst>
                          </p:cTn>
                        </p:par>
                        <p:par>
                          <p:cTn id="51" fill="hold">
                            <p:stCondLst>
                              <p:cond delay="500"/>
                            </p:stCondLst>
                            <p:childTnLst>
                              <p:par>
                                <p:cTn id="52" presetID="6" presetClass="emph" presetSubtype="0" fill="hold" nodeType="afterEffect">
                                  <p:stCondLst>
                                    <p:cond delay="0"/>
                                  </p:stCondLst>
                                  <p:childTnLst>
                                    <p:animScale>
                                      <p:cBhvr>
                                        <p:cTn id="53" dur="700" fill="hold"/>
                                        <p:tgtEl>
                                          <p:spTgt spid="81"/>
                                        </p:tgtEl>
                                      </p:cBhvr>
                                      <p:by x="50000" y="50000"/>
                                    </p:animScale>
                                  </p:childTnLst>
                                </p:cTn>
                              </p:par>
                            </p:childTnLst>
                          </p:cTn>
                        </p:par>
                        <p:par>
                          <p:cTn id="54" fill="hold">
                            <p:stCondLst>
                              <p:cond delay="1200"/>
                            </p:stCondLst>
                            <p:childTnLst>
                              <p:par>
                                <p:cTn id="55" presetID="50" presetClass="path" presetSubtype="0" accel="50000" decel="50000" fill="hold" nodeType="afterEffect">
                                  <p:stCondLst>
                                    <p:cond delay="0"/>
                                  </p:stCondLst>
                                  <p:childTnLst>
                                    <p:animMotion origin="layout" path="M -0.00026 9.43571E-7 L -0.21486 9.43571E-7 C -0.31088 9.43571E-7 -0.42802 -0.05805 -0.42802 -0.10338 L -0.42802 -0.20352 " pathEditMode="relative" rAng="0" ptsTypes="FfFF">
                                      <p:cBhvr>
                                        <p:cTn id="56" dur="500" fill="hold"/>
                                        <p:tgtEl>
                                          <p:spTgt spid="81"/>
                                        </p:tgtEl>
                                        <p:attrNameLst>
                                          <p:attrName>ppt_x</p:attrName>
                                          <p:attrName>ppt_y</p:attrName>
                                        </p:attrNameLst>
                                      </p:cBhvr>
                                      <p:rCtr x="-21394" y="-10176"/>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6" presetClass="emph" presetSubtype="0" fill="hold" nodeType="afterEffect">
                                  <p:stCondLst>
                                    <p:cond delay="0"/>
                                  </p:stCondLst>
                                  <p:childTnLst>
                                    <p:animScale>
                                      <p:cBhvr>
                                        <p:cTn id="64" dur="1000" fill="hold"/>
                                        <p:tgtEl>
                                          <p:spTgt spid="100"/>
                                        </p:tgtEl>
                                      </p:cBhvr>
                                      <p:by x="50000" y="50000"/>
                                    </p:animScale>
                                  </p:childTnLst>
                                </p:cTn>
                              </p:par>
                            </p:childTnLst>
                          </p:cTn>
                        </p:par>
                        <p:par>
                          <p:cTn id="65" fill="hold">
                            <p:stCondLst>
                              <p:cond delay="1500"/>
                            </p:stCondLst>
                            <p:childTnLst>
                              <p:par>
                                <p:cTn id="66" presetID="50" presetClass="path" presetSubtype="0" accel="50000" decel="50000" fill="hold" nodeType="afterEffect">
                                  <p:stCondLst>
                                    <p:cond delay="0"/>
                                  </p:stCondLst>
                                  <p:childTnLst>
                                    <p:animMotion origin="layout" path="M -0.237 0.01202 L -0.25107 0.01202 C -0.2572 0.01202 -0.26436 -0.21323 -0.26436 -0.31268 L -0.26436 -0.5377 " pathEditMode="relative" rAng="0" ptsTypes="FfFF">
                                      <p:cBhvr>
                                        <p:cTn id="67" dur="1000" fill="hold"/>
                                        <p:tgtEl>
                                          <p:spTgt spid="100"/>
                                        </p:tgtEl>
                                        <p:attrNameLst>
                                          <p:attrName>ppt_x</p:attrName>
                                          <p:attrName>ppt_y</p:attrName>
                                        </p:attrNameLst>
                                      </p:cBhvr>
                                      <p:rCtr x="-1368" y="-27498"/>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childTnLst>
                          </p:cTn>
                        </p:par>
                        <p:par>
                          <p:cTn id="73" fill="hold">
                            <p:stCondLst>
                              <p:cond delay="500"/>
                            </p:stCondLst>
                            <p:childTnLst>
                              <p:par>
                                <p:cTn id="74" presetID="6" presetClass="emph" presetSubtype="0" fill="hold" nodeType="afterEffect">
                                  <p:stCondLst>
                                    <p:cond delay="0"/>
                                  </p:stCondLst>
                                  <p:childTnLst>
                                    <p:animScale>
                                      <p:cBhvr>
                                        <p:cTn id="75" dur="1000" fill="hold"/>
                                        <p:tgtEl>
                                          <p:spTgt spid="90"/>
                                        </p:tgtEl>
                                      </p:cBhvr>
                                      <p:by x="50000" y="50000"/>
                                    </p:animScale>
                                  </p:childTnLst>
                                </p:cTn>
                              </p:par>
                            </p:childTnLst>
                          </p:cTn>
                        </p:par>
                        <p:par>
                          <p:cTn id="76" fill="hold">
                            <p:stCondLst>
                              <p:cond delay="1500"/>
                            </p:stCondLst>
                            <p:childTnLst>
                              <p:par>
                                <p:cTn id="77" presetID="50" presetClass="path" presetSubtype="0" accel="50000" decel="50000" fill="hold" nodeType="afterEffect">
                                  <p:stCondLst>
                                    <p:cond delay="0"/>
                                  </p:stCondLst>
                                  <p:childTnLst>
                                    <p:animMotion origin="layout" path="M 0.07386 0.4507 L -0.0155 0.4507 C -0.05484 0.4507 -0.10225 0.31574 -0.10225 0.20324 L -0.10225 -0.04375 " pathEditMode="relative" rAng="0" ptsTypes="FfFF">
                                      <p:cBhvr>
                                        <p:cTn id="78" dur="1000" fill="hold"/>
                                        <p:tgtEl>
                                          <p:spTgt spid="90"/>
                                        </p:tgtEl>
                                        <p:attrNameLst>
                                          <p:attrName>ppt_x</p:attrName>
                                          <p:attrName>ppt_y</p:attrName>
                                        </p:attrNameLst>
                                      </p:cBhvr>
                                      <p:rCtr x="-8806" y="-24722"/>
                                    </p:animMotion>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childTnLst>
                          </p:cTn>
                        </p:par>
                        <p:par>
                          <p:cTn id="84" fill="hold">
                            <p:stCondLst>
                              <p:cond delay="500"/>
                            </p:stCondLst>
                            <p:childTnLst>
                              <p:par>
                                <p:cTn id="85" presetID="6" presetClass="emph" presetSubtype="0" fill="hold" nodeType="afterEffect">
                                  <p:stCondLst>
                                    <p:cond delay="0"/>
                                  </p:stCondLst>
                                  <p:childTnLst>
                                    <p:animScale>
                                      <p:cBhvr>
                                        <p:cTn id="86" dur="800" fill="hold"/>
                                        <p:tgtEl>
                                          <p:spTgt spid="8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5" grpId="0"/>
      <p:bldP spid="57" grpId="0"/>
      <p:bldP spid="58" grpId="0"/>
      <p:bldP spid="59" grpId="0"/>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 on Operations Manager</a:t>
            </a:r>
            <a:endParaRPr lang="en-US" dirty="0"/>
          </a:p>
        </p:txBody>
      </p:sp>
      <p:sp>
        <p:nvSpPr>
          <p:cNvPr id="3" name="Text Placeholder 2"/>
          <p:cNvSpPr>
            <a:spLocks noGrp="1"/>
          </p:cNvSpPr>
          <p:nvPr>
            <p:ph type="body" sz="quarter" idx="10"/>
          </p:nvPr>
        </p:nvSpPr>
        <p:spPr>
          <a:xfrm>
            <a:off x="519112" y="1447800"/>
            <a:ext cx="11669713" cy="4881336"/>
          </a:xfrm>
        </p:spPr>
        <p:txBody>
          <a:bodyPr/>
          <a:lstStyle/>
          <a:p>
            <a:pPr marL="0" indent="0">
              <a:buNone/>
              <a:tabLst>
                <a:tab pos="2571750" algn="l"/>
              </a:tabLst>
            </a:pPr>
            <a:r>
              <a:rPr lang="en-US" sz="2000" dirty="0" smtClean="0">
                <a:solidFill>
                  <a:srgbClr val="FFFF00"/>
                </a:solidFill>
              </a:rPr>
              <a:t>Website		</a:t>
            </a:r>
            <a:r>
              <a:rPr lang="en-US" sz="2000" b="1" dirty="0" smtClean="0">
                <a:solidFill>
                  <a:srgbClr val="FFFF00"/>
                </a:solidFill>
              </a:rPr>
              <a:t>www.microsoft.com/OpsMgr</a:t>
            </a:r>
          </a:p>
          <a:p>
            <a:pPr marL="0" indent="0" defTabSz="688975">
              <a:buNone/>
              <a:tabLst>
                <a:tab pos="2571750" algn="l"/>
              </a:tabLst>
            </a:pPr>
            <a:r>
              <a:rPr lang="en-US" sz="2000" dirty="0" err="1" smtClean="0">
                <a:solidFill>
                  <a:srgbClr val="FFFF00"/>
                </a:solidFill>
              </a:rPr>
              <a:t>TechCenter</a:t>
            </a:r>
            <a:r>
              <a:rPr lang="en-US" sz="2000" dirty="0" smtClean="0">
                <a:solidFill>
                  <a:srgbClr val="FFFF00"/>
                </a:solidFill>
              </a:rPr>
              <a:t>		</a:t>
            </a:r>
            <a:r>
              <a:rPr lang="en-US" sz="2000" b="1" dirty="0" smtClean="0">
                <a:solidFill>
                  <a:srgbClr val="FFFF00"/>
                </a:solidFill>
              </a:rPr>
              <a:t>technet.microsoft.com/</a:t>
            </a:r>
            <a:r>
              <a:rPr lang="en-US" sz="2000" b="1" dirty="0" err="1" smtClean="0">
                <a:solidFill>
                  <a:srgbClr val="FFFF00"/>
                </a:solidFill>
              </a:rPr>
              <a:t>OpsMgr</a:t>
            </a:r>
            <a:endParaRPr lang="en-US" sz="2000" b="1" dirty="0" smtClean="0">
              <a:solidFill>
                <a:srgbClr val="FFFF00"/>
              </a:solidFill>
            </a:endParaRPr>
          </a:p>
          <a:p>
            <a:pPr marL="0" indent="0">
              <a:buNone/>
              <a:tabLst>
                <a:tab pos="2571750" algn="l"/>
              </a:tabLst>
            </a:pPr>
            <a:r>
              <a:rPr lang="en-US" sz="2000" dirty="0" smtClean="0">
                <a:solidFill>
                  <a:srgbClr val="FFFF00"/>
                </a:solidFill>
              </a:rPr>
              <a:t>Forums		</a:t>
            </a:r>
            <a:r>
              <a:rPr lang="en-US" sz="2000" b="1" dirty="0" smtClean="0">
                <a:solidFill>
                  <a:srgbClr val="FFFF00"/>
                </a:solidFill>
              </a:rPr>
              <a:t>social.technet.microsoft.com/Forums/en-US/category/OM</a:t>
            </a:r>
          </a:p>
          <a:p>
            <a:pPr marL="0" indent="0">
              <a:buNone/>
              <a:tabLst>
                <a:tab pos="2571750" algn="l"/>
              </a:tabLst>
            </a:pPr>
            <a:r>
              <a:rPr lang="en-US" sz="2000" dirty="0" smtClean="0">
                <a:solidFill>
                  <a:srgbClr val="FFFF00"/>
                </a:solidFill>
              </a:rPr>
              <a:t>Team Blog		</a:t>
            </a:r>
            <a:r>
              <a:rPr lang="en-US" sz="2000" b="1" dirty="0" smtClean="0">
                <a:solidFill>
                  <a:srgbClr val="FFFF00"/>
                </a:solidFill>
              </a:rPr>
              <a:t>blogs.technet.com/</a:t>
            </a:r>
            <a:r>
              <a:rPr lang="en-US" sz="2000" b="1" dirty="0" err="1" smtClean="0">
                <a:solidFill>
                  <a:srgbClr val="FFFF00"/>
                </a:solidFill>
              </a:rPr>
              <a:t>MOMteam</a:t>
            </a:r>
            <a:endParaRPr lang="en-US" sz="2000" b="1" dirty="0" smtClean="0">
              <a:solidFill>
                <a:srgbClr val="FFFF00"/>
              </a:solidFill>
            </a:endParaRPr>
          </a:p>
          <a:p>
            <a:pPr marL="0" indent="0">
              <a:buNone/>
              <a:tabLst>
                <a:tab pos="2571750" algn="l"/>
              </a:tabLst>
            </a:pPr>
            <a:endParaRPr lang="en-US" sz="2000" dirty="0" smtClean="0"/>
          </a:p>
          <a:p>
            <a:pPr marL="0" indent="0">
              <a:buNone/>
              <a:tabLst>
                <a:tab pos="2571750" algn="l"/>
              </a:tabLst>
            </a:pPr>
            <a:r>
              <a:rPr lang="en-US" sz="2000" dirty="0" smtClean="0">
                <a:solidFill>
                  <a:srgbClr val="FFFF00"/>
                </a:solidFill>
              </a:rPr>
              <a:t>Ops </a:t>
            </a:r>
            <a:r>
              <a:rPr lang="en-US" sz="2000" dirty="0" err="1" smtClean="0">
                <a:solidFill>
                  <a:srgbClr val="FFFF00"/>
                </a:solidFill>
              </a:rPr>
              <a:t>Mgr</a:t>
            </a:r>
            <a:r>
              <a:rPr lang="en-US" sz="2000" dirty="0" smtClean="0">
                <a:solidFill>
                  <a:srgbClr val="FFFF00"/>
                </a:solidFill>
              </a:rPr>
              <a:t> CEP	</a:t>
            </a:r>
            <a:r>
              <a:rPr lang="en-US" sz="2000" b="1" dirty="0" smtClean="0">
                <a:solidFill>
                  <a:srgbClr val="FFFF00"/>
                </a:solidFill>
              </a:rPr>
              <a:t>OMCEP@microsoft.com  </a:t>
            </a:r>
            <a:r>
              <a:rPr lang="en-US" sz="1600" dirty="0" smtClean="0">
                <a:solidFill>
                  <a:srgbClr val="FFFF00"/>
                </a:solidFill>
              </a:rPr>
              <a:t>(</a:t>
            </a:r>
            <a:r>
              <a:rPr lang="en-US" sz="1600" i="1" dirty="0" smtClean="0">
                <a:solidFill>
                  <a:srgbClr val="FFFF00"/>
                </a:solidFill>
              </a:rPr>
              <a:t>now taking applications</a:t>
            </a:r>
            <a:r>
              <a:rPr lang="en-US" sz="1600" dirty="0" smtClean="0">
                <a:solidFill>
                  <a:srgbClr val="FFFF00"/>
                </a:solidFill>
              </a:rPr>
              <a:t>)</a:t>
            </a:r>
          </a:p>
          <a:p>
            <a:pPr marL="0" indent="0">
              <a:buNone/>
              <a:tabLst>
                <a:tab pos="2571750" algn="l"/>
              </a:tabLst>
            </a:pPr>
            <a:endParaRPr lang="en-US" sz="1800" dirty="0" smtClean="0">
              <a:solidFill>
                <a:srgbClr val="FFFF00"/>
              </a:solidFill>
            </a:endParaRPr>
          </a:p>
          <a:p>
            <a:pPr marL="0" indent="0">
              <a:buNone/>
              <a:tabLst>
                <a:tab pos="2571750" algn="l"/>
              </a:tabLst>
            </a:pPr>
            <a:r>
              <a:rPr lang="en-US" sz="1800" dirty="0" smtClean="0"/>
              <a:t>Jason Buffington	</a:t>
            </a:r>
            <a:r>
              <a:rPr lang="en-US" sz="1800" b="1" dirty="0" smtClean="0"/>
              <a:t>JBUFF@microsoft.com</a:t>
            </a:r>
          </a:p>
          <a:p>
            <a:pPr marL="0" indent="0">
              <a:buNone/>
              <a:tabLst>
                <a:tab pos="2571750" algn="l"/>
              </a:tabLst>
            </a:pPr>
            <a:r>
              <a:rPr lang="en-US" sz="1800" dirty="0" smtClean="0"/>
              <a:t>Jason’s blog		jasonbuffington.com</a:t>
            </a:r>
          </a:p>
          <a:p>
            <a:pPr marL="0" indent="0">
              <a:buNone/>
              <a:tabLst>
                <a:tab pos="2571750" algn="l"/>
              </a:tabLst>
            </a:pPr>
            <a:r>
              <a:rPr lang="en-US" sz="1800" dirty="0" smtClean="0"/>
              <a:t>Jason’s tweets		twitter.com/</a:t>
            </a:r>
            <a:r>
              <a:rPr lang="en-US" sz="1800" dirty="0" err="1" smtClean="0"/>
              <a:t>JBuff</a:t>
            </a:r>
            <a:endParaRPr lang="en-US" sz="1800" dirty="0" smtClean="0"/>
          </a:p>
          <a:p>
            <a:pPr marL="0" indent="0">
              <a:buNone/>
              <a:tabLst>
                <a:tab pos="2571750" algn="l"/>
              </a:tabLst>
            </a:pPr>
            <a:r>
              <a:rPr lang="en-US" sz="1800" dirty="0" smtClean="0"/>
              <a:t>Jason’s book 		DataProtectionBible.com</a:t>
            </a:r>
          </a:p>
          <a:p>
            <a:pPr marL="0" indent="0">
              <a:buNone/>
              <a:tabLst>
                <a:tab pos="2571750" algn="l"/>
              </a:tabLst>
            </a:pPr>
            <a:endParaRPr lang="en-US" sz="1800" dirty="0" smtClean="0"/>
          </a:p>
          <a:p>
            <a:pPr marL="0" indent="0">
              <a:buNone/>
              <a:tabLst>
                <a:tab pos="2571750" algn="l"/>
              </a:tabLst>
            </a:pPr>
            <a:r>
              <a:rPr lang="en-US" sz="1800" dirty="0" smtClean="0"/>
              <a:t>Gordon McKenna</a:t>
            </a:r>
            <a:r>
              <a:rPr lang="en-US" sz="2000" dirty="0" smtClean="0"/>
              <a:t>	</a:t>
            </a:r>
            <a:r>
              <a:rPr lang="en-US" sz="1800" b="1" dirty="0" smtClean="0"/>
              <a:t>Gordon@inframon.com</a:t>
            </a:r>
          </a:p>
          <a:p>
            <a:pPr marL="0" indent="0">
              <a:buNone/>
              <a:tabLst>
                <a:tab pos="2571750" algn="l"/>
              </a:tabLst>
            </a:pPr>
            <a:r>
              <a:rPr lang="en-US" sz="1800" dirty="0" err="1" smtClean="0"/>
              <a:t>Inframon</a:t>
            </a:r>
            <a:r>
              <a:rPr lang="en-US" sz="1800" dirty="0" smtClean="0"/>
              <a:t> website	www.inframon.com</a:t>
            </a:r>
          </a:p>
          <a:p>
            <a:pPr marL="0" indent="0">
              <a:buNone/>
              <a:tabLst>
                <a:tab pos="2571750" algn="l"/>
              </a:tabLst>
            </a:pPr>
            <a:r>
              <a:rPr lang="en-US" sz="1800" dirty="0" smtClean="0"/>
              <a:t>War On Cost	www.WARonCOST.com</a:t>
            </a:r>
          </a:p>
        </p:txBody>
      </p:sp>
    </p:spTree>
    <p:extLst>
      <p:ext uri="{BB962C8B-B14F-4D97-AF65-F5344CB8AC3E}">
        <p14:creationId xmlns:p14="http://schemas.microsoft.com/office/powerpoint/2010/main" val="77073719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lvl="0">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chemeClr val="tx2">
                    <a:lumMod val="60000"/>
                    <a:lumOff val="40000"/>
                  </a:schemeClr>
                </a:solidFill>
              </a:rPr>
              <a:t>Blue </a:t>
            </a:r>
            <a:r>
              <a:rPr lang="en-US" sz="2000" spc="-30" dirty="0">
                <a:solidFill>
                  <a:schemeClr val="tx2">
                    <a:lumMod val="60000"/>
                    <a:lumOff val="40000"/>
                  </a:scheme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lvl="0">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Azure - </a:t>
            </a:r>
            <a:r>
              <a:rPr lang="en-US" sz="2000" u="sng" dirty="0">
                <a:hlinkClick r:id="rId4"/>
              </a:rPr>
              <a:t>http://www.microsoft.com/windowsazure/</a:t>
            </a:r>
            <a:endParaRPr lang="en-US" sz="2000" dirty="0">
              <a:gradFill>
                <a:gsLst>
                  <a:gs pos="0">
                    <a:schemeClr val="tx1"/>
                  </a:gs>
                  <a:gs pos="100000">
                    <a:schemeClr val="tx1"/>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System Center - </a:t>
            </a:r>
            <a:r>
              <a:rPr lang="en-US" sz="2000" u="sng" dirty="0">
                <a:hlinkClick r:id="rId5"/>
              </a:rPr>
              <a:t>http://www.microsoft.com/systemcenter/</a:t>
            </a:r>
            <a:endParaRPr lang="en-US" sz="2000" dirty="0">
              <a:gradFill>
                <a:gsLst>
                  <a:gs pos="0">
                    <a:schemeClr val="tx1"/>
                  </a:gs>
                  <a:gs pos="100000">
                    <a:schemeClr val="tx1"/>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Forefront - </a:t>
            </a:r>
            <a:r>
              <a:rPr lang="en-US" sz="2000" u="sng" dirty="0">
                <a:hlinkClick r:id="rId6"/>
              </a:rPr>
              <a:t>http://www.microsoft.com/forefront/</a:t>
            </a:r>
            <a:endParaRPr lang="en-US" sz="2000" dirty="0">
              <a:gradFill>
                <a:gsLst>
                  <a:gs pos="0">
                    <a:schemeClr val="tx1"/>
                  </a:gs>
                  <a:gs pos="100000">
                    <a:schemeClr val="tx1"/>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Server - </a:t>
            </a:r>
            <a:r>
              <a:rPr lang="en-US" sz="2000" u="sng" dirty="0">
                <a:hlinkClick r:id="rId7"/>
              </a:rPr>
              <a:t>http://www.microsoft.com/windowsserver/</a:t>
            </a:r>
            <a:r>
              <a:rPr lang="en-US" sz="2000" dirty="0"/>
              <a:t> </a:t>
            </a:r>
            <a:endParaRPr lang="en-US" sz="2000" dirty="0">
              <a:gradFill>
                <a:gsLst>
                  <a:gs pos="0">
                    <a:schemeClr val="tx1"/>
                  </a:gs>
                  <a:gs pos="100000">
                    <a:schemeClr val="tx1"/>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Cloud Power - </a:t>
            </a:r>
            <a:r>
              <a:rPr lang="en-US" sz="2000" u="sng" dirty="0">
                <a:hlinkClick r:id="rId8"/>
              </a:rPr>
              <a:t>http://</a:t>
            </a:r>
            <a:r>
              <a:rPr lang="en-US" sz="2000" u="sng" dirty="0" smtClean="0">
                <a:hlinkClick r:id="rId8"/>
              </a:rPr>
              <a:t>www.microsoft.com/cloud/</a:t>
            </a:r>
            <a:r>
              <a:rPr lang="en-US" sz="2000" u="sng" dirty="0" smtClean="0"/>
              <a:t>   </a:t>
            </a:r>
            <a:r>
              <a:rPr lang="en-US" sz="2000" dirty="0" smtClean="0"/>
              <a:t> </a:t>
            </a:r>
            <a:endParaRPr lang="en-US" sz="2000" dirty="0">
              <a:gradFill>
                <a:gsLst>
                  <a:gs pos="0">
                    <a:schemeClr val="tx1"/>
                  </a:gs>
                  <a:gs pos="100000">
                    <a:schemeClr val="tx1"/>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Private Cloud - </a:t>
            </a:r>
            <a:r>
              <a:rPr lang="en-US" sz="2000" u="sng" dirty="0">
                <a:hlinkClick r:id="rId7"/>
              </a:rPr>
              <a:t>http://</a:t>
            </a:r>
            <a:r>
              <a:rPr lang="en-US" sz="2000" u="sng" dirty="0" smtClean="0">
                <a:hlinkClick r:id="rId7"/>
              </a:rPr>
              <a:t>www.microsoft.com/privatecloud/</a:t>
            </a:r>
            <a:r>
              <a:rPr lang="en-US" sz="2000" dirty="0" smtClean="0"/>
              <a:t> </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73185527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82215377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59539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268925869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Manager</a:t>
            </a:r>
            <a:endParaRPr lang="en-US" dirty="0"/>
          </a:p>
        </p:txBody>
      </p:sp>
      <p:pic>
        <p:nvPicPr>
          <p:cNvPr id="65538" name="Picture 2" descr="C:\Program Files\Microsoft Resource DVD Artwork\DVD_ART\Artwork_Imagery\Shapes and Graphics\timeline\timeline.png"/>
          <p:cNvPicPr>
            <a:picLocks noChangeAspect="1" noChangeArrowheads="1"/>
          </p:cNvPicPr>
          <p:nvPr/>
        </p:nvPicPr>
        <p:blipFill>
          <a:blip r:embed="rId3"/>
          <a:srcRect/>
          <a:stretch>
            <a:fillRect/>
          </a:stretch>
        </p:blipFill>
        <p:spPr bwMode="auto">
          <a:xfrm>
            <a:off x="0" y="2057401"/>
            <a:ext cx="12174026" cy="802289"/>
          </a:xfrm>
          <a:prstGeom prst="rect">
            <a:avLst/>
          </a:prstGeom>
          <a:noFill/>
        </p:spPr>
      </p:pic>
      <p:grpSp>
        <p:nvGrpSpPr>
          <p:cNvPr id="3" name="Group 44"/>
          <p:cNvGrpSpPr/>
          <p:nvPr/>
        </p:nvGrpSpPr>
        <p:grpSpPr>
          <a:xfrm>
            <a:off x="3098705" y="2125117"/>
            <a:ext cx="1248099" cy="1124759"/>
            <a:chOff x="5456911" y="2640888"/>
            <a:chExt cx="936318" cy="1124759"/>
          </a:xfrm>
        </p:grpSpPr>
        <p:sp>
          <p:nvSpPr>
            <p:cNvPr id="21" name="Rectangle 20"/>
            <p:cNvSpPr/>
            <p:nvPr/>
          </p:nvSpPr>
          <p:spPr>
            <a:xfrm rot="19380000">
              <a:off x="5505409"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2006</a:t>
              </a:r>
              <a:endParaRPr lang="en-US" sz="2000" dirty="0">
                <a:latin typeface="Calibri" pitchFamily="34" charset="0"/>
              </a:endParaRPr>
            </a:p>
          </p:txBody>
        </p:sp>
        <p:pic>
          <p:nvPicPr>
            <p:cNvPr id="30"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5456911" y="2640888"/>
              <a:ext cx="936318" cy="663225"/>
            </a:xfrm>
            <a:prstGeom prst="rect">
              <a:avLst/>
            </a:prstGeom>
            <a:noFill/>
          </p:spPr>
        </p:pic>
      </p:grpSp>
      <p:grpSp>
        <p:nvGrpSpPr>
          <p:cNvPr id="4" name="Group 50"/>
          <p:cNvGrpSpPr/>
          <p:nvPr/>
        </p:nvGrpSpPr>
        <p:grpSpPr>
          <a:xfrm>
            <a:off x="464196" y="2117006"/>
            <a:ext cx="1308396" cy="1647113"/>
            <a:chOff x="3333749" y="2640888"/>
            <a:chExt cx="981552" cy="1647113"/>
          </a:xfrm>
        </p:grpSpPr>
        <p:grpSp>
          <p:nvGrpSpPr>
            <p:cNvPr id="5" name="Group 42"/>
            <p:cNvGrpSpPr/>
            <p:nvPr/>
          </p:nvGrpSpPr>
          <p:grpSpPr>
            <a:xfrm>
              <a:off x="3378983" y="2640888"/>
              <a:ext cx="936318" cy="1124759"/>
              <a:chOff x="3378983" y="2640888"/>
              <a:chExt cx="936318" cy="1124759"/>
            </a:xfrm>
          </p:grpSpPr>
          <p:sp>
            <p:nvSpPr>
              <p:cNvPr id="19" name="Rectangle 18"/>
              <p:cNvSpPr/>
              <p:nvPr/>
            </p:nvSpPr>
            <p:spPr>
              <a:xfrm rot="19380000">
                <a:off x="3388480" y="3365537"/>
                <a:ext cx="528166" cy="400110"/>
              </a:xfrm>
              <a:prstGeom prst="rect">
                <a:avLst/>
              </a:prstGeom>
              <a:noFill/>
            </p:spPr>
            <p:txBody>
              <a:bodyPr wrap="none" lIns="91440" tIns="45720" rIns="91440" bIns="45720">
                <a:spAutoFit/>
              </a:bodyPr>
              <a:lstStyle/>
              <a:p>
                <a:pPr algn="ctr"/>
                <a:r>
                  <a:rPr lang="en-US" sz="2000" dirty="0" smtClean="0">
                    <a:latin typeface="Calibri" pitchFamily="34" charset="0"/>
                  </a:rPr>
                  <a:t>2004</a:t>
                </a:r>
                <a:endParaRPr lang="en-US" sz="2000" dirty="0">
                  <a:latin typeface="Calibri" pitchFamily="34" charset="0"/>
                </a:endParaRPr>
              </a:p>
            </p:txBody>
          </p:sp>
          <p:pic>
            <p:nvPicPr>
              <p:cNvPr id="28"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3378983" y="2640888"/>
                <a:ext cx="936318" cy="663225"/>
              </a:xfrm>
              <a:prstGeom prst="rect">
                <a:avLst/>
              </a:prstGeom>
              <a:noFill/>
            </p:spPr>
          </p:pic>
        </p:grpSp>
        <p:sp>
          <p:nvSpPr>
            <p:cNvPr id="35" name="TextBox 34"/>
            <p:cNvSpPr txBox="1"/>
            <p:nvPr/>
          </p:nvSpPr>
          <p:spPr>
            <a:xfrm>
              <a:off x="3333749" y="3955602"/>
              <a:ext cx="562800"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MOM 2005 </a:t>
              </a:r>
            </a:p>
            <a:p>
              <a:pPr algn="ctr">
                <a:lnSpc>
                  <a:spcPct val="90000"/>
                </a:lnSpc>
              </a:pPr>
              <a:r>
                <a:rPr lang="en-US" sz="1200" dirty="0" smtClean="0">
                  <a:latin typeface="Calibri" pitchFamily="34" charset="0"/>
                </a:rPr>
                <a:t>RTM</a:t>
              </a:r>
            </a:p>
          </p:txBody>
        </p:sp>
      </p:grpSp>
      <p:grpSp>
        <p:nvGrpSpPr>
          <p:cNvPr id="6" name="Group 51"/>
          <p:cNvGrpSpPr/>
          <p:nvPr/>
        </p:nvGrpSpPr>
        <p:grpSpPr>
          <a:xfrm>
            <a:off x="1647435" y="2135750"/>
            <a:ext cx="1429716" cy="1647113"/>
            <a:chOff x="4281699" y="2640888"/>
            <a:chExt cx="1072566" cy="1647113"/>
          </a:xfrm>
        </p:grpSpPr>
        <p:grpSp>
          <p:nvGrpSpPr>
            <p:cNvPr id="7" name="Group 43"/>
            <p:cNvGrpSpPr/>
            <p:nvPr/>
          </p:nvGrpSpPr>
          <p:grpSpPr>
            <a:xfrm>
              <a:off x="4417947" y="2640888"/>
              <a:ext cx="936318" cy="1124759"/>
              <a:chOff x="4417947" y="2640888"/>
              <a:chExt cx="936318" cy="1124759"/>
            </a:xfrm>
          </p:grpSpPr>
          <p:sp>
            <p:nvSpPr>
              <p:cNvPr id="20" name="Rectangle 19"/>
              <p:cNvSpPr/>
              <p:nvPr/>
            </p:nvSpPr>
            <p:spPr>
              <a:xfrm rot="19380000">
                <a:off x="4446944"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2005</a:t>
                </a:r>
                <a:endParaRPr lang="en-US" sz="2000" dirty="0">
                  <a:latin typeface="Calibri" pitchFamily="34" charset="0"/>
                </a:endParaRPr>
              </a:p>
            </p:txBody>
          </p:sp>
          <p:pic>
            <p:nvPicPr>
              <p:cNvPr id="29"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4417947" y="2640888"/>
                <a:ext cx="936318" cy="663225"/>
              </a:xfrm>
              <a:prstGeom prst="rect">
                <a:avLst/>
              </a:prstGeom>
              <a:noFill/>
            </p:spPr>
          </p:pic>
        </p:grpSp>
        <p:sp>
          <p:nvSpPr>
            <p:cNvPr id="36" name="TextBox 35"/>
            <p:cNvSpPr txBox="1"/>
            <p:nvPr/>
          </p:nvSpPr>
          <p:spPr>
            <a:xfrm>
              <a:off x="4281699" y="3955602"/>
              <a:ext cx="562800"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MOM 2005 </a:t>
              </a:r>
            </a:p>
            <a:p>
              <a:pPr algn="ctr">
                <a:lnSpc>
                  <a:spcPct val="90000"/>
                </a:lnSpc>
              </a:pPr>
              <a:r>
                <a:rPr lang="en-US" sz="1200" dirty="0" smtClean="0">
                  <a:latin typeface="Calibri" pitchFamily="34" charset="0"/>
                </a:rPr>
                <a:t>SP1</a:t>
              </a:r>
            </a:p>
          </p:txBody>
        </p:sp>
      </p:grpSp>
      <p:grpSp>
        <p:nvGrpSpPr>
          <p:cNvPr id="8" name="Group 52"/>
          <p:cNvGrpSpPr/>
          <p:nvPr/>
        </p:nvGrpSpPr>
        <p:grpSpPr>
          <a:xfrm>
            <a:off x="4132823" y="2135750"/>
            <a:ext cx="1514869" cy="1647113"/>
            <a:chOff x="6295745" y="2640888"/>
            <a:chExt cx="1136448" cy="1647113"/>
          </a:xfrm>
        </p:grpSpPr>
        <p:grpSp>
          <p:nvGrpSpPr>
            <p:cNvPr id="9" name="Group 45"/>
            <p:cNvGrpSpPr/>
            <p:nvPr/>
          </p:nvGrpSpPr>
          <p:grpSpPr>
            <a:xfrm>
              <a:off x="6495875" y="2640888"/>
              <a:ext cx="936318" cy="1124759"/>
              <a:chOff x="6495875" y="2640888"/>
              <a:chExt cx="936318" cy="1124759"/>
            </a:xfrm>
          </p:grpSpPr>
          <p:sp>
            <p:nvSpPr>
              <p:cNvPr id="22" name="Rectangle 21"/>
              <p:cNvSpPr/>
              <p:nvPr/>
            </p:nvSpPr>
            <p:spPr>
              <a:xfrm rot="19380000">
                <a:off x="6563873"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2007</a:t>
                </a:r>
                <a:endParaRPr lang="en-US" sz="2000" dirty="0">
                  <a:latin typeface="Calibri" pitchFamily="34" charset="0"/>
                </a:endParaRPr>
              </a:p>
            </p:txBody>
          </p:sp>
          <p:pic>
            <p:nvPicPr>
              <p:cNvPr id="31"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6495875" y="2640888"/>
                <a:ext cx="936318" cy="663225"/>
              </a:xfrm>
              <a:prstGeom prst="rect">
                <a:avLst/>
              </a:prstGeom>
              <a:noFill/>
            </p:spPr>
          </p:pic>
        </p:grpSp>
        <p:sp>
          <p:nvSpPr>
            <p:cNvPr id="37" name="TextBox 36"/>
            <p:cNvSpPr txBox="1"/>
            <p:nvPr/>
          </p:nvSpPr>
          <p:spPr>
            <a:xfrm>
              <a:off x="6295745" y="3955602"/>
              <a:ext cx="663239"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OpsMgr 2007 </a:t>
              </a:r>
            </a:p>
            <a:p>
              <a:pPr algn="ctr">
                <a:lnSpc>
                  <a:spcPct val="90000"/>
                </a:lnSpc>
              </a:pPr>
              <a:r>
                <a:rPr lang="en-US" sz="1200" dirty="0" smtClean="0">
                  <a:latin typeface="Calibri" pitchFamily="34" charset="0"/>
                </a:rPr>
                <a:t>RTM</a:t>
              </a:r>
            </a:p>
          </p:txBody>
        </p:sp>
      </p:grpSp>
      <p:grpSp>
        <p:nvGrpSpPr>
          <p:cNvPr id="10" name="Group 53"/>
          <p:cNvGrpSpPr/>
          <p:nvPr/>
        </p:nvGrpSpPr>
        <p:grpSpPr>
          <a:xfrm>
            <a:off x="5554852" y="2146216"/>
            <a:ext cx="1398237" cy="1647113"/>
            <a:chOff x="7422204" y="2640888"/>
            <a:chExt cx="1048951" cy="1647113"/>
          </a:xfrm>
        </p:grpSpPr>
        <p:grpSp>
          <p:nvGrpSpPr>
            <p:cNvPr id="11" name="Group 46"/>
            <p:cNvGrpSpPr/>
            <p:nvPr/>
          </p:nvGrpSpPr>
          <p:grpSpPr>
            <a:xfrm>
              <a:off x="7534837" y="2640888"/>
              <a:ext cx="936318" cy="1124760"/>
              <a:chOff x="7534837" y="2640888"/>
              <a:chExt cx="936318" cy="1124760"/>
            </a:xfrm>
          </p:grpSpPr>
          <p:sp>
            <p:nvSpPr>
              <p:cNvPr id="23" name="Rectangle 22"/>
              <p:cNvSpPr/>
              <p:nvPr/>
            </p:nvSpPr>
            <p:spPr>
              <a:xfrm rot="19380000">
                <a:off x="7622337" y="3365538"/>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2008</a:t>
                </a:r>
                <a:endParaRPr lang="en-US" sz="2000" dirty="0">
                  <a:latin typeface="Calibri" pitchFamily="34" charset="0"/>
                </a:endParaRPr>
              </a:p>
            </p:txBody>
          </p:sp>
          <p:pic>
            <p:nvPicPr>
              <p:cNvPr id="32"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7534837" y="2640888"/>
                <a:ext cx="936318" cy="663225"/>
              </a:xfrm>
              <a:prstGeom prst="rect">
                <a:avLst/>
              </a:prstGeom>
              <a:noFill/>
            </p:spPr>
          </p:pic>
        </p:grpSp>
        <p:sp>
          <p:nvSpPr>
            <p:cNvPr id="38" name="TextBox 37"/>
            <p:cNvSpPr txBox="1"/>
            <p:nvPr/>
          </p:nvSpPr>
          <p:spPr>
            <a:xfrm>
              <a:off x="7422204" y="3955602"/>
              <a:ext cx="663239"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OpsMgr 2007 </a:t>
              </a:r>
            </a:p>
            <a:p>
              <a:pPr algn="ctr">
                <a:lnSpc>
                  <a:spcPct val="90000"/>
                </a:lnSpc>
              </a:pPr>
              <a:r>
                <a:rPr lang="en-US" sz="1200" dirty="0" smtClean="0">
                  <a:latin typeface="Calibri" pitchFamily="34" charset="0"/>
                </a:rPr>
                <a:t>SP1</a:t>
              </a:r>
            </a:p>
          </p:txBody>
        </p:sp>
      </p:grpSp>
      <p:grpSp>
        <p:nvGrpSpPr>
          <p:cNvPr id="13" name="Group 52"/>
          <p:cNvGrpSpPr/>
          <p:nvPr/>
        </p:nvGrpSpPr>
        <p:grpSpPr>
          <a:xfrm>
            <a:off x="7072586" y="2163919"/>
            <a:ext cx="1294796" cy="1647113"/>
            <a:chOff x="6460843" y="2640888"/>
            <a:chExt cx="971350" cy="1647113"/>
          </a:xfrm>
        </p:grpSpPr>
        <p:grpSp>
          <p:nvGrpSpPr>
            <p:cNvPr id="14" name="Group 45"/>
            <p:cNvGrpSpPr/>
            <p:nvPr/>
          </p:nvGrpSpPr>
          <p:grpSpPr>
            <a:xfrm>
              <a:off x="6495875" y="2640888"/>
              <a:ext cx="936318" cy="1124759"/>
              <a:chOff x="6495875" y="2640888"/>
              <a:chExt cx="936318" cy="1124759"/>
            </a:xfrm>
          </p:grpSpPr>
          <p:sp>
            <p:nvSpPr>
              <p:cNvPr id="79" name="Rectangle 78"/>
              <p:cNvSpPr/>
              <p:nvPr/>
            </p:nvSpPr>
            <p:spPr>
              <a:xfrm rot="19380000">
                <a:off x="6563873"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2009</a:t>
                </a:r>
                <a:endParaRPr lang="en-US" sz="2000" dirty="0">
                  <a:latin typeface="Calibri" pitchFamily="34" charset="0"/>
                </a:endParaRPr>
              </a:p>
            </p:txBody>
          </p:sp>
          <p:pic>
            <p:nvPicPr>
              <p:cNvPr id="80"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6495875" y="2640888"/>
                <a:ext cx="936318" cy="663225"/>
              </a:xfrm>
              <a:prstGeom prst="rect">
                <a:avLst/>
              </a:prstGeom>
              <a:noFill/>
            </p:spPr>
          </p:pic>
        </p:grpSp>
        <p:sp>
          <p:nvSpPr>
            <p:cNvPr id="78" name="TextBox 77"/>
            <p:cNvSpPr txBox="1"/>
            <p:nvPr/>
          </p:nvSpPr>
          <p:spPr>
            <a:xfrm>
              <a:off x="6460843" y="3955602"/>
              <a:ext cx="636782"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OpsMgr 2007</a:t>
              </a:r>
            </a:p>
            <a:p>
              <a:pPr algn="ctr">
                <a:lnSpc>
                  <a:spcPct val="90000"/>
                </a:lnSpc>
              </a:pPr>
              <a:r>
                <a:rPr lang="en-US" sz="1200" dirty="0" smtClean="0">
                  <a:latin typeface="Calibri" pitchFamily="34" charset="0"/>
                </a:rPr>
                <a:t>R2</a:t>
              </a:r>
            </a:p>
          </p:txBody>
        </p:sp>
      </p:grpSp>
      <p:grpSp>
        <p:nvGrpSpPr>
          <p:cNvPr id="34" name="Group 52"/>
          <p:cNvGrpSpPr/>
          <p:nvPr/>
        </p:nvGrpSpPr>
        <p:grpSpPr>
          <a:xfrm>
            <a:off x="9776565" y="2146216"/>
            <a:ext cx="1248099" cy="1647113"/>
            <a:chOff x="6495875" y="2640888"/>
            <a:chExt cx="936318" cy="1647113"/>
          </a:xfrm>
        </p:grpSpPr>
        <p:grpSp>
          <p:nvGrpSpPr>
            <p:cNvPr id="40" name="Group 45"/>
            <p:cNvGrpSpPr/>
            <p:nvPr/>
          </p:nvGrpSpPr>
          <p:grpSpPr>
            <a:xfrm>
              <a:off x="6495875" y="2640888"/>
              <a:ext cx="936318" cy="1124759"/>
              <a:chOff x="6495875" y="2640888"/>
              <a:chExt cx="936318" cy="1124759"/>
            </a:xfrm>
          </p:grpSpPr>
          <p:sp>
            <p:nvSpPr>
              <p:cNvPr id="42" name="Rectangle 41"/>
              <p:cNvSpPr/>
              <p:nvPr/>
            </p:nvSpPr>
            <p:spPr>
              <a:xfrm rot="19380000">
                <a:off x="6563873"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2011</a:t>
                </a:r>
                <a:endParaRPr lang="en-US" sz="2000" dirty="0">
                  <a:latin typeface="Calibri" pitchFamily="34" charset="0"/>
                </a:endParaRPr>
              </a:p>
            </p:txBody>
          </p:sp>
          <p:pic>
            <p:nvPicPr>
              <p:cNvPr id="43"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6495875" y="2640888"/>
                <a:ext cx="936318" cy="663225"/>
              </a:xfrm>
              <a:prstGeom prst="rect">
                <a:avLst/>
              </a:prstGeom>
              <a:noFill/>
            </p:spPr>
          </p:pic>
        </p:grpSp>
        <p:sp>
          <p:nvSpPr>
            <p:cNvPr id="41" name="TextBox 40"/>
            <p:cNvSpPr txBox="1"/>
            <p:nvPr/>
          </p:nvSpPr>
          <p:spPr>
            <a:xfrm>
              <a:off x="6591925" y="3955602"/>
              <a:ext cx="374623"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OpsMgr</a:t>
              </a:r>
            </a:p>
            <a:p>
              <a:pPr algn="ctr">
                <a:lnSpc>
                  <a:spcPct val="90000"/>
                </a:lnSpc>
              </a:pPr>
              <a:r>
                <a:rPr lang="en-US" sz="1200" dirty="0" smtClean="0">
                  <a:latin typeface="Calibri" pitchFamily="34" charset="0"/>
                </a:rPr>
                <a:t>2012</a:t>
              </a:r>
            </a:p>
          </p:txBody>
        </p:sp>
      </p:grpSp>
      <p:grpSp>
        <p:nvGrpSpPr>
          <p:cNvPr id="15" name="Group 11"/>
          <p:cNvGrpSpPr/>
          <p:nvPr/>
        </p:nvGrpSpPr>
        <p:grpSpPr>
          <a:xfrm>
            <a:off x="8153097" y="2133278"/>
            <a:ext cx="1600533" cy="1649585"/>
            <a:chOff x="8103675" y="2146216"/>
            <a:chExt cx="1600533" cy="1649585"/>
          </a:xfrm>
        </p:grpSpPr>
        <p:grpSp>
          <p:nvGrpSpPr>
            <p:cNvPr id="44" name="Group 52"/>
            <p:cNvGrpSpPr/>
            <p:nvPr/>
          </p:nvGrpSpPr>
          <p:grpSpPr>
            <a:xfrm>
              <a:off x="8456109" y="2146216"/>
              <a:ext cx="1248099" cy="1480913"/>
              <a:chOff x="6495875" y="2640888"/>
              <a:chExt cx="936318" cy="1480913"/>
            </a:xfrm>
          </p:grpSpPr>
          <p:grpSp>
            <p:nvGrpSpPr>
              <p:cNvPr id="45" name="Group 45"/>
              <p:cNvGrpSpPr/>
              <p:nvPr/>
            </p:nvGrpSpPr>
            <p:grpSpPr>
              <a:xfrm>
                <a:off x="6495875" y="2640888"/>
                <a:ext cx="936318" cy="1124759"/>
                <a:chOff x="6495875" y="2640888"/>
                <a:chExt cx="936318" cy="1124759"/>
              </a:xfrm>
            </p:grpSpPr>
            <p:sp>
              <p:nvSpPr>
                <p:cNvPr id="47" name="Rectangle 24"/>
                <p:cNvSpPr/>
                <p:nvPr/>
              </p:nvSpPr>
              <p:spPr>
                <a:xfrm rot="19380000">
                  <a:off x="6563873" y="3365537"/>
                  <a:ext cx="528167" cy="400110"/>
                </a:xfrm>
                <a:prstGeom prst="rect">
                  <a:avLst/>
                </a:prstGeom>
                <a:noFill/>
              </p:spPr>
              <p:txBody>
                <a:bodyPr wrap="none" lIns="91440" tIns="45720" rIns="91440" bIns="45720">
                  <a:spAutoFit/>
                </a:bodyPr>
                <a:lstStyle/>
                <a:p>
                  <a:pPr algn="ctr"/>
                  <a:r>
                    <a:rPr lang="en-US" sz="2000" dirty="0" smtClean="0">
                      <a:latin typeface="Calibri" pitchFamily="34" charset="0"/>
                    </a:rPr>
                    <a:t>2010</a:t>
                  </a:r>
                  <a:endParaRPr lang="en-US" sz="2000" dirty="0">
                    <a:latin typeface="Calibri" pitchFamily="34" charset="0"/>
                  </a:endParaRPr>
                </a:p>
              </p:txBody>
            </p:sp>
            <p:pic>
              <p:nvPicPr>
                <p:cNvPr id="48" name="Picture 3" descr="C:\Program Files\Microsoft Resource DVD Artwork\DVD_ART\Artwork_Imagery\Shapes and Graphics\timeline\timeline bead blue.png"/>
                <p:cNvPicPr>
                  <a:picLocks noChangeAspect="1" noChangeArrowheads="1"/>
                </p:cNvPicPr>
                <p:nvPr/>
              </p:nvPicPr>
              <p:blipFill>
                <a:blip r:embed="rId4"/>
                <a:srcRect/>
                <a:stretch>
                  <a:fillRect/>
                </a:stretch>
              </p:blipFill>
              <p:spPr bwMode="auto">
                <a:xfrm>
                  <a:off x="6495875" y="2640888"/>
                  <a:ext cx="936318" cy="663225"/>
                </a:xfrm>
                <a:prstGeom prst="rect">
                  <a:avLst/>
                </a:prstGeom>
                <a:noFill/>
              </p:spPr>
            </p:pic>
          </p:grpSp>
          <p:sp>
            <p:nvSpPr>
              <p:cNvPr id="46" name="TextBox 23"/>
              <p:cNvSpPr txBox="1"/>
              <p:nvPr/>
            </p:nvSpPr>
            <p:spPr>
              <a:xfrm>
                <a:off x="6779211" y="3955602"/>
                <a:ext cx="49" cy="166199"/>
              </a:xfrm>
              <a:prstGeom prst="rect">
                <a:avLst/>
              </a:prstGeom>
              <a:noFill/>
            </p:spPr>
            <p:txBody>
              <a:bodyPr wrap="none" lIns="0" tIns="0" rIns="0" bIns="0" rtlCol="0">
                <a:spAutoFit/>
              </a:bodyPr>
              <a:lstStyle/>
              <a:p>
                <a:pPr algn="ctr">
                  <a:lnSpc>
                    <a:spcPct val="90000"/>
                  </a:lnSpc>
                </a:pPr>
                <a:endParaRPr lang="en-US" sz="1200" dirty="0" smtClean="0">
                  <a:latin typeface="Calibri" pitchFamily="34" charset="0"/>
                </a:endParaRPr>
              </a:p>
            </p:txBody>
          </p:sp>
        </p:grpSp>
        <p:sp>
          <p:nvSpPr>
            <p:cNvPr id="49" name="TextBox 16"/>
            <p:cNvSpPr txBox="1"/>
            <p:nvPr/>
          </p:nvSpPr>
          <p:spPr>
            <a:xfrm>
              <a:off x="8103675" y="3463402"/>
              <a:ext cx="1569340" cy="332399"/>
            </a:xfrm>
            <a:prstGeom prst="rect">
              <a:avLst/>
            </a:prstGeom>
            <a:noFill/>
          </p:spPr>
          <p:txBody>
            <a:bodyPr wrap="none" lIns="0" tIns="0" rIns="0" bIns="0" rtlCol="0">
              <a:spAutoFit/>
            </a:bodyPr>
            <a:lstStyle/>
            <a:p>
              <a:pPr algn="ctr">
                <a:lnSpc>
                  <a:spcPct val="90000"/>
                </a:lnSpc>
              </a:pPr>
              <a:r>
                <a:rPr lang="en-US" sz="1200" dirty="0" smtClean="0">
                  <a:latin typeface="Calibri" pitchFamily="34" charset="0"/>
                </a:rPr>
                <a:t>OpsMgr 2007</a:t>
              </a:r>
            </a:p>
            <a:p>
              <a:pPr algn="ctr">
                <a:lnSpc>
                  <a:spcPct val="90000"/>
                </a:lnSpc>
              </a:pPr>
              <a:r>
                <a:rPr lang="en-US" sz="1200" dirty="0" smtClean="0">
                  <a:latin typeface="Calibri" pitchFamily="34" charset="0"/>
                </a:rPr>
                <a:t>R2 – CU1, CU2, CU3, CU4</a:t>
              </a:r>
            </a:p>
          </p:txBody>
        </p:sp>
      </p:grpSp>
      <p:sp>
        <p:nvSpPr>
          <p:cNvPr id="12" name="Rounded Rectangular Callout 11"/>
          <p:cNvSpPr/>
          <p:nvPr/>
        </p:nvSpPr>
        <p:spPr bwMode="auto">
          <a:xfrm>
            <a:off x="385366" y="4934607"/>
            <a:ext cx="2274413" cy="1576551"/>
          </a:xfrm>
          <a:prstGeom prst="wedgeRoundRectCallout">
            <a:avLst>
              <a:gd name="adj1" fmla="val -4847"/>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How is each Server?</a:t>
            </a:r>
          </a:p>
        </p:txBody>
      </p:sp>
      <p:sp>
        <p:nvSpPr>
          <p:cNvPr id="50" name="Rounded Rectangular Callout 49"/>
          <p:cNvSpPr/>
          <p:nvPr/>
        </p:nvSpPr>
        <p:spPr bwMode="auto">
          <a:xfrm>
            <a:off x="3130858" y="4934606"/>
            <a:ext cx="3348762" cy="1576551"/>
          </a:xfrm>
          <a:prstGeom prst="wedgeRoundRectCallout">
            <a:avLst>
              <a:gd name="adj1" fmla="val 1148"/>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How is Exchange?</a:t>
            </a:r>
          </a:p>
          <a:p>
            <a:pPr algn="ctr" defTabSz="914099"/>
            <a:r>
              <a:rPr lang="en-US" sz="2200" dirty="0" smtClean="0">
                <a:solidFill>
                  <a:schemeClr val="tx1">
                    <a:alpha val="99000"/>
                  </a:schemeClr>
                </a:solidFill>
              </a:rPr>
              <a:t>How is the Website?</a:t>
            </a:r>
          </a:p>
          <a:p>
            <a:pPr algn="ctr" defTabSz="914099"/>
            <a:r>
              <a:rPr lang="en-US" sz="2200" dirty="0">
                <a:solidFill>
                  <a:schemeClr val="tx1">
                    <a:alpha val="99000"/>
                  </a:schemeClr>
                </a:solidFill>
              </a:rPr>
              <a:t>How is the Service</a:t>
            </a:r>
            <a:r>
              <a:rPr lang="en-US" sz="2200" dirty="0" smtClean="0">
                <a:solidFill>
                  <a:schemeClr val="tx1">
                    <a:alpha val="99000"/>
                  </a:schemeClr>
                </a:solidFill>
              </a:rPr>
              <a:t>?</a:t>
            </a:r>
            <a:endParaRPr lang="en-US" sz="2200" dirty="0">
              <a:solidFill>
                <a:schemeClr val="tx1">
                  <a:alpha val="99000"/>
                </a:schemeClr>
              </a:solidFill>
            </a:endParaRPr>
          </a:p>
        </p:txBody>
      </p:sp>
      <p:sp>
        <p:nvSpPr>
          <p:cNvPr id="51" name="Rounded Rectangular Callout 50"/>
          <p:cNvSpPr/>
          <p:nvPr/>
        </p:nvSpPr>
        <p:spPr bwMode="auto">
          <a:xfrm>
            <a:off x="4654900" y="4945112"/>
            <a:ext cx="3348762" cy="1576551"/>
          </a:xfrm>
          <a:prstGeom prst="wedgeRoundRectCallout">
            <a:avLst>
              <a:gd name="adj1" fmla="val 1148"/>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Interoperability with other Enterprise Monitoring</a:t>
            </a:r>
            <a:endParaRPr lang="en-US" sz="2200" dirty="0">
              <a:solidFill>
                <a:schemeClr val="tx1">
                  <a:alpha val="99000"/>
                </a:schemeClr>
              </a:solidFill>
            </a:endParaRPr>
          </a:p>
        </p:txBody>
      </p:sp>
      <p:sp>
        <p:nvSpPr>
          <p:cNvPr id="52" name="Rounded Rectangular Callout 51"/>
          <p:cNvSpPr/>
          <p:nvPr/>
        </p:nvSpPr>
        <p:spPr bwMode="auto">
          <a:xfrm>
            <a:off x="6052814" y="4987150"/>
            <a:ext cx="3348762" cy="1576551"/>
          </a:xfrm>
          <a:prstGeom prst="wedgeRoundRectCallout">
            <a:avLst>
              <a:gd name="adj1" fmla="val 1148"/>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Cross-Platform Monitoring</a:t>
            </a:r>
            <a:endParaRPr lang="en-US" sz="2200" dirty="0">
              <a:solidFill>
                <a:schemeClr val="tx1">
                  <a:alpha val="99000"/>
                </a:schemeClr>
              </a:solidFill>
            </a:endParaRPr>
          </a:p>
        </p:txBody>
      </p:sp>
      <p:sp>
        <p:nvSpPr>
          <p:cNvPr id="53" name="Rounded Rectangular Callout 52"/>
          <p:cNvSpPr/>
          <p:nvPr/>
        </p:nvSpPr>
        <p:spPr bwMode="auto">
          <a:xfrm>
            <a:off x="7340366" y="4987149"/>
            <a:ext cx="3348762" cy="1576551"/>
          </a:xfrm>
          <a:prstGeom prst="wedgeRoundRectCallout">
            <a:avLst>
              <a:gd name="adj1" fmla="val 1148"/>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 Insight</a:t>
            </a:r>
          </a:p>
          <a:p>
            <a:pPr algn="ctr" defTabSz="914099"/>
            <a:r>
              <a:rPr lang="en-US" sz="2200" dirty="0" smtClean="0">
                <a:solidFill>
                  <a:schemeClr val="tx1">
                    <a:alpha val="99000"/>
                  </a:schemeClr>
                </a:solidFill>
              </a:rPr>
              <a:t>thru AVIcode</a:t>
            </a:r>
            <a:endParaRPr lang="en-US" sz="2200" dirty="0">
              <a:solidFill>
                <a:schemeClr val="tx1">
                  <a:alpha val="99000"/>
                </a:schemeClr>
              </a:solidFill>
            </a:endParaRPr>
          </a:p>
        </p:txBody>
      </p:sp>
      <p:sp>
        <p:nvSpPr>
          <p:cNvPr id="54" name="Rounded Rectangular Callout 53"/>
          <p:cNvSpPr/>
          <p:nvPr/>
        </p:nvSpPr>
        <p:spPr bwMode="auto">
          <a:xfrm>
            <a:off x="8630776" y="4987150"/>
            <a:ext cx="3348762" cy="1576551"/>
          </a:xfrm>
          <a:prstGeom prst="wedgeRoundRectCallout">
            <a:avLst>
              <a:gd name="adj1" fmla="val 1148"/>
              <a:gd name="adj2" fmla="val -121500"/>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You are here!</a:t>
            </a:r>
            <a:endParaRPr lang="en-US" sz="2200" dirty="0">
              <a:solidFill>
                <a:schemeClr val="tx1">
                  <a:alpha val="99000"/>
                </a:schemeClr>
              </a:solidFill>
            </a:endParaRPr>
          </a:p>
        </p:txBody>
      </p:sp>
      <p:sp>
        <p:nvSpPr>
          <p:cNvPr id="16" name="Rectangle 15"/>
          <p:cNvSpPr/>
          <p:nvPr/>
        </p:nvSpPr>
        <p:spPr>
          <a:xfrm>
            <a:off x="9904598" y="5940237"/>
            <a:ext cx="838691" cy="369332"/>
          </a:xfrm>
          <a:prstGeom prst="rect">
            <a:avLst/>
          </a:prstGeom>
        </p:spPr>
        <p:txBody>
          <a:bodyPr wrap="none">
            <a:spAutoFit/>
          </a:bodyPr>
          <a:lstStyle/>
          <a:p>
            <a:pPr algn="ctr" defTabSz="914099"/>
            <a:r>
              <a:rPr lang="en-US" i="1" dirty="0">
                <a:solidFill>
                  <a:schemeClr val="tx1">
                    <a:alpha val="99000"/>
                  </a:schemeClr>
                </a:solidFill>
              </a:rPr>
              <a:t>(soon)</a:t>
            </a:r>
          </a:p>
        </p:txBody>
      </p:sp>
    </p:spTree>
    <p:extLst>
      <p:ext uri="{BB962C8B-B14F-4D97-AF65-F5344CB8AC3E}">
        <p14:creationId xmlns:p14="http://schemas.microsoft.com/office/powerpoint/2010/main" val="157901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0-#ppt_w/2"/>
                                          </p:val>
                                        </p:tav>
                                        <p:tav tm="100000">
                                          <p:val>
                                            <p:strVal val="#ppt_x"/>
                                          </p:val>
                                        </p:tav>
                                      </p:tavLst>
                                    </p:anim>
                                    <p:anim calcmode="lin" valueType="num">
                                      <p:cBhvr additive="base">
                                        <p:cTn id="8" dur="500" fill="hold"/>
                                        <p:tgtEl>
                                          <p:spTgt spid="655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xit" presetSubtype="0" fill="hold" grpId="1" nodeType="withEffect">
                                  <p:stCondLst>
                                    <p:cond delay="0"/>
                                  </p:stCondLst>
                                  <p:childTnLst>
                                    <p:animEffect transition="out" filter="fade">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10" presetClass="exit" presetSubtype="0" fill="hold" grpId="1"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xit" presetSubtype="0" fill="hold" grpId="1" nodeType="with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0" nodeType="afterEffect">
                                  <p:stCondLst>
                                    <p:cond delay="100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0" grpId="0" animBg="1"/>
      <p:bldP spid="50" grpId="1" animBg="1"/>
      <p:bldP spid="51" grpId="0" animBg="1"/>
      <p:bldP spid="51" grpId="1" animBg="1"/>
      <p:bldP spid="52" grpId="0" animBg="1"/>
      <p:bldP spid="52" grpId="1" animBg="1"/>
      <p:bldP spid="53" grpId="0" animBg="1"/>
      <p:bldP spid="53" grpId="1" animBg="1"/>
      <p:bldP spid="5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a:t>
            </a:r>
            <a:r>
              <a:rPr lang="en-US" dirty="0"/>
              <a:t>h</a:t>
            </a:r>
            <a:r>
              <a:rPr lang="en-US" dirty="0" smtClean="0"/>
              <a:t>eard from you</a:t>
            </a:r>
            <a:endParaRPr lang="en-US" dirty="0"/>
          </a:p>
        </p:txBody>
      </p:sp>
      <p:graphicFrame>
        <p:nvGraphicFramePr>
          <p:cNvPr id="5" name="Diagram 4"/>
          <p:cNvGraphicFramePr/>
          <p:nvPr>
            <p:extLst>
              <p:ext uri="{D42A27DB-BD31-4B8C-83A1-F6EECF244321}">
                <p14:modId xmlns:p14="http://schemas.microsoft.com/office/powerpoint/2010/main" val="2499542242"/>
              </p:ext>
            </p:extLst>
          </p:nvPr>
        </p:nvGraphicFramePr>
        <p:xfrm>
          <a:off x="4852606" y="1058918"/>
          <a:ext cx="2336191"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p Arrow 5"/>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ysClr val="windowText" lastClr="000000"/>
                </a:solidFill>
              </a:rPr>
              <a:t>IT Pro Visibility</a:t>
            </a:r>
          </a:p>
        </p:txBody>
      </p:sp>
      <p:sp>
        <p:nvSpPr>
          <p:cNvPr id="7" name="Up Arrow 6"/>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ysClr val="windowText" lastClr="000000"/>
                </a:solidFill>
              </a:rPr>
              <a:t>MTTR</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932" y="2840692"/>
            <a:ext cx="5529977" cy="139768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4173314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0.38296 -0.43194 L 3.70457E-6 -7.40741E-7 " pathEditMode="relative" rAng="0" ptsTypes="AA">
                                      <p:cBhvr>
                                        <p:cTn id="18" dur="2000" fill="hold"/>
                                        <p:tgtEl>
                                          <p:spTgt spid="10"/>
                                        </p:tgtEl>
                                        <p:attrNameLst>
                                          <p:attrName>ppt_x</p:attrName>
                                          <p:attrName>ppt_y</p:attrName>
                                        </p:attrNameLst>
                                      </p:cBhvr>
                                      <p:rCtr x="-19148" y="21597"/>
                                    </p:animMotion>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82524" y="2650236"/>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Holistic view of Application Health</a:t>
            </a:r>
          </a:p>
        </p:txBody>
      </p:sp>
      <p:sp>
        <p:nvSpPr>
          <p:cNvPr id="4" name="Rounded Rectangle 3"/>
          <p:cNvSpPr/>
          <p:nvPr/>
        </p:nvSpPr>
        <p:spPr bwMode="auto">
          <a:xfrm>
            <a:off x="3982522" y="893064"/>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Reduced TCO of Management Infra</a:t>
            </a:r>
          </a:p>
        </p:txBody>
      </p:sp>
      <p:sp>
        <p:nvSpPr>
          <p:cNvPr id="5" name="Rounded Rectangle 4"/>
          <p:cNvSpPr/>
          <p:nvPr/>
        </p:nvSpPr>
        <p:spPr bwMode="auto">
          <a:xfrm>
            <a:off x="3982524" y="4404360"/>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smtClean="0"/>
              <a:t>Simple and Powerful Visualizations decreasing time </a:t>
            </a:r>
            <a:r>
              <a:rPr lang="en-US" sz="2800" dirty="0"/>
              <a:t>to </a:t>
            </a:r>
            <a:r>
              <a:rPr lang="en-US" sz="2800" dirty="0" smtClean="0"/>
              <a:t>value</a:t>
            </a:r>
            <a:endParaRPr lang="en-US" sz="2800" dirty="0"/>
          </a:p>
        </p:txBody>
      </p:sp>
      <p:sp>
        <p:nvSpPr>
          <p:cNvPr id="9" name="Up Arrow 8"/>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ysClr val="windowText" lastClr="000000"/>
                </a:solidFill>
              </a:rPr>
              <a:t>IT Pro Visibility</a:t>
            </a:r>
          </a:p>
        </p:txBody>
      </p:sp>
      <p:sp>
        <p:nvSpPr>
          <p:cNvPr id="10" name="Up Arrow 9"/>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ysClr val="windowText" lastClr="000000"/>
                </a:solidFill>
              </a:rPr>
              <a:t>MTTR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403310283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82524" y="2650236"/>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Holistic view of Application Health</a:t>
            </a:r>
          </a:p>
        </p:txBody>
      </p:sp>
      <p:sp>
        <p:nvSpPr>
          <p:cNvPr id="4" name="Rounded Rectangle 3"/>
          <p:cNvSpPr/>
          <p:nvPr/>
        </p:nvSpPr>
        <p:spPr bwMode="auto">
          <a:xfrm>
            <a:off x="3982522" y="893064"/>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a:t>Reduced TCO of Management Infra</a:t>
            </a:r>
          </a:p>
        </p:txBody>
      </p:sp>
      <p:sp>
        <p:nvSpPr>
          <p:cNvPr id="5" name="Rounded Rectangle 4"/>
          <p:cNvSpPr/>
          <p:nvPr/>
        </p:nvSpPr>
        <p:spPr bwMode="auto">
          <a:xfrm>
            <a:off x="3982524" y="4404360"/>
            <a:ext cx="4223777" cy="1557528"/>
          </a:xfrm>
          <a:prstGeom prst="round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1003">
            <a:schemeClr val="l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2800" dirty="0" smtClean="0"/>
              <a:t>Simple and Powerful Visualizations decreasing time to value</a:t>
            </a:r>
            <a:endParaRPr lang="en-US" sz="2800" dirty="0"/>
          </a:p>
        </p:txBody>
      </p:sp>
      <p:sp>
        <p:nvSpPr>
          <p:cNvPr id="6" name="Up Arrow 5"/>
          <p:cNvSpPr/>
          <p:nvPr/>
        </p:nvSpPr>
        <p:spPr bwMode="auto">
          <a:xfrm>
            <a:off x="1418895" y="877298"/>
            <a:ext cx="2049517" cy="4971709"/>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ysClr val="windowText" lastClr="000000"/>
                </a:solidFill>
              </a:rPr>
              <a:t>IT Pro Visibility</a:t>
            </a:r>
          </a:p>
        </p:txBody>
      </p:sp>
      <p:sp>
        <p:nvSpPr>
          <p:cNvPr id="8" name="Up Arrow 7"/>
          <p:cNvSpPr/>
          <p:nvPr/>
        </p:nvSpPr>
        <p:spPr bwMode="auto">
          <a:xfrm rot="10800000">
            <a:off x="8634250" y="908829"/>
            <a:ext cx="2049517" cy="5068825"/>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solidFill>
                  <a:sysClr val="windowText" lastClr="000000"/>
                </a:solidFill>
              </a:rPr>
              <a:t>MTTR</a:t>
            </a:r>
          </a:p>
        </p:txBody>
      </p:sp>
      <p:sp>
        <p:nvSpPr>
          <p:cNvPr id="7" name="Content Placeholder 6"/>
          <p:cNvSpPr>
            <a:spLocks noGrp="1"/>
          </p:cNvSpPr>
          <p:nvPr>
            <p:ph sz="half" idx="1"/>
          </p:nvPr>
        </p:nvSpPr>
        <p:spPr>
          <a:xfrm>
            <a:off x="5262682" y="633984"/>
            <a:ext cx="5207198" cy="5860066"/>
          </a:xfrm>
        </p:spPr>
        <p:txBody>
          <a:bodyPr/>
          <a:lstStyle/>
          <a:p>
            <a:pPr lvl="0"/>
            <a:r>
              <a:rPr lang="en-US" b="1" dirty="0"/>
              <a:t>Simple</a:t>
            </a:r>
            <a:r>
              <a:rPr lang="en-US" dirty="0"/>
              <a:t> Topology requirements enables lower costs in hardware / maintenance / configuration</a:t>
            </a:r>
          </a:p>
          <a:p>
            <a:pPr lvl="0"/>
            <a:endParaRPr lang="en-US" b="1" dirty="0"/>
          </a:p>
          <a:p>
            <a:pPr lvl="0"/>
            <a:r>
              <a:rPr lang="en-US" b="1" dirty="0"/>
              <a:t>Reliable</a:t>
            </a:r>
            <a:r>
              <a:rPr lang="en-US" dirty="0"/>
              <a:t> Environment enables no blackout in monitoring and reduction in labor costs for troubleshooting</a:t>
            </a:r>
          </a:p>
          <a:p>
            <a:pPr lvl="0"/>
            <a:endParaRPr lang="en-US" b="1" dirty="0"/>
          </a:p>
          <a:p>
            <a:pPr lvl="0"/>
            <a:r>
              <a:rPr lang="en-US" b="1" dirty="0"/>
              <a:t>Consistent</a:t>
            </a:r>
            <a:r>
              <a:rPr lang="en-US" dirty="0"/>
              <a:t> operational continuity enables focus to shift from support -&gt; innovation in IT organizations</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5" y="6104218"/>
            <a:ext cx="2867134" cy="724660"/>
          </a:xfrm>
          <a:prstGeom prst="rect">
            <a:avLst/>
          </a:prstGeom>
        </p:spPr>
      </p:pic>
    </p:spTree>
    <p:extLst>
      <p:ext uri="{BB962C8B-B14F-4D97-AF65-F5344CB8AC3E}">
        <p14:creationId xmlns:p14="http://schemas.microsoft.com/office/powerpoint/2010/main" val="2214586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35" presetClass="path" presetSubtype="0" accel="50000" decel="50000" fill="hold" grpId="0" nodeType="withEffect">
                                  <p:stCondLst>
                                    <p:cond delay="0"/>
                                  </p:stCondLst>
                                  <p:childTnLst>
                                    <p:animMotion origin="layout" path="M 0 0 L -0.29265 0 " pathEditMode="relative" rAng="0" ptsTypes="AA">
                                      <p:cBhvr>
                                        <p:cTn id="15" dur="2000" fill="hold"/>
                                        <p:tgtEl>
                                          <p:spTgt spid="4"/>
                                        </p:tgtEl>
                                        <p:attrNameLst>
                                          <p:attrName>ppt_x</p:attrName>
                                          <p:attrName>ppt_y</p:attrName>
                                        </p:attrNameLst>
                                      </p:cBhvr>
                                      <p:rCtr x="-14639" y="0"/>
                                    </p:animMotion>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Elbow Connector 47"/>
          <p:cNvCxnSpPr/>
          <p:nvPr/>
        </p:nvCxnSpPr>
        <p:spPr>
          <a:xfrm rot="10800000" flipV="1">
            <a:off x="3823283" y="4338744"/>
            <a:ext cx="2881489" cy="1"/>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OpsMgr 2007 R2 – Topology</a:t>
            </a:r>
            <a:endParaRPr lang="en-US" dirty="0"/>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071" y="2459802"/>
            <a:ext cx="924987" cy="8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779" y="2459803"/>
            <a:ext cx="930946" cy="88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1728" y="5548320"/>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3404" y="5445701"/>
            <a:ext cx="1226642" cy="108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Elbow Connector 13"/>
          <p:cNvCxnSpPr/>
          <p:nvPr/>
        </p:nvCxnSpPr>
        <p:spPr>
          <a:xfrm rot="5400000" flipH="1" flipV="1">
            <a:off x="6681120" y="3462937"/>
            <a:ext cx="498747" cy="3"/>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8" idx="2"/>
          </p:cNvCxnSpPr>
          <p:nvPr/>
        </p:nvCxnSpPr>
        <p:spPr>
          <a:xfrm flipV="1">
            <a:off x="6944358" y="3349556"/>
            <a:ext cx="1016894" cy="79446"/>
          </a:xfrm>
          <a:prstGeom prst="bentConnector2">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6816384" y="3345423"/>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7846041" y="3325130"/>
            <a:ext cx="230424" cy="1"/>
          </a:xfrm>
          <a:prstGeom prst="bentConnector3">
            <a:avLst>
              <a:gd name="adj1" fmla="val 1228"/>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944359" y="3733801"/>
            <a:ext cx="3923870" cy="1855458"/>
            <a:chOff x="6944359" y="3733801"/>
            <a:chExt cx="3923870" cy="1855458"/>
          </a:xfrm>
        </p:grpSpPr>
        <p:cxnSp>
          <p:nvCxnSpPr>
            <p:cNvPr id="44" name="Elbow Connector 43"/>
            <p:cNvCxnSpPr>
              <a:stCxn id="11" idx="1"/>
            </p:cNvCxnSpPr>
            <p:nvPr/>
          </p:nvCxnSpPr>
          <p:spPr>
            <a:xfrm rot="10800000" flipV="1">
              <a:off x="6944359" y="4324669"/>
              <a:ext cx="2881489" cy="1"/>
            </a:xfrm>
            <a:prstGeom prst="bentConnector3">
              <a:avLst>
                <a:gd name="adj1" fmla="val 50000"/>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144"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5847" y="3733801"/>
              <a:ext cx="1042382" cy="11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Elbow Connector 19"/>
            <p:cNvCxnSpPr/>
            <p:nvPr/>
          </p:nvCxnSpPr>
          <p:spPr>
            <a:xfrm rot="16200000" flipV="1">
              <a:off x="7958182" y="5115060"/>
              <a:ext cx="866517"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6200000" flipV="1">
              <a:off x="9656409" y="5135529"/>
              <a:ext cx="907456" cy="3"/>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AutoShape 3"/>
          <p:cNvSpPr>
            <a:spLocks noChangeAspect="1" noChangeArrowheads="1" noTextEdit="1"/>
          </p:cNvSpPr>
          <p:nvPr/>
        </p:nvSpPr>
        <p:spPr bwMode="auto">
          <a:xfrm>
            <a:off x="5992813" y="3648075"/>
            <a:ext cx="19034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37"/>
          <p:cNvGrpSpPr/>
          <p:nvPr/>
        </p:nvGrpSpPr>
        <p:grpSpPr>
          <a:xfrm>
            <a:off x="6334802" y="3711575"/>
            <a:ext cx="1063625" cy="1042988"/>
            <a:chOff x="6003925" y="3656013"/>
            <a:chExt cx="1063625" cy="1042988"/>
          </a:xfrm>
        </p:grpSpPr>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925" y="3656013"/>
              <a:ext cx="106362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3925" y="3656013"/>
              <a:ext cx="106362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Rounded Rectangular Callout 38"/>
          <p:cNvSpPr/>
          <p:nvPr/>
        </p:nvSpPr>
        <p:spPr bwMode="auto">
          <a:xfrm>
            <a:off x="7306379" y="1021289"/>
            <a:ext cx="4135394" cy="1170999"/>
          </a:xfrm>
          <a:prstGeom prst="wedgeRoundRectCallout">
            <a:avLst>
              <a:gd name="adj1" fmla="val 17611"/>
              <a:gd name="adj2" fmla="val 185544"/>
              <a:gd name="adj3" fmla="val 1666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2">
                    <a:alpha val="99000"/>
                  </a:schemeClr>
                </a:solidFill>
              </a:rPr>
              <a:t>Scale by adding </a:t>
            </a:r>
          </a:p>
          <a:p>
            <a:pPr algn="ctr" defTabSz="914099"/>
            <a:r>
              <a:rPr lang="en-US" sz="2200" dirty="0" smtClean="0">
                <a:solidFill>
                  <a:schemeClr val="tx2">
                    <a:alpha val="99000"/>
                  </a:schemeClr>
                </a:solidFill>
              </a:rPr>
              <a:t>Management Servers</a:t>
            </a:r>
          </a:p>
        </p:txBody>
      </p:sp>
      <p:pic>
        <p:nvPicPr>
          <p:cNvPr id="4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997" y="3349869"/>
            <a:ext cx="3725749" cy="266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243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2000"/>
                                        <p:tgtEl>
                                          <p:spTgt spid="41"/>
                                        </p:tgtEl>
                                      </p:cBhvr>
                                    </p:animEffect>
                                  </p:childTnLst>
                                </p:cTn>
                              </p:par>
                            </p:childTnLst>
                          </p:cTn>
                        </p:par>
                        <p:par>
                          <p:cTn id="22" fill="hold">
                            <p:stCondLst>
                              <p:cond delay="4000"/>
                            </p:stCondLst>
                            <p:childTnLst>
                              <p:par>
                                <p:cTn id="23" presetID="22" presetClass="entr" presetSubtype="4"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2.xml><?xml version="1.0" encoding="utf-8"?>
<ds:datastoreItem xmlns:ds="http://schemas.openxmlformats.org/officeDocument/2006/customXml" ds:itemID="{893833E7-CDA5-4E4A-AF0B-36A91B78C9EF}">
  <ds:schemaRefs>
    <ds:schemaRef ds:uri="http://purl.org/dc/elements/1.1/"/>
    <ds:schemaRef ds:uri="8b529f77-48ab-4581-b468-93f09345b8aa"/>
    <ds:schemaRef ds:uri="http://purl.org/dc/terms/"/>
    <ds:schemaRef ds:uri="http://schemas.microsoft.com/office/2006/documentManagement/types"/>
    <ds:schemaRef ds:uri="http://schemas.microsoft.com/office/2006/metadata/properties"/>
    <ds:schemaRef ds:uri="2295e2e7-0eeb-498e-8716-217bb2ee6ee3"/>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1015</TotalTime>
  <Words>4931</Words>
  <Application>Microsoft Office PowerPoint</Application>
  <PresentationFormat>Custom</PresentationFormat>
  <Paragraphs>564</Paragraphs>
  <Slides>46</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49" baseType="lpstr">
      <vt:lpstr>TENA11_BreakoutSession_Template_16x9_Final_05132011</vt:lpstr>
      <vt:lpstr>1_White with Consolas font for code slides</vt:lpstr>
      <vt:lpstr>Visio</vt:lpstr>
      <vt:lpstr>Microsoft System Center  Operations Manager 2012: Overview</vt:lpstr>
      <vt:lpstr>Session Objectives and Takeaways</vt:lpstr>
      <vt:lpstr>Journey to your Private Cloud with System Center</vt:lpstr>
      <vt:lpstr>Journey to your Private Cloud with System Center</vt:lpstr>
      <vt:lpstr>Operations Manager</vt:lpstr>
      <vt:lpstr>What we’ve heard from you</vt:lpstr>
      <vt:lpstr>PowerPoint Presentation</vt:lpstr>
      <vt:lpstr>PowerPoint Presentation</vt:lpstr>
      <vt:lpstr>OpsMgr 2007 R2 – Topology</vt:lpstr>
      <vt:lpstr>OpsMgr 2007 R2 – Topology</vt:lpstr>
      <vt:lpstr>OpsMgr 2007 R2 – Topology</vt:lpstr>
      <vt:lpstr>OpsMgr 2012 – Topology</vt:lpstr>
      <vt:lpstr>OpsMgr 2012 – Topology</vt:lpstr>
      <vt:lpstr>Reducing Mgmt Infra TCO Summary</vt:lpstr>
      <vt:lpstr>PowerPoint Presentation</vt:lpstr>
      <vt:lpstr>Expanding the IT Pro’s Visibility</vt:lpstr>
      <vt:lpstr>Expanding the IT Pro’s Visibility</vt:lpstr>
      <vt:lpstr>Expanding the IT Pro’s Visibility</vt:lpstr>
      <vt:lpstr>Expanding the IT Pro’s Visibility</vt:lpstr>
      <vt:lpstr>360 – Holistic View of Health </vt:lpstr>
      <vt:lpstr>Network Monitoring</vt:lpstr>
      <vt:lpstr>Network Monitoring</vt:lpstr>
      <vt:lpstr>Holistic View of App Health (Network Infra)</vt:lpstr>
      <vt:lpstr>360 – Holistic View of Health </vt:lpstr>
      <vt:lpstr>J2E in OpsMgr 2012</vt:lpstr>
      <vt:lpstr>Application Monitoring</vt:lpstr>
      <vt:lpstr>Holistic View of App Health (App Monitoring)</vt:lpstr>
      <vt:lpstr>PowerPoint Presentation</vt:lpstr>
      <vt:lpstr>Consistent Experience – Desktop Console</vt:lpstr>
      <vt:lpstr>Consistent Experience – Web Console</vt:lpstr>
      <vt:lpstr>Consistent Experience – SharePoint</vt:lpstr>
      <vt:lpstr>Dashboards</vt:lpstr>
      <vt:lpstr>Simple and Powerful Visualizations via Dashboards</vt:lpstr>
      <vt:lpstr>PowerPoint Presentation</vt:lpstr>
      <vt:lpstr>Session Objectives and Takeaways</vt:lpstr>
      <vt:lpstr>Learn More about Monitoring at TechEd </vt:lpstr>
      <vt:lpstr>Learn More about Monitoring at TechEd </vt:lpstr>
      <vt:lpstr>Q&amp;A</vt:lpstr>
      <vt:lpstr>Now Taking Applications for OM 12 CEP Community Evaluation Program</vt:lpstr>
      <vt:lpstr>Resources on Operations Manager</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SIM355: What's New in Operations Manager 2012</dc:title>
  <dc:subject>Microsoft TechEd North America 2011</dc:subject>
  <dc:creator>Jason Buffington;  Gordon McKenna</dc:creator>
  <dc:description>Template Design: Jordan Cayabyab
Formatter: Sam Moore, Silver Fox Productions, Inc.
Event Date: May 16-19, 2011
Event Location: Atlanta
Audience Type: Developers, IT Pros</dc:description>
  <cp:lastModifiedBy>Shows</cp:lastModifiedBy>
  <cp:revision>59</cp:revision>
  <cp:lastPrinted>2010-05-11T05:02:34Z</cp:lastPrinted>
  <dcterms:created xsi:type="dcterms:W3CDTF">2011-04-08T01:10:30Z</dcterms:created>
  <dcterms:modified xsi:type="dcterms:W3CDTF">2011-05-16T23:01:43Z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