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65"/>
  </p:notesMasterIdLst>
  <p:handoutMasterIdLst>
    <p:handoutMasterId r:id="rId66"/>
  </p:handoutMasterIdLst>
  <p:sldIdLst>
    <p:sldId id="322" r:id="rId6"/>
    <p:sldId id="333" r:id="rId7"/>
    <p:sldId id="381" r:id="rId8"/>
    <p:sldId id="382" r:id="rId9"/>
    <p:sldId id="383" r:id="rId10"/>
    <p:sldId id="384" r:id="rId11"/>
    <p:sldId id="385" r:id="rId12"/>
    <p:sldId id="386" r:id="rId13"/>
    <p:sldId id="387" r:id="rId14"/>
    <p:sldId id="388" r:id="rId15"/>
    <p:sldId id="389" r:id="rId16"/>
    <p:sldId id="390" r:id="rId17"/>
    <p:sldId id="391" r:id="rId18"/>
    <p:sldId id="393" r:id="rId19"/>
    <p:sldId id="394" r:id="rId20"/>
    <p:sldId id="335" r:id="rId21"/>
    <p:sldId id="336" r:id="rId22"/>
    <p:sldId id="266" r:id="rId23"/>
    <p:sldId id="395" r:id="rId24"/>
    <p:sldId id="396" r:id="rId25"/>
    <p:sldId id="364" r:id="rId26"/>
    <p:sldId id="365" r:id="rId27"/>
    <p:sldId id="366" r:id="rId28"/>
    <p:sldId id="367" r:id="rId29"/>
    <p:sldId id="368" r:id="rId30"/>
    <p:sldId id="369" r:id="rId31"/>
    <p:sldId id="370" r:id="rId32"/>
    <p:sldId id="371" r:id="rId33"/>
    <p:sldId id="372" r:id="rId34"/>
    <p:sldId id="338" r:id="rId35"/>
    <p:sldId id="342" r:id="rId36"/>
    <p:sldId id="343" r:id="rId37"/>
    <p:sldId id="344" r:id="rId38"/>
    <p:sldId id="345" r:id="rId39"/>
    <p:sldId id="346" r:id="rId40"/>
    <p:sldId id="347" r:id="rId41"/>
    <p:sldId id="348" r:id="rId42"/>
    <p:sldId id="349" r:id="rId43"/>
    <p:sldId id="350" r:id="rId44"/>
    <p:sldId id="351" r:id="rId45"/>
    <p:sldId id="361" r:id="rId46"/>
    <p:sldId id="362" r:id="rId47"/>
    <p:sldId id="363" r:id="rId48"/>
    <p:sldId id="373" r:id="rId49"/>
    <p:sldId id="353" r:id="rId50"/>
    <p:sldId id="354" r:id="rId51"/>
    <p:sldId id="355" r:id="rId52"/>
    <p:sldId id="356" r:id="rId53"/>
    <p:sldId id="374" r:id="rId54"/>
    <p:sldId id="360" r:id="rId55"/>
    <p:sldId id="375" r:id="rId56"/>
    <p:sldId id="377" r:id="rId57"/>
    <p:sldId id="378" r:id="rId58"/>
    <p:sldId id="379" r:id="rId59"/>
    <p:sldId id="329" r:id="rId60"/>
    <p:sldId id="330" r:id="rId61"/>
    <p:sldId id="334" r:id="rId62"/>
    <p:sldId id="271" r:id="rId63"/>
    <p:sldId id="319" r:id="rId64"/>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56" autoAdjust="0"/>
    <p:restoredTop sz="96163" autoAdjust="0"/>
  </p:normalViewPr>
  <p:slideViewPr>
    <p:cSldViewPr snapToGrid="0">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148" d="100"/>
          <a:sy n="148" d="100"/>
        </p:scale>
        <p:origin x="-168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extLst>
      <p:ext uri="{BB962C8B-B14F-4D97-AF65-F5344CB8AC3E}">
        <p14:creationId xmlns:p14="http://schemas.microsoft.com/office/powerpoint/2010/main" val="328800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49</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9" name="Header Placeholder 3"/>
          <p:cNvSpPr>
            <a:spLocks noGrp="1"/>
          </p:cNvSpPr>
          <p:nvPr>
            <p:ph type="hdr" sz="quarter" idx="10"/>
          </p:nvPr>
        </p:nvSpPr>
        <p:spPr/>
        <p:txBody>
          <a:bodyPr/>
          <a:lstStyle/>
          <a:p>
            <a:r>
              <a:rPr lang="en-US" dirty="0"/>
              <a:t>Microsoft Management Summit 2011</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1:06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1:06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1:06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1:06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59</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a:t>Microsoft Management Summit 2011</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extLst>
      <p:ext uri="{BB962C8B-B14F-4D97-AF65-F5344CB8AC3E}">
        <p14:creationId xmlns:p14="http://schemas.microsoft.com/office/powerpoint/2010/main" val="328800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extLst>
      <p:ext uri="{BB962C8B-B14F-4D97-AF65-F5344CB8AC3E}">
        <p14:creationId xmlns:p14="http://schemas.microsoft.com/office/powerpoint/2010/main" val="3288009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JBUFF@microsoft.com" TargetMode="External"/><Relationship Id="rId4" Type="http://schemas.openxmlformats.org/officeDocument/2006/relationships/hyperlink" Target="mailto:David.Allen@infrontconsulting.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8.png"/><Relationship Id="rId7" Type="http://schemas.openxmlformats.org/officeDocument/2006/relationships/image" Target="../media/image52.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54.png"/></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hyperlink" Target="http://msft.it/cep"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mailto:mscep@microsoft.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59.png"/><Relationship Id="rId5" Type="http://schemas.openxmlformats.org/officeDocument/2006/relationships/hyperlink" Target="http://www.microsoft.com/learning" TargetMode="External"/><Relationship Id="rId10" Type="http://schemas.openxmlformats.org/officeDocument/2006/relationships/image" Target="../media/image58.emf"/><Relationship Id="rId4" Type="http://schemas.openxmlformats.org/officeDocument/2006/relationships/image" Target="../media/image55.png"/><Relationship Id="rId9" Type="http://schemas.openxmlformats.org/officeDocument/2006/relationships/image" Target="../media/image57.png"/><Relationship Id="rId14" Type="http://schemas.microsoft.com/office/2007/relationships/hdphoto" Target="../media/hdphoto1.wdp"/></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auto">
          <a:xfrm>
            <a:off x="6692537" y="4149634"/>
            <a:ext cx="4528457" cy="2368732"/>
          </a:xfrm>
          <a:prstGeom prst="rect">
            <a:avLst/>
          </a:prstGeom>
          <a:gradFill>
            <a:gsLst>
              <a:gs pos="0">
                <a:schemeClr val="tx2">
                  <a:lumMod val="50000"/>
                  <a:alpha val="30000"/>
                </a:schemeClr>
              </a:gs>
              <a:gs pos="80000">
                <a:schemeClr val="tx2">
                  <a:alpha val="30000"/>
                </a:schemeClr>
              </a:gs>
              <a:gs pos="100000">
                <a:schemeClr val="tx2">
                  <a:alpha val="30000"/>
                </a:schemeClr>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8" name="Rectangle 7"/>
          <p:cNvSpPr/>
          <p:nvPr/>
        </p:nvSpPr>
        <p:spPr bwMode="auto">
          <a:xfrm>
            <a:off x="850537" y="4141557"/>
            <a:ext cx="5082903" cy="2368732"/>
          </a:xfrm>
          <a:prstGeom prst="rect">
            <a:avLst/>
          </a:prstGeom>
          <a:gradFill>
            <a:gsLst>
              <a:gs pos="0">
                <a:schemeClr val="tx2">
                  <a:lumMod val="50000"/>
                  <a:alpha val="30000"/>
                </a:schemeClr>
              </a:gs>
              <a:gs pos="80000">
                <a:schemeClr val="tx2">
                  <a:alpha val="30000"/>
                </a:schemeClr>
              </a:gs>
              <a:gs pos="100000">
                <a:schemeClr val="tx2">
                  <a:alpha val="30000"/>
                </a:schemeClr>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p:nvPr>
        </p:nvSpPr>
        <p:spPr>
          <a:xfrm>
            <a:off x="969964" y="2377232"/>
            <a:ext cx="10242549" cy="2046884"/>
          </a:xfrm>
        </p:spPr>
        <p:txBody>
          <a:bodyPr/>
          <a:lstStyle/>
          <a:p>
            <a:r>
              <a:rPr lang="en-GB" b="1" dirty="0"/>
              <a:t>Microsoft System Center Operations Manager 2012: Advanced </a:t>
            </a:r>
            <a:r>
              <a:rPr lang="en-GB" b="1" dirty="0" smtClean="0"/>
              <a:t>Topics</a:t>
            </a:r>
            <a:r>
              <a:rPr lang="en-US" dirty="0" smtClean="0"/>
              <a:t/>
            </a:r>
            <a:br>
              <a:rPr lang="en-US" dirty="0" smtClean="0"/>
            </a:br>
            <a:endParaRPr lang="en-US" sz="3600" dirty="0"/>
          </a:p>
        </p:txBody>
      </p:sp>
      <p:sp>
        <p:nvSpPr>
          <p:cNvPr id="3" name="Subtitle 2"/>
          <p:cNvSpPr>
            <a:spLocks noGrp="1"/>
          </p:cNvSpPr>
          <p:nvPr>
            <p:ph type="subTitle" idx="1"/>
          </p:nvPr>
        </p:nvSpPr>
        <p:spPr>
          <a:xfrm>
            <a:off x="969964" y="4185712"/>
            <a:ext cx="4912676" cy="463255"/>
          </a:xfrm>
        </p:spPr>
        <p:txBody>
          <a:bodyPr/>
          <a:lstStyle/>
          <a:p>
            <a:r>
              <a:rPr lang="en-US" dirty="0" smtClean="0"/>
              <a:t>David Allen</a:t>
            </a:r>
          </a:p>
          <a:p>
            <a:r>
              <a:rPr lang="en-US" dirty="0" smtClean="0"/>
              <a:t>Principal Consultant</a:t>
            </a:r>
          </a:p>
          <a:p>
            <a:r>
              <a:rPr lang="en-US" dirty="0" smtClean="0"/>
              <a:t>Infront Consulting Group</a:t>
            </a:r>
          </a:p>
          <a:p>
            <a:r>
              <a:rPr lang="en-US" sz="2000" dirty="0" smtClean="0">
                <a:hlinkClick r:id="rId4"/>
              </a:rPr>
              <a:t>David.Allen@infrontconsulting.com</a:t>
            </a:r>
            <a:endParaRPr lang="en-US" sz="2000" dirty="0" smtClean="0"/>
          </a:p>
          <a:p>
            <a:r>
              <a:rPr lang="en-US" sz="2000" dirty="0" smtClean="0"/>
              <a:t>BLOG </a:t>
            </a:r>
            <a:r>
              <a:rPr lang="en-US" sz="2000" dirty="0"/>
              <a:t>: http</a:t>
            </a:r>
            <a:r>
              <a:rPr lang="en-US" sz="2000" dirty="0" smtClean="0"/>
              <a:t>://SystemCenterCentral.com</a:t>
            </a:r>
            <a:endParaRPr lang="en-US" sz="2000" dirty="0"/>
          </a:p>
          <a:p>
            <a:r>
              <a:rPr lang="en-US" sz="2000" dirty="0"/>
              <a:t>TWITTER : </a:t>
            </a:r>
            <a:r>
              <a:rPr lang="en-US" sz="2000" dirty="0" smtClean="0"/>
              <a:t>@</a:t>
            </a:r>
            <a:r>
              <a:rPr lang="en-US" sz="2000" dirty="0" err="1" smtClean="0"/>
              <a:t>AquillaWeb</a:t>
            </a:r>
            <a:endParaRPr lang="en-US" sz="2000" dirty="0"/>
          </a:p>
          <a:p>
            <a:endParaRPr lang="en-US" dirty="0"/>
          </a:p>
        </p:txBody>
      </p:sp>
      <p:sp>
        <p:nvSpPr>
          <p:cNvPr id="4" name="Subtitle 2"/>
          <p:cNvSpPr txBox="1">
            <a:spLocks/>
          </p:cNvSpPr>
          <p:nvPr/>
        </p:nvSpPr>
        <p:spPr>
          <a:xfrm>
            <a:off x="6832284" y="4307005"/>
            <a:ext cx="5654356" cy="46325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t>Jason Buffington</a:t>
            </a:r>
          </a:p>
          <a:p>
            <a:r>
              <a:rPr lang="en-US" dirty="0"/>
              <a:t>Sr. Tech. Prod. Mgr.</a:t>
            </a:r>
          </a:p>
          <a:p>
            <a:r>
              <a:rPr lang="en-US" dirty="0"/>
              <a:t>Microsoft Corporation</a:t>
            </a:r>
          </a:p>
          <a:p>
            <a:r>
              <a:rPr lang="en-US" sz="2000" dirty="0" smtClean="0">
                <a:hlinkClick r:id="rId5"/>
              </a:rPr>
              <a:t>JBUFF@microsoft.com</a:t>
            </a:r>
            <a:r>
              <a:rPr lang="en-US" sz="2000" dirty="0" smtClean="0"/>
              <a:t> </a:t>
            </a:r>
            <a:endParaRPr lang="en-US" sz="2000" dirty="0"/>
          </a:p>
          <a:p>
            <a:r>
              <a:rPr lang="en-US" sz="2000" dirty="0"/>
              <a:t>BLOG : http://JasonBuffington.com</a:t>
            </a:r>
          </a:p>
          <a:p>
            <a:r>
              <a:rPr lang="en-US" sz="2000" dirty="0"/>
              <a:t>TWITTER : @</a:t>
            </a:r>
            <a:r>
              <a:rPr lang="en-US" sz="2000" dirty="0" smtClean="0"/>
              <a:t>JBUFF</a:t>
            </a:r>
            <a:endParaRPr lang="en-US" sz="2000" dirty="0"/>
          </a:p>
        </p:txBody>
      </p:sp>
      <p:sp>
        <p:nvSpPr>
          <p:cNvPr id="5" name="Rectangle 4"/>
          <p:cNvSpPr/>
          <p:nvPr/>
        </p:nvSpPr>
        <p:spPr>
          <a:xfrm>
            <a:off x="3735095" y="1730494"/>
            <a:ext cx="979755" cy="369332"/>
          </a:xfrm>
          <a:prstGeom prst="rect">
            <a:avLst/>
          </a:prstGeom>
        </p:spPr>
        <p:txBody>
          <a:bodyPr wrap="none">
            <a:spAutoFit/>
          </a:bodyPr>
          <a:lstStyle/>
          <a:p>
            <a:r>
              <a:rPr lang="en-US" dirty="0"/>
              <a:t>SIM353</a:t>
            </a:r>
          </a:p>
        </p:txBody>
      </p:sp>
      <p:sp>
        <p:nvSpPr>
          <p:cNvPr id="6" name="Subtitle 2"/>
          <p:cNvSpPr txBox="1">
            <a:spLocks/>
          </p:cNvSpPr>
          <p:nvPr/>
        </p:nvSpPr>
        <p:spPr>
          <a:xfrm>
            <a:off x="6373632" y="428689"/>
            <a:ext cx="5099911" cy="46325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000"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Pinpoint…</a:t>
            </a:r>
            <a:endParaRPr lang="en-US" dirty="0"/>
          </a:p>
        </p:txBody>
      </p:sp>
      <p:sp>
        <p:nvSpPr>
          <p:cNvPr id="2" name="TextBox 1"/>
          <p:cNvSpPr txBox="1"/>
          <p:nvPr/>
        </p:nvSpPr>
        <p:spPr>
          <a:xfrm>
            <a:off x="6399212" y="3581400"/>
            <a:ext cx="4291944"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Our journey together</a:t>
            </a:r>
          </a:p>
        </p:txBody>
      </p:sp>
    </p:spTree>
    <p:extLst>
      <p:ext uri="{BB962C8B-B14F-4D97-AF65-F5344CB8AC3E}">
        <p14:creationId xmlns:p14="http://schemas.microsoft.com/office/powerpoint/2010/main" val="160798861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On Pinpoint…</a:t>
            </a:r>
            <a:endParaRPr lang="en-US" dirty="0"/>
          </a:p>
        </p:txBody>
      </p:sp>
      <p:sp>
        <p:nvSpPr>
          <p:cNvPr id="6" name="Content Placeholder 5"/>
          <p:cNvSpPr>
            <a:spLocks noGrp="1"/>
          </p:cNvSpPr>
          <p:nvPr>
            <p:ph idx="1"/>
          </p:nvPr>
        </p:nvSpPr>
        <p:spPr>
          <a:xfrm>
            <a:off x="516387" y="1219200"/>
            <a:ext cx="11149013" cy="5386956"/>
          </a:xfrm>
        </p:spPr>
        <p:txBody>
          <a:bodyPr/>
          <a:lstStyle/>
          <a:p>
            <a:pPr>
              <a:lnSpc>
                <a:spcPct val="85000"/>
              </a:lnSpc>
            </a:pPr>
            <a:r>
              <a:rPr lang="en-US" sz="2800" dirty="0" smtClean="0"/>
              <a:t>From you we heard </a:t>
            </a:r>
          </a:p>
          <a:p>
            <a:pPr lvl="1">
              <a:lnSpc>
                <a:spcPct val="85000"/>
              </a:lnSpc>
            </a:pPr>
            <a:r>
              <a:rPr lang="en-US" sz="2400" dirty="0" smtClean="0"/>
              <a:t> “</a:t>
            </a:r>
            <a:r>
              <a:rPr lang="en-US" sz="2400" i="1" dirty="0" smtClean="0">
                <a:solidFill>
                  <a:schemeClr val="accent2">
                    <a:lumMod val="60000"/>
                    <a:lumOff val="40000"/>
                  </a:schemeClr>
                </a:solidFill>
              </a:rPr>
              <a:t>I hate Pinpoint.  I call it </a:t>
            </a:r>
            <a:r>
              <a:rPr lang="en-US" sz="2400" i="1" dirty="0" err="1" smtClean="0">
                <a:solidFill>
                  <a:schemeClr val="accent2">
                    <a:lumMod val="60000"/>
                    <a:lumOff val="40000"/>
                  </a:schemeClr>
                </a:solidFill>
              </a:rPr>
              <a:t>painpoint</a:t>
            </a:r>
            <a:r>
              <a:rPr lang="en-US" sz="2400" i="1" dirty="0" smtClean="0">
                <a:solidFill>
                  <a:schemeClr val="accent2">
                    <a:lumMod val="60000"/>
                    <a:lumOff val="40000"/>
                  </a:schemeClr>
                </a:solidFill>
              </a:rPr>
              <a:t>.  Why can’t Microsoft go back to the old MP catalog?”</a:t>
            </a:r>
          </a:p>
          <a:p>
            <a:pPr lvl="1">
              <a:lnSpc>
                <a:spcPct val="85000"/>
              </a:lnSpc>
            </a:pPr>
            <a:r>
              <a:rPr lang="en-US" sz="2400" dirty="0" smtClean="0"/>
              <a:t>“</a:t>
            </a:r>
            <a:r>
              <a:rPr lang="en-US" sz="2400" dirty="0" smtClean="0">
                <a:solidFill>
                  <a:schemeClr val="accent2">
                    <a:lumMod val="60000"/>
                    <a:lumOff val="40000"/>
                  </a:schemeClr>
                </a:solidFill>
              </a:rPr>
              <a:t>I can’t find when a new MP ships”</a:t>
            </a:r>
          </a:p>
          <a:p>
            <a:pPr lvl="1">
              <a:lnSpc>
                <a:spcPct val="85000"/>
              </a:lnSpc>
            </a:pPr>
            <a:r>
              <a:rPr lang="en-US" sz="2400" dirty="0" smtClean="0"/>
              <a:t>“</a:t>
            </a:r>
            <a:r>
              <a:rPr lang="en-US" sz="2400" dirty="0" smtClean="0">
                <a:solidFill>
                  <a:schemeClr val="accent2">
                    <a:lumMod val="60000"/>
                    <a:lumOff val="40000"/>
                  </a:schemeClr>
                </a:solidFill>
              </a:rPr>
              <a:t>Search on pinpoint doesn’t work, I can’t find the IIS 6 management pack for Server 2003”</a:t>
            </a:r>
          </a:p>
          <a:p>
            <a:pPr>
              <a:lnSpc>
                <a:spcPct val="85000"/>
              </a:lnSpc>
            </a:pPr>
            <a:r>
              <a:rPr lang="en-US" sz="2800" dirty="0" smtClean="0"/>
              <a:t>Learned</a:t>
            </a:r>
          </a:p>
          <a:p>
            <a:pPr lvl="1">
              <a:lnSpc>
                <a:spcPct val="85000"/>
              </a:lnSpc>
            </a:pPr>
            <a:r>
              <a:rPr lang="en-US" sz="2400" dirty="0" smtClean="0"/>
              <a:t>We didn’t prepare you when we launched pinpoint.  It was a big surprise and it left you without the catalog you need.</a:t>
            </a:r>
          </a:p>
          <a:p>
            <a:pPr lvl="1">
              <a:lnSpc>
                <a:spcPct val="85000"/>
              </a:lnSpc>
            </a:pPr>
            <a:r>
              <a:rPr lang="en-US" sz="2400" dirty="0" smtClean="0"/>
              <a:t>Key scenarios are search, latest MP updates and making the catalog a dedicated system center experience</a:t>
            </a:r>
          </a:p>
          <a:p>
            <a:pPr>
              <a:lnSpc>
                <a:spcPct val="85000"/>
              </a:lnSpc>
            </a:pPr>
            <a:r>
              <a:rPr lang="en-US" sz="2800" dirty="0" smtClean="0"/>
              <a:t>Looking ahead</a:t>
            </a:r>
          </a:p>
          <a:p>
            <a:pPr lvl="1">
              <a:lnSpc>
                <a:spcPct val="85000"/>
              </a:lnSpc>
            </a:pPr>
            <a:r>
              <a:rPr lang="en-US" sz="2400" dirty="0" smtClean="0"/>
              <a:t>Continue to engage deeply and make changes as needed to address the key scenarios that you use the catalog for</a:t>
            </a:r>
            <a:endParaRPr lang="en-US" sz="2400" dirty="0"/>
          </a:p>
        </p:txBody>
      </p:sp>
    </p:spTree>
    <p:extLst>
      <p:ext uri="{BB962C8B-B14F-4D97-AF65-F5344CB8AC3E}">
        <p14:creationId xmlns:p14="http://schemas.microsoft.com/office/powerpoint/2010/main" val="1112365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Pinpoint Investment History</a:t>
            </a:r>
            <a:endParaRPr lang="en-US" dirty="0"/>
          </a:p>
        </p:txBody>
      </p:sp>
      <p:sp>
        <p:nvSpPr>
          <p:cNvPr id="3" name="Content Placeholder 2"/>
          <p:cNvSpPr>
            <a:spLocks noGrp="1"/>
          </p:cNvSpPr>
          <p:nvPr>
            <p:ph idx="1"/>
          </p:nvPr>
        </p:nvSpPr>
        <p:spPr/>
        <p:txBody>
          <a:bodyPr/>
          <a:lstStyle/>
          <a:p>
            <a:r>
              <a:rPr lang="en-US" smtClean="0"/>
              <a:t>We have heard your feedback</a:t>
            </a:r>
          </a:p>
          <a:p>
            <a:pPr lvl="1"/>
            <a:r>
              <a:rPr lang="en-US" smtClean="0"/>
              <a:t>Too hard to find MPs in the overall pinpoint marketplace</a:t>
            </a:r>
          </a:p>
          <a:p>
            <a:pPr lvl="1"/>
            <a:r>
              <a:rPr lang="en-US" smtClean="0"/>
              <a:t>Too hard to find newest MPs and version numbers</a:t>
            </a:r>
          </a:p>
          <a:p>
            <a:pPr lvl="1"/>
            <a:r>
              <a:rPr lang="en-US" smtClean="0"/>
              <a:t>Search is not limited to system center results</a:t>
            </a:r>
          </a:p>
          <a:p>
            <a:pPr lvl="1"/>
            <a:endParaRPr lang="en-US" smtClean="0"/>
          </a:p>
          <a:p>
            <a:r>
              <a:rPr lang="en-US" smtClean="0"/>
              <a:t>Delivering on your asks – a history of investment</a:t>
            </a:r>
          </a:p>
          <a:p>
            <a:pPr lvl="1"/>
            <a:r>
              <a:rPr lang="en-US" smtClean="0"/>
              <a:t>Pinpoint.microsoft.com/systemcenter</a:t>
            </a:r>
          </a:p>
          <a:p>
            <a:pPr lvl="2"/>
            <a:r>
              <a:rPr lang="en-US" smtClean="0"/>
              <a:t>Introduced filtering (Summer 2010)</a:t>
            </a:r>
          </a:p>
          <a:p>
            <a:pPr lvl="2"/>
            <a:r>
              <a:rPr lang="en-US" smtClean="0"/>
              <a:t>Introduced reverse date sorting (Fall 2010)</a:t>
            </a:r>
          </a:p>
          <a:p>
            <a:pPr lvl="1"/>
            <a:r>
              <a:rPr lang="en-US" smtClean="0"/>
              <a:t>The next release…</a:t>
            </a:r>
            <a:endParaRPr lang="en-US" dirty="0" smtClean="0"/>
          </a:p>
        </p:txBody>
      </p:sp>
    </p:spTree>
    <p:extLst>
      <p:ext uri="{BB962C8B-B14F-4D97-AF65-F5344CB8AC3E}">
        <p14:creationId xmlns:p14="http://schemas.microsoft.com/office/powerpoint/2010/main" val="2214421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dirty="0" smtClean="0"/>
              <a:t>System Center Marketplace</a:t>
            </a:r>
            <a:endParaRPr lang="en-US" dirty="0"/>
          </a:p>
        </p:txBody>
      </p:sp>
      <p:sp>
        <p:nvSpPr>
          <p:cNvPr id="4" name="Text Placeholder 3"/>
          <p:cNvSpPr>
            <a:spLocks noGrp="1"/>
          </p:cNvSpPr>
          <p:nvPr>
            <p:ph type="body" sz="quarter" idx="10"/>
          </p:nvPr>
        </p:nvSpPr>
        <p:spPr/>
        <p:txBody>
          <a:bodyPr/>
          <a:lstStyle/>
          <a:p>
            <a:r>
              <a:rPr dirty="0" smtClean="0"/>
              <a:t>Introducing</a:t>
            </a:r>
            <a:endParaRPr lang="en-US" dirty="0"/>
          </a:p>
        </p:txBody>
      </p:sp>
    </p:spTree>
    <p:extLst>
      <p:ext uri="{BB962C8B-B14F-4D97-AF65-F5344CB8AC3E}">
        <p14:creationId xmlns:p14="http://schemas.microsoft.com/office/powerpoint/2010/main" val="219106205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Dashboards</a:t>
            </a:r>
            <a:endParaRPr lang="en-US" dirty="0"/>
          </a:p>
        </p:txBody>
      </p:sp>
      <p:sp>
        <p:nvSpPr>
          <p:cNvPr id="3" name="Title 2"/>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r>
              <a:rPr lang="en-US" dirty="0" smtClean="0"/>
              <a:t>David Allen</a:t>
            </a:r>
          </a:p>
          <a:p>
            <a:r>
              <a:rPr lang="en-US" dirty="0" smtClean="0"/>
              <a:t>Infront Consulting</a:t>
            </a:r>
            <a:endParaRPr lang="en-US" dirty="0"/>
          </a:p>
        </p:txBody>
      </p:sp>
    </p:spTree>
    <p:extLst>
      <p:ext uri="{BB962C8B-B14F-4D97-AF65-F5344CB8AC3E}">
        <p14:creationId xmlns:p14="http://schemas.microsoft.com/office/powerpoint/2010/main" val="79961182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Pack Highlight: Dashboards</a:t>
            </a:r>
            <a:endParaRPr lang="en-US" dirty="0"/>
          </a:p>
        </p:txBody>
      </p:sp>
      <p:sp>
        <p:nvSpPr>
          <p:cNvPr id="3" name="Content Placeholder 2"/>
          <p:cNvSpPr>
            <a:spLocks noGrp="1"/>
          </p:cNvSpPr>
          <p:nvPr>
            <p:ph idx="1"/>
          </p:nvPr>
        </p:nvSpPr>
        <p:spPr>
          <a:xfrm>
            <a:off x="519112" y="1447799"/>
            <a:ext cx="11149013" cy="2339102"/>
          </a:xfrm>
        </p:spPr>
        <p:txBody>
          <a:bodyPr/>
          <a:lstStyle/>
          <a:p>
            <a:r>
              <a:rPr lang="en-US" dirty="0" smtClean="0"/>
              <a:t>Adding rich visualization capabilities to management packs</a:t>
            </a:r>
          </a:p>
          <a:p>
            <a:pPr lvl="1"/>
            <a:r>
              <a:rPr lang="en-US" dirty="0" smtClean="0"/>
              <a:t>Improved visualization of complex information</a:t>
            </a:r>
          </a:p>
          <a:p>
            <a:pPr lvl="1"/>
            <a:r>
              <a:rPr lang="en-US" dirty="0" smtClean="0"/>
              <a:t>Relationships and drill-down become evident</a:t>
            </a:r>
          </a:p>
          <a:p>
            <a:pPr lvl="1"/>
            <a:r>
              <a:rPr lang="en-US" dirty="0" smtClean="0"/>
              <a:t>Graphical format – improvement over the old style of dashboard</a:t>
            </a:r>
          </a:p>
          <a:p>
            <a:pPr lvl="1"/>
            <a:r>
              <a:rPr lang="en-US" dirty="0" smtClean="0"/>
              <a:t>Featured in Console, Web Console and publish to SharePoint 2012</a:t>
            </a:r>
            <a:endParaRPr lang="en-US" dirty="0"/>
          </a:p>
        </p:txBody>
      </p:sp>
    </p:spTree>
    <p:extLst>
      <p:ext uri="{BB962C8B-B14F-4D97-AF65-F5344CB8AC3E}">
        <p14:creationId xmlns:p14="http://schemas.microsoft.com/office/powerpoint/2010/main" val="240115139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609398"/>
          </a:xfrm>
        </p:spPr>
        <p:txBody>
          <a:bodyPr/>
          <a:lstStyle/>
          <a:p>
            <a:r>
              <a:rPr lang="en-US" dirty="0" smtClean="0"/>
              <a:t>Dashboard Goals</a:t>
            </a:r>
            <a:endParaRPr lang="en-US" sz="3600" dirty="0">
              <a:solidFill>
                <a:schemeClr val="accent1">
                  <a:alpha val="99000"/>
                </a:schemeClr>
              </a:solidFill>
            </a:endParaRPr>
          </a:p>
        </p:txBody>
      </p:sp>
      <p:sp>
        <p:nvSpPr>
          <p:cNvPr id="3" name="Text Placeholder 2"/>
          <p:cNvSpPr>
            <a:spLocks noGrp="1"/>
          </p:cNvSpPr>
          <p:nvPr>
            <p:ph type="body" sz="quarter" idx="4294967295"/>
          </p:nvPr>
        </p:nvSpPr>
        <p:spPr>
          <a:xfrm>
            <a:off x="507868" y="1183640"/>
            <a:ext cx="11173090" cy="5269135"/>
          </a:xfrm>
        </p:spPr>
        <p:txBody>
          <a:bodyPr/>
          <a:lstStyle/>
          <a:p>
            <a:pPr>
              <a:buBlip>
                <a:blip r:embed="rId3"/>
              </a:buBlip>
            </a:pPr>
            <a:r>
              <a:rPr lang="en-US" dirty="0" smtClean="0">
                <a:gradFill>
                  <a:gsLst>
                    <a:gs pos="0">
                      <a:schemeClr val="tx1"/>
                    </a:gs>
                    <a:gs pos="100000">
                      <a:schemeClr val="tx1"/>
                    </a:gs>
                  </a:gsLst>
                  <a:lin ang="5400000" scaled="0"/>
                </a:gradFill>
              </a:rPr>
              <a:t>Build an extensible visualization solution</a:t>
            </a:r>
          </a:p>
          <a:p>
            <a:pPr lvl="1"/>
            <a:r>
              <a:rPr lang="en-US" dirty="0" smtClean="0">
                <a:gradFill>
                  <a:gsLst>
                    <a:gs pos="0">
                      <a:schemeClr val="tx1"/>
                    </a:gs>
                    <a:gs pos="100000">
                      <a:schemeClr val="tx1"/>
                    </a:gs>
                  </a:gsLst>
                  <a:lin ang="5400000" scaled="0"/>
                </a:gradFill>
              </a:rPr>
              <a:t>Dashboards defined in MPs</a:t>
            </a:r>
          </a:p>
          <a:p>
            <a:pPr lvl="1"/>
            <a:r>
              <a:rPr lang="en-US" dirty="0" smtClean="0">
                <a:gradFill>
                  <a:gsLst>
                    <a:gs pos="0">
                      <a:schemeClr val="tx1"/>
                    </a:gs>
                    <a:gs pos="100000">
                      <a:schemeClr val="tx1"/>
                    </a:gs>
                  </a:gsLst>
                  <a:lin ang="5400000" scaled="0"/>
                </a:gradFill>
              </a:rPr>
              <a:t>Maximize re-use</a:t>
            </a:r>
          </a:p>
          <a:p>
            <a:pPr lvl="1"/>
            <a:r>
              <a:rPr lang="en-US" dirty="0" smtClean="0">
                <a:gradFill>
                  <a:gsLst>
                    <a:gs pos="0">
                      <a:schemeClr val="tx1"/>
                    </a:gs>
                    <a:gs pos="100000">
                      <a:schemeClr val="tx1"/>
                    </a:gs>
                  </a:gsLst>
                  <a:lin ang="5400000" scaled="0"/>
                </a:gradFill>
              </a:rPr>
              <a:t>Consistency</a:t>
            </a:r>
          </a:p>
          <a:p>
            <a:pPr lvl="1"/>
            <a:r>
              <a:rPr lang="en-US" dirty="0" smtClean="0">
                <a:gradFill>
                  <a:gsLst>
                    <a:gs pos="0">
                      <a:schemeClr val="tx1"/>
                    </a:gs>
                    <a:gs pos="100000">
                      <a:schemeClr val="tx1"/>
                    </a:gs>
                  </a:gsLst>
                  <a:lin ang="5400000" scaled="0"/>
                </a:gradFill>
              </a:rPr>
              <a:t>Write once / visualize everywhere (Windows Console | Web Console | SharePoint)</a:t>
            </a:r>
          </a:p>
          <a:p>
            <a:pPr>
              <a:buBlip>
                <a:blip r:embed="rId3"/>
              </a:buBlip>
            </a:pPr>
            <a:r>
              <a:rPr lang="en-US" dirty="0" smtClean="0">
                <a:gradFill>
                  <a:gsLst>
                    <a:gs pos="0">
                      <a:schemeClr val="tx1"/>
                    </a:gs>
                    <a:gs pos="100000">
                      <a:schemeClr val="tx1"/>
                    </a:gs>
                  </a:gsLst>
                  <a:lin ang="5400000" scaled="0"/>
                </a:gradFill>
              </a:rPr>
              <a:t>Enable customers to create new dashboards</a:t>
            </a:r>
          </a:p>
          <a:p>
            <a:pPr lvl="1"/>
            <a:r>
              <a:rPr lang="en-US" dirty="0" smtClean="0">
                <a:gradFill>
                  <a:gsLst>
                    <a:gs pos="0">
                      <a:schemeClr val="tx1"/>
                    </a:gs>
                    <a:gs pos="100000">
                      <a:schemeClr val="tx1"/>
                    </a:gs>
                  </a:gsLst>
                  <a:lin ang="5400000" scaled="0"/>
                </a:gradFill>
              </a:rPr>
              <a:t>Enabled from both Windows and Web consoles</a:t>
            </a:r>
          </a:p>
          <a:p>
            <a:pPr>
              <a:buBlip>
                <a:blip r:embed="rId3"/>
              </a:buBlip>
            </a:pPr>
            <a:r>
              <a:rPr lang="en-US" dirty="0" smtClean="0">
                <a:gradFill>
                  <a:gsLst>
                    <a:gs pos="0">
                      <a:schemeClr val="tx1"/>
                    </a:gs>
                    <a:gs pos="100000">
                      <a:schemeClr val="tx1"/>
                    </a:gs>
                  </a:gsLst>
                  <a:lin ang="5400000" scaled="0"/>
                </a:gradFill>
              </a:rPr>
              <a:t>Enable out of band UX solutions and rich customer personalization scenarios</a:t>
            </a:r>
          </a:p>
          <a:p>
            <a:pPr>
              <a:buBlip>
                <a:blip r:embed="rId3"/>
              </a:buBlip>
            </a:pPr>
            <a:r>
              <a:rPr lang="en-US" dirty="0" smtClean="0">
                <a:gradFill>
                  <a:gsLst>
                    <a:gs pos="0">
                      <a:schemeClr val="tx1"/>
                    </a:gs>
                    <a:gs pos="100000">
                      <a:schemeClr val="tx1"/>
                    </a:gs>
                  </a:gsLst>
                  <a:lin ang="5400000" scaled="0"/>
                </a:gradFill>
              </a:rPr>
              <a:t>Integrate with current and previous investments</a:t>
            </a:r>
          </a:p>
        </p:txBody>
      </p:sp>
    </p:spTree>
    <p:extLst>
      <p:ext uri="{BB962C8B-B14F-4D97-AF65-F5344CB8AC3E}">
        <p14:creationId xmlns:p14="http://schemas.microsoft.com/office/powerpoint/2010/main" val="372601826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609398"/>
          </a:xfrm>
        </p:spPr>
        <p:txBody>
          <a:bodyPr/>
          <a:lstStyle/>
          <a:p>
            <a:r>
              <a:rPr lang="en-US" dirty="0" smtClean="0"/>
              <a:t>Dashboard Concepts</a:t>
            </a:r>
            <a:endParaRPr lang="en-US" sz="3600" dirty="0">
              <a:solidFill>
                <a:schemeClr val="accent1">
                  <a:alpha val="99000"/>
                </a:schemeClr>
              </a:solidFill>
            </a:endParaRPr>
          </a:p>
        </p:txBody>
      </p:sp>
      <p:sp>
        <p:nvSpPr>
          <p:cNvPr id="3" name="Text Placeholder 2"/>
          <p:cNvSpPr>
            <a:spLocks noGrp="1"/>
          </p:cNvSpPr>
          <p:nvPr>
            <p:ph type="body" sz="quarter" idx="4294967295"/>
          </p:nvPr>
        </p:nvSpPr>
        <p:spPr>
          <a:xfrm>
            <a:off x="467228" y="1305560"/>
            <a:ext cx="11173090" cy="5047536"/>
          </a:xfrm>
        </p:spPr>
        <p:txBody>
          <a:bodyPr/>
          <a:lstStyle/>
          <a:p>
            <a:pPr>
              <a:buBlip>
                <a:blip r:embed="rId3"/>
              </a:buBlip>
            </a:pPr>
            <a:r>
              <a:rPr lang="en-US" dirty="0" smtClean="0">
                <a:gradFill>
                  <a:gsLst>
                    <a:gs pos="0">
                      <a:schemeClr val="tx1"/>
                    </a:gs>
                    <a:gs pos="100000">
                      <a:schemeClr val="tx1"/>
                    </a:gs>
                  </a:gsLst>
                  <a:lin ang="5400000" scaled="0"/>
                </a:gradFill>
              </a:rPr>
              <a:t>Dashboard View</a:t>
            </a:r>
          </a:p>
          <a:p>
            <a:pPr>
              <a:buBlip>
                <a:blip r:embed="rId3"/>
              </a:buBlip>
            </a:pPr>
            <a:r>
              <a:rPr lang="en-US" dirty="0" smtClean="0">
                <a:gradFill>
                  <a:gsLst>
                    <a:gs pos="0">
                      <a:schemeClr val="tx1"/>
                    </a:gs>
                    <a:gs pos="100000">
                      <a:schemeClr val="tx1"/>
                    </a:gs>
                  </a:gsLst>
                  <a:lin ang="5400000" scaled="0"/>
                </a:gradFill>
              </a:rPr>
              <a:t>Dashboard Container</a:t>
            </a:r>
          </a:p>
          <a:p>
            <a:pPr>
              <a:buBlip>
                <a:blip r:embed="rId3"/>
              </a:buBlip>
            </a:pPr>
            <a:r>
              <a:rPr lang="en-US" dirty="0" smtClean="0">
                <a:gradFill>
                  <a:gsLst>
                    <a:gs pos="0">
                      <a:schemeClr val="tx1"/>
                    </a:gs>
                    <a:gs pos="100000">
                      <a:schemeClr val="tx1"/>
                    </a:gs>
                  </a:gsLst>
                  <a:lin ang="5400000" scaled="0"/>
                </a:gradFill>
              </a:rPr>
              <a:t>Dashboard Widget</a:t>
            </a:r>
          </a:p>
          <a:p>
            <a:pPr lvl="1"/>
            <a:r>
              <a:rPr lang="en-US" dirty="0" smtClean="0">
                <a:gradFill>
                  <a:gsLst>
                    <a:gs pos="0">
                      <a:schemeClr val="tx1"/>
                    </a:gs>
                    <a:gs pos="100000">
                      <a:schemeClr val="tx1"/>
                    </a:gs>
                  </a:gsLst>
                  <a:lin ang="5400000" scaled="0"/>
                </a:gradFill>
              </a:rPr>
              <a:t>UI Control</a:t>
            </a:r>
          </a:p>
          <a:p>
            <a:pPr lvl="1"/>
            <a:r>
              <a:rPr lang="en-US" dirty="0" smtClean="0">
                <a:gradFill>
                  <a:gsLst>
                    <a:gs pos="0">
                      <a:schemeClr val="tx1"/>
                    </a:gs>
                    <a:gs pos="100000">
                      <a:schemeClr val="tx1"/>
                    </a:gs>
                  </a:gsLst>
                  <a:lin ang="5400000" scaled="0"/>
                </a:gradFill>
              </a:rPr>
              <a:t>Data Provider</a:t>
            </a:r>
          </a:p>
          <a:p>
            <a:pPr lvl="1"/>
            <a:r>
              <a:rPr lang="en-US" dirty="0" smtClean="0">
                <a:gradFill>
                  <a:gsLst>
                    <a:gs pos="0">
                      <a:schemeClr val="tx1"/>
                    </a:gs>
                    <a:gs pos="100000">
                      <a:schemeClr val="tx1"/>
                    </a:gs>
                  </a:gsLst>
                  <a:lin ang="5400000" scaled="0"/>
                </a:gradFill>
              </a:rPr>
              <a:t>Configuration</a:t>
            </a:r>
          </a:p>
          <a:p>
            <a:pPr lvl="1"/>
            <a:r>
              <a:rPr lang="en-US" dirty="0" smtClean="0">
                <a:gradFill>
                  <a:gsLst>
                    <a:gs pos="0">
                      <a:schemeClr val="tx1"/>
                    </a:gs>
                    <a:gs pos="100000">
                      <a:schemeClr val="tx1"/>
                    </a:gs>
                  </a:gsLst>
                  <a:lin ang="5400000" scaled="0"/>
                </a:gradFill>
              </a:rPr>
              <a:t>Personalization</a:t>
            </a:r>
          </a:p>
          <a:p>
            <a:r>
              <a:rPr lang="en-US" dirty="0" smtClean="0">
                <a:gradFill>
                  <a:gsLst>
                    <a:gs pos="0">
                      <a:schemeClr val="tx1"/>
                    </a:gs>
                    <a:gs pos="100000">
                      <a:schemeClr val="tx1"/>
                    </a:gs>
                  </a:gsLst>
                  <a:lin ang="5400000" scaled="0"/>
                </a:gradFill>
              </a:rPr>
              <a:t>Dashboard Layout</a:t>
            </a:r>
          </a:p>
          <a:p>
            <a:r>
              <a:rPr lang="en-US" dirty="0" smtClean="0">
                <a:gradFill>
                  <a:gsLst>
                    <a:gs pos="0">
                      <a:schemeClr val="tx1"/>
                    </a:gs>
                    <a:gs pos="100000">
                      <a:schemeClr val="tx1"/>
                    </a:gs>
                  </a:gsLst>
                  <a:lin ang="5400000" scaled="0"/>
                </a:gradFill>
              </a:rPr>
              <a:t>Dashboard Template</a:t>
            </a:r>
          </a:p>
          <a:p>
            <a:r>
              <a:rPr lang="en-US" dirty="0" smtClean="0">
                <a:gradFill>
                  <a:gsLst>
                    <a:gs pos="0">
                      <a:schemeClr val="tx1"/>
                    </a:gs>
                    <a:gs pos="100000">
                      <a:schemeClr val="tx1"/>
                    </a:gs>
                  </a:gsLst>
                  <a:lin ang="5400000" scaled="0"/>
                </a:gradFill>
              </a:rPr>
              <a:t>Widget Connection</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381" y="838200"/>
            <a:ext cx="5943600" cy="561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5675381" y="1066800"/>
            <a:ext cx="2971800" cy="1828800"/>
          </a:xfrm>
          <a:prstGeom prst="rect">
            <a:avLst/>
          </a:prstGeom>
          <a:noFill/>
          <a:ln w="38100">
            <a:solidFill>
              <a:schemeClr val="accent6"/>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
        <p:nvSpPr>
          <p:cNvPr id="6" name="Rectangle 5"/>
          <p:cNvSpPr/>
          <p:nvPr/>
        </p:nvSpPr>
        <p:spPr bwMode="auto">
          <a:xfrm>
            <a:off x="5675381" y="779928"/>
            <a:ext cx="5943600" cy="5544671"/>
          </a:xfrm>
          <a:prstGeom prst="rect">
            <a:avLst/>
          </a:prstGeom>
          <a:noFill/>
          <a:ln w="38100">
            <a:solidFill>
              <a:schemeClr val="accent6"/>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729766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Operations Manager 2012 Dashboards</a:t>
            </a:r>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28022" y="152400"/>
            <a:ext cx="9144000" cy="6588560"/>
            <a:chOff x="0" y="152400"/>
            <a:chExt cx="9144000" cy="6588560"/>
          </a:xfrm>
        </p:grpSpPr>
        <p:sp>
          <p:nvSpPr>
            <p:cNvPr id="5" name="TextBox 4"/>
            <p:cNvSpPr txBox="1"/>
            <p:nvPr/>
          </p:nvSpPr>
          <p:spPr>
            <a:xfrm>
              <a:off x="152400" y="838200"/>
              <a:ext cx="3048000" cy="221599"/>
            </a:xfrm>
            <a:prstGeom prst="rect">
              <a:avLst/>
            </a:prstGeom>
          </p:spPr>
          <p:txBody>
            <a:bodyPr vert="horz" wrap="square" lIns="0" tIns="0" rIns="0" bIns="0" rtlCol="0">
              <a:spAutoFit/>
            </a:bodyPr>
            <a:lstStyle/>
            <a:p>
              <a:pPr defTabSz="914363">
                <a:lnSpc>
                  <a:spcPct val="90000"/>
                </a:lnSpc>
                <a:spcBef>
                  <a:spcPct val="20000"/>
                </a:spcBef>
                <a:buClr>
                  <a:srgbClr val="777777"/>
                </a:buClr>
                <a:buSzPct val="130000"/>
              </a:pPr>
              <a:r>
                <a:rPr lang="en-US" sz="1600" dirty="0">
                  <a:solidFill>
                    <a:srgbClr val="000000"/>
                  </a:solidFill>
                </a:rPr>
                <a:t>Active Alerts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8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504" y="1058706"/>
              <a:ext cx="2205037" cy="160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38300" y="830106"/>
              <a:ext cx="2438400" cy="246221"/>
            </a:xfrm>
            <a:prstGeom prst="rect">
              <a:avLst/>
            </a:prstGeom>
            <a:noFill/>
          </p:spPr>
          <p:txBody>
            <a:bodyPr wrap="square" rtlCol="0">
              <a:spAutoFit/>
            </a:bodyPr>
            <a:lstStyle/>
            <a:p>
              <a:pPr defTabSz="914363"/>
              <a:r>
                <a:rPr lang="en-US" sz="1000" b="1" dirty="0">
                  <a:solidFill>
                    <a:srgbClr val="000000"/>
                  </a:solidFill>
                </a:rPr>
                <a:t>Top 10 SQL Servers with most Alerts</a:t>
              </a:r>
            </a:p>
          </p:txBody>
        </p:sp>
        <p:sp>
          <p:nvSpPr>
            <p:cNvPr id="9" name="TextBox 8"/>
            <p:cNvSpPr txBox="1"/>
            <p:nvPr/>
          </p:nvSpPr>
          <p:spPr>
            <a:xfrm>
              <a:off x="1648479" y="4587114"/>
              <a:ext cx="3185286" cy="246221"/>
            </a:xfrm>
            <a:prstGeom prst="rect">
              <a:avLst/>
            </a:prstGeom>
            <a:noFill/>
          </p:spPr>
          <p:txBody>
            <a:bodyPr wrap="square" rtlCol="0">
              <a:spAutoFit/>
            </a:bodyPr>
            <a:lstStyle/>
            <a:p>
              <a:pPr defTabSz="914363"/>
              <a:r>
                <a:rPr lang="en-US" sz="1000" b="1" dirty="0">
                  <a:solidFill>
                    <a:srgbClr val="000000"/>
                  </a:solidFill>
                </a:rPr>
                <a:t>SQL Alerts Generated in the last 24 hours</a:t>
              </a:r>
            </a:p>
          </p:txBody>
        </p:sp>
        <p:sp>
          <p:nvSpPr>
            <p:cNvPr id="10" name="TextBox 9"/>
            <p:cNvSpPr txBox="1"/>
            <p:nvPr/>
          </p:nvSpPr>
          <p:spPr>
            <a:xfrm>
              <a:off x="1621920" y="2743200"/>
              <a:ext cx="3228396" cy="246221"/>
            </a:xfrm>
            <a:prstGeom prst="rect">
              <a:avLst/>
            </a:prstGeom>
            <a:noFill/>
          </p:spPr>
          <p:txBody>
            <a:bodyPr wrap="square" rtlCol="0">
              <a:spAutoFit/>
            </a:bodyPr>
            <a:lstStyle/>
            <a:p>
              <a:pPr defTabSz="914363"/>
              <a:r>
                <a:rPr lang="en-US" sz="1000" b="1" dirty="0">
                  <a:solidFill>
                    <a:srgbClr val="000000"/>
                  </a:solidFill>
                </a:rPr>
                <a:t>SQL Server Database State</a:t>
              </a:r>
            </a:p>
          </p:txBody>
        </p:sp>
        <p:sp>
          <p:nvSpPr>
            <p:cNvPr id="11" name="TextBox 10"/>
            <p:cNvSpPr txBox="1"/>
            <p:nvPr/>
          </p:nvSpPr>
          <p:spPr>
            <a:xfrm>
              <a:off x="5148186" y="838200"/>
              <a:ext cx="3233814" cy="246221"/>
            </a:xfrm>
            <a:prstGeom prst="rect">
              <a:avLst/>
            </a:prstGeom>
            <a:noFill/>
          </p:spPr>
          <p:txBody>
            <a:bodyPr wrap="square" rtlCol="0">
              <a:spAutoFit/>
            </a:bodyPr>
            <a:lstStyle/>
            <a:p>
              <a:pPr defTabSz="914363"/>
              <a:r>
                <a:rPr lang="en-US" sz="1000" b="1" dirty="0">
                  <a:solidFill>
                    <a:srgbClr val="000000"/>
                  </a:solidFill>
                </a:rPr>
                <a:t>Top 10 SQL Servers with highest CPU Utilization</a:t>
              </a:r>
            </a:p>
          </p:txBody>
        </p:sp>
        <p:pic>
          <p:nvPicPr>
            <p:cNvPr id="1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764" y="2971161"/>
              <a:ext cx="1822541" cy="163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hevron 12"/>
            <p:cNvSpPr/>
            <p:nvPr/>
          </p:nvSpPr>
          <p:spPr>
            <a:xfrm>
              <a:off x="4968240" y="3547009"/>
              <a:ext cx="304800" cy="4572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solidFill>
                  <a:srgbClr val="000000"/>
                </a:solidFill>
              </a:endParaRPr>
            </a:p>
          </p:txBody>
        </p:sp>
        <p:pic>
          <p:nvPicPr>
            <p:cNvPr id="1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364" y="4785486"/>
              <a:ext cx="6008796" cy="177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5193" y="1059801"/>
              <a:ext cx="2537207" cy="163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5504" y="2980830"/>
              <a:ext cx="3190764" cy="16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322989" y="609600"/>
            <a:ext cx="2190023" cy="1107996"/>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Summary</a:t>
            </a:r>
          </a:p>
          <a:p>
            <a:r>
              <a:rPr lang="en-US" sz="3600" dirty="0" smtClean="0">
                <a:gradFill>
                  <a:gsLst>
                    <a:gs pos="0">
                      <a:schemeClr val="tx1"/>
                    </a:gs>
                    <a:gs pos="86000">
                      <a:schemeClr val="tx1"/>
                    </a:gs>
                  </a:gsLst>
                  <a:lin ang="5400000" scaled="0"/>
                </a:gradFill>
              </a:rPr>
              <a:t>Dashboard</a:t>
            </a:r>
          </a:p>
        </p:txBody>
      </p:sp>
      <p:sp>
        <p:nvSpPr>
          <p:cNvPr id="3" name="TextBox 2"/>
          <p:cNvSpPr txBox="1"/>
          <p:nvPr/>
        </p:nvSpPr>
        <p:spPr>
          <a:xfrm>
            <a:off x="303213" y="2819400"/>
            <a:ext cx="2209800" cy="1292662"/>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rPr>
              <a:t>Intended for  the workload manager</a:t>
            </a:r>
          </a:p>
        </p:txBody>
      </p:sp>
      <p:sp>
        <p:nvSpPr>
          <p:cNvPr id="4" name="Right Arrow 3"/>
          <p:cNvSpPr/>
          <p:nvPr/>
        </p:nvSpPr>
        <p:spPr bwMode="auto">
          <a:xfrm>
            <a:off x="1863724" y="2027470"/>
            <a:ext cx="1295400" cy="41093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08340443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609398"/>
          </a:xfrm>
        </p:spPr>
        <p:txBody>
          <a:bodyPr/>
          <a:lstStyle/>
          <a:p>
            <a:r>
              <a:rPr lang="en-US" dirty="0" smtClean="0"/>
              <a:t>In this session, we will talk about…</a:t>
            </a:r>
            <a:endParaRPr lang="en-US" sz="3600" dirty="0">
              <a:solidFill>
                <a:schemeClr val="accent1">
                  <a:alpha val="99000"/>
                </a:schemeClr>
              </a:solidFill>
            </a:endParaRPr>
          </a:p>
        </p:txBody>
      </p:sp>
      <p:sp>
        <p:nvSpPr>
          <p:cNvPr id="3" name="Text Placeholder 2"/>
          <p:cNvSpPr>
            <a:spLocks noGrp="1"/>
          </p:cNvSpPr>
          <p:nvPr>
            <p:ph type="body" sz="quarter" idx="4294967295"/>
          </p:nvPr>
        </p:nvSpPr>
        <p:spPr>
          <a:xfrm>
            <a:off x="507868" y="1905000"/>
            <a:ext cx="11173090" cy="3693319"/>
          </a:xfrm>
        </p:spPr>
        <p:txBody>
          <a:bodyPr/>
          <a:lstStyle/>
          <a:p>
            <a:r>
              <a:rPr lang="en-US" dirty="0">
                <a:gradFill>
                  <a:gsLst>
                    <a:gs pos="0">
                      <a:schemeClr val="tx1"/>
                    </a:gs>
                    <a:gs pos="100000">
                      <a:schemeClr val="tx1"/>
                    </a:gs>
                  </a:gsLst>
                  <a:lin ang="5400000" scaled="0"/>
                </a:gradFill>
              </a:rPr>
              <a:t>Management Packs in OpsMgr </a:t>
            </a:r>
            <a:r>
              <a:rPr lang="en-US" dirty="0" smtClean="0">
                <a:gradFill>
                  <a:gsLst>
                    <a:gs pos="0">
                      <a:schemeClr val="tx1"/>
                    </a:gs>
                    <a:gs pos="100000">
                      <a:schemeClr val="tx1"/>
                    </a:gs>
                  </a:gsLst>
                  <a:lin ang="5400000" scaled="0"/>
                </a:gradFill>
              </a:rPr>
              <a:t>2012</a:t>
            </a:r>
          </a:p>
          <a:p>
            <a:pPr lvl="2"/>
            <a:r>
              <a:rPr lang="en-US" dirty="0" smtClean="0">
                <a:gradFill>
                  <a:gsLst>
                    <a:gs pos="0">
                      <a:schemeClr val="tx1"/>
                    </a:gs>
                    <a:gs pos="100000">
                      <a:schemeClr val="tx1"/>
                    </a:gs>
                  </a:gsLst>
                  <a:lin ang="5400000" scaled="0"/>
                </a:gradFill>
              </a:rPr>
              <a:t>MP Stability</a:t>
            </a:r>
          </a:p>
          <a:p>
            <a:pPr lvl="2"/>
            <a:r>
              <a:rPr lang="en-US" dirty="0" smtClean="0">
                <a:gradFill>
                  <a:gsLst>
                    <a:gs pos="0">
                      <a:schemeClr val="tx1"/>
                    </a:gs>
                    <a:gs pos="100000">
                      <a:schemeClr val="tx1"/>
                    </a:gs>
                  </a:gsLst>
                  <a:lin ang="5400000" scaled="0"/>
                </a:gradFill>
              </a:rPr>
              <a:t>MPs in OM12</a:t>
            </a:r>
          </a:p>
          <a:p>
            <a:pPr lvl="2"/>
            <a:r>
              <a:rPr lang="en-US" dirty="0" smtClean="0">
                <a:gradFill>
                  <a:gsLst>
                    <a:gs pos="0">
                      <a:schemeClr val="tx1"/>
                    </a:gs>
                    <a:gs pos="100000">
                      <a:schemeClr val="tx1"/>
                    </a:gs>
                  </a:gsLst>
                  <a:lin ang="5400000" scaled="0"/>
                </a:gradFill>
              </a:rPr>
              <a:t>MP version strategy</a:t>
            </a:r>
          </a:p>
          <a:p>
            <a:pPr lvl="2"/>
            <a:r>
              <a:rPr lang="en-US" dirty="0" smtClean="0">
                <a:gradFill>
                  <a:gsLst>
                    <a:gs pos="0">
                      <a:schemeClr val="tx1"/>
                    </a:gs>
                    <a:gs pos="100000">
                      <a:schemeClr val="tx1"/>
                    </a:gs>
                  </a:gsLst>
                  <a:lin ang="5400000" scaled="0"/>
                </a:gradFill>
              </a:rPr>
              <a:t>Feature Packs</a:t>
            </a:r>
          </a:p>
          <a:p>
            <a:pPr lvl="2"/>
            <a:r>
              <a:rPr lang="en-US" dirty="0" err="1" smtClean="0">
                <a:gradFill>
                  <a:gsLst>
                    <a:gs pos="0">
                      <a:schemeClr val="tx1"/>
                    </a:gs>
                    <a:gs pos="100000">
                      <a:schemeClr val="tx1"/>
                    </a:gs>
                  </a:gsLst>
                  <a:lin ang="5400000" scaled="0"/>
                </a:gradFill>
              </a:rPr>
              <a:t>PinPoint</a:t>
            </a:r>
            <a:endParaRPr lang="en-US" dirty="0" smtClean="0">
              <a:gradFill>
                <a:gsLst>
                  <a:gs pos="0">
                    <a:schemeClr val="tx1"/>
                  </a:gs>
                  <a:gs pos="100000">
                    <a:schemeClr val="tx1"/>
                  </a:gs>
                </a:gsLst>
                <a:lin ang="5400000" scaled="0"/>
              </a:gradFill>
            </a:endParaRPr>
          </a:p>
          <a:p>
            <a:pPr>
              <a:buBlip>
                <a:blip r:embed="rId3"/>
              </a:buBlip>
            </a:pPr>
            <a:endParaRPr lang="en-US" dirty="0" smtClean="0">
              <a:gradFill>
                <a:gsLst>
                  <a:gs pos="0">
                    <a:schemeClr val="tx1"/>
                  </a:gs>
                  <a:gs pos="100000">
                    <a:schemeClr val="tx1"/>
                  </a:gs>
                </a:gsLst>
                <a:lin ang="5400000" scaled="0"/>
              </a:gradFill>
            </a:endParaRPr>
          </a:p>
          <a:p>
            <a:pPr>
              <a:buBlip>
                <a:blip r:embed="rId3"/>
              </a:buBlip>
            </a:pPr>
            <a:r>
              <a:rPr lang="en-US" dirty="0" smtClean="0">
                <a:gradFill>
                  <a:gsLst>
                    <a:gs pos="0">
                      <a:schemeClr val="tx1"/>
                    </a:gs>
                    <a:gs pos="100000">
                      <a:schemeClr val="tx1"/>
                    </a:gs>
                  </a:gsLst>
                  <a:lin ang="5400000" scaled="0"/>
                </a:gradFill>
              </a:rPr>
              <a:t>Dashboards</a:t>
            </a:r>
            <a:r>
              <a:rPr lang="en-US" dirty="0">
                <a:gradFill>
                  <a:gsLst>
                    <a:gs pos="0">
                      <a:schemeClr val="tx1"/>
                    </a:gs>
                    <a:gs pos="100000">
                      <a:schemeClr val="tx1"/>
                    </a:gs>
                  </a:gsLst>
                  <a:lin ang="5400000" scaled="0"/>
                </a:gradFill>
              </a:rPr>
              <a:t> </a:t>
            </a:r>
            <a:r>
              <a:rPr lang="en-US" dirty="0" smtClean="0">
                <a:gradFill>
                  <a:gsLst>
                    <a:gs pos="0">
                      <a:schemeClr val="tx1"/>
                    </a:gs>
                    <a:gs pos="100000">
                      <a:schemeClr val="tx1"/>
                    </a:gs>
                  </a:gsLst>
                  <a:lin ang="5400000" scaled="0"/>
                </a:gradFill>
              </a:rPr>
              <a:t>&amp; Authoring</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27886" y="144780"/>
            <a:ext cx="9144000" cy="6588560"/>
            <a:chOff x="0" y="152400"/>
            <a:chExt cx="9144000" cy="658856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8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609600"/>
              <a:ext cx="2438400" cy="261610"/>
            </a:xfrm>
            <a:prstGeom prst="rect">
              <a:avLst/>
            </a:prstGeom>
            <a:noFill/>
          </p:spPr>
          <p:txBody>
            <a:bodyPr wrap="square" rtlCol="0">
              <a:spAutoFit/>
            </a:bodyPr>
            <a:lstStyle/>
            <a:p>
              <a:pPr defTabSz="914363"/>
              <a:r>
                <a:rPr lang="en-US" sz="1100" b="1" dirty="0">
                  <a:solidFill>
                    <a:srgbClr val="FFFFFF"/>
                  </a:solidFill>
                </a:rPr>
                <a:t>SatyaSrv.contoso.com\Instance 1</a:t>
              </a:r>
            </a:p>
          </p:txBody>
        </p:sp>
        <p:sp>
          <p:nvSpPr>
            <p:cNvPr id="4" name="TextBox 3"/>
            <p:cNvSpPr txBox="1"/>
            <p:nvPr/>
          </p:nvSpPr>
          <p:spPr>
            <a:xfrm>
              <a:off x="1600200" y="896779"/>
              <a:ext cx="2971800" cy="246221"/>
            </a:xfrm>
            <a:prstGeom prst="rect">
              <a:avLst/>
            </a:prstGeom>
            <a:noFill/>
          </p:spPr>
          <p:txBody>
            <a:bodyPr wrap="square" rtlCol="0">
              <a:spAutoFit/>
            </a:bodyPr>
            <a:lstStyle/>
            <a:p>
              <a:pPr defTabSz="914363"/>
              <a:r>
                <a:rPr lang="en-US" sz="1000" b="1" dirty="0">
                  <a:solidFill>
                    <a:srgbClr val="000000"/>
                  </a:solidFill>
                </a:rPr>
                <a:t>SQL Server Availability over last 24 hours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691" y="1120960"/>
              <a:ext cx="3599880" cy="169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67363" y="914400"/>
              <a:ext cx="3195637" cy="246221"/>
            </a:xfrm>
            <a:prstGeom prst="rect">
              <a:avLst/>
            </a:prstGeom>
            <a:noFill/>
          </p:spPr>
          <p:txBody>
            <a:bodyPr wrap="square" rtlCol="0">
              <a:spAutoFit/>
            </a:bodyPr>
            <a:lstStyle/>
            <a:p>
              <a:pPr defTabSz="914363"/>
              <a:r>
                <a:rPr lang="en-US" sz="1000" b="1" dirty="0">
                  <a:solidFill>
                    <a:srgbClr val="000000"/>
                  </a:solidFill>
                </a:rPr>
                <a:t>SQL CPU Utilization over last 24 hours</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43000"/>
              <a:ext cx="3190278"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00200" y="3048000"/>
              <a:ext cx="2205037" cy="246221"/>
            </a:xfrm>
            <a:prstGeom prst="rect">
              <a:avLst/>
            </a:prstGeom>
            <a:noFill/>
          </p:spPr>
          <p:txBody>
            <a:bodyPr wrap="square" rtlCol="0">
              <a:spAutoFit/>
            </a:bodyPr>
            <a:lstStyle/>
            <a:p>
              <a:pPr defTabSz="914363"/>
              <a:r>
                <a:rPr lang="en-US" sz="1000" b="1" dirty="0">
                  <a:solidFill>
                    <a:srgbClr val="000000"/>
                  </a:solidFill>
                </a:rPr>
                <a:t>SQL Memory Usage in KB</a:t>
              </a:r>
            </a:p>
          </p:txBody>
        </p:sp>
        <p:grpSp>
          <p:nvGrpSpPr>
            <p:cNvPr id="9" name="Group 8"/>
            <p:cNvGrpSpPr/>
            <p:nvPr/>
          </p:nvGrpSpPr>
          <p:grpSpPr>
            <a:xfrm>
              <a:off x="1752600" y="5543133"/>
              <a:ext cx="2590800" cy="888162"/>
              <a:chOff x="1600200" y="5623381"/>
              <a:chExt cx="2590800" cy="888162"/>
            </a:xfrm>
          </p:grpSpPr>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030" y="5800725"/>
                <a:ext cx="18859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600200" y="5623381"/>
                <a:ext cx="2205037" cy="215444"/>
              </a:xfrm>
              <a:prstGeom prst="rect">
                <a:avLst/>
              </a:prstGeom>
              <a:noFill/>
            </p:spPr>
            <p:txBody>
              <a:bodyPr wrap="square" rtlCol="0">
                <a:spAutoFit/>
              </a:bodyPr>
              <a:lstStyle/>
              <a:p>
                <a:pPr defTabSz="914363"/>
                <a:r>
                  <a:rPr lang="en-US" sz="800" dirty="0">
                    <a:solidFill>
                      <a:srgbClr val="000000"/>
                    </a:solidFill>
                  </a:rPr>
                  <a:t>Total Memory Used on Server</a:t>
                </a:r>
              </a:p>
            </p:txBody>
          </p:sp>
          <p:pic>
            <p:nvPicPr>
              <p:cNvPr id="1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8691" y="6219825"/>
                <a:ext cx="13906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600200" y="6044124"/>
                <a:ext cx="2205037" cy="215444"/>
              </a:xfrm>
              <a:prstGeom prst="rect">
                <a:avLst/>
              </a:prstGeom>
              <a:noFill/>
            </p:spPr>
            <p:txBody>
              <a:bodyPr wrap="square" rtlCol="0">
                <a:spAutoFit/>
              </a:bodyPr>
              <a:lstStyle/>
              <a:p>
                <a:pPr defTabSz="914363"/>
                <a:r>
                  <a:rPr lang="en-US" sz="800" dirty="0">
                    <a:solidFill>
                      <a:srgbClr val="000000"/>
                    </a:solidFill>
                  </a:rPr>
                  <a:t>Total Memory Used by SQL</a:t>
                </a:r>
              </a:p>
            </p:txBody>
          </p:sp>
          <p:sp>
            <p:nvSpPr>
              <p:cNvPr id="14" name="TextBox 13"/>
              <p:cNvSpPr txBox="1"/>
              <p:nvPr/>
            </p:nvSpPr>
            <p:spPr>
              <a:xfrm>
                <a:off x="3581400" y="5793133"/>
                <a:ext cx="609600" cy="307777"/>
              </a:xfrm>
              <a:prstGeom prst="rect">
                <a:avLst/>
              </a:prstGeom>
              <a:noFill/>
            </p:spPr>
            <p:txBody>
              <a:bodyPr wrap="square" rtlCol="0">
                <a:spAutoFit/>
              </a:bodyPr>
              <a:lstStyle/>
              <a:p>
                <a:pPr defTabSz="914363"/>
                <a:r>
                  <a:rPr lang="en-US" sz="1400" b="1" dirty="0">
                    <a:solidFill>
                      <a:srgbClr val="5082B9"/>
                    </a:solidFill>
                  </a:rPr>
                  <a:t>80%</a:t>
                </a:r>
              </a:p>
            </p:txBody>
          </p:sp>
          <p:sp>
            <p:nvSpPr>
              <p:cNvPr id="15" name="TextBox 14"/>
              <p:cNvSpPr txBox="1"/>
              <p:nvPr/>
            </p:nvSpPr>
            <p:spPr>
              <a:xfrm>
                <a:off x="3048000" y="6203766"/>
                <a:ext cx="609600" cy="307777"/>
              </a:xfrm>
              <a:prstGeom prst="rect">
                <a:avLst/>
              </a:prstGeom>
              <a:noFill/>
            </p:spPr>
            <p:txBody>
              <a:bodyPr wrap="square" rtlCol="0">
                <a:spAutoFit/>
              </a:bodyPr>
              <a:lstStyle/>
              <a:p>
                <a:pPr defTabSz="914363"/>
                <a:r>
                  <a:rPr lang="en-US" sz="1400" b="1" dirty="0">
                    <a:solidFill>
                      <a:srgbClr val="FF0000"/>
                    </a:solidFill>
                  </a:rPr>
                  <a:t>90 %</a:t>
                </a:r>
              </a:p>
            </p:txBody>
          </p:sp>
        </p:grpSp>
        <p:pic>
          <p:nvPicPr>
            <p:cNvPr id="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7030" y="3471862"/>
              <a:ext cx="3386446"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600200" y="3223071"/>
              <a:ext cx="2205037" cy="215444"/>
            </a:xfrm>
            <a:prstGeom prst="rect">
              <a:avLst/>
            </a:prstGeom>
            <a:noFill/>
          </p:spPr>
          <p:txBody>
            <a:bodyPr wrap="square" rtlCol="0">
              <a:spAutoFit/>
            </a:bodyPr>
            <a:lstStyle/>
            <a:p>
              <a:pPr defTabSz="914363"/>
              <a:r>
                <a:rPr lang="en-US" sz="800" dirty="0">
                  <a:solidFill>
                    <a:srgbClr val="000000"/>
                  </a:solidFill>
                </a:rPr>
                <a:t>Total Memory: 50,000 KB</a:t>
              </a:r>
            </a:p>
          </p:txBody>
        </p:sp>
        <p:sp>
          <p:nvSpPr>
            <p:cNvPr id="18" name="TextBox 17"/>
            <p:cNvSpPr txBox="1"/>
            <p:nvPr/>
          </p:nvSpPr>
          <p:spPr>
            <a:xfrm>
              <a:off x="5634334" y="3099960"/>
              <a:ext cx="2205037" cy="246221"/>
            </a:xfrm>
            <a:prstGeom prst="rect">
              <a:avLst/>
            </a:prstGeom>
            <a:noFill/>
          </p:spPr>
          <p:txBody>
            <a:bodyPr wrap="square" rtlCol="0">
              <a:spAutoFit/>
            </a:bodyPr>
            <a:lstStyle/>
            <a:p>
              <a:pPr defTabSz="914363"/>
              <a:r>
                <a:rPr lang="en-US" sz="1000" b="1" dirty="0">
                  <a:solidFill>
                    <a:srgbClr val="000000"/>
                  </a:solidFill>
                </a:rPr>
                <a:t>Disk Storage</a:t>
              </a:r>
            </a:p>
          </p:txBody>
        </p:sp>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593" y="3667633"/>
              <a:ext cx="18859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719763" y="3490289"/>
              <a:ext cx="2205037" cy="215444"/>
            </a:xfrm>
            <a:prstGeom prst="rect">
              <a:avLst/>
            </a:prstGeom>
            <a:noFill/>
          </p:spPr>
          <p:txBody>
            <a:bodyPr wrap="square" rtlCol="0">
              <a:spAutoFit/>
            </a:bodyPr>
            <a:lstStyle/>
            <a:p>
              <a:pPr defTabSz="914363"/>
              <a:r>
                <a:rPr lang="en-US" sz="800" dirty="0">
                  <a:solidFill>
                    <a:srgbClr val="000000"/>
                  </a:solidFill>
                </a:rPr>
                <a:t>Data Files: 17.6 GB</a:t>
              </a:r>
            </a:p>
          </p:txBody>
        </p:sp>
        <p:sp>
          <p:nvSpPr>
            <p:cNvPr id="21" name="TextBox 20"/>
            <p:cNvSpPr txBox="1"/>
            <p:nvPr/>
          </p:nvSpPr>
          <p:spPr>
            <a:xfrm>
              <a:off x="7696200" y="3652421"/>
              <a:ext cx="609600" cy="307777"/>
            </a:xfrm>
            <a:prstGeom prst="rect">
              <a:avLst/>
            </a:prstGeom>
            <a:noFill/>
          </p:spPr>
          <p:txBody>
            <a:bodyPr wrap="square" rtlCol="0">
              <a:spAutoFit/>
            </a:bodyPr>
            <a:lstStyle/>
            <a:p>
              <a:pPr defTabSz="914363"/>
              <a:r>
                <a:rPr lang="en-US" sz="1400" b="1" dirty="0">
                  <a:solidFill>
                    <a:srgbClr val="5082B9"/>
                  </a:solidFill>
                </a:rPr>
                <a:t>66%</a:t>
              </a:r>
            </a:p>
          </p:txBody>
        </p:sp>
        <p:pic>
          <p:nvPicPr>
            <p:cNvPr id="2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5488" y="4114800"/>
              <a:ext cx="18954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7696200" y="4066418"/>
              <a:ext cx="609600" cy="307777"/>
            </a:xfrm>
            <a:prstGeom prst="rect">
              <a:avLst/>
            </a:prstGeom>
            <a:noFill/>
          </p:spPr>
          <p:txBody>
            <a:bodyPr wrap="square" rtlCol="0">
              <a:spAutoFit/>
            </a:bodyPr>
            <a:lstStyle/>
            <a:p>
              <a:pPr defTabSz="914363"/>
              <a:r>
                <a:rPr lang="en-US" sz="1400" b="1" dirty="0">
                  <a:solidFill>
                    <a:srgbClr val="5082B9"/>
                  </a:solidFill>
                </a:rPr>
                <a:t>2%</a:t>
              </a:r>
            </a:p>
          </p:txBody>
        </p:sp>
        <p:sp>
          <p:nvSpPr>
            <p:cNvPr id="24" name="TextBox 23"/>
            <p:cNvSpPr txBox="1"/>
            <p:nvPr/>
          </p:nvSpPr>
          <p:spPr>
            <a:xfrm>
              <a:off x="5719763" y="3947286"/>
              <a:ext cx="2205037" cy="215444"/>
            </a:xfrm>
            <a:prstGeom prst="rect">
              <a:avLst/>
            </a:prstGeom>
            <a:noFill/>
          </p:spPr>
          <p:txBody>
            <a:bodyPr wrap="square" rtlCol="0">
              <a:spAutoFit/>
            </a:bodyPr>
            <a:lstStyle/>
            <a:p>
              <a:pPr defTabSz="914363"/>
              <a:r>
                <a:rPr lang="en-US" sz="800" dirty="0">
                  <a:solidFill>
                    <a:srgbClr val="000000"/>
                  </a:solidFill>
                </a:rPr>
                <a:t>Log Files: 6.93 GB</a:t>
              </a:r>
            </a:p>
          </p:txBody>
        </p:sp>
        <p:sp>
          <p:nvSpPr>
            <p:cNvPr id="25" name="TextBox 24"/>
            <p:cNvSpPr txBox="1"/>
            <p:nvPr/>
          </p:nvSpPr>
          <p:spPr>
            <a:xfrm>
              <a:off x="5643563" y="4478179"/>
              <a:ext cx="2205037" cy="246221"/>
            </a:xfrm>
            <a:prstGeom prst="rect">
              <a:avLst/>
            </a:prstGeom>
            <a:noFill/>
          </p:spPr>
          <p:txBody>
            <a:bodyPr wrap="square" rtlCol="0">
              <a:spAutoFit/>
            </a:bodyPr>
            <a:lstStyle/>
            <a:p>
              <a:pPr defTabSz="914363"/>
              <a:r>
                <a:rPr lang="en-US" sz="1000" b="1" dirty="0">
                  <a:solidFill>
                    <a:srgbClr val="000000"/>
                  </a:solidFill>
                </a:rPr>
                <a:t>SQL Server Properties</a:t>
              </a:r>
            </a:p>
          </p:txBody>
        </p:sp>
        <p:pic>
          <p:nvPicPr>
            <p:cNvPr id="26"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2222" y="4800600"/>
              <a:ext cx="1822541" cy="163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p:cNvSpPr txBox="1"/>
          <p:nvPr/>
        </p:nvSpPr>
        <p:spPr>
          <a:xfrm>
            <a:off x="150812" y="609600"/>
            <a:ext cx="2558777" cy="1107996"/>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Performance</a:t>
            </a:r>
          </a:p>
          <a:p>
            <a:r>
              <a:rPr lang="en-US" sz="3600" dirty="0" smtClean="0">
                <a:gradFill>
                  <a:gsLst>
                    <a:gs pos="0">
                      <a:schemeClr val="tx1"/>
                    </a:gs>
                    <a:gs pos="86000">
                      <a:schemeClr val="tx1"/>
                    </a:gs>
                  </a:gsLst>
                  <a:lin ang="5400000" scaled="0"/>
                </a:gradFill>
              </a:rPr>
              <a:t>Dashboard</a:t>
            </a:r>
          </a:p>
        </p:txBody>
      </p:sp>
      <p:sp>
        <p:nvSpPr>
          <p:cNvPr id="29" name="TextBox 28"/>
          <p:cNvSpPr txBox="1"/>
          <p:nvPr/>
        </p:nvSpPr>
        <p:spPr>
          <a:xfrm>
            <a:off x="303213" y="2819400"/>
            <a:ext cx="2209800" cy="1292662"/>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rPr>
              <a:t>Intended for  the workload specialist</a:t>
            </a:r>
          </a:p>
        </p:txBody>
      </p:sp>
    </p:spTree>
    <p:extLst>
      <p:ext uri="{BB962C8B-B14F-4D97-AF65-F5344CB8AC3E}">
        <p14:creationId xmlns:p14="http://schemas.microsoft.com/office/powerpoint/2010/main" val="344318672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5-25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21650" y="0"/>
            <a:ext cx="11543410"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3606890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6-29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23767" y="0"/>
            <a:ext cx="11541294"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928840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7-09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0696" y="0"/>
            <a:ext cx="11507436"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358329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7-28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4347" y="0"/>
            <a:ext cx="11518017"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359963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7-48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6463" y="0"/>
            <a:ext cx="11513784"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217691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8-07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2231" y="0"/>
            <a:ext cx="11522248"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1532488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8-28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9160" y="0"/>
            <a:ext cx="11488390"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4204476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8-47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9702" y="0"/>
            <a:ext cx="11689422"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1111743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011 11-49-16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6089" y="0"/>
            <a:ext cx="11456649" cy="6858000"/>
          </a:xfrm>
          <a:prstGeom prst="rect">
            <a:avLst/>
          </a:prstGeom>
          <a:noFill/>
          <a:ln>
            <a:noFill/>
          </a:ln>
        </p:spPr>
      </p:pic>
      <p:sp>
        <p:nvSpPr>
          <p:cNvPr id="3" name="TextBox 2"/>
          <p:cNvSpPr txBox="1"/>
          <p:nvPr/>
        </p:nvSpPr>
        <p:spPr>
          <a:xfrm>
            <a:off x="3393898" y="6605484"/>
            <a:ext cx="5398914" cy="276999"/>
          </a:xfrm>
          <a:prstGeom prst="rect">
            <a:avLst/>
          </a:prstGeom>
          <a:noFill/>
        </p:spPr>
        <p:txBody>
          <a:bodyPr wrap="none" lIns="0" tIns="0" rIns="0" bIns="0" rtlCol="0">
            <a:spAutoFit/>
          </a:bodyPr>
          <a:lstStyle/>
          <a:p>
            <a:r>
              <a:rPr lang="en-US" dirty="0" smtClean="0">
                <a:solidFill>
                  <a:srgbClr val="FFFF00"/>
                </a:solidFill>
              </a:rPr>
              <a:t>Pre-release Conceptual Screens – subject to change</a:t>
            </a:r>
          </a:p>
        </p:txBody>
      </p:sp>
    </p:spTree>
    <p:extLst>
      <p:ext uri="{BB962C8B-B14F-4D97-AF65-F5344CB8AC3E}">
        <p14:creationId xmlns:p14="http://schemas.microsoft.com/office/powerpoint/2010/main" val="262088389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Management Packs in OM12</a:t>
            </a:r>
            <a:endParaRPr lang="en-US" dirty="0"/>
          </a:p>
        </p:txBody>
      </p:sp>
      <p:sp>
        <p:nvSpPr>
          <p:cNvPr id="3" name="Subtitle 2"/>
          <p:cNvSpPr>
            <a:spLocks noGrp="1"/>
          </p:cNvSpPr>
          <p:nvPr>
            <p:ph type="subTitle" idx="1"/>
          </p:nvPr>
        </p:nvSpPr>
        <p:spPr/>
        <p:txBody>
          <a:bodyPr/>
          <a:lstStyle/>
          <a:p>
            <a:r>
              <a:rPr lang="en-US" dirty="0" smtClean="0"/>
              <a:t>Jason Buffington</a:t>
            </a:r>
          </a:p>
          <a:p>
            <a:r>
              <a:rPr lang="en-US" dirty="0" smtClean="0"/>
              <a:t>Microsoft</a:t>
            </a:r>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450195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609398"/>
          </a:xfrm>
        </p:spPr>
        <p:txBody>
          <a:bodyPr/>
          <a:lstStyle/>
          <a:p>
            <a:r>
              <a:rPr lang="en-US" dirty="0" smtClean="0"/>
              <a:t>Defining a Dashboard</a:t>
            </a:r>
            <a:endParaRPr lang="en-US" sz="3600" dirty="0">
              <a:solidFill>
                <a:schemeClr val="accent1">
                  <a:alpha val="99000"/>
                </a:schemeClr>
              </a:solidFill>
            </a:endParaRPr>
          </a:p>
        </p:txBody>
      </p:sp>
      <p:sp>
        <p:nvSpPr>
          <p:cNvPr id="7" name="Text Placeholder 2"/>
          <p:cNvSpPr>
            <a:spLocks noGrp="1"/>
          </p:cNvSpPr>
          <p:nvPr>
            <p:ph type="body" sz="quarter" idx="10"/>
          </p:nvPr>
        </p:nvSpPr>
        <p:spPr>
          <a:xfrm>
            <a:off x="519112" y="1447799"/>
            <a:ext cx="11149013" cy="1973561"/>
          </a:xfrm>
        </p:spPr>
        <p:txBody>
          <a:bodyPr/>
          <a:lstStyle/>
          <a:p>
            <a:r>
              <a:rPr lang="en-CA" smtClean="0"/>
              <a:t>Select a folder to show the dashboard</a:t>
            </a:r>
          </a:p>
          <a:p>
            <a:pPr lvl="1"/>
            <a:r>
              <a:rPr lang="en-CA" smtClean="0"/>
              <a:t>Determines MP to store it in</a:t>
            </a:r>
          </a:p>
          <a:p>
            <a:r>
              <a:rPr lang="en-CA" smtClean="0"/>
              <a:t>Choose a template</a:t>
            </a:r>
          </a:p>
          <a:p>
            <a:pPr lvl="1"/>
            <a:r>
              <a:rPr lang="en-CA" smtClean="0"/>
              <a:t>Choose layout</a:t>
            </a:r>
          </a:p>
          <a:p>
            <a:r>
              <a:rPr lang="en-CA" smtClean="0"/>
              <a:t>Add widgets and/or configure (depending on template)</a:t>
            </a:r>
          </a:p>
          <a:p>
            <a:r>
              <a:rPr lang="en-CA" smtClean="0"/>
              <a:t>Each user can personalize</a:t>
            </a:r>
          </a:p>
          <a:p>
            <a:pPr lvl="1"/>
            <a:r>
              <a:rPr lang="en-CA" smtClean="0"/>
              <a:t>Follows user across windows console, web and sharepoint</a:t>
            </a:r>
          </a:p>
          <a:p>
            <a:endParaRPr lang="en-CA" smtClean="0"/>
          </a:p>
          <a:p>
            <a:endParaRPr lang="en-US" dirty="0"/>
          </a:p>
        </p:txBody>
      </p:sp>
    </p:spTree>
    <p:extLst>
      <p:ext uri="{BB962C8B-B14F-4D97-AF65-F5344CB8AC3E}">
        <p14:creationId xmlns:p14="http://schemas.microsoft.com/office/powerpoint/2010/main" val="316162187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Alert Widget</a:t>
            </a:r>
            <a:endParaRPr lang="en-US" dirty="0"/>
          </a:p>
        </p:txBody>
      </p:sp>
      <p:sp>
        <p:nvSpPr>
          <p:cNvPr id="8" name="Text Placeholder 2"/>
          <p:cNvSpPr>
            <a:spLocks noGrp="1"/>
          </p:cNvSpPr>
          <p:nvPr>
            <p:ph type="body" sz="quarter" idx="10"/>
          </p:nvPr>
        </p:nvSpPr>
        <p:spPr>
          <a:xfrm>
            <a:off x="519112" y="1447799"/>
            <a:ext cx="11149013" cy="1957459"/>
          </a:xfrm>
        </p:spPr>
        <p:txBody>
          <a:bodyPr/>
          <a:lstStyle/>
          <a:p>
            <a:r>
              <a:rPr lang="en-CA" sz="2400" dirty="0" smtClean="0"/>
              <a:t>Scenario: view alerts</a:t>
            </a:r>
          </a:p>
          <a:p>
            <a:r>
              <a:rPr lang="en-CA" sz="2400" dirty="0" smtClean="0"/>
              <a:t>UI control: Grid</a:t>
            </a:r>
          </a:p>
          <a:p>
            <a:r>
              <a:rPr lang="en-CA" sz="2400" dirty="0" smtClean="0"/>
              <a:t>Data provider: Alert data (</a:t>
            </a:r>
            <a:r>
              <a:rPr lang="en-CA" sz="2400" dirty="0" err="1" smtClean="0"/>
              <a:t>OpsMgr</a:t>
            </a:r>
            <a:r>
              <a:rPr lang="en-CA" sz="2400" dirty="0" smtClean="0"/>
              <a:t> DB)</a:t>
            </a:r>
          </a:p>
          <a:p>
            <a:r>
              <a:rPr lang="en-CA" sz="2400" dirty="0" smtClean="0"/>
              <a:t>Configuration: group/instance, alert severity, priority and resolution</a:t>
            </a:r>
          </a:p>
          <a:p>
            <a:r>
              <a:rPr lang="en-CA" sz="2400" dirty="0" smtClean="0"/>
              <a:t>Personalization: alert columns, sort order, grouping</a:t>
            </a:r>
            <a:endParaRPr lang="en-US" sz="2400"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12" y="3504480"/>
            <a:ext cx="9677400" cy="309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97906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Performance Widget</a:t>
            </a:r>
            <a:endParaRPr lang="en-US" dirty="0"/>
          </a:p>
        </p:txBody>
      </p:sp>
      <p:sp>
        <p:nvSpPr>
          <p:cNvPr id="7" name="Text Placeholder 2"/>
          <p:cNvSpPr>
            <a:spLocks noGrp="1"/>
          </p:cNvSpPr>
          <p:nvPr>
            <p:ph type="body" sz="quarter" idx="10"/>
          </p:nvPr>
        </p:nvSpPr>
        <p:spPr>
          <a:xfrm>
            <a:off x="519112" y="1447799"/>
            <a:ext cx="11149013" cy="1957459"/>
          </a:xfrm>
        </p:spPr>
        <p:txBody>
          <a:bodyPr/>
          <a:lstStyle/>
          <a:p>
            <a:r>
              <a:rPr lang="en-CA" sz="2400" smtClean="0"/>
              <a:t>Scenario: view performance data</a:t>
            </a:r>
          </a:p>
          <a:p>
            <a:r>
              <a:rPr lang="en-CA" sz="2400" smtClean="0"/>
              <a:t>UI control: Performance control</a:t>
            </a:r>
          </a:p>
          <a:p>
            <a:r>
              <a:rPr lang="en-CA" sz="2400" smtClean="0"/>
              <a:t>Data provider: Performance data (OpsMgr DW)</a:t>
            </a:r>
          </a:p>
          <a:p>
            <a:r>
              <a:rPr lang="en-CA" sz="2400" smtClean="0"/>
              <a:t>Configuration: group/instance, perf counters/objects/instances, time range</a:t>
            </a:r>
          </a:p>
          <a:p>
            <a:r>
              <a:rPr lang="en-CA" sz="2400" smtClean="0"/>
              <a:t>Personalization: alert columns, sort order, grouping</a:t>
            </a:r>
            <a:endParaRPr lang="en-US" sz="2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12" y="3657600"/>
            <a:ext cx="6248400" cy="28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38262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Map with State</a:t>
            </a:r>
            <a:endParaRPr lang="en-US" dirty="0"/>
          </a:p>
        </p:txBody>
      </p:sp>
      <p:sp>
        <p:nvSpPr>
          <p:cNvPr id="7" name="Text Placeholder 2"/>
          <p:cNvSpPr>
            <a:spLocks noGrp="1"/>
          </p:cNvSpPr>
          <p:nvPr>
            <p:ph type="body" sz="quarter" idx="10"/>
          </p:nvPr>
        </p:nvSpPr>
        <p:spPr>
          <a:xfrm>
            <a:off x="519112" y="1447799"/>
            <a:ext cx="11149013" cy="1957459"/>
          </a:xfrm>
        </p:spPr>
        <p:txBody>
          <a:bodyPr/>
          <a:lstStyle/>
          <a:p>
            <a:r>
              <a:rPr lang="en-CA" sz="2400" dirty="0" smtClean="0"/>
              <a:t>Scenario: View state on a map</a:t>
            </a:r>
          </a:p>
          <a:p>
            <a:r>
              <a:rPr lang="en-CA" sz="2400" dirty="0" smtClean="0"/>
              <a:t>UI control: topology control</a:t>
            </a:r>
          </a:p>
          <a:p>
            <a:r>
              <a:rPr lang="en-CA" sz="2400" dirty="0" smtClean="0"/>
              <a:t>Data provider: state data (</a:t>
            </a:r>
            <a:r>
              <a:rPr lang="en-CA" sz="2400" dirty="0" err="1" smtClean="0"/>
              <a:t>OpsMgr</a:t>
            </a:r>
            <a:r>
              <a:rPr lang="en-CA" sz="2400" dirty="0" smtClean="0"/>
              <a:t> DB)</a:t>
            </a:r>
          </a:p>
          <a:p>
            <a:r>
              <a:rPr lang="en-CA" sz="2400" dirty="0" smtClean="0"/>
              <a:t>Configuration: image, group/instances, location</a:t>
            </a:r>
          </a:p>
          <a:p>
            <a:r>
              <a:rPr lang="en-CA" sz="2400" dirty="0" smtClean="0"/>
              <a:t>Personalization: TBD</a:t>
            </a:r>
            <a:endParaRPr lang="en-US"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2" y="3505200"/>
            <a:ext cx="698513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47996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Topology</a:t>
            </a:r>
            <a:endParaRPr lang="en-US" dirty="0"/>
          </a:p>
        </p:txBody>
      </p:sp>
      <p:sp>
        <p:nvSpPr>
          <p:cNvPr id="7" name="Text Placeholder 2"/>
          <p:cNvSpPr>
            <a:spLocks noGrp="1"/>
          </p:cNvSpPr>
          <p:nvPr>
            <p:ph type="body" sz="quarter" idx="10"/>
          </p:nvPr>
        </p:nvSpPr>
        <p:spPr>
          <a:xfrm>
            <a:off x="519112" y="1447799"/>
            <a:ext cx="11149013" cy="2289858"/>
          </a:xfrm>
        </p:spPr>
        <p:txBody>
          <a:bodyPr/>
          <a:lstStyle/>
          <a:p>
            <a:r>
              <a:rPr lang="en-CA" sz="2400" smtClean="0"/>
              <a:t>Scenario: View state on a map</a:t>
            </a:r>
          </a:p>
          <a:p>
            <a:r>
              <a:rPr lang="en-CA" sz="2400" smtClean="0"/>
              <a:t>UI control: topology control</a:t>
            </a:r>
          </a:p>
          <a:p>
            <a:r>
              <a:rPr lang="en-CA" sz="2400" smtClean="0"/>
              <a:t>Data provider: state data (OpsMgr DB)</a:t>
            </a:r>
          </a:p>
          <a:p>
            <a:r>
              <a:rPr lang="en-CA" sz="2400" smtClean="0"/>
              <a:t>Configuration: </a:t>
            </a:r>
            <a:r>
              <a:rPr lang="en-US" sz="2400" smtClean="0"/>
              <a:t>Show contained objects, Levels of containment, Virtual grouping (yes/no), Virtual group parameters, Background image, Object location (pining)</a:t>
            </a:r>
          </a:p>
          <a:p>
            <a:r>
              <a:rPr lang="en-CA" sz="2400" smtClean="0"/>
              <a:t>Personalization: TBD</a:t>
            </a:r>
            <a:endParaRPr lang="en-US" sz="2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833" y="3810000"/>
            <a:ext cx="736746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19004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State</a:t>
            </a:r>
            <a:endParaRPr lang="en-US" dirty="0"/>
          </a:p>
        </p:txBody>
      </p:sp>
      <p:sp>
        <p:nvSpPr>
          <p:cNvPr id="7" name="Text Placeholder 2"/>
          <p:cNvSpPr>
            <a:spLocks noGrp="1"/>
          </p:cNvSpPr>
          <p:nvPr>
            <p:ph type="body" sz="quarter" idx="10"/>
          </p:nvPr>
        </p:nvSpPr>
        <p:spPr>
          <a:xfrm>
            <a:off x="519112" y="1447799"/>
            <a:ext cx="11149013" cy="2289858"/>
          </a:xfrm>
        </p:spPr>
        <p:txBody>
          <a:bodyPr/>
          <a:lstStyle/>
          <a:p>
            <a:r>
              <a:rPr lang="en-CA" sz="2400" smtClean="0"/>
              <a:t>Scenario: View state of objects</a:t>
            </a:r>
          </a:p>
          <a:p>
            <a:r>
              <a:rPr lang="en-CA" sz="2400" smtClean="0"/>
              <a:t>UI control: grid control</a:t>
            </a:r>
          </a:p>
          <a:p>
            <a:r>
              <a:rPr lang="en-CA" sz="2400" smtClean="0"/>
              <a:t>Data provider: state data (OpsMgr DB) + managed entity properties + performance provider</a:t>
            </a:r>
          </a:p>
          <a:p>
            <a:r>
              <a:rPr lang="en-CA" sz="2400" smtClean="0"/>
              <a:t>Configuration: group/instances, columns</a:t>
            </a:r>
          </a:p>
          <a:p>
            <a:r>
              <a:rPr lang="en-CA" sz="2400" smtClean="0"/>
              <a:t>Personalization: columns, sorting</a:t>
            </a:r>
            <a:endParaRPr lang="en-US"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12" y="4038600"/>
            <a:ext cx="6519416"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43854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Top/bottom N for Perf (and SLO)</a:t>
            </a:r>
            <a:endParaRPr lang="en-US" dirty="0"/>
          </a:p>
        </p:txBody>
      </p:sp>
      <p:sp>
        <p:nvSpPr>
          <p:cNvPr id="7" name="Text Placeholder 2"/>
          <p:cNvSpPr>
            <a:spLocks noGrp="1"/>
          </p:cNvSpPr>
          <p:nvPr>
            <p:ph type="body" sz="quarter" idx="10"/>
          </p:nvPr>
        </p:nvSpPr>
        <p:spPr>
          <a:xfrm>
            <a:off x="519112" y="1447799"/>
            <a:ext cx="11149013" cy="2739211"/>
          </a:xfrm>
        </p:spPr>
        <p:txBody>
          <a:bodyPr/>
          <a:lstStyle/>
          <a:p>
            <a:r>
              <a:rPr lang="en-CA" sz="2800" dirty="0" smtClean="0"/>
              <a:t>Scenario: view TOP instances in relation to some performance metric</a:t>
            </a:r>
          </a:p>
          <a:p>
            <a:r>
              <a:rPr lang="en-CA" sz="2800" dirty="0" smtClean="0"/>
              <a:t>UI control: grid control</a:t>
            </a:r>
          </a:p>
          <a:p>
            <a:r>
              <a:rPr lang="en-CA" sz="2800" dirty="0" smtClean="0"/>
              <a:t>Data provider: Top/bottom N for performance provider (DW)</a:t>
            </a:r>
          </a:p>
          <a:p>
            <a:r>
              <a:rPr lang="en-CA" sz="2800" dirty="0" smtClean="0"/>
              <a:t>Configuration: group/instances, </a:t>
            </a:r>
            <a:r>
              <a:rPr lang="en-US" sz="2800" dirty="0" smtClean="0"/>
              <a:t>Top or bottom, Bar color, Latest value or average, Time window for average, Threshold</a:t>
            </a:r>
          </a:p>
          <a:p>
            <a:r>
              <a:rPr lang="en-CA" sz="2800" dirty="0" smtClean="0"/>
              <a:t>Personalization: columns</a:t>
            </a:r>
            <a:endParaRPr lang="en-US" sz="28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012" y="4419600"/>
            <a:ext cx="4685377" cy="174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66981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Availability History Over Time</a:t>
            </a:r>
            <a:endParaRPr lang="en-US" dirty="0"/>
          </a:p>
        </p:txBody>
      </p:sp>
      <p:sp>
        <p:nvSpPr>
          <p:cNvPr id="7" name="Text Placeholder 2"/>
          <p:cNvSpPr>
            <a:spLocks noGrp="1"/>
          </p:cNvSpPr>
          <p:nvPr>
            <p:ph type="body" sz="quarter" idx="10"/>
          </p:nvPr>
        </p:nvSpPr>
        <p:spPr>
          <a:xfrm>
            <a:off x="531812" y="1219200"/>
            <a:ext cx="11149013" cy="2622256"/>
          </a:xfrm>
          <a:prstGeom prst="rect">
            <a:avLst/>
          </a:prstGeom>
        </p:spPr>
        <p:txBody>
          <a:bodyPr/>
          <a:lstStyle/>
          <a:p>
            <a:r>
              <a:rPr lang="en-CA" sz="2400" dirty="0" smtClean="0"/>
              <a:t>Scenario: view availability history for an object</a:t>
            </a:r>
          </a:p>
          <a:p>
            <a:r>
              <a:rPr lang="en-CA" sz="2400" dirty="0" smtClean="0"/>
              <a:t>UI control: performance control</a:t>
            </a:r>
          </a:p>
          <a:p>
            <a:r>
              <a:rPr lang="en-CA" sz="2400" dirty="0" smtClean="0"/>
              <a:t>Data provider: Availability history (DW)</a:t>
            </a:r>
          </a:p>
          <a:p>
            <a:r>
              <a:rPr lang="en-CA" sz="2400" dirty="0" smtClean="0"/>
              <a:t>Configuration: collection of instance/monitor, </a:t>
            </a:r>
            <a:r>
              <a:rPr lang="en-US" sz="2400" dirty="0"/>
              <a:t>Availability algorithm (0/100 per sample or aggregate over sub-periods</a:t>
            </a:r>
            <a:r>
              <a:rPr lang="en-US" sz="2400" dirty="0" smtClean="0"/>
              <a:t>), Sub-period </a:t>
            </a:r>
            <a:r>
              <a:rPr lang="en-US" sz="2400" dirty="0"/>
              <a:t>aggregation </a:t>
            </a:r>
            <a:r>
              <a:rPr lang="en-US" sz="2400" dirty="0" smtClean="0"/>
              <a:t>periods, Min/max </a:t>
            </a:r>
            <a:r>
              <a:rPr lang="en-US" sz="2400" dirty="0"/>
              <a:t>of vertical </a:t>
            </a:r>
            <a:r>
              <a:rPr lang="en-US" sz="2400" dirty="0" smtClean="0"/>
              <a:t>axis, Line color, Line </a:t>
            </a:r>
            <a:r>
              <a:rPr lang="en-US" sz="2400" dirty="0"/>
              <a:t>width</a:t>
            </a:r>
          </a:p>
          <a:p>
            <a:r>
              <a:rPr lang="en-CA" sz="2400" dirty="0" smtClean="0"/>
              <a:t>Personalization: TBD</a:t>
            </a:r>
            <a:endParaRPr lang="en-US" sz="24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2" y="4267200"/>
            <a:ext cx="703975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43807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Top N for Alerts</a:t>
            </a:r>
            <a:endParaRPr lang="en-US" dirty="0"/>
          </a:p>
        </p:txBody>
      </p:sp>
      <p:sp>
        <p:nvSpPr>
          <p:cNvPr id="7" name="Text Placeholder 2"/>
          <p:cNvSpPr>
            <a:spLocks noGrp="1"/>
          </p:cNvSpPr>
          <p:nvPr>
            <p:ph type="body" sz="quarter" idx="10"/>
          </p:nvPr>
        </p:nvSpPr>
        <p:spPr/>
        <p:txBody>
          <a:bodyPr/>
          <a:lstStyle/>
          <a:p>
            <a:r>
              <a:rPr lang="en-CA" smtClean="0"/>
              <a:t>Scenario: view instances with the most alerts</a:t>
            </a:r>
          </a:p>
          <a:p>
            <a:r>
              <a:rPr lang="en-CA" smtClean="0"/>
              <a:t>UI control: Grid control</a:t>
            </a:r>
          </a:p>
          <a:p>
            <a:r>
              <a:rPr lang="en-CA" smtClean="0"/>
              <a:t>Data provider: Top N for Alerts</a:t>
            </a:r>
          </a:p>
          <a:p>
            <a:r>
              <a:rPr lang="en-CA" smtClean="0"/>
              <a:t>Configuration: group/type, bar color</a:t>
            </a:r>
            <a:endParaRPr lang="en-US" smtClean="0"/>
          </a:p>
          <a:p>
            <a:r>
              <a:rPr lang="en-CA" smtClean="0"/>
              <a:t>Personalization: TBD</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12" y="4114800"/>
            <a:ext cx="672597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05008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Perf Gauge and SLA Gauge</a:t>
            </a:r>
            <a:endParaRPr lang="en-US" dirty="0"/>
          </a:p>
        </p:txBody>
      </p:sp>
      <p:sp>
        <p:nvSpPr>
          <p:cNvPr id="7" name="Text Placeholder 2"/>
          <p:cNvSpPr>
            <a:spLocks noGrp="1"/>
          </p:cNvSpPr>
          <p:nvPr>
            <p:ph type="body" sz="quarter" idx="10"/>
          </p:nvPr>
        </p:nvSpPr>
        <p:spPr>
          <a:xfrm>
            <a:off x="519112" y="1447799"/>
            <a:ext cx="11149013" cy="2523768"/>
          </a:xfrm>
        </p:spPr>
        <p:txBody>
          <a:bodyPr/>
          <a:lstStyle/>
          <a:p>
            <a:pPr marL="341313" indent="-341313"/>
            <a:r>
              <a:rPr lang="en-CA" sz="2000" dirty="0" smtClean="0"/>
              <a:t>Scenario: View </a:t>
            </a:r>
            <a:r>
              <a:rPr lang="en-CA" sz="2000" dirty="0" err="1" smtClean="0"/>
              <a:t>perf</a:t>
            </a:r>
            <a:r>
              <a:rPr lang="en-CA" sz="2000" dirty="0" smtClean="0"/>
              <a:t> value, View SLA value</a:t>
            </a:r>
          </a:p>
          <a:p>
            <a:pPr marL="341313" indent="-341313"/>
            <a:r>
              <a:rPr lang="en-CA" sz="2000" dirty="0" smtClean="0"/>
              <a:t>UI control: gauge control</a:t>
            </a:r>
          </a:p>
          <a:p>
            <a:pPr marL="341313" indent="-341313"/>
            <a:r>
              <a:rPr lang="en-CA" sz="2000" dirty="0" smtClean="0"/>
              <a:t>Data provider: </a:t>
            </a:r>
            <a:r>
              <a:rPr lang="en-CA" sz="2000" dirty="0" err="1" smtClean="0"/>
              <a:t>perf</a:t>
            </a:r>
            <a:r>
              <a:rPr lang="en-CA" sz="2000" dirty="0" smtClean="0"/>
              <a:t> DP (DW), SLA DP (DW)</a:t>
            </a:r>
          </a:p>
          <a:p>
            <a:pPr marL="341313" indent="-341313"/>
            <a:r>
              <a:rPr lang="en-CA" sz="2000" dirty="0" smtClean="0"/>
              <a:t>Configuration </a:t>
            </a:r>
            <a:r>
              <a:rPr lang="en-CA" sz="2000" dirty="0" err="1" smtClean="0"/>
              <a:t>Perf</a:t>
            </a:r>
            <a:r>
              <a:rPr lang="en-CA" sz="2000" dirty="0" smtClean="0"/>
              <a:t>: </a:t>
            </a:r>
            <a:r>
              <a:rPr lang="en-US" sz="2000" dirty="0" smtClean="0"/>
              <a:t>Object-counter-instance, Collection rule, Last sampled value or average, Latest value or time range of average  (hourly/daily), Min/max of gauge, Pointer color, Threshold</a:t>
            </a:r>
          </a:p>
          <a:p>
            <a:pPr marL="341313" indent="-341313"/>
            <a:r>
              <a:rPr lang="en-CA" sz="2000" dirty="0" smtClean="0"/>
              <a:t>Configuration SLA: Instance or Monitor, </a:t>
            </a:r>
            <a:r>
              <a:rPr lang="en-US" sz="2000" dirty="0" smtClean="0"/>
              <a:t>Time range for  availability calculation, Min/max of gauge, Pointer color, Threshold</a:t>
            </a:r>
          </a:p>
          <a:p>
            <a:pPr marL="341313" indent="-341313"/>
            <a:r>
              <a:rPr lang="en-CA" sz="2000" dirty="0" smtClean="0"/>
              <a:t>Personalization: TBD</a:t>
            </a:r>
            <a:endParaRPr lang="en-US" sz="20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12" y="4564523"/>
            <a:ext cx="2819400" cy="200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812" y="4564522"/>
            <a:ext cx="2819400" cy="200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34114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r>
              <a:rPr lang="en-US" dirty="0" smtClean="0"/>
              <a:t>System Center Operations Manager </a:t>
            </a:r>
            <a:br>
              <a:rPr lang="en-US" dirty="0" smtClean="0"/>
            </a:br>
            <a:r>
              <a:rPr lang="en-US" dirty="0" smtClean="0"/>
              <a:t>2007 </a:t>
            </a:r>
            <a:r>
              <a:rPr lang="en-US" dirty="0" smtClean="0">
                <a:sym typeface="Wingdings" pitchFamily="2" charset="2"/>
              </a:rPr>
              <a:t> 2012</a:t>
            </a:r>
            <a:endParaRPr lang="en-US" dirty="0"/>
          </a:p>
        </p:txBody>
      </p:sp>
      <p:sp>
        <p:nvSpPr>
          <p:cNvPr id="3" name="Text Placeholder 2"/>
          <p:cNvSpPr>
            <a:spLocks noGrp="1"/>
          </p:cNvSpPr>
          <p:nvPr>
            <p:ph type="body" sz="quarter" idx="10"/>
          </p:nvPr>
        </p:nvSpPr>
        <p:spPr>
          <a:xfrm>
            <a:off x="519112" y="1905000"/>
            <a:ext cx="11347768" cy="4361194"/>
          </a:xfrm>
        </p:spPr>
        <p:txBody>
          <a:bodyPr/>
          <a:lstStyle/>
          <a:p>
            <a:r>
              <a:rPr lang="en-US" sz="2800" i="1" dirty="0" smtClean="0"/>
              <a:t>Looking back</a:t>
            </a:r>
          </a:p>
          <a:p>
            <a:pPr lvl="1"/>
            <a:r>
              <a:rPr lang="en-US" dirty="0" smtClean="0"/>
              <a:t>When Ops </a:t>
            </a:r>
            <a:r>
              <a:rPr lang="en-US" dirty="0" err="1" smtClean="0"/>
              <a:t>Mgr</a:t>
            </a:r>
            <a:r>
              <a:rPr lang="en-US" dirty="0" smtClean="0"/>
              <a:t> 2007 RTM released, </a:t>
            </a:r>
          </a:p>
          <a:p>
            <a:pPr marL="460375" lvl="1" indent="0">
              <a:buNone/>
            </a:pPr>
            <a:r>
              <a:rPr lang="en-US" dirty="0"/>
              <a:t>	</a:t>
            </a:r>
            <a:r>
              <a:rPr lang="en-US" dirty="0" smtClean="0"/>
              <a:t>we had a happy customer base running on MOM 2005</a:t>
            </a:r>
          </a:p>
          <a:p>
            <a:pPr lvl="2"/>
            <a:r>
              <a:rPr lang="en-US" sz="2000" dirty="0" smtClean="0"/>
              <a:t>There was a catalog of management packs that were the product crown jewels</a:t>
            </a:r>
          </a:p>
          <a:p>
            <a:pPr lvl="2"/>
            <a:r>
              <a:rPr lang="en-US" sz="2000" dirty="0" smtClean="0"/>
              <a:t>There were some gaps that we learned about and addressed over time</a:t>
            </a:r>
          </a:p>
          <a:p>
            <a:endParaRPr lang="en-US" dirty="0" smtClean="0"/>
          </a:p>
          <a:p>
            <a:r>
              <a:rPr lang="en-US" sz="2800" i="1" dirty="0" smtClean="0"/>
              <a:t>Looking ahead</a:t>
            </a:r>
          </a:p>
          <a:p>
            <a:pPr lvl="1"/>
            <a:r>
              <a:rPr lang="en-US" dirty="0" smtClean="0"/>
              <a:t>We have a happy customer base running Operations Manager R2</a:t>
            </a:r>
          </a:p>
          <a:p>
            <a:pPr lvl="2"/>
            <a:r>
              <a:rPr lang="en-US" sz="1800" dirty="0" smtClean="0"/>
              <a:t>We have a management pack catalog full of management packs</a:t>
            </a:r>
          </a:p>
          <a:p>
            <a:pPr lvl="2"/>
            <a:r>
              <a:rPr lang="en-US" sz="1800" dirty="0" smtClean="0"/>
              <a:t>New types of management packs that light up Operations Manager 2012 features will be in the catalog at launch</a:t>
            </a:r>
          </a:p>
        </p:txBody>
      </p:sp>
    </p:spTree>
    <p:extLst>
      <p:ext uri="{BB962C8B-B14F-4D97-AF65-F5344CB8AC3E}">
        <p14:creationId xmlns:p14="http://schemas.microsoft.com/office/powerpoint/2010/main" val="3972333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Perf Gauge and SLA Gauge</a:t>
            </a:r>
            <a:endParaRPr lang="en-US" dirty="0"/>
          </a:p>
        </p:txBody>
      </p:sp>
      <p:sp>
        <p:nvSpPr>
          <p:cNvPr id="7" name="Text Placeholder 2"/>
          <p:cNvSpPr>
            <a:spLocks noGrp="1"/>
          </p:cNvSpPr>
          <p:nvPr>
            <p:ph type="body" sz="quarter" idx="10"/>
          </p:nvPr>
        </p:nvSpPr>
        <p:spPr>
          <a:xfrm>
            <a:off x="519112" y="1447799"/>
            <a:ext cx="11149013" cy="2523768"/>
          </a:xfrm>
        </p:spPr>
        <p:txBody>
          <a:bodyPr/>
          <a:lstStyle/>
          <a:p>
            <a:pPr marL="341313" indent="-341313"/>
            <a:r>
              <a:rPr lang="en-CA" sz="2000" dirty="0" smtClean="0"/>
              <a:t>Scenario: View </a:t>
            </a:r>
            <a:r>
              <a:rPr lang="en-CA" sz="2000" dirty="0" err="1" smtClean="0"/>
              <a:t>perf</a:t>
            </a:r>
            <a:r>
              <a:rPr lang="en-CA" sz="2000" dirty="0" smtClean="0"/>
              <a:t> value, View SLA value</a:t>
            </a:r>
          </a:p>
          <a:p>
            <a:pPr marL="341313" indent="-341313"/>
            <a:r>
              <a:rPr lang="en-CA" sz="2000" dirty="0" smtClean="0"/>
              <a:t>UI control: gauge control</a:t>
            </a:r>
          </a:p>
          <a:p>
            <a:pPr marL="341313" indent="-341313"/>
            <a:r>
              <a:rPr lang="en-CA" sz="2000" dirty="0" smtClean="0"/>
              <a:t>Data provider: </a:t>
            </a:r>
            <a:r>
              <a:rPr lang="en-CA" sz="2000" dirty="0" err="1" smtClean="0"/>
              <a:t>perf</a:t>
            </a:r>
            <a:r>
              <a:rPr lang="en-CA" sz="2000" dirty="0" smtClean="0"/>
              <a:t> DP (DW), SLA DP (DW)</a:t>
            </a:r>
          </a:p>
          <a:p>
            <a:pPr marL="341313" indent="-341313"/>
            <a:r>
              <a:rPr lang="en-CA" sz="2000" dirty="0" smtClean="0"/>
              <a:t>Configuration </a:t>
            </a:r>
            <a:r>
              <a:rPr lang="en-CA" sz="2000" dirty="0" err="1" smtClean="0"/>
              <a:t>Perf</a:t>
            </a:r>
            <a:r>
              <a:rPr lang="en-CA" sz="2000" dirty="0" smtClean="0"/>
              <a:t>: </a:t>
            </a:r>
            <a:r>
              <a:rPr lang="en-US" sz="2000" dirty="0" smtClean="0"/>
              <a:t>Object-counter-instance, Collection rule, Last sampled value or average, Latest value or time range of average  (hourly/daily), Min/max of gauge, Pointer color, Threshold</a:t>
            </a:r>
          </a:p>
          <a:p>
            <a:pPr marL="341313" indent="-341313"/>
            <a:r>
              <a:rPr lang="en-CA" sz="2000" dirty="0" smtClean="0"/>
              <a:t>Configuration SLA: Instance or Monitor, </a:t>
            </a:r>
            <a:r>
              <a:rPr lang="en-US" sz="2000" dirty="0" smtClean="0"/>
              <a:t>Time range for  availability calculation, Min/max of gauge, Pointer color, Threshold</a:t>
            </a:r>
          </a:p>
          <a:p>
            <a:pPr marL="341313" indent="-341313"/>
            <a:r>
              <a:rPr lang="en-CA" sz="2000" dirty="0" smtClean="0"/>
              <a:t>Personalization: TBD</a:t>
            </a:r>
            <a:endParaRPr lang="en-US" sz="20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412" y="4159939"/>
            <a:ext cx="7162800" cy="2535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00779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a:spLocks noGrp="1"/>
          </p:cNvSpPr>
          <p:nvPr>
            <p:ph type="title"/>
          </p:nvPr>
        </p:nvSpPr>
        <p:spPr>
          <a:xfrm>
            <a:off x="507868" y="230188"/>
            <a:ext cx="11173090" cy="609398"/>
          </a:xfrm>
        </p:spPr>
        <p:txBody>
          <a:bodyPr/>
          <a:lstStyle/>
          <a:p>
            <a:r>
              <a:rPr lang="en-US" sz="4400" dirty="0" smtClean="0"/>
              <a:t>Consistent </a:t>
            </a:r>
            <a:r>
              <a:rPr lang="en-US" sz="4400" dirty="0"/>
              <a:t>Experience – Desktop Console</a:t>
            </a:r>
          </a:p>
        </p:txBody>
      </p:sp>
      <p:pic>
        <p:nvPicPr>
          <p:cNvPr id="4098" name="Picture 2" descr="\\dalek3\public\OM10\NetworkSummary-DesktopCons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73" y="995984"/>
            <a:ext cx="8700991" cy="567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24791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a:spLocks noGrp="1"/>
          </p:cNvSpPr>
          <p:nvPr>
            <p:ph type="title"/>
          </p:nvPr>
        </p:nvSpPr>
        <p:spPr>
          <a:xfrm>
            <a:off x="507868" y="230188"/>
            <a:ext cx="11173090" cy="609398"/>
          </a:xfrm>
        </p:spPr>
        <p:txBody>
          <a:bodyPr/>
          <a:lstStyle/>
          <a:p>
            <a:r>
              <a:rPr lang="en-US" sz="4400" dirty="0" smtClean="0"/>
              <a:t>Consistent Experience – Web Console</a:t>
            </a:r>
            <a:endParaRPr lang="en-US" sz="4400" dirty="0"/>
          </a:p>
        </p:txBody>
      </p:sp>
      <p:pic>
        <p:nvPicPr>
          <p:cNvPr id="4099" name="Picture 3" descr="\\dalek3\public\OM10\NetworkSummary-WebCons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73" y="995986"/>
            <a:ext cx="8741487" cy="5677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alek3\public\OM10\NetworkSummary-DesktopConso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1173" y="995986"/>
            <a:ext cx="2663403" cy="17377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31157" y="2733774"/>
            <a:ext cx="2003434" cy="369332"/>
          </a:xfrm>
          <a:prstGeom prst="rect">
            <a:avLst/>
          </a:prstGeom>
        </p:spPr>
        <p:txBody>
          <a:bodyPr wrap="none">
            <a:spAutoFit/>
          </a:bodyPr>
          <a:lstStyle/>
          <a:p>
            <a:r>
              <a:rPr lang="en-US" b="1" dirty="0">
                <a:gradFill>
                  <a:gsLst>
                    <a:gs pos="0">
                      <a:srgbClr val="FFFFFF"/>
                    </a:gs>
                    <a:gs pos="86000">
                      <a:srgbClr val="FFFFFF"/>
                    </a:gs>
                  </a:gsLst>
                  <a:lin ang="5400000" scaled="0"/>
                </a:gradFill>
              </a:rPr>
              <a:t>Desktop Console</a:t>
            </a:r>
            <a:endParaRPr lang="en-US" dirty="0"/>
          </a:p>
        </p:txBody>
      </p:sp>
    </p:spTree>
    <p:extLst>
      <p:ext uri="{BB962C8B-B14F-4D97-AF65-F5344CB8AC3E}">
        <p14:creationId xmlns:p14="http://schemas.microsoft.com/office/powerpoint/2010/main" val="18202191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a:spLocks noGrp="1"/>
          </p:cNvSpPr>
          <p:nvPr>
            <p:ph type="title"/>
          </p:nvPr>
        </p:nvSpPr>
        <p:spPr/>
        <p:txBody>
          <a:bodyPr/>
          <a:lstStyle/>
          <a:p>
            <a:r>
              <a:rPr lang="en-US" sz="4400" dirty="0" smtClean="0"/>
              <a:t>Consistent </a:t>
            </a:r>
            <a:r>
              <a:rPr lang="en-US" dirty="0"/>
              <a:t>Experience – SharePoint</a:t>
            </a:r>
            <a:endParaRPr lang="en-US" sz="4400" dirty="0"/>
          </a:p>
        </p:txBody>
      </p:sp>
      <p:sp>
        <p:nvSpPr>
          <p:cNvPr id="2" name="Text Placeholder 1"/>
          <p:cNvSpPr>
            <a:spLocks noGrp="1"/>
          </p:cNvSpPr>
          <p:nvPr>
            <p:ph type="body" idx="1"/>
          </p:nvPr>
        </p:nvSpPr>
        <p:spPr/>
        <p:txBody>
          <a:bodyPr/>
          <a:lstStyle/>
          <a:p>
            <a:endParaRPr lang="en-US" dirty="0"/>
          </a:p>
        </p:txBody>
      </p:sp>
      <p:sp>
        <p:nvSpPr>
          <p:cNvPr id="3" name="Content Placeholder 2"/>
          <p:cNvSpPr>
            <a:spLocks noGrp="1"/>
          </p:cNvSpPr>
          <p:nvPr>
            <p:ph sz="half" idx="2"/>
          </p:nvPr>
        </p:nvSpPr>
        <p:spPr/>
        <p:txBody>
          <a:bodyPr/>
          <a:lstStyle/>
          <a:p>
            <a:endParaRPr lang="en-US" dirty="0"/>
          </a:p>
        </p:txBody>
      </p:sp>
      <p:pic>
        <p:nvPicPr>
          <p:cNvPr id="4099" name="Picture 3" descr="\\dalek3\public\OM10\NetworkSummary-WebCons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174" y="4032887"/>
            <a:ext cx="2663403" cy="17297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alek3\public\OM10\NetworkSummary-SharePo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74" y="995984"/>
            <a:ext cx="8716416" cy="56771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alek3\public\OM10\NetworkSummary-DesktopConso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1173" y="995986"/>
            <a:ext cx="2663403" cy="17377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731157" y="2733774"/>
            <a:ext cx="2003434" cy="369332"/>
          </a:xfrm>
          <a:prstGeom prst="rect">
            <a:avLst/>
          </a:prstGeom>
        </p:spPr>
        <p:txBody>
          <a:bodyPr wrap="none">
            <a:spAutoFit/>
          </a:bodyPr>
          <a:lstStyle/>
          <a:p>
            <a:r>
              <a:rPr lang="en-US" b="1" dirty="0">
                <a:gradFill>
                  <a:gsLst>
                    <a:gs pos="0">
                      <a:srgbClr val="FFFFFF"/>
                    </a:gs>
                    <a:gs pos="86000">
                      <a:srgbClr val="FFFFFF"/>
                    </a:gs>
                  </a:gsLst>
                  <a:lin ang="5400000" scaled="0"/>
                </a:gradFill>
              </a:rPr>
              <a:t>Desktop Console</a:t>
            </a:r>
            <a:endParaRPr lang="en-US" dirty="0"/>
          </a:p>
        </p:txBody>
      </p:sp>
      <p:sp>
        <p:nvSpPr>
          <p:cNvPr id="14" name="Rectangle 13"/>
          <p:cNvSpPr/>
          <p:nvPr/>
        </p:nvSpPr>
        <p:spPr>
          <a:xfrm>
            <a:off x="9932719" y="5838924"/>
            <a:ext cx="1600310" cy="369332"/>
          </a:xfrm>
          <a:prstGeom prst="rect">
            <a:avLst/>
          </a:prstGeom>
        </p:spPr>
        <p:txBody>
          <a:bodyPr wrap="none">
            <a:spAutoFit/>
          </a:bodyPr>
          <a:lstStyle/>
          <a:p>
            <a:r>
              <a:rPr lang="en-US" b="1" dirty="0" smtClean="0">
                <a:gradFill>
                  <a:gsLst>
                    <a:gs pos="0">
                      <a:srgbClr val="FFFFFF"/>
                    </a:gs>
                    <a:gs pos="86000">
                      <a:srgbClr val="FFFFFF"/>
                    </a:gs>
                  </a:gsLst>
                  <a:lin ang="5400000" scaled="0"/>
                </a:gradFill>
              </a:rPr>
              <a:t>Web Console</a:t>
            </a:r>
            <a:endParaRPr lang="en-US" dirty="0"/>
          </a:p>
        </p:txBody>
      </p:sp>
    </p:spTree>
    <p:extLst>
      <p:ext uri="{BB962C8B-B14F-4D97-AF65-F5344CB8AC3E}">
        <p14:creationId xmlns:p14="http://schemas.microsoft.com/office/powerpoint/2010/main" val="289652265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609398"/>
          </a:xfrm>
        </p:spPr>
        <p:txBody>
          <a:bodyPr/>
          <a:lstStyle/>
          <a:p>
            <a:r>
              <a:rPr lang="en-US" dirty="0" smtClean="0"/>
              <a:t>UI Architecture</a:t>
            </a:r>
            <a:endParaRPr lang="en-US" sz="3600" dirty="0">
              <a:solidFill>
                <a:schemeClr val="accent1">
                  <a:alpha val="99000"/>
                </a:schemeClr>
              </a:solidFill>
            </a:endParaRPr>
          </a:p>
        </p:txBody>
      </p:sp>
      <p:sp>
        <p:nvSpPr>
          <p:cNvPr id="4" name="Rounded Rectangle 3"/>
          <p:cNvSpPr/>
          <p:nvPr/>
        </p:nvSpPr>
        <p:spPr bwMode="auto">
          <a:xfrm>
            <a:off x="1715153" y="3379694"/>
            <a:ext cx="2321859" cy="788894"/>
          </a:xfrm>
          <a:prstGeom prst="roundRect">
            <a:avLst>
              <a:gd name="adj" fmla="val 0"/>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CA" sz="2200" dirty="0" smtClean="0">
                <a:gradFill>
                  <a:gsLst>
                    <a:gs pos="0">
                      <a:srgbClr val="FFFFFF"/>
                    </a:gs>
                    <a:gs pos="100000">
                      <a:srgbClr val="FFFFFF"/>
                    </a:gs>
                  </a:gsLst>
                  <a:lin ang="5400000" scaled="0"/>
                </a:gradFill>
              </a:rPr>
              <a:t>Mgmt Server</a:t>
            </a:r>
          </a:p>
          <a:p>
            <a:pPr algn="ctr" defTabSz="914099"/>
            <a:r>
              <a:rPr lang="en-CA" sz="2200" dirty="0" smtClean="0">
                <a:gradFill>
                  <a:gsLst>
                    <a:gs pos="0">
                      <a:srgbClr val="FFFFFF"/>
                    </a:gs>
                    <a:gs pos="100000">
                      <a:srgbClr val="FFFFFF"/>
                    </a:gs>
                  </a:gsLst>
                  <a:lin ang="5400000" scaled="0"/>
                </a:gradFill>
              </a:rPr>
              <a:t>SDK</a:t>
            </a:r>
            <a:endParaRPr lang="en-US" sz="2200" dirty="0" smtClean="0">
              <a:gradFill>
                <a:gsLst>
                  <a:gs pos="0">
                    <a:srgbClr val="FFFFFF"/>
                  </a:gs>
                  <a:gs pos="100000">
                    <a:srgbClr val="FFFFFF"/>
                  </a:gs>
                </a:gsLst>
                <a:lin ang="5400000" scaled="0"/>
              </a:gradFill>
            </a:endParaRPr>
          </a:p>
        </p:txBody>
      </p:sp>
      <p:sp>
        <p:nvSpPr>
          <p:cNvPr id="5" name="Rounded Rectangle 4"/>
          <p:cNvSpPr/>
          <p:nvPr/>
        </p:nvSpPr>
        <p:spPr bwMode="auto">
          <a:xfrm>
            <a:off x="4272989" y="3397624"/>
            <a:ext cx="2321859" cy="788894"/>
          </a:xfrm>
          <a:prstGeom prst="roundRect">
            <a:avLst>
              <a:gd name="adj" fmla="val 0"/>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CA" sz="2200" dirty="0" smtClean="0">
                <a:gradFill>
                  <a:gsLst>
                    <a:gs pos="0">
                      <a:srgbClr val="FFFFFF"/>
                    </a:gs>
                    <a:gs pos="100000">
                      <a:srgbClr val="FFFFFF"/>
                    </a:gs>
                  </a:gsLst>
                  <a:lin ang="5400000" scaled="0"/>
                </a:gradFill>
              </a:rPr>
              <a:t>Mgmt Server</a:t>
            </a:r>
          </a:p>
          <a:p>
            <a:pPr algn="ctr" defTabSz="914099"/>
            <a:r>
              <a:rPr lang="en-CA" sz="2200" dirty="0" smtClean="0">
                <a:gradFill>
                  <a:gsLst>
                    <a:gs pos="0">
                      <a:srgbClr val="FFFFFF"/>
                    </a:gs>
                    <a:gs pos="100000">
                      <a:srgbClr val="FFFFFF"/>
                    </a:gs>
                  </a:gsLst>
                  <a:lin ang="5400000" scaled="0"/>
                </a:gradFill>
              </a:rPr>
              <a:t>SDK/Web server</a:t>
            </a:r>
            <a:endParaRPr lang="en-US" sz="2200" dirty="0" smtClean="0">
              <a:gradFill>
                <a:gsLst>
                  <a:gs pos="0">
                    <a:srgbClr val="FFFFFF"/>
                  </a:gs>
                  <a:gs pos="100000">
                    <a:srgbClr val="FFFFFF"/>
                  </a:gs>
                </a:gsLst>
                <a:lin ang="5400000" scaled="0"/>
              </a:gradFill>
            </a:endParaRPr>
          </a:p>
        </p:txBody>
      </p:sp>
      <p:sp>
        <p:nvSpPr>
          <p:cNvPr id="6" name="Rounded Rectangle 5"/>
          <p:cNvSpPr/>
          <p:nvPr/>
        </p:nvSpPr>
        <p:spPr bwMode="auto">
          <a:xfrm>
            <a:off x="6829756" y="3402106"/>
            <a:ext cx="2321859" cy="788894"/>
          </a:xfrm>
          <a:prstGeom prst="roundRect">
            <a:avLst>
              <a:gd name="adj" fmla="val 0"/>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CA" sz="2200" dirty="0" smtClean="0">
                <a:gradFill>
                  <a:gsLst>
                    <a:gs pos="0">
                      <a:srgbClr val="FFFFFF"/>
                    </a:gs>
                    <a:gs pos="100000">
                      <a:srgbClr val="FFFFFF"/>
                    </a:gs>
                  </a:gsLst>
                  <a:lin ang="5400000" scaled="0"/>
                </a:gradFill>
              </a:rPr>
              <a:t>Mgmt Server</a:t>
            </a:r>
          </a:p>
          <a:p>
            <a:pPr algn="ctr" defTabSz="914099"/>
            <a:r>
              <a:rPr lang="en-CA" sz="2200" dirty="0" smtClean="0">
                <a:gradFill>
                  <a:gsLst>
                    <a:gs pos="0">
                      <a:srgbClr val="FFFFFF"/>
                    </a:gs>
                    <a:gs pos="100000">
                      <a:srgbClr val="FFFFFF"/>
                    </a:gs>
                  </a:gsLst>
                  <a:lin ang="5400000" scaled="0"/>
                </a:gradFill>
              </a:rPr>
              <a:t>SDK web Server</a:t>
            </a:r>
            <a:endParaRPr lang="en-US" sz="2200" dirty="0" smtClean="0">
              <a:gradFill>
                <a:gsLst>
                  <a:gs pos="0">
                    <a:srgbClr val="FFFFFF"/>
                  </a:gs>
                  <a:gs pos="100000">
                    <a:srgbClr val="FFFFFF"/>
                  </a:gs>
                </a:gsLst>
                <a:lin ang="5400000" scaled="0"/>
              </a:gradFill>
            </a:endParaRPr>
          </a:p>
        </p:txBody>
      </p:sp>
      <p:sp>
        <p:nvSpPr>
          <p:cNvPr id="7" name="Rounded Rectangle 6"/>
          <p:cNvSpPr/>
          <p:nvPr/>
        </p:nvSpPr>
        <p:spPr bwMode="auto">
          <a:xfrm>
            <a:off x="1810111" y="1822146"/>
            <a:ext cx="2226901" cy="616254"/>
          </a:xfrm>
          <a:prstGeom prst="roundRect">
            <a:avLst>
              <a:gd name="adj" fmla="val 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CA" sz="2200" dirty="0" smtClean="0">
                <a:gradFill>
                  <a:gsLst>
                    <a:gs pos="0">
                      <a:srgbClr val="FFFFFF"/>
                    </a:gs>
                    <a:gs pos="100000">
                      <a:srgbClr val="FFFFFF"/>
                    </a:gs>
                  </a:gsLst>
                  <a:lin ang="5400000" scaled="0"/>
                </a:gradFill>
              </a:rPr>
              <a:t>Windows Console</a:t>
            </a:r>
            <a:endParaRPr lang="en-US" sz="2200" dirty="0" smtClean="0">
              <a:gradFill>
                <a:gsLst>
                  <a:gs pos="0">
                    <a:srgbClr val="FFFFFF"/>
                  </a:gs>
                  <a:gs pos="100000">
                    <a:srgbClr val="FFFFFF"/>
                  </a:gs>
                </a:gsLst>
                <a:lin ang="5400000" scaled="0"/>
              </a:gradFill>
            </a:endParaRPr>
          </a:p>
        </p:txBody>
      </p:sp>
      <p:sp>
        <p:nvSpPr>
          <p:cNvPr id="8" name="Rounded Rectangle 7"/>
          <p:cNvSpPr/>
          <p:nvPr/>
        </p:nvSpPr>
        <p:spPr bwMode="auto">
          <a:xfrm>
            <a:off x="4367947" y="1822146"/>
            <a:ext cx="2226901" cy="616254"/>
          </a:xfrm>
          <a:prstGeom prst="roundRect">
            <a:avLst>
              <a:gd name="adj" fmla="val 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CA" sz="2200" dirty="0" smtClean="0">
                <a:gradFill>
                  <a:gsLst>
                    <a:gs pos="0">
                      <a:srgbClr val="FFFFFF"/>
                    </a:gs>
                    <a:gs pos="100000">
                      <a:srgbClr val="FFFFFF"/>
                    </a:gs>
                  </a:gsLst>
                  <a:lin ang="5400000" scaled="0"/>
                </a:gradFill>
              </a:rPr>
              <a:t>Web Client</a:t>
            </a:r>
            <a:endParaRPr lang="en-US" sz="2200" dirty="0" smtClean="0">
              <a:gradFill>
                <a:gsLst>
                  <a:gs pos="0">
                    <a:srgbClr val="FFFFFF"/>
                  </a:gs>
                  <a:gs pos="100000">
                    <a:srgbClr val="FFFFFF"/>
                  </a:gs>
                </a:gsLst>
                <a:lin ang="5400000" scaled="0"/>
              </a:gradFill>
            </a:endParaRPr>
          </a:p>
        </p:txBody>
      </p:sp>
      <p:sp>
        <p:nvSpPr>
          <p:cNvPr id="9" name="Rounded Rectangle 8"/>
          <p:cNvSpPr/>
          <p:nvPr/>
        </p:nvSpPr>
        <p:spPr bwMode="auto">
          <a:xfrm>
            <a:off x="6958985" y="1799734"/>
            <a:ext cx="2226901" cy="616254"/>
          </a:xfrm>
          <a:prstGeom prst="roundRect">
            <a:avLst>
              <a:gd name="adj" fmla="val 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CA" sz="2200" dirty="0" err="1" smtClean="0">
                <a:gradFill>
                  <a:gsLst>
                    <a:gs pos="0">
                      <a:srgbClr val="FFFFFF"/>
                    </a:gs>
                    <a:gs pos="100000">
                      <a:srgbClr val="FFFFFF"/>
                    </a:gs>
                  </a:gsLst>
                  <a:lin ang="5400000" scaled="0"/>
                </a:gradFill>
              </a:rPr>
              <a:t>Sharepoint</a:t>
            </a:r>
            <a:endParaRPr lang="en-US" sz="2200" dirty="0" smtClean="0">
              <a:gradFill>
                <a:gsLst>
                  <a:gs pos="0">
                    <a:srgbClr val="FFFFFF"/>
                  </a:gs>
                  <a:gs pos="100000">
                    <a:srgbClr val="FFFFFF"/>
                  </a:gs>
                </a:gsLst>
                <a:lin ang="5400000" scaled="0"/>
              </a:gradFill>
            </a:endParaRPr>
          </a:p>
        </p:txBody>
      </p:sp>
      <p:sp>
        <p:nvSpPr>
          <p:cNvPr id="10" name="Flowchart: Magnetic Disk 9"/>
          <p:cNvSpPr/>
          <p:nvPr/>
        </p:nvSpPr>
        <p:spPr bwMode="auto">
          <a:xfrm>
            <a:off x="3351212" y="5029200"/>
            <a:ext cx="1676400" cy="1070127"/>
          </a:xfrm>
          <a:prstGeom prst="flowChartMagneticDisk">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CA" sz="2200" dirty="0" smtClean="0">
                <a:gradFill>
                  <a:gsLst>
                    <a:gs pos="0">
                      <a:srgbClr val="FFFFFF"/>
                    </a:gs>
                    <a:gs pos="100000">
                      <a:srgbClr val="FFFFFF"/>
                    </a:gs>
                  </a:gsLst>
                  <a:lin ang="5400000" scaled="0"/>
                </a:gradFill>
              </a:rPr>
              <a:t>OpsMgr </a:t>
            </a:r>
          </a:p>
          <a:p>
            <a:pPr algn="ctr" defTabSz="914099"/>
            <a:r>
              <a:rPr lang="en-CA" sz="2200" dirty="0" smtClean="0">
                <a:gradFill>
                  <a:gsLst>
                    <a:gs pos="0">
                      <a:srgbClr val="FFFFFF"/>
                    </a:gs>
                    <a:gs pos="100000">
                      <a:srgbClr val="FFFFFF"/>
                    </a:gs>
                  </a:gsLst>
                  <a:lin ang="5400000" scaled="0"/>
                </a:gradFill>
              </a:rPr>
              <a:t>DB</a:t>
            </a:r>
            <a:endParaRPr lang="en-US" sz="2200" dirty="0" smtClean="0">
              <a:gradFill>
                <a:gsLst>
                  <a:gs pos="0">
                    <a:srgbClr val="FFFFFF"/>
                  </a:gs>
                  <a:gs pos="100000">
                    <a:srgbClr val="FFFFFF"/>
                  </a:gs>
                </a:gsLst>
                <a:lin ang="5400000" scaled="0"/>
              </a:gradFill>
            </a:endParaRPr>
          </a:p>
        </p:txBody>
      </p:sp>
      <p:sp>
        <p:nvSpPr>
          <p:cNvPr id="11" name="Flowchart: Magnetic Disk 10"/>
          <p:cNvSpPr/>
          <p:nvPr/>
        </p:nvSpPr>
        <p:spPr bwMode="auto">
          <a:xfrm>
            <a:off x="5481397" y="5029199"/>
            <a:ext cx="2895600" cy="1070127"/>
          </a:xfrm>
          <a:prstGeom prst="flowChartMagneticDisk">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CA" sz="2200" dirty="0" smtClean="0">
                <a:gradFill>
                  <a:gsLst>
                    <a:gs pos="0">
                      <a:srgbClr val="FFFFFF"/>
                    </a:gs>
                    <a:gs pos="100000">
                      <a:srgbClr val="FFFFFF"/>
                    </a:gs>
                  </a:gsLst>
                  <a:lin ang="5400000" scaled="0"/>
                </a:gradFill>
              </a:rPr>
              <a:t>OpsMgr </a:t>
            </a:r>
          </a:p>
          <a:p>
            <a:pPr algn="ctr" defTabSz="914099"/>
            <a:r>
              <a:rPr lang="en-CA" sz="2200" dirty="0" smtClean="0">
                <a:gradFill>
                  <a:gsLst>
                    <a:gs pos="0">
                      <a:srgbClr val="FFFFFF"/>
                    </a:gs>
                    <a:gs pos="100000">
                      <a:srgbClr val="FFFFFF"/>
                    </a:gs>
                  </a:gsLst>
                  <a:lin ang="5400000" scaled="0"/>
                </a:gradFill>
              </a:rPr>
              <a:t>DW</a:t>
            </a:r>
            <a:endParaRPr lang="en-US" sz="2200" dirty="0" smtClean="0">
              <a:gradFill>
                <a:gsLst>
                  <a:gs pos="0">
                    <a:srgbClr val="FFFFFF"/>
                  </a:gs>
                  <a:gs pos="100000">
                    <a:srgbClr val="FFFFFF"/>
                  </a:gs>
                </a:gsLst>
                <a:lin ang="5400000" scaled="0"/>
              </a:gradFill>
            </a:endParaRPr>
          </a:p>
        </p:txBody>
      </p:sp>
      <p:cxnSp>
        <p:nvCxnSpPr>
          <p:cNvPr id="12" name="Straight Connector 11"/>
          <p:cNvCxnSpPr>
            <a:stCxn id="7" idx="2"/>
          </p:cNvCxnSpPr>
          <p:nvPr/>
        </p:nvCxnSpPr>
        <p:spPr>
          <a:xfrm flipH="1">
            <a:off x="2923561" y="2438400"/>
            <a:ext cx="1" cy="9412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481397" y="2438400"/>
            <a:ext cx="1" cy="9412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990685" y="2438400"/>
            <a:ext cx="1" cy="9412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2"/>
            <a:endCxn id="10" idx="1"/>
          </p:cNvCxnSpPr>
          <p:nvPr/>
        </p:nvCxnSpPr>
        <p:spPr>
          <a:xfrm>
            <a:off x="2876083" y="4168588"/>
            <a:ext cx="1313329" cy="860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2"/>
            <a:endCxn id="11" idx="1"/>
          </p:cNvCxnSpPr>
          <p:nvPr/>
        </p:nvCxnSpPr>
        <p:spPr>
          <a:xfrm>
            <a:off x="5433919" y="4186518"/>
            <a:ext cx="1495278" cy="8426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2"/>
            <a:endCxn id="11" idx="1"/>
          </p:cNvCxnSpPr>
          <p:nvPr/>
        </p:nvCxnSpPr>
        <p:spPr>
          <a:xfrm flipH="1">
            <a:off x="6929197" y="4191000"/>
            <a:ext cx="1061489" cy="8381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 idx="2"/>
            <a:endCxn id="11" idx="1"/>
          </p:cNvCxnSpPr>
          <p:nvPr/>
        </p:nvCxnSpPr>
        <p:spPr>
          <a:xfrm>
            <a:off x="2876083" y="4168588"/>
            <a:ext cx="4053114" cy="8606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0" idx="1"/>
            <a:endCxn id="5" idx="2"/>
          </p:cNvCxnSpPr>
          <p:nvPr/>
        </p:nvCxnSpPr>
        <p:spPr>
          <a:xfrm flipV="1">
            <a:off x="4189412" y="4186518"/>
            <a:ext cx="1244507" cy="842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0" idx="1"/>
            <a:endCxn id="6" idx="2"/>
          </p:cNvCxnSpPr>
          <p:nvPr/>
        </p:nvCxnSpPr>
        <p:spPr>
          <a:xfrm flipV="1">
            <a:off x="4189412" y="4191000"/>
            <a:ext cx="3801274"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35039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Partner Dashboards</a:t>
            </a:r>
            <a:endParaRPr lang="en-US" dirty="0"/>
          </a:p>
        </p:txBody>
      </p:sp>
      <p:sp>
        <p:nvSpPr>
          <p:cNvPr id="3" name="Text Placeholder 2"/>
          <p:cNvSpPr>
            <a:spLocks noGrp="1"/>
          </p:cNvSpPr>
          <p:nvPr>
            <p:ph type="body" sz="quarter" idx="10"/>
          </p:nvPr>
        </p:nvSpPr>
        <p:spPr/>
        <p:txBody>
          <a:bodyPr/>
          <a:lstStyle/>
          <a:p>
            <a:r>
              <a:rPr lang="en-US" smtClean="0"/>
              <a:t>These are the dashboards that ship at the same time as OM12</a:t>
            </a:r>
          </a:p>
          <a:p>
            <a:r>
              <a:rPr lang="en-US" smtClean="0"/>
              <a:t>Working with internal Microsoft groups and external partners </a:t>
            </a:r>
          </a:p>
          <a:p>
            <a:pPr lvl="1"/>
            <a:r>
              <a:rPr lang="en-US" smtClean="0"/>
              <a:t>e.g. Exchange, SQL, SharePoint, etc. </a:t>
            </a:r>
          </a:p>
          <a:p>
            <a:r>
              <a:rPr lang="en-CA" smtClean="0"/>
              <a:t>Consistency</a:t>
            </a:r>
          </a:p>
          <a:p>
            <a:pPr lvl="1"/>
            <a:r>
              <a:rPr lang="en-CA" smtClean="0"/>
              <a:t>Templates for Summary, Performance</a:t>
            </a:r>
          </a:p>
          <a:p>
            <a:pPr lvl="1"/>
            <a:r>
              <a:rPr lang="en-CA" smtClean="0"/>
              <a:t>UI Design and styling best practices</a:t>
            </a:r>
            <a:endParaRPr lang="en-US" dirty="0"/>
          </a:p>
        </p:txBody>
      </p:sp>
    </p:spTree>
    <p:extLst>
      <p:ext uri="{BB962C8B-B14F-4D97-AF65-F5344CB8AC3E}">
        <p14:creationId xmlns:p14="http://schemas.microsoft.com/office/powerpoint/2010/main" val="136226437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3147" y="838201"/>
            <a:ext cx="4062942" cy="221599"/>
          </a:xfrm>
          <a:prstGeom prst="rect">
            <a:avLst/>
          </a:prstGeom>
        </p:spPr>
        <p:txBody>
          <a:bodyPr vert="horz" wrap="square" lIns="0" tIns="0" rIns="0" bIns="0" rtlCol="0">
            <a:spAutoFit/>
          </a:bodyPr>
          <a:lstStyle/>
          <a:p>
            <a:pPr defTabSz="914363">
              <a:lnSpc>
                <a:spcPct val="90000"/>
              </a:lnSpc>
              <a:spcBef>
                <a:spcPct val="20000"/>
              </a:spcBef>
              <a:buClr>
                <a:srgbClr val="777777"/>
              </a:buClr>
              <a:buSzPct val="130000"/>
            </a:pPr>
            <a:r>
              <a:rPr lang="en-US" sz="1600" dirty="0">
                <a:solidFill>
                  <a:srgbClr val="000000"/>
                </a:solidFill>
              </a:rPr>
              <a:t>Active Alerts</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88825" cy="658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073" y="1058706"/>
            <a:ext cx="2939284" cy="160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183831" y="830107"/>
            <a:ext cx="3250353" cy="246221"/>
          </a:xfrm>
          <a:prstGeom prst="rect">
            <a:avLst/>
          </a:prstGeom>
          <a:noFill/>
        </p:spPr>
        <p:txBody>
          <a:bodyPr wrap="square" rtlCol="0">
            <a:spAutoFit/>
          </a:bodyPr>
          <a:lstStyle/>
          <a:p>
            <a:pPr defTabSz="914363"/>
            <a:r>
              <a:rPr lang="en-US" sz="1000" b="1" dirty="0">
                <a:solidFill>
                  <a:srgbClr val="000000"/>
                </a:solidFill>
              </a:rPr>
              <a:t>Top 10 SQL Servers with most Alerts</a:t>
            </a:r>
          </a:p>
        </p:txBody>
      </p:sp>
      <p:sp>
        <p:nvSpPr>
          <p:cNvPr id="16" name="TextBox 15"/>
          <p:cNvSpPr txBox="1"/>
          <p:nvPr/>
        </p:nvSpPr>
        <p:spPr>
          <a:xfrm>
            <a:off x="2197400" y="4587115"/>
            <a:ext cx="4245942" cy="246221"/>
          </a:xfrm>
          <a:prstGeom prst="rect">
            <a:avLst/>
          </a:prstGeom>
          <a:noFill/>
        </p:spPr>
        <p:txBody>
          <a:bodyPr wrap="square" rtlCol="0">
            <a:spAutoFit/>
          </a:bodyPr>
          <a:lstStyle/>
          <a:p>
            <a:pPr defTabSz="914363"/>
            <a:r>
              <a:rPr lang="en-US" sz="1000" b="1" dirty="0">
                <a:solidFill>
                  <a:srgbClr val="000000"/>
                </a:solidFill>
              </a:rPr>
              <a:t>SQL Alerts Generated in the last 24 hours</a:t>
            </a:r>
          </a:p>
        </p:txBody>
      </p:sp>
      <p:sp>
        <p:nvSpPr>
          <p:cNvPr id="20" name="TextBox 19"/>
          <p:cNvSpPr txBox="1"/>
          <p:nvPr/>
        </p:nvSpPr>
        <p:spPr>
          <a:xfrm>
            <a:off x="2161997" y="2743201"/>
            <a:ext cx="4303407" cy="246221"/>
          </a:xfrm>
          <a:prstGeom prst="rect">
            <a:avLst/>
          </a:prstGeom>
          <a:noFill/>
        </p:spPr>
        <p:txBody>
          <a:bodyPr wrap="square" rtlCol="0">
            <a:spAutoFit/>
          </a:bodyPr>
          <a:lstStyle/>
          <a:p>
            <a:pPr defTabSz="914363"/>
            <a:r>
              <a:rPr lang="en-US" sz="1000" b="1" dirty="0">
                <a:solidFill>
                  <a:srgbClr val="000000"/>
                </a:solidFill>
              </a:rPr>
              <a:t>SQL Server Database State</a:t>
            </a:r>
          </a:p>
        </p:txBody>
      </p:sp>
      <p:sp>
        <p:nvSpPr>
          <p:cNvPr id="22" name="TextBox 21"/>
          <p:cNvSpPr txBox="1"/>
          <p:nvPr/>
        </p:nvSpPr>
        <p:spPr>
          <a:xfrm>
            <a:off x="6862461" y="838201"/>
            <a:ext cx="4310629" cy="246221"/>
          </a:xfrm>
          <a:prstGeom prst="rect">
            <a:avLst/>
          </a:prstGeom>
          <a:noFill/>
        </p:spPr>
        <p:txBody>
          <a:bodyPr wrap="square" rtlCol="0">
            <a:spAutoFit/>
          </a:bodyPr>
          <a:lstStyle/>
          <a:p>
            <a:pPr defTabSz="914363"/>
            <a:r>
              <a:rPr lang="en-US" sz="1000" b="1" dirty="0">
                <a:solidFill>
                  <a:srgbClr val="000000"/>
                </a:solidFill>
              </a:rPr>
              <a:t>Top 10 SQL Servers with highest CPU Utilization</a:t>
            </a:r>
          </a:p>
        </p:txBody>
      </p:sp>
      <p:pic>
        <p:nvPicPr>
          <p:cNvPr id="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844" y="2971161"/>
            <a:ext cx="2429422" cy="163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Chevron 23"/>
          <p:cNvSpPr/>
          <p:nvPr/>
        </p:nvSpPr>
        <p:spPr>
          <a:xfrm>
            <a:off x="6622595" y="3547009"/>
            <a:ext cx="406294" cy="457200"/>
          </a:xfrm>
          <a:prstGeom prst="chevron">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solidFill>
                <a:srgbClr val="000000"/>
              </a:solidFill>
            </a:endParaRPr>
          </a:p>
        </p:txBody>
      </p:sp>
      <p:pic>
        <p:nvPicPr>
          <p:cNvPr id="2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545" y="4785487"/>
            <a:ext cx="8009642" cy="177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8440" y="1059802"/>
            <a:ext cx="3382062" cy="163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0073" y="2980830"/>
            <a:ext cx="4253244" cy="16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07168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3147" y="838201"/>
            <a:ext cx="4062942" cy="221599"/>
          </a:xfrm>
          <a:prstGeom prst="rect">
            <a:avLst/>
          </a:prstGeom>
        </p:spPr>
        <p:txBody>
          <a:bodyPr vert="horz" wrap="square" lIns="0" tIns="0" rIns="0" bIns="0" rtlCol="0">
            <a:spAutoFit/>
          </a:bodyPr>
          <a:lstStyle/>
          <a:p>
            <a:pPr defTabSz="914363">
              <a:lnSpc>
                <a:spcPct val="90000"/>
              </a:lnSpc>
              <a:spcBef>
                <a:spcPct val="20000"/>
              </a:spcBef>
              <a:buClr>
                <a:srgbClr val="777777"/>
              </a:buClr>
              <a:buSzPct val="130000"/>
            </a:pPr>
            <a:r>
              <a:rPr lang="en-US" sz="1600" dirty="0">
                <a:solidFill>
                  <a:srgbClr val="000000"/>
                </a:solidFill>
              </a:rPr>
              <a:t>Active Alerts</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88825" cy="658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073" y="1058706"/>
            <a:ext cx="2939284" cy="160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183831" y="830107"/>
            <a:ext cx="3250353" cy="246221"/>
          </a:xfrm>
          <a:prstGeom prst="rect">
            <a:avLst/>
          </a:prstGeom>
          <a:noFill/>
        </p:spPr>
        <p:txBody>
          <a:bodyPr wrap="square" rtlCol="0">
            <a:spAutoFit/>
          </a:bodyPr>
          <a:lstStyle/>
          <a:p>
            <a:pPr defTabSz="914363"/>
            <a:r>
              <a:rPr lang="en-US" sz="1000" b="1" dirty="0">
                <a:solidFill>
                  <a:srgbClr val="000000"/>
                </a:solidFill>
              </a:rPr>
              <a:t>Top 10 SQL Servers with most Alerts</a:t>
            </a:r>
          </a:p>
        </p:txBody>
      </p:sp>
      <p:sp>
        <p:nvSpPr>
          <p:cNvPr id="16" name="TextBox 15"/>
          <p:cNvSpPr txBox="1"/>
          <p:nvPr/>
        </p:nvSpPr>
        <p:spPr>
          <a:xfrm>
            <a:off x="2197400" y="4587115"/>
            <a:ext cx="4245942" cy="246221"/>
          </a:xfrm>
          <a:prstGeom prst="rect">
            <a:avLst/>
          </a:prstGeom>
          <a:noFill/>
        </p:spPr>
        <p:txBody>
          <a:bodyPr wrap="square" rtlCol="0">
            <a:spAutoFit/>
          </a:bodyPr>
          <a:lstStyle/>
          <a:p>
            <a:pPr defTabSz="914363"/>
            <a:r>
              <a:rPr lang="en-US" sz="1000" b="1" dirty="0">
                <a:solidFill>
                  <a:srgbClr val="000000"/>
                </a:solidFill>
              </a:rPr>
              <a:t>SQL Alerts Generated in the last 24 hours</a:t>
            </a:r>
          </a:p>
        </p:txBody>
      </p:sp>
      <p:sp>
        <p:nvSpPr>
          <p:cNvPr id="20" name="TextBox 19"/>
          <p:cNvSpPr txBox="1"/>
          <p:nvPr/>
        </p:nvSpPr>
        <p:spPr>
          <a:xfrm>
            <a:off x="2161997" y="2743201"/>
            <a:ext cx="4303407" cy="246221"/>
          </a:xfrm>
          <a:prstGeom prst="rect">
            <a:avLst/>
          </a:prstGeom>
          <a:noFill/>
        </p:spPr>
        <p:txBody>
          <a:bodyPr wrap="square" rtlCol="0">
            <a:spAutoFit/>
          </a:bodyPr>
          <a:lstStyle/>
          <a:p>
            <a:pPr defTabSz="914363"/>
            <a:r>
              <a:rPr lang="en-US" sz="1000" b="1" dirty="0">
                <a:solidFill>
                  <a:srgbClr val="000000"/>
                </a:solidFill>
              </a:rPr>
              <a:t>SQL Server Database State</a:t>
            </a:r>
          </a:p>
        </p:txBody>
      </p:sp>
      <p:sp>
        <p:nvSpPr>
          <p:cNvPr id="22" name="TextBox 21"/>
          <p:cNvSpPr txBox="1"/>
          <p:nvPr/>
        </p:nvSpPr>
        <p:spPr>
          <a:xfrm>
            <a:off x="6862461" y="838201"/>
            <a:ext cx="4310629" cy="246221"/>
          </a:xfrm>
          <a:prstGeom prst="rect">
            <a:avLst/>
          </a:prstGeom>
          <a:noFill/>
        </p:spPr>
        <p:txBody>
          <a:bodyPr wrap="square" rtlCol="0">
            <a:spAutoFit/>
          </a:bodyPr>
          <a:lstStyle/>
          <a:p>
            <a:pPr defTabSz="914363"/>
            <a:r>
              <a:rPr lang="en-US" sz="1000" b="1" dirty="0">
                <a:solidFill>
                  <a:srgbClr val="000000"/>
                </a:solidFill>
              </a:rPr>
              <a:t>Top 10 SQL Servers with highest CPU Utilization</a:t>
            </a:r>
          </a:p>
        </p:txBody>
      </p:sp>
      <p:pic>
        <p:nvPicPr>
          <p:cNvPr id="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844" y="2971161"/>
            <a:ext cx="2429422" cy="163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Chevron 23"/>
          <p:cNvSpPr/>
          <p:nvPr/>
        </p:nvSpPr>
        <p:spPr>
          <a:xfrm>
            <a:off x="6622595" y="3547009"/>
            <a:ext cx="406294" cy="4572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solidFill>
                <a:srgbClr val="000000"/>
              </a:solidFill>
            </a:endParaRPr>
          </a:p>
        </p:txBody>
      </p:sp>
      <p:pic>
        <p:nvPicPr>
          <p:cNvPr id="2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545" y="4785487"/>
            <a:ext cx="8009642" cy="177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8440" y="1059802"/>
            <a:ext cx="3382062" cy="163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2300073" y="2980944"/>
            <a:ext cx="4253900" cy="160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147" y="3244216"/>
            <a:ext cx="2158438"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4854036" y="3150395"/>
            <a:ext cx="376198" cy="295277"/>
            <a:chOff x="8439648" y="1123952"/>
            <a:chExt cx="282222" cy="295277"/>
          </a:xfrm>
        </p:grpSpPr>
        <p:sp>
          <p:nvSpPr>
            <p:cNvPr id="19" name="Oval 18"/>
            <p:cNvSpPr>
              <a:spLocks noChangeArrowheads="1"/>
            </p:cNvSpPr>
            <p:nvPr/>
          </p:nvSpPr>
          <p:spPr bwMode="auto">
            <a:xfrm>
              <a:off x="8439648" y="1123952"/>
              <a:ext cx="282222" cy="285750"/>
            </a:xfrm>
            <a:prstGeom prst="ellipse">
              <a:avLst/>
            </a:prstGeom>
            <a:solidFill>
              <a:schemeClr val="accent4">
                <a:lumMod val="20000"/>
                <a:lumOff val="80000"/>
                <a:alpha val="25000"/>
              </a:schemeClr>
            </a:solidFill>
            <a:ln w="15875">
              <a:solidFill>
                <a:schemeClr val="accent6">
                  <a:lumMod val="75000"/>
                </a:schemeClr>
              </a:solidFill>
              <a:round/>
              <a:headEnd/>
              <a:tailEnd/>
            </a:ln>
            <a:effectLst>
              <a:outerShdw blurRad="50800" dist="38100" dir="8100000" algn="tr" rotWithShape="0">
                <a:prstClr val="black">
                  <a:alpha val="40000"/>
                </a:prstClr>
              </a:outerShdw>
            </a:effectLst>
          </p:spPr>
          <p:txBody>
            <a:bodyPr wrap="none" anchor="ctr"/>
            <a:lstStyle/>
            <a:p>
              <a:pPr defTabSz="914363"/>
              <a:endParaRPr lang="en-US" dirty="0">
                <a:solidFill>
                  <a:srgbClr val="000000"/>
                </a:solidFill>
              </a:endParaRPr>
            </a:p>
          </p:txBody>
        </p:sp>
        <p:pic>
          <p:nvPicPr>
            <p:cNvPr id="21" name="Picture 20" descr="cursor"/>
            <p:cNvPicPr>
              <a:picLocks noChangeAspect="1" noChangeArrowheads="1"/>
            </p:cNvPicPr>
            <p:nvPr/>
          </p:nvPicPr>
          <p:blipFill>
            <a:blip r:embed="rId9" cstate="print"/>
            <a:srcRect/>
            <a:stretch>
              <a:fillRect/>
            </a:stretch>
          </p:blipFill>
          <p:spPr bwMode="auto">
            <a:xfrm>
              <a:off x="8521845" y="1133479"/>
              <a:ext cx="200025" cy="285750"/>
            </a:xfrm>
            <a:prstGeom prst="rect">
              <a:avLst/>
            </a:prstGeom>
            <a:noFill/>
            <a:ln w="9525">
              <a:noFill/>
              <a:miter lim="800000"/>
              <a:headEnd/>
              <a:tailEnd/>
            </a:ln>
          </p:spPr>
        </p:pic>
      </p:grpSp>
    </p:spTree>
    <p:extLst>
      <p:ext uri="{BB962C8B-B14F-4D97-AF65-F5344CB8AC3E}">
        <p14:creationId xmlns:p14="http://schemas.microsoft.com/office/powerpoint/2010/main" val="257267488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88825" cy="658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33045" y="609600"/>
            <a:ext cx="3250353" cy="261610"/>
          </a:xfrm>
          <a:prstGeom prst="rect">
            <a:avLst/>
          </a:prstGeom>
          <a:noFill/>
        </p:spPr>
        <p:txBody>
          <a:bodyPr wrap="square" rtlCol="0">
            <a:spAutoFit/>
          </a:bodyPr>
          <a:lstStyle/>
          <a:p>
            <a:pPr defTabSz="914363"/>
            <a:r>
              <a:rPr lang="en-US" sz="1100" b="1" dirty="0">
                <a:solidFill>
                  <a:srgbClr val="FFFFFF"/>
                </a:solidFill>
              </a:rPr>
              <a:t>SatyaSrv.contoso.com\Instance 1</a:t>
            </a:r>
          </a:p>
        </p:txBody>
      </p:sp>
      <p:sp>
        <p:nvSpPr>
          <p:cNvPr id="6" name="TextBox 5"/>
          <p:cNvSpPr txBox="1"/>
          <p:nvPr/>
        </p:nvSpPr>
        <p:spPr>
          <a:xfrm>
            <a:off x="2133044" y="896780"/>
            <a:ext cx="3961368" cy="246221"/>
          </a:xfrm>
          <a:prstGeom prst="rect">
            <a:avLst/>
          </a:prstGeom>
          <a:noFill/>
        </p:spPr>
        <p:txBody>
          <a:bodyPr wrap="square" rtlCol="0">
            <a:spAutoFit/>
          </a:bodyPr>
          <a:lstStyle/>
          <a:p>
            <a:pPr defTabSz="914363"/>
            <a:r>
              <a:rPr lang="en-US" sz="1000" b="1" dirty="0">
                <a:solidFill>
                  <a:srgbClr val="000000"/>
                </a:solidFill>
              </a:rPr>
              <a:t>SQL Server Availability over last 24 hours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682" y="1120960"/>
            <a:ext cx="4798590" cy="169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421218" y="914401"/>
            <a:ext cx="4259740" cy="246221"/>
          </a:xfrm>
          <a:prstGeom prst="rect">
            <a:avLst/>
          </a:prstGeom>
          <a:noFill/>
        </p:spPr>
        <p:txBody>
          <a:bodyPr wrap="square" rtlCol="0">
            <a:spAutoFit/>
          </a:bodyPr>
          <a:lstStyle/>
          <a:p>
            <a:pPr defTabSz="914363"/>
            <a:r>
              <a:rPr lang="en-US" sz="1000" b="1" dirty="0">
                <a:solidFill>
                  <a:srgbClr val="000000"/>
                </a:solidFill>
              </a:rPr>
              <a:t>SQL CPU Utilization over last 24 hours</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148" y="1143000"/>
            <a:ext cx="4252596"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3045" y="3048001"/>
            <a:ext cx="2939284" cy="246221"/>
          </a:xfrm>
          <a:prstGeom prst="rect">
            <a:avLst/>
          </a:prstGeom>
          <a:noFill/>
        </p:spPr>
        <p:txBody>
          <a:bodyPr wrap="square" rtlCol="0">
            <a:spAutoFit/>
          </a:bodyPr>
          <a:lstStyle/>
          <a:p>
            <a:pPr defTabSz="914363"/>
            <a:r>
              <a:rPr lang="en-US" sz="1000" b="1" dirty="0">
                <a:solidFill>
                  <a:srgbClr val="000000"/>
                </a:solidFill>
              </a:rPr>
              <a:t>SQL Memory Usage in KB</a:t>
            </a:r>
          </a:p>
        </p:txBody>
      </p:sp>
      <p:grpSp>
        <p:nvGrpSpPr>
          <p:cNvPr id="11" name="Group 10"/>
          <p:cNvGrpSpPr/>
          <p:nvPr/>
        </p:nvGrpSpPr>
        <p:grpSpPr>
          <a:xfrm>
            <a:off x="2336192" y="5543133"/>
            <a:ext cx="3453500" cy="888162"/>
            <a:chOff x="1600200" y="5623381"/>
            <a:chExt cx="2590800" cy="888162"/>
          </a:xfrm>
        </p:grpSpPr>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030" y="5800725"/>
              <a:ext cx="18859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600200" y="5623381"/>
              <a:ext cx="2205037" cy="215444"/>
            </a:xfrm>
            <a:prstGeom prst="rect">
              <a:avLst/>
            </a:prstGeom>
            <a:noFill/>
          </p:spPr>
          <p:txBody>
            <a:bodyPr wrap="square" rtlCol="0">
              <a:spAutoFit/>
            </a:bodyPr>
            <a:lstStyle/>
            <a:p>
              <a:pPr defTabSz="914363"/>
              <a:r>
                <a:rPr lang="en-US" sz="800" dirty="0">
                  <a:solidFill>
                    <a:srgbClr val="000000"/>
                  </a:solidFill>
                </a:rPr>
                <a:t>Total Memory Used on Server</a:t>
              </a:r>
            </a:p>
          </p:txBody>
        </p:sp>
        <p:pic>
          <p:nvPicPr>
            <p:cNvPr id="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8691" y="6219825"/>
              <a:ext cx="13906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600200" y="6044124"/>
              <a:ext cx="2205037" cy="215444"/>
            </a:xfrm>
            <a:prstGeom prst="rect">
              <a:avLst/>
            </a:prstGeom>
            <a:noFill/>
          </p:spPr>
          <p:txBody>
            <a:bodyPr wrap="square" rtlCol="0">
              <a:spAutoFit/>
            </a:bodyPr>
            <a:lstStyle/>
            <a:p>
              <a:pPr defTabSz="914363"/>
              <a:r>
                <a:rPr lang="en-US" sz="800" dirty="0">
                  <a:solidFill>
                    <a:srgbClr val="000000"/>
                  </a:solidFill>
                </a:rPr>
                <a:t>Total Memory Used by SQL</a:t>
              </a:r>
            </a:p>
          </p:txBody>
        </p:sp>
        <p:sp>
          <p:nvSpPr>
            <p:cNvPr id="16" name="TextBox 15"/>
            <p:cNvSpPr txBox="1"/>
            <p:nvPr/>
          </p:nvSpPr>
          <p:spPr>
            <a:xfrm>
              <a:off x="3581400" y="5793133"/>
              <a:ext cx="609600" cy="307777"/>
            </a:xfrm>
            <a:prstGeom prst="rect">
              <a:avLst/>
            </a:prstGeom>
            <a:noFill/>
          </p:spPr>
          <p:txBody>
            <a:bodyPr wrap="square" rtlCol="0">
              <a:spAutoFit/>
            </a:bodyPr>
            <a:lstStyle/>
            <a:p>
              <a:pPr defTabSz="914363"/>
              <a:r>
                <a:rPr lang="en-US" sz="1400" b="1" dirty="0">
                  <a:solidFill>
                    <a:srgbClr val="5082B9"/>
                  </a:solidFill>
                </a:rPr>
                <a:t>80%</a:t>
              </a:r>
            </a:p>
          </p:txBody>
        </p:sp>
        <p:sp>
          <p:nvSpPr>
            <p:cNvPr id="17" name="TextBox 16"/>
            <p:cNvSpPr txBox="1"/>
            <p:nvPr/>
          </p:nvSpPr>
          <p:spPr>
            <a:xfrm>
              <a:off x="3048000" y="6203766"/>
              <a:ext cx="609600" cy="307777"/>
            </a:xfrm>
            <a:prstGeom prst="rect">
              <a:avLst/>
            </a:prstGeom>
            <a:noFill/>
          </p:spPr>
          <p:txBody>
            <a:bodyPr wrap="square" rtlCol="0">
              <a:spAutoFit/>
            </a:bodyPr>
            <a:lstStyle/>
            <a:p>
              <a:pPr defTabSz="914363"/>
              <a:r>
                <a:rPr lang="en-US" sz="1400" b="1" dirty="0">
                  <a:solidFill>
                    <a:srgbClr val="FF0000"/>
                  </a:solidFill>
                </a:rPr>
                <a:t>90 %</a:t>
              </a:r>
            </a:p>
          </p:txBody>
        </p:sp>
      </p:grpSp>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458" y="3471862"/>
            <a:ext cx="451408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133045" y="3223071"/>
            <a:ext cx="2939284" cy="215444"/>
          </a:xfrm>
          <a:prstGeom prst="rect">
            <a:avLst/>
          </a:prstGeom>
          <a:noFill/>
        </p:spPr>
        <p:txBody>
          <a:bodyPr wrap="square" rtlCol="0">
            <a:spAutoFit/>
          </a:bodyPr>
          <a:lstStyle/>
          <a:p>
            <a:pPr defTabSz="914363"/>
            <a:r>
              <a:rPr lang="en-US" sz="800" dirty="0">
                <a:solidFill>
                  <a:srgbClr val="000000"/>
                </a:solidFill>
              </a:rPr>
              <a:t>Total Memory: 50,000 KB</a:t>
            </a:r>
          </a:p>
        </p:txBody>
      </p:sp>
      <p:sp>
        <p:nvSpPr>
          <p:cNvPr id="20" name="TextBox 19"/>
          <p:cNvSpPr txBox="1"/>
          <p:nvPr/>
        </p:nvSpPr>
        <p:spPr>
          <a:xfrm>
            <a:off x="7510489" y="3099961"/>
            <a:ext cx="2939284" cy="246221"/>
          </a:xfrm>
          <a:prstGeom prst="rect">
            <a:avLst/>
          </a:prstGeom>
          <a:noFill/>
        </p:spPr>
        <p:txBody>
          <a:bodyPr wrap="square" rtlCol="0">
            <a:spAutoFit/>
          </a:bodyPr>
          <a:lstStyle/>
          <a:p>
            <a:pPr defTabSz="914363"/>
            <a:r>
              <a:rPr lang="en-US" sz="1000" b="1" dirty="0">
                <a:solidFill>
                  <a:srgbClr val="000000"/>
                </a:solidFill>
              </a:rPr>
              <a:t>Disk Storage</a:t>
            </a:r>
          </a:p>
        </p:txBody>
      </p:sp>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778" y="3667633"/>
            <a:ext cx="251394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624365" y="3490289"/>
            <a:ext cx="2939284" cy="215444"/>
          </a:xfrm>
          <a:prstGeom prst="rect">
            <a:avLst/>
          </a:prstGeom>
          <a:noFill/>
        </p:spPr>
        <p:txBody>
          <a:bodyPr wrap="square" rtlCol="0">
            <a:spAutoFit/>
          </a:bodyPr>
          <a:lstStyle/>
          <a:p>
            <a:pPr defTabSz="914363"/>
            <a:r>
              <a:rPr lang="en-US" sz="800" dirty="0">
                <a:solidFill>
                  <a:srgbClr val="000000"/>
                </a:solidFill>
              </a:rPr>
              <a:t>Data Files: 17.6 GB</a:t>
            </a:r>
          </a:p>
        </p:txBody>
      </p:sp>
      <p:sp>
        <p:nvSpPr>
          <p:cNvPr id="23" name="TextBox 22"/>
          <p:cNvSpPr txBox="1"/>
          <p:nvPr/>
        </p:nvSpPr>
        <p:spPr>
          <a:xfrm>
            <a:off x="10258928" y="3652422"/>
            <a:ext cx="812588" cy="307777"/>
          </a:xfrm>
          <a:prstGeom prst="rect">
            <a:avLst/>
          </a:prstGeom>
          <a:noFill/>
        </p:spPr>
        <p:txBody>
          <a:bodyPr wrap="square" rtlCol="0">
            <a:spAutoFit/>
          </a:bodyPr>
          <a:lstStyle/>
          <a:p>
            <a:pPr defTabSz="914363"/>
            <a:r>
              <a:rPr lang="en-US" sz="1400" b="1" dirty="0">
                <a:solidFill>
                  <a:srgbClr val="5082B9"/>
                </a:solidFill>
              </a:rPr>
              <a:t>66%</a:t>
            </a:r>
          </a:p>
        </p:txBody>
      </p:sp>
      <p:pic>
        <p:nvPicPr>
          <p:cNvPr id="2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8635" y="4114800"/>
            <a:ext cx="252664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0258928" y="4066419"/>
            <a:ext cx="812588" cy="307777"/>
          </a:xfrm>
          <a:prstGeom prst="rect">
            <a:avLst/>
          </a:prstGeom>
          <a:noFill/>
        </p:spPr>
        <p:txBody>
          <a:bodyPr wrap="square" rtlCol="0">
            <a:spAutoFit/>
          </a:bodyPr>
          <a:lstStyle/>
          <a:p>
            <a:pPr defTabSz="914363"/>
            <a:r>
              <a:rPr lang="en-US" sz="1400" b="1" dirty="0">
                <a:solidFill>
                  <a:srgbClr val="5082B9"/>
                </a:solidFill>
              </a:rPr>
              <a:t>2%</a:t>
            </a:r>
          </a:p>
        </p:txBody>
      </p:sp>
      <p:sp>
        <p:nvSpPr>
          <p:cNvPr id="26" name="TextBox 25"/>
          <p:cNvSpPr txBox="1"/>
          <p:nvPr/>
        </p:nvSpPr>
        <p:spPr>
          <a:xfrm>
            <a:off x="7624365" y="3947286"/>
            <a:ext cx="2939284" cy="215444"/>
          </a:xfrm>
          <a:prstGeom prst="rect">
            <a:avLst/>
          </a:prstGeom>
          <a:noFill/>
        </p:spPr>
        <p:txBody>
          <a:bodyPr wrap="square" rtlCol="0">
            <a:spAutoFit/>
          </a:bodyPr>
          <a:lstStyle/>
          <a:p>
            <a:pPr defTabSz="914363"/>
            <a:r>
              <a:rPr lang="en-US" sz="800" dirty="0">
                <a:solidFill>
                  <a:srgbClr val="000000"/>
                </a:solidFill>
              </a:rPr>
              <a:t>Log Files: 6.93 GB</a:t>
            </a:r>
          </a:p>
        </p:txBody>
      </p:sp>
      <p:sp>
        <p:nvSpPr>
          <p:cNvPr id="27" name="TextBox 26"/>
          <p:cNvSpPr txBox="1"/>
          <p:nvPr/>
        </p:nvSpPr>
        <p:spPr>
          <a:xfrm>
            <a:off x="7522792" y="4478180"/>
            <a:ext cx="2939284" cy="246221"/>
          </a:xfrm>
          <a:prstGeom prst="rect">
            <a:avLst/>
          </a:prstGeom>
          <a:noFill/>
        </p:spPr>
        <p:txBody>
          <a:bodyPr wrap="square" rtlCol="0">
            <a:spAutoFit/>
          </a:bodyPr>
          <a:lstStyle/>
          <a:p>
            <a:pPr defTabSz="914363"/>
            <a:r>
              <a:rPr lang="en-US" sz="1000" b="1" dirty="0">
                <a:solidFill>
                  <a:srgbClr val="000000"/>
                </a:solidFill>
              </a:rPr>
              <a:t>SQL Server Properties</a:t>
            </a:r>
          </a:p>
        </p:txBody>
      </p:sp>
      <p:pic>
        <p:nvPicPr>
          <p:cNvPr id="28"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4282" y="4800601"/>
            <a:ext cx="2429422" cy="163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993151"/>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1107996"/>
          </a:xfrm>
        </p:spPr>
        <p:txBody>
          <a:bodyPr/>
          <a:lstStyle/>
          <a:p>
            <a:r>
              <a:rPr lang="en-US" dirty="0" smtClean="0"/>
              <a:t>Now Taking </a:t>
            </a:r>
            <a:r>
              <a:rPr lang="en-US" dirty="0"/>
              <a:t>A</a:t>
            </a:r>
            <a:r>
              <a:rPr lang="en-US" dirty="0" smtClean="0"/>
              <a:t>pplications for OM 12 CEP</a:t>
            </a:r>
            <a:br>
              <a:rPr lang="en-US" dirty="0" smtClean="0"/>
            </a:br>
            <a:r>
              <a:rPr lang="en-US" sz="3600" dirty="0">
                <a:solidFill>
                  <a:schemeClr val="accent1">
                    <a:alpha val="99000"/>
                  </a:schemeClr>
                </a:solidFill>
              </a:rPr>
              <a:t>Community Evaluation Program</a:t>
            </a:r>
          </a:p>
        </p:txBody>
      </p:sp>
      <p:sp>
        <p:nvSpPr>
          <p:cNvPr id="3" name="Text Placeholder 2"/>
          <p:cNvSpPr>
            <a:spLocks noGrp="1"/>
          </p:cNvSpPr>
          <p:nvPr>
            <p:ph type="body" sz="quarter" idx="10"/>
          </p:nvPr>
        </p:nvSpPr>
        <p:spPr>
          <a:xfrm>
            <a:off x="531812" y="1715588"/>
            <a:ext cx="11173090" cy="5466112"/>
          </a:xfrm>
        </p:spPr>
        <p:txBody>
          <a:bodyPr/>
          <a:lstStyle/>
          <a:p>
            <a:r>
              <a:rPr lang="en-US" sz="2800" dirty="0" smtClean="0">
                <a:gradFill>
                  <a:gsLst>
                    <a:gs pos="0">
                      <a:schemeClr val="tx1"/>
                    </a:gs>
                    <a:gs pos="100000">
                      <a:schemeClr val="tx1"/>
                    </a:gs>
                  </a:gsLst>
                  <a:lin ang="5400000" scaled="0"/>
                </a:gradFill>
              </a:rPr>
              <a:t>Guided evaluation of Management &amp; Security Products</a:t>
            </a:r>
          </a:p>
          <a:p>
            <a:pPr lvl="1"/>
            <a:r>
              <a:rPr lang="en-US" sz="2400" dirty="0" smtClean="0"/>
              <a:t>Access to evaluation bits and VHDs</a:t>
            </a:r>
          </a:p>
          <a:p>
            <a:pPr lvl="1"/>
            <a:r>
              <a:rPr lang="en-US" sz="2400" dirty="0" smtClean="0"/>
              <a:t>Access to product group at Virtual Chalk Talks</a:t>
            </a:r>
          </a:p>
          <a:p>
            <a:pPr marL="460375" lvl="1" indent="0">
              <a:buNone/>
            </a:pPr>
            <a:endParaRPr lang="en-US" sz="1400" dirty="0"/>
          </a:p>
          <a:p>
            <a:r>
              <a:rPr lang="en-US" sz="2800" dirty="0" smtClean="0">
                <a:gradFill>
                  <a:gsLst>
                    <a:gs pos="0">
                      <a:schemeClr val="tx1"/>
                    </a:gs>
                    <a:gs pos="100000">
                      <a:schemeClr val="tx1"/>
                    </a:gs>
                  </a:gsLst>
                  <a:lin ang="5400000" scaled="0"/>
                </a:gradFill>
              </a:rPr>
              <a:t>Community of Participants </a:t>
            </a:r>
          </a:p>
          <a:p>
            <a:pPr lvl="1"/>
            <a:r>
              <a:rPr lang="en-US" sz="2400" dirty="0" smtClean="0"/>
              <a:t>Share feedback </a:t>
            </a:r>
            <a:r>
              <a:rPr lang="en-US" sz="2400" dirty="0"/>
              <a:t>on </a:t>
            </a:r>
            <a:r>
              <a:rPr lang="en-US" sz="2400" dirty="0" smtClean="0"/>
              <a:t>product and documentation</a:t>
            </a:r>
            <a:endParaRPr lang="en-US" sz="2400" dirty="0"/>
          </a:p>
          <a:p>
            <a:pPr lvl="1"/>
            <a:r>
              <a:rPr lang="en-US" sz="2400" dirty="0"/>
              <a:t>Share best practices and experiences</a:t>
            </a:r>
            <a:endParaRPr lang="en-US" sz="2400" dirty="0">
              <a:gradFill>
                <a:gsLst>
                  <a:gs pos="0">
                    <a:schemeClr val="tx1"/>
                  </a:gs>
                  <a:gs pos="100000">
                    <a:schemeClr val="tx1"/>
                  </a:gs>
                </a:gsLst>
                <a:lin ang="5400000" scaled="0"/>
              </a:gradFill>
            </a:endParaRPr>
          </a:p>
          <a:p>
            <a:pPr marL="0" indent="0">
              <a:buNone/>
            </a:pPr>
            <a:endParaRPr lang="en-US" sz="1400" dirty="0" smtClean="0">
              <a:gradFill>
                <a:gsLst>
                  <a:gs pos="0">
                    <a:schemeClr val="tx1"/>
                  </a:gs>
                  <a:gs pos="100000">
                    <a:schemeClr val="tx1"/>
                  </a:gs>
                </a:gsLst>
                <a:lin ang="5400000" scaled="0"/>
              </a:gradFill>
            </a:endParaRPr>
          </a:p>
          <a:p>
            <a:r>
              <a:rPr lang="en-US" sz="2800" dirty="0" smtClean="0">
                <a:gradFill>
                  <a:gsLst>
                    <a:gs pos="0">
                      <a:schemeClr val="tx1"/>
                    </a:gs>
                    <a:gs pos="100000">
                      <a:schemeClr val="tx1"/>
                    </a:gs>
                  </a:gsLst>
                  <a:lin ang="5400000" scaled="0"/>
                </a:gradFill>
              </a:rPr>
              <a:t>Learn more about programs at</a:t>
            </a:r>
          </a:p>
          <a:p>
            <a:pPr lvl="1"/>
            <a:r>
              <a:rPr lang="en-US" sz="2400" u="sng" dirty="0" smtClean="0">
                <a:hlinkClick r:id="rId3"/>
              </a:rPr>
              <a:t>http://msft.it/cep</a:t>
            </a:r>
            <a:endParaRPr lang="en-US" sz="2400" u="sng" dirty="0" smtClean="0"/>
          </a:p>
          <a:p>
            <a:pPr lvl="1"/>
            <a:r>
              <a:rPr lang="en-US" sz="2400" dirty="0" smtClean="0">
                <a:gradFill>
                  <a:gsLst>
                    <a:gs pos="0">
                      <a:srgbClr val="FFFFFF"/>
                    </a:gs>
                    <a:gs pos="100000">
                      <a:srgbClr val="FFFFFF"/>
                    </a:gs>
                  </a:gsLst>
                  <a:lin ang="5400000" scaled="0"/>
                </a:gradFill>
              </a:rPr>
              <a:t>Or email </a:t>
            </a:r>
            <a:r>
              <a:rPr lang="en-US" sz="2400" dirty="0" smtClean="0">
                <a:gradFill>
                  <a:gsLst>
                    <a:gs pos="0">
                      <a:srgbClr val="FFFFFF"/>
                    </a:gs>
                    <a:gs pos="100000">
                      <a:srgbClr val="FFFFFF"/>
                    </a:gs>
                  </a:gsLst>
                  <a:lin ang="5400000" scaled="0"/>
                </a:gradFill>
                <a:hlinkClick r:id="rId4"/>
              </a:rPr>
              <a:t>mscep@microsoft.com</a:t>
            </a:r>
            <a:r>
              <a:rPr lang="en-US" sz="2400" dirty="0" smtClean="0">
                <a:gradFill>
                  <a:gsLst>
                    <a:gs pos="0">
                      <a:srgbClr val="FFFFFF"/>
                    </a:gs>
                    <a:gs pos="100000">
                      <a:srgbClr val="FFFFFF"/>
                    </a:gs>
                  </a:gsLst>
                  <a:lin ang="5400000" scaled="0"/>
                </a:gradFill>
              </a:rPr>
              <a:t> with your interest</a:t>
            </a:r>
          </a:p>
          <a:p>
            <a:pPr marL="460375" lvl="1" indent="0">
              <a:buNone/>
            </a:pPr>
            <a:endParaRPr lang="en-US" sz="2400" dirty="0" smtClean="0">
              <a:gradFill>
                <a:gsLst>
                  <a:gs pos="0">
                    <a:srgbClr val="FFFFFF"/>
                  </a:gs>
                  <a:gs pos="100000">
                    <a:srgbClr val="FFFFFF"/>
                  </a:gs>
                </a:gsLst>
                <a:lin ang="5400000" scaled="0"/>
              </a:gradFill>
            </a:endParaRPr>
          </a:p>
          <a:p>
            <a:pPr lvl="1"/>
            <a:r>
              <a:rPr lang="en-US" sz="2400" dirty="0" smtClean="0">
                <a:solidFill>
                  <a:srgbClr val="FFFF00"/>
                </a:solidFill>
              </a:rPr>
              <a:t>NOW ACCEPTING APPLICATIONS … email OMCEP@microsoft.com </a:t>
            </a:r>
          </a:p>
          <a:p>
            <a:pPr lvl="1"/>
            <a:endParaRPr lang="en-US" sz="24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48981357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ahead to Operations Manager 2012</a:t>
            </a:r>
            <a:endParaRPr lang="en-US" dirty="0"/>
          </a:p>
        </p:txBody>
      </p:sp>
      <p:sp>
        <p:nvSpPr>
          <p:cNvPr id="3" name="Text Placeholder 2"/>
          <p:cNvSpPr>
            <a:spLocks noGrp="1"/>
          </p:cNvSpPr>
          <p:nvPr>
            <p:ph type="body" sz="quarter" idx="10"/>
          </p:nvPr>
        </p:nvSpPr>
        <p:spPr>
          <a:xfrm>
            <a:off x="519112" y="1447799"/>
            <a:ext cx="11149013" cy="4136517"/>
          </a:xfrm>
        </p:spPr>
        <p:txBody>
          <a:bodyPr/>
          <a:lstStyle/>
          <a:p>
            <a:r>
              <a:rPr lang="en-US" dirty="0" smtClean="0"/>
              <a:t>Questions we have received from you about management packs</a:t>
            </a:r>
          </a:p>
          <a:p>
            <a:pPr lvl="1">
              <a:spcBef>
                <a:spcPts val="1800"/>
              </a:spcBef>
            </a:pPr>
            <a:r>
              <a:rPr lang="en-US" i="1" dirty="0" smtClean="0"/>
              <a:t>Will new MP’s in the catalog be available for the next version?</a:t>
            </a:r>
          </a:p>
          <a:p>
            <a:pPr lvl="1">
              <a:spcBef>
                <a:spcPts val="1800"/>
              </a:spcBef>
            </a:pPr>
            <a:r>
              <a:rPr lang="en-US" i="1" dirty="0" smtClean="0"/>
              <a:t>Will they be native operations manager 2012 packs?</a:t>
            </a:r>
          </a:p>
          <a:p>
            <a:pPr lvl="1">
              <a:spcBef>
                <a:spcPts val="1800"/>
              </a:spcBef>
            </a:pPr>
            <a:r>
              <a:rPr lang="en-US" i="1" dirty="0" smtClean="0"/>
              <a:t>Will Microsoft be converting all of the MP’s in the catalog</a:t>
            </a:r>
            <a:r>
              <a:rPr lang="en-US" i="1" dirty="0"/>
              <a:t> </a:t>
            </a:r>
            <a:r>
              <a:rPr lang="en-US" i="1" dirty="0" smtClean="0"/>
              <a:t>for 2012?</a:t>
            </a:r>
          </a:p>
          <a:p>
            <a:pPr lvl="1">
              <a:spcBef>
                <a:spcPts val="1800"/>
              </a:spcBef>
            </a:pPr>
            <a:r>
              <a:rPr lang="en-US" i="1" dirty="0" smtClean="0"/>
              <a:t>Will I have to re-author all of the management packs I have created for my company?</a:t>
            </a:r>
          </a:p>
        </p:txBody>
      </p:sp>
    </p:spTree>
    <p:extLst>
      <p:ext uri="{BB962C8B-B14F-4D97-AF65-F5344CB8AC3E}">
        <p14:creationId xmlns:p14="http://schemas.microsoft.com/office/powerpoint/2010/main" val="128122482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 and Call to </a:t>
            </a:r>
            <a:r>
              <a:rPr lang="en-CA" dirty="0"/>
              <a:t>A</a:t>
            </a:r>
            <a:r>
              <a:rPr lang="en-CA" dirty="0" smtClean="0"/>
              <a:t>ction</a:t>
            </a:r>
            <a:endParaRPr lang="en-US" dirty="0"/>
          </a:p>
        </p:txBody>
      </p:sp>
      <p:sp>
        <p:nvSpPr>
          <p:cNvPr id="3" name="Text Placeholder 2"/>
          <p:cNvSpPr>
            <a:spLocks noGrp="1"/>
          </p:cNvSpPr>
          <p:nvPr>
            <p:ph type="body" sz="quarter" idx="10"/>
          </p:nvPr>
        </p:nvSpPr>
        <p:spPr>
          <a:xfrm>
            <a:off x="519112" y="1447799"/>
            <a:ext cx="11149013" cy="5490734"/>
          </a:xfrm>
        </p:spPr>
        <p:txBody>
          <a:bodyPr/>
          <a:lstStyle/>
          <a:p>
            <a:r>
              <a:rPr lang="en-CA" dirty="0" smtClean="0"/>
              <a:t>Your MPs will work in OM 2012</a:t>
            </a:r>
          </a:p>
          <a:p>
            <a:r>
              <a:rPr lang="en-CA" dirty="0" smtClean="0"/>
              <a:t>Get ready for OM12 beta (summer)</a:t>
            </a:r>
          </a:p>
          <a:p>
            <a:pPr lvl="1"/>
            <a:r>
              <a:rPr lang="en-CA" dirty="0" smtClean="0"/>
              <a:t>Share feedback on widgets</a:t>
            </a:r>
          </a:p>
          <a:p>
            <a:pPr lvl="1"/>
            <a:r>
              <a:rPr lang="en-CA" dirty="0" smtClean="0"/>
              <a:t>Share feedback on dashboards</a:t>
            </a:r>
          </a:p>
          <a:p>
            <a:r>
              <a:rPr lang="en-CA" dirty="0" smtClean="0"/>
              <a:t>Encourage partners you work with to build and invest in dashboards</a:t>
            </a:r>
          </a:p>
          <a:p>
            <a:r>
              <a:rPr lang="en-CA" dirty="0" smtClean="0"/>
              <a:t>Prepare your customers for OM12</a:t>
            </a:r>
          </a:p>
          <a:p>
            <a:pPr lvl="1"/>
            <a:r>
              <a:rPr lang="en-CA" dirty="0" smtClean="0"/>
              <a:t>Think about monitoring the application</a:t>
            </a:r>
          </a:p>
          <a:p>
            <a:pPr lvl="1"/>
            <a:r>
              <a:rPr lang="en-CA" dirty="0" smtClean="0"/>
              <a:t>Think about monitoring the fabric</a:t>
            </a:r>
          </a:p>
          <a:p>
            <a:endParaRPr lang="en-CA" dirty="0" smtClean="0"/>
          </a:p>
          <a:p>
            <a:endParaRPr lang="en-US" dirty="0"/>
          </a:p>
        </p:txBody>
      </p:sp>
    </p:spTree>
    <p:extLst>
      <p:ext uri="{BB962C8B-B14F-4D97-AF65-F5344CB8AC3E}">
        <p14:creationId xmlns:p14="http://schemas.microsoft.com/office/powerpoint/2010/main" val="402351385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 on Operations Manager</a:t>
            </a:r>
            <a:endParaRPr lang="en-US" dirty="0"/>
          </a:p>
        </p:txBody>
      </p:sp>
      <p:sp>
        <p:nvSpPr>
          <p:cNvPr id="3" name="Text Placeholder 2"/>
          <p:cNvSpPr>
            <a:spLocks noGrp="1"/>
          </p:cNvSpPr>
          <p:nvPr>
            <p:ph type="body" sz="quarter" idx="10"/>
          </p:nvPr>
        </p:nvSpPr>
        <p:spPr>
          <a:xfrm>
            <a:off x="519112" y="1127760"/>
            <a:ext cx="11669713" cy="5730240"/>
          </a:xfrm>
        </p:spPr>
        <p:txBody>
          <a:bodyPr/>
          <a:lstStyle/>
          <a:p>
            <a:pPr marL="0" indent="0">
              <a:buNone/>
              <a:tabLst>
                <a:tab pos="2571750" algn="l"/>
              </a:tabLst>
            </a:pPr>
            <a:r>
              <a:rPr lang="en-US" sz="2000" dirty="0" smtClean="0">
                <a:solidFill>
                  <a:srgbClr val="FFFF00"/>
                </a:solidFill>
              </a:rPr>
              <a:t>Website		</a:t>
            </a:r>
            <a:r>
              <a:rPr lang="en-US" sz="2000" b="1" dirty="0" smtClean="0">
                <a:solidFill>
                  <a:srgbClr val="FFFF00"/>
                </a:solidFill>
              </a:rPr>
              <a:t>www.microsoft.com/OpsMgr</a:t>
            </a:r>
          </a:p>
          <a:p>
            <a:pPr marL="0" indent="0" defTabSz="688975">
              <a:buNone/>
              <a:tabLst>
                <a:tab pos="2571750" algn="l"/>
              </a:tabLst>
            </a:pPr>
            <a:r>
              <a:rPr lang="en-US" sz="2000" dirty="0" err="1" smtClean="0">
                <a:solidFill>
                  <a:srgbClr val="FFFF00"/>
                </a:solidFill>
              </a:rPr>
              <a:t>TechCenter</a:t>
            </a:r>
            <a:r>
              <a:rPr lang="en-US" sz="2000" dirty="0" smtClean="0">
                <a:solidFill>
                  <a:srgbClr val="FFFF00"/>
                </a:solidFill>
              </a:rPr>
              <a:t>		</a:t>
            </a:r>
            <a:r>
              <a:rPr lang="en-US" sz="2000" b="1" dirty="0" smtClean="0">
                <a:solidFill>
                  <a:srgbClr val="FFFF00"/>
                </a:solidFill>
              </a:rPr>
              <a:t>technet.microsoft.com/</a:t>
            </a:r>
            <a:r>
              <a:rPr lang="en-US" sz="2000" b="1" dirty="0" err="1" smtClean="0">
                <a:solidFill>
                  <a:srgbClr val="FFFF00"/>
                </a:solidFill>
              </a:rPr>
              <a:t>OpsMgr</a:t>
            </a:r>
            <a:endParaRPr lang="en-US" sz="2000" b="1" dirty="0" smtClean="0">
              <a:solidFill>
                <a:srgbClr val="FFFF00"/>
              </a:solidFill>
            </a:endParaRPr>
          </a:p>
          <a:p>
            <a:pPr marL="0" indent="0">
              <a:buNone/>
              <a:tabLst>
                <a:tab pos="2571750" algn="l"/>
              </a:tabLst>
            </a:pPr>
            <a:r>
              <a:rPr lang="en-US" sz="2000" dirty="0" smtClean="0">
                <a:solidFill>
                  <a:srgbClr val="FFFF00"/>
                </a:solidFill>
              </a:rPr>
              <a:t>Forums		</a:t>
            </a:r>
            <a:r>
              <a:rPr lang="en-US" sz="2000" b="1" dirty="0" smtClean="0">
                <a:solidFill>
                  <a:srgbClr val="FFFF00"/>
                </a:solidFill>
              </a:rPr>
              <a:t>social.technet.microsoft.com/Forums/en-US/category/OM</a:t>
            </a:r>
          </a:p>
          <a:p>
            <a:pPr marL="0" indent="0">
              <a:buNone/>
              <a:tabLst>
                <a:tab pos="2571750" algn="l"/>
              </a:tabLst>
            </a:pPr>
            <a:r>
              <a:rPr lang="en-US" sz="2000" dirty="0" smtClean="0">
                <a:solidFill>
                  <a:srgbClr val="FFFF00"/>
                </a:solidFill>
              </a:rPr>
              <a:t>Team Blog		</a:t>
            </a:r>
            <a:r>
              <a:rPr lang="en-US" sz="2000" b="1" dirty="0" smtClean="0">
                <a:solidFill>
                  <a:srgbClr val="FFFF00"/>
                </a:solidFill>
              </a:rPr>
              <a:t>blogs.technet.com/</a:t>
            </a:r>
            <a:r>
              <a:rPr lang="en-US" sz="2000" b="1" dirty="0" err="1" smtClean="0">
                <a:solidFill>
                  <a:srgbClr val="FFFF00"/>
                </a:solidFill>
              </a:rPr>
              <a:t>MOMteam</a:t>
            </a:r>
            <a:endParaRPr lang="en-US" sz="2000" b="1" dirty="0" smtClean="0">
              <a:solidFill>
                <a:srgbClr val="FFFF00"/>
              </a:solidFill>
            </a:endParaRPr>
          </a:p>
          <a:p>
            <a:pPr marL="0" indent="0">
              <a:buNone/>
              <a:tabLst>
                <a:tab pos="2571750" algn="l"/>
              </a:tabLst>
            </a:pPr>
            <a:r>
              <a:rPr lang="en-US" sz="2000" dirty="0" smtClean="0">
                <a:solidFill>
                  <a:srgbClr val="FFFF00"/>
                </a:solidFill>
              </a:rPr>
              <a:t>Tweets	</a:t>
            </a:r>
            <a:r>
              <a:rPr lang="en-US" sz="2000" b="1" dirty="0" smtClean="0">
                <a:solidFill>
                  <a:srgbClr val="FFFF00"/>
                </a:solidFill>
              </a:rPr>
              <a:t>@</a:t>
            </a:r>
            <a:r>
              <a:rPr lang="en-US" sz="2000" b="1" dirty="0" err="1" smtClean="0">
                <a:solidFill>
                  <a:srgbClr val="FFFF00"/>
                </a:solidFill>
              </a:rPr>
              <a:t>MPreleases</a:t>
            </a:r>
            <a:r>
              <a:rPr lang="en-US" sz="2000" b="1" dirty="0" smtClean="0">
                <a:solidFill>
                  <a:srgbClr val="FFFF00"/>
                </a:solidFill>
              </a:rPr>
              <a:t>      @</a:t>
            </a:r>
            <a:r>
              <a:rPr lang="en-US" sz="2000" b="1" dirty="0" err="1" smtClean="0">
                <a:solidFill>
                  <a:srgbClr val="FFFF00"/>
                </a:solidFill>
              </a:rPr>
              <a:t>System_Center</a:t>
            </a:r>
            <a:endParaRPr lang="en-US" sz="2000" b="1" dirty="0" smtClean="0">
              <a:solidFill>
                <a:srgbClr val="FFFF00"/>
              </a:solidFill>
            </a:endParaRPr>
          </a:p>
          <a:p>
            <a:pPr marL="0" indent="0">
              <a:buNone/>
              <a:tabLst>
                <a:tab pos="2571750" algn="l"/>
              </a:tabLst>
            </a:pPr>
            <a:endParaRPr lang="en-US" sz="2000" dirty="0" smtClean="0"/>
          </a:p>
          <a:p>
            <a:pPr marL="0" indent="0">
              <a:buNone/>
              <a:tabLst>
                <a:tab pos="2571750" algn="l"/>
              </a:tabLst>
            </a:pPr>
            <a:r>
              <a:rPr lang="en-US" sz="2000" dirty="0" smtClean="0">
                <a:solidFill>
                  <a:srgbClr val="FFFF00"/>
                </a:solidFill>
              </a:rPr>
              <a:t>Ops </a:t>
            </a:r>
            <a:r>
              <a:rPr lang="en-US" sz="2000" dirty="0" err="1" smtClean="0">
                <a:solidFill>
                  <a:srgbClr val="FFFF00"/>
                </a:solidFill>
              </a:rPr>
              <a:t>Mgr</a:t>
            </a:r>
            <a:r>
              <a:rPr lang="en-US" sz="2000" dirty="0" smtClean="0">
                <a:solidFill>
                  <a:srgbClr val="FFFF00"/>
                </a:solidFill>
              </a:rPr>
              <a:t> CEP	</a:t>
            </a:r>
            <a:r>
              <a:rPr lang="en-US" sz="2000" b="1" dirty="0" smtClean="0">
                <a:solidFill>
                  <a:srgbClr val="FFFF00"/>
                </a:solidFill>
              </a:rPr>
              <a:t>OMCEP@microsoft.com  </a:t>
            </a:r>
            <a:r>
              <a:rPr lang="en-US" sz="1600" dirty="0" smtClean="0">
                <a:solidFill>
                  <a:srgbClr val="FFFF00"/>
                </a:solidFill>
              </a:rPr>
              <a:t>(</a:t>
            </a:r>
            <a:r>
              <a:rPr lang="en-US" sz="1600" i="1" dirty="0" smtClean="0">
                <a:solidFill>
                  <a:srgbClr val="FFFF00"/>
                </a:solidFill>
              </a:rPr>
              <a:t>now taking applications</a:t>
            </a:r>
            <a:r>
              <a:rPr lang="en-US" sz="1600" dirty="0" smtClean="0">
                <a:solidFill>
                  <a:srgbClr val="FFFF00"/>
                </a:solidFill>
              </a:rPr>
              <a:t>)</a:t>
            </a:r>
          </a:p>
          <a:p>
            <a:pPr marL="0" indent="0">
              <a:buNone/>
              <a:tabLst>
                <a:tab pos="2571750" algn="l"/>
              </a:tabLst>
            </a:pPr>
            <a:endParaRPr lang="en-US" sz="1800" dirty="0" smtClean="0">
              <a:solidFill>
                <a:srgbClr val="FFFF00"/>
              </a:solidFill>
            </a:endParaRPr>
          </a:p>
          <a:p>
            <a:pPr marL="0" indent="0">
              <a:buNone/>
              <a:tabLst>
                <a:tab pos="2571750" algn="l"/>
              </a:tabLst>
            </a:pPr>
            <a:r>
              <a:rPr lang="en-US" sz="1800" dirty="0" smtClean="0"/>
              <a:t>MP feedback for OM12</a:t>
            </a:r>
            <a:r>
              <a:rPr lang="en-US" sz="1800" dirty="0"/>
              <a:t>	</a:t>
            </a:r>
            <a:r>
              <a:rPr lang="en-US" sz="1800" b="1" dirty="0" smtClean="0"/>
              <a:t>DANRO@microsoft.com</a:t>
            </a:r>
            <a:r>
              <a:rPr lang="en-US" sz="1800" dirty="0" smtClean="0"/>
              <a:t> </a:t>
            </a:r>
          </a:p>
          <a:p>
            <a:pPr marL="0" indent="0">
              <a:buNone/>
              <a:tabLst>
                <a:tab pos="2571750" algn="l"/>
              </a:tabLst>
            </a:pPr>
            <a:endParaRPr lang="en-US" sz="1800" dirty="0"/>
          </a:p>
          <a:p>
            <a:pPr marL="0" indent="0">
              <a:buNone/>
              <a:tabLst>
                <a:tab pos="2571750" algn="l"/>
              </a:tabLst>
            </a:pPr>
            <a:r>
              <a:rPr lang="en-US" sz="1800" dirty="0" smtClean="0"/>
              <a:t>Jason </a:t>
            </a:r>
            <a:r>
              <a:rPr lang="en-US" sz="1800" dirty="0"/>
              <a:t>Buffington	</a:t>
            </a:r>
            <a:r>
              <a:rPr lang="en-US" sz="1800" b="1" dirty="0"/>
              <a:t>JBUFF@microsoft.com</a:t>
            </a:r>
            <a:endParaRPr lang="en-US" sz="1800" b="1" dirty="0" smtClean="0"/>
          </a:p>
          <a:p>
            <a:pPr marL="0" indent="0">
              <a:buNone/>
              <a:tabLst>
                <a:tab pos="2571750" algn="l"/>
              </a:tabLst>
            </a:pPr>
            <a:r>
              <a:rPr lang="en-US" sz="1800" dirty="0" smtClean="0"/>
              <a:t>Jason’s blog		jasonbuffington.com</a:t>
            </a:r>
          </a:p>
          <a:p>
            <a:pPr marL="0" indent="0">
              <a:buNone/>
              <a:tabLst>
                <a:tab pos="2571750" algn="l"/>
              </a:tabLst>
            </a:pPr>
            <a:r>
              <a:rPr lang="en-US" sz="1800" dirty="0" smtClean="0"/>
              <a:t>Jason’s tweets		twitter.com/</a:t>
            </a:r>
            <a:r>
              <a:rPr lang="en-US" sz="1800" dirty="0" err="1" smtClean="0"/>
              <a:t>JBuff</a:t>
            </a:r>
            <a:endParaRPr lang="en-US" sz="1800" dirty="0" smtClean="0"/>
          </a:p>
          <a:p>
            <a:pPr marL="0" indent="0">
              <a:buNone/>
              <a:tabLst>
                <a:tab pos="2571750" algn="l"/>
              </a:tabLst>
            </a:pPr>
            <a:r>
              <a:rPr lang="en-US" sz="1800" dirty="0" smtClean="0"/>
              <a:t>Jason’s book 		DataProtectionBible.com</a:t>
            </a:r>
          </a:p>
          <a:p>
            <a:pPr marL="0" indent="0">
              <a:buNone/>
              <a:tabLst>
                <a:tab pos="2571750" algn="l"/>
              </a:tabLst>
            </a:pPr>
            <a:endParaRPr lang="en-US" sz="1800" dirty="0" smtClean="0"/>
          </a:p>
          <a:p>
            <a:pPr marL="0" indent="0">
              <a:buNone/>
              <a:tabLst>
                <a:tab pos="2571750" algn="l"/>
              </a:tabLst>
            </a:pPr>
            <a:r>
              <a:rPr lang="en-US" sz="1800" dirty="0" smtClean="0"/>
              <a:t>David Allen</a:t>
            </a:r>
            <a:r>
              <a:rPr lang="en-US" sz="2000" dirty="0" smtClean="0"/>
              <a:t>	</a:t>
            </a:r>
            <a:r>
              <a:rPr lang="en-US" sz="1800" b="1" dirty="0" smtClean="0"/>
              <a:t>David.Allen@infrontconsulting.com</a:t>
            </a:r>
          </a:p>
          <a:p>
            <a:pPr marL="0" indent="0">
              <a:buNone/>
              <a:tabLst>
                <a:tab pos="2571750" algn="l"/>
              </a:tabLst>
            </a:pPr>
            <a:r>
              <a:rPr lang="en-US" sz="1800" dirty="0" smtClean="0"/>
              <a:t>Infront	InfrontConsulting.com</a:t>
            </a:r>
          </a:p>
          <a:p>
            <a:pPr marL="0" indent="0">
              <a:buNone/>
              <a:tabLst>
                <a:tab pos="2571750" algn="l"/>
              </a:tabLst>
            </a:pPr>
            <a:r>
              <a:rPr lang="en-US" sz="1800" dirty="0" smtClean="0"/>
              <a:t>SC Blog	SystemCenterCentral.com</a:t>
            </a:r>
          </a:p>
        </p:txBody>
      </p:sp>
    </p:spTree>
    <p:extLst>
      <p:ext uri="{BB962C8B-B14F-4D97-AF65-F5344CB8AC3E}">
        <p14:creationId xmlns:p14="http://schemas.microsoft.com/office/powerpoint/2010/main" val="212093531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Learn More about Monitoring at TechEd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16372433"/>
              </p:ext>
            </p:extLst>
          </p:nvPr>
        </p:nvGraphicFramePr>
        <p:xfrm>
          <a:off x="519113" y="1447800"/>
          <a:ext cx="11149011" cy="2265695"/>
        </p:xfrm>
        <a:graphic>
          <a:graphicData uri="http://schemas.openxmlformats.org/drawingml/2006/table">
            <a:tbl>
              <a:tblPr bandRow="1">
                <a:tableStyleId>{7DF18680-E054-41AD-8BC1-D1AEF772440D}</a:tableStyleId>
              </a:tblPr>
              <a:tblGrid>
                <a:gridCol w="4331561"/>
                <a:gridCol w="1558835"/>
                <a:gridCol w="5258615"/>
              </a:tblGrid>
              <a:tr h="453139">
                <a:tc>
                  <a:txBody>
                    <a:bodyPr/>
                    <a:lstStyle/>
                    <a:p>
                      <a:r>
                        <a:rPr lang="en-US" sz="2000" dirty="0" smtClean="0"/>
                        <a:t>Monday 4:45p </a:t>
                      </a:r>
                      <a:endParaRPr lang="en-US" sz="2000" dirty="0"/>
                    </a:p>
                  </a:txBody>
                  <a:tcPr/>
                </a:tc>
                <a:tc>
                  <a:txBody>
                    <a:bodyPr/>
                    <a:lstStyle/>
                    <a:p>
                      <a:r>
                        <a:rPr lang="en-US" sz="2000" dirty="0" smtClean="0"/>
                        <a:t>SIM355</a:t>
                      </a:r>
                      <a:endParaRPr lang="en-US" sz="2000" dirty="0"/>
                    </a:p>
                  </a:txBody>
                  <a:tcPr/>
                </a:tc>
                <a:tc>
                  <a:txBody>
                    <a:bodyPr/>
                    <a:lstStyle/>
                    <a:p>
                      <a:r>
                        <a:rPr lang="en-US" sz="2000" dirty="0" smtClean="0"/>
                        <a:t>OM12 : What is new 2012 overview  (1 of 4)</a:t>
                      </a:r>
                      <a:endParaRPr lang="en-US" sz="2000" dirty="0"/>
                    </a:p>
                  </a:txBody>
                  <a:tcPr/>
                </a:tc>
              </a:tr>
              <a:tr h="453139">
                <a:tc>
                  <a:txBody>
                    <a:bodyPr/>
                    <a:lstStyle/>
                    <a:p>
                      <a:r>
                        <a:rPr lang="en-US" sz="2000" dirty="0" smtClean="0"/>
                        <a:t>Wednesday</a:t>
                      </a:r>
                      <a:r>
                        <a:rPr lang="en-US" sz="2000" baseline="0" dirty="0" smtClean="0"/>
                        <a:t> 8:30a</a:t>
                      </a:r>
                      <a:endParaRPr lang="en-US" sz="2000" dirty="0"/>
                    </a:p>
                  </a:txBody>
                  <a:tcPr/>
                </a:tc>
                <a:tc>
                  <a:txBody>
                    <a:bodyPr/>
                    <a:lstStyle/>
                    <a:p>
                      <a:r>
                        <a:rPr lang="en-US" sz="2000" dirty="0" smtClean="0"/>
                        <a:t>SIM355-R</a:t>
                      </a:r>
                      <a:endParaRPr lang="en-US" sz="2000" dirty="0"/>
                    </a:p>
                  </a:txBody>
                  <a:tcPr/>
                </a:tc>
                <a:tc>
                  <a:txBody>
                    <a:bodyPr/>
                    <a:lstStyle/>
                    <a:p>
                      <a:r>
                        <a:rPr lang="en-US" sz="2000" dirty="0" smtClean="0"/>
                        <a:t>OM12 : What is new 2012 overview  (1 of 4)</a:t>
                      </a:r>
                      <a:endParaRPr lang="en-US" sz="2000" dirty="0"/>
                    </a:p>
                  </a:txBody>
                  <a:tcPr/>
                </a:tc>
              </a:tr>
              <a:tr h="453139">
                <a:tc>
                  <a:txBody>
                    <a:bodyPr/>
                    <a:lstStyle/>
                    <a:p>
                      <a:r>
                        <a:rPr lang="en-US" sz="2000" dirty="0" smtClean="0"/>
                        <a:t>Wednesday 3:15p</a:t>
                      </a:r>
                      <a:endParaRPr lang="en-US" sz="2000" dirty="0"/>
                    </a:p>
                  </a:txBody>
                  <a:tcPr/>
                </a:tc>
                <a:tc>
                  <a:txBody>
                    <a:bodyPr/>
                    <a:lstStyle/>
                    <a:p>
                      <a:r>
                        <a:rPr lang="en-US" sz="2000" dirty="0" smtClean="0"/>
                        <a:t>SIM356</a:t>
                      </a:r>
                      <a:endParaRPr lang="en-US" sz="2000" dirty="0"/>
                    </a:p>
                  </a:txBody>
                  <a:tcPr/>
                </a:tc>
                <a:tc>
                  <a:txBody>
                    <a:bodyPr/>
                    <a:lstStyle/>
                    <a:p>
                      <a:r>
                        <a:rPr lang="en-US" sz="2000" dirty="0" smtClean="0"/>
                        <a:t>OM12</a:t>
                      </a:r>
                      <a:r>
                        <a:rPr lang="en-US" sz="2000" baseline="0" dirty="0" smtClean="0"/>
                        <a:t> : Setup &amp; </a:t>
                      </a:r>
                      <a:r>
                        <a:rPr lang="en-US" sz="2000" baseline="0" dirty="0" err="1" smtClean="0"/>
                        <a:t>Config</a:t>
                      </a:r>
                      <a:r>
                        <a:rPr lang="en-US" sz="2000" baseline="0" dirty="0" smtClean="0"/>
                        <a:t>  (2 of 4)</a:t>
                      </a:r>
                      <a:endParaRPr lang="en-US" sz="2000" dirty="0"/>
                    </a:p>
                  </a:txBody>
                  <a:tcPr/>
                </a:tc>
              </a:tr>
              <a:tr h="453139">
                <a:tc>
                  <a:txBody>
                    <a:bodyPr/>
                    <a:lstStyle/>
                    <a:p>
                      <a:r>
                        <a:rPr lang="en-US" sz="2000" dirty="0" smtClean="0"/>
                        <a:t>Thursday 8:30a</a:t>
                      </a:r>
                      <a:endParaRPr lang="en-US" sz="2000" dirty="0"/>
                    </a:p>
                  </a:txBody>
                  <a:tcPr/>
                </a:tc>
                <a:tc>
                  <a:txBody>
                    <a:bodyPr/>
                    <a:lstStyle/>
                    <a:p>
                      <a:r>
                        <a:rPr lang="en-US" sz="2000" dirty="0" smtClean="0"/>
                        <a:t>SIM354</a:t>
                      </a:r>
                      <a:endParaRPr lang="en-US" sz="2000" dirty="0"/>
                    </a:p>
                  </a:txBody>
                  <a:tcPr/>
                </a:tc>
                <a:tc>
                  <a:txBody>
                    <a:bodyPr/>
                    <a:lstStyle/>
                    <a:p>
                      <a:r>
                        <a:rPr lang="en-US" sz="2000" dirty="0" smtClean="0"/>
                        <a:t>OM12 : Networking  (3 of 4)</a:t>
                      </a:r>
                      <a:endParaRPr lang="en-US" sz="2000" dirty="0"/>
                    </a:p>
                  </a:txBody>
                  <a:tcPr/>
                </a:tc>
              </a:tr>
              <a:tr h="453139">
                <a:tc>
                  <a:txBody>
                    <a:bodyPr/>
                    <a:lstStyle/>
                    <a:p>
                      <a:r>
                        <a:rPr lang="en-US" sz="2000" dirty="0" smtClean="0"/>
                        <a:t>Thursday</a:t>
                      </a:r>
                      <a:r>
                        <a:rPr lang="en-US" sz="2000" baseline="0" dirty="0" smtClean="0"/>
                        <a:t> 10:15a</a:t>
                      </a:r>
                      <a:endParaRPr lang="en-US" sz="2000" dirty="0"/>
                    </a:p>
                  </a:txBody>
                  <a:tcPr/>
                </a:tc>
                <a:tc>
                  <a:txBody>
                    <a:bodyPr/>
                    <a:lstStyle/>
                    <a:p>
                      <a:r>
                        <a:rPr lang="en-US" sz="2000" dirty="0" smtClean="0"/>
                        <a:t>SIM353</a:t>
                      </a:r>
                      <a:endParaRPr lang="en-US" sz="2000" dirty="0"/>
                    </a:p>
                  </a:txBody>
                  <a:tcPr/>
                </a:tc>
                <a:tc>
                  <a:txBody>
                    <a:bodyPr/>
                    <a:lstStyle/>
                    <a:p>
                      <a:r>
                        <a:rPr lang="en-US" sz="2000" dirty="0" smtClean="0"/>
                        <a:t>OM12 : MPs &amp;</a:t>
                      </a:r>
                      <a:r>
                        <a:rPr lang="en-US" sz="2000" baseline="0" dirty="0" smtClean="0"/>
                        <a:t> </a:t>
                      </a:r>
                      <a:r>
                        <a:rPr lang="en-US" sz="2000" dirty="0" smtClean="0"/>
                        <a:t>Dashboards</a:t>
                      </a:r>
                      <a:r>
                        <a:rPr lang="en-US" sz="2000" baseline="0" dirty="0" smtClean="0"/>
                        <a:t>   (4 of 4)</a:t>
                      </a:r>
                      <a:endParaRPr lang="en-US" sz="2000" dirty="0"/>
                    </a:p>
                  </a:txBody>
                  <a:tcPr/>
                </a:tc>
              </a:tr>
            </a:tbl>
          </a:graphicData>
        </a:graphic>
      </p:graphicFrame>
      <p:graphicFrame>
        <p:nvGraphicFramePr>
          <p:cNvPr id="4" name="Content Placeholder 6"/>
          <p:cNvGraphicFramePr>
            <a:graphicFrameLocks/>
          </p:cNvGraphicFramePr>
          <p:nvPr>
            <p:extLst>
              <p:ext uri="{D42A27DB-BD31-4B8C-83A1-F6EECF244321}">
                <p14:modId xmlns:p14="http://schemas.microsoft.com/office/powerpoint/2010/main" val="3492431395"/>
              </p:ext>
            </p:extLst>
          </p:nvPr>
        </p:nvGraphicFramePr>
        <p:xfrm>
          <a:off x="519113" y="4343400"/>
          <a:ext cx="11149011" cy="1359417"/>
        </p:xfrm>
        <a:graphic>
          <a:graphicData uri="http://schemas.openxmlformats.org/drawingml/2006/table">
            <a:tbl>
              <a:tblPr bandRow="1">
                <a:tableStyleId>{7DF18680-E054-41AD-8BC1-D1AEF772440D}</a:tableStyleId>
              </a:tblPr>
              <a:tblGrid>
                <a:gridCol w="4331561"/>
                <a:gridCol w="1558835"/>
                <a:gridCol w="5258615"/>
              </a:tblGrid>
              <a:tr h="453139">
                <a:tc>
                  <a:txBody>
                    <a:bodyPr/>
                    <a:lstStyle/>
                    <a:p>
                      <a:r>
                        <a:rPr lang="en-US" sz="2000" dirty="0" smtClean="0"/>
                        <a:t>Tuesday 5:00p</a:t>
                      </a:r>
                      <a:endParaRPr lang="en-US" sz="2000" dirty="0"/>
                    </a:p>
                  </a:txBody>
                  <a:tcPr/>
                </a:tc>
                <a:tc>
                  <a:txBody>
                    <a:bodyPr/>
                    <a:lstStyle/>
                    <a:p>
                      <a:r>
                        <a:rPr lang="en-US" sz="2000" dirty="0" smtClean="0"/>
                        <a:t>SIM343</a:t>
                      </a:r>
                      <a:endParaRPr lang="en-US" sz="2000" dirty="0"/>
                    </a:p>
                  </a:txBody>
                  <a:tcPr/>
                </a:tc>
                <a:tc>
                  <a:txBody>
                    <a:bodyPr/>
                    <a:lstStyle/>
                    <a:p>
                      <a:r>
                        <a:rPr lang="en-US" sz="2000" dirty="0" smtClean="0"/>
                        <a:t>AVIcode : Overview</a:t>
                      </a:r>
                      <a:endParaRPr lang="en-US" sz="2000" dirty="0"/>
                    </a:p>
                  </a:txBody>
                  <a:tcPr/>
                </a:tc>
              </a:tr>
              <a:tr h="453139">
                <a:tc>
                  <a:txBody>
                    <a:bodyPr/>
                    <a:lstStyle/>
                    <a:p>
                      <a:r>
                        <a:rPr lang="en-US" sz="2000" dirty="0" smtClean="0"/>
                        <a:t>Wednesday 5:00p</a:t>
                      </a:r>
                      <a:endParaRPr lang="en-US" sz="2000" dirty="0"/>
                    </a:p>
                  </a:txBody>
                  <a:tcPr/>
                </a:tc>
                <a:tc>
                  <a:txBody>
                    <a:bodyPr/>
                    <a:lstStyle/>
                    <a:p>
                      <a:r>
                        <a:rPr lang="en-US" sz="2000" dirty="0" smtClean="0"/>
                        <a:t>SIM344</a:t>
                      </a:r>
                      <a:endParaRPr lang="en-US" sz="2000" dirty="0"/>
                    </a:p>
                  </a:txBody>
                  <a:tcPr/>
                </a:tc>
                <a:tc>
                  <a:txBody>
                    <a:bodyPr/>
                    <a:lstStyle/>
                    <a:p>
                      <a:r>
                        <a:rPr lang="en-US" sz="2000" dirty="0" smtClean="0"/>
                        <a:t>AVIcode : Intercept Setup &amp; Deployment</a:t>
                      </a:r>
                      <a:endParaRPr lang="en-US" sz="2000" dirty="0"/>
                    </a:p>
                  </a:txBody>
                  <a:tcPr/>
                </a:tc>
              </a:tr>
              <a:tr h="453139">
                <a:tc>
                  <a:txBody>
                    <a:bodyPr/>
                    <a:lstStyle/>
                    <a:p>
                      <a:r>
                        <a:rPr lang="en-US" sz="2000" dirty="0" smtClean="0"/>
                        <a:t>Thursday</a:t>
                      </a:r>
                      <a:r>
                        <a:rPr lang="en-US" sz="2000" baseline="0" dirty="0" smtClean="0"/>
                        <a:t> 1:00p</a:t>
                      </a:r>
                      <a:endParaRPr lang="en-US" sz="2000" dirty="0"/>
                    </a:p>
                  </a:txBody>
                  <a:tcPr/>
                </a:tc>
                <a:tc>
                  <a:txBody>
                    <a:bodyPr/>
                    <a:lstStyle/>
                    <a:p>
                      <a:r>
                        <a:rPr lang="en-US" sz="2000" dirty="0" smtClean="0"/>
                        <a:t>SIM342</a:t>
                      </a:r>
                      <a:endParaRPr lang="en-US" sz="2000" dirty="0"/>
                    </a:p>
                  </a:txBody>
                  <a:tcPr/>
                </a:tc>
                <a:tc>
                  <a:txBody>
                    <a:bodyPr/>
                    <a:lstStyle/>
                    <a:p>
                      <a:r>
                        <a:rPr lang="en-US" sz="2000" dirty="0" smtClean="0"/>
                        <a:t>AVIcode : Diagnosing Applications</a:t>
                      </a:r>
                      <a:endParaRPr lang="en-US" sz="2000" dirty="0"/>
                    </a:p>
                  </a:txBody>
                  <a:tcPr/>
                </a:tc>
              </a:tr>
            </a:tbl>
          </a:graphicData>
        </a:graphic>
      </p:graphicFrame>
    </p:spTree>
    <p:extLst>
      <p:ext uri="{BB962C8B-B14F-4D97-AF65-F5344CB8AC3E}">
        <p14:creationId xmlns:p14="http://schemas.microsoft.com/office/powerpoint/2010/main" val="222861660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Learn More about Monitoring at TechEd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93762019"/>
              </p:ext>
            </p:extLst>
          </p:nvPr>
        </p:nvGraphicFramePr>
        <p:xfrm>
          <a:off x="488633" y="1468120"/>
          <a:ext cx="11149011" cy="4958110"/>
        </p:xfrm>
        <a:graphic>
          <a:graphicData uri="http://schemas.openxmlformats.org/drawingml/2006/table">
            <a:tbl>
              <a:tblPr bandRow="1">
                <a:tableStyleId>{7DF18680-E054-41AD-8BC1-D1AEF772440D}</a:tableStyleId>
              </a:tblPr>
              <a:tblGrid>
                <a:gridCol w="2958873"/>
                <a:gridCol w="2612571"/>
                <a:gridCol w="5577567"/>
              </a:tblGrid>
              <a:tr h="453139">
                <a:tc>
                  <a:txBody>
                    <a:bodyPr/>
                    <a:lstStyle/>
                    <a:p>
                      <a:r>
                        <a:rPr lang="en-US" sz="2000" dirty="0" smtClean="0"/>
                        <a:t>Hands-On Labs</a:t>
                      </a:r>
                      <a:endParaRPr lang="en-US" sz="2000" dirty="0"/>
                    </a:p>
                  </a:txBody>
                  <a:tcPr/>
                </a:tc>
                <a:tc>
                  <a:txBody>
                    <a:bodyPr/>
                    <a:lstStyle/>
                    <a:p>
                      <a:r>
                        <a:rPr lang="en-US" sz="2000" dirty="0" smtClean="0"/>
                        <a:t>SIM369-HOL</a:t>
                      </a:r>
                      <a:endParaRPr lang="en-US" sz="2000" dirty="0"/>
                    </a:p>
                  </a:txBody>
                  <a:tcPr/>
                </a:tc>
                <a:tc>
                  <a:txBody>
                    <a:bodyPr/>
                    <a:lstStyle/>
                    <a:p>
                      <a:r>
                        <a:rPr lang="en-US" sz="2000" dirty="0" smtClean="0"/>
                        <a:t>OM12 : Introduction</a:t>
                      </a:r>
                      <a:endParaRPr lang="en-US" sz="2000" dirty="0"/>
                    </a:p>
                  </a:txBody>
                  <a:tcPr/>
                </a:tc>
              </a:tr>
              <a:tr h="453139">
                <a:tc>
                  <a:txBody>
                    <a:bodyPr/>
                    <a:lstStyle/>
                    <a:p>
                      <a:r>
                        <a:rPr lang="en-US" sz="2000" dirty="0" smtClean="0"/>
                        <a:t>Hands-On Labs</a:t>
                      </a:r>
                      <a:endParaRPr lang="en-US" sz="2000" dirty="0"/>
                    </a:p>
                  </a:txBody>
                  <a:tcPr/>
                </a:tc>
                <a:tc>
                  <a:txBody>
                    <a:bodyPr/>
                    <a:lstStyle/>
                    <a:p>
                      <a:r>
                        <a:rPr lang="en-US" sz="2000" dirty="0" smtClean="0"/>
                        <a:t>SIM368-HOL</a:t>
                      </a:r>
                      <a:endParaRPr lang="en-US" sz="2000" dirty="0"/>
                    </a:p>
                  </a:txBody>
                  <a:tcPr/>
                </a:tc>
                <a:tc>
                  <a:txBody>
                    <a:bodyPr/>
                    <a:lstStyle/>
                    <a:p>
                      <a:r>
                        <a:rPr lang="en-US" sz="2000" dirty="0" smtClean="0"/>
                        <a:t>OM12 : Installing</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SIM366-HOL</a:t>
                      </a:r>
                      <a:endParaRPr lang="en-US" sz="2000" dirty="0"/>
                    </a:p>
                  </a:txBody>
                  <a:tcPr/>
                </a:tc>
                <a:tc>
                  <a:txBody>
                    <a:bodyPr/>
                    <a:lstStyle/>
                    <a:p>
                      <a:r>
                        <a:rPr lang="en-US" sz="2000" dirty="0" smtClean="0"/>
                        <a:t>OM12 : Monitoring E/S/WS</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SIM367-HOL</a:t>
                      </a:r>
                      <a:endParaRPr lang="en-US" sz="2000" dirty="0"/>
                    </a:p>
                  </a:txBody>
                  <a:tcPr/>
                </a:tc>
                <a:tc>
                  <a:txBody>
                    <a:bodyPr/>
                    <a:lstStyle/>
                    <a:p>
                      <a:r>
                        <a:rPr lang="en-US" sz="2000" dirty="0" smtClean="0"/>
                        <a:t>OM12 : Authoring MPs</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SIM365-HOL</a:t>
                      </a:r>
                      <a:endParaRPr lang="en-US" sz="2000" dirty="0"/>
                    </a:p>
                  </a:txBody>
                  <a:tcPr/>
                </a:tc>
                <a:tc>
                  <a:txBody>
                    <a:bodyPr/>
                    <a:lstStyle/>
                    <a:p>
                      <a:r>
                        <a:rPr lang="en-US" sz="2000" dirty="0" smtClean="0"/>
                        <a:t>AVIcode : Getting Started</a:t>
                      </a:r>
                      <a:endParaRPr lang="en-US" sz="2000" dirty="0"/>
                    </a:p>
                  </a:txBody>
                  <a:tcPr/>
                </a:tc>
              </a:tr>
              <a:tr h="453139">
                <a:tc>
                  <a:txBody>
                    <a:bodyPr/>
                    <a:lstStyle/>
                    <a:p>
                      <a:r>
                        <a:rPr lang="en-US" sz="2000" dirty="0" smtClean="0"/>
                        <a:t>Hands-On Labs</a:t>
                      </a:r>
                      <a:endParaRPr lang="en-US" sz="2000" dirty="0"/>
                    </a:p>
                  </a:txBody>
                  <a:tcPr>
                    <a:lnB w="12700" cmpd="sng">
                      <a:noFill/>
                    </a:lnB>
                  </a:tcPr>
                </a:tc>
                <a:tc>
                  <a:txBody>
                    <a:bodyPr/>
                    <a:lstStyle/>
                    <a:p>
                      <a:r>
                        <a:rPr lang="en-US" sz="2000" dirty="0" smtClean="0"/>
                        <a:t>SIM364-HOL</a:t>
                      </a:r>
                      <a:endParaRPr lang="en-US" sz="2000" dirty="0"/>
                    </a:p>
                  </a:txBody>
                  <a:tcPr>
                    <a:lnB w="12700" cmpd="sng">
                      <a:noFill/>
                    </a:lnB>
                  </a:tcPr>
                </a:tc>
                <a:tc>
                  <a:txBody>
                    <a:bodyPr/>
                    <a:lstStyle/>
                    <a:p>
                      <a:r>
                        <a:rPr lang="en-US" sz="2000" dirty="0" smtClean="0"/>
                        <a:t>AVIcode : Diagnosing</a:t>
                      </a:r>
                      <a:r>
                        <a:rPr lang="en-US" sz="2000" baseline="0" dirty="0" smtClean="0"/>
                        <a:t> Application Errors</a:t>
                      </a:r>
                      <a:endParaRPr lang="en-US" sz="2000" dirty="0"/>
                    </a:p>
                  </a:txBody>
                  <a:tcPr>
                    <a:lnB w="12700" cmpd="sng">
                      <a:noFill/>
                    </a:lnB>
                  </a:tcPr>
                </a:tc>
              </a:tr>
              <a:tr h="0">
                <a:tc gridSpan="3">
                  <a:txBody>
                    <a:bodyPr/>
                    <a:lstStyle/>
                    <a:p>
                      <a:endParaRPr lang="en-US"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2000" dirty="0"/>
                    </a:p>
                  </a:txBody>
                  <a:tcPr>
                    <a:noFill/>
                  </a:tcPr>
                </a:tc>
                <a:tc hMerge="1">
                  <a:txBody>
                    <a:bodyPr/>
                    <a:lstStyle/>
                    <a:p>
                      <a:endParaRPr lang="en-US" sz="2000" dirty="0"/>
                    </a:p>
                  </a:txBody>
                  <a:tcPr>
                    <a:noFill/>
                  </a:tcPr>
                </a:tc>
              </a:tr>
              <a:tr h="453139">
                <a:tc>
                  <a:txBody>
                    <a:bodyPr/>
                    <a:lstStyle/>
                    <a:p>
                      <a:r>
                        <a:rPr lang="en-US" sz="2000" dirty="0" smtClean="0"/>
                        <a:t>Expert Station</a:t>
                      </a:r>
                      <a:endParaRPr lang="en-US" sz="2000" dirty="0"/>
                    </a:p>
                  </a:txBody>
                  <a:tcPr>
                    <a:lnT w="12700" cmpd="sng">
                      <a:noFill/>
                    </a:lnT>
                  </a:tcPr>
                </a:tc>
                <a:tc>
                  <a:txBody>
                    <a:bodyPr/>
                    <a:lstStyle/>
                    <a:p>
                      <a:r>
                        <a:rPr lang="en-US" sz="2000" dirty="0" smtClean="0"/>
                        <a:t>TLC</a:t>
                      </a:r>
                      <a:r>
                        <a:rPr lang="en-US" sz="2000" baseline="0" dirty="0" smtClean="0"/>
                        <a:t> </a:t>
                      </a:r>
                      <a:r>
                        <a:rPr lang="en-US" sz="2000" dirty="0" smtClean="0"/>
                        <a:t>Expo</a:t>
                      </a:r>
                      <a:endParaRPr lang="en-US" sz="2000" dirty="0"/>
                    </a:p>
                  </a:txBody>
                  <a:tcPr>
                    <a:lnT w="12700" cmpd="sng">
                      <a:noFill/>
                    </a:lnT>
                  </a:tcPr>
                </a:tc>
                <a:tc>
                  <a:txBody>
                    <a:bodyPr/>
                    <a:lstStyle/>
                    <a:p>
                      <a:r>
                        <a:rPr lang="en-US" sz="2000" dirty="0" smtClean="0"/>
                        <a:t>Ops</a:t>
                      </a:r>
                      <a:r>
                        <a:rPr lang="en-US" sz="2000" baseline="0" dirty="0" smtClean="0"/>
                        <a:t> </a:t>
                      </a:r>
                      <a:r>
                        <a:rPr lang="en-US" sz="2000" baseline="0" dirty="0" err="1" smtClean="0"/>
                        <a:t>Mgr</a:t>
                      </a:r>
                      <a:r>
                        <a:rPr lang="en-US" sz="2000" baseline="0" dirty="0" smtClean="0"/>
                        <a:t> 2012</a:t>
                      </a:r>
                      <a:endParaRPr lang="en-US" sz="2000" dirty="0"/>
                    </a:p>
                  </a:txBody>
                  <a:tcPr>
                    <a:lnT w="12700" cmpd="sng">
                      <a:noFill/>
                    </a:lnT>
                  </a:tcPr>
                </a:tc>
              </a:tr>
              <a:tr h="453139">
                <a:tc>
                  <a:txBody>
                    <a:bodyPr/>
                    <a:lstStyle/>
                    <a:p>
                      <a:r>
                        <a:rPr lang="en-US" sz="2000" dirty="0" smtClean="0"/>
                        <a:t>Expert Station</a:t>
                      </a:r>
                      <a:endParaRPr lang="en-US" sz="2000" dirty="0"/>
                    </a:p>
                  </a:txBody>
                  <a:tcPr>
                    <a:lnB w="12700" cmpd="sng">
                      <a:noFill/>
                    </a:lnB>
                  </a:tcPr>
                </a:tc>
                <a:tc>
                  <a:txBody>
                    <a:bodyPr/>
                    <a:lstStyle/>
                    <a:p>
                      <a:r>
                        <a:rPr lang="en-US" sz="2000" dirty="0" smtClean="0"/>
                        <a:t>TLC</a:t>
                      </a:r>
                      <a:r>
                        <a:rPr lang="en-US" sz="2000" baseline="0" dirty="0" smtClean="0"/>
                        <a:t> </a:t>
                      </a:r>
                      <a:r>
                        <a:rPr lang="en-US" sz="2000" dirty="0" smtClean="0"/>
                        <a:t>Expo</a:t>
                      </a:r>
                      <a:endParaRPr lang="en-US" sz="2000" dirty="0"/>
                    </a:p>
                  </a:txBody>
                  <a:tcPr>
                    <a:lnB w="12700" cmpd="sng">
                      <a:noFill/>
                    </a:lnB>
                  </a:tcPr>
                </a:tc>
                <a:tc>
                  <a:txBody>
                    <a:bodyPr/>
                    <a:lstStyle/>
                    <a:p>
                      <a:r>
                        <a:rPr lang="en-US" sz="2000" dirty="0" smtClean="0"/>
                        <a:t>AVIcode 5.7 with OpsMgr</a:t>
                      </a:r>
                      <a:r>
                        <a:rPr lang="en-US" sz="2000" baseline="0" dirty="0" smtClean="0"/>
                        <a:t> 2007 R2</a:t>
                      </a:r>
                      <a:endParaRPr lang="en-US" sz="2000" dirty="0"/>
                    </a:p>
                  </a:txBody>
                  <a:tcPr>
                    <a:lnB w="12700" cmpd="sng">
                      <a:noFill/>
                    </a:lnB>
                  </a:tcPr>
                </a:tc>
              </a:tr>
              <a:tr h="179808">
                <a:tc gridSpan="3">
                  <a:txBody>
                    <a:bodyPr/>
                    <a:lstStyle/>
                    <a:p>
                      <a:endParaRPr lang="en-US"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2000" dirty="0"/>
                    </a:p>
                  </a:txBody>
                  <a:tcPr/>
                </a:tc>
                <a:tc hMerge="1">
                  <a:txBody>
                    <a:bodyPr/>
                    <a:lstStyle/>
                    <a:p>
                      <a:endParaRPr lang="en-US" sz="2000" dirty="0"/>
                    </a:p>
                  </a:txBody>
                  <a:tcPr/>
                </a:tc>
              </a:tr>
              <a:tr h="453139">
                <a:tc>
                  <a:txBody>
                    <a:bodyPr/>
                    <a:lstStyle/>
                    <a:p>
                      <a:r>
                        <a:rPr lang="en-US" sz="2000" dirty="0" smtClean="0"/>
                        <a:t>Interactive</a:t>
                      </a:r>
                      <a:endParaRPr lang="en-US" sz="2000" dirty="0"/>
                    </a:p>
                  </a:txBody>
                  <a:tcPr>
                    <a:lnT w="12700" cmpd="sng">
                      <a:noFill/>
                    </a:lnT>
                  </a:tcPr>
                </a:tc>
                <a:tc>
                  <a:txBody>
                    <a:bodyPr/>
                    <a:lstStyle/>
                    <a:p>
                      <a:r>
                        <a:rPr lang="en-US" sz="2000" dirty="0" smtClean="0"/>
                        <a:t>SIM383</a:t>
                      </a:r>
                      <a:endParaRPr lang="en-US" sz="2000" dirty="0"/>
                    </a:p>
                  </a:txBody>
                  <a:tcPr>
                    <a:lnT w="12700" cmpd="sng">
                      <a:noFill/>
                    </a:lnT>
                  </a:tcPr>
                </a:tc>
                <a:tc>
                  <a:txBody>
                    <a:bodyPr/>
                    <a:lstStyle/>
                    <a:p>
                      <a:r>
                        <a:rPr lang="en-US" sz="2000" dirty="0" smtClean="0"/>
                        <a:t>Managing the Datacenter (panel)</a:t>
                      </a:r>
                      <a:endParaRPr lang="en-US" sz="2000" dirty="0"/>
                    </a:p>
                  </a:txBody>
                  <a:tcPr>
                    <a:lnT w="12700" cmpd="sng">
                      <a:noFill/>
                    </a:lnT>
                  </a:tcPr>
                </a:tc>
              </a:tr>
              <a:tr h="453139">
                <a:tc>
                  <a:txBody>
                    <a:bodyPr/>
                    <a:lstStyle/>
                    <a:p>
                      <a:r>
                        <a:rPr lang="en-US" sz="2000" dirty="0" smtClean="0"/>
                        <a:t>Interactive</a:t>
                      </a:r>
                      <a:endParaRPr lang="en-US" sz="2000" dirty="0"/>
                    </a:p>
                  </a:txBody>
                  <a:tcPr/>
                </a:tc>
                <a:tc>
                  <a:txBody>
                    <a:bodyPr/>
                    <a:lstStyle/>
                    <a:p>
                      <a:r>
                        <a:rPr lang="en-US" sz="2000" dirty="0" smtClean="0"/>
                        <a:t>SIM382</a:t>
                      </a:r>
                      <a:endParaRPr lang="en-US" sz="2000" dirty="0"/>
                    </a:p>
                  </a:txBody>
                  <a:tcPr/>
                </a:tc>
                <a:tc>
                  <a:txBody>
                    <a:bodyPr/>
                    <a:lstStyle/>
                    <a:p>
                      <a:r>
                        <a:rPr lang="en-US" sz="2000" dirty="0" smtClean="0"/>
                        <a:t>OM &amp; AVI : Ask the Experts (panel)</a:t>
                      </a:r>
                      <a:endParaRPr lang="en-US" sz="2000" dirty="0"/>
                    </a:p>
                  </a:txBody>
                  <a:tcPr/>
                </a:tc>
              </a:tr>
            </a:tbl>
          </a:graphicData>
        </a:graphic>
      </p:graphicFrame>
    </p:spTree>
    <p:extLst>
      <p:ext uri="{BB962C8B-B14F-4D97-AF65-F5344CB8AC3E}">
        <p14:creationId xmlns:p14="http://schemas.microsoft.com/office/powerpoint/2010/main" val="270492857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lvl="0">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chemeClr val="tx2">
                    <a:lumMod val="60000"/>
                    <a:lumOff val="40000"/>
                  </a:schemeClr>
                </a:solidFill>
              </a:rPr>
              <a:t>Blue </a:t>
            </a:r>
            <a:r>
              <a:rPr lang="en-US" sz="2000" spc="-30" dirty="0">
                <a:solidFill>
                  <a:schemeClr val="tx2">
                    <a:lumMod val="60000"/>
                    <a:lumOff val="40000"/>
                  </a:scheme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lvl="0">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Azure - </a:t>
            </a:r>
            <a:r>
              <a:rPr lang="en-US" sz="2000" u="sng" dirty="0">
                <a:hlinkClick r:id="rId4"/>
              </a:rPr>
              <a:t>http://www.microsoft.com/windowsazure/</a:t>
            </a:r>
            <a:endParaRPr lang="en-US" sz="2000" dirty="0">
              <a:gradFill>
                <a:gsLst>
                  <a:gs pos="0">
                    <a:schemeClr val="tx1"/>
                  </a:gs>
                  <a:gs pos="100000">
                    <a:schemeClr val="tx1"/>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System Center - </a:t>
            </a:r>
            <a:r>
              <a:rPr lang="en-US" sz="2000" u="sng" dirty="0">
                <a:hlinkClick r:id="rId5"/>
              </a:rPr>
              <a:t>http://www.microsoft.com/systemcenter/</a:t>
            </a:r>
            <a:endParaRPr lang="en-US" sz="2000" dirty="0">
              <a:gradFill>
                <a:gsLst>
                  <a:gs pos="0">
                    <a:schemeClr val="tx1"/>
                  </a:gs>
                  <a:gs pos="100000">
                    <a:schemeClr val="tx1"/>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Forefront - </a:t>
            </a:r>
            <a:r>
              <a:rPr lang="en-US" sz="2000" u="sng" dirty="0">
                <a:hlinkClick r:id="rId6"/>
              </a:rPr>
              <a:t>http://www.microsoft.com/forefront/</a:t>
            </a:r>
            <a:endParaRPr lang="en-US" sz="2000" dirty="0">
              <a:gradFill>
                <a:gsLst>
                  <a:gs pos="0">
                    <a:schemeClr val="tx1"/>
                  </a:gs>
                  <a:gs pos="100000">
                    <a:schemeClr val="tx1"/>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Server - </a:t>
            </a:r>
            <a:r>
              <a:rPr lang="en-US" sz="2000" u="sng" dirty="0">
                <a:hlinkClick r:id="rId7"/>
              </a:rPr>
              <a:t>http://www.microsoft.com/windowsserver/</a:t>
            </a:r>
            <a:r>
              <a:rPr lang="en-US" sz="2000" dirty="0"/>
              <a:t> </a:t>
            </a:r>
            <a:endParaRPr lang="en-US" sz="2000" dirty="0">
              <a:gradFill>
                <a:gsLst>
                  <a:gs pos="0">
                    <a:schemeClr val="tx1"/>
                  </a:gs>
                  <a:gs pos="100000">
                    <a:schemeClr val="tx1"/>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Cloud Power - </a:t>
            </a:r>
            <a:r>
              <a:rPr lang="en-US" sz="2000" u="sng" dirty="0">
                <a:hlinkClick r:id="rId8"/>
              </a:rPr>
              <a:t>http://</a:t>
            </a:r>
            <a:r>
              <a:rPr lang="en-US" sz="2000" u="sng" dirty="0" smtClean="0">
                <a:hlinkClick r:id="rId8"/>
              </a:rPr>
              <a:t>www.microsoft.com/cloud/</a:t>
            </a:r>
            <a:r>
              <a:rPr lang="en-US" sz="2000" u="sng" dirty="0" smtClean="0"/>
              <a:t>   </a:t>
            </a:r>
            <a:r>
              <a:rPr lang="en-US" sz="2000" dirty="0" smtClean="0"/>
              <a:t> </a:t>
            </a:r>
            <a:endParaRPr lang="en-US" sz="2000" dirty="0">
              <a:gradFill>
                <a:gsLst>
                  <a:gs pos="0">
                    <a:schemeClr val="tx1"/>
                  </a:gs>
                  <a:gs pos="100000">
                    <a:schemeClr val="tx1"/>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Private Cloud - </a:t>
            </a:r>
            <a:r>
              <a:rPr lang="en-US" sz="2000" u="sng" dirty="0">
                <a:hlinkClick r:id="rId7"/>
              </a:rPr>
              <a:t>http://</a:t>
            </a:r>
            <a:r>
              <a:rPr lang="en-US" sz="2000" u="sng" dirty="0" smtClean="0">
                <a:hlinkClick r:id="rId7"/>
              </a:rPr>
              <a:t>www.microsoft.com/privatecloud/</a:t>
            </a:r>
            <a:r>
              <a:rPr lang="en-US" sz="2000" dirty="0" smtClean="0"/>
              <a:t> </a:t>
            </a:r>
            <a:endParaRPr lang="en-US" sz="20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81990228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6706507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063244" y="138499"/>
            <a:ext cx="2854754" cy="553998"/>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Required Slide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95043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19112" y="228600"/>
            <a:ext cx="11149013" cy="609398"/>
          </a:xfrm>
        </p:spPr>
        <p:txBody>
          <a:bodyPr/>
          <a:lstStyle/>
          <a:p>
            <a:r>
              <a:rPr lang="en-US" dirty="0" smtClean="0"/>
              <a:t>MS Tag Placeholder Slide</a:t>
            </a:r>
            <a:endParaRPr lang="en-US" dirty="0"/>
          </a:p>
        </p:txBody>
      </p:sp>
      <p:sp>
        <p:nvSpPr>
          <p:cNvPr id="8" name="Rectangle 7"/>
          <p:cNvSpPr/>
          <p:nvPr/>
        </p:nvSpPr>
        <p:spPr bwMode="auto">
          <a:xfrm>
            <a:off x="-3063244" y="1"/>
            <a:ext cx="2854754" cy="1661993"/>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r>
              <a:rPr lang="en-US" dirty="0" smtClean="0"/>
              <a:t>Required Slide </a:t>
            </a:r>
          </a:p>
          <a:p>
            <a:endParaRPr lang="en-US" dirty="0" smtClean="0"/>
          </a:p>
          <a:p>
            <a:r>
              <a:rPr lang="en-US" dirty="0" smtClean="0"/>
              <a:t>Your MS Tag will be inserted here during the final scrub. </a:t>
            </a:r>
            <a:endParaRPr lang="en-US" dirty="0"/>
          </a:p>
        </p:txBody>
      </p:sp>
    </p:spTree>
    <p:extLst>
      <p:ext uri="{BB962C8B-B14F-4D97-AF65-F5344CB8AC3E}">
        <p14:creationId xmlns:p14="http://schemas.microsoft.com/office/powerpoint/2010/main" val="357137992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Management </a:t>
            </a:r>
            <a:r>
              <a:rPr lang="en-US" dirty="0"/>
              <a:t>P</a:t>
            </a:r>
            <a:r>
              <a:rPr lang="en-US" dirty="0" smtClean="0"/>
              <a:t>ack Promises</a:t>
            </a:r>
            <a:endParaRPr lang="en-US" dirty="0"/>
          </a:p>
        </p:txBody>
      </p:sp>
      <p:sp>
        <p:nvSpPr>
          <p:cNvPr id="3" name="Text Placeholder 2"/>
          <p:cNvSpPr>
            <a:spLocks noGrp="1"/>
          </p:cNvSpPr>
          <p:nvPr>
            <p:ph type="body" sz="quarter" idx="10"/>
          </p:nvPr>
        </p:nvSpPr>
        <p:spPr>
          <a:xfrm>
            <a:off x="519112" y="1447799"/>
            <a:ext cx="11149013" cy="4536627"/>
          </a:xfrm>
        </p:spPr>
        <p:txBody>
          <a:bodyPr/>
          <a:lstStyle/>
          <a:p>
            <a:r>
              <a:rPr lang="en-US" sz="2400" dirty="0" smtClean="0"/>
              <a:t>Will the management pack that I have need to be changed in the next version of Operations Manager?</a:t>
            </a:r>
          </a:p>
          <a:p>
            <a:pPr lvl="1"/>
            <a:endParaRPr lang="en-US" sz="2000" dirty="0" smtClean="0"/>
          </a:p>
          <a:p>
            <a:pPr lvl="1"/>
            <a:r>
              <a:rPr lang="en-US" sz="2000" dirty="0" smtClean="0">
                <a:solidFill>
                  <a:schemeClr val="accent4">
                    <a:lumMod val="60000"/>
                    <a:lumOff val="40000"/>
                  </a:schemeClr>
                </a:solidFill>
              </a:rPr>
              <a:t>Promise</a:t>
            </a:r>
            <a:r>
              <a:rPr lang="en-US" sz="2000" dirty="0" smtClean="0"/>
              <a:t>:  Any management pack that you have will work in the next version, unchanged.  Your existing management packs are already native Operations </a:t>
            </a:r>
            <a:r>
              <a:rPr lang="en-US" sz="2000" dirty="0"/>
              <a:t>M</a:t>
            </a:r>
            <a:r>
              <a:rPr lang="en-US" sz="2000" dirty="0" smtClean="0"/>
              <a:t>anager 2012 monitoring packs – they will continue to be native packs</a:t>
            </a:r>
          </a:p>
          <a:p>
            <a:endParaRPr lang="en-US" sz="2400" dirty="0" smtClean="0"/>
          </a:p>
          <a:p>
            <a:r>
              <a:rPr lang="en-US" sz="2400" dirty="0" smtClean="0"/>
              <a:t>How can my company take advantage of new features in the next version of Operations Manager if the management packs aren’t going to need updates?</a:t>
            </a:r>
          </a:p>
          <a:p>
            <a:pPr lvl="1"/>
            <a:endParaRPr lang="en-US" sz="2000" dirty="0" smtClean="0"/>
          </a:p>
          <a:p>
            <a:pPr lvl="1"/>
            <a:r>
              <a:rPr lang="en-US" sz="2000" dirty="0" smtClean="0">
                <a:solidFill>
                  <a:schemeClr val="accent4">
                    <a:lumMod val="60000"/>
                    <a:lumOff val="40000"/>
                  </a:schemeClr>
                </a:solidFill>
              </a:rPr>
              <a:t>Promise</a:t>
            </a:r>
            <a:r>
              <a:rPr lang="en-US" sz="2000" dirty="0" smtClean="0"/>
              <a:t>: Operations Manager 2012 will ship with many new features that you can take advantage of in your own management packs</a:t>
            </a:r>
          </a:p>
          <a:p>
            <a:pPr lvl="2"/>
            <a:r>
              <a:rPr lang="en-US" sz="1600" dirty="0" smtClean="0"/>
              <a:t>You will be able to create your own dashboards directly in the console, without having to use a separate tool</a:t>
            </a:r>
          </a:p>
          <a:p>
            <a:pPr lvl="2"/>
            <a:r>
              <a:rPr lang="en-US" sz="1600" dirty="0" smtClean="0"/>
              <a:t>New templates and tools are being added to the console for you to author your own new content</a:t>
            </a:r>
            <a:endParaRPr lang="en-US" sz="1600" dirty="0"/>
          </a:p>
        </p:txBody>
      </p:sp>
    </p:spTree>
    <p:extLst>
      <p:ext uri="{BB962C8B-B14F-4D97-AF65-F5344CB8AC3E}">
        <p14:creationId xmlns:p14="http://schemas.microsoft.com/office/powerpoint/2010/main" val="3880760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Our Management Pack Promises</a:t>
            </a:r>
            <a:endParaRPr lang="en-US" dirty="0"/>
          </a:p>
        </p:txBody>
      </p:sp>
      <p:sp>
        <p:nvSpPr>
          <p:cNvPr id="3" name="Text Placeholder 2"/>
          <p:cNvSpPr>
            <a:spLocks noGrp="1"/>
          </p:cNvSpPr>
          <p:nvPr>
            <p:ph type="body" sz="quarter" idx="10"/>
          </p:nvPr>
        </p:nvSpPr>
        <p:spPr>
          <a:xfrm>
            <a:off x="519112" y="1447800"/>
            <a:ext cx="11149013" cy="4496616"/>
          </a:xfrm>
        </p:spPr>
        <p:txBody>
          <a:bodyPr/>
          <a:lstStyle/>
          <a:p>
            <a:r>
              <a:rPr lang="en-US" sz="2400" dirty="0" smtClean="0"/>
              <a:t>Management packs will not break</a:t>
            </a:r>
          </a:p>
          <a:p>
            <a:pPr lvl="1"/>
            <a:endParaRPr lang="en-US" sz="2000" dirty="0" smtClean="0"/>
          </a:p>
          <a:p>
            <a:pPr lvl="1"/>
            <a:r>
              <a:rPr lang="en-US" sz="2000" dirty="0" smtClean="0">
                <a:solidFill>
                  <a:srgbClr val="FFFF00"/>
                </a:solidFill>
              </a:rPr>
              <a:t>Any management pack in the catalog today will work as-is in Operations Manager 2012</a:t>
            </a:r>
          </a:p>
          <a:p>
            <a:pPr marL="460375" lvl="1" indent="0">
              <a:buNone/>
            </a:pPr>
            <a:endParaRPr lang="en-US" sz="2000" dirty="0" smtClean="0">
              <a:solidFill>
                <a:srgbClr val="FFFF00"/>
              </a:solidFill>
            </a:endParaRPr>
          </a:p>
          <a:p>
            <a:r>
              <a:rPr lang="en-US" sz="2400" dirty="0" smtClean="0"/>
              <a:t>Your own management packs will not break</a:t>
            </a:r>
          </a:p>
          <a:p>
            <a:pPr lvl="1"/>
            <a:endParaRPr lang="en-US" sz="2000" dirty="0" smtClean="0"/>
          </a:p>
          <a:p>
            <a:pPr lvl="1"/>
            <a:r>
              <a:rPr lang="en-US" sz="2000" dirty="0" smtClean="0">
                <a:solidFill>
                  <a:srgbClr val="FFFF00"/>
                </a:solidFill>
              </a:rPr>
              <a:t>The tools, override, packs and investments you have made are still relevant</a:t>
            </a:r>
          </a:p>
          <a:p>
            <a:pPr marL="460375" lvl="1" indent="0">
              <a:buNone/>
            </a:pPr>
            <a:endParaRPr lang="en-US" sz="2000" dirty="0" smtClean="0"/>
          </a:p>
          <a:p>
            <a:r>
              <a:rPr lang="en-US" sz="2400" dirty="0" smtClean="0"/>
              <a:t>OM 2012 management pack back-</a:t>
            </a:r>
            <a:r>
              <a:rPr lang="en-US" sz="2400" dirty="0" err="1" smtClean="0"/>
              <a:t>compat</a:t>
            </a:r>
            <a:r>
              <a:rPr lang="en-US" sz="2400" dirty="0" smtClean="0"/>
              <a:t> testing investments</a:t>
            </a:r>
          </a:p>
          <a:p>
            <a:pPr lvl="1"/>
            <a:endParaRPr lang="en-US" sz="2000" dirty="0" smtClean="0"/>
          </a:p>
          <a:p>
            <a:pPr lvl="1"/>
            <a:r>
              <a:rPr lang="en-US" sz="2000" dirty="0" smtClean="0"/>
              <a:t>No conversion tools required: </a:t>
            </a:r>
            <a:r>
              <a:rPr lang="en-US" sz="2000" dirty="0" smtClean="0">
                <a:solidFill>
                  <a:srgbClr val="FFFF00"/>
                </a:solidFill>
              </a:rPr>
              <a:t>MP’s aren’t changing</a:t>
            </a:r>
          </a:p>
          <a:p>
            <a:pPr lvl="1"/>
            <a:r>
              <a:rPr lang="en-US" sz="2000" dirty="0" smtClean="0">
                <a:solidFill>
                  <a:srgbClr val="FFFF00"/>
                </a:solidFill>
              </a:rPr>
              <a:t>We won’t ship if the management packs in the catalog today are broken</a:t>
            </a:r>
          </a:p>
          <a:p>
            <a:pPr lvl="2"/>
            <a:r>
              <a:rPr lang="en-US" sz="1800" dirty="0" smtClean="0"/>
              <a:t>Rigorous testing and partner validation in progress</a:t>
            </a:r>
          </a:p>
        </p:txBody>
      </p:sp>
    </p:spTree>
    <p:extLst>
      <p:ext uri="{BB962C8B-B14F-4D97-AF65-F5344CB8AC3E}">
        <p14:creationId xmlns:p14="http://schemas.microsoft.com/office/powerpoint/2010/main" val="2213989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Management Pack Versioning</a:t>
            </a:r>
            <a:endParaRPr lang="en-US" dirty="0"/>
          </a:p>
        </p:txBody>
      </p:sp>
      <p:sp>
        <p:nvSpPr>
          <p:cNvPr id="3" name="Text Placeholder 2"/>
          <p:cNvSpPr>
            <a:spLocks noGrp="1"/>
          </p:cNvSpPr>
          <p:nvPr>
            <p:ph type="body" sz="quarter" idx="10"/>
          </p:nvPr>
        </p:nvSpPr>
        <p:spPr>
          <a:xfrm>
            <a:off x="507868" y="1447800"/>
            <a:ext cx="11173090" cy="2696808"/>
          </a:xfrm>
        </p:spPr>
        <p:txBody>
          <a:bodyPr>
            <a:normAutofit fontScale="85000" lnSpcReduction="10000"/>
          </a:bodyPr>
          <a:lstStyle/>
          <a:p>
            <a:r>
              <a:rPr lang="en-US" dirty="0" smtClean="0">
                <a:solidFill>
                  <a:srgbClr val="FFFF00"/>
                </a:solidFill>
              </a:rPr>
              <a:t>Goal: </a:t>
            </a:r>
            <a:r>
              <a:rPr lang="en-US" dirty="0" smtClean="0"/>
              <a:t>Support as many customers as possible with a single MP version no matter which version of Operations Manager that they have</a:t>
            </a:r>
            <a:endParaRPr lang="en-US" dirty="0"/>
          </a:p>
          <a:p>
            <a:pPr lvl="1"/>
            <a:r>
              <a:rPr lang="en-US" sz="2400" dirty="0" smtClean="0"/>
              <a:t>Determines: Management Pack Library version dependency</a:t>
            </a:r>
          </a:p>
          <a:p>
            <a:pPr lvl="1"/>
            <a:endParaRPr lang="en-US" sz="2400" dirty="0" smtClean="0"/>
          </a:p>
          <a:p>
            <a:pPr lvl="1"/>
            <a:endParaRPr lang="en-US" sz="2400" dirty="0" smtClean="0"/>
          </a:p>
          <a:p>
            <a:r>
              <a:rPr lang="en-US" dirty="0" smtClean="0">
                <a:solidFill>
                  <a:srgbClr val="FFFF00"/>
                </a:solidFill>
              </a:rPr>
              <a:t>Goal: </a:t>
            </a:r>
            <a:r>
              <a:rPr lang="en-US" dirty="0" smtClean="0"/>
              <a:t>Give customers management packs using the newest features</a:t>
            </a:r>
          </a:p>
          <a:p>
            <a:pPr lvl="1"/>
            <a:r>
              <a:rPr lang="en-US" dirty="0" smtClean="0"/>
              <a:t>Introducing: Feature Packs</a:t>
            </a:r>
          </a:p>
          <a:p>
            <a:pPr lvl="2"/>
            <a:r>
              <a:rPr lang="en-US" dirty="0" smtClean="0"/>
              <a:t>Feature pack is a smaller investment, showcasing newest management capabilities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80093856"/>
              </p:ext>
            </p:extLst>
          </p:nvPr>
        </p:nvGraphicFramePr>
        <p:xfrm>
          <a:off x="609440" y="4939140"/>
          <a:ext cx="11211181" cy="1083194"/>
        </p:xfrm>
        <a:graphic>
          <a:graphicData uri="http://schemas.openxmlformats.org/drawingml/2006/table">
            <a:tbl>
              <a:tblPr firstRow="1" bandRow="1">
                <a:tableStyleId>{5C22544A-7EE6-4342-B048-85BDC9FD1C3A}</a:tableStyleId>
              </a:tblPr>
              <a:tblGrid>
                <a:gridCol w="2931451"/>
                <a:gridCol w="1270296"/>
                <a:gridCol w="1270296"/>
                <a:gridCol w="1429897"/>
                <a:gridCol w="1706758"/>
                <a:gridCol w="1377786"/>
                <a:gridCol w="1224697"/>
              </a:tblGrid>
              <a:tr h="405390">
                <a:tc>
                  <a:txBody>
                    <a:bodyPr/>
                    <a:lstStyle/>
                    <a:p>
                      <a:pPr marL="0" marR="0">
                        <a:spcBef>
                          <a:spcPts val="0"/>
                        </a:spcBef>
                        <a:spcAft>
                          <a:spcPts val="0"/>
                        </a:spcAft>
                      </a:pPr>
                      <a:endParaRPr lang="en-US" sz="1800" dirty="0">
                        <a:solidFill>
                          <a:schemeClr val="bg1"/>
                        </a:solidFill>
                        <a:latin typeface="Calibri"/>
                        <a:ea typeface="Calibri"/>
                        <a:cs typeface="Times New Roman"/>
                      </a:endParaRPr>
                    </a:p>
                  </a:txBody>
                  <a:tcPr marL="91416" marR="91416" marT="0" marB="0" anchor="b">
                    <a:noFill/>
                  </a:tcPr>
                </a:tc>
                <a:tc>
                  <a:txBody>
                    <a:bodyPr/>
                    <a:lstStyle/>
                    <a:p>
                      <a:pPr marL="0" marR="0" algn="ctr">
                        <a:spcBef>
                          <a:spcPts val="0"/>
                        </a:spcBef>
                        <a:spcAft>
                          <a:spcPts val="0"/>
                        </a:spcAft>
                      </a:pPr>
                      <a:r>
                        <a:rPr lang="en-US" sz="1800" b="1" dirty="0" smtClean="0">
                          <a:solidFill>
                            <a:schemeClr val="bg1"/>
                          </a:solidFill>
                          <a:latin typeface="Calibri"/>
                          <a:ea typeface="Calibri"/>
                          <a:cs typeface="Times New Roman"/>
                        </a:rPr>
                        <a:t>2010</a:t>
                      </a:r>
                      <a:endParaRPr lang="en-US" sz="1800" dirty="0">
                        <a:solidFill>
                          <a:schemeClr val="bg1"/>
                        </a:solidFill>
                        <a:latin typeface="Calibri"/>
                        <a:ea typeface="Calibri"/>
                        <a:cs typeface="Times New Roman"/>
                      </a:endParaRPr>
                    </a:p>
                  </a:txBody>
                  <a:tcPr marL="91416" marR="91416" marT="0" marB="0" anchor="b">
                    <a:solidFill>
                      <a:schemeClr val="tx1">
                        <a:lumMod val="50000"/>
                      </a:schemeClr>
                    </a:solidFill>
                  </a:tcPr>
                </a:tc>
                <a:tc>
                  <a:txBody>
                    <a:bodyPr/>
                    <a:lstStyle/>
                    <a:p>
                      <a:pPr marL="0" marR="0" algn="ctr">
                        <a:spcBef>
                          <a:spcPts val="0"/>
                        </a:spcBef>
                        <a:spcAft>
                          <a:spcPts val="0"/>
                        </a:spcAft>
                      </a:pPr>
                      <a:r>
                        <a:rPr lang="en-US" sz="1800" b="1" dirty="0" smtClean="0">
                          <a:solidFill>
                            <a:schemeClr val="bg1"/>
                          </a:solidFill>
                          <a:latin typeface="Calibri"/>
                          <a:ea typeface="Calibri"/>
                          <a:cs typeface="Times New Roman"/>
                        </a:rPr>
                        <a:t>2011</a:t>
                      </a:r>
                      <a:endParaRPr lang="en-US" sz="1800" dirty="0">
                        <a:solidFill>
                          <a:schemeClr val="bg1"/>
                        </a:solidFill>
                        <a:latin typeface="Calibri"/>
                        <a:ea typeface="Calibri"/>
                        <a:cs typeface="Times New Roman"/>
                      </a:endParaRPr>
                    </a:p>
                  </a:txBody>
                  <a:tcPr marL="91416" marR="91416" marT="0" marB="0" anchor="b">
                    <a:solidFill>
                      <a:schemeClr val="tx1">
                        <a:lumMod val="50000"/>
                      </a:schemeClr>
                    </a:solidFill>
                  </a:tcPr>
                </a:tc>
                <a:tc>
                  <a:txBody>
                    <a:bodyPr/>
                    <a:lstStyle/>
                    <a:p>
                      <a:pPr marL="0" marR="0" algn="ctr">
                        <a:spcBef>
                          <a:spcPts val="0"/>
                        </a:spcBef>
                        <a:spcAft>
                          <a:spcPts val="0"/>
                        </a:spcAft>
                      </a:pPr>
                      <a:r>
                        <a:rPr lang="en-US" sz="1800" b="1" dirty="0" smtClean="0">
                          <a:solidFill>
                            <a:schemeClr val="bg1"/>
                          </a:solidFill>
                          <a:latin typeface="Calibri"/>
                          <a:ea typeface="Calibri"/>
                          <a:cs typeface="Times New Roman"/>
                        </a:rPr>
                        <a:t>2012</a:t>
                      </a:r>
                      <a:endParaRPr lang="en-US" sz="1800" dirty="0">
                        <a:solidFill>
                          <a:schemeClr val="bg1"/>
                        </a:solidFill>
                        <a:latin typeface="Calibri"/>
                        <a:ea typeface="Calibri"/>
                        <a:cs typeface="Times New Roman"/>
                      </a:endParaRPr>
                    </a:p>
                  </a:txBody>
                  <a:tcPr marL="91416" marR="91416" marT="0" marB="0" anchor="b">
                    <a:solidFill>
                      <a:schemeClr val="tx1">
                        <a:lumMod val="50000"/>
                      </a:schemeClr>
                    </a:solidFill>
                  </a:tcPr>
                </a:tc>
                <a:tc>
                  <a:txBody>
                    <a:bodyPr/>
                    <a:lstStyle/>
                    <a:p>
                      <a:pPr marL="0" marR="0" algn="ctr">
                        <a:spcBef>
                          <a:spcPts val="0"/>
                        </a:spcBef>
                        <a:spcAft>
                          <a:spcPts val="0"/>
                        </a:spcAft>
                      </a:pPr>
                      <a:r>
                        <a:rPr lang="en-US" sz="1800" b="1" dirty="0" smtClean="0">
                          <a:solidFill>
                            <a:schemeClr val="bg1"/>
                          </a:solidFill>
                          <a:latin typeface="Calibri"/>
                          <a:ea typeface="Calibri"/>
                          <a:cs typeface="Times New Roman"/>
                        </a:rPr>
                        <a:t>2013</a:t>
                      </a:r>
                      <a:endParaRPr lang="en-US" sz="1800" dirty="0">
                        <a:solidFill>
                          <a:schemeClr val="bg1"/>
                        </a:solidFill>
                        <a:latin typeface="Calibri"/>
                        <a:ea typeface="Calibri"/>
                        <a:cs typeface="Times New Roman"/>
                      </a:endParaRPr>
                    </a:p>
                  </a:txBody>
                  <a:tcPr marL="91416" marR="91416" marT="0" marB="0" anchor="b">
                    <a:solidFill>
                      <a:schemeClr val="tx1">
                        <a:lumMod val="50000"/>
                      </a:schemeClr>
                    </a:solidFill>
                  </a:tcPr>
                </a:tc>
                <a:tc>
                  <a:txBody>
                    <a:bodyPr/>
                    <a:lstStyle/>
                    <a:p>
                      <a:pPr marL="0" marR="0" algn="ctr">
                        <a:spcBef>
                          <a:spcPts val="0"/>
                        </a:spcBef>
                        <a:spcAft>
                          <a:spcPts val="0"/>
                        </a:spcAft>
                      </a:pPr>
                      <a:r>
                        <a:rPr lang="en-US" sz="1800" b="1" dirty="0" smtClean="0">
                          <a:solidFill>
                            <a:schemeClr val="bg1"/>
                          </a:solidFill>
                          <a:latin typeface="Calibri"/>
                          <a:ea typeface="Calibri"/>
                          <a:cs typeface="Times New Roman"/>
                        </a:rPr>
                        <a:t>2014</a:t>
                      </a:r>
                      <a:endParaRPr lang="en-US" sz="1800" dirty="0">
                        <a:solidFill>
                          <a:schemeClr val="bg1"/>
                        </a:solidFill>
                        <a:latin typeface="Calibri"/>
                        <a:ea typeface="Calibri"/>
                        <a:cs typeface="Times New Roman"/>
                      </a:endParaRPr>
                    </a:p>
                  </a:txBody>
                  <a:tcPr marL="91416" marR="91416" marT="0" marB="0" anchor="b">
                    <a:solidFill>
                      <a:schemeClr val="tx1">
                        <a:lumMod val="50000"/>
                      </a:schemeClr>
                    </a:solidFill>
                  </a:tcPr>
                </a:tc>
                <a:tc>
                  <a:txBody>
                    <a:bodyPr/>
                    <a:lstStyle/>
                    <a:p>
                      <a:pPr marL="0" marR="0" algn="ctr">
                        <a:spcBef>
                          <a:spcPts val="0"/>
                        </a:spcBef>
                        <a:spcAft>
                          <a:spcPts val="0"/>
                        </a:spcAft>
                      </a:pPr>
                      <a:r>
                        <a:rPr lang="en-US" sz="1800" dirty="0" smtClean="0">
                          <a:solidFill>
                            <a:schemeClr val="bg1"/>
                          </a:solidFill>
                          <a:latin typeface="Calibri"/>
                          <a:ea typeface="Calibri"/>
                          <a:cs typeface="Times New Roman"/>
                        </a:rPr>
                        <a:t>2015</a:t>
                      </a:r>
                      <a:endParaRPr lang="en-US" sz="1800" dirty="0">
                        <a:solidFill>
                          <a:schemeClr val="bg1"/>
                        </a:solidFill>
                        <a:latin typeface="Calibri"/>
                        <a:ea typeface="Calibri"/>
                        <a:cs typeface="Times New Roman"/>
                      </a:endParaRPr>
                    </a:p>
                  </a:txBody>
                  <a:tcPr marL="91416" marR="91416" marT="0" marB="0" anchor="b">
                    <a:solidFill>
                      <a:schemeClr val="tx1">
                        <a:lumMod val="50000"/>
                      </a:schemeClr>
                    </a:solidFill>
                  </a:tcPr>
                </a:tc>
              </a:tr>
              <a:tr h="344514">
                <a:tc>
                  <a:txBody>
                    <a:bodyPr/>
                    <a:lstStyle/>
                    <a:p>
                      <a:pPr marL="0" marR="0">
                        <a:spcBef>
                          <a:spcPts val="0"/>
                        </a:spcBef>
                        <a:spcAft>
                          <a:spcPts val="0"/>
                        </a:spcAft>
                      </a:pPr>
                      <a:r>
                        <a:rPr lang="en-US" sz="1600" dirty="0" smtClean="0">
                          <a:solidFill>
                            <a:srgbClr val="000000"/>
                          </a:solidFill>
                          <a:latin typeface="Calibri"/>
                          <a:ea typeface="Calibri"/>
                          <a:cs typeface="Times New Roman"/>
                        </a:rPr>
                        <a:t>Native Monitoring packs</a:t>
                      </a:r>
                      <a:endParaRPr lang="en-US" sz="1600" dirty="0">
                        <a:latin typeface="Calibri"/>
                        <a:ea typeface="Calibri"/>
                        <a:cs typeface="Times New Roman"/>
                      </a:endParaRPr>
                    </a:p>
                  </a:txBody>
                  <a:tcPr marL="91416" marR="91416" marT="0" marB="0" anchor="b"/>
                </a:tc>
                <a:tc gridSpan="2">
                  <a:txBody>
                    <a:bodyPr/>
                    <a:lstStyle/>
                    <a:p>
                      <a:pPr marL="0" marR="0" algn="ctr">
                        <a:spcBef>
                          <a:spcPts val="0"/>
                        </a:spcBef>
                        <a:spcAft>
                          <a:spcPts val="0"/>
                        </a:spcAft>
                      </a:pPr>
                      <a:r>
                        <a:rPr lang="en-US" sz="1600" dirty="0" smtClean="0">
                          <a:solidFill>
                            <a:srgbClr val="000000"/>
                          </a:solidFill>
                          <a:latin typeface="Calibri"/>
                          <a:ea typeface="Calibri"/>
                          <a:cs typeface="Times New Roman"/>
                        </a:rPr>
                        <a:t>Ops Mgr SP1</a:t>
                      </a:r>
                      <a:endParaRPr lang="en-US" sz="1600" dirty="0">
                        <a:latin typeface="Calibri"/>
                        <a:ea typeface="Calibri"/>
                        <a:cs typeface="Times New Roman"/>
                      </a:endParaRPr>
                    </a:p>
                  </a:txBody>
                  <a:tcPr marL="91416" marR="91416" marT="0" marB="0" anchor="b">
                    <a:solidFill>
                      <a:srgbClr val="FFC000"/>
                    </a:solidFill>
                  </a:tcPr>
                </a:tc>
                <a:tc hMerge="1">
                  <a:txBody>
                    <a:bodyPr/>
                    <a:lstStyle/>
                    <a:p>
                      <a:pPr marL="0" marR="0">
                        <a:spcBef>
                          <a:spcPts val="0"/>
                        </a:spcBef>
                        <a:spcAft>
                          <a:spcPts val="0"/>
                        </a:spcAft>
                      </a:pPr>
                      <a:endParaRPr lang="en-US" sz="1100" dirty="0">
                        <a:latin typeface="Calibri"/>
                        <a:ea typeface="Calibri"/>
                        <a:cs typeface="Times New Roman"/>
                      </a:endParaRPr>
                    </a:p>
                  </a:txBody>
                  <a:tcPr marL="68580" marR="68580" marT="0" marB="0" anchor="b"/>
                </a:tc>
                <a:tc gridSpan="2">
                  <a:txBody>
                    <a:bodyPr/>
                    <a:lstStyle/>
                    <a:p>
                      <a:pPr marL="0" marR="0" algn="ctr">
                        <a:spcBef>
                          <a:spcPts val="0"/>
                        </a:spcBef>
                        <a:spcAft>
                          <a:spcPts val="0"/>
                        </a:spcAft>
                      </a:pPr>
                      <a:r>
                        <a:rPr lang="en-US" sz="1600" dirty="0" smtClean="0">
                          <a:solidFill>
                            <a:schemeClr val="tx1"/>
                          </a:solidFill>
                          <a:latin typeface="Calibri"/>
                          <a:ea typeface="Calibri"/>
                          <a:cs typeface="Times New Roman"/>
                        </a:rPr>
                        <a:t>Ops Mgr R2</a:t>
                      </a:r>
                      <a:endParaRPr lang="en-US" sz="1600" dirty="0">
                        <a:solidFill>
                          <a:schemeClr val="tx1"/>
                        </a:solidFill>
                        <a:latin typeface="Calibri"/>
                        <a:ea typeface="Calibri"/>
                        <a:cs typeface="Times New Roman"/>
                      </a:endParaRPr>
                    </a:p>
                  </a:txBody>
                  <a:tcPr marL="91416" marR="91416" marT="0" marB="0" anchor="b">
                    <a:solidFill>
                      <a:srgbClr val="00B0F0"/>
                    </a:solidFill>
                  </a:tcPr>
                </a:tc>
                <a:tc hMerge="1">
                  <a:txBody>
                    <a:bodyPr/>
                    <a:lstStyle/>
                    <a:p>
                      <a:endParaRPr lang="en-US" dirty="0"/>
                    </a:p>
                  </a:txBody>
                  <a:tcPr marL="68580" marR="68580" marT="0" marB="0" anchor="b"/>
                </a:tc>
                <a:tc gridSpan="2">
                  <a:txBody>
                    <a:bodyPr/>
                    <a:lstStyle/>
                    <a:p>
                      <a:pPr marL="0" marR="0" algn="ctr">
                        <a:spcBef>
                          <a:spcPts val="0"/>
                        </a:spcBef>
                        <a:spcAft>
                          <a:spcPts val="0"/>
                        </a:spcAft>
                      </a:pPr>
                      <a:r>
                        <a:rPr lang="en-US" sz="1600" dirty="0" smtClean="0">
                          <a:solidFill>
                            <a:schemeClr val="tx1"/>
                          </a:solidFill>
                          <a:latin typeface="Calibri"/>
                          <a:ea typeface="Calibri"/>
                          <a:cs typeface="Times New Roman"/>
                        </a:rPr>
                        <a:t>Ops </a:t>
                      </a:r>
                      <a:r>
                        <a:rPr lang="en-US" sz="1600" dirty="0" err="1" smtClean="0">
                          <a:solidFill>
                            <a:schemeClr val="tx1"/>
                          </a:solidFill>
                          <a:latin typeface="Calibri"/>
                          <a:ea typeface="Calibri"/>
                          <a:cs typeface="Times New Roman"/>
                        </a:rPr>
                        <a:t>Mgr</a:t>
                      </a:r>
                      <a:r>
                        <a:rPr lang="en-US" sz="1600" dirty="0" smtClean="0">
                          <a:solidFill>
                            <a:schemeClr val="tx1"/>
                          </a:solidFill>
                          <a:latin typeface="Calibri"/>
                          <a:ea typeface="Calibri"/>
                          <a:cs typeface="Times New Roman"/>
                        </a:rPr>
                        <a:t> </a:t>
                      </a:r>
                      <a:r>
                        <a:rPr lang="en-US" sz="1600" baseline="0" dirty="0" smtClean="0">
                          <a:solidFill>
                            <a:schemeClr val="tx1"/>
                          </a:solidFill>
                          <a:latin typeface="Calibri"/>
                          <a:ea typeface="Calibri"/>
                          <a:cs typeface="Times New Roman"/>
                        </a:rPr>
                        <a:t> 2012</a:t>
                      </a:r>
                      <a:endParaRPr lang="en-US" sz="1600" dirty="0">
                        <a:solidFill>
                          <a:schemeClr val="tx1"/>
                        </a:solidFill>
                        <a:latin typeface="Calibri"/>
                        <a:ea typeface="Calibri"/>
                        <a:cs typeface="Times New Roman"/>
                      </a:endParaRPr>
                    </a:p>
                  </a:txBody>
                  <a:tcPr marL="91416" marR="91416" marT="0" marB="0" anchor="b">
                    <a:solidFill>
                      <a:srgbClr val="00B050"/>
                    </a:solidFill>
                  </a:tcPr>
                </a:tc>
                <a:tc hMerge="1">
                  <a:txBody>
                    <a:bodyPr/>
                    <a:lstStyle/>
                    <a:p>
                      <a:pPr marL="0" marR="0" algn="ctr">
                        <a:spcBef>
                          <a:spcPts val="0"/>
                        </a:spcBef>
                        <a:spcAft>
                          <a:spcPts val="0"/>
                        </a:spcAft>
                      </a:pPr>
                      <a:endParaRPr lang="en-US" sz="1100" dirty="0">
                        <a:latin typeface="Calibri"/>
                        <a:ea typeface="Calibri"/>
                        <a:cs typeface="Times New Roman"/>
                      </a:endParaRPr>
                    </a:p>
                  </a:txBody>
                  <a:tcPr marL="68580" marR="68580" marT="0" marB="0" anchor="b">
                    <a:solidFill>
                      <a:srgbClr val="00B050"/>
                    </a:solidFill>
                  </a:tcPr>
                </a:tc>
              </a:tr>
              <a:tr h="333290">
                <a:tc>
                  <a:txBody>
                    <a:bodyPr/>
                    <a:lstStyle/>
                    <a:p>
                      <a:pPr marL="0" marR="0">
                        <a:spcBef>
                          <a:spcPts val="0"/>
                        </a:spcBef>
                        <a:spcAft>
                          <a:spcPts val="0"/>
                        </a:spcAft>
                      </a:pPr>
                      <a:r>
                        <a:rPr lang="en-US" sz="1600" dirty="0" smtClean="0">
                          <a:latin typeface="Calibri"/>
                          <a:ea typeface="Calibri"/>
                          <a:cs typeface="Times New Roman"/>
                        </a:rPr>
                        <a:t>Ops </a:t>
                      </a:r>
                      <a:r>
                        <a:rPr lang="en-US" sz="1600" dirty="0" err="1" smtClean="0">
                          <a:latin typeface="Calibri"/>
                          <a:ea typeface="Calibri"/>
                          <a:cs typeface="Times New Roman"/>
                        </a:rPr>
                        <a:t>Mgr</a:t>
                      </a:r>
                      <a:r>
                        <a:rPr lang="en-US" sz="1600" dirty="0" smtClean="0">
                          <a:latin typeface="Calibri"/>
                          <a:ea typeface="Calibri"/>
                          <a:cs typeface="Times New Roman"/>
                        </a:rPr>
                        <a:t> 2012</a:t>
                      </a:r>
                      <a:r>
                        <a:rPr lang="en-US" sz="1600" baseline="0" dirty="0" smtClean="0">
                          <a:latin typeface="Calibri"/>
                          <a:ea typeface="Calibri"/>
                          <a:cs typeface="Times New Roman"/>
                        </a:rPr>
                        <a:t> </a:t>
                      </a:r>
                      <a:r>
                        <a:rPr lang="en-US" sz="1600" dirty="0" smtClean="0">
                          <a:latin typeface="Calibri"/>
                          <a:ea typeface="Calibri"/>
                          <a:cs typeface="Times New Roman"/>
                        </a:rPr>
                        <a:t>Feature</a:t>
                      </a:r>
                      <a:r>
                        <a:rPr lang="en-US" sz="1600" baseline="0" dirty="0" smtClean="0">
                          <a:latin typeface="Calibri"/>
                          <a:ea typeface="Calibri"/>
                          <a:cs typeface="Times New Roman"/>
                        </a:rPr>
                        <a:t> Packs</a:t>
                      </a:r>
                      <a:endParaRPr lang="en-US" sz="1600" dirty="0">
                        <a:latin typeface="Calibri"/>
                        <a:ea typeface="Calibri"/>
                        <a:cs typeface="Times New Roman"/>
                      </a:endParaRPr>
                    </a:p>
                  </a:txBody>
                  <a:tcPr marL="91416" marR="91416" marT="0" marB="0" anchor="b"/>
                </a:tc>
                <a:tc gridSpan="2">
                  <a:txBody>
                    <a:bodyPr/>
                    <a:lstStyle/>
                    <a:p>
                      <a:pPr marL="0" marR="0" algn="ctr">
                        <a:spcBef>
                          <a:spcPts val="0"/>
                        </a:spcBef>
                        <a:spcAft>
                          <a:spcPts val="0"/>
                        </a:spcAft>
                      </a:pPr>
                      <a:r>
                        <a:rPr lang="en-US" sz="1600" u="none" dirty="0" smtClean="0">
                          <a:solidFill>
                            <a:schemeClr val="tx1"/>
                          </a:solidFill>
                          <a:latin typeface="Calibri"/>
                          <a:ea typeface="Calibri"/>
                          <a:cs typeface="Times New Roman"/>
                        </a:rPr>
                        <a:t>N/A</a:t>
                      </a:r>
                      <a:endParaRPr lang="en-US" sz="1600" u="none" dirty="0">
                        <a:solidFill>
                          <a:schemeClr val="tx1"/>
                        </a:solidFill>
                        <a:latin typeface="Calibri"/>
                        <a:ea typeface="Calibri"/>
                        <a:cs typeface="Times New Roman"/>
                      </a:endParaRPr>
                    </a:p>
                  </a:txBody>
                  <a:tcPr marL="91416" marR="91416" marT="0" marB="0" anchor="b">
                    <a:solidFill>
                      <a:schemeClr val="bg1">
                        <a:lumMod val="65000"/>
                      </a:schemeClr>
                    </a:solidFill>
                  </a:tcPr>
                </a:tc>
                <a:tc hMerge="1">
                  <a:txBody>
                    <a:bodyPr/>
                    <a:lstStyle/>
                    <a:p>
                      <a:pPr marL="0" marR="0" algn="ctr">
                        <a:spcBef>
                          <a:spcPts val="0"/>
                        </a:spcBef>
                        <a:spcAft>
                          <a:spcPts val="0"/>
                        </a:spcAft>
                      </a:pPr>
                      <a:endParaRPr lang="en-US" sz="1100" u="none" dirty="0">
                        <a:latin typeface="Calibri"/>
                        <a:ea typeface="Calibri"/>
                        <a:cs typeface="Times New Roman"/>
                      </a:endParaRPr>
                    </a:p>
                  </a:txBody>
                  <a:tcPr marL="68580" marR="68580" marT="0" marB="0" anchor="b"/>
                </a:tc>
                <a:tc gridSpan="4">
                  <a:txBody>
                    <a:bodyPr/>
                    <a:lstStyle/>
                    <a:p>
                      <a:pPr marL="0" marR="0" algn="ctr">
                        <a:spcBef>
                          <a:spcPts val="0"/>
                        </a:spcBef>
                        <a:spcAft>
                          <a:spcPts val="0"/>
                        </a:spcAft>
                      </a:pPr>
                      <a:r>
                        <a:rPr lang="en-US" sz="1600" u="none" dirty="0" smtClean="0">
                          <a:solidFill>
                            <a:schemeClr val="tx1"/>
                          </a:solidFill>
                          <a:latin typeface="Calibri"/>
                          <a:ea typeface="Calibri"/>
                          <a:cs typeface="Times New Roman"/>
                        </a:rPr>
                        <a:t>Ops </a:t>
                      </a:r>
                      <a:r>
                        <a:rPr lang="en-US" sz="1600" u="none" dirty="0" err="1" smtClean="0">
                          <a:solidFill>
                            <a:schemeClr val="tx1"/>
                          </a:solidFill>
                          <a:latin typeface="Calibri"/>
                          <a:ea typeface="Calibri"/>
                          <a:cs typeface="Times New Roman"/>
                        </a:rPr>
                        <a:t>Mgr</a:t>
                      </a:r>
                      <a:r>
                        <a:rPr lang="en-US" sz="1600" u="none" dirty="0" smtClean="0">
                          <a:solidFill>
                            <a:schemeClr val="tx1"/>
                          </a:solidFill>
                          <a:latin typeface="Calibri"/>
                          <a:ea typeface="Calibri"/>
                          <a:cs typeface="Times New Roman"/>
                        </a:rPr>
                        <a:t> 2012</a:t>
                      </a:r>
                      <a:endParaRPr lang="en-US" sz="1600" u="none" dirty="0">
                        <a:solidFill>
                          <a:schemeClr val="tx1"/>
                        </a:solidFill>
                        <a:latin typeface="Calibri"/>
                        <a:ea typeface="Calibri"/>
                        <a:cs typeface="Times New Roman"/>
                      </a:endParaRPr>
                    </a:p>
                  </a:txBody>
                  <a:tcPr marL="91416" marR="91416" marT="0" marB="0" anchor="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TextBox 4"/>
          <p:cNvSpPr txBox="1"/>
          <p:nvPr/>
        </p:nvSpPr>
        <p:spPr>
          <a:xfrm>
            <a:off x="955041" y="5024961"/>
            <a:ext cx="2519680" cy="249299"/>
          </a:xfrm>
          <a:prstGeom prst="rect">
            <a:avLst/>
          </a:prstGeom>
        </p:spPr>
        <p:txBody>
          <a:bodyPr vert="horz" wrap="square" lIns="0" tIns="0" rIns="0" bIns="0" rtlCol="0">
            <a:spAutoFit/>
          </a:bodyPr>
          <a:lstStyle/>
          <a:p>
            <a:pPr algn="r">
              <a:lnSpc>
                <a:spcPct val="90000"/>
              </a:lnSpc>
              <a:spcBef>
                <a:spcPct val="20000"/>
              </a:spcBef>
              <a:buClr>
                <a:srgbClr val="777777"/>
              </a:buClr>
              <a:buSzPct val="130000"/>
            </a:pPr>
            <a:r>
              <a:rPr lang="en-US" dirty="0" smtClean="0"/>
              <a:t>Product Ship Year</a:t>
            </a:r>
          </a:p>
        </p:txBody>
      </p:sp>
      <p:sp>
        <p:nvSpPr>
          <p:cNvPr id="6" name="TextBox 5"/>
          <p:cNvSpPr txBox="1"/>
          <p:nvPr/>
        </p:nvSpPr>
        <p:spPr>
          <a:xfrm rot="16200000">
            <a:off x="-174255" y="5514102"/>
            <a:ext cx="922881" cy="193899"/>
          </a:xfrm>
          <a:prstGeom prst="rect">
            <a:avLst/>
          </a:prstGeom>
        </p:spPr>
        <p:txBody>
          <a:bodyPr vert="horz" wrap="none" lIns="0" tIns="0" rIns="0" bIns="0" rtlCol="0">
            <a:spAutoFit/>
          </a:bodyPr>
          <a:lstStyle/>
          <a:p>
            <a:pPr algn="ctr">
              <a:lnSpc>
                <a:spcPct val="90000"/>
              </a:lnSpc>
              <a:spcBef>
                <a:spcPct val="20000"/>
              </a:spcBef>
              <a:buClr>
                <a:srgbClr val="777777"/>
              </a:buClr>
              <a:buSzPct val="130000"/>
            </a:pPr>
            <a:r>
              <a:rPr lang="en-US" sz="1400" dirty="0" smtClean="0"/>
              <a:t>OM Version</a:t>
            </a:r>
          </a:p>
        </p:txBody>
      </p:sp>
    </p:spTree>
    <p:extLst>
      <p:ext uri="{BB962C8B-B14F-4D97-AF65-F5344CB8AC3E}">
        <p14:creationId xmlns:p14="http://schemas.microsoft.com/office/powerpoint/2010/main" val="4043965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Sustaining Customer and Partner Value</a:t>
            </a:r>
            <a:endParaRPr lang="en-US" dirty="0"/>
          </a:p>
        </p:txBody>
      </p:sp>
      <p:sp>
        <p:nvSpPr>
          <p:cNvPr id="3" name="Content Placeholder 2"/>
          <p:cNvSpPr>
            <a:spLocks noGrp="1"/>
          </p:cNvSpPr>
          <p:nvPr>
            <p:ph idx="1"/>
          </p:nvPr>
        </p:nvSpPr>
        <p:spPr>
          <a:xfrm>
            <a:off x="507868" y="1447799"/>
            <a:ext cx="11173090" cy="4653582"/>
          </a:xfrm>
        </p:spPr>
        <p:txBody>
          <a:bodyPr/>
          <a:lstStyle/>
          <a:p>
            <a:r>
              <a:rPr lang="en-US" sz="2800" dirty="0" smtClean="0"/>
              <a:t>Preserving existing management pack investments</a:t>
            </a:r>
          </a:p>
          <a:p>
            <a:pPr lvl="1"/>
            <a:r>
              <a:rPr lang="en-US" sz="2400" dirty="0" smtClean="0"/>
              <a:t>All of the packs in the catalog today will work with Operations Manager 2012</a:t>
            </a:r>
          </a:p>
          <a:p>
            <a:pPr lvl="1"/>
            <a:r>
              <a:rPr lang="en-US" sz="2400" dirty="0" smtClean="0"/>
              <a:t>No changes required in the current catalog MPs</a:t>
            </a:r>
          </a:p>
          <a:p>
            <a:pPr lvl="2"/>
            <a:r>
              <a:rPr lang="en-US" sz="2000" dirty="0" smtClean="0"/>
              <a:t>No concept of “new schema” to consider</a:t>
            </a:r>
          </a:p>
          <a:p>
            <a:pPr lvl="2"/>
            <a:r>
              <a:rPr lang="en-US" sz="2000" dirty="0" smtClean="0"/>
              <a:t>No need to ship newer MP’s to support different OM versions</a:t>
            </a:r>
          </a:p>
          <a:p>
            <a:pPr lvl="1"/>
            <a:endParaRPr lang="en-US" sz="2400" dirty="0" smtClean="0"/>
          </a:p>
          <a:p>
            <a:r>
              <a:rPr lang="en-US" sz="2800" dirty="0" smtClean="0"/>
              <a:t>MP name format changes to reflect this reality</a:t>
            </a:r>
          </a:p>
          <a:p>
            <a:pPr lvl="1"/>
            <a:r>
              <a:rPr lang="en-US" sz="2400" dirty="0" smtClean="0"/>
              <a:t>Old name</a:t>
            </a:r>
          </a:p>
          <a:p>
            <a:pPr lvl="2"/>
            <a:r>
              <a:rPr lang="en-US" sz="2000" dirty="0" smtClean="0"/>
              <a:t>Xyz product management pack for Operations Manger 2007 SP1</a:t>
            </a:r>
          </a:p>
          <a:p>
            <a:pPr lvl="1"/>
            <a:r>
              <a:rPr lang="en-US" sz="2400" dirty="0" smtClean="0"/>
              <a:t>New name reflects new approach</a:t>
            </a:r>
          </a:p>
          <a:p>
            <a:pPr lvl="2"/>
            <a:r>
              <a:rPr lang="en-US" sz="2000" dirty="0" smtClean="0"/>
              <a:t>XYZ product </a:t>
            </a:r>
            <a:r>
              <a:rPr lang="en-US" sz="2000" dirty="0"/>
              <a:t>m</a:t>
            </a:r>
            <a:r>
              <a:rPr lang="en-US" sz="2000" dirty="0" smtClean="0"/>
              <a:t>onitoring </a:t>
            </a:r>
            <a:r>
              <a:rPr lang="en-US" sz="2000" dirty="0"/>
              <a:t>m</a:t>
            </a:r>
            <a:r>
              <a:rPr lang="en-US" sz="2000" dirty="0" smtClean="0"/>
              <a:t>anagement </a:t>
            </a:r>
            <a:r>
              <a:rPr lang="en-US" sz="2000" dirty="0"/>
              <a:t>p</a:t>
            </a:r>
            <a:r>
              <a:rPr lang="en-US" sz="2000" dirty="0" smtClean="0"/>
              <a:t>ack</a:t>
            </a:r>
          </a:p>
          <a:p>
            <a:pPr lvl="2"/>
            <a:r>
              <a:rPr lang="en-US" sz="2000" dirty="0" smtClean="0"/>
              <a:t>Xyz product dashboard feature pack</a:t>
            </a:r>
          </a:p>
        </p:txBody>
      </p:sp>
    </p:spTree>
    <p:extLst>
      <p:ext uri="{BB962C8B-B14F-4D97-AF65-F5344CB8AC3E}">
        <p14:creationId xmlns:p14="http://schemas.microsoft.com/office/powerpoint/2010/main" val="3625342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2011-05-19T03:00:00-04:00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David Allen</External_x0020_Speaker>
    <Session_x0020_Code xmlns="2295e2e7-0eeb-498e-8716-217bb2ee6ee3">SIM353</Session_x0020_Code>
    <ProductTaxHTField0 xmlns="2295e2e7-0eeb-498e-8716-217bb2ee6ee3">
      <Terms xmlns="http://schemas.microsoft.com/office/infopath/2007/PartnerControls"/>
    </ProductTaxHTField0>
    <Presentation_x0020_Date xmlns="2295e2e7-0eeb-498e-8716-217bb2ee6ee3">2011-05-19T00:00:00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833E7-CDA5-4E4A-AF0B-36A91B78C9EF}">
  <ds:schemaRefs>
    <ds:schemaRef ds:uri="2295e2e7-0eeb-498e-8716-217bb2ee6ee3"/>
    <ds:schemaRef ds:uri="http://schemas.microsoft.com/office/2006/documentManagement/types"/>
    <ds:schemaRef ds:uri="http://purl.org/dc/dcmitype/"/>
    <ds:schemaRef ds:uri="8b529f77-48ab-4581-b468-93f09345b8aa"/>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1787</TotalTime>
  <Words>3774</Words>
  <Application>Microsoft Office PowerPoint</Application>
  <PresentationFormat>Custom</PresentationFormat>
  <Paragraphs>510</Paragraphs>
  <Slides>59</Slides>
  <Notes>18</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TENA11_BreakoutSession_Template_16x9_Final</vt:lpstr>
      <vt:lpstr>White with Consolas font for code slides</vt:lpstr>
      <vt:lpstr>Microsoft System Center Operations Manager 2012: Advanced Topics </vt:lpstr>
      <vt:lpstr>In this session, we will talk about…</vt:lpstr>
      <vt:lpstr>Management Packs in OM12</vt:lpstr>
      <vt:lpstr>System Center Operations Manager  2007  2012</vt:lpstr>
      <vt:lpstr>Looking ahead to Operations Manager 2012</vt:lpstr>
      <vt:lpstr>Our Management Pack Promises</vt:lpstr>
      <vt:lpstr>Our Management Pack Promises</vt:lpstr>
      <vt:lpstr>Management Pack Versioning</vt:lpstr>
      <vt:lpstr>Sustaining Customer and Partner Value</vt:lpstr>
      <vt:lpstr>PowerPoint Presentation</vt:lpstr>
      <vt:lpstr>On Pinpoint…</vt:lpstr>
      <vt:lpstr>Pinpoint Investment History</vt:lpstr>
      <vt:lpstr>System Center Marketplace</vt:lpstr>
      <vt:lpstr>PowerPoint Presentation</vt:lpstr>
      <vt:lpstr>Feature Pack Highlight: Dashboards</vt:lpstr>
      <vt:lpstr>Dashboard Goals</vt:lpstr>
      <vt:lpstr>Dashboard Concepts</vt:lpstr>
      <vt:lpstr>Operations Manager 2012 Dashboards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Defining a Dashboard</vt:lpstr>
      <vt:lpstr>Alert Widget</vt:lpstr>
      <vt:lpstr>Performance Widget</vt:lpstr>
      <vt:lpstr>Map with State</vt:lpstr>
      <vt:lpstr>Topology</vt:lpstr>
      <vt:lpstr>State</vt:lpstr>
      <vt:lpstr>Top/bottom N for Perf (and SLO)</vt:lpstr>
      <vt:lpstr>Availability History Over Time</vt:lpstr>
      <vt:lpstr>Top N for Alerts</vt:lpstr>
      <vt:lpstr>Perf Gauge and SLA Gauge</vt:lpstr>
      <vt:lpstr>Perf Gauge and SLA Gauge</vt:lpstr>
      <vt:lpstr>Consistent Experience – Desktop Console</vt:lpstr>
      <vt:lpstr>Consistent Experience – Web Console</vt:lpstr>
      <vt:lpstr>Consistent Experience – SharePoint</vt:lpstr>
      <vt:lpstr>UI Architecture</vt:lpstr>
      <vt:lpstr>Partner Dashboards</vt:lpstr>
      <vt:lpstr>PowerPoint Presentation</vt:lpstr>
      <vt:lpstr>PowerPoint Presentation</vt:lpstr>
      <vt:lpstr>PowerPoint Presentation</vt:lpstr>
      <vt:lpstr>Now Taking Applications for OM 12 CEP Community Evaluation Program</vt:lpstr>
      <vt:lpstr>Summary and Call to Action</vt:lpstr>
      <vt:lpstr>Resources on Operations Manager</vt:lpstr>
      <vt:lpstr>Learn More about Monitoring at TechEd </vt:lpstr>
      <vt:lpstr>Learn More about Monitoring at TechEd </vt:lpstr>
      <vt:lpstr>Track Resources</vt:lpstr>
      <vt:lpstr>Resources</vt:lpstr>
      <vt:lpstr>PowerPoint Presentation</vt:lpstr>
      <vt:lpstr>MS Tag Placeholder Slide</vt:lpstr>
      <vt:lpstr>PowerPoint Presentation</vt:lpstr>
      <vt:lpstr>PowerPoint Presentation</vt:lpstr>
    </vt:vector>
  </TitlesOfParts>
  <Manager>&lt;Content Manager Name Here&gt;</Manager>
  <Company>Infront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SIM353: Microsoft System Center Operations Manager 2012: Advanced Topics, Part 4</dc:title>
  <dc:subject>Microsoft TechEd North America 2011</dc:subject>
  <dc:creator>David Allen;  Jason Buffington</dc:creator>
  <dc:description>Template Design: Jordan Cayabyab
Formatter: 
Event Date: May 16-19, 2011
Event Location: Atlanta
Audience Type: Developers, IT Pros</dc:description>
  <cp:lastModifiedBy>Shows</cp:lastModifiedBy>
  <cp:revision>26</cp:revision>
  <cp:lastPrinted>2010-05-11T05:02:34Z</cp:lastPrinted>
  <dcterms:created xsi:type="dcterms:W3CDTF">2011-05-17T15:39:21Z</dcterms:created>
  <dcterms:modified xsi:type="dcterms:W3CDTF">2011-05-19T17:08:10Z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