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0"/>
  </p:notesMasterIdLst>
  <p:handoutMasterIdLst>
    <p:handoutMasterId r:id="rId51"/>
  </p:handoutMasterIdLst>
  <p:sldIdLst>
    <p:sldId id="386" r:id="rId6"/>
    <p:sldId id="336" r:id="rId7"/>
    <p:sldId id="337" r:id="rId8"/>
    <p:sldId id="338" r:id="rId9"/>
    <p:sldId id="340" r:id="rId10"/>
    <p:sldId id="341" r:id="rId11"/>
    <p:sldId id="342" r:id="rId12"/>
    <p:sldId id="343" r:id="rId13"/>
    <p:sldId id="344" r:id="rId14"/>
    <p:sldId id="266" r:id="rId15"/>
    <p:sldId id="346" r:id="rId16"/>
    <p:sldId id="347" r:id="rId17"/>
    <p:sldId id="349" r:id="rId18"/>
    <p:sldId id="350" r:id="rId19"/>
    <p:sldId id="351" r:id="rId20"/>
    <p:sldId id="376" r:id="rId21"/>
    <p:sldId id="353" r:id="rId22"/>
    <p:sldId id="355" r:id="rId23"/>
    <p:sldId id="356" r:id="rId24"/>
    <p:sldId id="357" r:id="rId25"/>
    <p:sldId id="361" r:id="rId26"/>
    <p:sldId id="362" r:id="rId27"/>
    <p:sldId id="378" r:id="rId28"/>
    <p:sldId id="364" r:id="rId29"/>
    <p:sldId id="366" r:id="rId30"/>
    <p:sldId id="367" r:id="rId31"/>
    <p:sldId id="368" r:id="rId32"/>
    <p:sldId id="369" r:id="rId33"/>
    <p:sldId id="379" r:id="rId34"/>
    <p:sldId id="371" r:id="rId35"/>
    <p:sldId id="372" r:id="rId36"/>
    <p:sldId id="380" r:id="rId37"/>
    <p:sldId id="381" r:id="rId38"/>
    <p:sldId id="382" r:id="rId39"/>
    <p:sldId id="383" r:id="rId40"/>
    <p:sldId id="384" r:id="rId41"/>
    <p:sldId id="374" r:id="rId42"/>
    <p:sldId id="375" r:id="rId43"/>
    <p:sldId id="387" r:id="rId44"/>
    <p:sldId id="388" r:id="rId45"/>
    <p:sldId id="389" r:id="rId46"/>
    <p:sldId id="390" r:id="rId47"/>
    <p:sldId id="271" r:id="rId48"/>
    <p:sldId id="319" r:id="rId4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935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2F84D-B861-4B49-9D8F-7413E4ACFC39}" type="doc">
      <dgm:prSet loTypeId="urn:microsoft.com/office/officeart/2005/8/layout/chevron2" loCatId="process" qsTypeId="urn:microsoft.com/office/officeart/2005/8/quickstyle/3d1" qsCatId="3D" csTypeId="urn:microsoft.com/office/officeart/2005/8/colors/accent1_5" csCatId="accent1" phldr="1"/>
      <dgm:spPr/>
      <dgm:t>
        <a:bodyPr/>
        <a:lstStyle/>
        <a:p>
          <a:endParaRPr lang="en-US"/>
        </a:p>
      </dgm:t>
    </dgm:pt>
    <dgm:pt modelId="{611F88A3-EA8F-4771-807C-1B73CF3A0533}">
      <dgm:prSet phldrT="[Text]"/>
      <dgm:spPr/>
      <dgm:t>
        <a:bodyPr/>
        <a:lstStyle/>
        <a:p>
          <a:r>
            <a:rPr lang="en-US" dirty="0" smtClean="0"/>
            <a:t>1</a:t>
          </a:r>
          <a:endParaRPr lang="en-US" dirty="0"/>
        </a:p>
      </dgm:t>
    </dgm:pt>
    <dgm:pt modelId="{AB942406-D810-44DD-879A-AF099A99019D}" type="parTrans" cxnId="{F9039A07-A3C1-4B07-96FF-D8B8AB71D135}">
      <dgm:prSet/>
      <dgm:spPr/>
      <dgm:t>
        <a:bodyPr/>
        <a:lstStyle/>
        <a:p>
          <a:endParaRPr lang="en-US"/>
        </a:p>
      </dgm:t>
    </dgm:pt>
    <dgm:pt modelId="{E5D07C0E-92A0-401E-B530-B2AC6943DDCB}" type="sibTrans" cxnId="{F9039A07-A3C1-4B07-96FF-D8B8AB71D135}">
      <dgm:prSet/>
      <dgm:spPr/>
      <dgm:t>
        <a:bodyPr/>
        <a:lstStyle/>
        <a:p>
          <a:endParaRPr lang="en-US"/>
        </a:p>
      </dgm:t>
    </dgm:pt>
    <dgm:pt modelId="{1DEB7BBB-4C86-4988-BDCC-650018F8EAD5}">
      <dgm:prSet phldrT="[Text]"/>
      <dgm:spPr/>
      <dgm:t>
        <a:bodyPr/>
        <a:lstStyle/>
        <a:p>
          <a:pPr rtl="0"/>
          <a:r>
            <a:rPr kumimoji="0" lang="en-US" b="0" i="0" u="none" strike="noStrike" cap="none" spc="0" normalizeH="0" baseline="0" noProof="0" smtClean="0">
              <a:ln/>
              <a:effectLst/>
              <a:uLnTx/>
              <a:uFillTx/>
              <a:latin typeface="+mj-lt"/>
              <a:ea typeface="+mn-ea"/>
              <a:cs typeface="+mn-cs"/>
            </a:rPr>
            <a:t>User clicks “install” on Catalog item</a:t>
          </a:r>
          <a:endParaRPr lang="en-US" dirty="0"/>
        </a:p>
      </dgm:t>
    </dgm:pt>
    <dgm:pt modelId="{E27884E4-7CA1-45FD-B97F-B6AC6781691E}" type="parTrans" cxnId="{73F96423-4FBF-4765-A875-29DD7FA5C6E7}">
      <dgm:prSet/>
      <dgm:spPr/>
      <dgm:t>
        <a:bodyPr/>
        <a:lstStyle/>
        <a:p>
          <a:endParaRPr lang="en-US"/>
        </a:p>
      </dgm:t>
    </dgm:pt>
    <dgm:pt modelId="{5BA39C75-783D-4DD3-90C9-AD92E028EB45}" type="sibTrans" cxnId="{73F96423-4FBF-4765-A875-29DD7FA5C6E7}">
      <dgm:prSet/>
      <dgm:spPr/>
      <dgm:t>
        <a:bodyPr/>
        <a:lstStyle/>
        <a:p>
          <a:endParaRPr lang="en-US"/>
        </a:p>
      </dgm:t>
    </dgm:pt>
    <dgm:pt modelId="{90E6DE0F-931E-4C95-A41B-5CE17EC92FA4}">
      <dgm:prSet phldrT="[Text]"/>
      <dgm:spPr/>
      <dgm:t>
        <a:bodyPr/>
        <a:lstStyle/>
        <a:p>
          <a:r>
            <a:rPr lang="en-US" dirty="0" smtClean="0"/>
            <a:t>2</a:t>
          </a:r>
          <a:endParaRPr lang="en-US" dirty="0"/>
        </a:p>
      </dgm:t>
    </dgm:pt>
    <dgm:pt modelId="{21470D96-7FBC-47D6-A0CA-6F0637A3E6E8}" type="parTrans" cxnId="{47C68065-3A4F-441B-AC3A-4AE62AD65788}">
      <dgm:prSet/>
      <dgm:spPr/>
      <dgm:t>
        <a:bodyPr/>
        <a:lstStyle/>
        <a:p>
          <a:endParaRPr lang="en-US"/>
        </a:p>
      </dgm:t>
    </dgm:pt>
    <dgm:pt modelId="{59BB6BE3-AAB0-44D5-81AD-CA3475C6D15E}" type="sibTrans" cxnId="{47C68065-3A4F-441B-AC3A-4AE62AD65788}">
      <dgm:prSet/>
      <dgm:spPr/>
      <dgm:t>
        <a:bodyPr/>
        <a:lstStyle/>
        <a:p>
          <a:endParaRPr lang="en-US"/>
        </a:p>
      </dgm:t>
    </dgm:pt>
    <dgm:pt modelId="{2409438C-68FA-4D79-B194-54A033667719}">
      <dgm:prSet/>
      <dgm:spPr/>
      <dgm:t>
        <a:bodyPr/>
        <a:lstStyle/>
        <a:p>
          <a:pPr rtl="0"/>
          <a:r>
            <a:rPr lang="en-US" noProof="0" smtClean="0">
              <a:latin typeface="+mj-lt"/>
            </a:rPr>
            <a:t>Web site checks user’s permissions to install</a:t>
          </a:r>
          <a:endParaRPr lang="en-US" dirty="0"/>
        </a:p>
      </dgm:t>
    </dgm:pt>
    <dgm:pt modelId="{8A1BF8CA-5CF8-416B-820E-C0155BB6E15C}" type="parTrans" cxnId="{621ED3C7-D77D-49EF-8F1F-4D7E63EA1477}">
      <dgm:prSet/>
      <dgm:spPr/>
      <dgm:t>
        <a:bodyPr/>
        <a:lstStyle/>
        <a:p>
          <a:endParaRPr lang="en-US"/>
        </a:p>
      </dgm:t>
    </dgm:pt>
    <dgm:pt modelId="{EC4E8843-72C5-4D7A-B733-C12AF52225BF}" type="sibTrans" cxnId="{621ED3C7-D77D-49EF-8F1F-4D7E63EA1477}">
      <dgm:prSet/>
      <dgm:spPr/>
      <dgm:t>
        <a:bodyPr/>
        <a:lstStyle/>
        <a:p>
          <a:endParaRPr lang="en-US"/>
        </a:p>
      </dgm:t>
    </dgm:pt>
    <dgm:pt modelId="{482934E1-8F69-4918-AF4D-0967BCC58B1A}">
      <dgm:prSet phldrT="[Text]"/>
      <dgm:spPr/>
      <dgm:t>
        <a:bodyPr/>
        <a:lstStyle/>
        <a:p>
          <a:r>
            <a:rPr lang="en-US" dirty="0" smtClean="0"/>
            <a:t>3</a:t>
          </a:r>
          <a:endParaRPr lang="en-US" dirty="0"/>
        </a:p>
      </dgm:t>
    </dgm:pt>
    <dgm:pt modelId="{45D9F926-3759-405B-8C13-500355B24947}" type="parTrans" cxnId="{A2CC66F4-549C-4ED1-B483-9FA2196BDA8B}">
      <dgm:prSet/>
      <dgm:spPr/>
      <dgm:t>
        <a:bodyPr/>
        <a:lstStyle/>
        <a:p>
          <a:endParaRPr lang="en-US"/>
        </a:p>
      </dgm:t>
    </dgm:pt>
    <dgm:pt modelId="{D5EA18DF-AD64-4DC1-9B35-46F1ECECDAE4}" type="sibTrans" cxnId="{A2CC66F4-549C-4ED1-B483-9FA2196BDA8B}">
      <dgm:prSet/>
      <dgm:spPr/>
      <dgm:t>
        <a:bodyPr/>
        <a:lstStyle/>
        <a:p>
          <a:endParaRPr lang="en-US"/>
        </a:p>
      </dgm:t>
    </dgm:pt>
    <dgm:pt modelId="{0B335A51-1335-4D77-BFB9-D1EC73A9E9D3}">
      <dgm:prSet/>
      <dgm:spPr/>
      <dgm:t>
        <a:bodyPr/>
        <a:lstStyle/>
        <a:p>
          <a:pPr rtl="0"/>
          <a:r>
            <a:rPr lang="en-US" baseline="0" smtClean="0">
              <a:latin typeface="+mj-lt"/>
            </a:rPr>
            <a:t>Server </a:t>
          </a:r>
          <a:r>
            <a:rPr lang="en-US" smtClean="0">
              <a:latin typeface="+mj-lt"/>
            </a:rPr>
            <a:t>creates policy for the specified client and app and passes it to client</a:t>
          </a:r>
          <a:endParaRPr lang="en-US" dirty="0"/>
        </a:p>
      </dgm:t>
    </dgm:pt>
    <dgm:pt modelId="{A8BD7C0C-015A-427A-8F93-D507C1D74CC4}" type="parTrans" cxnId="{3881039F-8D3E-4BE9-B061-87B265D891CC}">
      <dgm:prSet/>
      <dgm:spPr/>
      <dgm:t>
        <a:bodyPr/>
        <a:lstStyle/>
        <a:p>
          <a:endParaRPr lang="en-US"/>
        </a:p>
      </dgm:t>
    </dgm:pt>
    <dgm:pt modelId="{891D6F77-3FAE-4DAC-A78A-A523AB548504}" type="sibTrans" cxnId="{3881039F-8D3E-4BE9-B061-87B265D891CC}">
      <dgm:prSet/>
      <dgm:spPr/>
      <dgm:t>
        <a:bodyPr/>
        <a:lstStyle/>
        <a:p>
          <a:endParaRPr lang="en-US"/>
        </a:p>
      </dgm:t>
    </dgm:pt>
    <dgm:pt modelId="{8C79D59D-6557-4178-9E55-236C7895B7F9}">
      <dgm:prSet phldrT="[Text]"/>
      <dgm:spPr/>
      <dgm:t>
        <a:bodyPr/>
        <a:lstStyle/>
        <a:p>
          <a:r>
            <a:rPr lang="en-US" dirty="0" smtClean="0"/>
            <a:t>5</a:t>
          </a:r>
          <a:endParaRPr lang="en-US" dirty="0"/>
        </a:p>
      </dgm:t>
    </dgm:pt>
    <dgm:pt modelId="{B56D90A5-0356-4099-8BC2-1DAF20160462}" type="parTrans" cxnId="{A03E40C7-8ACC-4279-BF51-D254D4CAF749}">
      <dgm:prSet/>
      <dgm:spPr/>
      <dgm:t>
        <a:bodyPr/>
        <a:lstStyle/>
        <a:p>
          <a:endParaRPr lang="en-US"/>
        </a:p>
      </dgm:t>
    </dgm:pt>
    <dgm:pt modelId="{AE4E95AB-7941-4EE5-9494-51AEFD6ED16F}" type="sibTrans" cxnId="{A03E40C7-8ACC-4279-BF51-D254D4CAF749}">
      <dgm:prSet/>
      <dgm:spPr/>
      <dgm:t>
        <a:bodyPr/>
        <a:lstStyle/>
        <a:p>
          <a:endParaRPr lang="en-US"/>
        </a:p>
      </dgm:t>
    </dgm:pt>
    <dgm:pt modelId="{6FB66CF1-2DE7-405C-B556-5C76422D1A64}">
      <dgm:prSet phldrT="[Text]"/>
      <dgm:spPr/>
      <dgm:t>
        <a:bodyPr/>
        <a:lstStyle/>
        <a:p>
          <a:r>
            <a:rPr lang="en-US" dirty="0" smtClean="0"/>
            <a:t>4</a:t>
          </a:r>
        </a:p>
      </dgm:t>
    </dgm:pt>
    <dgm:pt modelId="{811E5291-3045-45CE-B84B-59248E13EC2C}" type="parTrans" cxnId="{C12569CC-AB35-4FBB-B8A2-0EE371367D03}">
      <dgm:prSet/>
      <dgm:spPr/>
      <dgm:t>
        <a:bodyPr/>
        <a:lstStyle/>
        <a:p>
          <a:endParaRPr lang="en-US"/>
        </a:p>
      </dgm:t>
    </dgm:pt>
    <dgm:pt modelId="{1E1A30B6-3D5E-48F3-933D-DC69B94BEA1B}" type="sibTrans" cxnId="{C12569CC-AB35-4FBB-B8A2-0EE371367D03}">
      <dgm:prSet/>
      <dgm:spPr/>
      <dgm:t>
        <a:bodyPr/>
        <a:lstStyle/>
        <a:p>
          <a:endParaRPr lang="en-US"/>
        </a:p>
      </dgm:t>
    </dgm:pt>
    <dgm:pt modelId="{5790B8AC-8312-4B7B-8B32-298DBF2AA4F2}">
      <dgm:prSet phldrT="[Text]"/>
      <dgm:spPr/>
      <dgm:t>
        <a:bodyPr/>
        <a:lstStyle/>
        <a:p>
          <a:r>
            <a:rPr lang="en-US" dirty="0" smtClean="0"/>
            <a:t>6</a:t>
          </a:r>
          <a:endParaRPr lang="en-US" dirty="0"/>
        </a:p>
      </dgm:t>
    </dgm:pt>
    <dgm:pt modelId="{EC57B6F2-5BAC-4146-B972-5FF9F9B188BD}" type="parTrans" cxnId="{5548475F-9882-402C-AB45-73BBBB7C3DF8}">
      <dgm:prSet/>
      <dgm:spPr/>
      <dgm:t>
        <a:bodyPr/>
        <a:lstStyle/>
        <a:p>
          <a:endParaRPr lang="en-US"/>
        </a:p>
      </dgm:t>
    </dgm:pt>
    <dgm:pt modelId="{69570920-E96A-4C8B-8A88-3D3A26CF2666}" type="sibTrans" cxnId="{5548475F-9882-402C-AB45-73BBBB7C3DF8}">
      <dgm:prSet/>
      <dgm:spPr/>
      <dgm:t>
        <a:bodyPr/>
        <a:lstStyle/>
        <a:p>
          <a:endParaRPr lang="en-US"/>
        </a:p>
      </dgm:t>
    </dgm:pt>
    <dgm:pt modelId="{2DB86EC0-9CDC-4EE8-A038-E3E9E301F161}">
      <dgm:prSet/>
      <dgm:spPr/>
      <dgm:t>
        <a:bodyPr/>
        <a:lstStyle/>
        <a:p>
          <a:pPr rtl="0"/>
          <a:r>
            <a:rPr kumimoji="0" lang="en-US" b="0" i="0" u="none" strike="noStrike" cap="none" spc="0" normalizeH="0" baseline="0" noProof="0" smtClean="0">
              <a:ln/>
              <a:effectLst/>
              <a:uLnTx/>
              <a:uFillTx/>
              <a:latin typeface="+mj-lt"/>
              <a:ea typeface="+mn-ea"/>
              <a:cs typeface="+mn-cs"/>
            </a:rPr>
            <a:t>Web site requests Client</a:t>
          </a:r>
          <a:r>
            <a:rPr kumimoji="0" lang="en-US" b="0" i="0" u="none" strike="noStrike" cap="none" spc="0" normalizeH="0" noProof="0" smtClean="0">
              <a:ln/>
              <a:effectLst/>
              <a:uLnTx/>
              <a:uFillTx/>
              <a:latin typeface="+mj-lt"/>
              <a:ea typeface="+mn-ea"/>
              <a:cs typeface="+mn-cs"/>
            </a:rPr>
            <a:t> ID from ConfigMgr client agent and passes it to Site server</a:t>
          </a:r>
          <a:endParaRPr lang="en-US" dirty="0"/>
        </a:p>
      </dgm:t>
    </dgm:pt>
    <dgm:pt modelId="{03DD1290-D04C-4F87-AA6B-F674E19994EC}" type="parTrans" cxnId="{790B91D7-CC90-42A8-9520-ECE50648DBA8}">
      <dgm:prSet/>
      <dgm:spPr/>
      <dgm:t>
        <a:bodyPr/>
        <a:lstStyle/>
        <a:p>
          <a:endParaRPr lang="en-US"/>
        </a:p>
      </dgm:t>
    </dgm:pt>
    <dgm:pt modelId="{821C23AC-290F-4D90-AB0E-7D86E92C3361}" type="sibTrans" cxnId="{790B91D7-CC90-42A8-9520-ECE50648DBA8}">
      <dgm:prSet/>
      <dgm:spPr/>
      <dgm:t>
        <a:bodyPr/>
        <a:lstStyle/>
        <a:p>
          <a:endParaRPr lang="en-US"/>
        </a:p>
      </dgm:t>
    </dgm:pt>
    <dgm:pt modelId="{540E14C2-DD69-4CAB-8E24-D03E3EE020F6}">
      <dgm:prSet/>
      <dgm:spPr/>
      <dgm:t>
        <a:bodyPr/>
        <a:lstStyle/>
        <a:p>
          <a:pPr rtl="0"/>
          <a:r>
            <a:rPr kumimoji="0" lang="en-US" b="0" i="0" u="none" strike="noStrike" cap="none" spc="0" normalizeH="0" baseline="0" noProof="0" smtClean="0">
              <a:ln/>
              <a:effectLst/>
              <a:uLnTx/>
              <a:uFillTx/>
              <a:latin typeface="+mj-lt"/>
              <a:ea typeface="+mn-ea"/>
              <a:cs typeface="+mn-cs"/>
            </a:rPr>
            <a:t>Client</a:t>
          </a:r>
          <a:r>
            <a:rPr kumimoji="0" lang="en-US" b="0" i="0" u="none" strike="noStrike" cap="none" spc="0" normalizeH="0" noProof="0" smtClean="0">
              <a:ln/>
              <a:effectLst/>
              <a:uLnTx/>
              <a:uFillTx/>
              <a:latin typeface="+mj-lt"/>
              <a:ea typeface="+mn-ea"/>
              <a:cs typeface="+mn-cs"/>
            </a:rPr>
            <a:t> agent evaluates requirements from the policy and initiates installation</a:t>
          </a:r>
          <a:endParaRPr lang="en-US" dirty="0"/>
        </a:p>
      </dgm:t>
    </dgm:pt>
    <dgm:pt modelId="{AA94F840-74EF-4FBD-8034-4BCD686ED9C0}" type="parTrans" cxnId="{27C944EE-BEF7-4160-9705-89AD291E33BF}">
      <dgm:prSet/>
      <dgm:spPr/>
      <dgm:t>
        <a:bodyPr/>
        <a:lstStyle/>
        <a:p>
          <a:endParaRPr lang="en-US"/>
        </a:p>
      </dgm:t>
    </dgm:pt>
    <dgm:pt modelId="{0EE8F51A-41F7-4780-994E-58F4CDB5AE62}" type="sibTrans" cxnId="{27C944EE-BEF7-4160-9705-89AD291E33BF}">
      <dgm:prSet/>
      <dgm:spPr/>
      <dgm:t>
        <a:bodyPr/>
        <a:lstStyle/>
        <a:p>
          <a:endParaRPr lang="en-US"/>
        </a:p>
      </dgm:t>
    </dgm:pt>
    <dgm:pt modelId="{1CA43473-122F-4766-9D4A-96A50758D004}">
      <dgm:prSet/>
      <dgm:spPr/>
      <dgm:t>
        <a:bodyPr/>
        <a:lstStyle/>
        <a:p>
          <a:pPr rtl="0"/>
          <a:r>
            <a:rPr kumimoji="0" lang="en-US" b="0" i="0" u="none" strike="noStrike" cap="none" spc="0" normalizeH="0" baseline="0" noProof="0" smtClean="0">
              <a:ln/>
              <a:effectLst/>
              <a:uLnTx/>
              <a:uFillTx/>
              <a:latin typeface="+mj-lt"/>
              <a:ea typeface="+mn-ea"/>
              <a:cs typeface="+mn-cs"/>
            </a:rPr>
            <a:t>Client</a:t>
          </a:r>
          <a:r>
            <a:rPr kumimoji="0" lang="en-US" b="0" i="0" u="none" strike="noStrike" cap="none" spc="0" normalizeH="0" noProof="0" smtClean="0">
              <a:ln/>
              <a:effectLst/>
              <a:uLnTx/>
              <a:uFillTx/>
              <a:latin typeface="+mj-lt"/>
              <a:ea typeface="+mn-ea"/>
              <a:cs typeface="+mn-cs"/>
            </a:rPr>
            <a:t> agent completes installation process and reports status</a:t>
          </a:r>
          <a:endParaRPr lang="en-US" dirty="0"/>
        </a:p>
      </dgm:t>
    </dgm:pt>
    <dgm:pt modelId="{425CFB66-47F0-4A57-9602-D18F24ADD4DD}" type="parTrans" cxnId="{E43FC74A-590B-414C-B548-AE72B273C337}">
      <dgm:prSet/>
      <dgm:spPr/>
      <dgm:t>
        <a:bodyPr/>
        <a:lstStyle/>
        <a:p>
          <a:endParaRPr lang="en-US"/>
        </a:p>
      </dgm:t>
    </dgm:pt>
    <dgm:pt modelId="{8D6BB603-CF10-4294-B8A3-A2802B8C2363}" type="sibTrans" cxnId="{E43FC74A-590B-414C-B548-AE72B273C337}">
      <dgm:prSet/>
      <dgm:spPr/>
      <dgm:t>
        <a:bodyPr/>
        <a:lstStyle/>
        <a:p>
          <a:endParaRPr lang="en-US"/>
        </a:p>
      </dgm:t>
    </dgm:pt>
    <dgm:pt modelId="{6A0885DC-74BF-41F8-834C-89469E5F80C6}" type="pres">
      <dgm:prSet presAssocID="{D652F84D-B861-4B49-9D8F-7413E4ACFC39}" presName="linearFlow" presStyleCnt="0">
        <dgm:presLayoutVars>
          <dgm:dir/>
          <dgm:animLvl val="lvl"/>
          <dgm:resizeHandles val="exact"/>
        </dgm:presLayoutVars>
      </dgm:prSet>
      <dgm:spPr/>
      <dgm:t>
        <a:bodyPr/>
        <a:lstStyle/>
        <a:p>
          <a:endParaRPr lang="en-US"/>
        </a:p>
      </dgm:t>
    </dgm:pt>
    <dgm:pt modelId="{D5659BA6-38CD-41D7-8152-6C27F9F8BFD6}" type="pres">
      <dgm:prSet presAssocID="{611F88A3-EA8F-4771-807C-1B73CF3A0533}" presName="composite" presStyleCnt="0"/>
      <dgm:spPr/>
    </dgm:pt>
    <dgm:pt modelId="{62D20508-1FED-44CC-B47B-3CEC64E1FC82}" type="pres">
      <dgm:prSet presAssocID="{611F88A3-EA8F-4771-807C-1B73CF3A0533}" presName="parentText" presStyleLbl="alignNode1" presStyleIdx="0" presStyleCnt="6">
        <dgm:presLayoutVars>
          <dgm:chMax val="1"/>
          <dgm:bulletEnabled val="1"/>
        </dgm:presLayoutVars>
      </dgm:prSet>
      <dgm:spPr/>
      <dgm:t>
        <a:bodyPr/>
        <a:lstStyle/>
        <a:p>
          <a:endParaRPr lang="en-US"/>
        </a:p>
      </dgm:t>
    </dgm:pt>
    <dgm:pt modelId="{942846B1-4EC3-4EE9-9810-E1EDFB93AFDB}" type="pres">
      <dgm:prSet presAssocID="{611F88A3-EA8F-4771-807C-1B73CF3A0533}" presName="descendantText" presStyleLbl="alignAcc1" presStyleIdx="0" presStyleCnt="6">
        <dgm:presLayoutVars>
          <dgm:bulletEnabled val="1"/>
        </dgm:presLayoutVars>
      </dgm:prSet>
      <dgm:spPr/>
      <dgm:t>
        <a:bodyPr/>
        <a:lstStyle/>
        <a:p>
          <a:endParaRPr lang="en-US"/>
        </a:p>
      </dgm:t>
    </dgm:pt>
    <dgm:pt modelId="{0034071E-E62F-4327-B12F-8CF83ADAED1B}" type="pres">
      <dgm:prSet presAssocID="{E5D07C0E-92A0-401E-B530-B2AC6943DDCB}" presName="sp" presStyleCnt="0"/>
      <dgm:spPr/>
    </dgm:pt>
    <dgm:pt modelId="{09EB6739-34C9-42C3-B412-057F1D38D98C}" type="pres">
      <dgm:prSet presAssocID="{90E6DE0F-931E-4C95-A41B-5CE17EC92FA4}" presName="composite" presStyleCnt="0"/>
      <dgm:spPr/>
    </dgm:pt>
    <dgm:pt modelId="{53B6ED55-7A05-4FBF-9B8B-CAC38065C033}" type="pres">
      <dgm:prSet presAssocID="{90E6DE0F-931E-4C95-A41B-5CE17EC92FA4}" presName="parentText" presStyleLbl="alignNode1" presStyleIdx="1" presStyleCnt="6">
        <dgm:presLayoutVars>
          <dgm:chMax val="1"/>
          <dgm:bulletEnabled val="1"/>
        </dgm:presLayoutVars>
      </dgm:prSet>
      <dgm:spPr/>
      <dgm:t>
        <a:bodyPr/>
        <a:lstStyle/>
        <a:p>
          <a:endParaRPr lang="en-US"/>
        </a:p>
      </dgm:t>
    </dgm:pt>
    <dgm:pt modelId="{D7229779-F7C3-4F72-9C02-FDBFD1EC1754}" type="pres">
      <dgm:prSet presAssocID="{90E6DE0F-931E-4C95-A41B-5CE17EC92FA4}" presName="descendantText" presStyleLbl="alignAcc1" presStyleIdx="1" presStyleCnt="6">
        <dgm:presLayoutVars>
          <dgm:bulletEnabled val="1"/>
        </dgm:presLayoutVars>
      </dgm:prSet>
      <dgm:spPr/>
      <dgm:t>
        <a:bodyPr/>
        <a:lstStyle/>
        <a:p>
          <a:endParaRPr lang="en-US"/>
        </a:p>
      </dgm:t>
    </dgm:pt>
    <dgm:pt modelId="{3736D2E3-DD71-425D-8F2A-90C75F290A9E}" type="pres">
      <dgm:prSet presAssocID="{59BB6BE3-AAB0-44D5-81AD-CA3475C6D15E}" presName="sp" presStyleCnt="0"/>
      <dgm:spPr/>
    </dgm:pt>
    <dgm:pt modelId="{57A89034-2D24-4538-AEA7-B43B98DF059D}" type="pres">
      <dgm:prSet presAssocID="{482934E1-8F69-4918-AF4D-0967BCC58B1A}" presName="composite" presStyleCnt="0"/>
      <dgm:spPr/>
    </dgm:pt>
    <dgm:pt modelId="{E64DCE62-6890-40A8-8FEC-A6305D1CA959}" type="pres">
      <dgm:prSet presAssocID="{482934E1-8F69-4918-AF4D-0967BCC58B1A}" presName="parentText" presStyleLbl="alignNode1" presStyleIdx="2" presStyleCnt="6">
        <dgm:presLayoutVars>
          <dgm:chMax val="1"/>
          <dgm:bulletEnabled val="1"/>
        </dgm:presLayoutVars>
      </dgm:prSet>
      <dgm:spPr/>
      <dgm:t>
        <a:bodyPr/>
        <a:lstStyle/>
        <a:p>
          <a:endParaRPr lang="en-US"/>
        </a:p>
      </dgm:t>
    </dgm:pt>
    <dgm:pt modelId="{F94D00B1-4119-4F38-AD6D-6B8B989AA318}" type="pres">
      <dgm:prSet presAssocID="{482934E1-8F69-4918-AF4D-0967BCC58B1A}" presName="descendantText" presStyleLbl="alignAcc1" presStyleIdx="2" presStyleCnt="6">
        <dgm:presLayoutVars>
          <dgm:bulletEnabled val="1"/>
        </dgm:presLayoutVars>
      </dgm:prSet>
      <dgm:spPr/>
      <dgm:t>
        <a:bodyPr/>
        <a:lstStyle/>
        <a:p>
          <a:endParaRPr lang="en-US"/>
        </a:p>
      </dgm:t>
    </dgm:pt>
    <dgm:pt modelId="{D23A7AA7-19DD-40DA-928D-753E28397EE7}" type="pres">
      <dgm:prSet presAssocID="{D5EA18DF-AD64-4DC1-9B35-46F1ECECDAE4}" presName="sp" presStyleCnt="0"/>
      <dgm:spPr/>
    </dgm:pt>
    <dgm:pt modelId="{3E5C8BD9-1061-414C-A6E9-2B75C9391CC7}" type="pres">
      <dgm:prSet presAssocID="{6FB66CF1-2DE7-405C-B556-5C76422D1A64}" presName="composite" presStyleCnt="0"/>
      <dgm:spPr/>
    </dgm:pt>
    <dgm:pt modelId="{F24E48DD-DA28-4888-81EA-6920A928FF53}" type="pres">
      <dgm:prSet presAssocID="{6FB66CF1-2DE7-405C-B556-5C76422D1A64}" presName="parentText" presStyleLbl="alignNode1" presStyleIdx="3" presStyleCnt="6">
        <dgm:presLayoutVars>
          <dgm:chMax val="1"/>
          <dgm:bulletEnabled val="1"/>
        </dgm:presLayoutVars>
      </dgm:prSet>
      <dgm:spPr/>
      <dgm:t>
        <a:bodyPr/>
        <a:lstStyle/>
        <a:p>
          <a:endParaRPr lang="en-US"/>
        </a:p>
      </dgm:t>
    </dgm:pt>
    <dgm:pt modelId="{FC984313-61CE-4168-AFE6-694224F99395}" type="pres">
      <dgm:prSet presAssocID="{6FB66CF1-2DE7-405C-B556-5C76422D1A64}" presName="descendantText" presStyleLbl="alignAcc1" presStyleIdx="3" presStyleCnt="6">
        <dgm:presLayoutVars>
          <dgm:bulletEnabled val="1"/>
        </dgm:presLayoutVars>
      </dgm:prSet>
      <dgm:spPr/>
      <dgm:t>
        <a:bodyPr/>
        <a:lstStyle/>
        <a:p>
          <a:endParaRPr lang="en-US"/>
        </a:p>
      </dgm:t>
    </dgm:pt>
    <dgm:pt modelId="{8B1C1063-DC79-4FB4-BFD8-FD2B475E64A4}" type="pres">
      <dgm:prSet presAssocID="{1E1A30B6-3D5E-48F3-933D-DC69B94BEA1B}" presName="sp" presStyleCnt="0"/>
      <dgm:spPr/>
    </dgm:pt>
    <dgm:pt modelId="{D0B3BC16-FB86-431D-B38B-A347894C33B5}" type="pres">
      <dgm:prSet presAssocID="{8C79D59D-6557-4178-9E55-236C7895B7F9}" presName="composite" presStyleCnt="0"/>
      <dgm:spPr/>
    </dgm:pt>
    <dgm:pt modelId="{371C6896-4F99-4C12-A470-755D6E4580E7}" type="pres">
      <dgm:prSet presAssocID="{8C79D59D-6557-4178-9E55-236C7895B7F9}" presName="parentText" presStyleLbl="alignNode1" presStyleIdx="4" presStyleCnt="6">
        <dgm:presLayoutVars>
          <dgm:chMax val="1"/>
          <dgm:bulletEnabled val="1"/>
        </dgm:presLayoutVars>
      </dgm:prSet>
      <dgm:spPr/>
      <dgm:t>
        <a:bodyPr/>
        <a:lstStyle/>
        <a:p>
          <a:endParaRPr lang="en-US"/>
        </a:p>
      </dgm:t>
    </dgm:pt>
    <dgm:pt modelId="{7C194D0F-AA25-4E13-B6A7-08BDA0ECBEBC}" type="pres">
      <dgm:prSet presAssocID="{8C79D59D-6557-4178-9E55-236C7895B7F9}" presName="descendantText" presStyleLbl="alignAcc1" presStyleIdx="4" presStyleCnt="6">
        <dgm:presLayoutVars>
          <dgm:bulletEnabled val="1"/>
        </dgm:presLayoutVars>
      </dgm:prSet>
      <dgm:spPr/>
      <dgm:t>
        <a:bodyPr/>
        <a:lstStyle/>
        <a:p>
          <a:endParaRPr lang="en-US"/>
        </a:p>
      </dgm:t>
    </dgm:pt>
    <dgm:pt modelId="{D2D3A6A5-9908-464F-A143-844614EC1483}" type="pres">
      <dgm:prSet presAssocID="{AE4E95AB-7941-4EE5-9494-51AEFD6ED16F}" presName="sp" presStyleCnt="0"/>
      <dgm:spPr/>
    </dgm:pt>
    <dgm:pt modelId="{A6C35257-C47A-43FF-888F-AA7309DA4A3A}" type="pres">
      <dgm:prSet presAssocID="{5790B8AC-8312-4B7B-8B32-298DBF2AA4F2}" presName="composite" presStyleCnt="0"/>
      <dgm:spPr/>
    </dgm:pt>
    <dgm:pt modelId="{27494D9A-0F18-4683-9E8B-4298460F36F9}" type="pres">
      <dgm:prSet presAssocID="{5790B8AC-8312-4B7B-8B32-298DBF2AA4F2}" presName="parentText" presStyleLbl="alignNode1" presStyleIdx="5" presStyleCnt="6">
        <dgm:presLayoutVars>
          <dgm:chMax val="1"/>
          <dgm:bulletEnabled val="1"/>
        </dgm:presLayoutVars>
      </dgm:prSet>
      <dgm:spPr/>
      <dgm:t>
        <a:bodyPr/>
        <a:lstStyle/>
        <a:p>
          <a:endParaRPr lang="en-US"/>
        </a:p>
      </dgm:t>
    </dgm:pt>
    <dgm:pt modelId="{0D08EC44-DD31-4A10-AC9D-F001C95D3F00}" type="pres">
      <dgm:prSet presAssocID="{5790B8AC-8312-4B7B-8B32-298DBF2AA4F2}" presName="descendantText" presStyleLbl="alignAcc1" presStyleIdx="5" presStyleCnt="6">
        <dgm:presLayoutVars>
          <dgm:bulletEnabled val="1"/>
        </dgm:presLayoutVars>
      </dgm:prSet>
      <dgm:spPr/>
      <dgm:t>
        <a:bodyPr/>
        <a:lstStyle/>
        <a:p>
          <a:endParaRPr lang="en-US"/>
        </a:p>
      </dgm:t>
    </dgm:pt>
  </dgm:ptLst>
  <dgm:cxnLst>
    <dgm:cxn modelId="{75C7F765-3DD0-4C7C-B8FE-BD671765620E}" type="presOf" srcId="{8C79D59D-6557-4178-9E55-236C7895B7F9}" destId="{371C6896-4F99-4C12-A470-755D6E4580E7}" srcOrd="0" destOrd="0" presId="urn:microsoft.com/office/officeart/2005/8/layout/chevron2"/>
    <dgm:cxn modelId="{A73BF390-741A-4199-A47B-1F4BCB509FA1}" type="presOf" srcId="{1CA43473-122F-4766-9D4A-96A50758D004}" destId="{0D08EC44-DD31-4A10-AC9D-F001C95D3F00}" srcOrd="0" destOrd="0" presId="urn:microsoft.com/office/officeart/2005/8/layout/chevron2"/>
    <dgm:cxn modelId="{76160F35-0168-4AFB-8C6E-A35D6C2DA779}" type="presOf" srcId="{D652F84D-B861-4B49-9D8F-7413E4ACFC39}" destId="{6A0885DC-74BF-41F8-834C-89469E5F80C6}" srcOrd="0" destOrd="0" presId="urn:microsoft.com/office/officeart/2005/8/layout/chevron2"/>
    <dgm:cxn modelId="{790B91D7-CC90-42A8-9520-ECE50648DBA8}" srcId="{482934E1-8F69-4918-AF4D-0967BCC58B1A}" destId="{2DB86EC0-9CDC-4EE8-A038-E3E9E301F161}" srcOrd="0" destOrd="0" parTransId="{03DD1290-D04C-4F87-AA6B-F674E19994EC}" sibTransId="{821C23AC-290F-4D90-AB0E-7D86E92C3361}"/>
    <dgm:cxn modelId="{F36C8E94-9BFC-4B13-B821-A1F696A9FC9A}" type="presOf" srcId="{1DEB7BBB-4C86-4988-BDCC-650018F8EAD5}" destId="{942846B1-4EC3-4EE9-9810-E1EDFB93AFDB}" srcOrd="0" destOrd="0" presId="urn:microsoft.com/office/officeart/2005/8/layout/chevron2"/>
    <dgm:cxn modelId="{A2CC66F4-549C-4ED1-B483-9FA2196BDA8B}" srcId="{D652F84D-B861-4B49-9D8F-7413E4ACFC39}" destId="{482934E1-8F69-4918-AF4D-0967BCC58B1A}" srcOrd="2" destOrd="0" parTransId="{45D9F926-3759-405B-8C13-500355B24947}" sibTransId="{D5EA18DF-AD64-4DC1-9B35-46F1ECECDAE4}"/>
    <dgm:cxn modelId="{62070F37-0C12-498A-8F2A-9182281E9909}" type="presOf" srcId="{2409438C-68FA-4D79-B194-54A033667719}" destId="{D7229779-F7C3-4F72-9C02-FDBFD1EC1754}" srcOrd="0" destOrd="0" presId="urn:microsoft.com/office/officeart/2005/8/layout/chevron2"/>
    <dgm:cxn modelId="{3881039F-8D3E-4BE9-B061-87B265D891CC}" srcId="{6FB66CF1-2DE7-405C-B556-5C76422D1A64}" destId="{0B335A51-1335-4D77-BFB9-D1EC73A9E9D3}" srcOrd="0" destOrd="0" parTransId="{A8BD7C0C-015A-427A-8F93-D507C1D74CC4}" sibTransId="{891D6F77-3FAE-4DAC-A78A-A523AB548504}"/>
    <dgm:cxn modelId="{47C68065-3A4F-441B-AC3A-4AE62AD65788}" srcId="{D652F84D-B861-4B49-9D8F-7413E4ACFC39}" destId="{90E6DE0F-931E-4C95-A41B-5CE17EC92FA4}" srcOrd="1" destOrd="0" parTransId="{21470D96-7FBC-47D6-A0CA-6F0637A3E6E8}" sibTransId="{59BB6BE3-AAB0-44D5-81AD-CA3475C6D15E}"/>
    <dgm:cxn modelId="{F97BC904-8A86-4BC7-AEC8-79C36A482962}" type="presOf" srcId="{540E14C2-DD69-4CAB-8E24-D03E3EE020F6}" destId="{7C194D0F-AA25-4E13-B6A7-08BDA0ECBEBC}" srcOrd="0" destOrd="0" presId="urn:microsoft.com/office/officeart/2005/8/layout/chevron2"/>
    <dgm:cxn modelId="{68ABC588-4A79-4D64-8DF5-C2A0145BCD51}" type="presOf" srcId="{6FB66CF1-2DE7-405C-B556-5C76422D1A64}" destId="{F24E48DD-DA28-4888-81EA-6920A928FF53}" srcOrd="0" destOrd="0" presId="urn:microsoft.com/office/officeart/2005/8/layout/chevron2"/>
    <dgm:cxn modelId="{51BEC65C-151B-4D8D-BBDE-D9E3AC589848}" type="presOf" srcId="{5790B8AC-8312-4B7B-8B32-298DBF2AA4F2}" destId="{27494D9A-0F18-4683-9E8B-4298460F36F9}" srcOrd="0" destOrd="0" presId="urn:microsoft.com/office/officeart/2005/8/layout/chevron2"/>
    <dgm:cxn modelId="{D3E34F76-87C8-43D4-8ECF-84E13926EB91}" type="presOf" srcId="{611F88A3-EA8F-4771-807C-1B73CF3A0533}" destId="{62D20508-1FED-44CC-B47B-3CEC64E1FC82}" srcOrd="0" destOrd="0" presId="urn:microsoft.com/office/officeart/2005/8/layout/chevron2"/>
    <dgm:cxn modelId="{E43FC74A-590B-414C-B548-AE72B273C337}" srcId="{5790B8AC-8312-4B7B-8B32-298DBF2AA4F2}" destId="{1CA43473-122F-4766-9D4A-96A50758D004}" srcOrd="0" destOrd="0" parTransId="{425CFB66-47F0-4A57-9602-D18F24ADD4DD}" sibTransId="{8D6BB603-CF10-4294-B8A3-A2802B8C2363}"/>
    <dgm:cxn modelId="{73F96423-4FBF-4765-A875-29DD7FA5C6E7}" srcId="{611F88A3-EA8F-4771-807C-1B73CF3A0533}" destId="{1DEB7BBB-4C86-4988-BDCC-650018F8EAD5}" srcOrd="0" destOrd="0" parTransId="{E27884E4-7CA1-45FD-B97F-B6AC6781691E}" sibTransId="{5BA39C75-783D-4DD3-90C9-AD92E028EB45}"/>
    <dgm:cxn modelId="{C12569CC-AB35-4FBB-B8A2-0EE371367D03}" srcId="{D652F84D-B861-4B49-9D8F-7413E4ACFC39}" destId="{6FB66CF1-2DE7-405C-B556-5C76422D1A64}" srcOrd="3" destOrd="0" parTransId="{811E5291-3045-45CE-B84B-59248E13EC2C}" sibTransId="{1E1A30B6-3D5E-48F3-933D-DC69B94BEA1B}"/>
    <dgm:cxn modelId="{6A7FE8A7-8476-45DA-8460-E33B57A97622}" type="presOf" srcId="{482934E1-8F69-4918-AF4D-0967BCC58B1A}" destId="{E64DCE62-6890-40A8-8FEC-A6305D1CA959}" srcOrd="0" destOrd="0" presId="urn:microsoft.com/office/officeart/2005/8/layout/chevron2"/>
    <dgm:cxn modelId="{5548475F-9882-402C-AB45-73BBBB7C3DF8}" srcId="{D652F84D-B861-4B49-9D8F-7413E4ACFC39}" destId="{5790B8AC-8312-4B7B-8B32-298DBF2AA4F2}" srcOrd="5" destOrd="0" parTransId="{EC57B6F2-5BAC-4146-B972-5FF9F9B188BD}" sibTransId="{69570920-E96A-4C8B-8A88-3D3A26CF2666}"/>
    <dgm:cxn modelId="{A03E40C7-8ACC-4279-BF51-D254D4CAF749}" srcId="{D652F84D-B861-4B49-9D8F-7413E4ACFC39}" destId="{8C79D59D-6557-4178-9E55-236C7895B7F9}" srcOrd="4" destOrd="0" parTransId="{B56D90A5-0356-4099-8BC2-1DAF20160462}" sibTransId="{AE4E95AB-7941-4EE5-9494-51AEFD6ED16F}"/>
    <dgm:cxn modelId="{27C944EE-BEF7-4160-9705-89AD291E33BF}" srcId="{8C79D59D-6557-4178-9E55-236C7895B7F9}" destId="{540E14C2-DD69-4CAB-8E24-D03E3EE020F6}" srcOrd="0" destOrd="0" parTransId="{AA94F840-74EF-4FBD-8034-4BCD686ED9C0}" sibTransId="{0EE8F51A-41F7-4780-994E-58F4CDB5AE62}"/>
    <dgm:cxn modelId="{F9039A07-A3C1-4B07-96FF-D8B8AB71D135}" srcId="{D652F84D-B861-4B49-9D8F-7413E4ACFC39}" destId="{611F88A3-EA8F-4771-807C-1B73CF3A0533}" srcOrd="0" destOrd="0" parTransId="{AB942406-D810-44DD-879A-AF099A99019D}" sibTransId="{E5D07C0E-92A0-401E-B530-B2AC6943DDCB}"/>
    <dgm:cxn modelId="{621ED3C7-D77D-49EF-8F1F-4D7E63EA1477}" srcId="{90E6DE0F-931E-4C95-A41B-5CE17EC92FA4}" destId="{2409438C-68FA-4D79-B194-54A033667719}" srcOrd="0" destOrd="0" parTransId="{8A1BF8CA-5CF8-416B-820E-C0155BB6E15C}" sibTransId="{EC4E8843-72C5-4D7A-B733-C12AF52225BF}"/>
    <dgm:cxn modelId="{404BA5B4-6F8F-4A5F-8143-40418DFA382A}" type="presOf" srcId="{0B335A51-1335-4D77-BFB9-D1EC73A9E9D3}" destId="{FC984313-61CE-4168-AFE6-694224F99395}" srcOrd="0" destOrd="0" presId="urn:microsoft.com/office/officeart/2005/8/layout/chevron2"/>
    <dgm:cxn modelId="{8F966573-CA6C-4FBE-A057-368F3E4FD8AB}" type="presOf" srcId="{90E6DE0F-931E-4C95-A41B-5CE17EC92FA4}" destId="{53B6ED55-7A05-4FBF-9B8B-CAC38065C033}" srcOrd="0" destOrd="0" presId="urn:microsoft.com/office/officeart/2005/8/layout/chevron2"/>
    <dgm:cxn modelId="{21DE951D-4278-4E5A-BB0F-345C9784D1E2}" type="presOf" srcId="{2DB86EC0-9CDC-4EE8-A038-E3E9E301F161}" destId="{F94D00B1-4119-4F38-AD6D-6B8B989AA318}" srcOrd="0" destOrd="0" presId="urn:microsoft.com/office/officeart/2005/8/layout/chevron2"/>
    <dgm:cxn modelId="{24E97FBA-91C3-4FD6-A65D-9220595EE576}" type="presParOf" srcId="{6A0885DC-74BF-41F8-834C-89469E5F80C6}" destId="{D5659BA6-38CD-41D7-8152-6C27F9F8BFD6}" srcOrd="0" destOrd="0" presId="urn:microsoft.com/office/officeart/2005/8/layout/chevron2"/>
    <dgm:cxn modelId="{7DA953BA-4360-4EAA-87D2-23FC46E4D34E}" type="presParOf" srcId="{D5659BA6-38CD-41D7-8152-6C27F9F8BFD6}" destId="{62D20508-1FED-44CC-B47B-3CEC64E1FC82}" srcOrd="0" destOrd="0" presId="urn:microsoft.com/office/officeart/2005/8/layout/chevron2"/>
    <dgm:cxn modelId="{489B7B0F-04B3-4858-B753-538959B0AB07}" type="presParOf" srcId="{D5659BA6-38CD-41D7-8152-6C27F9F8BFD6}" destId="{942846B1-4EC3-4EE9-9810-E1EDFB93AFDB}" srcOrd="1" destOrd="0" presId="urn:microsoft.com/office/officeart/2005/8/layout/chevron2"/>
    <dgm:cxn modelId="{C999A9C4-3C2C-4A17-BB67-B692553F9C3B}" type="presParOf" srcId="{6A0885DC-74BF-41F8-834C-89469E5F80C6}" destId="{0034071E-E62F-4327-B12F-8CF83ADAED1B}" srcOrd="1" destOrd="0" presId="urn:microsoft.com/office/officeart/2005/8/layout/chevron2"/>
    <dgm:cxn modelId="{15F925FC-6EEC-4234-8722-88440870DCC5}" type="presParOf" srcId="{6A0885DC-74BF-41F8-834C-89469E5F80C6}" destId="{09EB6739-34C9-42C3-B412-057F1D38D98C}" srcOrd="2" destOrd="0" presId="urn:microsoft.com/office/officeart/2005/8/layout/chevron2"/>
    <dgm:cxn modelId="{125BDA93-4BD7-4C3B-8335-1D5B7B6160DC}" type="presParOf" srcId="{09EB6739-34C9-42C3-B412-057F1D38D98C}" destId="{53B6ED55-7A05-4FBF-9B8B-CAC38065C033}" srcOrd="0" destOrd="0" presId="urn:microsoft.com/office/officeart/2005/8/layout/chevron2"/>
    <dgm:cxn modelId="{39D11650-93A7-4A46-B884-71448B8D8024}" type="presParOf" srcId="{09EB6739-34C9-42C3-B412-057F1D38D98C}" destId="{D7229779-F7C3-4F72-9C02-FDBFD1EC1754}" srcOrd="1" destOrd="0" presId="urn:microsoft.com/office/officeart/2005/8/layout/chevron2"/>
    <dgm:cxn modelId="{4FF876F4-54AA-49C0-BA4F-8FE081E9FE17}" type="presParOf" srcId="{6A0885DC-74BF-41F8-834C-89469E5F80C6}" destId="{3736D2E3-DD71-425D-8F2A-90C75F290A9E}" srcOrd="3" destOrd="0" presId="urn:microsoft.com/office/officeart/2005/8/layout/chevron2"/>
    <dgm:cxn modelId="{7EFEE2BE-4A70-4913-A5E3-7778EFD011CD}" type="presParOf" srcId="{6A0885DC-74BF-41F8-834C-89469E5F80C6}" destId="{57A89034-2D24-4538-AEA7-B43B98DF059D}" srcOrd="4" destOrd="0" presId="urn:microsoft.com/office/officeart/2005/8/layout/chevron2"/>
    <dgm:cxn modelId="{D5ED72C9-4CC6-45B7-887D-BB95418769B3}" type="presParOf" srcId="{57A89034-2D24-4538-AEA7-B43B98DF059D}" destId="{E64DCE62-6890-40A8-8FEC-A6305D1CA959}" srcOrd="0" destOrd="0" presId="urn:microsoft.com/office/officeart/2005/8/layout/chevron2"/>
    <dgm:cxn modelId="{B6806AFA-2FDD-429D-A23A-432E84043C58}" type="presParOf" srcId="{57A89034-2D24-4538-AEA7-B43B98DF059D}" destId="{F94D00B1-4119-4F38-AD6D-6B8B989AA318}" srcOrd="1" destOrd="0" presId="urn:microsoft.com/office/officeart/2005/8/layout/chevron2"/>
    <dgm:cxn modelId="{EF6AC595-9997-4011-BCD9-A5B025BD983A}" type="presParOf" srcId="{6A0885DC-74BF-41F8-834C-89469E5F80C6}" destId="{D23A7AA7-19DD-40DA-928D-753E28397EE7}" srcOrd="5" destOrd="0" presId="urn:microsoft.com/office/officeart/2005/8/layout/chevron2"/>
    <dgm:cxn modelId="{2A465C3E-D337-447A-B5A7-EFADC0634796}" type="presParOf" srcId="{6A0885DC-74BF-41F8-834C-89469E5F80C6}" destId="{3E5C8BD9-1061-414C-A6E9-2B75C9391CC7}" srcOrd="6" destOrd="0" presId="urn:microsoft.com/office/officeart/2005/8/layout/chevron2"/>
    <dgm:cxn modelId="{D6438CFE-EC29-409B-B5FD-91C669429572}" type="presParOf" srcId="{3E5C8BD9-1061-414C-A6E9-2B75C9391CC7}" destId="{F24E48DD-DA28-4888-81EA-6920A928FF53}" srcOrd="0" destOrd="0" presId="urn:microsoft.com/office/officeart/2005/8/layout/chevron2"/>
    <dgm:cxn modelId="{BB487A7A-5CC7-44BC-94C9-19DB8AE02823}" type="presParOf" srcId="{3E5C8BD9-1061-414C-A6E9-2B75C9391CC7}" destId="{FC984313-61CE-4168-AFE6-694224F99395}" srcOrd="1" destOrd="0" presId="urn:microsoft.com/office/officeart/2005/8/layout/chevron2"/>
    <dgm:cxn modelId="{3CFE939D-B6EB-46B8-AB3C-5FCE759FB743}" type="presParOf" srcId="{6A0885DC-74BF-41F8-834C-89469E5F80C6}" destId="{8B1C1063-DC79-4FB4-BFD8-FD2B475E64A4}" srcOrd="7" destOrd="0" presId="urn:microsoft.com/office/officeart/2005/8/layout/chevron2"/>
    <dgm:cxn modelId="{9B7724CE-FAB6-4C06-9093-917140A580F6}" type="presParOf" srcId="{6A0885DC-74BF-41F8-834C-89469E5F80C6}" destId="{D0B3BC16-FB86-431D-B38B-A347894C33B5}" srcOrd="8" destOrd="0" presId="urn:microsoft.com/office/officeart/2005/8/layout/chevron2"/>
    <dgm:cxn modelId="{3F4E2410-ECD3-4297-AC3F-AB39A6C6E152}" type="presParOf" srcId="{D0B3BC16-FB86-431D-B38B-A347894C33B5}" destId="{371C6896-4F99-4C12-A470-755D6E4580E7}" srcOrd="0" destOrd="0" presId="urn:microsoft.com/office/officeart/2005/8/layout/chevron2"/>
    <dgm:cxn modelId="{DA88A7A4-E589-485D-A7E6-F18AD506BCA4}" type="presParOf" srcId="{D0B3BC16-FB86-431D-B38B-A347894C33B5}" destId="{7C194D0F-AA25-4E13-B6A7-08BDA0ECBEBC}" srcOrd="1" destOrd="0" presId="urn:microsoft.com/office/officeart/2005/8/layout/chevron2"/>
    <dgm:cxn modelId="{1DEB493A-328C-4558-A737-7F392D93DA38}" type="presParOf" srcId="{6A0885DC-74BF-41F8-834C-89469E5F80C6}" destId="{D2D3A6A5-9908-464F-A143-844614EC1483}" srcOrd="9" destOrd="0" presId="urn:microsoft.com/office/officeart/2005/8/layout/chevron2"/>
    <dgm:cxn modelId="{738468F3-4D6F-49A0-B8FD-D7862A36DE78}" type="presParOf" srcId="{6A0885DC-74BF-41F8-834C-89469E5F80C6}" destId="{A6C35257-C47A-43FF-888F-AA7309DA4A3A}" srcOrd="10" destOrd="0" presId="urn:microsoft.com/office/officeart/2005/8/layout/chevron2"/>
    <dgm:cxn modelId="{EA1A580F-92BD-4139-B4F4-9ABB88E33986}" type="presParOf" srcId="{A6C35257-C47A-43FF-888F-AA7309DA4A3A}" destId="{27494D9A-0F18-4683-9E8B-4298460F36F9}" srcOrd="0" destOrd="0" presId="urn:microsoft.com/office/officeart/2005/8/layout/chevron2"/>
    <dgm:cxn modelId="{2D0D5915-DC99-40C8-B927-5805B25FE66E}" type="presParOf" srcId="{A6C35257-C47A-43FF-888F-AA7309DA4A3A}" destId="{0D08EC44-DD31-4A10-AC9D-F001C95D3F0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66A76-51E5-4BFB-ADB0-12256B5949BB}"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US"/>
        </a:p>
      </dgm:t>
    </dgm:pt>
    <dgm:pt modelId="{2A521F34-8679-4AE7-85C5-04BD1FF02F7D}">
      <dgm:prSet phldrT="[Text]">
        <dgm:style>
          <a:lnRef idx="0">
            <a:schemeClr val="accent5"/>
          </a:lnRef>
          <a:fillRef idx="3">
            <a:schemeClr val="accent5"/>
          </a:fillRef>
          <a:effectRef idx="3">
            <a:schemeClr val="accent5"/>
          </a:effectRef>
          <a:fontRef idx="minor">
            <a:schemeClr val="lt1"/>
          </a:fontRef>
        </dgm:style>
      </dgm:prSet>
      <dgm:spPr/>
      <dgm:t>
        <a:bodyPr/>
        <a:lstStyle/>
        <a:p>
          <a:pPr algn="ctr"/>
          <a:r>
            <a:rPr lang="en-US" b="1" dirty="0" smtClean="0"/>
            <a:t>Assist with Flattening of Hierarchy</a:t>
          </a:r>
          <a:endParaRPr lang="en-US" b="1" dirty="0"/>
        </a:p>
      </dgm:t>
    </dgm:pt>
    <dgm:pt modelId="{790DF72D-9986-43A4-88BB-E423166796E7}" type="parTrans" cxnId="{AD1BD5BB-EF83-480C-8C94-520CA589AD1A}">
      <dgm:prSet/>
      <dgm:spPr/>
      <dgm:t>
        <a:bodyPr/>
        <a:lstStyle/>
        <a:p>
          <a:endParaRPr lang="en-US"/>
        </a:p>
      </dgm:t>
    </dgm:pt>
    <dgm:pt modelId="{7F0B31EC-B95A-4379-A05F-157FDB9A677A}" type="sibTrans" cxnId="{AD1BD5BB-EF83-480C-8C94-520CA589AD1A}">
      <dgm:prSet/>
      <dgm:spPr/>
      <dgm:t>
        <a:bodyPr/>
        <a:lstStyle/>
        <a:p>
          <a:endParaRPr lang="en-US"/>
        </a:p>
      </dgm:t>
    </dgm:pt>
    <dgm:pt modelId="{5AF95E81-4F89-41AE-8E7E-EB602FA55853}">
      <dgm:prSet phldrT="[Text]">
        <dgm:style>
          <a:lnRef idx="0">
            <a:schemeClr val="accent3"/>
          </a:lnRef>
          <a:fillRef idx="3">
            <a:schemeClr val="accent3"/>
          </a:fillRef>
          <a:effectRef idx="3">
            <a:schemeClr val="accent3"/>
          </a:effectRef>
          <a:fontRef idx="minor">
            <a:schemeClr val="lt1"/>
          </a:fontRef>
        </dgm:style>
      </dgm:prSet>
      <dgm:spPr/>
      <dgm:t>
        <a:bodyPr/>
        <a:lstStyle/>
        <a:p>
          <a:pPr algn="ctr"/>
          <a:r>
            <a:rPr lang="en-US" b="1" dirty="0" smtClean="0"/>
            <a:t>Assist with Migration of Objects</a:t>
          </a:r>
          <a:endParaRPr lang="en-US" b="1" dirty="0"/>
        </a:p>
      </dgm:t>
    </dgm:pt>
    <dgm:pt modelId="{726B9857-2605-4811-BCEE-03FF138BE2A6}" type="parTrans" cxnId="{CF6D0046-1420-4BB0-B9EB-B0EAE45FF2B6}">
      <dgm:prSet/>
      <dgm:spPr/>
      <dgm:t>
        <a:bodyPr/>
        <a:lstStyle/>
        <a:p>
          <a:endParaRPr lang="en-US"/>
        </a:p>
      </dgm:t>
    </dgm:pt>
    <dgm:pt modelId="{9E1CE5EA-B167-49BE-8874-B41F77845640}" type="sibTrans" cxnId="{CF6D0046-1420-4BB0-B9EB-B0EAE45FF2B6}">
      <dgm:prSet/>
      <dgm:spPr/>
      <dgm:t>
        <a:bodyPr/>
        <a:lstStyle/>
        <a:p>
          <a:endParaRPr lang="en-US"/>
        </a:p>
      </dgm:t>
    </dgm:pt>
    <dgm:pt modelId="{0F09F966-88D8-4994-9D6F-7AA33B2B8BA1}">
      <dgm:prSet phldrT="[Text]">
        <dgm:style>
          <a:lnRef idx="0">
            <a:schemeClr val="accent2"/>
          </a:lnRef>
          <a:fillRef idx="3">
            <a:schemeClr val="accent2"/>
          </a:fillRef>
          <a:effectRef idx="3">
            <a:schemeClr val="accent2"/>
          </a:effectRef>
          <a:fontRef idx="minor">
            <a:schemeClr val="lt1"/>
          </a:fontRef>
        </dgm:style>
      </dgm:prSet>
      <dgm:spPr/>
      <dgm:t>
        <a:bodyPr/>
        <a:lstStyle/>
        <a:p>
          <a:pPr algn="ctr"/>
          <a:r>
            <a:rPr lang="en-US" b="1" dirty="0" smtClean="0"/>
            <a:t>Assist with Migration of Clients</a:t>
          </a:r>
          <a:endParaRPr lang="en-US" b="1" dirty="0"/>
        </a:p>
      </dgm:t>
    </dgm:pt>
    <dgm:pt modelId="{12072526-E10D-4AB0-813D-9BF7EB26F8B8}" type="parTrans" cxnId="{696E0D9C-DE05-4F9A-AD88-E0B01181F5AD}">
      <dgm:prSet/>
      <dgm:spPr/>
      <dgm:t>
        <a:bodyPr/>
        <a:lstStyle/>
        <a:p>
          <a:endParaRPr lang="en-US"/>
        </a:p>
      </dgm:t>
    </dgm:pt>
    <dgm:pt modelId="{A91B2568-208A-4CA4-BF69-CFB79E2006EC}" type="sibTrans" cxnId="{696E0D9C-DE05-4F9A-AD88-E0B01181F5AD}">
      <dgm:prSet/>
      <dgm:spPr/>
      <dgm:t>
        <a:bodyPr/>
        <a:lstStyle/>
        <a:p>
          <a:endParaRPr lang="en-US"/>
        </a:p>
      </dgm:t>
    </dgm:pt>
    <dgm:pt modelId="{36287750-06DF-40B8-B359-BA2F0EA05480}">
      <dgm:prSet phldrT="[Text]">
        <dgm:style>
          <a:lnRef idx="0">
            <a:schemeClr val="accent6"/>
          </a:lnRef>
          <a:fillRef idx="3">
            <a:schemeClr val="accent6"/>
          </a:fillRef>
          <a:effectRef idx="3">
            <a:schemeClr val="accent6"/>
          </a:effectRef>
          <a:fontRef idx="minor">
            <a:schemeClr val="lt1"/>
          </a:fontRef>
        </dgm:style>
      </dgm:prSet>
      <dgm:spPr/>
      <dgm:t>
        <a:bodyPr/>
        <a:lstStyle/>
        <a:p>
          <a:pPr algn="ctr"/>
          <a:r>
            <a:rPr lang="en-US" b="1" dirty="0" smtClean="0"/>
            <a:t>Maximize Re-usability of x64 Server Hardware</a:t>
          </a:r>
          <a:endParaRPr lang="en-US" b="1" dirty="0"/>
        </a:p>
      </dgm:t>
    </dgm:pt>
    <dgm:pt modelId="{64FD9866-7B07-4A6D-88E5-D78786730D4E}" type="parTrans" cxnId="{3648FED5-A5FF-47ED-9192-95A203C9D2A1}">
      <dgm:prSet/>
      <dgm:spPr/>
      <dgm:t>
        <a:bodyPr/>
        <a:lstStyle/>
        <a:p>
          <a:endParaRPr lang="en-US"/>
        </a:p>
      </dgm:t>
    </dgm:pt>
    <dgm:pt modelId="{C771C88E-1224-4E6E-BFDA-A62C774E75A9}" type="sibTrans" cxnId="{3648FED5-A5FF-47ED-9192-95A203C9D2A1}">
      <dgm:prSet/>
      <dgm:spPr/>
      <dgm:t>
        <a:bodyPr/>
        <a:lstStyle/>
        <a:p>
          <a:endParaRPr lang="en-US"/>
        </a:p>
      </dgm:t>
    </dgm:pt>
    <dgm:pt modelId="{F5AFF90D-1115-47C7-919A-F20E636985F9}">
      <dgm:prSet phldrT="[Text]">
        <dgm:style>
          <a:lnRef idx="0">
            <a:schemeClr val="accent1"/>
          </a:lnRef>
          <a:fillRef idx="3">
            <a:schemeClr val="accent1"/>
          </a:fillRef>
          <a:effectRef idx="3">
            <a:schemeClr val="accent1"/>
          </a:effectRef>
          <a:fontRef idx="minor">
            <a:schemeClr val="lt1"/>
          </a:fontRef>
        </dgm:style>
      </dgm:prSet>
      <dgm:spPr/>
      <dgm:t>
        <a:bodyPr/>
        <a:lstStyle/>
        <a:p>
          <a:pPr algn="ctr"/>
          <a:r>
            <a:rPr lang="en-US" b="1" dirty="0" smtClean="0"/>
            <a:t>Minimize WAN impact</a:t>
          </a:r>
          <a:endParaRPr lang="en-US" b="1" dirty="0"/>
        </a:p>
      </dgm:t>
    </dgm:pt>
    <dgm:pt modelId="{3617E449-D31E-4813-8F3E-5C7EBE76CB5F}" type="parTrans" cxnId="{E42F21C0-55FD-4044-A11E-AEBB7E9087BC}">
      <dgm:prSet/>
      <dgm:spPr/>
      <dgm:t>
        <a:bodyPr/>
        <a:lstStyle/>
        <a:p>
          <a:endParaRPr lang="en-US"/>
        </a:p>
      </dgm:t>
    </dgm:pt>
    <dgm:pt modelId="{954C2AF8-173B-41C3-84B2-947EC32586A3}" type="sibTrans" cxnId="{E42F21C0-55FD-4044-A11E-AEBB7E9087BC}">
      <dgm:prSet/>
      <dgm:spPr/>
      <dgm:t>
        <a:bodyPr/>
        <a:lstStyle/>
        <a:p>
          <a:endParaRPr lang="en-US"/>
        </a:p>
      </dgm:t>
    </dgm:pt>
    <dgm:pt modelId="{CBBB3D44-6ED8-4229-9DC9-453BC3F88E11}" type="pres">
      <dgm:prSet presAssocID="{96166A76-51E5-4BFB-ADB0-12256B5949BB}" presName="linear" presStyleCnt="0">
        <dgm:presLayoutVars>
          <dgm:animLvl val="lvl"/>
          <dgm:resizeHandles val="exact"/>
        </dgm:presLayoutVars>
      </dgm:prSet>
      <dgm:spPr/>
      <dgm:t>
        <a:bodyPr/>
        <a:lstStyle/>
        <a:p>
          <a:endParaRPr lang="en-US"/>
        </a:p>
      </dgm:t>
    </dgm:pt>
    <dgm:pt modelId="{6E062B91-AD8E-48BE-9C43-7D58A2FA2830}" type="pres">
      <dgm:prSet presAssocID="{5AF95E81-4F89-41AE-8E7E-EB602FA55853}" presName="parentText" presStyleLbl="node1" presStyleIdx="0" presStyleCnt="5" custLinFactNeighborY="33701">
        <dgm:presLayoutVars>
          <dgm:chMax val="0"/>
          <dgm:bulletEnabled val="1"/>
        </dgm:presLayoutVars>
      </dgm:prSet>
      <dgm:spPr/>
      <dgm:t>
        <a:bodyPr/>
        <a:lstStyle/>
        <a:p>
          <a:endParaRPr lang="en-US"/>
        </a:p>
      </dgm:t>
    </dgm:pt>
    <dgm:pt modelId="{CDAE9606-2E35-4903-AF57-E3647117D873}" type="pres">
      <dgm:prSet presAssocID="{9E1CE5EA-B167-49BE-8874-B41F77845640}" presName="spacer" presStyleCnt="0"/>
      <dgm:spPr/>
    </dgm:pt>
    <dgm:pt modelId="{D875A925-10D0-4EBB-952E-BBE28CB12C1D}" type="pres">
      <dgm:prSet presAssocID="{0F09F966-88D8-4994-9D6F-7AA33B2B8BA1}" presName="parentText" presStyleLbl="node1" presStyleIdx="1" presStyleCnt="5">
        <dgm:presLayoutVars>
          <dgm:chMax val="0"/>
          <dgm:bulletEnabled val="1"/>
        </dgm:presLayoutVars>
      </dgm:prSet>
      <dgm:spPr/>
      <dgm:t>
        <a:bodyPr/>
        <a:lstStyle/>
        <a:p>
          <a:endParaRPr lang="en-US"/>
        </a:p>
      </dgm:t>
    </dgm:pt>
    <dgm:pt modelId="{85B7AEE6-D316-452E-925A-654A831CC0B3}" type="pres">
      <dgm:prSet presAssocID="{A91B2568-208A-4CA4-BF69-CFB79E2006EC}" presName="spacer" presStyleCnt="0"/>
      <dgm:spPr/>
    </dgm:pt>
    <dgm:pt modelId="{B790BE9B-6E60-4D3A-8732-2E319A48A016}" type="pres">
      <dgm:prSet presAssocID="{F5AFF90D-1115-47C7-919A-F20E636985F9}" presName="parentText" presStyleLbl="node1" presStyleIdx="2" presStyleCnt="5">
        <dgm:presLayoutVars>
          <dgm:chMax val="0"/>
          <dgm:bulletEnabled val="1"/>
        </dgm:presLayoutVars>
      </dgm:prSet>
      <dgm:spPr/>
      <dgm:t>
        <a:bodyPr/>
        <a:lstStyle/>
        <a:p>
          <a:endParaRPr lang="en-US"/>
        </a:p>
      </dgm:t>
    </dgm:pt>
    <dgm:pt modelId="{A2A93CD2-3636-44FB-A42F-B1AAC865101F}" type="pres">
      <dgm:prSet presAssocID="{954C2AF8-173B-41C3-84B2-947EC32586A3}" presName="spacer" presStyleCnt="0"/>
      <dgm:spPr/>
    </dgm:pt>
    <dgm:pt modelId="{81C24749-D8BC-41F5-8DD4-2170E53C4539}" type="pres">
      <dgm:prSet presAssocID="{36287750-06DF-40B8-B359-BA2F0EA05480}" presName="parentText" presStyleLbl="node1" presStyleIdx="3" presStyleCnt="5">
        <dgm:presLayoutVars>
          <dgm:chMax val="0"/>
          <dgm:bulletEnabled val="1"/>
        </dgm:presLayoutVars>
      </dgm:prSet>
      <dgm:spPr/>
      <dgm:t>
        <a:bodyPr/>
        <a:lstStyle/>
        <a:p>
          <a:endParaRPr lang="en-US"/>
        </a:p>
      </dgm:t>
    </dgm:pt>
    <dgm:pt modelId="{2750D00D-AD6F-4C91-BEB1-34454A662353}" type="pres">
      <dgm:prSet presAssocID="{C771C88E-1224-4E6E-BFDA-A62C774E75A9}" presName="spacer" presStyleCnt="0"/>
      <dgm:spPr/>
    </dgm:pt>
    <dgm:pt modelId="{E122092A-3A31-4310-85D8-6510DF712B9D}" type="pres">
      <dgm:prSet presAssocID="{2A521F34-8679-4AE7-85C5-04BD1FF02F7D}" presName="parentText" presStyleLbl="node1" presStyleIdx="4" presStyleCnt="5" custLinFactNeighborY="-33701">
        <dgm:presLayoutVars>
          <dgm:chMax val="0"/>
          <dgm:bulletEnabled val="1"/>
        </dgm:presLayoutVars>
      </dgm:prSet>
      <dgm:spPr/>
      <dgm:t>
        <a:bodyPr/>
        <a:lstStyle/>
        <a:p>
          <a:endParaRPr lang="en-US"/>
        </a:p>
      </dgm:t>
    </dgm:pt>
  </dgm:ptLst>
  <dgm:cxnLst>
    <dgm:cxn modelId="{BD5AF663-18B1-40EB-80BA-C9ECB21E2FE8}" type="presOf" srcId="{F5AFF90D-1115-47C7-919A-F20E636985F9}" destId="{B790BE9B-6E60-4D3A-8732-2E319A48A016}" srcOrd="0" destOrd="0" presId="urn:microsoft.com/office/officeart/2005/8/layout/vList2"/>
    <dgm:cxn modelId="{CF6D0046-1420-4BB0-B9EB-B0EAE45FF2B6}" srcId="{96166A76-51E5-4BFB-ADB0-12256B5949BB}" destId="{5AF95E81-4F89-41AE-8E7E-EB602FA55853}" srcOrd="0" destOrd="0" parTransId="{726B9857-2605-4811-BCEE-03FF138BE2A6}" sibTransId="{9E1CE5EA-B167-49BE-8874-B41F77845640}"/>
    <dgm:cxn modelId="{4FCB3C27-AF2B-478E-9A3A-C5479B652F8F}" type="presOf" srcId="{36287750-06DF-40B8-B359-BA2F0EA05480}" destId="{81C24749-D8BC-41F5-8DD4-2170E53C4539}" srcOrd="0" destOrd="0" presId="urn:microsoft.com/office/officeart/2005/8/layout/vList2"/>
    <dgm:cxn modelId="{7B719F38-3F33-44F9-B729-2E26F683D589}" type="presOf" srcId="{0F09F966-88D8-4994-9D6F-7AA33B2B8BA1}" destId="{D875A925-10D0-4EBB-952E-BBE28CB12C1D}" srcOrd="0" destOrd="0" presId="urn:microsoft.com/office/officeart/2005/8/layout/vList2"/>
    <dgm:cxn modelId="{2D732178-164D-4792-9E70-897BF9E22DF6}" type="presOf" srcId="{96166A76-51E5-4BFB-ADB0-12256B5949BB}" destId="{CBBB3D44-6ED8-4229-9DC9-453BC3F88E11}" srcOrd="0" destOrd="0" presId="urn:microsoft.com/office/officeart/2005/8/layout/vList2"/>
    <dgm:cxn modelId="{251FEBC4-77D6-47F1-8224-9AA18C0581A7}" type="presOf" srcId="{5AF95E81-4F89-41AE-8E7E-EB602FA55853}" destId="{6E062B91-AD8E-48BE-9C43-7D58A2FA2830}" srcOrd="0" destOrd="0" presId="urn:microsoft.com/office/officeart/2005/8/layout/vList2"/>
    <dgm:cxn modelId="{696E0D9C-DE05-4F9A-AD88-E0B01181F5AD}" srcId="{96166A76-51E5-4BFB-ADB0-12256B5949BB}" destId="{0F09F966-88D8-4994-9D6F-7AA33B2B8BA1}" srcOrd="1" destOrd="0" parTransId="{12072526-E10D-4AB0-813D-9BF7EB26F8B8}" sibTransId="{A91B2568-208A-4CA4-BF69-CFB79E2006EC}"/>
    <dgm:cxn modelId="{AD1BD5BB-EF83-480C-8C94-520CA589AD1A}" srcId="{96166A76-51E5-4BFB-ADB0-12256B5949BB}" destId="{2A521F34-8679-4AE7-85C5-04BD1FF02F7D}" srcOrd="4" destOrd="0" parTransId="{790DF72D-9986-43A4-88BB-E423166796E7}" sibTransId="{7F0B31EC-B95A-4379-A05F-157FDB9A677A}"/>
    <dgm:cxn modelId="{3648FED5-A5FF-47ED-9192-95A203C9D2A1}" srcId="{96166A76-51E5-4BFB-ADB0-12256B5949BB}" destId="{36287750-06DF-40B8-B359-BA2F0EA05480}" srcOrd="3" destOrd="0" parTransId="{64FD9866-7B07-4A6D-88E5-D78786730D4E}" sibTransId="{C771C88E-1224-4E6E-BFDA-A62C774E75A9}"/>
    <dgm:cxn modelId="{6FA1D844-BE0A-4B4F-A6A1-7ED434F6E1A1}" type="presOf" srcId="{2A521F34-8679-4AE7-85C5-04BD1FF02F7D}" destId="{E122092A-3A31-4310-85D8-6510DF712B9D}" srcOrd="0" destOrd="0" presId="urn:microsoft.com/office/officeart/2005/8/layout/vList2"/>
    <dgm:cxn modelId="{E42F21C0-55FD-4044-A11E-AEBB7E9087BC}" srcId="{96166A76-51E5-4BFB-ADB0-12256B5949BB}" destId="{F5AFF90D-1115-47C7-919A-F20E636985F9}" srcOrd="2" destOrd="0" parTransId="{3617E449-D31E-4813-8F3E-5C7EBE76CB5F}" sibTransId="{954C2AF8-173B-41C3-84B2-947EC32586A3}"/>
    <dgm:cxn modelId="{FB378F56-870D-4E06-BC69-70E6036E2890}" type="presParOf" srcId="{CBBB3D44-6ED8-4229-9DC9-453BC3F88E11}" destId="{6E062B91-AD8E-48BE-9C43-7D58A2FA2830}" srcOrd="0" destOrd="0" presId="urn:microsoft.com/office/officeart/2005/8/layout/vList2"/>
    <dgm:cxn modelId="{089ADF1C-4B89-49A9-BB6B-31C52447686C}" type="presParOf" srcId="{CBBB3D44-6ED8-4229-9DC9-453BC3F88E11}" destId="{CDAE9606-2E35-4903-AF57-E3647117D873}" srcOrd="1" destOrd="0" presId="urn:microsoft.com/office/officeart/2005/8/layout/vList2"/>
    <dgm:cxn modelId="{30FA9E48-8F73-4451-8EAB-2350D0FE8C9E}" type="presParOf" srcId="{CBBB3D44-6ED8-4229-9DC9-453BC3F88E11}" destId="{D875A925-10D0-4EBB-952E-BBE28CB12C1D}" srcOrd="2" destOrd="0" presId="urn:microsoft.com/office/officeart/2005/8/layout/vList2"/>
    <dgm:cxn modelId="{C9392D93-7F05-433E-8222-949738E21BA3}" type="presParOf" srcId="{CBBB3D44-6ED8-4229-9DC9-453BC3F88E11}" destId="{85B7AEE6-D316-452E-925A-654A831CC0B3}" srcOrd="3" destOrd="0" presId="urn:microsoft.com/office/officeart/2005/8/layout/vList2"/>
    <dgm:cxn modelId="{7BE9D9DD-3181-42C4-B30A-964BF93294ED}" type="presParOf" srcId="{CBBB3D44-6ED8-4229-9DC9-453BC3F88E11}" destId="{B790BE9B-6E60-4D3A-8732-2E319A48A016}" srcOrd="4" destOrd="0" presId="urn:microsoft.com/office/officeart/2005/8/layout/vList2"/>
    <dgm:cxn modelId="{26F42D7F-B358-4502-8CFE-40E0EAFEF988}" type="presParOf" srcId="{CBBB3D44-6ED8-4229-9DC9-453BC3F88E11}" destId="{A2A93CD2-3636-44FB-A42F-B1AAC865101F}" srcOrd="5" destOrd="0" presId="urn:microsoft.com/office/officeart/2005/8/layout/vList2"/>
    <dgm:cxn modelId="{5F50052D-4367-4822-9C31-B2FFBC215A8B}" type="presParOf" srcId="{CBBB3D44-6ED8-4229-9DC9-453BC3F88E11}" destId="{81C24749-D8BC-41F5-8DD4-2170E53C4539}" srcOrd="6" destOrd="0" presId="urn:microsoft.com/office/officeart/2005/8/layout/vList2"/>
    <dgm:cxn modelId="{34F6601F-54DB-4923-8353-619C1E464471}" type="presParOf" srcId="{CBBB3D44-6ED8-4229-9DC9-453BC3F88E11}" destId="{2750D00D-AD6F-4C91-BEB1-34454A662353}" srcOrd="7" destOrd="0" presId="urn:microsoft.com/office/officeart/2005/8/layout/vList2"/>
    <dgm:cxn modelId="{A59A8D88-5945-4E19-8950-487D3A472061}" type="presParOf" srcId="{CBBB3D44-6ED8-4229-9DC9-453BC3F88E11}" destId="{E122092A-3A31-4310-85D8-6510DF712B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20508-1FED-44CC-B47B-3CEC64E1FC82}">
      <dsp:nvSpPr>
        <dsp:cNvPr id="0" name=""/>
        <dsp:cNvSpPr/>
      </dsp:nvSpPr>
      <dsp:spPr>
        <a:xfrm rot="5400000">
          <a:off x="-144833" y="146052"/>
          <a:ext cx="965553" cy="675887"/>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rot="-5400000">
        <a:off x="1" y="339163"/>
        <a:ext cx="675887" cy="289666"/>
      </dsp:txXfrm>
    </dsp:sp>
    <dsp:sp modelId="{942846B1-4EC3-4EE9-9810-E1EDFB93AFDB}">
      <dsp:nvSpPr>
        <dsp:cNvPr id="0" name=""/>
        <dsp:cNvSpPr/>
      </dsp:nvSpPr>
      <dsp:spPr>
        <a:xfrm rot="5400000">
          <a:off x="3122131" y="-2445024"/>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spc="0" normalizeH="0" baseline="0" noProof="0" smtClean="0">
              <a:ln/>
              <a:effectLst/>
              <a:uLnTx/>
              <a:uFillTx/>
              <a:latin typeface="+mj-lt"/>
              <a:ea typeface="+mn-ea"/>
              <a:cs typeface="+mn-cs"/>
            </a:rPr>
            <a:t>User clicks “install” on Catalog item</a:t>
          </a:r>
          <a:endParaRPr lang="en-US" sz="2000" kern="1200" dirty="0"/>
        </a:p>
      </dsp:txBody>
      <dsp:txXfrm rot="-5400000">
        <a:off x="675887" y="31857"/>
        <a:ext cx="5489461" cy="566335"/>
      </dsp:txXfrm>
    </dsp:sp>
    <dsp:sp modelId="{53B6ED55-7A05-4FBF-9B8B-CAC38065C033}">
      <dsp:nvSpPr>
        <dsp:cNvPr id="0" name=""/>
        <dsp:cNvSpPr/>
      </dsp:nvSpPr>
      <dsp:spPr>
        <a:xfrm rot="5400000">
          <a:off x="-144833" y="1014174"/>
          <a:ext cx="965553" cy="675887"/>
        </a:xfrm>
        <a:prstGeom prst="chevron">
          <a:avLst/>
        </a:prstGeom>
        <a:gradFill rotWithShape="0">
          <a:gsLst>
            <a:gs pos="0">
              <a:schemeClr val="accent1">
                <a:alpha val="90000"/>
                <a:hueOff val="0"/>
                <a:satOff val="0"/>
                <a:lumOff val="0"/>
                <a:alphaOff val="-8000"/>
                <a:shade val="51000"/>
                <a:satMod val="130000"/>
              </a:schemeClr>
            </a:gs>
            <a:gs pos="80000">
              <a:schemeClr val="accent1">
                <a:alpha val="90000"/>
                <a:hueOff val="0"/>
                <a:satOff val="0"/>
                <a:lumOff val="0"/>
                <a:alphaOff val="-8000"/>
                <a:shade val="93000"/>
                <a:satMod val="130000"/>
              </a:schemeClr>
            </a:gs>
            <a:gs pos="100000">
              <a:schemeClr val="accent1">
                <a:alpha val="90000"/>
                <a:hueOff val="0"/>
                <a:satOff val="0"/>
                <a:lumOff val="0"/>
                <a:alphaOff val="-8000"/>
                <a:shade val="94000"/>
                <a:satMod val="135000"/>
              </a:schemeClr>
            </a:gs>
          </a:gsLst>
          <a:lin ang="16200000" scaled="0"/>
        </a:gradFill>
        <a:ln w="9525" cap="flat" cmpd="sng" algn="ctr">
          <a:solidFill>
            <a:schemeClr val="accent1">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a:t>
          </a:r>
          <a:endParaRPr lang="en-US" sz="2000" kern="1200" dirty="0"/>
        </a:p>
      </dsp:txBody>
      <dsp:txXfrm rot="-5400000">
        <a:off x="1" y="1207285"/>
        <a:ext cx="675887" cy="289666"/>
      </dsp:txXfrm>
    </dsp:sp>
    <dsp:sp modelId="{D7229779-F7C3-4F72-9C02-FDBFD1EC1754}">
      <dsp:nvSpPr>
        <dsp:cNvPr id="0" name=""/>
        <dsp:cNvSpPr/>
      </dsp:nvSpPr>
      <dsp:spPr>
        <a:xfrm rot="5400000">
          <a:off x="3122131" y="-1576903"/>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noProof="0" smtClean="0">
              <a:latin typeface="+mj-lt"/>
            </a:rPr>
            <a:t>Web site checks user’s permissions to install</a:t>
          </a:r>
          <a:endParaRPr lang="en-US" sz="2000" kern="1200" dirty="0"/>
        </a:p>
      </dsp:txBody>
      <dsp:txXfrm rot="-5400000">
        <a:off x="675887" y="899978"/>
        <a:ext cx="5489461" cy="566335"/>
      </dsp:txXfrm>
    </dsp:sp>
    <dsp:sp modelId="{E64DCE62-6890-40A8-8FEC-A6305D1CA959}">
      <dsp:nvSpPr>
        <dsp:cNvPr id="0" name=""/>
        <dsp:cNvSpPr/>
      </dsp:nvSpPr>
      <dsp:spPr>
        <a:xfrm rot="5400000">
          <a:off x="-144833" y="1882295"/>
          <a:ext cx="965553" cy="675887"/>
        </a:xfrm>
        <a:prstGeom prst="chevron">
          <a:avLst/>
        </a:prstGeom>
        <a:gradFill rotWithShape="0">
          <a:gsLst>
            <a:gs pos="0">
              <a:schemeClr val="accent1">
                <a:alpha val="90000"/>
                <a:hueOff val="0"/>
                <a:satOff val="0"/>
                <a:lumOff val="0"/>
                <a:alphaOff val="-16000"/>
                <a:shade val="51000"/>
                <a:satMod val="130000"/>
              </a:schemeClr>
            </a:gs>
            <a:gs pos="80000">
              <a:schemeClr val="accent1">
                <a:alpha val="90000"/>
                <a:hueOff val="0"/>
                <a:satOff val="0"/>
                <a:lumOff val="0"/>
                <a:alphaOff val="-16000"/>
                <a:shade val="93000"/>
                <a:satMod val="130000"/>
              </a:schemeClr>
            </a:gs>
            <a:gs pos="100000">
              <a:schemeClr val="accent1">
                <a:alpha val="90000"/>
                <a:hueOff val="0"/>
                <a:satOff val="0"/>
                <a:lumOff val="0"/>
                <a:alphaOff val="-16000"/>
                <a:shade val="94000"/>
                <a:satMod val="135000"/>
              </a:schemeClr>
            </a:gs>
          </a:gsLst>
          <a:lin ang="16200000" scaled="0"/>
        </a:gradFill>
        <a:ln w="9525" cap="flat" cmpd="sng" algn="ctr">
          <a:solidFill>
            <a:schemeClr val="accent1">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rot="-5400000">
        <a:off x="1" y="2075406"/>
        <a:ext cx="675887" cy="289666"/>
      </dsp:txXfrm>
    </dsp:sp>
    <dsp:sp modelId="{F94D00B1-4119-4F38-AD6D-6B8B989AA318}">
      <dsp:nvSpPr>
        <dsp:cNvPr id="0" name=""/>
        <dsp:cNvSpPr/>
      </dsp:nvSpPr>
      <dsp:spPr>
        <a:xfrm rot="5400000">
          <a:off x="3122131" y="-708781"/>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spc="0" normalizeH="0" baseline="0" noProof="0" smtClean="0">
              <a:ln/>
              <a:effectLst/>
              <a:uLnTx/>
              <a:uFillTx/>
              <a:latin typeface="+mj-lt"/>
              <a:ea typeface="+mn-ea"/>
              <a:cs typeface="+mn-cs"/>
            </a:rPr>
            <a:t>Web site requests Client</a:t>
          </a:r>
          <a:r>
            <a:rPr kumimoji="0" lang="en-US" sz="2000" b="0" i="0" u="none" strike="noStrike" kern="1200" cap="none" spc="0" normalizeH="0" noProof="0" smtClean="0">
              <a:ln/>
              <a:effectLst/>
              <a:uLnTx/>
              <a:uFillTx/>
              <a:latin typeface="+mj-lt"/>
              <a:ea typeface="+mn-ea"/>
              <a:cs typeface="+mn-cs"/>
            </a:rPr>
            <a:t> ID from ConfigMgr client agent and passes it to Site server</a:t>
          </a:r>
          <a:endParaRPr lang="en-US" sz="2000" kern="1200" dirty="0"/>
        </a:p>
      </dsp:txBody>
      <dsp:txXfrm rot="-5400000">
        <a:off x="675887" y="1768100"/>
        <a:ext cx="5489461" cy="566335"/>
      </dsp:txXfrm>
    </dsp:sp>
    <dsp:sp modelId="{F24E48DD-DA28-4888-81EA-6920A928FF53}">
      <dsp:nvSpPr>
        <dsp:cNvPr id="0" name=""/>
        <dsp:cNvSpPr/>
      </dsp:nvSpPr>
      <dsp:spPr>
        <a:xfrm rot="5400000">
          <a:off x="-144833" y="2750417"/>
          <a:ext cx="965553" cy="675887"/>
        </a:xfrm>
        <a:prstGeom prst="chevron">
          <a:avLst/>
        </a:prstGeom>
        <a:gradFill rotWithShape="0">
          <a:gsLst>
            <a:gs pos="0">
              <a:schemeClr val="accent1">
                <a:alpha val="90000"/>
                <a:hueOff val="0"/>
                <a:satOff val="0"/>
                <a:lumOff val="0"/>
                <a:alphaOff val="-24000"/>
                <a:shade val="51000"/>
                <a:satMod val="130000"/>
              </a:schemeClr>
            </a:gs>
            <a:gs pos="80000">
              <a:schemeClr val="accent1">
                <a:alpha val="90000"/>
                <a:hueOff val="0"/>
                <a:satOff val="0"/>
                <a:lumOff val="0"/>
                <a:alphaOff val="-24000"/>
                <a:shade val="93000"/>
                <a:satMod val="130000"/>
              </a:schemeClr>
            </a:gs>
            <a:gs pos="100000">
              <a:schemeClr val="accent1">
                <a:alpha val="90000"/>
                <a:hueOff val="0"/>
                <a:satOff val="0"/>
                <a:lumOff val="0"/>
                <a:alphaOff val="-24000"/>
                <a:shade val="94000"/>
                <a:satMod val="135000"/>
              </a:schemeClr>
            </a:gs>
          </a:gsLst>
          <a:lin ang="16200000" scaled="0"/>
        </a:gradFill>
        <a:ln w="9525" cap="flat" cmpd="sng" algn="ctr">
          <a:solidFill>
            <a:schemeClr val="accent1">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4</a:t>
          </a:r>
        </a:p>
      </dsp:txBody>
      <dsp:txXfrm rot="-5400000">
        <a:off x="1" y="2943528"/>
        <a:ext cx="675887" cy="289666"/>
      </dsp:txXfrm>
    </dsp:sp>
    <dsp:sp modelId="{FC984313-61CE-4168-AFE6-694224F99395}">
      <dsp:nvSpPr>
        <dsp:cNvPr id="0" name=""/>
        <dsp:cNvSpPr/>
      </dsp:nvSpPr>
      <dsp:spPr>
        <a:xfrm rot="5400000">
          <a:off x="3122131" y="159339"/>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smtClean="0">
              <a:latin typeface="+mj-lt"/>
            </a:rPr>
            <a:t>Server </a:t>
          </a:r>
          <a:r>
            <a:rPr lang="en-US" sz="2000" kern="1200" smtClean="0">
              <a:latin typeface="+mj-lt"/>
            </a:rPr>
            <a:t>creates policy for the specified client and app and passes it to client</a:t>
          </a:r>
          <a:endParaRPr lang="en-US" sz="2000" kern="1200" dirty="0"/>
        </a:p>
      </dsp:txBody>
      <dsp:txXfrm rot="-5400000">
        <a:off x="675887" y="2636221"/>
        <a:ext cx="5489461" cy="566335"/>
      </dsp:txXfrm>
    </dsp:sp>
    <dsp:sp modelId="{371C6896-4F99-4C12-A470-755D6E4580E7}">
      <dsp:nvSpPr>
        <dsp:cNvPr id="0" name=""/>
        <dsp:cNvSpPr/>
      </dsp:nvSpPr>
      <dsp:spPr>
        <a:xfrm rot="5400000">
          <a:off x="-144833" y="3618538"/>
          <a:ext cx="965553" cy="675887"/>
        </a:xfrm>
        <a:prstGeom prst="chevron">
          <a:avLst/>
        </a:prstGeom>
        <a:gradFill rotWithShape="0">
          <a:gsLst>
            <a:gs pos="0">
              <a:schemeClr val="accent1">
                <a:alpha val="90000"/>
                <a:hueOff val="0"/>
                <a:satOff val="0"/>
                <a:lumOff val="0"/>
                <a:alphaOff val="-32000"/>
                <a:shade val="51000"/>
                <a:satMod val="130000"/>
              </a:schemeClr>
            </a:gs>
            <a:gs pos="80000">
              <a:schemeClr val="accent1">
                <a:alpha val="90000"/>
                <a:hueOff val="0"/>
                <a:satOff val="0"/>
                <a:lumOff val="0"/>
                <a:alphaOff val="-32000"/>
                <a:shade val="93000"/>
                <a:satMod val="130000"/>
              </a:schemeClr>
            </a:gs>
            <a:gs pos="100000">
              <a:schemeClr val="accent1">
                <a:alpha val="90000"/>
                <a:hueOff val="0"/>
                <a:satOff val="0"/>
                <a:lumOff val="0"/>
                <a:alphaOff val="-32000"/>
                <a:shade val="94000"/>
                <a:satMod val="135000"/>
              </a:schemeClr>
            </a:gs>
          </a:gsLst>
          <a:lin ang="16200000" scaled="0"/>
        </a:gradFill>
        <a:ln w="9525" cap="flat" cmpd="sng" algn="ctr">
          <a:solidFill>
            <a:schemeClr val="accent1">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a:t>
          </a:r>
          <a:endParaRPr lang="en-US" sz="2000" kern="1200" dirty="0"/>
        </a:p>
      </dsp:txBody>
      <dsp:txXfrm rot="-5400000">
        <a:off x="1" y="3811649"/>
        <a:ext cx="675887" cy="289666"/>
      </dsp:txXfrm>
    </dsp:sp>
    <dsp:sp modelId="{7C194D0F-AA25-4E13-B6A7-08BDA0ECBEBC}">
      <dsp:nvSpPr>
        <dsp:cNvPr id="0" name=""/>
        <dsp:cNvSpPr/>
      </dsp:nvSpPr>
      <dsp:spPr>
        <a:xfrm rot="5400000">
          <a:off x="3122131" y="1027461"/>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spc="0" normalizeH="0" baseline="0" noProof="0" smtClean="0">
              <a:ln/>
              <a:effectLst/>
              <a:uLnTx/>
              <a:uFillTx/>
              <a:latin typeface="+mj-lt"/>
              <a:ea typeface="+mn-ea"/>
              <a:cs typeface="+mn-cs"/>
            </a:rPr>
            <a:t>Client</a:t>
          </a:r>
          <a:r>
            <a:rPr kumimoji="0" lang="en-US" sz="2000" b="0" i="0" u="none" strike="noStrike" kern="1200" cap="none" spc="0" normalizeH="0" noProof="0" smtClean="0">
              <a:ln/>
              <a:effectLst/>
              <a:uLnTx/>
              <a:uFillTx/>
              <a:latin typeface="+mj-lt"/>
              <a:ea typeface="+mn-ea"/>
              <a:cs typeface="+mn-cs"/>
            </a:rPr>
            <a:t> agent evaluates requirements from the policy and initiates installation</a:t>
          </a:r>
          <a:endParaRPr lang="en-US" sz="2000" kern="1200" dirty="0"/>
        </a:p>
      </dsp:txBody>
      <dsp:txXfrm rot="-5400000">
        <a:off x="675887" y="3504343"/>
        <a:ext cx="5489461" cy="566335"/>
      </dsp:txXfrm>
    </dsp:sp>
    <dsp:sp modelId="{27494D9A-0F18-4683-9E8B-4298460F36F9}">
      <dsp:nvSpPr>
        <dsp:cNvPr id="0" name=""/>
        <dsp:cNvSpPr/>
      </dsp:nvSpPr>
      <dsp:spPr>
        <a:xfrm rot="5400000">
          <a:off x="-144833" y="4486659"/>
          <a:ext cx="965553" cy="675887"/>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6</a:t>
          </a:r>
          <a:endParaRPr lang="en-US" sz="2000" kern="1200" dirty="0"/>
        </a:p>
      </dsp:txBody>
      <dsp:txXfrm rot="-5400000">
        <a:off x="1" y="4679770"/>
        <a:ext cx="675887" cy="289666"/>
      </dsp:txXfrm>
    </dsp:sp>
    <dsp:sp modelId="{0D08EC44-DD31-4A10-AC9D-F001C95D3F00}">
      <dsp:nvSpPr>
        <dsp:cNvPr id="0" name=""/>
        <dsp:cNvSpPr/>
      </dsp:nvSpPr>
      <dsp:spPr>
        <a:xfrm rot="5400000">
          <a:off x="3122131" y="1895582"/>
          <a:ext cx="627609" cy="5520098"/>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spc="0" normalizeH="0" baseline="0" noProof="0" smtClean="0">
              <a:ln/>
              <a:effectLst/>
              <a:uLnTx/>
              <a:uFillTx/>
              <a:latin typeface="+mj-lt"/>
              <a:ea typeface="+mn-ea"/>
              <a:cs typeface="+mn-cs"/>
            </a:rPr>
            <a:t>Client</a:t>
          </a:r>
          <a:r>
            <a:rPr kumimoji="0" lang="en-US" sz="2000" b="0" i="0" u="none" strike="noStrike" kern="1200" cap="none" spc="0" normalizeH="0" noProof="0" smtClean="0">
              <a:ln/>
              <a:effectLst/>
              <a:uLnTx/>
              <a:uFillTx/>
              <a:latin typeface="+mj-lt"/>
              <a:ea typeface="+mn-ea"/>
              <a:cs typeface="+mn-cs"/>
            </a:rPr>
            <a:t> agent completes installation process and reports status</a:t>
          </a:r>
          <a:endParaRPr lang="en-US" sz="2000" kern="1200" dirty="0"/>
        </a:p>
      </dsp:txBody>
      <dsp:txXfrm rot="-5400000">
        <a:off x="675887" y="4372464"/>
        <a:ext cx="5489461" cy="566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62B91-AD8E-48BE-9C43-7D58A2FA2830}">
      <dsp:nvSpPr>
        <dsp:cNvPr id="0" name=""/>
        <dsp:cNvSpPr/>
      </dsp:nvSpPr>
      <dsp:spPr>
        <a:xfrm>
          <a:off x="0" y="207481"/>
          <a:ext cx="9100261" cy="725399"/>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Assist with Migration of Objects</a:t>
          </a:r>
          <a:endParaRPr lang="en-US" sz="3100" b="1" kern="1200" dirty="0"/>
        </a:p>
      </dsp:txBody>
      <dsp:txXfrm>
        <a:off x="35411" y="242892"/>
        <a:ext cx="9029439" cy="654577"/>
      </dsp:txXfrm>
    </dsp:sp>
    <dsp:sp modelId="{D875A925-10D0-4EBB-952E-BBE28CB12C1D}">
      <dsp:nvSpPr>
        <dsp:cNvPr id="0" name=""/>
        <dsp:cNvSpPr/>
      </dsp:nvSpPr>
      <dsp:spPr>
        <a:xfrm>
          <a:off x="0" y="992073"/>
          <a:ext cx="9100261" cy="725399"/>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Assist with Migration of Clients</a:t>
          </a:r>
          <a:endParaRPr lang="en-US" sz="3100" b="1" kern="1200" dirty="0"/>
        </a:p>
      </dsp:txBody>
      <dsp:txXfrm>
        <a:off x="35411" y="1027484"/>
        <a:ext cx="9029439" cy="654577"/>
      </dsp:txXfrm>
    </dsp:sp>
    <dsp:sp modelId="{B790BE9B-6E60-4D3A-8732-2E319A48A016}">
      <dsp:nvSpPr>
        <dsp:cNvPr id="0" name=""/>
        <dsp:cNvSpPr/>
      </dsp:nvSpPr>
      <dsp:spPr>
        <a:xfrm>
          <a:off x="0" y="1806753"/>
          <a:ext cx="9100261" cy="725399"/>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Minimize WAN impact</a:t>
          </a:r>
          <a:endParaRPr lang="en-US" sz="3100" b="1" kern="1200" dirty="0"/>
        </a:p>
      </dsp:txBody>
      <dsp:txXfrm>
        <a:off x="35411" y="1842164"/>
        <a:ext cx="9029439" cy="654577"/>
      </dsp:txXfrm>
    </dsp:sp>
    <dsp:sp modelId="{81C24749-D8BC-41F5-8DD4-2170E53C4539}">
      <dsp:nvSpPr>
        <dsp:cNvPr id="0" name=""/>
        <dsp:cNvSpPr/>
      </dsp:nvSpPr>
      <dsp:spPr>
        <a:xfrm>
          <a:off x="0" y="2621433"/>
          <a:ext cx="9100261" cy="72539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6">
              <a:shade val="25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Maximize Re-usability of x64 Server Hardware</a:t>
          </a:r>
          <a:endParaRPr lang="en-US" sz="3100" b="1" kern="1200" dirty="0"/>
        </a:p>
      </dsp:txBody>
      <dsp:txXfrm>
        <a:off x="35411" y="2656844"/>
        <a:ext cx="9029439" cy="654577"/>
      </dsp:txXfrm>
    </dsp:sp>
    <dsp:sp modelId="{E122092A-3A31-4310-85D8-6510DF712B9D}">
      <dsp:nvSpPr>
        <dsp:cNvPr id="0" name=""/>
        <dsp:cNvSpPr/>
      </dsp:nvSpPr>
      <dsp:spPr>
        <a:xfrm>
          <a:off x="0" y="3406024"/>
          <a:ext cx="9100261" cy="72539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Assist with Flattening of Hierarchy</a:t>
          </a:r>
          <a:endParaRPr lang="en-US" sz="3100" b="1" kern="1200" dirty="0"/>
        </a:p>
      </dsp:txBody>
      <dsp:txXfrm>
        <a:off x="35411" y="3441435"/>
        <a:ext cx="9029439" cy="6545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45537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8817BD48-F75D-4E8C-BA6E-48140E2236F4}"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
        <p:nvSpPr>
          <p:cNvPr id="2" name="Date Placeholder 1"/>
          <p:cNvSpPr>
            <a:spLocks noGrp="1"/>
          </p:cNvSpPr>
          <p:nvPr>
            <p:ph type="dt" idx="10"/>
          </p:nvPr>
        </p:nvSpPr>
        <p:spPr/>
        <p:txBody>
          <a:bodyPr/>
          <a:lstStyle/>
          <a:p>
            <a:fld id="{89BC958E-F640-46E9-AA53-8D2022036914}" type="datetime1">
              <a:rPr lang="en-US" smtClean="0"/>
              <a:pPr/>
              <a:t>5/17/2011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4" name="Header Placeholder 3"/>
          <p:cNvSpPr>
            <a:spLocks noGrp="1"/>
          </p:cNvSpPr>
          <p:nvPr>
            <p:ph type="hdr" sz="quarter" idx="12"/>
          </p:nvPr>
        </p:nvSpPr>
        <p:spPr/>
        <p:txBody>
          <a:bodyPr/>
          <a:lstStyle/>
          <a:p>
            <a:r>
              <a:rPr lang="en-US" smtClean="0"/>
              <a:t>TechReady11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21</a:t>
            </a:fld>
            <a:endParaRPr lang="en-US">
              <a:latin typeface="Segoe" pitchFamily="34" charset="0"/>
            </a:endParaRPr>
          </a:p>
        </p:txBody>
      </p:sp>
    </p:spTree>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2292" name="Date Placeholder 3"/>
          <p:cNvSpPr>
            <a:spLocks noGrp="1"/>
          </p:cNvSpPr>
          <p:nvPr>
            <p:ph type="dt" sz="quarter" idx="1"/>
          </p:nvPr>
        </p:nvSpPr>
        <p:spPr bwMode="auto">
          <a:ln>
            <a:miter lim="800000"/>
            <a:headEnd/>
            <a:tailEnd/>
          </a:ln>
        </p:spPr>
        <p:txBody>
          <a:bodyPr/>
          <a:lstStyle/>
          <a:p>
            <a:pPr>
              <a:defRPr/>
            </a:pPr>
            <a:fld id="{390909F6-A9D2-487F-9068-16B11B991780}" type="datetime8">
              <a:rPr lang="en-US"/>
              <a:pPr>
                <a:defRPr/>
              </a:pPr>
              <a:t>5/17/2011 12:48 PM</a:t>
            </a:fld>
            <a:endParaRPr lang="en-US" dirty="0"/>
          </a:p>
        </p:txBody>
      </p:sp>
      <p:sp>
        <p:nvSpPr>
          <p:cNvPr id="89093" name="Footer Placeholder 4"/>
          <p:cNvSpPr>
            <a:spLocks noGrp="1"/>
          </p:cNvSpPr>
          <p:nvPr>
            <p:ph type="ftr" sz="quarter" idx="4"/>
          </p:nvPr>
        </p:nvSpPr>
        <p:spPr>
          <a:xfrm>
            <a:off x="0" y="8685552"/>
            <a:ext cx="2971697" cy="456889"/>
          </a:xfrm>
          <a:prstGeom prst="rect">
            <a:avLst/>
          </a:prstGeom>
          <a:ln>
            <a:headEnd/>
            <a:tailEnd/>
          </a:ln>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p>
        </p:txBody>
      </p:sp>
      <p:sp>
        <p:nvSpPr>
          <p:cNvPr id="2" name="Slide Number Placeholder 1"/>
          <p:cNvSpPr>
            <a:spLocks noGrp="1"/>
          </p:cNvSpPr>
          <p:nvPr>
            <p:ph type="sldNum" sz="quarter" idx="10"/>
          </p:nvPr>
        </p:nvSpPr>
        <p:spPr/>
        <p:txBody>
          <a:bodyPr/>
          <a:lstStyle/>
          <a:p>
            <a:fld id="{8B263312-38AA-4E1E-B2B5-0F8F122B24FE}" type="slidenum">
              <a:rPr lang="en-US" smtClean="0"/>
              <a:pPr/>
              <a:t>22</a:t>
            </a:fld>
            <a:endParaRPr lang="en-US" dirty="0"/>
          </a:p>
        </p:txBody>
      </p:sp>
      <p:sp>
        <p:nvSpPr>
          <p:cNvPr id="3" name="Header Placeholder 2"/>
          <p:cNvSpPr>
            <a:spLocks noGrp="1"/>
          </p:cNvSpPr>
          <p:nvPr>
            <p:ph type="hdr" sz="quarter" idx="11"/>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73783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43842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872E856-3772-4964-9EF0-3B7BB647A82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814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94789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947891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12:48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2292" name="Date Placeholder 3"/>
          <p:cNvSpPr>
            <a:spLocks noGrp="1"/>
          </p:cNvSpPr>
          <p:nvPr>
            <p:ph type="dt" sz="quarter" idx="1"/>
          </p:nvPr>
        </p:nvSpPr>
        <p:spPr bwMode="auto">
          <a:ln>
            <a:miter lim="800000"/>
            <a:headEnd/>
            <a:tailEnd/>
          </a:ln>
        </p:spPr>
        <p:txBody>
          <a:bodyPr/>
          <a:lstStyle/>
          <a:p>
            <a:pPr>
              <a:defRPr/>
            </a:pPr>
            <a:fld id="{390909F6-A9D2-487F-9068-16B11B991780}" type="datetime8">
              <a:rPr lang="en-US">
                <a:solidFill>
                  <a:prstClr val="black"/>
                </a:solidFill>
              </a:rPr>
              <a:pPr>
                <a:defRPr/>
              </a:pPr>
              <a:t>5/17/2011 12:48 PM</a:t>
            </a:fld>
            <a:endParaRPr lang="en-US" dirty="0">
              <a:solidFill>
                <a:prstClr val="black"/>
              </a:solidFill>
            </a:endParaRPr>
          </a:p>
        </p:txBody>
      </p:sp>
      <p:sp>
        <p:nvSpPr>
          <p:cNvPr id="89093" name="Footer Placeholder 4"/>
          <p:cNvSpPr>
            <a:spLocks noGrp="1"/>
          </p:cNvSpPr>
          <p:nvPr>
            <p:ph type="ftr" sz="quarter" idx="4"/>
          </p:nvPr>
        </p:nvSpPr>
        <p:spPr>
          <a:xfrm>
            <a:off x="0" y="8685552"/>
            <a:ext cx="2971697" cy="456889"/>
          </a:xfrm>
          <a:prstGeom prst="rect">
            <a:avLst/>
          </a:prstGeom>
          <a:ln>
            <a:headEnd/>
            <a:tailEnd/>
          </a:ln>
        </p:spPr>
        <p:txBody>
          <a:bodyPr/>
          <a:lstStyle/>
          <a:p>
            <a:pPr>
              <a:defRPr/>
            </a:pPr>
            <a:r>
              <a:rPr lang="en-US" dirty="0" smtClean="0">
                <a:solidFill>
                  <a:prstClr val="black"/>
                </a:solidFill>
              </a:rPr>
              <a:t>©2005 Microsoft Corporation. All rights reserved.</a:t>
            </a:r>
          </a:p>
          <a:p>
            <a:pPr>
              <a:defRPr/>
            </a:pPr>
            <a:r>
              <a:rPr lang="en-US" dirty="0" smtClean="0">
                <a:solidFill>
                  <a:prstClr val="black"/>
                </a:solidFill>
              </a:rPr>
              <a:t>This presentation is for informational purposes only. Microsoft makes no warranties, express or implied, in this summary.</a:t>
            </a:r>
          </a:p>
        </p:txBody>
      </p:sp>
      <p:sp>
        <p:nvSpPr>
          <p:cNvPr id="2" name="Slide Number Placeholder 1"/>
          <p:cNvSpPr>
            <a:spLocks noGrp="1"/>
          </p:cNvSpPr>
          <p:nvPr>
            <p:ph type="sldNum" sz="quarter" idx="10"/>
          </p:nvPr>
        </p:nvSpPr>
        <p:spPr/>
        <p:txBody>
          <a:bodyPr/>
          <a:lstStyle/>
          <a:p>
            <a:fld id="{8B263312-38AA-4E1E-B2B5-0F8F122B24FE}" type="slidenum">
              <a:rPr lang="en-US" smtClean="0"/>
              <a:pPr/>
              <a:t>7</a:t>
            </a:fld>
            <a:endParaRPr lang="en-US" dirty="0"/>
          </a:p>
        </p:txBody>
      </p:sp>
      <p:sp>
        <p:nvSpPr>
          <p:cNvPr id="3" name="Header Placeholder 2"/>
          <p:cNvSpPr>
            <a:spLocks noGrp="1"/>
          </p:cNvSpPr>
          <p:nvPr>
            <p:ph type="hdr" sz="quarter" idx="11"/>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2292" name="Date Placeholder 3"/>
          <p:cNvSpPr>
            <a:spLocks noGrp="1"/>
          </p:cNvSpPr>
          <p:nvPr>
            <p:ph type="dt" sz="quarter" idx="1"/>
          </p:nvPr>
        </p:nvSpPr>
        <p:spPr bwMode="auto">
          <a:ln>
            <a:miter lim="800000"/>
            <a:headEnd/>
            <a:tailEnd/>
          </a:ln>
        </p:spPr>
        <p:txBody>
          <a:bodyPr/>
          <a:lstStyle/>
          <a:p>
            <a:pPr>
              <a:defRPr/>
            </a:pPr>
            <a:fld id="{390909F6-A9D2-487F-9068-16B11B991780}" type="datetime8">
              <a:rPr lang="en-US"/>
              <a:pPr>
                <a:defRPr/>
              </a:pPr>
              <a:t>5/17/2011 12:48 PM</a:t>
            </a:fld>
            <a:endParaRPr lang="en-US" dirty="0"/>
          </a:p>
        </p:txBody>
      </p:sp>
      <p:sp>
        <p:nvSpPr>
          <p:cNvPr id="89093" name="Footer Placeholder 4"/>
          <p:cNvSpPr>
            <a:spLocks noGrp="1"/>
          </p:cNvSpPr>
          <p:nvPr>
            <p:ph type="ftr" sz="quarter" idx="4"/>
          </p:nvPr>
        </p:nvSpPr>
        <p:spPr>
          <a:xfrm>
            <a:off x="0" y="8685552"/>
            <a:ext cx="2971697" cy="456889"/>
          </a:xfrm>
          <a:prstGeom prst="rect">
            <a:avLst/>
          </a:prstGeom>
          <a:ln>
            <a:headEnd/>
            <a:tailEnd/>
          </a:ln>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p>
        </p:txBody>
      </p:sp>
      <p:sp>
        <p:nvSpPr>
          <p:cNvPr id="2" name="Slide Number Placeholder 1"/>
          <p:cNvSpPr>
            <a:spLocks noGrp="1"/>
          </p:cNvSpPr>
          <p:nvPr>
            <p:ph type="sldNum" sz="quarter" idx="10"/>
          </p:nvPr>
        </p:nvSpPr>
        <p:spPr/>
        <p:txBody>
          <a:bodyPr/>
          <a:lstStyle/>
          <a:p>
            <a:fld id="{8B263312-38AA-4E1E-B2B5-0F8F122B24FE}" type="slidenum">
              <a:rPr lang="en-US" smtClean="0"/>
              <a:pPr/>
              <a:t>9</a:t>
            </a:fld>
            <a:endParaRPr lang="en-US" dirty="0"/>
          </a:p>
        </p:txBody>
      </p:sp>
      <p:sp>
        <p:nvSpPr>
          <p:cNvPr id="3" name="Header Placeholder 2"/>
          <p:cNvSpPr>
            <a:spLocks noGrp="1"/>
          </p:cNvSpPr>
          <p:nvPr>
            <p:ph type="hdr" sz="quarter" idx="11"/>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54385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2292" name="Date Placeholder 3"/>
          <p:cNvSpPr>
            <a:spLocks noGrp="1"/>
          </p:cNvSpPr>
          <p:nvPr>
            <p:ph type="dt" sz="quarter" idx="1"/>
          </p:nvPr>
        </p:nvSpPr>
        <p:spPr bwMode="auto">
          <a:ln>
            <a:miter lim="800000"/>
            <a:headEnd/>
            <a:tailEnd/>
          </a:ln>
        </p:spPr>
        <p:txBody>
          <a:bodyPr/>
          <a:lstStyle/>
          <a:p>
            <a:pPr>
              <a:defRPr/>
            </a:pPr>
            <a:fld id="{390909F6-A9D2-487F-9068-16B11B991780}" type="datetime8">
              <a:rPr lang="en-US"/>
              <a:pPr>
                <a:defRPr/>
              </a:pPr>
              <a:t>5/17/2011 12:48 PM</a:t>
            </a:fld>
            <a:endParaRPr lang="en-US" dirty="0"/>
          </a:p>
        </p:txBody>
      </p:sp>
      <p:sp>
        <p:nvSpPr>
          <p:cNvPr id="89093" name="Footer Placeholder 4"/>
          <p:cNvSpPr>
            <a:spLocks noGrp="1"/>
          </p:cNvSpPr>
          <p:nvPr>
            <p:ph type="ftr" sz="quarter" idx="4"/>
          </p:nvPr>
        </p:nvSpPr>
        <p:spPr>
          <a:xfrm>
            <a:off x="0" y="8685552"/>
            <a:ext cx="2971697" cy="456889"/>
          </a:xfrm>
          <a:prstGeom prst="rect">
            <a:avLst/>
          </a:prstGeom>
          <a:ln>
            <a:headEnd/>
            <a:tailEnd/>
          </a:ln>
        </p:spPr>
        <p:txBody>
          <a:bodyPr/>
          <a:lstStyle/>
          <a:p>
            <a:pPr>
              <a:defRPr/>
            </a:pPr>
            <a:r>
              <a:rPr lang="en-US" dirty="0" smtClean="0"/>
              <a:t>©2005 Microsoft Corporation. All rights reserved.</a:t>
            </a:r>
          </a:p>
          <a:p>
            <a:pPr>
              <a:defRPr/>
            </a:pPr>
            <a:r>
              <a:rPr lang="en-US" dirty="0" smtClean="0"/>
              <a:t>This presentation is for informational purposes only. Microsoft makes no warranties, express or implied, in this summary.</a:t>
            </a:r>
          </a:p>
        </p:txBody>
      </p:sp>
      <p:sp>
        <p:nvSpPr>
          <p:cNvPr id="2" name="Slide Number Placeholder 1"/>
          <p:cNvSpPr>
            <a:spLocks noGrp="1"/>
          </p:cNvSpPr>
          <p:nvPr>
            <p:ph type="sldNum" sz="quarter" idx="10"/>
          </p:nvPr>
        </p:nvSpPr>
        <p:spPr/>
        <p:txBody>
          <a:bodyPr/>
          <a:lstStyle/>
          <a:p>
            <a:fld id="{8B263312-38AA-4E1E-B2B5-0F8F122B24FE}" type="slidenum">
              <a:rPr lang="en-US" smtClean="0"/>
              <a:pPr/>
              <a:t>12</a:t>
            </a:fld>
            <a:endParaRPr lang="en-US" dirty="0"/>
          </a:p>
        </p:txBody>
      </p:sp>
      <p:sp>
        <p:nvSpPr>
          <p:cNvPr id="3" name="Header Placeholder 2"/>
          <p:cNvSpPr>
            <a:spLocks noGrp="1"/>
          </p:cNvSpPr>
          <p:nvPr>
            <p:ph type="hdr" sz="quarter" idx="11"/>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85377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7853" y="289368"/>
            <a:ext cx="10969943" cy="609398"/>
          </a:xfrm>
        </p:spPr>
        <p:txBody>
          <a:bodyPr anchor="t" anchorCtr="0"/>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836247" y="6356355"/>
            <a:ext cx="516332" cy="365125"/>
          </a:xfrm>
          <a:prstGeom prst="rect">
            <a:avLst/>
          </a:prstGeom>
        </p:spPr>
        <p:txBody>
          <a:bodyPr/>
          <a:lstStyle/>
          <a:p>
            <a:pPr>
              <a:defRPr/>
            </a:pPr>
            <a:fld id="{6875B22E-4EDC-B840-A696-F535A7F2E043}" type="slidenum">
              <a:rPr lang="en-US" smtClean="0">
                <a:solidFill>
                  <a:srgbClr val="DDDDDD"/>
                </a:solidFill>
              </a:rPr>
              <a:pPr>
                <a:defRPr/>
              </a:pPr>
              <a:t>‹#›</a:t>
            </a:fld>
            <a:endParaRPr lang="en-US">
              <a:solidFill>
                <a:srgbClr val="DDDDDD"/>
              </a:solidFill>
            </a:endParaRPr>
          </a:p>
        </p:txBody>
      </p:sp>
    </p:spTree>
    <p:extLst>
      <p:ext uri="{BB962C8B-B14F-4D97-AF65-F5344CB8AC3E}">
        <p14:creationId xmlns:p14="http://schemas.microsoft.com/office/powerpoint/2010/main" val="26816435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0791839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50993393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 id="2147483744"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3.png"/><Relationship Id="rId18" Type="http://schemas.openxmlformats.org/officeDocument/2006/relationships/image" Target="../media/image61.png"/><Relationship Id="rId3" Type="http://schemas.openxmlformats.org/officeDocument/2006/relationships/notesSlide" Target="../notesSlides/notesSlide9.xml"/><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58.png"/><Relationship Id="rId25" Type="http://schemas.openxmlformats.org/officeDocument/2006/relationships/image" Target="../media/image59.png"/><Relationship Id="rId2" Type="http://schemas.openxmlformats.org/officeDocument/2006/relationships/slideLayout" Target="../slideLayouts/slideLayout13.xml"/><Relationship Id="rId16" Type="http://schemas.openxmlformats.org/officeDocument/2006/relationships/image" Target="../media/image56.png"/><Relationship Id="rId20" Type="http://schemas.openxmlformats.org/officeDocument/2006/relationships/image" Target="../media/image63.png"/><Relationship Id="rId1" Type="http://schemas.openxmlformats.org/officeDocument/2006/relationships/tags" Target="../tags/tag3.xml"/><Relationship Id="rId6" Type="http://schemas.openxmlformats.org/officeDocument/2006/relationships/image" Target="../media/image34.png"/><Relationship Id="rId11" Type="http://schemas.openxmlformats.org/officeDocument/2006/relationships/image" Target="../media/image47.png"/><Relationship Id="rId24" Type="http://schemas.openxmlformats.org/officeDocument/2006/relationships/image" Target="../media/image57.png"/><Relationship Id="rId5" Type="http://schemas.openxmlformats.org/officeDocument/2006/relationships/image" Target="../media/image33.png"/><Relationship Id="rId15" Type="http://schemas.openxmlformats.org/officeDocument/2006/relationships/image" Target="../media/image45.png"/><Relationship Id="rId23" Type="http://schemas.openxmlformats.org/officeDocument/2006/relationships/image" Target="../media/image64.jpeg"/><Relationship Id="rId10" Type="http://schemas.openxmlformats.org/officeDocument/2006/relationships/image" Target="../media/image38.png"/><Relationship Id="rId19" Type="http://schemas.openxmlformats.org/officeDocument/2006/relationships/image" Target="../media/image55.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4.png"/><Relationship Id="rId22"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0.png"/><Relationship Id="rId3" Type="http://schemas.openxmlformats.org/officeDocument/2006/relationships/slideLayout" Target="../slideLayouts/slideLayout8.xml"/><Relationship Id="rId7" Type="http://schemas.openxmlformats.org/officeDocument/2006/relationships/image" Target="../media/image66.png"/><Relationship Id="rId12" Type="http://schemas.openxmlformats.org/officeDocument/2006/relationships/image" Target="../media/image69.png"/><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65.pn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notesSlide" Target="../notesSlides/notesSlide10.xml"/><Relationship Id="rId9" Type="http://schemas.openxmlformats.org/officeDocument/2006/relationships/image" Target="../media/image67.png"/><Relationship Id="rId1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5.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diagramColors" Target="../diagrams/colors1.xml"/><Relationship Id="rId11" Type="http://schemas.openxmlformats.org/officeDocument/2006/relationships/image" Target="../media/image75.png"/><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74.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76.png"/><Relationship Id="rId26" Type="http://schemas.openxmlformats.org/officeDocument/2006/relationships/image" Target="../media/image83.png"/><Relationship Id="rId3" Type="http://schemas.openxmlformats.org/officeDocument/2006/relationships/tags" Target="../tags/tag9.xml"/><Relationship Id="rId21" Type="http://schemas.openxmlformats.org/officeDocument/2006/relationships/image" Target="../media/image79.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notesSlide" Target="../notesSlides/notesSlide13.xml"/><Relationship Id="rId25" Type="http://schemas.openxmlformats.org/officeDocument/2006/relationships/image" Target="../media/image82.png"/><Relationship Id="rId33" Type="http://schemas.openxmlformats.org/officeDocument/2006/relationships/image" Target="../media/image72.png"/><Relationship Id="rId2" Type="http://schemas.openxmlformats.org/officeDocument/2006/relationships/tags" Target="../tags/tag8.xml"/><Relationship Id="rId16" Type="http://schemas.openxmlformats.org/officeDocument/2006/relationships/slideLayout" Target="../slideLayouts/slideLayout13.xml"/><Relationship Id="rId20" Type="http://schemas.openxmlformats.org/officeDocument/2006/relationships/image" Target="../media/image78.png"/><Relationship Id="rId29" Type="http://schemas.openxmlformats.org/officeDocument/2006/relationships/image" Target="../media/image86.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69.png"/><Relationship Id="rId32" Type="http://schemas.openxmlformats.org/officeDocument/2006/relationships/image" Target="../media/image89.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81.png"/><Relationship Id="rId28" Type="http://schemas.openxmlformats.org/officeDocument/2006/relationships/image" Target="../media/image85.png"/><Relationship Id="rId10" Type="http://schemas.openxmlformats.org/officeDocument/2006/relationships/tags" Target="../tags/tag16.xml"/><Relationship Id="rId19" Type="http://schemas.openxmlformats.org/officeDocument/2006/relationships/image" Target="../media/image77.png"/><Relationship Id="rId31" Type="http://schemas.openxmlformats.org/officeDocument/2006/relationships/image" Target="../media/image88.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80.png"/><Relationship Id="rId27" Type="http://schemas.openxmlformats.org/officeDocument/2006/relationships/image" Target="../media/image84.png"/><Relationship Id="rId30" Type="http://schemas.openxmlformats.org/officeDocument/2006/relationships/image" Target="../media/image8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1.png"/><Relationship Id="rId18" Type="http://schemas.openxmlformats.org/officeDocument/2006/relationships/image" Target="../media/image54.png"/><Relationship Id="rId3" Type="http://schemas.openxmlformats.org/officeDocument/2006/relationships/notesSlide" Target="../notesSlides/notesSlide16.xml"/><Relationship Id="rId21" Type="http://schemas.openxmlformats.org/officeDocument/2006/relationships/image" Target="../media/image91.png"/><Relationship Id="rId7" Type="http://schemas.openxmlformats.org/officeDocument/2006/relationships/image" Target="../media/image33.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slideLayout" Target="../slideLayouts/slideLayout13.xml"/><Relationship Id="rId16" Type="http://schemas.openxmlformats.org/officeDocument/2006/relationships/image" Target="../media/image44.png"/><Relationship Id="rId20" Type="http://schemas.openxmlformats.org/officeDocument/2006/relationships/image" Target="../media/image55.png"/><Relationship Id="rId1" Type="http://schemas.openxmlformats.org/officeDocument/2006/relationships/tags" Target="../tags/tag22.xml"/><Relationship Id="rId6" Type="http://schemas.openxmlformats.org/officeDocument/2006/relationships/image" Target="../media/image32.png"/><Relationship Id="rId11" Type="http://schemas.openxmlformats.org/officeDocument/2006/relationships/image" Target="../media/image39.png"/><Relationship Id="rId24" Type="http://schemas.openxmlformats.org/officeDocument/2006/relationships/image" Target="../media/image37.png"/><Relationship Id="rId5" Type="http://schemas.openxmlformats.org/officeDocument/2006/relationships/image" Target="../media/image63.png"/><Relationship Id="rId15" Type="http://schemas.openxmlformats.org/officeDocument/2006/relationships/image" Target="../media/image43.png"/><Relationship Id="rId23" Type="http://schemas.openxmlformats.org/officeDocument/2006/relationships/image" Target="../media/image36.png"/><Relationship Id="rId10" Type="http://schemas.openxmlformats.org/officeDocument/2006/relationships/image" Target="../media/image47.png"/><Relationship Id="rId19" Type="http://schemas.openxmlformats.org/officeDocument/2006/relationships/image" Target="../media/image90.png"/><Relationship Id="rId4" Type="http://schemas.openxmlformats.org/officeDocument/2006/relationships/image" Target="../media/image49.png"/><Relationship Id="rId9" Type="http://schemas.openxmlformats.org/officeDocument/2006/relationships/image" Target="../media/image38.png"/><Relationship Id="rId14" Type="http://schemas.openxmlformats.org/officeDocument/2006/relationships/image" Target="../media/image42.png"/><Relationship Id="rId22"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hyperlink" Target="http://blogs.technet.com/b/systemcenter/archive/2010/09/21/what-program-is-right-for-my-organization.aspx" TargetMode="External"/><Relationship Id="rId3" Type="http://schemas.openxmlformats.org/officeDocument/2006/relationships/hyperlink" Target="http://blogs.technet.com/b/systemcenter/archive/2010/10/21/looking-for-vhds.aspx" TargetMode="External"/><Relationship Id="rId7" Type="http://schemas.openxmlformats.org/officeDocument/2006/relationships/hyperlink" Target="http://www.microsoft.com/systemcenter/en/us/configuration-manager.aspx" TargetMode="External"/><Relationship Id="rId2" Type="http://schemas.openxmlformats.org/officeDocument/2006/relationships/hyperlink" Target="http://go.microsoft.com/fwlink/?LinkId=193914" TargetMode="External"/><Relationship Id="rId1" Type="http://schemas.openxmlformats.org/officeDocument/2006/relationships/slideLayout" Target="../slideLayouts/slideLayout10.xml"/><Relationship Id="rId6" Type="http://schemas.openxmlformats.org/officeDocument/2006/relationships/hyperlink" Target="http://blogs.technet.com/b/systemcenter/" TargetMode="External"/><Relationship Id="rId5" Type="http://schemas.openxmlformats.org/officeDocument/2006/relationships/hyperlink" Target="http://blogs.technet.com/b/systemcenter/archive/2010/09/17/announcing-the-configuration-manager-v-next-community-evaluation-program.aspx" TargetMode="External"/><Relationship Id="rId4" Type="http://schemas.openxmlformats.org/officeDocument/2006/relationships/hyperlink" Target="http://blogs.technet.com/b/systemcenter/archive/2010/10/05/configuration-manager-v-next-virtual-labs-announcement.aspx"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02.png"/><Relationship Id="rId5" Type="http://schemas.openxmlformats.org/officeDocument/2006/relationships/hyperlink" Target="http://www.microsoft.com/learning" TargetMode="External"/><Relationship Id="rId10" Type="http://schemas.openxmlformats.org/officeDocument/2006/relationships/image" Target="../media/image101.emf"/><Relationship Id="rId4" Type="http://schemas.openxmlformats.org/officeDocument/2006/relationships/image" Target="../media/image98.png"/><Relationship Id="rId9" Type="http://schemas.openxmlformats.org/officeDocument/2006/relationships/image" Target="../media/image100.png"/><Relationship Id="rId1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oleObject" Target="../embeddings/oleObject1.bin"/><Relationship Id="rId3" Type="http://schemas.openxmlformats.org/officeDocument/2006/relationships/slideLayout" Target="../slideLayouts/slideLayout13.xml"/><Relationship Id="rId21" Type="http://schemas.openxmlformats.org/officeDocument/2006/relationships/oleObject" Target="../embeddings/oleObject3.bin"/><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tags" Target="../tags/tag1.xml"/><Relationship Id="rId16" Type="http://schemas.openxmlformats.org/officeDocument/2006/relationships/image" Target="../media/image43.png"/><Relationship Id="rId20"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47.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46.png"/><Relationship Id="rId10" Type="http://schemas.openxmlformats.org/officeDocument/2006/relationships/image" Target="../media/image37.png"/><Relationship Id="rId19" Type="http://schemas.openxmlformats.org/officeDocument/2006/relationships/image" Target="../media/image31.emf"/><Relationship Id="rId4" Type="http://schemas.openxmlformats.org/officeDocument/2006/relationships/notesSlide" Target="../notesSlides/notesSlide5.xml"/><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hyperlink" Target="http://www.google.com/imgres?imgurl=http://www.dirjournal.com/entertainment-journal/wp-content/uploads/2010/01/iphone-apps.jpg&amp;imgrefurl=http://www.dirjournal.com/entertainment-journal/9-weirdest-iphone-apps/&amp;usg=__Nn7Wk9EiWu9lTLLyUhaAeTpvEGc=&amp;h=480&amp;w=478&amp;sz=43&amp;hl=en&amp;start=1&amp;um=1&amp;itbs=1&amp;tbnid=yUi6_48MUNytZM:&amp;tbnh=129&amp;tbnw=128&amp;prev=/images?q=iphone+apps&amp;um=1&amp;hl=en&amp;sa=N&amp;tbs=isch:1" TargetMode="External"/><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7.png"/><Relationship Id="rId3" Type="http://schemas.openxmlformats.org/officeDocument/2006/relationships/notesSlide" Target="../notesSlides/notesSlide6.xml"/><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slideLayout" Target="../slideLayouts/slideLayout13.xml"/><Relationship Id="rId16" Type="http://schemas.openxmlformats.org/officeDocument/2006/relationships/image" Target="../media/image55.png"/><Relationship Id="rId1" Type="http://schemas.openxmlformats.org/officeDocument/2006/relationships/tags" Target="../tags/tag2.xml"/><Relationship Id="rId6" Type="http://schemas.openxmlformats.org/officeDocument/2006/relationships/image" Target="../media/image35.png"/><Relationship Id="rId11" Type="http://schemas.openxmlformats.org/officeDocument/2006/relationships/image" Target="../media/image32.png"/><Relationship Id="rId5" Type="http://schemas.openxmlformats.org/officeDocument/2006/relationships/image" Target="../media/image34.png"/><Relationship Id="rId15" Type="http://schemas.openxmlformats.org/officeDocument/2006/relationships/image" Target="../media/image54.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5.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System Center Configuration Manager 2012: Technical Overview</a:t>
            </a:r>
          </a:p>
        </p:txBody>
      </p:sp>
      <p:sp>
        <p:nvSpPr>
          <p:cNvPr id="3" name="Subtitle 2"/>
          <p:cNvSpPr>
            <a:spLocks noGrp="1"/>
          </p:cNvSpPr>
          <p:nvPr>
            <p:ph type="subTitle" idx="1"/>
          </p:nvPr>
        </p:nvSpPr>
        <p:spPr/>
        <p:txBody>
          <a:bodyPr/>
          <a:lstStyle/>
          <a:p>
            <a:r>
              <a:rPr lang="en-US" dirty="0" smtClean="0"/>
              <a:t>Wally Mead</a:t>
            </a:r>
          </a:p>
          <a:p>
            <a:r>
              <a:rPr lang="en-US" dirty="0" smtClean="0"/>
              <a:t>Senior Program Manager</a:t>
            </a:r>
          </a:p>
          <a:p>
            <a:r>
              <a:rPr lang="en-US" dirty="0" smtClean="0"/>
              <a:t>Microsoft Corporation</a:t>
            </a:r>
            <a:endParaRPr lang="en-US" dirty="0"/>
          </a:p>
        </p:txBody>
      </p:sp>
      <p:sp>
        <p:nvSpPr>
          <p:cNvPr id="6" name="Text Placeholder 5"/>
          <p:cNvSpPr>
            <a:spLocks noGrp="1"/>
          </p:cNvSpPr>
          <p:nvPr>
            <p:ph type="body" sz="quarter" idx="10"/>
          </p:nvPr>
        </p:nvSpPr>
        <p:spPr/>
        <p:txBody>
          <a:bodyPr/>
          <a:lstStyle/>
          <a:p>
            <a:r>
              <a:rPr lang="en-US" dirty="0" smtClean="0"/>
              <a:t>SIM352</a:t>
            </a:r>
            <a:endParaRPr lang="en-US" dirty="0"/>
          </a:p>
        </p:txBody>
      </p:sp>
    </p:spTree>
    <p:extLst>
      <p:ext uri="{BB962C8B-B14F-4D97-AF65-F5344CB8AC3E}">
        <p14:creationId xmlns:p14="http://schemas.microsoft.com/office/powerpoint/2010/main" val="248737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Managing Mobile Devices</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Model in-depth</a:t>
            </a:r>
            <a:endParaRPr lang="en-US" dirty="0"/>
          </a:p>
        </p:txBody>
      </p:sp>
      <p:sp>
        <p:nvSpPr>
          <p:cNvPr id="4" name="Rectangle 3"/>
          <p:cNvSpPr/>
          <p:nvPr/>
        </p:nvSpPr>
        <p:spPr bwMode="auto">
          <a:xfrm>
            <a:off x="2133045" y="2716914"/>
            <a:ext cx="5361687" cy="3429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Deployment Type</a:t>
            </a:r>
          </a:p>
        </p:txBody>
      </p:sp>
      <p:sp>
        <p:nvSpPr>
          <p:cNvPr id="5" name="Rectangle 4"/>
          <p:cNvSpPr/>
          <p:nvPr/>
        </p:nvSpPr>
        <p:spPr bwMode="auto">
          <a:xfrm>
            <a:off x="2674630" y="4535667"/>
            <a:ext cx="4386835"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Requirement Rules</a:t>
            </a:r>
          </a:p>
        </p:txBody>
      </p:sp>
      <p:sp>
        <p:nvSpPr>
          <p:cNvPr id="6" name="Rectangle 5"/>
          <p:cNvSpPr/>
          <p:nvPr/>
        </p:nvSpPr>
        <p:spPr bwMode="auto">
          <a:xfrm>
            <a:off x="2674630" y="5116692"/>
            <a:ext cx="4386835"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Dependencies</a:t>
            </a:r>
          </a:p>
        </p:txBody>
      </p:sp>
      <p:sp>
        <p:nvSpPr>
          <p:cNvPr id="7" name="Rectangle 6"/>
          <p:cNvSpPr/>
          <p:nvPr/>
        </p:nvSpPr>
        <p:spPr bwMode="auto">
          <a:xfrm>
            <a:off x="2674630" y="3293314"/>
            <a:ext cx="4386835"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Detection Method</a:t>
            </a:r>
          </a:p>
        </p:txBody>
      </p:sp>
      <p:sp>
        <p:nvSpPr>
          <p:cNvPr id="8" name="Rectangle 7"/>
          <p:cNvSpPr/>
          <p:nvPr/>
        </p:nvSpPr>
        <p:spPr bwMode="auto">
          <a:xfrm>
            <a:off x="2133045" y="2107314"/>
            <a:ext cx="5361687"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End User Metadata</a:t>
            </a:r>
          </a:p>
        </p:txBody>
      </p:sp>
      <p:sp>
        <p:nvSpPr>
          <p:cNvPr id="9" name="Rectangle 8"/>
          <p:cNvSpPr/>
          <p:nvPr/>
        </p:nvSpPr>
        <p:spPr bwMode="auto">
          <a:xfrm>
            <a:off x="2674630" y="5650614"/>
            <a:ext cx="4386835"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gradFill>
                  <a:gsLst>
                    <a:gs pos="0">
                      <a:srgbClr val="FFFFFF"/>
                    </a:gs>
                    <a:gs pos="100000">
                      <a:srgbClr val="FFFFFF"/>
                    </a:gs>
                  </a:gsLst>
                  <a:lin ang="5400000" scaled="0"/>
                </a:gradFill>
              </a:rPr>
              <a:t>Supersedence</a:t>
            </a:r>
            <a:endParaRPr lang="en-US" sz="2400" dirty="0" smtClean="0">
              <a:gradFill>
                <a:gsLst>
                  <a:gs pos="0">
                    <a:srgbClr val="FFFFFF"/>
                  </a:gs>
                  <a:gs pos="100000">
                    <a:srgbClr val="FFFFFF"/>
                  </a:gs>
                </a:gsLst>
                <a:lin ang="5400000" scaled="0"/>
              </a:gradFill>
            </a:endParaRPr>
          </a:p>
        </p:txBody>
      </p:sp>
      <p:sp>
        <p:nvSpPr>
          <p:cNvPr id="10" name="Rectangle 9"/>
          <p:cNvSpPr/>
          <p:nvPr/>
        </p:nvSpPr>
        <p:spPr bwMode="auto">
          <a:xfrm>
            <a:off x="2674630" y="3898823"/>
            <a:ext cx="4386835"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Install Command</a:t>
            </a:r>
          </a:p>
        </p:txBody>
      </p:sp>
      <p:sp>
        <p:nvSpPr>
          <p:cNvPr id="11" name="Rectangle 10"/>
          <p:cNvSpPr/>
          <p:nvPr/>
        </p:nvSpPr>
        <p:spPr bwMode="auto">
          <a:xfrm>
            <a:off x="7770812" y="2107314"/>
            <a:ext cx="3353387"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The “friendly” information for your users</a:t>
            </a:r>
          </a:p>
        </p:txBody>
      </p:sp>
      <p:sp>
        <p:nvSpPr>
          <p:cNvPr id="12" name="Rectangle 11"/>
          <p:cNvSpPr/>
          <p:nvPr/>
        </p:nvSpPr>
        <p:spPr bwMode="auto">
          <a:xfrm>
            <a:off x="7770812" y="1497714"/>
            <a:ext cx="3353387"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gradFill>
                  <a:gsLst>
                    <a:gs pos="0">
                      <a:srgbClr val="FFFFFF"/>
                    </a:gs>
                    <a:gs pos="100000">
                      <a:srgbClr val="FFFFFF"/>
                    </a:gs>
                  </a:gsLst>
                  <a:lin ang="5400000" scaled="0"/>
                </a:gradFill>
              </a:rPr>
              <a:t>Keep your apps organized and managed</a:t>
            </a:r>
          </a:p>
        </p:txBody>
      </p:sp>
      <p:sp>
        <p:nvSpPr>
          <p:cNvPr id="13" name="Rectangle 12"/>
          <p:cNvSpPr/>
          <p:nvPr/>
        </p:nvSpPr>
        <p:spPr bwMode="auto">
          <a:xfrm>
            <a:off x="7770812" y="2716914"/>
            <a:ext cx="3353387"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Workhorse for application</a:t>
            </a:r>
          </a:p>
        </p:txBody>
      </p:sp>
      <p:sp>
        <p:nvSpPr>
          <p:cNvPr id="14" name="Rectangle 13"/>
          <p:cNvSpPr/>
          <p:nvPr/>
        </p:nvSpPr>
        <p:spPr bwMode="auto">
          <a:xfrm>
            <a:off x="7770812" y="4444227"/>
            <a:ext cx="3353387"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Can/cannot install app</a:t>
            </a:r>
          </a:p>
        </p:txBody>
      </p:sp>
      <p:sp>
        <p:nvSpPr>
          <p:cNvPr id="15" name="Rectangle 14"/>
          <p:cNvSpPr/>
          <p:nvPr/>
        </p:nvSpPr>
        <p:spPr bwMode="auto">
          <a:xfrm>
            <a:off x="7770812" y="5612514"/>
            <a:ext cx="3353387"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Remove previous versions</a:t>
            </a:r>
          </a:p>
        </p:txBody>
      </p:sp>
      <p:sp>
        <p:nvSpPr>
          <p:cNvPr id="16" name="Rectangle 15"/>
          <p:cNvSpPr/>
          <p:nvPr/>
        </p:nvSpPr>
        <p:spPr bwMode="auto">
          <a:xfrm>
            <a:off x="7770812" y="3228544"/>
            <a:ext cx="3353387"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Is app installed?</a:t>
            </a:r>
          </a:p>
        </p:txBody>
      </p:sp>
      <p:sp>
        <p:nvSpPr>
          <p:cNvPr id="17" name="Rectangle 16"/>
          <p:cNvSpPr/>
          <p:nvPr/>
        </p:nvSpPr>
        <p:spPr bwMode="auto">
          <a:xfrm>
            <a:off x="7770812" y="3847388"/>
            <a:ext cx="3353387"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Command line and options</a:t>
            </a:r>
          </a:p>
        </p:txBody>
      </p:sp>
      <p:sp>
        <p:nvSpPr>
          <p:cNvPr id="18" name="Rectangle 17"/>
          <p:cNvSpPr/>
          <p:nvPr/>
        </p:nvSpPr>
        <p:spPr bwMode="auto">
          <a:xfrm>
            <a:off x="7770812" y="5038587"/>
            <a:ext cx="3353387"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Apps that must be present</a:t>
            </a:r>
          </a:p>
        </p:txBody>
      </p:sp>
      <p:pic>
        <p:nvPicPr>
          <p:cNvPr id="19" name="Picture 5" descr="C:\Users\davidra\Documents\ClipArtforPowerpoint\DVD_ART36\Artwork_Imagery\Icons - Illustrations\_ WINDOWS VISTA ICONS\Software box retail DVD package.png"/>
          <p:cNvPicPr>
            <a:picLocks noChangeArrowheads="1"/>
          </p:cNvPicPr>
          <p:nvPr/>
        </p:nvPicPr>
        <p:blipFill>
          <a:blip r:embed="rId3" cstate="print"/>
          <a:stretch>
            <a:fillRect/>
          </a:stretch>
        </p:blipFill>
        <p:spPr bwMode="auto">
          <a:xfrm>
            <a:off x="-1588" y="914400"/>
            <a:ext cx="914400" cy="914400"/>
          </a:xfrm>
          <a:prstGeom prst="rect">
            <a:avLst/>
          </a:prstGeom>
          <a:noFill/>
        </p:spPr>
      </p:pic>
      <p:grpSp>
        <p:nvGrpSpPr>
          <p:cNvPr id="20" name="Group 19"/>
          <p:cNvGrpSpPr/>
          <p:nvPr/>
        </p:nvGrpSpPr>
        <p:grpSpPr>
          <a:xfrm>
            <a:off x="272717" y="1837426"/>
            <a:ext cx="2313432" cy="4752856"/>
            <a:chOff x="-730237" y="1828800"/>
            <a:chExt cx="2101837" cy="4752856"/>
          </a:xfrm>
        </p:grpSpPr>
        <p:grpSp>
          <p:nvGrpSpPr>
            <p:cNvPr id="21" name="Group 16"/>
            <p:cNvGrpSpPr/>
            <p:nvPr/>
          </p:nvGrpSpPr>
          <p:grpSpPr>
            <a:xfrm>
              <a:off x="-691838" y="2943226"/>
              <a:ext cx="841908" cy="872008"/>
              <a:chOff x="2971800" y="3886200"/>
              <a:chExt cx="1298663" cy="1295400"/>
            </a:xfrm>
          </p:grpSpPr>
          <p:pic>
            <p:nvPicPr>
              <p:cNvPr id="30" name="Picture 3" descr="C:\Users\davidra\Documents\ClipArtforPowerpoint\DVD_ART36\Artwork_Imagery\Icons - Illustrations\_ VIRTUALIZATION ICONS\Windows Logo.png"/>
              <p:cNvPicPr>
                <a:picLocks noChangeAspect="1" noChangeArrowheads="1"/>
              </p:cNvPicPr>
              <p:nvPr/>
            </p:nvPicPr>
            <p:blipFill>
              <a:blip r:embed="rId4" cstate="print"/>
              <a:srcRect/>
              <a:stretch>
                <a:fillRect/>
              </a:stretch>
            </p:blipFill>
            <p:spPr bwMode="auto">
              <a:xfrm>
                <a:off x="3352800" y="4267200"/>
                <a:ext cx="609600" cy="561314"/>
              </a:xfrm>
              <a:prstGeom prst="rect">
                <a:avLst/>
              </a:prstGeom>
              <a:noFill/>
              <a:ln>
                <a:noFill/>
              </a:ln>
            </p:spPr>
          </p:pic>
          <p:pic>
            <p:nvPicPr>
              <p:cNvPr id="31" name="Picture 7" descr="C:\Users\davidra\Documents\ClipArtforPowerpoint\DVD_ART36\Artwork_Imagery\Shapes\Circular shapes\Circle\oval circle frame edge.png"/>
              <p:cNvPicPr>
                <a:picLocks noChangeAspect="1" noChangeArrowheads="1"/>
              </p:cNvPicPr>
              <p:nvPr/>
            </p:nvPicPr>
            <p:blipFill>
              <a:blip r:embed="rId5" cstate="print"/>
              <a:srcRect/>
              <a:stretch>
                <a:fillRect/>
              </a:stretch>
            </p:blipFill>
            <p:spPr bwMode="auto">
              <a:xfrm>
                <a:off x="2971800" y="3886200"/>
                <a:ext cx="1298663" cy="1295400"/>
              </a:xfrm>
              <a:prstGeom prst="rect">
                <a:avLst/>
              </a:prstGeom>
              <a:noFill/>
              <a:ln>
                <a:noFill/>
              </a:ln>
            </p:spPr>
          </p:pic>
          <p:pic>
            <p:nvPicPr>
              <p:cNvPr id="32" name="Picture 8" descr="C:\Users\davidra\Documents\ClipArtforPowerpoint\DVD_ART36\Artwork_Imagery\Icons - Illustrations\_ WINDOWS VISTA ICONS\Right Green Arrow.png"/>
              <p:cNvPicPr>
                <a:picLocks noChangeAspect="1" noChangeArrowheads="1"/>
              </p:cNvPicPr>
              <p:nvPr/>
            </p:nvPicPr>
            <p:blipFill>
              <a:blip r:embed="rId6" cstate="print"/>
              <a:srcRect/>
              <a:stretch>
                <a:fillRect/>
              </a:stretch>
            </p:blipFill>
            <p:spPr bwMode="auto">
              <a:xfrm rot="2245939">
                <a:off x="3499808" y="4513144"/>
                <a:ext cx="436880" cy="381000"/>
              </a:xfrm>
              <a:prstGeom prst="rect">
                <a:avLst/>
              </a:prstGeom>
              <a:noFill/>
              <a:ln>
                <a:noFill/>
              </a:ln>
            </p:spPr>
          </p:pic>
        </p:grpSp>
        <p:pic>
          <p:nvPicPr>
            <p:cNvPr id="22" name="Content Placeholder 37" descr="test.png"/>
            <p:cNvPicPr>
              <a:picLocks noChangeAspect="1"/>
            </p:cNvPicPr>
            <p:nvPr/>
          </p:nvPicPr>
          <p:blipFill>
            <a:blip r:embed="rId7" cstate="print"/>
            <a:stretch>
              <a:fillRect/>
            </a:stretch>
          </p:blipFill>
          <p:spPr>
            <a:xfrm>
              <a:off x="-691839" y="1828800"/>
              <a:ext cx="841909" cy="838200"/>
            </a:xfrm>
            <a:prstGeom prst="rect">
              <a:avLst/>
            </a:prstGeom>
          </p:spPr>
        </p:pic>
        <p:grpSp>
          <p:nvGrpSpPr>
            <p:cNvPr id="23" name="Group 36"/>
            <p:cNvGrpSpPr/>
            <p:nvPr/>
          </p:nvGrpSpPr>
          <p:grpSpPr>
            <a:xfrm>
              <a:off x="-712272" y="5562600"/>
              <a:ext cx="862342" cy="797097"/>
              <a:chOff x="5105400" y="4366736"/>
              <a:chExt cx="1298663" cy="1295400"/>
            </a:xfrm>
          </p:grpSpPr>
          <p:pic>
            <p:nvPicPr>
              <p:cNvPr id="28" name="Picture 7" descr="C:\Users\davidra\Documents\ClipArtforPowerpoint\DVD_ART36\Artwork_Imagery\Shapes\Circular shapes\Circle\oval circle frame edge.png"/>
              <p:cNvPicPr>
                <a:picLocks noChangeAspect="1" noChangeArrowheads="1"/>
              </p:cNvPicPr>
              <p:nvPr/>
            </p:nvPicPr>
            <p:blipFill>
              <a:blip r:embed="rId5" cstate="print"/>
              <a:srcRect/>
              <a:stretch>
                <a:fillRect/>
              </a:stretch>
            </p:blipFill>
            <p:spPr bwMode="auto">
              <a:xfrm>
                <a:off x="5105400" y="4366736"/>
                <a:ext cx="1298663" cy="1295400"/>
              </a:xfrm>
              <a:prstGeom prst="rect">
                <a:avLst/>
              </a:prstGeom>
              <a:noFill/>
            </p:spPr>
          </p:pic>
          <p:pic>
            <p:nvPicPr>
              <p:cNvPr id="29"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8" cstate="print"/>
              <a:srcRect/>
              <a:stretch>
                <a:fillRect/>
              </a:stretch>
            </p:blipFill>
            <p:spPr bwMode="auto">
              <a:xfrm>
                <a:off x="5638800" y="4724400"/>
                <a:ext cx="272034" cy="685800"/>
              </a:xfrm>
              <a:prstGeom prst="rect">
                <a:avLst/>
              </a:prstGeom>
              <a:noFill/>
            </p:spPr>
          </p:pic>
        </p:grpSp>
        <p:grpSp>
          <p:nvGrpSpPr>
            <p:cNvPr id="24" name="Group 26"/>
            <p:cNvGrpSpPr/>
            <p:nvPr/>
          </p:nvGrpSpPr>
          <p:grpSpPr>
            <a:xfrm>
              <a:off x="-730237" y="4191000"/>
              <a:ext cx="882637" cy="838200"/>
              <a:chOff x="4572000" y="4343400"/>
              <a:chExt cx="1298663" cy="1295400"/>
            </a:xfrm>
          </p:grpSpPr>
          <p:pic>
            <p:nvPicPr>
              <p:cNvPr id="26" name="Picture 7" descr="C:\Users\davidra\Documents\ClipArtforPowerpoint\DVD_ART36\Artwork_Imagery\Shapes\Circular shapes\Circle\oval circle frame edge.png"/>
              <p:cNvPicPr>
                <a:picLocks noChangeAspect="1" noChangeArrowheads="1"/>
              </p:cNvPicPr>
              <p:nvPr/>
            </p:nvPicPr>
            <p:blipFill>
              <a:blip r:embed="rId5" cstate="print"/>
              <a:srcRect/>
              <a:stretch>
                <a:fillRect/>
              </a:stretch>
            </p:blipFill>
            <p:spPr bwMode="auto">
              <a:xfrm>
                <a:off x="4572000" y="4343400"/>
                <a:ext cx="1298663" cy="1295400"/>
              </a:xfrm>
              <a:prstGeom prst="rect">
                <a:avLst/>
              </a:prstGeom>
              <a:noFill/>
              <a:ln>
                <a:noFill/>
              </a:ln>
            </p:spPr>
          </p:pic>
          <p:pic>
            <p:nvPicPr>
              <p:cNvPr id="27" name="Picture 2" descr="C:\Users\davidra\Documents\ClipArtforPowerpoint\DVD_ART36\Logos\Visual Studio\Visual C# 2008 Express Edition\Visual C# 2008 Express Edition V Logo.png"/>
              <p:cNvPicPr>
                <a:picLocks noChangeAspect="1" noChangeArrowheads="1"/>
              </p:cNvPicPr>
              <p:nvPr/>
            </p:nvPicPr>
            <p:blipFill>
              <a:blip r:embed="rId9"/>
              <a:srcRect l="29000" r="33000" b="62174"/>
              <a:stretch>
                <a:fillRect/>
              </a:stretch>
            </p:blipFill>
            <p:spPr bwMode="auto">
              <a:xfrm>
                <a:off x="4906470" y="4800600"/>
                <a:ext cx="665655" cy="381000"/>
              </a:xfrm>
              <a:prstGeom prst="rect">
                <a:avLst/>
              </a:prstGeom>
              <a:noFill/>
            </p:spPr>
          </p:pic>
        </p:grpSp>
        <p:sp>
          <p:nvSpPr>
            <p:cNvPr id="25" name="TextBox 24"/>
            <p:cNvSpPr txBox="1"/>
            <p:nvPr/>
          </p:nvSpPr>
          <p:spPr>
            <a:xfrm>
              <a:off x="-609600" y="2703671"/>
              <a:ext cx="1981200" cy="3877985"/>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rPr>
                <a:t>App-V</a:t>
              </a:r>
            </a:p>
            <a:p>
              <a:endParaRPr lang="en-US" sz="1400" dirty="0" smtClean="0">
                <a:gradFill>
                  <a:gsLst>
                    <a:gs pos="0">
                      <a:schemeClr val="tx1"/>
                    </a:gs>
                    <a:gs pos="86000">
                      <a:schemeClr val="tx1"/>
                    </a:gs>
                  </a:gsLst>
                  <a:lin ang="5400000" scaled="0"/>
                </a:gradFill>
              </a:endParaRPr>
            </a:p>
            <a:p>
              <a:endParaRPr lang="en-US" sz="1400" dirty="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Windows </a:t>
              </a:r>
            </a:p>
            <a:p>
              <a:r>
                <a:rPr lang="en-US" sz="1400" dirty="0" smtClean="0">
                  <a:gradFill>
                    <a:gsLst>
                      <a:gs pos="0">
                        <a:schemeClr val="tx1"/>
                      </a:gs>
                      <a:gs pos="86000">
                        <a:schemeClr val="tx1"/>
                      </a:gs>
                    </a:gsLst>
                    <a:lin ang="5400000" scaled="0"/>
                  </a:gradFill>
                </a:rPr>
                <a:t>Script                </a:t>
              </a: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Windows </a:t>
              </a:r>
            </a:p>
            <a:p>
              <a:r>
                <a:rPr lang="en-US" sz="1400" dirty="0" smtClean="0">
                  <a:gradFill>
                    <a:gsLst>
                      <a:gs pos="0">
                        <a:schemeClr val="tx1"/>
                      </a:gs>
                      <a:gs pos="86000">
                        <a:schemeClr val="tx1"/>
                      </a:gs>
                    </a:gsLst>
                    <a:lin ang="5400000" scaled="0"/>
                  </a:gradFill>
                </a:rPr>
                <a:t>Installer (MSI)</a:t>
              </a: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		                </a:t>
              </a:r>
            </a:p>
            <a:p>
              <a:endParaRPr lang="en-US" sz="1400" dirty="0" smtClean="0">
                <a:gradFill>
                  <a:gsLst>
                    <a:gs pos="0">
                      <a:schemeClr val="tx1"/>
                    </a:gs>
                    <a:gs pos="86000">
                      <a:schemeClr val="tx1"/>
                    </a:gs>
                  </a:gsLst>
                  <a:lin ang="5400000" scaled="0"/>
                </a:gradFill>
              </a:endParaRPr>
            </a:p>
            <a:p>
              <a:endParaRPr lang="en-US" sz="1400" dirty="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Mobile (CAB)</a:t>
              </a:r>
            </a:p>
          </p:txBody>
        </p:sp>
      </p:grpSp>
      <p:sp>
        <p:nvSpPr>
          <p:cNvPr id="33" name="Rectangle 32"/>
          <p:cNvSpPr/>
          <p:nvPr/>
        </p:nvSpPr>
        <p:spPr bwMode="auto">
          <a:xfrm>
            <a:off x="2133045" y="1497714"/>
            <a:ext cx="5361687"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Administrator Properties</a:t>
            </a:r>
          </a:p>
        </p:txBody>
      </p:sp>
      <p:sp>
        <p:nvSpPr>
          <p:cNvPr id="34" name="Rounded Rectangle 33"/>
          <p:cNvSpPr/>
          <p:nvPr/>
        </p:nvSpPr>
        <p:spPr bwMode="auto">
          <a:xfrm>
            <a:off x="2539235" y="1497714"/>
            <a:ext cx="6805533"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rPr>
              <a:t>General information about the application</a:t>
            </a:r>
          </a:p>
        </p:txBody>
      </p:sp>
    </p:spTree>
    <p:extLst>
      <p:ext uri="{BB962C8B-B14F-4D97-AF65-F5344CB8AC3E}">
        <p14:creationId xmlns:p14="http://schemas.microsoft.com/office/powerpoint/2010/main" val="647710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childTnLst>
                                </p:cTn>
                              </p:par>
                              <p:par>
                                <p:cTn id="15" presetID="54" presetClass="entr" presetSubtype="0" ac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05"/>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strVal val="#ppt_w*0.05"/>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 calcmode="lin" valueType="num">
                                      <p:cBhvr>
                                        <p:cTn id="58" dur="1000" fill="hold"/>
                                        <p:tgtEl>
                                          <p:spTgt spid="16"/>
                                        </p:tgtEl>
                                        <p:attrNameLst>
                                          <p:attrName>ppt_x</p:attrName>
                                        </p:attrNameLst>
                                      </p:cBhvr>
                                      <p:tavLst>
                                        <p:tav tm="0">
                                          <p:val>
                                            <p:strVal val="#ppt_x-.2"/>
                                          </p:val>
                                        </p:tav>
                                        <p:tav tm="100000">
                                          <p:val>
                                            <p:strVal val="#ppt_x"/>
                                          </p:val>
                                        </p:tav>
                                      </p:tavLst>
                                    </p:anim>
                                    <p:anim calcmode="lin" valueType="num">
                                      <p:cBhvr>
                                        <p:cTn id="59" dur="1000" fill="hold"/>
                                        <p:tgtEl>
                                          <p:spTgt spid="16"/>
                                        </p:tgtEl>
                                        <p:attrNameLst>
                                          <p:attrName>ppt_y</p:attrName>
                                        </p:attrNameLst>
                                      </p:cBhvr>
                                      <p:tavLst>
                                        <p:tav tm="0">
                                          <p:val>
                                            <p:strVal val="#ppt_y"/>
                                          </p:val>
                                        </p:tav>
                                        <p:tav tm="100000">
                                          <p:val>
                                            <p:strVal val="#ppt_y"/>
                                          </p:val>
                                        </p:tav>
                                      </p:tavLst>
                                    </p:anim>
                                    <p:animEffect transition="in" filter="fade">
                                      <p:cBhvr>
                                        <p:cTn id="60" dur="1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childTnLst>
                                </p:cTn>
                              </p:par>
                              <p:par>
                                <p:cTn id="66" presetID="54" presetClass="entr" presetSubtype="0" ac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strVal val="#ppt_w*0.05"/>
                                          </p:val>
                                        </p:tav>
                                        <p:tav tm="100000">
                                          <p:val>
                                            <p:strVal val="#ppt_w"/>
                                          </p:val>
                                        </p:tav>
                                      </p:tavLst>
                                    </p:anim>
                                    <p:anim calcmode="lin" valueType="num">
                                      <p:cBhvr>
                                        <p:cTn id="69" dur="1000" fill="hold"/>
                                        <p:tgtEl>
                                          <p:spTgt spid="17"/>
                                        </p:tgtEl>
                                        <p:attrNameLst>
                                          <p:attrName>ppt_h</p:attrName>
                                        </p:attrNameLst>
                                      </p:cBhvr>
                                      <p:tavLst>
                                        <p:tav tm="0">
                                          <p:val>
                                            <p:strVal val="#ppt_h"/>
                                          </p:val>
                                        </p:tav>
                                        <p:tav tm="100000">
                                          <p:val>
                                            <p:strVal val="#ppt_h"/>
                                          </p:val>
                                        </p:tav>
                                      </p:tavLst>
                                    </p:anim>
                                    <p:anim calcmode="lin" valueType="num">
                                      <p:cBhvr>
                                        <p:cTn id="70" dur="1000" fill="hold"/>
                                        <p:tgtEl>
                                          <p:spTgt spid="17"/>
                                        </p:tgtEl>
                                        <p:attrNameLst>
                                          <p:attrName>ppt_x</p:attrName>
                                        </p:attrNameLst>
                                      </p:cBhvr>
                                      <p:tavLst>
                                        <p:tav tm="0">
                                          <p:val>
                                            <p:strVal val="#ppt_x-.2"/>
                                          </p:val>
                                        </p:tav>
                                        <p:tav tm="100000">
                                          <p:val>
                                            <p:strVal val="#ppt_x"/>
                                          </p:val>
                                        </p:tav>
                                      </p:tavLst>
                                    </p:anim>
                                    <p:anim calcmode="lin" valueType="num">
                                      <p:cBhvr>
                                        <p:cTn id="71" dur="1000" fill="hold"/>
                                        <p:tgtEl>
                                          <p:spTgt spid="17"/>
                                        </p:tgtEl>
                                        <p:attrNameLst>
                                          <p:attrName>ppt_y</p:attrName>
                                        </p:attrNameLst>
                                      </p:cBhvr>
                                      <p:tavLst>
                                        <p:tav tm="0">
                                          <p:val>
                                            <p:strVal val="#ppt_y"/>
                                          </p:val>
                                        </p:tav>
                                        <p:tav tm="100000">
                                          <p:val>
                                            <p:strVal val="#ppt_y"/>
                                          </p:val>
                                        </p:tav>
                                      </p:tavLst>
                                    </p:anim>
                                    <p:animEffect transition="in" filter="fad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childTnLst>
                                </p:cTn>
                              </p:par>
                              <p:par>
                                <p:cTn id="78" presetID="54" presetClass="entr" presetSubtype="0" accel="10000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ppt_w</p:attrName>
                                        </p:attrNameLst>
                                      </p:cBhvr>
                                      <p:tavLst>
                                        <p:tav tm="0">
                                          <p:val>
                                            <p:strVal val="#ppt_w*0.05"/>
                                          </p:val>
                                        </p:tav>
                                        <p:tav tm="100000">
                                          <p:val>
                                            <p:strVal val="#ppt_w"/>
                                          </p:val>
                                        </p:tav>
                                      </p:tavLst>
                                    </p:anim>
                                    <p:anim calcmode="lin" valueType="num">
                                      <p:cBhvr>
                                        <p:cTn id="81" dur="1000" fill="hold"/>
                                        <p:tgtEl>
                                          <p:spTgt spid="14"/>
                                        </p:tgtEl>
                                        <p:attrNameLst>
                                          <p:attrName>ppt_h</p:attrName>
                                        </p:attrNameLst>
                                      </p:cBhvr>
                                      <p:tavLst>
                                        <p:tav tm="0">
                                          <p:val>
                                            <p:strVal val="#ppt_h"/>
                                          </p:val>
                                        </p:tav>
                                        <p:tav tm="100000">
                                          <p:val>
                                            <p:strVal val="#ppt_h"/>
                                          </p:val>
                                        </p:tav>
                                      </p:tavLst>
                                    </p:anim>
                                    <p:anim calcmode="lin" valueType="num">
                                      <p:cBhvr>
                                        <p:cTn id="82" dur="1000" fill="hold"/>
                                        <p:tgtEl>
                                          <p:spTgt spid="14"/>
                                        </p:tgtEl>
                                        <p:attrNameLst>
                                          <p:attrName>ppt_x</p:attrName>
                                        </p:attrNameLst>
                                      </p:cBhvr>
                                      <p:tavLst>
                                        <p:tav tm="0">
                                          <p:val>
                                            <p:strVal val="#ppt_x-.2"/>
                                          </p:val>
                                        </p:tav>
                                        <p:tav tm="100000">
                                          <p:val>
                                            <p:strVal val="#ppt_x"/>
                                          </p:val>
                                        </p:tav>
                                      </p:tavLst>
                                    </p:anim>
                                    <p:anim calcmode="lin" valueType="num">
                                      <p:cBhvr>
                                        <p:cTn id="83" dur="1000" fill="hold"/>
                                        <p:tgtEl>
                                          <p:spTgt spid="14"/>
                                        </p:tgtEl>
                                        <p:attrNameLst>
                                          <p:attrName>ppt_y</p:attrName>
                                        </p:attrNameLst>
                                      </p:cBhvr>
                                      <p:tavLst>
                                        <p:tav tm="0">
                                          <p:val>
                                            <p:strVal val="#ppt_y"/>
                                          </p:val>
                                        </p:tav>
                                        <p:tav tm="100000">
                                          <p:val>
                                            <p:strVal val="#ppt_y"/>
                                          </p:val>
                                        </p:tav>
                                      </p:tavLst>
                                    </p:anim>
                                    <p:animEffect transition="in" filter="fade">
                                      <p:cBhvr>
                                        <p:cTn id="84" dur="10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1000"/>
                                        <p:tgtEl>
                                          <p:spTgt spid="6"/>
                                        </p:tgtEl>
                                      </p:cBhvr>
                                    </p:animEffect>
                                  </p:childTnLst>
                                </p:cTn>
                              </p:par>
                              <p:par>
                                <p:cTn id="90" presetID="54" presetClass="entr" presetSubtype="0" accel="10000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1000" fill="hold"/>
                                        <p:tgtEl>
                                          <p:spTgt spid="18"/>
                                        </p:tgtEl>
                                        <p:attrNameLst>
                                          <p:attrName>ppt_w</p:attrName>
                                        </p:attrNameLst>
                                      </p:cBhvr>
                                      <p:tavLst>
                                        <p:tav tm="0">
                                          <p:val>
                                            <p:strVal val="#ppt_w*0.05"/>
                                          </p:val>
                                        </p:tav>
                                        <p:tav tm="100000">
                                          <p:val>
                                            <p:strVal val="#ppt_w"/>
                                          </p:val>
                                        </p:tav>
                                      </p:tavLst>
                                    </p:anim>
                                    <p:anim calcmode="lin" valueType="num">
                                      <p:cBhvr>
                                        <p:cTn id="93" dur="1000" fill="hold"/>
                                        <p:tgtEl>
                                          <p:spTgt spid="18"/>
                                        </p:tgtEl>
                                        <p:attrNameLst>
                                          <p:attrName>ppt_h</p:attrName>
                                        </p:attrNameLst>
                                      </p:cBhvr>
                                      <p:tavLst>
                                        <p:tav tm="0">
                                          <p:val>
                                            <p:strVal val="#ppt_h"/>
                                          </p:val>
                                        </p:tav>
                                        <p:tav tm="100000">
                                          <p:val>
                                            <p:strVal val="#ppt_h"/>
                                          </p:val>
                                        </p:tav>
                                      </p:tavLst>
                                    </p:anim>
                                    <p:anim calcmode="lin" valueType="num">
                                      <p:cBhvr>
                                        <p:cTn id="94" dur="1000" fill="hold"/>
                                        <p:tgtEl>
                                          <p:spTgt spid="18"/>
                                        </p:tgtEl>
                                        <p:attrNameLst>
                                          <p:attrName>ppt_x</p:attrName>
                                        </p:attrNameLst>
                                      </p:cBhvr>
                                      <p:tavLst>
                                        <p:tav tm="0">
                                          <p:val>
                                            <p:strVal val="#ppt_x-.2"/>
                                          </p:val>
                                        </p:tav>
                                        <p:tav tm="100000">
                                          <p:val>
                                            <p:strVal val="#ppt_x"/>
                                          </p:val>
                                        </p:tav>
                                      </p:tavLst>
                                    </p:anim>
                                    <p:anim calcmode="lin" valueType="num">
                                      <p:cBhvr>
                                        <p:cTn id="95" dur="1000" fill="hold"/>
                                        <p:tgtEl>
                                          <p:spTgt spid="18"/>
                                        </p:tgtEl>
                                        <p:attrNameLst>
                                          <p:attrName>ppt_y</p:attrName>
                                        </p:attrNameLst>
                                      </p:cBhvr>
                                      <p:tavLst>
                                        <p:tav tm="0">
                                          <p:val>
                                            <p:strVal val="#ppt_y"/>
                                          </p:val>
                                        </p:tav>
                                        <p:tav tm="100000">
                                          <p:val>
                                            <p:strVal val="#ppt_y"/>
                                          </p:val>
                                        </p:tav>
                                      </p:tavLst>
                                    </p:anim>
                                    <p:animEffect transition="in" filter="fade">
                                      <p:cBhvr>
                                        <p:cTn id="96" dur="1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000"/>
                                        <p:tgtEl>
                                          <p:spTgt spid="9"/>
                                        </p:tgtEl>
                                      </p:cBhvr>
                                    </p:animEffect>
                                  </p:childTnLst>
                                </p:cTn>
                              </p:par>
                              <p:par>
                                <p:cTn id="102" presetID="54" presetClass="entr" presetSubtype="0" accel="10000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1000" fill="hold"/>
                                        <p:tgtEl>
                                          <p:spTgt spid="15"/>
                                        </p:tgtEl>
                                        <p:attrNameLst>
                                          <p:attrName>ppt_w</p:attrName>
                                        </p:attrNameLst>
                                      </p:cBhvr>
                                      <p:tavLst>
                                        <p:tav tm="0">
                                          <p:val>
                                            <p:strVal val="#ppt_w*0.05"/>
                                          </p:val>
                                        </p:tav>
                                        <p:tav tm="100000">
                                          <p:val>
                                            <p:strVal val="#ppt_w"/>
                                          </p:val>
                                        </p:tav>
                                      </p:tavLst>
                                    </p:anim>
                                    <p:anim calcmode="lin" valueType="num">
                                      <p:cBhvr>
                                        <p:cTn id="105" dur="1000" fill="hold"/>
                                        <p:tgtEl>
                                          <p:spTgt spid="15"/>
                                        </p:tgtEl>
                                        <p:attrNameLst>
                                          <p:attrName>ppt_h</p:attrName>
                                        </p:attrNameLst>
                                      </p:cBhvr>
                                      <p:tavLst>
                                        <p:tav tm="0">
                                          <p:val>
                                            <p:strVal val="#ppt_h"/>
                                          </p:val>
                                        </p:tav>
                                        <p:tav tm="100000">
                                          <p:val>
                                            <p:strVal val="#ppt_h"/>
                                          </p:val>
                                        </p:tav>
                                      </p:tavLst>
                                    </p:anim>
                                    <p:anim calcmode="lin" valueType="num">
                                      <p:cBhvr>
                                        <p:cTn id="106" dur="1000" fill="hold"/>
                                        <p:tgtEl>
                                          <p:spTgt spid="15"/>
                                        </p:tgtEl>
                                        <p:attrNameLst>
                                          <p:attrName>ppt_x</p:attrName>
                                        </p:attrNameLst>
                                      </p:cBhvr>
                                      <p:tavLst>
                                        <p:tav tm="0">
                                          <p:val>
                                            <p:strVal val="#ppt_x-.2"/>
                                          </p:val>
                                        </p:tav>
                                        <p:tav tm="100000">
                                          <p:val>
                                            <p:strVal val="#ppt_x"/>
                                          </p:val>
                                        </p:tav>
                                      </p:tavLst>
                                    </p:anim>
                                    <p:anim calcmode="lin" valueType="num">
                                      <p:cBhvr>
                                        <p:cTn id="107" dur="1000" fill="hold"/>
                                        <p:tgtEl>
                                          <p:spTgt spid="15"/>
                                        </p:tgtEl>
                                        <p:attrNameLst>
                                          <p:attrName>ppt_y</p:attrName>
                                        </p:attrNameLst>
                                      </p:cBhvr>
                                      <p:tavLst>
                                        <p:tav tm="0">
                                          <p:val>
                                            <p:strVal val="#ppt_y"/>
                                          </p:val>
                                        </p:tav>
                                        <p:tav tm="100000">
                                          <p:val>
                                            <p:strVal val="#ppt_y"/>
                                          </p:val>
                                        </p:tav>
                                      </p:tavLst>
                                    </p:anim>
                                    <p:animEffect transition="in" filter="fade">
                                      <p:cBhvr>
                                        <p:cTn id="10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3" grpId="0" animBg="1"/>
      <p:bldP spid="34" grpId="0" animBg="1"/>
      <p:bldP spid="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736730" y="4582611"/>
            <a:ext cx="1664702"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Install App</a:t>
            </a:r>
          </a:p>
        </p:txBody>
      </p:sp>
      <p:sp>
        <p:nvSpPr>
          <p:cNvPr id="37" name="Rounded Rectangle 36"/>
          <p:cNvSpPr/>
          <p:nvPr/>
        </p:nvSpPr>
        <p:spPr bwMode="auto">
          <a:xfrm>
            <a:off x="3401343" y="967497"/>
            <a:ext cx="2621115" cy="5764130"/>
          </a:xfrm>
          <a:prstGeom prst="roundRect">
            <a:avLst>
              <a:gd name="adj" fmla="val 14879"/>
            </a:avLst>
          </a:prstGeom>
          <a:gradFill flip="none" rotWithShape="1">
            <a:gsLst>
              <a:gs pos="80000">
                <a:srgbClr val="00B050"/>
              </a:gs>
              <a:gs pos="99000">
                <a:schemeClr val="accent2">
                  <a:tint val="30000"/>
                  <a:satMod val="180000"/>
                </a:schemeClr>
              </a:gs>
              <a:gs pos="98000">
                <a:schemeClr val="accent2">
                  <a:tint val="22000"/>
                  <a:satMod val="180000"/>
                </a:scheme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26" tIns="45713" rIns="91426" bIns="45713" anchor="ctr"/>
          <a:lstStyle/>
          <a:p>
            <a:pPr algn="ctr" defTabSz="913998"/>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88" name="Right Arrow 87"/>
          <p:cNvSpPr/>
          <p:nvPr/>
        </p:nvSpPr>
        <p:spPr bwMode="auto">
          <a:xfrm rot="2263631">
            <a:off x="1721874" y="3941287"/>
            <a:ext cx="3063095" cy="21477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content</a:t>
            </a:r>
          </a:p>
        </p:txBody>
      </p:sp>
      <p:sp>
        <p:nvSpPr>
          <p:cNvPr id="92" name="Title 1"/>
          <p:cNvSpPr>
            <a:spLocks noGrp="1"/>
          </p:cNvSpPr>
          <p:nvPr>
            <p:ph type="title"/>
          </p:nvPr>
        </p:nvSpPr>
        <p:spPr>
          <a:xfrm>
            <a:off x="507868" y="230189"/>
            <a:ext cx="11579384" cy="498598"/>
          </a:xfrm>
        </p:spPr>
        <p:txBody>
          <a:bodyPr>
            <a:normAutofit/>
          </a:bodyPr>
          <a:lstStyle/>
          <a:p>
            <a:pPr eaLnBrk="1" hangingPunct="1">
              <a:defRPr/>
            </a:pPr>
            <a:r>
              <a:rPr sz="3600" dirty="0" smtClean="0"/>
              <a:t>Software Distribution</a:t>
            </a:r>
            <a:endParaRPr sz="2400" dirty="0">
              <a:solidFill>
                <a:schemeClr val="tx2"/>
              </a:solidFill>
            </a:endParaRPr>
          </a:p>
        </p:txBody>
      </p:sp>
      <p:pic>
        <p:nvPicPr>
          <p:cNvPr id="35"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4" cstate="print"/>
          <a:srcRect/>
          <a:stretch>
            <a:fillRect/>
          </a:stretch>
        </p:blipFill>
        <p:spPr bwMode="auto">
          <a:xfrm>
            <a:off x="5334906" y="3468647"/>
            <a:ext cx="834663" cy="704127"/>
          </a:xfrm>
          <a:prstGeom prst="rect">
            <a:avLst/>
          </a:prstGeom>
          <a:noFill/>
        </p:spPr>
      </p:pic>
      <p:grpSp>
        <p:nvGrpSpPr>
          <p:cNvPr id="109" name="Group 68"/>
          <p:cNvGrpSpPr/>
          <p:nvPr/>
        </p:nvGrpSpPr>
        <p:grpSpPr>
          <a:xfrm>
            <a:off x="10406485" y="3282630"/>
            <a:ext cx="584728" cy="850398"/>
            <a:chOff x="3200400" y="1447800"/>
            <a:chExt cx="687514" cy="1371600"/>
          </a:xfrm>
        </p:grpSpPr>
        <p:pic>
          <p:nvPicPr>
            <p:cNvPr id="112" name="Picture 5" descr="C:\Users\davidra\Documents\ClipArtforPowerpoint\DVD_ART36\Artwork_Imagery\Hardware Photos\OEM HW\SERVERS\HP ProLiant ML115 J5.png"/>
            <p:cNvPicPr>
              <a:picLocks noChangeAspect="1" noChangeArrowheads="1"/>
            </p:cNvPicPr>
            <p:nvPr/>
          </p:nvPicPr>
          <p:blipFill>
            <a:blip r:embed="rId5" cstate="print"/>
            <a:srcRect/>
            <a:stretch>
              <a:fillRect/>
            </a:stretch>
          </p:blipFill>
          <p:spPr bwMode="auto">
            <a:xfrm>
              <a:off x="3200400" y="1447800"/>
              <a:ext cx="687514" cy="1303345"/>
            </a:xfrm>
            <a:prstGeom prst="rect">
              <a:avLst/>
            </a:prstGeom>
            <a:noFill/>
          </p:spPr>
        </p:pic>
        <p:pic>
          <p:nvPicPr>
            <p:cNvPr id="114" name="Picture 2" descr="C:\Users\davidra\Documents\ClipArtforPowerpoint\DVD_ART36\Artwork_Imagery\Icons - Illustrations\_ XML ICONS\Globe internet world web online.png"/>
            <p:cNvPicPr>
              <a:picLocks noChangeAspect="1" noChangeArrowheads="1"/>
            </p:cNvPicPr>
            <p:nvPr/>
          </p:nvPicPr>
          <p:blipFill>
            <a:blip r:embed="rId6" cstate="print"/>
            <a:srcRect/>
            <a:stretch>
              <a:fillRect/>
            </a:stretch>
          </p:blipFill>
          <p:spPr bwMode="auto">
            <a:xfrm>
              <a:off x="3429000" y="2362200"/>
              <a:ext cx="457200" cy="457200"/>
            </a:xfrm>
            <a:prstGeom prst="rect">
              <a:avLst/>
            </a:prstGeom>
            <a:noFill/>
          </p:spPr>
        </p:pic>
      </p:grpSp>
      <p:sp>
        <p:nvSpPr>
          <p:cNvPr id="3" name="TextBox 2"/>
          <p:cNvSpPr txBox="1"/>
          <p:nvPr/>
        </p:nvSpPr>
        <p:spPr>
          <a:xfrm>
            <a:off x="9907668" y="2813754"/>
            <a:ext cx="1762249" cy="215444"/>
          </a:xfrm>
          <a:prstGeom prst="rect">
            <a:avLst/>
          </a:prstGeom>
          <a:noFill/>
        </p:spPr>
        <p:txBody>
          <a:bodyPr wrap="square" lIns="0" tIns="0" rIns="0" bIns="0" rtlCol="0">
            <a:spAutoFit/>
          </a:bodyPr>
          <a:lstStyle/>
          <a:p>
            <a:pPr algn="ctr"/>
            <a:r>
              <a:rPr lang="en-US" sz="1400" b="1" dirty="0">
                <a:solidFill>
                  <a:srgbClr val="FFFFFF"/>
                </a:solidFill>
              </a:rPr>
              <a:t>Primary Site</a:t>
            </a:r>
          </a:p>
        </p:txBody>
      </p:sp>
      <p:grpSp>
        <p:nvGrpSpPr>
          <p:cNvPr id="119" name="Group 6"/>
          <p:cNvGrpSpPr/>
          <p:nvPr/>
        </p:nvGrpSpPr>
        <p:grpSpPr>
          <a:xfrm>
            <a:off x="9445111" y="5105406"/>
            <a:ext cx="1321686" cy="1034143"/>
            <a:chOff x="5334000" y="3352800"/>
            <a:chExt cx="2438400" cy="2438400"/>
          </a:xfrm>
        </p:grpSpPr>
        <p:pic>
          <p:nvPicPr>
            <p:cNvPr id="122" name="Picture 8" descr="C:\Users\davidra\Documents\ClipArtforPowerpoint\DVD_ART36\Artwork_Imagery\Icons - Illustrations\_ SEVEN STYLE\lcd monitor tv television screen.png"/>
            <p:cNvPicPr>
              <a:picLocks noChangeAspect="1" noChangeArrowheads="1"/>
            </p:cNvPicPr>
            <p:nvPr/>
          </p:nvPicPr>
          <p:blipFill>
            <a:blip r:embed="rId7" cstate="print"/>
            <a:srcRect/>
            <a:stretch>
              <a:fillRect/>
            </a:stretch>
          </p:blipFill>
          <p:spPr bwMode="auto">
            <a:xfrm>
              <a:off x="5334000" y="3352800"/>
              <a:ext cx="2438400" cy="2438400"/>
            </a:xfrm>
            <a:prstGeom prst="rect">
              <a:avLst/>
            </a:prstGeom>
            <a:noFill/>
          </p:spPr>
        </p:pic>
        <p:pic>
          <p:nvPicPr>
            <p:cNvPr id="123" name="Picture 10" descr="C:\Users\davidra\Documents\ClipArtforPowerpoint\DVD_ART36\Logos\System Center\System Center generic brand Grid v.png"/>
            <p:cNvPicPr>
              <a:picLocks noChangeAspect="1" noChangeArrowheads="1"/>
            </p:cNvPicPr>
            <p:nvPr/>
          </p:nvPicPr>
          <p:blipFill>
            <a:blip r:embed="rId8" cstate="print"/>
            <a:srcRect/>
            <a:stretch>
              <a:fillRect/>
            </a:stretch>
          </p:blipFill>
          <p:spPr bwMode="auto">
            <a:xfrm>
              <a:off x="5562600" y="4419600"/>
              <a:ext cx="957090" cy="614133"/>
            </a:xfrm>
            <a:prstGeom prst="rect">
              <a:avLst/>
            </a:prstGeom>
            <a:noFill/>
          </p:spPr>
        </p:pic>
      </p:grpSp>
      <p:pic>
        <p:nvPicPr>
          <p:cNvPr id="116" name="Picture 6" descr="C:\Users\davidra\Documents\ClipArtforPowerpoint\DVD_ART36\Artwork_Imagery\Icons - Illustrations\_ REAL VISTA STYLE\people executive icon business man.png"/>
          <p:cNvPicPr>
            <a:picLocks noChangeAspect="1" noChangeArrowheads="1"/>
          </p:cNvPicPr>
          <p:nvPr/>
        </p:nvPicPr>
        <p:blipFill>
          <a:blip r:embed="rId9" cstate="print"/>
          <a:srcRect/>
          <a:stretch>
            <a:fillRect/>
          </a:stretch>
        </p:blipFill>
        <p:spPr bwMode="auto">
          <a:xfrm>
            <a:off x="10260554" y="5156536"/>
            <a:ext cx="1318830" cy="1320464"/>
          </a:xfrm>
          <a:prstGeom prst="rect">
            <a:avLst/>
          </a:prstGeom>
          <a:noFill/>
        </p:spPr>
      </p:pic>
      <p:pic>
        <p:nvPicPr>
          <p:cNvPr id="180"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10" cstate="print"/>
          <a:srcRect/>
          <a:stretch>
            <a:fillRect/>
          </a:stretch>
        </p:blipFill>
        <p:spPr bwMode="auto">
          <a:xfrm>
            <a:off x="1356428" y="1836838"/>
            <a:ext cx="524269" cy="1143000"/>
          </a:xfrm>
          <a:prstGeom prst="rect">
            <a:avLst/>
          </a:prstGeom>
          <a:noFill/>
        </p:spPr>
      </p:pic>
      <p:pic>
        <p:nvPicPr>
          <p:cNvPr id="179" name="Picture 12" descr="C:\Users\davidra\Documents\ClipArtforPowerpoint\DVD_ART36\Artwork_Imagery\Icons - Illustrations\_ WINDOWS VISTA ICONS\Female User woman people person.png"/>
          <p:cNvPicPr>
            <a:picLocks noChangeAspect="1" noChangeArrowheads="1"/>
          </p:cNvPicPr>
          <p:nvPr/>
        </p:nvPicPr>
        <p:blipFill>
          <a:blip r:embed="rId11" cstate="print"/>
          <a:srcRect/>
          <a:stretch>
            <a:fillRect/>
          </a:stretch>
        </p:blipFill>
        <p:spPr bwMode="auto">
          <a:xfrm>
            <a:off x="734412" y="2336512"/>
            <a:ext cx="780857" cy="940579"/>
          </a:xfrm>
          <a:prstGeom prst="rect">
            <a:avLst/>
          </a:prstGeom>
          <a:noFill/>
        </p:spPr>
      </p:pic>
      <p:pic>
        <p:nvPicPr>
          <p:cNvPr id="36"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4" cstate="print"/>
          <a:srcRect/>
          <a:stretch>
            <a:fillRect/>
          </a:stretch>
        </p:blipFill>
        <p:spPr bwMode="auto">
          <a:xfrm>
            <a:off x="3367595" y="3468647"/>
            <a:ext cx="834663" cy="704127"/>
          </a:xfrm>
          <a:prstGeom prst="rect">
            <a:avLst/>
          </a:prstGeom>
          <a:noFill/>
        </p:spPr>
      </p:pic>
      <p:sp>
        <p:nvSpPr>
          <p:cNvPr id="38" name="TextBox 37"/>
          <p:cNvSpPr txBox="1"/>
          <p:nvPr/>
        </p:nvSpPr>
        <p:spPr>
          <a:xfrm>
            <a:off x="3658396" y="1208907"/>
            <a:ext cx="1986171" cy="276999"/>
          </a:xfrm>
          <a:prstGeom prst="rect">
            <a:avLst/>
          </a:prstGeom>
          <a:noFill/>
        </p:spPr>
        <p:txBody>
          <a:bodyPr wrap="square" lIns="0" tIns="0" rIns="0" bIns="0" rtlCol="0">
            <a:spAutoFit/>
          </a:bodyPr>
          <a:lstStyle/>
          <a:p>
            <a:pPr algn="ctr"/>
            <a:r>
              <a:rPr lang="en-US" b="1" dirty="0" smtClean="0">
                <a:solidFill>
                  <a:srgbClr val="FFFFFF"/>
                </a:solidFill>
              </a:rPr>
              <a:t>DMZ</a:t>
            </a:r>
          </a:p>
        </p:txBody>
      </p:sp>
      <p:grpSp>
        <p:nvGrpSpPr>
          <p:cNvPr id="46" name="Group 59"/>
          <p:cNvGrpSpPr/>
          <p:nvPr/>
        </p:nvGrpSpPr>
        <p:grpSpPr>
          <a:xfrm>
            <a:off x="4104591" y="2152835"/>
            <a:ext cx="1074975" cy="888575"/>
            <a:chOff x="0" y="2514600"/>
            <a:chExt cx="990600" cy="1066800"/>
          </a:xfrm>
        </p:grpSpPr>
        <p:pic>
          <p:nvPicPr>
            <p:cNvPr id="47"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0" y="2514600"/>
              <a:ext cx="990600" cy="990600"/>
            </a:xfrm>
            <a:prstGeom prst="rect">
              <a:avLst/>
            </a:prstGeom>
            <a:noFill/>
          </p:spPr>
        </p:pic>
        <p:pic>
          <p:nvPicPr>
            <p:cNvPr id="48" name="Picture 16" descr="C:\Users\davidra\Documents\ClipArtforPowerpoint\DVD_ART36\Artwork_Imagery\Icons - Illustrations\_ WINDOWS SERVER ICONS\Documents\Document XML file.png"/>
            <p:cNvPicPr>
              <a:picLocks noChangeAspect="1" noChangeArrowheads="1"/>
            </p:cNvPicPr>
            <p:nvPr/>
          </p:nvPicPr>
          <p:blipFill>
            <a:blip r:embed="rId13" cstate="print"/>
            <a:srcRect/>
            <a:stretch>
              <a:fillRect/>
            </a:stretch>
          </p:blipFill>
          <p:spPr bwMode="auto">
            <a:xfrm>
              <a:off x="457200" y="3200400"/>
              <a:ext cx="295470" cy="381000"/>
            </a:xfrm>
            <a:prstGeom prst="rect">
              <a:avLst/>
            </a:prstGeom>
            <a:noFill/>
          </p:spPr>
        </p:pic>
      </p:grpSp>
      <p:sp>
        <p:nvSpPr>
          <p:cNvPr id="49" name="TextBox 48"/>
          <p:cNvSpPr txBox="1"/>
          <p:nvPr/>
        </p:nvSpPr>
        <p:spPr>
          <a:xfrm>
            <a:off x="3658396" y="1752603"/>
            <a:ext cx="1986171" cy="215444"/>
          </a:xfrm>
          <a:prstGeom prst="rect">
            <a:avLst/>
          </a:prstGeom>
          <a:noFill/>
        </p:spPr>
        <p:txBody>
          <a:bodyPr wrap="square" lIns="0" tIns="0" rIns="0" bIns="0" rtlCol="0">
            <a:spAutoFit/>
          </a:bodyPr>
          <a:lstStyle/>
          <a:p>
            <a:pPr algn="ctr"/>
            <a:r>
              <a:rPr lang="en-US" sz="1400" b="1" dirty="0">
                <a:solidFill>
                  <a:srgbClr val="FFFFFF"/>
                </a:solidFill>
              </a:rPr>
              <a:t>Management Point</a:t>
            </a:r>
          </a:p>
        </p:txBody>
      </p:sp>
      <p:grpSp>
        <p:nvGrpSpPr>
          <p:cNvPr id="50" name="Group 68"/>
          <p:cNvGrpSpPr/>
          <p:nvPr/>
        </p:nvGrpSpPr>
        <p:grpSpPr>
          <a:xfrm>
            <a:off x="4108358" y="5156536"/>
            <a:ext cx="1072533" cy="888568"/>
            <a:chOff x="533400" y="27432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533400" y="2743200"/>
              <a:ext cx="990600" cy="990600"/>
            </a:xfrm>
            <a:prstGeom prst="rect">
              <a:avLst/>
            </a:prstGeom>
            <a:noFill/>
          </p:spPr>
        </p:pic>
        <p:pic>
          <p:nvPicPr>
            <p:cNvPr id="52" name="Picture 2" descr="C:\Users\davidra\Documents\ClipArtforPowerpoint\DVD_ART36\Artwork_Imagery\Icons - Illustrations\_ WINDOWS SERVER ICONS\Documents\Virtual Folder file open.png"/>
            <p:cNvPicPr>
              <a:picLocks noChangeAspect="1" noChangeArrowheads="1"/>
            </p:cNvPicPr>
            <p:nvPr/>
          </p:nvPicPr>
          <p:blipFill>
            <a:blip r:embed="rId14" cstate="print"/>
            <a:srcRect/>
            <a:stretch>
              <a:fillRect/>
            </a:stretch>
          </p:blipFill>
          <p:spPr bwMode="auto">
            <a:xfrm>
              <a:off x="990600" y="3352800"/>
              <a:ext cx="381000" cy="317500"/>
            </a:xfrm>
            <a:prstGeom prst="rect">
              <a:avLst/>
            </a:prstGeom>
            <a:noFill/>
          </p:spPr>
        </p:pic>
      </p:grpSp>
      <p:sp>
        <p:nvSpPr>
          <p:cNvPr id="53" name="TextBox 52"/>
          <p:cNvSpPr txBox="1"/>
          <p:nvPr/>
        </p:nvSpPr>
        <p:spPr>
          <a:xfrm>
            <a:off x="3660980" y="4876801"/>
            <a:ext cx="1986171" cy="215444"/>
          </a:xfrm>
          <a:prstGeom prst="rect">
            <a:avLst/>
          </a:prstGeom>
          <a:noFill/>
        </p:spPr>
        <p:txBody>
          <a:bodyPr wrap="square" lIns="0" tIns="0" rIns="0" bIns="0" rtlCol="0">
            <a:spAutoFit/>
          </a:bodyPr>
          <a:lstStyle/>
          <a:p>
            <a:pPr algn="ctr"/>
            <a:r>
              <a:rPr lang="en-US" sz="1400" b="1" dirty="0">
                <a:solidFill>
                  <a:srgbClr val="FFFFFF"/>
                </a:solidFill>
              </a:rPr>
              <a:t>Distribution Point</a:t>
            </a:r>
          </a:p>
        </p:txBody>
      </p:sp>
      <p:pic>
        <p:nvPicPr>
          <p:cNvPr id="78" name="Picture 3" descr="C:\Users\davidra\Documents\ClipArtforPowerpoint\DVD_ART36\Artwork_Imagery\Icons - Illustrations\_ WINDOWS SERVER ICONS\Misc\Database cylinder.png"/>
          <p:cNvPicPr>
            <a:picLocks noChangeAspect="1" noChangeArrowheads="1"/>
          </p:cNvPicPr>
          <p:nvPr/>
        </p:nvPicPr>
        <p:blipFill>
          <a:blip r:embed="rId15" cstate="print">
            <a:duotone>
              <a:prstClr val="black"/>
              <a:schemeClr val="accent2">
                <a:tint val="45000"/>
                <a:satMod val="400000"/>
              </a:schemeClr>
            </a:duotone>
          </a:blip>
          <a:srcRect/>
          <a:stretch>
            <a:fillRect/>
          </a:stretch>
        </p:blipFill>
        <p:spPr bwMode="auto">
          <a:xfrm flipH="1">
            <a:off x="10922142" y="3754577"/>
            <a:ext cx="287312" cy="371207"/>
          </a:xfrm>
          <a:prstGeom prst="rect">
            <a:avLst/>
          </a:prstGeom>
          <a:noFill/>
        </p:spPr>
      </p:pic>
      <p:sp>
        <p:nvSpPr>
          <p:cNvPr id="43" name="Right Arrow 42"/>
          <p:cNvSpPr/>
          <p:nvPr/>
        </p:nvSpPr>
        <p:spPr bwMode="auto">
          <a:xfrm rot="287867">
            <a:off x="2158996" y="2435580"/>
            <a:ext cx="1906058"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grpSp>
        <p:nvGrpSpPr>
          <p:cNvPr id="2" name="Group 1"/>
          <p:cNvGrpSpPr/>
          <p:nvPr/>
        </p:nvGrpSpPr>
        <p:grpSpPr>
          <a:xfrm>
            <a:off x="9938653" y="4330064"/>
            <a:ext cx="1664702" cy="699136"/>
            <a:chOff x="7265139" y="4330064"/>
            <a:chExt cx="1439641" cy="699136"/>
          </a:xfrm>
        </p:grpSpPr>
        <p:sp>
          <p:nvSpPr>
            <p:cNvPr id="45" name="Right Arrow 44"/>
            <p:cNvSpPr/>
            <p:nvPr/>
          </p:nvSpPr>
          <p:spPr bwMode="auto">
            <a:xfrm rot="16200000">
              <a:off x="7635392" y="4564044"/>
              <a:ext cx="699136"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63"/>
              <a:endParaRPr lang="en-US" sz="2000" dirty="0">
                <a:solidFill>
                  <a:schemeClr val="tx1"/>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54" name="TextBox 53"/>
            <p:cNvSpPr txBox="1"/>
            <p:nvPr/>
          </p:nvSpPr>
          <p:spPr>
            <a:xfrm>
              <a:off x="7265139" y="4462692"/>
              <a:ext cx="1439641"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New Application</a:t>
              </a:r>
            </a:p>
          </p:txBody>
        </p:sp>
      </p:grpSp>
      <p:sp>
        <p:nvSpPr>
          <p:cNvPr id="55" name="Right Arrow 54"/>
          <p:cNvSpPr/>
          <p:nvPr/>
        </p:nvSpPr>
        <p:spPr bwMode="auto">
          <a:xfrm rot="914882">
            <a:off x="5674067" y="3108860"/>
            <a:ext cx="4336328"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sp>
        <p:nvSpPr>
          <p:cNvPr id="57" name="Right Arrow 56"/>
          <p:cNvSpPr/>
          <p:nvPr/>
        </p:nvSpPr>
        <p:spPr bwMode="auto">
          <a:xfrm rot="20389656" flipH="1">
            <a:off x="5184392" y="4667764"/>
            <a:ext cx="4895839" cy="19941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Distribute content to DPs</a:t>
            </a:r>
          </a:p>
        </p:txBody>
      </p:sp>
      <p:pic>
        <p:nvPicPr>
          <p:cNvPr id="79" name="Picture 5" descr="C:\Users\davidra\Documents\ClipArtforPowerpoint\DVD_ART36\Artwork_Imagery\Icons - Illustrations\_ WINDOWS VISTA ICONS\Software box retail DVD package.png"/>
          <p:cNvPicPr>
            <a:picLocks noChangeAspect="1" noChangeArrowheads="1"/>
          </p:cNvPicPr>
          <p:nvPr/>
        </p:nvPicPr>
        <p:blipFill>
          <a:blip r:embed="rId16" cstate="print"/>
          <a:srcRect/>
          <a:stretch>
            <a:fillRect/>
          </a:stretch>
        </p:blipFill>
        <p:spPr bwMode="auto">
          <a:xfrm>
            <a:off x="10318248" y="3595449"/>
            <a:ext cx="793012" cy="685800"/>
          </a:xfrm>
          <a:prstGeom prst="rect">
            <a:avLst/>
          </a:prstGeom>
          <a:noFill/>
        </p:spPr>
      </p:pic>
      <p:grpSp>
        <p:nvGrpSpPr>
          <p:cNvPr id="11" name="Group 10"/>
          <p:cNvGrpSpPr/>
          <p:nvPr/>
        </p:nvGrpSpPr>
        <p:grpSpPr>
          <a:xfrm>
            <a:off x="10024930" y="3042641"/>
            <a:ext cx="936154" cy="1221713"/>
            <a:chOff x="7329223" y="685800"/>
            <a:chExt cx="809588" cy="1221713"/>
          </a:xfrm>
        </p:grpSpPr>
        <p:grpSp>
          <p:nvGrpSpPr>
            <p:cNvPr id="4" name="Group 3"/>
            <p:cNvGrpSpPr/>
            <p:nvPr/>
          </p:nvGrpSpPr>
          <p:grpSpPr>
            <a:xfrm>
              <a:off x="7378994" y="1221713"/>
              <a:ext cx="740434" cy="685800"/>
              <a:chOff x="790641" y="4679631"/>
              <a:chExt cx="1298663" cy="1295400"/>
            </a:xfrm>
          </p:grpSpPr>
          <p:pic>
            <p:nvPicPr>
              <p:cNvPr id="71" name="Picture 7" descr="C:\Users\davidra\Documents\ClipArtforPowerpoint\DVD_ART36\Artwork_Imagery\Shapes\Circular shapes\Circle\oval circle frame edge.png"/>
              <p:cNvPicPr>
                <a:picLocks noChangeAspect="1" noChangeArrowheads="1"/>
              </p:cNvPicPr>
              <p:nvPr/>
            </p:nvPicPr>
            <p:blipFill>
              <a:blip r:embed="rId17" cstate="print"/>
              <a:srcRect/>
              <a:stretch>
                <a:fillRect/>
              </a:stretch>
            </p:blipFill>
            <p:spPr bwMode="auto">
              <a:xfrm>
                <a:off x="790641" y="4679631"/>
                <a:ext cx="1298663" cy="1295400"/>
              </a:xfrm>
              <a:prstGeom prst="rect">
                <a:avLst/>
              </a:prstGeom>
              <a:noFill/>
              <a:ln>
                <a:noFill/>
              </a:ln>
            </p:spPr>
          </p:pic>
          <p:pic>
            <p:nvPicPr>
              <p:cNvPr id="73"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18" cstate="print"/>
              <a:srcRect/>
              <a:stretch>
                <a:fillRect/>
              </a:stretch>
            </p:blipFill>
            <p:spPr bwMode="auto">
              <a:xfrm>
                <a:off x="1253751" y="4951447"/>
                <a:ext cx="372444" cy="938934"/>
              </a:xfrm>
              <a:prstGeom prst="rect">
                <a:avLst/>
              </a:prstGeom>
              <a:noFill/>
            </p:spPr>
          </p:pic>
        </p:grpSp>
        <p:sp>
          <p:nvSpPr>
            <p:cNvPr id="10" name="TextBox 9"/>
            <p:cNvSpPr txBox="1"/>
            <p:nvPr/>
          </p:nvSpPr>
          <p:spPr>
            <a:xfrm>
              <a:off x="7329223" y="685800"/>
              <a:ext cx="809588"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Windows</a:t>
              </a:r>
            </a:p>
            <a:p>
              <a:pPr algn="ctr"/>
              <a:r>
                <a:rPr lang="en-US" dirty="0" smtClean="0">
                  <a:gradFill>
                    <a:gsLst>
                      <a:gs pos="0">
                        <a:schemeClr val="tx1"/>
                      </a:gs>
                      <a:gs pos="86000">
                        <a:schemeClr val="tx1"/>
                      </a:gs>
                    </a:gsLst>
                    <a:lin ang="5400000" scaled="0"/>
                  </a:gradFill>
                </a:rPr>
                <a:t>Phone</a:t>
              </a:r>
            </a:p>
          </p:txBody>
        </p:sp>
      </p:grpSp>
      <p:grpSp>
        <p:nvGrpSpPr>
          <p:cNvPr id="84" name="Group 83"/>
          <p:cNvGrpSpPr/>
          <p:nvPr/>
        </p:nvGrpSpPr>
        <p:grpSpPr>
          <a:xfrm>
            <a:off x="9956440" y="4330064"/>
            <a:ext cx="1664702" cy="699136"/>
            <a:chOff x="7265139" y="4330064"/>
            <a:chExt cx="1439641" cy="699136"/>
          </a:xfrm>
        </p:grpSpPr>
        <p:sp>
          <p:nvSpPr>
            <p:cNvPr id="85" name="Right Arrow 84"/>
            <p:cNvSpPr/>
            <p:nvPr/>
          </p:nvSpPr>
          <p:spPr bwMode="auto">
            <a:xfrm rot="16200000">
              <a:off x="7635392" y="4564044"/>
              <a:ext cx="699136"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3963"/>
              <a:endParaRPr lang="en-US" sz="2000" dirty="0">
                <a:solidFill>
                  <a:schemeClr val="tx1"/>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86" name="TextBox 85"/>
            <p:cNvSpPr txBox="1"/>
            <p:nvPr/>
          </p:nvSpPr>
          <p:spPr>
            <a:xfrm>
              <a:off x="7265139" y="4462692"/>
              <a:ext cx="1439641" cy="553998"/>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Deploy Application</a:t>
              </a:r>
            </a:p>
          </p:txBody>
        </p:sp>
      </p:grpSp>
      <p:sp>
        <p:nvSpPr>
          <p:cNvPr id="64" name="Right Arrow 63"/>
          <p:cNvSpPr/>
          <p:nvPr/>
        </p:nvSpPr>
        <p:spPr bwMode="auto">
          <a:xfrm rot="914882">
            <a:off x="5678877" y="3143733"/>
            <a:ext cx="4336328"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install status</a:t>
            </a:r>
          </a:p>
        </p:txBody>
      </p:sp>
      <p:pic>
        <p:nvPicPr>
          <p:cNvPr id="65" name="Picture 16" descr="C:\Users\davidra\Documents\ClipArtforPowerpoint\DVD_ART36\Artwork_Imagery\Icons - Illustrations\_ WINDOWS SERVER ICONS\Documents\Document XML file.png"/>
          <p:cNvPicPr>
            <a:picLocks noChangeAspect="1" noChangeArrowheads="1"/>
          </p:cNvPicPr>
          <p:nvPr/>
        </p:nvPicPr>
        <p:blipFill>
          <a:blip r:embed="rId13" cstate="print"/>
          <a:srcRect/>
          <a:stretch>
            <a:fillRect/>
          </a:stretch>
        </p:blipFill>
        <p:spPr bwMode="auto">
          <a:xfrm>
            <a:off x="5095437" y="2359513"/>
            <a:ext cx="600350" cy="640922"/>
          </a:xfrm>
          <a:prstGeom prst="rect">
            <a:avLst/>
          </a:prstGeom>
          <a:noFill/>
        </p:spPr>
      </p:pic>
      <p:sp>
        <p:nvSpPr>
          <p:cNvPr id="66" name="Right Arrow 65"/>
          <p:cNvSpPr/>
          <p:nvPr/>
        </p:nvSpPr>
        <p:spPr bwMode="auto">
          <a:xfrm rot="287867">
            <a:off x="2083805" y="2443165"/>
            <a:ext cx="2000140" cy="204218"/>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install status</a:t>
            </a:r>
          </a:p>
        </p:txBody>
      </p:sp>
      <p:pic>
        <p:nvPicPr>
          <p:cNvPr id="67" name="Picture 16" descr="C:\Users\davidra\Documents\ClipArtforPowerpoint\DVD_ART36\Artwork_Imagery\Icons - Illustrations\_ WINDOWS SERVER ICONS\Documents\Document XML file.png"/>
          <p:cNvPicPr>
            <a:picLocks noChangeAspect="1" noChangeArrowheads="1"/>
          </p:cNvPicPr>
          <p:nvPr/>
        </p:nvPicPr>
        <p:blipFill>
          <a:blip r:embed="rId13" cstate="print"/>
          <a:srcRect/>
          <a:stretch>
            <a:fillRect/>
          </a:stretch>
        </p:blipFill>
        <p:spPr bwMode="auto">
          <a:xfrm>
            <a:off x="1743667" y="2018204"/>
            <a:ext cx="284487" cy="303714"/>
          </a:xfrm>
          <a:prstGeom prst="rect">
            <a:avLst/>
          </a:prstGeom>
          <a:noFill/>
        </p:spPr>
      </p:pic>
      <p:pic>
        <p:nvPicPr>
          <p:cNvPr id="69" name="Picture 15" descr="C:\Users\davidra\Documents\ClipArtforPowerpoint\DVD_ART36\Artwork_Imagery\Shapes\Arrows\Curved\gold arrow cycle.png"/>
          <p:cNvPicPr>
            <a:picLocks noChangeArrowheads="1"/>
          </p:cNvPicPr>
          <p:nvPr/>
        </p:nvPicPr>
        <p:blipFill>
          <a:blip r:embed="rId19" cstate="print"/>
          <a:srcRect/>
          <a:stretch>
            <a:fillRect/>
          </a:stretch>
        </p:blipFill>
        <p:spPr bwMode="auto">
          <a:xfrm flipH="1">
            <a:off x="1305679" y="1843133"/>
            <a:ext cx="682574" cy="513416"/>
          </a:xfrm>
          <a:prstGeom prst="rect">
            <a:avLst/>
          </a:prstGeom>
          <a:noFill/>
        </p:spPr>
      </p:pic>
      <p:sp>
        <p:nvSpPr>
          <p:cNvPr id="70" name="TextBox 69"/>
          <p:cNvSpPr txBox="1"/>
          <p:nvPr/>
        </p:nvSpPr>
        <p:spPr>
          <a:xfrm>
            <a:off x="1124363" y="1468323"/>
            <a:ext cx="1664702"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Install App</a:t>
            </a:r>
          </a:p>
        </p:txBody>
      </p:sp>
      <p:grpSp>
        <p:nvGrpSpPr>
          <p:cNvPr id="6" name="Group 5"/>
          <p:cNvGrpSpPr/>
          <p:nvPr/>
        </p:nvGrpSpPr>
        <p:grpSpPr>
          <a:xfrm>
            <a:off x="241025" y="4644543"/>
            <a:ext cx="2121175" cy="1371600"/>
            <a:chOff x="241025" y="4715793"/>
            <a:chExt cx="2121175" cy="1371600"/>
          </a:xfrm>
        </p:grpSpPr>
        <p:pic>
          <p:nvPicPr>
            <p:cNvPr id="74" name="Picture 11" descr="C:\Users\davidra\Documents\ClipArtforPowerpoint\DVD_ART36\Artwork_Imagery\Icons - Illustrations\_ VISTA STYLE\man student user people.png"/>
            <p:cNvPicPr>
              <a:picLocks noChangeAspect="1" noChangeArrowheads="1"/>
            </p:cNvPicPr>
            <p:nvPr/>
          </p:nvPicPr>
          <p:blipFill>
            <a:blip r:embed="rId20" cstate="print"/>
            <a:srcRect/>
            <a:stretch>
              <a:fillRect/>
            </a:stretch>
          </p:blipFill>
          <p:spPr bwMode="auto">
            <a:xfrm flipH="1">
              <a:off x="241025" y="4715793"/>
              <a:ext cx="1353787" cy="1371600"/>
            </a:xfrm>
            <a:prstGeom prst="rect">
              <a:avLst/>
            </a:prstGeom>
            <a:noFill/>
          </p:spPr>
        </p:pic>
        <p:pic>
          <p:nvPicPr>
            <p:cNvPr id="9218" name="Picture 2" descr="C:\Users\mghadial\AppData\Local\Microsoft\Windows\Temporary Internet Files\Content.IE5\EHGZL57P\MC900439798[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0662" y="5162944"/>
              <a:ext cx="901018" cy="8252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972130">
              <a:off x="1486964" y="5649422"/>
              <a:ext cx="875236"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Nokia</a:t>
              </a:r>
            </a:p>
          </p:txBody>
        </p:sp>
      </p:grpSp>
      <p:sp>
        <p:nvSpPr>
          <p:cNvPr id="68" name="Right Arrow 67"/>
          <p:cNvSpPr/>
          <p:nvPr/>
        </p:nvSpPr>
        <p:spPr bwMode="auto">
          <a:xfrm rot="18981180">
            <a:off x="1434144" y="3883584"/>
            <a:ext cx="3116760" cy="27442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sp>
        <p:nvSpPr>
          <p:cNvPr id="72" name="Right Arrow 71"/>
          <p:cNvSpPr/>
          <p:nvPr/>
        </p:nvSpPr>
        <p:spPr bwMode="auto">
          <a:xfrm rot="18960555">
            <a:off x="1341205" y="3973720"/>
            <a:ext cx="3234697" cy="240167"/>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install status</a:t>
            </a:r>
          </a:p>
        </p:txBody>
      </p:sp>
      <p:sp>
        <p:nvSpPr>
          <p:cNvPr id="76" name="Right Arrow 75"/>
          <p:cNvSpPr/>
          <p:nvPr/>
        </p:nvSpPr>
        <p:spPr bwMode="auto">
          <a:xfrm rot="813946">
            <a:off x="1985209" y="5540754"/>
            <a:ext cx="2058520"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2" tIns="45712" rIns="91422" bIns="45712" numCol="1" rtlCol="0" anchor="ctr" anchorCtr="0" compatLnSpc="1">
            <a:prstTxWarp prst="textNoShape">
              <a:avLst/>
            </a:prstTxWarp>
          </a:bodyPr>
          <a:lstStyle/>
          <a:p>
            <a:pPr algn="ctr" defTabSz="9139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content</a:t>
            </a:r>
          </a:p>
        </p:txBody>
      </p:sp>
      <p:pic>
        <p:nvPicPr>
          <p:cNvPr id="87" name="Picture 2" descr="C:\Users\davidra\Documents\ClipArtforPowerpoint\DVD_ART36\Artwork_Imagery\Icons - Illustrations\_ XML ICONS\policy rules.png"/>
          <p:cNvPicPr>
            <a:picLocks noChangeAspect="1" noChangeArrowheads="1"/>
          </p:cNvPicPr>
          <p:nvPr/>
        </p:nvPicPr>
        <p:blipFill>
          <a:blip r:embed="rId22" cstate="print"/>
          <a:srcRect/>
          <a:stretch>
            <a:fillRect/>
          </a:stretch>
        </p:blipFill>
        <p:spPr bwMode="auto">
          <a:xfrm>
            <a:off x="10400374" y="3678921"/>
            <a:ext cx="518160" cy="518861"/>
          </a:xfrm>
          <a:prstGeom prst="rect">
            <a:avLst/>
          </a:prstGeom>
          <a:noFill/>
        </p:spPr>
      </p:pic>
      <p:grpSp>
        <p:nvGrpSpPr>
          <p:cNvPr id="12" name="Group 11"/>
          <p:cNvGrpSpPr/>
          <p:nvPr/>
        </p:nvGrpSpPr>
        <p:grpSpPr>
          <a:xfrm>
            <a:off x="9875648" y="3304364"/>
            <a:ext cx="1320874" cy="976169"/>
            <a:chOff x="9809354" y="1156930"/>
            <a:chExt cx="1320875" cy="976169"/>
          </a:xfrm>
        </p:grpSpPr>
        <p:sp>
          <p:nvSpPr>
            <p:cNvPr id="8" name="TextBox 7"/>
            <p:cNvSpPr txBox="1"/>
            <p:nvPr/>
          </p:nvSpPr>
          <p:spPr>
            <a:xfrm>
              <a:off x="9809354" y="1156930"/>
              <a:ext cx="132087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Nokia Phone</a:t>
              </a:r>
            </a:p>
          </p:txBody>
        </p:sp>
        <p:pic>
          <p:nvPicPr>
            <p:cNvPr id="5" name="Picture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216029" y="1660445"/>
              <a:ext cx="384939" cy="297166"/>
            </a:xfrm>
            <a:prstGeom prst="rect">
              <a:avLst/>
            </a:prstGeom>
          </p:spPr>
        </p:pic>
        <p:pic>
          <p:nvPicPr>
            <p:cNvPr id="58" name="Picture 7" descr="C:\Users\davidra\Documents\ClipArtforPowerpoint\DVD_ART36\Artwork_Imagery\Shapes\Circular shapes\Circle\oval circle frame edge.png"/>
            <p:cNvPicPr>
              <a:picLocks noChangeAspect="1" noChangeArrowheads="1"/>
            </p:cNvPicPr>
            <p:nvPr/>
          </p:nvPicPr>
          <p:blipFill>
            <a:blip r:embed="rId17" cstate="print"/>
            <a:srcRect/>
            <a:stretch>
              <a:fillRect/>
            </a:stretch>
          </p:blipFill>
          <p:spPr bwMode="auto">
            <a:xfrm>
              <a:off x="10010993" y="1447299"/>
              <a:ext cx="795013" cy="685800"/>
            </a:xfrm>
            <a:prstGeom prst="rect">
              <a:avLst/>
            </a:prstGeom>
            <a:noFill/>
            <a:ln>
              <a:noFill/>
            </a:ln>
          </p:spPr>
        </p:pic>
      </p:grpSp>
      <p:pic>
        <p:nvPicPr>
          <p:cNvPr id="94" name="Picture 16" descr="C:\Users\davidra\Documents\ClipArtforPowerpoint\DVD_ART36\Artwork_Imagery\Icons - Illustrations\_ WINDOWS SERVER ICONS\Documents\Document XML file.png"/>
          <p:cNvPicPr>
            <a:picLocks noChangeAspect="1" noChangeArrowheads="1"/>
          </p:cNvPicPr>
          <p:nvPr/>
        </p:nvPicPr>
        <p:blipFill>
          <a:blip r:embed="rId13" cstate="print"/>
          <a:srcRect/>
          <a:stretch>
            <a:fillRect/>
          </a:stretch>
        </p:blipFill>
        <p:spPr bwMode="auto">
          <a:xfrm>
            <a:off x="1649954" y="5010981"/>
            <a:ext cx="284487" cy="303714"/>
          </a:xfrm>
          <a:prstGeom prst="rect">
            <a:avLst/>
          </a:prstGeom>
          <a:noFill/>
        </p:spPr>
      </p:pic>
      <p:pic>
        <p:nvPicPr>
          <p:cNvPr id="90" name="Picture 15" descr="C:\Users\davidra\Documents\ClipArtforPowerpoint\DVD_ART36\Artwork_Imagery\Shapes\Arrows\Curved\gold arrow cycle.png"/>
          <p:cNvPicPr>
            <a:picLocks noChangeArrowheads="1"/>
          </p:cNvPicPr>
          <p:nvPr/>
        </p:nvPicPr>
        <p:blipFill>
          <a:blip r:embed="rId19" cstate="print"/>
          <a:srcRect/>
          <a:stretch>
            <a:fillRect/>
          </a:stretch>
        </p:blipFill>
        <p:spPr bwMode="auto">
          <a:xfrm flipH="1">
            <a:off x="1264604" y="4846418"/>
            <a:ext cx="682574" cy="513416"/>
          </a:xfrm>
          <a:prstGeom prst="rect">
            <a:avLst/>
          </a:prstGeom>
          <a:noFill/>
        </p:spPr>
      </p:pic>
      <p:grpSp>
        <p:nvGrpSpPr>
          <p:cNvPr id="77" name="Group 76"/>
          <p:cNvGrpSpPr/>
          <p:nvPr/>
        </p:nvGrpSpPr>
        <p:grpSpPr>
          <a:xfrm>
            <a:off x="10107922" y="3341932"/>
            <a:ext cx="795009" cy="918769"/>
            <a:chOff x="7010400" y="1614100"/>
            <a:chExt cx="687527" cy="918769"/>
          </a:xfrm>
        </p:grpSpPr>
        <p:grpSp>
          <p:nvGrpSpPr>
            <p:cNvPr id="80" name="Group 60"/>
            <p:cNvGrpSpPr/>
            <p:nvPr/>
          </p:nvGrpSpPr>
          <p:grpSpPr>
            <a:xfrm>
              <a:off x="7010400" y="1847069"/>
              <a:ext cx="687527" cy="685800"/>
              <a:chOff x="2971800" y="3886200"/>
              <a:chExt cx="1298663" cy="1295400"/>
            </a:xfrm>
          </p:grpSpPr>
          <p:pic>
            <p:nvPicPr>
              <p:cNvPr id="82" name="Picture 3" descr="C:\Users\davidra\Documents\ClipArtforPowerpoint\DVD_ART36\Artwork_Imagery\Icons - Illustrations\_ VIRTUALIZATION ICONS\Windows Logo.png"/>
              <p:cNvPicPr>
                <a:picLocks noChangeAspect="1" noChangeArrowheads="1"/>
              </p:cNvPicPr>
              <p:nvPr/>
            </p:nvPicPr>
            <p:blipFill>
              <a:blip r:embed="rId24" cstate="print"/>
              <a:srcRect/>
              <a:stretch>
                <a:fillRect/>
              </a:stretch>
            </p:blipFill>
            <p:spPr bwMode="auto">
              <a:xfrm>
                <a:off x="3352800" y="4267200"/>
                <a:ext cx="609600" cy="561314"/>
              </a:xfrm>
              <a:prstGeom prst="rect">
                <a:avLst/>
              </a:prstGeom>
              <a:noFill/>
              <a:ln>
                <a:noFill/>
              </a:ln>
            </p:spPr>
          </p:pic>
          <p:pic>
            <p:nvPicPr>
              <p:cNvPr id="83" name="Picture 7" descr="C:\Users\davidra\Documents\ClipArtforPowerpoint\DVD_ART36\Artwork_Imagery\Shapes\Circular shapes\Circle\oval circle frame edge.png"/>
              <p:cNvPicPr>
                <a:picLocks noChangeAspect="1" noChangeArrowheads="1"/>
              </p:cNvPicPr>
              <p:nvPr/>
            </p:nvPicPr>
            <p:blipFill>
              <a:blip r:embed="rId17" cstate="print"/>
              <a:srcRect/>
              <a:stretch>
                <a:fillRect/>
              </a:stretch>
            </p:blipFill>
            <p:spPr bwMode="auto">
              <a:xfrm>
                <a:off x="2971800" y="3886200"/>
                <a:ext cx="1298663" cy="1295400"/>
              </a:xfrm>
              <a:prstGeom prst="rect">
                <a:avLst/>
              </a:prstGeom>
              <a:noFill/>
              <a:ln>
                <a:noFill/>
              </a:ln>
            </p:spPr>
          </p:pic>
          <p:pic>
            <p:nvPicPr>
              <p:cNvPr id="89" name="Picture 8" descr="C:\Users\davidra\Documents\ClipArtforPowerpoint\DVD_ART36\Artwork_Imagery\Icons - Illustrations\_ WINDOWS VISTA ICONS\Right Green Arrow.png"/>
              <p:cNvPicPr>
                <a:picLocks noChangeAspect="1" noChangeArrowheads="1"/>
              </p:cNvPicPr>
              <p:nvPr/>
            </p:nvPicPr>
            <p:blipFill>
              <a:blip r:embed="rId25" cstate="print"/>
              <a:srcRect/>
              <a:stretch>
                <a:fillRect/>
              </a:stretch>
            </p:blipFill>
            <p:spPr bwMode="auto">
              <a:xfrm rot="2245939">
                <a:off x="3499808" y="4513144"/>
                <a:ext cx="436880" cy="381000"/>
              </a:xfrm>
              <a:prstGeom prst="rect">
                <a:avLst/>
              </a:prstGeom>
              <a:noFill/>
              <a:ln>
                <a:noFill/>
              </a:ln>
            </p:spPr>
          </p:pic>
        </p:grpSp>
        <p:sp>
          <p:nvSpPr>
            <p:cNvPr id="81" name="TextBox 80"/>
            <p:cNvSpPr txBox="1"/>
            <p:nvPr/>
          </p:nvSpPr>
          <p:spPr>
            <a:xfrm>
              <a:off x="7152667" y="1614100"/>
              <a:ext cx="35488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MSI</a:t>
              </a:r>
            </a:p>
          </p:txBody>
        </p:sp>
      </p:grpSp>
      <p:pic>
        <p:nvPicPr>
          <p:cNvPr id="91" name="Picture 2" descr="C:\Users\davidra\Documents\ClipArtforPowerpoint\DVD_ART36\Artwork_Imagery\Icons - Illustrations\_ XML ICONS\policy rules.png"/>
          <p:cNvPicPr>
            <a:picLocks noChangeAspect="1" noChangeArrowheads="1"/>
          </p:cNvPicPr>
          <p:nvPr/>
        </p:nvPicPr>
        <p:blipFill>
          <a:blip r:embed="rId22" cstate="print"/>
          <a:srcRect/>
          <a:stretch>
            <a:fillRect/>
          </a:stretch>
        </p:blipFill>
        <p:spPr bwMode="auto">
          <a:xfrm>
            <a:off x="4341652" y="2351433"/>
            <a:ext cx="518160" cy="518861"/>
          </a:xfrm>
          <a:prstGeom prst="rect">
            <a:avLst/>
          </a:prstGeom>
          <a:noFill/>
        </p:spPr>
      </p:pic>
    </p:spTree>
    <p:custDataLst>
      <p:tags r:id="rId1"/>
    </p:custDataLst>
    <p:extLst>
      <p:ext uri="{BB962C8B-B14F-4D97-AF65-F5344CB8AC3E}">
        <p14:creationId xmlns:p14="http://schemas.microsoft.com/office/powerpoint/2010/main" val="125532609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p:tgtEl>
                                          <p:spTgt spid="79"/>
                                        </p:tgtEl>
                                        <p:attrNameLst>
                                          <p:attrName>ppt_y</p:attrName>
                                        </p:attrNameLst>
                                      </p:cBhvr>
                                      <p:tavLst>
                                        <p:tav tm="0">
                                          <p:val>
                                            <p:strVal val="#ppt_y+#ppt_h"/>
                                          </p:val>
                                        </p:tav>
                                        <p:tav tm="100000">
                                          <p:val>
                                            <p:strVal val="#ppt_y"/>
                                          </p:val>
                                        </p:tav>
                                      </p:tavLst>
                                    </p:anim>
                                    <p:animEffect transition="in" filter="wipe(up)">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56" presetClass="path" presetSubtype="0" accel="50000" decel="50000" fill="hold" nodeType="withEffect">
                                  <p:stCondLst>
                                    <p:cond delay="0"/>
                                  </p:stCondLst>
                                  <p:childTnLst>
                                    <p:animMotion origin="layout" path="M 1.66667E-6 2.59259E-6 L -0.42188 0.2912 " pathEditMode="relative" rAng="0" ptsTypes="AA">
                                      <p:cBhvr>
                                        <p:cTn id="26" dur="2000" fill="hold"/>
                                        <p:tgtEl>
                                          <p:spTgt spid="11"/>
                                        </p:tgtEl>
                                        <p:attrNameLst>
                                          <p:attrName>ppt_x</p:attrName>
                                          <p:attrName>ppt_y</p:attrName>
                                        </p:attrNameLst>
                                      </p:cBhvr>
                                      <p:rCtr x="-21094" y="14560"/>
                                    </p:animMotion>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2.47557E-6 6.10546E-7 L -0.4284 0.35731 " pathEditMode="relative" rAng="0" ptsTypes="AA">
                                      <p:cBhvr>
                                        <p:cTn id="31" dur="2000" fill="hold"/>
                                        <p:tgtEl>
                                          <p:spTgt spid="12"/>
                                        </p:tgtEl>
                                        <p:attrNameLst>
                                          <p:attrName>ppt_x</p:attrName>
                                          <p:attrName>ppt_y</p:attrName>
                                        </p:attrNameLst>
                                      </p:cBhvr>
                                      <p:rCtr x="-21420" y="17854"/>
                                    </p:animMotion>
                                  </p:childTnLst>
                                </p:cTn>
                              </p:par>
                            </p:childTnLst>
                          </p:cTn>
                        </p:par>
                        <p:par>
                          <p:cTn id="32" fill="hold">
                            <p:stCondLst>
                              <p:cond delay="4500"/>
                            </p:stCondLst>
                            <p:childTnLst>
                              <p:par>
                                <p:cTn id="33" presetID="9"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dissolve">
                                      <p:cBhvr>
                                        <p:cTn id="35" dur="500"/>
                                        <p:tgtEl>
                                          <p:spTgt spid="77"/>
                                        </p:tgtEl>
                                      </p:cBhvr>
                                    </p:animEffect>
                                  </p:childTnLst>
                                </p:cTn>
                              </p:par>
                              <p:par>
                                <p:cTn id="36" presetID="56" presetClass="path" presetSubtype="0" accel="50000" decel="50000" fill="hold" nodeType="withEffect">
                                  <p:stCondLst>
                                    <p:cond delay="0"/>
                                  </p:stCondLst>
                                  <p:childTnLst>
                                    <p:animMotion origin="layout" path="M 4.88599E-6 3.70028E-8 L -0.44821 0.32146 " pathEditMode="relative" rAng="0" ptsTypes="AA">
                                      <p:cBhvr>
                                        <p:cTn id="37" dur="2000" fill="hold"/>
                                        <p:tgtEl>
                                          <p:spTgt spid="77"/>
                                        </p:tgtEl>
                                        <p:attrNameLst>
                                          <p:attrName>ppt_x</p:attrName>
                                          <p:attrName>ppt_y</p:attrName>
                                        </p:attrNameLst>
                                      </p:cBhvr>
                                      <p:rCtr x="-22410" y="16073"/>
                                    </p:animMotion>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7"/>
                                        </p:tgtEl>
                                      </p:cBhvr>
                                    </p:animEffect>
                                    <p:set>
                                      <p:cBhvr>
                                        <p:cTn id="42" dur="1" fill="hold">
                                          <p:stCondLst>
                                            <p:cond delay="499"/>
                                          </p:stCondLst>
                                        </p:cTn>
                                        <p:tgtEl>
                                          <p:spTgt spid="57"/>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dissolve">
                                      <p:cBhvr>
                                        <p:cTn id="45" dur="500"/>
                                        <p:tgtEl>
                                          <p:spTgt spid="84"/>
                                        </p:tgtEl>
                                      </p:cBhvr>
                                    </p:animEffect>
                                  </p:childTnLst>
                                </p:cTn>
                              </p:par>
                            </p:childTnLst>
                          </p:cTn>
                        </p:par>
                        <p:par>
                          <p:cTn id="46" fill="hold">
                            <p:stCondLst>
                              <p:cond delay="500"/>
                            </p:stCondLst>
                            <p:childTnLst>
                              <p:par>
                                <p:cTn id="47" presetID="12" presetClass="entr" presetSubtype="4"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p:tgtEl>
                                          <p:spTgt spid="87"/>
                                        </p:tgtEl>
                                        <p:attrNameLst>
                                          <p:attrName>ppt_y</p:attrName>
                                        </p:attrNameLst>
                                      </p:cBhvr>
                                      <p:tavLst>
                                        <p:tav tm="0">
                                          <p:val>
                                            <p:strVal val="#ppt_y+#ppt_h"/>
                                          </p:val>
                                        </p:tav>
                                        <p:tav tm="100000">
                                          <p:val>
                                            <p:strVal val="#ppt_y"/>
                                          </p:val>
                                        </p:tav>
                                      </p:tavLst>
                                    </p:anim>
                                    <p:animEffect transition="in" filter="wipe(up)">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84"/>
                                        </p:tgtEl>
                                      </p:cBhvr>
                                    </p:animEffect>
                                    <p:set>
                                      <p:cBhvr>
                                        <p:cTn id="55" dur="1" fill="hold">
                                          <p:stCondLst>
                                            <p:cond delay="499"/>
                                          </p:stCondLst>
                                        </p:cTn>
                                        <p:tgtEl>
                                          <p:spTgt spid="84"/>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dissolve">
                                      <p:cBhvr>
                                        <p:cTn id="58" dur="500"/>
                                        <p:tgtEl>
                                          <p:spTgt spid="4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dissolve">
                                      <p:cBhvr>
                                        <p:cTn id="61" dur="500"/>
                                        <p:tgtEl>
                                          <p:spTgt spid="68"/>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dissolve">
                                      <p:cBhvr>
                                        <p:cTn id="65" dur="500"/>
                                        <p:tgtEl>
                                          <p:spTgt spid="55"/>
                                        </p:tgtEl>
                                      </p:cBhvr>
                                    </p:animEffect>
                                  </p:childTnLst>
                                </p:cTn>
                              </p:par>
                            </p:childTnLst>
                          </p:cTn>
                        </p:par>
                        <p:par>
                          <p:cTn id="66" fill="hold">
                            <p:stCondLst>
                              <p:cond delay="1000"/>
                            </p:stCondLst>
                            <p:childTnLst>
                              <p:par>
                                <p:cTn id="67" presetID="56" presetClass="path" presetSubtype="0" accel="50000" decel="50000" fill="hold" nodeType="afterEffect">
                                  <p:stCondLst>
                                    <p:cond delay="0"/>
                                  </p:stCondLst>
                                  <p:childTnLst>
                                    <p:animMotion origin="layout" path="M 1.72638E-6 0.00162 L -0.49616 -0.18339 " pathEditMode="relative" rAng="0" ptsTypes="AA">
                                      <p:cBhvr>
                                        <p:cTn id="68" dur="2000" fill="hold"/>
                                        <p:tgtEl>
                                          <p:spTgt spid="87"/>
                                        </p:tgtEl>
                                        <p:attrNameLst>
                                          <p:attrName>ppt_x</p:attrName>
                                          <p:attrName>ppt_y</p:attrName>
                                        </p:attrNameLst>
                                      </p:cBhvr>
                                      <p:rCtr x="-24808" y="-9251"/>
                                    </p:animMotion>
                                  </p:childTnLst>
                                </p:cTn>
                              </p:par>
                            </p:childTnLst>
                          </p:cTn>
                        </p:par>
                        <p:par>
                          <p:cTn id="69" fill="hold">
                            <p:stCondLst>
                              <p:cond delay="3000"/>
                            </p:stCondLst>
                            <p:childTnLst>
                              <p:par>
                                <p:cTn id="70" presetID="56" presetClass="path" presetSubtype="0" accel="50000" decel="50000" fill="hold" nodeType="afterEffect">
                                  <p:stCondLst>
                                    <p:cond delay="0"/>
                                  </p:stCondLst>
                                  <p:childTnLst>
                                    <p:animMotion origin="layout" path="M -0.49623 -0.18339 L -0.72982 -0.21184 " pathEditMode="relative" rAng="0" ptsTypes="AA">
                                      <p:cBhvr>
                                        <p:cTn id="71" dur="2000" fill="hold"/>
                                        <p:tgtEl>
                                          <p:spTgt spid="87"/>
                                        </p:tgtEl>
                                        <p:attrNameLst>
                                          <p:attrName>ppt_x</p:attrName>
                                          <p:attrName>ppt_y</p:attrName>
                                        </p:attrNameLst>
                                      </p:cBhvr>
                                      <p:rCtr x="-11680" y="-1434"/>
                                    </p:animMotion>
                                  </p:childTnLst>
                                </p:cTn>
                              </p:par>
                              <p:par>
                                <p:cTn id="72" presetID="12" presetClass="entr" presetSubtype="4"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anim calcmode="lin" valueType="num">
                                      <p:cBhvr additive="base">
                                        <p:cTn id="74" dur="500"/>
                                        <p:tgtEl>
                                          <p:spTgt spid="91"/>
                                        </p:tgtEl>
                                        <p:attrNameLst>
                                          <p:attrName>ppt_y</p:attrName>
                                        </p:attrNameLst>
                                      </p:cBhvr>
                                      <p:tavLst>
                                        <p:tav tm="0">
                                          <p:val>
                                            <p:strVal val="#ppt_y+#ppt_h"/>
                                          </p:val>
                                        </p:tav>
                                        <p:tav tm="100000">
                                          <p:val>
                                            <p:strVal val="#ppt_y"/>
                                          </p:val>
                                        </p:tav>
                                      </p:tavLst>
                                    </p:anim>
                                    <p:animEffect transition="in" filter="wipe(up)">
                                      <p:cBhvr>
                                        <p:cTn id="75" dur="500"/>
                                        <p:tgtEl>
                                          <p:spTgt spid="91"/>
                                        </p:tgtEl>
                                      </p:cBhvr>
                                    </p:animEffect>
                                  </p:childTnLst>
                                </p:cTn>
                              </p:par>
                              <p:par>
                                <p:cTn id="76" presetID="56" presetClass="path" presetSubtype="0" accel="50000" decel="50000" fill="hold" nodeType="withEffect">
                                  <p:stCondLst>
                                    <p:cond delay="0"/>
                                  </p:stCondLst>
                                  <p:childTnLst>
                                    <p:animMotion origin="layout" path="M 0.00104 0.00994 L -0.25199 0.41744 " pathEditMode="relative" rAng="0" ptsTypes="AA">
                                      <p:cBhvr>
                                        <p:cTn id="77" dur="2000" fill="hold"/>
                                        <p:tgtEl>
                                          <p:spTgt spid="91"/>
                                        </p:tgtEl>
                                        <p:attrNameLst>
                                          <p:attrName>ppt_x</p:attrName>
                                          <p:attrName>ppt_y</p:attrName>
                                        </p:attrNameLst>
                                      </p:cBhvr>
                                      <p:rCtr x="-12651" y="20375"/>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55"/>
                                        </p:tgtEl>
                                      </p:cBhvr>
                                    </p:animEffect>
                                    <p:set>
                                      <p:cBhvr>
                                        <p:cTn id="82" dur="1" fill="hold">
                                          <p:stCondLst>
                                            <p:cond delay="499"/>
                                          </p:stCondLst>
                                        </p:cTn>
                                        <p:tgtEl>
                                          <p:spTgt spid="55"/>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68"/>
                                        </p:tgtEl>
                                      </p:cBhvr>
                                    </p:animEffect>
                                    <p:set>
                                      <p:cBhvr>
                                        <p:cTn id="85" dur="1" fill="hold">
                                          <p:stCondLst>
                                            <p:cond delay="499"/>
                                          </p:stCondLst>
                                        </p:cTn>
                                        <p:tgtEl>
                                          <p:spTgt spid="68"/>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87"/>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91"/>
                                        </p:tgtEl>
                                        <p:attrNameLst>
                                          <p:attrName>style.visibility</p:attrName>
                                        </p:attrNameLst>
                                      </p:cBhvr>
                                      <p:to>
                                        <p:strVal val="hidden"/>
                                      </p:to>
                                    </p:set>
                                  </p:childTnLst>
                                </p:cTn>
                              </p:par>
                            </p:childTnLst>
                          </p:cTn>
                        </p:par>
                        <p:par>
                          <p:cTn id="99" fill="hold">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dissolve">
                                      <p:cBhvr>
                                        <p:cTn id="102" dur="500"/>
                                        <p:tgtEl>
                                          <p:spTgt spid="88"/>
                                        </p:tgtEl>
                                      </p:cBhvr>
                                    </p:animEffect>
                                  </p:childTnLst>
                                </p:cTn>
                              </p:par>
                              <p:par>
                                <p:cTn id="103" presetID="56" presetClass="path" presetSubtype="0" accel="50000" decel="50000" fill="hold" nodeType="withEffect">
                                  <p:stCondLst>
                                    <p:cond delay="0"/>
                                  </p:stCondLst>
                                  <p:childTnLst>
                                    <p:animMotion origin="layout" path="M -0.42188 0.29116 L -0.71602 -0.12512 " pathEditMode="relative" rAng="0" ptsTypes="AA">
                                      <p:cBhvr>
                                        <p:cTn id="104" dur="2000" fill="hold"/>
                                        <p:tgtEl>
                                          <p:spTgt spid="11"/>
                                        </p:tgtEl>
                                        <p:attrNameLst>
                                          <p:attrName>ppt_x</p:attrName>
                                          <p:attrName>ppt_y</p:attrName>
                                        </p:attrNameLst>
                                      </p:cBhvr>
                                      <p:rCtr x="-14714" y="-20814"/>
                                    </p:animMotion>
                                  </p:childTnLst>
                                </p:cTn>
                              </p:par>
                              <p:par>
                                <p:cTn id="105" presetID="9"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dissolve">
                                      <p:cBhvr>
                                        <p:cTn id="107" dur="500"/>
                                        <p:tgtEl>
                                          <p:spTgt spid="76"/>
                                        </p:tgtEl>
                                      </p:cBhvr>
                                    </p:animEffect>
                                  </p:childTnLst>
                                </p:cTn>
                              </p:par>
                              <p:par>
                                <p:cTn id="108" presetID="56" presetClass="path" presetSubtype="0" accel="50000" decel="50000" fill="hold" nodeType="withEffect">
                                  <p:stCondLst>
                                    <p:cond delay="0"/>
                                  </p:stCondLst>
                                  <p:childTnLst>
                                    <p:animMotion origin="layout" path="M -0.42838 0.35741 L -0.70429 0.24398 " pathEditMode="relative" rAng="0" ptsTypes="AA">
                                      <p:cBhvr>
                                        <p:cTn id="109" dur="2000" fill="hold"/>
                                        <p:tgtEl>
                                          <p:spTgt spid="12"/>
                                        </p:tgtEl>
                                        <p:attrNameLst>
                                          <p:attrName>ppt_x</p:attrName>
                                          <p:attrName>ppt_y</p:attrName>
                                        </p:attrNameLst>
                                      </p:cBhvr>
                                      <p:rCtr x="-13802" y="-5671"/>
                                    </p:animMotion>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dissolve">
                                      <p:cBhvr>
                                        <p:cTn id="114" dur="500"/>
                                        <p:tgtEl>
                                          <p:spTgt spid="70"/>
                                        </p:tgtEl>
                                      </p:cBhvr>
                                    </p:animEffect>
                                  </p:childTnLst>
                                </p:cTn>
                              </p:par>
                              <p:par>
                                <p:cTn id="115" presetID="9" presetClass="entr" presetSubtype="0" fill="hold"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dissolve">
                                      <p:cBhvr>
                                        <p:cTn id="117" dur="500"/>
                                        <p:tgtEl>
                                          <p:spTgt spid="69"/>
                                        </p:tgtEl>
                                      </p:cBhvr>
                                    </p:animEffect>
                                  </p:childTnLst>
                                </p:cTn>
                              </p:par>
                              <p:par>
                                <p:cTn id="118" presetID="9" presetClass="exit" presetSubtype="0" fill="hold" grpId="1" nodeType="withEffect">
                                  <p:stCondLst>
                                    <p:cond delay="0"/>
                                  </p:stCondLst>
                                  <p:childTnLst>
                                    <p:animEffect transition="out" filter="dissolve">
                                      <p:cBhvr>
                                        <p:cTn id="119" dur="500"/>
                                        <p:tgtEl>
                                          <p:spTgt spid="88"/>
                                        </p:tgtEl>
                                      </p:cBhvr>
                                    </p:animEffect>
                                    <p:set>
                                      <p:cBhvr>
                                        <p:cTn id="120" dur="1" fill="hold">
                                          <p:stCondLst>
                                            <p:cond delay="499"/>
                                          </p:stCondLst>
                                        </p:cTn>
                                        <p:tgtEl>
                                          <p:spTgt spid="88"/>
                                        </p:tgtEl>
                                        <p:attrNameLst>
                                          <p:attrName>style.visibility</p:attrName>
                                        </p:attrNameLst>
                                      </p:cBhvr>
                                      <p:to>
                                        <p:strVal val="hidden"/>
                                      </p:to>
                                    </p:set>
                                  </p:childTnLst>
                                </p:cTn>
                              </p:par>
                              <p:par>
                                <p:cTn id="121" presetID="9"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dissolve">
                                      <p:cBhvr>
                                        <p:cTn id="123" dur="500"/>
                                        <p:tgtEl>
                                          <p:spTgt spid="93"/>
                                        </p:tgtEl>
                                      </p:cBhvr>
                                    </p:animEffect>
                                  </p:childTnLst>
                                </p:cTn>
                              </p:par>
                              <p:par>
                                <p:cTn id="124" presetID="9" presetClass="entr" presetSubtype="0" fill="hold"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dissolve">
                                      <p:cBhvr>
                                        <p:cTn id="126" dur="500"/>
                                        <p:tgtEl>
                                          <p:spTgt spid="90"/>
                                        </p:tgtEl>
                                      </p:cBhvr>
                                    </p:animEffect>
                                  </p:childTnLst>
                                </p:cTn>
                              </p:par>
                              <p:par>
                                <p:cTn id="127" presetID="9" presetClass="exit" presetSubtype="0" fill="hold" grpId="1" nodeType="withEffect">
                                  <p:stCondLst>
                                    <p:cond delay="0"/>
                                  </p:stCondLst>
                                  <p:childTnLst>
                                    <p:animEffect transition="out" filter="dissolve">
                                      <p:cBhvr>
                                        <p:cTn id="128" dur="500"/>
                                        <p:tgtEl>
                                          <p:spTgt spid="76"/>
                                        </p:tgtEl>
                                      </p:cBhvr>
                                    </p:animEffect>
                                    <p:set>
                                      <p:cBhvr>
                                        <p:cTn id="129" dur="1" fill="hold">
                                          <p:stCondLst>
                                            <p:cond delay="499"/>
                                          </p:stCondLst>
                                        </p:cTn>
                                        <p:tgtEl>
                                          <p:spTgt spid="76"/>
                                        </p:tgtEl>
                                        <p:attrNameLst>
                                          <p:attrName>style.visibility</p:attrName>
                                        </p:attrNameLst>
                                      </p:cBhvr>
                                      <p:to>
                                        <p:strVal val="hidden"/>
                                      </p:to>
                                    </p:set>
                                  </p:childTnLst>
                                </p:cTn>
                              </p:par>
                            </p:childTnLst>
                          </p:cTn>
                        </p:par>
                        <p:par>
                          <p:cTn id="130" fill="hold">
                            <p:stCondLst>
                              <p:cond delay="500"/>
                            </p:stCondLst>
                            <p:childTnLst>
                              <p:par>
                                <p:cTn id="131" presetID="8" presetClass="emph" presetSubtype="0" fill="hold" nodeType="afterEffect">
                                  <p:stCondLst>
                                    <p:cond delay="0"/>
                                  </p:stCondLst>
                                  <p:childTnLst>
                                    <p:animRot by="-43200000">
                                      <p:cBhvr>
                                        <p:cTn id="132" dur="2000" fill="hold"/>
                                        <p:tgtEl>
                                          <p:spTgt spid="69"/>
                                        </p:tgtEl>
                                        <p:attrNameLst>
                                          <p:attrName>r</p:attrName>
                                        </p:attrNameLst>
                                      </p:cBhvr>
                                    </p:animRot>
                                  </p:childTnLst>
                                </p:cTn>
                              </p:par>
                              <p:par>
                                <p:cTn id="133" presetID="8" presetClass="emph" presetSubtype="0" fill="hold" nodeType="withEffect">
                                  <p:stCondLst>
                                    <p:cond delay="0"/>
                                  </p:stCondLst>
                                  <p:childTnLst>
                                    <p:animRot by="-43200000">
                                      <p:cBhvr>
                                        <p:cTn id="134" dur="2000" fill="hold"/>
                                        <p:tgtEl>
                                          <p:spTgt spid="90"/>
                                        </p:tgtEl>
                                        <p:attrNameLst>
                                          <p:attrName>r</p:attrName>
                                        </p:attrNameLst>
                                      </p:cBhvr>
                                    </p:animRot>
                                  </p:childTnLst>
                                </p:cTn>
                              </p:par>
                            </p:childTnLst>
                          </p:cTn>
                        </p:par>
                        <p:par>
                          <p:cTn id="135" fill="hold">
                            <p:stCondLst>
                              <p:cond delay="2500"/>
                            </p:stCondLst>
                            <p:childTnLst>
                              <p:par>
                                <p:cTn id="136" presetID="9" presetClass="exit" presetSubtype="0" fill="hold" nodeType="afterEffect">
                                  <p:stCondLst>
                                    <p:cond delay="0"/>
                                  </p:stCondLst>
                                  <p:childTnLst>
                                    <p:animEffect transition="out" filter="dissolve">
                                      <p:cBhvr>
                                        <p:cTn id="137" dur="500"/>
                                        <p:tgtEl>
                                          <p:spTgt spid="69"/>
                                        </p:tgtEl>
                                      </p:cBhvr>
                                    </p:animEffect>
                                    <p:set>
                                      <p:cBhvr>
                                        <p:cTn id="138" dur="1" fill="hold">
                                          <p:stCondLst>
                                            <p:cond delay="499"/>
                                          </p:stCondLst>
                                        </p:cTn>
                                        <p:tgtEl>
                                          <p:spTgt spid="6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90"/>
                                        </p:tgtEl>
                                      </p:cBhvr>
                                    </p:animEffect>
                                    <p:set>
                                      <p:cBhvr>
                                        <p:cTn id="141" dur="1" fill="hold">
                                          <p:stCondLst>
                                            <p:cond delay="499"/>
                                          </p:stCondLst>
                                        </p:cTn>
                                        <p:tgtEl>
                                          <p:spTgt spid="90"/>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70"/>
                                        </p:tgtEl>
                                      </p:cBhvr>
                                    </p:animEffect>
                                    <p:set>
                                      <p:cBhvr>
                                        <p:cTn id="144" dur="1" fill="hold">
                                          <p:stCondLst>
                                            <p:cond delay="499"/>
                                          </p:stCondLst>
                                        </p:cTn>
                                        <p:tgtEl>
                                          <p:spTgt spid="70"/>
                                        </p:tgtEl>
                                        <p:attrNameLst>
                                          <p:attrName>style.visibility</p:attrName>
                                        </p:attrNameLst>
                                      </p:cBhvr>
                                      <p:to>
                                        <p:strVal val="hidden"/>
                                      </p:to>
                                    </p:set>
                                  </p:childTnLst>
                                </p:cTn>
                              </p:par>
                              <p:par>
                                <p:cTn id="145" presetID="9" presetClass="exit" presetSubtype="0" fill="hold" grpId="1" nodeType="withEffect">
                                  <p:stCondLst>
                                    <p:cond delay="0"/>
                                  </p:stCondLst>
                                  <p:childTnLst>
                                    <p:animEffect transition="out" filter="dissolve">
                                      <p:cBhvr>
                                        <p:cTn id="146" dur="500"/>
                                        <p:tgtEl>
                                          <p:spTgt spid="93"/>
                                        </p:tgtEl>
                                      </p:cBhvr>
                                    </p:animEffect>
                                    <p:set>
                                      <p:cBhvr>
                                        <p:cTn id="147" dur="1" fill="hold">
                                          <p:stCondLst>
                                            <p:cond delay="499"/>
                                          </p:stCondLst>
                                        </p:cTn>
                                        <p:tgtEl>
                                          <p:spTgt spid="9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dissolve">
                                      <p:cBhvr>
                                        <p:cTn id="152" dur="500"/>
                                        <p:tgtEl>
                                          <p:spTgt spid="67"/>
                                        </p:tgtEl>
                                      </p:cBhvr>
                                    </p:animEffect>
                                  </p:childTnLst>
                                </p:cTn>
                              </p:par>
                              <p:par>
                                <p:cTn id="153" presetID="9" presetClass="entr" presetSubtype="0" fill="hold"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dissolve">
                                      <p:cBhvr>
                                        <p:cTn id="155" dur="500"/>
                                        <p:tgtEl>
                                          <p:spTgt spid="94"/>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dissolve">
                                      <p:cBhvr>
                                        <p:cTn id="158" dur="500"/>
                                        <p:tgtEl>
                                          <p:spTgt spid="66"/>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72"/>
                                        </p:tgtEl>
                                        <p:attrNameLst>
                                          <p:attrName>style.visibility</p:attrName>
                                        </p:attrNameLst>
                                      </p:cBhvr>
                                      <p:to>
                                        <p:strVal val="visible"/>
                                      </p:to>
                                    </p:set>
                                    <p:animEffect transition="in" filter="dissolve">
                                      <p:cBhvr>
                                        <p:cTn id="161" dur="500"/>
                                        <p:tgtEl>
                                          <p:spTgt spid="72"/>
                                        </p:tgtEl>
                                      </p:cBhvr>
                                    </p:animEffect>
                                  </p:childTnLst>
                                </p:cTn>
                              </p:par>
                              <p:par>
                                <p:cTn id="162" presetID="56" presetClass="path" presetSubtype="0" accel="50000" decel="50000" fill="hold" nodeType="withEffect">
                                  <p:stCondLst>
                                    <p:cond delay="0"/>
                                  </p:stCondLst>
                                  <p:childTnLst>
                                    <p:animMotion origin="layout" path="M 0.00273 0.01945 L 0.21575 -0.36111 " pathEditMode="relative" rAng="0" ptsTypes="AA">
                                      <p:cBhvr>
                                        <p:cTn id="163" dur="2000" fill="hold"/>
                                        <p:tgtEl>
                                          <p:spTgt spid="94"/>
                                        </p:tgtEl>
                                        <p:attrNameLst>
                                          <p:attrName>ppt_x</p:attrName>
                                          <p:attrName>ppt_y</p:attrName>
                                        </p:attrNameLst>
                                      </p:cBhvr>
                                      <p:rCtr x="10651" y="-19028"/>
                                    </p:animMotion>
                                  </p:childTnLst>
                                </p:cTn>
                              </p:par>
                              <p:par>
                                <p:cTn id="164" presetID="56" presetClass="path" presetSubtype="0" accel="50000" decel="50000" fill="hold" nodeType="withEffect">
                                  <p:stCondLst>
                                    <p:cond delay="0"/>
                                  </p:stCondLst>
                                  <p:childTnLst>
                                    <p:animMotion origin="layout" path="M -0.01028 0.04556 L 0.19167 0.07771 " pathEditMode="relative" rAng="0" ptsTypes="AA">
                                      <p:cBhvr>
                                        <p:cTn id="165" dur="2000" fill="hold"/>
                                        <p:tgtEl>
                                          <p:spTgt spid="67"/>
                                        </p:tgtEl>
                                        <p:attrNameLst>
                                          <p:attrName>ppt_x</p:attrName>
                                          <p:attrName>ppt_y</p:attrName>
                                        </p:attrNameLst>
                                      </p:cBhvr>
                                      <p:rCtr x="10091" y="1596"/>
                                    </p:animMotion>
                                  </p:childTnLst>
                                </p:cTn>
                              </p:par>
                              <p:par>
                                <p:cTn id="166" presetID="9" presetClass="entr" presetSubtype="0" fill="hold" nodeType="with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dissolve">
                                      <p:cBhvr>
                                        <p:cTn id="168" dur="500"/>
                                        <p:tgtEl>
                                          <p:spTgt spid="65"/>
                                        </p:tgtEl>
                                      </p:cBhvr>
                                    </p:animEffect>
                                  </p:childTnLst>
                                </p:cTn>
                              </p:par>
                            </p:childTnLst>
                          </p:cTn>
                        </p:par>
                        <p:par>
                          <p:cTn id="169" fill="hold">
                            <p:stCondLst>
                              <p:cond delay="2000"/>
                            </p:stCondLst>
                            <p:childTnLst>
                              <p:par>
                                <p:cTn id="170" presetID="9" presetClass="entr" presetSubtype="0" fill="hold" grpId="0" nodeType="after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dissolve">
                                      <p:cBhvr>
                                        <p:cTn id="172" dur="500"/>
                                        <p:tgtEl>
                                          <p:spTgt spid="64"/>
                                        </p:tgtEl>
                                      </p:cBhvr>
                                    </p:animEffect>
                                  </p:childTnLst>
                                </p:cTn>
                              </p:par>
                              <p:par>
                                <p:cTn id="173" presetID="9" presetClass="exit" presetSubtype="0" fill="hold" grpId="1" nodeType="withEffect">
                                  <p:stCondLst>
                                    <p:cond delay="0"/>
                                  </p:stCondLst>
                                  <p:childTnLst>
                                    <p:animEffect transition="out" filter="dissolve">
                                      <p:cBhvr>
                                        <p:cTn id="174" dur="500"/>
                                        <p:tgtEl>
                                          <p:spTgt spid="66"/>
                                        </p:tgtEl>
                                      </p:cBhvr>
                                    </p:animEffect>
                                    <p:set>
                                      <p:cBhvr>
                                        <p:cTn id="175" dur="1" fill="hold">
                                          <p:stCondLst>
                                            <p:cond delay="499"/>
                                          </p:stCondLst>
                                        </p:cTn>
                                        <p:tgtEl>
                                          <p:spTgt spid="66"/>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72"/>
                                        </p:tgtEl>
                                      </p:cBhvr>
                                    </p:animEffect>
                                    <p:set>
                                      <p:cBhvr>
                                        <p:cTn id="178" dur="1" fill="hold">
                                          <p:stCondLst>
                                            <p:cond delay="499"/>
                                          </p:stCondLst>
                                        </p:cTn>
                                        <p:tgtEl>
                                          <p:spTgt spid="72"/>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par>
                                <p:cTn id="182" presetID="9" presetClass="exit" presetSubtype="0" fill="hold" nodeType="withEffect">
                                  <p:stCondLst>
                                    <p:cond delay="0"/>
                                  </p:stCondLst>
                                  <p:childTnLst>
                                    <p:animEffect transition="out" filter="dissolve">
                                      <p:cBhvr>
                                        <p:cTn id="183" dur="500"/>
                                        <p:tgtEl>
                                          <p:spTgt spid="94"/>
                                        </p:tgtEl>
                                      </p:cBhvr>
                                    </p:animEffect>
                                    <p:set>
                                      <p:cBhvr>
                                        <p:cTn id="184" dur="1" fill="hold">
                                          <p:stCondLst>
                                            <p:cond delay="499"/>
                                          </p:stCondLst>
                                        </p:cTn>
                                        <p:tgtEl>
                                          <p:spTgt spid="94"/>
                                        </p:tgtEl>
                                        <p:attrNameLst>
                                          <p:attrName>style.visibility</p:attrName>
                                        </p:attrNameLst>
                                      </p:cBhvr>
                                      <p:to>
                                        <p:strVal val="hidden"/>
                                      </p:to>
                                    </p:set>
                                  </p:childTnLst>
                                </p:cTn>
                              </p:par>
                              <p:par>
                                <p:cTn id="185" presetID="49" presetClass="path" presetSubtype="0" accel="50000" decel="50000" fill="hold" nodeType="withEffect">
                                  <p:stCondLst>
                                    <p:cond delay="0"/>
                                  </p:stCondLst>
                                  <p:childTnLst>
                                    <p:animMotion origin="layout" path="M 0.00191 8.02683E-7 L 0.42048 0.16007 " pathEditMode="relative" rAng="0" ptsTypes="AA">
                                      <p:cBhvr>
                                        <p:cTn id="186" dur="2000" fill="hold"/>
                                        <p:tgtEl>
                                          <p:spTgt spid="65"/>
                                        </p:tgtEl>
                                        <p:attrNameLst>
                                          <p:attrName>ppt_x</p:attrName>
                                          <p:attrName>ppt_y</p:attrName>
                                        </p:attrNameLst>
                                      </p:cBhvr>
                                      <p:rCtr x="20920" y="80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88" grpId="0" animBg="1"/>
      <p:bldP spid="88" grpId="1" animBg="1"/>
      <p:bldP spid="43" grpId="0" animBg="1"/>
      <p:bldP spid="43" grpId="1" animBg="1"/>
      <p:bldP spid="55" grpId="0" animBg="1"/>
      <p:bldP spid="55" grpId="1" animBg="1"/>
      <p:bldP spid="57" grpId="0" animBg="1"/>
      <p:bldP spid="57" grpId="1" animBg="1"/>
      <p:bldP spid="64" grpId="0" animBg="1"/>
      <p:bldP spid="66" grpId="0" animBg="1"/>
      <p:bldP spid="66" grpId="1" animBg="1"/>
      <p:bldP spid="70" grpId="0"/>
      <p:bldP spid="70" grpId="1"/>
      <p:bldP spid="68" grpId="0" animBg="1"/>
      <p:bldP spid="68" grpId="1" animBg="1"/>
      <p:bldP spid="72" grpId="0" animBg="1"/>
      <p:bldP spid="72" grpId="1" animBg="1"/>
      <p:bldP spid="76" grpId="0" animBg="1"/>
      <p:bldP spid="7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Application Experience</a:t>
            </a:r>
            <a:endParaRPr lang="en-US" dirty="0"/>
          </a:p>
        </p:txBody>
      </p:sp>
      <p:sp>
        <p:nvSpPr>
          <p:cNvPr id="34" name="Round Same Side Corner Rectangle 33"/>
          <p:cNvSpPr/>
          <p:nvPr/>
        </p:nvSpPr>
        <p:spPr>
          <a:xfrm rot="16200000">
            <a:off x="2598845" y="950123"/>
            <a:ext cx="2690545" cy="5776407"/>
          </a:xfrm>
          <a:prstGeom prst="round2SameRect">
            <a:avLst>
              <a:gd name="adj1" fmla="val 10059"/>
              <a:gd name="adj2" fmla="val 0"/>
            </a:avLst>
          </a:prstGeom>
          <a:gradFill flip="none" rotWithShape="1">
            <a:gsLst>
              <a:gs pos="0">
                <a:schemeClr val="tx2"/>
              </a:gs>
              <a:gs pos="100000">
                <a:schemeClr val="bg1">
                  <a:alpha val="0"/>
                </a:schemeClr>
              </a:gs>
            </a:gsLst>
            <a:lin ang="5400000" scaled="1"/>
            <a:tileRect/>
          </a:gradFill>
          <a:ln>
            <a:gradFill flip="none" rotWithShape="1">
              <a:gsLst>
                <a:gs pos="0">
                  <a:schemeClr val="accent1"/>
                </a:gs>
                <a:gs pos="100000">
                  <a:schemeClr val="accent1">
                    <a:tint val="23500"/>
                    <a:satMod val="160000"/>
                    <a:alpha val="0"/>
                  </a:schemeClr>
                </a:gs>
              </a:gsLst>
              <a:lin ang="54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82494" y="2639195"/>
            <a:ext cx="3108226" cy="2062103"/>
          </a:xfrm>
          <a:prstGeom prst="rect">
            <a:avLst/>
          </a:prstGeom>
          <a:noFill/>
        </p:spPr>
        <p:txBody>
          <a:bodyPr wrap="square" rtlCol="0">
            <a:spAutoFit/>
          </a:bodyPr>
          <a:lstStyle/>
          <a:p>
            <a:r>
              <a:rPr lang="en-US" sz="1600" dirty="0" smtClean="0">
                <a:solidFill>
                  <a:schemeClr val="tx1">
                    <a:alpha val="99000"/>
                  </a:schemeClr>
                </a:solidFill>
              </a:rPr>
              <a:t>System Center Configuration Manager 2012 examines: </a:t>
            </a:r>
          </a:p>
          <a:p>
            <a:pPr marL="457200" indent="-228600" defTabSz="457200">
              <a:spcBef>
                <a:spcPct val="20000"/>
              </a:spcBef>
              <a:buClr>
                <a:srgbClr val="FFFF00"/>
              </a:buClr>
              <a:buSzPct val="80000"/>
              <a:buFont typeface="Wingdings" charset="2"/>
              <a:buChar char="§"/>
            </a:pPr>
            <a:r>
              <a:rPr lang="en-US" sz="1600" dirty="0" smtClean="0">
                <a:solidFill>
                  <a:srgbClr val="FFFFFF">
                    <a:alpha val="99000"/>
                  </a:srgbClr>
                </a:solidFill>
                <a:cs typeface="Arial"/>
              </a:rPr>
              <a:t>User </a:t>
            </a:r>
            <a:r>
              <a:rPr lang="en-US" sz="1600" dirty="0">
                <a:solidFill>
                  <a:srgbClr val="FFFFFF">
                    <a:alpha val="99000"/>
                  </a:srgbClr>
                </a:solidFill>
                <a:cs typeface="Arial"/>
              </a:rPr>
              <a:t>identity</a:t>
            </a:r>
          </a:p>
          <a:p>
            <a:pPr marL="457200" indent="-228600" defTabSz="457200">
              <a:spcBef>
                <a:spcPct val="20000"/>
              </a:spcBef>
              <a:buClr>
                <a:srgbClr val="FFFF00"/>
              </a:buClr>
              <a:buSzPct val="80000"/>
              <a:buFont typeface="Wingdings" charset="2"/>
              <a:buChar char="§"/>
            </a:pPr>
            <a:r>
              <a:rPr lang="en-US" sz="1600" dirty="0" smtClean="0">
                <a:solidFill>
                  <a:srgbClr val="FFFFFF">
                    <a:alpha val="99000"/>
                  </a:srgbClr>
                </a:solidFill>
                <a:cs typeface="Arial"/>
              </a:rPr>
              <a:t>Application dependencies</a:t>
            </a:r>
            <a:endParaRPr lang="en-US" sz="1600" dirty="0">
              <a:solidFill>
                <a:srgbClr val="FFFFFF">
                  <a:alpha val="99000"/>
                </a:srgbClr>
              </a:solidFill>
              <a:cs typeface="Arial"/>
            </a:endParaRPr>
          </a:p>
          <a:p>
            <a:pPr marL="457200" indent="-228600" defTabSz="457200">
              <a:spcBef>
                <a:spcPct val="20000"/>
              </a:spcBef>
              <a:buClr>
                <a:srgbClr val="FFFF00"/>
              </a:buClr>
              <a:buSzPct val="80000"/>
              <a:buFont typeface="Wingdings" charset="2"/>
              <a:buChar char="§"/>
            </a:pPr>
            <a:r>
              <a:rPr lang="en-US" sz="1600" dirty="0" smtClean="0">
                <a:solidFill>
                  <a:srgbClr val="FFFFFF">
                    <a:alpha val="99000"/>
                  </a:srgbClr>
                </a:solidFill>
                <a:cs typeface="Arial"/>
              </a:rPr>
              <a:t>Device </a:t>
            </a:r>
            <a:r>
              <a:rPr lang="en-US" sz="1600" dirty="0">
                <a:solidFill>
                  <a:srgbClr val="FFFFFF">
                    <a:alpha val="99000"/>
                  </a:srgbClr>
                </a:solidFill>
                <a:cs typeface="Arial"/>
              </a:rPr>
              <a:t>type</a:t>
            </a:r>
          </a:p>
          <a:p>
            <a:pPr marL="457200" indent="-228600" defTabSz="457200">
              <a:spcBef>
                <a:spcPct val="20000"/>
              </a:spcBef>
              <a:buClr>
                <a:srgbClr val="FFFF00"/>
              </a:buClr>
              <a:buSzPct val="80000"/>
              <a:buFont typeface="Wingdings" charset="2"/>
              <a:buChar char="§"/>
            </a:pPr>
            <a:r>
              <a:rPr lang="en-US" sz="1600" dirty="0" smtClean="0">
                <a:solidFill>
                  <a:srgbClr val="FFFFFF">
                    <a:alpha val="99000"/>
                  </a:srgbClr>
                </a:solidFill>
                <a:cs typeface="Arial"/>
              </a:rPr>
              <a:t>Network bandwidth</a:t>
            </a:r>
          </a:p>
          <a:p>
            <a:pPr marL="457200" indent="-228600" defTabSz="457200">
              <a:spcBef>
                <a:spcPct val="20000"/>
              </a:spcBef>
              <a:buClr>
                <a:srgbClr val="FFFF00"/>
              </a:buClr>
              <a:buSzPct val="80000"/>
              <a:buFont typeface="Wingdings" charset="2"/>
              <a:buChar char="§"/>
            </a:pPr>
            <a:r>
              <a:rPr lang="en-US" sz="1600" dirty="0" smtClean="0">
                <a:solidFill>
                  <a:srgbClr val="FFFFFF">
                    <a:alpha val="99000"/>
                  </a:srgbClr>
                </a:solidFill>
                <a:cs typeface="Arial"/>
              </a:rPr>
              <a:t>Administrative Intent</a:t>
            </a:r>
            <a:endParaRPr lang="en-US" sz="1600" dirty="0">
              <a:solidFill>
                <a:srgbClr val="FFFFFF">
                  <a:alpha val="99000"/>
                </a:srgbClr>
              </a:solidFill>
              <a:cs typeface="Arial"/>
            </a:endParaRPr>
          </a:p>
        </p:txBody>
      </p:sp>
      <p:sp>
        <p:nvSpPr>
          <p:cNvPr id="21" name="Down Arrow 20"/>
          <p:cNvSpPr/>
          <p:nvPr/>
        </p:nvSpPr>
        <p:spPr bwMode="auto">
          <a:xfrm>
            <a:off x="8996072" y="2624264"/>
            <a:ext cx="1223682" cy="2470452"/>
          </a:xfrm>
          <a:prstGeom prst="downArrow">
            <a:avLst/>
          </a:prstGeom>
          <a:solidFill>
            <a:schemeClr val="tx1">
              <a:lumMod val="50000"/>
              <a:lumOff val="50000"/>
              <a:alpha val="19000"/>
            </a:schemeClr>
          </a:solidFill>
          <a:ln>
            <a:solidFill>
              <a:schemeClr val="tx1">
                <a:lumMod val="50000"/>
                <a:lumOff val="50000"/>
              </a:schemeClr>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6459070" y="2682533"/>
            <a:ext cx="1223682" cy="2470452"/>
          </a:xfrm>
          <a:prstGeom prst="downArrow">
            <a:avLst/>
          </a:prstGeom>
          <a:solidFill>
            <a:schemeClr val="tx1">
              <a:lumMod val="50000"/>
              <a:lumOff val="50000"/>
              <a:alpha val="19000"/>
            </a:schemeClr>
          </a:solidFill>
          <a:ln>
            <a:solidFill>
              <a:schemeClr val="tx1">
                <a:lumMod val="50000"/>
                <a:lumOff val="50000"/>
              </a:schemeClr>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Down Arrow 18"/>
          <p:cNvSpPr/>
          <p:nvPr/>
        </p:nvSpPr>
        <p:spPr bwMode="auto">
          <a:xfrm>
            <a:off x="7727571" y="2619781"/>
            <a:ext cx="1223682" cy="2470452"/>
          </a:xfrm>
          <a:prstGeom prst="downArrow">
            <a:avLst/>
          </a:prstGeom>
          <a:solidFill>
            <a:schemeClr val="tx1">
              <a:lumMod val="50000"/>
              <a:lumOff val="50000"/>
              <a:alpha val="19000"/>
            </a:schemeClr>
          </a:solidFill>
          <a:ln>
            <a:solidFill>
              <a:schemeClr val="tx1">
                <a:lumMod val="50000"/>
                <a:lumOff val="50000"/>
              </a:schemeClr>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4988859" y="2678050"/>
            <a:ext cx="1223682" cy="2470452"/>
          </a:xfrm>
          <a:prstGeom prst="downArrow">
            <a:avLst/>
          </a:prstGeom>
          <a:solidFill>
            <a:schemeClr val="tx1">
              <a:lumMod val="50000"/>
              <a:lumOff val="50000"/>
              <a:alpha val="19000"/>
            </a:schemeClr>
          </a:solidFill>
          <a:ln>
            <a:solidFill>
              <a:schemeClr val="tx1">
                <a:lumMod val="50000"/>
                <a:lumOff val="50000"/>
              </a:schemeClr>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rot="16200000">
            <a:off x="4733364" y="3446474"/>
            <a:ext cx="1721224" cy="338554"/>
          </a:xfrm>
          <a:prstGeom prst="rect">
            <a:avLst/>
          </a:prstGeom>
          <a:noFill/>
        </p:spPr>
        <p:txBody>
          <a:bodyPr wrap="square" rtlCol="0">
            <a:spAutoFit/>
          </a:bodyPr>
          <a:lstStyle/>
          <a:p>
            <a:r>
              <a:rPr lang="en-US" sz="1600" b="1" dirty="0" smtClean="0">
                <a:solidFill>
                  <a:schemeClr val="tx1">
                    <a:alpha val="99000"/>
                  </a:schemeClr>
                </a:solidFill>
              </a:rPr>
              <a:t>Local Install</a:t>
            </a:r>
            <a:endParaRPr lang="en-US" sz="1600" b="1" dirty="0">
              <a:solidFill>
                <a:schemeClr val="tx1">
                  <a:alpha val="99000"/>
                </a:schemeClr>
              </a:solidFill>
            </a:endParaRPr>
          </a:p>
        </p:txBody>
      </p:sp>
      <p:sp>
        <p:nvSpPr>
          <p:cNvPr id="18" name="TextBox 17"/>
          <p:cNvSpPr txBox="1"/>
          <p:nvPr/>
        </p:nvSpPr>
        <p:spPr>
          <a:xfrm rot="16200000">
            <a:off x="7216908" y="3505536"/>
            <a:ext cx="2222127" cy="338554"/>
          </a:xfrm>
          <a:prstGeom prst="rect">
            <a:avLst/>
          </a:prstGeom>
          <a:noFill/>
        </p:spPr>
        <p:txBody>
          <a:bodyPr wrap="square" rtlCol="0">
            <a:spAutoFit/>
          </a:bodyPr>
          <a:lstStyle/>
          <a:p>
            <a:r>
              <a:rPr lang="en-US" sz="1600" b="1" dirty="0">
                <a:solidFill>
                  <a:schemeClr val="tx1">
                    <a:alpha val="99000"/>
                  </a:schemeClr>
                </a:solidFill>
              </a:rPr>
              <a:t>Presentation Server</a:t>
            </a:r>
          </a:p>
        </p:txBody>
      </p:sp>
      <p:pic>
        <p:nvPicPr>
          <p:cNvPr id="29" name="Picture 4"/>
          <p:cNvPicPr>
            <a:picLocks noChangeAspect="1" noChangeArrowheads="1"/>
          </p:cNvPicPr>
          <p:nvPr>
            <p:custDataLst>
              <p:tags r:id="rId1"/>
            </p:custDataLst>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4923"/>
          <a:stretch/>
        </p:blipFill>
        <p:spPr bwMode="auto">
          <a:xfrm rot="16200000">
            <a:off x="8739224" y="3455374"/>
            <a:ext cx="1733474" cy="36849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rot="16200000">
            <a:off x="6235646" y="3396192"/>
            <a:ext cx="1650550" cy="457200"/>
          </a:xfrm>
          <a:prstGeom prst="rect">
            <a:avLst/>
          </a:prstGeom>
          <a:noFill/>
          <a:ln>
            <a:noFill/>
          </a:ln>
          <a:effectLst>
            <a:outerShdw blurRad="63500" sx="102000" sy="102000" algn="ctr" rotWithShape="0">
              <a:prstClr val="black">
                <a:alpha val="40000"/>
              </a:prstClr>
            </a:outerShdw>
          </a:effectLst>
        </p:spPr>
      </p:pic>
      <p:sp>
        <p:nvSpPr>
          <p:cNvPr id="25" name="TextBox 24"/>
          <p:cNvSpPr txBox="1"/>
          <p:nvPr/>
        </p:nvSpPr>
        <p:spPr>
          <a:xfrm>
            <a:off x="4972210" y="6177622"/>
            <a:ext cx="1272989" cy="261610"/>
          </a:xfrm>
          <a:prstGeom prst="rect">
            <a:avLst/>
          </a:prstGeom>
          <a:noFill/>
        </p:spPr>
        <p:txBody>
          <a:bodyPr wrap="square" rtlCol="0">
            <a:spAutoFit/>
          </a:bodyPr>
          <a:lstStyle/>
          <a:p>
            <a:r>
              <a:rPr lang="en-US" sz="1050" dirty="0" smtClean="0">
                <a:solidFill>
                  <a:schemeClr val="bg1">
                    <a:alpha val="99000"/>
                  </a:schemeClr>
                </a:solidFill>
              </a:rPr>
              <a:t>Windows desktop</a:t>
            </a:r>
            <a:endParaRPr lang="en-US" sz="1050" dirty="0">
              <a:solidFill>
                <a:schemeClr val="bg1">
                  <a:alpha val="99000"/>
                </a:schemeClr>
              </a:solidFill>
            </a:endParaRPr>
          </a:p>
        </p:txBody>
      </p:sp>
      <p:sp>
        <p:nvSpPr>
          <p:cNvPr id="26" name="TextBox 25"/>
          <p:cNvSpPr txBox="1"/>
          <p:nvPr/>
        </p:nvSpPr>
        <p:spPr>
          <a:xfrm>
            <a:off x="8073951" y="6177622"/>
            <a:ext cx="1086279" cy="261610"/>
          </a:xfrm>
          <a:prstGeom prst="rect">
            <a:avLst/>
          </a:prstGeom>
          <a:noFill/>
        </p:spPr>
        <p:txBody>
          <a:bodyPr wrap="square" rtlCol="0">
            <a:spAutoFit/>
          </a:bodyPr>
          <a:lstStyle/>
          <a:p>
            <a:r>
              <a:rPr lang="en-US" sz="1050" dirty="0">
                <a:solidFill>
                  <a:schemeClr val="bg1">
                    <a:alpha val="99000"/>
                  </a:schemeClr>
                </a:solidFill>
              </a:rPr>
              <a:t>Windows Slate</a:t>
            </a:r>
          </a:p>
        </p:txBody>
      </p:sp>
      <p:sp>
        <p:nvSpPr>
          <p:cNvPr id="27" name="TextBox 26"/>
          <p:cNvSpPr txBox="1"/>
          <p:nvPr/>
        </p:nvSpPr>
        <p:spPr>
          <a:xfrm>
            <a:off x="6453086" y="6177622"/>
            <a:ext cx="1412978" cy="261610"/>
          </a:xfrm>
          <a:prstGeom prst="rect">
            <a:avLst/>
          </a:prstGeom>
          <a:noFill/>
        </p:spPr>
        <p:txBody>
          <a:bodyPr wrap="square" rtlCol="0">
            <a:spAutoFit/>
          </a:bodyPr>
          <a:lstStyle/>
          <a:p>
            <a:r>
              <a:rPr lang="en-US" sz="1050" dirty="0">
                <a:solidFill>
                  <a:schemeClr val="bg1">
                    <a:alpha val="99000"/>
                  </a:schemeClr>
                </a:solidFill>
              </a:rPr>
              <a:t>Windows thin client</a:t>
            </a:r>
          </a:p>
        </p:txBody>
      </p:sp>
      <p:sp>
        <p:nvSpPr>
          <p:cNvPr id="28" name="TextBox 27"/>
          <p:cNvSpPr txBox="1"/>
          <p:nvPr/>
        </p:nvSpPr>
        <p:spPr>
          <a:xfrm>
            <a:off x="9368116" y="6177622"/>
            <a:ext cx="635855" cy="261610"/>
          </a:xfrm>
          <a:prstGeom prst="rect">
            <a:avLst/>
          </a:prstGeom>
          <a:noFill/>
        </p:spPr>
        <p:txBody>
          <a:bodyPr wrap="square" rtlCol="0">
            <a:spAutoFit/>
          </a:bodyPr>
          <a:lstStyle/>
          <a:p>
            <a:r>
              <a:rPr lang="en-US" sz="1050" dirty="0" err="1">
                <a:solidFill>
                  <a:schemeClr val="bg1">
                    <a:alpha val="99000"/>
                  </a:schemeClr>
                </a:solidFill>
              </a:rPr>
              <a:t>iPhone</a:t>
            </a:r>
            <a:endParaRPr lang="en-US" sz="1050" dirty="0">
              <a:solidFill>
                <a:schemeClr val="bg1">
                  <a:alpha val="99000"/>
                </a:schemeClr>
              </a:solidFill>
            </a:endParaRPr>
          </a:p>
        </p:txBody>
      </p:sp>
      <p:pic>
        <p:nvPicPr>
          <p:cNvPr id="40" name="Picture 4" descr="\\SERVER3\InternalBin\Resource DVD\DVD_ART36\Artwork_Imagery\Icons - Illustrations\_ WINDOWS VISTA ICONS\Tablet PC write take notes slate mobilit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7398" y="5214030"/>
            <a:ext cx="1015152" cy="10151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server3\restrict\FTP_Root\Clients\White_Whale\8-20294_ChanelChambers\Art\MC90043157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4278" y="4947634"/>
            <a:ext cx="1479396" cy="14892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PDA.png"/>
          <p:cNvPicPr>
            <a:picLocks noChangeAspect="1"/>
          </p:cNvPicPr>
          <p:nvPr/>
        </p:nvPicPr>
        <p:blipFill>
          <a:blip r:embed="rId11"/>
          <a:stretch>
            <a:fillRect/>
          </a:stretch>
        </p:blipFill>
        <p:spPr>
          <a:xfrm flipH="1">
            <a:off x="8964094" y="5053593"/>
            <a:ext cx="1130300" cy="1130300"/>
          </a:xfrm>
          <a:prstGeom prst="rect">
            <a:avLst/>
          </a:prstGeom>
        </p:spPr>
      </p:pic>
      <p:pic>
        <p:nvPicPr>
          <p:cNvPr id="43" name="Picture 54" descr="G11026007092009"/>
          <p:cNvPicPr>
            <a:picLocks noChangeAspect="1" noChangeArrowheads="1"/>
          </p:cNvPicPr>
          <p:nvPr>
            <p:custDataLst>
              <p:tags r:id="rId2"/>
            </p:custDataLst>
          </p:nvPr>
        </p:nvPicPr>
        <p:blipFill>
          <a:blip r:embed="rId12" cstate="print"/>
          <a:srcRect/>
          <a:stretch>
            <a:fillRect/>
          </a:stretch>
        </p:blipFill>
        <p:spPr bwMode="auto">
          <a:xfrm>
            <a:off x="6619003" y="5129862"/>
            <a:ext cx="1080649" cy="1124805"/>
          </a:xfrm>
          <a:prstGeom prst="rect">
            <a:avLst/>
          </a:prstGeom>
          <a:noFill/>
          <a:ln w="9525">
            <a:noFill/>
            <a:miter lim="800000"/>
            <a:headEnd/>
            <a:tailEnd/>
          </a:ln>
        </p:spPr>
      </p:pic>
      <p:pic>
        <p:nvPicPr>
          <p:cNvPr id="44" name="Picture 43" descr="Server.png"/>
          <p:cNvPicPr>
            <a:picLocks noChangeAspect="1"/>
          </p:cNvPicPr>
          <p:nvPr/>
        </p:nvPicPr>
        <p:blipFill>
          <a:blip r:embed="rId13"/>
          <a:stretch>
            <a:fillRect/>
          </a:stretch>
        </p:blipFill>
        <p:spPr>
          <a:xfrm>
            <a:off x="7098599" y="1334666"/>
            <a:ext cx="1257300" cy="1257300"/>
          </a:xfrm>
          <a:prstGeom prst="rect">
            <a:avLst/>
          </a:prstGeom>
        </p:spPr>
      </p:pic>
      <p:pic>
        <p:nvPicPr>
          <p:cNvPr id="33" name="Picture 32" descr="Desktop.png"/>
          <p:cNvPicPr>
            <a:picLocks noChangeAspect="1"/>
          </p:cNvPicPr>
          <p:nvPr/>
        </p:nvPicPr>
        <p:blipFill>
          <a:blip r:embed="rId14"/>
          <a:stretch>
            <a:fillRect/>
          </a:stretch>
        </p:blipFill>
        <p:spPr>
          <a:xfrm>
            <a:off x="7844440" y="1318181"/>
            <a:ext cx="1128258" cy="1128258"/>
          </a:xfrm>
          <a:prstGeom prst="rect">
            <a:avLst/>
          </a:prstGeom>
        </p:spPr>
      </p:pic>
      <p:pic>
        <p:nvPicPr>
          <p:cNvPr id="30" name="Picture 29" descr="SysCnt-CM12_h_rgb_r.png"/>
          <p:cNvPicPr>
            <a:picLocks noChangeAspect="1"/>
          </p:cNvPicPr>
          <p:nvPr/>
        </p:nvPicPr>
        <p:blipFill>
          <a:blip r:embed="rId15"/>
          <a:stretch>
            <a:fillRect/>
          </a:stretch>
        </p:blipFill>
        <p:spPr>
          <a:xfrm>
            <a:off x="4869805" y="1691563"/>
            <a:ext cx="2366444" cy="543506"/>
          </a:xfrm>
          <a:prstGeom prst="rect">
            <a:avLst/>
          </a:prstGeom>
        </p:spPr>
      </p:pic>
    </p:spTree>
    <p:extLst>
      <p:ext uri="{BB962C8B-B14F-4D97-AF65-F5344CB8AC3E}">
        <p14:creationId xmlns:p14="http://schemas.microsoft.com/office/powerpoint/2010/main" val="31147220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rot="5400000">
            <a:off x="3448884" y="-2043466"/>
            <a:ext cx="4878830" cy="11776601"/>
          </a:xfrm>
          <a:prstGeom prst="round2SameRect">
            <a:avLst>
              <a:gd name="adj1" fmla="val 7556"/>
              <a:gd name="adj2" fmla="val 0"/>
            </a:avLst>
          </a:prstGeom>
          <a:gradFill flip="none" rotWithShape="1">
            <a:gsLst>
              <a:gs pos="0">
                <a:schemeClr val="tx2"/>
              </a:gs>
              <a:gs pos="100000">
                <a:schemeClr val="bg1">
                  <a:alpha val="0"/>
                </a:schemeClr>
              </a:gs>
            </a:gsLst>
            <a:lin ang="5400000" scaled="1"/>
            <a:tileRect/>
          </a:gradFill>
          <a:ln>
            <a:gradFill flip="none" rotWithShape="1">
              <a:gsLst>
                <a:gs pos="0">
                  <a:schemeClr val="accent1"/>
                </a:gs>
                <a:gs pos="100000">
                  <a:schemeClr val="accent1">
                    <a:tint val="23500"/>
                    <a:satMod val="160000"/>
                    <a:alpha val="0"/>
                  </a:schemeClr>
                </a:gs>
              </a:gsLst>
              <a:lin ang="54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Application Self-Service</a:t>
            </a:r>
            <a:endParaRPr lang="en-US" dirty="0"/>
          </a:p>
        </p:txBody>
      </p:sp>
      <p:sp>
        <p:nvSpPr>
          <p:cNvPr id="3" name="Text Placeholder 2"/>
          <p:cNvSpPr>
            <a:spLocks noGrp="1"/>
          </p:cNvSpPr>
          <p:nvPr>
            <p:ph type="body" sz="quarter" idx="10"/>
          </p:nvPr>
        </p:nvSpPr>
        <p:spPr>
          <a:xfrm>
            <a:off x="625769" y="2318975"/>
            <a:ext cx="4249189" cy="1277219"/>
          </a:xfrm>
        </p:spPr>
        <p:txBody>
          <a:bodyPr>
            <a:normAutofit/>
          </a:bodyPr>
          <a:lstStyle/>
          <a:p>
            <a:pPr marL="0" indent="0" defTabSz="914363">
              <a:buNone/>
            </a:pPr>
            <a:r>
              <a:rPr lang="en-US" sz="1800" dirty="0">
                <a:solidFill>
                  <a:schemeClr val="bg1">
                    <a:alpha val="99000"/>
                  </a:schemeClr>
                </a:solidFill>
                <a:latin typeface="+mn-lt"/>
                <a:cs typeface="+mn-cs"/>
              </a:rPr>
              <a:t>Employees can see only </a:t>
            </a:r>
            <a:r>
              <a:rPr lang="en-US" sz="1800" dirty="0" smtClean="0">
                <a:solidFill>
                  <a:schemeClr val="bg1">
                    <a:alpha val="99000"/>
                  </a:schemeClr>
                </a:solidFill>
                <a:latin typeface="+mn-lt"/>
                <a:cs typeface="+mn-cs"/>
              </a:rPr>
              <a:t/>
            </a:r>
            <a:br>
              <a:rPr lang="en-US" sz="1800" dirty="0" smtClean="0">
                <a:solidFill>
                  <a:schemeClr val="bg1">
                    <a:alpha val="99000"/>
                  </a:schemeClr>
                </a:solidFill>
                <a:latin typeface="+mn-lt"/>
                <a:cs typeface="+mn-cs"/>
              </a:rPr>
            </a:br>
            <a:r>
              <a:rPr lang="en-US" sz="1800" dirty="0" smtClean="0">
                <a:solidFill>
                  <a:schemeClr val="bg1">
                    <a:alpha val="99000"/>
                  </a:schemeClr>
                </a:solidFill>
                <a:latin typeface="+mn-lt"/>
                <a:cs typeface="+mn-cs"/>
              </a:rPr>
              <a:t>applications </a:t>
            </a:r>
            <a:r>
              <a:rPr lang="en-US" sz="1800" dirty="0">
                <a:solidFill>
                  <a:schemeClr val="bg1">
                    <a:alpha val="99000"/>
                  </a:schemeClr>
                </a:solidFill>
                <a:latin typeface="+mn-lt"/>
                <a:cs typeface="+mn-cs"/>
              </a:rPr>
              <a:t>that they </a:t>
            </a:r>
            <a:r>
              <a:rPr lang="en-US" sz="1800" dirty="0" smtClean="0">
                <a:solidFill>
                  <a:schemeClr val="bg1">
                    <a:alpha val="99000"/>
                  </a:schemeClr>
                </a:solidFill>
                <a:latin typeface="+mn-lt"/>
                <a:cs typeface="+mn-cs"/>
              </a:rPr>
              <a:t>have </a:t>
            </a:r>
            <a:br>
              <a:rPr lang="en-US" sz="1800" dirty="0" smtClean="0">
                <a:solidFill>
                  <a:schemeClr val="bg1">
                    <a:alpha val="99000"/>
                  </a:schemeClr>
                </a:solidFill>
                <a:latin typeface="+mn-lt"/>
                <a:cs typeface="+mn-cs"/>
              </a:rPr>
            </a:br>
            <a:r>
              <a:rPr lang="en-US" sz="1800" dirty="0" smtClean="0">
                <a:solidFill>
                  <a:schemeClr val="bg1">
                    <a:alpha val="99000"/>
                  </a:schemeClr>
                </a:solidFill>
                <a:latin typeface="+mn-lt"/>
                <a:cs typeface="+mn-cs"/>
              </a:rPr>
              <a:t>permission </a:t>
            </a:r>
            <a:r>
              <a:rPr lang="en-US" sz="1800" dirty="0">
                <a:solidFill>
                  <a:schemeClr val="bg1">
                    <a:alpha val="99000"/>
                  </a:schemeClr>
                </a:solidFill>
                <a:latin typeface="+mn-lt"/>
                <a:cs typeface="+mn-cs"/>
              </a:rPr>
              <a:t>to install.</a:t>
            </a:r>
          </a:p>
        </p:txBody>
      </p:sp>
      <p:pic>
        <p:nvPicPr>
          <p:cNvPr id="4" name="Picture 3" descr="ConfigMgr 2012 SoftCat.jpg"/>
          <p:cNvPicPr>
            <a:picLocks noChangeAspect="1"/>
          </p:cNvPicPr>
          <p:nvPr/>
        </p:nvPicPr>
        <p:blipFill>
          <a:blip r:embed="rId3"/>
          <a:stretch>
            <a:fillRect/>
          </a:stretch>
        </p:blipFill>
        <p:spPr>
          <a:xfrm>
            <a:off x="5208361" y="1701991"/>
            <a:ext cx="6022329" cy="4285685"/>
          </a:xfrm>
          <a:prstGeom prst="rect">
            <a:avLst/>
          </a:prstGeom>
        </p:spPr>
      </p:pic>
    </p:spTree>
    <p:extLst>
      <p:ext uri="{BB962C8B-B14F-4D97-AF65-F5344CB8AC3E}">
        <p14:creationId xmlns:p14="http://schemas.microsoft.com/office/powerpoint/2010/main" val="791687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Demand Installation</a:t>
            </a:r>
          </a:p>
        </p:txBody>
      </p:sp>
      <p:graphicFrame>
        <p:nvGraphicFramePr>
          <p:cNvPr id="5" name="Diagram 4"/>
          <p:cNvGraphicFramePr/>
          <p:nvPr>
            <p:extLst>
              <p:ext uri="{D42A27DB-BD31-4B8C-83A1-F6EECF244321}">
                <p14:modId xmlns:p14="http://schemas.microsoft.com/office/powerpoint/2010/main" val="2128162721"/>
              </p:ext>
            </p:extLst>
          </p:nvPr>
        </p:nvGraphicFramePr>
        <p:xfrm>
          <a:off x="203147" y="1397000"/>
          <a:ext cx="6195986"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bwMode="auto">
          <a:xfrm>
            <a:off x="8419823" y="5014157"/>
            <a:ext cx="3384904" cy="1598489"/>
          </a:xfrm>
          <a:prstGeom prst="round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Agent</a:t>
            </a:r>
          </a:p>
        </p:txBody>
      </p:sp>
      <p:pic>
        <p:nvPicPr>
          <p:cNvPr id="7" name="Picture 12" descr="C:\Users\davidra\Documents\ClipArtforPowerpoint\DVD_ART36\Artwork_Imagery\Icons - Illustrations\_ WINDOWS VISTA ICONS\Female User woman people person.png"/>
          <p:cNvPicPr>
            <a:picLocks noChangeAspect="1" noChangeArrowheads="1"/>
          </p:cNvPicPr>
          <p:nvPr/>
        </p:nvPicPr>
        <p:blipFill>
          <a:blip r:embed="rId8" cstate="print"/>
          <a:stretch>
            <a:fillRect/>
          </a:stretch>
        </p:blipFill>
        <p:spPr bwMode="auto">
          <a:xfrm>
            <a:off x="6999633" y="5277118"/>
            <a:ext cx="1026461" cy="1072564"/>
          </a:xfrm>
          <a:prstGeom prst="rect">
            <a:avLst/>
          </a:prstGeom>
          <a:noFill/>
          <a:effectLst>
            <a:reflection blurRad="6350" stA="52000" endA="300" endPos="35000" dir="5400000" sy="-100000" algn="bl" rotWithShape="0"/>
          </a:effectLst>
        </p:spPr>
      </p:pic>
      <p:pic>
        <p:nvPicPr>
          <p:cNvPr id="8" name="Picture 2" descr="C:\Users\davidra\Documents\ClipArtforPowerpoint\DVD_ART36\Artwork_Imagery\Icons - Illustrations\_ REAL VISTA STYLE\desktop computer.png"/>
          <p:cNvPicPr>
            <a:picLocks noChangeAspect="1" noChangeArrowheads="1"/>
          </p:cNvPicPr>
          <p:nvPr/>
        </p:nvPicPr>
        <p:blipFill>
          <a:blip r:embed="rId9" cstate="print"/>
          <a:srcRect/>
          <a:stretch>
            <a:fillRect/>
          </a:stretch>
        </p:blipFill>
        <p:spPr bwMode="auto">
          <a:xfrm>
            <a:off x="9081965" y="5014155"/>
            <a:ext cx="2030942" cy="1143000"/>
          </a:xfrm>
          <a:prstGeom prst="rect">
            <a:avLst/>
          </a:prstGeom>
          <a:noFill/>
        </p:spPr>
      </p:pic>
      <p:grpSp>
        <p:nvGrpSpPr>
          <p:cNvPr id="9" name="Group 32"/>
          <p:cNvGrpSpPr/>
          <p:nvPr/>
        </p:nvGrpSpPr>
        <p:grpSpPr>
          <a:xfrm>
            <a:off x="6659673" y="1343176"/>
            <a:ext cx="1760150" cy="990600"/>
            <a:chOff x="3810000" y="4038600"/>
            <a:chExt cx="990600" cy="990600"/>
          </a:xfrm>
        </p:grpSpPr>
        <p:pic>
          <p:nvPicPr>
            <p:cNvPr id="10" name="Picture 2" descr="C:\Users\davidra\Documents\ClipArtforPowerpoint\DVD_ART36\Artwork_Imagery\Icons - Illustrations\_ SUPER VISTA STYLE\server.png"/>
            <p:cNvPicPr>
              <a:picLocks noChangeAspect="1" noChangeArrowheads="1"/>
            </p:cNvPicPr>
            <p:nvPr/>
          </p:nvPicPr>
          <p:blipFill>
            <a:blip r:embed="rId10" cstate="print"/>
            <a:srcRect/>
            <a:stretch>
              <a:fillRect/>
            </a:stretch>
          </p:blipFill>
          <p:spPr bwMode="auto">
            <a:xfrm>
              <a:off x="3810000" y="4038600"/>
              <a:ext cx="990600" cy="990600"/>
            </a:xfrm>
            <a:prstGeom prst="rect">
              <a:avLst/>
            </a:prstGeom>
            <a:noFill/>
          </p:spPr>
        </p:pic>
        <p:pic>
          <p:nvPicPr>
            <p:cNvPr id="11" name="Picture 4" descr="C:\Users\davidra\Documents\ClipArtforPowerpoint\DVD_ART36\Artwork_Imagery\Icons - Illustrations\_ WINDOWS SERVER ICONS\Search\Globe earth internet world web 2.png"/>
            <p:cNvPicPr>
              <a:picLocks noChangeAspect="1" noChangeArrowheads="1"/>
            </p:cNvPicPr>
            <p:nvPr/>
          </p:nvPicPr>
          <p:blipFill>
            <a:blip r:embed="rId11" cstate="print"/>
            <a:srcRect/>
            <a:stretch>
              <a:fillRect/>
            </a:stretch>
          </p:blipFill>
          <p:spPr bwMode="auto">
            <a:xfrm>
              <a:off x="4267200" y="4572000"/>
              <a:ext cx="408900" cy="447675"/>
            </a:xfrm>
            <a:prstGeom prst="rect">
              <a:avLst/>
            </a:prstGeom>
            <a:noFill/>
          </p:spPr>
        </p:pic>
      </p:grpSp>
      <p:grpSp>
        <p:nvGrpSpPr>
          <p:cNvPr id="12" name="Group 62"/>
          <p:cNvGrpSpPr/>
          <p:nvPr/>
        </p:nvGrpSpPr>
        <p:grpSpPr>
          <a:xfrm>
            <a:off x="9535449" y="1355702"/>
            <a:ext cx="1760150" cy="990600"/>
            <a:chOff x="3086100" y="3276600"/>
            <a:chExt cx="990600" cy="990600"/>
          </a:xfrm>
        </p:grpSpPr>
        <p:pic>
          <p:nvPicPr>
            <p:cNvPr id="13" name="Picture 2" descr="C:\Users\davidra\Documents\ClipArtforPowerpoint\DVD_ART36\Artwork_Imagery\Icons - Illustrations\_ SUPER VISTA STYLE\server.png"/>
            <p:cNvPicPr>
              <a:picLocks noChangeAspect="1" noChangeArrowheads="1"/>
            </p:cNvPicPr>
            <p:nvPr/>
          </p:nvPicPr>
          <p:blipFill>
            <a:blip r:embed="rId10" cstate="print"/>
            <a:srcRect/>
            <a:stretch>
              <a:fillRect/>
            </a:stretch>
          </p:blipFill>
          <p:spPr bwMode="auto">
            <a:xfrm>
              <a:off x="3086100" y="3276600"/>
              <a:ext cx="990600" cy="990600"/>
            </a:xfrm>
            <a:prstGeom prst="rect">
              <a:avLst/>
            </a:prstGeom>
            <a:noFill/>
          </p:spPr>
        </p:pic>
        <p:pic>
          <p:nvPicPr>
            <p:cNvPr id="14" name="Picture 3" descr="C:\Users\davidra\Documents\ClipArtforPowerpoint\DVD_ART36\Artwork_Imagery\Icons - Illustrations\_ WINDOWS SERVER ICONS\Misc\Database cylinder.png"/>
            <p:cNvPicPr>
              <a:picLocks noChangeAspect="1" noChangeArrowheads="1"/>
            </p:cNvPicPr>
            <p:nvPr/>
          </p:nvPicPr>
          <p:blipFill>
            <a:blip r:embed="rId12"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5" name="TextBox 14"/>
          <p:cNvSpPr txBox="1"/>
          <p:nvPr/>
        </p:nvSpPr>
        <p:spPr>
          <a:xfrm>
            <a:off x="6659673" y="973844"/>
            <a:ext cx="1706380"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Web Site</a:t>
            </a:r>
          </a:p>
        </p:txBody>
      </p:sp>
      <p:sp>
        <p:nvSpPr>
          <p:cNvPr id="16" name="TextBox 15"/>
          <p:cNvSpPr txBox="1"/>
          <p:nvPr/>
        </p:nvSpPr>
        <p:spPr>
          <a:xfrm>
            <a:off x="6481152" y="4802749"/>
            <a:ext cx="189554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Melissa</a:t>
            </a:r>
          </a:p>
        </p:txBody>
      </p:sp>
      <p:sp>
        <p:nvSpPr>
          <p:cNvPr id="17" name="Up Arrow 16"/>
          <p:cNvSpPr/>
          <p:nvPr/>
        </p:nvSpPr>
        <p:spPr bwMode="auto">
          <a:xfrm>
            <a:off x="6766321" y="2555733"/>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8" name="Down Arrow 17"/>
          <p:cNvSpPr/>
          <p:nvPr/>
        </p:nvSpPr>
        <p:spPr bwMode="auto">
          <a:xfrm rot="20961364">
            <a:off x="7746353" y="2346838"/>
            <a:ext cx="1239404" cy="2649278"/>
          </a:xfrm>
          <a:prstGeom prst="down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9" name="Right Arrow 18"/>
          <p:cNvSpPr/>
          <p:nvPr/>
        </p:nvSpPr>
        <p:spPr bwMode="auto">
          <a:xfrm>
            <a:off x="8366054" y="1659644"/>
            <a:ext cx="1407729" cy="457200"/>
          </a:xfrm>
          <a:prstGeom prst="right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0" name="Left Arrow 19"/>
          <p:cNvSpPr/>
          <p:nvPr/>
        </p:nvSpPr>
        <p:spPr bwMode="auto">
          <a:xfrm>
            <a:off x="8149031" y="1659644"/>
            <a:ext cx="1624754" cy="381000"/>
          </a:xfrm>
          <a:prstGeom prst="left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1" name="Down Arrow 20"/>
          <p:cNvSpPr/>
          <p:nvPr/>
        </p:nvSpPr>
        <p:spPr bwMode="auto">
          <a:xfrm rot="20961364">
            <a:off x="8110304" y="2310872"/>
            <a:ext cx="1239404" cy="2649278"/>
          </a:xfrm>
          <a:prstGeom prst="down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22" name="Picture 5" descr="C:\Users\davidra\Documents\ClipArtforPowerpoint\DVD_ART36\Artwork_Imagery\Icons - Illustrations\_ WINDOWS VISTA ICONS\Software box retail DVD package.png"/>
          <p:cNvPicPr>
            <a:picLocks noChangeAspect="1" noChangeArrowheads="1"/>
          </p:cNvPicPr>
          <p:nvPr/>
        </p:nvPicPr>
        <p:blipFill>
          <a:blip r:embed="rId13" cstate="print"/>
          <a:srcRect/>
          <a:stretch>
            <a:fillRect/>
          </a:stretch>
        </p:blipFill>
        <p:spPr bwMode="auto">
          <a:xfrm>
            <a:off x="10414993" y="5172081"/>
            <a:ext cx="1489357" cy="838200"/>
          </a:xfrm>
          <a:prstGeom prst="rect">
            <a:avLst/>
          </a:prstGeom>
          <a:noFill/>
        </p:spPr>
      </p:pic>
      <p:sp>
        <p:nvSpPr>
          <p:cNvPr id="23" name="Up Arrow 22"/>
          <p:cNvSpPr/>
          <p:nvPr/>
        </p:nvSpPr>
        <p:spPr bwMode="auto">
          <a:xfrm rot="20722936">
            <a:off x="8167936" y="2406561"/>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pic>
        <p:nvPicPr>
          <p:cNvPr id="24" name="Picture 15" descr="C:\Users\davidra\Documents\ClipArtforPowerpoint\DVD_ART36\Artwork_Imagery\Shapes\Arrows\Curved\gold arrow cycle.png"/>
          <p:cNvPicPr>
            <a:picLocks noChangeAspect="1" noChangeArrowheads="1"/>
          </p:cNvPicPr>
          <p:nvPr/>
        </p:nvPicPr>
        <p:blipFill>
          <a:blip r:embed="rId14" cstate="print"/>
          <a:srcRect/>
          <a:stretch>
            <a:fillRect/>
          </a:stretch>
        </p:blipFill>
        <p:spPr bwMode="auto">
          <a:xfrm>
            <a:off x="8366054" y="5638110"/>
            <a:ext cx="946200" cy="693292"/>
          </a:xfrm>
          <a:prstGeom prst="rect">
            <a:avLst/>
          </a:prstGeom>
          <a:noFill/>
        </p:spPr>
      </p:pic>
      <p:sp>
        <p:nvSpPr>
          <p:cNvPr id="25" name="TextBox 24"/>
          <p:cNvSpPr txBox="1"/>
          <p:nvPr/>
        </p:nvSpPr>
        <p:spPr>
          <a:xfrm>
            <a:off x="9561802" y="973670"/>
            <a:ext cx="2242924"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Site Server</a:t>
            </a:r>
          </a:p>
        </p:txBody>
      </p:sp>
      <p:sp>
        <p:nvSpPr>
          <p:cNvPr id="26" name="Up Arrow 25"/>
          <p:cNvSpPr/>
          <p:nvPr/>
        </p:nvSpPr>
        <p:spPr bwMode="auto">
          <a:xfrm>
            <a:off x="9773785" y="2555732"/>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7" name="Rectangle 26"/>
          <p:cNvSpPr/>
          <p:nvPr/>
        </p:nvSpPr>
        <p:spPr>
          <a:xfrm>
            <a:off x="32640" y="973670"/>
            <a:ext cx="1672253" cy="341632"/>
          </a:xfrm>
          <a:prstGeom prst="rect">
            <a:avLst/>
          </a:prstGeom>
        </p:spPr>
        <p:txBody>
          <a:bodyPr wrap="none">
            <a:spAutoFit/>
          </a:bodyPr>
          <a:lstStyle/>
          <a:p>
            <a:pPr marL="460375" indent="-460375">
              <a:lnSpc>
                <a:spcPct val="90000"/>
              </a:lnSpc>
              <a:spcBef>
                <a:spcPct val="20000"/>
              </a:spcBef>
              <a:buSzPct val="100000"/>
            </a:pPr>
            <a:r>
              <a:rPr lang="en-US" b="1" dirty="0"/>
              <a:t>Process Flow</a:t>
            </a:r>
          </a:p>
        </p:txBody>
      </p:sp>
      <p:sp>
        <p:nvSpPr>
          <p:cNvPr id="28" name="Rectangle 27"/>
          <p:cNvSpPr/>
          <p:nvPr/>
        </p:nvSpPr>
        <p:spPr>
          <a:xfrm>
            <a:off x="8939284" y="409433"/>
            <a:ext cx="2450313" cy="104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Combine with earlier slide – need a cleaner diagram</a:t>
            </a:r>
            <a:endParaRPr lang="en-US" dirty="0"/>
          </a:p>
        </p:txBody>
      </p:sp>
    </p:spTree>
    <p:custDataLst>
      <p:tags r:id="rId1"/>
    </p:custDataLst>
    <p:extLst>
      <p:ext uri="{BB962C8B-B14F-4D97-AF65-F5344CB8AC3E}">
        <p14:creationId xmlns:p14="http://schemas.microsoft.com/office/powerpoint/2010/main" val="263038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500"/>
                            </p:stCondLst>
                            <p:childTnLst>
                              <p:par>
                                <p:cTn id="17" presetID="10" presetClass="exit" presetSubtype="0" fill="hold" grpId="1" nodeType="afterEffect">
                                  <p:stCondLst>
                                    <p:cond delay="150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22" presetClass="entr" presetSubtype="4" fill="hold" grpId="0" nodeType="withEffect">
                                  <p:stCondLst>
                                    <p:cond delay="150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childTnLst>
                          </p:cTn>
                        </p:par>
                        <p:par>
                          <p:cTn id="55" fill="hold">
                            <p:stCondLst>
                              <p:cond delay="1000"/>
                            </p:stCondLst>
                            <p:childTnLst>
                              <p:par>
                                <p:cTn id="56" presetID="8" presetClass="emph" presetSubtype="0" fill="hold" nodeType="afterEffect">
                                  <p:stCondLst>
                                    <p:cond delay="0"/>
                                  </p:stCondLst>
                                  <p:childTnLst>
                                    <p:animRot by="43200000">
                                      <p:cBhvr>
                                        <p:cTn id="57" dur="2000" fill="hold"/>
                                        <p:tgtEl>
                                          <p:spTgt spid="24"/>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500"/>
                            </p:stCondLst>
                            <p:childTnLst>
                              <p:par>
                                <p:cTn id="67" presetID="26" presetClass="emph" presetSubtype="0" fill="hold" nodeType="afterEffect">
                                  <p:stCondLst>
                                    <p:cond delay="0"/>
                                  </p:stCondLst>
                                  <p:childTnLst>
                                    <p:animEffect transition="out" filter="fade">
                                      <p:cBhvr>
                                        <p:cTn id="68" dur="500" tmFilter="0, 0; .2, .5; .8, .5; 1, 0"/>
                                        <p:tgtEl>
                                          <p:spTgt spid="22"/>
                                        </p:tgtEl>
                                      </p:cBhvr>
                                    </p:animEffect>
                                    <p:animScale>
                                      <p:cBhvr>
                                        <p:cTn id="69" dur="250" autoRev="1" fill="hold"/>
                                        <p:tgtEl>
                                          <p:spTgt spid="22"/>
                                        </p:tgtEl>
                                      </p:cBhvr>
                                      <p:by x="105000" y="105000"/>
                                    </p:animScale>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User Centric Software Delivery</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Unify Your Management Infrastructure</a:t>
            </a:r>
            <a:endParaRPr lang="en-US" dirty="0"/>
          </a:p>
        </p:txBody>
      </p:sp>
    </p:spTree>
    <p:extLst>
      <p:ext uri="{BB962C8B-B14F-4D97-AF65-F5344CB8AC3E}">
        <p14:creationId xmlns:p14="http://schemas.microsoft.com/office/powerpoint/2010/main" val="36726778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Virtual Desktop Environments</a:t>
            </a:r>
            <a:endParaRPr lang="en-US" dirty="0"/>
          </a:p>
        </p:txBody>
      </p:sp>
      <p:grpSp>
        <p:nvGrpSpPr>
          <p:cNvPr id="3" name="Group 31"/>
          <p:cNvGrpSpPr/>
          <p:nvPr/>
        </p:nvGrpSpPr>
        <p:grpSpPr>
          <a:xfrm>
            <a:off x="775853" y="1396547"/>
            <a:ext cx="6565860" cy="2157120"/>
            <a:chOff x="620954" y="1324926"/>
            <a:chExt cx="5556402" cy="1825477"/>
          </a:xfrm>
        </p:grpSpPr>
        <p:pic>
          <p:nvPicPr>
            <p:cNvPr id="10" name="Picture 8" descr="\\SERVER3\InternalBin\Resource DVD\DVD_ART36\Artwork_Imagery\Shapes\rings\blue-ring.png"/>
            <p:cNvPicPr>
              <a:picLocks noChangeAspect="1" noChangeArrowheads="1"/>
            </p:cNvPicPr>
            <p:nvPr>
              <p:custDataLst>
                <p:tags r:id="rId1"/>
              </p:custDataLst>
            </p:nvPr>
          </p:nvPicPr>
          <p:blipFill>
            <a:blip r:embed="rId18" cstate="email">
              <a:grayscl/>
            </a:blip>
            <a:stretch>
              <a:fillRect/>
            </a:stretch>
          </p:blipFill>
          <p:spPr bwMode="auto">
            <a:xfrm>
              <a:off x="620954" y="1579726"/>
              <a:ext cx="5556402" cy="1570677"/>
            </a:xfrm>
            <a:prstGeom prst="rect">
              <a:avLst/>
            </a:prstGeom>
            <a:noFill/>
          </p:spPr>
        </p:pic>
        <p:pic>
          <p:nvPicPr>
            <p:cNvPr id="11" name="Picture 6" descr="C:\Program Files\Microsoft Resource DVD Artwork\DVD_ART\Artwork_Imagery\Shapes and Graphics\Connectors\connector stars - gold 5.png"/>
            <p:cNvPicPr>
              <a:picLocks noChangeAspect="1" noChangeArrowheads="1"/>
            </p:cNvPicPr>
            <p:nvPr>
              <p:custDataLst>
                <p:tags r:id="rId2"/>
              </p:custDataLst>
            </p:nvPr>
          </p:nvPicPr>
          <p:blipFill rotWithShape="1">
            <a:blip r:embed="rId19" cstate="print">
              <a:duotone>
                <a:srgbClr val="DDDDDD">
                  <a:shade val="45000"/>
                  <a:satMod val="135000"/>
                </a:srgbClr>
                <a:prstClr val="white"/>
              </a:duotone>
            </a:blip>
            <a:srcRect l="40181" t="37975" r="39342"/>
            <a:stretch/>
          </p:blipFill>
          <p:spPr bwMode="auto">
            <a:xfrm rot="4095032">
              <a:off x="2406483" y="1524031"/>
              <a:ext cx="426325" cy="1264600"/>
            </a:xfrm>
            <a:prstGeom prst="rect">
              <a:avLst/>
            </a:prstGeom>
            <a:noFill/>
            <a:ln>
              <a:noFill/>
            </a:ln>
          </p:spPr>
        </p:pic>
        <p:pic>
          <p:nvPicPr>
            <p:cNvPr id="12" name="Picture 6" descr="C:\Program Files\Microsoft Resource DVD Artwork\DVD_ART\Artwork_Imagery\Shapes and Graphics\Connectors\connector stars - gold 5.png"/>
            <p:cNvPicPr>
              <a:picLocks noChangeAspect="1" noChangeArrowheads="1"/>
            </p:cNvPicPr>
            <p:nvPr>
              <p:custDataLst>
                <p:tags r:id="rId3"/>
              </p:custDataLst>
            </p:nvPr>
          </p:nvPicPr>
          <p:blipFill rotWithShape="1">
            <a:blip r:embed="rId19" cstate="print">
              <a:duotone>
                <a:srgbClr val="DDDDDD">
                  <a:shade val="45000"/>
                  <a:satMod val="135000"/>
                </a:srgbClr>
                <a:prstClr val="white"/>
              </a:duotone>
            </a:blip>
            <a:srcRect l="43047" t="39315" r="43082"/>
            <a:stretch/>
          </p:blipFill>
          <p:spPr bwMode="auto">
            <a:xfrm rot="17760000">
              <a:off x="4018476" y="1476823"/>
              <a:ext cx="289383" cy="1239906"/>
            </a:xfrm>
            <a:prstGeom prst="rect">
              <a:avLst/>
            </a:prstGeom>
            <a:noFill/>
            <a:ln>
              <a:noFill/>
            </a:ln>
          </p:spPr>
        </p:pic>
        <p:pic>
          <p:nvPicPr>
            <p:cNvPr id="13" name="Picture 6" descr="C:\Program Files\Microsoft Resource DVD Artwork\DVD_ART\Artwork_Imagery\Shapes and Graphics\Connectors\connector stars - gold 5.png"/>
            <p:cNvPicPr>
              <a:picLocks noChangeAspect="1" noChangeArrowheads="1"/>
            </p:cNvPicPr>
            <p:nvPr>
              <p:custDataLst>
                <p:tags r:id="rId4"/>
              </p:custDataLst>
            </p:nvPr>
          </p:nvPicPr>
          <p:blipFill rotWithShape="1">
            <a:blip r:embed="rId19" cstate="print">
              <a:duotone>
                <a:srgbClr val="DDDDDD">
                  <a:shade val="45000"/>
                  <a:satMod val="135000"/>
                </a:srgbClr>
                <a:prstClr val="white"/>
              </a:duotone>
            </a:blip>
            <a:srcRect l="41721" t="49963" r="38108"/>
            <a:stretch/>
          </p:blipFill>
          <p:spPr bwMode="auto">
            <a:xfrm rot="19844093">
              <a:off x="3485907" y="1698092"/>
              <a:ext cx="408122" cy="991480"/>
            </a:xfrm>
            <a:prstGeom prst="rect">
              <a:avLst/>
            </a:prstGeom>
            <a:noFill/>
            <a:ln>
              <a:noFill/>
            </a:ln>
          </p:spPr>
        </p:pic>
        <p:pic>
          <p:nvPicPr>
            <p:cNvPr id="14" name="Picture 6" descr="C:\Program Files\Microsoft Resource DVD Artwork\DVD_ART\Artwork_Imagery\Shapes and Graphics\Connectors\connector stars - gold 5.png"/>
            <p:cNvPicPr>
              <a:picLocks noChangeAspect="1" noChangeArrowheads="1"/>
            </p:cNvPicPr>
            <p:nvPr>
              <p:custDataLst>
                <p:tags r:id="rId5"/>
              </p:custDataLst>
            </p:nvPr>
          </p:nvPicPr>
          <p:blipFill rotWithShape="1">
            <a:blip r:embed="rId19" cstate="print">
              <a:duotone>
                <a:srgbClr val="DDDDDD">
                  <a:shade val="45000"/>
                  <a:satMod val="135000"/>
                </a:srgbClr>
                <a:prstClr val="white"/>
              </a:duotone>
            </a:blip>
            <a:srcRect l="41721" t="49963" r="38108"/>
            <a:stretch/>
          </p:blipFill>
          <p:spPr bwMode="auto">
            <a:xfrm rot="1323979">
              <a:off x="2950236" y="1878685"/>
              <a:ext cx="373538" cy="907463"/>
            </a:xfrm>
            <a:prstGeom prst="rect">
              <a:avLst/>
            </a:prstGeom>
            <a:noFill/>
            <a:ln>
              <a:noFill/>
            </a:ln>
          </p:spPr>
        </p:pic>
        <p:pic>
          <p:nvPicPr>
            <p:cNvPr id="15" name="Picture 6" descr="C:\Program Files\Microsoft Resource DVD Artwork\DVD_ART\Artwork_Imagery\Shapes and Graphics\Connectors\connector stars - gold 5.png"/>
            <p:cNvPicPr>
              <a:picLocks noChangeAspect="1" noChangeArrowheads="1"/>
            </p:cNvPicPr>
            <p:nvPr>
              <p:custDataLst>
                <p:tags r:id="rId6"/>
              </p:custDataLst>
            </p:nvPr>
          </p:nvPicPr>
          <p:blipFill rotWithShape="1">
            <a:blip r:embed="rId19" cstate="print">
              <a:duotone>
                <a:srgbClr val="DDDDDD">
                  <a:shade val="45000"/>
                  <a:satMod val="135000"/>
                </a:srgbClr>
                <a:prstClr val="white"/>
              </a:duotone>
            </a:blip>
            <a:srcRect l="41721" t="49963" r="38108"/>
            <a:stretch/>
          </p:blipFill>
          <p:spPr bwMode="auto">
            <a:xfrm rot="4722036">
              <a:off x="2288598" y="1339279"/>
              <a:ext cx="424819" cy="1032044"/>
            </a:xfrm>
            <a:prstGeom prst="rect">
              <a:avLst/>
            </a:prstGeom>
            <a:noFill/>
            <a:ln>
              <a:noFill/>
            </a:ln>
          </p:spPr>
        </p:pic>
        <p:pic>
          <p:nvPicPr>
            <p:cNvPr id="16" name="Picture 6" descr="C:\Program Files\Microsoft Resource DVD Artwork\DVD_ART\Artwork_Imagery\Shapes and Graphics\Connectors\connector stars - gold 5.png"/>
            <p:cNvPicPr>
              <a:picLocks noChangeAspect="1" noChangeArrowheads="1"/>
            </p:cNvPicPr>
            <p:nvPr>
              <p:custDataLst>
                <p:tags r:id="rId7"/>
              </p:custDataLst>
            </p:nvPr>
          </p:nvPicPr>
          <p:blipFill rotWithShape="1">
            <a:blip r:embed="rId19" cstate="print">
              <a:duotone>
                <a:srgbClr val="DDDDDD">
                  <a:shade val="45000"/>
                  <a:satMod val="135000"/>
                </a:srgbClr>
                <a:prstClr val="white"/>
              </a:duotone>
            </a:blip>
            <a:srcRect l="41721" t="49963" r="38108"/>
            <a:stretch/>
          </p:blipFill>
          <p:spPr bwMode="auto">
            <a:xfrm rot="16453552" flipH="1">
              <a:off x="4043053" y="1310347"/>
              <a:ext cx="413975" cy="1005699"/>
            </a:xfrm>
            <a:prstGeom prst="rect">
              <a:avLst/>
            </a:prstGeom>
            <a:noFill/>
            <a:ln>
              <a:noFill/>
            </a:ln>
          </p:spPr>
        </p:pic>
        <p:grpSp>
          <p:nvGrpSpPr>
            <p:cNvPr id="17" name="Group 44"/>
            <p:cNvGrpSpPr/>
            <p:nvPr>
              <p:custDataLst>
                <p:tags r:id="rId8"/>
              </p:custDataLst>
            </p:nvPr>
          </p:nvGrpSpPr>
          <p:grpSpPr>
            <a:xfrm>
              <a:off x="2757488" y="1324926"/>
              <a:ext cx="1230766" cy="798894"/>
              <a:chOff x="4151175" y="1676260"/>
              <a:chExt cx="920432" cy="877825"/>
            </a:xfrm>
            <a:effectLst>
              <a:outerShdw blurRad="50800" dist="38100" dir="2700000" algn="tl" rotWithShape="0">
                <a:prstClr val="black">
                  <a:alpha val="40000"/>
                </a:prstClr>
              </a:outerShdw>
            </a:effectLst>
          </p:grpSpPr>
          <p:pic>
            <p:nvPicPr>
              <p:cNvPr id="18" name="Picture 5" descr="C:\Users\jchapman\Pictures\Artwork_Imagery\Icons - Illustrations\_WINDOWS VISTA ICONS\Computer Management tools toolbox.png"/>
              <p:cNvPicPr>
                <a:picLocks noChangeAspect="1" noChangeArrowheads="1"/>
              </p:cNvPicPr>
              <p:nvPr/>
            </p:nvPicPr>
            <p:blipFill>
              <a:blip r:embed="rId20" cstate="email"/>
              <a:srcRect/>
              <a:stretch>
                <a:fillRect/>
              </a:stretch>
            </p:blipFill>
            <p:spPr bwMode="auto">
              <a:xfrm>
                <a:off x="4151175" y="1676260"/>
                <a:ext cx="658539" cy="877825"/>
              </a:xfrm>
              <a:prstGeom prst="rect">
                <a:avLst/>
              </a:prstGeom>
              <a:noFill/>
            </p:spPr>
          </p:pic>
          <p:pic>
            <p:nvPicPr>
              <p:cNvPr id="19" name="Picture 4" descr="C:\Users\jchapman\Pictures\Artwork_Imagery\Icons - Illustrations\_WINDOWS VISTA ICONS\Blank CD.png"/>
              <p:cNvPicPr>
                <a:picLocks noChangeAspect="1" noChangeArrowheads="1"/>
              </p:cNvPicPr>
              <p:nvPr/>
            </p:nvPicPr>
            <p:blipFill>
              <a:blip r:embed="rId21" cstate="email"/>
              <a:srcRect/>
              <a:stretch>
                <a:fillRect/>
              </a:stretch>
            </p:blipFill>
            <p:spPr bwMode="auto">
              <a:xfrm>
                <a:off x="4672473" y="2040805"/>
                <a:ext cx="399134" cy="511257"/>
              </a:xfrm>
              <a:prstGeom prst="rect">
                <a:avLst/>
              </a:prstGeom>
              <a:noFill/>
            </p:spPr>
          </p:pic>
        </p:grpSp>
        <p:pic>
          <p:nvPicPr>
            <p:cNvPr id="20" name="Picture 9" descr="\\SERVER3\InternalBin\Resource DVD\DVD_ART36\Artwork_Imagery\Icons - Illustrations\_ REAL VISTA STYLE\lock locked secure security.png"/>
            <p:cNvPicPr>
              <a:picLocks noChangeAspect="1" noChangeArrowheads="1"/>
            </p:cNvPicPr>
            <p:nvPr>
              <p:custDataLst>
                <p:tags r:id="rId9"/>
              </p:custDataLst>
            </p:nvPr>
          </p:nvPicPr>
          <p:blipFill>
            <a:blip r:embed="rId22" cstate="print"/>
            <a:stretch>
              <a:fillRect/>
            </a:stretch>
          </p:blipFill>
          <p:spPr bwMode="auto">
            <a:xfrm>
              <a:off x="2982969" y="1369270"/>
              <a:ext cx="426236" cy="479002"/>
            </a:xfrm>
            <a:prstGeom prst="rect">
              <a:avLst/>
            </a:prstGeom>
            <a:noFill/>
            <a:scene3d>
              <a:camera prst="orthographicFront">
                <a:rot lat="20765849" lon="615924" rev="21145887"/>
              </a:camera>
              <a:lightRig rig="threePt" dir="t"/>
            </a:scene3d>
          </p:spPr>
        </p:pic>
        <p:pic>
          <p:nvPicPr>
            <p:cNvPr id="21" name="Picture 4" descr="\\SERVER3\Restrict\FTP_Root\Clients\White_Whale\2-20113_Exec Tier - Bob Muglia GCIO Deck\ART\PNGs\iStock_8793491_cutout.png"/>
            <p:cNvPicPr>
              <a:picLocks noChangeAspect="1" noChangeArrowheads="1"/>
            </p:cNvPicPr>
            <p:nvPr>
              <p:custDataLst>
                <p:tags r:id="rId10"/>
              </p:custDataLst>
            </p:nvPr>
          </p:nvPicPr>
          <p:blipFill>
            <a:blip r:embed="rId23" cstate="print"/>
            <a:srcRect/>
            <a:stretch>
              <a:fillRect/>
            </a:stretch>
          </p:blipFill>
          <p:spPr bwMode="auto">
            <a:xfrm>
              <a:off x="4835720" y="1541846"/>
              <a:ext cx="826487" cy="556115"/>
            </a:xfrm>
            <a:prstGeom prst="rect">
              <a:avLst/>
            </a:prstGeom>
            <a:noFill/>
            <a:effectLst>
              <a:outerShdw blurRad="393700" algn="ctr" rotWithShape="0">
                <a:prstClr val="black">
                  <a:alpha val="40000"/>
                </a:prstClr>
              </a:outerShdw>
            </a:effectLst>
          </p:spPr>
        </p:pic>
        <p:pic>
          <p:nvPicPr>
            <p:cNvPr id="22" name="Picture 54" descr="G11026007092009"/>
            <p:cNvPicPr>
              <a:picLocks noChangeAspect="1" noChangeArrowheads="1"/>
            </p:cNvPicPr>
            <p:nvPr>
              <p:custDataLst>
                <p:tags r:id="rId11"/>
              </p:custDataLst>
            </p:nvPr>
          </p:nvPicPr>
          <p:blipFill>
            <a:blip r:embed="rId24" cstate="print"/>
            <a:stretch>
              <a:fillRect/>
            </a:stretch>
          </p:blipFill>
          <p:spPr bwMode="auto">
            <a:xfrm>
              <a:off x="4609123" y="2179113"/>
              <a:ext cx="960055" cy="747425"/>
            </a:xfrm>
            <a:prstGeom prst="rect">
              <a:avLst/>
            </a:prstGeom>
            <a:noFill/>
            <a:ln>
              <a:noFill/>
            </a:ln>
          </p:spPr>
        </p:pic>
        <p:pic>
          <p:nvPicPr>
            <p:cNvPr id="23" name="Picture 22" descr="8440p.png"/>
            <p:cNvPicPr>
              <a:picLocks noChangeAspect="1"/>
            </p:cNvPicPr>
            <p:nvPr>
              <p:custDataLst>
                <p:tags r:id="rId12"/>
              </p:custDataLst>
            </p:nvPr>
          </p:nvPicPr>
          <p:blipFill>
            <a:blip r:embed="rId25"/>
            <a:stretch>
              <a:fillRect/>
            </a:stretch>
          </p:blipFill>
          <p:spPr>
            <a:xfrm>
              <a:off x="1387758" y="2186592"/>
              <a:ext cx="537148" cy="608610"/>
            </a:xfrm>
            <a:prstGeom prst="rect">
              <a:avLst/>
            </a:prstGeom>
          </p:spPr>
        </p:pic>
        <p:grpSp>
          <p:nvGrpSpPr>
            <p:cNvPr id="24" name="Group 23"/>
            <p:cNvGrpSpPr>
              <a:grpSpLocks noChangeAspect="1"/>
            </p:cNvGrpSpPr>
            <p:nvPr>
              <p:custDataLst>
                <p:tags r:id="rId13"/>
              </p:custDataLst>
            </p:nvPr>
          </p:nvGrpSpPr>
          <p:grpSpPr>
            <a:xfrm>
              <a:off x="1047006" y="1554044"/>
              <a:ext cx="895933" cy="588456"/>
              <a:chOff x="9395577" y="2523619"/>
              <a:chExt cx="1405019" cy="692302"/>
            </a:xfrm>
          </p:grpSpPr>
          <p:pic>
            <p:nvPicPr>
              <p:cNvPr id="25" name="Picture 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851115" y="2523619"/>
                <a:ext cx="687826" cy="687827"/>
              </a:xfrm>
              <a:prstGeom prst="rect">
                <a:avLst/>
              </a:prstGeom>
              <a:noFill/>
              <a:ln>
                <a:noFill/>
              </a:ln>
            </p:spPr>
          </p:pic>
          <p:pic>
            <p:nvPicPr>
              <p:cNvPr id="26" name="Picture 2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534576" y="2564774"/>
                <a:ext cx="266020" cy="390717"/>
              </a:xfrm>
              <a:prstGeom prst="rect">
                <a:avLst/>
              </a:prstGeom>
              <a:noFill/>
              <a:ln>
                <a:noFill/>
              </a:ln>
            </p:spPr>
          </p:pic>
          <p:pic>
            <p:nvPicPr>
              <p:cNvPr id="27" name="Picture 5" descr="\\eventsql\dvd\Online_ART\DVD_ART36\Artwork_Imagery\Icons - Illustrations\_ REAL VISTA STYLE\mobile cell phone.png"/>
              <p:cNvPicPr>
                <a:picLocks noChangeAspect="1" noChangeArrowheads="1"/>
              </p:cNvPicPr>
              <p:nvPr/>
            </p:nvPicPr>
            <p:blipFill rotWithShape="1">
              <a:blip r:embed="rId28" cstate="print">
                <a:extLst/>
              </a:blip>
              <a:stretch/>
            </p:blipFill>
            <p:spPr bwMode="auto">
              <a:xfrm>
                <a:off x="9395577" y="2613219"/>
                <a:ext cx="602701" cy="602702"/>
              </a:xfrm>
              <a:prstGeom prst="rect">
                <a:avLst/>
              </a:prstGeom>
              <a:noFill/>
              <a:ln>
                <a:noFill/>
              </a:ln>
              <a:extLst/>
            </p:spPr>
          </p:pic>
        </p:grpSp>
        <p:grpSp>
          <p:nvGrpSpPr>
            <p:cNvPr id="28" name="Group 27"/>
            <p:cNvGrpSpPr/>
            <p:nvPr>
              <p:custDataLst>
                <p:tags r:id="rId14"/>
              </p:custDataLst>
            </p:nvPr>
          </p:nvGrpSpPr>
          <p:grpSpPr>
            <a:xfrm>
              <a:off x="3638061" y="2498593"/>
              <a:ext cx="903699" cy="625344"/>
              <a:chOff x="3752481" y="2542964"/>
              <a:chExt cx="903699" cy="625344"/>
            </a:xfrm>
          </p:grpSpPr>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87050" y="2542964"/>
                <a:ext cx="469130" cy="625344"/>
              </a:xfrm>
              <a:prstGeom prst="rect">
                <a:avLst/>
              </a:prstGeom>
            </p:spPr>
          </p:pic>
          <p:pic>
            <p:nvPicPr>
              <p:cNvPr id="30" name="Picture 29" descr="hp-slate-1007210-02.jpg"/>
              <p:cNvPicPr>
                <a:picLocks noChangeAspect="1"/>
              </p:cNvPicPr>
              <p:nvPr/>
            </p:nvPicPr>
            <p:blipFill>
              <a:blip r:embed="rId30" cstate="print">
                <a:clrChange>
                  <a:clrFrom>
                    <a:srgbClr val="FDFDFD"/>
                  </a:clrFrom>
                  <a:clrTo>
                    <a:srgbClr val="FDFDFD">
                      <a:alpha val="0"/>
                    </a:srgbClr>
                  </a:clrTo>
                </a:clrChange>
              </a:blip>
              <a:srcRect l="25250" r="25250"/>
              <a:stretch>
                <a:fillRect/>
              </a:stretch>
            </p:blipFill>
            <p:spPr>
              <a:xfrm>
                <a:off x="3752481" y="2635396"/>
                <a:ext cx="494620" cy="464088"/>
              </a:xfrm>
              <a:prstGeom prst="rect">
                <a:avLst/>
              </a:prstGeom>
            </p:spPr>
          </p:pic>
        </p:grpSp>
        <p:pic>
          <p:nvPicPr>
            <p:cNvPr id="31" name="Picture 30" descr="USDT Black.png"/>
            <p:cNvPicPr>
              <a:picLocks noChangeAspect="1"/>
            </p:cNvPicPr>
            <p:nvPr>
              <p:custDataLst>
                <p:tags r:id="rId15"/>
              </p:custDataLst>
            </p:nvPr>
          </p:nvPicPr>
          <p:blipFill>
            <a:blip r:embed="rId31" cstate="print"/>
            <a:stretch>
              <a:fillRect/>
            </a:stretch>
          </p:blipFill>
          <p:spPr bwMode="auto">
            <a:xfrm>
              <a:off x="2424618" y="2454577"/>
              <a:ext cx="1014393" cy="670115"/>
            </a:xfrm>
            <a:prstGeom prst="rect">
              <a:avLst/>
            </a:prstGeom>
            <a:noFill/>
            <a:ln>
              <a:noFill/>
            </a:ln>
          </p:spPr>
        </p:pic>
      </p:grpSp>
      <p:sp>
        <p:nvSpPr>
          <p:cNvPr id="38" name="Rectangle 37"/>
          <p:cNvSpPr/>
          <p:nvPr/>
        </p:nvSpPr>
        <p:spPr bwMode="auto">
          <a:xfrm rot="10800000">
            <a:off x="2052357" y="4618199"/>
            <a:ext cx="3539331" cy="2006573"/>
          </a:xfrm>
          <a:prstGeom prst="rect">
            <a:avLst/>
          </a:prstGeom>
          <a:gradFill flip="none" rotWithShape="1">
            <a:gsLst>
              <a:gs pos="0">
                <a:schemeClr val="tx2"/>
              </a:gs>
              <a:gs pos="100000">
                <a:schemeClr val="bg1">
                  <a:alpha val="0"/>
                </a:schemeClr>
              </a:gs>
            </a:gsLst>
            <a:lin ang="5400000" scaled="1"/>
            <a:tileRect/>
          </a:gradFill>
          <a:ln>
            <a:gradFill flip="none" rotWithShape="1">
              <a:gsLst>
                <a:gs pos="0">
                  <a:schemeClr val="accent1"/>
                </a:gs>
                <a:gs pos="100000">
                  <a:schemeClr val="accent1">
                    <a:tint val="23500"/>
                    <a:satMod val="160000"/>
                    <a:alpha val="0"/>
                  </a:schemeClr>
                </a:gs>
              </a:gsLst>
              <a:lin ang="54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253343" y="4676907"/>
            <a:ext cx="3163526" cy="1890774"/>
          </a:xfrm>
          <a:prstGeom prst="rect">
            <a:avLst/>
          </a:prstGeom>
        </p:spPr>
        <p:txBody>
          <a:bodyPr wrap="square">
            <a:spAutoFit/>
          </a:bodyPr>
          <a:lstStyle/>
          <a:p>
            <a:pPr marL="342900" indent="-342900" defTabSz="457200" fontAlgn="base">
              <a:spcBef>
                <a:spcPct val="20000"/>
              </a:spcBef>
              <a:spcAft>
                <a:spcPts val="200"/>
              </a:spcAft>
              <a:buClr>
                <a:srgbClr val="FFFF00"/>
              </a:buClr>
              <a:buSzPct val="80000"/>
              <a:buFont typeface="Wingdings" charset="2"/>
              <a:buChar char="§"/>
              <a:defRPr/>
            </a:pPr>
            <a:r>
              <a:rPr lang="en-US" altLang="zh-CN" sz="1600" dirty="0">
                <a:solidFill>
                  <a:schemeClr val="tx1">
                    <a:alpha val="99000"/>
                  </a:schemeClr>
                </a:solidFill>
                <a:cs typeface="Arial"/>
              </a:rPr>
              <a:t>Management of all virtual desktop deployment scenarios</a:t>
            </a:r>
          </a:p>
          <a:p>
            <a:pPr marL="342900" indent="-342900" defTabSz="457200" fontAlgn="base">
              <a:spcBef>
                <a:spcPct val="20000"/>
              </a:spcBef>
              <a:spcAft>
                <a:spcPts val="200"/>
              </a:spcAft>
              <a:buClr>
                <a:srgbClr val="FFFF00"/>
              </a:buClr>
              <a:buSzPct val="80000"/>
              <a:buFont typeface="Wingdings" charset="2"/>
              <a:buChar char="§"/>
              <a:defRPr/>
            </a:pPr>
            <a:r>
              <a:rPr lang="en-US" altLang="zh-CN" sz="1600" dirty="0">
                <a:solidFill>
                  <a:schemeClr val="tx1">
                    <a:alpha val="99000"/>
                  </a:schemeClr>
                </a:solidFill>
                <a:cs typeface="Arial"/>
              </a:rPr>
              <a:t>Orchestration of application delivery across multiple desktop virtualization platforms</a:t>
            </a:r>
          </a:p>
        </p:txBody>
      </p:sp>
      <p:sp>
        <p:nvSpPr>
          <p:cNvPr id="40" name="Round Same Side Corner Rectangle 39"/>
          <p:cNvSpPr/>
          <p:nvPr/>
        </p:nvSpPr>
        <p:spPr>
          <a:xfrm>
            <a:off x="2052358" y="3981140"/>
            <a:ext cx="3539331" cy="617939"/>
          </a:xfrm>
          <a:prstGeom prst="round2SameRect">
            <a:avLst/>
          </a:prstGeom>
          <a:gradFill flip="none" rotWithShape="1">
            <a:gsLst>
              <a:gs pos="0">
                <a:schemeClr val="tx2"/>
              </a:gs>
              <a:gs pos="100000">
                <a:schemeClr val="bg1">
                  <a:alpha val="0"/>
                </a:schemeClr>
              </a:gs>
            </a:gsLst>
            <a:lin ang="5400000" scaled="1"/>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148570" y="4022344"/>
            <a:ext cx="3289649" cy="535531"/>
          </a:xfrm>
          <a:prstGeom prst="rect">
            <a:avLst/>
          </a:prstGeom>
        </p:spPr>
        <p:txBody>
          <a:bodyPr wrap="square">
            <a:spAutoFit/>
          </a:bodyPr>
          <a:lstStyle/>
          <a:p>
            <a:pPr marL="1588" lvl="1" indent="-1588" algn="ctr" defTabSz="1040502" eaLnBrk="0" fontAlgn="base" hangingPunct="0">
              <a:lnSpc>
                <a:spcPct val="90000"/>
              </a:lnSpc>
              <a:spcBef>
                <a:spcPct val="0"/>
              </a:spcBef>
              <a:spcAft>
                <a:spcPct val="0"/>
              </a:spcAft>
              <a:buClr>
                <a:srgbClr val="003366"/>
              </a:buClr>
              <a:buSzPct val="100000"/>
              <a:tabLst>
                <a:tab pos="4571460" algn="r"/>
              </a:tabLst>
              <a:defRPr/>
            </a:pPr>
            <a:r>
              <a:rPr lang="en-US" sz="1600" b="1" kern="0" dirty="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rPr>
              <a:t>Centralized management of virtual and physical desktops</a:t>
            </a:r>
          </a:p>
        </p:txBody>
      </p:sp>
      <p:sp>
        <p:nvSpPr>
          <p:cNvPr id="41" name="Rectangle 40"/>
          <p:cNvSpPr/>
          <p:nvPr/>
        </p:nvSpPr>
        <p:spPr bwMode="auto">
          <a:xfrm rot="10800000">
            <a:off x="6590033" y="4609075"/>
            <a:ext cx="3539331" cy="2006573"/>
          </a:xfrm>
          <a:prstGeom prst="rect">
            <a:avLst/>
          </a:prstGeom>
          <a:gradFill flip="none" rotWithShape="1">
            <a:gsLst>
              <a:gs pos="0">
                <a:schemeClr val="tx2"/>
              </a:gs>
              <a:gs pos="100000">
                <a:schemeClr val="bg1">
                  <a:alpha val="0"/>
                </a:schemeClr>
              </a:gs>
            </a:gsLst>
            <a:lin ang="5400000" scaled="1"/>
            <a:tileRect/>
          </a:gradFill>
          <a:ln>
            <a:gradFill flip="none" rotWithShape="1">
              <a:gsLst>
                <a:gs pos="0">
                  <a:schemeClr val="accent1"/>
                </a:gs>
                <a:gs pos="100000">
                  <a:schemeClr val="accent1">
                    <a:tint val="23500"/>
                    <a:satMod val="160000"/>
                    <a:alpha val="0"/>
                  </a:schemeClr>
                </a:gs>
              </a:gsLst>
              <a:lin ang="54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ound Same Side Corner Rectangle 42"/>
          <p:cNvSpPr/>
          <p:nvPr/>
        </p:nvSpPr>
        <p:spPr>
          <a:xfrm>
            <a:off x="6590034" y="3972016"/>
            <a:ext cx="3539331" cy="617939"/>
          </a:xfrm>
          <a:prstGeom prst="round2SameRect">
            <a:avLst/>
          </a:prstGeom>
          <a:gradFill flip="none" rotWithShape="1">
            <a:gsLst>
              <a:gs pos="0">
                <a:schemeClr val="tx2"/>
              </a:gs>
              <a:gs pos="100000">
                <a:schemeClr val="bg1">
                  <a:alpha val="0"/>
                </a:schemeClr>
              </a:gs>
            </a:gsLst>
            <a:lin ang="5400000" scaled="1"/>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658525" y="4666021"/>
            <a:ext cx="3361983" cy="1890774"/>
          </a:xfrm>
          <a:prstGeom prst="rect">
            <a:avLst/>
          </a:prstGeom>
        </p:spPr>
        <p:txBody>
          <a:bodyPr wrap="square">
            <a:spAutoFit/>
          </a:bodyPr>
          <a:lstStyle/>
          <a:p>
            <a:pPr marL="342900" lvl="1" indent="-342900" defTabSz="457200" fontAlgn="base">
              <a:spcBef>
                <a:spcPct val="20000"/>
              </a:spcBef>
              <a:spcAft>
                <a:spcPts val="200"/>
              </a:spcAft>
              <a:buClr>
                <a:srgbClr val="FFFF00"/>
              </a:buClr>
              <a:buSzPct val="80000"/>
              <a:buFont typeface="Wingdings" charset="2"/>
              <a:buChar char="§"/>
              <a:defRPr/>
            </a:pPr>
            <a:r>
              <a:rPr lang="en-US" altLang="zh-CN" sz="1600" dirty="0">
                <a:solidFill>
                  <a:schemeClr val="tx1">
                    <a:alpha val="99000"/>
                  </a:schemeClr>
                </a:solidFill>
                <a:cs typeface="Arial"/>
              </a:rPr>
              <a:t>Automatic compliance remediation and continuous enforcement for personal </a:t>
            </a:r>
            <a:r>
              <a:rPr lang="en-US" altLang="zh-CN" sz="1600" dirty="0" smtClean="0">
                <a:solidFill>
                  <a:schemeClr val="tx1">
                    <a:alpha val="99000"/>
                  </a:schemeClr>
                </a:solidFill>
                <a:cs typeface="Arial"/>
              </a:rPr>
              <a:t>desktops</a:t>
            </a:r>
            <a:endParaRPr lang="en-US" altLang="zh-CN" sz="1600" dirty="0">
              <a:solidFill>
                <a:schemeClr val="tx1">
                  <a:alpha val="99000"/>
                </a:schemeClr>
              </a:solidFill>
              <a:cs typeface="Arial"/>
            </a:endParaRPr>
          </a:p>
          <a:p>
            <a:pPr marL="342900" lvl="1" indent="-342900" defTabSz="457200" fontAlgn="base">
              <a:spcBef>
                <a:spcPct val="20000"/>
              </a:spcBef>
              <a:spcAft>
                <a:spcPts val="200"/>
              </a:spcAft>
              <a:buClr>
                <a:srgbClr val="FFFF00"/>
              </a:buClr>
              <a:buSzPct val="80000"/>
              <a:buFont typeface="Wingdings" charset="2"/>
              <a:buChar char="§"/>
              <a:defRPr/>
            </a:pPr>
            <a:r>
              <a:rPr lang="en-US" altLang="zh-CN" sz="1600" dirty="0">
                <a:solidFill>
                  <a:schemeClr val="tx1">
                    <a:alpha val="99000"/>
                  </a:schemeClr>
                </a:solidFill>
                <a:cs typeface="Arial"/>
              </a:rPr>
              <a:t>Visibility into </a:t>
            </a:r>
            <a:r>
              <a:rPr lang="en-US" altLang="zh-CN" sz="1600" dirty="0" smtClean="0">
                <a:solidFill>
                  <a:schemeClr val="tx1">
                    <a:alpha val="99000"/>
                  </a:schemeClr>
                </a:solidFill>
                <a:cs typeface="Arial"/>
              </a:rPr>
              <a:t>noncompliant </a:t>
            </a:r>
            <a:r>
              <a:rPr lang="en-US" altLang="zh-CN" sz="1600" dirty="0">
                <a:solidFill>
                  <a:schemeClr val="tx1">
                    <a:alpha val="99000"/>
                  </a:schemeClr>
                </a:solidFill>
                <a:cs typeface="Arial"/>
              </a:rPr>
              <a:t>machines in pooled </a:t>
            </a:r>
            <a:br>
              <a:rPr lang="en-US" altLang="zh-CN" sz="1600" dirty="0">
                <a:solidFill>
                  <a:schemeClr val="tx1">
                    <a:alpha val="99000"/>
                  </a:schemeClr>
                </a:solidFill>
                <a:cs typeface="Arial"/>
              </a:rPr>
            </a:br>
            <a:r>
              <a:rPr lang="en-US" altLang="zh-CN" sz="1600" dirty="0">
                <a:solidFill>
                  <a:schemeClr val="tx1">
                    <a:alpha val="99000"/>
                  </a:schemeClr>
                </a:solidFill>
                <a:cs typeface="Arial"/>
              </a:rPr>
              <a:t>virtual scenarios</a:t>
            </a:r>
          </a:p>
        </p:txBody>
      </p:sp>
      <p:sp>
        <p:nvSpPr>
          <p:cNvPr id="36" name="Rectangle 35"/>
          <p:cNvSpPr/>
          <p:nvPr/>
        </p:nvSpPr>
        <p:spPr>
          <a:xfrm>
            <a:off x="7241118" y="4013220"/>
            <a:ext cx="2411237" cy="535531"/>
          </a:xfrm>
          <a:prstGeom prst="rect">
            <a:avLst/>
          </a:prstGeom>
        </p:spPr>
        <p:txBody>
          <a:bodyPr wrap="none">
            <a:spAutoFit/>
          </a:bodyPr>
          <a:lstStyle/>
          <a:p>
            <a:pPr marL="1588" lvl="1" indent="-1588" algn="ctr" defTabSz="1040502" eaLnBrk="0" fontAlgn="base" hangingPunct="0">
              <a:lnSpc>
                <a:spcPct val="90000"/>
              </a:lnSpc>
              <a:spcBef>
                <a:spcPct val="0"/>
              </a:spcBef>
              <a:spcAft>
                <a:spcPct val="0"/>
              </a:spcAft>
              <a:buClr>
                <a:srgbClr val="003366"/>
              </a:buClr>
              <a:buSzPct val="100000"/>
              <a:tabLst>
                <a:tab pos="4571460" algn="r"/>
              </a:tabLst>
              <a:defRPr/>
            </a:pPr>
            <a:r>
              <a:rPr lang="en-US" altLang="zh-CN" sz="1600" b="1" kern="0" dirty="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rPr>
              <a:t>Simplified compliance </a:t>
            </a:r>
            <a:r>
              <a:rPr lang="en-US" altLang="zh-CN" sz="1600" b="1" kern="0" dirty="0" smtClean="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rPr>
              <a:t/>
            </a:r>
            <a:br>
              <a:rPr lang="en-US" altLang="zh-CN" sz="1600" b="1" kern="0" dirty="0" smtClean="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rPr>
            </a:br>
            <a:r>
              <a:rPr lang="en-US" altLang="zh-CN" sz="1600" b="1" kern="0" dirty="0" smtClean="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rPr>
              <a:t>management</a:t>
            </a:r>
            <a:endParaRPr lang="en-US" altLang="zh-CN" sz="1600" b="1" kern="0" dirty="0">
              <a:ln>
                <a:solidFill>
                  <a:prstClr val="white">
                    <a:alpha val="0"/>
                  </a:prstClr>
                </a:solidFill>
              </a:ln>
              <a:solidFill>
                <a:sysClr val="window" lastClr="FFFFFF"/>
              </a:solidFill>
              <a:effectLst>
                <a:outerShdw blurRad="38100" dist="38100" dir="2700000" algn="tl">
                  <a:srgbClr val="000000">
                    <a:alpha val="43137"/>
                  </a:srgbClr>
                </a:outerShdw>
              </a:effectLst>
              <a:cs typeface="Arial" pitchFamily="34" charset="0"/>
            </a:endParaRPr>
          </a:p>
        </p:txBody>
      </p:sp>
      <p:pic>
        <p:nvPicPr>
          <p:cNvPr id="37" name="Picture 90" descr="DTP-OptPack-SA_bL_r.png"/>
          <p:cNvPicPr>
            <a:picLocks noChangeAspect="1"/>
          </p:cNvPicPr>
          <p:nvPr/>
        </p:nvPicPr>
        <p:blipFill>
          <a:blip r:embed="rId32"/>
          <a:srcRect/>
          <a:stretch>
            <a:fillRect/>
          </a:stretch>
        </p:blipFill>
        <p:spPr bwMode="auto">
          <a:xfrm>
            <a:off x="7687566" y="2254986"/>
            <a:ext cx="3273097" cy="555044"/>
          </a:xfrm>
          <a:prstGeom prst="rect">
            <a:avLst/>
          </a:prstGeom>
          <a:noFill/>
          <a:ln w="9525">
            <a:noFill/>
            <a:miter lim="800000"/>
            <a:headEnd/>
            <a:tailEnd/>
          </a:ln>
        </p:spPr>
      </p:pic>
      <p:pic>
        <p:nvPicPr>
          <p:cNvPr id="35" name="Picture 34" descr="SysCnt-CM12_h_rgb_r.png"/>
          <p:cNvPicPr>
            <a:picLocks noChangeAspect="1"/>
          </p:cNvPicPr>
          <p:nvPr/>
        </p:nvPicPr>
        <p:blipFill>
          <a:blip r:embed="rId33"/>
          <a:stretch>
            <a:fillRect/>
          </a:stretch>
        </p:blipFill>
        <p:spPr>
          <a:xfrm>
            <a:off x="7341713" y="1367682"/>
            <a:ext cx="3193202" cy="733390"/>
          </a:xfrm>
          <a:prstGeom prst="rect">
            <a:avLst/>
          </a:prstGeom>
        </p:spPr>
      </p:pic>
    </p:spTree>
    <p:extLst>
      <p:ext uri="{BB962C8B-B14F-4D97-AF65-F5344CB8AC3E}">
        <p14:creationId xmlns:p14="http://schemas.microsoft.com/office/powerpoint/2010/main" val="7924027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Application Virtualization </a:t>
            </a:r>
            <a:endParaRPr lang="en-US" dirty="0"/>
          </a:p>
        </p:txBody>
      </p:sp>
      <p:sp>
        <p:nvSpPr>
          <p:cNvPr id="38915" name="Content Placeholder 2"/>
          <p:cNvSpPr>
            <a:spLocks noGrp="1"/>
          </p:cNvSpPr>
          <p:nvPr>
            <p:ph idx="1"/>
          </p:nvPr>
        </p:nvSpPr>
        <p:spPr/>
        <p:txBody>
          <a:bodyPr/>
          <a:lstStyle/>
          <a:p>
            <a:r>
              <a:rPr lang="en-US" smtClean="0"/>
              <a:t>Integration requires App-V 4.6 client</a:t>
            </a:r>
          </a:p>
          <a:p>
            <a:r>
              <a:rPr lang="en-US" smtClean="0"/>
              <a:t>New Application Model, User-centric features</a:t>
            </a:r>
          </a:p>
          <a:p>
            <a:pPr lvl="2"/>
            <a:r>
              <a:rPr lang="en-US" smtClean="0"/>
              <a:t>Enable support for application dependencies</a:t>
            </a:r>
          </a:p>
          <a:p>
            <a:pPr lvl="2"/>
            <a:r>
              <a:rPr lang="en-US" smtClean="0"/>
              <a:t>Improved update behaviors </a:t>
            </a:r>
          </a:p>
          <a:p>
            <a:pPr lvl="2"/>
            <a:r>
              <a:rPr lang="en-US" smtClean="0"/>
              <a:t>Selective publishing of components</a:t>
            </a:r>
          </a:p>
          <a:p>
            <a:pPr lvl="2"/>
            <a:r>
              <a:rPr lang="en-US" smtClean="0"/>
              <a:t>Dynamic Suite Support</a:t>
            </a:r>
          </a:p>
          <a:p>
            <a:pPr lvl="1"/>
            <a:r>
              <a:rPr lang="en-US" smtClean="0"/>
              <a:t>Instant icon gratification for unlock events</a:t>
            </a:r>
          </a:p>
          <a:p>
            <a:pPr lvl="1"/>
            <a:r>
              <a:rPr lang="en-US" smtClean="0"/>
              <a:t>Integration with Remote Desktop Services (TS)</a:t>
            </a:r>
          </a:p>
          <a:p>
            <a:r>
              <a:rPr lang="en-US" smtClean="0"/>
              <a:t>Content Improvements</a:t>
            </a:r>
          </a:p>
          <a:p>
            <a:pPr lvl="1"/>
            <a:r>
              <a:rPr lang="en-US" smtClean="0"/>
              <a:t>Streaming improvements</a:t>
            </a:r>
          </a:p>
          <a:p>
            <a:pPr lvl="1"/>
            <a:r>
              <a:rPr lang="en-US" smtClean="0"/>
              <a:t>Reduce virtual app footprint when using Download and Execute</a:t>
            </a:r>
          </a:p>
          <a:p>
            <a:pPr lvl="1"/>
            <a:endParaRPr lang="en-US" dirty="0"/>
          </a:p>
        </p:txBody>
      </p:sp>
    </p:spTree>
    <p:extLst>
      <p:ext uri="{BB962C8B-B14F-4D97-AF65-F5344CB8AC3E}">
        <p14:creationId xmlns:p14="http://schemas.microsoft.com/office/powerpoint/2010/main" val="474191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a:xfrm rot="16200000">
            <a:off x="1769152" y="1914620"/>
            <a:ext cx="868680" cy="3330660"/>
          </a:xfrm>
          <a:prstGeom prst="round2SameRect">
            <a:avLst/>
          </a:prstGeom>
          <a:gradFill flip="none" rotWithShape="1">
            <a:gsLst>
              <a:gs pos="72000">
                <a:schemeClr val="tx2"/>
              </a:gs>
              <a:gs pos="100000">
                <a:schemeClr val="tx2">
                  <a:alpha val="0"/>
                </a:schemeClr>
              </a:gs>
            </a:gsLst>
            <a:lin ang="5400000" scaled="1"/>
            <a:tileRect/>
          </a:gradFill>
          <a:ln>
            <a:gradFill>
              <a:gsLst>
                <a:gs pos="55000">
                  <a:schemeClr val="accent1"/>
                </a:gs>
                <a:gs pos="100000">
                  <a:schemeClr val="accent1">
                    <a:alpha val="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038601" y="3141139"/>
            <a:ext cx="3710658" cy="877621"/>
          </a:xfrm>
          <a:prstGeom prst="rect">
            <a:avLst/>
          </a:prstGeom>
          <a:gradFill flip="none" rotWithShape="1">
            <a:gsLst>
              <a:gs pos="66500">
                <a:srgbClr val="1F497D"/>
              </a:gs>
              <a:gs pos="33000">
                <a:schemeClr val="tx2"/>
              </a:gs>
              <a:gs pos="0">
                <a:srgbClr val="1F497D">
                  <a:alpha val="0"/>
                </a:srgbClr>
              </a:gs>
              <a:gs pos="100000">
                <a:schemeClr val="tx2">
                  <a:alpha val="0"/>
                </a:schemeClr>
              </a:gs>
            </a:gsLst>
            <a:lin ang="0" scaled="1"/>
            <a:tileRect/>
          </a:gradFill>
          <a:ln>
            <a:gradFill flip="none" rotWithShape="1">
              <a:gsLst>
                <a:gs pos="0">
                  <a:srgbClr val="4F81BD">
                    <a:alpha val="0"/>
                  </a:srgbClr>
                </a:gs>
                <a:gs pos="66000">
                  <a:srgbClr val="4F81BD"/>
                </a:gs>
                <a:gs pos="33000">
                  <a:schemeClr val="accent1"/>
                </a:gs>
                <a:gs pos="100000">
                  <a:schemeClr val="accent1">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 Same Side Corner Rectangle 46"/>
          <p:cNvSpPr/>
          <p:nvPr/>
        </p:nvSpPr>
        <p:spPr>
          <a:xfrm rot="16200000">
            <a:off x="1562596" y="3300876"/>
            <a:ext cx="1281793" cy="3330659"/>
          </a:xfrm>
          <a:prstGeom prst="round2SameRect">
            <a:avLst/>
          </a:prstGeom>
          <a:gradFill flip="none" rotWithShape="1">
            <a:gsLst>
              <a:gs pos="72000">
                <a:schemeClr val="tx2"/>
              </a:gs>
              <a:gs pos="100000">
                <a:schemeClr val="tx2">
                  <a:alpha val="0"/>
                </a:schemeClr>
              </a:gs>
            </a:gsLst>
            <a:lin ang="5400000" scaled="1"/>
            <a:tileRect/>
          </a:gradFill>
          <a:ln>
            <a:gradFill>
              <a:gsLst>
                <a:gs pos="55000">
                  <a:schemeClr val="accent1"/>
                </a:gs>
                <a:gs pos="100000">
                  <a:schemeClr val="accent1">
                    <a:alpha val="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038601" y="4325310"/>
            <a:ext cx="3710657" cy="1281793"/>
          </a:xfrm>
          <a:prstGeom prst="rect">
            <a:avLst/>
          </a:prstGeom>
          <a:gradFill flip="none" rotWithShape="1">
            <a:gsLst>
              <a:gs pos="66500">
                <a:srgbClr val="1F497D"/>
              </a:gs>
              <a:gs pos="33000">
                <a:schemeClr val="tx2"/>
              </a:gs>
              <a:gs pos="0">
                <a:srgbClr val="1F497D">
                  <a:alpha val="0"/>
                </a:srgbClr>
              </a:gs>
              <a:gs pos="100000">
                <a:schemeClr val="tx2">
                  <a:alpha val="0"/>
                </a:schemeClr>
              </a:gs>
            </a:gsLst>
            <a:lin ang="0" scaled="1"/>
            <a:tileRect/>
          </a:gradFill>
          <a:ln>
            <a:gradFill flip="none" rotWithShape="1">
              <a:gsLst>
                <a:gs pos="0">
                  <a:srgbClr val="4F81BD">
                    <a:alpha val="0"/>
                  </a:srgbClr>
                </a:gs>
                <a:gs pos="66000">
                  <a:srgbClr val="4F81BD"/>
                </a:gs>
                <a:gs pos="33000">
                  <a:schemeClr val="accent1"/>
                </a:gs>
                <a:gs pos="100000">
                  <a:schemeClr val="accent1">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Business Trends and Challenges</a:t>
            </a:r>
            <a:endParaRPr lang="en-US" dirty="0"/>
          </a:p>
        </p:txBody>
      </p:sp>
      <p:sp>
        <p:nvSpPr>
          <p:cNvPr id="28" name="Round Same Side Corner Rectangle 27"/>
          <p:cNvSpPr/>
          <p:nvPr/>
        </p:nvSpPr>
        <p:spPr>
          <a:xfrm rot="16200000">
            <a:off x="1769152" y="966457"/>
            <a:ext cx="868680" cy="3330660"/>
          </a:xfrm>
          <a:prstGeom prst="round2SameRect">
            <a:avLst/>
          </a:prstGeom>
          <a:gradFill flip="none" rotWithShape="1">
            <a:gsLst>
              <a:gs pos="72000">
                <a:schemeClr val="tx2"/>
              </a:gs>
              <a:gs pos="100000">
                <a:schemeClr val="tx2">
                  <a:alpha val="0"/>
                </a:schemeClr>
              </a:gs>
            </a:gsLst>
            <a:lin ang="5400000" scaled="1"/>
            <a:tileRect/>
          </a:gradFill>
          <a:ln>
            <a:gradFill>
              <a:gsLst>
                <a:gs pos="55000">
                  <a:schemeClr val="accent1"/>
                </a:gs>
                <a:gs pos="100000">
                  <a:schemeClr val="accent1">
                    <a:alpha val="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93723" y="2447120"/>
            <a:ext cx="2518638" cy="369332"/>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Proliferation of devices</a:t>
            </a:r>
          </a:p>
        </p:txBody>
      </p:sp>
      <p:sp>
        <p:nvSpPr>
          <p:cNvPr id="21" name="Rectangle 20"/>
          <p:cNvSpPr/>
          <p:nvPr/>
        </p:nvSpPr>
        <p:spPr>
          <a:xfrm>
            <a:off x="1050309" y="3256784"/>
            <a:ext cx="2373407" cy="646331"/>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Virtualization moving </a:t>
            </a:r>
            <a:r>
              <a:rPr lang="en-US" dirty="0" smtClean="0">
                <a:solidFill>
                  <a:srgbClr val="FFFFFF">
                    <a:alpha val="99000"/>
                  </a:srgbClr>
                </a:solidFill>
                <a:latin typeface="Arial" pitchFamily="34" charset="0"/>
                <a:cs typeface="Arial" pitchFamily="34" charset="0"/>
              </a:rPr>
              <a:t/>
            </a:r>
            <a:br>
              <a:rPr lang="en-US" dirty="0" smtClean="0">
                <a:solidFill>
                  <a:srgbClr val="FFFFFF">
                    <a:alpha val="99000"/>
                  </a:srgbClr>
                </a:solidFill>
                <a:latin typeface="Arial" pitchFamily="34" charset="0"/>
                <a:cs typeface="Arial" pitchFamily="34" charset="0"/>
              </a:rPr>
            </a:br>
            <a:r>
              <a:rPr lang="en-US" dirty="0" smtClean="0">
                <a:solidFill>
                  <a:srgbClr val="FFFFFF">
                    <a:alpha val="99000"/>
                  </a:srgbClr>
                </a:solidFill>
                <a:latin typeface="Arial" pitchFamily="34" charset="0"/>
                <a:cs typeface="Arial" pitchFamily="34" charset="0"/>
              </a:rPr>
              <a:t>to </a:t>
            </a:r>
            <a:r>
              <a:rPr lang="en-US" dirty="0">
                <a:solidFill>
                  <a:srgbClr val="FFFFFF">
                    <a:alpha val="99000"/>
                  </a:srgbClr>
                </a:solidFill>
                <a:latin typeface="Arial" pitchFamily="34" charset="0"/>
                <a:cs typeface="Arial" pitchFamily="34" charset="0"/>
              </a:rPr>
              <a:t>the desktop</a:t>
            </a:r>
          </a:p>
        </p:txBody>
      </p:sp>
      <p:sp>
        <p:nvSpPr>
          <p:cNvPr id="22" name="Rectangle 21"/>
          <p:cNvSpPr/>
          <p:nvPr/>
        </p:nvSpPr>
        <p:spPr>
          <a:xfrm>
            <a:off x="1054637" y="4643041"/>
            <a:ext cx="2364750" cy="646331"/>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Growing threats to </a:t>
            </a:r>
            <a:r>
              <a:rPr lang="en-US" dirty="0" smtClean="0">
                <a:solidFill>
                  <a:srgbClr val="FFFFFF">
                    <a:alpha val="99000"/>
                  </a:srgbClr>
                </a:solidFill>
                <a:latin typeface="Arial" pitchFamily="34" charset="0"/>
                <a:cs typeface="Arial" pitchFamily="34" charset="0"/>
              </a:rPr>
              <a:t/>
            </a:r>
            <a:br>
              <a:rPr lang="en-US" dirty="0" smtClean="0">
                <a:solidFill>
                  <a:srgbClr val="FFFFFF">
                    <a:alpha val="99000"/>
                  </a:srgbClr>
                </a:solidFill>
                <a:latin typeface="Arial" pitchFamily="34" charset="0"/>
                <a:cs typeface="Arial" pitchFamily="34" charset="0"/>
              </a:rPr>
            </a:br>
            <a:r>
              <a:rPr lang="en-US" dirty="0" smtClean="0">
                <a:solidFill>
                  <a:srgbClr val="FFFFFF">
                    <a:alpha val="99000"/>
                  </a:srgbClr>
                </a:solidFill>
                <a:latin typeface="Arial" pitchFamily="34" charset="0"/>
                <a:cs typeface="Arial" pitchFamily="34" charset="0"/>
              </a:rPr>
              <a:t>corporate </a:t>
            </a:r>
            <a:r>
              <a:rPr lang="en-US" dirty="0">
                <a:solidFill>
                  <a:srgbClr val="FFFFFF">
                    <a:alpha val="99000"/>
                  </a:srgbClr>
                </a:solidFill>
                <a:latin typeface="Arial" pitchFamily="34" charset="0"/>
                <a:cs typeface="Arial" pitchFamily="34" charset="0"/>
              </a:rPr>
              <a:t>information</a:t>
            </a:r>
          </a:p>
        </p:txBody>
      </p:sp>
      <p:sp>
        <p:nvSpPr>
          <p:cNvPr id="7" name="TextBox 6"/>
          <p:cNvSpPr txBox="1"/>
          <p:nvPr/>
        </p:nvSpPr>
        <p:spPr>
          <a:xfrm>
            <a:off x="1093765" y="1436627"/>
            <a:ext cx="2351040" cy="461665"/>
          </a:xfrm>
          <a:prstGeom prst="rect">
            <a:avLst/>
          </a:prstGeom>
          <a:noFill/>
        </p:spPr>
        <p:txBody>
          <a:bodyPr wrap="square" rtlCol="0">
            <a:spAutoFit/>
          </a:bodyPr>
          <a:lstStyle/>
          <a:p>
            <a:r>
              <a:rPr lang="en-US" sz="2400" dirty="0" smtClean="0">
                <a:latin typeface="Arial" pitchFamily="34" charset="0"/>
                <a:cs typeface="Arial" pitchFamily="34" charset="0"/>
              </a:rPr>
              <a:t>Industry Trends</a:t>
            </a:r>
            <a:endParaRPr lang="en-US" sz="2400" dirty="0">
              <a:latin typeface="Arial" pitchFamily="34" charset="0"/>
              <a:cs typeface="Arial" pitchFamily="34" charset="0"/>
            </a:endParaRPr>
          </a:p>
        </p:txBody>
      </p:sp>
      <p:sp>
        <p:nvSpPr>
          <p:cNvPr id="16" name="TextBox 15"/>
          <p:cNvSpPr txBox="1"/>
          <p:nvPr/>
        </p:nvSpPr>
        <p:spPr>
          <a:xfrm>
            <a:off x="838793" y="1739026"/>
            <a:ext cx="2796439" cy="369332"/>
          </a:xfrm>
          <a:prstGeom prst="rect">
            <a:avLst/>
          </a:prstGeom>
          <a:noFill/>
        </p:spPr>
        <p:txBody>
          <a:bodyPr wrap="square" rtlCol="0">
            <a:spAutoFit/>
          </a:bodyPr>
          <a:lstStyle/>
          <a:p>
            <a:r>
              <a:rPr lang="en-US" dirty="0">
                <a:solidFill>
                  <a:schemeClr val="accent1">
                    <a:lumMod val="20000"/>
                    <a:lumOff val="80000"/>
                    <a:alpha val="99000"/>
                  </a:schemeClr>
                </a:solidFill>
                <a:latin typeface="Arial" pitchFamily="34" charset="0"/>
                <a:cs typeface="Arial" pitchFamily="34" charset="0"/>
              </a:rPr>
              <a:t>“More things to manage”</a:t>
            </a:r>
          </a:p>
        </p:txBody>
      </p:sp>
      <p:sp>
        <p:nvSpPr>
          <p:cNvPr id="33" name="Rectangle 32"/>
          <p:cNvSpPr/>
          <p:nvPr/>
        </p:nvSpPr>
        <p:spPr>
          <a:xfrm>
            <a:off x="4038601" y="2197446"/>
            <a:ext cx="3710658" cy="868680"/>
          </a:xfrm>
          <a:prstGeom prst="rect">
            <a:avLst/>
          </a:prstGeom>
          <a:gradFill flip="none" rotWithShape="1">
            <a:gsLst>
              <a:gs pos="66500">
                <a:srgbClr val="1F497D"/>
              </a:gs>
              <a:gs pos="33000">
                <a:schemeClr val="tx2"/>
              </a:gs>
              <a:gs pos="0">
                <a:srgbClr val="1F497D">
                  <a:alpha val="0"/>
                </a:srgbClr>
              </a:gs>
              <a:gs pos="100000">
                <a:schemeClr val="tx2">
                  <a:alpha val="0"/>
                </a:schemeClr>
              </a:gs>
            </a:gsLst>
            <a:lin ang="0" scaled="1"/>
            <a:tileRect/>
          </a:gradFill>
          <a:ln>
            <a:gradFill flip="none" rotWithShape="1">
              <a:gsLst>
                <a:gs pos="0">
                  <a:srgbClr val="4F81BD">
                    <a:alpha val="0"/>
                  </a:srgbClr>
                </a:gs>
                <a:gs pos="66000">
                  <a:srgbClr val="4F81BD"/>
                </a:gs>
                <a:gs pos="33000">
                  <a:schemeClr val="accent1"/>
                </a:gs>
                <a:gs pos="100000">
                  <a:schemeClr val="accent1">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441276" y="1436627"/>
            <a:ext cx="3023563" cy="461665"/>
          </a:xfrm>
          <a:prstGeom prst="rect">
            <a:avLst/>
          </a:prstGeom>
          <a:noFill/>
        </p:spPr>
        <p:txBody>
          <a:bodyPr wrap="square" rtlCol="0">
            <a:spAutoFit/>
          </a:bodyPr>
          <a:lstStyle/>
          <a:p>
            <a:r>
              <a:rPr lang="en-US" sz="2400" dirty="0" smtClean="0">
                <a:latin typeface="Arial" pitchFamily="34" charset="0"/>
                <a:cs typeface="Arial" pitchFamily="34" charset="0"/>
              </a:rPr>
              <a:t>Employee Demands</a:t>
            </a:r>
            <a:endParaRPr lang="en-US" sz="2400" dirty="0">
              <a:latin typeface="Arial" pitchFamily="34" charset="0"/>
              <a:cs typeface="Arial" pitchFamily="34" charset="0"/>
            </a:endParaRPr>
          </a:p>
        </p:txBody>
      </p:sp>
      <p:sp>
        <p:nvSpPr>
          <p:cNvPr id="23" name="Rectangle 22"/>
          <p:cNvSpPr/>
          <p:nvPr/>
        </p:nvSpPr>
        <p:spPr>
          <a:xfrm>
            <a:off x="4640090" y="2308621"/>
            <a:ext cx="2428870" cy="646331"/>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Work on any device I </a:t>
            </a:r>
            <a:r>
              <a:rPr lang="en-US" dirty="0" smtClean="0">
                <a:solidFill>
                  <a:srgbClr val="FFFFFF">
                    <a:alpha val="99000"/>
                  </a:srgbClr>
                </a:solidFill>
                <a:latin typeface="Arial" pitchFamily="34" charset="0"/>
                <a:cs typeface="Arial" pitchFamily="34" charset="0"/>
              </a:rPr>
              <a:t/>
            </a:r>
            <a:br>
              <a:rPr lang="en-US" dirty="0" smtClean="0">
                <a:solidFill>
                  <a:srgbClr val="FFFFFF">
                    <a:alpha val="99000"/>
                  </a:srgbClr>
                </a:solidFill>
                <a:latin typeface="Arial" pitchFamily="34" charset="0"/>
                <a:cs typeface="Arial" pitchFamily="34" charset="0"/>
              </a:rPr>
            </a:br>
            <a:r>
              <a:rPr lang="en-US" dirty="0" smtClean="0">
                <a:solidFill>
                  <a:srgbClr val="FFFFFF">
                    <a:alpha val="99000"/>
                  </a:srgbClr>
                </a:solidFill>
                <a:latin typeface="Arial" pitchFamily="34" charset="0"/>
                <a:cs typeface="Arial" pitchFamily="34" charset="0"/>
              </a:rPr>
              <a:t>want</a:t>
            </a:r>
            <a:r>
              <a:rPr lang="en-US" dirty="0">
                <a:solidFill>
                  <a:srgbClr val="FFFFFF">
                    <a:alpha val="99000"/>
                  </a:srgbClr>
                </a:solidFill>
                <a:latin typeface="Arial" pitchFamily="34" charset="0"/>
                <a:cs typeface="Arial" pitchFamily="34" charset="0"/>
              </a:rPr>
              <a:t>, wherever I want</a:t>
            </a:r>
          </a:p>
        </p:txBody>
      </p:sp>
      <p:sp>
        <p:nvSpPr>
          <p:cNvPr id="24" name="Rectangle 23"/>
          <p:cNvSpPr/>
          <p:nvPr/>
        </p:nvSpPr>
        <p:spPr>
          <a:xfrm>
            <a:off x="4819817" y="3256784"/>
            <a:ext cx="2326278" cy="646331"/>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Use the applications </a:t>
            </a:r>
            <a:r>
              <a:rPr lang="en-US" dirty="0" smtClean="0">
                <a:solidFill>
                  <a:srgbClr val="FFFFFF">
                    <a:alpha val="99000"/>
                  </a:srgbClr>
                </a:solidFill>
                <a:latin typeface="Arial" pitchFamily="34" charset="0"/>
                <a:cs typeface="Arial" pitchFamily="34" charset="0"/>
              </a:rPr>
              <a:t/>
            </a:r>
            <a:br>
              <a:rPr lang="en-US" dirty="0" smtClean="0">
                <a:solidFill>
                  <a:srgbClr val="FFFFFF">
                    <a:alpha val="99000"/>
                  </a:srgbClr>
                </a:solidFill>
                <a:latin typeface="Arial" pitchFamily="34" charset="0"/>
                <a:cs typeface="Arial" pitchFamily="34" charset="0"/>
              </a:rPr>
            </a:br>
            <a:r>
              <a:rPr lang="en-US" dirty="0" smtClean="0">
                <a:solidFill>
                  <a:srgbClr val="FFFFFF">
                    <a:alpha val="99000"/>
                  </a:srgbClr>
                </a:solidFill>
                <a:latin typeface="Arial" pitchFamily="34" charset="0"/>
                <a:cs typeface="Arial" pitchFamily="34" charset="0"/>
              </a:rPr>
              <a:t>I </a:t>
            </a:r>
            <a:r>
              <a:rPr lang="en-US" dirty="0">
                <a:solidFill>
                  <a:srgbClr val="FFFFFF">
                    <a:alpha val="99000"/>
                  </a:srgbClr>
                </a:solidFill>
                <a:latin typeface="Arial" pitchFamily="34" charset="0"/>
                <a:cs typeface="Arial" pitchFamily="34" charset="0"/>
              </a:rPr>
              <a:t>want, now</a:t>
            </a:r>
          </a:p>
        </p:txBody>
      </p:sp>
      <p:sp>
        <p:nvSpPr>
          <p:cNvPr id="25" name="Rectangle 24"/>
          <p:cNvSpPr/>
          <p:nvPr/>
        </p:nvSpPr>
        <p:spPr>
          <a:xfrm>
            <a:off x="4492613" y="4643041"/>
            <a:ext cx="2723824" cy="646331"/>
          </a:xfrm>
          <a:prstGeom prst="rect">
            <a:avLst/>
          </a:prstGeom>
        </p:spPr>
        <p:txBody>
          <a:bodyPr wrap="none">
            <a:spAutoFit/>
          </a:bodyPr>
          <a:lstStyle/>
          <a:p>
            <a:pPr algn="ctr" defTabSz="914099"/>
            <a:r>
              <a:rPr lang="en-US" dirty="0">
                <a:solidFill>
                  <a:srgbClr val="FFFFFF">
                    <a:alpha val="99000"/>
                  </a:srgbClr>
                </a:solidFill>
                <a:latin typeface="Arial" pitchFamily="34" charset="0"/>
                <a:cs typeface="Arial" pitchFamily="34" charset="0"/>
              </a:rPr>
              <a:t>Access to my workplace </a:t>
            </a:r>
            <a:r>
              <a:rPr lang="en-US" dirty="0" smtClean="0">
                <a:solidFill>
                  <a:srgbClr val="FFFFFF">
                    <a:alpha val="99000"/>
                  </a:srgbClr>
                </a:solidFill>
                <a:latin typeface="Arial" pitchFamily="34" charset="0"/>
                <a:cs typeface="Arial" pitchFamily="34" charset="0"/>
              </a:rPr>
              <a:t/>
            </a:r>
            <a:br>
              <a:rPr lang="en-US" dirty="0" smtClean="0">
                <a:solidFill>
                  <a:srgbClr val="FFFFFF">
                    <a:alpha val="99000"/>
                  </a:srgbClr>
                </a:solidFill>
                <a:latin typeface="Arial" pitchFamily="34" charset="0"/>
                <a:cs typeface="Arial" pitchFamily="34" charset="0"/>
              </a:rPr>
            </a:br>
            <a:r>
              <a:rPr lang="en-US" dirty="0" smtClean="0">
                <a:solidFill>
                  <a:srgbClr val="FFFFFF">
                    <a:alpha val="99000"/>
                  </a:srgbClr>
                </a:solidFill>
                <a:latin typeface="Arial" pitchFamily="34" charset="0"/>
                <a:cs typeface="Arial" pitchFamily="34" charset="0"/>
              </a:rPr>
              <a:t>whenever </a:t>
            </a:r>
            <a:r>
              <a:rPr lang="en-US" dirty="0">
                <a:solidFill>
                  <a:srgbClr val="FFFFFF">
                    <a:alpha val="99000"/>
                  </a:srgbClr>
                </a:solidFill>
                <a:latin typeface="Arial" pitchFamily="34" charset="0"/>
                <a:cs typeface="Arial" pitchFamily="34" charset="0"/>
              </a:rPr>
              <a:t>I need it</a:t>
            </a:r>
          </a:p>
        </p:txBody>
      </p:sp>
      <p:sp>
        <p:nvSpPr>
          <p:cNvPr id="17" name="TextBox 16"/>
          <p:cNvSpPr txBox="1"/>
          <p:nvPr/>
        </p:nvSpPr>
        <p:spPr>
          <a:xfrm>
            <a:off x="4514463" y="1751726"/>
            <a:ext cx="2944549" cy="369332"/>
          </a:xfrm>
          <a:prstGeom prst="rect">
            <a:avLst/>
          </a:prstGeom>
          <a:noFill/>
        </p:spPr>
        <p:txBody>
          <a:bodyPr wrap="square" rtlCol="0">
            <a:spAutoFit/>
          </a:bodyPr>
          <a:lstStyle/>
          <a:p>
            <a:r>
              <a:rPr lang="en-US" dirty="0">
                <a:latin typeface="Arial" pitchFamily="34" charset="0"/>
                <a:cs typeface="Arial" pitchFamily="34" charset="0"/>
              </a:rPr>
              <a:t>“Blurring of work and life”</a:t>
            </a:r>
          </a:p>
        </p:txBody>
      </p:sp>
      <p:sp>
        <p:nvSpPr>
          <p:cNvPr id="11" name="TextBox 10"/>
          <p:cNvSpPr txBox="1"/>
          <p:nvPr/>
        </p:nvSpPr>
        <p:spPr>
          <a:xfrm>
            <a:off x="8991053" y="1436627"/>
            <a:ext cx="2561807" cy="461665"/>
          </a:xfrm>
          <a:prstGeom prst="rect">
            <a:avLst/>
          </a:prstGeom>
          <a:noFill/>
        </p:spPr>
        <p:txBody>
          <a:bodyPr wrap="square" rtlCol="0">
            <a:spAutoFit/>
          </a:bodyPr>
          <a:lstStyle/>
          <a:p>
            <a:r>
              <a:rPr lang="en-US" sz="2400" dirty="0">
                <a:latin typeface="Arial" pitchFamily="34" charset="0"/>
                <a:cs typeface="Arial" pitchFamily="34" charset="0"/>
              </a:rPr>
              <a:t>IT Requirements</a:t>
            </a:r>
          </a:p>
        </p:txBody>
      </p:sp>
      <p:grpSp>
        <p:nvGrpSpPr>
          <p:cNvPr id="3" name="Group 2"/>
          <p:cNvGrpSpPr/>
          <p:nvPr/>
        </p:nvGrpSpPr>
        <p:grpSpPr>
          <a:xfrm>
            <a:off x="8274193" y="2197449"/>
            <a:ext cx="3381232" cy="1841772"/>
            <a:chOff x="8274193" y="2197450"/>
            <a:chExt cx="3381232" cy="1841772"/>
          </a:xfrm>
        </p:grpSpPr>
        <p:sp>
          <p:nvSpPr>
            <p:cNvPr id="37" name="Round Same Side Corner Rectangle 36"/>
            <p:cNvSpPr/>
            <p:nvPr/>
          </p:nvSpPr>
          <p:spPr>
            <a:xfrm rot="5400000">
              <a:off x="9043923" y="1427720"/>
              <a:ext cx="1841772" cy="3381232"/>
            </a:xfrm>
            <a:prstGeom prst="round2SameRect">
              <a:avLst/>
            </a:prstGeom>
            <a:gradFill flip="none" rotWithShape="1">
              <a:gsLst>
                <a:gs pos="0">
                  <a:schemeClr val="accent1">
                    <a:tint val="66000"/>
                    <a:satMod val="160000"/>
                    <a:alpha val="0"/>
                  </a:schemeClr>
                </a:gs>
                <a:gs pos="36000">
                  <a:schemeClr val="accent3">
                    <a:lumMod val="75000"/>
                  </a:schemeClr>
                </a:gs>
              </a:gsLst>
              <a:lin ang="16200000" scaled="1"/>
              <a:tileRect/>
            </a:gradFill>
            <a:ln>
              <a:gradFill flip="none" rotWithShape="1">
                <a:gsLst>
                  <a:gs pos="0">
                    <a:schemeClr val="accent2">
                      <a:alpha val="0"/>
                    </a:schemeClr>
                  </a:gs>
                  <a:gs pos="38000">
                    <a:schemeClr val="accent3">
                      <a:lumMod val="50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9241992" y="2764393"/>
              <a:ext cx="2007280" cy="707886"/>
            </a:xfrm>
            <a:prstGeom prst="rect">
              <a:avLst/>
            </a:prstGeom>
          </p:spPr>
          <p:txBody>
            <a:bodyPr wrap="none">
              <a:spAutoFit/>
            </a:bodyPr>
            <a:lstStyle/>
            <a:p>
              <a:pPr algn="ctr" defTabSz="914099"/>
              <a:r>
                <a:rPr lang="en-US" sz="2000" b="1" dirty="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Enable worker </a:t>
              </a:r>
              <a: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
              </a:r>
              <a:b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br>
              <a: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productivity</a:t>
              </a:r>
              <a:endParaRPr lang="en-US" sz="2000" b="1" dirty="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4" name="Group 3"/>
          <p:cNvGrpSpPr/>
          <p:nvPr/>
        </p:nvGrpSpPr>
        <p:grpSpPr>
          <a:xfrm>
            <a:off x="8274190" y="4325312"/>
            <a:ext cx="3381234" cy="1281791"/>
            <a:chOff x="8274190" y="4325312"/>
            <a:chExt cx="3381234" cy="1281791"/>
          </a:xfrm>
        </p:grpSpPr>
        <p:sp>
          <p:nvSpPr>
            <p:cNvPr id="46" name="Round Same Side Corner Rectangle 45"/>
            <p:cNvSpPr/>
            <p:nvPr/>
          </p:nvSpPr>
          <p:spPr>
            <a:xfrm rot="5400000">
              <a:off x="9323911" y="3275591"/>
              <a:ext cx="1281791" cy="3381234"/>
            </a:xfrm>
            <a:prstGeom prst="round2SameRect">
              <a:avLst/>
            </a:prstGeom>
            <a:gradFill flip="none" rotWithShape="1">
              <a:gsLst>
                <a:gs pos="0">
                  <a:schemeClr val="accent1">
                    <a:tint val="66000"/>
                    <a:satMod val="160000"/>
                    <a:alpha val="0"/>
                  </a:schemeClr>
                </a:gs>
                <a:gs pos="36000">
                  <a:schemeClr val="accent3">
                    <a:lumMod val="75000"/>
                  </a:schemeClr>
                </a:gs>
              </a:gsLst>
              <a:lin ang="16200000" scaled="1"/>
              <a:tileRect/>
            </a:gradFill>
            <a:ln>
              <a:gradFill flip="none" rotWithShape="1">
                <a:gsLst>
                  <a:gs pos="0">
                    <a:schemeClr val="accent2">
                      <a:alpha val="0"/>
                    </a:schemeClr>
                  </a:gs>
                  <a:gs pos="38000">
                    <a:schemeClr val="accent3">
                      <a:lumMod val="50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9049637" y="4612264"/>
              <a:ext cx="2392000" cy="707886"/>
            </a:xfrm>
            <a:prstGeom prst="rect">
              <a:avLst/>
            </a:prstGeom>
          </p:spPr>
          <p:txBody>
            <a:bodyPr wrap="none">
              <a:spAutoFit/>
            </a:bodyPr>
            <a:lstStyle/>
            <a:p>
              <a:pPr algn="ctr" defTabSz="914099"/>
              <a: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Protect corporate </a:t>
              </a:r>
              <a:b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br>
              <a:r>
                <a:rPr lang="en-US" sz="2000" b="1" dirty="0" smtClean="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assets and data</a:t>
              </a:r>
              <a:endParaRPr lang="en-US" sz="2000" b="1" dirty="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5" name="Group 4"/>
          <p:cNvGrpSpPr/>
          <p:nvPr/>
        </p:nvGrpSpPr>
        <p:grpSpPr>
          <a:xfrm>
            <a:off x="538161" y="5777513"/>
            <a:ext cx="11117264" cy="805543"/>
            <a:chOff x="538161" y="5777513"/>
            <a:chExt cx="11117264" cy="805543"/>
          </a:xfrm>
        </p:grpSpPr>
        <p:sp>
          <p:nvSpPr>
            <p:cNvPr id="41" name="Rounded Rectangle 40"/>
            <p:cNvSpPr/>
            <p:nvPr/>
          </p:nvSpPr>
          <p:spPr>
            <a:xfrm>
              <a:off x="538161" y="5777513"/>
              <a:ext cx="11117264" cy="805543"/>
            </a:xfrm>
            <a:prstGeom prst="roundRect">
              <a:avLst/>
            </a:prstGeom>
            <a:gradFill flip="none" rotWithShape="1">
              <a:gsLst>
                <a:gs pos="0">
                  <a:schemeClr val="accent3">
                    <a:lumMod val="75000"/>
                  </a:schemeClr>
                </a:gs>
                <a:gs pos="36000">
                  <a:schemeClr val="accent3">
                    <a:lumMod val="75000"/>
                  </a:schemeClr>
                </a:gs>
              </a:gsLst>
              <a:lin ang="16200000" scaled="1"/>
              <a:tileRect/>
            </a:gradFill>
            <a:ln>
              <a:gradFill flip="none" rotWithShape="1">
                <a:gsLst>
                  <a:gs pos="0">
                    <a:schemeClr val="accent2">
                      <a:alpha val="0"/>
                    </a:schemeClr>
                  </a:gs>
                  <a:gs pos="38000">
                    <a:schemeClr val="accent3">
                      <a:lumMod val="50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395045" y="5918674"/>
              <a:ext cx="3403497" cy="400110"/>
            </a:xfrm>
            <a:prstGeom prst="rect">
              <a:avLst/>
            </a:prstGeom>
          </p:spPr>
          <p:txBody>
            <a:bodyPr wrap="none">
              <a:spAutoFit/>
            </a:bodyPr>
            <a:lstStyle/>
            <a:p>
              <a:pPr algn="ctr" defTabSz="914099"/>
              <a:r>
                <a:rPr lang="en-US" sz="2000" b="1" dirty="0">
                  <a:solidFill>
                    <a:srgbClr val="FFFFFF">
                      <a:alpha val="99000"/>
                    </a:srgbClr>
                  </a:solidFill>
                  <a:effectLst>
                    <a:outerShdw blurRad="38100" dist="38100" dir="2700000" algn="tl">
                      <a:srgbClr val="000000">
                        <a:alpha val="43137"/>
                      </a:srgbClr>
                    </a:outerShdw>
                  </a:effectLst>
                  <a:latin typeface="Arial" pitchFamily="34" charset="0"/>
                  <a:cs typeface="Arial" pitchFamily="34" charset="0"/>
                </a:rPr>
                <a:t>Manage operational costs </a:t>
              </a:r>
            </a:p>
          </p:txBody>
        </p:sp>
      </p:grpSp>
    </p:spTree>
    <p:extLst>
      <p:ext uri="{BB962C8B-B14F-4D97-AF65-F5344CB8AC3E}">
        <p14:creationId xmlns:p14="http://schemas.microsoft.com/office/powerpoint/2010/main" val="337687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5" presetClass="path" presetSubtype="0" decel="50000" fill="hold" nodeType="withEffect">
                                  <p:stCondLst>
                                    <p:cond delay="0"/>
                                  </p:stCondLst>
                                  <p:childTnLst>
                                    <p:animMotion origin="layout" path="M -4.88599E-7 1.11111E-6 L -0.17681 1.11111E-6 " pathEditMode="relative" rAng="0" ptsTypes="AA">
                                      <p:cBhvr>
                                        <p:cTn id="9" dur="1000" spd="-100000" fill="hold"/>
                                        <p:tgtEl>
                                          <p:spTgt spid="3"/>
                                        </p:tgtEl>
                                        <p:attrNameLst>
                                          <p:attrName>ppt_x</p:attrName>
                                          <p:attrName>ppt_y</p:attrName>
                                        </p:attrNameLst>
                                      </p:cBhvr>
                                      <p:rCtr x="-8847"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5" presetClass="path" presetSubtype="0" decel="50000" fill="hold" nodeType="withEffect">
                                  <p:stCondLst>
                                    <p:cond delay="0"/>
                                  </p:stCondLst>
                                  <p:childTnLst>
                                    <p:animMotion origin="layout" path="M -4.88599E-7 1.11111E-6 L -0.17681 1.11111E-6 " pathEditMode="relative" rAng="0" ptsTypes="AA">
                                      <p:cBhvr>
                                        <p:cTn id="19" dur="1000" spd="-100000" fill="hold"/>
                                        <p:tgtEl>
                                          <p:spTgt spid="4"/>
                                        </p:tgtEl>
                                        <p:attrNameLst>
                                          <p:attrName>ppt_x</p:attrName>
                                          <p:attrName>ppt_y</p:attrName>
                                        </p:attrNameLst>
                                      </p:cBhvr>
                                      <p:rCtr x="-8847"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35" presetClass="path" presetSubtype="0" decel="50000" fill="hold" nodeType="withEffect">
                                  <p:stCondLst>
                                    <p:cond delay="0"/>
                                  </p:stCondLst>
                                  <p:childTnLst>
                                    <p:animMotion origin="layout" path="M -4.49596E-6 2.59259E-6 L -0.00026 -0.07616 " pathEditMode="relative" rAng="0" ptsTypes="AA">
                                      <p:cBhvr>
                                        <p:cTn id="26" dur="1000" spd="-100000" fill="hold"/>
                                        <p:tgtEl>
                                          <p:spTgt spid="5"/>
                                        </p:tgtEl>
                                        <p:attrNameLst>
                                          <p:attrName>ppt_x</p:attrName>
                                          <p:attrName>ppt_y</p:attrName>
                                        </p:attrNameLst>
                                      </p:cBhvr>
                                      <p:rCtr x="-13"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VDI User Environments</a:t>
            </a:r>
            <a:endParaRPr lang="en-US" dirty="0"/>
          </a:p>
        </p:txBody>
      </p:sp>
      <p:sp>
        <p:nvSpPr>
          <p:cNvPr id="3" name="Text Placeholder 2"/>
          <p:cNvSpPr>
            <a:spLocks noGrp="1"/>
          </p:cNvSpPr>
          <p:nvPr>
            <p:ph type="body" sz="quarter" idx="10"/>
          </p:nvPr>
        </p:nvSpPr>
        <p:spPr/>
        <p:txBody>
          <a:bodyPr/>
          <a:lstStyle/>
          <a:p>
            <a:r>
              <a:rPr lang="en-US" smtClean="0"/>
              <a:t>Citrix XenDesktop and Microsoft RDS integration</a:t>
            </a:r>
          </a:p>
          <a:p>
            <a:pPr lvl="1"/>
            <a:r>
              <a:rPr lang="en-US" smtClean="0"/>
              <a:t>Gather inventory from Guest VM for Broker Site Name, Desktop Type and Pool Name and exposed for compliance monitoring and inventory reports</a:t>
            </a:r>
          </a:p>
          <a:p>
            <a:pPr lvl="1"/>
            <a:r>
              <a:rPr lang="en-US" smtClean="0"/>
              <a:t>ConfigMgr uniqueness is persisted through Pooled VM shutdown and startup</a:t>
            </a:r>
          </a:p>
          <a:p>
            <a:r>
              <a:rPr lang="en-US" smtClean="0"/>
              <a:t>Randomization of schedules automatically for any client:</a:t>
            </a:r>
          </a:p>
          <a:p>
            <a:pPr lvl="1"/>
            <a:r>
              <a:rPr lang="en-US" smtClean="0"/>
              <a:t>Hardware Inventory scan</a:t>
            </a:r>
          </a:p>
          <a:p>
            <a:pPr lvl="1"/>
            <a:r>
              <a:rPr lang="en-US" smtClean="0"/>
              <a:t>Software Inventory scan</a:t>
            </a:r>
          </a:p>
          <a:p>
            <a:pPr lvl="1"/>
            <a:r>
              <a:rPr lang="en-US" smtClean="0"/>
              <a:t>Software Update scan, download and install</a:t>
            </a:r>
            <a:endParaRPr lang="en-US" dirty="0"/>
          </a:p>
        </p:txBody>
      </p:sp>
    </p:spTree>
    <p:extLst>
      <p:ext uri="{BB962C8B-B14F-4D97-AF65-F5344CB8AC3E}">
        <p14:creationId xmlns:p14="http://schemas.microsoft.com/office/powerpoint/2010/main" val="4679493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Settings Management</a:t>
            </a:r>
            <a:endParaRPr lang="en-US" dirty="0"/>
          </a:p>
        </p:txBody>
      </p:sp>
      <p:sp>
        <p:nvSpPr>
          <p:cNvPr id="3" name="Text Placeholder 2"/>
          <p:cNvSpPr>
            <a:spLocks noGrp="1"/>
          </p:cNvSpPr>
          <p:nvPr>
            <p:ph type="body" sz="quarter" idx="10"/>
          </p:nvPr>
        </p:nvSpPr>
        <p:spPr>
          <a:xfrm>
            <a:off x="519112" y="1447799"/>
            <a:ext cx="11149013" cy="4278094"/>
          </a:xfrm>
        </p:spPr>
        <p:txBody>
          <a:bodyPr/>
          <a:lstStyle/>
          <a:p>
            <a:r>
              <a:rPr lang="en-US" sz="2800" dirty="0" smtClean="0"/>
              <a:t>Unified settings management across servers, desktops and mobile devices</a:t>
            </a:r>
          </a:p>
          <a:p>
            <a:r>
              <a:rPr lang="en-US" sz="2800" dirty="0" err="1" smtClean="0"/>
              <a:t>ConfigMgr</a:t>
            </a:r>
            <a:r>
              <a:rPr lang="en-US" sz="2800" dirty="0" smtClean="0"/>
              <a:t> 2007 reports configuration drift – </a:t>
            </a:r>
            <a:r>
              <a:rPr lang="en-US" sz="2800" dirty="0" err="1" smtClean="0"/>
              <a:t>ConfigMgr</a:t>
            </a:r>
            <a:r>
              <a:rPr lang="en-US" sz="2800" dirty="0" smtClean="0"/>
              <a:t> 2012 can now enforce (Registry, WMI and Script-Based settings)</a:t>
            </a:r>
          </a:p>
          <a:p>
            <a:r>
              <a:rPr lang="en-US" sz="2800" dirty="0" smtClean="0"/>
              <a:t>Improved functionality: </a:t>
            </a:r>
          </a:p>
          <a:p>
            <a:pPr lvl="2"/>
            <a:r>
              <a:rPr lang="en-US" sz="2000" dirty="0" smtClean="0"/>
              <a:t>Copy settings</a:t>
            </a:r>
          </a:p>
          <a:p>
            <a:pPr lvl="2"/>
            <a:r>
              <a:rPr lang="en-US" sz="2000" dirty="0" smtClean="0"/>
              <a:t>Define compliance SLAs for Baselines to trigger console alerts</a:t>
            </a:r>
          </a:p>
          <a:p>
            <a:pPr lvl="2"/>
            <a:r>
              <a:rPr lang="en-US" sz="2000" dirty="0" smtClean="0"/>
              <a:t>Richer reporting to include troubleshooting, conflict, remediation information</a:t>
            </a:r>
          </a:p>
          <a:p>
            <a:r>
              <a:rPr lang="en-US" sz="2800" dirty="0" smtClean="0"/>
              <a:t>Enhanced versioning and audit tracking</a:t>
            </a:r>
          </a:p>
          <a:p>
            <a:pPr lvl="2"/>
            <a:r>
              <a:rPr lang="en-US" sz="2000" dirty="0" smtClean="0"/>
              <a:t>Ability to specify specific versions to be used in baselines</a:t>
            </a:r>
          </a:p>
          <a:p>
            <a:pPr lvl="2"/>
            <a:r>
              <a:rPr lang="en-US" sz="2000" dirty="0" smtClean="0"/>
              <a:t>Audit tracking includes who changed what</a:t>
            </a:r>
          </a:p>
        </p:txBody>
      </p:sp>
    </p:spTree>
    <p:extLst>
      <p:ext uri="{BB962C8B-B14F-4D97-AF65-F5344CB8AC3E}">
        <p14:creationId xmlns:p14="http://schemas.microsoft.com/office/powerpoint/2010/main" val="830485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4774738"/>
            <a:ext cx="2362199" cy="1371600"/>
            <a:chOff x="0" y="4774738"/>
            <a:chExt cx="2362200" cy="1371600"/>
          </a:xfrm>
        </p:grpSpPr>
        <p:pic>
          <p:nvPicPr>
            <p:cNvPr id="81" name="Picture 2" descr="C:\Users\mghadial\AppData\Local\Microsoft\Windows\Temporary Internet Files\Content.IE5\EHGZL57P\MC90043979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62" y="5162944"/>
              <a:ext cx="901018" cy="825291"/>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rot="20972130">
              <a:off x="1486964" y="5649422"/>
              <a:ext cx="875236"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Nokia</a:t>
              </a:r>
            </a:p>
          </p:txBody>
        </p:sp>
        <p:pic>
          <p:nvPicPr>
            <p:cNvPr id="79" name="Picture 11" descr="C:\Users\davidra\Documents\ClipArtforPowerpoint\DVD_ART36\Artwork_Imagery\Icons - Illustrations\_ VISTA STYLE\man student user people.png"/>
            <p:cNvPicPr>
              <a:picLocks noChangeAspect="1" noChangeArrowheads="1"/>
            </p:cNvPicPr>
            <p:nvPr/>
          </p:nvPicPr>
          <p:blipFill>
            <a:blip r:embed="rId5" cstate="print"/>
            <a:srcRect/>
            <a:stretch>
              <a:fillRect/>
            </a:stretch>
          </p:blipFill>
          <p:spPr bwMode="auto">
            <a:xfrm flipH="1">
              <a:off x="0" y="4774738"/>
              <a:ext cx="1778202" cy="1371600"/>
            </a:xfrm>
            <a:prstGeom prst="rect">
              <a:avLst/>
            </a:prstGeom>
            <a:noFill/>
          </p:spPr>
        </p:pic>
      </p:grpSp>
      <p:sp>
        <p:nvSpPr>
          <p:cNvPr id="37" name="Rounded Rectangle 36"/>
          <p:cNvSpPr/>
          <p:nvPr/>
        </p:nvSpPr>
        <p:spPr bwMode="auto">
          <a:xfrm>
            <a:off x="3351928" y="1093870"/>
            <a:ext cx="2539339" cy="5414880"/>
          </a:xfrm>
          <a:prstGeom prst="roundRect">
            <a:avLst>
              <a:gd name="adj" fmla="val 14879"/>
            </a:avLst>
          </a:prstGeom>
          <a:gradFill flip="none" rotWithShape="1">
            <a:gsLst>
              <a:gs pos="80000">
                <a:srgbClr val="00B050"/>
              </a:gs>
              <a:gs pos="99000">
                <a:schemeClr val="accent2">
                  <a:tint val="30000"/>
                  <a:satMod val="180000"/>
                </a:schemeClr>
              </a:gs>
              <a:gs pos="98000">
                <a:schemeClr val="accent2">
                  <a:tint val="22000"/>
                  <a:satMod val="180000"/>
                </a:scheme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26" tIns="45713" rIns="91426" bIns="45713" anchor="ctr"/>
          <a:lstStyle/>
          <a:p>
            <a:pPr algn="ctr" defTabSz="913998"/>
            <a:r>
              <a:rPr lang="en-US" sz="2000" dirty="0" smtClean="0">
                <a:solidFill>
                  <a:srgbClr val="FFFFFF"/>
                </a:solidFill>
                <a:effectLst>
                  <a:outerShdw blurRad="38100" dist="38100" dir="2700000" algn="tl">
                    <a:srgbClr val="000000">
                      <a:alpha val="43137"/>
                    </a:srgbClr>
                  </a:outerShdw>
                </a:effectLst>
                <a:latin typeface="Calibri" pitchFamily="34" charset="0"/>
              </a:rPr>
              <a:t> </a:t>
            </a: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92" name="Title 1"/>
          <p:cNvSpPr>
            <a:spLocks noGrp="1"/>
          </p:cNvSpPr>
          <p:nvPr>
            <p:ph type="title"/>
          </p:nvPr>
        </p:nvSpPr>
        <p:spPr/>
        <p:txBody>
          <a:bodyPr/>
          <a:lstStyle/>
          <a:p>
            <a:r>
              <a:rPr lang="en-US" smtClean="0"/>
              <a:t>Architecture – Settings Management</a:t>
            </a:r>
            <a:endParaRPr lang="en-US" dirty="0"/>
          </a:p>
        </p:txBody>
      </p:sp>
      <p:pic>
        <p:nvPicPr>
          <p:cNvPr id="35"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6" cstate="print"/>
          <a:srcRect/>
          <a:stretch>
            <a:fillRect/>
          </a:stretch>
        </p:blipFill>
        <p:spPr bwMode="auto">
          <a:xfrm>
            <a:off x="5575670" y="3536726"/>
            <a:ext cx="779538" cy="645933"/>
          </a:xfrm>
          <a:prstGeom prst="rect">
            <a:avLst/>
          </a:prstGeom>
          <a:noFill/>
        </p:spPr>
      </p:pic>
      <p:grpSp>
        <p:nvGrpSpPr>
          <p:cNvPr id="109" name="Group 68"/>
          <p:cNvGrpSpPr/>
          <p:nvPr/>
        </p:nvGrpSpPr>
        <p:grpSpPr>
          <a:xfrm>
            <a:off x="10317154" y="3282630"/>
            <a:ext cx="674056" cy="997660"/>
            <a:chOff x="3200400" y="1447800"/>
            <a:chExt cx="687514" cy="1371600"/>
          </a:xfrm>
        </p:grpSpPr>
        <p:pic>
          <p:nvPicPr>
            <p:cNvPr id="112" name="Picture 5" descr="C:\Users\davidra\Documents\ClipArtforPowerpoint\DVD_ART36\Artwork_Imagery\Hardware Photos\OEM HW\SERVERS\HP ProLiant ML115 J5.png"/>
            <p:cNvPicPr>
              <a:picLocks noChangeAspect="1" noChangeArrowheads="1"/>
            </p:cNvPicPr>
            <p:nvPr/>
          </p:nvPicPr>
          <p:blipFill>
            <a:blip r:embed="rId7" cstate="print"/>
            <a:srcRect/>
            <a:stretch>
              <a:fillRect/>
            </a:stretch>
          </p:blipFill>
          <p:spPr bwMode="auto">
            <a:xfrm>
              <a:off x="3200400" y="1447800"/>
              <a:ext cx="687514" cy="1303345"/>
            </a:xfrm>
            <a:prstGeom prst="rect">
              <a:avLst/>
            </a:prstGeom>
            <a:noFill/>
          </p:spPr>
        </p:pic>
        <p:pic>
          <p:nvPicPr>
            <p:cNvPr id="114" name="Picture 2" descr="C:\Users\davidra\Documents\ClipArtforPowerpoint\DVD_ART36\Artwork_Imagery\Icons - Illustrations\_ XML ICONS\Globe internet world web online.png"/>
            <p:cNvPicPr>
              <a:picLocks noChangeAspect="1" noChangeArrowheads="1"/>
            </p:cNvPicPr>
            <p:nvPr/>
          </p:nvPicPr>
          <p:blipFill>
            <a:blip r:embed="rId8" cstate="print"/>
            <a:srcRect/>
            <a:stretch>
              <a:fillRect/>
            </a:stretch>
          </p:blipFill>
          <p:spPr bwMode="auto">
            <a:xfrm>
              <a:off x="3429000" y="2362200"/>
              <a:ext cx="457200" cy="457200"/>
            </a:xfrm>
            <a:prstGeom prst="rect">
              <a:avLst/>
            </a:prstGeom>
            <a:noFill/>
          </p:spPr>
        </p:pic>
      </p:grpSp>
      <p:sp>
        <p:nvSpPr>
          <p:cNvPr id="3" name="TextBox 2"/>
          <p:cNvSpPr txBox="1"/>
          <p:nvPr/>
        </p:nvSpPr>
        <p:spPr>
          <a:xfrm>
            <a:off x="9638445" y="3003321"/>
            <a:ext cx="2031471" cy="215444"/>
          </a:xfrm>
          <a:prstGeom prst="rect">
            <a:avLst/>
          </a:prstGeom>
          <a:noFill/>
        </p:spPr>
        <p:txBody>
          <a:bodyPr wrap="square" lIns="0" tIns="0" rIns="0" bIns="0" rtlCol="0">
            <a:spAutoFit/>
          </a:bodyPr>
          <a:lstStyle/>
          <a:p>
            <a:pPr algn="ctr"/>
            <a:r>
              <a:rPr lang="en-US" sz="1400" b="1" dirty="0" smtClean="0">
                <a:solidFill>
                  <a:srgbClr val="FFFFFF"/>
                </a:solidFill>
              </a:rPr>
              <a:t>Primary Site</a:t>
            </a:r>
          </a:p>
        </p:txBody>
      </p:sp>
      <p:pic>
        <p:nvPicPr>
          <p:cNvPr id="180"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9" cstate="print"/>
          <a:srcRect/>
          <a:stretch>
            <a:fillRect/>
          </a:stretch>
        </p:blipFill>
        <p:spPr bwMode="auto">
          <a:xfrm>
            <a:off x="1164181" y="2150768"/>
            <a:ext cx="557489" cy="1054354"/>
          </a:xfrm>
          <a:prstGeom prst="rect">
            <a:avLst/>
          </a:prstGeom>
          <a:noFill/>
        </p:spPr>
      </p:pic>
      <p:pic>
        <p:nvPicPr>
          <p:cNvPr id="179" name="Picture 12" descr="C:\Users\davidra\Documents\ClipArtforPowerpoint\DVD_ART36\Artwork_Imagery\Icons - Illustrations\_ WINDOWS VISTA ICONS\Female User woman people person.png"/>
          <p:cNvPicPr>
            <a:picLocks noChangeAspect="1" noChangeArrowheads="1"/>
          </p:cNvPicPr>
          <p:nvPr/>
        </p:nvPicPr>
        <p:blipFill>
          <a:blip r:embed="rId10" cstate="print"/>
          <a:srcRect/>
          <a:stretch>
            <a:fillRect/>
          </a:stretch>
        </p:blipFill>
        <p:spPr bwMode="auto">
          <a:xfrm>
            <a:off x="363214" y="2425165"/>
            <a:ext cx="1029610" cy="1075855"/>
          </a:xfrm>
          <a:prstGeom prst="rect">
            <a:avLst/>
          </a:prstGeom>
          <a:noFill/>
        </p:spPr>
      </p:pic>
      <p:sp>
        <p:nvSpPr>
          <p:cNvPr id="4" name="Cloud 3"/>
          <p:cNvSpPr/>
          <p:nvPr/>
        </p:nvSpPr>
        <p:spPr bwMode="auto">
          <a:xfrm>
            <a:off x="203148" y="914400"/>
            <a:ext cx="3047208" cy="1143000"/>
          </a:xfrm>
          <a:prstGeom prst="cloud">
            <a:avLst/>
          </a:prstGeom>
          <a:gradFill flip="none" rotWithShape="1">
            <a:gsLst>
              <a:gs pos="13000">
                <a:schemeClr val="accent2">
                  <a:lumMod val="20000"/>
                  <a:lumOff val="80000"/>
                </a:schemeClr>
              </a:gs>
              <a:gs pos="55000">
                <a:schemeClr val="accent2">
                  <a:tint val="90000"/>
                  <a:satMod val="135000"/>
                </a:schemeClr>
              </a:gs>
              <a:gs pos="100000">
                <a:schemeClr val="accent2">
                  <a:tint val="80000"/>
                  <a:satMod val="155000"/>
                </a:schemeClr>
              </a:gs>
            </a:gsLst>
            <a:path path="rect">
              <a:fillToRect l="100000" t="100000"/>
            </a:path>
            <a:tileRect r="-100000" b="-10000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6" tIns="45713" rIns="91426" bIns="45713" numCol="1" rtlCol="0" anchor="ctr" anchorCtr="0" compatLnSpc="1">
            <a:prstTxWarp prst="textNoShape">
              <a:avLst/>
            </a:prstTxWarp>
          </a:bodyPr>
          <a:lstStyle/>
          <a:p>
            <a:pPr algn="ctr" defTabSz="913998"/>
            <a:r>
              <a:rPr lang="en-US" sz="2400" dirty="0">
                <a:solidFill>
                  <a:schemeClr val="tx1"/>
                </a:solidFill>
                <a:effectLst>
                  <a:outerShdw blurRad="38100" dist="38100" dir="2700000" algn="tl">
                    <a:srgbClr val="000000">
                      <a:alpha val="43137"/>
                    </a:srgbClr>
                  </a:outerShdw>
                </a:effectLst>
              </a:rPr>
              <a:t>Public DNS</a:t>
            </a:r>
          </a:p>
        </p:txBody>
      </p:sp>
      <p:grpSp>
        <p:nvGrpSpPr>
          <p:cNvPr id="30" name="Group 54"/>
          <p:cNvGrpSpPr/>
          <p:nvPr/>
        </p:nvGrpSpPr>
        <p:grpSpPr>
          <a:xfrm>
            <a:off x="7665794" y="3351254"/>
            <a:ext cx="956849" cy="850398"/>
            <a:chOff x="4876800" y="5257800"/>
            <a:chExt cx="990600" cy="1066800"/>
          </a:xfrm>
        </p:grpSpPr>
        <p:pic>
          <p:nvPicPr>
            <p:cNvPr id="31" name="Picture 2" descr="C:\Users\davidra\Documents\ClipArtforPowerpoint\DVD_ART36\Artwork_Imagery\Icons - Illustrations\_ SUPER VISTA STYLE\server.png"/>
            <p:cNvPicPr>
              <a:picLocks noChangeAspect="1" noChangeArrowheads="1"/>
            </p:cNvPicPr>
            <p:nvPr/>
          </p:nvPicPr>
          <p:blipFill>
            <a:blip r:embed="rId11" cstate="print"/>
            <a:srcRect/>
            <a:stretch>
              <a:fillRect/>
            </a:stretch>
          </p:blipFill>
          <p:spPr bwMode="auto">
            <a:xfrm>
              <a:off x="4876800" y="5257800"/>
              <a:ext cx="990600" cy="990600"/>
            </a:xfrm>
            <a:prstGeom prst="rect">
              <a:avLst/>
            </a:prstGeom>
            <a:noFill/>
          </p:spPr>
        </p:pic>
        <p:pic>
          <p:nvPicPr>
            <p:cNvPr id="32" name="Picture 19" descr="C:\Users\davidra\Documents\ClipArtforPowerpoint\DVD_ART36\Artwork_Imagery\Icons - Illustrations\_ SUPER VISTA STYLE\agreement partner handshake.png"/>
            <p:cNvPicPr>
              <a:picLocks noChangeAspect="1" noChangeArrowheads="1"/>
            </p:cNvPicPr>
            <p:nvPr/>
          </p:nvPicPr>
          <p:blipFill>
            <a:blip r:embed="rId12" cstate="print"/>
            <a:srcRect/>
            <a:stretch>
              <a:fillRect/>
            </a:stretch>
          </p:blipFill>
          <p:spPr bwMode="auto">
            <a:xfrm>
              <a:off x="5105400" y="5715000"/>
              <a:ext cx="609600" cy="609600"/>
            </a:xfrm>
            <a:prstGeom prst="rect">
              <a:avLst/>
            </a:prstGeom>
            <a:noFill/>
          </p:spPr>
        </p:pic>
      </p:grpSp>
      <p:sp>
        <p:nvSpPr>
          <p:cNvPr id="34" name="TextBox 33"/>
          <p:cNvSpPr txBox="1"/>
          <p:nvPr/>
        </p:nvSpPr>
        <p:spPr>
          <a:xfrm>
            <a:off x="7153916" y="2920370"/>
            <a:ext cx="2031471" cy="430887"/>
          </a:xfrm>
          <a:prstGeom prst="rect">
            <a:avLst/>
          </a:prstGeom>
          <a:noFill/>
        </p:spPr>
        <p:txBody>
          <a:bodyPr wrap="square" lIns="0" tIns="0" rIns="0" bIns="0" rtlCol="0">
            <a:spAutoFit/>
          </a:bodyPr>
          <a:lstStyle/>
          <a:p>
            <a:pPr algn="ctr"/>
            <a:r>
              <a:rPr lang="en-US" sz="1400" b="1" dirty="0" smtClean="0"/>
              <a:t>Enrollment Service Point</a:t>
            </a:r>
          </a:p>
        </p:txBody>
      </p:sp>
      <p:grpSp>
        <p:nvGrpSpPr>
          <p:cNvPr id="26" name="Group 53"/>
          <p:cNvGrpSpPr/>
          <p:nvPr/>
        </p:nvGrpSpPr>
        <p:grpSpPr>
          <a:xfrm>
            <a:off x="4123931" y="2365669"/>
            <a:ext cx="956849" cy="850398"/>
            <a:chOff x="6172200" y="5562600"/>
            <a:chExt cx="990600" cy="1066800"/>
          </a:xfrm>
        </p:grpSpPr>
        <p:pic>
          <p:nvPicPr>
            <p:cNvPr id="27" name="Picture 2" descr="C:\Users\davidra\Documents\ClipArtforPowerpoint\DVD_ART36\Artwork_Imagery\Icons - Illustrations\_ SUPER VISTA STYLE\server.png"/>
            <p:cNvPicPr>
              <a:picLocks noChangeAspect="1" noChangeArrowheads="1"/>
            </p:cNvPicPr>
            <p:nvPr/>
          </p:nvPicPr>
          <p:blipFill>
            <a:blip r:embed="rId11" cstate="print"/>
            <a:srcRect/>
            <a:stretch>
              <a:fillRect/>
            </a:stretch>
          </p:blipFill>
          <p:spPr bwMode="auto">
            <a:xfrm>
              <a:off x="6172200" y="5562600"/>
              <a:ext cx="990600" cy="990600"/>
            </a:xfrm>
            <a:prstGeom prst="rect">
              <a:avLst/>
            </a:prstGeom>
            <a:noFill/>
          </p:spPr>
        </p:pic>
        <p:pic>
          <p:nvPicPr>
            <p:cNvPr id="28" name="Picture 20" descr="C:\Users\davidra\Documents\ClipArtforPowerpoint\DVD_ART36\Artwork_Imagery\Icons - Illustrations\_ WINDOWS SERVER ICONS\Search\Globe earth internet world web 2.png"/>
            <p:cNvPicPr>
              <a:picLocks noChangeAspect="1" noChangeArrowheads="1"/>
            </p:cNvPicPr>
            <p:nvPr/>
          </p:nvPicPr>
          <p:blipFill>
            <a:blip r:embed="rId13" cstate="print"/>
            <a:srcRect/>
            <a:stretch>
              <a:fillRect/>
            </a:stretch>
          </p:blipFill>
          <p:spPr bwMode="auto">
            <a:xfrm>
              <a:off x="6477000" y="6019800"/>
              <a:ext cx="417600" cy="457200"/>
            </a:xfrm>
            <a:prstGeom prst="rect">
              <a:avLst/>
            </a:prstGeom>
            <a:noFill/>
          </p:spPr>
        </p:pic>
        <p:pic>
          <p:nvPicPr>
            <p:cNvPr id="29" name="Picture 19" descr="C:\Users\davidra\Documents\ClipArtforPowerpoint\DVD_ART36\Artwork_Imagery\Icons - Illustrations\_ SUPER VISTA STYLE\agreement partner handshake.png"/>
            <p:cNvPicPr>
              <a:picLocks noChangeAspect="1" noChangeArrowheads="1"/>
            </p:cNvPicPr>
            <p:nvPr/>
          </p:nvPicPr>
          <p:blipFill>
            <a:blip r:embed="rId12" cstate="print"/>
            <a:srcRect/>
            <a:stretch>
              <a:fillRect/>
            </a:stretch>
          </p:blipFill>
          <p:spPr bwMode="auto">
            <a:xfrm>
              <a:off x="6553200" y="6019800"/>
              <a:ext cx="609600" cy="609600"/>
            </a:xfrm>
            <a:prstGeom prst="rect">
              <a:avLst/>
            </a:prstGeom>
            <a:noFill/>
          </p:spPr>
        </p:pic>
      </p:grpSp>
      <p:sp>
        <p:nvSpPr>
          <p:cNvPr id="33" name="TextBox 32"/>
          <p:cNvSpPr txBox="1"/>
          <p:nvPr/>
        </p:nvSpPr>
        <p:spPr>
          <a:xfrm>
            <a:off x="3610166" y="1974375"/>
            <a:ext cx="2031471" cy="215444"/>
          </a:xfrm>
          <a:prstGeom prst="rect">
            <a:avLst/>
          </a:prstGeom>
          <a:noFill/>
        </p:spPr>
        <p:txBody>
          <a:bodyPr wrap="square" lIns="0" tIns="0" rIns="0" bIns="0" rtlCol="0">
            <a:spAutoFit/>
          </a:bodyPr>
          <a:lstStyle/>
          <a:p>
            <a:pPr algn="ctr"/>
            <a:r>
              <a:rPr lang="en-US" sz="1400" b="1" dirty="0" smtClean="0"/>
              <a:t>Enrollment Web Proxy</a:t>
            </a:r>
          </a:p>
        </p:txBody>
      </p:sp>
      <p:pic>
        <p:nvPicPr>
          <p:cNvPr id="36"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6" cstate="print"/>
          <a:srcRect/>
          <a:stretch>
            <a:fillRect/>
          </a:stretch>
        </p:blipFill>
        <p:spPr bwMode="auto">
          <a:xfrm>
            <a:off x="2877109" y="3540776"/>
            <a:ext cx="779538" cy="637694"/>
          </a:xfrm>
          <a:prstGeom prst="rect">
            <a:avLst/>
          </a:prstGeom>
          <a:noFill/>
        </p:spPr>
      </p:pic>
      <p:sp>
        <p:nvSpPr>
          <p:cNvPr id="38" name="TextBox 37"/>
          <p:cNvSpPr txBox="1"/>
          <p:nvPr/>
        </p:nvSpPr>
        <p:spPr>
          <a:xfrm>
            <a:off x="3605862" y="1208905"/>
            <a:ext cx="2031471" cy="276999"/>
          </a:xfrm>
          <a:prstGeom prst="rect">
            <a:avLst/>
          </a:prstGeom>
          <a:noFill/>
        </p:spPr>
        <p:txBody>
          <a:bodyPr wrap="square" lIns="0" tIns="0" rIns="0" bIns="0" rtlCol="0">
            <a:spAutoFit/>
          </a:bodyPr>
          <a:lstStyle/>
          <a:p>
            <a:pPr algn="ctr"/>
            <a:r>
              <a:rPr lang="en-US" b="1" dirty="0" smtClean="0"/>
              <a:t>DMZ</a:t>
            </a:r>
          </a:p>
        </p:txBody>
      </p:sp>
      <p:pic>
        <p:nvPicPr>
          <p:cNvPr id="39" name="Picture 4" descr="C:\Users\davidra\Documents\ClipArtforPowerpoint\DVD_ART36\Artwork_Imagery\Icons - Illustrations\_ WINDOWS VISTA ICONS\VPN servers computer ras.png"/>
          <p:cNvPicPr>
            <a:picLocks noChangeAspect="1" noChangeArrowheads="1"/>
          </p:cNvPicPr>
          <p:nvPr/>
        </p:nvPicPr>
        <p:blipFill>
          <a:blip r:embed="rId14" cstate="print"/>
          <a:srcRect/>
          <a:stretch>
            <a:fillRect/>
          </a:stretch>
        </p:blipFill>
        <p:spPr bwMode="auto">
          <a:xfrm>
            <a:off x="7763357" y="1339612"/>
            <a:ext cx="812588" cy="852774"/>
          </a:xfrm>
          <a:prstGeom prst="rect">
            <a:avLst/>
          </a:prstGeom>
          <a:noFill/>
        </p:spPr>
      </p:pic>
      <p:sp>
        <p:nvSpPr>
          <p:cNvPr id="40" name="TextBox 39"/>
          <p:cNvSpPr txBox="1"/>
          <p:nvPr/>
        </p:nvSpPr>
        <p:spPr>
          <a:xfrm>
            <a:off x="7110149" y="1093870"/>
            <a:ext cx="2031471" cy="215444"/>
          </a:xfrm>
          <a:prstGeom prst="rect">
            <a:avLst/>
          </a:prstGeom>
          <a:noFill/>
        </p:spPr>
        <p:txBody>
          <a:bodyPr wrap="square" lIns="0" tIns="0" rIns="0" bIns="0" rtlCol="0">
            <a:spAutoFit/>
          </a:bodyPr>
          <a:lstStyle/>
          <a:p>
            <a:pPr algn="ctr"/>
            <a:r>
              <a:rPr lang="en-US" sz="1400" b="1" dirty="0" smtClean="0"/>
              <a:t>Microsoft CA</a:t>
            </a:r>
          </a:p>
        </p:txBody>
      </p:sp>
      <p:grpSp>
        <p:nvGrpSpPr>
          <p:cNvPr id="46" name="Group 59"/>
          <p:cNvGrpSpPr/>
          <p:nvPr/>
        </p:nvGrpSpPr>
        <p:grpSpPr>
          <a:xfrm>
            <a:off x="4123931" y="3829233"/>
            <a:ext cx="956849" cy="850398"/>
            <a:chOff x="0" y="2514600"/>
            <a:chExt cx="990600" cy="1066800"/>
          </a:xfrm>
        </p:grpSpPr>
        <p:pic>
          <p:nvPicPr>
            <p:cNvPr id="47" name="Picture 2" descr="C:\Users\davidra\Documents\ClipArtforPowerpoint\DVD_ART36\Artwork_Imagery\Icons - Illustrations\_ SUPER VISTA STYLE\server.png"/>
            <p:cNvPicPr>
              <a:picLocks noChangeAspect="1" noChangeArrowheads="1"/>
            </p:cNvPicPr>
            <p:nvPr/>
          </p:nvPicPr>
          <p:blipFill>
            <a:blip r:embed="rId11" cstate="print"/>
            <a:srcRect/>
            <a:stretch>
              <a:fillRect/>
            </a:stretch>
          </p:blipFill>
          <p:spPr bwMode="auto">
            <a:xfrm>
              <a:off x="0" y="2514600"/>
              <a:ext cx="990600" cy="990600"/>
            </a:xfrm>
            <a:prstGeom prst="rect">
              <a:avLst/>
            </a:prstGeom>
            <a:noFill/>
          </p:spPr>
        </p:pic>
        <p:pic>
          <p:nvPicPr>
            <p:cNvPr id="48" name="Picture 16" descr="C:\Users\davidra\Documents\ClipArtforPowerpoint\DVD_ART36\Artwork_Imagery\Icons - Illustrations\_ WINDOWS SERVER ICONS\Documents\Document XML file.png"/>
            <p:cNvPicPr>
              <a:picLocks noChangeAspect="1" noChangeArrowheads="1"/>
            </p:cNvPicPr>
            <p:nvPr/>
          </p:nvPicPr>
          <p:blipFill>
            <a:blip r:embed="rId15" cstate="print"/>
            <a:srcRect/>
            <a:stretch>
              <a:fillRect/>
            </a:stretch>
          </p:blipFill>
          <p:spPr bwMode="auto">
            <a:xfrm>
              <a:off x="457200" y="3200400"/>
              <a:ext cx="295470" cy="381000"/>
            </a:xfrm>
            <a:prstGeom prst="rect">
              <a:avLst/>
            </a:prstGeom>
            <a:noFill/>
          </p:spPr>
        </p:pic>
      </p:grpSp>
      <p:sp>
        <p:nvSpPr>
          <p:cNvPr id="49" name="TextBox 48"/>
          <p:cNvSpPr txBox="1"/>
          <p:nvPr/>
        </p:nvSpPr>
        <p:spPr>
          <a:xfrm>
            <a:off x="3605862" y="3429002"/>
            <a:ext cx="2031471" cy="215444"/>
          </a:xfrm>
          <a:prstGeom prst="rect">
            <a:avLst/>
          </a:prstGeom>
          <a:noFill/>
        </p:spPr>
        <p:txBody>
          <a:bodyPr wrap="square" lIns="0" tIns="0" rIns="0" bIns="0" rtlCol="0">
            <a:spAutoFit/>
          </a:bodyPr>
          <a:lstStyle/>
          <a:p>
            <a:pPr algn="ctr"/>
            <a:r>
              <a:rPr lang="en-US" sz="1400" b="1" dirty="0" smtClean="0"/>
              <a:t>Management Point</a:t>
            </a:r>
          </a:p>
        </p:txBody>
      </p:sp>
      <p:grpSp>
        <p:nvGrpSpPr>
          <p:cNvPr id="50" name="Group 68"/>
          <p:cNvGrpSpPr/>
          <p:nvPr/>
        </p:nvGrpSpPr>
        <p:grpSpPr>
          <a:xfrm>
            <a:off x="4127655" y="5307644"/>
            <a:ext cx="954675" cy="850392"/>
            <a:chOff x="533400" y="27432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11" cstate="print"/>
            <a:srcRect/>
            <a:stretch>
              <a:fillRect/>
            </a:stretch>
          </p:blipFill>
          <p:spPr bwMode="auto">
            <a:xfrm>
              <a:off x="533400" y="2743200"/>
              <a:ext cx="990600" cy="990600"/>
            </a:xfrm>
            <a:prstGeom prst="rect">
              <a:avLst/>
            </a:prstGeom>
            <a:noFill/>
          </p:spPr>
        </p:pic>
        <p:pic>
          <p:nvPicPr>
            <p:cNvPr id="52" name="Picture 2" descr="C:\Users\davidra\Documents\ClipArtforPowerpoint\DVD_ART36\Artwork_Imagery\Icons - Illustrations\_ WINDOWS SERVER ICONS\Documents\Virtual Folder file open.png"/>
            <p:cNvPicPr>
              <a:picLocks noChangeAspect="1" noChangeArrowheads="1"/>
            </p:cNvPicPr>
            <p:nvPr/>
          </p:nvPicPr>
          <p:blipFill>
            <a:blip r:embed="rId16" cstate="print"/>
            <a:srcRect/>
            <a:stretch>
              <a:fillRect/>
            </a:stretch>
          </p:blipFill>
          <p:spPr bwMode="auto">
            <a:xfrm>
              <a:off x="990600" y="3352800"/>
              <a:ext cx="381000" cy="317500"/>
            </a:xfrm>
            <a:prstGeom prst="rect">
              <a:avLst/>
            </a:prstGeom>
            <a:noFill/>
          </p:spPr>
        </p:pic>
      </p:grpSp>
      <p:sp>
        <p:nvSpPr>
          <p:cNvPr id="53" name="TextBox 52"/>
          <p:cNvSpPr txBox="1"/>
          <p:nvPr/>
        </p:nvSpPr>
        <p:spPr>
          <a:xfrm>
            <a:off x="3608445" y="5027908"/>
            <a:ext cx="2031471" cy="215444"/>
          </a:xfrm>
          <a:prstGeom prst="rect">
            <a:avLst/>
          </a:prstGeom>
          <a:noFill/>
        </p:spPr>
        <p:txBody>
          <a:bodyPr wrap="square" lIns="0" tIns="0" rIns="0" bIns="0" rtlCol="0">
            <a:spAutoFit/>
          </a:bodyPr>
          <a:lstStyle/>
          <a:p>
            <a:pPr algn="ctr"/>
            <a:r>
              <a:rPr lang="en-US" sz="1400" b="1" dirty="0" smtClean="0"/>
              <a:t>Distribution Point</a:t>
            </a:r>
          </a:p>
        </p:txBody>
      </p:sp>
      <p:pic>
        <p:nvPicPr>
          <p:cNvPr id="78" name="Picture 3" descr="C:\Users\davidra\Documents\ClipArtforPowerpoint\DVD_ART36\Artwork_Imagery\Icons - Illustrations\_ WINDOWS SERVER ICONS\Misc\Database cylinder.png"/>
          <p:cNvPicPr>
            <a:picLocks noChangeAspect="1" noChangeArrowheads="1"/>
          </p:cNvPicPr>
          <p:nvPr/>
        </p:nvPicPr>
        <p:blipFill>
          <a:blip r:embed="rId17" cstate="print">
            <a:duotone>
              <a:prstClr val="black"/>
              <a:schemeClr val="accent2">
                <a:tint val="45000"/>
                <a:satMod val="400000"/>
              </a:schemeClr>
            </a:duotone>
          </a:blip>
          <a:srcRect/>
          <a:stretch>
            <a:fillRect/>
          </a:stretch>
        </p:blipFill>
        <p:spPr bwMode="auto">
          <a:xfrm flipH="1">
            <a:off x="10899124" y="4010524"/>
            <a:ext cx="331204" cy="371207"/>
          </a:xfrm>
          <a:prstGeom prst="rect">
            <a:avLst/>
          </a:prstGeom>
          <a:noFill/>
        </p:spPr>
      </p:pic>
      <p:sp>
        <p:nvSpPr>
          <p:cNvPr id="43" name="Right Arrow 42"/>
          <p:cNvSpPr/>
          <p:nvPr/>
        </p:nvSpPr>
        <p:spPr bwMode="auto">
          <a:xfrm>
            <a:off x="1892580" y="2386211"/>
            <a:ext cx="2197250"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grpSp>
        <p:nvGrpSpPr>
          <p:cNvPr id="2" name="Group 1"/>
          <p:cNvGrpSpPr/>
          <p:nvPr/>
        </p:nvGrpSpPr>
        <p:grpSpPr>
          <a:xfrm>
            <a:off x="9684332" y="4330064"/>
            <a:ext cx="1919021" cy="699136"/>
            <a:chOff x="7265139" y="4330064"/>
            <a:chExt cx="1439641" cy="699136"/>
          </a:xfrm>
        </p:grpSpPr>
        <p:sp>
          <p:nvSpPr>
            <p:cNvPr id="45" name="Right Arrow 44"/>
            <p:cNvSpPr/>
            <p:nvPr/>
          </p:nvSpPr>
          <p:spPr bwMode="auto">
            <a:xfrm rot="16200000">
              <a:off x="7635392" y="4564044"/>
              <a:ext cx="699136"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54" name="TextBox 53"/>
            <p:cNvSpPr txBox="1"/>
            <p:nvPr/>
          </p:nvSpPr>
          <p:spPr>
            <a:xfrm>
              <a:off x="7265139" y="4462692"/>
              <a:ext cx="1439641" cy="553998"/>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Assign </a:t>
              </a:r>
            </a:p>
            <a:p>
              <a:pPr algn="ctr"/>
              <a:r>
                <a:rPr lang="en-US" dirty="0" smtClean="0">
                  <a:latin typeface="Calibri" pitchFamily="34" charset="0"/>
                  <a:cs typeface="Calibri" pitchFamily="34" charset="0"/>
                </a:rPr>
                <a:t>Baseline</a:t>
              </a:r>
            </a:p>
          </p:txBody>
        </p:sp>
      </p:grpSp>
      <p:sp>
        <p:nvSpPr>
          <p:cNvPr id="55" name="Right Arrow 54"/>
          <p:cNvSpPr/>
          <p:nvPr/>
        </p:nvSpPr>
        <p:spPr bwMode="auto">
          <a:xfrm rot="914882">
            <a:off x="5498746" y="2948783"/>
            <a:ext cx="4998797"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grpSp>
        <p:nvGrpSpPr>
          <p:cNvPr id="5" name="Group 4"/>
          <p:cNvGrpSpPr/>
          <p:nvPr/>
        </p:nvGrpSpPr>
        <p:grpSpPr>
          <a:xfrm>
            <a:off x="9613278" y="3184424"/>
            <a:ext cx="1919021" cy="769744"/>
            <a:chOff x="6553075" y="2410053"/>
            <a:chExt cx="1439641" cy="769744"/>
          </a:xfrm>
        </p:grpSpPr>
        <p:pic>
          <p:nvPicPr>
            <p:cNvPr id="56" name="Picture 2" descr="C:\Users\davidra\Documents\ClipArtforPowerpoint\DVD_ART36\Artwork_Imagery\Icons - Illustrations\_ XML ICONS\policy rules.png"/>
            <p:cNvPicPr>
              <a:picLocks noChangeAspect="1" noChangeArrowheads="1"/>
            </p:cNvPicPr>
            <p:nvPr/>
          </p:nvPicPr>
          <p:blipFill>
            <a:blip r:embed="rId18" cstate="print"/>
            <a:srcRect/>
            <a:stretch>
              <a:fillRect/>
            </a:stretch>
          </p:blipFill>
          <p:spPr bwMode="auto">
            <a:xfrm>
              <a:off x="7041085" y="2660936"/>
              <a:ext cx="448108" cy="518861"/>
            </a:xfrm>
            <a:prstGeom prst="rect">
              <a:avLst/>
            </a:prstGeom>
            <a:noFill/>
          </p:spPr>
        </p:pic>
        <p:sp>
          <p:nvSpPr>
            <p:cNvPr id="58" name="TextBox 57"/>
            <p:cNvSpPr txBox="1"/>
            <p:nvPr/>
          </p:nvSpPr>
          <p:spPr>
            <a:xfrm>
              <a:off x="6553075" y="2410053"/>
              <a:ext cx="1439641"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Baseline</a:t>
              </a:r>
            </a:p>
          </p:txBody>
        </p:sp>
      </p:grpSp>
      <p:sp>
        <p:nvSpPr>
          <p:cNvPr id="59" name="Right Arrow 58"/>
          <p:cNvSpPr/>
          <p:nvPr/>
        </p:nvSpPr>
        <p:spPr bwMode="auto">
          <a:xfrm rot="21561818" flipH="1">
            <a:off x="1876468" y="2397762"/>
            <a:ext cx="2197250"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current configuration</a:t>
            </a:r>
          </a:p>
        </p:txBody>
      </p:sp>
      <p:pic>
        <p:nvPicPr>
          <p:cNvPr id="60" name="Picture 4" descr="C:\Users\davidra\Documents\ClipArtforPowerpoint\DVD_ART36\Artwork_Imagery\Icons - Illustrations\_ WINDOWS SERVER ICONS\Data\Table with Data Blue spreadsheet document.png"/>
          <p:cNvPicPr>
            <a:picLocks noChangeAspect="1" noChangeArrowheads="1"/>
          </p:cNvPicPr>
          <p:nvPr/>
        </p:nvPicPr>
        <p:blipFill>
          <a:blip r:embed="rId19" cstate="print"/>
          <a:srcRect/>
          <a:stretch>
            <a:fillRect/>
          </a:stretch>
        </p:blipFill>
        <p:spPr bwMode="auto">
          <a:xfrm>
            <a:off x="1459238" y="2237878"/>
            <a:ext cx="507866" cy="314939"/>
          </a:xfrm>
          <a:prstGeom prst="rect">
            <a:avLst/>
          </a:prstGeom>
          <a:noFill/>
        </p:spPr>
      </p:pic>
      <p:pic>
        <p:nvPicPr>
          <p:cNvPr id="61" name="Picture 15" descr="C:\Users\davidra\Documents\ClipArtforPowerpoint\DVD_ART36\Artwork_Imagery\Shapes\Arrows\Curved\gold arrow cycle.png"/>
          <p:cNvPicPr>
            <a:picLocks noChangeArrowheads="1"/>
          </p:cNvPicPr>
          <p:nvPr/>
        </p:nvPicPr>
        <p:blipFill>
          <a:blip r:embed="rId20" cstate="print"/>
          <a:srcRect/>
          <a:stretch>
            <a:fillRect/>
          </a:stretch>
        </p:blipFill>
        <p:spPr bwMode="auto">
          <a:xfrm>
            <a:off x="4362202" y="2587568"/>
            <a:ext cx="572875" cy="425191"/>
          </a:xfrm>
          <a:prstGeom prst="rect">
            <a:avLst/>
          </a:prstGeom>
          <a:noFill/>
        </p:spPr>
      </p:pic>
      <p:sp>
        <p:nvSpPr>
          <p:cNvPr id="62" name="TextBox 61"/>
          <p:cNvSpPr txBox="1"/>
          <p:nvPr/>
        </p:nvSpPr>
        <p:spPr>
          <a:xfrm>
            <a:off x="3656650" y="2951204"/>
            <a:ext cx="1919021"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Assess Compliance</a:t>
            </a:r>
          </a:p>
        </p:txBody>
      </p:sp>
      <p:sp>
        <p:nvSpPr>
          <p:cNvPr id="63" name="Right Arrow 62"/>
          <p:cNvSpPr/>
          <p:nvPr/>
        </p:nvSpPr>
        <p:spPr bwMode="auto">
          <a:xfrm rot="21561818" flipH="1">
            <a:off x="1876468" y="2407735"/>
            <a:ext cx="2197250"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Apply settings</a:t>
            </a:r>
          </a:p>
        </p:txBody>
      </p:sp>
      <p:pic>
        <p:nvPicPr>
          <p:cNvPr id="64" name="Picture 15" descr="C:\Users\davidra\Documents\ClipArtforPowerpoint\DVD_ART36\Artwork_Imagery\Shapes\Arrows\Curved\gold arrow cycle.png"/>
          <p:cNvPicPr>
            <a:picLocks noChangeArrowheads="1"/>
          </p:cNvPicPr>
          <p:nvPr/>
        </p:nvPicPr>
        <p:blipFill>
          <a:blip r:embed="rId20" cstate="print"/>
          <a:srcRect/>
          <a:stretch>
            <a:fillRect/>
          </a:stretch>
        </p:blipFill>
        <p:spPr bwMode="auto">
          <a:xfrm flipH="1">
            <a:off x="4313736" y="2577949"/>
            <a:ext cx="585064" cy="440653"/>
          </a:xfrm>
          <a:prstGeom prst="rect">
            <a:avLst/>
          </a:prstGeom>
          <a:noFill/>
        </p:spPr>
      </p:pic>
      <p:sp>
        <p:nvSpPr>
          <p:cNvPr id="65" name="TextBox 64"/>
          <p:cNvSpPr txBox="1"/>
          <p:nvPr/>
        </p:nvSpPr>
        <p:spPr>
          <a:xfrm>
            <a:off x="3532070" y="2926024"/>
            <a:ext cx="2166844" cy="553998"/>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Generate remediation commands</a:t>
            </a:r>
          </a:p>
        </p:txBody>
      </p:sp>
      <p:pic>
        <p:nvPicPr>
          <p:cNvPr id="66" name="Picture 2" descr="C:\Users\davidra\Documents\ClipArtforPowerpoint\DVD_ART36\Artwork_Imagery\Icons - Illustrations\_ XML ICONS\policy rules.png"/>
          <p:cNvPicPr>
            <a:picLocks noChangeAspect="1" noChangeArrowheads="1"/>
          </p:cNvPicPr>
          <p:nvPr/>
        </p:nvPicPr>
        <p:blipFill>
          <a:blip r:embed="rId21" cstate="print"/>
          <a:srcRect/>
          <a:stretch>
            <a:fillRect/>
          </a:stretch>
        </p:blipFill>
        <p:spPr bwMode="auto">
          <a:xfrm rot="21448762">
            <a:off x="3736876" y="2286425"/>
            <a:ext cx="394175" cy="342398"/>
          </a:xfrm>
          <a:prstGeom prst="rect">
            <a:avLst/>
          </a:prstGeom>
          <a:noFill/>
        </p:spPr>
      </p:pic>
      <p:sp>
        <p:nvSpPr>
          <p:cNvPr id="67" name="Right Arrow 66"/>
          <p:cNvSpPr/>
          <p:nvPr/>
        </p:nvSpPr>
        <p:spPr bwMode="auto">
          <a:xfrm rot="914882">
            <a:off x="5415713" y="2907479"/>
            <a:ext cx="4998797"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compliance</a:t>
            </a:r>
          </a:p>
        </p:txBody>
      </p:sp>
      <p:sp>
        <p:nvSpPr>
          <p:cNvPr id="70" name="Right Arrow 69"/>
          <p:cNvSpPr/>
          <p:nvPr/>
        </p:nvSpPr>
        <p:spPr bwMode="auto">
          <a:xfrm>
            <a:off x="1892580" y="2415638"/>
            <a:ext cx="2197250"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compliance</a:t>
            </a:r>
          </a:p>
        </p:txBody>
      </p:sp>
      <p:pic>
        <p:nvPicPr>
          <p:cNvPr id="69" name="Picture 16" descr="C:\Users\davidra\Documents\ClipArtforPowerpoint\DVD_ART36\Artwork_Imagery\Icons - Illustrations\_ WINDOWS SERVER ICONS\Documents\Document XML file.png"/>
          <p:cNvPicPr>
            <a:picLocks noChangeAspect="1" noChangeArrowheads="1"/>
          </p:cNvPicPr>
          <p:nvPr/>
        </p:nvPicPr>
        <p:blipFill>
          <a:blip r:embed="rId15" cstate="print"/>
          <a:srcRect/>
          <a:stretch>
            <a:fillRect/>
          </a:stretch>
        </p:blipFill>
        <p:spPr bwMode="auto">
          <a:xfrm>
            <a:off x="1541179" y="2243487"/>
            <a:ext cx="327949" cy="303714"/>
          </a:xfrm>
          <a:prstGeom prst="rect">
            <a:avLst/>
          </a:prstGeom>
          <a:noFill/>
        </p:spPr>
      </p:pic>
      <p:grpSp>
        <p:nvGrpSpPr>
          <p:cNvPr id="71" name="Group 6"/>
          <p:cNvGrpSpPr/>
          <p:nvPr/>
        </p:nvGrpSpPr>
        <p:grpSpPr>
          <a:xfrm>
            <a:off x="9243192" y="5105404"/>
            <a:ext cx="1523603" cy="1034143"/>
            <a:chOff x="5334000" y="3352800"/>
            <a:chExt cx="2438400" cy="2438400"/>
          </a:xfrm>
        </p:grpSpPr>
        <p:pic>
          <p:nvPicPr>
            <p:cNvPr id="72" name="Picture 8" descr="C:\Users\davidra\Documents\ClipArtforPowerpoint\DVD_ART36\Artwork_Imagery\Icons - Illustrations\_ SEVEN STYLE\lcd monitor tv television screen.png"/>
            <p:cNvPicPr>
              <a:picLocks noChangeAspect="1" noChangeArrowheads="1"/>
            </p:cNvPicPr>
            <p:nvPr/>
          </p:nvPicPr>
          <p:blipFill>
            <a:blip r:embed="rId22" cstate="print"/>
            <a:srcRect/>
            <a:stretch>
              <a:fillRect/>
            </a:stretch>
          </p:blipFill>
          <p:spPr bwMode="auto">
            <a:xfrm>
              <a:off x="5334000" y="3352800"/>
              <a:ext cx="2438400" cy="2438400"/>
            </a:xfrm>
            <a:prstGeom prst="rect">
              <a:avLst/>
            </a:prstGeom>
            <a:noFill/>
          </p:spPr>
        </p:pic>
        <p:pic>
          <p:nvPicPr>
            <p:cNvPr id="73" name="Picture 10" descr="C:\Users\davidra\Documents\ClipArtforPowerpoint\DVD_ART36\Logos\System Center\System Center generic brand Grid v.png"/>
            <p:cNvPicPr>
              <a:picLocks noChangeAspect="1" noChangeArrowheads="1"/>
            </p:cNvPicPr>
            <p:nvPr/>
          </p:nvPicPr>
          <p:blipFill>
            <a:blip r:embed="rId23" cstate="print"/>
            <a:srcRect/>
            <a:stretch>
              <a:fillRect/>
            </a:stretch>
          </p:blipFill>
          <p:spPr bwMode="auto">
            <a:xfrm>
              <a:off x="5562600" y="4419600"/>
              <a:ext cx="957090" cy="614133"/>
            </a:xfrm>
            <a:prstGeom prst="rect">
              <a:avLst/>
            </a:prstGeom>
            <a:noFill/>
          </p:spPr>
        </p:pic>
      </p:grpSp>
      <p:pic>
        <p:nvPicPr>
          <p:cNvPr id="74" name="Picture 6" descr="C:\Users\davidra\Documents\ClipArtforPowerpoint\DVD_ART36\Artwork_Imagery\Icons - Illustrations\_ REAL VISTA STYLE\people executive icon business man.png"/>
          <p:cNvPicPr>
            <a:picLocks noChangeAspect="1" noChangeArrowheads="1"/>
          </p:cNvPicPr>
          <p:nvPr/>
        </p:nvPicPr>
        <p:blipFill>
          <a:blip r:embed="rId24" cstate="print"/>
          <a:srcRect/>
          <a:stretch>
            <a:fillRect/>
          </a:stretch>
        </p:blipFill>
        <p:spPr bwMode="auto">
          <a:xfrm>
            <a:off x="9751060" y="5105400"/>
            <a:ext cx="1828324" cy="1371600"/>
          </a:xfrm>
          <a:prstGeom prst="rect">
            <a:avLst/>
          </a:prstGeom>
          <a:noFill/>
        </p:spPr>
      </p:pic>
      <p:sp>
        <p:nvSpPr>
          <p:cNvPr id="84" name="Right Arrow 83"/>
          <p:cNvSpPr/>
          <p:nvPr/>
        </p:nvSpPr>
        <p:spPr bwMode="auto">
          <a:xfrm rot="18928725">
            <a:off x="1183339" y="3995463"/>
            <a:ext cx="3569461" cy="1801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sp>
        <p:nvSpPr>
          <p:cNvPr id="85" name="Right Arrow 84"/>
          <p:cNvSpPr/>
          <p:nvPr/>
        </p:nvSpPr>
        <p:spPr bwMode="auto">
          <a:xfrm rot="18890543" flipH="1">
            <a:off x="1162486" y="4001042"/>
            <a:ext cx="3569461" cy="1801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current configuration</a:t>
            </a:r>
          </a:p>
        </p:txBody>
      </p:sp>
      <p:pic>
        <p:nvPicPr>
          <p:cNvPr id="86" name="Picture 4" descr="C:\Users\davidra\Documents\ClipArtforPowerpoint\DVD_ART36\Artwork_Imagery\Icons - Illustrations\_ WINDOWS SERVER ICONS\Data\Table with Data Blue spreadsheet document.png"/>
          <p:cNvPicPr>
            <a:picLocks noChangeAspect="1" noChangeArrowheads="1"/>
          </p:cNvPicPr>
          <p:nvPr/>
        </p:nvPicPr>
        <p:blipFill>
          <a:blip r:embed="rId19" cstate="print"/>
          <a:srcRect/>
          <a:stretch>
            <a:fillRect/>
          </a:stretch>
        </p:blipFill>
        <p:spPr bwMode="auto">
          <a:xfrm>
            <a:off x="1380888" y="5222234"/>
            <a:ext cx="507866" cy="314939"/>
          </a:xfrm>
          <a:prstGeom prst="rect">
            <a:avLst/>
          </a:prstGeom>
          <a:noFill/>
        </p:spPr>
      </p:pic>
      <p:sp>
        <p:nvSpPr>
          <p:cNvPr id="87" name="Right Arrow 86"/>
          <p:cNvSpPr/>
          <p:nvPr/>
        </p:nvSpPr>
        <p:spPr bwMode="auto">
          <a:xfrm rot="18890543" flipH="1">
            <a:off x="1162486" y="4011015"/>
            <a:ext cx="3569461" cy="1801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Apply settings</a:t>
            </a:r>
          </a:p>
        </p:txBody>
      </p:sp>
      <p:pic>
        <p:nvPicPr>
          <p:cNvPr id="88" name="Picture 2" descr="C:\Users\davidra\Documents\ClipArtforPowerpoint\DVD_ART36\Artwork_Imagery\Icons - Illustrations\_ XML ICONS\policy rules.png"/>
          <p:cNvPicPr>
            <a:picLocks noChangeAspect="1" noChangeArrowheads="1"/>
          </p:cNvPicPr>
          <p:nvPr/>
        </p:nvPicPr>
        <p:blipFill>
          <a:blip r:embed="rId21" cstate="print"/>
          <a:srcRect/>
          <a:stretch>
            <a:fillRect/>
          </a:stretch>
        </p:blipFill>
        <p:spPr bwMode="auto">
          <a:xfrm>
            <a:off x="3787632" y="2678255"/>
            <a:ext cx="394175" cy="342398"/>
          </a:xfrm>
          <a:prstGeom prst="rect">
            <a:avLst/>
          </a:prstGeom>
          <a:noFill/>
        </p:spPr>
      </p:pic>
      <p:sp>
        <p:nvSpPr>
          <p:cNvPr id="89" name="Right Arrow 88"/>
          <p:cNvSpPr/>
          <p:nvPr/>
        </p:nvSpPr>
        <p:spPr bwMode="auto">
          <a:xfrm rot="18928725">
            <a:off x="1183339" y="4024890"/>
            <a:ext cx="3569461" cy="1801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compliance</a:t>
            </a:r>
          </a:p>
        </p:txBody>
      </p:sp>
      <p:pic>
        <p:nvPicPr>
          <p:cNvPr id="90" name="Picture 16" descr="C:\Users\davidra\Documents\ClipArtforPowerpoint\DVD_ART36\Artwork_Imagery\Icons - Illustrations\_ WINDOWS SERVER ICONS\Documents\Document XML file.png"/>
          <p:cNvPicPr>
            <a:picLocks noChangeAspect="1" noChangeArrowheads="1"/>
          </p:cNvPicPr>
          <p:nvPr/>
        </p:nvPicPr>
        <p:blipFill>
          <a:blip r:embed="rId15" cstate="print"/>
          <a:srcRect/>
          <a:stretch>
            <a:fillRect/>
          </a:stretch>
        </p:blipFill>
        <p:spPr bwMode="auto">
          <a:xfrm rot="21417077">
            <a:off x="1415286" y="5258489"/>
            <a:ext cx="327949" cy="303714"/>
          </a:xfrm>
          <a:prstGeom prst="rect">
            <a:avLst/>
          </a:prstGeom>
          <a:noFill/>
        </p:spPr>
      </p:pic>
      <p:sp>
        <p:nvSpPr>
          <p:cNvPr id="93" name="Right Arrow 92"/>
          <p:cNvSpPr/>
          <p:nvPr/>
        </p:nvSpPr>
        <p:spPr bwMode="auto">
          <a:xfrm rot="914882">
            <a:off x="5417975" y="2897729"/>
            <a:ext cx="4998797"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grpSp>
        <p:nvGrpSpPr>
          <p:cNvPr id="94" name="Group 93"/>
          <p:cNvGrpSpPr/>
          <p:nvPr/>
        </p:nvGrpSpPr>
        <p:grpSpPr>
          <a:xfrm>
            <a:off x="9631567" y="3166136"/>
            <a:ext cx="1919021" cy="769744"/>
            <a:chOff x="6553075" y="2410053"/>
            <a:chExt cx="1439641" cy="769744"/>
          </a:xfrm>
        </p:grpSpPr>
        <p:pic>
          <p:nvPicPr>
            <p:cNvPr id="95" name="Picture 2" descr="C:\Users\davidra\Documents\ClipArtforPowerpoint\DVD_ART36\Artwork_Imagery\Icons - Illustrations\_ XML ICONS\policy rules.png"/>
            <p:cNvPicPr>
              <a:picLocks noChangeAspect="1" noChangeArrowheads="1"/>
            </p:cNvPicPr>
            <p:nvPr/>
          </p:nvPicPr>
          <p:blipFill>
            <a:blip r:embed="rId18" cstate="print"/>
            <a:srcRect/>
            <a:stretch>
              <a:fillRect/>
            </a:stretch>
          </p:blipFill>
          <p:spPr bwMode="auto">
            <a:xfrm>
              <a:off x="7041085" y="2660936"/>
              <a:ext cx="448108" cy="518861"/>
            </a:xfrm>
            <a:prstGeom prst="rect">
              <a:avLst/>
            </a:prstGeom>
            <a:noFill/>
          </p:spPr>
        </p:pic>
        <p:sp>
          <p:nvSpPr>
            <p:cNvPr id="96" name="TextBox 95"/>
            <p:cNvSpPr txBox="1"/>
            <p:nvPr/>
          </p:nvSpPr>
          <p:spPr>
            <a:xfrm>
              <a:off x="6553075" y="2410053"/>
              <a:ext cx="1439641"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Baseline</a:t>
              </a:r>
            </a:p>
          </p:txBody>
        </p:sp>
      </p:grpSp>
      <p:pic>
        <p:nvPicPr>
          <p:cNvPr id="97" name="Picture 15" descr="C:\Users\davidra\Documents\ClipArtforPowerpoint\DVD_ART36\Artwork_Imagery\Shapes\Arrows\Curved\gold arrow cycle.png"/>
          <p:cNvPicPr>
            <a:picLocks noChangeArrowheads="1"/>
          </p:cNvPicPr>
          <p:nvPr/>
        </p:nvPicPr>
        <p:blipFill>
          <a:blip r:embed="rId20" cstate="print"/>
          <a:srcRect/>
          <a:stretch>
            <a:fillRect/>
          </a:stretch>
        </p:blipFill>
        <p:spPr bwMode="auto">
          <a:xfrm>
            <a:off x="4352551" y="2577918"/>
            <a:ext cx="572875" cy="425191"/>
          </a:xfrm>
          <a:prstGeom prst="rect">
            <a:avLst/>
          </a:prstGeom>
          <a:noFill/>
        </p:spPr>
      </p:pic>
      <p:pic>
        <p:nvPicPr>
          <p:cNvPr id="98" name="Picture 15" descr="C:\Users\davidra\Documents\ClipArtforPowerpoint\DVD_ART36\Artwork_Imagery\Shapes\Arrows\Curved\gold arrow cycle.png"/>
          <p:cNvPicPr>
            <a:picLocks noChangeArrowheads="1"/>
          </p:cNvPicPr>
          <p:nvPr/>
        </p:nvPicPr>
        <p:blipFill>
          <a:blip r:embed="rId20" cstate="print"/>
          <a:srcRect/>
          <a:stretch>
            <a:fillRect/>
          </a:stretch>
        </p:blipFill>
        <p:spPr bwMode="auto">
          <a:xfrm flipH="1">
            <a:off x="4264449" y="2550138"/>
            <a:ext cx="694763" cy="516319"/>
          </a:xfrm>
          <a:prstGeom prst="rect">
            <a:avLst/>
          </a:prstGeom>
          <a:noFill/>
        </p:spPr>
      </p:pic>
      <p:sp>
        <p:nvSpPr>
          <p:cNvPr id="99" name="TextBox 98"/>
          <p:cNvSpPr txBox="1"/>
          <p:nvPr/>
        </p:nvSpPr>
        <p:spPr>
          <a:xfrm>
            <a:off x="3533997" y="2927949"/>
            <a:ext cx="2166844" cy="553998"/>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Generate remediation commands</a:t>
            </a:r>
          </a:p>
        </p:txBody>
      </p:sp>
      <p:sp>
        <p:nvSpPr>
          <p:cNvPr id="100" name="TextBox 99"/>
          <p:cNvSpPr txBox="1"/>
          <p:nvPr/>
        </p:nvSpPr>
        <p:spPr>
          <a:xfrm>
            <a:off x="3658575" y="2953129"/>
            <a:ext cx="1919021"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Assess Compliance</a:t>
            </a:r>
          </a:p>
        </p:txBody>
      </p:sp>
      <p:sp>
        <p:nvSpPr>
          <p:cNvPr id="102" name="Right Arrow 101"/>
          <p:cNvSpPr/>
          <p:nvPr/>
        </p:nvSpPr>
        <p:spPr bwMode="auto">
          <a:xfrm rot="914882">
            <a:off x="5453812" y="2934149"/>
            <a:ext cx="4998797"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Report compliance</a:t>
            </a:r>
          </a:p>
        </p:txBody>
      </p:sp>
      <p:pic>
        <p:nvPicPr>
          <p:cNvPr id="68" name="Picture 16" descr="C:\Users\davidra\Documents\ClipArtforPowerpoint\DVD_ART36\Artwork_Imagery\Icons - Illustrations\_ WINDOWS SERVER ICONS\Documents\Document XML file.png"/>
          <p:cNvPicPr>
            <a:picLocks noChangeAspect="1" noChangeArrowheads="1"/>
          </p:cNvPicPr>
          <p:nvPr/>
        </p:nvPicPr>
        <p:blipFill>
          <a:blip r:embed="rId15" cstate="print"/>
          <a:srcRect/>
          <a:stretch>
            <a:fillRect/>
          </a:stretch>
        </p:blipFill>
        <p:spPr bwMode="auto">
          <a:xfrm>
            <a:off x="5080936" y="2300139"/>
            <a:ext cx="560701" cy="519265"/>
          </a:xfrm>
          <a:prstGeom prst="rect">
            <a:avLst/>
          </a:prstGeom>
          <a:noFill/>
        </p:spPr>
      </p:pic>
      <p:pic>
        <p:nvPicPr>
          <p:cNvPr id="105" name="Picture 16" descr="C:\Users\davidra\Documents\ClipArtforPowerpoint\DVD_ART36\Artwork_Imagery\Icons - Illustrations\_ WINDOWS SERVER ICONS\Documents\Document XML file.png"/>
          <p:cNvPicPr>
            <a:picLocks noChangeAspect="1" noChangeArrowheads="1"/>
          </p:cNvPicPr>
          <p:nvPr/>
        </p:nvPicPr>
        <p:blipFill>
          <a:blip r:embed="rId15" cstate="print"/>
          <a:srcRect/>
          <a:stretch>
            <a:fillRect/>
          </a:stretch>
        </p:blipFill>
        <p:spPr bwMode="auto">
          <a:xfrm>
            <a:off x="5096176" y="2303949"/>
            <a:ext cx="560701" cy="519265"/>
          </a:xfrm>
          <a:prstGeom prst="rect">
            <a:avLst/>
          </a:prstGeom>
          <a:noFill/>
        </p:spPr>
      </p:pic>
    </p:spTree>
    <p:custDataLst>
      <p:tags r:id="rId1"/>
    </p:custDataLst>
    <p:extLst>
      <p:ext uri="{BB962C8B-B14F-4D97-AF65-F5344CB8AC3E}">
        <p14:creationId xmlns:p14="http://schemas.microsoft.com/office/powerpoint/2010/main" val="52365552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64" presetClass="path" presetSubtype="0" accel="50000" decel="50000" fill="hold" nodeType="afterEffect">
                                  <p:stCondLst>
                                    <p:cond delay="0"/>
                                  </p:stCondLst>
                                  <p:childTnLst>
                                    <p:animMotion origin="layout" path="M 0 0 L 0 -0.25 E" pathEditMode="relative" ptsTypes="">
                                      <p:cBhvr>
                                        <p:cTn id="28" dur="1000" fill="hold"/>
                                        <p:tgtEl>
                                          <p:spTgt spid="46"/>
                                        </p:tgtEl>
                                        <p:attrNameLst>
                                          <p:attrName>ppt_x</p:attrName>
                                          <p:attrName>ppt_y</p:attrName>
                                        </p:attrNameLst>
                                      </p:cBhvr>
                                    </p:animMotion>
                                  </p:childTnLst>
                                </p:cTn>
                              </p:par>
                              <p:par>
                                <p:cTn id="29" presetID="64" presetClass="path" presetSubtype="0" accel="50000" decel="50000" fill="hold" grpId="0" nodeType="withEffect">
                                  <p:stCondLst>
                                    <p:cond delay="0"/>
                                  </p:stCondLst>
                                  <p:childTnLst>
                                    <p:animMotion origin="layout" path="M 0 0 L 0 -0.25 E" pathEditMode="relative" ptsTypes="">
                                      <p:cBhvr>
                                        <p:cTn id="30" dur="1000" fill="hold"/>
                                        <p:tgtEl>
                                          <p:spTgt spid="49"/>
                                        </p:tgtEl>
                                        <p:attrNameLst>
                                          <p:attrName>ppt_x</p:attrName>
                                          <p:attrName>ppt_y</p:attrName>
                                        </p:attrNameLst>
                                      </p:cBhvr>
                                    </p:animMotion>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par>
                          <p:cTn id="41" fill="hold">
                            <p:stCondLst>
                              <p:cond delay="500"/>
                            </p:stCondLst>
                            <p:childTnLst>
                              <p:par>
                                <p:cTn id="42" presetID="1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
                                          </p:val>
                                        </p:tav>
                                        <p:tav tm="100000">
                                          <p:val>
                                            <p:strVal val="#ppt_y"/>
                                          </p:val>
                                        </p:tav>
                                      </p:tavLst>
                                    </p:anim>
                                    <p:animEffect transition="in" filter="wipe(up)">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dissolve">
                                      <p:cBhvr>
                                        <p:cTn id="53" dur="500"/>
                                        <p:tgtEl>
                                          <p:spTgt spid="43"/>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ssolve">
                                      <p:cBhvr>
                                        <p:cTn id="57" dur="500"/>
                                        <p:tgtEl>
                                          <p:spTgt spid="55"/>
                                        </p:tgtEl>
                                      </p:cBhvr>
                                    </p:animEffect>
                                  </p:childTnLst>
                                </p:cTn>
                              </p:par>
                            </p:childTnLst>
                          </p:cTn>
                        </p:par>
                        <p:par>
                          <p:cTn id="58" fill="hold">
                            <p:stCondLst>
                              <p:cond delay="1000"/>
                            </p:stCondLst>
                            <p:childTnLst>
                              <p:par>
                                <p:cTn id="59" presetID="56" presetClass="path" presetSubtype="0" accel="50000" decel="50000" fill="hold" nodeType="afterEffect">
                                  <p:stCondLst>
                                    <p:cond delay="0"/>
                                  </p:stCondLst>
                                  <p:childTnLst>
                                    <p:animMotion origin="layout" path="M -1.11111E-6 7.47166E-7 L -0.42569 -0.1647 " pathEditMode="relative" rAng="0" ptsTypes="AA">
                                      <p:cBhvr>
                                        <p:cTn id="60" dur="2000" fill="hold"/>
                                        <p:tgtEl>
                                          <p:spTgt spid="5"/>
                                        </p:tgtEl>
                                        <p:attrNameLst>
                                          <p:attrName>ppt_x</p:attrName>
                                          <p:attrName>ppt_y</p:attrName>
                                        </p:attrNameLst>
                                      </p:cBhvr>
                                      <p:rCtr x="-21285" y="-8235"/>
                                    </p:animMotion>
                                  </p:childTnLst>
                                </p:cTn>
                              </p:par>
                            </p:childTnLst>
                          </p:cTn>
                        </p:par>
                        <p:par>
                          <p:cTn id="61" fill="hold">
                            <p:stCondLst>
                              <p:cond delay="3000"/>
                            </p:stCondLst>
                            <p:childTnLst>
                              <p:par>
                                <p:cTn id="62" presetID="9" presetClass="exit" presetSubtype="0" fill="hold" grpId="1" nodeType="afterEffect">
                                  <p:stCondLst>
                                    <p:cond delay="0"/>
                                  </p:stCondLst>
                                  <p:childTnLst>
                                    <p:animEffect transition="out" filter="dissolve">
                                      <p:cBhvr>
                                        <p:cTn id="63" dur="500"/>
                                        <p:tgtEl>
                                          <p:spTgt spid="55"/>
                                        </p:tgtEl>
                                      </p:cBhvr>
                                    </p:animEffect>
                                    <p:set>
                                      <p:cBhvr>
                                        <p:cTn id="64" dur="1" fill="hold">
                                          <p:stCondLst>
                                            <p:cond delay="499"/>
                                          </p:stCondLst>
                                        </p:cTn>
                                        <p:tgtEl>
                                          <p:spTgt spid="55"/>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dissolve">
                                      <p:cBhvr>
                                        <p:cTn id="72" dur="500"/>
                                        <p:tgtEl>
                                          <p:spTgt spid="59"/>
                                        </p:tgtEl>
                                      </p:cBhvr>
                                    </p:animEffect>
                                  </p:childTnLst>
                                </p:cTn>
                              </p:par>
                            </p:childTnLst>
                          </p:cTn>
                        </p:par>
                        <p:par>
                          <p:cTn id="73" fill="hold">
                            <p:stCondLst>
                              <p:cond delay="500"/>
                            </p:stCondLst>
                            <p:childTnLst>
                              <p:par>
                                <p:cTn id="74" presetID="9"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dissolve">
                                      <p:cBhvr>
                                        <p:cTn id="76" dur="500"/>
                                        <p:tgtEl>
                                          <p:spTgt spid="60"/>
                                        </p:tgtEl>
                                      </p:cBhvr>
                                    </p:animEffect>
                                  </p:childTnLst>
                                </p:cTn>
                              </p:par>
                            </p:childTnLst>
                          </p:cTn>
                        </p:par>
                        <p:par>
                          <p:cTn id="77" fill="hold">
                            <p:stCondLst>
                              <p:cond delay="1000"/>
                            </p:stCondLst>
                            <p:childTnLst>
                              <p:par>
                                <p:cTn id="78" presetID="56" presetClass="path" presetSubtype="0" accel="50000" decel="50000" fill="hold" nodeType="afterEffect">
                                  <p:stCondLst>
                                    <p:cond delay="0"/>
                                  </p:stCondLst>
                                  <p:childTnLst>
                                    <p:animMotion origin="layout" path="M -0.00417 -2.42368E-6 L 0.20091 0.01596 " pathEditMode="relative" rAng="0" ptsTypes="AA">
                                      <p:cBhvr>
                                        <p:cTn id="79" dur="2000" fill="hold"/>
                                        <p:tgtEl>
                                          <p:spTgt spid="60"/>
                                        </p:tgtEl>
                                        <p:attrNameLst>
                                          <p:attrName>ppt_x</p:attrName>
                                          <p:attrName>ppt_y</p:attrName>
                                        </p:attrNameLst>
                                      </p:cBhvr>
                                      <p:rCtr x="10247" y="786"/>
                                    </p:animMotion>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par>
                                <p:cTn id="85" presetID="9"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dissolve">
                                      <p:cBhvr>
                                        <p:cTn id="87" dur="500"/>
                                        <p:tgtEl>
                                          <p:spTgt spid="62"/>
                                        </p:tgtEl>
                                      </p:cBhvr>
                                    </p:animEffect>
                                  </p:childTnLst>
                                </p:cTn>
                              </p:par>
                              <p:par>
                                <p:cTn id="88" presetID="9"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dissolve">
                                      <p:cBhvr>
                                        <p:cTn id="90" dur="500"/>
                                        <p:tgtEl>
                                          <p:spTgt spid="61"/>
                                        </p:tgtEl>
                                      </p:cBhvr>
                                    </p:animEffect>
                                  </p:childTnLst>
                                </p:cTn>
                              </p:par>
                            </p:childTnLst>
                          </p:cTn>
                        </p:par>
                        <p:par>
                          <p:cTn id="91" fill="hold">
                            <p:stCondLst>
                              <p:cond delay="500"/>
                            </p:stCondLst>
                            <p:childTnLst>
                              <p:par>
                                <p:cTn id="92" presetID="8" presetClass="emph" presetSubtype="0" fill="hold" nodeType="afterEffect">
                                  <p:stCondLst>
                                    <p:cond delay="0"/>
                                  </p:stCondLst>
                                  <p:childTnLst>
                                    <p:animRot by="43200000">
                                      <p:cBhvr>
                                        <p:cTn id="93" dur="2000" fill="hold"/>
                                        <p:tgtEl>
                                          <p:spTgt spid="61"/>
                                        </p:tgtEl>
                                        <p:attrNameLst>
                                          <p:attrName>r</p:attrName>
                                        </p:attrNameLst>
                                      </p:cBhvr>
                                    </p:animRot>
                                  </p:childTnLst>
                                </p:cTn>
                              </p:par>
                            </p:childTnLst>
                          </p:cTn>
                        </p:par>
                        <p:par>
                          <p:cTn id="94" fill="hold">
                            <p:stCondLst>
                              <p:cond delay="2500"/>
                            </p:stCondLst>
                            <p:childTnLst>
                              <p:par>
                                <p:cTn id="95" presetID="9" presetClass="exit" presetSubtype="0" fill="hold" nodeType="afterEffect">
                                  <p:stCondLst>
                                    <p:cond delay="0"/>
                                  </p:stCondLst>
                                  <p:childTnLst>
                                    <p:animEffect transition="out" filter="dissolve">
                                      <p:cBhvr>
                                        <p:cTn id="96" dur="500"/>
                                        <p:tgtEl>
                                          <p:spTgt spid="60"/>
                                        </p:tgtEl>
                                      </p:cBhvr>
                                    </p:animEffect>
                                    <p:set>
                                      <p:cBhvr>
                                        <p:cTn id="97" dur="1" fill="hold">
                                          <p:stCondLst>
                                            <p:cond delay="499"/>
                                          </p:stCondLst>
                                        </p:cTn>
                                        <p:tgtEl>
                                          <p:spTgt spid="6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nodeType="clickEffect">
                                  <p:stCondLst>
                                    <p:cond delay="0"/>
                                  </p:stCondLst>
                                  <p:childTnLst>
                                    <p:animEffect transition="out" filter="dissolve">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62"/>
                                        </p:tgtEl>
                                      </p:cBhvr>
                                    </p:animEffect>
                                    <p:set>
                                      <p:cBhvr>
                                        <p:cTn id="105" dur="1" fill="hold">
                                          <p:stCondLst>
                                            <p:cond delay="499"/>
                                          </p:stCondLst>
                                        </p:cTn>
                                        <p:tgtEl>
                                          <p:spTgt spid="62"/>
                                        </p:tgtEl>
                                        <p:attrNameLst>
                                          <p:attrName>style.visibility</p:attrName>
                                        </p:attrNameLst>
                                      </p:cBhvr>
                                      <p:to>
                                        <p:strVal val="hidden"/>
                                      </p:to>
                                    </p:set>
                                  </p:childTnLst>
                                </p:cTn>
                              </p:par>
                              <p:par>
                                <p:cTn id="106" presetID="9"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dissolve">
                                      <p:cBhvr>
                                        <p:cTn id="108" dur="500"/>
                                        <p:tgtEl>
                                          <p:spTgt spid="65"/>
                                        </p:tgtEl>
                                      </p:cBhvr>
                                    </p:animEffect>
                                  </p:childTnLst>
                                </p:cTn>
                              </p:par>
                              <p:par>
                                <p:cTn id="109" presetID="9"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dissolve">
                                      <p:cBhvr>
                                        <p:cTn id="111" dur="500"/>
                                        <p:tgtEl>
                                          <p:spTgt spid="64"/>
                                        </p:tgtEl>
                                      </p:cBhvr>
                                    </p:animEffect>
                                  </p:childTnLst>
                                </p:cTn>
                              </p:par>
                            </p:childTnLst>
                          </p:cTn>
                        </p:par>
                        <p:par>
                          <p:cTn id="112" fill="hold">
                            <p:stCondLst>
                              <p:cond delay="500"/>
                            </p:stCondLst>
                            <p:childTnLst>
                              <p:par>
                                <p:cTn id="113" presetID="8" presetClass="emph" presetSubtype="0" fill="hold" nodeType="afterEffect">
                                  <p:stCondLst>
                                    <p:cond delay="0"/>
                                  </p:stCondLst>
                                  <p:childTnLst>
                                    <p:animRot by="-43200000">
                                      <p:cBhvr>
                                        <p:cTn id="114" dur="2000" fill="hold"/>
                                        <p:tgtEl>
                                          <p:spTgt spid="64"/>
                                        </p:tgtEl>
                                        <p:attrNameLst>
                                          <p:attrName>r</p:attrName>
                                        </p:attrNameLst>
                                      </p:cBhvr>
                                    </p:animRot>
                                  </p:childTnLst>
                                </p:cTn>
                              </p:par>
                            </p:childTnLst>
                          </p:cTn>
                        </p:par>
                        <p:par>
                          <p:cTn id="115" fill="hold">
                            <p:stCondLst>
                              <p:cond delay="2500"/>
                            </p:stCondLst>
                            <p:childTnLst>
                              <p:par>
                                <p:cTn id="116" presetID="9" presetClass="entr" presetSubtype="0" fill="hold"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dissolve">
                                      <p:cBhvr>
                                        <p:cTn id="118" dur="500"/>
                                        <p:tgtEl>
                                          <p:spTgt spid="66"/>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nodeType="clickEffect">
                                  <p:stCondLst>
                                    <p:cond delay="0"/>
                                  </p:stCondLst>
                                  <p:childTnLst>
                                    <p:animEffect transition="out" filter="dissolve">
                                      <p:cBhvr>
                                        <p:cTn id="122" dur="500"/>
                                        <p:tgtEl>
                                          <p:spTgt spid="64"/>
                                        </p:tgtEl>
                                      </p:cBhvr>
                                    </p:animEffect>
                                    <p:set>
                                      <p:cBhvr>
                                        <p:cTn id="123" dur="1" fill="hold">
                                          <p:stCondLst>
                                            <p:cond delay="499"/>
                                          </p:stCondLst>
                                        </p:cTn>
                                        <p:tgtEl>
                                          <p:spTgt spid="64"/>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par>
                          <p:cTn id="127" fill="hold">
                            <p:stCondLst>
                              <p:cond delay="500"/>
                            </p:stCondLst>
                            <p:childTnLst>
                              <p:par>
                                <p:cTn id="128" presetID="9" presetClass="entr" presetSubtype="0" fill="hold" grpId="0" nodeType="after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dissolve">
                                      <p:cBhvr>
                                        <p:cTn id="130" dur="500"/>
                                        <p:tgtEl>
                                          <p:spTgt spid="63"/>
                                        </p:tgtEl>
                                      </p:cBhvr>
                                    </p:animEffect>
                                  </p:childTnLst>
                                </p:cTn>
                              </p:par>
                            </p:childTnLst>
                          </p:cTn>
                        </p:par>
                        <p:par>
                          <p:cTn id="131" fill="hold">
                            <p:stCondLst>
                              <p:cond delay="1000"/>
                            </p:stCondLst>
                            <p:childTnLst>
                              <p:par>
                                <p:cTn id="132" presetID="49" presetClass="path" presetSubtype="0" accel="50000" decel="50000" fill="hold" nodeType="afterEffect">
                                  <p:stCondLst>
                                    <p:cond delay="0"/>
                                  </p:stCondLst>
                                  <p:childTnLst>
                                    <p:animMotion origin="layout" path="M -2.91667E-6 -1.85014E-6 L -0.18633 -0.00902 " pathEditMode="relative" rAng="0" ptsTypes="AA">
                                      <p:cBhvr>
                                        <p:cTn id="133" dur="2000" fill="hold"/>
                                        <p:tgtEl>
                                          <p:spTgt spid="66"/>
                                        </p:tgtEl>
                                        <p:attrNameLst>
                                          <p:attrName>ppt_x</p:attrName>
                                          <p:attrName>ppt_y</p:attrName>
                                        </p:attrNameLst>
                                      </p:cBhvr>
                                      <p:rCtr x="-9323" y="-463"/>
                                    </p:animMotion>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nodeType="clickEffect">
                                  <p:stCondLst>
                                    <p:cond delay="0"/>
                                  </p:stCondLst>
                                  <p:childTnLst>
                                    <p:animEffect transition="out" filter="dissolve">
                                      <p:cBhvr>
                                        <p:cTn id="137" dur="500"/>
                                        <p:tgtEl>
                                          <p:spTgt spid="66"/>
                                        </p:tgtEl>
                                      </p:cBhvr>
                                    </p:animEffect>
                                    <p:set>
                                      <p:cBhvr>
                                        <p:cTn id="138" dur="1" fill="hold">
                                          <p:stCondLst>
                                            <p:cond delay="499"/>
                                          </p:stCondLst>
                                        </p:cTn>
                                        <p:tgtEl>
                                          <p:spTgt spid="66"/>
                                        </p:tgtEl>
                                        <p:attrNameLst>
                                          <p:attrName>style.visibility</p:attrName>
                                        </p:attrNameLst>
                                      </p:cBhvr>
                                      <p:to>
                                        <p:strVal val="hidden"/>
                                      </p:to>
                                    </p:set>
                                  </p:childTnLst>
                                </p:cTn>
                              </p:par>
                              <p:par>
                                <p:cTn id="139" presetID="9" presetClass="exit" presetSubtype="0" fill="hold" grpId="1" nodeType="withEffect">
                                  <p:stCondLst>
                                    <p:cond delay="0"/>
                                  </p:stCondLst>
                                  <p:childTnLst>
                                    <p:animEffect transition="out" filter="dissolve">
                                      <p:cBhvr>
                                        <p:cTn id="140" dur="500"/>
                                        <p:tgtEl>
                                          <p:spTgt spid="63"/>
                                        </p:tgtEl>
                                      </p:cBhvr>
                                    </p:animEffect>
                                    <p:set>
                                      <p:cBhvr>
                                        <p:cTn id="141" dur="1" fill="hold">
                                          <p:stCondLst>
                                            <p:cond delay="499"/>
                                          </p:stCondLst>
                                        </p:cTn>
                                        <p:tgtEl>
                                          <p:spTgt spid="63"/>
                                        </p:tgtEl>
                                        <p:attrNameLst>
                                          <p:attrName>style.visibility</p:attrName>
                                        </p:attrNameLst>
                                      </p:cBhvr>
                                      <p:to>
                                        <p:strVal val="hidden"/>
                                      </p:to>
                                    </p:set>
                                  </p:childTnLst>
                                </p:cTn>
                              </p:par>
                              <p:par>
                                <p:cTn id="142" presetID="9" presetClass="entr" presetSubtype="0" fill="hold"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dissolve">
                                      <p:cBhvr>
                                        <p:cTn id="144" dur="500"/>
                                        <p:tgtEl>
                                          <p:spTgt spid="69"/>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dissolve">
                                      <p:cBhvr>
                                        <p:cTn id="147" dur="500"/>
                                        <p:tgtEl>
                                          <p:spTgt spid="70"/>
                                        </p:tgtEl>
                                      </p:cBhvr>
                                    </p:animEffect>
                                  </p:childTnLst>
                                </p:cTn>
                              </p:par>
                            </p:childTnLst>
                          </p:cTn>
                        </p:par>
                        <p:par>
                          <p:cTn id="148" fill="hold">
                            <p:stCondLst>
                              <p:cond delay="500"/>
                            </p:stCondLst>
                            <p:childTnLst>
                              <p:par>
                                <p:cTn id="149" presetID="56" presetClass="path" presetSubtype="0" accel="50000" decel="50000" fill="hold" nodeType="afterEffect">
                                  <p:stCondLst>
                                    <p:cond delay="0"/>
                                  </p:stCondLst>
                                  <p:childTnLst>
                                    <p:animMotion origin="layout" path="M -0.00352 -2.42368E-6 L 0.18841 0.01295 " pathEditMode="relative" rAng="0" ptsTypes="AA">
                                      <p:cBhvr>
                                        <p:cTn id="150" dur="2000" fill="hold"/>
                                        <p:tgtEl>
                                          <p:spTgt spid="69"/>
                                        </p:tgtEl>
                                        <p:attrNameLst>
                                          <p:attrName>ppt_x</p:attrName>
                                          <p:attrName>ppt_y</p:attrName>
                                        </p:attrNameLst>
                                      </p:cBhvr>
                                      <p:rCtr x="9596" y="648"/>
                                    </p:animMotion>
                                  </p:childTnLst>
                                </p:cTn>
                              </p:par>
                            </p:childTnLst>
                          </p:cTn>
                        </p:par>
                        <p:par>
                          <p:cTn id="151" fill="hold">
                            <p:stCondLst>
                              <p:cond delay="2500"/>
                            </p:stCondLst>
                            <p:childTnLst>
                              <p:par>
                                <p:cTn id="152" presetID="9" presetClass="exit" presetSubtype="0" fill="hold" nodeType="afterEffect">
                                  <p:stCondLst>
                                    <p:cond delay="0"/>
                                  </p:stCondLst>
                                  <p:childTnLst>
                                    <p:animEffect transition="out" filter="dissolve">
                                      <p:cBhvr>
                                        <p:cTn id="153" dur="500"/>
                                        <p:tgtEl>
                                          <p:spTgt spid="5"/>
                                        </p:tgtEl>
                                      </p:cBhvr>
                                    </p:animEffect>
                                    <p:set>
                                      <p:cBhvr>
                                        <p:cTn id="154" dur="1" fill="hold">
                                          <p:stCondLst>
                                            <p:cond delay="499"/>
                                          </p:stCondLst>
                                        </p:cTn>
                                        <p:tgtEl>
                                          <p:spTgt spid="5"/>
                                        </p:tgtEl>
                                        <p:attrNameLst>
                                          <p:attrName>style.visibility</p:attrName>
                                        </p:attrNameLst>
                                      </p:cBhvr>
                                      <p:to>
                                        <p:strVal val="hidden"/>
                                      </p:to>
                                    </p:set>
                                  </p:childTnLst>
                                </p:cTn>
                              </p:par>
                              <p:par>
                                <p:cTn id="155" presetID="9" presetClass="entr" presetSubtype="0" fill="hold" nodeType="with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dissolve">
                                      <p:cBhvr>
                                        <p:cTn id="157" dur="500"/>
                                        <p:tgtEl>
                                          <p:spTgt spid="68"/>
                                        </p:tgtEl>
                                      </p:cBhvr>
                                    </p:animEffect>
                                  </p:childTnLst>
                                </p:cTn>
                              </p:par>
                              <p:par>
                                <p:cTn id="158" presetID="9" presetClass="exit" presetSubtype="0" fill="hold" grpId="1" nodeType="withEffect">
                                  <p:stCondLst>
                                    <p:cond delay="0"/>
                                  </p:stCondLst>
                                  <p:childTnLst>
                                    <p:animEffect transition="out" filter="dissolve">
                                      <p:cBhvr>
                                        <p:cTn id="159" dur="500"/>
                                        <p:tgtEl>
                                          <p:spTgt spid="70"/>
                                        </p:tgtEl>
                                      </p:cBhvr>
                                    </p:animEffect>
                                    <p:set>
                                      <p:cBhvr>
                                        <p:cTn id="160" dur="1" fill="hold">
                                          <p:stCondLst>
                                            <p:cond delay="499"/>
                                          </p:stCondLst>
                                        </p:cTn>
                                        <p:tgtEl>
                                          <p:spTgt spid="70"/>
                                        </p:tgtEl>
                                        <p:attrNameLst>
                                          <p:attrName>style.visibility</p:attrName>
                                        </p:attrNameLst>
                                      </p:cBhvr>
                                      <p:to>
                                        <p:strVal val="hidden"/>
                                      </p:to>
                                    </p:set>
                                  </p:childTnLst>
                                </p:cTn>
                              </p:par>
                              <p:par>
                                <p:cTn id="161" presetID="9" presetClass="exit" presetSubtype="0" fill="hold" nodeType="withEffect">
                                  <p:stCondLst>
                                    <p:cond delay="0"/>
                                  </p:stCondLst>
                                  <p:childTnLst>
                                    <p:animEffect transition="out" filter="dissolve">
                                      <p:cBhvr>
                                        <p:cTn id="162" dur="500"/>
                                        <p:tgtEl>
                                          <p:spTgt spid="69"/>
                                        </p:tgtEl>
                                      </p:cBhvr>
                                    </p:animEffect>
                                    <p:set>
                                      <p:cBhvr>
                                        <p:cTn id="163" dur="1" fill="hold">
                                          <p:stCondLst>
                                            <p:cond delay="499"/>
                                          </p:stCondLst>
                                        </p:cTn>
                                        <p:tgtEl>
                                          <p:spTgt spid="69"/>
                                        </p:tgtEl>
                                        <p:attrNameLst>
                                          <p:attrName>style.visibility</p:attrName>
                                        </p:attrNameLst>
                                      </p:cBhvr>
                                      <p:to>
                                        <p:strVal val="hidden"/>
                                      </p:to>
                                    </p:set>
                                  </p:childTnLst>
                                </p:cTn>
                              </p:par>
                            </p:childTnLst>
                          </p:cTn>
                        </p:par>
                        <p:par>
                          <p:cTn id="164" fill="hold">
                            <p:stCondLst>
                              <p:cond delay="3000"/>
                            </p:stCondLst>
                            <p:childTnLst>
                              <p:par>
                                <p:cTn id="165" presetID="9" presetClass="entr" presetSubtype="0" fill="hold" grpId="0"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dissolve">
                                      <p:cBhvr>
                                        <p:cTn id="167" dur="500"/>
                                        <p:tgtEl>
                                          <p:spTgt spid="67"/>
                                        </p:tgtEl>
                                      </p:cBhvr>
                                    </p:animEffect>
                                  </p:childTnLst>
                                </p:cTn>
                              </p:par>
                            </p:childTnLst>
                          </p:cTn>
                        </p:par>
                        <p:par>
                          <p:cTn id="168" fill="hold">
                            <p:stCondLst>
                              <p:cond delay="3500"/>
                            </p:stCondLst>
                            <p:childTnLst>
                              <p:par>
                                <p:cTn id="169" presetID="49" presetClass="path" presetSubtype="0" accel="50000" decel="50000" fill="hold" nodeType="afterEffect">
                                  <p:stCondLst>
                                    <p:cond delay="0"/>
                                  </p:stCondLst>
                                  <p:childTnLst>
                                    <p:animMotion origin="layout" path="M 0.00191 8.02683E-7 L 0.42048 0.16007 " pathEditMode="relative" rAng="0" ptsTypes="AA">
                                      <p:cBhvr>
                                        <p:cTn id="170" dur="2000" fill="hold"/>
                                        <p:tgtEl>
                                          <p:spTgt spid="68"/>
                                        </p:tgtEl>
                                        <p:attrNameLst>
                                          <p:attrName>ppt_x</p:attrName>
                                          <p:attrName>ppt_y</p:attrName>
                                        </p:attrNameLst>
                                      </p:cBhvr>
                                      <p:rCtr x="20920" y="8004"/>
                                    </p:animMotion>
                                  </p:childTnLst>
                                </p:cTn>
                              </p:par>
                            </p:childTnLst>
                          </p:cTn>
                        </p:par>
                        <p:par>
                          <p:cTn id="171" fill="hold">
                            <p:stCondLst>
                              <p:cond delay="5500"/>
                            </p:stCondLst>
                            <p:childTnLst>
                              <p:par>
                                <p:cTn id="172" presetID="10" presetClass="exit" presetSubtype="0" fill="hold" grpId="1" nodeType="afterEffect">
                                  <p:stCondLst>
                                    <p:cond delay="0"/>
                                  </p:stCondLst>
                                  <p:childTnLst>
                                    <p:animEffect transition="out" filter="fade">
                                      <p:cBhvr>
                                        <p:cTn id="173" dur="500"/>
                                        <p:tgtEl>
                                          <p:spTgt spid="67"/>
                                        </p:tgtEl>
                                      </p:cBhvr>
                                    </p:animEffect>
                                    <p:set>
                                      <p:cBhvr>
                                        <p:cTn id="174" dur="1" fill="hold">
                                          <p:stCondLst>
                                            <p:cond delay="499"/>
                                          </p:stCondLst>
                                        </p:cTn>
                                        <p:tgtEl>
                                          <p:spTgt spid="67"/>
                                        </p:tgtEl>
                                        <p:attrNameLst>
                                          <p:attrName>style.visibility</p:attrName>
                                        </p:attrNameLst>
                                      </p:cBhvr>
                                      <p:to>
                                        <p:strVal val="hidden"/>
                                      </p:to>
                                    </p:set>
                                  </p:childTnLst>
                                </p:cTn>
                              </p:par>
                            </p:childTnLst>
                          </p:cTn>
                        </p:par>
                        <p:par>
                          <p:cTn id="175" fill="hold">
                            <p:stCondLst>
                              <p:cond delay="6000"/>
                            </p:stCondLst>
                            <p:childTnLst>
                              <p:par>
                                <p:cTn id="176" presetID="10" presetClass="exit" presetSubtype="0" fill="hold" nodeType="afterEffect">
                                  <p:stCondLst>
                                    <p:cond delay="0"/>
                                  </p:stCondLst>
                                  <p:childTnLst>
                                    <p:animEffect transition="out" filter="fade">
                                      <p:cBhvr>
                                        <p:cTn id="177" dur="500"/>
                                        <p:tgtEl>
                                          <p:spTgt spid="68"/>
                                        </p:tgtEl>
                                      </p:cBhvr>
                                    </p:animEffect>
                                    <p:set>
                                      <p:cBhvr>
                                        <p:cTn id="178" dur="1" fill="hold">
                                          <p:stCondLst>
                                            <p:cond delay="499"/>
                                          </p:stCondLst>
                                        </p:cTn>
                                        <p:tgtEl>
                                          <p:spTgt spid="68"/>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dissolve">
                                      <p:cBhvr>
                                        <p:cTn id="187" dur="500"/>
                                        <p:tgtEl>
                                          <p:spTgt spid="84"/>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93"/>
                                        </p:tgtEl>
                                        <p:attrNameLst>
                                          <p:attrName>style.visibility</p:attrName>
                                        </p:attrNameLst>
                                      </p:cBhvr>
                                      <p:to>
                                        <p:strVal val="visible"/>
                                      </p:to>
                                    </p:set>
                                    <p:animEffect transition="in" filter="dissolve">
                                      <p:cBhvr>
                                        <p:cTn id="190" dur="500"/>
                                        <p:tgtEl>
                                          <p:spTgt spid="93"/>
                                        </p:tgtEl>
                                      </p:cBhvr>
                                    </p:animEffect>
                                  </p:childTnLst>
                                </p:cTn>
                              </p:par>
                              <p:par>
                                <p:cTn id="191" presetID="1" presetClass="entr" presetSubtype="0" fill="hold" nodeType="withEffect">
                                  <p:stCondLst>
                                    <p:cond delay="0"/>
                                  </p:stCondLst>
                                  <p:childTnLst>
                                    <p:set>
                                      <p:cBhvr>
                                        <p:cTn id="192" dur="1" fill="hold">
                                          <p:stCondLst>
                                            <p:cond delay="0"/>
                                          </p:stCondLst>
                                        </p:cTn>
                                        <p:tgtEl>
                                          <p:spTgt spid="94"/>
                                        </p:tgtEl>
                                        <p:attrNameLst>
                                          <p:attrName>style.visibility</p:attrName>
                                        </p:attrNameLst>
                                      </p:cBhvr>
                                      <p:to>
                                        <p:strVal val="visible"/>
                                      </p:to>
                                    </p:set>
                                  </p:childTnLst>
                                </p:cTn>
                              </p:par>
                            </p:childTnLst>
                          </p:cTn>
                        </p:par>
                        <p:par>
                          <p:cTn id="193" fill="hold">
                            <p:stCondLst>
                              <p:cond delay="500"/>
                            </p:stCondLst>
                            <p:childTnLst>
                              <p:par>
                                <p:cTn id="194" presetID="56" presetClass="path" presetSubtype="0" accel="50000" decel="50000" fill="hold" nodeType="afterEffect">
                                  <p:stCondLst>
                                    <p:cond delay="0"/>
                                  </p:stCondLst>
                                  <p:childTnLst>
                                    <p:animMotion origin="layout" path="M -0.00846 0.01572 L -0.43346 -0.14894 " pathEditMode="relative" rAng="0" ptsTypes="AA">
                                      <p:cBhvr>
                                        <p:cTn id="195" dur="1000" fill="hold"/>
                                        <p:tgtEl>
                                          <p:spTgt spid="94"/>
                                        </p:tgtEl>
                                        <p:attrNameLst>
                                          <p:attrName>ppt_x</p:attrName>
                                          <p:attrName>ppt_y</p:attrName>
                                        </p:attrNameLst>
                                      </p:cBhvr>
                                      <p:rCtr x="-21250" y="-8233"/>
                                    </p:animMotion>
                                  </p:childTnLst>
                                </p:cTn>
                              </p:par>
                            </p:childTnLst>
                          </p:cTn>
                        </p:par>
                      </p:childTnLst>
                    </p:cTn>
                  </p:par>
                  <p:par>
                    <p:cTn id="196" fill="hold">
                      <p:stCondLst>
                        <p:cond delay="indefinite"/>
                      </p:stCondLst>
                      <p:childTnLst>
                        <p:par>
                          <p:cTn id="197" fill="hold">
                            <p:stCondLst>
                              <p:cond delay="0"/>
                            </p:stCondLst>
                            <p:childTnLst>
                              <p:par>
                                <p:cTn id="198" presetID="9" presetClass="exit" presetSubtype="0" fill="hold" grpId="1" nodeType="clickEffect">
                                  <p:stCondLst>
                                    <p:cond delay="0"/>
                                  </p:stCondLst>
                                  <p:childTnLst>
                                    <p:animEffect transition="out" filter="dissolv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9" presetClass="exit" presetSubtype="0" fill="hold" grpId="1" nodeType="withEffect">
                                  <p:stCondLst>
                                    <p:cond delay="0"/>
                                  </p:stCondLst>
                                  <p:childTnLst>
                                    <p:animEffect transition="out" filter="dissolve">
                                      <p:cBhvr>
                                        <p:cTn id="202" dur="500"/>
                                        <p:tgtEl>
                                          <p:spTgt spid="93"/>
                                        </p:tgtEl>
                                      </p:cBhvr>
                                    </p:animEffect>
                                    <p:set>
                                      <p:cBhvr>
                                        <p:cTn id="203" dur="1" fill="hold">
                                          <p:stCondLst>
                                            <p:cond delay="499"/>
                                          </p:stCondLst>
                                        </p:cTn>
                                        <p:tgtEl>
                                          <p:spTgt spid="93"/>
                                        </p:tgtEl>
                                        <p:attrNameLst>
                                          <p:attrName>style.visibility</p:attrName>
                                        </p:attrNameLst>
                                      </p:cBhvr>
                                      <p:to>
                                        <p:strVal val="hidden"/>
                                      </p:to>
                                    </p:set>
                                  </p:childTnLst>
                                </p:cTn>
                              </p:par>
                            </p:childTnLst>
                          </p:cTn>
                        </p:par>
                        <p:par>
                          <p:cTn id="204" fill="hold">
                            <p:stCondLst>
                              <p:cond delay="500"/>
                            </p:stCondLst>
                            <p:childTnLst>
                              <p:par>
                                <p:cTn id="205" presetID="9" presetClass="entr" presetSubtype="0" fill="hold" grpId="0" nodeType="afterEffect">
                                  <p:stCondLst>
                                    <p:cond delay="0"/>
                                  </p:stCondLst>
                                  <p:childTnLst>
                                    <p:set>
                                      <p:cBhvr>
                                        <p:cTn id="206" dur="1" fill="hold">
                                          <p:stCondLst>
                                            <p:cond delay="0"/>
                                          </p:stCondLst>
                                        </p:cTn>
                                        <p:tgtEl>
                                          <p:spTgt spid="85"/>
                                        </p:tgtEl>
                                        <p:attrNameLst>
                                          <p:attrName>style.visibility</p:attrName>
                                        </p:attrNameLst>
                                      </p:cBhvr>
                                      <p:to>
                                        <p:strVal val="visible"/>
                                      </p:to>
                                    </p:set>
                                    <p:animEffect transition="in" filter="dissolve">
                                      <p:cBhvr>
                                        <p:cTn id="207" dur="500"/>
                                        <p:tgtEl>
                                          <p:spTgt spid="85"/>
                                        </p:tgtEl>
                                      </p:cBhvr>
                                    </p:animEffect>
                                  </p:childTnLst>
                                </p:cTn>
                              </p:par>
                              <p:par>
                                <p:cTn id="208" presetID="9" presetClass="entr" presetSubtype="0" fill="hold" nodeType="withEffect">
                                  <p:stCondLst>
                                    <p:cond delay="0"/>
                                  </p:stCondLst>
                                  <p:childTnLst>
                                    <p:set>
                                      <p:cBhvr>
                                        <p:cTn id="209" dur="1" fill="hold">
                                          <p:stCondLst>
                                            <p:cond delay="0"/>
                                          </p:stCondLst>
                                        </p:cTn>
                                        <p:tgtEl>
                                          <p:spTgt spid="86"/>
                                        </p:tgtEl>
                                        <p:attrNameLst>
                                          <p:attrName>style.visibility</p:attrName>
                                        </p:attrNameLst>
                                      </p:cBhvr>
                                      <p:to>
                                        <p:strVal val="visible"/>
                                      </p:to>
                                    </p:set>
                                    <p:animEffect transition="in" filter="dissolve">
                                      <p:cBhvr>
                                        <p:cTn id="210" dur="500"/>
                                        <p:tgtEl>
                                          <p:spTgt spid="86"/>
                                        </p:tgtEl>
                                      </p:cBhvr>
                                    </p:animEffect>
                                  </p:childTnLst>
                                </p:cTn>
                              </p:par>
                              <p:par>
                                <p:cTn id="211" presetID="56" presetClass="path" presetSubtype="0" accel="50000" decel="50000" fill="hold" nodeType="withEffect">
                                  <p:stCondLst>
                                    <p:cond delay="0"/>
                                  </p:stCondLst>
                                  <p:childTnLst>
                                    <p:animMotion origin="layout" path="M -3.68078E-6 -1.48148E-6 L 0.21056 -0.35717 " pathEditMode="relative" rAng="0" ptsTypes="AA">
                                      <p:cBhvr>
                                        <p:cTn id="212" dur="1000" fill="hold"/>
                                        <p:tgtEl>
                                          <p:spTgt spid="86"/>
                                        </p:tgtEl>
                                        <p:attrNameLst>
                                          <p:attrName>ppt_x</p:attrName>
                                          <p:attrName>ppt_y</p:attrName>
                                        </p:attrNameLst>
                                      </p:cBhvr>
                                      <p:rCtr x="10528" y="-17870"/>
                                    </p:animMotion>
                                  </p:childTnLst>
                                </p:cTn>
                              </p:par>
                            </p:childTnLst>
                          </p:cTn>
                        </p:par>
                        <p:par>
                          <p:cTn id="213" fill="hold">
                            <p:stCondLst>
                              <p:cond delay="1500"/>
                            </p:stCondLst>
                            <p:childTnLst>
                              <p:par>
                                <p:cTn id="214" presetID="9" presetClass="exit" presetSubtype="0" fill="hold" grpId="1" nodeType="afterEffect">
                                  <p:stCondLst>
                                    <p:cond delay="0"/>
                                  </p:stCondLst>
                                  <p:childTnLst>
                                    <p:animEffect transition="out" filter="dissolve">
                                      <p:cBhvr>
                                        <p:cTn id="215" dur="500"/>
                                        <p:tgtEl>
                                          <p:spTgt spid="85"/>
                                        </p:tgtEl>
                                      </p:cBhvr>
                                    </p:animEffect>
                                    <p:set>
                                      <p:cBhvr>
                                        <p:cTn id="216" dur="1" fill="hold">
                                          <p:stCondLst>
                                            <p:cond delay="499"/>
                                          </p:stCondLst>
                                        </p:cTn>
                                        <p:tgtEl>
                                          <p:spTgt spid="85"/>
                                        </p:tgtEl>
                                        <p:attrNameLst>
                                          <p:attrName>style.visibility</p:attrName>
                                        </p:attrNameLst>
                                      </p:cBhvr>
                                      <p:to>
                                        <p:strVal val="hidden"/>
                                      </p:to>
                                    </p:set>
                                  </p:childTnLst>
                                </p:cTn>
                              </p:par>
                              <p:par>
                                <p:cTn id="217" presetID="9" presetClass="entr" presetSubtype="0" fill="hold" grpId="0" nodeType="with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dissolve">
                                      <p:cBhvr>
                                        <p:cTn id="219" dur="500"/>
                                        <p:tgtEl>
                                          <p:spTgt spid="100"/>
                                        </p:tgtEl>
                                      </p:cBhvr>
                                    </p:animEffect>
                                  </p:childTnLst>
                                </p:cTn>
                              </p:par>
                              <p:par>
                                <p:cTn id="220" presetID="9" presetClass="entr" presetSubtype="0"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Effect transition="in" filter="dissolve">
                                      <p:cBhvr>
                                        <p:cTn id="222" dur="500"/>
                                        <p:tgtEl>
                                          <p:spTgt spid="97"/>
                                        </p:tgtEl>
                                      </p:cBhvr>
                                    </p:animEffect>
                                  </p:childTnLst>
                                </p:cTn>
                              </p:par>
                            </p:childTnLst>
                          </p:cTn>
                        </p:par>
                        <p:par>
                          <p:cTn id="223" fill="hold">
                            <p:stCondLst>
                              <p:cond delay="2000"/>
                            </p:stCondLst>
                            <p:childTnLst>
                              <p:par>
                                <p:cTn id="224" presetID="8" presetClass="emph" presetSubtype="0" fill="hold" nodeType="afterEffect">
                                  <p:stCondLst>
                                    <p:cond delay="0"/>
                                  </p:stCondLst>
                                  <p:childTnLst>
                                    <p:animRot by="43200000">
                                      <p:cBhvr>
                                        <p:cTn id="225" dur="2000" fill="hold"/>
                                        <p:tgtEl>
                                          <p:spTgt spid="97"/>
                                        </p:tgtEl>
                                        <p:attrNameLst>
                                          <p:attrName>r</p:attrName>
                                        </p:attrNameLst>
                                      </p:cBhvr>
                                    </p:animRot>
                                  </p:childTnLst>
                                </p:cTn>
                              </p:par>
                              <p:par>
                                <p:cTn id="226" presetID="9" presetClass="exit" presetSubtype="0" fill="hold" nodeType="withEffect">
                                  <p:stCondLst>
                                    <p:cond delay="0"/>
                                  </p:stCondLst>
                                  <p:childTnLst>
                                    <p:animEffect transition="out" filter="dissolve">
                                      <p:cBhvr>
                                        <p:cTn id="227" dur="500"/>
                                        <p:tgtEl>
                                          <p:spTgt spid="86"/>
                                        </p:tgtEl>
                                      </p:cBhvr>
                                    </p:animEffect>
                                    <p:set>
                                      <p:cBhvr>
                                        <p:cTn id="228" dur="1" fill="hold">
                                          <p:stCondLst>
                                            <p:cond delay="499"/>
                                          </p:stCondLst>
                                        </p:cTn>
                                        <p:tgtEl>
                                          <p:spTgt spid="86"/>
                                        </p:tgtEl>
                                        <p:attrNameLst>
                                          <p:attrName>style.visibility</p:attrName>
                                        </p:attrNameLst>
                                      </p:cBhvr>
                                      <p:to>
                                        <p:strVal val="hidden"/>
                                      </p:to>
                                    </p:set>
                                  </p:childTnLst>
                                </p:cTn>
                              </p:par>
                              <p:par>
                                <p:cTn id="229" presetID="9" presetClass="exit" presetSubtype="0" fill="hold" nodeType="withEffect">
                                  <p:stCondLst>
                                    <p:cond delay="0"/>
                                  </p:stCondLst>
                                  <p:childTnLst>
                                    <p:animEffect transition="out" filter="dissolve">
                                      <p:cBhvr>
                                        <p:cTn id="230" dur="500"/>
                                        <p:tgtEl>
                                          <p:spTgt spid="97"/>
                                        </p:tgtEl>
                                      </p:cBhvr>
                                    </p:animEffect>
                                    <p:set>
                                      <p:cBhvr>
                                        <p:cTn id="231" dur="1" fill="hold">
                                          <p:stCondLst>
                                            <p:cond delay="499"/>
                                          </p:stCondLst>
                                        </p:cTn>
                                        <p:tgtEl>
                                          <p:spTgt spid="97"/>
                                        </p:tgtEl>
                                        <p:attrNameLst>
                                          <p:attrName>style.visibility</p:attrName>
                                        </p:attrNameLst>
                                      </p:cBhvr>
                                      <p:to>
                                        <p:strVal val="hidden"/>
                                      </p:to>
                                    </p:set>
                                  </p:childTnLst>
                                </p:cTn>
                              </p:par>
                              <p:par>
                                <p:cTn id="232" presetID="9" presetClass="exit" presetSubtype="0" fill="hold" grpId="1" nodeType="withEffect">
                                  <p:stCondLst>
                                    <p:cond delay="0"/>
                                  </p:stCondLst>
                                  <p:childTnLst>
                                    <p:animEffect transition="out" filter="dissolve">
                                      <p:cBhvr>
                                        <p:cTn id="233" dur="500"/>
                                        <p:tgtEl>
                                          <p:spTgt spid="100"/>
                                        </p:tgtEl>
                                      </p:cBhvr>
                                    </p:animEffect>
                                    <p:set>
                                      <p:cBhvr>
                                        <p:cTn id="234" dur="1" fill="hold">
                                          <p:stCondLst>
                                            <p:cond delay="499"/>
                                          </p:stCondLst>
                                        </p:cTn>
                                        <p:tgtEl>
                                          <p:spTgt spid="100"/>
                                        </p:tgtEl>
                                        <p:attrNameLst>
                                          <p:attrName>style.visibility</p:attrName>
                                        </p:attrNameLst>
                                      </p:cBhvr>
                                      <p:to>
                                        <p:strVal val="hidden"/>
                                      </p:to>
                                    </p:set>
                                  </p:childTnLst>
                                </p:cTn>
                              </p:par>
                            </p:childTnLst>
                          </p:cTn>
                        </p:par>
                        <p:par>
                          <p:cTn id="235" fill="hold">
                            <p:stCondLst>
                              <p:cond delay="4000"/>
                            </p:stCondLst>
                            <p:childTnLst>
                              <p:par>
                                <p:cTn id="236" presetID="9" presetClass="entr" presetSubtype="0" fill="hold" grpId="0" nodeType="afterEffect">
                                  <p:stCondLst>
                                    <p:cond delay="0"/>
                                  </p:stCondLst>
                                  <p:childTnLst>
                                    <p:set>
                                      <p:cBhvr>
                                        <p:cTn id="237" dur="1" fill="hold">
                                          <p:stCondLst>
                                            <p:cond delay="0"/>
                                          </p:stCondLst>
                                        </p:cTn>
                                        <p:tgtEl>
                                          <p:spTgt spid="99"/>
                                        </p:tgtEl>
                                        <p:attrNameLst>
                                          <p:attrName>style.visibility</p:attrName>
                                        </p:attrNameLst>
                                      </p:cBhvr>
                                      <p:to>
                                        <p:strVal val="visible"/>
                                      </p:to>
                                    </p:set>
                                    <p:animEffect transition="in" filter="dissolve">
                                      <p:cBhvr>
                                        <p:cTn id="238" dur="500"/>
                                        <p:tgtEl>
                                          <p:spTgt spid="99"/>
                                        </p:tgtEl>
                                      </p:cBhvr>
                                    </p:animEffect>
                                  </p:childTnLst>
                                </p:cTn>
                              </p:par>
                              <p:par>
                                <p:cTn id="239" presetID="9" presetClass="entr" presetSubtype="0" fill="hold" nodeType="withEffect">
                                  <p:stCondLst>
                                    <p:cond delay="0"/>
                                  </p:stCondLst>
                                  <p:childTnLst>
                                    <p:set>
                                      <p:cBhvr>
                                        <p:cTn id="240" dur="1" fill="hold">
                                          <p:stCondLst>
                                            <p:cond delay="0"/>
                                          </p:stCondLst>
                                        </p:cTn>
                                        <p:tgtEl>
                                          <p:spTgt spid="98"/>
                                        </p:tgtEl>
                                        <p:attrNameLst>
                                          <p:attrName>style.visibility</p:attrName>
                                        </p:attrNameLst>
                                      </p:cBhvr>
                                      <p:to>
                                        <p:strVal val="visible"/>
                                      </p:to>
                                    </p:set>
                                    <p:animEffect transition="in" filter="dissolve">
                                      <p:cBhvr>
                                        <p:cTn id="241" dur="500"/>
                                        <p:tgtEl>
                                          <p:spTgt spid="98"/>
                                        </p:tgtEl>
                                      </p:cBhvr>
                                    </p:animEffect>
                                  </p:childTnLst>
                                </p:cTn>
                              </p:par>
                              <p:par>
                                <p:cTn id="242" presetID="8" presetClass="emph" presetSubtype="0" fill="hold" nodeType="withEffect">
                                  <p:stCondLst>
                                    <p:cond delay="0"/>
                                  </p:stCondLst>
                                  <p:childTnLst>
                                    <p:animRot by="-43200000">
                                      <p:cBhvr>
                                        <p:cTn id="243" dur="2000" fill="hold"/>
                                        <p:tgtEl>
                                          <p:spTgt spid="98"/>
                                        </p:tgtEl>
                                        <p:attrNameLst>
                                          <p:attrName>r</p:attrName>
                                        </p:attrNameLst>
                                      </p:cBhvr>
                                    </p:animRot>
                                  </p:childTnLst>
                                </p:cTn>
                              </p:par>
                              <p:par>
                                <p:cTn id="244" presetID="9" presetClass="entr" presetSubtype="0" fill="hold" nodeType="withEffect">
                                  <p:stCondLst>
                                    <p:cond delay="0"/>
                                  </p:stCondLst>
                                  <p:childTnLst>
                                    <p:set>
                                      <p:cBhvr>
                                        <p:cTn id="245" dur="1" fill="hold">
                                          <p:stCondLst>
                                            <p:cond delay="0"/>
                                          </p:stCondLst>
                                        </p:cTn>
                                        <p:tgtEl>
                                          <p:spTgt spid="88"/>
                                        </p:tgtEl>
                                        <p:attrNameLst>
                                          <p:attrName>style.visibility</p:attrName>
                                        </p:attrNameLst>
                                      </p:cBhvr>
                                      <p:to>
                                        <p:strVal val="visible"/>
                                      </p:to>
                                    </p:set>
                                    <p:animEffect transition="in" filter="dissolve">
                                      <p:cBhvr>
                                        <p:cTn id="246" dur="500"/>
                                        <p:tgtEl>
                                          <p:spTgt spid="88"/>
                                        </p:tgtEl>
                                      </p:cBhvr>
                                    </p:animEffect>
                                  </p:childTnLst>
                                </p:cTn>
                              </p:par>
                              <p:par>
                                <p:cTn id="247" presetID="9" presetClass="exit" presetSubtype="0" fill="hold" nodeType="withEffect">
                                  <p:stCondLst>
                                    <p:cond delay="0"/>
                                  </p:stCondLst>
                                  <p:childTnLst>
                                    <p:animEffect transition="out" filter="dissolve">
                                      <p:cBhvr>
                                        <p:cTn id="248" dur="500"/>
                                        <p:tgtEl>
                                          <p:spTgt spid="98"/>
                                        </p:tgtEl>
                                      </p:cBhvr>
                                    </p:animEffect>
                                    <p:set>
                                      <p:cBhvr>
                                        <p:cTn id="249" dur="1" fill="hold">
                                          <p:stCondLst>
                                            <p:cond delay="499"/>
                                          </p:stCondLst>
                                        </p:cTn>
                                        <p:tgtEl>
                                          <p:spTgt spid="98"/>
                                        </p:tgtEl>
                                        <p:attrNameLst>
                                          <p:attrName>style.visibility</p:attrName>
                                        </p:attrNameLst>
                                      </p:cBhvr>
                                      <p:to>
                                        <p:strVal val="hidden"/>
                                      </p:to>
                                    </p:set>
                                  </p:childTnLst>
                                </p:cTn>
                              </p:par>
                              <p:par>
                                <p:cTn id="250" presetID="9" presetClass="exit" presetSubtype="0" fill="hold" grpId="1" nodeType="withEffect">
                                  <p:stCondLst>
                                    <p:cond delay="0"/>
                                  </p:stCondLst>
                                  <p:childTnLst>
                                    <p:animEffect transition="out" filter="dissolve">
                                      <p:cBhvr>
                                        <p:cTn id="251" dur="500"/>
                                        <p:tgtEl>
                                          <p:spTgt spid="99"/>
                                        </p:tgtEl>
                                      </p:cBhvr>
                                    </p:animEffect>
                                    <p:set>
                                      <p:cBhvr>
                                        <p:cTn id="252" dur="1" fill="hold">
                                          <p:stCondLst>
                                            <p:cond delay="499"/>
                                          </p:stCondLst>
                                        </p:cTn>
                                        <p:tgtEl>
                                          <p:spTgt spid="99"/>
                                        </p:tgtEl>
                                        <p:attrNameLst>
                                          <p:attrName>style.visibility</p:attrName>
                                        </p:attrNameLst>
                                      </p:cBhvr>
                                      <p:to>
                                        <p:strVal val="hidden"/>
                                      </p:to>
                                    </p:set>
                                  </p:childTnLst>
                                </p:cTn>
                              </p:par>
                            </p:childTnLst>
                          </p:cTn>
                        </p:par>
                        <p:par>
                          <p:cTn id="253" fill="hold">
                            <p:stCondLst>
                              <p:cond delay="6000"/>
                            </p:stCondLst>
                            <p:childTnLst>
                              <p:par>
                                <p:cTn id="254" presetID="9" presetClass="entr" presetSubtype="0" fill="hold" grpId="0" nodeType="after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dissolve">
                                      <p:cBhvr>
                                        <p:cTn id="256" dur="500"/>
                                        <p:tgtEl>
                                          <p:spTgt spid="87"/>
                                        </p:tgtEl>
                                      </p:cBhvr>
                                    </p:animEffect>
                                  </p:childTnLst>
                                </p:cTn>
                              </p:par>
                              <p:par>
                                <p:cTn id="257" presetID="49" presetClass="path" presetSubtype="0" accel="50000" decel="50000" fill="hold" nodeType="withEffect">
                                  <p:stCondLst>
                                    <p:cond delay="0"/>
                                  </p:stCondLst>
                                  <p:childTnLst>
                                    <p:animMotion origin="layout" path="M 0.00377 0.02104 L -0.17956 0.37789 " pathEditMode="relative" rAng="0" ptsTypes="AA">
                                      <p:cBhvr>
                                        <p:cTn id="258" dur="1000" fill="hold"/>
                                        <p:tgtEl>
                                          <p:spTgt spid="88"/>
                                        </p:tgtEl>
                                        <p:attrNameLst>
                                          <p:attrName>ppt_x</p:attrName>
                                          <p:attrName>ppt_y</p:attrName>
                                        </p:attrNameLst>
                                      </p:cBhvr>
                                      <p:rCtr x="-9167" y="17831"/>
                                    </p:animMotion>
                                  </p:childTnLst>
                                </p:cTn>
                              </p:par>
                            </p:childTnLst>
                          </p:cTn>
                        </p:par>
                        <p:par>
                          <p:cTn id="259" fill="hold">
                            <p:stCondLst>
                              <p:cond delay="7000"/>
                            </p:stCondLst>
                            <p:childTnLst>
                              <p:par>
                                <p:cTn id="260" presetID="9" presetClass="exit" presetSubtype="0" fill="hold" nodeType="afterEffect">
                                  <p:stCondLst>
                                    <p:cond delay="0"/>
                                  </p:stCondLst>
                                  <p:childTnLst>
                                    <p:animEffect transition="out" filter="dissolve">
                                      <p:cBhvr>
                                        <p:cTn id="261" dur="500"/>
                                        <p:tgtEl>
                                          <p:spTgt spid="88"/>
                                        </p:tgtEl>
                                      </p:cBhvr>
                                    </p:animEffect>
                                    <p:set>
                                      <p:cBhvr>
                                        <p:cTn id="262" dur="1" fill="hold">
                                          <p:stCondLst>
                                            <p:cond delay="499"/>
                                          </p:stCondLst>
                                        </p:cTn>
                                        <p:tgtEl>
                                          <p:spTgt spid="88"/>
                                        </p:tgtEl>
                                        <p:attrNameLst>
                                          <p:attrName>style.visibility</p:attrName>
                                        </p:attrNameLst>
                                      </p:cBhvr>
                                      <p:to>
                                        <p:strVal val="hidden"/>
                                      </p:to>
                                    </p:set>
                                  </p:childTnLst>
                                </p:cTn>
                              </p:par>
                              <p:par>
                                <p:cTn id="263" presetID="9" presetClass="exit" presetSubtype="0" fill="hold" grpId="1" nodeType="withEffect">
                                  <p:stCondLst>
                                    <p:cond delay="0"/>
                                  </p:stCondLst>
                                  <p:childTnLst>
                                    <p:animEffect transition="out" filter="dissolve">
                                      <p:cBhvr>
                                        <p:cTn id="264" dur="500"/>
                                        <p:tgtEl>
                                          <p:spTgt spid="87"/>
                                        </p:tgtEl>
                                      </p:cBhvr>
                                    </p:animEffect>
                                    <p:set>
                                      <p:cBhvr>
                                        <p:cTn id="265" dur="1" fill="hold">
                                          <p:stCondLst>
                                            <p:cond delay="499"/>
                                          </p:stCondLst>
                                        </p:cTn>
                                        <p:tgtEl>
                                          <p:spTgt spid="87"/>
                                        </p:tgtEl>
                                        <p:attrNameLst>
                                          <p:attrName>style.visibility</p:attrName>
                                        </p:attrNameLst>
                                      </p:cBhvr>
                                      <p:to>
                                        <p:strVal val="hidden"/>
                                      </p:to>
                                    </p:set>
                                  </p:childTnLst>
                                </p:cTn>
                              </p:par>
                            </p:childTnLst>
                          </p:cTn>
                        </p:par>
                        <p:par>
                          <p:cTn id="266" fill="hold">
                            <p:stCondLst>
                              <p:cond delay="7500"/>
                            </p:stCondLst>
                            <p:childTnLst>
                              <p:par>
                                <p:cTn id="267" presetID="9" presetClass="entr" presetSubtype="0" fill="hold" nodeType="afterEffect">
                                  <p:stCondLst>
                                    <p:cond delay="0"/>
                                  </p:stCondLst>
                                  <p:childTnLst>
                                    <p:set>
                                      <p:cBhvr>
                                        <p:cTn id="268" dur="1" fill="hold">
                                          <p:stCondLst>
                                            <p:cond delay="0"/>
                                          </p:stCondLst>
                                        </p:cTn>
                                        <p:tgtEl>
                                          <p:spTgt spid="90"/>
                                        </p:tgtEl>
                                        <p:attrNameLst>
                                          <p:attrName>style.visibility</p:attrName>
                                        </p:attrNameLst>
                                      </p:cBhvr>
                                      <p:to>
                                        <p:strVal val="visible"/>
                                      </p:to>
                                    </p:set>
                                    <p:animEffect transition="in" filter="dissolve">
                                      <p:cBhvr>
                                        <p:cTn id="269" dur="500"/>
                                        <p:tgtEl>
                                          <p:spTgt spid="90"/>
                                        </p:tgtEl>
                                      </p:cBhvr>
                                    </p:animEffect>
                                  </p:childTnLst>
                                </p:cTn>
                              </p:par>
                              <p:par>
                                <p:cTn id="270" presetID="9" presetClass="entr" presetSubtype="0" fill="hold" grpId="0" nodeType="withEffect">
                                  <p:stCondLst>
                                    <p:cond delay="0"/>
                                  </p:stCondLst>
                                  <p:childTnLst>
                                    <p:set>
                                      <p:cBhvr>
                                        <p:cTn id="271" dur="1" fill="hold">
                                          <p:stCondLst>
                                            <p:cond delay="0"/>
                                          </p:stCondLst>
                                        </p:cTn>
                                        <p:tgtEl>
                                          <p:spTgt spid="89"/>
                                        </p:tgtEl>
                                        <p:attrNameLst>
                                          <p:attrName>style.visibility</p:attrName>
                                        </p:attrNameLst>
                                      </p:cBhvr>
                                      <p:to>
                                        <p:strVal val="visible"/>
                                      </p:to>
                                    </p:set>
                                    <p:animEffect transition="in" filter="dissolve">
                                      <p:cBhvr>
                                        <p:cTn id="272" dur="500"/>
                                        <p:tgtEl>
                                          <p:spTgt spid="89"/>
                                        </p:tgtEl>
                                      </p:cBhvr>
                                    </p:animEffect>
                                  </p:childTnLst>
                                </p:cTn>
                              </p:par>
                              <p:par>
                                <p:cTn id="273" presetID="56" presetClass="path" presetSubtype="0" accel="50000" decel="50000" fill="hold" nodeType="withEffect">
                                  <p:stCondLst>
                                    <p:cond delay="0"/>
                                  </p:stCondLst>
                                  <p:childTnLst>
                                    <p:animMotion origin="layout" path="M 0.0013 0.00486 L 0.20626 -0.34583 " pathEditMode="relative" rAng="0" ptsTypes="AA">
                                      <p:cBhvr>
                                        <p:cTn id="274" dur="1000" fill="hold"/>
                                        <p:tgtEl>
                                          <p:spTgt spid="90"/>
                                        </p:tgtEl>
                                        <p:attrNameLst>
                                          <p:attrName>ppt_x</p:attrName>
                                          <p:attrName>ppt_y</p:attrName>
                                        </p:attrNameLst>
                                      </p:cBhvr>
                                      <p:rCtr x="10241" y="-17546"/>
                                    </p:animMotion>
                                  </p:childTnLst>
                                </p:cTn>
                              </p:par>
                            </p:childTnLst>
                          </p:cTn>
                        </p:par>
                        <p:par>
                          <p:cTn id="275" fill="hold">
                            <p:stCondLst>
                              <p:cond delay="8500"/>
                            </p:stCondLst>
                            <p:childTnLst>
                              <p:par>
                                <p:cTn id="276" presetID="9" presetClass="exit" presetSubtype="0" fill="hold" grpId="1" nodeType="afterEffect">
                                  <p:stCondLst>
                                    <p:cond delay="0"/>
                                  </p:stCondLst>
                                  <p:childTnLst>
                                    <p:animEffect transition="out" filter="dissolve">
                                      <p:cBhvr>
                                        <p:cTn id="277" dur="500"/>
                                        <p:tgtEl>
                                          <p:spTgt spid="89"/>
                                        </p:tgtEl>
                                      </p:cBhvr>
                                    </p:animEffect>
                                    <p:set>
                                      <p:cBhvr>
                                        <p:cTn id="278" dur="1" fill="hold">
                                          <p:stCondLst>
                                            <p:cond delay="499"/>
                                          </p:stCondLst>
                                        </p:cTn>
                                        <p:tgtEl>
                                          <p:spTgt spid="89"/>
                                        </p:tgtEl>
                                        <p:attrNameLst>
                                          <p:attrName>style.visibility</p:attrName>
                                        </p:attrNameLst>
                                      </p:cBhvr>
                                      <p:to>
                                        <p:strVal val="hidden"/>
                                      </p:to>
                                    </p:set>
                                  </p:childTnLst>
                                </p:cTn>
                              </p:par>
                              <p:par>
                                <p:cTn id="279" presetID="9" presetClass="exit" presetSubtype="0" fill="hold" nodeType="withEffect">
                                  <p:stCondLst>
                                    <p:cond delay="0"/>
                                  </p:stCondLst>
                                  <p:childTnLst>
                                    <p:animEffect transition="out" filter="dissolve">
                                      <p:cBhvr>
                                        <p:cTn id="280" dur="500"/>
                                        <p:tgtEl>
                                          <p:spTgt spid="90"/>
                                        </p:tgtEl>
                                      </p:cBhvr>
                                    </p:animEffect>
                                    <p:set>
                                      <p:cBhvr>
                                        <p:cTn id="281" dur="1" fill="hold">
                                          <p:stCondLst>
                                            <p:cond delay="499"/>
                                          </p:stCondLst>
                                        </p:cTn>
                                        <p:tgtEl>
                                          <p:spTgt spid="90"/>
                                        </p:tgtEl>
                                        <p:attrNameLst>
                                          <p:attrName>style.visibility</p:attrName>
                                        </p:attrNameLst>
                                      </p:cBhvr>
                                      <p:to>
                                        <p:strVal val="hidden"/>
                                      </p:to>
                                    </p:set>
                                  </p:childTnLst>
                                </p:cTn>
                              </p:par>
                              <p:par>
                                <p:cTn id="282" presetID="9" presetClass="entr" presetSubtype="0" fill="hold" grpId="0" nodeType="withEffect">
                                  <p:stCondLst>
                                    <p:cond delay="0"/>
                                  </p:stCondLst>
                                  <p:childTnLst>
                                    <p:set>
                                      <p:cBhvr>
                                        <p:cTn id="283" dur="1" fill="hold">
                                          <p:stCondLst>
                                            <p:cond delay="0"/>
                                          </p:stCondLst>
                                        </p:cTn>
                                        <p:tgtEl>
                                          <p:spTgt spid="102"/>
                                        </p:tgtEl>
                                        <p:attrNameLst>
                                          <p:attrName>style.visibility</p:attrName>
                                        </p:attrNameLst>
                                      </p:cBhvr>
                                      <p:to>
                                        <p:strVal val="visible"/>
                                      </p:to>
                                    </p:set>
                                    <p:animEffect transition="in" filter="dissolve">
                                      <p:cBhvr>
                                        <p:cTn id="284" dur="500"/>
                                        <p:tgtEl>
                                          <p:spTgt spid="102"/>
                                        </p:tgtEl>
                                      </p:cBhvr>
                                    </p:animEffect>
                                  </p:childTnLst>
                                </p:cTn>
                              </p:par>
                              <p:par>
                                <p:cTn id="285" presetID="9" presetClass="entr" presetSubtype="0" fill="hold" nodeType="withEffect">
                                  <p:stCondLst>
                                    <p:cond delay="0"/>
                                  </p:stCondLst>
                                  <p:childTnLst>
                                    <p:set>
                                      <p:cBhvr>
                                        <p:cTn id="286" dur="1" fill="hold">
                                          <p:stCondLst>
                                            <p:cond delay="0"/>
                                          </p:stCondLst>
                                        </p:cTn>
                                        <p:tgtEl>
                                          <p:spTgt spid="105"/>
                                        </p:tgtEl>
                                        <p:attrNameLst>
                                          <p:attrName>style.visibility</p:attrName>
                                        </p:attrNameLst>
                                      </p:cBhvr>
                                      <p:to>
                                        <p:strVal val="visible"/>
                                      </p:to>
                                    </p:set>
                                    <p:animEffect transition="in" filter="dissolve">
                                      <p:cBhvr>
                                        <p:cTn id="287" dur="500"/>
                                        <p:tgtEl>
                                          <p:spTgt spid="105"/>
                                        </p:tgtEl>
                                      </p:cBhvr>
                                    </p:animEffect>
                                  </p:childTnLst>
                                </p:cTn>
                              </p:par>
                              <p:par>
                                <p:cTn id="288" presetID="49" presetClass="path" presetSubtype="0" accel="50000" decel="50000" fill="hold" nodeType="withEffect">
                                  <p:stCondLst>
                                    <p:cond delay="0"/>
                                  </p:stCondLst>
                                  <p:childTnLst>
                                    <p:animMotion origin="layout" path="M 0.00191 8.02683E-7 L 0.42048 0.16007 " pathEditMode="relative" rAng="0" ptsTypes="AA">
                                      <p:cBhvr>
                                        <p:cTn id="289" dur="1000" fill="hold"/>
                                        <p:tgtEl>
                                          <p:spTgt spid="105"/>
                                        </p:tgtEl>
                                        <p:attrNameLst>
                                          <p:attrName>ppt_x</p:attrName>
                                          <p:attrName>ppt_y</p:attrName>
                                        </p:attrNameLst>
                                      </p:cBhvr>
                                      <p:rCtr x="20920" y="8004"/>
                                    </p:animMotion>
                                  </p:childTnLst>
                                </p:cTn>
                              </p:par>
                              <p:par>
                                <p:cTn id="290" presetID="1" presetClass="exit" presetSubtype="0" fill="hold" nodeType="withEffect">
                                  <p:stCondLst>
                                    <p:cond delay="0"/>
                                  </p:stCondLst>
                                  <p:childTnLst>
                                    <p:set>
                                      <p:cBhvr>
                                        <p:cTn id="291"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3" grpId="0"/>
      <p:bldP spid="40" grpId="0"/>
      <p:bldP spid="49" grpId="0"/>
      <p:bldP spid="43" grpId="0" animBg="1"/>
      <p:bldP spid="43" grpId="1" animBg="1"/>
      <p:bldP spid="55" grpId="0" animBg="1"/>
      <p:bldP spid="55" grpId="1" animBg="1"/>
      <p:bldP spid="59" grpId="0" animBg="1"/>
      <p:bldP spid="59" grpId="1" animBg="1"/>
      <p:bldP spid="62" grpId="0"/>
      <p:bldP spid="62" grpId="1"/>
      <p:bldP spid="63" grpId="0" animBg="1"/>
      <p:bldP spid="63" grpId="1" animBg="1"/>
      <p:bldP spid="65" grpId="0"/>
      <p:bldP spid="65" grpId="1"/>
      <p:bldP spid="67" grpId="0" animBg="1"/>
      <p:bldP spid="67" grpId="1" animBg="1"/>
      <p:bldP spid="70" grpId="0" animBg="1"/>
      <p:bldP spid="70" grpId="1" animBg="1"/>
      <p:bldP spid="84" grpId="0" animBg="1"/>
      <p:bldP spid="84" grpId="1" animBg="1"/>
      <p:bldP spid="85" grpId="0" animBg="1"/>
      <p:bldP spid="85" grpId="1" animBg="1"/>
      <p:bldP spid="87" grpId="0" animBg="1"/>
      <p:bldP spid="87" grpId="1" animBg="1"/>
      <p:bldP spid="89" grpId="0" animBg="1"/>
      <p:bldP spid="89" grpId="1" animBg="1"/>
      <p:bldP spid="93" grpId="0" animBg="1"/>
      <p:bldP spid="93" grpId="1" animBg="1"/>
      <p:bldP spid="99" grpId="0"/>
      <p:bldP spid="99" grpId="1"/>
      <p:bldP spid="100" grpId="0"/>
      <p:bldP spid="100" grpId="1"/>
      <p:bldP spid="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Settings Management</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Simplify IT Administration</a:t>
            </a:r>
            <a:endParaRPr lang="en-US" dirty="0"/>
          </a:p>
        </p:txBody>
      </p:sp>
    </p:spTree>
    <p:extLst>
      <p:ext uri="{BB962C8B-B14F-4D97-AF65-F5344CB8AC3E}">
        <p14:creationId xmlns:p14="http://schemas.microsoft.com/office/powerpoint/2010/main" val="36726778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Simplify: Administrative Efficiency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207" y="1215320"/>
            <a:ext cx="6493315" cy="5287080"/>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44039" y="1645576"/>
            <a:ext cx="6047828" cy="4741576"/>
            <a:chOff x="739427" y="2314317"/>
            <a:chExt cx="4499850" cy="2521831"/>
          </a:xfrm>
        </p:grpSpPr>
        <p:sp>
          <p:nvSpPr>
            <p:cNvPr id="6" name="Rounded Rectangle 5"/>
            <p:cNvSpPr/>
            <p:nvPr/>
          </p:nvSpPr>
          <p:spPr bwMode="auto">
            <a:xfrm>
              <a:off x="739427" y="2314317"/>
              <a:ext cx="4499850" cy="2521831"/>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7" name="Rectangle 6"/>
            <p:cNvSpPr/>
            <p:nvPr/>
          </p:nvSpPr>
          <p:spPr>
            <a:xfrm>
              <a:off x="909319" y="2548608"/>
              <a:ext cx="4160064" cy="2053249"/>
            </a:xfrm>
            <a:prstGeom prst="rect">
              <a:avLst/>
            </a:prstGeom>
            <a:effectLst>
              <a:outerShdw dist="25400" dir="5400000" algn="t" rotWithShape="0">
                <a:prstClr val="black">
                  <a:alpha val="32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0" rIns="68580" bIns="68580" numCol="1" spcCol="1270" anchor="t" anchorCtr="0">
              <a:noAutofit/>
            </a:bodyPr>
            <a:lstStyle/>
            <a:p>
              <a:pPr>
                <a:buNone/>
              </a:pPr>
              <a:r>
                <a:rPr lang="en-US" sz="2800" b="1" dirty="0">
                  <a:solidFill>
                    <a:schemeClr val="tx1"/>
                  </a:solidFill>
                </a:rPr>
                <a:t>New Administrative experience</a:t>
              </a:r>
            </a:p>
            <a:p>
              <a:pPr>
                <a:buNone/>
              </a:pPr>
              <a:endParaRPr lang="en-US" dirty="0">
                <a:solidFill>
                  <a:schemeClr val="tx1"/>
                </a:solidFill>
              </a:endParaRPr>
            </a:p>
            <a:p>
              <a:pPr marL="742932" lvl="1" indent="-285750">
                <a:spcBef>
                  <a:spcPts val="600"/>
                </a:spcBef>
                <a:spcAft>
                  <a:spcPts val="600"/>
                </a:spcAft>
                <a:buFont typeface="Arial" pitchFamily="34" charset="0"/>
                <a:buChar char="•"/>
              </a:pPr>
              <a:r>
                <a:rPr lang="en-US" sz="2400" dirty="0">
                  <a:solidFill>
                    <a:schemeClr val="tx1"/>
                  </a:solidFill>
                </a:rPr>
                <a:t>Intuitive ribbon interface</a:t>
              </a:r>
            </a:p>
            <a:p>
              <a:pPr marL="742932" lvl="1" indent="-285750">
                <a:spcBef>
                  <a:spcPts val="600"/>
                </a:spcBef>
                <a:spcAft>
                  <a:spcPts val="600"/>
                </a:spcAft>
                <a:buFont typeface="Arial" pitchFamily="34" charset="0"/>
                <a:buChar char="•"/>
              </a:pPr>
              <a:r>
                <a:rPr lang="en-US" sz="2400" dirty="0">
                  <a:solidFill>
                    <a:schemeClr val="tx1"/>
                  </a:solidFill>
                </a:rPr>
                <a:t>Role-Based Administration</a:t>
              </a:r>
            </a:p>
            <a:p>
              <a:pPr marL="742932" lvl="1" indent="-285750">
                <a:spcBef>
                  <a:spcPts val="600"/>
                </a:spcBef>
                <a:spcAft>
                  <a:spcPts val="600"/>
                </a:spcAft>
                <a:buFont typeface="Arial" pitchFamily="34" charset="0"/>
                <a:buChar char="•"/>
              </a:pPr>
              <a:r>
                <a:rPr lang="en-US" sz="2400" dirty="0">
                  <a:solidFill>
                    <a:schemeClr val="tx1"/>
                  </a:solidFill>
                </a:rPr>
                <a:t>In-console alerts</a:t>
              </a:r>
            </a:p>
            <a:p>
              <a:pPr marL="742932" lvl="1" indent="-285750">
                <a:spcBef>
                  <a:spcPts val="600"/>
                </a:spcBef>
                <a:spcAft>
                  <a:spcPts val="600"/>
                </a:spcAft>
                <a:buFont typeface="Arial" pitchFamily="34" charset="0"/>
                <a:buChar char="•"/>
              </a:pPr>
              <a:r>
                <a:rPr lang="en-US" sz="2400" dirty="0">
                  <a:solidFill>
                    <a:schemeClr val="tx1"/>
                  </a:solidFill>
                </a:rPr>
                <a:t>Global search capability</a:t>
              </a:r>
            </a:p>
            <a:p>
              <a:pPr marL="742932" lvl="1" indent="-285750">
                <a:spcBef>
                  <a:spcPts val="600"/>
                </a:spcBef>
                <a:spcAft>
                  <a:spcPts val="600"/>
                </a:spcAft>
                <a:buFont typeface="Arial" pitchFamily="34" charset="0"/>
                <a:buChar char="•"/>
              </a:pPr>
              <a:r>
                <a:rPr lang="en-US" sz="2400" dirty="0">
                  <a:solidFill>
                    <a:schemeClr val="tx1"/>
                  </a:solidFill>
                </a:rPr>
                <a:t>New Collection membership rules allow better filtering of members</a:t>
              </a:r>
            </a:p>
            <a:p>
              <a:pPr>
                <a:spcBef>
                  <a:spcPts val="600"/>
                </a:spcBef>
                <a:spcAft>
                  <a:spcPts val="600"/>
                </a:spcAft>
                <a:buNone/>
              </a:pPr>
              <a:endParaRPr lang="en-US" dirty="0" smtClean="0">
                <a:solidFill>
                  <a:schemeClr val="tx1"/>
                </a:solidFill>
              </a:endParaRPr>
            </a:p>
            <a:p>
              <a:pPr marL="114300" lvl="1" indent="-114300" defTabSz="622300">
                <a:spcBef>
                  <a:spcPts val="600"/>
                </a:spcBef>
                <a:spcAft>
                  <a:spcPts val="600"/>
                </a:spcAft>
                <a:buFontTx/>
                <a:buChar char="••"/>
              </a:pPr>
              <a:endParaRPr lang="en-US" sz="1100" dirty="0">
                <a:solidFill>
                  <a:schemeClr val="tx1"/>
                </a:solidFill>
              </a:endParaRPr>
            </a:p>
          </p:txBody>
        </p:sp>
      </p:grpSp>
    </p:spTree>
    <p:extLst>
      <p:ext uri="{BB962C8B-B14F-4D97-AF65-F5344CB8AC3E}">
        <p14:creationId xmlns:p14="http://schemas.microsoft.com/office/powerpoint/2010/main" val="42826433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Based Administration </a:t>
            </a:r>
            <a:endParaRPr lang="en-US" dirty="0"/>
          </a:p>
        </p:txBody>
      </p:sp>
      <p:grpSp>
        <p:nvGrpSpPr>
          <p:cNvPr id="6" name="Group 5"/>
          <p:cNvGrpSpPr/>
          <p:nvPr/>
        </p:nvGrpSpPr>
        <p:grpSpPr>
          <a:xfrm>
            <a:off x="184780" y="1113053"/>
            <a:ext cx="5820236" cy="4507670"/>
            <a:chOff x="2522650" y="2196754"/>
            <a:chExt cx="4499850" cy="2521831"/>
          </a:xfrm>
        </p:grpSpPr>
        <p:sp>
          <p:nvSpPr>
            <p:cNvPr id="7" name="Rounded Rectangle 6"/>
            <p:cNvSpPr/>
            <p:nvPr/>
          </p:nvSpPr>
          <p:spPr bwMode="auto">
            <a:xfrm>
              <a:off x="2522650" y="2196754"/>
              <a:ext cx="4499850" cy="2521831"/>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8" name="Rectangle 7"/>
            <p:cNvSpPr/>
            <p:nvPr/>
          </p:nvSpPr>
          <p:spPr>
            <a:xfrm>
              <a:off x="2522650" y="2362246"/>
              <a:ext cx="4160064" cy="2053249"/>
            </a:xfrm>
            <a:prstGeom prst="rect">
              <a:avLst/>
            </a:prstGeom>
            <a:effectLst>
              <a:outerShdw dist="25400" dir="5400000" algn="t" rotWithShape="0">
                <a:prstClr val="black">
                  <a:alpha val="32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0" rIns="68580" bIns="68580" numCol="1" spcCol="1270" anchor="t" anchorCtr="0">
              <a:noAutofit/>
            </a:bodyPr>
            <a:lstStyle/>
            <a:p>
              <a:pPr marL="342900" indent="-342900" defTabSz="457200">
                <a:spcBef>
                  <a:spcPts val="600"/>
                </a:spcBef>
                <a:spcAft>
                  <a:spcPts val="600"/>
                </a:spcAft>
                <a:buClr>
                  <a:srgbClr val="FFFF00"/>
                </a:buClr>
                <a:buSzPct val="80000"/>
                <a:buFont typeface="Wingdings" charset="2"/>
                <a:buChar char="§"/>
              </a:pPr>
              <a:r>
                <a:rPr lang="en-US" sz="2400" dirty="0" smtClean="0">
                  <a:solidFill>
                    <a:srgbClr val="FFFFFF">
                      <a:alpha val="99000"/>
                    </a:srgbClr>
                  </a:solidFill>
                  <a:cs typeface="Arial"/>
                </a:rPr>
                <a:t>Enables central management</a:t>
              </a:r>
            </a:p>
            <a:p>
              <a:pPr marL="342900" indent="-342900" defTabSz="457200">
                <a:spcBef>
                  <a:spcPts val="600"/>
                </a:spcBef>
                <a:spcAft>
                  <a:spcPts val="600"/>
                </a:spcAft>
                <a:buClr>
                  <a:srgbClr val="FFFF00"/>
                </a:buClr>
                <a:buSzPct val="80000"/>
                <a:buFont typeface="Wingdings" charset="2"/>
                <a:buChar char="§"/>
              </a:pPr>
              <a:r>
                <a:rPr lang="en-US" sz="2400" dirty="0" smtClean="0">
                  <a:solidFill>
                    <a:srgbClr val="FFFFFF">
                      <a:alpha val="99000"/>
                    </a:srgbClr>
                  </a:solidFill>
                  <a:cs typeface="Arial"/>
                </a:rPr>
                <a:t>Administrators </a:t>
              </a:r>
              <a:r>
                <a:rPr lang="en-US" sz="2400" dirty="0">
                  <a:solidFill>
                    <a:srgbClr val="FFFFFF">
                      <a:alpha val="99000"/>
                    </a:srgbClr>
                  </a:solidFill>
                  <a:cs typeface="Arial"/>
                </a:rPr>
                <a:t>see only the tasks relevant to their job </a:t>
              </a:r>
              <a:r>
                <a:rPr lang="en-US" sz="2400" dirty="0" smtClean="0">
                  <a:solidFill>
                    <a:srgbClr val="FFFFFF">
                      <a:alpha val="99000"/>
                    </a:srgbClr>
                  </a:solidFill>
                  <a:cs typeface="Arial"/>
                </a:rPr>
                <a:t>role</a:t>
              </a:r>
              <a:endParaRPr lang="en-US" sz="2400" dirty="0">
                <a:solidFill>
                  <a:srgbClr val="FFFFFF">
                    <a:alpha val="99000"/>
                  </a:srgbClr>
                </a:solidFill>
                <a:cs typeface="Arial"/>
              </a:endParaRPr>
            </a:p>
            <a:p>
              <a:pPr marL="342900" indent="-342900" defTabSz="457200">
                <a:spcBef>
                  <a:spcPts val="600"/>
                </a:spcBef>
                <a:spcAft>
                  <a:spcPts val="600"/>
                </a:spcAft>
                <a:buClr>
                  <a:srgbClr val="FFFF00"/>
                </a:buClr>
                <a:buSzPct val="80000"/>
                <a:buFont typeface="Wingdings" charset="2"/>
                <a:buChar char="§"/>
              </a:pPr>
              <a:r>
                <a:rPr lang="en-US" sz="2400" dirty="0" smtClean="0">
                  <a:solidFill>
                    <a:srgbClr val="FFFFFF">
                      <a:alpha val="99000"/>
                    </a:srgbClr>
                  </a:solidFill>
                  <a:cs typeface="Arial"/>
                </a:rPr>
                <a:t>Security roles and scope simplify administration</a:t>
              </a:r>
            </a:p>
            <a:p>
              <a:pPr marL="342900" indent="-342900" defTabSz="457200">
                <a:spcBef>
                  <a:spcPts val="600"/>
                </a:spcBef>
                <a:spcAft>
                  <a:spcPts val="600"/>
                </a:spcAft>
                <a:buClr>
                  <a:srgbClr val="FFFF00"/>
                </a:buClr>
                <a:buSzPct val="80000"/>
                <a:buFont typeface="Wingdings" charset="2"/>
                <a:buChar char="§"/>
              </a:pPr>
              <a:r>
                <a:rPr lang="en-US" sz="2400" dirty="0" smtClean="0">
                  <a:solidFill>
                    <a:srgbClr val="FFFFFF">
                      <a:alpha val="99000"/>
                    </a:srgbClr>
                  </a:solidFill>
                  <a:cs typeface="Arial"/>
                </a:rPr>
                <a:t>Reduce primary sites to separate roles </a:t>
              </a:r>
              <a:endParaRPr lang="en-US" sz="2400" dirty="0">
                <a:solidFill>
                  <a:srgbClr val="FFFFFF">
                    <a:alpha val="99000"/>
                  </a:srgbClr>
                </a:solidFill>
                <a:cs typeface="Arial"/>
              </a:endParaRPr>
            </a:p>
            <a:p>
              <a:pPr>
                <a:buNone/>
              </a:pPr>
              <a:endParaRPr lang="en-US" sz="2000" dirty="0">
                <a:solidFill>
                  <a:schemeClr val="accent3"/>
                </a:solidFill>
              </a:endParaRPr>
            </a:p>
            <a:p>
              <a:pPr>
                <a:spcBef>
                  <a:spcPts val="600"/>
                </a:spcBef>
                <a:spcAft>
                  <a:spcPts val="600"/>
                </a:spcAft>
                <a:buNone/>
              </a:pPr>
              <a:endParaRPr lang="en-US" sz="1600" dirty="0" smtClean="0">
                <a:solidFill>
                  <a:schemeClr val="accent3"/>
                </a:solidFill>
              </a:endParaRPr>
            </a:p>
            <a:p>
              <a:pPr marL="114300" lvl="1" indent="-114300" defTabSz="622300">
                <a:spcBef>
                  <a:spcPts val="600"/>
                </a:spcBef>
                <a:spcAft>
                  <a:spcPts val="600"/>
                </a:spcAft>
                <a:buFontTx/>
                <a:buChar char="••"/>
              </a:pPr>
              <a:endParaRPr lang="en-US" sz="1050" dirty="0">
                <a:solidFill>
                  <a:srgbClr val="FFFFFF">
                    <a:hueOff val="0"/>
                    <a:satOff val="0"/>
                    <a:lumOff val="0"/>
                    <a:alphaOff val="0"/>
                  </a:srgbClr>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val="346751516"/>
              </p:ext>
            </p:extLst>
          </p:nvPr>
        </p:nvGraphicFramePr>
        <p:xfrm>
          <a:off x="6427176" y="1543851"/>
          <a:ext cx="5231423" cy="3400121"/>
        </p:xfrm>
        <a:graphic>
          <a:graphicData uri="http://schemas.openxmlformats.org/drawingml/2006/table">
            <a:tbl>
              <a:tblPr firstRow="1" bandRow="1">
                <a:tableStyleId>{073A0DAA-6AF3-43AB-8588-CEC1D06C72B9}</a:tableStyleId>
              </a:tblPr>
              <a:tblGrid>
                <a:gridCol w="1919835"/>
                <a:gridCol w="1950710"/>
                <a:gridCol w="1360878"/>
              </a:tblGrid>
              <a:tr h="563157">
                <a:tc>
                  <a:txBody>
                    <a:bodyPr/>
                    <a:lstStyle/>
                    <a:p>
                      <a:r>
                        <a:rPr lang="en-US" sz="1400" dirty="0" smtClean="0"/>
                        <a:t>Functionality</a:t>
                      </a:r>
                      <a:endParaRPr lang="en-US" sz="1400" dirty="0"/>
                    </a:p>
                  </a:txBody>
                  <a:tcPr/>
                </a:tc>
                <a:tc>
                  <a:txBody>
                    <a:bodyPr/>
                    <a:lstStyle/>
                    <a:p>
                      <a:r>
                        <a:rPr lang="en-US" sz="1400" dirty="0" err="1" smtClean="0"/>
                        <a:t>ConfigMgr</a:t>
                      </a:r>
                      <a:r>
                        <a:rPr lang="en-US" sz="1400" dirty="0" smtClean="0"/>
                        <a:t> 2007</a:t>
                      </a:r>
                      <a:endParaRPr lang="en-US" sz="1400" dirty="0"/>
                    </a:p>
                  </a:txBody>
                  <a:tcPr/>
                </a:tc>
                <a:tc>
                  <a:txBody>
                    <a:bodyPr/>
                    <a:lstStyle/>
                    <a:p>
                      <a:r>
                        <a:rPr lang="en-US" sz="1400" dirty="0" err="1" smtClean="0"/>
                        <a:t>ConfigMgr</a:t>
                      </a:r>
                      <a:r>
                        <a:rPr lang="en-US" sz="1400" dirty="0" smtClean="0"/>
                        <a:t> 2012</a:t>
                      </a:r>
                      <a:endParaRPr lang="en-US" sz="1400" dirty="0"/>
                    </a:p>
                  </a:txBody>
                  <a:tcPr/>
                </a:tc>
              </a:tr>
              <a:tr h="1137942">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dirty="0" smtClean="0"/>
                        <a:t>What types of objects can I see and what can I do to them?</a:t>
                      </a:r>
                    </a:p>
                  </a:txBody>
                  <a:tcPr/>
                </a:tc>
                <a:tc>
                  <a:txBody>
                    <a:bodyPr/>
                    <a:lstStyle/>
                    <a:p>
                      <a:r>
                        <a:rPr lang="en-US" sz="1400" dirty="0" smtClean="0"/>
                        <a:t>Class rights</a:t>
                      </a:r>
                      <a:endParaRPr lang="en-US" sz="1400" dirty="0"/>
                    </a:p>
                  </a:txBody>
                  <a:tcPr/>
                </a:tc>
                <a:tc>
                  <a:txBody>
                    <a:bodyPr/>
                    <a:lstStyle/>
                    <a:p>
                      <a:r>
                        <a:rPr lang="en-US" sz="1400" dirty="0" smtClean="0"/>
                        <a:t>Security roles</a:t>
                      </a:r>
                      <a:endParaRPr lang="en-US" sz="1400" dirty="0"/>
                    </a:p>
                  </a:txBody>
                  <a:tcPr/>
                </a:tc>
              </a:tr>
              <a:tr h="849511">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dirty="0" smtClean="0"/>
                        <a:t>Which instances can I see and interact with?</a:t>
                      </a:r>
                    </a:p>
                  </a:txBody>
                  <a:tcPr/>
                </a:tc>
                <a:tc>
                  <a:txBody>
                    <a:bodyPr/>
                    <a:lstStyle/>
                    <a:p>
                      <a:r>
                        <a:rPr lang="en-US" sz="1400" dirty="0" smtClean="0"/>
                        <a:t>Object</a:t>
                      </a:r>
                      <a:r>
                        <a:rPr lang="en-US" sz="1400" baseline="0" dirty="0" smtClean="0"/>
                        <a:t> instance permissions</a:t>
                      </a:r>
                      <a:endParaRPr lang="en-US" sz="1400" dirty="0"/>
                    </a:p>
                  </a:txBody>
                  <a:tcPr/>
                </a:tc>
                <a:tc>
                  <a:txBody>
                    <a:bodyPr/>
                    <a:lstStyle/>
                    <a:p>
                      <a:r>
                        <a:rPr lang="en-US" sz="1400" dirty="0" smtClean="0"/>
                        <a:t>Security scopes</a:t>
                      </a:r>
                      <a:endParaRPr lang="en-US" sz="1400" dirty="0"/>
                    </a:p>
                  </a:txBody>
                  <a:tcPr/>
                </a:tc>
              </a:tr>
              <a:tr h="849511">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dirty="0" smtClean="0"/>
                        <a:t>Which resources can I interact with?</a:t>
                      </a:r>
                    </a:p>
                  </a:txBody>
                  <a:tcPr/>
                </a:tc>
                <a:tc>
                  <a:txBody>
                    <a:bodyPr/>
                    <a:lstStyle/>
                    <a:p>
                      <a:r>
                        <a:rPr lang="en-US" sz="1400" dirty="0" smtClean="0"/>
                        <a:t>Site</a:t>
                      </a:r>
                      <a:r>
                        <a:rPr lang="en-US" sz="1400" baseline="0" dirty="0" smtClean="0"/>
                        <a:t> specific resource permissions</a:t>
                      </a:r>
                      <a:endParaRPr lang="en-US" sz="1400" dirty="0"/>
                    </a:p>
                  </a:txBody>
                  <a:tcPr/>
                </a:tc>
                <a:tc>
                  <a:txBody>
                    <a:bodyPr/>
                    <a:lstStyle/>
                    <a:p>
                      <a:r>
                        <a:rPr lang="en-US" sz="1400" dirty="0" smtClean="0"/>
                        <a:t>Collection limiting</a:t>
                      </a:r>
                      <a:endParaRPr lang="en-US" sz="1400" dirty="0"/>
                    </a:p>
                  </a:txBody>
                  <a:tcPr/>
                </a:tc>
              </a:tr>
            </a:tbl>
          </a:graphicData>
        </a:graphic>
      </p:graphicFrame>
    </p:spTree>
    <p:extLst>
      <p:ext uri="{BB962C8B-B14F-4D97-AF65-F5344CB8AC3E}">
        <p14:creationId xmlns:p14="http://schemas.microsoft.com/office/powerpoint/2010/main" val="14396594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66540" y="1166639"/>
            <a:ext cx="6543943" cy="5213689"/>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2" name="Title 1"/>
          <p:cNvSpPr>
            <a:spLocks noGrp="1"/>
          </p:cNvSpPr>
          <p:nvPr>
            <p:ph type="title"/>
          </p:nvPr>
        </p:nvSpPr>
        <p:spPr/>
        <p:txBody>
          <a:bodyPr/>
          <a:lstStyle/>
          <a:p>
            <a:r>
              <a:rPr lang="en-US" dirty="0" smtClean="0"/>
              <a:t>Simplified Hierarchical Infrastructure</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90873243"/>
              </p:ext>
            </p:extLst>
          </p:nvPr>
        </p:nvGraphicFramePr>
        <p:xfrm>
          <a:off x="863253" y="1392723"/>
          <a:ext cx="5950515" cy="4815144"/>
        </p:xfrm>
        <a:graphic>
          <a:graphicData uri="http://schemas.openxmlformats.org/drawingml/2006/table">
            <a:tbl>
              <a:tblPr firstRow="1" bandRow="1">
                <a:tableStyleId>{5940675A-B579-460E-94D1-54222C63F5DA}</a:tableStyleId>
              </a:tblPr>
              <a:tblGrid>
                <a:gridCol w="1811708"/>
                <a:gridCol w="2129051"/>
                <a:gridCol w="2009756"/>
              </a:tblGrid>
              <a:tr h="841852">
                <a:tc>
                  <a:txBody>
                    <a:bodyPr/>
                    <a:lstStyle/>
                    <a:p>
                      <a:r>
                        <a:rPr lang="en-US" b="1" dirty="0" smtClean="0">
                          <a:solidFill>
                            <a:schemeClr val="tx1"/>
                          </a:solidFill>
                        </a:rPr>
                        <a:t>Central Administration</a:t>
                      </a:r>
                      <a:r>
                        <a:rPr lang="en-US" b="1" baseline="0" dirty="0" smtClean="0">
                          <a:solidFill>
                            <a:schemeClr val="tx1"/>
                          </a:solidFill>
                        </a:rPr>
                        <a:t> Site</a:t>
                      </a:r>
                      <a:endParaRPr lang="en-US" b="1" dirty="0">
                        <a:solidFill>
                          <a:schemeClr val="tx1"/>
                        </a:solidFill>
                      </a:endParaRPr>
                    </a:p>
                  </a:txBody>
                  <a:tcPr/>
                </a:tc>
                <a:tc>
                  <a:txBody>
                    <a:bodyPr/>
                    <a:lstStyle/>
                    <a:p>
                      <a:r>
                        <a:rPr lang="en-US" b="1" dirty="0" smtClean="0">
                          <a:solidFill>
                            <a:schemeClr val="tx1"/>
                          </a:solidFill>
                        </a:rPr>
                        <a:t>Primary Sites</a:t>
                      </a:r>
                      <a:endParaRPr lang="en-US" b="1" dirty="0">
                        <a:solidFill>
                          <a:schemeClr val="tx1"/>
                        </a:solidFill>
                      </a:endParaRPr>
                    </a:p>
                  </a:txBody>
                  <a:tcPr/>
                </a:tc>
                <a:tc>
                  <a:txBody>
                    <a:bodyPr/>
                    <a:lstStyle/>
                    <a:p>
                      <a:r>
                        <a:rPr lang="en-US" b="1" dirty="0" smtClean="0">
                          <a:solidFill>
                            <a:schemeClr val="tx1"/>
                          </a:solidFill>
                        </a:rPr>
                        <a:t>Secondary Sites</a:t>
                      </a:r>
                      <a:endParaRPr lang="en-US" b="1" dirty="0">
                        <a:solidFill>
                          <a:schemeClr val="tx1"/>
                        </a:solidFill>
                      </a:endParaRPr>
                    </a:p>
                  </a:txBody>
                  <a:tcPr/>
                </a:tc>
              </a:tr>
              <a:tr h="841852">
                <a:tc>
                  <a:txBody>
                    <a:bodyPr/>
                    <a:lstStyle/>
                    <a:p>
                      <a:r>
                        <a:rPr lang="en-US" sz="1600" dirty="0" smtClean="0">
                          <a:solidFill>
                            <a:schemeClr val="tx1"/>
                          </a:solidFill>
                        </a:rPr>
                        <a:t>Central primary</a:t>
                      </a:r>
                      <a:r>
                        <a:rPr lang="en-US" sz="1600" baseline="0" dirty="0" smtClean="0">
                          <a:solidFill>
                            <a:schemeClr val="tx1"/>
                          </a:solidFill>
                        </a:rPr>
                        <a:t> site a</a:t>
                      </a:r>
                      <a:r>
                        <a:rPr lang="en-US" sz="1600" dirty="0" smtClean="0">
                          <a:solidFill>
                            <a:schemeClr val="tx1"/>
                          </a:solidFill>
                        </a:rPr>
                        <a:t>dministration </a:t>
                      </a:r>
                      <a:endParaRPr lang="en-US" sz="1600" dirty="0">
                        <a:solidFill>
                          <a:schemeClr val="tx1"/>
                        </a:solidFill>
                      </a:endParaRPr>
                    </a:p>
                  </a:txBody>
                  <a:tcPr/>
                </a:tc>
                <a:tc>
                  <a:txBody>
                    <a:bodyPr/>
                    <a:lstStyle/>
                    <a:p>
                      <a:r>
                        <a:rPr lang="en-US" sz="1600" dirty="0" smtClean="0">
                          <a:solidFill>
                            <a:schemeClr val="tx1"/>
                          </a:solidFill>
                        </a:rPr>
                        <a:t>Client management &amp; settings</a:t>
                      </a:r>
                      <a:endParaRPr lang="en-US" sz="1600" dirty="0">
                        <a:solidFill>
                          <a:schemeClr val="tx1"/>
                        </a:solidFill>
                      </a:endParaRPr>
                    </a:p>
                  </a:txBody>
                  <a:tcPr/>
                </a:tc>
                <a:tc>
                  <a:txBody>
                    <a:bodyPr/>
                    <a:lstStyle/>
                    <a:p>
                      <a:r>
                        <a:rPr lang="en-US" sz="1600" dirty="0" smtClean="0">
                          <a:solidFill>
                            <a:schemeClr val="tx1"/>
                          </a:solidFill>
                        </a:rPr>
                        <a:t>Content</a:t>
                      </a:r>
                      <a:r>
                        <a:rPr lang="en-US" sz="1600" baseline="0" dirty="0" smtClean="0">
                          <a:solidFill>
                            <a:schemeClr val="tx1"/>
                          </a:solidFill>
                        </a:rPr>
                        <a:t> routing</a:t>
                      </a:r>
                      <a:endParaRPr lang="en-US" sz="1600" dirty="0">
                        <a:solidFill>
                          <a:schemeClr val="tx1"/>
                        </a:solidFill>
                      </a:endParaRPr>
                    </a:p>
                  </a:txBody>
                  <a:tcPr/>
                </a:tc>
              </a:tr>
              <a:tr h="589297">
                <a:tc>
                  <a:txBody>
                    <a:bodyPr/>
                    <a:lstStyle/>
                    <a:p>
                      <a:r>
                        <a:rPr lang="en-US" sz="1600" dirty="0" smtClean="0">
                          <a:solidFill>
                            <a:schemeClr val="tx1"/>
                          </a:solidFill>
                        </a:rPr>
                        <a:t>Reporting </a:t>
                      </a:r>
                      <a:endParaRPr lang="en-US" sz="1600" dirty="0">
                        <a:solidFill>
                          <a:schemeClr val="tx1"/>
                        </a:solidFill>
                      </a:endParaRPr>
                    </a:p>
                  </a:txBody>
                  <a:tcPr/>
                </a:tc>
                <a:tc>
                  <a:txBody>
                    <a:bodyPr/>
                    <a:lstStyle/>
                    <a:p>
                      <a:r>
                        <a:rPr lang="en-US" sz="1600" dirty="0" smtClean="0">
                          <a:solidFill>
                            <a:schemeClr val="tx1"/>
                          </a:solidFill>
                        </a:rPr>
                        <a:t>100K clients per site</a:t>
                      </a:r>
                      <a:endParaRPr lang="en-US" sz="1600" dirty="0">
                        <a:solidFill>
                          <a:schemeClr val="tx1"/>
                        </a:solidFill>
                      </a:endParaRPr>
                    </a:p>
                  </a:txBody>
                  <a:tcPr/>
                </a:tc>
                <a:tc>
                  <a:txBody>
                    <a:bodyPr/>
                    <a:lstStyle/>
                    <a:p>
                      <a:r>
                        <a:rPr lang="en-US" sz="1600" dirty="0" smtClean="0">
                          <a:solidFill>
                            <a:schemeClr val="tx1"/>
                          </a:solidFill>
                        </a:rPr>
                        <a:t>Distributions</a:t>
                      </a:r>
                      <a:r>
                        <a:rPr lang="en-US" sz="1600" baseline="0" dirty="0" smtClean="0">
                          <a:solidFill>
                            <a:schemeClr val="tx1"/>
                          </a:solidFill>
                        </a:rPr>
                        <a:t> points </a:t>
                      </a:r>
                      <a:endParaRPr lang="en-US" sz="1600" dirty="0">
                        <a:solidFill>
                          <a:schemeClr val="tx1"/>
                        </a:solidFill>
                      </a:endParaRPr>
                    </a:p>
                  </a:txBody>
                  <a:tcPr/>
                </a:tc>
              </a:tr>
              <a:tr h="635807">
                <a:tc>
                  <a:txBody>
                    <a:bodyPr/>
                    <a:lstStyle/>
                    <a:p>
                      <a:endParaRPr lang="en-US" sz="1600" dirty="0">
                        <a:solidFill>
                          <a:schemeClr val="tx1"/>
                        </a:solidFill>
                      </a:endParaRPr>
                    </a:p>
                  </a:txBody>
                  <a:tcPr/>
                </a:tc>
                <a:tc>
                  <a:txBody>
                    <a:bodyPr/>
                    <a:lstStyle/>
                    <a:p>
                      <a:r>
                        <a:rPr lang="en-US" sz="1600" dirty="0" smtClean="0">
                          <a:solidFill>
                            <a:schemeClr val="tx1"/>
                          </a:solidFill>
                        </a:rPr>
                        <a:t>Delegated</a:t>
                      </a:r>
                      <a:r>
                        <a:rPr lang="en-US" sz="1600" baseline="0" dirty="0" smtClean="0">
                          <a:solidFill>
                            <a:schemeClr val="tx1"/>
                          </a:solidFill>
                        </a:rPr>
                        <a:t> Administration</a:t>
                      </a:r>
                      <a:endParaRPr lang="en-US" sz="1600" dirty="0">
                        <a:solidFill>
                          <a:schemeClr val="tx1"/>
                        </a:solidFill>
                      </a:endParaRPr>
                    </a:p>
                  </a:txBody>
                  <a:tcPr/>
                </a:tc>
                <a:tc>
                  <a:txBody>
                    <a:bodyPr/>
                    <a:lstStyle/>
                    <a:p>
                      <a:r>
                        <a:rPr lang="en-US" sz="1600" dirty="0" smtClean="0">
                          <a:solidFill>
                            <a:schemeClr val="tx1"/>
                          </a:solidFill>
                        </a:rPr>
                        <a:t>Requires SQL</a:t>
                      </a:r>
                      <a:r>
                        <a:rPr lang="en-US" sz="1600" baseline="0" dirty="0" smtClean="0">
                          <a:solidFill>
                            <a:schemeClr val="tx1"/>
                          </a:solidFill>
                        </a:rPr>
                        <a:t> server </a:t>
                      </a:r>
                      <a:endParaRPr lang="en-US" sz="1600" dirty="0">
                        <a:solidFill>
                          <a:schemeClr val="tx1"/>
                        </a:solidFill>
                      </a:endParaRPr>
                    </a:p>
                  </a:txBody>
                  <a:tcPr/>
                </a:tc>
              </a:tr>
              <a:tr h="589297">
                <a:tc>
                  <a:txBody>
                    <a:bodyPr/>
                    <a:lstStyle/>
                    <a:p>
                      <a:endParaRPr lang="en-US" sz="1600" dirty="0">
                        <a:solidFill>
                          <a:schemeClr val="tx1"/>
                        </a:solidFill>
                      </a:endParaRPr>
                    </a:p>
                  </a:txBody>
                  <a:tcPr/>
                </a:tc>
                <a:tc>
                  <a:txBody>
                    <a:bodyPr/>
                    <a:lstStyle/>
                    <a:p>
                      <a:r>
                        <a:rPr lang="en-US" sz="1600" dirty="0" smtClean="0">
                          <a:solidFill>
                            <a:schemeClr val="tx1"/>
                          </a:solidFill>
                        </a:rPr>
                        <a:t>Language</a:t>
                      </a:r>
                      <a:r>
                        <a:rPr lang="en-US" sz="1600" baseline="0" dirty="0" smtClean="0">
                          <a:solidFill>
                            <a:schemeClr val="tx1"/>
                          </a:solidFill>
                        </a:rPr>
                        <a:t> Packs</a:t>
                      </a:r>
                      <a:endParaRPr lang="en-US" sz="1600" dirty="0">
                        <a:solidFill>
                          <a:schemeClr val="tx1"/>
                        </a:solidFill>
                      </a:endParaRPr>
                    </a:p>
                  </a:txBody>
                  <a:tcPr/>
                </a:tc>
                <a:tc>
                  <a:txBody>
                    <a:bodyPr/>
                    <a:lstStyle/>
                    <a:p>
                      <a:r>
                        <a:rPr lang="en-US" sz="1600" dirty="0" smtClean="0">
                          <a:solidFill>
                            <a:schemeClr val="tx1"/>
                          </a:solidFill>
                        </a:rPr>
                        <a:t>Lack</a:t>
                      </a:r>
                      <a:r>
                        <a:rPr lang="en-US" sz="1600" baseline="0" dirty="0" smtClean="0">
                          <a:solidFill>
                            <a:schemeClr val="tx1"/>
                          </a:solidFill>
                        </a:rPr>
                        <a:t> of local administrator</a:t>
                      </a:r>
                      <a:endParaRPr lang="en-US" sz="1600" dirty="0">
                        <a:solidFill>
                          <a:schemeClr val="tx1"/>
                        </a:solidFill>
                      </a:endParaRPr>
                    </a:p>
                  </a:txBody>
                  <a:tcPr/>
                </a:tc>
              </a:tr>
              <a:tr h="1244491">
                <a:tc>
                  <a:txBody>
                    <a:bodyPr/>
                    <a:lstStyle/>
                    <a:p>
                      <a:endParaRPr lang="en-US" sz="1600" dirty="0">
                        <a:solidFill>
                          <a:schemeClr val="tx1"/>
                        </a:solidFill>
                      </a:endParaRPr>
                    </a:p>
                  </a:txBody>
                  <a:tcPr/>
                </a:tc>
                <a:tc>
                  <a:txBody>
                    <a:bodyPr/>
                    <a:lstStyle/>
                    <a:p>
                      <a:r>
                        <a:rPr lang="en-US" sz="1600" dirty="0" smtClean="0">
                          <a:solidFill>
                            <a:schemeClr val="tx1"/>
                          </a:solidFill>
                        </a:rPr>
                        <a:t>Support</a:t>
                      </a:r>
                      <a:r>
                        <a:rPr lang="en-US" sz="1600" baseline="0" dirty="0" smtClean="0">
                          <a:solidFill>
                            <a:schemeClr val="tx1"/>
                          </a:solidFill>
                        </a:rPr>
                        <a:t> distributed organizational boundaries</a:t>
                      </a:r>
                      <a:endParaRPr lang="en-US" sz="1600" dirty="0">
                        <a:solidFill>
                          <a:schemeClr val="tx1"/>
                        </a:solidFill>
                      </a:endParaRPr>
                    </a:p>
                  </a:txBody>
                  <a:tcPr/>
                </a:tc>
                <a:tc>
                  <a:txBody>
                    <a:bodyPr/>
                    <a:lstStyle/>
                    <a:p>
                      <a:endParaRPr lang="en-US" sz="1600" dirty="0">
                        <a:solidFill>
                          <a:schemeClr val="tx1"/>
                        </a:solidFill>
                      </a:endParaRPr>
                    </a:p>
                  </a:txBody>
                  <a:tcPr/>
                </a:tc>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234" y="1528550"/>
            <a:ext cx="6416685" cy="5001904"/>
          </a:xfrm>
          <a:prstGeom prst="rect">
            <a:avLst/>
          </a:prstGeom>
          <a:noFill/>
          <a:ln>
            <a:noFill/>
          </a:ln>
          <a:effectLst/>
          <a:scene3d>
            <a:camera prst="perspectiveContrastingLeftFacing" fov="3600000">
              <a:rot lat="810961" lon="1387599" rev="21478152"/>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01838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845808" y="1388433"/>
            <a:ext cx="6164221" cy="5230731"/>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8" name="Rounded Rectangle 7"/>
          <p:cNvSpPr/>
          <p:nvPr/>
        </p:nvSpPr>
        <p:spPr bwMode="auto">
          <a:xfrm>
            <a:off x="352787" y="1400909"/>
            <a:ext cx="5351977" cy="5218255"/>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2" name="Title 1"/>
          <p:cNvSpPr>
            <a:spLocks noGrp="1"/>
          </p:cNvSpPr>
          <p:nvPr>
            <p:ph type="title"/>
          </p:nvPr>
        </p:nvSpPr>
        <p:spPr>
          <a:xfrm>
            <a:off x="519113" y="228600"/>
            <a:ext cx="11041221" cy="1143000"/>
          </a:xfrm>
        </p:spPr>
        <p:txBody>
          <a:bodyPr/>
          <a:lstStyle/>
          <a:p>
            <a:r>
              <a:rPr lang="en-US" dirty="0" smtClean="0"/>
              <a:t>Infrastructure Changes</a:t>
            </a:r>
            <a:endParaRPr lang="en-US" dirty="0"/>
          </a:p>
        </p:txBody>
      </p:sp>
      <p:sp>
        <p:nvSpPr>
          <p:cNvPr id="3" name="Text Placeholder 2"/>
          <p:cNvSpPr>
            <a:spLocks noGrp="1"/>
          </p:cNvSpPr>
          <p:nvPr>
            <p:ph type="body" idx="1"/>
          </p:nvPr>
        </p:nvSpPr>
        <p:spPr>
          <a:xfrm>
            <a:off x="6474391" y="1388433"/>
            <a:ext cx="5385514" cy="639762"/>
          </a:xfrm>
        </p:spPr>
        <p:txBody>
          <a:bodyPr/>
          <a:lstStyle/>
          <a:p>
            <a:r>
              <a:rPr lang="en-US" smtClean="0"/>
              <a:t>Distribution Points</a:t>
            </a:r>
            <a:endParaRPr lang="en-US" dirty="0"/>
          </a:p>
        </p:txBody>
      </p:sp>
      <p:sp>
        <p:nvSpPr>
          <p:cNvPr id="4" name="Content Placeholder 3"/>
          <p:cNvSpPr>
            <a:spLocks noGrp="1"/>
          </p:cNvSpPr>
          <p:nvPr>
            <p:ph sz="half" idx="2"/>
          </p:nvPr>
        </p:nvSpPr>
        <p:spPr>
          <a:xfrm>
            <a:off x="352786" y="2340927"/>
            <a:ext cx="5054265" cy="4442016"/>
          </a:xfrm>
        </p:spPr>
        <p:txBody>
          <a:bodyPr>
            <a:normAutofit/>
          </a:bodyPr>
          <a:lstStyle/>
          <a:p>
            <a:pPr>
              <a:spcAft>
                <a:spcPts val="300"/>
              </a:spcAft>
            </a:pPr>
            <a:r>
              <a:rPr lang="en-US" smtClean="0">
                <a:solidFill>
                  <a:schemeClr val="tx1"/>
                </a:solidFill>
              </a:rPr>
              <a:t>Device and user type collections </a:t>
            </a:r>
          </a:p>
          <a:p>
            <a:pPr>
              <a:spcAft>
                <a:spcPts val="300"/>
              </a:spcAft>
            </a:pPr>
            <a:r>
              <a:rPr lang="en-US" smtClean="0">
                <a:solidFill>
                  <a:schemeClr val="tx1"/>
                </a:solidFill>
              </a:rPr>
              <a:t>Roles scopes to collections</a:t>
            </a:r>
          </a:p>
          <a:p>
            <a:pPr>
              <a:spcAft>
                <a:spcPts val="300"/>
              </a:spcAft>
            </a:pPr>
            <a:r>
              <a:rPr lang="en-US" smtClean="0">
                <a:solidFill>
                  <a:schemeClr val="tx1"/>
                </a:solidFill>
              </a:rPr>
              <a:t>Reduce complex query logic via new membership rules</a:t>
            </a:r>
          </a:p>
          <a:p>
            <a:pPr>
              <a:spcAft>
                <a:spcPts val="300"/>
              </a:spcAft>
            </a:pPr>
            <a:r>
              <a:rPr lang="en-US" smtClean="0">
                <a:solidFill>
                  <a:schemeClr val="tx1"/>
                </a:solidFill>
              </a:rPr>
              <a:t>Easier to organize collections around organizations folders </a:t>
            </a:r>
          </a:p>
          <a:p>
            <a:endParaRPr lang="en-US" smtClean="0">
              <a:solidFill>
                <a:schemeClr val="tx1"/>
              </a:solidFill>
            </a:endParaRPr>
          </a:p>
          <a:p>
            <a:endParaRPr lang="en-US" smtClean="0">
              <a:solidFill>
                <a:schemeClr val="tx1"/>
              </a:solidFill>
            </a:endParaRPr>
          </a:p>
          <a:p>
            <a:endParaRPr lang="en-US" dirty="0">
              <a:solidFill>
                <a:schemeClr val="tx1"/>
              </a:solidFill>
            </a:endParaRPr>
          </a:p>
        </p:txBody>
      </p:sp>
      <p:sp>
        <p:nvSpPr>
          <p:cNvPr id="7" name="Text Placeholder 4"/>
          <p:cNvSpPr txBox="1">
            <a:spLocks/>
          </p:cNvSpPr>
          <p:nvPr/>
        </p:nvSpPr>
        <p:spPr>
          <a:xfrm>
            <a:off x="352787" y="1400909"/>
            <a:ext cx="3700599" cy="639762"/>
          </a:xfrm>
          <a:prstGeom prst="rect">
            <a:avLst/>
          </a:prstGeom>
          <a:effectLst>
            <a:outerShdw blurRad="139700" dist="38100" dir="2700000">
              <a:srgbClr val="000000">
                <a:alpha val="65000"/>
              </a:srgbClr>
            </a:outerShdw>
          </a:effectLst>
        </p:spPr>
        <p:txBody>
          <a:bodyPr vert="horz" lIns="91440" tIns="45720" rIns="91440" bIns="45720" rtlCol="0" anchor="b">
            <a:normAutofit/>
          </a:bodyPr>
          <a:lstStyle>
            <a:lvl1pPr marL="0" indent="0" algn="l" defTabSz="457200" rtl="0" eaLnBrk="1" latinLnBrk="0" hangingPunct="1">
              <a:spcBef>
                <a:spcPct val="20000"/>
              </a:spcBef>
              <a:buClr>
                <a:srgbClr val="003E74"/>
              </a:buClr>
              <a:buSzPct val="80000"/>
              <a:buFont typeface="Wingdings" charset="2"/>
              <a:buNone/>
              <a:defRPr sz="2400" b="1" kern="1200">
                <a:solidFill>
                  <a:srgbClr val="FFFFFF">
                    <a:alpha val="99000"/>
                  </a:srgbClr>
                </a:solidFill>
                <a:latin typeface="Arial"/>
                <a:ea typeface="+mn-ea"/>
                <a:cs typeface="Arial"/>
              </a:defRPr>
            </a:lvl1pPr>
            <a:lvl2pPr marL="457200" indent="0" algn="l" defTabSz="457200" rtl="0" eaLnBrk="1" latinLnBrk="0" hangingPunct="1">
              <a:spcBef>
                <a:spcPct val="20000"/>
              </a:spcBef>
              <a:buFont typeface="Arial"/>
              <a:buNone/>
              <a:defRPr sz="2000" b="1"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800" b="1" kern="1200">
                <a:solidFill>
                  <a:srgbClr val="FFFFFF"/>
                </a:solidFill>
                <a:latin typeface="Arial"/>
                <a:ea typeface="+mn-ea"/>
                <a:cs typeface="Arial"/>
              </a:defRPr>
            </a:lvl3pPr>
            <a:lvl4pPr marL="1371600" indent="0" algn="l" defTabSz="457200" rtl="0" eaLnBrk="1" latinLnBrk="0" hangingPunct="1">
              <a:spcBef>
                <a:spcPct val="20000"/>
              </a:spcBef>
              <a:buFont typeface="Arial"/>
              <a:buNone/>
              <a:defRPr sz="1600" b="1" kern="1200">
                <a:solidFill>
                  <a:srgbClr val="FFFFFF"/>
                </a:solidFill>
                <a:latin typeface="Arial"/>
                <a:ea typeface="+mn-ea"/>
                <a:cs typeface="Arial"/>
              </a:defRPr>
            </a:lvl4pPr>
            <a:lvl5pPr marL="1828800" indent="0" algn="l" defTabSz="457200" rtl="0" eaLnBrk="1" latinLnBrk="0" hangingPunct="1">
              <a:spcBef>
                <a:spcPct val="20000"/>
              </a:spcBef>
              <a:buFont typeface="Arial"/>
              <a:buNone/>
              <a:defRPr sz="1600" b="1" kern="1200">
                <a:solidFill>
                  <a:srgbClr val="FFFFFF"/>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Collections</a:t>
            </a:r>
            <a:endParaRPr lang="en-US" dirty="0"/>
          </a:p>
        </p:txBody>
      </p:sp>
      <p:sp>
        <p:nvSpPr>
          <p:cNvPr id="10" name="Content Placeholder 2"/>
          <p:cNvSpPr>
            <a:spLocks noGrp="1"/>
          </p:cNvSpPr>
          <p:nvPr>
            <p:ph sz="quarter" idx="4"/>
          </p:nvPr>
        </p:nvSpPr>
        <p:spPr>
          <a:xfrm>
            <a:off x="5977617" y="2194201"/>
            <a:ext cx="6211208" cy="4520498"/>
          </a:xfrm>
        </p:spPr>
        <p:txBody>
          <a:bodyPr>
            <a:noAutofit/>
          </a:bodyPr>
          <a:lstStyle/>
          <a:p>
            <a:r>
              <a:rPr lang="en-US" sz="1800" smtClean="0">
                <a:solidFill>
                  <a:schemeClr val="tx1"/>
                </a:solidFill>
              </a:rPr>
              <a:t>Consolidated Distribution Point</a:t>
            </a:r>
          </a:p>
          <a:p>
            <a:pPr lvl="1"/>
            <a:r>
              <a:rPr lang="en-US" sz="1800" smtClean="0">
                <a:solidFill>
                  <a:schemeClr val="tx1"/>
                </a:solidFill>
              </a:rPr>
              <a:t>PXE Service Point </a:t>
            </a:r>
          </a:p>
          <a:p>
            <a:pPr lvl="1"/>
            <a:r>
              <a:rPr lang="en-US" sz="1800" smtClean="0">
                <a:solidFill>
                  <a:schemeClr val="tx1"/>
                </a:solidFill>
              </a:rPr>
              <a:t>Multicast option</a:t>
            </a:r>
          </a:p>
          <a:p>
            <a:pPr lvl="1"/>
            <a:r>
              <a:rPr lang="en-US" sz="1800" smtClean="0">
                <a:solidFill>
                  <a:schemeClr val="tx1"/>
                </a:solidFill>
              </a:rPr>
              <a:t>Throttling and scheduling of content to that location</a:t>
            </a:r>
          </a:p>
          <a:p>
            <a:pPr marL="460375" lvl="1" indent="0">
              <a:buNone/>
            </a:pPr>
            <a:endParaRPr lang="en-US" sz="1600" smtClean="0">
              <a:solidFill>
                <a:schemeClr val="tx1"/>
              </a:solidFill>
            </a:endParaRPr>
          </a:p>
          <a:p>
            <a:r>
              <a:rPr lang="en-US" sz="2000" smtClean="0">
                <a:solidFill>
                  <a:schemeClr val="tx1"/>
                </a:solidFill>
              </a:rPr>
              <a:t>Improved Distribution Point Groups</a:t>
            </a:r>
          </a:p>
          <a:p>
            <a:pPr lvl="1"/>
            <a:r>
              <a:rPr lang="en-US" sz="1800" smtClean="0">
                <a:solidFill>
                  <a:schemeClr val="tx1"/>
                </a:solidFill>
              </a:rPr>
              <a:t>Manage content distribution to individual Distribution Points or Groups</a:t>
            </a:r>
          </a:p>
          <a:p>
            <a:pPr lvl="1"/>
            <a:r>
              <a:rPr lang="en-US" sz="1800" smtClean="0">
                <a:solidFill>
                  <a:schemeClr val="tx1"/>
                </a:solidFill>
              </a:rPr>
              <a:t>Dynamic content management from Distribution Points based on Group membership</a:t>
            </a:r>
          </a:p>
          <a:p>
            <a:pPr lvl="1"/>
            <a:r>
              <a:rPr lang="en-US" sz="1800" smtClean="0">
                <a:solidFill>
                  <a:schemeClr val="tx1"/>
                </a:solidFill>
              </a:rPr>
              <a:t>Distribution group to collection mapping</a:t>
            </a:r>
          </a:p>
          <a:p>
            <a:pPr marL="460375" lvl="1" indent="0">
              <a:buNone/>
            </a:pPr>
            <a:endParaRPr lang="en-US" sz="1800" smtClean="0">
              <a:solidFill>
                <a:schemeClr val="tx1"/>
              </a:solidFill>
            </a:endParaRPr>
          </a:p>
          <a:p>
            <a:r>
              <a:rPr lang="en-US" sz="1800" smtClean="0">
                <a:solidFill>
                  <a:schemeClr val="tx1"/>
                </a:solidFill>
              </a:rPr>
              <a:t>No Branch DPs - DPs can be installed on clients and servers now</a:t>
            </a:r>
          </a:p>
          <a:p>
            <a:pPr lvl="1"/>
            <a:endParaRPr lang="en-US" sz="1800" smtClean="0">
              <a:solidFill>
                <a:schemeClr val="tx1"/>
              </a:solidFill>
            </a:endParaRPr>
          </a:p>
          <a:p>
            <a:pPr lvl="1"/>
            <a:endParaRPr lang="en-US" sz="1800" smtClean="0">
              <a:solidFill>
                <a:schemeClr val="tx1"/>
              </a:solidFill>
            </a:endParaRPr>
          </a:p>
          <a:p>
            <a:pPr lvl="1"/>
            <a:endParaRPr lang="en-US" sz="1800" dirty="0" smtClean="0">
              <a:solidFill>
                <a:schemeClr val="tx1"/>
              </a:solidFill>
            </a:endParaRPr>
          </a:p>
        </p:txBody>
      </p:sp>
    </p:spTree>
    <p:extLst>
      <p:ext uri="{BB962C8B-B14F-4D97-AF65-F5344CB8AC3E}">
        <p14:creationId xmlns:p14="http://schemas.microsoft.com/office/powerpoint/2010/main" val="416623338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836612" y="2442747"/>
            <a:ext cx="9323388" cy="1523494"/>
          </a:xfrm>
        </p:spPr>
        <p:txBody>
          <a:bodyPr/>
          <a:lstStyle/>
          <a:p>
            <a:r>
              <a:rPr lang="en-US" dirty="0" smtClean="0"/>
              <a:t>Role Based Security and </a:t>
            </a:r>
            <a:br>
              <a:rPr lang="en-US" dirty="0" smtClean="0"/>
            </a:br>
            <a:r>
              <a:rPr lang="en-US" dirty="0" smtClean="0"/>
              <a:t>Hierarchy Views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Configuration Manager</a:t>
            </a:r>
            <a:endParaRPr lang="en-US" dirty="0"/>
          </a:p>
        </p:txBody>
      </p:sp>
      <p:sp>
        <p:nvSpPr>
          <p:cNvPr id="3" name="Rectangle 2"/>
          <p:cNvSpPr/>
          <p:nvPr/>
        </p:nvSpPr>
        <p:spPr bwMode="auto">
          <a:xfrm>
            <a:off x="6781800" y="2527300"/>
            <a:ext cx="2451100" cy="482600"/>
          </a:xfrm>
          <a:prstGeom prst="rect">
            <a:avLst/>
          </a:prstGeom>
          <a:gradFill flip="none" rotWithShape="1">
            <a:gsLst>
              <a:gs pos="0">
                <a:schemeClr val="accent1">
                  <a:shade val="15000"/>
                  <a:satMod val="180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2997200" y="2527300"/>
            <a:ext cx="2451100" cy="482600"/>
          </a:xfrm>
          <a:prstGeom prst="rect">
            <a:avLst/>
          </a:prstGeom>
          <a:gradFill flip="none" rotWithShape="1">
            <a:gsLst>
              <a:gs pos="0">
                <a:schemeClr val="accent1">
                  <a:shade val="15000"/>
                  <a:satMod val="180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4655447" y="1325015"/>
            <a:ext cx="2894779" cy="400110"/>
          </a:xfrm>
          <a:prstGeom prst="rect">
            <a:avLst/>
          </a:prstGeom>
          <a:noFill/>
        </p:spPr>
        <p:txBody>
          <a:bodyPr wrap="square" rtlCol="0">
            <a:spAutoFit/>
          </a:bodyPr>
          <a:lstStyle/>
          <a:p>
            <a:pPr algn="ctr"/>
            <a:r>
              <a:rPr lang="en-US" sz="2000" dirty="0" smtClean="0"/>
              <a:t>Unify Infrastructure</a:t>
            </a:r>
            <a:endParaRPr lang="en-US" sz="2000" dirty="0"/>
          </a:p>
        </p:txBody>
      </p:sp>
      <p:sp>
        <p:nvSpPr>
          <p:cNvPr id="6" name="TextBox 5"/>
          <p:cNvSpPr txBox="1"/>
          <p:nvPr/>
        </p:nvSpPr>
        <p:spPr>
          <a:xfrm>
            <a:off x="418114" y="1325015"/>
            <a:ext cx="3810000" cy="400110"/>
          </a:xfrm>
          <a:prstGeom prst="rect">
            <a:avLst/>
          </a:prstGeom>
          <a:noFill/>
        </p:spPr>
        <p:txBody>
          <a:bodyPr wrap="square" rtlCol="0">
            <a:spAutoFit/>
          </a:bodyPr>
          <a:lstStyle/>
          <a:p>
            <a:pPr algn="ctr"/>
            <a:r>
              <a:rPr lang="en-US" sz="2000" dirty="0" smtClean="0"/>
              <a:t>Empower Users</a:t>
            </a:r>
            <a:endParaRPr lang="en-US" sz="2000" dirty="0"/>
          </a:p>
        </p:txBody>
      </p:sp>
      <p:sp>
        <p:nvSpPr>
          <p:cNvPr id="7" name="TextBox 6"/>
          <p:cNvSpPr txBox="1"/>
          <p:nvPr/>
        </p:nvSpPr>
        <p:spPr>
          <a:xfrm>
            <a:off x="7819348" y="1325015"/>
            <a:ext cx="4113213" cy="400110"/>
          </a:xfrm>
          <a:prstGeom prst="rect">
            <a:avLst/>
          </a:prstGeom>
          <a:noFill/>
        </p:spPr>
        <p:txBody>
          <a:bodyPr wrap="square" rtlCol="0">
            <a:spAutoFit/>
          </a:bodyPr>
          <a:lstStyle/>
          <a:p>
            <a:pPr algn="ctr"/>
            <a:r>
              <a:rPr lang="en-US" sz="2000" dirty="0" smtClean="0"/>
              <a:t>Simplify Administration</a:t>
            </a:r>
            <a:endParaRPr lang="en-US" sz="2000" dirty="0"/>
          </a:p>
        </p:txBody>
      </p:sp>
      <p:cxnSp>
        <p:nvCxnSpPr>
          <p:cNvPr id="8" name="Straight Connector 7"/>
          <p:cNvCxnSpPr/>
          <p:nvPr/>
        </p:nvCxnSpPr>
        <p:spPr>
          <a:xfrm>
            <a:off x="706761"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6483"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59601"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0399" y="3480533"/>
            <a:ext cx="3213101" cy="923330"/>
          </a:xfrm>
          <a:prstGeom prst="rect">
            <a:avLst/>
          </a:prstGeom>
        </p:spPr>
        <p:txBody>
          <a:bodyPr wrap="square">
            <a:spAutoFit/>
          </a:bodyPr>
          <a:lstStyle/>
          <a:p>
            <a:r>
              <a:rPr lang="en-US" dirty="0"/>
              <a:t>Empower people to be productive from anywhere on whatever device they </a:t>
            </a:r>
            <a:r>
              <a:rPr lang="en-US" dirty="0" smtClean="0"/>
              <a:t>choose</a:t>
            </a:r>
            <a:endParaRPr lang="en-US" dirty="0"/>
          </a:p>
        </p:txBody>
      </p:sp>
      <p:sp>
        <p:nvSpPr>
          <p:cNvPr id="12" name="Rectangle 11"/>
          <p:cNvSpPr/>
          <p:nvPr/>
        </p:nvSpPr>
        <p:spPr>
          <a:xfrm>
            <a:off x="4534386" y="3492500"/>
            <a:ext cx="3136900" cy="646331"/>
          </a:xfrm>
          <a:prstGeom prst="rect">
            <a:avLst/>
          </a:prstGeom>
        </p:spPr>
        <p:txBody>
          <a:bodyPr wrap="square">
            <a:spAutoFit/>
          </a:bodyPr>
          <a:lstStyle/>
          <a:p>
            <a:r>
              <a:rPr lang="en-US" dirty="0"/>
              <a:t>Reduce costs by unifying </a:t>
            </a:r>
            <a:r>
              <a:rPr lang="en-US" dirty="0" smtClean="0"/>
              <a:t>IT </a:t>
            </a:r>
            <a:r>
              <a:rPr lang="en-US" dirty="0"/>
              <a:t>management </a:t>
            </a:r>
            <a:r>
              <a:rPr lang="en-US" dirty="0" smtClean="0"/>
              <a:t>infrastructure</a:t>
            </a:r>
            <a:endParaRPr lang="en-US" dirty="0"/>
          </a:p>
        </p:txBody>
      </p:sp>
      <p:sp>
        <p:nvSpPr>
          <p:cNvPr id="13" name="Rectangle 12"/>
          <p:cNvSpPr/>
          <p:nvPr/>
        </p:nvSpPr>
        <p:spPr>
          <a:xfrm>
            <a:off x="8299998" y="3492500"/>
            <a:ext cx="3263900" cy="646331"/>
          </a:xfrm>
          <a:prstGeom prst="rect">
            <a:avLst/>
          </a:prstGeom>
        </p:spPr>
        <p:txBody>
          <a:bodyPr wrap="square">
            <a:spAutoFit/>
          </a:bodyPr>
          <a:lstStyle/>
          <a:p>
            <a:r>
              <a:rPr lang="en-US" dirty="0" smtClean="0"/>
              <a:t>Improve IT effectiveness and efficiency</a:t>
            </a:r>
            <a:endParaRPr lang="en-US" dirty="0"/>
          </a:p>
        </p:txBody>
      </p:sp>
      <p:pic>
        <p:nvPicPr>
          <p:cNvPr id="14" name="Picture 13" descr="PDA.png"/>
          <p:cNvPicPr>
            <a:picLocks noChangeAspect="1"/>
          </p:cNvPicPr>
          <p:nvPr/>
        </p:nvPicPr>
        <p:blipFill>
          <a:blip r:embed="rId3"/>
          <a:stretch>
            <a:fillRect/>
          </a:stretch>
        </p:blipFill>
        <p:spPr>
          <a:xfrm flipH="1">
            <a:off x="1326164" y="1930400"/>
            <a:ext cx="1130300" cy="1130300"/>
          </a:xfrm>
          <a:prstGeom prst="rect">
            <a:avLst/>
          </a:prstGeom>
        </p:spPr>
      </p:pic>
      <p:pic>
        <p:nvPicPr>
          <p:cNvPr id="15" name="Picture 14" descr="Wireless Workgroup 2.png"/>
          <p:cNvPicPr>
            <a:picLocks noChangeAspect="1"/>
          </p:cNvPicPr>
          <p:nvPr/>
        </p:nvPicPr>
        <p:blipFill>
          <a:blip r:embed="rId4"/>
          <a:stretch>
            <a:fillRect/>
          </a:stretch>
        </p:blipFill>
        <p:spPr>
          <a:xfrm>
            <a:off x="5220186" y="1524000"/>
            <a:ext cx="1968500" cy="1968500"/>
          </a:xfrm>
          <a:prstGeom prst="rect">
            <a:avLst/>
          </a:prstGeom>
        </p:spPr>
      </p:pic>
      <p:grpSp>
        <p:nvGrpSpPr>
          <p:cNvPr id="16" name="Group 15"/>
          <p:cNvGrpSpPr/>
          <p:nvPr/>
        </p:nvGrpSpPr>
        <p:grpSpPr>
          <a:xfrm>
            <a:off x="9346949" y="1765301"/>
            <a:ext cx="1661325" cy="1465072"/>
            <a:chOff x="9359900" y="1879599"/>
            <a:chExt cx="1358900" cy="1198373"/>
          </a:xfrm>
        </p:grpSpPr>
        <p:pic>
          <p:nvPicPr>
            <p:cNvPr id="17" name="Picture 16" descr="15.png"/>
            <p:cNvPicPr>
              <a:picLocks noChangeAspect="1"/>
            </p:cNvPicPr>
            <p:nvPr/>
          </p:nvPicPr>
          <p:blipFill>
            <a:blip r:embed="rId5" cstate="print"/>
            <a:stretch>
              <a:fillRect/>
            </a:stretch>
          </p:blipFill>
          <p:spPr>
            <a:xfrm>
              <a:off x="9359900" y="1879599"/>
              <a:ext cx="957014" cy="957014"/>
            </a:xfrm>
            <a:prstGeom prst="rect">
              <a:avLst/>
            </a:prstGeom>
          </p:spPr>
        </p:pic>
        <p:pic>
          <p:nvPicPr>
            <p:cNvPr id="18" name="Picture 17" descr="Good.png"/>
            <p:cNvPicPr>
              <a:picLocks noChangeAspect="1"/>
            </p:cNvPicPr>
            <p:nvPr/>
          </p:nvPicPr>
          <p:blipFill>
            <a:blip r:embed="rId6"/>
            <a:stretch>
              <a:fillRect/>
            </a:stretch>
          </p:blipFill>
          <p:spPr>
            <a:xfrm>
              <a:off x="10045700" y="2404872"/>
              <a:ext cx="673100" cy="673100"/>
            </a:xfrm>
            <a:prstGeom prst="rect">
              <a:avLst/>
            </a:prstGeom>
            <a:effectLst>
              <a:outerShdw blurRad="63500" sx="102000" sy="102000" algn="ctr" rotWithShape="0">
                <a:prstClr val="black">
                  <a:alpha val="40000"/>
                </a:prstClr>
              </a:outerShdw>
            </a:effectLst>
          </p:spPr>
        </p:pic>
      </p:grpSp>
      <p:pic>
        <p:nvPicPr>
          <p:cNvPr id="19" name="Picture 18" descr="Touchscreen.png"/>
          <p:cNvPicPr>
            <a:picLocks noChangeAspect="1"/>
          </p:cNvPicPr>
          <p:nvPr/>
        </p:nvPicPr>
        <p:blipFill>
          <a:blip r:embed="rId7"/>
          <a:stretch>
            <a:fillRect/>
          </a:stretch>
        </p:blipFill>
        <p:spPr>
          <a:xfrm>
            <a:off x="2235200" y="2133600"/>
            <a:ext cx="1054100" cy="1054100"/>
          </a:xfrm>
          <a:prstGeom prst="rect">
            <a:avLst/>
          </a:prstGeom>
        </p:spPr>
      </p:pic>
      <p:pic>
        <p:nvPicPr>
          <p:cNvPr id="20" name="Picture 17" descr="C:\Documents and Settings\ashish.joshi\My Documents\My Pictures\Microsoft Clip Organizer\j0432625.png"/>
          <p:cNvPicPr>
            <a:picLocks noChangeAspect="1" noChangeArrowheads="1"/>
          </p:cNvPicPr>
          <p:nvPr/>
        </p:nvPicPr>
        <p:blipFill>
          <a:blip r:embed="rId8"/>
          <a:srcRect/>
          <a:stretch>
            <a:fillRect/>
          </a:stretch>
        </p:blipFill>
        <p:spPr bwMode="auto">
          <a:xfrm flipH="1">
            <a:off x="8955087" y="2277843"/>
            <a:ext cx="811213" cy="811213"/>
          </a:xfrm>
          <a:prstGeom prst="rect">
            <a:avLst/>
          </a:prstGeom>
          <a:noFill/>
        </p:spPr>
      </p:pic>
      <p:sp>
        <p:nvSpPr>
          <p:cNvPr id="21" name="Rectangle 20"/>
          <p:cNvSpPr/>
          <p:nvPr/>
        </p:nvSpPr>
        <p:spPr>
          <a:xfrm>
            <a:off x="654536" y="4590210"/>
            <a:ext cx="3636108" cy="1200329"/>
          </a:xfrm>
          <a:prstGeom prst="rect">
            <a:avLst/>
          </a:prstGeom>
        </p:spPr>
        <p:txBody>
          <a:bodyPr wrap="square">
            <a:spAutoFit/>
          </a:bodyPr>
          <a:lstStyle/>
          <a:p>
            <a:pPr marL="285750" indent="-285750">
              <a:buFont typeface="Arial" pitchFamily="34" charset="0"/>
              <a:buChar char="•"/>
            </a:pPr>
            <a:r>
              <a:rPr lang="en-US" dirty="0" smtClean="0"/>
              <a:t>Device freedom</a:t>
            </a:r>
          </a:p>
          <a:p>
            <a:pPr marL="285750" indent="-285750">
              <a:buFont typeface="Arial" pitchFamily="34" charset="0"/>
              <a:buChar char="•"/>
            </a:pPr>
            <a:r>
              <a:rPr lang="en-US" dirty="0" smtClean="0"/>
              <a:t>Optimized, personalized </a:t>
            </a:r>
            <a:br>
              <a:rPr lang="en-US" dirty="0" smtClean="0"/>
            </a:br>
            <a:r>
              <a:rPr lang="en-US" dirty="0" smtClean="0"/>
              <a:t>application experience</a:t>
            </a:r>
          </a:p>
          <a:p>
            <a:pPr marL="285750" indent="-285750">
              <a:buFont typeface="Arial" pitchFamily="34" charset="0"/>
              <a:buChar char="•"/>
            </a:pPr>
            <a:r>
              <a:rPr lang="en-US" dirty="0" smtClean="0"/>
              <a:t>Application self-service</a:t>
            </a:r>
            <a:endParaRPr lang="en-US" dirty="0"/>
          </a:p>
        </p:txBody>
      </p:sp>
      <p:sp>
        <p:nvSpPr>
          <p:cNvPr id="22" name="Rectangle 21"/>
          <p:cNvSpPr/>
          <p:nvPr/>
        </p:nvSpPr>
        <p:spPr>
          <a:xfrm>
            <a:off x="4294758" y="4590210"/>
            <a:ext cx="3564383" cy="1477328"/>
          </a:xfrm>
          <a:prstGeom prst="rect">
            <a:avLst/>
          </a:prstGeom>
        </p:spPr>
        <p:txBody>
          <a:bodyPr wrap="square">
            <a:spAutoFit/>
          </a:bodyPr>
          <a:lstStyle/>
          <a:p>
            <a:pPr marL="285750" indent="-285750">
              <a:buFont typeface="Arial" pitchFamily="34" charset="0"/>
              <a:buChar char="•"/>
            </a:pPr>
            <a:r>
              <a:rPr lang="en-US" dirty="0" smtClean="0"/>
              <a:t>Mobile</a:t>
            </a:r>
            <a:r>
              <a:rPr lang="en-US" dirty="0"/>
              <a:t>, physical, and </a:t>
            </a:r>
            <a:r>
              <a:rPr lang="en-US" dirty="0" smtClean="0"/>
              <a:t>virtual management</a:t>
            </a:r>
          </a:p>
          <a:p>
            <a:pPr marL="285750" indent="-285750">
              <a:buFont typeface="Arial" pitchFamily="34" charset="0"/>
              <a:buChar char="•"/>
            </a:pPr>
            <a:r>
              <a:rPr lang="en-US" dirty="0" smtClean="0"/>
              <a:t>Security </a:t>
            </a:r>
            <a:r>
              <a:rPr lang="en-US" dirty="0"/>
              <a:t>&amp; compliance</a:t>
            </a:r>
          </a:p>
          <a:p>
            <a:pPr marL="285750" indent="-285750">
              <a:buFont typeface="Arial" pitchFamily="34" charset="0"/>
              <a:buChar char="•"/>
            </a:pPr>
            <a:r>
              <a:rPr lang="en-US" dirty="0" smtClean="0"/>
              <a:t>Service management integration</a:t>
            </a:r>
            <a:endParaRPr lang="en-US" dirty="0"/>
          </a:p>
        </p:txBody>
      </p:sp>
      <p:sp>
        <p:nvSpPr>
          <p:cNvPr id="23" name="Rectangle 22"/>
          <p:cNvSpPr/>
          <p:nvPr/>
        </p:nvSpPr>
        <p:spPr>
          <a:xfrm>
            <a:off x="8094296" y="4590210"/>
            <a:ext cx="3636108" cy="1754326"/>
          </a:xfrm>
          <a:prstGeom prst="rect">
            <a:avLst/>
          </a:prstGeom>
        </p:spPr>
        <p:txBody>
          <a:bodyPr wrap="square">
            <a:spAutoFit/>
          </a:bodyPr>
          <a:lstStyle/>
          <a:p>
            <a:pPr marL="285750" indent="-285750">
              <a:buFont typeface="Arial" pitchFamily="34" charset="0"/>
              <a:buChar char="•"/>
            </a:pPr>
            <a:r>
              <a:rPr lang="en-US" dirty="0" smtClean="0"/>
              <a:t>Comprehensive client </a:t>
            </a:r>
            <a:br>
              <a:rPr lang="en-US" dirty="0" smtClean="0"/>
            </a:br>
            <a:r>
              <a:rPr lang="en-US" dirty="0" smtClean="0"/>
              <a:t>management capabilities</a:t>
            </a:r>
          </a:p>
          <a:p>
            <a:pPr marL="285750" indent="-285750">
              <a:buFont typeface="Arial" pitchFamily="34" charset="0"/>
              <a:buChar char="•"/>
            </a:pPr>
            <a:r>
              <a:rPr lang="en-US" dirty="0" smtClean="0"/>
              <a:t>Improved administrator </a:t>
            </a:r>
            <a:br>
              <a:rPr lang="en-US" dirty="0" smtClean="0"/>
            </a:br>
            <a:r>
              <a:rPr lang="en-US" dirty="0" smtClean="0"/>
              <a:t>effectiveness</a:t>
            </a:r>
          </a:p>
          <a:p>
            <a:pPr marL="285750" indent="-285750">
              <a:buFont typeface="Arial" pitchFamily="34" charset="0"/>
              <a:buChar char="•"/>
            </a:pPr>
            <a:r>
              <a:rPr lang="en-US" dirty="0" smtClean="0"/>
              <a:t>Reduced infrastructure complexity</a:t>
            </a:r>
          </a:p>
        </p:txBody>
      </p:sp>
    </p:spTree>
    <p:extLst>
      <p:ext uri="{BB962C8B-B14F-4D97-AF65-F5344CB8AC3E}">
        <p14:creationId xmlns:p14="http://schemas.microsoft.com/office/powerpoint/2010/main" val="70706129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352787" y="1400909"/>
            <a:ext cx="5665876" cy="5218255"/>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2" name="Title 1"/>
          <p:cNvSpPr>
            <a:spLocks noGrp="1"/>
          </p:cNvSpPr>
          <p:nvPr>
            <p:ph type="title"/>
          </p:nvPr>
        </p:nvSpPr>
        <p:spPr>
          <a:xfrm>
            <a:off x="519113" y="228600"/>
            <a:ext cx="10969943" cy="960882"/>
          </a:xfrm>
        </p:spPr>
        <p:txBody>
          <a:bodyPr/>
          <a:lstStyle/>
          <a:p>
            <a:r>
              <a:rPr lang="en-US" dirty="0" smtClean="0"/>
              <a:t>Boundaries</a:t>
            </a:r>
            <a:endParaRPr lang="en-US" dirty="0"/>
          </a:p>
        </p:txBody>
      </p:sp>
      <p:sp>
        <p:nvSpPr>
          <p:cNvPr id="3" name="Content Placeholder 2"/>
          <p:cNvSpPr>
            <a:spLocks noGrp="1"/>
          </p:cNvSpPr>
          <p:nvPr>
            <p:ph idx="1"/>
          </p:nvPr>
        </p:nvSpPr>
        <p:spPr>
          <a:xfrm>
            <a:off x="529066" y="1649798"/>
            <a:ext cx="5313317" cy="4720475"/>
          </a:xfrm>
        </p:spPr>
        <p:txBody>
          <a:bodyPr>
            <a:normAutofit fontScale="77500" lnSpcReduction="20000"/>
          </a:bodyPr>
          <a:lstStyle/>
          <a:p>
            <a:pPr>
              <a:spcBef>
                <a:spcPts val="700"/>
              </a:spcBef>
              <a:spcAft>
                <a:spcPts val="700"/>
              </a:spcAft>
            </a:pPr>
            <a:r>
              <a:rPr lang="en-US" dirty="0" smtClean="0"/>
              <a:t>Boundaries represent network topology –</a:t>
            </a:r>
            <a:br>
              <a:rPr lang="en-US" dirty="0" smtClean="0"/>
            </a:br>
            <a:r>
              <a:rPr lang="en-US" dirty="0" smtClean="0"/>
              <a:t>used to optimized network utilization </a:t>
            </a:r>
          </a:p>
          <a:p>
            <a:pPr>
              <a:spcBef>
                <a:spcPts val="700"/>
              </a:spcBef>
              <a:spcAft>
                <a:spcPts val="700"/>
              </a:spcAft>
            </a:pPr>
            <a:r>
              <a:rPr lang="en-US" dirty="0" smtClean="0"/>
              <a:t>Clients use boundaries to:</a:t>
            </a:r>
          </a:p>
          <a:p>
            <a:pPr lvl="1">
              <a:spcBef>
                <a:spcPts val="700"/>
              </a:spcBef>
              <a:spcAft>
                <a:spcPts val="700"/>
              </a:spcAft>
            </a:pPr>
            <a:r>
              <a:rPr lang="en-US" dirty="0" smtClean="0"/>
              <a:t>Automatically determine site assignment</a:t>
            </a:r>
          </a:p>
          <a:p>
            <a:pPr lvl="1">
              <a:spcBef>
                <a:spcPts val="700"/>
              </a:spcBef>
              <a:spcAft>
                <a:spcPts val="700"/>
              </a:spcAft>
            </a:pPr>
            <a:r>
              <a:rPr lang="en-US" dirty="0"/>
              <a:t>Locate the best management point (MP</a:t>
            </a:r>
            <a:r>
              <a:rPr lang="en-US" dirty="0" smtClean="0"/>
              <a:t>)</a:t>
            </a:r>
          </a:p>
          <a:p>
            <a:pPr lvl="1">
              <a:spcBef>
                <a:spcPts val="700"/>
              </a:spcBef>
              <a:spcAft>
                <a:spcPts val="700"/>
              </a:spcAft>
            </a:pPr>
            <a:r>
              <a:rPr lang="en-US" dirty="0" smtClean="0"/>
              <a:t>Locate the best distribution point (DP) or </a:t>
            </a:r>
            <a:br>
              <a:rPr lang="en-US" dirty="0" smtClean="0"/>
            </a:br>
            <a:r>
              <a:rPr lang="en-US" dirty="0" smtClean="0"/>
              <a:t>state migration point (SMP)</a:t>
            </a:r>
          </a:p>
          <a:p>
            <a:pPr>
              <a:spcBef>
                <a:spcPts val="700"/>
              </a:spcBef>
              <a:spcAft>
                <a:spcPts val="700"/>
              </a:spcAft>
            </a:pPr>
            <a:r>
              <a:rPr lang="en-US" dirty="0" smtClean="0"/>
              <a:t>Define separate boundaries for client activities </a:t>
            </a:r>
            <a:br>
              <a:rPr lang="en-US" dirty="0" smtClean="0"/>
            </a:br>
            <a:r>
              <a:rPr lang="en-US" dirty="0" smtClean="0"/>
              <a:t>versus content</a:t>
            </a:r>
          </a:p>
        </p:txBody>
      </p:sp>
      <p:sp>
        <p:nvSpPr>
          <p:cNvPr id="6" name="Oval 5"/>
          <p:cNvSpPr/>
          <p:nvPr/>
        </p:nvSpPr>
        <p:spPr bwMode="auto">
          <a:xfrm>
            <a:off x="8685212" y="249048"/>
            <a:ext cx="3258247" cy="1295400"/>
          </a:xfrm>
          <a:prstGeom prst="ellipse">
            <a:avLst/>
          </a:prstGeom>
          <a:solidFill>
            <a:srgbClr val="248DCE"/>
          </a:solidFill>
          <a:ln>
            <a:noFill/>
            <a:headEnd type="none" w="med" len="med"/>
            <a:tailEnd type="none" w="med" len="med"/>
          </a:ln>
          <a:effectLst>
            <a:reflection blurRad="6350" stA="52000" endA="300" endPos="13000" dir="5400000" sy="-100000" algn="bl" rotWithShape="0"/>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5" name="Picture 2" descr="C:\Users\davidra\Documents\ClipArtforPowerpoint\DVD_ART36\Artwork_Imagery\Icons - Illustrations\_ SUPER VISTA STYLE\server.png"/>
          <p:cNvPicPr>
            <a:picLocks noChangeAspect="1" noChangeArrowheads="1"/>
          </p:cNvPicPr>
          <p:nvPr/>
        </p:nvPicPr>
        <p:blipFill>
          <a:blip r:embed="rId2" cstate="print"/>
          <a:srcRect/>
          <a:stretch>
            <a:fillRect/>
          </a:stretch>
        </p:blipFill>
        <p:spPr bwMode="auto">
          <a:xfrm>
            <a:off x="10826150" y="96648"/>
            <a:ext cx="711015" cy="533400"/>
          </a:xfrm>
          <a:prstGeom prst="rect">
            <a:avLst/>
          </a:prstGeom>
          <a:noFill/>
        </p:spPr>
      </p:pic>
      <p:pic>
        <p:nvPicPr>
          <p:cNvPr id="16" name="Picture 4" descr="C:\Users\davidra\Documents\ClipArtforPowerpoint\DVD_ART35\Artwork_Imagery\Icons - Illustrations\_WINDOWS SERVER ICONS\Misc\Database cylinder.png"/>
          <p:cNvPicPr>
            <a:picLocks noChangeAspect="1" noChangeArrowheads="1"/>
          </p:cNvPicPr>
          <p:nvPr/>
        </p:nvPicPr>
        <p:blipFill>
          <a:blip r:embed="rId3" cstate="print"/>
          <a:srcRect/>
          <a:stretch>
            <a:fillRect/>
          </a:stretch>
        </p:blipFill>
        <p:spPr bwMode="auto">
          <a:xfrm>
            <a:off x="11154311" y="263175"/>
            <a:ext cx="273467" cy="306494"/>
          </a:xfrm>
          <a:prstGeom prst="rect">
            <a:avLst/>
          </a:prstGeom>
          <a:noFill/>
        </p:spPr>
      </p:pic>
      <p:grpSp>
        <p:nvGrpSpPr>
          <p:cNvPr id="20" name="Group 19"/>
          <p:cNvGrpSpPr/>
          <p:nvPr/>
        </p:nvGrpSpPr>
        <p:grpSpPr>
          <a:xfrm>
            <a:off x="9317478" y="727084"/>
            <a:ext cx="1328965" cy="720969"/>
            <a:chOff x="8836959" y="2174631"/>
            <a:chExt cx="1328965" cy="720969"/>
          </a:xfrm>
        </p:grpSpPr>
        <p:sp>
          <p:nvSpPr>
            <p:cNvPr id="17" name="Oval 16"/>
            <p:cNvSpPr/>
            <p:nvPr/>
          </p:nvSpPr>
          <p:spPr bwMode="auto">
            <a:xfrm>
              <a:off x="8845468" y="2318266"/>
              <a:ext cx="1320456" cy="577334"/>
            </a:xfrm>
            <a:prstGeom prst="ellipse">
              <a:avLst/>
            </a:prstGeom>
            <a:solidFill>
              <a:srgbClr val="248DCE"/>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 name="Picture 2" descr="C:\Users\davidra\Documents\ClipArtforPowerpoint\DVD_ART36\Artwork_Imagery\Icons - Illustrations\_ SUPER VISTA STYLE\server.png"/>
            <p:cNvPicPr>
              <a:picLocks noChangeAspect="1" noChangeArrowheads="1"/>
            </p:cNvPicPr>
            <p:nvPr/>
          </p:nvPicPr>
          <p:blipFill>
            <a:blip r:embed="rId2" cstate="print"/>
            <a:srcRect/>
            <a:stretch>
              <a:fillRect/>
            </a:stretch>
          </p:blipFill>
          <p:spPr bwMode="auto">
            <a:xfrm>
              <a:off x="8836959" y="2174631"/>
              <a:ext cx="711015" cy="533400"/>
            </a:xfrm>
            <a:prstGeom prst="rect">
              <a:avLst/>
            </a:prstGeom>
            <a:noFill/>
          </p:spPr>
        </p:pic>
        <p:pic>
          <p:nvPicPr>
            <p:cNvPr id="19" name="Picture 4" descr="C:\Users\davidra\Documents\ClipArtforPowerpoint\DVD_ART35\Artwork_Imagery\Icons - Illustrations\_WINDOWS SERVER ICONS\Misc\Database cylinder.png"/>
            <p:cNvPicPr>
              <a:picLocks noChangeAspect="1" noChangeArrowheads="1"/>
            </p:cNvPicPr>
            <p:nvPr/>
          </p:nvPicPr>
          <p:blipFill>
            <a:blip r:embed="rId3" cstate="print"/>
            <a:srcRect/>
            <a:stretch>
              <a:fillRect/>
            </a:stretch>
          </p:blipFill>
          <p:spPr bwMode="auto">
            <a:xfrm>
              <a:off x="9192131" y="2315514"/>
              <a:ext cx="273467" cy="306494"/>
            </a:xfrm>
            <a:prstGeom prst="rect">
              <a:avLst/>
            </a:prstGeom>
            <a:noFill/>
          </p:spPr>
        </p:pic>
      </p:grpSp>
      <p:grpSp>
        <p:nvGrpSpPr>
          <p:cNvPr id="8" name="Group 59"/>
          <p:cNvGrpSpPr/>
          <p:nvPr/>
        </p:nvGrpSpPr>
        <p:grpSpPr>
          <a:xfrm>
            <a:off x="10318282" y="249048"/>
            <a:ext cx="711015" cy="574431"/>
            <a:chOff x="0" y="2514600"/>
            <a:chExt cx="990600" cy="1066800"/>
          </a:xfrm>
        </p:grpSpPr>
        <p:pic>
          <p:nvPicPr>
            <p:cNvPr id="13" name="Picture 2" descr="C:\Users\davidra\Documents\ClipArtforPowerpoint\DVD_ART36\Artwork_Imagery\Icons - Illustrations\_ SUPER VISTA STYLE\server.png"/>
            <p:cNvPicPr>
              <a:picLocks noChangeAspect="1" noChangeArrowheads="1"/>
            </p:cNvPicPr>
            <p:nvPr/>
          </p:nvPicPr>
          <p:blipFill>
            <a:blip r:embed="rId2" cstate="print"/>
            <a:srcRect/>
            <a:stretch>
              <a:fillRect/>
            </a:stretch>
          </p:blipFill>
          <p:spPr bwMode="auto">
            <a:xfrm>
              <a:off x="0" y="2514600"/>
              <a:ext cx="990600" cy="990600"/>
            </a:xfrm>
            <a:prstGeom prst="rect">
              <a:avLst/>
            </a:prstGeom>
            <a:noFill/>
          </p:spPr>
        </p:pic>
        <p:pic>
          <p:nvPicPr>
            <p:cNvPr id="14" name="Picture 16" descr="C:\Users\davidra\Documents\ClipArtforPowerpoint\DVD_ART36\Artwork_Imagery\Icons - Illustrations\_ WINDOWS SERVER ICONS\Documents\Document XML file.png"/>
            <p:cNvPicPr>
              <a:picLocks noChangeAspect="1" noChangeArrowheads="1"/>
            </p:cNvPicPr>
            <p:nvPr/>
          </p:nvPicPr>
          <p:blipFill>
            <a:blip r:embed="rId4" cstate="print"/>
            <a:srcRect/>
            <a:stretch>
              <a:fillRect/>
            </a:stretch>
          </p:blipFill>
          <p:spPr bwMode="auto">
            <a:xfrm>
              <a:off x="457200" y="3200400"/>
              <a:ext cx="295470" cy="381000"/>
            </a:xfrm>
            <a:prstGeom prst="rect">
              <a:avLst/>
            </a:prstGeom>
            <a:noFill/>
          </p:spPr>
        </p:pic>
      </p:grpSp>
      <p:grpSp>
        <p:nvGrpSpPr>
          <p:cNvPr id="9" name="Group 34"/>
          <p:cNvGrpSpPr/>
          <p:nvPr/>
        </p:nvGrpSpPr>
        <p:grpSpPr>
          <a:xfrm>
            <a:off x="9810415" y="96648"/>
            <a:ext cx="711015" cy="533400"/>
            <a:chOff x="3124200" y="1752600"/>
            <a:chExt cx="990600" cy="990600"/>
          </a:xfrm>
        </p:grpSpPr>
        <p:pic>
          <p:nvPicPr>
            <p:cNvPr id="11" name="Picture 2" descr="C:\Users\davidra\Documents\ClipArtforPowerpoint\DVD_ART36\Artwork_Imagery\Icons - Illustrations\_ SUPER VISTA STYLE\server.png"/>
            <p:cNvPicPr>
              <a:picLocks noChangeAspect="1" noChangeArrowheads="1"/>
            </p:cNvPicPr>
            <p:nvPr/>
          </p:nvPicPr>
          <p:blipFill>
            <a:blip r:embed="rId2" cstate="print"/>
            <a:srcRect/>
            <a:stretch>
              <a:fillRect/>
            </a:stretch>
          </p:blipFill>
          <p:spPr bwMode="auto">
            <a:xfrm>
              <a:off x="3124200" y="1752600"/>
              <a:ext cx="990600" cy="990600"/>
            </a:xfrm>
            <a:prstGeom prst="rect">
              <a:avLst/>
            </a:prstGeom>
            <a:noFill/>
          </p:spPr>
        </p:pic>
        <p:pic>
          <p:nvPicPr>
            <p:cNvPr id="12" name="Picture 2" descr="C:\Users\davidra\Documents\ClipArtforPowerpoint\DVD_ART36\Artwork_Imagery\Icons - Illustrations\_ WINDOWS SERVER ICONS\Documents\Share Folder sharing documents.png"/>
            <p:cNvPicPr>
              <a:picLocks noChangeAspect="1" noChangeArrowheads="1"/>
            </p:cNvPicPr>
            <p:nvPr/>
          </p:nvPicPr>
          <p:blipFill>
            <a:blip r:embed="rId5" cstate="print"/>
            <a:srcRect/>
            <a:stretch>
              <a:fillRect/>
            </a:stretch>
          </p:blipFill>
          <p:spPr bwMode="auto">
            <a:xfrm>
              <a:off x="3657600" y="2286000"/>
              <a:ext cx="321134" cy="390525"/>
            </a:xfrm>
            <a:prstGeom prst="rect">
              <a:avLst/>
            </a:prstGeom>
            <a:noFill/>
          </p:spPr>
        </p:pic>
      </p:grpSp>
      <p:grpSp>
        <p:nvGrpSpPr>
          <p:cNvPr id="21" name="Group 69"/>
          <p:cNvGrpSpPr/>
          <p:nvPr/>
        </p:nvGrpSpPr>
        <p:grpSpPr>
          <a:xfrm>
            <a:off x="11344912" y="726878"/>
            <a:ext cx="192253" cy="447583"/>
            <a:chOff x="5410199" y="1447800"/>
            <a:chExt cx="669454" cy="1371600"/>
          </a:xfrm>
        </p:grpSpPr>
        <p:pic>
          <p:nvPicPr>
            <p:cNvPr id="2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447800"/>
              <a:ext cx="669453" cy="558800"/>
            </a:xfrm>
            <a:prstGeom prst="rect">
              <a:avLst/>
            </a:prstGeom>
            <a:noFill/>
          </p:spPr>
        </p:pic>
        <p:pic>
          <p:nvPicPr>
            <p:cNvPr id="23"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828800"/>
              <a:ext cx="669453" cy="558800"/>
            </a:xfrm>
            <a:prstGeom prst="rect">
              <a:avLst/>
            </a:prstGeom>
            <a:noFill/>
          </p:spPr>
        </p:pic>
        <p:pic>
          <p:nvPicPr>
            <p:cNvPr id="24"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199" y="2260600"/>
              <a:ext cx="669453" cy="558800"/>
            </a:xfrm>
            <a:prstGeom prst="rect">
              <a:avLst/>
            </a:prstGeom>
            <a:noFill/>
          </p:spPr>
        </p:pic>
      </p:grpSp>
      <p:grpSp>
        <p:nvGrpSpPr>
          <p:cNvPr id="25" name="Group 69"/>
          <p:cNvGrpSpPr/>
          <p:nvPr/>
        </p:nvGrpSpPr>
        <p:grpSpPr>
          <a:xfrm>
            <a:off x="10030006" y="894756"/>
            <a:ext cx="192253" cy="447583"/>
            <a:chOff x="5410199" y="1447800"/>
            <a:chExt cx="669454" cy="1371600"/>
          </a:xfrm>
        </p:grpSpPr>
        <p:pic>
          <p:nvPicPr>
            <p:cNvPr id="26"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447800"/>
              <a:ext cx="669453" cy="558800"/>
            </a:xfrm>
            <a:prstGeom prst="rect">
              <a:avLst/>
            </a:prstGeom>
            <a:noFill/>
          </p:spPr>
        </p:pic>
        <p:pic>
          <p:nvPicPr>
            <p:cNvPr id="27"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828800"/>
              <a:ext cx="669453" cy="558800"/>
            </a:xfrm>
            <a:prstGeom prst="rect">
              <a:avLst/>
            </a:prstGeom>
            <a:noFill/>
          </p:spPr>
        </p:pic>
        <p:pic>
          <p:nvPicPr>
            <p:cNvPr id="28"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199" y="2260600"/>
              <a:ext cx="669453" cy="558800"/>
            </a:xfrm>
            <a:prstGeom prst="rect">
              <a:avLst/>
            </a:prstGeom>
            <a:noFill/>
          </p:spPr>
        </p:pic>
      </p:grpSp>
      <p:grpSp>
        <p:nvGrpSpPr>
          <p:cNvPr id="29" name="Group 69"/>
          <p:cNvGrpSpPr/>
          <p:nvPr/>
        </p:nvGrpSpPr>
        <p:grpSpPr>
          <a:xfrm>
            <a:off x="11580812" y="639160"/>
            <a:ext cx="192253" cy="447583"/>
            <a:chOff x="5410199" y="1447800"/>
            <a:chExt cx="669454" cy="1371600"/>
          </a:xfrm>
        </p:grpSpPr>
        <p:pic>
          <p:nvPicPr>
            <p:cNvPr id="30"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447800"/>
              <a:ext cx="669453" cy="558800"/>
            </a:xfrm>
            <a:prstGeom prst="rect">
              <a:avLst/>
            </a:prstGeom>
            <a:noFill/>
          </p:spPr>
        </p:pic>
        <p:pic>
          <p:nvPicPr>
            <p:cNvPr id="31"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200" y="1828800"/>
              <a:ext cx="669453" cy="558800"/>
            </a:xfrm>
            <a:prstGeom prst="rect">
              <a:avLst/>
            </a:prstGeom>
            <a:noFill/>
          </p:spPr>
        </p:pic>
        <p:pic>
          <p:nvPicPr>
            <p:cNvPr id="3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5410199" y="2260600"/>
              <a:ext cx="669453" cy="558800"/>
            </a:xfrm>
            <a:prstGeom prst="rect">
              <a:avLst/>
            </a:prstGeom>
            <a:noFill/>
          </p:spPr>
        </p:pic>
      </p:grpSp>
      <p:sp>
        <p:nvSpPr>
          <p:cNvPr id="34" name="Rounded Rectangle 33"/>
          <p:cNvSpPr/>
          <p:nvPr/>
        </p:nvSpPr>
        <p:spPr bwMode="auto">
          <a:xfrm>
            <a:off x="6171063" y="1400908"/>
            <a:ext cx="5665876" cy="5218255"/>
          </a:xfrm>
          <a:prstGeom prst="roundRect">
            <a:avLst>
              <a:gd name="adj" fmla="val 796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b="1" dirty="0">
              <a:gradFill>
                <a:gsLst>
                  <a:gs pos="0">
                    <a:srgbClr val="FFFFFF"/>
                  </a:gs>
                  <a:gs pos="100000">
                    <a:srgbClr val="FFFFFF"/>
                  </a:gs>
                </a:gsLst>
                <a:lin ang="5400000" scaled="0"/>
              </a:gradFill>
              <a:effectLst>
                <a:outerShdw dist="63500" dir="5400000" algn="t" rotWithShape="0">
                  <a:prstClr val="black">
                    <a:alpha val="40000"/>
                  </a:prstClr>
                </a:outerShdw>
              </a:effectLst>
              <a:latin typeface="+mj-lt"/>
            </a:endParaRPr>
          </a:p>
        </p:txBody>
      </p:sp>
      <p:sp>
        <p:nvSpPr>
          <p:cNvPr id="35" name="Content Placeholder 2"/>
          <p:cNvSpPr txBox="1">
            <a:spLocks/>
          </p:cNvSpPr>
          <p:nvPr/>
        </p:nvSpPr>
        <p:spPr>
          <a:xfrm>
            <a:off x="6347342" y="1515571"/>
            <a:ext cx="5313317" cy="4720475"/>
          </a:xfrm>
          <a:prstGeom prst="rect">
            <a:avLst/>
          </a:prstGeom>
          <a:effectLst>
            <a:outerShdw blurRad="139700" dist="38100" dir="2700000">
              <a:srgbClr val="000000">
                <a:alpha val="65000"/>
              </a:srgbClr>
            </a:outerShdw>
          </a:effectLst>
        </p:spPr>
        <p:txBody>
          <a:bodyPr vert="horz" lIns="91440" tIns="45720" rIns="91440" bIns="45720" rtlCol="0">
            <a:normAutofit fontScale="70000" lnSpcReduction="20000"/>
          </a:bodyPr>
          <a:lstStyle>
            <a:lvl1pPr marL="342900" indent="-342900" algn="l" defTabSz="457200" rtl="0" eaLnBrk="1" latinLnBrk="0" hangingPunct="1">
              <a:spcBef>
                <a:spcPct val="20000"/>
              </a:spcBef>
              <a:buClr>
                <a:srgbClr val="FFFF00"/>
              </a:buClr>
              <a:buSzPct val="80000"/>
              <a:buFont typeface="Wingdings" charset="2"/>
              <a:buChar char="§"/>
              <a:defRPr sz="3200" kern="1200">
                <a:solidFill>
                  <a:srgbClr val="FFFFFF">
                    <a:alpha val="99000"/>
                  </a:srgb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alpha val="99000"/>
                  </a:srgb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alpha val="99000"/>
                  </a:srgb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alpha val="99000"/>
                  </a:srgb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alpha val="99000"/>
                  </a:srgb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Automatically </a:t>
            </a:r>
            <a:r>
              <a:rPr lang="en-US" dirty="0"/>
              <a:t>created with the Forest Discovery method</a:t>
            </a:r>
          </a:p>
          <a:p>
            <a:pPr lvl="1"/>
            <a:r>
              <a:rPr lang="en-US" dirty="0"/>
              <a:t>Discovers AD Sites, IP Subnets, IPv6 Prefix type boundaries</a:t>
            </a:r>
          </a:p>
          <a:p>
            <a:pPr lvl="1"/>
            <a:r>
              <a:rPr lang="en-US" dirty="0"/>
              <a:t>Can automatically add as boundaries immediately or add later</a:t>
            </a:r>
          </a:p>
          <a:p>
            <a:r>
              <a:rPr lang="en-US" dirty="0"/>
              <a:t>Boundaries are members of one or more groups:</a:t>
            </a:r>
          </a:p>
          <a:p>
            <a:pPr lvl="1"/>
            <a:r>
              <a:rPr lang="en-US" dirty="0"/>
              <a:t>Groups support:  site assignment, site system look-ups or both</a:t>
            </a:r>
          </a:p>
          <a:p>
            <a:pPr lvl="1"/>
            <a:r>
              <a:rPr lang="en-US" dirty="0"/>
              <a:t>Create group with boundaries in one step</a:t>
            </a:r>
          </a:p>
          <a:p>
            <a:pPr lvl="1"/>
            <a:r>
              <a:rPr lang="en-US" dirty="0"/>
              <a:t>Add boundaries to an existing group</a:t>
            </a:r>
          </a:p>
          <a:p>
            <a:pPr lvl="1"/>
            <a:r>
              <a:rPr lang="en-US" dirty="0"/>
              <a:t>Multi-select and reflective views supported </a:t>
            </a:r>
          </a:p>
        </p:txBody>
      </p:sp>
    </p:spTree>
    <p:extLst>
      <p:ext uri="{BB962C8B-B14F-4D97-AF65-F5344CB8AC3E}">
        <p14:creationId xmlns:p14="http://schemas.microsoft.com/office/powerpoint/2010/main" val="3495396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Activity and Health</a:t>
            </a:r>
            <a:endParaRPr lang="en-US" dirty="0"/>
          </a:p>
        </p:txBody>
      </p:sp>
      <p:sp>
        <p:nvSpPr>
          <p:cNvPr id="3" name="Content Placeholder 2"/>
          <p:cNvSpPr>
            <a:spLocks noGrp="1"/>
          </p:cNvSpPr>
          <p:nvPr>
            <p:ph idx="1"/>
          </p:nvPr>
        </p:nvSpPr>
        <p:spPr>
          <a:xfrm>
            <a:off x="507868" y="1447801"/>
            <a:ext cx="11173090" cy="5181600"/>
          </a:xfrm>
        </p:spPr>
        <p:txBody>
          <a:bodyPr>
            <a:normAutofit fontScale="92500" lnSpcReduction="20000"/>
          </a:bodyPr>
          <a:lstStyle/>
          <a:p>
            <a:r>
              <a:rPr lang="en-US" smtClean="0"/>
              <a:t>Product integrated health and remediation solution</a:t>
            </a:r>
          </a:p>
          <a:p>
            <a:r>
              <a:rPr lang="en-US" smtClean="0"/>
              <a:t>Server side metrics for evaluating client activity:</a:t>
            </a:r>
          </a:p>
          <a:p>
            <a:pPr lvl="1"/>
            <a:r>
              <a:rPr lang="en-US" smtClean="0"/>
              <a:t>Policy Requests</a:t>
            </a:r>
          </a:p>
          <a:p>
            <a:pPr lvl="1"/>
            <a:r>
              <a:rPr lang="en-US" smtClean="0"/>
              <a:t>Hardwate and software Inventory</a:t>
            </a:r>
          </a:p>
          <a:p>
            <a:pPr lvl="1"/>
            <a:r>
              <a:rPr lang="en-US" smtClean="0"/>
              <a:t>Heartbeat DDRs</a:t>
            </a:r>
          </a:p>
          <a:p>
            <a:pPr lvl="1"/>
            <a:r>
              <a:rPr lang="en-US" smtClean="0"/>
              <a:t>Status Messages</a:t>
            </a:r>
          </a:p>
          <a:p>
            <a:r>
              <a:rPr lang="en-US" smtClean="0"/>
              <a:t>Client side monitoring/remediation for: </a:t>
            </a:r>
          </a:p>
          <a:p>
            <a:pPr lvl="1"/>
            <a:r>
              <a:rPr lang="en-US" smtClean="0"/>
              <a:t>Dependent Windows components and services</a:t>
            </a:r>
          </a:p>
          <a:p>
            <a:pPr lvl="1"/>
            <a:r>
              <a:rPr lang="en-US" smtClean="0"/>
              <a:t>ConfigMgr client prerequisites</a:t>
            </a:r>
          </a:p>
          <a:p>
            <a:pPr lvl="1"/>
            <a:r>
              <a:rPr lang="en-US" smtClean="0"/>
              <a:t>WMI Repository and namespace evaluation</a:t>
            </a:r>
          </a:p>
          <a:p>
            <a:pPr lvl="1"/>
            <a:r>
              <a:rPr lang="en-US" smtClean="0"/>
              <a:t>In console and Web reporting</a:t>
            </a:r>
          </a:p>
          <a:p>
            <a:r>
              <a:rPr lang="en-US" smtClean="0"/>
              <a:t>‘In-console’ alerts when healthy/unhealthy ratio drops below configurable threshold</a:t>
            </a:r>
          </a:p>
          <a:p>
            <a:endParaRPr lang="en-US" dirty="0" smtClean="0"/>
          </a:p>
        </p:txBody>
      </p:sp>
    </p:spTree>
    <p:extLst>
      <p:ext uri="{BB962C8B-B14F-4D97-AF65-F5344CB8AC3E}">
        <p14:creationId xmlns:p14="http://schemas.microsoft.com/office/powerpoint/2010/main" val="37558931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Client Health</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Control</a:t>
            </a:r>
            <a:endParaRPr lang="en-US" dirty="0"/>
          </a:p>
        </p:txBody>
      </p:sp>
      <p:sp>
        <p:nvSpPr>
          <p:cNvPr id="3" name="Text Placeholder 2"/>
          <p:cNvSpPr>
            <a:spLocks noGrp="1"/>
          </p:cNvSpPr>
          <p:nvPr>
            <p:ph type="body" sz="quarter" idx="10"/>
          </p:nvPr>
        </p:nvSpPr>
        <p:spPr>
          <a:xfrm>
            <a:off x="507868" y="5362004"/>
            <a:ext cx="11173090" cy="886397"/>
          </a:xfrm>
        </p:spPr>
        <p:txBody>
          <a:bodyPr/>
          <a:lstStyle/>
          <a:p>
            <a:r>
              <a:rPr lang="en-US" dirty="0" smtClean="0"/>
              <a:t>Send </a:t>
            </a:r>
            <a:r>
              <a:rPr lang="en-US" dirty="0" err="1" smtClean="0"/>
              <a:t>Ctrl+Alt+Del</a:t>
            </a:r>
            <a:r>
              <a:rPr lang="en-US" dirty="0" smtClean="0"/>
              <a:t> to host device to regain previous </a:t>
            </a:r>
            <a:br>
              <a:rPr lang="en-US" dirty="0" smtClean="0"/>
            </a:br>
            <a:r>
              <a:rPr lang="en-US" dirty="0" smtClean="0"/>
              <a:t>feature parity</a:t>
            </a:r>
            <a:endParaRPr lang="en-US" dirty="0"/>
          </a:p>
        </p:txBody>
      </p:sp>
      <p:sp>
        <p:nvSpPr>
          <p:cNvPr id="5" name="Text Placeholder 2"/>
          <p:cNvSpPr txBox="1">
            <a:spLocks/>
          </p:cNvSpPr>
          <p:nvPr/>
        </p:nvSpPr>
        <p:spPr>
          <a:xfrm>
            <a:off x="7347327" y="2764002"/>
            <a:ext cx="3553038" cy="1184597"/>
          </a:xfrm>
          <a:prstGeom prst="rect">
            <a:avLst/>
          </a:prstGeom>
        </p:spPr>
        <p:txBody>
          <a:bodyPr vert="horz" wrap="square" lIns="0" tIns="0" rIns="0" bIns="0" rtlCol="0">
            <a:normAutofit fontScale="92500"/>
          </a:bodyPr>
          <a:lstStyle/>
          <a:p>
            <a:pPr marL="460375" marR="0" lvl="0" indent="-460375" algn="l" defTabSz="914363" rtl="0" eaLnBrk="1" fontAlgn="auto" latinLnBrk="0" hangingPunct="1">
              <a:lnSpc>
                <a:spcPct val="90000"/>
              </a:lnSpc>
              <a:spcBef>
                <a:spcPct val="20000"/>
              </a:spcBef>
              <a:spcAft>
                <a:spcPts val="0"/>
              </a:spcAft>
              <a:buClrTx/>
              <a:buSzTx/>
              <a:buFontTx/>
              <a:buNone/>
              <a:tabLst/>
              <a:defRPr/>
            </a:pPr>
            <a:r>
              <a:rPr kumimoji="0" lang="en-US" sz="6600" b="1"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IS BACK!</a:t>
            </a:r>
            <a:endParaRPr kumimoji="0" lang="en-US" sz="6600" b="1" i="0" u="none" strike="noStrike" kern="1200" cap="none" spc="0" normalizeH="0" baseline="0" noProof="0" dirty="0">
              <a:ln>
                <a:noFill/>
              </a:ln>
              <a:gradFill>
                <a:gsLst>
                  <a:gs pos="0">
                    <a:schemeClr val="tx1"/>
                  </a:gs>
                  <a:gs pos="100000">
                    <a:schemeClr val="tx1"/>
                  </a:gs>
                </a:gsLst>
                <a:lin ang="5400000" scaled="0"/>
              </a:gradFill>
              <a:effectLst/>
              <a:uLnTx/>
              <a:uFillTx/>
              <a:latin typeface="+mn-lt"/>
              <a:ea typeface="+mn-ea"/>
              <a:cs typeface="+mn-cs"/>
            </a:endParaRPr>
          </a:p>
        </p:txBody>
      </p:sp>
      <p:pic>
        <p:nvPicPr>
          <p:cNvPr id="1026" name="Picture 2" descr="D:\Sync\FS_DVD_Art\DVD_ART36\Artwork_Imagery\Icons - Illustrations\_ SUPER VISTA STYLE\gold 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061" y="1521709"/>
            <a:ext cx="3669182" cy="366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993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from ConfigMgr 2007 to 2012</a:t>
            </a:r>
            <a:endParaRPr lang="en-US" dirty="0"/>
          </a:p>
        </p:txBody>
      </p:sp>
      <p:graphicFrame>
        <p:nvGraphicFramePr>
          <p:cNvPr id="4" name="Diagram 3"/>
          <p:cNvGraphicFramePr/>
          <p:nvPr>
            <p:extLst>
              <p:ext uri="{D42A27DB-BD31-4B8C-83A1-F6EECF244321}">
                <p14:modId xmlns:p14="http://schemas.microsoft.com/office/powerpoint/2010/main" val="150661544"/>
              </p:ext>
            </p:extLst>
          </p:nvPr>
        </p:nvGraphicFramePr>
        <p:xfrm>
          <a:off x="1415337" y="1648938"/>
          <a:ext cx="9100261" cy="433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799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062B91-AD8E-48BE-9C43-7D58A2FA2830}"/>
                                            </p:graphicEl>
                                          </p:spTgt>
                                        </p:tgtEl>
                                        <p:attrNameLst>
                                          <p:attrName>style.visibility</p:attrName>
                                        </p:attrNameLst>
                                      </p:cBhvr>
                                      <p:to>
                                        <p:strVal val="visible"/>
                                      </p:to>
                                    </p:set>
                                    <p:animEffect transition="in" filter="fade">
                                      <p:cBhvr>
                                        <p:cTn id="7" dur="500"/>
                                        <p:tgtEl>
                                          <p:spTgt spid="4">
                                            <p:graphicEl>
                                              <a:dgm id="{6E062B91-AD8E-48BE-9C43-7D58A2FA28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875A925-10D0-4EBB-952E-BBE28CB12C1D}"/>
                                            </p:graphicEl>
                                          </p:spTgt>
                                        </p:tgtEl>
                                        <p:attrNameLst>
                                          <p:attrName>style.visibility</p:attrName>
                                        </p:attrNameLst>
                                      </p:cBhvr>
                                      <p:to>
                                        <p:strVal val="visible"/>
                                      </p:to>
                                    </p:set>
                                    <p:animEffect transition="in" filter="fade">
                                      <p:cBhvr>
                                        <p:cTn id="12" dur="500"/>
                                        <p:tgtEl>
                                          <p:spTgt spid="4">
                                            <p:graphicEl>
                                              <a:dgm id="{D875A925-10D0-4EBB-952E-BBE28CB12C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790BE9B-6E60-4D3A-8732-2E319A48A016}"/>
                                            </p:graphicEl>
                                          </p:spTgt>
                                        </p:tgtEl>
                                        <p:attrNameLst>
                                          <p:attrName>style.visibility</p:attrName>
                                        </p:attrNameLst>
                                      </p:cBhvr>
                                      <p:to>
                                        <p:strVal val="visible"/>
                                      </p:to>
                                    </p:set>
                                    <p:animEffect transition="in" filter="fade">
                                      <p:cBhvr>
                                        <p:cTn id="17" dur="500"/>
                                        <p:tgtEl>
                                          <p:spTgt spid="4">
                                            <p:graphicEl>
                                              <a:dgm id="{B790BE9B-6E60-4D3A-8732-2E319A48A0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1C24749-D8BC-41F5-8DD4-2170E53C4539}"/>
                                            </p:graphicEl>
                                          </p:spTgt>
                                        </p:tgtEl>
                                        <p:attrNameLst>
                                          <p:attrName>style.visibility</p:attrName>
                                        </p:attrNameLst>
                                      </p:cBhvr>
                                      <p:to>
                                        <p:strVal val="visible"/>
                                      </p:to>
                                    </p:set>
                                    <p:animEffect transition="in" filter="fade">
                                      <p:cBhvr>
                                        <p:cTn id="22" dur="500"/>
                                        <p:tgtEl>
                                          <p:spTgt spid="4">
                                            <p:graphicEl>
                                              <a:dgm id="{81C24749-D8BC-41F5-8DD4-2170E53C453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122092A-3A31-4310-85D8-6510DF712B9D}"/>
                                            </p:graphicEl>
                                          </p:spTgt>
                                        </p:tgtEl>
                                        <p:attrNameLst>
                                          <p:attrName>style.visibility</p:attrName>
                                        </p:attrNameLst>
                                      </p:cBhvr>
                                      <p:to>
                                        <p:strVal val="visible"/>
                                      </p:to>
                                    </p:set>
                                    <p:animEffect transition="in" filter="fade">
                                      <p:cBhvr>
                                        <p:cTn id="27" dur="500"/>
                                        <p:tgtEl>
                                          <p:spTgt spid="4">
                                            <p:graphicEl>
                                              <a:dgm id="{E122092A-3A31-4310-85D8-6510DF712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System Requirements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80105699"/>
              </p:ext>
            </p:extLst>
          </p:nvPr>
        </p:nvGraphicFramePr>
        <p:xfrm>
          <a:off x="496717" y="1124987"/>
          <a:ext cx="11477810" cy="5425444"/>
        </p:xfrm>
        <a:graphic>
          <a:graphicData uri="http://schemas.openxmlformats.org/drawingml/2006/table">
            <a:tbl>
              <a:tblPr firstRow="1" bandRow="1">
                <a:tableStyleId>{5C22544A-7EE6-4342-B048-85BDC9FD1C3A}</a:tableStyleId>
              </a:tblPr>
              <a:tblGrid>
                <a:gridCol w="3738702"/>
                <a:gridCol w="7739108"/>
              </a:tblGrid>
              <a:tr h="335282">
                <a:tc>
                  <a:txBody>
                    <a:bodyPr/>
                    <a:lstStyle/>
                    <a:p>
                      <a:r>
                        <a:rPr lang="en-US" sz="1600" dirty="0" smtClean="0"/>
                        <a:t>Component</a:t>
                      </a:r>
                      <a:endParaRPr lang="en-US" sz="1600" b="1" dirty="0"/>
                    </a:p>
                  </a:txBody>
                  <a:tcPr/>
                </a:tc>
                <a:tc>
                  <a:txBody>
                    <a:bodyPr/>
                    <a:lstStyle/>
                    <a:p>
                      <a:r>
                        <a:rPr lang="en-US" sz="1600" dirty="0" smtClean="0"/>
                        <a:t>Minimum Requirement</a:t>
                      </a:r>
                      <a:endParaRPr lang="en-US" sz="1600" b="1" dirty="0"/>
                    </a:p>
                  </a:txBody>
                  <a:tcPr/>
                </a:tc>
              </a:tr>
              <a:tr h="529497">
                <a:tc>
                  <a:txBody>
                    <a:bodyPr/>
                    <a:lstStyle/>
                    <a:p>
                      <a:r>
                        <a:rPr lang="en-US" sz="1600" dirty="0" smtClean="0"/>
                        <a:t>Site</a:t>
                      </a:r>
                      <a:r>
                        <a:rPr lang="en-US" sz="1600" baseline="0" dirty="0" smtClean="0"/>
                        <a:t> </a:t>
                      </a:r>
                      <a:r>
                        <a:rPr lang="en-US" sz="1600" dirty="0" smtClean="0"/>
                        <a:t>Server</a:t>
                      </a:r>
                      <a:r>
                        <a:rPr lang="en-US" sz="1600" baseline="0" dirty="0" smtClean="0"/>
                        <a:t> and Site Roles</a:t>
                      </a:r>
                      <a:endParaRPr lang="en-US" sz="1600" b="1" dirty="0"/>
                    </a:p>
                  </a:txBody>
                  <a:tcPr/>
                </a:tc>
                <a:tc>
                  <a:txBody>
                    <a:bodyPr/>
                    <a:lstStyle/>
                    <a:p>
                      <a:r>
                        <a:rPr lang="en-US" sz="1600" dirty="0" smtClean="0"/>
                        <a:t>Windows Server 2008 (64-bit )</a:t>
                      </a:r>
                    </a:p>
                    <a:p>
                      <a:r>
                        <a:rPr lang="en-US" sz="1600" dirty="0" smtClean="0"/>
                        <a:t>Windows Server</a:t>
                      </a:r>
                      <a:r>
                        <a:rPr lang="en-US" sz="1600" baseline="0" dirty="0" smtClean="0"/>
                        <a:t> 2008 R2 (64-bit)</a:t>
                      </a:r>
                      <a:endParaRPr lang="en-US" sz="1600" b="1" dirty="0"/>
                    </a:p>
                  </a:txBody>
                  <a:tcPr/>
                </a:tc>
              </a:tr>
              <a:tr h="335282">
                <a:tc>
                  <a:txBody>
                    <a:bodyPr/>
                    <a:lstStyle/>
                    <a:p>
                      <a:r>
                        <a:rPr lang="en-US" sz="1600" dirty="0" smtClean="0"/>
                        <a:t>Database</a:t>
                      </a:r>
                      <a:endParaRPr lang="en-US" sz="1600" b="1" dirty="0"/>
                    </a:p>
                  </a:txBody>
                  <a:tcPr/>
                </a:tc>
                <a:tc>
                  <a:txBody>
                    <a:bodyPr/>
                    <a:lstStyle/>
                    <a:p>
                      <a:r>
                        <a:rPr lang="en-US" sz="1600" dirty="0" smtClean="0"/>
                        <a:t>SQL Server 2008 SP1 &amp; Cumulative Update 10+ (64-bit)</a:t>
                      </a:r>
                      <a:endParaRPr lang="en-US" sz="1600" b="1" dirty="0"/>
                    </a:p>
                  </a:txBody>
                  <a:tcPr/>
                </a:tc>
              </a:tr>
              <a:tr h="529497">
                <a:tc>
                  <a:txBody>
                    <a:bodyPr/>
                    <a:lstStyle/>
                    <a:p>
                      <a:r>
                        <a:rPr lang="en-US" sz="1600" dirty="0" smtClean="0"/>
                        <a:t>Distribution Point</a:t>
                      </a:r>
                      <a:endParaRPr lang="en-US" sz="1600" b="1" dirty="0"/>
                    </a:p>
                  </a:txBody>
                  <a:tcPr/>
                </a:tc>
                <a:tc>
                  <a:txBody>
                    <a:bodyPr/>
                    <a:lstStyle/>
                    <a:p>
                      <a:pPr lvl="0"/>
                      <a:r>
                        <a:rPr lang="en-US" sz="1600" dirty="0" smtClean="0"/>
                        <a:t>Windows Server 2003 (including 32-bit) with limited functionality</a:t>
                      </a:r>
                    </a:p>
                    <a:p>
                      <a:pPr lvl="0"/>
                      <a:r>
                        <a:rPr lang="en-US" sz="1600" dirty="0" smtClean="0"/>
                        <a:t>Windows Vista</a:t>
                      </a:r>
                      <a:r>
                        <a:rPr lang="en-US" sz="1600" baseline="0" dirty="0" smtClean="0"/>
                        <a:t> SP2 and later (including 32-bit)</a:t>
                      </a:r>
                      <a:endParaRPr lang="en-US" sz="1600" b="1" dirty="0" smtClean="0"/>
                    </a:p>
                  </a:txBody>
                  <a:tcPr/>
                </a:tc>
              </a:tr>
              <a:tr h="1588473">
                <a:tc>
                  <a:txBody>
                    <a:bodyPr/>
                    <a:lstStyle/>
                    <a:p>
                      <a:r>
                        <a:rPr lang="en-US" sz="1600" dirty="0" smtClean="0"/>
                        <a:t>Client</a:t>
                      </a:r>
                      <a:endParaRPr lang="en-US" sz="1600" b="1" dirty="0"/>
                    </a:p>
                  </a:txBody>
                  <a:tcPr/>
                </a:tc>
                <a:tc>
                  <a:txBody>
                    <a:bodyPr/>
                    <a:lstStyle/>
                    <a:p>
                      <a:pPr lvl="0"/>
                      <a:r>
                        <a:rPr lang="en-US" sz="1600" dirty="0" smtClean="0"/>
                        <a:t>Windows XP SP2 &amp; SP3 (32-bit &amp;</a:t>
                      </a:r>
                      <a:r>
                        <a:rPr lang="en-US" sz="1600" baseline="0" dirty="0" smtClean="0"/>
                        <a:t> 64-bit)</a:t>
                      </a:r>
                      <a:endParaRPr lang="en-US" sz="1600" dirty="0" smtClean="0"/>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smtClean="0"/>
                        <a:t>Windows 2003 Server</a:t>
                      </a:r>
                      <a:r>
                        <a:rPr lang="en-US" sz="1600" baseline="0" dirty="0" smtClean="0"/>
                        <a:t> SP2 (32-bit &amp; 64-bit)</a:t>
                      </a:r>
                    </a:p>
                    <a:p>
                      <a:pPr lvl="0"/>
                      <a:r>
                        <a:rPr lang="en-US" sz="1600" dirty="0" smtClean="0"/>
                        <a:t>Vista SP2 </a:t>
                      </a:r>
                      <a:r>
                        <a:rPr lang="en-US" sz="1600" baseline="0" dirty="0" smtClean="0"/>
                        <a:t>(32-bit &amp; 64-bit)</a:t>
                      </a:r>
                      <a:endParaRPr lang="en-US" sz="1600" dirty="0" smtClean="0"/>
                    </a:p>
                    <a:p>
                      <a:pPr lvl="0"/>
                      <a:r>
                        <a:rPr lang="en-US" sz="1600" dirty="0" smtClean="0"/>
                        <a:t>Windows 7 RTM </a:t>
                      </a:r>
                      <a:r>
                        <a:rPr lang="en-US" sz="1600" baseline="0" dirty="0" smtClean="0"/>
                        <a:t>(32-bit &amp; 64-bit)</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smtClean="0"/>
                        <a:t>Windows 7 SP1 </a:t>
                      </a:r>
                      <a:r>
                        <a:rPr lang="en-US" sz="1600" baseline="0" dirty="0" smtClean="0"/>
                        <a:t>(32-bit &amp; 64-bit)</a:t>
                      </a:r>
                      <a:endParaRPr lang="en-US" sz="1600" dirty="0" smtClean="0"/>
                    </a:p>
                    <a:p>
                      <a:r>
                        <a:rPr lang="en-US" sz="1600" baseline="0" dirty="0" smtClean="0"/>
                        <a:t>Windows 2008 SP2 (32-bit &amp; 64-bit)</a:t>
                      </a:r>
                    </a:p>
                    <a:p>
                      <a:r>
                        <a:rPr lang="en-US" sz="1600" baseline="0" dirty="0" smtClean="0"/>
                        <a:t>Windows 2008 R2 RTM (64-bit)</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aseline="0" dirty="0" smtClean="0"/>
                        <a:t>Windows 2008 R2 SP1(64-bit)</a:t>
                      </a:r>
                      <a:endParaRPr lang="en-US" sz="1600" b="1" baseline="0" dirty="0" smtClean="0"/>
                    </a:p>
                  </a:txBody>
                  <a:tcPr/>
                </a:tc>
              </a:tr>
              <a:tr h="1405426">
                <a:tc>
                  <a:txBody>
                    <a:bodyPr/>
                    <a:lstStyle/>
                    <a:p>
                      <a:r>
                        <a:rPr lang="en-US" sz="1600" dirty="0" smtClean="0"/>
                        <a:t>Admin Console</a:t>
                      </a:r>
                      <a:endParaRPr lang="en-US" sz="1600" b="1" dirty="0"/>
                    </a:p>
                  </a:txBody>
                  <a:tcPr/>
                </a:tc>
                <a:tc>
                  <a:txBody>
                    <a:bodyPr/>
                    <a:lstStyle/>
                    <a:p>
                      <a:pPr lvl="0"/>
                      <a:r>
                        <a:rPr lang="en-US" sz="1600" dirty="0" smtClean="0"/>
                        <a:t>Vista SP2 </a:t>
                      </a:r>
                      <a:r>
                        <a:rPr lang="en-US" sz="1600" baseline="0" dirty="0" smtClean="0"/>
                        <a:t>(32-bit &amp; 64-bit)</a:t>
                      </a:r>
                      <a:endParaRPr lang="en-US" sz="1600" dirty="0" smtClean="0"/>
                    </a:p>
                    <a:p>
                      <a:pPr lvl="0"/>
                      <a:r>
                        <a:rPr lang="en-US" sz="1600" dirty="0" smtClean="0"/>
                        <a:t>Windows 7 RTM </a:t>
                      </a:r>
                      <a:r>
                        <a:rPr lang="en-US" sz="1600" baseline="0" dirty="0" smtClean="0"/>
                        <a:t>(32-bit &amp; 64-bit)</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smtClean="0"/>
                        <a:t>Windows 7 SP1 </a:t>
                      </a:r>
                      <a:r>
                        <a:rPr lang="en-US" sz="1600" baseline="0" dirty="0" smtClean="0"/>
                        <a:t>(32-bit &amp; 64-bit)</a:t>
                      </a:r>
                      <a:endParaRPr lang="en-US" sz="1600" dirty="0" smtClean="0"/>
                    </a:p>
                    <a:p>
                      <a:r>
                        <a:rPr lang="en-US" sz="1600" baseline="0" dirty="0" smtClean="0"/>
                        <a:t>Windows 2008 SP2 (32-bit &amp; 64-bit)</a:t>
                      </a:r>
                    </a:p>
                    <a:p>
                      <a:r>
                        <a:rPr lang="en-US" sz="1600" baseline="0" dirty="0" smtClean="0"/>
                        <a:t>Windows 2008 R2 RTM (64-bit)</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aseline="0" dirty="0" smtClean="0"/>
                        <a:t>Windows 2008 R2 SP1(64-bit)</a:t>
                      </a:r>
                      <a:endParaRPr lang="en-US" sz="1600" b="1" baseline="0" dirty="0" smtClean="0"/>
                    </a:p>
                  </a:txBody>
                  <a:tcPr/>
                </a:tc>
              </a:tr>
            </a:tbl>
          </a:graphicData>
        </a:graphic>
      </p:graphicFrame>
    </p:spTree>
    <p:extLst>
      <p:ext uri="{BB962C8B-B14F-4D97-AF65-F5344CB8AC3E}">
        <p14:creationId xmlns:p14="http://schemas.microsoft.com/office/powerpoint/2010/main" val="412037214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for Configuration Manager 2012</a:t>
            </a:r>
            <a:endParaRPr lang="en-US" dirty="0"/>
          </a:p>
        </p:txBody>
      </p:sp>
      <p:sp>
        <p:nvSpPr>
          <p:cNvPr id="3" name="Content Placeholder 2"/>
          <p:cNvSpPr>
            <a:spLocks noGrp="1"/>
          </p:cNvSpPr>
          <p:nvPr>
            <p:ph idx="1"/>
          </p:nvPr>
        </p:nvSpPr>
        <p:spPr/>
        <p:txBody>
          <a:bodyPr/>
          <a:lstStyle/>
          <a:p>
            <a:r>
              <a:rPr lang="en-US" smtClean="0"/>
              <a:t>Flatten hierarchy where possible</a:t>
            </a:r>
          </a:p>
          <a:p>
            <a:r>
              <a:rPr lang="en-US" smtClean="0"/>
              <a:t>Plan for Windows Server 2008, SQL 2008, and 64-bit</a:t>
            </a:r>
          </a:p>
          <a:p>
            <a:r>
              <a:rPr lang="en-US" smtClean="0"/>
              <a:t>Start implementing BranchCache™ with Configuration Manager 2007 SP2</a:t>
            </a:r>
          </a:p>
          <a:p>
            <a:r>
              <a:rPr lang="en-US" smtClean="0"/>
              <a:t>Move from web reporting to SQL Reporting Services</a:t>
            </a:r>
          </a:p>
          <a:p>
            <a:r>
              <a:rPr lang="en-US" smtClean="0"/>
              <a:t>Avoid mixing user and devices in collection definitions</a:t>
            </a:r>
          </a:p>
          <a:p>
            <a:r>
              <a:rPr lang="en-US" smtClean="0"/>
              <a:t>Use UNC (\\server\myapp\myapp.msi) in package source path instead of local path (d:\myapp)</a:t>
            </a:r>
          </a:p>
          <a:p>
            <a:endParaRPr lang="en-US" dirty="0" smtClean="0"/>
          </a:p>
        </p:txBody>
      </p:sp>
    </p:spTree>
    <p:extLst>
      <p:ext uri="{BB962C8B-B14F-4D97-AF65-F5344CB8AC3E}">
        <p14:creationId xmlns:p14="http://schemas.microsoft.com/office/powerpoint/2010/main" val="335969465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Configuration Manager</a:t>
            </a:r>
            <a:endParaRPr lang="en-US" dirty="0"/>
          </a:p>
        </p:txBody>
      </p:sp>
      <p:sp>
        <p:nvSpPr>
          <p:cNvPr id="3" name="Rectangle 2"/>
          <p:cNvSpPr/>
          <p:nvPr/>
        </p:nvSpPr>
        <p:spPr bwMode="auto">
          <a:xfrm>
            <a:off x="6781800" y="2527300"/>
            <a:ext cx="2451100" cy="482600"/>
          </a:xfrm>
          <a:prstGeom prst="rect">
            <a:avLst/>
          </a:prstGeom>
          <a:gradFill flip="none" rotWithShape="1">
            <a:gsLst>
              <a:gs pos="0">
                <a:schemeClr val="accent1">
                  <a:shade val="15000"/>
                  <a:satMod val="180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2997200" y="2527300"/>
            <a:ext cx="2451100" cy="482600"/>
          </a:xfrm>
          <a:prstGeom prst="rect">
            <a:avLst/>
          </a:prstGeom>
          <a:gradFill flip="none" rotWithShape="1">
            <a:gsLst>
              <a:gs pos="0">
                <a:schemeClr val="accent1">
                  <a:shade val="15000"/>
                  <a:satMod val="180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4655447" y="1325015"/>
            <a:ext cx="2894779" cy="400110"/>
          </a:xfrm>
          <a:prstGeom prst="rect">
            <a:avLst/>
          </a:prstGeom>
          <a:noFill/>
        </p:spPr>
        <p:txBody>
          <a:bodyPr wrap="square" rtlCol="0">
            <a:spAutoFit/>
          </a:bodyPr>
          <a:lstStyle/>
          <a:p>
            <a:pPr algn="ctr"/>
            <a:r>
              <a:rPr lang="en-US" sz="2000" dirty="0" smtClean="0"/>
              <a:t>Unify Infrastructure</a:t>
            </a:r>
            <a:endParaRPr lang="en-US" sz="2000" dirty="0"/>
          </a:p>
        </p:txBody>
      </p:sp>
      <p:sp>
        <p:nvSpPr>
          <p:cNvPr id="6" name="TextBox 5"/>
          <p:cNvSpPr txBox="1"/>
          <p:nvPr/>
        </p:nvSpPr>
        <p:spPr>
          <a:xfrm>
            <a:off x="418114" y="1325015"/>
            <a:ext cx="3810000" cy="400110"/>
          </a:xfrm>
          <a:prstGeom prst="rect">
            <a:avLst/>
          </a:prstGeom>
          <a:noFill/>
        </p:spPr>
        <p:txBody>
          <a:bodyPr wrap="square" rtlCol="0">
            <a:spAutoFit/>
          </a:bodyPr>
          <a:lstStyle/>
          <a:p>
            <a:pPr algn="ctr"/>
            <a:r>
              <a:rPr lang="en-US" sz="2000" dirty="0" smtClean="0"/>
              <a:t>Empower Users</a:t>
            </a:r>
            <a:endParaRPr lang="en-US" sz="2000" dirty="0"/>
          </a:p>
        </p:txBody>
      </p:sp>
      <p:sp>
        <p:nvSpPr>
          <p:cNvPr id="7" name="TextBox 6"/>
          <p:cNvSpPr txBox="1"/>
          <p:nvPr/>
        </p:nvSpPr>
        <p:spPr>
          <a:xfrm>
            <a:off x="7819348" y="1325015"/>
            <a:ext cx="4113213" cy="400110"/>
          </a:xfrm>
          <a:prstGeom prst="rect">
            <a:avLst/>
          </a:prstGeom>
          <a:noFill/>
        </p:spPr>
        <p:txBody>
          <a:bodyPr wrap="square" rtlCol="0">
            <a:spAutoFit/>
          </a:bodyPr>
          <a:lstStyle/>
          <a:p>
            <a:pPr algn="ctr"/>
            <a:r>
              <a:rPr lang="en-US" sz="2000" dirty="0" smtClean="0"/>
              <a:t>Simplify Administration</a:t>
            </a:r>
            <a:endParaRPr lang="en-US" sz="2000" dirty="0"/>
          </a:p>
        </p:txBody>
      </p:sp>
      <p:cxnSp>
        <p:nvCxnSpPr>
          <p:cNvPr id="8" name="Straight Connector 7"/>
          <p:cNvCxnSpPr/>
          <p:nvPr/>
        </p:nvCxnSpPr>
        <p:spPr>
          <a:xfrm>
            <a:off x="706761"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6483"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59601" y="3298973"/>
            <a:ext cx="3232706"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0399" y="3480533"/>
            <a:ext cx="3213101" cy="923330"/>
          </a:xfrm>
          <a:prstGeom prst="rect">
            <a:avLst/>
          </a:prstGeom>
        </p:spPr>
        <p:txBody>
          <a:bodyPr wrap="square">
            <a:spAutoFit/>
          </a:bodyPr>
          <a:lstStyle/>
          <a:p>
            <a:r>
              <a:rPr lang="en-US" dirty="0"/>
              <a:t>Empower people to be productive from anywhere on whatever device they </a:t>
            </a:r>
            <a:r>
              <a:rPr lang="en-US" dirty="0" smtClean="0"/>
              <a:t>choose</a:t>
            </a:r>
            <a:endParaRPr lang="en-US" dirty="0"/>
          </a:p>
        </p:txBody>
      </p:sp>
      <p:sp>
        <p:nvSpPr>
          <p:cNvPr id="12" name="Rectangle 11"/>
          <p:cNvSpPr/>
          <p:nvPr/>
        </p:nvSpPr>
        <p:spPr>
          <a:xfrm>
            <a:off x="4534386" y="3492500"/>
            <a:ext cx="3136900" cy="646331"/>
          </a:xfrm>
          <a:prstGeom prst="rect">
            <a:avLst/>
          </a:prstGeom>
        </p:spPr>
        <p:txBody>
          <a:bodyPr wrap="square">
            <a:spAutoFit/>
          </a:bodyPr>
          <a:lstStyle/>
          <a:p>
            <a:r>
              <a:rPr lang="en-US" dirty="0"/>
              <a:t>Reduce costs by unifying </a:t>
            </a:r>
            <a:r>
              <a:rPr lang="en-US" dirty="0" smtClean="0"/>
              <a:t>IT </a:t>
            </a:r>
            <a:r>
              <a:rPr lang="en-US" dirty="0"/>
              <a:t>management </a:t>
            </a:r>
            <a:r>
              <a:rPr lang="en-US" dirty="0" smtClean="0"/>
              <a:t>infrastructure</a:t>
            </a:r>
            <a:endParaRPr lang="en-US" dirty="0"/>
          </a:p>
        </p:txBody>
      </p:sp>
      <p:sp>
        <p:nvSpPr>
          <p:cNvPr id="13" name="Rectangle 12"/>
          <p:cNvSpPr/>
          <p:nvPr/>
        </p:nvSpPr>
        <p:spPr>
          <a:xfrm>
            <a:off x="8299998" y="3492500"/>
            <a:ext cx="3263900" cy="646331"/>
          </a:xfrm>
          <a:prstGeom prst="rect">
            <a:avLst/>
          </a:prstGeom>
        </p:spPr>
        <p:txBody>
          <a:bodyPr wrap="square">
            <a:spAutoFit/>
          </a:bodyPr>
          <a:lstStyle/>
          <a:p>
            <a:r>
              <a:rPr lang="en-US" dirty="0" smtClean="0"/>
              <a:t>Improve IT effectiveness and efficiency</a:t>
            </a:r>
            <a:endParaRPr lang="en-US" dirty="0"/>
          </a:p>
        </p:txBody>
      </p:sp>
      <p:pic>
        <p:nvPicPr>
          <p:cNvPr id="14" name="Picture 13" descr="PDA.png"/>
          <p:cNvPicPr>
            <a:picLocks noChangeAspect="1"/>
          </p:cNvPicPr>
          <p:nvPr/>
        </p:nvPicPr>
        <p:blipFill>
          <a:blip r:embed="rId3"/>
          <a:stretch>
            <a:fillRect/>
          </a:stretch>
        </p:blipFill>
        <p:spPr>
          <a:xfrm flipH="1">
            <a:off x="1326164" y="1930400"/>
            <a:ext cx="1130300" cy="1130300"/>
          </a:xfrm>
          <a:prstGeom prst="rect">
            <a:avLst/>
          </a:prstGeom>
        </p:spPr>
      </p:pic>
      <p:pic>
        <p:nvPicPr>
          <p:cNvPr id="15" name="Picture 14" descr="Wireless Workgroup 2.png"/>
          <p:cNvPicPr>
            <a:picLocks noChangeAspect="1"/>
          </p:cNvPicPr>
          <p:nvPr/>
        </p:nvPicPr>
        <p:blipFill>
          <a:blip r:embed="rId4"/>
          <a:stretch>
            <a:fillRect/>
          </a:stretch>
        </p:blipFill>
        <p:spPr>
          <a:xfrm>
            <a:off x="5220186" y="1524000"/>
            <a:ext cx="1968500" cy="1968500"/>
          </a:xfrm>
          <a:prstGeom prst="rect">
            <a:avLst/>
          </a:prstGeom>
        </p:spPr>
      </p:pic>
      <p:grpSp>
        <p:nvGrpSpPr>
          <p:cNvPr id="16" name="Group 15"/>
          <p:cNvGrpSpPr/>
          <p:nvPr/>
        </p:nvGrpSpPr>
        <p:grpSpPr>
          <a:xfrm>
            <a:off x="9346949" y="1765301"/>
            <a:ext cx="1661325" cy="1465072"/>
            <a:chOff x="9359900" y="1879599"/>
            <a:chExt cx="1358900" cy="1198373"/>
          </a:xfrm>
        </p:grpSpPr>
        <p:pic>
          <p:nvPicPr>
            <p:cNvPr id="17" name="Picture 16" descr="15.png"/>
            <p:cNvPicPr>
              <a:picLocks noChangeAspect="1"/>
            </p:cNvPicPr>
            <p:nvPr/>
          </p:nvPicPr>
          <p:blipFill>
            <a:blip r:embed="rId5" cstate="print"/>
            <a:stretch>
              <a:fillRect/>
            </a:stretch>
          </p:blipFill>
          <p:spPr>
            <a:xfrm>
              <a:off x="9359900" y="1879599"/>
              <a:ext cx="957014" cy="957014"/>
            </a:xfrm>
            <a:prstGeom prst="rect">
              <a:avLst/>
            </a:prstGeom>
          </p:spPr>
        </p:pic>
        <p:pic>
          <p:nvPicPr>
            <p:cNvPr id="18" name="Picture 17" descr="Good.png"/>
            <p:cNvPicPr>
              <a:picLocks noChangeAspect="1"/>
            </p:cNvPicPr>
            <p:nvPr/>
          </p:nvPicPr>
          <p:blipFill>
            <a:blip r:embed="rId6"/>
            <a:stretch>
              <a:fillRect/>
            </a:stretch>
          </p:blipFill>
          <p:spPr>
            <a:xfrm>
              <a:off x="10045700" y="2404872"/>
              <a:ext cx="673100" cy="673100"/>
            </a:xfrm>
            <a:prstGeom prst="rect">
              <a:avLst/>
            </a:prstGeom>
            <a:effectLst>
              <a:outerShdw blurRad="63500" sx="102000" sy="102000" algn="ctr" rotWithShape="0">
                <a:prstClr val="black">
                  <a:alpha val="40000"/>
                </a:prstClr>
              </a:outerShdw>
            </a:effectLst>
          </p:spPr>
        </p:pic>
      </p:grpSp>
      <p:pic>
        <p:nvPicPr>
          <p:cNvPr id="19" name="Picture 18" descr="Touchscreen.png"/>
          <p:cNvPicPr>
            <a:picLocks noChangeAspect="1"/>
          </p:cNvPicPr>
          <p:nvPr/>
        </p:nvPicPr>
        <p:blipFill>
          <a:blip r:embed="rId7"/>
          <a:stretch>
            <a:fillRect/>
          </a:stretch>
        </p:blipFill>
        <p:spPr>
          <a:xfrm>
            <a:off x="2235200" y="2133600"/>
            <a:ext cx="1054100" cy="1054100"/>
          </a:xfrm>
          <a:prstGeom prst="rect">
            <a:avLst/>
          </a:prstGeom>
        </p:spPr>
      </p:pic>
      <p:pic>
        <p:nvPicPr>
          <p:cNvPr id="20" name="Picture 17" descr="C:\Documents and Settings\ashish.joshi\My Documents\My Pictures\Microsoft Clip Organizer\j0432625.png"/>
          <p:cNvPicPr>
            <a:picLocks noChangeAspect="1" noChangeArrowheads="1"/>
          </p:cNvPicPr>
          <p:nvPr/>
        </p:nvPicPr>
        <p:blipFill>
          <a:blip r:embed="rId8"/>
          <a:srcRect/>
          <a:stretch>
            <a:fillRect/>
          </a:stretch>
        </p:blipFill>
        <p:spPr bwMode="auto">
          <a:xfrm flipH="1">
            <a:off x="8955087" y="2277843"/>
            <a:ext cx="811213" cy="811213"/>
          </a:xfrm>
          <a:prstGeom prst="rect">
            <a:avLst/>
          </a:prstGeom>
          <a:noFill/>
        </p:spPr>
      </p:pic>
      <p:sp>
        <p:nvSpPr>
          <p:cNvPr id="21" name="Rectangle 20"/>
          <p:cNvSpPr/>
          <p:nvPr/>
        </p:nvSpPr>
        <p:spPr>
          <a:xfrm>
            <a:off x="654536" y="4590210"/>
            <a:ext cx="3636108" cy="1200329"/>
          </a:xfrm>
          <a:prstGeom prst="rect">
            <a:avLst/>
          </a:prstGeom>
        </p:spPr>
        <p:txBody>
          <a:bodyPr wrap="square">
            <a:spAutoFit/>
          </a:bodyPr>
          <a:lstStyle/>
          <a:p>
            <a:pPr marL="285750" indent="-285750">
              <a:buFont typeface="Arial" pitchFamily="34" charset="0"/>
              <a:buChar char="•"/>
            </a:pPr>
            <a:r>
              <a:rPr lang="en-US" dirty="0" smtClean="0"/>
              <a:t>Device freedom</a:t>
            </a:r>
          </a:p>
          <a:p>
            <a:pPr marL="285750" indent="-285750">
              <a:buFont typeface="Arial" pitchFamily="34" charset="0"/>
              <a:buChar char="•"/>
            </a:pPr>
            <a:r>
              <a:rPr lang="en-US" dirty="0" smtClean="0"/>
              <a:t>Optimized, personalized </a:t>
            </a:r>
            <a:br>
              <a:rPr lang="en-US" dirty="0" smtClean="0"/>
            </a:br>
            <a:r>
              <a:rPr lang="en-US" dirty="0" smtClean="0"/>
              <a:t>application experience</a:t>
            </a:r>
          </a:p>
          <a:p>
            <a:pPr marL="285750" indent="-285750">
              <a:buFont typeface="Arial" pitchFamily="34" charset="0"/>
              <a:buChar char="•"/>
            </a:pPr>
            <a:r>
              <a:rPr lang="en-US" dirty="0" smtClean="0"/>
              <a:t>Application self-service</a:t>
            </a:r>
            <a:endParaRPr lang="en-US" dirty="0"/>
          </a:p>
        </p:txBody>
      </p:sp>
      <p:sp>
        <p:nvSpPr>
          <p:cNvPr id="22" name="Rectangle 21"/>
          <p:cNvSpPr/>
          <p:nvPr/>
        </p:nvSpPr>
        <p:spPr>
          <a:xfrm>
            <a:off x="4294758" y="4590210"/>
            <a:ext cx="3564383" cy="1477328"/>
          </a:xfrm>
          <a:prstGeom prst="rect">
            <a:avLst/>
          </a:prstGeom>
        </p:spPr>
        <p:txBody>
          <a:bodyPr wrap="square">
            <a:spAutoFit/>
          </a:bodyPr>
          <a:lstStyle/>
          <a:p>
            <a:pPr marL="285750" indent="-285750">
              <a:buFont typeface="Arial" pitchFamily="34" charset="0"/>
              <a:buChar char="•"/>
            </a:pPr>
            <a:r>
              <a:rPr lang="en-US" dirty="0" smtClean="0"/>
              <a:t>Mobile</a:t>
            </a:r>
            <a:r>
              <a:rPr lang="en-US" dirty="0"/>
              <a:t>, physical, and </a:t>
            </a:r>
            <a:r>
              <a:rPr lang="en-US" dirty="0" smtClean="0"/>
              <a:t>virtual management</a:t>
            </a:r>
          </a:p>
          <a:p>
            <a:pPr marL="285750" indent="-285750">
              <a:buFont typeface="Arial" pitchFamily="34" charset="0"/>
              <a:buChar char="•"/>
            </a:pPr>
            <a:r>
              <a:rPr lang="en-US" dirty="0" smtClean="0"/>
              <a:t>Security </a:t>
            </a:r>
            <a:r>
              <a:rPr lang="en-US" dirty="0"/>
              <a:t>&amp; compliance</a:t>
            </a:r>
          </a:p>
          <a:p>
            <a:pPr marL="285750" indent="-285750">
              <a:buFont typeface="Arial" pitchFamily="34" charset="0"/>
              <a:buChar char="•"/>
            </a:pPr>
            <a:r>
              <a:rPr lang="en-US" dirty="0" smtClean="0"/>
              <a:t>Service management integration</a:t>
            </a:r>
            <a:endParaRPr lang="en-US" dirty="0"/>
          </a:p>
        </p:txBody>
      </p:sp>
      <p:sp>
        <p:nvSpPr>
          <p:cNvPr id="23" name="Rectangle 22"/>
          <p:cNvSpPr/>
          <p:nvPr/>
        </p:nvSpPr>
        <p:spPr>
          <a:xfrm>
            <a:off x="8094296" y="4590210"/>
            <a:ext cx="3636108" cy="1754326"/>
          </a:xfrm>
          <a:prstGeom prst="rect">
            <a:avLst/>
          </a:prstGeom>
        </p:spPr>
        <p:txBody>
          <a:bodyPr wrap="square">
            <a:spAutoFit/>
          </a:bodyPr>
          <a:lstStyle/>
          <a:p>
            <a:pPr marL="285750" indent="-285750">
              <a:buFont typeface="Arial" pitchFamily="34" charset="0"/>
              <a:buChar char="•"/>
            </a:pPr>
            <a:r>
              <a:rPr lang="en-US" dirty="0" smtClean="0"/>
              <a:t>Comprehensive client </a:t>
            </a:r>
            <a:br>
              <a:rPr lang="en-US" dirty="0" smtClean="0"/>
            </a:br>
            <a:r>
              <a:rPr lang="en-US" dirty="0" smtClean="0"/>
              <a:t>management capabilities</a:t>
            </a:r>
          </a:p>
          <a:p>
            <a:pPr marL="285750" indent="-285750">
              <a:buFont typeface="Arial" pitchFamily="34" charset="0"/>
              <a:buChar char="•"/>
            </a:pPr>
            <a:r>
              <a:rPr lang="en-US" dirty="0" smtClean="0"/>
              <a:t>Improved administrator </a:t>
            </a:r>
            <a:br>
              <a:rPr lang="en-US" dirty="0" smtClean="0"/>
            </a:br>
            <a:r>
              <a:rPr lang="en-US" dirty="0" smtClean="0"/>
              <a:t>effectiveness</a:t>
            </a:r>
          </a:p>
          <a:p>
            <a:pPr marL="285750" indent="-285750">
              <a:buFont typeface="Arial" pitchFamily="34" charset="0"/>
              <a:buChar char="•"/>
            </a:pPr>
            <a:r>
              <a:rPr lang="en-US" dirty="0" smtClean="0"/>
              <a:t>Reduced infrastructure complexity</a:t>
            </a:r>
          </a:p>
        </p:txBody>
      </p:sp>
    </p:spTree>
    <p:extLst>
      <p:ext uri="{BB962C8B-B14F-4D97-AF65-F5344CB8AC3E}">
        <p14:creationId xmlns:p14="http://schemas.microsoft.com/office/powerpoint/2010/main" val="102934466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Content Placeholder 2"/>
          <p:cNvSpPr>
            <a:spLocks noGrp="1"/>
          </p:cNvSpPr>
          <p:nvPr>
            <p:ph idx="1"/>
          </p:nvPr>
        </p:nvSpPr>
        <p:spPr/>
        <p:txBody>
          <a:bodyPr/>
          <a:lstStyle/>
          <a:p>
            <a:r>
              <a:rPr lang="en-US" smtClean="0"/>
              <a:t>Download the beta - </a:t>
            </a:r>
            <a:r>
              <a:rPr lang="en-US" smtClean="0">
                <a:hlinkClick r:id="rId2"/>
              </a:rPr>
              <a:t>here</a:t>
            </a:r>
            <a:endParaRPr lang="en-US" smtClean="0"/>
          </a:p>
          <a:p>
            <a:r>
              <a:rPr lang="en-US" smtClean="0"/>
              <a:t>Download the VHD - </a:t>
            </a:r>
            <a:r>
              <a:rPr lang="en-US" smtClean="0">
                <a:hlinkClick r:id="rId3"/>
              </a:rPr>
              <a:t>here</a:t>
            </a:r>
            <a:endParaRPr lang="en-US" smtClean="0"/>
          </a:p>
          <a:p>
            <a:r>
              <a:rPr lang="en-US" smtClean="0"/>
              <a:t>Work through the TechNet Virtual Labs - </a:t>
            </a:r>
            <a:r>
              <a:rPr lang="en-US" smtClean="0">
                <a:hlinkClick r:id="rId4"/>
              </a:rPr>
              <a:t>here</a:t>
            </a:r>
            <a:endParaRPr lang="en-US" smtClean="0"/>
          </a:p>
          <a:p>
            <a:r>
              <a:rPr lang="en-US" smtClean="0"/>
              <a:t>Participate in the </a:t>
            </a:r>
            <a:r>
              <a:rPr lang="en-US" smtClean="0">
                <a:hlinkClick r:id="rId5"/>
              </a:rPr>
              <a:t>Community Evaluation Program</a:t>
            </a:r>
            <a:endParaRPr lang="en-US" smtClean="0"/>
          </a:p>
          <a:p>
            <a:r>
              <a:rPr lang="en-US" smtClean="0"/>
              <a:t>Join the Conversation on Twitter (#sysctr)</a:t>
            </a:r>
          </a:p>
          <a:p>
            <a:r>
              <a:rPr lang="en-US" smtClean="0"/>
              <a:t>Follow our </a:t>
            </a:r>
            <a:r>
              <a:rPr lang="en-US" smtClean="0">
                <a:hlinkClick r:id="rId6"/>
              </a:rPr>
              <a:t>blog </a:t>
            </a:r>
            <a:r>
              <a:rPr lang="en-US" smtClean="0"/>
              <a:t>and </a:t>
            </a:r>
            <a:r>
              <a:rPr lang="en-US" smtClean="0">
                <a:hlinkClick r:id="rId7"/>
              </a:rPr>
              <a:t>website</a:t>
            </a:r>
            <a:endParaRPr lang="en-US" smtClean="0"/>
          </a:p>
          <a:p>
            <a:r>
              <a:rPr lang="en-US" smtClean="0"/>
              <a:t>Program overview is </a:t>
            </a:r>
            <a:r>
              <a:rPr lang="en-US" smtClean="0">
                <a:hlinkClick r:id="rId8"/>
              </a:rPr>
              <a:t>here</a:t>
            </a:r>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21128892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1880392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Empower User Productivity</a:t>
            </a:r>
            <a:endParaRPr lang="en-US" dirty="0"/>
          </a:p>
        </p:txBody>
      </p:sp>
    </p:spTree>
    <p:extLst>
      <p:ext uri="{BB962C8B-B14F-4D97-AF65-F5344CB8AC3E}">
        <p14:creationId xmlns:p14="http://schemas.microsoft.com/office/powerpoint/2010/main" val="276450073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93661158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717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52" b="752"/>
          <a:stretch>
            <a:fillRect/>
          </a:stretch>
        </p:blipFill>
        <p:spPr>
          <a:xfrm>
            <a:off x="6051550" y="1941512"/>
            <a:ext cx="4177659" cy="4114800"/>
          </a:xfrm>
        </p:spPr>
      </p:pic>
    </p:spTree>
    <p:extLst>
      <p:ext uri="{BB962C8B-B14F-4D97-AF65-F5344CB8AC3E}">
        <p14:creationId xmlns:p14="http://schemas.microsoft.com/office/powerpoint/2010/main" val="246288529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5400000">
            <a:off x="910585" y="3583144"/>
            <a:ext cx="2421973" cy="3354776"/>
          </a:xfrm>
          <a:prstGeom prst="rect">
            <a:avLst/>
          </a:prstGeom>
          <a:gradFill flip="none" rotWithShape="1">
            <a:gsLst>
              <a:gs pos="55000">
                <a:schemeClr val="bg1">
                  <a:lumMod val="82000"/>
                  <a:lumOff val="18000"/>
                </a:schemeClr>
              </a:gs>
              <a:gs pos="100000">
                <a:schemeClr val="tx1">
                  <a:lumMod val="60000"/>
                </a:schemeClr>
              </a:gs>
            </a:gsLst>
            <a:lin ang="10800000" scaled="1"/>
            <a:tileRect/>
          </a:gradFill>
          <a:ln w="9525" cap="flat" cmpd="sng" algn="ctr">
            <a:noFill/>
            <a:prstDash val="solid"/>
            <a:headEnd type="none" w="med" len="med"/>
            <a:tailEnd type="none" w="med" len="med"/>
          </a:ln>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altLang="zh-CN" sz="1400" b="1" kern="0" dirty="0">
              <a:gradFill>
                <a:gsLst>
                  <a:gs pos="0">
                    <a:srgbClr val="FFFFFF"/>
                  </a:gs>
                  <a:gs pos="100000">
                    <a:srgbClr val="FFFFFF"/>
                  </a:gs>
                </a:gsLst>
                <a:lin ang="5400000" scaled="0"/>
              </a:gradFill>
              <a:latin typeface="Segoe" pitchFamily="34" charset="0"/>
            </a:endParaRPr>
          </a:p>
        </p:txBody>
      </p:sp>
      <p:sp>
        <p:nvSpPr>
          <p:cNvPr id="22" name="Rectangle 21"/>
          <p:cNvSpPr/>
          <p:nvPr/>
        </p:nvSpPr>
        <p:spPr bwMode="auto">
          <a:xfrm rot="5400000">
            <a:off x="1061070" y="904206"/>
            <a:ext cx="2121006" cy="3354776"/>
          </a:xfrm>
          <a:prstGeom prst="rect">
            <a:avLst/>
          </a:prstGeom>
          <a:gradFill flip="none" rotWithShape="1">
            <a:gsLst>
              <a:gs pos="55000">
                <a:schemeClr val="bg1">
                  <a:lumMod val="82000"/>
                  <a:lumOff val="18000"/>
                </a:schemeClr>
              </a:gs>
              <a:gs pos="100000">
                <a:schemeClr val="tx1">
                  <a:lumMod val="60000"/>
                </a:schemeClr>
              </a:gs>
            </a:gsLst>
            <a:lin ang="10800000" scaled="1"/>
            <a:tileRect/>
          </a:gradFill>
          <a:ln w="9525" cap="flat" cmpd="sng" algn="ctr">
            <a:noFill/>
            <a:prstDash val="solid"/>
            <a:headEnd type="none" w="med" len="med"/>
            <a:tailEnd type="none" w="med" len="med"/>
          </a:ln>
          <a:effectLst/>
        </p:spPr>
        <p:txBody>
          <a:bodyPr vert="horz" wrap="square" lIns="109833" tIns="0" rIns="109833" bIns="54916" numCol="1" rtlCol="0" anchor="ctr" anchorCtr="0" compatLnSpc="1">
            <a:prstTxWarp prst="textNoShape">
              <a:avLst/>
            </a:prstTxWarp>
          </a:bodyPr>
          <a:lstStyle/>
          <a:p>
            <a:pPr algn="ctr" defTabSz="1098016" fontAlgn="base">
              <a:spcBef>
                <a:spcPct val="0"/>
              </a:spcBef>
              <a:spcAft>
                <a:spcPct val="0"/>
              </a:spcAft>
            </a:pPr>
            <a:endParaRPr lang="en-US" altLang="zh-CN" sz="1400" b="1" kern="0" dirty="0">
              <a:gradFill>
                <a:gsLst>
                  <a:gs pos="0">
                    <a:srgbClr val="FFFFFF"/>
                  </a:gs>
                  <a:gs pos="100000">
                    <a:srgbClr val="FFFFFF"/>
                  </a:gs>
                </a:gsLst>
                <a:lin ang="5400000" scaled="0"/>
              </a:gradFill>
              <a:latin typeface="Segoe" pitchFamily="34" charset="0"/>
            </a:endParaRPr>
          </a:p>
        </p:txBody>
      </p:sp>
      <p:sp>
        <p:nvSpPr>
          <p:cNvPr id="6" name="Title 43"/>
          <p:cNvSpPr txBox="1">
            <a:spLocks/>
          </p:cNvSpPr>
          <p:nvPr/>
        </p:nvSpPr>
        <p:spPr>
          <a:xfrm>
            <a:off x="528817" y="232681"/>
            <a:ext cx="11165020" cy="664797"/>
          </a:xfrm>
          <a:prstGeom prst="rect">
            <a:avLst/>
          </a:prstGeom>
        </p:spPr>
        <p:txBody>
          <a:bodyPr>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sp>
        <p:nvSpPr>
          <p:cNvPr id="11" name="Rectangle 10"/>
          <p:cNvSpPr/>
          <p:nvPr/>
        </p:nvSpPr>
        <p:spPr bwMode="auto">
          <a:xfrm rot="5400000">
            <a:off x="4280151" y="3568353"/>
            <a:ext cx="2421972" cy="3384355"/>
          </a:xfrm>
          <a:prstGeom prst="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09833" tIns="0" rIns="109833" bIns="54916" numCol="1" rtlCol="0" anchor="ctr" anchorCtr="0" compatLnSpc="1">
            <a:prstTxWarp prst="textNoShape">
              <a:avLst/>
            </a:prstTxWarp>
          </a:bodyPr>
          <a:lstStyle/>
          <a:p>
            <a:pPr defTabSz="1098016" fontAlgn="base">
              <a:spcBef>
                <a:spcPct val="0"/>
              </a:spcBef>
              <a:spcAft>
                <a:spcPct val="0"/>
              </a:spcAft>
            </a:pPr>
            <a:endParaRPr lang="en-US" altLang="zh-CN" sz="1600" b="1" kern="0" dirty="0">
              <a:gradFill>
                <a:gsLst>
                  <a:gs pos="0">
                    <a:srgbClr val="FFFFFF"/>
                  </a:gs>
                  <a:gs pos="100000">
                    <a:srgbClr val="FFFFFF"/>
                  </a:gs>
                </a:gsLst>
                <a:lin ang="5400000" scaled="0"/>
              </a:gradFill>
              <a:latin typeface="Segoe" pitchFamily="34" charset="0"/>
            </a:endParaRPr>
          </a:p>
        </p:txBody>
      </p:sp>
      <p:pic>
        <p:nvPicPr>
          <p:cNvPr id="3" name="Picture 12" descr="D:\Sync\DVD_Art\DVD_ART36\Logos\Windows Phone 7\green\WP_Brd_Grn_h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82" y="4955198"/>
            <a:ext cx="2279942" cy="3994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4456" y="4088474"/>
            <a:ext cx="3705302" cy="2185214"/>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1600" dirty="0" smtClean="0">
                <a:solidFill>
                  <a:schemeClr val="bg1"/>
                </a:solidFill>
              </a:rPr>
              <a:t>Secure over-the-air enrollment</a:t>
            </a:r>
          </a:p>
          <a:p>
            <a:pPr>
              <a:spcBef>
                <a:spcPts val="600"/>
              </a:spcBef>
              <a:spcAft>
                <a:spcPts val="600"/>
              </a:spcAft>
              <a:buFont typeface="Arial" pitchFamily="34" charset="0"/>
              <a:buChar char="•"/>
            </a:pPr>
            <a:r>
              <a:rPr lang="en-US" sz="1600" dirty="0" smtClean="0">
                <a:solidFill>
                  <a:schemeClr val="bg1"/>
                </a:solidFill>
              </a:rPr>
              <a:t>  Monitor and remediate out-of-compliance devices</a:t>
            </a:r>
          </a:p>
          <a:p>
            <a:pPr>
              <a:spcBef>
                <a:spcPts val="600"/>
              </a:spcBef>
              <a:spcAft>
                <a:spcPts val="600"/>
              </a:spcAft>
              <a:buFont typeface="Arial" pitchFamily="34" charset="0"/>
              <a:buChar char="•"/>
            </a:pPr>
            <a:r>
              <a:rPr lang="en-US" sz="1600" dirty="0" smtClean="0">
                <a:solidFill>
                  <a:schemeClr val="bg1"/>
                </a:solidFill>
              </a:rPr>
              <a:t>  Deploy and remove applications</a:t>
            </a:r>
          </a:p>
          <a:p>
            <a:pPr>
              <a:spcBef>
                <a:spcPts val="600"/>
              </a:spcBef>
              <a:spcAft>
                <a:spcPts val="600"/>
              </a:spcAft>
              <a:buFont typeface="Arial" pitchFamily="34" charset="0"/>
              <a:buChar char="•"/>
            </a:pPr>
            <a:r>
              <a:rPr lang="en-US" sz="1600" dirty="0" smtClean="0">
                <a:solidFill>
                  <a:schemeClr val="bg1"/>
                </a:solidFill>
              </a:rPr>
              <a:t>  Inventory</a:t>
            </a:r>
          </a:p>
          <a:p>
            <a:pPr>
              <a:spcBef>
                <a:spcPts val="600"/>
              </a:spcBef>
              <a:spcAft>
                <a:spcPts val="600"/>
              </a:spcAft>
              <a:buFont typeface="Arial" pitchFamily="34" charset="0"/>
              <a:buChar char="•"/>
            </a:pPr>
            <a:r>
              <a:rPr lang="en-US" sz="1600" dirty="0" smtClean="0">
                <a:solidFill>
                  <a:schemeClr val="bg1"/>
                </a:solidFill>
              </a:rPr>
              <a:t>  Remote wipe</a:t>
            </a:r>
            <a:endParaRPr lang="en-US" sz="1600" dirty="0">
              <a:solidFill>
                <a:schemeClr val="bg1"/>
              </a:solidFill>
            </a:endParaRPr>
          </a:p>
        </p:txBody>
      </p:sp>
      <p:sp>
        <p:nvSpPr>
          <p:cNvPr id="18" name="Rectangle 17"/>
          <p:cNvSpPr/>
          <p:nvPr/>
        </p:nvSpPr>
        <p:spPr>
          <a:xfrm>
            <a:off x="400961" y="5477685"/>
            <a:ext cx="3473495" cy="461665"/>
          </a:xfrm>
          <a:prstGeom prst="rect">
            <a:avLst/>
          </a:prstGeom>
        </p:spPr>
        <p:txBody>
          <a:bodyPr wrap="square">
            <a:spAutoFit/>
          </a:bodyPr>
          <a:lstStyle/>
          <a:p>
            <a:pPr lvl="1"/>
            <a:r>
              <a:rPr lang="en-US" sz="1200" dirty="0" smtClean="0"/>
              <a:t>(WinCE 5.0, 6.0; Windows Mobile 6.0, 6.1, 6.5.x)</a:t>
            </a:r>
          </a:p>
        </p:txBody>
      </p:sp>
      <p:sp>
        <p:nvSpPr>
          <p:cNvPr id="24" name="Rectangle 23"/>
          <p:cNvSpPr/>
          <p:nvPr/>
        </p:nvSpPr>
        <p:spPr bwMode="auto">
          <a:xfrm rot="5400000">
            <a:off x="4359956" y="818738"/>
            <a:ext cx="2121004" cy="3525714"/>
          </a:xfrm>
          <a:prstGeom prst="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09833" tIns="0" rIns="109833" bIns="54916" numCol="1" rtlCol="0" anchor="ctr" anchorCtr="0" compatLnSpc="1">
            <a:prstTxWarp prst="textNoShape">
              <a:avLst/>
            </a:prstTxWarp>
          </a:bodyPr>
          <a:lstStyle/>
          <a:p>
            <a:pPr defTabSz="1098016" fontAlgn="base">
              <a:spcBef>
                <a:spcPct val="0"/>
              </a:spcBef>
              <a:spcAft>
                <a:spcPct val="0"/>
              </a:spcAft>
            </a:pPr>
            <a:endParaRPr lang="en-US" altLang="zh-CN" sz="1600" b="1" kern="0" dirty="0">
              <a:gradFill>
                <a:gsLst>
                  <a:gs pos="0">
                    <a:srgbClr val="FFFFFF"/>
                  </a:gs>
                  <a:gs pos="100000">
                    <a:srgbClr val="FFFFFF"/>
                  </a:gs>
                </a:gsLst>
                <a:lin ang="5400000" scaled="0"/>
              </a:gradFill>
              <a:latin typeface="Segoe" pitchFamily="34" charset="0"/>
            </a:endParaRPr>
          </a:p>
        </p:txBody>
      </p:sp>
      <p:grpSp>
        <p:nvGrpSpPr>
          <p:cNvPr id="25" name="Group 24"/>
          <p:cNvGrpSpPr/>
          <p:nvPr/>
        </p:nvGrpSpPr>
        <p:grpSpPr>
          <a:xfrm>
            <a:off x="387675" y="2271449"/>
            <a:ext cx="2899018" cy="437489"/>
            <a:chOff x="361950" y="256053"/>
            <a:chExt cx="7615740" cy="1149286"/>
          </a:xfrm>
        </p:grpSpPr>
        <p:sp>
          <p:nvSpPr>
            <p:cNvPr id="26" name="TextBox 25"/>
            <p:cNvSpPr txBox="1"/>
            <p:nvPr/>
          </p:nvSpPr>
          <p:spPr>
            <a:xfrm>
              <a:off x="6911167" y="256053"/>
              <a:ext cx="1066523" cy="8309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6000" dirty="0" smtClean="0">
                  <a:solidFill>
                    <a:schemeClr val="bg1"/>
                  </a:solidFill>
                </a:rPr>
                <a:t>7</a:t>
              </a:r>
              <a:endParaRPr lang="en-US" sz="5400" dirty="0" smtClean="0">
                <a:solidFill>
                  <a:schemeClr val="bg1"/>
                </a:solidFill>
              </a:endParaRPr>
            </a:p>
          </p:txBody>
        </p:sp>
        <p:pic>
          <p:nvPicPr>
            <p:cNvPr id="27" name="Picture 26" descr="D:\Sync\DVD_Art\DVD_ART36\Logos\Windows Phone 7\blue\WP_Brd_Blu_h_rgb_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257175"/>
              <a:ext cx="6553200" cy="114816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itle 8"/>
          <p:cNvSpPr txBox="1">
            <a:spLocks/>
          </p:cNvSpPr>
          <p:nvPr/>
        </p:nvSpPr>
        <p:spPr>
          <a:xfrm>
            <a:off x="1415686" y="3150857"/>
            <a:ext cx="1368209" cy="386272"/>
          </a:xfrm>
          <a:prstGeom prst="rect">
            <a:avLst/>
          </a:prstGeom>
        </p:spPr>
        <p:txBody>
          <a:bodyPr>
            <a:normAutofit fontScale="37500" lnSpcReduction="20000"/>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NokiaKokia"/>
                <a:ea typeface="Calibri"/>
                <a:cs typeface="Times New Roman"/>
              </a:rPr>
              <a:t>NOKIA</a:t>
            </a:r>
            <a:endParaRPr kumimoji="0" lang="en-US" sz="6600" b="0" i="0" u="none" strike="noStrike" kern="1200" cap="none" spc="-150" normalizeH="0" baseline="0" noProof="0" dirty="0">
              <a:ln w="3175">
                <a:noFill/>
              </a:ln>
              <a:solidFill>
                <a:schemeClr val="bg1"/>
              </a:solidFill>
              <a:effectLst>
                <a:outerShdw blurRad="50800" dist="38100" dir="2700000" algn="tl" rotWithShape="0">
                  <a:prstClr val="black">
                    <a:alpha val="40000"/>
                  </a:prstClr>
                </a:outerShdw>
              </a:effectLst>
              <a:uLnTx/>
              <a:uFillTx/>
              <a:latin typeface="Segoe UI" pitchFamily="34" charset="0"/>
              <a:ea typeface="+mn-ea"/>
              <a:cs typeface="Segoe UI" pitchFamily="34" charset="0"/>
            </a:endParaRPr>
          </a:p>
        </p:txBody>
      </p:sp>
      <p:pic>
        <p:nvPicPr>
          <p:cNvPr id="29" name="Picture 2" descr="http://upload.wikimedia.org/wikipedia/commons/thumb/8/8a/Apple_Logo.svg/424px-Apple_Logo.svg.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628335" y="2881812"/>
            <a:ext cx="460602" cy="6517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boerner.net/jboerner/wp-content/uploads/2010/04/Android_logo.svg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732" y="2955349"/>
            <a:ext cx="736823" cy="6867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776979" y="1661330"/>
            <a:ext cx="4596325" cy="1661993"/>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dirty="0" smtClean="0">
                <a:solidFill>
                  <a:schemeClr val="bg1"/>
                </a:solidFill>
              </a:rPr>
              <a:t>EAS-based policy delivery</a:t>
            </a:r>
          </a:p>
          <a:p>
            <a:pPr marL="285750" indent="-285750">
              <a:spcBef>
                <a:spcPts val="600"/>
              </a:spcBef>
              <a:spcAft>
                <a:spcPts val="600"/>
              </a:spcAft>
              <a:buFont typeface="Arial" pitchFamily="34" charset="0"/>
              <a:buChar char="•"/>
            </a:pPr>
            <a:r>
              <a:rPr lang="en-US" dirty="0" smtClean="0">
                <a:solidFill>
                  <a:schemeClr val="bg1"/>
                </a:solidFill>
              </a:rPr>
              <a:t> Discovery and inventory</a:t>
            </a:r>
          </a:p>
          <a:p>
            <a:pPr marL="285750" indent="-285750">
              <a:spcBef>
                <a:spcPts val="600"/>
              </a:spcBef>
              <a:spcAft>
                <a:spcPts val="600"/>
              </a:spcAft>
              <a:buFont typeface="Arial" pitchFamily="34" charset="0"/>
              <a:buChar char="•"/>
            </a:pPr>
            <a:r>
              <a:rPr lang="en-US" dirty="0" smtClean="0">
                <a:solidFill>
                  <a:schemeClr val="bg1"/>
                </a:solidFill>
              </a:rPr>
              <a:t> Settings policy</a:t>
            </a:r>
          </a:p>
          <a:p>
            <a:pPr marL="285750" indent="-285750">
              <a:spcBef>
                <a:spcPts val="600"/>
              </a:spcBef>
              <a:spcAft>
                <a:spcPts val="600"/>
              </a:spcAft>
              <a:buFont typeface="Arial" pitchFamily="34" charset="0"/>
              <a:buChar char="•"/>
            </a:pPr>
            <a:r>
              <a:rPr lang="en-US" dirty="0" smtClean="0">
                <a:solidFill>
                  <a:schemeClr val="bg1"/>
                </a:solidFill>
              </a:rPr>
              <a:t> Remote Wipe</a:t>
            </a:r>
            <a:endParaRPr lang="en-US" dirty="0">
              <a:solidFill>
                <a:schemeClr val="bg1"/>
              </a:solidFill>
            </a:endParaRPr>
          </a:p>
        </p:txBody>
      </p:sp>
      <p:sp>
        <p:nvSpPr>
          <p:cNvPr id="33" name="TextBox 32"/>
          <p:cNvSpPr txBox="1"/>
          <p:nvPr/>
        </p:nvSpPr>
        <p:spPr>
          <a:xfrm>
            <a:off x="528817" y="1598615"/>
            <a:ext cx="3270142" cy="461665"/>
          </a:xfrm>
          <a:prstGeom prst="rect">
            <a:avLst/>
          </a:prstGeom>
          <a:noFill/>
          <a:effectLst>
            <a:innerShdw blurRad="63500" dist="50800" dir="18900000">
              <a:prstClr val="black">
                <a:alpha val="50000"/>
              </a:prstClr>
            </a:innerShdw>
          </a:effectLst>
        </p:spPr>
        <p:txBody>
          <a:bodyPr wrap="square" rtlCol="0">
            <a:spAutoFit/>
          </a:bodyPr>
          <a:lstStyle/>
          <a:p>
            <a:r>
              <a:rPr lang="en-US" sz="2400" dirty="0" smtClean="0"/>
              <a:t>Light Management</a:t>
            </a:r>
            <a:endParaRPr lang="en-US" sz="2400" dirty="0"/>
          </a:p>
        </p:txBody>
      </p:sp>
      <p:sp>
        <p:nvSpPr>
          <p:cNvPr id="34" name="TextBox 33"/>
          <p:cNvSpPr txBox="1"/>
          <p:nvPr/>
        </p:nvSpPr>
        <p:spPr>
          <a:xfrm>
            <a:off x="680947" y="4181960"/>
            <a:ext cx="3270142" cy="461665"/>
          </a:xfrm>
          <a:prstGeom prst="rect">
            <a:avLst/>
          </a:prstGeom>
          <a:noFill/>
          <a:effectLst>
            <a:innerShdw blurRad="63500" dist="50800" dir="18900000">
              <a:prstClr val="black">
                <a:alpha val="50000"/>
              </a:prstClr>
            </a:innerShdw>
          </a:effectLst>
        </p:spPr>
        <p:txBody>
          <a:bodyPr wrap="square" rtlCol="0">
            <a:spAutoFit/>
          </a:bodyPr>
          <a:lstStyle/>
          <a:p>
            <a:r>
              <a:rPr lang="en-US" sz="2400" dirty="0" smtClean="0"/>
              <a:t>Depth Management</a:t>
            </a:r>
            <a:endParaRPr lang="en-US" sz="2400"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2498" y="1658797"/>
            <a:ext cx="5576327" cy="46148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itle 4"/>
          <p:cNvSpPr>
            <a:spLocks noGrp="1"/>
          </p:cNvSpPr>
          <p:nvPr>
            <p:ph type="title"/>
          </p:nvPr>
        </p:nvSpPr>
        <p:spPr/>
        <p:txBody>
          <a:bodyPr/>
          <a:lstStyle/>
          <a:p>
            <a:pPr lvl="0"/>
            <a:r>
              <a:rPr lang="en-US" smtClean="0"/>
              <a:t>Mobile Device Management</a:t>
            </a:r>
            <a:endParaRPr lang="en-US" dirty="0"/>
          </a:p>
        </p:txBody>
      </p:sp>
    </p:spTree>
    <p:extLst>
      <p:ext uri="{BB962C8B-B14F-4D97-AF65-F5344CB8AC3E}">
        <p14:creationId xmlns:p14="http://schemas.microsoft.com/office/powerpoint/2010/main" val="22847362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“Depth” Mobile Device Management</a:t>
            </a:r>
            <a:endParaRPr lang="en-US" dirty="0"/>
          </a:p>
        </p:txBody>
      </p:sp>
      <p:sp>
        <p:nvSpPr>
          <p:cNvPr id="3" name="Text Placeholder 2"/>
          <p:cNvSpPr>
            <a:spLocks noGrp="1"/>
          </p:cNvSpPr>
          <p:nvPr>
            <p:ph type="body" sz="quarter" idx="10"/>
          </p:nvPr>
        </p:nvSpPr>
        <p:spPr/>
        <p:txBody>
          <a:bodyPr/>
          <a:lstStyle/>
          <a:p>
            <a:r>
              <a:rPr lang="en-US" altLang="zh-CN" smtClean="0"/>
              <a:t>Establishes mutual trust between the device and the management server</a:t>
            </a:r>
          </a:p>
          <a:p>
            <a:r>
              <a:rPr lang="en-US" altLang="zh-CN" smtClean="0"/>
              <a:t>Devices enrolled and provisioned securely over-the-air</a:t>
            </a:r>
          </a:p>
          <a:p>
            <a:pPr lvl="1"/>
            <a:r>
              <a:rPr lang="en-US" altLang="zh-CN" smtClean="0"/>
              <a:t>Admin (or end user) registers new mobile device and receives one-time PIN from Site Server </a:t>
            </a:r>
          </a:p>
          <a:p>
            <a:pPr lvl="1"/>
            <a:r>
              <a:rPr lang="en-US" altLang="zh-CN" smtClean="0"/>
              <a:t>Admin sends PIN and enrollment instructions to user</a:t>
            </a:r>
          </a:p>
          <a:p>
            <a:pPr lvl="1"/>
            <a:r>
              <a:rPr lang="en-US" altLang="zh-CN" smtClean="0"/>
              <a:t>Simplified end user experience and deployment User enrolls via Enroll utility on mobile device</a:t>
            </a:r>
          </a:p>
          <a:p>
            <a:endParaRPr lang="en-US" dirty="0"/>
          </a:p>
        </p:txBody>
      </p:sp>
      <p:pic>
        <p:nvPicPr>
          <p:cNvPr id="7" name="Picture 12" descr="D:\Sync\DVD_Art\DVD_ART36\Logos\Windows Phone 7\green\WP_Brd_Grn_h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02" y="6140617"/>
            <a:ext cx="3276600" cy="5740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49239" y="1211914"/>
            <a:ext cx="10468970" cy="4789003"/>
          </a:xfrm>
          <a:prstGeom prst="rect">
            <a:avLst/>
          </a:prstGeom>
        </p:spPr>
        <p:txBody>
          <a:bodyPr/>
          <a:lstStyle>
            <a:lvl1pPr marL="342900" indent="-342900" algn="l" defTabSz="457200" rtl="0" eaLnBrk="1" latinLnBrk="0" hangingPunct="1">
              <a:spcBef>
                <a:spcPct val="20000"/>
              </a:spcBef>
              <a:buClr>
                <a:srgbClr val="003E74"/>
              </a:buClr>
              <a:buSzPct val="80000"/>
              <a:buFont typeface="Wingdings" charset="2"/>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zh-CN" sz="2400" dirty="0" smtClean="0"/>
          </a:p>
        </p:txBody>
      </p:sp>
    </p:spTree>
    <p:extLst>
      <p:ext uri="{BB962C8B-B14F-4D97-AF65-F5344CB8AC3E}">
        <p14:creationId xmlns:p14="http://schemas.microsoft.com/office/powerpoint/2010/main" val="14022349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3351928" y="1371600"/>
            <a:ext cx="2539339" cy="5137150"/>
          </a:xfrm>
          <a:prstGeom prst="roundRect">
            <a:avLst>
              <a:gd name="adj" fmla="val 14879"/>
            </a:avLst>
          </a:prstGeom>
          <a:gradFill flip="none" rotWithShape="1">
            <a:gsLst>
              <a:gs pos="80000">
                <a:srgbClr val="00B050"/>
              </a:gs>
              <a:gs pos="99000">
                <a:schemeClr val="accent2">
                  <a:tint val="30000"/>
                  <a:satMod val="180000"/>
                </a:schemeClr>
              </a:gs>
              <a:gs pos="98000">
                <a:schemeClr val="accent2">
                  <a:tint val="22000"/>
                  <a:satMod val="180000"/>
                </a:scheme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26" tIns="45713" rIns="91426" bIns="45713" anchor="ctr"/>
          <a:lstStyle/>
          <a:p>
            <a:pPr algn="ctr" defTabSz="913998"/>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92" name="Title 1"/>
          <p:cNvSpPr>
            <a:spLocks noGrp="1"/>
          </p:cNvSpPr>
          <p:nvPr>
            <p:ph type="title"/>
          </p:nvPr>
        </p:nvSpPr>
        <p:spPr/>
        <p:txBody>
          <a:bodyPr/>
          <a:lstStyle/>
          <a:p>
            <a:r>
              <a:rPr lang="en-US" smtClean="0"/>
              <a:t>Enrollment Architecture</a:t>
            </a:r>
            <a:endParaRPr lang="en-US" dirty="0"/>
          </a:p>
        </p:txBody>
      </p:sp>
      <p:pic>
        <p:nvPicPr>
          <p:cNvPr id="35"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5" cstate="print"/>
          <a:srcRect/>
          <a:stretch>
            <a:fillRect/>
          </a:stretch>
        </p:blipFill>
        <p:spPr bwMode="auto">
          <a:xfrm>
            <a:off x="5586545" y="3450579"/>
            <a:ext cx="779538" cy="570473"/>
          </a:xfrm>
          <a:prstGeom prst="rect">
            <a:avLst/>
          </a:prstGeom>
          <a:noFill/>
        </p:spPr>
      </p:pic>
      <p:grpSp>
        <p:nvGrpSpPr>
          <p:cNvPr id="109" name="Group 68"/>
          <p:cNvGrpSpPr/>
          <p:nvPr/>
        </p:nvGrpSpPr>
        <p:grpSpPr>
          <a:xfrm>
            <a:off x="10317154" y="3282630"/>
            <a:ext cx="674056" cy="850398"/>
            <a:chOff x="3200400" y="1447800"/>
            <a:chExt cx="687514" cy="1371600"/>
          </a:xfrm>
        </p:grpSpPr>
        <p:pic>
          <p:nvPicPr>
            <p:cNvPr id="112" name="Picture 5" descr="C:\Users\davidra\Documents\ClipArtforPowerpoint\DVD_ART36\Artwork_Imagery\Hardware Photos\OEM HW\SERVERS\HP ProLiant ML115 J5.png"/>
            <p:cNvPicPr>
              <a:picLocks noChangeAspect="1" noChangeArrowheads="1"/>
            </p:cNvPicPr>
            <p:nvPr/>
          </p:nvPicPr>
          <p:blipFill>
            <a:blip r:embed="rId6" cstate="print"/>
            <a:srcRect/>
            <a:stretch>
              <a:fillRect/>
            </a:stretch>
          </p:blipFill>
          <p:spPr bwMode="auto">
            <a:xfrm>
              <a:off x="3200400" y="1447800"/>
              <a:ext cx="687514" cy="1303345"/>
            </a:xfrm>
            <a:prstGeom prst="rect">
              <a:avLst/>
            </a:prstGeom>
            <a:noFill/>
          </p:spPr>
        </p:pic>
        <p:pic>
          <p:nvPicPr>
            <p:cNvPr id="114" name="Picture 2" descr="C:\Users\davidra\Documents\ClipArtforPowerpoint\DVD_ART36\Artwork_Imagery\Icons - Illustrations\_ XML ICONS\Globe internet world web online.png"/>
            <p:cNvPicPr>
              <a:picLocks noChangeAspect="1" noChangeArrowheads="1"/>
            </p:cNvPicPr>
            <p:nvPr/>
          </p:nvPicPr>
          <p:blipFill>
            <a:blip r:embed="rId7" cstate="print"/>
            <a:srcRect/>
            <a:stretch>
              <a:fillRect/>
            </a:stretch>
          </p:blipFill>
          <p:spPr bwMode="auto">
            <a:xfrm>
              <a:off x="3429000" y="2362200"/>
              <a:ext cx="457200" cy="457200"/>
            </a:xfrm>
            <a:prstGeom prst="rect">
              <a:avLst/>
            </a:prstGeom>
            <a:noFill/>
          </p:spPr>
        </p:pic>
      </p:grpSp>
      <p:sp>
        <p:nvSpPr>
          <p:cNvPr id="3" name="TextBox 2"/>
          <p:cNvSpPr txBox="1"/>
          <p:nvPr/>
        </p:nvSpPr>
        <p:spPr>
          <a:xfrm>
            <a:off x="9638445" y="3003321"/>
            <a:ext cx="2031471" cy="215444"/>
          </a:xfrm>
          <a:prstGeom prst="rect">
            <a:avLst/>
          </a:prstGeom>
          <a:noFill/>
        </p:spPr>
        <p:txBody>
          <a:bodyPr wrap="square" lIns="0" tIns="0" rIns="0" bIns="0" rtlCol="0">
            <a:spAutoFit/>
          </a:bodyPr>
          <a:lstStyle/>
          <a:p>
            <a:pPr algn="ctr"/>
            <a:r>
              <a:rPr lang="en-US" sz="1400" b="1" dirty="0"/>
              <a:t>Primary Site</a:t>
            </a:r>
          </a:p>
        </p:txBody>
      </p:sp>
      <p:grpSp>
        <p:nvGrpSpPr>
          <p:cNvPr id="10" name="Group 9"/>
          <p:cNvGrpSpPr/>
          <p:nvPr/>
        </p:nvGrpSpPr>
        <p:grpSpPr>
          <a:xfrm>
            <a:off x="9243193" y="5105400"/>
            <a:ext cx="2336191" cy="1371600"/>
            <a:chOff x="6934200" y="5105400"/>
            <a:chExt cx="1752600" cy="1371600"/>
          </a:xfrm>
        </p:grpSpPr>
        <p:grpSp>
          <p:nvGrpSpPr>
            <p:cNvPr id="119" name="Group 6"/>
            <p:cNvGrpSpPr/>
            <p:nvPr/>
          </p:nvGrpSpPr>
          <p:grpSpPr>
            <a:xfrm>
              <a:off x="6934200" y="5105400"/>
              <a:ext cx="1143000" cy="1034143"/>
              <a:chOff x="5334000" y="3352800"/>
              <a:chExt cx="2438400" cy="2438400"/>
            </a:xfrm>
          </p:grpSpPr>
          <p:pic>
            <p:nvPicPr>
              <p:cNvPr id="122" name="Picture 8" descr="C:\Users\davidra\Documents\ClipArtforPowerpoint\DVD_ART36\Artwork_Imagery\Icons - Illustrations\_ SEVEN STYLE\lcd monitor tv television screen.png"/>
              <p:cNvPicPr>
                <a:picLocks noChangeAspect="1" noChangeArrowheads="1"/>
              </p:cNvPicPr>
              <p:nvPr/>
            </p:nvPicPr>
            <p:blipFill>
              <a:blip r:embed="rId8" cstate="print"/>
              <a:srcRect/>
              <a:stretch>
                <a:fillRect/>
              </a:stretch>
            </p:blipFill>
            <p:spPr bwMode="auto">
              <a:xfrm>
                <a:off x="5334000" y="3352800"/>
                <a:ext cx="2438400" cy="2438400"/>
              </a:xfrm>
              <a:prstGeom prst="rect">
                <a:avLst/>
              </a:prstGeom>
              <a:noFill/>
            </p:spPr>
          </p:pic>
          <p:pic>
            <p:nvPicPr>
              <p:cNvPr id="123" name="Picture 10" descr="C:\Users\davidra\Documents\ClipArtforPowerpoint\DVD_ART36\Logos\System Center\System Center generic brand Grid v.png"/>
              <p:cNvPicPr>
                <a:picLocks noChangeAspect="1" noChangeArrowheads="1"/>
              </p:cNvPicPr>
              <p:nvPr/>
            </p:nvPicPr>
            <p:blipFill>
              <a:blip r:embed="rId9" cstate="print"/>
              <a:srcRect/>
              <a:stretch>
                <a:fillRect/>
              </a:stretch>
            </p:blipFill>
            <p:spPr bwMode="auto">
              <a:xfrm>
                <a:off x="5562600" y="4419600"/>
                <a:ext cx="957090" cy="614133"/>
              </a:xfrm>
              <a:prstGeom prst="rect">
                <a:avLst/>
              </a:prstGeom>
              <a:noFill/>
            </p:spPr>
          </p:pic>
        </p:grpSp>
        <p:pic>
          <p:nvPicPr>
            <p:cNvPr id="116" name="Picture 6" descr="C:\Users\davidra\Documents\ClipArtforPowerpoint\DVD_ART36\Artwork_Imagery\Icons - Illustrations\_ REAL VISTA STYLE\people executive icon business man.png"/>
            <p:cNvPicPr>
              <a:picLocks noChangeAspect="1" noChangeArrowheads="1"/>
            </p:cNvPicPr>
            <p:nvPr/>
          </p:nvPicPr>
          <p:blipFill>
            <a:blip r:embed="rId10" cstate="print"/>
            <a:srcRect/>
            <a:stretch>
              <a:fillRect/>
            </a:stretch>
          </p:blipFill>
          <p:spPr bwMode="auto">
            <a:xfrm>
              <a:off x="7315200" y="5105400"/>
              <a:ext cx="1371600" cy="1371600"/>
            </a:xfrm>
            <a:prstGeom prst="rect">
              <a:avLst/>
            </a:prstGeom>
            <a:noFill/>
          </p:spPr>
        </p:pic>
      </p:grpSp>
      <p:sp>
        <p:nvSpPr>
          <p:cNvPr id="170" name="Right Arrow 169"/>
          <p:cNvSpPr/>
          <p:nvPr/>
        </p:nvSpPr>
        <p:spPr bwMode="auto">
          <a:xfrm rot="5400000">
            <a:off x="10304613" y="2321572"/>
            <a:ext cx="699136" cy="308153"/>
          </a:xfrm>
          <a:prstGeom prst="rightArrow">
            <a:avLst/>
          </a:prstGeom>
          <a:gradFill flip="none" rotWithShape="1">
            <a:gsLst>
              <a:gs pos="0">
                <a:schemeClr val="accent6">
                  <a:shade val="45000"/>
                  <a:satMod val="155000"/>
                </a:schemeClr>
              </a:gs>
              <a:gs pos="58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err="1">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171" name="TextBox 170"/>
          <p:cNvSpPr txBox="1"/>
          <p:nvPr/>
        </p:nvSpPr>
        <p:spPr>
          <a:xfrm>
            <a:off x="9694672" y="2236874"/>
            <a:ext cx="1919021" cy="276999"/>
          </a:xfrm>
          <a:prstGeom prst="rect">
            <a:avLst/>
          </a:prstGeom>
          <a:noFill/>
        </p:spPr>
        <p:txBody>
          <a:bodyPr wrap="square" lIns="0" tIns="0" rIns="0" bIns="0" rtlCol="0">
            <a:spAutoFit/>
          </a:bodyPr>
          <a:lstStyle/>
          <a:p>
            <a:pPr algn="ctr"/>
            <a:r>
              <a:rPr lang="en-US" dirty="0" smtClean="0">
                <a:solidFill>
                  <a:srgbClr val="FFFFFF"/>
                </a:solidFill>
                <a:latin typeface="Calibri" pitchFamily="34" charset="0"/>
                <a:cs typeface="Calibri" pitchFamily="34" charset="0"/>
              </a:rPr>
              <a:t>User Discovery</a:t>
            </a:r>
            <a:endParaRPr lang="en-US" dirty="0">
              <a:solidFill>
                <a:srgbClr val="FFFFFF"/>
              </a:solidFill>
              <a:latin typeface="Calibri" pitchFamily="34" charset="0"/>
              <a:cs typeface="Calibri" pitchFamily="34" charset="0"/>
            </a:endParaRPr>
          </a:p>
        </p:txBody>
      </p:sp>
      <p:sp>
        <p:nvSpPr>
          <p:cNvPr id="172" name="Isosceles Triangle 171"/>
          <p:cNvSpPr/>
          <p:nvPr/>
        </p:nvSpPr>
        <p:spPr>
          <a:xfrm>
            <a:off x="9757136" y="740184"/>
            <a:ext cx="1822416" cy="1407221"/>
          </a:xfrm>
          <a:prstGeom prst="triangle">
            <a:avLst>
              <a:gd name="adj" fmla="val 50000"/>
            </a:avLst>
          </a:prstGeom>
          <a:gradFill flip="none" rotWithShape="1">
            <a:gsLst>
              <a:gs pos="4000">
                <a:schemeClr val="accent2">
                  <a:lumMod val="20000"/>
                  <a:lumOff val="80000"/>
                </a:schemeClr>
              </a:gs>
              <a:gs pos="37000">
                <a:schemeClr val="accent2">
                  <a:tint val="90000"/>
                  <a:satMod val="135000"/>
                </a:schemeClr>
              </a:gs>
              <a:gs pos="100000">
                <a:schemeClr val="accent2">
                  <a:tint val="80000"/>
                  <a:satMod val="155000"/>
                </a:schemeClr>
              </a:gs>
            </a:gsLst>
            <a:lin ang="2700000" scaled="1"/>
            <a:tileRect/>
          </a:gradFill>
          <a:scene3d>
            <a:camera prst="isometricOffAxis2Left"/>
            <a:lightRig rig="threePt" dir="t">
              <a:rot lat="0" lon="0" rev="1200000"/>
            </a:lightRig>
          </a:scene3d>
          <a:sp3d>
            <a:bevelT w="127000" h="127000"/>
            <a:bevelB/>
          </a:sp3d>
        </p:spPr>
        <p:style>
          <a:lnRef idx="0">
            <a:schemeClr val="accent1"/>
          </a:lnRef>
          <a:fillRef idx="3">
            <a:schemeClr val="accent1"/>
          </a:fillRef>
          <a:effectRef idx="3">
            <a:schemeClr val="accent1"/>
          </a:effectRef>
          <a:fontRef idx="minor">
            <a:schemeClr val="lt1"/>
          </a:fontRef>
        </p:style>
        <p:txBody>
          <a:bodyPr wrap="none" lIns="91430" tIns="45715" rIns="91430" bIns="45715" anchor="ctr"/>
          <a:lstStyle/>
          <a:p>
            <a:pPr algn="ctr"/>
            <a:r>
              <a:rPr lang="en-US" dirty="0">
                <a:solidFill>
                  <a:schemeClr val="tx1"/>
                </a:solidFill>
              </a:rPr>
              <a:t>Active </a:t>
            </a:r>
            <a:br>
              <a:rPr lang="en-US" dirty="0">
                <a:solidFill>
                  <a:schemeClr val="tx1"/>
                </a:solidFill>
              </a:rPr>
            </a:br>
            <a:r>
              <a:rPr lang="en-US" dirty="0">
                <a:solidFill>
                  <a:schemeClr val="tx1"/>
                </a:solidFill>
              </a:rPr>
              <a:t>Directory</a:t>
            </a:r>
          </a:p>
        </p:txBody>
      </p:sp>
      <p:pic>
        <p:nvPicPr>
          <p:cNvPr id="180"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11" cstate="print"/>
          <a:srcRect/>
          <a:stretch>
            <a:fillRect/>
          </a:stretch>
        </p:blipFill>
        <p:spPr bwMode="auto">
          <a:xfrm>
            <a:off x="1117309" y="3095778"/>
            <a:ext cx="604363" cy="1143000"/>
          </a:xfrm>
          <a:prstGeom prst="rect">
            <a:avLst/>
          </a:prstGeom>
          <a:noFill/>
        </p:spPr>
      </p:pic>
      <p:sp>
        <p:nvSpPr>
          <p:cNvPr id="4" name="Cloud 3"/>
          <p:cNvSpPr/>
          <p:nvPr/>
        </p:nvSpPr>
        <p:spPr bwMode="auto">
          <a:xfrm>
            <a:off x="203147" y="914400"/>
            <a:ext cx="2540053" cy="1143000"/>
          </a:xfrm>
          <a:prstGeom prst="cloud">
            <a:avLst/>
          </a:prstGeom>
          <a:gradFill flip="none" rotWithShape="1">
            <a:gsLst>
              <a:gs pos="13000">
                <a:schemeClr val="accent2">
                  <a:lumMod val="20000"/>
                  <a:lumOff val="80000"/>
                </a:schemeClr>
              </a:gs>
              <a:gs pos="55000">
                <a:schemeClr val="accent2">
                  <a:tint val="90000"/>
                  <a:satMod val="135000"/>
                </a:schemeClr>
              </a:gs>
              <a:gs pos="100000">
                <a:schemeClr val="accent2">
                  <a:tint val="80000"/>
                  <a:satMod val="155000"/>
                </a:scheme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26" tIns="45713" rIns="91426" bIns="45713" anchor="ctr"/>
          <a:lstStyle/>
          <a:p>
            <a:pPr algn="ctr" defTabSz="913998"/>
            <a:r>
              <a:rPr lang="en-US" sz="2000" dirty="0">
                <a:solidFill>
                  <a:srgbClr val="FFFFFF"/>
                </a:solidFill>
                <a:effectLst>
                  <a:outerShdw blurRad="38100" dist="38100" dir="2700000" algn="tl">
                    <a:srgbClr val="000000">
                      <a:alpha val="43137"/>
                    </a:srgbClr>
                  </a:outerShdw>
                </a:effectLst>
                <a:latin typeface="Calibri" pitchFamily="34" charset="0"/>
              </a:rPr>
              <a:t>Public DNS</a:t>
            </a:r>
          </a:p>
        </p:txBody>
      </p:sp>
      <p:sp>
        <p:nvSpPr>
          <p:cNvPr id="181" name="Left-Right Arrow 180"/>
          <p:cNvSpPr/>
          <p:nvPr/>
        </p:nvSpPr>
        <p:spPr bwMode="auto">
          <a:xfrm rot="16200000">
            <a:off x="747979" y="2279049"/>
            <a:ext cx="1255073" cy="304721"/>
          </a:xfrm>
          <a:prstGeom prst="leftRightArrow">
            <a:avLst/>
          </a:prstGeom>
          <a:gradFill flip="none" rotWithShape="1">
            <a:gsLst>
              <a:gs pos="0">
                <a:schemeClr val="accent6">
                  <a:shade val="45000"/>
                  <a:satMod val="155000"/>
                </a:schemeClr>
              </a:gs>
              <a:gs pos="57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FQDN</a:t>
            </a:r>
            <a:r>
              <a:rPr lang="en-US" dirty="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 </a:t>
            </a:r>
            <a:r>
              <a:rPr lang="en-US" sz="1700" dirty="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Discovery</a:t>
            </a:r>
          </a:p>
        </p:txBody>
      </p:sp>
      <p:grpSp>
        <p:nvGrpSpPr>
          <p:cNvPr id="30" name="Group 54"/>
          <p:cNvGrpSpPr/>
          <p:nvPr/>
        </p:nvGrpSpPr>
        <p:grpSpPr>
          <a:xfrm>
            <a:off x="7618016" y="3351254"/>
            <a:ext cx="1099492" cy="850398"/>
            <a:chOff x="4876800" y="5257800"/>
            <a:chExt cx="990600" cy="1066800"/>
          </a:xfrm>
        </p:grpSpPr>
        <p:pic>
          <p:nvPicPr>
            <p:cNvPr id="31"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4876800" y="5257800"/>
              <a:ext cx="990600" cy="990600"/>
            </a:xfrm>
            <a:prstGeom prst="rect">
              <a:avLst/>
            </a:prstGeom>
            <a:noFill/>
          </p:spPr>
        </p:pic>
        <p:pic>
          <p:nvPicPr>
            <p:cNvPr id="32" name="Picture 19" descr="C:\Users\davidra\Documents\ClipArtforPowerpoint\DVD_ART36\Artwork_Imagery\Icons - Illustrations\_ SUPER VISTA STYLE\agreement partner handshake.png"/>
            <p:cNvPicPr>
              <a:picLocks noChangeAspect="1" noChangeArrowheads="1"/>
            </p:cNvPicPr>
            <p:nvPr/>
          </p:nvPicPr>
          <p:blipFill>
            <a:blip r:embed="rId13" cstate="print"/>
            <a:srcRect/>
            <a:stretch>
              <a:fillRect/>
            </a:stretch>
          </p:blipFill>
          <p:spPr bwMode="auto">
            <a:xfrm>
              <a:off x="5105400" y="5715000"/>
              <a:ext cx="609600" cy="609600"/>
            </a:xfrm>
            <a:prstGeom prst="rect">
              <a:avLst/>
            </a:prstGeom>
            <a:noFill/>
          </p:spPr>
        </p:pic>
      </p:grpSp>
      <p:sp>
        <p:nvSpPr>
          <p:cNvPr id="34" name="TextBox 33"/>
          <p:cNvSpPr txBox="1"/>
          <p:nvPr/>
        </p:nvSpPr>
        <p:spPr>
          <a:xfrm>
            <a:off x="7153916" y="2920371"/>
            <a:ext cx="2031471" cy="430887"/>
          </a:xfrm>
          <a:prstGeom prst="rect">
            <a:avLst/>
          </a:prstGeom>
          <a:noFill/>
        </p:spPr>
        <p:txBody>
          <a:bodyPr wrap="square" lIns="0" tIns="0" rIns="0" bIns="0" rtlCol="0">
            <a:spAutoFit/>
          </a:bodyPr>
          <a:lstStyle/>
          <a:p>
            <a:pPr algn="ctr"/>
            <a:r>
              <a:rPr lang="en-US" sz="1400" b="1" dirty="0"/>
              <a:t>Enrollment Service Point</a:t>
            </a:r>
          </a:p>
        </p:txBody>
      </p:sp>
      <p:grpSp>
        <p:nvGrpSpPr>
          <p:cNvPr id="26" name="Group 53"/>
          <p:cNvGrpSpPr/>
          <p:nvPr/>
        </p:nvGrpSpPr>
        <p:grpSpPr>
          <a:xfrm>
            <a:off x="4076154" y="2365669"/>
            <a:ext cx="1099492" cy="850398"/>
            <a:chOff x="6172200" y="5562600"/>
            <a:chExt cx="990600" cy="1066800"/>
          </a:xfrm>
        </p:grpSpPr>
        <p:pic>
          <p:nvPicPr>
            <p:cNvPr id="27"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6172200" y="5562600"/>
              <a:ext cx="990600" cy="990600"/>
            </a:xfrm>
            <a:prstGeom prst="rect">
              <a:avLst/>
            </a:prstGeom>
            <a:noFill/>
          </p:spPr>
        </p:pic>
        <p:pic>
          <p:nvPicPr>
            <p:cNvPr id="28" name="Picture 20" descr="C:\Users\davidra\Documents\ClipArtforPowerpoint\DVD_ART36\Artwork_Imagery\Icons - Illustrations\_ WINDOWS SERVER ICONS\Search\Globe earth internet world web 2.png"/>
            <p:cNvPicPr>
              <a:picLocks noChangeAspect="1" noChangeArrowheads="1"/>
            </p:cNvPicPr>
            <p:nvPr/>
          </p:nvPicPr>
          <p:blipFill>
            <a:blip r:embed="rId14" cstate="print"/>
            <a:srcRect/>
            <a:stretch>
              <a:fillRect/>
            </a:stretch>
          </p:blipFill>
          <p:spPr bwMode="auto">
            <a:xfrm>
              <a:off x="6477000" y="6019800"/>
              <a:ext cx="417600" cy="457200"/>
            </a:xfrm>
            <a:prstGeom prst="rect">
              <a:avLst/>
            </a:prstGeom>
            <a:noFill/>
          </p:spPr>
        </p:pic>
        <p:pic>
          <p:nvPicPr>
            <p:cNvPr id="29" name="Picture 19" descr="C:\Users\davidra\Documents\ClipArtforPowerpoint\DVD_ART36\Artwork_Imagery\Icons - Illustrations\_ SUPER VISTA STYLE\agreement partner handshake.png"/>
            <p:cNvPicPr>
              <a:picLocks noChangeAspect="1" noChangeArrowheads="1"/>
            </p:cNvPicPr>
            <p:nvPr/>
          </p:nvPicPr>
          <p:blipFill>
            <a:blip r:embed="rId13" cstate="print"/>
            <a:srcRect/>
            <a:stretch>
              <a:fillRect/>
            </a:stretch>
          </p:blipFill>
          <p:spPr bwMode="auto">
            <a:xfrm>
              <a:off x="6553200" y="6019800"/>
              <a:ext cx="609600" cy="609600"/>
            </a:xfrm>
            <a:prstGeom prst="rect">
              <a:avLst/>
            </a:prstGeom>
            <a:noFill/>
          </p:spPr>
        </p:pic>
      </p:grpSp>
      <p:sp>
        <p:nvSpPr>
          <p:cNvPr id="33" name="TextBox 32"/>
          <p:cNvSpPr txBox="1"/>
          <p:nvPr/>
        </p:nvSpPr>
        <p:spPr>
          <a:xfrm>
            <a:off x="3610166" y="1974375"/>
            <a:ext cx="2031471" cy="215444"/>
          </a:xfrm>
          <a:prstGeom prst="rect">
            <a:avLst/>
          </a:prstGeom>
          <a:noFill/>
        </p:spPr>
        <p:txBody>
          <a:bodyPr wrap="square" lIns="0" tIns="0" rIns="0" bIns="0" rtlCol="0">
            <a:spAutoFit/>
          </a:bodyPr>
          <a:lstStyle/>
          <a:p>
            <a:pPr algn="ctr"/>
            <a:r>
              <a:rPr lang="en-US" sz="1400" b="1" dirty="0">
                <a:solidFill>
                  <a:srgbClr val="000000"/>
                </a:solidFill>
              </a:rPr>
              <a:t>Enrollment Web Proxy</a:t>
            </a:r>
          </a:p>
        </p:txBody>
      </p:sp>
      <p:pic>
        <p:nvPicPr>
          <p:cNvPr id="36"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5" cstate="print"/>
          <a:srcRect/>
          <a:stretch>
            <a:fillRect/>
          </a:stretch>
        </p:blipFill>
        <p:spPr bwMode="auto">
          <a:xfrm>
            <a:off x="2860586" y="3458821"/>
            <a:ext cx="779538" cy="570473"/>
          </a:xfrm>
          <a:prstGeom prst="rect">
            <a:avLst/>
          </a:prstGeom>
          <a:noFill/>
        </p:spPr>
      </p:pic>
      <p:sp>
        <p:nvSpPr>
          <p:cNvPr id="38" name="TextBox 37"/>
          <p:cNvSpPr txBox="1"/>
          <p:nvPr/>
        </p:nvSpPr>
        <p:spPr>
          <a:xfrm>
            <a:off x="3605862" y="1526874"/>
            <a:ext cx="2031471" cy="276999"/>
          </a:xfrm>
          <a:prstGeom prst="rect">
            <a:avLst/>
          </a:prstGeom>
          <a:noFill/>
        </p:spPr>
        <p:txBody>
          <a:bodyPr wrap="square" lIns="0" tIns="0" rIns="0" bIns="0" rtlCol="0">
            <a:spAutoFit/>
          </a:bodyPr>
          <a:lstStyle/>
          <a:p>
            <a:pPr algn="ctr"/>
            <a:r>
              <a:rPr lang="en-US" b="1" dirty="0">
                <a:solidFill>
                  <a:srgbClr val="000000"/>
                </a:solidFill>
              </a:rPr>
              <a:t>DMZ</a:t>
            </a:r>
          </a:p>
        </p:txBody>
      </p:sp>
      <p:pic>
        <p:nvPicPr>
          <p:cNvPr id="39" name="Picture 4" descr="C:\Users\davidra\Documents\ClipArtforPowerpoint\DVD_ART36\Artwork_Imagery\Icons - Illustrations\_ WINDOWS VISTA ICONS\VPN servers computer ras.png"/>
          <p:cNvPicPr>
            <a:picLocks noChangeAspect="1" noChangeArrowheads="1"/>
          </p:cNvPicPr>
          <p:nvPr/>
        </p:nvPicPr>
        <p:blipFill>
          <a:blip r:embed="rId15" cstate="print"/>
          <a:srcRect/>
          <a:stretch>
            <a:fillRect/>
          </a:stretch>
        </p:blipFill>
        <p:spPr bwMode="auto">
          <a:xfrm>
            <a:off x="7763357" y="1017405"/>
            <a:ext cx="812588" cy="852774"/>
          </a:xfrm>
          <a:prstGeom prst="rect">
            <a:avLst/>
          </a:prstGeom>
          <a:noFill/>
        </p:spPr>
      </p:pic>
      <p:sp>
        <p:nvSpPr>
          <p:cNvPr id="40" name="TextBox 39"/>
          <p:cNvSpPr txBox="1"/>
          <p:nvPr/>
        </p:nvSpPr>
        <p:spPr>
          <a:xfrm>
            <a:off x="7115765" y="836493"/>
            <a:ext cx="2031471" cy="215444"/>
          </a:xfrm>
          <a:prstGeom prst="rect">
            <a:avLst/>
          </a:prstGeom>
          <a:noFill/>
        </p:spPr>
        <p:txBody>
          <a:bodyPr wrap="square" lIns="0" tIns="0" rIns="0" bIns="0" rtlCol="0">
            <a:spAutoFit/>
          </a:bodyPr>
          <a:lstStyle/>
          <a:p>
            <a:pPr algn="ctr"/>
            <a:r>
              <a:rPr lang="en-US" sz="1400" b="1" dirty="0"/>
              <a:t>Microsoft CA</a:t>
            </a:r>
          </a:p>
        </p:txBody>
      </p:sp>
      <p:grpSp>
        <p:nvGrpSpPr>
          <p:cNvPr id="46" name="Group 59"/>
          <p:cNvGrpSpPr/>
          <p:nvPr/>
        </p:nvGrpSpPr>
        <p:grpSpPr>
          <a:xfrm>
            <a:off x="4076154" y="3829233"/>
            <a:ext cx="1099492" cy="850398"/>
            <a:chOff x="0" y="2514600"/>
            <a:chExt cx="990600" cy="1066800"/>
          </a:xfrm>
        </p:grpSpPr>
        <p:pic>
          <p:nvPicPr>
            <p:cNvPr id="47"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0" y="2514600"/>
              <a:ext cx="990600" cy="990600"/>
            </a:xfrm>
            <a:prstGeom prst="rect">
              <a:avLst/>
            </a:prstGeom>
            <a:noFill/>
          </p:spPr>
        </p:pic>
        <p:pic>
          <p:nvPicPr>
            <p:cNvPr id="48" name="Picture 16" descr="C:\Users\davidra\Documents\ClipArtforPowerpoint\DVD_ART36\Artwork_Imagery\Icons - Illustrations\_ WINDOWS SERVER ICONS\Documents\Document XML file.png"/>
            <p:cNvPicPr>
              <a:picLocks noChangeAspect="1" noChangeArrowheads="1"/>
            </p:cNvPicPr>
            <p:nvPr/>
          </p:nvPicPr>
          <p:blipFill>
            <a:blip r:embed="rId16" cstate="print"/>
            <a:srcRect/>
            <a:stretch>
              <a:fillRect/>
            </a:stretch>
          </p:blipFill>
          <p:spPr bwMode="auto">
            <a:xfrm>
              <a:off x="457200" y="3200400"/>
              <a:ext cx="295470" cy="381000"/>
            </a:xfrm>
            <a:prstGeom prst="rect">
              <a:avLst/>
            </a:prstGeom>
            <a:noFill/>
          </p:spPr>
        </p:pic>
      </p:grpSp>
      <p:sp>
        <p:nvSpPr>
          <p:cNvPr id="49" name="TextBox 48"/>
          <p:cNvSpPr txBox="1"/>
          <p:nvPr/>
        </p:nvSpPr>
        <p:spPr>
          <a:xfrm>
            <a:off x="3605862" y="3429002"/>
            <a:ext cx="2031471" cy="215444"/>
          </a:xfrm>
          <a:prstGeom prst="rect">
            <a:avLst/>
          </a:prstGeom>
          <a:noFill/>
        </p:spPr>
        <p:txBody>
          <a:bodyPr wrap="square" lIns="0" tIns="0" rIns="0" bIns="0" rtlCol="0">
            <a:spAutoFit/>
          </a:bodyPr>
          <a:lstStyle/>
          <a:p>
            <a:pPr algn="ctr"/>
            <a:r>
              <a:rPr lang="en-US" sz="1400" b="1" dirty="0">
                <a:solidFill>
                  <a:srgbClr val="000000"/>
                </a:solidFill>
              </a:rPr>
              <a:t>Management Point</a:t>
            </a:r>
          </a:p>
        </p:txBody>
      </p:sp>
      <p:grpSp>
        <p:nvGrpSpPr>
          <p:cNvPr id="50" name="Group 68"/>
          <p:cNvGrpSpPr/>
          <p:nvPr/>
        </p:nvGrpSpPr>
        <p:grpSpPr>
          <a:xfrm>
            <a:off x="4079987" y="5307644"/>
            <a:ext cx="1096994" cy="850392"/>
            <a:chOff x="533400" y="27432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12" cstate="print"/>
            <a:srcRect/>
            <a:stretch>
              <a:fillRect/>
            </a:stretch>
          </p:blipFill>
          <p:spPr bwMode="auto">
            <a:xfrm>
              <a:off x="533400" y="2743200"/>
              <a:ext cx="990600" cy="990600"/>
            </a:xfrm>
            <a:prstGeom prst="rect">
              <a:avLst/>
            </a:prstGeom>
            <a:noFill/>
          </p:spPr>
        </p:pic>
        <p:pic>
          <p:nvPicPr>
            <p:cNvPr id="52" name="Picture 2" descr="C:\Users\davidra\Documents\ClipArtforPowerpoint\DVD_ART36\Artwork_Imagery\Icons - Illustrations\_ WINDOWS SERVER ICONS\Documents\Virtual Folder file open.png"/>
            <p:cNvPicPr>
              <a:picLocks noChangeAspect="1" noChangeArrowheads="1"/>
            </p:cNvPicPr>
            <p:nvPr/>
          </p:nvPicPr>
          <p:blipFill>
            <a:blip r:embed="rId17" cstate="print"/>
            <a:srcRect/>
            <a:stretch>
              <a:fillRect/>
            </a:stretch>
          </p:blipFill>
          <p:spPr bwMode="auto">
            <a:xfrm>
              <a:off x="990600" y="3352800"/>
              <a:ext cx="381000" cy="317500"/>
            </a:xfrm>
            <a:prstGeom prst="rect">
              <a:avLst/>
            </a:prstGeom>
            <a:noFill/>
          </p:spPr>
        </p:pic>
      </p:grpSp>
      <p:sp>
        <p:nvSpPr>
          <p:cNvPr id="53" name="TextBox 52"/>
          <p:cNvSpPr txBox="1"/>
          <p:nvPr/>
        </p:nvSpPr>
        <p:spPr>
          <a:xfrm>
            <a:off x="3608445" y="5027908"/>
            <a:ext cx="2031471" cy="215444"/>
          </a:xfrm>
          <a:prstGeom prst="rect">
            <a:avLst/>
          </a:prstGeom>
          <a:noFill/>
        </p:spPr>
        <p:txBody>
          <a:bodyPr wrap="square" lIns="0" tIns="0" rIns="0" bIns="0" rtlCol="0">
            <a:spAutoFit/>
          </a:bodyPr>
          <a:lstStyle/>
          <a:p>
            <a:pPr algn="ctr"/>
            <a:r>
              <a:rPr lang="en-US" sz="1400" b="1" dirty="0">
                <a:solidFill>
                  <a:srgbClr val="000000"/>
                </a:solidFill>
              </a:rPr>
              <a:t>Distribution Point</a:t>
            </a:r>
          </a:p>
        </p:txBody>
      </p:sp>
      <p:sp>
        <p:nvSpPr>
          <p:cNvPr id="55" name="Right Arrow 54"/>
          <p:cNvSpPr/>
          <p:nvPr/>
        </p:nvSpPr>
        <p:spPr bwMode="auto">
          <a:xfrm rot="20664671">
            <a:off x="1877628" y="2930288"/>
            <a:ext cx="2307540" cy="231175"/>
          </a:xfrm>
          <a:prstGeom prst="rightArrow">
            <a:avLst/>
          </a:prstGeom>
          <a:gradFill>
            <a:gsLst>
              <a:gs pos="0">
                <a:schemeClr val="accent6">
                  <a:shade val="45000"/>
                  <a:satMod val="155000"/>
                </a:schemeClr>
              </a:gs>
              <a:gs pos="57000">
                <a:schemeClr val="accent6">
                  <a:shade val="95000"/>
                  <a:satMod val="150000"/>
                </a:schemeClr>
              </a:gs>
              <a:gs pos="100000">
                <a:schemeClr val="accent6">
                  <a:tint val="87000"/>
                  <a:satMod val="250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Email and </a:t>
            </a:r>
            <a:r>
              <a:rPr lang="en-US" dirty="0" err="1"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pwd</a:t>
            </a:r>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56" name="Right Arrow 55"/>
          <p:cNvSpPr/>
          <p:nvPr/>
        </p:nvSpPr>
        <p:spPr bwMode="auto">
          <a:xfrm rot="1236151">
            <a:off x="5262253" y="3070367"/>
            <a:ext cx="2307540" cy="231175"/>
          </a:xfrm>
          <a:prstGeom prst="rightArrow">
            <a:avLst/>
          </a:prstGeom>
          <a:gradFill>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Email and </a:t>
            </a:r>
            <a:r>
              <a:rPr lang="en-US" dirty="0" err="1"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pwd</a:t>
            </a:r>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57" name="Right Arrow 56"/>
          <p:cNvSpPr/>
          <p:nvPr/>
        </p:nvSpPr>
        <p:spPr bwMode="auto">
          <a:xfrm>
            <a:off x="8633753" y="3581402"/>
            <a:ext cx="1546593" cy="231175"/>
          </a:xfrm>
          <a:prstGeom prst="rightArrow">
            <a:avLst/>
          </a:prstGeom>
          <a:gradFill>
            <a:gsLst>
              <a:gs pos="0">
                <a:schemeClr val="accent6">
                  <a:shade val="45000"/>
                  <a:satMod val="155000"/>
                </a:schemeClr>
              </a:gs>
              <a:gs pos="58000">
                <a:schemeClr val="accent6">
                  <a:shade val="95000"/>
                  <a:satMod val="150000"/>
                </a:schemeClr>
              </a:gs>
              <a:gs pos="100000">
                <a:schemeClr val="accent6">
                  <a:tint val="87000"/>
                  <a:satMod val="250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Email &amp; </a:t>
            </a:r>
            <a:r>
              <a:rPr lang="en-US" dirty="0" err="1"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pwd</a:t>
            </a:r>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grpSp>
        <p:nvGrpSpPr>
          <p:cNvPr id="9" name="Group 8"/>
          <p:cNvGrpSpPr/>
          <p:nvPr/>
        </p:nvGrpSpPr>
        <p:grpSpPr>
          <a:xfrm>
            <a:off x="8611186" y="3479800"/>
            <a:ext cx="1546593" cy="460375"/>
            <a:chOff x="5234611" y="4421328"/>
            <a:chExt cx="1160247" cy="460375"/>
          </a:xfrm>
          <a:gradFill flip="none" rotWithShape="1">
            <a:gsLst>
              <a:gs pos="0">
                <a:schemeClr val="accent6">
                  <a:shade val="45000"/>
                  <a:satMod val="155000"/>
                </a:schemeClr>
              </a:gs>
              <a:gs pos="57000">
                <a:schemeClr val="accent6">
                  <a:shade val="95000"/>
                  <a:satMod val="150000"/>
                </a:schemeClr>
              </a:gs>
              <a:gs pos="100000">
                <a:schemeClr val="accent6">
                  <a:tint val="87000"/>
                  <a:satMod val="250000"/>
                </a:schemeClr>
              </a:gs>
            </a:gsLst>
            <a:lin ang="2700000" scaled="1"/>
            <a:tileRect/>
          </a:gradFill>
        </p:grpSpPr>
        <p:sp>
          <p:nvSpPr>
            <p:cNvPr id="59" name="Right Arrow 58"/>
            <p:cNvSpPr/>
            <p:nvPr/>
          </p:nvSpPr>
          <p:spPr bwMode="auto">
            <a:xfrm flipH="1">
              <a:off x="5234611" y="4535929"/>
              <a:ext cx="1160247" cy="231175"/>
            </a:xfrm>
            <a:prstGeom prst="rightArrow">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43420461"/>
                </p:ext>
              </p:extLst>
            </p:nvPr>
          </p:nvGraphicFramePr>
          <p:xfrm>
            <a:off x="5664140" y="4421328"/>
            <a:ext cx="411163" cy="460375"/>
          </p:xfrm>
          <a:graphic>
            <a:graphicData uri="http://schemas.openxmlformats.org/presentationml/2006/ole">
              <mc:AlternateContent xmlns:mc="http://schemas.openxmlformats.org/markup-compatibility/2006">
                <mc:Choice xmlns:v="urn:schemas-microsoft-com:vml" Requires="v">
                  <p:oleObj spid="_x0000_s1053" name="Visio" r:id="rId18" imgW="2034328" imgH="2034328" progId="">
                    <p:embed/>
                  </p:oleObj>
                </mc:Choice>
                <mc:Fallback>
                  <p:oleObj name="Visio" r:id="rId18" imgW="2034328" imgH="2034328" progId="">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64140" y="4421328"/>
                          <a:ext cx="4111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bg2">
                                    <a:alpha val="50000"/>
                                  </a:schemeClr>
                                </a:outerShdw>
                              </a:effectLst>
                            </a14:hiddenEffects>
                          </a:ext>
                        </a:extLst>
                      </p:spPr>
                    </p:pic>
                  </p:oleObj>
                </mc:Fallback>
              </mc:AlternateContent>
            </a:graphicData>
          </a:graphic>
        </p:graphicFrame>
      </p:grpSp>
      <p:grpSp>
        <p:nvGrpSpPr>
          <p:cNvPr id="8" name="Group 7"/>
          <p:cNvGrpSpPr/>
          <p:nvPr/>
        </p:nvGrpSpPr>
        <p:grpSpPr>
          <a:xfrm>
            <a:off x="5235022" y="2912357"/>
            <a:ext cx="2307540" cy="460375"/>
            <a:chOff x="4088800" y="2625437"/>
            <a:chExt cx="1731106" cy="460375"/>
          </a:xfrm>
          <a:gradFill>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p:grpSpPr>
        <p:sp>
          <p:nvSpPr>
            <p:cNvPr id="60" name="Right Arrow 59"/>
            <p:cNvSpPr/>
            <p:nvPr/>
          </p:nvSpPr>
          <p:spPr bwMode="auto">
            <a:xfrm rot="12060000">
              <a:off x="4088800" y="2772824"/>
              <a:ext cx="1731106" cy="231175"/>
            </a:xfrm>
            <a:prstGeom prst="rightArrow">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51988721"/>
                </p:ext>
              </p:extLst>
            </p:nvPr>
          </p:nvGraphicFramePr>
          <p:xfrm>
            <a:off x="4706766" y="2625437"/>
            <a:ext cx="411163" cy="460375"/>
          </p:xfrm>
          <a:graphic>
            <a:graphicData uri="http://schemas.openxmlformats.org/presentationml/2006/ole">
              <mc:AlternateContent xmlns:mc="http://schemas.openxmlformats.org/markup-compatibility/2006">
                <mc:Choice xmlns:v="urn:schemas-microsoft-com:vml" Requires="v">
                  <p:oleObj spid="_x0000_s1054" name="Visio" r:id="rId20" imgW="2034328" imgH="2034328" progId="">
                    <p:embed/>
                  </p:oleObj>
                </mc:Choice>
                <mc:Fallback>
                  <p:oleObj name="Visio" r:id="rId20" imgW="2034328" imgH="2034328" progId="">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6766" y="2625437"/>
                          <a:ext cx="4111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bg2">
                                    <a:alpha val="50000"/>
                                  </a:schemeClr>
                                </a:outerShdw>
                              </a:effectLst>
                            </a14:hiddenEffects>
                          </a:ext>
                        </a:extLst>
                      </p:spPr>
                    </p:pic>
                  </p:oleObj>
                </mc:Fallback>
              </mc:AlternateContent>
            </a:graphicData>
          </a:graphic>
        </p:graphicFrame>
      </p:grpSp>
      <p:grpSp>
        <p:nvGrpSpPr>
          <p:cNvPr id="7" name="Group 6"/>
          <p:cNvGrpSpPr/>
          <p:nvPr/>
        </p:nvGrpSpPr>
        <p:grpSpPr>
          <a:xfrm>
            <a:off x="1840833" y="2742307"/>
            <a:ext cx="2307540" cy="460375"/>
            <a:chOff x="1361517" y="2167013"/>
            <a:chExt cx="1731106" cy="460375"/>
          </a:xfrm>
          <a:gradFill>
            <a:gsLst>
              <a:gs pos="0">
                <a:schemeClr val="accent6">
                  <a:shade val="45000"/>
                  <a:satMod val="155000"/>
                </a:schemeClr>
              </a:gs>
              <a:gs pos="57000">
                <a:schemeClr val="accent6">
                  <a:shade val="95000"/>
                  <a:satMod val="150000"/>
                </a:schemeClr>
              </a:gs>
              <a:gs pos="100000">
                <a:schemeClr val="accent6">
                  <a:tint val="87000"/>
                  <a:satMod val="250000"/>
                </a:schemeClr>
              </a:gs>
            </a:gsLst>
            <a:lin ang="16200000" scaled="0"/>
          </a:gradFill>
        </p:grpSpPr>
        <p:sp>
          <p:nvSpPr>
            <p:cNvPr id="61" name="Right Arrow 60"/>
            <p:cNvSpPr/>
            <p:nvPr/>
          </p:nvSpPr>
          <p:spPr bwMode="auto">
            <a:xfrm rot="9869424">
              <a:off x="1361517" y="2314400"/>
              <a:ext cx="1731106" cy="231175"/>
            </a:xfrm>
            <a:prstGeom prst="rightArrow">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3688096908"/>
                </p:ext>
              </p:extLst>
            </p:nvPr>
          </p:nvGraphicFramePr>
          <p:xfrm>
            <a:off x="1979483" y="2167013"/>
            <a:ext cx="411163" cy="460375"/>
          </p:xfrm>
          <a:graphic>
            <a:graphicData uri="http://schemas.openxmlformats.org/presentationml/2006/ole">
              <mc:AlternateContent xmlns:mc="http://schemas.openxmlformats.org/markup-compatibility/2006">
                <mc:Choice xmlns:v="urn:schemas-microsoft-com:vml" Requires="v">
                  <p:oleObj spid="_x0000_s1055" name="Visio" r:id="rId21" imgW="2034328" imgH="2034328" progId="">
                    <p:embed/>
                  </p:oleObj>
                </mc:Choice>
                <mc:Fallback>
                  <p:oleObj name="Visio" r:id="rId21" imgW="2034328" imgH="2034328" progId="">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79483" y="2167013"/>
                          <a:ext cx="4111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bg2">
                                    <a:alpha val="50000"/>
                                  </a:schemeClr>
                                </a:outerShdw>
                              </a:effectLst>
                            </a14:hiddenEffects>
                          </a:ext>
                        </a:extLst>
                      </p:spPr>
                    </p:pic>
                  </p:oleObj>
                </mc:Fallback>
              </mc:AlternateContent>
            </a:graphicData>
          </a:graphic>
        </p:graphicFrame>
      </p:grpSp>
      <p:sp>
        <p:nvSpPr>
          <p:cNvPr id="64" name="Right Arrow 63"/>
          <p:cNvSpPr/>
          <p:nvPr/>
        </p:nvSpPr>
        <p:spPr bwMode="auto">
          <a:xfrm rot="20664671">
            <a:off x="1928678" y="2934436"/>
            <a:ext cx="2307540" cy="231175"/>
          </a:xfrm>
          <a:prstGeom prst="rightArrow">
            <a:avLst/>
          </a:prstGeom>
          <a:gradFill>
            <a:gsLst>
              <a:gs pos="0">
                <a:schemeClr val="accent6">
                  <a:shade val="45000"/>
                  <a:satMod val="155000"/>
                </a:schemeClr>
              </a:gs>
              <a:gs pos="59000">
                <a:schemeClr val="accent6">
                  <a:shade val="95000"/>
                  <a:satMod val="150000"/>
                </a:schemeClr>
              </a:gs>
              <a:gs pos="100000">
                <a:schemeClr val="accent6">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User Cert </a:t>
            </a:r>
            <a:r>
              <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request</a:t>
            </a:r>
          </a:p>
        </p:txBody>
      </p:sp>
      <p:sp>
        <p:nvSpPr>
          <p:cNvPr id="65" name="Right Arrow 64"/>
          <p:cNvSpPr/>
          <p:nvPr/>
        </p:nvSpPr>
        <p:spPr bwMode="auto">
          <a:xfrm rot="16200000">
            <a:off x="7776315" y="2353859"/>
            <a:ext cx="699136" cy="308153"/>
          </a:xfrm>
          <a:prstGeom prst="rightArrow">
            <a:avLst/>
          </a:prstGeom>
          <a:gradFill>
            <a:gsLst>
              <a:gs pos="0">
                <a:schemeClr val="accent6">
                  <a:shade val="45000"/>
                  <a:satMod val="155000"/>
                </a:schemeClr>
              </a:gs>
              <a:gs pos="58000">
                <a:schemeClr val="accent6">
                  <a:shade val="95000"/>
                  <a:satMod val="150000"/>
                </a:schemeClr>
              </a:gs>
              <a:gs pos="100000">
                <a:schemeClr val="accent6">
                  <a:tint val="87000"/>
                  <a:satMod val="2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err="1">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66" name="TextBox 65"/>
          <p:cNvSpPr txBox="1"/>
          <p:nvPr/>
        </p:nvSpPr>
        <p:spPr>
          <a:xfrm>
            <a:off x="7166374" y="2475648"/>
            <a:ext cx="1919021" cy="553998"/>
          </a:xfrm>
          <a:prstGeom prst="rect">
            <a:avLst/>
          </a:prstGeom>
          <a:noFill/>
        </p:spPr>
        <p:txBody>
          <a:bodyPr wrap="square" lIns="0" tIns="0" rIns="0" bIns="0" rtlCol="0">
            <a:spAutoFit/>
          </a:bodyPr>
          <a:lstStyle/>
          <a:p>
            <a:pPr algn="ctr"/>
            <a:r>
              <a:rPr lang="en-US" dirty="0" smtClean="0">
                <a:solidFill>
                  <a:srgbClr val="FFFFFF"/>
                </a:solidFill>
                <a:latin typeface="Calibri" pitchFamily="34" charset="0"/>
                <a:cs typeface="Calibri" pitchFamily="34" charset="0"/>
              </a:rPr>
              <a:t>User Cert </a:t>
            </a:r>
            <a:endParaRPr lang="en-US" dirty="0">
              <a:solidFill>
                <a:srgbClr val="FFFFFF"/>
              </a:solidFill>
              <a:latin typeface="Calibri" pitchFamily="34" charset="0"/>
              <a:cs typeface="Calibri" pitchFamily="34" charset="0"/>
            </a:endParaRPr>
          </a:p>
          <a:p>
            <a:pPr algn="ctr"/>
            <a:r>
              <a:rPr lang="en-US" dirty="0">
                <a:solidFill>
                  <a:srgbClr val="FFFFFF"/>
                </a:solidFill>
                <a:latin typeface="Calibri" pitchFamily="34" charset="0"/>
                <a:cs typeface="Calibri" pitchFamily="34" charset="0"/>
              </a:rPr>
              <a:t>request</a:t>
            </a:r>
          </a:p>
        </p:txBody>
      </p:sp>
      <p:sp>
        <p:nvSpPr>
          <p:cNvPr id="67" name="Right Arrow 66"/>
          <p:cNvSpPr/>
          <p:nvPr/>
        </p:nvSpPr>
        <p:spPr bwMode="auto">
          <a:xfrm rot="1236151">
            <a:off x="5262252" y="3094119"/>
            <a:ext cx="2307540" cy="231175"/>
          </a:xfrm>
          <a:prstGeom prst="rightArrow">
            <a:avLst/>
          </a:prstGeom>
          <a:gradFill flip="none"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User Cert </a:t>
            </a:r>
            <a:r>
              <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request</a:t>
            </a:r>
          </a:p>
        </p:txBody>
      </p:sp>
      <p:sp>
        <p:nvSpPr>
          <p:cNvPr id="74" name="Right Arrow 73"/>
          <p:cNvSpPr/>
          <p:nvPr/>
        </p:nvSpPr>
        <p:spPr bwMode="auto">
          <a:xfrm rot="750400">
            <a:off x="1808082" y="3952611"/>
            <a:ext cx="2307540" cy="231175"/>
          </a:xfrm>
          <a:prstGeom prst="rightArrow">
            <a:avLst/>
          </a:prstGeom>
          <a:gradFill flip="none" rotWithShape="1">
            <a:gsLst>
              <a:gs pos="0">
                <a:schemeClr val="accent6">
                  <a:shade val="45000"/>
                  <a:satMod val="155000"/>
                </a:schemeClr>
              </a:gs>
              <a:gs pos="57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Get Policy</a:t>
            </a:r>
          </a:p>
        </p:txBody>
      </p:sp>
      <p:pic>
        <p:nvPicPr>
          <p:cNvPr id="78" name="Picture 3" descr="C:\Users\davidra\Documents\ClipArtforPowerpoint\DVD_ART36\Artwork_Imagery\Icons - Illustrations\_ WINDOWS SERVER ICONS\Misc\Database cylinder.png"/>
          <p:cNvPicPr>
            <a:picLocks noChangeAspect="1" noChangeArrowheads="1"/>
          </p:cNvPicPr>
          <p:nvPr/>
        </p:nvPicPr>
        <p:blipFill>
          <a:blip r:embed="rId22" cstate="print">
            <a:duotone>
              <a:prstClr val="black"/>
              <a:schemeClr val="accent2">
                <a:tint val="45000"/>
                <a:satMod val="400000"/>
              </a:schemeClr>
            </a:duotone>
          </a:blip>
          <a:srcRect/>
          <a:stretch>
            <a:fillRect/>
          </a:stretch>
        </p:blipFill>
        <p:spPr bwMode="auto">
          <a:xfrm flipH="1">
            <a:off x="10878251" y="3754575"/>
            <a:ext cx="331204" cy="371207"/>
          </a:xfrm>
          <a:prstGeom prst="rect">
            <a:avLst/>
          </a:prstGeom>
          <a:noFill/>
        </p:spPr>
      </p:pic>
      <p:sp>
        <p:nvSpPr>
          <p:cNvPr id="68" name="Right Arrow 67"/>
          <p:cNvSpPr/>
          <p:nvPr/>
        </p:nvSpPr>
        <p:spPr bwMode="auto">
          <a:xfrm rot="5400000" flipV="1">
            <a:off x="8175886" y="2386579"/>
            <a:ext cx="699136" cy="308153"/>
          </a:xfrm>
          <a:prstGeom prst="rightArrow">
            <a:avLst/>
          </a:prstGeom>
          <a:gradFill flip="none" rotWithShape="1">
            <a:gsLst>
              <a:gs pos="0">
                <a:schemeClr val="accent6">
                  <a:shade val="45000"/>
                  <a:satMod val="155000"/>
                </a:schemeClr>
              </a:gs>
              <a:gs pos="58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err="1">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70" name="Right Arrow 69"/>
          <p:cNvSpPr/>
          <p:nvPr/>
        </p:nvSpPr>
        <p:spPr bwMode="auto">
          <a:xfrm rot="12060000">
            <a:off x="5345686" y="2538359"/>
            <a:ext cx="2307540" cy="231175"/>
          </a:xfrm>
          <a:prstGeom prst="rightArrow">
            <a:avLst/>
          </a:prstGeom>
          <a:gradFill>
            <a:gsLst>
              <a:gs pos="0">
                <a:schemeClr val="accent6">
                  <a:shade val="45000"/>
                  <a:satMod val="155000"/>
                </a:schemeClr>
              </a:gs>
              <a:gs pos="57000">
                <a:schemeClr val="accent6">
                  <a:shade val="95000"/>
                  <a:satMod val="150000"/>
                </a:schemeClr>
              </a:gs>
              <a:gs pos="100000">
                <a:schemeClr val="accent6">
                  <a:tint val="87000"/>
                  <a:satMod val="250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72" name="Right Arrow 71"/>
          <p:cNvSpPr/>
          <p:nvPr/>
        </p:nvSpPr>
        <p:spPr bwMode="auto">
          <a:xfrm rot="9679474">
            <a:off x="1839856" y="2904015"/>
            <a:ext cx="2307540" cy="231175"/>
          </a:xfrm>
          <a:prstGeom prst="rightArrow">
            <a:avLst/>
          </a:prstGeom>
          <a:gradFill>
            <a:gsLst>
              <a:gs pos="0">
                <a:schemeClr val="accent6">
                  <a:shade val="45000"/>
                  <a:satMod val="155000"/>
                </a:schemeClr>
              </a:gs>
              <a:gs pos="57000">
                <a:schemeClr val="accent6">
                  <a:shade val="95000"/>
                  <a:satMod val="150000"/>
                </a:schemeClr>
              </a:gs>
              <a:gs pos="100000">
                <a:schemeClr val="accent6">
                  <a:tint val="87000"/>
                  <a:satMod val="250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pic>
        <p:nvPicPr>
          <p:cNvPr id="8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91679" y="1648897"/>
            <a:ext cx="575647" cy="41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ight Arrow 83"/>
          <p:cNvSpPr/>
          <p:nvPr/>
        </p:nvSpPr>
        <p:spPr bwMode="auto">
          <a:xfrm rot="20639838" flipH="1">
            <a:off x="1877672" y="2938132"/>
            <a:ext cx="2307540" cy="231175"/>
          </a:xfrm>
          <a:prstGeom prst="rightArrow">
            <a:avLst/>
          </a:prstGeom>
          <a:gradFill flip="none" rotWithShape="1">
            <a:gsLst>
              <a:gs pos="0">
                <a:schemeClr val="accent6">
                  <a:shade val="45000"/>
                  <a:satMod val="155000"/>
                </a:schemeClr>
              </a:gs>
              <a:gs pos="57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rgbClr val="FFFFFF"/>
                </a:solidFill>
                <a:effectLst>
                  <a:outerShdw blurRad="50800" dist="38100" dir="2700000" algn="tl" rotWithShape="0">
                    <a:prstClr val="black">
                      <a:alpha val="40000"/>
                    </a:prstClr>
                  </a:outerShdw>
                </a:effectLst>
                <a:latin typeface="Calibri" pitchFamily="34" charset="0"/>
                <a:cs typeface="Calibri" pitchFamily="34" charset="0"/>
              </a:rPr>
              <a:t>Download enrollment client</a:t>
            </a:r>
            <a:endParaRPr lang="en-US" dirty="0">
              <a:solidFill>
                <a:srgbClr val="FFFFFF"/>
              </a:solidFill>
              <a:effectLst>
                <a:outerShdw blurRad="50800" dist="38100" dir="2700000" algn="tl" rotWithShape="0">
                  <a:prstClr val="black">
                    <a:alpha val="40000"/>
                  </a:prstClr>
                </a:outerShdw>
              </a:effectLst>
              <a:latin typeface="Calibri" pitchFamily="34" charset="0"/>
              <a:cs typeface="Calibri" pitchFamily="34" charset="0"/>
            </a:endParaRPr>
          </a:p>
        </p:txBody>
      </p:sp>
      <p:pic>
        <p:nvPicPr>
          <p:cNvPr id="75" name="Picture 12" descr="C:\Users\davidra\Documents\ClipArtforPowerpoint\DVD_ART36\Artwork_Imagery\Icons - Illustrations\_ WINDOWS VISTA ICONS\Female User woman people person.png"/>
          <p:cNvPicPr>
            <a:picLocks noChangeAspect="1" noChangeArrowheads="1"/>
          </p:cNvPicPr>
          <p:nvPr/>
        </p:nvPicPr>
        <p:blipFill>
          <a:blip r:embed="rId24" cstate="print"/>
          <a:srcRect/>
          <a:stretch>
            <a:fillRect/>
          </a:stretch>
        </p:blipFill>
        <p:spPr bwMode="auto">
          <a:xfrm>
            <a:off x="363213" y="3364223"/>
            <a:ext cx="1164663" cy="1220812"/>
          </a:xfrm>
          <a:prstGeom prst="rect">
            <a:avLst/>
          </a:prstGeom>
          <a:noFill/>
        </p:spPr>
      </p:pic>
      <p:sp>
        <p:nvSpPr>
          <p:cNvPr id="69" name="Right Arrow 68"/>
          <p:cNvSpPr/>
          <p:nvPr/>
        </p:nvSpPr>
        <p:spPr bwMode="auto">
          <a:xfrm rot="16200000">
            <a:off x="10266584" y="4384638"/>
            <a:ext cx="699136" cy="308153"/>
          </a:xfrm>
          <a:prstGeom prst="rightArrow">
            <a:avLst/>
          </a:prstGeom>
          <a:gradFill flip="none" rotWithShape="1">
            <a:gsLst>
              <a:gs pos="0">
                <a:schemeClr val="accent6">
                  <a:shade val="45000"/>
                  <a:satMod val="155000"/>
                </a:schemeClr>
              </a:gs>
              <a:gs pos="58000">
                <a:schemeClr val="accent6">
                  <a:shade val="95000"/>
                  <a:satMod val="150000"/>
                </a:schemeClr>
              </a:gs>
              <a:gs pos="100000">
                <a:schemeClr val="accent6">
                  <a:tint val="87000"/>
                  <a:satMod val="250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err="1">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71" name="TextBox 70"/>
          <p:cNvSpPr txBox="1"/>
          <p:nvPr/>
        </p:nvSpPr>
        <p:spPr>
          <a:xfrm>
            <a:off x="9476394" y="4193582"/>
            <a:ext cx="2276080" cy="553998"/>
          </a:xfrm>
          <a:prstGeom prst="rect">
            <a:avLst/>
          </a:prstGeom>
          <a:noFill/>
        </p:spPr>
        <p:txBody>
          <a:bodyPr wrap="square" lIns="0" tIns="0" rIns="0" bIns="0" rtlCol="0">
            <a:spAutoFit/>
          </a:bodyPr>
          <a:lstStyle/>
          <a:p>
            <a:pPr algn="ctr"/>
            <a:r>
              <a:rPr lang="en-US" dirty="0" smtClean="0">
                <a:solidFill>
                  <a:srgbClr val="FFFFFF"/>
                </a:solidFill>
                <a:latin typeface="Calibri" pitchFamily="34" charset="0"/>
                <a:cs typeface="Calibri" pitchFamily="34" charset="0"/>
              </a:rPr>
              <a:t>Grant enrollment rights to user collection</a:t>
            </a:r>
            <a:endParaRPr lang="en-US" dirty="0">
              <a:solidFill>
                <a:srgbClr val="FFFFFF"/>
              </a:solidFill>
              <a:latin typeface="Calibri" pitchFamily="34" charset="0"/>
              <a:cs typeface="Calibri" pitchFamily="34" charset="0"/>
            </a:endParaRPr>
          </a:p>
        </p:txBody>
      </p:sp>
    </p:spTree>
    <p:custDataLst>
      <p:tags r:id="rId2"/>
    </p:custDataLst>
    <p:extLst>
      <p:ext uri="{BB962C8B-B14F-4D97-AF65-F5344CB8AC3E}">
        <p14:creationId xmlns:p14="http://schemas.microsoft.com/office/powerpoint/2010/main" val="127839108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ppt_h*1.125000"/>
                                          </p:val>
                                        </p:tav>
                                        <p:tav tm="100000">
                                          <p:val>
                                            <p:strVal val="#ppt_y"/>
                                          </p:val>
                                        </p:tav>
                                      </p:tavLst>
                                    </p:anim>
                                    <p:animEffect transition="in" filter="wipe(down)">
                                      <p:cBhvr>
                                        <p:cTn id="8" dur="500"/>
                                        <p:tgtEl>
                                          <p:spTgt spid="17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p:tgtEl>
                                          <p:spTgt spid="170"/>
                                        </p:tgtEl>
                                        <p:attrNameLst>
                                          <p:attrName>ppt_y</p:attrName>
                                        </p:attrNameLst>
                                      </p:cBhvr>
                                      <p:tavLst>
                                        <p:tav tm="0">
                                          <p:val>
                                            <p:strVal val="#ppt_y-#ppt_h*1.125000"/>
                                          </p:val>
                                        </p:tav>
                                        <p:tav tm="100000">
                                          <p:val>
                                            <p:strVal val="#ppt_y"/>
                                          </p:val>
                                        </p:tav>
                                      </p:tavLst>
                                    </p:anim>
                                    <p:animEffect transition="in" filter="wipe(down)">
                                      <p:cBhvr>
                                        <p:cTn id="12" dur="500"/>
                                        <p:tgtEl>
                                          <p:spTgt spid="170"/>
                                        </p:tgtEl>
                                      </p:cBhvr>
                                    </p:animEffec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p:tgtEl>
                                          <p:spTgt spid="69"/>
                                        </p:tgtEl>
                                        <p:attrNameLst>
                                          <p:attrName>ppt_y</p:attrName>
                                        </p:attrNameLst>
                                      </p:cBhvr>
                                      <p:tavLst>
                                        <p:tav tm="0">
                                          <p:val>
                                            <p:strVal val="#ppt_y+#ppt_h"/>
                                          </p:val>
                                        </p:tav>
                                        <p:tav tm="100000">
                                          <p:val>
                                            <p:strVal val="#ppt_y"/>
                                          </p:val>
                                        </p:tav>
                                      </p:tavLst>
                                    </p:anim>
                                    <p:animEffect transition="in" filter="wipe(up)">
                                      <p:cBhvr>
                                        <p:cTn id="21" dur="500"/>
                                        <p:tgtEl>
                                          <p:spTgt spid="6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p:tgtEl>
                                          <p:spTgt spid="71"/>
                                        </p:tgtEl>
                                        <p:attrNameLst>
                                          <p:attrName>ppt_y</p:attrName>
                                        </p:attrNameLst>
                                      </p:cBhvr>
                                      <p:tavLst>
                                        <p:tav tm="0">
                                          <p:val>
                                            <p:strVal val="#ppt_y+#ppt_h"/>
                                          </p:val>
                                        </p:tav>
                                        <p:tav tm="100000">
                                          <p:val>
                                            <p:strVal val="#ppt_y"/>
                                          </p:val>
                                        </p:tav>
                                      </p:tavLst>
                                    </p:anim>
                                    <p:animEffect transition="in" filter="wipe(up)">
                                      <p:cBhvr>
                                        <p:cTn id="25" dur="500"/>
                                        <p:tgtEl>
                                          <p:spTgt spid="71"/>
                                        </p:tgtEl>
                                      </p:cBhvr>
                                    </p:animEffect>
                                  </p:childTnLst>
                                </p:cTn>
                              </p:par>
                              <p:par>
                                <p:cTn id="26" presetID="9" presetClass="exit" presetSubtype="0" fill="hold" grpId="1" nodeType="withEffect">
                                  <p:stCondLst>
                                    <p:cond delay="0"/>
                                  </p:stCondLst>
                                  <p:childTnLst>
                                    <p:animEffect transition="out" filter="dissolve">
                                      <p:cBhvr>
                                        <p:cTn id="27" dur="500"/>
                                        <p:tgtEl>
                                          <p:spTgt spid="170"/>
                                        </p:tgtEl>
                                      </p:cBhvr>
                                    </p:animEffect>
                                    <p:set>
                                      <p:cBhvr>
                                        <p:cTn id="28" dur="1" fill="hold">
                                          <p:stCondLst>
                                            <p:cond delay="499"/>
                                          </p:stCondLst>
                                        </p:cTn>
                                        <p:tgtEl>
                                          <p:spTgt spid="17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71"/>
                                        </p:tgtEl>
                                      </p:cBhvr>
                                    </p:animEffect>
                                    <p:set>
                                      <p:cBhvr>
                                        <p:cTn id="31" dur="1" fill="hold">
                                          <p:stCondLst>
                                            <p:cond delay="499"/>
                                          </p:stCondLst>
                                        </p:cTn>
                                        <p:tgtEl>
                                          <p:spTgt spid="17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72"/>
                                        </p:tgtEl>
                                      </p:cBhvr>
                                    </p:animEffect>
                                    <p:set>
                                      <p:cBhvr>
                                        <p:cTn id="36" dur="1" fill="hold">
                                          <p:stCondLst>
                                            <p:cond delay="499"/>
                                          </p:stCondLst>
                                        </p:cTn>
                                        <p:tgtEl>
                                          <p:spTgt spid="17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69"/>
                                        </p:tgtEl>
                                      </p:cBhvr>
                                    </p:animEffect>
                                    <p:set>
                                      <p:cBhvr>
                                        <p:cTn id="41" dur="1" fill="hold">
                                          <p:stCondLst>
                                            <p:cond delay="499"/>
                                          </p:stCondLst>
                                        </p:cTn>
                                        <p:tgtEl>
                                          <p:spTgt spid="69"/>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71"/>
                                        </p:tgtEl>
                                      </p:cBhvr>
                                    </p:animEffect>
                                    <p:set>
                                      <p:cBhvr>
                                        <p:cTn id="44" dur="1" fill="hold">
                                          <p:stCondLst>
                                            <p:cond delay="499"/>
                                          </p:stCondLst>
                                        </p:cTn>
                                        <p:tgtEl>
                                          <p:spTgt spid="7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dissolve">
                                      <p:cBhvr>
                                        <p:cTn id="51" dur="5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84"/>
                                        </p:tgtEl>
                                      </p:cBhvr>
                                    </p:animEffect>
                                    <p:set>
                                      <p:cBhvr>
                                        <p:cTn id="56" dur="1" fill="hold">
                                          <p:stCondLst>
                                            <p:cond delay="499"/>
                                          </p:stCondLst>
                                        </p:cTn>
                                        <p:tgtEl>
                                          <p:spTgt spid="84"/>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81"/>
                                        </p:tgtEl>
                                        <p:attrNameLst>
                                          <p:attrName>style.visibility</p:attrName>
                                        </p:attrNameLst>
                                      </p:cBhvr>
                                      <p:to>
                                        <p:strVal val="visible"/>
                                      </p:to>
                                    </p:set>
                                    <p:animEffect transition="in" filter="dissolve">
                                      <p:cBhvr>
                                        <p:cTn id="59" dur="500"/>
                                        <p:tgtEl>
                                          <p:spTgt spid="18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dissolve">
                                      <p:cBhvr>
                                        <p:cTn id="64" dur="500"/>
                                        <p:tgtEl>
                                          <p:spTgt spid="55"/>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dissolve">
                                      <p:cBhvr>
                                        <p:cTn id="68" dur="500"/>
                                        <p:tgtEl>
                                          <p:spTgt spid="56"/>
                                        </p:tgtEl>
                                      </p:cBhvr>
                                    </p:animEffect>
                                  </p:childTnLst>
                                </p:cTn>
                              </p:par>
                            </p:childTnLst>
                          </p:cTn>
                        </p:par>
                        <p:par>
                          <p:cTn id="69" fill="hold">
                            <p:stCondLst>
                              <p:cond delay="1000"/>
                            </p:stCondLst>
                            <p:childTnLst>
                              <p:par>
                                <p:cTn id="70" presetID="9" presetClass="entr" presetSubtype="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dissolve">
                                      <p:cBhvr>
                                        <p:cTn id="72" dur="5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57"/>
                                        </p:tgtEl>
                                      </p:cBhvr>
                                    </p:animEffect>
                                    <p:set>
                                      <p:cBhvr>
                                        <p:cTn id="77" dur="1" fill="hold">
                                          <p:stCondLst>
                                            <p:cond delay="499"/>
                                          </p:stCondLst>
                                        </p:cTn>
                                        <p:tgtEl>
                                          <p:spTgt spid="57"/>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56"/>
                                        </p:tgtEl>
                                      </p:cBhvr>
                                    </p:animEffect>
                                    <p:set>
                                      <p:cBhvr>
                                        <p:cTn id="80" dur="1" fill="hold">
                                          <p:stCondLst>
                                            <p:cond delay="499"/>
                                          </p:stCondLst>
                                        </p:cTn>
                                        <p:tgtEl>
                                          <p:spTgt spid="56"/>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55"/>
                                        </p:tgtEl>
                                      </p:cBhvr>
                                    </p:animEffect>
                                    <p:set>
                                      <p:cBhvr>
                                        <p:cTn id="83" dur="1" fill="hold">
                                          <p:stCondLst>
                                            <p:cond delay="499"/>
                                          </p:stCondLst>
                                        </p:cTn>
                                        <p:tgtEl>
                                          <p:spTgt spid="55"/>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181"/>
                                        </p:tgtEl>
                                      </p:cBhvr>
                                    </p:animEffect>
                                    <p:set>
                                      <p:cBhvr>
                                        <p:cTn id="86" dur="1" fill="hold">
                                          <p:stCondLst>
                                            <p:cond delay="499"/>
                                          </p:stCondLst>
                                        </p:cTn>
                                        <p:tgtEl>
                                          <p:spTgt spid="181"/>
                                        </p:tgtEl>
                                        <p:attrNameLst>
                                          <p:attrName>style.visibility</p:attrName>
                                        </p:attrNameLst>
                                      </p:cBhvr>
                                      <p:to>
                                        <p:strVal val="hidden"/>
                                      </p:to>
                                    </p:set>
                                  </p:childTnLst>
                                </p:cTn>
                              </p:par>
                              <p:par>
                                <p:cTn id="87" presetID="9"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dissolve">
                                      <p:cBhvr>
                                        <p:cTn id="89" dur="500"/>
                                        <p:tgtEl>
                                          <p:spTgt spid="9"/>
                                        </p:tgtEl>
                                      </p:cBhvr>
                                    </p:animEffect>
                                  </p:childTnLst>
                                </p:cTn>
                              </p:par>
                            </p:childTnLst>
                          </p:cTn>
                        </p:par>
                        <p:par>
                          <p:cTn id="90" fill="hold">
                            <p:stCondLst>
                              <p:cond delay="500"/>
                            </p:stCondLst>
                            <p:childTnLst>
                              <p:par>
                                <p:cTn id="91" presetID="9" presetClass="entr" presetSubtype="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dissolve">
                                      <p:cBhvr>
                                        <p:cTn id="93" dur="500"/>
                                        <p:tgtEl>
                                          <p:spTgt spid="8"/>
                                        </p:tgtEl>
                                      </p:cBhvr>
                                    </p:animEffect>
                                  </p:childTnLst>
                                </p:cTn>
                              </p:par>
                            </p:childTnLst>
                          </p:cTn>
                        </p:par>
                        <p:par>
                          <p:cTn id="94" fill="hold">
                            <p:stCondLst>
                              <p:cond delay="10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nodeType="clickEffect">
                                  <p:stCondLst>
                                    <p:cond delay="0"/>
                                  </p:stCondLst>
                                  <p:childTnLst>
                                    <p:animEffect transition="out" filter="dissolv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9"/>
                                        </p:tgtEl>
                                      </p:cBhvr>
                                    </p:animEffect>
                                    <p:set>
                                      <p:cBhvr>
                                        <p:cTn id="108" dur="1" fill="hold">
                                          <p:stCondLst>
                                            <p:cond delay="499"/>
                                          </p:stCondLst>
                                        </p:cTn>
                                        <p:tgtEl>
                                          <p:spTgt spid="9"/>
                                        </p:tgtEl>
                                        <p:attrNameLst>
                                          <p:attrName>style.visibility</p:attrName>
                                        </p:attrNameLst>
                                      </p:cBhvr>
                                      <p:to>
                                        <p:strVal val="hidden"/>
                                      </p:to>
                                    </p:set>
                                  </p:childTnLst>
                                </p:cTn>
                              </p:par>
                            </p:childTnLst>
                          </p:cTn>
                        </p:par>
                        <p:par>
                          <p:cTn id="109" fill="hold">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dissolve">
                                      <p:cBhvr>
                                        <p:cTn id="112" dur="500"/>
                                        <p:tgtEl>
                                          <p:spTgt spid="64"/>
                                        </p:tgtEl>
                                      </p:cBhvr>
                                    </p:animEffec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dissolve">
                                      <p:cBhvr>
                                        <p:cTn id="116" dur="500"/>
                                        <p:tgtEl>
                                          <p:spTgt spid="67"/>
                                        </p:tgtEl>
                                      </p:cBhvr>
                                    </p:animEffect>
                                  </p:childTnLst>
                                </p:cTn>
                              </p:par>
                            </p:childTnLst>
                          </p:cTn>
                        </p:par>
                        <p:par>
                          <p:cTn id="117" fill="hold">
                            <p:stCondLst>
                              <p:cond delay="1500"/>
                            </p:stCondLst>
                            <p:childTnLst>
                              <p:par>
                                <p:cTn id="118" presetID="9"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dissolve">
                                      <p:cBhvr>
                                        <p:cTn id="120" dur="500"/>
                                        <p:tgtEl>
                                          <p:spTgt spid="65"/>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dissolve">
                                      <p:cBhvr>
                                        <p:cTn id="123" dur="500"/>
                                        <p:tgtEl>
                                          <p:spTgt spid="66"/>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xit" presetSubtype="0" fill="hold" grpId="1" nodeType="clickEffect">
                                  <p:stCondLst>
                                    <p:cond delay="0"/>
                                  </p:stCondLst>
                                  <p:childTnLst>
                                    <p:animEffect transition="out" filter="dissolve">
                                      <p:cBhvr>
                                        <p:cTn id="127" dur="500"/>
                                        <p:tgtEl>
                                          <p:spTgt spid="65"/>
                                        </p:tgtEl>
                                      </p:cBhvr>
                                    </p:animEffect>
                                    <p:set>
                                      <p:cBhvr>
                                        <p:cTn id="128" dur="1" fill="hold">
                                          <p:stCondLst>
                                            <p:cond delay="499"/>
                                          </p:stCondLst>
                                        </p:cTn>
                                        <p:tgtEl>
                                          <p:spTgt spid="65"/>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66"/>
                                        </p:tgtEl>
                                      </p:cBhvr>
                                    </p:animEffect>
                                    <p:set>
                                      <p:cBhvr>
                                        <p:cTn id="131" dur="1" fill="hold">
                                          <p:stCondLst>
                                            <p:cond delay="499"/>
                                          </p:stCondLst>
                                        </p:cTn>
                                        <p:tgtEl>
                                          <p:spTgt spid="66"/>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67"/>
                                        </p:tgtEl>
                                      </p:cBhvr>
                                    </p:animEffect>
                                    <p:set>
                                      <p:cBhvr>
                                        <p:cTn id="134" dur="1" fill="hold">
                                          <p:stCondLst>
                                            <p:cond delay="499"/>
                                          </p:stCondLst>
                                        </p:cTn>
                                        <p:tgtEl>
                                          <p:spTgt spid="67"/>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64"/>
                                        </p:tgtEl>
                                      </p:cBhvr>
                                    </p:animEffect>
                                    <p:set>
                                      <p:cBhvr>
                                        <p:cTn id="137" dur="1" fill="hold">
                                          <p:stCondLst>
                                            <p:cond delay="499"/>
                                          </p:stCondLst>
                                        </p:cTn>
                                        <p:tgtEl>
                                          <p:spTgt spid="64"/>
                                        </p:tgtEl>
                                        <p:attrNameLst>
                                          <p:attrName>style.visibility</p:attrName>
                                        </p:attrNameLst>
                                      </p:cBhvr>
                                      <p:to>
                                        <p:strVal val="hidden"/>
                                      </p:to>
                                    </p:set>
                                  </p:childTnLst>
                                </p:cTn>
                              </p:par>
                              <p:par>
                                <p:cTn id="138" presetID="18" presetClass="entr" presetSubtype="12" fill="hold" nodeType="with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strips(downLeft)">
                                      <p:cBhvr>
                                        <p:cTn id="140" dur="500"/>
                                        <p:tgtEl>
                                          <p:spTgt spid="80"/>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dissolve">
                                      <p:cBhvr>
                                        <p:cTn id="143" dur="500"/>
                                        <p:tgtEl>
                                          <p:spTgt spid="68"/>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dissolve">
                                      <p:cBhvr>
                                        <p:cTn id="146" dur="500"/>
                                        <p:tgtEl>
                                          <p:spTgt spid="70"/>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dissolve">
                                      <p:cBhvr>
                                        <p:cTn id="149" dur="500"/>
                                        <p:tgtEl>
                                          <p:spTgt spid="72"/>
                                        </p:tgtEl>
                                      </p:cBhvr>
                                    </p:animEffect>
                                  </p:childTnLst>
                                </p:cTn>
                              </p:par>
                              <p:par>
                                <p:cTn id="150" presetID="0" presetClass="path" presetSubtype="0" accel="50000" decel="50000" fill="hold" nodeType="withEffect">
                                  <p:stCondLst>
                                    <p:cond delay="0"/>
                                  </p:stCondLst>
                                  <p:childTnLst>
                                    <p:animMotion origin="layout" path="M 2.70358E-6 0.00162 L 2.70358E-6 0.23035 L -0.29082 0.10037 L -0.54919 0.20606 " pathEditMode="relative" rAng="0" ptsTypes="AAAA">
                                      <p:cBhvr>
                                        <p:cTn id="151" dur="3000" fill="hold"/>
                                        <p:tgtEl>
                                          <p:spTgt spid="80"/>
                                        </p:tgtEl>
                                        <p:attrNameLst>
                                          <p:attrName>ppt_x</p:attrName>
                                          <p:attrName>ppt_y</p:attrName>
                                        </p:attrNameLst>
                                      </p:cBhvr>
                                      <p:rCtr x="-27466" y="11425"/>
                                    </p:animMotion>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1" nodeType="clickEffect">
                                  <p:stCondLst>
                                    <p:cond delay="0"/>
                                  </p:stCondLst>
                                  <p:childTnLst>
                                    <p:animEffect transition="out" filter="dissolve">
                                      <p:cBhvr>
                                        <p:cTn id="155" dur="500"/>
                                        <p:tgtEl>
                                          <p:spTgt spid="68"/>
                                        </p:tgtEl>
                                      </p:cBhvr>
                                    </p:animEffect>
                                    <p:set>
                                      <p:cBhvr>
                                        <p:cTn id="156" dur="1" fill="hold">
                                          <p:stCondLst>
                                            <p:cond delay="499"/>
                                          </p:stCondLst>
                                        </p:cTn>
                                        <p:tgtEl>
                                          <p:spTgt spid="68"/>
                                        </p:tgtEl>
                                        <p:attrNameLst>
                                          <p:attrName>style.visibility</p:attrName>
                                        </p:attrNameLst>
                                      </p:cBhvr>
                                      <p:to>
                                        <p:strVal val="hidden"/>
                                      </p:to>
                                    </p:set>
                                  </p:childTnLst>
                                </p:cTn>
                              </p:par>
                              <p:par>
                                <p:cTn id="157" presetID="9" presetClass="exit" presetSubtype="0" fill="hold" grpId="1" nodeType="withEffect">
                                  <p:stCondLst>
                                    <p:cond delay="0"/>
                                  </p:stCondLst>
                                  <p:childTnLst>
                                    <p:animEffect transition="out" filter="dissolve">
                                      <p:cBhvr>
                                        <p:cTn id="158" dur="500"/>
                                        <p:tgtEl>
                                          <p:spTgt spid="70"/>
                                        </p:tgtEl>
                                      </p:cBhvr>
                                    </p:animEffect>
                                    <p:set>
                                      <p:cBhvr>
                                        <p:cTn id="159" dur="1" fill="hold">
                                          <p:stCondLst>
                                            <p:cond delay="499"/>
                                          </p:stCondLst>
                                        </p:cTn>
                                        <p:tgtEl>
                                          <p:spTgt spid="70"/>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72"/>
                                        </p:tgtEl>
                                      </p:cBhvr>
                                    </p:animEffect>
                                    <p:set>
                                      <p:cBhvr>
                                        <p:cTn id="162" dur="1" fill="hold">
                                          <p:stCondLst>
                                            <p:cond delay="499"/>
                                          </p:stCondLst>
                                        </p:cTn>
                                        <p:tgtEl>
                                          <p:spTgt spid="72"/>
                                        </p:tgtEl>
                                        <p:attrNameLst>
                                          <p:attrName>style.visibility</p:attrName>
                                        </p:attrNameLst>
                                      </p:cBhvr>
                                      <p:to>
                                        <p:strVal val="hidden"/>
                                      </p:to>
                                    </p:set>
                                  </p:childTnLst>
                                </p:cTn>
                              </p:par>
                              <p:par>
                                <p:cTn id="163" presetID="9" presetClass="entr" presetSubtype="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dissolve">
                                      <p:cBhvr>
                                        <p:cTn id="165" dur="500"/>
                                        <p:tgtEl>
                                          <p:spTgt spid="74"/>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0" grpId="1" animBg="1"/>
      <p:bldP spid="171" grpId="0"/>
      <p:bldP spid="171" grpId="1"/>
      <p:bldP spid="172" grpId="0" animBg="1"/>
      <p:bldP spid="181" grpId="0" animBg="1"/>
      <p:bldP spid="181" grpId="1" animBg="1"/>
      <p:bldP spid="55" grpId="0" animBg="1"/>
      <p:bldP spid="55" grpId="1" animBg="1"/>
      <p:bldP spid="56" grpId="0" animBg="1"/>
      <p:bldP spid="56" grpId="1" animBg="1"/>
      <p:bldP spid="57" grpId="0" animBg="1"/>
      <p:bldP spid="57" grpId="1" animBg="1"/>
      <p:bldP spid="64" grpId="0" animBg="1"/>
      <p:bldP spid="64" grpId="1" animBg="1"/>
      <p:bldP spid="65" grpId="0" animBg="1"/>
      <p:bldP spid="65" grpId="1" animBg="1"/>
      <p:bldP spid="66" grpId="0"/>
      <p:bldP spid="66" grpId="1"/>
      <p:bldP spid="67" grpId="0" animBg="1"/>
      <p:bldP spid="67" grpId="1" animBg="1"/>
      <p:bldP spid="74" grpId="0" animBg="1"/>
      <p:bldP spid="68" grpId="0" animBg="1"/>
      <p:bldP spid="68" grpId="1" animBg="1"/>
      <p:bldP spid="70" grpId="0" animBg="1"/>
      <p:bldP spid="70" grpId="1" animBg="1"/>
      <p:bldP spid="72" grpId="0" animBg="1"/>
      <p:bldP spid="72" grpId="1" animBg="1"/>
      <p:bldP spid="84" grpId="0" animBg="1"/>
      <p:bldP spid="84" grpId="1" animBg="1"/>
      <p:bldP spid="69" grpId="0" animBg="1"/>
      <p:bldP spid="69" grpId="1" animBg="1"/>
      <p:bldP spid="71" grpId="0"/>
      <p:bldP spid="7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management via Exchange</a:t>
            </a:r>
            <a:endParaRPr lang="en-US" dirty="0"/>
          </a:p>
        </p:txBody>
      </p:sp>
      <p:sp>
        <p:nvSpPr>
          <p:cNvPr id="3" name="Text Placeholder 2"/>
          <p:cNvSpPr>
            <a:spLocks noGrp="1"/>
          </p:cNvSpPr>
          <p:nvPr>
            <p:ph type="body" sz="quarter" idx="10"/>
          </p:nvPr>
        </p:nvSpPr>
        <p:spPr/>
        <p:txBody>
          <a:bodyPr/>
          <a:lstStyle/>
          <a:p>
            <a:r>
              <a:rPr lang="en-US" smtClean="0"/>
              <a:t>Provide basic management for all Exchange ActiveSync (EAS) connected devices</a:t>
            </a:r>
          </a:p>
          <a:p>
            <a:r>
              <a:rPr lang="en-US" smtClean="0"/>
              <a:t>Features Supported:</a:t>
            </a:r>
          </a:p>
          <a:p>
            <a:pPr lvl="1"/>
            <a:r>
              <a:rPr lang="en-US" smtClean="0"/>
              <a:t>Discovery/Inventory</a:t>
            </a:r>
          </a:p>
          <a:p>
            <a:pPr lvl="1"/>
            <a:r>
              <a:rPr lang="en-US" smtClean="0"/>
              <a:t>Settings policy</a:t>
            </a:r>
          </a:p>
          <a:p>
            <a:pPr lvl="1"/>
            <a:r>
              <a:rPr lang="en-US" smtClean="0"/>
              <a:t>Remote Wipe</a:t>
            </a:r>
          </a:p>
          <a:p>
            <a:r>
              <a:rPr lang="en-US" smtClean="0"/>
              <a:t>Supports on-premise Exchange 2010 and hosted Exchange</a:t>
            </a:r>
            <a:endParaRPr lang="en-US" dirty="0"/>
          </a:p>
        </p:txBody>
      </p:sp>
      <p:pic>
        <p:nvPicPr>
          <p:cNvPr id="6" name="Picture 5" descr="D:\Sync\DVD_Art\DVD_ART36\Artwork_Imagery\Hardware Photos\OEM HW\Windows Mobile devices (cell phone, pda)\Windows 7  - prototype\Windows Phone 7 Se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26" y="5386823"/>
            <a:ext cx="676987" cy="1334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ghadial\AppData\Local\Microsoft\Windows\Temporary Internet Files\Content.IE5\EHGZL57P\MC9004397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21933" y="5375948"/>
            <a:ext cx="1010601" cy="1256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blip>
          <a:srcRect b="13183"/>
          <a:stretch/>
        </p:blipFill>
        <p:spPr bwMode="auto">
          <a:xfrm rot="10800000" flipV="1">
            <a:off x="6218009" y="5213515"/>
            <a:ext cx="1806875" cy="1324078"/>
          </a:xfrm>
          <a:prstGeom prst="rect">
            <a:avLst/>
          </a:prstGeom>
          <a:noFill/>
          <a:ln w="9525">
            <a:noFill/>
            <a:miter lim="800000"/>
            <a:headEnd/>
            <a:tailEnd/>
          </a:ln>
          <a:effectLst>
            <a:reflection blurRad="6350" stA="52000" endA="300" endPos="35000" dir="5400000" sy="-100000" algn="bl" rotWithShape="0"/>
          </a:effectLst>
        </p:spPr>
      </p:pic>
      <p:pic>
        <p:nvPicPr>
          <p:cNvPr id="9" name="Picture 9" descr="C:\Users\Home\AppData\Local\Temp\SNAGHTML2349aff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798" y="5390229"/>
            <a:ext cx="687588" cy="1330657"/>
          </a:xfrm>
          <a:prstGeom prst="rect">
            <a:avLst/>
          </a:prstGeom>
          <a:noFill/>
          <a:extLst>
            <a:ext uri="{909E8E84-426E-40DD-AFC4-6F175D3DCCD1}">
              <a14:hiddenFill xmlns:a14="http://schemas.microsoft.com/office/drawing/2010/main">
                <a:solidFill>
                  <a:srgbClr val="FFFFFF"/>
                </a:solidFill>
              </a14:hiddenFill>
            </a:ext>
          </a:extLst>
        </p:spPr>
      </p:pic>
      <p:pic>
        <p:nvPicPr>
          <p:cNvPr id="11" name="ipfyUi6_48MUNytZM:">
            <a:hlinkClick r:id="rId6"/>
          </p:cNvPr>
          <p:cNvPicPr>
            <a:picLocks noChangeAspect="1"/>
          </p:cNvPicPr>
          <p:nvPr/>
        </p:nvPicPr>
        <p:blipFill>
          <a:blip r:embed="rId7" cstate="print">
            <a:extLst/>
          </a:blip>
          <a:stretch>
            <a:fillRect/>
          </a:stretch>
        </p:blipFill>
        <p:spPr bwMode="auto">
          <a:xfrm>
            <a:off x="8680947" y="5274660"/>
            <a:ext cx="654122" cy="1235120"/>
          </a:xfrm>
          <a:prstGeom prst="rect">
            <a:avLst/>
          </a:prstGeom>
          <a:noFill/>
          <a:ln w="9525">
            <a:noFill/>
            <a:miter lim="800000"/>
            <a:headEnd/>
            <a:tailEnd/>
          </a:ln>
          <a:effectLst>
            <a:reflection blurRad="6350" stA="52000" endA="300" endPos="35000" dir="5400000" sy="-100000" algn="bl" rotWithShape="0"/>
          </a:effectLst>
        </p:spPr>
      </p:pic>
      <p:pic>
        <p:nvPicPr>
          <p:cNvPr id="12" name="Picture 2" descr="http://www.boerner.net/jboerner/wp-content/uploads/2010/04/Android_logo.svg_.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8008" y="6053854"/>
            <a:ext cx="640881" cy="597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commons/thumb/8/8a/Apple_Logo.svg/424px-Apple_Logo.svg.png"/>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7719189" y="6007006"/>
            <a:ext cx="401233" cy="56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374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a:spLocks noGrp="1"/>
          </p:cNvSpPr>
          <p:nvPr>
            <p:ph type="title"/>
          </p:nvPr>
        </p:nvSpPr>
        <p:spPr/>
        <p:txBody>
          <a:bodyPr/>
          <a:lstStyle/>
          <a:p>
            <a:r>
              <a:rPr lang="en-US" smtClean="0"/>
              <a:t>Light Management Architecture</a:t>
            </a:r>
            <a:endParaRPr lang="en-US" dirty="0"/>
          </a:p>
        </p:txBody>
      </p:sp>
      <p:grpSp>
        <p:nvGrpSpPr>
          <p:cNvPr id="109" name="Group 68"/>
          <p:cNvGrpSpPr/>
          <p:nvPr/>
        </p:nvGrpSpPr>
        <p:grpSpPr>
          <a:xfrm>
            <a:off x="10317154" y="3282630"/>
            <a:ext cx="674056" cy="997660"/>
            <a:chOff x="3200400" y="1447800"/>
            <a:chExt cx="687514" cy="1371600"/>
          </a:xfrm>
        </p:grpSpPr>
        <p:pic>
          <p:nvPicPr>
            <p:cNvPr id="112" name="Picture 5" descr="C:\Users\davidra\Documents\ClipArtforPowerpoint\DVD_ART36\Artwork_Imagery\Hardware Photos\OEM HW\SERVERS\HP ProLiant ML115 J5.png"/>
            <p:cNvPicPr>
              <a:picLocks noChangeAspect="1" noChangeArrowheads="1"/>
            </p:cNvPicPr>
            <p:nvPr/>
          </p:nvPicPr>
          <p:blipFill>
            <a:blip r:embed="rId4" cstate="print"/>
            <a:srcRect/>
            <a:stretch>
              <a:fillRect/>
            </a:stretch>
          </p:blipFill>
          <p:spPr bwMode="auto">
            <a:xfrm>
              <a:off x="3200400" y="1447800"/>
              <a:ext cx="687514" cy="1303345"/>
            </a:xfrm>
            <a:prstGeom prst="rect">
              <a:avLst/>
            </a:prstGeom>
            <a:noFill/>
          </p:spPr>
        </p:pic>
        <p:pic>
          <p:nvPicPr>
            <p:cNvPr id="114" name="Picture 2" descr="C:\Users\davidra\Documents\ClipArtforPowerpoint\DVD_ART36\Artwork_Imagery\Icons - Illustrations\_ XML ICONS\Globe internet world web online.png"/>
            <p:cNvPicPr>
              <a:picLocks noChangeAspect="1" noChangeArrowheads="1"/>
            </p:cNvPicPr>
            <p:nvPr/>
          </p:nvPicPr>
          <p:blipFill>
            <a:blip r:embed="rId5" cstate="print"/>
            <a:srcRect/>
            <a:stretch>
              <a:fillRect/>
            </a:stretch>
          </p:blipFill>
          <p:spPr bwMode="auto">
            <a:xfrm>
              <a:off x="3429000" y="2362200"/>
              <a:ext cx="457200" cy="457200"/>
            </a:xfrm>
            <a:prstGeom prst="rect">
              <a:avLst/>
            </a:prstGeom>
            <a:noFill/>
          </p:spPr>
        </p:pic>
      </p:grpSp>
      <p:sp>
        <p:nvSpPr>
          <p:cNvPr id="3" name="TextBox 2"/>
          <p:cNvSpPr txBox="1"/>
          <p:nvPr/>
        </p:nvSpPr>
        <p:spPr>
          <a:xfrm>
            <a:off x="9638445" y="3003321"/>
            <a:ext cx="2031471" cy="215444"/>
          </a:xfrm>
          <a:prstGeom prst="rect">
            <a:avLst/>
          </a:prstGeom>
          <a:noFill/>
        </p:spPr>
        <p:txBody>
          <a:bodyPr wrap="square" lIns="0" tIns="0" rIns="0" bIns="0" rtlCol="0">
            <a:spAutoFit/>
          </a:bodyPr>
          <a:lstStyle/>
          <a:p>
            <a:pPr algn="ctr"/>
            <a:r>
              <a:rPr lang="en-US" sz="1400" b="1" dirty="0" smtClean="0">
                <a:solidFill>
                  <a:srgbClr val="FFFFFF"/>
                </a:solidFill>
              </a:rPr>
              <a:t>Primary Site</a:t>
            </a:r>
          </a:p>
        </p:txBody>
      </p:sp>
      <p:grpSp>
        <p:nvGrpSpPr>
          <p:cNvPr id="77" name="Group 76"/>
          <p:cNvGrpSpPr/>
          <p:nvPr/>
        </p:nvGrpSpPr>
        <p:grpSpPr>
          <a:xfrm>
            <a:off x="9967568" y="5105400"/>
            <a:ext cx="2336191" cy="1371600"/>
            <a:chOff x="9967567" y="5105400"/>
            <a:chExt cx="2336192" cy="1371600"/>
          </a:xfrm>
        </p:grpSpPr>
        <p:pic>
          <p:nvPicPr>
            <p:cNvPr id="122" name="Picture 8" descr="C:\Users\davidra\Documents\ClipArtforPowerpoint\DVD_ART36\Artwork_Imagery\Icons - Illustrations\_ SEVEN STYLE\lcd monitor tv television screen.png"/>
            <p:cNvPicPr>
              <a:picLocks noChangeAspect="1" noChangeArrowheads="1"/>
            </p:cNvPicPr>
            <p:nvPr/>
          </p:nvPicPr>
          <p:blipFill>
            <a:blip r:embed="rId6" cstate="print"/>
            <a:srcRect/>
            <a:stretch>
              <a:fillRect/>
            </a:stretch>
          </p:blipFill>
          <p:spPr bwMode="auto">
            <a:xfrm>
              <a:off x="9967567" y="5105402"/>
              <a:ext cx="1523603" cy="1034143"/>
            </a:xfrm>
            <a:prstGeom prst="rect">
              <a:avLst/>
            </a:prstGeom>
            <a:noFill/>
          </p:spPr>
        </p:pic>
        <p:pic>
          <p:nvPicPr>
            <p:cNvPr id="123" name="Picture 10" descr="C:\Users\davidra\Documents\ClipArtforPowerpoint\DVD_ART36\Logos\System Center\System Center generic brand Grid v.png"/>
            <p:cNvPicPr>
              <a:picLocks noChangeAspect="1" noChangeArrowheads="1"/>
            </p:cNvPicPr>
            <p:nvPr/>
          </p:nvPicPr>
          <p:blipFill>
            <a:blip r:embed="rId7" cstate="print"/>
            <a:srcRect/>
            <a:stretch>
              <a:fillRect/>
            </a:stretch>
          </p:blipFill>
          <p:spPr bwMode="auto">
            <a:xfrm>
              <a:off x="10086655" y="5545965"/>
              <a:ext cx="598025" cy="260458"/>
            </a:xfrm>
            <a:prstGeom prst="rect">
              <a:avLst/>
            </a:prstGeom>
            <a:noFill/>
          </p:spPr>
        </p:pic>
        <p:pic>
          <p:nvPicPr>
            <p:cNvPr id="116" name="Picture 6" descr="C:\Users\davidra\Documents\ClipArtforPowerpoint\DVD_ART36\Artwork_Imagery\Icons - Illustrations\_ REAL VISTA STYLE\people executive icon business man.png"/>
            <p:cNvPicPr>
              <a:picLocks noChangeAspect="1" noChangeArrowheads="1"/>
            </p:cNvPicPr>
            <p:nvPr/>
          </p:nvPicPr>
          <p:blipFill>
            <a:blip r:embed="rId8" cstate="print"/>
            <a:srcRect/>
            <a:stretch>
              <a:fillRect/>
            </a:stretch>
          </p:blipFill>
          <p:spPr bwMode="auto">
            <a:xfrm>
              <a:off x="10475435" y="5105400"/>
              <a:ext cx="1828324" cy="1371600"/>
            </a:xfrm>
            <a:prstGeom prst="rect">
              <a:avLst/>
            </a:prstGeom>
            <a:noFill/>
          </p:spPr>
        </p:pic>
      </p:grpSp>
      <p:pic>
        <p:nvPicPr>
          <p:cNvPr id="78" name="Picture 3" descr="C:\Users\davidra\Documents\ClipArtforPowerpoint\DVD_ART36\Artwork_Imagery\Icons - Illustrations\_ WINDOWS SERVER ICONS\Misc\Database cylinder.png"/>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flipH="1">
            <a:off x="10899124" y="4010524"/>
            <a:ext cx="331204" cy="371207"/>
          </a:xfrm>
          <a:prstGeom prst="rect">
            <a:avLst/>
          </a:prstGeom>
          <a:noFill/>
        </p:spPr>
      </p:pic>
      <p:sp>
        <p:nvSpPr>
          <p:cNvPr id="55" name="Right Arrow 54"/>
          <p:cNvSpPr/>
          <p:nvPr/>
        </p:nvSpPr>
        <p:spPr bwMode="auto">
          <a:xfrm rot="20473750">
            <a:off x="7915986" y="3859784"/>
            <a:ext cx="2341351" cy="22206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Device Info</a:t>
            </a:r>
          </a:p>
        </p:txBody>
      </p:sp>
      <p:sp>
        <p:nvSpPr>
          <p:cNvPr id="59" name="Right Arrow 58"/>
          <p:cNvSpPr/>
          <p:nvPr/>
        </p:nvSpPr>
        <p:spPr bwMode="auto">
          <a:xfrm rot="20498814" flipH="1">
            <a:off x="7906887" y="3870186"/>
            <a:ext cx="2318749" cy="25699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Discover Mobile</a:t>
            </a:r>
          </a:p>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Devices</a:t>
            </a:r>
          </a:p>
        </p:txBody>
      </p:sp>
      <p:sp>
        <p:nvSpPr>
          <p:cNvPr id="72" name="Right Arrow 71"/>
          <p:cNvSpPr/>
          <p:nvPr/>
        </p:nvSpPr>
        <p:spPr bwMode="auto">
          <a:xfrm rot="20506528" flipH="1">
            <a:off x="7900484" y="3872132"/>
            <a:ext cx="2307624" cy="23868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Settings Policy</a:t>
            </a:r>
          </a:p>
        </p:txBody>
      </p:sp>
      <p:sp>
        <p:nvSpPr>
          <p:cNvPr id="32" name="Right Arrow 31"/>
          <p:cNvSpPr/>
          <p:nvPr/>
        </p:nvSpPr>
        <p:spPr bwMode="auto">
          <a:xfrm rot="16200000">
            <a:off x="6772902" y="3062159"/>
            <a:ext cx="1637425" cy="21267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Settings Policy</a:t>
            </a:r>
          </a:p>
        </p:txBody>
      </p:sp>
      <p:sp>
        <p:nvSpPr>
          <p:cNvPr id="36" name="Right Arrow 35"/>
          <p:cNvSpPr/>
          <p:nvPr/>
        </p:nvSpPr>
        <p:spPr bwMode="auto">
          <a:xfrm rot="16200000" flipH="1">
            <a:off x="6708910" y="3094277"/>
            <a:ext cx="1780379" cy="185066"/>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Device info</a:t>
            </a:r>
          </a:p>
        </p:txBody>
      </p:sp>
      <p:sp>
        <p:nvSpPr>
          <p:cNvPr id="38" name="Right Arrow 37"/>
          <p:cNvSpPr/>
          <p:nvPr/>
        </p:nvSpPr>
        <p:spPr bwMode="auto">
          <a:xfrm rot="16200000">
            <a:off x="6778249" y="3088750"/>
            <a:ext cx="1722483" cy="18076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Discover Mobile Devices</a:t>
            </a:r>
          </a:p>
        </p:txBody>
      </p:sp>
      <p:grpSp>
        <p:nvGrpSpPr>
          <p:cNvPr id="42" name="Group 41"/>
          <p:cNvGrpSpPr/>
          <p:nvPr/>
        </p:nvGrpSpPr>
        <p:grpSpPr>
          <a:xfrm>
            <a:off x="9747397" y="4339965"/>
            <a:ext cx="1919021" cy="699136"/>
            <a:chOff x="8373942" y="4330064"/>
            <a:chExt cx="1439641" cy="699136"/>
          </a:xfrm>
        </p:grpSpPr>
        <p:sp>
          <p:nvSpPr>
            <p:cNvPr id="43" name="Right Arrow 42"/>
            <p:cNvSpPr/>
            <p:nvPr/>
          </p:nvSpPr>
          <p:spPr bwMode="auto">
            <a:xfrm rot="16200000">
              <a:off x="8680381" y="4564044"/>
              <a:ext cx="699136" cy="2311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endParaRPr>
            </a:p>
          </p:txBody>
        </p:sp>
        <p:sp>
          <p:nvSpPr>
            <p:cNvPr id="44" name="TextBox 43"/>
            <p:cNvSpPr txBox="1"/>
            <p:nvPr/>
          </p:nvSpPr>
          <p:spPr>
            <a:xfrm>
              <a:off x="8373942" y="4462692"/>
              <a:ext cx="1439641" cy="553998"/>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Configure Exchange  Connector</a:t>
              </a:r>
            </a:p>
          </p:txBody>
        </p:sp>
      </p:grpSp>
      <p:grpSp>
        <p:nvGrpSpPr>
          <p:cNvPr id="64" name="Group 63"/>
          <p:cNvGrpSpPr/>
          <p:nvPr/>
        </p:nvGrpSpPr>
        <p:grpSpPr>
          <a:xfrm>
            <a:off x="3367595" y="967497"/>
            <a:ext cx="4764490" cy="5764130"/>
            <a:chOff x="3367595" y="967497"/>
            <a:chExt cx="4764490" cy="5764130"/>
          </a:xfrm>
        </p:grpSpPr>
        <p:grpSp>
          <p:nvGrpSpPr>
            <p:cNvPr id="6" name="Group 5"/>
            <p:cNvGrpSpPr/>
            <p:nvPr/>
          </p:nvGrpSpPr>
          <p:grpSpPr>
            <a:xfrm>
              <a:off x="6695845" y="4135279"/>
              <a:ext cx="1422030" cy="1785419"/>
              <a:chOff x="6446872" y="3305522"/>
              <a:chExt cx="1422030" cy="1373494"/>
            </a:xfrm>
          </p:grpSpPr>
          <p:pic>
            <p:nvPicPr>
              <p:cNvPr id="28" name="Picture 4" descr="C:\Users\davidra\Documents\ClipArtforPowerpoint\DVD_ART36\Artwork_Imagery\Icons - Illustrations\_ WINDOWS VISTA ICONS\VPN servers computer ras.png"/>
              <p:cNvPicPr>
                <a:picLocks noChangeAspect="1" noChangeArrowheads="1"/>
              </p:cNvPicPr>
              <p:nvPr/>
            </p:nvPicPr>
            <p:blipFill>
              <a:blip r:embed="rId10" cstate="print"/>
              <a:srcRect/>
              <a:stretch>
                <a:fillRect/>
              </a:stretch>
            </p:blipFill>
            <p:spPr bwMode="auto">
              <a:xfrm>
                <a:off x="6928375" y="3305522"/>
                <a:ext cx="812588" cy="852774"/>
              </a:xfrm>
              <a:prstGeom prst="rect">
                <a:avLst/>
              </a:prstGeom>
              <a:noFill/>
            </p:spPr>
          </p:pic>
          <p:sp>
            <p:nvSpPr>
              <p:cNvPr id="29" name="TextBox 28"/>
              <p:cNvSpPr txBox="1"/>
              <p:nvPr/>
            </p:nvSpPr>
            <p:spPr>
              <a:xfrm>
                <a:off x="6446872" y="4347542"/>
                <a:ext cx="1422030" cy="331474"/>
              </a:xfrm>
              <a:prstGeom prst="rect">
                <a:avLst/>
              </a:prstGeom>
              <a:noFill/>
            </p:spPr>
            <p:txBody>
              <a:bodyPr wrap="square" lIns="0" tIns="0" rIns="0" bIns="0" rtlCol="0">
                <a:spAutoFit/>
              </a:bodyPr>
              <a:lstStyle/>
              <a:p>
                <a:pPr algn="ctr"/>
                <a:r>
                  <a:rPr lang="en-US" sz="1400" b="1" dirty="0" smtClean="0"/>
                  <a:t>Exchange Mailbox Server</a:t>
                </a:r>
              </a:p>
            </p:txBody>
          </p:sp>
        </p:grpSp>
        <p:sp>
          <p:nvSpPr>
            <p:cNvPr id="30" name="Isosceles Triangle 29"/>
            <p:cNvSpPr/>
            <p:nvPr/>
          </p:nvSpPr>
          <p:spPr>
            <a:xfrm>
              <a:off x="6909180" y="1063504"/>
              <a:ext cx="1222905" cy="1219402"/>
            </a:xfrm>
            <a:prstGeom prst="triangle">
              <a:avLst>
                <a:gd name="adj" fmla="val 50000"/>
              </a:avLst>
            </a:prstGeom>
            <a:gradFill flip="none" rotWithShape="1">
              <a:gsLst>
                <a:gs pos="4000">
                  <a:schemeClr val="accent2">
                    <a:lumMod val="20000"/>
                    <a:lumOff val="80000"/>
                  </a:schemeClr>
                </a:gs>
                <a:gs pos="37000">
                  <a:schemeClr val="accent2">
                    <a:tint val="90000"/>
                    <a:satMod val="135000"/>
                  </a:schemeClr>
                </a:gs>
                <a:gs pos="100000">
                  <a:schemeClr val="accent2">
                    <a:tint val="80000"/>
                    <a:satMod val="155000"/>
                  </a:schemeClr>
                </a:gs>
              </a:gsLst>
              <a:lin ang="2700000" scaled="1"/>
              <a:tileRect/>
            </a:gradFill>
            <a:scene3d>
              <a:camera prst="isometricOffAxis2Left"/>
              <a:lightRig rig="threePt" dir="t">
                <a:rot lat="0" lon="0" rev="1200000"/>
              </a:lightRig>
            </a:scene3d>
            <a:sp3d>
              <a:bevelT w="127000" h="127000"/>
              <a:bevelB/>
            </a:sp3d>
          </p:spPr>
          <p:style>
            <a:lnRef idx="0">
              <a:schemeClr val="accent1"/>
            </a:lnRef>
            <a:fillRef idx="3">
              <a:schemeClr val="accent1"/>
            </a:fillRef>
            <a:effectRef idx="3">
              <a:schemeClr val="accent1"/>
            </a:effectRef>
            <a:fontRef idx="minor">
              <a:schemeClr val="lt1"/>
            </a:fontRef>
          </p:style>
          <p:txBody>
            <a:bodyPr wrap="none" lIns="91430" tIns="45715" rIns="91430" bIns="45715"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r>
                <a:rPr lang="en-US" sz="1600" dirty="0">
                  <a:solidFill>
                    <a:schemeClr val="tx1"/>
                  </a:solidFill>
                </a:rPr>
                <a:t>Active </a:t>
              </a:r>
              <a:br>
                <a:rPr lang="en-US" sz="1600" dirty="0">
                  <a:solidFill>
                    <a:schemeClr val="tx1"/>
                  </a:solidFill>
                </a:rPr>
              </a:br>
              <a:r>
                <a:rPr lang="en-US" sz="1600" dirty="0">
                  <a:solidFill>
                    <a:schemeClr val="tx1"/>
                  </a:solidFill>
                </a:rPr>
                <a:t>Directory</a:t>
              </a:r>
            </a:p>
          </p:txBody>
        </p:sp>
        <p:grpSp>
          <p:nvGrpSpPr>
            <p:cNvPr id="63" name="Group 62"/>
            <p:cNvGrpSpPr/>
            <p:nvPr/>
          </p:nvGrpSpPr>
          <p:grpSpPr>
            <a:xfrm>
              <a:off x="3367595" y="967497"/>
              <a:ext cx="2801974" cy="5764130"/>
              <a:chOff x="3367595" y="967497"/>
              <a:chExt cx="2801974" cy="5764130"/>
            </a:xfrm>
          </p:grpSpPr>
          <p:sp>
            <p:nvSpPr>
              <p:cNvPr id="46" name="Rounded Rectangle 45"/>
              <p:cNvSpPr/>
              <p:nvPr/>
            </p:nvSpPr>
            <p:spPr bwMode="auto">
              <a:xfrm>
                <a:off x="3401343" y="967497"/>
                <a:ext cx="2621115" cy="5764130"/>
              </a:xfrm>
              <a:prstGeom prst="roundRect">
                <a:avLst>
                  <a:gd name="adj" fmla="val 14879"/>
                </a:avLst>
              </a:prstGeom>
              <a:gradFill flip="none" rotWithShape="1">
                <a:gsLst>
                  <a:gs pos="80000">
                    <a:srgbClr val="00B050"/>
                  </a:gs>
                  <a:gs pos="99000">
                    <a:schemeClr val="accent2">
                      <a:tint val="30000"/>
                      <a:satMod val="180000"/>
                    </a:schemeClr>
                  </a:gs>
                  <a:gs pos="98000">
                    <a:schemeClr val="accent2">
                      <a:tint val="22000"/>
                      <a:satMod val="180000"/>
                    </a:schemeClr>
                  </a:gs>
                </a:gsLst>
                <a:path path="circle">
                  <a:fillToRect l="50000" t="50000" r="50000" b="50000"/>
                </a:path>
                <a:tileRec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26" tIns="45713" rIns="91426" bIns="45713" anchor="ctr"/>
              <a:lstStyle/>
              <a:p>
                <a:pPr algn="ctr" defTabSz="913998"/>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grpSp>
            <p:nvGrpSpPr>
              <p:cNvPr id="7" name="Group 6"/>
              <p:cNvGrpSpPr/>
              <p:nvPr/>
            </p:nvGrpSpPr>
            <p:grpSpPr>
              <a:xfrm>
                <a:off x="3683008" y="2413581"/>
                <a:ext cx="2377550" cy="1945759"/>
                <a:chOff x="6173284" y="1420280"/>
                <a:chExt cx="2031471" cy="1343245"/>
              </a:xfrm>
            </p:grpSpPr>
            <p:pic>
              <p:nvPicPr>
                <p:cNvPr id="39" name="Picture 4" descr="C:\Users\davidra\Documents\ClipArtforPowerpoint\DVD_ART36\Artwork_Imagery\Icons - Illustrations\_ WINDOWS VISTA ICONS\VPN servers computer ras.png"/>
                <p:cNvPicPr>
                  <a:picLocks noChangeAspect="1" noChangeArrowheads="1"/>
                </p:cNvPicPr>
                <p:nvPr/>
              </p:nvPicPr>
              <p:blipFill>
                <a:blip r:embed="rId10" cstate="print"/>
                <a:srcRect/>
                <a:stretch>
                  <a:fillRect/>
                </a:stretch>
              </p:blipFill>
              <p:spPr bwMode="auto">
                <a:xfrm>
                  <a:off x="6782726" y="1910751"/>
                  <a:ext cx="812588" cy="852774"/>
                </a:xfrm>
                <a:prstGeom prst="rect">
                  <a:avLst/>
                </a:prstGeom>
                <a:noFill/>
              </p:spPr>
            </p:pic>
            <p:sp>
              <p:nvSpPr>
                <p:cNvPr id="40" name="TextBox 39"/>
                <p:cNvSpPr txBox="1"/>
                <p:nvPr/>
              </p:nvSpPr>
              <p:spPr>
                <a:xfrm>
                  <a:off x="6173284" y="1420280"/>
                  <a:ext cx="2031471" cy="297461"/>
                </a:xfrm>
                <a:prstGeom prst="rect">
                  <a:avLst/>
                </a:prstGeom>
                <a:noFill/>
              </p:spPr>
              <p:txBody>
                <a:bodyPr wrap="square" lIns="0" tIns="0" rIns="0" bIns="0" rtlCol="0">
                  <a:spAutoFit/>
                </a:bodyPr>
                <a:lstStyle/>
                <a:p>
                  <a:pPr algn="ctr"/>
                  <a:r>
                    <a:rPr lang="en-US" sz="1400" b="1" dirty="0" smtClean="0"/>
                    <a:t>Exchange</a:t>
                  </a:r>
                </a:p>
                <a:p>
                  <a:pPr algn="ctr"/>
                  <a:r>
                    <a:rPr lang="en-US" sz="1400" b="1" dirty="0" smtClean="0"/>
                    <a:t>Client Access Server</a:t>
                  </a:r>
                </a:p>
              </p:txBody>
            </p:sp>
          </p:grpSp>
          <p:pic>
            <p:nvPicPr>
              <p:cNvPr id="47"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11" cstate="print"/>
              <a:srcRect/>
              <a:stretch>
                <a:fillRect/>
              </a:stretch>
            </p:blipFill>
            <p:spPr bwMode="auto">
              <a:xfrm>
                <a:off x="5334907" y="3468646"/>
                <a:ext cx="834662" cy="704127"/>
              </a:xfrm>
              <a:prstGeom prst="rect">
                <a:avLst/>
              </a:prstGeom>
              <a:noFill/>
            </p:spPr>
          </p:pic>
          <p:pic>
            <p:nvPicPr>
              <p:cNvPr id="48" name="Picture 3" descr="C:\Users\davidra\Documents\ClipArtforPowerpoint\DVD_ART36\Artwork_Imagery\Icons - Illustrations\_ WINDOWS SERVER ICONS\Security\Brick Wall firewall fire secure security.png"/>
              <p:cNvPicPr>
                <a:picLocks noChangeAspect="1" noChangeArrowheads="1"/>
              </p:cNvPicPr>
              <p:nvPr/>
            </p:nvPicPr>
            <p:blipFill>
              <a:blip r:embed="rId11" cstate="print"/>
              <a:srcRect/>
              <a:stretch>
                <a:fillRect/>
              </a:stretch>
            </p:blipFill>
            <p:spPr bwMode="auto">
              <a:xfrm>
                <a:off x="3367595" y="3468646"/>
                <a:ext cx="834662" cy="704127"/>
              </a:xfrm>
              <a:prstGeom prst="rect">
                <a:avLst/>
              </a:prstGeom>
              <a:noFill/>
            </p:spPr>
          </p:pic>
        </p:grpSp>
      </p:grpSp>
      <p:sp>
        <p:nvSpPr>
          <p:cNvPr id="71" name="Right Arrow 70"/>
          <p:cNvSpPr/>
          <p:nvPr/>
        </p:nvSpPr>
        <p:spPr bwMode="auto">
          <a:xfrm flipH="1">
            <a:off x="2317898" y="3547810"/>
            <a:ext cx="2083981" cy="216116"/>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Apply Settings</a:t>
            </a:r>
          </a:p>
        </p:txBody>
      </p:sp>
      <p:sp>
        <p:nvSpPr>
          <p:cNvPr id="74" name="Right Arrow 73"/>
          <p:cNvSpPr/>
          <p:nvPr/>
        </p:nvSpPr>
        <p:spPr bwMode="auto">
          <a:xfrm>
            <a:off x="2306641" y="3522957"/>
            <a:ext cx="2140254" cy="25284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Check access to</a:t>
            </a:r>
          </a:p>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Exchange</a:t>
            </a:r>
          </a:p>
        </p:txBody>
      </p:sp>
      <p:sp>
        <p:nvSpPr>
          <p:cNvPr id="33" name="Right Arrow 32"/>
          <p:cNvSpPr/>
          <p:nvPr/>
        </p:nvSpPr>
        <p:spPr bwMode="auto">
          <a:xfrm rot="19693328">
            <a:off x="5166121" y="2819517"/>
            <a:ext cx="2162879" cy="19983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Get  Device </a:t>
            </a:r>
          </a:p>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Settings Policy</a:t>
            </a:r>
          </a:p>
        </p:txBody>
      </p:sp>
      <p:grpSp>
        <p:nvGrpSpPr>
          <p:cNvPr id="51" name="Group 50"/>
          <p:cNvGrpSpPr/>
          <p:nvPr/>
        </p:nvGrpSpPr>
        <p:grpSpPr>
          <a:xfrm>
            <a:off x="766624" y="3009613"/>
            <a:ext cx="1358458" cy="1350250"/>
            <a:chOff x="766623" y="3009613"/>
            <a:chExt cx="1358458" cy="1350250"/>
          </a:xfrm>
        </p:grpSpPr>
        <p:pic>
          <p:nvPicPr>
            <p:cNvPr id="180"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12" cstate="print"/>
            <a:srcRect/>
            <a:stretch>
              <a:fillRect/>
            </a:stretch>
          </p:blipFill>
          <p:spPr bwMode="auto">
            <a:xfrm>
              <a:off x="1567591" y="3009613"/>
              <a:ext cx="557490" cy="1054354"/>
            </a:xfrm>
            <a:prstGeom prst="rect">
              <a:avLst/>
            </a:prstGeom>
            <a:noFill/>
          </p:spPr>
        </p:pic>
        <p:pic>
          <p:nvPicPr>
            <p:cNvPr id="179" name="Picture 12" descr="C:\Users\davidra\Documents\ClipArtforPowerpoint\DVD_ART36\Artwork_Imagery\Icons - Illustrations\_ WINDOWS VISTA ICONS\Female User woman people person.png"/>
            <p:cNvPicPr>
              <a:picLocks noChangeAspect="1" noChangeArrowheads="1"/>
            </p:cNvPicPr>
            <p:nvPr/>
          </p:nvPicPr>
          <p:blipFill>
            <a:blip r:embed="rId13" cstate="print"/>
            <a:srcRect/>
            <a:stretch>
              <a:fillRect/>
            </a:stretch>
          </p:blipFill>
          <p:spPr bwMode="auto">
            <a:xfrm>
              <a:off x="766623" y="3284008"/>
              <a:ext cx="1029610" cy="1075855"/>
            </a:xfrm>
            <a:prstGeom prst="rect">
              <a:avLst/>
            </a:prstGeom>
            <a:noFill/>
          </p:spPr>
        </p:pic>
        <p:pic>
          <p:nvPicPr>
            <p:cNvPr id="50" name="Picture 49" descr="D:\DVD Art\DVD_ART34\Logos\Microsoft Office 2007 - all products\Outlook 2007\Office Outlook 2007 Product Icon.png"/>
            <p:cNvPicPr>
              <a:picLocks noChangeAspect="1" noChangeArrowheads="1"/>
            </p:cNvPicPr>
            <p:nvPr/>
          </p:nvPicPr>
          <p:blipFill>
            <a:blip r:embed="rId14" cstate="print"/>
            <a:srcRect/>
            <a:stretch>
              <a:fillRect/>
            </a:stretch>
          </p:blipFill>
          <p:spPr bwMode="auto">
            <a:xfrm>
              <a:off x="1903866" y="3496572"/>
              <a:ext cx="179134" cy="152400"/>
            </a:xfrm>
            <a:prstGeom prst="rect">
              <a:avLst/>
            </a:prstGeom>
            <a:noFill/>
          </p:spPr>
        </p:pic>
      </p:grpSp>
      <p:pic>
        <p:nvPicPr>
          <p:cNvPr id="65" name="Picture 2" descr="C:\Users\davidra\Documents\ClipArtforPowerpoint\DVD_ART36\Artwork_Imagery\Icons - Illustrations\_ XML ICONS\policy rules.png"/>
          <p:cNvPicPr>
            <a:picLocks noChangeAspect="1" noChangeArrowheads="1"/>
          </p:cNvPicPr>
          <p:nvPr/>
        </p:nvPicPr>
        <p:blipFill>
          <a:blip r:embed="rId15" cstate="print"/>
          <a:srcRect/>
          <a:stretch>
            <a:fillRect/>
          </a:stretch>
        </p:blipFill>
        <p:spPr bwMode="auto">
          <a:xfrm>
            <a:off x="10327785" y="3372156"/>
            <a:ext cx="518160" cy="518861"/>
          </a:xfrm>
          <a:prstGeom prst="rect">
            <a:avLst/>
          </a:prstGeom>
          <a:noFill/>
        </p:spPr>
      </p:pic>
      <p:sp>
        <p:nvSpPr>
          <p:cNvPr id="68" name="Right Arrow 67"/>
          <p:cNvSpPr/>
          <p:nvPr/>
        </p:nvSpPr>
        <p:spPr bwMode="auto">
          <a:xfrm rot="19739739" flipH="1">
            <a:off x="5224245" y="2764506"/>
            <a:ext cx="2083981" cy="216116"/>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Device Settings</a:t>
            </a:r>
          </a:p>
        </p:txBody>
      </p:sp>
      <p:pic>
        <p:nvPicPr>
          <p:cNvPr id="69" name="Picture 2" descr="C:\Users\davidra\Documents\ClipArtforPowerpoint\DVD_ART36\Artwork_Imagery\Icons - Illustrations\_ XML ICONS\policy rules.png"/>
          <p:cNvPicPr>
            <a:picLocks noChangeAspect="1" noChangeArrowheads="1"/>
          </p:cNvPicPr>
          <p:nvPr/>
        </p:nvPicPr>
        <p:blipFill>
          <a:blip r:embed="rId15" cstate="print"/>
          <a:srcRect/>
          <a:stretch>
            <a:fillRect/>
          </a:stretch>
        </p:blipFill>
        <p:spPr bwMode="auto">
          <a:xfrm>
            <a:off x="7301049" y="1451209"/>
            <a:ext cx="518160" cy="518861"/>
          </a:xfrm>
          <a:prstGeom prst="rect">
            <a:avLst/>
          </a:prstGeom>
          <a:noFill/>
        </p:spPr>
      </p:pic>
      <p:pic>
        <p:nvPicPr>
          <p:cNvPr id="70" name="Picture 15" descr="C:\Users\davidra\Documents\ClipArtforPowerpoint\DVD_ART36\Artwork_Imagery\Shapes\Arrows\Curved\gold arrow cycle.png"/>
          <p:cNvPicPr>
            <a:picLocks noChangeArrowheads="1"/>
          </p:cNvPicPr>
          <p:nvPr/>
        </p:nvPicPr>
        <p:blipFill>
          <a:blip r:embed="rId16" cstate="print"/>
          <a:srcRect/>
          <a:stretch>
            <a:fillRect/>
          </a:stretch>
        </p:blipFill>
        <p:spPr bwMode="auto">
          <a:xfrm flipH="1">
            <a:off x="1838762" y="2985720"/>
            <a:ext cx="682574" cy="513416"/>
          </a:xfrm>
          <a:prstGeom prst="rect">
            <a:avLst/>
          </a:prstGeom>
          <a:noFill/>
        </p:spPr>
      </p:pic>
      <p:sp>
        <p:nvSpPr>
          <p:cNvPr id="73" name="TextBox 72"/>
          <p:cNvSpPr txBox="1"/>
          <p:nvPr/>
        </p:nvSpPr>
        <p:spPr>
          <a:xfrm>
            <a:off x="1247091" y="2668749"/>
            <a:ext cx="1664702" cy="276999"/>
          </a:xfrm>
          <a:prstGeom prst="rect">
            <a:avLst/>
          </a:prstGeom>
          <a:noFill/>
        </p:spPr>
        <p:txBody>
          <a:bodyPr wrap="square" lIns="0" tIns="0" rIns="0" bIns="0" rtlCol="0">
            <a:spAutoFit/>
          </a:bodyPr>
          <a:lstStyle/>
          <a:p>
            <a:pPr algn="ctr"/>
            <a:r>
              <a:rPr lang="en-US" dirty="0" smtClean="0">
                <a:latin typeface="Calibri" pitchFamily="34" charset="0"/>
                <a:cs typeface="Calibri" pitchFamily="34" charset="0"/>
              </a:rPr>
              <a:t>Apply Settings</a:t>
            </a:r>
          </a:p>
        </p:txBody>
      </p:sp>
      <p:sp>
        <p:nvSpPr>
          <p:cNvPr id="75" name="Right Arrow 74"/>
          <p:cNvSpPr/>
          <p:nvPr/>
        </p:nvSpPr>
        <p:spPr bwMode="auto">
          <a:xfrm>
            <a:off x="2265164" y="3526495"/>
            <a:ext cx="2140254" cy="252844"/>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Mail Request</a:t>
            </a:r>
          </a:p>
        </p:txBody>
      </p:sp>
      <p:sp>
        <p:nvSpPr>
          <p:cNvPr id="76" name="Right Arrow 75"/>
          <p:cNvSpPr/>
          <p:nvPr/>
        </p:nvSpPr>
        <p:spPr bwMode="auto">
          <a:xfrm rot="1162529">
            <a:off x="5208580" y="4044718"/>
            <a:ext cx="1980616" cy="248302"/>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50800" dist="38100" dir="2700000" algn="tl" rotWithShape="0">
                    <a:prstClr val="black">
                      <a:alpha val="40000"/>
                    </a:prstClr>
                  </a:outerShdw>
                </a:effectLst>
                <a:latin typeface="Calibri" pitchFamily="34" charset="0"/>
                <a:cs typeface="Calibri" pitchFamily="34" charset="0"/>
              </a:rPr>
              <a:t>Mail Request</a:t>
            </a:r>
          </a:p>
        </p:txBody>
      </p:sp>
      <p:grpSp>
        <p:nvGrpSpPr>
          <p:cNvPr id="62" name="Group 61"/>
          <p:cNvGrpSpPr/>
          <p:nvPr/>
        </p:nvGrpSpPr>
        <p:grpSpPr>
          <a:xfrm>
            <a:off x="7060657" y="4368501"/>
            <a:ext cx="523904" cy="471158"/>
            <a:chOff x="1404135" y="4953292"/>
            <a:chExt cx="523903" cy="471158"/>
          </a:xfrm>
        </p:grpSpPr>
        <p:pic>
          <p:nvPicPr>
            <p:cNvPr id="52" name="Picture 51" descr="D:\DVD Art\DVD_ART34\Logos\Microsoft Office 2007 - all products\Outlook 2007\Office Outlook 2007 Product Icon.png"/>
            <p:cNvPicPr>
              <a:picLocks noChangeAspect="1" noChangeArrowheads="1"/>
            </p:cNvPicPr>
            <p:nvPr/>
          </p:nvPicPr>
          <p:blipFill>
            <a:blip r:embed="rId14" cstate="print"/>
            <a:srcRect/>
            <a:stretch>
              <a:fillRect/>
            </a:stretch>
          </p:blipFill>
          <p:spPr bwMode="auto">
            <a:xfrm>
              <a:off x="1404135" y="4953292"/>
              <a:ext cx="424665" cy="361288"/>
            </a:xfrm>
            <a:prstGeom prst="rect">
              <a:avLst/>
            </a:prstGeom>
            <a:noFill/>
          </p:spPr>
        </p:pic>
        <p:pic>
          <p:nvPicPr>
            <p:cNvPr id="60" name="Picture 59" descr="D:\DVD Art\DVD_ART34\Logos\Microsoft Office 2007 - all products\Outlook 2007\Office Outlook 2007 Product Icon.png"/>
            <p:cNvPicPr>
              <a:picLocks noChangeAspect="1" noChangeArrowheads="1"/>
            </p:cNvPicPr>
            <p:nvPr/>
          </p:nvPicPr>
          <p:blipFill>
            <a:blip r:embed="rId14" cstate="print"/>
            <a:srcRect/>
            <a:stretch>
              <a:fillRect/>
            </a:stretch>
          </p:blipFill>
          <p:spPr bwMode="auto">
            <a:xfrm>
              <a:off x="1450209" y="4999367"/>
              <a:ext cx="424665" cy="361288"/>
            </a:xfrm>
            <a:prstGeom prst="rect">
              <a:avLst/>
            </a:prstGeom>
            <a:noFill/>
          </p:spPr>
        </p:pic>
        <p:pic>
          <p:nvPicPr>
            <p:cNvPr id="61" name="Picture 60" descr="D:\DVD Art\DVD_ART34\Logos\Microsoft Office 2007 - all products\Outlook 2007\Office Outlook 2007 Product Icon.png"/>
            <p:cNvPicPr>
              <a:picLocks noChangeAspect="1" noChangeArrowheads="1"/>
            </p:cNvPicPr>
            <p:nvPr/>
          </p:nvPicPr>
          <p:blipFill>
            <a:blip r:embed="rId14" cstate="print"/>
            <a:srcRect/>
            <a:stretch>
              <a:fillRect/>
            </a:stretch>
          </p:blipFill>
          <p:spPr bwMode="auto">
            <a:xfrm>
              <a:off x="1503373" y="5063162"/>
              <a:ext cx="424665" cy="361288"/>
            </a:xfrm>
            <a:prstGeom prst="rect">
              <a:avLst/>
            </a:prstGeom>
            <a:noFill/>
          </p:spPr>
        </p:pic>
      </p:grpSp>
    </p:spTree>
    <p:custDataLst>
      <p:tags r:id="rId1"/>
    </p:custDataLst>
    <p:extLst>
      <p:ext uri="{BB962C8B-B14F-4D97-AF65-F5344CB8AC3E}">
        <p14:creationId xmlns:p14="http://schemas.microsoft.com/office/powerpoint/2010/main" val="378863800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77"/>
                                        </p:tgtEl>
                                        <p:attrNameLst>
                                          <p:attrName>style.visibility</p:attrName>
                                        </p:attrNameLst>
                                      </p:cBhvr>
                                      <p:to>
                                        <p:strVal val="hidden"/>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p:tgtEl>
                                          <p:spTgt spid="65"/>
                                        </p:tgtEl>
                                        <p:attrNameLst>
                                          <p:attrName>ppt_y</p:attrName>
                                        </p:attrNameLst>
                                      </p:cBhvr>
                                      <p:tavLst>
                                        <p:tav tm="0">
                                          <p:val>
                                            <p:strVal val="#ppt_y+#ppt_h"/>
                                          </p:val>
                                        </p:tav>
                                        <p:tav tm="100000">
                                          <p:val>
                                            <p:strVal val="#ppt_y"/>
                                          </p:val>
                                        </p:tav>
                                      </p:tavLst>
                                    </p:anim>
                                    <p:animEffect transition="in" filter="wipe(up)">
                                      <p:cBhvr>
                                        <p:cTn id="26" dur="500"/>
                                        <p:tgtEl>
                                          <p:spTgt spid="65"/>
                                        </p:tgtEl>
                                      </p:cBhvr>
                                    </p:animEffect>
                                  </p:childTnLst>
                                </p:cTn>
                              </p:par>
                              <p:par>
                                <p:cTn id="27" presetID="56" presetClass="path" presetSubtype="0" accel="50000" decel="50000" fill="hold" nodeType="withEffect">
                                  <p:stCondLst>
                                    <p:cond delay="0"/>
                                  </p:stCondLst>
                                  <p:childTnLst>
                                    <p:animMotion origin="layout" path="M 3.64252E-6 1.85185E-6 L -0.24167 0.12199 " pathEditMode="relative" rAng="0" ptsTypes="AA">
                                      <p:cBhvr>
                                        <p:cTn id="28" dur="2000" fill="hold"/>
                                        <p:tgtEl>
                                          <p:spTgt spid="65"/>
                                        </p:tgtEl>
                                        <p:attrNameLst>
                                          <p:attrName>ppt_x</p:attrName>
                                          <p:attrName>ppt_y</p:attrName>
                                        </p:attrNameLst>
                                      </p:cBhvr>
                                      <p:rCtr x="-12100" y="6100"/>
                                    </p:animMotion>
                                  </p:childTnLst>
                                </p:cTn>
                              </p:par>
                            </p:childTnLst>
                          </p:cTn>
                        </p:par>
                        <p:par>
                          <p:cTn id="29" fill="hold">
                            <p:stCondLst>
                              <p:cond delay="3000"/>
                            </p:stCondLst>
                            <p:childTnLst>
                              <p:par>
                                <p:cTn id="30" presetID="64" presetClass="path" presetSubtype="0" accel="50000" decel="50000" fill="hold" nodeType="afterEffect">
                                  <p:stCondLst>
                                    <p:cond delay="0"/>
                                  </p:stCondLst>
                                  <p:childTnLst>
                                    <p:animMotion origin="layout" path="M -0.24166 0.12199 L -0.24348 -0.25556 " pathEditMode="relative" rAng="0" ptsTypes="AA">
                                      <p:cBhvr>
                                        <p:cTn id="31" dur="2000" fill="hold"/>
                                        <p:tgtEl>
                                          <p:spTgt spid="65"/>
                                        </p:tgtEl>
                                        <p:attrNameLst>
                                          <p:attrName>ppt_x</p:attrName>
                                          <p:attrName>ppt_y</p:attrName>
                                        </p:attrNameLst>
                                      </p:cBhvr>
                                      <p:rCtr x="-100" y="-18900"/>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65"/>
                                        </p:tgtEl>
                                      </p:cBhvr>
                                    </p:animEffect>
                                    <p:set>
                                      <p:cBhvr>
                                        <p:cTn id="40" dur="1" fill="hold">
                                          <p:stCondLst>
                                            <p:cond delay="499"/>
                                          </p:stCondLst>
                                        </p:cTn>
                                        <p:tgtEl>
                                          <p:spTgt spid="6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72"/>
                                        </p:tgtEl>
                                      </p:cBhvr>
                                    </p:animEffect>
                                    <p:set>
                                      <p:cBhvr>
                                        <p:cTn id="48" dur="1" fill="hold">
                                          <p:stCondLst>
                                            <p:cond delay="499"/>
                                          </p:stCondLst>
                                        </p:cTn>
                                        <p:tgtEl>
                                          <p:spTgt spid="7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12" presetClass="entr" presetSubtype="4"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 calcmode="lin" valueType="num">
                                      <p:cBhvr additive="base">
                                        <p:cTn id="74" dur="500"/>
                                        <p:tgtEl>
                                          <p:spTgt spid="69"/>
                                        </p:tgtEl>
                                        <p:attrNameLst>
                                          <p:attrName>ppt_y</p:attrName>
                                        </p:attrNameLst>
                                      </p:cBhvr>
                                      <p:tavLst>
                                        <p:tav tm="0">
                                          <p:val>
                                            <p:strVal val="#ppt_y+#ppt_h"/>
                                          </p:val>
                                        </p:tav>
                                        <p:tav tm="100000">
                                          <p:val>
                                            <p:strVal val="#ppt_y"/>
                                          </p:val>
                                        </p:tav>
                                      </p:tavLst>
                                    </p:anim>
                                    <p:animEffect transition="in" filter="wipe(up)">
                                      <p:cBhvr>
                                        <p:cTn id="75" dur="500"/>
                                        <p:tgtEl>
                                          <p:spTgt spid="69"/>
                                        </p:tgtEl>
                                      </p:cBhvr>
                                    </p:animEffect>
                                  </p:childTnLst>
                                </p:cTn>
                              </p:par>
                              <p:par>
                                <p:cTn id="76" presetID="56" presetClass="path" presetSubtype="0" accel="50000" decel="50000" fill="hold" nodeType="withEffect">
                                  <p:stCondLst>
                                    <p:cond delay="0"/>
                                  </p:stCondLst>
                                  <p:childTnLst>
                                    <p:animMotion origin="layout" path="M 0.00638 0.01944 L -0.23776 0.275 " pathEditMode="relative" rAng="0" ptsTypes="AA">
                                      <p:cBhvr>
                                        <p:cTn id="77" dur="2000" fill="hold"/>
                                        <p:tgtEl>
                                          <p:spTgt spid="69"/>
                                        </p:tgtEl>
                                        <p:attrNameLst>
                                          <p:attrName>ppt_x</p:attrName>
                                          <p:attrName>ppt_y</p:attrName>
                                        </p:attrNameLst>
                                      </p:cBhvr>
                                      <p:rCtr x="-12200" y="12800"/>
                                    </p:animMotion>
                                  </p:childTnLst>
                                </p:cTn>
                              </p:par>
                            </p:childTnLst>
                          </p:cTn>
                        </p:par>
                        <p:par>
                          <p:cTn id="78" fill="hold">
                            <p:stCondLst>
                              <p:cond delay="3000"/>
                            </p:stCondLst>
                            <p:childTnLst>
                              <p:par>
                                <p:cTn id="79" presetID="64" presetClass="path" presetSubtype="0" accel="50000" decel="50000" fill="hold" nodeType="afterEffect">
                                  <p:stCondLst>
                                    <p:cond delay="0"/>
                                  </p:stCondLst>
                                  <p:childTnLst>
                                    <p:animMotion origin="layout" path="M -0.23554 0.27546 L -0.466 0.27314 " pathEditMode="relative" rAng="0" ptsTypes="AA">
                                      <p:cBhvr>
                                        <p:cTn id="80" dur="2000" fill="hold"/>
                                        <p:tgtEl>
                                          <p:spTgt spid="69"/>
                                        </p:tgtEl>
                                        <p:attrNameLst>
                                          <p:attrName>ppt_x</p:attrName>
                                          <p:attrName>ppt_y</p:attrName>
                                        </p:attrNameLst>
                                      </p:cBhvr>
                                      <p:rCtr x="-11500" y="-100"/>
                                    </p:animMotion>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68"/>
                                        </p:tgtEl>
                                      </p:cBhvr>
                                    </p:animEffect>
                                    <p:set>
                                      <p:cBhvr>
                                        <p:cTn id="85" dur="1" fill="hold">
                                          <p:stCondLst>
                                            <p:cond delay="499"/>
                                          </p:stCondLst>
                                        </p:cTn>
                                        <p:tgtEl>
                                          <p:spTgt spid="6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1"/>
                                        </p:tgtEl>
                                      </p:cBhvr>
                                    </p:animEffect>
                                    <p:set>
                                      <p:cBhvr>
                                        <p:cTn id="88" dur="1" fill="hold">
                                          <p:stCondLst>
                                            <p:cond delay="499"/>
                                          </p:stCondLst>
                                        </p:cTn>
                                        <p:tgtEl>
                                          <p:spTgt spid="71"/>
                                        </p:tgtEl>
                                        <p:attrNameLst>
                                          <p:attrName>style.visibility</p:attrName>
                                        </p:attrNameLst>
                                      </p:cBhvr>
                                      <p:to>
                                        <p:strVal val="hidden"/>
                                      </p:to>
                                    </p:set>
                                  </p:childTnLst>
                                </p:cTn>
                              </p:par>
                            </p:childTnLst>
                          </p:cTn>
                        </p:par>
                        <p:par>
                          <p:cTn id="89" fill="hold">
                            <p:stCondLst>
                              <p:cond delay="500"/>
                            </p:stCondLst>
                            <p:childTnLst>
                              <p:par>
                                <p:cTn id="90" presetID="9"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dissolve">
                                      <p:cBhvr>
                                        <p:cTn id="92" dur="500"/>
                                        <p:tgtEl>
                                          <p:spTgt spid="73"/>
                                        </p:tgtEl>
                                      </p:cBhvr>
                                    </p:animEffect>
                                  </p:childTnLst>
                                </p:cTn>
                              </p:par>
                              <p:par>
                                <p:cTn id="93" presetID="9"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dissolve">
                                      <p:cBhvr>
                                        <p:cTn id="95" dur="500"/>
                                        <p:tgtEl>
                                          <p:spTgt spid="70"/>
                                        </p:tgtEl>
                                      </p:cBhvr>
                                    </p:animEffect>
                                  </p:childTnLst>
                                </p:cTn>
                              </p:par>
                              <p:par>
                                <p:cTn id="96" presetID="8" presetClass="emph" presetSubtype="0" fill="hold" nodeType="withEffect">
                                  <p:stCondLst>
                                    <p:cond delay="0"/>
                                  </p:stCondLst>
                                  <p:childTnLst>
                                    <p:animRot by="-43200000">
                                      <p:cBhvr>
                                        <p:cTn id="97" dur="2000" fill="hold"/>
                                        <p:tgtEl>
                                          <p:spTgt spid="70"/>
                                        </p:tgtEl>
                                        <p:attrNameLst>
                                          <p:attrName>r</p:attrName>
                                        </p:attrNameLst>
                                      </p:cBhvr>
                                    </p:animRot>
                                  </p:childTnLst>
                                </p:cTn>
                              </p:par>
                            </p:childTnLst>
                          </p:cTn>
                        </p:par>
                        <p:par>
                          <p:cTn id="98" fill="hold">
                            <p:stCondLst>
                              <p:cond delay="2500"/>
                            </p:stCondLst>
                            <p:childTnLst>
                              <p:par>
                                <p:cTn id="99" presetID="9" presetClass="exit" presetSubtype="0" fill="hold" nodeType="afterEffect">
                                  <p:stCondLst>
                                    <p:cond delay="0"/>
                                  </p:stCondLst>
                                  <p:childTnLst>
                                    <p:animEffect transition="out" filter="dissolve">
                                      <p:cBhvr>
                                        <p:cTn id="100" dur="500"/>
                                        <p:tgtEl>
                                          <p:spTgt spid="69"/>
                                        </p:tgtEl>
                                      </p:cBhvr>
                                    </p:animEffect>
                                    <p:set>
                                      <p:cBhvr>
                                        <p:cTn id="101" dur="1" fill="hold">
                                          <p:stCondLst>
                                            <p:cond delay="499"/>
                                          </p:stCondLst>
                                        </p:cTn>
                                        <p:tgtEl>
                                          <p:spTgt spid="6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69"/>
                                        </p:tgtEl>
                                        <p:attrNameLst>
                                          <p:attrName>style.visibility</p:attrName>
                                        </p:attrNameLst>
                                      </p:cBhvr>
                                      <p:to>
                                        <p:strVal val="hidden"/>
                                      </p:to>
                                    </p:set>
                                  </p:childTnLst>
                                </p:cTn>
                              </p:par>
                            </p:childTnLst>
                          </p:cTn>
                        </p:par>
                        <p:par>
                          <p:cTn id="104" fill="hold">
                            <p:stCondLst>
                              <p:cond delay="3000"/>
                            </p:stCondLst>
                            <p:childTnLst>
                              <p:par>
                                <p:cTn id="105" presetID="9" presetClass="exit" presetSubtype="0" fill="hold" nodeType="afterEffect">
                                  <p:stCondLst>
                                    <p:cond delay="0"/>
                                  </p:stCondLst>
                                  <p:childTnLst>
                                    <p:animEffect transition="out" filter="dissolve">
                                      <p:cBhvr>
                                        <p:cTn id="106" dur="500"/>
                                        <p:tgtEl>
                                          <p:spTgt spid="70"/>
                                        </p:tgtEl>
                                      </p:cBhvr>
                                    </p:animEffect>
                                    <p:set>
                                      <p:cBhvr>
                                        <p:cTn id="107" dur="1" fill="hold">
                                          <p:stCondLst>
                                            <p:cond delay="499"/>
                                          </p:stCondLst>
                                        </p:cTn>
                                        <p:tgtEl>
                                          <p:spTgt spid="70"/>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73"/>
                                        </p:tgtEl>
                                      </p:cBhvr>
                                    </p:animEffect>
                                    <p:set>
                                      <p:cBhvr>
                                        <p:cTn id="110" dur="1" fill="hold">
                                          <p:stCondLst>
                                            <p:cond delay="499"/>
                                          </p:stCondLst>
                                        </p:cTn>
                                        <p:tgtEl>
                                          <p:spTgt spid="7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500"/>
                                        <p:tgtEl>
                                          <p:spTgt spid="75"/>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500"/>
                                        <p:tgtEl>
                                          <p:spTgt spid="76"/>
                                        </p:tgtEl>
                                      </p:cBhvr>
                                    </p:animEffect>
                                  </p:childTnLst>
                                </p:cTn>
                              </p:par>
                              <p:par>
                                <p:cTn id="120" presetID="1"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childTnLst>
                                </p:cTn>
                              </p:par>
                              <p:par>
                                <p:cTn id="122" presetID="35" presetClass="path" presetSubtype="0" accel="50000" decel="50000" fill="hold" nodeType="withEffect">
                                  <p:stCondLst>
                                    <p:cond delay="0"/>
                                  </p:stCondLst>
                                  <p:childTnLst>
                                    <p:animMotion origin="layout" path="M 3.41324E-6 3.33333E-6 L -0.21509 -0.13033 " pathEditMode="relative" rAng="0" ptsTypes="AA">
                                      <p:cBhvr>
                                        <p:cTn id="123" dur="2000" fill="hold"/>
                                        <p:tgtEl>
                                          <p:spTgt spid="62"/>
                                        </p:tgtEl>
                                        <p:attrNameLst>
                                          <p:attrName>ppt_x</p:attrName>
                                          <p:attrName>ppt_y</p:attrName>
                                        </p:attrNameLst>
                                      </p:cBhvr>
                                      <p:rCtr x="-10800" y="-6500"/>
                                    </p:animMotion>
                                  </p:childTnLst>
                                </p:cTn>
                              </p:par>
                            </p:childTnLst>
                          </p:cTn>
                        </p:par>
                        <p:par>
                          <p:cTn id="124" fill="hold">
                            <p:stCondLst>
                              <p:cond delay="2500"/>
                            </p:stCondLst>
                            <p:childTnLst>
                              <p:par>
                                <p:cTn id="125" presetID="35" presetClass="path" presetSubtype="0" accel="50000" decel="50000" fill="hold" nodeType="afterEffect">
                                  <p:stCondLst>
                                    <p:cond delay="0"/>
                                  </p:stCondLst>
                                  <p:childTnLst>
                                    <p:animMotion origin="layout" path="M -0.21834 -0.13403 L -0.44202 -0.14329 " pathEditMode="relative" rAng="0" ptsTypes="AA">
                                      <p:cBhvr>
                                        <p:cTn id="126" dur="2000" fill="hold"/>
                                        <p:tgtEl>
                                          <p:spTgt spid="62"/>
                                        </p:tgtEl>
                                        <p:attrNameLst>
                                          <p:attrName>ppt_x</p:attrName>
                                          <p:attrName>ppt_y</p:attrName>
                                        </p:attrNameLst>
                                      </p:cBhvr>
                                      <p:rCtr x="-11200" y="-500"/>
                                    </p:animMotion>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75"/>
                                        </p:tgtEl>
                                      </p:cBhvr>
                                    </p:animEffect>
                                    <p:set>
                                      <p:cBhvr>
                                        <p:cTn id="131" dur="1" fill="hold">
                                          <p:stCondLst>
                                            <p:cond delay="499"/>
                                          </p:stCondLst>
                                        </p:cTn>
                                        <p:tgtEl>
                                          <p:spTgt spid="75"/>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76"/>
                                        </p:tgtEl>
                                      </p:cBhvr>
                                    </p:animEffect>
                                    <p:set>
                                      <p:cBhvr>
                                        <p:cTn id="134" dur="1" fill="hold">
                                          <p:stCondLst>
                                            <p:cond delay="499"/>
                                          </p:stCondLst>
                                        </p:cTn>
                                        <p:tgtEl>
                                          <p:spTgt spid="7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62"/>
                                        </p:tgtEl>
                                        <p:attrNameLst>
                                          <p:attrName>style.visibility</p:attrName>
                                        </p:attrNameLst>
                                      </p:cBhvr>
                                      <p:to>
                                        <p:strVal val="hidden"/>
                                      </p:to>
                                    </p:set>
                                  </p:childTnLst>
                                </p:cTn>
                              </p:par>
                            </p:childTnLst>
                          </p:cTn>
                        </p:par>
                        <p:par>
                          <p:cTn id="137" fill="hold">
                            <p:stCondLst>
                              <p:cond delay="500"/>
                            </p:stCondLst>
                            <p:childTnLst>
                              <p:par>
                                <p:cTn id="138" presetID="10" presetClass="entr" presetSubtype="0" fill="hold" nodeType="after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fade">
                                      <p:cBhvr>
                                        <p:cTn id="140" dur="500"/>
                                        <p:tgtEl>
                                          <p:spTgt spid="59"/>
                                        </p:tgtEl>
                                      </p:cBhvr>
                                    </p:animEffect>
                                  </p:childTnLst>
                                </p:cTn>
                              </p:par>
                            </p:childTnLst>
                          </p:cTn>
                        </p:par>
                        <p:par>
                          <p:cTn id="141" fill="hold">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500"/>
                                        <p:tgtEl>
                                          <p:spTgt spid="3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500"/>
                                        <p:tgtEl>
                                          <p:spTgt spid="38"/>
                                        </p:tgtEl>
                                      </p:cBhvr>
                                    </p:animEffect>
                                    <p:set>
                                      <p:cBhvr>
                                        <p:cTn id="149" dur="1" fill="hold">
                                          <p:stCondLst>
                                            <p:cond delay="499"/>
                                          </p:stCondLst>
                                        </p:cTn>
                                        <p:tgtEl>
                                          <p:spTgt spid="38"/>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9"/>
                                        </p:tgtEl>
                                      </p:cBhvr>
                                    </p:animEffect>
                                    <p:set>
                                      <p:cBhvr>
                                        <p:cTn id="152" dur="1" fill="hold">
                                          <p:stCondLst>
                                            <p:cond delay="499"/>
                                          </p:stCondLst>
                                        </p:cTn>
                                        <p:tgtEl>
                                          <p:spTgt spid="59"/>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childTnLst>
                                </p:cTn>
                              </p:par>
                            </p:childTnLst>
                          </p:cTn>
                        </p:par>
                        <p:par>
                          <p:cTn id="157" fill="hold">
                            <p:stCondLst>
                              <p:cond delay="1000"/>
                            </p:stCondLst>
                            <p:childTnLst>
                              <p:par>
                                <p:cTn id="158" presetID="10" presetClass="entr" presetSubtype="0" fill="hold" nodeType="after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33" grpId="0" animBg="1"/>
      <p:bldP spid="33" grpId="1" animBg="1"/>
      <p:bldP spid="68" grpId="0" animBg="1"/>
      <p:bldP spid="68" grpId="1" animBg="1"/>
      <p:bldP spid="73" grpId="0"/>
      <p:bldP spid="73" grpId="1"/>
      <p:bldP spid="75" grpId="0" animBg="1"/>
      <p:bldP spid="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5|13.6|42.7|23.7|5.9|7.3|.5|.5|11.8|.5|.5|7.1|.5|.5|.5|20.4|19.2|81.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b05xsKC7U60hDibSUF1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jY0TW2SPUiDZVzM3G0z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nk6JTnouke5Zx.dCdJ2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Y2c0_XqyEGPeomATGnI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xu8dsUfckeaGqtzUmQb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NETPnR5ukeFARp68aem3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uqGtcJxDUOdG2dHAvZ93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8s9LHma00KZwlBOi5IA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WN7Yh631EWiEszt_Tnp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9IoNkuw8kqD9dcM.1d.BA"/>
</p:tagLst>
</file>

<file path=ppt/tags/tag2.xml><?xml version="1.0" encoding="utf-8"?>
<p:tagLst xmlns:a="http://schemas.openxmlformats.org/drawingml/2006/main" xmlns:r="http://schemas.openxmlformats.org/officeDocument/2006/relationships" xmlns:p="http://schemas.openxmlformats.org/presentationml/2006/main">
  <p:tag name="TIMING" val="|26.6|28.9|.5|.5|2|2|6.6|15.4|.5|.5|17.8|.5|2|2|.5|2|.5|.5|2.9|2|2|16.1|.5|.5|34.8|.5|.5"/>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0r4hJaD7ke7vrFhGTtW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fxF8skNl0Selw.pL2A6Cg"/>
</p:tagLst>
</file>

<file path=ppt/tags/tag22.xml><?xml version="1.0" encoding="utf-8"?>
<p:tagLst xmlns:a="http://schemas.openxmlformats.org/drawingml/2006/main" xmlns:r="http://schemas.openxmlformats.org/officeDocument/2006/relationships" xmlns:p="http://schemas.openxmlformats.org/presentationml/2006/main">
  <p:tag name="TIMING" val="|4.2|1|0|70.2|.5|7.4|.5|2|.5|13|.5|2|8.4|2|.5|3.3|2|.5|4.6|.5|2|5.4|2|.5|.5|2|.5|.5|16.4|8.7|1|5.4|1|.5|2|2|1|.5|1|1"/>
</p:tagLst>
</file>

<file path=ppt/tags/tag3.xml><?xml version="1.0" encoding="utf-8"?>
<p:tagLst xmlns:a="http://schemas.openxmlformats.org/drawingml/2006/main" xmlns:r="http://schemas.openxmlformats.org/officeDocument/2006/relationships" xmlns:p="http://schemas.openxmlformats.org/presentationml/2006/main">
  <p:tag name="TIMING" val="|8|.5|11.7|2|2|2|5.4|.5|3.9|.5|2|2|4.4|2|23.9|2|.5|3.3|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9igghki4EyqMjoZA91x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W6JkeALx06sgsTBWJHjGw"/>
</p:tagLst>
</file>

<file path=ppt/tags/tag6.xml><?xml version="1.0" encoding="utf-8"?>
<p:tagLst xmlns:a="http://schemas.openxmlformats.org/drawingml/2006/main" xmlns:r="http://schemas.openxmlformats.org/officeDocument/2006/relationships" xmlns:p="http://schemas.openxmlformats.org/presentationml/2006/main">
  <p:tag name="TIMING" val="|0|16.9|2|.5|6.3|.5|.5|8.3|.5|.5|6.2|.5|2|13.6|.5|.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T8lbglD4kGsl_J7BhEj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A.eLzSFA0uMLq7thG9f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YAhFwvusEivkWQ7becneQ"/>
</p:tagLst>
</file>

<file path=ppt/theme/theme1.xml><?xml version="1.0" encoding="utf-8"?>
<a:theme xmlns:a="http://schemas.openxmlformats.org/drawingml/2006/main" name="SIM352_TechED_Mead">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8b529f77-48ab-4581-b468-93f09345b8aa"/>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SIM352_TechED_Mead</Template>
  <TotalTime>223</TotalTime>
  <Words>3388</Words>
  <Application>Microsoft Office PowerPoint</Application>
  <PresentationFormat>Custom</PresentationFormat>
  <Paragraphs>558</Paragraphs>
  <Slides>44</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SIM352_TechED_Mead</vt:lpstr>
      <vt:lpstr>White with Consolas font for code slides</vt:lpstr>
      <vt:lpstr>Visio</vt:lpstr>
      <vt:lpstr>Microsoft System Center Configuration Manager 2012: Technical Overview</vt:lpstr>
      <vt:lpstr>Business Trends and Challenges</vt:lpstr>
      <vt:lpstr>System Center Configuration Manager</vt:lpstr>
      <vt:lpstr>Empower User Productivity</vt:lpstr>
      <vt:lpstr>Mobile Device Management</vt:lpstr>
      <vt:lpstr>“Depth” Mobile Device Management</vt:lpstr>
      <vt:lpstr>Enrollment Architecture</vt:lpstr>
      <vt:lpstr>“Light” management via Exchange</vt:lpstr>
      <vt:lpstr>Light Management Architecture</vt:lpstr>
      <vt:lpstr>Managing Mobile Devices</vt:lpstr>
      <vt:lpstr>Application Model in-depth</vt:lpstr>
      <vt:lpstr>Software Distribution</vt:lpstr>
      <vt:lpstr>Personalized Application Experience</vt:lpstr>
      <vt:lpstr>Application Self-Service</vt:lpstr>
      <vt:lpstr>On Demand Installation</vt:lpstr>
      <vt:lpstr>User Centric Software Delivery</vt:lpstr>
      <vt:lpstr>Unify Your Management Infrastructure</vt:lpstr>
      <vt:lpstr>Managing Virtual Desktop Environments</vt:lpstr>
      <vt:lpstr>Managing Application Virtualization </vt:lpstr>
      <vt:lpstr>Managing VDI User Environments</vt:lpstr>
      <vt:lpstr>Settings Management</vt:lpstr>
      <vt:lpstr>Architecture – Settings Management</vt:lpstr>
      <vt:lpstr>Settings Management</vt:lpstr>
      <vt:lpstr>Simplify IT Administration</vt:lpstr>
      <vt:lpstr>Simplify: Administrative Efficiency</vt:lpstr>
      <vt:lpstr>Role Based Administration </vt:lpstr>
      <vt:lpstr>Simplified Hierarchical Infrastructure</vt:lpstr>
      <vt:lpstr>Infrastructure Changes</vt:lpstr>
      <vt:lpstr>Role Based Security and  Hierarchy Views</vt:lpstr>
      <vt:lpstr>Boundaries</vt:lpstr>
      <vt:lpstr>Client Activity and Health</vt:lpstr>
      <vt:lpstr>Client Health</vt:lpstr>
      <vt:lpstr>Remote Control</vt:lpstr>
      <vt:lpstr>Migration from ConfigMgr 2007 to 2012</vt:lpstr>
      <vt:lpstr>Minimum System Requirements</vt:lpstr>
      <vt:lpstr>Prepare for Configuration Manager 2012</vt:lpstr>
      <vt:lpstr>System Center Configuration Manager</vt:lpstr>
      <vt:lpstr>Next Steps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SIM352: Microsoft System Center Configuration Manager 2012: Technical Overview</dc:title>
  <dc:subject>Microsoft TechEd North America 2011</dc:subject>
  <dc:creator>Wally Mead</dc:creator>
  <dc:description>Template Design: Jordan Cayabyab
Formatter: Sam Moore, Silver Fox Productions
Event Date: May 16-19, 2011
Event Location: Atlanta
Audience Type: Developers, IT Pros</dc:description>
  <cp:lastModifiedBy>Shows</cp:lastModifiedBy>
  <cp:revision>23</cp:revision>
  <cp:lastPrinted>2010-05-11T05:02:34Z</cp:lastPrinted>
  <dcterms:created xsi:type="dcterms:W3CDTF">2011-05-10T22:04:50Z</dcterms:created>
  <dcterms:modified xsi:type="dcterms:W3CDTF">2011-05-17T16:51:12Z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