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 id="2147483762" r:id="rId2"/>
  </p:sldMasterIdLst>
  <p:notesMasterIdLst>
    <p:notesMasterId r:id="rId42"/>
  </p:notesMasterIdLst>
  <p:handoutMasterIdLst>
    <p:handoutMasterId r:id="rId43"/>
  </p:handoutMasterIdLst>
  <p:sldIdLst>
    <p:sldId id="322"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271" r:id="rId40"/>
    <p:sldId id="319"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56" autoAdjust="0"/>
    <p:restoredTop sz="96707"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2F84D-B861-4B49-9D8F-7413E4ACFC39}" type="doc">
      <dgm:prSet loTypeId="urn:microsoft.com/office/officeart/2005/8/layout/chevron2" loCatId="process" qsTypeId="urn:microsoft.com/office/officeart/2005/8/quickstyle/3d1" qsCatId="3D" csTypeId="urn:microsoft.com/office/officeart/2005/8/colors/accent1_5" csCatId="accent1" phldr="1"/>
      <dgm:spPr/>
      <dgm:t>
        <a:bodyPr/>
        <a:lstStyle/>
        <a:p>
          <a:endParaRPr lang="en-US"/>
        </a:p>
      </dgm:t>
    </dgm:pt>
    <dgm:pt modelId="{611F88A3-EA8F-4771-807C-1B73CF3A0533}">
      <dgm:prSet phldrT="[Text]"/>
      <dgm:spPr/>
      <dgm:t>
        <a:bodyPr/>
        <a:lstStyle/>
        <a:p>
          <a:r>
            <a:rPr lang="en-US" dirty="0" smtClean="0"/>
            <a:t>1</a:t>
          </a:r>
          <a:endParaRPr lang="en-US" dirty="0"/>
        </a:p>
      </dgm:t>
    </dgm:pt>
    <dgm:pt modelId="{AB942406-D810-44DD-879A-AF099A99019D}" type="parTrans" cxnId="{F9039A07-A3C1-4B07-96FF-D8B8AB71D135}">
      <dgm:prSet/>
      <dgm:spPr/>
      <dgm:t>
        <a:bodyPr/>
        <a:lstStyle/>
        <a:p>
          <a:endParaRPr lang="en-US"/>
        </a:p>
      </dgm:t>
    </dgm:pt>
    <dgm:pt modelId="{E5D07C0E-92A0-401E-B530-B2AC6943DDCB}" type="sibTrans" cxnId="{F9039A07-A3C1-4B07-96FF-D8B8AB71D135}">
      <dgm:prSet/>
      <dgm:spPr/>
      <dgm:t>
        <a:bodyPr/>
        <a:lstStyle/>
        <a:p>
          <a:endParaRPr lang="en-US"/>
        </a:p>
      </dgm:t>
    </dgm:pt>
    <dgm:pt modelId="{1DEB7BBB-4C86-4988-BDCC-650018F8EAD5}">
      <dgm:prSet phldrT="[Text]"/>
      <dgm:spPr/>
      <dgm:t>
        <a:bodyPr/>
        <a:lstStyle/>
        <a:p>
          <a:pPr rtl="0"/>
          <a:r>
            <a:rPr kumimoji="0" lang="en-US" b="0" i="0" u="none" strike="noStrike" cap="none" spc="0" normalizeH="0" baseline="0" noProof="0" dirty="0" smtClean="0">
              <a:ln/>
              <a:effectLst/>
              <a:uLnTx/>
              <a:uFillTx/>
              <a:latin typeface="+mj-lt"/>
              <a:ea typeface="+mn-ea"/>
              <a:cs typeface="+mn-cs"/>
            </a:rPr>
            <a:t>User clicks “install” on Catalog item</a:t>
          </a:r>
          <a:endParaRPr lang="en-US" dirty="0"/>
        </a:p>
      </dgm:t>
    </dgm:pt>
    <dgm:pt modelId="{E27884E4-7CA1-45FD-B97F-B6AC6781691E}" type="parTrans" cxnId="{73F96423-4FBF-4765-A875-29DD7FA5C6E7}">
      <dgm:prSet/>
      <dgm:spPr/>
      <dgm:t>
        <a:bodyPr/>
        <a:lstStyle/>
        <a:p>
          <a:endParaRPr lang="en-US"/>
        </a:p>
      </dgm:t>
    </dgm:pt>
    <dgm:pt modelId="{5BA39C75-783D-4DD3-90C9-AD92E028EB45}" type="sibTrans" cxnId="{73F96423-4FBF-4765-A875-29DD7FA5C6E7}">
      <dgm:prSet/>
      <dgm:spPr/>
      <dgm:t>
        <a:bodyPr/>
        <a:lstStyle/>
        <a:p>
          <a:endParaRPr lang="en-US"/>
        </a:p>
      </dgm:t>
    </dgm:pt>
    <dgm:pt modelId="{90E6DE0F-931E-4C95-A41B-5CE17EC92FA4}">
      <dgm:prSet phldrT="[Text]"/>
      <dgm:spPr/>
      <dgm:t>
        <a:bodyPr/>
        <a:lstStyle/>
        <a:p>
          <a:r>
            <a:rPr lang="en-US" dirty="0" smtClean="0"/>
            <a:t>2</a:t>
          </a:r>
          <a:endParaRPr lang="en-US" dirty="0"/>
        </a:p>
      </dgm:t>
    </dgm:pt>
    <dgm:pt modelId="{21470D96-7FBC-47D6-A0CA-6F0637A3E6E8}" type="parTrans" cxnId="{47C68065-3A4F-441B-AC3A-4AE62AD65788}">
      <dgm:prSet/>
      <dgm:spPr/>
      <dgm:t>
        <a:bodyPr/>
        <a:lstStyle/>
        <a:p>
          <a:endParaRPr lang="en-US"/>
        </a:p>
      </dgm:t>
    </dgm:pt>
    <dgm:pt modelId="{59BB6BE3-AAB0-44D5-81AD-CA3475C6D15E}" type="sibTrans" cxnId="{47C68065-3A4F-441B-AC3A-4AE62AD65788}">
      <dgm:prSet/>
      <dgm:spPr/>
      <dgm:t>
        <a:bodyPr/>
        <a:lstStyle/>
        <a:p>
          <a:endParaRPr lang="en-US"/>
        </a:p>
      </dgm:t>
    </dgm:pt>
    <dgm:pt modelId="{2409438C-68FA-4D79-B194-54A033667719}">
      <dgm:prSet/>
      <dgm:spPr/>
      <dgm:t>
        <a:bodyPr/>
        <a:lstStyle/>
        <a:p>
          <a:pPr rtl="0"/>
          <a:r>
            <a:rPr lang="en-US" noProof="0" dirty="0" smtClean="0">
              <a:latin typeface="+mj-lt"/>
            </a:rPr>
            <a:t>Web site checks user’s permissions to install</a:t>
          </a:r>
          <a:endParaRPr lang="en-US" dirty="0"/>
        </a:p>
      </dgm:t>
    </dgm:pt>
    <dgm:pt modelId="{8A1BF8CA-5CF8-416B-820E-C0155BB6E15C}" type="parTrans" cxnId="{621ED3C7-D77D-49EF-8F1F-4D7E63EA1477}">
      <dgm:prSet/>
      <dgm:spPr/>
      <dgm:t>
        <a:bodyPr/>
        <a:lstStyle/>
        <a:p>
          <a:endParaRPr lang="en-US"/>
        </a:p>
      </dgm:t>
    </dgm:pt>
    <dgm:pt modelId="{EC4E8843-72C5-4D7A-B733-C12AF52225BF}" type="sibTrans" cxnId="{621ED3C7-D77D-49EF-8F1F-4D7E63EA1477}">
      <dgm:prSet/>
      <dgm:spPr/>
      <dgm:t>
        <a:bodyPr/>
        <a:lstStyle/>
        <a:p>
          <a:endParaRPr lang="en-US"/>
        </a:p>
      </dgm:t>
    </dgm:pt>
    <dgm:pt modelId="{482934E1-8F69-4918-AF4D-0967BCC58B1A}">
      <dgm:prSet phldrT="[Text]"/>
      <dgm:spPr/>
      <dgm:t>
        <a:bodyPr/>
        <a:lstStyle/>
        <a:p>
          <a:r>
            <a:rPr lang="en-US" dirty="0" smtClean="0"/>
            <a:t>3</a:t>
          </a:r>
          <a:endParaRPr lang="en-US" dirty="0"/>
        </a:p>
      </dgm:t>
    </dgm:pt>
    <dgm:pt modelId="{45D9F926-3759-405B-8C13-500355B24947}" type="parTrans" cxnId="{A2CC66F4-549C-4ED1-B483-9FA2196BDA8B}">
      <dgm:prSet/>
      <dgm:spPr/>
      <dgm:t>
        <a:bodyPr/>
        <a:lstStyle/>
        <a:p>
          <a:endParaRPr lang="en-US"/>
        </a:p>
      </dgm:t>
    </dgm:pt>
    <dgm:pt modelId="{D5EA18DF-AD64-4DC1-9B35-46F1ECECDAE4}" type="sibTrans" cxnId="{A2CC66F4-549C-4ED1-B483-9FA2196BDA8B}">
      <dgm:prSet/>
      <dgm:spPr/>
      <dgm:t>
        <a:bodyPr/>
        <a:lstStyle/>
        <a:p>
          <a:endParaRPr lang="en-US"/>
        </a:p>
      </dgm:t>
    </dgm:pt>
    <dgm:pt modelId="{0B335A51-1335-4D77-BFB9-D1EC73A9E9D3}">
      <dgm:prSet/>
      <dgm:spPr/>
      <dgm:t>
        <a:bodyPr/>
        <a:lstStyle/>
        <a:p>
          <a:pPr rtl="0"/>
          <a:r>
            <a:rPr lang="en-US" baseline="0" dirty="0" smtClean="0">
              <a:latin typeface="+mj-lt"/>
            </a:rPr>
            <a:t>Server </a:t>
          </a:r>
          <a:r>
            <a:rPr lang="en-US" dirty="0" smtClean="0">
              <a:latin typeface="+mj-lt"/>
            </a:rPr>
            <a:t>creates policy for the specified client and app and passes it to client</a:t>
          </a:r>
          <a:endParaRPr lang="en-US" dirty="0"/>
        </a:p>
      </dgm:t>
    </dgm:pt>
    <dgm:pt modelId="{A8BD7C0C-015A-427A-8F93-D507C1D74CC4}" type="parTrans" cxnId="{3881039F-8D3E-4BE9-B061-87B265D891CC}">
      <dgm:prSet/>
      <dgm:spPr/>
      <dgm:t>
        <a:bodyPr/>
        <a:lstStyle/>
        <a:p>
          <a:endParaRPr lang="en-US"/>
        </a:p>
      </dgm:t>
    </dgm:pt>
    <dgm:pt modelId="{891D6F77-3FAE-4DAC-A78A-A523AB548504}" type="sibTrans" cxnId="{3881039F-8D3E-4BE9-B061-87B265D891CC}">
      <dgm:prSet/>
      <dgm:spPr/>
      <dgm:t>
        <a:bodyPr/>
        <a:lstStyle/>
        <a:p>
          <a:endParaRPr lang="en-US"/>
        </a:p>
      </dgm:t>
    </dgm:pt>
    <dgm:pt modelId="{8C79D59D-6557-4178-9E55-236C7895B7F9}">
      <dgm:prSet phldrT="[Text]"/>
      <dgm:spPr/>
      <dgm:t>
        <a:bodyPr/>
        <a:lstStyle/>
        <a:p>
          <a:r>
            <a:rPr lang="en-US" dirty="0" smtClean="0"/>
            <a:t>5</a:t>
          </a:r>
          <a:endParaRPr lang="en-US" dirty="0"/>
        </a:p>
      </dgm:t>
    </dgm:pt>
    <dgm:pt modelId="{B56D90A5-0356-4099-8BC2-1DAF20160462}" type="parTrans" cxnId="{A03E40C7-8ACC-4279-BF51-D254D4CAF749}">
      <dgm:prSet/>
      <dgm:spPr/>
      <dgm:t>
        <a:bodyPr/>
        <a:lstStyle/>
        <a:p>
          <a:endParaRPr lang="en-US"/>
        </a:p>
      </dgm:t>
    </dgm:pt>
    <dgm:pt modelId="{AE4E95AB-7941-4EE5-9494-51AEFD6ED16F}" type="sibTrans" cxnId="{A03E40C7-8ACC-4279-BF51-D254D4CAF749}">
      <dgm:prSet/>
      <dgm:spPr/>
      <dgm:t>
        <a:bodyPr/>
        <a:lstStyle/>
        <a:p>
          <a:endParaRPr lang="en-US"/>
        </a:p>
      </dgm:t>
    </dgm:pt>
    <dgm:pt modelId="{6FB66CF1-2DE7-405C-B556-5C76422D1A64}">
      <dgm:prSet phldrT="[Text]"/>
      <dgm:spPr/>
      <dgm:t>
        <a:bodyPr/>
        <a:lstStyle/>
        <a:p>
          <a:r>
            <a:rPr lang="en-US" dirty="0" smtClean="0"/>
            <a:t>4</a:t>
          </a:r>
        </a:p>
      </dgm:t>
    </dgm:pt>
    <dgm:pt modelId="{811E5291-3045-45CE-B84B-59248E13EC2C}" type="parTrans" cxnId="{C12569CC-AB35-4FBB-B8A2-0EE371367D03}">
      <dgm:prSet/>
      <dgm:spPr/>
      <dgm:t>
        <a:bodyPr/>
        <a:lstStyle/>
        <a:p>
          <a:endParaRPr lang="en-US"/>
        </a:p>
      </dgm:t>
    </dgm:pt>
    <dgm:pt modelId="{1E1A30B6-3D5E-48F3-933D-DC69B94BEA1B}" type="sibTrans" cxnId="{C12569CC-AB35-4FBB-B8A2-0EE371367D03}">
      <dgm:prSet/>
      <dgm:spPr/>
      <dgm:t>
        <a:bodyPr/>
        <a:lstStyle/>
        <a:p>
          <a:endParaRPr lang="en-US"/>
        </a:p>
      </dgm:t>
    </dgm:pt>
    <dgm:pt modelId="{5790B8AC-8312-4B7B-8B32-298DBF2AA4F2}">
      <dgm:prSet phldrT="[Text]"/>
      <dgm:spPr/>
      <dgm:t>
        <a:bodyPr/>
        <a:lstStyle/>
        <a:p>
          <a:r>
            <a:rPr lang="en-US" dirty="0" smtClean="0"/>
            <a:t>6</a:t>
          </a:r>
          <a:endParaRPr lang="en-US" dirty="0"/>
        </a:p>
      </dgm:t>
    </dgm:pt>
    <dgm:pt modelId="{EC57B6F2-5BAC-4146-B972-5FF9F9B188BD}" type="parTrans" cxnId="{5548475F-9882-402C-AB45-73BBBB7C3DF8}">
      <dgm:prSet/>
      <dgm:spPr/>
      <dgm:t>
        <a:bodyPr/>
        <a:lstStyle/>
        <a:p>
          <a:endParaRPr lang="en-US"/>
        </a:p>
      </dgm:t>
    </dgm:pt>
    <dgm:pt modelId="{69570920-E96A-4C8B-8A88-3D3A26CF2666}" type="sibTrans" cxnId="{5548475F-9882-402C-AB45-73BBBB7C3DF8}">
      <dgm:prSet/>
      <dgm:spPr/>
      <dgm:t>
        <a:bodyPr/>
        <a:lstStyle/>
        <a:p>
          <a:endParaRPr lang="en-US"/>
        </a:p>
      </dgm:t>
    </dgm:pt>
    <dgm:pt modelId="{2DB86EC0-9CDC-4EE8-A038-E3E9E301F161}">
      <dgm:prSet/>
      <dgm:spPr/>
      <dgm:t>
        <a:bodyPr/>
        <a:lstStyle/>
        <a:p>
          <a:pPr rtl="0"/>
          <a:r>
            <a:rPr kumimoji="0" lang="en-US" b="0" i="0" u="none" strike="noStrike" cap="none" spc="0" normalizeH="0" baseline="0" noProof="0" dirty="0" smtClean="0">
              <a:ln/>
              <a:effectLst/>
              <a:uLnTx/>
              <a:uFillTx/>
              <a:latin typeface="+mj-lt"/>
              <a:ea typeface="+mn-ea"/>
              <a:cs typeface="+mn-cs"/>
            </a:rPr>
            <a:t>Web site requests Client</a:t>
          </a:r>
          <a:r>
            <a:rPr kumimoji="0" lang="en-US" b="0" i="0" u="none" strike="noStrike" cap="none" spc="0" normalizeH="0" noProof="0" dirty="0" smtClean="0">
              <a:ln/>
              <a:effectLst/>
              <a:uLnTx/>
              <a:uFillTx/>
              <a:latin typeface="+mj-lt"/>
              <a:ea typeface="+mn-ea"/>
              <a:cs typeface="+mn-cs"/>
            </a:rPr>
            <a:t> ID from ConfigMgr client agent and passes it to Site server</a:t>
          </a:r>
          <a:endParaRPr lang="en-US" dirty="0"/>
        </a:p>
      </dgm:t>
    </dgm:pt>
    <dgm:pt modelId="{03DD1290-D04C-4F87-AA6B-F674E19994EC}" type="parTrans" cxnId="{790B91D7-CC90-42A8-9520-ECE50648DBA8}">
      <dgm:prSet/>
      <dgm:spPr/>
      <dgm:t>
        <a:bodyPr/>
        <a:lstStyle/>
        <a:p>
          <a:endParaRPr lang="en-US"/>
        </a:p>
      </dgm:t>
    </dgm:pt>
    <dgm:pt modelId="{821C23AC-290F-4D90-AB0E-7D86E92C3361}" type="sibTrans" cxnId="{790B91D7-CC90-42A8-9520-ECE50648DBA8}">
      <dgm:prSet/>
      <dgm:spPr/>
      <dgm:t>
        <a:bodyPr/>
        <a:lstStyle/>
        <a:p>
          <a:endParaRPr lang="en-US"/>
        </a:p>
      </dgm:t>
    </dgm:pt>
    <dgm:pt modelId="{540E14C2-DD69-4CAB-8E24-D03E3EE020F6}">
      <dgm:prSet/>
      <dgm:spPr/>
      <dgm:t>
        <a:bodyPr/>
        <a:lstStyle/>
        <a:p>
          <a:pPr rtl="0"/>
          <a:r>
            <a:rPr kumimoji="0" lang="en-US" b="0" i="0" u="none" strike="noStrike" cap="none" spc="0" normalizeH="0" baseline="0" noProof="0" dirty="0" smtClean="0">
              <a:ln/>
              <a:effectLst/>
              <a:uLnTx/>
              <a:uFillTx/>
              <a:latin typeface="+mj-lt"/>
              <a:ea typeface="+mn-ea"/>
              <a:cs typeface="+mn-cs"/>
            </a:rPr>
            <a:t>Client</a:t>
          </a:r>
          <a:r>
            <a:rPr kumimoji="0" lang="en-US" b="0" i="0" u="none" strike="noStrike" cap="none" spc="0" normalizeH="0" noProof="0" dirty="0" smtClean="0">
              <a:ln/>
              <a:effectLst/>
              <a:uLnTx/>
              <a:uFillTx/>
              <a:latin typeface="+mj-lt"/>
              <a:ea typeface="+mn-ea"/>
              <a:cs typeface="+mn-cs"/>
            </a:rPr>
            <a:t> agent evaluates requirements from the policy and initiates installation</a:t>
          </a:r>
          <a:endParaRPr lang="en-US" dirty="0"/>
        </a:p>
      </dgm:t>
    </dgm:pt>
    <dgm:pt modelId="{AA94F840-74EF-4FBD-8034-4BCD686ED9C0}" type="parTrans" cxnId="{27C944EE-BEF7-4160-9705-89AD291E33BF}">
      <dgm:prSet/>
      <dgm:spPr/>
      <dgm:t>
        <a:bodyPr/>
        <a:lstStyle/>
        <a:p>
          <a:endParaRPr lang="en-US"/>
        </a:p>
      </dgm:t>
    </dgm:pt>
    <dgm:pt modelId="{0EE8F51A-41F7-4780-994E-58F4CDB5AE62}" type="sibTrans" cxnId="{27C944EE-BEF7-4160-9705-89AD291E33BF}">
      <dgm:prSet/>
      <dgm:spPr/>
      <dgm:t>
        <a:bodyPr/>
        <a:lstStyle/>
        <a:p>
          <a:endParaRPr lang="en-US"/>
        </a:p>
      </dgm:t>
    </dgm:pt>
    <dgm:pt modelId="{1CA43473-122F-4766-9D4A-96A50758D004}">
      <dgm:prSet/>
      <dgm:spPr/>
      <dgm:t>
        <a:bodyPr/>
        <a:lstStyle/>
        <a:p>
          <a:pPr rtl="0"/>
          <a:r>
            <a:rPr kumimoji="0" lang="en-US" b="0" i="0" u="none" strike="noStrike" cap="none" spc="0" normalizeH="0" baseline="0" noProof="0" dirty="0" smtClean="0">
              <a:ln/>
              <a:effectLst/>
              <a:uLnTx/>
              <a:uFillTx/>
              <a:latin typeface="+mj-lt"/>
              <a:ea typeface="+mn-ea"/>
              <a:cs typeface="+mn-cs"/>
            </a:rPr>
            <a:t>Client</a:t>
          </a:r>
          <a:r>
            <a:rPr kumimoji="0" lang="en-US" b="0" i="0" u="none" strike="noStrike" cap="none" spc="0" normalizeH="0" noProof="0" dirty="0" smtClean="0">
              <a:ln/>
              <a:effectLst/>
              <a:uLnTx/>
              <a:uFillTx/>
              <a:latin typeface="+mj-lt"/>
              <a:ea typeface="+mn-ea"/>
              <a:cs typeface="+mn-cs"/>
            </a:rPr>
            <a:t> agent completes installation process and reports status</a:t>
          </a:r>
          <a:endParaRPr lang="en-US" dirty="0"/>
        </a:p>
      </dgm:t>
    </dgm:pt>
    <dgm:pt modelId="{425CFB66-47F0-4A57-9602-D18F24ADD4DD}" type="parTrans" cxnId="{E43FC74A-590B-414C-B548-AE72B273C337}">
      <dgm:prSet/>
      <dgm:spPr/>
      <dgm:t>
        <a:bodyPr/>
        <a:lstStyle/>
        <a:p>
          <a:endParaRPr lang="en-US"/>
        </a:p>
      </dgm:t>
    </dgm:pt>
    <dgm:pt modelId="{8D6BB603-CF10-4294-B8A3-A2802B8C2363}" type="sibTrans" cxnId="{E43FC74A-590B-414C-B548-AE72B273C337}">
      <dgm:prSet/>
      <dgm:spPr/>
      <dgm:t>
        <a:bodyPr/>
        <a:lstStyle/>
        <a:p>
          <a:endParaRPr lang="en-US"/>
        </a:p>
      </dgm:t>
    </dgm:pt>
    <dgm:pt modelId="{6A0885DC-74BF-41F8-834C-89469E5F80C6}" type="pres">
      <dgm:prSet presAssocID="{D652F84D-B861-4B49-9D8F-7413E4ACFC39}" presName="linearFlow" presStyleCnt="0">
        <dgm:presLayoutVars>
          <dgm:dir/>
          <dgm:animLvl val="lvl"/>
          <dgm:resizeHandles val="exact"/>
        </dgm:presLayoutVars>
      </dgm:prSet>
      <dgm:spPr/>
      <dgm:t>
        <a:bodyPr/>
        <a:lstStyle/>
        <a:p>
          <a:endParaRPr lang="en-US"/>
        </a:p>
      </dgm:t>
    </dgm:pt>
    <dgm:pt modelId="{D5659BA6-38CD-41D7-8152-6C27F9F8BFD6}" type="pres">
      <dgm:prSet presAssocID="{611F88A3-EA8F-4771-807C-1B73CF3A0533}" presName="composite" presStyleCnt="0"/>
      <dgm:spPr/>
    </dgm:pt>
    <dgm:pt modelId="{62D20508-1FED-44CC-B47B-3CEC64E1FC82}" type="pres">
      <dgm:prSet presAssocID="{611F88A3-EA8F-4771-807C-1B73CF3A0533}" presName="parentText" presStyleLbl="alignNode1" presStyleIdx="0" presStyleCnt="6">
        <dgm:presLayoutVars>
          <dgm:chMax val="1"/>
          <dgm:bulletEnabled val="1"/>
        </dgm:presLayoutVars>
      </dgm:prSet>
      <dgm:spPr/>
      <dgm:t>
        <a:bodyPr/>
        <a:lstStyle/>
        <a:p>
          <a:endParaRPr lang="en-US"/>
        </a:p>
      </dgm:t>
    </dgm:pt>
    <dgm:pt modelId="{942846B1-4EC3-4EE9-9810-E1EDFB93AFDB}" type="pres">
      <dgm:prSet presAssocID="{611F88A3-EA8F-4771-807C-1B73CF3A0533}" presName="descendantText" presStyleLbl="alignAcc1" presStyleIdx="0" presStyleCnt="6">
        <dgm:presLayoutVars>
          <dgm:bulletEnabled val="1"/>
        </dgm:presLayoutVars>
      </dgm:prSet>
      <dgm:spPr/>
      <dgm:t>
        <a:bodyPr/>
        <a:lstStyle/>
        <a:p>
          <a:endParaRPr lang="en-US"/>
        </a:p>
      </dgm:t>
    </dgm:pt>
    <dgm:pt modelId="{0034071E-E62F-4327-B12F-8CF83ADAED1B}" type="pres">
      <dgm:prSet presAssocID="{E5D07C0E-92A0-401E-B530-B2AC6943DDCB}" presName="sp" presStyleCnt="0"/>
      <dgm:spPr/>
    </dgm:pt>
    <dgm:pt modelId="{09EB6739-34C9-42C3-B412-057F1D38D98C}" type="pres">
      <dgm:prSet presAssocID="{90E6DE0F-931E-4C95-A41B-5CE17EC92FA4}" presName="composite" presStyleCnt="0"/>
      <dgm:spPr/>
    </dgm:pt>
    <dgm:pt modelId="{53B6ED55-7A05-4FBF-9B8B-CAC38065C033}" type="pres">
      <dgm:prSet presAssocID="{90E6DE0F-931E-4C95-A41B-5CE17EC92FA4}" presName="parentText" presStyleLbl="alignNode1" presStyleIdx="1" presStyleCnt="6">
        <dgm:presLayoutVars>
          <dgm:chMax val="1"/>
          <dgm:bulletEnabled val="1"/>
        </dgm:presLayoutVars>
      </dgm:prSet>
      <dgm:spPr/>
      <dgm:t>
        <a:bodyPr/>
        <a:lstStyle/>
        <a:p>
          <a:endParaRPr lang="en-US"/>
        </a:p>
      </dgm:t>
    </dgm:pt>
    <dgm:pt modelId="{D7229779-F7C3-4F72-9C02-FDBFD1EC1754}" type="pres">
      <dgm:prSet presAssocID="{90E6DE0F-931E-4C95-A41B-5CE17EC92FA4}" presName="descendantText" presStyleLbl="alignAcc1" presStyleIdx="1" presStyleCnt="6">
        <dgm:presLayoutVars>
          <dgm:bulletEnabled val="1"/>
        </dgm:presLayoutVars>
      </dgm:prSet>
      <dgm:spPr/>
      <dgm:t>
        <a:bodyPr/>
        <a:lstStyle/>
        <a:p>
          <a:endParaRPr lang="en-US"/>
        </a:p>
      </dgm:t>
    </dgm:pt>
    <dgm:pt modelId="{3736D2E3-DD71-425D-8F2A-90C75F290A9E}" type="pres">
      <dgm:prSet presAssocID="{59BB6BE3-AAB0-44D5-81AD-CA3475C6D15E}" presName="sp" presStyleCnt="0"/>
      <dgm:spPr/>
    </dgm:pt>
    <dgm:pt modelId="{57A89034-2D24-4538-AEA7-B43B98DF059D}" type="pres">
      <dgm:prSet presAssocID="{482934E1-8F69-4918-AF4D-0967BCC58B1A}" presName="composite" presStyleCnt="0"/>
      <dgm:spPr/>
    </dgm:pt>
    <dgm:pt modelId="{E64DCE62-6890-40A8-8FEC-A6305D1CA959}" type="pres">
      <dgm:prSet presAssocID="{482934E1-8F69-4918-AF4D-0967BCC58B1A}" presName="parentText" presStyleLbl="alignNode1" presStyleIdx="2" presStyleCnt="6">
        <dgm:presLayoutVars>
          <dgm:chMax val="1"/>
          <dgm:bulletEnabled val="1"/>
        </dgm:presLayoutVars>
      </dgm:prSet>
      <dgm:spPr/>
      <dgm:t>
        <a:bodyPr/>
        <a:lstStyle/>
        <a:p>
          <a:endParaRPr lang="en-US"/>
        </a:p>
      </dgm:t>
    </dgm:pt>
    <dgm:pt modelId="{F94D00B1-4119-4F38-AD6D-6B8B989AA318}" type="pres">
      <dgm:prSet presAssocID="{482934E1-8F69-4918-AF4D-0967BCC58B1A}" presName="descendantText" presStyleLbl="alignAcc1" presStyleIdx="2" presStyleCnt="6">
        <dgm:presLayoutVars>
          <dgm:bulletEnabled val="1"/>
        </dgm:presLayoutVars>
      </dgm:prSet>
      <dgm:spPr/>
      <dgm:t>
        <a:bodyPr/>
        <a:lstStyle/>
        <a:p>
          <a:endParaRPr lang="en-US"/>
        </a:p>
      </dgm:t>
    </dgm:pt>
    <dgm:pt modelId="{D23A7AA7-19DD-40DA-928D-753E28397EE7}" type="pres">
      <dgm:prSet presAssocID="{D5EA18DF-AD64-4DC1-9B35-46F1ECECDAE4}" presName="sp" presStyleCnt="0"/>
      <dgm:spPr/>
    </dgm:pt>
    <dgm:pt modelId="{3E5C8BD9-1061-414C-A6E9-2B75C9391CC7}" type="pres">
      <dgm:prSet presAssocID="{6FB66CF1-2DE7-405C-B556-5C76422D1A64}" presName="composite" presStyleCnt="0"/>
      <dgm:spPr/>
    </dgm:pt>
    <dgm:pt modelId="{F24E48DD-DA28-4888-81EA-6920A928FF53}" type="pres">
      <dgm:prSet presAssocID="{6FB66CF1-2DE7-405C-B556-5C76422D1A64}" presName="parentText" presStyleLbl="alignNode1" presStyleIdx="3" presStyleCnt="6">
        <dgm:presLayoutVars>
          <dgm:chMax val="1"/>
          <dgm:bulletEnabled val="1"/>
        </dgm:presLayoutVars>
      </dgm:prSet>
      <dgm:spPr/>
      <dgm:t>
        <a:bodyPr/>
        <a:lstStyle/>
        <a:p>
          <a:endParaRPr lang="en-US"/>
        </a:p>
      </dgm:t>
    </dgm:pt>
    <dgm:pt modelId="{FC984313-61CE-4168-AFE6-694224F99395}" type="pres">
      <dgm:prSet presAssocID="{6FB66CF1-2DE7-405C-B556-5C76422D1A64}" presName="descendantText" presStyleLbl="alignAcc1" presStyleIdx="3" presStyleCnt="6">
        <dgm:presLayoutVars>
          <dgm:bulletEnabled val="1"/>
        </dgm:presLayoutVars>
      </dgm:prSet>
      <dgm:spPr/>
      <dgm:t>
        <a:bodyPr/>
        <a:lstStyle/>
        <a:p>
          <a:endParaRPr lang="en-US"/>
        </a:p>
      </dgm:t>
    </dgm:pt>
    <dgm:pt modelId="{8B1C1063-DC79-4FB4-BFD8-FD2B475E64A4}" type="pres">
      <dgm:prSet presAssocID="{1E1A30B6-3D5E-48F3-933D-DC69B94BEA1B}" presName="sp" presStyleCnt="0"/>
      <dgm:spPr/>
    </dgm:pt>
    <dgm:pt modelId="{D0B3BC16-FB86-431D-B38B-A347894C33B5}" type="pres">
      <dgm:prSet presAssocID="{8C79D59D-6557-4178-9E55-236C7895B7F9}" presName="composite" presStyleCnt="0"/>
      <dgm:spPr/>
    </dgm:pt>
    <dgm:pt modelId="{371C6896-4F99-4C12-A470-755D6E4580E7}" type="pres">
      <dgm:prSet presAssocID="{8C79D59D-6557-4178-9E55-236C7895B7F9}" presName="parentText" presStyleLbl="alignNode1" presStyleIdx="4" presStyleCnt="6">
        <dgm:presLayoutVars>
          <dgm:chMax val="1"/>
          <dgm:bulletEnabled val="1"/>
        </dgm:presLayoutVars>
      </dgm:prSet>
      <dgm:spPr/>
      <dgm:t>
        <a:bodyPr/>
        <a:lstStyle/>
        <a:p>
          <a:endParaRPr lang="en-US"/>
        </a:p>
      </dgm:t>
    </dgm:pt>
    <dgm:pt modelId="{7C194D0F-AA25-4E13-B6A7-08BDA0ECBEBC}" type="pres">
      <dgm:prSet presAssocID="{8C79D59D-6557-4178-9E55-236C7895B7F9}" presName="descendantText" presStyleLbl="alignAcc1" presStyleIdx="4" presStyleCnt="6">
        <dgm:presLayoutVars>
          <dgm:bulletEnabled val="1"/>
        </dgm:presLayoutVars>
      </dgm:prSet>
      <dgm:spPr/>
      <dgm:t>
        <a:bodyPr/>
        <a:lstStyle/>
        <a:p>
          <a:endParaRPr lang="en-US"/>
        </a:p>
      </dgm:t>
    </dgm:pt>
    <dgm:pt modelId="{D2D3A6A5-9908-464F-A143-844614EC1483}" type="pres">
      <dgm:prSet presAssocID="{AE4E95AB-7941-4EE5-9494-51AEFD6ED16F}" presName="sp" presStyleCnt="0"/>
      <dgm:spPr/>
    </dgm:pt>
    <dgm:pt modelId="{A6C35257-C47A-43FF-888F-AA7309DA4A3A}" type="pres">
      <dgm:prSet presAssocID="{5790B8AC-8312-4B7B-8B32-298DBF2AA4F2}" presName="composite" presStyleCnt="0"/>
      <dgm:spPr/>
    </dgm:pt>
    <dgm:pt modelId="{27494D9A-0F18-4683-9E8B-4298460F36F9}" type="pres">
      <dgm:prSet presAssocID="{5790B8AC-8312-4B7B-8B32-298DBF2AA4F2}" presName="parentText" presStyleLbl="alignNode1" presStyleIdx="5" presStyleCnt="6">
        <dgm:presLayoutVars>
          <dgm:chMax val="1"/>
          <dgm:bulletEnabled val="1"/>
        </dgm:presLayoutVars>
      </dgm:prSet>
      <dgm:spPr/>
      <dgm:t>
        <a:bodyPr/>
        <a:lstStyle/>
        <a:p>
          <a:endParaRPr lang="en-US"/>
        </a:p>
      </dgm:t>
    </dgm:pt>
    <dgm:pt modelId="{0D08EC44-DD31-4A10-AC9D-F001C95D3F00}" type="pres">
      <dgm:prSet presAssocID="{5790B8AC-8312-4B7B-8B32-298DBF2AA4F2}" presName="descendantText" presStyleLbl="alignAcc1" presStyleIdx="5" presStyleCnt="6">
        <dgm:presLayoutVars>
          <dgm:bulletEnabled val="1"/>
        </dgm:presLayoutVars>
      </dgm:prSet>
      <dgm:spPr/>
      <dgm:t>
        <a:bodyPr/>
        <a:lstStyle/>
        <a:p>
          <a:endParaRPr lang="en-US"/>
        </a:p>
      </dgm:t>
    </dgm:pt>
  </dgm:ptLst>
  <dgm:cxnLst>
    <dgm:cxn modelId="{7931D0CF-9AF6-4FF8-ADC6-C1E5C301DE24}" type="presOf" srcId="{90E6DE0F-931E-4C95-A41B-5CE17EC92FA4}" destId="{53B6ED55-7A05-4FBF-9B8B-CAC38065C033}" srcOrd="0" destOrd="0" presId="urn:microsoft.com/office/officeart/2005/8/layout/chevron2"/>
    <dgm:cxn modelId="{A2CC66F4-549C-4ED1-B483-9FA2196BDA8B}" srcId="{D652F84D-B861-4B49-9D8F-7413E4ACFC39}" destId="{482934E1-8F69-4918-AF4D-0967BCC58B1A}" srcOrd="2" destOrd="0" parTransId="{45D9F926-3759-405B-8C13-500355B24947}" sibTransId="{D5EA18DF-AD64-4DC1-9B35-46F1ECECDAE4}"/>
    <dgm:cxn modelId="{5548475F-9882-402C-AB45-73BBBB7C3DF8}" srcId="{D652F84D-B861-4B49-9D8F-7413E4ACFC39}" destId="{5790B8AC-8312-4B7B-8B32-298DBF2AA4F2}" srcOrd="5" destOrd="0" parTransId="{EC57B6F2-5BAC-4146-B972-5FF9F9B188BD}" sibTransId="{69570920-E96A-4C8B-8A88-3D3A26CF2666}"/>
    <dgm:cxn modelId="{47C68065-3A4F-441B-AC3A-4AE62AD65788}" srcId="{D652F84D-B861-4B49-9D8F-7413E4ACFC39}" destId="{90E6DE0F-931E-4C95-A41B-5CE17EC92FA4}" srcOrd="1" destOrd="0" parTransId="{21470D96-7FBC-47D6-A0CA-6F0637A3E6E8}" sibTransId="{59BB6BE3-AAB0-44D5-81AD-CA3475C6D15E}"/>
    <dgm:cxn modelId="{E43FC74A-590B-414C-B548-AE72B273C337}" srcId="{5790B8AC-8312-4B7B-8B32-298DBF2AA4F2}" destId="{1CA43473-122F-4766-9D4A-96A50758D004}" srcOrd="0" destOrd="0" parTransId="{425CFB66-47F0-4A57-9602-D18F24ADD4DD}" sibTransId="{8D6BB603-CF10-4294-B8A3-A2802B8C2363}"/>
    <dgm:cxn modelId="{3881039F-8D3E-4BE9-B061-87B265D891CC}" srcId="{6FB66CF1-2DE7-405C-B556-5C76422D1A64}" destId="{0B335A51-1335-4D77-BFB9-D1EC73A9E9D3}" srcOrd="0" destOrd="0" parTransId="{A8BD7C0C-015A-427A-8F93-D507C1D74CC4}" sibTransId="{891D6F77-3FAE-4DAC-A78A-A523AB548504}"/>
    <dgm:cxn modelId="{A9D77C00-51F5-472A-B4B5-381567B4EDE4}" type="presOf" srcId="{8C79D59D-6557-4178-9E55-236C7895B7F9}" destId="{371C6896-4F99-4C12-A470-755D6E4580E7}" srcOrd="0" destOrd="0" presId="urn:microsoft.com/office/officeart/2005/8/layout/chevron2"/>
    <dgm:cxn modelId="{82156824-C18C-43AE-BF59-2EECB5B57845}" type="presOf" srcId="{2409438C-68FA-4D79-B194-54A033667719}" destId="{D7229779-F7C3-4F72-9C02-FDBFD1EC1754}" srcOrd="0" destOrd="0" presId="urn:microsoft.com/office/officeart/2005/8/layout/chevron2"/>
    <dgm:cxn modelId="{790B91D7-CC90-42A8-9520-ECE50648DBA8}" srcId="{482934E1-8F69-4918-AF4D-0967BCC58B1A}" destId="{2DB86EC0-9CDC-4EE8-A038-E3E9E301F161}" srcOrd="0" destOrd="0" parTransId="{03DD1290-D04C-4F87-AA6B-F674E19994EC}" sibTransId="{821C23AC-290F-4D90-AB0E-7D86E92C3361}"/>
    <dgm:cxn modelId="{61A8C668-A7DF-406A-A10F-F51C3E8C0BC0}" type="presOf" srcId="{D652F84D-B861-4B49-9D8F-7413E4ACFC39}" destId="{6A0885DC-74BF-41F8-834C-89469E5F80C6}" srcOrd="0" destOrd="0" presId="urn:microsoft.com/office/officeart/2005/8/layout/chevron2"/>
    <dgm:cxn modelId="{CD77A657-1928-4EAC-A6EC-3A8B9EF45065}" type="presOf" srcId="{1CA43473-122F-4766-9D4A-96A50758D004}" destId="{0D08EC44-DD31-4A10-AC9D-F001C95D3F00}" srcOrd="0" destOrd="0" presId="urn:microsoft.com/office/officeart/2005/8/layout/chevron2"/>
    <dgm:cxn modelId="{0E14BE99-A043-4AC4-A5A3-8C5987A7F525}" type="presOf" srcId="{0B335A51-1335-4D77-BFB9-D1EC73A9E9D3}" destId="{FC984313-61CE-4168-AFE6-694224F99395}" srcOrd="0" destOrd="0" presId="urn:microsoft.com/office/officeart/2005/8/layout/chevron2"/>
    <dgm:cxn modelId="{9156E2E6-2917-4800-B7AE-037B60B9BDF3}" type="presOf" srcId="{1DEB7BBB-4C86-4988-BDCC-650018F8EAD5}" destId="{942846B1-4EC3-4EE9-9810-E1EDFB93AFDB}" srcOrd="0" destOrd="0" presId="urn:microsoft.com/office/officeart/2005/8/layout/chevron2"/>
    <dgm:cxn modelId="{21F31864-C8F7-488B-9D68-6DED522FD672}" type="presOf" srcId="{5790B8AC-8312-4B7B-8B32-298DBF2AA4F2}" destId="{27494D9A-0F18-4683-9E8B-4298460F36F9}" srcOrd="0" destOrd="0" presId="urn:microsoft.com/office/officeart/2005/8/layout/chevron2"/>
    <dgm:cxn modelId="{69502CAA-3D60-420B-A0AB-79E7EF27D8B1}" type="presOf" srcId="{2DB86EC0-9CDC-4EE8-A038-E3E9E301F161}" destId="{F94D00B1-4119-4F38-AD6D-6B8B989AA318}" srcOrd="0" destOrd="0" presId="urn:microsoft.com/office/officeart/2005/8/layout/chevron2"/>
    <dgm:cxn modelId="{F9039A07-A3C1-4B07-96FF-D8B8AB71D135}" srcId="{D652F84D-B861-4B49-9D8F-7413E4ACFC39}" destId="{611F88A3-EA8F-4771-807C-1B73CF3A0533}" srcOrd="0" destOrd="0" parTransId="{AB942406-D810-44DD-879A-AF099A99019D}" sibTransId="{E5D07C0E-92A0-401E-B530-B2AC6943DDCB}"/>
    <dgm:cxn modelId="{C12569CC-AB35-4FBB-B8A2-0EE371367D03}" srcId="{D652F84D-B861-4B49-9D8F-7413E4ACFC39}" destId="{6FB66CF1-2DE7-405C-B556-5C76422D1A64}" srcOrd="3" destOrd="0" parTransId="{811E5291-3045-45CE-B84B-59248E13EC2C}" sibTransId="{1E1A30B6-3D5E-48F3-933D-DC69B94BEA1B}"/>
    <dgm:cxn modelId="{4D361530-0D0C-43E2-A4AB-199FB977F386}" type="presOf" srcId="{6FB66CF1-2DE7-405C-B556-5C76422D1A64}" destId="{F24E48DD-DA28-4888-81EA-6920A928FF53}" srcOrd="0" destOrd="0" presId="urn:microsoft.com/office/officeart/2005/8/layout/chevron2"/>
    <dgm:cxn modelId="{6910D505-1848-426F-8DD4-F2081FA8DCBC}" type="presOf" srcId="{482934E1-8F69-4918-AF4D-0967BCC58B1A}" destId="{E64DCE62-6890-40A8-8FEC-A6305D1CA959}" srcOrd="0" destOrd="0" presId="urn:microsoft.com/office/officeart/2005/8/layout/chevron2"/>
    <dgm:cxn modelId="{A03E40C7-8ACC-4279-BF51-D254D4CAF749}" srcId="{D652F84D-B861-4B49-9D8F-7413E4ACFC39}" destId="{8C79D59D-6557-4178-9E55-236C7895B7F9}" srcOrd="4" destOrd="0" parTransId="{B56D90A5-0356-4099-8BC2-1DAF20160462}" sibTransId="{AE4E95AB-7941-4EE5-9494-51AEFD6ED16F}"/>
    <dgm:cxn modelId="{695A251E-918D-4E73-AFB2-52DF85C9943B}" type="presOf" srcId="{611F88A3-EA8F-4771-807C-1B73CF3A0533}" destId="{62D20508-1FED-44CC-B47B-3CEC64E1FC82}" srcOrd="0" destOrd="0" presId="urn:microsoft.com/office/officeart/2005/8/layout/chevron2"/>
    <dgm:cxn modelId="{73F96423-4FBF-4765-A875-29DD7FA5C6E7}" srcId="{611F88A3-EA8F-4771-807C-1B73CF3A0533}" destId="{1DEB7BBB-4C86-4988-BDCC-650018F8EAD5}" srcOrd="0" destOrd="0" parTransId="{E27884E4-7CA1-45FD-B97F-B6AC6781691E}" sibTransId="{5BA39C75-783D-4DD3-90C9-AD92E028EB45}"/>
    <dgm:cxn modelId="{16FD2F22-14B9-424E-A5C7-B09276C003AA}" type="presOf" srcId="{540E14C2-DD69-4CAB-8E24-D03E3EE020F6}" destId="{7C194D0F-AA25-4E13-B6A7-08BDA0ECBEBC}" srcOrd="0" destOrd="0" presId="urn:microsoft.com/office/officeart/2005/8/layout/chevron2"/>
    <dgm:cxn modelId="{27C944EE-BEF7-4160-9705-89AD291E33BF}" srcId="{8C79D59D-6557-4178-9E55-236C7895B7F9}" destId="{540E14C2-DD69-4CAB-8E24-D03E3EE020F6}" srcOrd="0" destOrd="0" parTransId="{AA94F840-74EF-4FBD-8034-4BCD686ED9C0}" sibTransId="{0EE8F51A-41F7-4780-994E-58F4CDB5AE62}"/>
    <dgm:cxn modelId="{621ED3C7-D77D-49EF-8F1F-4D7E63EA1477}" srcId="{90E6DE0F-931E-4C95-A41B-5CE17EC92FA4}" destId="{2409438C-68FA-4D79-B194-54A033667719}" srcOrd="0" destOrd="0" parTransId="{8A1BF8CA-5CF8-416B-820E-C0155BB6E15C}" sibTransId="{EC4E8843-72C5-4D7A-B733-C12AF52225BF}"/>
    <dgm:cxn modelId="{6D9F8D9E-77DC-4DCC-81FF-568324726201}" type="presParOf" srcId="{6A0885DC-74BF-41F8-834C-89469E5F80C6}" destId="{D5659BA6-38CD-41D7-8152-6C27F9F8BFD6}" srcOrd="0" destOrd="0" presId="urn:microsoft.com/office/officeart/2005/8/layout/chevron2"/>
    <dgm:cxn modelId="{C59BC5C4-13FA-43D3-85AF-D119119C7B7A}" type="presParOf" srcId="{D5659BA6-38CD-41D7-8152-6C27F9F8BFD6}" destId="{62D20508-1FED-44CC-B47B-3CEC64E1FC82}" srcOrd="0" destOrd="0" presId="urn:microsoft.com/office/officeart/2005/8/layout/chevron2"/>
    <dgm:cxn modelId="{08CD31FA-2F57-4EE5-8E2A-1E580AF54325}" type="presParOf" srcId="{D5659BA6-38CD-41D7-8152-6C27F9F8BFD6}" destId="{942846B1-4EC3-4EE9-9810-E1EDFB93AFDB}" srcOrd="1" destOrd="0" presId="urn:microsoft.com/office/officeart/2005/8/layout/chevron2"/>
    <dgm:cxn modelId="{62D71931-F507-4AAF-8A69-1CB81533C1F9}" type="presParOf" srcId="{6A0885DC-74BF-41F8-834C-89469E5F80C6}" destId="{0034071E-E62F-4327-B12F-8CF83ADAED1B}" srcOrd="1" destOrd="0" presId="urn:microsoft.com/office/officeart/2005/8/layout/chevron2"/>
    <dgm:cxn modelId="{DAD8AE1D-EE66-4D4D-BE5F-EA3946202D37}" type="presParOf" srcId="{6A0885DC-74BF-41F8-834C-89469E5F80C6}" destId="{09EB6739-34C9-42C3-B412-057F1D38D98C}" srcOrd="2" destOrd="0" presId="urn:microsoft.com/office/officeart/2005/8/layout/chevron2"/>
    <dgm:cxn modelId="{28B363E5-D118-4E15-98B2-5AA212395D8A}" type="presParOf" srcId="{09EB6739-34C9-42C3-B412-057F1D38D98C}" destId="{53B6ED55-7A05-4FBF-9B8B-CAC38065C033}" srcOrd="0" destOrd="0" presId="urn:microsoft.com/office/officeart/2005/8/layout/chevron2"/>
    <dgm:cxn modelId="{4EA2CC4E-9376-439C-9E96-D6EDD4FE3D42}" type="presParOf" srcId="{09EB6739-34C9-42C3-B412-057F1D38D98C}" destId="{D7229779-F7C3-4F72-9C02-FDBFD1EC1754}" srcOrd="1" destOrd="0" presId="urn:microsoft.com/office/officeart/2005/8/layout/chevron2"/>
    <dgm:cxn modelId="{E257694F-8756-46D0-9D3A-2E6064E2BC67}" type="presParOf" srcId="{6A0885DC-74BF-41F8-834C-89469E5F80C6}" destId="{3736D2E3-DD71-425D-8F2A-90C75F290A9E}" srcOrd="3" destOrd="0" presId="urn:microsoft.com/office/officeart/2005/8/layout/chevron2"/>
    <dgm:cxn modelId="{3A27D3C5-1B4A-4376-BB98-8A44B80B3AED}" type="presParOf" srcId="{6A0885DC-74BF-41F8-834C-89469E5F80C6}" destId="{57A89034-2D24-4538-AEA7-B43B98DF059D}" srcOrd="4" destOrd="0" presId="urn:microsoft.com/office/officeart/2005/8/layout/chevron2"/>
    <dgm:cxn modelId="{5228ED38-9509-4AD4-A5AF-02E7F08A6BF4}" type="presParOf" srcId="{57A89034-2D24-4538-AEA7-B43B98DF059D}" destId="{E64DCE62-6890-40A8-8FEC-A6305D1CA959}" srcOrd="0" destOrd="0" presId="urn:microsoft.com/office/officeart/2005/8/layout/chevron2"/>
    <dgm:cxn modelId="{312A5FB8-3858-41ED-86F4-99BCE0BDE668}" type="presParOf" srcId="{57A89034-2D24-4538-AEA7-B43B98DF059D}" destId="{F94D00B1-4119-4F38-AD6D-6B8B989AA318}" srcOrd="1" destOrd="0" presId="urn:microsoft.com/office/officeart/2005/8/layout/chevron2"/>
    <dgm:cxn modelId="{6FEF5296-9A27-40DC-9733-9C6B40000FB1}" type="presParOf" srcId="{6A0885DC-74BF-41F8-834C-89469E5F80C6}" destId="{D23A7AA7-19DD-40DA-928D-753E28397EE7}" srcOrd="5" destOrd="0" presId="urn:microsoft.com/office/officeart/2005/8/layout/chevron2"/>
    <dgm:cxn modelId="{CFB150C4-6B56-498F-BDCB-096162AEDA15}" type="presParOf" srcId="{6A0885DC-74BF-41F8-834C-89469E5F80C6}" destId="{3E5C8BD9-1061-414C-A6E9-2B75C9391CC7}" srcOrd="6" destOrd="0" presId="urn:microsoft.com/office/officeart/2005/8/layout/chevron2"/>
    <dgm:cxn modelId="{9597F434-DE83-40FE-B3E5-D70C598AA2F7}" type="presParOf" srcId="{3E5C8BD9-1061-414C-A6E9-2B75C9391CC7}" destId="{F24E48DD-DA28-4888-81EA-6920A928FF53}" srcOrd="0" destOrd="0" presId="urn:microsoft.com/office/officeart/2005/8/layout/chevron2"/>
    <dgm:cxn modelId="{116125BD-A8FD-41DA-AB2B-21576CD2148B}" type="presParOf" srcId="{3E5C8BD9-1061-414C-A6E9-2B75C9391CC7}" destId="{FC984313-61CE-4168-AFE6-694224F99395}" srcOrd="1" destOrd="0" presId="urn:microsoft.com/office/officeart/2005/8/layout/chevron2"/>
    <dgm:cxn modelId="{AF31730A-8E65-4BDD-832C-17CD90FB56C0}" type="presParOf" srcId="{6A0885DC-74BF-41F8-834C-89469E5F80C6}" destId="{8B1C1063-DC79-4FB4-BFD8-FD2B475E64A4}" srcOrd="7" destOrd="0" presId="urn:microsoft.com/office/officeart/2005/8/layout/chevron2"/>
    <dgm:cxn modelId="{745C2711-0876-4979-A0CF-F275C0255DD6}" type="presParOf" srcId="{6A0885DC-74BF-41F8-834C-89469E5F80C6}" destId="{D0B3BC16-FB86-431D-B38B-A347894C33B5}" srcOrd="8" destOrd="0" presId="urn:microsoft.com/office/officeart/2005/8/layout/chevron2"/>
    <dgm:cxn modelId="{02DFCFCB-53EE-440D-8118-19B3DC7ED3D2}" type="presParOf" srcId="{D0B3BC16-FB86-431D-B38B-A347894C33B5}" destId="{371C6896-4F99-4C12-A470-755D6E4580E7}" srcOrd="0" destOrd="0" presId="urn:microsoft.com/office/officeart/2005/8/layout/chevron2"/>
    <dgm:cxn modelId="{29B25A4B-F60E-4201-86AF-C732ED94ECBA}" type="presParOf" srcId="{D0B3BC16-FB86-431D-B38B-A347894C33B5}" destId="{7C194D0F-AA25-4E13-B6A7-08BDA0ECBEBC}" srcOrd="1" destOrd="0" presId="urn:microsoft.com/office/officeart/2005/8/layout/chevron2"/>
    <dgm:cxn modelId="{3DEF0A22-D49E-4075-B5BB-037DFAA81592}" type="presParOf" srcId="{6A0885DC-74BF-41F8-834C-89469E5F80C6}" destId="{D2D3A6A5-9908-464F-A143-844614EC1483}" srcOrd="9" destOrd="0" presId="urn:microsoft.com/office/officeart/2005/8/layout/chevron2"/>
    <dgm:cxn modelId="{16AF54D3-F9FE-4733-9E6B-A7AC3AC716EF}" type="presParOf" srcId="{6A0885DC-74BF-41F8-834C-89469E5F80C6}" destId="{A6C35257-C47A-43FF-888F-AA7309DA4A3A}" srcOrd="10" destOrd="0" presId="urn:microsoft.com/office/officeart/2005/8/layout/chevron2"/>
    <dgm:cxn modelId="{BF8203BF-729B-4DAD-B6D1-BC3129B3520F}" type="presParOf" srcId="{A6C35257-C47A-43FF-888F-AA7309DA4A3A}" destId="{27494D9A-0F18-4683-9E8B-4298460F36F9}" srcOrd="0" destOrd="0" presId="urn:microsoft.com/office/officeart/2005/8/layout/chevron2"/>
    <dgm:cxn modelId="{49A1B33D-2B57-4FF8-911C-5439FCBB18EA}" type="presParOf" srcId="{A6C35257-C47A-43FF-888F-AA7309DA4A3A}" destId="{0D08EC44-DD31-4A10-AC9D-F001C95D3F0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20508-1FED-44CC-B47B-3CEC64E1FC82}">
      <dsp:nvSpPr>
        <dsp:cNvPr id="0" name=""/>
        <dsp:cNvSpPr/>
      </dsp:nvSpPr>
      <dsp:spPr>
        <a:xfrm rot="5400000">
          <a:off x="-144833" y="146052"/>
          <a:ext cx="965553" cy="675887"/>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a:t>
          </a:r>
          <a:endParaRPr lang="en-US" sz="2000" kern="1200" dirty="0"/>
        </a:p>
      </dsp:txBody>
      <dsp:txXfrm rot="-5400000">
        <a:off x="1" y="339163"/>
        <a:ext cx="675887" cy="289666"/>
      </dsp:txXfrm>
    </dsp:sp>
    <dsp:sp modelId="{942846B1-4EC3-4EE9-9810-E1EDFB93AFDB}">
      <dsp:nvSpPr>
        <dsp:cNvPr id="0" name=""/>
        <dsp:cNvSpPr/>
      </dsp:nvSpPr>
      <dsp:spPr>
        <a:xfrm rot="5400000">
          <a:off x="2811788" y="-2134681"/>
          <a:ext cx="627609" cy="4899412"/>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0" lang="en-US" sz="1800" b="0" i="0" u="none" strike="noStrike" kern="1200" cap="none" spc="0" normalizeH="0" baseline="0" noProof="0" dirty="0" smtClean="0">
              <a:ln/>
              <a:effectLst/>
              <a:uLnTx/>
              <a:uFillTx/>
              <a:latin typeface="+mj-lt"/>
              <a:ea typeface="+mn-ea"/>
              <a:cs typeface="+mn-cs"/>
            </a:rPr>
            <a:t>User clicks “install” on Catalog item</a:t>
          </a:r>
          <a:endParaRPr lang="en-US" sz="1800" kern="1200" dirty="0"/>
        </a:p>
      </dsp:txBody>
      <dsp:txXfrm rot="-5400000">
        <a:off x="675887" y="31857"/>
        <a:ext cx="4868775" cy="566335"/>
      </dsp:txXfrm>
    </dsp:sp>
    <dsp:sp modelId="{53B6ED55-7A05-4FBF-9B8B-CAC38065C033}">
      <dsp:nvSpPr>
        <dsp:cNvPr id="0" name=""/>
        <dsp:cNvSpPr/>
      </dsp:nvSpPr>
      <dsp:spPr>
        <a:xfrm rot="5400000">
          <a:off x="-144833" y="1014174"/>
          <a:ext cx="965553" cy="675887"/>
        </a:xfrm>
        <a:prstGeom prst="chevron">
          <a:avLst/>
        </a:prstGeom>
        <a:gradFill rotWithShape="0">
          <a:gsLst>
            <a:gs pos="0">
              <a:schemeClr val="accent1">
                <a:alpha val="90000"/>
                <a:hueOff val="0"/>
                <a:satOff val="0"/>
                <a:lumOff val="0"/>
                <a:alphaOff val="-8000"/>
                <a:shade val="51000"/>
                <a:satMod val="130000"/>
              </a:schemeClr>
            </a:gs>
            <a:gs pos="80000">
              <a:schemeClr val="accent1">
                <a:alpha val="90000"/>
                <a:hueOff val="0"/>
                <a:satOff val="0"/>
                <a:lumOff val="0"/>
                <a:alphaOff val="-8000"/>
                <a:shade val="93000"/>
                <a:satMod val="130000"/>
              </a:schemeClr>
            </a:gs>
            <a:gs pos="100000">
              <a:schemeClr val="accent1">
                <a:alpha val="90000"/>
                <a:hueOff val="0"/>
                <a:satOff val="0"/>
                <a:lumOff val="0"/>
                <a:alphaOff val="-8000"/>
                <a:shade val="94000"/>
                <a:satMod val="135000"/>
              </a:schemeClr>
            </a:gs>
          </a:gsLst>
          <a:lin ang="16200000" scaled="0"/>
        </a:gradFill>
        <a:ln w="9525" cap="flat" cmpd="sng" algn="ctr">
          <a:solidFill>
            <a:schemeClr val="accent1">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a:t>
          </a:r>
          <a:endParaRPr lang="en-US" sz="2000" kern="1200" dirty="0"/>
        </a:p>
      </dsp:txBody>
      <dsp:txXfrm rot="-5400000">
        <a:off x="1" y="1207285"/>
        <a:ext cx="675887" cy="289666"/>
      </dsp:txXfrm>
    </dsp:sp>
    <dsp:sp modelId="{D7229779-F7C3-4F72-9C02-FDBFD1EC1754}">
      <dsp:nvSpPr>
        <dsp:cNvPr id="0" name=""/>
        <dsp:cNvSpPr/>
      </dsp:nvSpPr>
      <dsp:spPr>
        <a:xfrm rot="5400000">
          <a:off x="2811788" y="-1266560"/>
          <a:ext cx="627609" cy="4899412"/>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noProof="0" dirty="0" smtClean="0">
              <a:latin typeface="+mj-lt"/>
            </a:rPr>
            <a:t>Web site checks user’s permissions to install</a:t>
          </a:r>
          <a:endParaRPr lang="en-US" sz="1800" kern="1200" dirty="0"/>
        </a:p>
      </dsp:txBody>
      <dsp:txXfrm rot="-5400000">
        <a:off x="675887" y="899978"/>
        <a:ext cx="4868775" cy="566335"/>
      </dsp:txXfrm>
    </dsp:sp>
    <dsp:sp modelId="{E64DCE62-6890-40A8-8FEC-A6305D1CA959}">
      <dsp:nvSpPr>
        <dsp:cNvPr id="0" name=""/>
        <dsp:cNvSpPr/>
      </dsp:nvSpPr>
      <dsp:spPr>
        <a:xfrm rot="5400000">
          <a:off x="-144833" y="1882295"/>
          <a:ext cx="965553" cy="675887"/>
        </a:xfrm>
        <a:prstGeom prst="chevron">
          <a:avLst/>
        </a:prstGeom>
        <a:gradFill rotWithShape="0">
          <a:gsLst>
            <a:gs pos="0">
              <a:schemeClr val="accent1">
                <a:alpha val="90000"/>
                <a:hueOff val="0"/>
                <a:satOff val="0"/>
                <a:lumOff val="0"/>
                <a:alphaOff val="-16000"/>
                <a:shade val="51000"/>
                <a:satMod val="130000"/>
              </a:schemeClr>
            </a:gs>
            <a:gs pos="80000">
              <a:schemeClr val="accent1">
                <a:alpha val="90000"/>
                <a:hueOff val="0"/>
                <a:satOff val="0"/>
                <a:lumOff val="0"/>
                <a:alphaOff val="-16000"/>
                <a:shade val="93000"/>
                <a:satMod val="130000"/>
              </a:schemeClr>
            </a:gs>
            <a:gs pos="100000">
              <a:schemeClr val="accent1">
                <a:alpha val="90000"/>
                <a:hueOff val="0"/>
                <a:satOff val="0"/>
                <a:lumOff val="0"/>
                <a:alphaOff val="-16000"/>
                <a:shade val="94000"/>
                <a:satMod val="135000"/>
              </a:schemeClr>
            </a:gs>
          </a:gsLst>
          <a:lin ang="16200000" scaled="0"/>
        </a:gradFill>
        <a:ln w="9525" cap="flat" cmpd="sng" algn="ctr">
          <a:solidFill>
            <a:schemeClr val="accent1">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3</a:t>
          </a:r>
          <a:endParaRPr lang="en-US" sz="2000" kern="1200" dirty="0"/>
        </a:p>
      </dsp:txBody>
      <dsp:txXfrm rot="-5400000">
        <a:off x="1" y="2075406"/>
        <a:ext cx="675887" cy="289666"/>
      </dsp:txXfrm>
    </dsp:sp>
    <dsp:sp modelId="{F94D00B1-4119-4F38-AD6D-6B8B989AA318}">
      <dsp:nvSpPr>
        <dsp:cNvPr id="0" name=""/>
        <dsp:cNvSpPr/>
      </dsp:nvSpPr>
      <dsp:spPr>
        <a:xfrm rot="5400000">
          <a:off x="2811788" y="-398438"/>
          <a:ext cx="627609" cy="4899412"/>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0" lang="en-US" sz="1800" b="0" i="0" u="none" strike="noStrike" kern="1200" cap="none" spc="0" normalizeH="0" baseline="0" noProof="0" dirty="0" smtClean="0">
              <a:ln/>
              <a:effectLst/>
              <a:uLnTx/>
              <a:uFillTx/>
              <a:latin typeface="+mj-lt"/>
              <a:ea typeface="+mn-ea"/>
              <a:cs typeface="+mn-cs"/>
            </a:rPr>
            <a:t>Web site requests Client</a:t>
          </a:r>
          <a:r>
            <a:rPr kumimoji="0" lang="en-US" sz="1800" b="0" i="0" u="none" strike="noStrike" kern="1200" cap="none" spc="0" normalizeH="0" noProof="0" dirty="0" smtClean="0">
              <a:ln/>
              <a:effectLst/>
              <a:uLnTx/>
              <a:uFillTx/>
              <a:latin typeface="+mj-lt"/>
              <a:ea typeface="+mn-ea"/>
              <a:cs typeface="+mn-cs"/>
            </a:rPr>
            <a:t> ID from ConfigMgr client agent and passes it to Site server</a:t>
          </a:r>
          <a:endParaRPr lang="en-US" sz="1800" kern="1200" dirty="0"/>
        </a:p>
      </dsp:txBody>
      <dsp:txXfrm rot="-5400000">
        <a:off x="675887" y="1768100"/>
        <a:ext cx="4868775" cy="566335"/>
      </dsp:txXfrm>
    </dsp:sp>
    <dsp:sp modelId="{F24E48DD-DA28-4888-81EA-6920A928FF53}">
      <dsp:nvSpPr>
        <dsp:cNvPr id="0" name=""/>
        <dsp:cNvSpPr/>
      </dsp:nvSpPr>
      <dsp:spPr>
        <a:xfrm rot="5400000">
          <a:off x="-144833" y="2750417"/>
          <a:ext cx="965553" cy="675887"/>
        </a:xfrm>
        <a:prstGeom prst="chevron">
          <a:avLst/>
        </a:prstGeom>
        <a:gradFill rotWithShape="0">
          <a:gsLst>
            <a:gs pos="0">
              <a:schemeClr val="accent1">
                <a:alpha val="90000"/>
                <a:hueOff val="0"/>
                <a:satOff val="0"/>
                <a:lumOff val="0"/>
                <a:alphaOff val="-24000"/>
                <a:shade val="51000"/>
                <a:satMod val="130000"/>
              </a:schemeClr>
            </a:gs>
            <a:gs pos="80000">
              <a:schemeClr val="accent1">
                <a:alpha val="90000"/>
                <a:hueOff val="0"/>
                <a:satOff val="0"/>
                <a:lumOff val="0"/>
                <a:alphaOff val="-24000"/>
                <a:shade val="93000"/>
                <a:satMod val="130000"/>
              </a:schemeClr>
            </a:gs>
            <a:gs pos="100000">
              <a:schemeClr val="accent1">
                <a:alpha val="90000"/>
                <a:hueOff val="0"/>
                <a:satOff val="0"/>
                <a:lumOff val="0"/>
                <a:alphaOff val="-24000"/>
                <a:shade val="94000"/>
                <a:satMod val="135000"/>
              </a:schemeClr>
            </a:gs>
          </a:gsLst>
          <a:lin ang="16200000" scaled="0"/>
        </a:gradFill>
        <a:ln w="9525" cap="flat" cmpd="sng" algn="ctr">
          <a:solidFill>
            <a:schemeClr val="accent1">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4</a:t>
          </a:r>
        </a:p>
      </dsp:txBody>
      <dsp:txXfrm rot="-5400000">
        <a:off x="1" y="2943528"/>
        <a:ext cx="675887" cy="289666"/>
      </dsp:txXfrm>
    </dsp:sp>
    <dsp:sp modelId="{FC984313-61CE-4168-AFE6-694224F99395}">
      <dsp:nvSpPr>
        <dsp:cNvPr id="0" name=""/>
        <dsp:cNvSpPr/>
      </dsp:nvSpPr>
      <dsp:spPr>
        <a:xfrm rot="5400000">
          <a:off x="2811788" y="469682"/>
          <a:ext cx="627609" cy="4899412"/>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baseline="0" dirty="0" smtClean="0">
              <a:latin typeface="+mj-lt"/>
            </a:rPr>
            <a:t>Server </a:t>
          </a:r>
          <a:r>
            <a:rPr lang="en-US" sz="1800" kern="1200" dirty="0" smtClean="0">
              <a:latin typeface="+mj-lt"/>
            </a:rPr>
            <a:t>creates policy for the specified client and app and passes it to client</a:t>
          </a:r>
          <a:endParaRPr lang="en-US" sz="1800" kern="1200" dirty="0"/>
        </a:p>
      </dsp:txBody>
      <dsp:txXfrm rot="-5400000">
        <a:off x="675887" y="2636221"/>
        <a:ext cx="4868775" cy="566335"/>
      </dsp:txXfrm>
    </dsp:sp>
    <dsp:sp modelId="{371C6896-4F99-4C12-A470-755D6E4580E7}">
      <dsp:nvSpPr>
        <dsp:cNvPr id="0" name=""/>
        <dsp:cNvSpPr/>
      </dsp:nvSpPr>
      <dsp:spPr>
        <a:xfrm rot="5400000">
          <a:off x="-144833" y="3618538"/>
          <a:ext cx="965553" cy="675887"/>
        </a:xfrm>
        <a:prstGeom prst="chevron">
          <a:avLst/>
        </a:prstGeom>
        <a:gradFill rotWithShape="0">
          <a:gsLst>
            <a:gs pos="0">
              <a:schemeClr val="accent1">
                <a:alpha val="90000"/>
                <a:hueOff val="0"/>
                <a:satOff val="0"/>
                <a:lumOff val="0"/>
                <a:alphaOff val="-32000"/>
                <a:shade val="51000"/>
                <a:satMod val="130000"/>
              </a:schemeClr>
            </a:gs>
            <a:gs pos="80000">
              <a:schemeClr val="accent1">
                <a:alpha val="90000"/>
                <a:hueOff val="0"/>
                <a:satOff val="0"/>
                <a:lumOff val="0"/>
                <a:alphaOff val="-32000"/>
                <a:shade val="93000"/>
                <a:satMod val="130000"/>
              </a:schemeClr>
            </a:gs>
            <a:gs pos="100000">
              <a:schemeClr val="accent1">
                <a:alpha val="90000"/>
                <a:hueOff val="0"/>
                <a:satOff val="0"/>
                <a:lumOff val="0"/>
                <a:alphaOff val="-32000"/>
                <a:shade val="94000"/>
                <a:satMod val="135000"/>
              </a:schemeClr>
            </a:gs>
          </a:gsLst>
          <a:lin ang="16200000" scaled="0"/>
        </a:gradFill>
        <a:ln w="9525" cap="flat" cmpd="sng" algn="ctr">
          <a:solidFill>
            <a:schemeClr val="accent1">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5</a:t>
          </a:r>
          <a:endParaRPr lang="en-US" sz="2000" kern="1200" dirty="0"/>
        </a:p>
      </dsp:txBody>
      <dsp:txXfrm rot="-5400000">
        <a:off x="1" y="3811649"/>
        <a:ext cx="675887" cy="289666"/>
      </dsp:txXfrm>
    </dsp:sp>
    <dsp:sp modelId="{7C194D0F-AA25-4E13-B6A7-08BDA0ECBEBC}">
      <dsp:nvSpPr>
        <dsp:cNvPr id="0" name=""/>
        <dsp:cNvSpPr/>
      </dsp:nvSpPr>
      <dsp:spPr>
        <a:xfrm rot="5400000">
          <a:off x="2811788" y="1337804"/>
          <a:ext cx="627609" cy="4899412"/>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0" lang="en-US" sz="1800" b="0" i="0" u="none" strike="noStrike" kern="1200" cap="none" spc="0" normalizeH="0" baseline="0" noProof="0" dirty="0" smtClean="0">
              <a:ln/>
              <a:effectLst/>
              <a:uLnTx/>
              <a:uFillTx/>
              <a:latin typeface="+mj-lt"/>
              <a:ea typeface="+mn-ea"/>
              <a:cs typeface="+mn-cs"/>
            </a:rPr>
            <a:t>Client</a:t>
          </a:r>
          <a:r>
            <a:rPr kumimoji="0" lang="en-US" sz="1800" b="0" i="0" u="none" strike="noStrike" kern="1200" cap="none" spc="0" normalizeH="0" noProof="0" dirty="0" smtClean="0">
              <a:ln/>
              <a:effectLst/>
              <a:uLnTx/>
              <a:uFillTx/>
              <a:latin typeface="+mj-lt"/>
              <a:ea typeface="+mn-ea"/>
              <a:cs typeface="+mn-cs"/>
            </a:rPr>
            <a:t> agent evaluates requirements from the policy and initiates installation</a:t>
          </a:r>
          <a:endParaRPr lang="en-US" sz="1800" kern="1200" dirty="0"/>
        </a:p>
      </dsp:txBody>
      <dsp:txXfrm rot="-5400000">
        <a:off x="675887" y="3504343"/>
        <a:ext cx="4868775" cy="566335"/>
      </dsp:txXfrm>
    </dsp:sp>
    <dsp:sp modelId="{27494D9A-0F18-4683-9E8B-4298460F36F9}">
      <dsp:nvSpPr>
        <dsp:cNvPr id="0" name=""/>
        <dsp:cNvSpPr/>
      </dsp:nvSpPr>
      <dsp:spPr>
        <a:xfrm rot="5400000">
          <a:off x="-144833" y="4486659"/>
          <a:ext cx="965553" cy="675887"/>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6</a:t>
          </a:r>
          <a:endParaRPr lang="en-US" sz="2000" kern="1200" dirty="0"/>
        </a:p>
      </dsp:txBody>
      <dsp:txXfrm rot="-5400000">
        <a:off x="1" y="4679770"/>
        <a:ext cx="675887" cy="289666"/>
      </dsp:txXfrm>
    </dsp:sp>
    <dsp:sp modelId="{0D08EC44-DD31-4A10-AC9D-F001C95D3F00}">
      <dsp:nvSpPr>
        <dsp:cNvPr id="0" name=""/>
        <dsp:cNvSpPr/>
      </dsp:nvSpPr>
      <dsp:spPr>
        <a:xfrm rot="5400000">
          <a:off x="2811788" y="2205925"/>
          <a:ext cx="627609" cy="4899412"/>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0" lang="en-US" sz="1800" b="0" i="0" u="none" strike="noStrike" kern="1200" cap="none" spc="0" normalizeH="0" baseline="0" noProof="0" dirty="0" smtClean="0">
              <a:ln/>
              <a:effectLst/>
              <a:uLnTx/>
              <a:uFillTx/>
              <a:latin typeface="+mj-lt"/>
              <a:ea typeface="+mn-ea"/>
              <a:cs typeface="+mn-cs"/>
            </a:rPr>
            <a:t>Client</a:t>
          </a:r>
          <a:r>
            <a:rPr kumimoji="0" lang="en-US" sz="1800" b="0" i="0" u="none" strike="noStrike" kern="1200" cap="none" spc="0" normalizeH="0" noProof="0" dirty="0" smtClean="0">
              <a:ln/>
              <a:effectLst/>
              <a:uLnTx/>
              <a:uFillTx/>
              <a:latin typeface="+mj-lt"/>
              <a:ea typeface="+mn-ea"/>
              <a:cs typeface="+mn-cs"/>
            </a:rPr>
            <a:t> agent completes installation process and reports status</a:t>
          </a:r>
          <a:endParaRPr lang="en-US" sz="1800" kern="1200" dirty="0"/>
        </a:p>
      </dsp:txBody>
      <dsp:txXfrm rot="-5400000">
        <a:off x="675887" y="4372464"/>
        <a:ext cx="4868775" cy="5663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sz="12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42235007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25549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01438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93604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73438184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312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042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9143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53391643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665509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329267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610954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87703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006154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522532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52587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66737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025293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26839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45899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0191160"/>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3828364"/>
      </p:ext>
    </p:extLst>
  </p:cSld>
  <p:clrMap bg1="dk1" tx1="lt1" bg2="dk2" tx2="lt2" accent1="accent1" accent2="accent2" accent3="accent3" accent4="accent4" accent5="accent5" accent6="accent6" hlink="hlink" folHlink="folHlink"/>
  <p:sldLayoutIdLst>
    <p:sldLayoutId id="214748376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diagramLayout" Target="../diagrams/layout1.xml"/><Relationship Id="rId7" Type="http://schemas.openxmlformats.org/officeDocument/2006/relationships/image" Target="../media/image35.png"/><Relationship Id="rId12"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39.png"/><Relationship Id="rId5" Type="http://schemas.openxmlformats.org/officeDocument/2006/relationships/diagramColors" Target="../diagrams/colors1.xml"/><Relationship Id="rId10" Type="http://schemas.openxmlformats.org/officeDocument/2006/relationships/image" Target="../media/image38.png"/><Relationship Id="rId4" Type="http://schemas.openxmlformats.org/officeDocument/2006/relationships/diagramQuickStyle" Target="../diagrams/quickStyle1.xml"/><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41.png"/><Relationship Id="rId16"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43.png"/><Relationship Id="rId11" Type="http://schemas.microsoft.com/office/2007/relationships/hdphoto" Target="../media/hdphoto6.wdp"/><Relationship Id="rId5" Type="http://schemas.microsoft.com/office/2007/relationships/hdphoto" Target="../media/hdphoto3.wdp"/><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5.wdp"/><Relationship Id="rId14"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6.png"/><Relationship Id="rId5" Type="http://schemas.openxmlformats.org/officeDocument/2006/relationships/hyperlink" Target="http://www.microsoft.com/learning" TargetMode="External"/><Relationship Id="rId10" Type="http://schemas.openxmlformats.org/officeDocument/2006/relationships/image" Target="../media/image55.emf"/><Relationship Id="rId4" Type="http://schemas.openxmlformats.org/officeDocument/2006/relationships/image" Target="../media/image52.png"/><Relationship Id="rId9" Type="http://schemas.openxmlformats.org/officeDocument/2006/relationships/image" Target="../media/image54.png"/><Relationship Id="rId1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Microsoft System Center Configuration </a:t>
            </a:r>
            <a:r>
              <a:rPr lang="en-US" sz="3600" dirty="0" smtClean="0"/>
              <a:t/>
            </a:r>
            <a:br>
              <a:rPr lang="en-US" sz="3600" dirty="0" smtClean="0"/>
            </a:br>
            <a:r>
              <a:rPr lang="en-US" sz="3600" dirty="0" smtClean="0"/>
              <a:t>Manager </a:t>
            </a:r>
            <a:r>
              <a:rPr lang="en-US" sz="3600" dirty="0"/>
              <a:t>2012: Application Management</a:t>
            </a:r>
          </a:p>
        </p:txBody>
      </p:sp>
      <p:sp>
        <p:nvSpPr>
          <p:cNvPr id="3" name="Subtitle 2"/>
          <p:cNvSpPr>
            <a:spLocks noGrp="1"/>
          </p:cNvSpPr>
          <p:nvPr>
            <p:ph type="subTitle" idx="1"/>
          </p:nvPr>
        </p:nvSpPr>
        <p:spPr/>
        <p:txBody>
          <a:bodyPr/>
          <a:lstStyle/>
          <a:p>
            <a:r>
              <a:rPr lang="en-US" smtClean="0"/>
              <a:t>Wally Mead</a:t>
            </a:r>
          </a:p>
          <a:p>
            <a:r>
              <a:rPr lang="en-US" smtClean="0"/>
              <a:t>Senior Program Manager</a:t>
            </a:r>
          </a:p>
          <a:p>
            <a:r>
              <a:rPr lang="en-US" smtClean="0"/>
              <a:t>Microsoft Corporation</a:t>
            </a:r>
          </a:p>
          <a:p>
            <a:endParaRPr lang="en-US" dirty="0"/>
          </a:p>
        </p:txBody>
      </p:sp>
      <p:sp>
        <p:nvSpPr>
          <p:cNvPr id="7" name="Text Placeholder 6"/>
          <p:cNvSpPr>
            <a:spLocks noGrp="1"/>
          </p:cNvSpPr>
          <p:nvPr>
            <p:ph type="body" sz="quarter" idx="10"/>
          </p:nvPr>
        </p:nvSpPr>
        <p:spPr/>
        <p:txBody>
          <a:bodyPr/>
          <a:lstStyle/>
          <a:p>
            <a:r>
              <a:rPr lang="en-US" dirty="0" smtClean="0"/>
              <a:t>SIM346</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Create an Application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09620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Distribution</a:t>
            </a:r>
            <a:endParaRPr lang="en-US" dirty="0"/>
          </a:p>
        </p:txBody>
      </p:sp>
      <p:sp>
        <p:nvSpPr>
          <p:cNvPr id="3" name="Text Placeholder 2"/>
          <p:cNvSpPr>
            <a:spLocks noGrp="1"/>
          </p:cNvSpPr>
          <p:nvPr>
            <p:ph type="body" sz="quarter" idx="10"/>
          </p:nvPr>
        </p:nvSpPr>
        <p:spPr>
          <a:xfrm>
            <a:off x="519112" y="1447799"/>
            <a:ext cx="11149013" cy="4502771"/>
          </a:xfrm>
        </p:spPr>
        <p:txBody>
          <a:bodyPr/>
          <a:lstStyle/>
          <a:p>
            <a:r>
              <a:rPr lang="en-US" sz="2400" dirty="0" smtClean="0"/>
              <a:t>Distribution Point Groups</a:t>
            </a:r>
          </a:p>
          <a:p>
            <a:pPr lvl="1"/>
            <a:r>
              <a:rPr lang="en-US" sz="2000" dirty="0" smtClean="0"/>
              <a:t>Can be linked to Collections for workflow optimization</a:t>
            </a:r>
          </a:p>
          <a:p>
            <a:pPr lvl="1"/>
            <a:r>
              <a:rPr lang="en-US" sz="2000" dirty="0" smtClean="0"/>
              <a:t>Automatic distribution of content for distribution points added to the group</a:t>
            </a:r>
          </a:p>
          <a:p>
            <a:r>
              <a:rPr lang="en-US" sz="2400" dirty="0" smtClean="0"/>
              <a:t>Distribute Content Wizard</a:t>
            </a:r>
          </a:p>
          <a:p>
            <a:pPr lvl="1"/>
            <a:r>
              <a:rPr lang="en-US" sz="2000" dirty="0" smtClean="0"/>
              <a:t>Send multiple packages to multiple distribution points or groups at once</a:t>
            </a:r>
          </a:p>
          <a:p>
            <a:pPr lvl="1"/>
            <a:r>
              <a:rPr lang="en-US" sz="2000" dirty="0" smtClean="0"/>
              <a:t>Detect Application dependencies and add them to the distribution</a:t>
            </a:r>
          </a:p>
          <a:p>
            <a:pPr lvl="1"/>
            <a:r>
              <a:rPr lang="en-US" sz="2000" dirty="0" smtClean="0"/>
              <a:t>Select a task sequence and distribute all related content </a:t>
            </a:r>
          </a:p>
          <a:p>
            <a:r>
              <a:rPr lang="en-US" sz="2400" dirty="0" smtClean="0"/>
              <a:t>Content Library </a:t>
            </a:r>
          </a:p>
          <a:p>
            <a:pPr lvl="1"/>
            <a:r>
              <a:rPr lang="en-US" sz="2000" dirty="0" smtClean="0"/>
              <a:t>Files will be stored once, even if they are used across multiple applications, packages, update packages, etc…</a:t>
            </a:r>
          </a:p>
          <a:p>
            <a:pPr lvl="1"/>
            <a:r>
              <a:rPr lang="en-US" sz="2000" dirty="0" smtClean="0"/>
              <a:t>Only files required by the distribution point are distributed over the network</a:t>
            </a:r>
          </a:p>
          <a:p>
            <a:r>
              <a:rPr lang="en-US" sz="2400" dirty="0" smtClean="0"/>
              <a:t>Bandwidth Control </a:t>
            </a:r>
          </a:p>
          <a:p>
            <a:pPr lvl="1"/>
            <a:r>
              <a:rPr lang="en-US" sz="2000" dirty="0" smtClean="0"/>
              <a:t>Customize time and bandwidth utilization on distribution points</a:t>
            </a:r>
            <a:endParaRPr lang="en-US" sz="2000" dirty="0"/>
          </a:p>
        </p:txBody>
      </p:sp>
    </p:spTree>
    <p:extLst>
      <p:ext uri="{BB962C8B-B14F-4D97-AF65-F5344CB8AC3E}">
        <p14:creationId xmlns:p14="http://schemas.microsoft.com/office/powerpoint/2010/main" val="15932593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 Monitoring</a:t>
            </a:r>
            <a:endParaRPr lang="en-US" dirty="0"/>
          </a:p>
        </p:txBody>
      </p:sp>
      <p:sp>
        <p:nvSpPr>
          <p:cNvPr id="4" name="Text Placeholder 3"/>
          <p:cNvSpPr>
            <a:spLocks noGrp="1"/>
          </p:cNvSpPr>
          <p:nvPr>
            <p:ph type="body" sz="quarter" idx="4294967295"/>
          </p:nvPr>
        </p:nvSpPr>
        <p:spPr>
          <a:xfrm>
            <a:off x="519113" y="1213970"/>
            <a:ext cx="4965700" cy="1468438"/>
          </a:xfrm>
        </p:spPr>
        <p:txBody>
          <a:bodyPr/>
          <a:lstStyle/>
          <a:p>
            <a:r>
              <a:rPr lang="en-US" sz="2000" dirty="0" smtClean="0"/>
              <a:t>Compliance of content distributed in multiple views</a:t>
            </a:r>
          </a:p>
          <a:p>
            <a:pPr lvl="1"/>
            <a:r>
              <a:rPr lang="en-US" sz="1800" dirty="0" smtClean="0"/>
              <a:t>Application, package, etc.. level</a:t>
            </a:r>
          </a:p>
          <a:p>
            <a:pPr lvl="1"/>
            <a:r>
              <a:rPr lang="en-US" sz="1800" dirty="0" smtClean="0"/>
              <a:t>Distribution point group level</a:t>
            </a:r>
          </a:p>
          <a:p>
            <a:pPr lvl="1"/>
            <a:r>
              <a:rPr lang="en-US" sz="1800" dirty="0" smtClean="0"/>
              <a:t>Distribution point level</a:t>
            </a:r>
          </a:p>
        </p:txBody>
      </p:sp>
      <p:pic>
        <p:nvPicPr>
          <p:cNvPr id="1026" name="Picture 2" descr="C:\Users\jvintzel\Desktop\ContentMonitor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865" y="2682408"/>
            <a:ext cx="9042983" cy="3976755"/>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72139" y="1213971"/>
            <a:ext cx="6195986" cy="861774"/>
          </a:xfrm>
          <a:prstGeom prst="rect">
            <a:avLst/>
          </a:prstGeom>
          <a:noFill/>
        </p:spPr>
        <p:txBody>
          <a:bodyPr wrap="square" lIns="0" tIns="0" rIns="0" bIns="0" rtlCol="0">
            <a:spAutoFit/>
          </a:bodyPr>
          <a:lstStyle/>
          <a:p>
            <a:pPr marL="342900" indent="-342900">
              <a:buFont typeface="Wingdings" pitchFamily="2" charset="2"/>
              <a:buChar char="§"/>
            </a:pPr>
            <a:r>
              <a:rPr lang="en-US" sz="2000" dirty="0"/>
              <a:t>Ability to validate content on a distribution point</a:t>
            </a:r>
          </a:p>
          <a:p>
            <a:pPr marL="800082" lvl="1" indent="-342900">
              <a:buFont typeface="Wingdings" pitchFamily="2" charset="2"/>
              <a:buChar char="§"/>
            </a:pPr>
            <a:r>
              <a:rPr lang="en-US" dirty="0"/>
              <a:t>Available as a set schedule or on demand</a:t>
            </a:r>
          </a:p>
          <a:p>
            <a:pPr marL="800082" lvl="1" indent="-342900">
              <a:buFont typeface="Wingdings" pitchFamily="2" charset="2"/>
              <a:buChar char="§"/>
            </a:pPr>
            <a:r>
              <a:rPr lang="en-US" dirty="0"/>
              <a:t>Updates package compliance in the monitoring </a:t>
            </a:r>
            <a:r>
              <a:rPr lang="en-US" dirty="0" smtClean="0"/>
              <a:t>node</a:t>
            </a:r>
            <a:endParaRPr lang="en-US" dirty="0"/>
          </a:p>
        </p:txBody>
      </p:sp>
    </p:spTree>
    <p:extLst>
      <p:ext uri="{BB962C8B-B14F-4D97-AF65-F5344CB8AC3E}">
        <p14:creationId xmlns:p14="http://schemas.microsoft.com/office/powerpoint/2010/main" val="331307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a:t>
            </a:r>
            <a:endParaRPr lang="en-US" dirty="0"/>
          </a:p>
        </p:txBody>
      </p:sp>
      <p:sp>
        <p:nvSpPr>
          <p:cNvPr id="3" name="Text Placeholder 2"/>
          <p:cNvSpPr>
            <a:spLocks noGrp="1"/>
          </p:cNvSpPr>
          <p:nvPr>
            <p:ph type="body" sz="quarter" idx="10"/>
          </p:nvPr>
        </p:nvSpPr>
        <p:spPr>
          <a:xfrm>
            <a:off x="519112" y="1447799"/>
            <a:ext cx="11149013" cy="5189113"/>
          </a:xfrm>
        </p:spPr>
        <p:txBody>
          <a:bodyPr/>
          <a:lstStyle/>
          <a:p>
            <a:r>
              <a:rPr lang="en-US" sz="2400" dirty="0" smtClean="0"/>
              <a:t>Replaces “Advertisement” from Configuration Manager 2007</a:t>
            </a:r>
          </a:p>
          <a:p>
            <a:r>
              <a:rPr lang="en-US" sz="2400" dirty="0" smtClean="0"/>
              <a:t>Created when an Application is deployed to a Collection</a:t>
            </a:r>
          </a:p>
          <a:p>
            <a:pPr lvl="1"/>
            <a:r>
              <a:rPr lang="en-US" sz="2000" dirty="0" smtClean="0"/>
              <a:t>Due to applications being state based, only deploy to a collection once</a:t>
            </a:r>
          </a:p>
          <a:p>
            <a:r>
              <a:rPr lang="en-US" sz="2400" dirty="0" smtClean="0"/>
              <a:t>2 types of deployment purposes</a:t>
            </a:r>
          </a:p>
          <a:p>
            <a:pPr lvl="1"/>
            <a:r>
              <a:rPr lang="en-US" sz="2000" dirty="0" smtClean="0"/>
              <a:t>Required (like mandatory in Configuration Manager 2007)</a:t>
            </a:r>
          </a:p>
          <a:p>
            <a:pPr lvl="1"/>
            <a:r>
              <a:rPr lang="en-US" sz="2000" dirty="0" smtClean="0"/>
              <a:t>Available (like optional in Configuration Manager 2007)</a:t>
            </a:r>
          </a:p>
          <a:p>
            <a:pPr lvl="2"/>
            <a:r>
              <a:rPr lang="en-US" sz="1800" dirty="0" smtClean="0"/>
              <a:t>Available for User targeted displayed in the Application Catalog</a:t>
            </a:r>
          </a:p>
          <a:p>
            <a:pPr lvl="2"/>
            <a:r>
              <a:rPr lang="en-US" sz="1800" dirty="0" smtClean="0"/>
              <a:t>Available for Device targeted displayed in Software Center on client</a:t>
            </a:r>
          </a:p>
          <a:p>
            <a:r>
              <a:rPr lang="en-US" sz="2400" dirty="0" smtClean="0"/>
              <a:t>2 types of actions </a:t>
            </a:r>
          </a:p>
          <a:p>
            <a:pPr lvl="1"/>
            <a:r>
              <a:rPr lang="en-US" sz="2000" dirty="0" smtClean="0"/>
              <a:t>Install </a:t>
            </a:r>
          </a:p>
          <a:p>
            <a:pPr lvl="1"/>
            <a:r>
              <a:rPr lang="en-US" sz="2000" dirty="0" smtClean="0"/>
              <a:t>Uninstall</a:t>
            </a:r>
          </a:p>
          <a:p>
            <a:r>
              <a:rPr lang="en-US" sz="2400" dirty="0" smtClean="0"/>
              <a:t>Provides setting for “Pre-deployment” feature when targeting user or user security group collections</a:t>
            </a:r>
          </a:p>
          <a:p>
            <a:endParaRPr lang="en-US" sz="2400" dirty="0"/>
          </a:p>
        </p:txBody>
      </p:sp>
    </p:spTree>
    <p:extLst>
      <p:ext uri="{BB962C8B-B14F-4D97-AF65-F5344CB8AC3E}">
        <p14:creationId xmlns:p14="http://schemas.microsoft.com/office/powerpoint/2010/main" val="2805943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Monitoring</a:t>
            </a:r>
            <a:endParaRPr lang="en-US" dirty="0"/>
          </a:p>
        </p:txBody>
      </p:sp>
      <p:sp>
        <p:nvSpPr>
          <p:cNvPr id="3" name="Text Placeholder 2"/>
          <p:cNvSpPr>
            <a:spLocks noGrp="1"/>
          </p:cNvSpPr>
          <p:nvPr>
            <p:ph type="body" sz="quarter" idx="10"/>
          </p:nvPr>
        </p:nvSpPr>
        <p:spPr>
          <a:xfrm>
            <a:off x="519112" y="1447799"/>
            <a:ext cx="11149013" cy="5349157"/>
          </a:xfrm>
        </p:spPr>
        <p:txBody>
          <a:bodyPr/>
          <a:lstStyle/>
          <a:p>
            <a:r>
              <a:rPr lang="en-US" sz="2800" dirty="0" smtClean="0"/>
              <a:t>State Based (and state message based)</a:t>
            </a:r>
          </a:p>
          <a:p>
            <a:pPr lvl="1"/>
            <a:r>
              <a:rPr lang="en-US" sz="2400" dirty="0" smtClean="0"/>
              <a:t>If state changes (for example during Global Evaluation) monitoring will be updated</a:t>
            </a:r>
          </a:p>
          <a:p>
            <a:r>
              <a:rPr lang="en-US" sz="2800" dirty="0" smtClean="0"/>
              <a:t>5 Categories of state (success, in progress, requirements not met, error, unknown)</a:t>
            </a:r>
          </a:p>
          <a:p>
            <a:r>
              <a:rPr lang="en-US" sz="2800" dirty="0" smtClean="0"/>
              <a:t>Compliance Monitoring:</a:t>
            </a:r>
          </a:p>
          <a:p>
            <a:pPr lvl="1"/>
            <a:r>
              <a:rPr lang="en-US" sz="2400" dirty="0" smtClean="0"/>
              <a:t>For system targeted deployments, compliance = 1 state per system</a:t>
            </a:r>
          </a:p>
          <a:p>
            <a:pPr lvl="1"/>
            <a:r>
              <a:rPr lang="en-US" sz="2400" dirty="0" smtClean="0"/>
              <a:t>For user targeted deployments, compliance = worst state of app for user on any system</a:t>
            </a:r>
          </a:p>
          <a:p>
            <a:pPr lvl="2"/>
            <a:r>
              <a:rPr lang="en-US" sz="2000" dirty="0" smtClean="0"/>
              <a:t>If app successful on one device and fails on another, overall compliance for user = error</a:t>
            </a:r>
          </a:p>
          <a:p>
            <a:pPr lvl="1"/>
            <a:r>
              <a:rPr lang="en-US" sz="2400" dirty="0" smtClean="0"/>
              <a:t>For available deployments, compliance percentage calculated on users that have requested app, not total members of collection</a:t>
            </a:r>
          </a:p>
          <a:p>
            <a:endParaRPr lang="en-US" sz="2800" dirty="0"/>
          </a:p>
        </p:txBody>
      </p:sp>
    </p:spTree>
    <p:extLst>
      <p:ext uri="{BB962C8B-B14F-4D97-AF65-F5344CB8AC3E}">
        <p14:creationId xmlns:p14="http://schemas.microsoft.com/office/powerpoint/2010/main" val="35365922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Evaluation Flow</a:t>
            </a:r>
            <a:endParaRPr lang="en-US" dirty="0"/>
          </a:p>
        </p:txBody>
      </p:sp>
      <p:sp>
        <p:nvSpPr>
          <p:cNvPr id="4" name="Rectangle 3"/>
          <p:cNvSpPr/>
          <p:nvPr/>
        </p:nvSpPr>
        <p:spPr bwMode="auto">
          <a:xfrm>
            <a:off x="1624754" y="2431074"/>
            <a:ext cx="4874261" cy="599542"/>
          </a:xfrm>
          <a:prstGeom prst="rect">
            <a:avLst/>
          </a:prstGeom>
          <a:gradFill>
            <a:lin ang="16500000" scaled="0"/>
          </a:gradFill>
          <a:ln>
            <a:headEnd type="none" w="med" len="med"/>
            <a:tailEnd type="none" w="med" len="med"/>
          </a:ln>
          <a:effectLst>
            <a:outerShdw blurRad="50800" dist="38100" dir="5400000" rotWithShape="0">
              <a:srgbClr val="000000">
                <a:alpha val="43137"/>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Requirements met?</a:t>
            </a:r>
          </a:p>
        </p:txBody>
      </p:sp>
      <p:pic>
        <p:nvPicPr>
          <p:cNvPr id="5" name="Picture 3" descr="C:\Users\davidra\Documents\ClipArtforPowerpoint\DVD_ART36\Artwork_Imagery\Icons - Illustrations\_ REAL VISTA STYLE\calendar day.png"/>
          <p:cNvPicPr>
            <a:picLocks noChangeAspect="1" noChangeArrowheads="1"/>
          </p:cNvPicPr>
          <p:nvPr/>
        </p:nvPicPr>
        <p:blipFill>
          <a:blip r:embed="rId2"/>
          <a:stretch>
            <a:fillRect/>
          </a:stretch>
        </p:blipFill>
        <p:spPr bwMode="auto">
          <a:xfrm>
            <a:off x="4475229" y="750367"/>
            <a:ext cx="1482779" cy="1112374"/>
          </a:xfrm>
          <a:prstGeom prst="rect">
            <a:avLst/>
          </a:prstGeom>
          <a:noFill/>
          <a:effectLst>
            <a:reflection blurRad="6350" stA="52000" endA="300" endPos="35000" dir="5400000" sy="-100000" algn="bl" rotWithShape="0"/>
          </a:effectLst>
        </p:spPr>
      </p:pic>
      <p:grpSp>
        <p:nvGrpSpPr>
          <p:cNvPr id="3" name="Group 9"/>
          <p:cNvGrpSpPr/>
          <p:nvPr/>
        </p:nvGrpSpPr>
        <p:grpSpPr>
          <a:xfrm>
            <a:off x="3148780" y="894387"/>
            <a:ext cx="1329802" cy="820273"/>
            <a:chOff x="1905000" y="1371600"/>
            <a:chExt cx="685800" cy="696654"/>
          </a:xfrm>
          <a:effectLst>
            <a:reflection blurRad="6350" stA="52000" endA="300" endPos="35000" dir="5400000" sy="-100000" algn="bl" rotWithShape="0"/>
          </a:effectLst>
        </p:grpSpPr>
        <p:pic>
          <p:nvPicPr>
            <p:cNvPr id="7" name="Picture 5" descr="C:\Users\davidra\Documents\ClipArtforPowerpoint\DVD_ART36\Artwork_Imagery\Icons - Illustrations\_ WINDOWS VISTA ICONS\Software box retail DVD package.png"/>
            <p:cNvPicPr>
              <a:picLocks noChangeAspect="1" noChangeArrowheads="1"/>
            </p:cNvPicPr>
            <p:nvPr/>
          </p:nvPicPr>
          <p:blipFill>
            <a:blip r:embed="rId3" cstate="print"/>
            <a:srcRect/>
            <a:stretch>
              <a:fillRect/>
            </a:stretch>
          </p:blipFill>
          <p:spPr bwMode="auto">
            <a:xfrm>
              <a:off x="1905000" y="1371600"/>
              <a:ext cx="685800" cy="685800"/>
            </a:xfrm>
            <a:prstGeom prst="rect">
              <a:avLst/>
            </a:prstGeom>
            <a:noFill/>
          </p:spPr>
        </p:pic>
        <p:pic>
          <p:nvPicPr>
            <p:cNvPr id="8" name="Picture 2" descr="C:\Users\davidra\Documents\ClipArtforPowerpoint\DVD_ART36\Artwork_Imagery\Icons - Illustrations\_ WINDOWS VISTA ICONS\Right Green Arrow.png"/>
            <p:cNvPicPr>
              <a:picLocks noChangeAspect="1" noChangeArrowheads="1"/>
            </p:cNvPicPr>
            <p:nvPr/>
          </p:nvPicPr>
          <p:blipFill>
            <a:blip r:embed="rId4"/>
            <a:srcRect/>
            <a:stretch>
              <a:fillRect/>
            </a:stretch>
          </p:blipFill>
          <p:spPr bwMode="auto">
            <a:xfrm>
              <a:off x="2133600" y="1752600"/>
              <a:ext cx="361950" cy="315654"/>
            </a:xfrm>
            <a:prstGeom prst="rect">
              <a:avLst/>
            </a:prstGeom>
            <a:noFill/>
          </p:spPr>
        </p:pic>
      </p:grpSp>
      <p:grpSp>
        <p:nvGrpSpPr>
          <p:cNvPr id="6" name="Group 36"/>
          <p:cNvGrpSpPr/>
          <p:nvPr/>
        </p:nvGrpSpPr>
        <p:grpSpPr>
          <a:xfrm>
            <a:off x="1571939" y="750369"/>
            <a:ext cx="1245482" cy="858215"/>
            <a:chOff x="838200" y="1295400"/>
            <a:chExt cx="609600" cy="770020"/>
          </a:xfrm>
          <a:effectLst>
            <a:reflection blurRad="6350" stA="52000" endA="300" endPos="35000" dir="5400000" sy="-100000" algn="bl" rotWithShape="0"/>
          </a:effectLst>
        </p:grpSpPr>
        <p:pic>
          <p:nvPicPr>
            <p:cNvPr id="10" name="Picture 4" descr="C:\Users\davidra\Documents\ClipArtforPowerpoint\DVD_ART36\Artwork_Imagery\Icons - Illustrations\Documents Folders Pages\xml doc illustration icon.png"/>
            <p:cNvPicPr>
              <a:picLocks noChangeAspect="1" noChangeArrowheads="1"/>
            </p:cNvPicPr>
            <p:nvPr/>
          </p:nvPicPr>
          <p:blipFill>
            <a:blip r:embed="rId5"/>
            <a:srcRect/>
            <a:stretch>
              <a:fillRect/>
            </a:stretch>
          </p:blipFill>
          <p:spPr bwMode="auto">
            <a:xfrm>
              <a:off x="914400" y="1447800"/>
              <a:ext cx="533400" cy="617620"/>
            </a:xfrm>
            <a:prstGeom prst="rect">
              <a:avLst/>
            </a:prstGeom>
            <a:noFill/>
          </p:spPr>
        </p:pic>
        <p:pic>
          <p:nvPicPr>
            <p:cNvPr id="11" name="Picture 5" descr="C:\Users\davidra\Documents\ClipArtforPowerpoint\DVD_ART36\Artwork_Imagery\Icons - Illustrations\_ WINDOWS VISTA ICONS\New star starburst.png"/>
            <p:cNvPicPr>
              <a:picLocks noChangeAspect="1" noChangeArrowheads="1"/>
            </p:cNvPicPr>
            <p:nvPr/>
          </p:nvPicPr>
          <p:blipFill>
            <a:blip r:embed="rId6"/>
            <a:srcRect/>
            <a:stretch>
              <a:fillRect/>
            </a:stretch>
          </p:blipFill>
          <p:spPr bwMode="auto">
            <a:xfrm>
              <a:off x="838200" y="1295400"/>
              <a:ext cx="381000" cy="381000"/>
            </a:xfrm>
            <a:prstGeom prst="rect">
              <a:avLst/>
            </a:prstGeom>
            <a:noFill/>
          </p:spPr>
        </p:pic>
      </p:grpSp>
      <p:sp>
        <p:nvSpPr>
          <p:cNvPr id="12" name="TextBox 11"/>
          <p:cNvSpPr txBox="1"/>
          <p:nvPr/>
        </p:nvSpPr>
        <p:spPr>
          <a:xfrm>
            <a:off x="1497109" y="1714659"/>
            <a:ext cx="6228222" cy="246221"/>
          </a:xfrm>
          <a:prstGeom prst="rect">
            <a:avLst/>
          </a:prstGeom>
          <a:noFill/>
        </p:spPr>
        <p:txBody>
          <a:bodyPr wrap="square" lIns="0" tIns="0" rIns="0" bIns="0" rtlCol="0">
            <a:spAutoFit/>
          </a:bodyPr>
          <a:lstStyle/>
          <a:p>
            <a:r>
              <a:rPr lang="en-US" sz="1600" dirty="0" smtClean="0">
                <a:gradFill>
                  <a:gsLst>
                    <a:gs pos="0">
                      <a:srgbClr val="FFFFFF"/>
                    </a:gs>
                    <a:gs pos="86000">
                      <a:srgbClr val="FFFFFF"/>
                    </a:gs>
                  </a:gsLst>
                  <a:lin ang="5400000" scaled="0"/>
                </a:gradFill>
              </a:rPr>
              <a:t>New Policy    App Install     Schedule</a:t>
            </a:r>
          </a:p>
        </p:txBody>
      </p:sp>
      <p:sp>
        <p:nvSpPr>
          <p:cNvPr id="13" name="Down Arrow 12"/>
          <p:cNvSpPr/>
          <p:nvPr/>
        </p:nvSpPr>
        <p:spPr bwMode="auto">
          <a:xfrm>
            <a:off x="2437131" y="1982500"/>
            <a:ext cx="2843318" cy="381000"/>
          </a:xfrm>
          <a:prstGeom prst="down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4" name="Rectangle 13"/>
          <p:cNvSpPr/>
          <p:nvPr/>
        </p:nvSpPr>
        <p:spPr bwMode="auto">
          <a:xfrm>
            <a:off x="1624754" y="4708824"/>
            <a:ext cx="4874261" cy="537719"/>
          </a:xfrm>
          <a:prstGeom prst="rect">
            <a:avLst/>
          </a:prstGeom>
          <a:gradFill>
            <a:lin ang="16500000" scaled="0"/>
          </a:gradFill>
          <a:ln>
            <a:headEnd type="none" w="med" len="med"/>
            <a:tailEnd type="none" w="med" len="med"/>
          </a:ln>
          <a:effectLst>
            <a:outerShdw blurRad="50800" dist="38100" dir="5400000" rotWithShape="0">
              <a:srgbClr val="000000">
                <a:alpha val="43137"/>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Dependencies installed?</a:t>
            </a:r>
          </a:p>
        </p:txBody>
      </p:sp>
      <p:sp>
        <p:nvSpPr>
          <p:cNvPr id="15" name="Down Arrow 14"/>
          <p:cNvSpPr/>
          <p:nvPr/>
        </p:nvSpPr>
        <p:spPr bwMode="auto">
          <a:xfrm>
            <a:off x="2911017" y="5303798"/>
            <a:ext cx="1895546"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Yes</a:t>
            </a:r>
          </a:p>
        </p:txBody>
      </p:sp>
      <p:sp>
        <p:nvSpPr>
          <p:cNvPr id="16" name="Rectangle 15"/>
          <p:cNvSpPr/>
          <p:nvPr/>
        </p:nvSpPr>
        <p:spPr bwMode="auto">
          <a:xfrm>
            <a:off x="8529958" y="4691572"/>
            <a:ext cx="3254606" cy="537719"/>
          </a:xfrm>
          <a:prstGeom prst="rect">
            <a:avLst/>
          </a:prstGeom>
          <a:gradFill>
            <a:lin ang="16500000" scaled="0"/>
          </a:gradFill>
          <a:ln>
            <a:headEnd type="none" w="med" len="med"/>
            <a:tailEnd type="none" w="med" len="med"/>
          </a:ln>
          <a:effectLst>
            <a:outerShdw blurRad="50800" dist="38100" dir="5400000" rotWithShape="0">
              <a:srgbClr val="000000">
                <a:alpha val="43137"/>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Install dependencies</a:t>
            </a:r>
          </a:p>
        </p:txBody>
      </p:sp>
      <p:sp>
        <p:nvSpPr>
          <p:cNvPr id="17" name="Right Arrow 16"/>
          <p:cNvSpPr/>
          <p:nvPr/>
        </p:nvSpPr>
        <p:spPr bwMode="auto">
          <a:xfrm>
            <a:off x="6645908" y="4655631"/>
            <a:ext cx="1624754" cy="609600"/>
          </a:xfrm>
          <a:prstGeom prst="rightArrow">
            <a:avLst/>
          </a:prstGeom>
          <a:solidFill>
            <a:srgbClr val="FF0000"/>
          </a:solidFill>
          <a:ln>
            <a:headEnd type="none" w="med" len="med"/>
            <a:tailEnd type="none" w="med" len="med"/>
          </a:ln>
          <a:effectLst>
            <a:outerShdw blurRad="50800" dist="38100" dir="5400000" rotWithShape="0">
              <a:srgbClr val="000000">
                <a:alpha val="43137"/>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No</a:t>
            </a:r>
          </a:p>
        </p:txBody>
      </p:sp>
      <p:pic>
        <p:nvPicPr>
          <p:cNvPr id="18" name="Picture 6" descr="C:\Users\davidra\Documents\ClipArtforPowerpoint\DVD_ART36\Artwork_Imagery\Icons - Illustrations\_ REAL VISTA STYLE\red x close button.png"/>
          <p:cNvPicPr>
            <a:picLocks noChangeAspect="1" noChangeArrowheads="1"/>
          </p:cNvPicPr>
          <p:nvPr/>
        </p:nvPicPr>
        <p:blipFill>
          <a:blip r:embed="rId7"/>
          <a:stretch>
            <a:fillRect/>
          </a:stretch>
        </p:blipFill>
        <p:spPr bwMode="auto">
          <a:xfrm>
            <a:off x="8213173" y="2275812"/>
            <a:ext cx="1163298" cy="872701"/>
          </a:xfrm>
          <a:prstGeom prst="rect">
            <a:avLst/>
          </a:prstGeom>
          <a:noFill/>
        </p:spPr>
      </p:pic>
      <p:sp>
        <p:nvSpPr>
          <p:cNvPr id="19" name="Right Arrow 18"/>
          <p:cNvSpPr/>
          <p:nvPr/>
        </p:nvSpPr>
        <p:spPr bwMode="auto">
          <a:xfrm>
            <a:off x="6634411" y="2412388"/>
            <a:ext cx="1624754" cy="609600"/>
          </a:xfrm>
          <a:prstGeom prst="rightArrow">
            <a:avLst/>
          </a:prstGeom>
          <a:solidFill>
            <a:srgbClr val="FF0000"/>
          </a:solidFill>
          <a:ln>
            <a:headEnd type="none" w="med" len="med"/>
            <a:tailEnd type="none" w="med" len="med"/>
          </a:ln>
          <a:effectLst>
            <a:outerShdw blurRad="50800" dist="38100" dir="5400000" rotWithShape="0">
              <a:srgbClr val="000000">
                <a:alpha val="43137"/>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No</a:t>
            </a:r>
          </a:p>
        </p:txBody>
      </p:sp>
      <p:sp>
        <p:nvSpPr>
          <p:cNvPr id="20" name="Down Arrow 19"/>
          <p:cNvSpPr/>
          <p:nvPr/>
        </p:nvSpPr>
        <p:spPr bwMode="auto">
          <a:xfrm>
            <a:off x="2775622" y="3121615"/>
            <a:ext cx="2166338"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Yes</a:t>
            </a:r>
          </a:p>
        </p:txBody>
      </p:sp>
      <p:sp>
        <p:nvSpPr>
          <p:cNvPr id="21" name="Rounded Rectangle 20"/>
          <p:cNvSpPr/>
          <p:nvPr/>
        </p:nvSpPr>
        <p:spPr bwMode="auto">
          <a:xfrm>
            <a:off x="1624754" y="5768190"/>
            <a:ext cx="4874261" cy="685800"/>
          </a:xfrm>
          <a:prstGeom prst="roundRect">
            <a:avLst/>
          </a:prstGeom>
          <a:ln>
            <a:headEnd type="none" w="med" len="med"/>
            <a:tailEnd type="none" w="med" len="med"/>
          </a:ln>
          <a:effectLst>
            <a:outerShdw blurRad="50800" dist="38100" dir="5400000" rotWithShape="0">
              <a:srgbClr val="000000">
                <a:alpha val="43137"/>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Install Application</a:t>
            </a:r>
          </a:p>
        </p:txBody>
      </p:sp>
      <p:sp>
        <p:nvSpPr>
          <p:cNvPr id="23" name="Rectangle 22"/>
          <p:cNvSpPr/>
          <p:nvPr/>
        </p:nvSpPr>
        <p:spPr bwMode="auto">
          <a:xfrm>
            <a:off x="1613254" y="3604381"/>
            <a:ext cx="4874261" cy="599542"/>
          </a:xfrm>
          <a:prstGeom prst="rect">
            <a:avLst/>
          </a:prstGeom>
          <a:gradFill>
            <a:lin ang="16500000" scaled="0"/>
          </a:gradFill>
          <a:ln>
            <a:headEnd type="none" w="med" len="med"/>
            <a:tailEnd type="none" w="med" len="med"/>
          </a:ln>
          <a:effectLst>
            <a:outerShdw blurRad="50800" dist="38100" dir="5400000" rotWithShape="0">
              <a:srgbClr val="000000">
                <a:alpha val="43137"/>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Is </a:t>
            </a:r>
            <a:r>
              <a:rPr lang="en-US" dirty="0">
                <a:gradFill>
                  <a:gsLst>
                    <a:gs pos="0">
                      <a:srgbClr val="FFFFFF"/>
                    </a:gs>
                    <a:gs pos="100000">
                      <a:srgbClr val="FFFFFF"/>
                    </a:gs>
                  </a:gsLst>
                  <a:lin ang="5400000" scaled="0"/>
                </a:gradFill>
              </a:rPr>
              <a:t>i</a:t>
            </a:r>
            <a:r>
              <a:rPr lang="en-US" dirty="0" smtClean="0">
                <a:gradFill>
                  <a:gsLst>
                    <a:gs pos="0">
                      <a:srgbClr val="FFFFFF"/>
                    </a:gs>
                    <a:gs pos="100000">
                      <a:srgbClr val="FFFFFF"/>
                    </a:gs>
                  </a:gsLst>
                  <a:lin ang="5400000" scaled="0"/>
                </a:gradFill>
              </a:rPr>
              <a:t>nstalled?</a:t>
            </a:r>
          </a:p>
        </p:txBody>
      </p:sp>
      <p:sp>
        <p:nvSpPr>
          <p:cNvPr id="24" name="Down Arrow 23"/>
          <p:cNvSpPr/>
          <p:nvPr/>
        </p:nvSpPr>
        <p:spPr bwMode="auto">
          <a:xfrm>
            <a:off x="2764122" y="4290137"/>
            <a:ext cx="2166338"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No</a:t>
            </a:r>
          </a:p>
        </p:txBody>
      </p:sp>
      <p:sp>
        <p:nvSpPr>
          <p:cNvPr id="25" name="Right Arrow 24"/>
          <p:cNvSpPr/>
          <p:nvPr/>
        </p:nvSpPr>
        <p:spPr bwMode="auto">
          <a:xfrm>
            <a:off x="6653585" y="3599352"/>
            <a:ext cx="1624754" cy="609600"/>
          </a:xfrm>
          <a:prstGeom prst="rightArrow">
            <a:avLst/>
          </a:prstGeom>
          <a:solidFill>
            <a:srgbClr val="FF0000"/>
          </a:solidFill>
          <a:ln>
            <a:headEnd type="none" w="med" len="med"/>
            <a:tailEnd type="none" w="med" len="med"/>
          </a:ln>
          <a:effectLst>
            <a:outerShdw blurRad="50800" dist="38100" dir="5400000" rotWithShape="0">
              <a:srgbClr val="000000">
                <a:alpha val="43137"/>
              </a:srgb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Yes</a:t>
            </a:r>
          </a:p>
        </p:txBody>
      </p:sp>
      <p:pic>
        <p:nvPicPr>
          <p:cNvPr id="26" name="Picture 6" descr="C:\Users\davidra\Documents\ClipArtforPowerpoint\DVD_ART36\Artwork_Imagery\Icons - Illustrations\_ REAL VISTA STYLE\red x close button.png"/>
          <p:cNvPicPr>
            <a:picLocks noChangeAspect="1" noChangeArrowheads="1"/>
          </p:cNvPicPr>
          <p:nvPr/>
        </p:nvPicPr>
        <p:blipFill>
          <a:blip r:embed="rId7"/>
          <a:stretch>
            <a:fillRect/>
          </a:stretch>
        </p:blipFill>
        <p:spPr bwMode="auto">
          <a:xfrm>
            <a:off x="8213373" y="3502368"/>
            <a:ext cx="1180838" cy="885859"/>
          </a:xfrm>
          <a:prstGeom prst="rect">
            <a:avLst/>
          </a:prstGeom>
          <a:noFill/>
        </p:spPr>
      </p:pic>
      <p:pic>
        <p:nvPicPr>
          <p:cNvPr id="27" name="LightVersionofLaptop" descr="C:\Users\davidra\Documents\ClipArtforPowerpoint\Artwork_Imagery\Icons - Illustrations\Hardware - Istock\laptops notebook istock.png"/>
          <p:cNvPicPr>
            <a:picLocks noChangeAspect="1" noChangeArrowheads="1"/>
          </p:cNvPicPr>
          <p:nvPr/>
        </p:nvPicPr>
        <p:blipFill>
          <a:blip r:embed="rId8"/>
          <a:stretch>
            <a:fillRect/>
          </a:stretch>
        </p:blipFill>
        <p:spPr bwMode="auto">
          <a:xfrm>
            <a:off x="580362" y="5586604"/>
            <a:ext cx="1755831" cy="1042796"/>
          </a:xfrm>
          <a:prstGeom prst="rect">
            <a:avLst/>
          </a:prstGeom>
          <a:noFill/>
        </p:spPr>
      </p:pic>
      <p:sp>
        <p:nvSpPr>
          <p:cNvPr id="28" name="Bent Arrow 27"/>
          <p:cNvSpPr/>
          <p:nvPr/>
        </p:nvSpPr>
        <p:spPr bwMode="auto">
          <a:xfrm rot="10800000">
            <a:off x="6653583" y="5303800"/>
            <a:ext cx="3943922" cy="1073381"/>
          </a:xfrm>
          <a:prstGeom prst="bentArrow">
            <a:avLst/>
          </a:prstGeom>
          <a:gradFill>
            <a:gsLst>
              <a:gs pos="77000">
                <a:schemeClr val="accent2">
                  <a:shade val="58000"/>
                  <a:satMod val="150000"/>
                </a:schemeClr>
              </a:gs>
              <a:gs pos="22000">
                <a:schemeClr val="accent2">
                  <a:lumMod val="40000"/>
                  <a:lumOff val="60000"/>
                </a:schemeClr>
              </a:gs>
              <a:gs pos="0">
                <a:schemeClr val="accent2">
                  <a:tint val="80000"/>
                  <a:satMod val="155000"/>
                </a:schemeClr>
              </a:gs>
            </a:gsLst>
            <a:lin ang="16200000" scaled="0"/>
          </a:gra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29" name="TextBox 28"/>
          <p:cNvSpPr txBox="1"/>
          <p:nvPr/>
        </p:nvSpPr>
        <p:spPr>
          <a:xfrm>
            <a:off x="6890072" y="5972592"/>
            <a:ext cx="3402970" cy="276999"/>
          </a:xfrm>
          <a:prstGeom prst="rect">
            <a:avLst/>
          </a:prstGeom>
        </p:spPr>
        <p:txBody>
          <a:bodyPr vert="horz" wrap="squar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rPr>
              <a:t>Dependencies</a:t>
            </a:r>
            <a:r>
              <a:rPr kumimoji="0" lang="en-US" sz="2000" b="0" i="0" u="none" strike="noStrike" kern="1200" cap="none" spc="0" normalizeH="0" noProof="0" dirty="0" smtClean="0">
                <a:ln>
                  <a:noFill/>
                </a:ln>
                <a:gradFill>
                  <a:gsLst>
                    <a:gs pos="0">
                      <a:schemeClr val="tx1"/>
                    </a:gs>
                    <a:gs pos="100000">
                      <a:schemeClr val="tx1"/>
                    </a:gs>
                  </a:gsLst>
                  <a:lin ang="5400000" scaled="0"/>
                </a:gradFill>
                <a:effectLst/>
                <a:uLnTx/>
                <a:uFillTx/>
                <a:latin typeface="+mj-lt"/>
                <a:ea typeface="+mn-ea"/>
                <a:cs typeface="+mn-cs"/>
              </a:rPr>
              <a:t> installed</a:t>
            </a:r>
            <a:endParaRPr kumimoji="0" lang="en-US" sz="2000" b="0" i="0" u="none" strike="noStrike" kern="1200" cap="none" spc="0" normalizeH="0" baseline="0" noProof="0" dirty="0" smtClean="0">
              <a:ln>
                <a:noFill/>
              </a:ln>
              <a:gradFill>
                <a:gsLst>
                  <a:gs pos="0">
                    <a:schemeClr val="tx1"/>
                  </a:gs>
                  <a:gs pos="100000">
                    <a:schemeClr val="tx1"/>
                  </a:gs>
                </a:gsLst>
                <a:lin ang="5400000" scaled="0"/>
              </a:gradFill>
              <a:effectLst/>
              <a:uLnTx/>
              <a:uFillTx/>
              <a:latin typeface="+mj-lt"/>
              <a:ea typeface="+mn-ea"/>
              <a:cs typeface="+mn-cs"/>
            </a:endParaRPr>
          </a:p>
        </p:txBody>
      </p:sp>
    </p:spTree>
    <p:extLst>
      <p:ext uri="{BB962C8B-B14F-4D97-AF65-F5344CB8AC3E}">
        <p14:creationId xmlns:p14="http://schemas.microsoft.com/office/powerpoint/2010/main" val="1633017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nodeType="withEffect">
                                  <p:stCondLst>
                                    <p:cond delay="100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P spid="14" grpId="0" animBg="1"/>
      <p:bldP spid="15" grpId="0" animBg="1"/>
      <p:bldP spid="16" grpId="0" animBg="1"/>
      <p:bldP spid="17" grpId="0" animBg="1"/>
      <p:bldP spid="19" grpId="0" animBg="1"/>
      <p:bldP spid="20" grpId="0" animBg="1"/>
      <p:bldP spid="21" grpId="0" animBg="1"/>
      <p:bldP spid="23" grpId="0" animBg="1"/>
      <p:bldP spid="24" grpId="0" animBg="1"/>
      <p:bldP spid="25" grpId="0" animBg="1"/>
      <p:bldP spid="28"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Distribute Content, Deploy Software and Monitoring</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33122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Application Catalog</a:t>
            </a:r>
            <a:br>
              <a:rPr lang="en-US" dirty="0" smtClean="0"/>
            </a:br>
            <a:r>
              <a:rPr lang="en-US" sz="3200" dirty="0" smtClean="0">
                <a:gradFill flip="none" rotWithShape="1">
                  <a:gsLst>
                    <a:gs pos="0">
                      <a:schemeClr val="accent1"/>
                    </a:gs>
                    <a:gs pos="86000">
                      <a:schemeClr val="accent1"/>
                    </a:gs>
                  </a:gsLst>
                  <a:lin ang="5400000" scaled="0"/>
                  <a:tileRect/>
                </a:gradFill>
              </a:rPr>
              <a:t>User Targeted Available Software</a:t>
            </a:r>
            <a:endParaRPr lang="en-US" sz="32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15886"/>
            <a:ext cx="11149013" cy="4179606"/>
          </a:xfrm>
        </p:spPr>
        <p:txBody>
          <a:bodyPr/>
          <a:lstStyle/>
          <a:p>
            <a:r>
              <a:rPr lang="en-US" sz="2800" dirty="0" smtClean="0"/>
              <a:t>Browse and search for software</a:t>
            </a:r>
          </a:p>
          <a:p>
            <a:pPr lvl="1"/>
            <a:r>
              <a:rPr lang="en-US" sz="2400" dirty="0" smtClean="0"/>
              <a:t>Fully localized for site and applications</a:t>
            </a:r>
          </a:p>
          <a:p>
            <a:pPr lvl="1"/>
            <a:r>
              <a:rPr lang="en-US" sz="2400" dirty="0" smtClean="0"/>
              <a:t>Search via category or name</a:t>
            </a:r>
          </a:p>
          <a:p>
            <a:r>
              <a:rPr lang="en-US" sz="2800" dirty="0" smtClean="0"/>
              <a:t>Install Software</a:t>
            </a:r>
          </a:p>
          <a:p>
            <a:pPr lvl="1"/>
            <a:r>
              <a:rPr lang="en-US" sz="2400" dirty="0" smtClean="0"/>
              <a:t>Direct self-installation from Application Catalog</a:t>
            </a:r>
          </a:p>
          <a:p>
            <a:pPr lvl="1"/>
            <a:r>
              <a:rPr lang="en-US" sz="2400" dirty="0" smtClean="0"/>
              <a:t>Leverages full infrastructure for content and status</a:t>
            </a:r>
          </a:p>
          <a:p>
            <a:pPr lvl="1"/>
            <a:r>
              <a:rPr lang="en-US" sz="2400" dirty="0" smtClean="0"/>
              <a:t>Automatic installation upon approval</a:t>
            </a:r>
          </a:p>
          <a:p>
            <a:r>
              <a:rPr lang="en-US" sz="2800" dirty="0" smtClean="0"/>
              <a:t>Request Applications</a:t>
            </a:r>
          </a:p>
          <a:p>
            <a:pPr lvl="1"/>
            <a:r>
              <a:rPr lang="en-US" sz="2400" dirty="0" smtClean="0"/>
              <a:t>Request approval for software</a:t>
            </a:r>
          </a:p>
          <a:p>
            <a:pPr lvl="1"/>
            <a:r>
              <a:rPr lang="en-US" sz="2400" dirty="0" smtClean="0"/>
              <a:t>View request history</a:t>
            </a:r>
            <a:endParaRPr lang="en-US" sz="2400" dirty="0"/>
          </a:p>
        </p:txBody>
      </p:sp>
    </p:spTree>
    <p:extLst>
      <p:ext uri="{BB962C8B-B14F-4D97-AF65-F5344CB8AC3E}">
        <p14:creationId xmlns:p14="http://schemas.microsoft.com/office/powerpoint/2010/main" val="33686365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 Demand Installation</a:t>
            </a:r>
            <a:endParaRPr lang="en-US" dirty="0"/>
          </a:p>
        </p:txBody>
      </p:sp>
      <p:graphicFrame>
        <p:nvGraphicFramePr>
          <p:cNvPr id="5" name="Diagram 4"/>
          <p:cNvGraphicFramePr/>
          <p:nvPr>
            <p:extLst>
              <p:ext uri="{D42A27DB-BD31-4B8C-83A1-F6EECF244321}">
                <p14:modId xmlns:p14="http://schemas.microsoft.com/office/powerpoint/2010/main" val="2275962579"/>
              </p:ext>
            </p:extLst>
          </p:nvPr>
        </p:nvGraphicFramePr>
        <p:xfrm>
          <a:off x="519113" y="1397000"/>
          <a:ext cx="55753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bwMode="auto">
          <a:xfrm>
            <a:off x="8419823" y="5014159"/>
            <a:ext cx="3384904" cy="1598489"/>
          </a:xfrm>
          <a:prstGeom prst="roundRect">
            <a:avLst/>
          </a:prstGeom>
          <a:gradFill>
            <a:lin ang="16500000" scaled="0"/>
          </a:gradFill>
          <a:ln>
            <a:headEnd type="none" w="med" len="med"/>
            <a:tailEnd type="none" w="med" len="med"/>
          </a:ln>
          <a:effectLst>
            <a:outerShdw blurRad="50800" dist="38100" dir="5400000" rotWithShape="0">
              <a:srgbClr val="000000">
                <a:alpha val="43137"/>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Agent</a:t>
            </a:r>
          </a:p>
        </p:txBody>
      </p:sp>
      <p:pic>
        <p:nvPicPr>
          <p:cNvPr id="7" name="Picture 12" descr="C:\Users\davidra\Documents\ClipArtforPowerpoint\DVD_ART36\Artwork_Imagery\Icons - Illustrations\_ WINDOWS VISTA ICONS\Female User woman people person.png"/>
          <p:cNvPicPr>
            <a:picLocks noChangeAspect="1" noChangeArrowheads="1"/>
          </p:cNvPicPr>
          <p:nvPr/>
        </p:nvPicPr>
        <p:blipFill>
          <a:blip r:embed="rId7" cstate="print"/>
          <a:stretch>
            <a:fillRect/>
          </a:stretch>
        </p:blipFill>
        <p:spPr bwMode="auto">
          <a:xfrm>
            <a:off x="6999634" y="5277118"/>
            <a:ext cx="1026461" cy="1072564"/>
          </a:xfrm>
          <a:prstGeom prst="rect">
            <a:avLst/>
          </a:prstGeom>
          <a:noFill/>
          <a:effectLst>
            <a:reflection blurRad="6350" stA="52000" endA="300" endPos="35000" dir="5400000" sy="-100000" algn="bl" rotWithShape="0"/>
          </a:effectLst>
        </p:spPr>
      </p:pic>
      <p:pic>
        <p:nvPicPr>
          <p:cNvPr id="8" name="Picture 2" descr="C:\Users\davidra\Documents\ClipArtforPowerpoint\DVD_ART36\Artwork_Imagery\Icons - Illustrations\_ REAL VISTA STYLE\desktop computer.png"/>
          <p:cNvPicPr>
            <a:picLocks noChangeAspect="1" noChangeArrowheads="1"/>
          </p:cNvPicPr>
          <p:nvPr/>
        </p:nvPicPr>
        <p:blipFill>
          <a:blip r:embed="rId8" cstate="print"/>
          <a:srcRect/>
          <a:stretch>
            <a:fillRect/>
          </a:stretch>
        </p:blipFill>
        <p:spPr bwMode="auto">
          <a:xfrm>
            <a:off x="9081965" y="5014155"/>
            <a:ext cx="2030942" cy="1143000"/>
          </a:xfrm>
          <a:prstGeom prst="rect">
            <a:avLst/>
          </a:prstGeom>
          <a:noFill/>
        </p:spPr>
      </p:pic>
      <p:grpSp>
        <p:nvGrpSpPr>
          <p:cNvPr id="3" name="Group 32"/>
          <p:cNvGrpSpPr/>
          <p:nvPr/>
        </p:nvGrpSpPr>
        <p:grpSpPr>
          <a:xfrm>
            <a:off x="6659673" y="1343176"/>
            <a:ext cx="1760150" cy="990600"/>
            <a:chOff x="3810000" y="4038600"/>
            <a:chExt cx="990600" cy="990600"/>
          </a:xfrm>
        </p:grpSpPr>
        <p:pic>
          <p:nvPicPr>
            <p:cNvPr id="10" name="Picture 2" descr="C:\Users\davidra\Documents\ClipArtforPowerpoint\DVD_ART36\Artwork_Imagery\Icons - Illustrations\_ SUPER VISTA STYLE\server.png"/>
            <p:cNvPicPr>
              <a:picLocks noChangeAspect="1" noChangeArrowheads="1"/>
            </p:cNvPicPr>
            <p:nvPr/>
          </p:nvPicPr>
          <p:blipFill>
            <a:blip r:embed="rId9" cstate="print"/>
            <a:srcRect/>
            <a:stretch>
              <a:fillRect/>
            </a:stretch>
          </p:blipFill>
          <p:spPr bwMode="auto">
            <a:xfrm>
              <a:off x="3810000" y="4038600"/>
              <a:ext cx="990600" cy="990600"/>
            </a:xfrm>
            <a:prstGeom prst="rect">
              <a:avLst/>
            </a:prstGeom>
            <a:noFill/>
          </p:spPr>
        </p:pic>
        <p:pic>
          <p:nvPicPr>
            <p:cNvPr id="11" name="Picture 4" descr="C:\Users\davidra\Documents\ClipArtforPowerpoint\DVD_ART36\Artwork_Imagery\Icons - Illustrations\_ WINDOWS SERVER ICONS\Search\Globe earth internet world web 2.png"/>
            <p:cNvPicPr>
              <a:picLocks noChangeAspect="1" noChangeArrowheads="1"/>
            </p:cNvPicPr>
            <p:nvPr/>
          </p:nvPicPr>
          <p:blipFill>
            <a:blip r:embed="rId10" cstate="print"/>
            <a:srcRect/>
            <a:stretch>
              <a:fillRect/>
            </a:stretch>
          </p:blipFill>
          <p:spPr bwMode="auto">
            <a:xfrm>
              <a:off x="4267200" y="4572000"/>
              <a:ext cx="408900" cy="447675"/>
            </a:xfrm>
            <a:prstGeom prst="rect">
              <a:avLst/>
            </a:prstGeom>
            <a:noFill/>
          </p:spPr>
        </p:pic>
      </p:grpSp>
      <p:grpSp>
        <p:nvGrpSpPr>
          <p:cNvPr id="4" name="Group 62"/>
          <p:cNvGrpSpPr/>
          <p:nvPr/>
        </p:nvGrpSpPr>
        <p:grpSpPr>
          <a:xfrm>
            <a:off x="9535449" y="1355702"/>
            <a:ext cx="1760150" cy="990600"/>
            <a:chOff x="3086100" y="3276600"/>
            <a:chExt cx="990600" cy="990600"/>
          </a:xfrm>
        </p:grpSpPr>
        <p:pic>
          <p:nvPicPr>
            <p:cNvPr id="13" name="Picture 2" descr="C:\Users\davidra\Documents\ClipArtforPowerpoint\DVD_ART36\Artwork_Imagery\Icons - Illustrations\_ SUPER VISTA STYLE\server.png"/>
            <p:cNvPicPr>
              <a:picLocks noChangeAspect="1" noChangeArrowheads="1"/>
            </p:cNvPicPr>
            <p:nvPr/>
          </p:nvPicPr>
          <p:blipFill>
            <a:blip r:embed="rId9" cstate="print"/>
            <a:srcRect/>
            <a:stretch>
              <a:fillRect/>
            </a:stretch>
          </p:blipFill>
          <p:spPr bwMode="auto">
            <a:xfrm>
              <a:off x="3086100" y="3276600"/>
              <a:ext cx="990600" cy="990600"/>
            </a:xfrm>
            <a:prstGeom prst="rect">
              <a:avLst/>
            </a:prstGeom>
            <a:noFill/>
          </p:spPr>
        </p:pic>
        <p:pic>
          <p:nvPicPr>
            <p:cNvPr id="14" name="Picture 3" descr="C:\Users\davidra\Documents\ClipArtforPowerpoint\DVD_ART36\Artwork_Imagery\Icons - Illustrations\_ WINDOWS SERVER ICONS\Misc\Database cylinder.png"/>
            <p:cNvPicPr>
              <a:picLocks noChangeAspect="1" noChangeArrowheads="1"/>
            </p:cNvPicPr>
            <p:nvPr/>
          </p:nvPicPr>
          <p:blipFill>
            <a:blip r:embed="rId11" cstate="print">
              <a:duotone>
                <a:prstClr val="black"/>
                <a:schemeClr val="accent2">
                  <a:tint val="45000"/>
                  <a:satMod val="400000"/>
                </a:schemeClr>
              </a:duotone>
            </a:blip>
            <a:srcRect/>
            <a:stretch>
              <a:fillRect/>
            </a:stretch>
          </p:blipFill>
          <p:spPr bwMode="auto">
            <a:xfrm flipH="1">
              <a:off x="3581400" y="3810000"/>
              <a:ext cx="304800" cy="455365"/>
            </a:xfrm>
            <a:prstGeom prst="rect">
              <a:avLst/>
            </a:prstGeom>
            <a:noFill/>
          </p:spPr>
        </p:pic>
      </p:grpSp>
      <p:sp>
        <p:nvSpPr>
          <p:cNvPr id="15" name="TextBox 14"/>
          <p:cNvSpPr txBox="1"/>
          <p:nvPr/>
        </p:nvSpPr>
        <p:spPr>
          <a:xfrm>
            <a:off x="6659673" y="973844"/>
            <a:ext cx="1706380"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Web Site</a:t>
            </a:r>
          </a:p>
        </p:txBody>
      </p:sp>
      <p:sp>
        <p:nvSpPr>
          <p:cNvPr id="16" name="TextBox 15"/>
          <p:cNvSpPr txBox="1"/>
          <p:nvPr/>
        </p:nvSpPr>
        <p:spPr>
          <a:xfrm>
            <a:off x="6481152" y="4802749"/>
            <a:ext cx="1895546"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Melissa</a:t>
            </a:r>
          </a:p>
        </p:txBody>
      </p:sp>
      <p:sp>
        <p:nvSpPr>
          <p:cNvPr id="17" name="Up Arrow 16"/>
          <p:cNvSpPr/>
          <p:nvPr/>
        </p:nvSpPr>
        <p:spPr bwMode="auto">
          <a:xfrm>
            <a:off x="6766322" y="2555735"/>
            <a:ext cx="1111917" cy="2228705"/>
          </a:xfrm>
          <a:prstGeom prst="up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8" name="Down Arrow 17"/>
          <p:cNvSpPr/>
          <p:nvPr/>
        </p:nvSpPr>
        <p:spPr bwMode="auto">
          <a:xfrm rot="20961364">
            <a:off x="7746353" y="2346838"/>
            <a:ext cx="1239404" cy="2649278"/>
          </a:xfrm>
          <a:prstGeom prst="down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9" name="Right Arrow 18"/>
          <p:cNvSpPr/>
          <p:nvPr/>
        </p:nvSpPr>
        <p:spPr bwMode="auto">
          <a:xfrm>
            <a:off x="8366054" y="1659644"/>
            <a:ext cx="1407729" cy="457200"/>
          </a:xfrm>
          <a:prstGeom prst="right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0" name="Left Arrow 19"/>
          <p:cNvSpPr/>
          <p:nvPr/>
        </p:nvSpPr>
        <p:spPr bwMode="auto">
          <a:xfrm>
            <a:off x="8149031" y="1659644"/>
            <a:ext cx="1624754" cy="381000"/>
          </a:xfrm>
          <a:prstGeom prst="left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1" name="Down Arrow 20"/>
          <p:cNvSpPr/>
          <p:nvPr/>
        </p:nvSpPr>
        <p:spPr bwMode="auto">
          <a:xfrm rot="20961364">
            <a:off x="8110305" y="2310872"/>
            <a:ext cx="1239404" cy="2649278"/>
          </a:xfrm>
          <a:prstGeom prst="down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22" name="Picture 5" descr="C:\Users\davidra\Documents\ClipArtforPowerpoint\DVD_ART36\Artwork_Imagery\Icons - Illustrations\_ WINDOWS VISTA ICONS\Software box retail DVD package.png"/>
          <p:cNvPicPr>
            <a:picLocks noChangeAspect="1" noChangeArrowheads="1"/>
          </p:cNvPicPr>
          <p:nvPr/>
        </p:nvPicPr>
        <p:blipFill>
          <a:blip r:embed="rId12" cstate="print"/>
          <a:srcRect/>
          <a:stretch>
            <a:fillRect/>
          </a:stretch>
        </p:blipFill>
        <p:spPr bwMode="auto">
          <a:xfrm>
            <a:off x="10414995" y="5172081"/>
            <a:ext cx="1489357" cy="838200"/>
          </a:xfrm>
          <a:prstGeom prst="rect">
            <a:avLst/>
          </a:prstGeom>
          <a:noFill/>
        </p:spPr>
      </p:pic>
      <p:sp>
        <p:nvSpPr>
          <p:cNvPr id="23" name="Up Arrow 22"/>
          <p:cNvSpPr/>
          <p:nvPr/>
        </p:nvSpPr>
        <p:spPr bwMode="auto">
          <a:xfrm rot="20722936">
            <a:off x="8167937" y="2406561"/>
            <a:ext cx="1111917" cy="2228705"/>
          </a:xfrm>
          <a:prstGeom prst="up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pic>
        <p:nvPicPr>
          <p:cNvPr id="24" name="Picture 15" descr="C:\Users\davidra\Documents\ClipArtforPowerpoint\DVD_ART36\Artwork_Imagery\Shapes\Arrows\Curved\gold arrow cycle.png"/>
          <p:cNvPicPr>
            <a:picLocks noChangeAspect="1" noChangeArrowheads="1"/>
          </p:cNvPicPr>
          <p:nvPr/>
        </p:nvPicPr>
        <p:blipFill>
          <a:blip r:embed="rId13" cstate="print"/>
          <a:srcRect/>
          <a:stretch>
            <a:fillRect/>
          </a:stretch>
        </p:blipFill>
        <p:spPr bwMode="auto">
          <a:xfrm>
            <a:off x="8366055" y="5638110"/>
            <a:ext cx="946200" cy="693292"/>
          </a:xfrm>
          <a:prstGeom prst="rect">
            <a:avLst/>
          </a:prstGeom>
          <a:noFill/>
        </p:spPr>
      </p:pic>
      <p:sp>
        <p:nvSpPr>
          <p:cNvPr id="25" name="TextBox 24"/>
          <p:cNvSpPr txBox="1"/>
          <p:nvPr/>
        </p:nvSpPr>
        <p:spPr>
          <a:xfrm>
            <a:off x="9561803" y="973670"/>
            <a:ext cx="2242924"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Site Server</a:t>
            </a:r>
          </a:p>
        </p:txBody>
      </p:sp>
      <p:sp>
        <p:nvSpPr>
          <p:cNvPr id="26" name="Up Arrow 25"/>
          <p:cNvSpPr/>
          <p:nvPr/>
        </p:nvSpPr>
        <p:spPr bwMode="auto">
          <a:xfrm>
            <a:off x="9773787" y="2555734"/>
            <a:ext cx="1111917" cy="2228705"/>
          </a:xfrm>
          <a:prstGeom prst="upArrow">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7" name="Rectangle 26"/>
          <p:cNvSpPr/>
          <p:nvPr/>
        </p:nvSpPr>
        <p:spPr>
          <a:xfrm>
            <a:off x="519113" y="973670"/>
            <a:ext cx="1672253" cy="341632"/>
          </a:xfrm>
          <a:prstGeom prst="rect">
            <a:avLst/>
          </a:prstGeom>
        </p:spPr>
        <p:txBody>
          <a:bodyPr wrap="none">
            <a:spAutoFit/>
          </a:bodyPr>
          <a:lstStyle/>
          <a:p>
            <a:pPr marL="460375" indent="-460375">
              <a:lnSpc>
                <a:spcPct val="90000"/>
              </a:lnSpc>
              <a:spcBef>
                <a:spcPct val="20000"/>
              </a:spcBef>
              <a:buSzPct val="100000"/>
            </a:pPr>
            <a:r>
              <a:rPr lang="en-US" b="1" dirty="0">
                <a:solidFill>
                  <a:schemeClr val="accent1"/>
                </a:solidFill>
              </a:rPr>
              <a:t>Process Flow</a:t>
            </a:r>
          </a:p>
        </p:txBody>
      </p:sp>
    </p:spTree>
    <p:extLst>
      <p:ext uri="{BB962C8B-B14F-4D97-AF65-F5344CB8AC3E}">
        <p14:creationId xmlns:p14="http://schemas.microsoft.com/office/powerpoint/2010/main" val="1233495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500"/>
                            </p:stCondLst>
                            <p:childTnLst>
                              <p:par>
                                <p:cTn id="17" presetID="10" presetClass="exit" presetSubtype="0" fill="hold" grpId="1" nodeType="afterEffect">
                                  <p:stCondLst>
                                    <p:cond delay="150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22" presetClass="entr" presetSubtype="4" fill="hold" grpId="0" nodeType="withEffect">
                                  <p:stCondLst>
                                    <p:cond delay="150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dissolve">
                                      <p:cBhvr>
                                        <p:cTn id="54" dur="500"/>
                                        <p:tgtEl>
                                          <p:spTgt spid="24"/>
                                        </p:tgtEl>
                                      </p:cBhvr>
                                    </p:animEffect>
                                  </p:childTnLst>
                                </p:cTn>
                              </p:par>
                            </p:childTnLst>
                          </p:cTn>
                        </p:par>
                        <p:par>
                          <p:cTn id="55" fill="hold">
                            <p:stCondLst>
                              <p:cond delay="1000"/>
                            </p:stCondLst>
                            <p:childTnLst>
                              <p:par>
                                <p:cTn id="56" presetID="8" presetClass="emph" presetSubtype="0" fill="hold" nodeType="afterEffect">
                                  <p:stCondLst>
                                    <p:cond delay="0"/>
                                  </p:stCondLst>
                                  <p:childTnLst>
                                    <p:animRot by="43200000">
                                      <p:cBhvr>
                                        <p:cTn id="57" dur="2000" fill="hold"/>
                                        <p:tgtEl>
                                          <p:spTgt spid="24"/>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par>
                          <p:cTn id="66" fill="hold">
                            <p:stCondLst>
                              <p:cond delay="500"/>
                            </p:stCondLst>
                            <p:childTnLst>
                              <p:par>
                                <p:cTn id="67" presetID="26" presetClass="emph" presetSubtype="0" fill="hold" nodeType="afterEffect">
                                  <p:stCondLst>
                                    <p:cond delay="0"/>
                                  </p:stCondLst>
                                  <p:childTnLst>
                                    <p:animEffect transition="out" filter="fade">
                                      <p:cBhvr>
                                        <p:cTn id="68" dur="500" tmFilter="0, 0; .2, .5; .8, .5; 1, 0"/>
                                        <p:tgtEl>
                                          <p:spTgt spid="22"/>
                                        </p:tgtEl>
                                      </p:cBhvr>
                                    </p:animEffect>
                                    <p:animScale>
                                      <p:cBhvr>
                                        <p:cTn id="69" dur="250" autoRev="1" fill="hold"/>
                                        <p:tgtEl>
                                          <p:spTgt spid="22"/>
                                        </p:tgtEl>
                                      </p:cBhvr>
                                      <p:by x="105000" y="105000"/>
                                    </p:animScale>
                                  </p:childTnLst>
                                </p:cTn>
                              </p:par>
                            </p:childTnLst>
                          </p:cTn>
                        </p:par>
                        <p:par>
                          <p:cTn id="70" fill="hold">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Installing Software through the Application Catalog</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680455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Agenda</a:t>
            </a:r>
            <a:endParaRPr lang="en-US" dirty="0"/>
          </a:p>
        </p:txBody>
      </p:sp>
      <p:sp>
        <p:nvSpPr>
          <p:cNvPr id="3" name="Text Placeholder 2"/>
          <p:cNvSpPr>
            <a:spLocks noGrp="1"/>
          </p:cNvSpPr>
          <p:nvPr>
            <p:ph type="body" sz="quarter" idx="10"/>
          </p:nvPr>
        </p:nvSpPr>
        <p:spPr/>
        <p:txBody>
          <a:bodyPr/>
          <a:lstStyle/>
          <a:p>
            <a:r>
              <a:rPr lang="en-US" smtClean="0"/>
              <a:t>Overview of Software Distribution (SWD) in </a:t>
            </a:r>
            <a:br>
              <a:rPr lang="en-US" smtClean="0"/>
            </a:br>
            <a:r>
              <a:rPr lang="en-US" smtClean="0"/>
              <a:t>Configuration Manager 2012</a:t>
            </a:r>
          </a:p>
          <a:p>
            <a:pPr lvl="1"/>
            <a:r>
              <a:rPr lang="en-US" smtClean="0"/>
              <a:t>Create, Deploy and Monitor Applications</a:t>
            </a:r>
          </a:p>
          <a:p>
            <a:pPr lvl="1"/>
            <a:r>
              <a:rPr lang="en-US" smtClean="0"/>
              <a:t>User Device Affinity</a:t>
            </a:r>
          </a:p>
          <a:p>
            <a:pPr lvl="1"/>
            <a:r>
              <a:rPr lang="en-US" smtClean="0"/>
              <a:t>Global Conditions and Expressions</a:t>
            </a:r>
          </a:p>
          <a:p>
            <a:pPr lvl="1"/>
            <a:r>
              <a:rPr lang="en-US" smtClean="0"/>
              <a:t>Application Uninstall</a:t>
            </a:r>
          </a:p>
          <a:p>
            <a:pPr lvl="1"/>
            <a:r>
              <a:rPr lang="en-US" smtClean="0"/>
              <a:t>Application Supersedence</a:t>
            </a:r>
            <a:endParaRPr lang="en-US" dirty="0"/>
          </a:p>
        </p:txBody>
      </p:sp>
    </p:spTree>
    <p:extLst>
      <p:ext uri="{BB962C8B-B14F-4D97-AF65-F5344CB8AC3E}">
        <p14:creationId xmlns:p14="http://schemas.microsoft.com/office/powerpoint/2010/main" val="198612395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of Multiple Deployment Types</a:t>
            </a:r>
            <a:endParaRPr lang="en-US" dirty="0"/>
          </a:p>
        </p:txBody>
      </p:sp>
      <p:sp>
        <p:nvSpPr>
          <p:cNvPr id="3" name="Text Placeholder 2"/>
          <p:cNvSpPr>
            <a:spLocks noGrp="1"/>
          </p:cNvSpPr>
          <p:nvPr>
            <p:ph type="body" sz="quarter" idx="10"/>
          </p:nvPr>
        </p:nvSpPr>
        <p:spPr/>
        <p:txBody>
          <a:bodyPr/>
          <a:lstStyle/>
          <a:p>
            <a:r>
              <a:rPr lang="en-US" dirty="0" smtClean="0"/>
              <a:t>Flexible way to deliver different installation formats based on conditions</a:t>
            </a:r>
          </a:p>
          <a:p>
            <a:r>
              <a:rPr lang="en-US" dirty="0" smtClean="0"/>
              <a:t>No restrictions on the number and types of deployment types</a:t>
            </a:r>
          </a:p>
          <a:p>
            <a:pPr lvl="1"/>
            <a:r>
              <a:rPr lang="en-US" dirty="0" smtClean="0"/>
              <a:t>Many of the same type of deployment types could be added to an application each representing a different flavor or transform</a:t>
            </a:r>
          </a:p>
          <a:p>
            <a:pPr lvl="1"/>
            <a:r>
              <a:rPr lang="en-US" dirty="0" smtClean="0"/>
              <a:t>App-V or Remote Desktop Services app might go to a guest logged into a kiosk, full MSI to a users primary desktop machine</a:t>
            </a:r>
          </a:p>
          <a:p>
            <a:endParaRPr lang="en-US" dirty="0"/>
          </a:p>
        </p:txBody>
      </p:sp>
    </p:spTree>
    <p:extLst>
      <p:ext uri="{BB962C8B-B14F-4D97-AF65-F5344CB8AC3E}">
        <p14:creationId xmlns:p14="http://schemas.microsoft.com/office/powerpoint/2010/main" val="41036270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Applications with Multiple Deployment Types and Requirement Rules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89959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Applications, UDA and Task Sequences</a:t>
            </a:r>
            <a:endParaRPr lang="en-US" dirty="0"/>
          </a:p>
        </p:txBody>
      </p:sp>
      <p:sp>
        <p:nvSpPr>
          <p:cNvPr id="3" name="Text Placeholder 2"/>
          <p:cNvSpPr>
            <a:spLocks noGrp="1"/>
          </p:cNvSpPr>
          <p:nvPr>
            <p:ph type="body" sz="quarter" idx="10"/>
          </p:nvPr>
        </p:nvSpPr>
        <p:spPr>
          <a:xfrm>
            <a:off x="519112" y="1447799"/>
            <a:ext cx="11149013" cy="4068806"/>
          </a:xfrm>
        </p:spPr>
        <p:txBody>
          <a:bodyPr/>
          <a:lstStyle/>
          <a:p>
            <a:r>
              <a:rPr lang="en-US" sz="2400" dirty="0" smtClean="0"/>
              <a:t>Use Applications for complex software installation in place of the task sequence</a:t>
            </a:r>
          </a:p>
          <a:p>
            <a:pPr lvl="1"/>
            <a:r>
              <a:rPr lang="en-US" sz="2000" dirty="0" smtClean="0"/>
              <a:t>Applications are optimized for user targeting, task sequences are still machine based</a:t>
            </a:r>
          </a:p>
          <a:p>
            <a:pPr lvl="1"/>
            <a:r>
              <a:rPr lang="en-US" sz="2000" dirty="0" smtClean="0"/>
              <a:t>Applications are optimized for conditional delivery, dependencies and version management</a:t>
            </a:r>
          </a:p>
          <a:p>
            <a:pPr lvl="1"/>
            <a:r>
              <a:rPr lang="en-US" sz="2000" dirty="0" smtClean="0"/>
              <a:t>Not preventing the use of task sequence, however Application will cover almost all scenarios! </a:t>
            </a:r>
            <a:r>
              <a:rPr lang="en-US" sz="2000" dirty="0" smtClean="0">
                <a:sym typeface="Wingdings" pitchFamily="2" charset="2"/>
              </a:rPr>
              <a:t></a:t>
            </a:r>
            <a:endParaRPr lang="en-US" sz="2000" dirty="0" smtClean="0"/>
          </a:p>
          <a:p>
            <a:r>
              <a:rPr lang="en-US" sz="2400" dirty="0" smtClean="0"/>
              <a:t>Use task sequences for managing a deployment of an operating system</a:t>
            </a:r>
          </a:p>
          <a:p>
            <a:pPr lvl="1"/>
            <a:r>
              <a:rPr lang="en-US" sz="2000" dirty="0" smtClean="0"/>
              <a:t>Only install Applications that require state restore (USMT settings) as part of a task sequence</a:t>
            </a:r>
          </a:p>
          <a:p>
            <a:pPr lvl="1"/>
            <a:r>
              <a:rPr lang="en-US" sz="2000" dirty="0" smtClean="0"/>
              <a:t>User device affinity and pre-deploy will complete the installation of user targeted applications immediately after the task sequence completes</a:t>
            </a:r>
          </a:p>
          <a:p>
            <a:endParaRPr lang="en-US" sz="2400" dirty="0"/>
          </a:p>
        </p:txBody>
      </p:sp>
    </p:spTree>
    <p:extLst>
      <p:ext uri="{BB962C8B-B14F-4D97-AF65-F5344CB8AC3E}">
        <p14:creationId xmlns:p14="http://schemas.microsoft.com/office/powerpoint/2010/main" val="2678276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User Device Affinity?</a:t>
            </a:r>
            <a:endParaRPr lang="en-US" dirty="0"/>
          </a:p>
        </p:txBody>
      </p:sp>
      <p:sp>
        <p:nvSpPr>
          <p:cNvPr id="3" name="Text Placeholder 2"/>
          <p:cNvSpPr>
            <a:spLocks noGrp="1"/>
          </p:cNvSpPr>
          <p:nvPr>
            <p:ph type="body" sz="quarter" idx="10"/>
          </p:nvPr>
        </p:nvSpPr>
        <p:spPr>
          <a:xfrm>
            <a:off x="519112" y="1447799"/>
            <a:ext cx="11149013" cy="5139869"/>
          </a:xfrm>
        </p:spPr>
        <p:txBody>
          <a:bodyPr/>
          <a:lstStyle/>
          <a:p>
            <a:r>
              <a:rPr lang="en-US" sz="2800" dirty="0" smtClean="0"/>
              <a:t>Is the key to helping our customers move to </a:t>
            </a:r>
            <a:br>
              <a:rPr lang="en-US" sz="2800" dirty="0" smtClean="0"/>
            </a:br>
            <a:r>
              <a:rPr lang="en-US" sz="2800" dirty="0" smtClean="0"/>
              <a:t>User Centric Software Distribution</a:t>
            </a:r>
          </a:p>
          <a:p>
            <a:pPr lvl="1"/>
            <a:r>
              <a:rPr lang="en-US" sz="2400" dirty="0" smtClean="0"/>
              <a:t>Provides the ability to define a relationship between a user and a device </a:t>
            </a:r>
          </a:p>
          <a:p>
            <a:pPr lvl="1"/>
            <a:r>
              <a:rPr lang="en-US" sz="2400" dirty="0" smtClean="0"/>
              <a:t>Allows the admin to think “user first”, while also ensuring the application </a:t>
            </a:r>
            <a:br>
              <a:rPr lang="en-US" sz="2400" dirty="0" smtClean="0"/>
            </a:br>
            <a:r>
              <a:rPr lang="en-US" sz="2400" dirty="0" smtClean="0"/>
              <a:t>not installed everywhere the user logs on</a:t>
            </a:r>
          </a:p>
          <a:p>
            <a:r>
              <a:rPr lang="en-US" sz="2800" dirty="0" smtClean="0"/>
              <a:t>Configuration Manager 2012 supports:</a:t>
            </a:r>
          </a:p>
          <a:p>
            <a:pPr lvl="1"/>
            <a:r>
              <a:rPr lang="en-US" sz="2400" dirty="0" smtClean="0"/>
              <a:t>Single primary user to primary device</a:t>
            </a:r>
          </a:p>
          <a:p>
            <a:pPr lvl="1"/>
            <a:r>
              <a:rPr lang="en-US" sz="2400" dirty="0" smtClean="0"/>
              <a:t>Multiple primary devices per user</a:t>
            </a:r>
          </a:p>
          <a:p>
            <a:pPr lvl="1"/>
            <a:r>
              <a:rPr lang="en-US" sz="2400" dirty="0" smtClean="0"/>
              <a:t>Multiple primary users per device</a:t>
            </a:r>
          </a:p>
          <a:p>
            <a:r>
              <a:rPr lang="en-US" sz="2800" dirty="0" smtClean="0"/>
              <a:t>The system allows both the administrator and user to define this relationship</a:t>
            </a:r>
          </a:p>
          <a:p>
            <a:endParaRPr lang="en-US" sz="2800" dirty="0"/>
          </a:p>
        </p:txBody>
      </p:sp>
    </p:spTree>
    <p:extLst>
      <p:ext uri="{BB962C8B-B14F-4D97-AF65-F5344CB8AC3E}">
        <p14:creationId xmlns:p14="http://schemas.microsoft.com/office/powerpoint/2010/main" val="8636476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of User Device Affinity</a:t>
            </a:r>
            <a:endParaRPr lang="en-US" dirty="0"/>
          </a:p>
        </p:txBody>
      </p:sp>
      <p:sp>
        <p:nvSpPr>
          <p:cNvPr id="3" name="Text Placeholder 2"/>
          <p:cNvSpPr>
            <a:spLocks noGrp="1"/>
          </p:cNvSpPr>
          <p:nvPr>
            <p:ph type="body" sz="quarter" idx="10"/>
          </p:nvPr>
        </p:nvSpPr>
        <p:spPr>
          <a:xfrm>
            <a:off x="519112" y="1447799"/>
            <a:ext cx="11149013" cy="4819781"/>
          </a:xfrm>
        </p:spPr>
        <p:txBody>
          <a:bodyPr/>
          <a:lstStyle/>
          <a:p>
            <a:r>
              <a:rPr lang="en-US" sz="2800" dirty="0" smtClean="0"/>
              <a:t>Allows the deployment of software based on the nature of the relationship between the user and device</a:t>
            </a:r>
          </a:p>
          <a:p>
            <a:pPr lvl="1"/>
            <a:r>
              <a:rPr lang="en-US" sz="2400" dirty="0" smtClean="0"/>
              <a:t>For example:</a:t>
            </a:r>
          </a:p>
          <a:p>
            <a:pPr lvl="2"/>
            <a:r>
              <a:rPr lang="en-US" sz="2000" dirty="0" smtClean="0"/>
              <a:t>Install the MSI or App-V version of Microsoft Office when the device is a primary device of the user targeted; install the Terminal Server version if the device is not a primary device</a:t>
            </a:r>
          </a:p>
          <a:p>
            <a:pPr lvl="2"/>
            <a:r>
              <a:rPr lang="en-US" sz="2000" dirty="0" smtClean="0"/>
              <a:t>Only install the App-V version of Microsoft Visio if the device is a primary device of the targeted user, otherwise don’t install</a:t>
            </a:r>
          </a:p>
          <a:p>
            <a:pPr lvl="2"/>
            <a:r>
              <a:rPr lang="en-US" sz="2000" dirty="0" smtClean="0"/>
              <a:t>Eliminates the problem of users leaving software everywhere they log in</a:t>
            </a:r>
          </a:p>
          <a:p>
            <a:r>
              <a:rPr lang="en-US" sz="2800" dirty="0" smtClean="0"/>
              <a:t>Enables Pre-Deployment of Software: Allows software to be pre-deployed on a user’s primary devices whether or not the user is logged in</a:t>
            </a:r>
          </a:p>
          <a:p>
            <a:endParaRPr lang="en-US" sz="2800" dirty="0"/>
          </a:p>
        </p:txBody>
      </p:sp>
    </p:spTree>
    <p:extLst>
      <p:ext uri="{BB962C8B-B14F-4D97-AF65-F5344CB8AC3E}">
        <p14:creationId xmlns:p14="http://schemas.microsoft.com/office/powerpoint/2010/main" val="262734574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Can User Device Affinity be set?</a:t>
            </a:r>
            <a:endParaRPr lang="en-US" dirty="0"/>
          </a:p>
        </p:txBody>
      </p:sp>
      <p:sp>
        <p:nvSpPr>
          <p:cNvPr id="3" name="Text Placeholder 2"/>
          <p:cNvSpPr>
            <a:spLocks noGrp="1"/>
          </p:cNvSpPr>
          <p:nvPr>
            <p:ph type="body" sz="quarter" idx="10"/>
          </p:nvPr>
        </p:nvSpPr>
        <p:spPr>
          <a:xfrm>
            <a:off x="519112" y="1447799"/>
            <a:ext cx="11149013" cy="5416868"/>
          </a:xfrm>
        </p:spPr>
        <p:txBody>
          <a:bodyPr/>
          <a:lstStyle/>
          <a:p>
            <a:r>
              <a:rPr lang="en-US" sz="2400" dirty="0" smtClean="0"/>
              <a:t>User device affinity relationships are defined:</a:t>
            </a:r>
          </a:p>
          <a:p>
            <a:pPr lvl="1"/>
            <a:r>
              <a:rPr lang="en-US" sz="2000" dirty="0" smtClean="0"/>
              <a:t>Based on a usage threshold on client</a:t>
            </a:r>
          </a:p>
          <a:p>
            <a:pPr lvl="1"/>
            <a:r>
              <a:rPr lang="en-US" sz="2000" dirty="0" smtClean="0"/>
              <a:t>Using import file from external system</a:t>
            </a:r>
          </a:p>
          <a:p>
            <a:pPr lvl="1"/>
            <a:r>
              <a:rPr lang="en-US" sz="2000" dirty="0" smtClean="0"/>
              <a:t>As part of Operating System Deployment </a:t>
            </a:r>
          </a:p>
          <a:p>
            <a:pPr lvl="2"/>
            <a:r>
              <a:rPr lang="en-US" sz="1800" dirty="0" smtClean="0"/>
              <a:t>Can be set from PXE, Bootable and </a:t>
            </a:r>
            <a:r>
              <a:rPr lang="en-US" sz="1800" dirty="0" err="1" smtClean="0"/>
              <a:t>Prestaged</a:t>
            </a:r>
            <a:r>
              <a:rPr lang="en-US" sz="1800" dirty="0" smtClean="0"/>
              <a:t> Media</a:t>
            </a:r>
          </a:p>
          <a:p>
            <a:pPr lvl="2"/>
            <a:r>
              <a:rPr lang="en-US" sz="1800" dirty="0" smtClean="0"/>
              <a:t>UDA relationship can be configured to: </a:t>
            </a:r>
          </a:p>
          <a:p>
            <a:pPr lvl="3"/>
            <a:r>
              <a:rPr lang="en-US" sz="1600" dirty="0" smtClean="0"/>
              <a:t>Auto Approve, Pending Approval and Do Not Allow</a:t>
            </a:r>
          </a:p>
          <a:p>
            <a:pPr lvl="1"/>
            <a:r>
              <a:rPr lang="en-US" sz="2000" dirty="0" smtClean="0"/>
              <a:t>During Mobile Device enrollment</a:t>
            </a:r>
          </a:p>
          <a:p>
            <a:pPr lvl="1"/>
            <a:r>
              <a:rPr lang="en-US" sz="2000" dirty="0" smtClean="0"/>
              <a:t>By end-user through Application Catalog</a:t>
            </a:r>
          </a:p>
          <a:p>
            <a:pPr lvl="1"/>
            <a:r>
              <a:rPr lang="en-US" sz="2000" dirty="0" smtClean="0"/>
              <a:t>Manually by administrator</a:t>
            </a:r>
          </a:p>
          <a:p>
            <a:r>
              <a:rPr lang="en-US" sz="2400" dirty="0" smtClean="0"/>
              <a:t>Client Agent Settings</a:t>
            </a:r>
          </a:p>
          <a:p>
            <a:pPr lvl="1"/>
            <a:r>
              <a:rPr lang="en-US" sz="2000" dirty="0" smtClean="0"/>
              <a:t>Define user device affinity configuration at collection level</a:t>
            </a:r>
          </a:p>
          <a:p>
            <a:pPr lvl="1"/>
            <a:r>
              <a:rPr lang="en-US" sz="2000" dirty="0" smtClean="0"/>
              <a:t>Usage and User based user device affinity can be enabled and configured using client agent settings</a:t>
            </a:r>
          </a:p>
          <a:p>
            <a:pPr lvl="1"/>
            <a:endParaRPr lang="en-US" sz="2000" dirty="0" smtClean="0"/>
          </a:p>
          <a:p>
            <a:endParaRPr lang="en-US" sz="2400" dirty="0"/>
          </a:p>
        </p:txBody>
      </p:sp>
    </p:spTree>
    <p:extLst>
      <p:ext uri="{BB962C8B-B14F-4D97-AF65-F5344CB8AC3E}">
        <p14:creationId xmlns:p14="http://schemas.microsoft.com/office/powerpoint/2010/main" val="36741286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Global Conditions in ConfigMgr 2012</a:t>
            </a:r>
            <a:endParaRPr lang="en-US" dirty="0"/>
          </a:p>
        </p:txBody>
      </p:sp>
      <p:sp>
        <p:nvSpPr>
          <p:cNvPr id="3" name="Text Placeholder 2"/>
          <p:cNvSpPr>
            <a:spLocks noGrp="1"/>
          </p:cNvSpPr>
          <p:nvPr>
            <p:ph type="body" sz="quarter" idx="10"/>
          </p:nvPr>
        </p:nvSpPr>
        <p:spPr/>
        <p:txBody>
          <a:bodyPr/>
          <a:lstStyle/>
          <a:p>
            <a:r>
              <a:rPr lang="en-US" dirty="0" smtClean="0"/>
              <a:t>Foundation of Requirement Rules</a:t>
            </a:r>
          </a:p>
          <a:p>
            <a:r>
              <a:rPr lang="en-US" dirty="0" smtClean="0"/>
              <a:t>Properties of users and/or devices that make delivering software appropriate</a:t>
            </a:r>
          </a:p>
          <a:p>
            <a:r>
              <a:rPr lang="en-US" dirty="0" smtClean="0"/>
              <a:t>Global conditions are system artifacts</a:t>
            </a:r>
          </a:p>
          <a:p>
            <a:pPr lvl="1"/>
            <a:r>
              <a:rPr lang="en-US" dirty="0" smtClean="0"/>
              <a:t>Default Global condition = Memory is greater than 512MB</a:t>
            </a:r>
          </a:p>
          <a:p>
            <a:pPr lvl="1"/>
            <a:r>
              <a:rPr lang="en-US" dirty="0" smtClean="0"/>
              <a:t>Custom Global condition = Machine is Corporate Device</a:t>
            </a:r>
          </a:p>
          <a:p>
            <a:pPr lvl="2"/>
            <a:r>
              <a:rPr lang="en-US" dirty="0" smtClean="0"/>
              <a:t>“Machine is Corporate Device” maps to a registry key attribute </a:t>
            </a:r>
          </a:p>
        </p:txBody>
      </p:sp>
    </p:spTree>
    <p:extLst>
      <p:ext uri="{BB962C8B-B14F-4D97-AF65-F5344CB8AC3E}">
        <p14:creationId xmlns:p14="http://schemas.microsoft.com/office/powerpoint/2010/main" val="17549053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Global Expressions</a:t>
            </a:r>
            <a:endParaRPr lang="en-US" dirty="0"/>
          </a:p>
        </p:txBody>
      </p:sp>
      <p:sp>
        <p:nvSpPr>
          <p:cNvPr id="6" name="Text Placeholder 5"/>
          <p:cNvSpPr>
            <a:spLocks noGrp="1"/>
          </p:cNvSpPr>
          <p:nvPr>
            <p:ph type="body" sz="quarter" idx="10"/>
          </p:nvPr>
        </p:nvSpPr>
        <p:spPr/>
        <p:txBody>
          <a:bodyPr/>
          <a:lstStyle/>
          <a:p>
            <a:r>
              <a:rPr lang="en-US" dirty="0" smtClean="0"/>
              <a:t>Enables the application author or administrator to create logical groupings of global conditions and assign values. These expressions can be reused for applications</a:t>
            </a:r>
          </a:p>
          <a:p>
            <a:r>
              <a:rPr lang="en-US" dirty="0" smtClean="0"/>
              <a:t>Example:</a:t>
            </a:r>
          </a:p>
          <a:p>
            <a:pPr lvl="1"/>
            <a:r>
              <a:rPr lang="en-US" dirty="0" smtClean="0"/>
              <a:t>An expression such as “Corporate Primary Device” consists of the following rules:</a:t>
            </a:r>
          </a:p>
          <a:p>
            <a:pPr lvl="2"/>
            <a:r>
              <a:rPr lang="en-US" dirty="0" smtClean="0"/>
              <a:t>Memory = 1 GB </a:t>
            </a:r>
          </a:p>
          <a:p>
            <a:pPr lvl="2"/>
            <a:r>
              <a:rPr lang="en-US" dirty="0" smtClean="0"/>
              <a:t>and Free Disk Space = 500 MB</a:t>
            </a:r>
          </a:p>
          <a:p>
            <a:pPr lvl="2"/>
            <a:r>
              <a:rPr lang="en-US" dirty="0" smtClean="0"/>
              <a:t>and Operating System = Windows 7</a:t>
            </a:r>
          </a:p>
          <a:p>
            <a:pPr lvl="2"/>
            <a:r>
              <a:rPr lang="en-US" dirty="0" smtClean="0"/>
              <a:t>Primary Device = True</a:t>
            </a:r>
          </a:p>
          <a:p>
            <a:pPr lvl="2"/>
            <a:r>
              <a:rPr lang="en-US" dirty="0" err="1" smtClean="0"/>
              <a:t>CorporateDevice</a:t>
            </a:r>
            <a:r>
              <a:rPr lang="en-US" dirty="0" smtClean="0"/>
              <a:t> = True</a:t>
            </a:r>
          </a:p>
          <a:p>
            <a:pPr lvl="2"/>
            <a:endParaRPr lang="en-US" dirty="0" smtClean="0"/>
          </a:p>
        </p:txBody>
      </p:sp>
    </p:spTree>
    <p:extLst>
      <p:ext uri="{BB962C8B-B14F-4D97-AF65-F5344CB8AC3E}">
        <p14:creationId xmlns:p14="http://schemas.microsoft.com/office/powerpoint/2010/main" val="16068028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Application Lifecycle</a:t>
            </a:r>
            <a:endParaRPr lang="en-US" dirty="0"/>
          </a:p>
        </p:txBody>
      </p:sp>
      <p:grpSp>
        <p:nvGrpSpPr>
          <p:cNvPr id="2" name="Group 1"/>
          <p:cNvGrpSpPr/>
          <p:nvPr/>
        </p:nvGrpSpPr>
        <p:grpSpPr>
          <a:xfrm>
            <a:off x="609441" y="1905000"/>
            <a:ext cx="11071516" cy="3614953"/>
            <a:chOff x="1143000" y="3942405"/>
            <a:chExt cx="6858000" cy="2644348"/>
          </a:xfrm>
        </p:grpSpPr>
        <p:pic>
          <p:nvPicPr>
            <p:cNvPr id="1034" name="Picture 10"/>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038600" y="4044212"/>
              <a:ext cx="609600" cy="45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D:\Sync\FS_DVD Art\DVD_ART36\Artwork_Imagery\Icons - Illustrations\Charts - Diagrams\pie chart ring 2.png"/>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2438400" y="4419600"/>
              <a:ext cx="4114800" cy="21671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Sync\FS_DVD Art\DVD_ART36\Artwork_Imagery\Hardware Photos\OEM HW\COMPUTERS - PC\Vista Fashion Laptops and PCs\qosmio x305 open front.pn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62278" y="4114800"/>
              <a:ext cx="467043" cy="39776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Sync\FS_DVD Art\DVD_ART36\Artwork_Imagery\Icons - Illustrations\_ WINDOWS VISTA ICONS\Software box retail DVD package.png"/>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0" y="4046982"/>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D:\Sync\FS_DVD Art\DVD_ART36\Artwork_Imagery\Hardware Photos\OEM HW\COMPUTERS - PC\Vista Fashion Laptops and PCs\qosmio x305 open front.pn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30697" y="4580381"/>
              <a:ext cx="685800" cy="58407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Sync\FS_DVD Art\DVD_ART36\Artwork_Imagery\Icons - Illustrations\_ WINDOWS VISTA ICONS\Windows Update icon.png"/>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67400" y="4817718"/>
              <a:ext cx="406197" cy="4061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D:\Sync\FS_DVD Art\DVD_ART36\Artwork_Imagery\Hardware Photos\OEM HW\COMPUTERS - PC\Vista Fashion Laptops and PCs\qosmio x305 open front.pn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14924" y="5161645"/>
              <a:ext cx="828675" cy="70575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Sync\FS_DVD Art\DVD_ART36\Artwork_Imagery\Icons - Illustrations\_ WINDOWS SERVER ICONS\Misc\box arrow blu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47713" y="5448771"/>
              <a:ext cx="291072" cy="2639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Sync\FS_DVD Art\DVD_ART36\Artwork_Imagery\Icons - Illustrations\_ WINDOWS VISTA ICONS\Blank C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4267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Sync\FS_DVD Art\DVD_ART36\Artwork_Imagery\Icons - Illustrations\_ xMAC STYLE\green sphere check ok.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3597" y="4670482"/>
              <a:ext cx="700668" cy="7006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D:\Sync\FS_DVD Art\DVD_ART36\Artwork_Imagery\Hardware Photos\OEM HW\COMPUTERS - PC\Vista Fashion Laptops and PCs\qosmio x305 open front.pn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83264" y="5161645"/>
              <a:ext cx="828675" cy="7057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Sync\FS_DVD Art\DVD_ART36\Artwork_Imagery\Shapes\Arrows\Istock 6488056 3D curved arrows\blue curved loop arrow 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452140">
              <a:off x="4904918" y="5053782"/>
              <a:ext cx="635691" cy="5888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D:\Sync\FS_DVD Art\DVD_ART36\Artwork_Imagery\Icons - Illustrations\_ WINDOWS VISTA ICONS\Software box retail DVD package.png"/>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65839" y="5354797"/>
              <a:ext cx="372761" cy="37276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Sync\FS_DVD Art\DVD_ART36\Artwork_Imagery\Icons - Illustrations\_ xMAC STYLE\red sphere minus delet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0618" y="5393385"/>
              <a:ext cx="474015" cy="4740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D:\Sync\FS_DVD Art\DVD_ART36\Artwork_Imagery\Hardware Photos\OEM HW\COMPUTERS - PC\Vista Fashion Laptops and PCs\qosmio x305 open front.pn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62200" y="4580381"/>
              <a:ext cx="685800" cy="5840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59127" y="3942405"/>
              <a:ext cx="1219200" cy="12382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New Application</a:t>
              </a:r>
            </a:p>
          </p:txBody>
        </p:sp>
        <p:sp>
          <p:nvSpPr>
            <p:cNvPr id="32" name="TextBox 31"/>
            <p:cNvSpPr txBox="1"/>
            <p:nvPr/>
          </p:nvSpPr>
          <p:spPr>
            <a:xfrm>
              <a:off x="6781800" y="4585843"/>
              <a:ext cx="1219200" cy="12382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Update Application</a:t>
              </a:r>
            </a:p>
          </p:txBody>
        </p:sp>
        <p:sp>
          <p:nvSpPr>
            <p:cNvPr id="33" name="TextBox 32"/>
            <p:cNvSpPr txBox="1"/>
            <p:nvPr/>
          </p:nvSpPr>
          <p:spPr>
            <a:xfrm>
              <a:off x="5562599" y="5867400"/>
              <a:ext cx="1411665" cy="12382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Replace Application</a:t>
              </a:r>
            </a:p>
          </p:txBody>
        </p:sp>
        <p:sp>
          <p:nvSpPr>
            <p:cNvPr id="34" name="TextBox 33"/>
            <p:cNvSpPr txBox="1"/>
            <p:nvPr/>
          </p:nvSpPr>
          <p:spPr>
            <a:xfrm>
              <a:off x="2743200" y="5867400"/>
              <a:ext cx="1411665" cy="12382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Retire Application</a:t>
              </a:r>
            </a:p>
          </p:txBody>
        </p:sp>
        <p:sp>
          <p:nvSpPr>
            <p:cNvPr id="35" name="TextBox 34"/>
            <p:cNvSpPr txBox="1"/>
            <p:nvPr/>
          </p:nvSpPr>
          <p:spPr>
            <a:xfrm>
              <a:off x="1143000" y="4585843"/>
              <a:ext cx="1411665" cy="123827"/>
            </a:xfrm>
            <a:prstGeom prst="rect">
              <a:avLst/>
            </a:prstGeom>
            <a:noFill/>
          </p:spPr>
          <p:txBody>
            <a:bodyPr wrap="square" lIns="0" tIns="0" rIns="0" bIns="0" rtlCol="0">
              <a:spAutoFit/>
            </a:bodyPr>
            <a:lstStyle/>
            <a:p>
              <a:r>
                <a:rPr lang="en-US" sz="1100" dirty="0" smtClean="0">
                  <a:gradFill>
                    <a:gsLst>
                      <a:gs pos="0">
                        <a:schemeClr val="tx1"/>
                      </a:gs>
                      <a:gs pos="86000">
                        <a:schemeClr val="tx1"/>
                      </a:gs>
                    </a:gsLst>
                    <a:lin ang="5400000" scaled="0"/>
                  </a:gradFill>
                </a:rPr>
                <a:t>Remove Application</a:t>
              </a:r>
            </a:p>
          </p:txBody>
        </p:sp>
        <p:pic>
          <p:nvPicPr>
            <p:cNvPr id="1045" name="Picture 21" descr="D:\Sync\FS_DVD Art\DVD_ART36\Artwork_Imagery\Shapes\Arrows\Istock 6488056 3D curved arrows\red curved loop arrow 2.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7152023">
              <a:off x="2496698" y="4489061"/>
              <a:ext cx="524110" cy="4524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D:\Sync\FS_DVD Art\DVD_ART36\Artwork_Imagery\Icons - Illustrations\_ WINDOWS VISTA ICONS\Software box retail DVD package.png"/>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12000" y="4706896"/>
              <a:ext cx="293505" cy="29350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021693" y="2142093"/>
            <a:ext cx="2119926" cy="369332"/>
          </a:xfrm>
          <a:prstGeom prst="rect">
            <a:avLst/>
          </a:prstGeom>
          <a:noFill/>
        </p:spPr>
        <p:txBody>
          <a:bodyPr wrap="square" lIns="0" tIns="0" rIns="0" bIns="0" rtlCol="0">
            <a:spAutoFit/>
          </a:bodyPr>
          <a:lstStyle/>
          <a:p>
            <a:pPr marL="0" lvl="1"/>
            <a:r>
              <a:rPr lang="en-US" sz="1200" dirty="0"/>
              <a:t>Application </a:t>
            </a:r>
            <a:r>
              <a:rPr lang="en-US" sz="1200" dirty="0" smtClean="0"/>
              <a:t>Installation</a:t>
            </a:r>
          </a:p>
          <a:p>
            <a:pPr marL="0" lvl="1"/>
            <a:r>
              <a:rPr lang="en-US" sz="1200" dirty="0" smtClean="0"/>
              <a:t>(beta1)</a:t>
            </a:r>
            <a:endParaRPr lang="en-US" sz="1200" dirty="0"/>
          </a:p>
        </p:txBody>
      </p:sp>
      <p:sp>
        <p:nvSpPr>
          <p:cNvPr id="28" name="TextBox 27"/>
          <p:cNvSpPr txBox="1"/>
          <p:nvPr/>
        </p:nvSpPr>
        <p:spPr>
          <a:xfrm>
            <a:off x="10023400" y="3009263"/>
            <a:ext cx="1962278" cy="369332"/>
          </a:xfrm>
          <a:prstGeom prst="rect">
            <a:avLst/>
          </a:prstGeom>
          <a:noFill/>
        </p:spPr>
        <p:txBody>
          <a:bodyPr wrap="square" lIns="0" tIns="0" rIns="0" bIns="0" rtlCol="0">
            <a:spAutoFit/>
          </a:bodyPr>
          <a:lstStyle/>
          <a:p>
            <a:pPr marL="0" lvl="1"/>
            <a:r>
              <a:rPr lang="en-US" sz="1200" dirty="0"/>
              <a:t>Application </a:t>
            </a:r>
            <a:r>
              <a:rPr lang="en-US" sz="1200" dirty="0" smtClean="0"/>
              <a:t>Revision</a:t>
            </a:r>
          </a:p>
          <a:p>
            <a:pPr marL="0" lvl="1"/>
            <a:r>
              <a:rPr lang="en-US" sz="1200" dirty="0" smtClean="0"/>
              <a:t>(beta1)</a:t>
            </a:r>
            <a:endParaRPr lang="en-US" sz="1200" dirty="0"/>
          </a:p>
        </p:txBody>
      </p:sp>
      <p:sp>
        <p:nvSpPr>
          <p:cNvPr id="30" name="TextBox 29"/>
          <p:cNvSpPr txBox="1"/>
          <p:nvPr/>
        </p:nvSpPr>
        <p:spPr>
          <a:xfrm>
            <a:off x="3555076" y="4767972"/>
            <a:ext cx="2195357" cy="369332"/>
          </a:xfrm>
          <a:prstGeom prst="rect">
            <a:avLst/>
          </a:prstGeom>
          <a:noFill/>
        </p:spPr>
        <p:txBody>
          <a:bodyPr wrap="square" lIns="0" tIns="0" rIns="0" bIns="0" rtlCol="0">
            <a:spAutoFit/>
          </a:bodyPr>
          <a:lstStyle/>
          <a:p>
            <a:pPr marL="0" lvl="1"/>
            <a:r>
              <a:rPr lang="en-US" sz="1200" dirty="0" smtClean="0"/>
              <a:t>Application Retirement</a:t>
            </a:r>
          </a:p>
          <a:p>
            <a:pPr marL="0" lvl="1"/>
            <a:r>
              <a:rPr lang="en-US" sz="1200" dirty="0" smtClean="0"/>
              <a:t>(beta1)</a:t>
            </a:r>
            <a:endParaRPr lang="en-US" sz="1200" dirty="0"/>
          </a:p>
        </p:txBody>
      </p:sp>
      <p:sp>
        <p:nvSpPr>
          <p:cNvPr id="31" name="TextBox 30"/>
          <p:cNvSpPr txBox="1"/>
          <p:nvPr/>
        </p:nvSpPr>
        <p:spPr>
          <a:xfrm>
            <a:off x="8024310" y="4767972"/>
            <a:ext cx="2390184" cy="369332"/>
          </a:xfrm>
          <a:prstGeom prst="rect">
            <a:avLst/>
          </a:prstGeom>
          <a:noFill/>
        </p:spPr>
        <p:txBody>
          <a:bodyPr wrap="square" lIns="0" tIns="0" rIns="0" bIns="0" rtlCol="0">
            <a:spAutoFit/>
          </a:bodyPr>
          <a:lstStyle/>
          <a:p>
            <a:pPr marL="0" lvl="1"/>
            <a:r>
              <a:rPr lang="en-US" sz="1200" dirty="0" smtClean="0"/>
              <a:t>Application Supersedence</a:t>
            </a:r>
          </a:p>
          <a:p>
            <a:pPr marL="0" lvl="1"/>
            <a:r>
              <a:rPr lang="en-US" sz="1200" dirty="0" smtClean="0"/>
              <a:t>(beta2)</a:t>
            </a:r>
            <a:endParaRPr lang="en-US" sz="1200" dirty="0"/>
          </a:p>
        </p:txBody>
      </p:sp>
      <p:sp>
        <p:nvSpPr>
          <p:cNvPr id="37" name="TextBox 36"/>
          <p:cNvSpPr txBox="1"/>
          <p:nvPr/>
        </p:nvSpPr>
        <p:spPr>
          <a:xfrm>
            <a:off x="927282" y="3018148"/>
            <a:ext cx="2119926" cy="369332"/>
          </a:xfrm>
          <a:prstGeom prst="rect">
            <a:avLst/>
          </a:prstGeom>
          <a:noFill/>
        </p:spPr>
        <p:txBody>
          <a:bodyPr wrap="square" lIns="0" tIns="0" rIns="0" bIns="0" rtlCol="0">
            <a:spAutoFit/>
          </a:bodyPr>
          <a:lstStyle/>
          <a:p>
            <a:pPr marL="0" lvl="1"/>
            <a:r>
              <a:rPr lang="en-US" sz="1200" dirty="0"/>
              <a:t>Application </a:t>
            </a:r>
            <a:r>
              <a:rPr lang="en-US" sz="1200" dirty="0" smtClean="0"/>
              <a:t>Uninstall</a:t>
            </a:r>
          </a:p>
          <a:p>
            <a:pPr marL="0" lvl="1"/>
            <a:r>
              <a:rPr lang="en-US" sz="1200" dirty="0" smtClean="0"/>
              <a:t>(beta2)</a:t>
            </a:r>
            <a:endParaRPr lang="en-US" sz="1200" dirty="0"/>
          </a:p>
        </p:txBody>
      </p:sp>
    </p:spTree>
    <p:extLst>
      <p:ext uri="{BB962C8B-B14F-4D97-AF65-F5344CB8AC3E}">
        <p14:creationId xmlns:p14="http://schemas.microsoft.com/office/powerpoint/2010/main" val="122260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30" grpId="0"/>
      <p:bldP spid="31"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Uninstall in ConfigMgr 2012</a:t>
            </a:r>
            <a:endParaRPr lang="en-US" dirty="0"/>
          </a:p>
        </p:txBody>
      </p:sp>
      <p:sp>
        <p:nvSpPr>
          <p:cNvPr id="5" name="Content Placeholder 2"/>
          <p:cNvSpPr>
            <a:spLocks noGrp="1"/>
          </p:cNvSpPr>
          <p:nvPr>
            <p:ph idx="1"/>
          </p:nvPr>
        </p:nvSpPr>
        <p:spPr>
          <a:xfrm>
            <a:off x="519112" y="1447799"/>
            <a:ext cx="11149013" cy="3588675"/>
          </a:xfrm>
        </p:spPr>
        <p:txBody>
          <a:bodyPr/>
          <a:lstStyle/>
          <a:p>
            <a:r>
              <a:rPr lang="en-US" sz="2800" dirty="0" smtClean="0"/>
              <a:t>Admin creates an Uninstall Deployment </a:t>
            </a:r>
          </a:p>
          <a:p>
            <a:pPr lvl="1"/>
            <a:r>
              <a:rPr lang="en-US" sz="2400" dirty="0" smtClean="0"/>
              <a:t>Uninstall is a deployment action</a:t>
            </a:r>
          </a:p>
          <a:p>
            <a:pPr lvl="1"/>
            <a:r>
              <a:rPr lang="en-US" sz="2400" dirty="0" smtClean="0"/>
              <a:t>The App Model defines an uninstall method for each Deployment Type of an Application. For MSI Deployment Types, for example, a supported uninstall command for the Deployment Type might look like </a:t>
            </a:r>
            <a:r>
              <a:rPr lang="en-US" sz="2400" dirty="0" err="1" smtClean="0"/>
              <a:t>msiexec</a:t>
            </a:r>
            <a:r>
              <a:rPr lang="en-US" sz="2400" dirty="0" smtClean="0"/>
              <a:t> /x “setup.msi”. </a:t>
            </a:r>
          </a:p>
          <a:p>
            <a:r>
              <a:rPr lang="en-US" sz="2800" dirty="0" smtClean="0"/>
              <a:t>An admin defines a specific collection to target the Uninstall Deployment to (either users or machines)</a:t>
            </a:r>
          </a:p>
          <a:p>
            <a:r>
              <a:rPr lang="en-US" sz="2800" dirty="0" smtClean="0"/>
              <a:t>If a user or device is the recipient of both an install and uninstall deployment, then install wins and the app will not be removed</a:t>
            </a:r>
            <a:endParaRPr lang="en-US" sz="2800" dirty="0"/>
          </a:p>
        </p:txBody>
      </p:sp>
    </p:spTree>
    <p:extLst>
      <p:ext uri="{BB962C8B-B14F-4D97-AF65-F5344CB8AC3E}">
        <p14:creationId xmlns:p14="http://schemas.microsoft.com/office/powerpoint/2010/main" val="20962866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Features for Software Distribution in Configuration Manger 2012</a:t>
            </a:r>
            <a:endParaRPr lang="en-US" dirty="0"/>
          </a:p>
        </p:txBody>
      </p:sp>
      <p:sp>
        <p:nvSpPr>
          <p:cNvPr id="3" name="Content Placeholder 2"/>
          <p:cNvSpPr txBox="1">
            <a:spLocks/>
          </p:cNvSpPr>
          <p:nvPr/>
        </p:nvSpPr>
        <p:spPr>
          <a:xfrm>
            <a:off x="519113" y="1904997"/>
            <a:ext cx="5778448" cy="3551742"/>
          </a:xfrm>
          <a:prstGeom prst="rect">
            <a:avLst/>
          </a:prstGeom>
        </p:spPr>
        <p:txBody>
          <a:bodyPr/>
          <a:lstStyle>
            <a:lvl1pPr marL="460375" indent="-460375" algn="l" defTabSz="914363" rtl="0" eaLnBrk="1" latinLnBrk="0" hangingPunct="1">
              <a:lnSpc>
                <a:spcPct val="90000"/>
              </a:lnSpc>
              <a:spcBef>
                <a:spcPct val="20000"/>
              </a:spcBef>
              <a:buSzPct val="85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Application Model</a:t>
            </a:r>
          </a:p>
          <a:p>
            <a:pPr lvl="1"/>
            <a:r>
              <a:rPr lang="en-US" sz="2000" dirty="0" smtClean="0"/>
              <a:t>Incorporates all supported software types </a:t>
            </a:r>
            <a:br>
              <a:rPr lang="en-US" sz="2000" dirty="0" smtClean="0"/>
            </a:br>
            <a:r>
              <a:rPr lang="en-US" sz="2000" dirty="0" smtClean="0"/>
              <a:t>(MSI, Script, App-V, Mobile CAB)</a:t>
            </a:r>
          </a:p>
          <a:p>
            <a:pPr lvl="1"/>
            <a:r>
              <a:rPr lang="en-US" sz="2000" dirty="0" smtClean="0"/>
              <a:t>Greatly improved dependency handling</a:t>
            </a:r>
          </a:p>
          <a:p>
            <a:pPr lvl="1"/>
            <a:r>
              <a:rPr lang="en-US" sz="2000" dirty="0" smtClean="0"/>
              <a:t>Installation requirement rules </a:t>
            </a:r>
          </a:p>
          <a:p>
            <a:pPr lvl="1"/>
            <a:r>
              <a:rPr lang="en-US" sz="2000" dirty="0" smtClean="0"/>
              <a:t>Installation detection methods</a:t>
            </a:r>
            <a:endParaRPr lang="en-US" sz="2000" dirty="0"/>
          </a:p>
          <a:p>
            <a:pPr lvl="1"/>
            <a:r>
              <a:rPr lang="en-US" sz="2000" dirty="0" smtClean="0"/>
              <a:t>Application </a:t>
            </a:r>
            <a:r>
              <a:rPr lang="en-US" sz="2000" dirty="0" err="1" smtClean="0"/>
              <a:t>supersedence</a:t>
            </a:r>
            <a:endParaRPr lang="en-US" sz="2000" dirty="0" smtClean="0"/>
          </a:p>
          <a:p>
            <a:pPr lvl="1"/>
            <a:r>
              <a:rPr lang="en-US" sz="2000" dirty="0" smtClean="0"/>
              <a:t>Application uninstall</a:t>
            </a:r>
          </a:p>
          <a:p>
            <a:r>
              <a:rPr lang="en-US" sz="2400" dirty="0" smtClean="0"/>
              <a:t>User Device Affinity</a:t>
            </a:r>
          </a:p>
        </p:txBody>
      </p:sp>
      <p:sp>
        <p:nvSpPr>
          <p:cNvPr id="4" name="Content Placeholder 3"/>
          <p:cNvSpPr txBox="1">
            <a:spLocks/>
          </p:cNvSpPr>
          <p:nvPr/>
        </p:nvSpPr>
        <p:spPr>
          <a:xfrm>
            <a:off x="6332994" y="1905000"/>
            <a:ext cx="5335132" cy="3767185"/>
          </a:xfrm>
          <a:prstGeom prst="rect">
            <a:avLst/>
          </a:prstGeom>
        </p:spPr>
        <p:txBody>
          <a:bodyPr/>
          <a:lstStyle>
            <a:lvl1pPr marL="460375" indent="-460375" algn="l" defTabSz="914363" rtl="0" eaLnBrk="1" latinLnBrk="0" hangingPunct="1">
              <a:lnSpc>
                <a:spcPct val="90000"/>
              </a:lnSpc>
              <a:spcBef>
                <a:spcPct val="20000"/>
              </a:spcBef>
              <a:buSzPct val="85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Unified monitoring experience</a:t>
            </a:r>
          </a:p>
          <a:p>
            <a:r>
              <a:rPr lang="en-US" sz="2400" dirty="0" smtClean="0"/>
              <a:t>End user experience</a:t>
            </a:r>
          </a:p>
          <a:p>
            <a:pPr lvl="1"/>
            <a:r>
              <a:rPr lang="en-US" sz="2000" dirty="0" smtClean="0"/>
              <a:t>Application Catalog</a:t>
            </a:r>
          </a:p>
          <a:p>
            <a:pPr lvl="1"/>
            <a:r>
              <a:rPr lang="en-US" sz="2000" dirty="0" smtClean="0"/>
              <a:t>Software Center</a:t>
            </a:r>
          </a:p>
          <a:p>
            <a:r>
              <a:rPr lang="en-US" sz="2400" dirty="0" smtClean="0"/>
              <a:t>Content management</a:t>
            </a:r>
          </a:p>
          <a:p>
            <a:pPr lvl="1"/>
            <a:r>
              <a:rPr lang="en-US" sz="2000" dirty="0" smtClean="0"/>
              <a:t>Distribution Point groups</a:t>
            </a:r>
          </a:p>
          <a:p>
            <a:pPr lvl="1"/>
            <a:r>
              <a:rPr lang="en-US" sz="2000" dirty="0" smtClean="0"/>
              <a:t>Content library</a:t>
            </a:r>
          </a:p>
          <a:p>
            <a:pPr lvl="1"/>
            <a:r>
              <a:rPr lang="en-US" sz="2000" dirty="0" smtClean="0"/>
              <a:t>Improved content monitoring experience</a:t>
            </a:r>
          </a:p>
          <a:p>
            <a:pPr lvl="1"/>
            <a:r>
              <a:rPr lang="en-US" sz="2000" dirty="0" smtClean="0"/>
              <a:t>Content validation</a:t>
            </a:r>
          </a:p>
          <a:p>
            <a:endParaRPr lang="en-US" sz="2800" dirty="0"/>
          </a:p>
        </p:txBody>
      </p:sp>
    </p:spTree>
    <p:extLst>
      <p:ext uri="{BB962C8B-B14F-4D97-AF65-F5344CB8AC3E}">
        <p14:creationId xmlns:p14="http://schemas.microsoft.com/office/powerpoint/2010/main" val="155674809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Application Supersedence</a:t>
            </a:r>
            <a:endParaRPr lang="en-US" dirty="0"/>
          </a:p>
        </p:txBody>
      </p:sp>
      <p:sp>
        <p:nvSpPr>
          <p:cNvPr id="3" name="Content Placeholder 2"/>
          <p:cNvSpPr>
            <a:spLocks noGrp="1"/>
          </p:cNvSpPr>
          <p:nvPr>
            <p:ph idx="1"/>
          </p:nvPr>
        </p:nvSpPr>
        <p:spPr>
          <a:xfrm>
            <a:off x="519112" y="1447799"/>
            <a:ext cx="11149013" cy="4542782"/>
          </a:xfrm>
        </p:spPr>
        <p:txBody>
          <a:bodyPr/>
          <a:lstStyle/>
          <a:p>
            <a:r>
              <a:rPr lang="en-US" sz="1800" dirty="0" smtClean="0"/>
              <a:t>Definition: The ability for the admin to create a relationship and declare one application newer than another previous application. Ultimately resulting in the newer application replacing the older application for a user on a device</a:t>
            </a:r>
          </a:p>
          <a:p>
            <a:endParaRPr lang="en-US" sz="1800" dirty="0" smtClean="0"/>
          </a:p>
          <a:p>
            <a:r>
              <a:rPr lang="en-US" sz="1800" dirty="0" smtClean="0"/>
              <a:t>Why is this feature important to our customers?</a:t>
            </a:r>
          </a:p>
          <a:p>
            <a:pPr lvl="1"/>
            <a:r>
              <a:rPr lang="en-US" sz="1600" dirty="0" smtClean="0"/>
              <a:t>Provides the ability to ensure users have the latest version of software</a:t>
            </a:r>
          </a:p>
          <a:p>
            <a:pPr lvl="1"/>
            <a:r>
              <a:rPr lang="en-US" sz="1600" dirty="0" smtClean="0"/>
              <a:t>Provides the ability in one process to migrate users from one application version to another version/application</a:t>
            </a:r>
          </a:p>
          <a:p>
            <a:pPr lvl="1"/>
            <a:endParaRPr lang="en-US" sz="1600" dirty="0" smtClean="0"/>
          </a:p>
          <a:p>
            <a:r>
              <a:rPr lang="en-US" sz="1800" dirty="0" smtClean="0"/>
              <a:t>Overall goals </a:t>
            </a:r>
          </a:p>
          <a:p>
            <a:pPr lvl="1"/>
            <a:r>
              <a:rPr lang="en-US" sz="1600" dirty="0" smtClean="0"/>
              <a:t>Utilize </a:t>
            </a:r>
            <a:r>
              <a:rPr lang="en-US" sz="1600" dirty="0" err="1" smtClean="0"/>
              <a:t>supersedence</a:t>
            </a:r>
            <a:r>
              <a:rPr lang="en-US" sz="1600" dirty="0" smtClean="0"/>
              <a:t> conceptual models from Software Updates and WU</a:t>
            </a:r>
          </a:p>
          <a:p>
            <a:pPr lvl="1"/>
            <a:r>
              <a:rPr lang="en-US" sz="1600" dirty="0" smtClean="0"/>
              <a:t>Allow admins to test\pilot newer application, prior to production release. While  permitting the older application to continue to exist for the majority of users</a:t>
            </a:r>
          </a:p>
          <a:p>
            <a:pPr lvl="1"/>
            <a:r>
              <a:rPr lang="en-US" sz="1600" dirty="0" smtClean="0"/>
              <a:t>Allow the admin to eventually halt installations of the older application and move users to the newer application</a:t>
            </a:r>
          </a:p>
          <a:p>
            <a:pPr lvl="1"/>
            <a:r>
              <a:rPr lang="en-US" sz="1600" dirty="0" smtClean="0"/>
              <a:t>Provide the ability to uninstall OR upgrade previous version</a:t>
            </a:r>
          </a:p>
          <a:p>
            <a:pPr lvl="1"/>
            <a:r>
              <a:rPr lang="en-US" sz="1600" dirty="0" smtClean="0"/>
              <a:t>Ability to offer users only the latest release of an app in the Application Catalog or software center. </a:t>
            </a:r>
          </a:p>
          <a:p>
            <a:pPr lvl="1"/>
            <a:r>
              <a:rPr lang="en-US" sz="1600" dirty="0" smtClean="0"/>
              <a:t>Ability to create new application or version and make sure we do not get in a “race condition” between conflicting detection methods</a:t>
            </a:r>
            <a:endParaRPr lang="en-US" sz="1600" dirty="0"/>
          </a:p>
        </p:txBody>
      </p:sp>
    </p:spTree>
    <p:extLst>
      <p:ext uri="{BB962C8B-B14F-4D97-AF65-F5344CB8AC3E}">
        <p14:creationId xmlns:p14="http://schemas.microsoft.com/office/powerpoint/2010/main" val="396968642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Application Supersedence with uninstall</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78338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 Details</a:t>
            </a:r>
            <a:endParaRPr lang="en-US" dirty="0"/>
          </a:p>
        </p:txBody>
      </p:sp>
      <p:sp>
        <p:nvSpPr>
          <p:cNvPr id="3" name="Content Placeholder 2"/>
          <p:cNvSpPr>
            <a:spLocks noGrp="1"/>
          </p:cNvSpPr>
          <p:nvPr>
            <p:ph idx="1"/>
          </p:nvPr>
        </p:nvSpPr>
        <p:spPr/>
        <p:txBody>
          <a:bodyPr/>
          <a:lstStyle/>
          <a:p>
            <a:r>
              <a:rPr lang="en-US" smtClean="0"/>
              <a:t>Supersedence relationship is defined at both application level and deployment type.</a:t>
            </a:r>
          </a:p>
          <a:p>
            <a:pPr lvl="1"/>
            <a:r>
              <a:rPr lang="en-US" smtClean="0"/>
              <a:t>Admin first defines the relationship at an application level</a:t>
            </a:r>
          </a:p>
          <a:p>
            <a:pPr lvl="1"/>
            <a:r>
              <a:rPr lang="en-US" smtClean="0"/>
              <a:t>Secondly admin maps each deployment type of both applications</a:t>
            </a:r>
          </a:p>
          <a:p>
            <a:r>
              <a:rPr lang="en-US" smtClean="0"/>
              <a:t>Non-mapped deployment types for both the superseded and superseding application</a:t>
            </a:r>
          </a:p>
          <a:p>
            <a:r>
              <a:rPr lang="en-US" smtClean="0"/>
              <a:t>Both upgrade and install of superseded application</a:t>
            </a:r>
          </a:p>
          <a:p>
            <a:r>
              <a:rPr lang="en-US" smtClean="0"/>
              <a:t>Relationship Manager shows supersedence relationships</a:t>
            </a:r>
            <a:endParaRPr lang="en-US" dirty="0" smtClean="0"/>
          </a:p>
        </p:txBody>
      </p:sp>
    </p:spTree>
    <p:extLst>
      <p:ext uri="{BB962C8B-B14F-4D97-AF65-F5344CB8AC3E}">
        <p14:creationId xmlns:p14="http://schemas.microsoft.com/office/powerpoint/2010/main" val="2091965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1052596"/>
          </a:xfrm>
        </p:spPr>
        <p:txBody>
          <a:bodyPr/>
          <a:lstStyle/>
          <a:p>
            <a:r>
              <a:rPr lang="en-US" dirty="0" smtClean="0"/>
              <a:t>In Review</a:t>
            </a:r>
            <a:br>
              <a:rPr lang="en-US" dirty="0" smtClean="0"/>
            </a:br>
            <a:r>
              <a:rPr lang="en-US" sz="3200" dirty="0" smtClean="0">
                <a:gradFill flip="none" rotWithShape="1">
                  <a:gsLst>
                    <a:gs pos="0">
                      <a:schemeClr val="accent1"/>
                    </a:gs>
                    <a:gs pos="86000">
                      <a:schemeClr val="accent1"/>
                    </a:gs>
                  </a:gsLst>
                  <a:lin ang="5400000" scaled="0"/>
                  <a:tileRect/>
                </a:gradFill>
              </a:rPr>
              <a:t>Session Objectives and Takeaways</a:t>
            </a:r>
            <a:endParaRPr lang="en-US" sz="3200" dirty="0">
              <a:gradFill flip="none" rotWithShape="1">
                <a:gsLst>
                  <a:gs pos="0">
                    <a:schemeClr val="accent1"/>
                  </a:gs>
                  <a:gs pos="86000">
                    <a:schemeClr val="accent1"/>
                  </a:gs>
                </a:gsLst>
                <a:lin ang="5400000" scaled="0"/>
                <a:tileRect/>
              </a:gradFill>
            </a:endParaRPr>
          </a:p>
        </p:txBody>
      </p:sp>
      <p:sp>
        <p:nvSpPr>
          <p:cNvPr id="6" name="Text Placeholder 5"/>
          <p:cNvSpPr>
            <a:spLocks noGrp="1"/>
          </p:cNvSpPr>
          <p:nvPr>
            <p:ph type="body" sz="quarter" idx="10"/>
          </p:nvPr>
        </p:nvSpPr>
        <p:spPr>
          <a:xfrm>
            <a:off x="519112" y="1905000"/>
            <a:ext cx="11149013" cy="4924425"/>
          </a:xfrm>
        </p:spPr>
        <p:txBody>
          <a:bodyPr/>
          <a:lstStyle/>
          <a:p>
            <a:r>
              <a:rPr lang="en-US" sz="2800" dirty="0" smtClean="0"/>
              <a:t>Outlined the new feature set for software </a:t>
            </a:r>
            <a:br>
              <a:rPr lang="en-US" sz="2800" dirty="0" smtClean="0"/>
            </a:br>
            <a:r>
              <a:rPr lang="en-US" sz="2800" dirty="0" smtClean="0"/>
              <a:t>distribution in Configuration Manager 2012</a:t>
            </a:r>
          </a:p>
          <a:p>
            <a:r>
              <a:rPr lang="en-US" sz="2800" dirty="0" smtClean="0"/>
              <a:t>Illustrated how the tasks you do today will be executed with this feature set</a:t>
            </a:r>
          </a:p>
          <a:p>
            <a:r>
              <a:rPr lang="en-US" sz="2800" dirty="0" smtClean="0"/>
              <a:t>Completed the application lifecycle for software distribution</a:t>
            </a:r>
          </a:p>
          <a:p>
            <a:r>
              <a:rPr lang="en-US" sz="2800" dirty="0" smtClean="0"/>
              <a:t>Key Takeaways:</a:t>
            </a:r>
          </a:p>
          <a:p>
            <a:pPr lvl="1"/>
            <a:r>
              <a:rPr lang="en-US" sz="2400" dirty="0" smtClean="0"/>
              <a:t>Application model is extremely powerful way to manage full application lifecycle</a:t>
            </a:r>
          </a:p>
          <a:p>
            <a:pPr lvl="1"/>
            <a:r>
              <a:rPr lang="en-US" sz="2400" dirty="0" smtClean="0"/>
              <a:t>Package\programs as you know them today still exist, but no investment for this release</a:t>
            </a:r>
          </a:p>
          <a:p>
            <a:pPr lvl="1"/>
            <a:r>
              <a:rPr lang="en-US" sz="2400" dirty="0" smtClean="0"/>
              <a:t>Admin can still target devices, but provided enhanced functionality to deploy software to users</a:t>
            </a:r>
            <a:endParaRPr lang="en-US" sz="2400" dirty="0"/>
          </a:p>
        </p:txBody>
      </p:sp>
    </p:spTree>
    <p:extLst>
      <p:ext uri="{BB962C8B-B14F-4D97-AF65-F5344CB8AC3E}">
        <p14:creationId xmlns:p14="http://schemas.microsoft.com/office/powerpoint/2010/main" val="386629689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25072093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47375324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8328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6900436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Manager 2007 to Configuration Manager 2012 Comparison Model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09484694"/>
              </p:ext>
            </p:extLst>
          </p:nvPr>
        </p:nvGraphicFramePr>
        <p:xfrm>
          <a:off x="678566" y="1630680"/>
          <a:ext cx="10831692" cy="3948563"/>
        </p:xfrm>
        <a:graphic>
          <a:graphicData uri="http://schemas.openxmlformats.org/drawingml/2006/table">
            <a:tbl>
              <a:tblPr firstRow="1" bandRow="1">
                <a:tableStyleId>{69C7853C-536D-4A76-A0AE-DD22124D55A5}</a:tableStyleId>
              </a:tblPr>
              <a:tblGrid>
                <a:gridCol w="3610564"/>
                <a:gridCol w="3610564"/>
                <a:gridCol w="3610564"/>
              </a:tblGrid>
              <a:tr h="499304">
                <a:tc>
                  <a:txBody>
                    <a:bodyPr/>
                    <a:lstStyle/>
                    <a:p>
                      <a:r>
                        <a:rPr lang="en-US" dirty="0" smtClean="0"/>
                        <a:t>Feature</a:t>
                      </a:r>
                      <a:endParaRPr lang="en-US" dirty="0"/>
                    </a:p>
                  </a:txBody>
                  <a:tcPr marL="162475" marR="162475"/>
                </a:tc>
                <a:tc>
                  <a:txBody>
                    <a:bodyPr/>
                    <a:lstStyle/>
                    <a:p>
                      <a:r>
                        <a:rPr lang="en-US" dirty="0" smtClean="0"/>
                        <a:t>Configuration Manager 2007</a:t>
                      </a:r>
                      <a:endParaRPr lang="en-US" dirty="0"/>
                    </a:p>
                  </a:txBody>
                  <a:tcPr marL="162475" marR="162475"/>
                </a:tc>
                <a:tc>
                  <a:txBody>
                    <a:bodyPr/>
                    <a:lstStyle/>
                    <a:p>
                      <a:r>
                        <a:rPr lang="en-US" dirty="0" smtClean="0"/>
                        <a:t>Configuration Manager 2012</a:t>
                      </a:r>
                      <a:endParaRPr lang="en-US" dirty="0"/>
                    </a:p>
                  </a:txBody>
                  <a:tcPr marL="162475" marR="162475"/>
                </a:tc>
              </a:tr>
              <a:tr h="578559">
                <a:tc>
                  <a:txBody>
                    <a:bodyPr/>
                    <a:lstStyle/>
                    <a:p>
                      <a:r>
                        <a:rPr lang="en-US" b="1" dirty="0" smtClean="0"/>
                        <a:t>Create/Model Software</a:t>
                      </a:r>
                      <a:endParaRPr lang="en-US" b="1" dirty="0"/>
                    </a:p>
                  </a:txBody>
                  <a:tcPr marL="162475" marR="162475"/>
                </a:tc>
                <a:tc>
                  <a:txBody>
                    <a:bodyPr/>
                    <a:lstStyle/>
                    <a:p>
                      <a:r>
                        <a:rPr lang="en-US" dirty="0" smtClean="0"/>
                        <a:t>Package</a:t>
                      </a:r>
                      <a:endParaRPr lang="en-US" dirty="0"/>
                    </a:p>
                    <a:p>
                      <a:r>
                        <a:rPr lang="en-US" dirty="0" smtClean="0"/>
                        <a:t>Program</a:t>
                      </a:r>
                      <a:endParaRPr lang="en-US" dirty="0"/>
                    </a:p>
                  </a:txBody>
                  <a:tcPr marL="162475" marR="162475"/>
                </a:tc>
                <a:tc>
                  <a:txBody>
                    <a:bodyPr/>
                    <a:lstStyle/>
                    <a:p>
                      <a:r>
                        <a:rPr lang="en-US" dirty="0" smtClean="0"/>
                        <a:t>Application and Deployment Types</a:t>
                      </a:r>
                      <a:endParaRPr lang="en-US" dirty="0"/>
                    </a:p>
                  </a:txBody>
                  <a:tcPr marL="162475" marR="162475"/>
                </a:tc>
              </a:tr>
              <a:tr h="713291">
                <a:tc>
                  <a:txBody>
                    <a:bodyPr/>
                    <a:lstStyle/>
                    <a:p>
                      <a:r>
                        <a:rPr lang="en-US" b="1" dirty="0" smtClean="0"/>
                        <a:t>Deploy Software</a:t>
                      </a:r>
                      <a:endParaRPr lang="en-US" b="1" dirty="0"/>
                    </a:p>
                  </a:txBody>
                  <a:tcPr marL="162475" marR="162475"/>
                </a:tc>
                <a:tc>
                  <a:txBody>
                    <a:bodyPr/>
                    <a:lstStyle/>
                    <a:p>
                      <a:r>
                        <a:rPr lang="en-US" dirty="0" smtClean="0"/>
                        <a:t>Advertisement (Install Status)</a:t>
                      </a:r>
                      <a:endParaRPr lang="en-US" dirty="0"/>
                    </a:p>
                  </a:txBody>
                  <a:tcPr marL="162475" marR="162475"/>
                </a:tc>
                <a:tc>
                  <a:txBody>
                    <a:bodyPr/>
                    <a:lstStyle/>
                    <a:p>
                      <a:r>
                        <a:rPr lang="en-US" dirty="0" smtClean="0"/>
                        <a:t>Deployment (state based) via detection method</a:t>
                      </a:r>
                      <a:endParaRPr lang="en-US" dirty="0"/>
                    </a:p>
                  </a:txBody>
                  <a:tcPr marL="162475" marR="162475"/>
                </a:tc>
              </a:tr>
              <a:tr h="499304">
                <a:tc>
                  <a:txBody>
                    <a:bodyPr/>
                    <a:lstStyle/>
                    <a:p>
                      <a:r>
                        <a:rPr lang="en-US" b="1" dirty="0" smtClean="0"/>
                        <a:t>Targeting</a:t>
                      </a:r>
                      <a:endParaRPr lang="en-US" b="1" dirty="0"/>
                    </a:p>
                  </a:txBody>
                  <a:tcPr marL="162475" marR="162475"/>
                </a:tc>
                <a:tc>
                  <a:txBody>
                    <a:bodyPr/>
                    <a:lstStyle/>
                    <a:p>
                      <a:r>
                        <a:rPr lang="en-US" dirty="0" smtClean="0"/>
                        <a:t>Collection rules (Server)</a:t>
                      </a:r>
                      <a:endParaRPr lang="en-US" dirty="0"/>
                    </a:p>
                  </a:txBody>
                  <a:tcPr marL="162475" marR="162475"/>
                </a:tc>
                <a:tc>
                  <a:txBody>
                    <a:bodyPr/>
                    <a:lstStyle/>
                    <a:p>
                      <a:r>
                        <a:rPr lang="en-US" dirty="0" smtClean="0"/>
                        <a:t>Requirement</a:t>
                      </a:r>
                      <a:r>
                        <a:rPr lang="en-US" baseline="0" dirty="0" smtClean="0"/>
                        <a:t> rules (Client)</a:t>
                      </a:r>
                      <a:endParaRPr lang="en-US" dirty="0"/>
                    </a:p>
                  </a:txBody>
                  <a:tcPr marL="162475" marR="162475"/>
                </a:tc>
              </a:tr>
              <a:tr h="289279">
                <a:tc>
                  <a:txBody>
                    <a:bodyPr/>
                    <a:lstStyle/>
                    <a:p>
                      <a:r>
                        <a:rPr lang="en-US" b="1" dirty="0" smtClean="0"/>
                        <a:t>User-targeting</a:t>
                      </a:r>
                      <a:endParaRPr lang="en-US" b="1" dirty="0"/>
                    </a:p>
                  </a:txBody>
                  <a:tcPr marL="162475" marR="162475"/>
                </a:tc>
                <a:tc>
                  <a:txBody>
                    <a:bodyPr/>
                    <a:lstStyle/>
                    <a:p>
                      <a:r>
                        <a:rPr lang="en-US" dirty="0" smtClean="0"/>
                        <a:t>None or limited</a:t>
                      </a:r>
                      <a:endParaRPr lang="en-US" dirty="0"/>
                    </a:p>
                  </a:txBody>
                  <a:tcPr marL="162475" marR="162475"/>
                </a:tc>
                <a:tc>
                  <a:txBody>
                    <a:bodyPr/>
                    <a:lstStyle/>
                    <a:p>
                      <a:r>
                        <a:rPr lang="en-US" dirty="0" smtClean="0"/>
                        <a:t>User Device Affinity</a:t>
                      </a:r>
                      <a:endParaRPr lang="en-US" dirty="0"/>
                    </a:p>
                  </a:txBody>
                  <a:tcPr marL="162475" marR="162475"/>
                </a:tc>
              </a:tr>
              <a:tr h="499304">
                <a:tc>
                  <a:txBody>
                    <a:bodyPr/>
                    <a:lstStyle/>
                    <a:p>
                      <a:r>
                        <a:rPr lang="en-US" b="1" dirty="0" smtClean="0"/>
                        <a:t>Client User</a:t>
                      </a:r>
                      <a:r>
                        <a:rPr lang="en-US" b="1" baseline="0" dirty="0" smtClean="0"/>
                        <a:t> Experience</a:t>
                      </a:r>
                      <a:endParaRPr lang="en-US" b="1" dirty="0"/>
                    </a:p>
                  </a:txBody>
                  <a:tcPr marL="162475" marR="162475"/>
                </a:tc>
                <a:tc>
                  <a:txBody>
                    <a:bodyPr/>
                    <a:lstStyle/>
                    <a:p>
                      <a:r>
                        <a:rPr lang="en-US" dirty="0" smtClean="0"/>
                        <a:t>Run Advertised</a:t>
                      </a:r>
                      <a:r>
                        <a:rPr lang="en-US" baseline="0" dirty="0" smtClean="0"/>
                        <a:t> Programs</a:t>
                      </a:r>
                      <a:endParaRPr lang="en-US" dirty="0"/>
                    </a:p>
                  </a:txBody>
                  <a:tcPr marL="162475" marR="162475"/>
                </a:tc>
                <a:tc>
                  <a:txBody>
                    <a:bodyPr/>
                    <a:lstStyle/>
                    <a:p>
                      <a:r>
                        <a:rPr lang="en-US" dirty="0" smtClean="0"/>
                        <a:t>Software Center</a:t>
                      </a:r>
                      <a:endParaRPr lang="en-US" dirty="0"/>
                    </a:p>
                  </a:txBody>
                  <a:tcPr marL="162475" marR="162475"/>
                </a:tc>
              </a:tr>
              <a:tr h="289279">
                <a:tc>
                  <a:txBody>
                    <a:bodyPr/>
                    <a:lstStyle/>
                    <a:p>
                      <a:r>
                        <a:rPr lang="en-US" b="1" baseline="0" dirty="0" smtClean="0"/>
                        <a:t>Software Install from Web site</a:t>
                      </a:r>
                      <a:endParaRPr lang="en-US" b="1" dirty="0"/>
                    </a:p>
                  </a:txBody>
                  <a:tcPr marL="162475" marR="162475"/>
                </a:tc>
                <a:tc>
                  <a:txBody>
                    <a:bodyPr/>
                    <a:lstStyle/>
                    <a:p>
                      <a:r>
                        <a:rPr lang="en-US" dirty="0" smtClean="0"/>
                        <a:t>None</a:t>
                      </a:r>
                      <a:endParaRPr lang="en-US" dirty="0"/>
                    </a:p>
                  </a:txBody>
                  <a:tcPr marL="162475" marR="162475"/>
                </a:tc>
                <a:tc>
                  <a:txBody>
                    <a:bodyPr/>
                    <a:lstStyle/>
                    <a:p>
                      <a:r>
                        <a:rPr lang="en-US" dirty="0" smtClean="0"/>
                        <a:t>Application Catalog</a:t>
                      </a:r>
                      <a:endParaRPr lang="en-US" dirty="0"/>
                    </a:p>
                  </a:txBody>
                  <a:tcPr marL="162475" marR="162475"/>
                </a:tc>
              </a:tr>
              <a:tr h="289279">
                <a:tc>
                  <a:txBody>
                    <a:bodyPr/>
                    <a:lstStyle/>
                    <a:p>
                      <a:r>
                        <a:rPr lang="en-US" b="1" dirty="0" smtClean="0"/>
                        <a:t>Content</a:t>
                      </a:r>
                      <a:r>
                        <a:rPr lang="en-US" b="1" baseline="0" dirty="0" smtClean="0"/>
                        <a:t> Management</a:t>
                      </a:r>
                      <a:endParaRPr lang="en-US" b="1" dirty="0"/>
                    </a:p>
                  </a:txBody>
                  <a:tcPr marL="162475" marR="162475"/>
                </a:tc>
                <a:tc>
                  <a:txBody>
                    <a:bodyPr/>
                    <a:lstStyle/>
                    <a:p>
                      <a:r>
                        <a:rPr lang="en-US" dirty="0" smtClean="0"/>
                        <a:t>None or limited</a:t>
                      </a:r>
                      <a:endParaRPr lang="en-US" dirty="0"/>
                    </a:p>
                  </a:txBody>
                  <a:tcPr marL="162475" marR="162475"/>
                </a:tc>
                <a:tc>
                  <a:txBody>
                    <a:bodyPr/>
                    <a:lstStyle/>
                    <a:p>
                      <a:r>
                        <a:rPr lang="en-US" dirty="0" smtClean="0"/>
                        <a:t>Content library</a:t>
                      </a:r>
                      <a:endParaRPr lang="en-US" dirty="0"/>
                    </a:p>
                  </a:txBody>
                  <a:tcPr marL="162475" marR="162475"/>
                </a:tc>
              </a:tr>
            </a:tbl>
          </a:graphicData>
        </a:graphic>
      </p:graphicFrame>
    </p:spTree>
    <p:extLst>
      <p:ext uri="{BB962C8B-B14F-4D97-AF65-F5344CB8AC3E}">
        <p14:creationId xmlns:p14="http://schemas.microsoft.com/office/powerpoint/2010/main" val="6011402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Model Diagram</a:t>
            </a:r>
            <a:endParaRPr lang="en-US" dirty="0"/>
          </a:p>
        </p:txBody>
      </p:sp>
      <p:sp>
        <p:nvSpPr>
          <p:cNvPr id="4" name="Rectangle 3"/>
          <p:cNvSpPr/>
          <p:nvPr/>
        </p:nvSpPr>
        <p:spPr bwMode="auto">
          <a:xfrm>
            <a:off x="1889125" y="3048000"/>
            <a:ext cx="5957430" cy="3429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Deployment Type</a:t>
            </a:r>
          </a:p>
        </p:txBody>
      </p:sp>
      <p:sp>
        <p:nvSpPr>
          <p:cNvPr id="5" name="Rectangle 4"/>
          <p:cNvSpPr/>
          <p:nvPr/>
        </p:nvSpPr>
        <p:spPr bwMode="auto">
          <a:xfrm>
            <a:off x="2430711" y="3657600"/>
            <a:ext cx="4874261"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Requirement Rules</a:t>
            </a:r>
          </a:p>
        </p:txBody>
      </p:sp>
      <p:sp>
        <p:nvSpPr>
          <p:cNvPr id="6" name="Rectangle 5"/>
          <p:cNvSpPr/>
          <p:nvPr/>
        </p:nvSpPr>
        <p:spPr bwMode="auto">
          <a:xfrm>
            <a:off x="2430711" y="4238625"/>
            <a:ext cx="4874261"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Dependencies</a:t>
            </a:r>
          </a:p>
        </p:txBody>
      </p:sp>
      <p:sp>
        <p:nvSpPr>
          <p:cNvPr id="7" name="Rectangle 6"/>
          <p:cNvSpPr/>
          <p:nvPr/>
        </p:nvSpPr>
        <p:spPr bwMode="auto">
          <a:xfrm>
            <a:off x="2430711" y="4819650"/>
            <a:ext cx="4874261"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Detection Method</a:t>
            </a:r>
          </a:p>
        </p:txBody>
      </p:sp>
      <p:sp>
        <p:nvSpPr>
          <p:cNvPr id="8" name="Rectangle 7"/>
          <p:cNvSpPr/>
          <p:nvPr/>
        </p:nvSpPr>
        <p:spPr bwMode="auto">
          <a:xfrm>
            <a:off x="1889125" y="2438400"/>
            <a:ext cx="595743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End User Metadata</a:t>
            </a:r>
          </a:p>
        </p:txBody>
      </p:sp>
      <p:sp>
        <p:nvSpPr>
          <p:cNvPr id="9" name="Rectangle 8"/>
          <p:cNvSpPr/>
          <p:nvPr/>
        </p:nvSpPr>
        <p:spPr bwMode="auto">
          <a:xfrm>
            <a:off x="2430711" y="5981700"/>
            <a:ext cx="4874261"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Content</a:t>
            </a:r>
          </a:p>
        </p:txBody>
      </p:sp>
      <p:sp>
        <p:nvSpPr>
          <p:cNvPr id="10" name="Rectangle 9"/>
          <p:cNvSpPr/>
          <p:nvPr/>
        </p:nvSpPr>
        <p:spPr bwMode="auto">
          <a:xfrm>
            <a:off x="2430711" y="5400675"/>
            <a:ext cx="4874261" cy="457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Install Command</a:t>
            </a:r>
          </a:p>
        </p:txBody>
      </p:sp>
      <p:sp>
        <p:nvSpPr>
          <p:cNvPr id="11" name="Rectangle 10"/>
          <p:cNvSpPr/>
          <p:nvPr/>
        </p:nvSpPr>
        <p:spPr bwMode="auto">
          <a:xfrm>
            <a:off x="8117349" y="2438400"/>
            <a:ext cx="3725985" cy="4572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The “friendly” information for your users</a:t>
            </a:r>
          </a:p>
        </p:txBody>
      </p:sp>
      <p:sp>
        <p:nvSpPr>
          <p:cNvPr id="12" name="Rectangle 11"/>
          <p:cNvSpPr/>
          <p:nvPr/>
        </p:nvSpPr>
        <p:spPr bwMode="auto">
          <a:xfrm>
            <a:off x="8117349" y="1828800"/>
            <a:ext cx="3725985" cy="4572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dirty="0" smtClean="0">
                <a:gradFill>
                  <a:gsLst>
                    <a:gs pos="0">
                      <a:srgbClr val="FFFFFF"/>
                    </a:gs>
                    <a:gs pos="100000">
                      <a:srgbClr val="FFFFFF"/>
                    </a:gs>
                  </a:gsLst>
                  <a:lin ang="5400000" scaled="0"/>
                </a:gradFill>
              </a:rPr>
              <a:t>Keep your apps organized and managed</a:t>
            </a:r>
          </a:p>
        </p:txBody>
      </p:sp>
      <p:sp>
        <p:nvSpPr>
          <p:cNvPr id="13" name="Rectangle 12"/>
          <p:cNvSpPr/>
          <p:nvPr/>
        </p:nvSpPr>
        <p:spPr bwMode="auto">
          <a:xfrm>
            <a:off x="8117349" y="3048000"/>
            <a:ext cx="3725985" cy="4572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Workhorse for application</a:t>
            </a:r>
          </a:p>
        </p:txBody>
      </p:sp>
      <p:sp>
        <p:nvSpPr>
          <p:cNvPr id="14" name="Rectangle 13"/>
          <p:cNvSpPr/>
          <p:nvPr/>
        </p:nvSpPr>
        <p:spPr bwMode="auto">
          <a:xfrm>
            <a:off x="8117349" y="3566160"/>
            <a:ext cx="3725985"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Can/cannot install app</a:t>
            </a:r>
          </a:p>
        </p:txBody>
      </p:sp>
      <p:sp>
        <p:nvSpPr>
          <p:cNvPr id="15" name="Rectangle 14"/>
          <p:cNvSpPr/>
          <p:nvPr/>
        </p:nvSpPr>
        <p:spPr bwMode="auto">
          <a:xfrm>
            <a:off x="8117349" y="5943600"/>
            <a:ext cx="3725985"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Source files for the app</a:t>
            </a:r>
          </a:p>
        </p:txBody>
      </p:sp>
      <p:sp>
        <p:nvSpPr>
          <p:cNvPr id="16" name="Rectangle 15"/>
          <p:cNvSpPr/>
          <p:nvPr/>
        </p:nvSpPr>
        <p:spPr bwMode="auto">
          <a:xfrm>
            <a:off x="8117349" y="4754880"/>
            <a:ext cx="3725985"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Is app installed?</a:t>
            </a:r>
          </a:p>
        </p:txBody>
      </p:sp>
      <p:sp>
        <p:nvSpPr>
          <p:cNvPr id="17" name="Rectangle 16"/>
          <p:cNvSpPr/>
          <p:nvPr/>
        </p:nvSpPr>
        <p:spPr bwMode="auto">
          <a:xfrm>
            <a:off x="8117349" y="5349240"/>
            <a:ext cx="3725985"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Command line and options</a:t>
            </a:r>
          </a:p>
        </p:txBody>
      </p:sp>
      <p:sp>
        <p:nvSpPr>
          <p:cNvPr id="18" name="Rectangle 17"/>
          <p:cNvSpPr/>
          <p:nvPr/>
        </p:nvSpPr>
        <p:spPr bwMode="auto">
          <a:xfrm>
            <a:off x="8117349" y="4160520"/>
            <a:ext cx="3725985" cy="533400"/>
          </a:xfrm>
          <a:prstGeom prst="rect">
            <a:avLst/>
          </a:prstGeom>
          <a:gradFill>
            <a:lin ang="16500000" scaled="0"/>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dirty="0" smtClean="0">
                <a:gradFill>
                  <a:gsLst>
                    <a:gs pos="0">
                      <a:srgbClr val="FFFFFF"/>
                    </a:gs>
                    <a:gs pos="100000">
                      <a:srgbClr val="FFFFFF"/>
                    </a:gs>
                  </a:gsLst>
                  <a:lin ang="5400000" scaled="0"/>
                </a:gradFill>
              </a:rPr>
              <a:t>Apps that must be present</a:t>
            </a:r>
          </a:p>
        </p:txBody>
      </p:sp>
      <p:pic>
        <p:nvPicPr>
          <p:cNvPr id="19" name="Picture 5" descr="C:\Users\davidra\Documents\ClipArtforPowerpoint\DVD_ART36\Artwork_Imagery\Icons - Illustrations\_ WINDOWS VISTA ICONS\Software box retail DVD package.png"/>
          <p:cNvPicPr>
            <a:picLocks noChangeAspect="1" noChangeArrowheads="1"/>
          </p:cNvPicPr>
          <p:nvPr/>
        </p:nvPicPr>
        <p:blipFill>
          <a:blip r:embed="rId2" cstate="print"/>
          <a:stretch>
            <a:fillRect/>
          </a:stretch>
        </p:blipFill>
        <p:spPr bwMode="auto">
          <a:xfrm>
            <a:off x="299069" y="990600"/>
            <a:ext cx="1218883" cy="914400"/>
          </a:xfrm>
          <a:prstGeom prst="rect">
            <a:avLst/>
          </a:prstGeom>
          <a:noFill/>
        </p:spPr>
      </p:pic>
      <p:grpSp>
        <p:nvGrpSpPr>
          <p:cNvPr id="3" name="Group 19"/>
          <p:cNvGrpSpPr/>
          <p:nvPr/>
        </p:nvGrpSpPr>
        <p:grpSpPr>
          <a:xfrm>
            <a:off x="571785" y="1837426"/>
            <a:ext cx="3083117" cy="4752856"/>
            <a:chOff x="-730237" y="1828800"/>
            <a:chExt cx="2101837" cy="4752856"/>
          </a:xfrm>
        </p:grpSpPr>
        <p:grpSp>
          <p:nvGrpSpPr>
            <p:cNvPr id="20" name="Group 16"/>
            <p:cNvGrpSpPr/>
            <p:nvPr/>
          </p:nvGrpSpPr>
          <p:grpSpPr>
            <a:xfrm>
              <a:off x="-691838" y="2943226"/>
              <a:ext cx="841908" cy="872008"/>
              <a:chOff x="2971800" y="3886200"/>
              <a:chExt cx="1298663" cy="1295400"/>
            </a:xfrm>
          </p:grpSpPr>
          <p:pic>
            <p:nvPicPr>
              <p:cNvPr id="30" name="Picture 3" descr="C:\Users\davidra\Documents\ClipArtforPowerpoint\DVD_ART36\Artwork_Imagery\Icons - Illustrations\_ VIRTUALIZATION ICONS\Windows Logo.png"/>
              <p:cNvPicPr>
                <a:picLocks noChangeAspect="1" noChangeArrowheads="1"/>
              </p:cNvPicPr>
              <p:nvPr/>
            </p:nvPicPr>
            <p:blipFill>
              <a:blip r:embed="rId3" cstate="print"/>
              <a:srcRect/>
              <a:stretch>
                <a:fillRect/>
              </a:stretch>
            </p:blipFill>
            <p:spPr bwMode="auto">
              <a:xfrm>
                <a:off x="3352800" y="4267200"/>
                <a:ext cx="609600" cy="561314"/>
              </a:xfrm>
              <a:prstGeom prst="rect">
                <a:avLst/>
              </a:prstGeom>
              <a:noFill/>
              <a:ln>
                <a:noFill/>
              </a:ln>
            </p:spPr>
          </p:pic>
          <p:pic>
            <p:nvPicPr>
              <p:cNvPr id="31" name="Picture 7" descr="C:\Users\davidra\Documents\ClipArtforPowerpoint\DVD_ART36\Artwork_Imagery\Shapes\Circular shapes\Circle\oval circle frame edge.png"/>
              <p:cNvPicPr>
                <a:picLocks noChangeAspect="1" noChangeArrowheads="1"/>
              </p:cNvPicPr>
              <p:nvPr/>
            </p:nvPicPr>
            <p:blipFill>
              <a:blip r:embed="rId4" cstate="print"/>
              <a:srcRect/>
              <a:stretch>
                <a:fillRect/>
              </a:stretch>
            </p:blipFill>
            <p:spPr bwMode="auto">
              <a:xfrm>
                <a:off x="2971800" y="3886200"/>
                <a:ext cx="1298663" cy="1295400"/>
              </a:xfrm>
              <a:prstGeom prst="rect">
                <a:avLst/>
              </a:prstGeom>
              <a:noFill/>
              <a:ln>
                <a:noFill/>
              </a:ln>
            </p:spPr>
          </p:pic>
          <p:pic>
            <p:nvPicPr>
              <p:cNvPr id="32" name="Picture 8" descr="C:\Users\davidra\Documents\ClipArtforPowerpoint\DVD_ART36\Artwork_Imagery\Icons - Illustrations\_ WINDOWS VISTA ICONS\Right Green Arrow.png"/>
              <p:cNvPicPr>
                <a:picLocks noChangeAspect="1" noChangeArrowheads="1"/>
              </p:cNvPicPr>
              <p:nvPr/>
            </p:nvPicPr>
            <p:blipFill>
              <a:blip r:embed="rId5" cstate="print"/>
              <a:srcRect/>
              <a:stretch>
                <a:fillRect/>
              </a:stretch>
            </p:blipFill>
            <p:spPr bwMode="auto">
              <a:xfrm rot="2245939">
                <a:off x="3499808" y="4513144"/>
                <a:ext cx="436880" cy="381000"/>
              </a:xfrm>
              <a:prstGeom prst="rect">
                <a:avLst/>
              </a:prstGeom>
              <a:noFill/>
              <a:ln>
                <a:noFill/>
              </a:ln>
            </p:spPr>
          </p:pic>
        </p:grpSp>
        <p:pic>
          <p:nvPicPr>
            <p:cNvPr id="22" name="Content Placeholder 37" descr="test.png"/>
            <p:cNvPicPr>
              <a:picLocks noChangeAspect="1"/>
            </p:cNvPicPr>
            <p:nvPr/>
          </p:nvPicPr>
          <p:blipFill>
            <a:blip r:embed="rId6" cstate="print"/>
            <a:stretch>
              <a:fillRect/>
            </a:stretch>
          </p:blipFill>
          <p:spPr>
            <a:xfrm>
              <a:off x="-691839" y="1828800"/>
              <a:ext cx="841909" cy="838200"/>
            </a:xfrm>
            <a:prstGeom prst="rect">
              <a:avLst/>
            </a:prstGeom>
          </p:spPr>
        </p:pic>
        <p:grpSp>
          <p:nvGrpSpPr>
            <p:cNvPr id="21" name="Group 36"/>
            <p:cNvGrpSpPr/>
            <p:nvPr/>
          </p:nvGrpSpPr>
          <p:grpSpPr>
            <a:xfrm>
              <a:off x="-712272" y="5562600"/>
              <a:ext cx="862342" cy="797097"/>
              <a:chOff x="5105400" y="4366736"/>
              <a:chExt cx="1298663" cy="1295400"/>
            </a:xfrm>
          </p:grpSpPr>
          <p:pic>
            <p:nvPicPr>
              <p:cNvPr id="28" name="Picture 7" descr="C:\Users\davidra\Documents\ClipArtforPowerpoint\DVD_ART36\Artwork_Imagery\Shapes\Circular shapes\Circle\oval circle frame edge.png"/>
              <p:cNvPicPr>
                <a:picLocks noChangeAspect="1" noChangeArrowheads="1"/>
              </p:cNvPicPr>
              <p:nvPr/>
            </p:nvPicPr>
            <p:blipFill>
              <a:blip r:embed="rId4" cstate="print"/>
              <a:srcRect/>
              <a:stretch>
                <a:fillRect/>
              </a:stretch>
            </p:blipFill>
            <p:spPr bwMode="auto">
              <a:xfrm>
                <a:off x="5105400" y="4366736"/>
                <a:ext cx="1298663" cy="1295400"/>
              </a:xfrm>
              <a:prstGeom prst="rect">
                <a:avLst/>
              </a:prstGeom>
              <a:noFill/>
            </p:spPr>
          </p:pic>
          <p:pic>
            <p:nvPicPr>
              <p:cNvPr id="29" name="Picture 4" descr="C:\Users\davidra\Documents\ClipArtforPowerpoint\DVD_ART36\Artwork_Imagery\Hardware Photos\OEM HW\Windows Mobile devices (cell phone, pda)\Smartphone cell phones\HTC Touch Diamond 2 - Windows Mobile 6.5 screen fr.png"/>
              <p:cNvPicPr>
                <a:picLocks noChangeAspect="1" noChangeArrowheads="1"/>
              </p:cNvPicPr>
              <p:nvPr/>
            </p:nvPicPr>
            <p:blipFill>
              <a:blip r:embed="rId7" cstate="print"/>
              <a:srcRect/>
              <a:stretch>
                <a:fillRect/>
              </a:stretch>
            </p:blipFill>
            <p:spPr bwMode="auto">
              <a:xfrm>
                <a:off x="5638800" y="4724400"/>
                <a:ext cx="272034" cy="685800"/>
              </a:xfrm>
              <a:prstGeom prst="rect">
                <a:avLst/>
              </a:prstGeom>
              <a:noFill/>
            </p:spPr>
          </p:pic>
        </p:grpSp>
        <p:grpSp>
          <p:nvGrpSpPr>
            <p:cNvPr id="23" name="Group 26"/>
            <p:cNvGrpSpPr/>
            <p:nvPr/>
          </p:nvGrpSpPr>
          <p:grpSpPr>
            <a:xfrm>
              <a:off x="-730237" y="4191000"/>
              <a:ext cx="882637" cy="838200"/>
              <a:chOff x="4572000" y="4343400"/>
              <a:chExt cx="1298663" cy="1295400"/>
            </a:xfrm>
          </p:grpSpPr>
          <p:pic>
            <p:nvPicPr>
              <p:cNvPr id="26" name="Picture 7" descr="C:\Users\davidra\Documents\ClipArtforPowerpoint\DVD_ART36\Artwork_Imagery\Shapes\Circular shapes\Circle\oval circle frame edge.png"/>
              <p:cNvPicPr>
                <a:picLocks noChangeAspect="1" noChangeArrowheads="1"/>
              </p:cNvPicPr>
              <p:nvPr/>
            </p:nvPicPr>
            <p:blipFill>
              <a:blip r:embed="rId4" cstate="print"/>
              <a:srcRect/>
              <a:stretch>
                <a:fillRect/>
              </a:stretch>
            </p:blipFill>
            <p:spPr bwMode="auto">
              <a:xfrm>
                <a:off x="4572000" y="4343400"/>
                <a:ext cx="1298663" cy="1295400"/>
              </a:xfrm>
              <a:prstGeom prst="rect">
                <a:avLst/>
              </a:prstGeom>
              <a:noFill/>
              <a:ln>
                <a:noFill/>
              </a:ln>
            </p:spPr>
          </p:pic>
          <p:pic>
            <p:nvPicPr>
              <p:cNvPr id="27" name="Picture 2" descr="C:\Users\davidra\Documents\ClipArtforPowerpoint\DVD_ART36\Logos\Visual Studio\Visual C# 2008 Express Edition\Visual C# 2008 Express Edition V Logo.png"/>
              <p:cNvPicPr>
                <a:picLocks noChangeAspect="1" noChangeArrowheads="1"/>
              </p:cNvPicPr>
              <p:nvPr/>
            </p:nvPicPr>
            <p:blipFill>
              <a:blip r:embed="rId8"/>
              <a:srcRect l="29000" r="33000" b="62174"/>
              <a:stretch>
                <a:fillRect/>
              </a:stretch>
            </p:blipFill>
            <p:spPr bwMode="auto">
              <a:xfrm>
                <a:off x="4906470" y="4800600"/>
                <a:ext cx="665655" cy="381000"/>
              </a:xfrm>
              <a:prstGeom prst="rect">
                <a:avLst/>
              </a:prstGeom>
              <a:noFill/>
            </p:spPr>
          </p:pic>
        </p:grpSp>
        <p:sp>
          <p:nvSpPr>
            <p:cNvPr id="25" name="TextBox 24"/>
            <p:cNvSpPr txBox="1"/>
            <p:nvPr/>
          </p:nvSpPr>
          <p:spPr>
            <a:xfrm>
              <a:off x="-609600" y="2703671"/>
              <a:ext cx="1981200" cy="3877985"/>
            </a:xfrm>
            <a:prstGeom prst="rect">
              <a:avLst/>
            </a:prstGeom>
            <a:noFill/>
          </p:spPr>
          <p:txBody>
            <a:bodyPr wrap="square" lIns="0" tIns="0" rIns="0" bIns="0" rtlCol="0">
              <a:spAutoFit/>
            </a:bodyPr>
            <a:lstStyle/>
            <a:p>
              <a:r>
                <a:rPr lang="en-US" sz="1400" dirty="0" smtClean="0">
                  <a:gradFill>
                    <a:gsLst>
                      <a:gs pos="0">
                        <a:schemeClr val="tx1"/>
                      </a:gs>
                      <a:gs pos="86000">
                        <a:schemeClr val="tx1"/>
                      </a:gs>
                    </a:gsLst>
                    <a:lin ang="5400000" scaled="0"/>
                  </a:gradFill>
                </a:rPr>
                <a:t>App-V</a:t>
              </a:r>
            </a:p>
            <a:p>
              <a:endParaRPr lang="en-US" sz="1400" dirty="0" smtClean="0">
                <a:gradFill>
                  <a:gsLst>
                    <a:gs pos="0">
                      <a:schemeClr val="tx1"/>
                    </a:gs>
                    <a:gs pos="86000">
                      <a:schemeClr val="tx1"/>
                    </a:gs>
                  </a:gsLst>
                  <a:lin ang="5400000" scaled="0"/>
                </a:gradFill>
              </a:endParaRPr>
            </a:p>
            <a:p>
              <a:endParaRPr lang="en-US" sz="1400" dirty="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Windows </a:t>
              </a:r>
            </a:p>
            <a:p>
              <a:r>
                <a:rPr lang="en-US" sz="1400" dirty="0" smtClean="0">
                  <a:gradFill>
                    <a:gsLst>
                      <a:gs pos="0">
                        <a:schemeClr val="tx1"/>
                      </a:gs>
                      <a:gs pos="86000">
                        <a:schemeClr val="tx1"/>
                      </a:gs>
                    </a:gsLst>
                    <a:lin ang="5400000" scaled="0"/>
                  </a:gradFill>
                </a:rPr>
                <a:t>Script                </a:t>
              </a:r>
            </a:p>
            <a:p>
              <a:endParaRPr lang="en-US" sz="1400" dirty="0" smtClean="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endParaRPr lang="en-US" sz="1400" dirty="0" smtClean="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Windows </a:t>
              </a:r>
            </a:p>
            <a:p>
              <a:r>
                <a:rPr lang="en-US" sz="1400" dirty="0" smtClean="0">
                  <a:gradFill>
                    <a:gsLst>
                      <a:gs pos="0">
                        <a:schemeClr val="tx1"/>
                      </a:gs>
                      <a:gs pos="86000">
                        <a:schemeClr val="tx1"/>
                      </a:gs>
                    </a:gsLst>
                    <a:lin ang="5400000" scaled="0"/>
                  </a:gradFill>
                </a:rPr>
                <a:t>Installer (MSI)</a:t>
              </a:r>
            </a:p>
            <a:p>
              <a:endParaRPr lang="en-US" sz="1400" dirty="0" smtClean="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		                </a:t>
              </a:r>
            </a:p>
            <a:p>
              <a:endParaRPr lang="en-US" sz="1400" dirty="0" smtClean="0">
                <a:gradFill>
                  <a:gsLst>
                    <a:gs pos="0">
                      <a:schemeClr val="tx1"/>
                    </a:gs>
                    <a:gs pos="86000">
                      <a:schemeClr val="tx1"/>
                    </a:gs>
                  </a:gsLst>
                  <a:lin ang="5400000" scaled="0"/>
                </a:gradFill>
              </a:endParaRPr>
            </a:p>
            <a:p>
              <a:endParaRPr lang="en-US" sz="1400" dirty="0">
                <a:gradFill>
                  <a:gsLst>
                    <a:gs pos="0">
                      <a:schemeClr val="tx1"/>
                    </a:gs>
                    <a:gs pos="86000">
                      <a:schemeClr val="tx1"/>
                    </a:gs>
                  </a:gsLst>
                  <a:lin ang="5400000" scaled="0"/>
                </a:gradFill>
              </a:endParaRPr>
            </a:p>
            <a:p>
              <a:r>
                <a:rPr lang="en-US" sz="1400" dirty="0" smtClean="0">
                  <a:gradFill>
                    <a:gsLst>
                      <a:gs pos="0">
                        <a:schemeClr val="tx1"/>
                      </a:gs>
                      <a:gs pos="86000">
                        <a:schemeClr val="tx1"/>
                      </a:gs>
                    </a:gsLst>
                    <a:lin ang="5400000" scaled="0"/>
                  </a:gradFill>
                </a:rPr>
                <a:t>Mobile (CAB)</a:t>
              </a:r>
            </a:p>
          </p:txBody>
        </p:sp>
      </p:grpSp>
      <p:sp>
        <p:nvSpPr>
          <p:cNvPr id="33" name="Rectangle 32"/>
          <p:cNvSpPr/>
          <p:nvPr/>
        </p:nvSpPr>
        <p:spPr bwMode="auto">
          <a:xfrm>
            <a:off x="1889125" y="1828800"/>
            <a:ext cx="595743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Administrator Properties</a:t>
            </a:r>
          </a:p>
        </p:txBody>
      </p:sp>
      <p:sp>
        <p:nvSpPr>
          <p:cNvPr id="34" name="Rounded Rectangle 33"/>
          <p:cNvSpPr/>
          <p:nvPr/>
        </p:nvSpPr>
        <p:spPr bwMode="auto">
          <a:xfrm>
            <a:off x="2295316" y="1828800"/>
            <a:ext cx="6805533"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General information about the software application</a:t>
            </a:r>
          </a:p>
        </p:txBody>
      </p:sp>
    </p:spTree>
    <p:extLst>
      <p:ext uri="{BB962C8B-B14F-4D97-AF65-F5344CB8AC3E}">
        <p14:creationId xmlns:p14="http://schemas.microsoft.com/office/powerpoint/2010/main" val="1092144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childTnLst>
                                </p:cTn>
                              </p:par>
                              <p:par>
                                <p:cTn id="15" presetID="54" presetClass="entr" presetSubtype="0" accel="10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05"/>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1000" fill="hold"/>
                                        <p:tgtEl>
                                          <p:spTgt spid="11"/>
                                        </p:tgtEl>
                                        <p:attrNameLst>
                                          <p:attrName>ppt_x</p:attrName>
                                        </p:attrNameLst>
                                      </p:cBhvr>
                                      <p:tavLst>
                                        <p:tav tm="0">
                                          <p:val>
                                            <p:strVal val="#ppt_x-.2"/>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strVal val="#ppt_w*0.05"/>
                                          </p:val>
                                        </p:tav>
                                        <p:tav tm="100000">
                                          <p:val>
                                            <p:strVal val="#ppt_w"/>
                                          </p:val>
                                        </p:tav>
                                      </p:tavLst>
                                    </p:anim>
                                    <p:anim calcmode="lin" valueType="num">
                                      <p:cBhvr>
                                        <p:cTn id="45" dur="1000" fill="hold"/>
                                        <p:tgtEl>
                                          <p:spTgt spid="13"/>
                                        </p:tgtEl>
                                        <p:attrNameLst>
                                          <p:attrName>ppt_h</p:attrName>
                                        </p:attrNameLst>
                                      </p:cBhvr>
                                      <p:tavLst>
                                        <p:tav tm="0">
                                          <p:val>
                                            <p:strVal val="#ppt_h"/>
                                          </p:val>
                                        </p:tav>
                                        <p:tav tm="100000">
                                          <p:val>
                                            <p:strVal val="#ppt_h"/>
                                          </p:val>
                                        </p:tav>
                                      </p:tavLst>
                                    </p:anim>
                                    <p:anim calcmode="lin" valueType="num">
                                      <p:cBhvr>
                                        <p:cTn id="46" dur="1000" fill="hold"/>
                                        <p:tgtEl>
                                          <p:spTgt spid="13"/>
                                        </p:tgtEl>
                                        <p:attrNameLst>
                                          <p:attrName>ppt_x</p:attrName>
                                        </p:attrNameLst>
                                      </p:cBhvr>
                                      <p:tavLst>
                                        <p:tav tm="0">
                                          <p:val>
                                            <p:strVal val="#ppt_x-.2"/>
                                          </p:val>
                                        </p:tav>
                                        <p:tav tm="100000">
                                          <p:val>
                                            <p:strVal val="#ppt_x"/>
                                          </p:val>
                                        </p:tav>
                                      </p:tavLst>
                                    </p:anim>
                                    <p:anim calcmode="lin" valueType="num">
                                      <p:cBhvr>
                                        <p:cTn id="47" dur="1000" fill="hold"/>
                                        <p:tgtEl>
                                          <p:spTgt spid="13"/>
                                        </p:tgtEl>
                                        <p:attrNameLst>
                                          <p:attrName>ppt_y</p:attrName>
                                        </p:attrNameLst>
                                      </p:cBhvr>
                                      <p:tavLst>
                                        <p:tav tm="0">
                                          <p:val>
                                            <p:strVal val="#ppt_y"/>
                                          </p:val>
                                        </p:tav>
                                        <p:tav tm="100000">
                                          <p:val>
                                            <p:strVal val="#ppt_y"/>
                                          </p:val>
                                        </p:tav>
                                      </p:tavLst>
                                    </p:anim>
                                    <p:animEffect transition="in" filter="fade">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strVal val="#ppt_w*0.05"/>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 calcmode="lin" valueType="num">
                                      <p:cBhvr>
                                        <p:cTn id="58" dur="1000" fill="hold"/>
                                        <p:tgtEl>
                                          <p:spTgt spid="14"/>
                                        </p:tgtEl>
                                        <p:attrNameLst>
                                          <p:attrName>ppt_x</p:attrName>
                                        </p:attrNameLst>
                                      </p:cBhvr>
                                      <p:tavLst>
                                        <p:tav tm="0">
                                          <p:val>
                                            <p:strVal val="#ppt_x-.2"/>
                                          </p:val>
                                        </p:tav>
                                        <p:tav tm="100000">
                                          <p:val>
                                            <p:strVal val="#ppt_x"/>
                                          </p:val>
                                        </p:tav>
                                      </p:tavLst>
                                    </p:anim>
                                    <p:anim calcmode="lin" valueType="num">
                                      <p:cBhvr>
                                        <p:cTn id="59" dur="1000" fill="hold"/>
                                        <p:tgtEl>
                                          <p:spTgt spid="14"/>
                                        </p:tgtEl>
                                        <p:attrNameLst>
                                          <p:attrName>ppt_y</p:attrName>
                                        </p:attrNameLst>
                                      </p:cBhvr>
                                      <p:tavLst>
                                        <p:tav tm="0">
                                          <p:val>
                                            <p:strVal val="#ppt_y"/>
                                          </p:val>
                                        </p:tav>
                                        <p:tav tm="100000">
                                          <p:val>
                                            <p:strVal val="#ppt_y"/>
                                          </p:val>
                                        </p:tav>
                                      </p:tavLst>
                                    </p:anim>
                                    <p:animEffect transition="in" filter="fade">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childTnLst>
                                </p:cTn>
                              </p:par>
                              <p:par>
                                <p:cTn id="66" presetID="54" presetClass="entr" presetSubtype="0" accel="10000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strVal val="#ppt_w*0.05"/>
                                          </p:val>
                                        </p:tav>
                                        <p:tav tm="100000">
                                          <p:val>
                                            <p:strVal val="#ppt_w"/>
                                          </p:val>
                                        </p:tav>
                                      </p:tavLst>
                                    </p:anim>
                                    <p:anim calcmode="lin" valueType="num">
                                      <p:cBhvr>
                                        <p:cTn id="69" dur="1000" fill="hold"/>
                                        <p:tgtEl>
                                          <p:spTgt spid="18"/>
                                        </p:tgtEl>
                                        <p:attrNameLst>
                                          <p:attrName>ppt_h</p:attrName>
                                        </p:attrNameLst>
                                      </p:cBhvr>
                                      <p:tavLst>
                                        <p:tav tm="0">
                                          <p:val>
                                            <p:strVal val="#ppt_h"/>
                                          </p:val>
                                        </p:tav>
                                        <p:tav tm="100000">
                                          <p:val>
                                            <p:strVal val="#ppt_h"/>
                                          </p:val>
                                        </p:tav>
                                      </p:tavLst>
                                    </p:anim>
                                    <p:anim calcmode="lin" valueType="num">
                                      <p:cBhvr>
                                        <p:cTn id="70" dur="1000" fill="hold"/>
                                        <p:tgtEl>
                                          <p:spTgt spid="18"/>
                                        </p:tgtEl>
                                        <p:attrNameLst>
                                          <p:attrName>ppt_x</p:attrName>
                                        </p:attrNameLst>
                                      </p:cBhvr>
                                      <p:tavLst>
                                        <p:tav tm="0">
                                          <p:val>
                                            <p:strVal val="#ppt_x-.2"/>
                                          </p:val>
                                        </p:tav>
                                        <p:tav tm="100000">
                                          <p:val>
                                            <p:strVal val="#ppt_x"/>
                                          </p:val>
                                        </p:tav>
                                      </p:tavLst>
                                    </p:anim>
                                    <p:anim calcmode="lin" valueType="num">
                                      <p:cBhvr>
                                        <p:cTn id="71" dur="1000" fill="hold"/>
                                        <p:tgtEl>
                                          <p:spTgt spid="18"/>
                                        </p:tgtEl>
                                        <p:attrNameLst>
                                          <p:attrName>ppt_y</p:attrName>
                                        </p:attrNameLst>
                                      </p:cBhvr>
                                      <p:tavLst>
                                        <p:tav tm="0">
                                          <p:val>
                                            <p:strVal val="#ppt_y"/>
                                          </p:val>
                                        </p:tav>
                                        <p:tav tm="100000">
                                          <p:val>
                                            <p:strVal val="#ppt_y"/>
                                          </p:val>
                                        </p:tav>
                                      </p:tavLst>
                                    </p:anim>
                                    <p:animEffect transition="in" filter="fade">
                                      <p:cBhvr>
                                        <p:cTn id="72" dur="1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childTnLst>
                                </p:cTn>
                              </p:par>
                              <p:par>
                                <p:cTn id="78" presetID="54" presetClass="entr" presetSubtype="0" accel="10000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000" fill="hold"/>
                                        <p:tgtEl>
                                          <p:spTgt spid="16"/>
                                        </p:tgtEl>
                                        <p:attrNameLst>
                                          <p:attrName>ppt_w</p:attrName>
                                        </p:attrNameLst>
                                      </p:cBhvr>
                                      <p:tavLst>
                                        <p:tav tm="0">
                                          <p:val>
                                            <p:strVal val="#ppt_w*0.05"/>
                                          </p:val>
                                        </p:tav>
                                        <p:tav tm="100000">
                                          <p:val>
                                            <p:strVal val="#ppt_w"/>
                                          </p:val>
                                        </p:tav>
                                      </p:tavLst>
                                    </p:anim>
                                    <p:anim calcmode="lin" valueType="num">
                                      <p:cBhvr>
                                        <p:cTn id="81" dur="1000" fill="hold"/>
                                        <p:tgtEl>
                                          <p:spTgt spid="16"/>
                                        </p:tgtEl>
                                        <p:attrNameLst>
                                          <p:attrName>ppt_h</p:attrName>
                                        </p:attrNameLst>
                                      </p:cBhvr>
                                      <p:tavLst>
                                        <p:tav tm="0">
                                          <p:val>
                                            <p:strVal val="#ppt_h"/>
                                          </p:val>
                                        </p:tav>
                                        <p:tav tm="100000">
                                          <p:val>
                                            <p:strVal val="#ppt_h"/>
                                          </p:val>
                                        </p:tav>
                                      </p:tavLst>
                                    </p:anim>
                                    <p:anim calcmode="lin" valueType="num">
                                      <p:cBhvr>
                                        <p:cTn id="82" dur="1000" fill="hold"/>
                                        <p:tgtEl>
                                          <p:spTgt spid="16"/>
                                        </p:tgtEl>
                                        <p:attrNameLst>
                                          <p:attrName>ppt_x</p:attrName>
                                        </p:attrNameLst>
                                      </p:cBhvr>
                                      <p:tavLst>
                                        <p:tav tm="0">
                                          <p:val>
                                            <p:strVal val="#ppt_x-.2"/>
                                          </p:val>
                                        </p:tav>
                                        <p:tav tm="100000">
                                          <p:val>
                                            <p:strVal val="#ppt_x"/>
                                          </p:val>
                                        </p:tav>
                                      </p:tavLst>
                                    </p:anim>
                                    <p:anim calcmode="lin" valueType="num">
                                      <p:cBhvr>
                                        <p:cTn id="83" dur="1000" fill="hold"/>
                                        <p:tgtEl>
                                          <p:spTgt spid="16"/>
                                        </p:tgtEl>
                                        <p:attrNameLst>
                                          <p:attrName>ppt_y</p:attrName>
                                        </p:attrNameLst>
                                      </p:cBhvr>
                                      <p:tavLst>
                                        <p:tav tm="0">
                                          <p:val>
                                            <p:strVal val="#ppt_y"/>
                                          </p:val>
                                        </p:tav>
                                        <p:tav tm="100000">
                                          <p:val>
                                            <p:strVal val="#ppt_y"/>
                                          </p:val>
                                        </p:tav>
                                      </p:tavLst>
                                    </p:anim>
                                    <p:animEffect transition="in" filter="fade">
                                      <p:cBhvr>
                                        <p:cTn id="84" dur="10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1000"/>
                                        <p:tgtEl>
                                          <p:spTgt spid="10"/>
                                        </p:tgtEl>
                                      </p:cBhvr>
                                    </p:animEffect>
                                  </p:childTnLst>
                                </p:cTn>
                              </p:par>
                              <p:par>
                                <p:cTn id="90" presetID="54" presetClass="entr" presetSubtype="0" accel="10000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1000" fill="hold"/>
                                        <p:tgtEl>
                                          <p:spTgt spid="17"/>
                                        </p:tgtEl>
                                        <p:attrNameLst>
                                          <p:attrName>ppt_w</p:attrName>
                                        </p:attrNameLst>
                                      </p:cBhvr>
                                      <p:tavLst>
                                        <p:tav tm="0">
                                          <p:val>
                                            <p:strVal val="#ppt_w*0.05"/>
                                          </p:val>
                                        </p:tav>
                                        <p:tav tm="100000">
                                          <p:val>
                                            <p:strVal val="#ppt_w"/>
                                          </p:val>
                                        </p:tav>
                                      </p:tavLst>
                                    </p:anim>
                                    <p:anim calcmode="lin" valueType="num">
                                      <p:cBhvr>
                                        <p:cTn id="93" dur="1000" fill="hold"/>
                                        <p:tgtEl>
                                          <p:spTgt spid="17"/>
                                        </p:tgtEl>
                                        <p:attrNameLst>
                                          <p:attrName>ppt_h</p:attrName>
                                        </p:attrNameLst>
                                      </p:cBhvr>
                                      <p:tavLst>
                                        <p:tav tm="0">
                                          <p:val>
                                            <p:strVal val="#ppt_h"/>
                                          </p:val>
                                        </p:tav>
                                        <p:tav tm="100000">
                                          <p:val>
                                            <p:strVal val="#ppt_h"/>
                                          </p:val>
                                        </p:tav>
                                      </p:tavLst>
                                    </p:anim>
                                    <p:anim calcmode="lin" valueType="num">
                                      <p:cBhvr>
                                        <p:cTn id="94" dur="1000" fill="hold"/>
                                        <p:tgtEl>
                                          <p:spTgt spid="17"/>
                                        </p:tgtEl>
                                        <p:attrNameLst>
                                          <p:attrName>ppt_x</p:attrName>
                                        </p:attrNameLst>
                                      </p:cBhvr>
                                      <p:tavLst>
                                        <p:tav tm="0">
                                          <p:val>
                                            <p:strVal val="#ppt_x-.2"/>
                                          </p:val>
                                        </p:tav>
                                        <p:tav tm="100000">
                                          <p:val>
                                            <p:strVal val="#ppt_x"/>
                                          </p:val>
                                        </p:tav>
                                      </p:tavLst>
                                    </p:anim>
                                    <p:anim calcmode="lin" valueType="num">
                                      <p:cBhvr>
                                        <p:cTn id="95" dur="1000" fill="hold"/>
                                        <p:tgtEl>
                                          <p:spTgt spid="17"/>
                                        </p:tgtEl>
                                        <p:attrNameLst>
                                          <p:attrName>ppt_y</p:attrName>
                                        </p:attrNameLst>
                                      </p:cBhvr>
                                      <p:tavLst>
                                        <p:tav tm="0">
                                          <p:val>
                                            <p:strVal val="#ppt_y"/>
                                          </p:val>
                                        </p:tav>
                                        <p:tav tm="100000">
                                          <p:val>
                                            <p:strVal val="#ppt_y"/>
                                          </p:val>
                                        </p:tav>
                                      </p:tavLst>
                                    </p:anim>
                                    <p:animEffect transition="in" filter="fade">
                                      <p:cBhvr>
                                        <p:cTn id="96" dur="10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1000"/>
                                        <p:tgtEl>
                                          <p:spTgt spid="9"/>
                                        </p:tgtEl>
                                      </p:cBhvr>
                                    </p:animEffect>
                                  </p:childTnLst>
                                </p:cTn>
                              </p:par>
                              <p:par>
                                <p:cTn id="102" presetID="54" presetClass="entr" presetSubtype="0" accel="100000"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1000" fill="hold"/>
                                        <p:tgtEl>
                                          <p:spTgt spid="15"/>
                                        </p:tgtEl>
                                        <p:attrNameLst>
                                          <p:attrName>ppt_w</p:attrName>
                                        </p:attrNameLst>
                                      </p:cBhvr>
                                      <p:tavLst>
                                        <p:tav tm="0">
                                          <p:val>
                                            <p:strVal val="#ppt_w*0.05"/>
                                          </p:val>
                                        </p:tav>
                                        <p:tav tm="100000">
                                          <p:val>
                                            <p:strVal val="#ppt_w"/>
                                          </p:val>
                                        </p:tav>
                                      </p:tavLst>
                                    </p:anim>
                                    <p:anim calcmode="lin" valueType="num">
                                      <p:cBhvr>
                                        <p:cTn id="105" dur="1000" fill="hold"/>
                                        <p:tgtEl>
                                          <p:spTgt spid="15"/>
                                        </p:tgtEl>
                                        <p:attrNameLst>
                                          <p:attrName>ppt_h</p:attrName>
                                        </p:attrNameLst>
                                      </p:cBhvr>
                                      <p:tavLst>
                                        <p:tav tm="0">
                                          <p:val>
                                            <p:strVal val="#ppt_h"/>
                                          </p:val>
                                        </p:tav>
                                        <p:tav tm="100000">
                                          <p:val>
                                            <p:strVal val="#ppt_h"/>
                                          </p:val>
                                        </p:tav>
                                      </p:tavLst>
                                    </p:anim>
                                    <p:anim calcmode="lin" valueType="num">
                                      <p:cBhvr>
                                        <p:cTn id="106" dur="1000" fill="hold"/>
                                        <p:tgtEl>
                                          <p:spTgt spid="15"/>
                                        </p:tgtEl>
                                        <p:attrNameLst>
                                          <p:attrName>ppt_x</p:attrName>
                                        </p:attrNameLst>
                                      </p:cBhvr>
                                      <p:tavLst>
                                        <p:tav tm="0">
                                          <p:val>
                                            <p:strVal val="#ppt_x-.2"/>
                                          </p:val>
                                        </p:tav>
                                        <p:tav tm="100000">
                                          <p:val>
                                            <p:strVal val="#ppt_x"/>
                                          </p:val>
                                        </p:tav>
                                      </p:tavLst>
                                    </p:anim>
                                    <p:anim calcmode="lin" valueType="num">
                                      <p:cBhvr>
                                        <p:cTn id="107" dur="1000" fill="hold"/>
                                        <p:tgtEl>
                                          <p:spTgt spid="15"/>
                                        </p:tgtEl>
                                        <p:attrNameLst>
                                          <p:attrName>ppt_y</p:attrName>
                                        </p:attrNameLst>
                                      </p:cBhvr>
                                      <p:tavLst>
                                        <p:tav tm="0">
                                          <p:val>
                                            <p:strVal val="#ppt_y"/>
                                          </p:val>
                                        </p:tav>
                                        <p:tav tm="100000">
                                          <p:val>
                                            <p:strVal val="#ppt_y"/>
                                          </p:val>
                                        </p:tav>
                                      </p:tavLst>
                                    </p:anim>
                                    <p:animEffect transition="in" filter="fade">
                                      <p:cBhvr>
                                        <p:cTn id="10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3" grpId="0" animBg="1"/>
      <p:bldP spid="34"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Detection Methods</a:t>
            </a:r>
            <a:br>
              <a:rPr lang="en-US" dirty="0" smtClean="0"/>
            </a:br>
            <a:r>
              <a:rPr lang="en-US" sz="3200" dirty="0" smtClean="0">
                <a:gradFill flip="none" rotWithShape="1">
                  <a:gsLst>
                    <a:gs pos="0">
                      <a:schemeClr val="accent1"/>
                    </a:gs>
                    <a:gs pos="86000">
                      <a:schemeClr val="accent1"/>
                    </a:gs>
                  </a:gsLst>
                  <a:lin ang="5400000" scaled="0"/>
                  <a:tileRect/>
                </a:gradFill>
              </a:rPr>
              <a:t>State-based Application Management</a:t>
            </a:r>
            <a:endParaRPr lang="en-US" sz="32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1973561"/>
          </a:xfrm>
        </p:spPr>
        <p:txBody>
          <a:bodyPr/>
          <a:lstStyle/>
          <a:p>
            <a:r>
              <a:rPr lang="en-US" dirty="0" smtClean="0"/>
              <a:t>Detection methods enable systems to determine </a:t>
            </a:r>
            <a:br>
              <a:rPr lang="en-US" dirty="0" smtClean="0"/>
            </a:br>
            <a:r>
              <a:rPr lang="en-US" dirty="0" smtClean="0"/>
              <a:t>whether or not an application is already present on a system (Discovery)</a:t>
            </a:r>
          </a:p>
          <a:p>
            <a:r>
              <a:rPr lang="en-US" dirty="0" smtClean="0"/>
              <a:t>Many system attributes play into presence of an application on a system (registry, file versions, MSI database, </a:t>
            </a:r>
            <a:r>
              <a:rPr lang="en-US" dirty="0" err="1" smtClean="0"/>
              <a:t>etc</a:t>
            </a:r>
            <a:r>
              <a:rPr lang="en-US" dirty="0" smtClean="0"/>
              <a:t>)</a:t>
            </a:r>
          </a:p>
          <a:p>
            <a:r>
              <a:rPr lang="en-US" dirty="0" smtClean="0"/>
              <a:t>Detection is the key to any state based software distribution system</a:t>
            </a:r>
          </a:p>
          <a:p>
            <a:endParaRPr lang="en-US" dirty="0"/>
          </a:p>
        </p:txBody>
      </p:sp>
    </p:spTree>
    <p:extLst>
      <p:ext uri="{BB962C8B-B14F-4D97-AF65-F5344CB8AC3E}">
        <p14:creationId xmlns:p14="http://schemas.microsoft.com/office/powerpoint/2010/main" val="33058862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Enhanced Detection Methods</a:t>
            </a:r>
            <a:endParaRPr lang="en-US" dirty="0"/>
          </a:p>
        </p:txBody>
      </p:sp>
      <p:sp>
        <p:nvSpPr>
          <p:cNvPr id="4" name="Text Placeholder 3"/>
          <p:cNvSpPr>
            <a:spLocks noGrp="1"/>
          </p:cNvSpPr>
          <p:nvPr>
            <p:ph type="body" sz="quarter" idx="10"/>
          </p:nvPr>
        </p:nvSpPr>
        <p:spPr/>
        <p:txBody>
          <a:bodyPr/>
          <a:lstStyle/>
          <a:p>
            <a:r>
              <a:rPr lang="en-US" smtClean="0"/>
              <a:t>Provides more granular control over detecting the presence of an application</a:t>
            </a:r>
          </a:p>
          <a:p>
            <a:r>
              <a:rPr lang="en-US" smtClean="0"/>
              <a:t>Includes File, Windows Installer, and Registry providers</a:t>
            </a:r>
          </a:p>
          <a:p>
            <a:pPr lvl="1"/>
            <a:r>
              <a:rPr lang="en-US" smtClean="0"/>
              <a:t>File – File and folder properties including exists, version, date/time, size and more</a:t>
            </a:r>
          </a:p>
          <a:p>
            <a:pPr lvl="1"/>
            <a:r>
              <a:rPr lang="en-US" smtClean="0"/>
              <a:t>Windows Installer – Product code and version</a:t>
            </a:r>
          </a:p>
          <a:p>
            <a:pPr lvl="1"/>
            <a:r>
              <a:rPr lang="en-US" smtClean="0"/>
              <a:t>Registry – Key exists, value exists, comparisons of registry values</a:t>
            </a:r>
          </a:p>
          <a:p>
            <a:r>
              <a:rPr lang="en-US" smtClean="0"/>
              <a:t>Complex expressions containing multiple rules can be built and grouping logic applied</a:t>
            </a:r>
            <a:endParaRPr lang="en-US" dirty="0"/>
          </a:p>
        </p:txBody>
      </p:sp>
    </p:spTree>
    <p:extLst>
      <p:ext uri="{BB962C8B-B14F-4D97-AF65-F5344CB8AC3E}">
        <p14:creationId xmlns:p14="http://schemas.microsoft.com/office/powerpoint/2010/main" val="32401390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Requirement Rules </a:t>
            </a:r>
            <a:br>
              <a:rPr lang="en-US" dirty="0" smtClean="0"/>
            </a:br>
            <a:r>
              <a:rPr lang="en-US" sz="3200" dirty="0" smtClean="0">
                <a:gradFill flip="none" rotWithShape="1">
                  <a:gsLst>
                    <a:gs pos="0">
                      <a:schemeClr val="accent1"/>
                    </a:gs>
                    <a:gs pos="86000">
                      <a:schemeClr val="accent1"/>
                    </a:gs>
                  </a:gsLst>
                  <a:lin ang="5400000" scaled="0"/>
                  <a:tileRect/>
                </a:gradFill>
              </a:rPr>
              <a:t>State-based Application Management</a:t>
            </a:r>
            <a:endParaRPr lang="en-US" sz="32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1973561"/>
          </a:xfrm>
        </p:spPr>
        <p:txBody>
          <a:bodyPr/>
          <a:lstStyle/>
          <a:p>
            <a:r>
              <a:rPr lang="en-US" dirty="0" smtClean="0"/>
              <a:t>Properties of users and/or devices that makes delivering software appropriate</a:t>
            </a:r>
          </a:p>
          <a:p>
            <a:r>
              <a:rPr lang="en-US" dirty="0" smtClean="0"/>
              <a:t>Rules are per deployment type</a:t>
            </a:r>
          </a:p>
          <a:p>
            <a:r>
              <a:rPr lang="en-US" dirty="0" smtClean="0"/>
              <a:t>Evaluated in real-time on the client</a:t>
            </a:r>
          </a:p>
          <a:p>
            <a:r>
              <a:rPr lang="en-US" dirty="0" smtClean="0"/>
              <a:t>Evaluated before content is downloaded to the client</a:t>
            </a:r>
          </a:p>
          <a:p>
            <a:endParaRPr lang="en-US" dirty="0"/>
          </a:p>
        </p:txBody>
      </p:sp>
    </p:spTree>
    <p:extLst>
      <p:ext uri="{BB962C8B-B14F-4D97-AF65-F5344CB8AC3E}">
        <p14:creationId xmlns:p14="http://schemas.microsoft.com/office/powerpoint/2010/main" val="10415193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Dependencies</a:t>
            </a:r>
            <a:endParaRPr lang="en-US" dirty="0"/>
          </a:p>
        </p:txBody>
      </p:sp>
      <p:sp>
        <p:nvSpPr>
          <p:cNvPr id="3" name="Text Placeholder 2"/>
          <p:cNvSpPr>
            <a:spLocks noGrp="1"/>
          </p:cNvSpPr>
          <p:nvPr>
            <p:ph type="body" sz="quarter" idx="10"/>
          </p:nvPr>
        </p:nvSpPr>
        <p:spPr>
          <a:xfrm>
            <a:off x="519112" y="1447799"/>
            <a:ext cx="11149013" cy="4444294"/>
          </a:xfrm>
        </p:spPr>
        <p:txBody>
          <a:bodyPr/>
          <a:lstStyle/>
          <a:p>
            <a:r>
              <a:rPr lang="en-US" dirty="0" smtClean="0"/>
              <a:t>Other deployment types that must be present in order for the current application deployment type to be installed</a:t>
            </a:r>
          </a:p>
          <a:p>
            <a:r>
              <a:rPr lang="en-US" dirty="0" smtClean="0"/>
              <a:t>1 to </a:t>
            </a:r>
            <a:r>
              <a:rPr lang="en-US" i="1" dirty="0" smtClean="0"/>
              <a:t>n</a:t>
            </a:r>
            <a:r>
              <a:rPr lang="en-US" dirty="0" smtClean="0"/>
              <a:t> Dependencies</a:t>
            </a:r>
          </a:p>
          <a:p>
            <a:r>
              <a:rPr lang="en-US" dirty="0" smtClean="0"/>
              <a:t>This AND this AND this OR this</a:t>
            </a:r>
          </a:p>
          <a:p>
            <a:pPr lvl="1"/>
            <a:r>
              <a:rPr lang="en-US" dirty="0" smtClean="0"/>
              <a:t>.NET Framework either 3.5 or 4.0 and</a:t>
            </a:r>
          </a:p>
          <a:p>
            <a:pPr lvl="1"/>
            <a:r>
              <a:rPr lang="en-US" dirty="0" smtClean="0"/>
              <a:t>Browser either IE7 or IE8, install IE8 if none present</a:t>
            </a:r>
          </a:p>
          <a:p>
            <a:r>
              <a:rPr lang="en-US" dirty="0" smtClean="0"/>
              <a:t>Dependencies are modeled as applications and can also be deployed independently</a:t>
            </a:r>
          </a:p>
          <a:p>
            <a:endParaRPr lang="en-US" dirty="0"/>
          </a:p>
        </p:txBody>
      </p:sp>
    </p:spTree>
    <p:extLst>
      <p:ext uri="{BB962C8B-B14F-4D97-AF65-F5344CB8AC3E}">
        <p14:creationId xmlns:p14="http://schemas.microsoft.com/office/powerpoint/2010/main" val="22080530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33</TotalTime>
  <Words>3286</Words>
  <Application>Microsoft Office PowerPoint</Application>
  <PresentationFormat>Custom</PresentationFormat>
  <Paragraphs>399</Paragraphs>
  <Slides>39</Slides>
  <Notes>13</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TENA11_BreakoutSession_Template_16x9_Final_05132011</vt:lpstr>
      <vt:lpstr>1_White with Consolas font for code slides</vt:lpstr>
      <vt:lpstr>Microsoft System Center Configuration  Manager 2012: Application Management</vt:lpstr>
      <vt:lpstr>Session Agenda</vt:lpstr>
      <vt:lpstr>New Features for Software Distribution in Configuration Manger 2012</vt:lpstr>
      <vt:lpstr>Configuration Manager 2007 to Configuration Manager 2012 Comparison Model</vt:lpstr>
      <vt:lpstr>Application Model Diagram</vt:lpstr>
      <vt:lpstr>Detection Methods State-based Application Management</vt:lpstr>
      <vt:lpstr>Enhanced Detection Methods</vt:lpstr>
      <vt:lpstr>Requirement Rules  State-based Application Management</vt:lpstr>
      <vt:lpstr>Dependencies</vt:lpstr>
      <vt:lpstr>Create an Application</vt:lpstr>
      <vt:lpstr>Content Distribution</vt:lpstr>
      <vt:lpstr>Content Monitoring</vt:lpstr>
      <vt:lpstr>Deployment</vt:lpstr>
      <vt:lpstr>Deployment Monitoring</vt:lpstr>
      <vt:lpstr>Application Evaluation Flow</vt:lpstr>
      <vt:lpstr>Distribute Content, Deploy Software and Monitoring</vt:lpstr>
      <vt:lpstr>Application Catalog User Targeted Available Software</vt:lpstr>
      <vt:lpstr>On Demand Installation</vt:lpstr>
      <vt:lpstr>Installing Software through the Application Catalog</vt:lpstr>
      <vt:lpstr>Benefits of Multiple Deployment Types</vt:lpstr>
      <vt:lpstr>Applications with Multiple Deployment Types and Requirement Rules</vt:lpstr>
      <vt:lpstr>Applications, UDA and Task Sequences</vt:lpstr>
      <vt:lpstr>What is User Device Affinity?</vt:lpstr>
      <vt:lpstr>Benefits of User Device Affinity</vt:lpstr>
      <vt:lpstr>How Can User Device Affinity be set?</vt:lpstr>
      <vt:lpstr>Global Conditions in ConfigMgr 2012</vt:lpstr>
      <vt:lpstr>Global Expressions</vt:lpstr>
      <vt:lpstr>Application Lifecycle</vt:lpstr>
      <vt:lpstr>Uninstall in ConfigMgr 2012</vt:lpstr>
      <vt:lpstr>What is Application Supersedence</vt:lpstr>
      <vt:lpstr>Application Supersedence with uninstall</vt:lpstr>
      <vt:lpstr>Design Details</vt:lpstr>
      <vt:lpstr>In Review Session Objectives and Takeaways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SIM346: Microsoft System Center Configuration Manager 2012: Application Management</dc:title>
  <dc:subject>Microsoft TechEd North America 2011</dc:subject>
  <dc:creator>Wally Mead</dc:creator>
  <dc:description>Template: Jordan Cayabyab
Formatting: Sylvia Tedjo, Silver Fox Productions
Event Date: May 16-19, 2011
Event Location: Atlanta
Audience Type:</dc:description>
  <cp:lastModifiedBy>Shows</cp:lastModifiedBy>
  <cp:revision>14</cp:revision>
  <cp:lastPrinted>2010-05-11T05:02:34Z</cp:lastPrinted>
  <dcterms:created xsi:type="dcterms:W3CDTF">2011-03-20T01:35:08Z</dcterms:created>
  <dcterms:modified xsi:type="dcterms:W3CDTF">2011-05-18T19:48:54Z</dcterms:modified>
</cp:coreProperties>
</file>