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Lst>
  <p:notesMasterIdLst>
    <p:notesMasterId r:id="rId37"/>
  </p:notesMasterIdLst>
  <p:handoutMasterIdLst>
    <p:handoutMasterId r:id="rId38"/>
  </p:handoutMasterIdLst>
  <p:sldIdLst>
    <p:sldId id="322" r:id="rId6"/>
    <p:sldId id="358" r:id="rId7"/>
    <p:sldId id="335" r:id="rId8"/>
    <p:sldId id="336" r:id="rId9"/>
    <p:sldId id="337" r:id="rId10"/>
    <p:sldId id="338"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9" r:id="rId31"/>
    <p:sldId id="360" r:id="rId32"/>
    <p:sldId id="361" r:id="rId33"/>
    <p:sldId id="362" r:id="rId34"/>
    <p:sldId id="271" r:id="rId35"/>
    <p:sldId id="319" r:id="rId3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616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6:48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6:48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6:48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6:48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FA7F98BE-C3FB-4943-A008-A8301E42C512}" type="datetime1">
              <a:rPr lang="en-US" smtClean="0"/>
              <a:t>5/18/2011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12823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SMSG Readiness</a:t>
            </a:r>
            <a:endParaRPr lang="en-US" dirty="0"/>
          </a:p>
        </p:txBody>
      </p:sp>
      <p:sp>
        <p:nvSpPr>
          <p:cNvPr id="5" name="Date Placeholder 4"/>
          <p:cNvSpPr>
            <a:spLocks noGrp="1"/>
          </p:cNvSpPr>
          <p:nvPr>
            <p:ph type="dt" idx="11"/>
          </p:nvPr>
        </p:nvSpPr>
        <p:spPr/>
        <p:txBody>
          <a:bodyPr/>
          <a:lstStyle/>
          <a:p>
            <a:fld id="{DF0053DD-24AF-4CFA-A0D0-06F984C6C8FA}" type="datetime1">
              <a:rPr lang="en-US" smtClean="0"/>
              <a:t>5/18/2011</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47933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330C8532-91C9-4EAB-9E15-B7A0A71042E1}" type="datetime1">
              <a:rPr lang="en-US" smtClean="0"/>
              <a:t>5/18/2011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490766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EF7A7C9A-EC3B-45F4-948D-05318810D56A}" type="datetime1">
              <a:rPr lang="en-US" smtClean="0"/>
              <a:pPr/>
              <a:t>5/18/2011</a:t>
            </a:fld>
            <a:endParaRPr lang="en-US" dirty="0"/>
          </a:p>
        </p:txBody>
      </p:sp>
      <p:sp>
        <p:nvSpPr>
          <p:cNvPr id="13" name="Footer Placeholder 12"/>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4" name="Slide Number Placeholder 13"/>
          <p:cNvSpPr>
            <a:spLocks noGrp="1"/>
          </p:cNvSpPr>
          <p:nvPr>
            <p:ph type="sldNum" sz="quarter" idx="12"/>
          </p:nvPr>
        </p:nvSpPr>
        <p:spPr/>
        <p:txBody>
          <a:bodyPr/>
          <a:lstStyle/>
          <a:p>
            <a:fld id="{8B263312-38AA-4E1E-B2B5-0F8F122B24FE}" type="slidenum">
              <a:rPr lang="en-US" smtClean="0"/>
              <a:pPr/>
              <a:t>13</a:t>
            </a:fld>
            <a:endParaRPr lang="en-US" dirty="0"/>
          </a:p>
        </p:txBody>
      </p:sp>
      <p:sp>
        <p:nvSpPr>
          <p:cNvPr id="15" name="Header Placeholder 14"/>
          <p:cNvSpPr>
            <a:spLocks noGrp="1"/>
          </p:cNvSpPr>
          <p:nvPr>
            <p:ph type="hdr" sz="quarter" idx="13"/>
          </p:nvPr>
        </p:nvSpPr>
        <p:spPr/>
        <p:txBody>
          <a:bodyPr/>
          <a:lstStyle/>
          <a:p>
            <a:r>
              <a:rPr lang="en-US" dirty="0" smtClean="0"/>
              <a:t>TechReady12</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EF7A7C9A-EC3B-45F4-948D-05318810D56A}" type="datetime1">
              <a:rPr lang="en-US" smtClean="0"/>
              <a:pPr/>
              <a:t>5/18/2011</a:t>
            </a:fld>
            <a:endParaRPr lang="en-US" dirty="0"/>
          </a:p>
        </p:txBody>
      </p:sp>
      <p:sp>
        <p:nvSpPr>
          <p:cNvPr id="13" name="Footer Placeholder 12"/>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4" name="Slide Number Placeholder 13"/>
          <p:cNvSpPr>
            <a:spLocks noGrp="1"/>
          </p:cNvSpPr>
          <p:nvPr>
            <p:ph type="sldNum" sz="quarter" idx="12"/>
          </p:nvPr>
        </p:nvSpPr>
        <p:spPr/>
        <p:txBody>
          <a:bodyPr/>
          <a:lstStyle/>
          <a:p>
            <a:fld id="{8B263312-38AA-4E1E-B2B5-0F8F122B24FE}" type="slidenum">
              <a:rPr lang="en-US" smtClean="0"/>
              <a:pPr/>
              <a:t>19</a:t>
            </a:fld>
            <a:endParaRPr lang="en-US" dirty="0"/>
          </a:p>
        </p:txBody>
      </p:sp>
      <p:sp>
        <p:nvSpPr>
          <p:cNvPr id="15" name="Header Placeholder 14"/>
          <p:cNvSpPr>
            <a:spLocks noGrp="1"/>
          </p:cNvSpPr>
          <p:nvPr>
            <p:ph type="hdr" sz="quarter" idx="13"/>
          </p:nvPr>
        </p:nvSpPr>
        <p:spPr/>
        <p:txBody>
          <a:bodyPr/>
          <a:lstStyle/>
          <a:p>
            <a:r>
              <a:rPr lang="en-US" dirty="0" smtClean="0"/>
              <a:t>TechReady12</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AD0C11BD-5363-4713-BBAA-1E66EADD752C}" type="datetime1">
              <a:rPr lang="en-US" smtClean="0"/>
              <a:t>5/18/2011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554405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6:48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6:48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2356164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059010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995549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14010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91850309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1232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88198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46119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9020361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460382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176376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9552393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0901464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63932563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5808680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34270753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0905607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24101862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122860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239797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6037797"/>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21757125"/>
      </p:ext>
    </p:extLst>
  </p:cSld>
  <p:clrMap bg1="dk1" tx1="lt1" bg2="dk2" tx2="lt2" accent1="accent1" accent2="accent2" accent3="accent3" accent4="accent4" accent5="accent5" accent6="accent6" hlink="hlink" folHlink="folHlink"/>
  <p:sldLayoutIdLst>
    <p:sldLayoutId id="2147483762"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47.png"/><Relationship Id="rId5" Type="http://schemas.openxmlformats.org/officeDocument/2006/relationships/hyperlink" Target="http://www.microsoft.com/learning" TargetMode="External"/><Relationship Id="rId10" Type="http://schemas.openxmlformats.org/officeDocument/2006/relationships/image" Target="../media/image46.emf"/><Relationship Id="rId4" Type="http://schemas.openxmlformats.org/officeDocument/2006/relationships/image" Target="../media/image43.png"/><Relationship Id="rId9" Type="http://schemas.openxmlformats.org/officeDocument/2006/relationships/image" Target="../media/image45.png"/><Relationship Id="rId1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AVIcode</a:t>
            </a:r>
            <a:r>
              <a:rPr lang="en-US" dirty="0"/>
              <a:t>: Setup and </a:t>
            </a:r>
            <a:r>
              <a:rPr lang="en-US" dirty="0" smtClean="0"/>
              <a:t/>
            </a:r>
            <a:br>
              <a:rPr lang="en-US" dirty="0" smtClean="0"/>
            </a:br>
            <a:r>
              <a:rPr lang="en-US" dirty="0" smtClean="0"/>
              <a:t>Deploy </a:t>
            </a:r>
            <a:r>
              <a:rPr lang="en-US" dirty="0"/>
              <a:t>Intercept Studio</a:t>
            </a:r>
          </a:p>
        </p:txBody>
      </p:sp>
      <p:sp>
        <p:nvSpPr>
          <p:cNvPr id="3" name="Subtitle 2"/>
          <p:cNvSpPr>
            <a:spLocks noGrp="1"/>
          </p:cNvSpPr>
          <p:nvPr>
            <p:ph type="subTitle" idx="1"/>
          </p:nvPr>
        </p:nvSpPr>
        <p:spPr/>
        <p:txBody>
          <a:bodyPr/>
          <a:lstStyle/>
          <a:p>
            <a:r>
              <a:rPr lang="en-US" dirty="0" smtClean="0"/>
              <a:t>Shawn Gibbs, Chris Childers</a:t>
            </a:r>
          </a:p>
          <a:p>
            <a:r>
              <a:rPr lang="en-US" dirty="0" smtClean="0"/>
              <a:t>	Microsoft</a:t>
            </a:r>
          </a:p>
          <a:p>
            <a:r>
              <a:rPr lang="en-US" dirty="0" smtClean="0"/>
              <a:t>Simon Skinner</a:t>
            </a:r>
          </a:p>
          <a:p>
            <a:r>
              <a:rPr lang="en-US" dirty="0" smtClean="0"/>
              <a:t>	SCOM MVP</a:t>
            </a:r>
          </a:p>
        </p:txBody>
      </p:sp>
      <p:sp>
        <p:nvSpPr>
          <p:cNvPr id="7" name="Text Placeholder 6"/>
          <p:cNvSpPr>
            <a:spLocks noGrp="1"/>
          </p:cNvSpPr>
          <p:nvPr>
            <p:ph type="body" sz="quarter" idx="10"/>
          </p:nvPr>
        </p:nvSpPr>
        <p:spPr/>
        <p:txBody>
          <a:bodyPr/>
          <a:lstStyle/>
          <a:p>
            <a:r>
              <a:rPr lang="en-US" dirty="0" smtClean="0"/>
              <a:t>SIM344</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The .NET MP</a:t>
            </a:r>
            <a:endParaRPr lang="en-US" dirty="0"/>
          </a:p>
        </p:txBody>
      </p:sp>
      <p:sp>
        <p:nvSpPr>
          <p:cNvPr id="3" name="Text Placeholder 2"/>
          <p:cNvSpPr>
            <a:spLocks noGrp="1"/>
          </p:cNvSpPr>
          <p:nvPr>
            <p:ph type="body" sz="quarter" idx="10"/>
          </p:nvPr>
        </p:nvSpPr>
        <p:spPr>
          <a:xfrm>
            <a:off x="519113" y="1447799"/>
            <a:ext cx="6948488" cy="4530471"/>
          </a:xfrm>
        </p:spPr>
        <p:txBody>
          <a:bodyPr/>
          <a:lstStyle/>
          <a:p>
            <a:r>
              <a:rPr lang="en-US" dirty="0" smtClean="0"/>
              <a:t>The installer for .NET Enterprise MP includes Intercept Studio and MP with components.</a:t>
            </a:r>
          </a:p>
          <a:p>
            <a:pPr lvl="1"/>
            <a:r>
              <a:rPr lang="en-US" dirty="0" smtClean="0"/>
              <a:t>AVIcode .NET MP: imports the AVICode MP into SCOM 2007</a:t>
            </a:r>
          </a:p>
          <a:p>
            <a:pPr lvl="1"/>
            <a:r>
              <a:rPr lang="en-US" dirty="0" smtClean="0"/>
              <a:t>AVICode Intercept SEViewer: installs the AVIcode standalone web console</a:t>
            </a:r>
          </a:p>
          <a:p>
            <a:pPr lvl="1"/>
            <a:r>
              <a:rPr lang="en-US" dirty="0" smtClean="0"/>
              <a:t>All SCOM consoles: installs on each SCOM console</a:t>
            </a:r>
          </a:p>
          <a:p>
            <a:pPr marL="460375" lvl="1" indent="0">
              <a:buNone/>
            </a:pPr>
            <a:r>
              <a:rPr lang="en-US" sz="2000" dirty="0" smtClean="0"/>
              <a:t/>
            </a:r>
            <a:br>
              <a:rPr lang="en-US" sz="2000" dirty="0" smtClean="0"/>
            </a:br>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9987" y="3165159"/>
            <a:ext cx="4408487" cy="33162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8309" y="863270"/>
            <a:ext cx="3997634" cy="2005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609113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NET </a:t>
            </a:r>
            <a:r>
              <a:rPr lang="en-US" dirty="0" smtClean="0"/>
              <a:t>MP Installation</a:t>
            </a:r>
            <a:endParaRPr lang="en-US" dirty="0"/>
          </a:p>
        </p:txBody>
      </p:sp>
      <p:sp>
        <p:nvSpPr>
          <p:cNvPr id="3" name="Text Placeholder 2"/>
          <p:cNvSpPr>
            <a:spLocks noGrp="1"/>
          </p:cNvSpPr>
          <p:nvPr>
            <p:ph type="body" sz="quarter" idx="10"/>
          </p:nvPr>
        </p:nvSpPr>
        <p:spPr>
          <a:xfrm>
            <a:off x="519112" y="1447799"/>
            <a:ext cx="7681913" cy="5029069"/>
          </a:xfrm>
        </p:spPr>
        <p:txBody>
          <a:bodyPr/>
          <a:lstStyle/>
          <a:p>
            <a:r>
              <a:rPr lang="en-US" sz="2800" dirty="0" smtClean="0"/>
              <a:t>Specify SEViewer DNS name</a:t>
            </a:r>
          </a:p>
          <a:p>
            <a:r>
              <a:rPr lang="en-US" sz="2800" dirty="0" smtClean="0"/>
              <a:t>Discovery and Deployment group configuration</a:t>
            </a:r>
          </a:p>
          <a:p>
            <a:pPr lvl="1"/>
            <a:r>
              <a:rPr lang="en-US" sz="2400" dirty="0" smtClean="0"/>
              <a:t>Automatically add ‘Windows Computer Group” to the groups</a:t>
            </a:r>
          </a:p>
          <a:p>
            <a:pPr lvl="1"/>
            <a:r>
              <a:rPr lang="en-US" sz="2400" dirty="0" smtClean="0"/>
              <a:t>Or manually add individual servers as needed to each group</a:t>
            </a:r>
          </a:p>
          <a:p>
            <a:r>
              <a:rPr lang="en-US" sz="2800" dirty="0" smtClean="0"/>
              <a:t>Configure XSLT import to database</a:t>
            </a:r>
          </a:p>
          <a:p>
            <a:r>
              <a:rPr lang="en-US" sz="2800" dirty="0" smtClean="0"/>
              <a:t>Configure SEViewer DB</a:t>
            </a:r>
            <a:endParaRPr lang="en-US" sz="2800" dirty="0"/>
          </a:p>
          <a:p>
            <a:pPr lvl="1"/>
            <a:r>
              <a:rPr lang="en-US" sz="2400" dirty="0" smtClean="0"/>
              <a:t>Create database </a:t>
            </a:r>
            <a:r>
              <a:rPr lang="en-US" sz="2400" dirty="0"/>
              <a:t>and user</a:t>
            </a:r>
          </a:p>
          <a:p>
            <a:pPr lvl="1"/>
            <a:r>
              <a:rPr lang="en-US" sz="2400" dirty="0" smtClean="0"/>
              <a:t>Create connection string</a:t>
            </a:r>
          </a:p>
          <a:p>
            <a:endParaRPr lang="en-US" dirty="0"/>
          </a:p>
        </p:txBody>
      </p:sp>
      <p:pic>
        <p:nvPicPr>
          <p:cNvPr id="4" name="Picture 3"/>
          <p:cNvPicPr/>
          <p:nvPr/>
        </p:nvPicPr>
        <p:blipFill>
          <a:blip r:embed="rId3"/>
          <a:stretch>
            <a:fillRect/>
          </a:stretch>
        </p:blipFill>
        <p:spPr>
          <a:xfrm>
            <a:off x="8233996" y="124288"/>
            <a:ext cx="3347403" cy="2629218"/>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3994" y="1684731"/>
            <a:ext cx="3347403" cy="2513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5"/>
          <a:stretch>
            <a:fillRect/>
          </a:stretch>
        </p:blipFill>
        <p:spPr>
          <a:xfrm>
            <a:off x="8234695" y="3382336"/>
            <a:ext cx="3346704" cy="2518378"/>
          </a:xfrm>
          <a:prstGeom prst="rect">
            <a:avLst/>
          </a:prstGeom>
          <a:ln>
            <a:noFill/>
          </a:ln>
          <a:effectLst>
            <a:outerShdw blurRad="292100" dist="139700" dir="2700000" algn="tl" rotWithShape="0">
              <a:srgbClr val="333333">
                <a:alpha val="65000"/>
              </a:srgbClr>
            </a:outerShdw>
          </a:effectLst>
        </p:spPr>
      </p:pic>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8233994" y="5232620"/>
            <a:ext cx="3347405" cy="1526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44888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AVIcode Advisor Installation</a:t>
            </a:r>
            <a:endParaRPr lang="en-US" dirty="0"/>
          </a:p>
        </p:txBody>
      </p:sp>
      <p:sp>
        <p:nvSpPr>
          <p:cNvPr id="4" name="Text Placeholder 3"/>
          <p:cNvSpPr>
            <a:spLocks noGrp="1"/>
          </p:cNvSpPr>
          <p:nvPr>
            <p:ph type="body" sz="quarter" idx="10"/>
          </p:nvPr>
        </p:nvSpPr>
        <p:spPr>
          <a:xfrm>
            <a:off x="519112" y="1447799"/>
            <a:ext cx="11149013" cy="3896451"/>
          </a:xfrm>
        </p:spPr>
        <p:txBody>
          <a:bodyPr/>
          <a:lstStyle/>
          <a:p>
            <a:r>
              <a:rPr lang="en-US" dirty="0" smtClean="0"/>
              <a:t>Install Advisor reporting</a:t>
            </a:r>
          </a:p>
          <a:p>
            <a:pPr lvl="1"/>
            <a:r>
              <a:rPr lang="en-US" dirty="0" smtClean="0"/>
              <a:t>Run advisor.msi on web application server which will host Advisor</a:t>
            </a:r>
          </a:p>
          <a:p>
            <a:r>
              <a:rPr lang="en-US" dirty="0"/>
              <a:t>Reporting database ( Advisor )</a:t>
            </a:r>
          </a:p>
          <a:p>
            <a:pPr lvl="1"/>
            <a:r>
              <a:rPr lang="en-US" dirty="0"/>
              <a:t>Creates Advisor database and user</a:t>
            </a:r>
          </a:p>
          <a:p>
            <a:pPr lvl="1"/>
            <a:r>
              <a:rPr lang="en-US" dirty="0"/>
              <a:t>Creates Advisor connection string</a:t>
            </a:r>
          </a:p>
          <a:p>
            <a:pPr lvl="1"/>
            <a:r>
              <a:rPr lang="en-US" dirty="0"/>
              <a:t>Configures SSRS </a:t>
            </a:r>
            <a:r>
              <a:rPr lang="en-US" dirty="0" err="1"/>
              <a:t>url</a:t>
            </a:r>
            <a:endParaRPr lang="en-US" dirty="0"/>
          </a:p>
          <a:p>
            <a:pPr lvl="1"/>
            <a:r>
              <a:rPr lang="en-US" dirty="0"/>
              <a:t>Publishes reports to SSRS</a:t>
            </a:r>
          </a:p>
          <a:p>
            <a:pPr marL="0" indent="0">
              <a:buNone/>
            </a:pPr>
            <a:endParaRPr lang="en-US" dirty="0" smtClean="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380"/>
          <a:stretch/>
        </p:blipFill>
        <p:spPr bwMode="auto">
          <a:xfrm>
            <a:off x="7702894" y="2565070"/>
            <a:ext cx="3851797" cy="40669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48316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Installing AVIcode</a:t>
            </a:r>
            <a:endParaRPr lang="en-US" dirty="0"/>
          </a:p>
        </p:txBody>
      </p:sp>
      <p:sp>
        <p:nvSpPr>
          <p:cNvPr id="3" name="Subtitle 2"/>
          <p:cNvSpPr>
            <a:spLocks noGrp="1"/>
          </p:cNvSpPr>
          <p:nvPr>
            <p:ph type="subTitle" idx="1"/>
          </p:nvPr>
        </p:nvSpPr>
        <p:spPr/>
        <p:txBody>
          <a:bodyPr/>
          <a:lstStyle/>
          <a:p>
            <a:r>
              <a:rPr lang="en-US" smtClean="0"/>
              <a:t>Simon Skinner - System Center MVP</a:t>
            </a:r>
            <a:endParaRPr lang="en-US" dirty="0"/>
          </a:p>
        </p:txBody>
      </p:sp>
    </p:spTree>
    <p:extLst>
      <p:ext uri="{BB962C8B-B14F-4D97-AF65-F5344CB8AC3E}">
        <p14:creationId xmlns:p14="http://schemas.microsoft.com/office/powerpoint/2010/main" val="21902015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Configuring  MP Discovery and Deployment</a:t>
            </a:r>
            <a:endParaRPr lang="en-US" dirty="0"/>
          </a:p>
        </p:txBody>
      </p:sp>
      <p:sp>
        <p:nvSpPr>
          <p:cNvPr id="3" name="Text Placeholder 2"/>
          <p:cNvSpPr>
            <a:spLocks noGrp="1"/>
          </p:cNvSpPr>
          <p:nvPr>
            <p:ph type="body" sz="quarter" idx="10"/>
          </p:nvPr>
        </p:nvSpPr>
        <p:spPr>
          <a:xfrm>
            <a:off x="519112" y="1447799"/>
            <a:ext cx="7548563" cy="2850011"/>
          </a:xfrm>
        </p:spPr>
        <p:txBody>
          <a:bodyPr/>
          <a:lstStyle/>
          <a:p>
            <a:r>
              <a:rPr lang="en-US" smtClean="0"/>
              <a:t>Configuring .NET Enterprise management pack groups</a:t>
            </a:r>
          </a:p>
          <a:p>
            <a:pPr lvl="1"/>
            <a:r>
              <a:rPr lang="en-US" smtClean="0"/>
              <a:t>Discovery group</a:t>
            </a:r>
          </a:p>
          <a:p>
            <a:pPr lvl="1"/>
            <a:r>
              <a:rPr lang="en-US" smtClean="0"/>
              <a:t>Deployment group</a:t>
            </a:r>
          </a:p>
          <a:p>
            <a:pPr lvl="1"/>
            <a:r>
              <a:rPr lang="en-US" smtClean="0"/>
              <a:t>UX Collector Group</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38" y="2328863"/>
            <a:ext cx="34861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45364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Configure Monitoring In SCOM</a:t>
            </a:r>
            <a:endParaRPr lang="en-US" dirty="0"/>
          </a:p>
        </p:txBody>
      </p:sp>
      <p:sp>
        <p:nvSpPr>
          <p:cNvPr id="3" name="Text Placeholder 2"/>
          <p:cNvSpPr>
            <a:spLocks noGrp="1"/>
          </p:cNvSpPr>
          <p:nvPr>
            <p:ph type="body" sz="quarter" idx="10"/>
          </p:nvPr>
        </p:nvSpPr>
        <p:spPr/>
        <p:txBody>
          <a:bodyPr/>
          <a:lstStyle/>
          <a:p>
            <a:r>
              <a:rPr lang="en-US" smtClean="0"/>
              <a:t>Add monitor wizard</a:t>
            </a:r>
          </a:p>
          <a:p>
            <a:pPr lvl="1"/>
            <a:r>
              <a:rPr lang="en-US" smtClean="0"/>
              <a:t>Discover applications</a:t>
            </a:r>
          </a:p>
          <a:p>
            <a:pPr lvl="1"/>
            <a:r>
              <a:rPr lang="en-US" smtClean="0"/>
              <a:t>Store completed template in unsealed MP</a:t>
            </a:r>
          </a:p>
          <a:p>
            <a:pPr lvl="1"/>
            <a:r>
              <a:rPr lang="en-US" smtClean="0"/>
              <a:t>Set ‘Alerting’</a:t>
            </a:r>
          </a:p>
          <a:p>
            <a:pPr lvl="1"/>
            <a:r>
              <a:rPr lang="en-US" smtClean="0"/>
              <a:t>Set ‘Sensitivity’</a:t>
            </a:r>
          </a:p>
          <a:p>
            <a:pPr lvl="1"/>
            <a:r>
              <a:rPr lang="en-US" smtClean="0"/>
              <a:t>Choose events type to collect</a:t>
            </a:r>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450" y="3044021"/>
            <a:ext cx="4049507" cy="3309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05468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 Installation Options</a:t>
            </a:r>
            <a:endParaRPr lang="en-US" dirty="0"/>
          </a:p>
        </p:txBody>
      </p:sp>
      <p:sp>
        <p:nvSpPr>
          <p:cNvPr id="3" name="Text Placeholder 2"/>
          <p:cNvSpPr>
            <a:spLocks noGrp="1"/>
          </p:cNvSpPr>
          <p:nvPr>
            <p:ph type="body" sz="quarter" idx="10"/>
          </p:nvPr>
        </p:nvSpPr>
        <p:spPr>
          <a:xfrm>
            <a:off x="519112" y="1447798"/>
            <a:ext cx="6577013" cy="3896451"/>
          </a:xfrm>
        </p:spPr>
        <p:txBody>
          <a:bodyPr/>
          <a:lstStyle/>
          <a:p>
            <a:r>
              <a:rPr lang="en-US" sz="2800" dirty="0" smtClean="0"/>
              <a:t>Methods for installing </a:t>
            </a:r>
          </a:p>
          <a:p>
            <a:pPr marL="917575" lvl="1" indent="-457200">
              <a:buFont typeface="+mj-lt"/>
              <a:buAutoNum type="arabicPeriod"/>
            </a:pPr>
            <a:r>
              <a:rPr lang="en-US" sz="2000" dirty="0" smtClean="0"/>
              <a:t>SCOM - Add Monitor Wizard will use SCOM agent to pull from SEViewer and perform basic configuration on all server required</a:t>
            </a:r>
          </a:p>
          <a:p>
            <a:pPr marL="917575" lvl="1" indent="-457200">
              <a:buFont typeface="+mj-lt"/>
              <a:buAutoNum type="arabicPeriod"/>
            </a:pPr>
            <a:r>
              <a:rPr lang="en-US" sz="2000" dirty="0" smtClean="0"/>
              <a:t>Manual Install of agent requires downloading and running agent installer then performing basic configuration manually</a:t>
            </a:r>
          </a:p>
          <a:p>
            <a:r>
              <a:rPr lang="en-US" sz="2800" dirty="0" smtClean="0"/>
              <a:t>uX user health monitoring is installed by default but requires manual set-up for SCOM or stand alone.</a:t>
            </a:r>
          </a:p>
          <a:p>
            <a:pPr lvl="1"/>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025" y="1009650"/>
            <a:ext cx="3603623" cy="219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158" y="3762375"/>
            <a:ext cx="3597504"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83276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Standalone Agent Install</a:t>
            </a:r>
            <a:endParaRPr lang="en-US" dirty="0"/>
          </a:p>
        </p:txBody>
      </p:sp>
      <p:sp>
        <p:nvSpPr>
          <p:cNvPr id="3" name="Text Placeholder 2"/>
          <p:cNvSpPr>
            <a:spLocks noGrp="1"/>
          </p:cNvSpPr>
          <p:nvPr>
            <p:ph type="body" sz="quarter" idx="10"/>
          </p:nvPr>
        </p:nvSpPr>
        <p:spPr>
          <a:xfrm>
            <a:off x="519112" y="1447799"/>
            <a:ext cx="11149013" cy="3182410"/>
          </a:xfrm>
        </p:spPr>
        <p:txBody>
          <a:bodyPr/>
          <a:lstStyle/>
          <a:p>
            <a:r>
              <a:rPr lang="en-US" dirty="0" smtClean="0"/>
              <a:t>Manual agent install</a:t>
            </a:r>
          </a:p>
          <a:p>
            <a:pPr lvl="1"/>
            <a:r>
              <a:rPr lang="en-US" dirty="0" smtClean="0"/>
              <a:t>Run agent.msi as local admin</a:t>
            </a:r>
          </a:p>
          <a:p>
            <a:pPr lvl="1"/>
            <a:r>
              <a:rPr lang="en-US" dirty="0" smtClean="0"/>
              <a:t>Browse </a:t>
            </a:r>
            <a:r>
              <a:rPr lang="en-US" dirty="0" err="1" smtClean="0"/>
              <a:t>SEVIewer</a:t>
            </a:r>
            <a:r>
              <a:rPr lang="en-US" dirty="0" smtClean="0"/>
              <a:t> </a:t>
            </a:r>
            <a:r>
              <a:rPr lang="en-US" dirty="0" err="1" smtClean="0"/>
              <a:t>url</a:t>
            </a:r>
            <a:r>
              <a:rPr lang="en-US" dirty="0" smtClean="0"/>
              <a:t> Tools&gt;Download Wizard to obtain latest agent</a:t>
            </a:r>
          </a:p>
          <a:p>
            <a:r>
              <a:rPr lang="en-US" dirty="0" smtClean="0"/>
              <a:t>Confirm SEViewer communication</a:t>
            </a:r>
          </a:p>
          <a:p>
            <a:pPr lvl="1"/>
            <a:r>
              <a:rPr lang="en-US" dirty="0" smtClean="0"/>
              <a:t>Run MMC Snap-In to and verify communication to SEViewer service</a:t>
            </a:r>
            <a:endParaRPr lang="en-US" dirty="0"/>
          </a:p>
        </p:txBody>
      </p:sp>
    </p:spTree>
    <p:extLst>
      <p:ext uri="{BB962C8B-B14F-4D97-AF65-F5344CB8AC3E}">
        <p14:creationId xmlns:p14="http://schemas.microsoft.com/office/powerpoint/2010/main" val="265330389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Standalone Agent Configuration</a:t>
            </a:r>
            <a:endParaRPr lang="en-US" dirty="0"/>
          </a:p>
        </p:txBody>
      </p:sp>
      <p:sp>
        <p:nvSpPr>
          <p:cNvPr id="3" name="Text Placeholder 2"/>
          <p:cNvSpPr>
            <a:spLocks noGrp="1"/>
          </p:cNvSpPr>
          <p:nvPr>
            <p:ph type="body" sz="quarter" idx="10"/>
          </p:nvPr>
        </p:nvSpPr>
        <p:spPr>
          <a:xfrm>
            <a:off x="519112" y="1447799"/>
            <a:ext cx="11149013" cy="4235006"/>
          </a:xfrm>
        </p:spPr>
        <p:txBody>
          <a:bodyPr/>
          <a:lstStyle/>
          <a:p>
            <a:r>
              <a:rPr lang="en-US" dirty="0"/>
              <a:t>Enable and </a:t>
            </a:r>
            <a:r>
              <a:rPr lang="en-US" dirty="0" smtClean="0"/>
              <a:t>disable </a:t>
            </a:r>
            <a:r>
              <a:rPr lang="en-US" dirty="0"/>
              <a:t>m</a:t>
            </a:r>
            <a:r>
              <a:rPr lang="en-US" dirty="0" smtClean="0"/>
              <a:t>onitoring</a:t>
            </a:r>
            <a:endParaRPr lang="en-US" dirty="0"/>
          </a:p>
          <a:p>
            <a:r>
              <a:rPr lang="en-US" dirty="0"/>
              <a:t>Set and </a:t>
            </a:r>
            <a:r>
              <a:rPr lang="en-US" dirty="0" smtClean="0"/>
              <a:t>test </a:t>
            </a:r>
            <a:r>
              <a:rPr lang="en-US" dirty="0"/>
              <a:t>SEViewer </a:t>
            </a:r>
            <a:r>
              <a:rPr lang="en-US" dirty="0" smtClean="0"/>
              <a:t>location</a:t>
            </a:r>
            <a:endParaRPr lang="en-US" dirty="0"/>
          </a:p>
          <a:p>
            <a:r>
              <a:rPr lang="en-US" dirty="0"/>
              <a:t>Configure a</a:t>
            </a:r>
            <a:r>
              <a:rPr lang="en-US" dirty="0" smtClean="0"/>
              <a:t>pplication monitoring</a:t>
            </a:r>
            <a:endParaRPr lang="en-US" dirty="0"/>
          </a:p>
          <a:p>
            <a:r>
              <a:rPr lang="en-US" dirty="0"/>
              <a:t>Set performance thresholds</a:t>
            </a:r>
          </a:p>
          <a:p>
            <a:r>
              <a:rPr lang="en-US" dirty="0"/>
              <a:t>Set exception level</a:t>
            </a:r>
          </a:p>
          <a:p>
            <a:r>
              <a:rPr lang="en-US" dirty="0"/>
              <a:t>Set throttling</a:t>
            </a:r>
          </a:p>
          <a:p>
            <a:r>
              <a:rPr lang="en-US" dirty="0"/>
              <a:t>Modify </a:t>
            </a:r>
            <a:r>
              <a:rPr lang="en-US" dirty="0" smtClean="0"/>
              <a:t>performance counters </a:t>
            </a:r>
            <a:endParaRPr lang="en-US" dirty="0"/>
          </a:p>
          <a:p>
            <a:r>
              <a:rPr lang="en-US" dirty="0" smtClean="0"/>
              <a:t>Enable </a:t>
            </a:r>
            <a:r>
              <a:rPr lang="en-US" dirty="0"/>
              <a:t>e</a:t>
            </a:r>
            <a:r>
              <a:rPr lang="en-US" dirty="0" smtClean="0"/>
              <a:t>vent log collection</a:t>
            </a:r>
            <a:endParaRPr lang="en-US" dirty="0"/>
          </a:p>
        </p:txBody>
      </p:sp>
    </p:spTree>
    <p:extLst>
      <p:ext uri="{BB962C8B-B14F-4D97-AF65-F5344CB8AC3E}">
        <p14:creationId xmlns:p14="http://schemas.microsoft.com/office/powerpoint/2010/main" val="307426950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Configuring Application Monitoring</a:t>
            </a:r>
            <a:endParaRPr lang="en-US" dirty="0"/>
          </a:p>
        </p:txBody>
      </p:sp>
      <p:sp>
        <p:nvSpPr>
          <p:cNvPr id="3" name="Subtitle 2"/>
          <p:cNvSpPr>
            <a:spLocks noGrp="1"/>
          </p:cNvSpPr>
          <p:nvPr>
            <p:ph type="subTitle" idx="1"/>
          </p:nvPr>
        </p:nvSpPr>
        <p:spPr/>
        <p:txBody>
          <a:bodyPr/>
          <a:lstStyle/>
          <a:p>
            <a:r>
              <a:rPr lang="en-US" dirty="0" smtClean="0"/>
              <a:t>Chris Childers</a:t>
            </a:r>
            <a:endParaRPr lang="en-US" dirty="0"/>
          </a:p>
        </p:txBody>
      </p:sp>
    </p:spTree>
    <p:extLst>
      <p:ext uri="{BB962C8B-B14F-4D97-AF65-F5344CB8AC3E}">
        <p14:creationId xmlns:p14="http://schemas.microsoft.com/office/powerpoint/2010/main" val="51276042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lstStyle/>
          <a:p>
            <a:r>
              <a:rPr lang="en-US" smtClean="0"/>
              <a:t>The AVIcode solution</a:t>
            </a:r>
          </a:p>
          <a:p>
            <a:r>
              <a:rPr lang="en-US" smtClean="0"/>
              <a:t>AVIcode architecture</a:t>
            </a:r>
          </a:p>
          <a:p>
            <a:r>
              <a:rPr lang="en-US" smtClean="0"/>
              <a:t>Installing AVIcode</a:t>
            </a:r>
          </a:p>
          <a:p>
            <a:r>
              <a:rPr lang="en-US" smtClean="0"/>
              <a:t>Configuring application monitoring </a:t>
            </a:r>
          </a:p>
          <a:p>
            <a:r>
              <a:rPr lang="en-US" smtClean="0"/>
              <a:t>Advanced configuration options</a:t>
            </a:r>
            <a:endParaRPr lang="en-US" dirty="0"/>
          </a:p>
        </p:txBody>
      </p:sp>
    </p:spTree>
    <p:extLst>
      <p:ext uri="{BB962C8B-B14F-4D97-AF65-F5344CB8AC3E}">
        <p14:creationId xmlns:p14="http://schemas.microsoft.com/office/powerpoint/2010/main" val="181632746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Intercept uX</a:t>
            </a:r>
            <a:endParaRPr lang="en-US" dirty="0"/>
          </a:p>
        </p:txBody>
      </p:sp>
      <p:sp>
        <p:nvSpPr>
          <p:cNvPr id="3" name="Text Placeholder 2"/>
          <p:cNvSpPr>
            <a:spLocks noGrp="1"/>
          </p:cNvSpPr>
          <p:nvPr>
            <p:ph type="body" sz="quarter" idx="10"/>
          </p:nvPr>
        </p:nvSpPr>
        <p:spPr>
          <a:xfrm>
            <a:off x="519112" y="1447799"/>
            <a:ext cx="7529513" cy="3539430"/>
          </a:xfrm>
        </p:spPr>
        <p:txBody>
          <a:bodyPr/>
          <a:lstStyle/>
          <a:p>
            <a:r>
              <a:rPr lang="en-US" dirty="0" smtClean="0"/>
              <a:t>Importing the Intercept uX MP</a:t>
            </a:r>
          </a:p>
          <a:p>
            <a:pPr lvl="1"/>
            <a:r>
              <a:rPr lang="en-US" dirty="0" smtClean="0"/>
              <a:t>uX MP allows configuration and visualization of web based end user application health</a:t>
            </a:r>
          </a:p>
          <a:p>
            <a:r>
              <a:rPr lang="en-US" dirty="0" smtClean="0"/>
              <a:t>Installing and Configuring the uX Collector</a:t>
            </a:r>
          </a:p>
          <a:p>
            <a:pPr lvl="1"/>
            <a:r>
              <a:rPr lang="en-US" dirty="0" smtClean="0"/>
              <a:t>Run the collector configuration utility to install in each target web application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5975" y="729158"/>
            <a:ext cx="4219575"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011339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uX Monitoring</a:t>
            </a:r>
            <a:endParaRPr lang="en-US" dirty="0"/>
          </a:p>
        </p:txBody>
      </p:sp>
      <p:sp>
        <p:nvSpPr>
          <p:cNvPr id="3" name="Text Placeholder 2"/>
          <p:cNvSpPr>
            <a:spLocks noGrp="1"/>
          </p:cNvSpPr>
          <p:nvPr>
            <p:ph type="body" sz="quarter" idx="10"/>
          </p:nvPr>
        </p:nvSpPr>
        <p:spPr>
          <a:xfrm>
            <a:off x="519112" y="1447799"/>
            <a:ext cx="11149013" cy="2813078"/>
          </a:xfrm>
        </p:spPr>
        <p:txBody>
          <a:bodyPr/>
          <a:lstStyle/>
          <a:p>
            <a:r>
              <a:rPr lang="en-US" dirty="0" smtClean="0"/>
              <a:t>Configuring user health monitoring with uX Console</a:t>
            </a:r>
          </a:p>
          <a:p>
            <a:pPr lvl="1"/>
            <a:r>
              <a:rPr lang="en-US" dirty="0" smtClean="0"/>
              <a:t>Alerting thresholds</a:t>
            </a:r>
          </a:p>
          <a:p>
            <a:pPr lvl="1"/>
            <a:r>
              <a:rPr lang="en-US" dirty="0" smtClean="0"/>
              <a:t>Data collection detail</a:t>
            </a:r>
          </a:p>
          <a:p>
            <a:pPr lvl="1"/>
            <a:r>
              <a:rPr lang="en-US" dirty="0" smtClean="0"/>
              <a:t>Filtering rules</a:t>
            </a:r>
          </a:p>
          <a:p>
            <a:pPr lvl="1"/>
            <a:endParaRPr lang="en-US" dirty="0" smtClean="0"/>
          </a:p>
          <a:p>
            <a:pPr lvl="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338" y="4072239"/>
            <a:ext cx="4637116" cy="191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352"/>
          <a:stretch/>
        </p:blipFill>
        <p:spPr bwMode="auto">
          <a:xfrm>
            <a:off x="6394697" y="2220686"/>
            <a:ext cx="4695825" cy="38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35117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a:t>uX Configuration</a:t>
            </a:r>
          </a:p>
        </p:txBody>
      </p:sp>
      <p:sp>
        <p:nvSpPr>
          <p:cNvPr id="3" name="Subtitle 2"/>
          <p:cNvSpPr>
            <a:spLocks noGrp="1"/>
          </p:cNvSpPr>
          <p:nvPr>
            <p:ph type="subTitle" idx="1"/>
          </p:nvPr>
        </p:nvSpPr>
        <p:spPr/>
        <p:txBody>
          <a:bodyPr/>
          <a:lstStyle/>
          <a:p>
            <a:r>
              <a:rPr lang="en-US" dirty="0" smtClean="0"/>
              <a:t>Shawn Gibbs</a:t>
            </a:r>
            <a:endParaRPr lang="en-US" dirty="0"/>
          </a:p>
        </p:txBody>
      </p:sp>
    </p:spTree>
    <p:extLst>
      <p:ext uri="{BB962C8B-B14F-4D97-AF65-F5344CB8AC3E}">
        <p14:creationId xmlns:p14="http://schemas.microsoft.com/office/powerpoint/2010/main" val="133106139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Configuration</a:t>
            </a:r>
            <a:endParaRPr lang="en-US" dirty="0"/>
          </a:p>
        </p:txBody>
      </p:sp>
      <p:sp>
        <p:nvSpPr>
          <p:cNvPr id="3" name="Text Placeholder 2"/>
          <p:cNvSpPr>
            <a:spLocks noGrp="1"/>
          </p:cNvSpPr>
          <p:nvPr>
            <p:ph type="body" sz="quarter" idx="10"/>
          </p:nvPr>
        </p:nvSpPr>
        <p:spPr>
          <a:xfrm>
            <a:off x="519112" y="1447799"/>
            <a:ext cx="11149013" cy="5219891"/>
          </a:xfrm>
        </p:spPr>
        <p:txBody>
          <a:bodyPr/>
          <a:lstStyle/>
          <a:p>
            <a:r>
              <a:rPr lang="en-US" dirty="0" smtClean="0"/>
              <a:t>Using configuration MMC snap-in to control more advanced collection</a:t>
            </a:r>
          </a:p>
          <a:p>
            <a:pPr lvl="1"/>
            <a:r>
              <a:rPr lang="en-US" dirty="0" smtClean="0"/>
              <a:t>Throttling events</a:t>
            </a:r>
          </a:p>
          <a:p>
            <a:pPr lvl="1"/>
            <a:r>
              <a:rPr lang="en-US" dirty="0" smtClean="0"/>
              <a:t>Light request</a:t>
            </a:r>
          </a:p>
          <a:p>
            <a:pPr lvl="1"/>
            <a:r>
              <a:rPr lang="en-US" dirty="0" smtClean="0"/>
              <a:t>Resources</a:t>
            </a:r>
          </a:p>
          <a:p>
            <a:pPr lvl="1"/>
            <a:r>
              <a:rPr lang="en-US" dirty="0" smtClean="0"/>
              <a:t>Entry Points</a:t>
            </a:r>
          </a:p>
          <a:p>
            <a:r>
              <a:rPr lang="en-US" dirty="0" smtClean="0"/>
              <a:t>Developer terms used in configuration</a:t>
            </a:r>
          </a:p>
          <a:p>
            <a:pPr lvl="1"/>
            <a:r>
              <a:rPr lang="en-US" dirty="0" smtClean="0"/>
              <a:t>Namespaces</a:t>
            </a:r>
          </a:p>
          <a:p>
            <a:pPr lvl="1"/>
            <a:r>
              <a:rPr lang="en-US" dirty="0" smtClean="0"/>
              <a:t>Classes</a:t>
            </a:r>
          </a:p>
          <a:p>
            <a:pPr lvl="1"/>
            <a:r>
              <a:rPr lang="en-US" dirty="0" smtClean="0"/>
              <a:t>Methods / Functions</a:t>
            </a:r>
          </a:p>
          <a:p>
            <a:pPr lvl="1"/>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9557" y="1888312"/>
            <a:ext cx="3029543" cy="233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8574" y="4907223"/>
            <a:ext cx="4358481" cy="155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58583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Management Options</a:t>
            </a:r>
            <a:endParaRPr lang="en-US" dirty="0"/>
          </a:p>
        </p:txBody>
      </p:sp>
      <p:sp>
        <p:nvSpPr>
          <p:cNvPr id="3" name="Text Placeholder 2"/>
          <p:cNvSpPr>
            <a:spLocks noGrp="1"/>
          </p:cNvSpPr>
          <p:nvPr>
            <p:ph type="body" sz="quarter" idx="10"/>
          </p:nvPr>
        </p:nvSpPr>
        <p:spPr>
          <a:xfrm>
            <a:off x="519113" y="1447799"/>
            <a:ext cx="6624638" cy="2474524"/>
          </a:xfrm>
        </p:spPr>
        <p:txBody>
          <a:bodyPr/>
          <a:lstStyle/>
          <a:p>
            <a:r>
              <a:rPr lang="en-US" dirty="0" smtClean="0"/>
              <a:t>Event data options</a:t>
            </a:r>
          </a:p>
          <a:p>
            <a:pPr lvl="1"/>
            <a:r>
              <a:rPr lang="en-US" dirty="0" smtClean="0"/>
              <a:t>When is grooming fired</a:t>
            </a:r>
          </a:p>
          <a:p>
            <a:pPr lvl="1"/>
            <a:r>
              <a:rPr lang="en-US" dirty="0" smtClean="0"/>
              <a:t>What are retention options</a:t>
            </a:r>
          </a:p>
          <a:p>
            <a:r>
              <a:rPr lang="en-US" dirty="0" smtClean="0"/>
              <a:t>Console locations</a:t>
            </a:r>
          </a:p>
          <a:p>
            <a:r>
              <a:rPr lang="en-US" dirty="0" smtClean="0"/>
              <a:t>Security modes</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95" b="1786"/>
          <a:stretch/>
        </p:blipFill>
        <p:spPr bwMode="auto">
          <a:xfrm>
            <a:off x="7096125" y="1143000"/>
            <a:ext cx="48133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92235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Advanced Configuration</a:t>
            </a:r>
            <a:endParaRPr lang="en-US" dirty="0"/>
          </a:p>
        </p:txBody>
      </p:sp>
    </p:spTree>
    <p:extLst>
      <p:ext uri="{BB962C8B-B14F-4D97-AF65-F5344CB8AC3E}">
        <p14:creationId xmlns:p14="http://schemas.microsoft.com/office/powerpoint/2010/main" val="146652230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01313171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26670475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54886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343970400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AVIcode Solution</a:t>
            </a:r>
            <a:endParaRPr lang="en-US" dirty="0"/>
          </a:p>
        </p:txBody>
      </p:sp>
      <p:sp>
        <p:nvSpPr>
          <p:cNvPr id="8" name="Text Placeholder 7"/>
          <p:cNvSpPr>
            <a:spLocks noGrp="1"/>
          </p:cNvSpPr>
          <p:nvPr>
            <p:ph type="body" sz="quarter" idx="10"/>
          </p:nvPr>
        </p:nvSpPr>
        <p:spPr>
          <a:xfrm>
            <a:off x="519112" y="1447799"/>
            <a:ext cx="11149013" cy="4653582"/>
          </a:xfrm>
        </p:spPr>
        <p:txBody>
          <a:bodyPr/>
          <a:lstStyle/>
          <a:p>
            <a:r>
              <a:rPr lang="en-US" sz="2800" dirty="0" smtClean="0"/>
              <a:t>24x7 LOB applications monitoring</a:t>
            </a:r>
          </a:p>
          <a:p>
            <a:r>
              <a:rPr lang="en-US" sz="2800" dirty="0" smtClean="0"/>
              <a:t>No source code modifications</a:t>
            </a:r>
          </a:p>
          <a:p>
            <a:r>
              <a:rPr lang="en-US" sz="2800" dirty="0" smtClean="0"/>
              <a:t>Low overhead</a:t>
            </a:r>
          </a:p>
          <a:p>
            <a:r>
              <a:rPr lang="en-US" sz="2800" dirty="0" smtClean="0"/>
              <a:t>End-to-end transaction tracking</a:t>
            </a:r>
          </a:p>
          <a:p>
            <a:r>
              <a:rPr lang="en-US" sz="2800" dirty="0" smtClean="0"/>
              <a:t>360º application holistic view</a:t>
            </a:r>
          </a:p>
          <a:p>
            <a:r>
              <a:rPr lang="en-US" sz="2800" dirty="0" smtClean="0"/>
              <a:t>Application availability monitoring</a:t>
            </a:r>
          </a:p>
          <a:p>
            <a:r>
              <a:rPr lang="en-US" sz="2800" dirty="0" smtClean="0"/>
              <a:t>Problem management workflows</a:t>
            </a:r>
          </a:p>
          <a:p>
            <a:r>
              <a:rPr lang="en-US" sz="2800" dirty="0" smtClean="0"/>
              <a:t>End-user health monitoring</a:t>
            </a:r>
          </a:p>
          <a:p>
            <a:r>
              <a:rPr lang="en-US" sz="2800" dirty="0" smtClean="0"/>
              <a:t>Intelligent analytics and reports</a:t>
            </a:r>
          </a:p>
          <a:p>
            <a:endParaRPr lang="en-US" sz="2800" dirty="0"/>
          </a:p>
        </p:txBody>
      </p:sp>
      <p:pic>
        <p:nvPicPr>
          <p:cNvPr id="6" name="Picture 4"/>
          <p:cNvPicPr>
            <a:picLocks noChangeAspect="1" noChangeArrowheads="1"/>
          </p:cNvPicPr>
          <p:nvPr/>
        </p:nvPicPr>
        <p:blipFill>
          <a:blip r:embed="rId3" cstate="email"/>
          <a:stretch>
            <a:fillRect/>
          </a:stretch>
        </p:blipFill>
        <p:spPr bwMode="auto">
          <a:xfrm rot="1952837">
            <a:off x="7949200" y="1140644"/>
            <a:ext cx="3345126" cy="23312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advisor-prob-dist"/>
          <p:cNvPicPr>
            <a:picLocks noChangeAspect="1" noChangeArrowheads="1"/>
          </p:cNvPicPr>
          <p:nvPr/>
        </p:nvPicPr>
        <p:blipFill>
          <a:blip r:embed="rId4" cstate="email"/>
          <a:srcRect/>
          <a:stretch>
            <a:fillRect/>
          </a:stretch>
        </p:blipFill>
        <p:spPr bwMode="auto">
          <a:xfrm>
            <a:off x="7291712" y="4188700"/>
            <a:ext cx="4660101" cy="17501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5733274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AVIcode Architecture</a:t>
            </a:r>
            <a:endParaRPr lang="en-US" dirty="0"/>
          </a:p>
        </p:txBody>
      </p:sp>
      <p:sp>
        <p:nvSpPr>
          <p:cNvPr id="4" name="TextBox 3"/>
          <p:cNvSpPr txBox="1"/>
          <p:nvPr/>
        </p:nvSpPr>
        <p:spPr>
          <a:xfrm>
            <a:off x="519113" y="1447800"/>
            <a:ext cx="1941365" cy="4081117"/>
          </a:xfrm>
          <a:prstGeom prst="rect">
            <a:avLst/>
          </a:prstGeom>
          <a:noFill/>
        </p:spPr>
        <p:txBody>
          <a:bodyPr wrap="none" rtlCol="0">
            <a:spAutoFit/>
          </a:bodyPr>
          <a:lstStyle/>
          <a:p>
            <a:pPr>
              <a:lnSpc>
                <a:spcPct val="90000"/>
              </a:lnSpc>
            </a:pPr>
            <a:r>
              <a:rPr lang="en-US" sz="1600" dirty="0" smtClean="0">
                <a:gradFill>
                  <a:gsLst>
                    <a:gs pos="0">
                      <a:schemeClr val="tx1"/>
                    </a:gs>
                    <a:gs pos="88000">
                      <a:schemeClr val="tx1"/>
                    </a:gs>
                  </a:gsLst>
                  <a:lin ang="5400000" scaled="0"/>
                </a:gradFill>
              </a:rPr>
              <a:t>Web Applications</a:t>
            </a:r>
            <a:br>
              <a:rPr lang="en-US" sz="1600" dirty="0" smtClean="0">
                <a:gradFill>
                  <a:gsLst>
                    <a:gs pos="0">
                      <a:schemeClr val="tx1"/>
                    </a:gs>
                    <a:gs pos="88000">
                      <a:schemeClr val="tx1"/>
                    </a:gs>
                  </a:gsLst>
                  <a:lin ang="5400000" scaled="0"/>
                </a:gradFill>
              </a:rPr>
            </a:br>
            <a:r>
              <a:rPr lang="en-US" sz="1600" dirty="0" smtClean="0">
                <a:gradFill>
                  <a:gsLst>
                    <a:gs pos="0">
                      <a:schemeClr val="tx1"/>
                    </a:gs>
                    <a:gs pos="88000">
                      <a:schemeClr val="tx1"/>
                    </a:gs>
                  </a:gsLst>
                  <a:lin ang="5400000" scaled="0"/>
                </a:gradFill>
              </a:rPr>
              <a:t>1. SEViewer</a:t>
            </a:r>
            <a:br>
              <a:rPr lang="en-US" sz="1600" dirty="0" smtClean="0">
                <a:gradFill>
                  <a:gsLst>
                    <a:gs pos="0">
                      <a:schemeClr val="tx1"/>
                    </a:gs>
                    <a:gs pos="88000">
                      <a:schemeClr val="tx1"/>
                    </a:gs>
                  </a:gsLst>
                  <a:lin ang="5400000" scaled="0"/>
                </a:gradFill>
              </a:rPr>
            </a:br>
            <a:r>
              <a:rPr lang="en-US" sz="1600" dirty="0" smtClean="0">
                <a:gradFill>
                  <a:gsLst>
                    <a:gs pos="0">
                      <a:schemeClr val="tx1"/>
                    </a:gs>
                    <a:gs pos="88000">
                      <a:schemeClr val="tx1"/>
                    </a:gs>
                  </a:gsLst>
                  <a:lin ang="5400000" scaled="0"/>
                </a:gradFill>
              </a:rPr>
              <a:t>2. Advisor</a:t>
            </a:r>
            <a:br>
              <a:rPr lang="en-US" sz="1600" dirty="0" smtClean="0">
                <a:gradFill>
                  <a:gsLst>
                    <a:gs pos="0">
                      <a:schemeClr val="tx1"/>
                    </a:gs>
                    <a:gs pos="88000">
                      <a:schemeClr val="tx1"/>
                    </a:gs>
                  </a:gsLst>
                  <a:lin ang="5400000" scaled="0"/>
                </a:gradFill>
              </a:rPr>
            </a:br>
            <a:r>
              <a:rPr lang="en-US" sz="1600" dirty="0" smtClean="0">
                <a:gradFill>
                  <a:gsLst>
                    <a:gs pos="0">
                      <a:schemeClr val="tx1"/>
                    </a:gs>
                    <a:gs pos="88000">
                      <a:schemeClr val="tx1"/>
                    </a:gs>
                  </a:gsLst>
                  <a:lin ang="5400000" scaled="0"/>
                </a:gradFill>
              </a:rPr>
              <a:t/>
            </a:r>
            <a:br>
              <a:rPr lang="en-US" sz="1600" dirty="0" smtClean="0">
                <a:gradFill>
                  <a:gsLst>
                    <a:gs pos="0">
                      <a:schemeClr val="tx1"/>
                    </a:gs>
                    <a:gs pos="88000">
                      <a:schemeClr val="tx1"/>
                    </a:gs>
                  </a:gsLst>
                  <a:lin ang="5400000" scaled="0"/>
                </a:gradFill>
              </a:rPr>
            </a:br>
            <a:endParaRPr lang="en-US" sz="1600" dirty="0" smtClean="0">
              <a:gradFill>
                <a:gsLst>
                  <a:gs pos="0">
                    <a:schemeClr val="tx1"/>
                  </a:gs>
                  <a:gs pos="88000">
                    <a:schemeClr val="tx1"/>
                  </a:gs>
                </a:gsLst>
                <a:lin ang="5400000" scaled="0"/>
              </a:gradFill>
            </a:endParaRPr>
          </a:p>
          <a:p>
            <a:pPr>
              <a:lnSpc>
                <a:spcPct val="90000"/>
              </a:lnSpc>
            </a:pPr>
            <a:r>
              <a:rPr lang="en-US" sz="1600" dirty="0" smtClean="0">
                <a:gradFill>
                  <a:gsLst>
                    <a:gs pos="0">
                      <a:schemeClr val="tx1"/>
                    </a:gs>
                    <a:gs pos="88000">
                      <a:schemeClr val="tx1"/>
                    </a:gs>
                  </a:gsLst>
                  <a:lin ang="5400000" scaled="0"/>
                </a:gradFill>
              </a:rPr>
              <a:t>Web Services</a:t>
            </a:r>
            <a:br>
              <a:rPr lang="en-US" sz="1600" dirty="0" smtClean="0">
                <a:gradFill>
                  <a:gsLst>
                    <a:gs pos="0">
                      <a:schemeClr val="tx1"/>
                    </a:gs>
                    <a:gs pos="88000">
                      <a:schemeClr val="tx1"/>
                    </a:gs>
                  </a:gsLst>
                  <a:lin ang="5400000" scaled="0"/>
                </a:gradFill>
              </a:rPr>
            </a:br>
            <a:r>
              <a:rPr lang="en-US" sz="1600" dirty="0" smtClean="0">
                <a:gradFill>
                  <a:gsLst>
                    <a:gs pos="0">
                      <a:schemeClr val="tx1"/>
                    </a:gs>
                    <a:gs pos="88000">
                      <a:schemeClr val="tx1"/>
                    </a:gs>
                  </a:gsLst>
                  <a:lin ang="5400000" scaled="0"/>
                </a:gradFill>
              </a:rPr>
              <a:t>1. SELog</a:t>
            </a:r>
          </a:p>
          <a:p>
            <a:pPr>
              <a:lnSpc>
                <a:spcPct val="90000"/>
              </a:lnSpc>
            </a:pPr>
            <a:r>
              <a:rPr lang="en-US" sz="1600" dirty="0" smtClean="0">
                <a:gradFill>
                  <a:gsLst>
                    <a:gs pos="0">
                      <a:schemeClr val="tx1"/>
                    </a:gs>
                    <a:gs pos="88000">
                      <a:schemeClr val="tx1"/>
                    </a:gs>
                  </a:gsLst>
                  <a:lin ang="5400000" scaled="0"/>
                </a:gradFill>
              </a:rPr>
              <a:t>2. uX Collector</a:t>
            </a:r>
          </a:p>
          <a:p>
            <a:pPr>
              <a:lnSpc>
                <a:spcPct val="90000"/>
              </a:lnSpc>
            </a:pPr>
            <a:endParaRPr lang="en-US" sz="1600" dirty="0">
              <a:gradFill>
                <a:gsLst>
                  <a:gs pos="0">
                    <a:schemeClr val="tx1"/>
                  </a:gs>
                  <a:gs pos="88000">
                    <a:schemeClr val="tx1"/>
                  </a:gs>
                </a:gsLst>
                <a:lin ang="5400000" scaled="0"/>
              </a:gradFill>
            </a:endParaRPr>
          </a:p>
          <a:p>
            <a:pPr>
              <a:lnSpc>
                <a:spcPct val="90000"/>
              </a:lnSpc>
            </a:pPr>
            <a:endParaRPr lang="en-US" sz="1600" dirty="0" smtClean="0">
              <a:gradFill>
                <a:gsLst>
                  <a:gs pos="0">
                    <a:schemeClr val="tx1"/>
                  </a:gs>
                  <a:gs pos="88000">
                    <a:schemeClr val="tx1"/>
                  </a:gs>
                </a:gsLst>
                <a:lin ang="5400000" scaled="0"/>
              </a:gradFill>
            </a:endParaRPr>
          </a:p>
          <a:p>
            <a:pPr>
              <a:lnSpc>
                <a:spcPct val="90000"/>
              </a:lnSpc>
            </a:pPr>
            <a:r>
              <a:rPr lang="en-US" sz="1600" dirty="0" smtClean="0">
                <a:gradFill>
                  <a:gsLst>
                    <a:gs pos="0">
                      <a:schemeClr val="tx1"/>
                    </a:gs>
                    <a:gs pos="88000">
                      <a:schemeClr val="tx1"/>
                    </a:gs>
                  </a:gsLst>
                  <a:lin ang="5400000" scaled="0"/>
                </a:gradFill>
              </a:rPr>
              <a:t>Databases</a:t>
            </a:r>
            <a:br>
              <a:rPr lang="en-US" sz="1600" dirty="0" smtClean="0">
                <a:gradFill>
                  <a:gsLst>
                    <a:gs pos="0">
                      <a:schemeClr val="tx1"/>
                    </a:gs>
                    <a:gs pos="88000">
                      <a:schemeClr val="tx1"/>
                    </a:gs>
                  </a:gsLst>
                  <a:lin ang="5400000" scaled="0"/>
                </a:gradFill>
              </a:rPr>
            </a:br>
            <a:r>
              <a:rPr lang="en-US" sz="1600" dirty="0" smtClean="0">
                <a:gradFill>
                  <a:gsLst>
                    <a:gs pos="0">
                      <a:schemeClr val="tx1"/>
                    </a:gs>
                    <a:gs pos="88000">
                      <a:schemeClr val="tx1"/>
                    </a:gs>
                  </a:gsLst>
                  <a:lin ang="5400000" scaled="0"/>
                </a:gradFill>
              </a:rPr>
              <a:t>1. Event database</a:t>
            </a:r>
          </a:p>
          <a:p>
            <a:pPr>
              <a:lnSpc>
                <a:spcPct val="90000"/>
              </a:lnSpc>
            </a:pPr>
            <a:r>
              <a:rPr lang="en-US" sz="1600" dirty="0" smtClean="0">
                <a:gradFill>
                  <a:gsLst>
                    <a:gs pos="0">
                      <a:schemeClr val="tx1"/>
                    </a:gs>
                    <a:gs pos="88000">
                      <a:schemeClr val="tx1"/>
                    </a:gs>
                  </a:gsLst>
                  <a:lin ang="5400000" scaled="0"/>
                </a:gradFill>
              </a:rPr>
              <a:t>2. Report database</a:t>
            </a:r>
          </a:p>
          <a:p>
            <a:pPr>
              <a:lnSpc>
                <a:spcPct val="90000"/>
              </a:lnSpc>
            </a:pPr>
            <a:endParaRPr lang="en-US" sz="1600" dirty="0">
              <a:gradFill>
                <a:gsLst>
                  <a:gs pos="0">
                    <a:schemeClr val="tx1"/>
                  </a:gs>
                  <a:gs pos="88000">
                    <a:schemeClr val="tx1"/>
                  </a:gs>
                </a:gsLst>
                <a:lin ang="5400000" scaled="0"/>
              </a:gradFill>
            </a:endParaRPr>
          </a:p>
          <a:p>
            <a:pPr>
              <a:lnSpc>
                <a:spcPct val="90000"/>
              </a:lnSpc>
            </a:pPr>
            <a:endParaRPr lang="en-US" sz="1600" dirty="0" smtClean="0">
              <a:gradFill>
                <a:gsLst>
                  <a:gs pos="0">
                    <a:schemeClr val="tx1"/>
                  </a:gs>
                  <a:gs pos="88000">
                    <a:schemeClr val="tx1"/>
                  </a:gs>
                </a:gsLst>
                <a:lin ang="5400000" scaled="0"/>
              </a:gradFill>
            </a:endParaRPr>
          </a:p>
          <a:p>
            <a:pPr>
              <a:lnSpc>
                <a:spcPct val="90000"/>
              </a:lnSpc>
            </a:pPr>
            <a:r>
              <a:rPr lang="en-US" sz="1600" dirty="0" smtClean="0">
                <a:gradFill>
                  <a:gsLst>
                    <a:gs pos="0">
                      <a:schemeClr val="tx1"/>
                    </a:gs>
                    <a:gs pos="88000">
                      <a:schemeClr val="tx1"/>
                    </a:gs>
                  </a:gsLst>
                  <a:lin ang="5400000" scaled="0"/>
                </a:gradFill>
              </a:rPr>
              <a:t>Management Packs</a:t>
            </a:r>
            <a:br>
              <a:rPr lang="en-US" sz="1600" dirty="0" smtClean="0">
                <a:gradFill>
                  <a:gsLst>
                    <a:gs pos="0">
                      <a:schemeClr val="tx1"/>
                    </a:gs>
                    <a:gs pos="88000">
                      <a:schemeClr val="tx1"/>
                    </a:gs>
                  </a:gsLst>
                  <a:lin ang="5400000" scaled="0"/>
                </a:gradFill>
              </a:rPr>
            </a:br>
            <a:r>
              <a:rPr lang="en-US" sz="1600" dirty="0" smtClean="0">
                <a:gradFill>
                  <a:gsLst>
                    <a:gs pos="0">
                      <a:schemeClr val="tx1"/>
                    </a:gs>
                    <a:gs pos="88000">
                      <a:schemeClr val="tx1"/>
                    </a:gs>
                  </a:gsLst>
                  <a:lin ang="5400000" scaled="0"/>
                </a:gradFill>
              </a:rPr>
              <a:t>1. NET Enterprise</a:t>
            </a:r>
          </a:p>
          <a:p>
            <a:pPr>
              <a:lnSpc>
                <a:spcPct val="90000"/>
              </a:lnSpc>
            </a:pPr>
            <a:r>
              <a:rPr lang="en-US" sz="1600" dirty="0" smtClean="0">
                <a:gradFill>
                  <a:gsLst>
                    <a:gs pos="0">
                      <a:schemeClr val="tx1"/>
                    </a:gs>
                    <a:gs pos="88000">
                      <a:schemeClr val="tx1"/>
                    </a:gs>
                  </a:gsLst>
                  <a:lin ang="5400000" scaled="0"/>
                </a:gradFill>
              </a:rPr>
              <a:t>2. uX User health</a:t>
            </a:r>
          </a:p>
        </p:txBody>
      </p:sp>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847" y="914400"/>
            <a:ext cx="8051666" cy="549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782762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8"/>
            <a:ext cx="11173090" cy="664797"/>
          </a:xfrm>
        </p:spPr>
        <p:txBody>
          <a:bodyPr/>
          <a:lstStyle/>
          <a:p>
            <a:r>
              <a:rPr lang="en-US" dirty="0" smtClean="0"/>
              <a:t>Deployment Scenarios </a:t>
            </a:r>
            <a:endParaRPr lang="en-US" dirty="0"/>
          </a:p>
        </p:txBody>
      </p:sp>
      <p:sp>
        <p:nvSpPr>
          <p:cNvPr id="7" name="TextBox 6"/>
          <p:cNvSpPr txBox="1"/>
          <p:nvPr/>
        </p:nvSpPr>
        <p:spPr>
          <a:xfrm>
            <a:off x="519113" y="1461156"/>
            <a:ext cx="3087705" cy="2197525"/>
          </a:xfrm>
          <a:prstGeom prst="rect">
            <a:avLst/>
          </a:prstGeom>
          <a:noFill/>
        </p:spPr>
        <p:txBody>
          <a:bodyPr wrap="none" rtlCol="0">
            <a:spAutoFit/>
          </a:bodyPr>
          <a:lstStyle/>
          <a:p>
            <a:pPr>
              <a:lnSpc>
                <a:spcPct val="90000"/>
              </a:lnSpc>
            </a:pPr>
            <a:r>
              <a:rPr lang="en-US" dirty="0" smtClean="0">
                <a:gradFill>
                  <a:gsLst>
                    <a:gs pos="0">
                      <a:schemeClr val="tx1"/>
                    </a:gs>
                    <a:gs pos="88000">
                      <a:schemeClr val="tx1"/>
                    </a:gs>
                  </a:gsLst>
                  <a:lin ang="5400000" scaled="0"/>
                </a:gradFill>
              </a:rPr>
              <a:t>Scenarios Include:</a:t>
            </a:r>
            <a:br>
              <a:rPr lang="en-US" dirty="0" smtClean="0">
                <a:gradFill>
                  <a:gsLst>
                    <a:gs pos="0">
                      <a:schemeClr val="tx1"/>
                    </a:gs>
                    <a:gs pos="88000">
                      <a:schemeClr val="tx1"/>
                    </a:gs>
                  </a:gsLst>
                  <a:lin ang="5400000" scaled="0"/>
                </a:gradFill>
              </a:rPr>
            </a:br>
            <a:r>
              <a:rPr lang="en-US" dirty="0" smtClean="0">
                <a:gradFill>
                  <a:gsLst>
                    <a:gs pos="0">
                      <a:schemeClr val="tx1"/>
                    </a:gs>
                    <a:gs pos="88000">
                      <a:schemeClr val="tx1"/>
                    </a:gs>
                  </a:gsLst>
                  <a:lin ang="5400000" scaled="0"/>
                </a:gradFill>
              </a:rPr>
              <a:t>1. Load Balanced</a:t>
            </a:r>
          </a:p>
          <a:p>
            <a:pPr>
              <a:lnSpc>
                <a:spcPct val="90000"/>
              </a:lnSpc>
            </a:pPr>
            <a:r>
              <a:rPr lang="en-US" dirty="0" smtClean="0">
                <a:gradFill>
                  <a:gsLst>
                    <a:gs pos="0">
                      <a:schemeClr val="tx1"/>
                    </a:gs>
                    <a:gs pos="88000">
                      <a:schemeClr val="tx1"/>
                    </a:gs>
                  </a:gsLst>
                  <a:lin ang="5400000" scaled="0"/>
                </a:gradFill>
              </a:rPr>
              <a:t>2. Fail Over</a:t>
            </a:r>
            <a:br>
              <a:rPr lang="en-US" dirty="0" smtClean="0">
                <a:gradFill>
                  <a:gsLst>
                    <a:gs pos="0">
                      <a:schemeClr val="tx1"/>
                    </a:gs>
                    <a:gs pos="88000">
                      <a:schemeClr val="tx1"/>
                    </a:gs>
                  </a:gsLst>
                  <a:lin ang="5400000" scaled="0"/>
                </a:gradFill>
              </a:rPr>
            </a:br>
            <a:endParaRPr lang="en-US" dirty="0" smtClean="0">
              <a:gradFill>
                <a:gsLst>
                  <a:gs pos="0">
                    <a:schemeClr val="tx1"/>
                  </a:gs>
                  <a:gs pos="88000">
                    <a:schemeClr val="tx1"/>
                  </a:gs>
                </a:gsLst>
                <a:lin ang="5400000" scaled="0"/>
              </a:gradFill>
            </a:endParaRPr>
          </a:p>
          <a:p>
            <a:pPr>
              <a:lnSpc>
                <a:spcPct val="90000"/>
              </a:lnSpc>
            </a:pPr>
            <a:endParaRPr lang="en-US" sz="1600" dirty="0">
              <a:gradFill>
                <a:gsLst>
                  <a:gs pos="0">
                    <a:schemeClr val="tx1"/>
                  </a:gs>
                  <a:gs pos="88000">
                    <a:schemeClr val="tx1"/>
                  </a:gs>
                </a:gsLst>
                <a:lin ang="5400000" scaled="0"/>
              </a:gradFill>
            </a:endParaRPr>
          </a:p>
          <a:p>
            <a:pPr>
              <a:lnSpc>
                <a:spcPct val="90000"/>
              </a:lnSpc>
            </a:pPr>
            <a:r>
              <a:rPr lang="en-US" sz="1600" dirty="0" smtClean="0">
                <a:gradFill>
                  <a:gsLst>
                    <a:gs pos="0">
                      <a:schemeClr val="tx1"/>
                    </a:gs>
                    <a:gs pos="88000">
                      <a:schemeClr val="tx1"/>
                    </a:gs>
                  </a:gsLst>
                  <a:lin ang="5400000" scaled="0"/>
                </a:gradFill>
              </a:rPr>
              <a:t>Multiple installs can utilize same</a:t>
            </a:r>
            <a:br>
              <a:rPr lang="en-US" sz="1600" dirty="0" smtClean="0">
                <a:gradFill>
                  <a:gsLst>
                    <a:gs pos="0">
                      <a:schemeClr val="tx1"/>
                    </a:gs>
                    <a:gs pos="88000">
                      <a:schemeClr val="tx1"/>
                    </a:gs>
                  </a:gsLst>
                  <a:lin ang="5400000" scaled="0"/>
                </a:gradFill>
              </a:rPr>
            </a:br>
            <a:r>
              <a:rPr lang="en-US" sz="1600" dirty="0" smtClean="0">
                <a:gradFill>
                  <a:gsLst>
                    <a:gs pos="0">
                      <a:schemeClr val="tx1"/>
                    </a:gs>
                    <a:gs pos="88000">
                      <a:schemeClr val="tx1"/>
                    </a:gs>
                  </a:gsLst>
                  <a:lin ang="5400000" scaled="0"/>
                </a:gradFill>
              </a:rPr>
              <a:t>database instances.</a:t>
            </a:r>
            <a:br>
              <a:rPr lang="en-US" sz="1600" dirty="0" smtClean="0">
                <a:gradFill>
                  <a:gsLst>
                    <a:gs pos="0">
                      <a:schemeClr val="tx1"/>
                    </a:gs>
                    <a:gs pos="88000">
                      <a:schemeClr val="tx1"/>
                    </a:gs>
                  </a:gsLst>
                  <a:lin ang="5400000" scaled="0"/>
                </a:gradFill>
              </a:rPr>
            </a:br>
            <a:r>
              <a:rPr lang="en-US" sz="1600" dirty="0" smtClean="0">
                <a:gradFill>
                  <a:gsLst>
                    <a:gs pos="0">
                      <a:schemeClr val="tx1"/>
                    </a:gs>
                    <a:gs pos="88000">
                      <a:schemeClr val="tx1"/>
                    </a:gs>
                  </a:gsLst>
                  <a:lin ang="5400000" scaled="0"/>
                </a:gradFill>
              </a:rPr>
              <a:t/>
            </a:r>
            <a:br>
              <a:rPr lang="en-US" sz="1600" dirty="0" smtClean="0">
                <a:gradFill>
                  <a:gsLst>
                    <a:gs pos="0">
                      <a:schemeClr val="tx1"/>
                    </a:gs>
                    <a:gs pos="88000">
                      <a:schemeClr val="tx1"/>
                    </a:gs>
                  </a:gsLst>
                  <a:lin ang="5400000" scaled="0"/>
                </a:gradFill>
              </a:rPr>
            </a:br>
            <a:endParaRPr lang="en-US" sz="1600" dirty="0" smtClean="0">
              <a:gradFill>
                <a:gsLst>
                  <a:gs pos="0">
                    <a:schemeClr val="tx1"/>
                  </a:gs>
                  <a:gs pos="88000">
                    <a:schemeClr val="tx1"/>
                  </a:gs>
                </a:gsLst>
                <a:lin ang="5400000" scaled="0"/>
              </a:gradFill>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728" y="1000722"/>
            <a:ext cx="7024708" cy="562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98047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8"/>
            <a:ext cx="11173090" cy="664797"/>
          </a:xfrm>
        </p:spPr>
        <p:txBody>
          <a:bodyPr/>
          <a:lstStyle/>
          <a:p>
            <a:r>
              <a:rPr lang="en-US" dirty="0" smtClean="0"/>
              <a:t>Deployment Scenarios DMZ</a:t>
            </a:r>
            <a:endParaRPr lang="en-US" dirty="0"/>
          </a:p>
        </p:txBody>
      </p:sp>
      <p:sp>
        <p:nvSpPr>
          <p:cNvPr id="7" name="TextBox 6"/>
          <p:cNvSpPr txBox="1"/>
          <p:nvPr/>
        </p:nvSpPr>
        <p:spPr>
          <a:xfrm>
            <a:off x="519113" y="1447800"/>
            <a:ext cx="2273379" cy="1865126"/>
          </a:xfrm>
          <a:prstGeom prst="rect">
            <a:avLst/>
          </a:prstGeom>
          <a:noFill/>
        </p:spPr>
        <p:txBody>
          <a:bodyPr wrap="none" rtlCol="0">
            <a:spAutoFit/>
          </a:bodyPr>
          <a:lstStyle/>
          <a:p>
            <a:pPr>
              <a:lnSpc>
                <a:spcPct val="90000"/>
              </a:lnSpc>
            </a:pPr>
            <a:r>
              <a:rPr lang="en-US" sz="1600" dirty="0" smtClean="0">
                <a:gradFill>
                  <a:gsLst>
                    <a:gs pos="0">
                      <a:schemeClr val="tx1"/>
                    </a:gs>
                    <a:gs pos="88000">
                      <a:schemeClr val="tx1"/>
                    </a:gs>
                  </a:gsLst>
                  <a:lin ang="5400000" scaled="0"/>
                </a:gradFill>
              </a:rPr>
              <a:t>Web DMZ</a:t>
            </a:r>
            <a:br>
              <a:rPr lang="en-US" sz="1600" dirty="0" smtClean="0">
                <a:gradFill>
                  <a:gsLst>
                    <a:gs pos="0">
                      <a:schemeClr val="tx1"/>
                    </a:gs>
                    <a:gs pos="88000">
                      <a:schemeClr val="tx1"/>
                    </a:gs>
                  </a:gsLst>
                  <a:lin ang="5400000" scaled="0"/>
                </a:gradFill>
              </a:rPr>
            </a:br>
            <a:r>
              <a:rPr lang="en-US" sz="1600" dirty="0" smtClean="0">
                <a:gradFill>
                  <a:gsLst>
                    <a:gs pos="0">
                      <a:schemeClr val="tx1"/>
                    </a:gs>
                    <a:gs pos="88000">
                      <a:schemeClr val="tx1"/>
                    </a:gs>
                  </a:gsLst>
                  <a:lin ang="5400000" scaled="0"/>
                </a:gradFill>
              </a:rPr>
              <a:t/>
            </a:r>
            <a:br>
              <a:rPr lang="en-US" sz="1600" dirty="0" smtClean="0">
                <a:gradFill>
                  <a:gsLst>
                    <a:gs pos="0">
                      <a:schemeClr val="tx1"/>
                    </a:gs>
                    <a:gs pos="88000">
                      <a:schemeClr val="tx1"/>
                    </a:gs>
                  </a:gsLst>
                  <a:lin ang="5400000" scaled="0"/>
                </a:gradFill>
              </a:rPr>
            </a:br>
            <a:r>
              <a:rPr lang="en-US" sz="1600" dirty="0" smtClean="0">
                <a:gradFill>
                  <a:gsLst>
                    <a:gs pos="0">
                      <a:schemeClr val="tx1"/>
                    </a:gs>
                    <a:gs pos="88000">
                      <a:schemeClr val="tx1"/>
                    </a:gs>
                  </a:gsLst>
                  <a:lin ang="5400000" scaled="0"/>
                </a:gradFill>
              </a:rPr>
              <a:t>1.AVIcode installed </a:t>
            </a:r>
            <a:br>
              <a:rPr lang="en-US" sz="1600" dirty="0" smtClean="0">
                <a:gradFill>
                  <a:gsLst>
                    <a:gs pos="0">
                      <a:schemeClr val="tx1"/>
                    </a:gs>
                    <a:gs pos="88000">
                      <a:schemeClr val="tx1"/>
                    </a:gs>
                  </a:gsLst>
                  <a:lin ang="5400000" scaled="0"/>
                </a:gradFill>
              </a:rPr>
            </a:br>
            <a:r>
              <a:rPr lang="en-US" sz="1600" dirty="0" smtClean="0">
                <a:gradFill>
                  <a:gsLst>
                    <a:gs pos="0">
                      <a:schemeClr val="tx1"/>
                    </a:gs>
                    <a:gs pos="88000">
                      <a:schemeClr val="tx1"/>
                    </a:gs>
                  </a:gsLst>
                  <a:lin ang="5400000" scaled="0"/>
                </a:gradFill>
              </a:rPr>
              <a:t>on OpsMgr Gateway</a:t>
            </a:r>
            <a:br>
              <a:rPr lang="en-US" sz="1600" dirty="0" smtClean="0">
                <a:gradFill>
                  <a:gsLst>
                    <a:gs pos="0">
                      <a:schemeClr val="tx1"/>
                    </a:gs>
                    <a:gs pos="88000">
                      <a:schemeClr val="tx1"/>
                    </a:gs>
                  </a:gsLst>
                  <a:lin ang="5400000" scaled="0"/>
                </a:gradFill>
              </a:rPr>
            </a:br>
            <a:endParaRPr lang="en-US" sz="1600" dirty="0" smtClean="0">
              <a:gradFill>
                <a:gsLst>
                  <a:gs pos="0">
                    <a:schemeClr val="tx1"/>
                  </a:gs>
                  <a:gs pos="88000">
                    <a:schemeClr val="tx1"/>
                  </a:gs>
                </a:gsLst>
                <a:lin ang="5400000" scaled="0"/>
              </a:gradFill>
            </a:endParaRPr>
          </a:p>
          <a:p>
            <a:pPr>
              <a:lnSpc>
                <a:spcPct val="90000"/>
              </a:lnSpc>
            </a:pPr>
            <a:r>
              <a:rPr lang="en-US" sz="1600" dirty="0" smtClean="0">
                <a:gradFill>
                  <a:gsLst>
                    <a:gs pos="0">
                      <a:schemeClr val="tx1"/>
                    </a:gs>
                    <a:gs pos="88000">
                      <a:schemeClr val="tx1"/>
                    </a:gs>
                  </a:gsLst>
                  <a:lin ang="5400000" scaled="0"/>
                </a:gradFill>
              </a:rPr>
              <a:t>2. uX collector installed</a:t>
            </a:r>
            <a:br>
              <a:rPr lang="en-US" sz="1600" dirty="0" smtClean="0">
                <a:gradFill>
                  <a:gsLst>
                    <a:gs pos="0">
                      <a:schemeClr val="tx1"/>
                    </a:gs>
                    <a:gs pos="88000">
                      <a:schemeClr val="tx1"/>
                    </a:gs>
                  </a:gsLst>
                  <a:lin ang="5400000" scaled="0"/>
                </a:gradFill>
              </a:rPr>
            </a:br>
            <a:r>
              <a:rPr lang="en-US" sz="1600" dirty="0" smtClean="0">
                <a:gradFill>
                  <a:gsLst>
                    <a:gs pos="0">
                      <a:schemeClr val="tx1"/>
                    </a:gs>
                    <a:gs pos="88000">
                      <a:schemeClr val="tx1"/>
                    </a:gs>
                  </a:gsLst>
                  <a:lin ang="5400000" scaled="0"/>
                </a:gradFill>
              </a:rPr>
              <a:t>on Web App server</a:t>
            </a:r>
            <a:br>
              <a:rPr lang="en-US" sz="1600" dirty="0" smtClean="0">
                <a:gradFill>
                  <a:gsLst>
                    <a:gs pos="0">
                      <a:schemeClr val="tx1"/>
                    </a:gs>
                    <a:gs pos="88000">
                      <a:schemeClr val="tx1"/>
                    </a:gs>
                  </a:gsLst>
                  <a:lin ang="5400000" scaled="0"/>
                </a:gradFill>
              </a:rPr>
            </a:br>
            <a:endParaRPr lang="en-US" sz="1600" dirty="0" smtClean="0">
              <a:gradFill>
                <a:gsLst>
                  <a:gs pos="0">
                    <a:schemeClr val="tx1"/>
                  </a:gs>
                  <a:gs pos="88000">
                    <a:schemeClr val="tx1"/>
                  </a:gs>
                </a:gsLst>
                <a:lin ang="5400000" scaled="0"/>
              </a:gra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331" y="891704"/>
            <a:ext cx="7302238" cy="573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64300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Confirmation</a:t>
            </a:r>
            <a:endParaRPr lang="en-US" dirty="0"/>
          </a:p>
        </p:txBody>
      </p:sp>
      <p:sp>
        <p:nvSpPr>
          <p:cNvPr id="3" name="Text Placeholder 2"/>
          <p:cNvSpPr>
            <a:spLocks noGrp="1"/>
          </p:cNvSpPr>
          <p:nvPr>
            <p:ph idx="1"/>
          </p:nvPr>
        </p:nvSpPr>
        <p:spPr>
          <a:xfrm>
            <a:off x="519113" y="4206681"/>
            <a:ext cx="2991203" cy="1293856"/>
          </a:xfrm>
          <a:prstGeom prst="rect">
            <a:avLst/>
          </a:prstGeom>
        </p:spPr>
        <p:txBody>
          <a:bodyPr/>
          <a:lstStyle/>
          <a:p>
            <a:pPr marL="0" indent="0">
              <a:buNone/>
            </a:pPr>
            <a:r>
              <a:rPr lang="en-US" sz="2000" dirty="0" smtClean="0">
                <a:solidFill>
                  <a:schemeClr val="tx1"/>
                </a:solidFill>
              </a:rPr>
              <a:t>2 Separate solution install </a:t>
            </a:r>
            <a:r>
              <a:rPr lang="en-US" sz="2000" dirty="0">
                <a:solidFill>
                  <a:schemeClr val="tx1"/>
                </a:solidFill>
              </a:rPr>
              <a:t>p</a:t>
            </a:r>
            <a:r>
              <a:rPr lang="en-US" sz="2000" dirty="0" smtClean="0">
                <a:solidFill>
                  <a:schemeClr val="tx1"/>
                </a:solidFill>
              </a:rPr>
              <a:t>aths can be taken, stand alone and SCOM integrated. Both require core AVIcode web apps and DB’s.</a:t>
            </a:r>
            <a:endParaRPr lang="en-US" sz="2000"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196" y="990600"/>
            <a:ext cx="9190290"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a:off x="6056415" y="1852550"/>
            <a:ext cx="641268" cy="16625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a:off x="6056415" y="1852550"/>
            <a:ext cx="734291" cy="124493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flipH="1">
            <a:off x="5513119" y="1852550"/>
            <a:ext cx="543296" cy="63236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Rounded Rectangle 6"/>
          <p:cNvSpPr/>
          <p:nvPr/>
        </p:nvSpPr>
        <p:spPr bwMode="auto">
          <a:xfrm>
            <a:off x="5444823" y="1287482"/>
            <a:ext cx="1086592" cy="57694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Required</a:t>
            </a:r>
          </a:p>
        </p:txBody>
      </p:sp>
    </p:spTree>
    <p:extLst>
      <p:ext uri="{BB962C8B-B14F-4D97-AF65-F5344CB8AC3E}">
        <p14:creationId xmlns:p14="http://schemas.microsoft.com/office/powerpoint/2010/main" val="255649202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AVIcode Installation Steps</a:t>
            </a:r>
            <a:endParaRPr lang="en-US" dirty="0"/>
          </a:p>
        </p:txBody>
      </p:sp>
      <p:sp>
        <p:nvSpPr>
          <p:cNvPr id="3" name="Content Placeholder 2"/>
          <p:cNvSpPr>
            <a:spLocks noGrp="1"/>
          </p:cNvSpPr>
          <p:nvPr>
            <p:ph sz="half" idx="1"/>
          </p:nvPr>
        </p:nvSpPr>
        <p:spPr>
          <a:xfrm>
            <a:off x="519113" y="1447800"/>
            <a:ext cx="5486400" cy="4635115"/>
          </a:xfrm>
        </p:spPr>
        <p:txBody>
          <a:bodyPr/>
          <a:lstStyle/>
          <a:p>
            <a:r>
              <a:rPr lang="en-US" dirty="0" smtClean="0"/>
              <a:t>AVIcode.NET Enterprise MP</a:t>
            </a:r>
          </a:p>
          <a:p>
            <a:pPr marL="805114" lvl="1" indent="-457200">
              <a:buFont typeface="+mj-lt"/>
              <a:buAutoNum type="arabicPeriod"/>
            </a:pPr>
            <a:r>
              <a:rPr lang="en-US" dirty="0" smtClean="0"/>
              <a:t>Install SEViewer and Enterprise .NET MP</a:t>
            </a:r>
          </a:p>
          <a:p>
            <a:pPr marL="805114" lvl="1" indent="-457200">
              <a:buFont typeface="+mj-lt"/>
              <a:buAutoNum type="arabicPeriod"/>
            </a:pPr>
            <a:r>
              <a:rPr lang="en-US" dirty="0" smtClean="0"/>
              <a:t>Configure groups</a:t>
            </a:r>
          </a:p>
          <a:p>
            <a:pPr marL="805114" lvl="1" indent="-457200">
              <a:buFont typeface="+mj-lt"/>
              <a:buAutoNum type="arabicPeriod"/>
            </a:pPr>
            <a:r>
              <a:rPr lang="en-US" dirty="0" smtClean="0"/>
              <a:t>Configure .NET server monitoring</a:t>
            </a:r>
          </a:p>
          <a:p>
            <a:pPr marL="805114" lvl="1" indent="-457200">
              <a:buFont typeface="+mj-lt"/>
              <a:buAutoNum type="arabicPeriod"/>
            </a:pPr>
            <a:r>
              <a:rPr lang="en-US" dirty="0" smtClean="0"/>
              <a:t>Import uX MP</a:t>
            </a:r>
          </a:p>
          <a:p>
            <a:pPr marL="805114" lvl="1" indent="-457200">
              <a:buFont typeface="+mj-lt"/>
              <a:buAutoNum type="arabicPeriod"/>
            </a:pPr>
            <a:r>
              <a:rPr lang="en-US" dirty="0" smtClean="0"/>
              <a:t>Install uX collector web service on monitored servers</a:t>
            </a:r>
          </a:p>
          <a:p>
            <a:pPr marL="805114" lvl="1" indent="-457200">
              <a:buFont typeface="+mj-lt"/>
              <a:buAutoNum type="arabicPeriod"/>
            </a:pPr>
            <a:r>
              <a:rPr lang="en-US" dirty="0" smtClean="0"/>
              <a:t>Configure uX monitoring on monitored servers</a:t>
            </a:r>
          </a:p>
          <a:p>
            <a:pPr marL="805114" lvl="1" indent="-457200">
              <a:buFont typeface="+mj-lt"/>
              <a:buAutoNum type="arabicPeriod"/>
            </a:pPr>
            <a:r>
              <a:rPr lang="en-US" dirty="0" smtClean="0"/>
              <a:t>Configure uX MP</a:t>
            </a:r>
          </a:p>
          <a:p>
            <a:pPr marL="805114" lvl="1" indent="-457200">
              <a:buFont typeface="+mj-lt"/>
              <a:buAutoNum type="arabicPeriod"/>
            </a:pPr>
            <a:r>
              <a:rPr lang="en-US" dirty="0" smtClean="0"/>
              <a:t>Install Advisor reporting</a:t>
            </a:r>
            <a:endParaRPr lang="en-US" dirty="0"/>
          </a:p>
        </p:txBody>
      </p:sp>
      <p:sp>
        <p:nvSpPr>
          <p:cNvPr id="4" name="Content Placeholder 3"/>
          <p:cNvSpPr>
            <a:spLocks noGrp="1"/>
          </p:cNvSpPr>
          <p:nvPr>
            <p:ph sz="half" idx="2"/>
          </p:nvPr>
        </p:nvSpPr>
        <p:spPr>
          <a:xfrm>
            <a:off x="6581775" y="1447800"/>
            <a:ext cx="5086350" cy="4376583"/>
          </a:xfrm>
        </p:spPr>
        <p:txBody>
          <a:bodyPr/>
          <a:lstStyle/>
          <a:p>
            <a:r>
              <a:rPr lang="en-US" dirty="0" smtClean="0"/>
              <a:t>Standalone AVIcode</a:t>
            </a:r>
          </a:p>
          <a:p>
            <a:pPr marL="790562" lvl="1" indent="-457200">
              <a:buFont typeface="+mj-lt"/>
              <a:buAutoNum type="arabicPeriod"/>
            </a:pPr>
            <a:r>
              <a:rPr lang="en-US" dirty="0" smtClean="0"/>
              <a:t>Install SEViewer</a:t>
            </a:r>
          </a:p>
          <a:p>
            <a:pPr marL="790562" lvl="1" indent="-457200">
              <a:buFont typeface="+mj-lt"/>
              <a:buAutoNum type="arabicPeriod"/>
            </a:pPr>
            <a:r>
              <a:rPr lang="en-US" dirty="0" smtClean="0"/>
              <a:t>Configure SEViewer DB</a:t>
            </a:r>
          </a:p>
          <a:p>
            <a:pPr marL="790562" lvl="1" indent="-457200">
              <a:buFont typeface="+mj-lt"/>
              <a:buAutoNum type="arabicPeriod"/>
            </a:pPr>
            <a:r>
              <a:rPr lang="en-US" dirty="0" smtClean="0"/>
              <a:t>Install Agent</a:t>
            </a:r>
          </a:p>
          <a:p>
            <a:pPr marL="790562" lvl="1" indent="-457200">
              <a:buFont typeface="+mj-lt"/>
              <a:buAutoNum type="arabicPeriod"/>
            </a:pPr>
            <a:r>
              <a:rPr lang="en-US" dirty="0" smtClean="0"/>
              <a:t>Install uX collector web service</a:t>
            </a:r>
          </a:p>
          <a:p>
            <a:pPr marL="790562" lvl="1" indent="-457200">
              <a:buFont typeface="+mj-lt"/>
              <a:buAutoNum type="arabicPeriod"/>
            </a:pPr>
            <a:r>
              <a:rPr lang="en-US" dirty="0" smtClean="0"/>
              <a:t>Install Advisor reporting</a:t>
            </a:r>
          </a:p>
          <a:p>
            <a:pPr marL="790562" lvl="1" indent="-457200">
              <a:buFont typeface="+mj-lt"/>
              <a:buAutoNum type="arabicPeriod"/>
            </a:pPr>
            <a:r>
              <a:rPr lang="en-US" dirty="0" smtClean="0"/>
              <a:t>Configure Advisor DB</a:t>
            </a:r>
          </a:p>
          <a:p>
            <a:pPr marL="790562" lvl="1" indent="-457200">
              <a:buFont typeface="+mj-lt"/>
              <a:buAutoNum type="arabicPeriod"/>
            </a:pPr>
            <a:r>
              <a:rPr lang="en-US" dirty="0" smtClean="0"/>
              <a:t>Configure server side application monitoring</a:t>
            </a:r>
          </a:p>
          <a:p>
            <a:pPr marL="790562" lvl="1" indent="-457200">
              <a:buFont typeface="+mj-lt"/>
              <a:buAutoNum type="arabicPeriod"/>
            </a:pPr>
            <a:r>
              <a:rPr lang="en-US" dirty="0" smtClean="0"/>
              <a:t>Configure uX monitoring</a:t>
            </a:r>
          </a:p>
          <a:p>
            <a:pPr marL="790562" lvl="1" indent="-457200">
              <a:buFont typeface="+mj-lt"/>
              <a:buAutoNum type="arabicPeriod"/>
            </a:pPr>
            <a:r>
              <a:rPr lang="en-US" dirty="0" smtClean="0"/>
              <a:t>Install Advisor reporting</a:t>
            </a:r>
            <a:endParaRPr lang="en-US" dirty="0"/>
          </a:p>
        </p:txBody>
      </p:sp>
    </p:spTree>
    <p:extLst>
      <p:ext uri="{BB962C8B-B14F-4D97-AF65-F5344CB8AC3E}">
        <p14:creationId xmlns:p14="http://schemas.microsoft.com/office/powerpoint/2010/main" val="157368019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Ensuring Successful Deployment</a:t>
            </a:r>
            <a:endParaRPr lang="en-US" dirty="0"/>
          </a:p>
        </p:txBody>
      </p:sp>
      <p:sp>
        <p:nvSpPr>
          <p:cNvPr id="4" name="Content Placeholder 3"/>
          <p:cNvSpPr>
            <a:spLocks noGrp="1"/>
          </p:cNvSpPr>
          <p:nvPr>
            <p:ph sz="half" idx="1"/>
          </p:nvPr>
        </p:nvSpPr>
        <p:spPr>
          <a:xfrm>
            <a:off x="519113" y="1447800"/>
            <a:ext cx="5486400" cy="3877985"/>
          </a:xfrm>
        </p:spPr>
        <p:txBody>
          <a:bodyPr/>
          <a:lstStyle/>
          <a:p>
            <a:r>
              <a:rPr lang="en-US" dirty="0" smtClean="0"/>
              <a:t>SEViewer and Advisor minimum </a:t>
            </a:r>
            <a:r>
              <a:rPr lang="en-US" dirty="0"/>
              <a:t>r</a:t>
            </a:r>
            <a:r>
              <a:rPr lang="en-US" dirty="0" smtClean="0"/>
              <a:t>equirements</a:t>
            </a:r>
          </a:p>
          <a:p>
            <a:pPr lvl="1"/>
            <a:endParaRPr lang="en-US" dirty="0" smtClean="0"/>
          </a:p>
          <a:p>
            <a:pPr lvl="1"/>
            <a:r>
              <a:rPr lang="en-US" dirty="0" smtClean="0"/>
              <a:t>Windows XP and greater</a:t>
            </a:r>
          </a:p>
          <a:p>
            <a:pPr lvl="1"/>
            <a:r>
              <a:rPr lang="en-US" dirty="0" smtClean="0"/>
              <a:t>IIS 5.2 and greater</a:t>
            </a:r>
          </a:p>
          <a:p>
            <a:pPr lvl="1"/>
            <a:r>
              <a:rPr lang="en-US" dirty="0" smtClean="0"/>
              <a:t>SQL Server Express and SQL 2005 and greater</a:t>
            </a:r>
          </a:p>
          <a:p>
            <a:pPr lvl="1"/>
            <a:r>
              <a:rPr lang="en-US" dirty="0" smtClean="0"/>
              <a:t>Advisor requires SSRS 2005 or greater</a:t>
            </a:r>
          </a:p>
          <a:p>
            <a:pPr lvl="1"/>
            <a:r>
              <a:rPr lang="en-US" dirty="0" smtClean="0"/>
              <a:t>ASP.NET 2.0</a:t>
            </a:r>
            <a:endParaRPr lang="en-US" dirty="0"/>
          </a:p>
        </p:txBody>
      </p:sp>
      <p:sp>
        <p:nvSpPr>
          <p:cNvPr id="5" name="Content Placeholder 4"/>
          <p:cNvSpPr>
            <a:spLocks noGrp="1"/>
          </p:cNvSpPr>
          <p:nvPr>
            <p:ph sz="half" idx="2"/>
          </p:nvPr>
        </p:nvSpPr>
        <p:spPr>
          <a:xfrm>
            <a:off x="6181725" y="1447800"/>
            <a:ext cx="5486400" cy="3151632"/>
          </a:xfrm>
        </p:spPr>
        <p:txBody>
          <a:bodyPr/>
          <a:lstStyle/>
          <a:p>
            <a:r>
              <a:rPr lang="en-US" dirty="0" smtClean="0"/>
              <a:t>Recommended security settings</a:t>
            </a:r>
          </a:p>
          <a:p>
            <a:endParaRPr lang="en-US" dirty="0" smtClean="0"/>
          </a:p>
          <a:p>
            <a:pPr lvl="1"/>
            <a:r>
              <a:rPr lang="en-US" dirty="0" smtClean="0"/>
              <a:t>Run installs as local system admin</a:t>
            </a:r>
          </a:p>
          <a:p>
            <a:pPr lvl="1"/>
            <a:r>
              <a:rPr lang="en-US" dirty="0" smtClean="0"/>
              <a:t>SQL server admin rights</a:t>
            </a:r>
          </a:p>
          <a:p>
            <a:pPr lvl="1"/>
            <a:r>
              <a:rPr lang="en-US" dirty="0" smtClean="0"/>
              <a:t>Configure SQL for mixed mode security </a:t>
            </a:r>
          </a:p>
          <a:p>
            <a:pPr lvl="1"/>
            <a:r>
              <a:rPr lang="en-US" dirty="0" err="1" smtClean="0"/>
              <a:t>OperationsMgr</a:t>
            </a:r>
            <a:r>
              <a:rPr lang="en-US" dirty="0" smtClean="0"/>
              <a:t> DB admin rights (for SCOM deployments)</a:t>
            </a:r>
            <a:endParaRPr lang="en-US" dirty="0"/>
          </a:p>
        </p:txBody>
      </p:sp>
    </p:spTree>
    <p:extLst>
      <p:ext uri="{BB962C8B-B14F-4D97-AF65-F5344CB8AC3E}">
        <p14:creationId xmlns:p14="http://schemas.microsoft.com/office/powerpoint/2010/main" val="363159325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2295e2e7-0eeb-498e-8716-217bb2ee6ee3"/>
    <ds:schemaRef ds:uri="http://purl.org/dc/dcmitype/"/>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8b529f77-48ab-4581-b468-93f09345b8aa"/>
    <ds:schemaRef ds:uri="http://www.w3.org/XML/1998/namespace"/>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442</TotalTime>
  <Words>2130</Words>
  <Application>Microsoft Office PowerPoint</Application>
  <PresentationFormat>Custom</PresentationFormat>
  <Paragraphs>254</Paragraphs>
  <Slides>31</Slides>
  <Notes>13</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TENA11_BreakoutSession_Template_16x9_Final_05132011</vt:lpstr>
      <vt:lpstr>1_White with Consolas font for code slides</vt:lpstr>
      <vt:lpstr>AVIcode: Setup and  Deploy Intercept Studio</vt:lpstr>
      <vt:lpstr>Agenda</vt:lpstr>
      <vt:lpstr>The AVIcode Solution</vt:lpstr>
      <vt:lpstr>AVIcode Architecture</vt:lpstr>
      <vt:lpstr>Deployment Scenarios </vt:lpstr>
      <vt:lpstr>Deployment Scenarios DMZ</vt:lpstr>
      <vt:lpstr>Architecture Confirmation</vt:lpstr>
      <vt:lpstr>AVIcode Installation Steps</vt:lpstr>
      <vt:lpstr>Ensuring Successful Deployment</vt:lpstr>
      <vt:lpstr>Installing The .NET MP</vt:lpstr>
      <vt:lpstr>.NET MP Installation</vt:lpstr>
      <vt:lpstr>AVIcode Advisor Installation</vt:lpstr>
      <vt:lpstr>Installing AVIcode</vt:lpstr>
      <vt:lpstr>Configuring  MP Discovery and Deployment</vt:lpstr>
      <vt:lpstr>Configure Monitoring In SCOM</vt:lpstr>
      <vt:lpstr>Agent Installation Options</vt:lpstr>
      <vt:lpstr>Standalone Agent Install</vt:lpstr>
      <vt:lpstr>Standalone Agent Configuration</vt:lpstr>
      <vt:lpstr>Configuring Application Monitoring</vt:lpstr>
      <vt:lpstr>Installing Intercept uX</vt:lpstr>
      <vt:lpstr>Configuring uX Monitoring</vt:lpstr>
      <vt:lpstr>uX Configuration</vt:lpstr>
      <vt:lpstr>Advanced Configuration</vt:lpstr>
      <vt:lpstr>Event Management Options</vt:lpstr>
      <vt:lpstr>Advanced Configuration</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SIM344: AVIcode: Setup and Deploy Intercept Studio</dc:title>
  <dc:subject>Microsoft TechEd North America 2011</dc:subject>
  <dc:creator>Shawn Gibbs, Chris Childers, Simon Skinner</dc:creator>
  <dc:description>Template Design: Jordan Cayabyab
Formatter: Sylvia Tedjo, Silver Fox Productions
Event Date: May 16-19, 2011
Event Location: Atlanta
Audience Type: Developers, IT Pros</dc:description>
  <cp:lastModifiedBy>Shows</cp:lastModifiedBy>
  <cp:revision>14</cp:revision>
  <cp:lastPrinted>2010-05-11T05:02:34Z</cp:lastPrinted>
  <dcterms:created xsi:type="dcterms:W3CDTF">2011-04-25T14:10:22Z</dcterms:created>
  <dcterms:modified xsi:type="dcterms:W3CDTF">2011-05-18T22:49:23Z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