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61" r:id="rId4"/>
    <p:sldMasterId id="2147483781" r:id="rId5"/>
  </p:sldMasterIdLst>
  <p:notesMasterIdLst>
    <p:notesMasterId r:id="rId29"/>
  </p:notesMasterIdLst>
  <p:handoutMasterIdLst>
    <p:handoutMasterId r:id="rId30"/>
  </p:handoutMasterIdLst>
  <p:sldIdLst>
    <p:sldId id="330" r:id="rId6"/>
    <p:sldId id="308" r:id="rId7"/>
    <p:sldId id="345" r:id="rId8"/>
    <p:sldId id="337" r:id="rId9"/>
    <p:sldId id="338" r:id="rId10"/>
    <p:sldId id="346" r:id="rId11"/>
    <p:sldId id="313" r:id="rId12"/>
    <p:sldId id="315" r:id="rId13"/>
    <p:sldId id="316" r:id="rId14"/>
    <p:sldId id="328" r:id="rId15"/>
    <p:sldId id="336" r:id="rId16"/>
    <p:sldId id="341" r:id="rId17"/>
    <p:sldId id="343" r:id="rId18"/>
    <p:sldId id="318" r:id="rId19"/>
    <p:sldId id="319" r:id="rId20"/>
    <p:sldId id="325" r:id="rId21"/>
    <p:sldId id="326" r:id="rId22"/>
    <p:sldId id="347" r:id="rId23"/>
    <p:sldId id="348" r:id="rId24"/>
    <p:sldId id="349" r:id="rId25"/>
    <p:sldId id="350" r:id="rId26"/>
    <p:sldId id="335" r:id="rId27"/>
    <p:sldId id="329" r:id="rId28"/>
  </p:sldIdLst>
  <p:sldSz cx="12188825" cy="6858000"/>
  <p:notesSz cx="6858000" cy="9144000"/>
  <p:embeddedFontLst>
    <p:embeddedFont>
      <p:font typeface="Segoe" pitchFamily="34" charset="0"/>
      <p:regular r:id="rId31"/>
      <p:bold r:id="rId32"/>
      <p:italic r:id="rId33"/>
      <p:boldItalic r:id="rId34"/>
    </p:embeddedFont>
    <p:embeddedFont>
      <p:font typeface="Segoe Condensed" pitchFamily="34" charset="0"/>
      <p:regular r:id="rId35"/>
      <p:bold r:id="rId36"/>
      <p:italic r:id="rId37"/>
      <p:boldItalic r:id="rId38"/>
    </p:embeddedFont>
    <p:embeddedFont>
      <p:font typeface="Segoe UI" pitchFamily="34" charset="0"/>
      <p:regular r:id="rId39"/>
      <p:bold r:id="rId40"/>
      <p:italic r:id="rId41"/>
      <p:boldItalic r:id="rId42"/>
    </p:embeddedFont>
    <p:embeddedFont>
      <p:font typeface="Calibri" pitchFamily="34" charset="0"/>
      <p:regular r:id="rId43"/>
      <p:bold r:id="rId44"/>
      <p:italic r:id="rId45"/>
      <p:boldItalic r:id="rId46"/>
    </p:embeddedFont>
    <p:embeddedFont>
      <p:font typeface="Consolas" pitchFamily="49" charset="0"/>
      <p:regular r:id="rId47"/>
      <p:bold r:id="rId48"/>
      <p:italic r:id="rId49"/>
      <p:boldItalic r:id="rId50"/>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66" autoAdjust="0"/>
    <p:restoredTop sz="96105" autoAdjust="0"/>
  </p:normalViewPr>
  <p:slideViewPr>
    <p:cSldViewPr>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2011</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5/17/2011</a:t>
            </a:fld>
            <a:endParaRPr lang="en-US" dirty="0">
              <a:latin typeface="Arial"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Arial"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7:39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solidFill>
                <a:prstClr val="black"/>
              </a:solidFill>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pPr/>
              <a:t>2</a:t>
            </a:fld>
            <a:endParaRPr lang="en-US" dirty="0"/>
          </a:p>
        </p:txBody>
      </p:sp>
    </p:spTree>
    <p:extLst>
      <p:ext uri="{BB962C8B-B14F-4D97-AF65-F5344CB8AC3E}">
        <p14:creationId xmlns:p14="http://schemas.microsoft.com/office/powerpoint/2010/main" val="326144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884614"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200">
                <a:solidFill>
                  <a:schemeClr val="tx1"/>
                </a:solidFill>
                <a:latin typeface="Segoe Semibold" pitchFamily="34" charset="0"/>
              </a:defRPr>
            </a:lvl1pPr>
            <a:lvl2pPr marL="742950" indent="-285750" eaLnBrk="0" hangingPunct="0">
              <a:defRPr sz="2200">
                <a:solidFill>
                  <a:schemeClr val="tx1"/>
                </a:solidFill>
                <a:latin typeface="Segoe Semibold" pitchFamily="34" charset="0"/>
              </a:defRPr>
            </a:lvl2pPr>
            <a:lvl3pPr marL="1143000" indent="-228600" eaLnBrk="0" hangingPunct="0">
              <a:defRPr sz="2200">
                <a:solidFill>
                  <a:schemeClr val="tx1"/>
                </a:solidFill>
                <a:latin typeface="Segoe Semibold" pitchFamily="34" charset="0"/>
              </a:defRPr>
            </a:lvl3pPr>
            <a:lvl4pPr marL="1600200" indent="-228600" eaLnBrk="0" hangingPunct="0">
              <a:defRPr sz="2200">
                <a:solidFill>
                  <a:schemeClr val="tx1"/>
                </a:solidFill>
                <a:latin typeface="Segoe Semibold" pitchFamily="34" charset="0"/>
              </a:defRPr>
            </a:lvl4pPr>
            <a:lvl5pPr marL="2057400" indent="-228600" eaLnBrk="0" hangingPunct="0">
              <a:defRPr sz="2200">
                <a:solidFill>
                  <a:schemeClr val="tx1"/>
                </a:solidFill>
                <a:latin typeface="Segoe Semibold" pitchFamily="34" charset="0"/>
              </a:defRPr>
            </a:lvl5pPr>
            <a:lvl6pPr marL="2514600" indent="-228600" eaLnBrk="0" fontAlgn="base" hangingPunct="0">
              <a:spcBef>
                <a:spcPct val="0"/>
              </a:spcBef>
              <a:spcAft>
                <a:spcPct val="0"/>
              </a:spcAft>
              <a:defRPr sz="2200">
                <a:solidFill>
                  <a:schemeClr val="tx1"/>
                </a:solidFill>
                <a:latin typeface="Segoe Semibold" pitchFamily="34" charset="0"/>
              </a:defRPr>
            </a:lvl6pPr>
            <a:lvl7pPr marL="2971800" indent="-228600" eaLnBrk="0" fontAlgn="base" hangingPunct="0">
              <a:spcBef>
                <a:spcPct val="0"/>
              </a:spcBef>
              <a:spcAft>
                <a:spcPct val="0"/>
              </a:spcAft>
              <a:defRPr sz="2200">
                <a:solidFill>
                  <a:schemeClr val="tx1"/>
                </a:solidFill>
                <a:latin typeface="Segoe Semibold" pitchFamily="34" charset="0"/>
              </a:defRPr>
            </a:lvl7pPr>
            <a:lvl8pPr marL="3429000" indent="-228600" eaLnBrk="0" fontAlgn="base" hangingPunct="0">
              <a:spcBef>
                <a:spcPct val="0"/>
              </a:spcBef>
              <a:spcAft>
                <a:spcPct val="0"/>
              </a:spcAft>
              <a:defRPr sz="2200">
                <a:solidFill>
                  <a:schemeClr val="tx1"/>
                </a:solidFill>
                <a:latin typeface="Segoe Semibold" pitchFamily="34" charset="0"/>
              </a:defRPr>
            </a:lvl8pPr>
            <a:lvl9pPr marL="3886200" indent="-228600" eaLnBrk="0" fontAlgn="base" hangingPunct="0">
              <a:spcBef>
                <a:spcPct val="0"/>
              </a:spcBef>
              <a:spcAft>
                <a:spcPct val="0"/>
              </a:spcAft>
              <a:defRPr sz="2200">
                <a:solidFill>
                  <a:schemeClr val="tx1"/>
                </a:solidFill>
                <a:latin typeface="Segoe Semibold" pitchFamily="34" charset="0"/>
              </a:defRPr>
            </a:lvl9pPr>
          </a:lstStyle>
          <a:p>
            <a:pPr algn="r" eaLnBrk="1" hangingPunct="1"/>
            <a:fld id="{2EA78CBE-E518-4B3B-9E25-DC79144292FA}" type="datetime8">
              <a:rPr lang="en-US" sz="1200">
                <a:latin typeface="Times New Roman" pitchFamily="18" charset="0"/>
              </a:rPr>
              <a:pPr algn="r" eaLnBrk="1" hangingPunct="1"/>
              <a:t>5/17/2011 7:39 PM</a:t>
            </a:fld>
            <a:endParaRPr lang="en-US" sz="1200">
              <a:latin typeface="Times New Roman" pitchFamily="18" charset="0"/>
            </a:endParaRPr>
          </a:p>
        </p:txBody>
      </p:sp>
      <p:sp>
        <p:nvSpPr>
          <p:cNvPr id="27651" name="Rectangle 6"/>
          <p:cNvSpPr txBox="1">
            <a:spLocks noGrp="1" noChangeArrowheads="1"/>
          </p:cNvSpPr>
          <p:nvPr/>
        </p:nvSpPr>
        <p:spPr bwMode="auto">
          <a:xfrm>
            <a:off x="1" y="8685213"/>
            <a:ext cx="5675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sz="2200">
                <a:solidFill>
                  <a:schemeClr val="tx1"/>
                </a:solidFill>
                <a:latin typeface="Segoe Semibold" pitchFamily="34" charset="0"/>
              </a:defRPr>
            </a:lvl1pPr>
            <a:lvl2pPr marL="742950" indent="-285750" eaLnBrk="0" hangingPunct="0">
              <a:defRPr sz="2200">
                <a:solidFill>
                  <a:schemeClr val="tx1"/>
                </a:solidFill>
                <a:latin typeface="Segoe Semibold" pitchFamily="34" charset="0"/>
              </a:defRPr>
            </a:lvl2pPr>
            <a:lvl3pPr marL="1143000" indent="-228600" eaLnBrk="0" hangingPunct="0">
              <a:defRPr sz="2200">
                <a:solidFill>
                  <a:schemeClr val="tx1"/>
                </a:solidFill>
                <a:latin typeface="Segoe Semibold" pitchFamily="34" charset="0"/>
              </a:defRPr>
            </a:lvl3pPr>
            <a:lvl4pPr marL="1600200" indent="-228600" eaLnBrk="0" hangingPunct="0">
              <a:defRPr sz="2200">
                <a:solidFill>
                  <a:schemeClr val="tx1"/>
                </a:solidFill>
                <a:latin typeface="Segoe Semibold" pitchFamily="34" charset="0"/>
              </a:defRPr>
            </a:lvl4pPr>
            <a:lvl5pPr marL="2057400" indent="-228600" eaLnBrk="0" hangingPunct="0">
              <a:defRPr sz="2200">
                <a:solidFill>
                  <a:schemeClr val="tx1"/>
                </a:solidFill>
                <a:latin typeface="Segoe Semibold" pitchFamily="34" charset="0"/>
              </a:defRPr>
            </a:lvl5pPr>
            <a:lvl6pPr marL="2514600" indent="-228600" eaLnBrk="0" fontAlgn="base" hangingPunct="0">
              <a:spcBef>
                <a:spcPct val="0"/>
              </a:spcBef>
              <a:spcAft>
                <a:spcPct val="0"/>
              </a:spcAft>
              <a:defRPr sz="2200">
                <a:solidFill>
                  <a:schemeClr val="tx1"/>
                </a:solidFill>
                <a:latin typeface="Segoe Semibold" pitchFamily="34" charset="0"/>
              </a:defRPr>
            </a:lvl6pPr>
            <a:lvl7pPr marL="2971800" indent="-228600" eaLnBrk="0" fontAlgn="base" hangingPunct="0">
              <a:spcBef>
                <a:spcPct val="0"/>
              </a:spcBef>
              <a:spcAft>
                <a:spcPct val="0"/>
              </a:spcAft>
              <a:defRPr sz="2200">
                <a:solidFill>
                  <a:schemeClr val="tx1"/>
                </a:solidFill>
                <a:latin typeface="Segoe Semibold" pitchFamily="34" charset="0"/>
              </a:defRPr>
            </a:lvl7pPr>
            <a:lvl8pPr marL="3429000" indent="-228600" eaLnBrk="0" fontAlgn="base" hangingPunct="0">
              <a:spcBef>
                <a:spcPct val="0"/>
              </a:spcBef>
              <a:spcAft>
                <a:spcPct val="0"/>
              </a:spcAft>
              <a:defRPr sz="2200">
                <a:solidFill>
                  <a:schemeClr val="tx1"/>
                </a:solidFill>
                <a:latin typeface="Segoe Semibold" pitchFamily="34" charset="0"/>
              </a:defRPr>
            </a:lvl8pPr>
            <a:lvl9pPr marL="3886200" indent="-228600" eaLnBrk="0" fontAlgn="base" hangingPunct="0">
              <a:spcBef>
                <a:spcPct val="0"/>
              </a:spcBef>
              <a:spcAft>
                <a:spcPct val="0"/>
              </a:spcAft>
              <a:defRPr sz="2200">
                <a:solidFill>
                  <a:schemeClr val="tx1"/>
                </a:solidFill>
                <a:latin typeface="Segoe Semibold" pitchFamily="34" charset="0"/>
              </a:defRPr>
            </a:lvl9pPr>
          </a:lstStyle>
          <a:p>
            <a:pPr eaLnBrk="1" hangingPunct="1"/>
            <a:r>
              <a:rPr lang="en-US" sz="600">
                <a:latin typeface="Arial" pitchFamily="34" charset="0"/>
              </a:rPr>
              <a:t>© 2005 Microsoft Corporation. All rights reserved.</a:t>
            </a:r>
          </a:p>
          <a:p>
            <a:pPr eaLnBrk="1" hangingPunct="1"/>
            <a:r>
              <a:rPr lang="en-US" sz="600">
                <a:latin typeface="Arial" pitchFamily="34" charset="0"/>
              </a:rPr>
              <a:t>This presentation is for informational purposes only. Microsoft makes no warranties, express or implied, in this summary.</a:t>
            </a:r>
            <a:endParaRPr lang="en-US" sz="1200">
              <a:latin typeface="Times New Roman" pitchFamily="18" charset="0"/>
            </a:endParaRPr>
          </a:p>
        </p:txBody>
      </p:sp>
      <p:sp>
        <p:nvSpPr>
          <p:cNvPr id="27652" name="Rectangle 7"/>
          <p:cNvSpPr txBox="1">
            <a:spLocks noGrp="1" noChangeArrowheads="1"/>
          </p:cNvSpPr>
          <p:nvPr/>
        </p:nvSpPr>
        <p:spPr bwMode="auto">
          <a:xfrm>
            <a:off x="5762625" y="8685213"/>
            <a:ext cx="1093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sz="2200">
                <a:solidFill>
                  <a:schemeClr val="tx1"/>
                </a:solidFill>
                <a:latin typeface="Segoe Semibold" pitchFamily="34" charset="0"/>
              </a:defRPr>
            </a:lvl1pPr>
            <a:lvl2pPr marL="742950" indent="-285750" eaLnBrk="0" hangingPunct="0">
              <a:defRPr sz="2200">
                <a:solidFill>
                  <a:schemeClr val="tx1"/>
                </a:solidFill>
                <a:latin typeface="Segoe Semibold" pitchFamily="34" charset="0"/>
              </a:defRPr>
            </a:lvl2pPr>
            <a:lvl3pPr marL="1143000" indent="-228600" eaLnBrk="0" hangingPunct="0">
              <a:defRPr sz="2200">
                <a:solidFill>
                  <a:schemeClr val="tx1"/>
                </a:solidFill>
                <a:latin typeface="Segoe Semibold" pitchFamily="34" charset="0"/>
              </a:defRPr>
            </a:lvl3pPr>
            <a:lvl4pPr marL="1600200" indent="-228600" eaLnBrk="0" hangingPunct="0">
              <a:defRPr sz="2200">
                <a:solidFill>
                  <a:schemeClr val="tx1"/>
                </a:solidFill>
                <a:latin typeface="Segoe Semibold" pitchFamily="34" charset="0"/>
              </a:defRPr>
            </a:lvl4pPr>
            <a:lvl5pPr marL="2057400" indent="-228600" eaLnBrk="0" hangingPunct="0">
              <a:defRPr sz="2200">
                <a:solidFill>
                  <a:schemeClr val="tx1"/>
                </a:solidFill>
                <a:latin typeface="Segoe Semibold" pitchFamily="34" charset="0"/>
              </a:defRPr>
            </a:lvl5pPr>
            <a:lvl6pPr marL="2514600" indent="-228600" eaLnBrk="0" fontAlgn="base" hangingPunct="0">
              <a:spcBef>
                <a:spcPct val="0"/>
              </a:spcBef>
              <a:spcAft>
                <a:spcPct val="0"/>
              </a:spcAft>
              <a:defRPr sz="2200">
                <a:solidFill>
                  <a:schemeClr val="tx1"/>
                </a:solidFill>
                <a:latin typeface="Segoe Semibold" pitchFamily="34" charset="0"/>
              </a:defRPr>
            </a:lvl6pPr>
            <a:lvl7pPr marL="2971800" indent="-228600" eaLnBrk="0" fontAlgn="base" hangingPunct="0">
              <a:spcBef>
                <a:spcPct val="0"/>
              </a:spcBef>
              <a:spcAft>
                <a:spcPct val="0"/>
              </a:spcAft>
              <a:defRPr sz="2200">
                <a:solidFill>
                  <a:schemeClr val="tx1"/>
                </a:solidFill>
                <a:latin typeface="Segoe Semibold" pitchFamily="34" charset="0"/>
              </a:defRPr>
            </a:lvl7pPr>
            <a:lvl8pPr marL="3429000" indent="-228600" eaLnBrk="0" fontAlgn="base" hangingPunct="0">
              <a:spcBef>
                <a:spcPct val="0"/>
              </a:spcBef>
              <a:spcAft>
                <a:spcPct val="0"/>
              </a:spcAft>
              <a:defRPr sz="2200">
                <a:solidFill>
                  <a:schemeClr val="tx1"/>
                </a:solidFill>
                <a:latin typeface="Segoe Semibold" pitchFamily="34" charset="0"/>
              </a:defRPr>
            </a:lvl8pPr>
            <a:lvl9pPr marL="3886200" indent="-228600" eaLnBrk="0" fontAlgn="base" hangingPunct="0">
              <a:spcBef>
                <a:spcPct val="0"/>
              </a:spcBef>
              <a:spcAft>
                <a:spcPct val="0"/>
              </a:spcAft>
              <a:defRPr sz="2200">
                <a:solidFill>
                  <a:schemeClr val="tx1"/>
                </a:solidFill>
                <a:latin typeface="Segoe Semibold" pitchFamily="34" charset="0"/>
              </a:defRPr>
            </a:lvl9pPr>
          </a:lstStyle>
          <a:p>
            <a:pPr algn="r" eaLnBrk="1" hangingPunct="1"/>
            <a:fld id="{B7FB8016-E28F-4D34-8BEB-D86F6D04B0E4}" type="slidenum">
              <a:rPr lang="en-US" sz="1200">
                <a:latin typeface="Times New Roman" pitchFamily="18" charset="0"/>
              </a:rPr>
              <a:pPr algn="r" eaLnBrk="1" hangingPunct="1"/>
              <a:t>5</a:t>
            </a:fld>
            <a:endParaRPr lang="en-US" sz="1200">
              <a:latin typeface="Times New Roman" pitchFamily="18" charset="0"/>
            </a:endParaRPr>
          </a:p>
        </p:txBody>
      </p:sp>
      <p:sp>
        <p:nvSpPr>
          <p:cNvPr id="27653" name="Rectangle 2"/>
          <p:cNvSpPr>
            <a:spLocks noGrp="1" noRot="1" noChangeAspect="1" noChangeArrowheads="1" noTextEdit="1"/>
          </p:cNvSpPr>
          <p:nvPr>
            <p:ph type="sldImg"/>
          </p:nvPr>
        </p:nvSpPr>
        <p:spPr>
          <a:xfrm>
            <a:off x="384175" y="685800"/>
            <a:ext cx="6092825" cy="3429000"/>
          </a:xfrm>
          <a:ln/>
        </p:spPr>
      </p:sp>
      <p:sp>
        <p:nvSpPr>
          <p:cNvPr id="231427" name="Rectangle 3"/>
          <p:cNvSpPr>
            <a:spLocks noGrp="1" noChangeArrowheads="1"/>
          </p:cNvSpPr>
          <p:nvPr>
            <p:ph type="body" idx="1"/>
          </p:nvPr>
        </p:nvSpPr>
        <p:spPr>
          <a:xfrm>
            <a:off x="685800" y="4344988"/>
            <a:ext cx="5486400" cy="4114800"/>
          </a:xfrm>
        </p:spPr>
        <p:txBody>
          <a:bodyPr/>
          <a:lstStyle/>
          <a:p>
            <a:pPr lvl="1" eaLnBrk="1" hangingPunct="1">
              <a:lnSpc>
                <a:spcPct val="80000"/>
              </a:lnSpc>
              <a:defRPr/>
            </a:pPr>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pPr/>
              <a:t>8</a:t>
            </a:fld>
            <a:endParaRPr lang="en-US" dirty="0"/>
          </a:p>
        </p:txBody>
      </p:sp>
    </p:spTree>
    <p:extLst>
      <p:ext uri="{BB962C8B-B14F-4D97-AF65-F5344CB8AC3E}">
        <p14:creationId xmlns:p14="http://schemas.microsoft.com/office/powerpoint/2010/main" val="404639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7:39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7:39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7:39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7:39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50862348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66899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064348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66501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15023968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3549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0567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65643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87793250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85837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5392167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141870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029165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77299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901390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716765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605960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566564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82510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27136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5352168"/>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9133220"/>
      </p:ext>
    </p:extLst>
  </p:cSld>
  <p:clrMap bg1="dk1" tx1="lt1" bg2="dk2" tx2="lt2" accent1="accent1" accent2="accent2" accent3="accent3" accent4="accent4" accent5="accent5" accent6="accent6" hlink="hlink" folHlink="folHlink"/>
  <p:sldLayoutIdLst>
    <p:sldLayoutId id="214748378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1.png"/><Relationship Id="rId5" Type="http://schemas.openxmlformats.org/officeDocument/2006/relationships/hyperlink" Target="http://www.microsoft.com/learning" TargetMode="External"/><Relationship Id="rId10" Type="http://schemas.openxmlformats.org/officeDocument/2006/relationships/image" Target="../media/image60.emf"/><Relationship Id="rId4" Type="http://schemas.openxmlformats.org/officeDocument/2006/relationships/image" Target="../media/image57.png"/><Relationship Id="rId9" Type="http://schemas.openxmlformats.org/officeDocument/2006/relationships/image" Target="../media/image59.png"/><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err="1" smtClean="0"/>
              <a:t>AVIcode</a:t>
            </a:r>
            <a:r>
              <a:rPr lang="en-US" sz="4000" dirty="0" smtClean="0"/>
              <a:t>: Overview of Application </a:t>
            </a:r>
            <a:br>
              <a:rPr lang="en-US" sz="4000" dirty="0" smtClean="0"/>
            </a:br>
            <a:r>
              <a:rPr lang="en-US" sz="4000" dirty="0" smtClean="0"/>
              <a:t>Monitoring That You Can Do Today</a:t>
            </a:r>
            <a:endParaRPr lang="en-US" sz="4000" dirty="0"/>
          </a:p>
        </p:txBody>
      </p:sp>
      <p:sp>
        <p:nvSpPr>
          <p:cNvPr id="3" name="Subtitle 2"/>
          <p:cNvSpPr>
            <a:spLocks noGrp="1"/>
          </p:cNvSpPr>
          <p:nvPr>
            <p:ph type="subTitle" idx="1"/>
          </p:nvPr>
        </p:nvSpPr>
        <p:spPr/>
        <p:txBody>
          <a:bodyPr/>
          <a:lstStyle/>
          <a:p>
            <a:r>
              <a:rPr lang="en-US" dirty="0" smtClean="0"/>
              <a:t>Victor </a:t>
            </a:r>
            <a:r>
              <a:rPr lang="en-US" dirty="0" err="1" smtClean="0"/>
              <a:t>Mushkatin</a:t>
            </a:r>
            <a:endParaRPr lang="en-US" dirty="0" smtClean="0"/>
          </a:p>
          <a:p>
            <a:r>
              <a:rPr lang="en-US" dirty="0" smtClean="0"/>
              <a:t>Principal Program Manager</a:t>
            </a:r>
          </a:p>
          <a:p>
            <a:r>
              <a:rPr lang="en-US" dirty="0" smtClean="0"/>
              <a:t>Microsoft Corporation</a:t>
            </a:r>
            <a:endParaRPr lang="en-US" dirty="0"/>
          </a:p>
        </p:txBody>
      </p:sp>
      <p:sp>
        <p:nvSpPr>
          <p:cNvPr id="7" name="Text Placeholder 6"/>
          <p:cNvSpPr>
            <a:spLocks noGrp="1"/>
          </p:cNvSpPr>
          <p:nvPr>
            <p:ph type="body" sz="quarter" idx="10"/>
          </p:nvPr>
        </p:nvSpPr>
        <p:spPr/>
        <p:txBody>
          <a:bodyPr/>
          <a:lstStyle/>
          <a:p>
            <a:r>
              <a:rPr lang="en-US" dirty="0" smtClean="0"/>
              <a:t>SIM343</a:t>
            </a:r>
            <a:endParaRPr lang="en-US" dirty="0"/>
          </a:p>
        </p:txBody>
      </p:sp>
    </p:spTree>
    <p:extLst>
      <p:ext uri="{BB962C8B-B14F-4D97-AF65-F5344CB8AC3E}">
        <p14:creationId xmlns:p14="http://schemas.microsoft.com/office/powerpoint/2010/main" val="24974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Process Integration</a:t>
            </a:r>
            <a:endParaRPr lang="en-US" dirty="0"/>
          </a:p>
        </p:txBody>
      </p:sp>
      <p:sp>
        <p:nvSpPr>
          <p:cNvPr id="6" name="Rounded Rectangle 5"/>
          <p:cNvSpPr/>
          <p:nvPr/>
        </p:nvSpPr>
        <p:spPr bwMode="auto">
          <a:xfrm>
            <a:off x="3021369" y="1405933"/>
            <a:ext cx="487553" cy="4572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lang="en-US" sz="1800" kern="0" dirty="0" smtClean="0">
                <a:solidFill>
                  <a:sysClr val="windowText" lastClr="000000"/>
                </a:solidFill>
              </a:rPr>
              <a:t>Service Telemetry Layer</a:t>
            </a:r>
          </a:p>
        </p:txBody>
      </p:sp>
      <p:cxnSp>
        <p:nvCxnSpPr>
          <p:cNvPr id="23" name="Straight Connector 22"/>
          <p:cNvCxnSpPr/>
          <p:nvPr/>
        </p:nvCxnSpPr>
        <p:spPr>
          <a:xfrm>
            <a:off x="2384367" y="1413931"/>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61552" y="3404491"/>
            <a:ext cx="447309"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559489" y="3851864"/>
            <a:ext cx="447309" cy="2059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28558" y="2981248"/>
            <a:ext cx="1017654" cy="1225196"/>
            <a:chOff x="5608473" y="1096472"/>
            <a:chExt cx="1145130" cy="1094890"/>
          </a:xfrm>
        </p:grpSpPr>
        <p:sp>
          <p:nvSpPr>
            <p:cNvPr id="53" name="TextBox 52"/>
            <p:cNvSpPr txBox="1"/>
            <p:nvPr/>
          </p:nvSpPr>
          <p:spPr>
            <a:xfrm>
              <a:off x="5867935" y="1998832"/>
              <a:ext cx="885668" cy="192530"/>
            </a:xfrm>
            <a:prstGeom prst="rect">
              <a:avLst/>
            </a:prstGeom>
            <a:noFill/>
          </p:spPr>
          <p:txBody>
            <a:bodyPr wrap="none" lIns="0" tIns="0" rIns="0" bIns="0" rtlCol="0">
              <a:spAutoFit/>
            </a:bodyPr>
            <a:lstStyle/>
            <a:p>
              <a:r>
                <a:rPr lang="en-US" sz="1400" b="1" dirty="0" smtClean="0"/>
                <a:t>End User</a:t>
              </a:r>
            </a:p>
          </p:txBody>
        </p:sp>
        <p:pic>
          <p:nvPicPr>
            <p:cNvPr id="54" name="Picture 9" descr="C:\Users\victormu\AppData\Local\Microsoft\Windows\Temporary Internet Files\Content.IE5\K96BJE9D\MC900434888[1].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8473" y="1096472"/>
              <a:ext cx="1145130" cy="909421"/>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1409214" y="3533419"/>
            <a:ext cx="756617" cy="215444"/>
          </a:xfrm>
          <a:prstGeom prst="rect">
            <a:avLst/>
          </a:prstGeom>
          <a:noFill/>
        </p:spPr>
        <p:txBody>
          <a:bodyPr wrap="none" lIns="0" tIns="0" rIns="0" bIns="0" rtlCol="0">
            <a:spAutoFit/>
          </a:bodyPr>
          <a:lstStyle/>
          <a:p>
            <a:r>
              <a:rPr lang="en-US" sz="1400" b="0" dirty="0" smtClean="0"/>
              <a:t>Requests</a:t>
            </a:r>
          </a:p>
        </p:txBody>
      </p:sp>
      <p:sp>
        <p:nvSpPr>
          <p:cNvPr id="64" name="Rounded Rectangle 63"/>
          <p:cNvSpPr/>
          <p:nvPr/>
        </p:nvSpPr>
        <p:spPr bwMode="auto">
          <a:xfrm>
            <a:off x="3581614" y="1405933"/>
            <a:ext cx="2131897" cy="45720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270" wrap="square" lIns="76194" tIns="38097" rIns="76194" bIns="38097" numCol="1" rtlCol="0" anchor="t" anchorCtr="0" compatLnSpc="1">
            <a:prstTxWarp prst="textNoShape">
              <a:avLst/>
            </a:prstTxWarp>
          </a:bodyPr>
          <a:lstStyle/>
          <a:p>
            <a:pPr algn="ctr" defTabSz="761719" fontAlgn="base">
              <a:spcBef>
                <a:spcPct val="0"/>
              </a:spcBef>
              <a:spcAft>
                <a:spcPct val="0"/>
              </a:spcAft>
            </a:pPr>
            <a:r>
              <a:rPr lang="en-US" sz="1800" kern="0" dirty="0" smtClean="0">
                <a:solidFill>
                  <a:schemeClr val="tx1"/>
                </a:solidFill>
              </a:rPr>
              <a:t>Management Platform</a:t>
            </a:r>
          </a:p>
        </p:txBody>
      </p:sp>
      <p:sp>
        <p:nvSpPr>
          <p:cNvPr id="65" name="Rounded Rectangle 64"/>
          <p:cNvSpPr/>
          <p:nvPr/>
        </p:nvSpPr>
        <p:spPr bwMode="auto">
          <a:xfrm>
            <a:off x="2467376" y="1413931"/>
            <a:ext cx="487553" cy="45720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lang="en-US" sz="1800" kern="0" dirty="0" smtClean="0">
                <a:solidFill>
                  <a:schemeClr val="bg1"/>
                </a:solidFill>
              </a:rPr>
              <a:t>Service</a:t>
            </a:r>
          </a:p>
        </p:txBody>
      </p:sp>
      <p:cxnSp>
        <p:nvCxnSpPr>
          <p:cNvPr id="61" name="Straight Arrow Connector 60"/>
          <p:cNvCxnSpPr/>
          <p:nvPr/>
        </p:nvCxnSpPr>
        <p:spPr>
          <a:xfrm>
            <a:off x="5923971" y="2117911"/>
            <a:ext cx="5058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923971" y="3764526"/>
            <a:ext cx="5058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923969" y="5280965"/>
            <a:ext cx="5058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544604" y="1525349"/>
            <a:ext cx="3123521" cy="1217723"/>
          </a:xfrm>
          <a:custGeom>
            <a:avLst/>
            <a:gdLst>
              <a:gd name="connsiteX0" fmla="*/ 202958 w 1217722"/>
              <a:gd name="connsiteY0" fmla="*/ 0 h 3549957"/>
              <a:gd name="connsiteX1" fmla="*/ 1014764 w 1217722"/>
              <a:gd name="connsiteY1" fmla="*/ 0 h 3549957"/>
              <a:gd name="connsiteX2" fmla="*/ 1217722 w 1217722"/>
              <a:gd name="connsiteY2" fmla="*/ 202958 h 3549957"/>
              <a:gd name="connsiteX3" fmla="*/ 1217722 w 1217722"/>
              <a:gd name="connsiteY3" fmla="*/ 3549957 h 3549957"/>
              <a:gd name="connsiteX4" fmla="*/ 1217722 w 1217722"/>
              <a:gd name="connsiteY4" fmla="*/ 3549957 h 3549957"/>
              <a:gd name="connsiteX5" fmla="*/ 0 w 1217722"/>
              <a:gd name="connsiteY5" fmla="*/ 3549957 h 3549957"/>
              <a:gd name="connsiteX6" fmla="*/ 0 w 1217722"/>
              <a:gd name="connsiteY6" fmla="*/ 3549957 h 3549957"/>
              <a:gd name="connsiteX7" fmla="*/ 0 w 1217722"/>
              <a:gd name="connsiteY7" fmla="*/ 202958 h 3549957"/>
              <a:gd name="connsiteX8" fmla="*/ 202958 w 1217722"/>
              <a:gd name="connsiteY8" fmla="*/ 0 h 354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22" h="3549957">
                <a:moveTo>
                  <a:pt x="1217722" y="591673"/>
                </a:moveTo>
                <a:lnTo>
                  <a:pt x="1217722" y="2958284"/>
                </a:lnTo>
                <a:cubicBezTo>
                  <a:pt x="1217722" y="3285056"/>
                  <a:pt x="1186552" y="3549956"/>
                  <a:pt x="1148102" y="3549956"/>
                </a:cubicBezTo>
                <a:lnTo>
                  <a:pt x="0" y="3549956"/>
                </a:lnTo>
                <a:lnTo>
                  <a:pt x="0" y="3549956"/>
                </a:lnTo>
                <a:lnTo>
                  <a:pt x="0" y="1"/>
                </a:lnTo>
                <a:lnTo>
                  <a:pt x="0" y="1"/>
                </a:lnTo>
                <a:lnTo>
                  <a:pt x="1148102" y="1"/>
                </a:lnTo>
                <a:cubicBezTo>
                  <a:pt x="1186552" y="1"/>
                  <a:pt x="1217722" y="264901"/>
                  <a:pt x="1217722" y="591673"/>
                </a:cubicBez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49531" tIns="84209" rIns="108974" bIns="84210" numCol="1" spcCol="1270" anchor="ctr" anchorCtr="0">
            <a:noAutofit/>
          </a:bodyPr>
          <a:lstStyle/>
          <a:p>
            <a:pPr marL="173038" lvl="1" indent="-173038">
              <a:lnSpc>
                <a:spcPct val="90000"/>
              </a:lnSpc>
              <a:spcBef>
                <a:spcPct val="20000"/>
              </a:spcBef>
              <a:spcAft>
                <a:spcPct val="15000"/>
              </a:spcAft>
              <a:buSzPct val="90000"/>
              <a:buBlip>
                <a:blip r:embed="rId3"/>
              </a:buBlip>
            </a:pPr>
            <a:r>
              <a:rPr lang="en-US" sz="1100" dirty="0">
                <a:solidFill>
                  <a:schemeClr val="bg1"/>
                </a:solidFill>
              </a:rPr>
              <a:t>Volume based alerts for unknown problems</a:t>
            </a:r>
          </a:p>
          <a:p>
            <a:pPr marL="173038" lvl="1" indent="-173038">
              <a:lnSpc>
                <a:spcPct val="90000"/>
              </a:lnSpc>
              <a:spcBef>
                <a:spcPct val="20000"/>
              </a:spcBef>
              <a:spcAft>
                <a:spcPct val="15000"/>
              </a:spcAft>
              <a:buSzPct val="90000"/>
              <a:buBlip>
                <a:blip r:embed="rId3"/>
              </a:buBlip>
            </a:pPr>
            <a:r>
              <a:rPr lang="en-US" sz="1100" dirty="0">
                <a:solidFill>
                  <a:schemeClr val="bg1"/>
                </a:solidFill>
              </a:rPr>
              <a:t>Reliability and Performance monitoring</a:t>
            </a:r>
          </a:p>
          <a:p>
            <a:pPr marL="173038" lvl="1" indent="-173038">
              <a:lnSpc>
                <a:spcPct val="90000"/>
              </a:lnSpc>
              <a:spcBef>
                <a:spcPct val="20000"/>
              </a:spcBef>
              <a:spcAft>
                <a:spcPct val="15000"/>
              </a:spcAft>
              <a:buSzPct val="90000"/>
              <a:buBlip>
                <a:blip r:embed="rId3"/>
              </a:buBlip>
            </a:pPr>
            <a:r>
              <a:rPr lang="en-US" sz="1100" dirty="0">
                <a:solidFill>
                  <a:schemeClr val="bg1"/>
                </a:solidFill>
              </a:rPr>
              <a:t>Security/Connectivity problem remediation</a:t>
            </a:r>
          </a:p>
          <a:p>
            <a:pPr marL="173038" lvl="1" indent="-173038">
              <a:lnSpc>
                <a:spcPct val="90000"/>
              </a:lnSpc>
              <a:spcBef>
                <a:spcPct val="20000"/>
              </a:spcBef>
              <a:spcAft>
                <a:spcPct val="15000"/>
              </a:spcAft>
              <a:buSzPct val="90000"/>
              <a:buBlip>
                <a:blip r:embed="rId3"/>
              </a:buBlip>
            </a:pPr>
            <a:r>
              <a:rPr lang="en-US" sz="1100" dirty="0">
                <a:solidFill>
                  <a:schemeClr val="bg1"/>
                </a:solidFill>
              </a:rPr>
              <a:t>DB performance troubleshooting</a:t>
            </a:r>
          </a:p>
          <a:p>
            <a:pPr marL="173038" lvl="1" indent="-173038">
              <a:lnSpc>
                <a:spcPct val="90000"/>
              </a:lnSpc>
              <a:spcBef>
                <a:spcPct val="20000"/>
              </a:spcBef>
              <a:spcAft>
                <a:spcPct val="15000"/>
              </a:spcAft>
              <a:buSzPct val="90000"/>
              <a:buBlip>
                <a:blip r:embed="rId3"/>
              </a:buBlip>
            </a:pPr>
            <a:r>
              <a:rPr lang="en-US" sz="1100" dirty="0">
                <a:solidFill>
                  <a:schemeClr val="bg1"/>
                </a:solidFill>
              </a:rPr>
              <a:t>KPI </a:t>
            </a:r>
            <a:r>
              <a:rPr lang="en-US" sz="1100" dirty="0" err="1">
                <a:solidFill>
                  <a:schemeClr val="bg1"/>
                </a:solidFill>
              </a:rPr>
              <a:t>baselining</a:t>
            </a:r>
            <a:r>
              <a:rPr lang="en-US" sz="1100" dirty="0">
                <a:solidFill>
                  <a:schemeClr val="bg1"/>
                </a:solidFill>
              </a:rPr>
              <a:t>/monitoring</a:t>
            </a:r>
          </a:p>
        </p:txBody>
      </p:sp>
      <p:sp>
        <p:nvSpPr>
          <p:cNvPr id="5" name="Freeform 4"/>
          <p:cNvSpPr/>
          <p:nvPr/>
        </p:nvSpPr>
        <p:spPr>
          <a:xfrm>
            <a:off x="6547754" y="1373133"/>
            <a:ext cx="1996850" cy="1522153"/>
          </a:xfrm>
          <a:custGeom>
            <a:avLst/>
            <a:gdLst>
              <a:gd name="connsiteX0" fmla="*/ 0 w 1996850"/>
              <a:gd name="connsiteY0" fmla="*/ 253697 h 1522153"/>
              <a:gd name="connsiteX1" fmla="*/ 253697 w 1996850"/>
              <a:gd name="connsiteY1" fmla="*/ 0 h 1522153"/>
              <a:gd name="connsiteX2" fmla="*/ 1743153 w 1996850"/>
              <a:gd name="connsiteY2" fmla="*/ 0 h 1522153"/>
              <a:gd name="connsiteX3" fmla="*/ 1996850 w 1996850"/>
              <a:gd name="connsiteY3" fmla="*/ 253697 h 1522153"/>
              <a:gd name="connsiteX4" fmla="*/ 1996850 w 1996850"/>
              <a:gd name="connsiteY4" fmla="*/ 1268456 h 1522153"/>
              <a:gd name="connsiteX5" fmla="*/ 1743153 w 1996850"/>
              <a:gd name="connsiteY5" fmla="*/ 1522153 h 1522153"/>
              <a:gd name="connsiteX6" fmla="*/ 253697 w 1996850"/>
              <a:gd name="connsiteY6" fmla="*/ 1522153 h 1522153"/>
              <a:gd name="connsiteX7" fmla="*/ 0 w 1996850"/>
              <a:gd name="connsiteY7" fmla="*/ 1268456 h 1522153"/>
              <a:gd name="connsiteX8" fmla="*/ 0 w 1996850"/>
              <a:gd name="connsiteY8" fmla="*/ 253697 h 152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850" h="1522153">
                <a:moveTo>
                  <a:pt x="0" y="253697"/>
                </a:moveTo>
                <a:cubicBezTo>
                  <a:pt x="0" y="113584"/>
                  <a:pt x="113584" y="0"/>
                  <a:pt x="253697" y="0"/>
                </a:cubicBezTo>
                <a:lnTo>
                  <a:pt x="1743153" y="0"/>
                </a:lnTo>
                <a:cubicBezTo>
                  <a:pt x="1883266" y="0"/>
                  <a:pt x="1996850" y="113584"/>
                  <a:pt x="1996850" y="253697"/>
                </a:cubicBezTo>
                <a:lnTo>
                  <a:pt x="1996850" y="1268456"/>
                </a:lnTo>
                <a:cubicBezTo>
                  <a:pt x="1996850" y="1408569"/>
                  <a:pt x="1883266" y="1522153"/>
                  <a:pt x="1743153" y="1522153"/>
                </a:cubicBezTo>
                <a:lnTo>
                  <a:pt x="253697" y="1522153"/>
                </a:lnTo>
                <a:cubicBezTo>
                  <a:pt x="113584" y="1522153"/>
                  <a:pt x="0" y="1408569"/>
                  <a:pt x="0" y="1268456"/>
                </a:cubicBezTo>
                <a:lnTo>
                  <a:pt x="0" y="253697"/>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321955" tIns="198130" rIns="321955" bIns="198130" numCol="1" spcCol="1270" anchor="ctr" anchorCtr="0">
            <a:noAutofit/>
          </a:bodyPr>
          <a:lstStyle/>
          <a:p>
            <a:pPr lvl="0" algn="ctr" defTabSz="2889250" rtl="0">
              <a:lnSpc>
                <a:spcPct val="90000"/>
              </a:lnSpc>
              <a:spcBef>
                <a:spcPct val="0"/>
              </a:spcBef>
              <a:spcAft>
                <a:spcPct val="35000"/>
              </a:spcAft>
            </a:pPr>
            <a:endParaRPr lang="en-US" sz="6500" kern="1200" dirty="0"/>
          </a:p>
        </p:txBody>
      </p:sp>
      <p:sp>
        <p:nvSpPr>
          <p:cNvPr id="11" name="Freeform 10"/>
          <p:cNvSpPr/>
          <p:nvPr/>
        </p:nvSpPr>
        <p:spPr>
          <a:xfrm>
            <a:off x="8544604" y="3123608"/>
            <a:ext cx="3123521" cy="1217723"/>
          </a:xfrm>
          <a:custGeom>
            <a:avLst/>
            <a:gdLst>
              <a:gd name="connsiteX0" fmla="*/ 202958 w 1217722"/>
              <a:gd name="connsiteY0" fmla="*/ 0 h 3549957"/>
              <a:gd name="connsiteX1" fmla="*/ 1014764 w 1217722"/>
              <a:gd name="connsiteY1" fmla="*/ 0 h 3549957"/>
              <a:gd name="connsiteX2" fmla="*/ 1217722 w 1217722"/>
              <a:gd name="connsiteY2" fmla="*/ 202958 h 3549957"/>
              <a:gd name="connsiteX3" fmla="*/ 1217722 w 1217722"/>
              <a:gd name="connsiteY3" fmla="*/ 3549957 h 3549957"/>
              <a:gd name="connsiteX4" fmla="*/ 1217722 w 1217722"/>
              <a:gd name="connsiteY4" fmla="*/ 3549957 h 3549957"/>
              <a:gd name="connsiteX5" fmla="*/ 0 w 1217722"/>
              <a:gd name="connsiteY5" fmla="*/ 3549957 h 3549957"/>
              <a:gd name="connsiteX6" fmla="*/ 0 w 1217722"/>
              <a:gd name="connsiteY6" fmla="*/ 3549957 h 3549957"/>
              <a:gd name="connsiteX7" fmla="*/ 0 w 1217722"/>
              <a:gd name="connsiteY7" fmla="*/ 202958 h 3549957"/>
              <a:gd name="connsiteX8" fmla="*/ 202958 w 1217722"/>
              <a:gd name="connsiteY8" fmla="*/ 0 h 354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22" h="3549957">
                <a:moveTo>
                  <a:pt x="1217722" y="591673"/>
                </a:moveTo>
                <a:lnTo>
                  <a:pt x="1217722" y="2958284"/>
                </a:lnTo>
                <a:cubicBezTo>
                  <a:pt x="1217722" y="3285056"/>
                  <a:pt x="1186552" y="3549956"/>
                  <a:pt x="1148102" y="3549956"/>
                </a:cubicBezTo>
                <a:lnTo>
                  <a:pt x="0" y="3549956"/>
                </a:lnTo>
                <a:lnTo>
                  <a:pt x="0" y="3549956"/>
                </a:lnTo>
                <a:lnTo>
                  <a:pt x="0" y="1"/>
                </a:lnTo>
                <a:lnTo>
                  <a:pt x="0" y="1"/>
                </a:lnTo>
                <a:lnTo>
                  <a:pt x="1148102" y="1"/>
                </a:lnTo>
                <a:cubicBezTo>
                  <a:pt x="1186552" y="1"/>
                  <a:pt x="1217722" y="264901"/>
                  <a:pt x="1217722" y="591673"/>
                </a:cubicBez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49531" tIns="84209" rIns="108974" bIns="84210" numCol="1" spcCol="1270" anchor="ctr" anchorCtr="0">
            <a:noAutofit/>
          </a:bodyPr>
          <a:lstStyle/>
          <a:p>
            <a:pPr marL="173038" lvl="1" indent="-173038">
              <a:lnSpc>
                <a:spcPct val="90000"/>
              </a:lnSpc>
              <a:spcBef>
                <a:spcPct val="20000"/>
              </a:spcBef>
              <a:spcAft>
                <a:spcPct val="15000"/>
              </a:spcAft>
              <a:buSzPct val="90000"/>
              <a:buBlip>
                <a:blip r:embed="rId3"/>
              </a:buBlip>
            </a:pPr>
            <a:r>
              <a:rPr lang="en-US" sz="1100" dirty="0">
                <a:solidFill>
                  <a:schemeClr val="bg1"/>
                </a:solidFill>
              </a:rPr>
              <a:t>Problem management</a:t>
            </a:r>
          </a:p>
          <a:p>
            <a:pPr marL="173038" lvl="1" indent="-173038">
              <a:lnSpc>
                <a:spcPct val="90000"/>
              </a:lnSpc>
              <a:spcBef>
                <a:spcPct val="20000"/>
              </a:spcBef>
              <a:spcAft>
                <a:spcPct val="15000"/>
              </a:spcAft>
              <a:buSzPct val="90000"/>
              <a:buBlip>
                <a:blip r:embed="rId3"/>
              </a:buBlip>
            </a:pPr>
            <a:r>
              <a:rPr lang="en-US" sz="1100" dirty="0">
                <a:solidFill>
                  <a:schemeClr val="bg1"/>
                </a:solidFill>
              </a:rPr>
              <a:t>Troubleshooting/debugging</a:t>
            </a:r>
          </a:p>
        </p:txBody>
      </p:sp>
      <p:sp>
        <p:nvSpPr>
          <p:cNvPr id="12" name="Freeform 11"/>
          <p:cNvSpPr/>
          <p:nvPr/>
        </p:nvSpPr>
        <p:spPr>
          <a:xfrm>
            <a:off x="6547754" y="2971393"/>
            <a:ext cx="1996850" cy="1522153"/>
          </a:xfrm>
          <a:custGeom>
            <a:avLst/>
            <a:gdLst>
              <a:gd name="connsiteX0" fmla="*/ 0 w 1996850"/>
              <a:gd name="connsiteY0" fmla="*/ 253697 h 1522153"/>
              <a:gd name="connsiteX1" fmla="*/ 253697 w 1996850"/>
              <a:gd name="connsiteY1" fmla="*/ 0 h 1522153"/>
              <a:gd name="connsiteX2" fmla="*/ 1743153 w 1996850"/>
              <a:gd name="connsiteY2" fmla="*/ 0 h 1522153"/>
              <a:gd name="connsiteX3" fmla="*/ 1996850 w 1996850"/>
              <a:gd name="connsiteY3" fmla="*/ 253697 h 1522153"/>
              <a:gd name="connsiteX4" fmla="*/ 1996850 w 1996850"/>
              <a:gd name="connsiteY4" fmla="*/ 1268456 h 1522153"/>
              <a:gd name="connsiteX5" fmla="*/ 1743153 w 1996850"/>
              <a:gd name="connsiteY5" fmla="*/ 1522153 h 1522153"/>
              <a:gd name="connsiteX6" fmla="*/ 253697 w 1996850"/>
              <a:gd name="connsiteY6" fmla="*/ 1522153 h 1522153"/>
              <a:gd name="connsiteX7" fmla="*/ 0 w 1996850"/>
              <a:gd name="connsiteY7" fmla="*/ 1268456 h 1522153"/>
              <a:gd name="connsiteX8" fmla="*/ 0 w 1996850"/>
              <a:gd name="connsiteY8" fmla="*/ 253697 h 152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850" h="1522153">
                <a:moveTo>
                  <a:pt x="0" y="253697"/>
                </a:moveTo>
                <a:cubicBezTo>
                  <a:pt x="0" y="113584"/>
                  <a:pt x="113584" y="0"/>
                  <a:pt x="253697" y="0"/>
                </a:cubicBezTo>
                <a:lnTo>
                  <a:pt x="1743153" y="0"/>
                </a:lnTo>
                <a:cubicBezTo>
                  <a:pt x="1883266" y="0"/>
                  <a:pt x="1996850" y="113584"/>
                  <a:pt x="1996850" y="253697"/>
                </a:cubicBezTo>
                <a:lnTo>
                  <a:pt x="1996850" y="1268456"/>
                </a:lnTo>
                <a:cubicBezTo>
                  <a:pt x="1996850" y="1408569"/>
                  <a:pt x="1883266" y="1522153"/>
                  <a:pt x="1743153" y="1522153"/>
                </a:cubicBezTo>
                <a:lnTo>
                  <a:pt x="253697" y="1522153"/>
                </a:lnTo>
                <a:cubicBezTo>
                  <a:pt x="113584" y="1522153"/>
                  <a:pt x="0" y="1408569"/>
                  <a:pt x="0" y="1268456"/>
                </a:cubicBezTo>
                <a:lnTo>
                  <a:pt x="0" y="253697"/>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321955" tIns="198130" rIns="321955" bIns="198130" numCol="1" spcCol="1270" anchor="ctr" anchorCtr="0">
            <a:noAutofit/>
          </a:bodyPr>
          <a:lstStyle/>
          <a:p>
            <a:pPr lvl="0" algn="ctr" defTabSz="2889250" rtl="0">
              <a:lnSpc>
                <a:spcPct val="90000"/>
              </a:lnSpc>
              <a:spcBef>
                <a:spcPct val="0"/>
              </a:spcBef>
              <a:spcAft>
                <a:spcPct val="35000"/>
              </a:spcAft>
            </a:pPr>
            <a:endParaRPr lang="en-US" sz="6500" kern="1200" dirty="0"/>
          </a:p>
        </p:txBody>
      </p:sp>
      <p:sp>
        <p:nvSpPr>
          <p:cNvPr id="13" name="Freeform 12"/>
          <p:cNvSpPr/>
          <p:nvPr/>
        </p:nvSpPr>
        <p:spPr>
          <a:xfrm>
            <a:off x="8544604" y="4721869"/>
            <a:ext cx="3123521" cy="1217723"/>
          </a:xfrm>
          <a:custGeom>
            <a:avLst/>
            <a:gdLst>
              <a:gd name="connsiteX0" fmla="*/ 202958 w 1217722"/>
              <a:gd name="connsiteY0" fmla="*/ 0 h 3549957"/>
              <a:gd name="connsiteX1" fmla="*/ 1014764 w 1217722"/>
              <a:gd name="connsiteY1" fmla="*/ 0 h 3549957"/>
              <a:gd name="connsiteX2" fmla="*/ 1217722 w 1217722"/>
              <a:gd name="connsiteY2" fmla="*/ 202958 h 3549957"/>
              <a:gd name="connsiteX3" fmla="*/ 1217722 w 1217722"/>
              <a:gd name="connsiteY3" fmla="*/ 3549957 h 3549957"/>
              <a:gd name="connsiteX4" fmla="*/ 1217722 w 1217722"/>
              <a:gd name="connsiteY4" fmla="*/ 3549957 h 3549957"/>
              <a:gd name="connsiteX5" fmla="*/ 0 w 1217722"/>
              <a:gd name="connsiteY5" fmla="*/ 3549957 h 3549957"/>
              <a:gd name="connsiteX6" fmla="*/ 0 w 1217722"/>
              <a:gd name="connsiteY6" fmla="*/ 3549957 h 3549957"/>
              <a:gd name="connsiteX7" fmla="*/ 0 w 1217722"/>
              <a:gd name="connsiteY7" fmla="*/ 202958 h 3549957"/>
              <a:gd name="connsiteX8" fmla="*/ 202958 w 1217722"/>
              <a:gd name="connsiteY8" fmla="*/ 0 h 354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22" h="3549957">
                <a:moveTo>
                  <a:pt x="1217722" y="591673"/>
                </a:moveTo>
                <a:lnTo>
                  <a:pt x="1217722" y="2958284"/>
                </a:lnTo>
                <a:cubicBezTo>
                  <a:pt x="1217722" y="3285056"/>
                  <a:pt x="1186552" y="3549956"/>
                  <a:pt x="1148102" y="3549956"/>
                </a:cubicBezTo>
                <a:lnTo>
                  <a:pt x="0" y="3549956"/>
                </a:lnTo>
                <a:lnTo>
                  <a:pt x="0" y="3549956"/>
                </a:lnTo>
                <a:lnTo>
                  <a:pt x="0" y="1"/>
                </a:lnTo>
                <a:lnTo>
                  <a:pt x="0" y="1"/>
                </a:lnTo>
                <a:lnTo>
                  <a:pt x="1148102" y="1"/>
                </a:lnTo>
                <a:cubicBezTo>
                  <a:pt x="1186552" y="1"/>
                  <a:pt x="1217722" y="264901"/>
                  <a:pt x="1217722" y="591673"/>
                </a:cubicBez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49531" tIns="84209" rIns="108974" bIns="84210" numCol="1" spcCol="1270" anchor="ctr" anchorCtr="0">
            <a:noAutofit/>
          </a:bodyPr>
          <a:lstStyle/>
          <a:p>
            <a:pPr marL="173038" lvl="1" indent="-173038">
              <a:lnSpc>
                <a:spcPct val="90000"/>
              </a:lnSpc>
              <a:spcBef>
                <a:spcPct val="20000"/>
              </a:spcBef>
              <a:spcAft>
                <a:spcPct val="15000"/>
              </a:spcAft>
              <a:buSzPct val="90000"/>
              <a:buBlip>
                <a:blip r:embed="rId3"/>
              </a:buBlip>
            </a:pPr>
            <a:r>
              <a:rPr lang="en-US" sz="1100" dirty="0" err="1">
                <a:solidFill>
                  <a:schemeClr val="bg1"/>
                </a:solidFill>
              </a:rPr>
              <a:t>QoS</a:t>
            </a:r>
            <a:r>
              <a:rPr lang="en-US" sz="1100" dirty="0">
                <a:solidFill>
                  <a:schemeClr val="bg1"/>
                </a:solidFill>
              </a:rPr>
              <a:t> analysis</a:t>
            </a:r>
          </a:p>
          <a:p>
            <a:pPr marL="352425" lvl="2" indent="-173038">
              <a:lnSpc>
                <a:spcPct val="90000"/>
              </a:lnSpc>
              <a:spcBef>
                <a:spcPct val="20000"/>
              </a:spcBef>
              <a:spcAft>
                <a:spcPct val="15000"/>
              </a:spcAft>
              <a:buSzPct val="90000"/>
              <a:buBlip>
                <a:blip r:embed="rId3"/>
              </a:buBlip>
            </a:pPr>
            <a:r>
              <a:rPr lang="en-US" sz="1100" dirty="0">
                <a:solidFill>
                  <a:schemeClr val="bg1"/>
                </a:solidFill>
              </a:rPr>
              <a:t>Before/After</a:t>
            </a:r>
          </a:p>
          <a:p>
            <a:pPr marL="352425" lvl="2" indent="-173038">
              <a:lnSpc>
                <a:spcPct val="90000"/>
              </a:lnSpc>
              <a:spcBef>
                <a:spcPct val="20000"/>
              </a:spcBef>
              <a:spcAft>
                <a:spcPct val="15000"/>
              </a:spcAft>
              <a:buSzPct val="90000"/>
              <a:buBlip>
                <a:blip r:embed="rId3"/>
              </a:buBlip>
            </a:pPr>
            <a:r>
              <a:rPr lang="en-US" sz="1100" dirty="0">
                <a:solidFill>
                  <a:schemeClr val="bg1"/>
                </a:solidFill>
              </a:rPr>
              <a:t>Quick wins</a:t>
            </a:r>
          </a:p>
          <a:p>
            <a:pPr marL="352425" lvl="2" indent="-173038">
              <a:lnSpc>
                <a:spcPct val="90000"/>
              </a:lnSpc>
              <a:spcBef>
                <a:spcPct val="20000"/>
              </a:spcBef>
              <a:spcAft>
                <a:spcPct val="15000"/>
              </a:spcAft>
              <a:buSzPct val="90000"/>
              <a:buBlip>
                <a:blip r:embed="rId3"/>
              </a:buBlip>
            </a:pPr>
            <a:r>
              <a:rPr lang="en-US" sz="1100" dirty="0">
                <a:solidFill>
                  <a:schemeClr val="bg1"/>
                </a:solidFill>
              </a:rPr>
              <a:t>Application scoring</a:t>
            </a:r>
          </a:p>
          <a:p>
            <a:pPr marL="173038" lvl="1" indent="-173038">
              <a:lnSpc>
                <a:spcPct val="90000"/>
              </a:lnSpc>
              <a:spcBef>
                <a:spcPct val="20000"/>
              </a:spcBef>
              <a:spcAft>
                <a:spcPct val="15000"/>
              </a:spcAft>
              <a:buSzPct val="90000"/>
              <a:buBlip>
                <a:blip r:embed="rId3"/>
              </a:buBlip>
            </a:pPr>
            <a:r>
              <a:rPr lang="en-US" sz="1100" dirty="0">
                <a:solidFill>
                  <a:schemeClr val="bg1"/>
                </a:solidFill>
              </a:rPr>
              <a:t>SLA management</a:t>
            </a:r>
          </a:p>
        </p:txBody>
      </p:sp>
      <p:sp>
        <p:nvSpPr>
          <p:cNvPr id="14" name="Freeform 13"/>
          <p:cNvSpPr/>
          <p:nvPr/>
        </p:nvSpPr>
        <p:spPr>
          <a:xfrm>
            <a:off x="6547754" y="4569654"/>
            <a:ext cx="1996850" cy="1522153"/>
          </a:xfrm>
          <a:custGeom>
            <a:avLst/>
            <a:gdLst>
              <a:gd name="connsiteX0" fmla="*/ 0 w 1996850"/>
              <a:gd name="connsiteY0" fmla="*/ 253697 h 1522153"/>
              <a:gd name="connsiteX1" fmla="*/ 253697 w 1996850"/>
              <a:gd name="connsiteY1" fmla="*/ 0 h 1522153"/>
              <a:gd name="connsiteX2" fmla="*/ 1743153 w 1996850"/>
              <a:gd name="connsiteY2" fmla="*/ 0 h 1522153"/>
              <a:gd name="connsiteX3" fmla="*/ 1996850 w 1996850"/>
              <a:gd name="connsiteY3" fmla="*/ 253697 h 1522153"/>
              <a:gd name="connsiteX4" fmla="*/ 1996850 w 1996850"/>
              <a:gd name="connsiteY4" fmla="*/ 1268456 h 1522153"/>
              <a:gd name="connsiteX5" fmla="*/ 1743153 w 1996850"/>
              <a:gd name="connsiteY5" fmla="*/ 1522153 h 1522153"/>
              <a:gd name="connsiteX6" fmla="*/ 253697 w 1996850"/>
              <a:gd name="connsiteY6" fmla="*/ 1522153 h 1522153"/>
              <a:gd name="connsiteX7" fmla="*/ 0 w 1996850"/>
              <a:gd name="connsiteY7" fmla="*/ 1268456 h 1522153"/>
              <a:gd name="connsiteX8" fmla="*/ 0 w 1996850"/>
              <a:gd name="connsiteY8" fmla="*/ 253697 h 152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850" h="1522153">
                <a:moveTo>
                  <a:pt x="0" y="253697"/>
                </a:moveTo>
                <a:cubicBezTo>
                  <a:pt x="0" y="113584"/>
                  <a:pt x="113584" y="0"/>
                  <a:pt x="253697" y="0"/>
                </a:cubicBezTo>
                <a:lnTo>
                  <a:pt x="1743153" y="0"/>
                </a:lnTo>
                <a:cubicBezTo>
                  <a:pt x="1883266" y="0"/>
                  <a:pt x="1996850" y="113584"/>
                  <a:pt x="1996850" y="253697"/>
                </a:cubicBezTo>
                <a:lnTo>
                  <a:pt x="1996850" y="1268456"/>
                </a:lnTo>
                <a:cubicBezTo>
                  <a:pt x="1996850" y="1408569"/>
                  <a:pt x="1883266" y="1522153"/>
                  <a:pt x="1743153" y="1522153"/>
                </a:cubicBezTo>
                <a:lnTo>
                  <a:pt x="253697" y="1522153"/>
                </a:lnTo>
                <a:cubicBezTo>
                  <a:pt x="113584" y="1522153"/>
                  <a:pt x="0" y="1408569"/>
                  <a:pt x="0" y="1268456"/>
                </a:cubicBezTo>
                <a:lnTo>
                  <a:pt x="0" y="253697"/>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321955" tIns="198130" rIns="321955" bIns="198130" numCol="1" spcCol="1270" anchor="ctr" anchorCtr="0">
            <a:noAutofit/>
          </a:bodyPr>
          <a:lstStyle/>
          <a:p>
            <a:pPr lvl="0" algn="ctr" defTabSz="2889250" rtl="0">
              <a:lnSpc>
                <a:spcPct val="90000"/>
              </a:lnSpc>
              <a:spcBef>
                <a:spcPct val="0"/>
              </a:spcBef>
              <a:spcAft>
                <a:spcPct val="35000"/>
              </a:spcAft>
            </a:pPr>
            <a:endParaRPr lang="en-US" sz="6500" kern="1200" dirty="0"/>
          </a:p>
        </p:txBody>
      </p:sp>
      <p:pic>
        <p:nvPicPr>
          <p:cNvPr id="1026" name="Picture 2" descr="C:\Users\victormu\AppData\Local\Microsoft\Windows\Temporary Internet Files\Content.IE5\6ZQRPP00\MC900432622[1].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40848" y="1681280"/>
            <a:ext cx="777726" cy="7777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12545" y="2469291"/>
            <a:ext cx="1217000" cy="276999"/>
          </a:xfrm>
          <a:prstGeom prst="rect">
            <a:avLst/>
          </a:prstGeom>
          <a:noFill/>
        </p:spPr>
        <p:txBody>
          <a:bodyPr wrap="none" rtlCol="0">
            <a:spAutoFit/>
          </a:bodyPr>
          <a:lstStyle/>
          <a:p>
            <a:r>
              <a:rPr lang="en-US" sz="1200" b="1" dirty="0" smtClean="0"/>
              <a:t>NOC Operator</a:t>
            </a:r>
            <a:endParaRPr lang="en-US" sz="1200" b="1" dirty="0"/>
          </a:p>
        </p:txBody>
      </p:sp>
      <p:pic>
        <p:nvPicPr>
          <p:cNvPr id="59" name="Picture 2" descr="C:\Users\victormu\AppData\Local\Microsoft\Windows\Temporary Internet Files\Content.IE5\6ZQRPP00\MC900431640[1].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64198" y="3255596"/>
            <a:ext cx="652581" cy="6193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046357" y="3943839"/>
            <a:ext cx="1092031" cy="215444"/>
          </a:xfrm>
          <a:prstGeom prst="rect">
            <a:avLst/>
          </a:prstGeom>
          <a:noFill/>
        </p:spPr>
        <p:txBody>
          <a:bodyPr wrap="none" lIns="0" tIns="0" rIns="0" bIns="0" rtlCol="0">
            <a:spAutoFit/>
          </a:bodyPr>
          <a:lstStyle/>
          <a:p>
            <a:r>
              <a:rPr lang="en-US" sz="1400" b="1" dirty="0" smtClean="0"/>
              <a:t>Support/</a:t>
            </a:r>
            <a:r>
              <a:rPr lang="en-US" sz="1400" b="1" dirty="0" err="1" smtClean="0"/>
              <a:t>Dev</a:t>
            </a:r>
            <a:endParaRPr lang="en-US" b="1" dirty="0" smtClean="0"/>
          </a:p>
        </p:txBody>
      </p:sp>
      <p:pic>
        <p:nvPicPr>
          <p:cNvPr id="56" name="Picture 8" descr="C:\Users\victormu\AppData\Local\Microsoft\Windows\Temporary Internet Files\Content.IE5\FAYS6LCJ\MC900433953[1].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082185" y="4851130"/>
            <a:ext cx="857250" cy="8572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911669" y="5716041"/>
            <a:ext cx="1288814" cy="215444"/>
          </a:xfrm>
          <a:prstGeom prst="rect">
            <a:avLst/>
          </a:prstGeom>
          <a:noFill/>
        </p:spPr>
        <p:txBody>
          <a:bodyPr wrap="none" lIns="0" tIns="0" rIns="0" bIns="0" rtlCol="0">
            <a:spAutoFit/>
          </a:bodyPr>
          <a:lstStyle/>
          <a:p>
            <a:r>
              <a:rPr lang="en-US" sz="1400" b="1" dirty="0" smtClean="0"/>
              <a:t>Biz/App Owner</a:t>
            </a:r>
          </a:p>
        </p:txBody>
      </p:sp>
      <p:cxnSp>
        <p:nvCxnSpPr>
          <p:cNvPr id="66" name="Straight Connector 65"/>
          <p:cNvCxnSpPr/>
          <p:nvPr/>
        </p:nvCxnSpPr>
        <p:spPr>
          <a:xfrm>
            <a:off x="5799936" y="1405933"/>
            <a:ext cx="0" cy="457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082925" y="3088600"/>
            <a:ext cx="1711529" cy="1030177"/>
            <a:chOff x="3192394" y="2967980"/>
            <a:chExt cx="1283981" cy="1030177"/>
          </a:xfrm>
        </p:grpSpPr>
        <p:sp>
          <p:nvSpPr>
            <p:cNvPr id="67" name="Rectangle 66"/>
            <p:cNvSpPr/>
            <p:nvPr/>
          </p:nvSpPr>
          <p:spPr>
            <a:xfrm>
              <a:off x="3192394" y="2967980"/>
              <a:ext cx="1283981" cy="246221"/>
            </a:xfrm>
            <a:prstGeom prst="rect">
              <a:avLst/>
            </a:prstGeom>
          </p:spPr>
          <p:txBody>
            <a:bodyPr wrap="square">
              <a:spAutoFit/>
            </a:bodyPr>
            <a:lstStyle/>
            <a:p>
              <a:pPr algn="ctr"/>
              <a:r>
                <a:rPr lang="en-US" sz="1000" b="1" dirty="0" smtClean="0"/>
                <a:t>SE-Viewer</a:t>
              </a:r>
              <a:endParaRPr lang="en-US" sz="1000" b="1" dirty="0"/>
            </a:p>
          </p:txBody>
        </p:sp>
        <p:pic>
          <p:nvPicPr>
            <p:cNvPr id="68" name="Picture 4" descr="C:\Users\vikramg\AppData\Local\Microsoft\Windows\Temporary Internet Files\Content.IE5\ARV2H1KY\MCj04352420000[1].png"/>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Lst>
            </a:blip>
            <a:srcRect b="12188"/>
            <a:stretch>
              <a:fillRect/>
            </a:stretch>
          </p:blipFill>
          <p:spPr bwMode="auto">
            <a:xfrm>
              <a:off x="3588175" y="3207038"/>
              <a:ext cx="492418" cy="791119"/>
            </a:xfrm>
            <a:prstGeom prst="rect">
              <a:avLst/>
            </a:prstGeom>
            <a:noFill/>
          </p:spPr>
        </p:pic>
      </p:grpSp>
      <p:grpSp>
        <p:nvGrpSpPr>
          <p:cNvPr id="69" name="Group 68"/>
          <p:cNvGrpSpPr/>
          <p:nvPr/>
        </p:nvGrpSpPr>
        <p:grpSpPr>
          <a:xfrm>
            <a:off x="4001982" y="1581317"/>
            <a:ext cx="1711529" cy="1030177"/>
            <a:chOff x="3192394" y="2967980"/>
            <a:chExt cx="1283981" cy="1030177"/>
          </a:xfrm>
        </p:grpSpPr>
        <p:sp>
          <p:nvSpPr>
            <p:cNvPr id="70" name="Rectangle 69"/>
            <p:cNvSpPr/>
            <p:nvPr/>
          </p:nvSpPr>
          <p:spPr>
            <a:xfrm>
              <a:off x="3192394" y="2967980"/>
              <a:ext cx="1283981" cy="246221"/>
            </a:xfrm>
            <a:prstGeom prst="rect">
              <a:avLst/>
            </a:prstGeom>
          </p:spPr>
          <p:txBody>
            <a:bodyPr wrap="square">
              <a:spAutoFit/>
            </a:bodyPr>
            <a:lstStyle/>
            <a:p>
              <a:pPr algn="ctr"/>
              <a:r>
                <a:rPr lang="en-US" sz="1000" b="1" dirty="0" smtClean="0"/>
                <a:t>SCOM + .NET MP</a:t>
              </a:r>
              <a:endParaRPr lang="en-US" sz="1000" b="1" dirty="0"/>
            </a:p>
          </p:txBody>
        </p:sp>
        <p:pic>
          <p:nvPicPr>
            <p:cNvPr id="71" name="Picture 4" descr="C:\Users\vikramg\AppData\Local\Microsoft\Windows\Temporary Internet Files\Content.IE5\ARV2H1KY\MCj04352420000[1].png"/>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Lst>
            </a:blip>
            <a:srcRect b="12188"/>
            <a:stretch>
              <a:fillRect/>
            </a:stretch>
          </p:blipFill>
          <p:spPr bwMode="auto">
            <a:xfrm>
              <a:off x="3588175" y="3207038"/>
              <a:ext cx="492418" cy="791119"/>
            </a:xfrm>
            <a:prstGeom prst="rect">
              <a:avLst/>
            </a:prstGeom>
            <a:noFill/>
          </p:spPr>
        </p:pic>
      </p:grpSp>
      <p:grpSp>
        <p:nvGrpSpPr>
          <p:cNvPr id="72" name="Group 71"/>
          <p:cNvGrpSpPr/>
          <p:nvPr/>
        </p:nvGrpSpPr>
        <p:grpSpPr>
          <a:xfrm>
            <a:off x="4110173" y="4518868"/>
            <a:ext cx="1711529" cy="1030177"/>
            <a:chOff x="3192394" y="2967980"/>
            <a:chExt cx="1283981" cy="1030177"/>
          </a:xfrm>
        </p:grpSpPr>
        <p:sp>
          <p:nvSpPr>
            <p:cNvPr id="73" name="Rectangle 72"/>
            <p:cNvSpPr/>
            <p:nvPr/>
          </p:nvSpPr>
          <p:spPr>
            <a:xfrm>
              <a:off x="3192394" y="2967980"/>
              <a:ext cx="1283981" cy="246221"/>
            </a:xfrm>
            <a:prstGeom prst="rect">
              <a:avLst/>
            </a:prstGeom>
          </p:spPr>
          <p:txBody>
            <a:bodyPr wrap="square">
              <a:spAutoFit/>
            </a:bodyPr>
            <a:lstStyle/>
            <a:p>
              <a:pPr algn="ctr"/>
              <a:r>
                <a:rPr lang="en-US" sz="1000" b="1" dirty="0" smtClean="0"/>
                <a:t>Advisor</a:t>
              </a:r>
              <a:endParaRPr lang="en-US" sz="1000" b="1" dirty="0"/>
            </a:p>
          </p:txBody>
        </p:sp>
        <p:pic>
          <p:nvPicPr>
            <p:cNvPr id="74" name="Picture 4" descr="C:\Users\vikramg\AppData\Local\Microsoft\Windows\Temporary Internet Files\Content.IE5\ARV2H1KY\MCj04352420000[1].png"/>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Lst>
            </a:blip>
            <a:srcRect b="12188"/>
            <a:stretch>
              <a:fillRect/>
            </a:stretch>
          </p:blipFill>
          <p:spPr bwMode="auto">
            <a:xfrm>
              <a:off x="3588175" y="3207038"/>
              <a:ext cx="492418" cy="791119"/>
            </a:xfrm>
            <a:prstGeom prst="rect">
              <a:avLst/>
            </a:prstGeom>
            <a:noFill/>
          </p:spPr>
        </p:pic>
      </p:grpSp>
    </p:spTree>
    <p:extLst>
      <p:ext uri="{BB962C8B-B14F-4D97-AF65-F5344CB8AC3E}">
        <p14:creationId xmlns:p14="http://schemas.microsoft.com/office/powerpoint/2010/main" val="5331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Telemetry Platform</a:t>
            </a:r>
            <a:endParaRPr lang="en-US" dirty="0"/>
          </a:p>
        </p:txBody>
      </p:sp>
      <p:sp>
        <p:nvSpPr>
          <p:cNvPr id="6" name="Rounded Rectangle 5"/>
          <p:cNvSpPr/>
          <p:nvPr/>
        </p:nvSpPr>
        <p:spPr bwMode="auto">
          <a:xfrm>
            <a:off x="1001225" y="3623733"/>
            <a:ext cx="10382268" cy="3070981"/>
          </a:xfrm>
          <a:prstGeom prst="roundRect">
            <a:avLst>
              <a:gd name="adj" fmla="val 6089"/>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a:solidFill>
                  <a:schemeClr val="bg1"/>
                </a:solidFill>
              </a:rPr>
              <a:t>Service Telemetry Layer</a:t>
            </a:r>
          </a:p>
        </p:txBody>
      </p:sp>
      <p:grpSp>
        <p:nvGrpSpPr>
          <p:cNvPr id="14" name="Group 13"/>
          <p:cNvGrpSpPr/>
          <p:nvPr/>
        </p:nvGrpSpPr>
        <p:grpSpPr>
          <a:xfrm>
            <a:off x="1696242" y="911934"/>
            <a:ext cx="8959176" cy="2493002"/>
            <a:chOff x="925369" y="978799"/>
            <a:chExt cx="6721129" cy="2493002"/>
          </a:xfrm>
        </p:grpSpPr>
        <p:cxnSp>
          <p:nvCxnSpPr>
            <p:cNvPr id="23" name="Straight Connector 22"/>
            <p:cNvCxnSpPr/>
            <p:nvPr/>
          </p:nvCxnSpPr>
          <p:spPr>
            <a:xfrm>
              <a:off x="2755680" y="1185801"/>
              <a:ext cx="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94469" y="1855895"/>
              <a:ext cx="335569"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92921" y="2303268"/>
              <a:ext cx="335569" cy="2059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925369" y="1543967"/>
              <a:ext cx="720103" cy="1117804"/>
              <a:chOff x="5751591" y="1096472"/>
              <a:chExt cx="959888" cy="1117804"/>
            </a:xfrm>
          </p:grpSpPr>
          <p:sp>
            <p:nvSpPr>
              <p:cNvPr id="53" name="TextBox 52"/>
              <p:cNvSpPr txBox="1"/>
              <p:nvPr/>
            </p:nvSpPr>
            <p:spPr>
              <a:xfrm>
                <a:off x="5894709" y="1998832"/>
                <a:ext cx="697307" cy="215444"/>
              </a:xfrm>
              <a:prstGeom prst="rect">
                <a:avLst/>
              </a:prstGeom>
              <a:noFill/>
            </p:spPr>
            <p:txBody>
              <a:bodyPr wrap="none" lIns="0" tIns="0" rIns="0" bIns="0" rtlCol="0">
                <a:spAutoFit/>
              </a:bodyPr>
              <a:lstStyle/>
              <a:p>
                <a:r>
                  <a:rPr lang="en-US" sz="1400" b="0" dirty="0" smtClean="0"/>
                  <a:t>End User</a:t>
                </a:r>
              </a:p>
            </p:txBody>
          </p:sp>
          <p:pic>
            <p:nvPicPr>
              <p:cNvPr id="54" name="Picture 9" descr="C:\Users\victormu\AppData\Local\Microsoft\Windows\Temporary Internet Files\Content.IE5\K96BJE9D\MC9004348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91" y="1096472"/>
                <a:ext cx="959888" cy="902360"/>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1874221" y="1984823"/>
              <a:ext cx="567611" cy="215444"/>
            </a:xfrm>
            <a:prstGeom prst="rect">
              <a:avLst/>
            </a:prstGeom>
            <a:noFill/>
          </p:spPr>
          <p:txBody>
            <a:bodyPr wrap="none" lIns="0" tIns="0" rIns="0" bIns="0" rtlCol="0">
              <a:spAutoFit/>
            </a:bodyPr>
            <a:lstStyle/>
            <a:p>
              <a:r>
                <a:rPr lang="en-US" sz="1400" b="1" dirty="0" smtClean="0"/>
                <a:t>Requests</a:t>
              </a:r>
            </a:p>
          </p:txBody>
        </p:sp>
        <p:grpSp>
          <p:nvGrpSpPr>
            <p:cNvPr id="35" name="Group 34"/>
            <p:cNvGrpSpPr/>
            <p:nvPr/>
          </p:nvGrpSpPr>
          <p:grpSpPr>
            <a:xfrm>
              <a:off x="3034056" y="978799"/>
              <a:ext cx="4612442" cy="2493002"/>
              <a:chOff x="5648879" y="3054726"/>
              <a:chExt cx="6148320" cy="2493002"/>
            </a:xfrm>
          </p:grpSpPr>
          <p:sp>
            <p:nvSpPr>
              <p:cNvPr id="36" name="TextBox 35"/>
              <p:cNvSpPr txBox="1"/>
              <p:nvPr/>
            </p:nvSpPr>
            <p:spPr>
              <a:xfrm>
                <a:off x="5656370" y="3054726"/>
                <a:ext cx="606705" cy="215444"/>
              </a:xfrm>
              <a:prstGeom prst="rect">
                <a:avLst/>
              </a:prstGeom>
              <a:noFill/>
            </p:spPr>
            <p:txBody>
              <a:bodyPr wrap="none" lIns="0" tIns="0" rIns="0" bIns="0" rtlCol="0">
                <a:spAutoFit/>
              </a:bodyPr>
              <a:lstStyle/>
              <a:p>
                <a:r>
                  <a:rPr lang="en-US" sz="1400" b="1" dirty="0" smtClean="0"/>
                  <a:t>Service</a:t>
                </a:r>
                <a:endParaRPr lang="en-US" b="1" dirty="0" smtClean="0"/>
              </a:p>
            </p:txBody>
          </p:sp>
          <p:grpSp>
            <p:nvGrpSpPr>
              <p:cNvPr id="37" name="Group 36"/>
              <p:cNvGrpSpPr/>
              <p:nvPr/>
            </p:nvGrpSpPr>
            <p:grpSpPr>
              <a:xfrm>
                <a:off x="5648879" y="3277798"/>
                <a:ext cx="6148320" cy="2269930"/>
                <a:chOff x="5648879" y="3277798"/>
                <a:chExt cx="6148320" cy="2269930"/>
              </a:xfrm>
            </p:grpSpPr>
            <p:grpSp>
              <p:nvGrpSpPr>
                <p:cNvPr id="38" name="Group 37"/>
                <p:cNvGrpSpPr/>
                <p:nvPr/>
              </p:nvGrpSpPr>
              <p:grpSpPr>
                <a:xfrm>
                  <a:off x="5648879" y="3277798"/>
                  <a:ext cx="6148320" cy="2269930"/>
                  <a:chOff x="3261009" y="3433078"/>
                  <a:chExt cx="6148320" cy="2269930"/>
                </a:xfrm>
              </p:grpSpPr>
              <p:grpSp>
                <p:nvGrpSpPr>
                  <p:cNvPr id="41" name="Group 40"/>
                  <p:cNvGrpSpPr/>
                  <p:nvPr/>
                </p:nvGrpSpPr>
                <p:grpSpPr>
                  <a:xfrm>
                    <a:off x="3261009" y="3433078"/>
                    <a:ext cx="6148320" cy="2269930"/>
                    <a:chOff x="2643188" y="3418313"/>
                    <a:chExt cx="5972175" cy="2314575"/>
                  </a:xfrm>
                </p:grpSpPr>
                <p:sp>
                  <p:nvSpPr>
                    <p:cNvPr id="46" name="Rectangle 45"/>
                    <p:cNvSpPr/>
                    <p:nvPr/>
                  </p:nvSpPr>
                  <p:spPr bwMode="auto">
                    <a:xfrm>
                      <a:off x="2643188" y="3418313"/>
                      <a:ext cx="5972175" cy="23145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7" name="Rectangle 46"/>
                    <p:cNvSpPr/>
                    <p:nvPr/>
                  </p:nvSpPr>
                  <p:spPr bwMode="auto">
                    <a:xfrm>
                      <a:off x="2824166" y="3614738"/>
                      <a:ext cx="3973157" cy="112156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1200" b="1" dirty="0" smtClean="0">
                          <a:solidFill>
                            <a:schemeClr val="bg1"/>
                          </a:solidFill>
                        </a:rPr>
                        <a:t>Distributed application</a:t>
                      </a:r>
                    </a:p>
                  </p:txBody>
                </p:sp>
                <p:sp>
                  <p:nvSpPr>
                    <p:cNvPr id="48" name="Rounded Rectangle 47"/>
                    <p:cNvSpPr/>
                    <p:nvPr/>
                  </p:nvSpPr>
                  <p:spPr bwMode="auto">
                    <a:xfrm>
                      <a:off x="3389259" y="4015382"/>
                      <a:ext cx="1042987" cy="33099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9" name="Rectangle 48"/>
                    <p:cNvSpPr/>
                    <p:nvPr/>
                  </p:nvSpPr>
                  <p:spPr bwMode="auto">
                    <a:xfrm>
                      <a:off x="2832691" y="5074966"/>
                      <a:ext cx="3964632" cy="49715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bg1"/>
                          </a:solidFill>
                        </a:rPr>
                        <a:t>Platform</a:t>
                      </a:r>
                    </a:p>
                  </p:txBody>
                </p:sp>
                <p:sp>
                  <p:nvSpPr>
                    <p:cNvPr id="50" name="Rounded Rectangle 49"/>
                    <p:cNvSpPr/>
                    <p:nvPr/>
                  </p:nvSpPr>
                  <p:spPr bwMode="auto">
                    <a:xfrm>
                      <a:off x="5512530" y="3767137"/>
                      <a:ext cx="1042987" cy="33099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51" name="Rounded Rectangle 50"/>
                    <p:cNvSpPr/>
                    <p:nvPr/>
                  </p:nvSpPr>
                  <p:spPr bwMode="auto">
                    <a:xfrm>
                      <a:off x="5512529" y="4306637"/>
                      <a:ext cx="1042987" cy="33099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52" name="Cloud 51"/>
                    <p:cNvSpPr/>
                    <p:nvPr/>
                  </p:nvSpPr>
                  <p:spPr bwMode="auto">
                    <a:xfrm>
                      <a:off x="6952288" y="3705821"/>
                      <a:ext cx="1575191" cy="939402"/>
                    </a:xfrm>
                    <a:prstGeom prst="cloud">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solidFill>
                            <a:schemeClr val="tx1">
                              <a:alpha val="99000"/>
                            </a:schemeClr>
                          </a:solidFill>
                        </a:rPr>
                        <a:t>External Resources</a:t>
                      </a:r>
                    </a:p>
                  </p:txBody>
                </p:sp>
              </p:grpSp>
              <p:cxnSp>
                <p:nvCxnSpPr>
                  <p:cNvPr id="42" name="Straight Arrow Connector 41"/>
                  <p:cNvCxnSpPr>
                    <a:stCxn id="48" idx="3"/>
                    <a:endCxn id="50" idx="1"/>
                  </p:cNvCxnSpPr>
                  <p:nvPr/>
                </p:nvCxnSpPr>
                <p:spPr>
                  <a:xfrm flipV="1">
                    <a:off x="5102835" y="3937477"/>
                    <a:ext cx="1112145" cy="24345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8" idx="3"/>
                    <a:endCxn id="51" idx="1"/>
                  </p:cNvCxnSpPr>
                  <p:nvPr/>
                </p:nvCxnSpPr>
                <p:spPr>
                  <a:xfrm>
                    <a:off x="5102835" y="4180934"/>
                    <a:ext cx="1112144" cy="28563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086225" y="4725647"/>
                    <a:ext cx="0" cy="33212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457950" y="4725647"/>
                    <a:ext cx="0" cy="33212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a:off x="9925537" y="3737861"/>
                  <a:ext cx="31907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925537" y="4311291"/>
                  <a:ext cx="31907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5" name="Group 4"/>
          <p:cNvGrpSpPr/>
          <p:nvPr/>
        </p:nvGrpSpPr>
        <p:grpSpPr>
          <a:xfrm>
            <a:off x="1358573" y="4225070"/>
            <a:ext cx="9716542" cy="2223180"/>
            <a:chOff x="1358573" y="4225070"/>
            <a:chExt cx="9716542" cy="2223180"/>
          </a:xfrm>
        </p:grpSpPr>
        <p:sp>
          <p:nvSpPr>
            <p:cNvPr id="7" name="Freeform 6"/>
            <p:cNvSpPr/>
            <p:nvPr/>
          </p:nvSpPr>
          <p:spPr>
            <a:xfrm>
              <a:off x="1358573" y="4225070"/>
              <a:ext cx="2198312" cy="345600"/>
            </a:xfrm>
            <a:custGeom>
              <a:avLst/>
              <a:gdLst>
                <a:gd name="connsiteX0" fmla="*/ 0 w 2198312"/>
                <a:gd name="connsiteY0" fmla="*/ 0 h 345600"/>
                <a:gd name="connsiteX1" fmla="*/ 2198312 w 2198312"/>
                <a:gd name="connsiteY1" fmla="*/ 0 h 345600"/>
                <a:gd name="connsiteX2" fmla="*/ 2198312 w 2198312"/>
                <a:gd name="connsiteY2" fmla="*/ 345600 h 345600"/>
                <a:gd name="connsiteX3" fmla="*/ 0 w 2198312"/>
                <a:gd name="connsiteY3" fmla="*/ 345600 h 345600"/>
                <a:gd name="connsiteX4" fmla="*/ 0 w 2198312"/>
                <a:gd name="connsiteY4" fmla="*/ 0 h 34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12" h="345600">
                  <a:moveTo>
                    <a:pt x="0" y="0"/>
                  </a:moveTo>
                  <a:lnTo>
                    <a:pt x="2198312" y="0"/>
                  </a:lnTo>
                  <a:lnTo>
                    <a:pt x="2198312" y="345600"/>
                  </a:lnTo>
                  <a:lnTo>
                    <a:pt x="0" y="345600"/>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100" b="1" kern="1200" dirty="0" smtClean="0"/>
                <a:t>Application Component</a:t>
              </a:r>
              <a:endParaRPr lang="en-US" sz="1100" b="1" kern="1200" dirty="0"/>
            </a:p>
          </p:txBody>
        </p:sp>
        <p:sp>
          <p:nvSpPr>
            <p:cNvPr id="8" name="Freeform 7"/>
            <p:cNvSpPr/>
            <p:nvPr/>
          </p:nvSpPr>
          <p:spPr>
            <a:xfrm>
              <a:off x="1358573" y="4570670"/>
              <a:ext cx="2198312" cy="1877580"/>
            </a:xfrm>
            <a:custGeom>
              <a:avLst/>
              <a:gdLst>
                <a:gd name="connsiteX0" fmla="*/ 0 w 2198312"/>
                <a:gd name="connsiteY0" fmla="*/ 0 h 1877580"/>
                <a:gd name="connsiteX1" fmla="*/ 2198312 w 2198312"/>
                <a:gd name="connsiteY1" fmla="*/ 0 h 1877580"/>
                <a:gd name="connsiteX2" fmla="*/ 2198312 w 2198312"/>
                <a:gd name="connsiteY2" fmla="*/ 1877580 h 1877580"/>
                <a:gd name="connsiteX3" fmla="*/ 0 w 2198312"/>
                <a:gd name="connsiteY3" fmla="*/ 1877580 h 1877580"/>
                <a:gd name="connsiteX4" fmla="*/ 0 w 2198312"/>
                <a:gd name="connsiteY4" fmla="*/ 0 h 187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12" h="1877580">
                  <a:moveTo>
                    <a:pt x="0" y="0"/>
                  </a:moveTo>
                  <a:lnTo>
                    <a:pt x="2198312" y="0"/>
                  </a:lnTo>
                  <a:lnTo>
                    <a:pt x="2198312" y="1877580"/>
                  </a:lnTo>
                  <a:lnTo>
                    <a:pt x="0" y="1877580"/>
                  </a:lnTo>
                  <a:lnTo>
                    <a:pt x="0" y="0"/>
                  </a:lnTo>
                  <a:close/>
                </a:path>
              </a:pathLst>
            </a:custGeom>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3038" lvl="1" indent="-173038">
                <a:lnSpc>
                  <a:spcPct val="90000"/>
                </a:lnSpc>
                <a:spcBef>
                  <a:spcPct val="20000"/>
                </a:spcBef>
                <a:spcAft>
                  <a:spcPct val="15000"/>
                </a:spcAft>
                <a:buSzPct val="90000"/>
                <a:buBlip>
                  <a:blip r:embed="rId3"/>
                </a:buBlip>
              </a:pPr>
              <a:r>
                <a:rPr lang="en-US" sz="1100" b="1" dirty="0">
                  <a:solidFill>
                    <a:schemeClr val="bg1"/>
                  </a:solidFill>
                </a:rPr>
                <a:t>Discovery</a:t>
              </a:r>
            </a:p>
            <a:p>
              <a:pPr marL="346075" lvl="2" indent="-173038">
                <a:lnSpc>
                  <a:spcPct val="90000"/>
                </a:lnSpc>
                <a:spcBef>
                  <a:spcPct val="20000"/>
                </a:spcBef>
                <a:spcAft>
                  <a:spcPct val="15000"/>
                </a:spcAft>
                <a:buSzPct val="90000"/>
                <a:buBlip>
                  <a:blip r:embed="rId3"/>
                </a:buBlip>
              </a:pPr>
              <a:r>
                <a:rPr lang="en-US" sz="1100" dirty="0">
                  <a:solidFill>
                    <a:schemeClr val="bg1"/>
                  </a:solidFill>
                </a:rPr>
                <a:t>ASP.NET, WCF, COM+, NT Service, </a:t>
              </a:r>
              <a:r>
                <a:rPr lang="en-US" sz="1100" dirty="0" err="1">
                  <a:solidFill>
                    <a:schemeClr val="bg1"/>
                  </a:solidFill>
                </a:rPr>
                <a:t>Winforms</a:t>
              </a:r>
              <a:endParaRPr lang="en-US" sz="1100" dirty="0">
                <a:solidFill>
                  <a:schemeClr val="bg1"/>
                </a:solidFill>
              </a:endParaRPr>
            </a:p>
            <a:p>
              <a:pPr marL="173038" lvl="1" indent="-173038">
                <a:lnSpc>
                  <a:spcPct val="90000"/>
                </a:lnSpc>
                <a:spcBef>
                  <a:spcPct val="20000"/>
                </a:spcBef>
                <a:spcAft>
                  <a:spcPct val="15000"/>
                </a:spcAft>
                <a:buSzPct val="90000"/>
                <a:buBlip>
                  <a:blip r:embed="rId3"/>
                </a:buBlip>
              </a:pPr>
              <a:r>
                <a:rPr lang="en-US" sz="1100" b="1" dirty="0" err="1">
                  <a:solidFill>
                    <a:schemeClr val="bg1"/>
                  </a:solidFill>
                </a:rPr>
                <a:t>QoS</a:t>
              </a:r>
              <a:r>
                <a:rPr lang="en-US" sz="1100" b="1" dirty="0">
                  <a:solidFill>
                    <a:schemeClr val="bg1"/>
                  </a:solidFill>
                </a:rPr>
                <a:t> metrics:</a:t>
              </a:r>
            </a:p>
            <a:p>
              <a:pPr marL="346075" lvl="2" indent="-173038">
                <a:lnSpc>
                  <a:spcPct val="90000"/>
                </a:lnSpc>
                <a:spcBef>
                  <a:spcPct val="20000"/>
                </a:spcBef>
                <a:spcAft>
                  <a:spcPct val="15000"/>
                </a:spcAft>
                <a:buSzPct val="90000"/>
                <a:buBlip>
                  <a:blip r:embed="rId3"/>
                </a:buBlip>
              </a:pPr>
              <a:r>
                <a:rPr lang="en-US" sz="1100" b="1" i="1" dirty="0">
                  <a:solidFill>
                    <a:schemeClr val="bg1"/>
                  </a:solidFill>
                </a:rPr>
                <a:t>Availability</a:t>
              </a:r>
              <a:r>
                <a:rPr lang="en-US" sz="1100" i="1" dirty="0">
                  <a:solidFill>
                    <a:schemeClr val="bg1"/>
                  </a:solidFill>
                </a:rPr>
                <a:t> = available time / total time</a:t>
              </a:r>
            </a:p>
            <a:p>
              <a:pPr marL="346075" lvl="2" indent="-173038">
                <a:lnSpc>
                  <a:spcPct val="90000"/>
                </a:lnSpc>
                <a:spcBef>
                  <a:spcPct val="20000"/>
                </a:spcBef>
                <a:spcAft>
                  <a:spcPct val="15000"/>
                </a:spcAft>
                <a:buSzPct val="90000"/>
                <a:buBlip>
                  <a:blip r:embed="rId3"/>
                </a:buBlip>
              </a:pPr>
              <a:r>
                <a:rPr lang="en-US" sz="1100" b="1" i="1" dirty="0">
                  <a:solidFill>
                    <a:schemeClr val="bg1"/>
                  </a:solidFill>
                </a:rPr>
                <a:t>Reliability</a:t>
              </a:r>
              <a:r>
                <a:rPr lang="en-US" sz="1100" i="1" dirty="0">
                  <a:solidFill>
                    <a:schemeClr val="bg1"/>
                  </a:solidFill>
                </a:rPr>
                <a:t> = successful requests / total request</a:t>
              </a:r>
            </a:p>
            <a:p>
              <a:pPr marL="346075" lvl="2" indent="-173038">
                <a:lnSpc>
                  <a:spcPct val="90000"/>
                </a:lnSpc>
                <a:spcBef>
                  <a:spcPct val="20000"/>
                </a:spcBef>
                <a:spcAft>
                  <a:spcPct val="15000"/>
                </a:spcAft>
                <a:buSzPct val="90000"/>
                <a:buBlip>
                  <a:blip r:embed="rId3"/>
                </a:buBlip>
              </a:pPr>
              <a:r>
                <a:rPr lang="en-US" sz="1100" b="1" i="1" dirty="0">
                  <a:solidFill>
                    <a:schemeClr val="bg1"/>
                  </a:solidFill>
                </a:rPr>
                <a:t>Performance</a:t>
              </a:r>
              <a:r>
                <a:rPr lang="en-US" sz="1100" i="1" dirty="0">
                  <a:solidFill>
                    <a:schemeClr val="bg1"/>
                  </a:solidFill>
                </a:rPr>
                <a:t> = satisfied </a:t>
              </a:r>
              <a:r>
                <a:rPr lang="en-US" sz="1100" dirty="0">
                  <a:solidFill>
                    <a:schemeClr val="bg1"/>
                  </a:solidFill>
                </a:rPr>
                <a:t>count / total request</a:t>
              </a:r>
            </a:p>
          </p:txBody>
        </p:sp>
        <p:sp>
          <p:nvSpPr>
            <p:cNvPr id="9" name="Freeform 8"/>
            <p:cNvSpPr/>
            <p:nvPr/>
          </p:nvSpPr>
          <p:spPr>
            <a:xfrm>
              <a:off x="3864650" y="4225070"/>
              <a:ext cx="2198312" cy="345600"/>
            </a:xfrm>
            <a:custGeom>
              <a:avLst/>
              <a:gdLst>
                <a:gd name="connsiteX0" fmla="*/ 0 w 2198312"/>
                <a:gd name="connsiteY0" fmla="*/ 0 h 345600"/>
                <a:gd name="connsiteX1" fmla="*/ 2198312 w 2198312"/>
                <a:gd name="connsiteY1" fmla="*/ 0 h 345600"/>
                <a:gd name="connsiteX2" fmla="*/ 2198312 w 2198312"/>
                <a:gd name="connsiteY2" fmla="*/ 345600 h 345600"/>
                <a:gd name="connsiteX3" fmla="*/ 0 w 2198312"/>
                <a:gd name="connsiteY3" fmla="*/ 345600 h 345600"/>
                <a:gd name="connsiteX4" fmla="*/ 0 w 2198312"/>
                <a:gd name="connsiteY4" fmla="*/ 0 h 34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12" h="345600">
                  <a:moveTo>
                    <a:pt x="0" y="0"/>
                  </a:moveTo>
                  <a:lnTo>
                    <a:pt x="2198312" y="0"/>
                  </a:lnTo>
                  <a:lnTo>
                    <a:pt x="2198312" y="345600"/>
                  </a:lnTo>
                  <a:lnTo>
                    <a:pt x="0" y="345600"/>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100" b="1" kern="1200" dirty="0" smtClean="0"/>
                <a:t>Request</a:t>
              </a:r>
              <a:endParaRPr lang="en-US" sz="800" b="1" kern="1200" dirty="0"/>
            </a:p>
          </p:txBody>
        </p:sp>
        <p:sp>
          <p:nvSpPr>
            <p:cNvPr id="10" name="Freeform 9"/>
            <p:cNvSpPr/>
            <p:nvPr/>
          </p:nvSpPr>
          <p:spPr>
            <a:xfrm>
              <a:off x="3864650" y="4570670"/>
              <a:ext cx="2198312" cy="1877580"/>
            </a:xfrm>
            <a:custGeom>
              <a:avLst/>
              <a:gdLst>
                <a:gd name="connsiteX0" fmla="*/ 0 w 2198312"/>
                <a:gd name="connsiteY0" fmla="*/ 0 h 1877580"/>
                <a:gd name="connsiteX1" fmla="*/ 2198312 w 2198312"/>
                <a:gd name="connsiteY1" fmla="*/ 0 h 1877580"/>
                <a:gd name="connsiteX2" fmla="*/ 2198312 w 2198312"/>
                <a:gd name="connsiteY2" fmla="*/ 1877580 h 1877580"/>
                <a:gd name="connsiteX3" fmla="*/ 0 w 2198312"/>
                <a:gd name="connsiteY3" fmla="*/ 1877580 h 1877580"/>
                <a:gd name="connsiteX4" fmla="*/ 0 w 2198312"/>
                <a:gd name="connsiteY4" fmla="*/ 0 h 187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12" h="1877580">
                  <a:moveTo>
                    <a:pt x="0" y="0"/>
                  </a:moveTo>
                  <a:lnTo>
                    <a:pt x="2198312" y="0"/>
                  </a:lnTo>
                  <a:lnTo>
                    <a:pt x="2198312" y="1877580"/>
                  </a:lnTo>
                  <a:lnTo>
                    <a:pt x="0" y="1877580"/>
                  </a:lnTo>
                  <a:lnTo>
                    <a:pt x="0" y="0"/>
                  </a:lnTo>
                  <a:close/>
                </a:path>
              </a:pathLst>
            </a:custGeom>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3038" lvl="1" indent="-173038">
                <a:lnSpc>
                  <a:spcPct val="90000"/>
                </a:lnSpc>
                <a:spcBef>
                  <a:spcPct val="20000"/>
                </a:spcBef>
                <a:spcAft>
                  <a:spcPct val="15000"/>
                </a:spcAft>
                <a:buSzPct val="90000"/>
                <a:buBlip>
                  <a:blip r:embed="rId3"/>
                </a:buBlip>
              </a:pPr>
              <a:r>
                <a:rPr lang="en-US" sz="1100" b="1" dirty="0">
                  <a:solidFill>
                    <a:schemeClr val="bg1"/>
                  </a:solidFill>
                </a:rPr>
                <a:t>Performance SLA</a:t>
              </a:r>
            </a:p>
            <a:p>
              <a:pPr marL="173038" lvl="1" indent="-173038">
                <a:lnSpc>
                  <a:spcPct val="90000"/>
                </a:lnSpc>
                <a:spcBef>
                  <a:spcPct val="20000"/>
                </a:spcBef>
                <a:spcAft>
                  <a:spcPct val="15000"/>
                </a:spcAft>
                <a:buSzPct val="90000"/>
                <a:buBlip>
                  <a:blip r:embed="rId3"/>
                </a:buBlip>
              </a:pPr>
              <a:r>
                <a:rPr lang="en-US" sz="1100" dirty="0">
                  <a:solidFill>
                    <a:schemeClr val="bg1"/>
                  </a:solidFill>
                </a:rPr>
                <a:t>Critical/Non-critical internal </a:t>
              </a:r>
              <a:r>
                <a:rPr lang="en-US" sz="1100" b="1" dirty="0">
                  <a:solidFill>
                    <a:schemeClr val="bg1"/>
                  </a:solidFill>
                </a:rPr>
                <a:t>failures</a:t>
              </a:r>
            </a:p>
            <a:p>
              <a:pPr marL="173038" lvl="1" indent="-173038">
                <a:lnSpc>
                  <a:spcPct val="90000"/>
                </a:lnSpc>
                <a:spcBef>
                  <a:spcPct val="20000"/>
                </a:spcBef>
                <a:spcAft>
                  <a:spcPct val="15000"/>
                </a:spcAft>
                <a:buSzPct val="90000"/>
                <a:buBlip>
                  <a:blip r:embed="rId3"/>
                </a:buBlip>
              </a:pPr>
              <a:r>
                <a:rPr lang="en-US" sz="1100" dirty="0">
                  <a:solidFill>
                    <a:schemeClr val="bg1"/>
                  </a:solidFill>
                </a:rPr>
                <a:t>Run-time root cause info</a:t>
              </a:r>
            </a:p>
            <a:p>
              <a:pPr marL="173038" lvl="1" indent="-173038">
                <a:lnSpc>
                  <a:spcPct val="90000"/>
                </a:lnSpc>
                <a:spcBef>
                  <a:spcPct val="20000"/>
                </a:spcBef>
                <a:spcAft>
                  <a:spcPct val="15000"/>
                </a:spcAft>
                <a:buSzPct val="90000"/>
                <a:buBlip>
                  <a:blip r:embed="rId3"/>
                </a:buBlip>
              </a:pPr>
              <a:r>
                <a:rPr lang="en-US" sz="1100" dirty="0">
                  <a:solidFill>
                    <a:schemeClr val="bg1"/>
                  </a:solidFill>
                </a:rPr>
                <a:t>Distributed chaining</a:t>
              </a:r>
            </a:p>
            <a:p>
              <a:pPr marL="173038" lvl="1" indent="-173038">
                <a:lnSpc>
                  <a:spcPct val="90000"/>
                </a:lnSpc>
                <a:spcBef>
                  <a:spcPct val="20000"/>
                </a:spcBef>
                <a:spcAft>
                  <a:spcPct val="15000"/>
                </a:spcAft>
                <a:buSzPct val="90000"/>
                <a:buBlip>
                  <a:blip r:embed="rId3"/>
                </a:buBlip>
              </a:pPr>
              <a:r>
                <a:rPr lang="en-US" sz="1100" b="1" dirty="0">
                  <a:solidFill>
                    <a:schemeClr val="bg1"/>
                  </a:solidFill>
                </a:rPr>
                <a:t>Request metrics</a:t>
              </a:r>
              <a:r>
                <a:rPr lang="en-US" sz="1100" dirty="0">
                  <a:solidFill>
                    <a:schemeClr val="bg1"/>
                  </a:solidFill>
                </a:rPr>
                <a:t>: call/sec, </a:t>
              </a:r>
              <a:r>
                <a:rPr lang="en-US" sz="1100" dirty="0" err="1">
                  <a:solidFill>
                    <a:schemeClr val="bg1"/>
                  </a:solidFill>
                </a:rPr>
                <a:t>avg</a:t>
              </a:r>
              <a:r>
                <a:rPr lang="en-US" sz="1100" dirty="0">
                  <a:solidFill>
                    <a:schemeClr val="bg1"/>
                  </a:solidFill>
                </a:rPr>
                <a:t> time, % failures, % </a:t>
              </a:r>
              <a:r>
                <a:rPr lang="en-US" sz="1100" dirty="0" err="1">
                  <a:solidFill>
                    <a:schemeClr val="bg1"/>
                  </a:solidFill>
                </a:rPr>
                <a:t>perf</a:t>
              </a:r>
              <a:r>
                <a:rPr lang="en-US" sz="1100" dirty="0">
                  <a:solidFill>
                    <a:schemeClr val="bg1"/>
                  </a:solidFill>
                </a:rPr>
                <a:t> degradation</a:t>
              </a:r>
            </a:p>
          </p:txBody>
        </p:sp>
        <p:sp>
          <p:nvSpPr>
            <p:cNvPr id="11" name="Freeform 10"/>
            <p:cNvSpPr/>
            <p:nvPr/>
          </p:nvSpPr>
          <p:spPr>
            <a:xfrm>
              <a:off x="6370726" y="4225070"/>
              <a:ext cx="2198312" cy="345600"/>
            </a:xfrm>
            <a:custGeom>
              <a:avLst/>
              <a:gdLst>
                <a:gd name="connsiteX0" fmla="*/ 0 w 2198312"/>
                <a:gd name="connsiteY0" fmla="*/ 0 h 345600"/>
                <a:gd name="connsiteX1" fmla="*/ 2198312 w 2198312"/>
                <a:gd name="connsiteY1" fmla="*/ 0 h 345600"/>
                <a:gd name="connsiteX2" fmla="*/ 2198312 w 2198312"/>
                <a:gd name="connsiteY2" fmla="*/ 345600 h 345600"/>
                <a:gd name="connsiteX3" fmla="*/ 0 w 2198312"/>
                <a:gd name="connsiteY3" fmla="*/ 345600 h 345600"/>
                <a:gd name="connsiteX4" fmla="*/ 0 w 2198312"/>
                <a:gd name="connsiteY4" fmla="*/ 0 h 34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12" h="345600">
                  <a:moveTo>
                    <a:pt x="0" y="0"/>
                  </a:moveTo>
                  <a:lnTo>
                    <a:pt x="2198312" y="0"/>
                  </a:lnTo>
                  <a:lnTo>
                    <a:pt x="2198312" y="345600"/>
                  </a:lnTo>
                  <a:lnTo>
                    <a:pt x="0" y="345600"/>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100" b="1" kern="1200" dirty="0" smtClean="0"/>
                <a:t>Dependency</a:t>
              </a:r>
              <a:endParaRPr lang="en-US" sz="800" b="1" kern="1200" dirty="0"/>
            </a:p>
          </p:txBody>
        </p:sp>
        <p:sp>
          <p:nvSpPr>
            <p:cNvPr id="12" name="Freeform 11"/>
            <p:cNvSpPr/>
            <p:nvPr/>
          </p:nvSpPr>
          <p:spPr>
            <a:xfrm>
              <a:off x="6370726" y="4570670"/>
              <a:ext cx="2198312" cy="1877580"/>
            </a:xfrm>
            <a:custGeom>
              <a:avLst/>
              <a:gdLst>
                <a:gd name="connsiteX0" fmla="*/ 0 w 2198312"/>
                <a:gd name="connsiteY0" fmla="*/ 0 h 1877580"/>
                <a:gd name="connsiteX1" fmla="*/ 2198312 w 2198312"/>
                <a:gd name="connsiteY1" fmla="*/ 0 h 1877580"/>
                <a:gd name="connsiteX2" fmla="*/ 2198312 w 2198312"/>
                <a:gd name="connsiteY2" fmla="*/ 1877580 h 1877580"/>
                <a:gd name="connsiteX3" fmla="*/ 0 w 2198312"/>
                <a:gd name="connsiteY3" fmla="*/ 1877580 h 1877580"/>
                <a:gd name="connsiteX4" fmla="*/ 0 w 2198312"/>
                <a:gd name="connsiteY4" fmla="*/ 0 h 187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12" h="1877580">
                  <a:moveTo>
                    <a:pt x="0" y="0"/>
                  </a:moveTo>
                  <a:lnTo>
                    <a:pt x="2198312" y="0"/>
                  </a:lnTo>
                  <a:lnTo>
                    <a:pt x="2198312" y="1877580"/>
                  </a:lnTo>
                  <a:lnTo>
                    <a:pt x="0" y="1877580"/>
                  </a:lnTo>
                  <a:lnTo>
                    <a:pt x="0" y="0"/>
                  </a:lnTo>
                  <a:close/>
                </a:path>
              </a:pathLst>
            </a:custGeom>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3038" lvl="1" indent="-173038">
                <a:lnSpc>
                  <a:spcPct val="90000"/>
                </a:lnSpc>
                <a:spcBef>
                  <a:spcPct val="20000"/>
                </a:spcBef>
                <a:spcAft>
                  <a:spcPct val="15000"/>
                </a:spcAft>
                <a:buSzPct val="90000"/>
                <a:buBlip>
                  <a:blip r:embed="rId3"/>
                </a:buBlip>
              </a:pPr>
              <a:r>
                <a:rPr lang="en-US" sz="1100" b="1" dirty="0">
                  <a:solidFill>
                    <a:schemeClr val="bg1"/>
                  </a:solidFill>
                </a:rPr>
                <a:t>Resource calls </a:t>
              </a:r>
              <a:r>
                <a:rPr lang="en-US" sz="1100" dirty="0">
                  <a:solidFill>
                    <a:schemeClr val="bg1"/>
                  </a:solidFill>
                </a:rPr>
                <a:t>(SQL, WCF, .NET </a:t>
              </a:r>
              <a:r>
                <a:rPr lang="en-US" sz="1100" dirty="0" err="1">
                  <a:solidFill>
                    <a:schemeClr val="bg1"/>
                  </a:solidFill>
                </a:rPr>
                <a:t>Remoting</a:t>
              </a:r>
              <a:r>
                <a:rPr lang="en-US" sz="1100" dirty="0">
                  <a:solidFill>
                    <a:schemeClr val="bg1"/>
                  </a:solidFill>
                </a:rPr>
                <a:t>)</a:t>
              </a:r>
            </a:p>
            <a:p>
              <a:pPr marL="173038" lvl="1" indent="-173038">
                <a:lnSpc>
                  <a:spcPct val="90000"/>
                </a:lnSpc>
                <a:spcBef>
                  <a:spcPct val="20000"/>
                </a:spcBef>
                <a:spcAft>
                  <a:spcPct val="15000"/>
                </a:spcAft>
                <a:buSzPct val="90000"/>
                <a:buBlip>
                  <a:blip r:embed="rId3"/>
                </a:buBlip>
              </a:pPr>
              <a:r>
                <a:rPr lang="en-US" sz="1100" b="1" dirty="0">
                  <a:solidFill>
                    <a:schemeClr val="bg1"/>
                  </a:solidFill>
                </a:rPr>
                <a:t>Connectivity &amp; Security </a:t>
              </a:r>
              <a:r>
                <a:rPr lang="en-US" sz="1100" dirty="0">
                  <a:solidFill>
                    <a:schemeClr val="bg1"/>
                  </a:solidFill>
                </a:rPr>
                <a:t>failures</a:t>
              </a:r>
            </a:p>
          </p:txBody>
        </p:sp>
        <p:sp>
          <p:nvSpPr>
            <p:cNvPr id="15" name="Freeform 14"/>
            <p:cNvSpPr/>
            <p:nvPr/>
          </p:nvSpPr>
          <p:spPr>
            <a:xfrm>
              <a:off x="8876803" y="4225070"/>
              <a:ext cx="2198312" cy="345600"/>
            </a:xfrm>
            <a:custGeom>
              <a:avLst/>
              <a:gdLst>
                <a:gd name="connsiteX0" fmla="*/ 0 w 2198312"/>
                <a:gd name="connsiteY0" fmla="*/ 0 h 345600"/>
                <a:gd name="connsiteX1" fmla="*/ 2198312 w 2198312"/>
                <a:gd name="connsiteY1" fmla="*/ 0 h 345600"/>
                <a:gd name="connsiteX2" fmla="*/ 2198312 w 2198312"/>
                <a:gd name="connsiteY2" fmla="*/ 345600 h 345600"/>
                <a:gd name="connsiteX3" fmla="*/ 0 w 2198312"/>
                <a:gd name="connsiteY3" fmla="*/ 345600 h 345600"/>
                <a:gd name="connsiteX4" fmla="*/ 0 w 2198312"/>
                <a:gd name="connsiteY4" fmla="*/ 0 h 34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12" h="345600">
                  <a:moveTo>
                    <a:pt x="0" y="0"/>
                  </a:moveTo>
                  <a:lnTo>
                    <a:pt x="2198312" y="0"/>
                  </a:lnTo>
                  <a:lnTo>
                    <a:pt x="2198312" y="345600"/>
                  </a:lnTo>
                  <a:lnTo>
                    <a:pt x="0" y="345600"/>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US" sz="1100" b="1" kern="1200" dirty="0" smtClean="0"/>
                <a:t>Platform</a:t>
              </a:r>
              <a:endParaRPr lang="en-US" sz="800" b="1" kern="1200" dirty="0"/>
            </a:p>
          </p:txBody>
        </p:sp>
        <p:sp>
          <p:nvSpPr>
            <p:cNvPr id="16" name="Freeform 15"/>
            <p:cNvSpPr/>
            <p:nvPr/>
          </p:nvSpPr>
          <p:spPr>
            <a:xfrm>
              <a:off x="8876803" y="4570670"/>
              <a:ext cx="2198312" cy="1877580"/>
            </a:xfrm>
            <a:custGeom>
              <a:avLst/>
              <a:gdLst>
                <a:gd name="connsiteX0" fmla="*/ 0 w 2198312"/>
                <a:gd name="connsiteY0" fmla="*/ 0 h 1877580"/>
                <a:gd name="connsiteX1" fmla="*/ 2198312 w 2198312"/>
                <a:gd name="connsiteY1" fmla="*/ 0 h 1877580"/>
                <a:gd name="connsiteX2" fmla="*/ 2198312 w 2198312"/>
                <a:gd name="connsiteY2" fmla="*/ 1877580 h 1877580"/>
                <a:gd name="connsiteX3" fmla="*/ 0 w 2198312"/>
                <a:gd name="connsiteY3" fmla="*/ 1877580 h 1877580"/>
                <a:gd name="connsiteX4" fmla="*/ 0 w 2198312"/>
                <a:gd name="connsiteY4" fmla="*/ 0 h 187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12" h="1877580">
                  <a:moveTo>
                    <a:pt x="0" y="0"/>
                  </a:moveTo>
                  <a:lnTo>
                    <a:pt x="2198312" y="0"/>
                  </a:lnTo>
                  <a:lnTo>
                    <a:pt x="2198312" y="1877580"/>
                  </a:lnTo>
                  <a:lnTo>
                    <a:pt x="0" y="1877580"/>
                  </a:lnTo>
                  <a:lnTo>
                    <a:pt x="0" y="0"/>
                  </a:lnTo>
                  <a:close/>
                </a:path>
              </a:pathLst>
            </a:custGeom>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3038" lvl="1" indent="-173038">
                <a:lnSpc>
                  <a:spcPct val="90000"/>
                </a:lnSpc>
                <a:spcBef>
                  <a:spcPct val="20000"/>
                </a:spcBef>
                <a:spcAft>
                  <a:spcPct val="15000"/>
                </a:spcAft>
                <a:buSzPct val="90000"/>
                <a:buBlip>
                  <a:blip r:embed="rId3"/>
                </a:buBlip>
              </a:pPr>
              <a:r>
                <a:rPr lang="en-US" sz="1100" b="1" dirty="0">
                  <a:solidFill>
                    <a:schemeClr val="bg1"/>
                  </a:solidFill>
                </a:rPr>
                <a:t>Worker process load:</a:t>
              </a:r>
            </a:p>
            <a:p>
              <a:pPr marL="346075" lvl="2" indent="-173038">
                <a:lnSpc>
                  <a:spcPct val="90000"/>
                </a:lnSpc>
                <a:spcBef>
                  <a:spcPct val="20000"/>
                </a:spcBef>
                <a:spcAft>
                  <a:spcPct val="15000"/>
                </a:spcAft>
                <a:buSzPct val="90000"/>
                <a:buBlip>
                  <a:blip r:embed="rId3"/>
                </a:buBlip>
              </a:pPr>
              <a:r>
                <a:rPr lang="en-US" sz="1100" dirty="0">
                  <a:solidFill>
                    <a:schemeClr val="bg1"/>
                  </a:solidFill>
                </a:rPr>
                <a:t>CPU</a:t>
              </a:r>
            </a:p>
            <a:p>
              <a:pPr marL="346075" lvl="2" indent="-173038">
                <a:lnSpc>
                  <a:spcPct val="90000"/>
                </a:lnSpc>
                <a:spcBef>
                  <a:spcPct val="20000"/>
                </a:spcBef>
                <a:spcAft>
                  <a:spcPct val="15000"/>
                </a:spcAft>
                <a:buSzPct val="90000"/>
                <a:buBlip>
                  <a:blip r:embed="rId3"/>
                </a:buBlip>
              </a:pPr>
              <a:r>
                <a:rPr lang="en-US" sz="1100" dirty="0" err="1">
                  <a:solidFill>
                    <a:schemeClr val="bg1"/>
                  </a:solidFill>
                </a:rPr>
                <a:t>Memaory</a:t>
              </a:r>
              <a:endParaRPr lang="en-US" sz="1100" dirty="0">
                <a:solidFill>
                  <a:schemeClr val="bg1"/>
                </a:solidFill>
              </a:endParaRPr>
            </a:p>
            <a:p>
              <a:pPr marL="346075" lvl="2" indent="-173038">
                <a:lnSpc>
                  <a:spcPct val="90000"/>
                </a:lnSpc>
                <a:spcBef>
                  <a:spcPct val="20000"/>
                </a:spcBef>
                <a:spcAft>
                  <a:spcPct val="15000"/>
                </a:spcAft>
                <a:buSzPct val="90000"/>
                <a:buBlip>
                  <a:blip r:embed="rId3"/>
                </a:buBlip>
              </a:pPr>
              <a:r>
                <a:rPr lang="en-US" sz="1100" dirty="0">
                  <a:solidFill>
                    <a:schemeClr val="bg1"/>
                  </a:solidFill>
                </a:rPr>
                <a:t>I/O</a:t>
              </a:r>
            </a:p>
          </p:txBody>
        </p:sp>
      </p:grpSp>
      <p:pic>
        <p:nvPicPr>
          <p:cNvPr id="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358" y="1946322"/>
            <a:ext cx="245404" cy="19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2115" y="2204129"/>
            <a:ext cx="245404" cy="19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2311" y="1695782"/>
            <a:ext cx="245404" cy="19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89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Monitoring goal</a:t>
            </a:r>
            <a:endParaRPr lang="en-US" dirty="0"/>
          </a:p>
        </p:txBody>
      </p:sp>
      <p:sp>
        <p:nvSpPr>
          <p:cNvPr id="3" name="Text Placeholder 2"/>
          <p:cNvSpPr>
            <a:spLocks noGrp="1"/>
          </p:cNvSpPr>
          <p:nvPr>
            <p:ph type="body" sz="quarter" idx="10"/>
          </p:nvPr>
        </p:nvSpPr>
        <p:spPr>
          <a:xfrm>
            <a:off x="519112" y="1447799"/>
            <a:ext cx="11149013" cy="4967514"/>
          </a:xfrm>
        </p:spPr>
        <p:txBody>
          <a:bodyPr/>
          <a:lstStyle/>
          <a:p>
            <a:pPr marL="0" indent="0">
              <a:buNone/>
            </a:pPr>
            <a:r>
              <a:rPr lang="en-US" sz="2800" dirty="0" smtClean="0"/>
              <a:t>Detection, prevention and remediation of workload availability, reliability and performance problems</a:t>
            </a:r>
          </a:p>
          <a:p>
            <a:endParaRPr lang="en-US" sz="2800" dirty="0" smtClean="0"/>
          </a:p>
          <a:p>
            <a:r>
              <a:rPr lang="en-US" sz="2800" dirty="0" smtClean="0"/>
              <a:t>Known problems</a:t>
            </a:r>
          </a:p>
          <a:p>
            <a:pPr lvl="1"/>
            <a:r>
              <a:rPr lang="en-US" sz="2400" dirty="0" smtClean="0"/>
              <a:t>Problem signatures that are defined in advance are called known problems</a:t>
            </a:r>
          </a:p>
          <a:p>
            <a:pPr lvl="1"/>
            <a:r>
              <a:rPr lang="en-US" sz="2400" dirty="0" smtClean="0"/>
              <a:t>Proactive monitoring (capacity warnings)</a:t>
            </a:r>
          </a:p>
          <a:p>
            <a:pPr lvl="1"/>
            <a:r>
              <a:rPr lang="en-US" sz="2400" dirty="0" smtClean="0"/>
              <a:t>Reactive monitoring (connectivity failures)</a:t>
            </a:r>
          </a:p>
          <a:p>
            <a:pPr lvl="1"/>
            <a:endParaRPr lang="en-US" sz="2400" dirty="0" smtClean="0"/>
          </a:p>
          <a:p>
            <a:r>
              <a:rPr lang="en-US" sz="2800" dirty="0" smtClean="0"/>
              <a:t>Unknown problems</a:t>
            </a:r>
          </a:p>
          <a:p>
            <a:pPr lvl="1"/>
            <a:r>
              <a:rPr lang="en-US" sz="2400" dirty="0" smtClean="0"/>
              <a:t>Problems that can be detected from user experience stand point, but no KB about signature</a:t>
            </a:r>
          </a:p>
          <a:p>
            <a:pPr lvl="1"/>
            <a:r>
              <a:rPr lang="en-US" sz="2400" dirty="0" smtClean="0"/>
              <a:t>Reactive monitoring (application exception due to data inconsistency)</a:t>
            </a:r>
            <a:endParaRPr lang="en-US" sz="2400" dirty="0"/>
          </a:p>
        </p:txBody>
      </p:sp>
    </p:spTree>
    <p:extLst>
      <p:ext uri="{BB962C8B-B14F-4D97-AF65-F5344CB8AC3E}">
        <p14:creationId xmlns:p14="http://schemas.microsoft.com/office/powerpoint/2010/main" val="38285352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Fighting the Uncertainty</a:t>
            </a:r>
            <a:endParaRPr lang="en-US" dirty="0"/>
          </a:p>
        </p:txBody>
      </p:sp>
      <p:cxnSp>
        <p:nvCxnSpPr>
          <p:cNvPr id="5" name="Straight Arrow Connector 4"/>
          <p:cNvCxnSpPr/>
          <p:nvPr/>
        </p:nvCxnSpPr>
        <p:spPr>
          <a:xfrm flipH="1" flipV="1">
            <a:off x="1056235" y="911425"/>
            <a:ext cx="17666" cy="462139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1073900" y="5532026"/>
            <a:ext cx="934476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Arc 15"/>
          <p:cNvSpPr/>
          <p:nvPr/>
        </p:nvSpPr>
        <p:spPr>
          <a:xfrm rot="12170252">
            <a:off x="702071" y="-1185301"/>
            <a:ext cx="11085704" cy="6176033"/>
          </a:xfrm>
          <a:prstGeom prst="arc">
            <a:avLst>
              <a:gd name="adj1" fmla="val 12652874"/>
              <a:gd name="adj2" fmla="val 20740073"/>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8" name="TextBox 17"/>
          <p:cNvSpPr txBox="1"/>
          <p:nvPr/>
        </p:nvSpPr>
        <p:spPr>
          <a:xfrm>
            <a:off x="344162" y="2587826"/>
            <a:ext cx="443198" cy="2072683"/>
          </a:xfrm>
          <a:prstGeom prst="rect">
            <a:avLst/>
          </a:prstGeom>
        </p:spPr>
        <p:txBody>
          <a:bodyPr vert="vert270" wrap="none" lIns="0" tIns="0" rIns="0" bIns="0" rtlCol="0">
            <a:spAutoFit/>
          </a:bodyPr>
          <a:lstStyle/>
          <a:p>
            <a:pPr>
              <a:lnSpc>
                <a:spcPct val="90000"/>
              </a:lnSpc>
              <a:spcBef>
                <a:spcPct val="20000"/>
              </a:spcBef>
              <a:buClr>
                <a:srgbClr val="777777"/>
              </a:buClr>
              <a:buSzPct val="130000"/>
            </a:pPr>
            <a:r>
              <a:rPr lang="en-US" sz="3200" dirty="0" smtClean="0"/>
              <a:t># Problems</a:t>
            </a:r>
          </a:p>
        </p:txBody>
      </p:sp>
      <p:sp>
        <p:nvSpPr>
          <p:cNvPr id="19" name="TextBox 18"/>
          <p:cNvSpPr txBox="1"/>
          <p:nvPr/>
        </p:nvSpPr>
        <p:spPr>
          <a:xfrm>
            <a:off x="5507052" y="5635825"/>
            <a:ext cx="895245" cy="443198"/>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3200" dirty="0" smtClean="0"/>
              <a:t>Time</a:t>
            </a:r>
          </a:p>
        </p:txBody>
      </p:sp>
      <p:sp>
        <p:nvSpPr>
          <p:cNvPr id="20" name="TextBox 19"/>
          <p:cNvSpPr txBox="1"/>
          <p:nvPr/>
        </p:nvSpPr>
        <p:spPr>
          <a:xfrm>
            <a:off x="9260553" y="4652601"/>
            <a:ext cx="942566" cy="3323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2400" dirty="0" smtClean="0"/>
              <a:t>Known</a:t>
            </a:r>
          </a:p>
        </p:txBody>
      </p:sp>
      <p:sp>
        <p:nvSpPr>
          <p:cNvPr id="21" name="TextBox 20"/>
          <p:cNvSpPr txBox="1"/>
          <p:nvPr/>
        </p:nvSpPr>
        <p:spPr>
          <a:xfrm>
            <a:off x="9260552" y="5102426"/>
            <a:ext cx="1285608" cy="3323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2400" dirty="0" smtClean="0"/>
              <a:t>Unknown</a:t>
            </a:r>
          </a:p>
        </p:txBody>
      </p:sp>
      <p:sp>
        <p:nvSpPr>
          <p:cNvPr id="15" name="Freeform 14"/>
          <p:cNvSpPr/>
          <p:nvPr/>
        </p:nvSpPr>
        <p:spPr>
          <a:xfrm>
            <a:off x="1100398" y="1535618"/>
            <a:ext cx="7737214" cy="3429000"/>
          </a:xfrm>
          <a:custGeom>
            <a:avLst/>
            <a:gdLst>
              <a:gd name="connsiteX0" fmla="*/ 0 w 7043737"/>
              <a:gd name="connsiteY0" fmla="*/ 3679031 h 4243387"/>
              <a:gd name="connsiteX1" fmla="*/ 1943100 w 7043737"/>
              <a:gd name="connsiteY1" fmla="*/ 21431 h 4243387"/>
              <a:gd name="connsiteX2" fmla="*/ 5272087 w 7043737"/>
              <a:gd name="connsiteY2" fmla="*/ 3550443 h 4243387"/>
              <a:gd name="connsiteX3" fmla="*/ 7043737 w 7043737"/>
              <a:gd name="connsiteY3" fmla="*/ 4179093 h 4243387"/>
            </a:gdLst>
            <a:ahLst/>
            <a:cxnLst>
              <a:cxn ang="0">
                <a:pos x="connsiteX0" y="connsiteY0"/>
              </a:cxn>
              <a:cxn ang="0">
                <a:pos x="connsiteX1" y="connsiteY1"/>
              </a:cxn>
              <a:cxn ang="0">
                <a:pos x="connsiteX2" y="connsiteY2"/>
              </a:cxn>
              <a:cxn ang="0">
                <a:pos x="connsiteX3" y="connsiteY3"/>
              </a:cxn>
            </a:cxnLst>
            <a:rect l="l" t="t" r="r" b="b"/>
            <a:pathLst>
              <a:path w="7043737" h="4243387">
                <a:moveTo>
                  <a:pt x="0" y="3679031"/>
                </a:moveTo>
                <a:cubicBezTo>
                  <a:pt x="532209" y="1860946"/>
                  <a:pt x="1064419" y="42862"/>
                  <a:pt x="1943100" y="21431"/>
                </a:cubicBezTo>
                <a:cubicBezTo>
                  <a:pt x="2821781" y="0"/>
                  <a:pt x="4421981" y="2857499"/>
                  <a:pt x="5272087" y="3550443"/>
                </a:cubicBezTo>
                <a:cubicBezTo>
                  <a:pt x="6122193" y="4243387"/>
                  <a:pt x="6582965" y="4211240"/>
                  <a:pt x="7043737" y="4179093"/>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1" name="Rectangle 10"/>
          <p:cNvSpPr/>
          <p:nvPr/>
        </p:nvSpPr>
        <p:spPr bwMode="auto">
          <a:xfrm>
            <a:off x="1662308" y="1369419"/>
            <a:ext cx="60943" cy="4114006"/>
          </a:xfrm>
          <a:prstGeom prst="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tx1"/>
              </a:solidFill>
              <a:effectLst>
                <a:outerShdw blurRad="50800" dist="38100" dir="2700000" algn="tl" rotWithShape="0">
                  <a:prstClr val="black">
                    <a:alpha val="40000"/>
                  </a:prstClr>
                </a:outerShdw>
              </a:effectLst>
              <a:latin typeface="Segoe" pitchFamily="34" charset="0"/>
            </a:endParaRPr>
          </a:p>
        </p:txBody>
      </p:sp>
      <p:sp>
        <p:nvSpPr>
          <p:cNvPr id="3" name="TextBox 2"/>
          <p:cNvSpPr txBox="1"/>
          <p:nvPr/>
        </p:nvSpPr>
        <p:spPr>
          <a:xfrm>
            <a:off x="1788766" y="2917719"/>
            <a:ext cx="2844059" cy="738664"/>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2400" dirty="0" smtClean="0"/>
              <a:t>Agile Release </a:t>
            </a:r>
          </a:p>
          <a:p>
            <a:pPr>
              <a:lnSpc>
                <a:spcPct val="90000"/>
              </a:lnSpc>
              <a:spcBef>
                <a:spcPct val="20000"/>
              </a:spcBef>
              <a:buClr>
                <a:srgbClr val="777777"/>
              </a:buClr>
              <a:buSzPct val="130000"/>
            </a:pPr>
            <a:r>
              <a:rPr lang="en-US" sz="2400" dirty="0" smtClean="0"/>
              <a:t>1-4 weeks</a:t>
            </a:r>
          </a:p>
        </p:txBody>
      </p:sp>
      <p:sp>
        <p:nvSpPr>
          <p:cNvPr id="14" name="TextBox 13"/>
          <p:cNvSpPr txBox="1"/>
          <p:nvPr/>
        </p:nvSpPr>
        <p:spPr>
          <a:xfrm>
            <a:off x="636320" y="6078723"/>
            <a:ext cx="10934809" cy="49859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dirty="0" smtClean="0"/>
              <a:t>Changes in the environment (elasticity, 3</a:t>
            </a:r>
            <a:r>
              <a:rPr lang="en-US" baseline="30000" dirty="0" smtClean="0"/>
              <a:t>rd</a:t>
            </a:r>
            <a:r>
              <a:rPr lang="en-US" dirty="0" smtClean="0"/>
              <a:t> party dependency) and release frequency invalidate knowledge about application behavior therefore exacerbating the need for highly adaptable LOB application monitoring</a:t>
            </a:r>
          </a:p>
        </p:txBody>
      </p:sp>
      <p:sp>
        <p:nvSpPr>
          <p:cNvPr id="17" name="Rectangle 16"/>
          <p:cNvSpPr/>
          <p:nvPr/>
        </p:nvSpPr>
        <p:spPr bwMode="auto">
          <a:xfrm>
            <a:off x="8837612" y="1419608"/>
            <a:ext cx="60943" cy="4114006"/>
          </a:xfrm>
          <a:prstGeom prst="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tx1"/>
              </a:solidFill>
              <a:effectLst>
                <a:outerShdw blurRad="50800" dist="38100" dir="2700000" algn="tl" rotWithShape="0">
                  <a:prstClr val="black">
                    <a:alpha val="40000"/>
                  </a:prstClr>
                </a:outerShdw>
              </a:effectLst>
              <a:latin typeface="Segoe" pitchFamily="34" charset="0"/>
            </a:endParaRPr>
          </a:p>
        </p:txBody>
      </p:sp>
      <p:sp>
        <p:nvSpPr>
          <p:cNvPr id="22" name="TextBox 21"/>
          <p:cNvSpPr txBox="1"/>
          <p:nvPr/>
        </p:nvSpPr>
        <p:spPr>
          <a:xfrm>
            <a:off x="9104363" y="2967908"/>
            <a:ext cx="2844059" cy="664797"/>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2400" dirty="0" smtClean="0"/>
              <a:t>Traditional Release 12-24 months</a:t>
            </a:r>
          </a:p>
        </p:txBody>
      </p:sp>
    </p:spTree>
    <p:extLst>
      <p:ext uri="{BB962C8B-B14F-4D97-AF65-F5344CB8AC3E}">
        <p14:creationId xmlns:p14="http://schemas.microsoft.com/office/powerpoint/2010/main" val="299989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14" grpId="0"/>
      <p:bldP spid="17"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Monitoring</a:t>
            </a:r>
            <a:endParaRPr lang="en-US" dirty="0"/>
          </a:p>
        </p:txBody>
      </p:sp>
      <p:sp>
        <p:nvSpPr>
          <p:cNvPr id="4" name="Content Placeholder 3"/>
          <p:cNvSpPr>
            <a:spLocks noGrp="1"/>
          </p:cNvSpPr>
          <p:nvPr>
            <p:ph sz="half" idx="1"/>
          </p:nvPr>
        </p:nvSpPr>
        <p:spPr/>
        <p:txBody>
          <a:bodyPr/>
          <a:lstStyle/>
          <a:p>
            <a:r>
              <a:rPr lang="en-US" smtClean="0"/>
              <a:t>Volume-based health definition</a:t>
            </a:r>
          </a:p>
          <a:p>
            <a:r>
              <a:rPr lang="en-US" smtClean="0"/>
              <a:t>Easily define custom KPIs/</a:t>
            </a:r>
            <a:br>
              <a:rPr lang="en-US" smtClean="0"/>
            </a:br>
            <a:r>
              <a:rPr lang="en-US" smtClean="0"/>
              <a:t>critical transactions</a:t>
            </a:r>
          </a:p>
          <a:p>
            <a:r>
              <a:rPr lang="en-US" smtClean="0"/>
              <a:t>Monitor the health state of individual transactions</a:t>
            </a:r>
          </a:p>
          <a:p>
            <a:r>
              <a:rPr lang="en-US" smtClean="0"/>
              <a:t>Automatically calculate baseline performance levels</a:t>
            </a:r>
          </a:p>
          <a:p>
            <a:r>
              <a:rPr lang="en-US" smtClean="0"/>
              <a:t>Real-time dashboard and performance insight</a:t>
            </a:r>
          </a:p>
          <a:p>
            <a:r>
              <a:rPr lang="en-US" smtClean="0"/>
              <a:t>Alerts with root-cause information</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8032012" y="1447800"/>
            <a:ext cx="1785825" cy="1741488"/>
          </a:xfrm>
        </p:spPr>
      </p:pic>
    </p:spTree>
    <p:extLst>
      <p:ext uri="{BB962C8B-B14F-4D97-AF65-F5344CB8AC3E}">
        <p14:creationId xmlns:p14="http://schemas.microsoft.com/office/powerpoint/2010/main" val="16575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Application Monitoring</a:t>
            </a:r>
            <a:endParaRPr lang="en-US" dirty="0"/>
          </a:p>
        </p:txBody>
      </p:sp>
      <p:sp>
        <p:nvSpPr>
          <p:cNvPr id="3" name="Subtitle 2"/>
          <p:cNvSpPr>
            <a:spLocks noGrp="1"/>
          </p:cNvSpPr>
          <p:nvPr>
            <p:ph type="subTitle" idx="1"/>
          </p:nvPr>
        </p:nvSpPr>
        <p:spPr/>
        <p:txBody>
          <a:bodyPr/>
          <a:lstStyle/>
          <a:p>
            <a:r>
              <a:rPr lang="en-US" smtClean="0"/>
              <a:t>Victor Mushkatin</a:t>
            </a:r>
          </a:p>
          <a:p>
            <a:r>
              <a:rPr lang="en-US" smtClean="0"/>
              <a:t>Principal Program Manager</a:t>
            </a:r>
          </a:p>
          <a:p>
            <a:r>
              <a:rPr lang="en-US" smtClean="0"/>
              <a:t>SC Operations Manager</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325577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Value Across the Lifecycle</a:t>
            </a:r>
            <a:endParaRPr lang="en-US" dirty="0"/>
          </a:p>
        </p:txBody>
      </p:sp>
      <p:grpSp>
        <p:nvGrpSpPr>
          <p:cNvPr id="18" name="Group 17"/>
          <p:cNvGrpSpPr/>
          <p:nvPr/>
        </p:nvGrpSpPr>
        <p:grpSpPr>
          <a:xfrm>
            <a:off x="552307" y="936606"/>
            <a:ext cx="10977410" cy="5315338"/>
            <a:chOff x="414338" y="936606"/>
            <a:chExt cx="8235202" cy="5315338"/>
          </a:xfrm>
        </p:grpSpPr>
        <p:sp>
          <p:nvSpPr>
            <p:cNvPr id="19" name="Rounded Rectangle 18"/>
            <p:cNvSpPr/>
            <p:nvPr/>
          </p:nvSpPr>
          <p:spPr bwMode="auto">
            <a:xfrm>
              <a:off x="414338" y="936606"/>
              <a:ext cx="8235202" cy="5315338"/>
            </a:xfrm>
            <a:prstGeom prst="roundRect">
              <a:avLst>
                <a:gd name="adj" fmla="val 318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alpha val="99000"/>
                  </a:schemeClr>
                </a:solidFill>
              </a:endParaRPr>
            </a:p>
          </p:txBody>
        </p:sp>
        <p:sp>
          <p:nvSpPr>
            <p:cNvPr id="20" name="Rectangle 19"/>
            <p:cNvSpPr/>
            <p:nvPr/>
          </p:nvSpPr>
          <p:spPr>
            <a:xfrm>
              <a:off x="1974809" y="1000404"/>
              <a:ext cx="5114260" cy="338554"/>
            </a:xfrm>
            <a:prstGeom prst="rect">
              <a:avLst/>
            </a:prstGeom>
          </p:spPr>
          <p:txBody>
            <a:bodyPr wrap="square">
              <a:spAutoFit/>
            </a:bodyPr>
            <a:lstStyle/>
            <a:p>
              <a:pPr algn="ctr"/>
              <a:r>
                <a:rPr lang="en-US" sz="1600" dirty="0">
                  <a:latin typeface="+mj-lt"/>
                </a:rPr>
                <a:t>Executive – Improving Business Performance</a:t>
              </a:r>
            </a:p>
          </p:txBody>
        </p:sp>
      </p:grpSp>
      <p:grpSp>
        <p:nvGrpSpPr>
          <p:cNvPr id="21" name="Group 20"/>
          <p:cNvGrpSpPr/>
          <p:nvPr/>
        </p:nvGrpSpPr>
        <p:grpSpPr>
          <a:xfrm>
            <a:off x="708650" y="1446031"/>
            <a:ext cx="10658138" cy="4625161"/>
            <a:chOff x="531626" y="1446030"/>
            <a:chExt cx="7995686" cy="4625161"/>
          </a:xfrm>
        </p:grpSpPr>
        <p:sp>
          <p:nvSpPr>
            <p:cNvPr id="22" name="Rounded Rectangle 21"/>
            <p:cNvSpPr/>
            <p:nvPr/>
          </p:nvSpPr>
          <p:spPr bwMode="auto">
            <a:xfrm>
              <a:off x="531626" y="1446030"/>
              <a:ext cx="7995686" cy="4625161"/>
            </a:xfrm>
            <a:prstGeom prst="roundRect">
              <a:avLst>
                <a:gd name="adj" fmla="val 2859"/>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alpha val="99000"/>
                  </a:schemeClr>
                </a:solidFill>
              </a:endParaRPr>
            </a:p>
          </p:txBody>
        </p:sp>
        <p:sp>
          <p:nvSpPr>
            <p:cNvPr id="23" name="Rectangle 22"/>
            <p:cNvSpPr/>
            <p:nvPr/>
          </p:nvSpPr>
          <p:spPr>
            <a:xfrm>
              <a:off x="1974809" y="1574562"/>
              <a:ext cx="5114260" cy="338554"/>
            </a:xfrm>
            <a:prstGeom prst="rect">
              <a:avLst/>
            </a:prstGeom>
          </p:spPr>
          <p:txBody>
            <a:bodyPr wrap="square">
              <a:spAutoFit/>
            </a:bodyPr>
            <a:lstStyle/>
            <a:p>
              <a:pPr algn="ctr"/>
              <a:r>
                <a:rPr lang="en-US" sz="1600" dirty="0">
                  <a:solidFill>
                    <a:schemeClr val="bg1"/>
                  </a:solidFill>
                  <a:latin typeface="+mj-lt"/>
                </a:rPr>
                <a:t>Management – Optimizing Resources and Processes</a:t>
              </a:r>
            </a:p>
          </p:txBody>
        </p:sp>
      </p:grpSp>
      <p:sp>
        <p:nvSpPr>
          <p:cNvPr id="24" name="Rounded Rectangle 23"/>
          <p:cNvSpPr/>
          <p:nvPr/>
        </p:nvSpPr>
        <p:spPr bwMode="auto">
          <a:xfrm>
            <a:off x="906731" y="2063659"/>
            <a:ext cx="1942050" cy="3773616"/>
          </a:xfrm>
          <a:prstGeom prst="roundRect">
            <a:avLst>
              <a:gd name="adj" fmla="val 8143"/>
            </a:avLst>
          </a:prstGeom>
          <a:gradFill>
            <a:gsLst>
              <a:gs pos="0">
                <a:schemeClr val="bg1">
                  <a:alpha val="52000"/>
                </a:schemeClr>
              </a:gs>
              <a:gs pos="73000">
                <a:schemeClr val="bg1">
                  <a:alpha val="18000"/>
                </a:schemeClr>
              </a:gs>
            </a:gsLst>
            <a:lin ang="5400000" scaled="0"/>
          </a:gradFill>
          <a:ln>
            <a:noFill/>
          </a:ln>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endParaRPr lang="en-US" sz="1600" dirty="0" err="1">
              <a:solidFill>
                <a:schemeClr val="bg1"/>
              </a:solidFill>
            </a:endParaRPr>
          </a:p>
        </p:txBody>
      </p:sp>
      <p:sp>
        <p:nvSpPr>
          <p:cNvPr id="25" name="Rounded Rectangle 24"/>
          <p:cNvSpPr/>
          <p:nvPr/>
        </p:nvSpPr>
        <p:spPr bwMode="auto">
          <a:xfrm>
            <a:off x="2983082" y="2063659"/>
            <a:ext cx="1942050" cy="3773616"/>
          </a:xfrm>
          <a:prstGeom prst="roundRect">
            <a:avLst>
              <a:gd name="adj" fmla="val 8143"/>
            </a:avLst>
          </a:prstGeom>
          <a:gradFill>
            <a:gsLst>
              <a:gs pos="0">
                <a:schemeClr val="bg1">
                  <a:alpha val="52000"/>
                </a:schemeClr>
              </a:gs>
              <a:gs pos="73000">
                <a:schemeClr val="bg1">
                  <a:alpha val="18000"/>
                </a:schemeClr>
              </a:gs>
            </a:gsLst>
            <a:lin ang="5400000" scaled="0"/>
          </a:gradFill>
          <a:ln>
            <a:noFill/>
          </a:ln>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endParaRPr lang="en-US" sz="1600" dirty="0" err="1">
              <a:solidFill>
                <a:schemeClr val="bg1"/>
              </a:solidFill>
            </a:endParaRPr>
          </a:p>
        </p:txBody>
      </p:sp>
      <p:sp>
        <p:nvSpPr>
          <p:cNvPr id="26" name="Rounded Rectangle 25"/>
          <p:cNvSpPr/>
          <p:nvPr/>
        </p:nvSpPr>
        <p:spPr bwMode="auto">
          <a:xfrm>
            <a:off x="5059433" y="2063659"/>
            <a:ext cx="1942050" cy="3773616"/>
          </a:xfrm>
          <a:prstGeom prst="roundRect">
            <a:avLst>
              <a:gd name="adj" fmla="val 8143"/>
            </a:avLst>
          </a:prstGeom>
          <a:gradFill>
            <a:gsLst>
              <a:gs pos="0">
                <a:schemeClr val="bg1">
                  <a:alpha val="52000"/>
                </a:schemeClr>
              </a:gs>
              <a:gs pos="73000">
                <a:schemeClr val="bg1">
                  <a:alpha val="18000"/>
                </a:schemeClr>
              </a:gs>
            </a:gsLst>
            <a:lin ang="5400000" scaled="0"/>
          </a:gradFill>
          <a:ln>
            <a:noFill/>
          </a:ln>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endParaRPr lang="en-US" sz="1600" dirty="0" err="1">
              <a:solidFill>
                <a:schemeClr val="bg1"/>
              </a:solidFill>
            </a:endParaRPr>
          </a:p>
        </p:txBody>
      </p:sp>
      <p:sp>
        <p:nvSpPr>
          <p:cNvPr id="27" name="Rounded Rectangle 26"/>
          <p:cNvSpPr/>
          <p:nvPr/>
        </p:nvSpPr>
        <p:spPr bwMode="auto">
          <a:xfrm>
            <a:off x="7135785" y="2063659"/>
            <a:ext cx="1942050" cy="3773616"/>
          </a:xfrm>
          <a:prstGeom prst="roundRect">
            <a:avLst>
              <a:gd name="adj" fmla="val 8143"/>
            </a:avLst>
          </a:prstGeom>
          <a:gradFill>
            <a:gsLst>
              <a:gs pos="0">
                <a:schemeClr val="bg1">
                  <a:alpha val="52000"/>
                </a:schemeClr>
              </a:gs>
              <a:gs pos="73000">
                <a:schemeClr val="bg1">
                  <a:alpha val="18000"/>
                </a:schemeClr>
              </a:gs>
            </a:gsLst>
            <a:lin ang="5400000" scaled="0"/>
          </a:gradFill>
          <a:ln>
            <a:noFill/>
          </a:ln>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endParaRPr lang="en-US" sz="1600" dirty="0" err="1">
              <a:solidFill>
                <a:schemeClr val="bg1"/>
              </a:solidFill>
            </a:endParaRPr>
          </a:p>
        </p:txBody>
      </p:sp>
      <p:sp>
        <p:nvSpPr>
          <p:cNvPr id="28" name="Rounded Rectangle 27"/>
          <p:cNvSpPr/>
          <p:nvPr/>
        </p:nvSpPr>
        <p:spPr bwMode="auto">
          <a:xfrm>
            <a:off x="9212138" y="2063659"/>
            <a:ext cx="1942050" cy="3773616"/>
          </a:xfrm>
          <a:prstGeom prst="roundRect">
            <a:avLst>
              <a:gd name="adj" fmla="val 8143"/>
            </a:avLst>
          </a:prstGeom>
          <a:gradFill>
            <a:gsLst>
              <a:gs pos="0">
                <a:schemeClr val="bg1">
                  <a:alpha val="52000"/>
                </a:schemeClr>
              </a:gs>
              <a:gs pos="73000">
                <a:schemeClr val="bg1">
                  <a:alpha val="18000"/>
                </a:schemeClr>
              </a:gs>
            </a:gsLst>
            <a:lin ang="5400000" scaled="0"/>
          </a:gradFill>
          <a:ln>
            <a:noFill/>
          </a:ln>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endParaRPr lang="en-US" sz="1600" dirty="0" err="1">
              <a:solidFill>
                <a:schemeClr val="bg1"/>
              </a:solidFill>
            </a:endParaRPr>
          </a:p>
        </p:txBody>
      </p:sp>
      <p:sp>
        <p:nvSpPr>
          <p:cNvPr id="29" name="Rectangle 28"/>
          <p:cNvSpPr/>
          <p:nvPr/>
        </p:nvSpPr>
        <p:spPr>
          <a:xfrm>
            <a:off x="955150" y="2202348"/>
            <a:ext cx="1851110" cy="276999"/>
          </a:xfrm>
          <a:prstGeom prst="rect">
            <a:avLst/>
          </a:prstGeom>
        </p:spPr>
        <p:txBody>
          <a:bodyPr wrap="square">
            <a:spAutoFit/>
          </a:bodyPr>
          <a:lstStyle/>
          <a:p>
            <a:pPr lvl="0" algn="ctr"/>
            <a:r>
              <a:rPr lang="en-US" sz="1200" b="1" dirty="0">
                <a:solidFill>
                  <a:schemeClr val="tx1">
                    <a:lumMod val="85000"/>
                    <a:lumOff val="15000"/>
                  </a:schemeClr>
                </a:solidFill>
                <a:latin typeface="+mj-lt"/>
              </a:rPr>
              <a:t>Architecture</a:t>
            </a:r>
          </a:p>
        </p:txBody>
      </p:sp>
      <p:sp>
        <p:nvSpPr>
          <p:cNvPr id="30" name="Rectangle 29"/>
          <p:cNvSpPr/>
          <p:nvPr/>
        </p:nvSpPr>
        <p:spPr>
          <a:xfrm>
            <a:off x="3038590" y="2202348"/>
            <a:ext cx="1851110" cy="276999"/>
          </a:xfrm>
          <a:prstGeom prst="rect">
            <a:avLst/>
          </a:prstGeom>
        </p:spPr>
        <p:txBody>
          <a:bodyPr wrap="square">
            <a:spAutoFit/>
          </a:bodyPr>
          <a:lstStyle/>
          <a:p>
            <a:pPr lvl="0" algn="ctr"/>
            <a:r>
              <a:rPr lang="en-US" sz="1200" b="1" dirty="0">
                <a:solidFill>
                  <a:schemeClr val="tx1">
                    <a:lumMod val="85000"/>
                    <a:lumOff val="15000"/>
                  </a:schemeClr>
                </a:solidFill>
                <a:latin typeface="+mj-lt"/>
              </a:rPr>
              <a:t>Development</a:t>
            </a:r>
          </a:p>
        </p:txBody>
      </p:sp>
      <p:sp>
        <p:nvSpPr>
          <p:cNvPr id="31" name="Rectangle 30"/>
          <p:cNvSpPr/>
          <p:nvPr/>
        </p:nvSpPr>
        <p:spPr>
          <a:xfrm>
            <a:off x="5136201" y="2202348"/>
            <a:ext cx="1851110" cy="276999"/>
          </a:xfrm>
          <a:prstGeom prst="rect">
            <a:avLst/>
          </a:prstGeom>
        </p:spPr>
        <p:txBody>
          <a:bodyPr wrap="square">
            <a:spAutoFit/>
          </a:bodyPr>
          <a:lstStyle/>
          <a:p>
            <a:pPr lvl="0" algn="ctr"/>
            <a:r>
              <a:rPr lang="en-US" sz="1200" b="1" dirty="0">
                <a:solidFill>
                  <a:schemeClr val="tx1">
                    <a:lumMod val="85000"/>
                    <a:lumOff val="15000"/>
                  </a:schemeClr>
                </a:solidFill>
                <a:latin typeface="+mj-lt"/>
              </a:rPr>
              <a:t>QA/Test</a:t>
            </a:r>
          </a:p>
        </p:txBody>
      </p:sp>
      <p:sp>
        <p:nvSpPr>
          <p:cNvPr id="32" name="Rectangle 31"/>
          <p:cNvSpPr/>
          <p:nvPr/>
        </p:nvSpPr>
        <p:spPr>
          <a:xfrm>
            <a:off x="7177120" y="2202348"/>
            <a:ext cx="1851110" cy="276999"/>
          </a:xfrm>
          <a:prstGeom prst="rect">
            <a:avLst/>
          </a:prstGeom>
        </p:spPr>
        <p:txBody>
          <a:bodyPr wrap="square">
            <a:spAutoFit/>
          </a:bodyPr>
          <a:lstStyle/>
          <a:p>
            <a:pPr lvl="0" algn="ctr"/>
            <a:r>
              <a:rPr lang="en-US" sz="1200" b="1" dirty="0">
                <a:solidFill>
                  <a:schemeClr val="tx1">
                    <a:lumMod val="85000"/>
                    <a:lumOff val="15000"/>
                  </a:schemeClr>
                </a:solidFill>
                <a:latin typeface="+mj-lt"/>
              </a:rPr>
              <a:t>Production</a:t>
            </a:r>
          </a:p>
        </p:txBody>
      </p:sp>
      <p:sp>
        <p:nvSpPr>
          <p:cNvPr id="33" name="Rectangle 32"/>
          <p:cNvSpPr/>
          <p:nvPr/>
        </p:nvSpPr>
        <p:spPr>
          <a:xfrm>
            <a:off x="9246385" y="2202348"/>
            <a:ext cx="1851110" cy="276999"/>
          </a:xfrm>
          <a:prstGeom prst="rect">
            <a:avLst/>
          </a:prstGeom>
        </p:spPr>
        <p:txBody>
          <a:bodyPr wrap="square">
            <a:spAutoFit/>
          </a:bodyPr>
          <a:lstStyle/>
          <a:p>
            <a:pPr lvl="0" algn="ctr"/>
            <a:r>
              <a:rPr lang="en-US" sz="1200" b="1" dirty="0">
                <a:solidFill>
                  <a:schemeClr val="tx1">
                    <a:lumMod val="85000"/>
                    <a:lumOff val="15000"/>
                  </a:schemeClr>
                </a:solidFill>
                <a:latin typeface="+mj-lt"/>
              </a:rPr>
              <a:t>Support</a:t>
            </a:r>
          </a:p>
        </p:txBody>
      </p:sp>
      <p:grpSp>
        <p:nvGrpSpPr>
          <p:cNvPr id="39" name="Group 38"/>
          <p:cNvGrpSpPr/>
          <p:nvPr/>
        </p:nvGrpSpPr>
        <p:grpSpPr>
          <a:xfrm>
            <a:off x="1216522" y="3085223"/>
            <a:ext cx="1249589" cy="491229"/>
            <a:chOff x="3422276" y="2662519"/>
            <a:chExt cx="2111188" cy="980084"/>
          </a:xfrm>
        </p:grpSpPr>
        <p:sp>
          <p:nvSpPr>
            <p:cNvPr id="40" name="Rectangle 39"/>
            <p:cNvSpPr/>
            <p:nvPr/>
          </p:nvSpPr>
          <p:spPr bwMode="auto">
            <a:xfrm>
              <a:off x="3422276" y="2662519"/>
              <a:ext cx="2111188" cy="201706"/>
            </a:xfrm>
            <a:prstGeom prst="rect">
              <a:avLst/>
            </a:prstGeom>
            <a:solidFill>
              <a:srgbClr val="0070C0"/>
            </a:solidFill>
            <a:ln>
              <a:solidFill>
                <a:srgbClr val="FFFFFF">
                  <a:lumMod val="75000"/>
                </a:srgbClr>
              </a:solidFill>
              <a:headEnd type="none" w="med" len="med"/>
              <a:tailEnd type="none" w="med" len="med"/>
            </a:ln>
            <a:effectLst/>
            <a:scene3d>
              <a:camera prst="orthographicFront" fov="0">
                <a:rot lat="0" lon="0" rev="0"/>
              </a:camera>
              <a:lightRig rig="glow" dir="t">
                <a:rot lat="0" lon="0" rev="6360000"/>
              </a:lightRig>
            </a:scene3d>
            <a:sp3d prstMaterial="flat">
              <a:bevelT w="152400" h="101600"/>
              <a:contourClr>
                <a:srgbClr val="FFFFFF"/>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solidFill>
                  <a:srgbClr val="FFFFFF"/>
                </a:solidFill>
                <a:uLnTx/>
                <a:uFillTx/>
                <a:latin typeface="Arial" pitchFamily="34" charset="0"/>
                <a:ea typeface="+mn-ea"/>
                <a:cs typeface="+mn-cs"/>
              </a:endParaRPr>
            </a:p>
          </p:txBody>
        </p:sp>
        <p:sp>
          <p:nvSpPr>
            <p:cNvPr id="41" name="Rectangle 40"/>
            <p:cNvSpPr/>
            <p:nvPr/>
          </p:nvSpPr>
          <p:spPr bwMode="auto">
            <a:xfrm>
              <a:off x="3422276" y="2876124"/>
              <a:ext cx="2111188" cy="766479"/>
            </a:xfrm>
            <a:prstGeom prst="rect">
              <a:avLst/>
            </a:prstGeom>
            <a:solidFill>
              <a:srgbClr val="FFFFFF">
                <a:lumMod val="95000"/>
              </a:srgbClr>
            </a:solidFill>
            <a:ln>
              <a:solidFill>
                <a:srgbClr val="FFFFFF">
                  <a:lumMod val="75000"/>
                </a:srgbClr>
              </a:solidFill>
              <a:headEnd type="none" w="med" len="med"/>
              <a:tailEnd type="none" w="med" len="med"/>
            </a:ln>
            <a:effectLst>
              <a:reflection blurRad="6350" stA="52000" endA="300" endPos="35000" dir="5400000" sy="-100000" algn="bl" rotWithShape="0"/>
            </a:effectLst>
            <a:scene3d>
              <a:camera prst="orthographicFront" fov="0">
                <a:rot lat="0" lon="0" rev="0"/>
              </a:camera>
              <a:lightRig rig="glow" dir="t">
                <a:rot lat="0" lon="0" rev="6360000"/>
              </a:lightRig>
            </a:scene3d>
            <a:sp3d prstMaterial="flat">
              <a:contourClr>
                <a:srgbClr val="FFFFFF"/>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lumMod val="85000"/>
                      <a:lumOff val="15000"/>
                    </a:srgbClr>
                  </a:solidFill>
                  <a:uLnTx/>
                  <a:uFillTx/>
                  <a:latin typeface="Arial" pitchFamily="34" charset="0"/>
                  <a:ea typeface="+mn-ea"/>
                  <a:cs typeface="+mn-cs"/>
                </a:rPr>
                <a:t>Web 2.0</a:t>
              </a:r>
            </a:p>
          </p:txBody>
        </p:sp>
      </p:grpSp>
      <p:grpSp>
        <p:nvGrpSpPr>
          <p:cNvPr id="42" name="Group 41"/>
          <p:cNvGrpSpPr/>
          <p:nvPr/>
        </p:nvGrpSpPr>
        <p:grpSpPr>
          <a:xfrm>
            <a:off x="5560819" y="2914594"/>
            <a:ext cx="1024497" cy="966290"/>
            <a:chOff x="4065371" y="2701936"/>
            <a:chExt cx="881908" cy="1108781"/>
          </a:xfrm>
        </p:grpSpPr>
        <p:pic>
          <p:nvPicPr>
            <p:cNvPr id="43" name="Picture 4" descr="D:\Projects\Microsoft\windowsVista\images\updates.png"/>
            <p:cNvPicPr>
              <a:picLocks noChangeAspect="1" noChangeArrowheads="1"/>
            </p:cNvPicPr>
            <p:nvPr/>
          </p:nvPicPr>
          <p:blipFill>
            <a:blip r:embed="rId2"/>
            <a:srcRect/>
            <a:stretch>
              <a:fillRect/>
            </a:stretch>
          </p:blipFill>
          <p:spPr bwMode="auto">
            <a:xfrm>
              <a:off x="4065371" y="2701936"/>
              <a:ext cx="453466" cy="768586"/>
            </a:xfrm>
            <a:prstGeom prst="rect">
              <a:avLst/>
            </a:prstGeom>
            <a:noFill/>
            <a:effectLst>
              <a:outerShdw blurRad="50800" dist="38100" dir="2700000" algn="tl" rotWithShape="0">
                <a:prstClr val="black">
                  <a:alpha val="40000"/>
                </a:prstClr>
              </a:outerShdw>
            </a:effectLst>
          </p:spPr>
        </p:pic>
        <p:pic>
          <p:nvPicPr>
            <p:cNvPr id="44" name="Picture 2" descr="H:\Archive\Sunni's Documents\pictures\Aeshen\Shapes and Graphics\trustworthy computing - security\detection tool magnifier.png"/>
            <p:cNvPicPr>
              <a:picLocks noChangeAspect="1" noChangeArrowheads="1"/>
            </p:cNvPicPr>
            <p:nvPr/>
          </p:nvPicPr>
          <p:blipFill>
            <a:blip r:embed="rId3"/>
            <a:srcRect/>
            <a:stretch>
              <a:fillRect/>
            </a:stretch>
          </p:blipFill>
          <p:spPr bwMode="auto">
            <a:xfrm rot="900000">
              <a:off x="4200385" y="2830419"/>
              <a:ext cx="746894" cy="980298"/>
            </a:xfrm>
            <a:prstGeom prst="rect">
              <a:avLst/>
            </a:prstGeom>
            <a:noFill/>
            <a:effectLst/>
          </p:spPr>
        </p:pic>
      </p:grpSp>
      <p:grpSp>
        <p:nvGrpSpPr>
          <p:cNvPr id="45" name="Group 44"/>
          <p:cNvGrpSpPr/>
          <p:nvPr/>
        </p:nvGrpSpPr>
        <p:grpSpPr>
          <a:xfrm>
            <a:off x="9661609" y="2993330"/>
            <a:ext cx="1133048" cy="709954"/>
            <a:chOff x="6879863" y="3119199"/>
            <a:chExt cx="980422" cy="818881"/>
          </a:xfrm>
        </p:grpSpPr>
        <p:pic>
          <p:nvPicPr>
            <p:cNvPr id="46" name="Picture 2" descr="D:\Projects\Microsoft\DPM_Deck\images\data.png"/>
            <p:cNvPicPr>
              <a:picLocks noChangeAspect="1" noChangeArrowheads="1"/>
            </p:cNvPicPr>
            <p:nvPr/>
          </p:nvPicPr>
          <p:blipFill>
            <a:blip r:embed="rId4"/>
            <a:srcRect/>
            <a:stretch>
              <a:fillRect/>
            </a:stretch>
          </p:blipFill>
          <p:spPr bwMode="auto">
            <a:xfrm>
              <a:off x="6879863" y="3143307"/>
              <a:ext cx="449509" cy="554773"/>
            </a:xfrm>
            <a:prstGeom prst="rect">
              <a:avLst/>
            </a:prstGeom>
            <a:noFill/>
            <a:ln>
              <a:noFill/>
            </a:ln>
            <a:effectLst>
              <a:outerShdw blurRad="50800" dist="38100" dir="2700000" algn="tl" rotWithShape="0">
                <a:prstClr val="black">
                  <a:alpha val="40000"/>
                </a:prstClr>
              </a:outerShdw>
            </a:effectLst>
          </p:spPr>
        </p:pic>
        <p:pic>
          <p:nvPicPr>
            <p:cNvPr id="47" name="Picture 21" descr="green checkmark2"/>
            <p:cNvPicPr>
              <a:picLocks noChangeAspect="1" noChangeArrowheads="1"/>
            </p:cNvPicPr>
            <p:nvPr/>
          </p:nvPicPr>
          <p:blipFill>
            <a:blip r:embed="rId5">
              <a:duotone>
                <a:prstClr val="black"/>
                <a:schemeClr val="accent2">
                  <a:tint val="45000"/>
                  <a:satMod val="400000"/>
                </a:schemeClr>
              </a:duotone>
            </a:blip>
            <a:srcRect/>
            <a:stretch>
              <a:fillRect/>
            </a:stretch>
          </p:blipFill>
          <p:spPr bwMode="auto">
            <a:xfrm>
              <a:off x="6961119" y="3119199"/>
              <a:ext cx="471653" cy="462109"/>
            </a:xfrm>
            <a:prstGeom prst="rect">
              <a:avLst/>
            </a:prstGeom>
            <a:noFill/>
            <a:ln w="9525">
              <a:noFill/>
              <a:miter lim="800000"/>
              <a:headEnd/>
              <a:tailEnd/>
            </a:ln>
          </p:spPr>
        </p:pic>
        <p:pic>
          <p:nvPicPr>
            <p:cNvPr id="48" name="Picture 2" descr="D:\Projects\Microsoft\WS08_ServerConsolidationCompete\Deck3\images\tools.png"/>
            <p:cNvPicPr>
              <a:picLocks noChangeAspect="1" noChangeArrowheads="1"/>
            </p:cNvPicPr>
            <p:nvPr/>
          </p:nvPicPr>
          <p:blipFill>
            <a:blip r:embed="rId6"/>
            <a:srcRect/>
            <a:stretch>
              <a:fillRect/>
            </a:stretch>
          </p:blipFill>
          <p:spPr bwMode="auto">
            <a:xfrm>
              <a:off x="7199478" y="3273035"/>
              <a:ext cx="660807" cy="665045"/>
            </a:xfrm>
            <a:prstGeom prst="rect">
              <a:avLst/>
            </a:prstGeom>
            <a:noFill/>
            <a:effectLst>
              <a:outerShdw blurRad="50800" dist="38100" dir="2700000" algn="tl" rotWithShape="0">
                <a:prstClr val="black">
                  <a:alpha val="40000"/>
                </a:prstClr>
              </a:outerShdw>
            </a:effectLst>
          </p:spPr>
        </p:pic>
      </p:grpSp>
      <p:grpSp>
        <p:nvGrpSpPr>
          <p:cNvPr id="49" name="Group 48"/>
          <p:cNvGrpSpPr/>
          <p:nvPr/>
        </p:nvGrpSpPr>
        <p:grpSpPr>
          <a:xfrm>
            <a:off x="3324180" y="2843580"/>
            <a:ext cx="1311466" cy="792756"/>
            <a:chOff x="4922188" y="1684630"/>
            <a:chExt cx="1030848" cy="830621"/>
          </a:xfrm>
        </p:grpSpPr>
        <p:pic>
          <p:nvPicPr>
            <p:cNvPr id="50" name="Picture 2" descr="C:\0Projects\Microsoft\VHD\images\Picture1.png"/>
            <p:cNvPicPr>
              <a:picLocks noChangeAspect="1" noChangeArrowheads="1"/>
            </p:cNvPicPr>
            <p:nvPr/>
          </p:nvPicPr>
          <p:blipFill rotWithShape="1">
            <a:blip r:embed="rId7"/>
            <a:srcRect b="13863"/>
            <a:stretch/>
          </p:blipFill>
          <p:spPr bwMode="auto">
            <a:xfrm>
              <a:off x="4922188" y="1684630"/>
              <a:ext cx="1030848" cy="830621"/>
            </a:xfrm>
            <a:prstGeom prst="rect">
              <a:avLst/>
            </a:prstGeom>
            <a:noFill/>
            <a:effectLst>
              <a:reflection blurRad="6350" stA="25000" endPos="20000" dir="5400000" sy="-100000" algn="bl" rotWithShape="0"/>
            </a:effectLst>
          </p:spPr>
        </p:pic>
        <p:pic>
          <p:nvPicPr>
            <p:cNvPr id="51" name="Picture 5" descr="wheel"/>
            <p:cNvPicPr>
              <a:picLocks noChangeAspect="1" noChangeArrowheads="1"/>
            </p:cNvPicPr>
            <p:nvPr/>
          </p:nvPicPr>
          <p:blipFill>
            <a:blip r:embed="rId8" cstate="print">
              <a:grayscl/>
            </a:blip>
            <a:srcRect/>
            <a:stretch>
              <a:fillRect/>
            </a:stretch>
          </p:blipFill>
          <p:spPr bwMode="auto">
            <a:xfrm>
              <a:off x="5126343" y="1974579"/>
              <a:ext cx="163875" cy="201693"/>
            </a:xfrm>
            <a:prstGeom prst="rect">
              <a:avLst/>
            </a:prstGeom>
            <a:noFill/>
          </p:spPr>
        </p:pic>
        <p:pic>
          <p:nvPicPr>
            <p:cNvPr id="52" name="Picture 5" descr="wheel"/>
            <p:cNvPicPr>
              <a:picLocks noChangeAspect="1" noChangeArrowheads="1"/>
            </p:cNvPicPr>
            <p:nvPr/>
          </p:nvPicPr>
          <p:blipFill>
            <a:blip r:embed="rId9" cstate="print">
              <a:grayscl/>
            </a:blip>
            <a:srcRect/>
            <a:stretch>
              <a:fillRect/>
            </a:stretch>
          </p:blipFill>
          <p:spPr bwMode="auto">
            <a:xfrm>
              <a:off x="5281792" y="2038587"/>
              <a:ext cx="100724" cy="123969"/>
            </a:xfrm>
            <a:prstGeom prst="rect">
              <a:avLst/>
            </a:prstGeom>
            <a:noFill/>
          </p:spPr>
        </p:pic>
      </p:grpSp>
      <p:grpSp>
        <p:nvGrpSpPr>
          <p:cNvPr id="53" name="Group 52"/>
          <p:cNvGrpSpPr/>
          <p:nvPr/>
        </p:nvGrpSpPr>
        <p:grpSpPr>
          <a:xfrm>
            <a:off x="7610927" y="2917958"/>
            <a:ext cx="963769" cy="784568"/>
            <a:chOff x="5568092" y="2896429"/>
            <a:chExt cx="819034" cy="888761"/>
          </a:xfrm>
        </p:grpSpPr>
        <p:pic>
          <p:nvPicPr>
            <p:cNvPr id="54" name="Picture 4" descr="C:\Users\vikramg\AppData\Local\Microsoft\Windows\Temporary Internet Files\Content.IE5\ARV2H1KY\MCj04352420000[1].png"/>
            <p:cNvPicPr>
              <a:picLocks noChangeAspect="1" noChangeArrowheads="1"/>
            </p:cNvPicPr>
            <p:nvPr/>
          </p:nvPicPr>
          <p:blipFill>
            <a:blip r:embed="rId10"/>
            <a:srcRect b="12188"/>
            <a:stretch>
              <a:fillRect/>
            </a:stretch>
          </p:blipFill>
          <p:spPr bwMode="auto">
            <a:xfrm>
              <a:off x="5833932" y="2896429"/>
              <a:ext cx="553194" cy="888761"/>
            </a:xfrm>
            <a:prstGeom prst="rect">
              <a:avLst/>
            </a:prstGeom>
            <a:noFill/>
          </p:spPr>
        </p:pic>
        <p:pic>
          <p:nvPicPr>
            <p:cNvPr id="55" name="Picture 8" descr="D:\Projects\Microsoft\WinServer_Strategy_Directions\B production\Graphics\Images\DATA.png"/>
            <p:cNvPicPr>
              <a:picLocks noChangeAspect="1" noChangeArrowheads="1"/>
            </p:cNvPicPr>
            <p:nvPr/>
          </p:nvPicPr>
          <p:blipFill>
            <a:blip r:embed="rId11">
              <a:duotone>
                <a:prstClr val="black"/>
                <a:schemeClr val="accent2">
                  <a:tint val="45000"/>
                  <a:satMod val="400000"/>
                </a:schemeClr>
              </a:duotone>
            </a:blip>
            <a:stretch>
              <a:fillRect/>
            </a:stretch>
          </p:blipFill>
          <p:spPr bwMode="auto">
            <a:xfrm>
              <a:off x="5568092" y="3189257"/>
              <a:ext cx="460569" cy="534630"/>
            </a:xfrm>
            <a:prstGeom prst="rect">
              <a:avLst/>
            </a:prstGeom>
            <a:noFill/>
            <a:ln>
              <a:noFill/>
            </a:ln>
          </p:spPr>
        </p:pic>
      </p:grpSp>
      <p:grpSp>
        <p:nvGrpSpPr>
          <p:cNvPr id="56" name="Group 130"/>
          <p:cNvGrpSpPr/>
          <p:nvPr/>
        </p:nvGrpSpPr>
        <p:grpSpPr>
          <a:xfrm>
            <a:off x="7710119" y="3335347"/>
            <a:ext cx="436348" cy="392923"/>
            <a:chOff x="3346195" y="2404872"/>
            <a:chExt cx="327346" cy="392923"/>
          </a:xfrm>
        </p:grpSpPr>
        <p:pic>
          <p:nvPicPr>
            <p:cNvPr id="57" name="Picture 2" descr="D:\Projects\Microsoft\DPM_Deck\images\data.png"/>
            <p:cNvPicPr>
              <a:picLocks noChangeAspect="1" noChangeArrowheads="1"/>
            </p:cNvPicPr>
            <p:nvPr/>
          </p:nvPicPr>
          <p:blipFill>
            <a:blip r:embed="rId4">
              <a:duotone>
                <a:srgbClr val="FFCC00">
                  <a:shade val="45000"/>
                  <a:satMod val="135000"/>
                </a:srgbClr>
                <a:prstClr val="white"/>
              </a:duotone>
            </a:blip>
            <a:srcRect/>
            <a:stretch>
              <a:fillRect/>
            </a:stretch>
          </p:blipFill>
          <p:spPr bwMode="auto">
            <a:xfrm>
              <a:off x="3346195" y="2409128"/>
              <a:ext cx="320079" cy="388667"/>
            </a:xfrm>
            <a:prstGeom prst="rect">
              <a:avLst/>
            </a:prstGeom>
            <a:noFill/>
            <a:ln>
              <a:noFill/>
            </a:ln>
            <a:effectLst/>
          </p:spPr>
        </p:pic>
        <p:sp>
          <p:nvSpPr>
            <p:cNvPr id="58" name="Rectangle 57"/>
            <p:cNvSpPr/>
            <p:nvPr/>
          </p:nvSpPr>
          <p:spPr>
            <a:xfrm>
              <a:off x="3362237" y="2404872"/>
              <a:ext cx="31130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3300"/>
                  </a:solidFill>
                  <a:uLnTx/>
                  <a:uFillTx/>
                  <a:latin typeface="Arial" pitchFamily="34" charset="0"/>
                </a:rPr>
                <a:t>!</a:t>
              </a:r>
              <a:endParaRPr kumimoji="0" lang="en-US" sz="1800" b="1" i="0" u="none" strike="noStrike" kern="0" cap="none" spc="0" normalizeH="0" baseline="0" noProof="0" dirty="0">
                <a:ln>
                  <a:noFill/>
                </a:ln>
                <a:solidFill>
                  <a:srgbClr val="FF3300"/>
                </a:solidFill>
                <a:uLnTx/>
                <a:uFillTx/>
              </a:endParaRPr>
            </a:p>
          </p:txBody>
        </p:sp>
      </p:grpSp>
      <p:grpSp>
        <p:nvGrpSpPr>
          <p:cNvPr id="59" name="Group 58"/>
          <p:cNvGrpSpPr/>
          <p:nvPr/>
        </p:nvGrpSpPr>
        <p:grpSpPr>
          <a:xfrm>
            <a:off x="4549237" y="3069885"/>
            <a:ext cx="861624" cy="646385"/>
            <a:chOff x="3442141" y="1912888"/>
            <a:chExt cx="646386" cy="646385"/>
          </a:xfrm>
          <a:gradFill>
            <a:gsLst>
              <a:gs pos="0">
                <a:srgbClr val="FF6600"/>
              </a:gs>
              <a:gs pos="80000">
                <a:srgbClr val="FF9933"/>
              </a:gs>
              <a:gs pos="100000">
                <a:srgbClr val="F8F8F8"/>
              </a:gs>
            </a:gsLst>
            <a:lin ang="0" scaled="1"/>
          </a:gradFill>
        </p:grpSpPr>
        <p:sp>
          <p:nvSpPr>
            <p:cNvPr id="60" name="Circular Arrow 59"/>
            <p:cNvSpPr/>
            <p:nvPr/>
          </p:nvSpPr>
          <p:spPr bwMode="auto">
            <a:xfrm>
              <a:off x="3449402" y="1912888"/>
              <a:ext cx="639125" cy="546538"/>
            </a:xfrm>
            <a:prstGeom prst="circularArrow">
              <a:avLst/>
            </a:prstGeom>
            <a:solidFill>
              <a:srgbClr val="FF4409"/>
            </a:solidFill>
            <a:ln>
              <a:gradFill flip="none" rotWithShape="1">
                <a:gsLst>
                  <a:gs pos="0">
                    <a:srgbClr val="FF6600"/>
                  </a:gs>
                  <a:gs pos="50000">
                    <a:schemeClr val="bg1">
                      <a:lumMod val="85000"/>
                    </a:schemeClr>
                  </a:gs>
                  <a:gs pos="100000">
                    <a:schemeClr val="bg1"/>
                  </a:gs>
                </a:gsLst>
                <a:path path="circle">
                  <a:fillToRect l="50000" t="50000" r="50000" b="50000"/>
                </a:path>
                <a:tileRect/>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Arial" charset="0"/>
              </a:endParaRPr>
            </a:p>
          </p:txBody>
        </p:sp>
        <p:sp>
          <p:nvSpPr>
            <p:cNvPr id="61" name="Circular Arrow 60"/>
            <p:cNvSpPr/>
            <p:nvPr/>
          </p:nvSpPr>
          <p:spPr bwMode="auto">
            <a:xfrm rot="10800000">
              <a:off x="3442141" y="2012735"/>
              <a:ext cx="639125" cy="546538"/>
            </a:xfrm>
            <a:prstGeom prst="circularArrow">
              <a:avLst/>
            </a:prstGeom>
            <a:solidFill>
              <a:srgbClr val="FF4409"/>
            </a:solidFill>
            <a:ln>
              <a:gradFill flip="none" rotWithShape="1">
                <a:gsLst>
                  <a:gs pos="0">
                    <a:srgbClr val="FF6600"/>
                  </a:gs>
                  <a:gs pos="50000">
                    <a:schemeClr val="bg1">
                      <a:lumMod val="85000"/>
                    </a:schemeClr>
                  </a:gs>
                  <a:gs pos="100000">
                    <a:schemeClr val="bg1"/>
                  </a:gs>
                </a:gsLst>
                <a:path path="circle">
                  <a:fillToRect l="50000" t="50000" r="50000" b="50000"/>
                </a:path>
                <a:tileRect/>
              </a:gra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Arial" charset="0"/>
              </a:endParaRPr>
            </a:p>
          </p:txBody>
        </p:sp>
      </p:grpSp>
      <p:sp>
        <p:nvSpPr>
          <p:cNvPr id="62" name="Oval 73"/>
          <p:cNvSpPr/>
          <p:nvPr/>
        </p:nvSpPr>
        <p:spPr bwMode="auto">
          <a:xfrm>
            <a:off x="4330908" y="2541289"/>
            <a:ext cx="5371585" cy="391891"/>
          </a:xfrm>
          <a:custGeom>
            <a:avLst/>
            <a:gdLst>
              <a:gd name="connsiteX0" fmla="*/ 0 w 3753293"/>
              <a:gd name="connsiteY0" fmla="*/ 494414 h 988828"/>
              <a:gd name="connsiteX1" fmla="*/ 1876647 w 3753293"/>
              <a:gd name="connsiteY1" fmla="*/ 0 h 988828"/>
              <a:gd name="connsiteX2" fmla="*/ 3753294 w 3753293"/>
              <a:gd name="connsiteY2" fmla="*/ 494414 h 988828"/>
              <a:gd name="connsiteX3" fmla="*/ 1876647 w 3753293"/>
              <a:gd name="connsiteY3" fmla="*/ 988828 h 988828"/>
              <a:gd name="connsiteX4" fmla="*/ 0 w 3753293"/>
              <a:gd name="connsiteY4" fmla="*/ 494414 h 988828"/>
              <a:gd name="connsiteX0" fmla="*/ 0 w 3753294"/>
              <a:gd name="connsiteY0" fmla="*/ 494414 h 494414"/>
              <a:gd name="connsiteX1" fmla="*/ 1876647 w 3753294"/>
              <a:gd name="connsiteY1" fmla="*/ 0 h 494414"/>
              <a:gd name="connsiteX2" fmla="*/ 3753294 w 3753294"/>
              <a:gd name="connsiteY2" fmla="*/ 494414 h 494414"/>
              <a:gd name="connsiteX3" fmla="*/ 0 w 3753294"/>
              <a:gd name="connsiteY3" fmla="*/ 494414 h 494414"/>
              <a:gd name="connsiteX0" fmla="*/ 0 w 3753294"/>
              <a:gd name="connsiteY0" fmla="*/ 494414 h 585854"/>
              <a:gd name="connsiteX1" fmla="*/ 1876647 w 3753294"/>
              <a:gd name="connsiteY1" fmla="*/ 0 h 585854"/>
              <a:gd name="connsiteX2" fmla="*/ 3753294 w 3753294"/>
              <a:gd name="connsiteY2" fmla="*/ 494414 h 585854"/>
              <a:gd name="connsiteX3" fmla="*/ 91440 w 3753294"/>
              <a:gd name="connsiteY3" fmla="*/ 585854 h 585854"/>
              <a:gd name="connsiteX0" fmla="*/ 0 w 3775916"/>
              <a:gd name="connsiteY0" fmla="*/ 494414 h 649650"/>
              <a:gd name="connsiteX1" fmla="*/ 1876647 w 3775916"/>
              <a:gd name="connsiteY1" fmla="*/ 0 h 649650"/>
              <a:gd name="connsiteX2" fmla="*/ 3753294 w 3775916"/>
              <a:gd name="connsiteY2" fmla="*/ 494414 h 649650"/>
              <a:gd name="connsiteX3" fmla="*/ 3717142 w 3775916"/>
              <a:gd name="connsiteY3" fmla="*/ 649650 h 649650"/>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6907 h 496907"/>
              <a:gd name="connsiteX1" fmla="*/ 1876647 w 3753294"/>
              <a:gd name="connsiteY1" fmla="*/ 2493 h 496907"/>
              <a:gd name="connsiteX2" fmla="*/ 3753294 w 3753294"/>
              <a:gd name="connsiteY2" fmla="*/ 496907 h 496907"/>
              <a:gd name="connsiteX0" fmla="*/ 0 w 3753294"/>
              <a:gd name="connsiteY0" fmla="*/ 494674 h 494674"/>
              <a:gd name="connsiteX1" fmla="*/ 1876647 w 3753294"/>
              <a:gd name="connsiteY1" fmla="*/ 260 h 494674"/>
              <a:gd name="connsiteX2" fmla="*/ 3753294 w 3753294"/>
              <a:gd name="connsiteY2" fmla="*/ 494674 h 494674"/>
            </a:gdLst>
            <a:ahLst/>
            <a:cxnLst>
              <a:cxn ang="0">
                <a:pos x="connsiteX0" y="connsiteY0"/>
              </a:cxn>
              <a:cxn ang="0">
                <a:pos x="connsiteX1" y="connsiteY1"/>
              </a:cxn>
              <a:cxn ang="0">
                <a:pos x="connsiteX2" y="connsiteY2"/>
              </a:cxn>
            </a:cxnLst>
            <a:rect l="l" t="t" r="r" b="b"/>
            <a:pathLst>
              <a:path w="3753294" h="494674">
                <a:moveTo>
                  <a:pt x="0" y="494674"/>
                </a:moveTo>
                <a:cubicBezTo>
                  <a:pt x="400787" y="191841"/>
                  <a:pt x="1140791" y="-8228"/>
                  <a:pt x="1876647" y="260"/>
                </a:cubicBezTo>
                <a:cubicBezTo>
                  <a:pt x="2612503" y="8748"/>
                  <a:pt x="2995557" y="42963"/>
                  <a:pt x="3753294" y="494674"/>
                </a:cubicBezTo>
              </a:path>
            </a:pathLst>
          </a:custGeom>
          <a:noFill/>
          <a:ln w="38100">
            <a:gradFill>
              <a:gsLst>
                <a:gs pos="0">
                  <a:srgbClr val="CC3300">
                    <a:alpha val="66000"/>
                  </a:srgbClr>
                </a:gs>
                <a:gs pos="100000">
                  <a:srgbClr val="CC3300"/>
                </a:gs>
              </a:gsLst>
              <a:lin ang="5400000" scaled="0"/>
            </a:gradFill>
            <a:headEnd type="none" w="med" len="med"/>
            <a:tailEnd type="triangl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latin typeface="Arial" pitchFamily="34" charset="0"/>
            </a:endParaRPr>
          </a:p>
        </p:txBody>
      </p:sp>
      <p:sp>
        <p:nvSpPr>
          <p:cNvPr id="63" name="Oval 73"/>
          <p:cNvSpPr/>
          <p:nvPr/>
        </p:nvSpPr>
        <p:spPr bwMode="auto">
          <a:xfrm rot="10800000">
            <a:off x="4330908" y="3697735"/>
            <a:ext cx="5371585" cy="391891"/>
          </a:xfrm>
          <a:custGeom>
            <a:avLst/>
            <a:gdLst>
              <a:gd name="connsiteX0" fmla="*/ 0 w 3753293"/>
              <a:gd name="connsiteY0" fmla="*/ 494414 h 988828"/>
              <a:gd name="connsiteX1" fmla="*/ 1876647 w 3753293"/>
              <a:gd name="connsiteY1" fmla="*/ 0 h 988828"/>
              <a:gd name="connsiteX2" fmla="*/ 3753294 w 3753293"/>
              <a:gd name="connsiteY2" fmla="*/ 494414 h 988828"/>
              <a:gd name="connsiteX3" fmla="*/ 1876647 w 3753293"/>
              <a:gd name="connsiteY3" fmla="*/ 988828 h 988828"/>
              <a:gd name="connsiteX4" fmla="*/ 0 w 3753293"/>
              <a:gd name="connsiteY4" fmla="*/ 494414 h 988828"/>
              <a:gd name="connsiteX0" fmla="*/ 0 w 3753294"/>
              <a:gd name="connsiteY0" fmla="*/ 494414 h 494414"/>
              <a:gd name="connsiteX1" fmla="*/ 1876647 w 3753294"/>
              <a:gd name="connsiteY1" fmla="*/ 0 h 494414"/>
              <a:gd name="connsiteX2" fmla="*/ 3753294 w 3753294"/>
              <a:gd name="connsiteY2" fmla="*/ 494414 h 494414"/>
              <a:gd name="connsiteX3" fmla="*/ 0 w 3753294"/>
              <a:gd name="connsiteY3" fmla="*/ 494414 h 494414"/>
              <a:gd name="connsiteX0" fmla="*/ 0 w 3753294"/>
              <a:gd name="connsiteY0" fmla="*/ 494414 h 585854"/>
              <a:gd name="connsiteX1" fmla="*/ 1876647 w 3753294"/>
              <a:gd name="connsiteY1" fmla="*/ 0 h 585854"/>
              <a:gd name="connsiteX2" fmla="*/ 3753294 w 3753294"/>
              <a:gd name="connsiteY2" fmla="*/ 494414 h 585854"/>
              <a:gd name="connsiteX3" fmla="*/ 91440 w 3753294"/>
              <a:gd name="connsiteY3" fmla="*/ 585854 h 585854"/>
              <a:gd name="connsiteX0" fmla="*/ 0 w 3775916"/>
              <a:gd name="connsiteY0" fmla="*/ 494414 h 649650"/>
              <a:gd name="connsiteX1" fmla="*/ 1876647 w 3775916"/>
              <a:gd name="connsiteY1" fmla="*/ 0 h 649650"/>
              <a:gd name="connsiteX2" fmla="*/ 3753294 w 3775916"/>
              <a:gd name="connsiteY2" fmla="*/ 494414 h 649650"/>
              <a:gd name="connsiteX3" fmla="*/ 3717142 w 3775916"/>
              <a:gd name="connsiteY3" fmla="*/ 649650 h 649650"/>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4414 h 494414"/>
              <a:gd name="connsiteX1" fmla="*/ 1876647 w 3753294"/>
              <a:gd name="connsiteY1" fmla="*/ 0 h 494414"/>
              <a:gd name="connsiteX2" fmla="*/ 3753294 w 3753294"/>
              <a:gd name="connsiteY2" fmla="*/ 494414 h 494414"/>
              <a:gd name="connsiteX0" fmla="*/ 0 w 3753294"/>
              <a:gd name="connsiteY0" fmla="*/ 496907 h 496907"/>
              <a:gd name="connsiteX1" fmla="*/ 1876647 w 3753294"/>
              <a:gd name="connsiteY1" fmla="*/ 2493 h 496907"/>
              <a:gd name="connsiteX2" fmla="*/ 3753294 w 3753294"/>
              <a:gd name="connsiteY2" fmla="*/ 496907 h 496907"/>
              <a:gd name="connsiteX0" fmla="*/ 0 w 3753294"/>
              <a:gd name="connsiteY0" fmla="*/ 494674 h 494674"/>
              <a:gd name="connsiteX1" fmla="*/ 1876647 w 3753294"/>
              <a:gd name="connsiteY1" fmla="*/ 260 h 494674"/>
              <a:gd name="connsiteX2" fmla="*/ 3753294 w 3753294"/>
              <a:gd name="connsiteY2" fmla="*/ 494674 h 494674"/>
            </a:gdLst>
            <a:ahLst/>
            <a:cxnLst>
              <a:cxn ang="0">
                <a:pos x="connsiteX0" y="connsiteY0"/>
              </a:cxn>
              <a:cxn ang="0">
                <a:pos x="connsiteX1" y="connsiteY1"/>
              </a:cxn>
              <a:cxn ang="0">
                <a:pos x="connsiteX2" y="connsiteY2"/>
              </a:cxn>
            </a:cxnLst>
            <a:rect l="l" t="t" r="r" b="b"/>
            <a:pathLst>
              <a:path w="3753294" h="494674">
                <a:moveTo>
                  <a:pt x="0" y="494674"/>
                </a:moveTo>
                <a:cubicBezTo>
                  <a:pt x="400787" y="191841"/>
                  <a:pt x="1140791" y="-8228"/>
                  <a:pt x="1876647" y="260"/>
                </a:cubicBezTo>
                <a:cubicBezTo>
                  <a:pt x="2612503" y="8748"/>
                  <a:pt x="2995557" y="42963"/>
                  <a:pt x="3753294" y="494674"/>
                </a:cubicBezTo>
              </a:path>
            </a:pathLst>
          </a:custGeom>
          <a:noFill/>
          <a:ln w="38100">
            <a:gradFill>
              <a:gsLst>
                <a:gs pos="0">
                  <a:srgbClr val="CC3300">
                    <a:alpha val="66000"/>
                  </a:srgbClr>
                </a:gs>
                <a:gs pos="100000">
                  <a:srgbClr val="CC3300"/>
                </a:gs>
              </a:gsLst>
              <a:lin ang="5400000" scaled="0"/>
            </a:gradFill>
            <a:headEnd type="none" w="med" len="med"/>
            <a:tailEnd type="triangl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latin typeface="Arial" pitchFamily="34" charset="0"/>
            </a:endParaRPr>
          </a:p>
        </p:txBody>
      </p:sp>
      <p:sp>
        <p:nvSpPr>
          <p:cNvPr id="64" name="TextBox 63"/>
          <p:cNvSpPr txBox="1"/>
          <p:nvPr/>
        </p:nvSpPr>
        <p:spPr>
          <a:xfrm>
            <a:off x="964624" y="4687504"/>
            <a:ext cx="5903152" cy="30646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1600">
                <a:gradFill>
                  <a:gsLst>
                    <a:gs pos="0">
                      <a:srgbClr val="FFFFFF"/>
                    </a:gs>
                    <a:gs pos="100000">
                      <a:srgbClr val="FFFFFF"/>
                    </a:gs>
                  </a:gsLst>
                  <a:lin ang="5400000" scaled="0"/>
                </a:gradFill>
              </a:defRPr>
            </a:lvl1pPr>
          </a:lstStyle>
          <a:p>
            <a:r>
              <a:rPr lang="en-US" dirty="0"/>
              <a:t>Speed time to market</a:t>
            </a:r>
          </a:p>
        </p:txBody>
      </p:sp>
      <p:sp>
        <p:nvSpPr>
          <p:cNvPr id="65" name="TextBox 64"/>
          <p:cNvSpPr txBox="1"/>
          <p:nvPr/>
        </p:nvSpPr>
        <p:spPr>
          <a:xfrm>
            <a:off x="3057002" y="5071124"/>
            <a:ext cx="5951488" cy="30646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1600">
                <a:gradFill>
                  <a:gsLst>
                    <a:gs pos="0">
                      <a:srgbClr val="FFFFFF"/>
                    </a:gs>
                    <a:gs pos="100000">
                      <a:srgbClr val="FFFFFF"/>
                    </a:gs>
                  </a:gsLst>
                  <a:lin ang="5400000" scaled="0"/>
                </a:gradFill>
              </a:defRPr>
            </a:lvl1pPr>
          </a:lstStyle>
          <a:p>
            <a:r>
              <a:rPr lang="en-US" dirty="0"/>
              <a:t>Improve availability and reliability</a:t>
            </a:r>
          </a:p>
        </p:txBody>
      </p:sp>
      <p:sp>
        <p:nvSpPr>
          <p:cNvPr id="66" name="TextBox 65"/>
          <p:cNvSpPr txBox="1"/>
          <p:nvPr/>
        </p:nvSpPr>
        <p:spPr>
          <a:xfrm>
            <a:off x="9281462" y="4729549"/>
            <a:ext cx="1793817" cy="30646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1600">
                <a:gradFill>
                  <a:gsLst>
                    <a:gs pos="0">
                      <a:srgbClr val="FFFFFF"/>
                    </a:gs>
                    <a:gs pos="100000">
                      <a:srgbClr val="FFFFFF"/>
                    </a:gs>
                  </a:gsLst>
                  <a:lin ang="5400000" scaled="0"/>
                </a:gradFill>
              </a:defRPr>
            </a:lvl1pPr>
          </a:lstStyle>
          <a:p>
            <a:r>
              <a:rPr lang="en-US" dirty="0"/>
              <a:t>Improve MTTR</a:t>
            </a:r>
          </a:p>
        </p:txBody>
      </p:sp>
      <p:sp>
        <p:nvSpPr>
          <p:cNvPr id="67" name="TextBox 66"/>
          <p:cNvSpPr txBox="1"/>
          <p:nvPr/>
        </p:nvSpPr>
        <p:spPr>
          <a:xfrm>
            <a:off x="951652" y="5444234"/>
            <a:ext cx="10123628" cy="30646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1600">
                <a:gradFill>
                  <a:gsLst>
                    <a:gs pos="0">
                      <a:srgbClr val="FFFFFF"/>
                    </a:gs>
                    <a:gs pos="100000">
                      <a:srgbClr val="FFFFFF"/>
                    </a:gs>
                  </a:gsLst>
                  <a:lin ang="5400000" scaled="0"/>
                </a:gradFill>
              </a:defRPr>
            </a:lvl1pPr>
          </a:lstStyle>
          <a:p>
            <a:r>
              <a:rPr lang="en-US" dirty="0"/>
              <a:t>Enhance productivity and optimize resource utilization</a:t>
            </a:r>
          </a:p>
        </p:txBody>
      </p:sp>
    </p:spTree>
    <p:extLst>
      <p:ext uri="{BB962C8B-B14F-4D97-AF65-F5344CB8AC3E}">
        <p14:creationId xmlns:p14="http://schemas.microsoft.com/office/powerpoint/2010/main" val="345493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750"/>
                                        <p:tgtEl>
                                          <p:spTgt spid="67"/>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Adding AVIcode Delivers Competitive Value Today, Differentiation Tomorrow</a:t>
            </a:r>
            <a:endParaRPr lang="en-US" dirty="0"/>
          </a:p>
        </p:txBody>
      </p:sp>
      <p:sp>
        <p:nvSpPr>
          <p:cNvPr id="4" name="Round Same Side Corner Rectangle 3"/>
          <p:cNvSpPr/>
          <p:nvPr/>
        </p:nvSpPr>
        <p:spPr bwMode="hidden">
          <a:xfrm rot="16200000">
            <a:off x="986123" y="716596"/>
            <a:ext cx="4572003" cy="5992843"/>
          </a:xfrm>
          <a:prstGeom prst="round2SameRect">
            <a:avLst>
              <a:gd name="adj1" fmla="val 4555"/>
              <a:gd name="adj2" fmla="val 0"/>
            </a:avLst>
          </a:prstGeom>
          <a:gradFill flip="none" rotWithShape="1">
            <a:gsLst>
              <a:gs pos="77000">
                <a:srgbClr val="02AEDC"/>
              </a:gs>
              <a:gs pos="0">
                <a:schemeClr val="tx2"/>
              </a:gs>
              <a:gs pos="100000">
                <a:schemeClr val="bg2">
                  <a:alpha val="0"/>
                </a:scheme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B/>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5" name="Rounded Rectangle 4"/>
          <p:cNvSpPr/>
          <p:nvPr/>
        </p:nvSpPr>
        <p:spPr bwMode="black">
          <a:xfrm>
            <a:off x="432678" y="2105272"/>
            <a:ext cx="8642991" cy="3796777"/>
          </a:xfrm>
          <a:prstGeom prst="roundRect">
            <a:avLst>
              <a:gd name="adj" fmla="val 6016"/>
            </a:avLst>
          </a:prstGeom>
          <a:gradFill flip="none" rotWithShape="1">
            <a:gsLst>
              <a:gs pos="45000">
                <a:schemeClr val="tx2"/>
              </a:gs>
              <a:gs pos="0">
                <a:schemeClr val="tx2">
                  <a:lumMod val="50000"/>
                </a:schemeClr>
              </a:gs>
              <a:gs pos="100000">
                <a:schemeClr val="bg2">
                  <a:alpha val="0"/>
                </a:schemeClr>
              </a:gs>
            </a:gsLst>
            <a:lin ang="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B/>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Arial" pitchFamily="34" charset="0"/>
            </a:endParaRPr>
          </a:p>
        </p:txBody>
      </p:sp>
      <p:sp>
        <p:nvSpPr>
          <p:cNvPr id="6" name="Rectangle 5"/>
          <p:cNvSpPr/>
          <p:nvPr/>
        </p:nvSpPr>
        <p:spPr>
          <a:xfrm>
            <a:off x="5247509" y="2176013"/>
            <a:ext cx="6352962" cy="276999"/>
          </a:xfrm>
          <a:prstGeom prst="rect">
            <a:avLst/>
          </a:prstGeom>
          <a:no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txBody>
          <a:bodyPr wrap="square" lIns="0" tIns="0" rIns="0" bIns="0">
            <a:spAutoFit/>
          </a:bodyPr>
          <a:lstStyle/>
          <a:p>
            <a:pPr defTabSz="1096873" fontAlgn="base">
              <a:lnSpc>
                <a:spcPct val="90000"/>
              </a:lnSpc>
              <a:spcBef>
                <a:spcPct val="0"/>
              </a:spcBef>
              <a:spcAft>
                <a:spcPct val="0"/>
              </a:spcAft>
              <a:buClr>
                <a:srgbClr val="F3AF35"/>
              </a:buClr>
              <a:buSzPct val="85000"/>
              <a:defRPr/>
            </a:pPr>
            <a:r>
              <a:rPr lang="en-US" sz="2000" b="1" dirty="0" smtClean="0">
                <a:latin typeface="Arial" pitchFamily="34" charset="0"/>
              </a:rPr>
              <a:t>.NET Transaction Monitoring</a:t>
            </a:r>
            <a:endParaRPr lang="en-US" sz="2000" b="1" dirty="0">
              <a:latin typeface="Arial" pitchFamily="34" charset="0"/>
            </a:endParaRPr>
          </a:p>
        </p:txBody>
      </p:sp>
      <p:sp>
        <p:nvSpPr>
          <p:cNvPr id="7" name="Rounded Rectangle 6"/>
          <p:cNvSpPr/>
          <p:nvPr/>
        </p:nvSpPr>
        <p:spPr bwMode="black">
          <a:xfrm>
            <a:off x="5118641" y="2930128"/>
            <a:ext cx="6101936" cy="574351"/>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r>
              <a:rPr lang="en-US" dirty="0" smtClean="0">
                <a:solidFill>
                  <a:sysClr val="windowText" lastClr="000000"/>
                </a:solidFill>
                <a:latin typeface="+mj-lt"/>
              </a:rPr>
              <a:t>Lower costs and simplify management of datacenter applications</a:t>
            </a:r>
            <a:endParaRPr lang="en-US" dirty="0">
              <a:solidFill>
                <a:sysClr val="windowText" lastClr="000000"/>
              </a:solidFill>
              <a:latin typeface="+mj-lt"/>
            </a:endParaRPr>
          </a:p>
        </p:txBody>
      </p:sp>
      <p:sp>
        <p:nvSpPr>
          <p:cNvPr id="8" name="Rounded Rectangle 7"/>
          <p:cNvSpPr/>
          <p:nvPr/>
        </p:nvSpPr>
        <p:spPr bwMode="black">
          <a:xfrm>
            <a:off x="5118641" y="3565498"/>
            <a:ext cx="6101936" cy="708905"/>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r>
              <a:rPr lang="en-US" dirty="0" smtClean="0">
                <a:solidFill>
                  <a:sysClr val="windowText" lastClr="000000"/>
                </a:solidFill>
                <a:latin typeface="+mj-lt"/>
              </a:rPr>
              <a:t>Optimize availability and performance of critical LOB applications</a:t>
            </a:r>
            <a:endParaRPr lang="en-US" dirty="0">
              <a:solidFill>
                <a:sysClr val="windowText" lastClr="000000"/>
              </a:solidFill>
              <a:latin typeface="+mj-lt"/>
            </a:endParaRPr>
          </a:p>
        </p:txBody>
      </p:sp>
      <p:sp>
        <p:nvSpPr>
          <p:cNvPr id="10" name="Rounded Rectangle 9"/>
          <p:cNvSpPr/>
          <p:nvPr/>
        </p:nvSpPr>
        <p:spPr bwMode="black">
          <a:xfrm>
            <a:off x="5118641" y="4324352"/>
            <a:ext cx="6101936" cy="574351"/>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defTabSz="914099" fontAlgn="base">
              <a:spcBef>
                <a:spcPct val="0"/>
              </a:spcBef>
              <a:spcAft>
                <a:spcPct val="0"/>
              </a:spcAft>
              <a:defRPr/>
            </a:pPr>
            <a:r>
              <a:rPr lang="en-US" dirty="0" smtClean="0">
                <a:solidFill>
                  <a:sysClr val="windowText" lastClr="000000"/>
                </a:solidFill>
                <a:latin typeface="+mj-lt"/>
              </a:rPr>
              <a:t>Build unified management of applications from the datacenter to the cloud</a:t>
            </a:r>
          </a:p>
        </p:txBody>
      </p:sp>
      <p:sp>
        <p:nvSpPr>
          <p:cNvPr id="50" name="Rounded Rectangle 49"/>
          <p:cNvSpPr/>
          <p:nvPr/>
        </p:nvSpPr>
        <p:spPr bwMode="auto">
          <a:xfrm>
            <a:off x="507868" y="2135368"/>
            <a:ext cx="4469236" cy="3655831"/>
          </a:xfrm>
          <a:prstGeom prst="roundRect">
            <a:avLst>
              <a:gd name="adj" fmla="val 839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sz="2400" kern="0">
                <a:solidFill>
                  <a:srgbClr val="FFFFFF"/>
                </a:solidFill>
                <a:effectLst>
                  <a:outerShdw blurRad="50800" dist="38100" dir="2700000" algn="tl" rotWithShape="0">
                    <a:prstClr val="black">
                      <a:alpha val="40000"/>
                    </a:prstClr>
                  </a:outerShdw>
                </a:effectLst>
                <a:latin typeface="Segoe" pitchFamily="34" charset="0"/>
                <a:ea typeface="+mn-ea"/>
                <a:cs typeface="+mn-cs"/>
              </a:defRPr>
            </a:pPr>
            <a:endParaRPr lang="en-US" dirty="0" err="1">
              <a:latin typeface="Arial" pitchFamily="34" charset="0"/>
            </a:endParaRPr>
          </a:p>
        </p:txBody>
      </p:sp>
      <p:grpSp>
        <p:nvGrpSpPr>
          <p:cNvPr id="12" name="Group 132"/>
          <p:cNvGrpSpPr/>
          <p:nvPr/>
        </p:nvGrpSpPr>
        <p:grpSpPr>
          <a:xfrm>
            <a:off x="1828324" y="2590801"/>
            <a:ext cx="1833304" cy="1111705"/>
            <a:chOff x="-2549242" y="1147409"/>
            <a:chExt cx="1850562" cy="1446363"/>
          </a:xfrm>
        </p:grpSpPr>
        <p:sp>
          <p:nvSpPr>
            <p:cNvPr id="13" name="Oval 12"/>
            <p:cNvSpPr/>
            <p:nvPr/>
          </p:nvSpPr>
          <p:spPr bwMode="auto">
            <a:xfrm>
              <a:off x="-2549242" y="1680811"/>
              <a:ext cx="1794076" cy="912961"/>
            </a:xfrm>
            <a:prstGeom prst="ellipse">
              <a:avLst/>
            </a:prstGeom>
            <a:gradFill flip="none" rotWithShape="1">
              <a:gsLst>
                <a:gs pos="0">
                  <a:srgbClr val="509E38"/>
                </a:gs>
                <a:gs pos="100000">
                  <a:srgbClr val="509E38">
                    <a:alpha val="15000"/>
                  </a:srgbClr>
                </a:gs>
              </a:gsLst>
              <a:lin ang="5400000" scaled="0"/>
              <a:tileRect/>
            </a:gradFill>
            <a:ln w="19050" cap="flat" cmpd="sng" algn="ctr">
              <a:solidFill>
                <a:srgbClr val="509E38">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FFFFFF"/>
                </a:solidFill>
                <a:effectLst/>
                <a:uLnTx/>
                <a:uFillTx/>
                <a:latin typeface="Arial" pitchFamily="34" charset="0"/>
                <a:ea typeface="+mn-ea"/>
                <a:cs typeface="+mn-cs"/>
              </a:endParaRPr>
            </a:p>
          </p:txBody>
        </p:sp>
        <p:grpSp>
          <p:nvGrpSpPr>
            <p:cNvPr id="14" name="Group 41"/>
            <p:cNvGrpSpPr/>
            <p:nvPr/>
          </p:nvGrpSpPr>
          <p:grpSpPr>
            <a:xfrm>
              <a:off x="-2186889" y="1147409"/>
              <a:ext cx="1488209" cy="1314737"/>
              <a:chOff x="4062636" y="1905408"/>
              <a:chExt cx="1763727" cy="1558140"/>
            </a:xfrm>
          </p:grpSpPr>
          <p:pic>
            <p:nvPicPr>
              <p:cNvPr id="15" name="Picture 14" descr="\\eventsql\dvd27\Clip_Installer\DVD_ART\Artwork_Imagery\Shapes and Graphics\Internet Cloud\cloud 2.png"/>
              <p:cNvPicPr>
                <a:picLocks noChangeAspect="1" noChangeArrowheads="1"/>
              </p:cNvPicPr>
              <p:nvPr/>
            </p:nvPicPr>
            <p:blipFill>
              <a:blip r:embed="rId2">
                <a:grayscl/>
              </a:blip>
              <a:srcRect/>
              <a:stretch>
                <a:fillRect/>
              </a:stretch>
            </p:blipFill>
            <p:spPr bwMode="auto">
              <a:xfrm>
                <a:off x="4184166" y="1905408"/>
                <a:ext cx="1642197" cy="1234600"/>
              </a:xfrm>
              <a:prstGeom prst="rect">
                <a:avLst/>
              </a:prstGeom>
              <a:noFill/>
            </p:spPr>
          </p:pic>
          <p:sp>
            <p:nvSpPr>
              <p:cNvPr id="16" name="Curved Left Arrow 15"/>
              <p:cNvSpPr/>
              <p:nvPr/>
            </p:nvSpPr>
            <p:spPr bwMode="auto">
              <a:xfrm rot="10800000">
                <a:off x="4062636" y="2347572"/>
                <a:ext cx="739872" cy="1028799"/>
              </a:xfrm>
              <a:prstGeom prst="curvedLeftArrow">
                <a:avLst/>
              </a:prstGeom>
              <a:gradFill flip="none" rotWithShape="1">
                <a:gsLst>
                  <a:gs pos="0">
                    <a:srgbClr val="FFFFFF"/>
                  </a:gs>
                  <a:gs pos="100000">
                    <a:srgbClr val="FFFFFF">
                      <a:lumMod val="5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17" name="Curved Left Arrow 16"/>
              <p:cNvSpPr/>
              <p:nvPr/>
            </p:nvSpPr>
            <p:spPr bwMode="auto">
              <a:xfrm>
                <a:off x="4586634" y="2434749"/>
                <a:ext cx="739872" cy="1028799"/>
              </a:xfrm>
              <a:prstGeom prst="curvedLeftArrow">
                <a:avLst/>
              </a:prstGeom>
              <a:gradFill flip="none" rotWithShape="1">
                <a:gsLst>
                  <a:gs pos="0">
                    <a:srgbClr val="FFFFFF"/>
                  </a:gs>
                  <a:gs pos="100000">
                    <a:srgbClr val="FFFFFF">
                      <a:lumMod val="5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mn-cs"/>
                </a:endParaRPr>
              </a:p>
            </p:txBody>
          </p:sp>
          <p:pic>
            <p:nvPicPr>
              <p:cNvPr id="18" name="Picture 6" descr="Desktop-TS-Client"/>
              <p:cNvPicPr>
                <a:picLocks noChangeAspect="1" noChangeArrowheads="1"/>
              </p:cNvPicPr>
              <p:nvPr/>
            </p:nvPicPr>
            <p:blipFill>
              <a:blip r:embed="rId3">
                <a:lum bright="10000"/>
              </a:blip>
              <a:stretch>
                <a:fillRect/>
              </a:stretch>
            </p:blipFill>
            <p:spPr bwMode="invGray">
              <a:xfrm>
                <a:off x="4283412" y="2051144"/>
                <a:ext cx="794703" cy="1090256"/>
              </a:xfrm>
              <a:prstGeom prst="rect">
                <a:avLst/>
              </a:prstGeom>
              <a:noFill/>
              <a:ln>
                <a:noFill/>
              </a:ln>
            </p:spPr>
          </p:pic>
        </p:grpSp>
      </p:grpSp>
      <p:grpSp>
        <p:nvGrpSpPr>
          <p:cNvPr id="19" name="Group 50"/>
          <p:cNvGrpSpPr/>
          <p:nvPr/>
        </p:nvGrpSpPr>
        <p:grpSpPr>
          <a:xfrm>
            <a:off x="406295" y="3657601"/>
            <a:ext cx="2341319" cy="1216289"/>
            <a:chOff x="694118" y="1517444"/>
            <a:chExt cx="2133257" cy="1459812"/>
          </a:xfrm>
        </p:grpSpPr>
        <p:sp>
          <p:nvSpPr>
            <p:cNvPr id="20" name="Oval 19"/>
            <p:cNvSpPr/>
            <p:nvPr/>
          </p:nvSpPr>
          <p:spPr bwMode="auto">
            <a:xfrm>
              <a:off x="891252" y="1818662"/>
              <a:ext cx="1794076" cy="912961"/>
            </a:xfrm>
            <a:prstGeom prst="ellipse">
              <a:avLst/>
            </a:prstGeom>
            <a:gradFill flip="none" rotWithShape="1">
              <a:gsLst>
                <a:gs pos="0">
                  <a:srgbClr val="FFC000"/>
                </a:gs>
                <a:gs pos="100000">
                  <a:srgbClr val="FFC000">
                    <a:alpha val="15000"/>
                  </a:srgbClr>
                </a:gs>
              </a:gsLst>
              <a:lin ang="5400000" scaled="0"/>
              <a:tileRect/>
            </a:gradFill>
            <a:ln w="19050" cap="flat" cmpd="sng" algn="ctr">
              <a:solidFill>
                <a:srgbClr val="FFC000">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FFFFFF"/>
                </a:solidFill>
                <a:effectLst/>
                <a:uLnTx/>
                <a:uFillTx/>
                <a:latin typeface="Arial" pitchFamily="34" charset="0"/>
                <a:ea typeface="+mn-ea"/>
                <a:cs typeface="+mn-cs"/>
              </a:endParaRPr>
            </a:p>
          </p:txBody>
        </p:sp>
        <p:grpSp>
          <p:nvGrpSpPr>
            <p:cNvPr id="21" name="Group 2"/>
            <p:cNvGrpSpPr/>
            <p:nvPr/>
          </p:nvGrpSpPr>
          <p:grpSpPr>
            <a:xfrm>
              <a:off x="694118" y="1517444"/>
              <a:ext cx="2133257" cy="1459812"/>
              <a:chOff x="116958" y="1445084"/>
              <a:chExt cx="3000147" cy="2053033"/>
            </a:xfrm>
          </p:grpSpPr>
          <p:pic>
            <p:nvPicPr>
              <p:cNvPr id="22" name="Picture 4" descr="\\.PSF\Parallels Share\Virtualization Slides\Server-Physical-3U.png"/>
              <p:cNvPicPr>
                <a:picLocks noChangeAspect="1" noChangeArrowheads="1"/>
              </p:cNvPicPr>
              <p:nvPr/>
            </p:nvPicPr>
            <p:blipFill>
              <a:blip r:embed="rId4" cstate="print">
                <a:grayscl/>
              </a:blip>
              <a:srcRect/>
              <a:stretch>
                <a:fillRect/>
              </a:stretch>
            </p:blipFill>
            <p:spPr bwMode="auto">
              <a:xfrm>
                <a:off x="116958" y="1603763"/>
                <a:ext cx="3000147" cy="1894354"/>
              </a:xfrm>
              <a:prstGeom prst="rect">
                <a:avLst/>
              </a:prstGeom>
              <a:noFill/>
            </p:spPr>
          </p:pic>
          <p:grpSp>
            <p:nvGrpSpPr>
              <p:cNvPr id="23" name="Group 10"/>
              <p:cNvGrpSpPr/>
              <p:nvPr/>
            </p:nvGrpSpPr>
            <p:grpSpPr>
              <a:xfrm>
                <a:off x="1278929" y="1445084"/>
                <a:ext cx="713633" cy="657324"/>
                <a:chOff x="1260730" y="3657228"/>
                <a:chExt cx="903317" cy="837515"/>
              </a:xfrm>
            </p:grpSpPr>
            <p:grpSp>
              <p:nvGrpSpPr>
                <p:cNvPr id="39" name="Group 56"/>
                <p:cNvGrpSpPr/>
                <p:nvPr/>
              </p:nvGrpSpPr>
              <p:grpSpPr>
                <a:xfrm>
                  <a:off x="1260730" y="3810318"/>
                  <a:ext cx="903317" cy="684425"/>
                  <a:chOff x="6933246" y="4235193"/>
                  <a:chExt cx="1422673" cy="1077930"/>
                </a:xfrm>
              </p:grpSpPr>
              <p:pic>
                <p:nvPicPr>
                  <p:cNvPr id="41" name="Picture 40" descr="\\.PSF\Parallels Share\DDC\Server-Virtual-2U.png"/>
                  <p:cNvPicPr>
                    <a:picLocks noChangeAspect="1" noChangeArrowheads="1"/>
                  </p:cNvPicPr>
                  <p:nvPr/>
                </p:nvPicPr>
                <p:blipFill>
                  <a:blip r:embed="rId5" cstate="print">
                    <a:grayscl/>
                  </a:blip>
                  <a:srcRect/>
                  <a:stretch>
                    <a:fillRect/>
                  </a:stretch>
                </p:blipFill>
                <p:spPr bwMode="auto">
                  <a:xfrm>
                    <a:off x="6933246" y="4235193"/>
                    <a:ext cx="1422673" cy="1077930"/>
                  </a:xfrm>
                  <a:prstGeom prst="rect">
                    <a:avLst/>
                  </a:prstGeom>
                  <a:noFill/>
                </p:spPr>
              </p:pic>
              <p:pic>
                <p:nvPicPr>
                  <p:cNvPr id="42" name="Picture 11" descr="Windows_Vista3.png"/>
                  <p:cNvPicPr>
                    <a:picLocks/>
                  </p:cNvPicPr>
                  <p:nvPr/>
                </p:nvPicPr>
                <p:blipFill>
                  <a:blip r:embed="rId6" cstate="print">
                    <a:grayscl/>
                  </a:blip>
                  <a:srcRect r="76802" b="-2843"/>
                  <a:stretch>
                    <a:fillRect/>
                  </a:stretch>
                </p:blipFill>
                <p:spPr>
                  <a:xfrm>
                    <a:off x="7022081" y="4767556"/>
                    <a:ext cx="315765" cy="292849"/>
                  </a:xfrm>
                  <a:prstGeom prst="rect">
                    <a:avLst/>
                  </a:prstGeom>
                  <a:scene3d>
                    <a:camera prst="isometricOffAxis2Left"/>
                    <a:lightRig rig="threePt" dir="t"/>
                  </a:scene3d>
                </p:spPr>
              </p:pic>
            </p:grpSp>
            <p:pic>
              <p:nvPicPr>
                <p:cNvPr id="40" name="Picture 39" descr="Application-Virtual.png"/>
                <p:cNvPicPr>
                  <a:picLocks/>
                </p:cNvPicPr>
                <p:nvPr/>
              </p:nvPicPr>
              <p:blipFill>
                <a:blip r:embed="rId7" cstate="print">
                  <a:grayscl/>
                </a:blip>
                <a:stretch>
                  <a:fillRect/>
                </a:stretch>
              </p:blipFill>
              <p:spPr>
                <a:xfrm>
                  <a:off x="1459984" y="3657228"/>
                  <a:ext cx="527078" cy="593815"/>
                </a:xfrm>
                <a:prstGeom prst="rect">
                  <a:avLst/>
                </a:prstGeom>
              </p:spPr>
            </p:pic>
          </p:grpSp>
          <p:grpSp>
            <p:nvGrpSpPr>
              <p:cNvPr id="24" name="Group 15"/>
              <p:cNvGrpSpPr/>
              <p:nvPr/>
            </p:nvGrpSpPr>
            <p:grpSpPr>
              <a:xfrm>
                <a:off x="783599" y="1727732"/>
                <a:ext cx="713633" cy="641135"/>
                <a:chOff x="1243866" y="4571629"/>
                <a:chExt cx="903317" cy="816888"/>
              </a:xfrm>
            </p:grpSpPr>
            <p:grpSp>
              <p:nvGrpSpPr>
                <p:cNvPr id="35" name="Group 56"/>
                <p:cNvGrpSpPr/>
                <p:nvPr/>
              </p:nvGrpSpPr>
              <p:grpSpPr>
                <a:xfrm>
                  <a:off x="1243866" y="4704092"/>
                  <a:ext cx="903317" cy="684425"/>
                  <a:chOff x="6933246" y="4235193"/>
                  <a:chExt cx="1422673" cy="1077930"/>
                </a:xfrm>
              </p:grpSpPr>
              <p:pic>
                <p:nvPicPr>
                  <p:cNvPr id="37" name="Picture 2" descr="\\.PSF\Parallels Share\DDC\Server-Virtual-2U.png"/>
                  <p:cNvPicPr>
                    <a:picLocks noChangeAspect="1" noChangeArrowheads="1"/>
                  </p:cNvPicPr>
                  <p:nvPr/>
                </p:nvPicPr>
                <p:blipFill>
                  <a:blip r:embed="rId5" cstate="print">
                    <a:grayscl/>
                  </a:blip>
                  <a:srcRect/>
                  <a:stretch>
                    <a:fillRect/>
                  </a:stretch>
                </p:blipFill>
                <p:spPr bwMode="auto">
                  <a:xfrm>
                    <a:off x="6933246" y="4235193"/>
                    <a:ext cx="1422673" cy="1077930"/>
                  </a:xfrm>
                  <a:prstGeom prst="rect">
                    <a:avLst/>
                  </a:prstGeom>
                  <a:noFill/>
                </p:spPr>
              </p:pic>
              <p:pic>
                <p:nvPicPr>
                  <p:cNvPr id="38" name="Picture 37" descr="Windows_Vista3.png"/>
                  <p:cNvPicPr>
                    <a:picLocks/>
                  </p:cNvPicPr>
                  <p:nvPr/>
                </p:nvPicPr>
                <p:blipFill>
                  <a:blip r:embed="rId6" cstate="print">
                    <a:grayscl/>
                  </a:blip>
                  <a:srcRect r="76802" b="-2843"/>
                  <a:stretch>
                    <a:fillRect/>
                  </a:stretch>
                </p:blipFill>
                <p:spPr>
                  <a:xfrm>
                    <a:off x="7022081" y="4767556"/>
                    <a:ext cx="315765" cy="292849"/>
                  </a:xfrm>
                  <a:prstGeom prst="rect">
                    <a:avLst/>
                  </a:prstGeom>
                  <a:scene3d>
                    <a:camera prst="isometricOffAxis2Left"/>
                    <a:lightRig rig="threePt" dir="t"/>
                  </a:scene3d>
                </p:spPr>
              </p:pic>
            </p:grpSp>
            <p:pic>
              <p:nvPicPr>
                <p:cNvPr id="36" name="Picture 35" descr="Application-Virtual.png"/>
                <p:cNvPicPr>
                  <a:picLocks/>
                </p:cNvPicPr>
                <p:nvPr/>
              </p:nvPicPr>
              <p:blipFill>
                <a:blip r:embed="rId7" cstate="print">
                  <a:grayscl/>
                </a:blip>
                <a:stretch>
                  <a:fillRect/>
                </a:stretch>
              </p:blipFill>
              <p:spPr>
                <a:xfrm>
                  <a:off x="1451192" y="4571629"/>
                  <a:ext cx="527078" cy="593815"/>
                </a:xfrm>
                <a:prstGeom prst="rect">
                  <a:avLst/>
                </a:prstGeom>
              </p:spPr>
            </p:pic>
          </p:grpSp>
          <p:grpSp>
            <p:nvGrpSpPr>
              <p:cNvPr id="25" name="Group 25"/>
              <p:cNvGrpSpPr/>
              <p:nvPr/>
            </p:nvGrpSpPr>
            <p:grpSpPr>
              <a:xfrm>
                <a:off x="1740081" y="1695256"/>
                <a:ext cx="713633" cy="647246"/>
                <a:chOff x="2019594" y="4175976"/>
                <a:chExt cx="903317" cy="824675"/>
              </a:xfrm>
            </p:grpSpPr>
            <p:grpSp>
              <p:nvGrpSpPr>
                <p:cNvPr id="31" name="Group 56"/>
                <p:cNvGrpSpPr/>
                <p:nvPr/>
              </p:nvGrpSpPr>
              <p:grpSpPr>
                <a:xfrm>
                  <a:off x="2019594" y="4316226"/>
                  <a:ext cx="903317" cy="684425"/>
                  <a:chOff x="6933246" y="4235193"/>
                  <a:chExt cx="1422673" cy="1077930"/>
                </a:xfrm>
              </p:grpSpPr>
              <p:pic>
                <p:nvPicPr>
                  <p:cNvPr id="33" name="Picture 2" descr="\\.PSF\Parallels Share\DDC\Server-Virtual-2U.png"/>
                  <p:cNvPicPr>
                    <a:picLocks noChangeAspect="1" noChangeArrowheads="1"/>
                  </p:cNvPicPr>
                  <p:nvPr/>
                </p:nvPicPr>
                <p:blipFill>
                  <a:blip r:embed="rId5" cstate="print">
                    <a:grayscl/>
                  </a:blip>
                  <a:srcRect/>
                  <a:stretch>
                    <a:fillRect/>
                  </a:stretch>
                </p:blipFill>
                <p:spPr bwMode="auto">
                  <a:xfrm>
                    <a:off x="6933246" y="4235193"/>
                    <a:ext cx="1422673" cy="1077930"/>
                  </a:xfrm>
                  <a:prstGeom prst="rect">
                    <a:avLst/>
                  </a:prstGeom>
                  <a:noFill/>
                </p:spPr>
              </p:pic>
              <p:pic>
                <p:nvPicPr>
                  <p:cNvPr id="34" name="Picture 33" descr="Windows_Vista3.png"/>
                  <p:cNvPicPr>
                    <a:picLocks/>
                  </p:cNvPicPr>
                  <p:nvPr/>
                </p:nvPicPr>
                <p:blipFill>
                  <a:blip r:embed="rId6" cstate="print">
                    <a:grayscl/>
                  </a:blip>
                  <a:srcRect r="76802" b="-2843"/>
                  <a:stretch>
                    <a:fillRect/>
                  </a:stretch>
                </p:blipFill>
                <p:spPr>
                  <a:xfrm>
                    <a:off x="7022081" y="4767556"/>
                    <a:ext cx="315765" cy="292849"/>
                  </a:xfrm>
                  <a:prstGeom prst="rect">
                    <a:avLst/>
                  </a:prstGeom>
                  <a:scene3d>
                    <a:camera prst="isometricOffAxis2Left"/>
                    <a:lightRig rig="threePt" dir="t"/>
                  </a:scene3d>
                </p:spPr>
              </p:pic>
            </p:grpSp>
            <p:pic>
              <p:nvPicPr>
                <p:cNvPr id="32" name="Picture 31" descr="Application-Virtual.png"/>
                <p:cNvPicPr>
                  <a:picLocks/>
                </p:cNvPicPr>
                <p:nvPr/>
              </p:nvPicPr>
              <p:blipFill>
                <a:blip r:embed="rId7" cstate="print">
                  <a:grayscl/>
                </a:blip>
                <a:stretch>
                  <a:fillRect/>
                </a:stretch>
              </p:blipFill>
              <p:spPr>
                <a:xfrm>
                  <a:off x="2216123" y="4175976"/>
                  <a:ext cx="527078" cy="593815"/>
                </a:xfrm>
                <a:prstGeom prst="rect">
                  <a:avLst/>
                </a:prstGeom>
              </p:spPr>
            </p:pic>
          </p:grpSp>
          <p:grpSp>
            <p:nvGrpSpPr>
              <p:cNvPr id="26" name="Group 20"/>
              <p:cNvGrpSpPr/>
              <p:nvPr/>
            </p:nvGrpSpPr>
            <p:grpSpPr>
              <a:xfrm>
                <a:off x="1276806" y="1909896"/>
                <a:ext cx="713633" cy="650757"/>
                <a:chOff x="535592" y="4272688"/>
                <a:chExt cx="903317" cy="829147"/>
              </a:xfrm>
            </p:grpSpPr>
            <p:grpSp>
              <p:nvGrpSpPr>
                <p:cNvPr id="27" name="Group 56"/>
                <p:cNvGrpSpPr/>
                <p:nvPr/>
              </p:nvGrpSpPr>
              <p:grpSpPr>
                <a:xfrm>
                  <a:off x="535592" y="4417410"/>
                  <a:ext cx="903317" cy="684425"/>
                  <a:chOff x="6933246" y="4235193"/>
                  <a:chExt cx="1422673" cy="1077930"/>
                </a:xfrm>
              </p:grpSpPr>
              <p:pic>
                <p:nvPicPr>
                  <p:cNvPr id="29" name="Picture 28" descr="\\.PSF\Parallels Share\DDC\Server-Virtual-2U.png"/>
                  <p:cNvPicPr>
                    <a:picLocks noChangeAspect="1" noChangeArrowheads="1"/>
                  </p:cNvPicPr>
                  <p:nvPr/>
                </p:nvPicPr>
                <p:blipFill>
                  <a:blip r:embed="rId5" cstate="print">
                    <a:grayscl/>
                  </a:blip>
                  <a:srcRect/>
                  <a:stretch>
                    <a:fillRect/>
                  </a:stretch>
                </p:blipFill>
                <p:spPr bwMode="auto">
                  <a:xfrm>
                    <a:off x="6933246" y="4235193"/>
                    <a:ext cx="1422673" cy="1077930"/>
                  </a:xfrm>
                  <a:prstGeom prst="rect">
                    <a:avLst/>
                  </a:prstGeom>
                  <a:noFill/>
                </p:spPr>
              </p:pic>
              <p:pic>
                <p:nvPicPr>
                  <p:cNvPr id="30" name="Picture 11" descr="Windows_Vista3.png"/>
                  <p:cNvPicPr>
                    <a:picLocks/>
                  </p:cNvPicPr>
                  <p:nvPr/>
                </p:nvPicPr>
                <p:blipFill>
                  <a:blip r:embed="rId6" cstate="print">
                    <a:grayscl/>
                  </a:blip>
                  <a:srcRect r="76802" b="-2843"/>
                  <a:stretch>
                    <a:fillRect/>
                  </a:stretch>
                </p:blipFill>
                <p:spPr>
                  <a:xfrm>
                    <a:off x="7022081" y="4767556"/>
                    <a:ext cx="315765" cy="292849"/>
                  </a:xfrm>
                  <a:prstGeom prst="rect">
                    <a:avLst/>
                  </a:prstGeom>
                  <a:scene3d>
                    <a:camera prst="isometricOffAxis2Left"/>
                    <a:lightRig rig="threePt" dir="t"/>
                  </a:scene3d>
                </p:spPr>
              </p:pic>
            </p:grpSp>
            <p:pic>
              <p:nvPicPr>
                <p:cNvPr id="28" name="Picture 9" descr="Application-Virtual.png"/>
                <p:cNvPicPr>
                  <a:picLocks/>
                </p:cNvPicPr>
                <p:nvPr/>
              </p:nvPicPr>
              <p:blipFill>
                <a:blip r:embed="rId7" cstate="print">
                  <a:grayscl/>
                </a:blip>
                <a:stretch>
                  <a:fillRect/>
                </a:stretch>
              </p:blipFill>
              <p:spPr>
                <a:xfrm>
                  <a:off x="739015" y="4272688"/>
                  <a:ext cx="527078" cy="593816"/>
                </a:xfrm>
                <a:prstGeom prst="rect">
                  <a:avLst/>
                </a:prstGeom>
              </p:spPr>
            </p:pic>
          </p:grpSp>
        </p:grpSp>
      </p:grpSp>
      <p:grpSp>
        <p:nvGrpSpPr>
          <p:cNvPr id="43" name="Group 85"/>
          <p:cNvGrpSpPr/>
          <p:nvPr/>
        </p:nvGrpSpPr>
        <p:grpSpPr>
          <a:xfrm>
            <a:off x="2844060" y="3657601"/>
            <a:ext cx="1960968" cy="953927"/>
            <a:chOff x="658905" y="5020770"/>
            <a:chExt cx="1251775" cy="784856"/>
          </a:xfrm>
        </p:grpSpPr>
        <p:sp>
          <p:nvSpPr>
            <p:cNvPr id="44" name="Oval 43"/>
            <p:cNvSpPr/>
            <p:nvPr/>
          </p:nvSpPr>
          <p:spPr bwMode="auto">
            <a:xfrm>
              <a:off x="776120" y="5228276"/>
              <a:ext cx="1134560" cy="577350"/>
            </a:xfrm>
            <a:prstGeom prst="ellipse">
              <a:avLst/>
            </a:prstGeom>
            <a:gradFill flip="none" rotWithShape="1">
              <a:gsLst>
                <a:gs pos="0">
                  <a:srgbClr val="5082B9">
                    <a:lumMod val="75000"/>
                  </a:srgbClr>
                </a:gs>
                <a:gs pos="100000">
                  <a:srgbClr val="5082B9">
                    <a:lumMod val="75000"/>
                    <a:alpha val="15000"/>
                  </a:srgbClr>
                </a:gs>
              </a:gsLst>
              <a:lin ang="5400000" scaled="0"/>
              <a:tileRect/>
            </a:gradFill>
            <a:ln w="19050" cap="flat" cmpd="sng" algn="ctr">
              <a:solidFill>
                <a:srgbClr val="5082B9">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eaLnBrk="1" latinLnBrk="0" hangingPunct="1">
                <a:lnSpc>
                  <a:spcPct val="100000"/>
                </a:lnSpc>
                <a:buClrTx/>
                <a:buSzTx/>
                <a:buFontTx/>
                <a:buNone/>
                <a:tabLst/>
                <a:defRPr/>
              </a:pPr>
              <a:endParaRPr lang="en-US" sz="1600" b="1" dirty="0" err="1">
                <a:solidFill>
                  <a:srgbClr val="FFFFFF"/>
                </a:solidFill>
                <a:latin typeface="Arial" pitchFamily="34" charset="0"/>
                <a:ea typeface="+mn-ea"/>
                <a:cs typeface="+mn-cs"/>
              </a:endParaRPr>
            </a:p>
          </p:txBody>
        </p:sp>
        <p:pic>
          <p:nvPicPr>
            <p:cNvPr id="45" name="Picture 6" descr="Desktop-TS-Client"/>
            <p:cNvPicPr>
              <a:picLocks noChangeAspect="1" noChangeArrowheads="1"/>
            </p:cNvPicPr>
            <p:nvPr/>
          </p:nvPicPr>
          <p:blipFill>
            <a:blip r:embed="rId3">
              <a:lum bright="10000"/>
            </a:blip>
            <a:stretch>
              <a:fillRect/>
            </a:stretch>
          </p:blipFill>
          <p:spPr bwMode="invGray">
            <a:xfrm>
              <a:off x="1211185" y="5020770"/>
              <a:ext cx="601896" cy="612972"/>
            </a:xfrm>
            <a:prstGeom prst="rect">
              <a:avLst/>
            </a:prstGeom>
            <a:noFill/>
            <a:ln>
              <a:noFill/>
            </a:ln>
          </p:spPr>
        </p:pic>
        <p:grpSp>
          <p:nvGrpSpPr>
            <p:cNvPr id="46" name="Group 82"/>
            <p:cNvGrpSpPr/>
            <p:nvPr/>
          </p:nvGrpSpPr>
          <p:grpSpPr>
            <a:xfrm>
              <a:off x="658905" y="5173168"/>
              <a:ext cx="876268" cy="612972"/>
              <a:chOff x="658905" y="5173168"/>
              <a:chExt cx="876268" cy="612972"/>
            </a:xfrm>
          </p:grpSpPr>
          <p:pic>
            <p:nvPicPr>
              <p:cNvPr id="48" name="Picture 6" descr="Desktop-TS-Client"/>
              <p:cNvPicPr>
                <a:picLocks noChangeAspect="1" noChangeArrowheads="1"/>
              </p:cNvPicPr>
              <p:nvPr/>
            </p:nvPicPr>
            <p:blipFill>
              <a:blip r:embed="rId3">
                <a:lum bright="10000"/>
              </a:blip>
              <a:stretch>
                <a:fillRect/>
              </a:stretch>
            </p:blipFill>
            <p:spPr bwMode="invGray">
              <a:xfrm>
                <a:off x="933277" y="5173168"/>
                <a:ext cx="601896" cy="612972"/>
              </a:xfrm>
              <a:prstGeom prst="rect">
                <a:avLst/>
              </a:prstGeom>
              <a:noFill/>
              <a:ln>
                <a:noFill/>
              </a:ln>
            </p:spPr>
          </p:pic>
          <p:sp>
            <p:nvSpPr>
              <p:cNvPr id="49" name="Left-Right Arrow 48"/>
              <p:cNvSpPr/>
              <p:nvPr/>
            </p:nvSpPr>
            <p:spPr bwMode="auto">
              <a:xfrm rot="10800000">
                <a:off x="658905" y="5319234"/>
                <a:ext cx="788659" cy="292671"/>
              </a:xfrm>
              <a:prstGeom prst="leftRightArrow">
                <a:avLst/>
              </a:prstGeom>
              <a:gradFill flip="none" rotWithShape="1">
                <a:gsLst>
                  <a:gs pos="0">
                    <a:srgbClr val="FFFFFF"/>
                  </a:gs>
                  <a:gs pos="100000">
                    <a:srgbClr val="FFFFFF">
                      <a:lumMod val="5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isometricLeftDown"/>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mn-cs"/>
                </a:endParaRPr>
              </a:p>
            </p:txBody>
          </p:sp>
        </p:grpSp>
        <p:sp>
          <p:nvSpPr>
            <p:cNvPr id="47" name="Left-Right Arrow 46"/>
            <p:cNvSpPr/>
            <p:nvPr/>
          </p:nvSpPr>
          <p:spPr bwMode="auto">
            <a:xfrm rot="10800000">
              <a:off x="1295401" y="5378382"/>
              <a:ext cx="605115" cy="224558"/>
            </a:xfrm>
            <a:prstGeom prst="leftRightArrow">
              <a:avLst/>
            </a:prstGeom>
            <a:gradFill flip="none" rotWithShape="1">
              <a:gsLst>
                <a:gs pos="0">
                  <a:srgbClr val="FFFFFF"/>
                </a:gs>
                <a:gs pos="100000">
                  <a:srgbClr val="FFFFFF">
                    <a:lumMod val="5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isometricRightUp"/>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itchFamily="34" charset="0"/>
                <a:ea typeface="+mn-ea"/>
                <a:cs typeface="+mn-cs"/>
              </a:endParaRPr>
            </a:p>
          </p:txBody>
        </p:sp>
      </p:grpSp>
      <p:grpSp>
        <p:nvGrpSpPr>
          <p:cNvPr id="56" name="Group 55"/>
          <p:cNvGrpSpPr/>
          <p:nvPr/>
        </p:nvGrpSpPr>
        <p:grpSpPr>
          <a:xfrm>
            <a:off x="609441" y="4994341"/>
            <a:ext cx="4219456" cy="546541"/>
            <a:chOff x="4702634" y="5105400"/>
            <a:chExt cx="4212766" cy="685799"/>
          </a:xfrm>
        </p:grpSpPr>
        <p:sp>
          <p:nvSpPr>
            <p:cNvPr id="11" name="Rounded Rectangle 10"/>
            <p:cNvSpPr/>
            <p:nvPr/>
          </p:nvSpPr>
          <p:spPr bwMode="auto">
            <a:xfrm>
              <a:off x="4702634" y="5105400"/>
              <a:ext cx="4212766" cy="685799"/>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lumMod val="65000"/>
                      <a:lumOff val="35000"/>
                    </a:schemeClr>
                  </a:solidFill>
                  <a:latin typeface="Arial" pitchFamily="34" charset="0"/>
                </a:rPr>
                <a:t>                       </a:t>
              </a:r>
            </a:p>
          </p:txBody>
        </p:sp>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3869" y="5302262"/>
              <a:ext cx="1602787" cy="349678"/>
            </a:xfrm>
            <a:prstGeom prst="rect">
              <a:avLst/>
            </a:prstGeom>
          </p:spPr>
        </p:pic>
        <p:pic>
          <p:nvPicPr>
            <p:cNvPr id="54" name="Picture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3239" y="5212788"/>
              <a:ext cx="1723366" cy="458810"/>
            </a:xfrm>
            <a:prstGeom prst="rect">
              <a:avLst/>
            </a:prstGeom>
            <a:noFill/>
            <a:ln>
              <a:noFill/>
            </a:ln>
          </p:spPr>
        </p:pic>
        <p:sp>
          <p:nvSpPr>
            <p:cNvPr id="55" name="Plus 54"/>
            <p:cNvSpPr/>
            <p:nvPr/>
          </p:nvSpPr>
          <p:spPr bwMode="auto">
            <a:xfrm>
              <a:off x="6477000" y="5367563"/>
              <a:ext cx="228600" cy="219075"/>
            </a:xfrm>
            <a:prstGeom prst="mathPlus">
              <a:avLst/>
            </a:prstGeom>
            <a:solidFill>
              <a:schemeClr val="tx1">
                <a:lumMod val="75000"/>
                <a:lumOff val="2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tx1"/>
                </a:solidFill>
                <a:latin typeface="Arial" pitchFamily="34" charset="0"/>
              </a:endParaRPr>
            </a:p>
          </p:txBody>
        </p:sp>
      </p:grpSp>
    </p:spTree>
    <p:extLst>
      <p:ext uri="{BB962C8B-B14F-4D97-AF65-F5344CB8AC3E}">
        <p14:creationId xmlns:p14="http://schemas.microsoft.com/office/powerpoint/2010/main" val="203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518043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3646974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sz="quarter" idx="10"/>
          </p:nvPr>
        </p:nvSpPr>
        <p:spPr/>
        <p:txBody>
          <a:bodyPr/>
          <a:lstStyle/>
          <a:p>
            <a:r>
              <a:rPr lang="en-US" smtClean="0"/>
              <a:t>Customer Challenges</a:t>
            </a:r>
          </a:p>
          <a:p>
            <a:r>
              <a:rPr lang="en-US" smtClean="0"/>
              <a:t>APM Market</a:t>
            </a:r>
          </a:p>
          <a:p>
            <a:r>
              <a:rPr lang="en-US" smtClean="0"/>
              <a:t>The AVIcode solution</a:t>
            </a:r>
          </a:p>
          <a:p>
            <a:r>
              <a:rPr lang="en-US" smtClean="0"/>
              <a:t>Demo</a:t>
            </a:r>
          </a:p>
          <a:p>
            <a:r>
              <a:rPr lang="en-US" smtClean="0"/>
              <a:t>Q&amp;A</a:t>
            </a:r>
            <a:endParaRPr lang="en-US" dirty="0"/>
          </a:p>
        </p:txBody>
      </p:sp>
    </p:spTree>
    <p:extLst>
      <p:ext uri="{BB962C8B-B14F-4D97-AF65-F5344CB8AC3E}">
        <p14:creationId xmlns:p14="http://schemas.microsoft.com/office/powerpoint/2010/main" val="141654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0087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942044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 </a:t>
            </a:r>
            <a:r>
              <a:rPr lang="en-US" sz="700" dirty="0" smtClean="0">
                <a:gradFill>
                  <a:gsLst>
                    <a:gs pos="0">
                      <a:schemeClr val="tx1"/>
                    </a:gs>
                    <a:gs pos="100000">
                      <a:schemeClr val="tx1"/>
                    </a:gs>
                  </a:gsLst>
                  <a:lin ang="5400000" scaled="0"/>
                </a:gradFill>
                <a:latin typeface="Arial" pitchFamily="34" charset="0"/>
                <a:cs typeface="Arial" charset="0"/>
              </a:rPr>
              <a:t>2011 Microsoft </a:t>
            </a:r>
            <a:r>
              <a:rPr lang="en-US" sz="700" dirty="0">
                <a:gradFill>
                  <a:gsLst>
                    <a:gs pos="0">
                      <a:schemeClr val="tx1"/>
                    </a:gs>
                    <a:gs pos="100000">
                      <a:schemeClr val="tx1"/>
                    </a:gs>
                  </a:gsLst>
                  <a:lin ang="5400000" scaled="0"/>
                </a:gradFill>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Arial" pitchFamily="34" charset="0"/>
                <a:cs typeface="Arial" charset="0"/>
              </a:rPr>
              <a:t/>
            </a:r>
            <a:br>
              <a:rPr lang="en-US" sz="700" dirty="0" smtClean="0">
                <a:gradFill>
                  <a:gsLst>
                    <a:gs pos="0">
                      <a:schemeClr val="tx1"/>
                    </a:gs>
                    <a:gs pos="100000">
                      <a:schemeClr val="tx1"/>
                    </a:gs>
                  </a:gsLst>
                  <a:lin ang="5400000" scaled="0"/>
                </a:gradFill>
                <a:latin typeface="Arial" pitchFamily="34" charset="0"/>
                <a:cs typeface="Arial" charset="0"/>
              </a:rPr>
            </a:br>
            <a:r>
              <a:rPr lang="en-US" sz="700" dirty="0" smtClean="0">
                <a:gradFill>
                  <a:gsLst>
                    <a:gs pos="0">
                      <a:schemeClr val="tx1"/>
                    </a:gs>
                    <a:gs pos="100000">
                      <a:schemeClr val="tx1"/>
                    </a:gs>
                  </a:gsLst>
                  <a:lin ang="5400000" scaled="0"/>
                </a:gradFill>
                <a:latin typeface="Arial" pitchFamily="34" charset="0"/>
                <a:cs typeface="Arial" charset="0"/>
              </a:rPr>
              <a:t>on </a:t>
            </a:r>
            <a:r>
              <a:rPr lang="en-US" sz="700" dirty="0">
                <a:gradFill>
                  <a:gsLst>
                    <a:gs pos="0">
                      <a:schemeClr val="tx1"/>
                    </a:gs>
                    <a:gs pos="100000">
                      <a:schemeClr val="tx1"/>
                    </a:gs>
                  </a:gsLst>
                  <a:lin ang="5400000" scaled="0"/>
                </a:gradFill>
                <a:latin typeface="Arial"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Arial" pitchFamily="34" charset="0"/>
                <a:cs typeface="Arial" charset="0"/>
              </a:rPr>
              <a:t>. MICROSOFT </a:t>
            </a:r>
            <a:r>
              <a:rPr lang="en-US" sz="700" dirty="0">
                <a:gradFill>
                  <a:gsLst>
                    <a:gs pos="0">
                      <a:schemeClr val="tx1"/>
                    </a:gs>
                    <a:gs pos="100000">
                      <a:schemeClr val="tx1"/>
                    </a:gs>
                  </a:gsLst>
                  <a:lin ang="5400000" scaled="0"/>
                </a:gradFill>
                <a:latin typeface="Arial"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94713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25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Uncertainty Principle </a:t>
            </a:r>
            <a:endParaRPr lang="en-US" dirty="0"/>
          </a:p>
        </p:txBody>
      </p:sp>
      <p:sp>
        <p:nvSpPr>
          <p:cNvPr id="3" name="Subtitle 2"/>
          <p:cNvSpPr>
            <a:spLocks noGrp="1"/>
          </p:cNvSpPr>
          <p:nvPr>
            <p:ph type="body" sz="quarter" idx="10"/>
          </p:nvPr>
        </p:nvSpPr>
        <p:spPr>
          <a:xfrm>
            <a:off x="519112" y="1447799"/>
            <a:ext cx="11149013" cy="1871282"/>
          </a:xfrm>
        </p:spPr>
        <p:txBody>
          <a:bodyPr/>
          <a:lstStyle/>
          <a:p>
            <a:pPr marL="0" indent="0">
              <a:buNone/>
            </a:pPr>
            <a:r>
              <a:rPr lang="en-US" dirty="0" smtClean="0"/>
              <a:t>It is impossible to determine simultaneously both the position and momentum of an electron or any other particle with any great degree of accuracy or certainty.</a:t>
            </a:r>
          </a:p>
          <a:p>
            <a:endParaRPr lang="en-US" dirty="0"/>
          </a:p>
        </p:txBody>
      </p:sp>
      <p:sp>
        <p:nvSpPr>
          <p:cNvPr id="5" name="Rectangle 4"/>
          <p:cNvSpPr/>
          <p:nvPr/>
        </p:nvSpPr>
        <p:spPr>
          <a:xfrm>
            <a:off x="7888967" y="3048000"/>
            <a:ext cx="3792257" cy="461665"/>
          </a:xfrm>
          <a:prstGeom prst="rect">
            <a:avLst/>
          </a:prstGeom>
        </p:spPr>
        <p:txBody>
          <a:bodyPr wrap="none">
            <a:spAutoFit/>
          </a:bodyPr>
          <a:lstStyle/>
          <a:p>
            <a:r>
              <a:rPr lang="en-US" sz="2400" i="1" dirty="0"/>
              <a:t>Werner Heisenberg, 1927 </a:t>
            </a:r>
          </a:p>
        </p:txBody>
      </p:sp>
    </p:spTree>
    <p:extLst>
      <p:ext uri="{BB962C8B-B14F-4D97-AF65-F5344CB8AC3E}">
        <p14:creationId xmlns:p14="http://schemas.microsoft.com/office/powerpoint/2010/main" val="32873351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Running a service</a:t>
            </a:r>
            <a:endParaRPr lang="en-US" dirty="0"/>
          </a:p>
        </p:txBody>
      </p:sp>
      <p:sp>
        <p:nvSpPr>
          <p:cNvPr id="5" name="Text Placeholder 4"/>
          <p:cNvSpPr>
            <a:spLocks noGrp="1"/>
          </p:cNvSpPr>
          <p:nvPr>
            <p:ph type="body" sz="quarter" idx="10"/>
          </p:nvPr>
        </p:nvSpPr>
        <p:spPr/>
        <p:txBody>
          <a:bodyPr/>
          <a:lstStyle/>
          <a:p>
            <a:pPr lvl="0"/>
            <a:r>
              <a:rPr lang="en-US" smtClean="0"/>
              <a:t>Live site first</a:t>
            </a:r>
          </a:p>
          <a:p>
            <a:pPr lvl="1"/>
            <a:r>
              <a:rPr lang="en-US" smtClean="0"/>
              <a:t>Resolving critical issues have higher priority then shipping new features</a:t>
            </a:r>
          </a:p>
          <a:p>
            <a:pPr lvl="1"/>
            <a:r>
              <a:rPr lang="en-US" smtClean="0"/>
              <a:t>% of service teams time are allocated to support</a:t>
            </a:r>
          </a:p>
          <a:p>
            <a:pPr lvl="1"/>
            <a:endParaRPr lang="en-US" smtClean="0"/>
          </a:p>
          <a:p>
            <a:pPr lvl="0"/>
            <a:r>
              <a:rPr lang="en-US" smtClean="0"/>
              <a:t>Service continuity</a:t>
            </a:r>
          </a:p>
          <a:p>
            <a:pPr lvl="1"/>
            <a:r>
              <a:rPr lang="en-US" smtClean="0"/>
              <a:t>Shared responsibility between ops and dev</a:t>
            </a:r>
          </a:p>
          <a:p>
            <a:pPr lvl="1"/>
            <a:r>
              <a:rPr lang="en-US" smtClean="0"/>
              <a:t>Transparent incident resolution process for entire service delivery team</a:t>
            </a:r>
            <a:endParaRPr lang="en-US" dirty="0" smtClean="0"/>
          </a:p>
        </p:txBody>
      </p:sp>
    </p:spTree>
    <p:extLst>
      <p:ext uri="{BB962C8B-B14F-4D97-AF65-F5344CB8AC3E}">
        <p14:creationId xmlns:p14="http://schemas.microsoft.com/office/powerpoint/2010/main" val="31498681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2" name="AutoShape 12"/>
          <p:cNvSpPr>
            <a:spLocks noChangeArrowheads="1"/>
          </p:cNvSpPr>
          <p:nvPr/>
        </p:nvSpPr>
        <p:spPr bwMode="auto">
          <a:xfrm flipH="1" flipV="1">
            <a:off x="5953339" y="4221604"/>
            <a:ext cx="5868694" cy="1780646"/>
          </a:xfrm>
          <a:prstGeom prst="wedgeRoundRectCallout">
            <a:avLst>
              <a:gd name="adj1" fmla="val 903"/>
              <a:gd name="adj2" fmla="val 84403"/>
              <a:gd name="adj3" fmla="val 16667"/>
            </a:avLst>
          </a:prstGeom>
          <a:gradFill rotWithShape="0">
            <a:gsLst>
              <a:gs pos="0">
                <a:srgbClr val="8C411F"/>
              </a:gs>
              <a:gs pos="50000">
                <a:schemeClr val="accent2"/>
              </a:gs>
              <a:gs pos="100000">
                <a:srgbClr val="8C411F"/>
              </a:gs>
            </a:gsLst>
            <a:lin ang="2700000" scaled="1"/>
          </a:gradFill>
          <a:ln w="12700">
            <a:solidFill>
              <a:schemeClr val="accent2"/>
            </a:solidFill>
            <a:miter lim="800000"/>
            <a:headEnd/>
            <a:tailEnd/>
          </a:ln>
        </p:spPr>
        <p:txBody>
          <a:bodyPr rot="10800000" lIns="91432" tIns="45717" rIns="91432" bIns="45717" anchor="ctr"/>
          <a:lstStyle/>
          <a:p>
            <a:pPr algn="ctr" eaLnBrk="0" hangingPunct="0">
              <a:defRPr/>
            </a:pPr>
            <a:endParaRPr lang="pt-BR" sz="2800">
              <a:effectLst>
                <a:outerShdw blurRad="38100" dist="38100" dir="2700000" algn="tl">
                  <a:srgbClr val="000000"/>
                </a:outerShdw>
              </a:effectLst>
            </a:endParaRPr>
          </a:p>
        </p:txBody>
      </p:sp>
      <p:sp>
        <p:nvSpPr>
          <p:cNvPr id="230416" name="Text Box 16"/>
          <p:cNvSpPr txBox="1">
            <a:spLocks noChangeArrowheads="1"/>
          </p:cNvSpPr>
          <p:nvPr/>
        </p:nvSpPr>
        <p:spPr bwMode="auto">
          <a:xfrm>
            <a:off x="5953339" y="4541749"/>
            <a:ext cx="5868694" cy="1384988"/>
          </a:xfrm>
          <a:prstGeom prst="rect">
            <a:avLst/>
          </a:prstGeom>
          <a:noFill/>
          <a:ln w="12700">
            <a:noFill/>
            <a:miter lim="800000"/>
            <a:headEnd/>
            <a:tailEnd/>
          </a:ln>
        </p:spPr>
        <p:txBody>
          <a:bodyPr wrap="square" lIns="91432" tIns="45717" rIns="91432" bIns="45717">
            <a:spAutoFit/>
          </a:bodyPr>
          <a:lstStyle/>
          <a:p>
            <a:pPr algn="ctr" eaLnBrk="0" hangingPunct="0">
              <a:defRPr/>
            </a:pPr>
            <a:r>
              <a:rPr lang="en-US" sz="2800" b="0" dirty="0"/>
              <a:t>“How do I monitor your .NET application for availability in production?”</a:t>
            </a:r>
          </a:p>
        </p:txBody>
      </p:sp>
      <p:sp>
        <p:nvSpPr>
          <p:cNvPr id="230419" name="Rectangle 19"/>
          <p:cNvSpPr>
            <a:spLocks noChangeArrowheads="1"/>
          </p:cNvSpPr>
          <p:nvPr/>
        </p:nvSpPr>
        <p:spPr bwMode="auto">
          <a:xfrm>
            <a:off x="696557" y="1541374"/>
            <a:ext cx="11114895" cy="293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p>
            <a:pPr marL="571477" indent="-571477" eaLnBrk="0" hangingPunct="0">
              <a:lnSpc>
                <a:spcPct val="90000"/>
              </a:lnSpc>
              <a:spcBef>
                <a:spcPct val="30000"/>
              </a:spcBef>
              <a:buClr>
                <a:schemeClr val="tx2"/>
              </a:buClr>
              <a:buSzPct val="95000"/>
              <a:buFont typeface="Arial" pitchFamily="34" charset="0"/>
              <a:buChar char="•"/>
            </a:pPr>
            <a:r>
              <a:rPr lang="en-US" sz="2800" b="0" dirty="0"/>
              <a:t>Unreliable incident detection</a:t>
            </a:r>
          </a:p>
          <a:p>
            <a:pPr marL="571477" indent="-571477" eaLnBrk="0" hangingPunct="0">
              <a:lnSpc>
                <a:spcPct val="90000"/>
              </a:lnSpc>
              <a:spcBef>
                <a:spcPct val="30000"/>
              </a:spcBef>
              <a:buClr>
                <a:schemeClr val="tx2"/>
              </a:buClr>
              <a:buSzPct val="95000"/>
              <a:buFont typeface="Arial" pitchFamily="34" charset="0"/>
              <a:buChar char="•"/>
            </a:pPr>
            <a:r>
              <a:rPr lang="en-US" sz="2800" b="0" dirty="0"/>
              <a:t>Limited communication of knowledge between Operations and Development</a:t>
            </a:r>
          </a:p>
          <a:p>
            <a:pPr marL="571477" indent="-571477" eaLnBrk="0" hangingPunct="0">
              <a:lnSpc>
                <a:spcPct val="90000"/>
              </a:lnSpc>
              <a:spcBef>
                <a:spcPct val="30000"/>
              </a:spcBef>
              <a:buClr>
                <a:schemeClr val="tx2"/>
              </a:buClr>
              <a:buSzPct val="95000"/>
              <a:buFont typeface="Arial" pitchFamily="34" charset="0"/>
              <a:buChar char="•"/>
            </a:pPr>
            <a:r>
              <a:rPr lang="en-US" sz="2800" b="0" dirty="0"/>
              <a:t>Incorrect problem attribution</a:t>
            </a:r>
          </a:p>
          <a:p>
            <a:pPr marL="571477" indent="-571477" eaLnBrk="0" hangingPunct="0">
              <a:lnSpc>
                <a:spcPct val="90000"/>
              </a:lnSpc>
              <a:spcBef>
                <a:spcPct val="30000"/>
              </a:spcBef>
              <a:buClr>
                <a:schemeClr val="tx2"/>
              </a:buClr>
              <a:buSzPct val="95000"/>
              <a:buFont typeface="Arial" pitchFamily="34" charset="0"/>
              <a:buChar char="•"/>
            </a:pPr>
            <a:r>
              <a:rPr lang="en-US" sz="2800" b="0" dirty="0"/>
              <a:t>Time consuming problem resolution</a:t>
            </a:r>
          </a:p>
          <a:p>
            <a:pPr marL="571477" indent="-571477" eaLnBrk="0" hangingPunct="0">
              <a:lnSpc>
                <a:spcPct val="90000"/>
              </a:lnSpc>
              <a:spcBef>
                <a:spcPct val="30000"/>
              </a:spcBef>
              <a:buClr>
                <a:schemeClr val="tx2"/>
              </a:buClr>
              <a:buSzPct val="95000"/>
              <a:buFont typeface="Arial" pitchFamily="34" charset="0"/>
              <a:buChar char="•"/>
            </a:pPr>
            <a:endParaRPr lang="en-US" sz="2800" b="0" dirty="0"/>
          </a:p>
        </p:txBody>
      </p:sp>
      <p:sp>
        <p:nvSpPr>
          <p:cNvPr id="230420" name="Rectangle 20"/>
          <p:cNvSpPr>
            <a:spLocks noGrp="1" noChangeArrowheads="1"/>
          </p:cNvSpPr>
          <p:nvPr>
            <p:ph type="title"/>
          </p:nvPr>
        </p:nvSpPr>
        <p:spPr/>
        <p:txBody>
          <a:bodyPr/>
          <a:lstStyle/>
          <a:p>
            <a:r>
              <a:rPr lang="en-US" smtClean="0"/>
              <a:t>Support Challenges…</a:t>
            </a:r>
            <a:endParaRPr lang="en-US" dirty="0"/>
          </a:p>
        </p:txBody>
      </p:sp>
      <p:grpSp>
        <p:nvGrpSpPr>
          <p:cNvPr id="2" name="Group 3"/>
          <p:cNvGrpSpPr>
            <a:grpSpLocks/>
          </p:cNvGrpSpPr>
          <p:nvPr/>
        </p:nvGrpSpPr>
        <p:grpSpPr bwMode="auto">
          <a:xfrm>
            <a:off x="719478" y="3818117"/>
            <a:ext cx="2606350" cy="2540001"/>
            <a:chOff x="340" y="2250"/>
            <a:chExt cx="1232" cy="1600"/>
          </a:xfrm>
        </p:grpSpPr>
        <p:pic>
          <p:nvPicPr>
            <p:cNvPr id="9235" name="Picture 4" descr="develo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2250"/>
              <a:ext cx="1232"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5" name="Rectangle 5"/>
            <p:cNvSpPr>
              <a:spLocks noChangeArrowheads="1"/>
            </p:cNvSpPr>
            <p:nvPr/>
          </p:nvSpPr>
          <p:spPr bwMode="auto">
            <a:xfrm>
              <a:off x="375" y="3520"/>
              <a:ext cx="1090" cy="330"/>
            </a:xfrm>
            <a:prstGeom prst="rect">
              <a:avLst/>
            </a:prstGeom>
            <a:noFill/>
            <a:ln w="9525" algn="ctr">
              <a:noFill/>
              <a:miter lim="800000"/>
              <a:headEnd/>
              <a:tailEnd/>
            </a:ln>
          </p:spPr>
          <p:txBody>
            <a:bodyPr wrap="none" lIns="91436" tIns="45718" rIns="91436" bIns="45718">
              <a:spAutoFit/>
            </a:bodyPr>
            <a:lstStyle/>
            <a:p>
              <a:pPr algn="ctr" eaLnBrk="0" hangingPunct="0">
                <a:defRPr/>
              </a:pPr>
              <a:r>
                <a:rPr lang="en-US" sz="2800" b="0" dirty="0"/>
                <a:t>Development</a:t>
              </a:r>
            </a:p>
          </p:txBody>
        </p:sp>
      </p:grpSp>
      <p:pic>
        <p:nvPicPr>
          <p:cNvPr id="230406" name="Picture 6" descr="IT-P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3838" y="1798020"/>
            <a:ext cx="2618694" cy="196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7" name="Rectangle 7"/>
          <p:cNvSpPr>
            <a:spLocks noChangeArrowheads="1"/>
          </p:cNvSpPr>
          <p:nvPr/>
        </p:nvSpPr>
        <p:spPr bwMode="auto">
          <a:xfrm>
            <a:off x="8069455" y="1627188"/>
            <a:ext cx="4119371" cy="523214"/>
          </a:xfrm>
          <a:prstGeom prst="rect">
            <a:avLst/>
          </a:prstGeom>
          <a:noFill/>
          <a:ln w="9525" algn="ctr">
            <a:noFill/>
            <a:miter lim="800000"/>
            <a:headEnd/>
            <a:tailEnd/>
          </a:ln>
        </p:spPr>
        <p:txBody>
          <a:bodyPr lIns="91432" tIns="45717" rIns="91432" bIns="45717">
            <a:spAutoFit/>
          </a:bodyPr>
          <a:lstStyle/>
          <a:p>
            <a:pPr algn="ctr" eaLnBrk="0" hangingPunct="0">
              <a:defRPr/>
            </a:pPr>
            <a:r>
              <a:rPr lang="en-US" sz="2800" b="0" dirty="0" smtClean="0"/>
              <a:t>Operations</a:t>
            </a:r>
            <a:endParaRPr lang="en-US" sz="2800" b="0" dirty="0"/>
          </a:p>
        </p:txBody>
      </p:sp>
      <p:pic>
        <p:nvPicPr>
          <p:cNvPr id="230408" name="Picture 8" descr="long yellow arrow"/>
          <p:cNvPicPr>
            <a:picLocks noChangeAspect="1" noChangeArrowheads="1"/>
          </p:cNvPicPr>
          <p:nvPr/>
        </p:nvPicPr>
        <p:blipFill>
          <a:blip r:embed="rId6">
            <a:duotone>
              <a:prstClr val="black"/>
              <a:schemeClr val="accent2">
                <a:lumMod val="20000"/>
                <a:lumOff val="80000"/>
                <a:tint val="45000"/>
                <a:satMod val="400000"/>
              </a:schemeClr>
            </a:duotone>
          </a:blip>
          <a:srcRect/>
          <a:stretch>
            <a:fillRect/>
          </a:stretch>
        </p:blipFill>
        <p:spPr bwMode="auto">
          <a:xfrm rot="-526949">
            <a:off x="5700418" y="1747838"/>
            <a:ext cx="3172504" cy="919162"/>
          </a:xfrm>
          <a:prstGeom prst="rect">
            <a:avLst/>
          </a:prstGeom>
          <a:noFill/>
          <a:effectLst>
            <a:outerShdw dist="17961" dir="2700000" algn="ctr" rotWithShape="0">
              <a:schemeClr val="bg2"/>
            </a:outerShdw>
          </a:effectLst>
        </p:spPr>
      </p:pic>
      <p:pic>
        <p:nvPicPr>
          <p:cNvPr id="230409" name="Picture 9" descr="long yellow arrow"/>
          <p:cNvPicPr>
            <a:picLocks noChangeAspect="1" noChangeArrowheads="1"/>
          </p:cNvPicPr>
          <p:nvPr/>
        </p:nvPicPr>
        <p:blipFill>
          <a:blip r:embed="rId6">
            <a:duotone>
              <a:schemeClr val="accent1">
                <a:shade val="45000"/>
                <a:satMod val="135000"/>
              </a:schemeClr>
              <a:prstClr val="white"/>
            </a:duotone>
          </a:blip>
          <a:srcRect/>
          <a:stretch>
            <a:fillRect/>
          </a:stretch>
        </p:blipFill>
        <p:spPr bwMode="auto">
          <a:xfrm rot="-526949" flipH="1" flipV="1">
            <a:off x="3180522" y="5065625"/>
            <a:ext cx="3174173" cy="919163"/>
          </a:xfrm>
          <a:prstGeom prst="rect">
            <a:avLst/>
          </a:prstGeom>
          <a:noFill/>
          <a:ln>
            <a:noFill/>
          </a:ln>
          <a:effectLst>
            <a:outerShdw dist="17961" dir="2700000" algn="ctr" rotWithShape="0">
              <a:schemeClr val="bg2"/>
            </a:outerShdw>
          </a:effectLst>
        </p:spPr>
      </p:pic>
      <p:sp>
        <p:nvSpPr>
          <p:cNvPr id="230410" name="AutoShape 10"/>
          <p:cNvSpPr>
            <a:spLocks noChangeArrowheads="1"/>
          </p:cNvSpPr>
          <p:nvPr/>
        </p:nvSpPr>
        <p:spPr bwMode="auto">
          <a:xfrm>
            <a:off x="243354" y="1833739"/>
            <a:ext cx="5870458" cy="1780646"/>
          </a:xfrm>
          <a:prstGeom prst="wedgeRoundRectCallout">
            <a:avLst>
              <a:gd name="adj1" fmla="val 903"/>
              <a:gd name="adj2" fmla="val 83514"/>
              <a:gd name="adj3" fmla="val 16667"/>
            </a:avLst>
          </a:prstGeom>
          <a:gradFill rotWithShape="0">
            <a:gsLst>
              <a:gs pos="0">
                <a:srgbClr val="8C411F"/>
              </a:gs>
              <a:gs pos="50000">
                <a:schemeClr val="accent2"/>
              </a:gs>
              <a:gs pos="100000">
                <a:srgbClr val="8C411F"/>
              </a:gs>
            </a:gsLst>
            <a:lin ang="2700000" scaled="1"/>
          </a:gradFill>
          <a:ln w="12700">
            <a:solidFill>
              <a:schemeClr val="accent2"/>
            </a:solidFill>
            <a:miter lim="800000"/>
            <a:headEnd/>
            <a:tailEnd/>
          </a:ln>
        </p:spPr>
        <p:txBody>
          <a:bodyPr lIns="91432" tIns="45717" rIns="91432" bIns="45717" anchor="ctr"/>
          <a:lstStyle/>
          <a:p>
            <a:pPr algn="ctr" eaLnBrk="0" hangingPunct="0">
              <a:defRPr/>
            </a:pPr>
            <a:endParaRPr lang="pt-BR" sz="2800">
              <a:effectLst>
                <a:outerShdw blurRad="38100" dist="38100" dir="2700000" algn="tl">
                  <a:srgbClr val="000000"/>
                </a:outerShdw>
              </a:effectLst>
            </a:endParaRPr>
          </a:p>
        </p:txBody>
      </p:sp>
      <p:sp>
        <p:nvSpPr>
          <p:cNvPr id="230411" name="Text Box 11"/>
          <p:cNvSpPr txBox="1">
            <a:spLocks noChangeArrowheads="1"/>
          </p:cNvSpPr>
          <p:nvPr/>
        </p:nvSpPr>
        <p:spPr bwMode="auto">
          <a:xfrm>
            <a:off x="719480" y="2312636"/>
            <a:ext cx="4906001" cy="954101"/>
          </a:xfrm>
          <a:prstGeom prst="rect">
            <a:avLst/>
          </a:prstGeom>
          <a:noFill/>
          <a:ln w="12700">
            <a:noFill/>
            <a:miter lim="800000"/>
            <a:headEnd/>
            <a:tailEnd/>
          </a:ln>
        </p:spPr>
        <p:txBody>
          <a:bodyPr wrap="square" lIns="91432" tIns="45717" rIns="91432" bIns="45717">
            <a:spAutoFit/>
          </a:bodyPr>
          <a:lstStyle/>
          <a:p>
            <a:pPr algn="ctr" eaLnBrk="0" hangingPunct="0">
              <a:defRPr/>
            </a:pPr>
            <a:r>
              <a:rPr lang="en-US" sz="2800" b="0" dirty="0"/>
              <a:t>“Why? It works fine in staging”</a:t>
            </a:r>
          </a:p>
        </p:txBody>
      </p:sp>
      <p:sp>
        <p:nvSpPr>
          <p:cNvPr id="230413" name="Text Box 13"/>
          <p:cNvSpPr txBox="1">
            <a:spLocks noChangeArrowheads="1"/>
          </p:cNvSpPr>
          <p:nvPr/>
        </p:nvSpPr>
        <p:spPr bwMode="auto">
          <a:xfrm>
            <a:off x="6134973" y="4458351"/>
            <a:ext cx="5538932" cy="954101"/>
          </a:xfrm>
          <a:prstGeom prst="rect">
            <a:avLst/>
          </a:prstGeom>
          <a:noFill/>
          <a:ln w="12700">
            <a:noFill/>
            <a:miter lim="800000"/>
            <a:headEnd/>
            <a:tailEnd/>
          </a:ln>
        </p:spPr>
        <p:txBody>
          <a:bodyPr lIns="91432" tIns="45717" rIns="91432" bIns="45717">
            <a:spAutoFit/>
          </a:bodyPr>
          <a:lstStyle/>
          <a:p>
            <a:pPr algn="ctr" eaLnBrk="0" hangingPunct="0">
              <a:defRPr/>
            </a:pPr>
            <a:r>
              <a:rPr lang="en-US" sz="2800" b="0" dirty="0"/>
              <a:t>“But I only know it’s unavailable when my customers call”</a:t>
            </a:r>
          </a:p>
        </p:txBody>
      </p:sp>
      <p:sp>
        <p:nvSpPr>
          <p:cNvPr id="230414" name="Text Box 14"/>
          <p:cNvSpPr txBox="1">
            <a:spLocks noChangeArrowheads="1"/>
          </p:cNvSpPr>
          <p:nvPr/>
        </p:nvSpPr>
        <p:spPr bwMode="auto">
          <a:xfrm>
            <a:off x="812942" y="2411853"/>
            <a:ext cx="4717174" cy="523214"/>
          </a:xfrm>
          <a:prstGeom prst="rect">
            <a:avLst/>
          </a:prstGeom>
          <a:noFill/>
          <a:ln w="12700">
            <a:noFill/>
            <a:miter lim="800000"/>
            <a:headEnd/>
            <a:tailEnd/>
          </a:ln>
        </p:spPr>
        <p:txBody>
          <a:bodyPr lIns="91432" tIns="45717" rIns="91432" bIns="45717">
            <a:spAutoFit/>
          </a:bodyPr>
          <a:lstStyle/>
          <a:p>
            <a:pPr algn="ctr" eaLnBrk="0" hangingPunct="0">
              <a:defRPr/>
            </a:pPr>
            <a:r>
              <a:rPr lang="en-US" sz="2800" b="0" dirty="0"/>
              <a:t>“So how is it failing?”</a:t>
            </a:r>
          </a:p>
        </p:txBody>
      </p:sp>
      <p:sp>
        <p:nvSpPr>
          <p:cNvPr id="230415" name="Text Box 15"/>
          <p:cNvSpPr txBox="1">
            <a:spLocks noChangeArrowheads="1"/>
          </p:cNvSpPr>
          <p:nvPr/>
        </p:nvSpPr>
        <p:spPr bwMode="auto">
          <a:xfrm>
            <a:off x="6122628" y="4704941"/>
            <a:ext cx="5538933" cy="954101"/>
          </a:xfrm>
          <a:prstGeom prst="rect">
            <a:avLst/>
          </a:prstGeom>
          <a:noFill/>
          <a:ln w="12700">
            <a:noFill/>
            <a:miter lim="800000"/>
            <a:headEnd/>
            <a:tailEnd/>
          </a:ln>
        </p:spPr>
        <p:txBody>
          <a:bodyPr lIns="91432" tIns="45717" rIns="91432" bIns="45717">
            <a:spAutoFit/>
          </a:bodyPr>
          <a:lstStyle/>
          <a:p>
            <a:pPr algn="ctr" eaLnBrk="0" hangingPunct="0">
              <a:defRPr/>
            </a:pPr>
            <a:r>
              <a:rPr lang="en-US" sz="2800" b="0" dirty="0"/>
              <a:t>“How should I know, I didn’t write the code”</a:t>
            </a:r>
          </a:p>
        </p:txBody>
      </p:sp>
      <p:sp>
        <p:nvSpPr>
          <p:cNvPr id="230417" name="Text Box 17"/>
          <p:cNvSpPr txBox="1">
            <a:spLocks noChangeArrowheads="1"/>
          </p:cNvSpPr>
          <p:nvPr/>
        </p:nvSpPr>
        <p:spPr bwMode="auto">
          <a:xfrm>
            <a:off x="6138500" y="4846020"/>
            <a:ext cx="5540695" cy="523214"/>
          </a:xfrm>
          <a:prstGeom prst="rect">
            <a:avLst/>
          </a:prstGeom>
          <a:noFill/>
          <a:ln w="12700">
            <a:noFill/>
            <a:miter lim="800000"/>
            <a:headEnd/>
            <a:tailEnd/>
          </a:ln>
        </p:spPr>
        <p:txBody>
          <a:bodyPr lIns="91432" tIns="45717" rIns="91432" bIns="45717">
            <a:spAutoFit/>
          </a:bodyPr>
          <a:lstStyle/>
          <a:p>
            <a:pPr algn="ctr" eaLnBrk="0" hangingPunct="0">
              <a:defRPr/>
            </a:pPr>
            <a:r>
              <a:rPr lang="en-US" sz="2800" b="0" dirty="0"/>
              <a:t>“!@$#% $^%&amp; *^!!!”</a:t>
            </a:r>
          </a:p>
        </p:txBody>
      </p:sp>
      <p:sp>
        <p:nvSpPr>
          <p:cNvPr id="230418" name="Text Box 18"/>
          <p:cNvSpPr txBox="1">
            <a:spLocks noChangeArrowheads="1"/>
          </p:cNvSpPr>
          <p:nvPr/>
        </p:nvSpPr>
        <p:spPr bwMode="auto">
          <a:xfrm>
            <a:off x="477890" y="2308667"/>
            <a:ext cx="5253256" cy="523214"/>
          </a:xfrm>
          <a:prstGeom prst="rect">
            <a:avLst/>
          </a:prstGeom>
          <a:noFill/>
          <a:ln w="12700">
            <a:noFill/>
            <a:miter lim="800000"/>
            <a:headEnd/>
            <a:tailEnd/>
          </a:ln>
        </p:spPr>
        <p:txBody>
          <a:bodyPr lIns="91432" tIns="45717" rIns="91432" bIns="45717">
            <a:spAutoFit/>
          </a:bodyPr>
          <a:lstStyle/>
          <a:p>
            <a:pPr algn="ctr" eaLnBrk="0" hangingPunct="0">
              <a:defRPr/>
            </a:pPr>
            <a:r>
              <a:rPr lang="en-US" sz="2800" b="0" dirty="0"/>
              <a:t>“It is your server, not my code !”</a:t>
            </a:r>
          </a:p>
        </p:txBody>
      </p:sp>
    </p:spTree>
    <p:custDataLst>
      <p:tags r:id="rId1"/>
    </p:custDataLst>
    <p:extLst>
      <p:ext uri="{BB962C8B-B14F-4D97-AF65-F5344CB8AC3E}">
        <p14:creationId xmlns:p14="http://schemas.microsoft.com/office/powerpoint/2010/main" val="6257537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16"/>
                                        </p:tgtEl>
                                        <p:attrNameLst>
                                          <p:attrName>style.visibility</p:attrName>
                                        </p:attrNameLst>
                                      </p:cBhvr>
                                      <p:to>
                                        <p:strVal val="visible"/>
                                      </p:to>
                                    </p:set>
                                  </p:childTnLst>
                                </p:cTn>
                              </p:par>
                              <p:par>
                                <p:cTn id="7" presetID="1" presetClass="entr" presetSubtype="0" fill="hold" grpId="5" nodeType="withEffect">
                                  <p:stCondLst>
                                    <p:cond delay="0"/>
                                  </p:stCondLst>
                                  <p:childTnLst>
                                    <p:set>
                                      <p:cBhvr>
                                        <p:cTn id="8" dur="1" fill="hold">
                                          <p:stCondLst>
                                            <p:cond delay="0"/>
                                          </p:stCondLst>
                                        </p:cTn>
                                        <p:tgtEl>
                                          <p:spTgt spid="230412"/>
                                        </p:tgtEl>
                                        <p:attrNameLst>
                                          <p:attrName>style.visibility</p:attrName>
                                        </p:attrNameLst>
                                      </p:cBhvr>
                                      <p:to>
                                        <p:strVal val="visible"/>
                                      </p:to>
                                    </p:set>
                                  </p:childTnLst>
                                </p:cTn>
                              </p:par>
                              <p:par>
                                <p:cTn id="9" presetID="18" presetClass="entr" presetSubtype="12" fill="hold" nodeType="withEffect">
                                  <p:stCondLst>
                                    <p:cond delay="0"/>
                                  </p:stCondLst>
                                  <p:childTnLst>
                                    <p:set>
                                      <p:cBhvr>
                                        <p:cTn id="10" dur="1" fill="hold">
                                          <p:stCondLst>
                                            <p:cond delay="0"/>
                                          </p:stCondLst>
                                        </p:cTn>
                                        <p:tgtEl>
                                          <p:spTgt spid="230409"/>
                                        </p:tgtEl>
                                        <p:attrNameLst>
                                          <p:attrName>style.visibility</p:attrName>
                                        </p:attrNameLst>
                                      </p:cBhvr>
                                      <p:to>
                                        <p:strVal val="visible"/>
                                      </p:to>
                                    </p:set>
                                    <p:animEffect transition="in" filter="strips(downLeft)">
                                      <p:cBhvr>
                                        <p:cTn id="11" dur="500"/>
                                        <p:tgtEl>
                                          <p:spTgt spid="2304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0410"/>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500"/>
                                        <p:tgtEl>
                                          <p:spTgt spid="230416"/>
                                        </p:tgtEl>
                                      </p:cBhvr>
                                    </p:animEffect>
                                    <p:set>
                                      <p:cBhvr>
                                        <p:cTn id="18" dur="1" fill="hold">
                                          <p:stCondLst>
                                            <p:cond delay="499"/>
                                          </p:stCondLst>
                                        </p:cTn>
                                        <p:tgtEl>
                                          <p:spTgt spid="230416"/>
                                        </p:tgtEl>
                                        <p:attrNameLst>
                                          <p:attrName>style.visibility</p:attrName>
                                        </p:attrNameLst>
                                      </p:cBhvr>
                                      <p:to>
                                        <p:strVal val="hidden"/>
                                      </p:to>
                                    </p:set>
                                  </p:childTnLst>
                                </p:cTn>
                              </p:par>
                              <p:par>
                                <p:cTn id="19" presetID="10" presetClass="exit" presetSubtype="0" fill="hold" grpId="6" nodeType="withEffect">
                                  <p:stCondLst>
                                    <p:cond delay="0"/>
                                  </p:stCondLst>
                                  <p:childTnLst>
                                    <p:animEffect transition="out" filter="fade">
                                      <p:cBhvr>
                                        <p:cTn id="20" dur="500"/>
                                        <p:tgtEl>
                                          <p:spTgt spid="230412"/>
                                        </p:tgtEl>
                                      </p:cBhvr>
                                    </p:animEffect>
                                    <p:set>
                                      <p:cBhvr>
                                        <p:cTn id="21" dur="1" fill="hold">
                                          <p:stCondLst>
                                            <p:cond delay="499"/>
                                          </p:stCondLst>
                                        </p:cTn>
                                        <p:tgtEl>
                                          <p:spTgt spid="23041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0409"/>
                                        </p:tgtEl>
                                      </p:cBhvr>
                                    </p:animEffect>
                                    <p:set>
                                      <p:cBhvr>
                                        <p:cTn id="24" dur="1" fill="hold">
                                          <p:stCondLst>
                                            <p:cond delay="499"/>
                                          </p:stCondLst>
                                        </p:cTn>
                                        <p:tgtEl>
                                          <p:spTgt spid="23040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30411"/>
                                        </p:tgtEl>
                                        <p:attrNameLst>
                                          <p:attrName>style.visibility</p:attrName>
                                        </p:attrNameLst>
                                      </p:cBhvr>
                                      <p:to>
                                        <p:strVal val="visible"/>
                                      </p:to>
                                    </p:set>
                                  </p:childTnLst>
                                </p:cTn>
                              </p:par>
                              <p:par>
                                <p:cTn id="27" presetID="18" presetClass="entr" presetSubtype="3" fill="hold" nodeType="withEffect">
                                  <p:stCondLst>
                                    <p:cond delay="0"/>
                                  </p:stCondLst>
                                  <p:childTnLst>
                                    <p:set>
                                      <p:cBhvr>
                                        <p:cTn id="28" dur="1" fill="hold">
                                          <p:stCondLst>
                                            <p:cond delay="0"/>
                                          </p:stCondLst>
                                        </p:cTn>
                                        <p:tgtEl>
                                          <p:spTgt spid="230408"/>
                                        </p:tgtEl>
                                        <p:attrNameLst>
                                          <p:attrName>style.visibility</p:attrName>
                                        </p:attrNameLst>
                                      </p:cBhvr>
                                      <p:to>
                                        <p:strVal val="visible"/>
                                      </p:to>
                                    </p:set>
                                    <p:animEffect transition="in" filter="strips(upRight)">
                                      <p:cBhvr>
                                        <p:cTn id="29" dur="500"/>
                                        <p:tgtEl>
                                          <p:spTgt spid="23040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1" nodeType="clickEffect">
                                  <p:stCondLst>
                                    <p:cond delay="0"/>
                                  </p:stCondLst>
                                  <p:childTnLst>
                                    <p:animEffect transition="out" filter="fade">
                                      <p:cBhvr>
                                        <p:cTn id="33" dur="500"/>
                                        <p:tgtEl>
                                          <p:spTgt spid="230410"/>
                                        </p:tgtEl>
                                      </p:cBhvr>
                                    </p:animEffect>
                                    <p:set>
                                      <p:cBhvr>
                                        <p:cTn id="34" dur="1" fill="hold">
                                          <p:stCondLst>
                                            <p:cond delay="499"/>
                                          </p:stCondLst>
                                        </p:cTn>
                                        <p:tgtEl>
                                          <p:spTgt spid="23041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30411"/>
                                        </p:tgtEl>
                                      </p:cBhvr>
                                    </p:animEffect>
                                    <p:set>
                                      <p:cBhvr>
                                        <p:cTn id="37" dur="1" fill="hold">
                                          <p:stCondLst>
                                            <p:cond delay="499"/>
                                          </p:stCondLst>
                                        </p:cTn>
                                        <p:tgtEl>
                                          <p:spTgt spid="23041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30408"/>
                                        </p:tgtEl>
                                      </p:cBhvr>
                                    </p:animEffect>
                                    <p:set>
                                      <p:cBhvr>
                                        <p:cTn id="40" dur="1" fill="hold">
                                          <p:stCondLst>
                                            <p:cond delay="499"/>
                                          </p:stCondLst>
                                        </p:cTn>
                                        <p:tgtEl>
                                          <p:spTgt spid="23040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304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0413"/>
                                        </p:tgtEl>
                                        <p:attrNameLst>
                                          <p:attrName>style.visibility</p:attrName>
                                        </p:attrNameLst>
                                      </p:cBhvr>
                                      <p:to>
                                        <p:strVal val="visible"/>
                                      </p:to>
                                    </p:set>
                                  </p:childTnLst>
                                </p:cTn>
                              </p:par>
                              <p:par>
                                <p:cTn id="45" presetID="18" presetClass="entr" presetSubtype="12" fill="hold" nodeType="withEffect">
                                  <p:stCondLst>
                                    <p:cond delay="0"/>
                                  </p:stCondLst>
                                  <p:childTnLst>
                                    <p:set>
                                      <p:cBhvr>
                                        <p:cTn id="46" dur="1" fill="hold">
                                          <p:stCondLst>
                                            <p:cond delay="0"/>
                                          </p:stCondLst>
                                        </p:cTn>
                                        <p:tgtEl>
                                          <p:spTgt spid="230409"/>
                                        </p:tgtEl>
                                        <p:attrNameLst>
                                          <p:attrName>style.visibility</p:attrName>
                                        </p:attrNameLst>
                                      </p:cBhvr>
                                      <p:to>
                                        <p:strVal val="visible"/>
                                      </p:to>
                                    </p:set>
                                    <p:animEffect transition="in" filter="strips(downLeft)">
                                      <p:cBhvr>
                                        <p:cTn id="47" dur="500"/>
                                        <p:tgtEl>
                                          <p:spTgt spid="2304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500"/>
                                        <p:tgtEl>
                                          <p:spTgt spid="230413"/>
                                        </p:tgtEl>
                                      </p:cBhvr>
                                    </p:animEffect>
                                    <p:set>
                                      <p:cBhvr>
                                        <p:cTn id="52" dur="1" fill="hold">
                                          <p:stCondLst>
                                            <p:cond delay="499"/>
                                          </p:stCondLst>
                                        </p:cTn>
                                        <p:tgtEl>
                                          <p:spTgt spid="23041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30412"/>
                                        </p:tgtEl>
                                      </p:cBhvr>
                                    </p:animEffect>
                                    <p:set>
                                      <p:cBhvr>
                                        <p:cTn id="55" dur="1" fill="hold">
                                          <p:stCondLst>
                                            <p:cond delay="499"/>
                                          </p:stCondLst>
                                        </p:cTn>
                                        <p:tgtEl>
                                          <p:spTgt spid="2304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30409"/>
                                        </p:tgtEl>
                                      </p:cBhvr>
                                    </p:animEffect>
                                    <p:set>
                                      <p:cBhvr>
                                        <p:cTn id="58" dur="1" fill="hold">
                                          <p:stCondLst>
                                            <p:cond delay="499"/>
                                          </p:stCondLst>
                                        </p:cTn>
                                        <p:tgtEl>
                                          <p:spTgt spid="230409"/>
                                        </p:tgtEl>
                                        <p:attrNameLst>
                                          <p:attrName>style.visibility</p:attrName>
                                        </p:attrNameLst>
                                      </p:cBhvr>
                                      <p:to>
                                        <p:strVal val="hidden"/>
                                      </p:to>
                                    </p:set>
                                  </p:childTnLst>
                                </p:cTn>
                              </p:par>
                              <p:par>
                                <p:cTn id="59" presetID="1" presetClass="entr" presetSubtype="0" fill="hold" grpId="2" nodeType="withEffect">
                                  <p:stCondLst>
                                    <p:cond delay="0"/>
                                  </p:stCondLst>
                                  <p:childTnLst>
                                    <p:set>
                                      <p:cBhvr>
                                        <p:cTn id="60" dur="1" fill="hold">
                                          <p:stCondLst>
                                            <p:cond delay="0"/>
                                          </p:stCondLst>
                                        </p:cTn>
                                        <p:tgtEl>
                                          <p:spTgt spid="2304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0414"/>
                                        </p:tgtEl>
                                        <p:attrNameLst>
                                          <p:attrName>style.visibility</p:attrName>
                                        </p:attrNameLst>
                                      </p:cBhvr>
                                      <p:to>
                                        <p:strVal val="visible"/>
                                      </p:to>
                                    </p:set>
                                  </p:childTnLst>
                                </p:cTn>
                              </p:par>
                              <p:par>
                                <p:cTn id="63" presetID="18" presetClass="entr" presetSubtype="3" fill="hold" nodeType="withEffect">
                                  <p:stCondLst>
                                    <p:cond delay="0"/>
                                  </p:stCondLst>
                                  <p:childTnLst>
                                    <p:set>
                                      <p:cBhvr>
                                        <p:cTn id="64" dur="1" fill="hold">
                                          <p:stCondLst>
                                            <p:cond delay="0"/>
                                          </p:stCondLst>
                                        </p:cTn>
                                        <p:tgtEl>
                                          <p:spTgt spid="230408"/>
                                        </p:tgtEl>
                                        <p:attrNameLst>
                                          <p:attrName>style.visibility</p:attrName>
                                        </p:attrNameLst>
                                      </p:cBhvr>
                                      <p:to>
                                        <p:strVal val="visible"/>
                                      </p:to>
                                    </p:set>
                                    <p:animEffect transition="in" filter="strips(upRight)">
                                      <p:cBhvr>
                                        <p:cTn id="65" dur="500"/>
                                        <p:tgtEl>
                                          <p:spTgt spid="23040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childTnLst>
                                    <p:animEffect transition="out" filter="fade">
                                      <p:cBhvr>
                                        <p:cTn id="69" dur="500"/>
                                        <p:tgtEl>
                                          <p:spTgt spid="230414"/>
                                        </p:tgtEl>
                                      </p:cBhvr>
                                    </p:animEffect>
                                    <p:set>
                                      <p:cBhvr>
                                        <p:cTn id="70" dur="1" fill="hold">
                                          <p:stCondLst>
                                            <p:cond delay="499"/>
                                          </p:stCondLst>
                                        </p:cTn>
                                        <p:tgtEl>
                                          <p:spTgt spid="230414"/>
                                        </p:tgtEl>
                                        <p:attrNameLst>
                                          <p:attrName>style.visibility</p:attrName>
                                        </p:attrNameLst>
                                      </p:cBhvr>
                                      <p:to>
                                        <p:strVal val="hidden"/>
                                      </p:to>
                                    </p:set>
                                  </p:childTnLst>
                                </p:cTn>
                              </p:par>
                              <p:par>
                                <p:cTn id="71" presetID="10" presetClass="exit" presetSubtype="0" fill="hold" grpId="3" nodeType="withEffect">
                                  <p:stCondLst>
                                    <p:cond delay="0"/>
                                  </p:stCondLst>
                                  <p:childTnLst>
                                    <p:animEffect transition="out" filter="fade">
                                      <p:cBhvr>
                                        <p:cTn id="72" dur="500"/>
                                        <p:tgtEl>
                                          <p:spTgt spid="230410"/>
                                        </p:tgtEl>
                                      </p:cBhvr>
                                    </p:animEffect>
                                    <p:set>
                                      <p:cBhvr>
                                        <p:cTn id="73" dur="1" fill="hold">
                                          <p:stCondLst>
                                            <p:cond delay="499"/>
                                          </p:stCondLst>
                                        </p:cTn>
                                        <p:tgtEl>
                                          <p:spTgt spid="23041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30408"/>
                                        </p:tgtEl>
                                      </p:cBhvr>
                                    </p:animEffect>
                                    <p:set>
                                      <p:cBhvr>
                                        <p:cTn id="76" dur="1" fill="hold">
                                          <p:stCondLst>
                                            <p:cond delay="499"/>
                                          </p:stCondLst>
                                        </p:cTn>
                                        <p:tgtEl>
                                          <p:spTgt spid="230408"/>
                                        </p:tgtEl>
                                        <p:attrNameLst>
                                          <p:attrName>style.visibility</p:attrName>
                                        </p:attrNameLst>
                                      </p:cBhvr>
                                      <p:to>
                                        <p:strVal val="hidden"/>
                                      </p:to>
                                    </p:set>
                                  </p:childTnLst>
                                </p:cTn>
                              </p:par>
                              <p:par>
                                <p:cTn id="77" presetID="1" presetClass="entr" presetSubtype="0" fill="hold" grpId="2" nodeType="withEffect">
                                  <p:stCondLst>
                                    <p:cond delay="0"/>
                                  </p:stCondLst>
                                  <p:childTnLst>
                                    <p:set>
                                      <p:cBhvr>
                                        <p:cTn id="78" dur="1" fill="hold">
                                          <p:stCondLst>
                                            <p:cond delay="0"/>
                                          </p:stCondLst>
                                        </p:cTn>
                                        <p:tgtEl>
                                          <p:spTgt spid="2304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0415"/>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30415"/>
                                        </p:tgtEl>
                                        <p:attrNameLst>
                                          <p:attrName>style.visibility</p:attrName>
                                        </p:attrNameLst>
                                      </p:cBhvr>
                                      <p:to>
                                        <p:strVal val="visible"/>
                                      </p:to>
                                    </p:set>
                                  </p:childTnLst>
                                </p:cTn>
                              </p:par>
                              <p:par>
                                <p:cTn id="83" presetID="18" presetClass="entr" presetSubtype="12" fill="hold" nodeType="withEffect">
                                  <p:stCondLst>
                                    <p:cond delay="0"/>
                                  </p:stCondLst>
                                  <p:childTnLst>
                                    <p:set>
                                      <p:cBhvr>
                                        <p:cTn id="84" dur="1" fill="hold">
                                          <p:stCondLst>
                                            <p:cond delay="0"/>
                                          </p:stCondLst>
                                        </p:cTn>
                                        <p:tgtEl>
                                          <p:spTgt spid="230409"/>
                                        </p:tgtEl>
                                        <p:attrNameLst>
                                          <p:attrName>style.visibility</p:attrName>
                                        </p:attrNameLst>
                                      </p:cBhvr>
                                      <p:to>
                                        <p:strVal val="visible"/>
                                      </p:to>
                                    </p:set>
                                    <p:animEffect transition="in" filter="strips(downLeft)">
                                      <p:cBhvr>
                                        <p:cTn id="85" dur="500"/>
                                        <p:tgtEl>
                                          <p:spTgt spid="23040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xit" presetSubtype="0" fill="hold" grpId="2" nodeType="clickEffect">
                                  <p:stCondLst>
                                    <p:cond delay="0"/>
                                  </p:stCondLst>
                                  <p:childTnLst>
                                    <p:animEffect transition="out" filter="fade">
                                      <p:cBhvr>
                                        <p:cTn id="89" dur="500"/>
                                        <p:tgtEl>
                                          <p:spTgt spid="230415"/>
                                        </p:tgtEl>
                                      </p:cBhvr>
                                    </p:animEffect>
                                    <p:set>
                                      <p:cBhvr>
                                        <p:cTn id="90" dur="1" fill="hold">
                                          <p:stCondLst>
                                            <p:cond delay="499"/>
                                          </p:stCondLst>
                                        </p:cTn>
                                        <p:tgtEl>
                                          <p:spTgt spid="230415"/>
                                        </p:tgtEl>
                                        <p:attrNameLst>
                                          <p:attrName>style.visibility</p:attrName>
                                        </p:attrNameLst>
                                      </p:cBhvr>
                                      <p:to>
                                        <p:strVal val="hidden"/>
                                      </p:to>
                                    </p:set>
                                  </p:childTnLst>
                                </p:cTn>
                              </p:par>
                              <p:par>
                                <p:cTn id="91" presetID="10" presetClass="exit" presetSubtype="0" fill="hold" grpId="3" nodeType="withEffect">
                                  <p:stCondLst>
                                    <p:cond delay="0"/>
                                  </p:stCondLst>
                                  <p:childTnLst>
                                    <p:animEffect transition="out" filter="fade">
                                      <p:cBhvr>
                                        <p:cTn id="92" dur="500"/>
                                        <p:tgtEl>
                                          <p:spTgt spid="230412"/>
                                        </p:tgtEl>
                                      </p:cBhvr>
                                    </p:animEffect>
                                    <p:set>
                                      <p:cBhvr>
                                        <p:cTn id="93" dur="1" fill="hold">
                                          <p:stCondLst>
                                            <p:cond delay="499"/>
                                          </p:stCondLst>
                                        </p:cTn>
                                        <p:tgtEl>
                                          <p:spTgt spid="230412"/>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30409"/>
                                        </p:tgtEl>
                                      </p:cBhvr>
                                    </p:animEffect>
                                    <p:set>
                                      <p:cBhvr>
                                        <p:cTn id="96" dur="1" fill="hold">
                                          <p:stCondLst>
                                            <p:cond delay="499"/>
                                          </p:stCondLst>
                                        </p:cTn>
                                        <p:tgtEl>
                                          <p:spTgt spid="230409"/>
                                        </p:tgtEl>
                                        <p:attrNameLst>
                                          <p:attrName>style.visibility</p:attrName>
                                        </p:attrNameLst>
                                      </p:cBhvr>
                                      <p:to>
                                        <p:strVal val="hidden"/>
                                      </p:to>
                                    </p:set>
                                  </p:childTnLst>
                                </p:cTn>
                              </p:par>
                              <p:par>
                                <p:cTn id="97" presetID="1" presetClass="entr" presetSubtype="0" fill="hold" grpId="4" nodeType="withEffect">
                                  <p:stCondLst>
                                    <p:cond delay="0"/>
                                  </p:stCondLst>
                                  <p:childTnLst>
                                    <p:set>
                                      <p:cBhvr>
                                        <p:cTn id="98" dur="1" fill="hold">
                                          <p:stCondLst>
                                            <p:cond delay="0"/>
                                          </p:stCondLst>
                                        </p:cTn>
                                        <p:tgtEl>
                                          <p:spTgt spid="230410"/>
                                        </p:tgtEl>
                                        <p:attrNameLst>
                                          <p:attrName>style.visibility</p:attrName>
                                        </p:attrNameLst>
                                      </p:cBhvr>
                                      <p:to>
                                        <p:strVal val="visible"/>
                                      </p:to>
                                    </p:set>
                                  </p:childTnLst>
                                </p:cTn>
                              </p:par>
                              <p:par>
                                <p:cTn id="99" presetID="18" presetClass="entr" presetSubtype="3" fill="hold" nodeType="withEffect">
                                  <p:stCondLst>
                                    <p:cond delay="0"/>
                                  </p:stCondLst>
                                  <p:childTnLst>
                                    <p:set>
                                      <p:cBhvr>
                                        <p:cTn id="100" dur="1" fill="hold">
                                          <p:stCondLst>
                                            <p:cond delay="0"/>
                                          </p:stCondLst>
                                        </p:cTn>
                                        <p:tgtEl>
                                          <p:spTgt spid="230408"/>
                                        </p:tgtEl>
                                        <p:attrNameLst>
                                          <p:attrName>style.visibility</p:attrName>
                                        </p:attrNameLst>
                                      </p:cBhvr>
                                      <p:to>
                                        <p:strVal val="visible"/>
                                      </p:to>
                                    </p:set>
                                    <p:animEffect transition="in" filter="strips(upRight)">
                                      <p:cBhvr>
                                        <p:cTn id="101" dur="500"/>
                                        <p:tgtEl>
                                          <p:spTgt spid="230408"/>
                                        </p:tgtEl>
                                      </p:cBhvr>
                                    </p:animEffect>
                                  </p:childTnLst>
                                </p:cTn>
                              </p:par>
                              <p:par>
                                <p:cTn id="102" presetID="1" presetClass="entr" presetSubtype="0" fill="hold" grpId="0" nodeType="withEffect">
                                  <p:stCondLst>
                                    <p:cond delay="0"/>
                                  </p:stCondLst>
                                  <p:childTnLst>
                                    <p:set>
                                      <p:cBhvr>
                                        <p:cTn id="103" dur="1" fill="hold">
                                          <p:stCondLst>
                                            <p:cond delay="0"/>
                                          </p:stCondLst>
                                        </p:cTn>
                                        <p:tgtEl>
                                          <p:spTgt spid="230418"/>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4" nodeType="clickEffect">
                                  <p:stCondLst>
                                    <p:cond delay="0"/>
                                  </p:stCondLst>
                                  <p:childTnLst>
                                    <p:set>
                                      <p:cBhvr>
                                        <p:cTn id="107" dur="1" fill="hold">
                                          <p:stCondLst>
                                            <p:cond delay="0"/>
                                          </p:stCondLst>
                                        </p:cTn>
                                        <p:tgtEl>
                                          <p:spTgt spid="230412"/>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23040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30417"/>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5" presetClass="exit" presetSubtype="0" fill="hold" grpId="5" nodeType="clickEffect">
                                  <p:stCondLst>
                                    <p:cond delay="0"/>
                                  </p:stCondLst>
                                  <p:childTnLst>
                                    <p:animEffect transition="out" filter="fade">
                                      <p:cBhvr>
                                        <p:cTn id="115" dur="1000"/>
                                        <p:tgtEl>
                                          <p:spTgt spid="230410"/>
                                        </p:tgtEl>
                                      </p:cBhvr>
                                    </p:animEffect>
                                    <p:anim calcmode="lin" valueType="num">
                                      <p:cBhvr>
                                        <p:cTn id="116" dur="1000"/>
                                        <p:tgtEl>
                                          <p:spTgt spid="230410"/>
                                        </p:tgtEl>
                                        <p:attrNameLst>
                                          <p:attrName>style.rotation</p:attrName>
                                        </p:attrNameLst>
                                      </p:cBhvr>
                                      <p:tavLst>
                                        <p:tav tm="0">
                                          <p:val>
                                            <p:fltVal val="0"/>
                                          </p:val>
                                        </p:tav>
                                        <p:tav tm="100000">
                                          <p:val>
                                            <p:fltVal val="720"/>
                                          </p:val>
                                        </p:tav>
                                      </p:tavLst>
                                    </p:anim>
                                    <p:anim calcmode="lin" valueType="num">
                                      <p:cBhvr>
                                        <p:cTn id="117" dur="1000"/>
                                        <p:tgtEl>
                                          <p:spTgt spid="230410"/>
                                        </p:tgtEl>
                                        <p:attrNameLst>
                                          <p:attrName>ppt_h</p:attrName>
                                        </p:attrNameLst>
                                      </p:cBhvr>
                                      <p:tavLst>
                                        <p:tav tm="0">
                                          <p:val>
                                            <p:strVal val="ppt_h"/>
                                          </p:val>
                                        </p:tav>
                                        <p:tav tm="100000">
                                          <p:val>
                                            <p:fltVal val="0"/>
                                          </p:val>
                                        </p:tav>
                                      </p:tavLst>
                                    </p:anim>
                                    <p:anim calcmode="lin" valueType="num">
                                      <p:cBhvr>
                                        <p:cTn id="118" dur="1000"/>
                                        <p:tgtEl>
                                          <p:spTgt spid="230410"/>
                                        </p:tgtEl>
                                        <p:attrNameLst>
                                          <p:attrName>ppt_w</p:attrName>
                                        </p:attrNameLst>
                                      </p:cBhvr>
                                      <p:tavLst>
                                        <p:tav tm="0">
                                          <p:val>
                                            <p:strVal val="ppt_w"/>
                                          </p:val>
                                        </p:tav>
                                        <p:tav tm="100000">
                                          <p:val>
                                            <p:fltVal val="0"/>
                                          </p:val>
                                        </p:tav>
                                      </p:tavLst>
                                    </p:anim>
                                    <p:set>
                                      <p:cBhvr>
                                        <p:cTn id="119" dur="1" fill="hold">
                                          <p:stCondLst>
                                            <p:cond delay="999"/>
                                          </p:stCondLst>
                                        </p:cTn>
                                        <p:tgtEl>
                                          <p:spTgt spid="230410"/>
                                        </p:tgtEl>
                                        <p:attrNameLst>
                                          <p:attrName>style.visibility</p:attrName>
                                        </p:attrNameLst>
                                      </p:cBhvr>
                                      <p:to>
                                        <p:strVal val="hidden"/>
                                      </p:to>
                                    </p:set>
                                  </p:childTnLst>
                                </p:cTn>
                              </p:par>
                              <p:par>
                                <p:cTn id="120" presetID="35" presetClass="exit" presetSubtype="0" fill="hold" grpId="1" nodeType="withEffect">
                                  <p:stCondLst>
                                    <p:cond delay="0"/>
                                  </p:stCondLst>
                                  <p:childTnLst>
                                    <p:animEffect transition="out" filter="fade">
                                      <p:cBhvr>
                                        <p:cTn id="121" dur="1000"/>
                                        <p:tgtEl>
                                          <p:spTgt spid="230418"/>
                                        </p:tgtEl>
                                      </p:cBhvr>
                                    </p:animEffect>
                                    <p:anim calcmode="lin" valueType="num">
                                      <p:cBhvr>
                                        <p:cTn id="122" dur="1000"/>
                                        <p:tgtEl>
                                          <p:spTgt spid="230418"/>
                                        </p:tgtEl>
                                        <p:attrNameLst>
                                          <p:attrName>style.rotation</p:attrName>
                                        </p:attrNameLst>
                                      </p:cBhvr>
                                      <p:tavLst>
                                        <p:tav tm="0">
                                          <p:val>
                                            <p:fltVal val="0"/>
                                          </p:val>
                                        </p:tav>
                                        <p:tav tm="100000">
                                          <p:val>
                                            <p:fltVal val="720"/>
                                          </p:val>
                                        </p:tav>
                                      </p:tavLst>
                                    </p:anim>
                                    <p:anim calcmode="lin" valueType="num">
                                      <p:cBhvr>
                                        <p:cTn id="123" dur="1000"/>
                                        <p:tgtEl>
                                          <p:spTgt spid="230418"/>
                                        </p:tgtEl>
                                        <p:attrNameLst>
                                          <p:attrName>ppt_h</p:attrName>
                                        </p:attrNameLst>
                                      </p:cBhvr>
                                      <p:tavLst>
                                        <p:tav tm="0">
                                          <p:val>
                                            <p:strVal val="ppt_h"/>
                                          </p:val>
                                        </p:tav>
                                        <p:tav tm="100000">
                                          <p:val>
                                            <p:fltVal val="0"/>
                                          </p:val>
                                        </p:tav>
                                      </p:tavLst>
                                    </p:anim>
                                    <p:anim calcmode="lin" valueType="num">
                                      <p:cBhvr>
                                        <p:cTn id="124" dur="1000"/>
                                        <p:tgtEl>
                                          <p:spTgt spid="230418"/>
                                        </p:tgtEl>
                                        <p:attrNameLst>
                                          <p:attrName>ppt_w</p:attrName>
                                        </p:attrNameLst>
                                      </p:cBhvr>
                                      <p:tavLst>
                                        <p:tav tm="0">
                                          <p:val>
                                            <p:strVal val="ppt_w"/>
                                          </p:val>
                                        </p:tav>
                                        <p:tav tm="100000">
                                          <p:val>
                                            <p:fltVal val="0"/>
                                          </p:val>
                                        </p:tav>
                                      </p:tavLst>
                                    </p:anim>
                                    <p:set>
                                      <p:cBhvr>
                                        <p:cTn id="125" dur="1" fill="hold">
                                          <p:stCondLst>
                                            <p:cond delay="999"/>
                                          </p:stCondLst>
                                        </p:cTn>
                                        <p:tgtEl>
                                          <p:spTgt spid="230418"/>
                                        </p:tgtEl>
                                        <p:attrNameLst>
                                          <p:attrName>style.visibility</p:attrName>
                                        </p:attrNameLst>
                                      </p:cBhvr>
                                      <p:to>
                                        <p:strVal val="hidden"/>
                                      </p:to>
                                    </p:set>
                                  </p:childTnLst>
                                </p:cTn>
                              </p:par>
                              <p:par>
                                <p:cTn id="126" presetID="35" presetClass="exit" presetSubtype="0" fill="hold" nodeType="withEffect">
                                  <p:stCondLst>
                                    <p:cond delay="0"/>
                                  </p:stCondLst>
                                  <p:childTnLst>
                                    <p:animEffect transition="out" filter="fade">
                                      <p:cBhvr>
                                        <p:cTn id="127" dur="1000"/>
                                        <p:tgtEl>
                                          <p:spTgt spid="230408"/>
                                        </p:tgtEl>
                                      </p:cBhvr>
                                    </p:animEffect>
                                    <p:anim calcmode="lin" valueType="num">
                                      <p:cBhvr>
                                        <p:cTn id="128" dur="1000"/>
                                        <p:tgtEl>
                                          <p:spTgt spid="230408"/>
                                        </p:tgtEl>
                                        <p:attrNameLst>
                                          <p:attrName>style.rotation</p:attrName>
                                        </p:attrNameLst>
                                      </p:cBhvr>
                                      <p:tavLst>
                                        <p:tav tm="0">
                                          <p:val>
                                            <p:fltVal val="0"/>
                                          </p:val>
                                        </p:tav>
                                        <p:tav tm="100000">
                                          <p:val>
                                            <p:fltVal val="720"/>
                                          </p:val>
                                        </p:tav>
                                      </p:tavLst>
                                    </p:anim>
                                    <p:anim calcmode="lin" valueType="num">
                                      <p:cBhvr>
                                        <p:cTn id="129" dur="1000"/>
                                        <p:tgtEl>
                                          <p:spTgt spid="230408"/>
                                        </p:tgtEl>
                                        <p:attrNameLst>
                                          <p:attrName>ppt_h</p:attrName>
                                        </p:attrNameLst>
                                      </p:cBhvr>
                                      <p:tavLst>
                                        <p:tav tm="0">
                                          <p:val>
                                            <p:strVal val="ppt_h"/>
                                          </p:val>
                                        </p:tav>
                                        <p:tav tm="100000">
                                          <p:val>
                                            <p:fltVal val="0"/>
                                          </p:val>
                                        </p:tav>
                                      </p:tavLst>
                                    </p:anim>
                                    <p:anim calcmode="lin" valueType="num">
                                      <p:cBhvr>
                                        <p:cTn id="130" dur="1000"/>
                                        <p:tgtEl>
                                          <p:spTgt spid="230408"/>
                                        </p:tgtEl>
                                        <p:attrNameLst>
                                          <p:attrName>ppt_w</p:attrName>
                                        </p:attrNameLst>
                                      </p:cBhvr>
                                      <p:tavLst>
                                        <p:tav tm="0">
                                          <p:val>
                                            <p:strVal val="ppt_w"/>
                                          </p:val>
                                        </p:tav>
                                        <p:tav tm="100000">
                                          <p:val>
                                            <p:fltVal val="0"/>
                                          </p:val>
                                        </p:tav>
                                      </p:tavLst>
                                    </p:anim>
                                    <p:set>
                                      <p:cBhvr>
                                        <p:cTn id="131" dur="1" fill="hold">
                                          <p:stCondLst>
                                            <p:cond delay="999"/>
                                          </p:stCondLst>
                                        </p:cTn>
                                        <p:tgtEl>
                                          <p:spTgt spid="230408"/>
                                        </p:tgtEl>
                                        <p:attrNameLst>
                                          <p:attrName>style.visibility</p:attrName>
                                        </p:attrNameLst>
                                      </p:cBhvr>
                                      <p:to>
                                        <p:strVal val="hidden"/>
                                      </p:to>
                                    </p:set>
                                  </p:childTnLst>
                                </p:cTn>
                              </p:par>
                              <p:par>
                                <p:cTn id="132" presetID="35" presetClass="exit" presetSubtype="0" fill="hold" nodeType="withEffect">
                                  <p:stCondLst>
                                    <p:cond delay="0"/>
                                  </p:stCondLst>
                                  <p:childTnLst>
                                    <p:animEffect transition="out" filter="fade">
                                      <p:cBhvr>
                                        <p:cTn id="133" dur="1000"/>
                                        <p:tgtEl>
                                          <p:spTgt spid="230406"/>
                                        </p:tgtEl>
                                      </p:cBhvr>
                                    </p:animEffect>
                                    <p:anim calcmode="lin" valueType="num">
                                      <p:cBhvr>
                                        <p:cTn id="134" dur="1000"/>
                                        <p:tgtEl>
                                          <p:spTgt spid="230406"/>
                                        </p:tgtEl>
                                        <p:attrNameLst>
                                          <p:attrName>style.rotation</p:attrName>
                                        </p:attrNameLst>
                                      </p:cBhvr>
                                      <p:tavLst>
                                        <p:tav tm="0">
                                          <p:val>
                                            <p:fltVal val="0"/>
                                          </p:val>
                                        </p:tav>
                                        <p:tav tm="100000">
                                          <p:val>
                                            <p:fltVal val="720"/>
                                          </p:val>
                                        </p:tav>
                                      </p:tavLst>
                                    </p:anim>
                                    <p:anim calcmode="lin" valueType="num">
                                      <p:cBhvr>
                                        <p:cTn id="135" dur="1000"/>
                                        <p:tgtEl>
                                          <p:spTgt spid="230406"/>
                                        </p:tgtEl>
                                        <p:attrNameLst>
                                          <p:attrName>ppt_h</p:attrName>
                                        </p:attrNameLst>
                                      </p:cBhvr>
                                      <p:tavLst>
                                        <p:tav tm="0">
                                          <p:val>
                                            <p:strVal val="ppt_h"/>
                                          </p:val>
                                        </p:tav>
                                        <p:tav tm="100000">
                                          <p:val>
                                            <p:fltVal val="0"/>
                                          </p:val>
                                        </p:tav>
                                      </p:tavLst>
                                    </p:anim>
                                    <p:anim calcmode="lin" valueType="num">
                                      <p:cBhvr>
                                        <p:cTn id="136" dur="1000"/>
                                        <p:tgtEl>
                                          <p:spTgt spid="230406"/>
                                        </p:tgtEl>
                                        <p:attrNameLst>
                                          <p:attrName>ppt_w</p:attrName>
                                        </p:attrNameLst>
                                      </p:cBhvr>
                                      <p:tavLst>
                                        <p:tav tm="0">
                                          <p:val>
                                            <p:strVal val="ppt_w"/>
                                          </p:val>
                                        </p:tav>
                                        <p:tav tm="100000">
                                          <p:val>
                                            <p:fltVal val="0"/>
                                          </p:val>
                                        </p:tav>
                                      </p:tavLst>
                                    </p:anim>
                                    <p:set>
                                      <p:cBhvr>
                                        <p:cTn id="137" dur="1" fill="hold">
                                          <p:stCondLst>
                                            <p:cond delay="999"/>
                                          </p:stCondLst>
                                        </p:cTn>
                                        <p:tgtEl>
                                          <p:spTgt spid="230406"/>
                                        </p:tgtEl>
                                        <p:attrNameLst>
                                          <p:attrName>style.visibility</p:attrName>
                                        </p:attrNameLst>
                                      </p:cBhvr>
                                      <p:to>
                                        <p:strVal val="hidden"/>
                                      </p:to>
                                    </p:set>
                                  </p:childTnLst>
                                </p:cTn>
                              </p:par>
                              <p:par>
                                <p:cTn id="138" presetID="35" presetClass="exit" presetSubtype="0" fill="hold" grpId="1" nodeType="withEffect">
                                  <p:stCondLst>
                                    <p:cond delay="0"/>
                                  </p:stCondLst>
                                  <p:childTnLst>
                                    <p:animEffect transition="out" filter="fade">
                                      <p:cBhvr>
                                        <p:cTn id="139" dur="1000"/>
                                        <p:tgtEl>
                                          <p:spTgt spid="230417"/>
                                        </p:tgtEl>
                                      </p:cBhvr>
                                    </p:animEffect>
                                    <p:anim calcmode="lin" valueType="num">
                                      <p:cBhvr>
                                        <p:cTn id="140" dur="1000"/>
                                        <p:tgtEl>
                                          <p:spTgt spid="230417"/>
                                        </p:tgtEl>
                                        <p:attrNameLst>
                                          <p:attrName>style.rotation</p:attrName>
                                        </p:attrNameLst>
                                      </p:cBhvr>
                                      <p:tavLst>
                                        <p:tav tm="0">
                                          <p:val>
                                            <p:fltVal val="0"/>
                                          </p:val>
                                        </p:tav>
                                        <p:tav tm="100000">
                                          <p:val>
                                            <p:fltVal val="720"/>
                                          </p:val>
                                        </p:tav>
                                      </p:tavLst>
                                    </p:anim>
                                    <p:anim calcmode="lin" valueType="num">
                                      <p:cBhvr>
                                        <p:cTn id="141" dur="1000"/>
                                        <p:tgtEl>
                                          <p:spTgt spid="230417"/>
                                        </p:tgtEl>
                                        <p:attrNameLst>
                                          <p:attrName>ppt_h</p:attrName>
                                        </p:attrNameLst>
                                      </p:cBhvr>
                                      <p:tavLst>
                                        <p:tav tm="0">
                                          <p:val>
                                            <p:strVal val="ppt_h"/>
                                          </p:val>
                                        </p:tav>
                                        <p:tav tm="100000">
                                          <p:val>
                                            <p:fltVal val="0"/>
                                          </p:val>
                                        </p:tav>
                                      </p:tavLst>
                                    </p:anim>
                                    <p:anim calcmode="lin" valueType="num">
                                      <p:cBhvr>
                                        <p:cTn id="142" dur="1000"/>
                                        <p:tgtEl>
                                          <p:spTgt spid="230417"/>
                                        </p:tgtEl>
                                        <p:attrNameLst>
                                          <p:attrName>ppt_w</p:attrName>
                                        </p:attrNameLst>
                                      </p:cBhvr>
                                      <p:tavLst>
                                        <p:tav tm="0">
                                          <p:val>
                                            <p:strVal val="ppt_w"/>
                                          </p:val>
                                        </p:tav>
                                        <p:tav tm="100000">
                                          <p:val>
                                            <p:fltVal val="0"/>
                                          </p:val>
                                        </p:tav>
                                      </p:tavLst>
                                    </p:anim>
                                    <p:set>
                                      <p:cBhvr>
                                        <p:cTn id="143" dur="1" fill="hold">
                                          <p:stCondLst>
                                            <p:cond delay="999"/>
                                          </p:stCondLst>
                                        </p:cTn>
                                        <p:tgtEl>
                                          <p:spTgt spid="230417"/>
                                        </p:tgtEl>
                                        <p:attrNameLst>
                                          <p:attrName>style.visibility</p:attrName>
                                        </p:attrNameLst>
                                      </p:cBhvr>
                                      <p:to>
                                        <p:strVal val="hidden"/>
                                      </p:to>
                                    </p:set>
                                  </p:childTnLst>
                                </p:cTn>
                              </p:par>
                              <p:par>
                                <p:cTn id="144" presetID="35" presetClass="exit" presetSubtype="0" fill="hold" nodeType="withEffect">
                                  <p:stCondLst>
                                    <p:cond delay="0"/>
                                  </p:stCondLst>
                                  <p:childTnLst>
                                    <p:animEffect transition="out" filter="fade">
                                      <p:cBhvr>
                                        <p:cTn id="145" dur="1000"/>
                                        <p:tgtEl>
                                          <p:spTgt spid="230409"/>
                                        </p:tgtEl>
                                      </p:cBhvr>
                                    </p:animEffect>
                                    <p:anim calcmode="lin" valueType="num">
                                      <p:cBhvr>
                                        <p:cTn id="146" dur="1000"/>
                                        <p:tgtEl>
                                          <p:spTgt spid="230409"/>
                                        </p:tgtEl>
                                        <p:attrNameLst>
                                          <p:attrName>style.rotation</p:attrName>
                                        </p:attrNameLst>
                                      </p:cBhvr>
                                      <p:tavLst>
                                        <p:tav tm="0">
                                          <p:val>
                                            <p:fltVal val="0"/>
                                          </p:val>
                                        </p:tav>
                                        <p:tav tm="100000">
                                          <p:val>
                                            <p:fltVal val="720"/>
                                          </p:val>
                                        </p:tav>
                                      </p:tavLst>
                                    </p:anim>
                                    <p:anim calcmode="lin" valueType="num">
                                      <p:cBhvr>
                                        <p:cTn id="147" dur="1000"/>
                                        <p:tgtEl>
                                          <p:spTgt spid="230409"/>
                                        </p:tgtEl>
                                        <p:attrNameLst>
                                          <p:attrName>ppt_h</p:attrName>
                                        </p:attrNameLst>
                                      </p:cBhvr>
                                      <p:tavLst>
                                        <p:tav tm="0">
                                          <p:val>
                                            <p:strVal val="ppt_h"/>
                                          </p:val>
                                        </p:tav>
                                        <p:tav tm="100000">
                                          <p:val>
                                            <p:fltVal val="0"/>
                                          </p:val>
                                        </p:tav>
                                      </p:tavLst>
                                    </p:anim>
                                    <p:anim calcmode="lin" valueType="num">
                                      <p:cBhvr>
                                        <p:cTn id="148" dur="1000"/>
                                        <p:tgtEl>
                                          <p:spTgt spid="230409"/>
                                        </p:tgtEl>
                                        <p:attrNameLst>
                                          <p:attrName>ppt_w</p:attrName>
                                        </p:attrNameLst>
                                      </p:cBhvr>
                                      <p:tavLst>
                                        <p:tav tm="0">
                                          <p:val>
                                            <p:strVal val="ppt_w"/>
                                          </p:val>
                                        </p:tav>
                                        <p:tav tm="100000">
                                          <p:val>
                                            <p:fltVal val="0"/>
                                          </p:val>
                                        </p:tav>
                                      </p:tavLst>
                                    </p:anim>
                                    <p:set>
                                      <p:cBhvr>
                                        <p:cTn id="149" dur="1" fill="hold">
                                          <p:stCondLst>
                                            <p:cond delay="999"/>
                                          </p:stCondLst>
                                        </p:cTn>
                                        <p:tgtEl>
                                          <p:spTgt spid="230409"/>
                                        </p:tgtEl>
                                        <p:attrNameLst>
                                          <p:attrName>style.visibility</p:attrName>
                                        </p:attrNameLst>
                                      </p:cBhvr>
                                      <p:to>
                                        <p:strVal val="hidden"/>
                                      </p:to>
                                    </p:set>
                                  </p:childTnLst>
                                </p:cTn>
                              </p:par>
                              <p:par>
                                <p:cTn id="150" presetID="35" presetClass="exit" presetSubtype="0" fill="hold" nodeType="withEffect">
                                  <p:stCondLst>
                                    <p:cond delay="0"/>
                                  </p:stCondLst>
                                  <p:childTnLst>
                                    <p:animEffect transition="out" filter="fade">
                                      <p:cBhvr>
                                        <p:cTn id="151" dur="1000"/>
                                        <p:tgtEl>
                                          <p:spTgt spid="2"/>
                                        </p:tgtEl>
                                      </p:cBhvr>
                                    </p:animEffect>
                                    <p:anim calcmode="lin" valueType="num">
                                      <p:cBhvr>
                                        <p:cTn id="152" dur="1000"/>
                                        <p:tgtEl>
                                          <p:spTgt spid="2"/>
                                        </p:tgtEl>
                                        <p:attrNameLst>
                                          <p:attrName>style.rotation</p:attrName>
                                        </p:attrNameLst>
                                      </p:cBhvr>
                                      <p:tavLst>
                                        <p:tav tm="0">
                                          <p:val>
                                            <p:fltVal val="0"/>
                                          </p:val>
                                        </p:tav>
                                        <p:tav tm="100000">
                                          <p:val>
                                            <p:fltVal val="720"/>
                                          </p:val>
                                        </p:tav>
                                      </p:tavLst>
                                    </p:anim>
                                    <p:anim calcmode="lin" valueType="num">
                                      <p:cBhvr>
                                        <p:cTn id="153" dur="1000"/>
                                        <p:tgtEl>
                                          <p:spTgt spid="2"/>
                                        </p:tgtEl>
                                        <p:attrNameLst>
                                          <p:attrName>ppt_h</p:attrName>
                                        </p:attrNameLst>
                                      </p:cBhvr>
                                      <p:tavLst>
                                        <p:tav tm="0">
                                          <p:val>
                                            <p:strVal val="ppt_h"/>
                                          </p:val>
                                        </p:tav>
                                        <p:tav tm="100000">
                                          <p:val>
                                            <p:fltVal val="0"/>
                                          </p:val>
                                        </p:tav>
                                      </p:tavLst>
                                    </p:anim>
                                    <p:anim calcmode="lin" valueType="num">
                                      <p:cBhvr>
                                        <p:cTn id="154" dur="1000"/>
                                        <p:tgtEl>
                                          <p:spTgt spid="2"/>
                                        </p:tgtEl>
                                        <p:attrNameLst>
                                          <p:attrName>ppt_w</p:attrName>
                                        </p:attrNameLst>
                                      </p:cBhvr>
                                      <p:tavLst>
                                        <p:tav tm="0">
                                          <p:val>
                                            <p:strVal val="ppt_w"/>
                                          </p:val>
                                        </p:tav>
                                        <p:tav tm="100000">
                                          <p:val>
                                            <p:fltVal val="0"/>
                                          </p:val>
                                        </p:tav>
                                      </p:tavLst>
                                    </p:anim>
                                    <p:set>
                                      <p:cBhvr>
                                        <p:cTn id="155" dur="1" fill="hold">
                                          <p:stCondLst>
                                            <p:cond delay="999"/>
                                          </p:stCondLst>
                                        </p:cTn>
                                        <p:tgtEl>
                                          <p:spTgt spid="2"/>
                                        </p:tgtEl>
                                        <p:attrNameLst>
                                          <p:attrName>style.visibility</p:attrName>
                                        </p:attrNameLst>
                                      </p:cBhvr>
                                      <p:to>
                                        <p:strVal val="hidden"/>
                                      </p:to>
                                    </p:set>
                                  </p:childTnLst>
                                </p:cTn>
                              </p:par>
                              <p:par>
                                <p:cTn id="156" presetID="35" presetClass="exit" presetSubtype="0" fill="hold" grpId="2" nodeType="withEffect">
                                  <p:stCondLst>
                                    <p:cond delay="0"/>
                                  </p:stCondLst>
                                  <p:childTnLst>
                                    <p:animEffect transition="out" filter="fade">
                                      <p:cBhvr>
                                        <p:cTn id="157" dur="1000"/>
                                        <p:tgtEl>
                                          <p:spTgt spid="230416"/>
                                        </p:tgtEl>
                                      </p:cBhvr>
                                    </p:animEffect>
                                    <p:anim calcmode="lin" valueType="num">
                                      <p:cBhvr>
                                        <p:cTn id="158" dur="1000"/>
                                        <p:tgtEl>
                                          <p:spTgt spid="230416"/>
                                        </p:tgtEl>
                                        <p:attrNameLst>
                                          <p:attrName>style.rotation</p:attrName>
                                        </p:attrNameLst>
                                      </p:cBhvr>
                                      <p:tavLst>
                                        <p:tav tm="0">
                                          <p:val>
                                            <p:fltVal val="0"/>
                                          </p:val>
                                        </p:tav>
                                        <p:tav tm="100000">
                                          <p:val>
                                            <p:fltVal val="720"/>
                                          </p:val>
                                        </p:tav>
                                      </p:tavLst>
                                    </p:anim>
                                    <p:anim calcmode="lin" valueType="num">
                                      <p:cBhvr>
                                        <p:cTn id="159" dur="1000"/>
                                        <p:tgtEl>
                                          <p:spTgt spid="230416"/>
                                        </p:tgtEl>
                                        <p:attrNameLst>
                                          <p:attrName>ppt_h</p:attrName>
                                        </p:attrNameLst>
                                      </p:cBhvr>
                                      <p:tavLst>
                                        <p:tav tm="0">
                                          <p:val>
                                            <p:strVal val="ppt_h"/>
                                          </p:val>
                                        </p:tav>
                                        <p:tav tm="100000">
                                          <p:val>
                                            <p:fltVal val="0"/>
                                          </p:val>
                                        </p:tav>
                                      </p:tavLst>
                                    </p:anim>
                                    <p:anim calcmode="lin" valueType="num">
                                      <p:cBhvr>
                                        <p:cTn id="160" dur="1000"/>
                                        <p:tgtEl>
                                          <p:spTgt spid="230416"/>
                                        </p:tgtEl>
                                        <p:attrNameLst>
                                          <p:attrName>ppt_w</p:attrName>
                                        </p:attrNameLst>
                                      </p:cBhvr>
                                      <p:tavLst>
                                        <p:tav tm="0">
                                          <p:val>
                                            <p:strVal val="ppt_w"/>
                                          </p:val>
                                        </p:tav>
                                        <p:tav tm="100000">
                                          <p:val>
                                            <p:fltVal val="0"/>
                                          </p:val>
                                        </p:tav>
                                      </p:tavLst>
                                    </p:anim>
                                    <p:set>
                                      <p:cBhvr>
                                        <p:cTn id="161" dur="1" fill="hold">
                                          <p:stCondLst>
                                            <p:cond delay="999"/>
                                          </p:stCondLst>
                                        </p:cTn>
                                        <p:tgtEl>
                                          <p:spTgt spid="230416"/>
                                        </p:tgtEl>
                                        <p:attrNameLst>
                                          <p:attrName>style.visibility</p:attrName>
                                        </p:attrNameLst>
                                      </p:cBhvr>
                                      <p:to>
                                        <p:strVal val="hidden"/>
                                      </p:to>
                                    </p:set>
                                  </p:childTnLst>
                                </p:cTn>
                              </p:par>
                              <p:par>
                                <p:cTn id="162" presetID="35" presetClass="exit" presetSubtype="0" fill="hold" grpId="7" nodeType="withEffect">
                                  <p:stCondLst>
                                    <p:cond delay="0"/>
                                  </p:stCondLst>
                                  <p:childTnLst>
                                    <p:animEffect transition="out" filter="fade">
                                      <p:cBhvr>
                                        <p:cTn id="163" dur="1000"/>
                                        <p:tgtEl>
                                          <p:spTgt spid="230412"/>
                                        </p:tgtEl>
                                      </p:cBhvr>
                                    </p:animEffect>
                                    <p:anim calcmode="lin" valueType="num">
                                      <p:cBhvr>
                                        <p:cTn id="164" dur="1000"/>
                                        <p:tgtEl>
                                          <p:spTgt spid="230412"/>
                                        </p:tgtEl>
                                        <p:attrNameLst>
                                          <p:attrName>style.rotation</p:attrName>
                                        </p:attrNameLst>
                                      </p:cBhvr>
                                      <p:tavLst>
                                        <p:tav tm="0">
                                          <p:val>
                                            <p:fltVal val="0"/>
                                          </p:val>
                                        </p:tav>
                                        <p:tav tm="100000">
                                          <p:val>
                                            <p:fltVal val="720"/>
                                          </p:val>
                                        </p:tav>
                                      </p:tavLst>
                                    </p:anim>
                                    <p:anim calcmode="lin" valueType="num">
                                      <p:cBhvr>
                                        <p:cTn id="165" dur="1000"/>
                                        <p:tgtEl>
                                          <p:spTgt spid="230412"/>
                                        </p:tgtEl>
                                        <p:attrNameLst>
                                          <p:attrName>ppt_h</p:attrName>
                                        </p:attrNameLst>
                                      </p:cBhvr>
                                      <p:tavLst>
                                        <p:tav tm="0">
                                          <p:val>
                                            <p:strVal val="ppt_h"/>
                                          </p:val>
                                        </p:tav>
                                        <p:tav tm="100000">
                                          <p:val>
                                            <p:fltVal val="0"/>
                                          </p:val>
                                        </p:tav>
                                      </p:tavLst>
                                    </p:anim>
                                    <p:anim calcmode="lin" valueType="num">
                                      <p:cBhvr>
                                        <p:cTn id="166" dur="1000"/>
                                        <p:tgtEl>
                                          <p:spTgt spid="230412"/>
                                        </p:tgtEl>
                                        <p:attrNameLst>
                                          <p:attrName>ppt_w</p:attrName>
                                        </p:attrNameLst>
                                      </p:cBhvr>
                                      <p:tavLst>
                                        <p:tav tm="0">
                                          <p:val>
                                            <p:strVal val="ppt_w"/>
                                          </p:val>
                                        </p:tav>
                                        <p:tav tm="100000">
                                          <p:val>
                                            <p:fltVal val="0"/>
                                          </p:val>
                                        </p:tav>
                                      </p:tavLst>
                                    </p:anim>
                                    <p:set>
                                      <p:cBhvr>
                                        <p:cTn id="167" dur="1" fill="hold">
                                          <p:stCondLst>
                                            <p:cond delay="999"/>
                                          </p:stCondLst>
                                        </p:cTn>
                                        <p:tgtEl>
                                          <p:spTgt spid="230412"/>
                                        </p:tgtEl>
                                        <p:attrNameLst>
                                          <p:attrName>style.visibility</p:attrName>
                                        </p:attrNameLst>
                                      </p:cBhvr>
                                      <p:to>
                                        <p:strVal val="hidden"/>
                                      </p:to>
                                    </p:set>
                                  </p:childTnLst>
                                </p:cTn>
                              </p:par>
                              <p:par>
                                <p:cTn id="168" presetID="35" presetClass="exit" presetSubtype="0" fill="hold" grpId="0" nodeType="withEffect">
                                  <p:stCondLst>
                                    <p:cond delay="0"/>
                                  </p:stCondLst>
                                  <p:childTnLst>
                                    <p:animEffect transition="out" filter="fade">
                                      <p:cBhvr>
                                        <p:cTn id="169" dur="1000"/>
                                        <p:tgtEl>
                                          <p:spTgt spid="230407"/>
                                        </p:tgtEl>
                                      </p:cBhvr>
                                    </p:animEffect>
                                    <p:anim calcmode="lin" valueType="num">
                                      <p:cBhvr>
                                        <p:cTn id="170" dur="1000"/>
                                        <p:tgtEl>
                                          <p:spTgt spid="230407"/>
                                        </p:tgtEl>
                                        <p:attrNameLst>
                                          <p:attrName>style.rotation</p:attrName>
                                        </p:attrNameLst>
                                      </p:cBhvr>
                                      <p:tavLst>
                                        <p:tav tm="0">
                                          <p:val>
                                            <p:fltVal val="0"/>
                                          </p:val>
                                        </p:tav>
                                        <p:tav tm="100000">
                                          <p:val>
                                            <p:fltVal val="720"/>
                                          </p:val>
                                        </p:tav>
                                      </p:tavLst>
                                    </p:anim>
                                    <p:anim calcmode="lin" valueType="num">
                                      <p:cBhvr>
                                        <p:cTn id="171" dur="1000"/>
                                        <p:tgtEl>
                                          <p:spTgt spid="230407"/>
                                        </p:tgtEl>
                                        <p:attrNameLst>
                                          <p:attrName>ppt_h</p:attrName>
                                        </p:attrNameLst>
                                      </p:cBhvr>
                                      <p:tavLst>
                                        <p:tav tm="0">
                                          <p:val>
                                            <p:strVal val="ppt_h"/>
                                          </p:val>
                                        </p:tav>
                                        <p:tav tm="100000">
                                          <p:val>
                                            <p:fltVal val="0"/>
                                          </p:val>
                                        </p:tav>
                                      </p:tavLst>
                                    </p:anim>
                                    <p:anim calcmode="lin" valueType="num">
                                      <p:cBhvr>
                                        <p:cTn id="172" dur="1000"/>
                                        <p:tgtEl>
                                          <p:spTgt spid="230407"/>
                                        </p:tgtEl>
                                        <p:attrNameLst>
                                          <p:attrName>ppt_w</p:attrName>
                                        </p:attrNameLst>
                                      </p:cBhvr>
                                      <p:tavLst>
                                        <p:tav tm="0">
                                          <p:val>
                                            <p:strVal val="ppt_w"/>
                                          </p:val>
                                        </p:tav>
                                        <p:tav tm="100000">
                                          <p:val>
                                            <p:fltVal val="0"/>
                                          </p:val>
                                        </p:tav>
                                      </p:tavLst>
                                    </p:anim>
                                    <p:set>
                                      <p:cBhvr>
                                        <p:cTn id="173" dur="1" fill="hold">
                                          <p:stCondLst>
                                            <p:cond delay="999"/>
                                          </p:stCondLst>
                                        </p:cTn>
                                        <p:tgtEl>
                                          <p:spTgt spid="230407"/>
                                        </p:tgtEl>
                                        <p:attrNameLst>
                                          <p:attrName>style.visibility</p:attrName>
                                        </p:attrNameLst>
                                      </p:cBhvr>
                                      <p:to>
                                        <p:strVal val="hidden"/>
                                      </p:to>
                                    </p:set>
                                  </p:childTnLst>
                                </p:cTn>
                              </p:par>
                            </p:childTnLst>
                          </p:cTn>
                        </p:par>
                        <p:par>
                          <p:cTn id="174" fill="hold" nodeType="afterGroup">
                            <p:stCondLst>
                              <p:cond delay="1000"/>
                            </p:stCondLst>
                            <p:childTnLst>
                              <p:par>
                                <p:cTn id="175" presetID="35" presetClass="entr" presetSubtype="0" fill="hold" grpId="0" nodeType="afterEffect">
                                  <p:stCondLst>
                                    <p:cond delay="0"/>
                                  </p:stCondLst>
                                  <p:childTnLst>
                                    <p:set>
                                      <p:cBhvr>
                                        <p:cTn id="176" dur="1" fill="hold">
                                          <p:stCondLst>
                                            <p:cond delay="0"/>
                                          </p:stCondLst>
                                        </p:cTn>
                                        <p:tgtEl>
                                          <p:spTgt spid="230419"/>
                                        </p:tgtEl>
                                        <p:attrNameLst>
                                          <p:attrName>style.visibility</p:attrName>
                                        </p:attrNameLst>
                                      </p:cBhvr>
                                      <p:to>
                                        <p:strVal val="visible"/>
                                      </p:to>
                                    </p:set>
                                    <p:animEffect transition="in" filter="fade">
                                      <p:cBhvr>
                                        <p:cTn id="177" dur="500"/>
                                        <p:tgtEl>
                                          <p:spTgt spid="230419"/>
                                        </p:tgtEl>
                                      </p:cBhvr>
                                    </p:animEffect>
                                    <p:anim calcmode="lin" valueType="num">
                                      <p:cBhvr>
                                        <p:cTn id="178" dur="500" fill="hold"/>
                                        <p:tgtEl>
                                          <p:spTgt spid="230419"/>
                                        </p:tgtEl>
                                        <p:attrNameLst>
                                          <p:attrName>style.rotation</p:attrName>
                                        </p:attrNameLst>
                                      </p:cBhvr>
                                      <p:tavLst>
                                        <p:tav tm="0">
                                          <p:val>
                                            <p:fltVal val="720"/>
                                          </p:val>
                                        </p:tav>
                                        <p:tav tm="100000">
                                          <p:val>
                                            <p:fltVal val="0"/>
                                          </p:val>
                                        </p:tav>
                                      </p:tavLst>
                                    </p:anim>
                                    <p:anim calcmode="lin" valueType="num">
                                      <p:cBhvr>
                                        <p:cTn id="179" dur="500" fill="hold"/>
                                        <p:tgtEl>
                                          <p:spTgt spid="230419"/>
                                        </p:tgtEl>
                                        <p:attrNameLst>
                                          <p:attrName>ppt_h</p:attrName>
                                        </p:attrNameLst>
                                      </p:cBhvr>
                                      <p:tavLst>
                                        <p:tav tm="0">
                                          <p:val>
                                            <p:fltVal val="0"/>
                                          </p:val>
                                        </p:tav>
                                        <p:tav tm="100000">
                                          <p:val>
                                            <p:strVal val="#ppt_h"/>
                                          </p:val>
                                        </p:tav>
                                      </p:tavLst>
                                    </p:anim>
                                    <p:anim calcmode="lin" valueType="num">
                                      <p:cBhvr>
                                        <p:cTn id="180" dur="500" fill="hold"/>
                                        <p:tgtEl>
                                          <p:spTgt spid="2304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2" grpId="0" animBg="1"/>
      <p:bldP spid="230412" grpId="1" animBg="1"/>
      <p:bldP spid="230412" grpId="2" animBg="1"/>
      <p:bldP spid="230412" grpId="3" animBg="1"/>
      <p:bldP spid="230412" grpId="4" animBg="1"/>
      <p:bldP spid="230412" grpId="5" animBg="1"/>
      <p:bldP spid="230412" grpId="6" animBg="1"/>
      <p:bldP spid="230412" grpId="7" animBg="1"/>
      <p:bldP spid="230416" grpId="0"/>
      <p:bldP spid="230416" grpId="1"/>
      <p:bldP spid="230416" grpId="2"/>
      <p:bldP spid="230419" grpId="0"/>
      <p:bldP spid="230407" grpId="0"/>
      <p:bldP spid="230410" grpId="0" animBg="1"/>
      <p:bldP spid="230410" grpId="1" animBg="1"/>
      <p:bldP spid="230410" grpId="2" animBg="1"/>
      <p:bldP spid="230410" grpId="3" animBg="1"/>
      <p:bldP spid="230410" grpId="4" animBg="1"/>
      <p:bldP spid="230410" grpId="5" animBg="1"/>
      <p:bldP spid="230411" grpId="0"/>
      <p:bldP spid="230411" grpId="1"/>
      <p:bldP spid="230413" grpId="0"/>
      <p:bldP spid="230413" grpId="1"/>
      <p:bldP spid="230414" grpId="0"/>
      <p:bldP spid="230414" grpId="1"/>
      <p:bldP spid="230415" grpId="0"/>
      <p:bldP spid="230415" grpId="1"/>
      <p:bldP spid="230415" grpId="2"/>
      <p:bldP spid="230417" grpId="0"/>
      <p:bldP spid="230417" grpId="1"/>
      <p:bldP spid="230418" grpId="0"/>
      <p:bldP spid="2304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Solution to the Challenges: APM</a:t>
            </a:r>
            <a:endParaRPr lang="en-US" dirty="0"/>
          </a:p>
        </p:txBody>
      </p:sp>
      <p:pic>
        <p:nvPicPr>
          <p:cNvPr id="4" name="Picture 3" descr="C:\Program Files\Microsoft Resource DVD Artwork\DVD_ART\Artwork_Imagery\Shapes and Graphics\Newspaper headline quotes\headline quote style 1 thin.png"/>
          <p:cNvPicPr>
            <a:picLocks noChangeAspect="1" noChangeArrowheads="1"/>
          </p:cNvPicPr>
          <p:nvPr/>
        </p:nvPicPr>
        <p:blipFill>
          <a:blip r:embed="rId2">
            <a:grayscl/>
          </a:blip>
          <a:srcRect/>
          <a:stretch>
            <a:fillRect/>
          </a:stretch>
        </p:blipFill>
        <p:spPr bwMode="auto">
          <a:xfrm>
            <a:off x="117950" y="1924784"/>
            <a:ext cx="12004496" cy="2701269"/>
          </a:xfrm>
          <a:prstGeom prst="rect">
            <a:avLst/>
          </a:prstGeom>
          <a:noFill/>
        </p:spPr>
      </p:pic>
      <p:sp>
        <p:nvSpPr>
          <p:cNvPr id="7" name="Rectangle 6"/>
          <p:cNvSpPr/>
          <p:nvPr/>
        </p:nvSpPr>
        <p:spPr>
          <a:xfrm>
            <a:off x="1650960" y="2675253"/>
            <a:ext cx="8938472" cy="1200329"/>
          </a:xfrm>
          <a:prstGeom prst="rect">
            <a:avLst/>
          </a:prstGeom>
        </p:spPr>
        <p:txBody>
          <a:bodyPr wrap="square">
            <a:spAutoFit/>
          </a:bodyPr>
          <a:lstStyle/>
          <a:p>
            <a:r>
              <a:rPr lang="en-US" dirty="0">
                <a:solidFill>
                  <a:schemeClr val="bg1"/>
                </a:solidFill>
              </a:rPr>
              <a:t>“the management of existing business-facing applications to optimize value delivered for acceptable cost and risk.” </a:t>
            </a:r>
            <a:endParaRPr lang="en-US" dirty="0" smtClean="0">
              <a:solidFill>
                <a:schemeClr val="bg1"/>
              </a:solidFill>
            </a:endParaRPr>
          </a:p>
          <a:p>
            <a:endParaRPr lang="en-US" dirty="0">
              <a:solidFill>
                <a:schemeClr val="bg1"/>
              </a:solidFill>
            </a:endParaRPr>
          </a:p>
          <a:p>
            <a:r>
              <a:rPr lang="en-US" dirty="0" smtClean="0">
                <a:solidFill>
                  <a:schemeClr val="bg1"/>
                </a:solidFill>
              </a:rPr>
              <a:t>					- Gartner - 2010</a:t>
            </a:r>
            <a:endParaRPr lang="en-US" dirty="0">
              <a:solidFill>
                <a:schemeClr val="bg1"/>
              </a:solidFill>
            </a:endParaRPr>
          </a:p>
        </p:txBody>
      </p:sp>
      <p:sp>
        <p:nvSpPr>
          <p:cNvPr id="8" name="TextBox 7"/>
          <p:cNvSpPr txBox="1"/>
          <p:nvPr/>
        </p:nvSpPr>
        <p:spPr>
          <a:xfrm>
            <a:off x="609442" y="5420976"/>
            <a:ext cx="8315097" cy="461665"/>
          </a:xfrm>
          <a:prstGeom prst="rect">
            <a:avLst/>
          </a:prstGeom>
          <a:noFill/>
        </p:spPr>
        <p:txBody>
          <a:bodyPr wrap="none" rtlCol="0">
            <a:spAutoFit/>
          </a:bodyPr>
          <a:lstStyle/>
          <a:p>
            <a:r>
              <a:rPr lang="en-US" sz="2400" dirty="0" smtClean="0"/>
              <a:t>Or in simpler terms “Application Performance Management”</a:t>
            </a:r>
          </a:p>
        </p:txBody>
      </p:sp>
    </p:spTree>
    <p:extLst>
      <p:ext uri="{BB962C8B-B14F-4D97-AF65-F5344CB8AC3E}">
        <p14:creationId xmlns:p14="http://schemas.microsoft.com/office/powerpoint/2010/main" val="26383163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The Solution to the Challenges: APM</a:t>
            </a:r>
            <a:endParaRPr lang="en-US" dirty="0"/>
          </a:p>
        </p:txBody>
      </p:sp>
      <p:grpSp>
        <p:nvGrpSpPr>
          <p:cNvPr id="27" name="Group 26"/>
          <p:cNvGrpSpPr/>
          <p:nvPr/>
        </p:nvGrpSpPr>
        <p:grpSpPr>
          <a:xfrm>
            <a:off x="864016" y="1600200"/>
            <a:ext cx="5168679" cy="2095018"/>
            <a:chOff x="648180" y="1400536"/>
            <a:chExt cx="3877519" cy="2095018"/>
          </a:xfrm>
        </p:grpSpPr>
        <p:sp>
          <p:nvSpPr>
            <p:cNvPr id="14" name="Round Single Corner Rectangle 13"/>
            <p:cNvSpPr/>
            <p:nvPr/>
          </p:nvSpPr>
          <p:spPr bwMode="auto">
            <a:xfrm flipH="1">
              <a:off x="648180" y="1400536"/>
              <a:ext cx="3877519" cy="2095018"/>
            </a:xfrm>
            <a:prstGeom prst="round1Rect">
              <a:avLst>
                <a:gd name="adj" fmla="val 10038"/>
              </a:avLst>
            </a:prstGeom>
            <a:gradFill rotWithShape="1">
              <a:gsLst>
                <a:gs pos="0">
                  <a:srgbClr val="046AB0">
                    <a:alpha val="63000"/>
                  </a:srgbClr>
                </a:gs>
                <a:gs pos="100000">
                  <a:srgbClr val="0070C0">
                    <a:alpha val="46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25400" h="12700"/>
            </a:sp3d>
          </p:spPr>
          <p:txBody>
            <a:bodyPr vert="horz" wrap="square" lIns="91436" tIns="182880" rIns="91436" bIns="45718" numCol="1" rtlCol="0" anchor="t" anchorCtr="0" compatLnSpc="1">
              <a:prstTxWarp prst="textNoShape">
                <a:avLst/>
              </a:prstTxWarp>
            </a:bodyPr>
            <a:lstStyle/>
            <a:p>
              <a:pPr defTabSz="914099" fontAlgn="auto">
                <a:spcBef>
                  <a:spcPts val="0"/>
                </a:spcBef>
                <a:spcAft>
                  <a:spcPts val="0"/>
                </a:spcAft>
              </a:pPr>
              <a:endParaRPr lang="en-US" b="1" dirty="0" err="1">
                <a:solidFill>
                  <a:srgbClr val="FFFFFF"/>
                </a:solidFill>
                <a:latin typeface="Arial" pitchFamily="34" charset="0"/>
              </a:endParaRPr>
            </a:p>
          </p:txBody>
        </p:sp>
        <p:sp>
          <p:nvSpPr>
            <p:cNvPr id="6" name="Rectangle 5"/>
            <p:cNvSpPr/>
            <p:nvPr/>
          </p:nvSpPr>
          <p:spPr>
            <a:xfrm>
              <a:off x="827590" y="1534569"/>
              <a:ext cx="3547641" cy="1246495"/>
            </a:xfrm>
            <a:prstGeom prst="rect">
              <a:avLst/>
            </a:prstGeom>
          </p:spPr>
          <p:txBody>
            <a:bodyPr wrap="square">
              <a:spAutoFit/>
            </a:bodyPr>
            <a:lstStyle/>
            <a:p>
              <a:pPr lvl="0" defTabSz="755650">
                <a:lnSpc>
                  <a:spcPct val="90000"/>
                </a:lnSpc>
                <a:spcAft>
                  <a:spcPct val="35000"/>
                </a:spcAft>
              </a:pPr>
              <a:r>
                <a:rPr lang="en-US" sz="1600" b="1" dirty="0"/>
                <a:t>Application Real-Time Architecture Discovery and Modeling </a:t>
              </a:r>
            </a:p>
            <a:p>
              <a:pPr marL="168275" lvl="1" indent="-168275">
                <a:lnSpc>
                  <a:spcPct val="90000"/>
                </a:lnSpc>
                <a:spcBef>
                  <a:spcPct val="20000"/>
                </a:spcBef>
                <a:spcAft>
                  <a:spcPct val="15000"/>
                </a:spcAft>
                <a:buSzPct val="90000"/>
                <a:buBlip>
                  <a:blip r:embed="rId2"/>
                </a:buBlip>
              </a:pPr>
              <a:r>
                <a:rPr lang="en-US" sz="1400" dirty="0">
                  <a:gradFill>
                    <a:gsLst>
                      <a:gs pos="0">
                        <a:schemeClr val="tx1"/>
                      </a:gs>
                      <a:gs pos="86000">
                        <a:schemeClr val="tx1"/>
                      </a:gs>
                    </a:gsLst>
                    <a:lin ang="5400000" scaled="0"/>
                  </a:gradFill>
                </a:rPr>
                <a:t>Discover and gain insight into the relationships between the software and hardware components within your application environment</a:t>
              </a:r>
            </a:p>
          </p:txBody>
        </p:sp>
      </p:grpSp>
      <p:grpSp>
        <p:nvGrpSpPr>
          <p:cNvPr id="28" name="Group 27"/>
          <p:cNvGrpSpPr/>
          <p:nvPr/>
        </p:nvGrpSpPr>
        <p:grpSpPr>
          <a:xfrm>
            <a:off x="6094410" y="1600200"/>
            <a:ext cx="5168679" cy="2095018"/>
            <a:chOff x="4571998" y="1400536"/>
            <a:chExt cx="3877519" cy="2095018"/>
          </a:xfrm>
        </p:grpSpPr>
        <p:sp>
          <p:nvSpPr>
            <p:cNvPr id="16" name="Round Single Corner Rectangle 15"/>
            <p:cNvSpPr/>
            <p:nvPr/>
          </p:nvSpPr>
          <p:spPr bwMode="auto">
            <a:xfrm>
              <a:off x="4571998" y="1400536"/>
              <a:ext cx="3877519" cy="2095018"/>
            </a:xfrm>
            <a:prstGeom prst="round1Rect">
              <a:avLst>
                <a:gd name="adj" fmla="val 11142"/>
              </a:avLst>
            </a:prstGeom>
            <a:gradFill rotWithShape="1">
              <a:gsLst>
                <a:gs pos="0">
                  <a:srgbClr val="046AB0">
                    <a:alpha val="63000"/>
                  </a:srgbClr>
                </a:gs>
                <a:gs pos="100000">
                  <a:srgbClr val="0070C0">
                    <a:alpha val="46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25400" h="12700"/>
            </a:sp3d>
          </p:spPr>
          <p:txBody>
            <a:bodyPr vert="horz" wrap="square" lIns="91436" tIns="182880" rIns="91436" bIns="45718" numCol="1" rtlCol="0" anchor="t" anchorCtr="0" compatLnSpc="1">
              <a:prstTxWarp prst="textNoShape">
                <a:avLst/>
              </a:prstTxWarp>
            </a:bodyPr>
            <a:lstStyle/>
            <a:p>
              <a:pPr defTabSz="914099" fontAlgn="auto">
                <a:spcBef>
                  <a:spcPts val="0"/>
                </a:spcBef>
                <a:spcAft>
                  <a:spcPts val="0"/>
                </a:spcAft>
              </a:pPr>
              <a:endParaRPr lang="en-US" b="1" dirty="0" err="1">
                <a:solidFill>
                  <a:srgbClr val="FFFFFF"/>
                </a:solidFill>
                <a:latin typeface="Arial" pitchFamily="34" charset="0"/>
              </a:endParaRPr>
            </a:p>
          </p:txBody>
        </p:sp>
        <p:sp>
          <p:nvSpPr>
            <p:cNvPr id="15" name="Rectangle 14"/>
            <p:cNvSpPr/>
            <p:nvPr/>
          </p:nvSpPr>
          <p:spPr>
            <a:xfrm>
              <a:off x="4681957" y="1522996"/>
              <a:ext cx="3674965" cy="1052596"/>
            </a:xfrm>
            <a:prstGeom prst="rect">
              <a:avLst/>
            </a:prstGeom>
          </p:spPr>
          <p:txBody>
            <a:bodyPr wrap="square">
              <a:spAutoFit/>
            </a:bodyPr>
            <a:lstStyle/>
            <a:p>
              <a:pPr lvl="0" defTabSz="755650">
                <a:lnSpc>
                  <a:spcPct val="90000"/>
                </a:lnSpc>
                <a:spcAft>
                  <a:spcPct val="35000"/>
                </a:spcAft>
              </a:pPr>
              <a:r>
                <a:rPr lang="en-US" sz="1600" b="1" dirty="0"/>
                <a:t>End User Experience </a:t>
              </a:r>
              <a:br>
                <a:rPr lang="en-US" sz="1600" b="1" dirty="0"/>
              </a:br>
              <a:r>
                <a:rPr lang="en-US" sz="1600" b="1" dirty="0"/>
                <a:t>Monitoring</a:t>
              </a:r>
            </a:p>
            <a:p>
              <a:pPr marL="168275" lvl="1" indent="-168275">
                <a:lnSpc>
                  <a:spcPct val="90000"/>
                </a:lnSpc>
                <a:spcBef>
                  <a:spcPct val="20000"/>
                </a:spcBef>
                <a:spcAft>
                  <a:spcPct val="15000"/>
                </a:spcAft>
                <a:buSzPct val="90000"/>
                <a:buBlip>
                  <a:blip r:embed="rId2"/>
                </a:buBlip>
              </a:pPr>
              <a:r>
                <a:rPr lang="en-US" sz="1400" dirty="0">
                  <a:gradFill>
                    <a:gsLst>
                      <a:gs pos="0">
                        <a:schemeClr val="tx1"/>
                      </a:gs>
                      <a:gs pos="86000">
                        <a:schemeClr val="tx1"/>
                      </a:gs>
                    </a:gsLst>
                    <a:lin ang="5400000" scaled="0"/>
                  </a:gradFill>
                </a:rPr>
                <a:t>Understand how your end users experience your application’s performance and quality</a:t>
              </a:r>
            </a:p>
          </p:txBody>
        </p:sp>
      </p:grpSp>
      <p:grpSp>
        <p:nvGrpSpPr>
          <p:cNvPr id="29" name="Group 28"/>
          <p:cNvGrpSpPr/>
          <p:nvPr/>
        </p:nvGrpSpPr>
        <p:grpSpPr>
          <a:xfrm>
            <a:off x="851158" y="3731871"/>
            <a:ext cx="5168679" cy="2095018"/>
            <a:chOff x="638534" y="3532207"/>
            <a:chExt cx="3877519" cy="2095018"/>
          </a:xfrm>
        </p:grpSpPr>
        <p:sp>
          <p:nvSpPr>
            <p:cNvPr id="19" name="Round Single Corner Rectangle 18"/>
            <p:cNvSpPr/>
            <p:nvPr/>
          </p:nvSpPr>
          <p:spPr bwMode="auto">
            <a:xfrm flipH="1" flipV="1">
              <a:off x="638534" y="3532207"/>
              <a:ext cx="3877519" cy="2095018"/>
            </a:xfrm>
            <a:prstGeom prst="round1Rect">
              <a:avLst>
                <a:gd name="adj" fmla="val 10590"/>
              </a:avLst>
            </a:prstGeom>
            <a:gradFill rotWithShape="1">
              <a:gsLst>
                <a:gs pos="0">
                  <a:srgbClr val="046AB0">
                    <a:alpha val="63000"/>
                  </a:srgbClr>
                </a:gs>
                <a:gs pos="100000">
                  <a:srgbClr val="0070C0">
                    <a:alpha val="46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25400" h="12700"/>
            </a:sp3d>
          </p:spPr>
          <p:txBody>
            <a:bodyPr vert="horz" wrap="square" lIns="91436" tIns="182880" rIns="91436" bIns="45718" numCol="1" rtlCol="0" anchor="t" anchorCtr="0" compatLnSpc="1">
              <a:prstTxWarp prst="textNoShape">
                <a:avLst/>
              </a:prstTxWarp>
            </a:bodyPr>
            <a:lstStyle/>
            <a:p>
              <a:pPr defTabSz="914099" fontAlgn="auto">
                <a:spcBef>
                  <a:spcPts val="0"/>
                </a:spcBef>
                <a:spcAft>
                  <a:spcPts val="0"/>
                </a:spcAft>
              </a:pPr>
              <a:endParaRPr lang="en-US" b="1" dirty="0" err="1">
                <a:solidFill>
                  <a:srgbClr val="FFFFFF"/>
                </a:solidFill>
                <a:latin typeface="Arial" pitchFamily="34" charset="0"/>
              </a:endParaRPr>
            </a:p>
          </p:txBody>
        </p:sp>
        <p:sp>
          <p:nvSpPr>
            <p:cNvPr id="21" name="Rectangle 20"/>
            <p:cNvSpPr/>
            <p:nvPr/>
          </p:nvSpPr>
          <p:spPr>
            <a:xfrm>
              <a:off x="827590" y="4185169"/>
              <a:ext cx="3547641" cy="1024896"/>
            </a:xfrm>
            <a:prstGeom prst="rect">
              <a:avLst/>
            </a:prstGeom>
          </p:spPr>
          <p:txBody>
            <a:bodyPr wrap="square">
              <a:spAutoFit/>
            </a:bodyPr>
            <a:lstStyle/>
            <a:p>
              <a:pPr lvl="0" defTabSz="755650">
                <a:lnSpc>
                  <a:spcPct val="90000"/>
                </a:lnSpc>
                <a:spcAft>
                  <a:spcPct val="35000"/>
                </a:spcAft>
              </a:pPr>
              <a:r>
                <a:rPr lang="en-US" sz="1600" b="1" dirty="0"/>
                <a:t>User-Defined Transaction Profiling</a:t>
              </a:r>
            </a:p>
            <a:p>
              <a:pPr marL="168275" lvl="1" indent="-168275">
                <a:lnSpc>
                  <a:spcPct val="90000"/>
                </a:lnSpc>
                <a:spcBef>
                  <a:spcPct val="20000"/>
                </a:spcBef>
                <a:spcAft>
                  <a:spcPct val="15000"/>
                </a:spcAft>
                <a:buSzPct val="90000"/>
                <a:buBlip>
                  <a:blip r:embed="rId2"/>
                </a:buBlip>
              </a:pPr>
              <a:r>
                <a:rPr lang="en-US" sz="1400" dirty="0">
                  <a:gradFill>
                    <a:gsLst>
                      <a:gs pos="0">
                        <a:schemeClr val="tx1"/>
                      </a:gs>
                      <a:gs pos="86000">
                        <a:schemeClr val="tx1"/>
                      </a:gs>
                    </a:gsLst>
                    <a:lin ang="5400000" scaled="0"/>
                  </a:gradFill>
                </a:rPr>
                <a:t>Trace the performance of specific critical business transactions across the application stack and infrastructure</a:t>
              </a:r>
            </a:p>
          </p:txBody>
        </p:sp>
      </p:grpSp>
      <p:grpSp>
        <p:nvGrpSpPr>
          <p:cNvPr id="30" name="Group 29"/>
          <p:cNvGrpSpPr/>
          <p:nvPr/>
        </p:nvGrpSpPr>
        <p:grpSpPr>
          <a:xfrm>
            <a:off x="6081553" y="3731871"/>
            <a:ext cx="5168679" cy="2095018"/>
            <a:chOff x="4562352" y="3532207"/>
            <a:chExt cx="3877519" cy="2095018"/>
          </a:xfrm>
        </p:grpSpPr>
        <p:sp>
          <p:nvSpPr>
            <p:cNvPr id="20" name="Round Single Corner Rectangle 19"/>
            <p:cNvSpPr/>
            <p:nvPr/>
          </p:nvSpPr>
          <p:spPr bwMode="auto">
            <a:xfrm flipV="1">
              <a:off x="4562352" y="3532207"/>
              <a:ext cx="3877519" cy="2095018"/>
            </a:xfrm>
            <a:prstGeom prst="round1Rect">
              <a:avLst>
                <a:gd name="adj" fmla="val 13352"/>
              </a:avLst>
            </a:prstGeom>
            <a:gradFill rotWithShape="1">
              <a:gsLst>
                <a:gs pos="0">
                  <a:srgbClr val="046AB0">
                    <a:alpha val="63000"/>
                  </a:srgbClr>
                </a:gs>
                <a:gs pos="100000">
                  <a:srgbClr val="0070C0">
                    <a:alpha val="46000"/>
                  </a:srgb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a:bevelT w="25400" h="12700"/>
            </a:sp3d>
          </p:spPr>
          <p:txBody>
            <a:bodyPr vert="horz" wrap="square" lIns="91436" tIns="182880" rIns="91436" bIns="45718" numCol="1" rtlCol="0" anchor="t" anchorCtr="0" compatLnSpc="1">
              <a:prstTxWarp prst="textNoShape">
                <a:avLst/>
              </a:prstTxWarp>
            </a:bodyPr>
            <a:lstStyle/>
            <a:p>
              <a:pPr defTabSz="914099" fontAlgn="auto">
                <a:spcBef>
                  <a:spcPts val="0"/>
                </a:spcBef>
                <a:spcAft>
                  <a:spcPts val="0"/>
                </a:spcAft>
              </a:pPr>
              <a:endParaRPr lang="en-US" b="1" dirty="0" err="1">
                <a:solidFill>
                  <a:srgbClr val="FFFFFF"/>
                </a:solidFill>
                <a:latin typeface="Arial" pitchFamily="34" charset="0"/>
              </a:endParaRPr>
            </a:p>
          </p:txBody>
        </p:sp>
        <p:sp>
          <p:nvSpPr>
            <p:cNvPr id="22" name="Rectangle 21"/>
            <p:cNvSpPr/>
            <p:nvPr/>
          </p:nvSpPr>
          <p:spPr>
            <a:xfrm>
              <a:off x="4739833" y="4185169"/>
              <a:ext cx="3547641" cy="830997"/>
            </a:xfrm>
            <a:prstGeom prst="rect">
              <a:avLst/>
            </a:prstGeom>
          </p:spPr>
          <p:txBody>
            <a:bodyPr wrap="square">
              <a:spAutoFit/>
            </a:bodyPr>
            <a:lstStyle/>
            <a:p>
              <a:pPr lvl="0" defTabSz="755650">
                <a:lnSpc>
                  <a:spcPct val="90000"/>
                </a:lnSpc>
                <a:spcAft>
                  <a:spcPct val="35000"/>
                </a:spcAft>
              </a:pPr>
              <a:r>
                <a:rPr lang="en-US" sz="1600" b="1" dirty="0"/>
                <a:t>Application Component Deep Dive Monitoring</a:t>
              </a:r>
            </a:p>
            <a:p>
              <a:pPr marL="168275" lvl="1" indent="-168275">
                <a:lnSpc>
                  <a:spcPct val="90000"/>
                </a:lnSpc>
                <a:spcBef>
                  <a:spcPct val="20000"/>
                </a:spcBef>
                <a:spcAft>
                  <a:spcPct val="15000"/>
                </a:spcAft>
                <a:buSzPct val="90000"/>
                <a:buBlip>
                  <a:blip r:embed="rId2"/>
                </a:buBlip>
              </a:pPr>
              <a:r>
                <a:rPr lang="en-US" sz="1400" dirty="0">
                  <a:gradFill>
                    <a:gsLst>
                      <a:gs pos="0">
                        <a:schemeClr val="tx1"/>
                      </a:gs>
                      <a:gs pos="86000">
                        <a:schemeClr val="tx1"/>
                      </a:gs>
                    </a:gsLst>
                    <a:lin ang="5400000" scaled="0"/>
                  </a:gradFill>
                </a:rPr>
                <a:t>Monitor the health of an application, and rapidly diagnose problems</a:t>
              </a:r>
            </a:p>
          </p:txBody>
        </p:sp>
      </p:grpSp>
      <p:grpSp>
        <p:nvGrpSpPr>
          <p:cNvPr id="26" name="Group 25"/>
          <p:cNvGrpSpPr/>
          <p:nvPr/>
        </p:nvGrpSpPr>
        <p:grpSpPr>
          <a:xfrm>
            <a:off x="3918939" y="2977589"/>
            <a:ext cx="4350947" cy="1273215"/>
            <a:chOff x="3183038" y="2777924"/>
            <a:chExt cx="3264060" cy="1273215"/>
          </a:xfrm>
        </p:grpSpPr>
        <p:sp>
          <p:nvSpPr>
            <p:cNvPr id="25" name="Rounded Rectangle 24"/>
            <p:cNvSpPr/>
            <p:nvPr/>
          </p:nvSpPr>
          <p:spPr bwMode="auto">
            <a:xfrm>
              <a:off x="3183038" y="2777924"/>
              <a:ext cx="3264060" cy="1273215"/>
            </a:xfrm>
            <a:prstGeom prst="roundRect">
              <a:avLst>
                <a:gd name="adj" fmla="val 104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endParaRPr>
            </a:p>
          </p:txBody>
        </p:sp>
        <p:sp>
          <p:nvSpPr>
            <p:cNvPr id="23" name="Rectangle 22"/>
            <p:cNvSpPr/>
            <p:nvPr/>
          </p:nvSpPr>
          <p:spPr>
            <a:xfrm>
              <a:off x="3370639" y="2910945"/>
              <a:ext cx="2888858" cy="978729"/>
            </a:xfrm>
            <a:prstGeom prst="rect">
              <a:avLst/>
            </a:prstGeom>
          </p:spPr>
          <p:txBody>
            <a:bodyPr wrap="square">
              <a:spAutoFit/>
            </a:bodyPr>
            <a:lstStyle/>
            <a:p>
              <a:pPr lvl="0" defTabSz="622300">
                <a:lnSpc>
                  <a:spcPct val="90000"/>
                </a:lnSpc>
                <a:spcAft>
                  <a:spcPct val="35000"/>
                </a:spcAft>
              </a:pPr>
              <a:r>
                <a:rPr lang="en-US" sz="1600" b="1" dirty="0">
                  <a:latin typeface="+mj-lt"/>
                </a:rPr>
                <a:t>Application Performance </a:t>
              </a:r>
              <a:r>
                <a:rPr lang="en-US" sz="1600" b="1" dirty="0" smtClean="0">
                  <a:latin typeface="+mj-lt"/>
                </a:rPr>
                <a:t>Analytics</a:t>
              </a:r>
            </a:p>
            <a:p>
              <a:pPr marL="168275" lvl="1" indent="-168275">
                <a:lnSpc>
                  <a:spcPct val="90000"/>
                </a:lnSpc>
                <a:spcBef>
                  <a:spcPct val="20000"/>
                </a:spcBef>
                <a:spcAft>
                  <a:spcPct val="15000"/>
                </a:spcAft>
                <a:buSzPct val="90000"/>
                <a:buBlip>
                  <a:blip r:embed="rId2"/>
                </a:buBlip>
              </a:pPr>
              <a:r>
                <a:rPr lang="en-US" sz="1600" dirty="0"/>
                <a:t>Optimize Resources</a:t>
              </a:r>
            </a:p>
            <a:p>
              <a:pPr marL="168275" lvl="1" indent="-168275">
                <a:lnSpc>
                  <a:spcPct val="90000"/>
                </a:lnSpc>
                <a:spcBef>
                  <a:spcPct val="20000"/>
                </a:spcBef>
                <a:spcAft>
                  <a:spcPct val="15000"/>
                </a:spcAft>
                <a:buSzPct val="90000"/>
                <a:buBlip>
                  <a:blip r:embed="rId2"/>
                </a:buBlip>
              </a:pPr>
              <a:r>
                <a:rPr lang="en-US" sz="1600" dirty="0"/>
                <a:t>Improve Business Processes</a:t>
              </a:r>
            </a:p>
          </p:txBody>
        </p:sp>
      </p:grpSp>
    </p:spTree>
    <p:extLst>
      <p:ext uri="{BB962C8B-B14F-4D97-AF65-F5344CB8AC3E}">
        <p14:creationId xmlns:p14="http://schemas.microsoft.com/office/powerpoint/2010/main" val="11942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The AVIcode Solution</a:t>
            </a:r>
            <a:endParaRPr lang="en-US" dirty="0"/>
          </a:p>
        </p:txBody>
      </p:sp>
      <p:sp>
        <p:nvSpPr>
          <p:cNvPr id="6" name="Content Placeholder 5"/>
          <p:cNvSpPr>
            <a:spLocks noGrp="1"/>
          </p:cNvSpPr>
          <p:nvPr>
            <p:ph type="body" sz="quarter" idx="10"/>
          </p:nvPr>
        </p:nvSpPr>
        <p:spPr/>
        <p:txBody>
          <a:bodyPr/>
          <a:lstStyle/>
          <a:p>
            <a:r>
              <a:rPr lang="en-US" smtClean="0"/>
              <a:t>Low overhead</a:t>
            </a:r>
          </a:p>
          <a:p>
            <a:r>
              <a:rPr lang="en-US" smtClean="0"/>
              <a:t>24x7 LOB applications monitoring</a:t>
            </a:r>
          </a:p>
          <a:p>
            <a:r>
              <a:rPr lang="en-US" smtClean="0"/>
              <a:t>No source code modifications</a:t>
            </a:r>
          </a:p>
          <a:p>
            <a:r>
              <a:rPr lang="en-US" smtClean="0"/>
              <a:t>End-to-end transaction tracking</a:t>
            </a:r>
          </a:p>
          <a:p>
            <a:r>
              <a:rPr lang="en-US" smtClean="0"/>
              <a:t>Application reliability and performance monitoring</a:t>
            </a:r>
          </a:p>
          <a:p>
            <a:r>
              <a:rPr lang="en-US" smtClean="0"/>
              <a:t>Problem management workflows</a:t>
            </a:r>
          </a:p>
          <a:p>
            <a:r>
              <a:rPr lang="en-US" smtClean="0"/>
              <a:t>End-user health monitoring</a:t>
            </a:r>
          </a:p>
          <a:p>
            <a:r>
              <a:rPr lang="en-US" smtClean="0"/>
              <a:t>Intelligent analytics and reports</a:t>
            </a:r>
          </a:p>
          <a:p>
            <a:endParaRPr lang="en-US" smtClean="0"/>
          </a:p>
          <a:p>
            <a:endParaRPr lang="en-US" dirty="0"/>
          </a:p>
        </p:txBody>
      </p:sp>
    </p:spTree>
    <p:extLst>
      <p:ext uri="{BB962C8B-B14F-4D97-AF65-F5344CB8AC3E}">
        <p14:creationId xmlns:p14="http://schemas.microsoft.com/office/powerpoint/2010/main" val="71951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AVIcode Management Platform Architecture</a:t>
            </a:r>
            <a:endParaRPr lang="en-US" dirty="0"/>
          </a:p>
        </p:txBody>
      </p:sp>
      <p:sp>
        <p:nvSpPr>
          <p:cNvPr id="5" name="Rectangle 2"/>
          <p:cNvSpPr>
            <a:spLocks noChangeArrowheads="1"/>
          </p:cNvSpPr>
          <p:nvPr/>
        </p:nvSpPr>
        <p:spPr bwMode="auto">
          <a:xfrm>
            <a:off x="0" y="-184666"/>
            <a:ext cx="12188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ounded Rectangle 6"/>
          <p:cNvSpPr/>
          <p:nvPr/>
        </p:nvSpPr>
        <p:spPr bwMode="auto">
          <a:xfrm>
            <a:off x="839255" y="993422"/>
            <a:ext cx="10627269" cy="5330119"/>
          </a:xfrm>
          <a:prstGeom prst="roundRect">
            <a:avLst>
              <a:gd name="adj" fmla="val 3823"/>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alpha val="99000"/>
                </a:schemeClr>
              </a:solidFill>
            </a:endParaRPr>
          </a:p>
        </p:txBody>
      </p:sp>
      <p:pic>
        <p:nvPicPr>
          <p:cNvPr id="9" name="Picture 4" descr="C:\Users\vikramg\AppData\Local\Microsoft\Windows\Temporary Internet Files\Content.IE5\ARV2H1KY\MCj04352420000[1].png"/>
          <p:cNvPicPr>
            <a:picLocks noChangeAspect="1" noChangeArrowheads="1"/>
          </p:cNvPicPr>
          <p:nvPr/>
        </p:nvPicPr>
        <p:blipFill>
          <a:blip r:embed="rId2" cstate="print">
            <a:duotone>
              <a:schemeClr val="accent2">
                <a:shade val="45000"/>
                <a:satMod val="135000"/>
              </a:schemeClr>
              <a:prstClr val="white"/>
            </a:duotone>
          </a:blip>
          <a:srcRect b="12188"/>
          <a:stretch>
            <a:fillRect/>
          </a:stretch>
        </p:blipFill>
        <p:spPr bwMode="auto">
          <a:xfrm>
            <a:off x="1694884" y="4374041"/>
            <a:ext cx="656386" cy="791119"/>
          </a:xfrm>
          <a:prstGeom prst="rect">
            <a:avLst/>
          </a:prstGeom>
          <a:noFill/>
        </p:spPr>
      </p:pic>
      <p:pic>
        <p:nvPicPr>
          <p:cNvPr id="10" name="Picture 4" descr="C:\Users\vikramg\AppData\Local\Microsoft\Windows\Temporary Internet Files\Content.IE5\ARV2H1KY\MCj04352420000[1].png"/>
          <p:cNvPicPr>
            <a:picLocks noChangeAspect="1" noChangeArrowheads="1"/>
          </p:cNvPicPr>
          <p:nvPr/>
        </p:nvPicPr>
        <p:blipFill>
          <a:blip r:embed="rId2" cstate="print">
            <a:duotone>
              <a:schemeClr val="accent2">
                <a:shade val="45000"/>
                <a:satMod val="135000"/>
              </a:schemeClr>
              <a:prstClr val="white"/>
            </a:duotone>
          </a:blip>
          <a:srcRect b="12188"/>
          <a:stretch>
            <a:fillRect/>
          </a:stretch>
        </p:blipFill>
        <p:spPr bwMode="auto">
          <a:xfrm>
            <a:off x="5402746" y="4527722"/>
            <a:ext cx="656386" cy="791119"/>
          </a:xfrm>
          <a:prstGeom prst="rect">
            <a:avLst/>
          </a:prstGeom>
          <a:noFill/>
        </p:spPr>
      </p:pic>
      <p:sp>
        <p:nvSpPr>
          <p:cNvPr id="11" name="Freeform 10"/>
          <p:cNvSpPr/>
          <p:nvPr/>
        </p:nvSpPr>
        <p:spPr>
          <a:xfrm>
            <a:off x="3431778" y="2957049"/>
            <a:ext cx="3143029" cy="1265208"/>
          </a:xfrm>
          <a:custGeom>
            <a:avLst/>
            <a:gdLst>
              <a:gd name="connsiteX0" fmla="*/ 609600 w 2357886"/>
              <a:gd name="connsiteY0" fmla="*/ 960408 h 1265208"/>
              <a:gd name="connsiteX1" fmla="*/ 1092679 w 2357886"/>
              <a:gd name="connsiteY1" fmla="*/ 1207698 h 1265208"/>
              <a:gd name="connsiteX2" fmla="*/ 1604513 w 2357886"/>
              <a:gd name="connsiteY2" fmla="*/ 960408 h 1265208"/>
              <a:gd name="connsiteX3" fmla="*/ 1955320 w 2357886"/>
              <a:gd name="connsiteY3" fmla="*/ 1150189 h 1265208"/>
              <a:gd name="connsiteX4" fmla="*/ 1857554 w 2357886"/>
              <a:gd name="connsiteY4" fmla="*/ 1207698 h 1265208"/>
              <a:gd name="connsiteX5" fmla="*/ 2357886 w 2357886"/>
              <a:gd name="connsiteY5" fmla="*/ 1265208 h 1265208"/>
              <a:gd name="connsiteX6" fmla="*/ 2254369 w 2357886"/>
              <a:gd name="connsiteY6" fmla="*/ 971910 h 1265208"/>
              <a:gd name="connsiteX7" fmla="*/ 2162354 w 2357886"/>
              <a:gd name="connsiteY7" fmla="*/ 1029419 h 1265208"/>
              <a:gd name="connsiteX8" fmla="*/ 1828800 w 2357886"/>
              <a:gd name="connsiteY8" fmla="*/ 833887 h 1265208"/>
              <a:gd name="connsiteX9" fmla="*/ 2231366 w 2357886"/>
              <a:gd name="connsiteY9" fmla="*/ 575095 h 1265208"/>
              <a:gd name="connsiteX10" fmla="*/ 1092679 w 2357886"/>
              <a:gd name="connsiteY10" fmla="*/ 0 h 1265208"/>
              <a:gd name="connsiteX11" fmla="*/ 34505 w 2357886"/>
              <a:gd name="connsiteY11" fmla="*/ 569344 h 1265208"/>
              <a:gd name="connsiteX12" fmla="*/ 0 w 2357886"/>
              <a:gd name="connsiteY12" fmla="*/ 592348 h 1265208"/>
              <a:gd name="connsiteX13" fmla="*/ 448573 w 2357886"/>
              <a:gd name="connsiteY13" fmla="*/ 856891 h 1265208"/>
              <a:gd name="connsiteX14" fmla="*/ 235788 w 2357886"/>
              <a:gd name="connsiteY14" fmla="*/ 977661 h 1265208"/>
              <a:gd name="connsiteX15" fmla="*/ 166777 w 2357886"/>
              <a:gd name="connsiteY15" fmla="*/ 925902 h 1265208"/>
              <a:gd name="connsiteX16" fmla="*/ 86264 w 2357886"/>
              <a:gd name="connsiteY16" fmla="*/ 1144438 h 1265208"/>
              <a:gd name="connsiteX17" fmla="*/ 448573 w 2357886"/>
              <a:gd name="connsiteY17" fmla="*/ 1155940 h 1265208"/>
              <a:gd name="connsiteX18" fmla="*/ 368060 w 2357886"/>
              <a:gd name="connsiteY18" fmla="*/ 1104181 h 1265208"/>
              <a:gd name="connsiteX19" fmla="*/ 609600 w 2357886"/>
              <a:gd name="connsiteY19" fmla="*/ 960408 h 126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7886" h="1265208">
                <a:moveTo>
                  <a:pt x="609600" y="960408"/>
                </a:moveTo>
                <a:lnTo>
                  <a:pt x="1092679" y="1207698"/>
                </a:lnTo>
                <a:lnTo>
                  <a:pt x="1604513" y="960408"/>
                </a:lnTo>
                <a:lnTo>
                  <a:pt x="1955320" y="1150189"/>
                </a:lnTo>
                <a:lnTo>
                  <a:pt x="1857554" y="1207698"/>
                </a:lnTo>
                <a:lnTo>
                  <a:pt x="2357886" y="1265208"/>
                </a:lnTo>
                <a:lnTo>
                  <a:pt x="2254369" y="971910"/>
                </a:lnTo>
                <a:lnTo>
                  <a:pt x="2162354" y="1029419"/>
                </a:lnTo>
                <a:lnTo>
                  <a:pt x="1828800" y="833887"/>
                </a:lnTo>
                <a:lnTo>
                  <a:pt x="2231366" y="575095"/>
                </a:lnTo>
                <a:lnTo>
                  <a:pt x="1092679" y="0"/>
                </a:lnTo>
                <a:lnTo>
                  <a:pt x="34505" y="569344"/>
                </a:lnTo>
                <a:lnTo>
                  <a:pt x="0" y="592348"/>
                </a:lnTo>
                <a:lnTo>
                  <a:pt x="448573" y="856891"/>
                </a:lnTo>
                <a:lnTo>
                  <a:pt x="235788" y="977661"/>
                </a:lnTo>
                <a:lnTo>
                  <a:pt x="166777" y="925902"/>
                </a:lnTo>
                <a:lnTo>
                  <a:pt x="86264" y="1144438"/>
                </a:lnTo>
                <a:lnTo>
                  <a:pt x="448573" y="1155940"/>
                </a:lnTo>
                <a:lnTo>
                  <a:pt x="368060" y="1104181"/>
                </a:lnTo>
                <a:lnTo>
                  <a:pt x="609600" y="960408"/>
                </a:lnTo>
                <a:close/>
              </a:path>
            </a:pathLst>
          </a:custGeom>
          <a:solidFill>
            <a:schemeClr val="bg1">
              <a:alpha val="47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tx1"/>
              </a:solidFill>
            </a:endParaRPr>
          </a:p>
        </p:txBody>
      </p:sp>
      <p:sp>
        <p:nvSpPr>
          <p:cNvPr id="12" name="Freeform 11"/>
          <p:cNvSpPr/>
          <p:nvPr/>
        </p:nvSpPr>
        <p:spPr>
          <a:xfrm>
            <a:off x="2496536" y="4038228"/>
            <a:ext cx="1364534" cy="546339"/>
          </a:xfrm>
          <a:custGeom>
            <a:avLst/>
            <a:gdLst>
              <a:gd name="connsiteX0" fmla="*/ 0 w 971909"/>
              <a:gd name="connsiteY0" fmla="*/ 224287 h 563592"/>
              <a:gd name="connsiteX1" fmla="*/ 419819 w 971909"/>
              <a:gd name="connsiteY1" fmla="*/ 0 h 563592"/>
              <a:gd name="connsiteX2" fmla="*/ 971909 w 971909"/>
              <a:gd name="connsiteY2" fmla="*/ 310551 h 563592"/>
              <a:gd name="connsiteX3" fmla="*/ 534838 w 971909"/>
              <a:gd name="connsiteY3" fmla="*/ 563592 h 563592"/>
              <a:gd name="connsiteX4" fmla="*/ 0 w 971909"/>
              <a:gd name="connsiteY4" fmla="*/ 224287 h 563592"/>
              <a:gd name="connsiteX0" fmla="*/ 0 w 1023667"/>
              <a:gd name="connsiteY0" fmla="*/ 247290 h 563592"/>
              <a:gd name="connsiteX1" fmla="*/ 471577 w 1023667"/>
              <a:gd name="connsiteY1" fmla="*/ 0 h 563592"/>
              <a:gd name="connsiteX2" fmla="*/ 1023667 w 1023667"/>
              <a:gd name="connsiteY2" fmla="*/ 310551 h 563592"/>
              <a:gd name="connsiteX3" fmla="*/ 586596 w 1023667"/>
              <a:gd name="connsiteY3" fmla="*/ 563592 h 563592"/>
              <a:gd name="connsiteX4" fmla="*/ 0 w 1023667"/>
              <a:gd name="connsiteY4" fmla="*/ 247290 h 563592"/>
              <a:gd name="connsiteX0" fmla="*/ 0 w 1023667"/>
              <a:gd name="connsiteY0" fmla="*/ 247290 h 563592"/>
              <a:gd name="connsiteX1" fmla="*/ 471577 w 1023667"/>
              <a:gd name="connsiteY1" fmla="*/ 0 h 563592"/>
              <a:gd name="connsiteX2" fmla="*/ 431320 w 1023667"/>
              <a:gd name="connsiteY2" fmla="*/ 17253 h 563592"/>
              <a:gd name="connsiteX3" fmla="*/ 1023667 w 1023667"/>
              <a:gd name="connsiteY3" fmla="*/ 310551 h 563592"/>
              <a:gd name="connsiteX4" fmla="*/ 586596 w 1023667"/>
              <a:gd name="connsiteY4" fmla="*/ 563592 h 563592"/>
              <a:gd name="connsiteX5" fmla="*/ 0 w 1023667"/>
              <a:gd name="connsiteY5" fmla="*/ 247290 h 563592"/>
              <a:gd name="connsiteX0" fmla="*/ 0 w 1023667"/>
              <a:gd name="connsiteY0" fmla="*/ 230037 h 546339"/>
              <a:gd name="connsiteX1" fmla="*/ 434673 w 1023667"/>
              <a:gd name="connsiteY1" fmla="*/ 3249 h 546339"/>
              <a:gd name="connsiteX2" fmla="*/ 431320 w 1023667"/>
              <a:gd name="connsiteY2" fmla="*/ 0 h 546339"/>
              <a:gd name="connsiteX3" fmla="*/ 1023667 w 1023667"/>
              <a:gd name="connsiteY3" fmla="*/ 293298 h 546339"/>
              <a:gd name="connsiteX4" fmla="*/ 586596 w 1023667"/>
              <a:gd name="connsiteY4" fmla="*/ 546339 h 546339"/>
              <a:gd name="connsiteX5" fmla="*/ 0 w 1023667"/>
              <a:gd name="connsiteY5" fmla="*/ 230037 h 54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667" h="546339">
                <a:moveTo>
                  <a:pt x="0" y="230037"/>
                </a:moveTo>
                <a:lnTo>
                  <a:pt x="434673" y="3249"/>
                </a:lnTo>
                <a:cubicBezTo>
                  <a:pt x="440424" y="3249"/>
                  <a:pt x="425569" y="0"/>
                  <a:pt x="431320" y="0"/>
                </a:cubicBezTo>
                <a:lnTo>
                  <a:pt x="1023667" y="293298"/>
                </a:lnTo>
                <a:lnTo>
                  <a:pt x="586596" y="546339"/>
                </a:lnTo>
                <a:lnTo>
                  <a:pt x="0" y="230037"/>
                </a:lnTo>
                <a:close/>
              </a:path>
            </a:pathLst>
          </a:custGeom>
          <a:solidFill>
            <a:schemeClr val="bg1">
              <a:alpha val="47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a:solidFill>
                <a:schemeClr val="tx1"/>
              </a:solidFill>
            </a:endParaRPr>
          </a:p>
        </p:txBody>
      </p:sp>
      <p:sp>
        <p:nvSpPr>
          <p:cNvPr id="13" name="Freeform 12"/>
          <p:cNvSpPr/>
          <p:nvPr/>
        </p:nvSpPr>
        <p:spPr>
          <a:xfrm>
            <a:off x="6266778" y="2725940"/>
            <a:ext cx="1359238" cy="1020788"/>
          </a:xfrm>
          <a:custGeom>
            <a:avLst/>
            <a:gdLst>
              <a:gd name="connsiteX0" fmla="*/ 0 w 980902"/>
              <a:gd name="connsiteY0" fmla="*/ 227215 h 936567"/>
              <a:gd name="connsiteX1" fmla="*/ 426720 w 980902"/>
              <a:gd name="connsiteY1" fmla="*/ 0 h 936567"/>
              <a:gd name="connsiteX2" fmla="*/ 980902 w 980902"/>
              <a:gd name="connsiteY2" fmla="*/ 332509 h 936567"/>
              <a:gd name="connsiteX3" fmla="*/ 642851 w 980902"/>
              <a:gd name="connsiteY3" fmla="*/ 532015 h 936567"/>
              <a:gd name="connsiteX4" fmla="*/ 604058 w 980902"/>
              <a:gd name="connsiteY4" fmla="*/ 714895 h 936567"/>
              <a:gd name="connsiteX5" fmla="*/ 681643 w 980902"/>
              <a:gd name="connsiteY5" fmla="*/ 731520 h 936567"/>
              <a:gd name="connsiteX6" fmla="*/ 532014 w 980902"/>
              <a:gd name="connsiteY6" fmla="*/ 936567 h 936567"/>
              <a:gd name="connsiteX7" fmla="*/ 365760 w 980902"/>
              <a:gd name="connsiteY7" fmla="*/ 687186 h 936567"/>
              <a:gd name="connsiteX8" fmla="*/ 465513 w 980902"/>
              <a:gd name="connsiteY8" fmla="*/ 703811 h 936567"/>
              <a:gd name="connsiteX9" fmla="*/ 482138 w 980902"/>
              <a:gd name="connsiteY9" fmla="*/ 543098 h 936567"/>
              <a:gd name="connsiteX10" fmla="*/ 0 w 980902"/>
              <a:gd name="connsiteY10" fmla="*/ 227215 h 936567"/>
              <a:gd name="connsiteX0" fmla="*/ 0 w 1019694"/>
              <a:gd name="connsiteY0" fmla="*/ 232756 h 936567"/>
              <a:gd name="connsiteX1" fmla="*/ 465512 w 1019694"/>
              <a:gd name="connsiteY1" fmla="*/ 0 h 936567"/>
              <a:gd name="connsiteX2" fmla="*/ 1019694 w 1019694"/>
              <a:gd name="connsiteY2" fmla="*/ 332509 h 936567"/>
              <a:gd name="connsiteX3" fmla="*/ 681643 w 1019694"/>
              <a:gd name="connsiteY3" fmla="*/ 532015 h 936567"/>
              <a:gd name="connsiteX4" fmla="*/ 642850 w 1019694"/>
              <a:gd name="connsiteY4" fmla="*/ 714895 h 936567"/>
              <a:gd name="connsiteX5" fmla="*/ 720435 w 1019694"/>
              <a:gd name="connsiteY5" fmla="*/ 731520 h 936567"/>
              <a:gd name="connsiteX6" fmla="*/ 570806 w 1019694"/>
              <a:gd name="connsiteY6" fmla="*/ 936567 h 936567"/>
              <a:gd name="connsiteX7" fmla="*/ 404552 w 1019694"/>
              <a:gd name="connsiteY7" fmla="*/ 687186 h 936567"/>
              <a:gd name="connsiteX8" fmla="*/ 504305 w 1019694"/>
              <a:gd name="connsiteY8" fmla="*/ 703811 h 936567"/>
              <a:gd name="connsiteX9" fmla="*/ 520930 w 1019694"/>
              <a:gd name="connsiteY9" fmla="*/ 543098 h 936567"/>
              <a:gd name="connsiteX10" fmla="*/ 0 w 1019694"/>
              <a:gd name="connsiteY10" fmla="*/ 232756 h 936567"/>
              <a:gd name="connsiteX0" fmla="*/ 0 w 1019694"/>
              <a:gd name="connsiteY0" fmla="*/ 232756 h 936567"/>
              <a:gd name="connsiteX1" fmla="*/ 465512 w 1019694"/>
              <a:gd name="connsiteY1" fmla="*/ 0 h 936567"/>
              <a:gd name="connsiteX2" fmla="*/ 1019694 w 1019694"/>
              <a:gd name="connsiteY2" fmla="*/ 321426 h 936567"/>
              <a:gd name="connsiteX3" fmla="*/ 681643 w 1019694"/>
              <a:gd name="connsiteY3" fmla="*/ 532015 h 936567"/>
              <a:gd name="connsiteX4" fmla="*/ 642850 w 1019694"/>
              <a:gd name="connsiteY4" fmla="*/ 714895 h 936567"/>
              <a:gd name="connsiteX5" fmla="*/ 720435 w 1019694"/>
              <a:gd name="connsiteY5" fmla="*/ 731520 h 936567"/>
              <a:gd name="connsiteX6" fmla="*/ 570806 w 1019694"/>
              <a:gd name="connsiteY6" fmla="*/ 936567 h 936567"/>
              <a:gd name="connsiteX7" fmla="*/ 404552 w 1019694"/>
              <a:gd name="connsiteY7" fmla="*/ 687186 h 936567"/>
              <a:gd name="connsiteX8" fmla="*/ 504305 w 1019694"/>
              <a:gd name="connsiteY8" fmla="*/ 703811 h 936567"/>
              <a:gd name="connsiteX9" fmla="*/ 520930 w 1019694"/>
              <a:gd name="connsiteY9" fmla="*/ 543098 h 936567"/>
              <a:gd name="connsiteX10" fmla="*/ 0 w 1019694"/>
              <a:gd name="connsiteY10" fmla="*/ 232756 h 936567"/>
              <a:gd name="connsiteX0" fmla="*/ 0 w 1019694"/>
              <a:gd name="connsiteY0" fmla="*/ 232756 h 984693"/>
              <a:gd name="connsiteX1" fmla="*/ 465512 w 1019694"/>
              <a:gd name="connsiteY1" fmla="*/ 0 h 984693"/>
              <a:gd name="connsiteX2" fmla="*/ 1019694 w 1019694"/>
              <a:gd name="connsiteY2" fmla="*/ 321426 h 984693"/>
              <a:gd name="connsiteX3" fmla="*/ 681643 w 1019694"/>
              <a:gd name="connsiteY3" fmla="*/ 532015 h 984693"/>
              <a:gd name="connsiteX4" fmla="*/ 642850 w 1019694"/>
              <a:gd name="connsiteY4" fmla="*/ 714895 h 984693"/>
              <a:gd name="connsiteX5" fmla="*/ 720435 w 1019694"/>
              <a:gd name="connsiteY5" fmla="*/ 731520 h 984693"/>
              <a:gd name="connsiteX6" fmla="*/ 570806 w 1019694"/>
              <a:gd name="connsiteY6" fmla="*/ 984693 h 984693"/>
              <a:gd name="connsiteX7" fmla="*/ 404552 w 1019694"/>
              <a:gd name="connsiteY7" fmla="*/ 687186 h 984693"/>
              <a:gd name="connsiteX8" fmla="*/ 504305 w 1019694"/>
              <a:gd name="connsiteY8" fmla="*/ 703811 h 984693"/>
              <a:gd name="connsiteX9" fmla="*/ 520930 w 1019694"/>
              <a:gd name="connsiteY9" fmla="*/ 543098 h 984693"/>
              <a:gd name="connsiteX10" fmla="*/ 0 w 1019694"/>
              <a:gd name="connsiteY10" fmla="*/ 232756 h 984693"/>
              <a:gd name="connsiteX0" fmla="*/ 0 w 1019694"/>
              <a:gd name="connsiteY0" fmla="*/ 232756 h 984693"/>
              <a:gd name="connsiteX1" fmla="*/ 465512 w 1019694"/>
              <a:gd name="connsiteY1" fmla="*/ 0 h 984693"/>
              <a:gd name="connsiteX2" fmla="*/ 1019694 w 1019694"/>
              <a:gd name="connsiteY2" fmla="*/ 321426 h 984693"/>
              <a:gd name="connsiteX3" fmla="*/ 681643 w 1019694"/>
              <a:gd name="connsiteY3" fmla="*/ 532015 h 984693"/>
              <a:gd name="connsiteX4" fmla="*/ 642850 w 1019694"/>
              <a:gd name="connsiteY4" fmla="*/ 714895 h 984693"/>
              <a:gd name="connsiteX5" fmla="*/ 720435 w 1019694"/>
              <a:gd name="connsiteY5" fmla="*/ 731520 h 984693"/>
              <a:gd name="connsiteX6" fmla="*/ 570806 w 1019694"/>
              <a:gd name="connsiteY6" fmla="*/ 984693 h 984693"/>
              <a:gd name="connsiteX7" fmla="*/ 425941 w 1019694"/>
              <a:gd name="connsiteY7" fmla="*/ 783439 h 984693"/>
              <a:gd name="connsiteX8" fmla="*/ 504305 w 1019694"/>
              <a:gd name="connsiteY8" fmla="*/ 703811 h 984693"/>
              <a:gd name="connsiteX9" fmla="*/ 520930 w 1019694"/>
              <a:gd name="connsiteY9" fmla="*/ 543098 h 984693"/>
              <a:gd name="connsiteX10" fmla="*/ 0 w 1019694"/>
              <a:gd name="connsiteY10" fmla="*/ 232756 h 984693"/>
              <a:gd name="connsiteX0" fmla="*/ 0 w 1019694"/>
              <a:gd name="connsiteY0" fmla="*/ 232756 h 984693"/>
              <a:gd name="connsiteX1" fmla="*/ 465512 w 1019694"/>
              <a:gd name="connsiteY1" fmla="*/ 0 h 984693"/>
              <a:gd name="connsiteX2" fmla="*/ 1019694 w 1019694"/>
              <a:gd name="connsiteY2" fmla="*/ 321426 h 984693"/>
              <a:gd name="connsiteX3" fmla="*/ 681643 w 1019694"/>
              <a:gd name="connsiteY3" fmla="*/ 532015 h 984693"/>
              <a:gd name="connsiteX4" fmla="*/ 642850 w 1019694"/>
              <a:gd name="connsiteY4" fmla="*/ 714895 h 984693"/>
              <a:gd name="connsiteX5" fmla="*/ 720435 w 1019694"/>
              <a:gd name="connsiteY5" fmla="*/ 731520 h 984693"/>
              <a:gd name="connsiteX6" fmla="*/ 570806 w 1019694"/>
              <a:gd name="connsiteY6" fmla="*/ 984693 h 984693"/>
              <a:gd name="connsiteX7" fmla="*/ 425941 w 1019694"/>
              <a:gd name="connsiteY7" fmla="*/ 783439 h 984693"/>
              <a:gd name="connsiteX8" fmla="*/ 520347 w 1019694"/>
              <a:gd name="connsiteY8" fmla="*/ 773327 h 984693"/>
              <a:gd name="connsiteX9" fmla="*/ 520930 w 1019694"/>
              <a:gd name="connsiteY9" fmla="*/ 543098 h 984693"/>
              <a:gd name="connsiteX10" fmla="*/ 0 w 1019694"/>
              <a:gd name="connsiteY10" fmla="*/ 232756 h 984693"/>
              <a:gd name="connsiteX0" fmla="*/ 0 w 1019694"/>
              <a:gd name="connsiteY0" fmla="*/ 232756 h 984693"/>
              <a:gd name="connsiteX1" fmla="*/ 465512 w 1019694"/>
              <a:gd name="connsiteY1" fmla="*/ 0 h 984693"/>
              <a:gd name="connsiteX2" fmla="*/ 1019694 w 1019694"/>
              <a:gd name="connsiteY2" fmla="*/ 321426 h 984693"/>
              <a:gd name="connsiteX3" fmla="*/ 681643 w 1019694"/>
              <a:gd name="connsiteY3" fmla="*/ 532015 h 984693"/>
              <a:gd name="connsiteX4" fmla="*/ 648197 w 1019694"/>
              <a:gd name="connsiteY4" fmla="*/ 789758 h 984693"/>
              <a:gd name="connsiteX5" fmla="*/ 720435 w 1019694"/>
              <a:gd name="connsiteY5" fmla="*/ 731520 h 984693"/>
              <a:gd name="connsiteX6" fmla="*/ 570806 w 1019694"/>
              <a:gd name="connsiteY6" fmla="*/ 984693 h 984693"/>
              <a:gd name="connsiteX7" fmla="*/ 425941 w 1019694"/>
              <a:gd name="connsiteY7" fmla="*/ 783439 h 984693"/>
              <a:gd name="connsiteX8" fmla="*/ 520347 w 1019694"/>
              <a:gd name="connsiteY8" fmla="*/ 773327 h 984693"/>
              <a:gd name="connsiteX9" fmla="*/ 520930 w 1019694"/>
              <a:gd name="connsiteY9" fmla="*/ 543098 h 984693"/>
              <a:gd name="connsiteX10" fmla="*/ 0 w 1019694"/>
              <a:gd name="connsiteY10" fmla="*/ 232756 h 984693"/>
              <a:gd name="connsiteX0" fmla="*/ 0 w 1019694"/>
              <a:gd name="connsiteY0" fmla="*/ 232756 h 984693"/>
              <a:gd name="connsiteX1" fmla="*/ 465512 w 1019694"/>
              <a:gd name="connsiteY1" fmla="*/ 0 h 984693"/>
              <a:gd name="connsiteX2" fmla="*/ 1019694 w 1019694"/>
              <a:gd name="connsiteY2" fmla="*/ 321426 h 984693"/>
              <a:gd name="connsiteX3" fmla="*/ 681643 w 1019694"/>
              <a:gd name="connsiteY3" fmla="*/ 532015 h 984693"/>
              <a:gd name="connsiteX4" fmla="*/ 648197 w 1019694"/>
              <a:gd name="connsiteY4" fmla="*/ 789758 h 984693"/>
              <a:gd name="connsiteX5" fmla="*/ 736477 w 1019694"/>
              <a:gd name="connsiteY5" fmla="*/ 803709 h 984693"/>
              <a:gd name="connsiteX6" fmla="*/ 570806 w 1019694"/>
              <a:gd name="connsiteY6" fmla="*/ 984693 h 984693"/>
              <a:gd name="connsiteX7" fmla="*/ 425941 w 1019694"/>
              <a:gd name="connsiteY7" fmla="*/ 783439 h 984693"/>
              <a:gd name="connsiteX8" fmla="*/ 520347 w 1019694"/>
              <a:gd name="connsiteY8" fmla="*/ 773327 h 984693"/>
              <a:gd name="connsiteX9" fmla="*/ 520930 w 1019694"/>
              <a:gd name="connsiteY9" fmla="*/ 543098 h 984693"/>
              <a:gd name="connsiteX10" fmla="*/ 0 w 1019694"/>
              <a:gd name="connsiteY10" fmla="*/ 232756 h 984693"/>
              <a:gd name="connsiteX0" fmla="*/ 0 w 1019694"/>
              <a:gd name="connsiteY0" fmla="*/ 232756 h 1020788"/>
              <a:gd name="connsiteX1" fmla="*/ 465512 w 1019694"/>
              <a:gd name="connsiteY1" fmla="*/ 0 h 1020788"/>
              <a:gd name="connsiteX2" fmla="*/ 1019694 w 1019694"/>
              <a:gd name="connsiteY2" fmla="*/ 321426 h 1020788"/>
              <a:gd name="connsiteX3" fmla="*/ 681643 w 1019694"/>
              <a:gd name="connsiteY3" fmla="*/ 532015 h 1020788"/>
              <a:gd name="connsiteX4" fmla="*/ 648197 w 1019694"/>
              <a:gd name="connsiteY4" fmla="*/ 789758 h 1020788"/>
              <a:gd name="connsiteX5" fmla="*/ 736477 w 1019694"/>
              <a:gd name="connsiteY5" fmla="*/ 803709 h 1020788"/>
              <a:gd name="connsiteX6" fmla="*/ 570806 w 1019694"/>
              <a:gd name="connsiteY6" fmla="*/ 1020788 h 1020788"/>
              <a:gd name="connsiteX7" fmla="*/ 425941 w 1019694"/>
              <a:gd name="connsiteY7" fmla="*/ 783439 h 1020788"/>
              <a:gd name="connsiteX8" fmla="*/ 520347 w 1019694"/>
              <a:gd name="connsiteY8" fmla="*/ 773327 h 1020788"/>
              <a:gd name="connsiteX9" fmla="*/ 520930 w 1019694"/>
              <a:gd name="connsiteY9" fmla="*/ 543098 h 1020788"/>
              <a:gd name="connsiteX10" fmla="*/ 0 w 1019694"/>
              <a:gd name="connsiteY10" fmla="*/ 232756 h 1020788"/>
              <a:gd name="connsiteX0" fmla="*/ 0 w 1019694"/>
              <a:gd name="connsiteY0" fmla="*/ 232756 h 1020788"/>
              <a:gd name="connsiteX1" fmla="*/ 465512 w 1019694"/>
              <a:gd name="connsiteY1" fmla="*/ 0 h 1020788"/>
              <a:gd name="connsiteX2" fmla="*/ 1019694 w 1019694"/>
              <a:gd name="connsiteY2" fmla="*/ 321426 h 1020788"/>
              <a:gd name="connsiteX3" fmla="*/ 681643 w 1019694"/>
              <a:gd name="connsiteY3" fmla="*/ 532015 h 1020788"/>
              <a:gd name="connsiteX4" fmla="*/ 648197 w 1019694"/>
              <a:gd name="connsiteY4" fmla="*/ 789758 h 1020788"/>
              <a:gd name="connsiteX5" fmla="*/ 736477 w 1019694"/>
              <a:gd name="connsiteY5" fmla="*/ 803709 h 1020788"/>
              <a:gd name="connsiteX6" fmla="*/ 570806 w 1019694"/>
              <a:gd name="connsiteY6" fmla="*/ 1020788 h 1020788"/>
              <a:gd name="connsiteX7" fmla="*/ 425941 w 1019694"/>
              <a:gd name="connsiteY7" fmla="*/ 783439 h 1020788"/>
              <a:gd name="connsiteX8" fmla="*/ 508315 w 1019694"/>
              <a:gd name="connsiteY8" fmla="*/ 793379 h 1020788"/>
              <a:gd name="connsiteX9" fmla="*/ 520930 w 1019694"/>
              <a:gd name="connsiteY9" fmla="*/ 543098 h 1020788"/>
              <a:gd name="connsiteX10" fmla="*/ 0 w 1019694"/>
              <a:gd name="connsiteY10" fmla="*/ 232756 h 1020788"/>
              <a:gd name="connsiteX0" fmla="*/ 0 w 1019694"/>
              <a:gd name="connsiteY0" fmla="*/ 232756 h 1020788"/>
              <a:gd name="connsiteX1" fmla="*/ 465512 w 1019694"/>
              <a:gd name="connsiteY1" fmla="*/ 0 h 1020788"/>
              <a:gd name="connsiteX2" fmla="*/ 1019694 w 1019694"/>
              <a:gd name="connsiteY2" fmla="*/ 321426 h 1020788"/>
              <a:gd name="connsiteX3" fmla="*/ 661590 w 1019694"/>
              <a:gd name="connsiteY3" fmla="*/ 536026 h 1020788"/>
              <a:gd name="connsiteX4" fmla="*/ 648197 w 1019694"/>
              <a:gd name="connsiteY4" fmla="*/ 789758 h 1020788"/>
              <a:gd name="connsiteX5" fmla="*/ 736477 w 1019694"/>
              <a:gd name="connsiteY5" fmla="*/ 803709 h 1020788"/>
              <a:gd name="connsiteX6" fmla="*/ 570806 w 1019694"/>
              <a:gd name="connsiteY6" fmla="*/ 1020788 h 1020788"/>
              <a:gd name="connsiteX7" fmla="*/ 425941 w 1019694"/>
              <a:gd name="connsiteY7" fmla="*/ 783439 h 1020788"/>
              <a:gd name="connsiteX8" fmla="*/ 508315 w 1019694"/>
              <a:gd name="connsiteY8" fmla="*/ 793379 h 1020788"/>
              <a:gd name="connsiteX9" fmla="*/ 520930 w 1019694"/>
              <a:gd name="connsiteY9" fmla="*/ 543098 h 1020788"/>
              <a:gd name="connsiteX10" fmla="*/ 0 w 1019694"/>
              <a:gd name="connsiteY10" fmla="*/ 232756 h 1020788"/>
              <a:gd name="connsiteX0" fmla="*/ 0 w 1019694"/>
              <a:gd name="connsiteY0" fmla="*/ 232756 h 1020788"/>
              <a:gd name="connsiteX1" fmla="*/ 465512 w 1019694"/>
              <a:gd name="connsiteY1" fmla="*/ 0 h 1020788"/>
              <a:gd name="connsiteX2" fmla="*/ 1019694 w 1019694"/>
              <a:gd name="connsiteY2" fmla="*/ 321426 h 1020788"/>
              <a:gd name="connsiteX3" fmla="*/ 661590 w 1019694"/>
              <a:gd name="connsiteY3" fmla="*/ 536026 h 1020788"/>
              <a:gd name="connsiteX4" fmla="*/ 636166 w 1019694"/>
              <a:gd name="connsiteY4" fmla="*/ 805800 h 1020788"/>
              <a:gd name="connsiteX5" fmla="*/ 736477 w 1019694"/>
              <a:gd name="connsiteY5" fmla="*/ 803709 h 1020788"/>
              <a:gd name="connsiteX6" fmla="*/ 570806 w 1019694"/>
              <a:gd name="connsiteY6" fmla="*/ 1020788 h 1020788"/>
              <a:gd name="connsiteX7" fmla="*/ 425941 w 1019694"/>
              <a:gd name="connsiteY7" fmla="*/ 783439 h 1020788"/>
              <a:gd name="connsiteX8" fmla="*/ 508315 w 1019694"/>
              <a:gd name="connsiteY8" fmla="*/ 793379 h 1020788"/>
              <a:gd name="connsiteX9" fmla="*/ 520930 w 1019694"/>
              <a:gd name="connsiteY9" fmla="*/ 543098 h 1020788"/>
              <a:gd name="connsiteX10" fmla="*/ 0 w 1019694"/>
              <a:gd name="connsiteY10" fmla="*/ 232756 h 1020788"/>
              <a:gd name="connsiteX0" fmla="*/ 0 w 1019694"/>
              <a:gd name="connsiteY0" fmla="*/ 232756 h 1020788"/>
              <a:gd name="connsiteX1" fmla="*/ 465512 w 1019694"/>
              <a:gd name="connsiteY1" fmla="*/ 0 h 1020788"/>
              <a:gd name="connsiteX2" fmla="*/ 1019694 w 1019694"/>
              <a:gd name="connsiteY2" fmla="*/ 321426 h 1020788"/>
              <a:gd name="connsiteX3" fmla="*/ 661590 w 1019694"/>
              <a:gd name="connsiteY3" fmla="*/ 536026 h 1020788"/>
              <a:gd name="connsiteX4" fmla="*/ 636166 w 1019694"/>
              <a:gd name="connsiteY4" fmla="*/ 805800 h 1020788"/>
              <a:gd name="connsiteX5" fmla="*/ 712414 w 1019694"/>
              <a:gd name="connsiteY5" fmla="*/ 827772 h 1020788"/>
              <a:gd name="connsiteX6" fmla="*/ 570806 w 1019694"/>
              <a:gd name="connsiteY6" fmla="*/ 1020788 h 1020788"/>
              <a:gd name="connsiteX7" fmla="*/ 425941 w 1019694"/>
              <a:gd name="connsiteY7" fmla="*/ 783439 h 1020788"/>
              <a:gd name="connsiteX8" fmla="*/ 508315 w 1019694"/>
              <a:gd name="connsiteY8" fmla="*/ 793379 h 1020788"/>
              <a:gd name="connsiteX9" fmla="*/ 520930 w 1019694"/>
              <a:gd name="connsiteY9" fmla="*/ 543098 h 1020788"/>
              <a:gd name="connsiteX10" fmla="*/ 0 w 1019694"/>
              <a:gd name="connsiteY10" fmla="*/ 232756 h 102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9694" h="1020788">
                <a:moveTo>
                  <a:pt x="0" y="232756"/>
                </a:moveTo>
                <a:lnTo>
                  <a:pt x="465512" y="0"/>
                </a:lnTo>
                <a:lnTo>
                  <a:pt x="1019694" y="321426"/>
                </a:lnTo>
                <a:lnTo>
                  <a:pt x="661590" y="536026"/>
                </a:lnTo>
                <a:lnTo>
                  <a:pt x="636166" y="805800"/>
                </a:lnTo>
                <a:lnTo>
                  <a:pt x="712414" y="827772"/>
                </a:lnTo>
                <a:lnTo>
                  <a:pt x="570806" y="1020788"/>
                </a:lnTo>
                <a:lnTo>
                  <a:pt x="425941" y="783439"/>
                </a:lnTo>
                <a:lnTo>
                  <a:pt x="508315" y="793379"/>
                </a:lnTo>
                <a:cubicBezTo>
                  <a:pt x="508509" y="716636"/>
                  <a:pt x="520736" y="619841"/>
                  <a:pt x="520930" y="543098"/>
                </a:cubicBezTo>
                <a:lnTo>
                  <a:pt x="0" y="232756"/>
                </a:lnTo>
                <a:close/>
              </a:path>
            </a:pathLst>
          </a:custGeom>
          <a:solidFill>
            <a:schemeClr val="bg1">
              <a:alpha val="47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a:solidFill>
                <a:schemeClr val="tx1"/>
              </a:solidFill>
            </a:endParaRPr>
          </a:p>
        </p:txBody>
      </p:sp>
      <p:sp>
        <p:nvSpPr>
          <p:cNvPr id="14" name="Freeform 13"/>
          <p:cNvSpPr/>
          <p:nvPr/>
        </p:nvSpPr>
        <p:spPr>
          <a:xfrm>
            <a:off x="6333261" y="4160879"/>
            <a:ext cx="2718479" cy="1128972"/>
          </a:xfrm>
          <a:custGeom>
            <a:avLst/>
            <a:gdLst>
              <a:gd name="connsiteX0" fmla="*/ 0 w 2039390"/>
              <a:gd name="connsiteY0" fmla="*/ 277091 h 1141614"/>
              <a:gd name="connsiteX1" fmla="*/ 465513 w 2039390"/>
              <a:gd name="connsiteY1" fmla="*/ 0 h 1141614"/>
              <a:gd name="connsiteX2" fmla="*/ 847899 w 2039390"/>
              <a:gd name="connsiteY2" fmla="*/ 193963 h 1141614"/>
              <a:gd name="connsiteX3" fmla="*/ 1762299 w 2039390"/>
              <a:gd name="connsiteY3" fmla="*/ 199505 h 1141614"/>
              <a:gd name="connsiteX4" fmla="*/ 1762299 w 2039390"/>
              <a:gd name="connsiteY4" fmla="*/ 127461 h 1141614"/>
              <a:gd name="connsiteX5" fmla="*/ 2039390 w 2039390"/>
              <a:gd name="connsiteY5" fmla="*/ 277091 h 1141614"/>
              <a:gd name="connsiteX6" fmla="*/ 1756757 w 2039390"/>
              <a:gd name="connsiteY6" fmla="*/ 437803 h 1141614"/>
              <a:gd name="connsiteX7" fmla="*/ 1751215 w 2039390"/>
              <a:gd name="connsiteY7" fmla="*/ 354676 h 1141614"/>
              <a:gd name="connsiteX8" fmla="*/ 914400 w 2039390"/>
              <a:gd name="connsiteY8" fmla="*/ 338051 h 1141614"/>
              <a:gd name="connsiteX9" fmla="*/ 864524 w 2039390"/>
              <a:gd name="connsiteY9" fmla="*/ 365760 h 1141614"/>
              <a:gd name="connsiteX10" fmla="*/ 853440 w 2039390"/>
              <a:gd name="connsiteY10" fmla="*/ 387927 h 1141614"/>
              <a:gd name="connsiteX11" fmla="*/ 1097280 w 2039390"/>
              <a:gd name="connsiteY11" fmla="*/ 520931 h 1141614"/>
              <a:gd name="connsiteX12" fmla="*/ 1180408 w 2039390"/>
              <a:gd name="connsiteY12" fmla="*/ 482138 h 1141614"/>
              <a:gd name="connsiteX13" fmla="*/ 1257993 w 2039390"/>
              <a:gd name="connsiteY13" fmla="*/ 731520 h 1141614"/>
              <a:gd name="connsiteX14" fmla="*/ 875608 w 2039390"/>
              <a:gd name="connsiteY14" fmla="*/ 681643 h 1141614"/>
              <a:gd name="connsiteX15" fmla="*/ 969819 w 2039390"/>
              <a:gd name="connsiteY15" fmla="*/ 631767 h 1141614"/>
              <a:gd name="connsiteX16" fmla="*/ 753688 w 2039390"/>
              <a:gd name="connsiteY16" fmla="*/ 493221 h 1141614"/>
              <a:gd name="connsiteX17" fmla="*/ 598517 w 2039390"/>
              <a:gd name="connsiteY17" fmla="*/ 565265 h 1141614"/>
              <a:gd name="connsiteX18" fmla="*/ 587433 w 2039390"/>
              <a:gd name="connsiteY18" fmla="*/ 886691 h 1141614"/>
              <a:gd name="connsiteX19" fmla="*/ 692728 w 2039390"/>
              <a:gd name="connsiteY19" fmla="*/ 897774 h 1141614"/>
              <a:gd name="connsiteX20" fmla="*/ 526473 w 2039390"/>
              <a:gd name="connsiteY20" fmla="*/ 1141614 h 1141614"/>
              <a:gd name="connsiteX21" fmla="*/ 326968 w 2039390"/>
              <a:gd name="connsiteY21" fmla="*/ 903316 h 1141614"/>
              <a:gd name="connsiteX22" fmla="*/ 415637 w 2039390"/>
              <a:gd name="connsiteY22" fmla="*/ 897774 h 1141614"/>
              <a:gd name="connsiteX23" fmla="*/ 410095 w 2039390"/>
              <a:gd name="connsiteY23" fmla="*/ 548640 h 1141614"/>
              <a:gd name="connsiteX24" fmla="*/ 0 w 2039390"/>
              <a:gd name="connsiteY24"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1762299 w 2039390"/>
              <a:gd name="connsiteY3" fmla="*/ 220445 h 1141614"/>
              <a:gd name="connsiteX4" fmla="*/ 1762299 w 2039390"/>
              <a:gd name="connsiteY4" fmla="*/ 127461 h 1141614"/>
              <a:gd name="connsiteX5" fmla="*/ 2039390 w 2039390"/>
              <a:gd name="connsiteY5" fmla="*/ 277091 h 1141614"/>
              <a:gd name="connsiteX6" fmla="*/ 1756757 w 2039390"/>
              <a:gd name="connsiteY6" fmla="*/ 437803 h 1141614"/>
              <a:gd name="connsiteX7" fmla="*/ 1751215 w 2039390"/>
              <a:gd name="connsiteY7" fmla="*/ 354676 h 1141614"/>
              <a:gd name="connsiteX8" fmla="*/ 914400 w 2039390"/>
              <a:gd name="connsiteY8" fmla="*/ 338051 h 1141614"/>
              <a:gd name="connsiteX9" fmla="*/ 864524 w 2039390"/>
              <a:gd name="connsiteY9" fmla="*/ 365760 h 1141614"/>
              <a:gd name="connsiteX10" fmla="*/ 853440 w 2039390"/>
              <a:gd name="connsiteY10" fmla="*/ 387927 h 1141614"/>
              <a:gd name="connsiteX11" fmla="*/ 1097280 w 2039390"/>
              <a:gd name="connsiteY11" fmla="*/ 520931 h 1141614"/>
              <a:gd name="connsiteX12" fmla="*/ 1180408 w 2039390"/>
              <a:gd name="connsiteY12" fmla="*/ 482138 h 1141614"/>
              <a:gd name="connsiteX13" fmla="*/ 1257993 w 2039390"/>
              <a:gd name="connsiteY13" fmla="*/ 731520 h 1141614"/>
              <a:gd name="connsiteX14" fmla="*/ 875608 w 2039390"/>
              <a:gd name="connsiteY14" fmla="*/ 681643 h 1141614"/>
              <a:gd name="connsiteX15" fmla="*/ 969819 w 2039390"/>
              <a:gd name="connsiteY15" fmla="*/ 631767 h 1141614"/>
              <a:gd name="connsiteX16" fmla="*/ 753688 w 2039390"/>
              <a:gd name="connsiteY16" fmla="*/ 493221 h 1141614"/>
              <a:gd name="connsiteX17" fmla="*/ 598517 w 2039390"/>
              <a:gd name="connsiteY17" fmla="*/ 565265 h 1141614"/>
              <a:gd name="connsiteX18" fmla="*/ 587433 w 2039390"/>
              <a:gd name="connsiteY18" fmla="*/ 886691 h 1141614"/>
              <a:gd name="connsiteX19" fmla="*/ 692728 w 2039390"/>
              <a:gd name="connsiteY19" fmla="*/ 897774 h 1141614"/>
              <a:gd name="connsiteX20" fmla="*/ 526473 w 2039390"/>
              <a:gd name="connsiteY20" fmla="*/ 1141614 h 1141614"/>
              <a:gd name="connsiteX21" fmla="*/ 326968 w 2039390"/>
              <a:gd name="connsiteY21" fmla="*/ 903316 h 1141614"/>
              <a:gd name="connsiteX22" fmla="*/ 415637 w 2039390"/>
              <a:gd name="connsiteY22" fmla="*/ 897774 h 1141614"/>
              <a:gd name="connsiteX23" fmla="*/ 410095 w 2039390"/>
              <a:gd name="connsiteY23" fmla="*/ 548640 h 1141614"/>
              <a:gd name="connsiteX24" fmla="*/ 0 w 2039390"/>
              <a:gd name="connsiteY24"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1762299 w 2039390"/>
              <a:gd name="connsiteY3" fmla="*/ 220445 h 1141614"/>
              <a:gd name="connsiteX4" fmla="*/ 1762299 w 2039390"/>
              <a:gd name="connsiteY4" fmla="*/ 127461 h 1141614"/>
              <a:gd name="connsiteX5" fmla="*/ 2039390 w 2039390"/>
              <a:gd name="connsiteY5" fmla="*/ 277091 h 1141614"/>
              <a:gd name="connsiteX6" fmla="*/ 1756757 w 2039390"/>
              <a:gd name="connsiteY6" fmla="*/ 437803 h 1141614"/>
              <a:gd name="connsiteX7" fmla="*/ 1751215 w 2039390"/>
              <a:gd name="connsiteY7" fmla="*/ 347696 h 1141614"/>
              <a:gd name="connsiteX8" fmla="*/ 914400 w 2039390"/>
              <a:gd name="connsiteY8" fmla="*/ 338051 h 1141614"/>
              <a:gd name="connsiteX9" fmla="*/ 864524 w 2039390"/>
              <a:gd name="connsiteY9" fmla="*/ 365760 h 1141614"/>
              <a:gd name="connsiteX10" fmla="*/ 853440 w 2039390"/>
              <a:gd name="connsiteY10" fmla="*/ 387927 h 1141614"/>
              <a:gd name="connsiteX11" fmla="*/ 1097280 w 2039390"/>
              <a:gd name="connsiteY11" fmla="*/ 520931 h 1141614"/>
              <a:gd name="connsiteX12" fmla="*/ 1180408 w 2039390"/>
              <a:gd name="connsiteY12" fmla="*/ 482138 h 1141614"/>
              <a:gd name="connsiteX13" fmla="*/ 1257993 w 2039390"/>
              <a:gd name="connsiteY13" fmla="*/ 731520 h 1141614"/>
              <a:gd name="connsiteX14" fmla="*/ 875608 w 2039390"/>
              <a:gd name="connsiteY14" fmla="*/ 681643 h 1141614"/>
              <a:gd name="connsiteX15" fmla="*/ 969819 w 2039390"/>
              <a:gd name="connsiteY15" fmla="*/ 631767 h 1141614"/>
              <a:gd name="connsiteX16" fmla="*/ 753688 w 2039390"/>
              <a:gd name="connsiteY16" fmla="*/ 493221 h 1141614"/>
              <a:gd name="connsiteX17" fmla="*/ 598517 w 2039390"/>
              <a:gd name="connsiteY17" fmla="*/ 565265 h 1141614"/>
              <a:gd name="connsiteX18" fmla="*/ 587433 w 2039390"/>
              <a:gd name="connsiteY18" fmla="*/ 886691 h 1141614"/>
              <a:gd name="connsiteX19" fmla="*/ 692728 w 2039390"/>
              <a:gd name="connsiteY19" fmla="*/ 897774 h 1141614"/>
              <a:gd name="connsiteX20" fmla="*/ 526473 w 2039390"/>
              <a:gd name="connsiteY20" fmla="*/ 1141614 h 1141614"/>
              <a:gd name="connsiteX21" fmla="*/ 326968 w 2039390"/>
              <a:gd name="connsiteY21" fmla="*/ 903316 h 1141614"/>
              <a:gd name="connsiteX22" fmla="*/ 415637 w 2039390"/>
              <a:gd name="connsiteY22" fmla="*/ 897774 h 1141614"/>
              <a:gd name="connsiteX23" fmla="*/ 410095 w 2039390"/>
              <a:gd name="connsiteY23" fmla="*/ 548640 h 1141614"/>
              <a:gd name="connsiteX24" fmla="*/ 0 w 2039390"/>
              <a:gd name="connsiteY24"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20445 h 1141614"/>
              <a:gd name="connsiteX5" fmla="*/ 1762299 w 2039390"/>
              <a:gd name="connsiteY5" fmla="*/ 127461 h 1141614"/>
              <a:gd name="connsiteX6" fmla="*/ 2039390 w 2039390"/>
              <a:gd name="connsiteY6" fmla="*/ 277091 h 1141614"/>
              <a:gd name="connsiteX7" fmla="*/ 1756757 w 2039390"/>
              <a:gd name="connsiteY7" fmla="*/ 437803 h 1141614"/>
              <a:gd name="connsiteX8" fmla="*/ 1751215 w 2039390"/>
              <a:gd name="connsiteY8" fmla="*/ 347696 h 1141614"/>
              <a:gd name="connsiteX9" fmla="*/ 914400 w 2039390"/>
              <a:gd name="connsiteY9" fmla="*/ 338051 h 1141614"/>
              <a:gd name="connsiteX10" fmla="*/ 864524 w 2039390"/>
              <a:gd name="connsiteY10" fmla="*/ 365760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62299 w 2039390"/>
              <a:gd name="connsiteY5" fmla="*/ 127461 h 1141614"/>
              <a:gd name="connsiteX6" fmla="*/ 2039390 w 2039390"/>
              <a:gd name="connsiteY6" fmla="*/ 277091 h 1141614"/>
              <a:gd name="connsiteX7" fmla="*/ 1756757 w 2039390"/>
              <a:gd name="connsiteY7" fmla="*/ 437803 h 1141614"/>
              <a:gd name="connsiteX8" fmla="*/ 1751215 w 2039390"/>
              <a:gd name="connsiteY8" fmla="*/ 347696 h 1141614"/>
              <a:gd name="connsiteX9" fmla="*/ 914400 w 2039390"/>
              <a:gd name="connsiteY9" fmla="*/ 338051 h 1141614"/>
              <a:gd name="connsiteX10" fmla="*/ 864524 w 2039390"/>
              <a:gd name="connsiteY10" fmla="*/ 365760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62299 w 2039390"/>
              <a:gd name="connsiteY5" fmla="*/ 127461 h 1141614"/>
              <a:gd name="connsiteX6" fmla="*/ 2039390 w 2039390"/>
              <a:gd name="connsiteY6" fmla="*/ 277091 h 1141614"/>
              <a:gd name="connsiteX7" fmla="*/ 1756757 w 2039390"/>
              <a:gd name="connsiteY7" fmla="*/ 437803 h 1141614"/>
              <a:gd name="connsiteX8" fmla="*/ 1751215 w 2039390"/>
              <a:gd name="connsiteY8" fmla="*/ 337002 h 1141614"/>
              <a:gd name="connsiteX9" fmla="*/ 914400 w 2039390"/>
              <a:gd name="connsiteY9" fmla="*/ 338051 h 1141614"/>
              <a:gd name="connsiteX10" fmla="*/ 864524 w 2039390"/>
              <a:gd name="connsiteY10" fmla="*/ 365760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56757 w 2039390"/>
              <a:gd name="connsiteY7" fmla="*/ 437803 h 1141614"/>
              <a:gd name="connsiteX8" fmla="*/ 1751215 w 2039390"/>
              <a:gd name="connsiteY8" fmla="*/ 337002 h 1141614"/>
              <a:gd name="connsiteX9" fmla="*/ 914400 w 2039390"/>
              <a:gd name="connsiteY9" fmla="*/ 338051 h 1141614"/>
              <a:gd name="connsiteX10" fmla="*/ 864524 w 2039390"/>
              <a:gd name="connsiteY10" fmla="*/ 365760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56757 w 2039390"/>
              <a:gd name="connsiteY7" fmla="*/ 421761 h 1141614"/>
              <a:gd name="connsiteX8" fmla="*/ 1751215 w 2039390"/>
              <a:gd name="connsiteY8" fmla="*/ 337002 h 1141614"/>
              <a:gd name="connsiteX9" fmla="*/ 914400 w 2039390"/>
              <a:gd name="connsiteY9" fmla="*/ 338051 h 1141614"/>
              <a:gd name="connsiteX10" fmla="*/ 864524 w 2039390"/>
              <a:gd name="connsiteY10" fmla="*/ 365760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56757 w 2039390"/>
              <a:gd name="connsiteY7" fmla="*/ 421761 h 1141614"/>
              <a:gd name="connsiteX8" fmla="*/ 1767257 w 2039390"/>
              <a:gd name="connsiteY8" fmla="*/ 337002 h 1141614"/>
              <a:gd name="connsiteX9" fmla="*/ 914400 w 2039390"/>
              <a:gd name="connsiteY9" fmla="*/ 338051 h 1141614"/>
              <a:gd name="connsiteX10" fmla="*/ 864524 w 2039390"/>
              <a:gd name="connsiteY10" fmla="*/ 365760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14400 w 2039390"/>
              <a:gd name="connsiteY9" fmla="*/ 338051 h 1141614"/>
              <a:gd name="connsiteX10" fmla="*/ 864524 w 2039390"/>
              <a:gd name="connsiteY10" fmla="*/ 365760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1440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5859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53688 w 2039390"/>
              <a:gd name="connsiteY17" fmla="*/ 493221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47899 w 2039390"/>
              <a:gd name="connsiteY2" fmla="*/ 193963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5859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40091 w 2039390"/>
              <a:gd name="connsiteY17" fmla="*/ 483023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24104 w 2039390"/>
              <a:gd name="connsiteY2" fmla="*/ 183766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5859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40091 w 2039390"/>
              <a:gd name="connsiteY17" fmla="*/ 483023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10095 w 2039390"/>
              <a:gd name="connsiteY24" fmla="*/ 548640 h 1141614"/>
              <a:gd name="connsiteX25" fmla="*/ 0 w 2039390"/>
              <a:gd name="connsiteY25" fmla="*/ 277091 h 1141614"/>
              <a:gd name="connsiteX0" fmla="*/ 0 w 2039390"/>
              <a:gd name="connsiteY0" fmla="*/ 277091 h 1141614"/>
              <a:gd name="connsiteX1" fmla="*/ 465513 w 2039390"/>
              <a:gd name="connsiteY1" fmla="*/ 0 h 1141614"/>
              <a:gd name="connsiteX2" fmla="*/ 824104 w 2039390"/>
              <a:gd name="connsiteY2" fmla="*/ 183766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5859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40091 w 2039390"/>
              <a:gd name="connsiteY17" fmla="*/ 483023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15637 w 2039390"/>
              <a:gd name="connsiteY23" fmla="*/ 897774 h 1141614"/>
              <a:gd name="connsiteX24" fmla="*/ 430192 w 2039390"/>
              <a:gd name="connsiteY24" fmla="*/ 553664 h 1141614"/>
              <a:gd name="connsiteX25" fmla="*/ 0 w 2039390"/>
              <a:gd name="connsiteY25" fmla="*/ 277091 h 1141614"/>
              <a:gd name="connsiteX0" fmla="*/ 0 w 2039390"/>
              <a:gd name="connsiteY0" fmla="*/ 277091 h 1141614"/>
              <a:gd name="connsiteX1" fmla="*/ 465513 w 2039390"/>
              <a:gd name="connsiteY1" fmla="*/ 0 h 1141614"/>
              <a:gd name="connsiteX2" fmla="*/ 824104 w 2039390"/>
              <a:gd name="connsiteY2" fmla="*/ 183766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5859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40091 w 2039390"/>
              <a:gd name="connsiteY17" fmla="*/ 483023 h 1141614"/>
              <a:gd name="connsiteX18" fmla="*/ 598517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40758 w 2039390"/>
              <a:gd name="connsiteY23" fmla="*/ 907822 h 1141614"/>
              <a:gd name="connsiteX24" fmla="*/ 430192 w 2039390"/>
              <a:gd name="connsiteY24" fmla="*/ 553664 h 1141614"/>
              <a:gd name="connsiteX25" fmla="*/ 0 w 2039390"/>
              <a:gd name="connsiteY25" fmla="*/ 277091 h 1141614"/>
              <a:gd name="connsiteX0" fmla="*/ 0 w 2039390"/>
              <a:gd name="connsiteY0" fmla="*/ 277091 h 1141614"/>
              <a:gd name="connsiteX1" fmla="*/ 465513 w 2039390"/>
              <a:gd name="connsiteY1" fmla="*/ 0 h 1141614"/>
              <a:gd name="connsiteX2" fmla="*/ 824104 w 2039390"/>
              <a:gd name="connsiteY2" fmla="*/ 183766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5859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40091 w 2039390"/>
              <a:gd name="connsiteY17" fmla="*/ 483023 h 1141614"/>
              <a:gd name="connsiteX18" fmla="*/ 583445 w 2039390"/>
              <a:gd name="connsiteY18" fmla="*/ 565265 h 1141614"/>
              <a:gd name="connsiteX19" fmla="*/ 587433 w 2039390"/>
              <a:gd name="connsiteY19" fmla="*/ 886691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40758 w 2039390"/>
              <a:gd name="connsiteY23" fmla="*/ 907822 h 1141614"/>
              <a:gd name="connsiteX24" fmla="*/ 430192 w 2039390"/>
              <a:gd name="connsiteY24" fmla="*/ 553664 h 1141614"/>
              <a:gd name="connsiteX25" fmla="*/ 0 w 2039390"/>
              <a:gd name="connsiteY25" fmla="*/ 277091 h 1141614"/>
              <a:gd name="connsiteX0" fmla="*/ 0 w 2039390"/>
              <a:gd name="connsiteY0" fmla="*/ 277091 h 1141614"/>
              <a:gd name="connsiteX1" fmla="*/ 465513 w 2039390"/>
              <a:gd name="connsiteY1" fmla="*/ 0 h 1141614"/>
              <a:gd name="connsiteX2" fmla="*/ 824104 w 2039390"/>
              <a:gd name="connsiteY2" fmla="*/ 183766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5859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40091 w 2039390"/>
              <a:gd name="connsiteY17" fmla="*/ 483023 h 1141614"/>
              <a:gd name="connsiteX18" fmla="*/ 583445 w 2039390"/>
              <a:gd name="connsiteY18" fmla="*/ 565265 h 1141614"/>
              <a:gd name="connsiteX19" fmla="*/ 587433 w 2039390"/>
              <a:gd name="connsiteY19" fmla="*/ 907760 h 1141614"/>
              <a:gd name="connsiteX20" fmla="*/ 692728 w 2039390"/>
              <a:gd name="connsiteY20" fmla="*/ 897774 h 1141614"/>
              <a:gd name="connsiteX21" fmla="*/ 526473 w 2039390"/>
              <a:gd name="connsiteY21" fmla="*/ 1141614 h 1141614"/>
              <a:gd name="connsiteX22" fmla="*/ 326968 w 2039390"/>
              <a:gd name="connsiteY22" fmla="*/ 903316 h 1141614"/>
              <a:gd name="connsiteX23" fmla="*/ 440758 w 2039390"/>
              <a:gd name="connsiteY23" fmla="*/ 907822 h 1141614"/>
              <a:gd name="connsiteX24" fmla="*/ 430192 w 2039390"/>
              <a:gd name="connsiteY24" fmla="*/ 553664 h 1141614"/>
              <a:gd name="connsiteX25" fmla="*/ 0 w 2039390"/>
              <a:gd name="connsiteY25" fmla="*/ 277091 h 1141614"/>
              <a:gd name="connsiteX0" fmla="*/ 0 w 2039390"/>
              <a:gd name="connsiteY0" fmla="*/ 277091 h 1141614"/>
              <a:gd name="connsiteX1" fmla="*/ 465513 w 2039390"/>
              <a:gd name="connsiteY1" fmla="*/ 0 h 1141614"/>
              <a:gd name="connsiteX2" fmla="*/ 824104 w 2039390"/>
              <a:gd name="connsiteY2" fmla="*/ 183766 h 1141614"/>
              <a:gd name="connsiteX3" fmla="*/ 879989 w 2039390"/>
              <a:gd name="connsiteY3" fmla="*/ 211368 h 1141614"/>
              <a:gd name="connsiteX4" fmla="*/ 1762299 w 2039390"/>
              <a:gd name="connsiteY4" fmla="*/ 215097 h 1141614"/>
              <a:gd name="connsiteX5" fmla="*/ 1756952 w 2039390"/>
              <a:gd name="connsiteY5" fmla="*/ 143503 h 1141614"/>
              <a:gd name="connsiteX6" fmla="*/ 2039390 w 2039390"/>
              <a:gd name="connsiteY6" fmla="*/ 277091 h 1141614"/>
              <a:gd name="connsiteX7" fmla="*/ 1770354 w 2039390"/>
              <a:gd name="connsiteY7" fmla="*/ 421761 h 1141614"/>
              <a:gd name="connsiteX8" fmla="*/ 1767257 w 2039390"/>
              <a:gd name="connsiteY8" fmla="*/ 337002 h 1141614"/>
              <a:gd name="connsiteX9" fmla="*/ 958590 w 2039390"/>
              <a:gd name="connsiteY9" fmla="*/ 338051 h 1141614"/>
              <a:gd name="connsiteX10" fmla="*/ 861124 w 2039390"/>
              <a:gd name="connsiteY10" fmla="*/ 386156 h 1141614"/>
              <a:gd name="connsiteX11" fmla="*/ 853440 w 2039390"/>
              <a:gd name="connsiteY11" fmla="*/ 387927 h 1141614"/>
              <a:gd name="connsiteX12" fmla="*/ 1097280 w 2039390"/>
              <a:gd name="connsiteY12" fmla="*/ 520931 h 1141614"/>
              <a:gd name="connsiteX13" fmla="*/ 1180408 w 2039390"/>
              <a:gd name="connsiteY13" fmla="*/ 482138 h 1141614"/>
              <a:gd name="connsiteX14" fmla="*/ 1257993 w 2039390"/>
              <a:gd name="connsiteY14" fmla="*/ 731520 h 1141614"/>
              <a:gd name="connsiteX15" fmla="*/ 875608 w 2039390"/>
              <a:gd name="connsiteY15" fmla="*/ 681643 h 1141614"/>
              <a:gd name="connsiteX16" fmla="*/ 969819 w 2039390"/>
              <a:gd name="connsiteY16" fmla="*/ 631767 h 1141614"/>
              <a:gd name="connsiteX17" fmla="*/ 740091 w 2039390"/>
              <a:gd name="connsiteY17" fmla="*/ 483023 h 1141614"/>
              <a:gd name="connsiteX18" fmla="*/ 583445 w 2039390"/>
              <a:gd name="connsiteY18" fmla="*/ 565265 h 1141614"/>
              <a:gd name="connsiteX19" fmla="*/ 587433 w 2039390"/>
              <a:gd name="connsiteY19" fmla="*/ 907760 h 1141614"/>
              <a:gd name="connsiteX20" fmla="*/ 696941 w 2039390"/>
              <a:gd name="connsiteY20" fmla="*/ 918843 h 1141614"/>
              <a:gd name="connsiteX21" fmla="*/ 526473 w 2039390"/>
              <a:gd name="connsiteY21" fmla="*/ 1141614 h 1141614"/>
              <a:gd name="connsiteX22" fmla="*/ 326968 w 2039390"/>
              <a:gd name="connsiteY22" fmla="*/ 903316 h 1141614"/>
              <a:gd name="connsiteX23" fmla="*/ 440758 w 2039390"/>
              <a:gd name="connsiteY23" fmla="*/ 907822 h 1141614"/>
              <a:gd name="connsiteX24" fmla="*/ 430192 w 2039390"/>
              <a:gd name="connsiteY24" fmla="*/ 553664 h 1141614"/>
              <a:gd name="connsiteX25" fmla="*/ 0 w 2039390"/>
              <a:gd name="connsiteY25" fmla="*/ 277091 h 1141614"/>
              <a:gd name="connsiteX0" fmla="*/ 0 w 2039390"/>
              <a:gd name="connsiteY0" fmla="*/ 277091 h 1128972"/>
              <a:gd name="connsiteX1" fmla="*/ 465513 w 2039390"/>
              <a:gd name="connsiteY1" fmla="*/ 0 h 1128972"/>
              <a:gd name="connsiteX2" fmla="*/ 824104 w 2039390"/>
              <a:gd name="connsiteY2" fmla="*/ 183766 h 1128972"/>
              <a:gd name="connsiteX3" fmla="*/ 879989 w 2039390"/>
              <a:gd name="connsiteY3" fmla="*/ 211368 h 1128972"/>
              <a:gd name="connsiteX4" fmla="*/ 1762299 w 2039390"/>
              <a:gd name="connsiteY4" fmla="*/ 215097 h 1128972"/>
              <a:gd name="connsiteX5" fmla="*/ 1756952 w 2039390"/>
              <a:gd name="connsiteY5" fmla="*/ 143503 h 1128972"/>
              <a:gd name="connsiteX6" fmla="*/ 2039390 w 2039390"/>
              <a:gd name="connsiteY6" fmla="*/ 277091 h 1128972"/>
              <a:gd name="connsiteX7" fmla="*/ 1770354 w 2039390"/>
              <a:gd name="connsiteY7" fmla="*/ 421761 h 1128972"/>
              <a:gd name="connsiteX8" fmla="*/ 1767257 w 2039390"/>
              <a:gd name="connsiteY8" fmla="*/ 337002 h 1128972"/>
              <a:gd name="connsiteX9" fmla="*/ 958590 w 2039390"/>
              <a:gd name="connsiteY9" fmla="*/ 338051 h 1128972"/>
              <a:gd name="connsiteX10" fmla="*/ 861124 w 2039390"/>
              <a:gd name="connsiteY10" fmla="*/ 386156 h 1128972"/>
              <a:gd name="connsiteX11" fmla="*/ 853440 w 2039390"/>
              <a:gd name="connsiteY11" fmla="*/ 387927 h 1128972"/>
              <a:gd name="connsiteX12" fmla="*/ 1097280 w 2039390"/>
              <a:gd name="connsiteY12" fmla="*/ 520931 h 1128972"/>
              <a:gd name="connsiteX13" fmla="*/ 1180408 w 2039390"/>
              <a:gd name="connsiteY13" fmla="*/ 482138 h 1128972"/>
              <a:gd name="connsiteX14" fmla="*/ 1257993 w 2039390"/>
              <a:gd name="connsiteY14" fmla="*/ 731520 h 1128972"/>
              <a:gd name="connsiteX15" fmla="*/ 875608 w 2039390"/>
              <a:gd name="connsiteY15" fmla="*/ 681643 h 1128972"/>
              <a:gd name="connsiteX16" fmla="*/ 969819 w 2039390"/>
              <a:gd name="connsiteY16" fmla="*/ 631767 h 1128972"/>
              <a:gd name="connsiteX17" fmla="*/ 740091 w 2039390"/>
              <a:gd name="connsiteY17" fmla="*/ 483023 h 1128972"/>
              <a:gd name="connsiteX18" fmla="*/ 583445 w 2039390"/>
              <a:gd name="connsiteY18" fmla="*/ 565265 h 1128972"/>
              <a:gd name="connsiteX19" fmla="*/ 587433 w 2039390"/>
              <a:gd name="connsiteY19" fmla="*/ 907760 h 1128972"/>
              <a:gd name="connsiteX20" fmla="*/ 696941 w 2039390"/>
              <a:gd name="connsiteY20" fmla="*/ 918843 h 1128972"/>
              <a:gd name="connsiteX21" fmla="*/ 509617 w 2039390"/>
              <a:gd name="connsiteY21" fmla="*/ 1128972 h 1128972"/>
              <a:gd name="connsiteX22" fmla="*/ 326968 w 2039390"/>
              <a:gd name="connsiteY22" fmla="*/ 903316 h 1128972"/>
              <a:gd name="connsiteX23" fmla="*/ 440758 w 2039390"/>
              <a:gd name="connsiteY23" fmla="*/ 907822 h 1128972"/>
              <a:gd name="connsiteX24" fmla="*/ 430192 w 2039390"/>
              <a:gd name="connsiteY24" fmla="*/ 553664 h 1128972"/>
              <a:gd name="connsiteX25" fmla="*/ 0 w 2039390"/>
              <a:gd name="connsiteY25" fmla="*/ 277091 h 1128972"/>
              <a:gd name="connsiteX0" fmla="*/ 0 w 2039390"/>
              <a:gd name="connsiteY0" fmla="*/ 277091 h 1128972"/>
              <a:gd name="connsiteX1" fmla="*/ 465513 w 2039390"/>
              <a:gd name="connsiteY1" fmla="*/ 0 h 1128972"/>
              <a:gd name="connsiteX2" fmla="*/ 824104 w 2039390"/>
              <a:gd name="connsiteY2" fmla="*/ 183766 h 1128972"/>
              <a:gd name="connsiteX3" fmla="*/ 879989 w 2039390"/>
              <a:gd name="connsiteY3" fmla="*/ 211368 h 1128972"/>
              <a:gd name="connsiteX4" fmla="*/ 1762299 w 2039390"/>
              <a:gd name="connsiteY4" fmla="*/ 215097 h 1128972"/>
              <a:gd name="connsiteX5" fmla="*/ 1756952 w 2039390"/>
              <a:gd name="connsiteY5" fmla="*/ 143503 h 1128972"/>
              <a:gd name="connsiteX6" fmla="*/ 2039390 w 2039390"/>
              <a:gd name="connsiteY6" fmla="*/ 277091 h 1128972"/>
              <a:gd name="connsiteX7" fmla="*/ 1770354 w 2039390"/>
              <a:gd name="connsiteY7" fmla="*/ 421761 h 1128972"/>
              <a:gd name="connsiteX8" fmla="*/ 1767257 w 2039390"/>
              <a:gd name="connsiteY8" fmla="*/ 337002 h 1128972"/>
              <a:gd name="connsiteX9" fmla="*/ 958590 w 2039390"/>
              <a:gd name="connsiteY9" fmla="*/ 338051 h 1128972"/>
              <a:gd name="connsiteX10" fmla="*/ 861124 w 2039390"/>
              <a:gd name="connsiteY10" fmla="*/ 386156 h 1128972"/>
              <a:gd name="connsiteX11" fmla="*/ 853440 w 2039390"/>
              <a:gd name="connsiteY11" fmla="*/ 387927 h 1128972"/>
              <a:gd name="connsiteX12" fmla="*/ 1097280 w 2039390"/>
              <a:gd name="connsiteY12" fmla="*/ 520931 h 1128972"/>
              <a:gd name="connsiteX13" fmla="*/ 1180408 w 2039390"/>
              <a:gd name="connsiteY13" fmla="*/ 482138 h 1128972"/>
              <a:gd name="connsiteX14" fmla="*/ 1257993 w 2039390"/>
              <a:gd name="connsiteY14" fmla="*/ 731520 h 1128972"/>
              <a:gd name="connsiteX15" fmla="*/ 875608 w 2039390"/>
              <a:gd name="connsiteY15" fmla="*/ 681643 h 1128972"/>
              <a:gd name="connsiteX16" fmla="*/ 969819 w 2039390"/>
              <a:gd name="connsiteY16" fmla="*/ 631767 h 1128972"/>
              <a:gd name="connsiteX17" fmla="*/ 740091 w 2039390"/>
              <a:gd name="connsiteY17" fmla="*/ 483023 h 1128972"/>
              <a:gd name="connsiteX18" fmla="*/ 583445 w 2039390"/>
              <a:gd name="connsiteY18" fmla="*/ 565265 h 1128972"/>
              <a:gd name="connsiteX19" fmla="*/ 587433 w 2039390"/>
              <a:gd name="connsiteY19" fmla="*/ 907760 h 1128972"/>
              <a:gd name="connsiteX20" fmla="*/ 696941 w 2039390"/>
              <a:gd name="connsiteY20" fmla="*/ 918843 h 1128972"/>
              <a:gd name="connsiteX21" fmla="*/ 509617 w 2039390"/>
              <a:gd name="connsiteY21" fmla="*/ 1128972 h 1128972"/>
              <a:gd name="connsiteX22" fmla="*/ 352251 w 2039390"/>
              <a:gd name="connsiteY22" fmla="*/ 903316 h 1128972"/>
              <a:gd name="connsiteX23" fmla="*/ 440758 w 2039390"/>
              <a:gd name="connsiteY23" fmla="*/ 907822 h 1128972"/>
              <a:gd name="connsiteX24" fmla="*/ 430192 w 2039390"/>
              <a:gd name="connsiteY24" fmla="*/ 553664 h 1128972"/>
              <a:gd name="connsiteX25" fmla="*/ 0 w 2039390"/>
              <a:gd name="connsiteY25" fmla="*/ 277091 h 1128972"/>
              <a:gd name="connsiteX0" fmla="*/ 0 w 2039390"/>
              <a:gd name="connsiteY0" fmla="*/ 277091 h 1128972"/>
              <a:gd name="connsiteX1" fmla="*/ 465513 w 2039390"/>
              <a:gd name="connsiteY1" fmla="*/ 0 h 1128972"/>
              <a:gd name="connsiteX2" fmla="*/ 824104 w 2039390"/>
              <a:gd name="connsiteY2" fmla="*/ 183766 h 1128972"/>
              <a:gd name="connsiteX3" fmla="*/ 879989 w 2039390"/>
              <a:gd name="connsiteY3" fmla="*/ 211368 h 1128972"/>
              <a:gd name="connsiteX4" fmla="*/ 1762299 w 2039390"/>
              <a:gd name="connsiteY4" fmla="*/ 215097 h 1128972"/>
              <a:gd name="connsiteX5" fmla="*/ 1756952 w 2039390"/>
              <a:gd name="connsiteY5" fmla="*/ 143503 h 1128972"/>
              <a:gd name="connsiteX6" fmla="*/ 2039390 w 2039390"/>
              <a:gd name="connsiteY6" fmla="*/ 277091 h 1128972"/>
              <a:gd name="connsiteX7" fmla="*/ 1770354 w 2039390"/>
              <a:gd name="connsiteY7" fmla="*/ 421761 h 1128972"/>
              <a:gd name="connsiteX8" fmla="*/ 1767257 w 2039390"/>
              <a:gd name="connsiteY8" fmla="*/ 337002 h 1128972"/>
              <a:gd name="connsiteX9" fmla="*/ 958590 w 2039390"/>
              <a:gd name="connsiteY9" fmla="*/ 338051 h 1128972"/>
              <a:gd name="connsiteX10" fmla="*/ 861124 w 2039390"/>
              <a:gd name="connsiteY10" fmla="*/ 386156 h 1128972"/>
              <a:gd name="connsiteX11" fmla="*/ 853440 w 2039390"/>
              <a:gd name="connsiteY11" fmla="*/ 387927 h 1128972"/>
              <a:gd name="connsiteX12" fmla="*/ 1097280 w 2039390"/>
              <a:gd name="connsiteY12" fmla="*/ 520931 h 1128972"/>
              <a:gd name="connsiteX13" fmla="*/ 1180408 w 2039390"/>
              <a:gd name="connsiteY13" fmla="*/ 482138 h 1128972"/>
              <a:gd name="connsiteX14" fmla="*/ 1257993 w 2039390"/>
              <a:gd name="connsiteY14" fmla="*/ 731520 h 1128972"/>
              <a:gd name="connsiteX15" fmla="*/ 875608 w 2039390"/>
              <a:gd name="connsiteY15" fmla="*/ 681643 h 1128972"/>
              <a:gd name="connsiteX16" fmla="*/ 969819 w 2039390"/>
              <a:gd name="connsiteY16" fmla="*/ 631767 h 1128972"/>
              <a:gd name="connsiteX17" fmla="*/ 740091 w 2039390"/>
              <a:gd name="connsiteY17" fmla="*/ 483023 h 1128972"/>
              <a:gd name="connsiteX18" fmla="*/ 583445 w 2039390"/>
              <a:gd name="connsiteY18" fmla="*/ 565265 h 1128972"/>
              <a:gd name="connsiteX19" fmla="*/ 587433 w 2039390"/>
              <a:gd name="connsiteY19" fmla="*/ 907760 h 1128972"/>
              <a:gd name="connsiteX20" fmla="*/ 667444 w 2039390"/>
              <a:gd name="connsiteY20" fmla="*/ 918843 h 1128972"/>
              <a:gd name="connsiteX21" fmla="*/ 509617 w 2039390"/>
              <a:gd name="connsiteY21" fmla="*/ 1128972 h 1128972"/>
              <a:gd name="connsiteX22" fmla="*/ 352251 w 2039390"/>
              <a:gd name="connsiteY22" fmla="*/ 903316 h 1128972"/>
              <a:gd name="connsiteX23" fmla="*/ 440758 w 2039390"/>
              <a:gd name="connsiteY23" fmla="*/ 907822 h 1128972"/>
              <a:gd name="connsiteX24" fmla="*/ 430192 w 2039390"/>
              <a:gd name="connsiteY24" fmla="*/ 553664 h 1128972"/>
              <a:gd name="connsiteX25" fmla="*/ 0 w 2039390"/>
              <a:gd name="connsiteY25" fmla="*/ 277091 h 112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9390" h="1128972">
                <a:moveTo>
                  <a:pt x="0" y="277091"/>
                </a:moveTo>
                <a:lnTo>
                  <a:pt x="465513" y="0"/>
                </a:lnTo>
                <a:lnTo>
                  <a:pt x="824104" y="183766"/>
                </a:lnTo>
                <a:cubicBezTo>
                  <a:pt x="834801" y="187241"/>
                  <a:pt x="869292" y="207893"/>
                  <a:pt x="879989" y="211368"/>
                </a:cubicBezTo>
                <a:lnTo>
                  <a:pt x="1762299" y="215097"/>
                </a:lnTo>
                <a:lnTo>
                  <a:pt x="1756952" y="143503"/>
                </a:lnTo>
                <a:lnTo>
                  <a:pt x="2039390" y="277091"/>
                </a:lnTo>
                <a:lnTo>
                  <a:pt x="1770354" y="421761"/>
                </a:lnTo>
                <a:lnTo>
                  <a:pt x="1767257" y="337002"/>
                </a:lnTo>
                <a:lnTo>
                  <a:pt x="958590" y="338051"/>
                </a:lnTo>
                <a:lnTo>
                  <a:pt x="861124" y="386156"/>
                </a:lnTo>
                <a:lnTo>
                  <a:pt x="853440" y="387927"/>
                </a:lnTo>
                <a:lnTo>
                  <a:pt x="1097280" y="520931"/>
                </a:lnTo>
                <a:lnTo>
                  <a:pt x="1180408" y="482138"/>
                </a:lnTo>
                <a:lnTo>
                  <a:pt x="1257993" y="731520"/>
                </a:lnTo>
                <a:lnTo>
                  <a:pt x="875608" y="681643"/>
                </a:lnTo>
                <a:lnTo>
                  <a:pt x="969819" y="631767"/>
                </a:lnTo>
                <a:lnTo>
                  <a:pt x="740091" y="483023"/>
                </a:lnTo>
                <a:lnTo>
                  <a:pt x="583445" y="565265"/>
                </a:lnTo>
                <a:cubicBezTo>
                  <a:pt x="584774" y="672407"/>
                  <a:pt x="586104" y="800618"/>
                  <a:pt x="587433" y="907760"/>
                </a:cubicBezTo>
                <a:lnTo>
                  <a:pt x="667444" y="918843"/>
                </a:lnTo>
                <a:lnTo>
                  <a:pt x="509617" y="1128972"/>
                </a:lnTo>
                <a:lnTo>
                  <a:pt x="352251" y="903316"/>
                </a:lnTo>
                <a:lnTo>
                  <a:pt x="440758" y="907822"/>
                </a:lnTo>
                <a:cubicBezTo>
                  <a:pt x="438911" y="791444"/>
                  <a:pt x="432039" y="670042"/>
                  <a:pt x="430192" y="553664"/>
                </a:cubicBezTo>
                <a:lnTo>
                  <a:pt x="0" y="277091"/>
                </a:lnTo>
                <a:close/>
              </a:path>
            </a:pathLst>
          </a:custGeom>
          <a:solidFill>
            <a:schemeClr val="bg1">
              <a:alpha val="47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a:solidFill>
                <a:schemeClr val="tx1"/>
              </a:solidFill>
            </a:endParaRPr>
          </a:p>
        </p:txBody>
      </p:sp>
      <p:sp>
        <p:nvSpPr>
          <p:cNvPr id="15" name="Freeform 14"/>
          <p:cNvSpPr/>
          <p:nvPr/>
        </p:nvSpPr>
        <p:spPr>
          <a:xfrm>
            <a:off x="6311880" y="1257746"/>
            <a:ext cx="1381398" cy="1113905"/>
          </a:xfrm>
          <a:custGeom>
            <a:avLst/>
            <a:gdLst>
              <a:gd name="connsiteX0" fmla="*/ 0 w 980902"/>
              <a:gd name="connsiteY0" fmla="*/ 227215 h 936567"/>
              <a:gd name="connsiteX1" fmla="*/ 426720 w 980902"/>
              <a:gd name="connsiteY1" fmla="*/ 0 h 936567"/>
              <a:gd name="connsiteX2" fmla="*/ 980902 w 980902"/>
              <a:gd name="connsiteY2" fmla="*/ 332509 h 936567"/>
              <a:gd name="connsiteX3" fmla="*/ 642851 w 980902"/>
              <a:gd name="connsiteY3" fmla="*/ 532015 h 936567"/>
              <a:gd name="connsiteX4" fmla="*/ 604058 w 980902"/>
              <a:gd name="connsiteY4" fmla="*/ 714895 h 936567"/>
              <a:gd name="connsiteX5" fmla="*/ 681643 w 980902"/>
              <a:gd name="connsiteY5" fmla="*/ 731520 h 936567"/>
              <a:gd name="connsiteX6" fmla="*/ 532014 w 980902"/>
              <a:gd name="connsiteY6" fmla="*/ 936567 h 936567"/>
              <a:gd name="connsiteX7" fmla="*/ 365760 w 980902"/>
              <a:gd name="connsiteY7" fmla="*/ 687186 h 936567"/>
              <a:gd name="connsiteX8" fmla="*/ 465513 w 980902"/>
              <a:gd name="connsiteY8" fmla="*/ 703811 h 936567"/>
              <a:gd name="connsiteX9" fmla="*/ 482138 w 980902"/>
              <a:gd name="connsiteY9" fmla="*/ 543098 h 936567"/>
              <a:gd name="connsiteX10" fmla="*/ 0 w 980902"/>
              <a:gd name="connsiteY10" fmla="*/ 227215 h 936567"/>
              <a:gd name="connsiteX0" fmla="*/ 0 w 1019694"/>
              <a:gd name="connsiteY0" fmla="*/ 232756 h 936567"/>
              <a:gd name="connsiteX1" fmla="*/ 465512 w 1019694"/>
              <a:gd name="connsiteY1" fmla="*/ 0 h 936567"/>
              <a:gd name="connsiteX2" fmla="*/ 1019694 w 1019694"/>
              <a:gd name="connsiteY2" fmla="*/ 332509 h 936567"/>
              <a:gd name="connsiteX3" fmla="*/ 681643 w 1019694"/>
              <a:gd name="connsiteY3" fmla="*/ 532015 h 936567"/>
              <a:gd name="connsiteX4" fmla="*/ 642850 w 1019694"/>
              <a:gd name="connsiteY4" fmla="*/ 714895 h 936567"/>
              <a:gd name="connsiteX5" fmla="*/ 720435 w 1019694"/>
              <a:gd name="connsiteY5" fmla="*/ 731520 h 936567"/>
              <a:gd name="connsiteX6" fmla="*/ 570806 w 1019694"/>
              <a:gd name="connsiteY6" fmla="*/ 936567 h 936567"/>
              <a:gd name="connsiteX7" fmla="*/ 404552 w 1019694"/>
              <a:gd name="connsiteY7" fmla="*/ 687186 h 936567"/>
              <a:gd name="connsiteX8" fmla="*/ 504305 w 1019694"/>
              <a:gd name="connsiteY8" fmla="*/ 703811 h 936567"/>
              <a:gd name="connsiteX9" fmla="*/ 520930 w 1019694"/>
              <a:gd name="connsiteY9" fmla="*/ 543098 h 936567"/>
              <a:gd name="connsiteX10" fmla="*/ 0 w 1019694"/>
              <a:gd name="connsiteY10" fmla="*/ 232756 h 936567"/>
              <a:gd name="connsiteX0" fmla="*/ 0 w 1019694"/>
              <a:gd name="connsiteY0" fmla="*/ 232756 h 936567"/>
              <a:gd name="connsiteX1" fmla="*/ 465512 w 1019694"/>
              <a:gd name="connsiteY1" fmla="*/ 0 h 936567"/>
              <a:gd name="connsiteX2" fmla="*/ 1019694 w 1019694"/>
              <a:gd name="connsiteY2" fmla="*/ 321426 h 936567"/>
              <a:gd name="connsiteX3" fmla="*/ 681643 w 1019694"/>
              <a:gd name="connsiteY3" fmla="*/ 532015 h 936567"/>
              <a:gd name="connsiteX4" fmla="*/ 642850 w 1019694"/>
              <a:gd name="connsiteY4" fmla="*/ 714895 h 936567"/>
              <a:gd name="connsiteX5" fmla="*/ 720435 w 1019694"/>
              <a:gd name="connsiteY5" fmla="*/ 731520 h 936567"/>
              <a:gd name="connsiteX6" fmla="*/ 570806 w 1019694"/>
              <a:gd name="connsiteY6" fmla="*/ 936567 h 936567"/>
              <a:gd name="connsiteX7" fmla="*/ 404552 w 1019694"/>
              <a:gd name="connsiteY7" fmla="*/ 687186 h 936567"/>
              <a:gd name="connsiteX8" fmla="*/ 504305 w 1019694"/>
              <a:gd name="connsiteY8" fmla="*/ 703811 h 936567"/>
              <a:gd name="connsiteX9" fmla="*/ 520930 w 1019694"/>
              <a:gd name="connsiteY9" fmla="*/ 543098 h 936567"/>
              <a:gd name="connsiteX10" fmla="*/ 0 w 1019694"/>
              <a:gd name="connsiteY10" fmla="*/ 232756 h 936567"/>
              <a:gd name="connsiteX0" fmla="*/ 0 w 1019694"/>
              <a:gd name="connsiteY0" fmla="*/ 280057 h 983868"/>
              <a:gd name="connsiteX1" fmla="*/ 515388 w 1019694"/>
              <a:gd name="connsiteY1" fmla="*/ 0 h 983868"/>
              <a:gd name="connsiteX2" fmla="*/ 1019694 w 1019694"/>
              <a:gd name="connsiteY2" fmla="*/ 368727 h 983868"/>
              <a:gd name="connsiteX3" fmla="*/ 681643 w 1019694"/>
              <a:gd name="connsiteY3" fmla="*/ 579316 h 983868"/>
              <a:gd name="connsiteX4" fmla="*/ 642850 w 1019694"/>
              <a:gd name="connsiteY4" fmla="*/ 762196 h 983868"/>
              <a:gd name="connsiteX5" fmla="*/ 720435 w 1019694"/>
              <a:gd name="connsiteY5" fmla="*/ 778821 h 983868"/>
              <a:gd name="connsiteX6" fmla="*/ 570806 w 1019694"/>
              <a:gd name="connsiteY6" fmla="*/ 983868 h 983868"/>
              <a:gd name="connsiteX7" fmla="*/ 404552 w 1019694"/>
              <a:gd name="connsiteY7" fmla="*/ 734487 h 983868"/>
              <a:gd name="connsiteX8" fmla="*/ 504305 w 1019694"/>
              <a:gd name="connsiteY8" fmla="*/ 751112 h 983868"/>
              <a:gd name="connsiteX9" fmla="*/ 520930 w 1019694"/>
              <a:gd name="connsiteY9" fmla="*/ 590399 h 983868"/>
              <a:gd name="connsiteX10" fmla="*/ 0 w 1019694"/>
              <a:gd name="connsiteY10" fmla="*/ 280057 h 983868"/>
              <a:gd name="connsiteX0" fmla="*/ 0 w 1102821"/>
              <a:gd name="connsiteY0" fmla="*/ 280057 h 983868"/>
              <a:gd name="connsiteX1" fmla="*/ 515388 w 1102821"/>
              <a:gd name="connsiteY1" fmla="*/ 0 h 983868"/>
              <a:gd name="connsiteX2" fmla="*/ 1102821 w 1102821"/>
              <a:gd name="connsiteY2" fmla="*/ 326156 h 983868"/>
              <a:gd name="connsiteX3" fmla="*/ 681643 w 1102821"/>
              <a:gd name="connsiteY3" fmla="*/ 579316 h 983868"/>
              <a:gd name="connsiteX4" fmla="*/ 642850 w 1102821"/>
              <a:gd name="connsiteY4" fmla="*/ 762196 h 983868"/>
              <a:gd name="connsiteX5" fmla="*/ 720435 w 1102821"/>
              <a:gd name="connsiteY5" fmla="*/ 778821 h 983868"/>
              <a:gd name="connsiteX6" fmla="*/ 570806 w 1102821"/>
              <a:gd name="connsiteY6" fmla="*/ 983868 h 983868"/>
              <a:gd name="connsiteX7" fmla="*/ 404552 w 1102821"/>
              <a:gd name="connsiteY7" fmla="*/ 734487 h 983868"/>
              <a:gd name="connsiteX8" fmla="*/ 504305 w 1102821"/>
              <a:gd name="connsiteY8" fmla="*/ 751112 h 983868"/>
              <a:gd name="connsiteX9" fmla="*/ 520930 w 1102821"/>
              <a:gd name="connsiteY9" fmla="*/ 590399 h 983868"/>
              <a:gd name="connsiteX10" fmla="*/ 0 w 1102821"/>
              <a:gd name="connsiteY10" fmla="*/ 280057 h 983868"/>
              <a:gd name="connsiteX0" fmla="*/ 0 w 1102821"/>
              <a:gd name="connsiteY0" fmla="*/ 246946 h 950757"/>
              <a:gd name="connsiteX1" fmla="*/ 487679 w 1102821"/>
              <a:gd name="connsiteY1" fmla="*/ 0 h 950757"/>
              <a:gd name="connsiteX2" fmla="*/ 1102821 w 1102821"/>
              <a:gd name="connsiteY2" fmla="*/ 293045 h 950757"/>
              <a:gd name="connsiteX3" fmla="*/ 681643 w 1102821"/>
              <a:gd name="connsiteY3" fmla="*/ 546205 h 950757"/>
              <a:gd name="connsiteX4" fmla="*/ 642850 w 1102821"/>
              <a:gd name="connsiteY4" fmla="*/ 729085 h 950757"/>
              <a:gd name="connsiteX5" fmla="*/ 720435 w 1102821"/>
              <a:gd name="connsiteY5" fmla="*/ 745710 h 950757"/>
              <a:gd name="connsiteX6" fmla="*/ 570806 w 1102821"/>
              <a:gd name="connsiteY6" fmla="*/ 950757 h 950757"/>
              <a:gd name="connsiteX7" fmla="*/ 404552 w 1102821"/>
              <a:gd name="connsiteY7" fmla="*/ 701376 h 950757"/>
              <a:gd name="connsiteX8" fmla="*/ 504305 w 1102821"/>
              <a:gd name="connsiteY8" fmla="*/ 718001 h 950757"/>
              <a:gd name="connsiteX9" fmla="*/ 520930 w 1102821"/>
              <a:gd name="connsiteY9" fmla="*/ 557288 h 950757"/>
              <a:gd name="connsiteX10" fmla="*/ 0 w 1102821"/>
              <a:gd name="connsiteY10" fmla="*/ 246946 h 950757"/>
              <a:gd name="connsiteX0" fmla="*/ 0 w 1102821"/>
              <a:gd name="connsiteY0" fmla="*/ 246946 h 950757"/>
              <a:gd name="connsiteX1" fmla="*/ 487679 w 1102821"/>
              <a:gd name="connsiteY1" fmla="*/ 0 h 950757"/>
              <a:gd name="connsiteX2" fmla="*/ 1102821 w 1102821"/>
              <a:gd name="connsiteY2" fmla="*/ 293045 h 950757"/>
              <a:gd name="connsiteX3" fmla="*/ 681643 w 1102821"/>
              <a:gd name="connsiteY3" fmla="*/ 546205 h 950757"/>
              <a:gd name="connsiteX4" fmla="*/ 642850 w 1102821"/>
              <a:gd name="connsiteY4" fmla="*/ 729085 h 950757"/>
              <a:gd name="connsiteX5" fmla="*/ 720435 w 1102821"/>
              <a:gd name="connsiteY5" fmla="*/ 745710 h 950757"/>
              <a:gd name="connsiteX6" fmla="*/ 570806 w 1102821"/>
              <a:gd name="connsiteY6" fmla="*/ 950757 h 950757"/>
              <a:gd name="connsiteX7" fmla="*/ 404552 w 1102821"/>
              <a:gd name="connsiteY7" fmla="*/ 701376 h 950757"/>
              <a:gd name="connsiteX8" fmla="*/ 504305 w 1102821"/>
              <a:gd name="connsiteY8" fmla="*/ 718001 h 950757"/>
              <a:gd name="connsiteX9" fmla="*/ 520930 w 1102821"/>
              <a:gd name="connsiteY9" fmla="*/ 557288 h 950757"/>
              <a:gd name="connsiteX10" fmla="*/ 27709 w 1102821"/>
              <a:gd name="connsiteY10" fmla="*/ 283808 h 950757"/>
              <a:gd name="connsiteX11" fmla="*/ 0 w 1102821"/>
              <a:gd name="connsiteY11" fmla="*/ 246946 h 950757"/>
              <a:gd name="connsiteX0" fmla="*/ 0 w 1080653"/>
              <a:gd name="connsiteY0" fmla="*/ 265866 h 950757"/>
              <a:gd name="connsiteX1" fmla="*/ 465511 w 1080653"/>
              <a:gd name="connsiteY1" fmla="*/ 0 h 950757"/>
              <a:gd name="connsiteX2" fmla="*/ 1080653 w 1080653"/>
              <a:gd name="connsiteY2" fmla="*/ 293045 h 950757"/>
              <a:gd name="connsiteX3" fmla="*/ 659475 w 1080653"/>
              <a:gd name="connsiteY3" fmla="*/ 546205 h 950757"/>
              <a:gd name="connsiteX4" fmla="*/ 620682 w 1080653"/>
              <a:gd name="connsiteY4" fmla="*/ 729085 h 950757"/>
              <a:gd name="connsiteX5" fmla="*/ 698267 w 1080653"/>
              <a:gd name="connsiteY5" fmla="*/ 745710 h 950757"/>
              <a:gd name="connsiteX6" fmla="*/ 548638 w 1080653"/>
              <a:gd name="connsiteY6" fmla="*/ 950757 h 950757"/>
              <a:gd name="connsiteX7" fmla="*/ 382384 w 1080653"/>
              <a:gd name="connsiteY7" fmla="*/ 701376 h 950757"/>
              <a:gd name="connsiteX8" fmla="*/ 482137 w 1080653"/>
              <a:gd name="connsiteY8" fmla="*/ 718001 h 950757"/>
              <a:gd name="connsiteX9" fmla="*/ 498762 w 1080653"/>
              <a:gd name="connsiteY9" fmla="*/ 557288 h 950757"/>
              <a:gd name="connsiteX10" fmla="*/ 5541 w 1080653"/>
              <a:gd name="connsiteY10" fmla="*/ 283808 h 950757"/>
              <a:gd name="connsiteX11" fmla="*/ 0 w 1080653"/>
              <a:gd name="connsiteY11" fmla="*/ 265866 h 950757"/>
              <a:gd name="connsiteX0" fmla="*/ 0 w 1036318"/>
              <a:gd name="connsiteY0" fmla="*/ 265866 h 950757"/>
              <a:gd name="connsiteX1" fmla="*/ 465511 w 1036318"/>
              <a:gd name="connsiteY1" fmla="*/ 0 h 950757"/>
              <a:gd name="connsiteX2" fmla="*/ 1036318 w 1036318"/>
              <a:gd name="connsiteY2" fmla="*/ 278854 h 950757"/>
              <a:gd name="connsiteX3" fmla="*/ 659475 w 1036318"/>
              <a:gd name="connsiteY3" fmla="*/ 546205 h 950757"/>
              <a:gd name="connsiteX4" fmla="*/ 620682 w 1036318"/>
              <a:gd name="connsiteY4" fmla="*/ 729085 h 950757"/>
              <a:gd name="connsiteX5" fmla="*/ 698267 w 1036318"/>
              <a:gd name="connsiteY5" fmla="*/ 745710 h 950757"/>
              <a:gd name="connsiteX6" fmla="*/ 548638 w 1036318"/>
              <a:gd name="connsiteY6" fmla="*/ 950757 h 950757"/>
              <a:gd name="connsiteX7" fmla="*/ 382384 w 1036318"/>
              <a:gd name="connsiteY7" fmla="*/ 701376 h 950757"/>
              <a:gd name="connsiteX8" fmla="*/ 482137 w 1036318"/>
              <a:gd name="connsiteY8" fmla="*/ 718001 h 950757"/>
              <a:gd name="connsiteX9" fmla="*/ 498762 w 1036318"/>
              <a:gd name="connsiteY9" fmla="*/ 557288 h 950757"/>
              <a:gd name="connsiteX10" fmla="*/ 5541 w 1036318"/>
              <a:gd name="connsiteY10" fmla="*/ 283808 h 950757"/>
              <a:gd name="connsiteX11" fmla="*/ 0 w 1036318"/>
              <a:gd name="connsiteY11" fmla="*/ 265866 h 950757"/>
              <a:gd name="connsiteX0" fmla="*/ 0 w 1036318"/>
              <a:gd name="connsiteY0" fmla="*/ 265866 h 950757"/>
              <a:gd name="connsiteX1" fmla="*/ 465511 w 1036318"/>
              <a:gd name="connsiteY1" fmla="*/ 0 h 950757"/>
              <a:gd name="connsiteX2" fmla="*/ 1036318 w 1036318"/>
              <a:gd name="connsiteY2" fmla="*/ 278854 h 950757"/>
              <a:gd name="connsiteX3" fmla="*/ 659475 w 1036318"/>
              <a:gd name="connsiteY3" fmla="*/ 546205 h 950757"/>
              <a:gd name="connsiteX4" fmla="*/ 620682 w 1036318"/>
              <a:gd name="connsiteY4" fmla="*/ 729085 h 950757"/>
              <a:gd name="connsiteX5" fmla="*/ 698267 w 1036318"/>
              <a:gd name="connsiteY5" fmla="*/ 745710 h 950757"/>
              <a:gd name="connsiteX6" fmla="*/ 548638 w 1036318"/>
              <a:gd name="connsiteY6" fmla="*/ 950757 h 950757"/>
              <a:gd name="connsiteX7" fmla="*/ 393078 w 1036318"/>
              <a:gd name="connsiteY7" fmla="*/ 747017 h 950757"/>
              <a:gd name="connsiteX8" fmla="*/ 482137 w 1036318"/>
              <a:gd name="connsiteY8" fmla="*/ 718001 h 950757"/>
              <a:gd name="connsiteX9" fmla="*/ 498762 w 1036318"/>
              <a:gd name="connsiteY9" fmla="*/ 557288 h 950757"/>
              <a:gd name="connsiteX10" fmla="*/ 5541 w 1036318"/>
              <a:gd name="connsiteY10" fmla="*/ 283808 h 950757"/>
              <a:gd name="connsiteX11" fmla="*/ 0 w 1036318"/>
              <a:gd name="connsiteY11" fmla="*/ 265866 h 950757"/>
              <a:gd name="connsiteX0" fmla="*/ 0 w 1036318"/>
              <a:gd name="connsiteY0" fmla="*/ 265866 h 950757"/>
              <a:gd name="connsiteX1" fmla="*/ 465511 w 1036318"/>
              <a:gd name="connsiteY1" fmla="*/ 0 h 950757"/>
              <a:gd name="connsiteX2" fmla="*/ 1036318 w 1036318"/>
              <a:gd name="connsiteY2" fmla="*/ 278854 h 950757"/>
              <a:gd name="connsiteX3" fmla="*/ 659475 w 1036318"/>
              <a:gd name="connsiteY3" fmla="*/ 546205 h 950757"/>
              <a:gd name="connsiteX4" fmla="*/ 620682 w 1036318"/>
              <a:gd name="connsiteY4" fmla="*/ 729085 h 950757"/>
              <a:gd name="connsiteX5" fmla="*/ 698267 w 1036318"/>
              <a:gd name="connsiteY5" fmla="*/ 745710 h 950757"/>
              <a:gd name="connsiteX6" fmla="*/ 548638 w 1036318"/>
              <a:gd name="connsiteY6" fmla="*/ 950757 h 950757"/>
              <a:gd name="connsiteX7" fmla="*/ 393078 w 1036318"/>
              <a:gd name="connsiteY7" fmla="*/ 747017 h 950757"/>
              <a:gd name="connsiteX8" fmla="*/ 482137 w 1036318"/>
              <a:gd name="connsiteY8" fmla="*/ 745386 h 950757"/>
              <a:gd name="connsiteX9" fmla="*/ 498762 w 1036318"/>
              <a:gd name="connsiteY9" fmla="*/ 557288 h 950757"/>
              <a:gd name="connsiteX10" fmla="*/ 5541 w 1036318"/>
              <a:gd name="connsiteY10" fmla="*/ 283808 h 950757"/>
              <a:gd name="connsiteX11" fmla="*/ 0 w 1036318"/>
              <a:gd name="connsiteY11" fmla="*/ 265866 h 950757"/>
              <a:gd name="connsiteX0" fmla="*/ 0 w 1036318"/>
              <a:gd name="connsiteY0" fmla="*/ 265866 h 950757"/>
              <a:gd name="connsiteX1" fmla="*/ 465511 w 1036318"/>
              <a:gd name="connsiteY1" fmla="*/ 0 h 950757"/>
              <a:gd name="connsiteX2" fmla="*/ 1036318 w 1036318"/>
              <a:gd name="connsiteY2" fmla="*/ 278854 h 950757"/>
              <a:gd name="connsiteX3" fmla="*/ 632738 w 1036318"/>
              <a:gd name="connsiteY3" fmla="*/ 559898 h 950757"/>
              <a:gd name="connsiteX4" fmla="*/ 620682 w 1036318"/>
              <a:gd name="connsiteY4" fmla="*/ 729085 h 950757"/>
              <a:gd name="connsiteX5" fmla="*/ 698267 w 1036318"/>
              <a:gd name="connsiteY5" fmla="*/ 745710 h 950757"/>
              <a:gd name="connsiteX6" fmla="*/ 548638 w 1036318"/>
              <a:gd name="connsiteY6" fmla="*/ 950757 h 950757"/>
              <a:gd name="connsiteX7" fmla="*/ 393078 w 1036318"/>
              <a:gd name="connsiteY7" fmla="*/ 747017 h 950757"/>
              <a:gd name="connsiteX8" fmla="*/ 482137 w 1036318"/>
              <a:gd name="connsiteY8" fmla="*/ 745386 h 950757"/>
              <a:gd name="connsiteX9" fmla="*/ 498762 w 1036318"/>
              <a:gd name="connsiteY9" fmla="*/ 557288 h 950757"/>
              <a:gd name="connsiteX10" fmla="*/ 5541 w 1036318"/>
              <a:gd name="connsiteY10" fmla="*/ 283808 h 950757"/>
              <a:gd name="connsiteX11" fmla="*/ 0 w 1036318"/>
              <a:gd name="connsiteY11" fmla="*/ 265866 h 950757"/>
              <a:gd name="connsiteX0" fmla="*/ 0 w 1036318"/>
              <a:gd name="connsiteY0" fmla="*/ 265866 h 950757"/>
              <a:gd name="connsiteX1" fmla="*/ 465511 w 1036318"/>
              <a:gd name="connsiteY1" fmla="*/ 0 h 950757"/>
              <a:gd name="connsiteX2" fmla="*/ 1036318 w 1036318"/>
              <a:gd name="connsiteY2" fmla="*/ 278854 h 950757"/>
              <a:gd name="connsiteX3" fmla="*/ 632738 w 1036318"/>
              <a:gd name="connsiteY3" fmla="*/ 559898 h 950757"/>
              <a:gd name="connsiteX4" fmla="*/ 620682 w 1036318"/>
              <a:gd name="connsiteY4" fmla="*/ 756471 h 950757"/>
              <a:gd name="connsiteX5" fmla="*/ 698267 w 1036318"/>
              <a:gd name="connsiteY5" fmla="*/ 745710 h 950757"/>
              <a:gd name="connsiteX6" fmla="*/ 548638 w 1036318"/>
              <a:gd name="connsiteY6" fmla="*/ 950757 h 950757"/>
              <a:gd name="connsiteX7" fmla="*/ 393078 w 1036318"/>
              <a:gd name="connsiteY7" fmla="*/ 747017 h 950757"/>
              <a:gd name="connsiteX8" fmla="*/ 482137 w 1036318"/>
              <a:gd name="connsiteY8" fmla="*/ 745386 h 950757"/>
              <a:gd name="connsiteX9" fmla="*/ 498762 w 1036318"/>
              <a:gd name="connsiteY9" fmla="*/ 557288 h 950757"/>
              <a:gd name="connsiteX10" fmla="*/ 5541 w 1036318"/>
              <a:gd name="connsiteY10" fmla="*/ 283808 h 950757"/>
              <a:gd name="connsiteX11" fmla="*/ 0 w 1036318"/>
              <a:gd name="connsiteY11" fmla="*/ 265866 h 950757"/>
              <a:gd name="connsiteX0" fmla="*/ 0 w 1036318"/>
              <a:gd name="connsiteY0" fmla="*/ 265866 h 950757"/>
              <a:gd name="connsiteX1" fmla="*/ 465511 w 1036318"/>
              <a:gd name="connsiteY1" fmla="*/ 0 h 950757"/>
              <a:gd name="connsiteX2" fmla="*/ 1036318 w 1036318"/>
              <a:gd name="connsiteY2" fmla="*/ 278854 h 950757"/>
              <a:gd name="connsiteX3" fmla="*/ 632738 w 1036318"/>
              <a:gd name="connsiteY3" fmla="*/ 559898 h 950757"/>
              <a:gd name="connsiteX4" fmla="*/ 620682 w 1036318"/>
              <a:gd name="connsiteY4" fmla="*/ 756471 h 950757"/>
              <a:gd name="connsiteX5" fmla="*/ 698267 w 1036318"/>
              <a:gd name="connsiteY5" fmla="*/ 768530 h 950757"/>
              <a:gd name="connsiteX6" fmla="*/ 548638 w 1036318"/>
              <a:gd name="connsiteY6" fmla="*/ 950757 h 950757"/>
              <a:gd name="connsiteX7" fmla="*/ 393078 w 1036318"/>
              <a:gd name="connsiteY7" fmla="*/ 747017 h 950757"/>
              <a:gd name="connsiteX8" fmla="*/ 482137 w 1036318"/>
              <a:gd name="connsiteY8" fmla="*/ 745386 h 950757"/>
              <a:gd name="connsiteX9" fmla="*/ 498762 w 1036318"/>
              <a:gd name="connsiteY9" fmla="*/ 557288 h 950757"/>
              <a:gd name="connsiteX10" fmla="*/ 5541 w 1036318"/>
              <a:gd name="connsiteY10" fmla="*/ 283808 h 950757"/>
              <a:gd name="connsiteX11" fmla="*/ 0 w 1036318"/>
              <a:gd name="connsiteY11" fmla="*/ 265866 h 950757"/>
              <a:gd name="connsiteX0" fmla="*/ 0 w 1036318"/>
              <a:gd name="connsiteY0" fmla="*/ 265866 h 950757"/>
              <a:gd name="connsiteX1" fmla="*/ 465511 w 1036318"/>
              <a:gd name="connsiteY1" fmla="*/ 0 h 950757"/>
              <a:gd name="connsiteX2" fmla="*/ 1036318 w 1036318"/>
              <a:gd name="connsiteY2" fmla="*/ 278854 h 950757"/>
              <a:gd name="connsiteX3" fmla="*/ 632738 w 1036318"/>
              <a:gd name="connsiteY3" fmla="*/ 559898 h 950757"/>
              <a:gd name="connsiteX4" fmla="*/ 620682 w 1036318"/>
              <a:gd name="connsiteY4" fmla="*/ 756471 h 950757"/>
              <a:gd name="connsiteX5" fmla="*/ 698267 w 1036318"/>
              <a:gd name="connsiteY5" fmla="*/ 768530 h 950757"/>
              <a:gd name="connsiteX6" fmla="*/ 548638 w 1036318"/>
              <a:gd name="connsiteY6" fmla="*/ 950757 h 950757"/>
              <a:gd name="connsiteX7" fmla="*/ 393078 w 1036318"/>
              <a:gd name="connsiteY7" fmla="*/ 747017 h 950757"/>
              <a:gd name="connsiteX8" fmla="*/ 482137 w 1036318"/>
              <a:gd name="connsiteY8" fmla="*/ 745386 h 950757"/>
              <a:gd name="connsiteX9" fmla="*/ 481907 w 1036318"/>
              <a:gd name="connsiteY9" fmla="*/ 550096 h 950757"/>
              <a:gd name="connsiteX10" fmla="*/ 5541 w 1036318"/>
              <a:gd name="connsiteY10" fmla="*/ 283808 h 950757"/>
              <a:gd name="connsiteX11" fmla="*/ 0 w 1036318"/>
              <a:gd name="connsiteY11" fmla="*/ 265866 h 9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318" h="950757">
                <a:moveTo>
                  <a:pt x="0" y="265866"/>
                </a:moveTo>
                <a:lnTo>
                  <a:pt x="465511" y="0"/>
                </a:lnTo>
                <a:lnTo>
                  <a:pt x="1036318" y="278854"/>
                </a:lnTo>
                <a:lnTo>
                  <a:pt x="632738" y="559898"/>
                </a:lnTo>
                <a:lnTo>
                  <a:pt x="620682" y="756471"/>
                </a:lnTo>
                <a:lnTo>
                  <a:pt x="698267" y="768530"/>
                </a:lnTo>
                <a:lnTo>
                  <a:pt x="548638" y="950757"/>
                </a:lnTo>
                <a:lnTo>
                  <a:pt x="393078" y="747017"/>
                </a:lnTo>
                <a:lnTo>
                  <a:pt x="482137" y="745386"/>
                </a:lnTo>
                <a:cubicBezTo>
                  <a:pt x="482060" y="680289"/>
                  <a:pt x="481984" y="615193"/>
                  <a:pt x="481907" y="550096"/>
                </a:cubicBezTo>
                <a:cubicBezTo>
                  <a:pt x="311958" y="452629"/>
                  <a:pt x="175490" y="381275"/>
                  <a:pt x="5541" y="283808"/>
                </a:cubicBezTo>
                <a:lnTo>
                  <a:pt x="0" y="265866"/>
                </a:lnTo>
                <a:close/>
              </a:path>
            </a:pathLst>
          </a:custGeom>
          <a:solidFill>
            <a:schemeClr val="bg1">
              <a:alpha val="47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a:solidFill>
                <a:schemeClr val="tx1"/>
              </a:solidFill>
            </a:endParaRPr>
          </a:p>
        </p:txBody>
      </p:sp>
      <p:pic>
        <p:nvPicPr>
          <p:cNvPr id="16" name="Picture 8" descr="PC blank screen"/>
          <p:cNvPicPr>
            <a:picLocks noChangeAspect="1" noChangeArrowheads="1"/>
          </p:cNvPicPr>
          <p:nvPr/>
        </p:nvPicPr>
        <p:blipFill>
          <a:blip r:embed="rId3" cstate="print"/>
          <a:srcRect/>
          <a:stretch>
            <a:fillRect/>
          </a:stretch>
        </p:blipFill>
        <p:spPr bwMode="auto">
          <a:xfrm>
            <a:off x="6639639" y="1149227"/>
            <a:ext cx="861769" cy="691350"/>
          </a:xfrm>
          <a:prstGeom prst="rect">
            <a:avLst/>
          </a:prstGeom>
          <a:noFill/>
          <a:ln w="9525">
            <a:noFill/>
            <a:miter lim="800000"/>
            <a:headEnd/>
            <a:tailEnd/>
          </a:ln>
        </p:spPr>
      </p:pic>
      <p:sp>
        <p:nvSpPr>
          <p:cNvPr id="17" name="Rectangle 16"/>
          <p:cNvSpPr/>
          <p:nvPr/>
        </p:nvSpPr>
        <p:spPr>
          <a:xfrm>
            <a:off x="2002912" y="3519079"/>
            <a:ext cx="922047" cy="400110"/>
          </a:xfrm>
          <a:prstGeom prst="rect">
            <a:avLst/>
          </a:prstGeom>
        </p:spPr>
        <p:txBody>
          <a:bodyPr wrap="none">
            <a:spAutoFit/>
          </a:bodyPr>
          <a:lstStyle/>
          <a:p>
            <a:r>
              <a:rPr lang="en-US" sz="1000" dirty="0" smtClean="0"/>
              <a:t>SCOM 2007 </a:t>
            </a:r>
          </a:p>
          <a:p>
            <a:r>
              <a:rPr lang="en-US" sz="1000" dirty="0" smtClean="0"/>
              <a:t>Server</a:t>
            </a:r>
            <a:endParaRPr lang="en-US" sz="1000" dirty="0"/>
          </a:p>
        </p:txBody>
      </p:sp>
      <p:sp>
        <p:nvSpPr>
          <p:cNvPr id="18" name="Rectangle 17"/>
          <p:cNvSpPr/>
          <p:nvPr/>
        </p:nvSpPr>
        <p:spPr>
          <a:xfrm>
            <a:off x="1361582" y="5029616"/>
            <a:ext cx="1301640" cy="246221"/>
          </a:xfrm>
          <a:prstGeom prst="rect">
            <a:avLst/>
          </a:prstGeom>
        </p:spPr>
        <p:txBody>
          <a:bodyPr wrap="square">
            <a:spAutoFit/>
          </a:bodyPr>
          <a:lstStyle/>
          <a:p>
            <a:pPr algn="ctr"/>
            <a:r>
              <a:rPr lang="en-US" sz="1000" dirty="0" smtClean="0"/>
              <a:t>SQL Event Storage</a:t>
            </a:r>
            <a:endParaRPr lang="en-US" sz="1000" dirty="0"/>
          </a:p>
        </p:txBody>
      </p:sp>
      <p:sp>
        <p:nvSpPr>
          <p:cNvPr id="19" name="Rectangle 18"/>
          <p:cNvSpPr/>
          <p:nvPr/>
        </p:nvSpPr>
        <p:spPr>
          <a:xfrm>
            <a:off x="5082810" y="5231917"/>
            <a:ext cx="1301640" cy="246221"/>
          </a:xfrm>
          <a:prstGeom prst="rect">
            <a:avLst/>
          </a:prstGeom>
        </p:spPr>
        <p:txBody>
          <a:bodyPr wrap="square">
            <a:spAutoFit/>
          </a:bodyPr>
          <a:lstStyle/>
          <a:p>
            <a:pPr algn="ctr"/>
            <a:r>
              <a:rPr lang="en-US" sz="1000" dirty="0" smtClean="0"/>
              <a:t>SQL Event Storage</a:t>
            </a:r>
            <a:endParaRPr lang="en-US" sz="1000" dirty="0"/>
          </a:p>
        </p:txBody>
      </p:sp>
      <p:sp>
        <p:nvSpPr>
          <p:cNvPr id="20" name="Rectangle 19"/>
          <p:cNvSpPr/>
          <p:nvPr/>
        </p:nvSpPr>
        <p:spPr>
          <a:xfrm>
            <a:off x="6565352" y="5749704"/>
            <a:ext cx="1474224" cy="246221"/>
          </a:xfrm>
          <a:prstGeom prst="rect">
            <a:avLst/>
          </a:prstGeom>
        </p:spPr>
        <p:txBody>
          <a:bodyPr wrap="square">
            <a:spAutoFit/>
          </a:bodyPr>
          <a:lstStyle/>
          <a:p>
            <a:pPr algn="ctr"/>
            <a:r>
              <a:rPr lang="en-US" sz="1000" dirty="0" smtClean="0"/>
              <a:t>Portable Device</a:t>
            </a:r>
            <a:endParaRPr lang="en-US" sz="1000" dirty="0"/>
          </a:p>
        </p:txBody>
      </p:sp>
      <p:sp>
        <p:nvSpPr>
          <p:cNvPr id="21" name="Rectangle 20"/>
          <p:cNvSpPr/>
          <p:nvPr/>
        </p:nvSpPr>
        <p:spPr>
          <a:xfrm>
            <a:off x="7543649" y="5249893"/>
            <a:ext cx="1711529" cy="246221"/>
          </a:xfrm>
          <a:prstGeom prst="rect">
            <a:avLst/>
          </a:prstGeom>
        </p:spPr>
        <p:txBody>
          <a:bodyPr wrap="square">
            <a:spAutoFit/>
          </a:bodyPr>
          <a:lstStyle/>
          <a:p>
            <a:pPr algn="ctr"/>
            <a:r>
              <a:rPr lang="en-US" sz="1000" dirty="0" smtClean="0"/>
              <a:t>Development PC</a:t>
            </a:r>
            <a:endParaRPr lang="en-US" sz="1000" dirty="0"/>
          </a:p>
        </p:txBody>
      </p:sp>
      <p:sp>
        <p:nvSpPr>
          <p:cNvPr id="22" name="Rectangle 21"/>
          <p:cNvSpPr/>
          <p:nvPr/>
        </p:nvSpPr>
        <p:spPr>
          <a:xfrm>
            <a:off x="8931325" y="4753718"/>
            <a:ext cx="1369721" cy="246221"/>
          </a:xfrm>
          <a:prstGeom prst="rect">
            <a:avLst/>
          </a:prstGeom>
        </p:spPr>
        <p:txBody>
          <a:bodyPr wrap="square">
            <a:spAutoFit/>
          </a:bodyPr>
          <a:lstStyle/>
          <a:p>
            <a:r>
              <a:rPr lang="en-US" sz="1000" dirty="0" smtClean="0"/>
              <a:t>Operations PC</a:t>
            </a:r>
            <a:endParaRPr lang="en-US" sz="1000" dirty="0"/>
          </a:p>
        </p:txBody>
      </p:sp>
      <p:sp>
        <p:nvSpPr>
          <p:cNvPr id="23" name="Rectangle 22"/>
          <p:cNvSpPr/>
          <p:nvPr/>
        </p:nvSpPr>
        <p:spPr>
          <a:xfrm>
            <a:off x="6914886" y="1851343"/>
            <a:ext cx="1711529" cy="246221"/>
          </a:xfrm>
          <a:prstGeom prst="rect">
            <a:avLst/>
          </a:prstGeom>
        </p:spPr>
        <p:txBody>
          <a:bodyPr wrap="square">
            <a:spAutoFit/>
          </a:bodyPr>
          <a:lstStyle/>
          <a:p>
            <a:pPr algn="ctr"/>
            <a:r>
              <a:rPr lang="en-US" sz="1000" dirty="0" smtClean="0"/>
              <a:t>Web Browser</a:t>
            </a:r>
            <a:endParaRPr lang="en-US" sz="1000" dirty="0"/>
          </a:p>
        </p:txBody>
      </p:sp>
      <p:sp>
        <p:nvSpPr>
          <p:cNvPr id="24" name="Rectangle 23"/>
          <p:cNvSpPr/>
          <p:nvPr/>
        </p:nvSpPr>
        <p:spPr>
          <a:xfrm>
            <a:off x="6118320" y="2342600"/>
            <a:ext cx="1711529" cy="246221"/>
          </a:xfrm>
          <a:prstGeom prst="rect">
            <a:avLst/>
          </a:prstGeom>
        </p:spPr>
        <p:txBody>
          <a:bodyPr wrap="square">
            <a:spAutoFit/>
          </a:bodyPr>
          <a:lstStyle/>
          <a:p>
            <a:pPr algn="ctr"/>
            <a:r>
              <a:rPr lang="en-US" sz="1000" dirty="0" smtClean="0"/>
              <a:t>CSM Collector</a:t>
            </a:r>
            <a:endParaRPr lang="en-US" sz="1000" dirty="0"/>
          </a:p>
        </p:txBody>
      </p:sp>
      <p:sp>
        <p:nvSpPr>
          <p:cNvPr id="25" name="Rectangle 24"/>
          <p:cNvSpPr/>
          <p:nvPr/>
        </p:nvSpPr>
        <p:spPr>
          <a:xfrm>
            <a:off x="6229483" y="3694343"/>
            <a:ext cx="1711529" cy="246221"/>
          </a:xfrm>
          <a:prstGeom prst="rect">
            <a:avLst/>
          </a:prstGeom>
        </p:spPr>
        <p:txBody>
          <a:bodyPr wrap="square">
            <a:spAutoFit/>
          </a:bodyPr>
          <a:lstStyle/>
          <a:p>
            <a:pPr algn="ctr"/>
            <a:r>
              <a:rPr lang="en-US" sz="1000" dirty="0" smtClean="0"/>
              <a:t>SE-Viewer Server</a:t>
            </a:r>
            <a:endParaRPr lang="en-US" sz="1000" dirty="0"/>
          </a:p>
        </p:txBody>
      </p:sp>
      <p:pic>
        <p:nvPicPr>
          <p:cNvPr id="26" name="Picture 2" descr="D:\Projects\Microsoft\DPM_Deck\images\Vista (344).png"/>
          <p:cNvPicPr>
            <a:picLocks noChangeAspect="1" noChangeArrowheads="1"/>
          </p:cNvPicPr>
          <p:nvPr/>
        </p:nvPicPr>
        <p:blipFill>
          <a:blip r:embed="rId4" cstate="print"/>
          <a:srcRect/>
          <a:stretch>
            <a:fillRect/>
          </a:stretch>
        </p:blipFill>
        <p:spPr bwMode="auto">
          <a:xfrm flipH="1">
            <a:off x="4611980" y="2699190"/>
            <a:ext cx="1042947" cy="782414"/>
          </a:xfrm>
          <a:prstGeom prst="rect">
            <a:avLst/>
          </a:prstGeom>
          <a:noFill/>
        </p:spPr>
      </p:pic>
      <p:pic>
        <p:nvPicPr>
          <p:cNvPr id="27" name="Picture 2" descr="D:\Projects\Microsoft\DPM_Deck\images\Vista (344).png"/>
          <p:cNvPicPr>
            <a:picLocks noChangeAspect="1" noChangeArrowheads="1"/>
          </p:cNvPicPr>
          <p:nvPr/>
        </p:nvPicPr>
        <p:blipFill>
          <a:blip r:embed="rId4" cstate="print"/>
          <a:srcRect/>
          <a:stretch>
            <a:fillRect/>
          </a:stretch>
        </p:blipFill>
        <p:spPr bwMode="auto">
          <a:xfrm flipH="1">
            <a:off x="4224903" y="2866005"/>
            <a:ext cx="1042947" cy="782414"/>
          </a:xfrm>
          <a:prstGeom prst="rect">
            <a:avLst/>
          </a:prstGeom>
          <a:noFill/>
        </p:spPr>
      </p:pic>
      <p:pic>
        <p:nvPicPr>
          <p:cNvPr id="28" name="Picture 2" descr="D:\Projects\Microsoft\DPM_Deck\images\Vista (344).png"/>
          <p:cNvPicPr>
            <a:picLocks noChangeAspect="1" noChangeArrowheads="1"/>
          </p:cNvPicPr>
          <p:nvPr/>
        </p:nvPicPr>
        <p:blipFill>
          <a:blip r:embed="rId4" cstate="print"/>
          <a:srcRect/>
          <a:stretch>
            <a:fillRect/>
          </a:stretch>
        </p:blipFill>
        <p:spPr bwMode="auto">
          <a:xfrm flipH="1">
            <a:off x="5241464" y="2868411"/>
            <a:ext cx="1042947" cy="782414"/>
          </a:xfrm>
          <a:prstGeom prst="rect">
            <a:avLst/>
          </a:prstGeom>
          <a:noFill/>
        </p:spPr>
      </p:pic>
      <p:pic>
        <p:nvPicPr>
          <p:cNvPr id="29" name="Picture 2" descr="D:\Projects\Microsoft\DPM_Deck\images\Vista (344).png"/>
          <p:cNvPicPr>
            <a:picLocks noChangeAspect="1" noChangeArrowheads="1"/>
          </p:cNvPicPr>
          <p:nvPr/>
        </p:nvPicPr>
        <p:blipFill>
          <a:blip r:embed="rId4" cstate="print"/>
          <a:srcRect/>
          <a:stretch>
            <a:fillRect/>
          </a:stretch>
        </p:blipFill>
        <p:spPr bwMode="auto">
          <a:xfrm flipH="1">
            <a:off x="4870857" y="3022871"/>
            <a:ext cx="1042947" cy="782414"/>
          </a:xfrm>
          <a:prstGeom prst="rect">
            <a:avLst/>
          </a:prstGeom>
          <a:noFill/>
        </p:spPr>
      </p:pic>
      <p:pic>
        <p:nvPicPr>
          <p:cNvPr id="30" name="Picture 2" descr="D:\Projects\Microsoft\DPM_Deck\images\Vista (344).png"/>
          <p:cNvPicPr>
            <a:picLocks noChangeAspect="1" noChangeArrowheads="1"/>
          </p:cNvPicPr>
          <p:nvPr/>
        </p:nvPicPr>
        <p:blipFill>
          <a:blip r:embed="rId4" cstate="print"/>
          <a:srcRect/>
          <a:stretch>
            <a:fillRect/>
          </a:stretch>
        </p:blipFill>
        <p:spPr bwMode="auto">
          <a:xfrm flipH="1">
            <a:off x="4483780" y="3189686"/>
            <a:ext cx="1042947" cy="782414"/>
          </a:xfrm>
          <a:prstGeom prst="rect">
            <a:avLst/>
          </a:prstGeom>
          <a:noFill/>
        </p:spPr>
      </p:pic>
      <p:pic>
        <p:nvPicPr>
          <p:cNvPr id="38" name="Picture 4" descr="C:\Users\vikramg\AppData\Local\Microsoft\Windows\Temporary Internet Files\Content.IE5\ARV2H1KY\MCj04352420000[1].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Lst>
          </a:blip>
          <a:srcRect b="12188"/>
          <a:stretch>
            <a:fillRect/>
          </a:stretch>
        </p:blipFill>
        <p:spPr bwMode="auto">
          <a:xfrm>
            <a:off x="6621629" y="2522189"/>
            <a:ext cx="656386" cy="791119"/>
          </a:xfrm>
          <a:prstGeom prst="rect">
            <a:avLst/>
          </a:prstGeom>
          <a:noFill/>
        </p:spPr>
      </p:pic>
      <p:pic>
        <p:nvPicPr>
          <p:cNvPr id="39" name="Picture 4" descr="C:\Users\vikramg\AppData\Local\Microsoft\Windows\Temporary Internet Files\Content.IE5\ARV2H1KY\MCj04352420000[1].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Lst>
          </a:blip>
          <a:srcRect b="12188"/>
          <a:stretch>
            <a:fillRect/>
          </a:stretch>
        </p:blipFill>
        <p:spPr bwMode="auto">
          <a:xfrm>
            <a:off x="2842068" y="3736267"/>
            <a:ext cx="656386" cy="791119"/>
          </a:xfrm>
          <a:prstGeom prst="rect">
            <a:avLst/>
          </a:prstGeom>
          <a:noFill/>
        </p:spPr>
      </p:pic>
      <p:pic>
        <p:nvPicPr>
          <p:cNvPr id="40" name="Picture 4" descr="C:\Users\vikramg\AppData\Local\Microsoft\Windows\Temporary Internet Files\Content.IE5\ARV2H1KY\MCj04352420000[1].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Lst>
          </a:blip>
          <a:srcRect b="12188"/>
          <a:stretch>
            <a:fillRect/>
          </a:stretch>
        </p:blipFill>
        <p:spPr bwMode="auto">
          <a:xfrm>
            <a:off x="6621629" y="3907761"/>
            <a:ext cx="656386" cy="791119"/>
          </a:xfrm>
          <a:prstGeom prst="rect">
            <a:avLst/>
          </a:prstGeom>
          <a:noFill/>
        </p:spPr>
      </p:pic>
      <p:grpSp>
        <p:nvGrpSpPr>
          <p:cNvPr id="41" name="Group 40"/>
          <p:cNvGrpSpPr/>
          <p:nvPr/>
        </p:nvGrpSpPr>
        <p:grpSpPr>
          <a:xfrm>
            <a:off x="2710794" y="4103829"/>
            <a:ext cx="2301250" cy="1104594"/>
            <a:chOff x="2033625" y="4103828"/>
            <a:chExt cx="1726387" cy="1104594"/>
          </a:xfrm>
        </p:grpSpPr>
        <p:sp>
          <p:nvSpPr>
            <p:cNvPr id="42" name="Rounded Rectangle 41"/>
            <p:cNvSpPr/>
            <p:nvPr/>
          </p:nvSpPr>
          <p:spPr bwMode="auto">
            <a:xfrm>
              <a:off x="2033625" y="4754880"/>
              <a:ext cx="1726387" cy="45354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gradFill>
                  <a:gsLst>
                    <a:gs pos="0">
                      <a:srgbClr val="FFFFFF"/>
                    </a:gs>
                    <a:gs pos="100000">
                      <a:srgbClr val="FFFFFF"/>
                    </a:gs>
                  </a:gsLst>
                  <a:lin ang="5400000" scaled="0"/>
                </a:gradFill>
              </a:endParaRPr>
            </a:p>
          </p:txBody>
        </p:sp>
        <p:sp>
          <p:nvSpPr>
            <p:cNvPr id="43" name="Rectangle 42"/>
            <p:cNvSpPr/>
            <p:nvPr/>
          </p:nvSpPr>
          <p:spPr>
            <a:xfrm>
              <a:off x="2091316" y="4786743"/>
              <a:ext cx="1632947" cy="400110"/>
            </a:xfrm>
            <a:prstGeom prst="rect">
              <a:avLst/>
            </a:prstGeom>
          </p:spPr>
          <p:txBody>
            <a:bodyPr wrap="square">
              <a:spAutoFit/>
            </a:bodyPr>
            <a:lstStyle/>
            <a:p>
              <a:pPr algn="ctr"/>
              <a:r>
                <a:rPr lang="en-US" sz="1000" dirty="0" smtClean="0"/>
                <a:t>Structured Events are sent through WMI to SCOM</a:t>
              </a:r>
              <a:endParaRPr lang="en-US" sz="1000" dirty="0"/>
            </a:p>
          </p:txBody>
        </p:sp>
        <p:cxnSp>
          <p:nvCxnSpPr>
            <p:cNvPr id="44" name="Straight Connector 43"/>
            <p:cNvCxnSpPr/>
            <p:nvPr/>
          </p:nvCxnSpPr>
          <p:spPr>
            <a:xfrm flipV="1">
              <a:off x="3108960" y="4103828"/>
              <a:ext cx="365760" cy="665682"/>
            </a:xfrm>
            <a:prstGeom prst="line">
              <a:avLst/>
            </a:prstGeom>
            <a:ln w="25400">
              <a:solidFill>
                <a:srgbClr val="FFC000">
                  <a:alpha val="61000"/>
                </a:srgb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703338" y="3204057"/>
            <a:ext cx="2714254" cy="1170432"/>
            <a:chOff x="5779008" y="3204057"/>
            <a:chExt cx="2036221" cy="1170432"/>
          </a:xfrm>
        </p:grpSpPr>
        <p:sp>
          <p:nvSpPr>
            <p:cNvPr id="46" name="Rounded Rectangle 45"/>
            <p:cNvSpPr/>
            <p:nvPr/>
          </p:nvSpPr>
          <p:spPr bwMode="auto">
            <a:xfrm>
              <a:off x="5903366" y="3204057"/>
              <a:ext cx="1850746" cy="59253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gradFill>
                  <a:gsLst>
                    <a:gs pos="0">
                      <a:srgbClr val="FFFFFF"/>
                    </a:gs>
                    <a:gs pos="100000">
                      <a:srgbClr val="FFFFFF"/>
                    </a:gs>
                  </a:gsLst>
                  <a:lin ang="5400000" scaled="0"/>
                </a:gradFill>
              </a:endParaRPr>
            </a:p>
          </p:txBody>
        </p:sp>
        <p:sp>
          <p:nvSpPr>
            <p:cNvPr id="47" name="Rectangle 46"/>
            <p:cNvSpPr/>
            <p:nvPr/>
          </p:nvSpPr>
          <p:spPr>
            <a:xfrm>
              <a:off x="5865048" y="3220773"/>
              <a:ext cx="1950181" cy="400110"/>
            </a:xfrm>
            <a:prstGeom prst="rect">
              <a:avLst/>
            </a:prstGeom>
          </p:spPr>
          <p:txBody>
            <a:bodyPr wrap="square">
              <a:spAutoFit/>
            </a:bodyPr>
            <a:lstStyle/>
            <a:p>
              <a:pPr algn="ctr"/>
              <a:r>
                <a:rPr lang="en-US" sz="1000" dirty="0" smtClean="0"/>
                <a:t>Event information is displayed or the URL of the event is sent via e-mail notification</a:t>
              </a:r>
              <a:endParaRPr lang="en-US" sz="1000" dirty="0"/>
            </a:p>
          </p:txBody>
        </p:sp>
        <p:cxnSp>
          <p:nvCxnSpPr>
            <p:cNvPr id="48" name="Straight Connector 47"/>
            <p:cNvCxnSpPr/>
            <p:nvPr/>
          </p:nvCxnSpPr>
          <p:spPr>
            <a:xfrm flipV="1">
              <a:off x="5779008" y="3803905"/>
              <a:ext cx="819302" cy="570584"/>
            </a:xfrm>
            <a:prstGeom prst="line">
              <a:avLst/>
            </a:prstGeom>
            <a:ln w="25400">
              <a:solidFill>
                <a:srgbClr val="FFC000">
                  <a:alpha val="61000"/>
                </a:srgbClr>
              </a:solidFill>
            </a:ln>
          </p:spPr>
          <p:style>
            <a:lnRef idx="1">
              <a:schemeClr val="accent1"/>
            </a:lnRef>
            <a:fillRef idx="0">
              <a:schemeClr val="accent1"/>
            </a:fillRef>
            <a:effectRef idx="0">
              <a:schemeClr val="accent1"/>
            </a:effectRef>
            <a:fontRef idx="minor">
              <a:schemeClr val="tx1"/>
            </a:fontRef>
          </p:style>
        </p:cxnSp>
      </p:grpSp>
      <p:sp>
        <p:nvSpPr>
          <p:cNvPr id="55" name="Left-Right Arrow 54"/>
          <p:cNvSpPr/>
          <p:nvPr/>
        </p:nvSpPr>
        <p:spPr bwMode="auto">
          <a:xfrm rot="19233745">
            <a:off x="5450841" y="2026312"/>
            <a:ext cx="1296892" cy="424281"/>
          </a:xfrm>
          <a:prstGeom prst="leftRightArrow">
            <a:avLst/>
          </a:prstGeom>
          <a:gradFill flip="none" rotWithShape="1">
            <a:gsLst>
              <a:gs pos="0">
                <a:schemeClr val="accent3">
                  <a:lumMod val="75000"/>
                  <a:alpha val="31000"/>
                </a:schemeClr>
              </a:gs>
              <a:gs pos="62000">
                <a:schemeClr val="accent3">
                  <a:lumMod val="75000"/>
                  <a:alpha val="60000"/>
                </a:schemeClr>
              </a:gs>
            </a:gsLst>
            <a:lin ang="16200000" scaled="1"/>
            <a:tileRect/>
          </a:gradFill>
          <a:ln w="9525" cap="flat" cmpd="sng" algn="ctr">
            <a:noFill/>
            <a:prstDash val="solid"/>
            <a:round/>
            <a:headEnd type="none" w="med" len="med"/>
            <a:tailEnd type="none" w="med" len="med"/>
          </a:ln>
          <a:effectLst/>
        </p:spPr>
        <p:txBody>
          <a:bodyPr lIns="91435" tIns="45717" rIns="91435" bIns="45717" anchor="ctr"/>
          <a:lstStyle/>
          <a:p>
            <a:pPr algn="ctr" defTabSz="914355" eaLnBrk="0" hangingPunct="0"/>
            <a:r>
              <a:rPr lang="en-US" sz="1200" dirty="0" smtClean="0"/>
              <a:t>WWW</a:t>
            </a:r>
            <a:endParaRPr lang="en-US" sz="1200" dirty="0"/>
          </a:p>
        </p:txBody>
      </p:sp>
      <p:cxnSp>
        <p:nvCxnSpPr>
          <p:cNvPr id="56" name="Straight Connector 55"/>
          <p:cNvCxnSpPr/>
          <p:nvPr/>
        </p:nvCxnSpPr>
        <p:spPr>
          <a:xfrm flipV="1">
            <a:off x="2347255" y="4445541"/>
            <a:ext cx="557317" cy="247201"/>
          </a:xfrm>
          <a:prstGeom prst="line">
            <a:avLst/>
          </a:prstGeom>
          <a:ln w="12700">
            <a:solidFill>
              <a:schemeClr val="tx1">
                <a:lumMod val="85000"/>
                <a:lumOff val="15000"/>
                <a:alpha val="6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597551" y="3806622"/>
            <a:ext cx="672270" cy="296944"/>
          </a:xfrm>
          <a:prstGeom prst="line">
            <a:avLst/>
          </a:prstGeom>
          <a:ln w="12700">
            <a:solidFill>
              <a:schemeClr val="tx1">
                <a:lumMod val="85000"/>
                <a:lumOff val="15000"/>
                <a:alpha val="6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035317" y="4523060"/>
            <a:ext cx="835626" cy="367645"/>
          </a:xfrm>
          <a:prstGeom prst="line">
            <a:avLst/>
          </a:prstGeom>
          <a:ln w="12700">
            <a:solidFill>
              <a:schemeClr val="tx1">
                <a:lumMod val="85000"/>
                <a:lumOff val="15000"/>
                <a:alpha val="6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45375" y="3806321"/>
            <a:ext cx="841909" cy="377073"/>
          </a:xfrm>
          <a:prstGeom prst="line">
            <a:avLst/>
          </a:prstGeom>
          <a:ln w="12700">
            <a:solidFill>
              <a:schemeClr val="tx1">
                <a:lumMod val="85000"/>
                <a:lumOff val="15000"/>
                <a:alpha val="6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166237" y="4504206"/>
            <a:ext cx="841909" cy="377073"/>
          </a:xfrm>
          <a:prstGeom prst="line">
            <a:avLst/>
          </a:prstGeom>
          <a:ln w="12700">
            <a:solidFill>
              <a:schemeClr val="tx1">
                <a:lumMod val="85000"/>
                <a:lumOff val="15000"/>
                <a:alpha val="6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40305" y="4433504"/>
            <a:ext cx="1803192" cy="0"/>
          </a:xfrm>
          <a:prstGeom prst="line">
            <a:avLst/>
          </a:prstGeom>
          <a:ln w="12700">
            <a:solidFill>
              <a:schemeClr val="tx1">
                <a:lumMod val="85000"/>
                <a:lumOff val="15000"/>
                <a:alpha val="6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021733" y="3245728"/>
            <a:ext cx="18850" cy="428920"/>
          </a:xfrm>
          <a:prstGeom prst="line">
            <a:avLst/>
          </a:prstGeom>
          <a:ln w="12700">
            <a:solidFill>
              <a:schemeClr val="tx1">
                <a:lumMod val="85000"/>
                <a:lumOff val="15000"/>
                <a:alpha val="6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059429" y="1910931"/>
            <a:ext cx="18851" cy="372358"/>
          </a:xfrm>
          <a:prstGeom prst="line">
            <a:avLst/>
          </a:prstGeom>
          <a:ln w="12700">
            <a:solidFill>
              <a:schemeClr val="tx1">
                <a:lumMod val="85000"/>
                <a:lumOff val="15000"/>
                <a:alpha val="62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8974766" y="4245519"/>
            <a:ext cx="734026" cy="477558"/>
            <a:chOff x="1007203" y="2607733"/>
            <a:chExt cx="722445" cy="626534"/>
          </a:xfrm>
        </p:grpSpPr>
        <p:pic>
          <p:nvPicPr>
            <p:cNvPr id="65" name="Picture 64" descr="C:\Program Files\Microsoft Resource DVD Artwork\DVD_ART\Artwork_Imagery\HARDWARE_IMAGERY\Illustration - Misc Hardware\Windows Vista Illustration Icons\Server.png"/>
            <p:cNvPicPr/>
            <p:nvPr/>
          </p:nvPicPr>
          <p:blipFill>
            <a:blip r:embed="rId7" cstate="print">
              <a:duotone>
                <a:prstClr val="black"/>
                <a:srgbClr val="5F5F5F">
                  <a:tint val="45000"/>
                  <a:satMod val="400000"/>
                </a:srgbClr>
              </a:duotone>
            </a:blip>
            <a:srcRect/>
            <a:stretch>
              <a:fillRect/>
            </a:stretch>
          </p:blipFill>
          <p:spPr bwMode="auto">
            <a:xfrm flipH="1">
              <a:off x="1314036" y="2607733"/>
              <a:ext cx="415612" cy="570579"/>
            </a:xfrm>
            <a:prstGeom prst="rect">
              <a:avLst/>
            </a:prstGeom>
            <a:noFill/>
          </p:spPr>
        </p:pic>
        <p:grpSp>
          <p:nvGrpSpPr>
            <p:cNvPr id="66" name="Group 65"/>
            <p:cNvGrpSpPr/>
            <p:nvPr/>
          </p:nvGrpSpPr>
          <p:grpSpPr>
            <a:xfrm>
              <a:off x="1007203" y="2717370"/>
              <a:ext cx="711766" cy="516897"/>
              <a:chOff x="1213404" y="2917838"/>
              <a:chExt cx="1380064" cy="1002228"/>
            </a:xfrm>
          </p:grpSpPr>
          <p:pic>
            <p:nvPicPr>
              <p:cNvPr id="67" name="Picture 5" descr="D:\ref\air\buttons\All_Vista\VISTA_07\Display.png"/>
              <p:cNvPicPr>
                <a:picLocks noChangeAspect="1" noChangeArrowheads="1"/>
              </p:cNvPicPr>
              <p:nvPr/>
            </p:nvPicPr>
            <p:blipFill>
              <a:blip r:embed="rId8"/>
              <a:stretch>
                <a:fillRect/>
              </a:stretch>
            </p:blipFill>
            <p:spPr bwMode="auto">
              <a:xfrm flipH="1">
                <a:off x="1213404" y="2917838"/>
                <a:ext cx="977113" cy="823459"/>
              </a:xfrm>
              <a:prstGeom prst="rect">
                <a:avLst/>
              </a:prstGeom>
              <a:noFill/>
            </p:spPr>
          </p:pic>
          <p:pic>
            <p:nvPicPr>
              <p:cNvPr id="68" name="Picture 3" descr="D:\Projects\Microsoft\WS08_ServerConsolidationCompete\Deck3\images\mouse.png"/>
              <p:cNvPicPr>
                <a:picLocks noChangeAspect="1" noChangeArrowheads="1"/>
              </p:cNvPicPr>
              <p:nvPr/>
            </p:nvPicPr>
            <p:blipFill>
              <a:blip r:embed="rId9" cstate="print"/>
              <a:srcRect/>
              <a:stretch>
                <a:fillRect/>
              </a:stretch>
            </p:blipFill>
            <p:spPr bwMode="auto">
              <a:xfrm flipH="1">
                <a:off x="2429450" y="3672050"/>
                <a:ext cx="164018" cy="116705"/>
              </a:xfrm>
              <a:prstGeom prst="rect">
                <a:avLst/>
              </a:prstGeom>
              <a:noFill/>
            </p:spPr>
          </p:pic>
          <p:sp>
            <p:nvSpPr>
              <p:cNvPr id="69" name="Freeform 68"/>
              <p:cNvSpPr/>
              <p:nvPr/>
            </p:nvSpPr>
            <p:spPr>
              <a:xfrm>
                <a:off x="2009005" y="3591207"/>
                <a:ext cx="428920" cy="120970"/>
              </a:xfrm>
              <a:custGeom>
                <a:avLst/>
                <a:gdLst>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79248 h 79248"/>
                  <a:gd name="connsiteX1" fmla="*/ 395926 w 428920"/>
                  <a:gd name="connsiteY1" fmla="*/ 65108 h 79248"/>
                  <a:gd name="connsiteX2" fmla="*/ 381786 w 428920"/>
                  <a:gd name="connsiteY2" fmla="*/ 50968 h 79248"/>
                  <a:gd name="connsiteX3" fmla="*/ 339365 w 428920"/>
                  <a:gd name="connsiteY3" fmla="*/ 27401 h 79248"/>
                  <a:gd name="connsiteX4" fmla="*/ 42421 w 428920"/>
                  <a:gd name="connsiteY4" fmla="*/ 32114 h 79248"/>
                  <a:gd name="connsiteX5" fmla="*/ 14141 w 428920"/>
                  <a:gd name="connsiteY5" fmla="*/ 41541 h 79248"/>
                  <a:gd name="connsiteX6" fmla="*/ 0 w 428920"/>
                  <a:gd name="connsiteY6" fmla="*/ 46254 h 79248"/>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920" h="120970">
                    <a:moveTo>
                      <a:pt x="428920" y="120970"/>
                    </a:moveTo>
                    <a:cubicBezTo>
                      <a:pt x="417380" y="117123"/>
                      <a:pt x="406120" y="114111"/>
                      <a:pt x="395926" y="106830"/>
                    </a:cubicBezTo>
                    <a:cubicBezTo>
                      <a:pt x="390502" y="102956"/>
                      <a:pt x="387048" y="96782"/>
                      <a:pt x="381786" y="92690"/>
                    </a:cubicBezTo>
                    <a:cubicBezTo>
                      <a:pt x="357474" y="73780"/>
                      <a:pt x="360701" y="76234"/>
                      <a:pt x="339365" y="69123"/>
                    </a:cubicBezTo>
                    <a:cubicBezTo>
                      <a:pt x="240384" y="49833"/>
                      <a:pt x="221288" y="0"/>
                      <a:pt x="42421" y="73836"/>
                    </a:cubicBezTo>
                    <a:cubicBezTo>
                      <a:pt x="32494" y="74268"/>
                      <a:pt x="23568" y="80121"/>
                      <a:pt x="14141" y="83263"/>
                    </a:cubicBezTo>
                    <a:lnTo>
                      <a:pt x="0" y="87976"/>
                    </a:lnTo>
                  </a:path>
                </a:pathLst>
              </a:custGeom>
              <a:noFill/>
              <a:ln w="9525" cap="flat" cmpd="sng" algn="ctr">
                <a:solidFill>
                  <a:srgbClr val="000000">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uLnTx/>
                  <a:uFillTx/>
                  <a:ea typeface="+mn-ea"/>
                  <a:cs typeface="+mn-cs"/>
                </a:endParaRPr>
              </a:p>
            </p:txBody>
          </p:sp>
          <p:pic>
            <p:nvPicPr>
              <p:cNvPr id="70" name="Picture 6" descr="D:\Projects\Microsoft\WS08_ServerConsolidationCompete\Deck3\images\keyboard.png"/>
              <p:cNvPicPr>
                <a:picLocks noChangeAspect="1" noChangeArrowheads="1"/>
              </p:cNvPicPr>
              <p:nvPr/>
            </p:nvPicPr>
            <p:blipFill>
              <a:blip r:embed="rId10"/>
              <a:srcRect/>
              <a:stretch>
                <a:fillRect/>
              </a:stretch>
            </p:blipFill>
            <p:spPr bwMode="auto">
              <a:xfrm>
                <a:off x="1482782" y="3605741"/>
                <a:ext cx="876300" cy="314325"/>
              </a:xfrm>
              <a:prstGeom prst="rect">
                <a:avLst/>
              </a:prstGeom>
              <a:noFill/>
            </p:spPr>
          </p:pic>
        </p:grpSp>
      </p:grpSp>
      <p:grpSp>
        <p:nvGrpSpPr>
          <p:cNvPr id="71" name="Group 70"/>
          <p:cNvGrpSpPr/>
          <p:nvPr/>
        </p:nvGrpSpPr>
        <p:grpSpPr>
          <a:xfrm>
            <a:off x="7922294" y="4794954"/>
            <a:ext cx="734026" cy="477558"/>
            <a:chOff x="1007203" y="2607733"/>
            <a:chExt cx="722445" cy="626534"/>
          </a:xfrm>
        </p:grpSpPr>
        <p:pic>
          <p:nvPicPr>
            <p:cNvPr id="72" name="Picture 71" descr="C:\Program Files\Microsoft Resource DVD Artwork\DVD_ART\Artwork_Imagery\HARDWARE_IMAGERY\Illustration - Misc Hardware\Windows Vista Illustration Icons\Server.png"/>
            <p:cNvPicPr/>
            <p:nvPr/>
          </p:nvPicPr>
          <p:blipFill>
            <a:blip r:embed="rId7" cstate="print">
              <a:duotone>
                <a:prstClr val="black"/>
                <a:srgbClr val="5F5F5F">
                  <a:tint val="45000"/>
                  <a:satMod val="400000"/>
                </a:srgbClr>
              </a:duotone>
            </a:blip>
            <a:srcRect/>
            <a:stretch>
              <a:fillRect/>
            </a:stretch>
          </p:blipFill>
          <p:spPr bwMode="auto">
            <a:xfrm flipH="1">
              <a:off x="1314036" y="2607733"/>
              <a:ext cx="415612" cy="570579"/>
            </a:xfrm>
            <a:prstGeom prst="rect">
              <a:avLst/>
            </a:prstGeom>
            <a:noFill/>
          </p:spPr>
        </p:pic>
        <p:grpSp>
          <p:nvGrpSpPr>
            <p:cNvPr id="73" name="Group 72"/>
            <p:cNvGrpSpPr/>
            <p:nvPr/>
          </p:nvGrpSpPr>
          <p:grpSpPr>
            <a:xfrm>
              <a:off x="1007203" y="2717370"/>
              <a:ext cx="711766" cy="516897"/>
              <a:chOff x="1213404" y="2917838"/>
              <a:chExt cx="1380064" cy="1002228"/>
            </a:xfrm>
          </p:grpSpPr>
          <p:pic>
            <p:nvPicPr>
              <p:cNvPr id="74" name="Picture 5" descr="D:\ref\air\buttons\All_Vista\VISTA_07\Display.png"/>
              <p:cNvPicPr>
                <a:picLocks noChangeAspect="1" noChangeArrowheads="1"/>
              </p:cNvPicPr>
              <p:nvPr/>
            </p:nvPicPr>
            <p:blipFill>
              <a:blip r:embed="rId8"/>
              <a:stretch>
                <a:fillRect/>
              </a:stretch>
            </p:blipFill>
            <p:spPr bwMode="auto">
              <a:xfrm flipH="1">
                <a:off x="1213404" y="2917838"/>
                <a:ext cx="977113" cy="823459"/>
              </a:xfrm>
              <a:prstGeom prst="rect">
                <a:avLst/>
              </a:prstGeom>
              <a:noFill/>
            </p:spPr>
          </p:pic>
          <p:pic>
            <p:nvPicPr>
              <p:cNvPr id="75" name="Picture 3" descr="D:\Projects\Microsoft\WS08_ServerConsolidationCompete\Deck3\images\mouse.png"/>
              <p:cNvPicPr>
                <a:picLocks noChangeAspect="1" noChangeArrowheads="1"/>
              </p:cNvPicPr>
              <p:nvPr/>
            </p:nvPicPr>
            <p:blipFill>
              <a:blip r:embed="rId9" cstate="print"/>
              <a:srcRect/>
              <a:stretch>
                <a:fillRect/>
              </a:stretch>
            </p:blipFill>
            <p:spPr bwMode="auto">
              <a:xfrm flipH="1">
                <a:off x="2429450" y="3672050"/>
                <a:ext cx="164018" cy="116705"/>
              </a:xfrm>
              <a:prstGeom prst="rect">
                <a:avLst/>
              </a:prstGeom>
              <a:noFill/>
            </p:spPr>
          </p:pic>
          <p:sp>
            <p:nvSpPr>
              <p:cNvPr id="76" name="Freeform 75"/>
              <p:cNvSpPr/>
              <p:nvPr/>
            </p:nvSpPr>
            <p:spPr>
              <a:xfrm>
                <a:off x="2009005" y="3591207"/>
                <a:ext cx="428920" cy="120970"/>
              </a:xfrm>
              <a:custGeom>
                <a:avLst/>
                <a:gdLst>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51847 h 51847"/>
                  <a:gd name="connsiteX1" fmla="*/ 395926 w 428920"/>
                  <a:gd name="connsiteY1" fmla="*/ 37707 h 51847"/>
                  <a:gd name="connsiteX2" fmla="*/ 381786 w 428920"/>
                  <a:gd name="connsiteY2" fmla="*/ 23567 h 51847"/>
                  <a:gd name="connsiteX3" fmla="*/ 339365 w 428920"/>
                  <a:gd name="connsiteY3" fmla="*/ 0 h 51847"/>
                  <a:gd name="connsiteX4" fmla="*/ 42421 w 428920"/>
                  <a:gd name="connsiteY4" fmla="*/ 4713 h 51847"/>
                  <a:gd name="connsiteX5" fmla="*/ 14141 w 428920"/>
                  <a:gd name="connsiteY5" fmla="*/ 14140 h 51847"/>
                  <a:gd name="connsiteX6" fmla="*/ 0 w 428920"/>
                  <a:gd name="connsiteY6" fmla="*/ 18853 h 51847"/>
                  <a:gd name="connsiteX0" fmla="*/ 428920 w 428920"/>
                  <a:gd name="connsiteY0" fmla="*/ 79248 h 79248"/>
                  <a:gd name="connsiteX1" fmla="*/ 395926 w 428920"/>
                  <a:gd name="connsiteY1" fmla="*/ 65108 h 79248"/>
                  <a:gd name="connsiteX2" fmla="*/ 381786 w 428920"/>
                  <a:gd name="connsiteY2" fmla="*/ 50968 h 79248"/>
                  <a:gd name="connsiteX3" fmla="*/ 339365 w 428920"/>
                  <a:gd name="connsiteY3" fmla="*/ 27401 h 79248"/>
                  <a:gd name="connsiteX4" fmla="*/ 42421 w 428920"/>
                  <a:gd name="connsiteY4" fmla="*/ 32114 h 79248"/>
                  <a:gd name="connsiteX5" fmla="*/ 14141 w 428920"/>
                  <a:gd name="connsiteY5" fmla="*/ 41541 h 79248"/>
                  <a:gd name="connsiteX6" fmla="*/ 0 w 428920"/>
                  <a:gd name="connsiteY6" fmla="*/ 46254 h 79248"/>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 name="connsiteX0" fmla="*/ 428920 w 428920"/>
                  <a:gd name="connsiteY0" fmla="*/ 120970 h 120970"/>
                  <a:gd name="connsiteX1" fmla="*/ 395926 w 428920"/>
                  <a:gd name="connsiteY1" fmla="*/ 106830 h 120970"/>
                  <a:gd name="connsiteX2" fmla="*/ 381786 w 428920"/>
                  <a:gd name="connsiteY2" fmla="*/ 92690 h 120970"/>
                  <a:gd name="connsiteX3" fmla="*/ 339365 w 428920"/>
                  <a:gd name="connsiteY3" fmla="*/ 69123 h 120970"/>
                  <a:gd name="connsiteX4" fmla="*/ 42421 w 428920"/>
                  <a:gd name="connsiteY4" fmla="*/ 73836 h 120970"/>
                  <a:gd name="connsiteX5" fmla="*/ 14141 w 428920"/>
                  <a:gd name="connsiteY5" fmla="*/ 83263 h 120970"/>
                  <a:gd name="connsiteX6" fmla="*/ 0 w 428920"/>
                  <a:gd name="connsiteY6" fmla="*/ 87976 h 12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920" h="120970">
                    <a:moveTo>
                      <a:pt x="428920" y="120970"/>
                    </a:moveTo>
                    <a:cubicBezTo>
                      <a:pt x="417380" y="117123"/>
                      <a:pt x="406120" y="114111"/>
                      <a:pt x="395926" y="106830"/>
                    </a:cubicBezTo>
                    <a:cubicBezTo>
                      <a:pt x="390502" y="102956"/>
                      <a:pt x="387048" y="96782"/>
                      <a:pt x="381786" y="92690"/>
                    </a:cubicBezTo>
                    <a:cubicBezTo>
                      <a:pt x="357474" y="73780"/>
                      <a:pt x="360701" y="76234"/>
                      <a:pt x="339365" y="69123"/>
                    </a:cubicBezTo>
                    <a:cubicBezTo>
                      <a:pt x="240384" y="49833"/>
                      <a:pt x="221288" y="0"/>
                      <a:pt x="42421" y="73836"/>
                    </a:cubicBezTo>
                    <a:cubicBezTo>
                      <a:pt x="32494" y="74268"/>
                      <a:pt x="23568" y="80121"/>
                      <a:pt x="14141" y="83263"/>
                    </a:cubicBezTo>
                    <a:lnTo>
                      <a:pt x="0" y="87976"/>
                    </a:lnTo>
                  </a:path>
                </a:pathLst>
              </a:custGeom>
              <a:noFill/>
              <a:ln w="9525" cap="flat" cmpd="sng" algn="ctr">
                <a:solidFill>
                  <a:srgbClr val="000000">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uLnTx/>
                  <a:uFillTx/>
                  <a:ea typeface="+mn-ea"/>
                  <a:cs typeface="+mn-cs"/>
                </a:endParaRPr>
              </a:p>
            </p:txBody>
          </p:sp>
          <p:pic>
            <p:nvPicPr>
              <p:cNvPr id="77" name="Picture 6" descr="D:\Projects\Microsoft\WS08_ServerConsolidationCompete\Deck3\images\keyboard.png"/>
              <p:cNvPicPr>
                <a:picLocks noChangeAspect="1" noChangeArrowheads="1"/>
              </p:cNvPicPr>
              <p:nvPr/>
            </p:nvPicPr>
            <p:blipFill>
              <a:blip r:embed="rId10"/>
              <a:srcRect/>
              <a:stretch>
                <a:fillRect/>
              </a:stretch>
            </p:blipFill>
            <p:spPr bwMode="auto">
              <a:xfrm>
                <a:off x="1482782" y="3605741"/>
                <a:ext cx="876300" cy="314325"/>
              </a:xfrm>
              <a:prstGeom prst="rect">
                <a:avLst/>
              </a:prstGeom>
              <a:noFill/>
            </p:spPr>
          </p:pic>
        </p:grpSp>
      </p:grpSp>
      <p:pic>
        <p:nvPicPr>
          <p:cNvPr id="78" name="Picture 3" descr="D:\ref\air\buttons\zip\lha_objects_pngs\PNGs\Apple Powerbook.png"/>
          <p:cNvPicPr>
            <a:picLocks noChangeAspect="1" noChangeArrowheads="1"/>
          </p:cNvPicPr>
          <p:nvPr/>
        </p:nvPicPr>
        <p:blipFill>
          <a:blip r:embed="rId11" cstate="print"/>
          <a:srcRect/>
          <a:stretch>
            <a:fillRect/>
          </a:stretch>
        </p:blipFill>
        <p:spPr bwMode="auto">
          <a:xfrm flipH="1">
            <a:off x="6808685" y="5240059"/>
            <a:ext cx="771215" cy="578562"/>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7051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8.3|5.6|7.6|3.8|3.5|8.4|8.4|.5"/>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E174C6-5E36-4BB3-A626-BFC52AD93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2ED65E-C71F-46F1-B89F-39810D57DF32}">
  <ds:schemaRefs>
    <ds:schemaRef ds:uri="http://schemas.microsoft.com/sharepoint/v3/contenttype/forms"/>
  </ds:schemaRefs>
</ds:datastoreItem>
</file>

<file path=customXml/itemProps3.xml><?xml version="1.0" encoding="utf-8"?>
<ds:datastoreItem xmlns:ds="http://schemas.openxmlformats.org/officeDocument/2006/customXml" ds:itemID="{44ED3F4A-9809-4090-A237-F92ACA4B124B}">
  <ds:schemaRefs>
    <ds:schemaRef ds:uri="http://purl.org/dc/dcmitype/"/>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MMS_2011_16x9</Template>
  <TotalTime>5225</TotalTime>
  <Words>1603</Words>
  <Application>Microsoft Office PowerPoint</Application>
  <PresentationFormat>Custom</PresentationFormat>
  <Paragraphs>240</Paragraphs>
  <Slides>23</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Segoe</vt:lpstr>
      <vt:lpstr>Wingdings</vt:lpstr>
      <vt:lpstr>Segoe Condensed</vt:lpstr>
      <vt:lpstr>Times New Roman</vt:lpstr>
      <vt:lpstr>Segoe UI</vt:lpstr>
      <vt:lpstr>Calibri</vt:lpstr>
      <vt:lpstr>Consolas</vt:lpstr>
      <vt:lpstr>TENA11_BreakoutSession_Template_16x9_Final_05132011</vt:lpstr>
      <vt:lpstr>1_White with Consolas font for code slides</vt:lpstr>
      <vt:lpstr>AVIcode: Overview of Application  Monitoring That You Can Do Today</vt:lpstr>
      <vt:lpstr>Agenda</vt:lpstr>
      <vt:lpstr>Uncertainty Principle </vt:lpstr>
      <vt:lpstr>Running a service</vt:lpstr>
      <vt:lpstr>Support Challenges…</vt:lpstr>
      <vt:lpstr>The Solution to the Challenges: APM</vt:lpstr>
      <vt:lpstr>The Solution to the Challenges: APM</vt:lpstr>
      <vt:lpstr>The AVIcode Solution</vt:lpstr>
      <vt:lpstr>AVIcode Management Platform Architecture</vt:lpstr>
      <vt:lpstr>Process Integration</vt:lpstr>
      <vt:lpstr>Telemetry Platform</vt:lpstr>
      <vt:lpstr>Monitoring goal</vt:lpstr>
      <vt:lpstr>Fighting the Uncertainty</vt:lpstr>
      <vt:lpstr>Application Monitoring</vt:lpstr>
      <vt:lpstr>Application Monitoring</vt:lpstr>
      <vt:lpstr>Value Across the Lifecycle</vt:lpstr>
      <vt:lpstr>Adding AVIcode Delivers Competitive Value Today, Differentiation Tomorrow</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SIM343: AVIcode: Overview of Application Monitoring That You Can Do Today</dc:title>
  <dc:subject>Microsoft TechEd North America 2011</dc:subject>
  <dc:creator>Victor Mushkatin</dc:creator>
  <cp:keywords/>
  <dc:description>Template Design: Jordan Cayabyab
Formatter: Sylvia Tedjo, Silver Fox Productions
Event Date: May 16-19, 2011
Event Location: Atlanta
Audience Type: Developers, IT Pros</dc:description>
  <cp:lastModifiedBy>Shows</cp:lastModifiedBy>
  <cp:revision>33</cp:revision>
  <cp:lastPrinted>2010-05-11T05:02:34Z</cp:lastPrinted>
  <dcterms:created xsi:type="dcterms:W3CDTF">2011-03-11T20:45:10Z</dcterms:created>
  <dcterms:modified xsi:type="dcterms:W3CDTF">2011-05-17T23:40:42Z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ies>
</file>