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3"/>
  </p:notesMasterIdLst>
  <p:handoutMasterIdLst>
    <p:handoutMasterId r:id="rId44"/>
  </p:handoutMasterIdLst>
  <p:sldIdLst>
    <p:sldId id="32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271" r:id="rId41"/>
    <p:sldId id="319"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6163" autoAdjust="0"/>
  </p:normalViewPr>
  <p:slideViewPr>
    <p:cSldViewPr snapToGrid="0">
      <p:cViewPr varScale="1">
        <p:scale>
          <a:sx n="90" d="100"/>
          <a:sy n="90" d="100"/>
        </p:scale>
        <p:origin x="-88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ytechready.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5:47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900" b="1" kern="1200" dirty="0" smtClean="0">
                <a:solidFill>
                  <a:schemeClr val="tx1"/>
                </a:solidFill>
                <a:latin typeface="Segoe UI" pitchFamily="34" charset="0"/>
                <a:ea typeface="+mn-ea"/>
                <a:cs typeface="+mn-cs"/>
              </a:rPr>
              <a:t>This slide is required. </a:t>
            </a:r>
            <a:r>
              <a:rPr lang="en-US" sz="900" b="1" u="sng" kern="1200" dirty="0" smtClean="0">
                <a:solidFill>
                  <a:schemeClr val="tx1"/>
                </a:solidFill>
                <a:latin typeface="Segoe UI" pitchFamily="34" charset="0"/>
                <a:ea typeface="+mn-ea"/>
                <a:cs typeface="+mn-cs"/>
              </a:rPr>
              <a:t>Do NOT delete</a:t>
            </a:r>
            <a:r>
              <a:rPr lang="en-US" sz="900" b="1" kern="1200" dirty="0" smtClean="0">
                <a:solidFill>
                  <a:schemeClr val="tx1"/>
                </a:solidFill>
                <a:latin typeface="Segoe UI" pitchFamily="34" charset="0"/>
                <a:ea typeface="+mn-ea"/>
                <a:cs typeface="+mn-cs"/>
              </a:rPr>
              <a:t>. This should be the first slide after your Title Slide. </a:t>
            </a:r>
            <a:r>
              <a:rPr lang="en-US" sz="900" kern="1200" dirty="0" smtClean="0">
                <a:solidFill>
                  <a:schemeClr val="tx1"/>
                </a:solidFill>
                <a:latin typeface="Segoe UI" pitchFamily="34" charset="0"/>
                <a:ea typeface="+mn-ea"/>
                <a:cs typeface="+mn-cs"/>
              </a:rPr>
              <a:t>This is an important year and we need to arm our attendees with the information they can use to Grow Share! Please ensure that your objectives are SMART (defined below) and that they will enable them to go in and win against the competition to grow share.</a:t>
            </a:r>
            <a:r>
              <a:rPr lang="en-US" sz="900" b="1" kern="1200" dirty="0" smtClean="0">
                <a:solidFill>
                  <a:schemeClr val="tx1"/>
                </a:solidFill>
                <a:latin typeface="Segoe UI" pitchFamily="34" charset="0"/>
                <a:ea typeface="+mn-ea"/>
                <a:cs typeface="+mn-cs"/>
              </a:rPr>
              <a:t> If you have questions, please contact your Track PM for guidance. We have also posted guidance on writing good objectives, out on the Speaker Portal (</a:t>
            </a:r>
            <a:r>
              <a:rPr lang="en-US" sz="900" b="1" u="sng" kern="1200" dirty="0" smtClean="0">
                <a:solidFill>
                  <a:schemeClr val="tx1"/>
                </a:solidFill>
                <a:latin typeface="Segoe UI" pitchFamily="34" charset="0"/>
                <a:ea typeface="+mn-ea"/>
                <a:cs typeface="+mn-cs"/>
                <a:hlinkClick r:id="rId3"/>
              </a:rPr>
              <a:t>https://www.mytechready.com</a:t>
            </a:r>
            <a:r>
              <a:rPr lang="en-US" sz="900" b="1" kern="1200" dirty="0" smtClean="0">
                <a:solidFill>
                  <a:schemeClr val="tx1"/>
                </a:solidFill>
                <a:latin typeface="Segoe UI" pitchFamily="34" charset="0"/>
                <a:ea typeface="+mn-ea"/>
                <a:cs typeface="+mn-cs"/>
              </a:rPr>
              <a:t>). </a:t>
            </a:r>
            <a:endParaRPr lang="en-US" sz="900" kern="1200" dirty="0" smtClean="0">
              <a:solidFill>
                <a:schemeClr val="tx1"/>
              </a:solidFill>
              <a:latin typeface="Segoe UI" pitchFamily="34" charset="0"/>
              <a:ea typeface="+mn-ea"/>
              <a:cs typeface="+mn-cs"/>
            </a:endParaRPr>
          </a:p>
          <a:p>
            <a:r>
              <a:rPr lang="en-US" sz="900" kern="1200" dirty="0" smtClean="0">
                <a:solidFill>
                  <a:schemeClr val="tx1"/>
                </a:solidFill>
                <a:latin typeface="Segoe UI" pitchFamily="34" charset="0"/>
                <a:ea typeface="+mn-ea"/>
                <a:cs typeface="+mn-cs"/>
              </a:rPr>
              <a:t> </a:t>
            </a:r>
          </a:p>
          <a:p>
            <a:pPr lvl="1">
              <a:buFont typeface="Arial" pitchFamily="34" charset="0"/>
              <a:buChar char="•"/>
            </a:pPr>
            <a:r>
              <a:rPr lang="en-US" sz="900" kern="1200" dirty="0" smtClean="0">
                <a:solidFill>
                  <a:schemeClr val="tx1"/>
                </a:solidFill>
                <a:latin typeface="Segoe UI" pitchFamily="34" charset="0"/>
                <a:ea typeface="+mn-ea"/>
                <a:cs typeface="+mn-cs"/>
              </a:rPr>
              <a:t>This slide should introduce the session by identifying how this information helps the attendee, partners and customers be more successful. Why is this content important?</a:t>
            </a:r>
          </a:p>
          <a:p>
            <a:pPr lvl="1">
              <a:buFont typeface="Arial" pitchFamily="34" charset="0"/>
              <a:buChar char="•"/>
            </a:pPr>
            <a:r>
              <a:rPr lang="en-US" sz="900" kern="1200" dirty="0" smtClean="0">
                <a:solidFill>
                  <a:schemeClr val="tx1"/>
                </a:solidFill>
                <a:latin typeface="Segoe UI" pitchFamily="34" charset="0"/>
                <a:ea typeface="+mn-ea"/>
                <a:cs typeface="+mn-cs"/>
              </a:rPr>
              <a:t>This slide should call out what’s important about the session (sort of the why should we care, why is this important and how will it help our customers/partners be successful) as well as the key takeaways/objectives associated with the session. Call out what attendees will be able to execute on using the information gained in this session. What will they be able to walk away from this session and execute on with their customers.</a:t>
            </a:r>
          </a:p>
          <a:p>
            <a:pPr lvl="1">
              <a:buFont typeface="Arial" pitchFamily="34" charset="0"/>
              <a:buChar char="•"/>
            </a:pPr>
            <a:r>
              <a:rPr lang="en-US" sz="900" kern="1200" dirty="0" smtClean="0">
                <a:solidFill>
                  <a:schemeClr val="tx1"/>
                </a:solidFill>
                <a:latin typeface="Segoe UI" pitchFamily="34" charset="0"/>
                <a:ea typeface="+mn-ea"/>
                <a:cs typeface="+mn-cs"/>
              </a:rPr>
              <a:t>Good Objectives should be </a:t>
            </a:r>
            <a:r>
              <a:rPr lang="en-US" sz="900" b="1" kern="1200" dirty="0" smtClean="0">
                <a:solidFill>
                  <a:schemeClr val="tx1"/>
                </a:solidFill>
                <a:latin typeface="Segoe UI" pitchFamily="34" charset="0"/>
                <a:ea typeface="+mn-ea"/>
                <a:cs typeface="+mn-cs"/>
              </a:rPr>
              <a:t>SMART</a:t>
            </a:r>
            <a:r>
              <a:rPr lang="en-US" sz="900" kern="1200" dirty="0" smtClean="0">
                <a:solidFill>
                  <a:schemeClr val="tx1"/>
                </a:solidFill>
                <a:latin typeface="Segoe UI" pitchFamily="34" charset="0"/>
                <a:ea typeface="+mn-ea"/>
                <a:cs typeface="+mn-cs"/>
              </a:rPr>
              <a:t> (specific, measurable, achievable, realistic, time-bound). Focus on the key takeaways and why this information is important to the attendee, our partners and our customers.</a:t>
            </a:r>
          </a:p>
          <a:p>
            <a:pPr lvl="1">
              <a:buFont typeface="Arial" pitchFamily="34" charset="0"/>
              <a:buChar char="•"/>
            </a:pPr>
            <a:r>
              <a:rPr lang="en-US" sz="900" kern="1200" dirty="0" smtClean="0">
                <a:solidFill>
                  <a:schemeClr val="tx1"/>
                </a:solidFill>
                <a:latin typeface="Segoe UI" pitchFamily="34" charset="0"/>
                <a:ea typeface="+mn-ea"/>
                <a:cs typeface="+mn-cs"/>
              </a:rPr>
              <a:t>Each session has objectives defined and published on </a:t>
            </a:r>
            <a:r>
              <a:rPr lang="en-US" sz="900" u="sng" kern="1200" dirty="0" smtClean="0">
                <a:solidFill>
                  <a:schemeClr val="tx1"/>
                </a:solidFill>
                <a:latin typeface="Segoe UI" pitchFamily="34" charset="0"/>
                <a:ea typeface="+mn-ea"/>
                <a:cs typeface="+mn-cs"/>
                <a:hlinkClick r:id="rId3"/>
              </a:rPr>
              <a:t>www.mytechready.com</a:t>
            </a:r>
            <a:r>
              <a:rPr lang="en-US" sz="900" kern="1200" dirty="0" smtClean="0">
                <a:solidFill>
                  <a:schemeClr val="tx1"/>
                </a:solidFill>
                <a:latin typeface="Segoe UI" pitchFamily="34" charset="0"/>
                <a:ea typeface="+mn-ea"/>
                <a:cs typeface="+mn-cs"/>
              </a:rPr>
              <a:t>, please work with your Track PM to call these out here in the slide deck.</a:t>
            </a:r>
          </a:p>
          <a:p>
            <a:endParaRPr lang="en-US" sz="900" kern="1200" dirty="0" smtClean="0">
              <a:solidFill>
                <a:schemeClr val="tx1"/>
              </a:solidFill>
              <a:latin typeface="Segoe UI" pitchFamily="34" charset="0"/>
              <a:ea typeface="+mn-ea"/>
              <a:cs typeface="+mn-cs"/>
            </a:endParaRPr>
          </a:p>
          <a:p>
            <a:pPr lvl="0"/>
            <a:r>
              <a:rPr lang="en-US" sz="900" kern="1200" dirty="0" smtClean="0">
                <a:solidFill>
                  <a:schemeClr val="tx1"/>
                </a:solidFill>
                <a:latin typeface="Segoe UI" pitchFamily="34" charset="0"/>
                <a:ea typeface="+mn-ea"/>
                <a:cs typeface="+mn-cs"/>
              </a:rPr>
              <a:t>If you have questions, please contact your Track PM listed below:</a:t>
            </a:r>
          </a:p>
          <a:p>
            <a:pPr lvl="0"/>
            <a:endParaRPr lang="en-US" sz="900" kern="1200" dirty="0" smtClean="0">
              <a:solidFill>
                <a:schemeClr val="tx1"/>
              </a:solidFill>
              <a:latin typeface="Segoe UI" pitchFamily="34" charset="0"/>
              <a:ea typeface="+mn-ea"/>
              <a:cs typeface="+mn-cs"/>
            </a:endParaRPr>
          </a:p>
          <a:p>
            <a:pPr marL="0" indent="0">
              <a:buNone/>
            </a:pPr>
            <a:r>
              <a:rPr lang="en-US" sz="1400" b="1" dirty="0" smtClean="0"/>
              <a:t>Track Name, Acronym and Track PM</a:t>
            </a:r>
          </a:p>
          <a:p>
            <a:pPr lvl="1">
              <a:buNone/>
            </a:pPr>
            <a:r>
              <a:rPr lang="en-US" sz="1200" dirty="0" smtClean="0"/>
              <a:t>Application Server (APS) – Tony Meleg, Joe Klug, Ena Reynen</a:t>
            </a:r>
          </a:p>
          <a:p>
            <a:pPr lvl="1">
              <a:buNone/>
            </a:pPr>
            <a:r>
              <a:rPr lang="en-US" sz="1200" dirty="0" smtClean="0"/>
              <a:t>Architecture (ARC) – Miha Kralj, Terra Suddarth</a:t>
            </a:r>
          </a:p>
          <a:p>
            <a:pPr lvl="1">
              <a:buNone/>
            </a:pPr>
            <a:r>
              <a:rPr lang="en-US" sz="1200" dirty="0" smtClean="0"/>
              <a:t>Business Intelligence (BIN) - Pej Javaheri</a:t>
            </a:r>
          </a:p>
          <a:p>
            <a:pPr lvl="1">
              <a:buNone/>
            </a:pPr>
            <a:r>
              <a:rPr lang="en-US" sz="1200" dirty="0" smtClean="0"/>
              <a:t>Business Solutions (MSDY) - Pattie Grimm, Scarlet Leung</a:t>
            </a:r>
          </a:p>
          <a:p>
            <a:pPr lvl="1">
              <a:buNone/>
            </a:pPr>
            <a:r>
              <a:rPr lang="en-US" sz="1200" dirty="0" smtClean="0"/>
              <a:t>Database (DB) – Kevin Ashby, Dandy Weyn, Maxine Coo</a:t>
            </a:r>
          </a:p>
          <a:p>
            <a:pPr lvl="1">
              <a:buNone/>
            </a:pPr>
            <a:r>
              <a:rPr lang="en-US" sz="1200" dirty="0" smtClean="0"/>
              <a:t>Development Tools &amp; Technologies (DEV) – Bijan Javidi</a:t>
            </a:r>
          </a:p>
          <a:p>
            <a:pPr lvl="1">
              <a:buNone/>
            </a:pPr>
            <a:r>
              <a:rPr lang="en-US" sz="1200" dirty="0" smtClean="0"/>
              <a:t>IT Service Management (ITSM) - Bebe Acciavatti</a:t>
            </a:r>
          </a:p>
          <a:p>
            <a:pPr lvl="1">
              <a:buNone/>
            </a:pPr>
            <a:r>
              <a:rPr lang="en-US" sz="1200" dirty="0" smtClean="0"/>
              <a:t>Management, Operations &amp; Deployment (MOD) – Aurora Santiago, Jennifer Culp, Lindsey Harper</a:t>
            </a:r>
          </a:p>
          <a:p>
            <a:pPr lvl="1">
              <a:buNone/>
            </a:pPr>
            <a:r>
              <a:rPr lang="en-US" sz="1200" dirty="0" smtClean="0"/>
              <a:t>Office 365 (OFC) </a:t>
            </a:r>
            <a:r>
              <a:rPr lang="en-US" sz="1200" i="1" dirty="0" smtClean="0"/>
              <a:t>(Formerly Microsoft Online Services (MOS))</a:t>
            </a:r>
            <a:r>
              <a:rPr lang="en-US" sz="1200" dirty="0" smtClean="0"/>
              <a:t>- Mike Naughton, Lori Skinner-Studley</a:t>
            </a:r>
          </a:p>
          <a:p>
            <a:pPr lvl="1">
              <a:buNone/>
            </a:pPr>
            <a:r>
              <a:rPr lang="en-US" sz="1200" dirty="0" smtClean="0"/>
              <a:t>Office and SharePoint (OSP) – Matt Berg, Lita Spratt, Hila Grinberger, Monica Woolley Watson </a:t>
            </a:r>
          </a:p>
          <a:p>
            <a:pPr lvl="1">
              <a:buNone/>
            </a:pPr>
            <a:r>
              <a:rPr lang="en-US" sz="1200" dirty="0" smtClean="0"/>
              <a:t>Optimization (OPT) – Michael McGuire, Yoav Land, Chris Jackson</a:t>
            </a:r>
          </a:p>
          <a:p>
            <a:pPr lvl="1">
              <a:buNone/>
            </a:pPr>
            <a:r>
              <a:rPr lang="en-US" sz="1200" dirty="0" smtClean="0"/>
              <a:t>ReadyTech (RT) - Joe Culp, KariLynne Gratzer</a:t>
            </a:r>
          </a:p>
          <a:p>
            <a:pPr lvl="1">
              <a:buNone/>
            </a:pPr>
            <a:r>
              <a:rPr lang="en-US" sz="1200" dirty="0" smtClean="0"/>
              <a:t>Security, Identity &amp; Privacy (SIP) – Michelle Moore, Diana Tynes, Jennifer Culp</a:t>
            </a:r>
          </a:p>
          <a:p>
            <a:pPr lvl="1">
              <a:buNone/>
            </a:pPr>
            <a:r>
              <a:rPr lang="en-US" sz="1200" dirty="0" smtClean="0"/>
              <a:t>Unified Communications (UC)– Lauren Horgan, Navin Chand, Jackie Steinke</a:t>
            </a:r>
          </a:p>
          <a:p>
            <a:pPr lvl="1">
              <a:buNone/>
            </a:pPr>
            <a:r>
              <a:rPr lang="en-US" sz="1200" dirty="0" smtClean="0"/>
              <a:t>Virtualization (VIR) – Aurora Santiago, Jennifer Culp, Lindsey Harper</a:t>
            </a:r>
          </a:p>
          <a:p>
            <a:pPr lvl="1">
              <a:buNone/>
            </a:pPr>
            <a:r>
              <a:rPr lang="en-US" sz="1200" dirty="0" smtClean="0"/>
              <a:t>Windows Azure platform (AZR) - Vikram Rana, Sabrina Johnson</a:t>
            </a:r>
          </a:p>
          <a:p>
            <a:pPr lvl="1">
              <a:buNone/>
            </a:pPr>
            <a:r>
              <a:rPr lang="en-US" sz="1200" dirty="0" smtClean="0"/>
              <a:t>Windows Client (CLI) – Susie Kandzor, Angie Nelson</a:t>
            </a:r>
          </a:p>
          <a:p>
            <a:pPr lvl="1">
              <a:buNone/>
            </a:pPr>
            <a:r>
              <a:rPr lang="en-US" sz="1200" dirty="0" smtClean="0"/>
              <a:t>Windows Phone (WP) – Larry Lieberman, Sanjay Rajashekar, Tim McAfee</a:t>
            </a:r>
          </a:p>
          <a:p>
            <a:pPr lvl="1">
              <a:buNone/>
            </a:pPr>
            <a:r>
              <a:rPr lang="en-US" sz="1200" dirty="0" smtClean="0"/>
              <a:t>Windows Server (SVR) – Aurora Santiago, Jennifer Culp, Lindsey Harper</a:t>
            </a:r>
          </a:p>
          <a:p>
            <a:pPr>
              <a:buNone/>
            </a:pPr>
            <a:r>
              <a:rPr lang="en-US" sz="1400" b="1" dirty="0" smtClean="0"/>
              <a:t>Cross Track Coverage</a:t>
            </a:r>
          </a:p>
          <a:p>
            <a:pPr>
              <a:buNone/>
            </a:pPr>
            <a:r>
              <a:rPr lang="en-US" sz="1400" b="1" baseline="0" dirty="0" smtClean="0"/>
              <a:t>  </a:t>
            </a:r>
            <a:r>
              <a:rPr lang="en-US" sz="1300" dirty="0" smtClean="0"/>
              <a:t>Application Platform – APS/DB/AZR/ARC		Private Cloud – Aurora Santiago</a:t>
            </a:r>
          </a:p>
          <a:p>
            <a:pPr lvl="1">
              <a:buNone/>
            </a:pPr>
            <a:r>
              <a:rPr lang="en-US" sz="1300" dirty="0" smtClean="0"/>
              <a:t>Competition – Jules Dickerson			User Experience – Jeff Jurvis, Alison Clark </a:t>
            </a:r>
          </a:p>
          <a:p>
            <a:pPr lvl="1">
              <a:buNone/>
            </a:pPr>
            <a:r>
              <a:rPr lang="en-US" sz="1300" dirty="0" smtClean="0"/>
              <a:t>Midsize IT – Jason Buffington 			Windows Client Development – Angie Nelson</a:t>
            </a:r>
          </a:p>
          <a:p>
            <a:pPr lvl="1">
              <a:buNone/>
            </a:pPr>
            <a:r>
              <a:rPr lang="en-US" sz="1300" dirty="0" smtClean="0"/>
              <a:t>Next Web – Olga Londer 				Windows Embedded – Olivier Bloch</a:t>
            </a:r>
          </a:p>
          <a:p>
            <a:pPr lvl="2">
              <a:buNone/>
            </a:pPr>
            <a:endParaRPr lang="en-US" sz="12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42B3E1F2-40D9-4EB1-9EC4-3474CF7BC962}" type="datetime1">
              <a:rPr lang="en-US" smtClean="0"/>
              <a:t>5/19/2011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03426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8617E-5F10-4A6F-965A-FD2D115558D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944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5:47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5:47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5:47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5:47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5:47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5688792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25201886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81" r:id="rId19"/>
    <p:sldLayoutId id="2147483782"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17.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72.png"/><Relationship Id="rId5" Type="http://schemas.openxmlformats.org/officeDocument/2006/relationships/hyperlink" Target="http://www.microsoft.com/learning" TargetMode="External"/><Relationship Id="rId10" Type="http://schemas.openxmlformats.org/officeDocument/2006/relationships/image" Target="../media/image71.emf"/><Relationship Id="rId4" Type="http://schemas.openxmlformats.org/officeDocument/2006/relationships/image" Target="../media/image68.png"/><Relationship Id="rId9" Type="http://schemas.openxmlformats.org/officeDocument/2006/relationships/image" Target="../media/image70.png"/><Relationship Id="rId1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3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7.tiff"/><Relationship Id="rId18" Type="http://schemas.openxmlformats.org/officeDocument/2006/relationships/image" Target="../media/image4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41.jpeg"/><Relationship Id="rId2" Type="http://schemas.openxmlformats.org/officeDocument/2006/relationships/image" Target="../media/image21.png"/><Relationship Id="rId16"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9.png"/><Relationship Id="rId10" Type="http://schemas.openxmlformats.org/officeDocument/2006/relationships/image" Target="../media/image29.png"/><Relationship Id="rId19" Type="http://schemas.openxmlformats.org/officeDocument/2006/relationships/image" Target="../media/image43.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AVIcode</a:t>
            </a:r>
            <a:r>
              <a:rPr lang="en-US" dirty="0"/>
              <a:t>: </a:t>
            </a:r>
            <a:r>
              <a:rPr lang="en-US" dirty="0" smtClean="0"/>
              <a:t/>
            </a:r>
            <a:br>
              <a:rPr lang="en-US" dirty="0" smtClean="0"/>
            </a:br>
            <a:r>
              <a:rPr lang="en-US" dirty="0" smtClean="0"/>
              <a:t>Diagnosing </a:t>
            </a:r>
            <a:r>
              <a:rPr lang="en-US" dirty="0"/>
              <a:t>Application </a:t>
            </a:r>
            <a:r>
              <a:rPr lang="en-US" dirty="0" smtClean="0"/>
              <a:t>Problems</a:t>
            </a:r>
            <a:endParaRPr lang="en-US" sz="3600" dirty="0"/>
          </a:p>
        </p:txBody>
      </p:sp>
      <p:sp>
        <p:nvSpPr>
          <p:cNvPr id="3" name="Subtitle 2"/>
          <p:cNvSpPr>
            <a:spLocks noGrp="1"/>
          </p:cNvSpPr>
          <p:nvPr>
            <p:ph type="subTitle" idx="1"/>
          </p:nvPr>
        </p:nvSpPr>
        <p:spPr/>
        <p:txBody>
          <a:bodyPr/>
          <a:lstStyle/>
          <a:p>
            <a:r>
              <a:rPr lang="en-US" dirty="0"/>
              <a:t>Chris </a:t>
            </a:r>
            <a:r>
              <a:rPr lang="en-US" dirty="0" smtClean="0"/>
              <a:t>Childers </a:t>
            </a:r>
            <a:br>
              <a:rPr lang="en-US" dirty="0" smtClean="0"/>
            </a:br>
            <a:r>
              <a:rPr lang="en-US" dirty="0" smtClean="0"/>
              <a:t>Shawn </a:t>
            </a:r>
            <a:r>
              <a:rPr lang="en-US" dirty="0"/>
              <a:t>Gibbs</a:t>
            </a:r>
          </a:p>
        </p:txBody>
      </p:sp>
      <p:sp>
        <p:nvSpPr>
          <p:cNvPr id="4" name="Text Placeholder 3"/>
          <p:cNvSpPr>
            <a:spLocks noGrp="1"/>
          </p:cNvSpPr>
          <p:nvPr>
            <p:ph type="body" sz="quarter" idx="10"/>
          </p:nvPr>
        </p:nvSpPr>
        <p:spPr>
          <a:xfrm>
            <a:off x="3737368" y="1837301"/>
            <a:ext cx="2188302" cy="276999"/>
          </a:xfrm>
        </p:spPr>
        <p:txBody>
          <a:bodyPr/>
          <a:lstStyle/>
          <a:p>
            <a:r>
              <a:rPr lang="en-US" sz="2000" dirty="0"/>
              <a:t>SIM342</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988353" y="1295399"/>
            <a:ext cx="1791859" cy="179337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AVIcode simplifies the process</a:t>
            </a:r>
            <a:endParaRPr lang="en-US" dirty="0"/>
          </a:p>
        </p:txBody>
      </p:sp>
      <p:sp>
        <p:nvSpPr>
          <p:cNvPr id="4" name="TextBox 3"/>
          <p:cNvSpPr txBox="1"/>
          <p:nvPr/>
        </p:nvSpPr>
        <p:spPr>
          <a:xfrm>
            <a:off x="5351935" y="2681146"/>
            <a:ext cx="1150956"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Application</a:t>
            </a:r>
          </a:p>
        </p:txBody>
      </p:sp>
      <p:grpSp>
        <p:nvGrpSpPr>
          <p:cNvPr id="11" name="Group 10"/>
          <p:cNvGrpSpPr/>
          <p:nvPr/>
        </p:nvGrpSpPr>
        <p:grpSpPr>
          <a:xfrm>
            <a:off x="2482548" y="4572000"/>
            <a:ext cx="2383826" cy="1447800"/>
            <a:chOff x="3168348" y="4572000"/>
            <a:chExt cx="2383826" cy="1447800"/>
          </a:xfrm>
        </p:grpSpPr>
        <p:sp>
          <p:nvSpPr>
            <p:cNvPr id="7" name="Pentagon 6"/>
            <p:cNvSpPr/>
            <p:nvPr/>
          </p:nvSpPr>
          <p:spPr bwMode="auto">
            <a:xfrm>
              <a:off x="3168348" y="4572000"/>
              <a:ext cx="2383826" cy="1447800"/>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1" name="TextBox 15"/>
            <p:cNvSpPr txBox="1"/>
            <p:nvPr/>
          </p:nvSpPr>
          <p:spPr>
            <a:xfrm>
              <a:off x="3276600" y="5600983"/>
              <a:ext cx="1556657"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t>IT/Ops</a:t>
              </a:r>
              <a:endParaRPr lang="en-US" dirty="0"/>
            </a:p>
          </p:txBody>
        </p:sp>
        <p:pic>
          <p:nvPicPr>
            <p:cNvPr id="32" name="Picture 31" descr="C:\Users\dsavage\AppData\Local\Microsoft\Windows\Temporary Internet Files\Content.IE5\NNL5ALPT\MC9004348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845" y="4763797"/>
              <a:ext cx="1336540" cy="841519"/>
            </a:xfrm>
            <a:prstGeom prst="rect">
              <a:avLst/>
            </a:prstGeom>
            <a:extLst/>
          </p:spPr>
          <p:style>
            <a:lnRef idx="0">
              <a:schemeClr val="accent6"/>
            </a:lnRef>
            <a:fillRef idx="3">
              <a:schemeClr val="accent6"/>
            </a:fillRef>
            <a:effectRef idx="3">
              <a:schemeClr val="accent6"/>
            </a:effectRef>
            <a:fontRef idx="minor">
              <a:schemeClr val="lt1"/>
            </a:fontRef>
          </p:style>
        </p:pic>
      </p:grpSp>
      <p:grpSp>
        <p:nvGrpSpPr>
          <p:cNvPr id="14" name="Group 13"/>
          <p:cNvGrpSpPr/>
          <p:nvPr/>
        </p:nvGrpSpPr>
        <p:grpSpPr>
          <a:xfrm>
            <a:off x="7160454" y="4593450"/>
            <a:ext cx="2277162" cy="1447800"/>
            <a:chOff x="6484250" y="4579098"/>
            <a:chExt cx="2277162" cy="1447800"/>
          </a:xfrm>
        </p:grpSpPr>
        <p:sp>
          <p:nvSpPr>
            <p:cNvPr id="35" name="Pentagon 34"/>
            <p:cNvSpPr/>
            <p:nvPr/>
          </p:nvSpPr>
          <p:spPr bwMode="auto">
            <a:xfrm flipH="1">
              <a:off x="6484250" y="4579098"/>
              <a:ext cx="2277162" cy="1447800"/>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3" name="Picture 2" descr="C:\Users\christch\AppData\Local\Microsoft\Windows\Temporary Internet Files\Low\Content.IE5\IF89QCRA\MC9004339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935" y="4698633"/>
              <a:ext cx="1318907" cy="989438"/>
            </a:xfrm>
            <a:prstGeom prst="rect">
              <a:avLst/>
            </a:prstGeom>
            <a:extLst/>
          </p:spPr>
          <p:style>
            <a:lnRef idx="0">
              <a:schemeClr val="accent6"/>
            </a:lnRef>
            <a:fillRef idx="3">
              <a:schemeClr val="accent6"/>
            </a:fillRef>
            <a:effectRef idx="3">
              <a:schemeClr val="accent6"/>
            </a:effectRef>
            <a:fontRef idx="minor">
              <a:schemeClr val="lt1"/>
            </a:fontRef>
          </p:style>
        </p:pic>
        <p:sp>
          <p:nvSpPr>
            <p:cNvPr id="34" name="TextBox 14"/>
            <p:cNvSpPr txBox="1"/>
            <p:nvPr/>
          </p:nvSpPr>
          <p:spPr>
            <a:xfrm>
              <a:off x="7313910" y="5622754"/>
              <a:ext cx="136071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t>App </a:t>
              </a:r>
              <a:r>
                <a:rPr lang="en-US" dirty="0" err="1" smtClean="0"/>
                <a:t>Dev</a:t>
              </a:r>
              <a:endParaRPr lang="en-US" dirty="0"/>
            </a:p>
          </p:txBody>
        </p:sp>
      </p:grpSp>
      <p:sp>
        <p:nvSpPr>
          <p:cNvPr id="16" name="Curved Down Arrow 15"/>
          <p:cNvSpPr/>
          <p:nvPr/>
        </p:nvSpPr>
        <p:spPr bwMode="auto">
          <a:xfrm>
            <a:off x="5018774" y="4593450"/>
            <a:ext cx="2133600" cy="551388"/>
          </a:xfrm>
          <a:prstGeom prst="curvedDownArrow">
            <a:avLst/>
          </a:prstGeom>
          <a:ln>
            <a:headEnd type="triangl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Diagnostic Information</a:t>
            </a:r>
          </a:p>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Curved Up Arrow 17"/>
          <p:cNvSpPr/>
          <p:nvPr/>
        </p:nvSpPr>
        <p:spPr bwMode="auto">
          <a:xfrm flipH="1">
            <a:off x="5018773" y="5715000"/>
            <a:ext cx="2068525" cy="533400"/>
          </a:xfrm>
          <a:prstGeom prst="curvedUpArrow">
            <a:avLst/>
          </a:prstGeom>
          <a:ln>
            <a:headEnd type="triangle" w="med" len="med"/>
            <a:tailEnd type="triangl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Problem Resolution</a:t>
            </a:r>
          </a:p>
        </p:txBody>
      </p:sp>
      <p:sp>
        <p:nvSpPr>
          <p:cNvPr id="13" name="Down Arrow 12"/>
          <p:cNvSpPr/>
          <p:nvPr/>
        </p:nvSpPr>
        <p:spPr bwMode="auto">
          <a:xfrm>
            <a:off x="5637277" y="3352800"/>
            <a:ext cx="580273" cy="762000"/>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6" name="TextBox 25"/>
          <p:cNvSpPr txBox="1"/>
          <p:nvPr/>
        </p:nvSpPr>
        <p:spPr>
          <a:xfrm>
            <a:off x="3892882" y="3456801"/>
            <a:ext cx="1842107"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Real-time Alerting</a:t>
            </a:r>
          </a:p>
        </p:txBody>
      </p:sp>
      <p:pic>
        <p:nvPicPr>
          <p:cNvPr id="8195" name="Picture 3"/>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274915" y="1637224"/>
            <a:ext cx="1304996" cy="87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8519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Data Analysis</a:t>
            </a:r>
            <a:endParaRPr lang="en-US" dirty="0"/>
          </a:p>
        </p:txBody>
      </p:sp>
      <p:sp>
        <p:nvSpPr>
          <p:cNvPr id="3" name="Content Placeholder 2"/>
          <p:cNvSpPr>
            <a:spLocks noGrp="1"/>
          </p:cNvSpPr>
          <p:nvPr>
            <p:ph idx="4294967295"/>
          </p:nvPr>
        </p:nvSpPr>
        <p:spPr>
          <a:xfrm>
            <a:off x="519113" y="1447801"/>
            <a:ext cx="11149013" cy="2474524"/>
          </a:xfrm>
          <a:prstGeom prst="rect">
            <a:avLst/>
          </a:prstGeom>
        </p:spPr>
        <p:txBody>
          <a:bodyPr/>
          <a:lstStyle/>
          <a:p>
            <a:r>
              <a:rPr lang="en-US" dirty="0"/>
              <a:t>Analyzing </a:t>
            </a:r>
            <a:r>
              <a:rPr lang="en-US" dirty="0" smtClean="0"/>
              <a:t>real-time application events and statistics</a:t>
            </a:r>
          </a:p>
          <a:p>
            <a:pPr lvl="1"/>
            <a:r>
              <a:rPr lang="en-US" dirty="0" smtClean="0"/>
              <a:t>Incident and Problem management</a:t>
            </a:r>
          </a:p>
          <a:p>
            <a:endParaRPr lang="en-US" dirty="0" smtClean="0"/>
          </a:p>
          <a:p>
            <a:r>
              <a:rPr lang="en-US" dirty="0" smtClean="0"/>
              <a:t>Trend Analysis and Reporting</a:t>
            </a:r>
          </a:p>
          <a:p>
            <a:pPr lvl="1"/>
            <a:r>
              <a:rPr lang="en-US" dirty="0"/>
              <a:t>A</a:t>
            </a:r>
            <a:r>
              <a:rPr lang="en-US" dirty="0" smtClean="0"/>
              <a:t>pplication load, quality and resource consumption over time</a:t>
            </a:r>
            <a:endParaRPr lang="en-US" dirty="0"/>
          </a:p>
        </p:txBody>
      </p:sp>
      <p:sp>
        <p:nvSpPr>
          <p:cNvPr id="4" name="Flowchart: Alternate Process 3"/>
          <p:cNvSpPr/>
          <p:nvPr/>
        </p:nvSpPr>
        <p:spPr bwMode="auto">
          <a:xfrm>
            <a:off x="3198812" y="4903840"/>
            <a:ext cx="1828800" cy="1066800"/>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chemeClr val="tx1"/>
                    </a:gs>
                    <a:gs pos="88000">
                      <a:schemeClr val="tx1"/>
                    </a:gs>
                  </a:gsLst>
                  <a:lin ang="5400000" scaled="0"/>
                </a:gradFill>
              </a:rPr>
              <a:t>Development</a:t>
            </a:r>
          </a:p>
        </p:txBody>
      </p:sp>
      <p:sp>
        <p:nvSpPr>
          <p:cNvPr id="5" name="Oval 4"/>
          <p:cNvSpPr/>
          <p:nvPr/>
        </p:nvSpPr>
        <p:spPr bwMode="auto">
          <a:xfrm>
            <a:off x="6551612" y="4800600"/>
            <a:ext cx="2057400" cy="13716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chemeClr val="tx1"/>
                    </a:gs>
                    <a:gs pos="88000">
                      <a:schemeClr val="tx1"/>
                    </a:gs>
                  </a:gsLst>
                  <a:lin ang="5400000" scaled="0"/>
                </a:gradFill>
              </a:rPr>
              <a:t>IT/Ops</a:t>
            </a:r>
          </a:p>
        </p:txBody>
      </p:sp>
      <p:sp>
        <p:nvSpPr>
          <p:cNvPr id="6" name="Left-Right Arrow 5"/>
          <p:cNvSpPr/>
          <p:nvPr/>
        </p:nvSpPr>
        <p:spPr bwMode="auto">
          <a:xfrm>
            <a:off x="5484812" y="5257800"/>
            <a:ext cx="685800" cy="457200"/>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gradFill>
                <a:gsLst>
                  <a:gs pos="0">
                    <a:schemeClr val="tx1"/>
                  </a:gs>
                  <a:gs pos="88000">
                    <a:schemeClr val="tx1"/>
                  </a:gs>
                </a:gsLst>
                <a:lin ang="5400000" scaled="0"/>
              </a:gradFill>
            </a:endParaRPr>
          </a:p>
        </p:txBody>
      </p:sp>
    </p:spTree>
    <p:extLst>
      <p:ext uri="{BB962C8B-B14F-4D97-AF65-F5344CB8AC3E}">
        <p14:creationId xmlns:p14="http://schemas.microsoft.com/office/powerpoint/2010/main" val="42336073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I have a problem?</a:t>
            </a:r>
            <a:endParaRPr lang="en-US" dirty="0"/>
          </a:p>
        </p:txBody>
      </p:sp>
      <p:sp>
        <p:nvSpPr>
          <p:cNvPr id="3" name="Content Placeholder 2"/>
          <p:cNvSpPr>
            <a:spLocks noGrp="1"/>
          </p:cNvSpPr>
          <p:nvPr>
            <p:ph idx="1"/>
          </p:nvPr>
        </p:nvSpPr>
        <p:spPr>
          <a:xfrm>
            <a:off x="519113" y="1447798"/>
            <a:ext cx="6444390" cy="4518160"/>
          </a:xfrm>
        </p:spPr>
        <p:txBody>
          <a:bodyPr/>
          <a:lstStyle/>
          <a:p>
            <a:r>
              <a:rPr lang="en-US" dirty="0" smtClean="0"/>
              <a:t>Using Operations Manager</a:t>
            </a:r>
          </a:p>
          <a:p>
            <a:pPr lvl="1"/>
            <a:r>
              <a:rPr lang="en-US" dirty="0" smtClean="0"/>
              <a:t>State view indicates application health</a:t>
            </a:r>
          </a:p>
          <a:p>
            <a:pPr lvl="1"/>
            <a:r>
              <a:rPr lang="en-US" dirty="0" smtClean="0"/>
              <a:t>Alerts indicate application problems</a:t>
            </a:r>
          </a:p>
          <a:p>
            <a:pPr lvl="1"/>
            <a:r>
              <a:rPr lang="en-US" dirty="0" smtClean="0"/>
              <a:t>Notifications and actions can be configured based on alerts</a:t>
            </a:r>
          </a:p>
          <a:p>
            <a:r>
              <a:rPr lang="en-US" dirty="0" smtClean="0"/>
              <a:t>Using AVIcode web console</a:t>
            </a:r>
          </a:p>
          <a:p>
            <a:pPr lvl="1"/>
            <a:r>
              <a:rPr lang="en-US" dirty="0" smtClean="0"/>
              <a:t>View events by time</a:t>
            </a:r>
          </a:p>
          <a:p>
            <a:pPr lvl="1"/>
            <a:r>
              <a:rPr lang="en-US" dirty="0" smtClean="0"/>
              <a:t>Create notifications for alerting </a:t>
            </a:r>
            <a:br>
              <a:rPr lang="en-US" dirty="0" smtClean="0"/>
            </a:br>
            <a:r>
              <a:rPr lang="en-US" dirty="0" smtClean="0"/>
              <a:t>directly from web console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23" t="10543" r="16893" b="4818"/>
          <a:stretch/>
        </p:blipFill>
        <p:spPr bwMode="auto">
          <a:xfrm>
            <a:off x="6963503" y="1600200"/>
            <a:ext cx="4660818" cy="377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71133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SCOM for Alerting</a:t>
            </a:r>
            <a:endParaRPr lang="en-US" dirty="0"/>
          </a:p>
        </p:txBody>
      </p:sp>
      <p:sp>
        <p:nvSpPr>
          <p:cNvPr id="3" name="Content Placeholder 2"/>
          <p:cNvSpPr>
            <a:spLocks noGrp="1"/>
          </p:cNvSpPr>
          <p:nvPr>
            <p:ph idx="1"/>
          </p:nvPr>
        </p:nvSpPr>
        <p:spPr>
          <a:xfrm>
            <a:off x="519112" y="1447799"/>
            <a:ext cx="5956299" cy="3570208"/>
          </a:xfrm>
        </p:spPr>
        <p:txBody>
          <a:bodyPr/>
          <a:lstStyle/>
          <a:p>
            <a:r>
              <a:rPr lang="en-US" dirty="0" smtClean="0"/>
              <a:t>2 Alert Types</a:t>
            </a:r>
          </a:p>
          <a:p>
            <a:pPr lvl="1"/>
            <a:r>
              <a:rPr lang="en-US" dirty="0" smtClean="0"/>
              <a:t>AVIcode events with diagnostic detail</a:t>
            </a:r>
          </a:p>
          <a:p>
            <a:pPr lvl="1"/>
            <a:r>
              <a:rPr lang="en-US" dirty="0" smtClean="0"/>
              <a:t>Alerts based on app performance counter deviations</a:t>
            </a:r>
          </a:p>
          <a:p>
            <a:r>
              <a:rPr lang="en-US" dirty="0" smtClean="0"/>
              <a:t>Monitors</a:t>
            </a:r>
          </a:p>
          <a:p>
            <a:pPr lvl="1"/>
            <a:r>
              <a:rPr lang="en-US" dirty="0" smtClean="0"/>
              <a:t>Based on application performance counters</a:t>
            </a:r>
            <a:endParaRPr lang="en-US" dirty="0"/>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1739"/>
          <a:stretch/>
        </p:blipFill>
        <p:spPr bwMode="auto">
          <a:xfrm>
            <a:off x="6704012" y="228600"/>
            <a:ext cx="464959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012" y="3048000"/>
            <a:ext cx="458515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2096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855" y="2170363"/>
            <a:ext cx="1828709" cy="259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6940" y="3156268"/>
            <a:ext cx="2060985" cy="189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Using SE Viewer for </a:t>
            </a:r>
            <a:r>
              <a:rPr lang="en-US" dirty="0" smtClean="0"/>
              <a:t>Event Analysis</a:t>
            </a:r>
            <a:endParaRPr lang="en-US" dirty="0"/>
          </a:p>
        </p:txBody>
      </p:sp>
      <p:sp>
        <p:nvSpPr>
          <p:cNvPr id="3" name="Content Placeholder 2"/>
          <p:cNvSpPr>
            <a:spLocks noGrp="1"/>
          </p:cNvSpPr>
          <p:nvPr>
            <p:ph sz="half" idx="1"/>
          </p:nvPr>
        </p:nvSpPr>
        <p:spPr/>
        <p:txBody>
          <a:bodyPr>
            <a:normAutofit fontScale="25000" lnSpcReduction="20000"/>
          </a:bodyPr>
          <a:lstStyle/>
          <a:p>
            <a:r>
              <a:rPr lang="en-US" sz="14400" dirty="0" smtClean="0"/>
              <a:t>Use Event Filtering</a:t>
            </a:r>
          </a:p>
          <a:p>
            <a:pPr lvl="1"/>
            <a:r>
              <a:rPr lang="en-US" sz="11200" dirty="0" smtClean="0"/>
              <a:t>Application Groups</a:t>
            </a:r>
          </a:p>
          <a:p>
            <a:pPr lvl="1"/>
            <a:r>
              <a:rPr lang="en-US" sz="11200" dirty="0" smtClean="0"/>
              <a:t>Event Types</a:t>
            </a:r>
          </a:p>
          <a:p>
            <a:pPr lvl="1"/>
            <a:r>
              <a:rPr lang="en-US" sz="11200" dirty="0" smtClean="0"/>
              <a:t>Event Source</a:t>
            </a:r>
          </a:p>
          <a:p>
            <a:pPr lvl="1"/>
            <a:r>
              <a:rPr lang="en-US" sz="11200" dirty="0" smtClean="0"/>
              <a:t>Time and Date</a:t>
            </a:r>
          </a:p>
          <a:p>
            <a:pPr lvl="1"/>
            <a:endParaRPr lang="en-US" sz="12800" dirty="0"/>
          </a:p>
          <a:p>
            <a:r>
              <a:rPr lang="en-US" sz="14400" dirty="0" smtClean="0"/>
              <a:t>Isolate Problems</a:t>
            </a:r>
            <a:r>
              <a:rPr lang="en-US" sz="14400" dirty="0"/>
              <a:t> </a:t>
            </a:r>
            <a:r>
              <a:rPr lang="en-US" sz="14400" dirty="0" smtClean="0"/>
              <a:t>by</a:t>
            </a:r>
          </a:p>
          <a:p>
            <a:pPr lvl="1"/>
            <a:r>
              <a:rPr lang="en-US" sz="11200" dirty="0" smtClean="0"/>
              <a:t>Problem</a:t>
            </a:r>
          </a:p>
          <a:p>
            <a:pPr lvl="1"/>
            <a:r>
              <a:rPr lang="en-US" sz="11200" dirty="0" smtClean="0"/>
              <a:t>Heaviest resource</a:t>
            </a:r>
          </a:p>
          <a:p>
            <a:pPr lvl="1"/>
            <a:r>
              <a:rPr lang="en-US" sz="11200" dirty="0" smtClean="0"/>
              <a:t>Failed Function</a:t>
            </a:r>
          </a:p>
          <a:p>
            <a:pPr lvl="1"/>
            <a:r>
              <a:rPr lang="en-US" sz="11200" dirty="0" smtClean="0"/>
              <a:t>Occurrence </a:t>
            </a:r>
          </a:p>
          <a:p>
            <a:pPr lvl="1"/>
            <a:endParaRPr lang="en-US" dirty="0" smtClean="0"/>
          </a:p>
        </p:txBody>
      </p:sp>
      <p:sp>
        <p:nvSpPr>
          <p:cNvPr id="5" name="Slide Number Placeholder 4"/>
          <p:cNvSpPr>
            <a:spLocks noGrp="1"/>
          </p:cNvSpPr>
          <p:nvPr>
            <p:ph type="sldNum" sz="quarter" idx="4294967295"/>
          </p:nvPr>
        </p:nvSpPr>
        <p:spPr>
          <a:xfrm>
            <a:off x="8836898" y="6413956"/>
            <a:ext cx="2844059" cy="215444"/>
          </a:xfrm>
          <a:prstGeom prst="rect">
            <a:avLst/>
          </a:prstGeom>
        </p:spPr>
        <p:txBody>
          <a:bodyPr/>
          <a:lstStyle/>
          <a:p>
            <a:fld id="{F777EB7E-3C84-4DC8-BC65-B9675A7009BB}" type="slidenum">
              <a:rPr lang="en-US" smtClean="0"/>
              <a:pPr/>
              <a:t>14</a:t>
            </a:fld>
            <a:endParaRPr lang="en-US" dirty="0"/>
          </a:p>
        </p:txBody>
      </p:sp>
      <p:sp>
        <p:nvSpPr>
          <p:cNvPr id="7" name="TextBox 6"/>
          <p:cNvSpPr txBox="1"/>
          <p:nvPr/>
        </p:nvSpPr>
        <p:spPr>
          <a:xfrm>
            <a:off x="6418855" y="1816606"/>
            <a:ext cx="1673407" cy="276999"/>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1200" dirty="0" smtClean="0">
                <a:solidFill>
                  <a:sysClr val="windowText" lastClr="000000"/>
                </a:solidFill>
              </a:rPr>
              <a:t>Application Grouping </a:t>
            </a:r>
            <a:endParaRPr lang="en-US" sz="1200" dirty="0">
              <a:solidFill>
                <a:sysClr val="windowText" lastClr="000000"/>
              </a:solidFill>
            </a:endParaRPr>
          </a:p>
        </p:txBody>
      </p:sp>
      <p:sp>
        <p:nvSpPr>
          <p:cNvPr id="10" name="TextBox 9"/>
          <p:cNvSpPr txBox="1"/>
          <p:nvPr/>
        </p:nvSpPr>
        <p:spPr>
          <a:xfrm>
            <a:off x="9730965" y="3628416"/>
            <a:ext cx="810991" cy="276999"/>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1200" dirty="0" smtClean="0">
                <a:solidFill>
                  <a:sysClr val="windowText" lastClr="000000"/>
                </a:solidFill>
              </a:rPr>
              <a:t>Group By</a:t>
            </a:r>
            <a:endParaRPr lang="en-US" sz="1200" dirty="0">
              <a:solidFill>
                <a:sysClr val="windowText" lastClr="000000"/>
              </a:solidFill>
            </a:endParaRPr>
          </a:p>
        </p:txBody>
      </p:sp>
      <p:sp>
        <p:nvSpPr>
          <p:cNvPr id="11" name="TextBox 10"/>
          <p:cNvSpPr txBox="1"/>
          <p:nvPr/>
        </p:nvSpPr>
        <p:spPr>
          <a:xfrm>
            <a:off x="8165822" y="2860829"/>
            <a:ext cx="905312" cy="276999"/>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1200" dirty="0" smtClean="0">
                <a:solidFill>
                  <a:sysClr val="windowText" lastClr="000000"/>
                </a:solidFill>
              </a:rPr>
              <a:t>Search for:</a:t>
            </a:r>
            <a:endParaRPr lang="en-US" sz="1200" dirty="0">
              <a:solidFill>
                <a:sysClr val="windowText" lastClr="00000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8902" y="3905415"/>
            <a:ext cx="1876607" cy="172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6996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isolate the problem?</a:t>
            </a:r>
            <a:endParaRPr lang="en-US" dirty="0"/>
          </a:p>
        </p:txBody>
      </p:sp>
      <p:sp>
        <p:nvSpPr>
          <p:cNvPr id="3" name="Content Placeholder 2"/>
          <p:cNvSpPr>
            <a:spLocks noGrp="1"/>
          </p:cNvSpPr>
          <p:nvPr>
            <p:ph idx="1"/>
          </p:nvPr>
        </p:nvSpPr>
        <p:spPr>
          <a:xfrm>
            <a:off x="519112" y="1447799"/>
            <a:ext cx="11149013" cy="5059847"/>
          </a:xfrm>
        </p:spPr>
        <p:txBody>
          <a:bodyPr/>
          <a:lstStyle/>
          <a:p>
            <a:r>
              <a:rPr lang="en-US" dirty="0" smtClean="0"/>
              <a:t>AVIcode</a:t>
            </a:r>
          </a:p>
          <a:p>
            <a:pPr lvl="1"/>
            <a:r>
              <a:rPr lang="en-US" dirty="0" smtClean="0"/>
              <a:t>Events are correlated and categorized across monitored application tiers to isolate the problem area</a:t>
            </a:r>
          </a:p>
          <a:p>
            <a:pPr lvl="1"/>
            <a:r>
              <a:rPr lang="en-US" dirty="0" smtClean="0"/>
              <a:t>Host metrics are correlated application events to expose relationships between app and resources</a:t>
            </a:r>
          </a:p>
          <a:p>
            <a:endParaRPr lang="en-US" dirty="0" smtClean="0"/>
          </a:p>
          <a:p>
            <a:r>
              <a:rPr lang="en-US" dirty="0" smtClean="0"/>
              <a:t>Operations Manager</a:t>
            </a:r>
          </a:p>
          <a:p>
            <a:pPr lvl="1"/>
            <a:r>
              <a:rPr lang="en-US" dirty="0" smtClean="0"/>
              <a:t>Synthetic monitoring to understand application availability</a:t>
            </a:r>
          </a:p>
          <a:p>
            <a:pPr lvl="1"/>
            <a:r>
              <a:rPr lang="en-US" dirty="0" smtClean="0"/>
              <a:t>Monitor host </a:t>
            </a:r>
            <a:r>
              <a:rPr lang="en-US" dirty="0"/>
              <a:t>platform/services </a:t>
            </a:r>
            <a:r>
              <a:rPr lang="en-US" dirty="0" smtClean="0"/>
              <a:t>health to understand when dependent services are experiencing problems</a:t>
            </a:r>
          </a:p>
          <a:p>
            <a:pPr lvl="1"/>
            <a:endParaRPr lang="en-US" dirty="0"/>
          </a:p>
        </p:txBody>
      </p:sp>
    </p:spTree>
    <p:extLst>
      <p:ext uri="{BB962C8B-B14F-4D97-AF65-F5344CB8AC3E}">
        <p14:creationId xmlns:p14="http://schemas.microsoft.com/office/powerpoint/2010/main" val="9927921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diagnose an app problem?</a:t>
            </a:r>
            <a:endParaRPr lang="en-US" dirty="0"/>
          </a:p>
        </p:txBody>
      </p:sp>
      <p:sp>
        <p:nvSpPr>
          <p:cNvPr id="3" name="Content Placeholder 2"/>
          <p:cNvSpPr>
            <a:spLocks noGrp="1"/>
          </p:cNvSpPr>
          <p:nvPr>
            <p:ph idx="1"/>
          </p:nvPr>
        </p:nvSpPr>
        <p:spPr>
          <a:xfrm>
            <a:off x="519112" y="1447799"/>
            <a:ext cx="11149013" cy="3496342"/>
          </a:xfrm>
        </p:spPr>
        <p:txBody>
          <a:bodyPr/>
          <a:lstStyle/>
          <a:p>
            <a:r>
              <a:rPr lang="en-US" dirty="0" smtClean="0"/>
              <a:t>Leverage AVIcode to diagnostic information to understand what the app/user was executing</a:t>
            </a:r>
          </a:p>
          <a:p>
            <a:pPr marL="0" indent="0">
              <a:buNone/>
            </a:pPr>
            <a:endParaRPr lang="en-US" dirty="0" smtClean="0"/>
          </a:p>
          <a:p>
            <a:r>
              <a:rPr lang="en-US" dirty="0" smtClean="0"/>
              <a:t>Determine if its an operational or application support issue</a:t>
            </a:r>
          </a:p>
          <a:p>
            <a:endParaRPr lang="en-US" dirty="0" smtClean="0"/>
          </a:p>
          <a:p>
            <a:r>
              <a:rPr lang="en-US" dirty="0" smtClean="0"/>
              <a:t>Initiate incident / problem management processes to route information to appropriate teams</a:t>
            </a:r>
          </a:p>
        </p:txBody>
      </p:sp>
    </p:spTree>
    <p:extLst>
      <p:ext uri="{BB962C8B-B14F-4D97-AF65-F5344CB8AC3E}">
        <p14:creationId xmlns:p14="http://schemas.microsoft.com/office/powerpoint/2010/main" val="373112295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dirty="0"/>
              <a:t>Analyzing real-time application events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51175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Types</a:t>
            </a:r>
            <a:endParaRPr lang="en-US" dirty="0"/>
          </a:p>
        </p:txBody>
      </p:sp>
      <p:sp>
        <p:nvSpPr>
          <p:cNvPr id="3" name="Content Placeholder 2"/>
          <p:cNvSpPr>
            <a:spLocks noGrp="1"/>
          </p:cNvSpPr>
          <p:nvPr>
            <p:ph idx="1"/>
          </p:nvPr>
        </p:nvSpPr>
        <p:spPr>
          <a:xfrm>
            <a:off x="519112" y="1447799"/>
            <a:ext cx="11149013" cy="5287601"/>
          </a:xfrm>
        </p:spPr>
        <p:txBody>
          <a:bodyPr/>
          <a:lstStyle/>
          <a:p>
            <a:r>
              <a:rPr lang="en-US" dirty="0" smtClean="0"/>
              <a:t>Events are divided into 4 major categories</a:t>
            </a:r>
            <a:endParaRPr lang="en-US" dirty="0"/>
          </a:p>
          <a:p>
            <a:pPr lvl="1"/>
            <a:r>
              <a:rPr lang="en-US" dirty="0" smtClean="0"/>
              <a:t>Application Errors</a:t>
            </a:r>
          </a:p>
          <a:p>
            <a:pPr lvl="1"/>
            <a:r>
              <a:rPr lang="en-US" dirty="0" smtClean="0"/>
              <a:t>Performance</a:t>
            </a:r>
          </a:p>
          <a:p>
            <a:pPr lvl="1"/>
            <a:r>
              <a:rPr lang="en-US" dirty="0" smtClean="0"/>
              <a:t>Operational Info</a:t>
            </a:r>
          </a:p>
          <a:p>
            <a:pPr lvl="1"/>
            <a:r>
              <a:rPr lang="en-US" dirty="0" smtClean="0"/>
              <a:t>System Failures</a:t>
            </a:r>
          </a:p>
          <a:p>
            <a:r>
              <a:rPr lang="en-US" dirty="0" smtClean="0"/>
              <a:t>Application failures are further divided</a:t>
            </a:r>
            <a:br>
              <a:rPr lang="en-US" dirty="0" smtClean="0"/>
            </a:br>
            <a:r>
              <a:rPr lang="en-US" dirty="0" smtClean="0"/>
              <a:t>into one of three Aspects</a:t>
            </a:r>
          </a:p>
          <a:p>
            <a:pPr lvl="1"/>
            <a:r>
              <a:rPr lang="en-US" dirty="0" smtClean="0"/>
              <a:t>Application Failure</a:t>
            </a:r>
          </a:p>
          <a:p>
            <a:pPr lvl="1"/>
            <a:r>
              <a:rPr lang="en-US" dirty="0" smtClean="0"/>
              <a:t>Connectivity</a:t>
            </a:r>
          </a:p>
          <a:p>
            <a:pPr lvl="1"/>
            <a:r>
              <a:rPr lang="en-US" dirty="0" smtClean="0"/>
              <a:t>Security</a:t>
            </a:r>
            <a:endParaRPr lang="en-US" dirty="0"/>
          </a:p>
          <a:p>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241" y="2057400"/>
            <a:ext cx="3694113" cy="255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489" y="4953000"/>
            <a:ext cx="269174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450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688" y="3712614"/>
            <a:ext cx="4664646" cy="245645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Performance Events</a:t>
            </a:r>
            <a:endParaRPr lang="en-US" dirty="0"/>
          </a:p>
        </p:txBody>
      </p:sp>
      <p:pic>
        <p:nvPicPr>
          <p:cNvPr id="3"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998" t="26552" r="2484" b="54234"/>
          <a:stretch/>
        </p:blipFill>
        <p:spPr>
          <a:xfrm>
            <a:off x="2600323" y="1628774"/>
            <a:ext cx="6610807" cy="1095376"/>
          </a:xfrm>
          <a:prstGeom prst="rect">
            <a:avLst/>
          </a:prstGeom>
          <a:ln>
            <a:solidFill>
              <a:schemeClr val="bg1"/>
            </a:solidFill>
          </a:ln>
        </p:spPr>
      </p:pic>
      <p:sp>
        <p:nvSpPr>
          <p:cNvPr id="4" name="TextBox 3"/>
          <p:cNvSpPr txBox="1"/>
          <p:nvPr/>
        </p:nvSpPr>
        <p:spPr>
          <a:xfrm>
            <a:off x="533400" y="3071338"/>
            <a:ext cx="650819"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Client</a:t>
            </a:r>
          </a:p>
        </p:txBody>
      </p:sp>
      <p:sp>
        <p:nvSpPr>
          <p:cNvPr id="5" name="TextBox 4"/>
          <p:cNvSpPr txBox="1"/>
          <p:nvPr/>
        </p:nvSpPr>
        <p:spPr>
          <a:xfrm>
            <a:off x="4514850" y="3414238"/>
            <a:ext cx="71731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Server</a:t>
            </a:r>
          </a:p>
        </p:txBody>
      </p:sp>
      <p:sp>
        <p:nvSpPr>
          <p:cNvPr id="6" name="TextBox 5"/>
          <p:cNvSpPr txBox="1"/>
          <p:nvPr/>
        </p:nvSpPr>
        <p:spPr>
          <a:xfrm>
            <a:off x="10306050" y="4033487"/>
            <a:ext cx="810158"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Service</a:t>
            </a:r>
          </a:p>
        </p:txBody>
      </p:sp>
      <p:pic>
        <p:nvPicPr>
          <p:cNvPr id="8"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4525" t="24833" r="5550" b="12452"/>
          <a:stretch/>
        </p:blipFill>
        <p:spPr>
          <a:xfrm>
            <a:off x="447675" y="3369714"/>
            <a:ext cx="3479367" cy="1971200"/>
          </a:xfrm>
          <a:prstGeom prst="rect">
            <a:avLst/>
          </a:prstGeom>
          <a:ln>
            <a:solidFill>
              <a:schemeClr val="bg1"/>
            </a:solidFill>
          </a:ln>
        </p:spPr>
      </p:pic>
      <p:pic>
        <p:nvPicPr>
          <p:cNvPr id="10"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2603" t="12732" r="3467" b="33707"/>
          <a:stretch/>
        </p:blipFill>
        <p:spPr>
          <a:xfrm>
            <a:off x="7639050" y="4341264"/>
            <a:ext cx="4205742" cy="1971200"/>
          </a:xfrm>
          <a:prstGeom prst="rect">
            <a:avLst/>
          </a:prstGeom>
          <a:ln>
            <a:solidFill>
              <a:schemeClr val="bg1"/>
            </a:solidFill>
          </a:ln>
        </p:spPr>
      </p:pic>
      <p:cxnSp>
        <p:nvCxnSpPr>
          <p:cNvPr id="13" name="Straight Arrow Connector 12"/>
          <p:cNvCxnSpPr>
            <a:stCxn id="3" idx="1"/>
            <a:endCxn id="8" idx="0"/>
          </p:cNvCxnSpPr>
          <p:nvPr/>
        </p:nvCxnSpPr>
        <p:spPr>
          <a:xfrm flipH="1">
            <a:off x="2187359" y="2176462"/>
            <a:ext cx="412964" cy="119325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1026" idx="0"/>
          </p:cNvCxnSpPr>
          <p:nvPr/>
        </p:nvCxnSpPr>
        <p:spPr>
          <a:xfrm>
            <a:off x="5905727" y="2724150"/>
            <a:ext cx="6284" cy="988464"/>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3"/>
            <a:endCxn id="10" idx="0"/>
          </p:cNvCxnSpPr>
          <p:nvPr/>
        </p:nvCxnSpPr>
        <p:spPr>
          <a:xfrm>
            <a:off x="9211130" y="2176462"/>
            <a:ext cx="530791" cy="216480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89641" y="1320997"/>
            <a:ext cx="348576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Correlated Performance Events</a:t>
            </a:r>
          </a:p>
        </p:txBody>
      </p:sp>
    </p:spTree>
    <p:extLst>
      <p:ext uri="{BB962C8B-B14F-4D97-AF65-F5344CB8AC3E}">
        <p14:creationId xmlns:p14="http://schemas.microsoft.com/office/powerpoint/2010/main" val="32875250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a:xfrm>
            <a:off x="519112" y="1447799"/>
            <a:ext cx="11149013" cy="2412968"/>
          </a:xfrm>
        </p:spPr>
        <p:txBody>
          <a:bodyPr/>
          <a:lstStyle/>
          <a:p>
            <a:pPr lvl="0" fontAlgn="ctr"/>
            <a:r>
              <a:rPr lang="en-US" dirty="0"/>
              <a:t>Understand strategies for analyzing </a:t>
            </a:r>
            <a:r>
              <a:rPr lang="en-US" dirty="0" smtClean="0"/>
              <a:t>applications </a:t>
            </a:r>
          </a:p>
          <a:p>
            <a:pPr lvl="0" fontAlgn="ctr"/>
            <a:r>
              <a:rPr lang="en-US" dirty="0" smtClean="0"/>
              <a:t>Learn </a:t>
            </a:r>
            <a:r>
              <a:rPr lang="en-US" dirty="0"/>
              <a:t>how to interpret AVIcode diagnostic information and identify root-cause </a:t>
            </a:r>
          </a:p>
          <a:p>
            <a:pPr lvl="0" fontAlgn="ctr"/>
            <a:r>
              <a:rPr lang="en-US" dirty="0"/>
              <a:t>Walk through AVIcode Advisor reports and learn how to generate trend and problem reports</a:t>
            </a:r>
          </a:p>
        </p:txBody>
      </p:sp>
    </p:spTree>
    <p:extLst>
      <p:ext uri="{BB962C8B-B14F-4D97-AF65-F5344CB8AC3E}">
        <p14:creationId xmlns:p14="http://schemas.microsoft.com/office/powerpoint/2010/main" val="26315051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Performance Event Breakdown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757" y="1212640"/>
            <a:ext cx="6443662" cy="508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p:cNvSpPr/>
          <p:nvPr/>
        </p:nvSpPr>
        <p:spPr bwMode="auto">
          <a:xfrm>
            <a:off x="602880" y="1911646"/>
            <a:ext cx="1600200" cy="685800"/>
          </a:xfrm>
          <a:prstGeom prst="wedgeRectCallout">
            <a:avLst>
              <a:gd name="adj1" fmla="val 90795"/>
              <a:gd name="adj2" fmla="val 2994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User page Request</a:t>
            </a:r>
          </a:p>
        </p:txBody>
      </p:sp>
      <p:sp>
        <p:nvSpPr>
          <p:cNvPr id="7" name="Rectangular Callout 6"/>
          <p:cNvSpPr/>
          <p:nvPr/>
        </p:nvSpPr>
        <p:spPr bwMode="auto">
          <a:xfrm>
            <a:off x="602880" y="2971800"/>
            <a:ext cx="1600200" cy="685800"/>
          </a:xfrm>
          <a:prstGeom prst="wedgeRectCallout">
            <a:avLst>
              <a:gd name="adj1" fmla="val 96000"/>
              <a:gd name="adj2" fmla="val -3207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Total Time</a:t>
            </a:r>
          </a:p>
        </p:txBody>
      </p:sp>
      <p:sp>
        <p:nvSpPr>
          <p:cNvPr id="8" name="Rectangular Callout 7"/>
          <p:cNvSpPr/>
          <p:nvPr/>
        </p:nvSpPr>
        <p:spPr bwMode="auto">
          <a:xfrm>
            <a:off x="602880" y="4406309"/>
            <a:ext cx="1600200" cy="685800"/>
          </a:xfrm>
          <a:prstGeom prst="wedgeRectCallout">
            <a:avLst>
              <a:gd name="adj1" fmla="val 100097"/>
              <a:gd name="adj2" fmla="val -1967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Time Breakdown</a:t>
            </a:r>
          </a:p>
        </p:txBody>
      </p:sp>
      <p:sp>
        <p:nvSpPr>
          <p:cNvPr id="9" name="Rectangular Callout 8"/>
          <p:cNvSpPr/>
          <p:nvPr/>
        </p:nvSpPr>
        <p:spPr bwMode="auto">
          <a:xfrm>
            <a:off x="9523412" y="2381250"/>
            <a:ext cx="1600200" cy="685800"/>
          </a:xfrm>
          <a:prstGeom prst="wedgeRectCallout">
            <a:avLst>
              <a:gd name="adj1" fmla="val -76980"/>
              <a:gd name="adj2" fmla="val 5784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Latency Test</a:t>
            </a:r>
          </a:p>
        </p:txBody>
      </p:sp>
      <p:sp>
        <p:nvSpPr>
          <p:cNvPr id="10" name="Rectangular Callout 9"/>
          <p:cNvSpPr/>
          <p:nvPr/>
        </p:nvSpPr>
        <p:spPr bwMode="auto">
          <a:xfrm>
            <a:off x="9523412" y="4078471"/>
            <a:ext cx="1600200" cy="685800"/>
          </a:xfrm>
          <a:prstGeom prst="wedgeRectCallout">
            <a:avLst>
              <a:gd name="adj1" fmla="val -77977"/>
              <a:gd name="adj2" fmla="val 2064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Payload Breakdown</a:t>
            </a:r>
          </a:p>
        </p:txBody>
      </p:sp>
      <p:sp>
        <p:nvSpPr>
          <p:cNvPr id="11" name="Rectangular Callout 10"/>
          <p:cNvSpPr/>
          <p:nvPr/>
        </p:nvSpPr>
        <p:spPr bwMode="auto">
          <a:xfrm>
            <a:off x="7542212" y="1536848"/>
            <a:ext cx="1219200" cy="685800"/>
          </a:xfrm>
          <a:prstGeom prst="wedgeRectCallout">
            <a:avLst>
              <a:gd name="adj1" fmla="val -95459"/>
              <a:gd name="adj2" fmla="val 823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Server</a:t>
            </a:r>
          </a:p>
        </p:txBody>
      </p:sp>
    </p:spTree>
    <p:extLst>
      <p:ext uri="{BB962C8B-B14F-4D97-AF65-F5344CB8AC3E}">
        <p14:creationId xmlns:p14="http://schemas.microsoft.com/office/powerpoint/2010/main" val="350134842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Server-side Performance Event Breakdown</a:t>
            </a:r>
            <a:endParaRPr lang="en-US" dirty="0"/>
          </a:p>
        </p:txBody>
      </p:sp>
      <p:sp>
        <p:nvSpPr>
          <p:cNvPr id="5" name="Rectangular Callout 4"/>
          <p:cNvSpPr/>
          <p:nvPr/>
        </p:nvSpPr>
        <p:spPr bwMode="auto">
          <a:xfrm>
            <a:off x="348343" y="2286000"/>
            <a:ext cx="1936253" cy="685800"/>
          </a:xfrm>
          <a:prstGeom prst="wedgeRectCallout">
            <a:avLst>
              <a:gd name="adj1" fmla="val 80331"/>
              <a:gd name="adj2" fmla="val 1753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Slowest resource calls</a:t>
            </a:r>
          </a:p>
        </p:txBody>
      </p:sp>
      <p:sp>
        <p:nvSpPr>
          <p:cNvPr id="7" name="Rectangular Callout 6"/>
          <p:cNvSpPr/>
          <p:nvPr/>
        </p:nvSpPr>
        <p:spPr bwMode="auto">
          <a:xfrm>
            <a:off x="454024" y="3352800"/>
            <a:ext cx="1600200" cy="685800"/>
          </a:xfrm>
          <a:prstGeom prst="wedgeRectCallout">
            <a:avLst>
              <a:gd name="adj1" fmla="val 103973"/>
              <a:gd name="adj2" fmla="val -1967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Execution Time</a:t>
            </a:r>
          </a:p>
        </p:txBody>
      </p:sp>
      <p:sp>
        <p:nvSpPr>
          <p:cNvPr id="11" name="Rectangular Callout 10"/>
          <p:cNvSpPr/>
          <p:nvPr/>
        </p:nvSpPr>
        <p:spPr bwMode="auto">
          <a:xfrm>
            <a:off x="7923212" y="1371600"/>
            <a:ext cx="1219200" cy="685800"/>
          </a:xfrm>
          <a:prstGeom prst="wedgeRectCallout">
            <a:avLst>
              <a:gd name="adj1" fmla="val -100692"/>
              <a:gd name="adj2" fmla="val 23740"/>
            </a:avLst>
          </a:prstGeom>
          <a:gradFill>
            <a:gsLst>
              <a:gs pos="0">
                <a:schemeClr val="bg2"/>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Server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2" y="1259681"/>
            <a:ext cx="6630482"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bwMode="auto">
          <a:xfrm>
            <a:off x="454024" y="4533900"/>
            <a:ext cx="1600200" cy="685800"/>
          </a:xfrm>
          <a:prstGeom prst="wedgeRectCallout">
            <a:avLst>
              <a:gd name="adj1" fmla="val 100097"/>
              <a:gd name="adj2" fmla="val -1967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Execution Detail</a:t>
            </a:r>
          </a:p>
        </p:txBody>
      </p:sp>
      <p:sp>
        <p:nvSpPr>
          <p:cNvPr id="9" name="Rectangular Callout 8"/>
          <p:cNvSpPr/>
          <p:nvPr/>
        </p:nvSpPr>
        <p:spPr bwMode="auto">
          <a:xfrm>
            <a:off x="9904412" y="2514600"/>
            <a:ext cx="1600200" cy="685800"/>
          </a:xfrm>
          <a:prstGeom prst="wedgeRectCallout">
            <a:avLst>
              <a:gd name="adj1" fmla="val -84953"/>
              <a:gd name="adj2" fmla="val 7025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Viewing Options</a:t>
            </a:r>
          </a:p>
        </p:txBody>
      </p:sp>
      <p:sp>
        <p:nvSpPr>
          <p:cNvPr id="10" name="Rectangular Callout 9"/>
          <p:cNvSpPr/>
          <p:nvPr/>
        </p:nvSpPr>
        <p:spPr bwMode="auto">
          <a:xfrm>
            <a:off x="9904412" y="4191000"/>
            <a:ext cx="1600200" cy="685800"/>
          </a:xfrm>
          <a:prstGeom prst="wedgeRectCallout">
            <a:avLst>
              <a:gd name="adj1" fmla="val -97910"/>
              <a:gd name="adj2" fmla="val 5164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Resource Call</a:t>
            </a:r>
          </a:p>
        </p:txBody>
      </p:sp>
      <p:sp>
        <p:nvSpPr>
          <p:cNvPr id="12" name="Rectangular Callout 11"/>
          <p:cNvSpPr/>
          <p:nvPr/>
        </p:nvSpPr>
        <p:spPr bwMode="auto">
          <a:xfrm>
            <a:off x="7755047" y="1600200"/>
            <a:ext cx="1219200" cy="685800"/>
          </a:xfrm>
          <a:prstGeom prst="wedgeRectCallout">
            <a:avLst>
              <a:gd name="adj1" fmla="val -92843"/>
              <a:gd name="adj2" fmla="val 203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Server</a:t>
            </a:r>
          </a:p>
        </p:txBody>
      </p:sp>
    </p:spTree>
    <p:extLst>
      <p:ext uri="{BB962C8B-B14F-4D97-AF65-F5344CB8AC3E}">
        <p14:creationId xmlns:p14="http://schemas.microsoft.com/office/powerpoint/2010/main" val="388753069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Failure Events</a:t>
            </a:r>
            <a:endParaRPr lang="en-US" dirty="0"/>
          </a:p>
        </p:txBody>
      </p:sp>
      <p:sp>
        <p:nvSpPr>
          <p:cNvPr id="5" name="Content Placeholder 4"/>
          <p:cNvSpPr>
            <a:spLocks noGrp="1"/>
          </p:cNvSpPr>
          <p:nvPr>
            <p:ph sz="half" idx="1"/>
          </p:nvPr>
        </p:nvSpPr>
        <p:spPr>
          <a:xfrm>
            <a:off x="519113" y="1447800"/>
            <a:ext cx="5486400" cy="1532727"/>
          </a:xfrm>
        </p:spPr>
        <p:txBody>
          <a:bodyPr/>
          <a:lstStyle/>
          <a:p>
            <a:r>
              <a:rPr lang="en-US" dirty="0" smtClean="0"/>
              <a:t>Client-side</a:t>
            </a:r>
            <a:endParaRPr lang="en-US" dirty="0"/>
          </a:p>
          <a:p>
            <a:pPr lvl="1"/>
            <a:r>
              <a:rPr lang="en-US" dirty="0"/>
              <a:t>JavaScript exception and parameters</a:t>
            </a:r>
          </a:p>
          <a:p>
            <a:pPr lvl="1"/>
            <a:r>
              <a:rPr lang="en-US" dirty="0"/>
              <a:t>Ajax request failures</a:t>
            </a:r>
          </a:p>
        </p:txBody>
      </p:sp>
      <p:sp>
        <p:nvSpPr>
          <p:cNvPr id="6" name="Content Placeholder 5"/>
          <p:cNvSpPr>
            <a:spLocks noGrp="1"/>
          </p:cNvSpPr>
          <p:nvPr>
            <p:ph sz="half" idx="2"/>
          </p:nvPr>
        </p:nvSpPr>
        <p:spPr>
          <a:xfrm>
            <a:off x="6181725" y="1447800"/>
            <a:ext cx="5467018" cy="1532727"/>
          </a:xfrm>
        </p:spPr>
        <p:txBody>
          <a:bodyPr/>
          <a:lstStyle/>
          <a:p>
            <a:r>
              <a:rPr lang="en-US" dirty="0" smtClean="0"/>
              <a:t>Server-side</a:t>
            </a:r>
          </a:p>
          <a:p>
            <a:pPr lvl="1"/>
            <a:r>
              <a:rPr lang="en-US" dirty="0"/>
              <a:t>Server-side application </a:t>
            </a:r>
            <a:r>
              <a:rPr lang="en-US" dirty="0" smtClean="0"/>
              <a:t>exceptions</a:t>
            </a:r>
          </a:p>
          <a:p>
            <a:pPr lvl="1"/>
            <a:r>
              <a:rPr lang="en-US" dirty="0" smtClean="0"/>
              <a:t>Categorized by app failure, security and connectivity</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3276600"/>
            <a:ext cx="5440030" cy="283606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2" y="3243848"/>
            <a:ext cx="4959051" cy="290157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0938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JavaScript Failure Breakdown</a:t>
            </a:r>
            <a:endParaRPr lang="en-US" dirty="0"/>
          </a:p>
        </p:txBody>
      </p:sp>
      <p:sp>
        <p:nvSpPr>
          <p:cNvPr id="4" name="Rectangular Callout 3"/>
          <p:cNvSpPr/>
          <p:nvPr/>
        </p:nvSpPr>
        <p:spPr bwMode="auto">
          <a:xfrm>
            <a:off x="858061" y="1905000"/>
            <a:ext cx="1600200" cy="685800"/>
          </a:xfrm>
          <a:prstGeom prst="wedgeRectCallout">
            <a:avLst>
              <a:gd name="adj1" fmla="val 90795"/>
              <a:gd name="adj2" fmla="val 2994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User page Request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1219200"/>
            <a:ext cx="6243776" cy="474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bwMode="auto">
          <a:xfrm>
            <a:off x="9828212" y="2943335"/>
            <a:ext cx="1600200" cy="685800"/>
          </a:xfrm>
          <a:prstGeom prst="wedgeRectCallout">
            <a:avLst>
              <a:gd name="adj1" fmla="val -89271"/>
              <a:gd name="adj2" fmla="val 2529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Exception Detail</a:t>
            </a:r>
          </a:p>
        </p:txBody>
      </p:sp>
      <p:sp>
        <p:nvSpPr>
          <p:cNvPr id="7" name="Rectangular Callout 6"/>
          <p:cNvSpPr/>
          <p:nvPr/>
        </p:nvSpPr>
        <p:spPr bwMode="auto">
          <a:xfrm>
            <a:off x="879510" y="4343400"/>
            <a:ext cx="1600200" cy="685800"/>
          </a:xfrm>
          <a:prstGeom prst="wedgeRectCallout">
            <a:avLst>
              <a:gd name="adj1" fmla="val 90795"/>
              <a:gd name="adj2" fmla="val 2994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Diagnostic Info</a:t>
            </a:r>
          </a:p>
        </p:txBody>
      </p:sp>
      <p:sp>
        <p:nvSpPr>
          <p:cNvPr id="8" name="Rectangular Callout 7"/>
          <p:cNvSpPr/>
          <p:nvPr/>
        </p:nvSpPr>
        <p:spPr bwMode="auto">
          <a:xfrm>
            <a:off x="7792261" y="1535519"/>
            <a:ext cx="1219200" cy="685800"/>
          </a:xfrm>
          <a:prstGeom prst="wedgeRectCallout">
            <a:avLst>
              <a:gd name="adj1" fmla="val -104180"/>
              <a:gd name="adj2" fmla="val -10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Server</a:t>
            </a:r>
          </a:p>
        </p:txBody>
      </p:sp>
    </p:spTree>
    <p:extLst>
      <p:ext uri="{BB962C8B-B14F-4D97-AF65-F5344CB8AC3E}">
        <p14:creationId xmlns:p14="http://schemas.microsoft.com/office/powerpoint/2010/main" val="19057678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Server-side Failure Event Breakdown</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887" y="990600"/>
            <a:ext cx="6572325" cy="550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bwMode="auto">
          <a:xfrm>
            <a:off x="7237412" y="1295400"/>
            <a:ext cx="1371600" cy="685800"/>
          </a:xfrm>
          <a:prstGeom prst="wedgeRectCallout">
            <a:avLst>
              <a:gd name="adj1" fmla="val -123560"/>
              <a:gd name="adj2" fmla="val 3459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Failure Category</a:t>
            </a:r>
          </a:p>
        </p:txBody>
      </p:sp>
      <p:sp>
        <p:nvSpPr>
          <p:cNvPr id="6" name="Rectangular Callout 5"/>
          <p:cNvSpPr/>
          <p:nvPr/>
        </p:nvSpPr>
        <p:spPr bwMode="auto">
          <a:xfrm>
            <a:off x="9828212" y="2943335"/>
            <a:ext cx="1600200" cy="685800"/>
          </a:xfrm>
          <a:prstGeom prst="wedgeRectCallout">
            <a:avLst>
              <a:gd name="adj1" fmla="val -89271"/>
              <a:gd name="adj2" fmla="val 2529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Exception Detail</a:t>
            </a:r>
          </a:p>
        </p:txBody>
      </p:sp>
      <p:sp>
        <p:nvSpPr>
          <p:cNvPr id="9" name="Rectangular Callout 8"/>
          <p:cNvSpPr/>
          <p:nvPr/>
        </p:nvSpPr>
        <p:spPr bwMode="auto">
          <a:xfrm>
            <a:off x="889453" y="1905000"/>
            <a:ext cx="1600200" cy="685800"/>
          </a:xfrm>
          <a:prstGeom prst="wedgeRectCallout">
            <a:avLst>
              <a:gd name="adj1" fmla="val 86144"/>
              <a:gd name="adj2" fmla="val 2529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Failure Description</a:t>
            </a:r>
          </a:p>
        </p:txBody>
      </p:sp>
      <p:sp>
        <p:nvSpPr>
          <p:cNvPr id="10" name="Rectangular Callout 9"/>
          <p:cNvSpPr/>
          <p:nvPr/>
        </p:nvSpPr>
        <p:spPr bwMode="auto">
          <a:xfrm>
            <a:off x="889453" y="5181600"/>
            <a:ext cx="1600200" cy="685800"/>
          </a:xfrm>
          <a:prstGeom prst="wedgeRectCallout">
            <a:avLst>
              <a:gd name="adj1" fmla="val 90795"/>
              <a:gd name="adj2" fmla="val 2994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Diagnostic Info</a:t>
            </a:r>
          </a:p>
        </p:txBody>
      </p:sp>
    </p:spTree>
    <p:extLst>
      <p:ext uri="{BB962C8B-B14F-4D97-AF65-F5344CB8AC3E}">
        <p14:creationId xmlns:p14="http://schemas.microsoft.com/office/powerpoint/2010/main" val="37394400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Performance Counters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990600"/>
            <a:ext cx="642922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bwMode="auto">
          <a:xfrm>
            <a:off x="360103" y="1219200"/>
            <a:ext cx="2057400" cy="685800"/>
          </a:xfrm>
          <a:prstGeom prst="wedgeRectCallout">
            <a:avLst>
              <a:gd name="adj1" fmla="val 66580"/>
              <a:gd name="adj2" fmla="val -2432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High Sampling Frequency</a:t>
            </a:r>
          </a:p>
        </p:txBody>
      </p:sp>
      <p:sp>
        <p:nvSpPr>
          <p:cNvPr id="5" name="Rectangular Callout 4"/>
          <p:cNvSpPr/>
          <p:nvPr/>
        </p:nvSpPr>
        <p:spPr bwMode="auto">
          <a:xfrm>
            <a:off x="9218612" y="1648047"/>
            <a:ext cx="2057400" cy="685800"/>
          </a:xfrm>
          <a:prstGeom prst="wedgeRectCallout">
            <a:avLst>
              <a:gd name="adj1" fmla="val -81506"/>
              <a:gd name="adj2" fmla="val 3924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User Defined </a:t>
            </a:r>
            <a:r>
              <a:rPr lang="en-US" sz="2200" dirty="0" err="1" smtClean="0">
                <a:gradFill>
                  <a:gsLst>
                    <a:gs pos="0">
                      <a:srgbClr val="FFFFFF"/>
                    </a:gs>
                    <a:gs pos="100000">
                      <a:srgbClr val="FFFFFF"/>
                    </a:gs>
                  </a:gsLst>
                  <a:lin ang="5400000" scaled="0"/>
                </a:gradFill>
              </a:rPr>
              <a:t>Perf</a:t>
            </a:r>
            <a:r>
              <a:rPr lang="en-US" sz="2200" dirty="0" smtClean="0">
                <a:gradFill>
                  <a:gsLst>
                    <a:gs pos="0">
                      <a:srgbClr val="FFFFFF"/>
                    </a:gs>
                    <a:gs pos="100000">
                      <a:srgbClr val="FFFFFF"/>
                    </a:gs>
                  </a:gsLst>
                  <a:lin ang="5400000" scaled="0"/>
                </a:gradFill>
              </a:rPr>
              <a:t> Counters</a:t>
            </a:r>
          </a:p>
        </p:txBody>
      </p:sp>
      <p:sp>
        <p:nvSpPr>
          <p:cNvPr id="6" name="Rectangular Callout 5"/>
          <p:cNvSpPr/>
          <p:nvPr/>
        </p:nvSpPr>
        <p:spPr bwMode="auto">
          <a:xfrm>
            <a:off x="9447212" y="4572000"/>
            <a:ext cx="2057400" cy="685800"/>
          </a:xfrm>
          <a:prstGeom prst="wedgeRectCallout">
            <a:avLst>
              <a:gd name="adj1" fmla="val -81506"/>
              <a:gd name="adj2" fmla="val 3924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Correlated to Time of Failure</a:t>
            </a:r>
          </a:p>
        </p:txBody>
      </p:sp>
    </p:spTree>
    <p:extLst>
      <p:ext uri="{BB962C8B-B14F-4D97-AF65-F5344CB8AC3E}">
        <p14:creationId xmlns:p14="http://schemas.microsoft.com/office/powerpoint/2010/main" val="22985924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Analyzing AVIcode Application Events</a:t>
            </a:r>
            <a:endParaRPr lang="en-US" dirty="0"/>
          </a:p>
        </p:txBody>
      </p:sp>
      <p:sp>
        <p:nvSpPr>
          <p:cNvPr id="3" name="Subtitle 2"/>
          <p:cNvSpPr>
            <a:spLocks noGrp="1"/>
          </p:cNvSpPr>
          <p:nvPr>
            <p:ph type="subTitle" idx="1"/>
          </p:nvPr>
        </p:nvSpPr>
        <p:spPr/>
        <p:txBody>
          <a:bodyPr/>
          <a:lstStyle/>
          <a:p>
            <a:endParaRPr lang="en-US" sz="6600" dirty="0"/>
          </a:p>
        </p:txBody>
      </p:sp>
    </p:spTree>
    <p:extLst>
      <p:ext uri="{BB962C8B-B14F-4D97-AF65-F5344CB8AC3E}">
        <p14:creationId xmlns:p14="http://schemas.microsoft.com/office/powerpoint/2010/main" val="30896223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dirty="0"/>
              <a:t>Trend Analysis and Reporting</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95847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AVIcode Advisor Overview	</a:t>
            </a:r>
            <a:endParaRPr lang="en-US" dirty="0"/>
          </a:p>
        </p:txBody>
      </p:sp>
      <p:sp>
        <p:nvSpPr>
          <p:cNvPr id="3" name="Text Placeholder 2"/>
          <p:cNvSpPr>
            <a:spLocks noGrp="1"/>
          </p:cNvSpPr>
          <p:nvPr>
            <p:ph type="body" sz="quarter" idx="4294967295"/>
          </p:nvPr>
        </p:nvSpPr>
        <p:spPr>
          <a:xfrm>
            <a:off x="507868" y="1420814"/>
            <a:ext cx="7922736" cy="4903787"/>
          </a:xfrm>
          <a:prstGeom prst="rect">
            <a:avLst/>
          </a:prstGeom>
        </p:spPr>
        <p:txBody>
          <a:bodyPr/>
          <a:lstStyle/>
          <a:p>
            <a:r>
              <a:rPr lang="en-US" dirty="0" smtClean="0"/>
              <a:t>Leverages AVIcode transactional information</a:t>
            </a:r>
          </a:p>
          <a:p>
            <a:r>
              <a:rPr lang="en-US" dirty="0" smtClean="0"/>
              <a:t>Built on SQL Reporting Services</a:t>
            </a:r>
          </a:p>
          <a:p>
            <a:r>
              <a:rPr lang="en-US" dirty="0" smtClean="0"/>
              <a:t>Multiple levels of data analysis and reporting for:</a:t>
            </a:r>
          </a:p>
          <a:p>
            <a:pPr lvl="1"/>
            <a:r>
              <a:rPr lang="en-US" dirty="0" smtClean="0"/>
              <a:t>Identifying application problem areas</a:t>
            </a:r>
            <a:endParaRPr lang="en-US" dirty="0"/>
          </a:p>
          <a:p>
            <a:pPr lvl="1"/>
            <a:r>
              <a:rPr lang="en-US" dirty="0" smtClean="0"/>
              <a:t>Measuring before/after performance</a:t>
            </a:r>
            <a:endParaRPr lang="en-US" dirty="0"/>
          </a:p>
          <a:p>
            <a:pPr lvl="1"/>
            <a:r>
              <a:rPr lang="en-US" dirty="0" smtClean="0"/>
              <a:t>Capacity </a:t>
            </a:r>
            <a:r>
              <a:rPr lang="en-US" dirty="0"/>
              <a:t>planning and </a:t>
            </a:r>
            <a:r>
              <a:rPr lang="en-US" dirty="0" smtClean="0"/>
              <a:t>analysis</a:t>
            </a:r>
          </a:p>
          <a:p>
            <a:pPr lvl="1"/>
            <a:r>
              <a:rPr lang="en-US" dirty="0" smtClean="0"/>
              <a:t>End-user impact</a:t>
            </a:r>
            <a:endParaRPr lang="en-US" dirty="0"/>
          </a:p>
          <a:p>
            <a:r>
              <a:rPr lang="en-US" dirty="0"/>
              <a:t>Flexible report scheduling options</a:t>
            </a:r>
          </a:p>
          <a:p>
            <a:pPr marL="0" indent="0">
              <a:buNone/>
            </a:pPr>
            <a:endParaRPr lang="en-US" dirty="0"/>
          </a:p>
        </p:txBody>
      </p:sp>
      <p:sp>
        <p:nvSpPr>
          <p:cNvPr id="4" name="Slide Number Placeholder 3"/>
          <p:cNvSpPr>
            <a:spLocks noGrp="1"/>
          </p:cNvSpPr>
          <p:nvPr>
            <p:ph type="sldNum" sz="quarter" idx="4294967295"/>
          </p:nvPr>
        </p:nvSpPr>
        <p:spPr>
          <a:xfrm>
            <a:off x="8836898" y="6413956"/>
            <a:ext cx="2844059" cy="215444"/>
          </a:xfrm>
          <a:prstGeom prst="rect">
            <a:avLst/>
          </a:prstGeom>
        </p:spPr>
        <p:txBody>
          <a:bodyPr/>
          <a:lstStyle/>
          <a:p>
            <a:fld id="{F777EB7E-3C84-4DC8-BC65-B9675A7009BB}" type="slidenum">
              <a:rPr lang="en-US" smtClean="0"/>
              <a:pPr/>
              <a:t>28</a:t>
            </a:fld>
            <a:endParaRPr lang="en-US" dirty="0"/>
          </a:p>
        </p:txBody>
      </p:sp>
      <p:pic>
        <p:nvPicPr>
          <p:cNvPr id="7170" name="Picture 2" descr="C:\Users\christch\AppData\Local\Microsoft\Windows\Temporary Internet Files\Content.IE5\DMTPYFB8\MC90044145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163" y="2133600"/>
            <a:ext cx="426608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8377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Reports</a:t>
            </a:r>
            <a:endParaRPr lang="en-US" dirty="0"/>
          </a:p>
        </p:txBody>
      </p:sp>
      <p:sp>
        <p:nvSpPr>
          <p:cNvPr id="3" name="Text Placeholder 2"/>
          <p:cNvSpPr>
            <a:spLocks noGrp="1"/>
          </p:cNvSpPr>
          <p:nvPr>
            <p:ph type="body" sz="quarter" idx="4294967295"/>
          </p:nvPr>
        </p:nvSpPr>
        <p:spPr>
          <a:xfrm>
            <a:off x="507868" y="1420814"/>
            <a:ext cx="11173090" cy="3151632"/>
          </a:xfrm>
          <a:prstGeom prst="rect">
            <a:avLst/>
          </a:prstGeom>
        </p:spPr>
        <p:txBody>
          <a:bodyPr/>
          <a:lstStyle/>
          <a:p>
            <a:r>
              <a:rPr lang="en-US" dirty="0" smtClean="0"/>
              <a:t>Application quality</a:t>
            </a:r>
            <a:endParaRPr lang="en-US" dirty="0"/>
          </a:p>
          <a:p>
            <a:r>
              <a:rPr lang="en-US" dirty="0"/>
              <a:t>Problem </a:t>
            </a:r>
            <a:r>
              <a:rPr lang="en-US" dirty="0" smtClean="0"/>
              <a:t>prioritization</a:t>
            </a:r>
          </a:p>
          <a:p>
            <a:r>
              <a:rPr lang="en-US" dirty="0" smtClean="0"/>
              <a:t>Application load</a:t>
            </a:r>
            <a:endParaRPr lang="en-US" dirty="0"/>
          </a:p>
          <a:p>
            <a:r>
              <a:rPr lang="en-US" dirty="0"/>
              <a:t>Resource </a:t>
            </a:r>
            <a:r>
              <a:rPr lang="en-US" dirty="0" smtClean="0"/>
              <a:t>utilization</a:t>
            </a:r>
            <a:endParaRPr lang="en-US" dirty="0"/>
          </a:p>
          <a:p>
            <a:r>
              <a:rPr lang="en-US" dirty="0"/>
              <a:t>Application </a:t>
            </a:r>
            <a:r>
              <a:rPr lang="en-US" dirty="0" smtClean="0"/>
              <a:t>status reporting</a:t>
            </a:r>
            <a:endParaRPr lang="en-US" dirty="0"/>
          </a:p>
          <a:p>
            <a:r>
              <a:rPr lang="en-US" dirty="0" smtClean="0"/>
              <a:t>Application </a:t>
            </a:r>
            <a:r>
              <a:rPr lang="en-US" dirty="0" err="1" smtClean="0"/>
              <a:t>baselining</a:t>
            </a:r>
            <a:endParaRPr lang="en-US" dirty="0"/>
          </a:p>
        </p:txBody>
      </p:sp>
      <p:sp>
        <p:nvSpPr>
          <p:cNvPr id="4" name="Slide Number Placeholder 3"/>
          <p:cNvSpPr>
            <a:spLocks noGrp="1"/>
          </p:cNvSpPr>
          <p:nvPr>
            <p:ph type="sldNum" sz="quarter" idx="4294967295"/>
          </p:nvPr>
        </p:nvSpPr>
        <p:spPr>
          <a:xfrm>
            <a:off x="8836898" y="6413956"/>
            <a:ext cx="2844059" cy="215444"/>
          </a:xfrm>
          <a:prstGeom prst="rect">
            <a:avLst/>
          </a:prstGeom>
        </p:spPr>
        <p:txBody>
          <a:bodyPr/>
          <a:lstStyle/>
          <a:p>
            <a:fld id="{F777EB7E-3C84-4DC8-BC65-B9675A7009BB}" type="slidenum">
              <a:rPr lang="en-US" smtClean="0"/>
              <a:pPr/>
              <a:t>29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839" y="2861954"/>
            <a:ext cx="5618489" cy="23988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9906415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4294967295"/>
          </p:nvPr>
        </p:nvSpPr>
        <p:spPr>
          <a:xfrm>
            <a:off x="507868" y="1420814"/>
            <a:ext cx="11173090" cy="3163943"/>
          </a:xfrm>
          <a:prstGeom prst="rect">
            <a:avLst/>
          </a:prstGeom>
        </p:spPr>
        <p:txBody>
          <a:bodyPr/>
          <a:lstStyle/>
          <a:p>
            <a:r>
              <a:rPr lang="en-US" sz="2800" dirty="0" smtClean="0"/>
              <a:t>Application Management Challenges</a:t>
            </a:r>
          </a:p>
          <a:p>
            <a:r>
              <a:rPr lang="en-US" sz="2800" dirty="0" smtClean="0"/>
              <a:t>The AVIcode Solution</a:t>
            </a:r>
          </a:p>
          <a:p>
            <a:r>
              <a:rPr lang="en-US" sz="2800" dirty="0" smtClean="0"/>
              <a:t>Data Analysis Strategies</a:t>
            </a:r>
          </a:p>
          <a:p>
            <a:pPr lvl="1"/>
            <a:r>
              <a:rPr lang="en-US" sz="2400" dirty="0" smtClean="0"/>
              <a:t>Analyzing Transactional Information</a:t>
            </a:r>
          </a:p>
          <a:p>
            <a:pPr lvl="1"/>
            <a:r>
              <a:rPr lang="en-US" sz="2400" dirty="0" smtClean="0"/>
              <a:t>AVIcode Advisor Reporting</a:t>
            </a:r>
          </a:p>
          <a:p>
            <a:r>
              <a:rPr lang="en-US" dirty="0" smtClean="0"/>
              <a:t>Q&amp;A</a:t>
            </a:r>
          </a:p>
          <a:p>
            <a:pPr marL="0" indent="0">
              <a:buNone/>
            </a:pPr>
            <a:endParaRPr lang="en-US" sz="2800" dirty="0"/>
          </a:p>
        </p:txBody>
      </p:sp>
      <p:sp>
        <p:nvSpPr>
          <p:cNvPr id="4" name="Slide Number Placeholder 3"/>
          <p:cNvSpPr>
            <a:spLocks noGrp="1"/>
          </p:cNvSpPr>
          <p:nvPr>
            <p:ph type="sldNum" sz="quarter" idx="4294967295"/>
          </p:nvPr>
        </p:nvSpPr>
        <p:spPr>
          <a:xfrm>
            <a:off x="8836898" y="6413956"/>
            <a:ext cx="2844059" cy="215444"/>
          </a:xfrm>
          <a:prstGeom prst="rect">
            <a:avLst/>
          </a:prstGeom>
        </p:spPr>
        <p:txBody>
          <a:bodyPr/>
          <a:lstStyle/>
          <a:p>
            <a:fld id="{F777EB7E-3C84-4DC8-BC65-B9675A7009BB}" type="slidenum">
              <a:rPr lang="en-US" smtClean="0"/>
              <a:pPr/>
              <a:t>3</a:t>
            </a:fld>
            <a:endParaRPr lang="en-US" dirty="0"/>
          </a:p>
        </p:txBody>
      </p:sp>
    </p:spTree>
    <p:extLst>
      <p:ext uri="{BB962C8B-B14F-4D97-AF65-F5344CB8AC3E}">
        <p14:creationId xmlns:p14="http://schemas.microsoft.com/office/powerpoint/2010/main" val="51674243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Advisor Application Reporting</a:t>
            </a:r>
            <a:endParaRPr lang="en-US" dirty="0"/>
          </a:p>
        </p:txBody>
      </p:sp>
      <p:sp>
        <p:nvSpPr>
          <p:cNvPr id="3" name="Subtitle 2"/>
          <p:cNvSpPr>
            <a:spLocks noGrp="1"/>
          </p:cNvSpPr>
          <p:nvPr>
            <p:ph type="subTitle" idx="1"/>
          </p:nvPr>
        </p:nvSpPr>
        <p:spPr/>
        <p:txBody>
          <a:bodyPr/>
          <a:lstStyle/>
          <a:p>
            <a:endParaRPr lang="en-US" sz="6600" dirty="0"/>
          </a:p>
        </p:txBody>
      </p:sp>
    </p:spTree>
    <p:extLst>
      <p:ext uri="{BB962C8B-B14F-4D97-AF65-F5344CB8AC3E}">
        <p14:creationId xmlns:p14="http://schemas.microsoft.com/office/powerpoint/2010/main" val="133355915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a:xfrm>
            <a:off x="594253" y="398705"/>
            <a:ext cx="7144006" cy="6635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1800" dirty="0" smtClean="0">
              <a:solidFill>
                <a:srgbClr val="648CA5"/>
              </a:solidFill>
            </a:endParaRPr>
          </a:p>
        </p:txBody>
      </p:sp>
      <p:sp>
        <p:nvSpPr>
          <p:cNvPr id="3" name="TextBox 2"/>
          <p:cNvSpPr txBox="1"/>
          <p:nvPr/>
        </p:nvSpPr>
        <p:spPr>
          <a:xfrm>
            <a:off x="4469237" y="2847475"/>
            <a:ext cx="2437765" cy="830997"/>
          </a:xfrm>
          <a:prstGeom prst="rect">
            <a:avLst/>
          </a:prstGeom>
          <a:noFill/>
        </p:spPr>
        <p:txBody>
          <a:bodyPr wrap="square" rtlCol="0">
            <a:spAutoFit/>
          </a:bodyPr>
          <a:lstStyle/>
          <a:p>
            <a:r>
              <a:rPr lang="en-US" sz="4800" dirty="0" smtClean="0">
                <a:solidFill>
                  <a:schemeClr val="tx2">
                    <a:lumMod val="60000"/>
                    <a:lumOff val="40000"/>
                  </a:schemeClr>
                </a:solidFill>
              </a:rPr>
              <a:t>Xbox</a:t>
            </a:r>
            <a:endParaRPr lang="en-US" sz="4800" dirty="0">
              <a:solidFill>
                <a:schemeClr val="tx2">
                  <a:lumMod val="60000"/>
                  <a:lumOff val="40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604" y="838200"/>
            <a:ext cx="9241922" cy="5292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rot="16200000">
            <a:off x="-1656683" y="3384096"/>
            <a:ext cx="5898909" cy="461665"/>
          </a:xfrm>
          <a:prstGeom prst="rect">
            <a:avLst/>
          </a:prstGeom>
          <a:noFill/>
          <a:ln w="19050">
            <a:noFill/>
          </a:ln>
          <a:effectLst>
            <a:outerShdw blurRad="50800" dist="38100" dir="13500000" algn="br" rotWithShape="0">
              <a:prstClr val="black">
                <a:alpha val="40000"/>
              </a:prstClr>
            </a:outerShdw>
          </a:effectLst>
        </p:spPr>
        <p:txBody>
          <a:bodyPr wrap="square" rtlCol="0">
            <a:spAutoFit/>
          </a:bodyPr>
          <a:lstStyle/>
          <a:p>
            <a:pPr algn="ctr"/>
            <a:r>
              <a:rPr lang="en-US" sz="2400" b="1" dirty="0"/>
              <a:t>Advisor </a:t>
            </a:r>
            <a:r>
              <a:rPr lang="en-US" sz="2400" b="1" dirty="0" smtClean="0"/>
              <a:t>– Application Status</a:t>
            </a:r>
            <a:endParaRPr lang="en-US" sz="2400" b="1" dirty="0"/>
          </a:p>
        </p:txBody>
      </p:sp>
      <p:sp>
        <p:nvSpPr>
          <p:cNvPr id="4" name="Title 3"/>
          <p:cNvSpPr>
            <a:spLocks noGrp="1"/>
          </p:cNvSpPr>
          <p:nvPr>
            <p:ph type="title"/>
          </p:nvPr>
        </p:nvSpPr>
        <p:spPr>
          <a:xfrm>
            <a:off x="519113" y="0"/>
            <a:ext cx="11149013" cy="609398"/>
          </a:xfrm>
        </p:spPr>
        <p:txBody>
          <a:bodyPr/>
          <a:lstStyle/>
          <a:p>
            <a:r>
              <a:rPr lang="en-US" cap="small" dirty="0" smtClean="0"/>
              <a:t>Case Study:  Xbox LIVE</a:t>
            </a:r>
            <a:endParaRPr lang="en-US" cap="small" dirty="0"/>
          </a:p>
        </p:txBody>
      </p:sp>
    </p:spTree>
    <p:extLst>
      <p:ext uri="{BB962C8B-B14F-4D97-AF65-F5344CB8AC3E}">
        <p14:creationId xmlns:p14="http://schemas.microsoft.com/office/powerpoint/2010/main" val="135100593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873286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8416803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55684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4618" b="44618"/>
          <a:stretch>
            <a:fillRect/>
          </a:stretch>
        </p:blipFill>
        <p:spPr/>
      </p:pic>
    </p:spTree>
    <p:extLst>
      <p:ext uri="{BB962C8B-B14F-4D97-AF65-F5344CB8AC3E}">
        <p14:creationId xmlns:p14="http://schemas.microsoft.com/office/powerpoint/2010/main" val="422002182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552307" y="1170172"/>
            <a:ext cx="11116463" cy="4974597"/>
          </a:xfrm>
          <a:prstGeom prst="roundRect">
            <a:avLst>
              <a:gd name="adj" fmla="val 4636"/>
            </a:avLst>
          </a:prstGeom>
          <a:gradFill rotWithShape="1">
            <a:gsLst>
              <a:gs pos="0">
                <a:schemeClr val="bg1">
                  <a:lumMod val="50000"/>
                  <a:alpha val="77000"/>
                </a:schemeClr>
              </a:gs>
              <a:gs pos="100000">
                <a:schemeClr val="tx1">
                  <a:lumMod val="65000"/>
                  <a:lumOff val="35000"/>
                  <a:alpha val="73000"/>
                </a:scheme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smtClean="0">
              <a:ln>
                <a:noFill/>
              </a:ln>
              <a:solidFill>
                <a:srgbClr val="FFFFFF"/>
              </a:solidFill>
              <a:effectLst/>
              <a:uLnTx/>
              <a:uFillTx/>
              <a:latin typeface="Segoe" pitchFamily="34" charset="0"/>
              <a:ea typeface="+mn-ea"/>
              <a:cs typeface="+mn-cs"/>
            </a:endParaRPr>
          </a:p>
        </p:txBody>
      </p:sp>
      <p:sp>
        <p:nvSpPr>
          <p:cNvPr id="138" name="Freeform 137"/>
          <p:cNvSpPr/>
          <p:nvPr/>
        </p:nvSpPr>
        <p:spPr>
          <a:xfrm>
            <a:off x="556481" y="1194659"/>
            <a:ext cx="10836008" cy="4962301"/>
          </a:xfrm>
          <a:custGeom>
            <a:avLst/>
            <a:gdLst>
              <a:gd name="connsiteX0" fmla="*/ 694944 w 7912608"/>
              <a:gd name="connsiteY0" fmla="*/ 1109472 h 4949952"/>
              <a:gd name="connsiteX1" fmla="*/ 6022848 w 7912608"/>
              <a:gd name="connsiteY1" fmla="*/ 4949952 h 4949952"/>
              <a:gd name="connsiteX2" fmla="*/ 7912608 w 7912608"/>
              <a:gd name="connsiteY2" fmla="*/ 4949952 h 4949952"/>
              <a:gd name="connsiteX3" fmla="*/ 1072896 w 7912608"/>
              <a:gd name="connsiteY3" fmla="*/ 0 h 4949952"/>
              <a:gd name="connsiteX4" fmla="*/ 97536 w 7912608"/>
              <a:gd name="connsiteY4" fmla="*/ 24384 h 4949952"/>
              <a:gd name="connsiteX5" fmla="*/ 0 w 7912608"/>
              <a:gd name="connsiteY5" fmla="*/ 121920 h 4949952"/>
              <a:gd name="connsiteX6" fmla="*/ 0 w 7912608"/>
              <a:gd name="connsiteY6" fmla="*/ 195072 h 4949952"/>
              <a:gd name="connsiteX7" fmla="*/ 0 w 7912608"/>
              <a:gd name="connsiteY7" fmla="*/ 243840 h 4949952"/>
              <a:gd name="connsiteX8" fmla="*/ 0 w 7912608"/>
              <a:gd name="connsiteY8" fmla="*/ 316992 h 4949952"/>
              <a:gd name="connsiteX9" fmla="*/ 12192 w 7912608"/>
              <a:gd name="connsiteY9" fmla="*/ 548640 h 4949952"/>
              <a:gd name="connsiteX10" fmla="*/ 694944 w 7912608"/>
              <a:gd name="connsiteY10" fmla="*/ 1109472 h 4949952"/>
              <a:gd name="connsiteX0" fmla="*/ 694944 w 8119872"/>
              <a:gd name="connsiteY0" fmla="*/ 1109472 h 4949952"/>
              <a:gd name="connsiteX1" fmla="*/ 6022848 w 8119872"/>
              <a:gd name="connsiteY1" fmla="*/ 4949952 h 4949952"/>
              <a:gd name="connsiteX2" fmla="*/ 8119872 w 8119872"/>
              <a:gd name="connsiteY2" fmla="*/ 4852416 h 4949952"/>
              <a:gd name="connsiteX3" fmla="*/ 1072896 w 8119872"/>
              <a:gd name="connsiteY3" fmla="*/ 0 h 4949952"/>
              <a:gd name="connsiteX4" fmla="*/ 97536 w 8119872"/>
              <a:gd name="connsiteY4" fmla="*/ 24384 h 4949952"/>
              <a:gd name="connsiteX5" fmla="*/ 0 w 8119872"/>
              <a:gd name="connsiteY5" fmla="*/ 121920 h 4949952"/>
              <a:gd name="connsiteX6" fmla="*/ 0 w 8119872"/>
              <a:gd name="connsiteY6" fmla="*/ 195072 h 4949952"/>
              <a:gd name="connsiteX7" fmla="*/ 0 w 8119872"/>
              <a:gd name="connsiteY7" fmla="*/ 243840 h 4949952"/>
              <a:gd name="connsiteX8" fmla="*/ 0 w 8119872"/>
              <a:gd name="connsiteY8" fmla="*/ 316992 h 4949952"/>
              <a:gd name="connsiteX9" fmla="*/ 12192 w 8119872"/>
              <a:gd name="connsiteY9" fmla="*/ 548640 h 4949952"/>
              <a:gd name="connsiteX10" fmla="*/ 694944 w 8119872"/>
              <a:gd name="connsiteY10" fmla="*/ 1109472 h 4949952"/>
              <a:gd name="connsiteX0" fmla="*/ 694944 w 8119872"/>
              <a:gd name="connsiteY0" fmla="*/ 1121664 h 4962144"/>
              <a:gd name="connsiteX1" fmla="*/ 6022848 w 8119872"/>
              <a:gd name="connsiteY1" fmla="*/ 4962144 h 4962144"/>
              <a:gd name="connsiteX2" fmla="*/ 8119872 w 8119872"/>
              <a:gd name="connsiteY2" fmla="*/ 4864608 h 4962144"/>
              <a:gd name="connsiteX3" fmla="*/ 1207008 w 8119872"/>
              <a:gd name="connsiteY3" fmla="*/ 0 h 4962144"/>
              <a:gd name="connsiteX4" fmla="*/ 97536 w 8119872"/>
              <a:gd name="connsiteY4" fmla="*/ 36576 h 4962144"/>
              <a:gd name="connsiteX5" fmla="*/ 0 w 8119872"/>
              <a:gd name="connsiteY5" fmla="*/ 134112 h 4962144"/>
              <a:gd name="connsiteX6" fmla="*/ 0 w 8119872"/>
              <a:gd name="connsiteY6" fmla="*/ 207264 h 4962144"/>
              <a:gd name="connsiteX7" fmla="*/ 0 w 8119872"/>
              <a:gd name="connsiteY7" fmla="*/ 256032 h 4962144"/>
              <a:gd name="connsiteX8" fmla="*/ 0 w 8119872"/>
              <a:gd name="connsiteY8" fmla="*/ 329184 h 4962144"/>
              <a:gd name="connsiteX9" fmla="*/ 12192 w 8119872"/>
              <a:gd name="connsiteY9" fmla="*/ 560832 h 4962144"/>
              <a:gd name="connsiteX10" fmla="*/ 694944 w 8119872"/>
              <a:gd name="connsiteY10" fmla="*/ 1121664 h 4962144"/>
              <a:gd name="connsiteX0" fmla="*/ 694944 w 8119872"/>
              <a:gd name="connsiteY0" fmla="*/ 1121664 h 4962144"/>
              <a:gd name="connsiteX1" fmla="*/ 6022848 w 8119872"/>
              <a:gd name="connsiteY1" fmla="*/ 4962144 h 4962144"/>
              <a:gd name="connsiteX2" fmla="*/ 8119872 w 8119872"/>
              <a:gd name="connsiteY2" fmla="*/ 4944121 h 4962144"/>
              <a:gd name="connsiteX3" fmla="*/ 1207008 w 8119872"/>
              <a:gd name="connsiteY3" fmla="*/ 0 h 4962144"/>
              <a:gd name="connsiteX4" fmla="*/ 97536 w 8119872"/>
              <a:gd name="connsiteY4" fmla="*/ 36576 h 4962144"/>
              <a:gd name="connsiteX5" fmla="*/ 0 w 8119872"/>
              <a:gd name="connsiteY5" fmla="*/ 134112 h 4962144"/>
              <a:gd name="connsiteX6" fmla="*/ 0 w 8119872"/>
              <a:gd name="connsiteY6" fmla="*/ 207264 h 4962144"/>
              <a:gd name="connsiteX7" fmla="*/ 0 w 8119872"/>
              <a:gd name="connsiteY7" fmla="*/ 256032 h 4962144"/>
              <a:gd name="connsiteX8" fmla="*/ 0 w 8119872"/>
              <a:gd name="connsiteY8" fmla="*/ 329184 h 4962144"/>
              <a:gd name="connsiteX9" fmla="*/ 12192 w 8119872"/>
              <a:gd name="connsiteY9" fmla="*/ 560832 h 4962144"/>
              <a:gd name="connsiteX10" fmla="*/ 694944 w 8119872"/>
              <a:gd name="connsiteY10" fmla="*/ 1121664 h 4962144"/>
              <a:gd name="connsiteX0" fmla="*/ 694944 w 8119872"/>
              <a:gd name="connsiteY0" fmla="*/ 1121664 h 4962144"/>
              <a:gd name="connsiteX1" fmla="*/ 6022848 w 8119872"/>
              <a:gd name="connsiteY1" fmla="*/ 4962144 h 4962144"/>
              <a:gd name="connsiteX2" fmla="*/ 8119872 w 8119872"/>
              <a:gd name="connsiteY2" fmla="*/ 4944121 h 4962144"/>
              <a:gd name="connsiteX3" fmla="*/ 1207008 w 8119872"/>
              <a:gd name="connsiteY3" fmla="*/ 0 h 4962144"/>
              <a:gd name="connsiteX4" fmla="*/ 157171 w 8119872"/>
              <a:gd name="connsiteY4" fmla="*/ 16698 h 4962144"/>
              <a:gd name="connsiteX5" fmla="*/ 0 w 8119872"/>
              <a:gd name="connsiteY5" fmla="*/ 134112 h 4962144"/>
              <a:gd name="connsiteX6" fmla="*/ 0 w 8119872"/>
              <a:gd name="connsiteY6" fmla="*/ 207264 h 4962144"/>
              <a:gd name="connsiteX7" fmla="*/ 0 w 8119872"/>
              <a:gd name="connsiteY7" fmla="*/ 256032 h 4962144"/>
              <a:gd name="connsiteX8" fmla="*/ 0 w 8119872"/>
              <a:gd name="connsiteY8" fmla="*/ 329184 h 4962144"/>
              <a:gd name="connsiteX9" fmla="*/ 12192 w 8119872"/>
              <a:gd name="connsiteY9" fmla="*/ 560832 h 4962144"/>
              <a:gd name="connsiteX10" fmla="*/ 694944 w 8119872"/>
              <a:gd name="connsiteY10" fmla="*/ 1121664 h 4962144"/>
              <a:gd name="connsiteX0" fmla="*/ 694944 w 8119872"/>
              <a:gd name="connsiteY0" fmla="*/ 1121821 h 4962301"/>
              <a:gd name="connsiteX1" fmla="*/ 6022848 w 8119872"/>
              <a:gd name="connsiteY1" fmla="*/ 4962301 h 4962301"/>
              <a:gd name="connsiteX2" fmla="*/ 8119872 w 8119872"/>
              <a:gd name="connsiteY2" fmla="*/ 4944278 h 4962301"/>
              <a:gd name="connsiteX3" fmla="*/ 1207008 w 8119872"/>
              <a:gd name="connsiteY3" fmla="*/ 157 h 4962301"/>
              <a:gd name="connsiteX4" fmla="*/ 216164 w 8119872"/>
              <a:gd name="connsiteY4" fmla="*/ 0 h 4962301"/>
              <a:gd name="connsiteX5" fmla="*/ 0 w 8119872"/>
              <a:gd name="connsiteY5" fmla="*/ 134269 h 4962301"/>
              <a:gd name="connsiteX6" fmla="*/ 0 w 8119872"/>
              <a:gd name="connsiteY6" fmla="*/ 207421 h 4962301"/>
              <a:gd name="connsiteX7" fmla="*/ 0 w 8119872"/>
              <a:gd name="connsiteY7" fmla="*/ 256189 h 4962301"/>
              <a:gd name="connsiteX8" fmla="*/ 0 w 8119872"/>
              <a:gd name="connsiteY8" fmla="*/ 329341 h 4962301"/>
              <a:gd name="connsiteX9" fmla="*/ 12192 w 8119872"/>
              <a:gd name="connsiteY9" fmla="*/ 560989 h 4962301"/>
              <a:gd name="connsiteX10" fmla="*/ 694944 w 8119872"/>
              <a:gd name="connsiteY10" fmla="*/ 1121821 h 4962301"/>
              <a:gd name="connsiteX0" fmla="*/ 699626 w 8124554"/>
              <a:gd name="connsiteY0" fmla="*/ 1121821 h 4962301"/>
              <a:gd name="connsiteX1" fmla="*/ 6027530 w 8124554"/>
              <a:gd name="connsiteY1" fmla="*/ 4962301 h 4962301"/>
              <a:gd name="connsiteX2" fmla="*/ 8124554 w 8124554"/>
              <a:gd name="connsiteY2" fmla="*/ 4944278 h 4962301"/>
              <a:gd name="connsiteX3" fmla="*/ 1211690 w 8124554"/>
              <a:gd name="connsiteY3" fmla="*/ 157 h 4962301"/>
              <a:gd name="connsiteX4" fmla="*/ 220846 w 8124554"/>
              <a:gd name="connsiteY4" fmla="*/ 0 h 4962301"/>
              <a:gd name="connsiteX5" fmla="*/ 67890 w 8124554"/>
              <a:gd name="connsiteY5" fmla="*/ 75276 h 4962301"/>
              <a:gd name="connsiteX6" fmla="*/ 4682 w 8124554"/>
              <a:gd name="connsiteY6" fmla="*/ 207421 h 4962301"/>
              <a:gd name="connsiteX7" fmla="*/ 4682 w 8124554"/>
              <a:gd name="connsiteY7" fmla="*/ 256189 h 4962301"/>
              <a:gd name="connsiteX8" fmla="*/ 4682 w 8124554"/>
              <a:gd name="connsiteY8" fmla="*/ 329341 h 4962301"/>
              <a:gd name="connsiteX9" fmla="*/ 16874 w 8124554"/>
              <a:gd name="connsiteY9" fmla="*/ 560989 h 4962301"/>
              <a:gd name="connsiteX10" fmla="*/ 699626 w 8124554"/>
              <a:gd name="connsiteY10" fmla="*/ 1121821 h 4962301"/>
              <a:gd name="connsiteX0" fmla="*/ 704195 w 8129123"/>
              <a:gd name="connsiteY0" fmla="*/ 1121821 h 4962301"/>
              <a:gd name="connsiteX1" fmla="*/ 6032099 w 8129123"/>
              <a:gd name="connsiteY1" fmla="*/ 4962301 h 4962301"/>
              <a:gd name="connsiteX2" fmla="*/ 8129123 w 8129123"/>
              <a:gd name="connsiteY2" fmla="*/ 4944278 h 4962301"/>
              <a:gd name="connsiteX3" fmla="*/ 1216259 w 8129123"/>
              <a:gd name="connsiteY3" fmla="*/ 157 h 4962301"/>
              <a:gd name="connsiteX4" fmla="*/ 225415 w 8129123"/>
              <a:gd name="connsiteY4" fmla="*/ 0 h 4962301"/>
              <a:gd name="connsiteX5" fmla="*/ 9396 w 8129123"/>
              <a:gd name="connsiteY5" fmla="*/ 12214 h 4962301"/>
              <a:gd name="connsiteX6" fmla="*/ 9251 w 8129123"/>
              <a:gd name="connsiteY6" fmla="*/ 207421 h 4962301"/>
              <a:gd name="connsiteX7" fmla="*/ 9251 w 8129123"/>
              <a:gd name="connsiteY7" fmla="*/ 256189 h 4962301"/>
              <a:gd name="connsiteX8" fmla="*/ 9251 w 8129123"/>
              <a:gd name="connsiteY8" fmla="*/ 329341 h 4962301"/>
              <a:gd name="connsiteX9" fmla="*/ 21443 w 8129123"/>
              <a:gd name="connsiteY9" fmla="*/ 560989 h 4962301"/>
              <a:gd name="connsiteX10" fmla="*/ 704195 w 8129123"/>
              <a:gd name="connsiteY10" fmla="*/ 1121821 h 496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9123" h="4962301">
                <a:moveTo>
                  <a:pt x="704195" y="1121821"/>
                </a:moveTo>
                <a:lnTo>
                  <a:pt x="6032099" y="4962301"/>
                </a:lnTo>
                <a:lnTo>
                  <a:pt x="8129123" y="4944278"/>
                </a:lnTo>
                <a:lnTo>
                  <a:pt x="1216259" y="157"/>
                </a:lnTo>
                <a:lnTo>
                  <a:pt x="225415" y="0"/>
                </a:lnTo>
                <a:lnTo>
                  <a:pt x="9396" y="12214"/>
                </a:lnTo>
                <a:cubicBezTo>
                  <a:pt x="-11673" y="56262"/>
                  <a:pt x="9275" y="166759"/>
                  <a:pt x="9251" y="207421"/>
                </a:cubicBezTo>
                <a:cubicBezTo>
                  <a:pt x="9227" y="248083"/>
                  <a:pt x="9251" y="239933"/>
                  <a:pt x="9251" y="256189"/>
                </a:cubicBezTo>
                <a:lnTo>
                  <a:pt x="9251" y="329341"/>
                </a:lnTo>
                <a:lnTo>
                  <a:pt x="21443" y="560989"/>
                </a:lnTo>
                <a:lnTo>
                  <a:pt x="704195" y="1121821"/>
                </a:lnTo>
                <a:close/>
              </a:path>
            </a:pathLst>
          </a:custGeom>
          <a:gradFill>
            <a:gsLst>
              <a:gs pos="0">
                <a:schemeClr val="bg1">
                  <a:alpha val="0"/>
                </a:schemeClr>
              </a:gs>
              <a:gs pos="52000">
                <a:schemeClr val="bg1">
                  <a:alpha val="25000"/>
                </a:schemeClr>
              </a:gs>
              <a:gs pos="100000">
                <a:schemeClr val="bg1">
                  <a:alpha val="0"/>
                </a:schemeClr>
              </a:gs>
            </a:gsLst>
            <a:lin ang="2700000" scaled="0"/>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nvGrpSpPr>
          <p:cNvPr id="124" name="Group 123"/>
          <p:cNvGrpSpPr/>
          <p:nvPr/>
        </p:nvGrpSpPr>
        <p:grpSpPr>
          <a:xfrm>
            <a:off x="2318167" y="1994594"/>
            <a:ext cx="6389492" cy="3461408"/>
            <a:chOff x="1860997" y="2079938"/>
            <a:chExt cx="4793367" cy="3461408"/>
          </a:xfrm>
        </p:grpSpPr>
        <p:sp>
          <p:nvSpPr>
            <p:cNvPr id="115" name="Freeform 114"/>
            <p:cNvSpPr/>
            <p:nvPr/>
          </p:nvSpPr>
          <p:spPr>
            <a:xfrm>
              <a:off x="1860997" y="2079938"/>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4233721" y="3524882"/>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5466164" y="4446224"/>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rot="10281120">
              <a:off x="3541693" y="3142446"/>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rot="10800000">
              <a:off x="4842459" y="3992454"/>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Straight Connector 119"/>
            <p:cNvCxnSpPr>
              <a:endCxn id="118" idx="4"/>
            </p:cNvCxnSpPr>
            <p:nvPr/>
          </p:nvCxnSpPr>
          <p:spPr>
            <a:xfrm>
              <a:off x="2144332" y="2427668"/>
              <a:ext cx="1516515" cy="90787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6" idx="4"/>
              <a:endCxn id="119" idx="4"/>
            </p:cNvCxnSpPr>
            <p:nvPr/>
          </p:nvCxnSpPr>
          <p:spPr>
            <a:xfrm>
              <a:off x="4607209" y="3930567"/>
              <a:ext cx="370478" cy="235751"/>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843662" y="4855920"/>
              <a:ext cx="448056" cy="25456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rot="10800000">
              <a:off x="6145648" y="4961797"/>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Title 4"/>
          <p:cNvSpPr>
            <a:spLocks noGrp="1"/>
          </p:cNvSpPr>
          <p:nvPr>
            <p:ph type="title"/>
          </p:nvPr>
        </p:nvSpPr>
        <p:spPr/>
        <p:txBody>
          <a:bodyPr/>
          <a:lstStyle/>
          <a:p>
            <a:r>
              <a:rPr lang="en-US" dirty="0" smtClean="0"/>
              <a:t>Managing Complex Applications</a:t>
            </a:r>
            <a:endParaRPr lang="en-US" dirty="0"/>
          </a:p>
        </p:txBody>
      </p:sp>
      <p:sp>
        <p:nvSpPr>
          <p:cNvPr id="4" name="Slide Number Placeholder 3"/>
          <p:cNvSpPr>
            <a:spLocks noGrp="1"/>
          </p:cNvSpPr>
          <p:nvPr>
            <p:ph type="sldNum" sz="quarter" idx="4294967295"/>
          </p:nvPr>
        </p:nvSpPr>
        <p:spPr>
          <a:xfrm>
            <a:off x="9185026" y="6462887"/>
            <a:ext cx="2844059" cy="365125"/>
          </a:xfrm>
          <a:prstGeom prst="rect">
            <a:avLst/>
          </a:prstGeom>
        </p:spPr>
        <p:txBody>
          <a:bodyPr/>
          <a:lstStyle/>
          <a:p>
            <a:pPr>
              <a:defRPr/>
            </a:pPr>
            <a:fld id="{6FC5FDE2-E573-4FC2-88D7-7F1198F902B0}" type="slidenum">
              <a:rPr lang="en-US" smtClean="0"/>
              <a:pPr>
                <a:defRPr/>
              </a:pPr>
              <a:t>4</a:t>
            </a:fld>
            <a:endParaRPr lang="en-US"/>
          </a:p>
        </p:txBody>
      </p:sp>
      <p:sp>
        <p:nvSpPr>
          <p:cNvPr id="7" name="Rounded Rectangular Callout 6"/>
          <p:cNvSpPr/>
          <p:nvPr/>
        </p:nvSpPr>
        <p:spPr bwMode="auto">
          <a:xfrm>
            <a:off x="6468924" y="1306907"/>
            <a:ext cx="4945109" cy="1294638"/>
          </a:xfrm>
          <a:prstGeom prst="wedgeRoundRectCallout">
            <a:avLst>
              <a:gd name="adj1" fmla="val -40878"/>
              <a:gd name="adj2" fmla="val 65415"/>
              <a:gd name="adj3" fmla="val 16667"/>
            </a:avLst>
          </a:prstGeom>
          <a:gradFill>
            <a:gsLst>
              <a:gs pos="0">
                <a:schemeClr val="bg1">
                  <a:alpha val="67000"/>
                </a:schemeClr>
              </a:gs>
              <a:gs pos="100000">
                <a:schemeClr val="bg1">
                  <a:alpha val="31000"/>
                </a:scheme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25400" h="127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pPr>
            <a:endParaRPr lang="en-US" sz="2400">
              <a:solidFill>
                <a:srgbClr val="FFFFFF"/>
              </a:solidFill>
              <a:latin typeface="Segoe" pitchFamily="34" charset="0"/>
            </a:endParaRPr>
          </a:p>
        </p:txBody>
      </p:sp>
      <p:sp>
        <p:nvSpPr>
          <p:cNvPr id="10" name="TextBox 9"/>
          <p:cNvSpPr txBox="1"/>
          <p:nvPr/>
        </p:nvSpPr>
        <p:spPr>
          <a:xfrm>
            <a:off x="2812118" y="1377277"/>
            <a:ext cx="2129541"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latin typeface="+mj-lt"/>
              </a:rPr>
              <a:t>End users</a:t>
            </a:r>
            <a:endParaRPr lang="en-US" sz="1400" dirty="0">
              <a:solidFill>
                <a:schemeClr val="bg1"/>
              </a:solidFill>
              <a:effectLst>
                <a:outerShdw blurRad="38100" dist="38100" dir="2700000" algn="tl">
                  <a:srgbClr val="000000">
                    <a:alpha val="43137"/>
                  </a:srgbClr>
                </a:outerShdw>
              </a:effectLst>
              <a:latin typeface="+mj-lt"/>
            </a:endParaRPr>
          </a:p>
        </p:txBody>
      </p:sp>
      <p:sp>
        <p:nvSpPr>
          <p:cNvPr id="12" name="TextBox 11"/>
          <p:cNvSpPr txBox="1"/>
          <p:nvPr/>
        </p:nvSpPr>
        <p:spPr>
          <a:xfrm>
            <a:off x="5817291" y="2801427"/>
            <a:ext cx="2129541"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latin typeface="+mj-lt"/>
              </a:rPr>
              <a:t>Web servers</a:t>
            </a:r>
            <a:endParaRPr lang="en-US" sz="1400" dirty="0">
              <a:solidFill>
                <a:schemeClr val="bg1"/>
              </a:solidFill>
              <a:effectLst>
                <a:outerShdw blurRad="38100" dist="38100" dir="2700000" algn="tl">
                  <a:srgbClr val="000000">
                    <a:alpha val="43137"/>
                  </a:srgbClr>
                </a:outerShdw>
              </a:effectLst>
              <a:latin typeface="+mj-lt"/>
            </a:endParaRPr>
          </a:p>
        </p:txBody>
      </p:sp>
      <p:sp>
        <p:nvSpPr>
          <p:cNvPr id="13" name="TextBox 12"/>
          <p:cNvSpPr txBox="1"/>
          <p:nvPr/>
        </p:nvSpPr>
        <p:spPr>
          <a:xfrm>
            <a:off x="3932930" y="4861456"/>
            <a:ext cx="2416750" cy="307777"/>
          </a:xfrm>
          <a:prstGeom prst="rect">
            <a:avLst/>
          </a:prstGeom>
          <a:noFill/>
        </p:spPr>
        <p:txBody>
          <a:bodyPr wrap="square" rtlCol="0">
            <a:spAutoFit/>
          </a:bodyPr>
          <a:lstStyle/>
          <a:p>
            <a:pPr algn="r"/>
            <a:r>
              <a:rPr lang="en-US" sz="1400" dirty="0" smtClean="0">
                <a:solidFill>
                  <a:schemeClr val="bg1"/>
                </a:solidFill>
                <a:effectLst>
                  <a:outerShdw blurRad="38100" dist="38100" dir="2700000" algn="tl">
                    <a:srgbClr val="000000">
                      <a:alpha val="43137"/>
                    </a:srgbClr>
                  </a:outerShdw>
                </a:effectLst>
                <a:latin typeface="+mj-lt"/>
              </a:rPr>
              <a:t>Application servers</a:t>
            </a:r>
            <a:endParaRPr lang="en-US" sz="1400" dirty="0">
              <a:solidFill>
                <a:schemeClr val="bg1"/>
              </a:solidFill>
              <a:effectLst>
                <a:outerShdw blurRad="38100" dist="38100" dir="2700000" algn="tl">
                  <a:srgbClr val="000000">
                    <a:alpha val="43137"/>
                  </a:srgbClr>
                </a:outerShdw>
              </a:effectLst>
              <a:latin typeface="+mj-lt"/>
            </a:endParaRPr>
          </a:p>
        </p:txBody>
      </p:sp>
      <p:sp>
        <p:nvSpPr>
          <p:cNvPr id="14" name="TextBox 13"/>
          <p:cNvSpPr txBox="1"/>
          <p:nvPr/>
        </p:nvSpPr>
        <p:spPr>
          <a:xfrm>
            <a:off x="9249779" y="4682780"/>
            <a:ext cx="2129541"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latin typeface="+mj-lt"/>
              </a:rPr>
              <a:t>Data servers</a:t>
            </a:r>
            <a:endParaRPr lang="en-US" sz="1400" dirty="0">
              <a:solidFill>
                <a:schemeClr val="bg1"/>
              </a:solidFill>
              <a:effectLst>
                <a:outerShdw blurRad="38100" dist="38100" dir="2700000" algn="tl">
                  <a:srgbClr val="000000">
                    <a:alpha val="43137"/>
                  </a:srgbClr>
                </a:outerShdw>
              </a:effectLst>
              <a:latin typeface="+mj-lt"/>
            </a:endParaRPr>
          </a:p>
        </p:txBody>
      </p:sp>
      <p:pic>
        <p:nvPicPr>
          <p:cNvPr id="25" name="Picture 2" descr="D:\Projects\Microsoft\DPM_Deck\images\Vista (344).png"/>
          <p:cNvPicPr>
            <a:picLocks noChangeAspect="1" noChangeArrowheads="1"/>
          </p:cNvPicPr>
          <p:nvPr/>
        </p:nvPicPr>
        <p:blipFill>
          <a:blip r:embed="rId2" cstate="print"/>
          <a:srcRect/>
          <a:stretch>
            <a:fillRect/>
          </a:stretch>
        </p:blipFill>
        <p:spPr bwMode="auto">
          <a:xfrm flipH="1">
            <a:off x="5266143" y="3030081"/>
            <a:ext cx="793011" cy="594913"/>
          </a:xfrm>
          <a:prstGeom prst="rect">
            <a:avLst/>
          </a:prstGeom>
          <a:noFill/>
        </p:spPr>
      </p:pic>
      <p:pic>
        <p:nvPicPr>
          <p:cNvPr id="24" name="Picture 2" descr="D:\Projects\Microsoft\DPM_Deck\images\Vista (344).png"/>
          <p:cNvPicPr>
            <a:picLocks noChangeAspect="1" noChangeArrowheads="1"/>
          </p:cNvPicPr>
          <p:nvPr/>
        </p:nvPicPr>
        <p:blipFill>
          <a:blip r:embed="rId2" cstate="print"/>
          <a:srcRect/>
          <a:stretch>
            <a:fillRect/>
          </a:stretch>
        </p:blipFill>
        <p:spPr bwMode="auto">
          <a:xfrm flipH="1">
            <a:off x="4972436" y="3217366"/>
            <a:ext cx="793011" cy="594913"/>
          </a:xfrm>
          <a:prstGeom prst="rect">
            <a:avLst/>
          </a:prstGeom>
          <a:noFill/>
        </p:spPr>
      </p:pic>
      <p:pic>
        <p:nvPicPr>
          <p:cNvPr id="22" name="Picture 2" descr="D:\Projects\Microsoft\DPM_Deck\images\Vista (344).png"/>
          <p:cNvPicPr>
            <a:picLocks noChangeAspect="1" noChangeArrowheads="1"/>
          </p:cNvPicPr>
          <p:nvPr/>
        </p:nvPicPr>
        <p:blipFill>
          <a:blip r:embed="rId2" cstate="print"/>
          <a:srcRect/>
          <a:stretch>
            <a:fillRect/>
          </a:stretch>
        </p:blipFill>
        <p:spPr bwMode="auto">
          <a:xfrm flipH="1">
            <a:off x="4619988" y="3426687"/>
            <a:ext cx="793011" cy="594913"/>
          </a:xfrm>
          <a:prstGeom prst="rect">
            <a:avLst/>
          </a:prstGeom>
          <a:noFill/>
        </p:spPr>
      </p:pic>
      <p:pic>
        <p:nvPicPr>
          <p:cNvPr id="39" name="Picture 4" descr="C:\Program Files\Microsoft Resource DVD Artwork\DVD_ART\Artwork_Imagery\HARDWARE_IMAGERY\Illustration - Misc Hardware\Windows Vista Illustration Icons\Internet.png"/>
          <p:cNvPicPr>
            <a:picLocks noChangeAspect="1" noChangeArrowheads="1"/>
          </p:cNvPicPr>
          <p:nvPr/>
        </p:nvPicPr>
        <p:blipFill>
          <a:blip r:embed="rId3"/>
          <a:srcRect/>
          <a:stretch>
            <a:fillRect/>
          </a:stretch>
        </p:blipFill>
        <p:spPr bwMode="auto">
          <a:xfrm>
            <a:off x="4727367" y="3783986"/>
            <a:ext cx="325226" cy="257523"/>
          </a:xfrm>
          <a:prstGeom prst="rect">
            <a:avLst/>
          </a:prstGeom>
          <a:noFill/>
          <a:ln w="9525">
            <a:noFill/>
            <a:miter lim="800000"/>
            <a:headEnd/>
            <a:tailEnd/>
          </a:ln>
        </p:spPr>
      </p:pic>
      <p:pic>
        <p:nvPicPr>
          <p:cNvPr id="46" name="Picture 21" descr="cloud_01"/>
          <p:cNvPicPr>
            <a:picLocks noChangeAspect="1" noChangeArrowheads="1"/>
          </p:cNvPicPr>
          <p:nvPr/>
        </p:nvPicPr>
        <p:blipFill>
          <a:blip r:embed="rId4">
            <a:grayscl/>
          </a:blip>
          <a:srcRect/>
          <a:stretch>
            <a:fillRect/>
          </a:stretch>
        </p:blipFill>
        <p:spPr bwMode="auto">
          <a:xfrm>
            <a:off x="2653671" y="2463204"/>
            <a:ext cx="482745" cy="184651"/>
          </a:xfrm>
          <a:prstGeom prst="rect">
            <a:avLst/>
          </a:prstGeom>
          <a:noFill/>
        </p:spPr>
      </p:pic>
      <p:grpSp>
        <p:nvGrpSpPr>
          <p:cNvPr id="71" name="Group 70"/>
          <p:cNvGrpSpPr/>
          <p:nvPr/>
        </p:nvGrpSpPr>
        <p:grpSpPr>
          <a:xfrm>
            <a:off x="3175189" y="2409379"/>
            <a:ext cx="999622" cy="619657"/>
            <a:chOff x="2116807" y="3783435"/>
            <a:chExt cx="910062" cy="751989"/>
          </a:xfrm>
        </p:grpSpPr>
        <p:grpSp>
          <p:nvGrpSpPr>
            <p:cNvPr id="66" name="Group 65"/>
            <p:cNvGrpSpPr/>
            <p:nvPr/>
          </p:nvGrpSpPr>
          <p:grpSpPr>
            <a:xfrm>
              <a:off x="2267465" y="3960342"/>
              <a:ext cx="626611" cy="567918"/>
              <a:chOff x="2267465" y="3960341"/>
              <a:chExt cx="891787" cy="808255"/>
            </a:xfrm>
            <a:scene3d>
              <a:camera prst="isometricOffAxis1Right">
                <a:rot lat="1080000" lon="20039998" rev="0"/>
              </a:camera>
              <a:lightRig rig="threePt" dir="t"/>
            </a:scene3d>
          </p:grpSpPr>
          <p:sp>
            <p:nvSpPr>
              <p:cNvPr id="49" name="Rectangle 48"/>
              <p:cNvSpPr/>
              <p:nvPr/>
            </p:nvSpPr>
            <p:spPr bwMode="auto">
              <a:xfrm>
                <a:off x="2267465" y="3960341"/>
                <a:ext cx="883508" cy="803792"/>
              </a:xfrm>
              <a:prstGeom prst="rect">
                <a:avLst/>
              </a:prstGeom>
              <a:gradFill>
                <a:gsLst>
                  <a:gs pos="0">
                    <a:srgbClr val="BC2D00"/>
                  </a:gs>
                  <a:gs pos="100000">
                    <a:srgbClr val="FF4409"/>
                  </a:gs>
                </a:gsLst>
              </a:gradFill>
              <a:ln w="1270">
                <a:solidFill>
                  <a:schemeClr val="bg1"/>
                </a:solidFill>
                <a:headEnd type="none" w="med" len="med"/>
                <a:tailEnd type="none" w="med" len="med"/>
              </a:ln>
              <a:effectLst/>
              <a:sp3d extrusionH="190500">
                <a:extrusionClr>
                  <a:srgbClr val="BC2D00"/>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nvGrpSpPr>
              <p:cNvPr id="56" name="Group 55"/>
              <p:cNvGrpSpPr/>
              <p:nvPr/>
            </p:nvGrpSpPr>
            <p:grpSpPr>
              <a:xfrm>
                <a:off x="2267712" y="4101084"/>
                <a:ext cx="891540" cy="557784"/>
                <a:chOff x="2267712" y="4101084"/>
                <a:chExt cx="891540" cy="557784"/>
              </a:xfrm>
            </p:grpSpPr>
            <p:cxnSp>
              <p:nvCxnSpPr>
                <p:cNvPr id="51" name="Straight Connector 50"/>
                <p:cNvCxnSpPr/>
                <p:nvPr/>
              </p:nvCxnSpPr>
              <p:spPr>
                <a:xfrm>
                  <a:off x="2267712" y="4101084"/>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67712" y="4240530"/>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67712" y="4379976"/>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67712" y="4519422"/>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67712" y="4658868"/>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a:off x="2542032" y="3963924"/>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39796" y="3963924"/>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83764" y="4379976"/>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84932" y="4247388"/>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455164" y="4247388"/>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67228" y="4517136"/>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37460" y="4517136"/>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24912" y="4658868"/>
                <a:ext cx="0" cy="109728"/>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grpSp>
        <p:pic>
          <p:nvPicPr>
            <p:cNvPr id="68" name="Picture 2" descr="D:\Documents and Settings\manishw\Desktop\fire.png"/>
            <p:cNvPicPr>
              <a:picLocks noChangeAspect="1" noChangeArrowheads="1"/>
            </p:cNvPicPr>
            <p:nvPr/>
          </p:nvPicPr>
          <p:blipFill>
            <a:blip r:embed="rId5">
              <a:lum bright="10000"/>
            </a:blip>
            <a:srcRect/>
            <a:stretch>
              <a:fillRect/>
            </a:stretch>
          </p:blipFill>
          <p:spPr bwMode="auto">
            <a:xfrm>
              <a:off x="2660905" y="4003517"/>
              <a:ext cx="365964" cy="531907"/>
            </a:xfrm>
            <a:prstGeom prst="rect">
              <a:avLst/>
            </a:prstGeom>
            <a:noFill/>
          </p:spPr>
        </p:pic>
        <p:pic>
          <p:nvPicPr>
            <p:cNvPr id="70" name="Picture 2" descr="D:\Documents and Settings\manishw\Desktop\fire.png"/>
            <p:cNvPicPr>
              <a:picLocks noChangeAspect="1" noChangeArrowheads="1"/>
            </p:cNvPicPr>
            <p:nvPr/>
          </p:nvPicPr>
          <p:blipFill>
            <a:blip r:embed="rId6" cstate="print">
              <a:duotone>
                <a:srgbClr val="4F81BD">
                  <a:shade val="45000"/>
                  <a:satMod val="135000"/>
                </a:srgbClr>
                <a:prstClr val="white"/>
              </a:duotone>
              <a:lum bright="10000"/>
            </a:blip>
            <a:srcRect/>
            <a:stretch>
              <a:fillRect/>
            </a:stretch>
          </p:blipFill>
          <p:spPr bwMode="auto">
            <a:xfrm>
              <a:off x="2116807" y="3783435"/>
              <a:ext cx="328648" cy="477670"/>
            </a:xfrm>
            <a:prstGeom prst="rect">
              <a:avLst/>
            </a:prstGeom>
            <a:noFill/>
          </p:spPr>
        </p:pic>
      </p:grpSp>
      <p:grpSp>
        <p:nvGrpSpPr>
          <p:cNvPr id="77" name="Group 76"/>
          <p:cNvGrpSpPr/>
          <p:nvPr/>
        </p:nvGrpSpPr>
        <p:grpSpPr>
          <a:xfrm>
            <a:off x="4044752" y="3060330"/>
            <a:ext cx="588768" cy="127062"/>
            <a:chOff x="3255664" y="4416250"/>
            <a:chExt cx="925645" cy="266282"/>
          </a:xfrm>
          <a:scene3d>
            <a:camera prst="isometricOffAxis1Right"/>
            <a:lightRig rig="threePt" dir="t"/>
          </a:scene3d>
        </p:grpSpPr>
        <p:sp>
          <p:nvSpPr>
            <p:cNvPr id="72" name="Rectangle 71"/>
            <p:cNvSpPr/>
            <p:nvPr/>
          </p:nvSpPr>
          <p:spPr bwMode="auto">
            <a:xfrm>
              <a:off x="3255664" y="4416250"/>
              <a:ext cx="925645" cy="266282"/>
            </a:xfrm>
            <a:prstGeom prst="rect">
              <a:avLst/>
            </a:prstGeom>
            <a:gradFill>
              <a:gsLst>
                <a:gs pos="0">
                  <a:schemeClr val="bg1">
                    <a:lumMod val="75000"/>
                  </a:schemeClr>
                </a:gs>
                <a:gs pos="100000">
                  <a:schemeClr val="bg1">
                    <a:lumMod val="50000"/>
                  </a:schemeClr>
                </a:gs>
              </a:gsLst>
              <a:lin ang="16200000" scaled="0"/>
            </a:gradFill>
            <a:ln w="3810">
              <a:solidFill>
                <a:schemeClr val="bg1"/>
              </a:solidFill>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73" name="Rectangle 72"/>
            <p:cNvSpPr/>
            <p:nvPr/>
          </p:nvSpPr>
          <p:spPr bwMode="auto">
            <a:xfrm>
              <a:off x="3802014"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74" name="Rectangle 73"/>
            <p:cNvSpPr/>
            <p:nvPr/>
          </p:nvSpPr>
          <p:spPr bwMode="auto">
            <a:xfrm>
              <a:off x="388514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75" name="Rectangle 74"/>
            <p:cNvSpPr/>
            <p:nvPr/>
          </p:nvSpPr>
          <p:spPr bwMode="auto">
            <a:xfrm>
              <a:off x="3964943"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76" name="Rectangle 75"/>
            <p:cNvSpPr/>
            <p:nvPr/>
          </p:nvSpPr>
          <p:spPr bwMode="auto">
            <a:xfrm>
              <a:off x="404807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grpSp>
        <p:nvGrpSpPr>
          <p:cNvPr id="79" name="Group 78"/>
          <p:cNvGrpSpPr/>
          <p:nvPr/>
        </p:nvGrpSpPr>
        <p:grpSpPr>
          <a:xfrm>
            <a:off x="2034244" y="1879449"/>
            <a:ext cx="698470" cy="422268"/>
            <a:chOff x="1083365" y="1406532"/>
            <a:chExt cx="684706" cy="551785"/>
          </a:xfrm>
        </p:grpSpPr>
        <p:grpSp>
          <p:nvGrpSpPr>
            <p:cNvPr id="27" name="Group 26"/>
            <p:cNvGrpSpPr/>
            <p:nvPr/>
          </p:nvGrpSpPr>
          <p:grpSpPr>
            <a:xfrm>
              <a:off x="1083365" y="1406532"/>
              <a:ext cx="684706" cy="551785"/>
              <a:chOff x="1213404" y="2917838"/>
              <a:chExt cx="1380064" cy="1002228"/>
            </a:xfrm>
          </p:grpSpPr>
          <p:pic>
            <p:nvPicPr>
              <p:cNvPr id="28" name="Picture 5" descr="D:\ref\air\buttons\All_Vista\VISTA_07\Display.png"/>
              <p:cNvPicPr>
                <a:picLocks noChangeAspect="1" noChangeArrowheads="1"/>
              </p:cNvPicPr>
              <p:nvPr/>
            </p:nvPicPr>
            <p:blipFill>
              <a:blip r:embed="rId7"/>
              <a:stretch>
                <a:fillRect/>
              </a:stretch>
            </p:blipFill>
            <p:spPr bwMode="auto">
              <a:xfrm flipH="1">
                <a:off x="1213404" y="2917838"/>
                <a:ext cx="977113" cy="823459"/>
              </a:xfrm>
              <a:prstGeom prst="rect">
                <a:avLst/>
              </a:prstGeom>
              <a:noFill/>
            </p:spPr>
          </p:pic>
          <p:pic>
            <p:nvPicPr>
              <p:cNvPr id="29" name="Picture 3" descr="D:\Projects\Microsoft\WS08_ServerConsolidationCompete\Deck3\images\mouse.png"/>
              <p:cNvPicPr>
                <a:picLocks noChangeAspect="1" noChangeArrowheads="1"/>
              </p:cNvPicPr>
              <p:nvPr/>
            </p:nvPicPr>
            <p:blipFill>
              <a:blip r:embed="rId8" cstate="print"/>
              <a:srcRect/>
              <a:stretch>
                <a:fillRect/>
              </a:stretch>
            </p:blipFill>
            <p:spPr bwMode="auto">
              <a:xfrm flipH="1">
                <a:off x="2429450" y="3672050"/>
                <a:ext cx="164018" cy="116705"/>
              </a:xfrm>
              <a:prstGeom prst="rect">
                <a:avLst/>
              </a:prstGeom>
              <a:noFill/>
            </p:spPr>
          </p:pic>
          <p:sp>
            <p:nvSpPr>
              <p:cNvPr id="30" name="Freeform 29"/>
              <p:cNvSpPr/>
              <p:nvPr/>
            </p:nvSpPr>
            <p:spPr>
              <a:xfrm>
                <a:off x="2009005" y="3591207"/>
                <a:ext cx="428920" cy="120970"/>
              </a:xfrm>
              <a:custGeom>
                <a:avLst/>
                <a:gdLst>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79248 h 79248"/>
                  <a:gd name="connsiteX1" fmla="*/ 395926 w 428920"/>
                  <a:gd name="connsiteY1" fmla="*/ 65108 h 79248"/>
                  <a:gd name="connsiteX2" fmla="*/ 381786 w 428920"/>
                  <a:gd name="connsiteY2" fmla="*/ 50968 h 79248"/>
                  <a:gd name="connsiteX3" fmla="*/ 339365 w 428920"/>
                  <a:gd name="connsiteY3" fmla="*/ 27401 h 79248"/>
                  <a:gd name="connsiteX4" fmla="*/ 42421 w 428920"/>
                  <a:gd name="connsiteY4" fmla="*/ 32114 h 79248"/>
                  <a:gd name="connsiteX5" fmla="*/ 14141 w 428920"/>
                  <a:gd name="connsiteY5" fmla="*/ 41541 h 79248"/>
                  <a:gd name="connsiteX6" fmla="*/ 0 w 428920"/>
                  <a:gd name="connsiteY6" fmla="*/ 46254 h 79248"/>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920" h="120970">
                    <a:moveTo>
                      <a:pt x="428920" y="120970"/>
                    </a:moveTo>
                    <a:cubicBezTo>
                      <a:pt x="417380" y="117123"/>
                      <a:pt x="406120" y="114111"/>
                      <a:pt x="395926" y="106830"/>
                    </a:cubicBezTo>
                    <a:cubicBezTo>
                      <a:pt x="390502" y="102956"/>
                      <a:pt x="387048" y="96782"/>
                      <a:pt x="381786" y="92690"/>
                    </a:cubicBezTo>
                    <a:cubicBezTo>
                      <a:pt x="357474" y="73780"/>
                      <a:pt x="360701" y="76234"/>
                      <a:pt x="339365" y="69123"/>
                    </a:cubicBezTo>
                    <a:cubicBezTo>
                      <a:pt x="240384" y="49833"/>
                      <a:pt x="221288" y="0"/>
                      <a:pt x="42421" y="73836"/>
                    </a:cubicBezTo>
                    <a:cubicBezTo>
                      <a:pt x="32494" y="74268"/>
                      <a:pt x="23568" y="80121"/>
                      <a:pt x="14141" y="83263"/>
                    </a:cubicBezTo>
                    <a:lnTo>
                      <a:pt x="0" y="87976"/>
                    </a:lnTo>
                  </a:path>
                </a:pathLst>
              </a:custGeom>
              <a:noFill/>
              <a:ln w="9525" cap="flat" cmpd="sng" algn="ctr">
                <a:solidFill>
                  <a:srgbClr val="000000">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a:ea typeface="+mn-ea"/>
                  <a:cs typeface="+mn-cs"/>
                </a:endParaRPr>
              </a:p>
            </p:txBody>
          </p:sp>
          <p:pic>
            <p:nvPicPr>
              <p:cNvPr id="31" name="Picture 6" descr="D:\Projects\Microsoft\WS08_ServerConsolidationCompete\Deck3\images\keyboard.png"/>
              <p:cNvPicPr>
                <a:picLocks noChangeAspect="1" noChangeArrowheads="1"/>
              </p:cNvPicPr>
              <p:nvPr/>
            </p:nvPicPr>
            <p:blipFill>
              <a:blip r:embed="rId9"/>
              <a:srcRect/>
              <a:stretch>
                <a:fillRect/>
              </a:stretch>
            </p:blipFill>
            <p:spPr bwMode="auto">
              <a:xfrm>
                <a:off x="1482782" y="3605741"/>
                <a:ext cx="876300" cy="314325"/>
              </a:xfrm>
              <a:prstGeom prst="rect">
                <a:avLst/>
              </a:prstGeom>
              <a:noFill/>
            </p:spPr>
          </p:pic>
        </p:grpSp>
        <p:pic>
          <p:nvPicPr>
            <p:cNvPr id="78" name="Picture 12" descr="user blue"/>
            <p:cNvPicPr>
              <a:picLocks noChangeAspect="1" noChangeArrowheads="1"/>
            </p:cNvPicPr>
            <p:nvPr/>
          </p:nvPicPr>
          <p:blipFill>
            <a:blip r:embed="rId10">
              <a:duotone>
                <a:prstClr val="black"/>
                <a:schemeClr val="accent3">
                  <a:tint val="45000"/>
                  <a:satMod val="400000"/>
                </a:schemeClr>
              </a:duotone>
            </a:blip>
            <a:srcRect/>
            <a:stretch>
              <a:fillRect/>
            </a:stretch>
          </p:blipFill>
          <p:spPr bwMode="auto">
            <a:xfrm flipH="1">
              <a:off x="1428129" y="1498328"/>
              <a:ext cx="291340" cy="392384"/>
            </a:xfrm>
            <a:prstGeom prst="rect">
              <a:avLst/>
            </a:prstGeom>
            <a:noFill/>
            <a:ln w="9525">
              <a:noFill/>
              <a:miter lim="800000"/>
              <a:headEnd/>
              <a:tailEnd/>
            </a:ln>
          </p:spPr>
        </p:pic>
      </p:grpSp>
      <p:grpSp>
        <p:nvGrpSpPr>
          <p:cNvPr id="80" name="Group 79"/>
          <p:cNvGrpSpPr/>
          <p:nvPr/>
        </p:nvGrpSpPr>
        <p:grpSpPr>
          <a:xfrm>
            <a:off x="2366877" y="1553582"/>
            <a:ext cx="698470" cy="422268"/>
            <a:chOff x="1083365" y="1406532"/>
            <a:chExt cx="684706" cy="551785"/>
          </a:xfrm>
        </p:grpSpPr>
        <p:grpSp>
          <p:nvGrpSpPr>
            <p:cNvPr id="81" name="Group 80"/>
            <p:cNvGrpSpPr/>
            <p:nvPr/>
          </p:nvGrpSpPr>
          <p:grpSpPr>
            <a:xfrm>
              <a:off x="1083365" y="1406532"/>
              <a:ext cx="684706" cy="551785"/>
              <a:chOff x="1213404" y="2917838"/>
              <a:chExt cx="1380064" cy="1002228"/>
            </a:xfrm>
          </p:grpSpPr>
          <p:pic>
            <p:nvPicPr>
              <p:cNvPr id="83" name="Picture 5" descr="D:\ref\air\buttons\All_Vista\VISTA_07\Display.png"/>
              <p:cNvPicPr>
                <a:picLocks noChangeAspect="1" noChangeArrowheads="1"/>
              </p:cNvPicPr>
              <p:nvPr/>
            </p:nvPicPr>
            <p:blipFill>
              <a:blip r:embed="rId7"/>
              <a:stretch>
                <a:fillRect/>
              </a:stretch>
            </p:blipFill>
            <p:spPr bwMode="auto">
              <a:xfrm flipH="1">
                <a:off x="1213404" y="2917838"/>
                <a:ext cx="977113" cy="823459"/>
              </a:xfrm>
              <a:prstGeom prst="rect">
                <a:avLst/>
              </a:prstGeom>
              <a:noFill/>
            </p:spPr>
          </p:pic>
          <p:pic>
            <p:nvPicPr>
              <p:cNvPr id="84" name="Picture 3" descr="D:\Projects\Microsoft\WS08_ServerConsolidationCompete\Deck3\images\mouse.png"/>
              <p:cNvPicPr>
                <a:picLocks noChangeAspect="1" noChangeArrowheads="1"/>
              </p:cNvPicPr>
              <p:nvPr/>
            </p:nvPicPr>
            <p:blipFill>
              <a:blip r:embed="rId8" cstate="print"/>
              <a:srcRect/>
              <a:stretch>
                <a:fillRect/>
              </a:stretch>
            </p:blipFill>
            <p:spPr bwMode="auto">
              <a:xfrm flipH="1">
                <a:off x="2429450" y="3672050"/>
                <a:ext cx="164018" cy="116705"/>
              </a:xfrm>
              <a:prstGeom prst="rect">
                <a:avLst/>
              </a:prstGeom>
              <a:noFill/>
            </p:spPr>
          </p:pic>
          <p:sp>
            <p:nvSpPr>
              <p:cNvPr id="85" name="Freeform 84"/>
              <p:cNvSpPr/>
              <p:nvPr/>
            </p:nvSpPr>
            <p:spPr>
              <a:xfrm>
                <a:off x="2009005" y="3591207"/>
                <a:ext cx="428920" cy="120970"/>
              </a:xfrm>
              <a:custGeom>
                <a:avLst/>
                <a:gdLst>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79248 h 79248"/>
                  <a:gd name="connsiteX1" fmla="*/ 395926 w 428920"/>
                  <a:gd name="connsiteY1" fmla="*/ 65108 h 79248"/>
                  <a:gd name="connsiteX2" fmla="*/ 381786 w 428920"/>
                  <a:gd name="connsiteY2" fmla="*/ 50968 h 79248"/>
                  <a:gd name="connsiteX3" fmla="*/ 339365 w 428920"/>
                  <a:gd name="connsiteY3" fmla="*/ 27401 h 79248"/>
                  <a:gd name="connsiteX4" fmla="*/ 42421 w 428920"/>
                  <a:gd name="connsiteY4" fmla="*/ 32114 h 79248"/>
                  <a:gd name="connsiteX5" fmla="*/ 14141 w 428920"/>
                  <a:gd name="connsiteY5" fmla="*/ 41541 h 79248"/>
                  <a:gd name="connsiteX6" fmla="*/ 0 w 428920"/>
                  <a:gd name="connsiteY6" fmla="*/ 46254 h 79248"/>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920" h="120970">
                    <a:moveTo>
                      <a:pt x="428920" y="120970"/>
                    </a:moveTo>
                    <a:cubicBezTo>
                      <a:pt x="417380" y="117123"/>
                      <a:pt x="406120" y="114111"/>
                      <a:pt x="395926" y="106830"/>
                    </a:cubicBezTo>
                    <a:cubicBezTo>
                      <a:pt x="390502" y="102956"/>
                      <a:pt x="387048" y="96782"/>
                      <a:pt x="381786" y="92690"/>
                    </a:cubicBezTo>
                    <a:cubicBezTo>
                      <a:pt x="357474" y="73780"/>
                      <a:pt x="360701" y="76234"/>
                      <a:pt x="339365" y="69123"/>
                    </a:cubicBezTo>
                    <a:cubicBezTo>
                      <a:pt x="240384" y="49833"/>
                      <a:pt x="221288" y="0"/>
                      <a:pt x="42421" y="73836"/>
                    </a:cubicBezTo>
                    <a:cubicBezTo>
                      <a:pt x="32494" y="74268"/>
                      <a:pt x="23568" y="80121"/>
                      <a:pt x="14141" y="83263"/>
                    </a:cubicBezTo>
                    <a:lnTo>
                      <a:pt x="0" y="87976"/>
                    </a:lnTo>
                  </a:path>
                </a:pathLst>
              </a:custGeom>
              <a:noFill/>
              <a:ln w="9525" cap="flat" cmpd="sng" algn="ctr">
                <a:solidFill>
                  <a:srgbClr val="000000">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a:ea typeface="+mn-ea"/>
                  <a:cs typeface="+mn-cs"/>
                </a:endParaRPr>
              </a:p>
            </p:txBody>
          </p:sp>
          <p:pic>
            <p:nvPicPr>
              <p:cNvPr id="86" name="Picture 6" descr="D:\Projects\Microsoft\WS08_ServerConsolidationCompete\Deck3\images\keyboard.png"/>
              <p:cNvPicPr>
                <a:picLocks noChangeAspect="1" noChangeArrowheads="1"/>
              </p:cNvPicPr>
              <p:nvPr/>
            </p:nvPicPr>
            <p:blipFill>
              <a:blip r:embed="rId9"/>
              <a:srcRect/>
              <a:stretch>
                <a:fillRect/>
              </a:stretch>
            </p:blipFill>
            <p:spPr bwMode="auto">
              <a:xfrm>
                <a:off x="1482782" y="3605741"/>
                <a:ext cx="876300" cy="314325"/>
              </a:xfrm>
              <a:prstGeom prst="rect">
                <a:avLst/>
              </a:prstGeom>
              <a:noFill/>
            </p:spPr>
          </p:pic>
        </p:grpSp>
        <p:pic>
          <p:nvPicPr>
            <p:cNvPr id="82" name="Picture 12" descr="user blue"/>
            <p:cNvPicPr>
              <a:picLocks noChangeAspect="1" noChangeArrowheads="1"/>
            </p:cNvPicPr>
            <p:nvPr/>
          </p:nvPicPr>
          <p:blipFill>
            <a:blip r:embed="rId10">
              <a:duotone>
                <a:prstClr val="black"/>
                <a:schemeClr val="accent3">
                  <a:tint val="45000"/>
                  <a:satMod val="400000"/>
                </a:schemeClr>
              </a:duotone>
            </a:blip>
            <a:srcRect/>
            <a:stretch>
              <a:fillRect/>
            </a:stretch>
          </p:blipFill>
          <p:spPr bwMode="auto">
            <a:xfrm flipH="1">
              <a:off x="1428129" y="1498328"/>
              <a:ext cx="291340" cy="392384"/>
            </a:xfrm>
            <a:prstGeom prst="rect">
              <a:avLst/>
            </a:prstGeom>
            <a:noFill/>
            <a:ln w="9525">
              <a:noFill/>
              <a:miter lim="800000"/>
              <a:headEnd/>
              <a:tailEnd/>
            </a:ln>
          </p:spPr>
        </p:pic>
      </p:grpSp>
      <p:pic>
        <p:nvPicPr>
          <p:cNvPr id="87" name="Picture 86" descr="C:\Program Files\Microsoft Resource DVD Artwork\DVD_ART\Artwork_Imagery\HARDWARE_IMAGERY\Illustration - Misc Hardware\Windows Vista Illustration Icons\Server.png"/>
          <p:cNvPicPr/>
          <p:nvPr/>
        </p:nvPicPr>
        <p:blipFill>
          <a:blip r:embed="rId11" cstate="print">
            <a:duotone>
              <a:prstClr val="black"/>
              <a:srgbClr val="5F5F5F">
                <a:tint val="45000"/>
                <a:satMod val="400000"/>
              </a:srgbClr>
            </a:duotone>
          </a:blip>
          <a:srcRect/>
          <a:stretch>
            <a:fillRect/>
          </a:stretch>
        </p:blipFill>
        <p:spPr bwMode="auto">
          <a:xfrm flipH="1">
            <a:off x="1794665" y="2130692"/>
            <a:ext cx="450141" cy="463608"/>
          </a:xfrm>
          <a:prstGeom prst="rect">
            <a:avLst/>
          </a:prstGeom>
          <a:noFill/>
        </p:spPr>
      </p:pic>
      <p:grpSp>
        <p:nvGrpSpPr>
          <p:cNvPr id="88" name="Group 87"/>
          <p:cNvGrpSpPr/>
          <p:nvPr/>
        </p:nvGrpSpPr>
        <p:grpSpPr>
          <a:xfrm>
            <a:off x="5942246" y="3944912"/>
            <a:ext cx="588768" cy="127062"/>
            <a:chOff x="3255664" y="4416250"/>
            <a:chExt cx="925645" cy="266282"/>
          </a:xfrm>
          <a:scene3d>
            <a:camera prst="isometricOffAxis1Right"/>
            <a:lightRig rig="threePt" dir="t"/>
          </a:scene3d>
        </p:grpSpPr>
        <p:sp>
          <p:nvSpPr>
            <p:cNvPr id="89" name="Rectangle 88"/>
            <p:cNvSpPr/>
            <p:nvPr/>
          </p:nvSpPr>
          <p:spPr bwMode="auto">
            <a:xfrm>
              <a:off x="3255664" y="4416250"/>
              <a:ext cx="925645" cy="266282"/>
            </a:xfrm>
            <a:prstGeom prst="rect">
              <a:avLst/>
            </a:prstGeom>
            <a:gradFill>
              <a:gsLst>
                <a:gs pos="0">
                  <a:schemeClr val="bg1">
                    <a:lumMod val="75000"/>
                  </a:schemeClr>
                </a:gs>
                <a:gs pos="100000">
                  <a:schemeClr val="bg1">
                    <a:lumMod val="50000"/>
                  </a:schemeClr>
                </a:gs>
              </a:gsLst>
              <a:lin ang="16200000" scaled="0"/>
            </a:gradFill>
            <a:ln w="3810">
              <a:solidFill>
                <a:schemeClr val="bg1"/>
              </a:solidFill>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0" name="Rectangle 89"/>
            <p:cNvSpPr/>
            <p:nvPr/>
          </p:nvSpPr>
          <p:spPr bwMode="auto">
            <a:xfrm>
              <a:off x="3802014"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1" name="Rectangle 90"/>
            <p:cNvSpPr/>
            <p:nvPr/>
          </p:nvSpPr>
          <p:spPr bwMode="auto">
            <a:xfrm>
              <a:off x="388514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2" name="Rectangle 91"/>
            <p:cNvSpPr/>
            <p:nvPr/>
          </p:nvSpPr>
          <p:spPr bwMode="auto">
            <a:xfrm>
              <a:off x="3964943"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3" name="Rectangle 92"/>
            <p:cNvSpPr/>
            <p:nvPr/>
          </p:nvSpPr>
          <p:spPr bwMode="auto">
            <a:xfrm>
              <a:off x="404807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grpSp>
        <p:nvGrpSpPr>
          <p:cNvPr id="94" name="Group 93"/>
          <p:cNvGrpSpPr/>
          <p:nvPr/>
        </p:nvGrpSpPr>
        <p:grpSpPr>
          <a:xfrm>
            <a:off x="7616917" y="4853373"/>
            <a:ext cx="588768" cy="127062"/>
            <a:chOff x="3255664" y="4416250"/>
            <a:chExt cx="925645" cy="266282"/>
          </a:xfrm>
          <a:scene3d>
            <a:camera prst="isometricOffAxis1Right"/>
            <a:lightRig rig="threePt" dir="t"/>
          </a:scene3d>
        </p:grpSpPr>
        <p:sp>
          <p:nvSpPr>
            <p:cNvPr id="95" name="Rectangle 94"/>
            <p:cNvSpPr/>
            <p:nvPr/>
          </p:nvSpPr>
          <p:spPr bwMode="auto">
            <a:xfrm>
              <a:off x="3255664" y="4416250"/>
              <a:ext cx="925645" cy="266282"/>
            </a:xfrm>
            <a:prstGeom prst="rect">
              <a:avLst/>
            </a:prstGeom>
            <a:gradFill>
              <a:gsLst>
                <a:gs pos="0">
                  <a:schemeClr val="bg1">
                    <a:lumMod val="75000"/>
                  </a:schemeClr>
                </a:gs>
                <a:gs pos="100000">
                  <a:schemeClr val="bg1">
                    <a:lumMod val="50000"/>
                  </a:schemeClr>
                </a:gs>
              </a:gsLst>
              <a:lin ang="16200000" scaled="0"/>
            </a:gradFill>
            <a:ln w="3810">
              <a:solidFill>
                <a:schemeClr val="bg1"/>
              </a:solidFill>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6" name="Rectangle 95"/>
            <p:cNvSpPr/>
            <p:nvPr/>
          </p:nvSpPr>
          <p:spPr bwMode="auto">
            <a:xfrm>
              <a:off x="3802014"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7" name="Rectangle 96"/>
            <p:cNvSpPr/>
            <p:nvPr/>
          </p:nvSpPr>
          <p:spPr bwMode="auto">
            <a:xfrm>
              <a:off x="388514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8" name="Rectangle 97"/>
            <p:cNvSpPr/>
            <p:nvPr/>
          </p:nvSpPr>
          <p:spPr bwMode="auto">
            <a:xfrm>
              <a:off x="3964943"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9" name="Rectangle 98"/>
            <p:cNvSpPr/>
            <p:nvPr/>
          </p:nvSpPr>
          <p:spPr bwMode="auto">
            <a:xfrm>
              <a:off x="404807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pic>
        <p:nvPicPr>
          <p:cNvPr id="103" name="Picture 2" descr="D:\Projects\Microsoft\DPM_Deck\images\Vista (344).png"/>
          <p:cNvPicPr>
            <a:picLocks noChangeAspect="1" noChangeArrowheads="1"/>
          </p:cNvPicPr>
          <p:nvPr/>
        </p:nvPicPr>
        <p:blipFill>
          <a:blip r:embed="rId2" cstate="print"/>
          <a:srcRect/>
          <a:stretch>
            <a:fillRect/>
          </a:stretch>
        </p:blipFill>
        <p:spPr bwMode="auto">
          <a:xfrm flipH="1">
            <a:off x="8669858" y="4862427"/>
            <a:ext cx="793011" cy="594913"/>
          </a:xfrm>
          <a:prstGeom prst="rect">
            <a:avLst/>
          </a:prstGeom>
          <a:noFill/>
        </p:spPr>
      </p:pic>
      <p:pic>
        <p:nvPicPr>
          <p:cNvPr id="102" name="Picture 2" descr="D:\Projects\Microsoft\DPM_Deck\images\Vista (344).png"/>
          <p:cNvPicPr>
            <a:picLocks noChangeAspect="1" noChangeArrowheads="1"/>
          </p:cNvPicPr>
          <p:nvPr/>
        </p:nvPicPr>
        <p:blipFill>
          <a:blip r:embed="rId2" cstate="print"/>
          <a:srcRect/>
          <a:stretch>
            <a:fillRect/>
          </a:stretch>
        </p:blipFill>
        <p:spPr bwMode="auto">
          <a:xfrm flipH="1">
            <a:off x="8471127" y="5011514"/>
            <a:ext cx="793011" cy="594913"/>
          </a:xfrm>
          <a:prstGeom prst="rect">
            <a:avLst/>
          </a:prstGeom>
          <a:noFill/>
        </p:spPr>
      </p:pic>
      <p:pic>
        <p:nvPicPr>
          <p:cNvPr id="101" name="Picture 2" descr="D:\Projects\Microsoft\DPM_Deck\images\Vista (344).png"/>
          <p:cNvPicPr>
            <a:picLocks noChangeAspect="1" noChangeArrowheads="1"/>
          </p:cNvPicPr>
          <p:nvPr/>
        </p:nvPicPr>
        <p:blipFill>
          <a:blip r:embed="rId2" cstate="print"/>
          <a:srcRect/>
          <a:stretch>
            <a:fillRect/>
          </a:stretch>
        </p:blipFill>
        <p:spPr bwMode="auto">
          <a:xfrm flipH="1">
            <a:off x="8232649" y="5180480"/>
            <a:ext cx="793011" cy="594913"/>
          </a:xfrm>
          <a:prstGeom prst="rect">
            <a:avLst/>
          </a:prstGeom>
          <a:noFill/>
        </p:spPr>
      </p:pic>
      <p:pic>
        <p:nvPicPr>
          <p:cNvPr id="100" name="Picture 2" descr="D:\Projects\Microsoft\DPM_Deck\images\Vista (344).png"/>
          <p:cNvPicPr>
            <a:picLocks noChangeAspect="1" noChangeArrowheads="1"/>
          </p:cNvPicPr>
          <p:nvPr/>
        </p:nvPicPr>
        <p:blipFill>
          <a:blip r:embed="rId2" cstate="print"/>
          <a:srcRect/>
          <a:stretch>
            <a:fillRect/>
          </a:stretch>
        </p:blipFill>
        <p:spPr bwMode="auto">
          <a:xfrm flipH="1">
            <a:off x="8007421" y="5349446"/>
            <a:ext cx="793011" cy="594913"/>
          </a:xfrm>
          <a:prstGeom prst="rect">
            <a:avLst/>
          </a:prstGeom>
          <a:noFill/>
        </p:spPr>
      </p:pic>
      <p:grpSp>
        <p:nvGrpSpPr>
          <p:cNvPr id="40" name="Group 16"/>
          <p:cNvGrpSpPr/>
          <p:nvPr/>
        </p:nvGrpSpPr>
        <p:grpSpPr>
          <a:xfrm>
            <a:off x="8117334" y="5709298"/>
            <a:ext cx="345067" cy="253340"/>
            <a:chOff x="6691381" y="3538566"/>
            <a:chExt cx="1282751" cy="1346654"/>
          </a:xfrm>
        </p:grpSpPr>
        <p:sp>
          <p:nvSpPr>
            <p:cNvPr id="41" name="Oval 4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42" name="Group 17"/>
            <p:cNvGrpSpPr/>
            <p:nvPr/>
          </p:nvGrpSpPr>
          <p:grpSpPr>
            <a:xfrm flipH="1">
              <a:off x="6802955" y="3538566"/>
              <a:ext cx="915230" cy="1242090"/>
              <a:chOff x="8100716" y="3773214"/>
              <a:chExt cx="441437" cy="599089"/>
            </a:xfrm>
          </p:grpSpPr>
          <p:sp>
            <p:nvSpPr>
              <p:cNvPr id="43" name="Flowchart: Magnetic Disk 4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44" name="Oval 4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108" name="Group 107"/>
          <p:cNvGrpSpPr/>
          <p:nvPr/>
        </p:nvGrpSpPr>
        <p:grpSpPr>
          <a:xfrm>
            <a:off x="6330194" y="4223139"/>
            <a:ext cx="865691" cy="824540"/>
            <a:chOff x="4558667" y="5464608"/>
            <a:chExt cx="589804" cy="748829"/>
          </a:xfrm>
        </p:grpSpPr>
        <p:pic>
          <p:nvPicPr>
            <p:cNvPr id="106" name="Picture 2" descr="D:\Projects\Microsoft\DPM_Deck\images\Vista (344).png"/>
            <p:cNvPicPr>
              <a:picLocks noChangeAspect="1" noChangeArrowheads="1"/>
            </p:cNvPicPr>
            <p:nvPr/>
          </p:nvPicPr>
          <p:blipFill>
            <a:blip r:embed="rId2" cstate="print"/>
            <a:srcRect/>
            <a:stretch>
              <a:fillRect/>
            </a:stretch>
          </p:blipFill>
          <p:spPr bwMode="auto">
            <a:xfrm flipH="1">
              <a:off x="4727633" y="5752843"/>
              <a:ext cx="420838" cy="420838"/>
            </a:xfrm>
            <a:prstGeom prst="rect">
              <a:avLst/>
            </a:prstGeom>
            <a:noFill/>
            <a:ln>
              <a:noFill/>
            </a:ln>
          </p:spPr>
        </p:pic>
        <p:pic>
          <p:nvPicPr>
            <p:cNvPr id="107" name="Picture 2" descr="D:\Projects\Microsoft\DPM_Deck\images\Vista (344).png"/>
            <p:cNvPicPr>
              <a:picLocks noChangeAspect="1" noChangeArrowheads="1"/>
            </p:cNvPicPr>
            <p:nvPr/>
          </p:nvPicPr>
          <p:blipFill>
            <a:blip r:embed="rId2" cstate="print"/>
            <a:srcRect/>
            <a:stretch>
              <a:fillRect/>
            </a:stretch>
          </p:blipFill>
          <p:spPr bwMode="auto">
            <a:xfrm flipH="1">
              <a:off x="4717694" y="5464608"/>
              <a:ext cx="420838" cy="420838"/>
            </a:xfrm>
            <a:prstGeom prst="rect">
              <a:avLst/>
            </a:prstGeom>
            <a:noFill/>
            <a:ln>
              <a:noFill/>
            </a:ln>
          </p:spPr>
        </p:pic>
        <p:pic>
          <p:nvPicPr>
            <p:cNvPr id="105" name="Picture 2" descr="D:\Projects\Microsoft\DPM_Deck\images\Vista (344).png"/>
            <p:cNvPicPr>
              <a:picLocks noChangeAspect="1" noChangeArrowheads="1"/>
            </p:cNvPicPr>
            <p:nvPr/>
          </p:nvPicPr>
          <p:blipFill>
            <a:blip r:embed="rId2" cstate="print"/>
            <a:srcRect/>
            <a:stretch>
              <a:fillRect/>
            </a:stretch>
          </p:blipFill>
          <p:spPr bwMode="auto">
            <a:xfrm flipH="1">
              <a:off x="4568606" y="5792599"/>
              <a:ext cx="420838" cy="420838"/>
            </a:xfrm>
            <a:prstGeom prst="rect">
              <a:avLst/>
            </a:prstGeom>
            <a:noFill/>
            <a:ln>
              <a:noFill/>
            </a:ln>
          </p:spPr>
        </p:pic>
        <p:pic>
          <p:nvPicPr>
            <p:cNvPr id="104" name="Picture 2" descr="D:\Projects\Microsoft\DPM_Deck\images\Vista (344).png"/>
            <p:cNvPicPr>
              <a:picLocks noChangeAspect="1" noChangeArrowheads="1"/>
            </p:cNvPicPr>
            <p:nvPr/>
          </p:nvPicPr>
          <p:blipFill>
            <a:blip r:embed="rId2" cstate="print"/>
            <a:srcRect/>
            <a:stretch>
              <a:fillRect/>
            </a:stretch>
          </p:blipFill>
          <p:spPr bwMode="auto">
            <a:xfrm flipH="1">
              <a:off x="4558667" y="5504364"/>
              <a:ext cx="420838" cy="420838"/>
            </a:xfrm>
            <a:prstGeom prst="rect">
              <a:avLst/>
            </a:prstGeom>
            <a:noFill/>
            <a:ln>
              <a:noFill/>
            </a:ln>
          </p:spPr>
        </p:pic>
      </p:grpSp>
      <p:grpSp>
        <p:nvGrpSpPr>
          <p:cNvPr id="109" name="Group 108"/>
          <p:cNvGrpSpPr/>
          <p:nvPr/>
        </p:nvGrpSpPr>
        <p:grpSpPr>
          <a:xfrm>
            <a:off x="6883809" y="3734452"/>
            <a:ext cx="865691" cy="824540"/>
            <a:chOff x="4558667" y="5464608"/>
            <a:chExt cx="589804" cy="748829"/>
          </a:xfrm>
        </p:grpSpPr>
        <p:pic>
          <p:nvPicPr>
            <p:cNvPr id="110" name="Picture 2" descr="D:\Projects\Microsoft\DPM_Deck\images\Vista (344).png"/>
            <p:cNvPicPr>
              <a:picLocks noChangeAspect="1" noChangeArrowheads="1"/>
            </p:cNvPicPr>
            <p:nvPr/>
          </p:nvPicPr>
          <p:blipFill>
            <a:blip r:embed="rId2" cstate="print"/>
            <a:srcRect/>
            <a:stretch>
              <a:fillRect/>
            </a:stretch>
          </p:blipFill>
          <p:spPr bwMode="auto">
            <a:xfrm flipH="1">
              <a:off x="4727633" y="5752843"/>
              <a:ext cx="420838" cy="420838"/>
            </a:xfrm>
            <a:prstGeom prst="rect">
              <a:avLst/>
            </a:prstGeom>
            <a:noFill/>
            <a:ln>
              <a:noFill/>
            </a:ln>
          </p:spPr>
        </p:pic>
        <p:pic>
          <p:nvPicPr>
            <p:cNvPr id="111" name="Picture 2" descr="D:\Projects\Microsoft\DPM_Deck\images\Vista (344).png"/>
            <p:cNvPicPr>
              <a:picLocks noChangeAspect="1" noChangeArrowheads="1"/>
            </p:cNvPicPr>
            <p:nvPr/>
          </p:nvPicPr>
          <p:blipFill>
            <a:blip r:embed="rId2" cstate="print"/>
            <a:srcRect/>
            <a:stretch>
              <a:fillRect/>
            </a:stretch>
          </p:blipFill>
          <p:spPr bwMode="auto">
            <a:xfrm flipH="1">
              <a:off x="4717694" y="5464608"/>
              <a:ext cx="420838" cy="420838"/>
            </a:xfrm>
            <a:prstGeom prst="rect">
              <a:avLst/>
            </a:prstGeom>
            <a:noFill/>
            <a:ln>
              <a:noFill/>
            </a:ln>
          </p:spPr>
        </p:pic>
        <p:pic>
          <p:nvPicPr>
            <p:cNvPr id="112" name="Picture 2" descr="D:\Projects\Microsoft\DPM_Deck\images\Vista (344).png"/>
            <p:cNvPicPr>
              <a:picLocks noChangeAspect="1" noChangeArrowheads="1"/>
            </p:cNvPicPr>
            <p:nvPr/>
          </p:nvPicPr>
          <p:blipFill>
            <a:blip r:embed="rId2" cstate="print"/>
            <a:srcRect/>
            <a:stretch>
              <a:fillRect/>
            </a:stretch>
          </p:blipFill>
          <p:spPr bwMode="auto">
            <a:xfrm flipH="1">
              <a:off x="4568606" y="5792599"/>
              <a:ext cx="420838" cy="420838"/>
            </a:xfrm>
            <a:prstGeom prst="rect">
              <a:avLst/>
            </a:prstGeom>
            <a:noFill/>
            <a:ln>
              <a:noFill/>
            </a:ln>
          </p:spPr>
        </p:pic>
        <p:pic>
          <p:nvPicPr>
            <p:cNvPr id="113" name="Picture 2" descr="D:\Projects\Microsoft\DPM_Deck\images\Vista (344).png"/>
            <p:cNvPicPr>
              <a:picLocks noChangeAspect="1" noChangeArrowheads="1"/>
            </p:cNvPicPr>
            <p:nvPr/>
          </p:nvPicPr>
          <p:blipFill>
            <a:blip r:embed="rId2" cstate="print"/>
            <a:srcRect/>
            <a:stretch>
              <a:fillRect/>
            </a:stretch>
          </p:blipFill>
          <p:spPr bwMode="auto">
            <a:xfrm flipH="1">
              <a:off x="4558667" y="5504364"/>
              <a:ext cx="420838" cy="420838"/>
            </a:xfrm>
            <a:prstGeom prst="rect">
              <a:avLst/>
            </a:prstGeom>
            <a:noFill/>
            <a:ln>
              <a:noFill/>
            </a:ln>
          </p:spPr>
        </p:pic>
      </p:grpSp>
      <p:pic>
        <p:nvPicPr>
          <p:cNvPr id="114" name="Picture 21" descr="cloud_01"/>
          <p:cNvPicPr>
            <a:picLocks noChangeAspect="1" noChangeArrowheads="1"/>
          </p:cNvPicPr>
          <p:nvPr/>
        </p:nvPicPr>
        <p:blipFill>
          <a:blip r:embed="rId4">
            <a:grayscl/>
          </a:blip>
          <a:srcRect/>
          <a:stretch>
            <a:fillRect/>
          </a:stretch>
        </p:blipFill>
        <p:spPr bwMode="auto">
          <a:xfrm>
            <a:off x="2865651" y="2314116"/>
            <a:ext cx="429749" cy="164380"/>
          </a:xfrm>
          <a:prstGeom prst="rect">
            <a:avLst/>
          </a:prstGeom>
          <a:noFill/>
        </p:spPr>
      </p:pic>
      <p:pic>
        <p:nvPicPr>
          <p:cNvPr id="126" name="Picture 125" descr="C:\Program Files\Microsoft Resource DVD Artwork\DVD_ART\Artwork_Imagery\HARDWARE_IMAGERY\Illustration - Misc Hardware\Windows Vista Illustration Icons\Server.png"/>
          <p:cNvPicPr/>
          <p:nvPr/>
        </p:nvPicPr>
        <p:blipFill>
          <a:blip r:embed="rId11" cstate="print">
            <a:duotone>
              <a:prstClr val="black"/>
              <a:srgbClr val="5F5F5F">
                <a:tint val="45000"/>
                <a:satMod val="400000"/>
              </a:srgbClr>
            </a:duotone>
          </a:blip>
          <a:srcRect/>
          <a:stretch>
            <a:fillRect/>
          </a:stretch>
        </p:blipFill>
        <p:spPr bwMode="auto">
          <a:xfrm flipH="1">
            <a:off x="13951851" y="773827"/>
            <a:ext cx="767776" cy="790745"/>
          </a:xfrm>
          <a:prstGeom prst="rect">
            <a:avLst/>
          </a:prstGeom>
          <a:noFill/>
        </p:spPr>
      </p:pic>
      <p:grpSp>
        <p:nvGrpSpPr>
          <p:cNvPr id="131" name="Group 130"/>
          <p:cNvGrpSpPr/>
          <p:nvPr/>
        </p:nvGrpSpPr>
        <p:grpSpPr>
          <a:xfrm>
            <a:off x="14640551" y="611933"/>
            <a:ext cx="1443253" cy="961165"/>
            <a:chOff x="1348426" y="3686322"/>
            <a:chExt cx="1082722" cy="961165"/>
          </a:xfrm>
        </p:grpSpPr>
        <p:pic>
          <p:nvPicPr>
            <p:cNvPr id="132" name="Picture 8" descr="PC blank screen"/>
            <p:cNvPicPr>
              <a:picLocks noChangeAspect="1" noChangeArrowheads="1"/>
            </p:cNvPicPr>
            <p:nvPr/>
          </p:nvPicPr>
          <p:blipFill>
            <a:blip r:embed="rId12" cstate="print"/>
            <a:srcRect/>
            <a:stretch>
              <a:fillRect/>
            </a:stretch>
          </p:blipFill>
          <p:spPr bwMode="auto">
            <a:xfrm>
              <a:off x="1540659" y="3686322"/>
              <a:ext cx="890489" cy="952273"/>
            </a:xfrm>
            <a:prstGeom prst="rect">
              <a:avLst/>
            </a:prstGeom>
            <a:noFill/>
            <a:ln w="9525">
              <a:noFill/>
              <a:miter lim="800000"/>
              <a:headEnd/>
              <a:tailEnd/>
            </a:ln>
          </p:spPr>
        </p:pic>
        <p:pic>
          <p:nvPicPr>
            <p:cNvPr id="133" name="Picture 12" descr="user blue"/>
            <p:cNvPicPr>
              <a:picLocks noChangeAspect="1" noChangeArrowheads="1"/>
            </p:cNvPicPr>
            <p:nvPr/>
          </p:nvPicPr>
          <p:blipFill>
            <a:blip r:embed="rId10"/>
            <a:srcRect/>
            <a:stretch>
              <a:fillRect/>
            </a:stretch>
          </p:blipFill>
          <p:spPr bwMode="auto">
            <a:xfrm>
              <a:off x="1348426" y="3981733"/>
              <a:ext cx="494314" cy="665754"/>
            </a:xfrm>
            <a:prstGeom prst="rect">
              <a:avLst/>
            </a:prstGeom>
            <a:noFill/>
            <a:ln w="9525">
              <a:noFill/>
              <a:miter lim="800000"/>
              <a:headEnd/>
              <a:tailEnd/>
            </a:ln>
          </p:spPr>
        </p:pic>
      </p:grpSp>
      <p:sp>
        <p:nvSpPr>
          <p:cNvPr id="135" name="&quot;No&quot; Symbol 134"/>
          <p:cNvSpPr/>
          <p:nvPr/>
        </p:nvSpPr>
        <p:spPr bwMode="auto">
          <a:xfrm>
            <a:off x="14940808" y="2030529"/>
            <a:ext cx="1015735" cy="743876"/>
          </a:xfrm>
          <a:prstGeom prst="noSmoking">
            <a:avLst>
              <a:gd name="adj" fmla="val 15674"/>
            </a:avLst>
          </a:prstGeom>
          <a:gradFill>
            <a:gsLst>
              <a:gs pos="0">
                <a:srgbClr val="FF3300"/>
              </a:gs>
              <a:gs pos="100000">
                <a:srgbClr val="990000"/>
              </a:gs>
            </a:gsLst>
            <a:lin ang="16200000" scaled="0"/>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Light" pitchFamily="2" charset="0"/>
            </a:endParaRPr>
          </a:p>
        </p:txBody>
      </p:sp>
      <p:sp>
        <p:nvSpPr>
          <p:cNvPr id="9" name="Oval 8"/>
          <p:cNvSpPr/>
          <p:nvPr/>
        </p:nvSpPr>
        <p:spPr bwMode="auto">
          <a:xfrm>
            <a:off x="2583826" y="2275891"/>
            <a:ext cx="185146" cy="127322"/>
          </a:xfrm>
          <a:prstGeom prst="ellipse">
            <a:avLst/>
          </a:prstGeom>
          <a:gradFill>
            <a:gsLst>
              <a:gs pos="0">
                <a:srgbClr val="FF9900"/>
              </a:gs>
              <a:gs pos="100000">
                <a:srgbClr val="FFCC66"/>
              </a:gs>
            </a:gsLst>
            <a:lin ang="5400000" scaled="0"/>
          </a:gradFill>
          <a:ln w="9525" cap="flat" cmpd="sng" algn="ctr">
            <a:noFill/>
            <a:prstDash val="solid"/>
            <a:round/>
            <a:headEnd type="none" w="med" len="med"/>
            <a:tailEnd type="none" w="med" len="med"/>
          </a:ln>
          <a:effectLst>
            <a:glow rad="101600">
              <a:srgbClr val="FF0000">
                <a:alpha val="45000"/>
              </a:srgbClr>
            </a:glo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5" name="Group 14"/>
          <p:cNvGrpSpPr/>
          <p:nvPr/>
        </p:nvGrpSpPr>
        <p:grpSpPr>
          <a:xfrm>
            <a:off x="4607976" y="2810781"/>
            <a:ext cx="1385742" cy="1071531"/>
            <a:chOff x="7559881" y="1301298"/>
            <a:chExt cx="441033" cy="454589"/>
          </a:xfrm>
        </p:grpSpPr>
        <p:sp>
          <p:nvSpPr>
            <p:cNvPr id="16" name="Oval 15"/>
            <p:cNvSpPr/>
            <p:nvPr/>
          </p:nvSpPr>
          <p:spPr bwMode="auto">
            <a:xfrm>
              <a:off x="7561077" y="1312436"/>
              <a:ext cx="439837" cy="439837"/>
            </a:xfrm>
            <a:prstGeom prst="ellipse">
              <a:avLst/>
            </a:prstGeom>
            <a:gradFill>
              <a:gsLst>
                <a:gs pos="0">
                  <a:srgbClr val="FF3300">
                    <a:alpha val="0"/>
                  </a:srgbClr>
                </a:gs>
                <a:gs pos="100000">
                  <a:srgbClr val="990000">
                    <a:alpha val="5000"/>
                  </a:srgbClr>
                </a:gs>
              </a:gsLst>
              <a:lin ang="16200000" scaled="0"/>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900">
                <a:effectLst>
                  <a:outerShdw blurRad="38100" dist="38100" dir="2700000" algn="tl">
                    <a:srgbClr val="000000">
                      <a:alpha val="43137"/>
                    </a:srgbClr>
                  </a:outerShdw>
                </a:effectLst>
                <a:latin typeface="Segoe Light" pitchFamily="2" charset="0"/>
              </a:endParaRPr>
            </a:p>
          </p:txBody>
        </p:sp>
        <p:sp>
          <p:nvSpPr>
            <p:cNvPr id="17" name="&quot;No&quot; Symbol 16"/>
            <p:cNvSpPr/>
            <p:nvPr/>
          </p:nvSpPr>
          <p:spPr bwMode="auto">
            <a:xfrm>
              <a:off x="7559881" y="1301298"/>
              <a:ext cx="439651" cy="454589"/>
            </a:xfrm>
            <a:prstGeom prst="noSmoking">
              <a:avLst>
                <a:gd name="adj" fmla="val 18021"/>
              </a:avLst>
            </a:prstGeom>
            <a:gradFill>
              <a:gsLst>
                <a:gs pos="0">
                  <a:srgbClr val="FF3300"/>
                </a:gs>
                <a:gs pos="100000">
                  <a:srgbClr val="990000"/>
                </a:gs>
              </a:gsLst>
              <a:lin ang="16200000" scaled="0"/>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900" dirty="0">
                <a:effectLst>
                  <a:outerShdw blurRad="38100" dist="38100" dir="2700000" algn="tl">
                    <a:srgbClr val="000000">
                      <a:alpha val="43137"/>
                    </a:srgbClr>
                  </a:outerShdw>
                </a:effectLst>
                <a:latin typeface="Segoe Light" pitchFamily="2" charset="0"/>
              </a:endParaRPr>
            </a:p>
          </p:txBody>
        </p:sp>
      </p:grpSp>
      <p:sp>
        <p:nvSpPr>
          <p:cNvPr id="142" name="Rectangle 141"/>
          <p:cNvSpPr/>
          <p:nvPr/>
        </p:nvSpPr>
        <p:spPr>
          <a:xfrm>
            <a:off x="6448117" y="1556371"/>
            <a:ext cx="460382" cy="830997"/>
          </a:xfrm>
          <a:prstGeom prst="rect">
            <a:avLst/>
          </a:prstGeom>
        </p:spPr>
        <p:txBody>
          <a:bodyPr wrap="none">
            <a:spAutoFit/>
          </a:bodyPr>
          <a:lstStyle/>
          <a:p>
            <a:r>
              <a:rPr lang="en-US" sz="4800" dirty="0" smtClean="0">
                <a:solidFill>
                  <a:srgbClr val="B6B6B6"/>
                </a:solidFill>
              </a:rPr>
              <a:t>?</a:t>
            </a:r>
            <a:endParaRPr lang="en-US" sz="4800" dirty="0">
              <a:solidFill>
                <a:srgbClr val="B6B6B6"/>
              </a:solidFill>
            </a:endParaRPr>
          </a:p>
        </p:txBody>
      </p:sp>
      <p:sp>
        <p:nvSpPr>
          <p:cNvPr id="140" name="Rectangle 139"/>
          <p:cNvSpPr/>
          <p:nvPr/>
        </p:nvSpPr>
        <p:spPr>
          <a:xfrm>
            <a:off x="7365680" y="1322647"/>
            <a:ext cx="3212033" cy="1200329"/>
          </a:xfrm>
          <a:prstGeom prst="rect">
            <a:avLst/>
          </a:prstGeom>
        </p:spPr>
        <p:txBody>
          <a:bodyPr wrap="none">
            <a:spAutoFit/>
          </a:bodyPr>
          <a:lstStyle/>
          <a:p>
            <a:pPr algn="ctr">
              <a:lnSpc>
                <a:spcPct val="150000"/>
              </a:lnSpc>
            </a:pPr>
            <a:r>
              <a:rPr lang="en-US" sz="1600" dirty="0">
                <a:solidFill>
                  <a:srgbClr val="0070C0"/>
                </a:solidFill>
                <a:latin typeface="+mj-lt"/>
              </a:rPr>
              <a:t>How do I know I have a problem</a:t>
            </a:r>
            <a:r>
              <a:rPr lang="en-US" sz="1600" dirty="0" smtClean="0">
                <a:solidFill>
                  <a:srgbClr val="0070C0"/>
                </a:solidFill>
                <a:latin typeface="+mj-lt"/>
              </a:rPr>
              <a:t>?</a:t>
            </a:r>
          </a:p>
          <a:p>
            <a:pPr algn="ctr">
              <a:lnSpc>
                <a:spcPct val="150000"/>
              </a:lnSpc>
            </a:pPr>
            <a:r>
              <a:rPr lang="en-US" sz="1600" dirty="0">
                <a:solidFill>
                  <a:srgbClr val="0070C0"/>
                </a:solidFill>
                <a:latin typeface="+mj-lt"/>
              </a:rPr>
              <a:t>How do I isolate the problem</a:t>
            </a:r>
            <a:r>
              <a:rPr lang="en-US" sz="1600" dirty="0" smtClean="0">
                <a:solidFill>
                  <a:srgbClr val="0070C0"/>
                </a:solidFill>
                <a:latin typeface="+mj-lt"/>
              </a:rPr>
              <a:t>?</a:t>
            </a:r>
          </a:p>
          <a:p>
            <a:pPr algn="ctr">
              <a:lnSpc>
                <a:spcPct val="150000"/>
              </a:lnSpc>
            </a:pPr>
            <a:r>
              <a:rPr lang="en-US" sz="1600" dirty="0">
                <a:solidFill>
                  <a:srgbClr val="0070C0"/>
                </a:solidFill>
                <a:latin typeface="+mj-lt"/>
              </a:rPr>
              <a:t>How do I diagnose the problem</a:t>
            </a:r>
            <a:r>
              <a:rPr lang="en-US" sz="1600" dirty="0" smtClean="0">
                <a:solidFill>
                  <a:srgbClr val="0070C0"/>
                </a:solidFill>
                <a:latin typeface="+mj-lt"/>
              </a:rPr>
              <a:t>?</a:t>
            </a:r>
            <a:endParaRPr lang="en-US" sz="1600" dirty="0">
              <a:solidFill>
                <a:srgbClr val="0070C0"/>
              </a:solidFill>
              <a:latin typeface="+mj-lt"/>
            </a:endParaRPr>
          </a:p>
        </p:txBody>
      </p:sp>
    </p:spTree>
    <p:extLst>
      <p:ext uri="{BB962C8B-B14F-4D97-AF65-F5344CB8AC3E}">
        <p14:creationId xmlns:p14="http://schemas.microsoft.com/office/powerpoint/2010/main" val="2108057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521 0.01271 L 0.11528 0.09366 L 0.16216 0.13413 L 0.18872 0.09875 L 0.28229 0.17969 L 0.27101 0.21854 L 0.30139 0.25393 L 0.33056 0.22525 L 0.40625 0.29093 L 0.4165 0.31637 L 0.40747 0.35499 L 0.44045 0.38876 L 0.46841 0.3617 L 0.50139 0.38552 L 0.43924 0.39222 L 0.40625 0.35846 L 0.37604 0.38367 L 0.29254 0.29949 L 0.30018 0.25555 L 0.26979 0.22525 L 0.23941 0.25231 L 0.14688 0.18131 L 0.16094 0.13413 L 0.00521 0.01271 Z " pathEditMode="relative" ptsTypes="AAAAAAAAAAAAAAAAAAAAAAAA">
                                      <p:cBhvr>
                                        <p:cTn id="6" dur="4250" fill="hold"/>
                                        <p:tgtEl>
                                          <p:spTgt spid="9"/>
                                        </p:tgtEl>
                                        <p:attrNameLst>
                                          <p:attrName>ppt_x</p:attrName>
                                          <p:attrName>ppt_y</p:attrName>
                                        </p:attrNameLst>
                                      </p:cBhvr>
                                    </p:animMotion>
                                  </p:childTnLst>
                                </p:cTn>
                              </p:par>
                            </p:childTnLst>
                          </p:cTn>
                        </p:par>
                        <p:par>
                          <p:cTn id="7" fill="hold">
                            <p:stCondLst>
                              <p:cond delay="4250"/>
                            </p:stCondLst>
                            <p:childTnLst>
                              <p:par>
                                <p:cTn id="8" presetID="0" presetClass="path" presetSubtype="0" fill="hold" grpId="1" nodeType="afterEffect">
                                  <p:stCondLst>
                                    <p:cond delay="0"/>
                                  </p:stCondLst>
                                  <p:childTnLst>
                                    <p:animMotion origin="layout" path="M 0 0 L 0.16441 0.1265 L 0.19357 0.09945 L 0.23784 0.13483 " pathEditMode="relative" ptsTypes="AAAA">
                                      <p:cBhvr>
                                        <p:cTn id="9" dur="1000" fill="hold"/>
                                        <p:tgtEl>
                                          <p:spTgt spid="9"/>
                                        </p:tgtEl>
                                        <p:attrNameLst>
                                          <p:attrName>ppt_x</p:attrName>
                                          <p:attrName>ppt_y</p:attrName>
                                        </p:attrNameLst>
                                      </p:cBhvr>
                                    </p:animMotion>
                                  </p:childTnLst>
                                </p:cTn>
                              </p:par>
                            </p:childTnLst>
                          </p:cTn>
                        </p:par>
                        <p:par>
                          <p:cTn id="10" fill="hold">
                            <p:stCondLst>
                              <p:cond delay="5250"/>
                            </p:stCondLst>
                            <p:childTnLst>
                              <p:par>
                                <p:cTn id="11" presetID="10" presetClass="exit" presetSubtype="0" fill="hold" grpId="2" nodeType="afterEffect">
                                  <p:stCondLst>
                                    <p:cond delay="0"/>
                                  </p:stCondLst>
                                  <p:childTnLst>
                                    <p:animEffect transition="out" filter="fade">
                                      <p:cBhvr>
                                        <p:cTn id="12" dur="750"/>
                                        <p:tgtEl>
                                          <p:spTgt spid="9"/>
                                        </p:tgtEl>
                                      </p:cBhvr>
                                    </p:animEffect>
                                    <p:set>
                                      <p:cBhvr>
                                        <p:cTn id="13" dur="1" fill="hold">
                                          <p:stCondLst>
                                            <p:cond delay="749"/>
                                          </p:stCondLst>
                                        </p:cTn>
                                        <p:tgtEl>
                                          <p:spTgt spid="9"/>
                                        </p:tgtEl>
                                        <p:attrNameLst>
                                          <p:attrName>style.visibility</p:attrName>
                                        </p:attrNameLst>
                                      </p:cBhvr>
                                      <p:to>
                                        <p:strVal val="hidden"/>
                                      </p:to>
                                    </p:set>
                                  </p:childTnLst>
                                </p:cTn>
                              </p:par>
                              <p:par>
                                <p:cTn id="14" presetID="2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142"/>
                                        </p:tgtEl>
                                        <p:attrNameLst>
                                          <p:attrName>style.visibility</p:attrName>
                                        </p:attrNameLst>
                                      </p:cBhvr>
                                      <p:to>
                                        <p:strVal val="visible"/>
                                      </p:to>
                                    </p:set>
                                    <p:animEffect transition="in" filter="fade">
                                      <p:cBhvr>
                                        <p:cTn id="20" dur="500"/>
                                        <p:tgtEl>
                                          <p:spTgt spid="142"/>
                                        </p:tgtEl>
                                      </p:cBhvr>
                                    </p:animEffect>
                                  </p:childTnLst>
                                </p:cTn>
                              </p:par>
                            </p:childTnLst>
                          </p:cTn>
                        </p:par>
                        <p:par>
                          <p:cTn id="21" fill="hold">
                            <p:stCondLst>
                              <p:cond delay="625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750"/>
                                        <p:tgtEl>
                                          <p:spTgt spid="7"/>
                                        </p:tgtEl>
                                      </p:cBhvr>
                                    </p:animEffect>
                                  </p:childTnLst>
                                </p:cTn>
                              </p:par>
                            </p:childTnLst>
                          </p:cTn>
                        </p:par>
                        <p:par>
                          <p:cTn id="25" fill="hold">
                            <p:stCondLst>
                              <p:cond delay="7000"/>
                            </p:stCondLst>
                            <p:childTnLst>
                              <p:par>
                                <p:cTn id="26" presetID="53"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500" fill="hold"/>
                                        <p:tgtEl>
                                          <p:spTgt spid="135"/>
                                        </p:tgtEl>
                                        <p:attrNameLst>
                                          <p:attrName>ppt_w</p:attrName>
                                        </p:attrNameLst>
                                      </p:cBhvr>
                                      <p:tavLst>
                                        <p:tav tm="0">
                                          <p:val>
                                            <p:fltVal val="0"/>
                                          </p:val>
                                        </p:tav>
                                        <p:tav tm="100000">
                                          <p:val>
                                            <p:strVal val="#ppt_w"/>
                                          </p:val>
                                        </p:tav>
                                      </p:tavLst>
                                    </p:anim>
                                    <p:anim calcmode="lin" valueType="num">
                                      <p:cBhvr>
                                        <p:cTn id="29" dur="500" fill="hold"/>
                                        <p:tgtEl>
                                          <p:spTgt spid="135"/>
                                        </p:tgtEl>
                                        <p:attrNameLst>
                                          <p:attrName>ppt_h</p:attrName>
                                        </p:attrNameLst>
                                      </p:cBhvr>
                                      <p:tavLst>
                                        <p:tav tm="0">
                                          <p:val>
                                            <p:fltVal val="0"/>
                                          </p:val>
                                        </p:tav>
                                        <p:tav tm="100000">
                                          <p:val>
                                            <p:strVal val="#ppt_h"/>
                                          </p:val>
                                        </p:tav>
                                      </p:tavLst>
                                    </p:anim>
                                    <p:animEffect transition="in" filter="fade">
                                      <p:cBhvr>
                                        <p:cTn id="30" dur="500"/>
                                        <p:tgtEl>
                                          <p:spTgt spid="1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0">
                                            <p:txEl>
                                              <p:pRg st="0" end="0"/>
                                            </p:txEl>
                                          </p:spTgt>
                                        </p:tgtEl>
                                        <p:attrNameLst>
                                          <p:attrName>style.visibility</p:attrName>
                                        </p:attrNameLst>
                                      </p:cBhvr>
                                      <p:to>
                                        <p:strVal val="visible"/>
                                      </p:to>
                                    </p:set>
                                    <p:animEffect transition="in" filter="fade">
                                      <p:cBhvr>
                                        <p:cTn id="35" dur="500"/>
                                        <p:tgtEl>
                                          <p:spTgt spid="14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0">
                                            <p:txEl>
                                              <p:pRg st="1" end="1"/>
                                            </p:txEl>
                                          </p:spTgt>
                                        </p:tgtEl>
                                        <p:attrNameLst>
                                          <p:attrName>style.visibility</p:attrName>
                                        </p:attrNameLst>
                                      </p:cBhvr>
                                      <p:to>
                                        <p:strVal val="visible"/>
                                      </p:to>
                                    </p:set>
                                    <p:animEffect transition="in" filter="fade">
                                      <p:cBhvr>
                                        <p:cTn id="40" dur="500"/>
                                        <p:tgtEl>
                                          <p:spTgt spid="14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0">
                                            <p:txEl>
                                              <p:pRg st="2" end="2"/>
                                            </p:txEl>
                                          </p:spTgt>
                                        </p:tgtEl>
                                        <p:attrNameLst>
                                          <p:attrName>style.visibility</p:attrName>
                                        </p:attrNameLst>
                                      </p:cBhvr>
                                      <p:to>
                                        <p:strVal val="visible"/>
                                      </p:to>
                                    </p:set>
                                    <p:animEffect transition="in" filter="fade">
                                      <p:cBhvr>
                                        <p:cTn id="45" dur="500"/>
                                        <p:tgtEl>
                                          <p:spTgt spid="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5" grpId="0" animBg="1"/>
      <p:bldP spid="9" grpId="0" animBg="1"/>
      <p:bldP spid="9" grpId="1" animBg="1"/>
      <p:bldP spid="9" grpId="2" animBg="1"/>
      <p:bldP spid="142" grpId="0"/>
      <p:bldP spid="140" grpId="0" build="p"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Stakeholders</a:t>
            </a:r>
            <a:endParaRPr lang="en-US" dirty="0"/>
          </a:p>
        </p:txBody>
      </p:sp>
      <p:sp>
        <p:nvSpPr>
          <p:cNvPr id="3" name="Slide Number Placeholder 2"/>
          <p:cNvSpPr>
            <a:spLocks noGrp="1"/>
          </p:cNvSpPr>
          <p:nvPr>
            <p:ph type="sldNum" sz="quarter" idx="4294967295"/>
          </p:nvPr>
        </p:nvSpPr>
        <p:spPr>
          <a:xfrm>
            <a:off x="8836898" y="6413956"/>
            <a:ext cx="2844059" cy="215444"/>
          </a:xfrm>
          <a:prstGeom prst="rect">
            <a:avLst/>
          </a:prstGeom>
        </p:spPr>
        <p:txBody>
          <a:bodyPr/>
          <a:lstStyle/>
          <a:p>
            <a:fld id="{F777EB7E-3C84-4DC8-BC65-B9675A7009BB}" type="slidenum">
              <a:rPr lang="en-US" smtClean="0"/>
              <a:pPr/>
              <a:t>5</a:t>
            </a:fld>
            <a:endParaRPr lang="en-US" dirty="0"/>
          </a:p>
        </p:txBody>
      </p:sp>
      <p:pic>
        <p:nvPicPr>
          <p:cNvPr id="2050" name="Picture 2" descr="C:\Users\christch\AppData\Local\Microsoft\Windows\Temporary Internet Files\Low\Content.IE5\IF89QCRA\MC9004339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00" y="2743200"/>
            <a:ext cx="1673479" cy="1255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5"/>
          <p:cNvSpPr txBox="1"/>
          <p:nvPr/>
        </p:nvSpPr>
        <p:spPr>
          <a:xfrm>
            <a:off x="-101573" y="5650468"/>
            <a:ext cx="3712634" cy="369332"/>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t>IT/Ops</a:t>
            </a:r>
            <a:endParaRPr lang="en-US" dirty="0"/>
          </a:p>
        </p:txBody>
      </p:sp>
      <p:pic>
        <p:nvPicPr>
          <p:cNvPr id="6" name="Picture 5" descr="C:\Users\dsavage\AppData\Local\Microsoft\Windows\Temporary Internet Files\Content.IE5\NNL5ALPT\MC90043489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404" y="4616008"/>
            <a:ext cx="1548675" cy="9750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victormu\AppData\Local\Microsoft\Windows\Temporary Internet Files\Content.IE5\K96BJE9D\MC90043488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259" y="1143000"/>
            <a:ext cx="1593186" cy="8966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4"/>
          <p:cNvSpPr txBox="1"/>
          <p:nvPr/>
        </p:nvSpPr>
        <p:spPr>
          <a:xfrm>
            <a:off x="478970" y="2124673"/>
            <a:ext cx="2551541" cy="369332"/>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t>App Owner</a:t>
            </a:r>
            <a:endParaRPr lang="en-US" dirty="0"/>
          </a:p>
        </p:txBody>
      </p:sp>
      <p:sp>
        <p:nvSpPr>
          <p:cNvPr id="9" name="TextBox 14"/>
          <p:cNvSpPr txBox="1"/>
          <p:nvPr/>
        </p:nvSpPr>
        <p:spPr>
          <a:xfrm>
            <a:off x="478970" y="3998636"/>
            <a:ext cx="2551541" cy="369332"/>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err="1" smtClean="0"/>
              <a:t>Dev</a:t>
            </a:r>
            <a:r>
              <a:rPr lang="en-US" dirty="0" smtClean="0"/>
              <a:t>/QA</a:t>
            </a:r>
            <a:endParaRPr lang="en-US" dirty="0"/>
          </a:p>
        </p:txBody>
      </p:sp>
      <p:sp>
        <p:nvSpPr>
          <p:cNvPr id="10" name="Rectangle 9"/>
          <p:cNvSpPr/>
          <p:nvPr/>
        </p:nvSpPr>
        <p:spPr>
          <a:xfrm>
            <a:off x="3351929" y="4635796"/>
            <a:ext cx="7922738" cy="11554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marL="285750" indent="-285750">
              <a:buFont typeface="Arial" pitchFamily="34" charset="0"/>
              <a:buChar char="•"/>
            </a:pPr>
            <a:r>
              <a:rPr lang="en-US" dirty="0"/>
              <a:t>Manage infrastructure and application delivery</a:t>
            </a:r>
          </a:p>
          <a:p>
            <a:pPr marL="285750" indent="-285750">
              <a:buFont typeface="Arial" pitchFamily="34" charset="0"/>
              <a:buChar char="•"/>
            </a:pPr>
            <a:r>
              <a:rPr lang="en-US" dirty="0"/>
              <a:t>Identify deviations from acceptable behavior</a:t>
            </a:r>
          </a:p>
          <a:p>
            <a:pPr marL="285750" indent="-285750">
              <a:buFont typeface="Arial" pitchFamily="34" charset="0"/>
              <a:buChar char="•"/>
            </a:pPr>
            <a:r>
              <a:rPr lang="en-US" dirty="0"/>
              <a:t>Isolate and coordinate problem resolution</a:t>
            </a:r>
          </a:p>
        </p:txBody>
      </p:sp>
      <p:sp>
        <p:nvSpPr>
          <p:cNvPr id="11" name="Rectangle 10"/>
          <p:cNvSpPr/>
          <p:nvPr/>
        </p:nvSpPr>
        <p:spPr>
          <a:xfrm>
            <a:off x="3314133" y="2964102"/>
            <a:ext cx="7922738" cy="1219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marL="285750" indent="-285750">
              <a:buFont typeface="Arial" pitchFamily="34" charset="0"/>
              <a:buChar char="•"/>
            </a:pPr>
            <a:r>
              <a:rPr lang="en-US" dirty="0"/>
              <a:t>Build applications and verify quality</a:t>
            </a:r>
          </a:p>
          <a:p>
            <a:pPr marL="285750" indent="-285750">
              <a:buFont typeface="Arial" pitchFamily="34" charset="0"/>
              <a:buChar char="•"/>
            </a:pPr>
            <a:r>
              <a:rPr lang="en-US" dirty="0"/>
              <a:t>Improve application functionality </a:t>
            </a:r>
          </a:p>
          <a:p>
            <a:pPr marL="285750" indent="-285750">
              <a:buFont typeface="Arial" pitchFamily="34" charset="0"/>
              <a:buChar char="•"/>
            </a:pPr>
            <a:r>
              <a:rPr lang="en-US" dirty="0"/>
              <a:t>Troubleshoot critical issues and resolve</a:t>
            </a:r>
          </a:p>
        </p:txBody>
      </p:sp>
      <p:sp>
        <p:nvSpPr>
          <p:cNvPr id="12" name="Rectangle 11"/>
          <p:cNvSpPr/>
          <p:nvPr/>
        </p:nvSpPr>
        <p:spPr>
          <a:xfrm>
            <a:off x="3351928" y="1219200"/>
            <a:ext cx="7922736" cy="12402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marL="285750" indent="-285750">
              <a:buFont typeface="Arial" pitchFamily="34" charset="0"/>
              <a:buChar char="•"/>
            </a:pPr>
            <a:r>
              <a:rPr lang="en-US" dirty="0"/>
              <a:t>Ensure application quality, reliability and performance</a:t>
            </a:r>
          </a:p>
          <a:p>
            <a:pPr marL="285750" indent="-285750">
              <a:buFont typeface="Arial" pitchFamily="34" charset="0"/>
              <a:buChar char="•"/>
            </a:pPr>
            <a:r>
              <a:rPr lang="en-US" dirty="0" smtClean="0"/>
              <a:t>Reduce </a:t>
            </a:r>
            <a:r>
              <a:rPr lang="en-US" dirty="0"/>
              <a:t>MTTR and ensure customer satisfaction</a:t>
            </a:r>
          </a:p>
        </p:txBody>
      </p:sp>
    </p:spTree>
    <p:extLst>
      <p:ext uri="{BB962C8B-B14F-4D97-AF65-F5344CB8AC3E}">
        <p14:creationId xmlns:p14="http://schemas.microsoft.com/office/powerpoint/2010/main" val="25399305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World</a:t>
            </a:r>
            <a:endParaRPr lang="en-US" dirty="0"/>
          </a:p>
        </p:txBody>
      </p:sp>
      <p:sp>
        <p:nvSpPr>
          <p:cNvPr id="3" name="Text Placeholder 2"/>
          <p:cNvSpPr>
            <a:spLocks noGrp="1"/>
          </p:cNvSpPr>
          <p:nvPr>
            <p:ph type="body" sz="quarter" idx="4294967295"/>
          </p:nvPr>
        </p:nvSpPr>
        <p:spPr>
          <a:xfrm>
            <a:off x="507868" y="1420814"/>
            <a:ext cx="11173090" cy="4903787"/>
          </a:xfrm>
          <a:prstGeom prst="rect">
            <a:avLst/>
          </a:prstGeom>
        </p:spPr>
        <p:txBody>
          <a:bodyPr/>
          <a:lstStyle/>
          <a:p>
            <a:pPr marL="285750" indent="-285750">
              <a:buFont typeface="Arial" pitchFamily="34" charset="0"/>
              <a:buChar char="•"/>
            </a:pPr>
            <a:r>
              <a:rPr lang="en-US" dirty="0">
                <a:gradFill>
                  <a:gsLst>
                    <a:gs pos="0">
                      <a:schemeClr val="tx1"/>
                    </a:gs>
                    <a:gs pos="88000">
                      <a:schemeClr val="tx1"/>
                    </a:gs>
                  </a:gsLst>
                  <a:lin ang="5400000" scaled="0"/>
                </a:gradFill>
              </a:rPr>
              <a:t>Inconsistent application instrumentation and </a:t>
            </a:r>
            <a:r>
              <a:rPr lang="en-US" dirty="0" smtClean="0">
                <a:gradFill>
                  <a:gsLst>
                    <a:gs pos="0">
                      <a:schemeClr val="tx1"/>
                    </a:gs>
                    <a:gs pos="88000">
                      <a:schemeClr val="tx1"/>
                    </a:gs>
                  </a:gsLst>
                  <a:lin ang="5400000" scaled="0"/>
                </a:gradFill>
              </a:rPr>
              <a:t>management strategies</a:t>
            </a:r>
            <a:endParaRPr lang="en-US" dirty="0">
              <a:gradFill>
                <a:gsLst>
                  <a:gs pos="0">
                    <a:schemeClr val="tx1"/>
                  </a:gs>
                  <a:gs pos="88000">
                    <a:schemeClr val="tx1"/>
                  </a:gs>
                </a:gsLst>
                <a:lin ang="5400000" scaled="0"/>
              </a:gradFill>
            </a:endParaRPr>
          </a:p>
          <a:p>
            <a:pPr marL="285750" indent="-285750">
              <a:buFont typeface="Arial" pitchFamily="34" charset="0"/>
              <a:buChar char="•"/>
            </a:pPr>
            <a:r>
              <a:rPr lang="en-US" dirty="0">
                <a:gradFill>
                  <a:gsLst>
                    <a:gs pos="0">
                      <a:schemeClr val="tx1"/>
                    </a:gs>
                    <a:gs pos="88000">
                      <a:schemeClr val="tx1"/>
                    </a:gs>
                  </a:gsLst>
                  <a:lin ang="5400000" scaled="0"/>
                </a:gradFill>
              </a:rPr>
              <a:t>Lack of </a:t>
            </a:r>
            <a:r>
              <a:rPr lang="en-US" dirty="0" smtClean="0">
                <a:gradFill>
                  <a:gsLst>
                    <a:gs pos="0">
                      <a:schemeClr val="tx1"/>
                    </a:gs>
                    <a:gs pos="88000">
                      <a:schemeClr val="tx1"/>
                    </a:gs>
                  </a:gsLst>
                  <a:lin ang="5400000" scaled="0"/>
                </a:gradFill>
              </a:rPr>
              <a:t>real-time application level visibility</a:t>
            </a:r>
            <a:endParaRPr lang="en-US" dirty="0">
              <a:gradFill>
                <a:gsLst>
                  <a:gs pos="0">
                    <a:schemeClr val="tx1"/>
                  </a:gs>
                  <a:gs pos="88000">
                    <a:schemeClr val="tx1"/>
                  </a:gs>
                </a:gsLst>
                <a:lin ang="5400000" scaled="0"/>
              </a:gradFill>
            </a:endParaRPr>
          </a:p>
          <a:p>
            <a:pPr marL="285750" indent="-285750">
              <a:buFont typeface="Arial" pitchFamily="34" charset="0"/>
              <a:buChar char="•"/>
            </a:pPr>
            <a:r>
              <a:rPr lang="en-US" dirty="0">
                <a:gradFill>
                  <a:gsLst>
                    <a:gs pos="0">
                      <a:schemeClr val="tx1"/>
                    </a:gs>
                    <a:gs pos="88000">
                      <a:schemeClr val="tx1"/>
                    </a:gs>
                  </a:gsLst>
                  <a:lin ang="5400000" scaled="0"/>
                </a:gradFill>
              </a:rPr>
              <a:t>Inefficient </a:t>
            </a:r>
            <a:r>
              <a:rPr lang="en-US" dirty="0" smtClean="0">
                <a:gradFill>
                  <a:gsLst>
                    <a:gs pos="0">
                      <a:schemeClr val="tx1"/>
                    </a:gs>
                    <a:gs pos="88000">
                      <a:schemeClr val="tx1"/>
                    </a:gs>
                  </a:gsLst>
                  <a:lin ang="5400000" scaled="0"/>
                </a:gradFill>
              </a:rPr>
              <a:t>incident and problem management</a:t>
            </a:r>
          </a:p>
          <a:p>
            <a:pPr marL="285750" indent="-285750">
              <a:buFont typeface="Arial" pitchFamily="34" charset="0"/>
              <a:buChar char="•"/>
            </a:pPr>
            <a:r>
              <a:rPr lang="en-US" dirty="0" smtClean="0">
                <a:gradFill>
                  <a:gsLst>
                    <a:gs pos="0">
                      <a:schemeClr val="tx1"/>
                    </a:gs>
                    <a:gs pos="88000">
                      <a:schemeClr val="tx1"/>
                    </a:gs>
                  </a:gsLst>
                  <a:lin ang="5400000" scaled="0"/>
                </a:gradFill>
              </a:rPr>
              <a:t>Poor communication between stakeholders</a:t>
            </a:r>
            <a:endParaRPr lang="en-US" dirty="0">
              <a:gradFill>
                <a:gsLst>
                  <a:gs pos="0">
                    <a:schemeClr val="tx1"/>
                  </a:gs>
                  <a:gs pos="88000">
                    <a:schemeClr val="tx1"/>
                  </a:gs>
                </a:gsLst>
                <a:lin ang="5400000" scaled="0"/>
              </a:gradFill>
            </a:endParaRPr>
          </a:p>
          <a:p>
            <a:endParaRPr lang="en-US" dirty="0"/>
          </a:p>
        </p:txBody>
      </p:sp>
      <p:sp>
        <p:nvSpPr>
          <p:cNvPr id="4" name="Slide Number Placeholder 3"/>
          <p:cNvSpPr>
            <a:spLocks noGrp="1"/>
          </p:cNvSpPr>
          <p:nvPr>
            <p:ph type="sldNum" sz="quarter" idx="4294967295"/>
          </p:nvPr>
        </p:nvSpPr>
        <p:spPr>
          <a:xfrm>
            <a:off x="8836898" y="6413956"/>
            <a:ext cx="2844059" cy="215444"/>
          </a:xfrm>
          <a:prstGeom prst="rect">
            <a:avLst/>
          </a:prstGeom>
        </p:spPr>
        <p:txBody>
          <a:bodyPr/>
          <a:lstStyle/>
          <a:p>
            <a:pPr algn="r"/>
            <a:fld id="{F777EB7E-3C84-4DC8-BC65-B9675A7009BB}" type="slidenum">
              <a:rPr lang="en-US" smtClean="0"/>
              <a:pPr algn="r"/>
              <a:t>6</a:t>
            </a:fld>
            <a:endParaRPr lang="en-US" dirty="0"/>
          </a:p>
        </p:txBody>
      </p:sp>
      <p:sp>
        <p:nvSpPr>
          <p:cNvPr id="8" name="Rectangle 7"/>
          <p:cNvSpPr/>
          <p:nvPr/>
        </p:nvSpPr>
        <p:spPr bwMode="auto">
          <a:xfrm>
            <a:off x="5691739" y="4233941"/>
            <a:ext cx="605821" cy="200654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91436" tIns="45718" rIns="91436" bIns="45718" numCol="1" spcCol="0" rtlCol="0" fromWordArt="0" anchor="b" anchorCtr="0" forceAA="0" compatLnSpc="1">
            <a:prstTxWarp prst="textNoShape">
              <a:avLst/>
            </a:prstTxWarp>
            <a:noAutofit/>
          </a:bodyPr>
          <a:lstStyle/>
          <a:p>
            <a:pPr algn="ctr" defTabSz="914099"/>
            <a:r>
              <a:rPr lang="en-US" sz="1600" b="1" dirty="0" smtClean="0">
                <a:solidFill>
                  <a:schemeClr val="bg1"/>
                </a:solidFill>
              </a:rPr>
              <a:t>Wall of Confusion</a:t>
            </a:r>
          </a:p>
        </p:txBody>
      </p:sp>
      <p:sp>
        <p:nvSpPr>
          <p:cNvPr id="5" name="Flowchart: Alternate Process 4"/>
          <p:cNvSpPr/>
          <p:nvPr/>
        </p:nvSpPr>
        <p:spPr bwMode="auto">
          <a:xfrm>
            <a:off x="2666047" y="4599040"/>
            <a:ext cx="2437765" cy="1066800"/>
          </a:xfrm>
          <a:prstGeom prst="flowChartAlternate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chemeClr val="tx1"/>
                    </a:gs>
                    <a:gs pos="88000">
                      <a:schemeClr val="tx1"/>
                    </a:gs>
                  </a:gsLst>
                  <a:lin ang="5400000" scaled="0"/>
                </a:gradFill>
              </a:rPr>
              <a:t>Development</a:t>
            </a:r>
          </a:p>
        </p:txBody>
      </p:sp>
      <p:sp>
        <p:nvSpPr>
          <p:cNvPr id="6" name="Oval 5"/>
          <p:cNvSpPr/>
          <p:nvPr/>
        </p:nvSpPr>
        <p:spPr bwMode="auto">
          <a:xfrm>
            <a:off x="6856412" y="4495800"/>
            <a:ext cx="2742486" cy="13716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chemeClr val="tx1"/>
                    </a:gs>
                    <a:gs pos="88000">
                      <a:schemeClr val="tx1"/>
                    </a:gs>
                  </a:gsLst>
                  <a:lin ang="5400000" scaled="0"/>
                </a:gradFill>
              </a:rPr>
              <a:t>IT/Ops</a:t>
            </a:r>
          </a:p>
        </p:txBody>
      </p:sp>
    </p:spTree>
    <p:extLst>
      <p:ext uri="{BB962C8B-B14F-4D97-AF65-F5344CB8AC3E}">
        <p14:creationId xmlns:p14="http://schemas.microsoft.com/office/powerpoint/2010/main" val="42771399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normally work on problems?</a:t>
            </a:r>
            <a:endParaRPr lang="en-US" dirty="0"/>
          </a:p>
        </p:txBody>
      </p:sp>
      <p:sp>
        <p:nvSpPr>
          <p:cNvPr id="12" name="TextBox 11"/>
          <p:cNvSpPr txBox="1"/>
          <p:nvPr/>
        </p:nvSpPr>
        <p:spPr>
          <a:xfrm>
            <a:off x="7053297" y="3505200"/>
            <a:ext cx="1021113"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Help Desk</a:t>
            </a:r>
          </a:p>
        </p:txBody>
      </p:sp>
      <p:sp>
        <p:nvSpPr>
          <p:cNvPr id="3" name="Down Arrow Callout 2"/>
          <p:cNvSpPr/>
          <p:nvPr/>
        </p:nvSpPr>
        <p:spPr bwMode="auto">
          <a:xfrm>
            <a:off x="3168348" y="1295400"/>
            <a:ext cx="5593064" cy="2743200"/>
          </a:xfrm>
          <a:prstGeom prst="downArrowCallout">
            <a:avLst>
              <a:gd name="adj1" fmla="val 23602"/>
              <a:gd name="adj2" fmla="val 25206"/>
              <a:gd name="adj3" fmla="val 12657"/>
              <a:gd name="adj4" fmla="val 76435"/>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26" name="Picture 2" descr="C:\Users\shawngib\AppData\Local\Microsoft\Windows\Temporary Internet Files\Low\Content.IE5\U13NA83X\MC90043487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774" y="2045779"/>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awngib\AppData\Local\Microsoft\Windows\Temporary Internet Files\Low\Content.IE5\V7DUZETK\MC90043394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18574" y="2019300"/>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589" y="3456801"/>
            <a:ext cx="891270"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End User</a:t>
            </a:r>
          </a:p>
        </p:txBody>
      </p:sp>
      <p:sp>
        <p:nvSpPr>
          <p:cNvPr id="5" name="Oval Callout 4"/>
          <p:cNvSpPr/>
          <p:nvPr/>
        </p:nvSpPr>
        <p:spPr bwMode="auto">
          <a:xfrm>
            <a:off x="4066274" y="1409700"/>
            <a:ext cx="1219200" cy="762000"/>
          </a:xfrm>
          <a:prstGeom prst="wedgeEllipse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Something went wrong!</a:t>
            </a:r>
            <a:endParaRPr lang="en-US" sz="2200" dirty="0" smtClean="0">
              <a:gradFill>
                <a:gsLst>
                  <a:gs pos="0">
                    <a:srgbClr val="FFFFFF"/>
                  </a:gs>
                  <a:gs pos="100000">
                    <a:srgbClr val="FFFFFF"/>
                  </a:gs>
                </a:gsLst>
                <a:lin ang="5400000" scaled="0"/>
              </a:gradFill>
            </a:endParaRPr>
          </a:p>
        </p:txBody>
      </p:sp>
      <p:sp>
        <p:nvSpPr>
          <p:cNvPr id="6" name="Right Arrow 5"/>
          <p:cNvSpPr/>
          <p:nvPr/>
        </p:nvSpPr>
        <p:spPr bwMode="auto">
          <a:xfrm>
            <a:off x="5388898" y="2692893"/>
            <a:ext cx="1143000" cy="361950"/>
          </a:xfrm>
          <a:prstGeom prst="right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Oval Callout 9"/>
          <p:cNvSpPr/>
          <p:nvPr/>
        </p:nvSpPr>
        <p:spPr bwMode="auto">
          <a:xfrm>
            <a:off x="6542774" y="1431182"/>
            <a:ext cx="1219200" cy="762000"/>
          </a:xfrm>
          <a:prstGeom prst="wedgeEllipseCallout">
            <a:avLst>
              <a:gd name="adj1" fmla="val 16052"/>
              <a:gd name="adj2" fmla="val 7823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What did you do?</a:t>
            </a:r>
            <a:endParaRPr lang="en-US" sz="2200" dirty="0" smtClean="0">
              <a:gradFill>
                <a:gsLst>
                  <a:gs pos="0">
                    <a:srgbClr val="FFFFFF"/>
                  </a:gs>
                  <a:gs pos="100000">
                    <a:srgbClr val="FFFFFF"/>
                  </a:gs>
                </a:gsLst>
                <a:lin ang="5400000" scaled="0"/>
              </a:gradFill>
            </a:endParaRPr>
          </a:p>
        </p:txBody>
      </p:sp>
      <p:grpSp>
        <p:nvGrpSpPr>
          <p:cNvPr id="11" name="Group 10"/>
          <p:cNvGrpSpPr/>
          <p:nvPr/>
        </p:nvGrpSpPr>
        <p:grpSpPr>
          <a:xfrm>
            <a:off x="2482548" y="4572000"/>
            <a:ext cx="2383826" cy="1447800"/>
            <a:chOff x="3168348" y="4572000"/>
            <a:chExt cx="2383826" cy="1447800"/>
          </a:xfrm>
          <a:solidFill>
            <a:srgbClr val="FFC000"/>
          </a:solidFill>
        </p:grpSpPr>
        <p:sp>
          <p:nvSpPr>
            <p:cNvPr id="7" name="Pentagon 6"/>
            <p:cNvSpPr/>
            <p:nvPr/>
          </p:nvSpPr>
          <p:spPr bwMode="auto">
            <a:xfrm>
              <a:off x="3168348" y="4572000"/>
              <a:ext cx="2383826" cy="1447800"/>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1" name="TextBox 15"/>
            <p:cNvSpPr txBox="1"/>
            <p:nvPr/>
          </p:nvSpPr>
          <p:spPr>
            <a:xfrm>
              <a:off x="3416312" y="5603136"/>
              <a:ext cx="1295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t>IT/Ops</a:t>
              </a:r>
              <a:endParaRPr lang="en-US" dirty="0"/>
            </a:p>
          </p:txBody>
        </p:sp>
        <p:pic>
          <p:nvPicPr>
            <p:cNvPr id="32" name="Picture 31" descr="C:\Users\dsavage\AppData\Local\Microsoft\Windows\Temporary Internet Files\Content.IE5\NNL5ALPT\MC90043489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975" y="4767943"/>
              <a:ext cx="1374940" cy="865697"/>
            </a:xfrm>
            <a:prstGeom prst="rect">
              <a:avLst/>
            </a:prstGeom>
            <a:extLst/>
          </p:spPr>
          <p:style>
            <a:lnRef idx="0">
              <a:schemeClr val="accent6"/>
            </a:lnRef>
            <a:fillRef idx="3">
              <a:schemeClr val="accent6"/>
            </a:fillRef>
            <a:effectRef idx="3">
              <a:schemeClr val="accent6"/>
            </a:effectRef>
            <a:fontRef idx="minor">
              <a:schemeClr val="lt1"/>
            </a:fontRef>
          </p:style>
        </p:pic>
      </p:grpSp>
      <p:grpSp>
        <p:nvGrpSpPr>
          <p:cNvPr id="14" name="Group 13"/>
          <p:cNvGrpSpPr/>
          <p:nvPr/>
        </p:nvGrpSpPr>
        <p:grpSpPr>
          <a:xfrm>
            <a:off x="7160454" y="4579098"/>
            <a:ext cx="2277162" cy="1447800"/>
            <a:chOff x="6484250" y="4579098"/>
            <a:chExt cx="2277162" cy="1447800"/>
          </a:xfrm>
          <a:solidFill>
            <a:srgbClr val="FFC000"/>
          </a:solidFill>
        </p:grpSpPr>
        <p:sp>
          <p:nvSpPr>
            <p:cNvPr id="35" name="Pentagon 34"/>
            <p:cNvSpPr/>
            <p:nvPr/>
          </p:nvSpPr>
          <p:spPr bwMode="auto">
            <a:xfrm flipH="1">
              <a:off x="6484250" y="4579098"/>
              <a:ext cx="2277162" cy="1447800"/>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3" name="Picture 2" descr="C:\Users\christch\AppData\Local\Microsoft\Windows\Temporary Internet Files\Low\Content.IE5\IF89QCRA\MC90043394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9482" y="4651381"/>
              <a:ext cx="1338361" cy="1004032"/>
            </a:xfrm>
            <a:prstGeom prst="rect">
              <a:avLst/>
            </a:prstGeom>
            <a:extLst/>
          </p:spPr>
          <p:style>
            <a:lnRef idx="0">
              <a:schemeClr val="accent6"/>
            </a:lnRef>
            <a:fillRef idx="3">
              <a:schemeClr val="accent6"/>
            </a:fillRef>
            <a:effectRef idx="3">
              <a:schemeClr val="accent6"/>
            </a:effectRef>
            <a:fontRef idx="minor">
              <a:schemeClr val="lt1"/>
            </a:fontRef>
          </p:style>
        </p:pic>
        <p:sp>
          <p:nvSpPr>
            <p:cNvPr id="34" name="TextBox 14"/>
            <p:cNvSpPr txBox="1"/>
            <p:nvPr/>
          </p:nvSpPr>
          <p:spPr>
            <a:xfrm>
              <a:off x="7259482" y="5622754"/>
              <a:ext cx="150193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t>App </a:t>
              </a:r>
              <a:r>
                <a:rPr lang="en-US" dirty="0" err="1" smtClean="0"/>
                <a:t>Dev</a:t>
              </a:r>
              <a:endParaRPr lang="en-US" dirty="0"/>
            </a:p>
          </p:txBody>
        </p:sp>
      </p:grpSp>
      <p:sp>
        <p:nvSpPr>
          <p:cNvPr id="16" name="Curved Down Arrow 15"/>
          <p:cNvSpPr/>
          <p:nvPr/>
        </p:nvSpPr>
        <p:spPr bwMode="auto">
          <a:xfrm>
            <a:off x="5018774" y="4579098"/>
            <a:ext cx="2133600" cy="551388"/>
          </a:xfrm>
          <a:prstGeom prst="curved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Its your Code</a:t>
            </a:r>
          </a:p>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Curved Up Arrow 17"/>
          <p:cNvSpPr/>
          <p:nvPr/>
        </p:nvSpPr>
        <p:spPr bwMode="auto">
          <a:xfrm flipH="1">
            <a:off x="5018773" y="5700648"/>
            <a:ext cx="2068525" cy="533400"/>
          </a:xfrm>
          <a:prstGeom prst="curvedUp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Its your Infrastructure</a:t>
            </a:r>
          </a:p>
        </p:txBody>
      </p:sp>
      <p:sp>
        <p:nvSpPr>
          <p:cNvPr id="19" name="TextBox 18"/>
          <p:cNvSpPr txBox="1"/>
          <p:nvPr/>
        </p:nvSpPr>
        <p:spPr>
          <a:xfrm>
            <a:off x="5878786" y="5018901"/>
            <a:ext cx="206788" cy="553998"/>
          </a:xfrm>
          <a:prstGeom prst="rect">
            <a:avLst/>
          </a:prstGeom>
          <a:noFill/>
        </p:spPr>
        <p:txBody>
          <a:bodyPr wrap="none" lIns="0" tIns="0" rIns="0" bIns="0" rtlCol="0">
            <a:spAutoFit/>
          </a:bodyPr>
          <a:lstStyle/>
          <a:p>
            <a:r>
              <a:rPr lang="en-US" sz="3600" dirty="0" smtClean="0">
                <a:gradFill>
                  <a:gsLst>
                    <a:gs pos="0">
                      <a:schemeClr val="tx1"/>
                    </a:gs>
                    <a:gs pos="86000">
                      <a:schemeClr val="tx1"/>
                    </a:gs>
                  </a:gsLst>
                  <a:lin ang="5400000" scaled="0"/>
                </a:gradFill>
              </a:rPr>
              <a:t>?</a:t>
            </a:r>
          </a:p>
        </p:txBody>
      </p:sp>
    </p:spTree>
    <p:extLst>
      <p:ext uri="{BB962C8B-B14F-4D97-AF65-F5344CB8AC3E}">
        <p14:creationId xmlns:p14="http://schemas.microsoft.com/office/powerpoint/2010/main" val="18379185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552307" y="1170172"/>
            <a:ext cx="11116463" cy="4974597"/>
          </a:xfrm>
          <a:prstGeom prst="roundRect">
            <a:avLst>
              <a:gd name="adj" fmla="val 4636"/>
            </a:avLst>
          </a:prstGeom>
          <a:gradFill rotWithShape="1">
            <a:gsLst>
              <a:gs pos="0">
                <a:schemeClr val="bg1">
                  <a:lumMod val="50000"/>
                  <a:alpha val="77000"/>
                </a:schemeClr>
              </a:gs>
              <a:gs pos="100000">
                <a:schemeClr val="tx1">
                  <a:lumMod val="65000"/>
                  <a:lumOff val="35000"/>
                  <a:alpha val="73000"/>
                </a:scheme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38100" h="254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smtClean="0">
              <a:ln>
                <a:noFill/>
              </a:ln>
              <a:solidFill>
                <a:srgbClr val="FFFFFF"/>
              </a:solidFill>
              <a:effectLst/>
              <a:uLnTx/>
              <a:uFillTx/>
              <a:latin typeface="Segoe" pitchFamily="34" charset="0"/>
              <a:ea typeface="+mn-ea"/>
              <a:cs typeface="+mn-cs"/>
            </a:endParaRPr>
          </a:p>
        </p:txBody>
      </p:sp>
      <p:sp>
        <p:nvSpPr>
          <p:cNvPr id="138" name="Freeform 137"/>
          <p:cNvSpPr/>
          <p:nvPr/>
        </p:nvSpPr>
        <p:spPr>
          <a:xfrm>
            <a:off x="556481" y="1194659"/>
            <a:ext cx="10836008" cy="4962301"/>
          </a:xfrm>
          <a:custGeom>
            <a:avLst/>
            <a:gdLst>
              <a:gd name="connsiteX0" fmla="*/ 694944 w 7912608"/>
              <a:gd name="connsiteY0" fmla="*/ 1109472 h 4949952"/>
              <a:gd name="connsiteX1" fmla="*/ 6022848 w 7912608"/>
              <a:gd name="connsiteY1" fmla="*/ 4949952 h 4949952"/>
              <a:gd name="connsiteX2" fmla="*/ 7912608 w 7912608"/>
              <a:gd name="connsiteY2" fmla="*/ 4949952 h 4949952"/>
              <a:gd name="connsiteX3" fmla="*/ 1072896 w 7912608"/>
              <a:gd name="connsiteY3" fmla="*/ 0 h 4949952"/>
              <a:gd name="connsiteX4" fmla="*/ 97536 w 7912608"/>
              <a:gd name="connsiteY4" fmla="*/ 24384 h 4949952"/>
              <a:gd name="connsiteX5" fmla="*/ 0 w 7912608"/>
              <a:gd name="connsiteY5" fmla="*/ 121920 h 4949952"/>
              <a:gd name="connsiteX6" fmla="*/ 0 w 7912608"/>
              <a:gd name="connsiteY6" fmla="*/ 195072 h 4949952"/>
              <a:gd name="connsiteX7" fmla="*/ 0 w 7912608"/>
              <a:gd name="connsiteY7" fmla="*/ 243840 h 4949952"/>
              <a:gd name="connsiteX8" fmla="*/ 0 w 7912608"/>
              <a:gd name="connsiteY8" fmla="*/ 316992 h 4949952"/>
              <a:gd name="connsiteX9" fmla="*/ 12192 w 7912608"/>
              <a:gd name="connsiteY9" fmla="*/ 548640 h 4949952"/>
              <a:gd name="connsiteX10" fmla="*/ 694944 w 7912608"/>
              <a:gd name="connsiteY10" fmla="*/ 1109472 h 4949952"/>
              <a:gd name="connsiteX0" fmla="*/ 694944 w 8119872"/>
              <a:gd name="connsiteY0" fmla="*/ 1109472 h 4949952"/>
              <a:gd name="connsiteX1" fmla="*/ 6022848 w 8119872"/>
              <a:gd name="connsiteY1" fmla="*/ 4949952 h 4949952"/>
              <a:gd name="connsiteX2" fmla="*/ 8119872 w 8119872"/>
              <a:gd name="connsiteY2" fmla="*/ 4852416 h 4949952"/>
              <a:gd name="connsiteX3" fmla="*/ 1072896 w 8119872"/>
              <a:gd name="connsiteY3" fmla="*/ 0 h 4949952"/>
              <a:gd name="connsiteX4" fmla="*/ 97536 w 8119872"/>
              <a:gd name="connsiteY4" fmla="*/ 24384 h 4949952"/>
              <a:gd name="connsiteX5" fmla="*/ 0 w 8119872"/>
              <a:gd name="connsiteY5" fmla="*/ 121920 h 4949952"/>
              <a:gd name="connsiteX6" fmla="*/ 0 w 8119872"/>
              <a:gd name="connsiteY6" fmla="*/ 195072 h 4949952"/>
              <a:gd name="connsiteX7" fmla="*/ 0 w 8119872"/>
              <a:gd name="connsiteY7" fmla="*/ 243840 h 4949952"/>
              <a:gd name="connsiteX8" fmla="*/ 0 w 8119872"/>
              <a:gd name="connsiteY8" fmla="*/ 316992 h 4949952"/>
              <a:gd name="connsiteX9" fmla="*/ 12192 w 8119872"/>
              <a:gd name="connsiteY9" fmla="*/ 548640 h 4949952"/>
              <a:gd name="connsiteX10" fmla="*/ 694944 w 8119872"/>
              <a:gd name="connsiteY10" fmla="*/ 1109472 h 4949952"/>
              <a:gd name="connsiteX0" fmla="*/ 694944 w 8119872"/>
              <a:gd name="connsiteY0" fmla="*/ 1121664 h 4962144"/>
              <a:gd name="connsiteX1" fmla="*/ 6022848 w 8119872"/>
              <a:gd name="connsiteY1" fmla="*/ 4962144 h 4962144"/>
              <a:gd name="connsiteX2" fmla="*/ 8119872 w 8119872"/>
              <a:gd name="connsiteY2" fmla="*/ 4864608 h 4962144"/>
              <a:gd name="connsiteX3" fmla="*/ 1207008 w 8119872"/>
              <a:gd name="connsiteY3" fmla="*/ 0 h 4962144"/>
              <a:gd name="connsiteX4" fmla="*/ 97536 w 8119872"/>
              <a:gd name="connsiteY4" fmla="*/ 36576 h 4962144"/>
              <a:gd name="connsiteX5" fmla="*/ 0 w 8119872"/>
              <a:gd name="connsiteY5" fmla="*/ 134112 h 4962144"/>
              <a:gd name="connsiteX6" fmla="*/ 0 w 8119872"/>
              <a:gd name="connsiteY6" fmla="*/ 207264 h 4962144"/>
              <a:gd name="connsiteX7" fmla="*/ 0 w 8119872"/>
              <a:gd name="connsiteY7" fmla="*/ 256032 h 4962144"/>
              <a:gd name="connsiteX8" fmla="*/ 0 w 8119872"/>
              <a:gd name="connsiteY8" fmla="*/ 329184 h 4962144"/>
              <a:gd name="connsiteX9" fmla="*/ 12192 w 8119872"/>
              <a:gd name="connsiteY9" fmla="*/ 560832 h 4962144"/>
              <a:gd name="connsiteX10" fmla="*/ 694944 w 8119872"/>
              <a:gd name="connsiteY10" fmla="*/ 1121664 h 4962144"/>
              <a:gd name="connsiteX0" fmla="*/ 694944 w 8119872"/>
              <a:gd name="connsiteY0" fmla="*/ 1121664 h 4962144"/>
              <a:gd name="connsiteX1" fmla="*/ 6022848 w 8119872"/>
              <a:gd name="connsiteY1" fmla="*/ 4962144 h 4962144"/>
              <a:gd name="connsiteX2" fmla="*/ 8119872 w 8119872"/>
              <a:gd name="connsiteY2" fmla="*/ 4944121 h 4962144"/>
              <a:gd name="connsiteX3" fmla="*/ 1207008 w 8119872"/>
              <a:gd name="connsiteY3" fmla="*/ 0 h 4962144"/>
              <a:gd name="connsiteX4" fmla="*/ 97536 w 8119872"/>
              <a:gd name="connsiteY4" fmla="*/ 36576 h 4962144"/>
              <a:gd name="connsiteX5" fmla="*/ 0 w 8119872"/>
              <a:gd name="connsiteY5" fmla="*/ 134112 h 4962144"/>
              <a:gd name="connsiteX6" fmla="*/ 0 w 8119872"/>
              <a:gd name="connsiteY6" fmla="*/ 207264 h 4962144"/>
              <a:gd name="connsiteX7" fmla="*/ 0 w 8119872"/>
              <a:gd name="connsiteY7" fmla="*/ 256032 h 4962144"/>
              <a:gd name="connsiteX8" fmla="*/ 0 w 8119872"/>
              <a:gd name="connsiteY8" fmla="*/ 329184 h 4962144"/>
              <a:gd name="connsiteX9" fmla="*/ 12192 w 8119872"/>
              <a:gd name="connsiteY9" fmla="*/ 560832 h 4962144"/>
              <a:gd name="connsiteX10" fmla="*/ 694944 w 8119872"/>
              <a:gd name="connsiteY10" fmla="*/ 1121664 h 4962144"/>
              <a:gd name="connsiteX0" fmla="*/ 694944 w 8119872"/>
              <a:gd name="connsiteY0" fmla="*/ 1121664 h 4962144"/>
              <a:gd name="connsiteX1" fmla="*/ 6022848 w 8119872"/>
              <a:gd name="connsiteY1" fmla="*/ 4962144 h 4962144"/>
              <a:gd name="connsiteX2" fmla="*/ 8119872 w 8119872"/>
              <a:gd name="connsiteY2" fmla="*/ 4944121 h 4962144"/>
              <a:gd name="connsiteX3" fmla="*/ 1207008 w 8119872"/>
              <a:gd name="connsiteY3" fmla="*/ 0 h 4962144"/>
              <a:gd name="connsiteX4" fmla="*/ 157171 w 8119872"/>
              <a:gd name="connsiteY4" fmla="*/ 16698 h 4962144"/>
              <a:gd name="connsiteX5" fmla="*/ 0 w 8119872"/>
              <a:gd name="connsiteY5" fmla="*/ 134112 h 4962144"/>
              <a:gd name="connsiteX6" fmla="*/ 0 w 8119872"/>
              <a:gd name="connsiteY6" fmla="*/ 207264 h 4962144"/>
              <a:gd name="connsiteX7" fmla="*/ 0 w 8119872"/>
              <a:gd name="connsiteY7" fmla="*/ 256032 h 4962144"/>
              <a:gd name="connsiteX8" fmla="*/ 0 w 8119872"/>
              <a:gd name="connsiteY8" fmla="*/ 329184 h 4962144"/>
              <a:gd name="connsiteX9" fmla="*/ 12192 w 8119872"/>
              <a:gd name="connsiteY9" fmla="*/ 560832 h 4962144"/>
              <a:gd name="connsiteX10" fmla="*/ 694944 w 8119872"/>
              <a:gd name="connsiteY10" fmla="*/ 1121664 h 4962144"/>
              <a:gd name="connsiteX0" fmla="*/ 694944 w 8119872"/>
              <a:gd name="connsiteY0" fmla="*/ 1121821 h 4962301"/>
              <a:gd name="connsiteX1" fmla="*/ 6022848 w 8119872"/>
              <a:gd name="connsiteY1" fmla="*/ 4962301 h 4962301"/>
              <a:gd name="connsiteX2" fmla="*/ 8119872 w 8119872"/>
              <a:gd name="connsiteY2" fmla="*/ 4944278 h 4962301"/>
              <a:gd name="connsiteX3" fmla="*/ 1207008 w 8119872"/>
              <a:gd name="connsiteY3" fmla="*/ 157 h 4962301"/>
              <a:gd name="connsiteX4" fmla="*/ 216164 w 8119872"/>
              <a:gd name="connsiteY4" fmla="*/ 0 h 4962301"/>
              <a:gd name="connsiteX5" fmla="*/ 0 w 8119872"/>
              <a:gd name="connsiteY5" fmla="*/ 134269 h 4962301"/>
              <a:gd name="connsiteX6" fmla="*/ 0 w 8119872"/>
              <a:gd name="connsiteY6" fmla="*/ 207421 h 4962301"/>
              <a:gd name="connsiteX7" fmla="*/ 0 w 8119872"/>
              <a:gd name="connsiteY7" fmla="*/ 256189 h 4962301"/>
              <a:gd name="connsiteX8" fmla="*/ 0 w 8119872"/>
              <a:gd name="connsiteY8" fmla="*/ 329341 h 4962301"/>
              <a:gd name="connsiteX9" fmla="*/ 12192 w 8119872"/>
              <a:gd name="connsiteY9" fmla="*/ 560989 h 4962301"/>
              <a:gd name="connsiteX10" fmla="*/ 694944 w 8119872"/>
              <a:gd name="connsiteY10" fmla="*/ 1121821 h 4962301"/>
              <a:gd name="connsiteX0" fmla="*/ 699626 w 8124554"/>
              <a:gd name="connsiteY0" fmla="*/ 1121821 h 4962301"/>
              <a:gd name="connsiteX1" fmla="*/ 6027530 w 8124554"/>
              <a:gd name="connsiteY1" fmla="*/ 4962301 h 4962301"/>
              <a:gd name="connsiteX2" fmla="*/ 8124554 w 8124554"/>
              <a:gd name="connsiteY2" fmla="*/ 4944278 h 4962301"/>
              <a:gd name="connsiteX3" fmla="*/ 1211690 w 8124554"/>
              <a:gd name="connsiteY3" fmla="*/ 157 h 4962301"/>
              <a:gd name="connsiteX4" fmla="*/ 220846 w 8124554"/>
              <a:gd name="connsiteY4" fmla="*/ 0 h 4962301"/>
              <a:gd name="connsiteX5" fmla="*/ 67890 w 8124554"/>
              <a:gd name="connsiteY5" fmla="*/ 75276 h 4962301"/>
              <a:gd name="connsiteX6" fmla="*/ 4682 w 8124554"/>
              <a:gd name="connsiteY6" fmla="*/ 207421 h 4962301"/>
              <a:gd name="connsiteX7" fmla="*/ 4682 w 8124554"/>
              <a:gd name="connsiteY7" fmla="*/ 256189 h 4962301"/>
              <a:gd name="connsiteX8" fmla="*/ 4682 w 8124554"/>
              <a:gd name="connsiteY8" fmla="*/ 329341 h 4962301"/>
              <a:gd name="connsiteX9" fmla="*/ 16874 w 8124554"/>
              <a:gd name="connsiteY9" fmla="*/ 560989 h 4962301"/>
              <a:gd name="connsiteX10" fmla="*/ 699626 w 8124554"/>
              <a:gd name="connsiteY10" fmla="*/ 1121821 h 4962301"/>
              <a:gd name="connsiteX0" fmla="*/ 704195 w 8129123"/>
              <a:gd name="connsiteY0" fmla="*/ 1121821 h 4962301"/>
              <a:gd name="connsiteX1" fmla="*/ 6032099 w 8129123"/>
              <a:gd name="connsiteY1" fmla="*/ 4962301 h 4962301"/>
              <a:gd name="connsiteX2" fmla="*/ 8129123 w 8129123"/>
              <a:gd name="connsiteY2" fmla="*/ 4944278 h 4962301"/>
              <a:gd name="connsiteX3" fmla="*/ 1216259 w 8129123"/>
              <a:gd name="connsiteY3" fmla="*/ 157 h 4962301"/>
              <a:gd name="connsiteX4" fmla="*/ 225415 w 8129123"/>
              <a:gd name="connsiteY4" fmla="*/ 0 h 4962301"/>
              <a:gd name="connsiteX5" fmla="*/ 9396 w 8129123"/>
              <a:gd name="connsiteY5" fmla="*/ 12214 h 4962301"/>
              <a:gd name="connsiteX6" fmla="*/ 9251 w 8129123"/>
              <a:gd name="connsiteY6" fmla="*/ 207421 h 4962301"/>
              <a:gd name="connsiteX7" fmla="*/ 9251 w 8129123"/>
              <a:gd name="connsiteY7" fmla="*/ 256189 h 4962301"/>
              <a:gd name="connsiteX8" fmla="*/ 9251 w 8129123"/>
              <a:gd name="connsiteY8" fmla="*/ 329341 h 4962301"/>
              <a:gd name="connsiteX9" fmla="*/ 21443 w 8129123"/>
              <a:gd name="connsiteY9" fmla="*/ 560989 h 4962301"/>
              <a:gd name="connsiteX10" fmla="*/ 704195 w 8129123"/>
              <a:gd name="connsiteY10" fmla="*/ 1121821 h 496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9123" h="4962301">
                <a:moveTo>
                  <a:pt x="704195" y="1121821"/>
                </a:moveTo>
                <a:lnTo>
                  <a:pt x="6032099" y="4962301"/>
                </a:lnTo>
                <a:lnTo>
                  <a:pt x="8129123" y="4944278"/>
                </a:lnTo>
                <a:lnTo>
                  <a:pt x="1216259" y="157"/>
                </a:lnTo>
                <a:lnTo>
                  <a:pt x="225415" y="0"/>
                </a:lnTo>
                <a:lnTo>
                  <a:pt x="9396" y="12214"/>
                </a:lnTo>
                <a:cubicBezTo>
                  <a:pt x="-11673" y="56262"/>
                  <a:pt x="9275" y="166759"/>
                  <a:pt x="9251" y="207421"/>
                </a:cubicBezTo>
                <a:cubicBezTo>
                  <a:pt x="9227" y="248083"/>
                  <a:pt x="9251" y="239933"/>
                  <a:pt x="9251" y="256189"/>
                </a:cubicBezTo>
                <a:lnTo>
                  <a:pt x="9251" y="329341"/>
                </a:lnTo>
                <a:lnTo>
                  <a:pt x="21443" y="560989"/>
                </a:lnTo>
                <a:lnTo>
                  <a:pt x="704195" y="1121821"/>
                </a:lnTo>
                <a:close/>
              </a:path>
            </a:pathLst>
          </a:custGeom>
          <a:gradFill>
            <a:gsLst>
              <a:gs pos="0">
                <a:schemeClr val="bg1">
                  <a:alpha val="0"/>
                </a:schemeClr>
              </a:gs>
              <a:gs pos="52000">
                <a:schemeClr val="bg1">
                  <a:alpha val="25000"/>
                </a:schemeClr>
              </a:gs>
              <a:gs pos="100000">
                <a:schemeClr val="bg1">
                  <a:alpha val="0"/>
                </a:schemeClr>
              </a:gs>
            </a:gsLst>
            <a:lin ang="2700000" scaled="0"/>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nvGrpSpPr>
          <p:cNvPr id="124" name="Group 123"/>
          <p:cNvGrpSpPr/>
          <p:nvPr/>
        </p:nvGrpSpPr>
        <p:grpSpPr>
          <a:xfrm>
            <a:off x="2318167" y="1994594"/>
            <a:ext cx="6389492" cy="3461408"/>
            <a:chOff x="1860997" y="2079938"/>
            <a:chExt cx="4793367" cy="3461408"/>
          </a:xfrm>
        </p:grpSpPr>
        <p:sp>
          <p:nvSpPr>
            <p:cNvPr id="115" name="Freeform 114"/>
            <p:cNvSpPr/>
            <p:nvPr/>
          </p:nvSpPr>
          <p:spPr>
            <a:xfrm>
              <a:off x="1860997" y="2079938"/>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4233721" y="3524882"/>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5466164" y="4446224"/>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rot="10281120">
              <a:off x="3541693" y="3142446"/>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rot="10800000">
              <a:off x="4842459" y="3992454"/>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Straight Connector 119"/>
            <p:cNvCxnSpPr>
              <a:endCxn id="118" idx="4"/>
            </p:cNvCxnSpPr>
            <p:nvPr/>
          </p:nvCxnSpPr>
          <p:spPr>
            <a:xfrm>
              <a:off x="2144332" y="2427668"/>
              <a:ext cx="1516515" cy="90787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6" idx="4"/>
              <a:endCxn id="119" idx="4"/>
            </p:cNvCxnSpPr>
            <p:nvPr/>
          </p:nvCxnSpPr>
          <p:spPr>
            <a:xfrm>
              <a:off x="4607209" y="3930567"/>
              <a:ext cx="370478" cy="235751"/>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843662" y="4855920"/>
              <a:ext cx="448056" cy="25456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rot="10800000">
              <a:off x="6145648" y="4961797"/>
              <a:ext cx="508716" cy="579549"/>
            </a:xfrm>
            <a:custGeom>
              <a:avLst/>
              <a:gdLst>
                <a:gd name="connsiteX0" fmla="*/ 0 w 508716"/>
                <a:gd name="connsiteY0" fmla="*/ 534473 h 579549"/>
                <a:gd name="connsiteX1" fmla="*/ 70834 w 508716"/>
                <a:gd name="connsiteY1" fmla="*/ 579549 h 579549"/>
                <a:gd name="connsiteX2" fmla="*/ 115910 w 508716"/>
                <a:gd name="connsiteY2" fmla="*/ 579549 h 579549"/>
                <a:gd name="connsiteX3" fmla="*/ 154547 w 508716"/>
                <a:gd name="connsiteY3" fmla="*/ 573110 h 579549"/>
                <a:gd name="connsiteX4" fmla="*/ 373488 w 508716"/>
                <a:gd name="connsiteY4" fmla="*/ 405685 h 579549"/>
                <a:gd name="connsiteX5" fmla="*/ 508716 w 508716"/>
                <a:gd name="connsiteY5" fmla="*/ 148107 h 579549"/>
                <a:gd name="connsiteX6" fmla="*/ 502276 w 508716"/>
                <a:gd name="connsiteY6" fmla="*/ 90152 h 579549"/>
                <a:gd name="connsiteX7" fmla="*/ 463640 w 508716"/>
                <a:gd name="connsiteY7" fmla="*/ 45076 h 579549"/>
                <a:gd name="connsiteX8" fmla="*/ 412124 w 508716"/>
                <a:gd name="connsiteY8" fmla="*/ 0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716" h="579549">
                  <a:moveTo>
                    <a:pt x="0" y="534473"/>
                  </a:moveTo>
                  <a:lnTo>
                    <a:pt x="70834" y="579549"/>
                  </a:lnTo>
                  <a:lnTo>
                    <a:pt x="115910" y="579549"/>
                  </a:lnTo>
                  <a:lnTo>
                    <a:pt x="154547" y="573110"/>
                  </a:lnTo>
                  <a:lnTo>
                    <a:pt x="373488" y="405685"/>
                  </a:lnTo>
                  <a:lnTo>
                    <a:pt x="508716" y="148107"/>
                  </a:lnTo>
                  <a:lnTo>
                    <a:pt x="502276" y="90152"/>
                  </a:lnTo>
                  <a:lnTo>
                    <a:pt x="463640" y="45076"/>
                  </a:lnTo>
                  <a:lnTo>
                    <a:pt x="412124" y="0"/>
                  </a:lnTo>
                </a:path>
              </a:pathLst>
            </a:cu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Title 4"/>
          <p:cNvSpPr>
            <a:spLocks noGrp="1"/>
          </p:cNvSpPr>
          <p:nvPr>
            <p:ph type="title"/>
          </p:nvPr>
        </p:nvSpPr>
        <p:spPr/>
        <p:txBody>
          <a:bodyPr/>
          <a:lstStyle/>
          <a:p>
            <a:r>
              <a:rPr lang="en-US" dirty="0" smtClean="0"/>
              <a:t>Managing Complex Applications With AVIcode</a:t>
            </a:r>
            <a:endParaRPr lang="en-US" dirty="0"/>
          </a:p>
        </p:txBody>
      </p:sp>
      <p:sp>
        <p:nvSpPr>
          <p:cNvPr id="4" name="Slide Number Placeholder 3"/>
          <p:cNvSpPr>
            <a:spLocks noGrp="1"/>
          </p:cNvSpPr>
          <p:nvPr>
            <p:ph type="sldNum" sz="quarter" idx="4294967295"/>
          </p:nvPr>
        </p:nvSpPr>
        <p:spPr>
          <a:xfrm>
            <a:off x="9185026" y="6462887"/>
            <a:ext cx="2844059" cy="365125"/>
          </a:xfrm>
          <a:prstGeom prst="rect">
            <a:avLst/>
          </a:prstGeom>
        </p:spPr>
        <p:txBody>
          <a:bodyPr/>
          <a:lstStyle/>
          <a:p>
            <a:pPr>
              <a:defRPr/>
            </a:pPr>
            <a:fld id="{6FC5FDE2-E573-4FC2-88D7-7F1198F902B0}" type="slidenum">
              <a:rPr lang="en-US" smtClean="0"/>
              <a:pPr>
                <a:defRPr/>
              </a:pPr>
              <a:t>8</a:t>
            </a:fld>
            <a:endParaRPr lang="en-US"/>
          </a:p>
        </p:txBody>
      </p:sp>
      <p:sp>
        <p:nvSpPr>
          <p:cNvPr id="10" name="TextBox 9"/>
          <p:cNvSpPr txBox="1"/>
          <p:nvPr/>
        </p:nvSpPr>
        <p:spPr>
          <a:xfrm>
            <a:off x="2812118" y="1377277"/>
            <a:ext cx="2129541"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latin typeface="+mj-lt"/>
              </a:rPr>
              <a:t>End users</a:t>
            </a:r>
            <a:endParaRPr lang="en-US" sz="1400" dirty="0">
              <a:solidFill>
                <a:schemeClr val="bg1"/>
              </a:solidFill>
              <a:effectLst>
                <a:outerShdw blurRad="38100" dist="38100" dir="2700000" algn="tl">
                  <a:srgbClr val="000000">
                    <a:alpha val="43137"/>
                  </a:srgbClr>
                </a:outerShdw>
              </a:effectLst>
              <a:latin typeface="+mj-lt"/>
            </a:endParaRPr>
          </a:p>
        </p:txBody>
      </p:sp>
      <p:sp>
        <p:nvSpPr>
          <p:cNvPr id="12" name="TextBox 11"/>
          <p:cNvSpPr txBox="1"/>
          <p:nvPr/>
        </p:nvSpPr>
        <p:spPr>
          <a:xfrm>
            <a:off x="5817291" y="2801427"/>
            <a:ext cx="2129541"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latin typeface="+mj-lt"/>
              </a:rPr>
              <a:t>Web servers</a:t>
            </a:r>
            <a:endParaRPr lang="en-US" sz="1400" dirty="0">
              <a:solidFill>
                <a:schemeClr val="bg1"/>
              </a:solidFill>
              <a:effectLst>
                <a:outerShdw blurRad="38100" dist="38100" dir="2700000" algn="tl">
                  <a:srgbClr val="000000">
                    <a:alpha val="43137"/>
                  </a:srgbClr>
                </a:outerShdw>
              </a:effectLst>
              <a:latin typeface="+mj-lt"/>
            </a:endParaRPr>
          </a:p>
        </p:txBody>
      </p:sp>
      <p:sp>
        <p:nvSpPr>
          <p:cNvPr id="13" name="TextBox 12"/>
          <p:cNvSpPr txBox="1"/>
          <p:nvPr/>
        </p:nvSpPr>
        <p:spPr>
          <a:xfrm>
            <a:off x="3932930" y="4861456"/>
            <a:ext cx="2416750" cy="307777"/>
          </a:xfrm>
          <a:prstGeom prst="rect">
            <a:avLst/>
          </a:prstGeom>
          <a:noFill/>
        </p:spPr>
        <p:txBody>
          <a:bodyPr wrap="square" rtlCol="0">
            <a:spAutoFit/>
          </a:bodyPr>
          <a:lstStyle/>
          <a:p>
            <a:pPr algn="r"/>
            <a:r>
              <a:rPr lang="en-US" sz="1400" dirty="0" smtClean="0">
                <a:solidFill>
                  <a:schemeClr val="bg1"/>
                </a:solidFill>
                <a:effectLst>
                  <a:outerShdw blurRad="38100" dist="38100" dir="2700000" algn="tl">
                    <a:srgbClr val="000000">
                      <a:alpha val="43137"/>
                    </a:srgbClr>
                  </a:outerShdw>
                </a:effectLst>
                <a:latin typeface="+mj-lt"/>
              </a:rPr>
              <a:t>Application servers</a:t>
            </a:r>
            <a:endParaRPr lang="en-US" sz="1400" dirty="0">
              <a:solidFill>
                <a:schemeClr val="bg1"/>
              </a:solidFill>
              <a:effectLst>
                <a:outerShdw blurRad="38100" dist="38100" dir="2700000" algn="tl">
                  <a:srgbClr val="000000">
                    <a:alpha val="43137"/>
                  </a:srgbClr>
                </a:outerShdw>
              </a:effectLst>
              <a:latin typeface="+mj-lt"/>
            </a:endParaRPr>
          </a:p>
        </p:txBody>
      </p:sp>
      <p:sp>
        <p:nvSpPr>
          <p:cNvPr id="14" name="TextBox 13"/>
          <p:cNvSpPr txBox="1"/>
          <p:nvPr/>
        </p:nvSpPr>
        <p:spPr>
          <a:xfrm>
            <a:off x="9249779" y="4682780"/>
            <a:ext cx="2129541"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latin typeface="+mj-lt"/>
              </a:rPr>
              <a:t>Data servers</a:t>
            </a:r>
            <a:endParaRPr lang="en-US" sz="1400" dirty="0">
              <a:solidFill>
                <a:schemeClr val="bg1"/>
              </a:solidFill>
              <a:effectLst>
                <a:outerShdw blurRad="38100" dist="38100" dir="2700000" algn="tl">
                  <a:srgbClr val="000000">
                    <a:alpha val="43137"/>
                  </a:srgbClr>
                </a:outerShdw>
              </a:effectLst>
              <a:latin typeface="+mj-lt"/>
            </a:endParaRPr>
          </a:p>
        </p:txBody>
      </p:sp>
      <p:pic>
        <p:nvPicPr>
          <p:cNvPr id="25" name="Picture 2" descr="D:\Projects\Microsoft\DPM_Deck\images\Vista (344).png"/>
          <p:cNvPicPr>
            <a:picLocks noChangeAspect="1" noChangeArrowheads="1"/>
          </p:cNvPicPr>
          <p:nvPr/>
        </p:nvPicPr>
        <p:blipFill>
          <a:blip r:embed="rId2" cstate="print"/>
          <a:srcRect/>
          <a:stretch>
            <a:fillRect/>
          </a:stretch>
        </p:blipFill>
        <p:spPr bwMode="auto">
          <a:xfrm flipH="1">
            <a:off x="5266143" y="3030081"/>
            <a:ext cx="793011" cy="594913"/>
          </a:xfrm>
          <a:prstGeom prst="rect">
            <a:avLst/>
          </a:prstGeom>
          <a:noFill/>
        </p:spPr>
      </p:pic>
      <p:pic>
        <p:nvPicPr>
          <p:cNvPr id="24" name="Picture 2" descr="D:\Projects\Microsoft\DPM_Deck\images\Vista (344).png"/>
          <p:cNvPicPr>
            <a:picLocks noChangeAspect="1" noChangeArrowheads="1"/>
          </p:cNvPicPr>
          <p:nvPr/>
        </p:nvPicPr>
        <p:blipFill>
          <a:blip r:embed="rId2" cstate="print"/>
          <a:srcRect/>
          <a:stretch>
            <a:fillRect/>
          </a:stretch>
        </p:blipFill>
        <p:spPr bwMode="auto">
          <a:xfrm flipH="1">
            <a:off x="4972436" y="3217366"/>
            <a:ext cx="793011" cy="594913"/>
          </a:xfrm>
          <a:prstGeom prst="rect">
            <a:avLst/>
          </a:prstGeom>
          <a:noFill/>
        </p:spPr>
      </p:pic>
      <p:pic>
        <p:nvPicPr>
          <p:cNvPr id="22" name="Picture 2" descr="D:\Projects\Microsoft\DPM_Deck\images\Vista (344).png"/>
          <p:cNvPicPr>
            <a:picLocks noChangeAspect="1" noChangeArrowheads="1"/>
          </p:cNvPicPr>
          <p:nvPr/>
        </p:nvPicPr>
        <p:blipFill>
          <a:blip r:embed="rId2" cstate="print"/>
          <a:srcRect/>
          <a:stretch>
            <a:fillRect/>
          </a:stretch>
        </p:blipFill>
        <p:spPr bwMode="auto">
          <a:xfrm flipH="1">
            <a:off x="4619988" y="3426687"/>
            <a:ext cx="793011" cy="594913"/>
          </a:xfrm>
          <a:prstGeom prst="rect">
            <a:avLst/>
          </a:prstGeom>
          <a:noFill/>
        </p:spPr>
      </p:pic>
      <p:pic>
        <p:nvPicPr>
          <p:cNvPr id="39" name="Picture 4" descr="C:\Program Files\Microsoft Resource DVD Artwork\DVD_ART\Artwork_Imagery\HARDWARE_IMAGERY\Illustration - Misc Hardware\Windows Vista Illustration Icons\Internet.png"/>
          <p:cNvPicPr>
            <a:picLocks noChangeAspect="1" noChangeArrowheads="1"/>
          </p:cNvPicPr>
          <p:nvPr/>
        </p:nvPicPr>
        <p:blipFill>
          <a:blip r:embed="rId3"/>
          <a:srcRect/>
          <a:stretch>
            <a:fillRect/>
          </a:stretch>
        </p:blipFill>
        <p:spPr bwMode="auto">
          <a:xfrm>
            <a:off x="4727367" y="3783986"/>
            <a:ext cx="325226" cy="257523"/>
          </a:xfrm>
          <a:prstGeom prst="rect">
            <a:avLst/>
          </a:prstGeom>
          <a:noFill/>
          <a:ln w="9525">
            <a:noFill/>
            <a:miter lim="800000"/>
            <a:headEnd/>
            <a:tailEnd/>
          </a:ln>
        </p:spPr>
      </p:pic>
      <p:pic>
        <p:nvPicPr>
          <p:cNvPr id="46" name="Picture 21" descr="cloud_01"/>
          <p:cNvPicPr>
            <a:picLocks noChangeAspect="1" noChangeArrowheads="1"/>
          </p:cNvPicPr>
          <p:nvPr/>
        </p:nvPicPr>
        <p:blipFill>
          <a:blip r:embed="rId4">
            <a:grayscl/>
          </a:blip>
          <a:srcRect/>
          <a:stretch>
            <a:fillRect/>
          </a:stretch>
        </p:blipFill>
        <p:spPr bwMode="auto">
          <a:xfrm>
            <a:off x="2653671" y="2463204"/>
            <a:ext cx="482745" cy="184651"/>
          </a:xfrm>
          <a:prstGeom prst="rect">
            <a:avLst/>
          </a:prstGeom>
          <a:noFill/>
        </p:spPr>
      </p:pic>
      <p:grpSp>
        <p:nvGrpSpPr>
          <p:cNvPr id="71" name="Group 70"/>
          <p:cNvGrpSpPr/>
          <p:nvPr/>
        </p:nvGrpSpPr>
        <p:grpSpPr>
          <a:xfrm>
            <a:off x="3175189" y="2409379"/>
            <a:ext cx="999622" cy="619657"/>
            <a:chOff x="2116807" y="3783435"/>
            <a:chExt cx="910062" cy="751989"/>
          </a:xfrm>
        </p:grpSpPr>
        <p:grpSp>
          <p:nvGrpSpPr>
            <p:cNvPr id="66" name="Group 65"/>
            <p:cNvGrpSpPr/>
            <p:nvPr/>
          </p:nvGrpSpPr>
          <p:grpSpPr>
            <a:xfrm>
              <a:off x="2267465" y="3960342"/>
              <a:ext cx="626611" cy="567918"/>
              <a:chOff x="2267465" y="3960341"/>
              <a:chExt cx="891787" cy="808255"/>
            </a:xfrm>
            <a:scene3d>
              <a:camera prst="isometricOffAxis1Right">
                <a:rot lat="1080000" lon="20039998" rev="0"/>
              </a:camera>
              <a:lightRig rig="threePt" dir="t"/>
            </a:scene3d>
          </p:grpSpPr>
          <p:sp>
            <p:nvSpPr>
              <p:cNvPr id="49" name="Rectangle 48"/>
              <p:cNvSpPr/>
              <p:nvPr/>
            </p:nvSpPr>
            <p:spPr bwMode="auto">
              <a:xfrm>
                <a:off x="2267465" y="3960341"/>
                <a:ext cx="883508" cy="803792"/>
              </a:xfrm>
              <a:prstGeom prst="rect">
                <a:avLst/>
              </a:prstGeom>
              <a:gradFill>
                <a:gsLst>
                  <a:gs pos="0">
                    <a:srgbClr val="BC2D00"/>
                  </a:gs>
                  <a:gs pos="100000">
                    <a:srgbClr val="FF4409"/>
                  </a:gs>
                </a:gsLst>
              </a:gradFill>
              <a:ln w="1270">
                <a:solidFill>
                  <a:schemeClr val="bg1"/>
                </a:solidFill>
                <a:headEnd type="none" w="med" len="med"/>
                <a:tailEnd type="none" w="med" len="med"/>
              </a:ln>
              <a:effectLst/>
              <a:sp3d extrusionH="190500">
                <a:extrusionClr>
                  <a:srgbClr val="BC2D00"/>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nvGrpSpPr>
              <p:cNvPr id="56" name="Group 55"/>
              <p:cNvGrpSpPr/>
              <p:nvPr/>
            </p:nvGrpSpPr>
            <p:grpSpPr>
              <a:xfrm>
                <a:off x="2267712" y="4101084"/>
                <a:ext cx="891540" cy="557784"/>
                <a:chOff x="2267712" y="4101084"/>
                <a:chExt cx="891540" cy="557784"/>
              </a:xfrm>
            </p:grpSpPr>
            <p:cxnSp>
              <p:nvCxnSpPr>
                <p:cNvPr id="51" name="Straight Connector 50"/>
                <p:cNvCxnSpPr/>
                <p:nvPr/>
              </p:nvCxnSpPr>
              <p:spPr>
                <a:xfrm>
                  <a:off x="2267712" y="4101084"/>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67712" y="4240530"/>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67712" y="4379976"/>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67712" y="4519422"/>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67712" y="4658868"/>
                  <a:ext cx="891540" cy="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a:off x="2542032" y="3963924"/>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39796" y="3963924"/>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83764" y="4379976"/>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84932" y="4247388"/>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455164" y="4247388"/>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67228" y="4517136"/>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37460" y="4517136"/>
                <a:ext cx="0" cy="137160"/>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24912" y="4658868"/>
                <a:ext cx="0" cy="109728"/>
              </a:xfrm>
              <a:prstGeom prst="line">
                <a:avLst/>
              </a:prstGeom>
              <a:ln w="1270">
                <a:solidFill>
                  <a:schemeClr val="bg1"/>
                </a:solidFill>
              </a:ln>
              <a:sp3d extrusionH="190500">
                <a:extrusionClr>
                  <a:srgbClr val="BC2D00"/>
                </a:extrusionClr>
              </a:sp3d>
            </p:spPr>
            <p:style>
              <a:lnRef idx="1">
                <a:schemeClr val="accent1"/>
              </a:lnRef>
              <a:fillRef idx="0">
                <a:schemeClr val="accent1"/>
              </a:fillRef>
              <a:effectRef idx="0">
                <a:schemeClr val="accent1"/>
              </a:effectRef>
              <a:fontRef idx="minor">
                <a:schemeClr val="tx1"/>
              </a:fontRef>
            </p:style>
          </p:cxnSp>
        </p:grpSp>
        <p:pic>
          <p:nvPicPr>
            <p:cNvPr id="68" name="Picture 2" descr="D:\Documents and Settings\manishw\Desktop\fire.png"/>
            <p:cNvPicPr>
              <a:picLocks noChangeAspect="1" noChangeArrowheads="1"/>
            </p:cNvPicPr>
            <p:nvPr/>
          </p:nvPicPr>
          <p:blipFill>
            <a:blip r:embed="rId5">
              <a:lum bright="10000"/>
            </a:blip>
            <a:srcRect/>
            <a:stretch>
              <a:fillRect/>
            </a:stretch>
          </p:blipFill>
          <p:spPr bwMode="auto">
            <a:xfrm>
              <a:off x="2660905" y="4003517"/>
              <a:ext cx="365964" cy="531907"/>
            </a:xfrm>
            <a:prstGeom prst="rect">
              <a:avLst/>
            </a:prstGeom>
            <a:noFill/>
          </p:spPr>
        </p:pic>
        <p:pic>
          <p:nvPicPr>
            <p:cNvPr id="70" name="Picture 2" descr="D:\Documents and Settings\manishw\Desktop\fire.png"/>
            <p:cNvPicPr>
              <a:picLocks noChangeAspect="1" noChangeArrowheads="1"/>
            </p:cNvPicPr>
            <p:nvPr/>
          </p:nvPicPr>
          <p:blipFill>
            <a:blip r:embed="rId6" cstate="print">
              <a:duotone>
                <a:srgbClr val="4F81BD">
                  <a:shade val="45000"/>
                  <a:satMod val="135000"/>
                </a:srgbClr>
                <a:prstClr val="white"/>
              </a:duotone>
              <a:lum bright="10000"/>
            </a:blip>
            <a:srcRect/>
            <a:stretch>
              <a:fillRect/>
            </a:stretch>
          </p:blipFill>
          <p:spPr bwMode="auto">
            <a:xfrm>
              <a:off x="2116807" y="3783435"/>
              <a:ext cx="328648" cy="477670"/>
            </a:xfrm>
            <a:prstGeom prst="rect">
              <a:avLst/>
            </a:prstGeom>
            <a:noFill/>
          </p:spPr>
        </p:pic>
      </p:grpSp>
      <p:grpSp>
        <p:nvGrpSpPr>
          <p:cNvPr id="77" name="Group 76"/>
          <p:cNvGrpSpPr/>
          <p:nvPr/>
        </p:nvGrpSpPr>
        <p:grpSpPr>
          <a:xfrm>
            <a:off x="4044752" y="3060330"/>
            <a:ext cx="588768" cy="127062"/>
            <a:chOff x="3255664" y="4416250"/>
            <a:chExt cx="925645" cy="266282"/>
          </a:xfrm>
          <a:scene3d>
            <a:camera prst="isometricOffAxis1Right"/>
            <a:lightRig rig="threePt" dir="t"/>
          </a:scene3d>
        </p:grpSpPr>
        <p:sp>
          <p:nvSpPr>
            <p:cNvPr id="72" name="Rectangle 71"/>
            <p:cNvSpPr/>
            <p:nvPr/>
          </p:nvSpPr>
          <p:spPr bwMode="auto">
            <a:xfrm>
              <a:off x="3255664" y="4416250"/>
              <a:ext cx="925645" cy="266282"/>
            </a:xfrm>
            <a:prstGeom prst="rect">
              <a:avLst/>
            </a:prstGeom>
            <a:gradFill>
              <a:gsLst>
                <a:gs pos="0">
                  <a:schemeClr val="bg1">
                    <a:lumMod val="75000"/>
                  </a:schemeClr>
                </a:gs>
                <a:gs pos="100000">
                  <a:schemeClr val="bg1">
                    <a:lumMod val="50000"/>
                  </a:schemeClr>
                </a:gs>
              </a:gsLst>
              <a:lin ang="16200000" scaled="0"/>
            </a:gradFill>
            <a:ln w="3810">
              <a:solidFill>
                <a:schemeClr val="bg1"/>
              </a:solidFill>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73" name="Rectangle 72"/>
            <p:cNvSpPr/>
            <p:nvPr/>
          </p:nvSpPr>
          <p:spPr bwMode="auto">
            <a:xfrm>
              <a:off x="3802014"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74" name="Rectangle 73"/>
            <p:cNvSpPr/>
            <p:nvPr/>
          </p:nvSpPr>
          <p:spPr bwMode="auto">
            <a:xfrm>
              <a:off x="388514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75" name="Rectangle 74"/>
            <p:cNvSpPr/>
            <p:nvPr/>
          </p:nvSpPr>
          <p:spPr bwMode="auto">
            <a:xfrm>
              <a:off x="3964943"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76" name="Rectangle 75"/>
            <p:cNvSpPr/>
            <p:nvPr/>
          </p:nvSpPr>
          <p:spPr bwMode="auto">
            <a:xfrm>
              <a:off x="404807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grpSp>
        <p:nvGrpSpPr>
          <p:cNvPr id="79" name="Group 78"/>
          <p:cNvGrpSpPr/>
          <p:nvPr/>
        </p:nvGrpSpPr>
        <p:grpSpPr>
          <a:xfrm>
            <a:off x="2034244" y="1879449"/>
            <a:ext cx="698470" cy="422268"/>
            <a:chOff x="1083365" y="1406532"/>
            <a:chExt cx="684706" cy="551785"/>
          </a:xfrm>
        </p:grpSpPr>
        <p:grpSp>
          <p:nvGrpSpPr>
            <p:cNvPr id="27" name="Group 26"/>
            <p:cNvGrpSpPr/>
            <p:nvPr/>
          </p:nvGrpSpPr>
          <p:grpSpPr>
            <a:xfrm>
              <a:off x="1083365" y="1406532"/>
              <a:ext cx="684706" cy="551785"/>
              <a:chOff x="1213404" y="2917838"/>
              <a:chExt cx="1380064" cy="1002228"/>
            </a:xfrm>
          </p:grpSpPr>
          <p:pic>
            <p:nvPicPr>
              <p:cNvPr id="28" name="Picture 5" descr="D:\ref\air\buttons\All_Vista\VISTA_07\Display.png"/>
              <p:cNvPicPr>
                <a:picLocks noChangeAspect="1" noChangeArrowheads="1"/>
              </p:cNvPicPr>
              <p:nvPr/>
            </p:nvPicPr>
            <p:blipFill>
              <a:blip r:embed="rId7"/>
              <a:stretch>
                <a:fillRect/>
              </a:stretch>
            </p:blipFill>
            <p:spPr bwMode="auto">
              <a:xfrm flipH="1">
                <a:off x="1213404" y="2917838"/>
                <a:ext cx="977113" cy="823459"/>
              </a:xfrm>
              <a:prstGeom prst="rect">
                <a:avLst/>
              </a:prstGeom>
              <a:noFill/>
            </p:spPr>
          </p:pic>
          <p:pic>
            <p:nvPicPr>
              <p:cNvPr id="29" name="Picture 3" descr="D:\Projects\Microsoft\WS08_ServerConsolidationCompete\Deck3\images\mouse.png"/>
              <p:cNvPicPr>
                <a:picLocks noChangeAspect="1" noChangeArrowheads="1"/>
              </p:cNvPicPr>
              <p:nvPr/>
            </p:nvPicPr>
            <p:blipFill>
              <a:blip r:embed="rId8" cstate="print"/>
              <a:srcRect/>
              <a:stretch>
                <a:fillRect/>
              </a:stretch>
            </p:blipFill>
            <p:spPr bwMode="auto">
              <a:xfrm flipH="1">
                <a:off x="2429450" y="3672050"/>
                <a:ext cx="164018" cy="116705"/>
              </a:xfrm>
              <a:prstGeom prst="rect">
                <a:avLst/>
              </a:prstGeom>
              <a:noFill/>
            </p:spPr>
          </p:pic>
          <p:sp>
            <p:nvSpPr>
              <p:cNvPr id="30" name="Freeform 29"/>
              <p:cNvSpPr/>
              <p:nvPr/>
            </p:nvSpPr>
            <p:spPr>
              <a:xfrm>
                <a:off x="2009005" y="3591207"/>
                <a:ext cx="428920" cy="120970"/>
              </a:xfrm>
              <a:custGeom>
                <a:avLst/>
                <a:gdLst>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79248 h 79248"/>
                  <a:gd name="connsiteX1" fmla="*/ 395926 w 428920"/>
                  <a:gd name="connsiteY1" fmla="*/ 65108 h 79248"/>
                  <a:gd name="connsiteX2" fmla="*/ 381786 w 428920"/>
                  <a:gd name="connsiteY2" fmla="*/ 50968 h 79248"/>
                  <a:gd name="connsiteX3" fmla="*/ 339365 w 428920"/>
                  <a:gd name="connsiteY3" fmla="*/ 27401 h 79248"/>
                  <a:gd name="connsiteX4" fmla="*/ 42421 w 428920"/>
                  <a:gd name="connsiteY4" fmla="*/ 32114 h 79248"/>
                  <a:gd name="connsiteX5" fmla="*/ 14141 w 428920"/>
                  <a:gd name="connsiteY5" fmla="*/ 41541 h 79248"/>
                  <a:gd name="connsiteX6" fmla="*/ 0 w 428920"/>
                  <a:gd name="connsiteY6" fmla="*/ 46254 h 79248"/>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920" h="120970">
                    <a:moveTo>
                      <a:pt x="428920" y="120970"/>
                    </a:moveTo>
                    <a:cubicBezTo>
                      <a:pt x="417380" y="117123"/>
                      <a:pt x="406120" y="114111"/>
                      <a:pt x="395926" y="106830"/>
                    </a:cubicBezTo>
                    <a:cubicBezTo>
                      <a:pt x="390502" y="102956"/>
                      <a:pt x="387048" y="96782"/>
                      <a:pt x="381786" y="92690"/>
                    </a:cubicBezTo>
                    <a:cubicBezTo>
                      <a:pt x="357474" y="73780"/>
                      <a:pt x="360701" y="76234"/>
                      <a:pt x="339365" y="69123"/>
                    </a:cubicBezTo>
                    <a:cubicBezTo>
                      <a:pt x="240384" y="49833"/>
                      <a:pt x="221288" y="0"/>
                      <a:pt x="42421" y="73836"/>
                    </a:cubicBezTo>
                    <a:cubicBezTo>
                      <a:pt x="32494" y="74268"/>
                      <a:pt x="23568" y="80121"/>
                      <a:pt x="14141" y="83263"/>
                    </a:cubicBezTo>
                    <a:lnTo>
                      <a:pt x="0" y="87976"/>
                    </a:lnTo>
                  </a:path>
                </a:pathLst>
              </a:custGeom>
              <a:noFill/>
              <a:ln w="9525" cap="flat" cmpd="sng" algn="ctr">
                <a:solidFill>
                  <a:srgbClr val="000000">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a:ea typeface="+mn-ea"/>
                  <a:cs typeface="+mn-cs"/>
                </a:endParaRPr>
              </a:p>
            </p:txBody>
          </p:sp>
          <p:pic>
            <p:nvPicPr>
              <p:cNvPr id="31" name="Picture 6" descr="D:\Projects\Microsoft\WS08_ServerConsolidationCompete\Deck3\images\keyboard.png"/>
              <p:cNvPicPr>
                <a:picLocks noChangeAspect="1" noChangeArrowheads="1"/>
              </p:cNvPicPr>
              <p:nvPr/>
            </p:nvPicPr>
            <p:blipFill>
              <a:blip r:embed="rId9"/>
              <a:srcRect/>
              <a:stretch>
                <a:fillRect/>
              </a:stretch>
            </p:blipFill>
            <p:spPr bwMode="auto">
              <a:xfrm>
                <a:off x="1482782" y="3605741"/>
                <a:ext cx="876300" cy="314325"/>
              </a:xfrm>
              <a:prstGeom prst="rect">
                <a:avLst/>
              </a:prstGeom>
              <a:noFill/>
            </p:spPr>
          </p:pic>
        </p:grpSp>
        <p:pic>
          <p:nvPicPr>
            <p:cNvPr id="78" name="Picture 12" descr="user blue"/>
            <p:cNvPicPr>
              <a:picLocks noChangeAspect="1" noChangeArrowheads="1"/>
            </p:cNvPicPr>
            <p:nvPr/>
          </p:nvPicPr>
          <p:blipFill>
            <a:blip r:embed="rId10">
              <a:duotone>
                <a:prstClr val="black"/>
                <a:schemeClr val="accent3">
                  <a:tint val="45000"/>
                  <a:satMod val="400000"/>
                </a:schemeClr>
              </a:duotone>
            </a:blip>
            <a:srcRect/>
            <a:stretch>
              <a:fillRect/>
            </a:stretch>
          </p:blipFill>
          <p:spPr bwMode="auto">
            <a:xfrm flipH="1">
              <a:off x="1428129" y="1498328"/>
              <a:ext cx="291340" cy="392384"/>
            </a:xfrm>
            <a:prstGeom prst="rect">
              <a:avLst/>
            </a:prstGeom>
            <a:noFill/>
            <a:ln w="9525">
              <a:noFill/>
              <a:miter lim="800000"/>
              <a:headEnd/>
              <a:tailEnd/>
            </a:ln>
          </p:spPr>
        </p:pic>
      </p:grpSp>
      <p:grpSp>
        <p:nvGrpSpPr>
          <p:cNvPr id="80" name="Group 79"/>
          <p:cNvGrpSpPr/>
          <p:nvPr/>
        </p:nvGrpSpPr>
        <p:grpSpPr>
          <a:xfrm>
            <a:off x="2366877" y="1553582"/>
            <a:ext cx="698470" cy="422268"/>
            <a:chOff x="1083365" y="1406532"/>
            <a:chExt cx="684706" cy="551785"/>
          </a:xfrm>
        </p:grpSpPr>
        <p:grpSp>
          <p:nvGrpSpPr>
            <p:cNvPr id="81" name="Group 80"/>
            <p:cNvGrpSpPr/>
            <p:nvPr/>
          </p:nvGrpSpPr>
          <p:grpSpPr>
            <a:xfrm>
              <a:off x="1083365" y="1406532"/>
              <a:ext cx="684706" cy="551785"/>
              <a:chOff x="1213404" y="2917838"/>
              <a:chExt cx="1380064" cy="1002228"/>
            </a:xfrm>
          </p:grpSpPr>
          <p:pic>
            <p:nvPicPr>
              <p:cNvPr id="83" name="Picture 5" descr="D:\ref\air\buttons\All_Vista\VISTA_07\Display.png"/>
              <p:cNvPicPr>
                <a:picLocks noChangeAspect="1" noChangeArrowheads="1"/>
              </p:cNvPicPr>
              <p:nvPr/>
            </p:nvPicPr>
            <p:blipFill>
              <a:blip r:embed="rId7"/>
              <a:stretch>
                <a:fillRect/>
              </a:stretch>
            </p:blipFill>
            <p:spPr bwMode="auto">
              <a:xfrm flipH="1">
                <a:off x="1213404" y="2917838"/>
                <a:ext cx="977113" cy="823459"/>
              </a:xfrm>
              <a:prstGeom prst="rect">
                <a:avLst/>
              </a:prstGeom>
              <a:noFill/>
            </p:spPr>
          </p:pic>
          <p:pic>
            <p:nvPicPr>
              <p:cNvPr id="84" name="Picture 3" descr="D:\Projects\Microsoft\WS08_ServerConsolidationCompete\Deck3\images\mouse.png"/>
              <p:cNvPicPr>
                <a:picLocks noChangeAspect="1" noChangeArrowheads="1"/>
              </p:cNvPicPr>
              <p:nvPr/>
            </p:nvPicPr>
            <p:blipFill>
              <a:blip r:embed="rId8" cstate="print"/>
              <a:srcRect/>
              <a:stretch>
                <a:fillRect/>
              </a:stretch>
            </p:blipFill>
            <p:spPr bwMode="auto">
              <a:xfrm flipH="1">
                <a:off x="2429450" y="3672050"/>
                <a:ext cx="164018" cy="116705"/>
              </a:xfrm>
              <a:prstGeom prst="rect">
                <a:avLst/>
              </a:prstGeom>
              <a:noFill/>
            </p:spPr>
          </p:pic>
          <p:sp>
            <p:nvSpPr>
              <p:cNvPr id="85" name="Freeform 84"/>
              <p:cNvSpPr/>
              <p:nvPr/>
            </p:nvSpPr>
            <p:spPr>
              <a:xfrm>
                <a:off x="2009005" y="3591207"/>
                <a:ext cx="428920" cy="120970"/>
              </a:xfrm>
              <a:custGeom>
                <a:avLst/>
                <a:gdLst>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79248 h 79248"/>
                  <a:gd name="connsiteX1" fmla="*/ 395926 w 428920"/>
                  <a:gd name="connsiteY1" fmla="*/ 65108 h 79248"/>
                  <a:gd name="connsiteX2" fmla="*/ 381786 w 428920"/>
                  <a:gd name="connsiteY2" fmla="*/ 50968 h 79248"/>
                  <a:gd name="connsiteX3" fmla="*/ 339365 w 428920"/>
                  <a:gd name="connsiteY3" fmla="*/ 27401 h 79248"/>
                  <a:gd name="connsiteX4" fmla="*/ 42421 w 428920"/>
                  <a:gd name="connsiteY4" fmla="*/ 32114 h 79248"/>
                  <a:gd name="connsiteX5" fmla="*/ 14141 w 428920"/>
                  <a:gd name="connsiteY5" fmla="*/ 41541 h 79248"/>
                  <a:gd name="connsiteX6" fmla="*/ 0 w 428920"/>
                  <a:gd name="connsiteY6" fmla="*/ 46254 h 79248"/>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920" h="120970">
                    <a:moveTo>
                      <a:pt x="428920" y="120970"/>
                    </a:moveTo>
                    <a:cubicBezTo>
                      <a:pt x="417380" y="117123"/>
                      <a:pt x="406120" y="114111"/>
                      <a:pt x="395926" y="106830"/>
                    </a:cubicBezTo>
                    <a:cubicBezTo>
                      <a:pt x="390502" y="102956"/>
                      <a:pt x="387048" y="96782"/>
                      <a:pt x="381786" y="92690"/>
                    </a:cubicBezTo>
                    <a:cubicBezTo>
                      <a:pt x="357474" y="73780"/>
                      <a:pt x="360701" y="76234"/>
                      <a:pt x="339365" y="69123"/>
                    </a:cubicBezTo>
                    <a:cubicBezTo>
                      <a:pt x="240384" y="49833"/>
                      <a:pt x="221288" y="0"/>
                      <a:pt x="42421" y="73836"/>
                    </a:cubicBezTo>
                    <a:cubicBezTo>
                      <a:pt x="32494" y="74268"/>
                      <a:pt x="23568" y="80121"/>
                      <a:pt x="14141" y="83263"/>
                    </a:cubicBezTo>
                    <a:lnTo>
                      <a:pt x="0" y="87976"/>
                    </a:lnTo>
                  </a:path>
                </a:pathLst>
              </a:custGeom>
              <a:noFill/>
              <a:ln w="9525" cap="flat" cmpd="sng" algn="ctr">
                <a:solidFill>
                  <a:srgbClr val="000000">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a:ea typeface="+mn-ea"/>
                  <a:cs typeface="+mn-cs"/>
                </a:endParaRPr>
              </a:p>
            </p:txBody>
          </p:sp>
          <p:pic>
            <p:nvPicPr>
              <p:cNvPr id="86" name="Picture 6" descr="D:\Projects\Microsoft\WS08_ServerConsolidationCompete\Deck3\images\keyboard.png"/>
              <p:cNvPicPr>
                <a:picLocks noChangeAspect="1" noChangeArrowheads="1"/>
              </p:cNvPicPr>
              <p:nvPr/>
            </p:nvPicPr>
            <p:blipFill>
              <a:blip r:embed="rId9"/>
              <a:srcRect/>
              <a:stretch>
                <a:fillRect/>
              </a:stretch>
            </p:blipFill>
            <p:spPr bwMode="auto">
              <a:xfrm>
                <a:off x="1482782" y="3605741"/>
                <a:ext cx="876300" cy="314325"/>
              </a:xfrm>
              <a:prstGeom prst="rect">
                <a:avLst/>
              </a:prstGeom>
              <a:noFill/>
            </p:spPr>
          </p:pic>
        </p:grpSp>
        <p:pic>
          <p:nvPicPr>
            <p:cNvPr id="82" name="Picture 12" descr="user blue"/>
            <p:cNvPicPr>
              <a:picLocks noChangeAspect="1" noChangeArrowheads="1"/>
            </p:cNvPicPr>
            <p:nvPr/>
          </p:nvPicPr>
          <p:blipFill>
            <a:blip r:embed="rId10">
              <a:duotone>
                <a:prstClr val="black"/>
                <a:schemeClr val="accent3">
                  <a:tint val="45000"/>
                  <a:satMod val="400000"/>
                </a:schemeClr>
              </a:duotone>
            </a:blip>
            <a:srcRect/>
            <a:stretch>
              <a:fillRect/>
            </a:stretch>
          </p:blipFill>
          <p:spPr bwMode="auto">
            <a:xfrm flipH="1">
              <a:off x="1428129" y="1498328"/>
              <a:ext cx="291340" cy="392384"/>
            </a:xfrm>
            <a:prstGeom prst="rect">
              <a:avLst/>
            </a:prstGeom>
            <a:noFill/>
            <a:ln w="9525">
              <a:noFill/>
              <a:miter lim="800000"/>
              <a:headEnd/>
              <a:tailEnd/>
            </a:ln>
          </p:spPr>
        </p:pic>
      </p:grpSp>
      <p:pic>
        <p:nvPicPr>
          <p:cNvPr id="87" name="Picture 86" descr="C:\Program Files\Microsoft Resource DVD Artwork\DVD_ART\Artwork_Imagery\HARDWARE_IMAGERY\Illustration - Misc Hardware\Windows Vista Illustration Icons\Server.png"/>
          <p:cNvPicPr/>
          <p:nvPr/>
        </p:nvPicPr>
        <p:blipFill>
          <a:blip r:embed="rId11" cstate="print">
            <a:duotone>
              <a:prstClr val="black"/>
              <a:srgbClr val="5F5F5F">
                <a:tint val="45000"/>
                <a:satMod val="400000"/>
              </a:srgbClr>
            </a:duotone>
          </a:blip>
          <a:srcRect/>
          <a:stretch>
            <a:fillRect/>
          </a:stretch>
        </p:blipFill>
        <p:spPr bwMode="auto">
          <a:xfrm flipH="1">
            <a:off x="1794665" y="2130692"/>
            <a:ext cx="450141" cy="463608"/>
          </a:xfrm>
          <a:prstGeom prst="rect">
            <a:avLst/>
          </a:prstGeom>
          <a:noFill/>
        </p:spPr>
      </p:pic>
      <p:grpSp>
        <p:nvGrpSpPr>
          <p:cNvPr id="88" name="Group 87"/>
          <p:cNvGrpSpPr/>
          <p:nvPr/>
        </p:nvGrpSpPr>
        <p:grpSpPr>
          <a:xfrm>
            <a:off x="5942246" y="3944912"/>
            <a:ext cx="588768" cy="127062"/>
            <a:chOff x="3255664" y="4416250"/>
            <a:chExt cx="925645" cy="266282"/>
          </a:xfrm>
          <a:scene3d>
            <a:camera prst="isometricOffAxis1Right"/>
            <a:lightRig rig="threePt" dir="t"/>
          </a:scene3d>
        </p:grpSpPr>
        <p:sp>
          <p:nvSpPr>
            <p:cNvPr id="89" name="Rectangle 88"/>
            <p:cNvSpPr/>
            <p:nvPr/>
          </p:nvSpPr>
          <p:spPr bwMode="auto">
            <a:xfrm>
              <a:off x="3255664" y="4416250"/>
              <a:ext cx="925645" cy="266282"/>
            </a:xfrm>
            <a:prstGeom prst="rect">
              <a:avLst/>
            </a:prstGeom>
            <a:gradFill>
              <a:gsLst>
                <a:gs pos="0">
                  <a:schemeClr val="bg1">
                    <a:lumMod val="75000"/>
                  </a:schemeClr>
                </a:gs>
                <a:gs pos="100000">
                  <a:schemeClr val="bg1">
                    <a:lumMod val="50000"/>
                  </a:schemeClr>
                </a:gs>
              </a:gsLst>
              <a:lin ang="16200000" scaled="0"/>
            </a:gradFill>
            <a:ln w="3810">
              <a:solidFill>
                <a:schemeClr val="bg1"/>
              </a:solidFill>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0" name="Rectangle 89"/>
            <p:cNvSpPr/>
            <p:nvPr/>
          </p:nvSpPr>
          <p:spPr bwMode="auto">
            <a:xfrm>
              <a:off x="3802014"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1" name="Rectangle 90"/>
            <p:cNvSpPr/>
            <p:nvPr/>
          </p:nvSpPr>
          <p:spPr bwMode="auto">
            <a:xfrm>
              <a:off x="388514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2" name="Rectangle 91"/>
            <p:cNvSpPr/>
            <p:nvPr/>
          </p:nvSpPr>
          <p:spPr bwMode="auto">
            <a:xfrm>
              <a:off x="3964943"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3" name="Rectangle 92"/>
            <p:cNvSpPr/>
            <p:nvPr/>
          </p:nvSpPr>
          <p:spPr bwMode="auto">
            <a:xfrm>
              <a:off x="404807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grpSp>
        <p:nvGrpSpPr>
          <p:cNvPr id="94" name="Group 93"/>
          <p:cNvGrpSpPr/>
          <p:nvPr/>
        </p:nvGrpSpPr>
        <p:grpSpPr>
          <a:xfrm>
            <a:off x="7616917" y="4853373"/>
            <a:ext cx="588768" cy="127062"/>
            <a:chOff x="3255664" y="4416250"/>
            <a:chExt cx="925645" cy="266282"/>
          </a:xfrm>
          <a:scene3d>
            <a:camera prst="isometricOffAxis1Right"/>
            <a:lightRig rig="threePt" dir="t"/>
          </a:scene3d>
        </p:grpSpPr>
        <p:sp>
          <p:nvSpPr>
            <p:cNvPr id="95" name="Rectangle 94"/>
            <p:cNvSpPr/>
            <p:nvPr/>
          </p:nvSpPr>
          <p:spPr bwMode="auto">
            <a:xfrm>
              <a:off x="3255664" y="4416250"/>
              <a:ext cx="925645" cy="266282"/>
            </a:xfrm>
            <a:prstGeom prst="rect">
              <a:avLst/>
            </a:prstGeom>
            <a:gradFill>
              <a:gsLst>
                <a:gs pos="0">
                  <a:schemeClr val="bg1">
                    <a:lumMod val="75000"/>
                  </a:schemeClr>
                </a:gs>
                <a:gs pos="100000">
                  <a:schemeClr val="bg1">
                    <a:lumMod val="50000"/>
                  </a:schemeClr>
                </a:gs>
              </a:gsLst>
              <a:lin ang="16200000" scaled="0"/>
            </a:gradFill>
            <a:ln w="3810">
              <a:solidFill>
                <a:schemeClr val="bg1"/>
              </a:solidFill>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6" name="Rectangle 95"/>
            <p:cNvSpPr/>
            <p:nvPr/>
          </p:nvSpPr>
          <p:spPr bwMode="auto">
            <a:xfrm>
              <a:off x="3802014"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7" name="Rectangle 96"/>
            <p:cNvSpPr/>
            <p:nvPr/>
          </p:nvSpPr>
          <p:spPr bwMode="auto">
            <a:xfrm>
              <a:off x="388514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8" name="Rectangle 97"/>
            <p:cNvSpPr/>
            <p:nvPr/>
          </p:nvSpPr>
          <p:spPr bwMode="auto">
            <a:xfrm>
              <a:off x="3964943"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99" name="Rectangle 98"/>
            <p:cNvSpPr/>
            <p:nvPr/>
          </p:nvSpPr>
          <p:spPr bwMode="auto">
            <a:xfrm>
              <a:off x="4048071" y="4466492"/>
              <a:ext cx="45719" cy="132862"/>
            </a:xfrm>
            <a:prstGeom prst="rect">
              <a:avLst/>
            </a:prstGeom>
            <a:solidFill>
              <a:schemeClr val="tx1">
                <a:lumMod val="85000"/>
                <a:lumOff val="15000"/>
              </a:schemeClr>
            </a:solidFill>
            <a:ln>
              <a:headEnd type="none" w="med" len="med"/>
              <a:tailEnd type="none" w="med" len="med"/>
            </a:ln>
            <a:effectLst/>
            <a:scene3d>
              <a:camera prst="orthographicFront">
                <a:rot lat="0" lon="0" rev="0"/>
              </a:camera>
              <a:lightRig rig="threePt" dir="t">
                <a:rot lat="0" lon="0" rev="1200000"/>
              </a:lightRig>
            </a:scene3d>
            <a:sp3d extrusionH="190500">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pic>
        <p:nvPicPr>
          <p:cNvPr id="103" name="Picture 2" descr="D:\Projects\Microsoft\DPM_Deck\images\Vista (344).png"/>
          <p:cNvPicPr>
            <a:picLocks noChangeAspect="1" noChangeArrowheads="1"/>
          </p:cNvPicPr>
          <p:nvPr/>
        </p:nvPicPr>
        <p:blipFill>
          <a:blip r:embed="rId2" cstate="print"/>
          <a:srcRect/>
          <a:stretch>
            <a:fillRect/>
          </a:stretch>
        </p:blipFill>
        <p:spPr bwMode="auto">
          <a:xfrm flipH="1">
            <a:off x="8669858" y="4862427"/>
            <a:ext cx="793011" cy="594913"/>
          </a:xfrm>
          <a:prstGeom prst="rect">
            <a:avLst/>
          </a:prstGeom>
          <a:noFill/>
        </p:spPr>
      </p:pic>
      <p:pic>
        <p:nvPicPr>
          <p:cNvPr id="102" name="Picture 2" descr="D:\Projects\Microsoft\DPM_Deck\images\Vista (344).png"/>
          <p:cNvPicPr>
            <a:picLocks noChangeAspect="1" noChangeArrowheads="1"/>
          </p:cNvPicPr>
          <p:nvPr/>
        </p:nvPicPr>
        <p:blipFill>
          <a:blip r:embed="rId2" cstate="print"/>
          <a:srcRect/>
          <a:stretch>
            <a:fillRect/>
          </a:stretch>
        </p:blipFill>
        <p:spPr bwMode="auto">
          <a:xfrm flipH="1">
            <a:off x="8471127" y="5011514"/>
            <a:ext cx="793011" cy="594913"/>
          </a:xfrm>
          <a:prstGeom prst="rect">
            <a:avLst/>
          </a:prstGeom>
          <a:noFill/>
        </p:spPr>
      </p:pic>
      <p:pic>
        <p:nvPicPr>
          <p:cNvPr id="101" name="Picture 2" descr="D:\Projects\Microsoft\DPM_Deck\images\Vista (344).png"/>
          <p:cNvPicPr>
            <a:picLocks noChangeAspect="1" noChangeArrowheads="1"/>
          </p:cNvPicPr>
          <p:nvPr/>
        </p:nvPicPr>
        <p:blipFill>
          <a:blip r:embed="rId2" cstate="print"/>
          <a:srcRect/>
          <a:stretch>
            <a:fillRect/>
          </a:stretch>
        </p:blipFill>
        <p:spPr bwMode="auto">
          <a:xfrm flipH="1">
            <a:off x="8232649" y="5180480"/>
            <a:ext cx="793011" cy="594913"/>
          </a:xfrm>
          <a:prstGeom prst="rect">
            <a:avLst/>
          </a:prstGeom>
          <a:noFill/>
        </p:spPr>
      </p:pic>
      <p:pic>
        <p:nvPicPr>
          <p:cNvPr id="100" name="Picture 2" descr="D:\Projects\Microsoft\DPM_Deck\images\Vista (344).png"/>
          <p:cNvPicPr>
            <a:picLocks noChangeAspect="1" noChangeArrowheads="1"/>
          </p:cNvPicPr>
          <p:nvPr/>
        </p:nvPicPr>
        <p:blipFill>
          <a:blip r:embed="rId2" cstate="print"/>
          <a:srcRect/>
          <a:stretch>
            <a:fillRect/>
          </a:stretch>
        </p:blipFill>
        <p:spPr bwMode="auto">
          <a:xfrm flipH="1">
            <a:off x="8007421" y="5349446"/>
            <a:ext cx="793011" cy="594913"/>
          </a:xfrm>
          <a:prstGeom prst="rect">
            <a:avLst/>
          </a:prstGeom>
          <a:noFill/>
        </p:spPr>
      </p:pic>
      <p:grpSp>
        <p:nvGrpSpPr>
          <p:cNvPr id="40" name="Group 16"/>
          <p:cNvGrpSpPr/>
          <p:nvPr/>
        </p:nvGrpSpPr>
        <p:grpSpPr>
          <a:xfrm>
            <a:off x="8117334" y="5709298"/>
            <a:ext cx="345067" cy="253340"/>
            <a:chOff x="6691381" y="3538566"/>
            <a:chExt cx="1282751" cy="1346654"/>
          </a:xfrm>
        </p:grpSpPr>
        <p:sp>
          <p:nvSpPr>
            <p:cNvPr id="41" name="Oval 40"/>
            <p:cNvSpPr/>
            <p:nvPr/>
          </p:nvSpPr>
          <p:spPr>
            <a:xfrm>
              <a:off x="6691381" y="4392090"/>
              <a:ext cx="1282751" cy="493130"/>
            </a:xfrm>
            <a:prstGeom prst="ellipse">
              <a:avLst/>
            </a:prstGeom>
            <a:gradFill flip="none" rotWithShape="1">
              <a:gsLst>
                <a:gs pos="0">
                  <a:sysClr val="windowText" lastClr="000000">
                    <a:lumMod val="65000"/>
                    <a:lumOff val="35000"/>
                  </a:sys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nvGrpSpPr>
            <p:cNvPr id="42" name="Group 17"/>
            <p:cNvGrpSpPr/>
            <p:nvPr/>
          </p:nvGrpSpPr>
          <p:grpSpPr>
            <a:xfrm flipH="1">
              <a:off x="6802955" y="3538566"/>
              <a:ext cx="915230" cy="1242090"/>
              <a:chOff x="8100716" y="3773214"/>
              <a:chExt cx="441437" cy="599089"/>
            </a:xfrm>
          </p:grpSpPr>
          <p:sp>
            <p:nvSpPr>
              <p:cNvPr id="43" name="Flowchart: Magnetic Disk 42"/>
              <p:cNvSpPr/>
              <p:nvPr/>
            </p:nvSpPr>
            <p:spPr>
              <a:xfrm>
                <a:off x="8100719" y="3773214"/>
                <a:ext cx="441434" cy="599089"/>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sp>
            <p:nvSpPr>
              <p:cNvPr id="44" name="Oval 43"/>
              <p:cNvSpPr/>
              <p:nvPr/>
            </p:nvSpPr>
            <p:spPr>
              <a:xfrm>
                <a:off x="8100716" y="3773214"/>
                <a:ext cx="438912" cy="194854"/>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fontAlgn="auto">
                  <a:spcBef>
                    <a:spcPts val="0"/>
                  </a:spcBef>
                  <a:spcAft>
                    <a:spcPts val="0"/>
                  </a:spcAft>
                  <a:buClrTx/>
                  <a:buNone/>
                  <a:defRPr/>
                </a:pPr>
                <a:endParaRPr kumimoji="0" lang="en-US" sz="1800" b="0" i="0" u="none" strike="noStrike" kern="0" cap="none" spc="0" normalizeH="0" baseline="0" noProof="0" dirty="0">
                  <a:ln>
                    <a:noFill/>
                  </a:ln>
                  <a:effectLst/>
                  <a:uLnTx/>
                  <a:uFillTx/>
                  <a:latin typeface="Calibri"/>
                  <a:ea typeface="+mn-ea"/>
                  <a:cs typeface="+mn-cs"/>
                </a:endParaRPr>
              </a:p>
            </p:txBody>
          </p:sp>
        </p:grpSp>
      </p:grpSp>
      <p:grpSp>
        <p:nvGrpSpPr>
          <p:cNvPr id="108" name="Group 107"/>
          <p:cNvGrpSpPr/>
          <p:nvPr/>
        </p:nvGrpSpPr>
        <p:grpSpPr>
          <a:xfrm>
            <a:off x="6330194" y="4223139"/>
            <a:ext cx="865691" cy="824540"/>
            <a:chOff x="4558667" y="5464608"/>
            <a:chExt cx="589804" cy="748829"/>
          </a:xfrm>
        </p:grpSpPr>
        <p:pic>
          <p:nvPicPr>
            <p:cNvPr id="106" name="Picture 2" descr="D:\Projects\Microsoft\DPM_Deck\images\Vista (344).png"/>
            <p:cNvPicPr>
              <a:picLocks noChangeAspect="1" noChangeArrowheads="1"/>
            </p:cNvPicPr>
            <p:nvPr/>
          </p:nvPicPr>
          <p:blipFill>
            <a:blip r:embed="rId2" cstate="print"/>
            <a:srcRect/>
            <a:stretch>
              <a:fillRect/>
            </a:stretch>
          </p:blipFill>
          <p:spPr bwMode="auto">
            <a:xfrm flipH="1">
              <a:off x="4727633" y="5752843"/>
              <a:ext cx="420838" cy="420838"/>
            </a:xfrm>
            <a:prstGeom prst="rect">
              <a:avLst/>
            </a:prstGeom>
            <a:noFill/>
            <a:ln>
              <a:noFill/>
            </a:ln>
          </p:spPr>
        </p:pic>
        <p:pic>
          <p:nvPicPr>
            <p:cNvPr id="107" name="Picture 2" descr="D:\Projects\Microsoft\DPM_Deck\images\Vista (344).png"/>
            <p:cNvPicPr>
              <a:picLocks noChangeAspect="1" noChangeArrowheads="1"/>
            </p:cNvPicPr>
            <p:nvPr/>
          </p:nvPicPr>
          <p:blipFill>
            <a:blip r:embed="rId2" cstate="print"/>
            <a:srcRect/>
            <a:stretch>
              <a:fillRect/>
            </a:stretch>
          </p:blipFill>
          <p:spPr bwMode="auto">
            <a:xfrm flipH="1">
              <a:off x="4717694" y="5464608"/>
              <a:ext cx="420838" cy="420838"/>
            </a:xfrm>
            <a:prstGeom prst="rect">
              <a:avLst/>
            </a:prstGeom>
            <a:noFill/>
            <a:ln>
              <a:noFill/>
            </a:ln>
          </p:spPr>
        </p:pic>
        <p:pic>
          <p:nvPicPr>
            <p:cNvPr id="105" name="Picture 2" descr="D:\Projects\Microsoft\DPM_Deck\images\Vista (344).png"/>
            <p:cNvPicPr>
              <a:picLocks noChangeAspect="1" noChangeArrowheads="1"/>
            </p:cNvPicPr>
            <p:nvPr/>
          </p:nvPicPr>
          <p:blipFill>
            <a:blip r:embed="rId2" cstate="print"/>
            <a:srcRect/>
            <a:stretch>
              <a:fillRect/>
            </a:stretch>
          </p:blipFill>
          <p:spPr bwMode="auto">
            <a:xfrm flipH="1">
              <a:off x="4568606" y="5792599"/>
              <a:ext cx="420838" cy="420838"/>
            </a:xfrm>
            <a:prstGeom prst="rect">
              <a:avLst/>
            </a:prstGeom>
            <a:noFill/>
            <a:ln>
              <a:noFill/>
            </a:ln>
          </p:spPr>
        </p:pic>
        <p:pic>
          <p:nvPicPr>
            <p:cNvPr id="104" name="Picture 2" descr="D:\Projects\Microsoft\DPM_Deck\images\Vista (344).png"/>
            <p:cNvPicPr>
              <a:picLocks noChangeAspect="1" noChangeArrowheads="1"/>
            </p:cNvPicPr>
            <p:nvPr/>
          </p:nvPicPr>
          <p:blipFill>
            <a:blip r:embed="rId2" cstate="print"/>
            <a:srcRect/>
            <a:stretch>
              <a:fillRect/>
            </a:stretch>
          </p:blipFill>
          <p:spPr bwMode="auto">
            <a:xfrm flipH="1">
              <a:off x="4558667" y="5504364"/>
              <a:ext cx="420838" cy="420838"/>
            </a:xfrm>
            <a:prstGeom prst="rect">
              <a:avLst/>
            </a:prstGeom>
            <a:noFill/>
            <a:ln>
              <a:noFill/>
            </a:ln>
          </p:spPr>
        </p:pic>
      </p:grpSp>
      <p:grpSp>
        <p:nvGrpSpPr>
          <p:cNvPr id="109" name="Group 108"/>
          <p:cNvGrpSpPr/>
          <p:nvPr/>
        </p:nvGrpSpPr>
        <p:grpSpPr>
          <a:xfrm>
            <a:off x="6883809" y="3734452"/>
            <a:ext cx="865691" cy="824540"/>
            <a:chOff x="4558667" y="5464608"/>
            <a:chExt cx="589804" cy="748829"/>
          </a:xfrm>
        </p:grpSpPr>
        <p:pic>
          <p:nvPicPr>
            <p:cNvPr id="110" name="Picture 2" descr="D:\Projects\Microsoft\DPM_Deck\images\Vista (344).png"/>
            <p:cNvPicPr>
              <a:picLocks noChangeAspect="1" noChangeArrowheads="1"/>
            </p:cNvPicPr>
            <p:nvPr/>
          </p:nvPicPr>
          <p:blipFill>
            <a:blip r:embed="rId2" cstate="print"/>
            <a:srcRect/>
            <a:stretch>
              <a:fillRect/>
            </a:stretch>
          </p:blipFill>
          <p:spPr bwMode="auto">
            <a:xfrm flipH="1">
              <a:off x="4727633" y="5752843"/>
              <a:ext cx="420838" cy="420838"/>
            </a:xfrm>
            <a:prstGeom prst="rect">
              <a:avLst/>
            </a:prstGeom>
            <a:noFill/>
            <a:ln>
              <a:noFill/>
            </a:ln>
          </p:spPr>
        </p:pic>
        <p:pic>
          <p:nvPicPr>
            <p:cNvPr id="111" name="Picture 2" descr="D:\Projects\Microsoft\DPM_Deck\images\Vista (344).png"/>
            <p:cNvPicPr>
              <a:picLocks noChangeAspect="1" noChangeArrowheads="1"/>
            </p:cNvPicPr>
            <p:nvPr/>
          </p:nvPicPr>
          <p:blipFill>
            <a:blip r:embed="rId2" cstate="print"/>
            <a:srcRect/>
            <a:stretch>
              <a:fillRect/>
            </a:stretch>
          </p:blipFill>
          <p:spPr bwMode="auto">
            <a:xfrm flipH="1">
              <a:off x="4717694" y="5464608"/>
              <a:ext cx="420838" cy="420838"/>
            </a:xfrm>
            <a:prstGeom prst="rect">
              <a:avLst/>
            </a:prstGeom>
            <a:noFill/>
            <a:ln>
              <a:noFill/>
            </a:ln>
          </p:spPr>
        </p:pic>
        <p:pic>
          <p:nvPicPr>
            <p:cNvPr id="112" name="Picture 2" descr="D:\Projects\Microsoft\DPM_Deck\images\Vista (344).png"/>
            <p:cNvPicPr>
              <a:picLocks noChangeAspect="1" noChangeArrowheads="1"/>
            </p:cNvPicPr>
            <p:nvPr/>
          </p:nvPicPr>
          <p:blipFill>
            <a:blip r:embed="rId2" cstate="print"/>
            <a:srcRect/>
            <a:stretch>
              <a:fillRect/>
            </a:stretch>
          </p:blipFill>
          <p:spPr bwMode="auto">
            <a:xfrm flipH="1">
              <a:off x="4568606" y="5792599"/>
              <a:ext cx="420838" cy="420838"/>
            </a:xfrm>
            <a:prstGeom prst="rect">
              <a:avLst/>
            </a:prstGeom>
            <a:noFill/>
            <a:ln>
              <a:noFill/>
            </a:ln>
          </p:spPr>
        </p:pic>
        <p:pic>
          <p:nvPicPr>
            <p:cNvPr id="113" name="Picture 2" descr="D:\Projects\Microsoft\DPM_Deck\images\Vista (344).png"/>
            <p:cNvPicPr>
              <a:picLocks noChangeAspect="1" noChangeArrowheads="1"/>
            </p:cNvPicPr>
            <p:nvPr/>
          </p:nvPicPr>
          <p:blipFill>
            <a:blip r:embed="rId2" cstate="print"/>
            <a:srcRect/>
            <a:stretch>
              <a:fillRect/>
            </a:stretch>
          </p:blipFill>
          <p:spPr bwMode="auto">
            <a:xfrm flipH="1">
              <a:off x="4558667" y="5504364"/>
              <a:ext cx="420838" cy="420838"/>
            </a:xfrm>
            <a:prstGeom prst="rect">
              <a:avLst/>
            </a:prstGeom>
            <a:noFill/>
            <a:ln>
              <a:noFill/>
            </a:ln>
          </p:spPr>
        </p:pic>
      </p:grpSp>
      <p:pic>
        <p:nvPicPr>
          <p:cNvPr id="114" name="Picture 21" descr="cloud_01"/>
          <p:cNvPicPr>
            <a:picLocks noChangeAspect="1" noChangeArrowheads="1"/>
          </p:cNvPicPr>
          <p:nvPr/>
        </p:nvPicPr>
        <p:blipFill>
          <a:blip r:embed="rId4">
            <a:grayscl/>
          </a:blip>
          <a:srcRect/>
          <a:stretch>
            <a:fillRect/>
          </a:stretch>
        </p:blipFill>
        <p:spPr bwMode="auto">
          <a:xfrm>
            <a:off x="2865651" y="2314116"/>
            <a:ext cx="429749" cy="164380"/>
          </a:xfrm>
          <a:prstGeom prst="rect">
            <a:avLst/>
          </a:prstGeom>
          <a:noFill/>
        </p:spPr>
      </p:pic>
      <p:pic>
        <p:nvPicPr>
          <p:cNvPr id="126" name="Picture 125" descr="C:\Program Files\Microsoft Resource DVD Artwork\DVD_ART\Artwork_Imagery\HARDWARE_IMAGERY\Illustration - Misc Hardware\Windows Vista Illustration Icons\Server.png"/>
          <p:cNvPicPr/>
          <p:nvPr/>
        </p:nvPicPr>
        <p:blipFill>
          <a:blip r:embed="rId11" cstate="print">
            <a:duotone>
              <a:prstClr val="black"/>
              <a:srgbClr val="5F5F5F">
                <a:tint val="45000"/>
                <a:satMod val="400000"/>
              </a:srgbClr>
            </a:duotone>
          </a:blip>
          <a:srcRect/>
          <a:stretch>
            <a:fillRect/>
          </a:stretch>
        </p:blipFill>
        <p:spPr bwMode="auto">
          <a:xfrm flipH="1">
            <a:off x="13951851" y="773827"/>
            <a:ext cx="767776" cy="790745"/>
          </a:xfrm>
          <a:prstGeom prst="rect">
            <a:avLst/>
          </a:prstGeom>
          <a:noFill/>
        </p:spPr>
      </p:pic>
      <p:grpSp>
        <p:nvGrpSpPr>
          <p:cNvPr id="131" name="Group 130"/>
          <p:cNvGrpSpPr/>
          <p:nvPr/>
        </p:nvGrpSpPr>
        <p:grpSpPr>
          <a:xfrm>
            <a:off x="14640551" y="611933"/>
            <a:ext cx="1443253" cy="961165"/>
            <a:chOff x="1348426" y="3686322"/>
            <a:chExt cx="1082722" cy="961165"/>
          </a:xfrm>
        </p:grpSpPr>
        <p:pic>
          <p:nvPicPr>
            <p:cNvPr id="132" name="Picture 8" descr="PC blank screen"/>
            <p:cNvPicPr>
              <a:picLocks noChangeAspect="1" noChangeArrowheads="1"/>
            </p:cNvPicPr>
            <p:nvPr/>
          </p:nvPicPr>
          <p:blipFill>
            <a:blip r:embed="rId12" cstate="print"/>
            <a:srcRect/>
            <a:stretch>
              <a:fillRect/>
            </a:stretch>
          </p:blipFill>
          <p:spPr bwMode="auto">
            <a:xfrm>
              <a:off x="1540659" y="3686322"/>
              <a:ext cx="890489" cy="952273"/>
            </a:xfrm>
            <a:prstGeom prst="rect">
              <a:avLst/>
            </a:prstGeom>
            <a:noFill/>
            <a:ln w="9525">
              <a:noFill/>
              <a:miter lim="800000"/>
              <a:headEnd/>
              <a:tailEnd/>
            </a:ln>
          </p:spPr>
        </p:pic>
        <p:pic>
          <p:nvPicPr>
            <p:cNvPr id="133" name="Picture 12" descr="user blue"/>
            <p:cNvPicPr>
              <a:picLocks noChangeAspect="1" noChangeArrowheads="1"/>
            </p:cNvPicPr>
            <p:nvPr/>
          </p:nvPicPr>
          <p:blipFill>
            <a:blip r:embed="rId10"/>
            <a:srcRect/>
            <a:stretch>
              <a:fillRect/>
            </a:stretch>
          </p:blipFill>
          <p:spPr bwMode="auto">
            <a:xfrm>
              <a:off x="1348426" y="3981733"/>
              <a:ext cx="494314" cy="665754"/>
            </a:xfrm>
            <a:prstGeom prst="rect">
              <a:avLst/>
            </a:prstGeom>
            <a:noFill/>
            <a:ln w="9525">
              <a:noFill/>
              <a:miter lim="800000"/>
              <a:headEnd/>
              <a:tailEnd/>
            </a:ln>
          </p:spPr>
        </p:pic>
      </p:grpSp>
      <p:sp>
        <p:nvSpPr>
          <p:cNvPr id="135" name="&quot;No&quot; Symbol 134"/>
          <p:cNvSpPr/>
          <p:nvPr/>
        </p:nvSpPr>
        <p:spPr bwMode="auto">
          <a:xfrm>
            <a:off x="14940808" y="2030529"/>
            <a:ext cx="1015735" cy="743876"/>
          </a:xfrm>
          <a:prstGeom prst="noSmoking">
            <a:avLst>
              <a:gd name="adj" fmla="val 15674"/>
            </a:avLst>
          </a:prstGeom>
          <a:gradFill>
            <a:gsLst>
              <a:gs pos="0">
                <a:srgbClr val="FF3300"/>
              </a:gs>
              <a:gs pos="100000">
                <a:srgbClr val="990000"/>
              </a:gs>
            </a:gsLst>
            <a:lin ang="16200000" scaled="0"/>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Light" pitchFamily="2" charset="0"/>
            </a:endParaRPr>
          </a:p>
        </p:txBody>
      </p:sp>
      <p:sp>
        <p:nvSpPr>
          <p:cNvPr id="9" name="Oval 8"/>
          <p:cNvSpPr/>
          <p:nvPr/>
        </p:nvSpPr>
        <p:spPr bwMode="auto">
          <a:xfrm>
            <a:off x="2583826" y="2275891"/>
            <a:ext cx="185146" cy="127322"/>
          </a:xfrm>
          <a:prstGeom prst="ellipse">
            <a:avLst/>
          </a:prstGeom>
          <a:gradFill>
            <a:gsLst>
              <a:gs pos="0">
                <a:srgbClr val="FF9900"/>
              </a:gs>
              <a:gs pos="100000">
                <a:srgbClr val="FFCC66"/>
              </a:gs>
            </a:gsLst>
            <a:lin ang="5400000" scaled="0"/>
          </a:gradFill>
          <a:ln w="9525" cap="flat" cmpd="sng" algn="ctr">
            <a:noFill/>
            <a:prstDash val="solid"/>
            <a:round/>
            <a:headEnd type="none" w="med" len="med"/>
            <a:tailEnd type="none" w="med" len="med"/>
          </a:ln>
          <a:effectLst>
            <a:glow rad="101600">
              <a:srgbClr val="FF0000">
                <a:alpha val="45000"/>
              </a:srgbClr>
            </a:glo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5" name="Group 14"/>
          <p:cNvGrpSpPr/>
          <p:nvPr/>
        </p:nvGrpSpPr>
        <p:grpSpPr>
          <a:xfrm>
            <a:off x="4607976" y="2810781"/>
            <a:ext cx="1385742" cy="1071531"/>
            <a:chOff x="7559881" y="1301298"/>
            <a:chExt cx="441033" cy="454589"/>
          </a:xfrm>
        </p:grpSpPr>
        <p:sp>
          <p:nvSpPr>
            <p:cNvPr id="16" name="Oval 15"/>
            <p:cNvSpPr/>
            <p:nvPr/>
          </p:nvSpPr>
          <p:spPr bwMode="auto">
            <a:xfrm>
              <a:off x="7561077" y="1312436"/>
              <a:ext cx="439837" cy="439837"/>
            </a:xfrm>
            <a:prstGeom prst="ellipse">
              <a:avLst/>
            </a:prstGeom>
            <a:gradFill>
              <a:gsLst>
                <a:gs pos="0">
                  <a:srgbClr val="FF3300">
                    <a:alpha val="0"/>
                  </a:srgbClr>
                </a:gs>
                <a:gs pos="100000">
                  <a:srgbClr val="990000">
                    <a:alpha val="5000"/>
                  </a:srgbClr>
                </a:gs>
              </a:gsLst>
              <a:lin ang="16200000" scaled="0"/>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900">
                <a:effectLst>
                  <a:outerShdw blurRad="38100" dist="38100" dir="2700000" algn="tl">
                    <a:srgbClr val="000000">
                      <a:alpha val="43137"/>
                    </a:srgbClr>
                  </a:outerShdw>
                </a:effectLst>
                <a:latin typeface="Segoe Light" pitchFamily="2" charset="0"/>
              </a:endParaRPr>
            </a:p>
          </p:txBody>
        </p:sp>
        <p:sp>
          <p:nvSpPr>
            <p:cNvPr id="17" name="&quot;No&quot; Symbol 16"/>
            <p:cNvSpPr/>
            <p:nvPr/>
          </p:nvSpPr>
          <p:spPr bwMode="auto">
            <a:xfrm>
              <a:off x="7559881" y="1301298"/>
              <a:ext cx="439651" cy="454589"/>
            </a:xfrm>
            <a:prstGeom prst="noSmoking">
              <a:avLst>
                <a:gd name="adj" fmla="val 18021"/>
              </a:avLst>
            </a:prstGeom>
            <a:gradFill>
              <a:gsLst>
                <a:gs pos="0">
                  <a:srgbClr val="FF3300"/>
                </a:gs>
                <a:gs pos="100000">
                  <a:srgbClr val="990000"/>
                </a:gs>
              </a:gsLst>
              <a:lin ang="16200000" scaled="0"/>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900" dirty="0">
                <a:effectLst>
                  <a:outerShdw blurRad="38100" dist="38100" dir="2700000" algn="tl">
                    <a:srgbClr val="000000">
                      <a:alpha val="43137"/>
                    </a:srgbClr>
                  </a:outerShdw>
                </a:effectLst>
                <a:latin typeface="Segoe Light" pitchFamily="2" charset="0"/>
              </a:endParaRPr>
            </a:p>
          </p:txBody>
        </p:sp>
      </p:grpSp>
      <p:grpSp>
        <p:nvGrpSpPr>
          <p:cNvPr id="125" name="Group 124"/>
          <p:cNvGrpSpPr/>
          <p:nvPr/>
        </p:nvGrpSpPr>
        <p:grpSpPr>
          <a:xfrm>
            <a:off x="8670687" y="1348722"/>
            <a:ext cx="2572135" cy="1882850"/>
            <a:chOff x="6504709" y="1348722"/>
            <a:chExt cx="1929604" cy="1882850"/>
          </a:xfrm>
        </p:grpSpPr>
        <p:grpSp>
          <p:nvGrpSpPr>
            <p:cNvPr id="127" name="Group 37"/>
            <p:cNvGrpSpPr/>
            <p:nvPr/>
          </p:nvGrpSpPr>
          <p:grpSpPr>
            <a:xfrm>
              <a:off x="6504709" y="2566554"/>
              <a:ext cx="477982" cy="665018"/>
              <a:chOff x="6608618" y="2047009"/>
              <a:chExt cx="477982" cy="665018"/>
            </a:xfrm>
          </p:grpSpPr>
          <p:sp>
            <p:nvSpPr>
              <p:cNvPr id="129" name="Flowchart: Magnetic Disk 128"/>
              <p:cNvSpPr/>
              <p:nvPr/>
            </p:nvSpPr>
            <p:spPr bwMode="auto">
              <a:xfrm>
                <a:off x="6608618" y="2047009"/>
                <a:ext cx="477982" cy="665018"/>
              </a:xfrm>
              <a:prstGeom prst="flowChartMagneticDisk">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30" name="Picture 129" descr="logobugonly.tif"/>
              <p:cNvPicPr>
                <a:picLocks noChangeAspect="1"/>
              </p:cNvPicPr>
              <p:nvPr/>
            </p:nvPicPr>
            <p:blipFill>
              <a:blip r:embed="rId13" cstate="email"/>
              <a:stretch>
                <a:fillRect/>
              </a:stretch>
            </p:blipFill>
            <p:spPr>
              <a:xfrm>
                <a:off x="6635534" y="2336051"/>
                <a:ext cx="417250" cy="274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28" name="Picture 2" descr="C:\Users\AVI-MB\Pictures\Microsoft Clip Organizer\j0441337.png"/>
            <p:cNvPicPr>
              <a:picLocks noChangeAspect="1" noChangeArrowheads="1"/>
            </p:cNvPicPr>
            <p:nvPr/>
          </p:nvPicPr>
          <p:blipFill>
            <a:blip r:embed="rId14" cstate="email"/>
            <a:stretch>
              <a:fillRect/>
            </a:stretch>
          </p:blipFill>
          <p:spPr bwMode="auto">
            <a:xfrm>
              <a:off x="6720245" y="1348722"/>
              <a:ext cx="1714068" cy="1714068"/>
            </a:xfrm>
            <a:prstGeom prst="rect">
              <a:avLst/>
            </a:prstGeom>
            <a:noFill/>
          </p:spPr>
        </p:pic>
      </p:grpSp>
      <p:pic>
        <p:nvPicPr>
          <p:cNvPr id="134" name="Picture 9"/>
          <p:cNvPicPr>
            <a:picLocks noChangeAspect="1" noChangeArrowheads="1"/>
          </p:cNvPicPr>
          <p:nvPr/>
        </p:nvPicPr>
        <p:blipFill>
          <a:blip r:embed="rId15" cstate="email"/>
          <a:stretch>
            <a:fillRect/>
          </a:stretch>
        </p:blipFill>
        <p:spPr bwMode="auto">
          <a:xfrm rot="300000">
            <a:off x="9562057" y="1735565"/>
            <a:ext cx="1108757" cy="676656"/>
          </a:xfrm>
          <a:prstGeom prst="rect">
            <a:avLst/>
          </a:prstGeom>
          <a:ln>
            <a:noFill/>
          </a:ln>
          <a:effectLst>
            <a:outerShdw blurRad="190500" algn="tl" rotWithShape="0">
              <a:srgbClr val="000000">
                <a:alpha val="70000"/>
              </a:srgbClr>
            </a:outerShdw>
          </a:effectLst>
        </p:spPr>
      </p:pic>
      <p:pic>
        <p:nvPicPr>
          <p:cNvPr id="136" name="Picture 135" descr="logobugonly.tif"/>
          <p:cNvPicPr>
            <a:picLocks noChangeAspect="1"/>
          </p:cNvPicPr>
          <p:nvPr/>
        </p:nvPicPr>
        <p:blipFill>
          <a:blip r:embed="rId13" cstate="email"/>
          <a:stretch>
            <a:fillRect/>
          </a:stretch>
        </p:blipFill>
        <p:spPr>
          <a:xfrm>
            <a:off x="1482973" y="2436299"/>
            <a:ext cx="556188" cy="274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9" name="Picture 138" descr="logobugonly.tif"/>
          <p:cNvPicPr>
            <a:picLocks noChangeAspect="1"/>
          </p:cNvPicPr>
          <p:nvPr/>
        </p:nvPicPr>
        <p:blipFill>
          <a:blip r:embed="rId13" cstate="email"/>
          <a:stretch>
            <a:fillRect/>
          </a:stretch>
        </p:blipFill>
        <p:spPr>
          <a:xfrm>
            <a:off x="4397771" y="3842734"/>
            <a:ext cx="556188" cy="274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1" name="Picture 140" descr="logobugonly.tif"/>
          <p:cNvPicPr>
            <a:picLocks noChangeAspect="1"/>
          </p:cNvPicPr>
          <p:nvPr/>
        </p:nvPicPr>
        <p:blipFill>
          <a:blip r:embed="rId13" cstate="email"/>
          <a:stretch>
            <a:fillRect/>
          </a:stretch>
        </p:blipFill>
        <p:spPr>
          <a:xfrm>
            <a:off x="7797944" y="5710722"/>
            <a:ext cx="556188" cy="274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 name="Picture 142" descr="logobugonly.tif"/>
          <p:cNvPicPr>
            <a:picLocks noChangeAspect="1"/>
          </p:cNvPicPr>
          <p:nvPr/>
        </p:nvPicPr>
        <p:blipFill>
          <a:blip r:embed="rId13" cstate="email"/>
          <a:stretch>
            <a:fillRect/>
          </a:stretch>
        </p:blipFill>
        <p:spPr>
          <a:xfrm>
            <a:off x="6047614" y="4752779"/>
            <a:ext cx="556188" cy="274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4" name="Right Arrow 143"/>
          <p:cNvSpPr/>
          <p:nvPr/>
        </p:nvSpPr>
        <p:spPr bwMode="auto">
          <a:xfrm>
            <a:off x="3325809" y="1867989"/>
            <a:ext cx="4840703" cy="484632"/>
          </a:xfrm>
          <a:prstGeom prst="rightArrow">
            <a:avLst/>
          </a:prstGeom>
          <a:gradFill flip="none" rotWithShape="1">
            <a:gsLst>
              <a:gs pos="0">
                <a:schemeClr val="accent1">
                  <a:alpha val="0"/>
                </a:schemeClr>
              </a:gs>
              <a:gs pos="50000">
                <a:schemeClr val="accent1"/>
              </a:gs>
              <a:gs pos="100000">
                <a:schemeClr val="accent1">
                  <a:lumMod val="90000"/>
                </a:schemeClr>
              </a:gs>
            </a:gsLst>
            <a:lin ang="0" scaled="1"/>
            <a:tileRect/>
          </a:gradFill>
          <a:ln w="317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5" name="Right Arrow 144"/>
          <p:cNvSpPr/>
          <p:nvPr/>
        </p:nvSpPr>
        <p:spPr bwMode="auto">
          <a:xfrm rot="20278470">
            <a:off x="6280149" y="3000104"/>
            <a:ext cx="2321679" cy="484632"/>
          </a:xfrm>
          <a:prstGeom prst="rightArrow">
            <a:avLst/>
          </a:prstGeom>
          <a:gradFill flip="none" rotWithShape="1">
            <a:gsLst>
              <a:gs pos="0">
                <a:schemeClr val="accent1">
                  <a:alpha val="0"/>
                </a:schemeClr>
              </a:gs>
              <a:gs pos="50000">
                <a:schemeClr val="accent1"/>
              </a:gs>
              <a:gs pos="100000">
                <a:schemeClr val="accent1">
                  <a:lumMod val="90000"/>
                </a:schemeClr>
              </a:gs>
            </a:gsLst>
            <a:lin ang="0" scaled="1"/>
            <a:tileRect/>
          </a:gradFill>
          <a:ln w="317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6" name="Right Arrow 145"/>
          <p:cNvSpPr/>
          <p:nvPr/>
        </p:nvSpPr>
        <p:spPr bwMode="auto">
          <a:xfrm rot="17670613">
            <a:off x="7941991" y="3512721"/>
            <a:ext cx="906169" cy="646008"/>
          </a:xfrm>
          <a:prstGeom prst="rightArrow">
            <a:avLst/>
          </a:prstGeom>
          <a:gradFill flip="none" rotWithShape="1">
            <a:gsLst>
              <a:gs pos="0">
                <a:schemeClr val="accent1">
                  <a:alpha val="0"/>
                </a:schemeClr>
              </a:gs>
              <a:gs pos="50000">
                <a:schemeClr val="accent1"/>
              </a:gs>
              <a:gs pos="100000">
                <a:schemeClr val="accent1">
                  <a:lumMod val="90000"/>
                </a:schemeClr>
              </a:gs>
            </a:gsLst>
            <a:lin ang="0" scaled="1"/>
            <a:tileRect/>
          </a:gradFill>
          <a:ln w="317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7" name="Right Arrow 146"/>
          <p:cNvSpPr/>
          <p:nvPr/>
        </p:nvSpPr>
        <p:spPr bwMode="auto">
          <a:xfrm rot="15578031">
            <a:off x="8786537" y="3891515"/>
            <a:ext cx="1190601" cy="646008"/>
          </a:xfrm>
          <a:prstGeom prst="rightArrow">
            <a:avLst/>
          </a:prstGeom>
          <a:gradFill flip="none" rotWithShape="1">
            <a:gsLst>
              <a:gs pos="0">
                <a:schemeClr val="accent1">
                  <a:alpha val="0"/>
                </a:schemeClr>
              </a:gs>
              <a:gs pos="50000">
                <a:schemeClr val="accent1"/>
              </a:gs>
              <a:gs pos="100000">
                <a:schemeClr val="accent1">
                  <a:lumMod val="90000"/>
                </a:schemeClr>
              </a:gs>
            </a:gsLst>
            <a:lin ang="0" scaled="1"/>
            <a:tileRect/>
          </a:gradFill>
          <a:ln w="317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48" name="Picture 147" descr="scr1.png"/>
          <p:cNvPicPr>
            <a:picLocks noChangeAspect="1"/>
          </p:cNvPicPr>
          <p:nvPr/>
        </p:nvPicPr>
        <p:blipFill>
          <a:blip r:embed="rId16" cstate="email"/>
          <a:stretch>
            <a:fillRect/>
          </a:stretch>
        </p:blipFill>
        <p:spPr>
          <a:xfrm>
            <a:off x="225447" y="847537"/>
            <a:ext cx="4705099" cy="3375474"/>
          </a:xfrm>
          <a:prstGeom prst="rect">
            <a:avLst/>
          </a:prstGeom>
          <a:ln>
            <a:noFill/>
          </a:ln>
          <a:effectLst>
            <a:outerShdw blurRad="127000" dist="63500" dir="2700000" algn="tl" rotWithShape="0">
              <a:srgbClr val="333333">
                <a:alpha val="65000"/>
              </a:srgbClr>
            </a:outerShdw>
          </a:effectLst>
        </p:spPr>
      </p:pic>
      <p:pic>
        <p:nvPicPr>
          <p:cNvPr id="149" name="Picture 6" descr="C:\Users\AVI-MB\Documents\Graphics\IS5screens\Application_Dependency.jpg"/>
          <p:cNvPicPr>
            <a:picLocks noChangeAspect="1" noChangeArrowheads="1"/>
          </p:cNvPicPr>
          <p:nvPr/>
        </p:nvPicPr>
        <p:blipFill>
          <a:blip r:embed="rId17" cstate="email"/>
          <a:srcRect/>
          <a:stretch>
            <a:fillRect/>
          </a:stretch>
        </p:blipFill>
        <p:spPr bwMode="auto">
          <a:xfrm>
            <a:off x="3576939" y="2145914"/>
            <a:ext cx="4803781" cy="3500988"/>
          </a:xfrm>
          <a:prstGeom prst="rect">
            <a:avLst/>
          </a:prstGeom>
          <a:ln>
            <a:noFill/>
          </a:ln>
          <a:effectLst>
            <a:outerShdw blurRad="127000" dist="63500" dir="2700000" algn="tl" rotWithShape="0">
              <a:srgbClr val="333333">
                <a:alpha val="65000"/>
              </a:srgbClr>
            </a:outerShdw>
          </a:effectLst>
        </p:spPr>
      </p:pic>
      <p:pic>
        <p:nvPicPr>
          <p:cNvPr id="150" name="Picture 8" descr="C:\Users\AVI-MB\Documents\Graphics\IS5screens\Performance_Distributed_Chain.png"/>
          <p:cNvPicPr>
            <a:picLocks noChangeAspect="1" noChangeArrowheads="1"/>
          </p:cNvPicPr>
          <p:nvPr/>
        </p:nvPicPr>
        <p:blipFill>
          <a:blip r:embed="rId18" cstate="email"/>
          <a:srcRect/>
          <a:stretch>
            <a:fillRect/>
          </a:stretch>
        </p:blipFill>
        <p:spPr bwMode="auto">
          <a:xfrm>
            <a:off x="7131811" y="2800771"/>
            <a:ext cx="4808882" cy="3567408"/>
          </a:xfrm>
          <a:prstGeom prst="rect">
            <a:avLst/>
          </a:prstGeom>
          <a:ln>
            <a:noFill/>
          </a:ln>
          <a:effectLst>
            <a:outerShdw blurRad="127000" dist="63500" dir="2700000" algn="tl" rotWithShape="0">
              <a:srgbClr val="333333">
                <a:alpha val="65000"/>
              </a:srgbClr>
            </a:outerShdw>
          </a:effectLst>
        </p:spPr>
      </p:pic>
      <p:pic>
        <p:nvPicPr>
          <p:cNvPr id="151" name="Picture 9"/>
          <p:cNvPicPr>
            <a:picLocks noChangeAspect="1" noChangeArrowheads="1"/>
          </p:cNvPicPr>
          <p:nvPr/>
        </p:nvPicPr>
        <p:blipFill>
          <a:blip r:embed="rId19" cstate="email"/>
          <a:stretch>
            <a:fillRect/>
          </a:stretch>
        </p:blipFill>
        <p:spPr bwMode="auto">
          <a:xfrm>
            <a:off x="1263367" y="546681"/>
            <a:ext cx="9113326" cy="55617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841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521 0.01271 L 0.11528 0.09366 L 0.16216 0.13413 L 0.18872 0.09875 L 0.28229 0.17969 L 0.27101 0.21854 L 0.30139 0.25393 L 0.33056 0.22525 L 0.40625 0.29093 L 0.4165 0.31637 L 0.40747 0.35499 L 0.44045 0.38876 L 0.46841 0.3617 L 0.50139 0.38552 L 0.43924 0.39222 L 0.40625 0.35846 L 0.37604 0.38367 L 0.29254 0.29949 L 0.30018 0.25555 L 0.26979 0.22525 L 0.23941 0.25231 L 0.14688 0.18131 L 0.16094 0.13413 L 0.00521 0.01271 Z " pathEditMode="relative" ptsTypes="AAAAAAAAAAAAAAAAAAAAAAAA">
                                      <p:cBhvr>
                                        <p:cTn id="6" dur="4250" fill="hold"/>
                                        <p:tgtEl>
                                          <p:spTgt spid="9"/>
                                        </p:tgtEl>
                                        <p:attrNameLst>
                                          <p:attrName>ppt_x</p:attrName>
                                          <p:attrName>ppt_y</p:attrName>
                                        </p:attrNameLst>
                                      </p:cBhvr>
                                    </p:animMotion>
                                  </p:childTnLst>
                                </p:cTn>
                              </p:par>
                            </p:childTnLst>
                          </p:cTn>
                        </p:par>
                        <p:par>
                          <p:cTn id="7" fill="hold">
                            <p:stCondLst>
                              <p:cond delay="4250"/>
                            </p:stCondLst>
                            <p:childTnLst>
                              <p:par>
                                <p:cTn id="8" presetID="0" presetClass="path" presetSubtype="0" fill="hold" grpId="1" nodeType="afterEffect">
                                  <p:stCondLst>
                                    <p:cond delay="0"/>
                                  </p:stCondLst>
                                  <p:childTnLst>
                                    <p:animMotion origin="layout" path="M 0 0 L 0.16441 0.1265 L 0.19357 0.09945 L 0.23784 0.13483 " pathEditMode="relative" ptsTypes="AAAA">
                                      <p:cBhvr>
                                        <p:cTn id="9" dur="1000" fill="hold"/>
                                        <p:tgtEl>
                                          <p:spTgt spid="9"/>
                                        </p:tgtEl>
                                        <p:attrNameLst>
                                          <p:attrName>ppt_x</p:attrName>
                                          <p:attrName>ppt_y</p:attrName>
                                        </p:attrNameLst>
                                      </p:cBhvr>
                                    </p:animMotion>
                                  </p:childTnLst>
                                </p:cTn>
                              </p:par>
                            </p:childTnLst>
                          </p:cTn>
                        </p:par>
                        <p:par>
                          <p:cTn id="10" fill="hold">
                            <p:stCondLst>
                              <p:cond delay="5250"/>
                            </p:stCondLst>
                            <p:childTnLst>
                              <p:par>
                                <p:cTn id="11" presetID="10" presetClass="exit" presetSubtype="0" fill="hold" grpId="2" nodeType="afterEffect">
                                  <p:stCondLst>
                                    <p:cond delay="0"/>
                                  </p:stCondLst>
                                  <p:childTnLst>
                                    <p:animEffect transition="out" filter="fade">
                                      <p:cBhvr>
                                        <p:cTn id="12" dur="750"/>
                                        <p:tgtEl>
                                          <p:spTgt spid="9"/>
                                        </p:tgtEl>
                                      </p:cBhvr>
                                    </p:animEffect>
                                    <p:set>
                                      <p:cBhvr>
                                        <p:cTn id="13" dur="1" fill="hold">
                                          <p:stCondLst>
                                            <p:cond delay="749"/>
                                          </p:stCondLst>
                                        </p:cTn>
                                        <p:tgtEl>
                                          <p:spTgt spid="9"/>
                                        </p:tgtEl>
                                        <p:attrNameLst>
                                          <p:attrName>style.visibility</p:attrName>
                                        </p:attrNameLst>
                                      </p:cBhvr>
                                      <p:to>
                                        <p:strVal val="hidden"/>
                                      </p:to>
                                    </p:set>
                                  </p:childTnLst>
                                </p:cTn>
                              </p:par>
                              <p:par>
                                <p:cTn id="14" presetID="2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childTnLst>
                                </p:cTn>
                              </p:par>
                            </p:childTnLst>
                          </p:cTn>
                        </p:par>
                        <p:par>
                          <p:cTn id="18" fill="hold">
                            <p:stCondLst>
                              <p:cond delay="6250"/>
                            </p:stCondLst>
                            <p:childTnLst>
                              <p:par>
                                <p:cTn id="19" presetID="53" presetClass="entr" presetSubtype="0" fill="hold" grpId="0" nodeType="afterEffect">
                                  <p:stCondLst>
                                    <p:cond delay="0"/>
                                  </p:stCondLst>
                                  <p:childTnLst>
                                    <p:set>
                                      <p:cBhvr>
                                        <p:cTn id="20" dur="1" fill="hold">
                                          <p:stCondLst>
                                            <p:cond delay="0"/>
                                          </p:stCondLst>
                                        </p:cTn>
                                        <p:tgtEl>
                                          <p:spTgt spid="135"/>
                                        </p:tgtEl>
                                        <p:attrNameLst>
                                          <p:attrName>style.visibility</p:attrName>
                                        </p:attrNameLst>
                                      </p:cBhvr>
                                      <p:to>
                                        <p:strVal val="visible"/>
                                      </p:to>
                                    </p:set>
                                    <p:anim calcmode="lin" valueType="num">
                                      <p:cBhvr>
                                        <p:cTn id="21" dur="500" fill="hold"/>
                                        <p:tgtEl>
                                          <p:spTgt spid="135"/>
                                        </p:tgtEl>
                                        <p:attrNameLst>
                                          <p:attrName>ppt_w</p:attrName>
                                        </p:attrNameLst>
                                      </p:cBhvr>
                                      <p:tavLst>
                                        <p:tav tm="0">
                                          <p:val>
                                            <p:fltVal val="0"/>
                                          </p:val>
                                        </p:tav>
                                        <p:tav tm="100000">
                                          <p:val>
                                            <p:strVal val="#ppt_w"/>
                                          </p:val>
                                        </p:tav>
                                      </p:tavLst>
                                    </p:anim>
                                    <p:anim calcmode="lin" valueType="num">
                                      <p:cBhvr>
                                        <p:cTn id="22" dur="500" fill="hold"/>
                                        <p:tgtEl>
                                          <p:spTgt spid="135"/>
                                        </p:tgtEl>
                                        <p:attrNameLst>
                                          <p:attrName>ppt_h</p:attrName>
                                        </p:attrNameLst>
                                      </p:cBhvr>
                                      <p:tavLst>
                                        <p:tav tm="0">
                                          <p:val>
                                            <p:fltVal val="0"/>
                                          </p:val>
                                        </p:tav>
                                        <p:tav tm="100000">
                                          <p:val>
                                            <p:strVal val="#ppt_h"/>
                                          </p:val>
                                        </p:tav>
                                      </p:tavLst>
                                    </p:anim>
                                    <p:animEffect transition="in" filter="fade">
                                      <p:cBhvr>
                                        <p:cTn id="23" dur="500"/>
                                        <p:tgtEl>
                                          <p:spTgt spid="135"/>
                                        </p:tgtEl>
                                      </p:cBhvr>
                                    </p:animEffect>
                                  </p:childTnLst>
                                </p:cTn>
                              </p:par>
                            </p:childTnLst>
                          </p:cTn>
                        </p:par>
                        <p:par>
                          <p:cTn id="24" fill="hold">
                            <p:stCondLst>
                              <p:cond delay="6750"/>
                            </p:stCondLst>
                            <p:childTnLst>
                              <p:par>
                                <p:cTn id="25" presetID="2" presetClass="entr" presetSubtype="2" fill="hold" nodeType="afterEffect">
                                  <p:stCondLst>
                                    <p:cond delay="500"/>
                                  </p:stCondLst>
                                  <p:childTnLst>
                                    <p:set>
                                      <p:cBhvr>
                                        <p:cTn id="26" dur="1" fill="hold">
                                          <p:stCondLst>
                                            <p:cond delay="0"/>
                                          </p:stCondLst>
                                        </p:cTn>
                                        <p:tgtEl>
                                          <p:spTgt spid="125"/>
                                        </p:tgtEl>
                                        <p:attrNameLst>
                                          <p:attrName>style.visibility</p:attrName>
                                        </p:attrNameLst>
                                      </p:cBhvr>
                                      <p:to>
                                        <p:strVal val="visible"/>
                                      </p:to>
                                    </p:set>
                                    <p:anim calcmode="lin" valueType="num">
                                      <p:cBhvr additive="base">
                                        <p:cTn id="27" dur="500" fill="hold"/>
                                        <p:tgtEl>
                                          <p:spTgt spid="125"/>
                                        </p:tgtEl>
                                        <p:attrNameLst>
                                          <p:attrName>ppt_x</p:attrName>
                                        </p:attrNameLst>
                                      </p:cBhvr>
                                      <p:tavLst>
                                        <p:tav tm="0">
                                          <p:val>
                                            <p:strVal val="1+#ppt_w/2"/>
                                          </p:val>
                                        </p:tav>
                                        <p:tav tm="100000">
                                          <p:val>
                                            <p:strVal val="#ppt_x"/>
                                          </p:val>
                                        </p:tav>
                                      </p:tavLst>
                                    </p:anim>
                                    <p:anim calcmode="lin" valueType="num">
                                      <p:cBhvr additive="base">
                                        <p:cTn id="2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136"/>
                                        </p:tgtEl>
                                        <p:attrNameLst>
                                          <p:attrName>style.visibility</p:attrName>
                                        </p:attrNameLst>
                                      </p:cBhvr>
                                      <p:to>
                                        <p:strVal val="visible"/>
                                      </p:to>
                                    </p:set>
                                    <p:anim calcmode="lin" valueType="num">
                                      <p:cBhvr>
                                        <p:cTn id="33" dur="1000" fill="hold"/>
                                        <p:tgtEl>
                                          <p:spTgt spid="136"/>
                                        </p:tgtEl>
                                        <p:attrNameLst>
                                          <p:attrName>ppt_w</p:attrName>
                                        </p:attrNameLst>
                                      </p:cBhvr>
                                      <p:tavLst>
                                        <p:tav tm="0">
                                          <p:val>
                                            <p:fltVal val="0"/>
                                          </p:val>
                                        </p:tav>
                                        <p:tav tm="100000">
                                          <p:val>
                                            <p:strVal val="#ppt_w"/>
                                          </p:val>
                                        </p:tav>
                                      </p:tavLst>
                                    </p:anim>
                                    <p:anim calcmode="lin" valueType="num">
                                      <p:cBhvr>
                                        <p:cTn id="34" dur="1000" fill="hold"/>
                                        <p:tgtEl>
                                          <p:spTgt spid="136"/>
                                        </p:tgtEl>
                                        <p:attrNameLst>
                                          <p:attrName>ppt_h</p:attrName>
                                        </p:attrNameLst>
                                      </p:cBhvr>
                                      <p:tavLst>
                                        <p:tav tm="0">
                                          <p:val>
                                            <p:fltVal val="0"/>
                                          </p:val>
                                        </p:tav>
                                        <p:tav tm="100000">
                                          <p:val>
                                            <p:strVal val="#ppt_h"/>
                                          </p:val>
                                        </p:tav>
                                      </p:tavLst>
                                    </p:anim>
                                    <p:anim calcmode="lin" valueType="num">
                                      <p:cBhvr>
                                        <p:cTn id="35" dur="1000" fill="hold"/>
                                        <p:tgtEl>
                                          <p:spTgt spid="136"/>
                                        </p:tgtEl>
                                        <p:attrNameLst>
                                          <p:attrName>style.rotation</p:attrName>
                                        </p:attrNameLst>
                                      </p:cBhvr>
                                      <p:tavLst>
                                        <p:tav tm="0">
                                          <p:val>
                                            <p:fltVal val="90"/>
                                          </p:val>
                                        </p:tav>
                                        <p:tav tm="100000">
                                          <p:val>
                                            <p:fltVal val="0"/>
                                          </p:val>
                                        </p:tav>
                                      </p:tavLst>
                                    </p:anim>
                                    <p:animEffect transition="in" filter="fade">
                                      <p:cBhvr>
                                        <p:cTn id="36" dur="1000"/>
                                        <p:tgtEl>
                                          <p:spTgt spid="136"/>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139"/>
                                        </p:tgtEl>
                                        <p:attrNameLst>
                                          <p:attrName>style.visibility</p:attrName>
                                        </p:attrNameLst>
                                      </p:cBhvr>
                                      <p:to>
                                        <p:strVal val="visible"/>
                                      </p:to>
                                    </p:set>
                                    <p:anim calcmode="lin" valueType="num">
                                      <p:cBhvr>
                                        <p:cTn id="39" dur="1000" fill="hold"/>
                                        <p:tgtEl>
                                          <p:spTgt spid="139"/>
                                        </p:tgtEl>
                                        <p:attrNameLst>
                                          <p:attrName>ppt_w</p:attrName>
                                        </p:attrNameLst>
                                      </p:cBhvr>
                                      <p:tavLst>
                                        <p:tav tm="0">
                                          <p:val>
                                            <p:fltVal val="0"/>
                                          </p:val>
                                        </p:tav>
                                        <p:tav tm="100000">
                                          <p:val>
                                            <p:strVal val="#ppt_w"/>
                                          </p:val>
                                        </p:tav>
                                      </p:tavLst>
                                    </p:anim>
                                    <p:anim calcmode="lin" valueType="num">
                                      <p:cBhvr>
                                        <p:cTn id="40" dur="1000" fill="hold"/>
                                        <p:tgtEl>
                                          <p:spTgt spid="139"/>
                                        </p:tgtEl>
                                        <p:attrNameLst>
                                          <p:attrName>ppt_h</p:attrName>
                                        </p:attrNameLst>
                                      </p:cBhvr>
                                      <p:tavLst>
                                        <p:tav tm="0">
                                          <p:val>
                                            <p:fltVal val="0"/>
                                          </p:val>
                                        </p:tav>
                                        <p:tav tm="100000">
                                          <p:val>
                                            <p:strVal val="#ppt_h"/>
                                          </p:val>
                                        </p:tav>
                                      </p:tavLst>
                                    </p:anim>
                                    <p:anim calcmode="lin" valueType="num">
                                      <p:cBhvr>
                                        <p:cTn id="41" dur="1000" fill="hold"/>
                                        <p:tgtEl>
                                          <p:spTgt spid="139"/>
                                        </p:tgtEl>
                                        <p:attrNameLst>
                                          <p:attrName>style.rotation</p:attrName>
                                        </p:attrNameLst>
                                      </p:cBhvr>
                                      <p:tavLst>
                                        <p:tav tm="0">
                                          <p:val>
                                            <p:fltVal val="90"/>
                                          </p:val>
                                        </p:tav>
                                        <p:tav tm="100000">
                                          <p:val>
                                            <p:fltVal val="0"/>
                                          </p:val>
                                        </p:tav>
                                      </p:tavLst>
                                    </p:anim>
                                    <p:animEffect transition="in" filter="fade">
                                      <p:cBhvr>
                                        <p:cTn id="42" dur="1000"/>
                                        <p:tgtEl>
                                          <p:spTgt spid="139"/>
                                        </p:tgtEl>
                                      </p:cBhvr>
                                    </p:animEffect>
                                  </p:childTnLst>
                                </p:cTn>
                              </p:par>
                              <p:par>
                                <p:cTn id="43" presetID="31" presetClass="entr" presetSubtype="0" fill="hold" nodeType="withEffect">
                                  <p:stCondLst>
                                    <p:cond delay="0"/>
                                  </p:stCondLst>
                                  <p:iterate type="lt">
                                    <p:tmPct val="5000"/>
                                  </p:iterate>
                                  <p:childTnLst>
                                    <p:set>
                                      <p:cBhvr>
                                        <p:cTn id="44" dur="1" fill="hold">
                                          <p:stCondLst>
                                            <p:cond delay="0"/>
                                          </p:stCondLst>
                                        </p:cTn>
                                        <p:tgtEl>
                                          <p:spTgt spid="143"/>
                                        </p:tgtEl>
                                        <p:attrNameLst>
                                          <p:attrName>style.visibility</p:attrName>
                                        </p:attrNameLst>
                                      </p:cBhvr>
                                      <p:to>
                                        <p:strVal val="visible"/>
                                      </p:to>
                                    </p:set>
                                    <p:anim calcmode="lin" valueType="num">
                                      <p:cBhvr>
                                        <p:cTn id="45" dur="1000" fill="hold"/>
                                        <p:tgtEl>
                                          <p:spTgt spid="143"/>
                                        </p:tgtEl>
                                        <p:attrNameLst>
                                          <p:attrName>ppt_w</p:attrName>
                                        </p:attrNameLst>
                                      </p:cBhvr>
                                      <p:tavLst>
                                        <p:tav tm="0">
                                          <p:val>
                                            <p:fltVal val="0"/>
                                          </p:val>
                                        </p:tav>
                                        <p:tav tm="100000">
                                          <p:val>
                                            <p:strVal val="#ppt_w"/>
                                          </p:val>
                                        </p:tav>
                                      </p:tavLst>
                                    </p:anim>
                                    <p:anim calcmode="lin" valueType="num">
                                      <p:cBhvr>
                                        <p:cTn id="46" dur="1000" fill="hold"/>
                                        <p:tgtEl>
                                          <p:spTgt spid="143"/>
                                        </p:tgtEl>
                                        <p:attrNameLst>
                                          <p:attrName>ppt_h</p:attrName>
                                        </p:attrNameLst>
                                      </p:cBhvr>
                                      <p:tavLst>
                                        <p:tav tm="0">
                                          <p:val>
                                            <p:fltVal val="0"/>
                                          </p:val>
                                        </p:tav>
                                        <p:tav tm="100000">
                                          <p:val>
                                            <p:strVal val="#ppt_h"/>
                                          </p:val>
                                        </p:tav>
                                      </p:tavLst>
                                    </p:anim>
                                    <p:anim calcmode="lin" valueType="num">
                                      <p:cBhvr>
                                        <p:cTn id="47" dur="1000" fill="hold"/>
                                        <p:tgtEl>
                                          <p:spTgt spid="143"/>
                                        </p:tgtEl>
                                        <p:attrNameLst>
                                          <p:attrName>style.rotation</p:attrName>
                                        </p:attrNameLst>
                                      </p:cBhvr>
                                      <p:tavLst>
                                        <p:tav tm="0">
                                          <p:val>
                                            <p:fltVal val="90"/>
                                          </p:val>
                                        </p:tav>
                                        <p:tav tm="100000">
                                          <p:val>
                                            <p:fltVal val="0"/>
                                          </p:val>
                                        </p:tav>
                                      </p:tavLst>
                                    </p:anim>
                                    <p:animEffect transition="in" filter="fade">
                                      <p:cBhvr>
                                        <p:cTn id="48" dur="1000"/>
                                        <p:tgtEl>
                                          <p:spTgt spid="143"/>
                                        </p:tgtEl>
                                      </p:cBhvr>
                                    </p:animEffect>
                                  </p:childTnLst>
                                </p:cTn>
                              </p:par>
                              <p:par>
                                <p:cTn id="49" presetID="31" presetClass="entr" presetSubtype="0" fill="hold" nodeType="withEffect">
                                  <p:stCondLst>
                                    <p:cond delay="0"/>
                                  </p:stCondLst>
                                  <p:iterate type="lt">
                                    <p:tmPct val="5000"/>
                                  </p:iterate>
                                  <p:childTnLst>
                                    <p:set>
                                      <p:cBhvr>
                                        <p:cTn id="50" dur="1" fill="hold">
                                          <p:stCondLst>
                                            <p:cond delay="0"/>
                                          </p:stCondLst>
                                        </p:cTn>
                                        <p:tgtEl>
                                          <p:spTgt spid="141"/>
                                        </p:tgtEl>
                                        <p:attrNameLst>
                                          <p:attrName>style.visibility</p:attrName>
                                        </p:attrNameLst>
                                      </p:cBhvr>
                                      <p:to>
                                        <p:strVal val="visible"/>
                                      </p:to>
                                    </p:set>
                                    <p:anim calcmode="lin" valueType="num">
                                      <p:cBhvr>
                                        <p:cTn id="51" dur="1000" fill="hold"/>
                                        <p:tgtEl>
                                          <p:spTgt spid="141"/>
                                        </p:tgtEl>
                                        <p:attrNameLst>
                                          <p:attrName>ppt_w</p:attrName>
                                        </p:attrNameLst>
                                      </p:cBhvr>
                                      <p:tavLst>
                                        <p:tav tm="0">
                                          <p:val>
                                            <p:fltVal val="0"/>
                                          </p:val>
                                        </p:tav>
                                        <p:tav tm="100000">
                                          <p:val>
                                            <p:strVal val="#ppt_w"/>
                                          </p:val>
                                        </p:tav>
                                      </p:tavLst>
                                    </p:anim>
                                    <p:anim calcmode="lin" valueType="num">
                                      <p:cBhvr>
                                        <p:cTn id="52" dur="1000" fill="hold"/>
                                        <p:tgtEl>
                                          <p:spTgt spid="141"/>
                                        </p:tgtEl>
                                        <p:attrNameLst>
                                          <p:attrName>ppt_h</p:attrName>
                                        </p:attrNameLst>
                                      </p:cBhvr>
                                      <p:tavLst>
                                        <p:tav tm="0">
                                          <p:val>
                                            <p:fltVal val="0"/>
                                          </p:val>
                                        </p:tav>
                                        <p:tav tm="100000">
                                          <p:val>
                                            <p:strVal val="#ppt_h"/>
                                          </p:val>
                                        </p:tav>
                                      </p:tavLst>
                                    </p:anim>
                                    <p:anim calcmode="lin" valueType="num">
                                      <p:cBhvr>
                                        <p:cTn id="53" dur="1000" fill="hold"/>
                                        <p:tgtEl>
                                          <p:spTgt spid="141"/>
                                        </p:tgtEl>
                                        <p:attrNameLst>
                                          <p:attrName>style.rotation</p:attrName>
                                        </p:attrNameLst>
                                      </p:cBhvr>
                                      <p:tavLst>
                                        <p:tav tm="0">
                                          <p:val>
                                            <p:fltVal val="90"/>
                                          </p:val>
                                        </p:tav>
                                        <p:tav tm="100000">
                                          <p:val>
                                            <p:fltVal val="0"/>
                                          </p:val>
                                        </p:tav>
                                      </p:tavLst>
                                    </p:anim>
                                    <p:animEffect transition="in" filter="fade">
                                      <p:cBhvr>
                                        <p:cTn id="54" dur="1000"/>
                                        <p:tgtEl>
                                          <p:spTgt spid="141"/>
                                        </p:tgtEl>
                                      </p:cBhvr>
                                    </p:animEffect>
                                  </p:childTnLst>
                                </p:cTn>
                              </p:par>
                              <p:par>
                                <p:cTn id="55" presetID="22" presetClass="entr" presetSubtype="4" fill="hold" nodeType="withEffect">
                                  <p:stCondLst>
                                    <p:cond delay="500"/>
                                  </p:stCondLst>
                                  <p:childTnLst>
                                    <p:set>
                                      <p:cBhvr>
                                        <p:cTn id="56" dur="1" fill="hold">
                                          <p:stCondLst>
                                            <p:cond delay="0"/>
                                          </p:stCondLst>
                                        </p:cTn>
                                        <p:tgtEl>
                                          <p:spTgt spid="147"/>
                                        </p:tgtEl>
                                        <p:attrNameLst>
                                          <p:attrName>style.visibility</p:attrName>
                                        </p:attrNameLst>
                                      </p:cBhvr>
                                      <p:to>
                                        <p:strVal val="visible"/>
                                      </p:to>
                                    </p:set>
                                    <p:animEffect transition="in" filter="wipe(down)">
                                      <p:cBhvr>
                                        <p:cTn id="57" dur="500"/>
                                        <p:tgtEl>
                                          <p:spTgt spid="147"/>
                                        </p:tgtEl>
                                      </p:cBhvr>
                                    </p:animEffect>
                                  </p:childTnLst>
                                </p:cTn>
                              </p:par>
                              <p:par>
                                <p:cTn id="58" presetID="22" presetClass="entr" presetSubtype="4" fill="hold" nodeType="withEffect">
                                  <p:stCondLst>
                                    <p:cond delay="500"/>
                                  </p:stCondLst>
                                  <p:childTnLst>
                                    <p:set>
                                      <p:cBhvr>
                                        <p:cTn id="59" dur="1" fill="hold">
                                          <p:stCondLst>
                                            <p:cond delay="0"/>
                                          </p:stCondLst>
                                        </p:cTn>
                                        <p:tgtEl>
                                          <p:spTgt spid="146"/>
                                        </p:tgtEl>
                                        <p:attrNameLst>
                                          <p:attrName>style.visibility</p:attrName>
                                        </p:attrNameLst>
                                      </p:cBhvr>
                                      <p:to>
                                        <p:strVal val="visible"/>
                                      </p:to>
                                    </p:set>
                                    <p:animEffect transition="in" filter="wipe(down)">
                                      <p:cBhvr>
                                        <p:cTn id="60" dur="500"/>
                                        <p:tgtEl>
                                          <p:spTgt spid="146"/>
                                        </p:tgtEl>
                                      </p:cBhvr>
                                    </p:animEffect>
                                  </p:childTnLst>
                                </p:cTn>
                              </p:par>
                              <p:par>
                                <p:cTn id="61" presetID="22" presetClass="entr" presetSubtype="8" fill="hold" nodeType="withEffect">
                                  <p:stCondLst>
                                    <p:cond delay="500"/>
                                  </p:stCondLst>
                                  <p:childTnLst>
                                    <p:set>
                                      <p:cBhvr>
                                        <p:cTn id="62" dur="1" fill="hold">
                                          <p:stCondLst>
                                            <p:cond delay="0"/>
                                          </p:stCondLst>
                                        </p:cTn>
                                        <p:tgtEl>
                                          <p:spTgt spid="145"/>
                                        </p:tgtEl>
                                        <p:attrNameLst>
                                          <p:attrName>style.visibility</p:attrName>
                                        </p:attrNameLst>
                                      </p:cBhvr>
                                      <p:to>
                                        <p:strVal val="visible"/>
                                      </p:to>
                                    </p:set>
                                    <p:animEffect transition="in" filter="wipe(left)">
                                      <p:cBhvr>
                                        <p:cTn id="63" dur="500"/>
                                        <p:tgtEl>
                                          <p:spTgt spid="145"/>
                                        </p:tgtEl>
                                      </p:cBhvr>
                                    </p:animEffect>
                                  </p:childTnLst>
                                </p:cTn>
                              </p:par>
                              <p:par>
                                <p:cTn id="64" presetID="22" presetClass="entr" presetSubtype="8" fill="hold" nodeType="withEffect">
                                  <p:stCondLst>
                                    <p:cond delay="500"/>
                                  </p:stCondLst>
                                  <p:childTnLst>
                                    <p:set>
                                      <p:cBhvr>
                                        <p:cTn id="65" dur="1" fill="hold">
                                          <p:stCondLst>
                                            <p:cond delay="0"/>
                                          </p:stCondLst>
                                        </p:cTn>
                                        <p:tgtEl>
                                          <p:spTgt spid="144"/>
                                        </p:tgtEl>
                                        <p:attrNameLst>
                                          <p:attrName>style.visibility</p:attrName>
                                        </p:attrNameLst>
                                      </p:cBhvr>
                                      <p:to>
                                        <p:strVal val="visible"/>
                                      </p:to>
                                    </p:set>
                                    <p:animEffect transition="in" filter="wipe(left)">
                                      <p:cBhvr>
                                        <p:cTn id="66" dur="500"/>
                                        <p:tgtEl>
                                          <p:spTgt spid="1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34"/>
                                        </p:tgtEl>
                                        <p:attrNameLst>
                                          <p:attrName>style.visibility</p:attrName>
                                        </p:attrNameLst>
                                      </p:cBhvr>
                                      <p:to>
                                        <p:strVal val="visible"/>
                                      </p:to>
                                    </p:set>
                                    <p:animEffect transition="in" filter="fade">
                                      <p:cBhvr>
                                        <p:cTn id="71" dur="1000"/>
                                        <p:tgtEl>
                                          <p:spTgt spid="134"/>
                                        </p:tgtEl>
                                      </p:cBhvr>
                                    </p:animEffect>
                                  </p:childTnLst>
                                </p:cTn>
                              </p:par>
                            </p:childTnLst>
                          </p:cTn>
                        </p:par>
                        <p:par>
                          <p:cTn id="72" fill="hold">
                            <p:stCondLst>
                              <p:cond delay="1000"/>
                            </p:stCondLst>
                            <p:childTnLst>
                              <p:par>
                                <p:cTn id="73" presetID="35" presetClass="path" presetSubtype="0" accel="50000" decel="50000" fill="hold" nodeType="afterEffect">
                                  <p:stCondLst>
                                    <p:cond delay="0"/>
                                  </p:stCondLst>
                                  <p:childTnLst>
                                    <p:animMotion origin="layout" path="M 0.00247 -0.00231 L -0.31732 0.14908 " pathEditMode="relative" rAng="0" ptsTypes="AA">
                                      <p:cBhvr>
                                        <p:cTn id="74" dur="1000" fill="hold"/>
                                        <p:tgtEl>
                                          <p:spTgt spid="134"/>
                                        </p:tgtEl>
                                        <p:attrNameLst>
                                          <p:attrName>ppt_x</p:attrName>
                                          <p:attrName>ppt_y</p:attrName>
                                        </p:attrNameLst>
                                      </p:cBhvr>
                                      <p:rCtr x="-15990" y="7569"/>
                                    </p:animMotion>
                                  </p:childTnLst>
                                </p:cTn>
                              </p:par>
                            </p:childTnLst>
                          </p:cTn>
                        </p:par>
                        <p:par>
                          <p:cTn id="75" fill="hold">
                            <p:stCondLst>
                              <p:cond delay="2000"/>
                            </p:stCondLst>
                            <p:childTnLst>
                              <p:par>
                                <p:cTn id="76" presetID="10" presetClass="exit" presetSubtype="0" fill="hold" nodeType="afterEffect">
                                  <p:stCondLst>
                                    <p:cond delay="0"/>
                                  </p:stCondLst>
                                  <p:childTnLst>
                                    <p:animEffect transition="out" filter="fade">
                                      <p:cBhvr>
                                        <p:cTn id="77" dur="500"/>
                                        <p:tgtEl>
                                          <p:spTgt spid="134"/>
                                        </p:tgtEl>
                                      </p:cBhvr>
                                    </p:animEffect>
                                    <p:set>
                                      <p:cBhvr>
                                        <p:cTn id="78" dur="1" fill="hold">
                                          <p:stCondLst>
                                            <p:cond delay="499"/>
                                          </p:stCondLst>
                                        </p:cTn>
                                        <p:tgtEl>
                                          <p:spTgt spid="13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iterate type="lt">
                                    <p:tmPct val="5000"/>
                                  </p:iterate>
                                  <p:childTnLst>
                                    <p:set>
                                      <p:cBhvr>
                                        <p:cTn id="82" dur="1" fill="hold">
                                          <p:stCondLst>
                                            <p:cond delay="0"/>
                                          </p:stCondLst>
                                        </p:cTn>
                                        <p:tgtEl>
                                          <p:spTgt spid="148"/>
                                        </p:tgtEl>
                                        <p:attrNameLst>
                                          <p:attrName>style.visibility</p:attrName>
                                        </p:attrNameLst>
                                      </p:cBhvr>
                                      <p:to>
                                        <p:strVal val="visible"/>
                                      </p:to>
                                    </p:set>
                                    <p:anim calcmode="lin" valueType="num">
                                      <p:cBhvr>
                                        <p:cTn id="83" dur="500" fill="hold"/>
                                        <p:tgtEl>
                                          <p:spTgt spid="148"/>
                                        </p:tgtEl>
                                        <p:attrNameLst>
                                          <p:attrName>ppt_w</p:attrName>
                                        </p:attrNameLst>
                                      </p:cBhvr>
                                      <p:tavLst>
                                        <p:tav tm="0">
                                          <p:val>
                                            <p:fltVal val="0"/>
                                          </p:val>
                                        </p:tav>
                                        <p:tav tm="100000">
                                          <p:val>
                                            <p:strVal val="#ppt_w"/>
                                          </p:val>
                                        </p:tav>
                                      </p:tavLst>
                                    </p:anim>
                                    <p:anim calcmode="lin" valueType="num">
                                      <p:cBhvr>
                                        <p:cTn id="84" dur="500" fill="hold"/>
                                        <p:tgtEl>
                                          <p:spTgt spid="148"/>
                                        </p:tgtEl>
                                        <p:attrNameLst>
                                          <p:attrName>ppt_h</p:attrName>
                                        </p:attrNameLst>
                                      </p:cBhvr>
                                      <p:tavLst>
                                        <p:tav tm="0">
                                          <p:val>
                                            <p:fltVal val="0"/>
                                          </p:val>
                                        </p:tav>
                                        <p:tav tm="100000">
                                          <p:val>
                                            <p:strVal val="#ppt_h"/>
                                          </p:val>
                                        </p:tav>
                                      </p:tavLst>
                                    </p:anim>
                                    <p:anim calcmode="lin" valueType="num">
                                      <p:cBhvr>
                                        <p:cTn id="85" dur="500" fill="hold"/>
                                        <p:tgtEl>
                                          <p:spTgt spid="148"/>
                                        </p:tgtEl>
                                        <p:attrNameLst>
                                          <p:attrName>style.rotation</p:attrName>
                                        </p:attrNameLst>
                                      </p:cBhvr>
                                      <p:tavLst>
                                        <p:tav tm="0">
                                          <p:val>
                                            <p:fltVal val="90"/>
                                          </p:val>
                                        </p:tav>
                                        <p:tav tm="100000">
                                          <p:val>
                                            <p:fltVal val="0"/>
                                          </p:val>
                                        </p:tav>
                                      </p:tavLst>
                                    </p:anim>
                                    <p:animEffect transition="in" filter="fade">
                                      <p:cBhvr>
                                        <p:cTn id="86" dur="500"/>
                                        <p:tgtEl>
                                          <p:spTgt spid="148"/>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iterate type="lt">
                                    <p:tmPct val="5000"/>
                                  </p:iterate>
                                  <p:childTnLst>
                                    <p:set>
                                      <p:cBhvr>
                                        <p:cTn id="90" dur="1" fill="hold">
                                          <p:stCondLst>
                                            <p:cond delay="0"/>
                                          </p:stCondLst>
                                        </p:cTn>
                                        <p:tgtEl>
                                          <p:spTgt spid="149"/>
                                        </p:tgtEl>
                                        <p:attrNameLst>
                                          <p:attrName>style.visibility</p:attrName>
                                        </p:attrNameLst>
                                      </p:cBhvr>
                                      <p:to>
                                        <p:strVal val="visible"/>
                                      </p:to>
                                    </p:set>
                                    <p:anim calcmode="lin" valueType="num">
                                      <p:cBhvr>
                                        <p:cTn id="91" dur="500" fill="hold"/>
                                        <p:tgtEl>
                                          <p:spTgt spid="149"/>
                                        </p:tgtEl>
                                        <p:attrNameLst>
                                          <p:attrName>ppt_w</p:attrName>
                                        </p:attrNameLst>
                                      </p:cBhvr>
                                      <p:tavLst>
                                        <p:tav tm="0">
                                          <p:val>
                                            <p:fltVal val="0"/>
                                          </p:val>
                                        </p:tav>
                                        <p:tav tm="100000">
                                          <p:val>
                                            <p:strVal val="#ppt_w"/>
                                          </p:val>
                                        </p:tav>
                                      </p:tavLst>
                                    </p:anim>
                                    <p:anim calcmode="lin" valueType="num">
                                      <p:cBhvr>
                                        <p:cTn id="92" dur="500" fill="hold"/>
                                        <p:tgtEl>
                                          <p:spTgt spid="149"/>
                                        </p:tgtEl>
                                        <p:attrNameLst>
                                          <p:attrName>ppt_h</p:attrName>
                                        </p:attrNameLst>
                                      </p:cBhvr>
                                      <p:tavLst>
                                        <p:tav tm="0">
                                          <p:val>
                                            <p:fltVal val="0"/>
                                          </p:val>
                                        </p:tav>
                                        <p:tav tm="100000">
                                          <p:val>
                                            <p:strVal val="#ppt_h"/>
                                          </p:val>
                                        </p:tav>
                                      </p:tavLst>
                                    </p:anim>
                                    <p:anim calcmode="lin" valueType="num">
                                      <p:cBhvr>
                                        <p:cTn id="93" dur="500" fill="hold"/>
                                        <p:tgtEl>
                                          <p:spTgt spid="149"/>
                                        </p:tgtEl>
                                        <p:attrNameLst>
                                          <p:attrName>style.rotation</p:attrName>
                                        </p:attrNameLst>
                                      </p:cBhvr>
                                      <p:tavLst>
                                        <p:tav tm="0">
                                          <p:val>
                                            <p:fltVal val="90"/>
                                          </p:val>
                                        </p:tav>
                                        <p:tav tm="100000">
                                          <p:val>
                                            <p:fltVal val="0"/>
                                          </p:val>
                                        </p:tav>
                                      </p:tavLst>
                                    </p:anim>
                                    <p:animEffect transition="in" filter="fade">
                                      <p:cBhvr>
                                        <p:cTn id="94" dur="500"/>
                                        <p:tgtEl>
                                          <p:spTgt spid="149"/>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iterate type="lt">
                                    <p:tmPct val="5000"/>
                                  </p:iterate>
                                  <p:childTnLst>
                                    <p:set>
                                      <p:cBhvr>
                                        <p:cTn id="98" dur="1" fill="hold">
                                          <p:stCondLst>
                                            <p:cond delay="0"/>
                                          </p:stCondLst>
                                        </p:cTn>
                                        <p:tgtEl>
                                          <p:spTgt spid="150"/>
                                        </p:tgtEl>
                                        <p:attrNameLst>
                                          <p:attrName>style.visibility</p:attrName>
                                        </p:attrNameLst>
                                      </p:cBhvr>
                                      <p:to>
                                        <p:strVal val="visible"/>
                                      </p:to>
                                    </p:set>
                                    <p:anim calcmode="lin" valueType="num">
                                      <p:cBhvr>
                                        <p:cTn id="99" dur="500" fill="hold"/>
                                        <p:tgtEl>
                                          <p:spTgt spid="150"/>
                                        </p:tgtEl>
                                        <p:attrNameLst>
                                          <p:attrName>ppt_w</p:attrName>
                                        </p:attrNameLst>
                                      </p:cBhvr>
                                      <p:tavLst>
                                        <p:tav tm="0">
                                          <p:val>
                                            <p:fltVal val="0"/>
                                          </p:val>
                                        </p:tav>
                                        <p:tav tm="100000">
                                          <p:val>
                                            <p:strVal val="#ppt_w"/>
                                          </p:val>
                                        </p:tav>
                                      </p:tavLst>
                                    </p:anim>
                                    <p:anim calcmode="lin" valueType="num">
                                      <p:cBhvr>
                                        <p:cTn id="100" dur="500" fill="hold"/>
                                        <p:tgtEl>
                                          <p:spTgt spid="150"/>
                                        </p:tgtEl>
                                        <p:attrNameLst>
                                          <p:attrName>ppt_h</p:attrName>
                                        </p:attrNameLst>
                                      </p:cBhvr>
                                      <p:tavLst>
                                        <p:tav tm="0">
                                          <p:val>
                                            <p:fltVal val="0"/>
                                          </p:val>
                                        </p:tav>
                                        <p:tav tm="100000">
                                          <p:val>
                                            <p:strVal val="#ppt_h"/>
                                          </p:val>
                                        </p:tav>
                                      </p:tavLst>
                                    </p:anim>
                                    <p:anim calcmode="lin" valueType="num">
                                      <p:cBhvr>
                                        <p:cTn id="101" dur="500" fill="hold"/>
                                        <p:tgtEl>
                                          <p:spTgt spid="150"/>
                                        </p:tgtEl>
                                        <p:attrNameLst>
                                          <p:attrName>style.rotation</p:attrName>
                                        </p:attrNameLst>
                                      </p:cBhvr>
                                      <p:tavLst>
                                        <p:tav tm="0">
                                          <p:val>
                                            <p:fltVal val="90"/>
                                          </p:val>
                                        </p:tav>
                                        <p:tav tm="100000">
                                          <p:val>
                                            <p:fltVal val="0"/>
                                          </p:val>
                                        </p:tav>
                                      </p:tavLst>
                                    </p:anim>
                                    <p:animEffect transition="in" filter="fade">
                                      <p:cBhvr>
                                        <p:cTn id="102" dur="500"/>
                                        <p:tgtEl>
                                          <p:spTgt spid="150"/>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nodeType="clickEffect">
                                  <p:stCondLst>
                                    <p:cond delay="0"/>
                                  </p:stCondLst>
                                  <p:iterate type="lt">
                                    <p:tmPct val="5000"/>
                                  </p:iterate>
                                  <p:childTnLst>
                                    <p:set>
                                      <p:cBhvr>
                                        <p:cTn id="106" dur="1" fill="hold">
                                          <p:stCondLst>
                                            <p:cond delay="0"/>
                                          </p:stCondLst>
                                        </p:cTn>
                                        <p:tgtEl>
                                          <p:spTgt spid="151"/>
                                        </p:tgtEl>
                                        <p:attrNameLst>
                                          <p:attrName>style.visibility</p:attrName>
                                        </p:attrNameLst>
                                      </p:cBhvr>
                                      <p:to>
                                        <p:strVal val="visible"/>
                                      </p:to>
                                    </p:set>
                                    <p:anim calcmode="lin" valueType="num">
                                      <p:cBhvr>
                                        <p:cTn id="107" dur="500" fill="hold"/>
                                        <p:tgtEl>
                                          <p:spTgt spid="151"/>
                                        </p:tgtEl>
                                        <p:attrNameLst>
                                          <p:attrName>ppt_w</p:attrName>
                                        </p:attrNameLst>
                                      </p:cBhvr>
                                      <p:tavLst>
                                        <p:tav tm="0">
                                          <p:val>
                                            <p:fltVal val="0"/>
                                          </p:val>
                                        </p:tav>
                                        <p:tav tm="100000">
                                          <p:val>
                                            <p:strVal val="#ppt_w"/>
                                          </p:val>
                                        </p:tav>
                                      </p:tavLst>
                                    </p:anim>
                                    <p:anim calcmode="lin" valueType="num">
                                      <p:cBhvr>
                                        <p:cTn id="108" dur="500" fill="hold"/>
                                        <p:tgtEl>
                                          <p:spTgt spid="151"/>
                                        </p:tgtEl>
                                        <p:attrNameLst>
                                          <p:attrName>ppt_h</p:attrName>
                                        </p:attrNameLst>
                                      </p:cBhvr>
                                      <p:tavLst>
                                        <p:tav tm="0">
                                          <p:val>
                                            <p:fltVal val="0"/>
                                          </p:val>
                                        </p:tav>
                                        <p:tav tm="100000">
                                          <p:val>
                                            <p:strVal val="#ppt_h"/>
                                          </p:val>
                                        </p:tav>
                                      </p:tavLst>
                                    </p:anim>
                                    <p:anim calcmode="lin" valueType="num">
                                      <p:cBhvr>
                                        <p:cTn id="109" dur="500" fill="hold"/>
                                        <p:tgtEl>
                                          <p:spTgt spid="151"/>
                                        </p:tgtEl>
                                        <p:attrNameLst>
                                          <p:attrName>style.rotation</p:attrName>
                                        </p:attrNameLst>
                                      </p:cBhvr>
                                      <p:tavLst>
                                        <p:tav tm="0">
                                          <p:val>
                                            <p:fltVal val="90"/>
                                          </p:val>
                                        </p:tav>
                                        <p:tav tm="100000">
                                          <p:val>
                                            <p:fltVal val="0"/>
                                          </p:val>
                                        </p:tav>
                                      </p:tavLst>
                                    </p:anim>
                                    <p:animEffect transition="in" filter="fade">
                                      <p:cBhvr>
                                        <p:cTn id="110"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9" grpId="0" animBg="1"/>
      <p:bldP spid="9" grpId="1" animBg="1"/>
      <p:bldP spid="9"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AVIcode:  Key Features</a:t>
            </a:r>
            <a:endParaRPr lang="en-US" dirty="0"/>
          </a:p>
        </p:txBody>
      </p:sp>
      <p:sp>
        <p:nvSpPr>
          <p:cNvPr id="6" name="Content Placeholder 5"/>
          <p:cNvSpPr>
            <a:spLocks noGrp="1"/>
          </p:cNvSpPr>
          <p:nvPr>
            <p:ph idx="4294967295"/>
          </p:nvPr>
        </p:nvSpPr>
        <p:spPr>
          <a:xfrm>
            <a:off x="519113" y="1371600"/>
            <a:ext cx="11149013" cy="5318379"/>
          </a:xfrm>
          <a:prstGeom prst="rect">
            <a:avLst/>
          </a:prstGeom>
        </p:spPr>
        <p:txBody>
          <a:bodyPr/>
          <a:lstStyle/>
          <a:p>
            <a:r>
              <a:rPr lang="en-US" dirty="0" smtClean="0"/>
              <a:t>24x7 .NET application monitoring</a:t>
            </a:r>
          </a:p>
          <a:p>
            <a:r>
              <a:rPr lang="en-US" dirty="0" smtClean="0"/>
              <a:t>No code modification required</a:t>
            </a:r>
          </a:p>
          <a:p>
            <a:r>
              <a:rPr lang="en-US" dirty="0"/>
              <a:t>L</a:t>
            </a:r>
            <a:r>
              <a:rPr lang="en-US" dirty="0" smtClean="0"/>
              <a:t>ow overhead</a:t>
            </a:r>
          </a:p>
          <a:p>
            <a:r>
              <a:rPr lang="en-US" dirty="0" smtClean="0"/>
              <a:t>End-to-end application health monitoring</a:t>
            </a:r>
          </a:p>
          <a:p>
            <a:r>
              <a:rPr lang="en-US" dirty="0"/>
              <a:t>Real-time detection of performance bottlenecks and </a:t>
            </a:r>
            <a:r>
              <a:rPr lang="en-US" dirty="0" smtClean="0"/>
              <a:t>failures</a:t>
            </a:r>
          </a:p>
          <a:p>
            <a:r>
              <a:rPr lang="en-US" dirty="0" smtClean="0"/>
              <a:t>Root-cause data collection</a:t>
            </a:r>
            <a:endParaRPr lang="en-US" dirty="0"/>
          </a:p>
          <a:p>
            <a:r>
              <a:rPr lang="en-US" dirty="0" smtClean="0"/>
              <a:t>Intelligent analytics and reports</a:t>
            </a:r>
          </a:p>
          <a:p>
            <a:r>
              <a:rPr lang="en-US" dirty="0" smtClean="0"/>
              <a:t>Integration with OM 2007</a:t>
            </a:r>
          </a:p>
          <a:p>
            <a:pPr marL="0" indent="0">
              <a:buNone/>
            </a:pPr>
            <a:endParaRPr lang="en-US" dirty="0" smtClean="0"/>
          </a:p>
          <a:p>
            <a:endParaRPr lang="en-US" dirty="0"/>
          </a:p>
        </p:txBody>
      </p:sp>
      <p:pic>
        <p:nvPicPr>
          <p:cNvPr id="8" name="Picture 4"/>
          <p:cNvPicPr>
            <a:picLocks noChangeAspect="1" noChangeArrowheads="1"/>
          </p:cNvPicPr>
          <p:nvPr/>
        </p:nvPicPr>
        <p:blipFill>
          <a:blip r:embed="rId2" cstate="email"/>
          <a:stretch>
            <a:fillRect/>
          </a:stretch>
        </p:blipFill>
        <p:spPr bwMode="auto">
          <a:xfrm>
            <a:off x="7847012" y="3986817"/>
            <a:ext cx="3345126" cy="2331291"/>
          </a:xfrm>
          <a:prstGeom prst="rect">
            <a:avLst/>
          </a:prstGeom>
          <a:noFill/>
          <a:ln>
            <a:solidFill>
              <a:schemeClr val="bg1"/>
            </a:solidFill>
          </a:ln>
          <a:effectLst>
            <a:outerShdw blurRad="50800" dir="2700000" algn="tl" rotWithShape="0">
              <a:prstClr val="black">
                <a:alpha val="40000"/>
              </a:prstClr>
            </a:outerShdw>
          </a:effectLst>
        </p:spPr>
      </p:pic>
    </p:spTree>
    <p:extLst>
      <p:ext uri="{BB962C8B-B14F-4D97-AF65-F5344CB8AC3E}">
        <p14:creationId xmlns:p14="http://schemas.microsoft.com/office/powerpoint/2010/main" val="22492021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2295e2e7-0eeb-498e-8716-217bb2ee6ee3"/>
    <ds:schemaRef ds:uri="http://schemas.openxmlformats.org/package/2006/metadata/core-properties"/>
    <ds:schemaRef ds:uri="http://purl.org/dc/terms/"/>
    <ds:schemaRef ds:uri="http://purl.org/dc/dcmitype/"/>
    <ds:schemaRef ds:uri="http://schemas.microsoft.com/office/2006/documentManagement/types"/>
    <ds:schemaRef ds:uri="http://www.w3.org/XML/1998/namespace"/>
    <ds:schemaRef ds:uri="http://schemas.microsoft.com/office/2006/metadata/properties"/>
    <ds:schemaRef ds:uri="8b529f77-48ab-4581-b468-93f09345b8aa"/>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2654</TotalTime>
  <Words>1966</Words>
  <Application>Microsoft Office PowerPoint</Application>
  <PresentationFormat>Custom</PresentationFormat>
  <Paragraphs>308</Paragraphs>
  <Slides>37</Slides>
  <Notes>10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TENA11_BreakoutSession_Template_16x9_Final</vt:lpstr>
      <vt:lpstr>White with Consolas font for code slides</vt:lpstr>
      <vt:lpstr>AVIcode:  Diagnosing Application Problems</vt:lpstr>
      <vt:lpstr>Session Objectives and Takeaways</vt:lpstr>
      <vt:lpstr>Agenda</vt:lpstr>
      <vt:lpstr>Managing Complex Applications</vt:lpstr>
      <vt:lpstr>Application Stakeholders</vt:lpstr>
      <vt:lpstr>Today’s World</vt:lpstr>
      <vt:lpstr>How do we normally work on problems?</vt:lpstr>
      <vt:lpstr>Managing Complex Applications With AVIcode</vt:lpstr>
      <vt:lpstr>AVIcode:  Key Features</vt:lpstr>
      <vt:lpstr>AVIcode simplifies the process</vt:lpstr>
      <vt:lpstr>Options for Data Analysis</vt:lpstr>
      <vt:lpstr>How do I know I have a problem?</vt:lpstr>
      <vt:lpstr>Using SCOM for Alerting</vt:lpstr>
      <vt:lpstr>Using SE Viewer for Event Analysis</vt:lpstr>
      <vt:lpstr>How do we isolate the problem?</vt:lpstr>
      <vt:lpstr>How do we diagnose an app problem?</vt:lpstr>
      <vt:lpstr>Analyzing real-time application events</vt:lpstr>
      <vt:lpstr>Event Types</vt:lpstr>
      <vt:lpstr>Performance Events</vt:lpstr>
      <vt:lpstr>Client-side Performance Event Breakdown</vt:lpstr>
      <vt:lpstr>Server-side Performance Event Breakdown</vt:lpstr>
      <vt:lpstr>Application Failure Events</vt:lpstr>
      <vt:lpstr>Client-side JavaScript Failure Breakdown</vt:lpstr>
      <vt:lpstr>Server-side Failure Event Breakdown</vt:lpstr>
      <vt:lpstr>Troubleshooting Performance Counters</vt:lpstr>
      <vt:lpstr>Analyzing AVIcode Application Events</vt:lpstr>
      <vt:lpstr>Trend Analysis and Reporting</vt:lpstr>
      <vt:lpstr>AVIcode Advisor Overview </vt:lpstr>
      <vt:lpstr>Types of Reports</vt:lpstr>
      <vt:lpstr>Advisor Application Reporting</vt:lpstr>
      <vt:lpstr>Case Study:  Xbox LIVE</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SIM342: AVIcode: Diagnosing Application Problems</dc:title>
  <dc:subject>Microsoft TechEd North America 2011</dc:subject>
  <dc:creator>Christopher Childers</dc:creator>
  <dc:description>Template Design: Jordan Cayabyab
Formatter: Judi Lee, SilverFox Productions
Event Date: May 16-19, 2011
Event Location: Atlanta
Audience Type: Developers, IT Pros</dc:description>
  <cp:lastModifiedBy>Shows</cp:lastModifiedBy>
  <cp:revision>15</cp:revision>
  <cp:lastPrinted>2010-05-11T05:02:34Z</cp:lastPrinted>
  <dcterms:created xsi:type="dcterms:W3CDTF">2011-04-20T16:29:42Z</dcterms:created>
  <dcterms:modified xsi:type="dcterms:W3CDTF">2011-05-19T21:50:34Z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