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4"/>
    <p:sldMasterId id="2147483774" r:id="rId5"/>
  </p:sldMasterIdLst>
  <p:notesMasterIdLst>
    <p:notesMasterId r:id="rId39"/>
  </p:notesMasterIdLst>
  <p:handoutMasterIdLst>
    <p:handoutMasterId r:id="rId40"/>
  </p:handoutMasterIdLst>
  <p:sldIdLst>
    <p:sldId id="322" r:id="rId6"/>
    <p:sldId id="336" r:id="rId7"/>
    <p:sldId id="362" r:id="rId8"/>
    <p:sldId id="338" r:id="rId9"/>
    <p:sldId id="339" r:id="rId10"/>
    <p:sldId id="340" r:id="rId11"/>
    <p:sldId id="341" r:id="rId12"/>
    <p:sldId id="342" r:id="rId13"/>
    <p:sldId id="343" r:id="rId14"/>
    <p:sldId id="344" r:id="rId15"/>
    <p:sldId id="345" r:id="rId16"/>
    <p:sldId id="346" r:id="rId17"/>
    <p:sldId id="347" r:id="rId18"/>
    <p:sldId id="348" r:id="rId19"/>
    <p:sldId id="352" r:id="rId20"/>
    <p:sldId id="349" r:id="rId21"/>
    <p:sldId id="350" r:id="rId22"/>
    <p:sldId id="351" r:id="rId23"/>
    <p:sldId id="353" r:id="rId24"/>
    <p:sldId id="354" r:id="rId25"/>
    <p:sldId id="355" r:id="rId26"/>
    <p:sldId id="356" r:id="rId27"/>
    <p:sldId id="357" r:id="rId28"/>
    <p:sldId id="358" r:id="rId29"/>
    <p:sldId id="359" r:id="rId30"/>
    <p:sldId id="360" r:id="rId31"/>
    <p:sldId id="361" r:id="rId32"/>
    <p:sldId id="364" r:id="rId33"/>
    <p:sldId id="329" r:id="rId34"/>
    <p:sldId id="330" r:id="rId35"/>
    <p:sldId id="363" r:id="rId36"/>
    <p:sldId id="271" r:id="rId37"/>
    <p:sldId id="319" r:id="rId3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1207"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6:47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10</a:t>
            </a:fld>
            <a:endParaRPr lang="en-US"/>
          </a:p>
        </p:txBody>
      </p:sp>
    </p:spTree>
    <p:extLst>
      <p:ext uri="{BB962C8B-B14F-4D97-AF65-F5344CB8AC3E}">
        <p14:creationId xmlns:p14="http://schemas.microsoft.com/office/powerpoint/2010/main" val="248990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11</a:t>
            </a:fld>
            <a:endParaRPr lang="en-US"/>
          </a:p>
        </p:txBody>
      </p:sp>
    </p:spTree>
    <p:extLst>
      <p:ext uri="{BB962C8B-B14F-4D97-AF65-F5344CB8AC3E}">
        <p14:creationId xmlns:p14="http://schemas.microsoft.com/office/powerpoint/2010/main" val="27874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12</a:t>
            </a:fld>
            <a:endParaRPr lang="en-US"/>
          </a:p>
        </p:txBody>
      </p:sp>
    </p:spTree>
    <p:extLst>
      <p:ext uri="{BB962C8B-B14F-4D97-AF65-F5344CB8AC3E}">
        <p14:creationId xmlns:p14="http://schemas.microsoft.com/office/powerpoint/2010/main" val="244590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13</a:t>
            </a:fld>
            <a:endParaRPr lang="en-US"/>
          </a:p>
        </p:txBody>
      </p:sp>
    </p:spTree>
    <p:extLst>
      <p:ext uri="{BB962C8B-B14F-4D97-AF65-F5344CB8AC3E}">
        <p14:creationId xmlns:p14="http://schemas.microsoft.com/office/powerpoint/2010/main" val="925378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14</a:t>
            </a:fld>
            <a:endParaRPr lang="en-US"/>
          </a:p>
        </p:txBody>
      </p:sp>
    </p:spTree>
    <p:extLst>
      <p:ext uri="{BB962C8B-B14F-4D97-AF65-F5344CB8AC3E}">
        <p14:creationId xmlns:p14="http://schemas.microsoft.com/office/powerpoint/2010/main" val="4264644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15</a:t>
            </a:fld>
            <a:endParaRPr lang="en-US"/>
          </a:p>
        </p:txBody>
      </p:sp>
    </p:spTree>
    <p:extLst>
      <p:ext uri="{BB962C8B-B14F-4D97-AF65-F5344CB8AC3E}">
        <p14:creationId xmlns:p14="http://schemas.microsoft.com/office/powerpoint/2010/main" val="217280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16</a:t>
            </a:fld>
            <a:endParaRPr lang="en-US"/>
          </a:p>
        </p:txBody>
      </p:sp>
    </p:spTree>
    <p:extLst>
      <p:ext uri="{BB962C8B-B14F-4D97-AF65-F5344CB8AC3E}">
        <p14:creationId xmlns:p14="http://schemas.microsoft.com/office/powerpoint/2010/main" val="333900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17</a:t>
            </a:fld>
            <a:endParaRPr lang="en-US"/>
          </a:p>
        </p:txBody>
      </p:sp>
    </p:spTree>
    <p:extLst>
      <p:ext uri="{BB962C8B-B14F-4D97-AF65-F5344CB8AC3E}">
        <p14:creationId xmlns:p14="http://schemas.microsoft.com/office/powerpoint/2010/main" val="120278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18</a:t>
            </a:fld>
            <a:endParaRPr lang="en-US"/>
          </a:p>
        </p:txBody>
      </p:sp>
    </p:spTree>
    <p:extLst>
      <p:ext uri="{BB962C8B-B14F-4D97-AF65-F5344CB8AC3E}">
        <p14:creationId xmlns:p14="http://schemas.microsoft.com/office/powerpoint/2010/main" val="345596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19</a:t>
            </a:fld>
            <a:endParaRPr lang="en-US"/>
          </a:p>
        </p:txBody>
      </p:sp>
    </p:spTree>
    <p:extLst>
      <p:ext uri="{BB962C8B-B14F-4D97-AF65-F5344CB8AC3E}">
        <p14:creationId xmlns:p14="http://schemas.microsoft.com/office/powerpoint/2010/main" val="333900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a:t>
            </a:fld>
            <a:endParaRPr lang="en-US"/>
          </a:p>
        </p:txBody>
      </p:sp>
    </p:spTree>
    <p:extLst>
      <p:ext uri="{BB962C8B-B14F-4D97-AF65-F5344CB8AC3E}">
        <p14:creationId xmlns:p14="http://schemas.microsoft.com/office/powerpoint/2010/main" val="357408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20</a:t>
            </a:fld>
            <a:endParaRPr lang="en-US"/>
          </a:p>
        </p:txBody>
      </p:sp>
    </p:spTree>
    <p:extLst>
      <p:ext uri="{BB962C8B-B14F-4D97-AF65-F5344CB8AC3E}">
        <p14:creationId xmlns:p14="http://schemas.microsoft.com/office/powerpoint/2010/main" val="1028323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21</a:t>
            </a:fld>
            <a:endParaRPr lang="en-US"/>
          </a:p>
        </p:txBody>
      </p:sp>
    </p:spTree>
    <p:extLst>
      <p:ext uri="{BB962C8B-B14F-4D97-AF65-F5344CB8AC3E}">
        <p14:creationId xmlns:p14="http://schemas.microsoft.com/office/powerpoint/2010/main" val="333900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22</a:t>
            </a:fld>
            <a:endParaRPr lang="en-US"/>
          </a:p>
        </p:txBody>
      </p:sp>
    </p:spTree>
    <p:extLst>
      <p:ext uri="{BB962C8B-B14F-4D97-AF65-F5344CB8AC3E}">
        <p14:creationId xmlns:p14="http://schemas.microsoft.com/office/powerpoint/2010/main" val="270215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23</a:t>
            </a:fld>
            <a:endParaRPr lang="en-US"/>
          </a:p>
        </p:txBody>
      </p:sp>
    </p:spTree>
    <p:extLst>
      <p:ext uri="{BB962C8B-B14F-4D97-AF65-F5344CB8AC3E}">
        <p14:creationId xmlns:p14="http://schemas.microsoft.com/office/powerpoint/2010/main" val="2462320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24</a:t>
            </a:fld>
            <a:endParaRPr lang="en-US"/>
          </a:p>
        </p:txBody>
      </p:sp>
    </p:spTree>
    <p:extLst>
      <p:ext uri="{BB962C8B-B14F-4D97-AF65-F5344CB8AC3E}">
        <p14:creationId xmlns:p14="http://schemas.microsoft.com/office/powerpoint/2010/main" val="86650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25</a:t>
            </a:fld>
            <a:endParaRPr lang="en-US"/>
          </a:p>
        </p:txBody>
      </p:sp>
    </p:spTree>
    <p:extLst>
      <p:ext uri="{BB962C8B-B14F-4D97-AF65-F5344CB8AC3E}">
        <p14:creationId xmlns:p14="http://schemas.microsoft.com/office/powerpoint/2010/main" val="3339002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26</a:t>
            </a:fld>
            <a:endParaRPr lang="en-US"/>
          </a:p>
        </p:txBody>
      </p:sp>
    </p:spTree>
    <p:extLst>
      <p:ext uri="{BB962C8B-B14F-4D97-AF65-F5344CB8AC3E}">
        <p14:creationId xmlns:p14="http://schemas.microsoft.com/office/powerpoint/2010/main" val="1765736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latin typeface="Arial" pitchFamily="34" charset="0"/>
              </a:rPr>
              <a:t>Tech Ed North America 2010</a:t>
            </a:r>
            <a:endParaRPr lang="en-US" dirty="0">
              <a:solidFill>
                <a:prstClr val="black"/>
              </a:solidFill>
              <a:latin typeface="Arial" pitchFamily="34" charset="0"/>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6:47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latin typeface="Arial" pitchFamily="34" charset="0"/>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latin typeface="Arial" pitchFamily="34" charset="0"/>
              </a:rPr>
            </a:br>
            <a:r>
              <a:rPr lang="en-US" dirty="0" smtClean="0">
                <a:solidFill>
                  <a:prstClr val="black"/>
                </a:solidFill>
                <a:latin typeface="Arial" pitchFamily="34" charset="0"/>
              </a:rPr>
              <a:t>MICROSOFT MAKES NO WARRANTIES, EXPRESS, IMPLIED OR STATUTORY, AS TO THE INFORMATION IN THIS PRESENTATION.</a:t>
            </a:r>
          </a:p>
          <a:p>
            <a:endParaRPr lang="en-US" dirty="0">
              <a:solidFill>
                <a:prstClr val="black"/>
              </a:solidFill>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3</a:t>
            </a:fld>
            <a:endParaRPr lang="en-US"/>
          </a:p>
        </p:txBody>
      </p:sp>
    </p:spTree>
    <p:extLst>
      <p:ext uri="{BB962C8B-B14F-4D97-AF65-F5344CB8AC3E}">
        <p14:creationId xmlns:p14="http://schemas.microsoft.com/office/powerpoint/2010/main" val="3574081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6:47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6:47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4</a:t>
            </a:fld>
            <a:endParaRPr lang="en-US"/>
          </a:p>
        </p:txBody>
      </p:sp>
    </p:spTree>
    <p:extLst>
      <p:ext uri="{BB962C8B-B14F-4D97-AF65-F5344CB8AC3E}">
        <p14:creationId xmlns:p14="http://schemas.microsoft.com/office/powerpoint/2010/main" val="236039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5</a:t>
            </a:fld>
            <a:endParaRPr lang="en-US"/>
          </a:p>
        </p:txBody>
      </p:sp>
    </p:spTree>
    <p:extLst>
      <p:ext uri="{BB962C8B-B14F-4D97-AF65-F5344CB8AC3E}">
        <p14:creationId xmlns:p14="http://schemas.microsoft.com/office/powerpoint/2010/main" val="313017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6</a:t>
            </a:fld>
            <a:endParaRPr lang="en-US"/>
          </a:p>
        </p:txBody>
      </p:sp>
    </p:spTree>
    <p:extLst>
      <p:ext uri="{BB962C8B-B14F-4D97-AF65-F5344CB8AC3E}">
        <p14:creationId xmlns:p14="http://schemas.microsoft.com/office/powerpoint/2010/main" val="777889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7</a:t>
            </a:fld>
            <a:endParaRPr lang="en-US"/>
          </a:p>
        </p:txBody>
      </p:sp>
    </p:spTree>
    <p:extLst>
      <p:ext uri="{BB962C8B-B14F-4D97-AF65-F5344CB8AC3E}">
        <p14:creationId xmlns:p14="http://schemas.microsoft.com/office/powerpoint/2010/main" val="117195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8</a:t>
            </a:fld>
            <a:endParaRPr lang="en-US"/>
          </a:p>
        </p:txBody>
      </p:sp>
    </p:spTree>
    <p:extLst>
      <p:ext uri="{BB962C8B-B14F-4D97-AF65-F5344CB8AC3E}">
        <p14:creationId xmlns:p14="http://schemas.microsoft.com/office/powerpoint/2010/main" val="830593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990E08-5260-8E49-984D-856E681064D2}" type="slidenum">
              <a:rPr lang="en-US" smtClean="0"/>
              <a:pPr/>
              <a:t>9</a:t>
            </a:fld>
            <a:endParaRPr lang="en-US"/>
          </a:p>
        </p:txBody>
      </p:sp>
    </p:spTree>
    <p:extLst>
      <p:ext uri="{BB962C8B-B14F-4D97-AF65-F5344CB8AC3E}">
        <p14:creationId xmlns:p14="http://schemas.microsoft.com/office/powerpoint/2010/main" val="2977014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5201658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85099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87108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10550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3438121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8812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9210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95655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75495066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689041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717106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2772447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1947367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en-US"/>
          </a:p>
        </p:txBody>
      </p:sp>
      <p:sp>
        <p:nvSpPr>
          <p:cNvPr id="7" name="Picture Placeholder 6"/>
          <p:cNvSpPr>
            <a:spLocks noGrp="1"/>
          </p:cNvSpPr>
          <p:nvPr>
            <p:ph type="pic" sz="quarter" idx="13"/>
          </p:nvPr>
        </p:nvSpPr>
        <p:spPr>
          <a:xfrm>
            <a:off x="325883" y="1255713"/>
            <a:ext cx="11484158" cy="443198"/>
          </a:xfrm>
        </p:spPr>
        <p:txBody>
          <a:bodyPr/>
          <a:lstStyle/>
          <a:p>
            <a:endParaRPr lang="en-US"/>
          </a:p>
        </p:txBody>
      </p:sp>
    </p:spTree>
    <p:extLst>
      <p:ext uri="{BB962C8B-B14F-4D97-AF65-F5344CB8AC3E}">
        <p14:creationId xmlns:p14="http://schemas.microsoft.com/office/powerpoint/2010/main" val="403116898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613720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308370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7325750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970609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505190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808128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6739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011182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 id="2147483807" r:id="rId31"/>
    <p:sldLayoutId id="2147483808" r:id="rId3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3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6983457"/>
      </p:ext>
    </p:extLst>
  </p:cSld>
  <p:clrMap bg1="dk1" tx1="lt1" bg2="dk2" tx2="lt2" accent1="accent1" accent2="accent2" accent3="accent3" accent4="accent4" accent5="accent5" accent6="accent6" hlink="hlink" folHlink="folHlink"/>
  <p:sldLayoutIdLst>
    <p:sldLayoutId id="214748377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5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5.emf"/><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3.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hyperlink" Target="http://www.linkedin.com/in/chr1st3ns3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blogs.technet.com/b/systemcenter" TargetMode="External"/><Relationship Id="rId5" Type="http://schemas.openxmlformats.org/officeDocument/2006/relationships/hyperlink" Target="mailto:sean.christensen@microsoft.com" TargetMode="External"/><Relationship Id="rId10"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24.png"/></Relationships>
</file>

<file path=ppt/slides/_rels/slide20.xml.rels><?xml version="1.0" encoding="UTF-8" standalone="yes"?>
<Relationships xmlns="http://schemas.openxmlformats.org/package/2006/relationships"><Relationship Id="rId8" Type="http://schemas.openxmlformats.org/officeDocument/2006/relationships/image" Target="../media/image69.gif"/><Relationship Id="rId3" Type="http://schemas.openxmlformats.org/officeDocument/2006/relationships/image" Target="../media/image65.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41.png"/><Relationship Id="rId10" Type="http://schemas.openxmlformats.org/officeDocument/2006/relationships/image" Target="../media/image71.jpeg"/><Relationship Id="rId4" Type="http://schemas.openxmlformats.org/officeDocument/2006/relationships/image" Target="../media/image66.png"/><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52.png"/><Relationship Id="rId7"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7.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86.png"/><Relationship Id="rId5" Type="http://schemas.openxmlformats.org/officeDocument/2006/relationships/hyperlink" Target="http://www.microsoft.com/learning" TargetMode="External"/><Relationship Id="rId10" Type="http://schemas.openxmlformats.org/officeDocument/2006/relationships/image" Target="../media/image85.emf"/><Relationship Id="rId4" Type="http://schemas.openxmlformats.org/officeDocument/2006/relationships/image" Target="../media/image82.png"/><Relationship Id="rId9" Type="http://schemas.openxmlformats.org/officeDocument/2006/relationships/image" Target="../media/image84.png"/><Relationship Id="rId1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31.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Service Manager 2010:</a:t>
            </a:r>
            <a:br>
              <a:rPr lang="en-US" smtClean="0"/>
            </a:br>
            <a:r>
              <a:rPr lang="en-US" smtClean="0"/>
              <a:t>Modeling your Business Process</a:t>
            </a:r>
            <a:endParaRPr lang="en-US" sz="3600" dirty="0"/>
          </a:p>
        </p:txBody>
      </p:sp>
      <p:sp>
        <p:nvSpPr>
          <p:cNvPr id="3" name="Subtitle 2"/>
          <p:cNvSpPr>
            <a:spLocks noGrp="1"/>
          </p:cNvSpPr>
          <p:nvPr>
            <p:ph type="subTitle" idx="1"/>
          </p:nvPr>
        </p:nvSpPr>
        <p:spPr>
          <a:xfrm>
            <a:off x="907971" y="3944455"/>
            <a:ext cx="10242550" cy="463255"/>
          </a:xfrm>
        </p:spPr>
        <p:txBody>
          <a:bodyPr/>
          <a:lstStyle/>
          <a:p>
            <a:r>
              <a:rPr lang="en-US" sz="2400" dirty="0" smtClean="0"/>
              <a:t>Sean Christensen</a:t>
            </a:r>
          </a:p>
          <a:p>
            <a:r>
              <a:rPr lang="en-US" sz="2400" dirty="0" smtClean="0"/>
              <a:t>Senior Technical Product </a:t>
            </a:r>
            <a:r>
              <a:rPr lang="en-US" sz="2400" dirty="0" err="1" smtClean="0"/>
              <a:t>Mgr</a:t>
            </a:r>
            <a:endParaRPr lang="en-US" sz="2400" dirty="0" smtClean="0"/>
          </a:p>
          <a:p>
            <a:r>
              <a:rPr lang="en-US" sz="2400" dirty="0" smtClean="0"/>
              <a:t>Microsoft Corporation</a:t>
            </a:r>
            <a:endParaRPr lang="en-US" sz="2400" dirty="0"/>
          </a:p>
        </p:txBody>
      </p:sp>
      <p:sp>
        <p:nvSpPr>
          <p:cNvPr id="6" name="Text Placeholder 5"/>
          <p:cNvSpPr>
            <a:spLocks noGrp="1"/>
          </p:cNvSpPr>
          <p:nvPr>
            <p:ph type="body" sz="quarter" idx="10"/>
          </p:nvPr>
        </p:nvSpPr>
        <p:spPr>
          <a:xfrm>
            <a:off x="3737368" y="1837299"/>
            <a:ext cx="2188302" cy="249299"/>
          </a:xfrm>
        </p:spPr>
        <p:txBody>
          <a:bodyPr/>
          <a:lstStyle/>
          <a:p>
            <a:r>
              <a:rPr lang="en-US" smtClean="0"/>
              <a:t>SIM340</a:t>
            </a:r>
            <a:endParaRPr lang="en-US" dirty="0"/>
          </a:p>
        </p:txBody>
      </p:sp>
      <p:sp>
        <p:nvSpPr>
          <p:cNvPr id="5" name="Subtitle 2"/>
          <p:cNvSpPr txBox="1">
            <a:spLocks/>
          </p:cNvSpPr>
          <p:nvPr/>
        </p:nvSpPr>
        <p:spPr>
          <a:xfrm>
            <a:off x="895714" y="5167127"/>
            <a:ext cx="3596211"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t>Alexandre Verkinderen</a:t>
            </a:r>
          </a:p>
          <a:p>
            <a:r>
              <a:rPr lang="en-US" sz="2400" dirty="0" smtClean="0"/>
              <a:t>Principal Consultant</a:t>
            </a:r>
          </a:p>
          <a:p>
            <a:r>
              <a:rPr lang="en-US" sz="2400" dirty="0" err="1" smtClean="0"/>
              <a:t>Infront</a:t>
            </a:r>
            <a:r>
              <a:rPr lang="en-US" sz="2400" dirty="0" smtClean="0"/>
              <a:t> Consulting Group</a:t>
            </a:r>
            <a:endParaRPr lang="en-US" sz="2400"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New Management Pack Improvements</a:t>
            </a:r>
            <a:endParaRPr lang="en-US" dirty="0"/>
          </a:p>
        </p:txBody>
      </p:sp>
      <p:sp>
        <p:nvSpPr>
          <p:cNvPr id="6" name="Rounded Rectangle 5"/>
          <p:cNvSpPr/>
          <p:nvPr/>
        </p:nvSpPr>
        <p:spPr bwMode="auto">
          <a:xfrm>
            <a:off x="337411" y="165913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SCSM new MP XML schema 1.1</a:t>
            </a:r>
            <a:endParaRPr lang="en-US" altLang="zh-CN" sz="2000" dirty="0">
              <a:latin typeface="Segoe UI" pitchFamily="34" charset="0"/>
              <a:cs typeface="Segoe UI" pitchFamily="34" charset="0"/>
            </a:endParaRPr>
          </a:p>
        </p:txBody>
      </p:sp>
      <p:sp>
        <p:nvSpPr>
          <p:cNvPr id="7" name="Rounded Rectangle 6"/>
          <p:cNvSpPr/>
          <p:nvPr/>
        </p:nvSpPr>
        <p:spPr bwMode="auto">
          <a:xfrm>
            <a:off x="337411" y="220777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457181" lvl="2"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New Data Types</a:t>
            </a:r>
            <a:endParaRPr lang="en-US" altLang="zh-CN" sz="2000" dirty="0">
              <a:latin typeface="Segoe UI" pitchFamily="34" charset="0"/>
              <a:cs typeface="Segoe UI" pitchFamily="34" charset="0"/>
            </a:endParaRPr>
          </a:p>
        </p:txBody>
      </p:sp>
      <p:sp>
        <p:nvSpPr>
          <p:cNvPr id="8" name="Rounded Rectangle 7"/>
          <p:cNvSpPr/>
          <p:nvPr/>
        </p:nvSpPr>
        <p:spPr bwMode="auto">
          <a:xfrm>
            <a:off x="337411" y="275641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New Schema Elements</a:t>
            </a:r>
          </a:p>
        </p:txBody>
      </p:sp>
      <p:sp>
        <p:nvSpPr>
          <p:cNvPr id="9" name="Rounded Rectangle 8"/>
          <p:cNvSpPr/>
          <p:nvPr/>
        </p:nvSpPr>
        <p:spPr bwMode="auto">
          <a:xfrm>
            <a:off x="325883" y="330505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457181" lvl="2"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Regular Expressions</a:t>
            </a:r>
            <a:endParaRPr lang="en-US" altLang="zh-CN" sz="2000" dirty="0">
              <a:latin typeface="Segoe UI" pitchFamily="34" charset="0"/>
              <a:cs typeface="Segoe UI" pitchFamily="34" charset="0"/>
            </a:endParaRPr>
          </a:p>
        </p:txBody>
      </p:sp>
      <p:sp>
        <p:nvSpPr>
          <p:cNvPr id="10" name="Rounded Rectangle 9"/>
          <p:cNvSpPr/>
          <p:nvPr/>
        </p:nvSpPr>
        <p:spPr bwMode="auto">
          <a:xfrm>
            <a:off x="325882" y="385369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457181" lvl="2"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Auto-Increment</a:t>
            </a:r>
            <a:endParaRPr lang="en-US" altLang="zh-CN" sz="2000" dirty="0">
              <a:latin typeface="Segoe UI" pitchFamily="34" charset="0"/>
              <a:cs typeface="Segoe UI" pitchFamily="34" charset="0"/>
            </a:endParaRPr>
          </a:p>
        </p:txBody>
      </p:sp>
      <p:sp>
        <p:nvSpPr>
          <p:cNvPr id="11" name="Rounded Rectangle 10"/>
          <p:cNvSpPr/>
          <p:nvPr/>
        </p:nvSpPr>
        <p:spPr bwMode="auto">
          <a:xfrm>
            <a:off x="337411" y="440233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457181" lvl="2"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Type Projections	</a:t>
            </a:r>
            <a:endParaRPr lang="en-US" altLang="zh-CN" sz="2000" dirty="0">
              <a:latin typeface="Segoe UI" pitchFamily="34" charset="0"/>
              <a:cs typeface="Segoe UI" pitchFamily="34" charset="0"/>
            </a:endParaRPr>
          </a:p>
        </p:txBody>
      </p:sp>
      <p:sp>
        <p:nvSpPr>
          <p:cNvPr id="12" name="Rounded Rectangle 11"/>
          <p:cNvSpPr/>
          <p:nvPr/>
        </p:nvSpPr>
        <p:spPr bwMode="auto">
          <a:xfrm>
            <a:off x="337411" y="4950976"/>
            <a:ext cx="11472630"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Management Pack Bundles</a:t>
            </a:r>
            <a:endParaRPr lang="en-US" altLang="zh-CN" sz="2000" dirty="0">
              <a:latin typeface="Segoe UI" pitchFamily="34" charset="0"/>
              <a:cs typeface="Segoe UI" pitchFamily="34" charset="0"/>
            </a:endParaRPr>
          </a:p>
        </p:txBody>
      </p:sp>
    </p:spTree>
    <p:extLst>
      <p:ext uri="{BB962C8B-B14F-4D97-AF65-F5344CB8AC3E}">
        <p14:creationId xmlns:p14="http://schemas.microsoft.com/office/powerpoint/2010/main" val="1806192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608" y="4340082"/>
            <a:ext cx="1295804" cy="12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9557" y="1173196"/>
            <a:ext cx="1295804" cy="12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315" y="1312690"/>
            <a:ext cx="1295804" cy="1252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369" y="2974553"/>
            <a:ext cx="2452449" cy="1839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14"/>
          <p:cNvSpPr/>
          <p:nvPr/>
        </p:nvSpPr>
        <p:spPr>
          <a:xfrm>
            <a:off x="513986" y="4983293"/>
            <a:ext cx="1497904" cy="116778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endParaRPr lang="nl-BE" sz="1000" dirty="0">
              <a:solidFill>
                <a:schemeClr val="bg1"/>
              </a:solidFill>
            </a:endParaRPr>
          </a:p>
        </p:txBody>
      </p:sp>
      <p:sp>
        <p:nvSpPr>
          <p:cNvPr id="16" name="Rectangle 15"/>
          <p:cNvSpPr/>
          <p:nvPr/>
        </p:nvSpPr>
        <p:spPr>
          <a:xfrm>
            <a:off x="513986" y="4663805"/>
            <a:ext cx="1497904" cy="3194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200" dirty="0" smtClean="0">
                <a:solidFill>
                  <a:schemeClr val="bg1"/>
                </a:solidFill>
              </a:rPr>
              <a:t>New Table</a:t>
            </a:r>
            <a:endParaRPr lang="nl-BE" sz="1200" dirty="0">
              <a:solidFill>
                <a:schemeClr val="bg1"/>
              </a:solidFill>
            </a:endParaRPr>
          </a:p>
        </p:txBody>
      </p:sp>
      <p:sp>
        <p:nvSpPr>
          <p:cNvPr id="13" name="Rectangle 12"/>
          <p:cNvSpPr/>
          <p:nvPr/>
        </p:nvSpPr>
        <p:spPr>
          <a:xfrm>
            <a:off x="9733935" y="4983293"/>
            <a:ext cx="1497904" cy="11677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nl-BE">
              <a:solidFill>
                <a:schemeClr val="bg1"/>
              </a:solidFill>
            </a:endParaRPr>
          </a:p>
        </p:txBody>
      </p:sp>
      <p:sp>
        <p:nvSpPr>
          <p:cNvPr id="14" name="Rectangle 13"/>
          <p:cNvSpPr/>
          <p:nvPr/>
        </p:nvSpPr>
        <p:spPr>
          <a:xfrm>
            <a:off x="9733935" y="4663805"/>
            <a:ext cx="1497904" cy="3194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200" dirty="0" smtClean="0">
                <a:solidFill>
                  <a:schemeClr val="bg1"/>
                </a:solidFill>
              </a:rPr>
              <a:t>...</a:t>
            </a:r>
            <a:endParaRPr lang="nl-BE" sz="1200" dirty="0">
              <a:solidFill>
                <a:schemeClr val="bg1"/>
              </a:solidFill>
            </a:endParaRPr>
          </a:p>
        </p:txBody>
      </p:sp>
      <p:sp>
        <p:nvSpPr>
          <p:cNvPr id="2" name="Title 1"/>
          <p:cNvSpPr>
            <a:spLocks noGrp="1"/>
          </p:cNvSpPr>
          <p:nvPr>
            <p:ph type="title"/>
          </p:nvPr>
        </p:nvSpPr>
        <p:spPr/>
        <p:txBody>
          <a:bodyPr/>
          <a:lstStyle/>
          <a:p>
            <a:r>
              <a:rPr lang="nl-BE" dirty="0" smtClean="0"/>
              <a:t>Management Pack Deployment</a:t>
            </a:r>
            <a:endParaRPr lang="nl-BE" dirty="0"/>
          </a:p>
        </p:txBody>
      </p:sp>
      <p:sp>
        <p:nvSpPr>
          <p:cNvPr id="8" name="Rectangle 7"/>
          <p:cNvSpPr/>
          <p:nvPr/>
        </p:nvSpPr>
        <p:spPr>
          <a:xfrm>
            <a:off x="513987" y="1938969"/>
            <a:ext cx="1497904" cy="1167788"/>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r>
              <a:rPr lang="nl-BE" sz="1000" dirty="0" smtClean="0">
                <a:solidFill>
                  <a:schemeClr val="bg1"/>
                </a:solidFill>
              </a:rPr>
              <a:t>Column1</a:t>
            </a:r>
          </a:p>
          <a:p>
            <a:r>
              <a:rPr lang="nl-BE" sz="1000" dirty="0" smtClean="0">
                <a:solidFill>
                  <a:schemeClr val="bg1"/>
                </a:solidFill>
              </a:rPr>
              <a:t>Column2</a:t>
            </a:r>
          </a:p>
          <a:p>
            <a:r>
              <a:rPr lang="nl-BE" sz="1000" dirty="0" smtClean="0">
                <a:solidFill>
                  <a:schemeClr val="bg1"/>
                </a:solidFill>
              </a:rPr>
              <a:t>Column3</a:t>
            </a:r>
          </a:p>
          <a:p>
            <a:r>
              <a:rPr lang="nl-BE" sz="1000" dirty="0" smtClean="0">
                <a:solidFill>
                  <a:schemeClr val="bg1"/>
                </a:solidFill>
              </a:rPr>
              <a:t>Column4</a:t>
            </a:r>
          </a:p>
          <a:p>
            <a:endParaRPr lang="nl-BE" sz="1000" dirty="0">
              <a:solidFill>
                <a:schemeClr val="bg1"/>
              </a:solidFill>
            </a:endParaRPr>
          </a:p>
        </p:txBody>
      </p:sp>
      <p:sp>
        <p:nvSpPr>
          <p:cNvPr id="9" name="Rectangle 8"/>
          <p:cNvSpPr/>
          <p:nvPr/>
        </p:nvSpPr>
        <p:spPr>
          <a:xfrm>
            <a:off x="513987" y="1619481"/>
            <a:ext cx="1497904" cy="3194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200" dirty="0" smtClean="0">
                <a:solidFill>
                  <a:schemeClr val="bg1"/>
                </a:solidFill>
              </a:rPr>
              <a:t>Views</a:t>
            </a:r>
            <a:endParaRPr lang="nl-BE" sz="1200" dirty="0">
              <a:solidFill>
                <a:schemeClr val="bg1"/>
              </a:solidFill>
            </a:endParaRPr>
          </a:p>
        </p:txBody>
      </p:sp>
      <p:sp>
        <p:nvSpPr>
          <p:cNvPr id="10" name="Rectangle 9"/>
          <p:cNvSpPr/>
          <p:nvPr/>
        </p:nvSpPr>
        <p:spPr>
          <a:xfrm>
            <a:off x="9733936" y="1806766"/>
            <a:ext cx="1497904" cy="11677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nl-BE">
              <a:solidFill>
                <a:schemeClr val="bg1"/>
              </a:solidFill>
            </a:endParaRPr>
          </a:p>
        </p:txBody>
      </p:sp>
      <p:sp>
        <p:nvSpPr>
          <p:cNvPr id="11" name="Rectangle 10"/>
          <p:cNvSpPr/>
          <p:nvPr/>
        </p:nvSpPr>
        <p:spPr>
          <a:xfrm>
            <a:off x="9733936" y="1487278"/>
            <a:ext cx="1497904" cy="3194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200" dirty="0" smtClean="0">
                <a:solidFill>
                  <a:schemeClr val="bg1"/>
                </a:solidFill>
              </a:rPr>
              <a:t>Object Template</a:t>
            </a:r>
            <a:endParaRPr lang="nl-BE" sz="1200" dirty="0">
              <a:solidFill>
                <a:schemeClr val="bg1"/>
              </a:solidFill>
            </a:endParaRPr>
          </a:p>
        </p:txBody>
      </p:sp>
      <p:sp>
        <p:nvSpPr>
          <p:cNvPr id="4" name="Rectangle 3"/>
          <p:cNvSpPr/>
          <p:nvPr/>
        </p:nvSpPr>
        <p:spPr>
          <a:xfrm>
            <a:off x="4743367" y="2974554"/>
            <a:ext cx="1218883"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000" dirty="0" smtClean="0">
                <a:solidFill>
                  <a:schemeClr val="bg1"/>
                </a:solidFill>
              </a:rPr>
              <a:t>Views</a:t>
            </a:r>
          </a:p>
          <a:p>
            <a:pPr algn="ctr"/>
            <a:r>
              <a:rPr lang="nl-BE" sz="1000" dirty="0" smtClean="0">
                <a:solidFill>
                  <a:schemeClr val="bg1"/>
                </a:solidFill>
              </a:rPr>
              <a:t>Information</a:t>
            </a:r>
            <a:endParaRPr lang="nl-BE" sz="1000" dirty="0">
              <a:solidFill>
                <a:schemeClr val="bg1"/>
              </a:solidFill>
            </a:endParaRPr>
          </a:p>
        </p:txBody>
      </p:sp>
      <p:sp>
        <p:nvSpPr>
          <p:cNvPr id="6" name="Rectangle 5"/>
          <p:cNvSpPr/>
          <p:nvPr/>
        </p:nvSpPr>
        <p:spPr>
          <a:xfrm>
            <a:off x="5967144" y="2974554"/>
            <a:ext cx="1218883"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000" dirty="0" smtClean="0">
                <a:solidFill>
                  <a:schemeClr val="bg1"/>
                </a:solidFill>
              </a:rPr>
              <a:t>Template</a:t>
            </a:r>
          </a:p>
          <a:p>
            <a:pPr algn="ctr"/>
            <a:r>
              <a:rPr lang="nl-BE" sz="1000" dirty="0" smtClean="0">
                <a:solidFill>
                  <a:schemeClr val="bg1"/>
                </a:solidFill>
              </a:rPr>
              <a:t>Information</a:t>
            </a:r>
            <a:endParaRPr lang="nl-BE" sz="1000" dirty="0">
              <a:solidFill>
                <a:schemeClr val="bg1"/>
              </a:solidFill>
            </a:endParaRPr>
          </a:p>
        </p:txBody>
      </p:sp>
      <p:sp>
        <p:nvSpPr>
          <p:cNvPr id="7" name="Rectangle 6"/>
          <p:cNvSpPr/>
          <p:nvPr/>
        </p:nvSpPr>
        <p:spPr>
          <a:xfrm>
            <a:off x="4743367" y="3888954"/>
            <a:ext cx="1218883"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000" dirty="0" smtClean="0">
                <a:solidFill>
                  <a:schemeClr val="bg1"/>
                </a:solidFill>
              </a:rPr>
              <a:t>New </a:t>
            </a:r>
          </a:p>
          <a:p>
            <a:pPr algn="ctr"/>
            <a:r>
              <a:rPr lang="nl-BE" sz="1000" dirty="0" smtClean="0">
                <a:solidFill>
                  <a:schemeClr val="bg1"/>
                </a:solidFill>
              </a:rPr>
              <a:t>Non-Abstract</a:t>
            </a:r>
          </a:p>
          <a:p>
            <a:pPr algn="ctr"/>
            <a:r>
              <a:rPr lang="nl-BE" sz="1000" dirty="0" smtClean="0">
                <a:solidFill>
                  <a:schemeClr val="bg1"/>
                </a:solidFill>
              </a:rPr>
              <a:t>Class</a:t>
            </a:r>
            <a:endParaRPr lang="nl-BE" sz="1000" dirty="0">
              <a:solidFill>
                <a:schemeClr val="bg1"/>
              </a:solidFill>
            </a:endParaRPr>
          </a:p>
        </p:txBody>
      </p:sp>
      <p:sp>
        <p:nvSpPr>
          <p:cNvPr id="12" name="Rectangle 11"/>
          <p:cNvSpPr/>
          <p:nvPr/>
        </p:nvSpPr>
        <p:spPr>
          <a:xfrm>
            <a:off x="4743367" y="2655066"/>
            <a:ext cx="2437765" cy="31948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200" dirty="0" smtClean="0">
                <a:solidFill>
                  <a:schemeClr val="bg1"/>
                </a:solidFill>
              </a:rPr>
              <a:t>Management Pack</a:t>
            </a:r>
            <a:endParaRPr lang="nl-BE" sz="1200" dirty="0">
              <a:solidFill>
                <a:schemeClr val="bg1"/>
              </a:solidFill>
            </a:endParaRPr>
          </a:p>
        </p:txBody>
      </p:sp>
      <p:sp>
        <p:nvSpPr>
          <p:cNvPr id="5" name="Rectangle 4"/>
          <p:cNvSpPr/>
          <p:nvPr/>
        </p:nvSpPr>
        <p:spPr>
          <a:xfrm>
            <a:off x="5976935" y="3888954"/>
            <a:ext cx="1218883"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nl-BE" sz="1000" dirty="0" smtClean="0">
                <a:solidFill>
                  <a:schemeClr val="bg1"/>
                </a:solidFill>
              </a:rPr>
              <a:t>...</a:t>
            </a:r>
          </a:p>
          <a:p>
            <a:pPr algn="ctr"/>
            <a:r>
              <a:rPr lang="nl-BE" sz="1000" dirty="0" smtClean="0">
                <a:solidFill>
                  <a:schemeClr val="bg1"/>
                </a:solidFill>
              </a:rPr>
              <a:t>Information</a:t>
            </a:r>
            <a:endParaRPr lang="nl-BE" sz="1000" dirty="0">
              <a:solidFill>
                <a:schemeClr val="bg1"/>
              </a:solidFill>
            </a:endParaRPr>
          </a:p>
        </p:txBody>
      </p:sp>
      <p:sp>
        <p:nvSpPr>
          <p:cNvPr id="17" name="TextBox 16"/>
          <p:cNvSpPr txBox="1"/>
          <p:nvPr/>
        </p:nvSpPr>
        <p:spPr>
          <a:xfrm>
            <a:off x="4743367" y="4109806"/>
            <a:ext cx="1967834" cy="553998"/>
          </a:xfrm>
          <a:prstGeom prst="rect">
            <a:avLst/>
          </a:prstGeom>
          <a:noFill/>
        </p:spPr>
        <p:txBody>
          <a:bodyPr wrap="square" rtlCol="0">
            <a:spAutoFit/>
          </a:bodyPr>
          <a:lstStyle/>
          <a:p>
            <a:r>
              <a:rPr lang="nl-BE" sz="1000" dirty="0">
                <a:solidFill>
                  <a:schemeClr val="bg1"/>
                </a:solidFill>
              </a:rPr>
              <a:t>New Column01</a:t>
            </a:r>
          </a:p>
          <a:p>
            <a:r>
              <a:rPr lang="nl-BE" sz="1000" dirty="0">
                <a:solidFill>
                  <a:schemeClr val="bg1"/>
                </a:solidFill>
              </a:rPr>
              <a:t>New Column02</a:t>
            </a:r>
          </a:p>
          <a:p>
            <a:r>
              <a:rPr lang="nl-BE" sz="1000" dirty="0">
                <a:solidFill>
                  <a:schemeClr val="bg1"/>
                </a:solidFill>
              </a:rPr>
              <a:t>New </a:t>
            </a:r>
            <a:r>
              <a:rPr lang="nl-BE" sz="1000" dirty="0" smtClean="0">
                <a:solidFill>
                  <a:schemeClr val="bg1"/>
                </a:solidFill>
              </a:rPr>
              <a:t>Column03</a:t>
            </a:r>
            <a:endParaRPr lang="nl-BE" sz="1000" dirty="0">
              <a:solidFill>
                <a:schemeClr val="bg1"/>
              </a:solidFill>
            </a:endParaRPr>
          </a:p>
        </p:txBody>
      </p:sp>
    </p:spTree>
    <p:extLst>
      <p:ext uri="{BB962C8B-B14F-4D97-AF65-F5344CB8AC3E}">
        <p14:creationId xmlns:p14="http://schemas.microsoft.com/office/powerpoint/2010/main" val="6121808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94444E-6 4.33958E-6 L -0.25833 -0.13417 " pathEditMode="relative" rAng="0" ptsTypes="AA">
                                      <p:cBhvr>
                                        <p:cTn id="16" dur="2000" fill="hold"/>
                                        <p:tgtEl>
                                          <p:spTgt spid="4"/>
                                        </p:tgtEl>
                                        <p:attrNameLst>
                                          <p:attrName>ppt_x</p:attrName>
                                          <p:attrName>ppt_y</p:attrName>
                                        </p:attrNameLst>
                                      </p:cBhvr>
                                      <p:rCtr x="-12917" y="-6708"/>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7778E-6 4.33958E-6 L 0.24462 -0.15499 " pathEditMode="relative" rAng="0" ptsTypes="AA">
                                      <p:cBhvr>
                                        <p:cTn id="30" dur="2000" fill="hold"/>
                                        <p:tgtEl>
                                          <p:spTgt spid="6"/>
                                        </p:tgtEl>
                                        <p:attrNameLst>
                                          <p:attrName>ppt_x</p:attrName>
                                          <p:attrName>ppt_y</p:attrName>
                                        </p:attrNameLst>
                                      </p:cBhvr>
                                      <p:rCtr x="12222" y="-7749"/>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grpId="0" nodeType="clickEffect">
                                  <p:stCondLst>
                                    <p:cond delay="0"/>
                                  </p:stCondLst>
                                  <p:childTnLst>
                                    <p:animMotion origin="layout" path="M 3.88889E-6 3.7037E-6 L -0.25834 0.14282 " pathEditMode="relative" rAng="0" ptsTypes="AA">
                                      <p:cBhvr>
                                        <p:cTn id="44" dur="2000" fill="hold"/>
                                        <p:tgtEl>
                                          <p:spTgt spid="7"/>
                                        </p:tgtEl>
                                        <p:attrNameLst>
                                          <p:attrName>ppt_x</p:attrName>
                                          <p:attrName>ppt_y</p:attrName>
                                        </p:attrNameLst>
                                      </p:cBhvr>
                                      <p:rCtr x="-12917" y="7130"/>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nodePh="1">
                                  <p:stCondLst>
                                    <p:cond delay="0"/>
                                  </p:stCondLst>
                                  <p:endCondLst>
                                    <p:cond evt="begin" delay="0">
                                      <p:tn val="47"/>
                                    </p:cond>
                                  </p:end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42" presetClass="path" presetSubtype="0" accel="50000" decel="50000" fill="hold" grpId="1" nodeType="withEffect">
                                  <p:stCondLst>
                                    <p:cond delay="0"/>
                                  </p:stCondLst>
                                  <p:childTnLst>
                                    <p:animMotion origin="layout" path="M -1.66667E-6 -3.33333E-6 L -0.28889 0.18056 " pathEditMode="relative" rAng="0" ptsTypes="AA">
                                      <p:cBhvr>
                                        <p:cTn id="56" dur="2000" fill="hold"/>
                                        <p:tgtEl>
                                          <p:spTgt spid="17"/>
                                        </p:tgtEl>
                                        <p:attrNameLst>
                                          <p:attrName>ppt_x</p:attrName>
                                          <p:attrName>ppt_y</p:attrName>
                                        </p:attrNameLst>
                                      </p:cBhvr>
                                      <p:rCtr x="-14444" y="9028"/>
                                    </p:animMotion>
                                  </p:childTnLst>
                                </p:cTn>
                              </p:par>
                              <p:par>
                                <p:cTn id="57" presetID="1" presetClass="exit" presetSubtype="0" fill="hold" grpId="1"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grpId="0" nodeType="clickEffect">
                                  <p:stCondLst>
                                    <p:cond delay="0"/>
                                  </p:stCondLst>
                                  <p:childTnLst>
                                    <p:animMotion origin="layout" path="M 2.22222E-6 3.7037E-6 L 0.24392 0.16296 " pathEditMode="relative" rAng="0" ptsTypes="AA">
                                      <p:cBhvr>
                                        <p:cTn id="70" dur="2000" fill="hold"/>
                                        <p:tgtEl>
                                          <p:spTgt spid="5"/>
                                        </p:tgtEl>
                                        <p:attrNameLst>
                                          <p:attrName>ppt_x</p:attrName>
                                          <p:attrName>ppt_y</p:attrName>
                                        </p:attrNameLst>
                                      </p:cBhvr>
                                      <p:rCtr x="12188" y="8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14" grpId="0" animBg="1"/>
      <p:bldP spid="8" grpId="0" animBg="1"/>
      <p:bldP spid="9" grpId="0" animBg="1"/>
      <p:bldP spid="10" grpId="0" animBg="1"/>
      <p:bldP spid="11" grpId="0" animBg="1"/>
      <p:bldP spid="4" grpId="0" animBg="1"/>
      <p:bldP spid="6" grpId="0" animBg="1"/>
      <p:bldP spid="7" grpId="0" animBg="1"/>
      <p:bldP spid="7" grpId="1" animBg="1"/>
      <p:bldP spid="5" grpId="0" animBg="1"/>
      <p:bldP spid="17" grpId="0"/>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216" y="1148154"/>
            <a:ext cx="8905460" cy="544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smtClean="0"/>
              <a:t>Creating an Input Form</a:t>
            </a:r>
            <a:endParaRPr lang="nl-BE" dirty="0"/>
          </a:p>
        </p:txBody>
      </p:sp>
      <p:sp>
        <p:nvSpPr>
          <p:cNvPr id="8" name="Content Placeholder 7"/>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5077" y="2641067"/>
            <a:ext cx="201814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2893" y="3195806"/>
            <a:ext cx="1866414"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5803" y="3729524"/>
            <a:ext cx="1962401" cy="344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964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nl-BE" smtClean="0"/>
              <a:t>Coffee Machine =&gt; Configuration Item</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330685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5" y="1035980"/>
            <a:ext cx="9620790" cy="57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493" y="1179577"/>
            <a:ext cx="5624127" cy="500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nl-BE" dirty="0" smtClean="0"/>
              <a:t>Coffee Service Desk</a:t>
            </a:r>
            <a:endParaRPr lang="nl-BE" dirty="0"/>
          </a:p>
        </p:txBody>
      </p:sp>
    </p:spTree>
    <p:extLst>
      <p:ext uri="{BB962C8B-B14F-4D97-AF65-F5344CB8AC3E}">
        <p14:creationId xmlns:p14="http://schemas.microsoft.com/office/powerpoint/2010/main" val="2244309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fade">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8"/>
                                        </p:tgtEl>
                                      </p:cBhvr>
                                    </p:animEffect>
                                    <p:set>
                                      <p:cBhvr>
                                        <p:cTn id="12" dur="1" fill="hold">
                                          <p:stCondLst>
                                            <p:cond delay="499"/>
                                          </p:stCondLst>
                                        </p:cTn>
                                        <p:tgtEl>
                                          <p:spTgt spid="2058"/>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fade">
                                      <p:cBhvr>
                                        <p:cTn id="15" dur="1000"/>
                                        <p:tgtEl>
                                          <p:spTgt spid="3074"/>
                                        </p:tgtEl>
                                      </p:cBhvr>
                                    </p:animEffect>
                                    <p:anim calcmode="lin" valueType="num">
                                      <p:cBhvr>
                                        <p:cTn id="16" dur="1000" fill="hold"/>
                                        <p:tgtEl>
                                          <p:spTgt spid="3074"/>
                                        </p:tgtEl>
                                        <p:attrNameLst>
                                          <p:attrName>ppt_x</p:attrName>
                                        </p:attrNameLst>
                                      </p:cBhvr>
                                      <p:tavLst>
                                        <p:tav tm="0">
                                          <p:val>
                                            <p:strVal val="#ppt_x"/>
                                          </p:val>
                                        </p:tav>
                                        <p:tav tm="100000">
                                          <p:val>
                                            <p:strVal val="#ppt_x"/>
                                          </p:val>
                                        </p:tav>
                                      </p:tavLst>
                                    </p:anim>
                                    <p:anim calcmode="lin" valueType="num">
                                      <p:cBhvr>
                                        <p:cTn id="17"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58"/>
                                        </p:tgtEl>
                                        <p:attrNameLst>
                                          <p:attrName>style.visibility</p:attrName>
                                        </p:attrNameLst>
                                      </p:cBhvr>
                                      <p:to>
                                        <p:strVal val="visible"/>
                                      </p:to>
                                    </p:set>
                                  </p:childTnLst>
                                </p:cTn>
                              </p:par>
                              <p:par>
                                <p:cTn id="22" presetID="6" presetClass="emph" presetSubtype="0" fill="hold" nodeType="withEffect">
                                  <p:stCondLst>
                                    <p:cond delay="0"/>
                                  </p:stCondLst>
                                  <p:childTnLst>
                                    <p:animScale>
                                      <p:cBhvr>
                                        <p:cTn id="23" dur="1000" fill="hold"/>
                                        <p:tgtEl>
                                          <p:spTgt spid="3074"/>
                                        </p:tgtEl>
                                      </p:cBhvr>
                                      <p:by x="30000" y="30000"/>
                                    </p:animScale>
                                  </p:childTnLst>
                                </p:cTn>
                              </p:par>
                              <p:par>
                                <p:cTn id="24" presetID="42" presetClass="path" presetSubtype="0" accel="50000" decel="50000" fill="hold" nodeType="withEffect">
                                  <p:stCondLst>
                                    <p:cond delay="0"/>
                                  </p:stCondLst>
                                  <p:childTnLst>
                                    <p:animMotion origin="layout" path="M -5.55556E-7 -1.71177E-6 L 0.27188 0.34143 " pathEditMode="relative" rAng="0" ptsTypes="AA">
                                      <p:cBhvr>
                                        <p:cTn id="25" dur="2000" fill="hold"/>
                                        <p:tgtEl>
                                          <p:spTgt spid="3074"/>
                                        </p:tgtEl>
                                        <p:attrNameLst>
                                          <p:attrName>ppt_x</p:attrName>
                                          <p:attrName>ppt_y</p:attrName>
                                        </p:attrNameLst>
                                      </p:cBhvr>
                                      <p:rCtr x="13594" y="170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Queues and groups</a:t>
            </a:r>
            <a:endParaRPr lang="en-US" dirty="0"/>
          </a:p>
        </p:txBody>
      </p:sp>
      <p:sp>
        <p:nvSpPr>
          <p:cNvPr id="3" name="Content Placeholder 2"/>
          <p:cNvSpPr>
            <a:spLocks noGrp="1"/>
          </p:cNvSpPr>
          <p:nvPr>
            <p:ph type="body" sz="quarter" idx="10"/>
          </p:nvPr>
        </p:nvSpPr>
        <p:spPr>
          <a:xfrm>
            <a:off x="519112" y="1447799"/>
            <a:ext cx="11149013" cy="4721292"/>
          </a:xfrm>
        </p:spPr>
        <p:txBody>
          <a:bodyPr/>
          <a:lstStyle/>
          <a:p>
            <a:r>
              <a:rPr lang="nl-BE" sz="2800" dirty="0" smtClean="0"/>
              <a:t>Queues</a:t>
            </a:r>
          </a:p>
          <a:p>
            <a:pPr lvl="1"/>
            <a:r>
              <a:rPr lang="nl-BE" sz="2400" dirty="0" smtClean="0"/>
              <a:t>Collection of </a:t>
            </a:r>
            <a:r>
              <a:rPr lang="nl-BE" sz="2400" dirty="0"/>
              <a:t>W</a:t>
            </a:r>
            <a:r>
              <a:rPr lang="nl-BE" sz="2400" dirty="0" smtClean="0"/>
              <a:t>orkitems</a:t>
            </a:r>
          </a:p>
          <a:p>
            <a:pPr lvl="1"/>
            <a:r>
              <a:rPr lang="en-US" sz="2400" dirty="0"/>
              <a:t>D</a:t>
            </a:r>
            <a:r>
              <a:rPr lang="en-US" sz="2400" dirty="0" smtClean="0"/>
              <a:t>ynamic </a:t>
            </a:r>
            <a:r>
              <a:rPr lang="en-US" sz="2400" dirty="0"/>
              <a:t>I</a:t>
            </a:r>
            <a:r>
              <a:rPr lang="en-US" sz="2400" dirty="0" smtClean="0"/>
              <a:t>nclusion </a:t>
            </a:r>
            <a:r>
              <a:rPr lang="en-US" sz="2400" dirty="0"/>
              <a:t>C</a:t>
            </a:r>
            <a:r>
              <a:rPr lang="en-US" sz="2400" dirty="0" smtClean="0"/>
              <a:t>riteria </a:t>
            </a:r>
            <a:endParaRPr lang="nl-BE" sz="2400" dirty="0" smtClean="0"/>
          </a:p>
          <a:p>
            <a:r>
              <a:rPr lang="nl-BE" sz="2800" dirty="0" smtClean="0"/>
              <a:t>Groups</a:t>
            </a:r>
          </a:p>
          <a:p>
            <a:pPr lvl="1"/>
            <a:r>
              <a:rPr lang="nl-BE" sz="2400" dirty="0" smtClean="0"/>
              <a:t>Collection of CI’s only</a:t>
            </a:r>
          </a:p>
          <a:p>
            <a:pPr lvl="1"/>
            <a:r>
              <a:rPr lang="en-US" sz="2400" dirty="0"/>
              <a:t>D</a:t>
            </a:r>
            <a:r>
              <a:rPr lang="en-US" sz="2400" dirty="0" smtClean="0"/>
              <a:t>ynamic </a:t>
            </a:r>
            <a:r>
              <a:rPr lang="en-US" sz="2400" dirty="0"/>
              <a:t>I</a:t>
            </a:r>
            <a:r>
              <a:rPr lang="en-US" sz="2400" dirty="0" smtClean="0"/>
              <a:t>nclusion criteria</a:t>
            </a:r>
          </a:p>
          <a:p>
            <a:pPr lvl="1"/>
            <a:r>
              <a:rPr lang="en-US" sz="2400" dirty="0" smtClean="0"/>
              <a:t>Static </a:t>
            </a:r>
            <a:r>
              <a:rPr lang="en-US" sz="2400" dirty="0"/>
              <a:t>M</a:t>
            </a:r>
            <a:r>
              <a:rPr lang="en-US" sz="2400" dirty="0" smtClean="0"/>
              <a:t>embership </a:t>
            </a:r>
          </a:p>
          <a:p>
            <a:pPr lvl="1"/>
            <a:r>
              <a:rPr lang="en-US" sz="2400" dirty="0"/>
              <a:t>E</a:t>
            </a:r>
            <a:r>
              <a:rPr lang="en-US" sz="2400" dirty="0" smtClean="0"/>
              <a:t>xclude </a:t>
            </a:r>
            <a:r>
              <a:rPr lang="en-US" sz="2400" dirty="0"/>
              <a:t>O</a:t>
            </a:r>
            <a:r>
              <a:rPr lang="en-US" sz="2400" dirty="0" smtClean="0"/>
              <a:t>bjects </a:t>
            </a:r>
            <a:r>
              <a:rPr lang="en-US" sz="2400" dirty="0"/>
              <a:t>and </a:t>
            </a:r>
            <a:r>
              <a:rPr lang="en-US" sz="2400" dirty="0" smtClean="0"/>
              <a:t>Include </a:t>
            </a:r>
            <a:r>
              <a:rPr lang="en-US" sz="2400" dirty="0"/>
              <a:t>other </a:t>
            </a:r>
            <a:r>
              <a:rPr lang="en-US" sz="2400" dirty="0" smtClean="0"/>
              <a:t>Groups</a:t>
            </a:r>
          </a:p>
          <a:p>
            <a:r>
              <a:rPr lang="en-US" sz="2800" dirty="0" smtClean="0"/>
              <a:t>Role Based </a:t>
            </a:r>
            <a:r>
              <a:rPr lang="en-US" sz="2800" dirty="0"/>
              <a:t>S</a:t>
            </a:r>
            <a:r>
              <a:rPr lang="en-US" sz="2800" dirty="0" smtClean="0"/>
              <a:t>ecurity scoping</a:t>
            </a:r>
          </a:p>
          <a:p>
            <a:r>
              <a:rPr lang="en-US" sz="2800" dirty="0" smtClean="0"/>
              <a:t>Notification </a:t>
            </a:r>
            <a:r>
              <a:rPr lang="en-US" sz="2800" dirty="0"/>
              <a:t>subscription </a:t>
            </a:r>
            <a:r>
              <a:rPr lang="en-US" sz="2800" dirty="0" smtClean="0"/>
              <a:t>criteria</a:t>
            </a:r>
          </a:p>
          <a:p>
            <a:r>
              <a:rPr lang="en-US" sz="2800" dirty="0" smtClean="0"/>
              <a:t>Report filtering</a:t>
            </a:r>
            <a:endParaRPr lang="en-US" sz="2800" dirty="0"/>
          </a:p>
        </p:txBody>
      </p:sp>
    </p:spTree>
    <p:extLst>
      <p:ext uri="{BB962C8B-B14F-4D97-AF65-F5344CB8AC3E}">
        <p14:creationId xmlns:p14="http://schemas.microsoft.com/office/powerpoint/2010/main" val="20312688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ctrTitle"/>
          </p:nvPr>
        </p:nvSpPr>
        <p:spPr/>
        <p:txBody>
          <a:bodyPr/>
          <a:lstStyle/>
          <a:p>
            <a:r>
              <a:rPr lang="nl-BE" dirty="0">
                <a:solidFill>
                  <a:schemeClr val="tx1"/>
                </a:solidFill>
              </a:rPr>
              <a:t>Creating the Coffee Service </a:t>
            </a:r>
            <a:r>
              <a:rPr lang="nl-BE" dirty="0" smtClean="0">
                <a:solidFill>
                  <a:schemeClr val="tx1"/>
                </a:solidFill>
              </a:rPr>
              <a:t>Desk</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36516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Incident Workflow</a:t>
            </a:r>
            <a:endParaRPr lang="nl-BE" dirty="0"/>
          </a:p>
        </p:txBody>
      </p:sp>
      <p:pic>
        <p:nvPicPr>
          <p:cNvPr id="4" name="Picture 3" descr="C:\Users\kghelani\AppData\Local\Microsoft\Windows\Temporary Internet Files\Content.IE5\G6Y96S8Z\MC9004326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56" y="1331858"/>
            <a:ext cx="1361131" cy="120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kghelani\AppData\Local\Microsoft\Windows\Temporary Internet Files\Content.IE5\BUXW0CCN\MC90043262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95" y="3051372"/>
            <a:ext cx="1346048" cy="119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969" y="5006897"/>
            <a:ext cx="1343321" cy="1007753"/>
          </a:xfrm>
          <a:prstGeom prst="rect">
            <a:avLst/>
          </a:prstGeom>
        </p:spPr>
      </p:pic>
      <p:cxnSp>
        <p:nvCxnSpPr>
          <p:cNvPr id="13" name="Straight Arrow Connector 12"/>
          <p:cNvCxnSpPr/>
          <p:nvPr/>
        </p:nvCxnSpPr>
        <p:spPr>
          <a:xfrm>
            <a:off x="2021243" y="4148227"/>
            <a:ext cx="1352980" cy="0"/>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021242" y="5499600"/>
            <a:ext cx="1352980" cy="0"/>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9909" y="1456249"/>
            <a:ext cx="1308818" cy="97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782" y="3470632"/>
            <a:ext cx="1063243" cy="797640"/>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3782" y="5100780"/>
            <a:ext cx="1063243" cy="797640"/>
          </a:xfrm>
          <a:prstGeom prst="rect">
            <a:avLst/>
          </a:prstGeom>
        </p:spPr>
      </p:pic>
      <p:pic>
        <p:nvPicPr>
          <p:cNvPr id="21" name="Picture 5" descr="C:\Users\kghelani\Pictures\Microsoft Clip Organizer\j043487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8381" y="1449360"/>
            <a:ext cx="1487187" cy="102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8679098" y="2535950"/>
            <a:ext cx="2491786" cy="400110"/>
          </a:xfrm>
          <a:prstGeom prst="rect">
            <a:avLst/>
          </a:prstGeom>
          <a:noFill/>
        </p:spPr>
        <p:txBody>
          <a:bodyPr wrap="square" lIns="91440" tIns="45720" rIns="91440" bIns="45720">
            <a:spAutoFit/>
          </a:bodyPr>
          <a:lstStyle/>
          <a:p>
            <a:pPr algn="ctr"/>
            <a:r>
              <a:rPr lang="en-US" sz="2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Coffee Team</a:t>
            </a:r>
            <a:endParaRPr lang="en-US" sz="2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50121" y="1520902"/>
            <a:ext cx="1283662" cy="962997"/>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1735" y="3247381"/>
            <a:ext cx="1200815" cy="900846"/>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8837" y="1378776"/>
            <a:ext cx="1473114" cy="1105123"/>
          </a:xfrm>
          <a:prstGeom prst="rect">
            <a:avLst/>
          </a:prstGeom>
        </p:spPr>
      </p:pic>
      <p:cxnSp>
        <p:nvCxnSpPr>
          <p:cNvPr id="7" name="Straight Arrow Connector 6"/>
          <p:cNvCxnSpPr/>
          <p:nvPr/>
        </p:nvCxnSpPr>
        <p:spPr>
          <a:xfrm flipV="1">
            <a:off x="2021244" y="2469152"/>
            <a:ext cx="1712538" cy="10105"/>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4193" y="3248273"/>
            <a:ext cx="1012351" cy="759461"/>
          </a:xfrm>
          <a:prstGeom prst="rect">
            <a:avLst/>
          </a:prstGeom>
        </p:spPr>
      </p:pic>
      <p:cxnSp>
        <p:nvCxnSpPr>
          <p:cNvPr id="35" name="Straight Arrow Connector 34"/>
          <p:cNvCxnSpPr/>
          <p:nvPr/>
        </p:nvCxnSpPr>
        <p:spPr>
          <a:xfrm flipV="1">
            <a:off x="5182409" y="3697805"/>
            <a:ext cx="1120106" cy="9483"/>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7387634" y="2297152"/>
            <a:ext cx="1233729" cy="762726"/>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9068380" y="2940719"/>
            <a:ext cx="856612" cy="1464013"/>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9986274" y="2914686"/>
            <a:ext cx="1013397" cy="1490046"/>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20566" y="4518491"/>
            <a:ext cx="1302075" cy="976811"/>
          </a:xfrm>
          <a:prstGeom prst="rect">
            <a:avLst/>
          </a:prstGeom>
        </p:spPr>
      </p:pic>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9056" y="4518490"/>
            <a:ext cx="1415935" cy="1062228"/>
          </a:xfrm>
          <a:prstGeom prst="rect">
            <a:avLst/>
          </a:prstGeom>
        </p:spPr>
      </p:pic>
      <p:pic>
        <p:nvPicPr>
          <p:cNvPr id="49" name="Picture 4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80690" y="1552627"/>
            <a:ext cx="1065346" cy="879140"/>
          </a:xfrm>
          <a:prstGeom prst="rect">
            <a:avLst/>
          </a:prstGeom>
        </p:spPr>
      </p:pic>
    </p:spTree>
    <p:extLst>
      <p:ext uri="{BB962C8B-B14F-4D97-AF65-F5344CB8AC3E}">
        <p14:creationId xmlns:p14="http://schemas.microsoft.com/office/powerpoint/2010/main" val="3172534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4" presetClass="entr" presetSubtype="1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par>
                                <p:cTn id="20" presetID="14" presetClass="entr" presetSubtype="1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14" presetClass="entr" presetSubtype="1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randombar(horizont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1"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8" presetClass="emph" presetSubtype="0" fill="hold" nodeType="withEffect">
                                  <p:stCondLst>
                                    <p:cond delay="0"/>
                                  </p:stCondLst>
                                  <p:childTnLst>
                                    <p:animRot by="21600000">
                                      <p:cBhvr>
                                        <p:cTn id="46" dur="2000" fill="hold"/>
                                        <p:tgtEl>
                                          <p:spTgt spid="29"/>
                                        </p:tgtEl>
                                        <p:attrNameLst>
                                          <p:attrName>r</p:attrName>
                                        </p:attrNameLst>
                                      </p:cBhvr>
                                    </p:animRo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up)">
                                      <p:cBhvr>
                                        <p:cTn id="59" dur="500"/>
                                        <p:tgtEl>
                                          <p:spTgt spid="42"/>
                                        </p:tgtEl>
                                      </p:cBhvr>
                                    </p:animEffect>
                                  </p:childTnLst>
                                </p:cTn>
                              </p:par>
                              <p:par>
                                <p:cTn id="60" presetID="1" presetClass="entr" presetSubtype="0"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wipe(up)">
                                      <p:cBhvr>
                                        <p:cTn id="66" dur="500"/>
                                        <p:tgtEl>
                                          <p:spTgt spid="44"/>
                                        </p:tgtEl>
                                      </p:cBhvr>
                                    </p:animEffec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Customized Incident Template</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5077" y="1026095"/>
            <a:ext cx="7599535" cy="5374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1374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nl-BE" smtClean="0"/>
              <a:t>Creating the Incident Workflow</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09991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smtClean="0"/>
              <a:t>Sean Christensen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579" y="718106"/>
            <a:ext cx="41148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3"/>
          <p:cNvSpPr txBox="1">
            <a:spLocks/>
          </p:cNvSpPr>
          <p:nvPr/>
        </p:nvSpPr>
        <p:spPr>
          <a:xfrm>
            <a:off x="519112" y="897147"/>
            <a:ext cx="11149013" cy="3372928"/>
          </a:xfrm>
          <a:prstGeom prst="rect">
            <a:avLst/>
          </a:prstGeom>
        </p:spPr>
        <p:txBody>
          <a:bodyPr>
            <a:norm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nl-BE" sz="2000" smtClean="0"/>
              <a:t>	Contact Details</a:t>
            </a:r>
          </a:p>
          <a:p>
            <a:pPr marL="0" indent="0">
              <a:buFontTx/>
              <a:buNone/>
            </a:pPr>
            <a:endParaRPr lang="nl-BE" sz="2000" smtClean="0"/>
          </a:p>
          <a:p>
            <a:pPr marL="0" indent="0">
              <a:buFontTx/>
              <a:buNone/>
            </a:pPr>
            <a:r>
              <a:rPr lang="nl-BE" sz="2000" smtClean="0"/>
              <a:t>	Email:	</a:t>
            </a:r>
            <a:r>
              <a:rPr lang="nl-BE" sz="2000" smtClean="0">
                <a:hlinkClick r:id="rId5"/>
              </a:rPr>
              <a:t>sean.christensen@microsoft.com</a:t>
            </a:r>
            <a:r>
              <a:rPr lang="nl-BE" sz="2000" smtClean="0"/>
              <a:t> </a:t>
            </a:r>
          </a:p>
          <a:p>
            <a:pPr marL="0" indent="0">
              <a:buFontTx/>
              <a:buNone/>
            </a:pPr>
            <a:r>
              <a:rPr lang="nl-BE" sz="2000" smtClean="0"/>
              <a:t>	Blog:	</a:t>
            </a:r>
            <a:r>
              <a:rPr lang="nl-BE" sz="2000" smtClean="0">
                <a:hlinkClick r:id="rId6"/>
              </a:rPr>
              <a:t>http://blogs.technet.com/b/systemcenter</a:t>
            </a:r>
            <a:r>
              <a:rPr lang="nl-BE" sz="2000" smtClean="0"/>
              <a:t> </a:t>
            </a:r>
          </a:p>
          <a:p>
            <a:pPr marL="0" indent="0">
              <a:buFontTx/>
              <a:buNone/>
            </a:pPr>
            <a:endParaRPr lang="nl-BE" sz="2000" smtClean="0"/>
          </a:p>
          <a:p>
            <a:pPr marL="0" indent="0">
              <a:buFontTx/>
              <a:buNone/>
            </a:pPr>
            <a:r>
              <a:rPr lang="nl-BE" sz="2000" smtClean="0"/>
              <a:t>	LinkedIn: </a:t>
            </a:r>
            <a:r>
              <a:rPr lang="en-US" sz="2000" smtClean="0">
                <a:hlinkClick r:id="rId7" tooltip="View public profile"/>
              </a:rPr>
              <a:t>http://www.linkedin.com/in/chr1st3ns3n</a:t>
            </a:r>
            <a:endParaRPr lang="en-US" sz="2000" smtClean="0"/>
          </a:p>
          <a:p>
            <a:pPr marL="0" indent="0">
              <a:buFontTx/>
              <a:buNone/>
            </a:pPr>
            <a:endParaRPr lang="nl-BE" sz="2000" smtClean="0"/>
          </a:p>
          <a:p>
            <a:pPr marL="0" indent="0">
              <a:buFontTx/>
              <a:buNone/>
            </a:pPr>
            <a:r>
              <a:rPr lang="nl-BE" sz="2000" smtClean="0"/>
              <a:t>	Twitter: </a:t>
            </a:r>
            <a:r>
              <a:rPr lang="nl-BE" sz="2000" u="sng" smtClean="0">
                <a:solidFill>
                  <a:schemeClr val="tx2">
                    <a:lumMod val="60000"/>
                    <a:lumOff val="40000"/>
                  </a:schemeClr>
                </a:solidFill>
              </a:rPr>
              <a:t>@SeanC_MSFT</a:t>
            </a:r>
          </a:p>
          <a:p>
            <a:endParaRPr lang="nl-BE" sz="2000" u="sng" smtClean="0"/>
          </a:p>
          <a:p>
            <a:endParaRPr lang="en-US" sz="2000" dirty="0"/>
          </a:p>
        </p:txBody>
      </p:sp>
      <p:pic>
        <p:nvPicPr>
          <p:cNvPr id="12"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495" y="1618009"/>
            <a:ext cx="672925" cy="5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descr="http://platform.ak.fbcdn.net/www/app_full_proxy.php?app=7146470109&amp;v=1&amp;size=o&amp;cksum=81c494c0b441bbadafeba6f9fc166efe&amp;src=http%3A%2F%2Fwww.sju.edu%2Fimages%2Fmisc%2Flinkedi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511" y="2427844"/>
            <a:ext cx="715036" cy="536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 name="Picture 9" descr="http://www.e-devblog.com/wp-content/uploads/2009/10/twitterbir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760" y="3126251"/>
            <a:ext cx="654787" cy="491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89860656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Monitoring the Coffee Machines</a:t>
            </a:r>
            <a:endParaRPr lang="nl-B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0893" y="1946156"/>
            <a:ext cx="2302374" cy="14994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626" y="2405630"/>
            <a:ext cx="9240490" cy="1611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2539" y="2018718"/>
            <a:ext cx="3316524" cy="2488041"/>
          </a:xfrm>
          <a:prstGeom prst="rect">
            <a:avLst/>
          </a:prstGeom>
          <a:ln>
            <a:noFill/>
          </a:ln>
          <a:effectLst>
            <a:softEdge rad="1125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7389" y="4628591"/>
            <a:ext cx="2540959" cy="190621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6445" y="4704037"/>
            <a:ext cx="2339823" cy="1755324"/>
          </a:xfrm>
          <a:prstGeom prst="rect">
            <a:avLst/>
          </a:prstGeom>
        </p:spPr>
      </p:pic>
      <p:sp>
        <p:nvSpPr>
          <p:cNvPr id="10" name="Rectangle 9"/>
          <p:cNvSpPr/>
          <p:nvPr/>
        </p:nvSpPr>
        <p:spPr>
          <a:xfrm>
            <a:off x="5126486" y="3733864"/>
            <a:ext cx="1531188" cy="923330"/>
          </a:xfrm>
          <a:prstGeom prst="rect">
            <a:avLst/>
          </a:prstGeom>
          <a:noFill/>
        </p:spPr>
        <p:txBody>
          <a:bodyPr wrap="non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24/7</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11" name="Straight Arrow Connector 10"/>
          <p:cNvCxnSpPr/>
          <p:nvPr/>
        </p:nvCxnSpPr>
        <p:spPr>
          <a:xfrm flipH="1">
            <a:off x="3953936" y="3745014"/>
            <a:ext cx="1573296" cy="761744"/>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629532" y="3733864"/>
            <a:ext cx="1412120" cy="883577"/>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grpSp>
        <p:nvGrpSpPr>
          <p:cNvPr id="12" name="Group 46"/>
          <p:cNvGrpSpPr/>
          <p:nvPr/>
        </p:nvGrpSpPr>
        <p:grpSpPr>
          <a:xfrm>
            <a:off x="3718109" y="1678721"/>
            <a:ext cx="4347941" cy="1712411"/>
            <a:chOff x="3810000" y="2842490"/>
            <a:chExt cx="1524000" cy="1173019"/>
          </a:xfrm>
        </p:grpSpPr>
        <p:pic>
          <p:nvPicPr>
            <p:cNvPr id="14" name="Picture 13" descr="heartbeat.gif"/>
            <p:cNvPicPr>
              <a:picLocks noChangeAspect="1"/>
            </p:cNvPicPr>
            <p:nvPr/>
          </p:nvPicPr>
          <p:blipFill>
            <a:blip r:embed="rId8" cstate="print"/>
            <a:stretch>
              <a:fillRect/>
            </a:stretch>
          </p:blipFill>
          <p:spPr>
            <a:xfrm>
              <a:off x="3924300" y="2952750"/>
              <a:ext cx="1295400" cy="952500"/>
            </a:xfrm>
            <a:prstGeom prst="rect">
              <a:avLst/>
            </a:prstGeom>
          </p:spPr>
        </p:pic>
        <p:pic>
          <p:nvPicPr>
            <p:cNvPr id="15" name="Picture 14" descr="heartbeat frame.png"/>
            <p:cNvPicPr>
              <a:picLocks noChangeAspect="1"/>
            </p:cNvPicPr>
            <p:nvPr/>
          </p:nvPicPr>
          <p:blipFill>
            <a:blip r:embed="rId9" cstate="print"/>
            <a:stretch>
              <a:fillRect/>
            </a:stretch>
          </p:blipFill>
          <p:spPr>
            <a:xfrm>
              <a:off x="3810000" y="2842490"/>
              <a:ext cx="1524000" cy="1173019"/>
            </a:xfrm>
            <a:prstGeom prst="rect">
              <a:avLst/>
            </a:prstGeom>
          </p:spPr>
        </p:pic>
      </p:grpSp>
      <p:pic>
        <p:nvPicPr>
          <p:cNvPr id="1026" name="Picture 2" descr="http://www.techlemming.com/wp-content/uploads/2009/08/Microsoft-LifeCam-Cinema-720p-HD-Webca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8131" y="1866186"/>
            <a:ext cx="3118817" cy="2606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eencheck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764871" y="-26046113"/>
            <a:ext cx="3809008" cy="28003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n Tick Clip 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764871" y="-26046113"/>
            <a:ext cx="3809008"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een Tick Clip 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7968018" y="-25893713"/>
            <a:ext cx="3809008"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02913" y="4472528"/>
            <a:ext cx="2454518" cy="369332"/>
          </a:xfrm>
          <a:prstGeom prst="rect">
            <a:avLst/>
          </a:prstGeom>
        </p:spPr>
        <p:txBody>
          <a:bodyPr wrap="none">
            <a:spAutoFit/>
          </a:bodyPr>
          <a:lstStyle/>
          <a:p>
            <a:r>
              <a:rPr lang="en-US" dirty="0">
                <a:solidFill>
                  <a:schemeClr val="bg1"/>
                </a:solidFill>
              </a:rPr>
              <a:t>http://blog.coretech.dk</a:t>
            </a:r>
          </a:p>
        </p:txBody>
      </p:sp>
    </p:spTree>
    <p:extLst>
      <p:ext uri="{BB962C8B-B14F-4D97-AF65-F5344CB8AC3E}">
        <p14:creationId xmlns:p14="http://schemas.microsoft.com/office/powerpoint/2010/main" val="380888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iterate type="lt">
                                    <p:tmPct val="0"/>
                                  </p:iterate>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4"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par>
                          <p:cTn id="39" fill="hold">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randombar(horizontal)">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26"/>
                                        </p:tgtEl>
                                      </p:cBhvr>
                                    </p:animEffect>
                                    <p:set>
                                      <p:cBhvr>
                                        <p:cTn id="47" dur="1" fill="hold">
                                          <p:stCondLst>
                                            <p:cond delay="499"/>
                                          </p:stCondLst>
                                        </p:cTn>
                                        <p:tgtEl>
                                          <p:spTgt spid="1026"/>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randombar(horizontal)">
                                      <p:cBhvr>
                                        <p:cTn id="54" dur="500"/>
                                        <p:tgtEl>
                                          <p:spTgt spid="8"/>
                                        </p:tgtEl>
                                      </p:cBhvr>
                                    </p:animEffect>
                                  </p:childTnLst>
                                </p:cTn>
                              </p:par>
                              <p:par>
                                <p:cTn id="55" presetID="22" presetClass="entr" presetSubtype="1"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up)">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randombar(horizontal)">
                                      <p:cBhvr>
                                        <p:cTn id="62" dur="500"/>
                                        <p:tgtEl>
                                          <p:spTgt spid="9"/>
                                        </p:tgtEl>
                                      </p:cBhvr>
                                    </p:animEffect>
                                  </p:childTnLst>
                                </p:cTn>
                              </p:par>
                              <p:par>
                                <p:cTn id="63" presetID="22" presetClass="entr" presetSubtype="1"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nl-BE" smtClean="0"/>
              <a:t>Automating the coffee machine</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3974570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Change Request </a:t>
            </a:r>
            <a:endParaRPr lang="nl-BE" dirty="0"/>
          </a:p>
        </p:txBody>
      </p:sp>
      <p:pic>
        <p:nvPicPr>
          <p:cNvPr id="4" name="Picture 3" descr="C:\Users\kghelani\AppData\Local\Microsoft\Windows\Temporary Internet Files\Content.IE5\G6Y96S8Z\MC9004326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60" y="3071447"/>
            <a:ext cx="1361131" cy="120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17282" y="2787803"/>
            <a:ext cx="1683108" cy="1538867"/>
          </a:xfrm>
          <a:prstGeom prst="rect">
            <a:avLst/>
          </a:prstGeom>
        </p:spPr>
      </p:pic>
      <p:cxnSp>
        <p:nvCxnSpPr>
          <p:cNvPr id="6" name="Straight Arrow Connector 5"/>
          <p:cNvCxnSpPr/>
          <p:nvPr/>
        </p:nvCxnSpPr>
        <p:spPr>
          <a:xfrm flipV="1">
            <a:off x="1714990" y="3683598"/>
            <a:ext cx="1109250" cy="1"/>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706" y="2658351"/>
            <a:ext cx="575818" cy="89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V="1">
            <a:off x="4132938" y="1739387"/>
            <a:ext cx="1441031" cy="1944216"/>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44256" y="2668765"/>
            <a:ext cx="799950" cy="64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5862866" y="1148443"/>
            <a:ext cx="3038620" cy="842635"/>
            <a:chOff x="191082" y="5310"/>
            <a:chExt cx="2939219" cy="987195"/>
          </a:xfrm>
        </p:grpSpPr>
        <p:sp>
          <p:nvSpPr>
            <p:cNvPr id="15" name="Flowchart: Terminator 14"/>
            <p:cNvSpPr/>
            <p:nvPr/>
          </p:nvSpPr>
          <p:spPr>
            <a:xfrm>
              <a:off x="191082" y="5310"/>
              <a:ext cx="2939219" cy="987195"/>
            </a:xfrm>
            <a:prstGeom prst="flowChartTerminator">
              <a:avLst/>
            </a:prstGeom>
          </p:spPr>
          <p:style>
            <a:lnRef idx="1">
              <a:schemeClr val="accent3"/>
            </a:lnRef>
            <a:fillRef idx="2">
              <a:schemeClr val="accent3"/>
            </a:fillRef>
            <a:effectRef idx="1">
              <a:schemeClr val="accent3"/>
            </a:effectRef>
            <a:fontRef idx="minor">
              <a:schemeClr val="dk1"/>
            </a:fontRef>
          </p:style>
        </p:sp>
        <p:sp>
          <p:nvSpPr>
            <p:cNvPr id="16" name="Flowchart: Terminator 4"/>
            <p:cNvSpPr/>
            <p:nvPr/>
          </p:nvSpPr>
          <p:spPr>
            <a:xfrm>
              <a:off x="329606" y="149870"/>
              <a:ext cx="2662171" cy="69807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200" b="1" kern="1200" dirty="0" smtClean="0"/>
                <a:t>CR 123 – Apply Coffee Policy</a:t>
              </a:r>
            </a:p>
          </p:txBody>
        </p:sp>
      </p:grpSp>
      <p:cxnSp>
        <p:nvCxnSpPr>
          <p:cNvPr id="20" name="Straight Arrow Connector 19"/>
          <p:cNvCxnSpPr/>
          <p:nvPr/>
        </p:nvCxnSpPr>
        <p:spPr>
          <a:xfrm>
            <a:off x="7148503" y="2150100"/>
            <a:ext cx="0" cy="390310"/>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22" name="Picture 20" descr="C:\Users\kghelani\AppData\Local\Microsoft\Windows\Temporary Internet Files\Content.IE5\UF3XSKIW\MCj0432614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9883" y="2083470"/>
            <a:ext cx="43592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p:nvPr/>
        </p:nvGrpSpPr>
        <p:grpSpPr>
          <a:xfrm>
            <a:off x="5884004" y="2570809"/>
            <a:ext cx="3017482" cy="736517"/>
            <a:chOff x="191082" y="1486102"/>
            <a:chExt cx="2939219" cy="987195"/>
          </a:xfrm>
        </p:grpSpPr>
        <p:sp>
          <p:nvSpPr>
            <p:cNvPr id="24" name="Flowchart: Decision 23"/>
            <p:cNvSpPr/>
            <p:nvPr/>
          </p:nvSpPr>
          <p:spPr>
            <a:xfrm>
              <a:off x="191082" y="1486102"/>
              <a:ext cx="2939219" cy="987195"/>
            </a:xfrm>
            <a:prstGeom prst="flowChartDecision">
              <a:avLst/>
            </a:prstGeom>
          </p:spPr>
          <p:style>
            <a:lnRef idx="1">
              <a:schemeClr val="accent1"/>
            </a:lnRef>
            <a:fillRef idx="2">
              <a:schemeClr val="accent1"/>
            </a:fillRef>
            <a:effectRef idx="1">
              <a:schemeClr val="accent1"/>
            </a:effectRef>
            <a:fontRef idx="minor">
              <a:schemeClr val="dk1"/>
            </a:fontRef>
          </p:style>
        </p:sp>
        <p:sp>
          <p:nvSpPr>
            <p:cNvPr id="25" name="Flowchart: Decision 4"/>
            <p:cNvSpPr/>
            <p:nvPr/>
          </p:nvSpPr>
          <p:spPr>
            <a:xfrm>
              <a:off x="925887" y="1732901"/>
              <a:ext cx="1469609" cy="49359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200" b="1" kern="1200" dirty="0" smtClean="0"/>
                <a:t>Manager</a:t>
              </a:r>
            </a:p>
            <a:p>
              <a:pPr lvl="0" algn="ctr" defTabSz="711200">
                <a:lnSpc>
                  <a:spcPct val="90000"/>
                </a:lnSpc>
                <a:spcBef>
                  <a:spcPct val="0"/>
                </a:spcBef>
                <a:spcAft>
                  <a:spcPct val="35000"/>
                </a:spcAft>
              </a:pPr>
              <a:r>
                <a:rPr lang="en-US" sz="1200" b="1" kern="1200" dirty="0" smtClean="0"/>
                <a:t>Approval</a:t>
              </a:r>
              <a:endParaRPr lang="en-US" sz="1200" b="1" kern="1200" dirty="0"/>
            </a:p>
          </p:txBody>
        </p:sp>
      </p:grpSp>
      <p:cxnSp>
        <p:nvCxnSpPr>
          <p:cNvPr id="27" name="Straight Arrow Connector 26"/>
          <p:cNvCxnSpPr/>
          <p:nvPr/>
        </p:nvCxnSpPr>
        <p:spPr>
          <a:xfrm>
            <a:off x="7137044" y="3441105"/>
            <a:ext cx="0" cy="390310"/>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28" name="Picture 20" descr="C:\Users\kghelani\AppData\Local\Microsoft\Windows\Temporary Internet Files\Content.IE5\UF3XSKIW\MCj0432614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8424" y="3374474"/>
            <a:ext cx="43592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8"/>
          <p:cNvGrpSpPr/>
          <p:nvPr/>
        </p:nvGrpSpPr>
        <p:grpSpPr>
          <a:xfrm>
            <a:off x="5862864" y="3961314"/>
            <a:ext cx="3038620" cy="730710"/>
            <a:chOff x="191082" y="2966895"/>
            <a:chExt cx="2939219" cy="987195"/>
          </a:xfrm>
        </p:grpSpPr>
        <p:sp>
          <p:nvSpPr>
            <p:cNvPr id="30" name="Rounded Rectangle 29"/>
            <p:cNvSpPr/>
            <p:nvPr/>
          </p:nvSpPr>
          <p:spPr>
            <a:xfrm>
              <a:off x="191082" y="2966895"/>
              <a:ext cx="2939219" cy="987195"/>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31" name="Rounded Rectangle 4"/>
            <p:cNvSpPr/>
            <p:nvPr/>
          </p:nvSpPr>
          <p:spPr>
            <a:xfrm>
              <a:off x="219996" y="2995809"/>
              <a:ext cx="2881391" cy="929367"/>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200" b="1" kern="1200" dirty="0" smtClean="0"/>
                <a:t>Automated Activity – Sends mail to Facility Department to change the blend</a:t>
              </a:r>
              <a:endParaRPr lang="en-US" sz="1200" b="1" kern="1200" dirty="0"/>
            </a:p>
          </p:txBody>
        </p:sp>
      </p:grpSp>
      <p:cxnSp>
        <p:nvCxnSpPr>
          <p:cNvPr id="32" name="Straight Arrow Connector 31"/>
          <p:cNvCxnSpPr/>
          <p:nvPr/>
        </p:nvCxnSpPr>
        <p:spPr>
          <a:xfrm>
            <a:off x="7118774" y="4758655"/>
            <a:ext cx="0" cy="390310"/>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33" name="Picture 20" descr="C:\Users\kghelani\AppData\Local\Microsoft\Windows\Temporary Internet Files\Content.IE5\UF3XSKIW\MCj0432614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0154" y="4692025"/>
            <a:ext cx="43592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p:cNvGrpSpPr/>
          <p:nvPr/>
        </p:nvGrpSpPr>
        <p:grpSpPr>
          <a:xfrm>
            <a:off x="5862862" y="5303635"/>
            <a:ext cx="3038622" cy="548124"/>
            <a:chOff x="158330" y="4447687"/>
            <a:chExt cx="2939219" cy="987195"/>
          </a:xfrm>
        </p:grpSpPr>
        <p:sp>
          <p:nvSpPr>
            <p:cNvPr id="35" name="Flowchart: Terminator 34"/>
            <p:cNvSpPr/>
            <p:nvPr/>
          </p:nvSpPr>
          <p:spPr>
            <a:xfrm>
              <a:off x="158330" y="4447687"/>
              <a:ext cx="2939219" cy="987195"/>
            </a:xfrm>
            <a:prstGeom prst="flowChartTerminator">
              <a:avLst/>
            </a:prstGeom>
          </p:spPr>
          <p:style>
            <a:lnRef idx="1">
              <a:schemeClr val="accent3"/>
            </a:lnRef>
            <a:fillRef idx="2">
              <a:schemeClr val="accent3"/>
            </a:fillRef>
            <a:effectRef idx="1">
              <a:schemeClr val="accent3"/>
            </a:effectRef>
            <a:fontRef idx="minor">
              <a:schemeClr val="dk1"/>
            </a:fontRef>
          </p:style>
        </p:sp>
        <p:sp>
          <p:nvSpPr>
            <p:cNvPr id="36" name="Flowchart: Terminator 4"/>
            <p:cNvSpPr/>
            <p:nvPr/>
          </p:nvSpPr>
          <p:spPr>
            <a:xfrm>
              <a:off x="329606" y="4592247"/>
              <a:ext cx="2662171" cy="69807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Closed</a:t>
              </a:r>
              <a:endParaRPr lang="en-US" sz="1600" b="1" kern="1200" dirty="0"/>
            </a:p>
          </p:txBody>
        </p:sp>
      </p:grpSp>
      <p:pic>
        <p:nvPicPr>
          <p:cNvPr id="37" name="Picture 2" descr="C:\Users\vbakhmet\AppData\Local\Microsoft\Windows\Temporary Internet Files\Content.IE5\IZZY05EJ\MC90043260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3765" y="2610454"/>
            <a:ext cx="106440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 descr="C:\Users\vbakhmet\AppData\Local\Microsoft\Windows\Temporary Internet Files\Content.IE5\IZZY05EJ\MC90043260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3968" y="4005982"/>
            <a:ext cx="106440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C:\Users\vbakhmet\AppData\Local\Microsoft\Windows\Temporary Internet Files\Content.IE5\IZZY05EJ\MC90043260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9004" y="5249085"/>
            <a:ext cx="106440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 name="Straight Arrow Connector 39"/>
          <p:cNvCxnSpPr/>
          <p:nvPr/>
        </p:nvCxnSpPr>
        <p:spPr>
          <a:xfrm flipV="1">
            <a:off x="9053043" y="2939044"/>
            <a:ext cx="1109250" cy="1"/>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728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randombar(horizontal)">
                                      <p:cBhvr>
                                        <p:cTn id="10" dur="500"/>
                                        <p:tgtEl>
                                          <p:spTgt spid="3075"/>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1" presetClass="entr" presetSubtype="0" fill="hold" nodeType="withEffect">
                                  <p:stCondLst>
                                    <p:cond delay="50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 presetClass="entr" presetSubtype="0" fill="hold" nodeType="withEffect">
                                  <p:stCondLst>
                                    <p:cond delay="50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1" presetClass="entr" presetSubtype="0" fill="hold" nodeType="withEffect">
                                  <p:stCondLst>
                                    <p:cond delay="0"/>
                                  </p:stCondLst>
                                  <p:childTnLst>
                                    <p:set>
                                      <p:cBhvr>
                                        <p:cTn id="37" dur="1" fill="hold">
                                          <p:stCondLst>
                                            <p:cond delay="0"/>
                                          </p:stCondLst>
                                        </p:cTn>
                                        <p:tgtEl>
                                          <p:spTgt spid="307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randombar(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up)">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 presetClass="entr" presetSubtype="0" fill="hold" nodeType="withEffect">
                                  <p:stCondLst>
                                    <p:cond delay="50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randombar(horizontal)">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up)">
                                      <p:cBhvr>
                                        <p:cTn id="62" dur="500"/>
                                        <p:tgtEl>
                                          <p:spTgt spid="32"/>
                                        </p:tgtEl>
                                      </p:cBhvr>
                                    </p:animEffect>
                                  </p:childTnLst>
                                </p:cTn>
                              </p:par>
                              <p:par>
                                <p:cTn id="63" presetID="10"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 presetClass="entr" presetSubtype="0" fill="hold" nodeType="withEffect">
                                  <p:stCondLst>
                                    <p:cond delay="500"/>
                                  </p:stCondLst>
                                  <p:childTnLst>
                                    <p:set>
                                      <p:cBhvr>
                                        <p:cTn id="67" dur="1" fill="hold">
                                          <p:stCondLst>
                                            <p:cond delay="0"/>
                                          </p:stCondLst>
                                        </p:cTn>
                                        <p:tgtEl>
                                          <p:spTgt spid="34"/>
                                        </p:tgtEl>
                                        <p:attrNameLst>
                                          <p:attrName>style.visibility</p:attrName>
                                        </p:attrNameLst>
                                      </p:cBhvr>
                                      <p:to>
                                        <p:strVal val="visible"/>
                                      </p:to>
                                    </p:set>
                                  </p:childTnLst>
                                </p:cTn>
                              </p:par>
                              <p:par>
                                <p:cTn id="68" presetID="14" presetClass="entr" presetSubtype="10" fill="hold" nodeType="withEffect">
                                  <p:stCondLst>
                                    <p:cond delay="1000"/>
                                  </p:stCondLst>
                                  <p:childTnLst>
                                    <p:set>
                                      <p:cBhvr>
                                        <p:cTn id="69" dur="1" fill="hold">
                                          <p:stCondLst>
                                            <p:cond delay="0"/>
                                          </p:stCondLst>
                                        </p:cTn>
                                        <p:tgtEl>
                                          <p:spTgt spid="39"/>
                                        </p:tgtEl>
                                        <p:attrNameLst>
                                          <p:attrName>style.visibility</p:attrName>
                                        </p:attrNameLst>
                                      </p:cBhvr>
                                      <p:to>
                                        <p:strVal val="visible"/>
                                      </p:to>
                                    </p:set>
                                    <p:animEffect transition="in" filter="randombar(horizontal)">
                                      <p:cBhvr>
                                        <p:cTn id="7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Specific Change Request Template</a:t>
            </a:r>
            <a:endParaRPr lang="nl-B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6925" y="1066550"/>
            <a:ext cx="8840798" cy="56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597" y="1075390"/>
            <a:ext cx="8818362" cy="5623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4014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Notifications</a:t>
            </a:r>
            <a:endParaRPr lang="nl-B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076" y="1004936"/>
            <a:ext cx="8633751" cy="5305425"/>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2296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nl-BE" dirty="0" smtClean="0"/>
              <a:t>Creating the Change </a:t>
            </a:r>
            <a:br>
              <a:rPr lang="nl-BE" dirty="0" smtClean="0"/>
            </a:br>
            <a:r>
              <a:rPr lang="nl-BE" dirty="0" smtClean="0"/>
              <a:t>Request Workflow</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804620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Wrap-up</a:t>
            </a:r>
            <a:endParaRPr lang="en-US" dirty="0"/>
          </a:p>
        </p:txBody>
      </p:sp>
      <p:sp>
        <p:nvSpPr>
          <p:cNvPr id="3" name="Content Placeholder 2"/>
          <p:cNvSpPr>
            <a:spLocks noGrp="1"/>
          </p:cNvSpPr>
          <p:nvPr>
            <p:ph type="body" sz="quarter" idx="10"/>
          </p:nvPr>
        </p:nvSpPr>
        <p:spPr/>
        <p:txBody>
          <a:bodyPr/>
          <a:lstStyle/>
          <a:p>
            <a:r>
              <a:rPr lang="nl-BE" smtClean="0"/>
              <a:t>Begin with the end in mind . . .</a:t>
            </a:r>
          </a:p>
          <a:p>
            <a:r>
              <a:rPr lang="nl-BE" smtClean="0"/>
              <a:t>Easy to create customized CI’s</a:t>
            </a:r>
          </a:p>
          <a:p>
            <a:r>
              <a:rPr lang="nl-BE" smtClean="0"/>
              <a:t>No coding required (unless you really want to </a:t>
            </a:r>
            <a:r>
              <a:rPr lang="nl-BE" smtClean="0">
                <a:sym typeface="Wingdings" pitchFamily="2" charset="2"/>
              </a:rPr>
              <a:t>)</a:t>
            </a:r>
          </a:p>
          <a:p>
            <a:r>
              <a:rPr lang="nl-BE" smtClean="0">
                <a:sym typeface="Wingdings" pitchFamily="2" charset="2"/>
              </a:rPr>
              <a:t>Build specific workflows</a:t>
            </a:r>
          </a:p>
          <a:p>
            <a:r>
              <a:rPr lang="nl-BE" smtClean="0">
                <a:sym typeface="Wingdings" pitchFamily="2" charset="2"/>
              </a:rPr>
              <a:t>Planning is the key</a:t>
            </a:r>
            <a:endParaRPr lang="nl-BE" smtClean="0"/>
          </a:p>
          <a:p>
            <a:endParaRPr lang="nl-BE" smtClean="0"/>
          </a:p>
          <a:p>
            <a:endParaRPr lang="en-US" dirty="0"/>
          </a:p>
        </p:txBody>
      </p:sp>
    </p:spTree>
    <p:extLst>
      <p:ext uri="{BB962C8B-B14F-4D97-AF65-F5344CB8AC3E}">
        <p14:creationId xmlns:p14="http://schemas.microsoft.com/office/powerpoint/2010/main" val="184163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rgbClr val="FFFFFF">
                    <a:alpha val="99000"/>
                  </a:srgbClr>
                </a:solidFill>
              </a:rPr>
              <a:t>Required Slide</a:t>
            </a:r>
          </a:p>
          <a:p>
            <a:pPr defTabSz="914099" fontAlgn="base">
              <a:spcBef>
                <a:spcPct val="0"/>
              </a:spcBef>
              <a:spcAft>
                <a:spcPct val="0"/>
              </a:spcAft>
            </a:pPr>
            <a:endParaRPr lang="en-US" dirty="0" smtClean="0">
              <a:solidFill>
                <a:srgbClr val="FFFFFF">
                  <a:alpha val="99000"/>
                </a:srgbClr>
              </a:solidFill>
            </a:endParaRPr>
          </a:p>
          <a:p>
            <a:pPr defTabSz="914099" fontAlgn="base">
              <a:spcBef>
                <a:spcPct val="0"/>
              </a:spcBef>
              <a:spcAft>
                <a:spcPct val="0"/>
              </a:spcAft>
            </a:pPr>
            <a:r>
              <a:rPr lang="en-US" b="1" dirty="0">
                <a:solidFill>
                  <a:srgbClr val="FFFFFF">
                    <a:alpha val="99000"/>
                  </a:srgbClr>
                </a:solidFill>
              </a:rPr>
              <a:t>Speakers, </a:t>
            </a:r>
            <a:r>
              <a:rPr lang="en-US" dirty="0">
                <a:solidFill>
                  <a:srgbClr val="FFFFFF">
                    <a:alpha val="99000"/>
                  </a:srgbClr>
                </a:solidFill>
              </a:rPr>
              <a:t>please list the Breakout Sessions, Interactive Discussions, Labs, Demo Stations and Certification Exam that relate to your session. Also indicate when they can find you staffing in the TLC</a:t>
            </a:r>
            <a:r>
              <a:rPr lang="en-US" dirty="0" smtClean="0">
                <a:solidFill>
                  <a:srgbClr val="FFFFFF">
                    <a:alpha val="99000"/>
                  </a:srgb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842994"/>
            <a:ext cx="11173090" cy="19482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dirty="0" smtClean="0">
                <a:gradFill>
                  <a:gsLst>
                    <a:gs pos="0">
                      <a:srgbClr val="FFFFFF"/>
                    </a:gs>
                    <a:gs pos="100000">
                      <a:srgbClr val="FFFFFF"/>
                    </a:gs>
                  </a:gsLst>
                  <a:lin ang="5400000" scaled="0"/>
                </a:gradFill>
              </a:rPr>
              <a:t>Breakout Sessions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208 - Management </a:t>
            </a:r>
            <a:r>
              <a:rPr lang="en-US" sz="1200" dirty="0">
                <a:gradFill>
                  <a:gsLst>
                    <a:gs pos="0">
                      <a:srgbClr val="FFFFFF"/>
                    </a:gs>
                    <a:gs pos="100000">
                      <a:srgbClr val="FFFFFF"/>
                    </a:gs>
                  </a:gsLst>
                  <a:lin ang="5400000" scaled="0"/>
                </a:gradFill>
              </a:rPr>
              <a:t>in the Datacenter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209 - Microsoft </a:t>
            </a:r>
            <a:r>
              <a:rPr lang="en-US" sz="1200" dirty="0">
                <a:gradFill>
                  <a:gsLst>
                    <a:gs pos="0">
                      <a:srgbClr val="FFFFFF"/>
                    </a:gs>
                    <a:gs pos="100000">
                      <a:srgbClr val="FFFFFF"/>
                    </a:gs>
                  </a:gsLst>
                  <a:lin ang="5400000" scaled="0"/>
                </a:gradFill>
              </a:rPr>
              <a:t>System Center Service Manager - A Deep Dive on How to Automate ITIL or MOF</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210 - Sneak </a:t>
            </a:r>
            <a:r>
              <a:rPr lang="en-US" sz="1200" dirty="0">
                <a:gradFill>
                  <a:gsLst>
                    <a:gs pos="0">
                      <a:srgbClr val="FFFFFF"/>
                    </a:gs>
                    <a:gs pos="100000">
                      <a:srgbClr val="FFFFFF"/>
                    </a:gs>
                  </a:gsLst>
                  <a:lin ang="5400000" scaled="0"/>
                </a:gradFill>
              </a:rPr>
              <a:t>Peak at Microsoft System Center Service Manager 2012</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335 - Automation </a:t>
            </a:r>
            <a:r>
              <a:rPr lang="en-US" sz="1200" dirty="0">
                <a:gradFill>
                  <a:gsLst>
                    <a:gs pos="0">
                      <a:srgbClr val="FFFFFF"/>
                    </a:gs>
                    <a:gs pos="100000">
                      <a:srgbClr val="FFFFFF"/>
                    </a:gs>
                  </a:gsLst>
                  <a:lin ang="5400000" scaled="0"/>
                </a:gradFill>
              </a:rPr>
              <a:t>- Service Manager &amp; Orchestrator - Better Together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340 - Extending </a:t>
            </a:r>
            <a:r>
              <a:rPr lang="en-US" sz="1200" dirty="0">
                <a:gradFill>
                  <a:gsLst>
                    <a:gs pos="0">
                      <a:srgbClr val="FFFFFF"/>
                    </a:gs>
                    <a:gs pos="100000">
                      <a:srgbClr val="FFFFFF"/>
                    </a:gs>
                  </a:gsLst>
                  <a:lin ang="5400000" scaled="0"/>
                </a:gradFill>
              </a:rPr>
              <a:t>Microsoft System Center Service Manager - </a:t>
            </a:r>
            <a:r>
              <a:rPr lang="en-US" sz="1200" dirty="0" smtClean="0">
                <a:gradFill>
                  <a:gsLst>
                    <a:gs pos="0">
                      <a:srgbClr val="FFFFFF"/>
                    </a:gs>
                    <a:gs pos="100000">
                      <a:srgbClr val="FFFFFF"/>
                    </a:gs>
                  </a:gsLst>
                  <a:lin ang="5400000" scaled="0"/>
                </a:gradFill>
              </a:rPr>
              <a:t>Modeling </a:t>
            </a:r>
            <a:r>
              <a:rPr lang="en-US" sz="1200" dirty="0">
                <a:gradFill>
                  <a:gsLst>
                    <a:gs pos="0">
                      <a:srgbClr val="FFFFFF"/>
                    </a:gs>
                    <a:gs pos="100000">
                      <a:srgbClr val="FFFFFF"/>
                    </a:gs>
                  </a:gsLst>
                  <a:lin ang="5400000" scaled="0"/>
                </a:gradFill>
              </a:rPr>
              <a:t>your Business Process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a:t>
            </a:r>
            <a:r>
              <a:rPr lang="en-US" sz="1200" dirty="0" smtClean="0">
                <a:gradFill>
                  <a:gsLst>
                    <a:gs pos="0">
                      <a:srgbClr val="FFFFFF"/>
                    </a:gs>
                    <a:gs pos="100000">
                      <a:srgbClr val="FFFFFF"/>
                    </a:gs>
                  </a:gsLst>
                  <a:lin ang="5400000" scaled="0"/>
                </a:gradFill>
              </a:rPr>
              <a:t>362 - Monitoring </a:t>
            </a:r>
            <a:r>
              <a:rPr lang="en-US" sz="1200" dirty="0">
                <a:gradFill>
                  <a:gsLst>
                    <a:gs pos="0">
                      <a:srgbClr val="FFFFFF"/>
                    </a:gs>
                    <a:gs pos="100000">
                      <a:srgbClr val="FFFFFF"/>
                    </a:gs>
                  </a:gsLst>
                  <a:lin ang="5400000" scaled="0"/>
                </a:gradFill>
              </a:rPr>
              <a:t>IT as a Service with Microsoft System Center</a:t>
            </a:r>
          </a:p>
          <a:p>
            <a:pPr marL="917557" lvl="1" indent="-460375">
              <a:lnSpc>
                <a:spcPct val="90000"/>
              </a:lnSpc>
              <a:spcBef>
                <a:spcPct val="20000"/>
              </a:spcBef>
              <a:buSzPct val="90000"/>
              <a:buFontTx/>
              <a:buBlip>
                <a:blip r:embed="rId3"/>
              </a:buBlip>
            </a:pPr>
            <a:r>
              <a:rPr lang="en-US" sz="1200" dirty="0" smtClean="0">
                <a:gradFill>
                  <a:gsLst>
                    <a:gs pos="0">
                      <a:srgbClr val="FFFFFF"/>
                    </a:gs>
                    <a:gs pos="100000">
                      <a:srgbClr val="FFFFFF"/>
                    </a:gs>
                  </a:gsLst>
                  <a:lin ang="5400000" scaled="0"/>
                </a:gradFill>
              </a:rPr>
              <a:t>SIM??? - Taking </a:t>
            </a:r>
            <a:r>
              <a:rPr lang="en-US" sz="1200" dirty="0">
                <a:gradFill>
                  <a:gsLst>
                    <a:gs pos="0">
                      <a:srgbClr val="FFFFFF"/>
                    </a:gs>
                    <a:gs pos="100000">
                      <a:srgbClr val="FFFFFF"/>
                    </a:gs>
                  </a:gsLst>
                  <a:lin ang="5400000" scaled="0"/>
                </a:gradFill>
              </a:rPr>
              <a:t>the Next Step in IT GRC</a:t>
            </a:r>
          </a:p>
        </p:txBody>
      </p:sp>
      <p:sp>
        <p:nvSpPr>
          <p:cNvPr id="10" name="Rectangle 9"/>
          <p:cNvSpPr/>
          <p:nvPr/>
        </p:nvSpPr>
        <p:spPr bwMode="auto">
          <a:xfrm>
            <a:off x="507868" y="2838731"/>
            <a:ext cx="11173090" cy="11356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dirty="0">
                <a:gradFill>
                  <a:gsLst>
                    <a:gs pos="0">
                      <a:srgbClr val="FFFFFF"/>
                    </a:gs>
                    <a:gs pos="100000">
                      <a:srgbClr val="FFFFFF"/>
                    </a:gs>
                  </a:gsLst>
                  <a:lin ang="5400000" scaled="0"/>
                </a:gradFill>
              </a:rPr>
              <a:t>Interactive </a:t>
            </a:r>
            <a:r>
              <a:rPr lang="en-US" dirty="0" smtClean="0">
                <a:gradFill>
                  <a:gsLst>
                    <a:gs pos="0">
                      <a:srgbClr val="FFFFFF"/>
                    </a:gs>
                    <a:gs pos="100000">
                      <a:srgbClr val="FFFFFF"/>
                    </a:gs>
                  </a:gsLst>
                  <a:lin ang="5400000" scaled="0"/>
                </a:gradFill>
              </a:rPr>
              <a:t>Sessions</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372INT - How to Deploy and Configure Microsoft System Center Service Manager</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 373INT - Stump The Microsoft System Center Service Manager team</a:t>
            </a:r>
          </a:p>
          <a:p>
            <a:pPr marL="917557" lvl="1" indent="-460375">
              <a:lnSpc>
                <a:spcPct val="90000"/>
              </a:lnSpc>
              <a:spcBef>
                <a:spcPct val="20000"/>
              </a:spcBef>
              <a:buSzPct val="90000"/>
              <a:buFontTx/>
              <a:buBlip>
                <a:blip r:embed="rId3"/>
              </a:buBlip>
            </a:pPr>
            <a:r>
              <a:rPr lang="en-US" sz="1200" dirty="0">
                <a:gradFill>
                  <a:gsLst>
                    <a:gs pos="0">
                      <a:srgbClr val="FFFFFF"/>
                    </a:gs>
                    <a:gs pos="100000">
                      <a:srgbClr val="FFFFFF"/>
                    </a:gs>
                  </a:gsLst>
                  <a:lin ang="5400000" scaled="0"/>
                </a:gradFill>
              </a:rPr>
              <a:t>SIM383INT - Managing the Datacenter: Ask a Panel of </a:t>
            </a:r>
            <a:r>
              <a:rPr lang="en-US" sz="1200" dirty="0" smtClean="0">
                <a:gradFill>
                  <a:gsLst>
                    <a:gs pos="0">
                      <a:srgbClr val="FFFFFF"/>
                    </a:gs>
                    <a:gs pos="100000">
                      <a:srgbClr val="FFFFFF"/>
                    </a:gs>
                  </a:gsLst>
                  <a:lin ang="5400000" scaled="0"/>
                </a:gradFill>
              </a:rPr>
              <a:t>Experts</a:t>
            </a:r>
            <a:endParaRPr lang="en-US" sz="1200" dirty="0">
              <a:gradFill>
                <a:gsLst>
                  <a:gs pos="0">
                    <a:srgbClr val="FFFFFF"/>
                  </a:gs>
                  <a:gs pos="100000">
                    <a:srgbClr val="FFFFFF"/>
                  </a:gs>
                </a:gsLst>
                <a:lin ang="5400000" scaled="0"/>
              </a:gradFill>
            </a:endParaRPr>
          </a:p>
        </p:txBody>
      </p:sp>
      <p:sp>
        <p:nvSpPr>
          <p:cNvPr id="11" name="Rectangle 10"/>
          <p:cNvSpPr/>
          <p:nvPr/>
        </p:nvSpPr>
        <p:spPr bwMode="auto">
          <a:xfrm>
            <a:off x="507868" y="4008814"/>
            <a:ext cx="11173090" cy="144655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1600" dirty="0">
                <a:gradFill>
                  <a:gsLst>
                    <a:gs pos="0">
                      <a:srgbClr val="FFFFFF"/>
                    </a:gs>
                    <a:gs pos="100000">
                      <a:srgbClr val="FFFFFF"/>
                    </a:gs>
                  </a:gsLst>
                  <a:lin ang="5400000" scaled="0"/>
                </a:gradFill>
              </a:rPr>
              <a:t>Hands-on </a:t>
            </a:r>
            <a:r>
              <a:rPr lang="en-US" sz="1600" dirty="0" smtClean="0">
                <a:gradFill>
                  <a:gsLst>
                    <a:gs pos="0">
                      <a:srgbClr val="FFFFFF"/>
                    </a:gs>
                    <a:gs pos="100000">
                      <a:srgbClr val="FFFFFF"/>
                    </a:gs>
                  </a:gsLst>
                  <a:lin ang="5400000" scaled="0"/>
                </a:gradFill>
              </a:rPr>
              <a:t>Labs</a:t>
            </a:r>
          </a:p>
          <a:p>
            <a:pPr marL="917557" lvl="1" indent="-460375">
              <a:lnSpc>
                <a:spcPct val="90000"/>
              </a:lnSpc>
              <a:spcBef>
                <a:spcPct val="20000"/>
              </a:spcBef>
              <a:buSzPct val="90000"/>
              <a:buFontTx/>
              <a:buBlip>
                <a:blip r:embed="rId3"/>
              </a:buBlip>
            </a:pPr>
            <a:r>
              <a:rPr lang="en-US" sz="1400" dirty="0">
                <a:gradFill>
                  <a:gsLst>
                    <a:gs pos="0">
                      <a:srgbClr val="FFFFFF"/>
                    </a:gs>
                    <a:gs pos="100000">
                      <a:srgbClr val="FFFFFF"/>
                    </a:gs>
                  </a:gsLst>
                  <a:lin ang="5400000" scaled="0"/>
                </a:gradFill>
              </a:rPr>
              <a:t>SIM371-HOL Building a Microsoft System Center Service Manager Test Lab - Hall B1    </a:t>
            </a:r>
          </a:p>
          <a:p>
            <a:pPr marL="917557" lvl="1" indent="-460375">
              <a:lnSpc>
                <a:spcPct val="90000"/>
              </a:lnSpc>
              <a:spcBef>
                <a:spcPct val="20000"/>
              </a:spcBef>
              <a:buSzPct val="90000"/>
              <a:buFontTx/>
              <a:buBlip>
                <a:blip r:embed="rId3"/>
              </a:buBlip>
            </a:pPr>
            <a:r>
              <a:rPr lang="en-US" sz="1400" dirty="0" smtClean="0">
                <a:gradFill>
                  <a:gsLst>
                    <a:gs pos="0">
                      <a:srgbClr val="FFFFFF"/>
                    </a:gs>
                    <a:gs pos="100000">
                      <a:srgbClr val="FFFFFF"/>
                    </a:gs>
                  </a:gsLst>
                  <a:lin ang="5400000" scaled="0"/>
                </a:gradFill>
              </a:rPr>
              <a:t>SIM372-HOL </a:t>
            </a:r>
            <a:r>
              <a:rPr lang="en-US" sz="1400" dirty="0">
                <a:gradFill>
                  <a:gsLst>
                    <a:gs pos="0">
                      <a:srgbClr val="FFFFFF"/>
                    </a:gs>
                    <a:gs pos="100000">
                      <a:srgbClr val="FFFFFF"/>
                    </a:gs>
                  </a:gsLst>
                  <a:lin ang="5400000" scaled="0"/>
                </a:gradFill>
              </a:rPr>
              <a:t>Incident and Change Management in Microsoft System Center Service Manager </a:t>
            </a:r>
            <a:r>
              <a:rPr lang="en-US" sz="1400" dirty="0" smtClean="0">
                <a:gradFill>
                  <a:gsLst>
                    <a:gs pos="0">
                      <a:srgbClr val="FFFFFF"/>
                    </a:gs>
                    <a:gs pos="100000">
                      <a:srgbClr val="FFFFFF"/>
                    </a:gs>
                  </a:gsLst>
                  <a:lin ang="5400000" scaled="0"/>
                </a:gradFill>
              </a:rPr>
              <a:t>2010 -  </a:t>
            </a:r>
            <a:r>
              <a:rPr lang="en-US" sz="1400" dirty="0">
                <a:gradFill>
                  <a:gsLst>
                    <a:gs pos="0">
                      <a:srgbClr val="FFFFFF"/>
                    </a:gs>
                    <a:gs pos="100000">
                      <a:srgbClr val="FFFFFF"/>
                    </a:gs>
                  </a:gsLst>
                  <a:lin ang="5400000" scaled="0"/>
                </a:gradFill>
              </a:rPr>
              <a:t>Hall B1    </a:t>
            </a:r>
          </a:p>
          <a:p>
            <a:pPr marL="917557" lvl="1" indent="-460375">
              <a:lnSpc>
                <a:spcPct val="90000"/>
              </a:lnSpc>
              <a:spcBef>
                <a:spcPct val="20000"/>
              </a:spcBef>
              <a:buSzPct val="90000"/>
              <a:buFontTx/>
              <a:buBlip>
                <a:blip r:embed="rId3"/>
              </a:buBlip>
            </a:pPr>
            <a:r>
              <a:rPr lang="en-US" sz="1400" dirty="0" smtClean="0">
                <a:gradFill>
                  <a:gsLst>
                    <a:gs pos="0">
                      <a:srgbClr val="FFFFFF"/>
                    </a:gs>
                    <a:gs pos="100000">
                      <a:srgbClr val="FFFFFF"/>
                    </a:gs>
                  </a:gsLst>
                  <a:lin ang="5400000" scaled="0"/>
                </a:gradFill>
              </a:rPr>
              <a:t>SIM373-HOL </a:t>
            </a:r>
            <a:r>
              <a:rPr lang="en-US" sz="1400" dirty="0">
                <a:gradFill>
                  <a:gsLst>
                    <a:gs pos="0">
                      <a:srgbClr val="FFFFFF"/>
                    </a:gs>
                    <a:gs pos="100000">
                      <a:srgbClr val="FFFFFF"/>
                    </a:gs>
                  </a:gsLst>
                  <a:lin ang="5400000" scaled="0"/>
                </a:gradFill>
              </a:rPr>
              <a:t>Microsoft System Center Service Manager 2010 Data Warehouse and Reporting - Hall </a:t>
            </a:r>
            <a:r>
              <a:rPr lang="en-US" sz="1400" dirty="0" smtClean="0">
                <a:gradFill>
                  <a:gsLst>
                    <a:gs pos="0">
                      <a:srgbClr val="FFFFFF"/>
                    </a:gs>
                    <a:gs pos="100000">
                      <a:srgbClr val="FFFFFF"/>
                    </a:gs>
                  </a:gsLst>
                  <a:lin ang="5400000" scaled="0"/>
                </a:gradFill>
              </a:rPr>
              <a:t>B1</a:t>
            </a:r>
            <a:endParaRPr lang="en-US" sz="1400" dirty="0">
              <a:gradFill>
                <a:gsLst>
                  <a:gs pos="0">
                    <a:srgbClr val="FFFFFF"/>
                  </a:gs>
                  <a:gs pos="100000">
                    <a:srgbClr val="FFFFFF"/>
                  </a:gs>
                </a:gsLst>
                <a:lin ang="5400000" scaled="0"/>
              </a:gradFill>
            </a:endParaRPr>
          </a:p>
          <a:p>
            <a:pPr marL="917557" lvl="1" indent="-460375">
              <a:lnSpc>
                <a:spcPct val="90000"/>
              </a:lnSpc>
              <a:spcBef>
                <a:spcPct val="20000"/>
              </a:spcBef>
              <a:buSzPct val="90000"/>
              <a:buFontTx/>
              <a:buBlip>
                <a:blip r:embed="rId3"/>
              </a:buBlip>
            </a:pPr>
            <a:r>
              <a:rPr lang="en-US" sz="1400" dirty="0">
                <a:gradFill>
                  <a:gsLst>
                    <a:gs pos="0">
                      <a:srgbClr val="FFFFFF"/>
                    </a:gs>
                    <a:gs pos="100000">
                      <a:srgbClr val="FFFFFF"/>
                    </a:gs>
                  </a:gsLst>
                  <a:lin ang="5400000" scaled="0"/>
                </a:gradFill>
              </a:rPr>
              <a:t>SIM374-HOL IT Governance, Risk and Compliance Configuration in Microsoft System Center Service Manager 2010 - Hall B1 </a:t>
            </a:r>
          </a:p>
        </p:txBody>
      </p:sp>
      <p:sp>
        <p:nvSpPr>
          <p:cNvPr id="12" name="Rectangle 11"/>
          <p:cNvSpPr/>
          <p:nvPr/>
        </p:nvSpPr>
        <p:spPr bwMode="auto">
          <a:xfrm>
            <a:off x="507868" y="5489627"/>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dirty="0">
                <a:gradFill>
                  <a:gsLst>
                    <a:gs pos="0">
                      <a:srgbClr val="FFFFFF"/>
                    </a:gs>
                    <a:gs pos="100000">
                      <a:srgbClr val="FFFFFF"/>
                    </a:gs>
                  </a:gsLst>
                  <a:lin ang="5400000" scaled="0"/>
                </a:gradFill>
              </a:rPr>
              <a:t>Product Demo Stations </a:t>
            </a:r>
            <a:r>
              <a:rPr lang="en-US" sz="2000" dirty="0" smtClean="0">
                <a:gradFill>
                  <a:gsLst>
                    <a:gs pos="0">
                      <a:srgbClr val="FFFFFF"/>
                    </a:gs>
                    <a:gs pos="100000">
                      <a:srgbClr val="FFFFFF"/>
                    </a:gs>
                  </a:gsLst>
                  <a:lin ang="5400000" scaled="0"/>
                </a:gradFill>
              </a:rPr>
              <a:t>TLC – SIM – station 21</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7868" y="6071950"/>
            <a:ext cx="11173090" cy="5539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r>
              <a:rPr lang="en-US" sz="2000" dirty="0">
                <a:gradFill>
                  <a:gsLst>
                    <a:gs pos="0">
                      <a:srgbClr val="FFFFFF"/>
                    </a:gs>
                    <a:gs pos="100000">
                      <a:srgbClr val="FFFFFF"/>
                    </a:gs>
                  </a:gsLst>
                  <a:lin ang="5400000" scaled="0"/>
                </a:gradFill>
              </a:rPr>
              <a:t>Find Me Later </a:t>
            </a:r>
            <a:r>
              <a:rPr lang="en-US" sz="2000" dirty="0" smtClean="0">
                <a:gradFill>
                  <a:gsLst>
                    <a:gs pos="0">
                      <a:srgbClr val="FFFFFF"/>
                    </a:gs>
                    <a:gs pos="100000">
                      <a:srgbClr val="FFFFFF"/>
                    </a:gs>
                  </a:gsLst>
                  <a:lin ang="5400000" scaled="0"/>
                </a:gradFill>
              </a:rPr>
              <a:t>At…TLC station 21 or @</a:t>
            </a:r>
            <a:r>
              <a:rPr lang="en-US" sz="2000" dirty="0" err="1" smtClean="0">
                <a:gradFill>
                  <a:gsLst>
                    <a:gs pos="0">
                      <a:srgbClr val="FFFFFF"/>
                    </a:gs>
                    <a:gs pos="100000">
                      <a:srgbClr val="FFFFFF"/>
                    </a:gs>
                  </a:gsLst>
                  <a:lin ang="5400000" scaled="0"/>
                </a:gradFill>
              </a:rPr>
              <a:t>SeanC_MSFT</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74594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079780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dirty="0" smtClean="0"/>
              <a:t>Alexandre Verkinderen</a:t>
            </a:r>
            <a:endParaRPr lang="en-US" dirty="0"/>
          </a:p>
        </p:txBody>
      </p:sp>
      <p:sp>
        <p:nvSpPr>
          <p:cNvPr id="11" name="Content Placeholder 3"/>
          <p:cNvSpPr txBox="1">
            <a:spLocks/>
          </p:cNvSpPr>
          <p:nvPr/>
        </p:nvSpPr>
        <p:spPr>
          <a:xfrm>
            <a:off x="519112" y="1447799"/>
            <a:ext cx="11149013" cy="2532752"/>
          </a:xfrm>
          <a:prstGeom prst="rect">
            <a:avLst/>
          </a:prstGeom>
        </p:spPr>
        <p:txBody>
          <a:bodyPr>
            <a:norm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nl-BE" sz="2000" dirty="0" smtClean="0"/>
              <a:t>	Contact Details</a:t>
            </a:r>
            <a:br>
              <a:rPr lang="nl-BE" sz="2000" dirty="0" smtClean="0"/>
            </a:br>
            <a:r>
              <a:rPr lang="nl-BE" sz="2000" dirty="0" smtClean="0"/>
              <a:t>		</a:t>
            </a:r>
            <a:r>
              <a:rPr lang="nl-BE" sz="2000" u="sng" dirty="0" smtClean="0">
                <a:solidFill>
                  <a:schemeClr val="tx2">
                    <a:lumMod val="60000"/>
                    <a:lumOff val="40000"/>
                  </a:schemeClr>
                </a:solidFill>
              </a:rPr>
              <a:t>http://scug.be/blogs/scom</a:t>
            </a:r>
          </a:p>
          <a:p>
            <a:pPr lvl="2"/>
            <a:r>
              <a:rPr lang="nl-BE" sz="2000" dirty="0" smtClean="0"/>
              <a:t>alexandre@infrontconsulting.com</a:t>
            </a:r>
          </a:p>
          <a:p>
            <a:pPr marL="0" indent="0">
              <a:buFontTx/>
              <a:buNone/>
            </a:pPr>
            <a:endParaRPr lang="nl-BE" sz="2000" dirty="0" smtClean="0"/>
          </a:p>
          <a:p>
            <a:pPr marL="0" indent="0">
              <a:buFontTx/>
              <a:buNone/>
            </a:pPr>
            <a:r>
              <a:rPr lang="nl-BE" sz="2000" dirty="0" smtClean="0"/>
              <a:t>	LinkedIn: </a:t>
            </a:r>
            <a:r>
              <a:rPr lang="nl-BE" sz="2000" u="sng" dirty="0" smtClean="0">
                <a:solidFill>
                  <a:schemeClr val="tx2">
                    <a:lumMod val="60000"/>
                    <a:lumOff val="40000"/>
                  </a:schemeClr>
                </a:solidFill>
              </a:rPr>
              <a:t>http://linkedin.com/in/alexandreverkinderen</a:t>
            </a:r>
            <a:endParaRPr lang="nl-BE" sz="2000" dirty="0" smtClean="0">
              <a:solidFill>
                <a:schemeClr val="tx2">
                  <a:lumMod val="60000"/>
                  <a:lumOff val="40000"/>
                </a:schemeClr>
              </a:solidFill>
            </a:endParaRPr>
          </a:p>
          <a:p>
            <a:pPr marL="0" indent="0">
              <a:buFontTx/>
              <a:buNone/>
            </a:pPr>
            <a:endParaRPr lang="nl-BE" sz="2000" dirty="0" smtClean="0"/>
          </a:p>
          <a:p>
            <a:pPr marL="0" indent="0">
              <a:buFontTx/>
              <a:buNone/>
            </a:pPr>
            <a:r>
              <a:rPr lang="nl-BE" sz="2000" dirty="0" smtClean="0"/>
              <a:t>	Twitter: </a:t>
            </a:r>
            <a:r>
              <a:rPr lang="nl-BE" sz="2000" u="sng" dirty="0" smtClean="0">
                <a:solidFill>
                  <a:schemeClr val="tx2">
                    <a:lumMod val="60000"/>
                    <a:lumOff val="40000"/>
                  </a:schemeClr>
                </a:solidFill>
              </a:rPr>
              <a:t>@AlexVerkinderen</a:t>
            </a:r>
          </a:p>
          <a:p>
            <a:endParaRPr lang="nl-BE" sz="2000" u="sng" dirty="0" smtClean="0"/>
          </a:p>
          <a:p>
            <a:endParaRPr lang="en-US" sz="2000" dirty="0"/>
          </a:p>
        </p:txBody>
      </p:sp>
      <p:sp>
        <p:nvSpPr>
          <p:cNvPr id="12" name="TextBox 11"/>
          <p:cNvSpPr txBox="1"/>
          <p:nvPr/>
        </p:nvSpPr>
        <p:spPr>
          <a:xfrm>
            <a:off x="8292409" y="3334220"/>
            <a:ext cx="2608406" cy="646331"/>
          </a:xfrm>
          <a:prstGeom prst="rect">
            <a:avLst/>
          </a:prstGeom>
          <a:noFill/>
        </p:spPr>
        <p:txBody>
          <a:bodyPr wrap="none" rtlCol="0">
            <a:spAutoFit/>
          </a:bodyPr>
          <a:lstStyle/>
          <a:p>
            <a:pPr algn="ctr"/>
            <a:r>
              <a:rPr lang="nl-BE" b="1" dirty="0" smtClean="0">
                <a:solidFill>
                  <a:schemeClr val="bg1"/>
                </a:solidFill>
              </a:rPr>
              <a:t>Service Manager 2010</a:t>
            </a:r>
            <a:br>
              <a:rPr lang="nl-BE" b="1" dirty="0" smtClean="0">
                <a:solidFill>
                  <a:schemeClr val="bg1"/>
                </a:solidFill>
              </a:rPr>
            </a:br>
            <a:r>
              <a:rPr lang="nl-BE" b="1" dirty="0" smtClean="0">
                <a:solidFill>
                  <a:schemeClr val="bg1"/>
                </a:solidFill>
              </a:rPr>
              <a:t>Unleashed RTM soon!</a:t>
            </a:r>
            <a:endParaRPr lang="en-US" dirty="0">
              <a:solidFill>
                <a:schemeClr val="bg1"/>
              </a:solidFill>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95" y="1333351"/>
            <a:ext cx="672925" cy="514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descr="http://platform.ak.fbcdn.net/www/app_full_proxy.php?app=7146470109&amp;v=1&amp;size=o&amp;cksum=81c494c0b441bbadafeba6f9fc166efe&amp;src=http%3A%2F%2Fwww.sju.edu%2Fimages%2Fmisc%2Flinkedi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511" y="2596897"/>
            <a:ext cx="715036" cy="536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9" descr="http://www.e-devblog.com/wp-content/uploads/2009/10/twitterbir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455" y="3346704"/>
            <a:ext cx="654787" cy="491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 name="Picture 2" descr="C:\Users\alexandre\Pictures\0672334364_600dpi_smal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7231" y="3980551"/>
            <a:ext cx="1999819" cy="26954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alexandre\Pictures\Microsoft-01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7230" y="497632"/>
            <a:ext cx="1574369" cy="236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10732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0207724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Agenda</a:t>
            </a:r>
            <a:endParaRPr lang="en-US" dirty="0"/>
          </a:p>
        </p:txBody>
      </p:sp>
      <p:sp>
        <p:nvSpPr>
          <p:cNvPr id="11" name="Slide Number Placeholder 10"/>
          <p:cNvSpPr>
            <a:spLocks noGrp="1"/>
          </p:cNvSpPr>
          <p:nvPr>
            <p:ph type="sldNum" sz="quarter" idx="4294967295"/>
          </p:nvPr>
        </p:nvSpPr>
        <p:spPr>
          <a:xfrm>
            <a:off x="11539538" y="6373813"/>
            <a:ext cx="649287" cy="365125"/>
          </a:xfrm>
          <a:prstGeom prst="rect">
            <a:avLst/>
          </a:prstGeom>
        </p:spPr>
        <p:txBody>
          <a:bodyPr/>
          <a:lstStyle/>
          <a:p>
            <a:fld id="{E12D2A76-5301-6C47-8C1D-787442ADAD0B}" type="slidenum">
              <a:rPr lang="en-US" smtClean="0"/>
              <a:pPr/>
              <a:t>4</a:t>
            </a:fld>
            <a:endParaRPr lang="en-US" dirty="0"/>
          </a:p>
        </p:txBody>
      </p:sp>
      <p:sp>
        <p:nvSpPr>
          <p:cNvPr id="8" name="Rounded Rectangle 7"/>
          <p:cNvSpPr/>
          <p:nvPr/>
        </p:nvSpPr>
        <p:spPr bwMode="auto">
          <a:xfrm>
            <a:off x="1043486" y="146304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Scenario</a:t>
            </a:r>
            <a:endParaRPr lang="en-US" altLang="zh-CN" sz="2000" dirty="0">
              <a:latin typeface="Segoe UI" pitchFamily="34" charset="0"/>
              <a:cs typeface="Segoe UI" pitchFamily="34" charset="0"/>
            </a:endParaRPr>
          </a:p>
        </p:txBody>
      </p:sp>
      <p:sp>
        <p:nvSpPr>
          <p:cNvPr id="9" name="Rounded Rectangle 8"/>
          <p:cNvSpPr/>
          <p:nvPr/>
        </p:nvSpPr>
        <p:spPr bwMode="auto">
          <a:xfrm>
            <a:off x="1043486" y="201168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Defining the Process</a:t>
            </a:r>
            <a:endParaRPr lang="en-US" altLang="zh-CN" sz="2000" dirty="0">
              <a:latin typeface="Segoe UI" pitchFamily="34" charset="0"/>
              <a:cs typeface="Segoe UI" pitchFamily="34" charset="0"/>
            </a:endParaRPr>
          </a:p>
        </p:txBody>
      </p:sp>
      <p:sp>
        <p:nvSpPr>
          <p:cNvPr id="10" name="Rounded Rectangle 9"/>
          <p:cNvSpPr/>
          <p:nvPr/>
        </p:nvSpPr>
        <p:spPr bwMode="auto">
          <a:xfrm>
            <a:off x="1043486" y="256032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Create the Coffee CI</a:t>
            </a:r>
            <a:endParaRPr lang="en-US" altLang="zh-CN" sz="2000" dirty="0">
              <a:latin typeface="Segoe UI" pitchFamily="34" charset="0"/>
              <a:cs typeface="Segoe UI" pitchFamily="34" charset="0"/>
            </a:endParaRPr>
          </a:p>
        </p:txBody>
      </p:sp>
      <p:sp>
        <p:nvSpPr>
          <p:cNvPr id="12" name="Rounded Rectangle 11"/>
          <p:cNvSpPr/>
          <p:nvPr/>
        </p:nvSpPr>
        <p:spPr bwMode="auto">
          <a:xfrm>
            <a:off x="1043486" y="310896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Create the Support Team</a:t>
            </a:r>
            <a:endParaRPr lang="en-US" altLang="zh-CN" sz="2000" dirty="0">
              <a:latin typeface="Segoe UI" pitchFamily="34" charset="0"/>
              <a:cs typeface="Segoe UI" pitchFamily="34" charset="0"/>
            </a:endParaRPr>
          </a:p>
        </p:txBody>
      </p:sp>
      <p:sp>
        <p:nvSpPr>
          <p:cNvPr id="13" name="Rounded Rectangle 12"/>
          <p:cNvSpPr/>
          <p:nvPr/>
        </p:nvSpPr>
        <p:spPr bwMode="auto">
          <a:xfrm>
            <a:off x="1031959" y="365760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Create the Incident </a:t>
            </a:r>
            <a:r>
              <a:rPr lang="en-US" altLang="zh-CN" sz="2000" dirty="0">
                <a:latin typeface="Segoe UI" pitchFamily="34" charset="0"/>
                <a:cs typeface="Segoe UI" pitchFamily="34" charset="0"/>
              </a:rPr>
              <a:t>W</a:t>
            </a:r>
            <a:r>
              <a:rPr lang="en-US" altLang="zh-CN" sz="2000" dirty="0" smtClean="0">
                <a:latin typeface="Segoe UI" pitchFamily="34" charset="0"/>
                <a:cs typeface="Segoe UI" pitchFamily="34" charset="0"/>
              </a:rPr>
              <a:t>orkflow</a:t>
            </a:r>
            <a:endParaRPr lang="en-US" altLang="zh-CN" sz="2000" dirty="0">
              <a:latin typeface="Segoe UI" pitchFamily="34" charset="0"/>
              <a:cs typeface="Segoe UI" pitchFamily="34" charset="0"/>
            </a:endParaRPr>
          </a:p>
        </p:txBody>
      </p:sp>
      <p:sp>
        <p:nvSpPr>
          <p:cNvPr id="14" name="Rounded Rectangle 13"/>
          <p:cNvSpPr/>
          <p:nvPr/>
        </p:nvSpPr>
        <p:spPr bwMode="auto">
          <a:xfrm>
            <a:off x="1031957" y="420624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Automation</a:t>
            </a:r>
            <a:endParaRPr lang="en-US" altLang="zh-CN" sz="2000" dirty="0">
              <a:latin typeface="Segoe UI" pitchFamily="34" charset="0"/>
              <a:cs typeface="Segoe UI" pitchFamily="34" charset="0"/>
            </a:endParaRPr>
          </a:p>
        </p:txBody>
      </p:sp>
      <p:sp>
        <p:nvSpPr>
          <p:cNvPr id="15" name="Rounded Rectangle 14"/>
          <p:cNvSpPr/>
          <p:nvPr/>
        </p:nvSpPr>
        <p:spPr bwMode="auto">
          <a:xfrm>
            <a:off x="1043486" y="475488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Create the Change Workflow</a:t>
            </a:r>
            <a:endParaRPr lang="en-US" altLang="zh-CN" sz="2000" dirty="0">
              <a:latin typeface="Segoe UI" pitchFamily="34" charset="0"/>
              <a:cs typeface="Segoe UI" pitchFamily="34" charset="0"/>
            </a:endParaRPr>
          </a:p>
        </p:txBody>
      </p:sp>
      <p:sp>
        <p:nvSpPr>
          <p:cNvPr id="16" name="Rounded Rectangle 15"/>
          <p:cNvSpPr/>
          <p:nvPr/>
        </p:nvSpPr>
        <p:spPr bwMode="auto">
          <a:xfrm>
            <a:off x="1043486" y="5303520"/>
            <a:ext cx="5607317" cy="475488"/>
          </a:xfrm>
          <a:prstGeom prst="roundRect">
            <a:avLst>
              <a:gd name="adj" fmla="val 17611"/>
            </a:avLst>
          </a:prstGeom>
          <a:gradFill flip="none" rotWithShape="1">
            <a:gsLst>
              <a:gs pos="0">
                <a:srgbClr val="FFFFFF">
                  <a:alpha val="0"/>
                </a:srgbClr>
              </a:gs>
              <a:gs pos="64000">
                <a:srgbClr val="000000">
                  <a:alpha val="62000"/>
                </a:srgbClr>
              </a:gs>
            </a:gsLst>
            <a:lin ang="10800000" scaled="0"/>
            <a:tileRect/>
          </a:gradFill>
          <a:ln w="12700">
            <a:noFill/>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lvl="1" indent="-232992" fontAlgn="base">
              <a:lnSpc>
                <a:spcPct val="90000"/>
              </a:lnSpc>
              <a:spcBef>
                <a:spcPct val="0"/>
              </a:spcBef>
              <a:spcAft>
                <a:spcPct val="35000"/>
              </a:spcAft>
              <a:buClr>
                <a:srgbClr val="FFFF99"/>
              </a:buClr>
              <a:buSzPct val="90000"/>
              <a:buFont typeface="Wingdings" pitchFamily="2" charset="2"/>
              <a:buChar char="ü"/>
              <a:defRPr/>
            </a:pPr>
            <a:r>
              <a:rPr lang="en-US" altLang="zh-CN" sz="2000" dirty="0" smtClean="0">
                <a:latin typeface="Segoe UI" pitchFamily="34" charset="0"/>
                <a:cs typeface="Segoe UI" pitchFamily="34" charset="0"/>
              </a:rPr>
              <a:t>Q &amp; A</a:t>
            </a:r>
            <a:endParaRPr lang="en-US" altLang="zh-CN" sz="2000" dirty="0">
              <a:latin typeface="Segoe UI" pitchFamily="34" charset="0"/>
              <a:cs typeface="Segoe UI" pitchFamily="34" charset="0"/>
            </a:endParaRPr>
          </a:p>
        </p:txBody>
      </p:sp>
    </p:spTree>
    <p:extLst>
      <p:ext uri="{BB962C8B-B14F-4D97-AF65-F5344CB8AC3E}">
        <p14:creationId xmlns:p14="http://schemas.microsoft.com/office/powerpoint/2010/main" val="2530727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Scenario</a:t>
            </a:r>
            <a:endParaRPr lang="nl-B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833" y="3181350"/>
            <a:ext cx="1828324" cy="1371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433" y="3117922"/>
            <a:ext cx="1794274" cy="134605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1906" y="1228011"/>
            <a:ext cx="2012425" cy="1534874"/>
          </a:xfrm>
          <a:prstGeom prst="rect">
            <a:avLst/>
          </a:prstGeom>
          <a:ln>
            <a:noFill/>
          </a:ln>
          <a:effectLst>
            <a:softEdge rad="112500"/>
          </a:effectLst>
        </p:spPr>
      </p:pic>
      <p:sp>
        <p:nvSpPr>
          <p:cNvPr id="7" name="Rectangle 6"/>
          <p:cNvSpPr/>
          <p:nvPr/>
        </p:nvSpPr>
        <p:spPr>
          <a:xfrm>
            <a:off x="3727806" y="5565826"/>
            <a:ext cx="3929281" cy="646331"/>
          </a:xfrm>
          <a:prstGeom prst="rect">
            <a:avLst/>
          </a:prstGeom>
          <a:noFill/>
        </p:spPr>
        <p:txBody>
          <a:bodyPr wrap="none" lIns="91440" tIns="45720" rIns="91440" bIns="45720">
            <a:spAutoFit/>
          </a:bodyPr>
          <a:lstStyle/>
          <a:p>
            <a:pPr algn="ctr"/>
            <a:r>
              <a:rPr lang="en-US" sz="3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Business Critical</a:t>
            </a:r>
            <a:endParaRPr lang="en-US" sz="36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493" y="2279722"/>
            <a:ext cx="3341486" cy="167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702951">
            <a:off x="7943589" y="1906185"/>
            <a:ext cx="3447937" cy="23000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10" name="Straight Arrow Connector 9"/>
          <p:cNvCxnSpPr/>
          <p:nvPr/>
        </p:nvCxnSpPr>
        <p:spPr>
          <a:xfrm>
            <a:off x="5603570" y="4414838"/>
            <a:ext cx="0" cy="1038109"/>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533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Scenario</a:t>
            </a:r>
            <a:endParaRPr lang="en-US" dirty="0"/>
          </a:p>
        </p:txBody>
      </p:sp>
      <p:sp>
        <p:nvSpPr>
          <p:cNvPr id="4" name="Slide Number Placeholder 3"/>
          <p:cNvSpPr>
            <a:spLocks noGrp="1"/>
          </p:cNvSpPr>
          <p:nvPr>
            <p:ph type="sldNum" sz="quarter" idx="4294967295"/>
          </p:nvPr>
        </p:nvSpPr>
        <p:spPr>
          <a:xfrm>
            <a:off x="11539538" y="6373813"/>
            <a:ext cx="649287" cy="365125"/>
          </a:xfrm>
          <a:prstGeom prst="rect">
            <a:avLst/>
          </a:prstGeom>
        </p:spPr>
        <p:txBody>
          <a:bodyPr/>
          <a:lstStyle/>
          <a:p>
            <a:fld id="{E12D2A76-5301-6C47-8C1D-787442ADAD0B}" type="slidenum">
              <a:rPr lang="en-US" smtClean="0"/>
              <a:pPr/>
              <a:t>6</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2402" y="3331367"/>
            <a:ext cx="1099524" cy="8935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7578" y="3331367"/>
            <a:ext cx="1654497" cy="95726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912" y="4480884"/>
            <a:ext cx="1915666" cy="14656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5" name="Straight Arrow Connector 14"/>
          <p:cNvCxnSpPr/>
          <p:nvPr/>
        </p:nvCxnSpPr>
        <p:spPr>
          <a:xfrm flipH="1">
            <a:off x="1694544" y="1873405"/>
            <a:ext cx="3857531" cy="1505072"/>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211" y="3378477"/>
            <a:ext cx="1241023" cy="931010"/>
          </a:xfrm>
          <a:prstGeom prst="rect">
            <a:avLst/>
          </a:prstGeom>
        </p:spPr>
      </p:pic>
      <p:cxnSp>
        <p:nvCxnSpPr>
          <p:cNvPr id="20" name="Straight Arrow Connector 19"/>
          <p:cNvCxnSpPr>
            <a:endCxn id="9" idx="0"/>
          </p:cNvCxnSpPr>
          <p:nvPr/>
        </p:nvCxnSpPr>
        <p:spPr>
          <a:xfrm flipH="1">
            <a:off x="4724826" y="2096429"/>
            <a:ext cx="827249" cy="1234938"/>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909556" y="1873405"/>
            <a:ext cx="4153658" cy="1505072"/>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5909556" y="1962615"/>
            <a:ext cx="1552384" cy="1368752"/>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4572" y="3531871"/>
            <a:ext cx="1383940" cy="624222"/>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0902" y="4499466"/>
            <a:ext cx="2155892" cy="14470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8410" y="4499466"/>
            <a:ext cx="2981963" cy="1447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42" name="Straight Arrow Connector 41"/>
          <p:cNvCxnSpPr/>
          <p:nvPr/>
        </p:nvCxnSpPr>
        <p:spPr>
          <a:xfrm flipH="1">
            <a:off x="2939745" y="1873405"/>
            <a:ext cx="2753328" cy="2436082"/>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5896221" y="1873405"/>
            <a:ext cx="283170" cy="2351559"/>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896221" y="1701041"/>
            <a:ext cx="3483230" cy="2608447"/>
          </a:xfrm>
          <a:prstGeom prst="straightConnector1">
            <a:avLst/>
          </a:prstGeom>
          <a:ln w="38100">
            <a:tailEnd type="arrow"/>
          </a:ln>
          <a:effectLst/>
          <a:scene3d>
            <a:camera prst="perspectiveAbove"/>
            <a:lightRig rig="chilly" dir="t"/>
          </a:scene3d>
          <a:sp3d prstMaterial="translucentPowder">
            <a:bevelT w="12700" h="12700"/>
          </a:sp3d>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96967" y="1091440"/>
            <a:ext cx="1625177" cy="1219200"/>
          </a:xfrm>
          <a:prstGeom prst="rect">
            <a:avLst/>
          </a:prstGeom>
        </p:spPr>
      </p:pic>
    </p:spTree>
    <p:extLst>
      <p:ext uri="{BB962C8B-B14F-4D97-AF65-F5344CB8AC3E}">
        <p14:creationId xmlns:p14="http://schemas.microsoft.com/office/powerpoint/2010/main" val="403137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par>
                                <p:cTn id="24" presetID="14"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up)">
                                      <p:cBhvr>
                                        <p:cTn id="39" dur="500"/>
                                        <p:tgtEl>
                                          <p:spTgt spid="42"/>
                                        </p:tgtEl>
                                      </p:cBhvr>
                                    </p:animEffect>
                                  </p:childTnLst>
                                </p:cTn>
                              </p:par>
                              <p:par>
                                <p:cTn id="40" presetID="14" presetClass="entr" presetSubtype="1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par>
                                <p:cTn id="48" presetID="14" presetClass="entr" presetSubtype="1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randombar(horizont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par>
                                <p:cTn id="56" presetID="14" presetClass="entr" presetSubtype="1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randombar(horizontal)">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Defining the Process</a:t>
            </a:r>
            <a:endParaRPr lang="nl-BE" dirty="0"/>
          </a:p>
        </p:txBody>
      </p:sp>
      <p:sp>
        <p:nvSpPr>
          <p:cNvPr id="6" name="Rectangle 5"/>
          <p:cNvSpPr/>
          <p:nvPr/>
        </p:nvSpPr>
        <p:spPr>
          <a:xfrm>
            <a:off x="0" y="2331720"/>
            <a:ext cx="12188825" cy="685800"/>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solidFill>
              <a:schemeClr val="accent1">
                <a:shade val="95000"/>
                <a:satMod val="105000"/>
                <a:alpha val="50000"/>
              </a:schemeClr>
            </a:solidFill>
          </a:ln>
          <a:effectLst>
            <a:glow rad="63500">
              <a:schemeClr val="accent1">
                <a:satMod val="175000"/>
                <a:alpha val="40000"/>
              </a:schemeClr>
            </a:glow>
            <a:outerShdw blurRad="40000" dist="23000" dir="5400000" rotWithShape="0">
              <a:srgbClr val="000000">
                <a:alpha val="35000"/>
              </a:srgbClr>
            </a:outerShdw>
          </a:effectLst>
          <a:scene3d>
            <a:camera prst="obliqueTopLeft"/>
            <a:lightRig rig="flat" dir="t"/>
          </a:scene3d>
          <a:sp3d prstMaterial="dkEdg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A coffee team</a:t>
            </a:r>
            <a:endParaRPr lang="nl-BE" sz="4000" dirty="0"/>
          </a:p>
        </p:txBody>
      </p:sp>
      <p:sp>
        <p:nvSpPr>
          <p:cNvPr id="7" name="Rectangle 6"/>
          <p:cNvSpPr/>
          <p:nvPr/>
        </p:nvSpPr>
        <p:spPr>
          <a:xfrm>
            <a:off x="0" y="1417320"/>
            <a:ext cx="12188825" cy="685800"/>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solidFill>
              <a:schemeClr val="accent1">
                <a:shade val="95000"/>
                <a:satMod val="105000"/>
                <a:alpha val="50000"/>
              </a:schemeClr>
            </a:solidFill>
          </a:ln>
          <a:effectLst>
            <a:glow rad="63500">
              <a:schemeClr val="accent1">
                <a:satMod val="175000"/>
                <a:alpha val="40000"/>
              </a:schemeClr>
            </a:glow>
            <a:outerShdw blurRad="40000" dist="23000" dir="5400000" rotWithShape="0">
              <a:srgbClr val="000000">
                <a:alpha val="35000"/>
              </a:srgbClr>
            </a:outerShdw>
          </a:effectLst>
          <a:scene3d>
            <a:camera prst="obliqueTopLeft"/>
            <a:lightRig rig="flat" dir="t"/>
          </a:scene3d>
          <a:sp3d prstMaterial="dkEdg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Configuration Management</a:t>
            </a:r>
            <a:endParaRPr lang="nl-BE" sz="4000" dirty="0"/>
          </a:p>
        </p:txBody>
      </p:sp>
      <p:sp>
        <p:nvSpPr>
          <p:cNvPr id="8" name="Rectangle 7"/>
          <p:cNvSpPr/>
          <p:nvPr/>
        </p:nvSpPr>
        <p:spPr>
          <a:xfrm>
            <a:off x="0" y="3246120"/>
            <a:ext cx="12188825" cy="685800"/>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solidFill>
              <a:schemeClr val="accent1">
                <a:shade val="95000"/>
                <a:satMod val="105000"/>
                <a:alpha val="50000"/>
              </a:schemeClr>
            </a:solidFill>
          </a:ln>
          <a:effectLst>
            <a:glow rad="63500">
              <a:schemeClr val="accent1">
                <a:satMod val="175000"/>
                <a:alpha val="40000"/>
              </a:schemeClr>
            </a:glow>
            <a:outerShdw blurRad="40000" dist="23000" dir="5400000" rotWithShape="0">
              <a:srgbClr val="000000">
                <a:alpha val="35000"/>
              </a:srgbClr>
            </a:outerShdw>
          </a:effectLst>
          <a:scene3d>
            <a:camera prst="obliqueTopLeft"/>
            <a:lightRig rig="flat" dir="t"/>
          </a:scene3d>
          <a:sp3d prstMaterial="dkEdg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Incident Management</a:t>
            </a:r>
            <a:endParaRPr lang="nl-BE" sz="4000" dirty="0"/>
          </a:p>
        </p:txBody>
      </p:sp>
      <p:sp>
        <p:nvSpPr>
          <p:cNvPr id="9" name="Rectangle 8"/>
          <p:cNvSpPr/>
          <p:nvPr/>
        </p:nvSpPr>
        <p:spPr>
          <a:xfrm>
            <a:off x="0" y="4160520"/>
            <a:ext cx="12188825" cy="685800"/>
          </a:xfrm>
          <a:prstGeom prst="rect">
            <a:avLst/>
          </a:prstGeom>
          <a:gradFill>
            <a:gsLst>
              <a:gs pos="0">
                <a:schemeClr val="accent1">
                  <a:tint val="100000"/>
                  <a:shade val="100000"/>
                  <a:satMod val="130000"/>
                  <a:alpha val="50000"/>
                </a:schemeClr>
              </a:gs>
              <a:gs pos="100000">
                <a:schemeClr val="accent1">
                  <a:tint val="50000"/>
                  <a:shade val="100000"/>
                  <a:satMod val="350000"/>
                  <a:alpha val="50000"/>
                </a:schemeClr>
              </a:gs>
            </a:gsLst>
          </a:gradFill>
          <a:ln>
            <a:solidFill>
              <a:schemeClr val="accent1">
                <a:shade val="95000"/>
                <a:satMod val="105000"/>
                <a:alpha val="50000"/>
              </a:schemeClr>
            </a:solidFill>
          </a:ln>
          <a:effectLst>
            <a:glow rad="63500">
              <a:schemeClr val="accent1">
                <a:satMod val="175000"/>
                <a:alpha val="40000"/>
              </a:schemeClr>
            </a:glow>
            <a:outerShdw blurRad="40000" dist="23000" dir="5400000" rotWithShape="0">
              <a:srgbClr val="000000">
                <a:alpha val="35000"/>
              </a:srgbClr>
            </a:outerShdw>
          </a:effectLst>
          <a:scene3d>
            <a:camera prst="obliqueTopLeft"/>
            <a:lightRig rig="flat" dir="t"/>
          </a:scene3d>
          <a:sp3d prstMaterial="dkEdge">
            <a:bevelT w="38100" h="381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4000" dirty="0" smtClean="0"/>
              <a:t>Change Management</a:t>
            </a:r>
            <a:endParaRPr lang="nl-BE" sz="4000" dirty="0"/>
          </a:p>
        </p:txBody>
      </p:sp>
    </p:spTree>
    <p:extLst>
      <p:ext uri="{BB962C8B-B14F-4D97-AF65-F5344CB8AC3E}">
        <p14:creationId xmlns:p14="http://schemas.microsoft.com/office/powerpoint/2010/main" val="3700647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25883" y="1255713"/>
            <a:ext cx="11484158" cy="5434011"/>
          </a:xfrm>
          <a:prstGeom prst="rect">
            <a:avLst/>
          </a:prstGeom>
        </p:spPr>
        <p:txBody>
          <a:bodyPr/>
          <a:lstStyle>
            <a:lvl1pPr marL="342900" indent="-3429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p>
        </p:txBody>
      </p:sp>
      <p:sp>
        <p:nvSpPr>
          <p:cNvPr id="5" name="Content Placeholder 2"/>
          <p:cNvSpPr txBox="1">
            <a:spLocks/>
          </p:cNvSpPr>
          <p:nvPr/>
        </p:nvSpPr>
        <p:spPr>
          <a:xfrm>
            <a:off x="529030" y="174222"/>
            <a:ext cx="11484158" cy="6683778"/>
          </a:xfrm>
          <a:prstGeom prst="rect">
            <a:avLst/>
          </a:prstGeom>
        </p:spPr>
        <p:txBody>
          <a:bodyPr/>
          <a:lstStyle>
            <a:lvl1pPr marL="342900" indent="-3429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chemeClr val="tx1"/>
                </a:solidFill>
              </a:rPr>
              <a:t>&lt;</a:t>
            </a:r>
            <a:r>
              <a:rPr lang="en-US" sz="1000" dirty="0" err="1">
                <a:solidFill>
                  <a:schemeClr val="tx1"/>
                </a:solidFill>
              </a:rPr>
              <a:t>ManagementPack</a:t>
            </a:r>
            <a:r>
              <a:rPr lang="en-US" sz="1000" dirty="0">
                <a:solidFill>
                  <a:schemeClr val="tx1"/>
                </a:solidFill>
              </a:rPr>
              <a:t> </a:t>
            </a:r>
            <a:r>
              <a:rPr lang="en-US" sz="1000" dirty="0" err="1">
                <a:solidFill>
                  <a:schemeClr val="tx1"/>
                </a:solidFill>
              </a:rPr>
              <a:t>ContentReadable</a:t>
            </a:r>
            <a:r>
              <a:rPr lang="en-US" sz="1000" dirty="0">
                <a:solidFill>
                  <a:schemeClr val="tx1"/>
                </a:solidFill>
              </a:rPr>
              <a:t>="true" </a:t>
            </a:r>
            <a:r>
              <a:rPr lang="en-US" sz="1000" dirty="0" err="1">
                <a:solidFill>
                  <a:schemeClr val="tx1"/>
                </a:solidFill>
              </a:rPr>
              <a:t>SchemaVersion</a:t>
            </a:r>
            <a:r>
              <a:rPr lang="en-US" sz="1000" dirty="0">
                <a:solidFill>
                  <a:schemeClr val="tx1"/>
                </a:solidFill>
              </a:rPr>
              <a:t>="1.1" </a:t>
            </a:r>
            <a:r>
              <a:rPr lang="en-US" sz="1000" dirty="0" err="1">
                <a:solidFill>
                  <a:schemeClr val="tx1"/>
                </a:solidFill>
              </a:rPr>
              <a:t>OriginalSchemaVersion</a:t>
            </a:r>
            <a:r>
              <a:rPr lang="en-US" sz="1000" dirty="0">
                <a:solidFill>
                  <a:schemeClr val="tx1"/>
                </a:solidFill>
              </a:rPr>
              <a:t>="1.1" </a:t>
            </a:r>
            <a:r>
              <a:rPr lang="en-US" sz="1000" dirty="0" err="1">
                <a:solidFill>
                  <a:schemeClr val="tx1"/>
                </a:solidFill>
              </a:rPr>
              <a:t>xmlns:xsd</a:t>
            </a:r>
            <a:r>
              <a:rPr lang="en-US" sz="1000" dirty="0">
                <a:solidFill>
                  <a:schemeClr val="tx1"/>
                </a:solidFill>
              </a:rPr>
              <a:t>="http://www.w3.org/2001/XMLSchema" </a:t>
            </a:r>
            <a:r>
              <a:rPr lang="en-US" sz="1000" dirty="0" err="1">
                <a:solidFill>
                  <a:schemeClr val="tx1"/>
                </a:solidFill>
              </a:rPr>
              <a:t>xmlns:xsl</a:t>
            </a:r>
            <a:r>
              <a:rPr lang="en-US" sz="1000" dirty="0">
                <a:solidFill>
                  <a:schemeClr val="tx1"/>
                </a:solidFill>
              </a:rPr>
              <a:t>="http://www.w3.org/1999/XSL/Transform"&gt;</a:t>
            </a:r>
          </a:p>
          <a:p>
            <a:pPr marL="0" indent="0">
              <a:buNone/>
            </a:pPr>
            <a:r>
              <a:rPr lang="en-US" sz="1000" dirty="0">
                <a:solidFill>
                  <a:schemeClr val="tx1"/>
                </a:solidFill>
              </a:rPr>
              <a:t>  &lt;Manifest&gt;</a:t>
            </a:r>
          </a:p>
          <a:p>
            <a:pPr marL="0" indent="0">
              <a:buNone/>
            </a:pPr>
            <a:r>
              <a:rPr lang="en-US" sz="1000" dirty="0">
                <a:solidFill>
                  <a:schemeClr val="tx1"/>
                </a:solidFill>
              </a:rPr>
              <a:t>    &lt;Identity&gt;</a:t>
            </a:r>
          </a:p>
          <a:p>
            <a:pPr marL="0" indent="0">
              <a:buNone/>
            </a:pPr>
            <a:r>
              <a:rPr lang="en-US" sz="1000" dirty="0">
                <a:solidFill>
                  <a:schemeClr val="tx1"/>
                </a:solidFill>
              </a:rPr>
              <a:t>      &lt;ID&gt;</a:t>
            </a:r>
            <a:r>
              <a:rPr lang="en-US" sz="1000" dirty="0" err="1">
                <a:solidFill>
                  <a:schemeClr val="tx1"/>
                </a:solidFill>
              </a:rPr>
              <a:t>UtilityManagementPack</a:t>
            </a:r>
            <a:r>
              <a:rPr lang="en-US" sz="1000" dirty="0">
                <a:solidFill>
                  <a:schemeClr val="tx1"/>
                </a:solidFill>
              </a:rPr>
              <a:t>&lt;/ID&gt;</a:t>
            </a:r>
          </a:p>
          <a:p>
            <a:pPr marL="0" indent="0">
              <a:buNone/>
            </a:pPr>
            <a:r>
              <a:rPr lang="en-US" sz="1000" dirty="0">
                <a:solidFill>
                  <a:schemeClr val="tx1"/>
                </a:solidFill>
              </a:rPr>
              <a:t>      &lt;Version&gt;1.0.0.0&lt;/Version&gt;</a:t>
            </a:r>
          </a:p>
          <a:p>
            <a:pPr marL="0" indent="0">
              <a:buNone/>
            </a:pPr>
            <a:r>
              <a:rPr lang="en-US" sz="1000" dirty="0">
                <a:solidFill>
                  <a:schemeClr val="tx1"/>
                </a:solidFill>
              </a:rPr>
              <a:t>    &lt;/Identity&gt;</a:t>
            </a:r>
          </a:p>
          <a:p>
            <a:pPr marL="0" indent="0">
              <a:buNone/>
            </a:pPr>
            <a:r>
              <a:rPr lang="en-US" sz="1000" dirty="0">
                <a:solidFill>
                  <a:schemeClr val="tx1"/>
                </a:solidFill>
              </a:rPr>
              <a:t>    &lt;Name&gt;</a:t>
            </a:r>
            <a:r>
              <a:rPr lang="en-US" sz="1000" dirty="0" err="1">
                <a:solidFill>
                  <a:schemeClr val="tx1"/>
                </a:solidFill>
              </a:rPr>
              <a:t>UtilityManagementPack</a:t>
            </a:r>
            <a:r>
              <a:rPr lang="en-US" sz="1000" dirty="0">
                <a:solidFill>
                  <a:schemeClr val="tx1"/>
                </a:solidFill>
              </a:rPr>
              <a:t>&lt;/Name&gt;</a:t>
            </a:r>
          </a:p>
          <a:p>
            <a:pPr marL="0" indent="0">
              <a:buNone/>
            </a:pPr>
            <a:r>
              <a:rPr lang="en-US" sz="1000" dirty="0">
                <a:solidFill>
                  <a:schemeClr val="tx1"/>
                </a:solidFill>
              </a:rPr>
              <a:t>    &lt;References&gt;</a:t>
            </a:r>
          </a:p>
          <a:p>
            <a:pPr marL="0" indent="0">
              <a:buNone/>
            </a:pPr>
            <a:r>
              <a:rPr lang="en-US" sz="1000" dirty="0">
                <a:solidFill>
                  <a:schemeClr val="tx1"/>
                </a:solidFill>
              </a:rPr>
              <a:t>      &lt;Reference Alias="Console"&gt;</a:t>
            </a:r>
          </a:p>
          <a:p>
            <a:pPr marL="0" indent="0">
              <a:buNone/>
            </a:pPr>
            <a:r>
              <a:rPr lang="en-US" sz="1000" dirty="0">
                <a:solidFill>
                  <a:schemeClr val="tx1"/>
                </a:solidFill>
              </a:rPr>
              <a:t>        &lt;ID&gt;</a:t>
            </a:r>
            <a:r>
              <a:rPr lang="en-US" sz="1000" dirty="0" err="1">
                <a:solidFill>
                  <a:schemeClr val="tx1"/>
                </a:solidFill>
              </a:rPr>
              <a:t>Microsoft.EnterpriseManagement.ServiceManager.UI.Console</a:t>
            </a:r>
            <a:r>
              <a:rPr lang="en-US" sz="1000" dirty="0">
                <a:solidFill>
                  <a:schemeClr val="tx1"/>
                </a:solidFill>
              </a:rPr>
              <a:t>&lt;/ID&gt;</a:t>
            </a:r>
          </a:p>
          <a:p>
            <a:pPr marL="0" indent="0">
              <a:buNone/>
            </a:pPr>
            <a:r>
              <a:rPr lang="en-US" sz="1000" dirty="0">
                <a:solidFill>
                  <a:schemeClr val="tx1"/>
                </a:solidFill>
              </a:rPr>
              <a:t>        &lt;Version&gt;7.0.6555.0&lt;/Version&gt;</a:t>
            </a:r>
          </a:p>
          <a:p>
            <a:pPr marL="0" indent="0">
              <a:buNone/>
            </a:pPr>
            <a:r>
              <a:rPr lang="en-US" sz="1000" dirty="0">
                <a:solidFill>
                  <a:schemeClr val="tx1"/>
                </a:solidFill>
              </a:rPr>
              <a:t>        &lt;</a:t>
            </a:r>
            <a:r>
              <a:rPr lang="en-US" sz="1000" dirty="0" err="1">
                <a:solidFill>
                  <a:schemeClr val="tx1"/>
                </a:solidFill>
              </a:rPr>
              <a:t>PublicKeyToken</a:t>
            </a:r>
            <a:r>
              <a:rPr lang="en-US" sz="1000" dirty="0">
                <a:solidFill>
                  <a:schemeClr val="tx1"/>
                </a:solidFill>
              </a:rPr>
              <a:t>&gt;31bf3856ad364e35&lt;/</a:t>
            </a:r>
            <a:r>
              <a:rPr lang="en-US" sz="1000" dirty="0" err="1">
                <a:solidFill>
                  <a:schemeClr val="tx1"/>
                </a:solidFill>
              </a:rPr>
              <a:t>PublicKeyToken</a:t>
            </a:r>
            <a:r>
              <a:rPr lang="en-US" sz="1000" dirty="0">
                <a:solidFill>
                  <a:schemeClr val="tx1"/>
                </a:solidFill>
              </a:rPr>
              <a:t>&gt;</a:t>
            </a:r>
          </a:p>
          <a:p>
            <a:pPr marL="0" indent="0">
              <a:buNone/>
            </a:pPr>
            <a:r>
              <a:rPr lang="en-US" sz="1000" dirty="0">
                <a:solidFill>
                  <a:schemeClr val="tx1"/>
                </a:solidFill>
              </a:rPr>
              <a:t>      &lt;/Reference&gt;</a:t>
            </a:r>
          </a:p>
          <a:p>
            <a:pPr marL="0" indent="0">
              <a:buNone/>
            </a:pPr>
            <a:r>
              <a:rPr lang="en-US" sz="1000" dirty="0">
                <a:solidFill>
                  <a:schemeClr val="tx1"/>
                </a:solidFill>
              </a:rPr>
              <a:t>      &lt;Reference Alias="Alias_64723459_bb9f_4b66_bb03_9c2901039df7"&gt;</a:t>
            </a:r>
          </a:p>
          <a:p>
            <a:pPr marL="0" indent="0">
              <a:buNone/>
            </a:pPr>
            <a:r>
              <a:rPr lang="en-US" sz="1000" dirty="0">
                <a:solidFill>
                  <a:schemeClr val="tx1"/>
                </a:solidFill>
              </a:rPr>
              <a:t>        &lt;ID&gt;</a:t>
            </a:r>
            <a:r>
              <a:rPr lang="en-US" sz="1000" dirty="0" err="1">
                <a:solidFill>
                  <a:schemeClr val="tx1"/>
                </a:solidFill>
              </a:rPr>
              <a:t>Microsoft.EnterpriseManagement.ServiceManager.UI.Authoring</a:t>
            </a:r>
            <a:r>
              <a:rPr lang="en-US" sz="1000" dirty="0">
                <a:solidFill>
                  <a:schemeClr val="tx1"/>
                </a:solidFill>
              </a:rPr>
              <a:t>&lt;/ID&gt;</a:t>
            </a:r>
          </a:p>
          <a:p>
            <a:pPr marL="0" indent="0">
              <a:buNone/>
            </a:pPr>
            <a:r>
              <a:rPr lang="en-US" sz="1000" dirty="0">
                <a:solidFill>
                  <a:schemeClr val="tx1"/>
                </a:solidFill>
              </a:rPr>
              <a:t>        &lt;Version&gt;7.0.6555.0&lt;/Version&gt;</a:t>
            </a:r>
          </a:p>
          <a:p>
            <a:pPr marL="0" indent="0">
              <a:buNone/>
            </a:pPr>
            <a:r>
              <a:rPr lang="en-US" sz="1000" dirty="0">
                <a:solidFill>
                  <a:schemeClr val="tx1"/>
                </a:solidFill>
              </a:rPr>
              <a:t>        &lt;</a:t>
            </a:r>
            <a:r>
              <a:rPr lang="en-US" sz="1000" dirty="0" err="1">
                <a:solidFill>
                  <a:schemeClr val="tx1"/>
                </a:solidFill>
              </a:rPr>
              <a:t>PublicKeyToken</a:t>
            </a:r>
            <a:r>
              <a:rPr lang="en-US" sz="1000" dirty="0">
                <a:solidFill>
                  <a:schemeClr val="tx1"/>
                </a:solidFill>
              </a:rPr>
              <a:t>&gt;31bf3856ad364e35&lt;/</a:t>
            </a:r>
            <a:r>
              <a:rPr lang="en-US" sz="1000" dirty="0" err="1">
                <a:solidFill>
                  <a:schemeClr val="tx1"/>
                </a:solidFill>
              </a:rPr>
              <a:t>PublicKeyToken</a:t>
            </a:r>
            <a:r>
              <a:rPr lang="en-US" sz="1000" dirty="0">
                <a:solidFill>
                  <a:schemeClr val="tx1"/>
                </a:solidFill>
              </a:rPr>
              <a:t>&gt;</a:t>
            </a:r>
          </a:p>
          <a:p>
            <a:pPr marL="0" indent="0">
              <a:buNone/>
            </a:pPr>
            <a:r>
              <a:rPr lang="en-US" sz="1000" dirty="0">
                <a:solidFill>
                  <a:schemeClr val="tx1"/>
                </a:solidFill>
              </a:rPr>
              <a:t>      &lt;/Reference&gt;</a:t>
            </a:r>
          </a:p>
          <a:p>
            <a:pPr marL="0" indent="0">
              <a:buNone/>
            </a:pPr>
            <a:r>
              <a:rPr lang="en-US" sz="1000" dirty="0">
                <a:solidFill>
                  <a:schemeClr val="tx1"/>
                </a:solidFill>
              </a:rPr>
              <a:t>      &lt;Reference Alias="</a:t>
            </a:r>
            <a:r>
              <a:rPr lang="en-US" sz="1000" dirty="0" err="1">
                <a:solidFill>
                  <a:schemeClr val="tx1"/>
                </a:solidFill>
              </a:rPr>
              <a:t>ConfigurationManagement</a:t>
            </a:r>
            <a:r>
              <a:rPr lang="en-US" sz="1000" dirty="0">
                <a:solidFill>
                  <a:schemeClr val="tx1"/>
                </a:solidFill>
              </a:rPr>
              <a:t>"&gt;</a:t>
            </a:r>
          </a:p>
          <a:p>
            <a:pPr marL="0" indent="0">
              <a:buNone/>
            </a:pPr>
            <a:r>
              <a:rPr lang="en-US" sz="1000" dirty="0">
                <a:solidFill>
                  <a:schemeClr val="tx1"/>
                </a:solidFill>
              </a:rPr>
              <a:t>        &lt;ID&gt;</a:t>
            </a:r>
            <a:r>
              <a:rPr lang="en-US" sz="1000" dirty="0" err="1">
                <a:solidFill>
                  <a:schemeClr val="tx1"/>
                </a:solidFill>
              </a:rPr>
              <a:t>ServiceManager.ConfigurationManagement.Library</a:t>
            </a:r>
            <a:r>
              <a:rPr lang="en-US" sz="1000" dirty="0">
                <a:solidFill>
                  <a:schemeClr val="tx1"/>
                </a:solidFill>
              </a:rPr>
              <a:t>&lt;/ID&gt;</a:t>
            </a:r>
          </a:p>
          <a:p>
            <a:pPr marL="0" indent="0">
              <a:buNone/>
            </a:pPr>
            <a:r>
              <a:rPr lang="en-US" sz="1000" dirty="0">
                <a:solidFill>
                  <a:schemeClr val="tx1"/>
                </a:solidFill>
              </a:rPr>
              <a:t>        &lt;Version&gt;7.0.6555.0&lt;/Version&gt;</a:t>
            </a:r>
          </a:p>
          <a:p>
            <a:pPr marL="0" indent="0">
              <a:buNone/>
            </a:pPr>
            <a:r>
              <a:rPr lang="en-US" sz="1000" dirty="0">
                <a:solidFill>
                  <a:schemeClr val="tx1"/>
                </a:solidFill>
              </a:rPr>
              <a:t>        &lt;</a:t>
            </a:r>
            <a:r>
              <a:rPr lang="en-US" sz="1000" dirty="0" err="1">
                <a:solidFill>
                  <a:schemeClr val="tx1"/>
                </a:solidFill>
              </a:rPr>
              <a:t>PublicKeyToken</a:t>
            </a:r>
            <a:r>
              <a:rPr lang="en-US" sz="1000" dirty="0">
                <a:solidFill>
                  <a:schemeClr val="tx1"/>
                </a:solidFill>
              </a:rPr>
              <a:t>&gt;31bf3856ad364e35&lt;/</a:t>
            </a:r>
            <a:r>
              <a:rPr lang="en-US" sz="1000" dirty="0" err="1">
                <a:solidFill>
                  <a:schemeClr val="tx1"/>
                </a:solidFill>
              </a:rPr>
              <a:t>PublicKeyToken</a:t>
            </a:r>
            <a:r>
              <a:rPr lang="en-US" sz="1000" dirty="0">
                <a:solidFill>
                  <a:schemeClr val="tx1"/>
                </a:solidFill>
              </a:rPr>
              <a:t>&gt;</a:t>
            </a:r>
          </a:p>
          <a:p>
            <a:pPr marL="0" indent="0">
              <a:buNone/>
            </a:pPr>
            <a:r>
              <a:rPr lang="en-US" sz="1000" dirty="0">
                <a:solidFill>
                  <a:schemeClr val="tx1"/>
                </a:solidFill>
              </a:rPr>
              <a:t>      &lt;/Reference&gt;</a:t>
            </a:r>
          </a:p>
          <a:p>
            <a:pPr marL="0" indent="0">
              <a:buNone/>
            </a:pPr>
            <a:r>
              <a:rPr lang="en-US" sz="1000" dirty="0">
                <a:solidFill>
                  <a:schemeClr val="tx1"/>
                </a:solidFill>
              </a:rPr>
              <a:t>      &lt;Reference Alias="System"&gt;</a:t>
            </a:r>
          </a:p>
          <a:p>
            <a:pPr marL="0" indent="0">
              <a:buNone/>
            </a:pPr>
            <a:r>
              <a:rPr lang="en-US" sz="1000" dirty="0">
                <a:solidFill>
                  <a:schemeClr val="tx1"/>
                </a:solidFill>
              </a:rPr>
              <a:t>        &lt;ID&gt;</a:t>
            </a:r>
            <a:r>
              <a:rPr lang="en-US" sz="1000" dirty="0" err="1">
                <a:solidFill>
                  <a:schemeClr val="tx1"/>
                </a:solidFill>
              </a:rPr>
              <a:t>System.Library</a:t>
            </a:r>
            <a:r>
              <a:rPr lang="en-US" sz="1000" dirty="0">
                <a:solidFill>
                  <a:schemeClr val="tx1"/>
                </a:solidFill>
              </a:rPr>
              <a:t>&lt;/ID&gt;</a:t>
            </a:r>
          </a:p>
          <a:p>
            <a:pPr marL="0" indent="0">
              <a:buNone/>
            </a:pPr>
            <a:r>
              <a:rPr lang="en-US" sz="1000" dirty="0">
                <a:solidFill>
                  <a:schemeClr val="tx1"/>
                </a:solidFill>
              </a:rPr>
              <a:t>        &lt;Version&gt;7.0.6555.0&lt;/Version&gt;</a:t>
            </a:r>
          </a:p>
          <a:p>
            <a:pPr marL="0" indent="0">
              <a:buNone/>
            </a:pPr>
            <a:r>
              <a:rPr lang="en-US" sz="1000" dirty="0">
                <a:solidFill>
                  <a:schemeClr val="tx1"/>
                </a:solidFill>
              </a:rPr>
              <a:t>        &lt;</a:t>
            </a:r>
            <a:r>
              <a:rPr lang="en-US" sz="1000" dirty="0" err="1">
                <a:solidFill>
                  <a:schemeClr val="tx1"/>
                </a:solidFill>
              </a:rPr>
              <a:t>PublicKeyToken</a:t>
            </a:r>
            <a:r>
              <a:rPr lang="en-US" sz="1000" dirty="0">
                <a:solidFill>
                  <a:schemeClr val="tx1"/>
                </a:solidFill>
              </a:rPr>
              <a:t>&gt;31bf3856ad364e35&lt;/</a:t>
            </a:r>
            <a:r>
              <a:rPr lang="en-US" sz="1000" dirty="0" err="1">
                <a:solidFill>
                  <a:schemeClr val="tx1"/>
                </a:solidFill>
              </a:rPr>
              <a:t>PublicKeyToken</a:t>
            </a:r>
            <a:r>
              <a:rPr lang="en-US" sz="1000" dirty="0">
                <a:solidFill>
                  <a:schemeClr val="tx1"/>
                </a:solidFill>
              </a:rPr>
              <a:t>&gt;</a:t>
            </a:r>
          </a:p>
          <a:p>
            <a:pPr marL="0" indent="0">
              <a:buNone/>
            </a:pPr>
            <a:r>
              <a:rPr lang="en-US" sz="1000" dirty="0">
                <a:solidFill>
                  <a:schemeClr val="tx1"/>
                </a:solidFill>
              </a:rPr>
              <a:t>      &lt;/Reference&gt;</a:t>
            </a:r>
          </a:p>
          <a:p>
            <a:pPr marL="0" indent="0">
              <a:buNone/>
            </a:pPr>
            <a:r>
              <a:rPr lang="en-US" sz="1000" dirty="0">
                <a:solidFill>
                  <a:schemeClr val="tx1"/>
                </a:solidFill>
              </a:rPr>
              <a:t>    &lt;/References&gt;</a:t>
            </a:r>
          </a:p>
          <a:p>
            <a:pPr marL="0" indent="0">
              <a:buNone/>
            </a:pPr>
            <a:r>
              <a:rPr lang="en-US" sz="1000" dirty="0">
                <a:solidFill>
                  <a:schemeClr val="tx1"/>
                </a:solidFill>
              </a:rPr>
              <a:t>  &lt;/Manifest&gt;</a:t>
            </a:r>
          </a:p>
          <a:p>
            <a:pPr marL="0" indent="0">
              <a:buNone/>
            </a:pPr>
            <a:r>
              <a:rPr lang="en-US" sz="1000" dirty="0">
                <a:solidFill>
                  <a:schemeClr val="tx1"/>
                </a:solidFill>
              </a:rPr>
              <a:t>  &lt;</a:t>
            </a:r>
            <a:r>
              <a:rPr lang="en-US" sz="1000" dirty="0" err="1">
                <a:solidFill>
                  <a:schemeClr val="tx1"/>
                </a:solidFill>
              </a:rPr>
              <a:t>TypeDefinitions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EntityTypes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ClassTypes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ClassType</a:t>
            </a:r>
            <a:r>
              <a:rPr lang="en-US" sz="1000" dirty="0">
                <a:solidFill>
                  <a:schemeClr val="tx1"/>
                </a:solidFill>
              </a:rPr>
              <a:t> ID="Utility" Accessibility="Public" Abstract="true" Base="</a:t>
            </a:r>
            <a:r>
              <a:rPr lang="en-US" sz="1000" dirty="0" err="1">
                <a:solidFill>
                  <a:schemeClr val="tx1"/>
                </a:solidFill>
              </a:rPr>
              <a:t>System!System.ConfigItem</a:t>
            </a:r>
            <a:r>
              <a:rPr lang="en-US" sz="1000" dirty="0">
                <a:solidFill>
                  <a:schemeClr val="tx1"/>
                </a:solidFill>
              </a:rPr>
              <a:t>" Hosted="false" Singleton="false" Extension="false"&gt;</a:t>
            </a:r>
          </a:p>
          <a:p>
            <a:pPr marL="0" indent="0">
              <a:buNone/>
            </a:pPr>
            <a:r>
              <a:rPr lang="en-US" sz="1000" dirty="0">
                <a:solidFill>
                  <a:schemeClr val="tx1"/>
                </a:solidFill>
              </a:rPr>
              <a:t>          &lt;Property ID="</a:t>
            </a:r>
            <a:r>
              <a:rPr lang="en-US" sz="1000" dirty="0" err="1">
                <a:solidFill>
                  <a:schemeClr val="tx1"/>
                </a:solidFill>
              </a:rPr>
              <a:t>UtilityID</a:t>
            </a:r>
            <a:r>
              <a:rPr lang="en-US" sz="1000" dirty="0">
                <a:solidFill>
                  <a:schemeClr val="tx1"/>
                </a:solidFill>
              </a:rPr>
              <a:t>" Type="string" </a:t>
            </a:r>
            <a:r>
              <a:rPr lang="en-US" sz="1000" dirty="0" err="1">
                <a:solidFill>
                  <a:schemeClr val="tx1"/>
                </a:solidFill>
              </a:rPr>
              <a:t>AutoIncrement</a:t>
            </a:r>
            <a:r>
              <a:rPr lang="en-US" sz="1000" dirty="0">
                <a:solidFill>
                  <a:schemeClr val="tx1"/>
                </a:solidFill>
              </a:rPr>
              <a:t>="true" Key="true" </a:t>
            </a:r>
            <a:r>
              <a:rPr lang="en-US" sz="1000" dirty="0" err="1">
                <a:solidFill>
                  <a:schemeClr val="tx1"/>
                </a:solidFill>
              </a:rPr>
              <a:t>CaseSensitive</a:t>
            </a:r>
            <a:r>
              <a:rPr lang="en-US" sz="1000" dirty="0">
                <a:solidFill>
                  <a:schemeClr val="tx1"/>
                </a:solidFill>
              </a:rPr>
              <a:t>="false" </a:t>
            </a:r>
            <a:r>
              <a:rPr lang="en-US" sz="1000" dirty="0" err="1">
                <a:solidFill>
                  <a:schemeClr val="tx1"/>
                </a:solidFill>
              </a:rPr>
              <a:t>MaxLength</a:t>
            </a:r>
            <a:r>
              <a:rPr lang="en-US" sz="1000" dirty="0">
                <a:solidFill>
                  <a:schemeClr val="tx1"/>
                </a:solidFill>
              </a:rPr>
              <a:t>="256" </a:t>
            </a:r>
            <a:r>
              <a:rPr lang="en-US" sz="1000" dirty="0" err="1">
                <a:solidFill>
                  <a:schemeClr val="tx1"/>
                </a:solidFill>
              </a:rPr>
              <a:t>MinLength</a:t>
            </a:r>
            <a:r>
              <a:rPr lang="en-US" sz="1000" dirty="0">
                <a:solidFill>
                  <a:schemeClr val="tx1"/>
                </a:solidFill>
              </a:rPr>
              <a:t>="0" Required="true" </a:t>
            </a:r>
            <a:r>
              <a:rPr lang="en-US" sz="1000" dirty="0" err="1">
                <a:solidFill>
                  <a:schemeClr val="tx1"/>
                </a:solidFill>
              </a:rPr>
              <a:t>DefaultValue</a:t>
            </a:r>
            <a:r>
              <a:rPr lang="en-US" sz="1000" dirty="0">
                <a:solidFill>
                  <a:schemeClr val="tx1"/>
                </a:solidFill>
              </a:rPr>
              <a:t>="{0}" /&gt;</a:t>
            </a:r>
          </a:p>
          <a:p>
            <a:pPr marL="0" indent="0">
              <a:buNone/>
            </a:pPr>
            <a:r>
              <a:rPr lang="en-US" sz="1000" dirty="0">
                <a:solidFill>
                  <a:schemeClr val="tx1"/>
                </a:solidFill>
              </a:rPr>
              <a:t>          &lt;Property ID="</a:t>
            </a:r>
            <a:r>
              <a:rPr lang="en-US" sz="1000" dirty="0" err="1">
                <a:solidFill>
                  <a:schemeClr val="tx1"/>
                </a:solidFill>
              </a:rPr>
              <a:t>PuchaseDate</a:t>
            </a:r>
            <a:r>
              <a:rPr lang="en-US" sz="1000" dirty="0">
                <a:solidFill>
                  <a:schemeClr val="tx1"/>
                </a:solidFill>
              </a:rPr>
              <a:t>" Type="</a:t>
            </a:r>
            <a:r>
              <a:rPr lang="en-US" sz="1000" dirty="0" err="1">
                <a:solidFill>
                  <a:schemeClr val="tx1"/>
                </a:solidFill>
              </a:rPr>
              <a:t>datetime</a:t>
            </a:r>
            <a:r>
              <a:rPr lang="en-US" sz="1000" dirty="0">
                <a:solidFill>
                  <a:schemeClr val="tx1"/>
                </a:solidFill>
              </a:rPr>
              <a:t>" </a:t>
            </a:r>
            <a:r>
              <a:rPr lang="en-US" sz="1000" dirty="0" err="1">
                <a:solidFill>
                  <a:schemeClr val="tx1"/>
                </a:solidFill>
              </a:rPr>
              <a:t>AutoIncrement</a:t>
            </a:r>
            <a:r>
              <a:rPr lang="en-US" sz="1000" dirty="0">
                <a:solidFill>
                  <a:schemeClr val="tx1"/>
                </a:solidFill>
              </a:rPr>
              <a:t>="false" Key="false" </a:t>
            </a:r>
            <a:r>
              <a:rPr lang="en-US" sz="1000" dirty="0" err="1">
                <a:solidFill>
                  <a:schemeClr val="tx1"/>
                </a:solidFill>
              </a:rPr>
              <a:t>CaseSensitive</a:t>
            </a:r>
            <a:r>
              <a:rPr lang="en-US" sz="1000" dirty="0">
                <a:solidFill>
                  <a:schemeClr val="tx1"/>
                </a:solidFill>
              </a:rPr>
              <a:t>="false" </a:t>
            </a:r>
            <a:r>
              <a:rPr lang="en-US" sz="1000" dirty="0" err="1">
                <a:solidFill>
                  <a:schemeClr val="tx1"/>
                </a:solidFill>
              </a:rPr>
              <a:t>MaxLength</a:t>
            </a:r>
            <a:r>
              <a:rPr lang="en-US" sz="1000" dirty="0">
                <a:solidFill>
                  <a:schemeClr val="tx1"/>
                </a:solidFill>
              </a:rPr>
              <a:t>="256" </a:t>
            </a:r>
            <a:r>
              <a:rPr lang="en-US" sz="1000" dirty="0" err="1">
                <a:solidFill>
                  <a:schemeClr val="tx1"/>
                </a:solidFill>
              </a:rPr>
              <a:t>MinLength</a:t>
            </a:r>
            <a:r>
              <a:rPr lang="en-US" sz="1000" dirty="0">
                <a:solidFill>
                  <a:schemeClr val="tx1"/>
                </a:solidFill>
              </a:rPr>
              <a:t>="0" Required="false" /&gt;</a:t>
            </a:r>
          </a:p>
          <a:p>
            <a:pPr marL="0" indent="0">
              <a:buNone/>
            </a:pPr>
            <a:r>
              <a:rPr lang="en-US" sz="1000" dirty="0">
                <a:solidFill>
                  <a:schemeClr val="tx1"/>
                </a:solidFill>
              </a:rPr>
              <a:t>        &lt;/</a:t>
            </a:r>
            <a:r>
              <a:rPr lang="en-US" sz="1000" dirty="0" err="1">
                <a:solidFill>
                  <a:schemeClr val="tx1"/>
                </a:solidFill>
              </a:rPr>
              <a:t>ClassType</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ClassType</a:t>
            </a:r>
            <a:r>
              <a:rPr lang="en-US" sz="1000" dirty="0">
                <a:solidFill>
                  <a:schemeClr val="tx1"/>
                </a:solidFill>
              </a:rPr>
              <a:t> ID="</a:t>
            </a:r>
            <a:r>
              <a:rPr lang="en-US" sz="1000" dirty="0" err="1">
                <a:solidFill>
                  <a:schemeClr val="tx1"/>
                </a:solidFill>
              </a:rPr>
              <a:t>CoffeeMachine</a:t>
            </a:r>
            <a:r>
              <a:rPr lang="en-US" sz="1000" dirty="0">
                <a:solidFill>
                  <a:schemeClr val="tx1"/>
                </a:solidFill>
              </a:rPr>
              <a:t>" Accessibility="Public" Abstract="false" Base="Utility" Hosted="false" Singleton="false" Extension="false"&gt;</a:t>
            </a:r>
          </a:p>
          <a:p>
            <a:pPr marL="0" indent="0">
              <a:buNone/>
            </a:pPr>
            <a:r>
              <a:rPr lang="en-US" sz="1000" dirty="0">
                <a:solidFill>
                  <a:schemeClr val="tx1"/>
                </a:solidFill>
              </a:rPr>
              <a:t>          &lt;Property ID="Model" Type="</a:t>
            </a:r>
            <a:r>
              <a:rPr lang="en-US" sz="1000" dirty="0" err="1">
                <a:solidFill>
                  <a:schemeClr val="tx1"/>
                </a:solidFill>
              </a:rPr>
              <a:t>enum</a:t>
            </a:r>
            <a:r>
              <a:rPr lang="en-US" sz="1000" dirty="0">
                <a:solidFill>
                  <a:schemeClr val="tx1"/>
                </a:solidFill>
              </a:rPr>
              <a:t>" </a:t>
            </a:r>
            <a:r>
              <a:rPr lang="en-US" sz="1000" dirty="0" err="1">
                <a:solidFill>
                  <a:schemeClr val="tx1"/>
                </a:solidFill>
              </a:rPr>
              <a:t>AutoIncrement</a:t>
            </a:r>
            <a:r>
              <a:rPr lang="en-US" sz="1000" dirty="0">
                <a:solidFill>
                  <a:schemeClr val="tx1"/>
                </a:solidFill>
              </a:rPr>
              <a:t>="false" Key="false" </a:t>
            </a:r>
            <a:r>
              <a:rPr lang="en-US" sz="1000" dirty="0" err="1">
                <a:solidFill>
                  <a:schemeClr val="tx1"/>
                </a:solidFill>
              </a:rPr>
              <a:t>CaseSensitive</a:t>
            </a:r>
            <a:r>
              <a:rPr lang="en-US" sz="1000" dirty="0">
                <a:solidFill>
                  <a:schemeClr val="tx1"/>
                </a:solidFill>
              </a:rPr>
              <a:t>="false" </a:t>
            </a:r>
            <a:r>
              <a:rPr lang="en-US" sz="1000" dirty="0" err="1">
                <a:solidFill>
                  <a:schemeClr val="tx1"/>
                </a:solidFill>
              </a:rPr>
              <a:t>MaxLength</a:t>
            </a:r>
            <a:r>
              <a:rPr lang="en-US" sz="1000" dirty="0">
                <a:solidFill>
                  <a:schemeClr val="tx1"/>
                </a:solidFill>
              </a:rPr>
              <a:t>="256" </a:t>
            </a:r>
            <a:r>
              <a:rPr lang="en-US" sz="1000" dirty="0" err="1">
                <a:solidFill>
                  <a:schemeClr val="tx1"/>
                </a:solidFill>
              </a:rPr>
              <a:t>MinLength</a:t>
            </a:r>
            <a:r>
              <a:rPr lang="en-US" sz="1000" dirty="0">
                <a:solidFill>
                  <a:schemeClr val="tx1"/>
                </a:solidFill>
              </a:rPr>
              <a:t>="0" Required="false" </a:t>
            </a:r>
            <a:r>
              <a:rPr lang="en-US" sz="1000" dirty="0" err="1">
                <a:solidFill>
                  <a:schemeClr val="tx1"/>
                </a:solidFill>
              </a:rPr>
              <a:t>EnumType</a:t>
            </a:r>
            <a:r>
              <a:rPr lang="en-US" sz="1000" dirty="0">
                <a:solidFill>
                  <a:schemeClr val="tx1"/>
                </a:solidFill>
              </a:rPr>
              <a:t>="</a:t>
            </a:r>
            <a:r>
              <a:rPr lang="en-US" sz="1000" dirty="0" err="1">
                <a:solidFill>
                  <a:schemeClr val="tx1"/>
                </a:solidFill>
              </a:rPr>
              <a:t>CoffeeModels</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ClassType</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ClassType</a:t>
            </a:r>
            <a:r>
              <a:rPr lang="en-US" sz="1000" dirty="0">
                <a:solidFill>
                  <a:schemeClr val="tx1"/>
                </a:solidFill>
              </a:rPr>
              <a:t> ID="</a:t>
            </a:r>
            <a:r>
              <a:rPr lang="en-US" sz="1000" dirty="0" err="1">
                <a:solidFill>
                  <a:schemeClr val="tx1"/>
                </a:solidFill>
              </a:rPr>
              <a:t>TeaMachine</a:t>
            </a:r>
            <a:r>
              <a:rPr lang="en-US" sz="1000" dirty="0">
                <a:solidFill>
                  <a:schemeClr val="tx1"/>
                </a:solidFill>
              </a:rPr>
              <a:t>" Accessibility="Public" Abstract="false" Base="Utility" Hosted="false" Singleton="false" Extension="false"&gt;</a:t>
            </a:r>
          </a:p>
          <a:p>
            <a:pPr marL="0" indent="0">
              <a:buNone/>
            </a:pPr>
            <a:r>
              <a:rPr lang="en-US" sz="1000" dirty="0">
                <a:solidFill>
                  <a:schemeClr val="tx1"/>
                </a:solidFill>
              </a:rPr>
              <a:t>          &lt;Property ID="Property_6" Type="string" </a:t>
            </a:r>
            <a:r>
              <a:rPr lang="en-US" sz="1000" dirty="0" err="1">
                <a:solidFill>
                  <a:schemeClr val="tx1"/>
                </a:solidFill>
              </a:rPr>
              <a:t>AutoIncrement</a:t>
            </a:r>
            <a:r>
              <a:rPr lang="en-US" sz="1000" dirty="0">
                <a:solidFill>
                  <a:schemeClr val="tx1"/>
                </a:solidFill>
              </a:rPr>
              <a:t>="false" Key="true" </a:t>
            </a:r>
            <a:r>
              <a:rPr lang="en-US" sz="1000" dirty="0" err="1">
                <a:solidFill>
                  <a:schemeClr val="tx1"/>
                </a:solidFill>
              </a:rPr>
              <a:t>CaseSensitive</a:t>
            </a:r>
            <a:r>
              <a:rPr lang="en-US" sz="1000" dirty="0">
                <a:solidFill>
                  <a:schemeClr val="tx1"/>
                </a:solidFill>
              </a:rPr>
              <a:t>="false" </a:t>
            </a:r>
            <a:r>
              <a:rPr lang="en-US" sz="1000" dirty="0" err="1">
                <a:solidFill>
                  <a:schemeClr val="tx1"/>
                </a:solidFill>
              </a:rPr>
              <a:t>MaxLength</a:t>
            </a:r>
            <a:r>
              <a:rPr lang="en-US" sz="1000" dirty="0">
                <a:solidFill>
                  <a:schemeClr val="tx1"/>
                </a:solidFill>
              </a:rPr>
              <a:t>="256" </a:t>
            </a:r>
            <a:r>
              <a:rPr lang="en-US" sz="1000" dirty="0" err="1">
                <a:solidFill>
                  <a:schemeClr val="tx1"/>
                </a:solidFill>
              </a:rPr>
              <a:t>MinLength</a:t>
            </a:r>
            <a:r>
              <a:rPr lang="en-US" sz="1000" dirty="0">
                <a:solidFill>
                  <a:schemeClr val="tx1"/>
                </a:solidFill>
              </a:rPr>
              <a:t>="0" Required="false" /&gt;</a:t>
            </a:r>
          </a:p>
          <a:p>
            <a:pPr marL="0" indent="0">
              <a:buNone/>
            </a:pPr>
            <a:r>
              <a:rPr lang="en-US" sz="1000" dirty="0">
                <a:solidFill>
                  <a:schemeClr val="tx1"/>
                </a:solidFill>
              </a:rPr>
              <a:t>        &lt;/</a:t>
            </a:r>
            <a:r>
              <a:rPr lang="en-US" sz="1000" dirty="0" err="1">
                <a:solidFill>
                  <a:schemeClr val="tx1"/>
                </a:solidFill>
              </a:rPr>
              <a:t>ClassType</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ClassTypes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EnumerationTypes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EnumerationValue</a:t>
            </a:r>
            <a:r>
              <a:rPr lang="en-US" sz="1000" dirty="0">
                <a:solidFill>
                  <a:schemeClr val="tx1"/>
                </a:solidFill>
              </a:rPr>
              <a:t> ID="</a:t>
            </a:r>
            <a:r>
              <a:rPr lang="en-US" sz="1000" dirty="0" err="1">
                <a:solidFill>
                  <a:schemeClr val="tx1"/>
                </a:solidFill>
              </a:rPr>
              <a:t>CoffeeModels</a:t>
            </a:r>
            <a:r>
              <a:rPr lang="en-US" sz="1000" dirty="0">
                <a:solidFill>
                  <a:schemeClr val="tx1"/>
                </a:solidFill>
              </a:rPr>
              <a:t>" Accessibility="Public" /&gt;</a:t>
            </a:r>
          </a:p>
          <a:p>
            <a:pPr marL="0" indent="0">
              <a:buNone/>
            </a:pPr>
            <a:r>
              <a:rPr lang="en-US" sz="1000" dirty="0">
                <a:solidFill>
                  <a:schemeClr val="tx1"/>
                </a:solidFill>
              </a:rPr>
              <a:t>        &lt;</a:t>
            </a:r>
            <a:r>
              <a:rPr lang="en-US" sz="1000" dirty="0" err="1">
                <a:solidFill>
                  <a:schemeClr val="tx1"/>
                </a:solidFill>
              </a:rPr>
              <a:t>EnumerationValue</a:t>
            </a:r>
            <a:r>
              <a:rPr lang="en-US" sz="1000" dirty="0">
                <a:solidFill>
                  <a:schemeClr val="tx1"/>
                </a:solidFill>
              </a:rPr>
              <a:t> ID="Enum.837b675705d740bda82090637eab5b32" Accessibility="Public" Parent="</a:t>
            </a:r>
            <a:r>
              <a:rPr lang="en-US" sz="1000" dirty="0" err="1">
                <a:solidFill>
                  <a:schemeClr val="tx1"/>
                </a:solidFill>
              </a:rPr>
              <a:t>CoffeeModels</a:t>
            </a:r>
            <a:r>
              <a:rPr lang="en-US" sz="1000" dirty="0">
                <a:solidFill>
                  <a:schemeClr val="tx1"/>
                </a:solidFill>
              </a:rPr>
              <a:t>" Ordinal="0" /&gt;</a:t>
            </a:r>
          </a:p>
          <a:p>
            <a:pPr marL="0" indent="0">
              <a:buNone/>
            </a:pPr>
            <a:r>
              <a:rPr lang="en-US" sz="1000" dirty="0">
                <a:solidFill>
                  <a:schemeClr val="tx1"/>
                </a:solidFill>
              </a:rPr>
              <a:t>      &lt;/</a:t>
            </a:r>
            <a:r>
              <a:rPr lang="en-US" sz="1000" dirty="0" err="1">
                <a:solidFill>
                  <a:schemeClr val="tx1"/>
                </a:solidFill>
              </a:rPr>
              <a:t>EnumerationTypes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EntityTypes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TypeDefinitions</a:t>
            </a:r>
            <a:r>
              <a:rPr lang="en-US" sz="1000" dirty="0">
                <a:solidFill>
                  <a:schemeClr val="tx1"/>
                </a:solidFill>
              </a:rPr>
              <a:t>&gt;</a:t>
            </a:r>
          </a:p>
          <a:p>
            <a:pPr marL="0" indent="0">
              <a:buNone/>
            </a:pPr>
            <a:r>
              <a:rPr lang="en-US" sz="1000" dirty="0">
                <a:solidFill>
                  <a:schemeClr val="tx1"/>
                </a:solidFill>
              </a:rPr>
              <a:t>  &lt;Categories&gt;</a:t>
            </a:r>
          </a:p>
          <a:p>
            <a:pPr marL="0" indent="0">
              <a:buNone/>
            </a:pPr>
            <a:r>
              <a:rPr lang="en-US" sz="1000" dirty="0">
                <a:solidFill>
                  <a:schemeClr val="tx1"/>
                </a:solidFill>
              </a:rPr>
              <a:t>    &lt;Category ID="</a:t>
            </a:r>
            <a:r>
              <a:rPr lang="en-US" sz="1000" dirty="0" err="1">
                <a:solidFill>
                  <a:schemeClr val="tx1"/>
                </a:solidFill>
              </a:rPr>
              <a:t>UtilityManagementPack.Category</a:t>
            </a:r>
            <a:r>
              <a:rPr lang="en-US" sz="1000" dirty="0">
                <a:solidFill>
                  <a:schemeClr val="tx1"/>
                </a:solidFill>
              </a:rPr>
              <a:t>" Value="Console!Microsoft.EnterpriseManagement.ServiceManager.ManagementPack"&gt;</a:t>
            </a:r>
          </a:p>
          <a:p>
            <a:pPr marL="0" indent="0">
              <a:buNone/>
            </a:pPr>
            <a:r>
              <a:rPr lang="en-US" sz="1000" dirty="0">
                <a:solidFill>
                  <a:schemeClr val="tx1"/>
                </a:solidFill>
              </a:rPr>
              <a:t>      &lt;</a:t>
            </a:r>
            <a:r>
              <a:rPr lang="en-US" sz="1000" dirty="0" err="1">
                <a:solidFill>
                  <a:schemeClr val="tx1"/>
                </a:solidFill>
              </a:rPr>
              <a:t>ManagementPackName</a:t>
            </a:r>
            <a:r>
              <a:rPr lang="en-US" sz="1000" dirty="0">
                <a:solidFill>
                  <a:schemeClr val="tx1"/>
                </a:solidFill>
              </a:rPr>
              <a:t>&gt;</a:t>
            </a:r>
            <a:r>
              <a:rPr lang="en-US" sz="1000" dirty="0" err="1">
                <a:solidFill>
                  <a:schemeClr val="tx1"/>
                </a:solidFill>
              </a:rPr>
              <a:t>UtilityManagementPack</a:t>
            </a:r>
            <a:r>
              <a:rPr lang="en-US" sz="1000" dirty="0">
                <a:solidFill>
                  <a:schemeClr val="tx1"/>
                </a:solidFill>
              </a:rPr>
              <a:t>&lt;/</a:t>
            </a:r>
            <a:r>
              <a:rPr lang="en-US" sz="1000" dirty="0" err="1">
                <a:solidFill>
                  <a:schemeClr val="tx1"/>
                </a:solidFill>
              </a:rPr>
              <a:t>ManagementPackName</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ManagementPackVersion</a:t>
            </a:r>
            <a:r>
              <a:rPr lang="en-US" sz="1000" dirty="0">
                <a:solidFill>
                  <a:schemeClr val="tx1"/>
                </a:solidFill>
              </a:rPr>
              <a:t>&gt;1.0.0.0&lt;/</a:t>
            </a:r>
            <a:r>
              <a:rPr lang="en-US" sz="1000" dirty="0" err="1">
                <a:solidFill>
                  <a:schemeClr val="tx1"/>
                </a:solidFill>
              </a:rPr>
              <a:t>ManagementPackVersion</a:t>
            </a:r>
            <a:r>
              <a:rPr lang="en-US" sz="1000" dirty="0">
                <a:solidFill>
                  <a:schemeClr val="tx1"/>
                </a:solidFill>
              </a:rPr>
              <a:t>&gt;</a:t>
            </a:r>
          </a:p>
          <a:p>
            <a:pPr marL="0" indent="0">
              <a:buNone/>
            </a:pPr>
            <a:r>
              <a:rPr lang="en-US" sz="1000" dirty="0">
                <a:solidFill>
                  <a:schemeClr val="tx1"/>
                </a:solidFill>
              </a:rPr>
              <a:t>    &lt;/Category&gt;</a:t>
            </a:r>
          </a:p>
          <a:p>
            <a:pPr marL="0" indent="0">
              <a:buNone/>
            </a:pPr>
            <a:r>
              <a:rPr lang="en-US" sz="1000" dirty="0">
                <a:solidFill>
                  <a:schemeClr val="tx1"/>
                </a:solidFill>
              </a:rPr>
              <a:t>    &lt;Category ID="CategoryId_384e293e_d8f8_4746_b61a_c1a12a250915" Target="</a:t>
            </a:r>
            <a:r>
              <a:rPr lang="en-US" sz="1000" dirty="0" err="1">
                <a:solidFill>
                  <a:schemeClr val="tx1"/>
                </a:solidFill>
              </a:rPr>
              <a:t>CoffeeModels</a:t>
            </a:r>
            <a:r>
              <a:rPr lang="en-US" sz="1000" dirty="0">
                <a:solidFill>
                  <a:schemeClr val="tx1"/>
                </a:solidFill>
              </a:rPr>
              <a:t>" Value="Alias_64723459_bb9f_4b66_bb03_9c2901039df7!Microsoft.EnterpriseManagement.ServiceManager.UI.Authoring.EnumerationViewTasks" /&gt;</a:t>
            </a:r>
          </a:p>
          <a:p>
            <a:pPr marL="0" indent="0">
              <a:buNone/>
            </a:pPr>
            <a:r>
              <a:rPr lang="en-US" sz="1000" dirty="0">
                <a:solidFill>
                  <a:schemeClr val="tx1"/>
                </a:solidFill>
              </a:rPr>
              <a:t>    &lt;Category ID="CategoryId_a47a4425_aaeb_498e_b7f9_3eea172ca598" Target="</a:t>
            </a:r>
            <a:r>
              <a:rPr lang="en-US" sz="1000" dirty="0" err="1">
                <a:solidFill>
                  <a:schemeClr val="tx1"/>
                </a:solidFill>
              </a:rPr>
              <a:t>CoffeeModels</a:t>
            </a:r>
            <a:r>
              <a:rPr lang="en-US" sz="1000" dirty="0">
                <a:solidFill>
                  <a:schemeClr val="tx1"/>
                </a:solidFill>
              </a:rPr>
              <a:t>" Value="</a:t>
            </a:r>
            <a:r>
              <a:rPr lang="en-US" sz="1000" dirty="0" err="1">
                <a:solidFill>
                  <a:schemeClr val="tx1"/>
                </a:solidFill>
              </a:rPr>
              <a:t>System!VisibleToUser</a:t>
            </a:r>
            <a:r>
              <a:rPr lang="en-US" sz="1000" dirty="0">
                <a:solidFill>
                  <a:schemeClr val="tx1"/>
                </a:solidFill>
              </a:rPr>
              <a:t>" /&gt;</a:t>
            </a:r>
          </a:p>
          <a:p>
            <a:pPr marL="0" indent="0">
              <a:buNone/>
            </a:pPr>
            <a:r>
              <a:rPr lang="en-US" sz="1000" dirty="0">
                <a:solidFill>
                  <a:schemeClr val="tx1"/>
                </a:solidFill>
              </a:rPr>
              <a:t>    &lt;Category ID="Category.1d8aba7cc7884f86ab48ee1d2d48e046" Target="Folder.7d7fc8366d2d464eadb5cd0b93663fb8" Value="Console!Microsoft.EnterpriseManagement.ServiceManager.UI.Console.FolderTasks" /&gt;</a:t>
            </a:r>
          </a:p>
          <a:p>
            <a:pPr marL="0" indent="0">
              <a:buNone/>
            </a:pPr>
            <a:r>
              <a:rPr lang="en-US" sz="1000" dirty="0">
                <a:solidFill>
                  <a:schemeClr val="tx1"/>
                </a:solidFill>
              </a:rPr>
              <a:t>    &lt;Category ID="Category.eb3817d7b33a4c5b9e35e71f9af03178" Target="View.6af69141f11d420ca31fb70be8627c3d" Value="Console!Microsoft.EnterpriseManagement.ServiceManager.UI.Console.ViewTasks" /&gt;</a:t>
            </a:r>
          </a:p>
          <a:p>
            <a:pPr marL="0" indent="0">
              <a:buNone/>
            </a:pPr>
            <a:r>
              <a:rPr lang="en-US" sz="1000" dirty="0">
                <a:solidFill>
                  <a:schemeClr val="tx1"/>
                </a:solidFill>
              </a:rPr>
              <a:t>    &lt;Category ID="Category.14cc992f4a5947b78065257c03bc0535" Target="View.6af69141f11d420ca31fb70be8627c3d" Value="Alias_64723459_bb9f_4b66_bb03_9c2901039df7!Microsoft.EnterpriseManagement.ServiceManager.UI.Authoring.CreateTypeCategory" /&gt;</a:t>
            </a:r>
          </a:p>
          <a:p>
            <a:pPr marL="0" indent="0">
              <a:buNone/>
            </a:pPr>
            <a:r>
              <a:rPr lang="en-US" sz="1000" dirty="0">
                <a:solidFill>
                  <a:schemeClr val="tx1"/>
                </a:solidFill>
              </a:rPr>
              <a:t>  &lt;/Categories&gt;</a:t>
            </a:r>
          </a:p>
          <a:p>
            <a:pPr marL="0" indent="0">
              <a:buNone/>
            </a:pPr>
            <a:r>
              <a:rPr lang="en-US" sz="1000" dirty="0">
                <a:solidFill>
                  <a:schemeClr val="tx1"/>
                </a:solidFill>
              </a:rPr>
              <a:t>  &lt;Presentation&gt;</a:t>
            </a:r>
          </a:p>
          <a:p>
            <a:pPr marL="0" indent="0">
              <a:buNone/>
            </a:pPr>
            <a:r>
              <a:rPr lang="en-US" sz="1000" dirty="0">
                <a:solidFill>
                  <a:schemeClr val="tx1"/>
                </a:solidFill>
              </a:rPr>
              <a:t>    &lt;Views&gt;</a:t>
            </a:r>
          </a:p>
          <a:p>
            <a:pPr marL="0" indent="0">
              <a:buNone/>
            </a:pPr>
            <a:r>
              <a:rPr lang="en-US" sz="1000" dirty="0">
                <a:solidFill>
                  <a:schemeClr val="tx1"/>
                </a:solidFill>
              </a:rPr>
              <a:t>      &lt;View ID="View.6af69141f11d420ca31fb70be8627c3d" Accessibility="Public" Enabled="true" Target="</a:t>
            </a:r>
            <a:r>
              <a:rPr lang="en-US" sz="1000" dirty="0" err="1">
                <a:solidFill>
                  <a:schemeClr val="tx1"/>
                </a:solidFill>
              </a:rPr>
              <a:t>CoffeeMachine</a:t>
            </a:r>
            <a:r>
              <a:rPr lang="en-US" sz="1000" dirty="0">
                <a:solidFill>
                  <a:schemeClr val="tx1"/>
                </a:solidFill>
              </a:rPr>
              <a:t>" </a:t>
            </a:r>
            <a:r>
              <a:rPr lang="en-US" sz="1000" dirty="0" err="1">
                <a:solidFill>
                  <a:schemeClr val="tx1"/>
                </a:solidFill>
              </a:rPr>
              <a:t>TypeID</a:t>
            </a:r>
            <a:r>
              <a:rPr lang="en-US" sz="1000" dirty="0">
                <a:solidFill>
                  <a:schemeClr val="tx1"/>
                </a:solidFill>
              </a:rPr>
              <a:t>="</a:t>
            </a:r>
            <a:r>
              <a:rPr lang="en-US" sz="1000" dirty="0" err="1">
                <a:solidFill>
                  <a:schemeClr val="tx1"/>
                </a:solidFill>
              </a:rPr>
              <a:t>Console!GridViewType</a:t>
            </a:r>
            <a:r>
              <a:rPr lang="en-US" sz="1000" dirty="0">
                <a:solidFill>
                  <a:schemeClr val="tx1"/>
                </a:solidFill>
              </a:rPr>
              <a:t>" Visible="true"&gt;</a:t>
            </a:r>
          </a:p>
          <a:p>
            <a:pPr marL="0" indent="0">
              <a:buNone/>
            </a:pPr>
            <a:r>
              <a:rPr lang="en-US" sz="1000" dirty="0">
                <a:solidFill>
                  <a:schemeClr val="tx1"/>
                </a:solidFill>
              </a:rPr>
              <a:t>        &lt;Category&gt;</a:t>
            </a:r>
            <a:r>
              <a:rPr lang="en-US" sz="1000" dirty="0" err="1">
                <a:solidFill>
                  <a:schemeClr val="tx1"/>
                </a:solidFill>
              </a:rPr>
              <a:t>NotUsed</a:t>
            </a:r>
            <a:r>
              <a:rPr lang="en-US" sz="1000" dirty="0">
                <a:solidFill>
                  <a:schemeClr val="tx1"/>
                </a:solidFill>
              </a:rPr>
              <a:t>&lt;/Category&gt;</a:t>
            </a:r>
          </a:p>
          <a:p>
            <a:pPr marL="0" indent="0">
              <a:buNone/>
            </a:pPr>
            <a:r>
              <a:rPr lang="en-US" sz="1000" dirty="0">
                <a:solidFill>
                  <a:schemeClr val="tx1"/>
                </a:solidFill>
              </a:rPr>
              <a:t>        &lt;Data&gt;</a:t>
            </a:r>
          </a:p>
          <a:p>
            <a:pPr marL="0" indent="0">
              <a:buNone/>
            </a:pPr>
            <a:r>
              <a:rPr lang="en-US" sz="1000" dirty="0">
                <a:solidFill>
                  <a:schemeClr val="tx1"/>
                </a:solidFill>
              </a:rPr>
              <a:t>          &lt;Adapters&gt;</a:t>
            </a:r>
          </a:p>
          <a:p>
            <a:pPr marL="0" indent="0">
              <a:buNone/>
            </a:pPr>
            <a:r>
              <a:rPr lang="en-US" sz="1000" dirty="0">
                <a:solidFill>
                  <a:schemeClr val="tx1"/>
                </a:solidFill>
              </a:rPr>
              <a:t>            &lt;Adapter </a:t>
            </a:r>
            <a:r>
              <a:rPr lang="en-US" sz="1000" dirty="0" err="1">
                <a:solidFill>
                  <a:schemeClr val="tx1"/>
                </a:solidFill>
              </a:rPr>
              <a:t>AdapterName</a:t>
            </a:r>
            <a:r>
              <a:rPr lang="en-US" sz="1000" dirty="0">
                <a:solidFill>
                  <a:schemeClr val="tx1"/>
                </a:solidFill>
              </a:rPr>
              <a:t>="</a:t>
            </a:r>
            <a:r>
              <a:rPr lang="en-US" sz="1000" dirty="0" err="1">
                <a:solidFill>
                  <a:schemeClr val="tx1"/>
                </a:solidFill>
              </a:rPr>
              <a:t>dataportal:EnterpriseManagementObjectAdapter</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AdapterAssembly</a:t>
            </a:r>
            <a:r>
              <a:rPr lang="en-US" sz="1000" dirty="0">
                <a:solidFill>
                  <a:schemeClr val="tx1"/>
                </a:solidFill>
              </a:rPr>
              <a:t>&gt;</a:t>
            </a:r>
            <a:r>
              <a:rPr lang="en-US" sz="1000" dirty="0" err="1">
                <a:solidFill>
                  <a:schemeClr val="tx1"/>
                </a:solidFill>
              </a:rPr>
              <a:t>Microsoft.EnterpriseManagement.UI.SdkDataAccess</a:t>
            </a:r>
            <a:r>
              <a:rPr lang="en-US" sz="1000" dirty="0">
                <a:solidFill>
                  <a:schemeClr val="tx1"/>
                </a:solidFill>
              </a:rPr>
              <a:t>&lt;/</a:t>
            </a:r>
            <a:r>
              <a:rPr lang="en-US" sz="1000" dirty="0" err="1">
                <a:solidFill>
                  <a:schemeClr val="tx1"/>
                </a:solidFill>
              </a:rPr>
              <a:t>AdapterAssembly</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AdapterType</a:t>
            </a:r>
            <a:r>
              <a:rPr lang="en-US" sz="1000" dirty="0">
                <a:solidFill>
                  <a:schemeClr val="tx1"/>
                </a:solidFill>
              </a:rPr>
              <a:t>&gt;Microsoft.EnterpriseManagement.UI.SdkDataAccess.DataAdapters.EnterpriseManagementObjectAdapter&lt;/</a:t>
            </a:r>
            <a:r>
              <a:rPr lang="en-US" sz="1000" dirty="0" err="1">
                <a:solidFill>
                  <a:schemeClr val="tx1"/>
                </a:solidFill>
              </a:rPr>
              <a:t>AdapterType</a:t>
            </a:r>
            <a:r>
              <a:rPr lang="en-US" sz="1000" dirty="0">
                <a:solidFill>
                  <a:schemeClr val="tx1"/>
                </a:solidFill>
              </a:rPr>
              <a:t>&gt;</a:t>
            </a:r>
          </a:p>
          <a:p>
            <a:pPr marL="0" indent="0">
              <a:buNone/>
            </a:pPr>
            <a:r>
              <a:rPr lang="en-US" sz="1000" dirty="0">
                <a:solidFill>
                  <a:schemeClr val="tx1"/>
                </a:solidFill>
              </a:rPr>
              <a:t>            &lt;/Adapter&gt;</a:t>
            </a:r>
          </a:p>
          <a:p>
            <a:pPr marL="0" indent="0">
              <a:buNone/>
            </a:pPr>
            <a:r>
              <a:rPr lang="en-US" sz="1000" dirty="0">
                <a:solidFill>
                  <a:schemeClr val="tx1"/>
                </a:solidFill>
              </a:rPr>
              <a:t>            &lt;Adapter </a:t>
            </a:r>
            <a:r>
              <a:rPr lang="en-US" sz="1000" dirty="0" err="1">
                <a:solidFill>
                  <a:schemeClr val="tx1"/>
                </a:solidFill>
              </a:rPr>
              <a:t>AdapterName</a:t>
            </a:r>
            <a:r>
              <a:rPr lang="en-US" sz="1000" dirty="0">
                <a:solidFill>
                  <a:schemeClr val="tx1"/>
                </a:solidFill>
              </a:rPr>
              <a:t>="</a:t>
            </a:r>
            <a:r>
              <a:rPr lang="en-US" sz="1000" dirty="0" err="1">
                <a:solidFill>
                  <a:schemeClr val="tx1"/>
                </a:solidFill>
              </a:rPr>
              <a:t>viewframework</a:t>
            </a:r>
            <a:r>
              <a:rPr lang="en-US" sz="1000" dirty="0">
                <a:solidFill>
                  <a:schemeClr val="tx1"/>
                </a:solidFill>
              </a:rPr>
              <a:t>://Adapters/</a:t>
            </a:r>
            <a:r>
              <a:rPr lang="en-US" sz="1000" dirty="0" err="1">
                <a:solidFill>
                  <a:schemeClr val="tx1"/>
                </a:solidFill>
              </a:rPr>
              <a:t>AdvancedList</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AdapterAssembly</a:t>
            </a:r>
            <a:r>
              <a:rPr lang="en-US" sz="1000" dirty="0">
                <a:solidFill>
                  <a:schemeClr val="tx1"/>
                </a:solidFill>
              </a:rPr>
              <a:t>&gt;</a:t>
            </a:r>
            <a:r>
              <a:rPr lang="en-US" sz="1000" dirty="0" err="1">
                <a:solidFill>
                  <a:schemeClr val="tx1"/>
                </a:solidFill>
              </a:rPr>
              <a:t>Microsoft.EnterpriseManagement.UI.ViewFramework</a:t>
            </a:r>
            <a:r>
              <a:rPr lang="en-US" sz="1000" dirty="0">
                <a:solidFill>
                  <a:schemeClr val="tx1"/>
                </a:solidFill>
              </a:rPr>
              <a:t>&lt;/</a:t>
            </a:r>
            <a:r>
              <a:rPr lang="en-US" sz="1000" dirty="0" err="1">
                <a:solidFill>
                  <a:schemeClr val="tx1"/>
                </a:solidFill>
              </a:rPr>
              <a:t>AdapterAssembly</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AdapterType</a:t>
            </a:r>
            <a:r>
              <a:rPr lang="en-US" sz="1000" dirty="0">
                <a:solidFill>
                  <a:schemeClr val="tx1"/>
                </a:solidFill>
              </a:rPr>
              <a:t>&gt;Microsoft.EnterpriseManagement.UI.ViewFramework.AdvancedListSupportAdapter&lt;/</a:t>
            </a:r>
            <a:r>
              <a:rPr lang="en-US" sz="1000" dirty="0" err="1">
                <a:solidFill>
                  <a:schemeClr val="tx1"/>
                </a:solidFill>
              </a:rPr>
              <a:t>AdapterType</a:t>
            </a:r>
            <a:r>
              <a:rPr lang="en-US" sz="1000" dirty="0">
                <a:solidFill>
                  <a:schemeClr val="tx1"/>
                </a:solidFill>
              </a:rPr>
              <a:t>&gt;</a:t>
            </a:r>
          </a:p>
          <a:p>
            <a:pPr marL="0" indent="0">
              <a:buNone/>
            </a:pPr>
            <a:r>
              <a:rPr lang="en-US" sz="1000" dirty="0">
                <a:solidFill>
                  <a:schemeClr val="tx1"/>
                </a:solidFill>
              </a:rPr>
              <a:t>            &lt;/Adapter&gt;</a:t>
            </a:r>
          </a:p>
          <a:p>
            <a:pPr marL="0" indent="0">
              <a:buNone/>
            </a:pPr>
            <a:r>
              <a:rPr lang="en-US" sz="1000" dirty="0">
                <a:solidFill>
                  <a:schemeClr val="tx1"/>
                </a:solidFill>
              </a:rPr>
              <a:t>          &lt;/Adapters&gt;</a:t>
            </a:r>
          </a:p>
          <a:p>
            <a:pPr marL="0" indent="0">
              <a:buNone/>
            </a:pPr>
            <a:r>
              <a:rPr lang="en-US" sz="1000" dirty="0">
                <a:solidFill>
                  <a:schemeClr val="tx1"/>
                </a:solidFill>
              </a:rPr>
              <a:t>          &lt;</a:t>
            </a:r>
            <a:r>
              <a:rPr lang="en-US" sz="1000" dirty="0" err="1">
                <a:solidFill>
                  <a:schemeClr val="tx1"/>
                </a:solidFill>
              </a:rPr>
              <a:t>ItemsSource</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AdvancedListSupportClass</a:t>
            </a:r>
            <a:r>
              <a:rPr lang="en-US" sz="1000" dirty="0">
                <a:solidFill>
                  <a:schemeClr val="tx1"/>
                </a:solidFill>
              </a:rPr>
              <a:t> </a:t>
            </a:r>
            <a:r>
              <a:rPr lang="en-US" sz="1000" dirty="0" err="1">
                <a:solidFill>
                  <a:schemeClr val="tx1"/>
                </a:solidFill>
              </a:rPr>
              <a:t>DataTypeName</a:t>
            </a:r>
            <a:r>
              <a:rPr lang="en-US" sz="1000" dirty="0">
                <a:solidFill>
                  <a:schemeClr val="tx1"/>
                </a:solidFill>
              </a:rPr>
              <a:t>="" </a:t>
            </a:r>
            <a:r>
              <a:rPr lang="en-US" sz="1000" dirty="0" err="1">
                <a:solidFill>
                  <a:schemeClr val="tx1"/>
                </a:solidFill>
              </a:rPr>
              <a:t>AdapterName</a:t>
            </a:r>
            <a:r>
              <a:rPr lang="en-US" sz="1000" dirty="0">
                <a:solidFill>
                  <a:schemeClr val="tx1"/>
                </a:solidFill>
              </a:rPr>
              <a:t>="</a:t>
            </a:r>
            <a:r>
              <a:rPr lang="en-US" sz="1000" dirty="0" err="1">
                <a:solidFill>
                  <a:schemeClr val="tx1"/>
                </a:solidFill>
              </a:rPr>
              <a:t>viewframework</a:t>
            </a:r>
            <a:r>
              <a:rPr lang="en-US" sz="1000" dirty="0">
                <a:solidFill>
                  <a:schemeClr val="tx1"/>
                </a:solidFill>
              </a:rPr>
              <a:t>://Adapters/</a:t>
            </a:r>
            <a:r>
              <a:rPr lang="en-US" sz="1000" dirty="0" err="1">
                <a:solidFill>
                  <a:schemeClr val="tx1"/>
                </a:solidFill>
              </a:rPr>
              <a:t>AdvancedList</a:t>
            </a:r>
            <a:r>
              <a:rPr lang="en-US" sz="1000" dirty="0">
                <a:solidFill>
                  <a:schemeClr val="tx1"/>
                </a:solidFill>
              </a:rPr>
              <a:t>" </a:t>
            </a:r>
            <a:r>
              <a:rPr lang="en-US" sz="1000" dirty="0" err="1">
                <a:solidFill>
                  <a:schemeClr val="tx1"/>
                </a:solidFill>
              </a:rPr>
              <a:t>FullUpdateAdapter</a:t>
            </a:r>
            <a:r>
              <a:rPr lang="en-US" sz="1000" dirty="0">
                <a:solidFill>
                  <a:schemeClr val="tx1"/>
                </a:solidFill>
              </a:rPr>
              <a:t>="</a:t>
            </a:r>
            <a:r>
              <a:rPr lang="en-US" sz="1000" dirty="0" err="1">
                <a:solidFill>
                  <a:schemeClr val="tx1"/>
                </a:solidFill>
              </a:rPr>
              <a:t>dataportal:EnterpriseManagementObjectAdapter</a:t>
            </a:r>
            <a:r>
              <a:rPr lang="en-US" sz="1000" dirty="0">
                <a:solidFill>
                  <a:schemeClr val="tx1"/>
                </a:solidFill>
              </a:rPr>
              <a:t>" </a:t>
            </a:r>
            <a:r>
              <a:rPr lang="en-US" sz="1000" dirty="0" err="1">
                <a:solidFill>
                  <a:schemeClr val="tx1"/>
                </a:solidFill>
              </a:rPr>
              <a:t>DataSource</a:t>
            </a:r>
            <a:r>
              <a:rPr lang="en-US" sz="1000" dirty="0">
                <a:solidFill>
                  <a:schemeClr val="tx1"/>
                </a:solidFill>
              </a:rPr>
              <a:t>="</a:t>
            </a:r>
            <a:r>
              <a:rPr lang="en-US" sz="1000" dirty="0" err="1">
                <a:solidFill>
                  <a:schemeClr val="tx1"/>
                </a:solidFill>
              </a:rPr>
              <a:t>mom:ManagementGroup</a:t>
            </a:r>
            <a:r>
              <a:rPr lang="en-US" sz="1000" dirty="0">
                <a:solidFill>
                  <a:schemeClr val="tx1"/>
                </a:solidFill>
              </a:rPr>
              <a:t>" </a:t>
            </a:r>
            <a:r>
              <a:rPr lang="en-US" sz="1000" dirty="0" err="1">
                <a:solidFill>
                  <a:schemeClr val="tx1"/>
                </a:solidFill>
              </a:rPr>
              <a:t>FullUpdateFrequency</a:t>
            </a:r>
            <a:r>
              <a:rPr lang="en-US" sz="1000" dirty="0">
                <a:solidFill>
                  <a:schemeClr val="tx1"/>
                </a:solidFill>
              </a:rPr>
              <a:t>="1" Streaming="true" </a:t>
            </a:r>
            <a:r>
              <a:rPr lang="en-US" sz="1000" dirty="0" err="1">
                <a:solidFill>
                  <a:schemeClr val="tx1"/>
                </a:solidFill>
              </a:rPr>
              <a:t>IsRecurring</a:t>
            </a:r>
            <a:r>
              <a:rPr lang="en-US" sz="1000" dirty="0">
                <a:solidFill>
                  <a:schemeClr val="tx1"/>
                </a:solidFill>
              </a:rPr>
              <a:t>="true" </a:t>
            </a:r>
            <a:r>
              <a:rPr lang="en-US" sz="1000" dirty="0" err="1">
                <a:solidFill>
                  <a:schemeClr val="tx1"/>
                </a:solidFill>
              </a:rPr>
              <a:t>RecurrenceFrequency</a:t>
            </a:r>
            <a:r>
              <a:rPr lang="en-US" sz="1000" dirty="0">
                <a:solidFill>
                  <a:schemeClr val="tx1"/>
                </a:solidFill>
              </a:rPr>
              <a:t>="{</a:t>
            </a:r>
            <a:r>
              <a:rPr lang="en-US" sz="1000" dirty="0" err="1">
                <a:solidFill>
                  <a:schemeClr val="tx1"/>
                </a:solidFill>
              </a:rPr>
              <a:t>x:Static</a:t>
            </a:r>
            <a:r>
              <a:rPr lang="en-US" sz="1000" dirty="0">
                <a:solidFill>
                  <a:schemeClr val="tx1"/>
                </a:solidFill>
              </a:rPr>
              <a:t> s:Int32.MaxValue}" </a:t>
            </a:r>
            <a:r>
              <a:rPr lang="en-US" sz="1000" dirty="0" err="1">
                <a:solidFill>
                  <a:schemeClr val="tx1"/>
                </a:solidFill>
              </a:rPr>
              <a:t>xmlns</a:t>
            </a:r>
            <a:r>
              <a:rPr lang="en-US" sz="1000" dirty="0">
                <a:solidFill>
                  <a:schemeClr val="tx1"/>
                </a:solidFill>
              </a:rPr>
              <a:t>="clr-namespace:Microsoft.EnterpriseManagement.UI.ViewFramework;assembly=</a:t>
            </a:r>
            <a:r>
              <a:rPr lang="en-US" sz="1000" dirty="0" err="1">
                <a:solidFill>
                  <a:schemeClr val="tx1"/>
                </a:solidFill>
              </a:rPr>
              <a:t>Microsoft.EnterpriseManagement.UI.ViewFramework</a:t>
            </a:r>
            <a:r>
              <a:rPr lang="en-US" sz="1000" dirty="0">
                <a:solidFill>
                  <a:schemeClr val="tx1"/>
                </a:solidFill>
              </a:rPr>
              <a:t>" </a:t>
            </a:r>
            <a:r>
              <a:rPr lang="en-US" sz="1000" dirty="0" err="1">
                <a:solidFill>
                  <a:schemeClr val="tx1"/>
                </a:solidFill>
              </a:rPr>
              <a:t>xmlns:av</a:t>
            </a:r>
            <a:r>
              <a:rPr lang="en-US" sz="1000" dirty="0">
                <a:solidFill>
                  <a:schemeClr val="tx1"/>
                </a:solidFill>
              </a:rPr>
              <a:t>="http://schemas.microsoft.com/</a:t>
            </a:r>
            <a:r>
              <a:rPr lang="en-US" sz="1000" dirty="0" err="1">
                <a:solidFill>
                  <a:schemeClr val="tx1"/>
                </a:solidFill>
              </a:rPr>
              <a:t>winfx</a:t>
            </a:r>
            <a:r>
              <a:rPr lang="en-US" sz="1000" dirty="0">
                <a:solidFill>
                  <a:schemeClr val="tx1"/>
                </a:solidFill>
              </a:rPr>
              <a:t>/2006/</a:t>
            </a:r>
            <a:r>
              <a:rPr lang="en-US" sz="1000" dirty="0" err="1">
                <a:solidFill>
                  <a:schemeClr val="tx1"/>
                </a:solidFill>
              </a:rPr>
              <a:t>xaml</a:t>
            </a:r>
            <a:r>
              <a:rPr lang="en-US" sz="1000" dirty="0">
                <a:solidFill>
                  <a:schemeClr val="tx1"/>
                </a:solidFill>
              </a:rPr>
              <a:t>/presentation" </a:t>
            </a:r>
            <a:r>
              <a:rPr lang="en-US" sz="1000" dirty="0" err="1">
                <a:solidFill>
                  <a:schemeClr val="tx1"/>
                </a:solidFill>
              </a:rPr>
              <a:t>xmlns:x</a:t>
            </a:r>
            <a:r>
              <a:rPr lang="en-US" sz="1000" dirty="0">
                <a:solidFill>
                  <a:schemeClr val="tx1"/>
                </a:solidFill>
              </a:rPr>
              <a:t>="http://schemas.microsoft.com/</a:t>
            </a:r>
            <a:r>
              <a:rPr lang="en-US" sz="1000" dirty="0" err="1">
                <a:solidFill>
                  <a:schemeClr val="tx1"/>
                </a:solidFill>
              </a:rPr>
              <a:t>winfx</a:t>
            </a:r>
            <a:r>
              <a:rPr lang="en-US" sz="1000" dirty="0">
                <a:solidFill>
                  <a:schemeClr val="tx1"/>
                </a:solidFill>
              </a:rPr>
              <a:t>/2006/</a:t>
            </a:r>
            <a:r>
              <a:rPr lang="en-US" sz="1000" dirty="0" err="1">
                <a:solidFill>
                  <a:schemeClr val="tx1"/>
                </a:solidFill>
              </a:rPr>
              <a:t>xaml</a:t>
            </a:r>
            <a:r>
              <a:rPr lang="en-US" sz="1000" dirty="0">
                <a:solidFill>
                  <a:schemeClr val="tx1"/>
                </a:solidFill>
              </a:rPr>
              <a:t>" </a:t>
            </a:r>
            <a:r>
              <a:rPr lang="en-US" sz="1000" dirty="0" err="1">
                <a:solidFill>
                  <a:schemeClr val="tx1"/>
                </a:solidFill>
              </a:rPr>
              <a:t>xmlns:s</a:t>
            </a:r>
            <a:r>
              <a:rPr lang="en-US" sz="1000" dirty="0">
                <a:solidFill>
                  <a:schemeClr val="tx1"/>
                </a:solidFill>
              </a:rPr>
              <a:t>="</a:t>
            </a:r>
            <a:r>
              <a:rPr lang="en-US" sz="1000" dirty="0" err="1">
                <a:solidFill>
                  <a:schemeClr val="tx1"/>
                </a:solidFill>
              </a:rPr>
              <a:t>clr-namespace:System;assembly</a:t>
            </a:r>
            <a:r>
              <a:rPr lang="en-US" sz="1000" dirty="0">
                <a:solidFill>
                  <a:schemeClr val="tx1"/>
                </a:solidFill>
              </a:rPr>
              <a:t>=</a:t>
            </a:r>
            <a:r>
              <a:rPr lang="en-US" sz="1000" dirty="0" err="1">
                <a:solidFill>
                  <a:schemeClr val="tx1"/>
                </a:solidFill>
              </a:rPr>
              <a:t>mscorlib</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AdvancedListSupportClass.Parameters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QueryParameter</a:t>
            </a:r>
            <a:r>
              <a:rPr lang="en-US" sz="1000" dirty="0">
                <a:solidFill>
                  <a:schemeClr val="tx1"/>
                </a:solidFill>
              </a:rPr>
              <a:t> Parameter="</a:t>
            </a:r>
            <a:r>
              <a:rPr lang="en-US" sz="1000" dirty="0" err="1">
                <a:solidFill>
                  <a:schemeClr val="tx1"/>
                </a:solidFill>
              </a:rPr>
              <a:t>ManagementPackClassId</a:t>
            </a:r>
            <a:r>
              <a:rPr lang="en-US" sz="1000" dirty="0">
                <a:solidFill>
                  <a:schemeClr val="tx1"/>
                </a:solidFill>
              </a:rPr>
              <a:t>" Value="$</a:t>
            </a:r>
            <a:r>
              <a:rPr lang="en-US" sz="1000" dirty="0" err="1">
                <a:solidFill>
                  <a:schemeClr val="tx1"/>
                </a:solidFill>
              </a:rPr>
              <a:t>MPElement</a:t>
            </a:r>
            <a:r>
              <a:rPr lang="en-US" sz="1000" dirty="0">
                <a:solidFill>
                  <a:schemeClr val="tx1"/>
                </a:solidFill>
              </a:rPr>
              <a:t>[Name='</a:t>
            </a:r>
            <a:r>
              <a:rPr lang="en-US" sz="1000" dirty="0" err="1">
                <a:solidFill>
                  <a:schemeClr val="tx1"/>
                </a:solidFill>
              </a:rPr>
              <a:t>CoffeeMachine</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AdvancedListSupportClass.Parameters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AdvancedListSupportClass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ItemsSource</a:t>
            </a:r>
            <a:r>
              <a:rPr lang="en-US" sz="1000" dirty="0">
                <a:solidFill>
                  <a:schemeClr val="tx1"/>
                </a:solidFill>
              </a:rPr>
              <a:t>&gt;</a:t>
            </a:r>
          </a:p>
          <a:p>
            <a:pPr marL="0" indent="0">
              <a:buNone/>
            </a:pPr>
            <a:r>
              <a:rPr lang="en-US" sz="1000" dirty="0">
                <a:solidFill>
                  <a:schemeClr val="tx1"/>
                </a:solidFill>
              </a:rPr>
              <a:t>          &lt;Criteria&gt;</a:t>
            </a:r>
          </a:p>
          <a:p>
            <a:pPr marL="0" indent="0">
              <a:buNone/>
            </a:pPr>
            <a:r>
              <a:rPr lang="en-US" sz="1000" dirty="0">
                <a:solidFill>
                  <a:schemeClr val="tx1"/>
                </a:solidFill>
              </a:rPr>
              <a:t>            &lt;</a:t>
            </a:r>
            <a:r>
              <a:rPr lang="en-US" sz="1000" dirty="0" err="1">
                <a:solidFill>
                  <a:schemeClr val="tx1"/>
                </a:solidFill>
              </a:rPr>
              <a:t>QueryCriteria</a:t>
            </a:r>
            <a:r>
              <a:rPr lang="en-US" sz="1000" dirty="0">
                <a:solidFill>
                  <a:schemeClr val="tx1"/>
                </a:solidFill>
              </a:rPr>
              <a:t> Adapter="</a:t>
            </a:r>
            <a:r>
              <a:rPr lang="en-US" sz="1000" dirty="0" err="1">
                <a:solidFill>
                  <a:schemeClr val="tx1"/>
                </a:solidFill>
              </a:rPr>
              <a:t>omsdk</a:t>
            </a:r>
            <a:r>
              <a:rPr lang="en-US" sz="1000" dirty="0">
                <a:solidFill>
                  <a:schemeClr val="tx1"/>
                </a:solidFill>
              </a:rPr>
              <a:t>://Adapters/Criteria" </a:t>
            </a:r>
            <a:r>
              <a:rPr lang="en-US" sz="1000" dirty="0" err="1">
                <a:solidFill>
                  <a:schemeClr val="tx1"/>
                </a:solidFill>
              </a:rPr>
              <a:t>xmlns</a:t>
            </a:r>
            <a:r>
              <a:rPr lang="en-US" sz="1000" dirty="0">
                <a:solidFill>
                  <a:schemeClr val="tx1"/>
                </a:solidFill>
              </a:rPr>
              <a:t>="http://tempuri.org/Criteria.xsd"&gt;</a:t>
            </a:r>
          </a:p>
          <a:p>
            <a:pPr marL="0" indent="0">
              <a:buNone/>
            </a:pPr>
            <a:r>
              <a:rPr lang="en-US" sz="1000" dirty="0">
                <a:solidFill>
                  <a:schemeClr val="tx1"/>
                </a:solidFill>
              </a:rPr>
              <a:t>              &lt;Criteria&gt;</a:t>
            </a:r>
          </a:p>
          <a:p>
            <a:pPr marL="0" indent="0">
              <a:buNone/>
            </a:pPr>
            <a:r>
              <a:rPr lang="en-US" sz="1000" dirty="0">
                <a:solidFill>
                  <a:schemeClr val="tx1"/>
                </a:solidFill>
              </a:rPr>
              <a:t>                &lt;</a:t>
            </a:r>
            <a:r>
              <a:rPr lang="en-US" sz="1000" dirty="0" err="1">
                <a:solidFill>
                  <a:schemeClr val="tx1"/>
                </a:solidFill>
              </a:rPr>
              <a:t>FreeformCriteria</a:t>
            </a:r>
            <a:r>
              <a:rPr lang="en-US" sz="1000" dirty="0">
                <a:solidFill>
                  <a:schemeClr val="tx1"/>
                </a:solidFill>
              </a:rPr>
              <a:t>&gt;</a:t>
            </a:r>
          </a:p>
          <a:p>
            <a:pPr marL="0" indent="0">
              <a:buNone/>
            </a:pPr>
            <a:r>
              <a:rPr lang="en-US" sz="1000" dirty="0">
                <a:solidFill>
                  <a:schemeClr val="tx1"/>
                </a:solidFill>
              </a:rPr>
              <a:t>                  &lt;Freeform&gt;</a:t>
            </a:r>
          </a:p>
          <a:p>
            <a:pPr marL="0" indent="0">
              <a:buNone/>
            </a:pPr>
            <a:r>
              <a:rPr lang="en-US" sz="1000" dirty="0">
                <a:solidFill>
                  <a:schemeClr val="tx1"/>
                </a:solidFill>
              </a:rPr>
              <a:t>                    &lt;Criteria </a:t>
            </a:r>
            <a:r>
              <a:rPr lang="en-US" sz="1000" dirty="0" err="1">
                <a:solidFill>
                  <a:schemeClr val="tx1"/>
                </a:solidFill>
              </a:rPr>
              <a:t>xmlns</a:t>
            </a:r>
            <a:r>
              <a:rPr lang="en-US" sz="1000" dirty="0">
                <a:solidFill>
                  <a:schemeClr val="tx1"/>
                </a:solidFill>
              </a:rPr>
              <a:t>="http://Microsoft.EnterpriseManagement.Core.Criteria/"&gt;</a:t>
            </a:r>
          </a:p>
          <a:p>
            <a:pPr marL="0" indent="0">
              <a:buNone/>
            </a:pPr>
            <a:r>
              <a:rPr lang="en-US" sz="1000" dirty="0">
                <a:solidFill>
                  <a:schemeClr val="tx1"/>
                </a:solidFill>
              </a:rPr>
              <a:t>                      &lt;Expression&gt;</a:t>
            </a:r>
          </a:p>
          <a:p>
            <a:pPr marL="0" indent="0">
              <a:buNone/>
            </a:pPr>
            <a:r>
              <a:rPr lang="en-US" sz="1000" dirty="0">
                <a:solidFill>
                  <a:schemeClr val="tx1"/>
                </a:solidFill>
              </a:rPr>
              <a:t>                        &lt;</a:t>
            </a:r>
            <a:r>
              <a:rPr lang="en-US" sz="1000" dirty="0" err="1">
                <a:solidFill>
                  <a:schemeClr val="tx1"/>
                </a:solidFill>
              </a:rPr>
              <a:t>SimpleExpression</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ValueExpressionLeft</a:t>
            </a:r>
            <a:r>
              <a:rPr lang="en-US" sz="1000" dirty="0">
                <a:solidFill>
                  <a:schemeClr val="tx1"/>
                </a:solidFill>
              </a:rPr>
              <a:t>&gt;</a:t>
            </a:r>
          </a:p>
          <a:p>
            <a:pPr marL="0" indent="0">
              <a:buNone/>
            </a:pPr>
            <a:r>
              <a:rPr lang="en-US" sz="1000" dirty="0">
                <a:solidFill>
                  <a:schemeClr val="tx1"/>
                </a:solidFill>
              </a:rPr>
              <a:t>                            &lt;Property&gt;$Context/Property[Type='</a:t>
            </a:r>
            <a:r>
              <a:rPr lang="en-US" sz="1000" dirty="0" err="1">
                <a:solidFill>
                  <a:schemeClr val="tx1"/>
                </a:solidFill>
              </a:rPr>
              <a:t>System!System.ConfigItem</a:t>
            </a:r>
            <a:r>
              <a:rPr lang="en-US" sz="1000" dirty="0">
                <a:solidFill>
                  <a:schemeClr val="tx1"/>
                </a:solidFill>
              </a:rPr>
              <a:t>']/</a:t>
            </a:r>
            <a:r>
              <a:rPr lang="en-US" sz="1000" dirty="0" err="1">
                <a:solidFill>
                  <a:schemeClr val="tx1"/>
                </a:solidFill>
              </a:rPr>
              <a:t>ObjectStatus</a:t>
            </a:r>
            <a:r>
              <a:rPr lang="en-US" sz="1000" dirty="0">
                <a:solidFill>
                  <a:schemeClr val="tx1"/>
                </a:solidFill>
              </a:rPr>
              <a:t>$&lt;/Property&gt;</a:t>
            </a:r>
          </a:p>
          <a:p>
            <a:pPr marL="0" indent="0">
              <a:buNone/>
            </a:pPr>
            <a:r>
              <a:rPr lang="en-US" sz="1000" dirty="0">
                <a:solidFill>
                  <a:schemeClr val="tx1"/>
                </a:solidFill>
              </a:rPr>
              <a:t>                          &lt;/</a:t>
            </a:r>
            <a:r>
              <a:rPr lang="en-US" sz="1000" dirty="0" err="1">
                <a:solidFill>
                  <a:schemeClr val="tx1"/>
                </a:solidFill>
              </a:rPr>
              <a:t>ValueExpressionLeft</a:t>
            </a:r>
            <a:r>
              <a:rPr lang="en-US" sz="1000" dirty="0">
                <a:solidFill>
                  <a:schemeClr val="tx1"/>
                </a:solidFill>
              </a:rPr>
              <a:t>&gt;</a:t>
            </a:r>
          </a:p>
          <a:p>
            <a:pPr marL="0" indent="0">
              <a:buNone/>
            </a:pPr>
            <a:r>
              <a:rPr lang="en-US" sz="1000" dirty="0">
                <a:solidFill>
                  <a:schemeClr val="tx1"/>
                </a:solidFill>
              </a:rPr>
              <a:t>                          &lt;Operator&gt;</a:t>
            </a:r>
            <a:r>
              <a:rPr lang="en-US" sz="1000" dirty="0" err="1">
                <a:solidFill>
                  <a:schemeClr val="tx1"/>
                </a:solidFill>
              </a:rPr>
              <a:t>NotEqual</a:t>
            </a:r>
            <a:r>
              <a:rPr lang="en-US" sz="1000" dirty="0">
                <a:solidFill>
                  <a:schemeClr val="tx1"/>
                </a:solidFill>
              </a:rPr>
              <a:t>&lt;/Operator&gt;</a:t>
            </a:r>
          </a:p>
          <a:p>
            <a:pPr marL="0" indent="0">
              <a:buNone/>
            </a:pPr>
            <a:r>
              <a:rPr lang="en-US" sz="1000" dirty="0">
                <a:solidFill>
                  <a:schemeClr val="tx1"/>
                </a:solidFill>
              </a:rPr>
              <a:t>                          &lt;</a:t>
            </a:r>
            <a:r>
              <a:rPr lang="en-US" sz="1000" dirty="0" err="1">
                <a:solidFill>
                  <a:schemeClr val="tx1"/>
                </a:solidFill>
              </a:rPr>
              <a:t>ValueExpressionRight</a:t>
            </a:r>
            <a:r>
              <a:rPr lang="en-US" sz="1000" dirty="0">
                <a:solidFill>
                  <a:schemeClr val="tx1"/>
                </a:solidFill>
              </a:rPr>
              <a:t>&gt;</a:t>
            </a:r>
          </a:p>
          <a:p>
            <a:pPr marL="0" indent="0">
              <a:buNone/>
            </a:pPr>
            <a:r>
              <a:rPr lang="en-US" sz="1000" dirty="0">
                <a:solidFill>
                  <a:schemeClr val="tx1"/>
                </a:solidFill>
              </a:rPr>
              <a:t>                            &lt;Value&gt;{47101e64-237f-12c8-e3f5-ec5a665412fb}&lt;/Value&gt;</a:t>
            </a:r>
          </a:p>
          <a:p>
            <a:pPr marL="0" indent="0">
              <a:buNone/>
            </a:pPr>
            <a:r>
              <a:rPr lang="en-US" sz="1000" dirty="0">
                <a:solidFill>
                  <a:schemeClr val="tx1"/>
                </a:solidFill>
              </a:rPr>
              <a:t>                          &lt;/</a:t>
            </a:r>
            <a:r>
              <a:rPr lang="en-US" sz="1000" dirty="0" err="1">
                <a:solidFill>
                  <a:schemeClr val="tx1"/>
                </a:solidFill>
              </a:rPr>
              <a:t>ValueExpressionRight</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SimpleExpression</a:t>
            </a:r>
            <a:r>
              <a:rPr lang="en-US" sz="1000" dirty="0">
                <a:solidFill>
                  <a:schemeClr val="tx1"/>
                </a:solidFill>
              </a:rPr>
              <a:t>&gt;</a:t>
            </a:r>
          </a:p>
          <a:p>
            <a:pPr marL="0" indent="0">
              <a:buNone/>
            </a:pPr>
            <a:r>
              <a:rPr lang="en-US" sz="1000" dirty="0">
                <a:solidFill>
                  <a:schemeClr val="tx1"/>
                </a:solidFill>
              </a:rPr>
              <a:t>                      &lt;/Expression&gt;</a:t>
            </a:r>
          </a:p>
          <a:p>
            <a:pPr marL="0" indent="0">
              <a:buNone/>
            </a:pPr>
            <a:r>
              <a:rPr lang="en-US" sz="1000" dirty="0">
                <a:solidFill>
                  <a:schemeClr val="tx1"/>
                </a:solidFill>
              </a:rPr>
              <a:t>                    &lt;/Criteria&gt;</a:t>
            </a:r>
          </a:p>
          <a:p>
            <a:pPr marL="0" indent="0">
              <a:buNone/>
            </a:pPr>
            <a:r>
              <a:rPr lang="en-US" sz="1000" dirty="0">
                <a:solidFill>
                  <a:schemeClr val="tx1"/>
                </a:solidFill>
              </a:rPr>
              <a:t>                  &lt;/Freeform&gt;</a:t>
            </a:r>
          </a:p>
          <a:p>
            <a:pPr marL="0" indent="0">
              <a:buNone/>
            </a:pPr>
            <a:r>
              <a:rPr lang="en-US" sz="1000" dirty="0">
                <a:solidFill>
                  <a:schemeClr val="tx1"/>
                </a:solidFill>
              </a:rPr>
              <a:t>                &lt;/</a:t>
            </a:r>
            <a:r>
              <a:rPr lang="en-US" sz="1000" dirty="0" err="1">
                <a:solidFill>
                  <a:schemeClr val="tx1"/>
                </a:solidFill>
              </a:rPr>
              <a:t>FreeformCriteria</a:t>
            </a:r>
            <a:r>
              <a:rPr lang="en-US" sz="1000" dirty="0">
                <a:solidFill>
                  <a:schemeClr val="tx1"/>
                </a:solidFill>
              </a:rPr>
              <a:t>&gt;</a:t>
            </a:r>
          </a:p>
          <a:p>
            <a:pPr marL="0" indent="0">
              <a:buNone/>
            </a:pPr>
            <a:r>
              <a:rPr lang="en-US" sz="1000" dirty="0">
                <a:solidFill>
                  <a:schemeClr val="tx1"/>
                </a:solidFill>
              </a:rPr>
              <a:t>              &lt;/Criteria&gt;</a:t>
            </a:r>
          </a:p>
          <a:p>
            <a:pPr marL="0" indent="0">
              <a:buNone/>
            </a:pPr>
            <a:r>
              <a:rPr lang="en-US" sz="1000" dirty="0">
                <a:solidFill>
                  <a:schemeClr val="tx1"/>
                </a:solidFill>
              </a:rPr>
              <a:t>            &lt;/</a:t>
            </a:r>
            <a:r>
              <a:rPr lang="en-US" sz="1000" dirty="0" err="1">
                <a:solidFill>
                  <a:schemeClr val="tx1"/>
                </a:solidFill>
              </a:rPr>
              <a:t>QueryCriteria</a:t>
            </a:r>
            <a:r>
              <a:rPr lang="en-US" sz="1000" dirty="0">
                <a:solidFill>
                  <a:schemeClr val="tx1"/>
                </a:solidFill>
              </a:rPr>
              <a:t>&gt;</a:t>
            </a:r>
          </a:p>
          <a:p>
            <a:pPr marL="0" indent="0">
              <a:buNone/>
            </a:pPr>
            <a:r>
              <a:rPr lang="en-US" sz="1000" dirty="0">
                <a:solidFill>
                  <a:schemeClr val="tx1"/>
                </a:solidFill>
              </a:rPr>
              <a:t>          &lt;/Criteria&gt;</a:t>
            </a:r>
          </a:p>
          <a:p>
            <a:pPr marL="0" indent="0">
              <a:buNone/>
            </a:pPr>
            <a:r>
              <a:rPr lang="en-US" sz="1000" dirty="0">
                <a:solidFill>
                  <a:schemeClr val="tx1"/>
                </a:solidFill>
              </a:rPr>
              <a:t>        &lt;/Data&gt;</a:t>
            </a:r>
          </a:p>
          <a:p>
            <a:pPr marL="0" indent="0">
              <a:buNone/>
            </a:pPr>
            <a:r>
              <a:rPr lang="en-US" sz="1000" dirty="0">
                <a:solidFill>
                  <a:schemeClr val="tx1"/>
                </a:solidFill>
              </a:rPr>
              <a:t>        &lt;Presentation&gt;</a:t>
            </a:r>
          </a:p>
          <a:p>
            <a:pPr marL="0" indent="0">
              <a:buNone/>
            </a:pPr>
            <a:r>
              <a:rPr lang="en-US" sz="1000" dirty="0">
                <a:solidFill>
                  <a:schemeClr val="tx1"/>
                </a:solidFill>
              </a:rPr>
              <a:t>          &lt;Columns&gt;</a:t>
            </a:r>
          </a:p>
          <a:p>
            <a:pPr marL="0" indent="0">
              <a:buNone/>
            </a:pPr>
            <a:r>
              <a:rPr lang="en-US" sz="1000" dirty="0">
                <a:solidFill>
                  <a:schemeClr val="tx1"/>
                </a:solidFill>
              </a:rPr>
              <a:t>            &lt;</a:t>
            </a:r>
            <a:r>
              <a:rPr lang="en-US" sz="1000" dirty="0" err="1">
                <a:solidFill>
                  <a:schemeClr val="tx1"/>
                </a:solidFill>
              </a:rPr>
              <a:t>mux:ColumnCollection</a:t>
            </a:r>
            <a:r>
              <a:rPr lang="en-US" sz="1000" dirty="0">
                <a:solidFill>
                  <a:schemeClr val="tx1"/>
                </a:solidFill>
              </a:rPr>
              <a:t> </a:t>
            </a:r>
            <a:r>
              <a:rPr lang="en-US" sz="1000" dirty="0" err="1">
                <a:solidFill>
                  <a:schemeClr val="tx1"/>
                </a:solidFill>
              </a:rPr>
              <a:t>xmlns</a:t>
            </a:r>
            <a:r>
              <a:rPr lang="en-US" sz="1000" dirty="0">
                <a:solidFill>
                  <a:schemeClr val="tx1"/>
                </a:solidFill>
              </a:rPr>
              <a:t>="http://schemas.microsoft.com/</a:t>
            </a:r>
            <a:r>
              <a:rPr lang="en-US" sz="1000" dirty="0" err="1">
                <a:solidFill>
                  <a:schemeClr val="tx1"/>
                </a:solidFill>
              </a:rPr>
              <a:t>winfx</a:t>
            </a:r>
            <a:r>
              <a:rPr lang="en-US" sz="1000" dirty="0">
                <a:solidFill>
                  <a:schemeClr val="tx1"/>
                </a:solidFill>
              </a:rPr>
              <a:t>/2006/</a:t>
            </a:r>
            <a:r>
              <a:rPr lang="en-US" sz="1000" dirty="0" err="1">
                <a:solidFill>
                  <a:schemeClr val="tx1"/>
                </a:solidFill>
              </a:rPr>
              <a:t>xaml</a:t>
            </a:r>
            <a:r>
              <a:rPr lang="en-US" sz="1000" dirty="0">
                <a:solidFill>
                  <a:schemeClr val="tx1"/>
                </a:solidFill>
              </a:rPr>
              <a:t>/presentation" </a:t>
            </a:r>
            <a:r>
              <a:rPr lang="en-US" sz="1000" dirty="0" err="1">
                <a:solidFill>
                  <a:schemeClr val="tx1"/>
                </a:solidFill>
              </a:rPr>
              <a:t>xmlns:mux</a:t>
            </a:r>
            <a:r>
              <a:rPr lang="en-US" sz="1000" dirty="0">
                <a:solidFill>
                  <a:schemeClr val="tx1"/>
                </a:solidFill>
              </a:rPr>
              <a:t>="http://schemas.microsoft.com/</a:t>
            </a:r>
            <a:r>
              <a:rPr lang="en-US" sz="1000" dirty="0" err="1">
                <a:solidFill>
                  <a:schemeClr val="tx1"/>
                </a:solidFill>
              </a:rPr>
              <a:t>SystemCenter</a:t>
            </a:r>
            <a:r>
              <a:rPr lang="en-US" sz="1000" dirty="0">
                <a:solidFill>
                  <a:schemeClr val="tx1"/>
                </a:solidFill>
              </a:rPr>
              <a:t>/Common/UI/Views/</a:t>
            </a:r>
            <a:r>
              <a:rPr lang="en-US" sz="1000" dirty="0" err="1">
                <a:solidFill>
                  <a:schemeClr val="tx1"/>
                </a:solidFill>
              </a:rPr>
              <a:t>GridView</a:t>
            </a:r>
            <a:r>
              <a:rPr lang="en-US" sz="1000" dirty="0">
                <a:solidFill>
                  <a:schemeClr val="tx1"/>
                </a:solidFill>
              </a:rPr>
              <a:t>" </a:t>
            </a:r>
            <a:r>
              <a:rPr lang="en-US" sz="1000" dirty="0" err="1">
                <a:solidFill>
                  <a:schemeClr val="tx1"/>
                </a:solidFill>
              </a:rPr>
              <a:t>xmlns:s</a:t>
            </a:r>
            <a:r>
              <a:rPr lang="en-US" sz="1000" dirty="0">
                <a:solidFill>
                  <a:schemeClr val="tx1"/>
                </a:solidFill>
              </a:rPr>
              <a:t>="</a:t>
            </a:r>
            <a:r>
              <a:rPr lang="en-US" sz="1000" dirty="0" err="1">
                <a:solidFill>
                  <a:schemeClr val="tx1"/>
                </a:solidFill>
              </a:rPr>
              <a:t>clr-namespace:System;assembly</a:t>
            </a:r>
            <a:r>
              <a:rPr lang="en-US" sz="1000" dirty="0">
                <a:solidFill>
                  <a:schemeClr val="tx1"/>
                </a:solidFill>
              </a:rPr>
              <a:t>=</a:t>
            </a:r>
            <a:r>
              <a:rPr lang="en-US" sz="1000" dirty="0" err="1">
                <a:solidFill>
                  <a:schemeClr val="tx1"/>
                </a:solidFill>
              </a:rPr>
              <a:t>mscorlib</a:t>
            </a:r>
            <a:r>
              <a:rPr lang="en-US" sz="1000" dirty="0">
                <a:solidFill>
                  <a:schemeClr val="tx1"/>
                </a:solidFill>
              </a:rPr>
              <a:t>" </a:t>
            </a:r>
            <a:r>
              <a:rPr lang="en-US" sz="1000" dirty="0" err="1">
                <a:solidFill>
                  <a:schemeClr val="tx1"/>
                </a:solidFill>
              </a:rPr>
              <a:t>xmlns:x</a:t>
            </a:r>
            <a:r>
              <a:rPr lang="en-US" sz="1000" dirty="0">
                <a:solidFill>
                  <a:schemeClr val="tx1"/>
                </a:solidFill>
              </a:rPr>
              <a:t>="http://schemas.microsoft.com/</a:t>
            </a:r>
            <a:r>
              <a:rPr lang="en-US" sz="1000" dirty="0" err="1">
                <a:solidFill>
                  <a:schemeClr val="tx1"/>
                </a:solidFill>
              </a:rPr>
              <a:t>winfx</a:t>
            </a:r>
            <a:r>
              <a:rPr lang="en-US" sz="1000" dirty="0">
                <a:solidFill>
                  <a:schemeClr val="tx1"/>
                </a:solidFill>
              </a:rPr>
              <a:t>/2006/</a:t>
            </a:r>
            <a:r>
              <a:rPr lang="en-US" sz="1000" dirty="0" err="1">
                <a:solidFill>
                  <a:schemeClr val="tx1"/>
                </a:solidFill>
              </a:rPr>
              <a:t>xaml</a:t>
            </a:r>
            <a:r>
              <a:rPr lang="en-US" sz="1000" dirty="0">
                <a:solidFill>
                  <a:schemeClr val="tx1"/>
                </a:solidFill>
              </a:rPr>
              <a:t>" </a:t>
            </a:r>
            <a:r>
              <a:rPr lang="en-US" sz="1000" dirty="0" err="1">
                <a:solidFill>
                  <a:schemeClr val="tx1"/>
                </a:solidFill>
              </a:rPr>
              <a:t>xmlns:data</a:t>
            </a:r>
            <a:r>
              <a:rPr lang="en-US" sz="1000" dirty="0">
                <a:solidFill>
                  <a:schemeClr val="tx1"/>
                </a:solidFill>
              </a:rPr>
              <a:t>="clr-namespace:Microsoft.EnterpriseManagement.UI.SdkDataAccess.Common;assembly=</a:t>
            </a:r>
            <a:r>
              <a:rPr lang="en-US" sz="1000" dirty="0" err="1">
                <a:solidFill>
                  <a:schemeClr val="tx1"/>
                </a:solidFill>
              </a:rPr>
              <a:t>Microsoft.EnterpriseManagement.UI.SdkDataAccess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mux:Column</a:t>
            </a:r>
            <a:r>
              <a:rPr lang="en-US" sz="1000" dirty="0">
                <a:solidFill>
                  <a:schemeClr val="tx1"/>
                </a:solidFill>
              </a:rPr>
              <a:t> Name="</a:t>
            </a:r>
            <a:r>
              <a:rPr lang="en-US" sz="1000" dirty="0" err="1">
                <a:solidFill>
                  <a:schemeClr val="tx1"/>
                </a:solidFill>
              </a:rPr>
              <a:t>DisplayName</a:t>
            </a:r>
            <a:r>
              <a:rPr lang="en-US" sz="1000" dirty="0">
                <a:solidFill>
                  <a:schemeClr val="tx1"/>
                </a:solidFill>
              </a:rPr>
              <a:t>" </a:t>
            </a:r>
            <a:r>
              <a:rPr lang="en-US" sz="1000" dirty="0" err="1">
                <a:solidFill>
                  <a:schemeClr val="tx1"/>
                </a:solidFill>
              </a:rPr>
              <a:t>DisplayMemberBinding</a:t>
            </a:r>
            <a:r>
              <a:rPr lang="en-US" sz="1000" dirty="0">
                <a:solidFill>
                  <a:schemeClr val="tx1"/>
                </a:solidFill>
              </a:rPr>
              <a:t>="{Binding Path=</a:t>
            </a:r>
            <a:r>
              <a:rPr lang="en-US" sz="1000" dirty="0" err="1">
                <a:solidFill>
                  <a:schemeClr val="tx1"/>
                </a:solidFill>
              </a:rPr>
              <a:t>DisplayName</a:t>
            </a:r>
            <a:r>
              <a:rPr lang="en-US" sz="1000" dirty="0">
                <a:solidFill>
                  <a:schemeClr val="tx1"/>
                </a:solidFill>
              </a:rPr>
              <a:t>}" Width="100" </a:t>
            </a:r>
            <a:r>
              <a:rPr lang="en-US" sz="1000" dirty="0" err="1">
                <a:solidFill>
                  <a:schemeClr val="tx1"/>
                </a:solidFill>
              </a:rPr>
              <a:t>DisplayName</a:t>
            </a:r>
            <a:r>
              <a:rPr lang="en-US" sz="1000" dirty="0">
                <a:solidFill>
                  <a:schemeClr val="tx1"/>
                </a:solidFill>
              </a:rPr>
              <a:t>="DisplayName.5b83c10b8bf149eea6ee7583079294a6" Property="</a:t>
            </a:r>
            <a:r>
              <a:rPr lang="en-US" sz="1000" dirty="0" err="1">
                <a:solidFill>
                  <a:schemeClr val="tx1"/>
                </a:solidFill>
              </a:rPr>
              <a:t>DisplayName</a:t>
            </a:r>
            <a:r>
              <a:rPr lang="en-US" sz="1000" dirty="0">
                <a:solidFill>
                  <a:schemeClr val="tx1"/>
                </a:solidFill>
              </a:rPr>
              <a:t>" </a:t>
            </a:r>
            <a:r>
              <a:rPr lang="en-US" sz="1000" dirty="0" err="1">
                <a:solidFill>
                  <a:schemeClr val="tx1"/>
                </a:solidFill>
              </a:rPr>
              <a:t>DataType</a:t>
            </a:r>
            <a:r>
              <a:rPr lang="en-US" sz="1000" dirty="0">
                <a:solidFill>
                  <a:schemeClr val="tx1"/>
                </a:solidFill>
              </a:rPr>
              <a:t>="</a:t>
            </a:r>
            <a:r>
              <a:rPr lang="en-US" sz="1000" dirty="0" err="1">
                <a:solidFill>
                  <a:schemeClr val="tx1"/>
                </a:solidFill>
              </a:rPr>
              <a:t>s:String</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mux:Column</a:t>
            </a:r>
            <a:r>
              <a:rPr lang="en-US" sz="1000" dirty="0">
                <a:solidFill>
                  <a:schemeClr val="tx1"/>
                </a:solidFill>
              </a:rPr>
              <a:t> Name="$</a:t>
            </a:r>
            <a:r>
              <a:rPr lang="en-US" sz="1000" dirty="0" err="1">
                <a:solidFill>
                  <a:schemeClr val="tx1"/>
                </a:solidFill>
              </a:rPr>
              <a:t>DisplayName</a:t>
            </a:r>
            <a:r>
              <a:rPr lang="en-US" sz="1000" dirty="0">
                <a:solidFill>
                  <a:schemeClr val="tx1"/>
                </a:solidFill>
              </a:rPr>
              <a:t>$" </a:t>
            </a:r>
            <a:r>
              <a:rPr lang="en-US" sz="1000" dirty="0" err="1">
                <a:solidFill>
                  <a:schemeClr val="tx1"/>
                </a:solidFill>
              </a:rPr>
              <a:t>DisplayMemberBinding</a:t>
            </a:r>
            <a:r>
              <a:rPr lang="en-US" sz="1000" dirty="0">
                <a:solidFill>
                  <a:schemeClr val="tx1"/>
                </a:solidFill>
              </a:rPr>
              <a:t>="{Binding Path=$</a:t>
            </a:r>
            <a:r>
              <a:rPr lang="en-US" sz="1000" dirty="0" err="1">
                <a:solidFill>
                  <a:schemeClr val="tx1"/>
                </a:solidFill>
              </a:rPr>
              <a:t>DisplayName</a:t>
            </a:r>
            <a:r>
              <a:rPr lang="en-US" sz="1000" dirty="0">
                <a:solidFill>
                  <a:schemeClr val="tx1"/>
                </a:solidFill>
              </a:rPr>
              <a:t>$}" Width="100" </a:t>
            </a:r>
            <a:r>
              <a:rPr lang="en-US" sz="1000" dirty="0" err="1">
                <a:solidFill>
                  <a:schemeClr val="tx1"/>
                </a:solidFill>
              </a:rPr>
              <a:t>DisplayName</a:t>
            </a:r>
            <a:r>
              <a:rPr lang="en-US" sz="1000" dirty="0">
                <a:solidFill>
                  <a:schemeClr val="tx1"/>
                </a:solidFill>
              </a:rPr>
              <a:t>="DisplayName.dd4c5809cb3248fa8a3c0cec3c30272c" Property="$</a:t>
            </a:r>
            <a:r>
              <a:rPr lang="en-US" sz="1000" dirty="0" err="1">
                <a:solidFill>
                  <a:schemeClr val="tx1"/>
                </a:solidFill>
              </a:rPr>
              <a:t>DisplayName</a:t>
            </a:r>
            <a:r>
              <a:rPr lang="en-US" sz="1000" dirty="0">
                <a:solidFill>
                  <a:schemeClr val="tx1"/>
                </a:solidFill>
              </a:rPr>
              <a:t>$" </a:t>
            </a:r>
            <a:r>
              <a:rPr lang="en-US" sz="1000" dirty="0" err="1">
                <a:solidFill>
                  <a:schemeClr val="tx1"/>
                </a:solidFill>
              </a:rPr>
              <a:t>DataType</a:t>
            </a:r>
            <a:r>
              <a:rPr lang="en-US" sz="1000" dirty="0">
                <a:solidFill>
                  <a:schemeClr val="tx1"/>
                </a:solidFill>
              </a:rPr>
              <a:t>="</a:t>
            </a:r>
            <a:r>
              <a:rPr lang="en-US" sz="1000" dirty="0" err="1">
                <a:solidFill>
                  <a:schemeClr val="tx1"/>
                </a:solidFill>
              </a:rPr>
              <a:t>s:String</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mux:Column</a:t>
            </a:r>
            <a:r>
              <a:rPr lang="en-US" sz="1000" dirty="0">
                <a:solidFill>
                  <a:schemeClr val="tx1"/>
                </a:solidFill>
              </a:rPr>
              <a:t> Name="$Id$" </a:t>
            </a:r>
            <a:r>
              <a:rPr lang="en-US" sz="1000" dirty="0" err="1">
                <a:solidFill>
                  <a:schemeClr val="tx1"/>
                </a:solidFill>
              </a:rPr>
              <a:t>DisplayMemberBinding</a:t>
            </a:r>
            <a:r>
              <a:rPr lang="en-US" sz="1000" dirty="0">
                <a:solidFill>
                  <a:schemeClr val="tx1"/>
                </a:solidFill>
              </a:rPr>
              <a:t>="{Binding Path=$Id$}" Width="100" </a:t>
            </a:r>
            <a:r>
              <a:rPr lang="en-US" sz="1000" dirty="0" err="1">
                <a:solidFill>
                  <a:schemeClr val="tx1"/>
                </a:solidFill>
              </a:rPr>
              <a:t>DisplayName</a:t>
            </a:r>
            <a:r>
              <a:rPr lang="en-US" sz="1000" dirty="0">
                <a:solidFill>
                  <a:schemeClr val="tx1"/>
                </a:solidFill>
              </a:rPr>
              <a:t>="Id.53ee20a1406a43409696843e2d10c4fc" Property="$Id$" </a:t>
            </a:r>
            <a:r>
              <a:rPr lang="en-US" sz="1000" dirty="0" err="1">
                <a:solidFill>
                  <a:schemeClr val="tx1"/>
                </a:solidFill>
              </a:rPr>
              <a:t>DataType</a:t>
            </a:r>
            <a:r>
              <a:rPr lang="en-US" sz="1000" dirty="0">
                <a:solidFill>
                  <a:schemeClr val="tx1"/>
                </a:solidFill>
              </a:rPr>
              <a:t>="</a:t>
            </a:r>
            <a:r>
              <a:rPr lang="en-US" sz="1000" dirty="0" err="1">
                <a:solidFill>
                  <a:schemeClr val="tx1"/>
                </a:solidFill>
              </a:rPr>
              <a:t>s:Guid</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mux:Column</a:t>
            </a:r>
            <a:r>
              <a:rPr lang="en-US" sz="1000" dirty="0">
                <a:solidFill>
                  <a:schemeClr val="tx1"/>
                </a:solidFill>
              </a:rPr>
              <a:t> Name="</a:t>
            </a:r>
            <a:r>
              <a:rPr lang="en-US" sz="1000" dirty="0" err="1">
                <a:solidFill>
                  <a:schemeClr val="tx1"/>
                </a:solidFill>
              </a:rPr>
              <a:t>Model.DisplayName</a:t>
            </a:r>
            <a:r>
              <a:rPr lang="en-US" sz="1000" dirty="0">
                <a:solidFill>
                  <a:schemeClr val="tx1"/>
                </a:solidFill>
              </a:rPr>
              <a:t>" </a:t>
            </a:r>
            <a:r>
              <a:rPr lang="en-US" sz="1000" dirty="0" err="1">
                <a:solidFill>
                  <a:schemeClr val="tx1"/>
                </a:solidFill>
              </a:rPr>
              <a:t>DisplayMemberBinding</a:t>
            </a:r>
            <a:r>
              <a:rPr lang="en-US" sz="1000" dirty="0">
                <a:solidFill>
                  <a:schemeClr val="tx1"/>
                </a:solidFill>
              </a:rPr>
              <a:t>="{Binding Path=</a:t>
            </a:r>
            <a:r>
              <a:rPr lang="en-US" sz="1000" dirty="0" err="1">
                <a:solidFill>
                  <a:schemeClr val="tx1"/>
                </a:solidFill>
              </a:rPr>
              <a:t>Model.DisplayName</a:t>
            </a:r>
            <a:r>
              <a:rPr lang="en-US" sz="1000" dirty="0">
                <a:solidFill>
                  <a:schemeClr val="tx1"/>
                </a:solidFill>
              </a:rPr>
              <a:t>}" Width="100" </a:t>
            </a:r>
            <a:r>
              <a:rPr lang="en-US" sz="1000" dirty="0" err="1">
                <a:solidFill>
                  <a:schemeClr val="tx1"/>
                </a:solidFill>
              </a:rPr>
              <a:t>DisplayName</a:t>
            </a:r>
            <a:r>
              <a:rPr lang="en-US" sz="1000" dirty="0">
                <a:solidFill>
                  <a:schemeClr val="tx1"/>
                </a:solidFill>
              </a:rPr>
              <a:t>="Model.a286e99f6a4c4dfa9a9fba59727376c2" Property="</a:t>
            </a:r>
            <a:r>
              <a:rPr lang="en-US" sz="1000" dirty="0" err="1">
                <a:solidFill>
                  <a:schemeClr val="tx1"/>
                </a:solidFill>
              </a:rPr>
              <a:t>Model.DisplayName</a:t>
            </a:r>
            <a:r>
              <a:rPr lang="en-US" sz="1000" dirty="0">
                <a:solidFill>
                  <a:schemeClr val="tx1"/>
                </a:solidFill>
              </a:rPr>
              <a:t>" </a:t>
            </a:r>
            <a:r>
              <a:rPr lang="en-US" sz="1000" dirty="0" err="1">
                <a:solidFill>
                  <a:schemeClr val="tx1"/>
                </a:solidFill>
              </a:rPr>
              <a:t>DataType</a:t>
            </a:r>
            <a:r>
              <a:rPr lang="en-US" sz="1000" dirty="0">
                <a:solidFill>
                  <a:schemeClr val="tx1"/>
                </a:solidFill>
              </a:rPr>
              <a:t>="</a:t>
            </a:r>
            <a:r>
              <a:rPr lang="en-US" sz="1000" dirty="0" err="1">
                <a:solidFill>
                  <a:schemeClr val="tx1"/>
                </a:solidFill>
              </a:rPr>
              <a:t>s:String</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mux:Column</a:t>
            </a:r>
            <a:r>
              <a:rPr lang="en-US" sz="1000" dirty="0">
                <a:solidFill>
                  <a:schemeClr val="tx1"/>
                </a:solidFill>
              </a:rPr>
              <a:t> Name="</a:t>
            </a:r>
            <a:r>
              <a:rPr lang="en-US" sz="1000" dirty="0" err="1">
                <a:solidFill>
                  <a:schemeClr val="tx1"/>
                </a:solidFill>
              </a:rPr>
              <a:t>PuchaseDate</a:t>
            </a:r>
            <a:r>
              <a:rPr lang="en-US" sz="1000" dirty="0">
                <a:solidFill>
                  <a:schemeClr val="tx1"/>
                </a:solidFill>
              </a:rPr>
              <a:t>" </a:t>
            </a:r>
            <a:r>
              <a:rPr lang="en-US" sz="1000" dirty="0" err="1">
                <a:solidFill>
                  <a:schemeClr val="tx1"/>
                </a:solidFill>
              </a:rPr>
              <a:t>DisplayMemberBinding</a:t>
            </a:r>
            <a:r>
              <a:rPr lang="en-US" sz="1000" dirty="0">
                <a:solidFill>
                  <a:schemeClr val="tx1"/>
                </a:solidFill>
              </a:rPr>
              <a:t>="{Binding Path=</a:t>
            </a:r>
            <a:r>
              <a:rPr lang="en-US" sz="1000" dirty="0" err="1">
                <a:solidFill>
                  <a:schemeClr val="tx1"/>
                </a:solidFill>
              </a:rPr>
              <a:t>PuchaseDate</a:t>
            </a:r>
            <a:r>
              <a:rPr lang="en-US" sz="1000" dirty="0">
                <a:solidFill>
                  <a:schemeClr val="tx1"/>
                </a:solidFill>
              </a:rPr>
              <a:t>}" Width="100" </a:t>
            </a:r>
            <a:r>
              <a:rPr lang="en-US" sz="1000" dirty="0" err="1">
                <a:solidFill>
                  <a:schemeClr val="tx1"/>
                </a:solidFill>
              </a:rPr>
              <a:t>DisplayName</a:t>
            </a:r>
            <a:r>
              <a:rPr lang="en-US" sz="1000" dirty="0">
                <a:solidFill>
                  <a:schemeClr val="tx1"/>
                </a:solidFill>
              </a:rPr>
              <a:t>="PuchaseDate.7f83dfacdd9c4562a35214527d0ffb5d" Property="</a:t>
            </a:r>
            <a:r>
              <a:rPr lang="en-US" sz="1000" dirty="0" err="1">
                <a:solidFill>
                  <a:schemeClr val="tx1"/>
                </a:solidFill>
              </a:rPr>
              <a:t>PuchaseDate</a:t>
            </a:r>
            <a:r>
              <a:rPr lang="en-US" sz="1000" dirty="0">
                <a:solidFill>
                  <a:schemeClr val="tx1"/>
                </a:solidFill>
              </a:rPr>
              <a:t>" </a:t>
            </a:r>
            <a:r>
              <a:rPr lang="en-US" sz="1000" dirty="0" err="1">
                <a:solidFill>
                  <a:schemeClr val="tx1"/>
                </a:solidFill>
              </a:rPr>
              <a:t>DataType</a:t>
            </a:r>
            <a:r>
              <a:rPr lang="en-US" sz="1000" dirty="0">
                <a:solidFill>
                  <a:schemeClr val="tx1"/>
                </a:solidFill>
              </a:rPr>
              <a:t>="</a:t>
            </a:r>
            <a:r>
              <a:rPr lang="en-US" sz="1000" dirty="0" err="1">
                <a:solidFill>
                  <a:schemeClr val="tx1"/>
                </a:solidFill>
              </a:rPr>
              <a:t>s:DateTime</a:t>
            </a:r>
            <a:r>
              <a:rPr lang="en-US" sz="1000" dirty="0">
                <a:solidFill>
                  <a:schemeClr val="tx1"/>
                </a:solidFill>
              </a:rPr>
              <a:t>" /&gt;</a:t>
            </a:r>
          </a:p>
          <a:p>
            <a:pPr marL="0" indent="0">
              <a:buNone/>
            </a:pPr>
            <a:r>
              <a:rPr lang="en-US" sz="1000" dirty="0">
                <a:solidFill>
                  <a:schemeClr val="tx1"/>
                </a:solidFill>
              </a:rPr>
              <a:t>            &lt;/</a:t>
            </a:r>
            <a:r>
              <a:rPr lang="en-US" sz="1000" dirty="0" err="1">
                <a:solidFill>
                  <a:schemeClr val="tx1"/>
                </a:solidFill>
              </a:rPr>
              <a:t>mux:ColumnCollection</a:t>
            </a:r>
            <a:r>
              <a:rPr lang="en-US" sz="1000" dirty="0">
                <a:solidFill>
                  <a:schemeClr val="tx1"/>
                </a:solidFill>
              </a:rPr>
              <a:t>&gt;</a:t>
            </a:r>
          </a:p>
          <a:p>
            <a:pPr marL="0" indent="0">
              <a:buNone/>
            </a:pPr>
            <a:r>
              <a:rPr lang="en-US" sz="1000" dirty="0">
                <a:solidFill>
                  <a:schemeClr val="tx1"/>
                </a:solidFill>
              </a:rPr>
              <a:t>          &lt;/Columns&gt;</a:t>
            </a:r>
          </a:p>
          <a:p>
            <a:pPr marL="0" indent="0">
              <a:buNone/>
            </a:pPr>
            <a:r>
              <a:rPr lang="en-US" sz="1000" dirty="0">
                <a:solidFill>
                  <a:schemeClr val="tx1"/>
                </a:solidFill>
              </a:rPr>
              <a:t>          &lt;</a:t>
            </a:r>
            <a:r>
              <a:rPr lang="en-US" sz="1000" dirty="0" err="1">
                <a:solidFill>
                  <a:schemeClr val="tx1"/>
                </a:solidFill>
              </a:rPr>
              <a:t>ViewStrings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ViewString</a:t>
            </a:r>
            <a:r>
              <a:rPr lang="en-US" sz="1000" dirty="0">
                <a:solidFill>
                  <a:schemeClr val="tx1"/>
                </a:solidFill>
              </a:rPr>
              <a:t> ID="DisplayName.5b83c10b8bf149eea6ee7583079294a6"&gt;$</a:t>
            </a:r>
            <a:r>
              <a:rPr lang="en-US" sz="1000" dirty="0" err="1">
                <a:solidFill>
                  <a:schemeClr val="tx1"/>
                </a:solidFill>
              </a:rPr>
              <a:t>MPElement</a:t>
            </a:r>
            <a:r>
              <a:rPr lang="en-US" sz="1000" dirty="0">
                <a:solidFill>
                  <a:schemeClr val="tx1"/>
                </a:solidFill>
              </a:rPr>
              <a:t>[Name="DisplayName.5b83c10b8bf149eea6ee7583079294a6"]$&lt;/</a:t>
            </a:r>
            <a:r>
              <a:rPr lang="en-US" sz="1000" dirty="0" err="1">
                <a:solidFill>
                  <a:schemeClr val="tx1"/>
                </a:solidFill>
              </a:rPr>
              <a:t>ViewString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ViewString</a:t>
            </a:r>
            <a:r>
              <a:rPr lang="en-US" sz="1000" dirty="0">
                <a:solidFill>
                  <a:schemeClr val="tx1"/>
                </a:solidFill>
              </a:rPr>
              <a:t> ID="DisplayName.dd4c5809cb3248fa8a3c0cec3c30272c"&gt;$</a:t>
            </a:r>
            <a:r>
              <a:rPr lang="en-US" sz="1000" dirty="0" err="1">
                <a:solidFill>
                  <a:schemeClr val="tx1"/>
                </a:solidFill>
              </a:rPr>
              <a:t>MPElement</a:t>
            </a:r>
            <a:r>
              <a:rPr lang="en-US" sz="1000" dirty="0">
                <a:solidFill>
                  <a:schemeClr val="tx1"/>
                </a:solidFill>
              </a:rPr>
              <a:t>[Name="DisplayName.dd4c5809cb3248fa8a3c0cec3c30272c"]$&lt;/</a:t>
            </a:r>
            <a:r>
              <a:rPr lang="en-US" sz="1000" dirty="0" err="1">
                <a:solidFill>
                  <a:schemeClr val="tx1"/>
                </a:solidFill>
              </a:rPr>
              <a:t>ViewString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ViewString</a:t>
            </a:r>
            <a:r>
              <a:rPr lang="en-US" sz="1000" dirty="0">
                <a:solidFill>
                  <a:schemeClr val="tx1"/>
                </a:solidFill>
              </a:rPr>
              <a:t> ID="Id.53ee20a1406a43409696843e2d10c4fc"&gt;$</a:t>
            </a:r>
            <a:r>
              <a:rPr lang="en-US" sz="1000" dirty="0" err="1">
                <a:solidFill>
                  <a:schemeClr val="tx1"/>
                </a:solidFill>
              </a:rPr>
              <a:t>MPElement</a:t>
            </a:r>
            <a:r>
              <a:rPr lang="en-US" sz="1000" dirty="0">
                <a:solidFill>
                  <a:schemeClr val="tx1"/>
                </a:solidFill>
              </a:rPr>
              <a:t>[Name="Id.53ee20a1406a43409696843e2d10c4fc"]$&lt;/</a:t>
            </a:r>
            <a:r>
              <a:rPr lang="en-US" sz="1000" dirty="0" err="1">
                <a:solidFill>
                  <a:schemeClr val="tx1"/>
                </a:solidFill>
              </a:rPr>
              <a:t>ViewString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ViewString</a:t>
            </a:r>
            <a:r>
              <a:rPr lang="en-US" sz="1000" dirty="0">
                <a:solidFill>
                  <a:schemeClr val="tx1"/>
                </a:solidFill>
              </a:rPr>
              <a:t> ID="Model.a286e99f6a4c4dfa9a9fba59727376c2"&gt;$</a:t>
            </a:r>
            <a:r>
              <a:rPr lang="en-US" sz="1000" dirty="0" err="1">
                <a:solidFill>
                  <a:schemeClr val="tx1"/>
                </a:solidFill>
              </a:rPr>
              <a:t>MPElement</a:t>
            </a:r>
            <a:r>
              <a:rPr lang="en-US" sz="1000" dirty="0">
                <a:solidFill>
                  <a:schemeClr val="tx1"/>
                </a:solidFill>
              </a:rPr>
              <a:t>[Name="Model.a286e99f6a4c4dfa9a9fba59727376c2"]$&lt;/</a:t>
            </a:r>
            <a:r>
              <a:rPr lang="en-US" sz="1000" dirty="0" err="1">
                <a:solidFill>
                  <a:schemeClr val="tx1"/>
                </a:solidFill>
              </a:rPr>
              <a:t>ViewString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ViewString</a:t>
            </a:r>
            <a:r>
              <a:rPr lang="en-US" sz="1000" dirty="0">
                <a:solidFill>
                  <a:schemeClr val="tx1"/>
                </a:solidFill>
              </a:rPr>
              <a:t> ID="PuchaseDate.7f83dfacdd9c4562a35214527d0ffb5d"&gt;$</a:t>
            </a:r>
            <a:r>
              <a:rPr lang="en-US" sz="1000" dirty="0" err="1">
                <a:solidFill>
                  <a:schemeClr val="tx1"/>
                </a:solidFill>
              </a:rPr>
              <a:t>MPElement</a:t>
            </a:r>
            <a:r>
              <a:rPr lang="en-US" sz="1000" dirty="0">
                <a:solidFill>
                  <a:schemeClr val="tx1"/>
                </a:solidFill>
              </a:rPr>
              <a:t>[Name="PuchaseDate.7f83dfacdd9c4562a35214527d0ffb5d"]$&lt;/</a:t>
            </a:r>
            <a:r>
              <a:rPr lang="en-US" sz="1000" dirty="0" err="1">
                <a:solidFill>
                  <a:schemeClr val="tx1"/>
                </a:solidFill>
              </a:rPr>
              <a:t>ViewString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ViewStrings</a:t>
            </a:r>
            <a:r>
              <a:rPr lang="en-US" sz="1000" dirty="0">
                <a:solidFill>
                  <a:schemeClr val="tx1"/>
                </a:solidFill>
              </a:rPr>
              <a:t>&gt;</a:t>
            </a:r>
          </a:p>
          <a:p>
            <a:pPr marL="0" indent="0">
              <a:buNone/>
            </a:pPr>
            <a:r>
              <a:rPr lang="en-US" sz="1000" dirty="0">
                <a:solidFill>
                  <a:schemeClr val="tx1"/>
                </a:solidFill>
              </a:rPr>
              <a:t>        &lt;/Presentation&gt;</a:t>
            </a:r>
          </a:p>
          <a:p>
            <a:pPr marL="0" indent="0">
              <a:buNone/>
            </a:pPr>
            <a:r>
              <a:rPr lang="en-US" sz="1000" dirty="0">
                <a:solidFill>
                  <a:schemeClr val="tx1"/>
                </a:solidFill>
              </a:rPr>
              <a:t>      &lt;/View&gt;</a:t>
            </a:r>
          </a:p>
          <a:p>
            <a:pPr marL="0" indent="0">
              <a:buNone/>
            </a:pPr>
            <a:r>
              <a:rPr lang="en-US" sz="1000" dirty="0">
                <a:solidFill>
                  <a:schemeClr val="tx1"/>
                </a:solidFill>
              </a:rPr>
              <a:t>    &lt;/Views&gt;</a:t>
            </a:r>
          </a:p>
          <a:p>
            <a:pPr marL="0" indent="0">
              <a:buNone/>
            </a:pPr>
            <a:r>
              <a:rPr lang="en-US" sz="1000" dirty="0">
                <a:solidFill>
                  <a:schemeClr val="tx1"/>
                </a:solidFill>
              </a:rPr>
              <a:t>    &lt;Folders&gt;</a:t>
            </a:r>
          </a:p>
          <a:p>
            <a:pPr marL="0" indent="0">
              <a:buNone/>
            </a:pPr>
            <a:r>
              <a:rPr lang="en-US" sz="1000" dirty="0">
                <a:solidFill>
                  <a:schemeClr val="tx1"/>
                </a:solidFill>
              </a:rPr>
              <a:t>      &lt;Folder ID="Folder.7d7fc8366d2d464eadb5cd0b93663fb8" Accessibility="Public" </a:t>
            </a:r>
            <a:r>
              <a:rPr lang="en-US" sz="1000" dirty="0" err="1">
                <a:solidFill>
                  <a:schemeClr val="tx1"/>
                </a:solidFill>
              </a:rPr>
              <a:t>ParentFolder</a:t>
            </a:r>
            <a:r>
              <a:rPr lang="en-US" sz="1000" dirty="0">
                <a:solidFill>
                  <a:schemeClr val="tx1"/>
                </a:solidFill>
              </a:rPr>
              <a:t>="ConfigurationManagement!ServiceManager.Console.ConfigurationManagement.ConfigItem.Root" /&gt;</a:t>
            </a:r>
          </a:p>
          <a:p>
            <a:pPr marL="0" indent="0">
              <a:buNone/>
            </a:pPr>
            <a:r>
              <a:rPr lang="en-US" sz="1000" dirty="0">
                <a:solidFill>
                  <a:schemeClr val="tx1"/>
                </a:solidFill>
              </a:rPr>
              <a:t>    &lt;/Folders&gt;</a:t>
            </a:r>
          </a:p>
          <a:p>
            <a:pPr marL="0" indent="0">
              <a:buNone/>
            </a:pPr>
            <a:r>
              <a:rPr lang="en-US" sz="1000" dirty="0">
                <a:solidFill>
                  <a:schemeClr val="tx1"/>
                </a:solidFill>
              </a:rPr>
              <a:t>    &lt;</a:t>
            </a:r>
            <a:r>
              <a:rPr lang="en-US" sz="1000" dirty="0" err="1">
                <a:solidFill>
                  <a:schemeClr val="tx1"/>
                </a:solidFill>
              </a:rPr>
              <a:t>FolderItems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FolderItem</a:t>
            </a:r>
            <a:r>
              <a:rPr lang="en-US" sz="1000" dirty="0">
                <a:solidFill>
                  <a:schemeClr val="tx1"/>
                </a:solidFill>
              </a:rPr>
              <a:t> </a:t>
            </a:r>
            <a:r>
              <a:rPr lang="en-US" sz="1000" dirty="0" err="1">
                <a:solidFill>
                  <a:schemeClr val="tx1"/>
                </a:solidFill>
              </a:rPr>
              <a:t>ElementID</a:t>
            </a:r>
            <a:r>
              <a:rPr lang="en-US" sz="1000" dirty="0">
                <a:solidFill>
                  <a:schemeClr val="tx1"/>
                </a:solidFill>
              </a:rPr>
              <a:t>="Console!Microsoft.EnterpriseManagement.ServiceManager.UI.Console.Task.CreateGridView" ID="FolderItem.ca41baca601f4ba2ab1f3370f53f8ffc" Folder="Folder.7d7fc8366d2d464eadb5cd0b93663fb8" /&gt;</a:t>
            </a:r>
          </a:p>
          <a:p>
            <a:pPr marL="0" indent="0">
              <a:buNone/>
            </a:pPr>
            <a:r>
              <a:rPr lang="en-US" sz="1000" dirty="0">
                <a:solidFill>
                  <a:schemeClr val="tx1"/>
                </a:solidFill>
              </a:rPr>
              <a:t>      &lt;</a:t>
            </a:r>
            <a:r>
              <a:rPr lang="en-US" sz="1000" dirty="0" err="1">
                <a:solidFill>
                  <a:schemeClr val="tx1"/>
                </a:solidFill>
              </a:rPr>
              <a:t>FolderItem</a:t>
            </a:r>
            <a:r>
              <a:rPr lang="en-US" sz="1000" dirty="0">
                <a:solidFill>
                  <a:schemeClr val="tx1"/>
                </a:solidFill>
              </a:rPr>
              <a:t> </a:t>
            </a:r>
            <a:r>
              <a:rPr lang="en-US" sz="1000" dirty="0" err="1">
                <a:solidFill>
                  <a:schemeClr val="tx1"/>
                </a:solidFill>
              </a:rPr>
              <a:t>ElementID</a:t>
            </a:r>
            <a:r>
              <a:rPr lang="en-US" sz="1000" dirty="0">
                <a:solidFill>
                  <a:schemeClr val="tx1"/>
                </a:solidFill>
              </a:rPr>
              <a:t>="View.6af69141f11d420ca31fb70be8627c3d" ID="FolderItem.9a2562c21d2f42e08e48cebc4ae8d8c0" Folder="Folder.7d7fc8366d2d464eadb5cd0b93663fb8" /&gt;</a:t>
            </a:r>
          </a:p>
          <a:p>
            <a:pPr marL="0" indent="0">
              <a:buNone/>
            </a:pPr>
            <a:r>
              <a:rPr lang="en-US" sz="1000" dirty="0">
                <a:solidFill>
                  <a:schemeClr val="tx1"/>
                </a:solidFill>
              </a:rPr>
              <a:t>    &lt;/</a:t>
            </a:r>
            <a:r>
              <a:rPr lang="en-US" sz="1000" dirty="0" err="1">
                <a:solidFill>
                  <a:schemeClr val="tx1"/>
                </a:solidFill>
              </a:rPr>
              <a:t>FolderItems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ImageReferences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ImageReference</a:t>
            </a:r>
            <a:r>
              <a:rPr lang="en-US" sz="1000" dirty="0">
                <a:solidFill>
                  <a:schemeClr val="tx1"/>
                </a:solidFill>
              </a:rPr>
              <a:t> </a:t>
            </a:r>
            <a:r>
              <a:rPr lang="en-US" sz="1000" dirty="0" err="1">
                <a:solidFill>
                  <a:schemeClr val="tx1"/>
                </a:solidFill>
              </a:rPr>
              <a:t>ElementID</a:t>
            </a:r>
            <a:r>
              <a:rPr lang="en-US" sz="1000" dirty="0">
                <a:solidFill>
                  <a:schemeClr val="tx1"/>
                </a:solidFill>
              </a:rPr>
              <a:t>="Folder.7d7fc8366d2d464eadb5cd0b93663fb8" </a:t>
            </a:r>
            <a:r>
              <a:rPr lang="en-US" sz="1000" dirty="0" err="1">
                <a:solidFill>
                  <a:schemeClr val="tx1"/>
                </a:solidFill>
              </a:rPr>
              <a:t>ImageID</a:t>
            </a:r>
            <a:r>
              <a:rPr lang="en-US" sz="1000" dirty="0">
                <a:solidFill>
                  <a:schemeClr val="tx1"/>
                </a:solidFill>
              </a:rPr>
              <a:t>="Console!Microsoft.EnterpriseManagement.ServiceManager.UI.Console.Image.Folder" /&gt;</a:t>
            </a:r>
          </a:p>
          <a:p>
            <a:pPr marL="0" indent="0">
              <a:buNone/>
            </a:pPr>
            <a:r>
              <a:rPr lang="en-US" sz="1000" dirty="0">
                <a:solidFill>
                  <a:schemeClr val="tx1"/>
                </a:solidFill>
              </a:rPr>
              <a:t>      &lt;</a:t>
            </a:r>
            <a:r>
              <a:rPr lang="en-US" sz="1000" dirty="0" err="1">
                <a:solidFill>
                  <a:schemeClr val="tx1"/>
                </a:solidFill>
              </a:rPr>
              <a:t>ImageReference</a:t>
            </a:r>
            <a:r>
              <a:rPr lang="en-US" sz="1000" dirty="0">
                <a:solidFill>
                  <a:schemeClr val="tx1"/>
                </a:solidFill>
              </a:rPr>
              <a:t> </a:t>
            </a:r>
            <a:r>
              <a:rPr lang="en-US" sz="1000" dirty="0" err="1">
                <a:solidFill>
                  <a:schemeClr val="tx1"/>
                </a:solidFill>
              </a:rPr>
              <a:t>ElementID</a:t>
            </a:r>
            <a:r>
              <a:rPr lang="en-US" sz="1000" dirty="0">
                <a:solidFill>
                  <a:schemeClr val="tx1"/>
                </a:solidFill>
              </a:rPr>
              <a:t>="View.6af69141f11d420ca31fb70be8627c3d" </a:t>
            </a:r>
            <a:r>
              <a:rPr lang="en-US" sz="1000" dirty="0" err="1">
                <a:solidFill>
                  <a:schemeClr val="tx1"/>
                </a:solidFill>
              </a:rPr>
              <a:t>ImageID</a:t>
            </a:r>
            <a:r>
              <a:rPr lang="en-US" sz="1000" dirty="0">
                <a:solidFill>
                  <a:schemeClr val="tx1"/>
                </a:solidFill>
              </a:rPr>
              <a:t>="ConfigurationManagement!ConfigItemImage16x16" /&gt;</a:t>
            </a:r>
          </a:p>
          <a:p>
            <a:pPr marL="0" indent="0">
              <a:buNone/>
            </a:pPr>
            <a:r>
              <a:rPr lang="en-US" sz="1000" dirty="0">
                <a:solidFill>
                  <a:schemeClr val="tx1"/>
                </a:solidFill>
              </a:rPr>
              <a:t>    &lt;/</a:t>
            </a:r>
            <a:r>
              <a:rPr lang="en-US" sz="1000" dirty="0" err="1">
                <a:solidFill>
                  <a:schemeClr val="tx1"/>
                </a:solidFill>
              </a:rPr>
              <a:t>ImageReferences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StringResources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StringResource</a:t>
            </a:r>
            <a:r>
              <a:rPr lang="en-US" sz="1000" dirty="0">
                <a:solidFill>
                  <a:schemeClr val="tx1"/>
                </a:solidFill>
              </a:rPr>
              <a:t> ID="DisplayName.5b83c10b8bf149eea6ee7583079294a6" /&gt;</a:t>
            </a:r>
          </a:p>
          <a:p>
            <a:pPr marL="0" indent="0">
              <a:buNone/>
            </a:pPr>
            <a:r>
              <a:rPr lang="en-US" sz="1000" dirty="0">
                <a:solidFill>
                  <a:schemeClr val="tx1"/>
                </a:solidFill>
              </a:rPr>
              <a:t>      &lt;</a:t>
            </a:r>
            <a:r>
              <a:rPr lang="en-US" sz="1000" dirty="0" err="1">
                <a:solidFill>
                  <a:schemeClr val="tx1"/>
                </a:solidFill>
              </a:rPr>
              <a:t>StringResource</a:t>
            </a:r>
            <a:r>
              <a:rPr lang="en-US" sz="1000" dirty="0">
                <a:solidFill>
                  <a:schemeClr val="tx1"/>
                </a:solidFill>
              </a:rPr>
              <a:t> ID="DisplayName.dd4c5809cb3248fa8a3c0cec3c30272c" /&gt;</a:t>
            </a:r>
          </a:p>
          <a:p>
            <a:pPr marL="0" indent="0">
              <a:buNone/>
            </a:pPr>
            <a:r>
              <a:rPr lang="en-US" sz="1000" dirty="0">
                <a:solidFill>
                  <a:schemeClr val="tx1"/>
                </a:solidFill>
              </a:rPr>
              <a:t>      &lt;</a:t>
            </a:r>
            <a:r>
              <a:rPr lang="en-US" sz="1000" dirty="0" err="1">
                <a:solidFill>
                  <a:schemeClr val="tx1"/>
                </a:solidFill>
              </a:rPr>
              <a:t>StringResource</a:t>
            </a:r>
            <a:r>
              <a:rPr lang="en-US" sz="1000" dirty="0">
                <a:solidFill>
                  <a:schemeClr val="tx1"/>
                </a:solidFill>
              </a:rPr>
              <a:t> ID="Id.53ee20a1406a43409696843e2d10c4fc" /&gt;</a:t>
            </a:r>
          </a:p>
          <a:p>
            <a:pPr marL="0" indent="0">
              <a:buNone/>
            </a:pPr>
            <a:r>
              <a:rPr lang="en-US" sz="1000" dirty="0">
                <a:solidFill>
                  <a:schemeClr val="tx1"/>
                </a:solidFill>
              </a:rPr>
              <a:t>      &lt;</a:t>
            </a:r>
            <a:r>
              <a:rPr lang="en-US" sz="1000" dirty="0" err="1">
                <a:solidFill>
                  <a:schemeClr val="tx1"/>
                </a:solidFill>
              </a:rPr>
              <a:t>StringResource</a:t>
            </a:r>
            <a:r>
              <a:rPr lang="en-US" sz="1000" dirty="0">
                <a:solidFill>
                  <a:schemeClr val="tx1"/>
                </a:solidFill>
              </a:rPr>
              <a:t> ID="Model.a286e99f6a4c4dfa9a9fba59727376c2" /&gt;</a:t>
            </a:r>
          </a:p>
          <a:p>
            <a:pPr marL="0" indent="0">
              <a:buNone/>
            </a:pPr>
            <a:r>
              <a:rPr lang="en-US" sz="1000" dirty="0">
                <a:solidFill>
                  <a:schemeClr val="tx1"/>
                </a:solidFill>
              </a:rPr>
              <a:t>      &lt;</a:t>
            </a:r>
            <a:r>
              <a:rPr lang="en-US" sz="1000" dirty="0" err="1">
                <a:solidFill>
                  <a:schemeClr val="tx1"/>
                </a:solidFill>
              </a:rPr>
              <a:t>StringResource</a:t>
            </a:r>
            <a:r>
              <a:rPr lang="en-US" sz="1000" dirty="0">
                <a:solidFill>
                  <a:schemeClr val="tx1"/>
                </a:solidFill>
              </a:rPr>
              <a:t> ID="PuchaseDate.7f83dfacdd9c4562a35214527d0ffb5d" /&gt;</a:t>
            </a:r>
          </a:p>
          <a:p>
            <a:pPr marL="0" indent="0">
              <a:buNone/>
            </a:pPr>
            <a:r>
              <a:rPr lang="en-US" sz="1000" dirty="0">
                <a:solidFill>
                  <a:schemeClr val="tx1"/>
                </a:solidFill>
              </a:rPr>
              <a:t>    &lt;/</a:t>
            </a:r>
            <a:r>
              <a:rPr lang="en-US" sz="1000" dirty="0" err="1">
                <a:solidFill>
                  <a:schemeClr val="tx1"/>
                </a:solidFill>
              </a:rPr>
              <a:t>StringResources</a:t>
            </a:r>
            <a:r>
              <a:rPr lang="en-US" sz="1000" dirty="0">
                <a:solidFill>
                  <a:schemeClr val="tx1"/>
                </a:solidFill>
              </a:rPr>
              <a:t>&gt;</a:t>
            </a:r>
          </a:p>
          <a:p>
            <a:pPr marL="0" indent="0">
              <a:buNone/>
            </a:pPr>
            <a:r>
              <a:rPr lang="en-US" sz="1000" dirty="0">
                <a:solidFill>
                  <a:schemeClr val="tx1"/>
                </a:solidFill>
              </a:rPr>
              <a:t>  &lt;/Presentation&gt;</a:t>
            </a:r>
          </a:p>
          <a:p>
            <a:pPr marL="0" indent="0">
              <a:buNone/>
            </a:pPr>
            <a:r>
              <a:rPr lang="en-US" sz="1000" dirty="0">
                <a:solidFill>
                  <a:schemeClr val="tx1"/>
                </a:solidFill>
              </a:rPr>
              <a:t>  &lt;</a:t>
            </a:r>
            <a:r>
              <a:rPr lang="en-US" sz="1000" dirty="0" err="1">
                <a:solidFill>
                  <a:schemeClr val="tx1"/>
                </a:solidFill>
              </a:rPr>
              <a:t>LanguagePacks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LanguagePack</a:t>
            </a:r>
            <a:r>
              <a:rPr lang="en-US" sz="1000" dirty="0">
                <a:solidFill>
                  <a:schemeClr val="tx1"/>
                </a:solidFill>
              </a:rPr>
              <a:t> ID="NLB" </a:t>
            </a:r>
            <a:r>
              <a:rPr lang="en-US" sz="1000" dirty="0" err="1">
                <a:solidFill>
                  <a:schemeClr val="tx1"/>
                </a:solidFill>
              </a:rPr>
              <a:t>IsDefault</a:t>
            </a:r>
            <a:r>
              <a:rPr lang="en-US" sz="1000" dirty="0">
                <a:solidFill>
                  <a:schemeClr val="tx1"/>
                </a:solidFill>
              </a:rPr>
              <a:t>="true"&gt;</a:t>
            </a:r>
          </a:p>
          <a:p>
            <a:pPr marL="0" indent="0">
              <a:buNone/>
            </a:pPr>
            <a:r>
              <a:rPr lang="en-US" sz="1000" dirty="0">
                <a:solidFill>
                  <a:schemeClr val="tx1"/>
                </a:solidFill>
              </a:rPr>
              <a:t>      &lt;</a:t>
            </a:r>
            <a:r>
              <a:rPr lang="en-US" sz="1000" dirty="0" err="1">
                <a:solidFill>
                  <a:schemeClr val="tx1"/>
                </a:solidFill>
              </a:rPr>
              <a:t>DisplayStrings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UtilityManagementPack</a:t>
            </a:r>
            <a:r>
              <a:rPr lang="en-US" sz="1000" dirty="0">
                <a:solidFill>
                  <a:schemeClr val="tx1"/>
                </a:solidFill>
              </a:rPr>
              <a:t>"&gt;</a:t>
            </a:r>
          </a:p>
          <a:p>
            <a:pPr marL="0" indent="0">
              <a:buNone/>
            </a:pPr>
            <a:r>
              <a:rPr lang="en-US" sz="1000" dirty="0">
                <a:solidFill>
                  <a:schemeClr val="tx1"/>
                </a:solidFill>
              </a:rPr>
              <a:t>          &lt;Name&gt;</a:t>
            </a:r>
            <a:r>
              <a:rPr lang="en-US" sz="1000" dirty="0" err="1">
                <a:solidFill>
                  <a:schemeClr val="tx1"/>
                </a:solidFill>
              </a:rPr>
              <a:t>UtilityManagementPack</a:t>
            </a:r>
            <a:r>
              <a:rPr lang="en-US" sz="1000" dirty="0">
                <a:solidFill>
                  <a:schemeClr val="tx1"/>
                </a:solidFill>
              </a:rPr>
              <a:t>&lt;/Name&gt;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="Folder.7d7fc8366d2d464eadb5cd0b93663fb8"&gt;</a:t>
            </a:r>
          </a:p>
          <a:p>
            <a:pPr marL="0" indent="0">
              <a:buNone/>
            </a:pPr>
            <a:r>
              <a:rPr lang="en-US" sz="1000" dirty="0">
                <a:solidFill>
                  <a:schemeClr val="tx1"/>
                </a:solidFill>
              </a:rPr>
              <a:t>          &lt;Name&gt;Utility&lt;/Name&gt;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="View.6af69141f11d420ca31fb70be8627c3d"&gt;</a:t>
            </a:r>
          </a:p>
          <a:p>
            <a:pPr marL="0" indent="0">
              <a:buNone/>
            </a:pPr>
            <a:r>
              <a:rPr lang="en-US" sz="1000" dirty="0">
                <a:solidFill>
                  <a:schemeClr val="tx1"/>
                </a:solidFill>
              </a:rPr>
              <a:t>          &lt;Name&gt;</a:t>
            </a:r>
            <a:r>
              <a:rPr lang="en-US" sz="1000" dirty="0" err="1">
                <a:solidFill>
                  <a:schemeClr val="tx1"/>
                </a:solidFill>
              </a:rPr>
              <a:t>CoffeeMachines</a:t>
            </a:r>
            <a:r>
              <a:rPr lang="en-US" sz="1000" dirty="0">
                <a:solidFill>
                  <a:schemeClr val="tx1"/>
                </a:solidFill>
              </a:rPr>
              <a:t>&lt;/Name&gt;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LanguagePack</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LanguagePack</a:t>
            </a:r>
            <a:r>
              <a:rPr lang="en-US" sz="1000" dirty="0">
                <a:solidFill>
                  <a:schemeClr val="tx1"/>
                </a:solidFill>
              </a:rPr>
              <a:t> ID="ENU" </a:t>
            </a:r>
            <a:r>
              <a:rPr lang="en-US" sz="1000" dirty="0" err="1">
                <a:solidFill>
                  <a:schemeClr val="tx1"/>
                </a:solidFill>
              </a:rPr>
              <a:t>IsDefault</a:t>
            </a:r>
            <a:r>
              <a:rPr lang="en-US" sz="1000" dirty="0">
                <a:solidFill>
                  <a:schemeClr val="tx1"/>
                </a:solidFill>
              </a:rPr>
              <a:t>="false"&gt;</a:t>
            </a:r>
          </a:p>
          <a:p>
            <a:pPr marL="0" indent="0">
              <a:buNone/>
            </a:pPr>
            <a:r>
              <a:rPr lang="en-US" sz="1000" dirty="0">
                <a:solidFill>
                  <a:schemeClr val="tx1"/>
                </a:solidFill>
              </a:rPr>
              <a:t>      &lt;</a:t>
            </a:r>
            <a:r>
              <a:rPr lang="en-US" sz="1000" dirty="0" err="1">
                <a:solidFill>
                  <a:schemeClr val="tx1"/>
                </a:solidFill>
              </a:rPr>
              <a:t>DisplayStrings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UtilityManagementPack</a:t>
            </a:r>
            <a:r>
              <a:rPr lang="en-US" sz="1000" dirty="0">
                <a:solidFill>
                  <a:schemeClr val="tx1"/>
                </a:solidFill>
              </a:rPr>
              <a:t>"&gt;</a:t>
            </a:r>
          </a:p>
          <a:p>
            <a:pPr marL="0" indent="0">
              <a:buNone/>
            </a:pPr>
            <a:r>
              <a:rPr lang="en-US" sz="1000" dirty="0">
                <a:solidFill>
                  <a:schemeClr val="tx1"/>
                </a:solidFill>
              </a:rPr>
              <a:t>          &lt;Name&gt;</a:t>
            </a:r>
            <a:r>
              <a:rPr lang="en-US" sz="1000" dirty="0" err="1">
                <a:solidFill>
                  <a:schemeClr val="tx1"/>
                </a:solidFill>
              </a:rPr>
              <a:t>UtilityManagementPack</a:t>
            </a:r>
            <a:r>
              <a:rPr lang="en-US" sz="1000" dirty="0">
                <a:solidFill>
                  <a:schemeClr val="tx1"/>
                </a:solidFill>
              </a:rPr>
              <a:t>&lt;/Name&gt;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="Utility"&gt;</a:t>
            </a:r>
          </a:p>
          <a:p>
            <a:pPr marL="0" indent="0">
              <a:buNone/>
            </a:pPr>
            <a:r>
              <a:rPr lang="en-US" sz="1000" dirty="0">
                <a:solidFill>
                  <a:schemeClr val="tx1"/>
                </a:solidFill>
              </a:rPr>
              <a:t>          &lt;Name&gt;Utility&lt;/Name&gt;</a:t>
            </a:r>
          </a:p>
          <a:p>
            <a:pPr marL="0" indent="0">
              <a:buNone/>
            </a:pPr>
            <a:r>
              <a:rPr lang="en-US" sz="1000" dirty="0">
                <a:solidFill>
                  <a:schemeClr val="tx1"/>
                </a:solidFill>
              </a:rPr>
              <a:t>          &lt;Description&gt;Utility base </a:t>
            </a:r>
            <a:r>
              <a:rPr lang="en-US" sz="1000" dirty="0" err="1">
                <a:solidFill>
                  <a:schemeClr val="tx1"/>
                </a:solidFill>
              </a:rPr>
              <a:t>absctract</a:t>
            </a:r>
            <a:r>
              <a:rPr lang="en-US" sz="1000" dirty="0">
                <a:solidFill>
                  <a:schemeClr val="tx1"/>
                </a:solidFill>
              </a:rPr>
              <a:t> class&lt;/Description&gt;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="Utility" </a:t>
            </a:r>
            <a:r>
              <a:rPr lang="en-US" sz="1000" dirty="0" err="1">
                <a:solidFill>
                  <a:schemeClr val="tx1"/>
                </a:solidFill>
              </a:rPr>
              <a:t>SubElementID</a:t>
            </a:r>
            <a:r>
              <a:rPr lang="en-US" sz="1000" dirty="0">
                <a:solidFill>
                  <a:schemeClr val="tx1"/>
                </a:solidFill>
              </a:rPr>
              <a:t>="</a:t>
            </a:r>
            <a:r>
              <a:rPr lang="en-US" sz="1000" dirty="0" err="1">
                <a:solidFill>
                  <a:schemeClr val="tx1"/>
                </a:solidFill>
              </a:rPr>
              <a:t>UtilityID</a:t>
            </a:r>
            <a:r>
              <a:rPr lang="en-US" sz="1000" dirty="0">
                <a:solidFill>
                  <a:schemeClr val="tx1"/>
                </a:solidFill>
              </a:rPr>
              <a:t>"&gt;</a:t>
            </a:r>
          </a:p>
          <a:p>
            <a:pPr marL="0" indent="0">
              <a:buNone/>
            </a:pPr>
            <a:r>
              <a:rPr lang="en-US" sz="1000" dirty="0">
                <a:solidFill>
                  <a:schemeClr val="tx1"/>
                </a:solidFill>
              </a:rPr>
              <a:t>          &lt;Name&gt;Utility ID&lt;/Name&gt;</a:t>
            </a:r>
          </a:p>
          <a:p>
            <a:pPr marL="0" indent="0">
              <a:buNone/>
            </a:pPr>
            <a:r>
              <a:rPr lang="en-US" sz="1000" dirty="0">
                <a:solidFill>
                  <a:schemeClr val="tx1"/>
                </a:solidFill>
              </a:rPr>
              <a:t>          &lt;Description&gt;Utility ID&lt;/Description&gt;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CoffeeMachine</a:t>
            </a:r>
            <a:r>
              <a:rPr lang="en-US" sz="1000" dirty="0">
                <a:solidFill>
                  <a:schemeClr val="tx1"/>
                </a:solidFill>
              </a:rPr>
              <a:t>"&gt;</a:t>
            </a:r>
          </a:p>
          <a:p>
            <a:pPr marL="0" indent="0">
              <a:buNone/>
            </a:pPr>
            <a:r>
              <a:rPr lang="en-US" sz="1000" dirty="0">
                <a:solidFill>
                  <a:schemeClr val="tx1"/>
                </a:solidFill>
              </a:rPr>
              <a:t>          &lt;Name&gt;</a:t>
            </a:r>
            <a:r>
              <a:rPr lang="en-US" sz="1000" dirty="0" err="1">
                <a:solidFill>
                  <a:schemeClr val="tx1"/>
                </a:solidFill>
              </a:rPr>
              <a:t>CoffeeMachine</a:t>
            </a:r>
            <a:r>
              <a:rPr lang="en-US" sz="1000" dirty="0">
                <a:solidFill>
                  <a:schemeClr val="tx1"/>
                </a:solidFill>
              </a:rPr>
              <a:t>&lt;/Name&gt;</a:t>
            </a:r>
          </a:p>
          <a:p>
            <a:pPr marL="0" indent="0">
              <a:buNone/>
            </a:pPr>
            <a:r>
              <a:rPr lang="en-US" sz="1000" dirty="0">
                <a:solidFill>
                  <a:schemeClr val="tx1"/>
                </a:solidFill>
              </a:rPr>
              <a:t>          &lt;Description&gt;</a:t>
            </a:r>
            <a:r>
              <a:rPr lang="en-US" sz="1000" dirty="0" err="1">
                <a:solidFill>
                  <a:schemeClr val="tx1"/>
                </a:solidFill>
              </a:rPr>
              <a:t>CoffeeMachine</a:t>
            </a:r>
            <a:r>
              <a:rPr lang="en-US" sz="1000" dirty="0">
                <a:solidFill>
                  <a:schemeClr val="tx1"/>
                </a:solidFill>
              </a:rPr>
              <a:t> inherits from Utility.&lt;/Description&gt;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="Utility" </a:t>
            </a:r>
            <a:r>
              <a:rPr lang="en-US" sz="1000" dirty="0" err="1">
                <a:solidFill>
                  <a:schemeClr val="tx1"/>
                </a:solidFill>
              </a:rPr>
              <a:t>SubElementID</a:t>
            </a:r>
            <a:r>
              <a:rPr lang="en-US" sz="1000" dirty="0">
                <a:solidFill>
                  <a:schemeClr val="tx1"/>
                </a:solidFill>
              </a:rPr>
              <a:t>="</a:t>
            </a:r>
            <a:r>
              <a:rPr lang="en-US" sz="1000" dirty="0" err="1">
                <a:solidFill>
                  <a:schemeClr val="tx1"/>
                </a:solidFill>
              </a:rPr>
              <a:t>PuchaseDate</a:t>
            </a:r>
            <a:r>
              <a:rPr lang="en-US" sz="1000" dirty="0">
                <a:solidFill>
                  <a:schemeClr val="tx1"/>
                </a:solidFill>
              </a:rPr>
              <a:t>"&gt;</a:t>
            </a:r>
          </a:p>
          <a:p>
            <a:pPr marL="0" indent="0">
              <a:buNone/>
            </a:pPr>
            <a:r>
              <a:rPr lang="en-US" sz="1000" dirty="0">
                <a:solidFill>
                  <a:schemeClr val="tx1"/>
                </a:solidFill>
              </a:rPr>
              <a:t>          &lt;Name&gt;Purchase Date&lt;/Name&gt;</a:t>
            </a:r>
          </a:p>
          <a:p>
            <a:pPr marL="0" indent="0">
              <a:buNone/>
            </a:pPr>
            <a:r>
              <a:rPr lang="en-US" sz="1000" dirty="0">
                <a:solidFill>
                  <a:schemeClr val="tx1"/>
                </a:solidFill>
              </a:rPr>
              <a:t>          &lt;Description&gt;Purchase Date&lt;/Description&gt;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CoffeeMachine</a:t>
            </a:r>
            <a:r>
              <a:rPr lang="en-US" sz="1000" dirty="0">
                <a:solidFill>
                  <a:schemeClr val="tx1"/>
                </a:solidFill>
              </a:rPr>
              <a:t>" </a:t>
            </a:r>
            <a:r>
              <a:rPr lang="en-US" sz="1000" dirty="0" err="1">
                <a:solidFill>
                  <a:schemeClr val="tx1"/>
                </a:solidFill>
              </a:rPr>
              <a:t>SubElementID</a:t>
            </a:r>
            <a:r>
              <a:rPr lang="en-US" sz="1000" dirty="0">
                <a:solidFill>
                  <a:schemeClr val="tx1"/>
                </a:solidFill>
              </a:rPr>
              <a:t>="Model"&gt;</a:t>
            </a:r>
          </a:p>
          <a:p>
            <a:pPr marL="0" indent="0">
              <a:buNone/>
            </a:pPr>
            <a:r>
              <a:rPr lang="en-US" sz="1000" dirty="0">
                <a:solidFill>
                  <a:schemeClr val="tx1"/>
                </a:solidFill>
              </a:rPr>
              <a:t>          &lt;Name&gt;Model&lt;/Name&gt;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TeaMachine</a:t>
            </a:r>
            <a:r>
              <a:rPr lang="en-US" sz="1000" dirty="0">
                <a:solidFill>
                  <a:schemeClr val="tx1"/>
                </a:solidFill>
              </a:rPr>
              <a:t>"&gt;</a:t>
            </a:r>
          </a:p>
          <a:p>
            <a:pPr marL="0" indent="0">
              <a:buNone/>
            </a:pPr>
            <a:r>
              <a:rPr lang="en-US" sz="1000" dirty="0">
                <a:solidFill>
                  <a:schemeClr val="tx1"/>
                </a:solidFill>
              </a:rPr>
              <a:t>          &lt;Name&gt;Tea Machine&lt;/Name&gt;</a:t>
            </a:r>
          </a:p>
          <a:p>
            <a:pPr marL="0" indent="0">
              <a:buNone/>
            </a:pPr>
            <a:r>
              <a:rPr lang="en-US" sz="1000" dirty="0">
                <a:solidFill>
                  <a:schemeClr val="tx1"/>
                </a:solidFill>
              </a:rPr>
              <a:t>          &lt;Description&gt;This class inherits from Utility.&lt;/Description&gt;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TeaMachine</a:t>
            </a:r>
            <a:r>
              <a:rPr lang="en-US" sz="1000" dirty="0">
                <a:solidFill>
                  <a:schemeClr val="tx1"/>
                </a:solidFill>
              </a:rPr>
              <a:t>" </a:t>
            </a:r>
            <a:r>
              <a:rPr lang="en-US" sz="1000" dirty="0" err="1">
                <a:solidFill>
                  <a:schemeClr val="tx1"/>
                </a:solidFill>
              </a:rPr>
              <a:t>SubElementID</a:t>
            </a:r>
            <a:r>
              <a:rPr lang="en-US" sz="1000" dirty="0">
                <a:solidFill>
                  <a:schemeClr val="tx1"/>
                </a:solidFill>
              </a:rPr>
              <a:t>="Property_6"&gt;</a:t>
            </a:r>
          </a:p>
          <a:p>
            <a:pPr marL="0" indent="0">
              <a:buNone/>
            </a:pPr>
            <a:r>
              <a:rPr lang="en-US" sz="1000" dirty="0">
                <a:solidFill>
                  <a:schemeClr val="tx1"/>
                </a:solidFill>
              </a:rPr>
              <a:t>          &lt;Name&gt;Property_6&lt;/Name&gt;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a:t>
            </a:r>
            <a:r>
              <a:rPr lang="en-US" sz="1000" dirty="0" err="1">
                <a:solidFill>
                  <a:schemeClr val="tx1"/>
                </a:solidFill>
              </a:rPr>
              <a:t>CoffeeModels</a:t>
            </a:r>
            <a:r>
              <a:rPr lang="en-US" sz="1000" dirty="0">
                <a:solidFill>
                  <a:schemeClr val="tx1"/>
                </a:solidFill>
              </a:rPr>
              <a:t>"&gt;</a:t>
            </a:r>
          </a:p>
          <a:p>
            <a:pPr marL="0" indent="0">
              <a:buNone/>
            </a:pPr>
            <a:r>
              <a:rPr lang="en-US" sz="1000" dirty="0">
                <a:solidFill>
                  <a:schemeClr val="tx1"/>
                </a:solidFill>
              </a:rPr>
              <a:t>          &lt;Name&gt;Coffee Models&lt;/Name&gt;</a:t>
            </a:r>
          </a:p>
          <a:p>
            <a:pPr marL="0" indent="0">
              <a:buNone/>
            </a:pPr>
            <a:r>
              <a:rPr lang="en-US" sz="1000" dirty="0">
                <a:solidFill>
                  <a:schemeClr val="tx1"/>
                </a:solidFill>
              </a:rPr>
              <a:t>          &lt;Description&gt;Coffee Models&lt;/Description&gt;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="Folder.7d7fc8366d2d464eadb5cd0b93663fb8"&gt;</a:t>
            </a:r>
          </a:p>
          <a:p>
            <a:pPr marL="0" indent="0">
              <a:buNone/>
            </a:pPr>
            <a:r>
              <a:rPr lang="en-US" sz="1000" dirty="0">
                <a:solidFill>
                  <a:schemeClr val="tx1"/>
                </a:solidFill>
              </a:rPr>
              <a:t>          &lt;Name&gt;Utility&lt;/Name&gt;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="DisplayName.5b83c10b8bf149eea6ee7583079294a6"&gt;</a:t>
            </a:r>
          </a:p>
          <a:p>
            <a:pPr marL="0" indent="0">
              <a:buNone/>
            </a:pPr>
            <a:r>
              <a:rPr lang="en-US" sz="1000" dirty="0">
                <a:solidFill>
                  <a:schemeClr val="tx1"/>
                </a:solidFill>
              </a:rPr>
              <a:t>          &lt;Name&gt;Display Name&lt;/Name&gt;</a:t>
            </a:r>
          </a:p>
          <a:p>
            <a:pPr marL="0" indent="0">
              <a:buNone/>
            </a:pPr>
            <a:r>
              <a:rPr lang="en-US" sz="1000" dirty="0">
                <a:solidFill>
                  <a:schemeClr val="tx1"/>
                </a:solidFill>
              </a:rPr>
              <a:t>          &lt;Description&gt;Display name of the object.&lt;/Description&gt;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="DisplayName.dd4c5809cb3248fa8a3c0cec3c30272c"&gt;</a:t>
            </a:r>
          </a:p>
          <a:p>
            <a:pPr marL="0" indent="0">
              <a:buNone/>
            </a:pPr>
            <a:r>
              <a:rPr lang="en-US" sz="1000" dirty="0">
                <a:solidFill>
                  <a:schemeClr val="tx1"/>
                </a:solidFill>
              </a:rPr>
              <a:t>          &lt;Name&gt;Display Name&lt;/Name&gt;</a:t>
            </a:r>
          </a:p>
          <a:p>
            <a:pPr marL="0" indent="0">
              <a:buNone/>
            </a:pPr>
            <a:r>
              <a:rPr lang="en-US" sz="1000" dirty="0">
                <a:solidFill>
                  <a:schemeClr val="tx1"/>
                </a:solidFill>
              </a:rPr>
              <a:t>          &lt;Description&gt;Display name&lt;/Description&gt;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="Id.53ee20a1406a43409696843e2d10c4fc"&gt;</a:t>
            </a:r>
          </a:p>
          <a:p>
            <a:pPr marL="0" indent="0">
              <a:buNone/>
            </a:pPr>
            <a:r>
              <a:rPr lang="en-US" sz="1000" dirty="0">
                <a:solidFill>
                  <a:schemeClr val="tx1"/>
                </a:solidFill>
              </a:rPr>
              <a:t>          &lt;Name&gt;ID&lt;/Name&gt;</a:t>
            </a:r>
          </a:p>
          <a:p>
            <a:pPr marL="0" indent="0">
              <a:buNone/>
            </a:pPr>
            <a:r>
              <a:rPr lang="en-US" sz="1000" dirty="0">
                <a:solidFill>
                  <a:schemeClr val="tx1"/>
                </a:solidFill>
              </a:rPr>
              <a:t>          &lt;Description&gt;ID&lt;/Description&gt;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="Model.a286e99f6a4c4dfa9a9fba59727376c2"&gt;</a:t>
            </a:r>
          </a:p>
          <a:p>
            <a:pPr marL="0" indent="0">
              <a:buNone/>
            </a:pPr>
            <a:r>
              <a:rPr lang="en-US" sz="1000" dirty="0">
                <a:solidFill>
                  <a:schemeClr val="tx1"/>
                </a:solidFill>
              </a:rPr>
              <a:t>          &lt;Name&gt;Model&lt;/Name&gt;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="PuchaseDate.7f83dfacdd9c4562a35214527d0ffb5d"&gt;</a:t>
            </a:r>
          </a:p>
          <a:p>
            <a:pPr marL="0" indent="0">
              <a:buNone/>
            </a:pPr>
            <a:r>
              <a:rPr lang="en-US" sz="1000" dirty="0">
                <a:solidFill>
                  <a:schemeClr val="tx1"/>
                </a:solidFill>
              </a:rPr>
              <a:t>          &lt;Name&gt;Purchase Date&lt;/Name&gt;</a:t>
            </a:r>
          </a:p>
          <a:p>
            <a:pPr marL="0" indent="0">
              <a:buNone/>
            </a:pPr>
            <a:r>
              <a:rPr lang="en-US" sz="1000" dirty="0">
                <a:solidFill>
                  <a:schemeClr val="tx1"/>
                </a:solidFill>
              </a:rPr>
              <a:t>          &lt;Description&gt;Purchase Date&lt;/Description&gt;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="View.6af69141f11d420ca31fb70be8627c3d"&gt;</a:t>
            </a:r>
          </a:p>
          <a:p>
            <a:pPr marL="0" indent="0">
              <a:buNone/>
            </a:pPr>
            <a:r>
              <a:rPr lang="en-US" sz="1000" dirty="0">
                <a:solidFill>
                  <a:schemeClr val="tx1"/>
                </a:solidFill>
              </a:rPr>
              <a:t>          &lt;Name&gt;</a:t>
            </a:r>
            <a:r>
              <a:rPr lang="en-US" sz="1000" dirty="0" err="1">
                <a:solidFill>
                  <a:schemeClr val="tx1"/>
                </a:solidFill>
              </a:rPr>
              <a:t>CoffeeMachines</a:t>
            </a:r>
            <a:r>
              <a:rPr lang="en-US" sz="1000" dirty="0">
                <a:solidFill>
                  <a:schemeClr val="tx1"/>
                </a:solidFill>
              </a:rPr>
              <a:t>&lt;/Name&gt;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 </a:t>
            </a:r>
            <a:r>
              <a:rPr lang="en-US" sz="1000" dirty="0" err="1">
                <a:solidFill>
                  <a:schemeClr val="tx1"/>
                </a:solidFill>
              </a:rPr>
              <a:t>ElementID</a:t>
            </a:r>
            <a:r>
              <a:rPr lang="en-US" sz="1000" dirty="0">
                <a:solidFill>
                  <a:schemeClr val="tx1"/>
                </a:solidFill>
              </a:rPr>
              <a:t>="Enum.837b675705d740bda82090637eab5b32"&gt;</a:t>
            </a:r>
          </a:p>
          <a:p>
            <a:pPr marL="0" indent="0">
              <a:buNone/>
            </a:pPr>
            <a:r>
              <a:rPr lang="en-US" sz="1000" dirty="0">
                <a:solidFill>
                  <a:schemeClr val="tx1"/>
                </a:solidFill>
              </a:rPr>
              <a:t>          &lt;Name&gt;</a:t>
            </a:r>
            <a:r>
              <a:rPr lang="en-US" sz="1000" dirty="0" err="1">
                <a:solidFill>
                  <a:schemeClr val="tx1"/>
                </a:solidFill>
              </a:rPr>
              <a:t>Senseo</a:t>
            </a:r>
            <a:r>
              <a:rPr lang="en-US" sz="1000" dirty="0">
                <a:solidFill>
                  <a:schemeClr val="tx1"/>
                </a:solidFill>
              </a:rPr>
              <a:t>&lt;/Name&gt;</a:t>
            </a:r>
          </a:p>
          <a:p>
            <a:pPr marL="0" indent="0">
              <a:buNone/>
            </a:pPr>
            <a:r>
              <a:rPr lang="en-US" sz="1000" dirty="0">
                <a:solidFill>
                  <a:schemeClr val="tx1"/>
                </a:solidFill>
              </a:rPr>
              <a:t>          &lt;Description&gt;</a:t>
            </a:r>
            <a:r>
              <a:rPr lang="en-US" sz="1000" dirty="0" err="1">
                <a:solidFill>
                  <a:schemeClr val="tx1"/>
                </a:solidFill>
              </a:rPr>
              <a:t>Senseo</a:t>
            </a:r>
            <a:r>
              <a:rPr lang="en-US" sz="1000" dirty="0">
                <a:solidFill>
                  <a:schemeClr val="tx1"/>
                </a:solidFill>
              </a:rPr>
              <a:t>&lt;/Description&gt;</a:t>
            </a:r>
          </a:p>
          <a:p>
            <a:pPr marL="0" indent="0">
              <a:buNone/>
            </a:pPr>
            <a:r>
              <a:rPr lang="en-US" sz="1000" dirty="0">
                <a:solidFill>
                  <a:schemeClr val="tx1"/>
                </a:solidFill>
              </a:rPr>
              <a:t>        &lt;/</a:t>
            </a:r>
            <a:r>
              <a:rPr lang="en-US" sz="1000" dirty="0" err="1">
                <a:solidFill>
                  <a:schemeClr val="tx1"/>
                </a:solidFill>
              </a:rPr>
              <a:t>DisplayString</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DisplayStrings</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LanguagePack</a:t>
            </a:r>
            <a:r>
              <a:rPr lang="en-US" sz="1000" dirty="0">
                <a:solidFill>
                  <a:schemeClr val="tx1"/>
                </a:solidFill>
              </a:rPr>
              <a:t>&gt;</a:t>
            </a:r>
          </a:p>
          <a:p>
            <a:pPr marL="0" indent="0">
              <a:buNone/>
            </a:pPr>
            <a:r>
              <a:rPr lang="en-US" sz="1000" dirty="0">
                <a:solidFill>
                  <a:schemeClr val="tx1"/>
                </a:solidFill>
              </a:rPr>
              <a:t>  &lt;/</a:t>
            </a:r>
            <a:r>
              <a:rPr lang="en-US" sz="1000" dirty="0" err="1">
                <a:solidFill>
                  <a:schemeClr val="tx1"/>
                </a:solidFill>
              </a:rPr>
              <a:t>LanguagePacks</a:t>
            </a:r>
            <a:r>
              <a:rPr lang="en-US" sz="1000" dirty="0">
                <a:solidFill>
                  <a:schemeClr val="tx1"/>
                </a:solidFill>
              </a:rPr>
              <a:t>&gt;</a:t>
            </a:r>
          </a:p>
          <a:p>
            <a:pPr marL="0" indent="0">
              <a:buNone/>
            </a:pPr>
            <a:r>
              <a:rPr lang="en-US" sz="1000" dirty="0">
                <a:solidFill>
                  <a:schemeClr val="tx1"/>
                </a:solidFill>
              </a:rPr>
              <a:t>&lt;/</a:t>
            </a:r>
            <a:r>
              <a:rPr lang="en-US" sz="1000" dirty="0" err="1">
                <a:solidFill>
                  <a:schemeClr val="tx1"/>
                </a:solidFill>
              </a:rPr>
              <a:t>ManagementPack</a:t>
            </a:r>
            <a:r>
              <a:rPr lang="en-US" sz="1000" dirty="0">
                <a:solidFill>
                  <a:schemeClr val="tx1"/>
                </a:solidFill>
              </a:rPr>
              <a:t>&gt;</a:t>
            </a:r>
          </a:p>
        </p:txBody>
      </p:sp>
    </p:spTree>
    <p:extLst>
      <p:ext uri="{BB962C8B-B14F-4D97-AF65-F5344CB8AC3E}">
        <p14:creationId xmlns:p14="http://schemas.microsoft.com/office/powerpoint/2010/main" val="753854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77778E-7 -1.54754E-6 L 2.77778E-7 -0.83206 " pathEditMode="relative" rAng="0" ptsTypes="AA">
                                      <p:cBhvr>
                                        <p:cTn id="6" dur="2000" fill="hold"/>
                                        <p:tgtEl>
                                          <p:spTgt spid="5"/>
                                        </p:tgtEl>
                                        <p:attrNameLst>
                                          <p:attrName>ppt_x</p:attrName>
                                          <p:attrName>ppt_y</p:attrName>
                                        </p:attrNameLst>
                                      </p:cBhvr>
                                      <p:rCtr x="0" y="-416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Coffee Machine Configuration Item</a:t>
            </a:r>
            <a:endParaRPr lang="en-US" dirty="0"/>
          </a:p>
        </p:txBody>
      </p:sp>
      <p:sp>
        <p:nvSpPr>
          <p:cNvPr id="4" name="Slide Number Placeholder 3"/>
          <p:cNvSpPr>
            <a:spLocks noGrp="1"/>
          </p:cNvSpPr>
          <p:nvPr>
            <p:ph type="sldNum" sz="quarter" idx="4294967295"/>
          </p:nvPr>
        </p:nvSpPr>
        <p:spPr>
          <a:xfrm>
            <a:off x="11539538" y="6373813"/>
            <a:ext cx="649287" cy="365125"/>
          </a:xfrm>
          <a:prstGeom prst="rect">
            <a:avLst/>
          </a:prstGeom>
        </p:spPr>
        <p:txBody>
          <a:bodyPr/>
          <a:lstStyle/>
          <a:p>
            <a:fld id="{E12D2A76-5301-6C47-8C1D-787442ADAD0B}" type="slidenum">
              <a:rPr lang="en-US" smtClean="0"/>
              <a:pPr/>
              <a:t>9</a:t>
            </a:fld>
            <a:endParaRPr lang="en-US"/>
          </a:p>
        </p:txBody>
      </p:sp>
      <p:sp>
        <p:nvSpPr>
          <p:cNvPr id="5" name="Content Placeholder 2"/>
          <p:cNvSpPr txBox="1">
            <a:spLocks/>
          </p:cNvSpPr>
          <p:nvPr/>
        </p:nvSpPr>
        <p:spPr>
          <a:xfrm>
            <a:off x="325883" y="1255713"/>
            <a:ext cx="11484158" cy="5434011"/>
          </a:xfrm>
          <a:prstGeom prst="rect">
            <a:avLst/>
          </a:prstGeom>
        </p:spPr>
        <p:txBody>
          <a:bodyPr/>
          <a:lstStyle>
            <a:lvl1pPr marL="342900" indent="-3429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pitchFamily="34" charset="0"/>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pPr>
            <a:r>
              <a:rPr lang="en-US" dirty="0" smtClean="0">
                <a:solidFill>
                  <a:schemeClr val="tx1"/>
                </a:solidFill>
              </a:rPr>
              <a:t>Create </a:t>
            </a:r>
            <a:r>
              <a:rPr lang="en-US" dirty="0">
                <a:solidFill>
                  <a:schemeClr val="tx1"/>
                </a:solidFill>
              </a:rPr>
              <a:t>a management pack to store the model in</a:t>
            </a:r>
          </a:p>
          <a:p>
            <a:pPr marL="457200" indent="-457200">
              <a:buFont typeface="+mj-lt"/>
              <a:buAutoNum type="arabicPeriod"/>
            </a:pPr>
            <a:r>
              <a:rPr lang="en-US" dirty="0" smtClean="0">
                <a:solidFill>
                  <a:schemeClr val="tx1"/>
                </a:solidFill>
              </a:rPr>
              <a:t>Create </a:t>
            </a:r>
            <a:r>
              <a:rPr lang="en-US" dirty="0">
                <a:solidFill>
                  <a:schemeClr val="tx1"/>
                </a:solidFill>
              </a:rPr>
              <a:t>classes for the model</a:t>
            </a:r>
          </a:p>
          <a:p>
            <a:pPr marL="457200" indent="-457200">
              <a:buFont typeface="+mj-lt"/>
              <a:buAutoNum type="arabicPeriod"/>
            </a:pPr>
            <a:r>
              <a:rPr lang="en-US" dirty="0" smtClean="0">
                <a:solidFill>
                  <a:schemeClr val="tx1"/>
                </a:solidFill>
              </a:rPr>
              <a:t>Add </a:t>
            </a:r>
            <a:r>
              <a:rPr lang="en-US" dirty="0">
                <a:solidFill>
                  <a:schemeClr val="tx1"/>
                </a:solidFill>
              </a:rPr>
              <a:t>properties to the classes</a:t>
            </a:r>
          </a:p>
          <a:p>
            <a:pPr marL="457200" indent="-457200">
              <a:buFont typeface="+mj-lt"/>
              <a:buAutoNum type="arabicPeriod"/>
            </a:pPr>
            <a:r>
              <a:rPr lang="en-US" dirty="0" smtClean="0">
                <a:solidFill>
                  <a:schemeClr val="tx1"/>
                </a:solidFill>
              </a:rPr>
              <a:t>Sealing </a:t>
            </a:r>
            <a:r>
              <a:rPr lang="en-US" dirty="0">
                <a:solidFill>
                  <a:schemeClr val="tx1"/>
                </a:solidFill>
              </a:rPr>
              <a:t>the management pack containing the data model</a:t>
            </a:r>
          </a:p>
          <a:p>
            <a:pPr marL="457200" indent="-457200">
              <a:buFont typeface="+mj-lt"/>
              <a:buAutoNum type="arabicPeriod"/>
            </a:pPr>
            <a:r>
              <a:rPr lang="en-US" dirty="0" smtClean="0">
                <a:solidFill>
                  <a:schemeClr val="tx1"/>
                </a:solidFill>
              </a:rPr>
              <a:t>Import </a:t>
            </a:r>
            <a:r>
              <a:rPr lang="en-US" dirty="0">
                <a:solidFill>
                  <a:schemeClr val="tx1"/>
                </a:solidFill>
              </a:rPr>
              <a:t>the management pack into Service Manager</a:t>
            </a:r>
          </a:p>
          <a:p>
            <a:endParaRPr lang="en-US"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073" y="4833938"/>
            <a:ext cx="253933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84" y="4310113"/>
            <a:ext cx="1618380" cy="12222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4605" y="4767618"/>
            <a:ext cx="2786452" cy="2090383"/>
          </a:xfrm>
          <a:prstGeom prst="rect">
            <a:avLst/>
          </a:prstGeom>
          <a:effectLst>
            <a:reflection blurRad="6350" stA="52000" endA="300" endPos="35000" dir="5400000" sy="-100000" algn="bl" rotWithShape="0"/>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40190" y="4856296"/>
            <a:ext cx="2520663" cy="1890990"/>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4097267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www.w3.org/XML/1998/namespace"/>
    <ds:schemaRef ds:uri="8b529f77-48ab-4581-b468-93f09345b8aa"/>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2295e2e7-0eeb-498e-8716-217bb2ee6ee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327</TotalTime>
  <Words>3295</Words>
  <Application>Microsoft Office PowerPoint</Application>
  <PresentationFormat>Custom</PresentationFormat>
  <Paragraphs>454</Paragraphs>
  <Slides>33</Slides>
  <Notes>32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TENA11_BreakoutSession_Template_16x9_Final_05132011</vt:lpstr>
      <vt:lpstr>1_White with Consolas font for code slides</vt:lpstr>
      <vt:lpstr>Service Manager 2010: Modeling your Business Process</vt:lpstr>
      <vt:lpstr>Sean Christensen</vt:lpstr>
      <vt:lpstr>Alexandre Verkinderen</vt:lpstr>
      <vt:lpstr>Agenda</vt:lpstr>
      <vt:lpstr>Scenario</vt:lpstr>
      <vt:lpstr>Scenario</vt:lpstr>
      <vt:lpstr>Defining the Process</vt:lpstr>
      <vt:lpstr>PowerPoint Presentation</vt:lpstr>
      <vt:lpstr>Coffee Machine Configuration Item</vt:lpstr>
      <vt:lpstr>New Management Pack Improvements</vt:lpstr>
      <vt:lpstr>Management Pack Deployment</vt:lpstr>
      <vt:lpstr>Creating an Input Form</vt:lpstr>
      <vt:lpstr>Coffee Machine =&gt; Configuration Item</vt:lpstr>
      <vt:lpstr>Coffee Service Desk</vt:lpstr>
      <vt:lpstr>Queues and groups</vt:lpstr>
      <vt:lpstr>Creating the Coffee Service Desk</vt:lpstr>
      <vt:lpstr>Incident Workflow</vt:lpstr>
      <vt:lpstr>Customized Incident Template</vt:lpstr>
      <vt:lpstr>Creating the Incident Workflow</vt:lpstr>
      <vt:lpstr>Monitoring the Coffee Machines</vt:lpstr>
      <vt:lpstr>Automating the coffee machine</vt:lpstr>
      <vt:lpstr>Change Request </vt:lpstr>
      <vt:lpstr>Specific Change Request Template</vt:lpstr>
      <vt:lpstr>Notifications</vt:lpstr>
      <vt:lpstr>Creating the Change  Request Workflow</vt:lpstr>
      <vt:lpstr>Wrap-up</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SIM340: Service Manager 2010:Modeling your Business Process</dc:title>
  <dc:subject>Microsoft TechEd North America 2011</dc:subject>
  <dc:creator>Sean Christensen;Alexandre Verkinderen;Mike Resseler</dc:creator>
  <dc:description>Template Design: Jordan Cayabyab
Formatter: Brianna Hartmann, Silver Fox Productions, Inc.
Event Date: May 16-19, 2011
Event Location: Atlanta
Audience Type: Developers, IT Pros</dc:description>
  <cp:lastModifiedBy>Shows</cp:lastModifiedBy>
  <cp:revision>17</cp:revision>
  <cp:lastPrinted>2010-05-11T05:02:34Z</cp:lastPrinted>
  <dcterms:created xsi:type="dcterms:W3CDTF">2011-03-31T03:03:27Z</dcterms:created>
  <dcterms:modified xsi:type="dcterms:W3CDTF">2011-05-18T22:48:38Z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