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4"/>
    <p:sldMasterId id="2147483778" r:id="rId5"/>
    <p:sldMasterId id="2147483782" r:id="rId6"/>
  </p:sldMasterIdLst>
  <p:notesMasterIdLst>
    <p:notesMasterId r:id="rId41"/>
  </p:notesMasterIdLst>
  <p:handoutMasterIdLst>
    <p:handoutMasterId r:id="rId42"/>
  </p:handoutMasterIdLst>
  <p:sldIdLst>
    <p:sldId id="257" r:id="rId7"/>
    <p:sldId id="312" r:id="rId8"/>
    <p:sldId id="386" r:id="rId9"/>
    <p:sldId id="372" r:id="rId10"/>
    <p:sldId id="387" r:id="rId11"/>
    <p:sldId id="369" r:id="rId12"/>
    <p:sldId id="378" r:id="rId13"/>
    <p:sldId id="321" r:id="rId14"/>
    <p:sldId id="379" r:id="rId15"/>
    <p:sldId id="323" r:id="rId16"/>
    <p:sldId id="375" r:id="rId17"/>
    <p:sldId id="362" r:id="rId18"/>
    <p:sldId id="363" r:id="rId19"/>
    <p:sldId id="347" r:id="rId20"/>
    <p:sldId id="380" r:id="rId21"/>
    <p:sldId id="364" r:id="rId22"/>
    <p:sldId id="388" r:id="rId23"/>
    <p:sldId id="356" r:id="rId24"/>
    <p:sldId id="365" r:id="rId25"/>
    <p:sldId id="355" r:id="rId26"/>
    <p:sldId id="367" r:id="rId27"/>
    <p:sldId id="335" r:id="rId28"/>
    <p:sldId id="389" r:id="rId29"/>
    <p:sldId id="376" r:id="rId30"/>
    <p:sldId id="329" r:id="rId31"/>
    <p:sldId id="360" r:id="rId32"/>
    <p:sldId id="366" r:id="rId33"/>
    <p:sldId id="370" r:id="rId34"/>
    <p:sldId id="381" r:id="rId35"/>
    <p:sldId id="382" r:id="rId36"/>
    <p:sldId id="383" r:id="rId37"/>
    <p:sldId id="384" r:id="rId38"/>
    <p:sldId id="385" r:id="rId39"/>
    <p:sldId id="374" r:id="rId4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4B0"/>
    <a:srgbClr val="F3AF35"/>
    <a:srgbClr val="7AB8EC"/>
    <a:srgbClr val="FF9201"/>
    <a:srgbClr val="66FF33"/>
    <a:srgbClr val="861D00"/>
    <a:srgbClr val="962000"/>
    <a:srgbClr val="2D9CD3"/>
    <a:srgbClr val="15A4EB"/>
    <a:srgbClr val="0A1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905" autoAdjust="0"/>
    <p:restoredTop sz="82124" autoAdjust="0"/>
  </p:normalViewPr>
  <p:slideViewPr>
    <p:cSldViewPr snapToGrid="0">
      <p:cViewPr varScale="1">
        <p:scale>
          <a:sx n="61" d="100"/>
          <a:sy n="61" d="100"/>
        </p:scale>
        <p:origin x="-1434" y="-84"/>
      </p:cViewPr>
      <p:guideLst>
        <p:guide orient="horz" pos="144"/>
        <p:guide orient="horz" pos="1200"/>
        <p:guide orient="horz" pos="2448"/>
        <p:guide orient="horz" pos="4176"/>
        <p:guide orient="horz" pos="1488"/>
        <p:guide orient="horz" pos="912"/>
        <p:guide pos="3839"/>
        <p:guide pos="327"/>
        <p:guide pos="1199"/>
        <p:guide pos="7350"/>
        <p:guide pos="7063"/>
        <p:guide pos="719"/>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87" d="100"/>
          <a:sy n="87" d="100"/>
        </p:scale>
        <p:origin x="-37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TechReady12</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59880548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33284963"/>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1ACEDB75-BA1A-4259-BCFC-AC4801F1A263}"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1</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p>
            <a:fld id="{9EEA22BA-7F91-4DF5-BD47-9BDC1DEEA8D1}" type="datetime8">
              <a:rPr lang="en-US" smtClean="0"/>
              <a:pPr/>
              <a:t>5/19/2011 1:08 PM</a:t>
            </a:fld>
            <a:endParaRPr lang="en-US" dirty="0" smtClean="0"/>
          </a:p>
        </p:txBody>
      </p:sp>
      <p:sp>
        <p:nvSpPr>
          <p:cNvPr id="26627" name="Rectangle 6"/>
          <p:cNvSpPr>
            <a:spLocks noGrp="1" noChangeArrowheads="1"/>
          </p:cNvSpPr>
          <p:nvPr>
            <p:ph type="ftr" sz="quarter" idx="4"/>
          </p:nvPr>
        </p:nvSpPr>
        <p:spPr>
          <a:noFill/>
        </p:spPr>
        <p:txBody>
          <a:bodyPr/>
          <a:lstStyle/>
          <a:p>
            <a:r>
              <a:rPr lang="en-US" dirty="0" smtClean="0"/>
              <a:t>© 2006 Microsoft Corporation. All rights reserved.</a:t>
            </a:r>
          </a:p>
          <a:p>
            <a:r>
              <a:rPr lang="en-US" dirty="0" smtClean="0"/>
              <a:t>This presentation is for informational purposes only. Microsoft makes no warranties, express or implied, in this summary.</a:t>
            </a:r>
            <a:endParaRPr lang="en-US" dirty="0" smtClean="0">
              <a:latin typeface="Times New Roman" pitchFamily="18" charset="0"/>
            </a:endParaRPr>
          </a:p>
        </p:txBody>
      </p:sp>
      <p:sp>
        <p:nvSpPr>
          <p:cNvPr id="26628" name="Rectangle 7"/>
          <p:cNvSpPr>
            <a:spLocks noGrp="1" noChangeArrowheads="1"/>
          </p:cNvSpPr>
          <p:nvPr>
            <p:ph type="sldNum" sz="quarter" idx="5"/>
          </p:nvPr>
        </p:nvSpPr>
        <p:spPr>
          <a:noFill/>
        </p:spPr>
        <p:txBody>
          <a:bodyPr/>
          <a:lstStyle/>
          <a:p>
            <a:fld id="{7E121BFE-4521-41E5-94B0-17232572B328}" type="slidenum">
              <a:rPr lang="en-US" smtClean="0"/>
              <a:pPr/>
              <a:t>16</a:t>
            </a:fld>
            <a:endParaRPr lang="en-US" dirty="0" smtClean="0"/>
          </a:p>
        </p:txBody>
      </p:sp>
      <p:sp>
        <p:nvSpPr>
          <p:cNvPr id="26629" name="Rectangle 2"/>
          <p:cNvSpPr>
            <a:spLocks noGrp="1" noRot="1" noChangeAspect="1" noChangeArrowheads="1" noTextEdit="1"/>
          </p:cNvSpPr>
          <p:nvPr>
            <p:ph type="sldImg"/>
          </p:nvPr>
        </p:nvSpPr>
        <p:spPr>
          <a:ln/>
        </p:spPr>
      </p:sp>
      <p:sp>
        <p:nvSpPr>
          <p:cNvPr id="26630" name="Notes Placeholder 6"/>
          <p:cNvSpPr>
            <a:spLocks noGrp="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17</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0A89314A-BF81-4B96-B56B-5851C8201517}"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801671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p>
            <a:fld id="{9EEA22BA-7F91-4DF5-BD47-9BDC1DEEA8D1}" type="datetime8">
              <a:rPr lang="en-US" smtClean="0"/>
              <a:pPr/>
              <a:t>5/19/2011 1:08 PM</a:t>
            </a:fld>
            <a:endParaRPr lang="en-US" dirty="0" smtClean="0"/>
          </a:p>
        </p:txBody>
      </p:sp>
      <p:sp>
        <p:nvSpPr>
          <p:cNvPr id="26627" name="Rectangle 6"/>
          <p:cNvSpPr>
            <a:spLocks noGrp="1" noChangeArrowheads="1"/>
          </p:cNvSpPr>
          <p:nvPr>
            <p:ph type="ftr" sz="quarter" idx="4"/>
          </p:nvPr>
        </p:nvSpPr>
        <p:spPr>
          <a:noFill/>
        </p:spPr>
        <p:txBody>
          <a:bodyPr/>
          <a:lstStyle/>
          <a:p>
            <a:r>
              <a:rPr lang="en-US" dirty="0" smtClean="0"/>
              <a:t>© 2006 Microsoft Corporation. All rights reserved.</a:t>
            </a:r>
          </a:p>
          <a:p>
            <a:r>
              <a:rPr lang="en-US" dirty="0" smtClean="0"/>
              <a:t>This presentation is for informational purposes only. Microsoft makes no warranties, express or implied, in this summary.</a:t>
            </a:r>
            <a:endParaRPr lang="en-US" dirty="0" smtClean="0">
              <a:latin typeface="Times New Roman" pitchFamily="18" charset="0"/>
            </a:endParaRPr>
          </a:p>
        </p:txBody>
      </p:sp>
      <p:sp>
        <p:nvSpPr>
          <p:cNvPr id="26628" name="Rectangle 7"/>
          <p:cNvSpPr>
            <a:spLocks noGrp="1" noChangeArrowheads="1"/>
          </p:cNvSpPr>
          <p:nvPr>
            <p:ph type="sldNum" sz="quarter" idx="5"/>
          </p:nvPr>
        </p:nvSpPr>
        <p:spPr>
          <a:noFill/>
        </p:spPr>
        <p:txBody>
          <a:bodyPr/>
          <a:lstStyle/>
          <a:p>
            <a:fld id="{7E121BFE-4521-41E5-94B0-17232572B328}" type="slidenum">
              <a:rPr lang="en-US" smtClean="0"/>
              <a:pPr/>
              <a:t>19</a:t>
            </a:fld>
            <a:endParaRPr lang="en-US" dirty="0" smtClean="0"/>
          </a:p>
        </p:txBody>
      </p:sp>
      <p:sp>
        <p:nvSpPr>
          <p:cNvPr id="26629" name="Rectangle 2"/>
          <p:cNvSpPr>
            <a:spLocks noGrp="1" noRot="1" noChangeAspect="1" noChangeArrowheads="1" noTextEdit="1"/>
          </p:cNvSpPr>
          <p:nvPr>
            <p:ph type="sldImg"/>
          </p:nvPr>
        </p:nvSpPr>
        <p:spPr>
          <a:ln/>
        </p:spPr>
      </p:sp>
      <p:sp>
        <p:nvSpPr>
          <p:cNvPr id="26630" name="Notes Placeholder 6"/>
          <p:cNvSpPr>
            <a:spLocks noGrp="1"/>
          </p:cNvSpPr>
          <p:nvPr>
            <p:ph type="body" idx="1"/>
          </p:nvPr>
        </p:nvSpPr>
        <p:spPr>
          <a:noFill/>
          <a:ln/>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20</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p>
            <a:fld id="{9EEA22BA-7F91-4DF5-BD47-9BDC1DEEA8D1}" type="datetime8">
              <a:rPr lang="en-US" smtClean="0"/>
              <a:pPr/>
              <a:t>5/19/2011 1:08 PM</a:t>
            </a:fld>
            <a:endParaRPr lang="en-US" dirty="0" smtClean="0"/>
          </a:p>
        </p:txBody>
      </p:sp>
      <p:sp>
        <p:nvSpPr>
          <p:cNvPr id="26627" name="Rectangle 6"/>
          <p:cNvSpPr>
            <a:spLocks noGrp="1" noChangeArrowheads="1"/>
          </p:cNvSpPr>
          <p:nvPr>
            <p:ph type="ftr" sz="quarter" idx="4"/>
          </p:nvPr>
        </p:nvSpPr>
        <p:spPr>
          <a:noFill/>
        </p:spPr>
        <p:txBody>
          <a:bodyPr/>
          <a:lstStyle/>
          <a:p>
            <a:r>
              <a:rPr lang="en-US" dirty="0" smtClean="0"/>
              <a:t>© 2006 Microsoft Corporation. All rights reserved.</a:t>
            </a:r>
          </a:p>
          <a:p>
            <a:r>
              <a:rPr lang="en-US" dirty="0" smtClean="0"/>
              <a:t>This presentation is for informational purposes only. Microsoft makes no warranties, express or implied, in this summary.</a:t>
            </a:r>
            <a:endParaRPr lang="en-US" dirty="0" smtClean="0">
              <a:latin typeface="Times New Roman" pitchFamily="18" charset="0"/>
            </a:endParaRPr>
          </a:p>
        </p:txBody>
      </p:sp>
      <p:sp>
        <p:nvSpPr>
          <p:cNvPr id="26628" name="Rectangle 7"/>
          <p:cNvSpPr>
            <a:spLocks noGrp="1" noChangeArrowheads="1"/>
          </p:cNvSpPr>
          <p:nvPr>
            <p:ph type="sldNum" sz="quarter" idx="5"/>
          </p:nvPr>
        </p:nvSpPr>
        <p:spPr>
          <a:noFill/>
        </p:spPr>
        <p:txBody>
          <a:bodyPr/>
          <a:lstStyle/>
          <a:p>
            <a:fld id="{7E121BFE-4521-41E5-94B0-17232572B328}" type="slidenum">
              <a:rPr lang="en-US" smtClean="0"/>
              <a:pPr/>
              <a:t>24</a:t>
            </a:fld>
            <a:endParaRPr lang="en-US" dirty="0" smtClean="0"/>
          </a:p>
        </p:txBody>
      </p:sp>
      <p:sp>
        <p:nvSpPr>
          <p:cNvPr id="26629" name="Rectangle 2"/>
          <p:cNvSpPr>
            <a:spLocks noGrp="1" noRot="1" noChangeAspect="1" noChangeArrowheads="1" noTextEdit="1"/>
          </p:cNvSpPr>
          <p:nvPr>
            <p:ph type="sldImg"/>
          </p:nvPr>
        </p:nvSpPr>
        <p:spPr>
          <a:ln/>
        </p:spPr>
      </p:sp>
      <p:sp>
        <p:nvSpPr>
          <p:cNvPr id="26630" name="Notes Placeholder 6"/>
          <p:cNvSpPr>
            <a:spLocks noGrp="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2009 STB Virtual Analyst Summit</a:t>
            </a:r>
            <a:endParaRPr lang="en-US" dirty="0"/>
          </a:p>
        </p:txBody>
      </p:sp>
      <p:sp>
        <p:nvSpPr>
          <p:cNvPr id="5" name="Date Placeholder 4"/>
          <p:cNvSpPr>
            <a:spLocks noGrp="1"/>
          </p:cNvSpPr>
          <p:nvPr>
            <p:ph type="dt" idx="11"/>
          </p:nvPr>
        </p:nvSpPr>
        <p:spPr/>
        <p:txBody>
          <a:bodyPr/>
          <a:lstStyle/>
          <a:p>
            <a:fld id="{8CFE12A4-2A10-446C-BC0A-A9C4EF87C8E7}"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093362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2009 STB Virtual Analyst Summit</a:t>
            </a:r>
            <a:endParaRPr lang="en-US" dirty="0"/>
          </a:p>
        </p:txBody>
      </p:sp>
      <p:sp>
        <p:nvSpPr>
          <p:cNvPr id="5" name="Date Placeholder 4"/>
          <p:cNvSpPr>
            <a:spLocks noGrp="1"/>
          </p:cNvSpPr>
          <p:nvPr>
            <p:ph type="dt" idx="11"/>
          </p:nvPr>
        </p:nvSpPr>
        <p:spPr/>
        <p:txBody>
          <a:bodyPr/>
          <a:lstStyle/>
          <a:p>
            <a:fld id="{8CFE12A4-2A10-446C-BC0A-A9C4EF87C8E7}"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093362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1:08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8868A992-D2F6-4C20-8C9F-EAB0A711F55A}"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866959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p>
            <a:fld id="{9EEA22BA-7F91-4DF5-BD47-9BDC1DEEA8D1}" type="datetime8">
              <a:rPr lang="en-US" smtClean="0"/>
              <a:pPr/>
              <a:t>5/19/2011 1:08 PM</a:t>
            </a:fld>
            <a:endParaRPr lang="en-US" dirty="0" smtClean="0"/>
          </a:p>
        </p:txBody>
      </p:sp>
      <p:sp>
        <p:nvSpPr>
          <p:cNvPr id="26627" name="Rectangle 6"/>
          <p:cNvSpPr>
            <a:spLocks noGrp="1" noChangeArrowheads="1"/>
          </p:cNvSpPr>
          <p:nvPr>
            <p:ph type="ftr" sz="quarter" idx="4"/>
          </p:nvPr>
        </p:nvSpPr>
        <p:spPr>
          <a:noFill/>
        </p:spPr>
        <p:txBody>
          <a:bodyPr/>
          <a:lstStyle/>
          <a:p>
            <a:r>
              <a:rPr lang="en-US" dirty="0" smtClean="0"/>
              <a:t>© 2006 Microsoft Corporation. All rights reserved.</a:t>
            </a:r>
          </a:p>
          <a:p>
            <a:r>
              <a:rPr lang="en-US" dirty="0" smtClean="0"/>
              <a:t>This presentation is for informational purposes only. Microsoft makes no warranties, express or implied, in this summary.</a:t>
            </a:r>
            <a:endParaRPr lang="en-US" dirty="0" smtClean="0">
              <a:latin typeface="Times New Roman" pitchFamily="18" charset="0"/>
            </a:endParaRPr>
          </a:p>
        </p:txBody>
      </p:sp>
      <p:sp>
        <p:nvSpPr>
          <p:cNvPr id="26628" name="Rectangle 7"/>
          <p:cNvSpPr>
            <a:spLocks noGrp="1" noChangeArrowheads="1"/>
          </p:cNvSpPr>
          <p:nvPr>
            <p:ph type="sldNum" sz="quarter" idx="5"/>
          </p:nvPr>
        </p:nvSpPr>
        <p:spPr>
          <a:noFill/>
        </p:spPr>
        <p:txBody>
          <a:bodyPr/>
          <a:lstStyle/>
          <a:p>
            <a:fld id="{7E121BFE-4521-41E5-94B0-17232572B328}" type="slidenum">
              <a:rPr lang="en-US" smtClean="0"/>
              <a:pPr/>
              <a:t>8</a:t>
            </a:fld>
            <a:endParaRPr lang="en-US" dirty="0" smtClean="0"/>
          </a:p>
        </p:txBody>
      </p:sp>
      <p:sp>
        <p:nvSpPr>
          <p:cNvPr id="26629" name="Rectangle 2"/>
          <p:cNvSpPr>
            <a:spLocks noGrp="1" noRot="1" noChangeAspect="1" noChangeArrowheads="1" noTextEdit="1"/>
          </p:cNvSpPr>
          <p:nvPr>
            <p:ph type="sldImg"/>
          </p:nvPr>
        </p:nvSpPr>
        <p:spPr>
          <a:ln/>
        </p:spPr>
      </p:sp>
      <p:sp>
        <p:nvSpPr>
          <p:cNvPr id="26630" name="Notes Placeholder 6"/>
          <p:cNvSpPr>
            <a:spLocks noGrp="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p>
            <a:fld id="{9EEA22BA-7F91-4DF5-BD47-9BDC1DEEA8D1}" type="datetime8">
              <a:rPr lang="en-US" smtClean="0"/>
              <a:pPr/>
              <a:t>5/19/2011 1:08 PM</a:t>
            </a:fld>
            <a:endParaRPr lang="en-US" dirty="0" smtClean="0"/>
          </a:p>
        </p:txBody>
      </p:sp>
      <p:sp>
        <p:nvSpPr>
          <p:cNvPr id="26627" name="Rectangle 6"/>
          <p:cNvSpPr>
            <a:spLocks noGrp="1" noChangeArrowheads="1"/>
          </p:cNvSpPr>
          <p:nvPr>
            <p:ph type="ftr" sz="quarter" idx="4"/>
          </p:nvPr>
        </p:nvSpPr>
        <p:spPr>
          <a:noFill/>
        </p:spPr>
        <p:txBody>
          <a:bodyPr/>
          <a:lstStyle/>
          <a:p>
            <a:r>
              <a:rPr lang="en-US" dirty="0" smtClean="0"/>
              <a:t>© 2006 Microsoft Corporation. All rights reserved.</a:t>
            </a:r>
          </a:p>
          <a:p>
            <a:r>
              <a:rPr lang="en-US" dirty="0" smtClean="0"/>
              <a:t>This presentation is for informational purposes only. Microsoft makes no warranties, express or implied, in this summary.</a:t>
            </a:r>
            <a:endParaRPr lang="en-US" dirty="0" smtClean="0">
              <a:latin typeface="Times New Roman" pitchFamily="18" charset="0"/>
            </a:endParaRPr>
          </a:p>
        </p:txBody>
      </p:sp>
      <p:sp>
        <p:nvSpPr>
          <p:cNvPr id="26628" name="Rectangle 7"/>
          <p:cNvSpPr>
            <a:spLocks noGrp="1" noChangeArrowheads="1"/>
          </p:cNvSpPr>
          <p:nvPr>
            <p:ph type="sldNum" sz="quarter" idx="5"/>
          </p:nvPr>
        </p:nvSpPr>
        <p:spPr>
          <a:noFill/>
        </p:spPr>
        <p:txBody>
          <a:bodyPr/>
          <a:lstStyle/>
          <a:p>
            <a:fld id="{7E121BFE-4521-41E5-94B0-17232572B328}" type="slidenum">
              <a:rPr lang="en-US" smtClean="0"/>
              <a:pPr/>
              <a:t>11</a:t>
            </a:fld>
            <a:endParaRPr lang="en-US" dirty="0" smtClean="0"/>
          </a:p>
        </p:txBody>
      </p:sp>
      <p:sp>
        <p:nvSpPr>
          <p:cNvPr id="26629" name="Rectangle 2"/>
          <p:cNvSpPr>
            <a:spLocks noGrp="1" noRot="1" noChangeAspect="1" noChangeArrowheads="1" noTextEdit="1"/>
          </p:cNvSpPr>
          <p:nvPr>
            <p:ph type="sldImg"/>
          </p:nvPr>
        </p:nvSpPr>
        <p:spPr>
          <a:ln/>
        </p:spPr>
      </p:sp>
      <p:sp>
        <p:nvSpPr>
          <p:cNvPr id="26630" name="Notes Placeholder 6"/>
          <p:cNvSpPr>
            <a:spLocks noGrp="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p>
            <a:fld id="{9EEA22BA-7F91-4DF5-BD47-9BDC1DEEA8D1}" type="datetime8">
              <a:rPr lang="en-US" smtClean="0"/>
              <a:pPr/>
              <a:t>5/19/2011 1:08 PM</a:t>
            </a:fld>
            <a:endParaRPr lang="en-US" dirty="0" smtClean="0"/>
          </a:p>
        </p:txBody>
      </p:sp>
      <p:sp>
        <p:nvSpPr>
          <p:cNvPr id="26627" name="Rectangle 6"/>
          <p:cNvSpPr>
            <a:spLocks noGrp="1" noChangeArrowheads="1"/>
          </p:cNvSpPr>
          <p:nvPr>
            <p:ph type="ftr" sz="quarter" idx="4"/>
          </p:nvPr>
        </p:nvSpPr>
        <p:spPr>
          <a:noFill/>
        </p:spPr>
        <p:txBody>
          <a:bodyPr/>
          <a:lstStyle/>
          <a:p>
            <a:r>
              <a:rPr lang="en-US" dirty="0" smtClean="0"/>
              <a:t>© 2006 Microsoft Corporation. All rights reserved.</a:t>
            </a:r>
          </a:p>
          <a:p>
            <a:r>
              <a:rPr lang="en-US" dirty="0" smtClean="0"/>
              <a:t>This presentation is for informational purposes only. Microsoft makes no warranties, express or implied, in this summary.</a:t>
            </a:r>
            <a:endParaRPr lang="en-US" dirty="0" smtClean="0">
              <a:latin typeface="Times New Roman" pitchFamily="18" charset="0"/>
            </a:endParaRPr>
          </a:p>
        </p:txBody>
      </p:sp>
      <p:sp>
        <p:nvSpPr>
          <p:cNvPr id="26628" name="Rectangle 7"/>
          <p:cNvSpPr>
            <a:spLocks noGrp="1" noChangeArrowheads="1"/>
          </p:cNvSpPr>
          <p:nvPr>
            <p:ph type="sldNum" sz="quarter" idx="5"/>
          </p:nvPr>
        </p:nvSpPr>
        <p:spPr>
          <a:noFill/>
        </p:spPr>
        <p:txBody>
          <a:bodyPr/>
          <a:lstStyle/>
          <a:p>
            <a:fld id="{7E121BFE-4521-41E5-94B0-17232572B328}" type="slidenum">
              <a:rPr lang="en-US" smtClean="0"/>
              <a:pPr/>
              <a:t>12</a:t>
            </a:fld>
            <a:endParaRPr lang="en-US" dirty="0" smtClean="0"/>
          </a:p>
        </p:txBody>
      </p:sp>
      <p:sp>
        <p:nvSpPr>
          <p:cNvPr id="26629" name="Rectangle 2"/>
          <p:cNvSpPr>
            <a:spLocks noGrp="1" noRot="1" noChangeAspect="1" noChangeArrowheads="1" noTextEdit="1"/>
          </p:cNvSpPr>
          <p:nvPr>
            <p:ph type="sldImg"/>
          </p:nvPr>
        </p:nvSpPr>
        <p:spPr>
          <a:ln/>
        </p:spPr>
      </p:sp>
      <p:sp>
        <p:nvSpPr>
          <p:cNvPr id="26630" name="Notes Placeholder 6"/>
          <p:cNvSpPr>
            <a:spLocks noGrp="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p>
            <a:fld id="{9EEA22BA-7F91-4DF5-BD47-9BDC1DEEA8D1}" type="datetime8">
              <a:rPr lang="en-US" smtClean="0"/>
              <a:pPr/>
              <a:t>5/19/2011 1:08 PM</a:t>
            </a:fld>
            <a:endParaRPr lang="en-US" dirty="0" smtClean="0"/>
          </a:p>
        </p:txBody>
      </p:sp>
      <p:sp>
        <p:nvSpPr>
          <p:cNvPr id="26627" name="Rectangle 6"/>
          <p:cNvSpPr>
            <a:spLocks noGrp="1" noChangeArrowheads="1"/>
          </p:cNvSpPr>
          <p:nvPr>
            <p:ph type="ftr" sz="quarter" idx="4"/>
          </p:nvPr>
        </p:nvSpPr>
        <p:spPr>
          <a:noFill/>
        </p:spPr>
        <p:txBody>
          <a:bodyPr/>
          <a:lstStyle/>
          <a:p>
            <a:r>
              <a:rPr lang="en-US" dirty="0" smtClean="0"/>
              <a:t>© 2006 Microsoft Corporation. All rights reserved.</a:t>
            </a:r>
          </a:p>
          <a:p>
            <a:r>
              <a:rPr lang="en-US" dirty="0" smtClean="0"/>
              <a:t>This presentation is for informational purposes only. Microsoft makes no warranties, express or implied, in this summary.</a:t>
            </a:r>
            <a:endParaRPr lang="en-US" dirty="0" smtClean="0">
              <a:latin typeface="Times New Roman" pitchFamily="18" charset="0"/>
            </a:endParaRPr>
          </a:p>
        </p:txBody>
      </p:sp>
      <p:sp>
        <p:nvSpPr>
          <p:cNvPr id="26628" name="Rectangle 7"/>
          <p:cNvSpPr>
            <a:spLocks noGrp="1" noChangeArrowheads="1"/>
          </p:cNvSpPr>
          <p:nvPr>
            <p:ph type="sldNum" sz="quarter" idx="5"/>
          </p:nvPr>
        </p:nvSpPr>
        <p:spPr>
          <a:noFill/>
        </p:spPr>
        <p:txBody>
          <a:bodyPr/>
          <a:lstStyle/>
          <a:p>
            <a:fld id="{7E121BFE-4521-41E5-94B0-17232572B328}" type="slidenum">
              <a:rPr lang="en-US" smtClean="0"/>
              <a:pPr/>
              <a:t>13</a:t>
            </a:fld>
            <a:endParaRPr lang="en-US" dirty="0" smtClean="0"/>
          </a:p>
        </p:txBody>
      </p:sp>
      <p:sp>
        <p:nvSpPr>
          <p:cNvPr id="26629" name="Rectangle 2"/>
          <p:cNvSpPr>
            <a:spLocks noGrp="1" noRot="1" noChangeAspect="1" noChangeArrowheads="1" noTextEdit="1"/>
          </p:cNvSpPr>
          <p:nvPr>
            <p:ph type="sldImg"/>
          </p:nvPr>
        </p:nvSpPr>
        <p:spPr>
          <a:ln/>
        </p:spPr>
      </p:sp>
      <p:sp>
        <p:nvSpPr>
          <p:cNvPr id="26630" name="Notes Placeholder 6"/>
          <p:cNvSpPr>
            <a:spLocks noGrp="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14</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1169720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46055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206978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702204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66063503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85902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06120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053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6110205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429354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534894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4624180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4094555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00246"/>
          </a:xfrm>
        </p:spPr>
        <p:txBody>
          <a:bodyPr/>
          <a:lstStyle>
            <a:lvl1pPr algn="l" rtl="0" fontAlgn="base">
              <a:lnSpc>
                <a:spcPct val="90000"/>
              </a:lnSpc>
              <a:spcBef>
                <a:spcPct val="0"/>
              </a:spcBef>
              <a:spcAft>
                <a:spcPct val="0"/>
              </a:spcAft>
              <a:defRPr lang="en-US" sz="6500" spc="-36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342765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4398945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46785738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7966148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89145"/>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7182186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508452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73992760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3659589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534817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7580766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095108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55" indent="-460355">
              <a:buFontTx/>
              <a:buBlip>
                <a:blip r:embed="rId3"/>
              </a:buBlip>
              <a:defRPr/>
            </a:lvl1pPr>
            <a:lvl2pPr marL="855628" indent="-395272">
              <a:buFontTx/>
              <a:buBlip>
                <a:blip r:embed="rId3"/>
              </a:buBlip>
              <a:defRPr/>
            </a:lvl2pPr>
            <a:lvl3pPr marL="1258836" indent="-403208">
              <a:buFontTx/>
              <a:buBlip>
                <a:blip r:embed="rId3"/>
              </a:buBlip>
              <a:defRPr/>
            </a:lvl3pPr>
            <a:lvl4pPr marL="1604896" indent="-346061">
              <a:buFontTx/>
              <a:buBlip>
                <a:blip r:embed="rId3"/>
              </a:buBlip>
              <a:defRPr/>
            </a:lvl4pPr>
            <a:lvl5pPr marL="1941432" indent="-3365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506526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55" indent="-460355">
              <a:lnSpc>
                <a:spcPct val="90000"/>
              </a:lnSpc>
              <a:buFontTx/>
              <a:buBlip>
                <a:blip r:embed="rId2"/>
              </a:buBlip>
              <a:defRPr/>
            </a:lvl1pPr>
            <a:lvl2pPr marL="855628" indent="-395272">
              <a:lnSpc>
                <a:spcPct val="90000"/>
              </a:lnSpc>
              <a:buFontTx/>
              <a:buBlip>
                <a:blip r:embed="rId2"/>
              </a:buBlip>
              <a:defRPr/>
            </a:lvl2pPr>
            <a:lvl3pPr marL="1258836" indent="-403208">
              <a:lnSpc>
                <a:spcPct val="90000"/>
              </a:lnSpc>
              <a:buFontTx/>
              <a:buBlip>
                <a:blip r:embed="rId2"/>
              </a:buBlip>
              <a:defRPr/>
            </a:lvl3pPr>
            <a:lvl4pPr marL="1604896" indent="-346061">
              <a:lnSpc>
                <a:spcPct val="90000"/>
              </a:lnSpc>
              <a:buFontTx/>
              <a:buBlip>
                <a:blip r:embed="rId2"/>
              </a:buBlip>
              <a:defRPr/>
            </a:lvl4pPr>
            <a:lvl5pPr marL="1941432" indent="-3365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027241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buFontTx/>
              <a:buBlip>
                <a:blip r:embed="rId2"/>
              </a:buBlip>
              <a:defRPr sz="2800"/>
            </a:lvl1pPr>
            <a:lvl2pPr marL="673310" indent="-325411">
              <a:lnSpc>
                <a:spcPct val="90000"/>
              </a:lnSpc>
              <a:buFontTx/>
              <a:buBlip>
                <a:blip r:embed="rId2"/>
              </a:buBlip>
              <a:defRPr sz="2400"/>
            </a:lvl2pPr>
            <a:lvl3pPr marL="953745" indent="-288372">
              <a:lnSpc>
                <a:spcPct val="90000"/>
              </a:lnSpc>
              <a:buFontTx/>
              <a:buBlip>
                <a:blip r:embed="rId2"/>
              </a:buBlip>
              <a:defRPr sz="2000"/>
            </a:lvl3pPr>
            <a:lvl4pPr marL="1227566" indent="-273821">
              <a:lnSpc>
                <a:spcPct val="90000"/>
              </a:lnSpc>
              <a:buFontTx/>
              <a:buBlip>
                <a:blip r:embed="rId2"/>
              </a:buBlip>
              <a:defRPr sz="1900"/>
            </a:lvl4pPr>
            <a:lvl5pPr marL="1515939" indent="-280435">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buFontTx/>
              <a:buBlip>
                <a:blip r:embed="rId2"/>
              </a:buBlip>
              <a:defRPr sz="2800"/>
            </a:lvl1pPr>
            <a:lvl2pPr marL="673310" indent="-339962">
              <a:lnSpc>
                <a:spcPct val="90000"/>
              </a:lnSpc>
              <a:buFontTx/>
              <a:buBlip>
                <a:blip r:embed="rId2"/>
              </a:buBlip>
              <a:defRPr sz="2400"/>
            </a:lvl2pPr>
            <a:lvl3pPr marL="961682" indent="-302923">
              <a:lnSpc>
                <a:spcPct val="90000"/>
              </a:lnSpc>
              <a:buFontTx/>
              <a:buBlip>
                <a:blip r:embed="rId2"/>
              </a:buBlip>
              <a:defRPr sz="2000"/>
            </a:lvl3pPr>
            <a:lvl4pPr marL="1227566" indent="-265885">
              <a:lnSpc>
                <a:spcPct val="90000"/>
              </a:lnSpc>
              <a:buFontTx/>
              <a:buBlip>
                <a:blip r:embed="rId2"/>
              </a:buBlip>
              <a:defRPr sz="1900"/>
            </a:lvl4pPr>
            <a:lvl5pPr marL="1515939" indent="-273821">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807899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1"/>
            <a:ext cx="5484971" cy="1555297"/>
          </a:xfrm>
        </p:spPr>
        <p:txBody>
          <a:bodyPr/>
          <a:lstStyle>
            <a:lvl1pPr marL="281759" indent="-281759">
              <a:buFontTx/>
              <a:buBlip>
                <a:blip r:embed="rId2"/>
              </a:buBlip>
              <a:defRPr sz="2300"/>
            </a:lvl1pPr>
            <a:lvl2pPr marL="562195" indent="-265885">
              <a:buFontTx/>
              <a:buBlip>
                <a:blip r:embed="rId2"/>
              </a:buBlip>
              <a:defRPr sz="2000"/>
            </a:lvl2pPr>
            <a:lvl3pPr marL="813528" indent="-243397">
              <a:buFontTx/>
              <a:buBlip>
                <a:blip r:embed="rId2"/>
              </a:buBlip>
              <a:defRPr sz="1900"/>
            </a:lvl3pPr>
            <a:lvl4pPr marL="1050311" indent="-228847">
              <a:buFontTx/>
              <a:buBlip>
                <a:blip r:embed="rId2"/>
              </a:buBlip>
              <a:defRPr sz="1700"/>
            </a:lvl4pPr>
            <a:lvl5pPr marL="1279156" indent="-20635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308" indent="-296308">
              <a:buFontTx/>
              <a:buBlip>
                <a:blip r:embed="rId2"/>
              </a:buBlip>
              <a:defRPr sz="2300"/>
            </a:lvl1pPr>
            <a:lvl2pPr marL="570131" indent="-273821">
              <a:buFontTx/>
              <a:buBlip>
                <a:blip r:embed="rId2"/>
              </a:buBlip>
              <a:defRPr sz="2000"/>
            </a:lvl2pPr>
            <a:lvl3pPr marL="821464" indent="-244720">
              <a:buFontTx/>
              <a:buBlip>
                <a:blip r:embed="rId2"/>
              </a:buBlip>
              <a:defRPr sz="1900"/>
            </a:lvl3pPr>
            <a:lvl4pPr marL="1050311" indent="-236783">
              <a:buFontTx/>
              <a:buBlip>
                <a:blip r:embed="rId2"/>
              </a:buBlip>
              <a:defRPr sz="1700"/>
            </a:lvl4pPr>
            <a:lvl5pPr marL="1279156" indent="-22090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562399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8008617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44112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27046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71877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1596611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5260677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407830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71845503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874833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834134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9085014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475586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73823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jpe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7519748"/>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80" r:id="rId20"/>
    <p:sldLayoutId id="2147483781" r:id="rId21"/>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7893407"/>
      </p:ext>
    </p:extLst>
  </p:cSld>
  <p:clrMap bg1="dk1" tx1="lt1" bg2="dk2" tx2="lt2" accent1="accent1" accent2="accent2" accent3="accent3" accent4="accent4" accent5="accent5" accent6="accent6" hlink="hlink" folHlink="folHlink"/>
  <p:sldLayoutIdLst>
    <p:sldLayoutId id="2147483779"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5997605"/>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7.png"/><Relationship Id="rId7"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21.xml"/><Relationship Id="rId6" Type="http://schemas.openxmlformats.org/officeDocument/2006/relationships/image" Target="../media/image37.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hyperlink" Target="http://blogs.msdn.com/shitanshu/default.aspx" TargetMode="External"/><Relationship Id="rId3" Type="http://schemas.openxmlformats.org/officeDocument/2006/relationships/hyperlink" Target="http://pinpoint.microsoft.com/en-US/systemcenter/managementpackcatalog" TargetMode="External"/><Relationship Id="rId7" Type="http://schemas.openxmlformats.org/officeDocument/2006/relationships/hyperlink" Target="http://blogs.technet.com/configurationmgr/default.aspx"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http://technet.microsoft.com/en-us/configmgr/default.aspx" TargetMode="External"/><Relationship Id="rId5" Type="http://schemas.openxmlformats.org/officeDocument/2006/relationships/hyperlink" Target="http://blogs.technet.com/b/jasonlewis/" TargetMode="External"/><Relationship Id="rId10" Type="http://schemas.openxmlformats.org/officeDocument/2006/relationships/hyperlink" Target="http://technet.microsoft.com/en-us/systemcenter/ee942121.aspx" TargetMode="External"/><Relationship Id="rId4" Type="http://schemas.openxmlformats.org/officeDocument/2006/relationships/hyperlink" Target="http://technet.microsoft.com/en-us/edge/dcm-introduction.aspx" TargetMode="External"/><Relationship Id="rId9" Type="http://schemas.openxmlformats.org/officeDocument/2006/relationships/hyperlink" Target="http://twitter.com/ConfigMgr_MSI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shverma@microsoft.com"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mailto:kjayavel@microsoft.co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hyperlink" Target="http://microsoft.com/technet" TargetMode="External"/><Relationship Id="rId11" Type="http://schemas.openxmlformats.org/officeDocument/2006/relationships/image" Target="../media/image54.png"/><Relationship Id="rId5" Type="http://schemas.openxmlformats.org/officeDocument/2006/relationships/hyperlink" Target="http://www.microsoft.com/learning" TargetMode="External"/><Relationship Id="rId10" Type="http://schemas.openxmlformats.org/officeDocument/2006/relationships/image" Target="../media/image53.emf"/><Relationship Id="rId4" Type="http://schemas.openxmlformats.org/officeDocument/2006/relationships/image" Target="../media/image50.png"/><Relationship Id="rId9" Type="http://schemas.openxmlformats.org/officeDocument/2006/relationships/image" Target="../media/image52.png"/><Relationship Id="rId14"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80792"/>
            <a:ext cx="10242549" cy="1523497"/>
          </a:xfrm>
        </p:spPr>
        <p:txBody>
          <a:bodyPr/>
          <a:lstStyle/>
          <a:p>
            <a:r>
              <a:rPr lang="en-US" dirty="0"/>
              <a:t>Integrating the Microsoft System Center Stack for Process </a:t>
            </a:r>
            <a:r>
              <a:rPr lang="en-US" dirty="0" smtClean="0"/>
              <a:t/>
            </a:r>
            <a:br>
              <a:rPr lang="en-US" dirty="0" smtClean="0"/>
            </a:br>
            <a:r>
              <a:rPr lang="en-US" dirty="0" smtClean="0"/>
              <a:t>Compliance </a:t>
            </a:r>
            <a:r>
              <a:rPr lang="en-US" dirty="0"/>
              <a:t>and Automation</a:t>
            </a:r>
          </a:p>
        </p:txBody>
      </p:sp>
      <p:sp>
        <p:nvSpPr>
          <p:cNvPr id="3" name="Subtitle 2"/>
          <p:cNvSpPr>
            <a:spLocks noGrp="1"/>
          </p:cNvSpPr>
          <p:nvPr>
            <p:ph type="subTitle" idx="1"/>
          </p:nvPr>
        </p:nvSpPr>
        <p:spPr>
          <a:xfrm>
            <a:off x="969964" y="4703872"/>
            <a:ext cx="10242550" cy="463255"/>
          </a:xfrm>
        </p:spPr>
        <p:txBody>
          <a:bodyPr/>
          <a:lstStyle/>
          <a:p>
            <a:r>
              <a:rPr lang="en-US" dirty="0" err="1" smtClean="0"/>
              <a:t>Shitanshu</a:t>
            </a:r>
            <a:r>
              <a:rPr lang="en-US" dirty="0" smtClean="0"/>
              <a:t> </a:t>
            </a:r>
            <a:r>
              <a:rPr lang="en-US" dirty="0" err="1" smtClean="0"/>
              <a:t>Verma</a:t>
            </a:r>
            <a:endParaRPr lang="en-US" dirty="0" smtClean="0"/>
          </a:p>
          <a:p>
            <a:r>
              <a:rPr lang="en-US" dirty="0" smtClean="0"/>
              <a:t>Lead Operations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smtClean="0"/>
              <a:t>SIM337</a:t>
            </a:r>
            <a:endParaRPr lang="en-US" dirty="0"/>
          </a:p>
        </p:txBody>
      </p:sp>
      <p:sp>
        <p:nvSpPr>
          <p:cNvPr id="5" name="Subtitle 2"/>
          <p:cNvSpPr txBox="1">
            <a:spLocks/>
          </p:cNvSpPr>
          <p:nvPr/>
        </p:nvSpPr>
        <p:spPr>
          <a:xfrm>
            <a:off x="6748849" y="4703872"/>
            <a:ext cx="5153061"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Karthik Jayavel</a:t>
            </a:r>
          </a:p>
          <a:p>
            <a:r>
              <a:rPr lang="en-US" dirty="0" smtClean="0"/>
              <a:t>Sr. Service Engineer</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09329" y="225165"/>
            <a:ext cx="10969943" cy="750205"/>
          </a:xfrm>
          <a:effectLst/>
        </p:spPr>
        <p:txBody>
          <a:bodyPr>
            <a:normAutofit/>
          </a:bodyPr>
          <a:lstStyle/>
          <a:p>
            <a:r>
              <a:rPr lang="en-US" sz="4400" spc="-150" dirty="0">
                <a:gradFill flip="none" rotWithShape="1">
                  <a:gsLst>
                    <a:gs pos="0">
                      <a:schemeClr val="tx1"/>
                    </a:gs>
                    <a:gs pos="86000">
                      <a:schemeClr val="tx1"/>
                    </a:gs>
                  </a:gsLst>
                  <a:lin ang="5400000" scaled="0"/>
                  <a:tileRect/>
                </a:gradFill>
                <a:effectLst/>
                <a:latin typeface="+mj-lt"/>
              </a:rPr>
              <a:t>Overview: Data flow</a:t>
            </a:r>
          </a:p>
        </p:txBody>
      </p:sp>
      <p:sp>
        <p:nvSpPr>
          <p:cNvPr id="8195" name="AutoShape 3"/>
          <p:cNvSpPr>
            <a:spLocks noChangeArrowheads="1"/>
          </p:cNvSpPr>
          <p:nvPr/>
        </p:nvSpPr>
        <p:spPr bwMode="auto">
          <a:xfrm>
            <a:off x="680732" y="975370"/>
            <a:ext cx="1726750" cy="852488"/>
          </a:xfrm>
          <a:prstGeom prst="flowChartMultidocument">
            <a:avLst/>
          </a:prstGeom>
          <a:ln>
            <a:headEnd/>
            <a:tailEnd/>
          </a:ln>
        </p:spPr>
        <p:style>
          <a:lnRef idx="1">
            <a:schemeClr val="accent4"/>
          </a:lnRef>
          <a:fillRef idx="3">
            <a:schemeClr val="accent4"/>
          </a:fillRef>
          <a:effectRef idx="2">
            <a:schemeClr val="accent4"/>
          </a:effectRef>
          <a:fontRef idx="minor">
            <a:schemeClr val="lt1"/>
          </a:fontRef>
        </p:style>
        <p:txBody>
          <a:bodyPr wrap="none" lIns="109710" tIns="54856" rIns="109710" bIns="54856" anchor="ctr"/>
          <a:lstStyle/>
          <a:p>
            <a:r>
              <a:rPr lang="en-US" sz="1400" b="1" dirty="0" smtClean="0">
                <a:solidFill>
                  <a:schemeClr val="bg1"/>
                </a:solidFill>
                <a:effectLst>
                  <a:outerShdw blurRad="38100" dist="38100" dir="2700000" algn="tl">
                    <a:srgbClr val="000000">
                      <a:alpha val="43137"/>
                    </a:srgbClr>
                  </a:outerShdw>
                </a:effectLst>
              </a:rPr>
              <a:t>Configuration</a:t>
            </a:r>
          </a:p>
          <a:p>
            <a:r>
              <a:rPr lang="en-US" sz="1400" b="1" dirty="0" smtClean="0">
                <a:solidFill>
                  <a:schemeClr val="bg1"/>
                </a:solidFill>
                <a:effectLst>
                  <a:outerShdw blurRad="38100" dist="38100" dir="2700000" algn="tl">
                    <a:srgbClr val="000000">
                      <a:alpha val="43137"/>
                    </a:srgbClr>
                  </a:outerShdw>
                </a:effectLst>
              </a:rPr>
              <a:t>Packs</a:t>
            </a:r>
            <a:endParaRPr lang="en-US" sz="1400" dirty="0">
              <a:solidFill>
                <a:schemeClr val="bg1"/>
              </a:solidFill>
              <a:effectLst>
                <a:outerShdw blurRad="38100" dist="38100" dir="2700000" algn="tl">
                  <a:srgbClr val="000000">
                    <a:alpha val="43137"/>
                  </a:srgbClr>
                </a:outerShdw>
              </a:effectLst>
            </a:endParaRPr>
          </a:p>
          <a:p>
            <a:endParaRPr lang="en-US" sz="1400" b="1" dirty="0">
              <a:solidFill>
                <a:schemeClr val="tx1"/>
              </a:solidFill>
              <a:effectLst>
                <a:outerShdw blurRad="38100" dist="38100" dir="2700000" algn="tl">
                  <a:srgbClr val="000000">
                    <a:alpha val="43137"/>
                  </a:srgbClr>
                </a:outerShdw>
              </a:effectLst>
            </a:endParaRPr>
          </a:p>
        </p:txBody>
      </p:sp>
      <p:sp>
        <p:nvSpPr>
          <p:cNvPr id="8196" name="AutoShape 4"/>
          <p:cNvSpPr>
            <a:spLocks noChangeArrowheads="1"/>
          </p:cNvSpPr>
          <p:nvPr/>
        </p:nvSpPr>
        <p:spPr bwMode="auto">
          <a:xfrm>
            <a:off x="680732" y="2346970"/>
            <a:ext cx="1422030" cy="838200"/>
          </a:xfrm>
          <a:prstGeom prst="flowChartProcess">
            <a:avLst/>
          </a:prstGeom>
          <a:ln>
            <a:headEnd/>
            <a:tailEnd/>
          </a:ln>
        </p:spPr>
        <p:style>
          <a:lnRef idx="1">
            <a:schemeClr val="accent5"/>
          </a:lnRef>
          <a:fillRef idx="3">
            <a:schemeClr val="accent5"/>
          </a:fillRef>
          <a:effectRef idx="2">
            <a:schemeClr val="accent5"/>
          </a:effectRef>
          <a:fontRef idx="minor">
            <a:schemeClr val="lt1"/>
          </a:fontRef>
        </p:style>
        <p:txBody>
          <a:bodyPr wrap="none" lIns="109710" tIns="54856" rIns="109710" bIns="54856" anchor="ctr"/>
          <a:lstStyle/>
          <a:p>
            <a:r>
              <a:rPr lang="en-US" sz="1400" b="1" dirty="0">
                <a:solidFill>
                  <a:schemeClr val="tx1"/>
                </a:solidFill>
                <a:effectLst>
                  <a:outerShdw blurRad="38100" dist="38100" dir="2700000" algn="tl">
                    <a:srgbClr val="000000">
                      <a:alpha val="43137"/>
                    </a:srgbClr>
                  </a:outerShdw>
                </a:effectLst>
              </a:rPr>
              <a:t>ConfigMgr</a:t>
            </a:r>
          </a:p>
          <a:p>
            <a:r>
              <a:rPr lang="en-US" sz="1400" b="1" dirty="0">
                <a:solidFill>
                  <a:schemeClr val="tx1"/>
                </a:solidFill>
                <a:effectLst>
                  <a:outerShdw blurRad="38100" dist="38100" dir="2700000" algn="tl">
                    <a:srgbClr val="000000">
                      <a:alpha val="43137"/>
                    </a:srgbClr>
                  </a:outerShdw>
                </a:effectLst>
              </a:rPr>
              <a:t>Admin </a:t>
            </a:r>
          </a:p>
          <a:p>
            <a:r>
              <a:rPr lang="en-US" sz="1400" b="1" dirty="0">
                <a:solidFill>
                  <a:schemeClr val="tx1"/>
                </a:solidFill>
                <a:effectLst>
                  <a:outerShdw blurRad="38100" dist="38100" dir="2700000" algn="tl">
                    <a:srgbClr val="000000">
                      <a:alpha val="43137"/>
                    </a:srgbClr>
                  </a:outerShdw>
                </a:effectLst>
              </a:rPr>
              <a:t>Console</a:t>
            </a:r>
            <a:r>
              <a:rPr lang="en-US" sz="1400" dirty="0">
                <a:solidFill>
                  <a:schemeClr val="tx1"/>
                </a:solidFill>
                <a:effectLst>
                  <a:outerShdw blurRad="38100" dist="38100" dir="2700000" algn="tl">
                    <a:srgbClr val="000000">
                      <a:alpha val="43137"/>
                    </a:srgbClr>
                  </a:outerShdw>
                </a:effectLst>
              </a:rPr>
              <a:t> </a:t>
            </a:r>
          </a:p>
        </p:txBody>
      </p:sp>
      <p:cxnSp>
        <p:nvCxnSpPr>
          <p:cNvPr id="179205" name="AutoShape 5"/>
          <p:cNvCxnSpPr>
            <a:cxnSpLocks noChangeShapeType="1"/>
            <a:stCxn id="8195" idx="3"/>
          </p:cNvCxnSpPr>
          <p:nvPr/>
        </p:nvCxnSpPr>
        <p:spPr bwMode="auto">
          <a:xfrm>
            <a:off x="2407482" y="1402408"/>
            <a:ext cx="2118233" cy="898525"/>
          </a:xfrm>
          <a:prstGeom prst="straightConnector1">
            <a:avLst/>
          </a:prstGeom>
          <a:noFill/>
          <a:ln w="50800">
            <a:solidFill>
              <a:schemeClr val="tx1"/>
            </a:solidFill>
            <a:round/>
            <a:headEnd/>
            <a:tailEnd type="triangle" w="med" len="med"/>
          </a:ln>
        </p:spPr>
      </p:cxnSp>
      <p:cxnSp>
        <p:nvCxnSpPr>
          <p:cNvPr id="179206" name="AutoShape 6"/>
          <p:cNvCxnSpPr>
            <a:cxnSpLocks noChangeShapeType="1"/>
            <a:stCxn id="8196" idx="3"/>
          </p:cNvCxnSpPr>
          <p:nvPr/>
        </p:nvCxnSpPr>
        <p:spPr bwMode="auto">
          <a:xfrm flipV="1">
            <a:off x="2102762" y="2651770"/>
            <a:ext cx="2386978" cy="114300"/>
          </a:xfrm>
          <a:prstGeom prst="straightConnector1">
            <a:avLst/>
          </a:prstGeom>
          <a:noFill/>
          <a:ln w="50800">
            <a:solidFill>
              <a:schemeClr val="tx1"/>
            </a:solidFill>
            <a:round/>
            <a:headEnd/>
            <a:tailEnd type="triangle" w="med" len="med"/>
          </a:ln>
        </p:spPr>
      </p:cxnSp>
      <p:sp>
        <p:nvSpPr>
          <p:cNvPr id="38919" name="Text Box 7"/>
          <p:cNvSpPr txBox="1">
            <a:spLocks noChangeArrowheads="1"/>
          </p:cNvSpPr>
          <p:nvPr/>
        </p:nvSpPr>
        <p:spPr bwMode="auto">
          <a:xfrm>
            <a:off x="161581" y="3489974"/>
            <a:ext cx="2157990" cy="387782"/>
          </a:xfrm>
          <a:prstGeom prst="rect">
            <a:avLst/>
          </a:prstGeom>
          <a:noFill/>
          <a:ln w="12700">
            <a:noFill/>
            <a:miter lim="800000"/>
            <a:headEnd/>
            <a:tailEnd/>
          </a:ln>
        </p:spPr>
        <p:txBody>
          <a:bodyPr wrap="none" lIns="109710" tIns="54856" rIns="109710" bIns="54856">
            <a:spAutoFit/>
          </a:bodyPr>
          <a:lstStyle/>
          <a:p>
            <a:r>
              <a:rPr lang="en-US" b="1" dirty="0">
                <a:latin typeface="Segoe Semibold" pitchFamily="2" charset="0"/>
              </a:rPr>
              <a:t>ConfigMgr Server</a:t>
            </a:r>
          </a:p>
        </p:txBody>
      </p:sp>
      <p:sp>
        <p:nvSpPr>
          <p:cNvPr id="38920" name="AutoShape 8"/>
          <p:cNvSpPr>
            <a:spLocks noChangeArrowheads="1"/>
          </p:cNvSpPr>
          <p:nvPr/>
        </p:nvSpPr>
        <p:spPr bwMode="auto">
          <a:xfrm>
            <a:off x="4540527" y="1051570"/>
            <a:ext cx="6703854" cy="2743200"/>
          </a:xfrm>
          <a:prstGeom prst="can">
            <a:avLst>
              <a:gd name="adj" fmla="val 25000"/>
            </a:avLst>
          </a:prstGeom>
          <a:gradFill flip="none" rotWithShape="1">
            <a:gsLst>
              <a:gs pos="0">
                <a:srgbClr val="5E9EFF"/>
              </a:gs>
              <a:gs pos="39999">
                <a:srgbClr val="85C2FF"/>
              </a:gs>
              <a:gs pos="70000">
                <a:srgbClr val="C4D6EB"/>
              </a:gs>
              <a:gs pos="100000">
                <a:srgbClr val="FFEBFA"/>
              </a:gs>
            </a:gsLst>
            <a:lin ang="2700000" scaled="1"/>
            <a:tileRect/>
          </a:gradFill>
          <a:ln>
            <a:headEnd/>
            <a:tailEnd/>
          </a:ln>
        </p:spPr>
        <p:style>
          <a:lnRef idx="1">
            <a:schemeClr val="accent1"/>
          </a:lnRef>
          <a:fillRef idx="3">
            <a:schemeClr val="accent1"/>
          </a:fillRef>
          <a:effectRef idx="2">
            <a:schemeClr val="accent1"/>
          </a:effectRef>
          <a:fontRef idx="minor">
            <a:schemeClr val="lt1"/>
          </a:fontRef>
        </p:style>
        <p:txBody>
          <a:bodyPr wrap="none" lIns="109710" tIns="54856" rIns="109710" bIns="54856" anchor="ctr"/>
          <a:lstStyle/>
          <a:p>
            <a:endParaRPr lang="en-GB" dirty="0"/>
          </a:p>
        </p:txBody>
      </p:sp>
      <p:sp>
        <p:nvSpPr>
          <p:cNvPr id="179210" name="Oval 10"/>
          <p:cNvSpPr>
            <a:spLocks noChangeArrowheads="1"/>
          </p:cNvSpPr>
          <p:nvPr/>
        </p:nvSpPr>
        <p:spPr bwMode="auto">
          <a:xfrm>
            <a:off x="4599782" y="1737370"/>
            <a:ext cx="1460120" cy="684213"/>
          </a:xfrm>
          <a:prstGeom prst="ellipse">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defRPr/>
            </a:pPr>
            <a:r>
              <a:rPr lang="en-US" sz="1100" b="1" dirty="0">
                <a:solidFill>
                  <a:schemeClr val="bg1"/>
                </a:solidFill>
              </a:rPr>
              <a:t>Windows</a:t>
            </a:r>
          </a:p>
          <a:p>
            <a:pPr algn="ctr">
              <a:defRPr/>
            </a:pPr>
            <a:r>
              <a:rPr lang="en-US" sz="1100" b="1" dirty="0">
                <a:solidFill>
                  <a:schemeClr val="bg1"/>
                </a:solidFill>
              </a:rPr>
              <a:t>Server</a:t>
            </a:r>
          </a:p>
          <a:p>
            <a:pPr algn="ctr">
              <a:defRPr/>
            </a:pPr>
            <a:r>
              <a:rPr lang="en-US" sz="1100" b="1" dirty="0" smtClean="0">
                <a:solidFill>
                  <a:schemeClr val="bg1"/>
                </a:solidFill>
              </a:rPr>
              <a:t>2008</a:t>
            </a:r>
            <a:endParaRPr lang="en-US" sz="1100" b="1" dirty="0">
              <a:solidFill>
                <a:schemeClr val="bg1"/>
              </a:solidFill>
            </a:endParaRPr>
          </a:p>
          <a:p>
            <a:pPr algn="ctr">
              <a:defRPr/>
            </a:pPr>
            <a:r>
              <a:rPr lang="en-US" sz="1100" b="1" dirty="0">
                <a:solidFill>
                  <a:schemeClr val="bg1"/>
                </a:solidFill>
              </a:rPr>
              <a:t>CI</a:t>
            </a:r>
          </a:p>
        </p:txBody>
      </p:sp>
      <p:sp>
        <p:nvSpPr>
          <p:cNvPr id="179211" name="Oval 11"/>
          <p:cNvSpPr>
            <a:spLocks noChangeArrowheads="1"/>
          </p:cNvSpPr>
          <p:nvPr/>
        </p:nvSpPr>
        <p:spPr bwMode="auto">
          <a:xfrm>
            <a:off x="6068367" y="1813570"/>
            <a:ext cx="1519371" cy="534988"/>
          </a:xfrm>
          <a:prstGeom prst="ellipse">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defRPr/>
            </a:pPr>
            <a:r>
              <a:rPr lang="en-US" sz="1100" b="1" dirty="0" smtClean="0">
                <a:solidFill>
                  <a:schemeClr val="bg1"/>
                </a:solidFill>
              </a:rPr>
              <a:t>Line-of-business</a:t>
            </a:r>
            <a:endParaRPr lang="en-US" sz="1100" b="1" dirty="0">
              <a:solidFill>
                <a:schemeClr val="bg1"/>
              </a:solidFill>
            </a:endParaRPr>
          </a:p>
          <a:p>
            <a:pPr algn="ctr">
              <a:defRPr/>
            </a:pPr>
            <a:r>
              <a:rPr lang="en-US" sz="1100" b="1" dirty="0">
                <a:solidFill>
                  <a:schemeClr val="bg1"/>
                </a:solidFill>
              </a:rPr>
              <a:t>Application</a:t>
            </a:r>
          </a:p>
          <a:p>
            <a:pPr algn="ctr">
              <a:defRPr/>
            </a:pPr>
            <a:r>
              <a:rPr lang="en-US" sz="1100" b="1" dirty="0">
                <a:solidFill>
                  <a:schemeClr val="bg1"/>
                </a:solidFill>
              </a:rPr>
              <a:t>CI</a:t>
            </a:r>
          </a:p>
        </p:txBody>
      </p:sp>
      <p:sp>
        <p:nvSpPr>
          <p:cNvPr id="179212" name="Oval 12"/>
          <p:cNvSpPr>
            <a:spLocks noChangeArrowheads="1"/>
          </p:cNvSpPr>
          <p:nvPr/>
        </p:nvSpPr>
        <p:spPr bwMode="auto">
          <a:xfrm>
            <a:off x="7689311" y="1965970"/>
            <a:ext cx="1460120" cy="457200"/>
          </a:xfrm>
          <a:prstGeom prst="ellipse">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defRPr/>
            </a:pPr>
            <a:r>
              <a:rPr lang="en-US" sz="1100" b="1" dirty="0">
                <a:solidFill>
                  <a:schemeClr val="bg1"/>
                </a:solidFill>
              </a:rPr>
              <a:t>Antivirus</a:t>
            </a:r>
          </a:p>
          <a:p>
            <a:pPr algn="ctr">
              <a:defRPr/>
            </a:pPr>
            <a:r>
              <a:rPr lang="en-US" sz="1100" b="1" dirty="0">
                <a:solidFill>
                  <a:schemeClr val="bg1"/>
                </a:solidFill>
              </a:rPr>
              <a:t>Software</a:t>
            </a:r>
          </a:p>
          <a:p>
            <a:pPr algn="ctr">
              <a:defRPr/>
            </a:pPr>
            <a:r>
              <a:rPr lang="en-US" sz="1100" b="1" dirty="0">
                <a:solidFill>
                  <a:schemeClr val="bg1"/>
                </a:solidFill>
              </a:rPr>
              <a:t>CI</a:t>
            </a:r>
          </a:p>
        </p:txBody>
      </p:sp>
      <p:sp>
        <p:nvSpPr>
          <p:cNvPr id="38924" name="Text Box 13"/>
          <p:cNvSpPr txBox="1">
            <a:spLocks noChangeArrowheads="1"/>
          </p:cNvSpPr>
          <p:nvPr/>
        </p:nvSpPr>
        <p:spPr bwMode="auto">
          <a:xfrm>
            <a:off x="5994301" y="1124599"/>
            <a:ext cx="2458714" cy="387782"/>
          </a:xfrm>
          <a:prstGeom prst="rect">
            <a:avLst/>
          </a:prstGeom>
          <a:noFill/>
          <a:ln w="12700">
            <a:noFill/>
            <a:miter lim="800000"/>
            <a:headEnd/>
            <a:tailEnd/>
          </a:ln>
        </p:spPr>
        <p:txBody>
          <a:bodyPr wrap="none" lIns="109710" tIns="54856" rIns="109710" bIns="54856">
            <a:spAutoFit/>
          </a:bodyPr>
          <a:lstStyle/>
          <a:p>
            <a:r>
              <a:rPr lang="en-US" b="1" dirty="0">
                <a:solidFill>
                  <a:schemeClr val="bg1"/>
                </a:solidFill>
              </a:rPr>
              <a:t>ConfigMgr Database</a:t>
            </a:r>
          </a:p>
        </p:txBody>
      </p:sp>
      <p:grpSp>
        <p:nvGrpSpPr>
          <p:cNvPr id="2" name="Group 64"/>
          <p:cNvGrpSpPr>
            <a:grpSpLocks/>
          </p:cNvGrpSpPr>
          <p:nvPr/>
        </p:nvGrpSpPr>
        <p:grpSpPr bwMode="auto">
          <a:xfrm>
            <a:off x="5744598" y="2727970"/>
            <a:ext cx="2554150" cy="846138"/>
            <a:chOff x="4256088" y="2514600"/>
            <a:chExt cx="1916112" cy="846138"/>
          </a:xfrm>
          <a:solidFill>
            <a:schemeClr val="accent4">
              <a:lumMod val="60000"/>
              <a:lumOff val="40000"/>
            </a:schemeClr>
          </a:solidFill>
        </p:grpSpPr>
        <p:sp>
          <p:nvSpPr>
            <p:cNvPr id="38969" name="AutoShape 15"/>
            <p:cNvSpPr>
              <a:spLocks noChangeArrowheads="1"/>
            </p:cNvSpPr>
            <p:nvPr/>
          </p:nvSpPr>
          <p:spPr bwMode="auto">
            <a:xfrm>
              <a:off x="4370388" y="2671763"/>
              <a:ext cx="1801812" cy="688975"/>
            </a:xfrm>
            <a:prstGeom prst="parallelogram">
              <a:avLst>
                <a:gd name="adj" fmla="val 47631"/>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GB" dirty="0">
                <a:solidFill>
                  <a:schemeClr val="bg1"/>
                </a:solidFill>
                <a:effectLst>
                  <a:outerShdw blurRad="38100" dist="38100" dir="2700000" algn="tl">
                    <a:srgbClr val="000000">
                      <a:alpha val="43137"/>
                    </a:srgbClr>
                  </a:outerShdw>
                </a:effectLst>
              </a:endParaRPr>
            </a:p>
          </p:txBody>
        </p:sp>
        <p:sp>
          <p:nvSpPr>
            <p:cNvPr id="38970" name="AutoShape 16"/>
            <p:cNvSpPr>
              <a:spLocks noChangeArrowheads="1"/>
            </p:cNvSpPr>
            <p:nvPr/>
          </p:nvSpPr>
          <p:spPr bwMode="auto">
            <a:xfrm>
              <a:off x="4319588" y="2592388"/>
              <a:ext cx="1801812" cy="690562"/>
            </a:xfrm>
            <a:prstGeom prst="parallelogram">
              <a:avLst>
                <a:gd name="adj" fmla="val 47521"/>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GB" dirty="0">
                <a:solidFill>
                  <a:schemeClr val="bg1"/>
                </a:solidFill>
                <a:effectLst>
                  <a:outerShdw blurRad="38100" dist="38100" dir="2700000" algn="tl">
                    <a:srgbClr val="000000">
                      <a:alpha val="43137"/>
                    </a:srgbClr>
                  </a:outerShdw>
                </a:effectLst>
              </a:endParaRPr>
            </a:p>
          </p:txBody>
        </p:sp>
        <p:sp>
          <p:nvSpPr>
            <p:cNvPr id="38971" name="AutoShape 17"/>
            <p:cNvSpPr>
              <a:spLocks noChangeArrowheads="1"/>
            </p:cNvSpPr>
            <p:nvPr/>
          </p:nvSpPr>
          <p:spPr bwMode="auto">
            <a:xfrm>
              <a:off x="4256088" y="2514600"/>
              <a:ext cx="1801812" cy="688975"/>
            </a:xfrm>
            <a:prstGeom prst="parallelogram">
              <a:avLst>
                <a:gd name="adj" fmla="val 47631"/>
              </a:avLst>
            </a:prstGeom>
            <a:grp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r>
                <a:rPr lang="en-US" sz="1200" b="1" dirty="0">
                  <a:solidFill>
                    <a:schemeClr val="bg1"/>
                  </a:solidFill>
                </a:rPr>
                <a:t> </a:t>
              </a:r>
              <a:r>
                <a:rPr lang="en-US" sz="1200" b="1" dirty="0" smtClean="0">
                  <a:solidFill>
                    <a:schemeClr val="bg1"/>
                  </a:solidFill>
                </a:rPr>
                <a:t>Line-of-business </a:t>
              </a:r>
            </a:p>
            <a:p>
              <a:r>
                <a:rPr lang="en-US" sz="1200" b="1" dirty="0" smtClean="0">
                  <a:solidFill>
                    <a:schemeClr val="bg1"/>
                  </a:solidFill>
                </a:rPr>
                <a:t>Application Server</a:t>
              </a:r>
              <a:endParaRPr lang="en-US" sz="1200" b="1" dirty="0">
                <a:solidFill>
                  <a:schemeClr val="bg1"/>
                </a:solidFill>
              </a:endParaRPr>
            </a:p>
            <a:p>
              <a:r>
                <a:rPr lang="en-US" sz="1200" b="1" dirty="0">
                  <a:solidFill>
                    <a:schemeClr val="bg1"/>
                  </a:solidFill>
                </a:rPr>
                <a:t>Baseline</a:t>
              </a:r>
            </a:p>
          </p:txBody>
        </p:sp>
      </p:grpSp>
      <p:sp>
        <p:nvSpPr>
          <p:cNvPr id="179218" name="Line 18"/>
          <p:cNvSpPr>
            <a:spLocks noChangeShapeType="1"/>
          </p:cNvSpPr>
          <p:nvPr/>
        </p:nvSpPr>
        <p:spPr bwMode="auto">
          <a:xfrm>
            <a:off x="5353115" y="2423170"/>
            <a:ext cx="711015" cy="457200"/>
          </a:xfrm>
          <a:prstGeom prst="line">
            <a:avLst/>
          </a:prstGeom>
          <a:noFill/>
          <a:ln w="12700">
            <a:solidFill>
              <a:schemeClr val="tx1"/>
            </a:solidFill>
            <a:round/>
            <a:headEnd/>
            <a:tailEnd type="triangle" w="lg" len="lg"/>
          </a:ln>
        </p:spPr>
        <p:txBody>
          <a:bodyPr lIns="109710" tIns="54856" rIns="109710" bIns="54856" anchor="ctr"/>
          <a:lstStyle/>
          <a:p>
            <a:endParaRPr lang="en-US" dirty="0"/>
          </a:p>
        </p:txBody>
      </p:sp>
      <p:sp>
        <p:nvSpPr>
          <p:cNvPr id="38927" name="AutoShape 19"/>
          <p:cNvSpPr>
            <a:spLocks noChangeArrowheads="1"/>
          </p:cNvSpPr>
          <p:nvPr/>
        </p:nvSpPr>
        <p:spPr bwMode="auto">
          <a:xfrm>
            <a:off x="4946821" y="4785370"/>
            <a:ext cx="3859795" cy="1905000"/>
          </a:xfrm>
          <a:prstGeom prst="flowChartProcess">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r>
              <a:rPr lang="en-US" sz="1400" b="1" dirty="0" smtClean="0">
                <a:solidFill>
                  <a:schemeClr val="bg1"/>
                </a:solidFill>
              </a:rPr>
              <a:t>Configuration Manager </a:t>
            </a:r>
            <a:r>
              <a:rPr lang="en-US" sz="1400" b="1" dirty="0">
                <a:solidFill>
                  <a:schemeClr val="bg1"/>
                </a:solidFill>
              </a:rPr>
              <a:t>Client  </a:t>
            </a:r>
          </a:p>
        </p:txBody>
      </p:sp>
      <p:sp>
        <p:nvSpPr>
          <p:cNvPr id="38928" name="Text Box 20"/>
          <p:cNvSpPr txBox="1">
            <a:spLocks noChangeArrowheads="1"/>
          </p:cNvSpPr>
          <p:nvPr/>
        </p:nvSpPr>
        <p:spPr bwMode="auto">
          <a:xfrm>
            <a:off x="161580" y="4008140"/>
            <a:ext cx="1285957" cy="664781"/>
          </a:xfrm>
          <a:prstGeom prst="rect">
            <a:avLst/>
          </a:prstGeom>
          <a:noFill/>
          <a:ln w="12700">
            <a:noFill/>
            <a:miter lim="800000"/>
            <a:headEnd/>
            <a:tailEnd/>
          </a:ln>
        </p:spPr>
        <p:txBody>
          <a:bodyPr wrap="none" lIns="109710" tIns="54856" rIns="109710" bIns="54856">
            <a:spAutoFit/>
          </a:bodyPr>
          <a:lstStyle/>
          <a:p>
            <a:r>
              <a:rPr lang="en-US" b="1" dirty="0">
                <a:latin typeface="Segoe Semibold" pitchFamily="2" charset="0"/>
              </a:rPr>
              <a:t>Managed </a:t>
            </a:r>
            <a:endParaRPr lang="en-US" b="1" dirty="0" smtClean="0">
              <a:latin typeface="Segoe Semibold" pitchFamily="2" charset="0"/>
            </a:endParaRPr>
          </a:p>
          <a:p>
            <a:r>
              <a:rPr lang="en-US" b="1" dirty="0" smtClean="0">
                <a:latin typeface="Segoe Semibold" pitchFamily="2" charset="0"/>
              </a:rPr>
              <a:t>Client</a:t>
            </a:r>
            <a:endParaRPr lang="en-US" b="1" dirty="0">
              <a:latin typeface="Segoe Semibold" pitchFamily="2" charset="0"/>
            </a:endParaRPr>
          </a:p>
        </p:txBody>
      </p:sp>
      <p:sp>
        <p:nvSpPr>
          <p:cNvPr id="8214" name="AutoShape 23"/>
          <p:cNvSpPr>
            <a:spLocks noChangeArrowheads="1"/>
          </p:cNvSpPr>
          <p:nvPr/>
        </p:nvSpPr>
        <p:spPr bwMode="auto">
          <a:xfrm>
            <a:off x="2246662" y="4264670"/>
            <a:ext cx="893001" cy="433388"/>
          </a:xfrm>
          <a:prstGeom prst="flowChartProcess">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r>
              <a:rPr lang="en-US" sz="1200" b="1" dirty="0">
                <a:solidFill>
                  <a:schemeClr val="bg1"/>
                </a:solidFill>
              </a:rPr>
              <a:t>WMI</a:t>
            </a:r>
          </a:p>
        </p:txBody>
      </p:sp>
      <p:sp>
        <p:nvSpPr>
          <p:cNvPr id="8215" name="AutoShape 24"/>
          <p:cNvSpPr>
            <a:spLocks noChangeArrowheads="1"/>
          </p:cNvSpPr>
          <p:nvPr/>
        </p:nvSpPr>
        <p:spPr bwMode="auto">
          <a:xfrm>
            <a:off x="2246662" y="4755604"/>
            <a:ext cx="893001" cy="433388"/>
          </a:xfrm>
          <a:prstGeom prst="flowChartProcess">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r>
              <a:rPr lang="en-US" sz="1200" b="1" dirty="0">
                <a:solidFill>
                  <a:schemeClr val="bg1"/>
                </a:solidFill>
              </a:rPr>
              <a:t>XML</a:t>
            </a:r>
          </a:p>
        </p:txBody>
      </p:sp>
      <p:sp>
        <p:nvSpPr>
          <p:cNvPr id="8216" name="AutoShape 25"/>
          <p:cNvSpPr>
            <a:spLocks noChangeArrowheads="1"/>
          </p:cNvSpPr>
          <p:nvPr/>
        </p:nvSpPr>
        <p:spPr bwMode="auto">
          <a:xfrm>
            <a:off x="2246662" y="5246539"/>
            <a:ext cx="893001" cy="433388"/>
          </a:xfrm>
          <a:prstGeom prst="flowChartProcess">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r>
              <a:rPr lang="en-US" sz="1200" b="1" dirty="0">
                <a:solidFill>
                  <a:schemeClr val="bg1"/>
                </a:solidFill>
              </a:rPr>
              <a:t>Registry</a:t>
            </a:r>
          </a:p>
        </p:txBody>
      </p:sp>
      <p:sp>
        <p:nvSpPr>
          <p:cNvPr id="8217" name="AutoShape 26"/>
          <p:cNvSpPr>
            <a:spLocks noChangeArrowheads="1"/>
          </p:cNvSpPr>
          <p:nvPr/>
        </p:nvSpPr>
        <p:spPr bwMode="auto">
          <a:xfrm>
            <a:off x="2246662" y="5737473"/>
            <a:ext cx="893001" cy="433388"/>
          </a:xfrm>
          <a:prstGeom prst="flowChartProcess">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r>
              <a:rPr lang="en-US" sz="1200" b="1" dirty="0">
                <a:solidFill>
                  <a:schemeClr val="bg1"/>
                </a:solidFill>
              </a:rPr>
              <a:t>IIS</a:t>
            </a:r>
          </a:p>
        </p:txBody>
      </p:sp>
      <p:sp>
        <p:nvSpPr>
          <p:cNvPr id="8218" name="AutoShape 27"/>
          <p:cNvSpPr>
            <a:spLocks noChangeArrowheads="1"/>
          </p:cNvSpPr>
          <p:nvPr/>
        </p:nvSpPr>
        <p:spPr bwMode="auto">
          <a:xfrm>
            <a:off x="2246662" y="6228408"/>
            <a:ext cx="893001" cy="433388"/>
          </a:xfrm>
          <a:prstGeom prst="flowChartProcess">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r>
              <a:rPr lang="en-US" sz="1200" b="1" dirty="0">
                <a:solidFill>
                  <a:schemeClr val="bg1"/>
                </a:solidFill>
              </a:rPr>
              <a:t>MSI</a:t>
            </a:r>
          </a:p>
        </p:txBody>
      </p:sp>
      <p:sp>
        <p:nvSpPr>
          <p:cNvPr id="179229" name="Line 29"/>
          <p:cNvSpPr>
            <a:spLocks noChangeShapeType="1"/>
          </p:cNvSpPr>
          <p:nvPr/>
        </p:nvSpPr>
        <p:spPr bwMode="auto">
          <a:xfrm flipH="1">
            <a:off x="7795117" y="2424758"/>
            <a:ext cx="706783" cy="384175"/>
          </a:xfrm>
          <a:prstGeom prst="line">
            <a:avLst/>
          </a:prstGeom>
          <a:noFill/>
          <a:ln w="12700">
            <a:solidFill>
              <a:schemeClr val="tx1"/>
            </a:solidFill>
            <a:round/>
            <a:headEnd/>
            <a:tailEnd type="triangle" w="lg" len="lg"/>
          </a:ln>
        </p:spPr>
        <p:txBody>
          <a:bodyPr wrap="none" lIns="109710" tIns="54856" rIns="109710" bIns="54856" anchor="ctr"/>
          <a:lstStyle/>
          <a:p>
            <a:endParaRPr lang="en-US" dirty="0"/>
          </a:p>
        </p:txBody>
      </p:sp>
      <p:cxnSp>
        <p:nvCxnSpPr>
          <p:cNvPr id="38935" name="AutoShape 30"/>
          <p:cNvCxnSpPr>
            <a:cxnSpLocks noChangeShapeType="1"/>
          </p:cNvCxnSpPr>
          <p:nvPr/>
        </p:nvCxnSpPr>
        <p:spPr bwMode="auto">
          <a:xfrm flipV="1">
            <a:off x="274443" y="3947170"/>
            <a:ext cx="11972981" cy="30163"/>
          </a:xfrm>
          <a:prstGeom prst="straightConnector1">
            <a:avLst/>
          </a:prstGeom>
          <a:noFill/>
          <a:ln w="44450">
            <a:solidFill>
              <a:schemeClr val="accent4"/>
            </a:solidFill>
            <a:prstDash val="dash"/>
            <a:round/>
            <a:headEnd/>
            <a:tailEnd/>
          </a:ln>
        </p:spPr>
      </p:cxnSp>
      <p:sp>
        <p:nvSpPr>
          <p:cNvPr id="179231" name="Oval 31"/>
          <p:cNvSpPr>
            <a:spLocks noChangeArrowheads="1"/>
          </p:cNvSpPr>
          <p:nvPr/>
        </p:nvSpPr>
        <p:spPr bwMode="auto">
          <a:xfrm>
            <a:off x="2803197" y="1062682"/>
            <a:ext cx="304721" cy="228600"/>
          </a:xfrm>
          <a:prstGeom prst="ellipse">
            <a:avLst/>
          </a:prstGeom>
          <a:ln>
            <a:headEnd/>
            <a:tailEnd type="none" w="lg" len="lg"/>
          </a:ln>
        </p:spPr>
        <p:style>
          <a:lnRef idx="0">
            <a:schemeClr val="accent5"/>
          </a:lnRef>
          <a:fillRef idx="3">
            <a:schemeClr val="accent5"/>
          </a:fillRef>
          <a:effectRef idx="3">
            <a:schemeClr val="accent5"/>
          </a:effectRef>
          <a:fontRef idx="minor">
            <a:schemeClr val="lt1"/>
          </a:fontRef>
        </p:style>
        <p:txBody>
          <a:bodyPr wrap="none" lIns="109710" tIns="54856" rIns="109710" bIns="54856" anchor="ctr"/>
          <a:lstStyle/>
          <a:p>
            <a:endParaRPr lang="en-GB" dirty="0"/>
          </a:p>
        </p:txBody>
      </p:sp>
      <p:sp>
        <p:nvSpPr>
          <p:cNvPr id="179232" name="Text Box 32"/>
          <p:cNvSpPr txBox="1">
            <a:spLocks noChangeArrowheads="1"/>
          </p:cNvSpPr>
          <p:nvPr/>
        </p:nvSpPr>
        <p:spPr bwMode="auto">
          <a:xfrm>
            <a:off x="2779919" y="1046812"/>
            <a:ext cx="304919" cy="295449"/>
          </a:xfrm>
          <a:prstGeom prst="rect">
            <a:avLst/>
          </a:prstGeom>
          <a:noFill/>
          <a:ln w="22225">
            <a:noFill/>
            <a:miter lim="800000"/>
            <a:headEnd/>
            <a:tailEnd type="none" w="lg" len="lg"/>
          </a:ln>
        </p:spPr>
        <p:txBody>
          <a:bodyPr wrap="none" lIns="109710" tIns="54856" rIns="109710" bIns="54856">
            <a:spAutoFit/>
          </a:bodyPr>
          <a:lstStyle/>
          <a:p>
            <a:r>
              <a:rPr lang="en-US" sz="1200" b="1" dirty="0">
                <a:latin typeface="+mn-lt"/>
              </a:rPr>
              <a:t>1</a:t>
            </a:r>
          </a:p>
        </p:txBody>
      </p:sp>
      <p:sp>
        <p:nvSpPr>
          <p:cNvPr id="179233" name="Text Box 33"/>
          <p:cNvSpPr txBox="1">
            <a:spLocks noChangeArrowheads="1"/>
          </p:cNvSpPr>
          <p:nvPr/>
        </p:nvSpPr>
        <p:spPr bwMode="auto">
          <a:xfrm>
            <a:off x="3076178" y="983191"/>
            <a:ext cx="1535640" cy="757114"/>
          </a:xfrm>
          <a:prstGeom prst="rect">
            <a:avLst/>
          </a:prstGeom>
          <a:noFill/>
          <a:ln w="22225">
            <a:noFill/>
            <a:miter lim="800000"/>
            <a:headEnd/>
            <a:tailEnd type="none" w="lg" len="lg"/>
          </a:ln>
        </p:spPr>
        <p:txBody>
          <a:bodyPr wrap="none" lIns="109710" tIns="54856" rIns="109710" bIns="54856">
            <a:spAutoFit/>
          </a:bodyPr>
          <a:lstStyle/>
          <a:p>
            <a:r>
              <a:rPr lang="en-US" sz="1400" dirty="0">
                <a:latin typeface="+mn-lt"/>
              </a:rPr>
              <a:t>Configuration</a:t>
            </a:r>
          </a:p>
          <a:p>
            <a:r>
              <a:rPr lang="en-US" sz="1400" dirty="0">
                <a:latin typeface="+mn-lt"/>
              </a:rPr>
              <a:t>Items created by</a:t>
            </a:r>
          </a:p>
          <a:p>
            <a:r>
              <a:rPr lang="en-US" sz="1400" dirty="0" smtClean="0">
                <a:latin typeface="+mn-lt"/>
              </a:rPr>
              <a:t>import</a:t>
            </a:r>
            <a:endParaRPr lang="en-US" sz="1400" dirty="0">
              <a:latin typeface="+mn-lt"/>
            </a:endParaRPr>
          </a:p>
        </p:txBody>
      </p:sp>
      <p:grpSp>
        <p:nvGrpSpPr>
          <p:cNvPr id="3" name="Group 64"/>
          <p:cNvGrpSpPr/>
          <p:nvPr/>
        </p:nvGrpSpPr>
        <p:grpSpPr>
          <a:xfrm>
            <a:off x="2415949" y="2121662"/>
            <a:ext cx="517901" cy="362024"/>
            <a:chOff x="2110740" y="2379478"/>
            <a:chExt cx="466232" cy="434428"/>
          </a:xfrm>
        </p:grpSpPr>
        <p:sp>
          <p:nvSpPr>
            <p:cNvPr id="179234" name="Oval 34"/>
            <p:cNvSpPr>
              <a:spLocks noChangeArrowheads="1"/>
            </p:cNvSpPr>
            <p:nvPr/>
          </p:nvSpPr>
          <p:spPr bwMode="auto">
            <a:xfrm>
              <a:off x="2124075" y="2400618"/>
              <a:ext cx="274320" cy="274320"/>
            </a:xfrm>
            <a:prstGeom prst="ellipse">
              <a:avLst/>
            </a:prstGeom>
            <a:ln>
              <a:headEnd/>
              <a:tailEnd type="none" w="lg" len="lg"/>
            </a:ln>
          </p:spPr>
          <p:style>
            <a:lnRef idx="0">
              <a:schemeClr val="accent5"/>
            </a:lnRef>
            <a:fillRef idx="3">
              <a:schemeClr val="accent5"/>
            </a:fillRef>
            <a:effectRef idx="3">
              <a:schemeClr val="accent5"/>
            </a:effectRef>
            <a:fontRef idx="minor">
              <a:schemeClr val="lt1"/>
            </a:fontRef>
          </p:style>
          <p:txBody>
            <a:bodyPr wrap="none" lIns="109718" tIns="54860" rIns="109718" bIns="54860" anchor="ctr"/>
            <a:lstStyle/>
            <a:p>
              <a:endParaRPr lang="en-GB" b="1" dirty="0">
                <a:solidFill>
                  <a:schemeClr val="tx1"/>
                </a:solidFill>
              </a:endParaRPr>
            </a:p>
          </p:txBody>
        </p:sp>
        <p:sp>
          <p:nvSpPr>
            <p:cNvPr id="179235" name="Text Box 35"/>
            <p:cNvSpPr txBox="1">
              <a:spLocks noChangeArrowheads="1"/>
            </p:cNvSpPr>
            <p:nvPr/>
          </p:nvSpPr>
          <p:spPr bwMode="auto">
            <a:xfrm>
              <a:off x="2110740" y="2379478"/>
              <a:ext cx="274513" cy="354548"/>
            </a:xfrm>
            <a:prstGeom prst="rect">
              <a:avLst/>
            </a:prstGeom>
            <a:noFill/>
            <a:ln w="22225">
              <a:noFill/>
              <a:miter lim="800000"/>
              <a:headEnd/>
              <a:tailEnd type="none" w="lg" len="lg"/>
            </a:ln>
          </p:spPr>
          <p:txBody>
            <a:bodyPr wrap="none" lIns="109718" tIns="54860" rIns="109718" bIns="54860">
              <a:spAutoFit/>
            </a:bodyPr>
            <a:lstStyle/>
            <a:p>
              <a:r>
                <a:rPr lang="en-US" sz="1200" b="1" dirty="0">
                  <a:latin typeface="+mn-lt"/>
                </a:rPr>
                <a:t>2</a:t>
              </a:r>
            </a:p>
          </p:txBody>
        </p:sp>
        <p:sp>
          <p:nvSpPr>
            <p:cNvPr id="179236" name="Text Box 36"/>
            <p:cNvSpPr txBox="1">
              <a:spLocks noChangeArrowheads="1"/>
            </p:cNvSpPr>
            <p:nvPr/>
          </p:nvSpPr>
          <p:spPr bwMode="auto">
            <a:xfrm>
              <a:off x="2377440" y="2459358"/>
              <a:ext cx="199532" cy="354548"/>
            </a:xfrm>
            <a:prstGeom prst="rect">
              <a:avLst/>
            </a:prstGeom>
            <a:noFill/>
            <a:ln w="22225">
              <a:noFill/>
              <a:miter lim="800000"/>
              <a:headEnd/>
              <a:tailEnd type="none" w="lg" len="lg"/>
            </a:ln>
          </p:spPr>
          <p:txBody>
            <a:bodyPr wrap="none" lIns="109718" tIns="54860" rIns="109718" bIns="54860">
              <a:spAutoFit/>
            </a:bodyPr>
            <a:lstStyle/>
            <a:p>
              <a:endParaRPr lang="en-GB" sz="1200" b="1" dirty="0">
                <a:latin typeface="+mn-lt"/>
              </a:endParaRPr>
            </a:p>
          </p:txBody>
        </p:sp>
      </p:grpSp>
      <p:sp>
        <p:nvSpPr>
          <p:cNvPr id="179237" name="Text Box 37"/>
          <p:cNvSpPr txBox="1">
            <a:spLocks noChangeArrowheads="1"/>
          </p:cNvSpPr>
          <p:nvPr/>
        </p:nvSpPr>
        <p:spPr bwMode="auto">
          <a:xfrm>
            <a:off x="2712208" y="1922052"/>
            <a:ext cx="1424841" cy="757114"/>
          </a:xfrm>
          <a:prstGeom prst="rect">
            <a:avLst/>
          </a:prstGeom>
          <a:noFill/>
          <a:ln w="22225">
            <a:noFill/>
            <a:miter lim="800000"/>
            <a:headEnd/>
            <a:tailEnd type="none" w="lg" len="lg"/>
          </a:ln>
        </p:spPr>
        <p:txBody>
          <a:bodyPr wrap="none" lIns="109710" tIns="54856" rIns="109710" bIns="54856">
            <a:spAutoFit/>
          </a:bodyPr>
          <a:lstStyle/>
          <a:p>
            <a:r>
              <a:rPr lang="en-US" sz="1400" dirty="0">
                <a:latin typeface="+mn-lt"/>
              </a:rPr>
              <a:t>New </a:t>
            </a:r>
          </a:p>
          <a:p>
            <a:r>
              <a:rPr lang="en-US" sz="1400" dirty="0">
                <a:latin typeface="+mn-lt"/>
              </a:rPr>
              <a:t>Configuration</a:t>
            </a:r>
          </a:p>
          <a:p>
            <a:r>
              <a:rPr lang="en-US" sz="1400" dirty="0">
                <a:latin typeface="+mn-lt"/>
              </a:rPr>
              <a:t>Items authored</a:t>
            </a:r>
          </a:p>
        </p:txBody>
      </p:sp>
      <p:sp>
        <p:nvSpPr>
          <p:cNvPr id="179238" name="Oval 38"/>
          <p:cNvSpPr>
            <a:spLocks noChangeArrowheads="1"/>
          </p:cNvSpPr>
          <p:nvPr/>
        </p:nvSpPr>
        <p:spPr bwMode="auto">
          <a:xfrm>
            <a:off x="2564075" y="2904183"/>
            <a:ext cx="304721" cy="228600"/>
          </a:xfrm>
          <a:prstGeom prst="ellipse">
            <a:avLst/>
          </a:prstGeom>
          <a:ln>
            <a:headEnd/>
            <a:tailEnd type="none" w="lg" len="lg"/>
          </a:ln>
        </p:spPr>
        <p:style>
          <a:lnRef idx="0">
            <a:schemeClr val="accent5"/>
          </a:lnRef>
          <a:fillRef idx="3">
            <a:schemeClr val="accent5"/>
          </a:fillRef>
          <a:effectRef idx="3">
            <a:schemeClr val="accent5"/>
          </a:effectRef>
          <a:fontRef idx="minor">
            <a:schemeClr val="lt1"/>
          </a:fontRef>
        </p:style>
        <p:txBody>
          <a:bodyPr wrap="none" lIns="109710" tIns="54856" rIns="109710" bIns="54856" anchor="ctr"/>
          <a:lstStyle/>
          <a:p>
            <a:endParaRPr lang="en-GB" dirty="0"/>
          </a:p>
        </p:txBody>
      </p:sp>
      <p:sp>
        <p:nvSpPr>
          <p:cNvPr id="179239" name="Text Box 39"/>
          <p:cNvSpPr txBox="1">
            <a:spLocks noChangeArrowheads="1"/>
          </p:cNvSpPr>
          <p:nvPr/>
        </p:nvSpPr>
        <p:spPr bwMode="auto">
          <a:xfrm>
            <a:off x="2540799" y="2888312"/>
            <a:ext cx="304919" cy="295449"/>
          </a:xfrm>
          <a:prstGeom prst="rect">
            <a:avLst/>
          </a:prstGeom>
          <a:noFill/>
          <a:ln w="22225">
            <a:noFill/>
            <a:miter lim="800000"/>
            <a:headEnd/>
            <a:tailEnd type="none" w="lg" len="lg"/>
          </a:ln>
        </p:spPr>
        <p:txBody>
          <a:bodyPr wrap="none" lIns="109710" tIns="54856" rIns="109710" bIns="54856">
            <a:spAutoFit/>
          </a:bodyPr>
          <a:lstStyle/>
          <a:p>
            <a:r>
              <a:rPr lang="en-US" sz="1200" b="1" dirty="0">
                <a:latin typeface="+mn-lt"/>
              </a:rPr>
              <a:t>3</a:t>
            </a:r>
          </a:p>
        </p:txBody>
      </p:sp>
      <p:sp>
        <p:nvSpPr>
          <p:cNvPr id="179240" name="Text Box 40"/>
          <p:cNvSpPr txBox="1">
            <a:spLocks noChangeArrowheads="1"/>
          </p:cNvSpPr>
          <p:nvPr/>
        </p:nvSpPr>
        <p:spPr bwMode="auto">
          <a:xfrm>
            <a:off x="2826478" y="2824809"/>
            <a:ext cx="1595337" cy="972558"/>
          </a:xfrm>
          <a:prstGeom prst="rect">
            <a:avLst/>
          </a:prstGeom>
          <a:noFill/>
          <a:ln w="22225">
            <a:noFill/>
            <a:miter lim="800000"/>
            <a:headEnd/>
            <a:tailEnd type="none" w="lg" len="lg"/>
          </a:ln>
        </p:spPr>
        <p:txBody>
          <a:bodyPr wrap="none" lIns="109710" tIns="54856" rIns="109710" bIns="54856">
            <a:spAutoFit/>
          </a:bodyPr>
          <a:lstStyle/>
          <a:p>
            <a:r>
              <a:rPr lang="en-US" sz="1400" dirty="0">
                <a:latin typeface="+mn-lt"/>
              </a:rPr>
              <a:t>Configuration</a:t>
            </a:r>
          </a:p>
          <a:p>
            <a:r>
              <a:rPr lang="en-US" sz="1400" dirty="0">
                <a:latin typeface="+mn-lt"/>
              </a:rPr>
              <a:t>Baseline defined </a:t>
            </a:r>
          </a:p>
          <a:p>
            <a:r>
              <a:rPr lang="en-US" sz="1400" dirty="0">
                <a:latin typeface="+mn-lt"/>
              </a:rPr>
              <a:t>using</a:t>
            </a:r>
          </a:p>
          <a:p>
            <a:r>
              <a:rPr lang="en-US" sz="1400" dirty="0" smtClean="0">
                <a:latin typeface="+mn-lt"/>
              </a:rPr>
              <a:t>CIs</a:t>
            </a:r>
            <a:endParaRPr lang="en-US" sz="1400" dirty="0">
              <a:latin typeface="+mn-lt"/>
            </a:endParaRPr>
          </a:p>
        </p:txBody>
      </p:sp>
      <p:cxnSp>
        <p:nvCxnSpPr>
          <p:cNvPr id="179243" name="AutoShape 43"/>
          <p:cNvCxnSpPr>
            <a:cxnSpLocks noChangeShapeType="1"/>
            <a:stCxn id="38927" idx="3"/>
            <a:endCxn id="61" idx="2"/>
          </p:cNvCxnSpPr>
          <p:nvPr/>
        </p:nvCxnSpPr>
        <p:spPr bwMode="auto">
          <a:xfrm flipV="1">
            <a:off x="8806615" y="2956570"/>
            <a:ext cx="1422030" cy="2781300"/>
          </a:xfrm>
          <a:prstGeom prst="bentConnector2">
            <a:avLst/>
          </a:prstGeom>
          <a:noFill/>
          <a:ln w="19050">
            <a:solidFill>
              <a:schemeClr val="tx1"/>
            </a:solidFill>
            <a:miter lim="800000"/>
            <a:headEnd/>
            <a:tailEnd type="triangle" w="med" len="lg"/>
          </a:ln>
        </p:spPr>
      </p:cxnSp>
      <p:sp>
        <p:nvSpPr>
          <p:cNvPr id="179244" name="AutoShape 44"/>
          <p:cNvSpPr>
            <a:spLocks noChangeArrowheads="1"/>
          </p:cNvSpPr>
          <p:nvPr/>
        </p:nvSpPr>
        <p:spPr bwMode="auto">
          <a:xfrm>
            <a:off x="6775149" y="3794770"/>
            <a:ext cx="122735" cy="990600"/>
          </a:xfrm>
          <a:prstGeom prst="downArrow">
            <a:avLst>
              <a:gd name="adj1" fmla="val 50000"/>
              <a:gd name="adj2" fmla="val 192858"/>
            </a:avLst>
          </a:prstGeom>
          <a:solidFill>
            <a:schemeClr val="tx1"/>
          </a:solidFill>
          <a:ln w="12700">
            <a:noFill/>
            <a:miter lim="800000"/>
            <a:headEnd/>
            <a:tailEnd/>
          </a:ln>
        </p:spPr>
        <p:txBody>
          <a:bodyPr wrap="none" lIns="109710" tIns="54856" rIns="109710" bIns="54856" anchor="ctr"/>
          <a:lstStyle/>
          <a:p>
            <a:endParaRPr lang="en-GB" dirty="0"/>
          </a:p>
        </p:txBody>
      </p:sp>
      <p:sp>
        <p:nvSpPr>
          <p:cNvPr id="179245" name="Text Box 45"/>
          <p:cNvSpPr txBox="1">
            <a:spLocks noChangeArrowheads="1"/>
          </p:cNvSpPr>
          <p:nvPr/>
        </p:nvSpPr>
        <p:spPr bwMode="auto">
          <a:xfrm>
            <a:off x="7344381" y="4023375"/>
            <a:ext cx="2803232" cy="541671"/>
          </a:xfrm>
          <a:prstGeom prst="rect">
            <a:avLst/>
          </a:prstGeom>
          <a:noFill/>
          <a:ln w="22225">
            <a:noFill/>
            <a:miter lim="800000"/>
            <a:headEnd/>
            <a:tailEnd type="none" w="lg" len="lg"/>
          </a:ln>
        </p:spPr>
        <p:txBody>
          <a:bodyPr wrap="none" lIns="109710" tIns="54856" rIns="109710" bIns="54856">
            <a:spAutoFit/>
          </a:bodyPr>
          <a:lstStyle/>
          <a:p>
            <a:r>
              <a:rPr lang="en-US" sz="1400" dirty="0">
                <a:latin typeface="+mn-lt"/>
              </a:rPr>
              <a:t>Configuration baseline </a:t>
            </a:r>
            <a:r>
              <a:rPr lang="en-US" sz="1400" dirty="0" smtClean="0">
                <a:latin typeface="+mn-lt"/>
              </a:rPr>
              <a:t>assigned </a:t>
            </a:r>
          </a:p>
          <a:p>
            <a:r>
              <a:rPr lang="en-US" sz="1400" dirty="0" smtClean="0">
                <a:latin typeface="+mn-lt"/>
              </a:rPr>
              <a:t>to collection</a:t>
            </a:r>
            <a:endParaRPr lang="en-US" sz="1400" dirty="0">
              <a:latin typeface="+mn-lt"/>
            </a:endParaRPr>
          </a:p>
        </p:txBody>
      </p:sp>
      <p:sp>
        <p:nvSpPr>
          <p:cNvPr id="38949" name="Text Box 46"/>
          <p:cNvSpPr txBox="1">
            <a:spLocks noChangeArrowheads="1"/>
          </p:cNvSpPr>
          <p:nvPr/>
        </p:nvSpPr>
        <p:spPr bwMode="auto">
          <a:xfrm>
            <a:off x="5556267" y="4099573"/>
            <a:ext cx="263241" cy="295449"/>
          </a:xfrm>
          <a:prstGeom prst="rect">
            <a:avLst/>
          </a:prstGeom>
          <a:noFill/>
          <a:ln w="22225">
            <a:noFill/>
            <a:miter lim="800000"/>
            <a:headEnd/>
            <a:tailEnd type="none" w="lg" len="lg"/>
          </a:ln>
        </p:spPr>
        <p:txBody>
          <a:bodyPr wrap="none" lIns="109710" tIns="54856" rIns="109710" bIns="54856">
            <a:spAutoFit/>
          </a:bodyPr>
          <a:lstStyle/>
          <a:p>
            <a:r>
              <a:rPr lang="en-US" sz="1200" dirty="0"/>
              <a:t> </a:t>
            </a:r>
          </a:p>
        </p:txBody>
      </p:sp>
      <p:sp>
        <p:nvSpPr>
          <p:cNvPr id="179247" name="Oval 47"/>
          <p:cNvSpPr>
            <a:spLocks noChangeArrowheads="1"/>
          </p:cNvSpPr>
          <p:nvPr/>
        </p:nvSpPr>
        <p:spPr bwMode="auto">
          <a:xfrm>
            <a:off x="7052357" y="4107507"/>
            <a:ext cx="304721" cy="228600"/>
          </a:xfrm>
          <a:prstGeom prst="ellipse">
            <a:avLst/>
          </a:prstGeom>
          <a:ln>
            <a:headEnd/>
            <a:tailEnd type="none" w="lg" len="lg"/>
          </a:ln>
        </p:spPr>
        <p:style>
          <a:lnRef idx="0">
            <a:schemeClr val="accent5"/>
          </a:lnRef>
          <a:fillRef idx="3">
            <a:schemeClr val="accent5"/>
          </a:fillRef>
          <a:effectRef idx="3">
            <a:schemeClr val="accent5"/>
          </a:effectRef>
          <a:fontRef idx="minor">
            <a:schemeClr val="lt1"/>
          </a:fontRef>
        </p:style>
        <p:txBody>
          <a:bodyPr wrap="none" lIns="109710" tIns="54856" rIns="109710" bIns="54856" anchor="ctr"/>
          <a:lstStyle/>
          <a:p>
            <a:endParaRPr lang="en-GB" dirty="0"/>
          </a:p>
        </p:txBody>
      </p:sp>
      <p:sp>
        <p:nvSpPr>
          <p:cNvPr id="179248" name="Text Box 48"/>
          <p:cNvSpPr txBox="1">
            <a:spLocks noChangeArrowheads="1"/>
          </p:cNvSpPr>
          <p:nvPr/>
        </p:nvSpPr>
        <p:spPr bwMode="auto">
          <a:xfrm>
            <a:off x="7029078" y="4099572"/>
            <a:ext cx="304919" cy="295449"/>
          </a:xfrm>
          <a:prstGeom prst="rect">
            <a:avLst/>
          </a:prstGeom>
          <a:noFill/>
          <a:ln w="22225">
            <a:noFill/>
            <a:miter lim="800000"/>
            <a:headEnd/>
            <a:tailEnd type="none" w="lg" len="lg"/>
          </a:ln>
        </p:spPr>
        <p:txBody>
          <a:bodyPr wrap="none" lIns="109710" tIns="54856" rIns="109710" bIns="54856">
            <a:spAutoFit/>
          </a:bodyPr>
          <a:lstStyle/>
          <a:p>
            <a:r>
              <a:rPr lang="en-US" sz="1200" b="1" dirty="0">
                <a:latin typeface="+mn-lt"/>
              </a:rPr>
              <a:t>4</a:t>
            </a:r>
          </a:p>
        </p:txBody>
      </p:sp>
      <p:sp>
        <p:nvSpPr>
          <p:cNvPr id="179252" name="Text Box 52"/>
          <p:cNvSpPr txBox="1">
            <a:spLocks noChangeArrowheads="1"/>
          </p:cNvSpPr>
          <p:nvPr/>
        </p:nvSpPr>
        <p:spPr bwMode="auto">
          <a:xfrm>
            <a:off x="3423220" y="4632971"/>
            <a:ext cx="1436639" cy="972558"/>
          </a:xfrm>
          <a:prstGeom prst="rect">
            <a:avLst/>
          </a:prstGeom>
          <a:noFill/>
          <a:ln w="22225">
            <a:noFill/>
            <a:miter lim="800000"/>
            <a:headEnd/>
            <a:tailEnd type="none" w="lg" len="lg"/>
          </a:ln>
        </p:spPr>
        <p:txBody>
          <a:bodyPr wrap="none" lIns="109710" tIns="54856" rIns="109710" bIns="54856">
            <a:spAutoFit/>
          </a:bodyPr>
          <a:lstStyle/>
          <a:p>
            <a:r>
              <a:rPr lang="en-US" sz="1400" dirty="0">
                <a:latin typeface="+mn-lt"/>
              </a:rPr>
              <a:t>DCM discovers</a:t>
            </a:r>
          </a:p>
          <a:p>
            <a:r>
              <a:rPr lang="en-US" sz="1400" dirty="0">
                <a:latin typeface="+mn-lt"/>
              </a:rPr>
              <a:t>CIs and</a:t>
            </a:r>
          </a:p>
          <a:p>
            <a:r>
              <a:rPr lang="en-US" sz="1400" dirty="0">
                <a:latin typeface="+mn-lt"/>
              </a:rPr>
              <a:t>validates data</a:t>
            </a:r>
          </a:p>
          <a:p>
            <a:r>
              <a:rPr lang="en-US" sz="1400" dirty="0">
                <a:latin typeface="+mn-lt"/>
              </a:rPr>
              <a:t>against rules</a:t>
            </a:r>
          </a:p>
        </p:txBody>
      </p:sp>
      <p:grpSp>
        <p:nvGrpSpPr>
          <p:cNvPr id="4" name="Group 62"/>
          <p:cNvGrpSpPr/>
          <p:nvPr/>
        </p:nvGrpSpPr>
        <p:grpSpPr>
          <a:xfrm>
            <a:off x="3552345" y="4380551"/>
            <a:ext cx="304725" cy="276999"/>
            <a:chOff x="3543335" y="4895850"/>
            <a:chExt cx="274323" cy="332399"/>
          </a:xfrm>
        </p:grpSpPr>
        <p:sp>
          <p:nvSpPr>
            <p:cNvPr id="38967" name="Oval 54"/>
            <p:cNvSpPr>
              <a:spLocks noChangeArrowheads="1"/>
            </p:cNvSpPr>
            <p:nvPr/>
          </p:nvSpPr>
          <p:spPr bwMode="auto">
            <a:xfrm>
              <a:off x="3543335" y="4905375"/>
              <a:ext cx="274323" cy="274321"/>
            </a:xfrm>
            <a:prstGeom prst="ellipse">
              <a:avLst/>
            </a:prstGeom>
            <a:ln>
              <a:headEnd/>
              <a:tailEnd type="none" w="lg" len="lg"/>
            </a:ln>
          </p:spPr>
          <p:style>
            <a:lnRef idx="0">
              <a:schemeClr val="accent5"/>
            </a:lnRef>
            <a:fillRef idx="3">
              <a:schemeClr val="accent5"/>
            </a:fillRef>
            <a:effectRef idx="3">
              <a:schemeClr val="accent5"/>
            </a:effectRef>
            <a:fontRef idx="minor">
              <a:schemeClr val="lt1"/>
            </a:fontRef>
          </p:style>
          <p:txBody>
            <a:bodyPr wrap="none" anchor="ctr"/>
            <a:lstStyle/>
            <a:p>
              <a:endParaRPr lang="en-GB" dirty="0"/>
            </a:p>
          </p:txBody>
        </p:sp>
        <p:sp>
          <p:nvSpPr>
            <p:cNvPr id="38968" name="Text Box 55"/>
            <p:cNvSpPr txBox="1">
              <a:spLocks noChangeArrowheads="1"/>
            </p:cNvSpPr>
            <p:nvPr/>
          </p:nvSpPr>
          <p:spPr bwMode="auto">
            <a:xfrm>
              <a:off x="3550955" y="4895850"/>
              <a:ext cx="241282" cy="332399"/>
            </a:xfrm>
            <a:prstGeom prst="rect">
              <a:avLst/>
            </a:prstGeom>
            <a:noFill/>
            <a:ln w="22225">
              <a:noFill/>
              <a:miter lim="800000"/>
              <a:headEnd/>
              <a:tailEnd type="none" w="lg" len="lg"/>
            </a:ln>
          </p:spPr>
          <p:txBody>
            <a:bodyPr wrap="none">
              <a:spAutoFit/>
            </a:bodyPr>
            <a:lstStyle/>
            <a:p>
              <a:r>
                <a:rPr lang="en-US" sz="1200" b="1" dirty="0">
                  <a:latin typeface="+mn-lt"/>
                </a:rPr>
                <a:t>5</a:t>
              </a:r>
            </a:p>
          </p:txBody>
        </p:sp>
      </p:grpSp>
      <p:sp>
        <p:nvSpPr>
          <p:cNvPr id="179257" name="AutoShape 57"/>
          <p:cNvSpPr>
            <a:spLocks/>
          </p:cNvSpPr>
          <p:nvPr/>
        </p:nvSpPr>
        <p:spPr bwMode="auto">
          <a:xfrm>
            <a:off x="3220071" y="4328170"/>
            <a:ext cx="304721" cy="2286000"/>
          </a:xfrm>
          <a:prstGeom prst="rightBrace">
            <a:avLst>
              <a:gd name="adj1" fmla="val 83333"/>
              <a:gd name="adj2" fmla="val 50000"/>
            </a:avLst>
          </a:prstGeom>
          <a:noFill/>
          <a:ln w="22225">
            <a:solidFill>
              <a:schemeClr val="tx1"/>
            </a:solidFill>
            <a:round/>
            <a:headEnd/>
            <a:tailEnd type="none" w="lg" len="lg"/>
          </a:ln>
        </p:spPr>
        <p:txBody>
          <a:bodyPr wrap="none" lIns="109710" tIns="54856" rIns="109710" bIns="54856" anchor="ctr"/>
          <a:lstStyle/>
          <a:p>
            <a:endParaRPr lang="en-GB" dirty="0"/>
          </a:p>
        </p:txBody>
      </p:sp>
      <p:sp>
        <p:nvSpPr>
          <p:cNvPr id="179258" name="Line 58"/>
          <p:cNvSpPr>
            <a:spLocks noChangeShapeType="1"/>
          </p:cNvSpPr>
          <p:nvPr/>
        </p:nvSpPr>
        <p:spPr bwMode="auto">
          <a:xfrm flipH="1" flipV="1">
            <a:off x="3423218" y="5471170"/>
            <a:ext cx="1523603" cy="381000"/>
          </a:xfrm>
          <a:prstGeom prst="line">
            <a:avLst/>
          </a:prstGeom>
          <a:noFill/>
          <a:ln w="50800">
            <a:solidFill>
              <a:schemeClr val="tx1"/>
            </a:solidFill>
            <a:round/>
            <a:headEnd/>
            <a:tailEnd type="triangle" w="med" len="med"/>
          </a:ln>
        </p:spPr>
        <p:txBody>
          <a:bodyPr wrap="none" lIns="109710" tIns="54856" rIns="109710" bIns="54856" anchor="ctr"/>
          <a:lstStyle/>
          <a:p>
            <a:endParaRPr lang="en-US" dirty="0"/>
          </a:p>
        </p:txBody>
      </p:sp>
      <p:sp>
        <p:nvSpPr>
          <p:cNvPr id="179266" name="Text Box 66"/>
          <p:cNvSpPr txBox="1">
            <a:spLocks noChangeArrowheads="1"/>
          </p:cNvSpPr>
          <p:nvPr/>
        </p:nvSpPr>
        <p:spPr bwMode="auto">
          <a:xfrm>
            <a:off x="10177862" y="4404371"/>
            <a:ext cx="1910358" cy="972558"/>
          </a:xfrm>
          <a:prstGeom prst="rect">
            <a:avLst/>
          </a:prstGeom>
          <a:noFill/>
          <a:ln w="22225">
            <a:noFill/>
            <a:miter lim="800000"/>
            <a:headEnd/>
            <a:tailEnd type="none" w="lg" len="lg"/>
          </a:ln>
        </p:spPr>
        <p:txBody>
          <a:bodyPr wrap="none" lIns="109710" tIns="54856" rIns="109710" bIns="54856">
            <a:spAutoFit/>
          </a:bodyPr>
          <a:lstStyle/>
          <a:p>
            <a:r>
              <a:rPr lang="en-US" sz="1400" dirty="0">
                <a:latin typeface="+mn-lt"/>
              </a:rPr>
              <a:t>Compliance </a:t>
            </a:r>
          </a:p>
          <a:p>
            <a:r>
              <a:rPr lang="en-US" sz="1400" dirty="0" smtClean="0">
                <a:latin typeface="+mn-lt"/>
              </a:rPr>
              <a:t>state sent </a:t>
            </a:r>
            <a:r>
              <a:rPr lang="en-US" sz="1400" dirty="0">
                <a:latin typeface="+mn-lt"/>
              </a:rPr>
              <a:t>to</a:t>
            </a:r>
          </a:p>
          <a:p>
            <a:r>
              <a:rPr lang="en-US" sz="1400" dirty="0">
                <a:latin typeface="+mn-lt"/>
              </a:rPr>
              <a:t>ConfigMgr </a:t>
            </a:r>
            <a:r>
              <a:rPr lang="en-US" sz="1400" dirty="0" smtClean="0">
                <a:latin typeface="+mn-lt"/>
              </a:rPr>
              <a:t>Database </a:t>
            </a:r>
          </a:p>
          <a:p>
            <a:r>
              <a:rPr lang="en-US" sz="1400" dirty="0" smtClean="0">
                <a:latin typeface="+mn-lt"/>
              </a:rPr>
              <a:t>for reporting</a:t>
            </a:r>
            <a:endParaRPr lang="en-US" sz="1400" dirty="0">
              <a:latin typeface="+mn-lt"/>
            </a:endParaRPr>
          </a:p>
        </p:txBody>
      </p:sp>
      <p:grpSp>
        <p:nvGrpSpPr>
          <p:cNvPr id="5" name="Group 63"/>
          <p:cNvGrpSpPr/>
          <p:nvPr/>
        </p:nvGrpSpPr>
        <p:grpSpPr>
          <a:xfrm>
            <a:off x="10561603" y="4185288"/>
            <a:ext cx="310410" cy="276999"/>
            <a:chOff x="9262743" y="4766310"/>
            <a:chExt cx="279440" cy="332399"/>
          </a:xfrm>
        </p:grpSpPr>
        <p:sp>
          <p:nvSpPr>
            <p:cNvPr id="38965" name="Oval 68"/>
            <p:cNvSpPr>
              <a:spLocks noChangeArrowheads="1"/>
            </p:cNvSpPr>
            <p:nvPr/>
          </p:nvSpPr>
          <p:spPr bwMode="auto">
            <a:xfrm>
              <a:off x="9267860" y="4775835"/>
              <a:ext cx="274323" cy="274321"/>
            </a:xfrm>
            <a:prstGeom prst="ellipse">
              <a:avLst/>
            </a:prstGeom>
            <a:ln>
              <a:headEnd/>
              <a:tailEnd type="none" w="lg" len="lg"/>
            </a:ln>
          </p:spPr>
          <p:style>
            <a:lnRef idx="0">
              <a:schemeClr val="accent5"/>
            </a:lnRef>
            <a:fillRef idx="3">
              <a:schemeClr val="accent5"/>
            </a:fillRef>
            <a:effectRef idx="3">
              <a:schemeClr val="accent5"/>
            </a:effectRef>
            <a:fontRef idx="minor">
              <a:schemeClr val="lt1"/>
            </a:fontRef>
          </p:style>
          <p:txBody>
            <a:bodyPr wrap="none" anchor="ctr"/>
            <a:lstStyle/>
            <a:p>
              <a:endParaRPr lang="en-GB" dirty="0"/>
            </a:p>
          </p:txBody>
        </p:sp>
        <p:sp>
          <p:nvSpPr>
            <p:cNvPr id="38966" name="Text Box 69"/>
            <p:cNvSpPr txBox="1">
              <a:spLocks noChangeArrowheads="1"/>
            </p:cNvSpPr>
            <p:nvPr/>
          </p:nvSpPr>
          <p:spPr bwMode="auto">
            <a:xfrm>
              <a:off x="9262743" y="4766310"/>
              <a:ext cx="241281" cy="332399"/>
            </a:xfrm>
            <a:prstGeom prst="rect">
              <a:avLst/>
            </a:prstGeom>
            <a:noFill/>
            <a:ln w="22225">
              <a:noFill/>
              <a:miter lim="800000"/>
              <a:headEnd/>
              <a:tailEnd type="none" w="lg" len="lg"/>
            </a:ln>
          </p:spPr>
          <p:txBody>
            <a:bodyPr wrap="none">
              <a:spAutoFit/>
            </a:bodyPr>
            <a:lstStyle/>
            <a:p>
              <a:r>
                <a:rPr lang="en-US" sz="1200" b="1" dirty="0">
                  <a:latin typeface="+mn-lt"/>
                </a:rPr>
                <a:t>6</a:t>
              </a:r>
            </a:p>
          </p:txBody>
        </p:sp>
      </p:grpSp>
      <p:sp>
        <p:nvSpPr>
          <p:cNvPr id="68" name="AutoShape 27"/>
          <p:cNvSpPr>
            <a:spLocks noChangeArrowheads="1"/>
          </p:cNvSpPr>
          <p:nvPr/>
        </p:nvSpPr>
        <p:spPr bwMode="auto">
          <a:xfrm>
            <a:off x="1247855" y="4793308"/>
            <a:ext cx="893001" cy="433388"/>
          </a:xfrm>
          <a:prstGeom prst="flowChartProcess">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r>
              <a:rPr lang="en-US" sz="1200" b="1" dirty="0">
                <a:solidFill>
                  <a:schemeClr val="bg1"/>
                </a:solidFill>
              </a:rPr>
              <a:t>Script</a:t>
            </a:r>
          </a:p>
        </p:txBody>
      </p:sp>
      <p:sp>
        <p:nvSpPr>
          <p:cNvPr id="69" name="AutoShape 27"/>
          <p:cNvSpPr>
            <a:spLocks noChangeArrowheads="1"/>
          </p:cNvSpPr>
          <p:nvPr/>
        </p:nvSpPr>
        <p:spPr bwMode="auto">
          <a:xfrm>
            <a:off x="1247855" y="5274320"/>
            <a:ext cx="893001" cy="433388"/>
          </a:xfrm>
          <a:prstGeom prst="flowChartProcess">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r>
              <a:rPr lang="en-US" sz="1200" b="1" dirty="0">
                <a:solidFill>
                  <a:schemeClr val="bg1"/>
                </a:solidFill>
              </a:rPr>
              <a:t>SQL</a:t>
            </a:r>
          </a:p>
        </p:txBody>
      </p:sp>
      <p:sp>
        <p:nvSpPr>
          <p:cNvPr id="58" name="AutoShape 27"/>
          <p:cNvSpPr>
            <a:spLocks noChangeArrowheads="1"/>
          </p:cNvSpPr>
          <p:nvPr/>
        </p:nvSpPr>
        <p:spPr bwMode="auto">
          <a:xfrm>
            <a:off x="1247855" y="5763270"/>
            <a:ext cx="893001" cy="433388"/>
          </a:xfrm>
          <a:prstGeom prst="flowChartProcess">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r>
              <a:rPr lang="en-US" sz="1400" dirty="0">
                <a:solidFill>
                  <a:schemeClr val="bg1"/>
                </a:solidFill>
              </a:rPr>
              <a:t>Software</a:t>
            </a:r>
          </a:p>
          <a:p>
            <a:pPr algn="ctr"/>
            <a:r>
              <a:rPr lang="en-US" sz="1400" dirty="0">
                <a:solidFill>
                  <a:schemeClr val="bg1"/>
                </a:solidFill>
              </a:rPr>
              <a:t>Updates</a:t>
            </a:r>
          </a:p>
        </p:txBody>
      </p:sp>
      <p:sp>
        <p:nvSpPr>
          <p:cNvPr id="59" name="AutoShape 27"/>
          <p:cNvSpPr>
            <a:spLocks noChangeArrowheads="1"/>
          </p:cNvSpPr>
          <p:nvPr/>
        </p:nvSpPr>
        <p:spPr bwMode="auto">
          <a:xfrm>
            <a:off x="270210" y="5526733"/>
            <a:ext cx="893001" cy="433387"/>
          </a:xfrm>
          <a:prstGeom prst="flowChartProcess">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r>
              <a:rPr lang="en-US" sz="1200" b="1" dirty="0">
                <a:solidFill>
                  <a:schemeClr val="bg1"/>
                </a:solidFill>
              </a:rPr>
              <a:t>File</a:t>
            </a:r>
          </a:p>
        </p:txBody>
      </p:sp>
      <p:sp>
        <p:nvSpPr>
          <p:cNvPr id="60" name="AutoShape 27"/>
          <p:cNvSpPr>
            <a:spLocks noChangeArrowheads="1"/>
          </p:cNvSpPr>
          <p:nvPr/>
        </p:nvSpPr>
        <p:spPr bwMode="auto">
          <a:xfrm>
            <a:off x="270210" y="5037783"/>
            <a:ext cx="893001" cy="433387"/>
          </a:xfrm>
          <a:prstGeom prst="flowChartProcess">
            <a:avLst/>
          </a:prstGeom>
          <a:solidFill>
            <a:schemeClr val="accent4">
              <a:lumMod val="60000"/>
              <a:lumOff val="40000"/>
            </a:schemeClr>
          </a:solidFill>
          <a:ln>
            <a:headEnd/>
            <a:tailEnd/>
          </a:ln>
        </p:spPr>
        <p:style>
          <a:lnRef idx="1">
            <a:schemeClr val="accent2"/>
          </a:lnRef>
          <a:fillRef idx="3">
            <a:schemeClr val="accent2"/>
          </a:fillRef>
          <a:effectRef idx="2">
            <a:schemeClr val="accent2"/>
          </a:effectRef>
          <a:fontRef idx="minor">
            <a:schemeClr val="lt1"/>
          </a:fontRef>
        </p:style>
        <p:txBody>
          <a:bodyPr wrap="none" lIns="109710" tIns="54856" rIns="109710" bIns="54856" anchor="ctr"/>
          <a:lstStyle/>
          <a:p>
            <a:pPr algn="ctr"/>
            <a:r>
              <a:rPr lang="en-US" sz="1200" b="1" dirty="0">
                <a:solidFill>
                  <a:schemeClr val="bg1"/>
                </a:solidFill>
              </a:rPr>
              <a:t>Active</a:t>
            </a:r>
          </a:p>
          <a:p>
            <a:pPr algn="ctr"/>
            <a:r>
              <a:rPr lang="en-US" sz="1200" b="1" dirty="0">
                <a:solidFill>
                  <a:schemeClr val="bg1"/>
                </a:solidFill>
              </a:rPr>
              <a:t>Directory</a:t>
            </a:r>
          </a:p>
        </p:txBody>
      </p:sp>
      <p:sp>
        <p:nvSpPr>
          <p:cNvPr id="62" name="Line 18"/>
          <p:cNvSpPr>
            <a:spLocks noChangeShapeType="1"/>
          </p:cNvSpPr>
          <p:nvPr/>
        </p:nvSpPr>
        <p:spPr bwMode="auto">
          <a:xfrm flipH="1">
            <a:off x="6815352" y="2346970"/>
            <a:ext cx="61366" cy="457200"/>
          </a:xfrm>
          <a:prstGeom prst="line">
            <a:avLst/>
          </a:prstGeom>
          <a:noFill/>
          <a:ln w="12700">
            <a:solidFill>
              <a:schemeClr val="tx1"/>
            </a:solidFill>
            <a:round/>
            <a:headEnd/>
            <a:tailEnd type="triangle" w="lg" len="lg"/>
          </a:ln>
        </p:spPr>
        <p:txBody>
          <a:bodyPr lIns="109710" tIns="54856" rIns="109710" bIns="54856" anchor="ctr"/>
          <a:lstStyle/>
          <a:p>
            <a:endParaRPr lang="en-US" dirty="0"/>
          </a:p>
        </p:txBody>
      </p:sp>
      <p:sp>
        <p:nvSpPr>
          <p:cNvPr id="61" name="AutoShape 4"/>
          <p:cNvSpPr>
            <a:spLocks noChangeArrowheads="1"/>
          </p:cNvSpPr>
          <p:nvPr/>
        </p:nvSpPr>
        <p:spPr bwMode="auto">
          <a:xfrm>
            <a:off x="9517630" y="2118370"/>
            <a:ext cx="1422030" cy="838200"/>
          </a:xfrm>
          <a:prstGeom prst="flowChartProcess">
            <a:avLst/>
          </a:prstGeom>
          <a:ln>
            <a:headEnd/>
            <a:tailEnd/>
          </a:ln>
        </p:spPr>
        <p:style>
          <a:lnRef idx="1">
            <a:schemeClr val="accent6"/>
          </a:lnRef>
          <a:fillRef idx="3">
            <a:schemeClr val="accent6"/>
          </a:fillRef>
          <a:effectRef idx="2">
            <a:schemeClr val="accent6"/>
          </a:effectRef>
          <a:fontRef idx="minor">
            <a:schemeClr val="lt1"/>
          </a:fontRef>
        </p:style>
        <p:txBody>
          <a:bodyPr wrap="none" lIns="109710" tIns="54856" rIns="109710" bIns="54856" anchor="ctr"/>
          <a:lstStyle/>
          <a:p>
            <a:r>
              <a:rPr lang="en-US" sz="1400" dirty="0">
                <a:effectLst>
                  <a:outerShdw blurRad="38100" dist="38100" dir="2700000" algn="tl">
                    <a:srgbClr val="000000">
                      <a:alpha val="43137"/>
                    </a:srgbClr>
                  </a:outerShdw>
                </a:effectLst>
              </a:rPr>
              <a:t>Compliance</a:t>
            </a:r>
          </a:p>
          <a:p>
            <a:r>
              <a:rPr lang="en-US" sz="1400" dirty="0">
                <a:effectLst>
                  <a:outerShdw blurRad="38100" dist="38100" dir="2700000" algn="tl">
                    <a:srgbClr val="000000">
                      <a:alpha val="43137"/>
                    </a:srgbClr>
                  </a:outerShdw>
                </a:effectLst>
              </a:rPr>
              <a:t>State</a:t>
            </a:r>
          </a:p>
          <a:p>
            <a:r>
              <a:rPr lang="en-US" sz="1400" dirty="0">
                <a:effectLst>
                  <a:outerShdw blurRad="38100" dist="38100" dir="2700000" algn="tl">
                    <a:srgbClr val="000000">
                      <a:alpha val="43137"/>
                    </a:srgbClr>
                  </a:outerShdw>
                </a:effectLst>
              </a:rPr>
              <a:t>Tables</a:t>
            </a:r>
          </a:p>
        </p:txBody>
      </p:sp>
    </p:spTree>
    <p:extLst>
      <p:ext uri="{BB962C8B-B14F-4D97-AF65-F5344CB8AC3E}">
        <p14:creationId xmlns:p14="http://schemas.microsoft.com/office/powerpoint/2010/main" val="2017804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231"/>
                                        </p:tgtEl>
                                        <p:attrNameLst>
                                          <p:attrName>style.visibility</p:attrName>
                                        </p:attrNameLst>
                                      </p:cBhvr>
                                      <p:to>
                                        <p:strVal val="visible"/>
                                      </p:to>
                                    </p:set>
                                    <p:animEffect transition="in" filter="dissolve">
                                      <p:cBhvr>
                                        <p:cTn id="7" dur="500"/>
                                        <p:tgtEl>
                                          <p:spTgt spid="1792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dissolve">
                                      <p:cBhvr>
                                        <p:cTn id="10" dur="500"/>
                                        <p:tgtEl>
                                          <p:spTgt spid="819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9232"/>
                                        </p:tgtEl>
                                        <p:attrNameLst>
                                          <p:attrName>style.visibility</p:attrName>
                                        </p:attrNameLst>
                                      </p:cBhvr>
                                      <p:to>
                                        <p:strVal val="visible"/>
                                      </p:to>
                                    </p:set>
                                    <p:animEffect transition="in" filter="dissolve">
                                      <p:cBhvr>
                                        <p:cTn id="13" dur="500"/>
                                        <p:tgtEl>
                                          <p:spTgt spid="17923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9233"/>
                                        </p:tgtEl>
                                        <p:attrNameLst>
                                          <p:attrName>style.visibility</p:attrName>
                                        </p:attrNameLst>
                                      </p:cBhvr>
                                      <p:to>
                                        <p:strVal val="visible"/>
                                      </p:to>
                                    </p:set>
                                    <p:animEffect transition="in" filter="dissolve">
                                      <p:cBhvr>
                                        <p:cTn id="16" dur="500"/>
                                        <p:tgtEl>
                                          <p:spTgt spid="179233"/>
                                        </p:tgtEl>
                                      </p:cBhvr>
                                    </p:animEffect>
                                  </p:childTnLst>
                                </p:cTn>
                              </p:par>
                              <p:par>
                                <p:cTn id="17" presetID="9" presetClass="entr" presetSubtype="0" fill="hold" nodeType="withEffect">
                                  <p:stCondLst>
                                    <p:cond delay="0"/>
                                  </p:stCondLst>
                                  <p:childTnLst>
                                    <p:set>
                                      <p:cBhvr>
                                        <p:cTn id="18" dur="1" fill="hold">
                                          <p:stCondLst>
                                            <p:cond delay="0"/>
                                          </p:stCondLst>
                                        </p:cTn>
                                        <p:tgtEl>
                                          <p:spTgt spid="179205"/>
                                        </p:tgtEl>
                                        <p:attrNameLst>
                                          <p:attrName>style.visibility</p:attrName>
                                        </p:attrNameLst>
                                      </p:cBhvr>
                                      <p:to>
                                        <p:strVal val="visible"/>
                                      </p:to>
                                    </p:set>
                                    <p:animEffect transition="in" filter="dissolve">
                                      <p:cBhvr>
                                        <p:cTn id="19" dur="500"/>
                                        <p:tgtEl>
                                          <p:spTgt spid="17920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9210"/>
                                        </p:tgtEl>
                                        <p:attrNameLst>
                                          <p:attrName>style.visibility</p:attrName>
                                        </p:attrNameLst>
                                      </p:cBhvr>
                                      <p:to>
                                        <p:strVal val="visible"/>
                                      </p:to>
                                    </p:set>
                                    <p:animEffect transition="in" filter="dissolve">
                                      <p:cBhvr>
                                        <p:cTn id="22" dur="500"/>
                                        <p:tgtEl>
                                          <p:spTgt spid="1792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9212"/>
                                        </p:tgtEl>
                                        <p:attrNameLst>
                                          <p:attrName>style.visibility</p:attrName>
                                        </p:attrNameLst>
                                      </p:cBhvr>
                                      <p:to>
                                        <p:strVal val="visible"/>
                                      </p:to>
                                    </p:set>
                                    <p:animEffect transition="in" filter="dissolve">
                                      <p:cBhvr>
                                        <p:cTn id="25" dur="500"/>
                                        <p:tgtEl>
                                          <p:spTgt spid="1792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79237"/>
                                        </p:tgtEl>
                                        <p:attrNameLst>
                                          <p:attrName>style.visibility</p:attrName>
                                        </p:attrNameLst>
                                      </p:cBhvr>
                                      <p:to>
                                        <p:strVal val="visible"/>
                                      </p:to>
                                    </p:set>
                                    <p:animEffect transition="in" filter="dissolve">
                                      <p:cBhvr>
                                        <p:cTn id="30" dur="500"/>
                                        <p:tgtEl>
                                          <p:spTgt spid="179237"/>
                                        </p:tgtEl>
                                      </p:cBhvr>
                                    </p:animEffec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9" presetClass="entr" presetSubtype="0" fill="hold" nodeType="withEffect">
                                  <p:stCondLst>
                                    <p:cond delay="0"/>
                                  </p:stCondLst>
                                  <p:childTnLst>
                                    <p:set>
                                      <p:cBhvr>
                                        <p:cTn id="34" dur="1" fill="hold">
                                          <p:stCondLst>
                                            <p:cond delay="0"/>
                                          </p:stCondLst>
                                        </p:cTn>
                                        <p:tgtEl>
                                          <p:spTgt spid="179206"/>
                                        </p:tgtEl>
                                        <p:attrNameLst>
                                          <p:attrName>style.visibility</p:attrName>
                                        </p:attrNameLst>
                                      </p:cBhvr>
                                      <p:to>
                                        <p:strVal val="visible"/>
                                      </p:to>
                                    </p:set>
                                    <p:animEffect transition="in" filter="dissolve">
                                      <p:cBhvr>
                                        <p:cTn id="35" dur="500"/>
                                        <p:tgtEl>
                                          <p:spTgt spid="17920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196"/>
                                        </p:tgtEl>
                                        <p:attrNameLst>
                                          <p:attrName>style.visibility</p:attrName>
                                        </p:attrNameLst>
                                      </p:cBhvr>
                                      <p:to>
                                        <p:strVal val="visible"/>
                                      </p:to>
                                    </p:set>
                                    <p:animEffect transition="in" filter="dissolve">
                                      <p:cBhvr>
                                        <p:cTn id="38" dur="500"/>
                                        <p:tgtEl>
                                          <p:spTgt spid="819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79211"/>
                                        </p:tgtEl>
                                        <p:attrNameLst>
                                          <p:attrName>style.visibility</p:attrName>
                                        </p:attrNameLst>
                                      </p:cBhvr>
                                      <p:to>
                                        <p:strVal val="visible"/>
                                      </p:to>
                                    </p:set>
                                    <p:animEffect transition="in" filter="dissolve">
                                      <p:cBhvr>
                                        <p:cTn id="41" dur="500"/>
                                        <p:tgtEl>
                                          <p:spTgt spid="17921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79238"/>
                                        </p:tgtEl>
                                        <p:attrNameLst>
                                          <p:attrName>style.visibility</p:attrName>
                                        </p:attrNameLst>
                                      </p:cBhvr>
                                      <p:to>
                                        <p:strVal val="visible"/>
                                      </p:to>
                                    </p:set>
                                    <p:animEffect transition="in" filter="dissolve">
                                      <p:cBhvr>
                                        <p:cTn id="46" dur="500"/>
                                        <p:tgtEl>
                                          <p:spTgt spid="17923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79239"/>
                                        </p:tgtEl>
                                        <p:attrNameLst>
                                          <p:attrName>style.visibility</p:attrName>
                                        </p:attrNameLst>
                                      </p:cBhvr>
                                      <p:to>
                                        <p:strVal val="visible"/>
                                      </p:to>
                                    </p:set>
                                    <p:animEffect transition="in" filter="dissolve">
                                      <p:cBhvr>
                                        <p:cTn id="49" dur="500"/>
                                        <p:tgtEl>
                                          <p:spTgt spid="17923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79240"/>
                                        </p:tgtEl>
                                        <p:attrNameLst>
                                          <p:attrName>style.visibility</p:attrName>
                                        </p:attrNameLst>
                                      </p:cBhvr>
                                      <p:to>
                                        <p:strVal val="visible"/>
                                      </p:to>
                                    </p:set>
                                    <p:animEffect transition="in" filter="dissolve">
                                      <p:cBhvr>
                                        <p:cTn id="52" dur="500"/>
                                        <p:tgtEl>
                                          <p:spTgt spid="17924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79218"/>
                                        </p:tgtEl>
                                        <p:attrNameLst>
                                          <p:attrName>style.visibility</p:attrName>
                                        </p:attrNameLst>
                                      </p:cBhvr>
                                      <p:to>
                                        <p:strVal val="visible"/>
                                      </p:to>
                                    </p:set>
                                    <p:animEffect transition="in" filter="dissolve">
                                      <p:cBhvr>
                                        <p:cTn id="55" dur="500"/>
                                        <p:tgtEl>
                                          <p:spTgt spid="17921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79229"/>
                                        </p:tgtEl>
                                        <p:attrNameLst>
                                          <p:attrName>style.visibility</p:attrName>
                                        </p:attrNameLst>
                                      </p:cBhvr>
                                      <p:to>
                                        <p:strVal val="visible"/>
                                      </p:to>
                                    </p:set>
                                    <p:animEffect transition="in" filter="dissolve">
                                      <p:cBhvr>
                                        <p:cTn id="58" dur="500"/>
                                        <p:tgtEl>
                                          <p:spTgt spid="179229"/>
                                        </p:tgtEl>
                                      </p:cBhvr>
                                    </p:animEffect>
                                  </p:childTnLst>
                                </p:cTn>
                              </p:par>
                              <p:par>
                                <p:cTn id="59" presetID="9"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dissolve">
                                      <p:cBhvr>
                                        <p:cTn id="61" dur="500"/>
                                        <p:tgtEl>
                                          <p:spTgt spid="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dissolve">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79245"/>
                                        </p:tgtEl>
                                        <p:attrNameLst>
                                          <p:attrName>style.visibility</p:attrName>
                                        </p:attrNameLst>
                                      </p:cBhvr>
                                      <p:to>
                                        <p:strVal val="visible"/>
                                      </p:to>
                                    </p:set>
                                    <p:animEffect transition="in" filter="dissolve">
                                      <p:cBhvr>
                                        <p:cTn id="69" dur="500"/>
                                        <p:tgtEl>
                                          <p:spTgt spid="179245"/>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79247"/>
                                        </p:tgtEl>
                                        <p:attrNameLst>
                                          <p:attrName>style.visibility</p:attrName>
                                        </p:attrNameLst>
                                      </p:cBhvr>
                                      <p:to>
                                        <p:strVal val="visible"/>
                                      </p:to>
                                    </p:set>
                                    <p:animEffect transition="in" filter="dissolve">
                                      <p:cBhvr>
                                        <p:cTn id="72" dur="500"/>
                                        <p:tgtEl>
                                          <p:spTgt spid="179247"/>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79248"/>
                                        </p:tgtEl>
                                        <p:attrNameLst>
                                          <p:attrName>style.visibility</p:attrName>
                                        </p:attrNameLst>
                                      </p:cBhvr>
                                      <p:to>
                                        <p:strVal val="visible"/>
                                      </p:to>
                                    </p:set>
                                    <p:animEffect transition="in" filter="dissolve">
                                      <p:cBhvr>
                                        <p:cTn id="75" dur="500"/>
                                        <p:tgtEl>
                                          <p:spTgt spid="179248"/>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79244"/>
                                        </p:tgtEl>
                                        <p:attrNameLst>
                                          <p:attrName>style.visibility</p:attrName>
                                        </p:attrNameLst>
                                      </p:cBhvr>
                                      <p:to>
                                        <p:strVal val="visible"/>
                                      </p:to>
                                    </p:set>
                                    <p:animEffect transition="in" filter="dissolve">
                                      <p:cBhvr>
                                        <p:cTn id="78" dur="500"/>
                                        <p:tgtEl>
                                          <p:spTgt spid="179244"/>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79252"/>
                                        </p:tgtEl>
                                        <p:attrNameLst>
                                          <p:attrName>style.visibility</p:attrName>
                                        </p:attrNameLst>
                                      </p:cBhvr>
                                      <p:to>
                                        <p:strVal val="visible"/>
                                      </p:to>
                                    </p:set>
                                    <p:animEffect transition="in" filter="dissolve">
                                      <p:cBhvr>
                                        <p:cTn id="83" dur="500"/>
                                        <p:tgtEl>
                                          <p:spTgt spid="179252"/>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179258"/>
                                        </p:tgtEl>
                                        <p:attrNameLst>
                                          <p:attrName>style.visibility</p:attrName>
                                        </p:attrNameLst>
                                      </p:cBhvr>
                                      <p:to>
                                        <p:strVal val="visible"/>
                                      </p:to>
                                    </p:set>
                                    <p:animEffect transition="in" filter="dissolve">
                                      <p:cBhvr>
                                        <p:cTn id="86" dur="500"/>
                                        <p:tgtEl>
                                          <p:spTgt spid="179258"/>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8214"/>
                                        </p:tgtEl>
                                        <p:attrNameLst>
                                          <p:attrName>style.visibility</p:attrName>
                                        </p:attrNameLst>
                                      </p:cBhvr>
                                      <p:to>
                                        <p:strVal val="visible"/>
                                      </p:to>
                                    </p:set>
                                    <p:animEffect transition="in" filter="dissolve">
                                      <p:cBhvr>
                                        <p:cTn id="89" dur="500"/>
                                        <p:tgtEl>
                                          <p:spTgt spid="8214"/>
                                        </p:tgtEl>
                                      </p:cBhvr>
                                    </p:animEffect>
                                  </p:childTnLst>
                                </p:cTn>
                              </p:par>
                              <p:par>
                                <p:cTn id="90" presetID="1" presetClass="entr" presetSubtype="0" fill="hold"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cTn>
                              </p:par>
                              <p:par>
                                <p:cTn id="92" presetID="9" presetClass="entr" presetSubtype="0" fill="hold" grpId="0" nodeType="withEffect">
                                  <p:stCondLst>
                                    <p:cond delay="0"/>
                                  </p:stCondLst>
                                  <p:childTnLst>
                                    <p:set>
                                      <p:cBhvr>
                                        <p:cTn id="93" dur="1" fill="hold">
                                          <p:stCondLst>
                                            <p:cond delay="0"/>
                                          </p:stCondLst>
                                        </p:cTn>
                                        <p:tgtEl>
                                          <p:spTgt spid="8215"/>
                                        </p:tgtEl>
                                        <p:attrNameLst>
                                          <p:attrName>style.visibility</p:attrName>
                                        </p:attrNameLst>
                                      </p:cBhvr>
                                      <p:to>
                                        <p:strVal val="visible"/>
                                      </p:to>
                                    </p:set>
                                    <p:animEffect transition="in" filter="dissolve">
                                      <p:cBhvr>
                                        <p:cTn id="94" dur="500"/>
                                        <p:tgtEl>
                                          <p:spTgt spid="8215"/>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8216"/>
                                        </p:tgtEl>
                                        <p:attrNameLst>
                                          <p:attrName>style.visibility</p:attrName>
                                        </p:attrNameLst>
                                      </p:cBhvr>
                                      <p:to>
                                        <p:strVal val="visible"/>
                                      </p:to>
                                    </p:set>
                                    <p:animEffect transition="in" filter="dissolve">
                                      <p:cBhvr>
                                        <p:cTn id="97" dur="500"/>
                                        <p:tgtEl>
                                          <p:spTgt spid="8216"/>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8217"/>
                                        </p:tgtEl>
                                        <p:attrNameLst>
                                          <p:attrName>style.visibility</p:attrName>
                                        </p:attrNameLst>
                                      </p:cBhvr>
                                      <p:to>
                                        <p:strVal val="visible"/>
                                      </p:to>
                                    </p:set>
                                    <p:animEffect transition="in" filter="dissolve">
                                      <p:cBhvr>
                                        <p:cTn id="100" dur="500"/>
                                        <p:tgtEl>
                                          <p:spTgt spid="8217"/>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8218"/>
                                        </p:tgtEl>
                                        <p:attrNameLst>
                                          <p:attrName>style.visibility</p:attrName>
                                        </p:attrNameLst>
                                      </p:cBhvr>
                                      <p:to>
                                        <p:strVal val="visible"/>
                                      </p:to>
                                    </p:set>
                                    <p:animEffect transition="in" filter="dissolve">
                                      <p:cBhvr>
                                        <p:cTn id="103" dur="500"/>
                                        <p:tgtEl>
                                          <p:spTgt spid="8218"/>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179257"/>
                                        </p:tgtEl>
                                        <p:attrNameLst>
                                          <p:attrName>style.visibility</p:attrName>
                                        </p:attrNameLst>
                                      </p:cBhvr>
                                      <p:to>
                                        <p:strVal val="visible"/>
                                      </p:to>
                                    </p:set>
                                    <p:animEffect transition="in" filter="dissolve">
                                      <p:cBhvr>
                                        <p:cTn id="106" dur="500"/>
                                        <p:tgtEl>
                                          <p:spTgt spid="179257"/>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dissolve">
                                      <p:cBhvr>
                                        <p:cTn id="109" dur="500"/>
                                        <p:tgtEl>
                                          <p:spTgt spid="68"/>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dissolve">
                                      <p:cBhvr>
                                        <p:cTn id="112" dur="500"/>
                                        <p:tgtEl>
                                          <p:spTgt spid="69"/>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dissolve">
                                      <p:cBhvr>
                                        <p:cTn id="115" dur="500"/>
                                        <p:tgtEl>
                                          <p:spTgt spid="58"/>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59"/>
                                        </p:tgtEl>
                                        <p:attrNameLst>
                                          <p:attrName>style.visibility</p:attrName>
                                        </p:attrNameLst>
                                      </p:cBhvr>
                                      <p:to>
                                        <p:strVal val="visible"/>
                                      </p:to>
                                    </p:set>
                                    <p:animEffect transition="in" filter="dissolve">
                                      <p:cBhvr>
                                        <p:cTn id="118" dur="500"/>
                                        <p:tgtEl>
                                          <p:spTgt spid="59"/>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dissolve">
                                      <p:cBhvr>
                                        <p:cTn id="121" dur="500"/>
                                        <p:tgtEl>
                                          <p:spTgt spid="60"/>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179266"/>
                                        </p:tgtEl>
                                        <p:attrNameLst>
                                          <p:attrName>style.visibility</p:attrName>
                                        </p:attrNameLst>
                                      </p:cBhvr>
                                      <p:to>
                                        <p:strVal val="visible"/>
                                      </p:to>
                                    </p:set>
                                    <p:animEffect transition="in" filter="dissolve">
                                      <p:cBhvr>
                                        <p:cTn id="126" dur="500"/>
                                        <p:tgtEl>
                                          <p:spTgt spid="179266"/>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dissolve">
                                      <p:cBhvr>
                                        <p:cTn id="129" dur="500"/>
                                        <p:tgtEl>
                                          <p:spTgt spid="61"/>
                                        </p:tgtEl>
                                      </p:cBhvr>
                                    </p:animEffect>
                                  </p:childTnLst>
                                </p:cTn>
                              </p:par>
                              <p:par>
                                <p:cTn id="130" presetID="1" presetClass="entr" presetSubtype="0" fill="hold" nodeType="withEffect">
                                  <p:stCondLst>
                                    <p:cond delay="0"/>
                                  </p:stCondLst>
                                  <p:childTnLst>
                                    <p:set>
                                      <p:cBhvr>
                                        <p:cTn id="131" dur="1" fill="hold">
                                          <p:stCondLst>
                                            <p:cond delay="0"/>
                                          </p:stCondLst>
                                        </p:cTn>
                                        <p:tgtEl>
                                          <p:spTgt spid="5"/>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179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P spid="179210" grpId="0" animBg="1"/>
      <p:bldP spid="179211" grpId="0" animBg="1"/>
      <p:bldP spid="179212" grpId="0" animBg="1"/>
      <p:bldP spid="179218" grpId="0" animBg="1"/>
      <p:bldP spid="8214" grpId="0" animBg="1"/>
      <p:bldP spid="8215" grpId="0" animBg="1"/>
      <p:bldP spid="8216" grpId="0" animBg="1"/>
      <p:bldP spid="8217" grpId="0" animBg="1"/>
      <p:bldP spid="8218" grpId="0" animBg="1"/>
      <p:bldP spid="179229" grpId="0" animBg="1"/>
      <p:bldP spid="179231" grpId="0" animBg="1"/>
      <p:bldP spid="179232" grpId="0"/>
      <p:bldP spid="179233" grpId="0"/>
      <p:bldP spid="179237" grpId="0"/>
      <p:bldP spid="179238" grpId="0" animBg="1"/>
      <p:bldP spid="179239" grpId="0"/>
      <p:bldP spid="179240" grpId="0"/>
      <p:bldP spid="179244" grpId="0" animBg="1"/>
      <p:bldP spid="179245" grpId="0"/>
      <p:bldP spid="179247" grpId="0" animBg="1"/>
      <p:bldP spid="179248" grpId="0"/>
      <p:bldP spid="179252" grpId="0"/>
      <p:bldP spid="179257" grpId="0" animBg="1"/>
      <p:bldP spid="179258" grpId="0" animBg="1"/>
      <p:bldP spid="179266" grpId="0"/>
      <p:bldP spid="68" grpId="0" animBg="1"/>
      <p:bldP spid="69" grpId="0" animBg="1"/>
      <p:bldP spid="58" grpId="0" animBg="1"/>
      <p:bldP spid="59" grpId="0" animBg="1"/>
      <p:bldP spid="60" grpId="0" animBg="1"/>
      <p:bldP spid="62"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Diagram group"/>
          <p:cNvGrpSpPr/>
          <p:nvPr/>
        </p:nvGrpSpPr>
        <p:grpSpPr>
          <a:xfrm>
            <a:off x="9912096" y="1209673"/>
            <a:ext cx="1662688" cy="1709928"/>
            <a:chOff x="3645978" y="222858"/>
            <a:chExt cx="1715719" cy="1606592"/>
          </a:xfrm>
          <a:solidFill>
            <a:srgbClr val="00B0F0"/>
          </a:solidFill>
          <a:effectLst/>
          <a:scene3d>
            <a:camera prst="orthographicFront" zoom="95000"/>
            <a:lightRig rig="threePt" dir="t"/>
          </a:scene3d>
        </p:grpSpPr>
        <p:grpSp>
          <p:nvGrpSpPr>
            <p:cNvPr id="9" name="Group 8"/>
            <p:cNvGrpSpPr/>
            <p:nvPr/>
          </p:nvGrpSpPr>
          <p:grpSpPr>
            <a:xfrm>
              <a:off x="3645978" y="222858"/>
              <a:ext cx="1715719" cy="1606592"/>
              <a:chOff x="3645978" y="222858"/>
              <a:chExt cx="1715719" cy="1606592"/>
            </a:xfrm>
            <a:grpFill/>
          </p:grpSpPr>
          <p:sp>
            <p:nvSpPr>
              <p:cNvPr id="10" name="Pie 9"/>
              <p:cNvSpPr/>
              <p:nvPr/>
            </p:nvSpPr>
            <p:spPr>
              <a:xfrm rot="5400000">
                <a:off x="3700542" y="168294"/>
                <a:ext cx="1606592" cy="1715719"/>
              </a:xfrm>
              <a:prstGeom prst="pieWedge">
                <a:avLst/>
              </a:prstGeom>
              <a:grpFill/>
              <a:sp3d extrusionH="381000" contourW="38100">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Pie 4"/>
              <p:cNvSpPr/>
              <p:nvPr/>
            </p:nvSpPr>
            <p:spPr>
              <a:xfrm>
                <a:off x="3690333" y="661379"/>
                <a:ext cx="1115705" cy="107535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b="1" kern="1200" dirty="0" smtClean="0">
                    <a:latin typeface="Segoe UI" pitchFamily="34" charset="0"/>
                    <a:cs typeface="Segoe UI" pitchFamily="34" charset="0"/>
                  </a:rPr>
                  <a:t>Assign</a:t>
                </a:r>
                <a:endParaRPr lang="en-US" b="1" kern="1200" dirty="0">
                  <a:latin typeface="Segoe UI" pitchFamily="34" charset="0"/>
                  <a:cs typeface="Segoe UI" pitchFamily="34" charset="0"/>
                </a:endParaRPr>
              </a:p>
            </p:txBody>
          </p:sp>
        </p:grpSp>
      </p:grpSp>
      <p:sp>
        <p:nvSpPr>
          <p:cNvPr id="164868" name="Rectangle 4"/>
          <p:cNvSpPr>
            <a:spLocks noGrp="1" noChangeArrowheads="1"/>
          </p:cNvSpPr>
          <p:nvPr>
            <p:ph type="title"/>
          </p:nvPr>
        </p:nvSpPr>
        <p:spPr/>
        <p:txBody>
          <a:bodyPr rtlCol="0" anchor="ctr">
            <a:normAutofit/>
          </a:bodyPr>
          <a:lstStyle/>
          <a:p>
            <a:pPr>
              <a:defRPr/>
            </a:pPr>
            <a:r>
              <a:rPr lang="en-US" spc="-150" dirty="0" smtClean="0">
                <a:gradFill flip="none" rotWithShape="1">
                  <a:gsLst>
                    <a:gs pos="0">
                      <a:schemeClr val="tx1"/>
                    </a:gs>
                    <a:gs pos="86000">
                      <a:schemeClr val="tx1"/>
                    </a:gs>
                  </a:gsLst>
                  <a:lin ang="5400000" scaled="0"/>
                  <a:tileRect/>
                </a:gradFill>
                <a:effectLst/>
                <a:latin typeface="+mj-lt"/>
              </a:rPr>
              <a:t>Compliance Life </a:t>
            </a:r>
            <a:r>
              <a:rPr lang="en-US" spc="-150" dirty="0">
                <a:gradFill flip="none" rotWithShape="1">
                  <a:gsLst>
                    <a:gs pos="0">
                      <a:schemeClr val="tx1"/>
                    </a:gs>
                    <a:gs pos="86000">
                      <a:schemeClr val="tx1"/>
                    </a:gs>
                  </a:gsLst>
                  <a:lin ang="5400000" scaled="0"/>
                  <a:tileRect/>
                </a:gradFill>
                <a:effectLst/>
                <a:latin typeface="+mj-lt"/>
              </a:rPr>
              <a:t>Cycle – Four </a:t>
            </a:r>
            <a:r>
              <a:rPr lang="en-US" spc="-150" dirty="0" smtClean="0">
                <a:gradFill flip="none" rotWithShape="1">
                  <a:gsLst>
                    <a:gs pos="0">
                      <a:schemeClr val="tx1"/>
                    </a:gs>
                    <a:gs pos="86000">
                      <a:schemeClr val="tx1"/>
                    </a:gs>
                  </a:gsLst>
                  <a:lin ang="5400000" scaled="0"/>
                  <a:tileRect/>
                </a:gradFill>
                <a:effectLst/>
                <a:latin typeface="+mj-lt"/>
              </a:rPr>
              <a:t>“A”s</a:t>
            </a:r>
            <a:endParaRPr lang="en-US" spc="-150" dirty="0">
              <a:gradFill flip="none" rotWithShape="1">
                <a:gsLst>
                  <a:gs pos="0">
                    <a:schemeClr val="tx1"/>
                  </a:gs>
                  <a:gs pos="86000">
                    <a:schemeClr val="tx1"/>
                  </a:gs>
                </a:gsLst>
                <a:lin ang="5400000" scaled="0"/>
                <a:tileRect/>
              </a:gradFill>
              <a:effectLst/>
              <a:latin typeface="+mj-lt"/>
            </a:endParaRPr>
          </a:p>
        </p:txBody>
      </p:sp>
      <p:sp>
        <p:nvSpPr>
          <p:cNvPr id="164869" name="Rectangle 5"/>
          <p:cNvSpPr>
            <a:spLocks noGrp="1" noChangeArrowheads="1"/>
          </p:cNvSpPr>
          <p:nvPr>
            <p:ph type="body" idx="4294967295"/>
          </p:nvPr>
        </p:nvSpPr>
        <p:spPr>
          <a:xfrm>
            <a:off x="782638" y="1228725"/>
            <a:ext cx="11406187" cy="4791075"/>
          </a:xfrm>
        </p:spPr>
        <p:txBody>
          <a:bodyPr rtlCol="0">
            <a:normAutofit/>
          </a:bodyPr>
          <a:lstStyle/>
          <a:p>
            <a:pPr marL="460375" lvl="1" indent="0">
              <a:buNone/>
              <a:defRPr/>
            </a:pPr>
            <a:endParaRPr lang="en-US" b="1" dirty="0" smtClean="0"/>
          </a:p>
          <a:p>
            <a:pPr>
              <a:buNone/>
              <a:defRPr/>
            </a:pPr>
            <a:endParaRPr lang="en-US" b="1" dirty="0" smtClean="0"/>
          </a:p>
        </p:txBody>
      </p:sp>
      <p:sp>
        <p:nvSpPr>
          <p:cNvPr id="2" name="Rounded Rectangular Callout 1"/>
          <p:cNvSpPr/>
          <p:nvPr/>
        </p:nvSpPr>
        <p:spPr bwMode="auto">
          <a:xfrm>
            <a:off x="2400299" y="1498124"/>
            <a:ext cx="3228976" cy="865381"/>
          </a:xfrm>
          <a:prstGeom prst="wedgeRoundRectCallout">
            <a:avLst>
              <a:gd name="adj1" fmla="val -47334"/>
              <a:gd name="adj2" fmla="val 77968"/>
              <a:gd name="adj3" fmla="val 16667"/>
            </a:avLst>
          </a:prstGeom>
          <a:solidFill>
            <a:srgbClr val="F3AF35"/>
          </a:solidFill>
          <a:ln>
            <a:noFill/>
            <a:headEnd type="none" w="med" len="med"/>
            <a:tailEnd type="none" w="med" len="med"/>
          </a:ln>
          <a:effectLst>
            <a:outerShdw blurRad="76200" dir="18900000" sy="23000" kx="-1200000" algn="b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Phase 1 </a:t>
            </a:r>
          </a:p>
          <a:p>
            <a:pPr algn="ctr" defTabSz="914099" fontAlgn="base">
              <a:spcBef>
                <a:spcPct val="0"/>
              </a:spcBef>
              <a:spcAft>
                <a:spcPct val="0"/>
              </a:spcAft>
            </a:pPr>
            <a:r>
              <a:rPr lang="en-US" sz="1400" b="1" dirty="0" smtClean="0">
                <a:solidFill>
                  <a:schemeClr val="bg1"/>
                </a:solidFill>
              </a:rPr>
              <a:t>Analyze standards and settings</a:t>
            </a:r>
          </a:p>
        </p:txBody>
      </p:sp>
      <p:sp>
        <p:nvSpPr>
          <p:cNvPr id="21" name="Rounded Rectangular Callout 20"/>
          <p:cNvSpPr/>
          <p:nvPr/>
        </p:nvSpPr>
        <p:spPr bwMode="auto">
          <a:xfrm>
            <a:off x="6610351" y="1498124"/>
            <a:ext cx="3105148" cy="847636"/>
          </a:xfrm>
          <a:prstGeom prst="wedgeRoundRectCallout">
            <a:avLst>
              <a:gd name="adj1" fmla="val 50597"/>
              <a:gd name="adj2" fmla="val 77968"/>
              <a:gd name="adj3" fmla="val 16667"/>
            </a:avLst>
          </a:prstGeom>
          <a:solidFill>
            <a:srgbClr val="00B0F0"/>
          </a:solidFill>
          <a:ln>
            <a:noFill/>
            <a:headEnd type="none" w="med" len="med"/>
            <a:tailEnd type="none" w="med" len="med"/>
          </a:ln>
          <a:effectLst>
            <a:outerShdw blurRad="76200" dir="13500000" sy="23000" kx="1200000" algn="b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gradFill>
                  <a:gsLst>
                    <a:gs pos="0">
                      <a:srgbClr val="FFFFFF"/>
                    </a:gs>
                    <a:gs pos="100000">
                      <a:srgbClr val="FFFFFF"/>
                    </a:gs>
                  </a:gsLst>
                  <a:lin ang="5400000" scaled="0"/>
                </a:gradFill>
              </a:rPr>
              <a:t>Phase  </a:t>
            </a:r>
            <a:r>
              <a:rPr lang="en-US" sz="1400" b="1" dirty="0" smtClean="0">
                <a:gradFill>
                  <a:gsLst>
                    <a:gs pos="0">
                      <a:srgbClr val="FFFFFF"/>
                    </a:gs>
                    <a:gs pos="100000">
                      <a:srgbClr val="FFFFFF"/>
                    </a:gs>
                  </a:gsLst>
                  <a:lin ang="5400000" scaled="0"/>
                </a:gradFill>
              </a:rPr>
              <a:t>2</a:t>
            </a:r>
            <a:endParaRPr lang="en-US" sz="1400" b="1" dirty="0">
              <a:gradFill>
                <a:gsLst>
                  <a:gs pos="0">
                    <a:srgbClr val="FFFFFF"/>
                  </a:gs>
                  <a:gs pos="100000">
                    <a:srgbClr val="FFFFFF"/>
                  </a:gs>
                </a:gsLst>
                <a:lin ang="5400000" scaled="0"/>
              </a:gradFill>
            </a:endParaRPr>
          </a:p>
          <a:p>
            <a:pPr algn="ctr" defTabSz="914099" fontAlgn="base">
              <a:spcBef>
                <a:spcPct val="0"/>
              </a:spcBef>
              <a:spcAft>
                <a:spcPct val="0"/>
              </a:spcAft>
            </a:pPr>
            <a:r>
              <a:rPr lang="en-US" sz="1400" b="1" dirty="0" smtClean="0">
                <a:gradFill>
                  <a:gsLst>
                    <a:gs pos="0">
                      <a:srgbClr val="FFFFFF"/>
                    </a:gs>
                    <a:gs pos="100000">
                      <a:srgbClr val="FFFFFF"/>
                    </a:gs>
                  </a:gsLst>
                  <a:lin ang="5400000" scaled="0"/>
                </a:gradFill>
              </a:rPr>
              <a:t>Create and </a:t>
            </a:r>
          </a:p>
          <a:p>
            <a:pPr algn="ctr" defTabSz="914099" fontAlgn="base">
              <a:spcBef>
                <a:spcPct val="0"/>
              </a:spcBef>
              <a:spcAft>
                <a:spcPct val="0"/>
              </a:spcAft>
            </a:pPr>
            <a:r>
              <a:rPr lang="en-US" sz="1400" b="1" dirty="0">
                <a:gradFill>
                  <a:gsLst>
                    <a:gs pos="0">
                      <a:srgbClr val="FFFFFF"/>
                    </a:gs>
                    <a:gs pos="100000">
                      <a:srgbClr val="FFFFFF"/>
                    </a:gs>
                  </a:gsLst>
                  <a:lin ang="5400000" scaled="0"/>
                </a:gradFill>
              </a:rPr>
              <a:t>a</a:t>
            </a:r>
            <a:r>
              <a:rPr lang="en-US" sz="1400" b="1" dirty="0" smtClean="0">
                <a:gradFill>
                  <a:gsLst>
                    <a:gs pos="0">
                      <a:srgbClr val="FFFFFF"/>
                    </a:gs>
                    <a:gs pos="100000">
                      <a:srgbClr val="FFFFFF"/>
                    </a:gs>
                  </a:gsLst>
                  <a:lin ang="5400000" scaled="0"/>
                </a:gradFill>
              </a:rPr>
              <a:t>ssign DCM baselines </a:t>
            </a:r>
          </a:p>
        </p:txBody>
      </p:sp>
      <p:sp>
        <p:nvSpPr>
          <p:cNvPr id="22" name="Rounded Rectangular Callout 21"/>
          <p:cNvSpPr/>
          <p:nvPr/>
        </p:nvSpPr>
        <p:spPr bwMode="auto">
          <a:xfrm>
            <a:off x="2285999" y="4791074"/>
            <a:ext cx="3228976" cy="905259"/>
          </a:xfrm>
          <a:prstGeom prst="wedgeRoundRectCallout">
            <a:avLst>
              <a:gd name="adj1" fmla="val -47334"/>
              <a:gd name="adj2" fmla="val 77968"/>
              <a:gd name="adj3" fmla="val 16667"/>
            </a:avLst>
          </a:prstGeom>
          <a:solidFill>
            <a:srgbClr val="92D050"/>
          </a:solidFill>
          <a:ln>
            <a:noFill/>
            <a:headEnd type="none" w="med" len="med"/>
            <a:tailEnd type="none" w="med" len="med"/>
          </a:ln>
          <a:effectLst>
            <a:outerShdw blurRad="76200" dir="18900000" sy="23000" kx="-1200000" algn="b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gradFill>
                  <a:gsLst>
                    <a:gs pos="0">
                      <a:srgbClr val="FFFFFF"/>
                    </a:gs>
                    <a:gs pos="100000">
                      <a:srgbClr val="FFFFFF"/>
                    </a:gs>
                  </a:gsLst>
                  <a:lin ang="5400000" scaled="0"/>
                </a:gradFill>
              </a:rPr>
              <a:t>Phase 4</a:t>
            </a:r>
          </a:p>
          <a:p>
            <a:pPr algn="ctr" defTabSz="914099" fontAlgn="base">
              <a:spcBef>
                <a:spcPct val="0"/>
              </a:spcBef>
              <a:spcAft>
                <a:spcPct val="0"/>
              </a:spcAft>
            </a:pPr>
            <a:r>
              <a:rPr lang="en-US" sz="1400" b="1" dirty="0" smtClean="0">
                <a:gradFill>
                  <a:gsLst>
                    <a:gs pos="0">
                      <a:srgbClr val="FFFFFF"/>
                    </a:gs>
                    <a:gs pos="100000">
                      <a:srgbClr val="FFFFFF"/>
                    </a:gs>
                  </a:gsLst>
                  <a:lin ang="5400000" scaled="0"/>
                </a:gradFill>
              </a:rPr>
              <a:t>Remediate and report</a:t>
            </a:r>
          </a:p>
        </p:txBody>
      </p:sp>
      <p:sp>
        <p:nvSpPr>
          <p:cNvPr id="23" name="Rounded Rectangular Callout 22"/>
          <p:cNvSpPr/>
          <p:nvPr/>
        </p:nvSpPr>
        <p:spPr bwMode="auto">
          <a:xfrm>
            <a:off x="6610351" y="4791074"/>
            <a:ext cx="3105148" cy="846913"/>
          </a:xfrm>
          <a:prstGeom prst="wedgeRoundRectCallout">
            <a:avLst>
              <a:gd name="adj1" fmla="val 50597"/>
              <a:gd name="adj2" fmla="val 77968"/>
              <a:gd name="adj3" fmla="val 16667"/>
            </a:avLst>
          </a:prstGeom>
          <a:solidFill>
            <a:srgbClr val="1064B0"/>
          </a:solidFill>
          <a:ln>
            <a:noFill/>
            <a:headEnd type="none" w="med" len="med"/>
            <a:tailEnd type="none" w="med" len="med"/>
          </a:ln>
          <a:effectLst>
            <a:outerShdw blurRad="76200" dir="13500000" sy="23000" kx="1200000" algn="b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gradFill>
                  <a:gsLst>
                    <a:gs pos="0">
                      <a:srgbClr val="FFFFFF"/>
                    </a:gs>
                    <a:gs pos="100000">
                      <a:srgbClr val="FFFFFF"/>
                    </a:gs>
                  </a:gsLst>
                  <a:lin ang="5400000" scaled="0"/>
                </a:gradFill>
              </a:rPr>
              <a:t>Phase 3</a:t>
            </a:r>
            <a:endParaRPr lang="en-US" sz="1400" b="1"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400" b="1" dirty="0" smtClean="0">
                <a:gradFill>
                  <a:gsLst>
                    <a:gs pos="0">
                      <a:srgbClr val="FFFFFF"/>
                    </a:gs>
                    <a:gs pos="100000">
                      <a:srgbClr val="FFFFFF"/>
                    </a:gs>
                  </a:gsLst>
                  <a:lin ang="5400000" scaled="0"/>
                </a:gradFill>
              </a:rPr>
              <a:t>Monitor compliance status</a:t>
            </a:r>
          </a:p>
        </p:txBody>
      </p:sp>
      <p:grpSp>
        <p:nvGrpSpPr>
          <p:cNvPr id="16" name="Diagram group"/>
          <p:cNvGrpSpPr/>
          <p:nvPr/>
        </p:nvGrpSpPr>
        <p:grpSpPr>
          <a:xfrm>
            <a:off x="487187" y="1374600"/>
            <a:ext cx="1715719" cy="1715719"/>
            <a:chOff x="1773956" y="225856"/>
            <a:chExt cx="1715719" cy="1715719"/>
          </a:xfrm>
          <a:solidFill>
            <a:srgbClr val="F3AF35"/>
          </a:solidFill>
          <a:effectLst/>
          <a:scene3d>
            <a:camera prst="orthographicFront" zoom="95000"/>
            <a:lightRig rig="threePt" dir="t"/>
          </a:scene3d>
        </p:grpSpPr>
        <p:grpSp>
          <p:nvGrpSpPr>
            <p:cNvPr id="17" name="Group 16"/>
            <p:cNvGrpSpPr/>
            <p:nvPr/>
          </p:nvGrpSpPr>
          <p:grpSpPr>
            <a:xfrm>
              <a:off x="1773956" y="225856"/>
              <a:ext cx="1715719" cy="1715719"/>
              <a:chOff x="1773956" y="225856"/>
              <a:chExt cx="1715719" cy="1715719"/>
            </a:xfrm>
            <a:grpFill/>
          </p:grpSpPr>
          <p:sp>
            <p:nvSpPr>
              <p:cNvPr id="18" name="Pie 17"/>
              <p:cNvSpPr/>
              <p:nvPr/>
            </p:nvSpPr>
            <p:spPr>
              <a:xfrm>
                <a:off x="1773956" y="225856"/>
                <a:ext cx="1715719" cy="1715719"/>
              </a:xfrm>
              <a:prstGeom prst="pieWedge">
                <a:avLst/>
              </a:prstGeom>
              <a:grpFill/>
              <a:effectLst>
                <a:glow>
                  <a:schemeClr val="accent4">
                    <a:satMod val="175000"/>
                  </a:schemeClr>
                </a:glow>
              </a:effectLst>
              <a:sp3d extrusionH="381000" contourW="38100" prstMaterial="metal">
                <a:contourClr>
                  <a:schemeClr val="lt1"/>
                </a:contourClr>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Ins="91440"/>
              <a:lstStyle/>
              <a:p>
                <a:endParaRPr lang="en-US" b="1" dirty="0"/>
              </a:p>
              <a:p>
                <a:r>
                  <a:rPr lang="en-US" b="1" dirty="0" smtClean="0">
                    <a:solidFill>
                      <a:schemeClr val="bg1"/>
                    </a:solidFill>
                  </a:rPr>
                  <a:t> Assess</a:t>
                </a:r>
                <a:endParaRPr lang="en-US" b="1" dirty="0">
                  <a:solidFill>
                    <a:schemeClr val="bg1"/>
                  </a:solidFill>
                </a:endParaRPr>
              </a:p>
            </p:txBody>
          </p:sp>
          <p:sp>
            <p:nvSpPr>
              <p:cNvPr id="19" name="Pie 4"/>
              <p:cNvSpPr/>
              <p:nvPr/>
            </p:nvSpPr>
            <p:spPr>
              <a:xfrm>
                <a:off x="2276478" y="728379"/>
                <a:ext cx="1109681" cy="104247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kern="1200" dirty="0">
                  <a:latin typeface="Segoe UI" pitchFamily="34" charset="0"/>
                  <a:cs typeface="Segoe UI" pitchFamily="34" charset="0"/>
                </a:endParaRPr>
              </a:p>
            </p:txBody>
          </p:sp>
        </p:grpSp>
      </p:grpSp>
      <p:grpSp>
        <p:nvGrpSpPr>
          <p:cNvPr id="12" name="Diagram group"/>
          <p:cNvGrpSpPr/>
          <p:nvPr/>
        </p:nvGrpSpPr>
        <p:grpSpPr>
          <a:xfrm>
            <a:off x="390526" y="4519491"/>
            <a:ext cx="1708863" cy="1813883"/>
            <a:chOff x="1773958" y="2097719"/>
            <a:chExt cx="1696505" cy="1625910"/>
          </a:xfrm>
          <a:solidFill>
            <a:srgbClr val="92D050"/>
          </a:solidFill>
          <a:effectLst/>
          <a:scene3d>
            <a:camera prst="orthographicFront" zoom="95000"/>
            <a:lightRig rig="threePt" dir="t"/>
          </a:scene3d>
        </p:grpSpPr>
        <p:grpSp>
          <p:nvGrpSpPr>
            <p:cNvPr id="13" name="Group 12"/>
            <p:cNvGrpSpPr/>
            <p:nvPr/>
          </p:nvGrpSpPr>
          <p:grpSpPr>
            <a:xfrm>
              <a:off x="1773958" y="2097719"/>
              <a:ext cx="1696505" cy="1625910"/>
              <a:chOff x="1773958" y="2097719"/>
              <a:chExt cx="1696505" cy="1625910"/>
            </a:xfrm>
            <a:grpFill/>
          </p:grpSpPr>
          <p:sp>
            <p:nvSpPr>
              <p:cNvPr id="14" name="Pie 13"/>
              <p:cNvSpPr/>
              <p:nvPr/>
            </p:nvSpPr>
            <p:spPr>
              <a:xfrm rot="16200000">
                <a:off x="1809256" y="2062421"/>
                <a:ext cx="1625910" cy="1696505"/>
              </a:xfrm>
              <a:prstGeom prst="pieWedge">
                <a:avLst/>
              </a:prstGeom>
              <a:grpFill/>
              <a:effectLst/>
              <a:sp3d extrusionH="381000" contourW="38100" prstMaterial="metal">
                <a:contourClr>
                  <a:schemeClr val="lt1"/>
                </a:contourClr>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Pie 4"/>
              <p:cNvSpPr/>
              <p:nvPr/>
            </p:nvSpPr>
            <p:spPr>
              <a:xfrm>
                <a:off x="2167962" y="2306289"/>
                <a:ext cx="1255445" cy="7940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b="1" dirty="0" smtClean="0">
                    <a:latin typeface="Segoe UI" pitchFamily="34" charset="0"/>
                    <a:cs typeface="Segoe UI" pitchFamily="34" charset="0"/>
                  </a:rPr>
                  <a:t>Act</a:t>
                </a:r>
                <a:endParaRPr lang="en-US" b="1" kern="1200" dirty="0">
                  <a:latin typeface="Segoe UI" pitchFamily="34" charset="0"/>
                  <a:cs typeface="Segoe UI" pitchFamily="34" charset="0"/>
                </a:endParaRPr>
              </a:p>
            </p:txBody>
          </p:sp>
        </p:grpSp>
      </p:grpSp>
      <p:grpSp>
        <p:nvGrpSpPr>
          <p:cNvPr id="4" name="Diagram group"/>
          <p:cNvGrpSpPr/>
          <p:nvPr/>
        </p:nvGrpSpPr>
        <p:grpSpPr>
          <a:xfrm>
            <a:off x="9921240" y="4279391"/>
            <a:ext cx="1664208" cy="1810511"/>
            <a:chOff x="3540706" y="2005992"/>
            <a:chExt cx="1625418" cy="1639353"/>
          </a:xfrm>
          <a:solidFill>
            <a:srgbClr val="1064B0"/>
          </a:solidFill>
          <a:effectLst>
            <a:glow>
              <a:schemeClr val="accent2">
                <a:satMod val="175000"/>
              </a:schemeClr>
            </a:glow>
          </a:effectLst>
          <a:scene3d>
            <a:camera prst="orthographicFront" zoom="95000"/>
            <a:lightRig rig="threePt" dir="t"/>
          </a:scene3d>
        </p:grpSpPr>
        <p:grpSp>
          <p:nvGrpSpPr>
            <p:cNvPr id="5" name="Group 4"/>
            <p:cNvGrpSpPr/>
            <p:nvPr/>
          </p:nvGrpSpPr>
          <p:grpSpPr>
            <a:xfrm>
              <a:off x="3540706" y="2005992"/>
              <a:ext cx="1625418" cy="1639353"/>
              <a:chOff x="3540706" y="2005992"/>
              <a:chExt cx="1625418" cy="1639353"/>
            </a:xfrm>
            <a:grpFill/>
          </p:grpSpPr>
          <p:sp>
            <p:nvSpPr>
              <p:cNvPr id="6" name="Pie 5"/>
              <p:cNvSpPr/>
              <p:nvPr/>
            </p:nvSpPr>
            <p:spPr>
              <a:xfrm rot="10800000">
                <a:off x="3540706" y="2005992"/>
                <a:ext cx="1625418" cy="1639353"/>
              </a:xfrm>
              <a:prstGeom prst="pieWedge">
                <a:avLst/>
              </a:prstGeom>
              <a:grpFill/>
              <a:sp3d extrusionH="381000" contourW="38100" prstMaterial="metal">
                <a:bevelB/>
                <a:contourClr>
                  <a:schemeClr val="lt1"/>
                </a:contourClr>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ie 4"/>
              <p:cNvSpPr/>
              <p:nvPr/>
            </p:nvSpPr>
            <p:spPr>
              <a:xfrm>
                <a:off x="3724286" y="2086948"/>
                <a:ext cx="905490" cy="107447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b="1" dirty="0" smtClean="0">
                  <a:latin typeface="Segoe UI" pitchFamily="34" charset="0"/>
                  <a:cs typeface="Segoe UI" pitchFamily="34" charset="0"/>
                </a:endParaRPr>
              </a:p>
              <a:p>
                <a:pPr lvl="0" algn="ctr" defTabSz="622300">
                  <a:lnSpc>
                    <a:spcPct val="90000"/>
                  </a:lnSpc>
                  <a:spcBef>
                    <a:spcPct val="0"/>
                  </a:spcBef>
                  <a:spcAft>
                    <a:spcPct val="35000"/>
                  </a:spcAft>
                </a:pPr>
                <a:r>
                  <a:rPr lang="en-US" b="1" dirty="0" smtClean="0">
                    <a:latin typeface="Segoe UI" pitchFamily="34" charset="0"/>
                    <a:cs typeface="Segoe UI" pitchFamily="34" charset="0"/>
                  </a:rPr>
                  <a:t>Alert</a:t>
                </a:r>
              </a:p>
            </p:txBody>
          </p:sp>
        </p:grpSp>
      </p:grpSp>
    </p:spTree>
    <p:extLst>
      <p:ext uri="{BB962C8B-B14F-4D97-AF65-F5344CB8AC3E}">
        <p14:creationId xmlns:p14="http://schemas.microsoft.com/office/powerpoint/2010/main" val="812998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par>
                                <p:cTn id="37" presetID="0" presetClass="path" presetSubtype="0" accel="50000" decel="50000" fill="hold" nodeType="withEffect">
                                  <p:stCondLst>
                                    <p:cond delay="0"/>
                                  </p:stCondLst>
                                  <p:childTnLst>
                                    <p:animMotion origin="layout" path="M 0.02578 -0.01944 C 0.03437 -0.00995 0.0457 0.01273 0.05468 0.01806 C 0.0552 0.01945 0.05547 0.02107 0.05625 0.02223 C 0.0569 0.02315 0.05859 0.02361 0.05859 0.02385 L 0.25078 0.10973 " pathEditMode="relative" rAng="0" ptsTypes="fffAA">
                                      <p:cBhvr>
                                        <p:cTn id="38" dur="2000" fill="hold"/>
                                        <p:tgtEl>
                                          <p:spTgt spid="16"/>
                                        </p:tgtEl>
                                        <p:attrNameLst>
                                          <p:attrName>ppt_x</p:attrName>
                                          <p:attrName>ppt_y</p:attrName>
                                        </p:attrNameLst>
                                      </p:cBhvr>
                                      <p:rCtr x="11250" y="6458"/>
                                    </p:animMotion>
                                  </p:childTnLst>
                                </p:cTn>
                              </p:par>
                              <p:par>
                                <p:cTn id="39" presetID="0" presetClass="path" presetSubtype="0" accel="50000" decel="50000" fill="hold" nodeType="withEffect">
                                  <p:stCondLst>
                                    <p:cond delay="0"/>
                                  </p:stCondLst>
                                  <p:childTnLst>
                                    <p:animMotion origin="layout" path="M -0.00312 0.01806 C -0.01224 0.02755 -0.02422 0.0294 -0.03398 0.03635 C -0.03685 0.03843 -0.03841 0.03704 -0.0414 0.04005 C -0.04557 0.04468 -0.05104 0.047 -0.05573 0.05 C -0.05729 0.05139 -0.05872 0.05186 -0.06028 0.05255 C -0.06094 0.05325 -0.0625 0.05371 -0.0625 0.05417 C -0.06979 0.06598 -0.08932 0.07338 -0.09922 0.07616 C -0.10638 0.08218 -0.11614 0.08565 -0.12409 0.0875 C -0.13698 0.09468 -0.15052 0.10093 -0.16302 0.10996 C -0.16797 0.11343 -0.172 0.11667 -0.17734 0.11852 C -0.21732 0.13102 -0.25911 0.13287 -0.29974 0.13612 C -0.31523 0.13542 -0.33203 0.13681 -0.34765 0.13241 C -0.36041 0.13264 -0.37317 0.13357 -0.38594 0.13357 " pathEditMode="relative" rAng="0" ptsTypes="ffffffffffffA">
                                      <p:cBhvr>
                                        <p:cTn id="40" dur="2000" fill="hold"/>
                                        <p:tgtEl>
                                          <p:spTgt spid="8"/>
                                        </p:tgtEl>
                                        <p:attrNameLst>
                                          <p:attrName>ppt_x</p:attrName>
                                          <p:attrName>ppt_y</p:attrName>
                                        </p:attrNameLst>
                                      </p:cBhvr>
                                      <p:rCtr x="-19141" y="5926"/>
                                    </p:animMotion>
                                  </p:childTnLst>
                                </p:cTn>
                              </p:par>
                              <p:par>
                                <p:cTn id="41" presetID="0" presetClass="path" presetSubtype="0" accel="50000" decel="50000" fill="hold" nodeType="withEffect">
                                  <p:stCondLst>
                                    <p:cond delay="0"/>
                                  </p:stCondLst>
                                  <p:childTnLst>
                                    <p:animMotion origin="layout" path="M 0.0375 0.00556 C 0.04584 0.00463 0.05469 0.00579 0.06276 0.00255 C 0.06875 0.00023 0.07461 -0.00602 0.08047 -0.00856 C 0.1043 -0.01898 0.12474 -0.04074 0.14896 -0.05 C 0.15391 -0.05416 0.16055 -0.05694 0.16602 -0.05995 C 0.16836 -0.06111 0.17097 -0.06111 0.17292 -0.06296 C 0.18099 -0.06967 0.19128 -0.07801 0.19987 -0.08287 C 0.20495 -0.08588 0.21029 -0.0875 0.21537 -0.09004 C 0.22683 -0.09629 0.23907 -0.10162 0.25157 -0.10416 C 0.25313 -0.10463 0.25469 -0.10555 0.25625 -0.10625 C 0.25703 -0.10648 0.2586 -0.10694 0.2586 -0.10671 " pathEditMode="relative" rAng="0" ptsTypes="ffffffffffA">
                                      <p:cBhvr>
                                        <p:cTn id="42" dur="2000" fill="hold"/>
                                        <p:tgtEl>
                                          <p:spTgt spid="12"/>
                                        </p:tgtEl>
                                        <p:attrNameLst>
                                          <p:attrName>ppt_x</p:attrName>
                                          <p:attrName>ppt_y</p:attrName>
                                        </p:attrNameLst>
                                      </p:cBhvr>
                                      <p:rCtr x="11055" y="-5625"/>
                                    </p:animMotion>
                                  </p:childTnLst>
                                </p:cTn>
                              </p:par>
                              <p:par>
                                <p:cTn id="43" presetID="0" presetClass="path" presetSubtype="0" accel="50000" decel="50000" fill="hold" nodeType="withEffect">
                                  <p:stCondLst>
                                    <p:cond delay="0"/>
                                  </p:stCondLst>
                                  <p:childTnLst>
                                    <p:animMotion origin="layout" path="M -0.00403 0.03056 C -0.02083 0.02037 -0.00364 0.0301 -0.05182 0.02755 C -0.07669 0.02616 -0.10156 0.01875 -0.12643 0.01621 C -0.14271 0.0125 -0.15872 0.00926 -0.17513 0.00764 C -0.18554 0.00301 -0.19596 0.00162 -0.20677 0.00047 C -0.22513 -0.00764 -0.24544 -0.00764 -0.26432 -0.01227 C -0.26914 -0.01666 -0.27448 -0.01713 -0.27969 -0.01944 C -0.28437 -0.02152 -0.28828 -0.02453 -0.29271 -0.02662 C -0.29935 -0.02986 -0.29557 -0.02639 -0.30078 -0.0294 C -0.31432 -0.03727 -0.32825 -0.04884 -0.34219 -0.05231 C -0.3487 -0.05625 -0.35586 -0.05764 -0.3625 -0.06088 C -0.36328 -0.06134 -0.36406 -0.06157 -0.36484 -0.06227 C -0.36575 -0.06296 -0.3664 -0.06481 -0.36732 -0.06527 C -0.37317 -0.06898 -0.3806 -0.07222 -0.38672 -0.07222 " pathEditMode="relative" rAng="0" ptsTypes="fffffffffffffA">
                                      <p:cBhvr>
                                        <p:cTn id="44" dur="2000" fill="hold"/>
                                        <p:tgtEl>
                                          <p:spTgt spid="4"/>
                                        </p:tgtEl>
                                        <p:attrNameLst>
                                          <p:attrName>ppt_x</p:attrName>
                                          <p:attrName>ppt_y</p:attrName>
                                        </p:attrNameLst>
                                      </p:cBhvr>
                                      <p:rCtr x="-19115" y="-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1" grpId="0" animBg="1"/>
      <p:bldP spid="21" grpId="1" animBg="1"/>
      <p:bldP spid="22" grpId="0" animBg="1"/>
      <p:bldP spid="22" grpId="1"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title"/>
          </p:nvPr>
        </p:nvSpPr>
        <p:spPr/>
        <p:txBody>
          <a:bodyPr/>
          <a:lstStyle/>
          <a:p>
            <a:r>
              <a:rPr lang="en-US" dirty="0" smtClean="0"/>
              <a:t>Compliance Life Cycle – Assess</a:t>
            </a:r>
            <a:endParaRPr lang="en-US" dirty="0"/>
          </a:p>
        </p:txBody>
      </p:sp>
      <p:sp>
        <p:nvSpPr>
          <p:cNvPr id="4" name="Text Placeholder 3"/>
          <p:cNvSpPr>
            <a:spLocks noGrp="1"/>
          </p:cNvSpPr>
          <p:nvPr>
            <p:ph type="body" sz="quarter" idx="10"/>
          </p:nvPr>
        </p:nvSpPr>
        <p:spPr>
          <a:xfrm>
            <a:off x="519112" y="1447799"/>
            <a:ext cx="11149013" cy="2609945"/>
          </a:xfrm>
        </p:spPr>
        <p:txBody>
          <a:bodyPr/>
          <a:lstStyle/>
          <a:p>
            <a:r>
              <a:rPr lang="en-US" dirty="0"/>
              <a:t>Evaluate compliance standards</a:t>
            </a:r>
          </a:p>
          <a:p>
            <a:r>
              <a:rPr lang="en-US" dirty="0"/>
              <a:t>Choose critical standards for checking </a:t>
            </a:r>
          </a:p>
          <a:p>
            <a:r>
              <a:rPr lang="en-US" dirty="0"/>
              <a:t>Understand the setting behavior</a:t>
            </a:r>
          </a:p>
          <a:p>
            <a:r>
              <a:rPr lang="en-US" dirty="0"/>
              <a:t>Plan the type of setting in CI</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849" y="3625702"/>
            <a:ext cx="3137114" cy="314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46148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title"/>
          </p:nvPr>
        </p:nvSpPr>
        <p:spPr/>
        <p:txBody>
          <a:bodyPr rtlCol="0" anchor="ctr">
            <a:normAutofit/>
          </a:bodyPr>
          <a:lstStyle/>
          <a:p>
            <a:pPr>
              <a:defRPr/>
            </a:pPr>
            <a:r>
              <a:rPr lang="en-US" spc="-150" dirty="0">
                <a:gradFill flip="none" rotWithShape="1">
                  <a:gsLst>
                    <a:gs pos="0">
                      <a:schemeClr val="tx1"/>
                    </a:gs>
                    <a:gs pos="86000">
                      <a:schemeClr val="tx1"/>
                    </a:gs>
                  </a:gsLst>
                  <a:lin ang="5400000" scaled="0"/>
                  <a:tileRect/>
                </a:gradFill>
                <a:effectLst/>
                <a:latin typeface="+mj-lt"/>
              </a:rPr>
              <a:t>Compliance Life Cycle – Assign</a:t>
            </a:r>
          </a:p>
        </p:txBody>
      </p:sp>
      <p:sp>
        <p:nvSpPr>
          <p:cNvPr id="2" name="Text Placeholder 1"/>
          <p:cNvSpPr>
            <a:spLocks noGrp="1"/>
          </p:cNvSpPr>
          <p:nvPr>
            <p:ph type="body" sz="quarter" idx="10"/>
          </p:nvPr>
        </p:nvSpPr>
        <p:spPr>
          <a:xfrm>
            <a:off x="519112" y="1447799"/>
            <a:ext cx="11149013" cy="2609945"/>
          </a:xfrm>
        </p:spPr>
        <p:txBody>
          <a:bodyPr/>
          <a:lstStyle/>
          <a:p>
            <a:r>
              <a:rPr lang="en-US" dirty="0"/>
              <a:t>Create the CI with the planned setting</a:t>
            </a:r>
          </a:p>
          <a:p>
            <a:r>
              <a:rPr lang="en-US" dirty="0"/>
              <a:t>Combine multiple CIs in a baseline</a:t>
            </a:r>
          </a:p>
          <a:p>
            <a:r>
              <a:rPr lang="en-US" dirty="0"/>
              <a:t>Define the collection structure – </a:t>
            </a:r>
            <a:r>
              <a:rPr lang="en-US" dirty="0" err="1"/>
              <a:t>Eg</a:t>
            </a:r>
            <a:r>
              <a:rPr lang="en-US" dirty="0"/>
              <a:t> : SQL , IIS</a:t>
            </a:r>
          </a:p>
          <a:p>
            <a:r>
              <a:rPr lang="en-US" dirty="0"/>
              <a:t>Assign the baseline to collections</a:t>
            </a:r>
          </a:p>
          <a:p>
            <a:r>
              <a:rPr lang="en-US" dirty="0"/>
              <a:t>Pilot the baseline deployment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4633" y="3615069"/>
            <a:ext cx="3193644" cy="315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9811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Create and Configure Baseline</a:t>
            </a:r>
            <a:br>
              <a:rPr lang="en-US" smtClean="0"/>
            </a:br>
            <a:endParaRPr lang="en-US" dirty="0"/>
          </a:p>
        </p:txBody>
      </p:sp>
      <p:sp>
        <p:nvSpPr>
          <p:cNvPr id="7" name="Subtitle 6"/>
          <p:cNvSpPr>
            <a:spLocks noGrp="1"/>
          </p:cNvSpPr>
          <p:nvPr>
            <p:ph type="subTitle" idx="1"/>
          </p:nvPr>
        </p:nvSpPr>
        <p:spPr/>
        <p:txBody>
          <a:bodyPr/>
          <a:lstStyle/>
          <a:p>
            <a:r>
              <a:rPr lang="en-US" dirty="0" err="1"/>
              <a:t>Karthik</a:t>
            </a:r>
            <a:r>
              <a:rPr lang="en-US" dirty="0"/>
              <a:t> </a:t>
            </a:r>
            <a:r>
              <a:rPr lang="en-US" dirty="0" err="1" smtClean="0"/>
              <a:t>Jayavel</a:t>
            </a:r>
            <a:endParaRPr lang="en-US" dirty="0"/>
          </a:p>
        </p:txBody>
      </p:sp>
    </p:spTree>
    <p:extLst>
      <p:ext uri="{BB962C8B-B14F-4D97-AF65-F5344CB8AC3E}">
        <p14:creationId xmlns:p14="http://schemas.microsoft.com/office/powerpoint/2010/main" val="20885944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Alert and Act Phases</a:t>
            </a:r>
            <a:endParaRPr lang="en-US" dirty="0"/>
          </a:p>
        </p:txBody>
      </p:sp>
      <p:sp>
        <p:nvSpPr>
          <p:cNvPr id="5" name="Subtitle 4"/>
          <p:cNvSpPr>
            <a:spLocks noGrp="1"/>
          </p:cNvSpPr>
          <p:nvPr>
            <p:ph type="subTitle" idx="1"/>
          </p:nvPr>
        </p:nvSpPr>
        <p:spPr/>
        <p:txBody>
          <a:bodyPr/>
          <a:lstStyle/>
          <a:p>
            <a:r>
              <a:rPr lang="en-US" dirty="0" smtClean="0"/>
              <a:t>Shitanshu Verma</a:t>
            </a:r>
            <a:endParaRPr lang="en-US" dirty="0"/>
          </a:p>
        </p:txBody>
      </p:sp>
    </p:spTree>
    <p:extLst>
      <p:ext uri="{BB962C8B-B14F-4D97-AF65-F5344CB8AC3E}">
        <p14:creationId xmlns:p14="http://schemas.microsoft.com/office/powerpoint/2010/main" val="177713027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title"/>
          </p:nvPr>
        </p:nvSpPr>
        <p:spPr/>
        <p:txBody>
          <a:bodyPr/>
          <a:lstStyle/>
          <a:p>
            <a:r>
              <a:rPr lang="en-US" dirty="0" smtClean="0"/>
              <a:t>Compliance Life Cycle – Alert</a:t>
            </a:r>
            <a:endParaRPr lang="en-US" dirty="0"/>
          </a:p>
        </p:txBody>
      </p:sp>
      <p:sp>
        <p:nvSpPr>
          <p:cNvPr id="164869" name="Rectangle 5"/>
          <p:cNvSpPr>
            <a:spLocks noGrp="1" noChangeArrowheads="1"/>
          </p:cNvSpPr>
          <p:nvPr>
            <p:ph type="body" sz="quarter" idx="10"/>
          </p:nvPr>
        </p:nvSpPr>
        <p:spPr/>
        <p:txBody>
          <a:bodyPr/>
          <a:lstStyle/>
          <a:p>
            <a:pPr lvl="1"/>
            <a:endParaRPr lang="en-US" smtClean="0"/>
          </a:p>
          <a:p>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2223" y="4100280"/>
            <a:ext cx="3044823" cy="285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p:cNvSpPr>
          <p:nvPr/>
        </p:nvSpPr>
        <p:spPr>
          <a:xfrm>
            <a:off x="519113" y="1428707"/>
            <a:ext cx="11261689" cy="246529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dirty="0"/>
              <a:t>Decide baseline compliance target</a:t>
            </a:r>
          </a:p>
          <a:p>
            <a:pPr>
              <a:spcBef>
                <a:spcPts val="1800"/>
              </a:spcBef>
            </a:pPr>
            <a:r>
              <a:rPr lang="en-US" dirty="0"/>
              <a:t>Configure CI to create an event </a:t>
            </a:r>
            <a:r>
              <a:rPr lang="en-US" dirty="0" smtClean="0"/>
              <a:t>for non-compliance</a:t>
            </a:r>
            <a:endParaRPr lang="en-US" dirty="0"/>
          </a:p>
          <a:p>
            <a:pPr>
              <a:spcBef>
                <a:spcPts val="1800"/>
              </a:spcBef>
            </a:pPr>
            <a:r>
              <a:rPr lang="en-US" dirty="0"/>
              <a:t>Deploy custom OpsMgr rule for </a:t>
            </a:r>
            <a:r>
              <a:rPr lang="en-US" dirty="0" smtClean="0"/>
              <a:t>non-compliance</a:t>
            </a:r>
            <a:endParaRPr lang="en-US" dirty="0"/>
          </a:p>
          <a:p>
            <a:pPr>
              <a:spcBef>
                <a:spcPts val="1800"/>
              </a:spcBef>
            </a:pPr>
            <a:r>
              <a:rPr lang="en-US" dirty="0"/>
              <a:t>Validate the OpsMgr rule for </a:t>
            </a:r>
            <a:r>
              <a:rPr lang="en-US" dirty="0" smtClean="0"/>
              <a:t>alerting in </a:t>
            </a:r>
            <a:r>
              <a:rPr lang="en-US" dirty="0"/>
              <a:t>pre-production</a:t>
            </a:r>
          </a:p>
        </p:txBody>
      </p:sp>
    </p:spTree>
    <p:extLst>
      <p:ext uri="{BB962C8B-B14F-4D97-AF65-F5344CB8AC3E}">
        <p14:creationId xmlns:p14="http://schemas.microsoft.com/office/powerpoint/2010/main" val="12077604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a:t>Configuring DCM Event Rule in </a:t>
            </a:r>
            <a:r>
              <a:rPr lang="en-US" dirty="0" err="1"/>
              <a:t>OpsMgr</a:t>
            </a:r>
            <a:r>
              <a:rPr lang="en-US" dirty="0" smtClean="0"/>
              <a:t/>
            </a:r>
            <a:br>
              <a:rPr lang="en-US" dirty="0" smtClean="0"/>
            </a:br>
            <a:endParaRPr lang="en-US" dirty="0"/>
          </a:p>
        </p:txBody>
      </p:sp>
      <p:sp>
        <p:nvSpPr>
          <p:cNvPr id="7" name="Subtitle 6"/>
          <p:cNvSpPr>
            <a:spLocks noGrp="1"/>
          </p:cNvSpPr>
          <p:nvPr>
            <p:ph type="subTitle" idx="1"/>
          </p:nvPr>
        </p:nvSpPr>
        <p:spPr/>
        <p:txBody>
          <a:bodyPr/>
          <a:lstStyle/>
          <a:p>
            <a:r>
              <a:rPr lang="en-US" dirty="0" smtClean="0"/>
              <a:t>Shitanshu Verma</a:t>
            </a:r>
            <a:endParaRPr lang="en-US" dirty="0"/>
          </a:p>
        </p:txBody>
      </p:sp>
    </p:spTree>
    <p:extLst>
      <p:ext uri="{BB962C8B-B14F-4D97-AF65-F5344CB8AC3E}">
        <p14:creationId xmlns:p14="http://schemas.microsoft.com/office/powerpoint/2010/main" val="97410789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dirty="0" smtClean="0"/>
              <a:t>Configuring DCM Event </a:t>
            </a:r>
            <a:r>
              <a:rPr lang="en-US" dirty="0"/>
              <a:t>R</a:t>
            </a:r>
            <a:r>
              <a:rPr lang="en-US" dirty="0" smtClean="0"/>
              <a:t>ule in OpsMgr</a:t>
            </a:r>
            <a:endParaRPr lang="en-US" dirty="0"/>
          </a:p>
        </p:txBody>
      </p:sp>
      <p:sp>
        <p:nvSpPr>
          <p:cNvPr id="3" name="Text Placeholder 2"/>
          <p:cNvSpPr>
            <a:spLocks noGrp="1"/>
          </p:cNvSpPr>
          <p:nvPr>
            <p:ph type="body" sz="quarter" idx="10"/>
          </p:nvPr>
        </p:nvSpPr>
        <p:spPr>
          <a:xfrm>
            <a:off x="519113" y="1108290"/>
            <a:ext cx="6244294" cy="5509200"/>
          </a:xfrm>
        </p:spPr>
        <p:txBody>
          <a:bodyPr/>
          <a:lstStyle/>
          <a:p>
            <a:pPr marL="0" lvl="0" indent="0">
              <a:buNone/>
            </a:pPr>
            <a:r>
              <a:rPr lang="en-US" sz="2000" dirty="0" smtClean="0"/>
              <a:t>Open OpsMgr Authoring Console to create new monitor</a:t>
            </a:r>
          </a:p>
          <a:p>
            <a:pPr lvl="0">
              <a:buFont typeface="+mj-lt"/>
              <a:buAutoNum type="arabicPeriod"/>
            </a:pPr>
            <a:r>
              <a:rPr lang="en-US" sz="2000" dirty="0" smtClean="0"/>
              <a:t>Configure the general tab </a:t>
            </a:r>
          </a:p>
          <a:p>
            <a:pPr>
              <a:buFont typeface="+mj-lt"/>
              <a:buAutoNum type="arabicPeriod"/>
            </a:pPr>
            <a:r>
              <a:rPr lang="en-US" sz="2000" dirty="0" smtClean="0"/>
              <a:t>Fill in the Event Log source</a:t>
            </a:r>
          </a:p>
          <a:p>
            <a:pPr>
              <a:buFont typeface="+mj-lt"/>
              <a:buAutoNum type="arabicPeriod"/>
            </a:pPr>
            <a:r>
              <a:rPr lang="en-US" sz="2000" dirty="0" smtClean="0"/>
              <a:t>Specify Event </a:t>
            </a:r>
            <a:r>
              <a:rPr lang="en-US" sz="2000" dirty="0"/>
              <a:t>expression </a:t>
            </a:r>
            <a:r>
              <a:rPr lang="en-US" sz="2000" dirty="0" smtClean="0"/>
              <a:t>details</a:t>
            </a:r>
          </a:p>
          <a:p>
            <a:pPr>
              <a:buFont typeface="+mj-lt"/>
              <a:buAutoNum type="arabicPeriod"/>
            </a:pPr>
            <a:r>
              <a:rPr lang="en-US" sz="2000" dirty="0"/>
              <a:t>Auto Reset</a:t>
            </a:r>
          </a:p>
          <a:p>
            <a:pPr lvl="0">
              <a:buFont typeface="+mj-lt"/>
              <a:buAutoNum type="arabicPeriod"/>
            </a:pPr>
            <a:r>
              <a:rPr lang="en-US" sz="2000" dirty="0" smtClean="0"/>
              <a:t>Right </a:t>
            </a:r>
            <a:r>
              <a:rPr lang="en-US" sz="2000" dirty="0"/>
              <a:t>click the event collection, and click properties. </a:t>
            </a:r>
          </a:p>
          <a:p>
            <a:pPr lvl="1">
              <a:buFont typeface="Arial" pitchFamily="34" charset="0"/>
              <a:buChar char="•"/>
            </a:pPr>
            <a:r>
              <a:rPr lang="en-US" sz="2000" dirty="0"/>
              <a:t>Click on health.</a:t>
            </a:r>
          </a:p>
          <a:p>
            <a:pPr lvl="1">
              <a:buFont typeface="Arial" pitchFamily="34" charset="0"/>
              <a:buChar char="•"/>
            </a:pPr>
            <a:r>
              <a:rPr lang="en-US" sz="2000" dirty="0"/>
              <a:t>Change Event raised to Critical from </a:t>
            </a:r>
            <a:r>
              <a:rPr lang="en-US" sz="2000" dirty="0" smtClean="0"/>
              <a:t/>
            </a:r>
            <a:br>
              <a:rPr lang="en-US" sz="2000" dirty="0" smtClean="0"/>
            </a:br>
            <a:r>
              <a:rPr lang="en-US" sz="2000" dirty="0" smtClean="0"/>
              <a:t>Warning</a:t>
            </a:r>
            <a:r>
              <a:rPr lang="en-US" sz="2000" dirty="0"/>
              <a:t>.</a:t>
            </a:r>
          </a:p>
          <a:p>
            <a:pPr lvl="0">
              <a:buFont typeface="+mj-lt"/>
              <a:buAutoNum type="arabicPeriod"/>
            </a:pPr>
            <a:r>
              <a:rPr lang="en-US" sz="2000" dirty="0"/>
              <a:t>Click the Alerting </a:t>
            </a:r>
            <a:r>
              <a:rPr lang="en-US" sz="2000" dirty="0" smtClean="0"/>
              <a:t>Tab</a:t>
            </a:r>
            <a:endParaRPr lang="en-US" sz="2000" dirty="0"/>
          </a:p>
          <a:p>
            <a:pPr lvl="1">
              <a:buFont typeface="Arial" pitchFamily="34" charset="0"/>
              <a:buChar char="•"/>
            </a:pPr>
            <a:r>
              <a:rPr lang="en-US" sz="2000" dirty="0"/>
              <a:t>Click the Generates Alert checkbox.</a:t>
            </a:r>
          </a:p>
          <a:p>
            <a:pPr lvl="1">
              <a:buFont typeface="Arial" pitchFamily="34" charset="0"/>
              <a:buChar char="•"/>
            </a:pPr>
            <a:r>
              <a:rPr lang="en-US" sz="2000" dirty="0" smtClean="0"/>
              <a:t>Modify </a:t>
            </a:r>
            <a:r>
              <a:rPr lang="en-US" sz="2000" dirty="0"/>
              <a:t>the Priority from Medium to high.</a:t>
            </a:r>
          </a:p>
          <a:p>
            <a:pPr lvl="1">
              <a:buFont typeface="Arial" pitchFamily="34" charset="0"/>
              <a:buChar char="•"/>
            </a:pPr>
            <a:r>
              <a:rPr lang="en-US" sz="2000" dirty="0"/>
              <a:t>Modify the Alert description.</a:t>
            </a:r>
          </a:p>
          <a:p>
            <a:pPr lvl="1">
              <a:buFont typeface="Arial" pitchFamily="34" charset="0"/>
              <a:buChar char="•"/>
            </a:pPr>
            <a:r>
              <a:rPr lang="en-US" sz="2000" dirty="0" smtClean="0"/>
              <a:t>Click Ok</a:t>
            </a:r>
            <a:endParaRPr lang="en-US" sz="2000" dirty="0"/>
          </a:p>
          <a:p>
            <a:pPr>
              <a:buFont typeface="+mj-lt"/>
              <a:buAutoNum type="arabicPeriod"/>
            </a:pPr>
            <a:r>
              <a:rPr lang="en-US" sz="2000" dirty="0" smtClean="0"/>
              <a:t>Import </a:t>
            </a:r>
            <a:r>
              <a:rPr lang="en-US" sz="2000" dirty="0"/>
              <a:t>Management </a:t>
            </a:r>
            <a:r>
              <a:rPr lang="en-US" sz="2000" dirty="0" smtClean="0"/>
              <a:t>Pack into production for alert</a:t>
            </a:r>
            <a:endParaRPr lang="en-US" sz="2000" i="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984"/>
          <a:stretch/>
        </p:blipFill>
        <p:spPr>
          <a:xfrm>
            <a:off x="6571658" y="1338581"/>
            <a:ext cx="5034892" cy="452291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786"/>
          <a:stretch/>
        </p:blipFill>
        <p:spPr>
          <a:xfrm>
            <a:off x="6646939" y="951767"/>
            <a:ext cx="4942704" cy="444907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8956" y="1028636"/>
            <a:ext cx="5869055" cy="384187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8144" y="951767"/>
            <a:ext cx="5810681" cy="379972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9843" y="997261"/>
            <a:ext cx="5731283" cy="435808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8819" y="1028636"/>
            <a:ext cx="4977092" cy="4414355"/>
          </a:xfrm>
          <a:prstGeom prst="rect">
            <a:avLst/>
          </a:prstGeom>
        </p:spPr>
      </p:pic>
    </p:spTree>
    <p:extLst>
      <p:ext uri="{BB962C8B-B14F-4D97-AF65-F5344CB8AC3E}">
        <p14:creationId xmlns:p14="http://schemas.microsoft.com/office/powerpoint/2010/main" val="24894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7"/>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8"/>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nodeType="after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nodeType="afterEffect">
                                  <p:stCondLst>
                                    <p:cond delay="0"/>
                                  </p:stCondLst>
                                  <p:childTnLst>
                                    <p:set>
                                      <p:cBhvr>
                                        <p:cTn id="67" dur="1" fill="hold">
                                          <p:stCondLst>
                                            <p:cond delay="0"/>
                                          </p:stCondLst>
                                        </p:cTn>
                                        <p:tgtEl>
                                          <p:spTgt spid="9"/>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title"/>
          </p:nvPr>
        </p:nvSpPr>
        <p:spPr/>
        <p:txBody>
          <a:bodyPr/>
          <a:lstStyle/>
          <a:p>
            <a:r>
              <a:rPr lang="en-US" dirty="0" smtClean="0"/>
              <a:t>Compliance Life Cycle – Act</a:t>
            </a:r>
            <a:endParaRPr lang="en-US" dirty="0"/>
          </a:p>
        </p:txBody>
      </p:sp>
      <p:sp>
        <p:nvSpPr>
          <p:cNvPr id="164869" name="Rectangle 5"/>
          <p:cNvSpPr>
            <a:spLocks noGrp="1" noChangeArrowheads="1"/>
          </p:cNvSpPr>
          <p:nvPr>
            <p:ph type="body" sz="quarter" idx="10"/>
          </p:nvPr>
        </p:nvSpPr>
        <p:spPr/>
        <p:txBody>
          <a:bodyPr/>
          <a:lstStyle/>
          <a:p>
            <a:pPr lvl="1"/>
            <a:endParaRPr lang="en-US" smtClean="0"/>
          </a:p>
          <a:p>
            <a:endParaRPr lang="en-US" smtClean="0"/>
          </a:p>
          <a:p>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104" y="4019106"/>
            <a:ext cx="3075535" cy="294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a:xfrm>
            <a:off x="519113" y="1447801"/>
            <a:ext cx="10930614" cy="358944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dirty="0"/>
              <a:t>Create a Service Manager </a:t>
            </a:r>
            <a:r>
              <a:rPr lang="en-US" dirty="0" smtClean="0"/>
              <a:t>incident</a:t>
            </a:r>
            <a:endParaRPr lang="en-US" dirty="0"/>
          </a:p>
          <a:p>
            <a:pPr>
              <a:spcBef>
                <a:spcPts val="1800"/>
              </a:spcBef>
            </a:pPr>
            <a:r>
              <a:rPr lang="en-US" dirty="0"/>
              <a:t>&lt;&lt;Or&gt;&gt; Automate remediation steps</a:t>
            </a:r>
          </a:p>
          <a:p>
            <a:pPr>
              <a:spcBef>
                <a:spcPts val="1800"/>
              </a:spcBef>
            </a:pPr>
            <a:r>
              <a:rPr lang="en-US" dirty="0"/>
              <a:t>Create </a:t>
            </a:r>
            <a:r>
              <a:rPr lang="en-US" dirty="0" smtClean="0"/>
              <a:t>dynamic </a:t>
            </a:r>
            <a:r>
              <a:rPr lang="en-US" dirty="0"/>
              <a:t>collections for </a:t>
            </a:r>
            <a:r>
              <a:rPr lang="en-US" dirty="0" smtClean="0"/>
              <a:t>remediation</a:t>
            </a:r>
            <a:endParaRPr lang="en-US" dirty="0"/>
          </a:p>
          <a:p>
            <a:pPr>
              <a:spcBef>
                <a:spcPts val="1800"/>
              </a:spcBef>
            </a:pPr>
            <a:r>
              <a:rPr lang="en-US" dirty="0"/>
              <a:t>Deploy remediation using software distribution</a:t>
            </a:r>
          </a:p>
          <a:p>
            <a:pPr>
              <a:spcBef>
                <a:spcPts val="1800"/>
              </a:spcBef>
            </a:pPr>
            <a:r>
              <a:rPr lang="en-US" dirty="0"/>
              <a:t>Report status of remediation and monitor </a:t>
            </a:r>
            <a:r>
              <a:rPr lang="en-US" dirty="0" smtClean="0"/>
              <a:t/>
            </a:r>
            <a:br>
              <a:rPr lang="en-US" dirty="0" smtClean="0"/>
            </a:br>
            <a:r>
              <a:rPr lang="en-US" dirty="0" smtClean="0"/>
              <a:t>the </a:t>
            </a:r>
            <a:r>
              <a:rPr lang="en-US" dirty="0"/>
              <a:t>improvement</a:t>
            </a:r>
          </a:p>
        </p:txBody>
      </p:sp>
    </p:spTree>
    <p:extLst>
      <p:ext uri="{BB962C8B-B14F-4D97-AF65-F5344CB8AC3E}">
        <p14:creationId xmlns:p14="http://schemas.microsoft.com/office/powerpoint/2010/main" val="249391415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Objectives and Takeaways</a:t>
            </a:r>
            <a:endParaRPr lang="en-US" dirty="0"/>
          </a:p>
        </p:txBody>
      </p:sp>
      <p:sp>
        <p:nvSpPr>
          <p:cNvPr id="6" name="Text Placeholder 5"/>
          <p:cNvSpPr>
            <a:spLocks noGrp="1"/>
          </p:cNvSpPr>
          <p:nvPr>
            <p:ph type="body" sz="quarter" idx="10"/>
          </p:nvPr>
        </p:nvSpPr>
        <p:spPr>
          <a:xfrm>
            <a:off x="519112" y="1447799"/>
            <a:ext cx="11149013" cy="4579715"/>
          </a:xfrm>
        </p:spPr>
        <p:txBody>
          <a:bodyPr/>
          <a:lstStyle/>
          <a:p>
            <a:r>
              <a:rPr lang="en-US" b="1" u="sng" dirty="0" smtClean="0"/>
              <a:t>Understand</a:t>
            </a:r>
            <a:r>
              <a:rPr lang="en-US" dirty="0" smtClean="0"/>
              <a:t> how System Center Desired Configuration Management (DCM) is used to evaluate </a:t>
            </a:r>
            <a:r>
              <a:rPr lang="en-US" dirty="0"/>
              <a:t>compliance</a:t>
            </a:r>
          </a:p>
          <a:p>
            <a:endParaRPr lang="en-US" dirty="0" smtClean="0"/>
          </a:p>
          <a:p>
            <a:r>
              <a:rPr lang="en-US" b="1" u="sng" dirty="0" smtClean="0"/>
              <a:t>Integrate</a:t>
            </a:r>
            <a:r>
              <a:rPr lang="en-US" dirty="0" smtClean="0"/>
              <a:t> DCM </a:t>
            </a:r>
            <a:r>
              <a:rPr lang="en-US" dirty="0"/>
              <a:t>data </a:t>
            </a:r>
            <a:r>
              <a:rPr lang="en-US" dirty="0" smtClean="0"/>
              <a:t>with OpsMgr and Service </a:t>
            </a:r>
            <a:r>
              <a:rPr lang="en-US" dirty="0"/>
              <a:t>Manager</a:t>
            </a:r>
          </a:p>
          <a:p>
            <a:endParaRPr lang="en-US" dirty="0" smtClean="0"/>
          </a:p>
          <a:p>
            <a:r>
              <a:rPr lang="en-US" b="1" u="sng" dirty="0" smtClean="0"/>
              <a:t>Demonstrate</a:t>
            </a:r>
            <a:r>
              <a:rPr lang="en-US" dirty="0" smtClean="0"/>
              <a:t> Real </a:t>
            </a:r>
            <a:r>
              <a:rPr lang="en-US" dirty="0"/>
              <a:t>World Scenarios Integrating All Three Products for Compliance and Automation</a:t>
            </a:r>
          </a:p>
          <a:p>
            <a:endParaRPr lang="en-US" dirty="0" smtClean="0"/>
          </a:p>
          <a:p>
            <a:r>
              <a:rPr lang="en-US" b="1" u="sng" dirty="0" smtClean="0"/>
              <a:t>Conclude</a:t>
            </a:r>
            <a:r>
              <a:rPr lang="en-US" dirty="0" smtClean="0"/>
              <a:t> with Best Practices</a:t>
            </a:r>
            <a:endParaRPr lang="en-US" dirty="0"/>
          </a:p>
        </p:txBody>
      </p:sp>
    </p:spTree>
    <p:extLst>
      <p:ext uri="{BB962C8B-B14F-4D97-AF65-F5344CB8AC3E}">
        <p14:creationId xmlns:p14="http://schemas.microsoft.com/office/powerpoint/2010/main" val="1341106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
            </a:r>
            <a:br>
              <a:rPr lang="en-US" smtClean="0"/>
            </a:br>
            <a:r>
              <a:rPr lang="en-US" smtClean="0"/>
              <a:t>Walkthrough for all 4 “A’s”</a:t>
            </a:r>
            <a:endParaRPr lang="en-US" dirty="0"/>
          </a:p>
        </p:txBody>
      </p:sp>
      <p:sp>
        <p:nvSpPr>
          <p:cNvPr id="5" name="Subtitle 2"/>
          <p:cNvSpPr>
            <a:spLocks noGrp="1"/>
          </p:cNvSpPr>
          <p:nvPr>
            <p:ph type="subTitle" idx="1"/>
          </p:nvPr>
        </p:nvSpPr>
        <p:spPr/>
        <p:txBody>
          <a:bodyPr/>
          <a:lstStyle/>
          <a:p>
            <a:r>
              <a:rPr lang="en-US" dirty="0"/>
              <a:t>Karthik Jayavel</a:t>
            </a:r>
          </a:p>
        </p:txBody>
      </p:sp>
    </p:spTree>
    <p:extLst>
      <p:ext uri="{BB962C8B-B14F-4D97-AF65-F5344CB8AC3E}">
        <p14:creationId xmlns:p14="http://schemas.microsoft.com/office/powerpoint/2010/main" val="424705248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sz="4400" spc="-150" dirty="0" smtClean="0">
                <a:gradFill flip="none" rotWithShape="1">
                  <a:gsLst>
                    <a:gs pos="0">
                      <a:schemeClr val="tx1"/>
                    </a:gs>
                    <a:gs pos="86000">
                      <a:schemeClr val="tx1"/>
                    </a:gs>
                  </a:gsLst>
                  <a:lin ang="5400000" scaled="0"/>
                  <a:tileRect/>
                </a:gradFill>
                <a:effectLst/>
                <a:latin typeface="+mj-lt"/>
              </a:rPr>
              <a:t>Walkthrough for 4 “A’s”</a:t>
            </a:r>
            <a:endParaRPr lang="en-US" sz="4400" spc="-150" dirty="0">
              <a:gradFill flip="none" rotWithShape="1">
                <a:gsLst>
                  <a:gs pos="0">
                    <a:schemeClr val="tx1"/>
                  </a:gs>
                  <a:gs pos="86000">
                    <a:schemeClr val="tx1"/>
                  </a:gs>
                </a:gsLst>
                <a:lin ang="5400000" scaled="0"/>
                <a:tileRect/>
              </a:gradFill>
              <a:effectLst/>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67" y="1083859"/>
            <a:ext cx="9417580" cy="4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30" y="1083859"/>
            <a:ext cx="105029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2"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066" y="1024466"/>
            <a:ext cx="6049963"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5133" y="1341172"/>
            <a:ext cx="447992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8053" y="5384800"/>
            <a:ext cx="1417743" cy="140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23384" y="5516527"/>
            <a:ext cx="1522412" cy="142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7219" y="5471990"/>
            <a:ext cx="1537768" cy="147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019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26"/>
                                        </p:tgtEl>
                                      </p:cBhvr>
                                    </p:animEffect>
                                    <p:anim calcmode="lin" valueType="num">
                                      <p:cBhvr>
                                        <p:cTn id="7" dur="1000"/>
                                        <p:tgtEl>
                                          <p:spTgt spid="1026"/>
                                        </p:tgtEl>
                                        <p:attrNameLst>
                                          <p:attrName>ppt_x</p:attrName>
                                        </p:attrNameLst>
                                      </p:cBhvr>
                                      <p:tavLst>
                                        <p:tav tm="0">
                                          <p:val>
                                            <p:strVal val="ppt_x"/>
                                          </p:val>
                                        </p:tav>
                                        <p:tav tm="100000">
                                          <p:val>
                                            <p:strVal val="ppt_x"/>
                                          </p:val>
                                        </p:tav>
                                      </p:tavLst>
                                    </p:anim>
                                    <p:anim calcmode="lin" valueType="num">
                                      <p:cBhvr>
                                        <p:cTn id="8" dur="1000"/>
                                        <p:tgtEl>
                                          <p:spTgt spid="1026"/>
                                        </p:tgtEl>
                                        <p:attrNameLst>
                                          <p:attrName>ppt_y</p:attrName>
                                        </p:attrNameLst>
                                      </p:cBhvr>
                                      <p:tavLst>
                                        <p:tav tm="0">
                                          <p:val>
                                            <p:strVal val="ppt_y"/>
                                          </p:val>
                                        </p:tav>
                                        <p:tav tm="100000">
                                          <p:val>
                                            <p:strVal val="ppt_y+.1"/>
                                          </p:val>
                                        </p:tav>
                                      </p:tavLst>
                                    </p:anim>
                                    <p:set>
                                      <p:cBhvr>
                                        <p:cTn id="9" dur="1" fill="hold">
                                          <p:stCondLst>
                                            <p:cond delay="999"/>
                                          </p:stCondLst>
                                        </p:cTn>
                                        <p:tgtEl>
                                          <p:spTgt spid="1026"/>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8"/>
                                        </p:tgtEl>
                                      </p:cBhvr>
                                    </p:animEffect>
                                    <p:anim calcmode="lin" valueType="num">
                                      <p:cBhvr>
                                        <p:cTn id="12" dur="1000"/>
                                        <p:tgtEl>
                                          <p:spTgt spid="8"/>
                                        </p:tgtEl>
                                        <p:attrNameLst>
                                          <p:attrName>ppt_x</p:attrName>
                                        </p:attrNameLst>
                                      </p:cBhvr>
                                      <p:tavLst>
                                        <p:tav tm="0">
                                          <p:val>
                                            <p:strVal val="ppt_x"/>
                                          </p:val>
                                        </p:tav>
                                        <p:tav tm="100000">
                                          <p:val>
                                            <p:strVal val="ppt_x"/>
                                          </p:val>
                                        </p:tav>
                                      </p:tavLst>
                                    </p:anim>
                                    <p:anim calcmode="lin" valueType="num">
                                      <p:cBhvr>
                                        <p:cTn id="13" dur="1000"/>
                                        <p:tgtEl>
                                          <p:spTgt spid="8"/>
                                        </p:tgtEl>
                                        <p:attrNameLst>
                                          <p:attrName>ppt_y</p:attrName>
                                        </p:attrNameLst>
                                      </p:cBhvr>
                                      <p:tavLst>
                                        <p:tav tm="0">
                                          <p:val>
                                            <p:strVal val="ppt_y"/>
                                          </p:val>
                                        </p:tav>
                                        <p:tav tm="100000">
                                          <p:val>
                                            <p:strVal val="ppt_y+.1"/>
                                          </p:val>
                                        </p:tav>
                                      </p:tavLst>
                                    </p:anim>
                                    <p:set>
                                      <p:cBhvr>
                                        <p:cTn id="14" dur="1" fill="hold">
                                          <p:stCondLst>
                                            <p:cond delay="999"/>
                                          </p:stCondLst>
                                        </p:cTn>
                                        <p:tgtEl>
                                          <p:spTgt spid="8"/>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par>
                                <p:cTn id="18" presetID="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028"/>
                                        </p:tgtEl>
                                      </p:cBhvr>
                                    </p:animEffect>
                                    <p:anim calcmode="lin" valueType="num">
                                      <p:cBhvr>
                                        <p:cTn id="26" dur="1000"/>
                                        <p:tgtEl>
                                          <p:spTgt spid="1028"/>
                                        </p:tgtEl>
                                        <p:attrNameLst>
                                          <p:attrName>ppt_x</p:attrName>
                                        </p:attrNameLst>
                                      </p:cBhvr>
                                      <p:tavLst>
                                        <p:tav tm="0">
                                          <p:val>
                                            <p:strVal val="ppt_x"/>
                                          </p:val>
                                        </p:tav>
                                        <p:tav tm="100000">
                                          <p:val>
                                            <p:strVal val="ppt_x"/>
                                          </p:val>
                                        </p:tav>
                                      </p:tavLst>
                                    </p:anim>
                                    <p:anim calcmode="lin" valueType="num">
                                      <p:cBhvr>
                                        <p:cTn id="27" dur="1000"/>
                                        <p:tgtEl>
                                          <p:spTgt spid="1028"/>
                                        </p:tgtEl>
                                        <p:attrNameLst>
                                          <p:attrName>ppt_y</p:attrName>
                                        </p:attrNameLst>
                                      </p:cBhvr>
                                      <p:tavLst>
                                        <p:tav tm="0">
                                          <p:val>
                                            <p:strVal val="ppt_y"/>
                                          </p:val>
                                        </p:tav>
                                        <p:tav tm="100000">
                                          <p:val>
                                            <p:strVal val="ppt_y+.1"/>
                                          </p:val>
                                        </p:tav>
                                      </p:tavLst>
                                    </p:anim>
                                    <p:set>
                                      <p:cBhvr>
                                        <p:cTn id="28" dur="1" fill="hold">
                                          <p:stCondLst>
                                            <p:cond delay="999"/>
                                          </p:stCondLst>
                                        </p:cTn>
                                        <p:tgtEl>
                                          <p:spTgt spid="1028"/>
                                        </p:tgtEl>
                                        <p:attrNameLst>
                                          <p:attrName>style.visibility</p:attrName>
                                        </p:attrNameLst>
                                      </p:cBhvr>
                                      <p:to>
                                        <p:strVal val="hidden"/>
                                      </p:to>
                                    </p:se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10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nodeType="clickEffect">
                                  <p:stCondLst>
                                    <p:cond delay="0"/>
                                  </p:stCondLst>
                                  <p:childTnLst>
                                    <p:animEffect transition="out" filter="fade">
                                      <p:cBhvr>
                                        <p:cTn id="35" dur="1000"/>
                                        <p:tgtEl>
                                          <p:spTgt spid="1027"/>
                                        </p:tgtEl>
                                      </p:cBhvr>
                                    </p:animEffect>
                                    <p:anim calcmode="lin" valueType="num">
                                      <p:cBhvr>
                                        <p:cTn id="36" dur="1000"/>
                                        <p:tgtEl>
                                          <p:spTgt spid="1027"/>
                                        </p:tgtEl>
                                        <p:attrNameLst>
                                          <p:attrName>ppt_x</p:attrName>
                                        </p:attrNameLst>
                                      </p:cBhvr>
                                      <p:tavLst>
                                        <p:tav tm="0">
                                          <p:val>
                                            <p:strVal val="ppt_x"/>
                                          </p:val>
                                        </p:tav>
                                        <p:tav tm="100000">
                                          <p:val>
                                            <p:strVal val="ppt_x"/>
                                          </p:val>
                                        </p:tav>
                                      </p:tavLst>
                                    </p:anim>
                                    <p:anim calcmode="lin" valueType="num">
                                      <p:cBhvr>
                                        <p:cTn id="37" dur="1000"/>
                                        <p:tgtEl>
                                          <p:spTgt spid="1027"/>
                                        </p:tgtEl>
                                        <p:attrNameLst>
                                          <p:attrName>ppt_y</p:attrName>
                                        </p:attrNameLst>
                                      </p:cBhvr>
                                      <p:tavLst>
                                        <p:tav tm="0">
                                          <p:val>
                                            <p:strVal val="ppt_y"/>
                                          </p:val>
                                        </p:tav>
                                        <p:tav tm="100000">
                                          <p:val>
                                            <p:strVal val="ppt_y+.1"/>
                                          </p:val>
                                        </p:tav>
                                      </p:tavLst>
                                    </p:anim>
                                    <p:set>
                                      <p:cBhvr>
                                        <p:cTn id="38" dur="1" fill="hold">
                                          <p:stCondLst>
                                            <p:cond delay="999"/>
                                          </p:stCondLst>
                                        </p:cTn>
                                        <p:tgtEl>
                                          <p:spTgt spid="1027"/>
                                        </p:tgtEl>
                                        <p:attrNameLst>
                                          <p:attrName>style.visibility</p:attrName>
                                        </p:attrNameLst>
                                      </p:cBhvr>
                                      <p:to>
                                        <p:strVal val="hidden"/>
                                      </p:to>
                                    </p:set>
                                  </p:childTnLst>
                                </p:cTn>
                              </p:par>
                              <p:par>
                                <p:cTn id="39" presetID="42" presetClass="exit" presetSubtype="0" fill="hold" nodeType="withEffect">
                                  <p:stCondLst>
                                    <p:cond delay="0"/>
                                  </p:stCondLst>
                                  <p:childTnLst>
                                    <p:animEffect transition="out" filter="fade">
                                      <p:cBhvr>
                                        <p:cTn id="40" dur="1000"/>
                                        <p:tgtEl>
                                          <p:spTgt spid="9"/>
                                        </p:tgtEl>
                                      </p:cBhvr>
                                    </p:animEffect>
                                    <p:anim calcmode="lin" valueType="num">
                                      <p:cBhvr>
                                        <p:cTn id="41" dur="1000"/>
                                        <p:tgtEl>
                                          <p:spTgt spid="9"/>
                                        </p:tgtEl>
                                        <p:attrNameLst>
                                          <p:attrName>ppt_x</p:attrName>
                                        </p:attrNameLst>
                                      </p:cBhvr>
                                      <p:tavLst>
                                        <p:tav tm="0">
                                          <p:val>
                                            <p:strVal val="ppt_x"/>
                                          </p:val>
                                        </p:tav>
                                        <p:tav tm="100000">
                                          <p:val>
                                            <p:strVal val="ppt_x"/>
                                          </p:val>
                                        </p:tav>
                                      </p:tavLst>
                                    </p:anim>
                                    <p:anim calcmode="lin" valueType="num">
                                      <p:cBhvr>
                                        <p:cTn id="42" dur="1000"/>
                                        <p:tgtEl>
                                          <p:spTgt spid="9"/>
                                        </p:tgtEl>
                                        <p:attrNameLst>
                                          <p:attrName>ppt_y</p:attrName>
                                        </p:attrNameLst>
                                      </p:cBhvr>
                                      <p:tavLst>
                                        <p:tav tm="0">
                                          <p:val>
                                            <p:strVal val="ppt_y"/>
                                          </p:val>
                                        </p:tav>
                                        <p:tav tm="100000">
                                          <p:val>
                                            <p:strVal val="ppt_y+.1"/>
                                          </p:val>
                                        </p:tav>
                                      </p:tavLst>
                                    </p:anim>
                                    <p:set>
                                      <p:cBhvr>
                                        <p:cTn id="43" dur="1" fill="hold">
                                          <p:stCondLst>
                                            <p:cond delay="999"/>
                                          </p:stCondLst>
                                        </p:cTn>
                                        <p:tgtEl>
                                          <p:spTgt spid="9"/>
                                        </p:tgtEl>
                                        <p:attrNameLst>
                                          <p:attrName>style.visibility</p:attrName>
                                        </p:attrNameLst>
                                      </p:cBhvr>
                                      <p:to>
                                        <p:strVal val="hidden"/>
                                      </p:to>
                                    </p:set>
                                  </p:childTnLst>
                                </p:cTn>
                              </p:par>
                            </p:childTnLst>
                          </p:cTn>
                        </p:par>
                        <p:par>
                          <p:cTn id="44" fill="hold">
                            <p:stCondLst>
                              <p:cond delay="1000"/>
                            </p:stCondLst>
                            <p:childTnLst>
                              <p:par>
                                <p:cTn id="45" presetID="1" presetClass="entr" presetSubtype="0" fill="hold" nodeType="afterEffect">
                                  <p:stCondLst>
                                    <p:cond delay="0"/>
                                  </p:stCondLst>
                                  <p:childTnLst>
                                    <p:set>
                                      <p:cBhvr>
                                        <p:cTn id="46" dur="1" fill="hold">
                                          <p:stCondLst>
                                            <p:cond delay="0"/>
                                          </p:stCondLst>
                                        </p:cTn>
                                        <p:tgtEl>
                                          <p:spTgt spid="1029"/>
                                        </p:tgtEl>
                                        <p:attrNameLst>
                                          <p:attrName>style.visibility</p:attrName>
                                        </p:attrNameLst>
                                      </p:cBhvr>
                                      <p:to>
                                        <p:strVal val="visible"/>
                                      </p:to>
                                    </p:set>
                                  </p:childTnLst>
                                </p:cTn>
                              </p:par>
                              <p:par>
                                <p:cTn id="47" presetID="2" presetClass="entr" presetSubtype="4"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Real World Scenarios</a:t>
            </a:r>
            <a:endParaRPr lang="en-US" dirty="0"/>
          </a:p>
        </p:txBody>
      </p:sp>
      <p:sp>
        <p:nvSpPr>
          <p:cNvPr id="3" name="Text Placeholder 2"/>
          <p:cNvSpPr>
            <a:spLocks noGrp="1"/>
          </p:cNvSpPr>
          <p:nvPr>
            <p:ph type="body" sz="quarter" idx="10"/>
          </p:nvPr>
        </p:nvSpPr>
        <p:spPr/>
        <p:txBody>
          <a:bodyPr/>
          <a:lstStyle/>
          <a:p>
            <a:endParaRPr lang="en-US" smtClean="0"/>
          </a:p>
          <a:p>
            <a:endParaRPr lang="en-US" smtClean="0"/>
          </a:p>
          <a:p>
            <a:endParaRPr lang="en-US" smtClean="0"/>
          </a:p>
          <a:p>
            <a:endParaRPr lang="en-US" dirty="0"/>
          </a:p>
        </p:txBody>
      </p:sp>
      <p:sp>
        <p:nvSpPr>
          <p:cNvPr id="4" name="Text Placeholder 2"/>
          <p:cNvSpPr txBox="1">
            <a:spLocks/>
          </p:cNvSpPr>
          <p:nvPr/>
        </p:nvSpPr>
        <p:spPr>
          <a:xfrm>
            <a:off x="519113" y="1447800"/>
            <a:ext cx="10993676" cy="402571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dirty="0"/>
              <a:t>Antivirus signature version deviance using custom script</a:t>
            </a:r>
          </a:p>
          <a:p>
            <a:pPr>
              <a:spcBef>
                <a:spcPts val="1800"/>
              </a:spcBef>
            </a:pPr>
            <a:r>
              <a:rPr lang="en-US" dirty="0"/>
              <a:t>Software update compliance for monthly updates</a:t>
            </a:r>
          </a:p>
          <a:p>
            <a:pPr>
              <a:spcBef>
                <a:spcPts val="1800"/>
              </a:spcBef>
            </a:pPr>
            <a:r>
              <a:rPr lang="en-US" dirty="0"/>
              <a:t>Fall Back Status point settings on ConfigMgr clients</a:t>
            </a:r>
          </a:p>
          <a:p>
            <a:pPr>
              <a:spcBef>
                <a:spcPts val="1800"/>
              </a:spcBef>
            </a:pPr>
            <a:r>
              <a:rPr lang="en-US" dirty="0"/>
              <a:t>File version checks without additional software inventory rules</a:t>
            </a:r>
          </a:p>
          <a:p>
            <a:pPr>
              <a:spcBef>
                <a:spcPts val="1800"/>
              </a:spcBef>
            </a:pPr>
            <a:r>
              <a:rPr lang="en-US" dirty="0"/>
              <a:t>Check Cache size and Drive space issues for client health maintenance</a:t>
            </a:r>
          </a:p>
        </p:txBody>
      </p:sp>
    </p:spTree>
    <p:extLst>
      <p:ext uri="{BB962C8B-B14F-4D97-AF65-F5344CB8AC3E}">
        <p14:creationId xmlns:p14="http://schemas.microsoft.com/office/powerpoint/2010/main" val="172248342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9112" y="1436255"/>
            <a:ext cx="11149013" cy="609398"/>
          </a:xfrm>
        </p:spPr>
        <p:txBody>
          <a:bodyPr/>
          <a:lstStyle/>
          <a:p>
            <a:r>
              <a:rPr lang="en-US" dirty="0" smtClean="0"/>
              <a:t>What is new in Configuration Manager 2012?</a:t>
            </a:r>
            <a:endParaRPr lang="en-US" dirty="0"/>
          </a:p>
        </p:txBody>
      </p:sp>
    </p:spTree>
    <p:extLst>
      <p:ext uri="{BB962C8B-B14F-4D97-AF65-F5344CB8AC3E}">
        <p14:creationId xmlns:p14="http://schemas.microsoft.com/office/powerpoint/2010/main" val="5187899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title"/>
          </p:nvPr>
        </p:nvSpPr>
        <p:spPr/>
        <p:txBody>
          <a:bodyPr/>
          <a:lstStyle/>
          <a:p>
            <a:r>
              <a:rPr lang="en-US" dirty="0" smtClean="0"/>
              <a:t>Setting Mgmt. in </a:t>
            </a:r>
            <a:r>
              <a:rPr lang="en-US" dirty="0" err="1" smtClean="0"/>
              <a:t>ConfigMgr</a:t>
            </a:r>
            <a:r>
              <a:rPr lang="en-US" dirty="0" smtClean="0"/>
              <a:t> 2012</a:t>
            </a:r>
            <a:endParaRPr lang="en-US" dirty="0"/>
          </a:p>
        </p:txBody>
      </p:sp>
      <p:sp>
        <p:nvSpPr>
          <p:cNvPr id="5" name="Text Placeholder 4"/>
          <p:cNvSpPr>
            <a:spLocks noGrp="1"/>
          </p:cNvSpPr>
          <p:nvPr>
            <p:ph type="body" sz="quarter" idx="10"/>
          </p:nvPr>
        </p:nvSpPr>
        <p:spPr>
          <a:xfrm>
            <a:off x="519112" y="1447799"/>
            <a:ext cx="11149013" cy="4475071"/>
          </a:xfrm>
        </p:spPr>
        <p:txBody>
          <a:bodyPr/>
          <a:lstStyle/>
          <a:p>
            <a:r>
              <a:rPr lang="en-US" dirty="0"/>
              <a:t>Enforce Remediation of non-compliant machines</a:t>
            </a:r>
          </a:p>
          <a:p>
            <a:r>
              <a:rPr lang="en-US" dirty="0"/>
              <a:t>Monitoring Baseline Deployment Status</a:t>
            </a:r>
          </a:p>
          <a:p>
            <a:pPr lvl="1"/>
            <a:r>
              <a:rPr lang="en-US" dirty="0" err="1"/>
              <a:t>InConsole</a:t>
            </a:r>
            <a:r>
              <a:rPr lang="en-US" dirty="0"/>
              <a:t> Monitoring</a:t>
            </a:r>
          </a:p>
          <a:p>
            <a:r>
              <a:rPr lang="en-US" dirty="0"/>
              <a:t>Simplify administrator experience</a:t>
            </a:r>
          </a:p>
          <a:p>
            <a:pPr lvl="1"/>
            <a:r>
              <a:rPr lang="en-US" dirty="0"/>
              <a:t>To browse gold system when creating settings</a:t>
            </a:r>
          </a:p>
          <a:p>
            <a:pPr lvl="1"/>
            <a:r>
              <a:rPr lang="en-US" dirty="0"/>
              <a:t>Define SLA’s for deployments and generate alerts</a:t>
            </a:r>
          </a:p>
          <a:p>
            <a:r>
              <a:rPr lang="en-US" dirty="0"/>
              <a:t>Role-based administration  “Compliance Settings Management Role”</a:t>
            </a:r>
          </a:p>
          <a:p>
            <a:endParaRPr lang="en-US" dirty="0"/>
          </a:p>
        </p:txBody>
      </p:sp>
    </p:spTree>
    <p:extLst>
      <p:ext uri="{BB962C8B-B14F-4D97-AF65-F5344CB8AC3E}">
        <p14:creationId xmlns:p14="http://schemas.microsoft.com/office/powerpoint/2010/main" val="714382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1000"/>
                                        <p:tgtEl>
                                          <p:spTgt spid="5">
                                            <p:txEl>
                                              <p:pRg st="6" end="6"/>
                                            </p:txEl>
                                          </p:spTgt>
                                        </p:tgtEl>
                                      </p:cBhvr>
                                    </p:animEffect>
                                    <p:anim calcmode="lin" valueType="num">
                                      <p:cBhvr>
                                        <p:cTn id="4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sz="4400" spc="-150" dirty="0">
                <a:gradFill flip="none" rotWithShape="1">
                  <a:gsLst>
                    <a:gs pos="0">
                      <a:schemeClr val="tx1"/>
                    </a:gs>
                    <a:gs pos="86000">
                      <a:schemeClr val="tx1"/>
                    </a:gs>
                  </a:gsLst>
                  <a:lin ang="5400000" scaled="0"/>
                  <a:tileRect/>
                </a:gradFill>
                <a:effectLst/>
                <a:latin typeface="+mj-lt"/>
              </a:rPr>
              <a:t>Best Practices</a:t>
            </a:r>
          </a:p>
        </p:txBody>
      </p:sp>
      <p:sp>
        <p:nvSpPr>
          <p:cNvPr id="4" name="Text Placeholder 2"/>
          <p:cNvSpPr txBox="1">
            <a:spLocks/>
          </p:cNvSpPr>
          <p:nvPr/>
        </p:nvSpPr>
        <p:spPr>
          <a:xfrm>
            <a:off x="519113" y="1447800"/>
            <a:ext cx="10993676" cy="469974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dirty="0"/>
              <a:t>Import DCM packs that are readily available for different types of servers</a:t>
            </a:r>
          </a:p>
          <a:p>
            <a:pPr>
              <a:spcBef>
                <a:spcPts val="1800"/>
              </a:spcBef>
            </a:pPr>
            <a:r>
              <a:rPr lang="en-US" dirty="0"/>
              <a:t>Plan type of checks in Configuration Item consciously</a:t>
            </a:r>
          </a:p>
          <a:p>
            <a:pPr>
              <a:spcBef>
                <a:spcPts val="1800"/>
              </a:spcBef>
            </a:pPr>
            <a:r>
              <a:rPr lang="en-US" dirty="0"/>
              <a:t>Software update compliance – monitor emergency patching</a:t>
            </a:r>
          </a:p>
          <a:p>
            <a:pPr>
              <a:spcBef>
                <a:spcPts val="1800"/>
              </a:spcBef>
            </a:pPr>
            <a:r>
              <a:rPr lang="en-US" dirty="0"/>
              <a:t>Use OpsMgr Authoring Console for creating custom alert</a:t>
            </a:r>
          </a:p>
          <a:p>
            <a:pPr>
              <a:spcBef>
                <a:spcPts val="1800"/>
              </a:spcBef>
            </a:pPr>
            <a:r>
              <a:rPr lang="en-US" dirty="0"/>
              <a:t>Perform pilot for DCM baseline and OpsMgr rule</a:t>
            </a:r>
          </a:p>
          <a:p>
            <a:pPr>
              <a:spcBef>
                <a:spcPts val="1800"/>
              </a:spcBef>
            </a:pPr>
            <a:r>
              <a:rPr lang="en-US" dirty="0"/>
              <a:t>Communicate to support team for alerts and </a:t>
            </a:r>
            <a:r>
              <a:rPr lang="en-US" dirty="0" smtClean="0"/>
              <a:t>actions</a:t>
            </a:r>
            <a:endParaRPr lang="en-US" dirty="0"/>
          </a:p>
        </p:txBody>
      </p:sp>
    </p:spTree>
    <p:extLst>
      <p:ext uri="{BB962C8B-B14F-4D97-AF65-F5344CB8AC3E}">
        <p14:creationId xmlns:p14="http://schemas.microsoft.com/office/powerpoint/2010/main" val="2140606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and Key Takeaways</a:t>
            </a:r>
            <a:endParaRPr lang="en-US" dirty="0"/>
          </a:p>
        </p:txBody>
      </p:sp>
      <p:sp>
        <p:nvSpPr>
          <p:cNvPr id="6" name="Text Placeholder 5"/>
          <p:cNvSpPr>
            <a:spLocks noGrp="1"/>
          </p:cNvSpPr>
          <p:nvPr>
            <p:ph type="body" sz="quarter" idx="10"/>
          </p:nvPr>
        </p:nvSpPr>
        <p:spPr>
          <a:xfrm>
            <a:off x="519112" y="1447799"/>
            <a:ext cx="11149013" cy="4481227"/>
          </a:xfrm>
        </p:spPr>
        <p:txBody>
          <a:bodyPr/>
          <a:lstStyle/>
          <a:p>
            <a:r>
              <a:rPr lang="en-US" dirty="0" smtClean="0"/>
              <a:t>Use ConfigMgr DCM </a:t>
            </a:r>
            <a:r>
              <a:rPr lang="en-US" dirty="0"/>
              <a:t>to </a:t>
            </a:r>
            <a:r>
              <a:rPr lang="en-US" b="1" u="sng" dirty="0"/>
              <a:t>Improve</a:t>
            </a:r>
            <a:r>
              <a:rPr lang="en-US" dirty="0"/>
              <a:t> overall infrastructure reliability, </a:t>
            </a:r>
            <a:r>
              <a:rPr lang="en-US" dirty="0" smtClean="0"/>
              <a:t>availability </a:t>
            </a:r>
            <a:r>
              <a:rPr lang="en-US" dirty="0"/>
              <a:t>and health through proactive Settings Compliance Management</a:t>
            </a:r>
          </a:p>
          <a:p>
            <a:endParaRPr lang="en-US" dirty="0" smtClean="0"/>
          </a:p>
          <a:p>
            <a:r>
              <a:rPr lang="en-US" dirty="0" smtClean="0"/>
              <a:t>Leverage OpsMgr for </a:t>
            </a:r>
            <a:r>
              <a:rPr lang="en-US" b="1" u="sng" dirty="0" smtClean="0"/>
              <a:t>alerting</a:t>
            </a:r>
            <a:r>
              <a:rPr lang="en-US" dirty="0" smtClean="0"/>
              <a:t> </a:t>
            </a:r>
            <a:r>
              <a:rPr lang="en-US" dirty="0"/>
              <a:t>and </a:t>
            </a:r>
            <a:r>
              <a:rPr lang="en-US" b="1" u="sng" dirty="0"/>
              <a:t>automation </a:t>
            </a:r>
            <a:endParaRPr lang="en-US" b="1" u="sng" dirty="0" smtClean="0"/>
          </a:p>
          <a:p>
            <a:endParaRPr lang="en-US" b="1" u="sng" dirty="0" smtClean="0"/>
          </a:p>
          <a:p>
            <a:r>
              <a:rPr lang="en-US" b="1" u="sng" dirty="0" smtClean="0"/>
              <a:t>Integrate</a:t>
            </a:r>
            <a:r>
              <a:rPr lang="en-US" dirty="0" smtClean="0"/>
              <a:t> </a:t>
            </a:r>
            <a:r>
              <a:rPr lang="en-US" dirty="0"/>
              <a:t>with Service Manager for actionable change drifts</a:t>
            </a:r>
          </a:p>
          <a:p>
            <a:endParaRPr lang="en-US" b="1" u="sng" dirty="0"/>
          </a:p>
        </p:txBody>
      </p:sp>
    </p:spTree>
    <p:extLst>
      <p:ext uri="{BB962C8B-B14F-4D97-AF65-F5344CB8AC3E}">
        <p14:creationId xmlns:p14="http://schemas.microsoft.com/office/powerpoint/2010/main" val="146959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2" cy="590187"/>
          </a:xfrm>
        </p:spPr>
        <p:txBody>
          <a:bodyPr>
            <a:normAutofit fontScale="90000"/>
          </a:bodyPr>
          <a:lstStyle/>
          <a:p>
            <a:pPr algn="l"/>
            <a:r>
              <a:rPr lang="en-US" dirty="0" smtClean="0"/>
              <a:t>More Information</a:t>
            </a:r>
            <a:endParaRPr lang="en-US" dirty="0"/>
          </a:p>
        </p:txBody>
      </p:sp>
      <p:sp>
        <p:nvSpPr>
          <p:cNvPr id="3" name="Subtitle 2"/>
          <p:cNvSpPr>
            <a:spLocks noGrp="1"/>
          </p:cNvSpPr>
          <p:nvPr>
            <p:ph idx="1"/>
          </p:nvPr>
        </p:nvSpPr>
        <p:spPr>
          <a:xfrm>
            <a:off x="475970" y="974651"/>
            <a:ext cx="11173090" cy="5287926"/>
          </a:xfrm>
        </p:spPr>
        <p:txBody>
          <a:bodyPr>
            <a:noAutofit/>
          </a:bodyPr>
          <a:lstStyle/>
          <a:p>
            <a:r>
              <a:rPr lang="en-US" sz="1800" dirty="0" smtClean="0">
                <a:solidFill>
                  <a:schemeClr val="tx1"/>
                </a:solidFill>
              </a:rPr>
              <a:t>Download Configuration packs :  </a:t>
            </a:r>
            <a:r>
              <a:rPr lang="en-US" sz="1800" dirty="0">
                <a:hlinkClick r:id="rId3"/>
              </a:rPr>
              <a:t>http://</a:t>
            </a:r>
            <a:r>
              <a:rPr lang="en-US" sz="1800" dirty="0" smtClean="0">
                <a:hlinkClick r:id="rId3"/>
              </a:rPr>
              <a:t>pinpoint.microsoft.com/en-US/systemcenter/managementpackcatalog</a:t>
            </a:r>
            <a:endParaRPr lang="en-US" sz="1800" dirty="0"/>
          </a:p>
          <a:p>
            <a:endParaRPr lang="en-US" sz="1800" dirty="0" smtClean="0"/>
          </a:p>
          <a:p>
            <a:r>
              <a:rPr lang="en-US" sz="1800" dirty="0" smtClean="0"/>
              <a:t>Introduction to </a:t>
            </a:r>
            <a:r>
              <a:rPr lang="en-US" sz="1800" dirty="0"/>
              <a:t>DCM using videos : </a:t>
            </a:r>
            <a:r>
              <a:rPr lang="en-US" sz="1800" dirty="0">
                <a:hlinkClick r:id="rId4"/>
              </a:rPr>
              <a:t>http://</a:t>
            </a:r>
            <a:r>
              <a:rPr lang="en-US" sz="1800" dirty="0" smtClean="0">
                <a:hlinkClick r:id="rId4"/>
              </a:rPr>
              <a:t>technet.microsoft.com/en-us/edge/dcm-introduction.aspx</a:t>
            </a:r>
            <a:r>
              <a:rPr lang="en-US" sz="1800" dirty="0" smtClean="0"/>
              <a:t> </a:t>
            </a:r>
          </a:p>
          <a:p>
            <a:pPr marL="0" indent="0">
              <a:buNone/>
            </a:pPr>
            <a:endParaRPr lang="en-US" sz="1800" dirty="0"/>
          </a:p>
          <a:p>
            <a:r>
              <a:rPr lang="en-US" sz="1800" dirty="0" smtClean="0"/>
              <a:t>Blog on how to deploy DCM configuration packs and other information :  </a:t>
            </a:r>
            <a:r>
              <a:rPr lang="en-US" sz="1800" dirty="0">
                <a:hlinkClick r:id="rId5"/>
              </a:rPr>
              <a:t>http://blogs.technet.com/b/jasonlewis</a:t>
            </a:r>
            <a:r>
              <a:rPr lang="en-US" sz="1800" dirty="0" smtClean="0">
                <a:hlinkClick r:id="rId5"/>
              </a:rPr>
              <a:t>/</a:t>
            </a:r>
            <a:r>
              <a:rPr lang="en-US" sz="1800" dirty="0" smtClean="0"/>
              <a:t>  </a:t>
            </a:r>
            <a:endParaRPr lang="en-US" sz="1800" dirty="0"/>
          </a:p>
          <a:p>
            <a:endParaRPr lang="en-US" sz="1800" dirty="0" smtClean="0"/>
          </a:p>
          <a:p>
            <a:pPr algn="l"/>
            <a:r>
              <a:rPr lang="en-US" sz="1800" dirty="0" smtClean="0"/>
              <a:t>System </a:t>
            </a:r>
            <a:r>
              <a:rPr lang="en-US" sz="1800" dirty="0"/>
              <a:t>Center Configuration Manager product technical </a:t>
            </a:r>
            <a:r>
              <a:rPr lang="en-US" sz="1800" dirty="0" smtClean="0"/>
              <a:t>details: </a:t>
            </a:r>
            <a:r>
              <a:rPr lang="en-US" sz="1800" u="sng" dirty="0" smtClean="0">
                <a:hlinkClick r:id="rId6"/>
              </a:rPr>
              <a:t>http</a:t>
            </a:r>
            <a:r>
              <a:rPr lang="en-US" sz="1800" u="sng" dirty="0">
                <a:hlinkClick r:id="rId6"/>
              </a:rPr>
              <a:t>://technet.microsoft.com/en-us/configmgr/default.aspx</a:t>
            </a:r>
            <a:endParaRPr lang="en-US" sz="1800" dirty="0"/>
          </a:p>
          <a:p>
            <a:pPr algn="l"/>
            <a:endParaRPr lang="en-US" sz="1800" dirty="0" smtClean="0"/>
          </a:p>
          <a:p>
            <a:pPr algn="l"/>
            <a:r>
              <a:rPr lang="en-US" sz="1800" dirty="0" smtClean="0"/>
              <a:t>The Configuration Manager Support Team Blog: </a:t>
            </a:r>
            <a:r>
              <a:rPr lang="en-US" sz="1800" dirty="0" smtClean="0">
                <a:hlinkClick r:id="rId7"/>
              </a:rPr>
              <a:t>http</a:t>
            </a:r>
            <a:r>
              <a:rPr lang="en-US" sz="1800" dirty="0">
                <a:hlinkClick r:id="rId7"/>
              </a:rPr>
              <a:t>://</a:t>
            </a:r>
            <a:r>
              <a:rPr lang="en-US" sz="1800" dirty="0" smtClean="0">
                <a:hlinkClick r:id="rId7"/>
              </a:rPr>
              <a:t>blogs.technet.com/configurationmgr/default.aspx</a:t>
            </a:r>
            <a:r>
              <a:rPr lang="en-US" sz="1800" dirty="0" smtClean="0"/>
              <a:t> </a:t>
            </a:r>
          </a:p>
          <a:p>
            <a:pPr algn="l"/>
            <a:endParaRPr lang="en-US" sz="1800" dirty="0"/>
          </a:p>
          <a:p>
            <a:pPr algn="l"/>
            <a:r>
              <a:rPr lang="en-US" sz="1800" dirty="0" smtClean="0"/>
              <a:t>Configuration </a:t>
            </a:r>
            <a:r>
              <a:rPr lang="en-US" sz="1800" dirty="0"/>
              <a:t>Manager </a:t>
            </a:r>
            <a:r>
              <a:rPr lang="en-US" sz="1800" dirty="0" smtClean="0"/>
              <a:t>News from Microsoft </a:t>
            </a:r>
            <a:r>
              <a:rPr lang="en-US" sz="1800" dirty="0"/>
              <a:t>IT</a:t>
            </a:r>
          </a:p>
          <a:p>
            <a:pPr lvl="1"/>
            <a:r>
              <a:rPr lang="en-US" sz="1800" dirty="0">
                <a:hlinkClick r:id="rId8"/>
              </a:rPr>
              <a:t>http://</a:t>
            </a:r>
            <a:r>
              <a:rPr lang="en-US" sz="1800" dirty="0" smtClean="0">
                <a:hlinkClick r:id="rId8"/>
              </a:rPr>
              <a:t>blogs.msdn.com/shitanshu/default.aspx</a:t>
            </a:r>
            <a:endParaRPr lang="en-US" sz="1800" dirty="0" smtClean="0"/>
          </a:p>
          <a:p>
            <a:pPr marL="804862" lvl="3">
              <a:spcBef>
                <a:spcPts val="0"/>
              </a:spcBef>
            </a:pPr>
            <a:r>
              <a:rPr lang="en-US" sz="1800" u="sng" dirty="0">
                <a:hlinkClick r:id="rId9"/>
              </a:rPr>
              <a:t>http://twitter.com/ConfigMgr_MSIT</a:t>
            </a:r>
            <a:endParaRPr lang="en-US" sz="1800" dirty="0"/>
          </a:p>
          <a:p>
            <a:endParaRPr lang="en-US" sz="1800" dirty="0" smtClean="0"/>
          </a:p>
          <a:p>
            <a:r>
              <a:rPr lang="en-US" sz="1800" dirty="0" smtClean="0"/>
              <a:t>System </a:t>
            </a:r>
            <a:r>
              <a:rPr lang="en-US" sz="1800" dirty="0"/>
              <a:t>Center in Action - Best </a:t>
            </a:r>
            <a:r>
              <a:rPr lang="en-US" sz="1800" dirty="0" smtClean="0"/>
              <a:t>Practices : </a:t>
            </a:r>
            <a:r>
              <a:rPr lang="en-US" sz="1800" u="sng" dirty="0" smtClean="0">
                <a:hlinkClick r:id="rId10"/>
              </a:rPr>
              <a:t>http</a:t>
            </a:r>
            <a:r>
              <a:rPr lang="en-US" sz="1800" u="sng" dirty="0">
                <a:hlinkClick r:id="rId10"/>
              </a:rPr>
              <a:t>://</a:t>
            </a:r>
            <a:r>
              <a:rPr lang="en-US" sz="1800" u="sng" dirty="0" smtClean="0">
                <a:hlinkClick r:id="rId10"/>
              </a:rPr>
              <a:t>technet.microsoft.com/en-us/systemcenter/ee942121.aspx</a:t>
            </a:r>
            <a:endParaRPr lang="en-US" sz="1800" u="sng" dirty="0" smtClean="0"/>
          </a:p>
          <a:p>
            <a:pPr algn="l"/>
            <a:endParaRPr lang="en-US" sz="1800" dirty="0"/>
          </a:p>
          <a:p>
            <a:pPr algn="l"/>
            <a:endParaRPr lang="en-US" sz="1600" dirty="0" smtClean="0"/>
          </a:p>
          <a:p>
            <a:pPr algn="l"/>
            <a:endParaRPr lang="en-US" sz="1600" dirty="0" smtClean="0"/>
          </a:p>
          <a:p>
            <a:pPr algn="l"/>
            <a:endParaRPr lang="en-US" sz="1600" dirty="0"/>
          </a:p>
          <a:p>
            <a:pPr algn="l"/>
            <a:endParaRPr lang="en-US" sz="1600" dirty="0" smtClean="0"/>
          </a:p>
          <a:p>
            <a:pPr algn="l"/>
            <a:endParaRPr lang="en-US" sz="1600" dirty="0" smtClean="0"/>
          </a:p>
          <a:p>
            <a:pPr algn="l"/>
            <a:endParaRPr lang="en-US" sz="1600" dirty="0"/>
          </a:p>
          <a:p>
            <a:pPr algn="l"/>
            <a:endParaRPr lang="en-US" sz="1600" dirty="0"/>
          </a:p>
          <a:p>
            <a:pPr algn="l"/>
            <a:endParaRPr lang="en-US" sz="1600" dirty="0"/>
          </a:p>
        </p:txBody>
      </p:sp>
    </p:spTree>
    <p:extLst>
      <p:ext uri="{BB962C8B-B14F-4D97-AF65-F5344CB8AC3E}">
        <p14:creationId xmlns:p14="http://schemas.microsoft.com/office/powerpoint/2010/main" val="3036406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79" y="2895600"/>
            <a:ext cx="11149013" cy="666387"/>
          </a:xfrm>
        </p:spPr>
        <p:txBody>
          <a:bodyPr>
            <a:normAutofit/>
          </a:bodyPr>
          <a:lstStyle/>
          <a:p>
            <a:pPr algn="ctr"/>
            <a:r>
              <a:rPr lang="en-US" b="1" dirty="0" smtClean="0"/>
              <a:t>Questions?</a:t>
            </a:r>
            <a:endParaRPr lang="en-US" b="1" dirty="0"/>
          </a:p>
        </p:txBody>
      </p:sp>
      <p:sp>
        <p:nvSpPr>
          <p:cNvPr id="5" name="Subtitle 2"/>
          <p:cNvSpPr>
            <a:spLocks noGrp="1"/>
          </p:cNvSpPr>
          <p:nvPr>
            <p:ph idx="1"/>
          </p:nvPr>
        </p:nvSpPr>
        <p:spPr>
          <a:xfrm>
            <a:off x="516466" y="5096933"/>
            <a:ext cx="11050059" cy="1253067"/>
          </a:xfrm>
        </p:spPr>
        <p:txBody>
          <a:bodyPr/>
          <a:lstStyle/>
          <a:p>
            <a:pPr marL="0" indent="0">
              <a:buNone/>
            </a:pPr>
            <a:r>
              <a:rPr lang="en-US" dirty="0" smtClean="0"/>
              <a:t>Shitanshu Verma - </a:t>
            </a:r>
            <a:r>
              <a:rPr lang="en-US" dirty="0" smtClean="0">
                <a:hlinkClick r:id="rId3"/>
              </a:rPr>
              <a:t>shverma@microsoft.com</a:t>
            </a:r>
            <a:endParaRPr lang="en-US" dirty="0" smtClean="0"/>
          </a:p>
          <a:p>
            <a:pPr marL="0" indent="0">
              <a:buNone/>
            </a:pPr>
            <a:r>
              <a:rPr lang="en-US" dirty="0">
                <a:solidFill>
                  <a:schemeClr val="tx1"/>
                </a:solidFill>
              </a:rPr>
              <a:t>Karthik </a:t>
            </a:r>
            <a:r>
              <a:rPr lang="en-US" dirty="0" smtClean="0">
                <a:solidFill>
                  <a:schemeClr val="tx1"/>
                </a:solidFill>
              </a:rPr>
              <a:t>Jayavel - </a:t>
            </a:r>
            <a:r>
              <a:rPr lang="en-US" dirty="0" smtClean="0">
                <a:solidFill>
                  <a:schemeClr val="tx1"/>
                </a:solidFill>
                <a:hlinkClick r:id="rId4"/>
              </a:rPr>
              <a:t>kjayavel@microsoft.com</a:t>
            </a:r>
            <a:r>
              <a:rPr lang="en-US" dirty="0" smtClean="0">
                <a:solidFill>
                  <a:schemeClr val="tx1"/>
                </a:solidFill>
              </a:rPr>
              <a:t> </a:t>
            </a: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2125703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39930970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Who is Management Platforms &amp; Service Delivery (MPSD)?</a:t>
            </a:r>
            <a:endParaRPr lang="en-US" sz="2800" i="1" dirty="0">
              <a:solidFill>
                <a:schemeClr val="tx2"/>
              </a:solidFill>
            </a:endParaRPr>
          </a:p>
        </p:txBody>
      </p:sp>
      <p:grpSp>
        <p:nvGrpSpPr>
          <p:cNvPr id="3" name="Group 2"/>
          <p:cNvGrpSpPr/>
          <p:nvPr/>
        </p:nvGrpSpPr>
        <p:grpSpPr>
          <a:xfrm>
            <a:off x="3074792" y="5452463"/>
            <a:ext cx="5305708" cy="668039"/>
            <a:chOff x="249484" y="4859808"/>
            <a:chExt cx="5305708" cy="66803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84" y="4859808"/>
              <a:ext cx="2358390" cy="613410"/>
            </a:xfrm>
            <a:prstGeom prst="rect">
              <a:avLst/>
            </a:prstGeom>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0823" y="4991870"/>
              <a:ext cx="1874369" cy="53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 Placeholder 5"/>
          <p:cNvSpPr txBox="1">
            <a:spLocks/>
          </p:cNvSpPr>
          <p:nvPr/>
        </p:nvSpPr>
        <p:spPr>
          <a:xfrm>
            <a:off x="519113" y="1905000"/>
            <a:ext cx="11077504" cy="228370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4"/>
              </a:buBlip>
              <a:defRPr lang="en-US" sz="3200" kern="1200" dirty="0" smtClean="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4"/>
              </a:buBlip>
              <a:defRPr lang="en-US" sz="2800" kern="1200" dirty="0" smtClean="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4"/>
              </a:buBlip>
              <a:defRPr lang="en-US" sz="2400" kern="1200" dirty="0" smtClean="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4"/>
              </a:buBlip>
              <a:defRPr lang="en-US" sz="2000" kern="1200" dirty="0" smtClean="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4"/>
              </a:buBlip>
              <a:defRPr lang="en-US" sz="2000" kern="1200" dirty="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1608138" algn="l"/>
              </a:tabLst>
            </a:pPr>
            <a:r>
              <a:rPr lang="en-US" sz="2800" dirty="0" smtClean="0"/>
              <a:t>280,000 	Clients </a:t>
            </a:r>
            <a:r>
              <a:rPr lang="en-US" sz="2800" dirty="0"/>
              <a:t>Managed at Microsoft</a:t>
            </a:r>
          </a:p>
          <a:p>
            <a:pPr marL="0" indent="0">
              <a:buNone/>
              <a:tabLst>
                <a:tab pos="1608138" algn="l"/>
              </a:tabLst>
            </a:pPr>
            <a:r>
              <a:rPr lang="en-US" sz="2800" dirty="0" smtClean="0"/>
              <a:t>    7,800 	Clients </a:t>
            </a:r>
            <a:r>
              <a:rPr lang="en-US" sz="2800" dirty="0"/>
              <a:t>Managed at Energizer</a:t>
            </a:r>
          </a:p>
          <a:p>
            <a:pPr marL="0" indent="0">
              <a:buNone/>
              <a:tabLst>
                <a:tab pos="1608138" algn="l"/>
              </a:tabLst>
            </a:pPr>
            <a:r>
              <a:rPr lang="en-US" sz="2800" dirty="0" smtClean="0"/>
              <a:t>    5,300 	Clients </a:t>
            </a:r>
            <a:r>
              <a:rPr lang="en-US" sz="2800" dirty="0"/>
              <a:t>Managed at XL</a:t>
            </a:r>
          </a:p>
          <a:p>
            <a:pPr marL="0" indent="0">
              <a:buNone/>
              <a:tabLst>
                <a:tab pos="1608138" algn="l"/>
              </a:tabLst>
            </a:pPr>
            <a:r>
              <a:rPr lang="en-US" sz="2800" dirty="0" smtClean="0"/>
              <a:t>       600</a:t>
            </a:r>
            <a:r>
              <a:rPr lang="en-US" sz="2800" dirty="0"/>
              <a:t>+ </a:t>
            </a:r>
            <a:r>
              <a:rPr lang="en-US" sz="2800" dirty="0" smtClean="0"/>
              <a:t>	Clients </a:t>
            </a:r>
            <a:r>
              <a:rPr lang="en-US" sz="2800" dirty="0"/>
              <a:t>in the Microsoft </a:t>
            </a:r>
            <a:r>
              <a:rPr lang="en-US" sz="2800" dirty="0" smtClean="0"/>
              <a:t>Store</a:t>
            </a:r>
          </a:p>
          <a:p>
            <a:pPr marL="0" indent="0">
              <a:buNone/>
              <a:tabLst>
                <a:tab pos="1608138" algn="l"/>
              </a:tabLst>
            </a:pPr>
            <a:r>
              <a:rPr lang="en-US" sz="2800" b="1" dirty="0" smtClean="0"/>
              <a:t>293,700</a:t>
            </a:r>
            <a:r>
              <a:rPr lang="en-US" sz="2800" dirty="0" smtClean="0"/>
              <a:t> 	Clients </a:t>
            </a:r>
            <a:r>
              <a:rPr lang="en-US" sz="2800" dirty="0"/>
              <a:t>M</a:t>
            </a:r>
            <a:r>
              <a:rPr lang="en-US" sz="2800" dirty="0" smtClean="0"/>
              <a:t>anaged</a:t>
            </a:r>
            <a:endParaRPr lang="en-US" sz="2400" dirty="0" smtClean="0"/>
          </a:p>
        </p:txBody>
      </p:sp>
      <p:cxnSp>
        <p:nvCxnSpPr>
          <p:cNvPr id="4" name="Straight Connector 3"/>
          <p:cNvCxnSpPr/>
          <p:nvPr/>
        </p:nvCxnSpPr>
        <p:spPr>
          <a:xfrm>
            <a:off x="531812" y="3672078"/>
            <a:ext cx="9671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40661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91067897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39254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134081158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rgbClr val="FFFFFF"/>
                    </a:gs>
                    <a:gs pos="100000">
                      <a:srgbClr val="FFFFFF"/>
                    </a:gs>
                  </a:gsLst>
                  <a:lin ang="5400000" scaled="0"/>
                </a:gradFill>
                <a:latin typeface="Segoe UI" pitchFamily="34" charset="0"/>
                <a:cs typeface="Arial" charset="0"/>
              </a:rPr>
              <a:t/>
            </a:r>
            <a:br>
              <a:rPr lang="en-US" sz="700" dirty="0" smtClean="0">
                <a:gradFill>
                  <a:gsLst>
                    <a:gs pos="0">
                      <a:srgbClr val="FFFFFF"/>
                    </a:gs>
                    <a:gs pos="100000">
                      <a:srgbClr val="FFFFFF"/>
                    </a:gs>
                  </a:gsLst>
                  <a:lin ang="5400000" scaled="0"/>
                </a:gradFill>
                <a:latin typeface="Segoe UI" pitchFamily="34" charset="0"/>
                <a:cs typeface="Arial" charset="0"/>
              </a:rPr>
            </a:br>
            <a:r>
              <a:rPr lang="en-US" sz="700" dirty="0" smtClean="0">
                <a:gradFill>
                  <a:gsLst>
                    <a:gs pos="0">
                      <a:srgbClr val="FFFFFF"/>
                    </a:gs>
                    <a:gs pos="100000">
                      <a:srgbClr val="FFFFFF"/>
                    </a:gs>
                  </a:gsLst>
                  <a:lin ang="5400000" scaled="0"/>
                </a:gradFill>
                <a:latin typeface="Segoe UI" pitchFamily="34" charset="0"/>
                <a:cs typeface="Arial" charset="0"/>
              </a:rPr>
              <a:t>on </a:t>
            </a:r>
            <a:r>
              <a:rPr lang="en-US" sz="700" dirty="0">
                <a:gradFill>
                  <a:gsLst>
                    <a:gs pos="0">
                      <a:srgbClr val="FFFFFF"/>
                    </a:gs>
                    <a:gs pos="100000">
                      <a:srgbClr val="FFFFFF"/>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rgbClr val="FFFFFF"/>
                    </a:gs>
                    <a:gs pos="100000">
                      <a:srgbClr val="FFFFFF"/>
                    </a:gs>
                  </a:gsLst>
                  <a:lin ang="5400000" scaled="0"/>
                </a:gradFill>
                <a:latin typeface="Segoe UI" pitchFamily="34" charset="0"/>
                <a:cs typeface="Arial" charset="0"/>
              </a:rPr>
              <a:t>. 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87628552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3879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ue-r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244" y="1828559"/>
            <a:ext cx="3595281" cy="504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reen-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95" y="1904759"/>
            <a:ext cx="3595281" cy="496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ChangeArrowheads="1"/>
          </p:cNvSpPr>
          <p:nvPr/>
        </p:nvSpPr>
        <p:spPr>
          <a:xfrm>
            <a:off x="519113" y="244366"/>
            <a:ext cx="11161844"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defRPr/>
            </a:pPr>
            <a:r>
              <a:rPr lang="en-US" dirty="0" smtClean="0"/>
              <a:t>Solution Overview @ Microsoft IT</a:t>
            </a:r>
          </a:p>
        </p:txBody>
      </p:sp>
      <p:pic>
        <p:nvPicPr>
          <p:cNvPr id="8" name="Picture 7" descr="orange-r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715" y="1828559"/>
            <a:ext cx="3595281" cy="504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9"/>
          <p:cNvGrpSpPr>
            <a:grpSpLocks/>
          </p:cNvGrpSpPr>
          <p:nvPr/>
        </p:nvGrpSpPr>
        <p:grpSpPr bwMode="auto">
          <a:xfrm>
            <a:off x="270863" y="1295158"/>
            <a:ext cx="3787847" cy="1004888"/>
            <a:chOff x="128" y="1056"/>
            <a:chExt cx="1790" cy="633"/>
          </a:xfrm>
        </p:grpSpPr>
        <p:pic>
          <p:nvPicPr>
            <p:cNvPr id="10" name="Picture 10" descr="green-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 y="1085"/>
              <a:ext cx="1790"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1"/>
            <p:cNvSpPr>
              <a:spLocks noChangeArrowheads="1"/>
            </p:cNvSpPr>
            <p:nvPr/>
          </p:nvSpPr>
          <p:spPr bwMode="gray">
            <a:xfrm>
              <a:off x="159" y="1056"/>
              <a:ext cx="1728" cy="528"/>
            </a:xfrm>
            <a:prstGeom prst="roundRect">
              <a:avLst>
                <a:gd name="adj" fmla="val 50000"/>
              </a:avLst>
            </a:prstGeom>
            <a:noFill/>
            <a:ln w="38100" algn="ctr">
              <a:noFill/>
              <a:round/>
              <a:headEnd/>
              <a:tailEnd/>
            </a:ln>
            <a:effectLst/>
          </p:spPr>
          <p:txBody>
            <a:bodyPr wrap="none" anchor="ctr"/>
            <a:lstStyle/>
            <a:p>
              <a:pPr algn="ctr" eaLnBrk="1" hangingPunct="1">
                <a:lnSpc>
                  <a:spcPct val="90000"/>
                </a:lnSpc>
                <a:spcBef>
                  <a:spcPct val="30000"/>
                </a:spcBef>
                <a:defRPr/>
              </a:pPr>
              <a:r>
                <a:rPr lang="en-US" sz="2000" b="1" dirty="0">
                  <a:effectLst>
                    <a:outerShdw blurRad="38100" dist="38100" dir="2700000" algn="tl">
                      <a:srgbClr val="000000"/>
                    </a:outerShdw>
                  </a:effectLst>
                  <a:latin typeface="Segoe Semibold" pitchFamily="34" charset="0"/>
                </a:rPr>
                <a:t>Business </a:t>
              </a:r>
              <a:r>
                <a:rPr lang="en-US" sz="2000" b="1" dirty="0" smtClean="0">
                  <a:effectLst>
                    <a:outerShdw blurRad="38100" dist="38100" dir="2700000" algn="tl">
                      <a:srgbClr val="000000"/>
                    </a:outerShdw>
                  </a:effectLst>
                  <a:latin typeface="Segoe Semibold" pitchFamily="34" charset="0"/>
                </a:rPr>
                <a:t>Goals</a:t>
              </a:r>
              <a:endParaRPr lang="en-US" sz="2000" b="1" dirty="0">
                <a:effectLst>
                  <a:outerShdw blurRad="38100" dist="38100" dir="2700000" algn="tl">
                    <a:srgbClr val="000000"/>
                  </a:outerShdw>
                </a:effectLst>
                <a:latin typeface="Segoe Semibold" pitchFamily="34" charset="0"/>
              </a:endParaRPr>
            </a:p>
          </p:txBody>
        </p:sp>
      </p:grpSp>
      <p:pic>
        <p:nvPicPr>
          <p:cNvPr id="13" name="Picture 13" descr="oragn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2400" y="1279392"/>
            <a:ext cx="378996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14"/>
          <p:cNvSpPr>
            <a:spLocks noChangeArrowheads="1"/>
          </p:cNvSpPr>
          <p:nvPr/>
        </p:nvSpPr>
        <p:spPr bwMode="gray">
          <a:xfrm>
            <a:off x="4369779" y="1379296"/>
            <a:ext cx="3373087" cy="585788"/>
          </a:xfrm>
          <a:prstGeom prst="roundRect">
            <a:avLst>
              <a:gd name="adj" fmla="val 50000"/>
            </a:avLst>
          </a:prstGeom>
          <a:noFill/>
          <a:ln w="38100" algn="ctr">
            <a:noFill/>
            <a:round/>
            <a:headEnd/>
            <a:tailEnd/>
          </a:ln>
          <a:effectLst/>
        </p:spPr>
        <p:txBody>
          <a:bodyPr wrap="none" anchor="ctr"/>
          <a:lstStyle/>
          <a:p>
            <a:pPr algn="ctr" eaLnBrk="1" hangingPunct="1">
              <a:lnSpc>
                <a:spcPct val="90000"/>
              </a:lnSpc>
              <a:spcBef>
                <a:spcPct val="30000"/>
              </a:spcBef>
              <a:defRPr/>
            </a:pPr>
            <a:r>
              <a:rPr lang="en-US" sz="2000" b="1" dirty="0">
                <a:effectLst>
                  <a:outerShdw blurRad="38100" dist="38100" dir="2700000" algn="tl">
                    <a:srgbClr val="000000"/>
                  </a:outerShdw>
                </a:effectLst>
                <a:latin typeface="Segoe Semibold" pitchFamily="34" charset="0"/>
              </a:rPr>
              <a:t>Solution</a:t>
            </a:r>
          </a:p>
        </p:txBody>
      </p:sp>
      <p:grpSp>
        <p:nvGrpSpPr>
          <p:cNvPr id="15" name="Group 15"/>
          <p:cNvGrpSpPr>
            <a:grpSpLocks/>
          </p:cNvGrpSpPr>
          <p:nvPr/>
        </p:nvGrpSpPr>
        <p:grpSpPr bwMode="auto">
          <a:xfrm>
            <a:off x="8125884" y="1318971"/>
            <a:ext cx="3789963" cy="958850"/>
            <a:chOff x="3840" y="1071"/>
            <a:chExt cx="1791" cy="604"/>
          </a:xfrm>
        </p:grpSpPr>
        <p:pic>
          <p:nvPicPr>
            <p:cNvPr id="16" name="Picture 16" descr="blur-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0" y="1071"/>
              <a:ext cx="1791"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17"/>
            <p:cNvSpPr>
              <a:spLocks noChangeArrowheads="1"/>
            </p:cNvSpPr>
            <p:nvPr/>
          </p:nvSpPr>
          <p:spPr bwMode="gray">
            <a:xfrm>
              <a:off x="3941" y="1124"/>
              <a:ext cx="1619" cy="380"/>
            </a:xfrm>
            <a:prstGeom prst="roundRect">
              <a:avLst>
                <a:gd name="adj" fmla="val 50000"/>
              </a:avLst>
            </a:prstGeom>
            <a:noFill/>
            <a:ln w="38100" algn="ctr">
              <a:noFill/>
              <a:round/>
              <a:headEnd/>
              <a:tailEnd/>
            </a:ln>
            <a:effectLst/>
          </p:spPr>
          <p:txBody>
            <a:bodyPr wrap="none" anchor="ctr"/>
            <a:lstStyle/>
            <a:p>
              <a:pPr algn="ctr" eaLnBrk="1" hangingPunct="1">
                <a:lnSpc>
                  <a:spcPct val="90000"/>
                </a:lnSpc>
                <a:spcBef>
                  <a:spcPct val="30000"/>
                </a:spcBef>
                <a:defRPr/>
              </a:pPr>
              <a:r>
                <a:rPr lang="en-US" sz="2000" b="1" dirty="0">
                  <a:effectLst>
                    <a:outerShdw blurRad="38100" dist="38100" dir="2700000" algn="tl">
                      <a:srgbClr val="000000"/>
                    </a:outerShdw>
                  </a:effectLst>
                  <a:latin typeface="Segoe Semibold" pitchFamily="34" charset="0"/>
                </a:rPr>
                <a:t>Results/Benefits</a:t>
              </a:r>
            </a:p>
          </p:txBody>
        </p:sp>
      </p:grpSp>
      <p:pic>
        <p:nvPicPr>
          <p:cNvPr id="18" name="Picture 20" descr="GEL Wide Arrow with Fade steel-gr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8221" y="1447559"/>
            <a:ext cx="57558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descr="GEL Wide Arrow with Fade steel-gr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9589" y="1447559"/>
            <a:ext cx="57558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23"/>
          <p:cNvSpPr txBox="1">
            <a:spLocks noChangeArrowheads="1"/>
          </p:cNvSpPr>
          <p:nvPr/>
        </p:nvSpPr>
        <p:spPr bwMode="auto">
          <a:xfrm>
            <a:off x="8487739" y="2138786"/>
            <a:ext cx="3277864" cy="584775"/>
          </a:xfrm>
          <a:prstGeom prst="rect">
            <a:avLst/>
          </a:prstGeom>
          <a:noFill/>
          <a:ln w="9525">
            <a:noFill/>
            <a:miter lim="800000"/>
            <a:headEnd/>
            <a:tailEnd/>
          </a:ln>
          <a:effectLst/>
        </p:spPr>
        <p:txBody>
          <a:bodyPr>
            <a:spAutoFit/>
          </a:bodyPr>
          <a:lstStyle/>
          <a:p>
            <a:pPr marL="285750" lvl="0" indent="-285750">
              <a:spcBef>
                <a:spcPct val="0"/>
              </a:spcBef>
              <a:buClr>
                <a:srgbClr val="FF6600"/>
              </a:buClr>
              <a:buSzPct val="150000"/>
              <a:buFont typeface="Arial" pitchFamily="34" charset="0"/>
              <a:buChar char="•"/>
              <a:defRPr/>
            </a:pPr>
            <a:endParaRPr lang="en-US" sz="1600" dirty="0"/>
          </a:p>
          <a:p>
            <a:pPr marL="285750" indent="-285750">
              <a:spcBef>
                <a:spcPct val="0"/>
              </a:spcBef>
              <a:buClr>
                <a:srgbClr val="FF6600"/>
              </a:buClr>
              <a:buSzPct val="150000"/>
              <a:buFont typeface="Arial" pitchFamily="34" charset="0"/>
              <a:buChar char="•"/>
              <a:defRPr/>
            </a:pPr>
            <a:endParaRPr lang="en-US" sz="1600" dirty="0" smtClean="0"/>
          </a:p>
        </p:txBody>
      </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09628" y="2481610"/>
            <a:ext cx="1895506" cy="493015"/>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54579" y="4460874"/>
            <a:ext cx="1676518" cy="518313"/>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64728" y="3420635"/>
            <a:ext cx="2057254" cy="518313"/>
          </a:xfrm>
          <a:prstGeom prst="rect">
            <a:avLst/>
          </a:prstGeom>
        </p:spPr>
      </p:pic>
      <p:sp>
        <p:nvSpPr>
          <p:cNvPr id="27" name="Rectangle 26"/>
          <p:cNvSpPr/>
          <p:nvPr/>
        </p:nvSpPr>
        <p:spPr>
          <a:xfrm>
            <a:off x="648735" y="2381709"/>
            <a:ext cx="3109486" cy="3551742"/>
          </a:xfrm>
          <a:prstGeom prst="rect">
            <a:avLst/>
          </a:prstGeom>
        </p:spPr>
        <p:txBody>
          <a:bodyPr wrap="square">
            <a:spAutoFit/>
          </a:bodyPr>
          <a:lstStyle/>
          <a:p>
            <a:pPr marL="236538" lvl="0" indent="-236538">
              <a:lnSpc>
                <a:spcPct val="90000"/>
              </a:lnSpc>
              <a:spcBef>
                <a:spcPts val="2400"/>
              </a:spcBef>
              <a:buSzPct val="90000"/>
              <a:buBlip>
                <a:blip r:embed="rId13"/>
              </a:buBlip>
            </a:pPr>
            <a:r>
              <a:rPr lang="en-US" sz="1600" dirty="0" smtClean="0">
                <a:gradFill>
                  <a:gsLst>
                    <a:gs pos="0">
                      <a:srgbClr val="FFFFFF"/>
                    </a:gs>
                    <a:gs pos="86000">
                      <a:srgbClr val="FFFFFF"/>
                    </a:gs>
                  </a:gsLst>
                  <a:lin ang="5400000" scaled="0"/>
                </a:gradFill>
              </a:rPr>
              <a:t>Improve </a:t>
            </a:r>
            <a:r>
              <a:rPr lang="en-US" sz="1600" dirty="0">
                <a:gradFill>
                  <a:gsLst>
                    <a:gs pos="0">
                      <a:srgbClr val="FFFFFF"/>
                    </a:gs>
                    <a:gs pos="86000">
                      <a:srgbClr val="FFFFFF"/>
                    </a:gs>
                  </a:gsLst>
                  <a:lin ang="5400000" scaled="0"/>
                </a:gradFill>
              </a:rPr>
              <a:t>overall infrastructure reliability, </a:t>
            </a:r>
            <a:r>
              <a:rPr lang="en-US" sz="1600" b="1" u="sng" dirty="0">
                <a:gradFill>
                  <a:gsLst>
                    <a:gs pos="0">
                      <a:srgbClr val="FFFFFF"/>
                    </a:gs>
                    <a:gs pos="86000">
                      <a:srgbClr val="FFFFFF"/>
                    </a:gs>
                  </a:gsLst>
                  <a:lin ang="5400000" scaled="0"/>
                </a:gradFill>
              </a:rPr>
              <a:t>availability</a:t>
            </a:r>
            <a:r>
              <a:rPr lang="en-US" sz="1600" dirty="0">
                <a:gradFill>
                  <a:gsLst>
                    <a:gs pos="0">
                      <a:srgbClr val="FFFFFF"/>
                    </a:gs>
                    <a:gs pos="86000">
                      <a:srgbClr val="FFFFFF"/>
                    </a:gs>
                  </a:gsLst>
                  <a:lin ang="5400000" scaled="0"/>
                </a:gradFill>
              </a:rPr>
              <a:t> and health </a:t>
            </a:r>
            <a:r>
              <a:rPr lang="en-US" sz="1600" dirty="0" smtClean="0">
                <a:gradFill>
                  <a:gsLst>
                    <a:gs pos="0">
                      <a:srgbClr val="FFFFFF"/>
                    </a:gs>
                    <a:gs pos="86000">
                      <a:srgbClr val="FFFFFF"/>
                    </a:gs>
                  </a:gsLst>
                  <a:lin ang="5400000" scaled="0"/>
                </a:gradFill>
              </a:rPr>
              <a:t>proactively</a:t>
            </a:r>
          </a:p>
          <a:p>
            <a:pPr marL="236538" lvl="0" indent="-236538">
              <a:lnSpc>
                <a:spcPct val="90000"/>
              </a:lnSpc>
              <a:spcBef>
                <a:spcPts val="2400"/>
              </a:spcBef>
              <a:buSzPct val="90000"/>
              <a:buBlip>
                <a:blip r:embed="rId13"/>
              </a:buBlip>
            </a:pPr>
            <a:r>
              <a:rPr lang="en-US" sz="1600" dirty="0" smtClean="0">
                <a:gradFill>
                  <a:gsLst>
                    <a:gs pos="0">
                      <a:srgbClr val="FFFFFF"/>
                    </a:gs>
                    <a:gs pos="86000">
                      <a:srgbClr val="FFFFFF"/>
                    </a:gs>
                  </a:gsLst>
                  <a:lin ang="5400000" scaled="0"/>
                </a:gradFill>
              </a:rPr>
              <a:t>Strengthen </a:t>
            </a:r>
            <a:r>
              <a:rPr lang="en-US" sz="1600" b="1" u="sng" dirty="0"/>
              <a:t>Compliance</a:t>
            </a:r>
            <a:r>
              <a:rPr lang="en-US" sz="1600" dirty="0"/>
              <a:t> </a:t>
            </a:r>
            <a:endParaRPr lang="en-US" sz="1600" dirty="0" smtClean="0"/>
          </a:p>
          <a:p>
            <a:pPr marL="236538" indent="-236538">
              <a:lnSpc>
                <a:spcPct val="90000"/>
              </a:lnSpc>
              <a:spcBef>
                <a:spcPts val="2400"/>
              </a:spcBef>
              <a:buSzPct val="90000"/>
              <a:buBlip>
                <a:blip r:embed="rId13"/>
              </a:buBlip>
            </a:pPr>
            <a:r>
              <a:rPr lang="en-US" sz="1600" dirty="0"/>
              <a:t>Leverage </a:t>
            </a:r>
            <a:r>
              <a:rPr lang="en-US" sz="1600" b="1" u="sng" dirty="0"/>
              <a:t>alerting</a:t>
            </a:r>
            <a:r>
              <a:rPr lang="en-US" sz="1600" dirty="0"/>
              <a:t> and </a:t>
            </a:r>
            <a:r>
              <a:rPr lang="en-US" sz="1600" b="1" u="sng" dirty="0"/>
              <a:t>automation </a:t>
            </a:r>
            <a:endParaRPr lang="en-US" sz="1600" b="1" u="sng" dirty="0" smtClean="0"/>
          </a:p>
          <a:p>
            <a:pPr marL="236538" indent="-236538">
              <a:lnSpc>
                <a:spcPct val="90000"/>
              </a:lnSpc>
              <a:spcBef>
                <a:spcPts val="2400"/>
              </a:spcBef>
              <a:buSzPct val="90000"/>
              <a:buBlip>
                <a:blip r:embed="rId13"/>
              </a:buBlip>
            </a:pPr>
            <a:r>
              <a:rPr lang="en-US" sz="1600" b="1" u="sng" dirty="0"/>
              <a:t>Integrate</a:t>
            </a:r>
            <a:r>
              <a:rPr lang="en-US" sz="1600" dirty="0"/>
              <a:t> with Service Manager for actionable change </a:t>
            </a:r>
            <a:r>
              <a:rPr lang="en-US" sz="1600" dirty="0" smtClean="0"/>
              <a:t>drifts</a:t>
            </a:r>
            <a:endParaRPr lang="en-US" sz="1600" b="1" u="sng" dirty="0"/>
          </a:p>
          <a:p>
            <a:pPr marL="460375" lvl="0" indent="-460375">
              <a:lnSpc>
                <a:spcPct val="90000"/>
              </a:lnSpc>
              <a:spcBef>
                <a:spcPct val="20000"/>
              </a:spcBef>
              <a:buSzPct val="90000"/>
              <a:buBlip>
                <a:blip r:embed="rId13"/>
              </a:buBlip>
            </a:pPr>
            <a:endParaRPr lang="en-US" sz="3200" dirty="0">
              <a:gradFill>
                <a:gsLst>
                  <a:gs pos="0">
                    <a:srgbClr val="FFFFFF"/>
                  </a:gs>
                  <a:gs pos="86000">
                    <a:srgbClr val="FFFFFF"/>
                  </a:gs>
                </a:gsLst>
                <a:lin ang="5400000" scaled="0"/>
              </a:gradFill>
            </a:endParaRPr>
          </a:p>
        </p:txBody>
      </p:sp>
      <p:sp>
        <p:nvSpPr>
          <p:cNvPr id="29" name="Rectangle 28"/>
          <p:cNvSpPr/>
          <p:nvPr/>
        </p:nvSpPr>
        <p:spPr>
          <a:xfrm>
            <a:off x="8571928" y="2381709"/>
            <a:ext cx="3109486" cy="2480679"/>
          </a:xfrm>
          <a:prstGeom prst="rect">
            <a:avLst/>
          </a:prstGeom>
        </p:spPr>
        <p:txBody>
          <a:bodyPr wrap="square">
            <a:spAutoFit/>
          </a:bodyPr>
          <a:lstStyle/>
          <a:p>
            <a:pPr marL="236538" indent="-236538">
              <a:lnSpc>
                <a:spcPct val="90000"/>
              </a:lnSpc>
              <a:spcBef>
                <a:spcPts val="2400"/>
              </a:spcBef>
              <a:buSzPct val="90000"/>
              <a:buBlip>
                <a:blip r:embed="rId13"/>
              </a:buBlip>
            </a:pPr>
            <a:r>
              <a:rPr lang="en-US" sz="1600" dirty="0"/>
              <a:t>Ensures the organization meets industry standards, compliances, and </a:t>
            </a:r>
            <a:r>
              <a:rPr lang="en-US" sz="1600" dirty="0" smtClean="0"/>
              <a:t>Configurations</a:t>
            </a:r>
          </a:p>
          <a:p>
            <a:pPr marL="236538" lvl="0" indent="-236538">
              <a:lnSpc>
                <a:spcPct val="90000"/>
              </a:lnSpc>
              <a:spcBef>
                <a:spcPts val="2400"/>
              </a:spcBef>
              <a:buSzPct val="90000"/>
              <a:buBlip>
                <a:blip r:embed="rId13"/>
              </a:buBlip>
            </a:pPr>
            <a:r>
              <a:rPr lang="en-US" sz="1600" dirty="0" smtClean="0"/>
              <a:t>Verify </a:t>
            </a:r>
            <a:r>
              <a:rPr lang="en-US" sz="1600" dirty="0"/>
              <a:t>accuracy and efficacy of planned </a:t>
            </a:r>
            <a:r>
              <a:rPr lang="en-US" sz="1600" dirty="0" smtClean="0"/>
              <a:t>changes</a:t>
            </a:r>
          </a:p>
          <a:p>
            <a:pPr marL="236538" indent="-236538">
              <a:lnSpc>
                <a:spcPct val="90000"/>
              </a:lnSpc>
              <a:spcBef>
                <a:spcPts val="2400"/>
              </a:spcBef>
              <a:buSzPct val="90000"/>
              <a:buBlip>
                <a:blip r:embed="rId13"/>
              </a:buBlip>
            </a:pPr>
            <a:r>
              <a:rPr lang="en-US" sz="1600" dirty="0" smtClean="0"/>
              <a:t>Improve </a:t>
            </a:r>
            <a:r>
              <a:rPr lang="en-US" sz="1600" dirty="0"/>
              <a:t>troubleshooting and “time-to-resolve</a:t>
            </a:r>
            <a:r>
              <a:rPr lang="en-US" sz="1600" dirty="0" smtClean="0"/>
              <a:t>”</a:t>
            </a:r>
            <a:endParaRPr lang="en-US" sz="1600" dirty="0"/>
          </a:p>
        </p:txBody>
      </p:sp>
    </p:spTree>
    <p:extLst>
      <p:ext uri="{BB962C8B-B14F-4D97-AF65-F5344CB8AC3E}">
        <p14:creationId xmlns:p14="http://schemas.microsoft.com/office/powerpoint/2010/main" val="1368560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Effect transition="in" filter="fade">
                                      <p:cBhvr>
                                        <p:cTn id="13" dur="1000"/>
                                        <p:tgtEl>
                                          <p:spTgt spid="27">
                                            <p:txEl>
                                              <p:pRg st="1" end="1"/>
                                            </p:txEl>
                                          </p:spTgt>
                                        </p:tgtEl>
                                      </p:cBhvr>
                                    </p:animEffect>
                                    <p:anim calcmode="lin" valueType="num">
                                      <p:cBhvr>
                                        <p:cTn id="14"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Effect transition="in" filter="fade">
                                      <p:cBhvr>
                                        <p:cTn id="19" dur="1000"/>
                                        <p:tgtEl>
                                          <p:spTgt spid="27">
                                            <p:txEl>
                                              <p:pRg st="2" end="2"/>
                                            </p:txEl>
                                          </p:spTgt>
                                        </p:tgtEl>
                                      </p:cBhvr>
                                    </p:animEffect>
                                    <p:anim calcmode="lin" valueType="num">
                                      <p:cBhvr>
                                        <p:cTn id="20"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Effect transition="in" filter="fade">
                                      <p:cBhvr>
                                        <p:cTn id="25" dur="1000"/>
                                        <p:tgtEl>
                                          <p:spTgt spid="27">
                                            <p:txEl>
                                              <p:pRg st="3" end="3"/>
                                            </p:txEl>
                                          </p:spTgt>
                                        </p:tgtEl>
                                      </p:cBhvr>
                                    </p:animEffect>
                                    <p:anim calcmode="lin" valueType="num">
                                      <p:cBhvr>
                                        <p:cTn id="26"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9">
                                            <p:txEl>
                                              <p:pRg st="0" end="0"/>
                                            </p:txEl>
                                          </p:spTgt>
                                        </p:tgtEl>
                                        <p:attrNameLst>
                                          <p:attrName>style.visibility</p:attrName>
                                        </p:attrNameLst>
                                      </p:cBhvr>
                                      <p:to>
                                        <p:strVal val="visible"/>
                                      </p:to>
                                    </p:set>
                                    <p:animEffect transition="in" filter="fade">
                                      <p:cBhvr>
                                        <p:cTn id="49" dur="1000"/>
                                        <p:tgtEl>
                                          <p:spTgt spid="29">
                                            <p:txEl>
                                              <p:pRg st="0" end="0"/>
                                            </p:txEl>
                                          </p:spTgt>
                                        </p:tgtEl>
                                      </p:cBhvr>
                                    </p:animEffect>
                                    <p:anim calcmode="lin" valueType="num">
                                      <p:cBhvr>
                                        <p:cTn id="50"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42" presetClass="entr" presetSubtype="0" fill="hold" nodeType="afterEffect">
                                  <p:stCondLst>
                                    <p:cond delay="0"/>
                                  </p:stCondLst>
                                  <p:childTnLst>
                                    <p:set>
                                      <p:cBhvr>
                                        <p:cTn id="54" dur="1" fill="hold">
                                          <p:stCondLst>
                                            <p:cond delay="0"/>
                                          </p:stCondLst>
                                        </p:cTn>
                                        <p:tgtEl>
                                          <p:spTgt spid="29">
                                            <p:txEl>
                                              <p:pRg st="1" end="1"/>
                                            </p:txEl>
                                          </p:spTgt>
                                        </p:tgtEl>
                                        <p:attrNameLst>
                                          <p:attrName>style.visibility</p:attrName>
                                        </p:attrNameLst>
                                      </p:cBhvr>
                                      <p:to>
                                        <p:strVal val="visible"/>
                                      </p:to>
                                    </p:set>
                                    <p:animEffect transition="in" filter="fade">
                                      <p:cBhvr>
                                        <p:cTn id="55" dur="1000"/>
                                        <p:tgtEl>
                                          <p:spTgt spid="29">
                                            <p:txEl>
                                              <p:pRg st="1" end="1"/>
                                            </p:txEl>
                                          </p:spTgt>
                                        </p:tgtEl>
                                      </p:cBhvr>
                                    </p:animEffect>
                                    <p:anim calcmode="lin" valueType="num">
                                      <p:cBhvr>
                                        <p:cTn id="56"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2000"/>
                            </p:stCondLst>
                            <p:childTnLst>
                              <p:par>
                                <p:cTn id="59" presetID="42" presetClass="entr" presetSubtype="0" fill="hold" nodeType="afterEffect">
                                  <p:stCondLst>
                                    <p:cond delay="0"/>
                                  </p:stCondLst>
                                  <p:childTnLst>
                                    <p:set>
                                      <p:cBhvr>
                                        <p:cTn id="60" dur="1" fill="hold">
                                          <p:stCondLst>
                                            <p:cond delay="0"/>
                                          </p:stCondLst>
                                        </p:cTn>
                                        <p:tgtEl>
                                          <p:spTgt spid="29">
                                            <p:txEl>
                                              <p:pRg st="2" end="2"/>
                                            </p:txEl>
                                          </p:spTgt>
                                        </p:tgtEl>
                                        <p:attrNameLst>
                                          <p:attrName>style.visibility</p:attrName>
                                        </p:attrNameLst>
                                      </p:cBhvr>
                                      <p:to>
                                        <p:strVal val="visible"/>
                                      </p:to>
                                    </p:set>
                                    <p:animEffect transition="in" filter="fade">
                                      <p:cBhvr>
                                        <p:cTn id="61" dur="1000"/>
                                        <p:tgtEl>
                                          <p:spTgt spid="29">
                                            <p:txEl>
                                              <p:pRg st="2" end="2"/>
                                            </p:txEl>
                                          </p:spTgt>
                                        </p:tgtEl>
                                      </p:cBhvr>
                                    </p:animEffect>
                                    <p:anim calcmode="lin" valueType="num">
                                      <p:cBhvr>
                                        <p:cTn id="62"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IT Key Compliance Scenarios</a:t>
            </a:r>
          </a:p>
        </p:txBody>
      </p:sp>
      <p:sp>
        <p:nvSpPr>
          <p:cNvPr id="3" name="Text Placeholder 2"/>
          <p:cNvSpPr>
            <a:spLocks noGrp="1"/>
          </p:cNvSpPr>
          <p:nvPr>
            <p:ph type="body" sz="quarter" idx="10"/>
          </p:nvPr>
        </p:nvSpPr>
        <p:spPr>
          <a:xfrm>
            <a:off x="519113" y="1447800"/>
            <a:ext cx="11149012" cy="4776692"/>
          </a:xfrm>
        </p:spPr>
        <p:txBody>
          <a:bodyPr/>
          <a:lstStyle/>
          <a:p>
            <a:pPr lvl="0"/>
            <a:r>
              <a:rPr lang="en-US" dirty="0"/>
              <a:t>SAS 70, SOX  &amp; PCI Compliance</a:t>
            </a:r>
          </a:p>
          <a:p>
            <a:pPr lvl="1"/>
            <a:r>
              <a:rPr lang="en-US" sz="3200" dirty="0"/>
              <a:t>Machine Local Admins group compliance</a:t>
            </a:r>
          </a:p>
          <a:p>
            <a:pPr lvl="1"/>
            <a:r>
              <a:rPr lang="en-US" sz="3200" dirty="0"/>
              <a:t>SQL Service Authentication</a:t>
            </a:r>
          </a:p>
          <a:p>
            <a:pPr lvl="1"/>
            <a:r>
              <a:rPr lang="en-US" sz="3200" dirty="0"/>
              <a:t>Port 80 check</a:t>
            </a:r>
          </a:p>
          <a:p>
            <a:pPr lvl="0"/>
            <a:endParaRPr lang="en-US" dirty="0" smtClean="0"/>
          </a:p>
          <a:p>
            <a:pPr lvl="0"/>
            <a:r>
              <a:rPr lang="en-US" dirty="0" smtClean="0"/>
              <a:t>Application </a:t>
            </a:r>
            <a:r>
              <a:rPr lang="en-US" dirty="0"/>
              <a:t>Compliance</a:t>
            </a:r>
          </a:p>
          <a:p>
            <a:pPr lvl="1"/>
            <a:r>
              <a:rPr lang="en-US" sz="3200" dirty="0"/>
              <a:t>Windows Server Update Services (WSUS) Pool Settings</a:t>
            </a:r>
          </a:p>
          <a:p>
            <a:pPr lvl="1"/>
            <a:r>
              <a:rPr lang="en-US" sz="3200" dirty="0"/>
              <a:t>Advance IIS Settings</a:t>
            </a:r>
          </a:p>
          <a:p>
            <a:pPr lvl="1"/>
            <a:r>
              <a:rPr lang="en-US" sz="3200" dirty="0"/>
              <a:t>Windows update Agent </a:t>
            </a:r>
            <a:r>
              <a:rPr lang="en-US" sz="3200" dirty="0" smtClean="0"/>
              <a:t>Settings</a:t>
            </a:r>
            <a:endParaRPr lang="en-US" sz="3200" dirty="0"/>
          </a:p>
        </p:txBody>
      </p:sp>
    </p:spTree>
    <p:extLst>
      <p:ext uri="{BB962C8B-B14F-4D97-AF65-F5344CB8AC3E}">
        <p14:creationId xmlns:p14="http://schemas.microsoft.com/office/powerpoint/2010/main" val="3025660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87393"/>
          <p:cNvSpPr>
            <a:spLocks noGrp="1" noChangeArrowheads="1"/>
          </p:cNvSpPr>
          <p:nvPr>
            <p:ph type="title"/>
          </p:nvPr>
        </p:nvSpPr>
        <p:spPr>
          <a:xfrm>
            <a:off x="519112" y="244366"/>
            <a:ext cx="11149013" cy="609398"/>
          </a:xfrm>
        </p:spPr>
        <p:txBody>
          <a:bodyPr>
            <a:normAutofit/>
          </a:bodyPr>
          <a:lstStyle/>
          <a:p>
            <a:pPr marL="0" indent="0" algn="ctr" defTabSz="914400" eaLnBrk="1" hangingPunct="1">
              <a:defRPr/>
            </a:pPr>
            <a:r>
              <a:rPr lang="en-US" dirty="0" smtClean="0"/>
              <a:t>Configuration Manager Architecture</a:t>
            </a:r>
          </a:p>
        </p:txBody>
      </p:sp>
      <p:grpSp>
        <p:nvGrpSpPr>
          <p:cNvPr id="6" name="Group 5"/>
          <p:cNvGrpSpPr/>
          <p:nvPr/>
        </p:nvGrpSpPr>
        <p:grpSpPr>
          <a:xfrm>
            <a:off x="435122" y="1596991"/>
            <a:ext cx="11234460" cy="3433802"/>
            <a:chOff x="332637" y="224879"/>
            <a:chExt cx="8397710" cy="2022811"/>
          </a:xfrm>
        </p:grpSpPr>
        <p:pic>
          <p:nvPicPr>
            <p:cNvPr id="7" name="Picture 6" descr="C:\Program Files\Microsoft Resource DVD Artwork\DVD_ART\Artwork_Imagery\HARDWARE_IMAGERY\Illustration - Misc Hardware\Windows Vista Illustration Icons\Server.png">
              <a:hlinkClick r:id="" action="ppaction://noaction" highlightClick="1"/>
              <a:hlinkHover r:id="" action="ppaction://noaction" highlightClick="1"/>
            </p:cNvPr>
            <p:cNvPicPr>
              <a:picLocks noChangeAspect="1" noChangeArrowheads="1"/>
            </p:cNvPicPr>
            <p:nvPr/>
          </p:nvPicPr>
          <p:blipFill>
            <a:blip r:embed="rId2" cstate="print"/>
            <a:srcRect/>
            <a:stretch>
              <a:fillRect/>
            </a:stretch>
          </p:blipFill>
          <p:spPr bwMode="auto">
            <a:xfrm>
              <a:off x="703354" y="1384029"/>
              <a:ext cx="548394" cy="439620"/>
            </a:xfrm>
            <a:prstGeom prst="rect">
              <a:avLst/>
            </a:prstGeom>
            <a:noFill/>
            <a:ln w="12700">
              <a:noFill/>
              <a:prstDash val="sysDash"/>
              <a:miter lim="800000"/>
              <a:headEnd/>
              <a:tailEnd/>
            </a:ln>
          </p:spPr>
        </p:pic>
        <p:pic>
          <p:nvPicPr>
            <p:cNvPr id="9" name="Picture 8" descr="C:\Program Files\Microsoft Resource DVD Artwork\DVD_ART\Artwork_Imagery\HARDWARE_IMAGERY\Illustration - Misc Hardware\Windows Vista Illustration Icons\Server.png">
              <a:hlinkClick r:id="" action="ppaction://noaction" highlightClick="1"/>
              <a:hlinkHover r:id="" action="ppaction://noaction" highlightClick="1"/>
            </p:cNvPr>
            <p:cNvPicPr>
              <a:picLocks noChangeAspect="1" noChangeArrowheads="1"/>
            </p:cNvPicPr>
            <p:nvPr/>
          </p:nvPicPr>
          <p:blipFill>
            <a:blip r:embed="rId2" cstate="print"/>
            <a:srcRect/>
            <a:stretch>
              <a:fillRect/>
            </a:stretch>
          </p:blipFill>
          <p:spPr bwMode="auto">
            <a:xfrm>
              <a:off x="2448405" y="1371199"/>
              <a:ext cx="548394" cy="439620"/>
            </a:xfrm>
            <a:prstGeom prst="rect">
              <a:avLst/>
            </a:prstGeom>
            <a:noFill/>
            <a:ln w="12700">
              <a:noFill/>
              <a:prstDash val="sysDash"/>
              <a:miter lim="800000"/>
              <a:headEnd/>
              <a:tailEnd/>
            </a:ln>
          </p:spPr>
        </p:pic>
        <p:cxnSp>
          <p:nvCxnSpPr>
            <p:cNvPr id="10" name="Straight Connector 9"/>
            <p:cNvCxnSpPr/>
            <p:nvPr/>
          </p:nvCxnSpPr>
          <p:spPr>
            <a:xfrm>
              <a:off x="4499334" y="873369"/>
              <a:ext cx="0" cy="764530"/>
            </a:xfrm>
            <a:prstGeom prst="line">
              <a:avLst/>
            </a:prstGeom>
            <a:noFill/>
            <a:ln w="12700" cap="flat" cmpd="sng" algn="ctr">
              <a:solidFill>
                <a:srgbClr val="020230"/>
              </a:solidFill>
              <a:prstDash val="solid"/>
            </a:ln>
            <a:effectLst/>
          </p:spPr>
        </p:cxnSp>
        <p:sp>
          <p:nvSpPr>
            <p:cNvPr id="11" name="AutoShape 17"/>
            <p:cNvSpPr>
              <a:spLocks noChangeArrowheads="1"/>
            </p:cNvSpPr>
            <p:nvPr/>
          </p:nvSpPr>
          <p:spPr bwMode="auto">
            <a:xfrm flipH="1">
              <a:off x="977551" y="1598121"/>
              <a:ext cx="228600" cy="145244"/>
            </a:xfrm>
            <a:prstGeom prst="can">
              <a:avLst>
                <a:gd name="adj" fmla="val 27020"/>
              </a:avLst>
            </a:prstGeom>
            <a:gradFill rotWithShape="1">
              <a:gsLst>
                <a:gs pos="0">
                  <a:srgbClr val="E85F17">
                    <a:lumMod val="75000"/>
                  </a:srgbClr>
                </a:gs>
                <a:gs pos="50000">
                  <a:srgbClr val="E85F17">
                    <a:lumMod val="50000"/>
                  </a:srgbClr>
                </a:gs>
                <a:gs pos="100000">
                  <a:srgbClr val="E85F17">
                    <a:lumMod val="75000"/>
                  </a:srgbClr>
                </a:gs>
              </a:gsLst>
              <a:lin ang="0" scaled="1"/>
            </a:gradFill>
            <a:ln w="3175">
              <a:solidFill>
                <a:srgbClr val="E85F17">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effectLst/>
                <a:uLnTx/>
                <a:uFillTx/>
              </a:endParaRPr>
            </a:p>
          </p:txBody>
        </p:sp>
        <p:sp>
          <p:nvSpPr>
            <p:cNvPr id="12" name="TextBox 11"/>
            <p:cNvSpPr txBox="1"/>
            <p:nvPr/>
          </p:nvSpPr>
          <p:spPr>
            <a:xfrm>
              <a:off x="332637" y="1894139"/>
              <a:ext cx="1161332" cy="35354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Redmond Campus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 ~130k Clients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6 SUP | 6 MP | 16 DP</a:t>
              </a:r>
            </a:p>
          </p:txBody>
        </p:sp>
        <p:pic>
          <p:nvPicPr>
            <p:cNvPr id="13" name="Picture 17" descr="C:\Program Files (x86)\Microsoft Office\MEDIA\CAGCAT10\j0285750.wmf"/>
            <p:cNvPicPr>
              <a:picLocks noChangeAspect="1" noChangeArrowheads="1"/>
            </p:cNvPicPr>
            <p:nvPr/>
          </p:nvPicPr>
          <p:blipFill>
            <a:blip r:embed="rId3" cstate="print"/>
            <a:srcRect/>
            <a:stretch>
              <a:fillRect/>
            </a:stretch>
          </p:blipFill>
          <p:spPr bwMode="auto">
            <a:xfrm>
              <a:off x="1045803" y="1752600"/>
              <a:ext cx="304062" cy="112578"/>
            </a:xfrm>
            <a:prstGeom prst="rect">
              <a:avLst/>
            </a:prstGeom>
            <a:noFill/>
          </p:spPr>
        </p:pic>
        <p:grpSp>
          <p:nvGrpSpPr>
            <p:cNvPr id="14" name="Group 13"/>
            <p:cNvGrpSpPr/>
            <p:nvPr/>
          </p:nvGrpSpPr>
          <p:grpSpPr>
            <a:xfrm>
              <a:off x="1923953" y="1591410"/>
              <a:ext cx="1522002" cy="649568"/>
              <a:chOff x="1948725" y="2413638"/>
              <a:chExt cx="1522002" cy="830186"/>
            </a:xfrm>
          </p:grpSpPr>
          <p:sp>
            <p:nvSpPr>
              <p:cNvPr id="45" name="AutoShape 17"/>
              <p:cNvSpPr>
                <a:spLocks noChangeArrowheads="1"/>
              </p:cNvSpPr>
              <p:nvPr/>
            </p:nvSpPr>
            <p:spPr bwMode="auto">
              <a:xfrm flipH="1">
                <a:off x="2773973" y="2413638"/>
                <a:ext cx="228600" cy="185630"/>
              </a:xfrm>
              <a:prstGeom prst="can">
                <a:avLst>
                  <a:gd name="adj" fmla="val 27020"/>
                </a:avLst>
              </a:prstGeom>
              <a:gradFill rotWithShape="1">
                <a:gsLst>
                  <a:gs pos="0">
                    <a:srgbClr val="E85F17">
                      <a:lumMod val="75000"/>
                    </a:srgbClr>
                  </a:gs>
                  <a:gs pos="50000">
                    <a:srgbClr val="E85F17">
                      <a:lumMod val="50000"/>
                    </a:srgbClr>
                  </a:gs>
                  <a:gs pos="100000">
                    <a:srgbClr val="E85F17">
                      <a:lumMod val="75000"/>
                    </a:srgbClr>
                  </a:gs>
                </a:gsLst>
                <a:lin ang="0" scaled="1"/>
              </a:gradFill>
              <a:ln w="3175">
                <a:solidFill>
                  <a:srgbClr val="E85F17">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effectLst/>
                  <a:uLnTx/>
                  <a:uFillTx/>
                </a:endParaRPr>
              </a:p>
            </p:txBody>
          </p:sp>
          <p:sp>
            <p:nvSpPr>
              <p:cNvPr id="46" name="TextBox 45"/>
              <p:cNvSpPr txBox="1"/>
              <p:nvPr/>
            </p:nvSpPr>
            <p:spPr>
              <a:xfrm>
                <a:off x="1948725" y="2791967"/>
                <a:ext cx="1522002" cy="45185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noProof="0" dirty="0" smtClean="0"/>
                  <a:t>North &amp; South America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 ~35k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10 SS | 2 SUP | 2 MP | 89 DP</a:t>
                </a:r>
              </a:p>
            </p:txBody>
          </p:sp>
          <p:pic>
            <p:nvPicPr>
              <p:cNvPr id="47" name="Picture 17" descr="C:\Program Files (x86)\Microsoft Office\MEDIA\CAGCAT10\j0285750.wmf"/>
              <p:cNvPicPr>
                <a:picLocks noChangeAspect="1" noChangeArrowheads="1"/>
              </p:cNvPicPr>
              <p:nvPr/>
            </p:nvPicPr>
            <p:blipFill>
              <a:blip r:embed="rId3" cstate="print"/>
              <a:srcRect/>
              <a:stretch>
                <a:fillRect/>
              </a:stretch>
            </p:blipFill>
            <p:spPr bwMode="auto">
              <a:xfrm>
                <a:off x="2727556" y="2517083"/>
                <a:ext cx="304062" cy="143882"/>
              </a:xfrm>
              <a:prstGeom prst="rect">
                <a:avLst/>
              </a:prstGeom>
              <a:noFill/>
            </p:spPr>
          </p:pic>
          <p:pic>
            <p:nvPicPr>
              <p:cNvPr id="48" name="Picture 17" descr="C:\Program Files (x86)\Microsoft Office\MEDIA\CAGCAT10\j0285750.wmf"/>
              <p:cNvPicPr>
                <a:picLocks noChangeAspect="1" noChangeArrowheads="1"/>
              </p:cNvPicPr>
              <p:nvPr/>
            </p:nvPicPr>
            <p:blipFill>
              <a:blip r:embed="rId3" cstate="print"/>
              <a:srcRect/>
              <a:stretch>
                <a:fillRect/>
              </a:stretch>
            </p:blipFill>
            <p:spPr bwMode="auto">
              <a:xfrm>
                <a:off x="2842225" y="2605380"/>
                <a:ext cx="304062" cy="143882"/>
              </a:xfrm>
              <a:prstGeom prst="rect">
                <a:avLst/>
              </a:prstGeom>
              <a:noFill/>
            </p:spPr>
          </p:pic>
        </p:grpSp>
        <p:grpSp>
          <p:nvGrpSpPr>
            <p:cNvPr id="15" name="Group 14"/>
            <p:cNvGrpSpPr/>
            <p:nvPr/>
          </p:nvGrpSpPr>
          <p:grpSpPr>
            <a:xfrm>
              <a:off x="3906491" y="1371601"/>
              <a:ext cx="1100223" cy="869378"/>
              <a:chOff x="3851011" y="2131816"/>
              <a:chExt cx="1100223" cy="1111116"/>
            </a:xfrm>
          </p:grpSpPr>
          <p:pic>
            <p:nvPicPr>
              <p:cNvPr id="41" name="Picture 40" descr="C:\Program Files\Microsoft Resource DVD Artwork\DVD_ART\Artwork_Imagery\HARDWARE_IMAGERY\Illustration - Misc Hardware\Windows Vista Illustration Icons\Server.png">
                <a:hlinkClick r:id="" action="ppaction://noaction" highlightClick="1"/>
                <a:hlinkHover r:id="" action="ppaction://noaction" highlightClick="1"/>
              </p:cNvPr>
              <p:cNvPicPr>
                <a:picLocks noChangeAspect="1" noChangeArrowheads="1"/>
              </p:cNvPicPr>
              <p:nvPr/>
            </p:nvPicPr>
            <p:blipFill>
              <a:blip r:embed="rId2" cstate="print"/>
              <a:srcRect/>
              <a:stretch>
                <a:fillRect/>
              </a:stretch>
            </p:blipFill>
            <p:spPr bwMode="auto">
              <a:xfrm>
                <a:off x="4205998" y="2131816"/>
                <a:ext cx="548394" cy="561860"/>
              </a:xfrm>
              <a:prstGeom prst="rect">
                <a:avLst/>
              </a:prstGeom>
              <a:noFill/>
              <a:ln w="12700">
                <a:noFill/>
                <a:prstDash val="sysDash"/>
                <a:miter lim="800000"/>
                <a:headEnd/>
                <a:tailEnd/>
              </a:ln>
            </p:spPr>
          </p:pic>
          <p:sp>
            <p:nvSpPr>
              <p:cNvPr id="42" name="AutoShape 17"/>
              <p:cNvSpPr>
                <a:spLocks noChangeArrowheads="1"/>
              </p:cNvSpPr>
              <p:nvPr/>
            </p:nvSpPr>
            <p:spPr bwMode="auto">
              <a:xfrm flipH="1">
                <a:off x="4465371" y="2412746"/>
                <a:ext cx="228600" cy="185630"/>
              </a:xfrm>
              <a:prstGeom prst="can">
                <a:avLst>
                  <a:gd name="adj" fmla="val 27020"/>
                </a:avLst>
              </a:prstGeom>
              <a:gradFill rotWithShape="1">
                <a:gsLst>
                  <a:gs pos="0">
                    <a:srgbClr val="E85F17">
                      <a:lumMod val="75000"/>
                    </a:srgbClr>
                  </a:gs>
                  <a:gs pos="50000">
                    <a:srgbClr val="E85F17">
                      <a:lumMod val="50000"/>
                    </a:srgbClr>
                  </a:gs>
                  <a:gs pos="100000">
                    <a:srgbClr val="E85F17">
                      <a:lumMod val="75000"/>
                    </a:srgbClr>
                  </a:gs>
                </a:gsLst>
                <a:lin ang="0" scaled="1"/>
              </a:gradFill>
              <a:ln w="3175">
                <a:solidFill>
                  <a:srgbClr val="E85F17">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effectLst/>
                  <a:uLnTx/>
                  <a:uFillTx/>
                </a:endParaRPr>
              </a:p>
            </p:txBody>
          </p:sp>
          <p:sp>
            <p:nvSpPr>
              <p:cNvPr id="43" name="TextBox 42"/>
              <p:cNvSpPr txBox="1"/>
              <p:nvPr/>
            </p:nvSpPr>
            <p:spPr>
              <a:xfrm>
                <a:off x="3851011" y="2791075"/>
                <a:ext cx="1100223" cy="45185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Limited Services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~4k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1 SUP | 1 MP | 2 DP</a:t>
                </a:r>
              </a:p>
            </p:txBody>
          </p:sp>
          <p:pic>
            <p:nvPicPr>
              <p:cNvPr id="44" name="Picture 17" descr="C:\Program Files (x86)\Microsoft Office\MEDIA\CAGCAT10\j0285750.wmf"/>
              <p:cNvPicPr>
                <a:picLocks noChangeAspect="1" noChangeArrowheads="1"/>
              </p:cNvPicPr>
              <p:nvPr/>
            </p:nvPicPr>
            <p:blipFill>
              <a:blip r:embed="rId3" cstate="print"/>
              <a:srcRect/>
              <a:stretch>
                <a:fillRect/>
              </a:stretch>
            </p:blipFill>
            <p:spPr bwMode="auto">
              <a:xfrm>
                <a:off x="4418954" y="2516191"/>
                <a:ext cx="304062" cy="143882"/>
              </a:xfrm>
              <a:prstGeom prst="rect">
                <a:avLst/>
              </a:prstGeom>
              <a:noFill/>
            </p:spPr>
          </p:pic>
        </p:grpSp>
        <p:grpSp>
          <p:nvGrpSpPr>
            <p:cNvPr id="16" name="Group 15"/>
            <p:cNvGrpSpPr/>
            <p:nvPr/>
          </p:nvGrpSpPr>
          <p:grpSpPr>
            <a:xfrm>
              <a:off x="5446286" y="1371601"/>
              <a:ext cx="1563940" cy="869378"/>
              <a:chOff x="5457253" y="2130924"/>
              <a:chExt cx="1563940" cy="1111116"/>
            </a:xfrm>
          </p:grpSpPr>
          <p:pic>
            <p:nvPicPr>
              <p:cNvPr id="36" name="Picture 35" descr="C:\Program Files\Microsoft Resource DVD Artwork\DVD_ART\Artwork_Imagery\HARDWARE_IMAGERY\Illustration - Misc Hardware\Windows Vista Illustration Icons\Server.png">
                <a:hlinkClick r:id="" action="ppaction://noaction" highlightClick="1"/>
                <a:hlinkHover r:id="" action="ppaction://noaction" highlightClick="1"/>
              </p:cNvPr>
              <p:cNvPicPr>
                <a:picLocks noChangeAspect="1" noChangeArrowheads="1"/>
              </p:cNvPicPr>
              <p:nvPr/>
            </p:nvPicPr>
            <p:blipFill>
              <a:blip r:embed="rId2" cstate="print"/>
              <a:srcRect/>
              <a:stretch>
                <a:fillRect/>
              </a:stretch>
            </p:blipFill>
            <p:spPr bwMode="auto">
              <a:xfrm>
                <a:off x="6044095" y="2130924"/>
                <a:ext cx="548394" cy="561860"/>
              </a:xfrm>
              <a:prstGeom prst="rect">
                <a:avLst/>
              </a:prstGeom>
              <a:noFill/>
              <a:ln w="9525">
                <a:noFill/>
                <a:miter lim="800000"/>
                <a:headEnd/>
                <a:tailEnd/>
              </a:ln>
            </p:spPr>
          </p:pic>
          <p:sp>
            <p:nvSpPr>
              <p:cNvPr id="37" name="AutoShape 17"/>
              <p:cNvSpPr>
                <a:spLocks noChangeArrowheads="1"/>
              </p:cNvSpPr>
              <p:nvPr/>
            </p:nvSpPr>
            <p:spPr bwMode="auto">
              <a:xfrm flipH="1">
                <a:off x="6303468" y="2411854"/>
                <a:ext cx="228600" cy="185630"/>
              </a:xfrm>
              <a:prstGeom prst="can">
                <a:avLst>
                  <a:gd name="adj" fmla="val 27020"/>
                </a:avLst>
              </a:prstGeom>
              <a:gradFill rotWithShape="1">
                <a:gsLst>
                  <a:gs pos="0">
                    <a:srgbClr val="E85F17">
                      <a:lumMod val="75000"/>
                    </a:srgbClr>
                  </a:gs>
                  <a:gs pos="50000">
                    <a:srgbClr val="E85F17">
                      <a:lumMod val="50000"/>
                    </a:srgbClr>
                  </a:gs>
                  <a:gs pos="100000">
                    <a:srgbClr val="E85F17">
                      <a:lumMod val="75000"/>
                    </a:srgbClr>
                  </a:gs>
                </a:gsLst>
                <a:lin ang="0" scaled="1"/>
              </a:gradFill>
              <a:ln w="3175">
                <a:solidFill>
                  <a:srgbClr val="E85F17">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effectLst/>
                  <a:uLnTx/>
                  <a:uFillTx/>
                </a:endParaRPr>
              </a:p>
            </p:txBody>
          </p:sp>
          <p:sp>
            <p:nvSpPr>
              <p:cNvPr id="38" name="TextBox 37"/>
              <p:cNvSpPr txBox="1"/>
              <p:nvPr/>
            </p:nvSpPr>
            <p:spPr>
              <a:xfrm>
                <a:off x="5457253" y="2790183"/>
                <a:ext cx="1563940" cy="45185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Europe, Middle east</a:t>
                </a:r>
                <a:r>
                  <a:rPr kumimoji="0" lang="en-US" sz="1100" b="1" i="0" u="none" strike="noStrike" kern="0" cap="none" spc="0" normalizeH="0" noProof="0" dirty="0" smtClean="0">
                    <a:ln>
                      <a:noFill/>
                    </a:ln>
                    <a:effectLst/>
                    <a:uLnTx/>
                    <a:uFillTx/>
                  </a:rPr>
                  <a:t> &amp; Africa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~35k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14 SS | 2 SUP | 2 MP | 62 DP</a:t>
                </a:r>
              </a:p>
            </p:txBody>
          </p:sp>
          <p:pic>
            <p:nvPicPr>
              <p:cNvPr id="39" name="Picture 17" descr="C:\Program Files (x86)\Microsoft Office\MEDIA\CAGCAT10\j0285750.wmf"/>
              <p:cNvPicPr>
                <a:picLocks noChangeAspect="1" noChangeArrowheads="1"/>
              </p:cNvPicPr>
              <p:nvPr/>
            </p:nvPicPr>
            <p:blipFill>
              <a:blip r:embed="rId3" cstate="print"/>
              <a:srcRect/>
              <a:stretch>
                <a:fillRect/>
              </a:stretch>
            </p:blipFill>
            <p:spPr bwMode="auto">
              <a:xfrm>
                <a:off x="6257051" y="2515299"/>
                <a:ext cx="304062" cy="143882"/>
              </a:xfrm>
              <a:prstGeom prst="rect">
                <a:avLst/>
              </a:prstGeom>
              <a:noFill/>
            </p:spPr>
          </p:pic>
          <p:pic>
            <p:nvPicPr>
              <p:cNvPr id="40" name="Picture 17" descr="C:\Program Files (x86)\Microsoft Office\MEDIA\CAGCAT10\j0285750.wmf"/>
              <p:cNvPicPr>
                <a:picLocks noChangeAspect="1" noChangeArrowheads="1"/>
              </p:cNvPicPr>
              <p:nvPr/>
            </p:nvPicPr>
            <p:blipFill>
              <a:blip r:embed="rId3" cstate="print"/>
              <a:srcRect/>
              <a:stretch>
                <a:fillRect/>
              </a:stretch>
            </p:blipFill>
            <p:spPr bwMode="auto">
              <a:xfrm>
                <a:off x="6371720" y="2603596"/>
                <a:ext cx="304062" cy="143882"/>
              </a:xfrm>
              <a:prstGeom prst="rect">
                <a:avLst/>
              </a:prstGeom>
              <a:noFill/>
            </p:spPr>
          </p:pic>
        </p:grpSp>
        <p:grpSp>
          <p:nvGrpSpPr>
            <p:cNvPr id="17" name="Group 16"/>
            <p:cNvGrpSpPr/>
            <p:nvPr/>
          </p:nvGrpSpPr>
          <p:grpSpPr>
            <a:xfrm>
              <a:off x="7269455" y="1378312"/>
              <a:ext cx="1460892" cy="869378"/>
              <a:chOff x="7313277" y="2133600"/>
              <a:chExt cx="1460892" cy="1111116"/>
            </a:xfrm>
          </p:grpSpPr>
          <p:pic>
            <p:nvPicPr>
              <p:cNvPr id="30" name="Picture 29" descr="C:\Program Files\Microsoft Resource DVD Artwork\DVD_ART\Artwork_Imagery\HARDWARE_IMAGERY\Illustration - Misc Hardware\Windows Vista Illustration Icons\Server.png">
                <a:hlinkClick r:id="" action="ppaction://noaction" highlightClick="1"/>
                <a:hlinkHover r:id="" action="ppaction://noaction" highlightClick="1"/>
              </p:cNvPr>
              <p:cNvPicPr>
                <a:picLocks noChangeAspect="1" noChangeArrowheads="1"/>
              </p:cNvPicPr>
              <p:nvPr/>
            </p:nvPicPr>
            <p:blipFill>
              <a:blip r:embed="rId2" cstate="print"/>
              <a:srcRect/>
              <a:stretch>
                <a:fillRect/>
              </a:stretch>
            </p:blipFill>
            <p:spPr bwMode="auto">
              <a:xfrm>
                <a:off x="7848600" y="2133600"/>
                <a:ext cx="548394" cy="561860"/>
              </a:xfrm>
              <a:prstGeom prst="rect">
                <a:avLst/>
              </a:prstGeom>
              <a:noFill/>
              <a:ln w="9525">
                <a:noFill/>
                <a:miter lim="800000"/>
                <a:headEnd/>
                <a:tailEnd/>
              </a:ln>
            </p:spPr>
          </p:pic>
          <p:sp>
            <p:nvSpPr>
              <p:cNvPr id="31" name="AutoShape 17"/>
              <p:cNvSpPr>
                <a:spLocks noChangeArrowheads="1"/>
              </p:cNvSpPr>
              <p:nvPr/>
            </p:nvSpPr>
            <p:spPr bwMode="auto">
              <a:xfrm flipH="1">
                <a:off x="8107973" y="2414530"/>
                <a:ext cx="228600" cy="185630"/>
              </a:xfrm>
              <a:prstGeom prst="can">
                <a:avLst>
                  <a:gd name="adj" fmla="val 27020"/>
                </a:avLst>
              </a:prstGeom>
              <a:gradFill rotWithShape="1">
                <a:gsLst>
                  <a:gs pos="0">
                    <a:srgbClr val="E85F17">
                      <a:lumMod val="75000"/>
                    </a:srgbClr>
                  </a:gs>
                  <a:gs pos="50000">
                    <a:srgbClr val="E85F17">
                      <a:lumMod val="50000"/>
                    </a:srgbClr>
                  </a:gs>
                  <a:gs pos="100000">
                    <a:srgbClr val="E85F17">
                      <a:lumMod val="75000"/>
                    </a:srgbClr>
                  </a:gs>
                </a:gsLst>
                <a:lin ang="0" scaled="1"/>
              </a:gradFill>
              <a:ln w="3175">
                <a:solidFill>
                  <a:srgbClr val="E85F17">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effectLst/>
                  <a:uLnTx/>
                  <a:uFillTx/>
                </a:endParaRPr>
              </a:p>
            </p:txBody>
          </p:sp>
          <p:sp>
            <p:nvSpPr>
              <p:cNvPr id="32" name="TextBox 31"/>
              <p:cNvSpPr txBox="1"/>
              <p:nvPr/>
            </p:nvSpPr>
            <p:spPr>
              <a:xfrm>
                <a:off x="7313277" y="2792859"/>
                <a:ext cx="1460892" cy="45185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Fareast &amp; South Pacific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~65k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effectLst/>
                    <a:uLnTx/>
                    <a:uFillTx/>
                  </a:rPr>
                  <a:t>7 SS | 2 SUP | 3 MP | 25 DP</a:t>
                </a:r>
              </a:p>
            </p:txBody>
          </p:sp>
          <p:pic>
            <p:nvPicPr>
              <p:cNvPr id="33" name="Picture 17" descr="C:\Program Files (x86)\Microsoft Office\MEDIA\CAGCAT10\j0285750.wmf"/>
              <p:cNvPicPr>
                <a:picLocks noChangeAspect="1" noChangeArrowheads="1"/>
              </p:cNvPicPr>
              <p:nvPr/>
            </p:nvPicPr>
            <p:blipFill>
              <a:blip r:embed="rId3" cstate="print"/>
              <a:srcRect/>
              <a:stretch>
                <a:fillRect/>
              </a:stretch>
            </p:blipFill>
            <p:spPr bwMode="auto">
              <a:xfrm>
                <a:off x="8061556" y="2517975"/>
                <a:ext cx="304062" cy="143882"/>
              </a:xfrm>
              <a:prstGeom prst="rect">
                <a:avLst/>
              </a:prstGeom>
              <a:noFill/>
            </p:spPr>
          </p:pic>
          <p:pic>
            <p:nvPicPr>
              <p:cNvPr id="34" name="Picture 17" descr="C:\Program Files (x86)\Microsoft Office\MEDIA\CAGCAT10\j0285750.wmf"/>
              <p:cNvPicPr>
                <a:picLocks noChangeAspect="1" noChangeArrowheads="1"/>
              </p:cNvPicPr>
              <p:nvPr/>
            </p:nvPicPr>
            <p:blipFill>
              <a:blip r:embed="rId3" cstate="print"/>
              <a:srcRect/>
              <a:stretch>
                <a:fillRect/>
              </a:stretch>
            </p:blipFill>
            <p:spPr bwMode="auto">
              <a:xfrm>
                <a:off x="8176225" y="2606272"/>
                <a:ext cx="304062" cy="143882"/>
              </a:xfrm>
              <a:prstGeom prst="rect">
                <a:avLst/>
              </a:prstGeom>
              <a:noFill/>
            </p:spPr>
          </p:pic>
          <p:pic>
            <p:nvPicPr>
              <p:cNvPr id="35" name="Picture 34" descr="C:\Program Files (x86)\Microsoft Office\MEDIA\CAGCAT10\j0285750.wmf"/>
              <p:cNvPicPr>
                <a:picLocks noChangeAspect="1" noChangeArrowheads="1"/>
              </p:cNvPicPr>
              <p:nvPr/>
            </p:nvPicPr>
            <p:blipFill>
              <a:blip r:embed="rId3" cstate="print"/>
              <a:srcRect/>
              <a:stretch>
                <a:fillRect/>
              </a:stretch>
            </p:blipFill>
            <p:spPr bwMode="auto">
              <a:xfrm>
                <a:off x="8290894" y="2694568"/>
                <a:ext cx="304062" cy="143882"/>
              </a:xfrm>
              <a:prstGeom prst="rect">
                <a:avLst/>
              </a:prstGeom>
              <a:noFill/>
            </p:spPr>
          </p:pic>
        </p:grpSp>
        <p:cxnSp>
          <p:nvCxnSpPr>
            <p:cNvPr id="18" name="Straight Connector 17"/>
            <p:cNvCxnSpPr/>
            <p:nvPr/>
          </p:nvCxnSpPr>
          <p:spPr>
            <a:xfrm flipH="1">
              <a:off x="992375" y="1054227"/>
              <a:ext cx="3464224" cy="324084"/>
            </a:xfrm>
            <a:prstGeom prst="line">
              <a:avLst/>
            </a:prstGeom>
            <a:noFill/>
            <a:ln w="12700" cap="flat" cmpd="sng" algn="ctr">
              <a:solidFill>
                <a:srgbClr val="020230"/>
              </a:solidFill>
              <a:prstDash val="solid"/>
            </a:ln>
            <a:effectLst/>
          </p:spPr>
        </p:cxnSp>
        <p:cxnSp>
          <p:nvCxnSpPr>
            <p:cNvPr id="19" name="Straight Connector 18"/>
            <p:cNvCxnSpPr/>
            <p:nvPr/>
          </p:nvCxnSpPr>
          <p:spPr>
            <a:xfrm flipH="1">
              <a:off x="2764025" y="1054227"/>
              <a:ext cx="1730572" cy="324084"/>
            </a:xfrm>
            <a:prstGeom prst="line">
              <a:avLst/>
            </a:prstGeom>
            <a:noFill/>
            <a:ln w="12700" cap="flat" cmpd="sng" algn="ctr">
              <a:solidFill>
                <a:srgbClr val="020230"/>
              </a:solidFill>
              <a:prstDash val="solid"/>
            </a:ln>
            <a:effectLst/>
          </p:spPr>
        </p:cxnSp>
        <p:cxnSp>
          <p:nvCxnSpPr>
            <p:cNvPr id="20" name="Straight Connector 19"/>
            <p:cNvCxnSpPr/>
            <p:nvPr/>
          </p:nvCxnSpPr>
          <p:spPr>
            <a:xfrm>
              <a:off x="4520851" y="1054227"/>
              <a:ext cx="1786474" cy="324084"/>
            </a:xfrm>
            <a:prstGeom prst="line">
              <a:avLst/>
            </a:prstGeom>
            <a:noFill/>
            <a:ln w="12700" cap="flat" cmpd="sng" algn="ctr">
              <a:solidFill>
                <a:srgbClr val="020230"/>
              </a:solidFill>
              <a:prstDash val="solid"/>
            </a:ln>
            <a:effectLst/>
          </p:spPr>
        </p:cxnSp>
        <p:cxnSp>
          <p:nvCxnSpPr>
            <p:cNvPr id="21" name="Straight Connector 20"/>
            <p:cNvCxnSpPr/>
            <p:nvPr/>
          </p:nvCxnSpPr>
          <p:spPr>
            <a:xfrm>
              <a:off x="4494597" y="1054227"/>
              <a:ext cx="3584378" cy="324084"/>
            </a:xfrm>
            <a:prstGeom prst="line">
              <a:avLst/>
            </a:prstGeom>
            <a:noFill/>
            <a:ln w="12700" cap="flat" cmpd="sng" algn="ctr">
              <a:solidFill>
                <a:srgbClr val="020230"/>
              </a:solidFill>
              <a:prstDash val="solid"/>
            </a:ln>
            <a:effectLst/>
          </p:spPr>
        </p:cxnSp>
        <p:grpSp>
          <p:nvGrpSpPr>
            <p:cNvPr id="22" name="Group 21"/>
            <p:cNvGrpSpPr/>
            <p:nvPr/>
          </p:nvGrpSpPr>
          <p:grpSpPr>
            <a:xfrm>
              <a:off x="2923636" y="224879"/>
              <a:ext cx="3354288" cy="829348"/>
              <a:chOff x="3001324" y="529679"/>
              <a:chExt cx="3354288" cy="829348"/>
            </a:xfrm>
          </p:grpSpPr>
          <p:sp>
            <p:nvSpPr>
              <p:cNvPr id="26" name="TextBox 25"/>
              <p:cNvSpPr txBox="1"/>
              <p:nvPr/>
            </p:nvSpPr>
            <p:spPr>
              <a:xfrm>
                <a:off x="3001324" y="529679"/>
                <a:ext cx="3354288" cy="3263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effectLst/>
                    <a:uLnTx/>
                    <a:uFillTx/>
                  </a:rPr>
                  <a:t>Microsoft IT ConfigMgr 07 Central Site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rPr>
                  <a:t>~280k Clients</a:t>
                </a:r>
              </a:p>
            </p:txBody>
          </p:sp>
          <p:grpSp>
            <p:nvGrpSpPr>
              <p:cNvPr id="27" name="Group 26"/>
              <p:cNvGrpSpPr/>
              <p:nvPr/>
            </p:nvGrpSpPr>
            <p:grpSpPr>
              <a:xfrm>
                <a:off x="4404606" y="914400"/>
                <a:ext cx="548394" cy="444627"/>
                <a:chOff x="4404606" y="990599"/>
                <a:chExt cx="548394" cy="561859"/>
              </a:xfrm>
            </p:grpSpPr>
            <p:pic>
              <p:nvPicPr>
                <p:cNvPr id="28" name="Picture 27" descr="C:\Program Files\Microsoft Resource DVD Artwork\DVD_ART\Artwork_Imagery\HARDWARE_IMAGERY\Illustration - Misc Hardware\Windows Vista Illustration Icons\Server.png">
                  <a:hlinkClick r:id="" action="ppaction://noaction" highlightClick="1"/>
                  <a:hlinkHover r:id="" action="ppaction://noaction" highlightClick="1"/>
                </p:cNvPr>
                <p:cNvPicPr>
                  <a:picLocks noChangeAspect="1" noChangeArrowheads="1"/>
                </p:cNvPicPr>
                <p:nvPr/>
              </p:nvPicPr>
              <p:blipFill>
                <a:blip r:embed="rId2" cstate="print"/>
                <a:srcRect/>
                <a:stretch>
                  <a:fillRect/>
                </a:stretch>
              </p:blipFill>
              <p:spPr bwMode="auto">
                <a:xfrm>
                  <a:off x="4404606" y="990599"/>
                  <a:ext cx="548394" cy="561859"/>
                </a:xfrm>
                <a:prstGeom prst="rect">
                  <a:avLst/>
                </a:prstGeom>
                <a:noFill/>
                <a:ln w="9525">
                  <a:noFill/>
                  <a:miter lim="800000"/>
                  <a:headEnd/>
                  <a:tailEnd/>
                </a:ln>
              </p:spPr>
            </p:pic>
            <p:sp>
              <p:nvSpPr>
                <p:cNvPr id="29" name="AutoShape 17"/>
                <p:cNvSpPr>
                  <a:spLocks noChangeArrowheads="1"/>
                </p:cNvSpPr>
                <p:nvPr/>
              </p:nvSpPr>
              <p:spPr bwMode="auto">
                <a:xfrm flipH="1">
                  <a:off x="4693213" y="1271529"/>
                  <a:ext cx="228600" cy="185630"/>
                </a:xfrm>
                <a:prstGeom prst="can">
                  <a:avLst>
                    <a:gd name="adj" fmla="val 27020"/>
                  </a:avLst>
                </a:prstGeom>
                <a:solidFill>
                  <a:schemeClr val="accent4">
                    <a:lumMod val="50000"/>
                  </a:schemeClr>
                </a:solidFill>
                <a:ln w="3175">
                  <a:solidFill>
                    <a:srgbClr val="005825">
                      <a:lumMod val="90000"/>
                      <a:lumOff val="1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effectLst/>
                    <a:uLnTx/>
                    <a:uFillTx/>
                  </a:endParaRPr>
                </a:p>
              </p:txBody>
            </p:sp>
          </p:grpSp>
        </p:grpSp>
        <p:pic>
          <p:nvPicPr>
            <p:cNvPr id="23" name="Picture 22" descr="C:\Program Files (x86)\Microsoft Office\MEDIA\CAGCAT10\j0285750.wmf"/>
            <p:cNvPicPr>
              <a:picLocks noChangeAspect="1" noChangeArrowheads="1"/>
            </p:cNvPicPr>
            <p:nvPr/>
          </p:nvPicPr>
          <p:blipFill>
            <a:blip r:embed="rId3" cstate="print"/>
            <a:srcRect/>
            <a:stretch>
              <a:fillRect/>
            </a:stretch>
          </p:blipFill>
          <p:spPr bwMode="auto">
            <a:xfrm>
              <a:off x="1141512" y="1833253"/>
              <a:ext cx="304062" cy="112578"/>
            </a:xfrm>
            <a:prstGeom prst="rect">
              <a:avLst/>
            </a:prstGeom>
            <a:noFill/>
          </p:spPr>
        </p:pic>
        <p:pic>
          <p:nvPicPr>
            <p:cNvPr id="24" name="Picture 23" descr="C:\Program Files (x86)\Microsoft Office\MEDIA\CAGCAT10\j0285750.wmf"/>
            <p:cNvPicPr>
              <a:picLocks noChangeAspect="1" noChangeArrowheads="1"/>
            </p:cNvPicPr>
            <p:nvPr/>
          </p:nvPicPr>
          <p:blipFill>
            <a:blip r:embed="rId3" cstate="print"/>
            <a:srcRect/>
            <a:stretch>
              <a:fillRect/>
            </a:stretch>
          </p:blipFill>
          <p:spPr bwMode="auto">
            <a:xfrm>
              <a:off x="1160472" y="1821686"/>
              <a:ext cx="304062" cy="112578"/>
            </a:xfrm>
            <a:prstGeom prst="rect">
              <a:avLst/>
            </a:prstGeom>
            <a:noFill/>
          </p:spPr>
        </p:pic>
        <p:pic>
          <p:nvPicPr>
            <p:cNvPr id="25" name="Picture 17" descr="C:\Program Files (x86)\Microsoft Office\MEDIA\CAGCAT10\j0285750.wmf"/>
            <p:cNvPicPr>
              <a:picLocks noChangeAspect="1" noChangeArrowheads="1"/>
            </p:cNvPicPr>
            <p:nvPr/>
          </p:nvPicPr>
          <p:blipFill>
            <a:blip r:embed="rId3" cstate="print"/>
            <a:srcRect/>
            <a:stretch>
              <a:fillRect/>
            </a:stretch>
          </p:blipFill>
          <p:spPr bwMode="auto">
            <a:xfrm>
              <a:off x="931134" y="1676400"/>
              <a:ext cx="304062" cy="112578"/>
            </a:xfrm>
            <a:prstGeom prst="rect">
              <a:avLst/>
            </a:prstGeom>
            <a:noFill/>
          </p:spPr>
        </p:pic>
      </p:grpSp>
    </p:spTree>
    <p:extLst>
      <p:ext uri="{BB962C8B-B14F-4D97-AF65-F5344CB8AC3E}">
        <p14:creationId xmlns:p14="http://schemas.microsoft.com/office/powerpoint/2010/main" val="3792364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pc="-150" dirty="0"/>
              <a:t>Desired Configuration Management</a:t>
            </a:r>
            <a:r>
              <a:rPr lang="en-US" dirty="0" smtClean="0"/>
              <a:t> Overview</a:t>
            </a:r>
            <a:endParaRPr lang="en-US" dirty="0"/>
          </a:p>
        </p:txBody>
      </p:sp>
      <p:sp>
        <p:nvSpPr>
          <p:cNvPr id="5" name="Subtitle 4"/>
          <p:cNvSpPr>
            <a:spLocks noGrp="1"/>
          </p:cNvSpPr>
          <p:nvPr>
            <p:ph type="subTitle" idx="1"/>
          </p:nvPr>
        </p:nvSpPr>
        <p:spPr/>
        <p:txBody>
          <a:bodyPr/>
          <a:lstStyle/>
          <a:p>
            <a:r>
              <a:rPr lang="en-US" dirty="0" smtClean="0"/>
              <a:t>Karthik Jayavel</a:t>
            </a:r>
            <a:endParaRPr lang="en-US" dirty="0"/>
          </a:p>
        </p:txBody>
      </p:sp>
    </p:spTree>
    <p:extLst>
      <p:ext uri="{BB962C8B-B14F-4D97-AF65-F5344CB8AC3E}">
        <p14:creationId xmlns:p14="http://schemas.microsoft.com/office/powerpoint/2010/main" val="101567196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title"/>
          </p:nvPr>
        </p:nvSpPr>
        <p:spPr/>
        <p:txBody>
          <a:bodyPr rtlCol="0" anchor="ctr">
            <a:normAutofit/>
          </a:bodyPr>
          <a:lstStyle/>
          <a:p>
            <a:pPr>
              <a:defRPr/>
            </a:pPr>
            <a:r>
              <a:rPr lang="en-US" spc="-150" dirty="0" smtClean="0">
                <a:gradFill flip="none" rotWithShape="1">
                  <a:gsLst>
                    <a:gs pos="0">
                      <a:schemeClr val="tx1"/>
                    </a:gs>
                    <a:gs pos="86000">
                      <a:schemeClr val="tx1"/>
                    </a:gs>
                  </a:gsLst>
                  <a:lin ang="5400000" scaled="0"/>
                  <a:tileRect/>
                </a:gradFill>
                <a:effectLst/>
                <a:latin typeface="+mj-lt"/>
              </a:rPr>
              <a:t>Desired Configuration Management Overview</a:t>
            </a:r>
            <a:endParaRPr lang="en-US" spc="-150" dirty="0">
              <a:gradFill flip="none" rotWithShape="1">
                <a:gsLst>
                  <a:gs pos="0">
                    <a:schemeClr val="tx1"/>
                  </a:gs>
                  <a:gs pos="86000">
                    <a:schemeClr val="tx1"/>
                  </a:gs>
                </a:gsLst>
                <a:lin ang="5400000" scaled="0"/>
                <a:tileRect/>
              </a:gradFill>
              <a:effectLst/>
              <a:latin typeface="+mj-lt"/>
            </a:endParaRPr>
          </a:p>
        </p:txBody>
      </p:sp>
      <p:sp>
        <p:nvSpPr>
          <p:cNvPr id="5" name="Text Placeholder 2"/>
          <p:cNvSpPr txBox="1">
            <a:spLocks/>
          </p:cNvSpPr>
          <p:nvPr/>
        </p:nvSpPr>
        <p:spPr>
          <a:xfrm>
            <a:off x="519112" y="1447799"/>
            <a:ext cx="11149013" cy="521989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DCM ensures that systems comply with configuration states: </a:t>
            </a:r>
            <a:endParaRPr lang="en-US" dirty="0" smtClean="0"/>
          </a:p>
          <a:p>
            <a:endParaRPr lang="en-US" dirty="0"/>
          </a:p>
          <a:p>
            <a:r>
              <a:rPr lang="en-US" dirty="0" smtClean="0"/>
              <a:t>Audit </a:t>
            </a:r>
            <a:r>
              <a:rPr lang="en-US" dirty="0"/>
              <a:t>compliance on defined standards and </a:t>
            </a:r>
            <a:r>
              <a:rPr lang="en-US" dirty="0" smtClean="0"/>
              <a:t>policies</a:t>
            </a:r>
          </a:p>
          <a:p>
            <a:pPr marL="0" indent="0">
              <a:buNone/>
            </a:pPr>
            <a:endParaRPr lang="en-US" dirty="0"/>
          </a:p>
          <a:p>
            <a:r>
              <a:rPr lang="en-US" dirty="0"/>
              <a:t>Proactive monitoring of drifts in </a:t>
            </a:r>
            <a:r>
              <a:rPr lang="en-US" dirty="0" smtClean="0"/>
              <a:t>configurations</a:t>
            </a:r>
          </a:p>
          <a:p>
            <a:endParaRPr lang="en-US" dirty="0"/>
          </a:p>
          <a:p>
            <a:r>
              <a:rPr lang="en-US" dirty="0"/>
              <a:t>Act on non-compliant machines and remediate</a:t>
            </a:r>
          </a:p>
          <a:p>
            <a:endParaRPr lang="en-US" dirty="0"/>
          </a:p>
          <a:p>
            <a:r>
              <a:rPr lang="en-US" dirty="0"/>
              <a:t>Improve systems availability, security, and performance of systems</a:t>
            </a:r>
          </a:p>
        </p:txBody>
      </p:sp>
    </p:spTree>
    <p:extLst>
      <p:ext uri="{BB962C8B-B14F-4D97-AF65-F5344CB8AC3E}">
        <p14:creationId xmlns:p14="http://schemas.microsoft.com/office/powerpoint/2010/main" val="783283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anim calcmode="lin" valueType="num">
                                      <p:cBhvr>
                                        <p:cTn id="2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Terms &amp; Concepts</a:t>
            </a:r>
          </a:p>
        </p:txBody>
      </p:sp>
      <p:sp>
        <p:nvSpPr>
          <p:cNvPr id="3" name="Text Placeholder 2"/>
          <p:cNvSpPr>
            <a:spLocks noGrp="1"/>
          </p:cNvSpPr>
          <p:nvPr>
            <p:ph type="body" sz="quarter" idx="10"/>
          </p:nvPr>
        </p:nvSpPr>
        <p:spPr>
          <a:xfrm>
            <a:off x="519113" y="1447800"/>
            <a:ext cx="11149012" cy="5142314"/>
          </a:xfrm>
        </p:spPr>
        <p:txBody>
          <a:bodyPr/>
          <a:lstStyle/>
          <a:p>
            <a:r>
              <a:rPr lang="en-US" dirty="0"/>
              <a:t>Configuration Item (</a:t>
            </a:r>
            <a:r>
              <a:rPr lang="en-US" dirty="0" smtClean="0"/>
              <a:t>CI)</a:t>
            </a:r>
          </a:p>
          <a:p>
            <a:pPr lvl="1"/>
            <a:r>
              <a:rPr lang="en-US" dirty="0" smtClean="0"/>
              <a:t>CIs represent </a:t>
            </a:r>
            <a:r>
              <a:rPr lang="en-US" dirty="0"/>
              <a:t>units of configuration policy that can be </a:t>
            </a:r>
            <a:r>
              <a:rPr lang="en-US" dirty="0" smtClean="0"/>
              <a:t>detected</a:t>
            </a:r>
            <a:r>
              <a:rPr lang="en-US" dirty="0"/>
              <a:t> </a:t>
            </a:r>
            <a:r>
              <a:rPr lang="en-US" dirty="0" smtClean="0"/>
              <a:t>for compliance</a:t>
            </a:r>
          </a:p>
          <a:p>
            <a:pPr marL="460375" lvl="1" indent="0">
              <a:buNone/>
            </a:pPr>
            <a:endParaRPr lang="en-US" dirty="0" smtClean="0"/>
          </a:p>
          <a:p>
            <a:r>
              <a:rPr lang="en-US" dirty="0" smtClean="0"/>
              <a:t>Configuration Baseline</a:t>
            </a:r>
          </a:p>
          <a:p>
            <a:pPr lvl="1"/>
            <a:r>
              <a:rPr lang="en-US" dirty="0" smtClean="0"/>
              <a:t>A </a:t>
            </a:r>
            <a:r>
              <a:rPr lang="en-US" dirty="0"/>
              <a:t>configuration baseline </a:t>
            </a:r>
            <a:r>
              <a:rPr lang="en-US" dirty="0" smtClean="0"/>
              <a:t>composed </a:t>
            </a:r>
            <a:r>
              <a:rPr lang="en-US" dirty="0"/>
              <a:t>of other CIs classified as required, optional or </a:t>
            </a:r>
            <a:r>
              <a:rPr lang="en-US" dirty="0" smtClean="0"/>
              <a:t>prohibited</a:t>
            </a:r>
          </a:p>
          <a:p>
            <a:pPr lvl="1"/>
            <a:r>
              <a:rPr lang="en-US" dirty="0" smtClean="0"/>
              <a:t>Primary </a:t>
            </a:r>
            <a:r>
              <a:rPr lang="en-US" dirty="0"/>
              <a:t>unit of administrative work and can be assigned to collections for compliance </a:t>
            </a:r>
            <a:r>
              <a:rPr lang="en-US" dirty="0" smtClean="0"/>
              <a:t>monitoring</a:t>
            </a:r>
          </a:p>
          <a:p>
            <a:pPr marL="460375" lvl="1" indent="0">
              <a:buNone/>
            </a:pPr>
            <a:endParaRPr lang="en-US" dirty="0"/>
          </a:p>
          <a:p>
            <a:r>
              <a:rPr lang="en-US" dirty="0" smtClean="0"/>
              <a:t>Type of CIs – Registry, File, SQL query, WMI, LDAP etc.,</a:t>
            </a:r>
          </a:p>
          <a:p>
            <a:pPr lvl="1"/>
            <a:endParaRPr lang="en-US" dirty="0"/>
          </a:p>
        </p:txBody>
      </p:sp>
    </p:spTree>
    <p:extLst>
      <p:ext uri="{BB962C8B-B14F-4D97-AF65-F5344CB8AC3E}">
        <p14:creationId xmlns:p14="http://schemas.microsoft.com/office/powerpoint/2010/main" val="28709154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73E8FA5154C44FAF78A9C14A3187B8" ma:contentTypeVersion="0" ma:contentTypeDescription="Create a new document." ma:contentTypeScope="" ma:versionID="5cb6d063e33a565c44b8e56a35e2ef7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12BCFC-8877-4CF0-9D12-FD4A4BECCA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EF33D83-3ADA-4F7A-8878-FB2D71AB1BC8}">
  <ds:schemaRefs>
    <ds:schemaRef ds:uri="http://purl.org/dc/terms/"/>
    <ds:schemaRef ds:uri="http://purl.org/dc/dcmityp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schemas.microsoft.com/office/2006/documentManagement/types"/>
  </ds:schemaRefs>
</ds:datastoreItem>
</file>

<file path=customXml/itemProps3.xml><?xml version="1.0" encoding="utf-8"?>
<ds:datastoreItem xmlns:ds="http://schemas.openxmlformats.org/officeDocument/2006/customXml" ds:itemID="{6F001220-474C-41F6-8718-2D1132B480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9920</TotalTime>
  <Words>2994</Words>
  <Application>Microsoft Office PowerPoint</Application>
  <PresentationFormat>Custom</PresentationFormat>
  <Paragraphs>396</Paragraphs>
  <Slides>34</Slides>
  <Notes>23</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TENA11_BreakoutSession_Template_16x9_Final (2)</vt:lpstr>
      <vt:lpstr>1_White with Consolas font for code slides</vt:lpstr>
      <vt:lpstr>1_TENA11_BreakoutSession_Template_16x9_Final (2)</vt:lpstr>
      <vt:lpstr>Integrating the Microsoft System Center Stack for Process  Compliance and Automation</vt:lpstr>
      <vt:lpstr>Session Objectives and Takeaways</vt:lpstr>
      <vt:lpstr>Who is Management Platforms &amp; Service Delivery (MPSD)?</vt:lpstr>
      <vt:lpstr>PowerPoint Presentation</vt:lpstr>
      <vt:lpstr>Microsoft IT Key Compliance Scenarios</vt:lpstr>
      <vt:lpstr>Configuration Manager Architecture</vt:lpstr>
      <vt:lpstr>Desired Configuration Management Overview</vt:lpstr>
      <vt:lpstr>Desired Configuration Management Overview</vt:lpstr>
      <vt:lpstr>Overview: Terms &amp; Concepts</vt:lpstr>
      <vt:lpstr>Overview: Data flow</vt:lpstr>
      <vt:lpstr>Compliance Life Cycle – Four “A”s</vt:lpstr>
      <vt:lpstr>Compliance Life Cycle – Assess</vt:lpstr>
      <vt:lpstr>Compliance Life Cycle – Assign</vt:lpstr>
      <vt:lpstr>Create and Configure Baseline </vt:lpstr>
      <vt:lpstr>Alert and Act Phases</vt:lpstr>
      <vt:lpstr>Compliance Life Cycle – Alert</vt:lpstr>
      <vt:lpstr>Configuring DCM Event Rule in OpsMgr </vt:lpstr>
      <vt:lpstr>Configuring DCM Event Rule in OpsMgr</vt:lpstr>
      <vt:lpstr>Compliance Life Cycle – Act</vt:lpstr>
      <vt:lpstr> Walkthrough for all 4 “A’s”</vt:lpstr>
      <vt:lpstr>Walkthrough for 4 “A’s”</vt:lpstr>
      <vt:lpstr>Other Real World Scenarios</vt:lpstr>
      <vt:lpstr>What is new in Configuration Manager 2012?</vt:lpstr>
      <vt:lpstr>Setting Mgmt. in ConfigMgr 2012</vt:lpstr>
      <vt:lpstr>Best Practices</vt:lpstr>
      <vt:lpstr>Summary and Key Takeaways</vt:lpstr>
      <vt:lpstr>More Information</vt:lpstr>
      <vt:lpstr>Questions?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SIM337: Integrating the System Center Stack for Process Compliance and Automation</dc:title>
  <dc:subject>Microsoft TechEd North America 2011</dc:subject>
  <dc:creator>Shitanshu Verma; Karthik Jayavel</dc:creator>
  <cp:keywords>TechEd 2011</cp:keywords>
  <dc:description>Template Design: Jordan Cayabyab
Formatter: Dana Kim-Wincapaw, Silver Fox Productions, Inc.
Event Date: May 16-19, 2011
Event Location: Atlanta
Audience Type: Developers, IT Pros</dc:description>
  <cp:lastModifiedBy>Shows</cp:lastModifiedBy>
  <cp:revision>195</cp:revision>
  <dcterms:created xsi:type="dcterms:W3CDTF">2010-12-21T06:11:17Z</dcterms:created>
  <dcterms:modified xsi:type="dcterms:W3CDTF">2011-05-19T17:09:20Z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0x0101005B73E8FA5154C44FAF78A9C14A3187B8</vt:lpwstr>
  </property>
</Properties>
</file>