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xml" ContentType="application/vnd.openxmlformats-officedocument.presentationml.tags+xml"/>
  <Override PartName="/ppt/notesSlides/notesSlide59.xml" ContentType="application/vnd.openxmlformats-officedocument.presentationml.notesSlide+xml"/>
  <Override PartName="/ppt/tags/tag2.xml" ContentType="application/vnd.openxmlformats-officedocument.presentationml.tags+xml"/>
  <Override PartName="/ppt/notesSlides/notesSlide60.xml" ContentType="application/vnd.openxmlformats-officedocument.presentationml.notesSlide+xml"/>
  <Override PartName="/ppt/tags/tag3.xml" ContentType="application/vnd.openxmlformats-officedocument.presentationml.tags+xml"/>
  <Override PartName="/ppt/notesSlides/notesSlide61.xml" ContentType="application/vnd.openxmlformats-officedocument.presentationml.notesSlide+xml"/>
  <Override PartName="/ppt/tags/tag4.xml" ContentType="application/vnd.openxmlformats-officedocument.presentationml.tags+xml"/>
  <Override PartName="/ppt/notesSlides/notesSlide62.xml" ContentType="application/vnd.openxmlformats-officedocument.presentationml.notesSlide+xml"/>
  <Override PartName="/ppt/tags/tag5.xml" ContentType="application/vnd.openxmlformats-officedocument.presentationml.tags+xml"/>
  <Override PartName="/ppt/notesSlides/notesSlide63.xml" ContentType="application/vnd.openxmlformats-officedocument.presentationml.notesSlide+xml"/>
  <Override PartName="/ppt/tags/tag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4"/>
    <p:sldMasterId id="2147483796" r:id="rId5"/>
  </p:sldMasterIdLst>
  <p:notesMasterIdLst>
    <p:notesMasterId r:id="rId72"/>
  </p:notesMasterIdLst>
  <p:handoutMasterIdLst>
    <p:handoutMasterId r:id="rId73"/>
  </p:handoutMasterIdLst>
  <p:sldIdLst>
    <p:sldId id="319" r:id="rId6"/>
    <p:sldId id="322" r:id="rId7"/>
    <p:sldId id="335" r:id="rId8"/>
    <p:sldId id="336" r:id="rId9"/>
    <p:sldId id="337" r:id="rId10"/>
    <p:sldId id="338" r:id="rId11"/>
    <p:sldId id="339" r:id="rId12"/>
    <p:sldId id="340" r:id="rId13"/>
    <p:sldId id="397" r:id="rId14"/>
    <p:sldId id="344" r:id="rId15"/>
    <p:sldId id="345" r:id="rId16"/>
    <p:sldId id="349" r:id="rId17"/>
    <p:sldId id="350" r:id="rId18"/>
    <p:sldId id="351" r:id="rId19"/>
    <p:sldId id="352" r:id="rId20"/>
    <p:sldId id="353" r:id="rId21"/>
    <p:sldId id="354" r:id="rId22"/>
    <p:sldId id="355" r:id="rId23"/>
    <p:sldId id="356" r:id="rId24"/>
    <p:sldId id="398" r:id="rId25"/>
    <p:sldId id="358" r:id="rId26"/>
    <p:sldId id="359" r:id="rId27"/>
    <p:sldId id="360" r:id="rId28"/>
    <p:sldId id="399" r:id="rId29"/>
    <p:sldId id="364" r:id="rId30"/>
    <p:sldId id="365" r:id="rId31"/>
    <p:sldId id="368" r:id="rId32"/>
    <p:sldId id="367" r:id="rId33"/>
    <p:sldId id="366" r:id="rId34"/>
    <p:sldId id="375" r:id="rId35"/>
    <p:sldId id="370" r:id="rId36"/>
    <p:sldId id="371" r:id="rId37"/>
    <p:sldId id="372" r:id="rId38"/>
    <p:sldId id="400" r:id="rId39"/>
    <p:sldId id="374" r:id="rId40"/>
    <p:sldId id="412" r:id="rId41"/>
    <p:sldId id="413" r:id="rId42"/>
    <p:sldId id="396" r:id="rId43"/>
    <p:sldId id="376" r:id="rId44"/>
    <p:sldId id="411" r:id="rId45"/>
    <p:sldId id="379" r:id="rId46"/>
    <p:sldId id="380" r:id="rId47"/>
    <p:sldId id="405" r:id="rId48"/>
    <p:sldId id="434" r:id="rId49"/>
    <p:sldId id="431" r:id="rId50"/>
    <p:sldId id="432" r:id="rId51"/>
    <p:sldId id="433" r:id="rId52"/>
    <p:sldId id="407"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271" r:id="rId7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58F"/>
    <a:srgbClr val="008000"/>
    <a:srgbClr val="429A16"/>
    <a:srgbClr val="03C2F1"/>
    <a:srgbClr val="FFFFFF"/>
    <a:srgbClr val="000000"/>
    <a:srgbClr val="F8F57B"/>
    <a:srgbClr val="59D01E"/>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92073" autoAdjust="0"/>
  </p:normalViewPr>
  <p:slideViewPr>
    <p:cSldViewPr snapToGrid="0">
      <p:cViewPr varScale="1">
        <p:scale>
          <a:sx n="97" d="100"/>
          <a:sy n="97" d="100"/>
        </p:scale>
        <p:origin x="-52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SizeLimit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1"/>
            <a:ext cx="5486400" cy="4114800"/>
          </a:xfrm>
          <a:prstGeom prst="rect">
            <a:avLst/>
          </a:prstGeom>
        </p:spPr>
        <p:txBody>
          <a:bodyPr/>
          <a:lstStyle/>
          <a:p>
            <a:r>
              <a:rPr lang="en-US" sz="900" b="1" kern="1200" dirty="0" smtClean="0">
                <a:solidFill>
                  <a:schemeClr val="tx1"/>
                </a:solidFill>
                <a:effectLst/>
                <a:latin typeface="Segoe UI" pitchFamily="34" charset="0"/>
                <a:ea typeface="+mn-ea"/>
                <a:cs typeface="+mn-cs"/>
              </a:rPr>
              <a:t>What is FOPE Admin Center?</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FOPE Admin Center is the online web console that a </a:t>
            </a:r>
            <a:r>
              <a:rPr lang="en-US" sz="900" b="1" kern="1200" dirty="0" smtClean="0">
                <a:solidFill>
                  <a:schemeClr val="tx1"/>
                </a:solidFill>
                <a:effectLst/>
                <a:latin typeface="Segoe UI" pitchFamily="34" charset="0"/>
                <a:ea typeface="+mn-ea"/>
                <a:cs typeface="+mn-cs"/>
              </a:rPr>
              <a:t>IT admin</a:t>
            </a:r>
            <a:r>
              <a:rPr lang="en-US" sz="900" kern="1200" dirty="0" smtClean="0">
                <a:solidFill>
                  <a:schemeClr val="tx1"/>
                </a:solidFill>
                <a:effectLst/>
                <a:latin typeface="Segoe UI" pitchFamily="34" charset="0"/>
                <a:ea typeface="+mn-ea"/>
                <a:cs typeface="+mn-cs"/>
              </a:rPr>
              <a:t> can use to </a:t>
            </a:r>
            <a:r>
              <a:rPr lang="en-US" sz="900" b="1" kern="1200" dirty="0" smtClean="0">
                <a:solidFill>
                  <a:schemeClr val="tx1"/>
                </a:solidFill>
                <a:effectLst/>
                <a:latin typeface="Segoe UI" pitchFamily="34" charset="0"/>
                <a:ea typeface="+mn-ea"/>
                <a:cs typeface="+mn-cs"/>
              </a:rPr>
              <a:t>implement an advanced configuration or customization of settings related to Mail hygiene</a:t>
            </a:r>
            <a:r>
              <a:rPr lang="en-US" sz="900" kern="1200" dirty="0" smtClean="0">
                <a:solidFill>
                  <a:schemeClr val="tx1"/>
                </a:solidFill>
                <a:effectLst/>
                <a:latin typeface="Segoe UI" pitchFamily="34" charset="0"/>
                <a:ea typeface="+mn-ea"/>
                <a:cs typeface="+mn-cs"/>
              </a:rPr>
              <a:t> – it is a </a:t>
            </a:r>
            <a:r>
              <a:rPr lang="en-US" sz="900" b="1" kern="1200" dirty="0" smtClean="0">
                <a:solidFill>
                  <a:schemeClr val="tx1"/>
                </a:solidFill>
                <a:effectLst/>
                <a:latin typeface="Segoe UI" pitchFamily="34" charset="0"/>
                <a:ea typeface="+mn-ea"/>
                <a:cs typeface="+mn-cs"/>
              </a:rPr>
              <a:t>Single interface for all mail protection and hygiene control</a:t>
            </a:r>
            <a:endParaRPr lang="en-US"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Corporate policy</a:t>
            </a:r>
          </a:p>
          <a:p>
            <a:pPr lvl="0"/>
            <a:r>
              <a:rPr lang="en-US" sz="900" kern="1200" dirty="0" smtClean="0">
                <a:solidFill>
                  <a:schemeClr val="tx1"/>
                </a:solidFill>
                <a:effectLst/>
                <a:latin typeface="Segoe UI" pitchFamily="34" charset="0"/>
                <a:ea typeface="+mn-ea"/>
                <a:cs typeface="+mn-cs"/>
              </a:rPr>
              <a:t>Spam settings</a:t>
            </a:r>
          </a:p>
          <a:p>
            <a:pPr lvl="0"/>
            <a:r>
              <a:rPr lang="en-US" sz="900" kern="1200" dirty="0" smtClean="0">
                <a:solidFill>
                  <a:schemeClr val="tx1"/>
                </a:solidFill>
                <a:effectLst/>
                <a:latin typeface="Segoe UI" pitchFamily="34" charset="0"/>
                <a:ea typeface="+mn-ea"/>
                <a:cs typeface="+mn-cs"/>
              </a:rPr>
              <a:t>Virus Settings</a:t>
            </a:r>
          </a:p>
          <a:p>
            <a:pPr lvl="0"/>
            <a:r>
              <a:rPr lang="en-US" sz="900" kern="1200" dirty="0" smtClean="0">
                <a:solidFill>
                  <a:schemeClr val="tx1"/>
                </a:solidFill>
                <a:effectLst/>
                <a:latin typeface="Segoe UI" pitchFamily="34" charset="0"/>
                <a:ea typeface="+mn-ea"/>
                <a:cs typeface="+mn-cs"/>
              </a:rPr>
              <a:t>Mail Routing and configuration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It is also the single interface to </a:t>
            </a:r>
            <a:r>
              <a:rPr lang="en-US" sz="900" b="1" kern="1200" dirty="0" smtClean="0">
                <a:solidFill>
                  <a:schemeClr val="tx1"/>
                </a:solidFill>
                <a:effectLst/>
                <a:latin typeface="Segoe UI" pitchFamily="34" charset="0"/>
                <a:ea typeface="+mn-ea"/>
                <a:cs typeface="+mn-cs"/>
              </a:rPr>
              <a:t>generate security detection statistics</a:t>
            </a:r>
            <a:r>
              <a:rPr lang="en-US" sz="900" kern="1200" dirty="0" smtClean="0">
                <a:solidFill>
                  <a:schemeClr val="tx1"/>
                </a:solidFill>
                <a:effectLst/>
                <a:latin typeface="Segoe UI" pitchFamily="34" charset="0"/>
                <a:ea typeface="+mn-ea"/>
                <a:cs typeface="+mn-cs"/>
              </a:rPr>
              <a:t>, including </a:t>
            </a:r>
          </a:p>
          <a:p>
            <a:pPr lvl="0"/>
            <a:r>
              <a:rPr lang="en-US" sz="900" kern="1200" dirty="0" smtClean="0">
                <a:solidFill>
                  <a:schemeClr val="tx1"/>
                </a:solidFill>
                <a:effectLst/>
                <a:latin typeface="Segoe UI" pitchFamily="34" charset="0"/>
                <a:ea typeface="+mn-ea"/>
                <a:cs typeface="+mn-cs"/>
              </a:rPr>
              <a:t>Message tracking</a:t>
            </a:r>
          </a:p>
          <a:p>
            <a:pPr lvl="0"/>
            <a:r>
              <a:rPr lang="en-US" sz="900" kern="1200" dirty="0" smtClean="0">
                <a:solidFill>
                  <a:schemeClr val="tx1"/>
                </a:solidFill>
                <a:effectLst/>
                <a:latin typeface="Segoe UI" pitchFamily="34" charset="0"/>
                <a:ea typeface="+mn-ea"/>
                <a:cs typeface="+mn-cs"/>
              </a:rPr>
              <a:t>Health data</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Exchange Online have enterprise-class anti-spam and antivirus protection built-in today, via FOPE</a:t>
            </a:r>
            <a:endParaRPr lang="en-US"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The service </a:t>
            </a:r>
            <a:r>
              <a:rPr lang="en-US" sz="900" b="1" kern="1200" dirty="0" smtClean="0">
                <a:solidFill>
                  <a:schemeClr val="tx1"/>
                </a:solidFill>
                <a:effectLst/>
                <a:latin typeface="Segoe UI" pitchFamily="34" charset="0"/>
                <a:ea typeface="+mn-ea"/>
                <a:cs typeface="+mn-cs"/>
              </a:rPr>
              <a:t>doesn’t require customers to set up or manage anti-spam or antivirus settings</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Office 365 customers who have Exchange Control Panel</a:t>
            </a:r>
            <a:endParaRPr lang="en-US"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Single Sign On from ECP to AC, No separate credentials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SSO: </a:t>
            </a:r>
            <a:r>
              <a:rPr lang="en-US" sz="900" b="1" kern="1200" dirty="0" smtClean="0">
                <a:solidFill>
                  <a:schemeClr val="tx1"/>
                </a:solidFill>
                <a:effectLst/>
                <a:latin typeface="Segoe UI" pitchFamily="34" charset="0"/>
                <a:ea typeface="+mn-ea"/>
                <a:cs typeface="+mn-cs"/>
              </a:rPr>
              <a:t>Till few months back</a:t>
            </a:r>
            <a:r>
              <a:rPr lang="en-US" sz="900" kern="1200" dirty="0" smtClean="0">
                <a:solidFill>
                  <a:schemeClr val="tx1"/>
                </a:solidFill>
                <a:effectLst/>
                <a:latin typeface="Segoe UI" pitchFamily="34" charset="0"/>
                <a:ea typeface="+mn-ea"/>
                <a:cs typeface="+mn-cs"/>
              </a:rPr>
              <a:t> Exchange online customers used to log in with administrator credentials that are separate from their O365 credentials</a:t>
            </a:r>
          </a:p>
          <a:p>
            <a:pPr lvl="0"/>
            <a:r>
              <a:rPr lang="en-US" sz="900" b="1" kern="1200" dirty="0" smtClean="0">
                <a:solidFill>
                  <a:schemeClr val="tx1"/>
                </a:solidFill>
                <a:effectLst/>
                <a:latin typeface="Segoe UI" pitchFamily="34" charset="0"/>
                <a:ea typeface="+mn-ea"/>
                <a:cs typeface="+mn-cs"/>
              </a:rPr>
              <a:t>At public beta, we enabled SSO</a:t>
            </a:r>
            <a:r>
              <a:rPr lang="en-US" sz="900" kern="1200" dirty="0" smtClean="0">
                <a:solidFill>
                  <a:schemeClr val="tx1"/>
                </a:solidFill>
                <a:effectLst/>
                <a:latin typeface="Segoe UI" pitchFamily="34" charset="0"/>
                <a:ea typeface="+mn-ea"/>
                <a:cs typeface="+mn-cs"/>
              </a:rPr>
              <a:t> – so that right from the Exchange Control Panel, you can enter the Admin Center (no need to log in again)</a:t>
            </a:r>
          </a:p>
          <a:p>
            <a:pPr lvl="0"/>
            <a:r>
              <a:rPr lang="en-US" sz="900" kern="1200" dirty="0" smtClean="0">
                <a:solidFill>
                  <a:schemeClr val="tx1"/>
                </a:solidFill>
                <a:effectLst/>
                <a:latin typeface="Segoe UI" pitchFamily="34" charset="0"/>
                <a:ea typeface="+mn-ea"/>
                <a:cs typeface="+mn-cs"/>
              </a:rPr>
              <a:t>The </a:t>
            </a:r>
            <a:r>
              <a:rPr lang="en-US" sz="900" b="1" kern="1200" dirty="0" smtClean="0">
                <a:solidFill>
                  <a:schemeClr val="tx1"/>
                </a:solidFill>
                <a:effectLst/>
                <a:latin typeface="Segoe UI" pitchFamily="34" charset="0"/>
                <a:ea typeface="+mn-ea"/>
                <a:cs typeface="+mn-cs"/>
              </a:rPr>
              <a:t>admin who is logged into the Exchange Control panel can seamlessly transition</a:t>
            </a:r>
            <a:r>
              <a:rPr lang="en-US" sz="900" kern="1200" dirty="0" smtClean="0">
                <a:solidFill>
                  <a:schemeClr val="tx1"/>
                </a:solidFill>
                <a:effectLst/>
                <a:latin typeface="Segoe UI" pitchFamily="34" charset="0"/>
                <a:ea typeface="+mn-ea"/>
                <a:cs typeface="+mn-cs"/>
              </a:rPr>
              <a:t> to the FOPE Admin Center landing page (no need to enter a password). </a:t>
            </a:r>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solidFill>
                  <a:prstClr val="black"/>
                </a:solidFill>
                <a:latin typeface="Segoe" pitchFamily="34" charset="0"/>
              </a:rPr>
              <a:pPr/>
              <a:t>10</a:t>
            </a:fld>
            <a:endParaRPr lang="en-US" dirty="0">
              <a:solidFill>
                <a:prstClr val="black"/>
              </a:solidFill>
              <a:latin typeface="Segoe" pitchFamily="34" charset="0"/>
            </a:endParaRPr>
          </a:p>
        </p:txBody>
      </p:sp>
    </p:spTree>
    <p:extLst>
      <p:ext uri="{BB962C8B-B14F-4D97-AF65-F5344CB8AC3E}">
        <p14:creationId xmlns:p14="http://schemas.microsoft.com/office/powerpoint/2010/main" val="3308750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0363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For </a:t>
            </a:r>
            <a:r>
              <a:rPr lang="en-US" sz="900" b="1" kern="1200" dirty="0" smtClean="0">
                <a:solidFill>
                  <a:schemeClr val="tx1"/>
                </a:solidFill>
                <a:effectLst/>
                <a:latin typeface="Segoe UI" pitchFamily="34" charset="0"/>
                <a:ea typeface="+mn-ea"/>
                <a:cs typeface="+mn-cs"/>
              </a:rPr>
              <a:t>hosted customers that have ECP and AC</a:t>
            </a:r>
            <a:r>
              <a:rPr lang="en-US" sz="900" kern="1200" dirty="0" smtClean="0">
                <a:solidFill>
                  <a:schemeClr val="tx1"/>
                </a:solidFill>
                <a:effectLst/>
                <a:latin typeface="Segoe UI" pitchFamily="34" charset="0"/>
                <a:ea typeface="+mn-ea"/>
                <a:cs typeface="+mn-cs"/>
              </a:rPr>
              <a:t>, a common question is “</a:t>
            </a:r>
            <a:r>
              <a:rPr lang="en-US" sz="900" b="1" kern="1200" dirty="0" smtClean="0">
                <a:solidFill>
                  <a:schemeClr val="tx1"/>
                </a:solidFill>
                <a:effectLst/>
                <a:latin typeface="Segoe UI" pitchFamily="34" charset="0"/>
                <a:ea typeface="+mn-ea"/>
                <a:cs typeface="+mn-cs"/>
              </a:rPr>
              <a:t>when to use ECP and when to use AC</a:t>
            </a:r>
            <a:r>
              <a:rPr lang="en-US" sz="900" kern="1200" dirty="0" smtClean="0">
                <a:solidFill>
                  <a:schemeClr val="tx1"/>
                </a:solidFill>
                <a:effectLst/>
                <a:latin typeface="Segoe UI" pitchFamily="34" charset="0"/>
                <a:ea typeface="+mn-ea"/>
                <a:cs typeface="+mn-cs"/>
              </a:rPr>
              <a:t>” </a:t>
            </a:r>
            <a:br>
              <a:rPr lang="en-US" sz="900" kern="1200" dirty="0" smtClean="0">
                <a:solidFill>
                  <a:schemeClr val="tx1"/>
                </a:solidFill>
                <a:effectLst/>
                <a:latin typeface="Segoe UI" pitchFamily="34" charset="0"/>
                <a:ea typeface="+mn-ea"/>
                <a:cs typeface="+mn-cs"/>
              </a:rPr>
            </a:b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ECP to be used for </a:t>
            </a:r>
            <a:r>
              <a:rPr lang="en-US" sz="900" b="1" kern="1200" dirty="0" smtClean="0">
                <a:solidFill>
                  <a:schemeClr val="tx1"/>
                </a:solidFill>
                <a:effectLst/>
                <a:latin typeface="Segoe UI" pitchFamily="34" charset="0"/>
                <a:ea typeface="+mn-ea"/>
                <a:cs typeface="+mn-cs"/>
              </a:rPr>
              <a:t>mail control</a:t>
            </a:r>
            <a:r>
              <a:rPr lang="en-US" sz="900" kern="1200" dirty="0" smtClean="0">
                <a:solidFill>
                  <a:schemeClr val="tx1"/>
                </a:solidFill>
                <a:effectLst/>
                <a:latin typeface="Segoe UI" pitchFamily="34" charset="0"/>
                <a:ea typeface="+mn-ea"/>
                <a:cs typeface="+mn-cs"/>
              </a:rPr>
              <a:t> and AC to be used for </a:t>
            </a:r>
            <a:r>
              <a:rPr lang="en-US" sz="900" b="1" kern="1200" dirty="0" smtClean="0">
                <a:solidFill>
                  <a:schemeClr val="tx1"/>
                </a:solidFill>
                <a:effectLst/>
                <a:latin typeface="Segoe UI" pitchFamily="34" charset="0"/>
                <a:ea typeface="+mn-ea"/>
                <a:cs typeface="+mn-cs"/>
              </a:rPr>
              <a:t>mail hygiene related settings</a:t>
            </a:r>
            <a:r>
              <a:rPr lang="en-US" sz="900" kern="1200" dirty="0" smtClean="0">
                <a:solidFill>
                  <a:schemeClr val="tx1"/>
                </a:solidFill>
                <a:effectLst/>
                <a:latin typeface="Segoe UI" pitchFamily="34" charset="0"/>
                <a:ea typeface="+mn-ea"/>
                <a:cs typeface="+mn-cs"/>
              </a:rPr>
              <a:t>, for Exchange online customers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Domain Management in ECP for Office 365 (hosted customers):</a:t>
            </a:r>
          </a:p>
          <a:p>
            <a:pPr lvl="1"/>
            <a:r>
              <a:rPr lang="en-US" sz="900" kern="1200" dirty="0" smtClean="0">
                <a:solidFill>
                  <a:schemeClr val="tx1"/>
                </a:solidFill>
                <a:effectLst/>
                <a:latin typeface="Segoe UI" pitchFamily="34" charset="0"/>
                <a:ea typeface="+mn-ea"/>
                <a:cs typeface="+mn-cs"/>
              </a:rPr>
              <a:t>Users </a:t>
            </a:r>
            <a:r>
              <a:rPr lang="en-US" sz="900" b="1" kern="1200" dirty="0" smtClean="0">
                <a:solidFill>
                  <a:schemeClr val="tx1"/>
                </a:solidFill>
                <a:effectLst/>
                <a:latin typeface="Segoe UI" pitchFamily="34" charset="0"/>
                <a:ea typeface="+mn-ea"/>
                <a:cs typeface="+mn-cs"/>
              </a:rPr>
              <a:t>cannot add, validate, enable, or delete domains</a:t>
            </a:r>
            <a:r>
              <a:rPr lang="en-US" sz="900" kern="1200" dirty="0" smtClean="0">
                <a:solidFill>
                  <a:schemeClr val="tx1"/>
                </a:solidFill>
                <a:effectLst/>
                <a:latin typeface="Segoe UI" pitchFamily="34" charset="0"/>
                <a:ea typeface="+mn-ea"/>
                <a:cs typeface="+mn-cs"/>
              </a:rPr>
              <a:t> (Use Exchange Control Panel)</a:t>
            </a:r>
          </a:p>
          <a:p>
            <a:pPr lvl="1"/>
            <a:r>
              <a:rPr lang="en-US" sz="900" kern="1200" dirty="0" smtClean="0">
                <a:solidFill>
                  <a:schemeClr val="tx1"/>
                </a:solidFill>
                <a:effectLst/>
                <a:latin typeface="Segoe UI" pitchFamily="34" charset="0"/>
                <a:ea typeface="+mn-ea"/>
                <a:cs typeface="+mn-cs"/>
              </a:rPr>
              <a:t>Users </a:t>
            </a:r>
            <a:r>
              <a:rPr lang="en-US" sz="900" b="1" kern="1200" dirty="0" smtClean="0">
                <a:solidFill>
                  <a:schemeClr val="tx1"/>
                </a:solidFill>
                <a:effectLst/>
                <a:latin typeface="Segoe UI" pitchFamily="34" charset="0"/>
                <a:ea typeface="+mn-ea"/>
                <a:cs typeface="+mn-cs"/>
              </a:rPr>
              <a:t>cannot change Mail Server Addresses </a:t>
            </a:r>
            <a:r>
              <a:rPr lang="en-US" sz="900" kern="1200" dirty="0" smtClean="0">
                <a:solidFill>
                  <a:schemeClr val="tx1"/>
                </a:solidFill>
                <a:effectLst/>
                <a:latin typeface="Segoe UI" pitchFamily="34" charset="0"/>
                <a:ea typeface="+mn-ea"/>
                <a:cs typeface="+mn-cs"/>
              </a:rPr>
              <a:t>and</a:t>
            </a:r>
            <a:r>
              <a:rPr lang="en-US" sz="900" b="1" kern="1200" dirty="0" smtClean="0">
                <a:solidFill>
                  <a:schemeClr val="tx1"/>
                </a:solidFill>
                <a:effectLst/>
                <a:latin typeface="Segoe UI" pitchFamily="34" charset="0"/>
                <a:ea typeface="+mn-ea"/>
                <a:cs typeface="+mn-cs"/>
              </a:rPr>
              <a:t> Outbound Mail Server IP Addresses</a:t>
            </a:r>
            <a:r>
              <a:rPr lang="en-US" sz="900" kern="1200" dirty="0" smtClean="0">
                <a:solidFill>
                  <a:schemeClr val="tx1"/>
                </a:solidFill>
                <a:effectLst/>
                <a:latin typeface="Segoe UI" pitchFamily="34" charset="0"/>
                <a:ea typeface="+mn-ea"/>
                <a:cs typeface="+mn-cs"/>
              </a:rPr>
              <a:t> (Use Exchange Control Panel)</a:t>
            </a:r>
          </a:p>
          <a:p>
            <a:pPr lvl="1"/>
            <a:r>
              <a:rPr lang="en-US" sz="900" b="1" kern="1200" dirty="0" smtClean="0">
                <a:solidFill>
                  <a:schemeClr val="tx1"/>
                </a:solidFill>
                <a:effectLst/>
                <a:latin typeface="Segoe UI" pitchFamily="34" charset="0"/>
                <a:ea typeface="+mn-ea"/>
                <a:cs typeface="+mn-cs"/>
              </a:rPr>
              <a:t>Virus filtering settings are not configurable</a:t>
            </a:r>
            <a:r>
              <a:rPr lang="en-US" sz="900" kern="1200" dirty="0" smtClean="0">
                <a:solidFill>
                  <a:schemeClr val="tx1"/>
                </a:solidFill>
                <a:effectLst/>
                <a:latin typeface="Segoe UI" pitchFamily="34" charset="0"/>
                <a:ea typeface="+mn-ea"/>
                <a:cs typeface="+mn-cs"/>
              </a:rPr>
              <a:t> since virus filtering is provided by FPE running on Exchange Servers in cloud</a:t>
            </a:r>
          </a:p>
          <a:p>
            <a:pPr lvl="1"/>
            <a:r>
              <a:rPr lang="en-US" sz="900" kern="1200" dirty="0" smtClean="0">
                <a:solidFill>
                  <a:schemeClr val="tx1"/>
                </a:solidFill>
                <a:effectLst/>
                <a:latin typeface="Segoe UI" pitchFamily="34" charset="0"/>
                <a:ea typeface="+mn-ea"/>
                <a:cs typeface="+mn-cs"/>
              </a:rPr>
              <a:t>Users </a:t>
            </a:r>
            <a:r>
              <a:rPr lang="en-US" sz="900" b="1" kern="1200" dirty="0" smtClean="0">
                <a:solidFill>
                  <a:schemeClr val="tx1"/>
                </a:solidFill>
                <a:effectLst/>
                <a:latin typeface="Segoe UI" pitchFamily="34" charset="0"/>
                <a:ea typeface="+mn-ea"/>
                <a:cs typeface="+mn-cs"/>
              </a:rPr>
              <a:t>cannot transfer IP addresses</a:t>
            </a:r>
            <a:r>
              <a:rPr lang="en-US" sz="900" kern="1200" dirty="0" smtClean="0">
                <a:solidFill>
                  <a:schemeClr val="tx1"/>
                </a:solidFill>
                <a:effectLst/>
                <a:latin typeface="Segoe UI" pitchFamily="34" charset="0"/>
                <a:ea typeface="+mn-ea"/>
                <a:cs typeface="+mn-cs"/>
              </a:rPr>
              <a:t> or </a:t>
            </a:r>
            <a:r>
              <a:rPr lang="en-US" sz="900" b="1" kern="1200" dirty="0" smtClean="0">
                <a:solidFill>
                  <a:schemeClr val="tx1"/>
                </a:solidFill>
                <a:effectLst/>
                <a:latin typeface="Segoe UI" pitchFamily="34" charset="0"/>
                <a:ea typeface="+mn-ea"/>
                <a:cs typeface="+mn-cs"/>
              </a:rPr>
              <a:t>Virus filtering notifications</a:t>
            </a:r>
            <a:r>
              <a:rPr lang="en-US" sz="900" kern="1200" dirty="0" smtClean="0">
                <a:solidFill>
                  <a:schemeClr val="tx1"/>
                </a:solidFill>
                <a:effectLst/>
                <a:latin typeface="Segoe UI" pitchFamily="34" charset="0"/>
                <a:ea typeface="+mn-ea"/>
                <a:cs typeface="+mn-cs"/>
              </a:rPr>
              <a:t> while using the Transfer Domains from on-</a:t>
            </a:r>
            <a:r>
              <a:rPr lang="en-US" sz="900" kern="1200" dirty="0" err="1" smtClean="0">
                <a:solidFill>
                  <a:schemeClr val="tx1"/>
                </a:solidFill>
                <a:effectLst/>
                <a:latin typeface="Segoe UI" pitchFamily="34" charset="0"/>
                <a:ea typeface="+mn-ea"/>
                <a:cs typeface="+mn-cs"/>
              </a:rPr>
              <a:t>prem</a:t>
            </a:r>
            <a:r>
              <a:rPr lang="en-US" sz="900" kern="1200" dirty="0" smtClean="0">
                <a:solidFill>
                  <a:schemeClr val="tx1"/>
                </a:solidFill>
                <a:effectLst/>
                <a:latin typeface="Segoe UI" pitchFamily="34" charset="0"/>
                <a:ea typeface="+mn-ea"/>
                <a:cs typeface="+mn-cs"/>
              </a:rPr>
              <a:t> settings to hosted</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Company Management in ECP for Office 365 (hosted customers): </a:t>
            </a:r>
          </a:p>
          <a:p>
            <a:pPr lvl="1"/>
            <a:r>
              <a:rPr lang="en-US" sz="900" kern="1200" dirty="0" smtClean="0">
                <a:solidFill>
                  <a:schemeClr val="tx1"/>
                </a:solidFill>
                <a:effectLst/>
                <a:latin typeface="Segoe UI" pitchFamily="34" charset="0"/>
                <a:ea typeface="+mn-ea"/>
                <a:cs typeface="+mn-cs"/>
              </a:rPr>
              <a:t>Users </a:t>
            </a:r>
            <a:r>
              <a:rPr lang="en-US" sz="900" b="1" kern="1200" dirty="0" smtClean="0">
                <a:solidFill>
                  <a:schemeClr val="tx1"/>
                </a:solidFill>
                <a:effectLst/>
                <a:latin typeface="Segoe UI" pitchFamily="34" charset="0"/>
                <a:ea typeface="+mn-ea"/>
                <a:cs typeface="+mn-cs"/>
              </a:rPr>
              <a:t>cannot change Outbound Mail Server IP Addresses</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Reporting and Message Trace</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Within your organization</a:t>
            </a:r>
            <a:r>
              <a:rPr lang="en-US" sz="900" kern="1200" dirty="0" smtClean="0">
                <a:solidFill>
                  <a:schemeClr val="tx1"/>
                </a:solidFill>
                <a:effectLst/>
                <a:latin typeface="Segoe UI" pitchFamily="34" charset="0"/>
                <a:ea typeface="+mn-ea"/>
                <a:cs typeface="+mn-cs"/>
              </a:rPr>
              <a:t>, is ECP</a:t>
            </a:r>
          </a:p>
          <a:p>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beyond the organization</a:t>
            </a:r>
            <a:r>
              <a:rPr lang="en-US" sz="900" kern="1200" dirty="0" smtClean="0">
                <a:solidFill>
                  <a:schemeClr val="tx1"/>
                </a:solidFill>
                <a:effectLst/>
                <a:latin typeface="Segoe UI" pitchFamily="34" charset="0"/>
                <a:ea typeface="+mn-ea"/>
                <a:cs typeface="+mn-cs"/>
              </a:rPr>
              <a:t> you would use AC</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Transport Rules used in ECP for </a:t>
            </a:r>
          </a:p>
          <a:p>
            <a:pPr lvl="1"/>
            <a:r>
              <a:rPr lang="en-US" sz="900" b="1" kern="1200" dirty="0" smtClean="0">
                <a:solidFill>
                  <a:schemeClr val="tx1"/>
                </a:solidFill>
                <a:effectLst/>
                <a:latin typeface="Segoe UI" pitchFamily="34" charset="0"/>
                <a:ea typeface="+mn-ea"/>
                <a:cs typeface="+mn-cs"/>
              </a:rPr>
              <a:t>Add disclaimers to emails</a:t>
            </a:r>
            <a:endParaRPr lang="en-US"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Look for </a:t>
            </a:r>
            <a:r>
              <a:rPr lang="en-US" sz="900" b="1" kern="1200" dirty="0" smtClean="0">
                <a:solidFill>
                  <a:schemeClr val="tx1"/>
                </a:solidFill>
                <a:effectLst/>
                <a:latin typeface="Segoe UI" pitchFamily="34" charset="0"/>
                <a:ea typeface="+mn-ea"/>
                <a:cs typeface="+mn-cs"/>
              </a:rPr>
              <a:t>keywords and regular expressions</a:t>
            </a:r>
            <a:endParaRPr lang="en-US"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Block email sent to the outside world (by sender, domain, </a:t>
            </a:r>
            <a:r>
              <a:rPr lang="en-US" sz="900" kern="1200" dirty="0" err="1" smtClean="0">
                <a:solidFill>
                  <a:schemeClr val="tx1"/>
                </a:solidFill>
                <a:effectLst/>
                <a:latin typeface="Segoe UI" pitchFamily="34" charset="0"/>
                <a:ea typeface="+mn-ea"/>
                <a:cs typeface="+mn-cs"/>
              </a:rPr>
              <a:t>etc</a:t>
            </a:r>
            <a:r>
              <a:rPr lang="en-US" sz="900" kern="1200" dirty="0" smtClean="0">
                <a:solidFill>
                  <a:schemeClr val="tx1"/>
                </a:solidFill>
                <a:effectLst/>
                <a:latin typeface="Segoe UI" pitchFamily="34" charset="0"/>
                <a:ea typeface="+mn-ea"/>
                <a:cs typeface="+mn-cs"/>
              </a:rPr>
              <a:t>)</a:t>
            </a:r>
          </a:p>
          <a:p>
            <a:pPr lvl="1"/>
            <a:r>
              <a:rPr lang="en-US" sz="900" kern="1200" dirty="0" smtClean="0">
                <a:solidFill>
                  <a:schemeClr val="tx1"/>
                </a:solidFill>
                <a:effectLst/>
                <a:latin typeface="Segoe UI" pitchFamily="34" charset="0"/>
                <a:ea typeface="+mn-ea"/>
                <a:cs typeface="+mn-cs"/>
              </a:rPr>
              <a:t>Moderate email delivery</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Transport Rules used in FOPE AC for </a:t>
            </a:r>
          </a:p>
          <a:p>
            <a:pPr lvl="1"/>
            <a:r>
              <a:rPr lang="en-US" sz="900" b="1" kern="1200" dirty="0" smtClean="0">
                <a:solidFill>
                  <a:schemeClr val="tx1"/>
                </a:solidFill>
                <a:effectLst/>
                <a:latin typeface="Segoe UI" pitchFamily="34" charset="0"/>
                <a:ea typeface="+mn-ea"/>
                <a:cs typeface="+mn-cs"/>
              </a:rPr>
              <a:t>Specific header attributes (X-Header)</a:t>
            </a:r>
            <a:endParaRPr lang="en-US"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Custom dictionaries, character sets</a:t>
            </a:r>
          </a:p>
          <a:p>
            <a:pPr lvl="1"/>
            <a:r>
              <a:rPr lang="en-US" sz="900" kern="1200" dirty="0" smtClean="0">
                <a:solidFill>
                  <a:schemeClr val="tx1"/>
                </a:solidFill>
                <a:effectLst/>
                <a:latin typeface="Segoe UI" pitchFamily="34" charset="0"/>
                <a:ea typeface="+mn-ea"/>
                <a:cs typeface="+mn-cs"/>
              </a:rPr>
              <a:t>Actions such as </a:t>
            </a:r>
            <a:r>
              <a:rPr lang="en-US" sz="900" b="1" kern="1200" dirty="0" smtClean="0">
                <a:solidFill>
                  <a:schemeClr val="tx1"/>
                </a:solidFill>
                <a:effectLst/>
                <a:latin typeface="Segoe UI" pitchFamily="34" charset="0"/>
                <a:ea typeface="+mn-ea"/>
                <a:cs typeface="+mn-cs"/>
              </a:rPr>
              <a:t>quarantine or encrypt</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b="1" kern="1200" dirty="0" smtClean="0">
                <a:solidFill>
                  <a:schemeClr val="tx1"/>
                </a:solidFill>
                <a:effectLst/>
                <a:latin typeface="Segoe UI" pitchFamily="34" charset="0"/>
                <a:ea typeface="+mn-ea"/>
                <a:cs typeface="+mn-cs"/>
              </a:rPr>
              <a:t>FOPE Connectors</a:t>
            </a:r>
            <a:r>
              <a:rPr lang="en-US" sz="900" kern="1200" dirty="0" smtClean="0">
                <a:solidFill>
                  <a:schemeClr val="tx1"/>
                </a:solidFill>
                <a:effectLst/>
                <a:latin typeface="Segoe UI" pitchFamily="34" charset="0"/>
                <a:ea typeface="+mn-ea"/>
                <a:cs typeface="+mn-cs"/>
              </a:rPr>
              <a:t> – Available only </a:t>
            </a:r>
            <a:r>
              <a:rPr lang="en-US" sz="900" b="1" kern="1200" dirty="0" smtClean="0">
                <a:solidFill>
                  <a:schemeClr val="tx1"/>
                </a:solidFill>
                <a:effectLst/>
                <a:latin typeface="Segoe UI" pitchFamily="34" charset="0"/>
                <a:ea typeface="+mn-ea"/>
                <a:cs typeface="+mn-cs"/>
              </a:rPr>
              <a:t>via the FOPE Admin Center</a:t>
            </a:r>
            <a:r>
              <a:rPr lang="en-US" sz="900" kern="1200" dirty="0" smtClean="0">
                <a:solidFill>
                  <a:schemeClr val="tx1"/>
                </a:solidFill>
                <a:effectLst/>
                <a:latin typeface="Segoe UI" pitchFamily="34" charset="0"/>
                <a:ea typeface="+mn-ea"/>
                <a:cs typeface="+mn-cs"/>
              </a:rPr>
              <a:t>, connectors help provide end to end control on the mail pipeline.</a:t>
            </a:r>
          </a:p>
          <a:p>
            <a:endParaRPr lang="en-US" sz="20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645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smtClean="0"/>
          </a:p>
          <a:p>
            <a:r>
              <a:rPr lang="en-US" sz="900" b="1" kern="1200" dirty="0" smtClean="0">
                <a:solidFill>
                  <a:schemeClr val="tx1"/>
                </a:solidFill>
                <a:effectLst/>
                <a:latin typeface="Segoe UI" pitchFamily="34" charset="0"/>
                <a:ea typeface="+mn-ea"/>
                <a:cs typeface="+mn-cs"/>
              </a:rPr>
              <a:t>As we know that FOPE AC is</a:t>
            </a:r>
            <a:r>
              <a:rPr lang="en-US" sz="900" kern="1200" dirty="0" smtClean="0">
                <a:solidFill>
                  <a:schemeClr val="tx1"/>
                </a:solidFill>
                <a:effectLst/>
                <a:latin typeface="Segoe UI" pitchFamily="34" charset="0"/>
                <a:ea typeface="+mn-ea"/>
                <a:cs typeface="+mn-cs"/>
              </a:rPr>
              <a:t> the interface to manage all </a:t>
            </a:r>
            <a:r>
              <a:rPr lang="en-US" sz="900" b="1" kern="1200" dirty="0" smtClean="0">
                <a:solidFill>
                  <a:schemeClr val="tx1"/>
                </a:solidFill>
                <a:effectLst/>
                <a:latin typeface="Segoe UI" pitchFamily="34" charset="0"/>
                <a:ea typeface="+mn-ea"/>
                <a:cs typeface="+mn-cs"/>
              </a:rPr>
              <a:t>mail hygiene settings</a:t>
            </a:r>
            <a:r>
              <a:rPr lang="en-US" sz="900" kern="1200" dirty="0" smtClean="0">
                <a:solidFill>
                  <a:schemeClr val="tx1"/>
                </a:solidFill>
                <a:effectLst/>
                <a:latin typeface="Segoe UI" pitchFamily="34" charset="0"/>
                <a:ea typeface="+mn-ea"/>
                <a:cs typeface="+mn-cs"/>
              </a:rPr>
              <a:t>, only a </a:t>
            </a:r>
            <a:r>
              <a:rPr lang="en-US" sz="900" b="1" kern="1200" dirty="0" smtClean="0">
                <a:solidFill>
                  <a:schemeClr val="tx1"/>
                </a:solidFill>
                <a:effectLst/>
                <a:latin typeface="Segoe UI" pitchFamily="34" charset="0"/>
                <a:ea typeface="+mn-ea"/>
                <a:cs typeface="+mn-cs"/>
              </a:rPr>
              <a:t>subset of admins</a:t>
            </a:r>
            <a:r>
              <a:rPr lang="en-US" sz="900" kern="1200" dirty="0" smtClean="0">
                <a:solidFill>
                  <a:schemeClr val="tx1"/>
                </a:solidFill>
                <a:effectLst/>
                <a:latin typeface="Segoe UI" pitchFamily="34" charset="0"/>
                <a:ea typeface="+mn-ea"/>
                <a:cs typeface="+mn-cs"/>
              </a:rPr>
              <a:t> who deal in this area </a:t>
            </a:r>
            <a:r>
              <a:rPr lang="en-US" sz="900" b="1" kern="1200" dirty="0" smtClean="0">
                <a:solidFill>
                  <a:schemeClr val="tx1"/>
                </a:solidFill>
                <a:effectLst/>
                <a:latin typeface="Segoe UI" pitchFamily="34" charset="0"/>
                <a:ea typeface="+mn-ea"/>
                <a:cs typeface="+mn-cs"/>
              </a:rPr>
              <a:t>would need access to FOPE AC</a:t>
            </a:r>
            <a:r>
              <a:rPr lang="en-US" sz="900" kern="1200" dirty="0" smtClean="0">
                <a:solidFill>
                  <a:schemeClr val="tx1"/>
                </a:solidFill>
                <a:effectLst/>
                <a:latin typeface="Segoe UI" pitchFamily="34" charset="0"/>
                <a:ea typeface="+mn-ea"/>
                <a:cs typeface="+mn-cs"/>
              </a:rPr>
              <a:t>. This mapping is maintained by allowing access </a:t>
            </a:r>
            <a:r>
              <a:rPr lang="en-US" sz="900" b="1" kern="1200" dirty="0" smtClean="0">
                <a:solidFill>
                  <a:schemeClr val="tx1"/>
                </a:solidFill>
                <a:effectLst/>
                <a:latin typeface="Segoe UI" pitchFamily="34" charset="0"/>
                <a:ea typeface="+mn-ea"/>
                <a:cs typeface="+mn-cs"/>
              </a:rPr>
              <a:t>Full Access</a:t>
            </a:r>
            <a:r>
              <a:rPr lang="en-US" sz="900" kern="1200" dirty="0" smtClean="0">
                <a:solidFill>
                  <a:schemeClr val="tx1"/>
                </a:solidFill>
                <a:effectLst/>
                <a:latin typeface="Segoe UI" pitchFamily="34" charset="0"/>
                <a:ea typeface="+mn-ea"/>
                <a:cs typeface="+mn-cs"/>
              </a:rPr>
              <a:t> to </a:t>
            </a:r>
            <a:r>
              <a:rPr lang="en-US" sz="900" b="1" kern="1200" dirty="0" smtClean="0">
                <a:solidFill>
                  <a:schemeClr val="tx1"/>
                </a:solidFill>
                <a:effectLst/>
                <a:latin typeface="Segoe UI" pitchFamily="34" charset="0"/>
                <a:ea typeface="+mn-ea"/>
                <a:cs typeface="+mn-cs"/>
              </a:rPr>
              <a:t>Global Admins</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RO access </a:t>
            </a:r>
            <a:r>
              <a:rPr lang="en-US" sz="900" kern="1200" dirty="0" smtClean="0">
                <a:solidFill>
                  <a:schemeClr val="tx1"/>
                </a:solidFill>
                <a:effectLst/>
                <a:latin typeface="Segoe UI" pitchFamily="34" charset="0"/>
                <a:ea typeface="+mn-ea"/>
                <a:cs typeface="+mn-cs"/>
              </a:rPr>
              <a:t>to</a:t>
            </a:r>
            <a:r>
              <a:rPr lang="en-US" sz="900" b="1" kern="1200" dirty="0" smtClean="0">
                <a:solidFill>
                  <a:schemeClr val="tx1"/>
                </a:solidFill>
                <a:effectLst/>
                <a:latin typeface="Segoe UI" pitchFamily="34" charset="0"/>
                <a:ea typeface="+mn-ea"/>
                <a:cs typeface="+mn-cs"/>
              </a:rPr>
              <a:t> Password Admins</a:t>
            </a:r>
            <a:r>
              <a:rPr lang="en-US" sz="900" kern="1200" dirty="0" smtClean="0">
                <a:solidFill>
                  <a:schemeClr val="tx1"/>
                </a:solidFill>
                <a:effectLst/>
                <a:latin typeface="Segoe UI" pitchFamily="34" charset="0"/>
                <a:ea typeface="+mn-ea"/>
                <a:cs typeface="+mn-cs"/>
              </a:rPr>
              <a:t> of ECP. This is something that should be kept in mind while provisioning an EXO admin.   </a:t>
            </a:r>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9067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3283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937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02360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8322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Talk about link – only shows for Global or Password Administrator</a:t>
            </a:r>
            <a:endParaRPr lang="en-US"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31140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0882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sz="900" b="1" kern="1200" dirty="0" smtClean="0">
                <a:solidFill>
                  <a:schemeClr val="tx1"/>
                </a:solidFill>
                <a:effectLst/>
                <a:latin typeface="Segoe UI" pitchFamily="34" charset="0"/>
                <a:ea typeface="+mn-ea"/>
                <a:cs typeface="+mn-cs"/>
              </a:rPr>
              <a:t>Greet</a:t>
            </a:r>
            <a:r>
              <a:rPr lang="en-US" sz="900" kern="1200" dirty="0" smtClean="0">
                <a:solidFill>
                  <a:schemeClr val="tx1"/>
                </a:solidFill>
                <a:effectLst/>
                <a:latin typeface="Segoe UI" pitchFamily="34" charset="0"/>
                <a:ea typeface="+mn-ea"/>
                <a:cs typeface="+mn-cs"/>
              </a:rPr>
              <a:t>: Good Afternoon and </a:t>
            </a:r>
            <a:r>
              <a:rPr lang="en-US" sz="900" b="1" kern="1200" dirty="0" smtClean="0">
                <a:solidFill>
                  <a:schemeClr val="tx1"/>
                </a:solidFill>
                <a:effectLst/>
                <a:latin typeface="Segoe UI" pitchFamily="34" charset="0"/>
                <a:ea typeface="+mn-ea"/>
                <a:cs typeface="+mn-cs"/>
              </a:rPr>
              <a:t>welcome</a:t>
            </a:r>
            <a:r>
              <a:rPr lang="en-US" sz="900" kern="1200" dirty="0" smtClean="0">
                <a:solidFill>
                  <a:schemeClr val="tx1"/>
                </a:solidFill>
                <a:effectLst/>
                <a:latin typeface="Segoe UI" pitchFamily="34" charset="0"/>
                <a:ea typeface="+mn-ea"/>
                <a:cs typeface="+mn-cs"/>
              </a:rPr>
              <a:t> to this session on “FOPE and Office 365 - Better Together”. </a:t>
            </a:r>
          </a:p>
          <a:p>
            <a:r>
              <a:rPr lang="en-US" sz="900" b="1" kern="1200" dirty="0" smtClean="0">
                <a:solidFill>
                  <a:schemeClr val="tx1"/>
                </a:solidFill>
                <a:effectLst/>
                <a:latin typeface="Segoe UI" pitchFamily="34" charset="0"/>
                <a:ea typeface="+mn-ea"/>
                <a:cs typeface="+mn-cs"/>
              </a:rPr>
              <a:t>Thank</a:t>
            </a:r>
            <a:r>
              <a:rPr lang="en-US" sz="900" kern="1200" dirty="0" smtClean="0">
                <a:solidFill>
                  <a:schemeClr val="tx1"/>
                </a:solidFill>
                <a:effectLst/>
                <a:latin typeface="Segoe UI" pitchFamily="34" charset="0"/>
                <a:ea typeface="+mn-ea"/>
                <a:cs typeface="+mn-cs"/>
              </a:rPr>
              <a:t>: I would like to thank you for coming; </a:t>
            </a:r>
          </a:p>
          <a:p>
            <a:r>
              <a:rPr lang="en-US" sz="900" b="1" kern="1200" dirty="0" smtClean="0">
                <a:solidFill>
                  <a:schemeClr val="tx1"/>
                </a:solidFill>
                <a:effectLst/>
                <a:latin typeface="Segoe UI" pitchFamily="34" charset="0"/>
                <a:ea typeface="+mn-ea"/>
                <a:cs typeface="+mn-cs"/>
              </a:rPr>
              <a:t>Introduce</a:t>
            </a:r>
            <a:r>
              <a:rPr lang="en-US" sz="900" kern="1200" dirty="0" smtClean="0">
                <a:solidFill>
                  <a:schemeClr val="tx1"/>
                </a:solidFill>
                <a:effectLst/>
                <a:latin typeface="Segoe UI" pitchFamily="34" charset="0"/>
                <a:ea typeface="+mn-ea"/>
                <a:cs typeface="+mn-cs"/>
              </a:rPr>
              <a:t>: I am Harpreet Singh Juneja, a program manager in the FOPE team. I am joined today with Sridhar Chandrashekar, group program manager within the FOPE team.</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8:56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This is the third section of the presentation, till now we talked about </a:t>
            </a:r>
            <a:r>
              <a:rPr lang="en-US" sz="900" b="1" kern="1200" dirty="0" smtClean="0">
                <a:solidFill>
                  <a:schemeClr val="tx1"/>
                </a:solidFill>
                <a:effectLst/>
                <a:latin typeface="Segoe UI" pitchFamily="34" charset="0"/>
                <a:ea typeface="+mn-ea"/>
                <a:cs typeface="+mn-cs"/>
              </a:rPr>
              <a:t>FOPE </a:t>
            </a:r>
            <a:r>
              <a:rPr lang="en-US" sz="900" kern="1200" dirty="0" smtClean="0">
                <a:solidFill>
                  <a:schemeClr val="tx1"/>
                </a:solidFill>
                <a:effectLst/>
                <a:latin typeface="Segoe UI" pitchFamily="34" charset="0"/>
                <a:ea typeface="+mn-ea"/>
                <a:cs typeface="+mn-cs"/>
              </a:rPr>
              <a:t>as a </a:t>
            </a:r>
            <a:r>
              <a:rPr lang="en-US" sz="900" b="1" kern="1200" dirty="0" smtClean="0">
                <a:solidFill>
                  <a:schemeClr val="tx1"/>
                </a:solidFill>
                <a:effectLst/>
                <a:latin typeface="Segoe UI" pitchFamily="34" charset="0"/>
                <a:ea typeface="+mn-ea"/>
                <a:cs typeface="+mn-cs"/>
              </a:rPr>
              <a:t>Service, </a:t>
            </a:r>
            <a:r>
              <a:rPr lang="en-US" sz="900" kern="1200" dirty="0" smtClean="0">
                <a:solidFill>
                  <a:schemeClr val="tx1"/>
                </a:solidFill>
                <a:effectLst/>
                <a:latin typeface="Segoe UI" pitchFamily="34" charset="0"/>
                <a:ea typeface="+mn-ea"/>
                <a:cs typeface="+mn-cs"/>
              </a:rPr>
              <a:t>how </a:t>
            </a:r>
            <a:r>
              <a:rPr lang="en-US" sz="900" b="1" kern="1200" dirty="0" smtClean="0">
                <a:solidFill>
                  <a:schemeClr val="tx1"/>
                </a:solidFill>
                <a:effectLst/>
                <a:latin typeface="Segoe UI" pitchFamily="34" charset="0"/>
                <a:ea typeface="+mn-ea"/>
                <a:cs typeface="+mn-cs"/>
              </a:rPr>
              <a:t>does filtering work and the SLA’s FOPE commits to</a:t>
            </a:r>
            <a:r>
              <a:rPr lang="en-US" sz="900" kern="1200" dirty="0" smtClean="0">
                <a:solidFill>
                  <a:schemeClr val="tx1"/>
                </a:solidFill>
                <a:effectLst/>
                <a:latin typeface="Segoe UI" pitchFamily="34" charset="0"/>
                <a:ea typeface="+mn-ea"/>
                <a:cs typeface="+mn-cs"/>
              </a:rPr>
              <a:t>. Then we spent time discussing how FOPE Admin Center adds the benefits of managing mail hygiene related setting.</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If you remember </a:t>
            </a:r>
            <a:r>
              <a:rPr lang="en-US" sz="900" b="1" kern="1200" dirty="0" smtClean="0">
                <a:solidFill>
                  <a:schemeClr val="tx1"/>
                </a:solidFill>
                <a:effectLst/>
                <a:latin typeface="Segoe UI" pitchFamily="34" charset="0"/>
                <a:ea typeface="+mn-ea"/>
                <a:cs typeface="+mn-cs"/>
              </a:rPr>
              <a:t>in the first section we talked</a:t>
            </a:r>
            <a:r>
              <a:rPr lang="en-US" sz="900" kern="1200" dirty="0" smtClean="0">
                <a:solidFill>
                  <a:schemeClr val="tx1"/>
                </a:solidFill>
                <a:effectLst/>
                <a:latin typeface="Segoe UI" pitchFamily="34" charset="0"/>
                <a:ea typeface="+mn-ea"/>
                <a:cs typeface="+mn-cs"/>
              </a:rPr>
              <a:t> about Policy enforcement and Spam analysis, for policy enforced message you would recall that we provide an </a:t>
            </a:r>
            <a:r>
              <a:rPr lang="en-US" sz="900" b="1" kern="1200" dirty="0" smtClean="0">
                <a:solidFill>
                  <a:schemeClr val="tx1"/>
                </a:solidFill>
                <a:effectLst/>
                <a:latin typeface="Segoe UI" pitchFamily="34" charset="0"/>
                <a:ea typeface="+mn-ea"/>
                <a:cs typeface="+mn-cs"/>
              </a:rPr>
              <a:t>option to the Administrator to Quarantine</a:t>
            </a:r>
            <a:r>
              <a:rPr lang="en-US" sz="900" kern="1200" dirty="0" smtClean="0">
                <a:solidFill>
                  <a:schemeClr val="tx1"/>
                </a:solidFill>
                <a:effectLst/>
                <a:latin typeface="Segoe UI" pitchFamily="34" charset="0"/>
                <a:ea typeface="+mn-ea"/>
                <a:cs typeface="+mn-cs"/>
              </a:rPr>
              <a:t> the messages, the </a:t>
            </a:r>
            <a:r>
              <a:rPr lang="en-US" sz="900" b="1" kern="1200" dirty="0" smtClean="0">
                <a:solidFill>
                  <a:schemeClr val="tx1"/>
                </a:solidFill>
                <a:effectLst/>
                <a:latin typeface="Segoe UI" pitchFamily="34" charset="0"/>
                <a:ea typeface="+mn-ea"/>
                <a:cs typeface="+mn-cs"/>
              </a:rPr>
              <a:t>messages detected as spam</a:t>
            </a:r>
            <a:r>
              <a:rPr lang="en-US" sz="900" kern="1200" dirty="0" smtClean="0">
                <a:solidFill>
                  <a:schemeClr val="tx1"/>
                </a:solidFill>
                <a:effectLst/>
                <a:latin typeface="Segoe UI" pitchFamily="34" charset="0"/>
                <a:ea typeface="+mn-ea"/>
                <a:cs typeface="+mn-cs"/>
              </a:rPr>
              <a:t> may also be Quarantined – </a:t>
            </a:r>
            <a:r>
              <a:rPr lang="en-US" sz="900" b="1" kern="1200" dirty="0" smtClean="0">
                <a:solidFill>
                  <a:schemeClr val="tx1"/>
                </a:solidFill>
                <a:effectLst/>
                <a:latin typeface="Segoe UI" pitchFamily="34" charset="0"/>
                <a:ea typeface="+mn-ea"/>
                <a:cs typeface="+mn-cs"/>
              </a:rPr>
              <a:t>both of these fall under Junk Mail</a:t>
            </a:r>
            <a:r>
              <a:rPr lang="en-US" sz="900" kern="1200" dirty="0" smtClean="0">
                <a:solidFill>
                  <a:schemeClr val="tx1"/>
                </a:solidFill>
                <a:effectLst/>
                <a:latin typeface="Segoe UI" pitchFamily="34" charset="0"/>
                <a:ea typeface="+mn-ea"/>
                <a:cs typeface="+mn-cs"/>
              </a:rPr>
              <a:t> for the user. And in this section we shall talk about the options provided to the user to manage Junk Mail.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44103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r>
              <a:rPr lang="en-US" sz="900" b="1" kern="1200" dirty="0" smtClean="0">
                <a:solidFill>
                  <a:schemeClr val="tx1"/>
                </a:solidFill>
                <a:effectLst/>
                <a:latin typeface="Segoe UI" pitchFamily="34" charset="0"/>
                <a:ea typeface="+mn-ea"/>
                <a:cs typeface="+mn-cs"/>
              </a:rPr>
              <a:t>Users get 4 Spam Action options</a:t>
            </a:r>
            <a:r>
              <a:rPr lang="en-US" sz="900" kern="1200" dirty="0" smtClean="0">
                <a:solidFill>
                  <a:schemeClr val="tx1"/>
                </a:solidFill>
                <a:effectLst/>
                <a:latin typeface="Segoe UI" pitchFamily="34" charset="0"/>
                <a:ea typeface="+mn-ea"/>
                <a:cs typeface="+mn-cs"/>
              </a:rPr>
              <a:t>:</a:t>
            </a:r>
          </a:p>
          <a:p>
            <a:pPr lvl="1"/>
            <a:r>
              <a:rPr lang="en-US" sz="900" b="1" kern="1200" dirty="0" smtClean="0">
                <a:solidFill>
                  <a:schemeClr val="tx1"/>
                </a:solidFill>
                <a:effectLst/>
                <a:latin typeface="Segoe UI" pitchFamily="34" charset="0"/>
                <a:ea typeface="+mn-ea"/>
                <a:cs typeface="+mn-cs"/>
              </a:rPr>
              <a:t>JMF in outlook</a:t>
            </a:r>
            <a:r>
              <a:rPr lang="en-US" sz="900" kern="1200" dirty="0" smtClean="0">
                <a:solidFill>
                  <a:schemeClr val="tx1"/>
                </a:solidFill>
                <a:effectLst/>
                <a:latin typeface="Segoe UI" pitchFamily="34" charset="0"/>
                <a:ea typeface="+mn-ea"/>
                <a:cs typeface="+mn-cs"/>
              </a:rPr>
              <a:t>: achieved by adding a X-Header (</a:t>
            </a:r>
            <a:r>
              <a:rPr lang="en-US" sz="900" b="1" kern="1200" dirty="0" smtClean="0">
                <a:solidFill>
                  <a:schemeClr val="tx1"/>
                </a:solidFill>
                <a:effectLst/>
                <a:latin typeface="Segoe UI" pitchFamily="34" charset="0"/>
                <a:ea typeface="+mn-ea"/>
                <a:cs typeface="+mn-cs"/>
              </a:rPr>
              <a:t>default for O365 = X-FOSE-Spam</a:t>
            </a:r>
            <a:r>
              <a:rPr lang="en-US" sz="900" kern="1200" dirty="0" smtClean="0">
                <a:solidFill>
                  <a:schemeClr val="tx1"/>
                </a:solidFill>
                <a:effectLst/>
                <a:latin typeface="Segoe UI" pitchFamily="34" charset="0"/>
                <a:ea typeface="+mn-ea"/>
                <a:cs typeface="+mn-cs"/>
              </a:rPr>
              <a:t>)</a:t>
            </a:r>
          </a:p>
          <a:p>
            <a:pPr lvl="2"/>
            <a:r>
              <a:rPr lang="en-US" sz="900" kern="1200" dirty="0" smtClean="0">
                <a:solidFill>
                  <a:schemeClr val="tx1"/>
                </a:solidFill>
                <a:effectLst/>
                <a:latin typeface="Segoe UI" pitchFamily="34" charset="0"/>
                <a:ea typeface="+mn-ea"/>
                <a:cs typeface="+mn-cs"/>
              </a:rPr>
              <a:t>Adds customized X-Header comments to messages that have been identified as spam by the service. The X-Header is then added to the Internet header of all subsequent spam messages.</a:t>
            </a:r>
          </a:p>
          <a:p>
            <a:pPr lvl="1"/>
            <a:r>
              <a:rPr lang="en-US" sz="900" b="1" kern="1200" dirty="0" smtClean="0">
                <a:solidFill>
                  <a:schemeClr val="tx1"/>
                </a:solidFill>
                <a:effectLst/>
                <a:latin typeface="Segoe UI" pitchFamily="34" charset="0"/>
                <a:ea typeface="+mn-ea"/>
                <a:cs typeface="+mn-cs"/>
              </a:rPr>
              <a:t>Spam Quarantine</a:t>
            </a:r>
            <a:endParaRPr lang="en-US" sz="900" kern="1200" dirty="0" smtClean="0">
              <a:solidFill>
                <a:schemeClr val="tx1"/>
              </a:solidFill>
              <a:effectLst/>
              <a:latin typeface="Segoe UI" pitchFamily="34" charset="0"/>
              <a:ea typeface="+mn-ea"/>
              <a:cs typeface="+mn-cs"/>
            </a:endParaRPr>
          </a:p>
          <a:p>
            <a:pPr lvl="2"/>
            <a:r>
              <a:rPr lang="en-US" sz="900" kern="1200" dirty="0" smtClean="0">
                <a:solidFill>
                  <a:schemeClr val="tx1"/>
                </a:solidFill>
                <a:effectLst/>
                <a:latin typeface="Segoe UI" pitchFamily="34" charset="0"/>
                <a:ea typeface="+mn-ea"/>
                <a:cs typeface="+mn-cs"/>
              </a:rPr>
              <a:t>Used by </a:t>
            </a:r>
            <a:r>
              <a:rPr lang="en-US" sz="900" b="1" kern="1200" dirty="0" smtClean="0">
                <a:solidFill>
                  <a:schemeClr val="tx1"/>
                </a:solidFill>
                <a:effectLst/>
                <a:latin typeface="Segoe UI" pitchFamily="34" charset="0"/>
                <a:ea typeface="+mn-ea"/>
                <a:cs typeface="+mn-cs"/>
              </a:rPr>
              <a:t>95% of enabled FOPE domains</a:t>
            </a:r>
            <a:r>
              <a:rPr lang="en-US" sz="900" kern="1200" dirty="0" smtClean="0">
                <a:solidFill>
                  <a:schemeClr val="tx1"/>
                </a:solidFill>
                <a:effectLst/>
                <a:latin typeface="Segoe UI" pitchFamily="34" charset="0"/>
                <a:ea typeface="+mn-ea"/>
                <a:cs typeface="+mn-cs"/>
              </a:rPr>
              <a:t> (excluding BPOS V1)</a:t>
            </a:r>
          </a:p>
          <a:p>
            <a:pPr lvl="2"/>
            <a:r>
              <a:rPr lang="en-US" sz="900" b="1" kern="1200" dirty="0" smtClean="0">
                <a:solidFill>
                  <a:schemeClr val="tx1"/>
                </a:solidFill>
                <a:effectLst/>
                <a:latin typeface="Segoe UI" pitchFamily="34" charset="0"/>
                <a:ea typeface="+mn-ea"/>
                <a:cs typeface="+mn-cs"/>
              </a:rPr>
              <a:t>Spam Notifications</a:t>
            </a:r>
            <a:r>
              <a:rPr lang="en-US" sz="900" kern="1200" dirty="0" smtClean="0">
                <a:solidFill>
                  <a:schemeClr val="tx1"/>
                </a:solidFill>
                <a:effectLst/>
                <a:latin typeface="Segoe UI" pitchFamily="34" charset="0"/>
                <a:ea typeface="+mn-ea"/>
                <a:cs typeface="+mn-cs"/>
              </a:rPr>
              <a:t> can be set with an interval anywhere between </a:t>
            </a:r>
            <a:r>
              <a:rPr lang="en-US" sz="900" b="1" kern="1200" dirty="0" smtClean="0">
                <a:solidFill>
                  <a:schemeClr val="tx1"/>
                </a:solidFill>
                <a:effectLst/>
                <a:latin typeface="Segoe UI" pitchFamily="34" charset="0"/>
                <a:ea typeface="+mn-ea"/>
                <a:cs typeface="+mn-cs"/>
              </a:rPr>
              <a:t>3 and 14 days</a:t>
            </a:r>
            <a:r>
              <a:rPr lang="en-US" sz="900" kern="1200" dirty="0" smtClean="0">
                <a:solidFill>
                  <a:schemeClr val="tx1"/>
                </a:solidFill>
                <a:effectLst/>
                <a:latin typeface="Segoe UI" pitchFamily="34" charset="0"/>
                <a:ea typeface="+mn-ea"/>
                <a:cs typeface="+mn-cs"/>
              </a:rPr>
              <a:t>, and can be set to 1 day if the domain uses Directory Based Edge Blocking</a:t>
            </a:r>
          </a:p>
          <a:p>
            <a:pPr lvl="2"/>
            <a:r>
              <a:rPr lang="en-US" sz="900" kern="1200" dirty="0" smtClean="0">
                <a:solidFill>
                  <a:schemeClr val="tx1"/>
                </a:solidFill>
                <a:effectLst/>
                <a:latin typeface="Segoe UI" pitchFamily="34" charset="0"/>
                <a:ea typeface="+mn-ea"/>
                <a:cs typeface="+mn-cs"/>
              </a:rPr>
              <a:t>Spam Notifications can be sent in either </a:t>
            </a:r>
            <a:r>
              <a:rPr lang="en-US" sz="900" b="1" kern="1200" dirty="0" smtClean="0">
                <a:solidFill>
                  <a:schemeClr val="tx1"/>
                </a:solidFill>
                <a:effectLst/>
                <a:latin typeface="Segoe UI" pitchFamily="34" charset="0"/>
                <a:ea typeface="+mn-ea"/>
                <a:cs typeface="+mn-cs"/>
              </a:rPr>
              <a:t>Text or HTML</a:t>
            </a:r>
            <a:endParaRPr lang="en-US" sz="900" kern="1200" dirty="0" smtClean="0">
              <a:solidFill>
                <a:schemeClr val="tx1"/>
              </a:solidFill>
              <a:effectLst/>
              <a:latin typeface="Segoe UI" pitchFamily="34" charset="0"/>
              <a:ea typeface="+mn-ea"/>
              <a:cs typeface="+mn-cs"/>
            </a:endParaRPr>
          </a:p>
          <a:p>
            <a:pPr lvl="3"/>
            <a:r>
              <a:rPr lang="en-US" sz="900" b="1" kern="1200" dirty="0" smtClean="0">
                <a:solidFill>
                  <a:schemeClr val="tx1"/>
                </a:solidFill>
                <a:effectLst/>
                <a:latin typeface="Segoe UI" pitchFamily="34" charset="0"/>
                <a:ea typeface="+mn-ea"/>
                <a:cs typeface="+mn-cs"/>
              </a:rPr>
              <a:t>HTML comes in two types</a:t>
            </a:r>
            <a:r>
              <a:rPr lang="en-US" sz="900" kern="1200" dirty="0" smtClean="0">
                <a:solidFill>
                  <a:schemeClr val="tx1"/>
                </a:solidFill>
                <a:effectLst/>
                <a:latin typeface="Segoe UI" pitchFamily="34" charset="0"/>
                <a:ea typeface="+mn-ea"/>
                <a:cs typeface="+mn-cs"/>
              </a:rPr>
              <a:t> – one for domains where the Admin allows end user access to the Spam Quarantine, and one for domains where the Admin prohibits end user access to the Spam Quarantine</a:t>
            </a:r>
          </a:p>
          <a:p>
            <a:pPr lvl="1"/>
            <a:r>
              <a:rPr lang="en-US" sz="900" b="1" kern="1200" dirty="0" smtClean="0">
                <a:solidFill>
                  <a:schemeClr val="tx1"/>
                </a:solidFill>
                <a:effectLst/>
                <a:latin typeface="Segoe UI" pitchFamily="34" charset="0"/>
                <a:ea typeface="+mn-ea"/>
                <a:cs typeface="+mn-cs"/>
              </a:rPr>
              <a:t>Spam Redirection</a:t>
            </a:r>
            <a:endParaRPr lang="en-US" sz="900" kern="1200" dirty="0" smtClean="0">
              <a:solidFill>
                <a:schemeClr val="tx1"/>
              </a:solidFill>
              <a:effectLst/>
              <a:latin typeface="Segoe UI" pitchFamily="34" charset="0"/>
              <a:ea typeface="+mn-ea"/>
              <a:cs typeface="+mn-cs"/>
            </a:endParaRPr>
          </a:p>
          <a:p>
            <a:pPr lvl="2"/>
            <a:r>
              <a:rPr lang="en-US" sz="900" kern="1200" dirty="0" smtClean="0">
                <a:solidFill>
                  <a:schemeClr val="tx1"/>
                </a:solidFill>
                <a:effectLst/>
                <a:latin typeface="Segoe UI" pitchFamily="34" charset="0"/>
                <a:ea typeface="+mn-ea"/>
                <a:cs typeface="+mn-cs"/>
              </a:rPr>
              <a:t>Delivers all spam to an alternate email address within the domain</a:t>
            </a:r>
          </a:p>
          <a:p>
            <a:pPr lvl="1"/>
            <a:r>
              <a:rPr lang="en-US" sz="900" b="1" kern="1200" dirty="0" smtClean="0">
                <a:solidFill>
                  <a:schemeClr val="tx1"/>
                </a:solidFill>
                <a:effectLst/>
                <a:latin typeface="Segoe UI" pitchFamily="34" charset="0"/>
                <a:ea typeface="+mn-ea"/>
                <a:cs typeface="+mn-cs"/>
              </a:rPr>
              <a:t>Modify Subject</a:t>
            </a:r>
            <a:endParaRPr lang="en-US" sz="900" kern="1200" dirty="0" smtClean="0">
              <a:solidFill>
                <a:schemeClr val="tx1"/>
              </a:solidFill>
              <a:effectLst/>
              <a:latin typeface="Segoe UI" pitchFamily="34" charset="0"/>
              <a:ea typeface="+mn-ea"/>
              <a:cs typeface="+mn-cs"/>
            </a:endParaRPr>
          </a:p>
          <a:p>
            <a:pPr lvl="2"/>
            <a:r>
              <a:rPr lang="en-US" sz="900" kern="1200" dirty="0" smtClean="0">
                <a:solidFill>
                  <a:schemeClr val="tx1"/>
                </a:solidFill>
                <a:effectLst/>
                <a:latin typeface="Segoe UI" pitchFamily="34" charset="0"/>
                <a:ea typeface="+mn-ea"/>
                <a:cs typeface="+mn-cs"/>
              </a:rPr>
              <a:t>Adds an identifying word or phrase to the subject line of messages that have been identified as spam</a:t>
            </a:r>
          </a:p>
          <a:p>
            <a:endParaRPr lang="en-US" dirty="0"/>
          </a:p>
        </p:txBody>
      </p:sp>
      <p:sp>
        <p:nvSpPr>
          <p:cNvPr id="4" name="Slide Number Placeholder 3"/>
          <p:cNvSpPr>
            <a:spLocks noGrp="1"/>
          </p:cNvSpPr>
          <p:nvPr>
            <p:ph type="sldNum" sz="quarter" idx="10"/>
          </p:nvPr>
        </p:nvSpPr>
        <p:spPr/>
        <p:txBody>
          <a:bodyPr/>
          <a:lstStyle/>
          <a:p>
            <a:fld id="{55D52AF2-F0A3-4D7B-BC16-E6B3E5076B63}"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r>
              <a:rPr lang="en-US" sz="900" kern="1200" dirty="0" smtClean="0">
                <a:solidFill>
                  <a:schemeClr val="tx1"/>
                </a:solidFill>
                <a:effectLst/>
                <a:latin typeface="Segoe UI" pitchFamily="34" charset="0"/>
                <a:ea typeface="+mn-ea"/>
                <a:cs typeface="+mn-cs"/>
              </a:rPr>
              <a:t>Junk Mail Management in Office 365, this is the </a:t>
            </a:r>
            <a:r>
              <a:rPr lang="en-US" sz="900" b="1" kern="1200" dirty="0" smtClean="0">
                <a:solidFill>
                  <a:schemeClr val="tx1"/>
                </a:solidFill>
                <a:effectLst/>
                <a:latin typeface="Segoe UI" pitchFamily="34" charset="0"/>
                <a:ea typeface="+mn-ea"/>
                <a:cs typeface="+mn-cs"/>
              </a:rPr>
              <a:t>default option</a:t>
            </a:r>
            <a:r>
              <a:rPr lang="en-US" sz="900" kern="1200" dirty="0" smtClean="0">
                <a:solidFill>
                  <a:schemeClr val="tx1"/>
                </a:solidFill>
                <a:effectLst/>
                <a:latin typeface="Segoe UI" pitchFamily="34" charset="0"/>
                <a:ea typeface="+mn-ea"/>
                <a:cs typeface="+mn-cs"/>
              </a:rPr>
              <a:t> for Office 365. Provides </a:t>
            </a:r>
            <a:r>
              <a:rPr lang="en-US" sz="900" b="1" kern="1200" dirty="0" smtClean="0">
                <a:solidFill>
                  <a:schemeClr val="tx1"/>
                </a:solidFill>
                <a:effectLst/>
                <a:latin typeface="Segoe UI" pitchFamily="34" charset="0"/>
                <a:ea typeface="+mn-ea"/>
                <a:cs typeface="+mn-cs"/>
              </a:rPr>
              <a:t>added power </a:t>
            </a:r>
            <a:r>
              <a:rPr lang="en-US" sz="900" kern="1200" dirty="0" smtClean="0">
                <a:solidFill>
                  <a:schemeClr val="tx1"/>
                </a:solidFill>
                <a:effectLst/>
                <a:latin typeface="Segoe UI" pitchFamily="34" charset="0"/>
                <a:ea typeface="+mn-ea"/>
                <a:cs typeface="+mn-cs"/>
              </a:rPr>
              <a:t>because </a:t>
            </a:r>
            <a:r>
              <a:rPr lang="en-US" sz="900" b="1" kern="1200" dirty="0" smtClean="0">
                <a:solidFill>
                  <a:schemeClr val="tx1"/>
                </a:solidFill>
                <a:effectLst/>
                <a:latin typeface="Segoe UI" pitchFamily="34" charset="0"/>
                <a:ea typeface="+mn-ea"/>
                <a:cs typeface="+mn-cs"/>
              </a:rPr>
              <a:t>Administrators can choose to apply policy</a:t>
            </a:r>
            <a:r>
              <a:rPr lang="en-US" sz="900" kern="1200" dirty="0" smtClean="0">
                <a:solidFill>
                  <a:schemeClr val="tx1"/>
                </a:solidFill>
                <a:effectLst/>
                <a:latin typeface="Segoe UI" pitchFamily="34" charset="0"/>
                <a:ea typeface="+mn-ea"/>
                <a:cs typeface="+mn-cs"/>
              </a:rPr>
              <a:t> rules and Quarantine emails and </a:t>
            </a:r>
            <a:r>
              <a:rPr lang="en-US" sz="900" b="1" kern="1200" dirty="0" smtClean="0">
                <a:solidFill>
                  <a:schemeClr val="tx1"/>
                </a:solidFill>
                <a:effectLst/>
                <a:latin typeface="Segoe UI" pitchFamily="34" charset="0"/>
                <a:ea typeface="+mn-ea"/>
                <a:cs typeface="+mn-cs"/>
              </a:rPr>
              <a:t>FOPE can detect emails as SPAM</a:t>
            </a:r>
            <a:r>
              <a:rPr lang="en-US" sz="900" kern="1200" dirty="0" smtClean="0">
                <a:solidFill>
                  <a:schemeClr val="tx1"/>
                </a:solidFill>
                <a:effectLst/>
                <a:latin typeface="Segoe UI" pitchFamily="34" charset="0"/>
                <a:ea typeface="+mn-ea"/>
                <a:cs typeface="+mn-cs"/>
              </a:rPr>
              <a:t> and Quarantine them. In addition the user can </a:t>
            </a:r>
            <a:r>
              <a:rPr lang="en-US" sz="900" b="1" kern="1200" dirty="0" smtClean="0">
                <a:solidFill>
                  <a:schemeClr val="tx1"/>
                </a:solidFill>
                <a:effectLst/>
                <a:latin typeface="Segoe UI" pitchFamily="34" charset="0"/>
                <a:ea typeface="+mn-ea"/>
                <a:cs typeface="+mn-cs"/>
              </a:rPr>
              <a:t>Right click on the message and add the user to Block List</a:t>
            </a:r>
            <a:r>
              <a:rPr lang="en-US" sz="900" kern="1200" dirty="0" smtClean="0">
                <a:solidFill>
                  <a:schemeClr val="tx1"/>
                </a:solidFill>
                <a:effectLst/>
                <a:latin typeface="Segoe UI" pitchFamily="34" charset="0"/>
                <a:ea typeface="+mn-ea"/>
                <a:cs typeface="+mn-cs"/>
              </a:rPr>
              <a:t>, all these emails land up in the JMF.</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Users </a:t>
            </a:r>
            <a:r>
              <a:rPr lang="en-US" sz="900" b="1" kern="1200" dirty="0" smtClean="0">
                <a:solidFill>
                  <a:schemeClr val="tx1"/>
                </a:solidFill>
                <a:effectLst/>
                <a:latin typeface="Segoe UI" pitchFamily="34" charset="0"/>
                <a:ea typeface="+mn-ea"/>
                <a:cs typeface="+mn-cs"/>
              </a:rPr>
              <a:t>do not need to log into a separate mailbox to review</a:t>
            </a:r>
            <a:r>
              <a:rPr lang="en-US" sz="900" kern="1200" dirty="0" smtClean="0">
                <a:solidFill>
                  <a:schemeClr val="tx1"/>
                </a:solidFill>
                <a:effectLst/>
                <a:latin typeface="Segoe UI" pitchFamily="34" charset="0"/>
                <a:ea typeface="+mn-ea"/>
                <a:cs typeface="+mn-cs"/>
              </a:rPr>
              <a:t> and manage junk mail.  They have </a:t>
            </a:r>
            <a:r>
              <a:rPr lang="en-US" sz="900" b="1" kern="1200" dirty="0" smtClean="0">
                <a:solidFill>
                  <a:schemeClr val="tx1"/>
                </a:solidFill>
                <a:effectLst/>
                <a:latin typeface="Segoe UI" pitchFamily="34" charset="0"/>
                <a:ea typeface="+mn-ea"/>
                <a:cs typeface="+mn-cs"/>
              </a:rPr>
              <a:t>direct access to Safe/blocked sender list management</a:t>
            </a:r>
            <a:r>
              <a:rPr lang="en-US" sz="900" kern="1200" dirty="0" smtClean="0">
                <a:solidFill>
                  <a:schemeClr val="tx1"/>
                </a:solidFill>
                <a:effectLst/>
                <a:latin typeface="Segoe UI" pitchFamily="34" charset="0"/>
                <a:ea typeface="+mn-ea"/>
                <a:cs typeface="+mn-cs"/>
              </a:rPr>
              <a:t> tools in Outlook and Outlook Web App.</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Note that the </a:t>
            </a:r>
            <a:r>
              <a:rPr lang="en-US" sz="900" b="1" kern="1200" dirty="0" smtClean="0">
                <a:solidFill>
                  <a:schemeClr val="tx1"/>
                </a:solidFill>
                <a:effectLst/>
                <a:latin typeface="Segoe UI" pitchFamily="34" charset="0"/>
                <a:ea typeface="+mn-ea"/>
                <a:cs typeface="+mn-cs"/>
              </a:rPr>
              <a:t>users can create Safe Senders, Safe Recipients, and Blocked Senders lists</a:t>
            </a:r>
            <a:r>
              <a:rPr lang="en-US" sz="900" kern="1200" dirty="0" smtClean="0">
                <a:solidFill>
                  <a:schemeClr val="tx1"/>
                </a:solidFill>
                <a:effectLst/>
                <a:latin typeface="Segoe UI" pitchFamily="34" charset="0"/>
                <a:ea typeface="+mn-ea"/>
                <a:cs typeface="+mn-cs"/>
              </a:rPr>
              <a:t> (this applies only if they are using the Junk Email Folder. These safe sender lists are </a:t>
            </a:r>
            <a:r>
              <a:rPr lang="en-US" sz="900" b="1" kern="1200" dirty="0" smtClean="0">
                <a:solidFill>
                  <a:schemeClr val="tx1"/>
                </a:solidFill>
                <a:effectLst/>
                <a:latin typeface="Segoe UI" pitchFamily="34" charset="0"/>
                <a:ea typeface="+mn-ea"/>
                <a:cs typeface="+mn-cs"/>
              </a:rPr>
              <a:t>not replicated to FOPE </a:t>
            </a:r>
            <a:r>
              <a:rPr lang="en-US" sz="900" kern="1200" dirty="0" smtClean="0">
                <a:solidFill>
                  <a:schemeClr val="tx1"/>
                </a:solidFill>
                <a:effectLst/>
                <a:latin typeface="Segoe UI" pitchFamily="34" charset="0"/>
                <a:ea typeface="+mn-ea"/>
                <a:cs typeface="+mn-cs"/>
              </a:rPr>
              <a:t>so they cannot be applied if the customer chooses to use Spam Quarantine as their Spam Action in FOPE.)</a:t>
            </a:r>
          </a:p>
          <a:p>
            <a:pPr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sz="900" b="1" kern="1200" dirty="0" smtClean="0">
                <a:solidFill>
                  <a:schemeClr val="tx1"/>
                </a:solidFill>
                <a:effectLst/>
                <a:latin typeface="Segoe UI" pitchFamily="34" charset="0"/>
                <a:ea typeface="+mn-ea"/>
                <a:cs typeface="+mn-cs"/>
              </a:rPr>
              <a:t>Enterprises can opt to use the FOPE spam quarantine</a:t>
            </a:r>
            <a:r>
              <a:rPr lang="en-US" sz="900" kern="1200" dirty="0" smtClean="0">
                <a:solidFill>
                  <a:schemeClr val="tx1"/>
                </a:solidFill>
                <a:effectLst/>
                <a:latin typeface="Segoe UI" pitchFamily="34" charset="0"/>
                <a:ea typeface="+mn-ea"/>
                <a:cs typeface="+mn-cs"/>
              </a:rPr>
              <a:t>. This is </a:t>
            </a:r>
            <a:r>
              <a:rPr lang="en-US" sz="900" b="1" kern="1200" dirty="0" smtClean="0">
                <a:solidFill>
                  <a:schemeClr val="tx1"/>
                </a:solidFill>
                <a:effectLst/>
                <a:latin typeface="Segoe UI" pitchFamily="34" charset="0"/>
                <a:ea typeface="+mn-ea"/>
                <a:cs typeface="+mn-cs"/>
              </a:rPr>
              <a:t>enabled in the FOPE Admin Center</a:t>
            </a:r>
            <a:r>
              <a:rPr lang="en-US" sz="900" kern="1200" dirty="0" smtClean="0">
                <a:solidFill>
                  <a:schemeClr val="tx1"/>
                </a:solidFill>
                <a:effectLst/>
                <a:latin typeface="Segoe UI" pitchFamily="34" charset="0"/>
                <a:ea typeface="+mn-ea"/>
                <a:cs typeface="+mn-cs"/>
              </a:rPr>
              <a:t> on the </a:t>
            </a:r>
            <a:r>
              <a:rPr lang="en-US" sz="900" b="1" kern="1200" dirty="0" smtClean="0">
                <a:solidFill>
                  <a:schemeClr val="tx1"/>
                </a:solidFill>
                <a:effectLst/>
                <a:latin typeface="Segoe UI" pitchFamily="34" charset="0"/>
                <a:ea typeface="+mn-ea"/>
                <a:cs typeface="+mn-cs"/>
              </a:rPr>
              <a:t>Domains page under “Spam Action”</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Administrators can configure email notifications</a:t>
            </a:r>
            <a:r>
              <a:rPr lang="en-US" sz="900" kern="1200" dirty="0" smtClean="0">
                <a:solidFill>
                  <a:schemeClr val="tx1"/>
                </a:solidFill>
                <a:effectLst/>
                <a:latin typeface="Segoe UI" pitchFamily="34" charset="0"/>
                <a:ea typeface="+mn-ea"/>
                <a:cs typeface="+mn-cs"/>
              </a:rPr>
              <a:t> on the Domains page under “Notifications”.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The quarantine is accessed by end users at </a:t>
            </a:r>
            <a:r>
              <a:rPr lang="en-US" sz="900" b="1" kern="1200" dirty="0" smtClean="0">
                <a:solidFill>
                  <a:schemeClr val="tx1"/>
                </a:solidFill>
                <a:effectLst/>
                <a:latin typeface="Segoe UI" pitchFamily="34" charset="0"/>
                <a:ea typeface="+mn-ea"/>
                <a:cs typeface="+mn-cs"/>
              </a:rPr>
              <a:t>quarantine.messaging.microsoft.com</a:t>
            </a:r>
            <a:r>
              <a:rPr lang="en-US" sz="900" kern="1200" dirty="0" smtClean="0">
                <a:solidFill>
                  <a:schemeClr val="tx1"/>
                </a:solidFill>
                <a:effectLst/>
                <a:latin typeface="Segoe UI" pitchFamily="34" charset="0"/>
                <a:ea typeface="+mn-ea"/>
                <a:cs typeface="+mn-cs"/>
              </a:rPr>
              <a:t> where users log on with their email address and </a:t>
            </a:r>
            <a:r>
              <a:rPr lang="en-US" sz="900" b="1" kern="1200" dirty="0" smtClean="0">
                <a:solidFill>
                  <a:schemeClr val="tx1"/>
                </a:solidFill>
                <a:effectLst/>
                <a:latin typeface="Segoe UI" pitchFamily="34" charset="0"/>
                <a:ea typeface="+mn-ea"/>
                <a:cs typeface="+mn-cs"/>
              </a:rPr>
              <a:t>a password of their choice</a:t>
            </a:r>
            <a:r>
              <a:rPr lang="en-US" sz="900" kern="1200" dirty="0" smtClean="0">
                <a:solidFill>
                  <a:schemeClr val="tx1"/>
                </a:solidFill>
                <a:effectLst/>
                <a:latin typeface="Segoe UI" pitchFamily="34" charset="0"/>
                <a:ea typeface="+mn-ea"/>
                <a:cs typeface="+mn-cs"/>
              </a:rPr>
              <a:t>.  Messages are store in the quarantine for </a:t>
            </a:r>
            <a:r>
              <a:rPr lang="en-US" sz="900" b="1" kern="1200" dirty="0" smtClean="0">
                <a:solidFill>
                  <a:schemeClr val="tx1"/>
                </a:solidFill>
                <a:effectLst/>
                <a:latin typeface="Segoe UI" pitchFamily="34" charset="0"/>
                <a:ea typeface="+mn-ea"/>
                <a:cs typeface="+mn-cs"/>
              </a:rPr>
              <a:t>14 days and, if no action is taken on them, they are deleted</a:t>
            </a:r>
            <a:r>
              <a:rPr lang="en-US" sz="900" kern="1200" dirty="0" smtClean="0">
                <a:solidFill>
                  <a:schemeClr val="tx1"/>
                </a:solidFill>
                <a:effectLst/>
                <a:latin typeface="Segoe UI" pitchFamily="34" charset="0"/>
                <a:ea typeface="+mn-ea"/>
                <a:cs typeface="+mn-cs"/>
              </a:rPr>
              <a:t>.</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Office 365 Administrators Experience: </a:t>
            </a:r>
            <a:r>
              <a:rPr lang="en-US" sz="900" b="1" kern="1200" dirty="0" smtClean="0">
                <a:solidFill>
                  <a:schemeClr val="tx1"/>
                </a:solidFill>
                <a:effectLst/>
                <a:latin typeface="Segoe UI" pitchFamily="34" charset="0"/>
                <a:ea typeface="+mn-ea"/>
                <a:cs typeface="+mn-cs"/>
              </a:rPr>
              <a:t>SSO from ECP to AC</a:t>
            </a:r>
            <a:r>
              <a:rPr lang="en-US" sz="900" kern="1200" dirty="0" smtClean="0">
                <a:solidFill>
                  <a:schemeClr val="tx1"/>
                </a:solidFill>
                <a:effectLst/>
                <a:latin typeface="Segoe UI" pitchFamily="34" charset="0"/>
                <a:ea typeface="+mn-ea"/>
                <a:cs typeface="+mn-cs"/>
              </a:rPr>
              <a:t> and then </a:t>
            </a:r>
            <a:r>
              <a:rPr lang="en-US" sz="900" b="1" kern="1200" dirty="0" smtClean="0">
                <a:solidFill>
                  <a:schemeClr val="tx1"/>
                </a:solidFill>
                <a:effectLst/>
                <a:latin typeface="Segoe UI" pitchFamily="34" charset="0"/>
                <a:ea typeface="+mn-ea"/>
                <a:cs typeface="+mn-cs"/>
              </a:rPr>
              <a:t>AC to SQ is also SSO</a:t>
            </a:r>
            <a:endParaRPr lang="en-US" sz="9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22720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This brings us to the </a:t>
            </a:r>
            <a:r>
              <a:rPr lang="en-US" sz="900" b="1" kern="1200" dirty="0" smtClean="0">
                <a:solidFill>
                  <a:schemeClr val="tx1"/>
                </a:solidFill>
                <a:effectLst/>
                <a:latin typeface="Segoe UI" pitchFamily="34" charset="0"/>
                <a:ea typeface="+mn-ea"/>
                <a:cs typeface="+mn-cs"/>
              </a:rPr>
              <a:t>forth section of this presentation: FOPE connectors</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Let’s spend a minute to recall what all we covered till now</a:t>
            </a:r>
            <a:r>
              <a:rPr lang="en-US" sz="900" kern="1200" dirty="0" smtClean="0">
                <a:solidFill>
                  <a:schemeClr val="tx1"/>
                </a:solidFill>
                <a:effectLst/>
                <a:latin typeface="Segoe UI" pitchFamily="34" charset="0"/>
                <a:ea typeface="+mn-ea"/>
                <a:cs typeface="+mn-cs"/>
              </a:rPr>
              <a:t>, we talked about </a:t>
            </a:r>
            <a:r>
              <a:rPr lang="en-US" sz="900" b="1" kern="1200" dirty="0" smtClean="0">
                <a:solidFill>
                  <a:schemeClr val="tx1"/>
                </a:solidFill>
                <a:effectLst/>
                <a:latin typeface="Segoe UI" pitchFamily="34" charset="0"/>
                <a:ea typeface="+mn-ea"/>
                <a:cs typeface="+mn-cs"/>
              </a:rPr>
              <a:t>FOPE service in general</a:t>
            </a:r>
            <a:r>
              <a:rPr lang="en-US" sz="900" kern="1200" dirty="0" smtClean="0">
                <a:solidFill>
                  <a:schemeClr val="tx1"/>
                </a:solidFill>
                <a:effectLst/>
                <a:latin typeface="Segoe UI" pitchFamily="34" charset="0"/>
                <a:ea typeface="+mn-ea"/>
                <a:cs typeface="+mn-cs"/>
              </a:rPr>
              <a:t>, the </a:t>
            </a:r>
            <a:r>
              <a:rPr lang="en-US" sz="900" b="1" kern="1200" dirty="0" smtClean="0">
                <a:solidFill>
                  <a:schemeClr val="tx1"/>
                </a:solidFill>
                <a:effectLst/>
                <a:latin typeface="Segoe UI" pitchFamily="34" charset="0"/>
                <a:ea typeface="+mn-ea"/>
                <a:cs typeface="+mn-cs"/>
              </a:rPr>
              <a:t>benefits</a:t>
            </a:r>
            <a:r>
              <a:rPr lang="en-US" sz="900" kern="1200" dirty="0" smtClean="0">
                <a:solidFill>
                  <a:schemeClr val="tx1"/>
                </a:solidFill>
                <a:effectLst/>
                <a:latin typeface="Segoe UI" pitchFamily="34" charset="0"/>
                <a:ea typeface="+mn-ea"/>
                <a:cs typeface="+mn-cs"/>
              </a:rPr>
              <a:t> it brings to an organization by </a:t>
            </a:r>
            <a:r>
              <a:rPr lang="en-US" sz="900" b="1" kern="1200" dirty="0" smtClean="0">
                <a:solidFill>
                  <a:schemeClr val="tx1"/>
                </a:solidFill>
                <a:effectLst/>
                <a:latin typeface="Segoe UI" pitchFamily="34" charset="0"/>
                <a:ea typeface="+mn-ea"/>
                <a:cs typeface="+mn-cs"/>
              </a:rPr>
              <a:t>adding layers of security</a:t>
            </a:r>
            <a:r>
              <a:rPr lang="en-US" sz="900" kern="1200" dirty="0" smtClean="0">
                <a:solidFill>
                  <a:schemeClr val="tx1"/>
                </a:solidFill>
                <a:effectLst/>
                <a:latin typeface="Segoe UI" pitchFamily="34" charset="0"/>
                <a:ea typeface="+mn-ea"/>
                <a:cs typeface="+mn-cs"/>
              </a:rPr>
              <a:t> in inbound and outbound mail flow. In the </a:t>
            </a:r>
            <a:r>
              <a:rPr lang="en-US" sz="900" b="1" kern="1200" dirty="0" smtClean="0">
                <a:solidFill>
                  <a:schemeClr val="tx1"/>
                </a:solidFill>
                <a:effectLst/>
                <a:latin typeface="Segoe UI" pitchFamily="34" charset="0"/>
                <a:ea typeface="+mn-ea"/>
                <a:cs typeface="+mn-cs"/>
              </a:rPr>
              <a:t>second section</a:t>
            </a:r>
            <a:r>
              <a:rPr lang="en-US" sz="900" kern="1200" dirty="0" smtClean="0">
                <a:solidFill>
                  <a:schemeClr val="tx1"/>
                </a:solidFill>
                <a:effectLst/>
                <a:latin typeface="Segoe UI" pitchFamily="34" charset="0"/>
                <a:ea typeface="+mn-ea"/>
                <a:cs typeface="+mn-cs"/>
              </a:rPr>
              <a:t>, we talked about the </a:t>
            </a:r>
            <a:r>
              <a:rPr lang="en-US" sz="900" b="1" kern="1200" dirty="0" smtClean="0">
                <a:solidFill>
                  <a:schemeClr val="tx1"/>
                </a:solidFill>
                <a:effectLst/>
                <a:latin typeface="Segoe UI" pitchFamily="34" charset="0"/>
                <a:ea typeface="+mn-ea"/>
                <a:cs typeface="+mn-cs"/>
              </a:rPr>
              <a:t>management console</a:t>
            </a:r>
            <a:r>
              <a:rPr lang="en-US" sz="900" kern="1200" dirty="0" smtClean="0">
                <a:solidFill>
                  <a:schemeClr val="tx1"/>
                </a:solidFill>
                <a:effectLst/>
                <a:latin typeface="Segoe UI" pitchFamily="34" charset="0"/>
                <a:ea typeface="+mn-ea"/>
                <a:cs typeface="+mn-cs"/>
              </a:rPr>
              <a:t>, that is FOPE admin center and its </a:t>
            </a:r>
            <a:r>
              <a:rPr lang="en-US" sz="900" b="1" kern="1200" dirty="0" smtClean="0">
                <a:solidFill>
                  <a:schemeClr val="tx1"/>
                </a:solidFill>
                <a:effectLst/>
                <a:latin typeface="Segoe UI" pitchFamily="34" charset="0"/>
                <a:ea typeface="+mn-ea"/>
                <a:cs typeface="+mn-cs"/>
              </a:rPr>
              <a:t>integration with Exchange Control Panel</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Third section</a:t>
            </a:r>
            <a:r>
              <a:rPr lang="en-US" sz="900" kern="1200" dirty="0" smtClean="0">
                <a:solidFill>
                  <a:schemeClr val="tx1"/>
                </a:solidFill>
                <a:effectLst/>
                <a:latin typeface="Segoe UI" pitchFamily="34" charset="0"/>
                <a:ea typeface="+mn-ea"/>
                <a:cs typeface="+mn-cs"/>
              </a:rPr>
              <a:t> was on Junk mail management and options available to organization for </a:t>
            </a:r>
            <a:r>
              <a:rPr lang="en-US" sz="900" b="1" kern="1200" dirty="0" smtClean="0">
                <a:solidFill>
                  <a:schemeClr val="tx1"/>
                </a:solidFill>
                <a:effectLst/>
                <a:latin typeface="Segoe UI" pitchFamily="34" charset="0"/>
                <a:ea typeface="+mn-ea"/>
                <a:cs typeface="+mn-cs"/>
              </a:rPr>
              <a:t>managing Junk mail with FOPE</a:t>
            </a:r>
            <a:r>
              <a:rPr lang="en-US" sz="900" kern="1200" dirty="0" smtClean="0">
                <a:solidFill>
                  <a:schemeClr val="tx1"/>
                </a:solidFill>
                <a:effectLst/>
                <a:latin typeface="Segoe UI" pitchFamily="34" charset="0"/>
                <a:ea typeface="+mn-ea"/>
                <a:cs typeface="+mn-cs"/>
              </a:rPr>
              <a:t>.</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All the areas we talked about till now were related to </a:t>
            </a:r>
            <a:r>
              <a:rPr lang="en-US" sz="900" b="1" kern="1200" dirty="0" smtClean="0">
                <a:solidFill>
                  <a:schemeClr val="tx1"/>
                </a:solidFill>
                <a:effectLst/>
                <a:latin typeface="Segoe UI" pitchFamily="34" charset="0"/>
                <a:ea typeface="+mn-ea"/>
                <a:cs typeface="+mn-cs"/>
              </a:rPr>
              <a:t>providing security on a message based on its content</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What is missing is end to end security</a:t>
            </a:r>
            <a:r>
              <a:rPr lang="en-US" sz="900" kern="1200" dirty="0" smtClean="0">
                <a:solidFill>
                  <a:schemeClr val="tx1"/>
                </a:solidFill>
                <a:effectLst/>
                <a:latin typeface="Segoe UI" pitchFamily="34" charset="0"/>
                <a:ea typeface="+mn-ea"/>
                <a:cs typeface="+mn-cs"/>
              </a:rPr>
              <a:t>, basically thinking beyond the message content.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Till now whatever we discussed was "</a:t>
            </a:r>
            <a:r>
              <a:rPr lang="en-US" sz="900" b="1" kern="1200" dirty="0" smtClean="0">
                <a:solidFill>
                  <a:schemeClr val="tx1"/>
                </a:solidFill>
                <a:effectLst/>
                <a:latin typeface="Segoe UI" pitchFamily="34" charset="0"/>
                <a:ea typeface="+mn-ea"/>
                <a:cs typeface="+mn-cs"/>
              </a:rPr>
              <a:t>if the content is not safe - what does FOPE do and how to manage and report that</a:t>
            </a:r>
            <a:r>
              <a:rPr lang="en-US" sz="900" kern="1200" dirty="0" smtClean="0">
                <a:solidFill>
                  <a:schemeClr val="tx1"/>
                </a:solidFill>
                <a:effectLst/>
                <a:latin typeface="Segoe UI" pitchFamily="34" charset="0"/>
                <a:ea typeface="+mn-ea"/>
                <a:cs typeface="+mn-cs"/>
              </a:rPr>
              <a:t>" ... </a:t>
            </a:r>
            <a:r>
              <a:rPr lang="en-US" sz="900" b="1" kern="1200" dirty="0" smtClean="0">
                <a:solidFill>
                  <a:schemeClr val="tx1"/>
                </a:solidFill>
                <a:effectLst/>
                <a:latin typeface="Segoe UI" pitchFamily="34" charset="0"/>
                <a:ea typeface="+mn-ea"/>
                <a:cs typeface="+mn-cs"/>
              </a:rPr>
              <a:t>now let’s talk about how does FOPE help in enforcing security on the channels an organization received a message</a:t>
            </a:r>
            <a:r>
              <a:rPr lang="en-US" sz="900" kern="1200" dirty="0" smtClean="0">
                <a:solidFill>
                  <a:schemeClr val="tx1"/>
                </a:solidFill>
                <a:effectLst/>
                <a:latin typeface="Segoe UI" pitchFamily="34" charset="0"/>
                <a:ea typeface="+mn-ea"/>
                <a:cs typeface="+mn-cs"/>
              </a:rPr>
              <a:t>, or on specific domains or for specific partners.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This is </a:t>
            </a:r>
            <a:r>
              <a:rPr lang="en-US" sz="900" b="1" kern="1200" dirty="0" smtClean="0">
                <a:solidFill>
                  <a:schemeClr val="tx1"/>
                </a:solidFill>
                <a:effectLst/>
                <a:latin typeface="Segoe UI" pitchFamily="34" charset="0"/>
                <a:ea typeface="+mn-ea"/>
                <a:cs typeface="+mn-cs"/>
              </a:rPr>
              <a:t>provided by use of connectors</a:t>
            </a:r>
            <a:r>
              <a:rPr lang="en-US" sz="900" kern="1200" dirty="0" smtClean="0">
                <a:solidFill>
                  <a:schemeClr val="tx1"/>
                </a:solidFill>
                <a:effectLst/>
                <a:latin typeface="Segoe UI" pitchFamily="34" charset="0"/>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44103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The </a:t>
            </a:r>
            <a:r>
              <a:rPr lang="en-US" sz="900" b="1" kern="1200" dirty="0" smtClean="0">
                <a:solidFill>
                  <a:schemeClr val="tx1"/>
                </a:solidFill>
                <a:effectLst/>
                <a:latin typeface="Segoe UI" pitchFamily="34" charset="0"/>
                <a:ea typeface="+mn-ea"/>
                <a:cs typeface="+mn-cs"/>
              </a:rPr>
              <a:t>FOPE Connector controls message behavior at the network perimeter</a:t>
            </a:r>
            <a:r>
              <a:rPr lang="en-US" sz="900" kern="1200" dirty="0" smtClean="0">
                <a:solidFill>
                  <a:schemeClr val="tx1"/>
                </a:solidFill>
                <a:effectLst/>
                <a:latin typeface="Segoe UI" pitchFamily="34" charset="0"/>
                <a:ea typeface="+mn-ea"/>
                <a:cs typeface="+mn-cs"/>
              </a:rPr>
              <a:t>. They are </a:t>
            </a:r>
            <a:r>
              <a:rPr lang="en-US" sz="900" b="1" kern="1200" dirty="0" smtClean="0">
                <a:solidFill>
                  <a:schemeClr val="tx1"/>
                </a:solidFill>
                <a:effectLst/>
                <a:latin typeface="Segoe UI" pitchFamily="34" charset="0"/>
                <a:ea typeface="+mn-ea"/>
                <a:cs typeface="+mn-cs"/>
              </a:rPr>
              <a:t>building blocks that give granular control over all stages of mail flow.</a:t>
            </a:r>
            <a:endParaRPr lang="en-US" sz="900"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 </a:t>
            </a:r>
            <a:endParaRPr lang="en-US" sz="900"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For example</a:t>
            </a:r>
            <a:r>
              <a:rPr lang="en-US" sz="900" kern="1200" dirty="0" smtClean="0">
                <a:solidFill>
                  <a:schemeClr val="tx1"/>
                </a:solidFill>
                <a:effectLst/>
                <a:latin typeface="Segoe UI" pitchFamily="34" charset="0"/>
                <a:ea typeface="+mn-ea"/>
                <a:cs typeface="+mn-cs"/>
              </a:rPr>
              <a:t>, if you would like to </a:t>
            </a:r>
            <a:r>
              <a:rPr lang="en-US" sz="900" b="1" kern="1200" dirty="0" smtClean="0">
                <a:solidFill>
                  <a:schemeClr val="tx1"/>
                </a:solidFill>
                <a:effectLst/>
                <a:latin typeface="Segoe UI" pitchFamily="34" charset="0"/>
                <a:ea typeface="+mn-ea"/>
                <a:cs typeface="+mn-cs"/>
              </a:rPr>
              <a:t>force an inbound connection to TLS</a:t>
            </a:r>
            <a:r>
              <a:rPr lang="en-US" sz="900" kern="1200" dirty="0" smtClean="0">
                <a:solidFill>
                  <a:schemeClr val="tx1"/>
                </a:solidFill>
                <a:effectLst/>
                <a:latin typeface="Segoe UI" pitchFamily="34" charset="0"/>
                <a:ea typeface="+mn-ea"/>
                <a:cs typeface="+mn-cs"/>
              </a:rPr>
              <a:t>, FOPE connectors can help you achieve that. </a:t>
            </a:r>
          </a:p>
          <a:p>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b="1" kern="1200" dirty="0" smtClean="0">
                <a:solidFill>
                  <a:schemeClr val="tx1"/>
                </a:solidFill>
                <a:effectLst/>
                <a:latin typeface="Segoe UI" pitchFamily="34" charset="0"/>
                <a:ea typeface="+mn-ea"/>
                <a:cs typeface="+mn-cs"/>
              </a:rPr>
              <a:t>2 types of connectors</a:t>
            </a:r>
            <a:endParaRPr lang="en-US"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Inbound and Outbound</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Level of control available via the Inbound connectors</a:t>
            </a:r>
            <a:r>
              <a:rPr lang="en-US" sz="900" kern="1200" dirty="0" smtClean="0">
                <a:solidFill>
                  <a:schemeClr val="tx1"/>
                </a:solidFill>
                <a:effectLst/>
                <a:latin typeface="Segoe UI" pitchFamily="34" charset="0"/>
                <a:ea typeface="+mn-ea"/>
                <a:cs typeface="+mn-cs"/>
              </a:rPr>
              <a:t> is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1. </a:t>
            </a:r>
            <a:r>
              <a:rPr lang="en-US" sz="900" b="1" kern="1200" dirty="0" smtClean="0">
                <a:solidFill>
                  <a:schemeClr val="tx1"/>
                </a:solidFill>
                <a:effectLst/>
                <a:latin typeface="Segoe UI" pitchFamily="34" charset="0"/>
                <a:ea typeface="+mn-ea"/>
                <a:cs typeface="+mn-cs"/>
              </a:rPr>
              <a:t>Connection</a:t>
            </a:r>
            <a:r>
              <a:rPr lang="en-US" sz="900" kern="1200" dirty="0" smtClean="0">
                <a:solidFill>
                  <a:schemeClr val="tx1"/>
                </a:solidFill>
                <a:effectLst/>
                <a:latin typeface="Segoe UI" pitchFamily="34" charset="0"/>
                <a:ea typeface="+mn-ea"/>
                <a:cs typeface="+mn-cs"/>
              </a:rPr>
              <a:t>, which helps you specify </a:t>
            </a:r>
            <a:r>
              <a:rPr lang="en-US" sz="900" b="1" kern="1200" dirty="0" smtClean="0">
                <a:solidFill>
                  <a:schemeClr val="tx1"/>
                </a:solidFill>
                <a:effectLst/>
                <a:latin typeface="Segoe UI" pitchFamily="34" charset="0"/>
                <a:ea typeface="+mn-ea"/>
                <a:cs typeface="+mn-cs"/>
              </a:rPr>
              <a:t>source IP, source Domain</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2. </a:t>
            </a:r>
            <a:r>
              <a:rPr lang="en-US" sz="900" b="1" kern="1200" dirty="0" smtClean="0">
                <a:solidFill>
                  <a:schemeClr val="tx1"/>
                </a:solidFill>
                <a:effectLst/>
                <a:latin typeface="Segoe UI" pitchFamily="34" charset="0"/>
                <a:ea typeface="+mn-ea"/>
                <a:cs typeface="+mn-cs"/>
              </a:rPr>
              <a:t>Type of security</a:t>
            </a:r>
            <a:r>
              <a:rPr lang="en-US" sz="900" kern="1200" dirty="0" smtClean="0">
                <a:solidFill>
                  <a:schemeClr val="tx1"/>
                </a:solidFill>
                <a:effectLst/>
                <a:latin typeface="Segoe UI" pitchFamily="34" charset="0"/>
                <a:ea typeface="+mn-ea"/>
                <a:cs typeface="+mn-cs"/>
              </a:rPr>
              <a:t> you want to enforce on that connection – </a:t>
            </a:r>
            <a:r>
              <a:rPr lang="en-US" sz="900" b="1" kern="1200" dirty="0" smtClean="0">
                <a:solidFill>
                  <a:schemeClr val="tx1"/>
                </a:solidFill>
                <a:effectLst/>
                <a:latin typeface="Segoe UI" pitchFamily="34" charset="0"/>
                <a:ea typeface="+mn-ea"/>
                <a:cs typeface="+mn-cs"/>
              </a:rPr>
              <a:t>like TLS</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3. And the </a:t>
            </a:r>
            <a:r>
              <a:rPr lang="en-US" sz="900" b="1" kern="1200" dirty="0" smtClean="0">
                <a:solidFill>
                  <a:schemeClr val="tx1"/>
                </a:solidFill>
                <a:effectLst/>
                <a:latin typeface="Segoe UI" pitchFamily="34" charset="0"/>
                <a:ea typeface="+mn-ea"/>
                <a:cs typeface="+mn-cs"/>
              </a:rPr>
              <a:t>Kind of filtering</a:t>
            </a:r>
            <a:r>
              <a:rPr lang="en-US" sz="900" kern="1200" dirty="0" smtClean="0">
                <a:solidFill>
                  <a:schemeClr val="tx1"/>
                </a:solidFill>
                <a:effectLst/>
                <a:latin typeface="Segoe UI" pitchFamily="34" charset="0"/>
                <a:ea typeface="+mn-ea"/>
                <a:cs typeface="+mn-cs"/>
              </a:rPr>
              <a:t> to be applied for this connection</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b="1" kern="1200" dirty="0" smtClean="0">
                <a:solidFill>
                  <a:schemeClr val="tx1"/>
                </a:solidFill>
                <a:effectLst/>
                <a:latin typeface="Segoe UI" pitchFamily="34" charset="0"/>
                <a:ea typeface="+mn-ea"/>
                <a:cs typeface="+mn-cs"/>
              </a:rPr>
              <a:t>Level of control available via the Outbound connectors</a:t>
            </a:r>
            <a:r>
              <a:rPr lang="en-US" sz="900" kern="1200" dirty="0" smtClean="0">
                <a:solidFill>
                  <a:schemeClr val="tx1"/>
                </a:solidFill>
                <a:effectLst/>
                <a:latin typeface="Segoe UI" pitchFamily="34" charset="0"/>
                <a:ea typeface="+mn-ea"/>
                <a:cs typeface="+mn-cs"/>
              </a:rPr>
              <a:t> is</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1. </a:t>
            </a:r>
            <a:r>
              <a:rPr lang="en-US" sz="900" b="1" kern="1200" dirty="0" smtClean="0">
                <a:solidFill>
                  <a:schemeClr val="tx1"/>
                </a:solidFill>
                <a:effectLst/>
                <a:latin typeface="Segoe UI" pitchFamily="34" charset="0"/>
                <a:ea typeface="+mn-ea"/>
                <a:cs typeface="+mn-cs"/>
              </a:rPr>
              <a:t>Connection</a:t>
            </a:r>
            <a:r>
              <a:rPr lang="en-US" sz="900" kern="1200" dirty="0" smtClean="0">
                <a:solidFill>
                  <a:schemeClr val="tx1"/>
                </a:solidFill>
                <a:effectLst/>
                <a:latin typeface="Segoe UI" pitchFamily="34" charset="0"/>
                <a:ea typeface="+mn-ea"/>
                <a:cs typeface="+mn-cs"/>
              </a:rPr>
              <a:t>, which helps you specify </a:t>
            </a:r>
            <a:r>
              <a:rPr lang="en-US" sz="900" b="1" kern="1200" dirty="0" smtClean="0">
                <a:solidFill>
                  <a:schemeClr val="tx1"/>
                </a:solidFill>
                <a:effectLst/>
                <a:latin typeface="Segoe UI" pitchFamily="34" charset="0"/>
                <a:ea typeface="+mn-ea"/>
                <a:cs typeface="+mn-cs"/>
              </a:rPr>
              <a:t>destination domain</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2. </a:t>
            </a:r>
            <a:r>
              <a:rPr lang="en-US" sz="900" b="1" kern="1200" dirty="0" smtClean="0">
                <a:solidFill>
                  <a:schemeClr val="tx1"/>
                </a:solidFill>
                <a:effectLst/>
                <a:latin typeface="Segoe UI" pitchFamily="34" charset="0"/>
                <a:ea typeface="+mn-ea"/>
                <a:cs typeface="+mn-cs"/>
              </a:rPr>
              <a:t>Type of security</a:t>
            </a:r>
            <a:r>
              <a:rPr lang="en-US" sz="900" kern="1200" dirty="0" smtClean="0">
                <a:solidFill>
                  <a:schemeClr val="tx1"/>
                </a:solidFill>
                <a:effectLst/>
                <a:latin typeface="Segoe UI" pitchFamily="34" charset="0"/>
                <a:ea typeface="+mn-ea"/>
                <a:cs typeface="+mn-cs"/>
              </a:rPr>
              <a:t> you want to enforce on that connection – </a:t>
            </a:r>
            <a:r>
              <a:rPr lang="en-US" sz="900" b="1" kern="1200" dirty="0" smtClean="0">
                <a:solidFill>
                  <a:schemeClr val="tx1"/>
                </a:solidFill>
                <a:effectLst/>
                <a:latin typeface="Segoe UI" pitchFamily="34" charset="0"/>
                <a:ea typeface="+mn-ea"/>
                <a:cs typeface="+mn-cs"/>
              </a:rPr>
              <a:t>like TLS</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3. And the </a:t>
            </a:r>
            <a:r>
              <a:rPr lang="en-US" sz="900" b="1" kern="1200" dirty="0" smtClean="0">
                <a:solidFill>
                  <a:schemeClr val="tx1"/>
                </a:solidFill>
                <a:effectLst/>
                <a:latin typeface="Segoe UI" pitchFamily="34" charset="0"/>
                <a:ea typeface="+mn-ea"/>
                <a:cs typeface="+mn-cs"/>
              </a:rPr>
              <a:t>Kind of delivery </a:t>
            </a:r>
            <a:r>
              <a:rPr lang="en-US" sz="900" kern="1200" dirty="0" smtClean="0">
                <a:solidFill>
                  <a:schemeClr val="tx1"/>
                </a:solidFill>
                <a:effectLst/>
                <a:latin typeface="Segoe UI" pitchFamily="34" charset="0"/>
                <a:ea typeface="+mn-ea"/>
                <a:cs typeface="+mn-cs"/>
              </a:rPr>
              <a:t>to be applied, </a:t>
            </a:r>
            <a:r>
              <a:rPr lang="en-US" sz="900" b="1" kern="1200" dirty="0" err="1" smtClean="0">
                <a:solidFill>
                  <a:schemeClr val="tx1"/>
                </a:solidFill>
                <a:effectLst/>
                <a:latin typeface="Segoe UI" pitchFamily="34" charset="0"/>
                <a:ea typeface="+mn-ea"/>
                <a:cs typeface="+mn-cs"/>
              </a:rPr>
              <a:t>SmartHost</a:t>
            </a:r>
            <a:r>
              <a:rPr lang="en-US" sz="900" b="1" kern="1200" dirty="0" smtClean="0">
                <a:solidFill>
                  <a:schemeClr val="tx1"/>
                </a:solidFill>
                <a:effectLst/>
                <a:latin typeface="Segoe UI" pitchFamily="34" charset="0"/>
                <a:ea typeface="+mn-ea"/>
                <a:cs typeface="+mn-cs"/>
              </a:rPr>
              <a:t> or MX</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Some of you might be thinking </a:t>
            </a:r>
            <a:r>
              <a:rPr lang="en-US" sz="900" b="1" kern="1200" dirty="0" smtClean="0">
                <a:solidFill>
                  <a:schemeClr val="tx1"/>
                </a:solidFill>
                <a:effectLst/>
                <a:latin typeface="Segoe UI" pitchFamily="34" charset="0"/>
                <a:ea typeface="+mn-ea"/>
                <a:cs typeface="+mn-cs"/>
              </a:rPr>
              <a:t>when to use Connectors and when to you policies</a:t>
            </a:r>
            <a:r>
              <a:rPr lang="en-US" sz="900" kern="1200" dirty="0" smtClean="0">
                <a:solidFill>
                  <a:schemeClr val="tx1"/>
                </a:solidFill>
                <a:effectLst/>
                <a:latin typeface="Segoe UI" pitchFamily="34" charset="0"/>
                <a:ea typeface="+mn-ea"/>
                <a:cs typeface="+mn-cs"/>
              </a:rPr>
              <a:t> – they are independent and that makes them even more strong</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FOPE Connector: </a:t>
            </a:r>
            <a:r>
              <a:rPr lang="en-US" sz="900" b="1" kern="1200" dirty="0" smtClean="0">
                <a:solidFill>
                  <a:schemeClr val="tx1"/>
                </a:solidFill>
                <a:effectLst/>
                <a:latin typeface="Segoe UI" pitchFamily="34" charset="0"/>
                <a:ea typeface="+mn-ea"/>
                <a:cs typeface="+mn-cs"/>
              </a:rPr>
              <a:t>If a customer want to attribute and enforce action at connection level use FOPE connector</a:t>
            </a:r>
            <a:r>
              <a:rPr lang="en-US" sz="900" kern="1200" dirty="0" smtClean="0">
                <a:solidFill>
                  <a:schemeClr val="tx1"/>
                </a:solidFill>
                <a:effectLst/>
                <a:latin typeface="Segoe UI" pitchFamily="34" charset="0"/>
                <a:ea typeface="+mn-ea"/>
                <a:cs typeface="+mn-cs"/>
              </a:rPr>
              <a:t>.</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Forced</a:t>
            </a:r>
            <a:r>
              <a:rPr lang="en-US" sz="900" kern="1200" dirty="0" smtClean="0">
                <a:solidFill>
                  <a:schemeClr val="tx1"/>
                </a:solidFill>
                <a:effectLst/>
                <a:latin typeface="Segoe UI" pitchFamily="34" charset="0"/>
                <a:ea typeface="+mn-ea"/>
                <a:cs typeface="+mn-cs"/>
              </a:rPr>
              <a:t> Inbound or Forced Outbound </a:t>
            </a:r>
            <a:r>
              <a:rPr lang="en-US" sz="900" b="1" kern="1200" dirty="0" smtClean="0">
                <a:solidFill>
                  <a:schemeClr val="tx1"/>
                </a:solidFill>
                <a:effectLst/>
                <a:latin typeface="Segoe UI" pitchFamily="34" charset="0"/>
                <a:ea typeface="+mn-ea"/>
                <a:cs typeface="+mn-cs"/>
              </a:rPr>
              <a:t>TLS</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t>
            </a:r>
            <a:r>
              <a:rPr lang="en-US" sz="900" b="1" kern="1200" dirty="0" err="1" smtClean="0">
                <a:solidFill>
                  <a:schemeClr val="tx1"/>
                </a:solidFill>
                <a:effectLst/>
                <a:latin typeface="Segoe UI" pitchFamily="34" charset="0"/>
                <a:ea typeface="+mn-ea"/>
                <a:cs typeface="+mn-cs"/>
              </a:rPr>
              <a:t>SafeList</a:t>
            </a:r>
            <a:r>
              <a:rPr lang="en-US" sz="900" b="1" kern="1200" dirty="0" smtClean="0">
                <a:solidFill>
                  <a:schemeClr val="tx1"/>
                </a:solidFill>
                <a:effectLst/>
                <a:latin typeface="Segoe UI" pitchFamily="34" charset="0"/>
                <a:ea typeface="+mn-ea"/>
                <a:cs typeface="+mn-cs"/>
              </a:rPr>
              <a:t> an IP</a:t>
            </a:r>
            <a:r>
              <a:rPr lang="en-US" sz="900" kern="1200" dirty="0" smtClean="0">
                <a:solidFill>
                  <a:schemeClr val="tx1"/>
                </a:solidFill>
                <a:effectLst/>
                <a:latin typeface="Segoe UI" pitchFamily="34" charset="0"/>
                <a:ea typeface="+mn-ea"/>
                <a:cs typeface="+mn-cs"/>
              </a:rPr>
              <a:t> or </a:t>
            </a:r>
            <a:r>
              <a:rPr lang="en-US" sz="900" b="1" kern="1200" dirty="0" smtClean="0">
                <a:solidFill>
                  <a:schemeClr val="tx1"/>
                </a:solidFill>
                <a:effectLst/>
                <a:latin typeface="Segoe UI" pitchFamily="34" charset="0"/>
                <a:ea typeface="+mn-ea"/>
                <a:cs typeface="+mn-cs"/>
              </a:rPr>
              <a:t>Bypass Filtering on a connection</a:t>
            </a:r>
            <a:r>
              <a:rPr lang="en-US" sz="900" kern="1200" dirty="0" smtClean="0">
                <a:solidFill>
                  <a:schemeClr val="tx1"/>
                </a:solidFill>
                <a:effectLst/>
                <a:latin typeface="Segoe UI" pitchFamily="34" charset="0"/>
                <a:ea typeface="+mn-ea"/>
                <a:cs typeface="+mn-cs"/>
              </a:rPr>
              <a:t>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Outbound </a:t>
            </a:r>
            <a:r>
              <a:rPr lang="en-US" sz="900" b="1" kern="1200" dirty="0" err="1" smtClean="0">
                <a:solidFill>
                  <a:schemeClr val="tx1"/>
                </a:solidFill>
                <a:effectLst/>
                <a:latin typeface="Segoe UI" pitchFamily="34" charset="0"/>
                <a:ea typeface="+mn-ea"/>
                <a:cs typeface="+mn-cs"/>
              </a:rPr>
              <a:t>Smarthosting</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FOPE Policy: : </a:t>
            </a:r>
            <a:r>
              <a:rPr lang="en-US" sz="900" b="1" kern="1200" dirty="0" smtClean="0">
                <a:solidFill>
                  <a:schemeClr val="tx1"/>
                </a:solidFill>
                <a:effectLst/>
                <a:latin typeface="Segoe UI" pitchFamily="34" charset="0"/>
                <a:ea typeface="+mn-ea"/>
                <a:cs typeface="+mn-cs"/>
              </a:rPr>
              <a:t>If a customer want to enforce an action based on the Message content</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Encryption</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Message Size</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Custom </a:t>
            </a:r>
            <a:r>
              <a:rPr lang="en-US" sz="900" b="1" kern="1200" dirty="0" smtClean="0">
                <a:solidFill>
                  <a:schemeClr val="tx1"/>
                </a:solidFill>
                <a:effectLst/>
                <a:latin typeface="Segoe UI" pitchFamily="34" charset="0"/>
                <a:ea typeface="+mn-ea"/>
                <a:cs typeface="+mn-cs"/>
              </a:rPr>
              <a:t>Keyword</a:t>
            </a:r>
            <a:r>
              <a:rPr lang="en-US" sz="900" kern="1200" dirty="0" smtClean="0">
                <a:solidFill>
                  <a:schemeClr val="tx1"/>
                </a:solidFill>
                <a:effectLst/>
                <a:latin typeface="Segoe UI" pitchFamily="34" charset="0"/>
                <a:ea typeface="+mn-ea"/>
                <a:cs typeface="+mn-cs"/>
              </a:rPr>
              <a:t> based policy</a:t>
            </a:r>
          </a:p>
          <a:p>
            <a:pPr marL="107132" lvl="1"/>
            <a:endParaRPr lang="en-US" dirty="0"/>
          </a:p>
        </p:txBody>
      </p:sp>
      <p:sp>
        <p:nvSpPr>
          <p:cNvPr id="5" name="Date Placeholder 4"/>
          <p:cNvSpPr>
            <a:spLocks noGrp="1"/>
          </p:cNvSpPr>
          <p:nvPr>
            <p:ph type="dt" idx="10"/>
          </p:nvPr>
        </p:nvSpPr>
        <p:spPr/>
        <p:txBody>
          <a:bodyPr/>
          <a:lstStyle/>
          <a:p>
            <a:fld id="{21509B51-D957-49CB-B61C-E85A21E4D9B3}"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228474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r>
              <a:rPr lang="en-US" sz="900" kern="1200" dirty="0" smtClean="0">
                <a:solidFill>
                  <a:schemeClr val="tx1"/>
                </a:solidFill>
                <a:effectLst/>
                <a:latin typeface="Segoe UI" pitchFamily="34" charset="0"/>
                <a:ea typeface="+mn-ea"/>
                <a:cs typeface="+mn-cs"/>
              </a:rPr>
              <a:t>We talked about the </a:t>
            </a:r>
            <a:r>
              <a:rPr lang="en-US" sz="900" b="1" kern="1200" dirty="0" smtClean="0">
                <a:solidFill>
                  <a:schemeClr val="tx1"/>
                </a:solidFill>
                <a:effectLst/>
                <a:latin typeface="Segoe UI" pitchFamily="34" charset="0"/>
                <a:ea typeface="+mn-ea"/>
                <a:cs typeface="+mn-cs"/>
              </a:rPr>
              <a:t>connector</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architecture</a:t>
            </a:r>
            <a:r>
              <a:rPr lang="en-US" sz="900" kern="1200" dirty="0" smtClean="0">
                <a:solidFill>
                  <a:schemeClr val="tx1"/>
                </a:solidFill>
                <a:effectLst/>
                <a:latin typeface="Segoe UI" pitchFamily="34" charset="0"/>
                <a:ea typeface="+mn-ea"/>
                <a:cs typeface="+mn-cs"/>
              </a:rPr>
              <a:t>, now let’s talk about the </a:t>
            </a:r>
            <a:r>
              <a:rPr lang="en-US" sz="900" b="1" kern="1200" dirty="0" smtClean="0">
                <a:solidFill>
                  <a:schemeClr val="tx1"/>
                </a:solidFill>
                <a:effectLst/>
                <a:latin typeface="Segoe UI" pitchFamily="34" charset="0"/>
                <a:ea typeface="+mn-ea"/>
                <a:cs typeface="+mn-cs"/>
              </a:rPr>
              <a:t>usability of connectors</a:t>
            </a:r>
            <a:r>
              <a:rPr lang="en-US" sz="900" kern="1200" dirty="0" smtClean="0">
                <a:solidFill>
                  <a:schemeClr val="tx1"/>
                </a:solidFill>
                <a:effectLst/>
                <a:latin typeface="Segoe UI" pitchFamily="34" charset="0"/>
                <a:ea typeface="+mn-ea"/>
                <a:cs typeface="+mn-cs"/>
              </a:rPr>
              <a:t> …</a:t>
            </a:r>
            <a:br>
              <a:rPr lang="en-US" sz="900" kern="1200" dirty="0" smtClean="0">
                <a:solidFill>
                  <a:schemeClr val="tx1"/>
                </a:solidFill>
                <a:effectLst/>
                <a:latin typeface="Segoe UI" pitchFamily="34" charset="0"/>
                <a:ea typeface="+mn-ea"/>
                <a:cs typeface="+mn-cs"/>
              </a:rPr>
            </a:b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Before I forget, there is a session on Connectors, it’s called “” and it’s at “”. Please plan to attend to gain in-depth knowledge on connectors.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In this slide </a:t>
            </a:r>
            <a:r>
              <a:rPr lang="en-US" sz="900" b="1" kern="1200" dirty="0" smtClean="0">
                <a:solidFill>
                  <a:schemeClr val="tx1"/>
                </a:solidFill>
                <a:effectLst/>
                <a:latin typeface="Segoe UI" pitchFamily="34" charset="0"/>
                <a:ea typeface="+mn-ea"/>
                <a:cs typeface="+mn-cs"/>
              </a:rPr>
              <a:t>I shall cover some basic requirements for adopting connectors</a:t>
            </a:r>
            <a:r>
              <a:rPr lang="en-US" sz="900" kern="1200" dirty="0" smtClean="0">
                <a:solidFill>
                  <a:schemeClr val="tx1"/>
                </a:solidFill>
                <a:effectLst/>
                <a:latin typeface="Segoe UI" pitchFamily="34" charset="0"/>
                <a:ea typeface="+mn-ea"/>
                <a:cs typeface="+mn-cs"/>
              </a:rPr>
              <a:t>, keep in mind all these are </a:t>
            </a:r>
            <a:r>
              <a:rPr lang="en-US" sz="900" b="1" kern="1200" dirty="0" smtClean="0">
                <a:solidFill>
                  <a:schemeClr val="tx1"/>
                </a:solidFill>
                <a:effectLst/>
                <a:latin typeface="Segoe UI" pitchFamily="34" charset="0"/>
                <a:ea typeface="+mn-ea"/>
                <a:cs typeface="+mn-cs"/>
              </a:rPr>
              <a:t>add-on’s</a:t>
            </a:r>
            <a:r>
              <a:rPr lang="en-US" sz="900" kern="1200" dirty="0" smtClean="0">
                <a:solidFill>
                  <a:schemeClr val="tx1"/>
                </a:solidFill>
                <a:effectLst/>
                <a:latin typeface="Segoe UI" pitchFamily="34" charset="0"/>
                <a:ea typeface="+mn-ea"/>
                <a:cs typeface="+mn-cs"/>
              </a:rPr>
              <a:t>, all these settings </a:t>
            </a:r>
            <a:r>
              <a:rPr lang="en-US" sz="900" b="1" kern="1200" dirty="0" smtClean="0">
                <a:solidFill>
                  <a:schemeClr val="tx1"/>
                </a:solidFill>
                <a:effectLst/>
                <a:latin typeface="Segoe UI" pitchFamily="34" charset="0"/>
                <a:ea typeface="+mn-ea"/>
                <a:cs typeface="+mn-cs"/>
              </a:rPr>
              <a:t>are optional configurations</a:t>
            </a:r>
            <a:r>
              <a:rPr lang="en-US" sz="900" kern="1200" dirty="0" smtClean="0">
                <a:solidFill>
                  <a:schemeClr val="tx1"/>
                </a:solidFill>
                <a:effectLst/>
                <a:latin typeface="Segoe UI" pitchFamily="34" charset="0"/>
                <a:ea typeface="+mn-ea"/>
                <a:cs typeface="+mn-cs"/>
              </a:rPr>
              <a:t> that you can implement …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And I </a:t>
            </a:r>
            <a:r>
              <a:rPr lang="en-US" sz="900" b="1" kern="1200" dirty="0" smtClean="0">
                <a:solidFill>
                  <a:schemeClr val="tx1"/>
                </a:solidFill>
                <a:effectLst/>
                <a:latin typeface="Segoe UI" pitchFamily="34" charset="0"/>
                <a:ea typeface="+mn-ea"/>
                <a:cs typeface="+mn-cs"/>
              </a:rPr>
              <a:t>will go bottom up</a:t>
            </a:r>
            <a:r>
              <a:rPr lang="en-US" sz="900" kern="1200" dirty="0" smtClean="0">
                <a:solidFill>
                  <a:schemeClr val="tx1"/>
                </a:solidFill>
                <a:effectLst/>
                <a:latin typeface="Segoe UI" pitchFamily="34" charset="0"/>
                <a:ea typeface="+mn-ea"/>
                <a:cs typeface="+mn-cs"/>
              </a:rPr>
              <a:t> when talking about customer asks …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First example is, if customers need to do </a:t>
            </a:r>
            <a:r>
              <a:rPr lang="en-US" sz="900" b="1" kern="1200" dirty="0" smtClean="0">
                <a:solidFill>
                  <a:schemeClr val="tx1"/>
                </a:solidFill>
                <a:effectLst/>
                <a:latin typeface="Segoe UI" pitchFamily="34" charset="0"/>
                <a:ea typeface="+mn-ea"/>
                <a:cs typeface="+mn-cs"/>
              </a:rPr>
              <a:t>extra processing on outbound mail</a:t>
            </a:r>
            <a:r>
              <a:rPr lang="en-US" sz="900" kern="1200" dirty="0" smtClean="0">
                <a:solidFill>
                  <a:schemeClr val="tx1"/>
                </a:solidFill>
                <a:effectLst/>
                <a:latin typeface="Segoe UI" pitchFamily="34" charset="0"/>
                <a:ea typeface="+mn-ea"/>
                <a:cs typeface="+mn-cs"/>
              </a:rPr>
              <a:t> (through a 3</a:t>
            </a:r>
            <a:r>
              <a:rPr lang="en-US" sz="900" kern="1200" baseline="30000" dirty="0" smtClean="0">
                <a:solidFill>
                  <a:schemeClr val="tx1"/>
                </a:solidFill>
                <a:effectLst/>
                <a:latin typeface="Segoe UI" pitchFamily="34" charset="0"/>
                <a:ea typeface="+mn-ea"/>
                <a:cs typeface="+mn-cs"/>
              </a:rPr>
              <a:t>rd</a:t>
            </a:r>
            <a:r>
              <a:rPr lang="en-US" sz="900" kern="1200" dirty="0" smtClean="0">
                <a:solidFill>
                  <a:schemeClr val="tx1"/>
                </a:solidFill>
                <a:effectLst/>
                <a:latin typeface="Segoe UI" pitchFamily="34" charset="0"/>
                <a:ea typeface="+mn-ea"/>
                <a:cs typeface="+mn-cs"/>
              </a:rPr>
              <a:t> party </a:t>
            </a:r>
            <a:r>
              <a:rPr lang="en-US" sz="900" b="1" kern="1200" dirty="0" smtClean="0">
                <a:solidFill>
                  <a:schemeClr val="tx1"/>
                </a:solidFill>
                <a:effectLst/>
                <a:latin typeface="Segoe UI" pitchFamily="34" charset="0"/>
                <a:ea typeface="+mn-ea"/>
                <a:cs typeface="+mn-cs"/>
              </a:rPr>
              <a:t>Data Leakage Prevention</a:t>
            </a:r>
            <a:r>
              <a:rPr lang="en-US" sz="900" kern="1200" dirty="0" smtClean="0">
                <a:solidFill>
                  <a:schemeClr val="tx1"/>
                </a:solidFill>
                <a:effectLst/>
                <a:latin typeface="Segoe UI" pitchFamily="34" charset="0"/>
                <a:ea typeface="+mn-ea"/>
                <a:cs typeface="+mn-cs"/>
              </a:rPr>
              <a:t> (DLP) appliance, for example), or </a:t>
            </a:r>
            <a:r>
              <a:rPr lang="en-US" sz="900" b="1" kern="1200" dirty="0" smtClean="0">
                <a:solidFill>
                  <a:schemeClr val="tx1"/>
                </a:solidFill>
                <a:effectLst/>
                <a:latin typeface="Segoe UI" pitchFamily="34" charset="0"/>
                <a:ea typeface="+mn-ea"/>
                <a:cs typeface="+mn-cs"/>
              </a:rPr>
              <a:t>want to route outbound mail through private networks</a:t>
            </a:r>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Why</a:t>
            </a:r>
            <a:r>
              <a:rPr lang="en-US" sz="900" kern="1200" dirty="0" smtClean="0">
                <a:solidFill>
                  <a:schemeClr val="tx1"/>
                </a:solidFill>
                <a:effectLst/>
                <a:latin typeface="Segoe UI" pitchFamily="34" charset="0"/>
                <a:ea typeface="+mn-ea"/>
                <a:cs typeface="+mn-cs"/>
              </a:rPr>
              <a:t> is this important?</a:t>
            </a:r>
          </a:p>
          <a:p>
            <a:pPr lvl="0"/>
            <a:r>
              <a:rPr lang="en-US" sz="900" kern="1200" dirty="0" smtClean="0">
                <a:solidFill>
                  <a:schemeClr val="tx1"/>
                </a:solidFill>
                <a:effectLst/>
                <a:latin typeface="Segoe UI" pitchFamily="34" charset="0"/>
                <a:ea typeface="+mn-ea"/>
                <a:cs typeface="+mn-cs"/>
              </a:rPr>
              <a:t>Allows customers to use 3</a:t>
            </a:r>
            <a:r>
              <a:rPr lang="en-US" sz="900" kern="1200" baseline="30000" dirty="0" smtClean="0">
                <a:solidFill>
                  <a:schemeClr val="tx1"/>
                </a:solidFill>
                <a:effectLst/>
                <a:latin typeface="Segoe UI" pitchFamily="34" charset="0"/>
                <a:ea typeface="+mn-ea"/>
                <a:cs typeface="+mn-cs"/>
              </a:rPr>
              <a:t>rd</a:t>
            </a:r>
            <a:r>
              <a:rPr lang="en-US" sz="900" kern="1200" dirty="0" smtClean="0">
                <a:solidFill>
                  <a:schemeClr val="tx1"/>
                </a:solidFill>
                <a:effectLst/>
                <a:latin typeface="Segoe UI" pitchFamily="34" charset="0"/>
                <a:ea typeface="+mn-ea"/>
                <a:cs typeface="+mn-cs"/>
              </a:rPr>
              <a:t> party DLP appliances or </a:t>
            </a:r>
            <a:r>
              <a:rPr lang="en-US" sz="900" b="1" kern="1200" dirty="0" smtClean="0">
                <a:solidFill>
                  <a:schemeClr val="tx1"/>
                </a:solidFill>
                <a:effectLst/>
                <a:latin typeface="Segoe UI" pitchFamily="34" charset="0"/>
                <a:ea typeface="+mn-ea"/>
                <a:cs typeface="+mn-cs"/>
              </a:rPr>
              <a:t>DLP</a:t>
            </a:r>
            <a:r>
              <a:rPr lang="en-US" sz="900" kern="1200" dirty="0" smtClean="0">
                <a:solidFill>
                  <a:schemeClr val="tx1"/>
                </a:solidFill>
                <a:effectLst/>
                <a:latin typeface="Segoe UI" pitchFamily="34" charset="0"/>
                <a:ea typeface="+mn-ea"/>
                <a:cs typeface="+mn-cs"/>
              </a:rPr>
              <a:t> services to meet their </a:t>
            </a:r>
            <a:r>
              <a:rPr lang="en-US" sz="900" b="1" kern="1200" dirty="0" smtClean="0">
                <a:solidFill>
                  <a:schemeClr val="tx1"/>
                </a:solidFill>
                <a:effectLst/>
                <a:latin typeface="Segoe UI" pitchFamily="34" charset="0"/>
                <a:ea typeface="+mn-ea"/>
                <a:cs typeface="+mn-cs"/>
              </a:rPr>
              <a:t>industry specific needs</a:t>
            </a:r>
            <a:r>
              <a:rPr lang="en-US" sz="900" kern="1200" dirty="0" smtClean="0">
                <a:solidFill>
                  <a:schemeClr val="tx1"/>
                </a:solidFill>
                <a:effectLst/>
                <a:latin typeface="Segoe UI" pitchFamily="34" charset="0"/>
                <a:ea typeface="+mn-ea"/>
                <a:cs typeface="+mn-cs"/>
              </a:rPr>
              <a:t>.</a:t>
            </a:r>
          </a:p>
          <a:p>
            <a:pPr lvl="0"/>
            <a:r>
              <a:rPr lang="en-US" sz="900" kern="1200" dirty="0" smtClean="0">
                <a:solidFill>
                  <a:schemeClr val="tx1"/>
                </a:solidFill>
                <a:effectLst/>
                <a:latin typeface="Segoe UI" pitchFamily="34" charset="0"/>
                <a:ea typeface="+mn-ea"/>
                <a:cs typeface="+mn-cs"/>
              </a:rPr>
              <a:t>Allows customers to </a:t>
            </a:r>
            <a:r>
              <a:rPr lang="en-US" sz="900" b="1" kern="1200" dirty="0" smtClean="0">
                <a:solidFill>
                  <a:schemeClr val="tx1"/>
                </a:solidFill>
                <a:effectLst/>
                <a:latin typeface="Segoe UI" pitchFamily="34" charset="0"/>
                <a:ea typeface="+mn-ea"/>
                <a:cs typeface="+mn-cs"/>
              </a:rPr>
              <a:t>route outbound mail through their on-premises mail server</a:t>
            </a:r>
            <a:r>
              <a:rPr lang="en-US" sz="900" kern="1200" dirty="0" smtClean="0">
                <a:solidFill>
                  <a:schemeClr val="tx1"/>
                </a:solidFill>
                <a:effectLst/>
                <a:latin typeface="Segoe UI" pitchFamily="34" charset="0"/>
                <a:ea typeface="+mn-ea"/>
                <a:cs typeface="+mn-cs"/>
              </a:rPr>
              <a:t>. </a:t>
            </a:r>
          </a:p>
          <a:p>
            <a:pPr lvl="1"/>
            <a:r>
              <a:rPr lang="en-US" sz="900" kern="1200" dirty="0" smtClean="0">
                <a:solidFill>
                  <a:schemeClr val="tx1"/>
                </a:solidFill>
                <a:effectLst/>
                <a:latin typeface="Segoe UI" pitchFamily="34" charset="0"/>
                <a:ea typeface="+mn-ea"/>
                <a:cs typeface="+mn-cs"/>
              </a:rPr>
              <a:t>In addition, post-processing of mail can be performed in the customer’s on-premises infrastructure.  Features like custom </a:t>
            </a:r>
            <a:r>
              <a:rPr lang="en-US" sz="900" b="1" kern="1200" dirty="0" smtClean="0">
                <a:solidFill>
                  <a:schemeClr val="tx1"/>
                </a:solidFill>
                <a:effectLst/>
                <a:latin typeface="Segoe UI" pitchFamily="34" charset="0"/>
                <a:ea typeface="+mn-ea"/>
                <a:cs typeface="+mn-cs"/>
              </a:rPr>
              <a:t>address rewrite</a:t>
            </a:r>
            <a:r>
              <a:rPr lang="en-US" sz="900" kern="1200" dirty="0" smtClean="0">
                <a:solidFill>
                  <a:schemeClr val="tx1"/>
                </a:solidFill>
                <a:effectLst/>
                <a:latin typeface="Segoe UI" pitchFamily="34" charset="0"/>
                <a:ea typeface="+mn-ea"/>
                <a:cs typeface="+mn-cs"/>
              </a:rPr>
              <a:t> and the use of custom transport agents, which are not available in the core Exchange Online service, can be performed on the outbound mail.</a:t>
            </a:r>
          </a:p>
          <a:p>
            <a:pPr lvl="1"/>
            <a:r>
              <a:rPr lang="en-US" sz="900" kern="1200" dirty="0" smtClean="0">
                <a:solidFill>
                  <a:schemeClr val="tx1"/>
                </a:solidFill>
                <a:effectLst/>
                <a:latin typeface="Segoe UI" pitchFamily="34" charset="0"/>
                <a:ea typeface="+mn-ea"/>
                <a:cs typeface="+mn-cs"/>
              </a:rPr>
              <a:t>Customers who have a </a:t>
            </a:r>
            <a:r>
              <a:rPr lang="en-US" sz="900" b="1" kern="1200" dirty="0" smtClean="0">
                <a:solidFill>
                  <a:schemeClr val="tx1"/>
                </a:solidFill>
                <a:effectLst/>
                <a:latin typeface="Segoe UI" pitchFamily="34" charset="0"/>
                <a:ea typeface="+mn-ea"/>
                <a:cs typeface="+mn-cs"/>
              </a:rPr>
              <a:t>private network of </a:t>
            </a:r>
            <a:r>
              <a:rPr lang="en-US" sz="900" b="1" kern="1200" dirty="0" err="1" smtClean="0">
                <a:solidFill>
                  <a:schemeClr val="tx1"/>
                </a:solidFill>
                <a:effectLst/>
                <a:latin typeface="Segoe UI" pitchFamily="34" charset="0"/>
                <a:ea typeface="+mn-ea"/>
                <a:cs typeface="+mn-cs"/>
              </a:rPr>
              <a:t>IPSec</a:t>
            </a:r>
            <a:r>
              <a:rPr lang="en-US" sz="900" b="1" kern="1200" dirty="0" smtClean="0">
                <a:solidFill>
                  <a:schemeClr val="tx1"/>
                </a:solidFill>
                <a:effectLst/>
                <a:latin typeface="Segoe UI" pitchFamily="34" charset="0"/>
                <a:ea typeface="+mn-ea"/>
                <a:cs typeface="+mn-cs"/>
              </a:rPr>
              <a:t>, Leased Lines, and TLS connections</a:t>
            </a:r>
            <a:r>
              <a:rPr lang="en-US" sz="900" kern="1200" dirty="0" smtClean="0">
                <a:solidFill>
                  <a:schemeClr val="tx1"/>
                </a:solidFill>
                <a:effectLst/>
                <a:latin typeface="Segoe UI" pitchFamily="34" charset="0"/>
                <a:ea typeface="+mn-ea"/>
                <a:cs typeface="+mn-cs"/>
              </a:rPr>
              <a:t> to business partners can continue to use those connections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Second example is, if a customer wants to have email from </a:t>
            </a:r>
            <a:r>
              <a:rPr lang="en-US" sz="900" b="1" kern="1200" dirty="0" smtClean="0">
                <a:solidFill>
                  <a:schemeClr val="tx1"/>
                </a:solidFill>
                <a:effectLst/>
                <a:latin typeface="Segoe UI" pitchFamily="34" charset="0"/>
                <a:ea typeface="+mn-ea"/>
                <a:cs typeface="+mn-cs"/>
              </a:rPr>
              <a:t>trusted partner domains bypass spam filters</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Third example is, if a customer wants to configure </a:t>
            </a:r>
            <a:r>
              <a:rPr lang="en-US" sz="900" b="1" kern="1200" dirty="0" smtClean="0">
                <a:solidFill>
                  <a:schemeClr val="tx1"/>
                </a:solidFill>
                <a:effectLst/>
                <a:latin typeface="Segoe UI" pitchFamily="34" charset="0"/>
                <a:ea typeface="+mn-ea"/>
                <a:cs typeface="+mn-cs"/>
              </a:rPr>
              <a:t>forced TLS (outbound and inbound).</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If you expand the scenario’s then there a lot you can add to it, like </a:t>
            </a:r>
          </a:p>
          <a:p>
            <a:r>
              <a:rPr lang="en-US" sz="900" kern="1200" dirty="0" smtClean="0">
                <a:solidFill>
                  <a:schemeClr val="tx1"/>
                </a:solidFill>
                <a:effectLst/>
                <a:latin typeface="Segoe UI" pitchFamily="34" charset="0"/>
                <a:ea typeface="+mn-ea"/>
                <a:cs typeface="+mn-cs"/>
              </a:rPr>
              <a:t> </a:t>
            </a:r>
          </a:p>
          <a:p>
            <a:pPr lvl="0"/>
            <a:r>
              <a:rPr lang="en-US" sz="900" b="1" kern="1200" dirty="0" smtClean="0">
                <a:solidFill>
                  <a:schemeClr val="tx1"/>
                </a:solidFill>
                <a:effectLst/>
                <a:latin typeface="Segoe UI" pitchFamily="34" charset="0"/>
                <a:ea typeface="+mn-ea"/>
                <a:cs typeface="+mn-cs"/>
              </a:rPr>
              <a:t>Secure Partner Routing</a:t>
            </a:r>
            <a:r>
              <a:rPr lang="en-US" sz="900" kern="1200" dirty="0" smtClean="0">
                <a:solidFill>
                  <a:schemeClr val="tx1"/>
                </a:solidFill>
                <a:effectLst/>
                <a:latin typeface="Segoe UI" pitchFamily="34" charset="0"/>
                <a:ea typeface="+mn-ea"/>
                <a:cs typeface="+mn-cs"/>
              </a:rPr>
              <a:t>: All inbound and outbound from partner’s gateway server</a:t>
            </a:r>
          </a:p>
          <a:p>
            <a:r>
              <a:rPr lang="en-US" sz="900" kern="1200" dirty="0" smtClean="0">
                <a:solidFill>
                  <a:schemeClr val="tx1"/>
                </a:solidFill>
                <a:effectLst/>
                <a:latin typeface="Segoe UI" pitchFamily="34" charset="0"/>
                <a:ea typeface="+mn-ea"/>
                <a:cs typeface="+mn-cs"/>
              </a:rPr>
              <a:t> </a:t>
            </a:r>
          </a:p>
          <a:p>
            <a:pPr lvl="0"/>
            <a:r>
              <a:rPr lang="en-US" sz="900" b="1" kern="1200" dirty="0" smtClean="0">
                <a:solidFill>
                  <a:schemeClr val="tx1"/>
                </a:solidFill>
                <a:effectLst/>
                <a:latin typeface="Segoe UI" pitchFamily="34" charset="0"/>
                <a:ea typeface="+mn-ea"/>
                <a:cs typeface="+mn-cs"/>
              </a:rPr>
              <a:t>Secure Cross Premise </a:t>
            </a:r>
            <a:r>
              <a:rPr lang="en-US" sz="900" b="1" kern="1200" dirty="0" err="1" smtClean="0">
                <a:solidFill>
                  <a:schemeClr val="tx1"/>
                </a:solidFill>
                <a:effectLst/>
                <a:latin typeface="Segoe UI" pitchFamily="34" charset="0"/>
                <a:ea typeface="+mn-ea"/>
                <a:cs typeface="+mn-cs"/>
              </a:rPr>
              <a:t>Mailflow</a:t>
            </a:r>
            <a:r>
              <a:rPr lang="en-US" sz="900" b="1" kern="1200" dirty="0" smtClean="0">
                <a:solidFill>
                  <a:schemeClr val="tx1"/>
                </a:solidFill>
                <a:effectLst/>
                <a:latin typeface="Segoe UI" pitchFamily="34" charset="0"/>
                <a:ea typeface="+mn-ea"/>
                <a:cs typeface="+mn-cs"/>
              </a:rPr>
              <a:t> for hybrid customers who filter mail for cloud users</a:t>
            </a:r>
            <a:r>
              <a:rPr lang="en-US" sz="900" kern="1200" dirty="0" smtClean="0">
                <a:solidFill>
                  <a:schemeClr val="tx1"/>
                </a:solidFill>
                <a:effectLst/>
                <a:latin typeface="Segoe UI" pitchFamily="34" charset="0"/>
                <a:ea typeface="+mn-ea"/>
                <a:cs typeface="+mn-cs"/>
              </a:rPr>
              <a:t>: FOPE </a:t>
            </a:r>
            <a:r>
              <a:rPr lang="en-US" sz="900" b="1" kern="1200" dirty="0" smtClean="0">
                <a:solidFill>
                  <a:schemeClr val="tx1"/>
                </a:solidFill>
                <a:effectLst/>
                <a:latin typeface="Segoe UI" pitchFamily="34" charset="0"/>
                <a:ea typeface="+mn-ea"/>
                <a:cs typeface="+mn-cs"/>
              </a:rPr>
              <a:t>does not do any filtering</a:t>
            </a:r>
            <a:r>
              <a:rPr lang="en-US" sz="900" kern="1200" dirty="0" smtClean="0">
                <a:solidFill>
                  <a:schemeClr val="tx1"/>
                </a:solidFill>
                <a:effectLst/>
                <a:latin typeface="Segoe UI" pitchFamily="34" charset="0"/>
                <a:ea typeface="+mn-ea"/>
                <a:cs typeface="+mn-cs"/>
              </a:rPr>
              <a:t> for Internet and intra-org mail relayed by the gateway server</a:t>
            </a:r>
          </a:p>
          <a:p>
            <a:r>
              <a:rPr lang="en-US" sz="900" kern="1200" dirty="0" smtClean="0">
                <a:solidFill>
                  <a:schemeClr val="tx1"/>
                </a:solidFill>
                <a:effectLst/>
                <a:latin typeface="Segoe UI" pitchFamily="34" charset="0"/>
                <a:ea typeface="+mn-ea"/>
                <a:cs typeface="+mn-cs"/>
              </a:rPr>
              <a:t> </a:t>
            </a:r>
          </a:p>
          <a:p>
            <a:pPr lvl="0"/>
            <a:r>
              <a:rPr lang="en-US" sz="900" b="1" kern="1200" dirty="0" smtClean="0">
                <a:solidFill>
                  <a:schemeClr val="tx1"/>
                </a:solidFill>
                <a:effectLst/>
                <a:latin typeface="Segoe UI" pitchFamily="34" charset="0"/>
                <a:ea typeface="+mn-ea"/>
                <a:cs typeface="+mn-cs"/>
              </a:rPr>
              <a:t>Secure Cross Premise </a:t>
            </a:r>
            <a:r>
              <a:rPr lang="en-US" sz="900" b="1" kern="1200" dirty="0" err="1" smtClean="0">
                <a:solidFill>
                  <a:schemeClr val="tx1"/>
                </a:solidFill>
                <a:effectLst/>
                <a:latin typeface="Segoe UI" pitchFamily="34" charset="0"/>
                <a:ea typeface="+mn-ea"/>
                <a:cs typeface="+mn-cs"/>
              </a:rPr>
              <a:t>Mailflow</a:t>
            </a:r>
            <a:r>
              <a:rPr lang="en-US" sz="900" b="1" kern="1200" dirty="0" smtClean="0">
                <a:solidFill>
                  <a:schemeClr val="tx1"/>
                </a:solidFill>
                <a:effectLst/>
                <a:latin typeface="Segoe UI" pitchFamily="34" charset="0"/>
                <a:ea typeface="+mn-ea"/>
                <a:cs typeface="+mn-cs"/>
              </a:rPr>
              <a:t> for hybrid customers who do not filter mail for cloud users</a:t>
            </a:r>
            <a:r>
              <a:rPr lang="en-US" sz="900" kern="1200" dirty="0" smtClean="0">
                <a:solidFill>
                  <a:schemeClr val="tx1"/>
                </a:solidFill>
                <a:effectLst/>
                <a:latin typeface="Segoe UI" pitchFamily="34" charset="0"/>
                <a:ea typeface="+mn-ea"/>
                <a:cs typeface="+mn-cs"/>
              </a:rPr>
              <a:t>: FOPE performs filtering for Internet traffic relayed by gateway servers and </a:t>
            </a:r>
            <a:r>
              <a:rPr lang="en-US" sz="900" b="1" kern="1200" dirty="0" smtClean="0">
                <a:solidFill>
                  <a:schemeClr val="tx1"/>
                </a:solidFill>
                <a:effectLst/>
                <a:latin typeface="Segoe UI" pitchFamily="34" charset="0"/>
                <a:ea typeface="+mn-ea"/>
                <a:cs typeface="+mn-cs"/>
              </a:rPr>
              <a:t>no filtering is done for intra-Org mail</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All the above could not have been possible without FOPE connectors, now let’s discuss the benefits of these 3 scenarios in more detail …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27306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 This is the scenario where the organization would want all </a:t>
            </a:r>
            <a:r>
              <a:rPr lang="en-US" sz="900" b="1" kern="1200" dirty="0" smtClean="0">
                <a:solidFill>
                  <a:schemeClr val="tx1"/>
                </a:solidFill>
                <a:effectLst/>
                <a:latin typeface="Segoe UI" pitchFamily="34" charset="0"/>
                <a:ea typeface="+mn-ea"/>
                <a:cs typeface="+mn-cs"/>
              </a:rPr>
              <a:t>outgoing mail to pass through a 3</a:t>
            </a:r>
            <a:r>
              <a:rPr lang="en-US" sz="900" b="1" kern="1200" baseline="30000" dirty="0" smtClean="0">
                <a:solidFill>
                  <a:schemeClr val="tx1"/>
                </a:solidFill>
                <a:effectLst/>
                <a:latin typeface="Segoe UI" pitchFamily="34" charset="0"/>
                <a:ea typeface="+mn-ea"/>
                <a:cs typeface="+mn-cs"/>
              </a:rPr>
              <a:t>rd</a:t>
            </a:r>
            <a:r>
              <a:rPr lang="en-US" sz="900" b="1" kern="1200" dirty="0" smtClean="0">
                <a:solidFill>
                  <a:schemeClr val="tx1"/>
                </a:solidFill>
                <a:effectLst/>
                <a:latin typeface="Segoe UI" pitchFamily="34" charset="0"/>
                <a:ea typeface="+mn-ea"/>
                <a:cs typeface="+mn-cs"/>
              </a:rPr>
              <a:t> part DLP device</a:t>
            </a:r>
            <a:r>
              <a:rPr lang="en-US" sz="900" kern="1200" dirty="0" smtClean="0">
                <a:solidFill>
                  <a:schemeClr val="tx1"/>
                </a:solidFill>
                <a:effectLst/>
                <a:latin typeface="Segoe UI" pitchFamily="34" charset="0"/>
                <a:ea typeface="+mn-ea"/>
                <a:cs typeface="+mn-cs"/>
              </a:rPr>
              <a:t> to meet industry standards.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FOPE can be configured to </a:t>
            </a:r>
            <a:r>
              <a:rPr lang="en-US" sz="900" b="1" kern="1200" dirty="0" smtClean="0">
                <a:solidFill>
                  <a:schemeClr val="tx1"/>
                </a:solidFill>
                <a:effectLst/>
                <a:latin typeface="Segoe UI" pitchFamily="34" charset="0"/>
                <a:ea typeface="+mn-ea"/>
                <a:cs typeface="+mn-cs"/>
              </a:rPr>
              <a:t>direct all or part of their outbound mail to flow through an on-premises</a:t>
            </a:r>
            <a:r>
              <a:rPr lang="en-US" sz="900" kern="1200" dirty="0" smtClean="0">
                <a:solidFill>
                  <a:schemeClr val="tx1"/>
                </a:solidFill>
                <a:effectLst/>
                <a:latin typeface="Segoe UI" pitchFamily="34" charset="0"/>
                <a:ea typeface="+mn-ea"/>
                <a:cs typeface="+mn-cs"/>
              </a:rPr>
              <a:t> server that applies additional processing before delivering mail to its final destination.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In this scenario, </a:t>
            </a:r>
            <a:r>
              <a:rPr lang="en-US" sz="900" b="1" kern="1200" dirty="0" smtClean="0">
                <a:solidFill>
                  <a:schemeClr val="tx1"/>
                </a:solidFill>
                <a:effectLst/>
                <a:latin typeface="Segoe UI" pitchFamily="34" charset="0"/>
                <a:ea typeface="+mn-ea"/>
                <a:cs typeface="+mn-cs"/>
              </a:rPr>
              <a:t>FOPE is acting as the smart host.</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FOPE brings the benefits of </a:t>
            </a:r>
            <a:r>
              <a:rPr lang="en-US" sz="900" b="1" kern="1200" dirty="0" smtClean="0">
                <a:solidFill>
                  <a:schemeClr val="tx1"/>
                </a:solidFill>
                <a:effectLst/>
                <a:latin typeface="Segoe UI" pitchFamily="34" charset="0"/>
                <a:ea typeface="+mn-ea"/>
                <a:cs typeface="+mn-cs"/>
              </a:rPr>
              <a:t>FOPE edge, virus, policy, and spam filtering</a:t>
            </a:r>
            <a:r>
              <a:rPr lang="en-US" sz="900" kern="1200" dirty="0" smtClean="0">
                <a:solidFill>
                  <a:schemeClr val="tx1"/>
                </a:solidFill>
                <a:effectLst/>
                <a:latin typeface="Segoe UI" pitchFamily="34" charset="0"/>
                <a:ea typeface="+mn-ea"/>
                <a:cs typeface="+mn-cs"/>
              </a:rPr>
              <a:t>.</a:t>
            </a:r>
          </a:p>
          <a:p>
            <a:r>
              <a:rPr lang="en-US" sz="900" kern="1200" dirty="0" smtClean="0">
                <a:solidFill>
                  <a:schemeClr val="tx1"/>
                </a:solidFill>
                <a:effectLst/>
                <a:latin typeface="Segoe UI" pitchFamily="34" charset="0"/>
                <a:ea typeface="+mn-ea"/>
                <a:cs typeface="+mn-cs"/>
              </a:rPr>
              <a:t> </a:t>
            </a:r>
          </a:p>
          <a:p>
            <a:pPr lvl="1"/>
            <a:r>
              <a:rPr lang="en-US" sz="900" kern="1200" dirty="0" smtClean="0">
                <a:solidFill>
                  <a:schemeClr val="tx1"/>
                </a:solidFill>
                <a:effectLst/>
                <a:latin typeface="Segoe UI" pitchFamily="34" charset="0"/>
                <a:ea typeface="+mn-ea"/>
                <a:cs typeface="+mn-cs"/>
              </a:rPr>
              <a:t>Other examples include features like custom </a:t>
            </a:r>
            <a:r>
              <a:rPr lang="en-US" sz="900" b="1" kern="1200" dirty="0" smtClean="0">
                <a:solidFill>
                  <a:schemeClr val="tx1"/>
                </a:solidFill>
                <a:effectLst/>
                <a:latin typeface="Segoe UI" pitchFamily="34" charset="0"/>
                <a:ea typeface="+mn-ea"/>
                <a:cs typeface="+mn-cs"/>
              </a:rPr>
              <a:t>address rewrite</a:t>
            </a:r>
            <a:r>
              <a:rPr lang="en-US" sz="900" kern="1200" dirty="0" smtClean="0">
                <a:solidFill>
                  <a:schemeClr val="tx1"/>
                </a:solidFill>
                <a:effectLst/>
                <a:latin typeface="Segoe UI" pitchFamily="34" charset="0"/>
                <a:ea typeface="+mn-ea"/>
                <a:cs typeface="+mn-cs"/>
              </a:rPr>
              <a:t> and the use of custom transport agents, which are not available in the core Exchange Online service, and </a:t>
            </a:r>
          </a:p>
          <a:p>
            <a:r>
              <a:rPr lang="en-US" sz="900" kern="1200" dirty="0" smtClean="0">
                <a:solidFill>
                  <a:schemeClr val="tx1"/>
                </a:solidFill>
                <a:effectLst/>
                <a:latin typeface="Segoe UI" pitchFamily="34" charset="0"/>
                <a:ea typeface="+mn-ea"/>
                <a:cs typeface="+mn-cs"/>
              </a:rPr>
              <a:t> </a:t>
            </a:r>
          </a:p>
          <a:p>
            <a:pPr lvl="1"/>
            <a:r>
              <a:rPr lang="en-US" sz="900" kern="1200" dirty="0" smtClean="0">
                <a:solidFill>
                  <a:schemeClr val="tx1"/>
                </a:solidFill>
                <a:effectLst/>
                <a:latin typeface="Segoe UI" pitchFamily="34" charset="0"/>
                <a:ea typeface="+mn-ea"/>
                <a:cs typeface="+mn-cs"/>
              </a:rPr>
              <a:t>Customers who have a </a:t>
            </a:r>
            <a:r>
              <a:rPr lang="en-US" sz="900" b="1" kern="1200" dirty="0" smtClean="0">
                <a:solidFill>
                  <a:schemeClr val="tx1"/>
                </a:solidFill>
                <a:effectLst/>
                <a:latin typeface="Segoe UI" pitchFamily="34" charset="0"/>
                <a:ea typeface="+mn-ea"/>
                <a:cs typeface="+mn-cs"/>
              </a:rPr>
              <a:t>private network of </a:t>
            </a:r>
            <a:r>
              <a:rPr lang="en-US" sz="900" b="1" kern="1200" dirty="0" err="1" smtClean="0">
                <a:solidFill>
                  <a:schemeClr val="tx1"/>
                </a:solidFill>
                <a:effectLst/>
                <a:latin typeface="Segoe UI" pitchFamily="34" charset="0"/>
                <a:ea typeface="+mn-ea"/>
                <a:cs typeface="+mn-cs"/>
              </a:rPr>
              <a:t>IPSec</a:t>
            </a:r>
            <a:r>
              <a:rPr lang="en-US" sz="900" b="1" kern="1200" dirty="0" smtClean="0">
                <a:solidFill>
                  <a:schemeClr val="tx1"/>
                </a:solidFill>
                <a:effectLst/>
                <a:latin typeface="Segoe UI" pitchFamily="34" charset="0"/>
                <a:ea typeface="+mn-ea"/>
                <a:cs typeface="+mn-cs"/>
              </a:rPr>
              <a:t>, Leased Lines, and TLS connections</a:t>
            </a:r>
            <a:r>
              <a:rPr lang="en-US" sz="900" kern="1200" dirty="0" smtClean="0">
                <a:solidFill>
                  <a:schemeClr val="tx1"/>
                </a:solidFill>
                <a:effectLst/>
                <a:latin typeface="Segoe UI" pitchFamily="34" charset="0"/>
                <a:ea typeface="+mn-ea"/>
                <a:cs typeface="+mn-cs"/>
              </a:rPr>
              <a:t> to business partners can continue to use those connections</a:t>
            </a:r>
          </a:p>
          <a:p>
            <a:endParaRPr lang="en-US" dirty="0"/>
          </a:p>
        </p:txBody>
      </p:sp>
      <p:sp>
        <p:nvSpPr>
          <p:cNvPr id="5" name="Date Placeholder 4"/>
          <p:cNvSpPr>
            <a:spLocks noGrp="1"/>
          </p:cNvSpPr>
          <p:nvPr>
            <p:ph type="dt" idx="10"/>
          </p:nvPr>
        </p:nvSpPr>
        <p:spPr/>
        <p:txBody>
          <a:bodyPr/>
          <a:lstStyle/>
          <a:p>
            <a:fld id="{95496DF8-152F-435A-934B-39CA4F12F332}"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857955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Segoe UI" pitchFamily="34" charset="0"/>
                <a:ea typeface="+mn-ea"/>
                <a:cs typeface="+mn-cs"/>
              </a:rPr>
              <a:t>Contoso</a:t>
            </a:r>
            <a:r>
              <a:rPr lang="en-US" sz="900" b="1" kern="1200" dirty="0" smtClean="0">
                <a:solidFill>
                  <a:schemeClr val="tx1"/>
                </a:solidFill>
                <a:effectLst/>
                <a:latin typeface="Segoe UI" pitchFamily="34" charset="0"/>
                <a:ea typeface="+mn-ea"/>
                <a:cs typeface="+mn-cs"/>
              </a:rPr>
              <a:t> trusts </a:t>
            </a:r>
            <a:r>
              <a:rPr lang="en-US" sz="900" b="1" kern="1200" dirty="0" err="1" smtClean="0">
                <a:solidFill>
                  <a:schemeClr val="tx1"/>
                </a:solidFill>
                <a:effectLst/>
                <a:latin typeface="Segoe UI" pitchFamily="34" charset="0"/>
                <a:ea typeface="+mn-ea"/>
                <a:cs typeface="+mn-cs"/>
              </a:rPr>
              <a:t>Fabricam</a:t>
            </a:r>
            <a:r>
              <a:rPr lang="en-US" sz="900" kern="1200" dirty="0" smtClean="0">
                <a:solidFill>
                  <a:schemeClr val="tx1"/>
                </a:solidFill>
                <a:effectLst/>
                <a:latin typeface="Segoe UI" pitchFamily="34" charset="0"/>
                <a:ea typeface="+mn-ea"/>
                <a:cs typeface="+mn-cs"/>
              </a:rPr>
              <a:t>, hence </a:t>
            </a:r>
            <a:r>
              <a:rPr lang="en-US" sz="900" kern="1200" dirty="0" err="1" smtClean="0">
                <a:solidFill>
                  <a:schemeClr val="tx1"/>
                </a:solidFill>
                <a:effectLst/>
                <a:latin typeface="Segoe UI" pitchFamily="34" charset="0"/>
                <a:ea typeface="+mn-ea"/>
                <a:cs typeface="+mn-cs"/>
              </a:rPr>
              <a:t>Contoso</a:t>
            </a:r>
            <a:r>
              <a:rPr lang="en-US" sz="900" kern="1200" dirty="0" smtClean="0">
                <a:solidFill>
                  <a:schemeClr val="tx1"/>
                </a:solidFill>
                <a:effectLst/>
                <a:latin typeface="Segoe UI" pitchFamily="34" charset="0"/>
                <a:ea typeface="+mn-ea"/>
                <a:cs typeface="+mn-cs"/>
              </a:rPr>
              <a:t> can go into the FOPE admin center and add </a:t>
            </a:r>
            <a:r>
              <a:rPr lang="en-US" sz="900" kern="1200" dirty="0" err="1" smtClean="0">
                <a:solidFill>
                  <a:schemeClr val="tx1"/>
                </a:solidFill>
                <a:effectLst/>
                <a:latin typeface="Segoe UI" pitchFamily="34" charset="0"/>
                <a:ea typeface="+mn-ea"/>
                <a:cs typeface="+mn-cs"/>
              </a:rPr>
              <a:t>Fabricam’s</a:t>
            </a:r>
            <a:r>
              <a:rPr lang="en-US" sz="900" kern="1200" dirty="0" smtClean="0">
                <a:solidFill>
                  <a:schemeClr val="tx1"/>
                </a:solidFill>
                <a:effectLst/>
                <a:latin typeface="Segoe UI" pitchFamily="34" charset="0"/>
                <a:ea typeface="+mn-ea"/>
                <a:cs typeface="+mn-cs"/>
              </a:rPr>
              <a:t> IP addresses to a “safe list”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By adding a partner to a safe list, you </a:t>
            </a:r>
            <a:r>
              <a:rPr lang="en-US" sz="900" b="1" kern="1200" dirty="0" smtClean="0">
                <a:solidFill>
                  <a:schemeClr val="tx1"/>
                </a:solidFill>
                <a:effectLst/>
                <a:latin typeface="Segoe UI" pitchFamily="34" charset="0"/>
                <a:ea typeface="+mn-ea"/>
                <a:cs typeface="+mn-cs"/>
              </a:rPr>
              <a:t>bypass FOPE’s IP filtering service</a:t>
            </a:r>
            <a:r>
              <a:rPr lang="en-US" sz="900" kern="1200" dirty="0" smtClean="0">
                <a:solidFill>
                  <a:schemeClr val="tx1"/>
                </a:solidFill>
                <a:effectLst/>
                <a:latin typeface="Segoe UI" pitchFamily="34" charset="0"/>
                <a:ea typeface="+mn-ea"/>
                <a:cs typeface="+mn-cs"/>
              </a:rPr>
              <a:t> even if a partner’s IP address appears on the FOPE block list.</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Mail that has a high spam rating</a:t>
            </a:r>
            <a:r>
              <a:rPr lang="en-US" sz="900" kern="1200" dirty="0" smtClean="0">
                <a:solidFill>
                  <a:schemeClr val="tx1"/>
                </a:solidFill>
                <a:effectLst/>
                <a:latin typeface="Segoe UI" pitchFamily="34" charset="0"/>
                <a:ea typeface="+mn-ea"/>
                <a:cs typeface="+mn-cs"/>
              </a:rPr>
              <a:t> that originates from the partner </a:t>
            </a:r>
            <a:r>
              <a:rPr lang="en-US" sz="900" b="1" kern="1200" dirty="0" smtClean="0">
                <a:solidFill>
                  <a:schemeClr val="tx1"/>
                </a:solidFill>
                <a:effectLst/>
                <a:latin typeface="Segoe UI" pitchFamily="34" charset="0"/>
                <a:ea typeface="+mn-ea"/>
                <a:cs typeface="+mn-cs"/>
              </a:rPr>
              <a:t>will still be blocked</a:t>
            </a:r>
            <a:r>
              <a:rPr lang="en-US" sz="900" kern="1200" dirty="0" smtClean="0">
                <a:solidFill>
                  <a:schemeClr val="tx1"/>
                </a:solidFill>
                <a:effectLst/>
                <a:latin typeface="Segoe UI" pitchFamily="34" charset="0"/>
                <a:ea typeface="+mn-ea"/>
                <a:cs typeface="+mn-cs"/>
              </a:rPr>
              <a:t> unless you configure the connector to </a:t>
            </a:r>
            <a:r>
              <a:rPr lang="en-US" sz="900" b="1" kern="1200" dirty="0" smtClean="0">
                <a:solidFill>
                  <a:schemeClr val="tx1"/>
                </a:solidFill>
                <a:effectLst/>
                <a:latin typeface="Segoe UI" pitchFamily="34" charset="0"/>
                <a:ea typeface="+mn-ea"/>
                <a:cs typeface="+mn-cs"/>
              </a:rPr>
              <a:t>skip spam filtering as well</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Mail that conforms to a </a:t>
            </a:r>
            <a:r>
              <a:rPr lang="en-US" sz="900" b="1" kern="1200" dirty="0" smtClean="0">
                <a:solidFill>
                  <a:schemeClr val="tx1"/>
                </a:solidFill>
                <a:effectLst/>
                <a:latin typeface="Segoe UI" pitchFamily="34" charset="0"/>
                <a:ea typeface="+mn-ea"/>
                <a:cs typeface="+mn-cs"/>
              </a:rPr>
              <a:t>policy rule will be blocked as well</a:t>
            </a:r>
            <a:r>
              <a:rPr lang="en-US" sz="900" kern="1200" dirty="0" smtClean="0">
                <a:solidFill>
                  <a:schemeClr val="tx1"/>
                </a:solidFill>
                <a:effectLst/>
                <a:latin typeface="Segoe UI" pitchFamily="34" charset="0"/>
                <a:ea typeface="+mn-ea"/>
                <a:cs typeface="+mn-cs"/>
              </a:rPr>
              <a:t>, unless you configure the connector to </a:t>
            </a:r>
            <a:r>
              <a:rPr lang="en-US" sz="900" b="1" kern="1200" dirty="0" smtClean="0">
                <a:solidFill>
                  <a:schemeClr val="tx1"/>
                </a:solidFill>
                <a:effectLst/>
                <a:latin typeface="Segoe UI" pitchFamily="34" charset="0"/>
                <a:ea typeface="+mn-ea"/>
                <a:cs typeface="+mn-cs"/>
              </a:rPr>
              <a:t>skip policy filtering</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Question: Doesn’t adding people to org-level safe senders list take care of this automatically?</a:t>
            </a:r>
            <a:endParaRPr lang="en-US" sz="900"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Answer</a:t>
            </a:r>
            <a:r>
              <a:rPr lang="en-US" sz="900" kern="1200" dirty="0" smtClean="0">
                <a:solidFill>
                  <a:schemeClr val="tx1"/>
                </a:solidFill>
                <a:effectLst/>
                <a:latin typeface="Segoe UI" pitchFamily="34" charset="0"/>
                <a:ea typeface="+mn-ea"/>
                <a:cs typeface="+mn-cs"/>
              </a:rPr>
              <a:t>: The Inbound IP Policy rule will bypass </a:t>
            </a:r>
            <a:r>
              <a:rPr lang="en-US" sz="900" b="1" kern="1200" dirty="0" smtClean="0">
                <a:solidFill>
                  <a:schemeClr val="tx1"/>
                </a:solidFill>
                <a:effectLst/>
                <a:latin typeface="Segoe UI" pitchFamily="34" charset="0"/>
                <a:ea typeface="+mn-ea"/>
                <a:cs typeface="+mn-cs"/>
              </a:rPr>
              <a:t>IP reputation blocks</a:t>
            </a:r>
            <a:r>
              <a:rPr lang="en-US" sz="900" kern="1200" dirty="0" smtClean="0">
                <a:solidFill>
                  <a:schemeClr val="tx1"/>
                </a:solidFill>
                <a:effectLst/>
                <a:latin typeface="Segoe UI" pitchFamily="34" charset="0"/>
                <a:ea typeface="+mn-ea"/>
                <a:cs typeface="+mn-cs"/>
              </a:rPr>
              <a:t> and Spam Filtering. The Inbound Connector will allow more control than the Policy Rule. With an Inbound Connector you can bypass IP Reputation Blocks while still allowing the Policy Filtering and Spam Filtering to scan the messages. You can customize filtering options for the messages based on tying the logic to the sending IP, sending domain and TLS settings. </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Benefit</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Reduce</a:t>
            </a:r>
            <a:r>
              <a:rPr lang="en-US" sz="900" kern="1200" dirty="0" smtClean="0">
                <a:solidFill>
                  <a:schemeClr val="tx1"/>
                </a:solidFill>
                <a:effectLst/>
                <a:latin typeface="Segoe UI" pitchFamily="34" charset="0"/>
                <a:ea typeface="+mn-ea"/>
                <a:cs typeface="+mn-cs"/>
              </a:rPr>
              <a:t> the chance of </a:t>
            </a:r>
            <a:r>
              <a:rPr lang="en-US" sz="900" b="1" kern="1200" dirty="0" smtClean="0">
                <a:solidFill>
                  <a:schemeClr val="tx1"/>
                </a:solidFill>
                <a:effectLst/>
                <a:latin typeface="Segoe UI" pitchFamily="34" charset="0"/>
                <a:ea typeface="+mn-ea"/>
                <a:cs typeface="+mn-cs"/>
              </a:rPr>
              <a:t>false positives</a:t>
            </a:r>
            <a:r>
              <a:rPr lang="en-US" sz="900" kern="1200" dirty="0" smtClean="0">
                <a:solidFill>
                  <a:schemeClr val="tx1"/>
                </a:solidFill>
                <a:effectLst/>
                <a:latin typeface="Segoe UI" pitchFamily="34" charset="0"/>
                <a:ea typeface="+mn-ea"/>
                <a:cs typeface="+mn-cs"/>
              </a:rPr>
              <a:t> …</a:t>
            </a:r>
          </a:p>
          <a:p>
            <a:endParaRPr lang="en-US" dirty="0" smtClean="0"/>
          </a:p>
          <a:p>
            <a:endParaRPr lang="en-US" dirty="0"/>
          </a:p>
        </p:txBody>
      </p:sp>
      <p:sp>
        <p:nvSpPr>
          <p:cNvPr id="5" name="Date Placeholder 4"/>
          <p:cNvSpPr>
            <a:spLocks noGrp="1"/>
          </p:cNvSpPr>
          <p:nvPr>
            <p:ph type="dt" idx="10"/>
          </p:nvPr>
        </p:nvSpPr>
        <p:spPr/>
        <p:txBody>
          <a:bodyPr/>
          <a:lstStyle/>
          <a:p>
            <a:fld id="{95496DF8-152F-435A-934B-39CA4F12F332}"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857955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Segoe UI" pitchFamily="34" charset="0"/>
                <a:ea typeface="+mn-ea"/>
                <a:cs typeface="+mn-cs"/>
              </a:rPr>
              <a:t>Contoso</a:t>
            </a:r>
            <a:r>
              <a:rPr lang="en-US" sz="900" b="1" kern="1200" dirty="0" smtClean="0">
                <a:solidFill>
                  <a:schemeClr val="tx1"/>
                </a:solidFill>
                <a:effectLst/>
                <a:latin typeface="Segoe UI" pitchFamily="34" charset="0"/>
                <a:ea typeface="+mn-ea"/>
                <a:cs typeface="+mn-cs"/>
              </a:rPr>
              <a:t> has a HBI business partner </a:t>
            </a:r>
            <a:r>
              <a:rPr lang="en-US" sz="900" b="1" kern="1200" dirty="0" err="1" smtClean="0">
                <a:solidFill>
                  <a:schemeClr val="tx1"/>
                </a:solidFill>
                <a:effectLst/>
                <a:latin typeface="Segoe UI" pitchFamily="34" charset="0"/>
                <a:ea typeface="+mn-ea"/>
                <a:cs typeface="+mn-cs"/>
              </a:rPr>
              <a:t>WoodGroveBank</a:t>
            </a:r>
            <a:r>
              <a:rPr lang="en-US" sz="900" kern="1200" dirty="0" smtClean="0">
                <a:solidFill>
                  <a:schemeClr val="tx1"/>
                </a:solidFill>
                <a:effectLst/>
                <a:latin typeface="Segoe UI" pitchFamily="34" charset="0"/>
                <a:ea typeface="+mn-ea"/>
                <a:cs typeface="+mn-cs"/>
              </a:rPr>
              <a:t>, hence </a:t>
            </a:r>
            <a:r>
              <a:rPr lang="en-US" sz="900" kern="1200" dirty="0" err="1" smtClean="0">
                <a:solidFill>
                  <a:schemeClr val="tx1"/>
                </a:solidFill>
                <a:effectLst/>
                <a:latin typeface="Segoe UI" pitchFamily="34" charset="0"/>
                <a:ea typeface="+mn-ea"/>
                <a:cs typeface="+mn-cs"/>
              </a:rPr>
              <a:t>Contoso</a:t>
            </a:r>
            <a:r>
              <a:rPr lang="en-US" sz="900" kern="1200" dirty="0" smtClean="0">
                <a:solidFill>
                  <a:schemeClr val="tx1"/>
                </a:solidFill>
                <a:effectLst/>
                <a:latin typeface="Segoe UI" pitchFamily="34" charset="0"/>
                <a:ea typeface="+mn-ea"/>
                <a:cs typeface="+mn-cs"/>
              </a:rPr>
              <a:t> wants to ensure that </a:t>
            </a:r>
            <a:r>
              <a:rPr lang="en-US" sz="900" b="1" kern="1200" dirty="0" smtClean="0">
                <a:solidFill>
                  <a:schemeClr val="tx1"/>
                </a:solidFill>
                <a:effectLst/>
                <a:latin typeface="Segoe UI" pitchFamily="34" charset="0"/>
                <a:ea typeface="+mn-ea"/>
                <a:cs typeface="+mn-cs"/>
              </a:rPr>
              <a:t>all email communication</a:t>
            </a:r>
            <a:r>
              <a:rPr lang="en-US" sz="900" kern="1200" dirty="0" smtClean="0">
                <a:solidFill>
                  <a:schemeClr val="tx1"/>
                </a:solidFill>
                <a:effectLst/>
                <a:latin typeface="Segoe UI" pitchFamily="34" charset="0"/>
                <a:ea typeface="+mn-ea"/>
                <a:cs typeface="+mn-cs"/>
              </a:rPr>
              <a:t> with this HBI partner is </a:t>
            </a:r>
            <a:r>
              <a:rPr lang="en-US" sz="900" b="1" kern="1200" dirty="0" smtClean="0">
                <a:solidFill>
                  <a:schemeClr val="tx1"/>
                </a:solidFill>
                <a:effectLst/>
                <a:latin typeface="Segoe UI" pitchFamily="34" charset="0"/>
                <a:ea typeface="+mn-ea"/>
                <a:cs typeface="+mn-cs"/>
              </a:rPr>
              <a:t>secured</a:t>
            </a:r>
            <a:r>
              <a:rPr lang="en-US" sz="900" kern="1200" dirty="0" smtClean="0">
                <a:solidFill>
                  <a:schemeClr val="tx1"/>
                </a:solidFill>
                <a:effectLst/>
                <a:latin typeface="Segoe UI" pitchFamily="34" charset="0"/>
                <a:ea typeface="+mn-ea"/>
                <a:cs typeface="+mn-cs"/>
              </a:rPr>
              <a:t>.</a:t>
            </a:r>
          </a:p>
          <a:p>
            <a:r>
              <a:rPr lang="en-US" sz="900" kern="1200" dirty="0" smtClean="0">
                <a:solidFill>
                  <a:schemeClr val="tx1"/>
                </a:solidFill>
                <a:effectLst/>
                <a:latin typeface="Segoe UI" pitchFamily="34" charset="0"/>
                <a:ea typeface="+mn-ea"/>
                <a:cs typeface="+mn-cs"/>
              </a:rPr>
              <a:t> </a:t>
            </a:r>
          </a:p>
          <a:p>
            <a:r>
              <a:rPr lang="en-US" sz="900" kern="1200" dirty="0" err="1" smtClean="0">
                <a:solidFill>
                  <a:schemeClr val="tx1"/>
                </a:solidFill>
                <a:effectLst/>
                <a:latin typeface="Segoe UI" pitchFamily="34" charset="0"/>
                <a:ea typeface="+mn-ea"/>
                <a:cs typeface="+mn-cs"/>
              </a:rPr>
              <a:t>Contoso’s</a:t>
            </a:r>
            <a:r>
              <a:rPr lang="en-US" sz="900" kern="1200" dirty="0" smtClean="0">
                <a:solidFill>
                  <a:schemeClr val="tx1"/>
                </a:solidFill>
                <a:effectLst/>
                <a:latin typeface="Segoe UI" pitchFamily="34" charset="0"/>
                <a:ea typeface="+mn-ea"/>
                <a:cs typeface="+mn-cs"/>
              </a:rPr>
              <a:t> IT admin can go into FOPE admin center to create 2 connectors to set up a secure mail flow channel with trusted partners. </a:t>
            </a:r>
          </a:p>
          <a:p>
            <a:r>
              <a:rPr lang="en-US" sz="900" kern="1200" dirty="0" smtClean="0">
                <a:solidFill>
                  <a:schemeClr val="tx1"/>
                </a:solidFill>
                <a:effectLst/>
                <a:latin typeface="Segoe UI" pitchFamily="34" charset="0"/>
                <a:ea typeface="+mn-ea"/>
                <a:cs typeface="+mn-cs"/>
              </a:rPr>
              <a:t> </a:t>
            </a:r>
          </a:p>
          <a:p>
            <a:pPr lvl="0"/>
            <a:r>
              <a:rPr lang="en-US" sz="900" kern="1200" dirty="0" smtClean="0">
                <a:solidFill>
                  <a:schemeClr val="tx1"/>
                </a:solidFill>
                <a:effectLst/>
                <a:latin typeface="Segoe UI" pitchFamily="34" charset="0"/>
                <a:ea typeface="+mn-ea"/>
                <a:cs typeface="+mn-cs"/>
              </a:rPr>
              <a:t>Communicate over TLS </a:t>
            </a:r>
            <a:r>
              <a:rPr lang="en-US" sz="900" b="1" kern="1200" dirty="0" smtClean="0">
                <a:solidFill>
                  <a:schemeClr val="tx1"/>
                </a:solidFill>
                <a:effectLst/>
                <a:latin typeface="Segoe UI" pitchFamily="34" charset="0"/>
                <a:ea typeface="+mn-ea"/>
                <a:cs typeface="+mn-cs"/>
              </a:rPr>
              <a:t>or sign in using a third-party validated certificate</a:t>
            </a:r>
            <a:r>
              <a:rPr lang="en-US" sz="900" kern="1200" dirty="0" smtClean="0">
                <a:solidFill>
                  <a:schemeClr val="tx1"/>
                </a:solidFill>
                <a:effectLst/>
                <a:latin typeface="Segoe UI" pitchFamily="34" charset="0"/>
                <a:ea typeface="+mn-ea"/>
                <a:cs typeface="+mn-cs"/>
              </a:rPr>
              <a:t>. </a:t>
            </a:r>
          </a:p>
          <a:p>
            <a:pPr lvl="0"/>
            <a:r>
              <a:rPr lang="en-US" sz="900" kern="1200" dirty="0" smtClean="0">
                <a:solidFill>
                  <a:schemeClr val="tx1"/>
                </a:solidFill>
                <a:effectLst/>
                <a:latin typeface="Segoe UI" pitchFamily="34" charset="0"/>
                <a:ea typeface="+mn-ea"/>
                <a:cs typeface="+mn-cs"/>
              </a:rPr>
              <a:t>Using FOPE connectors, you can configure both forced inbound and outbound Transport Layer Security (TLS) </a:t>
            </a:r>
            <a:r>
              <a:rPr lang="en-US" sz="900" b="1" kern="1200" dirty="0" smtClean="0">
                <a:solidFill>
                  <a:schemeClr val="tx1"/>
                </a:solidFill>
                <a:effectLst/>
                <a:latin typeface="Segoe UI" pitchFamily="34" charset="0"/>
                <a:ea typeface="+mn-ea"/>
                <a:cs typeface="+mn-cs"/>
              </a:rPr>
              <a:t>using self-signed or CA-validated certificates</a:t>
            </a:r>
            <a:r>
              <a:rPr lang="en-US" sz="900" kern="1200" dirty="0" smtClean="0">
                <a:solidFill>
                  <a:schemeClr val="tx1"/>
                </a:solidFill>
                <a:effectLst/>
                <a:latin typeface="Segoe UI" pitchFamily="34" charset="0"/>
                <a:ea typeface="+mn-ea"/>
                <a:cs typeface="+mn-cs"/>
              </a:rPr>
              <a:t>. </a:t>
            </a:r>
          </a:p>
          <a:p>
            <a:pPr lvl="0"/>
            <a:r>
              <a:rPr lang="en-US" sz="900" b="1" kern="1200" dirty="0" smtClean="0">
                <a:solidFill>
                  <a:schemeClr val="tx1"/>
                </a:solidFill>
                <a:effectLst/>
                <a:latin typeface="Segoe UI" pitchFamily="34" charset="0"/>
                <a:ea typeface="+mn-ea"/>
                <a:cs typeface="+mn-cs"/>
              </a:rPr>
              <a:t>TLS is a cryptographic protocol</a:t>
            </a:r>
            <a:r>
              <a:rPr lang="en-US" sz="900" kern="1200" dirty="0" smtClean="0">
                <a:solidFill>
                  <a:schemeClr val="tx1"/>
                </a:solidFill>
                <a:effectLst/>
                <a:latin typeface="Segoe UI" pitchFamily="34" charset="0"/>
                <a:ea typeface="+mn-ea"/>
                <a:cs typeface="+mn-cs"/>
              </a:rPr>
              <a:t> that provides security for communications over the Internet.</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If TLS cannot be established, email is not sent/received on that channel</a:t>
            </a:r>
            <a:r>
              <a:rPr lang="en-US" sz="900" kern="1200" dirty="0" smtClean="0">
                <a:solidFill>
                  <a:schemeClr val="tx1"/>
                </a:solidFill>
                <a:effectLst/>
                <a:latin typeface="Segoe UI" pitchFamily="34" charset="0"/>
                <a:ea typeface="+mn-ea"/>
                <a:cs typeface="+mn-cs"/>
              </a:rPr>
              <a:t>.</a:t>
            </a:r>
          </a:p>
          <a:p>
            <a:endParaRPr lang="en-US" dirty="0" smtClean="0"/>
          </a:p>
          <a:p>
            <a:endParaRPr lang="en-US" dirty="0"/>
          </a:p>
        </p:txBody>
      </p:sp>
      <p:sp>
        <p:nvSpPr>
          <p:cNvPr id="5" name="Date Placeholder 4"/>
          <p:cNvSpPr>
            <a:spLocks noGrp="1"/>
          </p:cNvSpPr>
          <p:nvPr>
            <p:ph type="dt" idx="10"/>
          </p:nvPr>
        </p:nvSpPr>
        <p:spPr/>
        <p:txBody>
          <a:bodyPr/>
          <a:lstStyle/>
          <a:p>
            <a:fld id="{22E734EF-4AA8-4537-A74A-93FBB75D4133}"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319838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Segoe UI" pitchFamily="34" charset="0"/>
                <a:ea typeface="+mn-ea"/>
                <a:cs typeface="+mn-cs"/>
              </a:rPr>
              <a:t>Expand FOPE</a:t>
            </a:r>
            <a:r>
              <a:rPr lang="en-US" sz="1200" kern="1200" dirty="0" smtClean="0">
                <a:solidFill>
                  <a:schemeClr val="tx1"/>
                </a:solidFill>
                <a:effectLst/>
                <a:latin typeface="Segoe UI" pitchFamily="34" charset="0"/>
                <a:ea typeface="+mn-ea"/>
                <a:cs typeface="+mn-cs"/>
              </a:rPr>
              <a:t>: Before we begin, FOPE is an acronym for Forefront Online Protection for Exchange</a:t>
            </a:r>
          </a:p>
          <a:p>
            <a:r>
              <a:rPr lang="en-US" sz="1200" kern="1200" dirty="0" smtClean="0">
                <a:solidFill>
                  <a:schemeClr val="tx1"/>
                </a:solidFill>
                <a:effectLst/>
                <a:latin typeface="Segoe UI" pitchFamily="34" charset="0"/>
                <a:ea typeface="+mn-ea"/>
                <a:cs typeface="+mn-cs"/>
              </a:rPr>
              <a:t>This session is divided into </a:t>
            </a:r>
            <a:r>
              <a:rPr lang="en-US" sz="1200" b="1" kern="1200" dirty="0" smtClean="0">
                <a:solidFill>
                  <a:schemeClr val="tx1"/>
                </a:solidFill>
                <a:effectLst/>
                <a:latin typeface="Segoe UI" pitchFamily="34" charset="0"/>
                <a:ea typeface="+mn-ea"/>
                <a:cs typeface="+mn-cs"/>
              </a:rPr>
              <a:t>4 main sections</a:t>
            </a:r>
            <a:r>
              <a:rPr lang="en-US" sz="1200" kern="1200" dirty="0" smtClean="0">
                <a:solidFill>
                  <a:schemeClr val="tx1"/>
                </a:solidFill>
                <a:effectLst/>
                <a:latin typeface="Segoe UI" pitchFamily="34" charset="0"/>
                <a:ea typeface="+mn-ea"/>
                <a:cs typeface="+mn-cs"/>
              </a:rPr>
              <a:t> and should </a:t>
            </a:r>
            <a:r>
              <a:rPr lang="en-US" sz="1200" b="1" kern="1200" dirty="0" smtClean="0">
                <a:solidFill>
                  <a:schemeClr val="tx1"/>
                </a:solidFill>
                <a:effectLst/>
                <a:latin typeface="Segoe UI" pitchFamily="34" charset="0"/>
                <a:ea typeface="+mn-ea"/>
                <a:cs typeface="+mn-cs"/>
              </a:rPr>
              <a:t>help answer questions</a:t>
            </a:r>
            <a:r>
              <a:rPr lang="en-US" sz="1200" kern="1200" dirty="0" smtClean="0">
                <a:solidFill>
                  <a:schemeClr val="tx1"/>
                </a:solidFill>
                <a:effectLst/>
                <a:latin typeface="Segoe UI" pitchFamily="34" charset="0"/>
                <a:ea typeface="+mn-ea"/>
                <a:cs typeface="+mn-cs"/>
              </a:rPr>
              <a:t> like,</a:t>
            </a:r>
          </a:p>
          <a:p>
            <a:r>
              <a:rPr lang="en-US" sz="1200" kern="1200" dirty="0" smtClean="0">
                <a:solidFill>
                  <a:schemeClr val="tx1"/>
                </a:solidFill>
                <a:effectLst/>
                <a:latin typeface="Segoe UI" pitchFamily="34" charset="0"/>
                <a:ea typeface="+mn-ea"/>
                <a:cs typeface="+mn-cs"/>
              </a:rPr>
              <a:t>1. What is FOPE? </a:t>
            </a:r>
            <a:br>
              <a:rPr lang="en-US" sz="1200" kern="1200" dirty="0" smtClean="0">
                <a:solidFill>
                  <a:schemeClr val="tx1"/>
                </a:solidFill>
                <a:effectLst/>
                <a:latin typeface="Segoe UI" pitchFamily="34" charset="0"/>
                <a:ea typeface="+mn-ea"/>
                <a:cs typeface="+mn-cs"/>
              </a:rPr>
            </a:br>
            <a:r>
              <a:rPr lang="en-US" sz="1200" kern="1200" dirty="0" smtClean="0">
                <a:solidFill>
                  <a:schemeClr val="tx1"/>
                </a:solidFill>
                <a:effectLst/>
                <a:latin typeface="Segoe UI" pitchFamily="34" charset="0"/>
                <a:ea typeface="+mn-ea"/>
                <a:cs typeface="+mn-cs"/>
              </a:rPr>
              <a:t>2. What does FOPE do? What does FOPE bring to Office 365?</a:t>
            </a:r>
            <a:br>
              <a:rPr lang="en-US" sz="1200" kern="1200" dirty="0" smtClean="0">
                <a:solidFill>
                  <a:schemeClr val="tx1"/>
                </a:solidFill>
                <a:effectLst/>
                <a:latin typeface="Segoe UI" pitchFamily="34" charset="0"/>
                <a:ea typeface="+mn-ea"/>
                <a:cs typeface="+mn-cs"/>
              </a:rPr>
            </a:br>
            <a:r>
              <a:rPr lang="en-US" sz="1200" kern="1200" dirty="0" smtClean="0">
                <a:solidFill>
                  <a:schemeClr val="tx1"/>
                </a:solidFill>
                <a:effectLst/>
                <a:latin typeface="Segoe UI" pitchFamily="34" charset="0"/>
                <a:ea typeface="+mn-ea"/>
                <a:cs typeface="+mn-cs"/>
              </a:rPr>
              <a:t>3. How is the </a:t>
            </a:r>
            <a:r>
              <a:rPr lang="en-US" sz="1200" b="1" kern="1200" dirty="0" smtClean="0">
                <a:solidFill>
                  <a:schemeClr val="tx1"/>
                </a:solidFill>
                <a:effectLst/>
                <a:latin typeface="Segoe UI" pitchFamily="34" charset="0"/>
                <a:ea typeface="+mn-ea"/>
                <a:cs typeface="+mn-cs"/>
              </a:rPr>
              <a:t>FOPE Admin Center</a:t>
            </a:r>
            <a:r>
              <a:rPr lang="en-US" sz="1200" kern="1200" dirty="0" smtClean="0">
                <a:solidFill>
                  <a:schemeClr val="tx1"/>
                </a:solidFill>
                <a:effectLst/>
                <a:latin typeface="Segoe UI" pitchFamily="34" charset="0"/>
                <a:ea typeface="+mn-ea"/>
                <a:cs typeface="+mn-cs"/>
              </a:rPr>
              <a:t> integrated with Exchange Control Panel (ECP)?</a:t>
            </a:r>
            <a:br>
              <a:rPr lang="en-US" sz="1200" kern="1200" dirty="0" smtClean="0">
                <a:solidFill>
                  <a:schemeClr val="tx1"/>
                </a:solidFill>
                <a:effectLst/>
                <a:latin typeface="Segoe UI" pitchFamily="34" charset="0"/>
                <a:ea typeface="+mn-ea"/>
                <a:cs typeface="+mn-cs"/>
              </a:rPr>
            </a:br>
            <a:r>
              <a:rPr lang="en-US" sz="1200" kern="1200" dirty="0" smtClean="0">
                <a:solidFill>
                  <a:schemeClr val="tx1"/>
                </a:solidFill>
                <a:effectLst/>
                <a:latin typeface="Segoe UI" pitchFamily="34" charset="0"/>
                <a:ea typeface="+mn-ea"/>
                <a:cs typeface="+mn-cs"/>
              </a:rPr>
              <a:t>4. What are the </a:t>
            </a:r>
            <a:r>
              <a:rPr lang="en-US" sz="1200" b="1" kern="1200" dirty="0" smtClean="0">
                <a:solidFill>
                  <a:schemeClr val="tx1"/>
                </a:solidFill>
                <a:effectLst/>
                <a:latin typeface="Segoe UI" pitchFamily="34" charset="0"/>
                <a:ea typeface="+mn-ea"/>
                <a:cs typeface="+mn-cs"/>
              </a:rPr>
              <a:t>Junk Mail Management Options</a:t>
            </a:r>
            <a:r>
              <a:rPr lang="en-US" sz="1200" kern="1200" dirty="0" smtClean="0">
                <a:solidFill>
                  <a:schemeClr val="tx1"/>
                </a:solidFill>
                <a:effectLst/>
                <a:latin typeface="Segoe UI" pitchFamily="34" charset="0"/>
                <a:ea typeface="+mn-ea"/>
                <a:cs typeface="+mn-cs"/>
              </a:rPr>
              <a:t> with FOPE and Office 365</a:t>
            </a:r>
            <a:br>
              <a:rPr lang="en-US" sz="1200" kern="1200" dirty="0" smtClean="0">
                <a:solidFill>
                  <a:schemeClr val="tx1"/>
                </a:solidFill>
                <a:effectLst/>
                <a:latin typeface="Segoe UI" pitchFamily="34" charset="0"/>
                <a:ea typeface="+mn-ea"/>
                <a:cs typeface="+mn-cs"/>
              </a:rPr>
            </a:br>
            <a:r>
              <a:rPr lang="en-US" sz="1200" kern="1200" dirty="0" smtClean="0">
                <a:solidFill>
                  <a:schemeClr val="tx1"/>
                </a:solidFill>
                <a:effectLst/>
                <a:latin typeface="Segoe UI" pitchFamily="34" charset="0"/>
                <a:ea typeface="+mn-ea"/>
                <a:cs typeface="+mn-cs"/>
              </a:rPr>
              <a:t>5. How do you achieve </a:t>
            </a:r>
            <a:r>
              <a:rPr lang="en-US" sz="1200" b="1" kern="1200" dirty="0" smtClean="0">
                <a:solidFill>
                  <a:schemeClr val="tx1"/>
                </a:solidFill>
                <a:effectLst/>
                <a:latin typeface="Segoe UI" pitchFamily="34" charset="0"/>
                <a:ea typeface="+mn-ea"/>
                <a:cs typeface="+mn-cs"/>
              </a:rPr>
              <a:t>advanced mail flow control</a:t>
            </a:r>
            <a:r>
              <a:rPr lang="en-US" sz="1200" kern="1200" dirty="0" smtClean="0">
                <a:solidFill>
                  <a:schemeClr val="tx1"/>
                </a:solidFill>
                <a:effectLst/>
                <a:latin typeface="Segoe UI" pitchFamily="34" charset="0"/>
                <a:ea typeface="+mn-ea"/>
                <a:cs typeface="+mn-cs"/>
              </a:rPr>
              <a:t> by using FOPE connectors?</a:t>
            </a:r>
            <a:endParaRPr lang="en-US" sz="12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599968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FOPE Connectors are created in the Company </a:t>
            </a:r>
            <a:r>
              <a:rPr lang="en-US" sz="900" kern="1200" dirty="0" err="1" smtClean="0">
                <a:solidFill>
                  <a:schemeClr val="tx1"/>
                </a:solidFill>
                <a:effectLst/>
                <a:latin typeface="Segoe UI" pitchFamily="34" charset="0"/>
                <a:ea typeface="+mn-ea"/>
                <a:cs typeface="+mn-cs"/>
              </a:rPr>
              <a:t>subtab</a:t>
            </a:r>
            <a:r>
              <a:rPr lang="en-US" sz="900" kern="1200" dirty="0" smtClean="0">
                <a:solidFill>
                  <a:schemeClr val="tx1"/>
                </a:solidFill>
                <a:effectLst/>
                <a:latin typeface="Segoe UI" pitchFamily="34" charset="0"/>
                <a:ea typeface="+mn-ea"/>
                <a:cs typeface="+mn-cs"/>
              </a:rPr>
              <a:t> of the Administration page.  Multiple connectors can be created for each company.</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Currently there is no limit on the number of connectors you want to create for a company.</a:t>
            </a:r>
          </a:p>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926328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Docs and video tutorials available on TechNet</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26179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Screen Shot - This connector shows the “Forced TLS Scenario”: incoming messages from fabrikam.com will be secured with TLS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212877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Screen Shot - This connector shows the “Outbound Smart Host Scenario”: outbound messages from </a:t>
            </a:r>
            <a:r>
              <a:rPr lang="en-US" sz="900" kern="1200" dirty="0" err="1" smtClean="0">
                <a:solidFill>
                  <a:schemeClr val="tx1"/>
                </a:solidFill>
                <a:effectLst/>
                <a:latin typeface="Segoe UI" pitchFamily="34" charset="0"/>
                <a:ea typeface="+mn-ea"/>
                <a:cs typeface="+mn-cs"/>
              </a:rPr>
              <a:t>Contoso’s</a:t>
            </a:r>
            <a:r>
              <a:rPr lang="en-US" sz="900" kern="1200" dirty="0" smtClean="0">
                <a:solidFill>
                  <a:schemeClr val="tx1"/>
                </a:solidFill>
                <a:effectLst/>
                <a:latin typeface="Segoe UI" pitchFamily="34" charset="0"/>
                <a:ea typeface="+mn-ea"/>
                <a:cs typeface="+mn-cs"/>
              </a:rPr>
              <a:t> hosted mailboxes will be routed to the on-premises mail server(s) at mail.contoso.com.</a:t>
            </a:r>
          </a:p>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212877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Message Trace Summary </a:t>
            </a:r>
            <a:r>
              <a:rPr lang="en-US" sz="900" kern="1200" dirty="0" smtClean="0">
                <a:solidFill>
                  <a:schemeClr val="tx1"/>
                </a:solidFill>
                <a:effectLst/>
                <a:latin typeface="Segoe UI" pitchFamily="34" charset="0"/>
                <a:ea typeface="+mn-ea"/>
                <a:cs typeface="+mn-cs"/>
              </a:rPr>
              <a:t>page shall show the </a:t>
            </a:r>
            <a:r>
              <a:rPr lang="en-US" sz="900" b="1" kern="1200" dirty="0" smtClean="0">
                <a:solidFill>
                  <a:schemeClr val="tx1"/>
                </a:solidFill>
                <a:effectLst/>
                <a:latin typeface="Segoe UI" pitchFamily="34" charset="0"/>
                <a:ea typeface="+mn-ea"/>
                <a:cs typeface="+mn-cs"/>
              </a:rPr>
              <a:t>connector ID</a:t>
            </a:r>
            <a:r>
              <a:rPr lang="en-US" sz="900" kern="1200" dirty="0" smtClean="0">
                <a:solidFill>
                  <a:schemeClr val="tx1"/>
                </a:solidFill>
                <a:effectLst/>
                <a:latin typeface="Segoe UI" pitchFamily="34" charset="0"/>
                <a:ea typeface="+mn-ea"/>
                <a:cs typeface="+mn-cs"/>
              </a:rPr>
              <a:t> applied to that message</a:t>
            </a:r>
          </a:p>
          <a:p>
            <a:r>
              <a:rPr lang="en-US" sz="900" kern="1200" dirty="0" smtClean="0">
                <a:solidFill>
                  <a:schemeClr val="tx1"/>
                </a:solidFill>
                <a:effectLst/>
                <a:latin typeface="Segoe UI" pitchFamily="34" charset="0"/>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44080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Let’s quickly talk about the </a:t>
            </a:r>
            <a:r>
              <a:rPr lang="en-US" sz="900" b="1" kern="1200" dirty="0" smtClean="0">
                <a:solidFill>
                  <a:schemeClr val="tx1"/>
                </a:solidFill>
                <a:effectLst/>
                <a:latin typeface="Segoe UI" pitchFamily="34" charset="0"/>
                <a:ea typeface="+mn-ea"/>
                <a:cs typeface="+mn-cs"/>
              </a:rPr>
              <a:t>2 routing mechanisms we support for Hybrid customers</a:t>
            </a:r>
            <a:r>
              <a:rPr lang="en-US" sz="900" kern="1200" dirty="0" smtClean="0">
                <a:solidFill>
                  <a:schemeClr val="tx1"/>
                </a:solidFill>
                <a:effectLst/>
                <a:latin typeface="Segoe UI" pitchFamily="34" charset="0"/>
                <a:ea typeface="+mn-ea"/>
                <a:cs typeface="+mn-cs"/>
              </a:rPr>
              <a:t> (customers with on </a:t>
            </a:r>
            <a:r>
              <a:rPr lang="en-US" sz="900" kern="1200" dirty="0" err="1" smtClean="0">
                <a:solidFill>
                  <a:schemeClr val="tx1"/>
                </a:solidFill>
                <a:effectLst/>
                <a:latin typeface="Segoe UI" pitchFamily="34" charset="0"/>
                <a:ea typeface="+mn-ea"/>
                <a:cs typeface="+mn-cs"/>
              </a:rPr>
              <a:t>prem</a:t>
            </a:r>
            <a:r>
              <a:rPr lang="en-US" sz="900" kern="1200" dirty="0" smtClean="0">
                <a:solidFill>
                  <a:schemeClr val="tx1"/>
                </a:solidFill>
                <a:effectLst/>
                <a:latin typeface="Segoe UI" pitchFamily="34" charset="0"/>
                <a:ea typeface="+mn-ea"/>
                <a:cs typeface="+mn-cs"/>
              </a:rPr>
              <a:t> and hosted emails)</a:t>
            </a:r>
            <a:endParaRPr lang="en-US"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06150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You can accomplish </a:t>
            </a:r>
            <a:r>
              <a:rPr lang="en-US" sz="900" b="1" kern="1200" dirty="0" smtClean="0">
                <a:solidFill>
                  <a:schemeClr val="tx1"/>
                </a:solidFill>
                <a:effectLst/>
                <a:latin typeface="Segoe UI" pitchFamily="34" charset="0"/>
                <a:ea typeface="+mn-ea"/>
                <a:cs typeface="+mn-cs"/>
              </a:rPr>
              <a:t>MX record pointed to</a:t>
            </a:r>
            <a:r>
              <a:rPr lang="en-US" sz="900" kern="1200" dirty="0" smtClean="0">
                <a:solidFill>
                  <a:schemeClr val="tx1"/>
                </a:solidFill>
                <a:effectLst/>
                <a:latin typeface="Segoe UI" pitchFamily="34" charset="0"/>
                <a:ea typeface="+mn-ea"/>
                <a:cs typeface="+mn-cs"/>
              </a:rPr>
              <a:t> the cloud scenario by either: </a:t>
            </a:r>
          </a:p>
          <a:p>
            <a:pPr lvl="0"/>
            <a:r>
              <a:rPr lang="en-US" sz="900" kern="1200" dirty="0" smtClean="0">
                <a:solidFill>
                  <a:schemeClr val="tx1"/>
                </a:solidFill>
                <a:effectLst/>
                <a:latin typeface="Segoe UI" pitchFamily="34" charset="0"/>
                <a:ea typeface="+mn-ea"/>
                <a:cs typeface="+mn-cs"/>
              </a:rPr>
              <a:t>Let </a:t>
            </a:r>
            <a:r>
              <a:rPr lang="en-US" sz="900" b="1" kern="1200" dirty="0" smtClean="0">
                <a:solidFill>
                  <a:schemeClr val="tx1"/>
                </a:solidFill>
                <a:effectLst/>
                <a:latin typeface="Segoe UI" pitchFamily="34" charset="0"/>
                <a:ea typeface="+mn-ea"/>
                <a:cs typeface="+mn-cs"/>
              </a:rPr>
              <a:t>Exchange</a:t>
            </a:r>
            <a:r>
              <a:rPr lang="en-US" sz="900" kern="1200" dirty="0" smtClean="0">
                <a:solidFill>
                  <a:schemeClr val="tx1"/>
                </a:solidFill>
                <a:effectLst/>
                <a:latin typeface="Segoe UI" pitchFamily="34" charset="0"/>
                <a:ea typeface="+mn-ea"/>
                <a:cs typeface="+mn-cs"/>
              </a:rPr>
              <a:t> sort out who’s </a:t>
            </a:r>
            <a:r>
              <a:rPr lang="en-US" sz="900" b="1" kern="1200" dirty="0" smtClean="0">
                <a:solidFill>
                  <a:schemeClr val="tx1"/>
                </a:solidFill>
                <a:effectLst/>
                <a:latin typeface="Segoe UI" pitchFamily="34" charset="0"/>
                <a:ea typeface="+mn-ea"/>
                <a:cs typeface="+mn-cs"/>
              </a:rPr>
              <a:t>on-</a:t>
            </a:r>
            <a:r>
              <a:rPr lang="en-US" sz="900" b="1" kern="1200" dirty="0" err="1" smtClean="0">
                <a:solidFill>
                  <a:schemeClr val="tx1"/>
                </a:solidFill>
                <a:effectLst/>
                <a:latin typeface="Segoe UI" pitchFamily="34" charset="0"/>
                <a:ea typeface="+mn-ea"/>
                <a:cs typeface="+mn-cs"/>
              </a:rPr>
              <a:t>prem</a:t>
            </a:r>
            <a:r>
              <a:rPr lang="en-US" sz="900" kern="1200" dirty="0" smtClean="0">
                <a:solidFill>
                  <a:schemeClr val="tx1"/>
                </a:solidFill>
                <a:effectLst/>
                <a:latin typeface="Segoe UI" pitchFamily="34" charset="0"/>
                <a:ea typeface="+mn-ea"/>
                <a:cs typeface="+mn-cs"/>
              </a:rPr>
              <a:t> and who’s online (preferred method)</a:t>
            </a:r>
          </a:p>
          <a:p>
            <a:pPr lvl="0"/>
            <a:r>
              <a:rPr lang="en-US" sz="900" kern="1200" dirty="0" smtClean="0">
                <a:solidFill>
                  <a:schemeClr val="tx1"/>
                </a:solidFill>
                <a:effectLst/>
                <a:latin typeface="Segoe UI" pitchFamily="34" charset="0"/>
                <a:ea typeface="+mn-ea"/>
                <a:cs typeface="+mn-cs"/>
              </a:rPr>
              <a:t>Let </a:t>
            </a:r>
            <a:r>
              <a:rPr lang="en-US" sz="900" b="1" kern="1200" dirty="0" smtClean="0">
                <a:solidFill>
                  <a:schemeClr val="tx1"/>
                </a:solidFill>
                <a:effectLst/>
                <a:latin typeface="Segoe UI" pitchFamily="34" charset="0"/>
                <a:ea typeface="+mn-ea"/>
                <a:cs typeface="+mn-cs"/>
              </a:rPr>
              <a:t>FOPE</a:t>
            </a:r>
            <a:r>
              <a:rPr lang="en-US" sz="900" kern="1200" dirty="0" smtClean="0">
                <a:solidFill>
                  <a:schemeClr val="tx1"/>
                </a:solidFill>
                <a:effectLst/>
                <a:latin typeface="Segoe UI" pitchFamily="34" charset="0"/>
                <a:ea typeface="+mn-ea"/>
                <a:cs typeface="+mn-cs"/>
              </a:rPr>
              <a:t> sort out who’s on-</a:t>
            </a:r>
            <a:r>
              <a:rPr lang="en-US" sz="900" kern="1200" dirty="0" err="1" smtClean="0">
                <a:solidFill>
                  <a:schemeClr val="tx1"/>
                </a:solidFill>
                <a:effectLst/>
                <a:latin typeface="Segoe UI" pitchFamily="34" charset="0"/>
                <a:ea typeface="+mn-ea"/>
                <a:cs typeface="+mn-cs"/>
              </a:rPr>
              <a:t>prem</a:t>
            </a:r>
            <a:r>
              <a:rPr lang="en-US" sz="900" kern="1200" dirty="0" smtClean="0">
                <a:solidFill>
                  <a:schemeClr val="tx1"/>
                </a:solidFill>
                <a:effectLst/>
                <a:latin typeface="Segoe UI" pitchFamily="34" charset="0"/>
                <a:ea typeface="+mn-ea"/>
                <a:cs typeface="+mn-cs"/>
              </a:rPr>
              <a:t> and who’s </a:t>
            </a:r>
            <a:r>
              <a:rPr lang="en-US" sz="900" b="1" kern="1200" dirty="0" smtClean="0">
                <a:solidFill>
                  <a:schemeClr val="tx1"/>
                </a:solidFill>
                <a:effectLst/>
                <a:latin typeface="Segoe UI" pitchFamily="34" charset="0"/>
                <a:ea typeface="+mn-ea"/>
                <a:cs typeface="+mn-cs"/>
              </a:rPr>
              <a:t>online</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Question: For MX record pointed to on-</a:t>
            </a:r>
            <a:r>
              <a:rPr lang="en-US" sz="900" kern="1200" dirty="0" err="1" smtClean="0">
                <a:solidFill>
                  <a:schemeClr val="tx1"/>
                </a:solidFill>
                <a:effectLst/>
                <a:latin typeface="Segoe UI" pitchFamily="34" charset="0"/>
                <a:ea typeface="+mn-ea"/>
                <a:cs typeface="+mn-cs"/>
              </a:rPr>
              <a:t>prem</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what does the customer have to do in FOPE</a:t>
            </a:r>
            <a:r>
              <a:rPr lang="en-US" sz="900" kern="1200" dirty="0" smtClean="0">
                <a:solidFill>
                  <a:schemeClr val="tx1"/>
                </a:solidFill>
                <a:effectLst/>
                <a:latin typeface="Segoe UI" pitchFamily="34" charset="0"/>
                <a:ea typeface="+mn-ea"/>
                <a:cs typeface="+mn-cs"/>
              </a:rPr>
              <a:t>?</a:t>
            </a:r>
          </a:p>
          <a:p>
            <a:r>
              <a:rPr lang="en-US" sz="900" kern="1200" dirty="0" smtClean="0">
                <a:solidFill>
                  <a:schemeClr val="tx1"/>
                </a:solidFill>
                <a:effectLst/>
                <a:latin typeface="Segoe UI" pitchFamily="34" charset="0"/>
                <a:ea typeface="+mn-ea"/>
                <a:cs typeface="+mn-cs"/>
              </a:rPr>
              <a:t>Answer: If the domain is not currently routing through FOPE then there should be </a:t>
            </a:r>
            <a:r>
              <a:rPr lang="en-US" sz="900" b="1" kern="1200" dirty="0" smtClean="0">
                <a:solidFill>
                  <a:schemeClr val="tx1"/>
                </a:solidFill>
                <a:effectLst/>
                <a:latin typeface="Segoe UI" pitchFamily="34" charset="0"/>
                <a:ea typeface="+mn-ea"/>
                <a:cs typeface="+mn-cs"/>
              </a:rPr>
              <a:t>nothing required</a:t>
            </a:r>
            <a:r>
              <a:rPr lang="en-US" sz="900" kern="1200" dirty="0" smtClean="0">
                <a:solidFill>
                  <a:schemeClr val="tx1"/>
                </a:solidFill>
                <a:effectLst/>
                <a:latin typeface="Segoe UI" pitchFamily="34" charset="0"/>
                <a:ea typeface="+mn-ea"/>
                <a:cs typeface="+mn-cs"/>
              </a:rPr>
              <a:t> outside of what is necessary for any other O365 customer.</a:t>
            </a:r>
          </a:p>
          <a:p>
            <a:r>
              <a:rPr lang="en-US" sz="900" kern="1200" dirty="0" smtClean="0">
                <a:solidFill>
                  <a:schemeClr val="tx1"/>
                </a:solidFill>
                <a:effectLst/>
                <a:latin typeface="Segoe UI" pitchFamily="34" charset="0"/>
                <a:ea typeface="+mn-ea"/>
                <a:cs typeface="+mn-cs"/>
              </a:rPr>
              <a:t> </a:t>
            </a:r>
          </a:p>
          <a:p>
            <a:pPr lvl="0"/>
            <a:r>
              <a:rPr lang="en-US" sz="900" kern="1200" dirty="0" smtClean="0">
                <a:solidFill>
                  <a:schemeClr val="tx1"/>
                </a:solidFill>
                <a:effectLst/>
                <a:latin typeface="Segoe UI" pitchFamily="34" charset="0"/>
                <a:ea typeface="+mn-ea"/>
                <a:cs typeface="+mn-cs"/>
              </a:rPr>
              <a:t>Mail forwarders are auto-configured when a mailbox is moved to the cloud using our tools</a:t>
            </a:r>
          </a:p>
          <a:p>
            <a:pPr lvl="0"/>
            <a:r>
              <a:rPr lang="en-US" sz="900" kern="1200" dirty="0" smtClean="0">
                <a:solidFill>
                  <a:schemeClr val="tx1"/>
                </a:solidFill>
                <a:effectLst/>
                <a:latin typeface="Segoe UI" pitchFamily="34" charset="0"/>
                <a:ea typeface="+mn-ea"/>
                <a:cs typeface="+mn-cs"/>
              </a:rPr>
              <a:t>Example universities – move student mailbox to cloud, nothing to do. </a:t>
            </a:r>
          </a:p>
          <a:p>
            <a:pPr lvl="0"/>
            <a:r>
              <a:rPr lang="en-US" sz="900" kern="1200" dirty="0" smtClean="0">
                <a:solidFill>
                  <a:schemeClr val="tx1"/>
                </a:solidFill>
                <a:effectLst/>
                <a:latin typeface="Segoe UI" pitchFamily="34" charset="0"/>
                <a:ea typeface="+mn-ea"/>
                <a:cs typeface="+mn-cs"/>
              </a:rPr>
              <a:t>“Shared Address Space with On-Premises Relay”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48166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Let’s quickly talk about the Message and Recipient Limits</a:t>
            </a:r>
            <a:r>
              <a:rPr lang="en-US" sz="900" b="1" kern="1200" dirty="0" smtClean="0">
                <a:solidFill>
                  <a:schemeClr val="tx1"/>
                </a:solidFill>
                <a:effectLst/>
                <a:latin typeface="Segoe UI" pitchFamily="34" charset="0"/>
                <a:ea typeface="+mn-ea"/>
                <a:cs typeface="+mn-cs"/>
              </a:rPr>
              <a:t> and why we need them …</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pPr lvl="0"/>
            <a:r>
              <a:rPr lang="en-US" sz="900" kern="1200" dirty="0" smtClean="0">
                <a:solidFill>
                  <a:schemeClr val="tx1"/>
                </a:solidFill>
                <a:effectLst/>
                <a:latin typeface="Segoe UI" pitchFamily="34" charset="0"/>
                <a:ea typeface="+mn-ea"/>
                <a:cs typeface="+mn-cs"/>
              </a:rPr>
              <a:t>Prevent spammers from using the platform as a spam factory</a:t>
            </a:r>
          </a:p>
          <a:p>
            <a:pPr lvl="0"/>
            <a:r>
              <a:rPr lang="en-US" sz="900" kern="1200" dirty="0" smtClean="0">
                <a:solidFill>
                  <a:schemeClr val="tx1"/>
                </a:solidFill>
                <a:effectLst/>
                <a:latin typeface="Segoe UI" pitchFamily="34" charset="0"/>
                <a:ea typeface="+mn-ea"/>
                <a:cs typeface="+mn-cs"/>
              </a:rPr>
              <a:t>Ensure rapid mail delivery times and service health</a:t>
            </a:r>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06150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Maximum message size</a:t>
            </a:r>
            <a:r>
              <a:rPr lang="en-US" sz="900" kern="1200" dirty="0" smtClean="0">
                <a:solidFill>
                  <a:schemeClr val="tx1"/>
                </a:solidFill>
                <a:effectLst/>
                <a:latin typeface="Segoe UI" pitchFamily="34" charset="0"/>
                <a:ea typeface="+mn-ea"/>
                <a:cs typeface="+mn-cs"/>
              </a:rPr>
              <a:t> - 25 MB and 2 MB for large distribution groups (</a:t>
            </a:r>
            <a:r>
              <a:rPr lang="en-US" sz="900" b="1" kern="1200" dirty="0" smtClean="0">
                <a:solidFill>
                  <a:schemeClr val="tx1"/>
                </a:solidFill>
                <a:effectLst/>
                <a:latin typeface="Segoe UI" pitchFamily="34" charset="0"/>
                <a:ea typeface="+mn-ea"/>
                <a:cs typeface="+mn-cs"/>
              </a:rPr>
              <a:t>5000+ recipients</a:t>
            </a:r>
            <a:r>
              <a:rPr lang="en-US" sz="900" kern="1200" dirty="0" smtClean="0">
                <a:solidFill>
                  <a:schemeClr val="tx1"/>
                </a:solidFill>
                <a:effectLst/>
                <a:latin typeface="Segoe UI" pitchFamily="34" charset="0"/>
                <a:ea typeface="+mn-ea"/>
                <a:cs typeface="+mn-cs"/>
              </a:rPr>
              <a:t>)</a:t>
            </a:r>
          </a:p>
          <a:p>
            <a:r>
              <a:rPr lang="en-US" sz="900" b="1" kern="1200" dirty="0" smtClean="0">
                <a:solidFill>
                  <a:schemeClr val="tx1"/>
                </a:solidFill>
                <a:effectLst/>
                <a:latin typeface="Segoe UI" pitchFamily="34" charset="0"/>
                <a:ea typeface="+mn-ea"/>
                <a:cs typeface="+mn-cs"/>
              </a:rPr>
              <a:t>Recipient limits</a:t>
            </a:r>
            <a:r>
              <a:rPr lang="en-US" sz="900" kern="1200" dirty="0" smtClean="0">
                <a:solidFill>
                  <a:schemeClr val="tx1"/>
                </a:solidFill>
                <a:effectLst/>
                <a:latin typeface="Segoe UI" pitchFamily="34" charset="0"/>
                <a:ea typeface="+mn-ea"/>
                <a:cs typeface="+mn-cs"/>
              </a:rPr>
              <a:t> - 500 recipients </a:t>
            </a:r>
            <a:r>
              <a:rPr lang="en-US" sz="900" b="1" kern="1200" dirty="0" smtClean="0">
                <a:solidFill>
                  <a:schemeClr val="tx1"/>
                </a:solidFill>
                <a:effectLst/>
                <a:latin typeface="Segoe UI" pitchFamily="34" charset="0"/>
                <a:ea typeface="+mn-ea"/>
                <a:cs typeface="+mn-cs"/>
              </a:rPr>
              <a:t>per message</a:t>
            </a:r>
            <a:r>
              <a:rPr lang="en-US" sz="900" kern="1200" dirty="0" smtClean="0">
                <a:solidFill>
                  <a:schemeClr val="tx1"/>
                </a:solidFill>
                <a:effectLst/>
                <a:latin typeface="Segoe UI" pitchFamily="34" charset="0"/>
                <a:ea typeface="+mn-ea"/>
                <a:cs typeface="+mn-cs"/>
              </a:rPr>
              <a:t> and 1500 recipients </a:t>
            </a:r>
            <a:r>
              <a:rPr lang="en-US" sz="900" b="1" kern="1200" dirty="0" smtClean="0">
                <a:solidFill>
                  <a:schemeClr val="tx1"/>
                </a:solidFill>
                <a:effectLst/>
                <a:latin typeface="Segoe UI" pitchFamily="34" charset="0"/>
                <a:ea typeface="+mn-ea"/>
                <a:cs typeface="+mn-cs"/>
              </a:rPr>
              <a:t>per day</a:t>
            </a:r>
            <a:endParaRPr lang="en-US" sz="900"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Message rate</a:t>
            </a:r>
            <a:r>
              <a:rPr lang="en-US" sz="900" kern="1200" dirty="0" smtClean="0">
                <a:solidFill>
                  <a:schemeClr val="tx1"/>
                </a:solidFill>
                <a:effectLst/>
                <a:latin typeface="Segoe UI" pitchFamily="34" charset="0"/>
                <a:ea typeface="+mn-ea"/>
                <a:cs typeface="+mn-cs"/>
              </a:rPr>
              <a:t> - 30 messages per minute</a:t>
            </a:r>
          </a:p>
          <a:p>
            <a:pPr defTabSz="914141">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7995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This is the </a:t>
            </a:r>
            <a:r>
              <a:rPr lang="en-US" sz="900" b="1" kern="1200" dirty="0" smtClean="0">
                <a:solidFill>
                  <a:schemeClr val="tx1"/>
                </a:solidFill>
                <a:effectLst/>
                <a:latin typeface="Segoe UI" pitchFamily="34" charset="0"/>
                <a:ea typeface="+mn-ea"/>
                <a:cs typeface="+mn-cs"/>
              </a:rPr>
              <a:t>First Section</a:t>
            </a:r>
            <a:r>
              <a:rPr lang="en-US" sz="900" kern="1200" dirty="0" smtClean="0">
                <a:solidFill>
                  <a:schemeClr val="tx1"/>
                </a:solidFill>
                <a:effectLst/>
                <a:latin typeface="Segoe UI" pitchFamily="34" charset="0"/>
                <a:ea typeface="+mn-ea"/>
                <a:cs typeface="+mn-cs"/>
              </a:rPr>
              <a:t> where we shall cover ...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1. The </a:t>
            </a:r>
            <a:r>
              <a:rPr lang="en-US" sz="900" b="1" kern="1200" dirty="0" smtClean="0">
                <a:solidFill>
                  <a:schemeClr val="tx1"/>
                </a:solidFill>
                <a:effectLst/>
                <a:latin typeface="Segoe UI" pitchFamily="34" charset="0"/>
                <a:ea typeface="+mn-ea"/>
                <a:cs typeface="+mn-cs"/>
              </a:rPr>
              <a:t>benefits</a:t>
            </a:r>
            <a:r>
              <a:rPr lang="en-US" sz="900" kern="1200" dirty="0" smtClean="0">
                <a:solidFill>
                  <a:schemeClr val="tx1"/>
                </a:solidFill>
                <a:effectLst/>
                <a:latin typeface="Segoe UI" pitchFamily="34" charset="0"/>
                <a:ea typeface="+mn-ea"/>
                <a:cs typeface="+mn-cs"/>
              </a:rPr>
              <a:t> of using FOPE ... </a:t>
            </a:r>
          </a:p>
          <a:p>
            <a:r>
              <a:rPr lang="en-US" sz="900" kern="1200" dirty="0" smtClean="0">
                <a:solidFill>
                  <a:schemeClr val="tx1"/>
                </a:solidFill>
                <a:effectLst/>
                <a:latin typeface="Segoe UI" pitchFamily="34" charset="0"/>
                <a:ea typeface="+mn-ea"/>
                <a:cs typeface="+mn-cs"/>
              </a:rPr>
              <a:t>2. How does FOPE work … From a </a:t>
            </a:r>
            <a:r>
              <a:rPr lang="en-US" sz="900" b="1" kern="1200" dirty="0" smtClean="0">
                <a:solidFill>
                  <a:schemeClr val="tx1"/>
                </a:solidFill>
                <a:effectLst/>
                <a:latin typeface="Segoe UI" pitchFamily="34" charset="0"/>
                <a:ea typeface="+mn-ea"/>
                <a:cs typeface="+mn-cs"/>
              </a:rPr>
              <a:t>service overview to inbound and outbound mail flow</a:t>
            </a:r>
            <a:r>
              <a:rPr lang="en-US" sz="900" kern="1200" dirty="0" smtClean="0">
                <a:solidFill>
                  <a:schemeClr val="tx1"/>
                </a:solidFill>
                <a:effectLst/>
                <a:latin typeface="Segoe UI" pitchFamily="34" charset="0"/>
                <a:ea typeface="+mn-ea"/>
                <a:cs typeface="+mn-cs"/>
              </a:rPr>
              <a:t> … and</a:t>
            </a:r>
          </a:p>
          <a:p>
            <a:r>
              <a:rPr lang="en-US" sz="900" kern="1200" dirty="0" smtClean="0">
                <a:solidFill>
                  <a:schemeClr val="tx1"/>
                </a:solidFill>
                <a:effectLst/>
                <a:latin typeface="Segoe UI" pitchFamily="34" charset="0"/>
                <a:ea typeface="+mn-ea"/>
                <a:cs typeface="+mn-cs"/>
              </a:rPr>
              <a:t>3. How can you </a:t>
            </a:r>
            <a:r>
              <a:rPr lang="en-US" sz="900" b="1" kern="1200" dirty="0" smtClean="0">
                <a:solidFill>
                  <a:schemeClr val="tx1"/>
                </a:solidFill>
                <a:effectLst/>
                <a:latin typeface="Segoe UI" pitchFamily="34" charset="0"/>
                <a:ea typeface="+mn-ea"/>
                <a:cs typeface="+mn-cs"/>
              </a:rPr>
              <a:t>onboard</a:t>
            </a:r>
            <a:r>
              <a:rPr lang="en-US" sz="900" kern="1200" dirty="0" smtClean="0">
                <a:solidFill>
                  <a:schemeClr val="tx1"/>
                </a:solidFill>
                <a:effectLst/>
                <a:latin typeface="Segoe UI" pitchFamily="34" charset="0"/>
                <a:ea typeface="+mn-ea"/>
                <a:cs typeface="+mn-cs"/>
              </a:rPr>
              <a:t> to FOPE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44103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352299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499729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567097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5/15/2011 8:57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5/15/2011 8:57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8:57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8:57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8:57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8:57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36205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07D2BB61-4DE7-4F52-ABF4-764934D66CC7}" type="datetime8">
              <a:rPr lang="en-US">
                <a:solidFill>
                  <a:prstClr val="black"/>
                </a:solidFill>
              </a:rPr>
              <a:pPr/>
              <a:t>5/15/2011 8:56 AM</a:t>
            </a:fld>
            <a:endParaRPr lang="en-US" dirty="0">
              <a:solidFill>
                <a:prstClr val="black"/>
              </a:solidFill>
            </a:endParaRPr>
          </a:p>
        </p:txBody>
      </p:sp>
      <p:sp>
        <p:nvSpPr>
          <p:cNvPr id="59396" name="Rectangle 7"/>
          <p:cNvSpPr>
            <a:spLocks noGrp="1" noChangeArrowheads="1"/>
          </p:cNvSpPr>
          <p:nvPr>
            <p:ph type="sldNum" sz="quarter" idx="5"/>
          </p:nvPr>
        </p:nvSpPr>
        <p:spPr>
          <a:noFill/>
        </p:spPr>
        <p:txBody>
          <a:bodyPr/>
          <a:lstStyle/>
          <a:p>
            <a:fld id="{AC4A13EA-98EA-4112-A81A-B3B8CEC1B2F7}" type="slidenum">
              <a:rPr lang="en-US">
                <a:solidFill>
                  <a:prstClr val="black"/>
                </a:solidFill>
              </a:rPr>
              <a:pPr/>
              <a:t>5</a:t>
            </a:fld>
            <a:endParaRPr lang="en-US" dirty="0">
              <a:solidFill>
                <a:prstClr val="black"/>
              </a:solidFill>
            </a:endParaRPr>
          </a:p>
        </p:txBody>
      </p:sp>
      <p:sp>
        <p:nvSpPr>
          <p:cNvPr id="59398" name="Shape 4"/>
          <p:cNvSpPr txBox="1">
            <a:spLocks noGrp="1" noChangeArrowheads="1"/>
          </p:cNvSpPr>
          <p:nvPr/>
        </p:nvSpPr>
        <p:spPr bwMode="auto">
          <a:xfrm>
            <a:off x="5583238" y="8685214"/>
            <a:ext cx="1273175" cy="457200"/>
          </a:xfrm>
          <a:prstGeom prst="rect">
            <a:avLst/>
          </a:prstGeom>
          <a:noFill/>
          <a:ln w="9525" algn="ctr">
            <a:noFill/>
            <a:miter lim="800000"/>
            <a:headEnd/>
            <a:tailEnd/>
          </a:ln>
        </p:spPr>
        <p:txBody>
          <a:bodyPr lIns="91423" tIns="45712" rIns="91423" bIns="45712" anchor="b"/>
          <a:lstStyle/>
          <a:p>
            <a:pPr algn="r" defTabSz="447919">
              <a:spcBef>
                <a:spcPct val="0"/>
              </a:spcBef>
            </a:pPr>
            <a:fld id="{75D36B00-F968-446E-AFA4-3EB76D8D4BD7}" type="slidenum">
              <a:rPr lang="en-US" sz="1200">
                <a:solidFill>
                  <a:prstClr val="black"/>
                </a:solidFill>
                <a:latin typeface="Times New Roman" pitchFamily="18" charset="0"/>
              </a:rPr>
              <a:pPr algn="r" defTabSz="447919">
                <a:spcBef>
                  <a:spcPct val="0"/>
                </a:spcBef>
              </a:pPr>
              <a:t>5</a:t>
            </a:fld>
            <a:endParaRPr lang="en-US" sz="1200" dirty="0">
              <a:solidFill>
                <a:prstClr val="black"/>
              </a:solidFill>
              <a:latin typeface="Times New Roman" pitchFamily="18" charset="0"/>
            </a:endParaRPr>
          </a:p>
        </p:txBody>
      </p:sp>
      <p:sp>
        <p:nvSpPr>
          <p:cNvPr id="59400" name="Rectangle 65539"/>
          <p:cNvSpPr>
            <a:spLocks noGrp="1" noRot="1" noChangeAspect="1" noChangeArrowheads="1" noTextEdit="1"/>
          </p:cNvSpPr>
          <p:nvPr>
            <p:ph type="sldImg"/>
          </p:nvPr>
        </p:nvSpPr>
        <p:spPr>
          <a:xfrm>
            <a:off x="1482725" y="457200"/>
            <a:ext cx="3386138" cy="1906588"/>
          </a:xfrm>
          <a:noFill/>
          <a:ln cap="flat" algn="ctr">
            <a:headEnd type="none" w="med" len="med"/>
            <a:tailEnd type="none" w="med" len="med"/>
          </a:ln>
        </p:spPr>
      </p:sp>
      <p:sp>
        <p:nvSpPr>
          <p:cNvPr id="59401" name="Rectangle 65540"/>
          <p:cNvSpPr>
            <a:spLocks noGrp="1" noChangeArrowheads="1"/>
          </p:cNvSpPr>
          <p:nvPr>
            <p:ph type="body" idx="1"/>
          </p:nvPr>
        </p:nvSpPr>
        <p:spPr>
          <a:xfrm>
            <a:off x="457200" y="2527300"/>
            <a:ext cx="5981700" cy="5986463"/>
          </a:xfrm>
          <a:prstGeom prst="rect">
            <a:avLst/>
          </a:prstGeom>
          <a:noFill/>
          <a:ln/>
        </p:spPr>
        <p:txBody>
          <a:bodyPr/>
          <a:lstStyle/>
          <a:p>
            <a:r>
              <a:rPr lang="en-US" sz="900" b="1" kern="1200" dirty="0" smtClean="0">
                <a:solidFill>
                  <a:schemeClr val="tx1"/>
                </a:solidFill>
                <a:effectLst/>
                <a:latin typeface="Segoe UI" pitchFamily="34" charset="0"/>
                <a:ea typeface="+mn-ea"/>
                <a:cs typeface="+mn-cs"/>
              </a:rPr>
              <a:t>Benefits</a:t>
            </a:r>
            <a:r>
              <a:rPr lang="en-US" sz="900" kern="1200" dirty="0" smtClean="0">
                <a:solidFill>
                  <a:schemeClr val="tx1"/>
                </a:solidFill>
                <a:effectLst/>
                <a:latin typeface="Segoe UI" pitchFamily="34" charset="0"/>
                <a:ea typeface="+mn-ea"/>
                <a:cs typeface="+mn-cs"/>
              </a:rPr>
              <a:t>:</a:t>
            </a:r>
          </a:p>
          <a:p>
            <a:r>
              <a:rPr lang="en-US" sz="900" kern="1200" dirty="0" smtClean="0">
                <a:solidFill>
                  <a:schemeClr val="tx1"/>
                </a:solidFill>
                <a:effectLst/>
                <a:latin typeface="Segoe UI" pitchFamily="34" charset="0"/>
                <a:ea typeface="+mn-ea"/>
                <a:cs typeface="+mn-cs"/>
              </a:rPr>
              <a:t>This is the network topology of FOPE, it is a enterprise grade email filtering service hosted in the cloud that shall  </a:t>
            </a:r>
          </a:p>
          <a:p>
            <a:r>
              <a:rPr lang="en-US" sz="900" kern="1200" dirty="0" smtClean="0">
                <a:solidFill>
                  <a:schemeClr val="tx1"/>
                </a:solidFill>
                <a:effectLst/>
                <a:latin typeface="Segoe UI" pitchFamily="34" charset="0"/>
                <a:ea typeface="+mn-ea"/>
                <a:cs typeface="+mn-cs"/>
              </a:rPr>
              <a:t>1. help </a:t>
            </a:r>
            <a:r>
              <a:rPr lang="en-US" sz="900" b="1" kern="1200" dirty="0" smtClean="0">
                <a:solidFill>
                  <a:schemeClr val="tx1"/>
                </a:solidFill>
                <a:effectLst/>
                <a:latin typeface="Segoe UI" pitchFamily="34" charset="0"/>
                <a:ea typeface="+mn-ea"/>
                <a:cs typeface="+mn-cs"/>
              </a:rPr>
              <a:t>Reduces mail processing</a:t>
            </a:r>
            <a:r>
              <a:rPr lang="en-US" sz="900" kern="1200" dirty="0" smtClean="0">
                <a:solidFill>
                  <a:schemeClr val="tx1"/>
                </a:solidFill>
                <a:effectLst/>
                <a:latin typeface="Segoe UI" pitchFamily="34" charset="0"/>
                <a:ea typeface="+mn-ea"/>
                <a:cs typeface="+mn-cs"/>
              </a:rPr>
              <a:t> by around </a:t>
            </a:r>
            <a:r>
              <a:rPr lang="en-US" sz="900" b="1" kern="1200" dirty="0" smtClean="0">
                <a:solidFill>
                  <a:schemeClr val="tx1"/>
                </a:solidFill>
                <a:effectLst/>
                <a:latin typeface="Segoe UI" pitchFamily="34" charset="0"/>
                <a:ea typeface="+mn-ea"/>
                <a:cs typeface="+mn-cs"/>
              </a:rPr>
              <a:t>~90%</a:t>
            </a:r>
            <a:r>
              <a:rPr lang="en-US" sz="900" kern="1200" dirty="0" smtClean="0">
                <a:solidFill>
                  <a:schemeClr val="tx1"/>
                </a:solidFill>
                <a:effectLst/>
                <a:latin typeface="Segoe UI" pitchFamily="34" charset="0"/>
                <a:ea typeface="+mn-ea"/>
                <a:cs typeface="+mn-cs"/>
              </a:rPr>
              <a:t>, hence significantly </a:t>
            </a:r>
            <a:r>
              <a:rPr lang="en-US" sz="900" b="1" kern="1200" dirty="0" smtClean="0">
                <a:solidFill>
                  <a:schemeClr val="tx1"/>
                </a:solidFill>
                <a:effectLst/>
                <a:latin typeface="Segoe UI" pitchFamily="34" charset="0"/>
                <a:ea typeface="+mn-ea"/>
                <a:cs typeface="+mn-cs"/>
              </a:rPr>
              <a:t>less hardware</a:t>
            </a:r>
            <a:r>
              <a:rPr lang="en-US" sz="900" kern="1200" dirty="0" smtClean="0">
                <a:solidFill>
                  <a:schemeClr val="tx1"/>
                </a:solidFill>
                <a:effectLst/>
                <a:latin typeface="Segoe UI" pitchFamily="34" charset="0"/>
                <a:ea typeface="+mn-ea"/>
                <a:cs typeface="+mn-cs"/>
              </a:rPr>
              <a:t> required</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2. It provides </a:t>
            </a:r>
            <a:r>
              <a:rPr lang="en-US" sz="900" b="1" kern="1200" dirty="0" smtClean="0">
                <a:solidFill>
                  <a:schemeClr val="tx1"/>
                </a:solidFill>
                <a:effectLst/>
                <a:latin typeface="Segoe UI" pitchFamily="34" charset="0"/>
                <a:ea typeface="+mn-ea"/>
                <a:cs typeface="+mn-cs"/>
              </a:rPr>
              <a:t>Protection</a:t>
            </a:r>
            <a:r>
              <a:rPr lang="en-US" sz="900" kern="1200" dirty="0" smtClean="0">
                <a:solidFill>
                  <a:schemeClr val="tx1"/>
                </a:solidFill>
                <a:effectLst/>
                <a:latin typeface="Segoe UI" pitchFamily="34" charset="0"/>
                <a:ea typeface="+mn-ea"/>
                <a:cs typeface="+mn-cs"/>
              </a:rPr>
              <a:t> from common threats such as </a:t>
            </a:r>
            <a:r>
              <a:rPr lang="en-US" sz="900" b="1" kern="1200" dirty="0" smtClean="0">
                <a:solidFill>
                  <a:schemeClr val="tx1"/>
                </a:solidFill>
                <a:effectLst/>
                <a:latin typeface="Segoe UI" pitchFamily="34" charset="0"/>
                <a:ea typeface="+mn-ea"/>
                <a:cs typeface="+mn-cs"/>
              </a:rPr>
              <a:t>dangerous worms</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3. It provides </a:t>
            </a:r>
            <a:r>
              <a:rPr lang="en-US" sz="900" b="1" kern="1200" dirty="0" smtClean="0">
                <a:solidFill>
                  <a:schemeClr val="tx1"/>
                </a:solidFill>
                <a:effectLst/>
                <a:latin typeface="Segoe UI" pitchFamily="34" charset="0"/>
                <a:ea typeface="+mn-ea"/>
                <a:cs typeface="+mn-cs"/>
              </a:rPr>
              <a:t>Protection</a:t>
            </a:r>
            <a:r>
              <a:rPr lang="en-US" sz="900" kern="1200" dirty="0" smtClean="0">
                <a:solidFill>
                  <a:schemeClr val="tx1"/>
                </a:solidFill>
                <a:effectLst/>
                <a:latin typeface="Segoe UI" pitchFamily="34" charset="0"/>
                <a:ea typeface="+mn-ea"/>
                <a:cs typeface="+mn-cs"/>
              </a:rPr>
              <a:t> from </a:t>
            </a:r>
            <a:r>
              <a:rPr lang="en-US" sz="900" b="1" kern="1200" dirty="0" smtClean="0">
                <a:solidFill>
                  <a:schemeClr val="tx1"/>
                </a:solidFill>
                <a:effectLst/>
                <a:latin typeface="Segoe UI" pitchFamily="34" charset="0"/>
                <a:ea typeface="+mn-ea"/>
                <a:cs typeface="+mn-cs"/>
              </a:rPr>
              <a:t>denial-of-service assaults</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4. It provides </a:t>
            </a:r>
            <a:r>
              <a:rPr lang="en-US" sz="900" b="1" kern="1200" dirty="0" smtClean="0">
                <a:solidFill>
                  <a:schemeClr val="tx1"/>
                </a:solidFill>
                <a:effectLst/>
                <a:latin typeface="Segoe UI" pitchFamily="34" charset="0"/>
                <a:ea typeface="+mn-ea"/>
                <a:cs typeface="+mn-cs"/>
              </a:rPr>
              <a:t>Protection</a:t>
            </a:r>
            <a:r>
              <a:rPr lang="en-US" sz="900" kern="1200" dirty="0" smtClean="0">
                <a:solidFill>
                  <a:schemeClr val="tx1"/>
                </a:solidFill>
                <a:effectLst/>
                <a:latin typeface="Segoe UI" pitchFamily="34" charset="0"/>
                <a:ea typeface="+mn-ea"/>
                <a:cs typeface="+mn-cs"/>
              </a:rPr>
              <a:t> from </a:t>
            </a:r>
            <a:r>
              <a:rPr lang="en-US" sz="900" b="1" kern="1200" dirty="0" smtClean="0">
                <a:solidFill>
                  <a:schemeClr val="tx1"/>
                </a:solidFill>
                <a:effectLst/>
                <a:latin typeface="Segoe UI" pitchFamily="34" charset="0"/>
                <a:ea typeface="+mn-ea"/>
                <a:cs typeface="+mn-cs"/>
              </a:rPr>
              <a:t>directory harvesting </a:t>
            </a:r>
            <a:r>
              <a:rPr lang="en-US" sz="900" kern="1200" dirty="0" smtClean="0">
                <a:solidFill>
                  <a:schemeClr val="tx1"/>
                </a:solidFill>
                <a:effectLst/>
                <a:latin typeface="Segoe UI" pitchFamily="34" charset="0"/>
                <a:ea typeface="+mn-ea"/>
                <a:cs typeface="+mn-cs"/>
              </a:rPr>
              <a:t>and </a:t>
            </a:r>
            <a:r>
              <a:rPr lang="en-US" sz="900" b="1" kern="1200" dirty="0" smtClean="0">
                <a:solidFill>
                  <a:schemeClr val="tx1"/>
                </a:solidFill>
                <a:effectLst/>
                <a:latin typeface="Segoe UI" pitchFamily="34" charset="0"/>
                <a:ea typeface="+mn-ea"/>
                <a:cs typeface="+mn-cs"/>
              </a:rPr>
              <a:t>dictionary attacks</a:t>
            </a:r>
          </a:p>
          <a:p>
            <a:r>
              <a:rPr lang="en-US" sz="900" b="0" kern="1200" dirty="0" smtClean="0">
                <a:solidFill>
                  <a:schemeClr val="tx1"/>
                </a:solidFill>
                <a:effectLst/>
                <a:latin typeface="Segoe UI" pitchFamily="34" charset="0"/>
                <a:ea typeface="+mn-ea"/>
                <a:cs typeface="+mn-cs"/>
              </a:rPr>
              <a:t>5. </a:t>
            </a:r>
            <a:r>
              <a:rPr lang="en-US" sz="900" kern="1200" dirty="0" smtClean="0">
                <a:solidFill>
                  <a:schemeClr val="tx1"/>
                </a:solidFill>
                <a:effectLst/>
                <a:latin typeface="Segoe UI" pitchFamily="34" charset="0"/>
                <a:ea typeface="+mn-ea"/>
                <a:cs typeface="+mn-cs"/>
              </a:rPr>
              <a:t>It provides </a:t>
            </a:r>
            <a:r>
              <a:rPr lang="en-US" sz="900" b="1" kern="1200" dirty="0" smtClean="0">
                <a:solidFill>
                  <a:schemeClr val="tx1"/>
                </a:solidFill>
                <a:effectLst/>
                <a:latin typeface="Segoe UI" pitchFamily="34" charset="0"/>
                <a:ea typeface="+mn-ea"/>
                <a:cs typeface="+mn-cs"/>
              </a:rPr>
              <a:t>Options</a:t>
            </a:r>
            <a:r>
              <a:rPr lang="en-US" sz="900" b="1" kern="1200" baseline="0" dirty="0" smtClean="0">
                <a:solidFill>
                  <a:schemeClr val="tx1"/>
                </a:solidFill>
                <a:effectLst/>
                <a:latin typeface="Segoe UI" pitchFamily="34" charset="0"/>
                <a:ea typeface="+mn-ea"/>
                <a:cs typeface="+mn-cs"/>
              </a:rPr>
              <a:t> to Mail Admin </a:t>
            </a:r>
            <a:r>
              <a:rPr lang="en-US" sz="900" b="0" kern="1200" baseline="0" dirty="0" smtClean="0">
                <a:solidFill>
                  <a:schemeClr val="tx1"/>
                </a:solidFill>
                <a:effectLst/>
                <a:latin typeface="Segoe UI" pitchFamily="34" charset="0"/>
                <a:ea typeface="+mn-ea"/>
                <a:cs typeface="+mn-cs"/>
              </a:rPr>
              <a:t>for </a:t>
            </a:r>
            <a:r>
              <a:rPr lang="en-US" sz="900" b="1" kern="1200" baseline="0" dirty="0" smtClean="0">
                <a:solidFill>
                  <a:schemeClr val="tx1"/>
                </a:solidFill>
                <a:effectLst/>
                <a:latin typeface="Segoe UI" pitchFamily="34" charset="0"/>
                <a:ea typeface="+mn-ea"/>
                <a:cs typeface="+mn-cs"/>
              </a:rPr>
              <a:t>policy rules definition and control</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6. It ensures </a:t>
            </a:r>
            <a:r>
              <a:rPr lang="en-US" sz="900" b="1" kern="1200" dirty="0" smtClean="0">
                <a:solidFill>
                  <a:schemeClr val="tx1"/>
                </a:solidFill>
                <a:effectLst/>
                <a:latin typeface="Segoe UI" pitchFamily="34" charset="0"/>
                <a:ea typeface="+mn-ea"/>
                <a:cs typeface="+mn-cs"/>
              </a:rPr>
              <a:t>Zero interruption</a:t>
            </a:r>
            <a:r>
              <a:rPr lang="en-US" sz="900" kern="1200" dirty="0" smtClean="0">
                <a:solidFill>
                  <a:schemeClr val="tx1"/>
                </a:solidFill>
                <a:effectLst/>
                <a:latin typeface="Segoe UI" pitchFamily="34" charset="0"/>
                <a:ea typeface="+mn-ea"/>
                <a:cs typeface="+mn-cs"/>
              </a:rPr>
              <a:t> to email service, even if a </a:t>
            </a:r>
            <a:r>
              <a:rPr lang="en-US" sz="900" b="1" kern="1200" dirty="0" smtClean="0">
                <a:solidFill>
                  <a:schemeClr val="tx1"/>
                </a:solidFill>
                <a:effectLst/>
                <a:latin typeface="Segoe UI" pitchFamily="34" charset="0"/>
                <a:ea typeface="+mn-ea"/>
                <a:cs typeface="+mn-cs"/>
              </a:rPr>
              <a:t>largest DC is down</a:t>
            </a:r>
            <a:r>
              <a:rPr lang="en-US" sz="900" kern="1200" dirty="0" smtClean="0">
                <a:solidFill>
                  <a:schemeClr val="tx1"/>
                </a:solidFill>
                <a:effectLst/>
                <a:latin typeface="Segoe UI" pitchFamily="34" charset="0"/>
                <a:ea typeface="+mn-ea"/>
                <a:cs typeface="+mn-cs"/>
              </a:rPr>
              <a:t> and even if customer servers are down – FOPE shall hold the message for a limited time and attempt redelivery</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b="1" kern="1200" dirty="0" smtClean="0">
                <a:solidFill>
                  <a:schemeClr val="tx1"/>
                </a:solidFill>
                <a:effectLst/>
                <a:latin typeface="Segoe UI" pitchFamily="34" charset="0"/>
                <a:ea typeface="+mn-ea"/>
                <a:cs typeface="+mn-cs"/>
              </a:rPr>
              <a:t>Robustness</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Reliability</a:t>
            </a:r>
            <a:r>
              <a:rPr lang="en-US" sz="900" kern="1200" dirty="0" smtClean="0">
                <a:solidFill>
                  <a:schemeClr val="tx1"/>
                </a:solidFill>
                <a:effectLst/>
                <a:latin typeface="Segoe UI" pitchFamily="34" charset="0"/>
                <a:ea typeface="+mn-ea"/>
                <a:cs typeface="+mn-cs"/>
              </a:rPr>
              <a:t> of FOPE: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1. FOPE is powered by a </a:t>
            </a:r>
            <a:r>
              <a:rPr lang="en-US" sz="900" b="1" kern="1200" dirty="0" smtClean="0">
                <a:solidFill>
                  <a:schemeClr val="tx1"/>
                </a:solidFill>
                <a:effectLst/>
                <a:latin typeface="Segoe UI" pitchFamily="34" charset="0"/>
                <a:ea typeface="+mn-ea"/>
                <a:cs typeface="+mn-cs"/>
              </a:rPr>
              <a:t>global network</a:t>
            </a:r>
            <a:r>
              <a:rPr lang="en-US" sz="900" kern="1200" dirty="0" smtClean="0">
                <a:solidFill>
                  <a:schemeClr val="tx1"/>
                </a:solidFill>
                <a:effectLst/>
                <a:latin typeface="Segoe UI" pitchFamily="34" charset="0"/>
                <a:ea typeface="+mn-ea"/>
                <a:cs typeface="+mn-cs"/>
              </a:rPr>
              <a:t> of data centers located </a:t>
            </a:r>
            <a:r>
              <a:rPr lang="en-US" sz="900" b="1" kern="1200" dirty="0" smtClean="0">
                <a:solidFill>
                  <a:schemeClr val="tx1"/>
                </a:solidFill>
                <a:effectLst/>
                <a:latin typeface="Segoe UI" pitchFamily="34" charset="0"/>
                <a:ea typeface="+mn-ea"/>
                <a:cs typeface="+mn-cs"/>
              </a:rPr>
              <a:t>at key positions</a:t>
            </a:r>
            <a:r>
              <a:rPr lang="en-US" sz="900" kern="1200" dirty="0" smtClean="0">
                <a:solidFill>
                  <a:schemeClr val="tx1"/>
                </a:solidFill>
                <a:effectLst/>
                <a:latin typeface="Segoe UI" pitchFamily="34" charset="0"/>
                <a:ea typeface="+mn-ea"/>
                <a:cs typeface="+mn-cs"/>
              </a:rPr>
              <a:t> on the internet backbone</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2. FOPE designed on a </a:t>
            </a:r>
            <a:r>
              <a:rPr lang="en-US" sz="900" b="1" kern="1200" dirty="0" smtClean="0">
                <a:solidFill>
                  <a:schemeClr val="tx1"/>
                </a:solidFill>
                <a:effectLst/>
                <a:latin typeface="Segoe UI" pitchFamily="34" charset="0"/>
                <a:ea typeface="+mn-ea"/>
                <a:cs typeface="+mn-cs"/>
              </a:rPr>
              <a:t>fault-tolerant</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redundant</a:t>
            </a:r>
            <a:r>
              <a:rPr lang="en-US" sz="900" kern="1200" dirty="0" smtClean="0">
                <a:solidFill>
                  <a:schemeClr val="tx1"/>
                </a:solidFill>
                <a:effectLst/>
                <a:latin typeface="Segoe UI" pitchFamily="34" charset="0"/>
                <a:ea typeface="+mn-ea"/>
                <a:cs typeface="+mn-cs"/>
              </a:rPr>
              <a:t> architecture with </a:t>
            </a:r>
            <a:r>
              <a:rPr lang="en-US" sz="900" b="1" kern="1200" dirty="0" smtClean="0">
                <a:solidFill>
                  <a:schemeClr val="tx1"/>
                </a:solidFill>
                <a:effectLst/>
                <a:latin typeface="Segoe UI" pitchFamily="34" charset="0"/>
                <a:ea typeface="+mn-ea"/>
                <a:cs typeface="+mn-cs"/>
              </a:rPr>
              <a:t>failover within a DC or across DC’s</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3. </a:t>
            </a:r>
            <a:r>
              <a:rPr lang="en-US" sz="900" b="1" kern="1200" dirty="0" smtClean="0">
                <a:solidFill>
                  <a:schemeClr val="tx1"/>
                </a:solidFill>
                <a:effectLst/>
                <a:latin typeface="Segoe UI" pitchFamily="34" charset="0"/>
                <a:ea typeface="+mn-ea"/>
                <a:cs typeface="+mn-cs"/>
              </a:rPr>
              <a:t>Mail flow is load-balanced</a:t>
            </a:r>
            <a:r>
              <a:rPr lang="en-US" sz="900" kern="1200" dirty="0" smtClean="0">
                <a:solidFill>
                  <a:schemeClr val="tx1"/>
                </a:solidFill>
                <a:effectLst/>
                <a:latin typeface="Segoe UI" pitchFamily="34" charset="0"/>
                <a:ea typeface="+mn-ea"/>
                <a:cs typeface="+mn-cs"/>
              </a:rPr>
              <a:t> (globally and internally within each data center), and adhering to all </a:t>
            </a:r>
            <a:r>
              <a:rPr lang="en-US" sz="900" b="1" kern="1200" dirty="0" smtClean="0">
                <a:solidFill>
                  <a:schemeClr val="tx1"/>
                </a:solidFill>
                <a:effectLst/>
                <a:latin typeface="Segoe UI" pitchFamily="34" charset="0"/>
                <a:ea typeface="+mn-ea"/>
                <a:cs typeface="+mn-cs"/>
              </a:rPr>
              <a:t>data privacy compliances</a:t>
            </a: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Onboarding is </a:t>
            </a:r>
            <a:r>
              <a:rPr lang="en-US" sz="900" b="1" kern="1200" dirty="0" smtClean="0">
                <a:solidFill>
                  <a:schemeClr val="tx1"/>
                </a:solidFill>
                <a:effectLst/>
                <a:latin typeface="Segoe UI" pitchFamily="34" charset="0"/>
                <a:ea typeface="+mn-ea"/>
                <a:cs typeface="+mn-cs"/>
              </a:rPr>
              <a:t>Simple, Easy and Quick</a:t>
            </a:r>
            <a:r>
              <a:rPr lang="en-US" sz="900" kern="1200" dirty="0" smtClean="0">
                <a:solidFill>
                  <a:schemeClr val="tx1"/>
                </a:solidFill>
                <a:effectLst/>
                <a:latin typeface="Segoe UI" pitchFamily="34" charset="0"/>
                <a:ea typeface="+mn-ea"/>
                <a:cs typeface="+mn-cs"/>
              </a:rPr>
              <a:t>:</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1. No </a:t>
            </a:r>
            <a:r>
              <a:rPr lang="en-US" sz="900" b="1" kern="1200" dirty="0" smtClean="0">
                <a:solidFill>
                  <a:schemeClr val="tx1"/>
                </a:solidFill>
                <a:effectLst/>
                <a:latin typeface="Segoe UI" pitchFamily="34" charset="0"/>
                <a:ea typeface="+mn-ea"/>
                <a:cs typeface="+mn-cs"/>
              </a:rPr>
              <a:t>hardware</a:t>
            </a:r>
            <a:r>
              <a:rPr lang="en-US" sz="900" kern="1200" dirty="0" smtClean="0">
                <a:solidFill>
                  <a:schemeClr val="tx1"/>
                </a:solidFill>
                <a:effectLst/>
                <a:latin typeface="Segoe UI" pitchFamily="34" charset="0"/>
                <a:ea typeface="+mn-ea"/>
                <a:cs typeface="+mn-cs"/>
              </a:rPr>
              <a:t> to provision</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2. No </a:t>
            </a:r>
            <a:r>
              <a:rPr lang="en-US" sz="900" b="1" kern="1200" dirty="0" smtClean="0">
                <a:solidFill>
                  <a:schemeClr val="tx1"/>
                </a:solidFill>
                <a:effectLst/>
                <a:latin typeface="Segoe UI" pitchFamily="34" charset="0"/>
                <a:ea typeface="+mn-ea"/>
                <a:cs typeface="+mn-cs"/>
              </a:rPr>
              <a:t>software</a:t>
            </a:r>
            <a:r>
              <a:rPr lang="en-US" sz="900" kern="1200" dirty="0" smtClean="0">
                <a:solidFill>
                  <a:schemeClr val="tx1"/>
                </a:solidFill>
                <a:effectLst/>
                <a:latin typeface="Segoe UI" pitchFamily="34" charset="0"/>
                <a:ea typeface="+mn-ea"/>
                <a:cs typeface="+mn-cs"/>
              </a:rPr>
              <a:t> to buy, install and configure</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3. No </a:t>
            </a:r>
            <a:r>
              <a:rPr lang="en-US" sz="900" b="1" kern="1200" dirty="0" smtClean="0">
                <a:solidFill>
                  <a:schemeClr val="tx1"/>
                </a:solidFill>
                <a:effectLst/>
                <a:latin typeface="Segoe UI" pitchFamily="34" charset="0"/>
                <a:ea typeface="+mn-ea"/>
                <a:cs typeface="+mn-cs"/>
              </a:rPr>
              <a:t>extensive training</a:t>
            </a:r>
            <a:r>
              <a:rPr lang="en-US" sz="900" kern="1200" dirty="0" smtClean="0">
                <a:solidFill>
                  <a:schemeClr val="tx1"/>
                </a:solidFill>
                <a:effectLst/>
                <a:latin typeface="Segoe UI" pitchFamily="34" charset="0"/>
                <a:ea typeface="+mn-ea"/>
                <a:cs typeface="+mn-cs"/>
              </a:rPr>
              <a:t> for the IT staff</a:t>
            </a:r>
            <a:br>
              <a:rPr lang="en-US" sz="900" kern="1200" dirty="0" smtClean="0">
                <a:solidFill>
                  <a:schemeClr val="tx1"/>
                </a:solidFill>
                <a:effectLst/>
                <a:latin typeface="Segoe UI" pitchFamily="34" charset="0"/>
                <a:ea typeface="+mn-ea"/>
                <a:cs typeface="+mn-cs"/>
              </a:rPr>
            </a:br>
            <a:r>
              <a:rPr lang="en-US" sz="900" kern="1200" dirty="0" smtClean="0">
                <a:solidFill>
                  <a:schemeClr val="tx1"/>
                </a:solidFill>
                <a:effectLst/>
                <a:latin typeface="Segoe UI" pitchFamily="34" charset="0"/>
                <a:ea typeface="+mn-ea"/>
                <a:cs typeface="+mn-cs"/>
              </a:rPr>
              <a:t>4. It is a matter of </a:t>
            </a:r>
            <a:r>
              <a:rPr lang="en-US" sz="900" b="1" kern="1200" dirty="0" smtClean="0">
                <a:solidFill>
                  <a:schemeClr val="tx1"/>
                </a:solidFill>
                <a:effectLst/>
                <a:latin typeface="Segoe UI" pitchFamily="34" charset="0"/>
                <a:ea typeface="+mn-ea"/>
                <a:cs typeface="+mn-cs"/>
              </a:rPr>
              <a:t>changing the MX record</a:t>
            </a:r>
            <a:r>
              <a:rPr lang="en-US" sz="900" kern="1200" dirty="0" smtClean="0">
                <a:solidFill>
                  <a:schemeClr val="tx1"/>
                </a:solidFill>
                <a:effectLst/>
                <a:latin typeface="Segoe UI" pitchFamily="34" charset="0"/>
                <a:ea typeface="+mn-ea"/>
                <a:cs typeface="+mn-cs"/>
              </a:rPr>
              <a:t> and pointing all email to global FOPE data centers</a:t>
            </a:r>
          </a:p>
          <a:p>
            <a:r>
              <a:rPr lang="en-US" sz="900" kern="1200" dirty="0" smtClean="0">
                <a:solidFill>
                  <a:schemeClr val="tx1"/>
                </a:solidFill>
                <a:effectLst/>
                <a:latin typeface="Segoe UI" pitchFamily="34" charset="0"/>
                <a:ea typeface="+mn-ea"/>
                <a:cs typeface="+mn-cs"/>
              </a:rPr>
              <a:t>5. And for those of you who don’t know it is part of the </a:t>
            </a:r>
            <a:r>
              <a:rPr lang="en-US" sz="900" b="1" kern="1200" dirty="0" smtClean="0">
                <a:solidFill>
                  <a:schemeClr val="tx1"/>
                </a:solidFill>
                <a:effectLst/>
                <a:latin typeface="Segoe UI" pitchFamily="34" charset="0"/>
                <a:ea typeface="+mn-ea"/>
                <a:cs typeface="+mn-cs"/>
              </a:rPr>
              <a:t>Part of ECAL and EECAL</a:t>
            </a:r>
            <a:r>
              <a:rPr lang="en-US" sz="900" kern="1200" dirty="0" smtClean="0">
                <a:solidFill>
                  <a:schemeClr val="tx1"/>
                </a:solidFill>
                <a:effectLst/>
                <a:latin typeface="Segoe UI" pitchFamily="34" charset="0"/>
                <a:ea typeface="+mn-ea"/>
                <a:cs typeface="+mn-cs"/>
              </a:rPr>
              <a:t> </a:t>
            </a:r>
            <a:r>
              <a:rPr lang="en-US" sz="900" kern="1200" dirty="0" err="1" smtClean="0">
                <a:solidFill>
                  <a:schemeClr val="tx1"/>
                </a:solidFill>
                <a:effectLst/>
                <a:latin typeface="Segoe UI" pitchFamily="34" charset="0"/>
                <a:ea typeface="+mn-ea"/>
                <a:cs typeface="+mn-cs"/>
              </a:rPr>
              <a:t>licences</a:t>
            </a:r>
            <a:endParaRPr lang="en-US" sz="900" kern="1200" dirty="0" smtClean="0">
              <a:solidFill>
                <a:schemeClr val="tx1"/>
              </a:solidFill>
              <a:effectLst/>
              <a:latin typeface="Segoe UI" pitchFamily="34" charset="0"/>
              <a:ea typeface="+mn-ea"/>
              <a:cs typeface="+mn-cs"/>
            </a:endParaRPr>
          </a:p>
          <a:p>
            <a:pPr defTabSz="897182" fontAlgn="base">
              <a:spcBef>
                <a:spcPct val="30000"/>
              </a:spcBef>
              <a:spcAft>
                <a:spcPct val="0"/>
              </a:spcAft>
              <a:defRPr/>
            </a:pPr>
            <a:endParaRPr lang="en-US" dirty="0" smtClean="0"/>
          </a:p>
          <a:p>
            <a:pPr defTabSz="897182" fontAlgn="base">
              <a:spcBef>
                <a:spcPct val="30000"/>
              </a:spcBef>
              <a:spcAft>
                <a:spcPct val="0"/>
              </a:spcAft>
              <a:defRPr/>
            </a:pP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1"/>
            <a:ext cx="5486400" cy="4114800"/>
          </a:xfrm>
          <a:prstGeom prst="rect">
            <a:avLst/>
          </a:prstGeom>
        </p:spPr>
        <p:txBody>
          <a:bodyPr/>
          <a:lstStyle/>
          <a:p>
            <a:r>
              <a:rPr lang="en-US" i="1" u="sng" dirty="0">
                <a:latin typeface="Segoe UI" pitchFamily="34" charset="0"/>
              </a:rPr>
              <a:t>SMTP Relay</a:t>
            </a:r>
            <a:endParaRPr lang="en-US" i="1" dirty="0">
              <a:latin typeface="Segoe UI" pitchFamily="34" charset="0"/>
            </a:endParaRPr>
          </a:p>
          <a:p>
            <a:r>
              <a:rPr lang="en-US" dirty="0">
                <a:latin typeface="Segoe UI" pitchFamily="34" charset="0"/>
              </a:rPr>
              <a:t>Exchange Online can be used as an SMTP delivery service to relay email messages sent from fax gateways, network appliances, and custom applications. For example, if a line-of-business application sends email alerts to users, it can be configured to use Exchange Online as the mail delivery system. The application or service must authenticate to a valid, licensed Exchange Online mailbox and connect using TLS. Applications that use SMTP relay are subject to the same message size and rate limits as regular users. The details for are described in the </a:t>
            </a:r>
            <a:r>
              <a:rPr lang="en-US" u="sng" dirty="0">
                <a:latin typeface="Segoe UI" pitchFamily="34" charset="0"/>
                <a:hlinkClick r:id="rId3" action="ppaction://hlinkfile"/>
              </a:rPr>
              <a:t>Mailbox Size Limits</a:t>
            </a:r>
            <a:r>
              <a:rPr lang="en-US" dirty="0">
                <a:latin typeface="Segoe UI" pitchFamily="34" charset="0"/>
              </a:rPr>
              <a:t> section earlier in this document.</a:t>
            </a:r>
          </a:p>
          <a:p>
            <a:endParaRPr lang="en-US" dirty="0"/>
          </a:p>
        </p:txBody>
      </p:sp>
      <p:sp>
        <p:nvSpPr>
          <p:cNvPr id="4" name="Footer Placeholder 3"/>
          <p:cNvSpPr>
            <a:spLocks noGrp="1"/>
          </p:cNvSpPr>
          <p:nvPr>
            <p:ph type="ftr" sz="quarter" idx="10"/>
          </p:nvPr>
        </p:nvSpPr>
        <p:spPr/>
        <p:txBody>
          <a:bodyPr/>
          <a:lstStyle/>
          <a:p>
            <a:r>
              <a:rPr lang="en-US" dirty="0">
                <a:solidFill>
                  <a:srgbClr val="000000"/>
                </a:solidFill>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83515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675011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513600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897182" fontAlgn="base">
              <a:spcBef>
                <a:spcPct val="30000"/>
              </a:spcBef>
              <a:spcAft>
                <a:spcPct val="0"/>
              </a:spcAft>
              <a:defRPr/>
            </a:pPr>
            <a:r>
              <a:rPr lang="en-US" dirty="0"/>
              <a:t>When accessing the Forefront Online Protection for Exchange (FOPE) Administration Center, certain features and settings are different between a FOPE standalone domain and a hosted domain. For example, if you have created companies or domains within the Microsoft Office 365 Beta or Live@EDU cloud hosting services, these settings must be managed in the Exchange Control Panel rather than in the FOPE Administration Center. </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649297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In the FOPE Administration Center, in the </a:t>
            </a:r>
            <a:r>
              <a:rPr lang="en-US" b="1" dirty="0"/>
              <a:t>Domains</a:t>
            </a:r>
            <a:r>
              <a:rPr lang="en-US" dirty="0"/>
              <a:t> tab if you have a hosted domain rather than a standalone domain: </a:t>
            </a:r>
          </a:p>
          <a:p>
            <a:r>
              <a:rPr lang="en-US" dirty="0"/>
              <a:t>·You cannot add, validate, enable, or delete domains. As a result, the </a:t>
            </a:r>
            <a:r>
              <a:rPr lang="en-US" b="1" dirty="0"/>
              <a:t>Add Domains</a:t>
            </a:r>
            <a:r>
              <a:rPr lang="en-US" dirty="0"/>
              <a:t> option is not viewable in the </a:t>
            </a:r>
            <a:r>
              <a:rPr lang="en-US" b="1" dirty="0"/>
              <a:t>Tasks</a:t>
            </a:r>
            <a:r>
              <a:rPr lang="en-US" dirty="0"/>
              <a:t> pane, and the </a:t>
            </a:r>
            <a:r>
              <a:rPr lang="en-US" b="1" dirty="0"/>
              <a:t>Disable</a:t>
            </a:r>
            <a:r>
              <a:rPr lang="en-US" dirty="0"/>
              <a:t> button is not viewable from </a:t>
            </a:r>
            <a:r>
              <a:rPr lang="en-US" b="1" dirty="0"/>
              <a:t>Disabled Domains</a:t>
            </a:r>
            <a:r>
              <a:rPr lang="en-US" dirty="0"/>
              <a:t> in the </a:t>
            </a:r>
            <a:r>
              <a:rPr lang="en-US" b="1" dirty="0"/>
              <a:t>Views</a:t>
            </a:r>
            <a:r>
              <a:rPr lang="en-US" dirty="0"/>
              <a:t> pane. This should be done in the Mail Control tab of the Exchange Control Panel. </a:t>
            </a:r>
          </a:p>
          <a:p>
            <a:r>
              <a:rPr lang="en-US" dirty="0"/>
              <a:t>·You can view but you cannot change the value of the </a:t>
            </a:r>
            <a:r>
              <a:rPr lang="en-US" b="1" dirty="0"/>
              <a:t>Mail Delivery Settings</a:t>
            </a:r>
            <a:r>
              <a:rPr lang="en-US" dirty="0"/>
              <a:t> (</a:t>
            </a:r>
            <a:r>
              <a:rPr lang="en-US" b="1" dirty="0"/>
              <a:t>Mail Server Addresses</a:t>
            </a:r>
            <a:r>
              <a:rPr lang="en-US" dirty="0"/>
              <a:t> and </a:t>
            </a:r>
            <a:r>
              <a:rPr lang="en-US" b="1" dirty="0"/>
              <a:t>Outbound Mail Server IP Addresses</a:t>
            </a:r>
            <a:r>
              <a:rPr lang="en-US" dirty="0"/>
              <a:t> settings). This should be done in the Exchange Control Panel.</a:t>
            </a:r>
          </a:p>
          <a:p>
            <a:r>
              <a:rPr lang="en-US" dirty="0"/>
              <a:t>·The </a:t>
            </a:r>
            <a:r>
              <a:rPr lang="en-US" b="1" dirty="0"/>
              <a:t>Catch-all domains</a:t>
            </a:r>
            <a:r>
              <a:rPr lang="en-US" dirty="0"/>
              <a:t>, </a:t>
            </a:r>
            <a:r>
              <a:rPr lang="en-US" b="1" dirty="0"/>
              <a:t>Outbound filtering</a:t>
            </a:r>
            <a:r>
              <a:rPr lang="en-US" dirty="0"/>
              <a:t>, </a:t>
            </a:r>
            <a:r>
              <a:rPr lang="en-US" b="1" dirty="0"/>
              <a:t>Spam filtering</a:t>
            </a:r>
            <a:r>
              <a:rPr lang="en-US" dirty="0"/>
              <a:t>, and </a:t>
            </a:r>
            <a:r>
              <a:rPr lang="en-US" b="1" dirty="0"/>
              <a:t>Virus filtering</a:t>
            </a:r>
            <a:r>
              <a:rPr lang="en-US" dirty="0"/>
              <a:t> settings are not configurable in the </a:t>
            </a:r>
            <a:r>
              <a:rPr lang="en-US" b="1" dirty="0"/>
              <a:t>Domain Settings</a:t>
            </a:r>
            <a:r>
              <a:rPr lang="en-US" dirty="0"/>
              <a:t> pane.  </a:t>
            </a:r>
          </a:p>
          <a:p>
            <a:r>
              <a:rPr lang="en-US" dirty="0"/>
              <a:t>	The Virus Filtering setting will appear disabled; this is because virus filtering is performed by FPE on the Exchange Online servers, not by FOPE</a:t>
            </a:r>
          </a:p>
          <a:p>
            <a:r>
              <a:rPr lang="en-US" dirty="0"/>
              <a:t>·When transferring domain settings via the </a:t>
            </a:r>
            <a:r>
              <a:rPr lang="en-US" b="1" dirty="0"/>
              <a:t>Transfer Domains</a:t>
            </a:r>
            <a:r>
              <a:rPr lang="en-US" dirty="0"/>
              <a:t> dialog box, the </a:t>
            </a:r>
            <a:r>
              <a:rPr lang="en-US" b="1" dirty="0"/>
              <a:t>IP addresses</a:t>
            </a:r>
            <a:r>
              <a:rPr lang="en-US" dirty="0"/>
              <a:t> and </a:t>
            </a:r>
            <a:r>
              <a:rPr lang="en-US" b="1" dirty="0"/>
              <a:t>Virus filtering notifications</a:t>
            </a:r>
            <a:r>
              <a:rPr lang="en-US" dirty="0"/>
              <a:t> options cannot be transferred because the IP addresses point to Exchange Online and virus filtering notifications are sent by FPE rather than by FOPE.</a:t>
            </a:r>
          </a:p>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1706700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t>Company Management</a:t>
            </a:r>
          </a:p>
          <a:p>
            <a:r>
              <a:rPr lang="en-US" dirty="0"/>
              <a:t>In the FOPE Administration Center, in the </a:t>
            </a:r>
            <a:r>
              <a:rPr lang="en-US" b="1" dirty="0"/>
              <a:t>Company</a:t>
            </a:r>
            <a:r>
              <a:rPr lang="en-US" dirty="0"/>
              <a:t> tab, if you have a hosted domain rather than an on-premises domain, you can view but you cannot change the value of the </a:t>
            </a:r>
            <a:r>
              <a:rPr lang="en-US" b="1" dirty="0"/>
              <a:t>Outbound Mail Server IP Addresses</a:t>
            </a:r>
            <a:r>
              <a:rPr lang="en-US" dirty="0"/>
              <a:t> setting.</a:t>
            </a:r>
          </a:p>
          <a:p>
            <a:r>
              <a:rPr lang="en-US" b="1" dirty="0"/>
              <a:t>Antivirus Reporting</a:t>
            </a:r>
          </a:p>
          <a:p>
            <a:r>
              <a:rPr lang="en-US" dirty="0"/>
              <a:t>Because antivirus filtering in Office 365 Beta is performed by FPE on the Exchange Online servers rather than by FOPE, antivirus reporting statistics are not available in the FOPE Administration Center. </a:t>
            </a:r>
          </a:p>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1405254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906806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defTabSz="897133">
              <a:defRPr/>
            </a:pPr>
            <a:r>
              <a:rPr lang="en-US" dirty="0" smtClean="0"/>
              <a:t>Try to limit to TOP 5 links and Resources</a:t>
            </a:r>
          </a:p>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57</a:t>
            </a:fld>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528025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448591">
              <a:defRPr/>
            </a:pPr>
            <a:r>
              <a:rPr lang="en-US" dirty="0" smtClean="0"/>
              <a:t>Using a fully hosted scenario with FOPE refers to when all of your organization’s mailboxes are hosted exclusively through Microsoft Exchange Online cloud services. The fully hosted scenario consists of Exchange Online being provisioned with FOPE, which provides edge, virus, policy, and spam filtering protection for your mailboxes.</a:t>
            </a:r>
          </a:p>
          <a:p>
            <a:endParaRPr lang="en-US" dirty="0" smtClean="0"/>
          </a:p>
          <a:p>
            <a:pPr rtl="0"/>
            <a:r>
              <a:rPr lang="en-US" dirty="0" smtClean="0"/>
              <a:t>When email is sent inbound to Contoso from an external Internet source, it is passed to FOPE, which performs various inbound filtering operations on the message: edge filtering (Forefront DNS block list, envelope filtering, and directory based edge blocking), virus scanning, policy enforcement, and spam filtering. If the email passes inspection, it is delivered to the specified recipients hosted in Exchange Online. If the email fails inspection, FOPE performs actions on the message depending upon the inbound configuration settings. </a:t>
            </a:r>
          </a:p>
          <a:p>
            <a:pPr rtl="0"/>
            <a:endParaRPr lang="en-US" dirty="0" smtClean="0"/>
          </a:p>
          <a:p>
            <a:pPr rtl="0"/>
            <a:r>
              <a:rPr lang="en-US" dirty="0" smtClean="0"/>
              <a:t>When email is sent outbound from Contoso to an external Internet source, it is passed to FOPE, which performs various outbound filtering operations on the message: edge filtering, virus scanning, policy enforcement, and spam filtering. If the email passes inspection, it is delivered to the Internet (as per directive by the mail exchanger record (MX record) where it will reach the specified recipients. If the email fails inspection, FOPE performs actions on the message depending upon the outbound configuration settings.</a:t>
            </a:r>
          </a:p>
          <a:p>
            <a:endParaRPr lang="en-US" dirty="0" smtClean="0"/>
          </a:p>
          <a:p>
            <a:endParaRPr lang="en-US" dirty="0"/>
          </a:p>
        </p:txBody>
      </p:sp>
      <p:sp>
        <p:nvSpPr>
          <p:cNvPr id="5" name="Date Placeholder 4"/>
          <p:cNvSpPr>
            <a:spLocks noGrp="1"/>
          </p:cNvSpPr>
          <p:nvPr>
            <p:ph type="dt" idx="10"/>
          </p:nvPr>
        </p:nvSpPr>
        <p:spPr/>
        <p:txBody>
          <a:bodyPr/>
          <a:lstStyle/>
          <a:p>
            <a:fld id="{16AB5180-40E8-4B68-B1A2-6304448A1A2C}"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59</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334805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5/15/2011 8:56 AM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 2007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
        <p:nvSpPr>
          <p:cNvPr id="12" name="Slide Image Placeholder 11"/>
          <p:cNvSpPr>
            <a:spLocks noGrp="1" noRot="1" noChangeAspect="1"/>
          </p:cNvSpPr>
          <p:nvPr>
            <p:ph type="sldImg"/>
          </p:nvPr>
        </p:nvSpPr>
        <p:spPr>
          <a:xfrm>
            <a:off x="914400" y="457200"/>
            <a:ext cx="4976813" cy="2801938"/>
          </a:xfrm>
        </p:spPr>
      </p:sp>
      <p:sp>
        <p:nvSpPr>
          <p:cNvPr id="13" name="Notes Placeholder 12"/>
          <p:cNvSpPr>
            <a:spLocks noGrp="1"/>
          </p:cNvSpPr>
          <p:nvPr>
            <p:ph type="body" idx="1"/>
          </p:nvPr>
        </p:nvSpPr>
        <p:spPr/>
        <p:txBody>
          <a:bodyPr>
            <a:normAutofit fontScale="32500" lnSpcReduction="20000"/>
          </a:bodyPr>
          <a:lstStyle/>
          <a:p>
            <a:r>
              <a:rPr lang="en-US" sz="900" kern="1200" dirty="0" smtClean="0">
                <a:solidFill>
                  <a:schemeClr val="tx1"/>
                </a:solidFill>
                <a:effectLst/>
                <a:latin typeface="Segoe UI" pitchFamily="34" charset="0"/>
                <a:ea typeface="+mn-ea"/>
                <a:cs typeface="+mn-cs"/>
              </a:rPr>
              <a:t>This is an </a:t>
            </a:r>
            <a:r>
              <a:rPr lang="en-US" sz="900" b="1" kern="1200" dirty="0" smtClean="0">
                <a:solidFill>
                  <a:schemeClr val="tx1"/>
                </a:solidFill>
                <a:effectLst/>
                <a:latin typeface="Segoe UI" pitchFamily="34" charset="0"/>
                <a:ea typeface="+mn-ea"/>
                <a:cs typeface="+mn-cs"/>
              </a:rPr>
              <a:t>animated slide</a:t>
            </a:r>
            <a:r>
              <a:rPr lang="en-US" sz="900" kern="1200" dirty="0" smtClean="0">
                <a:solidFill>
                  <a:schemeClr val="tx1"/>
                </a:solidFill>
                <a:effectLst/>
                <a:latin typeface="Segoe UI" pitchFamily="34" charset="0"/>
                <a:ea typeface="+mn-ea"/>
                <a:cs typeface="+mn-cs"/>
              </a:rPr>
              <a:t> that shall drive through the </a:t>
            </a:r>
            <a:r>
              <a:rPr lang="en-US" sz="900" b="1" kern="1200" dirty="0" smtClean="0">
                <a:solidFill>
                  <a:schemeClr val="tx1"/>
                </a:solidFill>
                <a:effectLst/>
                <a:latin typeface="Segoe UI" pitchFamily="34" charset="0"/>
                <a:ea typeface="+mn-ea"/>
                <a:cs typeface="+mn-cs"/>
              </a:rPr>
              <a:t>inbound mail processing pipe</a:t>
            </a:r>
            <a:r>
              <a:rPr lang="en-US" sz="900" kern="1200" dirty="0" smtClean="0">
                <a:solidFill>
                  <a:schemeClr val="tx1"/>
                </a:solidFill>
                <a:effectLst/>
                <a:latin typeface="Segoe UI" pitchFamily="34" charset="0"/>
                <a:ea typeface="+mn-ea"/>
                <a:cs typeface="+mn-cs"/>
              </a:rPr>
              <a:t> to show </a:t>
            </a:r>
            <a:r>
              <a:rPr lang="en-US" sz="900" b="1" kern="1200" dirty="0" smtClean="0">
                <a:solidFill>
                  <a:schemeClr val="tx1"/>
                </a:solidFill>
                <a:effectLst/>
                <a:latin typeface="Segoe UI" pitchFamily="34" charset="0"/>
                <a:ea typeface="+mn-ea"/>
                <a:cs typeface="+mn-cs"/>
              </a:rPr>
              <a:t>each step of filtering</a:t>
            </a:r>
            <a:r>
              <a:rPr lang="en-US" sz="900" kern="1200" dirty="0" smtClean="0">
                <a:solidFill>
                  <a:schemeClr val="tx1"/>
                </a:solidFill>
                <a:effectLst/>
                <a:latin typeface="Segoe UI" pitchFamily="34" charset="0"/>
                <a:ea typeface="+mn-ea"/>
                <a:cs typeface="+mn-cs"/>
              </a:rPr>
              <a:t>. You shall see how FOPE provides </a:t>
            </a:r>
            <a:r>
              <a:rPr lang="en-US" sz="900" b="1" kern="1200" dirty="0" smtClean="0">
                <a:solidFill>
                  <a:schemeClr val="tx1"/>
                </a:solidFill>
                <a:effectLst/>
                <a:latin typeface="Segoe UI" pitchFamily="34" charset="0"/>
                <a:ea typeface="+mn-ea"/>
                <a:cs typeface="+mn-cs"/>
              </a:rPr>
              <a:t>defense in depth </a:t>
            </a:r>
            <a:r>
              <a:rPr lang="en-US" sz="900" kern="1200" dirty="0" smtClean="0">
                <a:solidFill>
                  <a:schemeClr val="tx1"/>
                </a:solidFill>
                <a:effectLst/>
                <a:latin typeface="Segoe UI" pitchFamily="34" charset="0"/>
                <a:ea typeface="+mn-ea"/>
                <a:cs typeface="+mn-cs"/>
              </a:rPr>
              <a:t>through multiple filters and layers. We shall work </a:t>
            </a:r>
            <a:r>
              <a:rPr lang="en-US" sz="900" b="1" kern="1200" dirty="0" smtClean="0">
                <a:solidFill>
                  <a:schemeClr val="tx1"/>
                </a:solidFill>
                <a:effectLst/>
                <a:latin typeface="Segoe UI" pitchFamily="34" charset="0"/>
                <a:ea typeface="+mn-ea"/>
                <a:cs typeface="+mn-cs"/>
              </a:rPr>
              <a:t>left to right</a:t>
            </a:r>
            <a:r>
              <a:rPr lang="en-US" sz="900" kern="1200" dirty="0" smtClean="0">
                <a:solidFill>
                  <a:schemeClr val="tx1"/>
                </a:solidFill>
                <a:effectLst/>
                <a:latin typeface="Segoe UI" pitchFamily="34" charset="0"/>
                <a:ea typeface="+mn-ea"/>
                <a:cs typeface="+mn-cs"/>
              </a:rPr>
              <a:t> and I’ll describe </a:t>
            </a:r>
            <a:r>
              <a:rPr lang="en-US" sz="900" b="1" kern="1200" dirty="0" smtClean="0">
                <a:solidFill>
                  <a:schemeClr val="tx1"/>
                </a:solidFill>
                <a:effectLst/>
                <a:latin typeface="Segoe UI" pitchFamily="34" charset="0"/>
                <a:ea typeface="+mn-ea"/>
                <a:cs typeface="+mn-cs"/>
              </a:rPr>
              <a:t>what happens to messages</a:t>
            </a:r>
            <a:r>
              <a:rPr lang="en-US" sz="900" kern="1200" dirty="0" smtClean="0">
                <a:solidFill>
                  <a:schemeClr val="tx1"/>
                </a:solidFill>
                <a:effectLst/>
                <a:latin typeface="Segoe UI" pitchFamily="34" charset="0"/>
                <a:ea typeface="+mn-ea"/>
                <a:cs typeface="+mn-cs"/>
              </a:rPr>
              <a:t> as they enter our system. You'll see </a:t>
            </a:r>
            <a:r>
              <a:rPr lang="en-US" sz="900" b="1" kern="1200" dirty="0" smtClean="0">
                <a:solidFill>
                  <a:schemeClr val="tx1"/>
                </a:solidFill>
                <a:effectLst/>
                <a:latin typeface="Segoe UI" pitchFamily="34" charset="0"/>
                <a:ea typeface="+mn-ea"/>
                <a:cs typeface="+mn-cs"/>
              </a:rPr>
              <a:t>just how hard it is</a:t>
            </a:r>
            <a:r>
              <a:rPr lang="en-US" sz="900" kern="1200" dirty="0" smtClean="0">
                <a:solidFill>
                  <a:schemeClr val="tx1"/>
                </a:solidFill>
                <a:effectLst/>
                <a:latin typeface="Segoe UI" pitchFamily="34" charset="0"/>
                <a:ea typeface="+mn-ea"/>
                <a:cs typeface="+mn-cs"/>
              </a:rPr>
              <a:t> for spam and virus to get through!</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First up is the </a:t>
            </a:r>
            <a:r>
              <a:rPr lang="en-US" sz="900" b="1" kern="1200" dirty="0" smtClean="0">
                <a:solidFill>
                  <a:schemeClr val="tx1"/>
                </a:solidFill>
                <a:effectLst/>
                <a:latin typeface="Segoe UI" pitchFamily="34" charset="0"/>
                <a:ea typeface="+mn-ea"/>
                <a:cs typeface="+mn-cs"/>
              </a:rPr>
              <a:t>Edge Protection</a:t>
            </a:r>
            <a:r>
              <a:rPr lang="en-US" sz="900" kern="1200" dirty="0" smtClean="0">
                <a:solidFill>
                  <a:schemeClr val="tx1"/>
                </a:solidFill>
                <a:effectLst/>
                <a:latin typeface="Segoe UI" pitchFamily="34" charset="0"/>
                <a:ea typeface="+mn-ea"/>
                <a:cs typeface="+mn-cs"/>
              </a:rPr>
              <a:t>: This is our </a:t>
            </a:r>
            <a:r>
              <a:rPr lang="en-US" sz="900" b="1" kern="1200" dirty="0" smtClean="0">
                <a:solidFill>
                  <a:schemeClr val="tx1"/>
                </a:solidFill>
                <a:effectLst/>
                <a:latin typeface="Segoe UI" pitchFamily="34" charset="0"/>
                <a:ea typeface="+mn-ea"/>
                <a:cs typeface="+mn-cs"/>
              </a:rPr>
              <a:t>first line of defense and a significant one. </a:t>
            </a:r>
            <a:r>
              <a:rPr lang="en-US" sz="900" kern="1200" dirty="0" smtClean="0">
                <a:solidFill>
                  <a:schemeClr val="tx1"/>
                </a:solidFill>
                <a:effectLst/>
                <a:latin typeface="Segoe UI" pitchFamily="34" charset="0"/>
                <a:ea typeface="+mn-ea"/>
                <a:cs typeface="+mn-cs"/>
              </a:rPr>
              <a:t>We receive, </a:t>
            </a:r>
            <a:r>
              <a:rPr lang="en-US" sz="900" b="1" kern="1200" dirty="0" smtClean="0">
                <a:solidFill>
                  <a:schemeClr val="tx1"/>
                </a:solidFill>
                <a:effectLst/>
                <a:latin typeface="Segoe UI" pitchFamily="34" charset="0"/>
                <a:ea typeface="+mn-ea"/>
                <a:cs typeface="+mn-cs"/>
              </a:rPr>
              <a:t>on average</a:t>
            </a:r>
            <a:r>
              <a:rPr lang="en-US" sz="900" kern="1200" dirty="0" smtClean="0">
                <a:solidFill>
                  <a:schemeClr val="tx1"/>
                </a:solidFill>
                <a:effectLst/>
                <a:latin typeface="Segoe UI" pitchFamily="34" charset="0"/>
                <a:ea typeface="+mn-ea"/>
                <a:cs typeface="+mn-cs"/>
              </a:rPr>
              <a:t>, anywhere between </a:t>
            </a:r>
            <a:r>
              <a:rPr lang="en-US" sz="900" b="1" kern="1200" dirty="0" smtClean="0">
                <a:solidFill>
                  <a:schemeClr val="tx1"/>
                </a:solidFill>
                <a:effectLst/>
                <a:latin typeface="Segoe UI" pitchFamily="34" charset="0"/>
                <a:ea typeface="+mn-ea"/>
                <a:cs typeface="+mn-cs"/>
              </a:rPr>
              <a:t>4 and 5 billion messages</a:t>
            </a:r>
            <a:r>
              <a:rPr lang="en-US" sz="900" kern="1200" dirty="0" smtClean="0">
                <a:solidFill>
                  <a:schemeClr val="tx1"/>
                </a:solidFill>
                <a:effectLst/>
                <a:latin typeface="Segoe UI" pitchFamily="34" charset="0"/>
                <a:ea typeface="+mn-ea"/>
                <a:cs typeface="+mn-cs"/>
              </a:rPr>
              <a:t> </a:t>
            </a:r>
            <a:r>
              <a:rPr lang="en-US" sz="900" b="1" i="1" kern="1200" dirty="0" smtClean="0">
                <a:solidFill>
                  <a:schemeClr val="tx1"/>
                </a:solidFill>
                <a:effectLst/>
                <a:latin typeface="Segoe UI" pitchFamily="34" charset="0"/>
                <a:ea typeface="+mn-ea"/>
                <a:cs typeface="+mn-cs"/>
              </a:rPr>
              <a:t>every </a:t>
            </a:r>
            <a:r>
              <a:rPr lang="en-US" sz="900" kern="1200" dirty="0" smtClean="0">
                <a:solidFill>
                  <a:schemeClr val="tx1"/>
                </a:solidFill>
                <a:effectLst/>
                <a:latin typeface="Segoe UI" pitchFamily="34" charset="0"/>
                <a:ea typeface="+mn-ea"/>
                <a:cs typeface="+mn-cs"/>
              </a:rPr>
              <a:t>day at the edge and </a:t>
            </a:r>
            <a:r>
              <a:rPr lang="en-US" sz="900" b="1" kern="1200" dirty="0" smtClean="0">
                <a:solidFill>
                  <a:schemeClr val="tx1"/>
                </a:solidFill>
                <a:effectLst/>
                <a:latin typeface="Segoe UI" pitchFamily="34" charset="0"/>
                <a:ea typeface="+mn-ea"/>
                <a:cs typeface="+mn-cs"/>
              </a:rPr>
              <a:t>we block around 90-95%</a:t>
            </a:r>
            <a:r>
              <a:rPr lang="en-US" sz="900" kern="1200" dirty="0" smtClean="0">
                <a:solidFill>
                  <a:schemeClr val="tx1"/>
                </a:solidFill>
                <a:effectLst/>
                <a:latin typeface="Segoe UI" pitchFamily="34" charset="0"/>
                <a:ea typeface="+mn-ea"/>
                <a:cs typeface="+mn-cs"/>
              </a:rPr>
              <a:t> of traffic at the edge, this is made possible by </a:t>
            </a:r>
            <a:r>
              <a:rPr lang="en-US" sz="900" b="1" kern="1200" dirty="0" smtClean="0">
                <a:solidFill>
                  <a:schemeClr val="tx1"/>
                </a:solidFill>
                <a:effectLst/>
                <a:latin typeface="Segoe UI" pitchFamily="34" charset="0"/>
                <a:ea typeface="+mn-ea"/>
                <a:cs typeface="+mn-cs"/>
              </a:rPr>
              <a:t>2 main filtering layers</a:t>
            </a:r>
            <a:r>
              <a:rPr lang="en-US" sz="900" kern="1200" dirty="0" smtClean="0">
                <a:solidFill>
                  <a:schemeClr val="tx1"/>
                </a:solidFill>
                <a:effectLst/>
                <a:latin typeface="Segoe UI" pitchFamily="34" charset="0"/>
                <a:ea typeface="+mn-ea"/>
                <a:cs typeface="+mn-cs"/>
              </a:rPr>
              <a:t> at the edge … The IP reputation based scanning and RF</a:t>
            </a:r>
          </a:p>
          <a:p>
            <a:r>
              <a:rPr lang="en-US" sz="900" kern="1200" dirty="0" smtClean="0">
                <a:solidFill>
                  <a:schemeClr val="tx1"/>
                </a:solidFill>
                <a:effectLst/>
                <a:latin typeface="Segoe UI" pitchFamily="34" charset="0"/>
                <a:ea typeface="+mn-ea"/>
                <a:cs typeface="+mn-cs"/>
              </a:rPr>
              <a:t> </a:t>
            </a:r>
          </a:p>
          <a:p>
            <a:pPr lvl="0"/>
            <a:r>
              <a:rPr lang="en-US" sz="900" kern="1200" dirty="0" smtClean="0">
                <a:solidFill>
                  <a:schemeClr val="tx1"/>
                </a:solidFill>
                <a:effectLst/>
                <a:latin typeface="Segoe UI" pitchFamily="34" charset="0"/>
                <a:ea typeface="+mn-ea"/>
                <a:cs typeface="+mn-cs"/>
              </a:rPr>
              <a:t>IP Reputation based scanning: With the help of our </a:t>
            </a:r>
            <a:r>
              <a:rPr lang="en-US" sz="900" b="1" kern="1200" dirty="0" smtClean="0">
                <a:solidFill>
                  <a:schemeClr val="tx1"/>
                </a:solidFill>
                <a:effectLst/>
                <a:latin typeface="Segoe UI" pitchFamily="34" charset="0"/>
                <a:ea typeface="+mn-ea"/>
                <a:cs typeface="+mn-cs"/>
              </a:rPr>
              <a:t>data mining traffic and spam patterns</a:t>
            </a:r>
            <a:r>
              <a:rPr lang="en-US" sz="900" kern="1200" dirty="0" smtClean="0">
                <a:solidFill>
                  <a:schemeClr val="tx1"/>
                </a:solidFill>
                <a:effectLst/>
                <a:latin typeface="Segoe UI" pitchFamily="34" charset="0"/>
                <a:ea typeface="+mn-ea"/>
                <a:cs typeface="+mn-cs"/>
              </a:rPr>
              <a:t> and implement our </a:t>
            </a:r>
            <a:r>
              <a:rPr lang="en-US" sz="900" b="1" kern="1200" dirty="0" smtClean="0">
                <a:solidFill>
                  <a:schemeClr val="tx1"/>
                </a:solidFill>
                <a:effectLst/>
                <a:latin typeface="Segoe UI" pitchFamily="34" charset="0"/>
                <a:ea typeface="+mn-ea"/>
                <a:cs typeface="+mn-cs"/>
              </a:rPr>
              <a:t>own IP block list</a:t>
            </a:r>
            <a:r>
              <a:rPr lang="en-US" sz="900" kern="1200" dirty="0" smtClean="0">
                <a:solidFill>
                  <a:schemeClr val="tx1"/>
                </a:solidFill>
                <a:effectLst/>
                <a:latin typeface="Segoe UI" pitchFamily="34" charset="0"/>
                <a:ea typeface="+mn-ea"/>
                <a:cs typeface="+mn-cs"/>
              </a:rPr>
              <a:t> and with </a:t>
            </a:r>
            <a:r>
              <a:rPr lang="en-US" sz="900" b="1" kern="1200" dirty="0" smtClean="0">
                <a:solidFill>
                  <a:schemeClr val="tx1"/>
                </a:solidFill>
                <a:effectLst/>
                <a:latin typeface="Segoe UI" pitchFamily="34" charset="0"/>
                <a:ea typeface="+mn-ea"/>
                <a:cs typeface="+mn-cs"/>
              </a:rPr>
              <a:t>multiple third party IP block lists</a:t>
            </a:r>
            <a:r>
              <a:rPr lang="en-US" sz="900" kern="1200" dirty="0" smtClean="0">
                <a:solidFill>
                  <a:schemeClr val="tx1"/>
                </a:solidFill>
                <a:effectLst/>
                <a:latin typeface="Segoe UI" pitchFamily="34" charset="0"/>
                <a:ea typeface="+mn-ea"/>
                <a:cs typeface="+mn-cs"/>
              </a:rPr>
              <a:t> we determine if we should allow the mail to come in </a:t>
            </a:r>
            <a:r>
              <a:rPr lang="en-US" sz="900" b="1" kern="1200" dirty="0" smtClean="0">
                <a:solidFill>
                  <a:schemeClr val="tx1"/>
                </a:solidFill>
                <a:effectLst/>
                <a:latin typeface="Segoe UI" pitchFamily="34" charset="0"/>
                <a:ea typeface="+mn-ea"/>
                <a:cs typeface="+mn-cs"/>
              </a:rPr>
              <a:t>based on the sender IP</a:t>
            </a:r>
            <a:r>
              <a:rPr lang="en-US" sz="900" kern="1200" dirty="0" smtClean="0">
                <a:solidFill>
                  <a:schemeClr val="tx1"/>
                </a:solidFill>
                <a:effectLst/>
                <a:latin typeface="Segoe UI" pitchFamily="34" charset="0"/>
                <a:ea typeface="+mn-ea"/>
                <a:cs typeface="+mn-cs"/>
              </a:rPr>
              <a:t>. This is called </a:t>
            </a:r>
            <a:r>
              <a:rPr lang="en-US" sz="900" b="1" kern="1200" dirty="0" smtClean="0">
                <a:solidFill>
                  <a:schemeClr val="tx1"/>
                </a:solidFill>
                <a:effectLst/>
                <a:latin typeface="Segoe UI" pitchFamily="34" charset="0"/>
                <a:ea typeface="+mn-ea"/>
                <a:cs typeface="+mn-cs"/>
              </a:rPr>
              <a:t>IP Reputation based scanning</a:t>
            </a:r>
            <a:r>
              <a:rPr lang="en-US" sz="900" kern="1200" dirty="0" smtClean="0">
                <a:solidFill>
                  <a:schemeClr val="tx1"/>
                </a:solidFill>
                <a:effectLst/>
                <a:latin typeface="Segoe UI" pitchFamily="34" charset="0"/>
                <a:ea typeface="+mn-ea"/>
                <a:cs typeface="+mn-cs"/>
              </a:rPr>
              <a:t>. We currently have </a:t>
            </a:r>
            <a:r>
              <a:rPr lang="en-US" sz="900" b="1" kern="1200" dirty="0" smtClean="0">
                <a:solidFill>
                  <a:schemeClr val="tx1"/>
                </a:solidFill>
                <a:effectLst/>
                <a:latin typeface="Segoe UI" pitchFamily="34" charset="0"/>
                <a:ea typeface="+mn-ea"/>
                <a:cs typeface="+mn-cs"/>
              </a:rPr>
              <a:t>over 300 million IPs (over 10%!) </a:t>
            </a:r>
            <a:r>
              <a:rPr lang="en-US" sz="900" kern="1200" dirty="0" smtClean="0">
                <a:solidFill>
                  <a:schemeClr val="tx1"/>
                </a:solidFill>
                <a:effectLst/>
                <a:latin typeface="Segoe UI" pitchFamily="34" charset="0"/>
                <a:ea typeface="+mn-ea"/>
                <a:cs typeface="+mn-cs"/>
              </a:rPr>
              <a:t>on these lists.</a:t>
            </a:r>
          </a:p>
          <a:p>
            <a:pPr lvl="0"/>
            <a:r>
              <a:rPr lang="en-US" sz="900" kern="1200" dirty="0" smtClean="0">
                <a:solidFill>
                  <a:schemeClr val="tx1"/>
                </a:solidFill>
                <a:effectLst/>
                <a:latin typeface="Segoe UI" pitchFamily="34" charset="0"/>
                <a:ea typeface="+mn-ea"/>
                <a:cs typeface="+mn-cs"/>
              </a:rPr>
              <a:t>DBEB: For customers that choose to upload their user lists to our service, we perform</a:t>
            </a:r>
            <a:r>
              <a:rPr lang="en-US" sz="900" b="1" kern="1200" dirty="0" smtClean="0">
                <a:solidFill>
                  <a:schemeClr val="tx1"/>
                </a:solidFill>
                <a:effectLst/>
                <a:latin typeface="Segoe UI" pitchFamily="34" charset="0"/>
                <a:ea typeface="+mn-ea"/>
                <a:cs typeface="+mn-cs"/>
              </a:rPr>
              <a:t> directory services lookup based on the recipient</a:t>
            </a:r>
            <a:r>
              <a:rPr lang="en-US" sz="900" kern="1200" dirty="0" smtClean="0">
                <a:solidFill>
                  <a:schemeClr val="tx1"/>
                </a:solidFill>
                <a:effectLst/>
                <a:latin typeface="Segoe UI" pitchFamily="34" charset="0"/>
                <a:ea typeface="+mn-ea"/>
                <a:cs typeface="+mn-cs"/>
              </a:rPr>
              <a:t>. If the recipient is</a:t>
            </a:r>
            <a:r>
              <a:rPr lang="en-US" sz="900" b="1" kern="1200" dirty="0" smtClean="0">
                <a:solidFill>
                  <a:schemeClr val="tx1"/>
                </a:solidFill>
                <a:effectLst/>
                <a:latin typeface="Segoe UI" pitchFamily="34" charset="0"/>
                <a:ea typeface="+mn-ea"/>
                <a:cs typeface="+mn-cs"/>
              </a:rPr>
              <a:t> not a valid user</a:t>
            </a:r>
            <a:r>
              <a:rPr lang="en-US" sz="900" kern="1200" dirty="0" smtClean="0">
                <a:solidFill>
                  <a:schemeClr val="tx1"/>
                </a:solidFill>
                <a:effectLst/>
                <a:latin typeface="Segoe UI" pitchFamily="34" charset="0"/>
                <a:ea typeface="+mn-ea"/>
                <a:cs typeface="+mn-cs"/>
              </a:rPr>
              <a:t> we can </a:t>
            </a:r>
            <a:r>
              <a:rPr lang="en-US" sz="900" b="1" kern="1200" dirty="0" smtClean="0">
                <a:solidFill>
                  <a:schemeClr val="tx1"/>
                </a:solidFill>
                <a:effectLst/>
                <a:latin typeface="Segoe UI" pitchFamily="34" charset="0"/>
                <a:ea typeface="+mn-ea"/>
                <a:cs typeface="+mn-cs"/>
              </a:rPr>
              <a:t>reject it right there.</a:t>
            </a:r>
            <a:r>
              <a:rPr lang="en-US" sz="900" kern="1200" dirty="0" smtClean="0">
                <a:solidFill>
                  <a:schemeClr val="tx1"/>
                </a:solidFill>
                <a:effectLst/>
                <a:latin typeface="Segoe UI" pitchFamily="34" charset="0"/>
                <a:ea typeface="+mn-ea"/>
                <a:cs typeface="+mn-cs"/>
              </a:rPr>
              <a:t> We strongly recommend customers to upload user lists. FOPE provides several automated ways to upload this user lists.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The mail that passes edge </a:t>
            </a:r>
            <a:r>
              <a:rPr lang="en-US" sz="900" b="1" kern="1200" dirty="0" smtClean="0">
                <a:solidFill>
                  <a:schemeClr val="tx1"/>
                </a:solidFill>
                <a:effectLst/>
                <a:latin typeface="Segoe UI" pitchFamily="34" charset="0"/>
                <a:ea typeface="+mn-ea"/>
                <a:cs typeface="+mn-cs"/>
              </a:rPr>
              <a:t>is not from a known spammer IP and it is addressed to a valid user</a:t>
            </a:r>
            <a:r>
              <a:rPr lang="en-US" sz="900" kern="1200" dirty="0" smtClean="0">
                <a:solidFill>
                  <a:schemeClr val="tx1"/>
                </a:solidFill>
                <a:effectLst/>
                <a:latin typeface="Segoe UI" pitchFamily="34" charset="0"/>
                <a:ea typeface="+mn-ea"/>
                <a:cs typeface="+mn-cs"/>
              </a:rPr>
              <a:t> in the customer domain.</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The </a:t>
            </a:r>
            <a:r>
              <a:rPr lang="en-US" sz="900" b="1" kern="1200" dirty="0" smtClean="0">
                <a:solidFill>
                  <a:schemeClr val="tx1"/>
                </a:solidFill>
                <a:effectLst/>
                <a:latin typeface="Segoe UI" pitchFamily="34" charset="0"/>
                <a:ea typeface="+mn-ea"/>
                <a:cs typeface="+mn-cs"/>
              </a:rPr>
              <a:t>Second layer of defense </a:t>
            </a:r>
            <a:r>
              <a:rPr lang="en-US" sz="900" kern="1200" dirty="0" smtClean="0">
                <a:solidFill>
                  <a:schemeClr val="tx1"/>
                </a:solidFill>
                <a:effectLst/>
                <a:latin typeface="Segoe UI" pitchFamily="34" charset="0"/>
                <a:ea typeface="+mn-ea"/>
                <a:cs typeface="+mn-cs"/>
              </a:rPr>
              <a:t>is our </a:t>
            </a:r>
            <a:r>
              <a:rPr lang="en-US" sz="900" b="1" kern="1200" dirty="0" smtClean="0">
                <a:solidFill>
                  <a:schemeClr val="tx1"/>
                </a:solidFill>
                <a:effectLst/>
                <a:latin typeface="Segoe UI" pitchFamily="34" charset="0"/>
                <a:ea typeface="+mn-ea"/>
                <a:cs typeface="+mn-cs"/>
              </a:rPr>
              <a:t>virus scanning</a:t>
            </a:r>
            <a:r>
              <a:rPr lang="en-US" sz="900" kern="1200" dirty="0" smtClean="0">
                <a:solidFill>
                  <a:schemeClr val="tx1"/>
                </a:solidFill>
                <a:effectLst/>
                <a:latin typeface="Segoe UI" pitchFamily="34" charset="0"/>
                <a:ea typeface="+mn-ea"/>
                <a:cs typeface="+mn-cs"/>
              </a:rPr>
              <a:t>. We run </a:t>
            </a:r>
            <a:r>
              <a:rPr lang="en-US" sz="900" b="1" kern="1200" dirty="0" smtClean="0">
                <a:solidFill>
                  <a:schemeClr val="tx1"/>
                </a:solidFill>
                <a:effectLst/>
                <a:latin typeface="Segoe UI" pitchFamily="34" charset="0"/>
                <a:ea typeface="+mn-ea"/>
                <a:cs typeface="+mn-cs"/>
              </a:rPr>
              <a:t>multiple virus engines</a:t>
            </a:r>
            <a:r>
              <a:rPr lang="en-US" sz="900" kern="1200" dirty="0" smtClean="0">
                <a:solidFill>
                  <a:schemeClr val="tx1"/>
                </a:solidFill>
                <a:effectLst/>
                <a:latin typeface="Segoe UI" pitchFamily="34" charset="0"/>
                <a:ea typeface="+mn-ea"/>
                <a:cs typeface="+mn-cs"/>
              </a:rPr>
              <a:t> on the email (</a:t>
            </a:r>
            <a:r>
              <a:rPr lang="en-US" sz="900" b="1" kern="1200" dirty="0" smtClean="0">
                <a:solidFill>
                  <a:schemeClr val="tx1"/>
                </a:solidFill>
                <a:effectLst/>
                <a:latin typeface="Segoe UI" pitchFamily="34" charset="0"/>
                <a:ea typeface="+mn-ea"/>
                <a:cs typeface="+mn-cs"/>
              </a:rPr>
              <a:t>and attachment</a:t>
            </a:r>
            <a:r>
              <a:rPr lang="en-US" sz="900" kern="1200" dirty="0" smtClean="0">
                <a:solidFill>
                  <a:schemeClr val="tx1"/>
                </a:solidFill>
                <a:effectLst/>
                <a:latin typeface="Segoe UI" pitchFamily="34" charset="0"/>
                <a:ea typeface="+mn-ea"/>
                <a:cs typeface="+mn-cs"/>
              </a:rPr>
              <a:t>). We guarantee that every email passes through </a:t>
            </a:r>
            <a:r>
              <a:rPr lang="en-US" sz="900" b="1" kern="1200" dirty="0" smtClean="0">
                <a:solidFill>
                  <a:schemeClr val="tx1"/>
                </a:solidFill>
                <a:effectLst/>
                <a:latin typeface="Segoe UI" pitchFamily="34" charset="0"/>
                <a:ea typeface="+mn-ea"/>
                <a:cs typeface="+mn-cs"/>
              </a:rPr>
              <a:t>at-least 3 virus engines</a:t>
            </a:r>
            <a:r>
              <a:rPr lang="en-US" sz="900" kern="1200" dirty="0" smtClean="0">
                <a:solidFill>
                  <a:schemeClr val="tx1"/>
                </a:solidFill>
                <a:effectLst/>
                <a:latin typeface="Segoe UI" pitchFamily="34" charset="0"/>
                <a:ea typeface="+mn-ea"/>
                <a:cs typeface="+mn-cs"/>
              </a:rPr>
              <a:t>. These virus engines are kept up to date </a:t>
            </a:r>
            <a:r>
              <a:rPr lang="en-US" sz="900" b="1" kern="1200" dirty="0" smtClean="0">
                <a:solidFill>
                  <a:schemeClr val="tx1"/>
                </a:solidFill>
                <a:effectLst/>
                <a:latin typeface="Segoe UI" pitchFamily="34" charset="0"/>
                <a:ea typeface="+mn-ea"/>
                <a:cs typeface="+mn-cs"/>
              </a:rPr>
              <a:t>every fifteen minutes</a:t>
            </a:r>
            <a:r>
              <a:rPr lang="en-US" sz="900" kern="1200" dirty="0" smtClean="0">
                <a:solidFill>
                  <a:schemeClr val="tx1"/>
                </a:solidFill>
                <a:effectLst/>
                <a:latin typeface="Segoe UI" pitchFamily="34" charset="0"/>
                <a:ea typeface="+mn-ea"/>
                <a:cs typeface="+mn-cs"/>
              </a:rPr>
              <a:t> with the latest signatures and </a:t>
            </a:r>
            <a:r>
              <a:rPr lang="en-US" sz="900" b="1" kern="1200" dirty="0" smtClean="0">
                <a:solidFill>
                  <a:schemeClr val="tx1"/>
                </a:solidFill>
                <a:effectLst/>
                <a:latin typeface="Segoe UI" pitchFamily="34" charset="0"/>
                <a:ea typeface="+mn-ea"/>
                <a:cs typeface="+mn-cs"/>
              </a:rPr>
              <a:t>we constantly monitor virus scanner effectiveness</a:t>
            </a:r>
            <a:r>
              <a:rPr lang="en-US" sz="900" kern="1200" dirty="0" smtClean="0">
                <a:solidFill>
                  <a:schemeClr val="tx1"/>
                </a:solidFill>
                <a:effectLst/>
                <a:latin typeface="Segoe UI" pitchFamily="34" charset="0"/>
                <a:ea typeface="+mn-ea"/>
                <a:cs typeface="+mn-cs"/>
              </a:rPr>
              <a:t> both for the scanners we use and any new scanners on the market. </a:t>
            </a:r>
            <a:r>
              <a:rPr lang="en-US" sz="900" b="1" kern="1200" dirty="0" smtClean="0">
                <a:solidFill>
                  <a:schemeClr val="tx1"/>
                </a:solidFill>
                <a:effectLst/>
                <a:latin typeface="Segoe UI" pitchFamily="34" charset="0"/>
                <a:ea typeface="+mn-ea"/>
                <a:cs typeface="+mn-cs"/>
              </a:rPr>
              <a:t>We switch multiple virus engines</a:t>
            </a:r>
            <a:r>
              <a:rPr lang="en-US" sz="900" kern="1200" dirty="0" smtClean="0">
                <a:solidFill>
                  <a:schemeClr val="tx1"/>
                </a:solidFill>
                <a:effectLst/>
                <a:latin typeface="Segoe UI" pitchFamily="34" charset="0"/>
                <a:ea typeface="+mn-ea"/>
                <a:cs typeface="+mn-cs"/>
              </a:rPr>
              <a:t> in and out accordingly to maintain our guarantee of </a:t>
            </a:r>
            <a:r>
              <a:rPr lang="en-US" sz="900" b="1" kern="1200" dirty="0" smtClean="0">
                <a:solidFill>
                  <a:schemeClr val="tx1"/>
                </a:solidFill>
                <a:effectLst/>
                <a:latin typeface="Segoe UI" pitchFamily="34" charset="0"/>
                <a:ea typeface="+mn-ea"/>
                <a:cs typeface="+mn-cs"/>
              </a:rPr>
              <a:t>100% detection </a:t>
            </a:r>
            <a:r>
              <a:rPr lang="en-US" sz="900" kern="1200" dirty="0" smtClean="0">
                <a:solidFill>
                  <a:schemeClr val="tx1"/>
                </a:solidFill>
                <a:effectLst/>
                <a:latin typeface="Segoe UI" pitchFamily="34" charset="0"/>
                <a:ea typeface="+mn-ea"/>
                <a:cs typeface="+mn-cs"/>
              </a:rPr>
              <a:t>of </a:t>
            </a:r>
            <a:r>
              <a:rPr lang="en-US" sz="900" b="1" kern="1200" dirty="0" smtClean="0">
                <a:solidFill>
                  <a:schemeClr val="tx1"/>
                </a:solidFill>
                <a:effectLst/>
                <a:latin typeface="Segoe UI" pitchFamily="34" charset="0"/>
                <a:ea typeface="+mn-ea"/>
                <a:cs typeface="+mn-cs"/>
              </a:rPr>
              <a:t>all known viruses</a:t>
            </a:r>
            <a:r>
              <a:rPr lang="en-US" sz="900" kern="1200" dirty="0" smtClean="0">
                <a:solidFill>
                  <a:schemeClr val="tx1"/>
                </a:solidFill>
                <a:effectLst/>
                <a:latin typeface="Segoe UI" pitchFamily="34" charset="0"/>
                <a:ea typeface="+mn-ea"/>
                <a:cs typeface="+mn-cs"/>
              </a:rPr>
              <a:t>. If we detect a known virus in the mail </a:t>
            </a:r>
            <a:r>
              <a:rPr lang="en-US" sz="900" b="1" kern="1200" dirty="0" smtClean="0">
                <a:solidFill>
                  <a:schemeClr val="tx1"/>
                </a:solidFill>
                <a:effectLst/>
                <a:latin typeface="Segoe UI" pitchFamily="34" charset="0"/>
                <a:ea typeface="+mn-ea"/>
                <a:cs typeface="+mn-cs"/>
              </a:rPr>
              <a:t>we trash the mail</a:t>
            </a:r>
            <a:r>
              <a:rPr lang="en-US" sz="900" kern="1200" dirty="0" smtClean="0">
                <a:solidFill>
                  <a:schemeClr val="tx1"/>
                </a:solidFill>
                <a:effectLst/>
                <a:latin typeface="Segoe UI" pitchFamily="34" charset="0"/>
                <a:ea typeface="+mn-ea"/>
                <a:cs typeface="+mn-cs"/>
              </a:rPr>
              <a:t> so you’re safe knowing it didn’t enter your network.</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So, we know the mail </a:t>
            </a:r>
            <a:r>
              <a:rPr lang="en-US" sz="900" b="1" kern="1200" dirty="0" smtClean="0">
                <a:solidFill>
                  <a:schemeClr val="tx1"/>
                </a:solidFill>
                <a:effectLst/>
                <a:latin typeface="Segoe UI" pitchFamily="34" charset="0"/>
                <a:ea typeface="+mn-ea"/>
                <a:cs typeface="+mn-cs"/>
              </a:rPr>
              <a:t>is not from a known spammer IP and it is addressed to a valid user</a:t>
            </a:r>
            <a:r>
              <a:rPr lang="en-US" sz="900" kern="1200" dirty="0" smtClean="0">
                <a:solidFill>
                  <a:schemeClr val="tx1"/>
                </a:solidFill>
                <a:effectLst/>
                <a:latin typeface="Segoe UI" pitchFamily="34" charset="0"/>
                <a:ea typeface="+mn-ea"/>
                <a:cs typeface="+mn-cs"/>
              </a:rPr>
              <a:t> and does </a:t>
            </a:r>
            <a:r>
              <a:rPr lang="en-US" sz="900" b="1" kern="1200" dirty="0" smtClean="0">
                <a:solidFill>
                  <a:schemeClr val="tx1"/>
                </a:solidFill>
                <a:effectLst/>
                <a:latin typeface="Segoe UI" pitchFamily="34" charset="0"/>
                <a:ea typeface="+mn-ea"/>
                <a:cs typeface="+mn-cs"/>
              </a:rPr>
              <a:t>not have virus</a:t>
            </a:r>
            <a:r>
              <a:rPr lang="en-US" sz="900" kern="1200" dirty="0" smtClean="0">
                <a:solidFill>
                  <a:schemeClr val="tx1"/>
                </a:solidFill>
                <a:effectLst/>
                <a:latin typeface="Segoe UI" pitchFamily="34" charset="0"/>
                <a:ea typeface="+mn-ea"/>
                <a:cs typeface="+mn-cs"/>
              </a:rPr>
              <a:t>, it then moved to our </a:t>
            </a:r>
            <a:r>
              <a:rPr lang="en-US" sz="900" b="1" kern="1200" dirty="0" smtClean="0">
                <a:solidFill>
                  <a:schemeClr val="tx1"/>
                </a:solidFill>
                <a:effectLst/>
                <a:latin typeface="Segoe UI" pitchFamily="34" charset="0"/>
                <a:ea typeface="+mn-ea"/>
                <a:cs typeface="+mn-cs"/>
              </a:rPr>
              <a:t>Third layer of defense</a:t>
            </a:r>
            <a:r>
              <a:rPr lang="en-US" sz="900" kern="1200" dirty="0" smtClean="0">
                <a:solidFill>
                  <a:schemeClr val="tx1"/>
                </a:solidFill>
                <a:effectLst/>
                <a:latin typeface="Segoe UI" pitchFamily="34" charset="0"/>
                <a:ea typeface="+mn-ea"/>
                <a:cs typeface="+mn-cs"/>
              </a:rPr>
              <a:t> that is </a:t>
            </a:r>
            <a:r>
              <a:rPr lang="en-US" sz="900" b="1" kern="1200" dirty="0" smtClean="0">
                <a:solidFill>
                  <a:schemeClr val="tx1"/>
                </a:solidFill>
                <a:effectLst/>
                <a:latin typeface="Segoe UI" pitchFamily="34" charset="0"/>
                <a:ea typeface="+mn-ea"/>
                <a:cs typeface="+mn-cs"/>
              </a:rPr>
              <a:t>policy based filtering</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These are </a:t>
            </a:r>
            <a:r>
              <a:rPr lang="en-US" sz="900" b="1" kern="1200" dirty="0" smtClean="0">
                <a:solidFill>
                  <a:schemeClr val="tx1"/>
                </a:solidFill>
                <a:effectLst/>
                <a:latin typeface="Segoe UI" pitchFamily="34" charset="0"/>
                <a:ea typeface="+mn-ea"/>
                <a:cs typeface="+mn-cs"/>
              </a:rPr>
              <a:t>customer configured policy rules</a:t>
            </a:r>
            <a:r>
              <a:rPr lang="en-US" sz="900" kern="1200" dirty="0" smtClean="0">
                <a:solidFill>
                  <a:schemeClr val="tx1"/>
                </a:solidFill>
                <a:effectLst/>
                <a:latin typeface="Segoe UI" pitchFamily="34" charset="0"/>
                <a:ea typeface="+mn-ea"/>
                <a:cs typeface="+mn-cs"/>
              </a:rPr>
              <a:t> and FOPE provides </a:t>
            </a:r>
            <a:r>
              <a:rPr lang="en-US" sz="900" b="1" kern="1200" dirty="0" smtClean="0">
                <a:solidFill>
                  <a:schemeClr val="tx1"/>
                </a:solidFill>
                <a:effectLst/>
                <a:latin typeface="Segoe UI" pitchFamily="34" charset="0"/>
                <a:ea typeface="+mn-ea"/>
                <a:cs typeface="+mn-cs"/>
              </a:rPr>
              <a:t>a wealth of options </a:t>
            </a:r>
            <a:r>
              <a:rPr lang="en-US" sz="900" kern="1200" dirty="0" smtClean="0">
                <a:solidFill>
                  <a:schemeClr val="tx1"/>
                </a:solidFill>
                <a:effectLst/>
                <a:latin typeface="Segoe UI" pitchFamily="34" charset="0"/>
                <a:ea typeface="+mn-ea"/>
                <a:cs typeface="+mn-cs"/>
              </a:rPr>
              <a:t>so that the customer can Accept, Reject, Copy, Redirect, Encrypt , Decrypt or Quarantine mail based on </a:t>
            </a:r>
            <a:r>
              <a:rPr lang="en-US" sz="900" b="1" kern="1200" dirty="0" smtClean="0">
                <a:solidFill>
                  <a:schemeClr val="tx1"/>
                </a:solidFill>
                <a:effectLst/>
                <a:latin typeface="Segoe UI" pitchFamily="34" charset="0"/>
                <a:ea typeface="+mn-ea"/>
                <a:cs typeface="+mn-cs"/>
              </a:rPr>
              <a:t>policy rules on message attributes, content or attachments</a:t>
            </a:r>
            <a:r>
              <a:rPr lang="en-US" sz="900" kern="1200" dirty="0" smtClean="0">
                <a:solidFill>
                  <a:schemeClr val="tx1"/>
                </a:solidFill>
                <a:effectLst/>
                <a:latin typeface="Segoe UI" pitchFamily="34" charset="0"/>
                <a:ea typeface="+mn-ea"/>
                <a:cs typeface="+mn-cs"/>
              </a:rPr>
              <a:t>. Administrators </a:t>
            </a:r>
            <a:r>
              <a:rPr lang="en-US" sz="900" b="1" kern="1200" dirty="0" smtClean="0">
                <a:solidFill>
                  <a:schemeClr val="tx1"/>
                </a:solidFill>
                <a:effectLst/>
                <a:latin typeface="Segoe UI" pitchFamily="34" charset="0"/>
                <a:ea typeface="+mn-ea"/>
                <a:cs typeface="+mn-cs"/>
              </a:rPr>
              <a:t>manage these rules </a:t>
            </a:r>
            <a:r>
              <a:rPr lang="en-US" sz="900" kern="1200" dirty="0" smtClean="0">
                <a:solidFill>
                  <a:schemeClr val="tx1"/>
                </a:solidFill>
                <a:effectLst/>
                <a:latin typeface="Segoe UI" pitchFamily="34" charset="0"/>
                <a:ea typeface="+mn-ea"/>
                <a:cs typeface="+mn-cs"/>
              </a:rPr>
              <a:t>and manage the quarantined messages and chose to release it as well as get an idea of how the policy rules are being applied in the service.</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So, we have a mail we know </a:t>
            </a:r>
            <a:r>
              <a:rPr lang="en-US" sz="900" b="1" kern="1200" dirty="0" smtClean="0">
                <a:solidFill>
                  <a:schemeClr val="tx1"/>
                </a:solidFill>
                <a:effectLst/>
                <a:latin typeface="Segoe UI" pitchFamily="34" charset="0"/>
                <a:ea typeface="+mn-ea"/>
                <a:cs typeface="+mn-cs"/>
              </a:rPr>
              <a:t>isn't from a bad IP</a:t>
            </a:r>
            <a:r>
              <a:rPr lang="en-US" sz="900" kern="1200" dirty="0" smtClean="0">
                <a:solidFill>
                  <a:schemeClr val="tx1"/>
                </a:solidFill>
                <a:effectLst/>
                <a:latin typeface="Segoe UI" pitchFamily="34" charset="0"/>
                <a:ea typeface="+mn-ea"/>
                <a:cs typeface="+mn-cs"/>
              </a:rPr>
              <a:t>, is </a:t>
            </a:r>
            <a:r>
              <a:rPr lang="en-US" sz="900" b="1" kern="1200" dirty="0" smtClean="0">
                <a:solidFill>
                  <a:schemeClr val="tx1"/>
                </a:solidFill>
                <a:effectLst/>
                <a:latin typeface="Segoe UI" pitchFamily="34" charset="0"/>
                <a:ea typeface="+mn-ea"/>
                <a:cs typeface="+mn-cs"/>
              </a:rPr>
              <a:t>to a known user</a:t>
            </a:r>
            <a:r>
              <a:rPr lang="en-US" sz="900" kern="1200" dirty="0" smtClean="0">
                <a:solidFill>
                  <a:schemeClr val="tx1"/>
                </a:solidFill>
                <a:effectLst/>
                <a:latin typeface="Segoe UI" pitchFamily="34" charset="0"/>
                <a:ea typeface="+mn-ea"/>
                <a:cs typeface="+mn-cs"/>
              </a:rPr>
              <a:t>, does </a:t>
            </a:r>
            <a:r>
              <a:rPr lang="en-US" sz="900" b="1" kern="1200" dirty="0" smtClean="0">
                <a:solidFill>
                  <a:schemeClr val="tx1"/>
                </a:solidFill>
                <a:effectLst/>
                <a:latin typeface="Segoe UI" pitchFamily="34" charset="0"/>
                <a:ea typeface="+mn-ea"/>
                <a:cs typeface="+mn-cs"/>
              </a:rPr>
              <a:t>not have virus</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passes corporate policy </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Finally, </a:t>
            </a:r>
            <a:r>
              <a:rPr lang="en-US" sz="900" kern="1200" dirty="0" smtClean="0">
                <a:solidFill>
                  <a:schemeClr val="tx1"/>
                </a:solidFill>
                <a:effectLst/>
                <a:latin typeface="Segoe UI" pitchFamily="34" charset="0"/>
                <a:ea typeface="+mn-ea"/>
                <a:cs typeface="+mn-cs"/>
              </a:rPr>
              <a:t>the </a:t>
            </a:r>
            <a:r>
              <a:rPr lang="en-US" sz="900" b="1" kern="1200" dirty="0" smtClean="0">
                <a:solidFill>
                  <a:schemeClr val="tx1"/>
                </a:solidFill>
                <a:effectLst/>
                <a:latin typeface="Segoe UI" pitchFamily="34" charset="0"/>
                <a:ea typeface="+mn-ea"/>
                <a:cs typeface="+mn-cs"/>
              </a:rPr>
              <a:t>Forth layer of defense</a:t>
            </a:r>
            <a:r>
              <a:rPr lang="en-US" sz="900" kern="1200" dirty="0" smtClean="0">
                <a:solidFill>
                  <a:schemeClr val="tx1"/>
                </a:solidFill>
                <a:effectLst/>
                <a:latin typeface="Segoe UI" pitchFamily="34" charset="0"/>
                <a:ea typeface="+mn-ea"/>
                <a:cs typeface="+mn-cs"/>
              </a:rPr>
              <a:t> where we</a:t>
            </a:r>
            <a:r>
              <a:rPr lang="en-US" sz="900" b="1" kern="120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do our </a:t>
            </a:r>
            <a:r>
              <a:rPr lang="en-US" sz="900" b="1" kern="1200" dirty="0" smtClean="0">
                <a:solidFill>
                  <a:schemeClr val="tx1"/>
                </a:solidFill>
                <a:effectLst/>
                <a:latin typeface="Segoe UI" pitchFamily="34" charset="0"/>
                <a:ea typeface="+mn-ea"/>
                <a:cs typeface="+mn-cs"/>
              </a:rPr>
              <a:t>deepest anti spam checks</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build up a score </a:t>
            </a:r>
            <a:r>
              <a:rPr lang="en-US" sz="900" kern="1200" dirty="0" smtClean="0">
                <a:solidFill>
                  <a:schemeClr val="tx1"/>
                </a:solidFill>
                <a:effectLst/>
                <a:latin typeface="Segoe UI" pitchFamily="34" charset="0"/>
                <a:ea typeface="+mn-ea"/>
                <a:cs typeface="+mn-cs"/>
              </a:rPr>
              <a:t>for the email as it relates to spam.</a:t>
            </a:r>
          </a:p>
          <a:p>
            <a:r>
              <a:rPr lang="en-US" sz="900" kern="1200" dirty="0" smtClean="0">
                <a:solidFill>
                  <a:schemeClr val="tx1"/>
                </a:solidFill>
                <a:effectLst/>
                <a:latin typeface="Segoe UI" pitchFamily="34" charset="0"/>
                <a:ea typeface="+mn-ea"/>
                <a:cs typeface="+mn-cs"/>
              </a:rPr>
              <a:t> </a:t>
            </a:r>
          </a:p>
          <a:p>
            <a:pPr lvl="0"/>
            <a:r>
              <a:rPr lang="en-US" sz="900" kern="1200" dirty="0" smtClean="0">
                <a:solidFill>
                  <a:schemeClr val="tx1"/>
                </a:solidFill>
                <a:effectLst/>
                <a:latin typeface="Segoe UI" pitchFamily="34" charset="0"/>
                <a:ea typeface="+mn-ea"/>
                <a:cs typeface="+mn-cs"/>
              </a:rPr>
              <a:t>We first check the </a:t>
            </a:r>
            <a:r>
              <a:rPr lang="en-US" sz="900" b="1" kern="1200" dirty="0" smtClean="0">
                <a:solidFill>
                  <a:schemeClr val="tx1"/>
                </a:solidFill>
                <a:effectLst/>
                <a:latin typeface="Segoe UI" pitchFamily="34" charset="0"/>
                <a:ea typeface="+mn-ea"/>
                <a:cs typeface="+mn-cs"/>
              </a:rPr>
              <a:t>safe senders list</a:t>
            </a:r>
            <a:r>
              <a:rPr lang="en-US" sz="900" kern="1200" dirty="0" smtClean="0">
                <a:solidFill>
                  <a:schemeClr val="tx1"/>
                </a:solidFill>
                <a:effectLst/>
                <a:latin typeface="Segoe UI" pitchFamily="34" charset="0"/>
                <a:ea typeface="+mn-ea"/>
                <a:cs typeface="+mn-cs"/>
              </a:rPr>
              <a:t> if we have them. If the customer has designated a sender as safe we allow it through.</a:t>
            </a:r>
          </a:p>
          <a:p>
            <a:pPr lvl="0"/>
            <a:r>
              <a:rPr lang="en-US" sz="900" kern="1200" dirty="0" smtClean="0">
                <a:solidFill>
                  <a:schemeClr val="tx1"/>
                </a:solidFill>
                <a:effectLst/>
                <a:latin typeface="Segoe UI" pitchFamily="34" charset="0"/>
                <a:ea typeface="+mn-ea"/>
                <a:cs typeface="+mn-cs"/>
              </a:rPr>
              <a:t>Next the </a:t>
            </a:r>
            <a:r>
              <a:rPr lang="en-US" sz="900" b="1" kern="1200" dirty="0" smtClean="0">
                <a:solidFill>
                  <a:schemeClr val="tx1"/>
                </a:solidFill>
                <a:effectLst/>
                <a:latin typeface="Segoe UI" pitchFamily="34" charset="0"/>
                <a:ea typeface="+mn-ea"/>
                <a:cs typeface="+mn-cs"/>
              </a:rPr>
              <a:t>custom spam filter </a:t>
            </a:r>
            <a:r>
              <a:rPr lang="en-US" sz="900" kern="1200" dirty="0" smtClean="0">
                <a:solidFill>
                  <a:schemeClr val="tx1"/>
                </a:solidFill>
                <a:effectLst/>
                <a:latin typeface="Segoe UI" pitchFamily="34" charset="0"/>
                <a:ea typeface="+mn-ea"/>
                <a:cs typeface="+mn-cs"/>
              </a:rPr>
              <a:t>checks</a:t>
            </a:r>
            <a:r>
              <a:rPr lang="en-US" sz="900" b="1" kern="120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the rules defined by the administrator for example, no </a:t>
            </a:r>
            <a:r>
              <a:rPr lang="en-US" sz="900" kern="1200" dirty="0" err="1" smtClean="0">
                <a:solidFill>
                  <a:schemeClr val="tx1"/>
                </a:solidFill>
                <a:effectLst/>
                <a:latin typeface="Segoe UI" pitchFamily="34" charset="0"/>
                <a:ea typeface="+mn-ea"/>
                <a:cs typeface="+mn-cs"/>
              </a:rPr>
              <a:t>vbscript</a:t>
            </a:r>
            <a:r>
              <a:rPr lang="en-US" sz="900" kern="1200" dirty="0" smtClean="0">
                <a:solidFill>
                  <a:schemeClr val="tx1"/>
                </a:solidFill>
                <a:effectLst/>
                <a:latin typeface="Segoe UI" pitchFamily="34" charset="0"/>
                <a:ea typeface="+mn-ea"/>
                <a:cs typeface="+mn-cs"/>
              </a:rPr>
              <a:t>, no URL with </a:t>
            </a:r>
            <a:r>
              <a:rPr lang="en-US" sz="900" kern="1200" dirty="0" err="1" smtClean="0">
                <a:solidFill>
                  <a:schemeClr val="tx1"/>
                </a:solidFill>
                <a:effectLst/>
                <a:latin typeface="Segoe UI" pitchFamily="34" charset="0"/>
                <a:ea typeface="+mn-ea"/>
                <a:cs typeface="+mn-cs"/>
              </a:rPr>
              <a:t>Ips</a:t>
            </a:r>
            <a:r>
              <a:rPr lang="en-US" sz="900" kern="1200" dirty="0" smtClean="0">
                <a:solidFill>
                  <a:schemeClr val="tx1"/>
                </a:solidFill>
                <a:effectLst/>
                <a:latin typeface="Segoe UI" pitchFamily="34" charset="0"/>
                <a:ea typeface="+mn-ea"/>
                <a:cs typeface="+mn-cs"/>
              </a:rPr>
              <a:t> in it etc. and sensitive word checks. </a:t>
            </a:r>
            <a:r>
              <a:rPr lang="en-US" sz="900" b="1" kern="1200" dirty="0" smtClean="0">
                <a:solidFill>
                  <a:schemeClr val="tx1"/>
                </a:solidFill>
                <a:effectLst/>
                <a:latin typeface="Segoe UI" pitchFamily="34" charset="0"/>
                <a:ea typeface="+mn-ea"/>
                <a:cs typeface="+mn-cs"/>
              </a:rPr>
              <a:t>Basically content scan</a:t>
            </a:r>
            <a:endParaRPr lang="en-US" sz="9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We also have </a:t>
            </a:r>
            <a:r>
              <a:rPr lang="en-US" sz="900" b="1" kern="1200" dirty="0" smtClean="0">
                <a:solidFill>
                  <a:schemeClr val="tx1"/>
                </a:solidFill>
                <a:effectLst/>
                <a:latin typeface="Segoe UI" pitchFamily="34" charset="0"/>
                <a:ea typeface="+mn-ea"/>
                <a:cs typeface="+mn-cs"/>
              </a:rPr>
              <a:t>fingerprinting techniques </a:t>
            </a:r>
            <a:r>
              <a:rPr lang="en-US" sz="900" kern="1200" dirty="0" smtClean="0">
                <a:solidFill>
                  <a:schemeClr val="tx1"/>
                </a:solidFill>
                <a:effectLst/>
                <a:latin typeface="Segoe UI" pitchFamily="34" charset="0"/>
                <a:ea typeface="+mn-ea"/>
                <a:cs typeface="+mn-cs"/>
              </a:rPr>
              <a:t>both in house and third party that constantly monitor mail and look for recurring patterns that would suggest that the mail is spam. The mail is scored based on how closely this matches other spam mail.</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Finally we </a:t>
            </a:r>
            <a:r>
              <a:rPr lang="en-US" sz="900" b="1" kern="1200" dirty="0" smtClean="0">
                <a:solidFill>
                  <a:schemeClr val="tx1"/>
                </a:solidFill>
                <a:effectLst/>
                <a:latin typeface="Segoe UI" pitchFamily="34" charset="0"/>
                <a:ea typeface="+mn-ea"/>
                <a:cs typeface="+mn-cs"/>
              </a:rPr>
              <a:t>score based </a:t>
            </a:r>
            <a:r>
              <a:rPr lang="en-US" sz="900" kern="1200" dirty="0" smtClean="0">
                <a:solidFill>
                  <a:schemeClr val="tx1"/>
                </a:solidFill>
                <a:effectLst/>
                <a:latin typeface="Segoe UI" pitchFamily="34" charset="0"/>
                <a:ea typeface="+mn-ea"/>
                <a:cs typeface="+mn-cs"/>
              </a:rPr>
              <a:t>on a set of </a:t>
            </a:r>
            <a:r>
              <a:rPr lang="en-US" sz="900" b="1" kern="1200" dirty="0" smtClean="0">
                <a:solidFill>
                  <a:schemeClr val="tx1"/>
                </a:solidFill>
                <a:effectLst/>
                <a:latin typeface="Segoe UI" pitchFamily="34" charset="0"/>
                <a:ea typeface="+mn-ea"/>
                <a:cs typeface="+mn-cs"/>
              </a:rPr>
              <a:t>around 10,000 rules</a:t>
            </a:r>
            <a:r>
              <a:rPr lang="en-US" sz="900" kern="1200" dirty="0" smtClean="0">
                <a:solidFill>
                  <a:schemeClr val="tx1"/>
                </a:solidFill>
                <a:effectLst/>
                <a:latin typeface="Segoe UI" pitchFamily="34" charset="0"/>
                <a:ea typeface="+mn-ea"/>
                <a:cs typeface="+mn-cs"/>
              </a:rPr>
              <a:t> that validate the headers and content of the mail for potential issues.  We can </a:t>
            </a:r>
            <a:r>
              <a:rPr lang="en-US" sz="900" b="1" kern="1200" dirty="0" smtClean="0">
                <a:solidFill>
                  <a:schemeClr val="tx1"/>
                </a:solidFill>
                <a:effectLst/>
                <a:latin typeface="Segoe UI" pitchFamily="34" charset="0"/>
                <a:ea typeface="+mn-ea"/>
                <a:cs typeface="+mn-cs"/>
              </a:rPr>
              <a:t>check header information, content through regular expression matches</a:t>
            </a:r>
            <a:r>
              <a:rPr lang="en-US" sz="900" kern="1200" dirty="0" smtClean="0">
                <a:solidFill>
                  <a:schemeClr val="tx1"/>
                </a:solidFill>
                <a:effectLst/>
                <a:latin typeface="Segoe UI" pitchFamily="34" charset="0"/>
                <a:ea typeface="+mn-ea"/>
                <a:cs typeface="+mn-cs"/>
              </a:rPr>
              <a:t> and other checks.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If the </a:t>
            </a:r>
            <a:r>
              <a:rPr lang="en-US" sz="900" b="1" kern="1200" dirty="0" smtClean="0">
                <a:solidFill>
                  <a:schemeClr val="tx1"/>
                </a:solidFill>
                <a:effectLst/>
                <a:latin typeface="Segoe UI" pitchFamily="34" charset="0"/>
                <a:ea typeface="+mn-ea"/>
                <a:cs typeface="+mn-cs"/>
              </a:rPr>
              <a:t>score is high</a:t>
            </a:r>
            <a:r>
              <a:rPr lang="en-US" sz="900" kern="1200" dirty="0" smtClean="0">
                <a:solidFill>
                  <a:schemeClr val="tx1"/>
                </a:solidFill>
                <a:effectLst/>
                <a:latin typeface="Segoe UI" pitchFamily="34" charset="0"/>
                <a:ea typeface="+mn-ea"/>
                <a:cs typeface="+mn-cs"/>
              </a:rPr>
              <a:t> (default threshold is 30) then </a:t>
            </a:r>
            <a:r>
              <a:rPr lang="en-US" sz="900" b="1" kern="1200" dirty="0" smtClean="0">
                <a:solidFill>
                  <a:schemeClr val="tx1"/>
                </a:solidFill>
                <a:effectLst/>
                <a:latin typeface="Segoe UI" pitchFamily="34" charset="0"/>
                <a:ea typeface="+mn-ea"/>
                <a:cs typeface="+mn-cs"/>
              </a:rPr>
              <a:t>we will mark as spam and send to spam quarantine</a:t>
            </a:r>
            <a:r>
              <a:rPr lang="en-US" sz="900" kern="1200" dirty="0" smtClean="0">
                <a:solidFill>
                  <a:schemeClr val="tx1"/>
                </a:solidFill>
                <a:effectLst/>
                <a:latin typeface="Segoe UI" pitchFamily="34" charset="0"/>
                <a:ea typeface="+mn-ea"/>
                <a:cs typeface="+mn-cs"/>
              </a:rPr>
              <a:t>. The users can access their spam quarantine and salvage a mail or mark as a false positive.</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So, </a:t>
            </a:r>
            <a:r>
              <a:rPr lang="en-US" sz="900" b="1" kern="1200" dirty="0" smtClean="0">
                <a:solidFill>
                  <a:schemeClr val="tx1"/>
                </a:solidFill>
                <a:effectLst/>
                <a:latin typeface="Segoe UI" pitchFamily="34" charset="0"/>
                <a:ea typeface="+mn-ea"/>
                <a:cs typeface="+mn-cs"/>
              </a:rPr>
              <a:t>finally</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we are as sure as </a:t>
            </a:r>
            <a:r>
              <a:rPr lang="en-US" sz="900" b="1" i="1" kern="1200" dirty="0" smtClean="0">
                <a:solidFill>
                  <a:schemeClr val="tx1"/>
                </a:solidFill>
                <a:effectLst/>
                <a:latin typeface="Segoe UI" pitchFamily="34" charset="0"/>
                <a:ea typeface="+mn-ea"/>
                <a:cs typeface="+mn-cs"/>
              </a:rPr>
              <a:t>anyone</a:t>
            </a:r>
            <a:r>
              <a:rPr lang="en-US" sz="900" kern="1200" dirty="0" smtClean="0">
                <a:solidFill>
                  <a:schemeClr val="tx1"/>
                </a:solidFill>
                <a:effectLst/>
                <a:latin typeface="Segoe UI" pitchFamily="34" charset="0"/>
                <a:ea typeface="+mn-ea"/>
                <a:cs typeface="+mn-cs"/>
              </a:rPr>
              <a:t> can be that </a:t>
            </a:r>
            <a:r>
              <a:rPr lang="en-US" sz="900" b="1" kern="1200" dirty="0" smtClean="0">
                <a:solidFill>
                  <a:schemeClr val="tx1"/>
                </a:solidFill>
                <a:effectLst/>
                <a:latin typeface="Segoe UI" pitchFamily="34" charset="0"/>
                <a:ea typeface="+mn-ea"/>
                <a:cs typeface="+mn-cs"/>
              </a:rPr>
              <a:t>the message is good</a:t>
            </a:r>
            <a:r>
              <a:rPr lang="en-US" sz="900" kern="1200" dirty="0" smtClean="0">
                <a:solidFill>
                  <a:schemeClr val="tx1"/>
                </a:solidFill>
                <a:effectLst/>
                <a:latin typeface="Segoe UI" pitchFamily="34" charset="0"/>
                <a:ea typeface="+mn-ea"/>
                <a:cs typeface="+mn-cs"/>
              </a:rPr>
              <a:t>! This whole process only took a matter of </a:t>
            </a:r>
            <a:r>
              <a:rPr lang="en-US" sz="900" b="1" i="1" kern="1200" dirty="0" smtClean="0">
                <a:solidFill>
                  <a:schemeClr val="tx1"/>
                </a:solidFill>
                <a:effectLst/>
                <a:latin typeface="Segoe UI" pitchFamily="34" charset="0"/>
                <a:ea typeface="+mn-ea"/>
                <a:cs typeface="+mn-cs"/>
              </a:rPr>
              <a:t>seconds</a:t>
            </a:r>
            <a:r>
              <a:rPr lang="en-US" sz="900" kern="1200" dirty="0" smtClean="0">
                <a:solidFill>
                  <a:schemeClr val="tx1"/>
                </a:solidFill>
                <a:effectLst/>
                <a:latin typeface="Segoe UI" pitchFamily="34" charset="0"/>
                <a:ea typeface="+mn-ea"/>
                <a:cs typeface="+mn-cs"/>
              </a:rPr>
              <a:t> and by our SLA less than 60 of those!</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Lastly</a:t>
            </a:r>
            <a:r>
              <a:rPr lang="en-US" sz="900" kern="1200" dirty="0" smtClean="0">
                <a:solidFill>
                  <a:schemeClr val="tx1"/>
                </a:solidFill>
                <a:effectLst/>
                <a:latin typeface="Segoe UI" pitchFamily="34" charset="0"/>
                <a:ea typeface="+mn-ea"/>
                <a:cs typeface="+mn-cs"/>
              </a:rPr>
              <a:t> we then send it on to the customer mail server. If that </a:t>
            </a:r>
            <a:r>
              <a:rPr lang="en-US" sz="900" b="1" kern="1200" dirty="0" smtClean="0">
                <a:solidFill>
                  <a:schemeClr val="tx1"/>
                </a:solidFill>
                <a:effectLst/>
                <a:latin typeface="Segoe UI" pitchFamily="34" charset="0"/>
                <a:ea typeface="+mn-ea"/>
                <a:cs typeface="+mn-cs"/>
              </a:rPr>
              <a:t>server is down </a:t>
            </a:r>
            <a:r>
              <a:rPr lang="en-US" sz="900" kern="1200" dirty="0" smtClean="0">
                <a:solidFill>
                  <a:schemeClr val="tx1"/>
                </a:solidFill>
                <a:effectLst/>
                <a:latin typeface="Segoe UI" pitchFamily="34" charset="0"/>
                <a:ea typeface="+mn-ea"/>
                <a:cs typeface="+mn-cs"/>
              </a:rPr>
              <a:t>we'll queue the mail for the customer and send in a </a:t>
            </a:r>
            <a:r>
              <a:rPr lang="en-US" sz="900" b="1" kern="1200" dirty="0" smtClean="0">
                <a:solidFill>
                  <a:schemeClr val="tx1"/>
                </a:solidFill>
                <a:effectLst/>
                <a:latin typeface="Segoe UI" pitchFamily="34" charset="0"/>
                <a:ea typeface="+mn-ea"/>
                <a:cs typeface="+mn-cs"/>
              </a:rPr>
              <a:t>controlled fashion</a:t>
            </a:r>
            <a:r>
              <a:rPr lang="en-US" sz="900" kern="1200" dirty="0" smtClean="0">
                <a:solidFill>
                  <a:schemeClr val="tx1"/>
                </a:solidFill>
                <a:effectLst/>
                <a:latin typeface="Segoe UI" pitchFamily="34" charset="0"/>
                <a:ea typeface="+mn-ea"/>
                <a:cs typeface="+mn-cs"/>
              </a:rPr>
              <a:t> when the server comes back up – a little bit of bonus business continuity right there.</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But we’re not done yet.</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We have a </a:t>
            </a:r>
            <a:r>
              <a:rPr lang="en-US" sz="900" b="1" kern="1200" dirty="0" smtClean="0">
                <a:solidFill>
                  <a:schemeClr val="tx1"/>
                </a:solidFill>
                <a:effectLst/>
                <a:latin typeface="Segoe UI" pitchFamily="34" charset="0"/>
                <a:ea typeface="+mn-ea"/>
                <a:cs typeface="+mn-cs"/>
              </a:rPr>
              <a:t>continuous feedback loop </a:t>
            </a:r>
            <a:r>
              <a:rPr lang="en-US" sz="900" kern="1200" dirty="0" smtClean="0">
                <a:solidFill>
                  <a:schemeClr val="tx1"/>
                </a:solidFill>
                <a:effectLst/>
                <a:latin typeface="Segoe UI" pitchFamily="34" charset="0"/>
                <a:ea typeface="+mn-ea"/>
                <a:cs typeface="+mn-cs"/>
              </a:rPr>
              <a:t>in the system:</a:t>
            </a:r>
          </a:p>
          <a:p>
            <a:r>
              <a:rPr lang="en-US" sz="900" kern="1200" dirty="0" smtClean="0">
                <a:solidFill>
                  <a:schemeClr val="tx1"/>
                </a:solidFill>
                <a:effectLst/>
                <a:latin typeface="Segoe UI" pitchFamily="34" charset="0"/>
                <a:ea typeface="+mn-ea"/>
                <a:cs typeface="+mn-cs"/>
              </a:rPr>
              <a:t>The customers can submit false positive and false negative verdicts on mail we sent or quarantined and this information is fed back into the system to improve the accuracy.</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So, we have a great automated system in place to ensure we process mail in a timely manner and deliver only good mail.</a:t>
            </a:r>
          </a:p>
          <a:p>
            <a:pPr defTabSz="914255">
              <a:defRPr/>
            </a:pPr>
            <a:endParaRPr lang="en-US" baseline="0" dirty="0" smtClean="0"/>
          </a:p>
          <a:p>
            <a:pPr defTabSz="914255">
              <a:defRPr/>
            </a:pPr>
            <a:endParaRPr lang="en-US" baseline="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r>
              <a:rPr lang="en-US" dirty="0"/>
              <a:t>Using a </a:t>
            </a:r>
            <a:r>
              <a:rPr lang="en-US" i="1" dirty="0"/>
              <a:t>shared address space with FOPE relay</a:t>
            </a:r>
            <a:r>
              <a:rPr lang="en-US" dirty="0"/>
              <a:t> scenario with FOPE refers to when you host a portion of your mailboxes in the cloud and a portion of your mailboxes on-premises, and your MX record points to FOPE. This scenario is appropriate for when you are using the Microsoft Office 365 service to host some of your organization’s mailboxes and you are using FOPE to protect both your on-premises and cloud mailboxes.</a:t>
            </a:r>
          </a:p>
          <a:p>
            <a:endParaRPr lang="en-US" dirty="0"/>
          </a:p>
          <a:p>
            <a:r>
              <a:rPr lang="en-US" dirty="0"/>
              <a:t>In this example, Contoso has an on-premises solution for email, and they use FOPE to inspect all inbound mail. After purchasing Exchange Online with FOPE as part of the Office 365 service, Contoso migrates some mailboxes to the cloud (Exchange Online). However, given the compliance rules for some of their email, such as the legal department’s, Contoso keeps some of their mailboxes on-premises. This enables them to maintain greater control over their mail flow and to continue to take advantage of their existing on-premises infrastructure. FOPE is configured by use of an inbound connector and on-premises mail servers are configured using a send connector.</a:t>
            </a:r>
          </a:p>
          <a:p>
            <a:endParaRPr lang="en-US" dirty="0"/>
          </a:p>
          <a:p>
            <a:r>
              <a:rPr lang="en-US" dirty="0"/>
              <a:t>Each inbound message is initially processed by FOPE, as per directive by the MX record. FOPE performs spam removal, virus scanning, and custom filtering. If a message fails inspection, FOPE performs actions on the message, depending on configuration settings set by the organization. After inspection, FOPE directs email to the on-premises server, where additional filtering may occur. Subsequently, the message is delivered to the intended recipient.  If that recipient is a user whose mail is hosted by Exchange Online, the message is redirected back to FOPE, where it is forwarded on to the recipient’s mailbox at the Office 365 cloud hosting service.</a:t>
            </a:r>
            <a:endParaRPr lang="en-US" dirty="0" smtClean="0"/>
          </a:p>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60</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In this example, an email message is sent outbound from a Contoso cloud user to an external Internet address. Exchange Online sends the message to FOPE, which performs outbound filtering operations on the message. FOPE then sends the email to the on-premises server, which performs its own custom processing on the message before returning the stamped message back to FOPE. Subsequently, the message is delivered to the Internet and on to its destination.</a:t>
            </a:r>
          </a:p>
          <a:p>
            <a:endParaRPr lang="en-US" dirty="0"/>
          </a:p>
          <a:p>
            <a:r>
              <a:rPr lang="en-US" dirty="0"/>
              <a:t>If an outbound mail message is sent from an on-premises mailbox, the message is processed on the on-premises server, sent to FOPE, where additional outbound scanning and processing occurs, and finally sent to the Internet.</a:t>
            </a:r>
          </a:p>
          <a:p>
            <a:endParaRPr lang="en-US" dirty="0" smtClean="0"/>
          </a:p>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61</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In this example, an email message is sent from a Contoso user whose mail is hosted in the Office 365 cloud hosting service to an on-premises Contoso user. The Office 365 mailbox sends the email outbound, where it passes through FOPE. Scanning and filtering operations are skipped and the message is delivered to the recipient’s on-premises mailbox.</a:t>
            </a:r>
          </a:p>
          <a:p>
            <a:endParaRPr lang="en-US" dirty="0"/>
          </a:p>
          <a:p>
            <a:r>
              <a:rPr lang="en-US" dirty="0"/>
              <a:t>If the message is traveling from an on-premises sender to a recipient whose mailbox is hosted by the Office 365 cloud hosting service, the message passes through FOPE without being scanned, in the same manner as a message sent from a hosted mailbox to an on-premises mailbox.</a:t>
            </a:r>
            <a:endParaRPr lang="en-US" dirty="0" smtClean="0"/>
          </a:p>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62</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85000" lnSpcReduction="10000"/>
          </a:bodyPr>
          <a:lstStyle/>
          <a:p>
            <a:pPr rtl="0"/>
            <a:r>
              <a:rPr lang="en-US" dirty="0" smtClean="0"/>
              <a:t>Using a </a:t>
            </a:r>
            <a:r>
              <a:rPr lang="en-US" i="1" dirty="0" smtClean="0"/>
              <a:t>shared address space with on-premises relay</a:t>
            </a:r>
            <a:r>
              <a:rPr lang="en-US" dirty="0" smtClean="0"/>
              <a:t> scenario with FOPE refers to when email is hosted partially in the cloud (Internet) and partially on-premises, and mail flow is controlled on-premises. You can use this scenario when you are using the Microsoft Office 365 Beta service to host at least some of your organization’s mailboxes in the cloud.</a:t>
            </a:r>
          </a:p>
          <a:p>
            <a:pPr rtl="0"/>
            <a:endParaRPr lang="en-US" dirty="0" smtClean="0"/>
          </a:p>
          <a:p>
            <a:pPr rtl="0"/>
            <a:r>
              <a:rPr lang="en-US" dirty="0" smtClean="0"/>
              <a:t>The shared address space with on-premises relay scenario consists of Microsoft Exchange Online being provisioned with FOPE. You must configure FOPE connectors to control how mail is routed within the various available mail flow scenarios (inbound, outbound, and intra-organizational). You must also configure on-premises Exchange server settings and Exchange Online data center server settings in order to successfully implement this scenario. This topic provides diagrams that show how the mail flow scenarios work, followed by the configuration procedures. </a:t>
            </a:r>
          </a:p>
          <a:p>
            <a:endParaRPr lang="en-US" dirty="0" smtClean="0"/>
          </a:p>
          <a:p>
            <a:pPr rtl="0"/>
            <a:r>
              <a:rPr lang="en-US" dirty="0" smtClean="0"/>
              <a:t>In this example, Contoso has an on-premises solution for email. After purchasing Exchange Online with FOPE as part of the Office 365 service, Contoso migrates some email to the cloud (Exchange Online). However, given the highly confidential nature of some of their email (like the legal department), Contoso decides to leave this email on-premises, thereby enabling them to maintain greater control over their mail flow, while continuing to take advantage of their existing on-premises infrastructure. The relationship between the on-premises solution and FOPE is configured through MX records on the on-premises side, and connectors on the FOPE side. </a:t>
            </a:r>
          </a:p>
          <a:p>
            <a:pPr rtl="0"/>
            <a:endParaRPr lang="en-US" dirty="0" smtClean="0"/>
          </a:p>
          <a:p>
            <a:pPr rtl="0"/>
            <a:r>
              <a:rPr lang="en-US" dirty="0" smtClean="0"/>
              <a:t>In such a scenario, when email is sent inbound from an external Internet source to a Contoso user whose mail is hosted in the Office 365 cloud hosting service, it is delivered on-premises as per directive by the MX record. The on-premises protection solution, such as Forefront Protection 2010 for Exchange Server (FPE), performs its functions, like virus scanning, custom filtering, or archiving. Through an address rewrite, the on-premises protection solution then redirects the email to FOPE where inbound policy and spam filtering operations are performed on the message. If the email passes inspection, it is delivered to the specified recipients hosted in Exchange Online. If the email fails inspection, FOPE performs actions on the message depending upon the inbound configuration settings. </a:t>
            </a:r>
          </a:p>
          <a:p>
            <a:endParaRPr lang="en-US" dirty="0" smtClean="0"/>
          </a:p>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897182" fontAlgn="base">
              <a:spcBef>
                <a:spcPct val="30000"/>
              </a:spcBef>
              <a:spcAft>
                <a:spcPct val="0"/>
              </a:spcAft>
              <a:defRPr/>
            </a:pPr>
            <a:r>
              <a:rPr lang="en-US" dirty="0" smtClean="0"/>
              <a:t>In this example, an email is sent outbound from a Contoso cloud user to an external Internet address. Exchange Online sends the mail to FOPE, which performs outbound filtering operations on the message. FOPE then sends the email to the on-premises server, which performs its own custom processing on the message before delivering it.</a:t>
            </a:r>
          </a:p>
          <a:p>
            <a:endParaRPr lang="en-US" dirty="0"/>
          </a:p>
        </p:txBody>
      </p:sp>
      <p:sp>
        <p:nvSpPr>
          <p:cNvPr id="5" name="Date Placeholder 4"/>
          <p:cNvSpPr>
            <a:spLocks noGrp="1"/>
          </p:cNvSpPr>
          <p:nvPr>
            <p:ph type="dt" idx="10"/>
          </p:nvPr>
        </p:nvSpPr>
        <p:spPr/>
        <p:txBody>
          <a:bodyPr/>
          <a:lstStyle/>
          <a:p>
            <a:fld id="{26F281EE-A346-47C4-9FD1-BEAA0BA8CAA9}"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64</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defTabSz="448591">
              <a:defRPr/>
            </a:pPr>
            <a:r>
              <a:rPr lang="en-US" dirty="0" smtClean="0"/>
              <a:t>In this example, an email is sent from an on-premises Contoso user to a Contoso user whose mail is hosted in the Office 365 cloud hosting service. The on-premises mailbox sends the email outbound where custom processing is performed by the on-premises protection solution. The email is then sent to FOPE, which skips filtering operations, because it is intra-organizational mail and therefore the custom processing performed by the on-premises protection solution is considered sufficient. FOPE then delivers the mail to Exchange Online where it can be accessed by the Contoso cloud user.</a:t>
            </a:r>
          </a:p>
          <a:p>
            <a:endParaRPr lang="en-US" dirty="0" smtClean="0"/>
          </a:p>
          <a:p>
            <a:endParaRPr lang="en-US" dirty="0"/>
          </a:p>
        </p:txBody>
      </p:sp>
      <p:sp>
        <p:nvSpPr>
          <p:cNvPr id="5" name="Date Placeholder 4"/>
          <p:cNvSpPr>
            <a:spLocks noGrp="1"/>
          </p:cNvSpPr>
          <p:nvPr>
            <p:ph type="dt" idx="10"/>
          </p:nvPr>
        </p:nvSpPr>
        <p:spPr/>
        <p:txBody>
          <a:bodyPr/>
          <a:lstStyle/>
          <a:p>
            <a:fld id="{E7671ED3-1259-4FC0-9F37-B5C3B88DF4C4}" type="datetime1">
              <a:rPr lang="en-US" smtClean="0">
                <a:solidFill>
                  <a:prstClr val="black"/>
                </a:solidFill>
              </a:rPr>
              <a:pPr/>
              <a:t>5/15/2011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65</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8579554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8:57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5/15/2011 8:56 AM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 2007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12" name="Slide Image Placeholder 11"/>
          <p:cNvSpPr>
            <a:spLocks noGrp="1" noRot="1" noChangeAspect="1"/>
          </p:cNvSpPr>
          <p:nvPr>
            <p:ph type="sldImg"/>
          </p:nvPr>
        </p:nvSpPr>
        <p:spPr>
          <a:xfrm>
            <a:off x="914400" y="457200"/>
            <a:ext cx="4976813" cy="2801938"/>
          </a:xfrm>
        </p:spPr>
      </p:sp>
      <p:sp>
        <p:nvSpPr>
          <p:cNvPr id="13" name="Notes Placeholder 12"/>
          <p:cNvSpPr>
            <a:spLocks noGrp="1"/>
          </p:cNvSpPr>
          <p:nvPr>
            <p:ph type="body" idx="1"/>
          </p:nvPr>
        </p:nvSpPr>
        <p:spPr/>
        <p:txBody>
          <a:bodyPr>
            <a:normAutofit fontScale="32500" lnSpcReduction="20000"/>
          </a:bodyPr>
          <a:lstStyle/>
          <a:p>
            <a:r>
              <a:rPr lang="en-US" sz="900" kern="1200" dirty="0" smtClean="0">
                <a:solidFill>
                  <a:schemeClr val="tx1"/>
                </a:solidFill>
                <a:effectLst/>
                <a:latin typeface="Segoe UI" pitchFamily="34" charset="0"/>
                <a:ea typeface="+mn-ea"/>
                <a:cs typeface="+mn-cs"/>
              </a:rPr>
              <a:t>This slide is also animated and would walk us through the </a:t>
            </a:r>
            <a:r>
              <a:rPr lang="en-US" sz="900" b="1" kern="1200" dirty="0" smtClean="0">
                <a:solidFill>
                  <a:schemeClr val="tx1"/>
                </a:solidFill>
                <a:effectLst/>
                <a:latin typeface="Segoe UI" pitchFamily="34" charset="0"/>
                <a:ea typeface="+mn-ea"/>
                <a:cs typeface="+mn-cs"/>
              </a:rPr>
              <a:t>outbound scenario</a:t>
            </a:r>
            <a:r>
              <a:rPr lang="en-US" sz="900" kern="1200" dirty="0" smtClean="0">
                <a:solidFill>
                  <a:schemeClr val="tx1"/>
                </a:solidFill>
                <a:effectLst/>
                <a:latin typeface="Segoe UI" pitchFamily="34" charset="0"/>
                <a:ea typeface="+mn-ea"/>
                <a:cs typeface="+mn-cs"/>
              </a:rPr>
              <a:t>, but before that … </a:t>
            </a:r>
            <a:r>
              <a:rPr lang="en-US" sz="900" b="1" kern="1200" dirty="0" smtClean="0">
                <a:solidFill>
                  <a:schemeClr val="tx1"/>
                </a:solidFill>
                <a:effectLst/>
                <a:latin typeface="Segoe UI" pitchFamily="34" charset="0"/>
                <a:ea typeface="+mn-ea"/>
                <a:cs typeface="+mn-cs"/>
              </a:rPr>
              <a:t>why do you need</a:t>
            </a:r>
            <a:r>
              <a:rPr lang="en-US" sz="900" kern="1200" dirty="0" smtClean="0">
                <a:solidFill>
                  <a:schemeClr val="tx1"/>
                </a:solidFill>
                <a:effectLst/>
                <a:latin typeface="Segoe UI" pitchFamily="34" charset="0"/>
                <a:ea typeface="+mn-ea"/>
                <a:cs typeface="+mn-cs"/>
              </a:rPr>
              <a:t> outbound filtering?</a:t>
            </a:r>
          </a:p>
          <a:p>
            <a:r>
              <a:rPr lang="en-US" sz="900" kern="1200" dirty="0" smtClean="0">
                <a:solidFill>
                  <a:schemeClr val="tx1"/>
                </a:solidFill>
                <a:effectLst/>
                <a:latin typeface="Segoe UI" pitchFamily="34" charset="0"/>
                <a:ea typeface="+mn-ea"/>
                <a:cs typeface="+mn-cs"/>
              </a:rPr>
              <a:t>A system in your domain can easily become </a:t>
            </a:r>
            <a:r>
              <a:rPr lang="en-US" sz="900" b="1" kern="1200" dirty="0" smtClean="0">
                <a:solidFill>
                  <a:schemeClr val="tx1"/>
                </a:solidFill>
                <a:effectLst/>
                <a:latin typeface="Segoe UI" pitchFamily="34" charset="0"/>
                <a:ea typeface="+mn-ea"/>
                <a:cs typeface="+mn-cs"/>
              </a:rPr>
              <a:t>infected with agents</a:t>
            </a:r>
            <a:r>
              <a:rPr lang="en-US" sz="900" kern="1200" dirty="0" smtClean="0">
                <a:solidFill>
                  <a:schemeClr val="tx1"/>
                </a:solidFill>
                <a:effectLst/>
                <a:latin typeface="Segoe UI" pitchFamily="34" charset="0"/>
                <a:ea typeface="+mn-ea"/>
                <a:cs typeface="+mn-cs"/>
              </a:rPr>
              <a:t> that silently run and </a:t>
            </a:r>
            <a:r>
              <a:rPr lang="en-US" sz="900" b="1" kern="1200" dirty="0" smtClean="0">
                <a:solidFill>
                  <a:schemeClr val="tx1"/>
                </a:solidFill>
                <a:effectLst/>
                <a:latin typeface="Segoe UI" pitchFamily="34" charset="0"/>
                <a:ea typeface="+mn-ea"/>
                <a:cs typeface="+mn-cs"/>
              </a:rPr>
              <a:t>send mails using the network</a:t>
            </a:r>
            <a:r>
              <a:rPr lang="en-US" sz="900" kern="1200" dirty="0" smtClean="0">
                <a:solidFill>
                  <a:schemeClr val="tx1"/>
                </a:solidFill>
                <a:effectLst/>
                <a:latin typeface="Segoe UI" pitchFamily="34" charset="0"/>
                <a:ea typeface="+mn-ea"/>
                <a:cs typeface="+mn-cs"/>
              </a:rPr>
              <a:t>. Unknowingly your </a:t>
            </a:r>
            <a:r>
              <a:rPr lang="en-US" sz="900" b="1" kern="1200" dirty="0" smtClean="0">
                <a:solidFill>
                  <a:schemeClr val="tx1"/>
                </a:solidFill>
                <a:effectLst/>
                <a:latin typeface="Segoe UI" pitchFamily="34" charset="0"/>
                <a:ea typeface="+mn-ea"/>
                <a:cs typeface="+mn-cs"/>
              </a:rPr>
              <a:t>IP becomes source of spam</a:t>
            </a:r>
            <a:r>
              <a:rPr lang="en-US" sz="900" kern="1200" dirty="0" smtClean="0">
                <a:solidFill>
                  <a:schemeClr val="tx1"/>
                </a:solidFill>
                <a:effectLst/>
                <a:latin typeface="Segoe UI" pitchFamily="34" charset="0"/>
                <a:ea typeface="+mn-ea"/>
                <a:cs typeface="+mn-cs"/>
              </a:rPr>
              <a:t> and loose reputation. Worse, if the </a:t>
            </a:r>
            <a:r>
              <a:rPr lang="en-US" sz="900" b="1" kern="1200" dirty="0" smtClean="0">
                <a:solidFill>
                  <a:schemeClr val="tx1"/>
                </a:solidFill>
                <a:effectLst/>
                <a:latin typeface="Segoe UI" pitchFamily="34" charset="0"/>
                <a:ea typeface="+mn-ea"/>
                <a:cs typeface="+mn-cs"/>
              </a:rPr>
              <a:t>IP’s ends up on block lists</a:t>
            </a:r>
            <a:r>
              <a:rPr lang="en-US" sz="900" kern="1200" dirty="0" smtClean="0">
                <a:solidFill>
                  <a:schemeClr val="tx1"/>
                </a:solidFill>
                <a:effectLst/>
                <a:latin typeface="Segoe UI" pitchFamily="34" charset="0"/>
                <a:ea typeface="+mn-ea"/>
                <a:cs typeface="+mn-cs"/>
              </a:rPr>
              <a:t> and is unable to send any mail.</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FOPE has support for outbound filtering</a:t>
            </a:r>
            <a:r>
              <a:rPr lang="en-US" sz="900" kern="1200" dirty="0" smtClean="0">
                <a:solidFill>
                  <a:schemeClr val="tx1"/>
                </a:solidFill>
                <a:effectLst/>
                <a:latin typeface="Segoe UI" pitchFamily="34" charset="0"/>
                <a:ea typeface="+mn-ea"/>
                <a:cs typeface="+mn-cs"/>
              </a:rPr>
              <a:t> and we can help there too.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The mail comes from the customer and goes through the </a:t>
            </a:r>
            <a:r>
              <a:rPr lang="en-US" sz="900" b="1" kern="1200" dirty="0" smtClean="0">
                <a:solidFill>
                  <a:schemeClr val="tx1"/>
                </a:solidFill>
                <a:effectLst/>
                <a:latin typeface="Segoe UI" pitchFamily="34" charset="0"/>
                <a:ea typeface="+mn-ea"/>
                <a:cs typeface="+mn-cs"/>
              </a:rPr>
              <a:t>familiar pipe</a:t>
            </a:r>
            <a:r>
              <a:rPr lang="en-US" sz="900" kern="1200" dirty="0" smtClean="0">
                <a:solidFill>
                  <a:schemeClr val="tx1"/>
                </a:solidFill>
                <a:effectLst/>
                <a:latin typeface="Segoe UI" pitchFamily="34" charset="0"/>
                <a:ea typeface="+mn-ea"/>
                <a:cs typeface="+mn-cs"/>
              </a:rPr>
              <a:t>. We also have </a:t>
            </a:r>
            <a:r>
              <a:rPr lang="en-US" sz="900" b="1" kern="1200" dirty="0" smtClean="0">
                <a:solidFill>
                  <a:schemeClr val="tx1"/>
                </a:solidFill>
                <a:effectLst/>
                <a:latin typeface="Segoe UI" pitchFamily="34" charset="0"/>
                <a:ea typeface="+mn-ea"/>
                <a:cs typeface="+mn-cs"/>
              </a:rPr>
              <a:t>outbound policy rules</a:t>
            </a:r>
            <a:r>
              <a:rPr lang="en-US" sz="900" kern="1200" dirty="0" smtClean="0">
                <a:solidFill>
                  <a:schemeClr val="tx1"/>
                </a:solidFill>
                <a:effectLst/>
                <a:latin typeface="Segoe UI" pitchFamily="34" charset="0"/>
                <a:ea typeface="+mn-ea"/>
                <a:cs typeface="+mn-cs"/>
              </a:rPr>
              <a:t> so you can also </a:t>
            </a:r>
            <a:r>
              <a:rPr lang="en-US" sz="900" b="1" kern="1200" dirty="0" smtClean="0">
                <a:solidFill>
                  <a:schemeClr val="tx1"/>
                </a:solidFill>
                <a:effectLst/>
                <a:latin typeface="Segoe UI" pitchFamily="34" charset="0"/>
                <a:ea typeface="+mn-ea"/>
                <a:cs typeface="+mn-cs"/>
              </a:rPr>
              <a:t>control what your employees are sending out</a:t>
            </a:r>
            <a:r>
              <a:rPr lang="en-US" sz="900" kern="1200" dirty="0" smtClean="0">
                <a:solidFill>
                  <a:schemeClr val="tx1"/>
                </a:solidFill>
                <a:effectLst/>
                <a:latin typeface="Segoe UI" pitchFamily="34" charset="0"/>
                <a:ea typeface="+mn-ea"/>
                <a:cs typeface="+mn-cs"/>
              </a:rPr>
              <a:t>. We finally check the mail with our </a:t>
            </a:r>
            <a:r>
              <a:rPr lang="en-US" sz="900" b="1" kern="1200" dirty="0" smtClean="0">
                <a:solidFill>
                  <a:schemeClr val="tx1"/>
                </a:solidFill>
                <a:effectLst/>
                <a:latin typeface="Segoe UI" pitchFamily="34" charset="0"/>
                <a:ea typeface="+mn-ea"/>
                <a:cs typeface="+mn-cs"/>
              </a:rPr>
              <a:t>spam checks and score it</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At that point if it is </a:t>
            </a:r>
            <a:r>
              <a:rPr lang="en-US" sz="900" b="1" kern="1200" dirty="0" smtClean="0">
                <a:solidFill>
                  <a:schemeClr val="tx1"/>
                </a:solidFill>
                <a:effectLst/>
                <a:latin typeface="Segoe UI" pitchFamily="34" charset="0"/>
                <a:ea typeface="+mn-ea"/>
                <a:cs typeface="+mn-cs"/>
              </a:rPr>
              <a:t>&lt;300 we send it via outbound</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otherwise we route it via our NDR pool</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NDR Pool: This pool runs at a </a:t>
            </a:r>
            <a:r>
              <a:rPr lang="en-US" sz="900" b="1" kern="1200" dirty="0" smtClean="0">
                <a:solidFill>
                  <a:schemeClr val="tx1"/>
                </a:solidFill>
                <a:effectLst/>
                <a:latin typeface="Segoe UI" pitchFamily="34" charset="0"/>
                <a:ea typeface="+mn-ea"/>
                <a:cs typeface="+mn-cs"/>
              </a:rPr>
              <a:t>lower priority</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while we still deliver the mail</a:t>
            </a:r>
            <a:r>
              <a:rPr lang="en-US" sz="900" kern="1200" dirty="0" smtClean="0">
                <a:solidFill>
                  <a:schemeClr val="tx1"/>
                </a:solidFill>
                <a:effectLst/>
                <a:latin typeface="Segoe UI" pitchFamily="34" charset="0"/>
                <a:ea typeface="+mn-ea"/>
                <a:cs typeface="+mn-cs"/>
              </a:rPr>
              <a:t> we monitor this very closely with our </a:t>
            </a:r>
            <a:r>
              <a:rPr lang="en-US" sz="900" b="1" kern="1200" dirty="0" smtClean="0">
                <a:solidFill>
                  <a:schemeClr val="tx1"/>
                </a:solidFill>
                <a:effectLst/>
                <a:latin typeface="Segoe UI" pitchFamily="34" charset="0"/>
                <a:ea typeface="+mn-ea"/>
                <a:cs typeface="+mn-cs"/>
              </a:rPr>
              <a:t>Spam Early Warning Report</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Value Add</a:t>
            </a:r>
            <a:r>
              <a:rPr lang="en-US" sz="900" kern="1200" dirty="0" smtClean="0">
                <a:solidFill>
                  <a:schemeClr val="tx1"/>
                </a:solidFill>
                <a:effectLst/>
                <a:latin typeface="Segoe UI" pitchFamily="34" charset="0"/>
                <a:ea typeface="+mn-ea"/>
                <a:cs typeface="+mn-cs"/>
              </a:rPr>
              <a:t>: If our machines are getting flagged in the NDR pool we </a:t>
            </a:r>
            <a:r>
              <a:rPr lang="en-US" sz="900" b="1" kern="1200" dirty="0" smtClean="0">
                <a:solidFill>
                  <a:schemeClr val="tx1"/>
                </a:solidFill>
                <a:effectLst/>
                <a:latin typeface="Segoe UI" pitchFamily="34" charset="0"/>
                <a:ea typeface="+mn-ea"/>
                <a:cs typeface="+mn-cs"/>
              </a:rPr>
              <a:t>work with our customers to ensure that they know</a:t>
            </a:r>
            <a:r>
              <a:rPr lang="en-US" sz="900" kern="1200" dirty="0" smtClean="0">
                <a:solidFill>
                  <a:schemeClr val="tx1"/>
                </a:solidFill>
                <a:effectLst/>
                <a:latin typeface="Segoe UI" pitchFamily="34" charset="0"/>
                <a:ea typeface="+mn-ea"/>
                <a:cs typeface="+mn-cs"/>
              </a:rPr>
              <a:t> they are being flagged as spammers.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85AB8F91-2C9A-4189-8D34-DD04717505CE}" type="datetime8">
              <a:rPr lang="en-US">
                <a:solidFill>
                  <a:prstClr val="black"/>
                </a:solidFill>
              </a:rPr>
              <a:pPr/>
              <a:t>5/15/2011 8:56 AM</a:t>
            </a:fld>
            <a:endParaRPr lang="en-US" dirty="0">
              <a:solidFill>
                <a:prstClr val="black"/>
              </a:solidFill>
            </a:endParaRPr>
          </a:p>
        </p:txBody>
      </p:sp>
      <p:sp>
        <p:nvSpPr>
          <p:cNvPr id="5" name="Slide Number Placeholder 4"/>
          <p:cNvSpPr>
            <a:spLocks noGrp="1" noChangeArrowheads="1"/>
          </p:cNvSpPr>
          <p:nvPr>
            <p:ph type="sldNum" sz="quarter" idx="5"/>
          </p:nvPr>
        </p:nvSpPr>
        <p:spPr/>
        <p:txBody>
          <a:bodyPr/>
          <a:lstStyle/>
          <a:p>
            <a:fld id="{E88BC223-FE5B-45C6-A2BC-A508C3DCEE3C}" type="slidenum">
              <a:rPr lang="en-US">
                <a:solidFill>
                  <a:prstClr val="black"/>
                </a:solidFill>
              </a:rPr>
              <a:pPr/>
              <a:t>8</a:t>
            </a:fld>
            <a:endParaRPr lang="en-US" dirty="0">
              <a:solidFill>
                <a:prstClr val="black"/>
              </a:solidFill>
            </a:endParaRPr>
          </a:p>
        </p:txBody>
      </p:sp>
      <p:sp>
        <p:nvSpPr>
          <p:cNvPr id="6" name="Footer Placeholder 5"/>
          <p:cNvSpPr>
            <a:spLocks noGrp="1" noChangeArrowheads="1"/>
          </p:cNvSpPr>
          <p:nvPr>
            <p:ph type="ftr" sz="quarter" idx="2"/>
          </p:nvPr>
        </p:nvSpPr>
        <p:spPr>
          <a:xfrm>
            <a:off x="0" y="8791107"/>
            <a:ext cx="5666858" cy="351332"/>
          </a:xfrm>
        </p:spPr>
        <p:txBody>
          <a:bodyPr/>
          <a:lstStyle/>
          <a:p>
            <a:r>
              <a:rPr lang="en-US" sz="800" dirty="0">
                <a:solidFill>
                  <a:prstClr val="black"/>
                </a:solidFill>
              </a:rPr>
              <a:t>© 2005 Microsoft Corporation. All rights reserved.</a:t>
            </a:r>
          </a:p>
          <a:p>
            <a:r>
              <a:rPr lang="en-US" sz="800" dirty="0">
                <a:solidFill>
                  <a:prstClr val="black"/>
                </a:solidFill>
              </a:rPr>
              <a:t>This presentation is for informational purposes only. Microsoft makes no warranties, express or implied, in this summary.</a:t>
            </a:r>
          </a:p>
        </p:txBody>
      </p:sp>
      <p:sp>
        <p:nvSpPr>
          <p:cNvPr id="55300" name="Rectangle 75779"/>
          <p:cNvSpPr>
            <a:spLocks noGrp="1" noRot="1" noChangeAspect="1" noChangeArrowheads="1" noTextEdit="1"/>
          </p:cNvSpPr>
          <p:nvPr>
            <p:ph type="sldImg"/>
          </p:nvPr>
        </p:nvSpPr>
        <p:spPr>
          <a:xfrm>
            <a:off x="382588" y="685800"/>
            <a:ext cx="6092825" cy="3429000"/>
          </a:xfrm>
          <a:noFill/>
          <a:ln w="9525" cap="flat">
            <a:headEnd type="none" w="med" len="med"/>
            <a:tailEnd type="none" w="med" len="med"/>
          </a:ln>
        </p:spPr>
      </p:sp>
      <p:sp>
        <p:nvSpPr>
          <p:cNvPr id="1324035" name="Rectangle 1324034"/>
          <p:cNvSpPr>
            <a:spLocks noGrp="1" noChangeArrowheads="1"/>
          </p:cNvSpPr>
          <p:nvPr>
            <p:ph type="body" idx="1"/>
          </p:nvPr>
        </p:nvSpPr>
        <p:spPr/>
        <p:txBody>
          <a:bodyPr/>
          <a:lstStyle/>
          <a:p>
            <a:r>
              <a:rPr lang="en-US" sz="900" kern="1200" dirty="0" smtClean="0">
                <a:solidFill>
                  <a:schemeClr val="tx1"/>
                </a:solidFill>
                <a:effectLst/>
                <a:latin typeface="Segoe UI" pitchFamily="34" charset="0"/>
                <a:ea typeface="+mn-ea"/>
                <a:cs typeface="+mn-cs"/>
              </a:rPr>
              <a:t>We talked about how the service works and the benefits it provides. For FOPE to be </a:t>
            </a:r>
            <a:r>
              <a:rPr lang="en-US" sz="900" b="1" kern="1200" dirty="0" smtClean="0">
                <a:solidFill>
                  <a:schemeClr val="tx1"/>
                </a:solidFill>
                <a:effectLst/>
                <a:latin typeface="Segoe UI" pitchFamily="34" charset="0"/>
                <a:ea typeface="+mn-ea"/>
                <a:cs typeface="+mn-cs"/>
              </a:rPr>
              <a:t>Enterprise Grade </a:t>
            </a:r>
            <a:r>
              <a:rPr lang="en-US" sz="900" kern="1200" dirty="0" smtClean="0">
                <a:solidFill>
                  <a:schemeClr val="tx1"/>
                </a:solidFill>
                <a:effectLst/>
                <a:latin typeface="Segoe UI" pitchFamily="34" charset="0"/>
                <a:ea typeface="+mn-ea"/>
                <a:cs typeface="+mn-cs"/>
              </a:rPr>
              <a:t>with </a:t>
            </a:r>
            <a:r>
              <a:rPr lang="en-US" sz="900" b="1" kern="1200" dirty="0" smtClean="0">
                <a:solidFill>
                  <a:schemeClr val="tx1"/>
                </a:solidFill>
                <a:effectLst/>
                <a:latin typeface="Segoe UI" pitchFamily="34" charset="0"/>
                <a:ea typeface="+mn-ea"/>
                <a:cs typeface="+mn-cs"/>
              </a:rPr>
              <a:t>fault-tolerant</a:t>
            </a:r>
            <a:r>
              <a:rPr lang="en-US" sz="900" kern="1200" dirty="0" smtClean="0">
                <a:solidFill>
                  <a:schemeClr val="tx1"/>
                </a:solidFill>
                <a:effectLst/>
                <a:latin typeface="Segoe UI" pitchFamily="34" charset="0"/>
                <a:ea typeface="+mn-ea"/>
                <a:cs typeface="+mn-cs"/>
              </a:rPr>
              <a:t> and </a:t>
            </a:r>
            <a:r>
              <a:rPr lang="en-US" sz="900" b="1" kern="1200" dirty="0" smtClean="0">
                <a:solidFill>
                  <a:schemeClr val="tx1"/>
                </a:solidFill>
                <a:effectLst/>
                <a:latin typeface="Segoe UI" pitchFamily="34" charset="0"/>
                <a:ea typeface="+mn-ea"/>
                <a:cs typeface="+mn-cs"/>
              </a:rPr>
              <a:t>redundant</a:t>
            </a:r>
            <a:r>
              <a:rPr lang="en-US" sz="900" kern="1200" dirty="0" smtClean="0">
                <a:solidFill>
                  <a:schemeClr val="tx1"/>
                </a:solidFill>
                <a:effectLst/>
                <a:latin typeface="Segoe UI" pitchFamily="34" charset="0"/>
                <a:ea typeface="+mn-ea"/>
                <a:cs typeface="+mn-cs"/>
              </a:rPr>
              <a:t> architecture and offer </a:t>
            </a:r>
            <a:r>
              <a:rPr lang="en-US" sz="900" b="1" kern="1200" dirty="0" smtClean="0">
                <a:solidFill>
                  <a:schemeClr val="tx1"/>
                </a:solidFill>
                <a:effectLst/>
                <a:latin typeface="Segoe UI" pitchFamily="34" charset="0"/>
                <a:ea typeface="+mn-ea"/>
                <a:cs typeface="+mn-cs"/>
              </a:rPr>
              <a:t>Zero Interruption to email</a:t>
            </a:r>
            <a:r>
              <a:rPr lang="en-US" sz="900" kern="1200" dirty="0" smtClean="0">
                <a:solidFill>
                  <a:schemeClr val="tx1"/>
                </a:solidFill>
                <a:effectLst/>
                <a:latin typeface="Segoe UI" pitchFamily="34" charset="0"/>
                <a:ea typeface="+mn-ea"/>
                <a:cs typeface="+mn-cs"/>
              </a:rPr>
              <a:t>, it has to be backed with </a:t>
            </a:r>
            <a:r>
              <a:rPr lang="en-US" sz="900" b="1" kern="1200" dirty="0" smtClean="0">
                <a:solidFill>
                  <a:schemeClr val="tx1"/>
                </a:solidFill>
                <a:effectLst/>
                <a:latin typeface="Segoe UI" pitchFamily="34" charset="0"/>
                <a:ea typeface="+mn-ea"/>
                <a:cs typeface="+mn-cs"/>
              </a:rPr>
              <a:t>Service Level Agreement (SLA)</a:t>
            </a:r>
            <a:r>
              <a:rPr lang="en-US" sz="900" kern="1200" dirty="0" smtClean="0">
                <a:solidFill>
                  <a:schemeClr val="tx1"/>
                </a:solidFill>
                <a:effectLst/>
                <a:latin typeface="Segoe UI" pitchFamily="34" charset="0"/>
                <a:ea typeface="+mn-ea"/>
                <a:cs typeface="+mn-cs"/>
              </a:rPr>
              <a:t> numbers.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We can divide the FOPE SLA’s into </a:t>
            </a:r>
            <a:r>
              <a:rPr lang="en-US" sz="900" b="1" kern="1200" dirty="0" smtClean="0">
                <a:solidFill>
                  <a:schemeClr val="tx1"/>
                </a:solidFill>
                <a:effectLst/>
                <a:latin typeface="Segoe UI" pitchFamily="34" charset="0"/>
                <a:ea typeface="+mn-ea"/>
                <a:cs typeface="+mn-cs"/>
              </a:rPr>
              <a:t>2 buckets</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pPr lvl="0"/>
            <a:r>
              <a:rPr lang="en-US" sz="900" b="1" i="1" kern="1200" dirty="0" smtClean="0">
                <a:solidFill>
                  <a:schemeClr val="tx1"/>
                </a:solidFill>
                <a:effectLst/>
                <a:latin typeface="Segoe UI" pitchFamily="34" charset="0"/>
                <a:ea typeface="+mn-ea"/>
                <a:cs typeface="+mn-cs"/>
              </a:rPr>
              <a:t>Network Infrastructure</a:t>
            </a:r>
            <a:r>
              <a:rPr lang="en-US" sz="900" i="1" kern="1200" dirty="0" smtClean="0">
                <a:solidFill>
                  <a:schemeClr val="tx1"/>
                </a:solidFill>
                <a:effectLst/>
                <a:latin typeface="Segoe UI" pitchFamily="34" charset="0"/>
                <a:ea typeface="+mn-ea"/>
                <a:cs typeface="+mn-cs"/>
              </a:rPr>
              <a:t> </a:t>
            </a:r>
            <a:endParaRPr lang="en-US"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Network uptime: 99.999% : </a:t>
            </a:r>
            <a:r>
              <a:rPr lang="en-US" sz="900" b="1" kern="1200" dirty="0" smtClean="0">
                <a:solidFill>
                  <a:schemeClr val="tx1"/>
                </a:solidFill>
                <a:effectLst/>
                <a:latin typeface="Segoe UI" pitchFamily="34" charset="0"/>
                <a:ea typeface="+mn-ea"/>
                <a:cs typeface="+mn-cs"/>
              </a:rPr>
              <a:t>Global DC locations</a:t>
            </a:r>
            <a:r>
              <a:rPr lang="en-US" sz="900" kern="1200" dirty="0" smtClean="0">
                <a:solidFill>
                  <a:schemeClr val="tx1"/>
                </a:solidFill>
                <a:effectLst/>
                <a:latin typeface="Segoe UI" pitchFamily="34" charset="0"/>
                <a:ea typeface="+mn-ea"/>
                <a:cs typeface="+mn-cs"/>
              </a:rPr>
              <a:t> and key sites on internet backbone, </a:t>
            </a:r>
            <a:r>
              <a:rPr lang="en-US" sz="900" b="1" kern="1200" dirty="0" smtClean="0">
                <a:solidFill>
                  <a:schemeClr val="tx1"/>
                </a:solidFill>
                <a:effectLst/>
                <a:latin typeface="Segoe UI" pitchFamily="34" charset="0"/>
                <a:ea typeface="+mn-ea"/>
                <a:cs typeface="+mn-cs"/>
              </a:rPr>
              <a:t>HA </a:t>
            </a:r>
            <a:r>
              <a:rPr lang="en-US" sz="900" kern="1200" dirty="0" smtClean="0">
                <a:solidFill>
                  <a:schemeClr val="tx1"/>
                </a:solidFill>
                <a:effectLst/>
                <a:latin typeface="Segoe UI" pitchFamily="34" charset="0"/>
                <a:ea typeface="+mn-ea"/>
                <a:cs typeface="+mn-cs"/>
              </a:rPr>
              <a:t>at machine level and across DC</a:t>
            </a:r>
          </a:p>
          <a:p>
            <a:pPr lvl="1"/>
            <a:r>
              <a:rPr lang="en-US" sz="900" kern="1200" dirty="0" smtClean="0">
                <a:solidFill>
                  <a:schemeClr val="tx1"/>
                </a:solidFill>
                <a:effectLst/>
                <a:latin typeface="Segoe UI" pitchFamily="34" charset="0"/>
                <a:ea typeface="+mn-ea"/>
                <a:cs typeface="+mn-cs"/>
              </a:rPr>
              <a:t>Email delivery: Average delivery commitment of </a:t>
            </a:r>
            <a:r>
              <a:rPr lang="en-US" sz="900" b="1" kern="1200" dirty="0" smtClean="0">
                <a:solidFill>
                  <a:schemeClr val="tx1"/>
                </a:solidFill>
                <a:effectLst/>
                <a:latin typeface="Segoe UI" pitchFamily="34" charset="0"/>
                <a:ea typeface="+mn-ea"/>
                <a:cs typeface="+mn-cs"/>
              </a:rPr>
              <a:t>less than one minute</a:t>
            </a:r>
            <a:r>
              <a:rPr lang="en-US" sz="900" kern="1200" dirty="0" smtClean="0">
                <a:solidFill>
                  <a:schemeClr val="tx1"/>
                </a:solidFill>
                <a:effectLst/>
                <a:latin typeface="Segoe UI" pitchFamily="34" charset="0"/>
                <a:ea typeface="+mn-ea"/>
                <a:cs typeface="+mn-cs"/>
              </a:rPr>
              <a:t>: Achieved with the help of a </a:t>
            </a:r>
            <a:r>
              <a:rPr lang="en-US" sz="900" b="1" kern="1200" dirty="0" smtClean="0">
                <a:solidFill>
                  <a:schemeClr val="tx1"/>
                </a:solidFill>
                <a:effectLst/>
                <a:latin typeface="Segoe UI" pitchFamily="34" charset="0"/>
                <a:ea typeface="+mn-ea"/>
                <a:cs typeface="+mn-cs"/>
              </a:rPr>
              <a:t>farm of machines equally load balanced</a:t>
            </a:r>
            <a:r>
              <a:rPr lang="en-US" sz="900" kern="1200" dirty="0" smtClean="0">
                <a:solidFill>
                  <a:schemeClr val="tx1"/>
                </a:solidFill>
                <a:effectLst/>
                <a:latin typeface="Segoe UI" pitchFamily="34" charset="0"/>
                <a:ea typeface="+mn-ea"/>
                <a:cs typeface="+mn-cs"/>
              </a:rPr>
              <a:t> across DC’s, </a:t>
            </a:r>
            <a:r>
              <a:rPr lang="en-US" sz="900" b="1" kern="1200" dirty="0" smtClean="0">
                <a:solidFill>
                  <a:schemeClr val="tx1"/>
                </a:solidFill>
                <a:effectLst/>
                <a:latin typeface="Segoe UI" pitchFamily="34" charset="0"/>
                <a:ea typeface="+mn-ea"/>
                <a:cs typeface="+mn-cs"/>
              </a:rPr>
              <a:t>global routing</a:t>
            </a:r>
            <a:r>
              <a:rPr lang="en-US" sz="900" kern="1200" dirty="0" smtClean="0">
                <a:solidFill>
                  <a:schemeClr val="tx1"/>
                </a:solidFill>
                <a:effectLst/>
                <a:latin typeface="Segoe UI" pitchFamily="34" charset="0"/>
                <a:ea typeface="+mn-ea"/>
                <a:cs typeface="+mn-cs"/>
              </a:rPr>
              <a:t> for load distribution, </a:t>
            </a:r>
            <a:r>
              <a:rPr lang="en-US" sz="900" b="1" kern="1200" dirty="0" smtClean="0">
                <a:solidFill>
                  <a:schemeClr val="tx1"/>
                </a:solidFill>
                <a:effectLst/>
                <a:latin typeface="Segoe UI" pitchFamily="34" charset="0"/>
                <a:ea typeface="+mn-ea"/>
                <a:cs typeface="+mn-cs"/>
              </a:rPr>
              <a:t>different roles</a:t>
            </a:r>
            <a:r>
              <a:rPr lang="en-US" sz="900" kern="1200" dirty="0" smtClean="0">
                <a:solidFill>
                  <a:schemeClr val="tx1"/>
                </a:solidFill>
                <a:effectLst/>
                <a:latin typeface="Segoe UI" pitchFamily="34" charset="0"/>
                <a:ea typeface="+mn-ea"/>
                <a:cs typeface="+mn-cs"/>
              </a:rPr>
              <a:t> doing different level of filtering  </a:t>
            </a:r>
          </a:p>
          <a:p>
            <a:r>
              <a:rPr lang="en-US" sz="900" kern="1200" dirty="0" smtClean="0">
                <a:solidFill>
                  <a:schemeClr val="tx1"/>
                </a:solidFill>
                <a:effectLst/>
                <a:latin typeface="Segoe UI" pitchFamily="34" charset="0"/>
                <a:ea typeface="+mn-ea"/>
                <a:cs typeface="+mn-cs"/>
              </a:rPr>
              <a:t> </a:t>
            </a:r>
          </a:p>
          <a:p>
            <a:pPr lvl="0"/>
            <a:r>
              <a:rPr lang="en-US" sz="900" b="1" i="1" kern="1200" dirty="0" smtClean="0">
                <a:solidFill>
                  <a:schemeClr val="tx1"/>
                </a:solidFill>
                <a:effectLst/>
                <a:latin typeface="Segoe UI" pitchFamily="34" charset="0"/>
                <a:ea typeface="+mn-ea"/>
                <a:cs typeface="+mn-cs"/>
              </a:rPr>
              <a:t>Filtering Accuracy</a:t>
            </a:r>
            <a:r>
              <a:rPr lang="en-US" sz="900" i="1" kern="1200" dirty="0" smtClean="0">
                <a:solidFill>
                  <a:schemeClr val="tx1"/>
                </a:solidFill>
                <a:effectLst/>
                <a:latin typeface="Segoe UI" pitchFamily="34" charset="0"/>
                <a:ea typeface="+mn-ea"/>
                <a:cs typeface="+mn-cs"/>
              </a:rPr>
              <a:t> </a:t>
            </a:r>
            <a:endParaRPr lang="en-US"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Virus Blocking: 100% protection against all known email viruses: </a:t>
            </a:r>
            <a:r>
              <a:rPr lang="en-US" sz="900" b="1" kern="1200" dirty="0" smtClean="0">
                <a:solidFill>
                  <a:schemeClr val="tx1"/>
                </a:solidFill>
                <a:effectLst/>
                <a:latin typeface="Segoe UI" pitchFamily="34" charset="0"/>
                <a:ea typeface="+mn-ea"/>
                <a:cs typeface="+mn-cs"/>
              </a:rPr>
              <a:t>multiple engines</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virus signatures</a:t>
            </a:r>
            <a:r>
              <a:rPr lang="en-US" sz="900" kern="1200" dirty="0" smtClean="0">
                <a:solidFill>
                  <a:schemeClr val="tx1"/>
                </a:solidFill>
                <a:effectLst/>
                <a:latin typeface="Segoe UI" pitchFamily="34" charset="0"/>
                <a:ea typeface="+mn-ea"/>
                <a:cs typeface="+mn-cs"/>
              </a:rPr>
              <a:t> updated every 15 </a:t>
            </a:r>
            <a:r>
              <a:rPr lang="en-US" sz="900" kern="1200" dirty="0" err="1" smtClean="0">
                <a:solidFill>
                  <a:schemeClr val="tx1"/>
                </a:solidFill>
                <a:effectLst/>
                <a:latin typeface="Segoe UI" pitchFamily="34" charset="0"/>
                <a:ea typeface="+mn-ea"/>
                <a:cs typeface="+mn-cs"/>
              </a:rPr>
              <a:t>mins</a:t>
            </a:r>
            <a:r>
              <a:rPr lang="en-US" sz="900" kern="1200" dirty="0" smtClean="0">
                <a:solidFill>
                  <a:schemeClr val="tx1"/>
                </a:solidFill>
                <a:effectLst/>
                <a:latin typeface="Segoe UI" pitchFamily="34" charset="0"/>
                <a:ea typeface="+mn-ea"/>
                <a:cs typeface="+mn-cs"/>
              </a:rPr>
              <a:t> - every mail passes </a:t>
            </a:r>
            <a:r>
              <a:rPr lang="en-US" sz="900" b="1" kern="1200" dirty="0" smtClean="0">
                <a:solidFill>
                  <a:schemeClr val="tx1"/>
                </a:solidFill>
                <a:effectLst/>
                <a:latin typeface="Segoe UI" pitchFamily="34" charset="0"/>
                <a:ea typeface="+mn-ea"/>
                <a:cs typeface="+mn-cs"/>
              </a:rPr>
              <a:t>at-least 3 engines</a:t>
            </a:r>
            <a:endParaRPr lang="en-US"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Spam Capture: Capture of at least 98% of all inbound spam emails (</a:t>
            </a:r>
            <a:r>
              <a:rPr lang="en-US" sz="900" b="1" kern="1200" dirty="0" smtClean="0">
                <a:solidFill>
                  <a:schemeClr val="tx1"/>
                </a:solidFill>
                <a:effectLst/>
                <a:latin typeface="Segoe UI" pitchFamily="34" charset="0"/>
                <a:ea typeface="+mn-ea"/>
                <a:cs typeface="+mn-cs"/>
              </a:rPr>
              <a:t>99.8% in reality</a:t>
            </a:r>
            <a:r>
              <a:rPr lang="en-US" sz="900" kern="1200" dirty="0" smtClean="0">
                <a:solidFill>
                  <a:schemeClr val="tx1"/>
                </a:solidFill>
                <a:effectLst/>
                <a:latin typeface="Segoe UI" pitchFamily="34" charset="0"/>
                <a:ea typeface="+mn-ea"/>
                <a:cs typeface="+mn-cs"/>
              </a:rPr>
              <a:t>) - achieved by </a:t>
            </a:r>
            <a:r>
              <a:rPr lang="en-US" sz="900" b="1" kern="1200" dirty="0" smtClean="0">
                <a:solidFill>
                  <a:schemeClr val="tx1"/>
                </a:solidFill>
                <a:effectLst/>
                <a:latin typeface="Segoe UI" pitchFamily="34" charset="0"/>
                <a:ea typeface="+mn-ea"/>
                <a:cs typeface="+mn-cs"/>
              </a:rPr>
              <a:t>10000+ spam rules</a:t>
            </a:r>
            <a:r>
              <a:rPr lang="en-US" sz="900" kern="1200" dirty="0" smtClean="0">
                <a:solidFill>
                  <a:schemeClr val="tx1"/>
                </a:solidFill>
                <a:effectLst/>
                <a:latin typeface="Segoe UI" pitchFamily="34" charset="0"/>
                <a:ea typeface="+mn-ea"/>
                <a:cs typeface="+mn-cs"/>
              </a:rPr>
              <a:t>, </a:t>
            </a:r>
            <a:r>
              <a:rPr lang="en-US" sz="900" b="1" kern="1200" dirty="0" smtClean="0">
                <a:solidFill>
                  <a:schemeClr val="tx1"/>
                </a:solidFill>
                <a:effectLst/>
                <a:latin typeface="Segoe UI" pitchFamily="34" charset="0"/>
                <a:ea typeface="+mn-ea"/>
                <a:cs typeface="+mn-cs"/>
              </a:rPr>
              <a:t>weighted rules</a:t>
            </a:r>
            <a:r>
              <a:rPr lang="en-US" sz="900" kern="1200" dirty="0" smtClean="0">
                <a:solidFill>
                  <a:schemeClr val="tx1"/>
                </a:solidFill>
                <a:effectLst/>
                <a:latin typeface="Segoe UI" pitchFamily="34" charset="0"/>
                <a:ea typeface="+mn-ea"/>
                <a:cs typeface="+mn-cs"/>
              </a:rPr>
              <a:t> being updated by manual </a:t>
            </a:r>
            <a:r>
              <a:rPr lang="en-US" sz="900" b="1" kern="1200" dirty="0" smtClean="0">
                <a:solidFill>
                  <a:schemeClr val="tx1"/>
                </a:solidFill>
                <a:effectLst/>
                <a:latin typeface="Segoe UI" pitchFamily="34" charset="0"/>
                <a:ea typeface="+mn-ea"/>
                <a:cs typeface="+mn-cs"/>
              </a:rPr>
              <a:t>spam analyst around the clock</a:t>
            </a:r>
            <a:endParaRPr lang="en-US" sz="9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False Positive Ratio: False positive commitment of less than 1 in 250,000 emails (</a:t>
            </a:r>
            <a:r>
              <a:rPr lang="en-US" sz="900" b="1" kern="1200" dirty="0" smtClean="0">
                <a:solidFill>
                  <a:schemeClr val="tx1"/>
                </a:solidFill>
                <a:effectLst/>
                <a:latin typeface="Segoe UI" pitchFamily="34" charset="0"/>
                <a:ea typeface="+mn-ea"/>
                <a:cs typeface="+mn-cs"/>
              </a:rPr>
              <a:t>1 in 800,000 in reality</a:t>
            </a:r>
            <a:r>
              <a:rPr lang="en-US" sz="900" kern="1200" dirty="0" smtClean="0">
                <a:solidFill>
                  <a:schemeClr val="tx1"/>
                </a:solidFill>
                <a:effectLst/>
                <a:latin typeface="Segoe UI" pitchFamily="34" charset="0"/>
                <a:ea typeface="+mn-ea"/>
                <a:cs typeface="+mn-cs"/>
              </a:rPr>
              <a:t>) – 1 legitimate email in 250000 actual spam emails.</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 have more good news, as part of </a:t>
            </a:r>
            <a:r>
              <a:rPr lang="en-US" sz="900" b="1" kern="1200" dirty="0" smtClean="0">
                <a:solidFill>
                  <a:schemeClr val="tx1"/>
                </a:solidFill>
                <a:effectLst/>
                <a:latin typeface="Segoe UI" pitchFamily="34" charset="0"/>
                <a:ea typeface="+mn-ea"/>
                <a:cs typeface="+mn-cs"/>
              </a:rPr>
              <a:t>integration with Office 365</a:t>
            </a:r>
            <a:r>
              <a:rPr lang="en-US" sz="900" kern="1200" dirty="0" smtClean="0">
                <a:solidFill>
                  <a:schemeClr val="tx1"/>
                </a:solidFill>
                <a:effectLst/>
                <a:latin typeface="Segoe UI" pitchFamily="34" charset="0"/>
                <a:ea typeface="+mn-ea"/>
                <a:cs typeface="+mn-cs"/>
              </a:rPr>
              <a:t>, all the </a:t>
            </a:r>
            <a:r>
              <a:rPr lang="en-US" sz="900" b="1" kern="1200" dirty="0" smtClean="0">
                <a:solidFill>
                  <a:schemeClr val="tx1"/>
                </a:solidFill>
                <a:effectLst/>
                <a:latin typeface="Segoe UI" pitchFamily="34" charset="0"/>
                <a:ea typeface="+mn-ea"/>
                <a:cs typeface="+mn-cs"/>
              </a:rPr>
              <a:t>Filtering Accuracy related SLA’s are now part of Exchange Online.</a:t>
            </a:r>
            <a:r>
              <a:rPr lang="en-US" sz="900" kern="1200" dirty="0" smtClean="0">
                <a:solidFill>
                  <a:schemeClr val="tx1"/>
                </a:solidFill>
                <a:effectLst/>
                <a:latin typeface="Segoe UI" pitchFamily="34" charset="0"/>
                <a:ea typeface="+mn-ea"/>
                <a:cs typeface="+mn-cs"/>
              </a:rPr>
              <a:t> </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This is the second section, in the previous section we talked about the </a:t>
            </a:r>
            <a:r>
              <a:rPr lang="en-US" sz="900" b="1" kern="1200" dirty="0" smtClean="0">
                <a:solidFill>
                  <a:schemeClr val="tx1"/>
                </a:solidFill>
                <a:effectLst/>
                <a:latin typeface="Segoe UI" pitchFamily="34" charset="0"/>
                <a:ea typeface="+mn-ea"/>
                <a:cs typeface="+mn-cs"/>
              </a:rPr>
              <a:t>benefits FOPE adds</a:t>
            </a:r>
            <a:r>
              <a:rPr lang="en-US" sz="900" kern="1200" dirty="0" smtClean="0">
                <a:solidFill>
                  <a:schemeClr val="tx1"/>
                </a:solidFill>
                <a:effectLst/>
                <a:latin typeface="Segoe UI" pitchFamily="34" charset="0"/>
                <a:ea typeface="+mn-ea"/>
                <a:cs typeface="+mn-cs"/>
              </a:rPr>
              <a:t>, how </a:t>
            </a:r>
            <a:r>
              <a:rPr lang="en-US" sz="900" b="1" kern="1200" dirty="0" smtClean="0">
                <a:solidFill>
                  <a:schemeClr val="tx1"/>
                </a:solidFill>
                <a:effectLst/>
                <a:latin typeface="Segoe UI" pitchFamily="34" charset="0"/>
                <a:ea typeface="+mn-ea"/>
                <a:cs typeface="+mn-cs"/>
              </a:rPr>
              <a:t>does filtering work and the SLA’s FOPE commits to</a:t>
            </a:r>
            <a:r>
              <a:rPr lang="en-US" sz="900" kern="1200" dirty="0" smtClean="0">
                <a:solidFill>
                  <a:schemeClr val="tx1"/>
                </a:solidFill>
                <a:effectLst/>
                <a:latin typeface="Segoe UI" pitchFamily="34" charset="0"/>
                <a:ea typeface="+mn-ea"/>
                <a:cs typeface="+mn-cs"/>
              </a:rPr>
              <a:t>.</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Assuming now we know that how the service works, </a:t>
            </a:r>
            <a:r>
              <a:rPr lang="en-US" sz="900" b="1" kern="1200" dirty="0" smtClean="0">
                <a:solidFill>
                  <a:schemeClr val="tx1"/>
                </a:solidFill>
                <a:effectLst/>
                <a:latin typeface="Segoe UI" pitchFamily="34" charset="0"/>
                <a:ea typeface="+mn-ea"/>
                <a:cs typeface="+mn-cs"/>
              </a:rPr>
              <a:t>let’s discuss the areas which involve configuration of the service</a:t>
            </a:r>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In this section we should have answer to </a:t>
            </a:r>
          </a:p>
          <a:p>
            <a:pPr lvl="0"/>
            <a:r>
              <a:rPr lang="en-US" sz="900" b="1" kern="1200" dirty="0" smtClean="0">
                <a:solidFill>
                  <a:schemeClr val="tx1"/>
                </a:solidFill>
                <a:effectLst/>
                <a:latin typeface="Segoe UI" pitchFamily="34" charset="0"/>
                <a:ea typeface="+mn-ea"/>
                <a:cs typeface="+mn-cs"/>
              </a:rPr>
              <a:t>what is FOPE AC, </a:t>
            </a:r>
            <a:endParaRPr lang="en-US" sz="900" kern="1200" dirty="0" smtClean="0">
              <a:solidFill>
                <a:schemeClr val="tx1"/>
              </a:solidFill>
              <a:effectLst/>
              <a:latin typeface="Segoe UI" pitchFamily="34" charset="0"/>
              <a:ea typeface="+mn-ea"/>
              <a:cs typeface="+mn-cs"/>
            </a:endParaRPr>
          </a:p>
          <a:p>
            <a:pPr lvl="0"/>
            <a:r>
              <a:rPr lang="en-US" sz="900" b="1" kern="1200" dirty="0" smtClean="0">
                <a:solidFill>
                  <a:schemeClr val="tx1"/>
                </a:solidFill>
                <a:effectLst/>
                <a:latin typeface="Segoe UI" pitchFamily="34" charset="0"/>
                <a:ea typeface="+mn-ea"/>
                <a:cs typeface="+mn-cs"/>
              </a:rPr>
              <a:t>who uses FOPE AC and </a:t>
            </a:r>
            <a:endParaRPr lang="en-US" sz="900" kern="1200" dirty="0" smtClean="0">
              <a:solidFill>
                <a:schemeClr val="tx1"/>
              </a:solidFill>
              <a:effectLst/>
              <a:latin typeface="Segoe UI" pitchFamily="34" charset="0"/>
              <a:ea typeface="+mn-ea"/>
              <a:cs typeface="+mn-cs"/>
            </a:endParaRPr>
          </a:p>
          <a:p>
            <a:pPr lvl="0"/>
            <a:r>
              <a:rPr lang="en-US" sz="900" b="1" kern="1200" dirty="0" smtClean="0">
                <a:solidFill>
                  <a:schemeClr val="tx1"/>
                </a:solidFill>
                <a:effectLst/>
                <a:latin typeface="Segoe UI" pitchFamily="34" charset="0"/>
                <a:ea typeface="+mn-ea"/>
                <a:cs typeface="+mn-cs"/>
              </a:rPr>
              <a:t>why use FOPE AC</a:t>
            </a:r>
            <a:endParaRPr lang="en-US" sz="900" kern="1200" dirty="0" smtClean="0">
              <a:solidFill>
                <a:schemeClr val="tx1"/>
              </a:solidFill>
              <a:effectLst/>
              <a:latin typeface="Segoe UI"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44103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936636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3279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80687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64093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93869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74242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15111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1723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5209675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62987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43460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2086373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95282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336425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691859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619845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417154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177219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17524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99356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487262"/>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4981692"/>
      </p:ext>
    </p:extLst>
  </p:cSld>
  <p:clrMap bg1="dk1" tx1="lt1" bg2="dk2" tx2="lt2" accent1="accent1" accent2="accent2" accent3="accent3" accent4="accent4" accent5="accent5" accent6="accent6" hlink="hlink" folHlink="folHlink"/>
  <p:sldLayoutIdLst>
    <p:sldLayoutId id="2147483797"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7.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6.png"/><Relationship Id="rId10" Type="http://schemas.openxmlformats.org/officeDocument/2006/relationships/image" Target="../media/image2.png"/><Relationship Id="rId4" Type="http://schemas.openxmlformats.org/officeDocument/2006/relationships/image" Target="../media/image65.png"/><Relationship Id="rId9" Type="http://schemas.openxmlformats.org/officeDocument/2006/relationships/image" Target="../media/image68.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png"/><Relationship Id="rId7"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20.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20.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go.microsoft.com/fwlink/?LinkId=190269"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mailto:msvmtalk@microsoft.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81.png"/><Relationship Id="rId5" Type="http://schemas.openxmlformats.org/officeDocument/2006/relationships/hyperlink" Target="http://www.microsoft.com/learning" TargetMode="External"/><Relationship Id="rId10" Type="http://schemas.openxmlformats.org/officeDocument/2006/relationships/image" Target="../media/image80.emf"/><Relationship Id="rId4" Type="http://schemas.openxmlformats.org/officeDocument/2006/relationships/image" Target="../media/image77.png"/><Relationship Id="rId9" Type="http://schemas.openxmlformats.org/officeDocument/2006/relationships/image" Target="../media/image79.png"/><Relationship Id="rId1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2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www.microsoft.com/forefront/"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hyperlink" Target="http://technet.microsoft.com/en-us/edge/ff832960.aspx?category=Forefront" TargetMode="External"/><Relationship Id="rId4" Type="http://schemas.openxmlformats.org/officeDocument/2006/relationships/hyperlink" Target="http://technet.microsoft.com/en-us/library/ff684056.asp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technet.microsoft.com/en-us/library/gg430178.aspx"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help.outlook.com/en-us/beta/Dd775210.aspx"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59.xml"/><Relationship Id="rId7" Type="http://schemas.openxmlformats.org/officeDocument/2006/relationships/image" Target="../media/image67.pn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20.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47.png"/><Relationship Id="rId5" Type="http://schemas.openxmlformats.org/officeDocument/2006/relationships/image" Target="../media/image57.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57.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47.png"/><Relationship Id="rId5" Type="http://schemas.openxmlformats.org/officeDocument/2006/relationships/image" Target="../media/image57.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47.png"/><Relationship Id="rId5" Type="http://schemas.openxmlformats.org/officeDocument/2006/relationships/image" Target="../media/image57.pn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47.png"/><Relationship Id="rId5" Type="http://schemas.openxmlformats.org/officeDocument/2006/relationships/image" Target="../media/image57.png"/><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47.png"/><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FOPE Admin Center</a:t>
            </a:r>
            <a:endParaRPr lang="en-US" dirty="0"/>
          </a:p>
        </p:txBody>
      </p:sp>
      <p:sp>
        <p:nvSpPr>
          <p:cNvPr id="4" name="Content Placeholder 3"/>
          <p:cNvSpPr>
            <a:spLocks noGrp="1"/>
          </p:cNvSpPr>
          <p:nvPr>
            <p:ph idx="1"/>
          </p:nvPr>
        </p:nvSpPr>
        <p:spPr/>
        <p:txBody>
          <a:bodyPr/>
          <a:lstStyle/>
          <a:p>
            <a:r>
              <a:rPr lang="en-US" dirty="0" smtClean="0"/>
              <a:t>Provides Office 365 customers with a new level of control</a:t>
            </a:r>
            <a:endParaRPr lang="en-US" dirty="0"/>
          </a:p>
        </p:txBody>
      </p:sp>
      <p:sp>
        <p:nvSpPr>
          <p:cNvPr id="8" name="Text Placeholder 2"/>
          <p:cNvSpPr txBox="1">
            <a:spLocks/>
          </p:cNvSpPr>
          <p:nvPr/>
        </p:nvSpPr>
        <p:spPr>
          <a:xfrm>
            <a:off x="631065" y="5166135"/>
            <a:ext cx="11212836" cy="1214189"/>
          </a:xfrm>
          <a:prstGeom prst="rect">
            <a:avLst/>
          </a:prstGeom>
        </p:spPr>
        <p:txBody>
          <a:bodyPr wrap="square" lIns="68589" tIns="34295" rIns="68589" bIns="34295">
            <a:spAutoFit/>
          </a:bodyPr>
          <a:lstStyle/>
          <a:p>
            <a:pPr defTabSz="457200">
              <a:lnSpc>
                <a:spcPct val="90000"/>
              </a:lnSpc>
              <a:spcBef>
                <a:spcPct val="20000"/>
              </a:spcBef>
              <a:buClr>
                <a:srgbClr val="5CC151"/>
              </a:buClr>
              <a:buSzPct val="100000"/>
            </a:pPr>
            <a:r>
              <a:rPr lang="en-US" sz="2400" dirty="0">
                <a:latin typeface="Segoe UI"/>
                <a:cs typeface="Segoe UI"/>
              </a:rPr>
              <a:t>Run real-time </a:t>
            </a:r>
            <a:r>
              <a:rPr lang="en-US" sz="2400" dirty="0" smtClean="0">
                <a:latin typeface="Segoe UI"/>
                <a:cs typeface="Segoe UI"/>
              </a:rPr>
              <a:t>reports                                       Configure </a:t>
            </a:r>
            <a:r>
              <a:rPr lang="en-US" sz="2400" dirty="0">
                <a:latin typeface="Segoe UI"/>
                <a:cs typeface="Segoe UI"/>
              </a:rPr>
              <a:t>policy filtering</a:t>
            </a:r>
          </a:p>
          <a:p>
            <a:pPr defTabSz="457200">
              <a:lnSpc>
                <a:spcPct val="90000"/>
              </a:lnSpc>
              <a:spcBef>
                <a:spcPct val="20000"/>
              </a:spcBef>
              <a:buClr>
                <a:srgbClr val="5CC151"/>
              </a:buClr>
              <a:buSzPct val="100000"/>
            </a:pPr>
            <a:r>
              <a:rPr lang="en-US" sz="2400" dirty="0">
                <a:latin typeface="Segoe UI"/>
                <a:cs typeface="Segoe UI"/>
              </a:rPr>
              <a:t>Perform message </a:t>
            </a:r>
            <a:r>
              <a:rPr lang="en-US" sz="2400" dirty="0" smtClean="0">
                <a:latin typeface="Segoe UI"/>
                <a:cs typeface="Segoe UI"/>
              </a:rPr>
              <a:t>tracking                                Customize </a:t>
            </a:r>
            <a:r>
              <a:rPr lang="en-US" sz="2400" dirty="0">
                <a:latin typeface="Segoe UI"/>
                <a:cs typeface="Segoe UI"/>
              </a:rPr>
              <a:t>spam settings</a:t>
            </a:r>
          </a:p>
          <a:p>
            <a:pPr defTabSz="457200">
              <a:lnSpc>
                <a:spcPct val="90000"/>
              </a:lnSpc>
              <a:spcBef>
                <a:spcPct val="20000"/>
              </a:spcBef>
              <a:buClr>
                <a:srgbClr val="5CC151"/>
              </a:buClr>
              <a:buSzPct val="100000"/>
            </a:pPr>
            <a:r>
              <a:rPr lang="en-US" sz="2400" dirty="0" smtClean="0">
                <a:latin typeface="Segoe UI"/>
                <a:cs typeface="Segoe UI"/>
              </a:rPr>
              <a:t>Office </a:t>
            </a:r>
            <a:r>
              <a:rPr lang="en-US" sz="2400" dirty="0">
                <a:latin typeface="Segoe UI"/>
                <a:cs typeface="Segoe UI"/>
              </a:rPr>
              <a:t>365 customers can access FOPE Admin </a:t>
            </a:r>
            <a:r>
              <a:rPr lang="en-US" sz="2400" dirty="0" smtClean="0">
                <a:latin typeface="Segoe UI"/>
                <a:cs typeface="Segoe UI"/>
              </a:rPr>
              <a:t>Center</a:t>
            </a:r>
            <a:endParaRPr lang="en-US" sz="24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0723" y="1931351"/>
            <a:ext cx="5626100" cy="25959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srcRect r="1117" b="15606"/>
          <a:stretch>
            <a:fillRect/>
          </a:stretch>
        </p:blipFill>
        <p:spPr bwMode="auto">
          <a:xfrm>
            <a:off x="6081094" y="1938989"/>
            <a:ext cx="5840080" cy="2891977"/>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26353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mtClean="0"/>
              <a:t>FOPE Admin Center</a:t>
            </a:r>
            <a:endParaRPr lang="en-US" dirty="0"/>
          </a:p>
        </p:txBody>
      </p:sp>
      <p:sp>
        <p:nvSpPr>
          <p:cNvPr id="14" name="Title 13"/>
          <p:cNvSpPr>
            <a:spLocks noGrp="1"/>
          </p:cNvSpPr>
          <p:nvPr>
            <p:ph type="ctrTitle"/>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97473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117310" y="1190307"/>
            <a:ext cx="8735325" cy="1169551"/>
          </a:xfrm>
          <a:prstGeom prst="rect">
            <a:avLst/>
          </a:prstGeom>
        </p:spPr>
        <p:txBody>
          <a:bodyPr lIns="68589" tIns="34295" rIns="68589" bIns="34295"/>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500" dirty="0">
              <a:solidFill>
                <a:srgbClr val="00467F"/>
              </a:solidFill>
            </a:endParaRPr>
          </a:p>
        </p:txBody>
      </p:sp>
      <p:sp>
        <p:nvSpPr>
          <p:cNvPr id="15" name="Round Same Side Corner Rectangle 14"/>
          <p:cNvSpPr/>
          <p:nvPr/>
        </p:nvSpPr>
        <p:spPr>
          <a:xfrm flipV="1">
            <a:off x="6177801" y="2209800"/>
            <a:ext cx="5641848" cy="4343400"/>
          </a:xfrm>
          <a:prstGeom prst="round2SameRect">
            <a:avLst>
              <a:gd name="adj1" fmla="val 7176"/>
              <a:gd name="adj2" fmla="val 0"/>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gradFill>
                <a:gsLst>
                  <a:gs pos="0">
                    <a:srgbClr val="00467F"/>
                  </a:gs>
                  <a:gs pos="50000">
                    <a:srgbClr val="00467F"/>
                  </a:gs>
                </a:gsLst>
                <a:lin ang="5400000" scaled="0"/>
              </a:gradFill>
            </a:endParaRPr>
          </a:p>
        </p:txBody>
      </p:sp>
      <p:sp>
        <p:nvSpPr>
          <p:cNvPr id="17" name="Round Same Side Corner Rectangle 16"/>
          <p:cNvSpPr/>
          <p:nvPr/>
        </p:nvSpPr>
        <p:spPr>
          <a:xfrm>
            <a:off x="6177803" y="1444011"/>
            <a:ext cx="5641848" cy="752991"/>
          </a:xfrm>
          <a:prstGeom prst="round2Same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lnSpc>
                <a:spcPct val="85000"/>
              </a:lnSpc>
            </a:pPr>
            <a:endParaRPr lang="en-US" dirty="0" smtClean="0">
              <a:gradFill>
                <a:gsLst>
                  <a:gs pos="0">
                    <a:prstClr val="white"/>
                  </a:gs>
                  <a:gs pos="100000">
                    <a:prstClr val="white"/>
                  </a:gs>
                </a:gsLst>
                <a:lin ang="13500000" scaled="1"/>
              </a:gradFill>
            </a:endParaRPr>
          </a:p>
        </p:txBody>
      </p:sp>
      <p:sp>
        <p:nvSpPr>
          <p:cNvPr id="18" name="Rectangle 17"/>
          <p:cNvSpPr/>
          <p:nvPr/>
        </p:nvSpPr>
        <p:spPr>
          <a:xfrm>
            <a:off x="6248321" y="1647756"/>
            <a:ext cx="5486400" cy="346259"/>
          </a:xfrm>
          <a:prstGeom prst="rect">
            <a:avLst/>
          </a:prstGeom>
        </p:spPr>
        <p:txBody>
          <a:bodyPr wrap="square" lIns="68589" tIns="34295" rIns="68589" bIns="34295">
            <a:spAutoFit/>
          </a:bodyPr>
          <a:lstStyle/>
          <a:p>
            <a:pPr algn="ctr" defTabSz="457200">
              <a:spcBef>
                <a:spcPct val="20000"/>
              </a:spcBef>
              <a:spcAft>
                <a:spcPts val="900"/>
              </a:spcAft>
              <a:buClr>
                <a:srgbClr val="FF5B00"/>
              </a:buClr>
            </a:pPr>
            <a:r>
              <a:rPr lang="en-US" b="1" dirty="0">
                <a:solidFill>
                  <a:srgbClr val="00467F"/>
                </a:solidFill>
                <a:cs typeface="Segoe UI" pitchFamily="34" charset="0"/>
              </a:rPr>
              <a:t>Use FOPE Admin Center for these tasks</a:t>
            </a:r>
          </a:p>
        </p:txBody>
      </p:sp>
      <p:sp>
        <p:nvSpPr>
          <p:cNvPr id="21" name="Text Placeholder 2"/>
          <p:cNvSpPr txBox="1">
            <a:spLocks/>
          </p:cNvSpPr>
          <p:nvPr/>
        </p:nvSpPr>
        <p:spPr>
          <a:xfrm>
            <a:off x="6297566" y="2265928"/>
            <a:ext cx="5522091" cy="4218078"/>
          </a:xfrm>
          <a:prstGeom prst="rect">
            <a:avLst/>
          </a:prstGeom>
        </p:spPr>
        <p:txBody>
          <a:bodyPr vert="horz" wrap="square" lIns="0" tIns="0" rIns="0" bIns="0" rtlCol="0">
            <a:spAutoFit/>
          </a:bodyPr>
          <a:lstStyle/>
          <a:p>
            <a:pPr marL="345327" indent="-345327" defTabSz="457200">
              <a:lnSpc>
                <a:spcPct val="90000"/>
              </a:lnSpc>
              <a:spcBef>
                <a:spcPct val="20000"/>
              </a:spcBef>
              <a:buSzPct val="100000"/>
              <a:buFont typeface="Arial" pitchFamily="34" charset="0"/>
              <a:buChar char="•"/>
            </a:pPr>
            <a:r>
              <a:rPr lang="en-US" sz="1600" dirty="0">
                <a:solidFill>
                  <a:srgbClr val="00467F"/>
                </a:solidFill>
              </a:rPr>
              <a:t>Domain Management</a:t>
            </a:r>
          </a:p>
          <a:p>
            <a:pPr marL="802527" lvl="1" indent="-345327" defTabSz="457200">
              <a:lnSpc>
                <a:spcPct val="90000"/>
              </a:lnSpc>
              <a:spcBef>
                <a:spcPct val="20000"/>
              </a:spcBef>
              <a:buSzPct val="90000"/>
              <a:buFont typeface="Arial" pitchFamily="34" charset="0"/>
              <a:buChar char="–"/>
            </a:pPr>
            <a:r>
              <a:rPr lang="en-US" sz="1600" dirty="0">
                <a:solidFill>
                  <a:srgbClr val="00467F"/>
                </a:solidFill>
              </a:rPr>
              <a:t>Filtering Only customers</a:t>
            </a:r>
          </a:p>
          <a:p>
            <a:pPr marL="345327" indent="-345327" defTabSz="457200">
              <a:lnSpc>
                <a:spcPct val="90000"/>
              </a:lnSpc>
              <a:spcBef>
                <a:spcPct val="20000"/>
              </a:spcBef>
              <a:buSzPct val="90000"/>
              <a:buFont typeface="Arial" pitchFamily="34" charset="0"/>
              <a:buChar char="•"/>
            </a:pPr>
            <a:endParaRPr lang="en-US" sz="1600" dirty="0" smtClean="0">
              <a:solidFill>
                <a:srgbClr val="00467F"/>
              </a:solidFill>
            </a:endParaRPr>
          </a:p>
          <a:p>
            <a:pPr marL="345327" indent="-345327" defTabSz="457200">
              <a:lnSpc>
                <a:spcPct val="90000"/>
              </a:lnSpc>
              <a:spcBef>
                <a:spcPct val="20000"/>
              </a:spcBef>
              <a:buSzPct val="100000"/>
              <a:buFont typeface="Arial" pitchFamily="34" charset="0"/>
              <a:buChar char="•"/>
            </a:pPr>
            <a:r>
              <a:rPr lang="en-US" sz="1600" dirty="0">
                <a:solidFill>
                  <a:srgbClr val="00467F"/>
                </a:solidFill>
              </a:rPr>
              <a:t>Message Trace</a:t>
            </a:r>
          </a:p>
          <a:p>
            <a:pPr marL="802527" lvl="1" indent="-345327" defTabSz="457200">
              <a:lnSpc>
                <a:spcPct val="90000"/>
              </a:lnSpc>
              <a:spcBef>
                <a:spcPct val="20000"/>
              </a:spcBef>
              <a:buSzPct val="90000"/>
              <a:buFont typeface="Arial" pitchFamily="34" charset="0"/>
              <a:buChar char="–"/>
            </a:pPr>
            <a:r>
              <a:rPr lang="en-US" sz="1600" dirty="0">
                <a:solidFill>
                  <a:srgbClr val="00467F"/>
                </a:solidFill>
              </a:rPr>
              <a:t>Outside your organization</a:t>
            </a:r>
          </a:p>
          <a:p>
            <a:pPr marL="345327" indent="-345327" defTabSz="457200">
              <a:lnSpc>
                <a:spcPct val="90000"/>
              </a:lnSpc>
              <a:spcBef>
                <a:spcPct val="20000"/>
              </a:spcBef>
              <a:buSzPct val="90000"/>
              <a:buFont typeface="Arial" pitchFamily="34" charset="0"/>
              <a:buChar char="•"/>
            </a:pPr>
            <a:endParaRPr lang="en-US" sz="1600" dirty="0" smtClean="0">
              <a:solidFill>
                <a:srgbClr val="00467F"/>
              </a:solidFill>
            </a:endParaRPr>
          </a:p>
          <a:p>
            <a:pPr marL="345327" indent="-345327" defTabSz="457200">
              <a:lnSpc>
                <a:spcPct val="90000"/>
              </a:lnSpc>
              <a:spcBef>
                <a:spcPct val="20000"/>
              </a:spcBef>
              <a:buSzPct val="100000"/>
              <a:buFont typeface="Arial" pitchFamily="34" charset="0"/>
              <a:buChar char="•"/>
            </a:pPr>
            <a:r>
              <a:rPr lang="en-US" sz="1600" dirty="0">
                <a:solidFill>
                  <a:srgbClr val="00467F"/>
                </a:solidFill>
              </a:rPr>
              <a:t>Transport rules to control mail hygiene and corresponding mail delivery </a:t>
            </a:r>
          </a:p>
          <a:p>
            <a:pPr marL="802527" lvl="1" indent="-345327" defTabSz="457200">
              <a:lnSpc>
                <a:spcPct val="90000"/>
              </a:lnSpc>
              <a:spcBef>
                <a:spcPct val="20000"/>
              </a:spcBef>
              <a:buSzPct val="90000"/>
              <a:buFont typeface="Arial" pitchFamily="34" charset="0"/>
              <a:buChar char="–"/>
            </a:pPr>
            <a:r>
              <a:rPr lang="en-US" sz="1600" dirty="0">
                <a:solidFill>
                  <a:srgbClr val="00467F"/>
                </a:solidFill>
              </a:rPr>
              <a:t>Configure org-wide safe/blocked senders</a:t>
            </a:r>
          </a:p>
          <a:p>
            <a:pPr marL="802527" lvl="1" indent="-345327" defTabSz="457200">
              <a:lnSpc>
                <a:spcPct val="90000"/>
              </a:lnSpc>
              <a:spcBef>
                <a:spcPct val="20000"/>
              </a:spcBef>
              <a:buSzPct val="90000"/>
              <a:buFont typeface="Arial" pitchFamily="34" charset="0"/>
              <a:buChar char="–"/>
            </a:pPr>
            <a:r>
              <a:rPr lang="en-US" sz="1600" dirty="0">
                <a:solidFill>
                  <a:srgbClr val="00467F"/>
                </a:solidFill>
              </a:rPr>
              <a:t>Configure granular anti-spam settings </a:t>
            </a:r>
          </a:p>
          <a:p>
            <a:pPr marL="345327" indent="-345327" defTabSz="457200">
              <a:lnSpc>
                <a:spcPct val="90000"/>
              </a:lnSpc>
              <a:spcBef>
                <a:spcPct val="20000"/>
              </a:spcBef>
              <a:buSzPct val="90000"/>
              <a:buFont typeface="Arial" pitchFamily="34" charset="0"/>
              <a:buChar char="•"/>
            </a:pPr>
            <a:endParaRPr lang="en-US" sz="1600" dirty="0" smtClean="0">
              <a:solidFill>
                <a:srgbClr val="00467F"/>
              </a:solidFill>
            </a:endParaRPr>
          </a:p>
          <a:p>
            <a:pPr marL="345327" indent="-345327" defTabSz="457200">
              <a:lnSpc>
                <a:spcPct val="90000"/>
              </a:lnSpc>
              <a:spcBef>
                <a:spcPct val="20000"/>
              </a:spcBef>
              <a:buSzPct val="100000"/>
              <a:buFont typeface="Arial" pitchFamily="34" charset="0"/>
              <a:buChar char="•"/>
            </a:pPr>
            <a:r>
              <a:rPr lang="en-US" sz="1600" dirty="0">
                <a:solidFill>
                  <a:srgbClr val="00467F"/>
                </a:solidFill>
              </a:rPr>
              <a:t>View reports on email hygiene </a:t>
            </a:r>
          </a:p>
          <a:p>
            <a:pPr marL="345327" indent="-345327" defTabSz="457200">
              <a:lnSpc>
                <a:spcPct val="90000"/>
              </a:lnSpc>
              <a:spcBef>
                <a:spcPct val="20000"/>
              </a:spcBef>
              <a:buSzPct val="100000"/>
              <a:buFont typeface="Arial" pitchFamily="34" charset="0"/>
              <a:buChar char="•"/>
            </a:pPr>
            <a:endParaRPr lang="en-US" sz="1600" dirty="0">
              <a:solidFill>
                <a:srgbClr val="00467F"/>
              </a:solidFill>
            </a:endParaRPr>
          </a:p>
          <a:p>
            <a:pPr marL="345327" indent="-345327" defTabSz="457200">
              <a:lnSpc>
                <a:spcPct val="90000"/>
              </a:lnSpc>
              <a:spcBef>
                <a:spcPct val="20000"/>
              </a:spcBef>
              <a:buSzPct val="100000"/>
              <a:buFont typeface="Arial" pitchFamily="34" charset="0"/>
              <a:buChar char="•"/>
            </a:pPr>
            <a:r>
              <a:rPr lang="en-US" sz="1600" dirty="0">
                <a:solidFill>
                  <a:srgbClr val="00467F"/>
                </a:solidFill>
              </a:rPr>
              <a:t>Configure and Control End to End Email Flow</a:t>
            </a:r>
          </a:p>
          <a:p>
            <a:pPr marL="802527" lvl="1" indent="-345327" defTabSz="457200">
              <a:lnSpc>
                <a:spcPct val="90000"/>
              </a:lnSpc>
              <a:spcBef>
                <a:spcPct val="20000"/>
              </a:spcBef>
              <a:buSzPct val="90000"/>
              <a:buFont typeface="Arial" pitchFamily="34" charset="0"/>
              <a:buChar char="–"/>
            </a:pPr>
            <a:r>
              <a:rPr lang="en-US" sz="1600" dirty="0">
                <a:solidFill>
                  <a:srgbClr val="00467F"/>
                </a:solidFill>
              </a:rPr>
              <a:t>Configure Connectors</a:t>
            </a:r>
          </a:p>
          <a:p>
            <a:pPr marL="345327" indent="-345327" defTabSz="457200">
              <a:lnSpc>
                <a:spcPct val="90000"/>
              </a:lnSpc>
              <a:spcBef>
                <a:spcPct val="20000"/>
              </a:spcBef>
              <a:buSzPct val="90000"/>
              <a:buFontTx/>
              <a:buBlip>
                <a:blip r:embed="rId3"/>
              </a:buBlip>
            </a:pPr>
            <a:endParaRPr lang="en-US" sz="1500" dirty="0">
              <a:solidFill>
                <a:prstClr val="white"/>
              </a:solidFill>
            </a:endParaRPr>
          </a:p>
        </p:txBody>
      </p:sp>
      <p:sp>
        <p:nvSpPr>
          <p:cNvPr id="7" name="Round Same Side Corner Rectangle 6"/>
          <p:cNvSpPr/>
          <p:nvPr/>
        </p:nvSpPr>
        <p:spPr>
          <a:xfrm flipV="1">
            <a:off x="304723" y="2206006"/>
            <a:ext cx="5638801" cy="4343400"/>
          </a:xfrm>
          <a:prstGeom prst="round2SameRect">
            <a:avLst>
              <a:gd name="adj1" fmla="val 8323"/>
              <a:gd name="adj2" fmla="val 0"/>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endParaRPr lang="en-US" sz="1700" dirty="0">
              <a:gradFill>
                <a:gsLst>
                  <a:gs pos="0">
                    <a:srgbClr val="00467F"/>
                  </a:gs>
                  <a:gs pos="50000">
                    <a:srgbClr val="00467F"/>
                  </a:gs>
                </a:gsLst>
                <a:lin ang="5400000" scaled="0"/>
              </a:gradFill>
            </a:endParaRPr>
          </a:p>
        </p:txBody>
      </p:sp>
      <p:sp>
        <p:nvSpPr>
          <p:cNvPr id="22" name="Round Same Side Corner Rectangle 21"/>
          <p:cNvSpPr/>
          <p:nvPr/>
        </p:nvSpPr>
        <p:spPr>
          <a:xfrm>
            <a:off x="304720" y="1444011"/>
            <a:ext cx="5638801" cy="752991"/>
          </a:xfrm>
          <a:prstGeom prst="round2Same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lnSpc>
                <a:spcPct val="85000"/>
              </a:lnSpc>
            </a:pPr>
            <a:endParaRPr lang="en-US" dirty="0" smtClean="0">
              <a:gradFill>
                <a:gsLst>
                  <a:gs pos="0">
                    <a:prstClr val="white"/>
                  </a:gs>
                  <a:gs pos="100000">
                    <a:prstClr val="white"/>
                  </a:gs>
                </a:gsLst>
                <a:lin ang="13500000" scaled="1"/>
              </a:gradFill>
            </a:endParaRPr>
          </a:p>
        </p:txBody>
      </p:sp>
      <p:sp>
        <p:nvSpPr>
          <p:cNvPr id="20" name="Text Placeholder 2"/>
          <p:cNvSpPr txBox="1">
            <a:spLocks/>
          </p:cNvSpPr>
          <p:nvPr/>
        </p:nvSpPr>
        <p:spPr>
          <a:xfrm>
            <a:off x="406294" y="2266860"/>
            <a:ext cx="5334000" cy="2388346"/>
          </a:xfrm>
          <a:prstGeom prst="rect">
            <a:avLst/>
          </a:prstGeom>
        </p:spPr>
        <p:txBody>
          <a:bodyPr vert="horz" wrap="square" lIns="0" tIns="0" rIns="0" bIns="0" rtlCol="0">
            <a:spAutoFit/>
          </a:bodyPr>
          <a:lstStyle/>
          <a:p>
            <a:pPr marL="345327" indent="-345327" defTabSz="457200">
              <a:lnSpc>
                <a:spcPct val="90000"/>
              </a:lnSpc>
              <a:spcBef>
                <a:spcPct val="20000"/>
              </a:spcBef>
              <a:buSzPct val="100000"/>
              <a:buFont typeface="Arial" pitchFamily="34" charset="0"/>
              <a:buChar char="•"/>
            </a:pPr>
            <a:r>
              <a:rPr lang="en-US" sz="1600" dirty="0">
                <a:solidFill>
                  <a:srgbClr val="00467F"/>
                </a:solidFill>
              </a:rPr>
              <a:t>Domain Management</a:t>
            </a:r>
          </a:p>
          <a:p>
            <a:pPr marL="802527" lvl="1" indent="-345327" defTabSz="457200">
              <a:lnSpc>
                <a:spcPct val="90000"/>
              </a:lnSpc>
              <a:spcBef>
                <a:spcPct val="20000"/>
              </a:spcBef>
              <a:buSzPct val="90000"/>
              <a:buFont typeface="Arial" pitchFamily="34" charset="0"/>
              <a:buChar char="–"/>
            </a:pPr>
            <a:r>
              <a:rPr lang="en-US" sz="1600" dirty="0">
                <a:solidFill>
                  <a:srgbClr val="00467F"/>
                </a:solidFill>
              </a:rPr>
              <a:t>Office 365 customers (Hosted Email)</a:t>
            </a:r>
          </a:p>
          <a:p>
            <a:pPr marL="345327" indent="-345327" defTabSz="457200">
              <a:lnSpc>
                <a:spcPct val="90000"/>
              </a:lnSpc>
              <a:spcBef>
                <a:spcPct val="20000"/>
              </a:spcBef>
              <a:buSzPct val="90000"/>
              <a:buFont typeface="Arial" pitchFamily="34" charset="0"/>
              <a:buChar char="•"/>
            </a:pPr>
            <a:endParaRPr lang="en-US" sz="1600" dirty="0" smtClean="0">
              <a:solidFill>
                <a:srgbClr val="00467F"/>
              </a:solidFill>
            </a:endParaRPr>
          </a:p>
          <a:p>
            <a:pPr marL="345327" indent="-345327" defTabSz="457200">
              <a:lnSpc>
                <a:spcPct val="90000"/>
              </a:lnSpc>
              <a:spcBef>
                <a:spcPct val="20000"/>
              </a:spcBef>
              <a:buSzPct val="100000"/>
              <a:buFont typeface="Arial" pitchFamily="34" charset="0"/>
              <a:buChar char="•"/>
            </a:pPr>
            <a:r>
              <a:rPr lang="en-US" sz="1600" dirty="0">
                <a:solidFill>
                  <a:srgbClr val="00467F"/>
                </a:solidFill>
              </a:rPr>
              <a:t>Message Trace</a:t>
            </a:r>
          </a:p>
          <a:p>
            <a:pPr marL="802527" lvl="1" indent="-345327" defTabSz="457200">
              <a:lnSpc>
                <a:spcPct val="90000"/>
              </a:lnSpc>
              <a:spcBef>
                <a:spcPct val="20000"/>
              </a:spcBef>
              <a:buSzPct val="90000"/>
              <a:buFont typeface="Arial" pitchFamily="34" charset="0"/>
              <a:buChar char="–"/>
            </a:pPr>
            <a:r>
              <a:rPr lang="en-US" sz="1600" dirty="0">
                <a:solidFill>
                  <a:srgbClr val="00467F"/>
                </a:solidFill>
              </a:rPr>
              <a:t>Within your organization</a:t>
            </a:r>
          </a:p>
          <a:p>
            <a:pPr marL="345327" indent="-345327" defTabSz="457200">
              <a:lnSpc>
                <a:spcPct val="90000"/>
              </a:lnSpc>
              <a:spcBef>
                <a:spcPct val="20000"/>
              </a:spcBef>
              <a:buSzPct val="90000"/>
              <a:buFont typeface="Arial" pitchFamily="34" charset="0"/>
              <a:buChar char="•"/>
            </a:pPr>
            <a:endParaRPr lang="en-US" sz="1600" dirty="0" smtClean="0">
              <a:solidFill>
                <a:srgbClr val="00467F"/>
              </a:solidFill>
            </a:endParaRPr>
          </a:p>
          <a:p>
            <a:pPr marL="345327" indent="-345327" defTabSz="457200">
              <a:lnSpc>
                <a:spcPct val="90000"/>
              </a:lnSpc>
              <a:spcBef>
                <a:spcPct val="20000"/>
              </a:spcBef>
              <a:buSzPct val="100000"/>
              <a:buFont typeface="Arial" pitchFamily="34" charset="0"/>
              <a:buChar char="•"/>
            </a:pPr>
            <a:r>
              <a:rPr lang="en-US" sz="1600" dirty="0">
                <a:solidFill>
                  <a:srgbClr val="00467F"/>
                </a:solidFill>
              </a:rPr>
              <a:t>Transport rules to control email delivery</a:t>
            </a:r>
          </a:p>
          <a:p>
            <a:pPr marL="345327" indent="-345327" defTabSz="457200">
              <a:lnSpc>
                <a:spcPct val="90000"/>
              </a:lnSpc>
              <a:spcBef>
                <a:spcPct val="20000"/>
              </a:spcBef>
              <a:buSzPct val="100000"/>
              <a:buFont typeface="Arial" pitchFamily="34" charset="0"/>
              <a:buChar char="•"/>
            </a:pPr>
            <a:endParaRPr lang="en-US" sz="1600" dirty="0">
              <a:solidFill>
                <a:srgbClr val="00467F"/>
              </a:solidFill>
            </a:endParaRPr>
          </a:p>
          <a:p>
            <a:pPr marL="345327" indent="-345327" defTabSz="457200">
              <a:lnSpc>
                <a:spcPct val="90000"/>
              </a:lnSpc>
              <a:spcBef>
                <a:spcPct val="20000"/>
              </a:spcBef>
              <a:buSzPct val="100000"/>
              <a:buFont typeface="Arial" pitchFamily="34" charset="0"/>
              <a:buChar char="•"/>
            </a:pPr>
            <a:r>
              <a:rPr lang="en-US" sz="1600" dirty="0">
                <a:solidFill>
                  <a:srgbClr val="00467F"/>
                </a:solidFill>
              </a:rPr>
              <a:t>Configure journaling of emails to external archive</a:t>
            </a:r>
          </a:p>
        </p:txBody>
      </p:sp>
      <p:sp>
        <p:nvSpPr>
          <p:cNvPr id="14" name="Rectangle 13"/>
          <p:cNvSpPr/>
          <p:nvPr/>
        </p:nvSpPr>
        <p:spPr>
          <a:xfrm>
            <a:off x="304723" y="1641016"/>
            <a:ext cx="5638801" cy="346259"/>
          </a:xfrm>
          <a:prstGeom prst="rect">
            <a:avLst/>
          </a:prstGeom>
        </p:spPr>
        <p:txBody>
          <a:bodyPr wrap="square" lIns="68589" tIns="34295" rIns="68589" bIns="34295">
            <a:spAutoFit/>
          </a:bodyPr>
          <a:lstStyle/>
          <a:p>
            <a:pPr algn="ctr" defTabSz="457200">
              <a:spcBef>
                <a:spcPct val="20000"/>
              </a:spcBef>
              <a:spcAft>
                <a:spcPts val="900"/>
              </a:spcAft>
              <a:buClr>
                <a:srgbClr val="FF5B00"/>
              </a:buClr>
            </a:pPr>
            <a:r>
              <a:rPr lang="en-US" b="1" dirty="0">
                <a:solidFill>
                  <a:schemeClr val="tx2">
                    <a:lumMod val="75000"/>
                  </a:schemeClr>
                </a:solidFill>
                <a:cs typeface="Segoe UI" pitchFamily="34" charset="0"/>
              </a:rPr>
              <a:t>Use Exchange Control Panel for these tasks</a:t>
            </a:r>
          </a:p>
        </p:txBody>
      </p:sp>
      <p:sp>
        <p:nvSpPr>
          <p:cNvPr id="13" name="Title 1"/>
          <p:cNvSpPr>
            <a:spLocks noGrp="1"/>
          </p:cNvSpPr>
          <p:nvPr>
            <p:ph type="title"/>
          </p:nvPr>
        </p:nvSpPr>
        <p:spPr/>
        <p:txBody>
          <a:bodyPr/>
          <a:lstStyle/>
          <a:p>
            <a:r>
              <a:rPr lang="en-US" smtClean="0"/>
              <a:t>When to use Admin Center vs. the Exchange Control Panel</a:t>
            </a:r>
            <a:endParaRPr lang="en-US" dirty="0"/>
          </a:p>
        </p:txBody>
      </p:sp>
    </p:spTree>
    <p:extLst>
      <p:ext uri="{BB962C8B-B14F-4D97-AF65-F5344CB8AC3E}">
        <p14:creationId xmlns:p14="http://schemas.microsoft.com/office/powerpoint/2010/main" val="37711760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Permissions Mapping</a:t>
            </a:r>
            <a:endParaRPr lang="en-US" dirty="0"/>
          </a:p>
        </p:txBody>
      </p:sp>
      <p:sp>
        <p:nvSpPr>
          <p:cNvPr id="2" name="Text Placeholder 1"/>
          <p:cNvSpPr>
            <a:spLocks noGrp="1"/>
          </p:cNvSpPr>
          <p:nvPr>
            <p:ph type="body" sz="quarter" idx="10"/>
          </p:nvPr>
        </p:nvSpPr>
        <p:spPr/>
        <p:txBody>
          <a:bodyPr/>
          <a:lstStyle/>
          <a:p>
            <a:r>
              <a:rPr lang="en-US" smtClean="0"/>
              <a:t>Permissions mapping between Exchange Online and FOPE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04871807"/>
              </p:ext>
            </p:extLst>
          </p:nvPr>
        </p:nvGraphicFramePr>
        <p:xfrm>
          <a:off x="991312" y="2667000"/>
          <a:ext cx="9144000" cy="2743200"/>
        </p:xfrm>
        <a:graphic>
          <a:graphicData uri="http://schemas.openxmlformats.org/drawingml/2006/table">
            <a:tbl>
              <a:tblPr firstRow="1" bandRow="1">
                <a:tableStyleId>{1E171933-4619-4E11-9A3F-F7608DF75F80}</a:tableStyleId>
              </a:tblPr>
              <a:tblGrid>
                <a:gridCol w="4666004"/>
                <a:gridCol w="4477996"/>
              </a:tblGrid>
              <a:tr h="370840">
                <a:tc>
                  <a:txBody>
                    <a:bodyPr/>
                    <a:lstStyle/>
                    <a:p>
                      <a:r>
                        <a:rPr lang="en-US" sz="2400" dirty="0" smtClean="0"/>
                        <a:t>Exchange Online Console</a:t>
                      </a:r>
                      <a:endParaRPr lang="en-US" sz="2400" dirty="0"/>
                    </a:p>
                  </a:txBody>
                  <a:tcPr marL="121888" marR="121888"/>
                </a:tc>
                <a:tc>
                  <a:txBody>
                    <a:bodyPr/>
                    <a:lstStyle/>
                    <a:p>
                      <a:r>
                        <a:rPr lang="en-US" sz="2400" dirty="0" smtClean="0"/>
                        <a:t>FOPE Admin Center</a:t>
                      </a:r>
                      <a:endParaRPr lang="en-US" sz="2400" dirty="0"/>
                    </a:p>
                  </a:txBody>
                  <a:tcPr marL="121888" marR="121888"/>
                </a:tc>
              </a:tr>
              <a:tr h="370840">
                <a:tc>
                  <a:txBody>
                    <a:bodyPr/>
                    <a:lstStyle/>
                    <a:p>
                      <a:r>
                        <a:rPr lang="en-US" sz="2400" dirty="0" smtClean="0"/>
                        <a:t>Billing</a:t>
                      </a:r>
                      <a:r>
                        <a:rPr lang="en-US" sz="2400" baseline="0" dirty="0" smtClean="0"/>
                        <a:t> Administrator</a:t>
                      </a:r>
                      <a:endParaRPr lang="en-US" sz="2400" dirty="0"/>
                    </a:p>
                  </a:txBody>
                  <a:tcPr marL="121888" marR="121888"/>
                </a:tc>
                <a:tc>
                  <a:txBody>
                    <a:bodyPr/>
                    <a:lstStyle/>
                    <a:p>
                      <a:r>
                        <a:rPr lang="en-US" sz="2400" dirty="0" smtClean="0"/>
                        <a:t>No access</a:t>
                      </a:r>
                      <a:endParaRPr lang="en-US" sz="2400" dirty="0"/>
                    </a:p>
                  </a:txBody>
                  <a:tcPr marL="121888" marR="121888"/>
                </a:tc>
              </a:tr>
              <a:tr h="370840">
                <a:tc>
                  <a:txBody>
                    <a:bodyPr/>
                    <a:lstStyle/>
                    <a:p>
                      <a:r>
                        <a:rPr lang="en-US" sz="2400" dirty="0" smtClean="0"/>
                        <a:t>Global</a:t>
                      </a:r>
                      <a:r>
                        <a:rPr lang="en-US" sz="2400" baseline="0" dirty="0" smtClean="0"/>
                        <a:t> Administrator</a:t>
                      </a:r>
                      <a:endParaRPr lang="en-US" sz="2400" dirty="0"/>
                    </a:p>
                  </a:txBody>
                  <a:tcPr marL="121888" marR="121888"/>
                </a:tc>
                <a:tc>
                  <a:txBody>
                    <a:bodyPr/>
                    <a:lstStyle/>
                    <a:p>
                      <a:r>
                        <a:rPr lang="en-US" sz="2400" dirty="0" smtClean="0"/>
                        <a:t>Full</a:t>
                      </a:r>
                      <a:r>
                        <a:rPr lang="en-US" sz="2400" baseline="0" dirty="0" smtClean="0"/>
                        <a:t> Admin privileges</a:t>
                      </a:r>
                      <a:endParaRPr lang="en-US" sz="2400" dirty="0"/>
                    </a:p>
                  </a:txBody>
                  <a:tcPr marL="121888" marR="121888"/>
                </a:tc>
              </a:tr>
              <a:tr h="370840">
                <a:tc>
                  <a:txBody>
                    <a:bodyPr/>
                    <a:lstStyle/>
                    <a:p>
                      <a:r>
                        <a:rPr lang="en-US" sz="2400" dirty="0" smtClean="0"/>
                        <a:t>Password Administrator</a:t>
                      </a:r>
                      <a:endParaRPr lang="en-US" sz="2400" dirty="0"/>
                    </a:p>
                  </a:txBody>
                  <a:tcPr marL="121888" marR="121888"/>
                </a:tc>
                <a:tc>
                  <a:txBody>
                    <a:bodyPr/>
                    <a:lstStyle/>
                    <a:p>
                      <a:r>
                        <a:rPr lang="en-US" sz="2400" dirty="0" smtClean="0"/>
                        <a:t>Admin Read-only</a:t>
                      </a:r>
                      <a:r>
                        <a:rPr lang="en-US" sz="2400" baseline="0" dirty="0" smtClean="0"/>
                        <a:t> privileges</a:t>
                      </a:r>
                      <a:endParaRPr lang="en-US" sz="2400" dirty="0"/>
                    </a:p>
                  </a:txBody>
                  <a:tcPr marL="121888" marR="121888"/>
                </a:tc>
              </a:tr>
              <a:tr h="370840">
                <a:tc>
                  <a:txBody>
                    <a:bodyPr/>
                    <a:lstStyle/>
                    <a:p>
                      <a:r>
                        <a:rPr lang="en-US" sz="2400" dirty="0" smtClean="0"/>
                        <a:t>Service Administrator</a:t>
                      </a:r>
                      <a:endParaRPr lang="en-US" sz="2400" dirty="0"/>
                    </a:p>
                  </a:txBody>
                  <a:tcPr marL="121888" marR="121888"/>
                </a:tc>
                <a:tc>
                  <a:txBody>
                    <a:bodyPr/>
                    <a:lstStyle/>
                    <a:p>
                      <a:r>
                        <a:rPr lang="en-US" sz="2400" dirty="0" smtClean="0"/>
                        <a:t>No access</a:t>
                      </a:r>
                      <a:endParaRPr lang="en-US" sz="2400" dirty="0"/>
                    </a:p>
                  </a:txBody>
                  <a:tcPr marL="121888" marR="121888"/>
                </a:tc>
              </a:tr>
              <a:tr h="370840">
                <a:tc>
                  <a:txBody>
                    <a:bodyPr/>
                    <a:lstStyle/>
                    <a:p>
                      <a:r>
                        <a:rPr lang="en-US" sz="2400" dirty="0" smtClean="0"/>
                        <a:t>User Management Administrator </a:t>
                      </a:r>
                      <a:endParaRPr lang="en-US" sz="2400" dirty="0"/>
                    </a:p>
                  </a:txBody>
                  <a:tcPr marL="121888" marR="121888"/>
                </a:tc>
                <a:tc>
                  <a:txBody>
                    <a:bodyPr/>
                    <a:lstStyle/>
                    <a:p>
                      <a:r>
                        <a:rPr lang="en-US" sz="2400" dirty="0" smtClean="0"/>
                        <a:t>No access</a:t>
                      </a:r>
                      <a:endParaRPr lang="en-US" sz="2400" dirty="0"/>
                    </a:p>
                  </a:txBody>
                  <a:tcPr marL="121888" marR="121888"/>
                </a:tc>
              </a:tr>
            </a:tbl>
          </a:graphicData>
        </a:graphic>
      </p:graphicFrame>
    </p:spTree>
    <p:extLst>
      <p:ext uri="{BB962C8B-B14F-4D97-AF65-F5344CB8AC3E}">
        <p14:creationId xmlns:p14="http://schemas.microsoft.com/office/powerpoint/2010/main" val="27923099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FOPE Single Sign-On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34" y="1136591"/>
            <a:ext cx="10981345" cy="5597495"/>
          </a:xfrm>
          <a:prstGeom prst="rect">
            <a:avLst/>
          </a:prstGeom>
        </p:spPr>
      </p:pic>
    </p:spTree>
    <p:extLst>
      <p:ext uri="{BB962C8B-B14F-4D97-AF65-F5344CB8AC3E}">
        <p14:creationId xmlns:p14="http://schemas.microsoft.com/office/powerpoint/2010/main" val="7878375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44" y="1119498"/>
            <a:ext cx="10998436" cy="5631679"/>
          </a:xfrm>
          <a:prstGeom prst="rect">
            <a:avLst/>
          </a:prstGeom>
        </p:spPr>
      </p:pic>
      <p:sp>
        <p:nvSpPr>
          <p:cNvPr id="7" name="Rectangle 6"/>
          <p:cNvSpPr/>
          <p:nvPr/>
        </p:nvSpPr>
        <p:spPr>
          <a:xfrm>
            <a:off x="6703854" y="1208933"/>
            <a:ext cx="414420" cy="164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p:txBody>
          <a:bodyPr/>
          <a:lstStyle/>
          <a:p>
            <a:r>
              <a:rPr lang="en-US" dirty="0" smtClean="0"/>
              <a:t>FOPE Single Sign-On (cont.)</a:t>
            </a:r>
            <a:endParaRPr lang="en-US" dirty="0"/>
          </a:p>
        </p:txBody>
      </p:sp>
    </p:spTree>
    <p:extLst>
      <p:ext uri="{BB962C8B-B14F-4D97-AF65-F5344CB8AC3E}">
        <p14:creationId xmlns:p14="http://schemas.microsoft.com/office/powerpoint/2010/main" val="22273849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14" y="1110953"/>
            <a:ext cx="11041166" cy="5580404"/>
          </a:xfrm>
          <a:prstGeom prst="rect">
            <a:avLst/>
          </a:prstGeom>
        </p:spPr>
      </p:pic>
      <p:sp>
        <p:nvSpPr>
          <p:cNvPr id="7" name="Rectangle 6"/>
          <p:cNvSpPr/>
          <p:nvPr/>
        </p:nvSpPr>
        <p:spPr>
          <a:xfrm>
            <a:off x="2076153" y="3413917"/>
            <a:ext cx="1462659" cy="3205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p:txBody>
          <a:bodyPr/>
          <a:lstStyle/>
          <a:p>
            <a:r>
              <a:rPr lang="en-US" smtClean="0"/>
              <a:t>FOPE Single Sign-On (cont.)</a:t>
            </a:r>
            <a:endParaRPr lang="en-US" dirty="0"/>
          </a:p>
        </p:txBody>
      </p:sp>
    </p:spTree>
    <p:extLst>
      <p:ext uri="{BB962C8B-B14F-4D97-AF65-F5344CB8AC3E}">
        <p14:creationId xmlns:p14="http://schemas.microsoft.com/office/powerpoint/2010/main" val="10866191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205" y="1110953"/>
            <a:ext cx="11006983" cy="5571858"/>
          </a:xfrm>
          <a:prstGeom prst="rect">
            <a:avLst/>
          </a:prstGeom>
        </p:spPr>
      </p:pic>
      <p:sp>
        <p:nvSpPr>
          <p:cNvPr id="7" name="Rectangle 6"/>
          <p:cNvSpPr/>
          <p:nvPr/>
        </p:nvSpPr>
        <p:spPr>
          <a:xfrm>
            <a:off x="705122" y="2265859"/>
            <a:ext cx="670385" cy="1554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p:txBody>
          <a:bodyPr/>
          <a:lstStyle/>
          <a:p>
            <a:r>
              <a:rPr lang="en-US" smtClean="0"/>
              <a:t>FOPE Single Sign-On (cont.)</a:t>
            </a:r>
            <a:endParaRPr lang="en-US" dirty="0"/>
          </a:p>
        </p:txBody>
      </p:sp>
    </p:spTree>
    <p:extLst>
      <p:ext uri="{BB962C8B-B14F-4D97-AF65-F5344CB8AC3E}">
        <p14:creationId xmlns:p14="http://schemas.microsoft.com/office/powerpoint/2010/main" val="11611783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50" y="1034041"/>
            <a:ext cx="11109534" cy="5665862"/>
          </a:xfrm>
          <a:prstGeom prst="rect">
            <a:avLst/>
          </a:prstGeom>
        </p:spPr>
      </p:pic>
      <p:sp>
        <p:nvSpPr>
          <p:cNvPr id="7" name="Rectangle 6"/>
          <p:cNvSpPr/>
          <p:nvPr/>
        </p:nvSpPr>
        <p:spPr>
          <a:xfrm>
            <a:off x="8024311" y="2364939"/>
            <a:ext cx="3281775"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p:txBody>
          <a:bodyPr/>
          <a:lstStyle/>
          <a:p>
            <a:r>
              <a:rPr lang="en-US" smtClean="0"/>
              <a:t>FOPE Single Sign-On (cont.)</a:t>
            </a:r>
            <a:endParaRPr lang="en-US" dirty="0"/>
          </a:p>
        </p:txBody>
      </p:sp>
    </p:spTree>
    <p:extLst>
      <p:ext uri="{BB962C8B-B14F-4D97-AF65-F5344CB8AC3E}">
        <p14:creationId xmlns:p14="http://schemas.microsoft.com/office/powerpoint/2010/main" val="42645642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044" r="12118"/>
          <a:stretch/>
        </p:blipFill>
        <p:spPr>
          <a:xfrm>
            <a:off x="648929" y="1008177"/>
            <a:ext cx="11007535" cy="5697794"/>
          </a:xfrm>
          <a:prstGeom prst="rect">
            <a:avLst/>
          </a:prstGeom>
        </p:spPr>
      </p:pic>
      <p:sp>
        <p:nvSpPr>
          <p:cNvPr id="5" name="Title 1"/>
          <p:cNvSpPr>
            <a:spLocks noGrp="1"/>
          </p:cNvSpPr>
          <p:nvPr>
            <p:ph type="title"/>
          </p:nvPr>
        </p:nvSpPr>
        <p:spPr/>
        <p:txBody>
          <a:bodyPr/>
          <a:lstStyle/>
          <a:p>
            <a:r>
              <a:rPr lang="en-US" smtClean="0"/>
              <a:t>FOPE Single Sign-On (cont.)</a:t>
            </a:r>
            <a:endParaRPr lang="en-US" dirty="0"/>
          </a:p>
        </p:txBody>
      </p:sp>
    </p:spTree>
    <p:extLst>
      <p:ext uri="{BB962C8B-B14F-4D97-AF65-F5344CB8AC3E}">
        <p14:creationId xmlns:p14="http://schemas.microsoft.com/office/powerpoint/2010/main" val="33205922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Microsoft Forefront Online Protection </a:t>
            </a:r>
            <a:r>
              <a:rPr lang="en-US" sz="3200" dirty="0" smtClean="0"/>
              <a:t/>
            </a:r>
            <a:br>
              <a:rPr lang="en-US" sz="3200" dirty="0" smtClean="0"/>
            </a:br>
            <a:r>
              <a:rPr lang="en-US" sz="3200" dirty="0" smtClean="0"/>
              <a:t>for Exchange </a:t>
            </a:r>
            <a:r>
              <a:rPr lang="en-US" sz="3200" dirty="0"/>
              <a:t>and Microsoft Office 365: </a:t>
            </a:r>
            <a:r>
              <a:rPr lang="en-US" sz="3200" dirty="0" smtClean="0"/>
              <a:t/>
            </a:r>
            <a:br>
              <a:rPr lang="en-US" sz="3200" dirty="0" smtClean="0"/>
            </a:br>
            <a:r>
              <a:rPr lang="en-US" sz="3200" dirty="0" smtClean="0"/>
              <a:t>Better </a:t>
            </a:r>
            <a:r>
              <a:rPr lang="en-US" sz="3200" dirty="0"/>
              <a:t>Together!</a:t>
            </a:r>
          </a:p>
        </p:txBody>
      </p:sp>
      <p:sp>
        <p:nvSpPr>
          <p:cNvPr id="3" name="Subtitle 2"/>
          <p:cNvSpPr>
            <a:spLocks noGrp="1"/>
          </p:cNvSpPr>
          <p:nvPr>
            <p:ph type="subTitle" idx="1"/>
          </p:nvPr>
        </p:nvSpPr>
        <p:spPr/>
        <p:txBody>
          <a:bodyPr/>
          <a:lstStyle/>
          <a:p>
            <a:r>
              <a:rPr lang="en-US" dirty="0" err="1" smtClean="0"/>
              <a:t>Harpreet</a:t>
            </a:r>
            <a:r>
              <a:rPr lang="en-US" dirty="0" smtClean="0"/>
              <a:t> Singh </a:t>
            </a:r>
            <a:r>
              <a:rPr lang="en-US" dirty="0" err="1" smtClean="0"/>
              <a:t>Juneja</a:t>
            </a:r>
            <a:r>
              <a:rPr lang="en-US" dirty="0" smtClean="0"/>
              <a:t> </a:t>
            </a:r>
          </a:p>
          <a:p>
            <a:r>
              <a:rPr lang="en-US" dirty="0" smtClean="0"/>
              <a:t>Sridhar </a:t>
            </a:r>
            <a:r>
              <a:rPr lang="en-US" dirty="0" err="1" smtClean="0"/>
              <a:t>Chandrashekar</a:t>
            </a:r>
            <a:endParaRPr lang="en-US" dirty="0"/>
          </a:p>
        </p:txBody>
      </p:sp>
      <p:sp>
        <p:nvSpPr>
          <p:cNvPr id="4" name="Text Placeholder 3"/>
          <p:cNvSpPr>
            <a:spLocks noGrp="1"/>
          </p:cNvSpPr>
          <p:nvPr>
            <p:ph type="body" sz="quarter" idx="10"/>
          </p:nvPr>
        </p:nvSpPr>
        <p:spPr/>
        <p:txBody>
          <a:bodyPr/>
          <a:lstStyle/>
          <a:p>
            <a:r>
              <a:rPr lang="en-US" smtClean="0"/>
              <a:t>SIM331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idx="4294967295"/>
          </p:nvPr>
        </p:nvSpPr>
        <p:spPr>
          <a:xfrm>
            <a:off x="519112" y="449263"/>
            <a:ext cx="9723437" cy="598646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solidFill>
                  <a:schemeClr val="tx1"/>
                </a:solidFill>
              </a:rPr>
              <a:t>FOPE in Office 365 Beta, An Overview</a:t>
            </a:r>
            <a:r>
              <a:rPr lang="en-US" dirty="0" smtClean="0">
                <a:solidFill>
                  <a:srgbClr val="FFFF00"/>
                </a:solidFill>
              </a:rPr>
              <a:t/>
            </a:r>
            <a:br>
              <a:rPr lang="en-US" dirty="0" smtClean="0">
                <a:solidFill>
                  <a:srgbClr val="FFFF00"/>
                </a:solidFill>
              </a:rPr>
            </a:br>
            <a:r>
              <a:rPr lang="en-US" dirty="0"/>
              <a:t/>
            </a:r>
            <a:br>
              <a:rPr lang="en-US" dirty="0"/>
            </a:br>
            <a:r>
              <a:rPr lang="en-US" dirty="0">
                <a:solidFill>
                  <a:schemeClr val="tx1"/>
                </a:solidFill>
              </a:rPr>
              <a:t>FOPE Admin Center</a:t>
            </a:r>
            <a:r>
              <a:rPr lang="en-US" dirty="0" smtClean="0"/>
              <a:t/>
            </a:r>
            <a:br>
              <a:rPr lang="en-US" dirty="0" smtClean="0"/>
            </a:br>
            <a:r>
              <a:rPr lang="en-US" dirty="0"/>
              <a:t/>
            </a:r>
            <a:br>
              <a:rPr lang="en-US" dirty="0"/>
            </a:br>
            <a:r>
              <a:rPr lang="en-US" dirty="0">
                <a:solidFill>
                  <a:srgbClr val="FFFF00"/>
                </a:solidFill>
              </a:rPr>
              <a:t>Junk Mail Management Options</a:t>
            </a:r>
            <a:r>
              <a:rPr lang="en-US" dirty="0" smtClean="0"/>
              <a:t/>
            </a:r>
            <a:br>
              <a:rPr lang="en-US" dirty="0" smtClean="0"/>
            </a:br>
            <a:r>
              <a:rPr lang="en-US" dirty="0"/>
              <a:t/>
            </a:r>
            <a:br>
              <a:rPr lang="en-US" dirty="0"/>
            </a:br>
            <a:r>
              <a:rPr lang="en-US" dirty="0" smtClean="0"/>
              <a:t>FOPE Connectors</a:t>
            </a:r>
            <a:br>
              <a:rPr lang="en-US" dirty="0" smtClean="0"/>
            </a:br>
            <a:r>
              <a:rPr lang="en-US" dirty="0"/>
              <a:t/>
            </a:r>
            <a:br>
              <a:rPr lang="en-US" dirty="0"/>
            </a:br>
            <a:endParaRPr lang="en-US" dirty="0"/>
          </a:p>
        </p:txBody>
      </p:sp>
    </p:spTree>
    <p:extLst>
      <p:ext uri="{BB962C8B-B14F-4D97-AF65-F5344CB8AC3E}">
        <p14:creationId xmlns:p14="http://schemas.microsoft.com/office/powerpoint/2010/main" val="6066590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833036591"/>
              </p:ext>
            </p:extLst>
          </p:nvPr>
        </p:nvGraphicFramePr>
        <p:xfrm>
          <a:off x="755762" y="1511152"/>
          <a:ext cx="10579692" cy="3261360"/>
        </p:xfrm>
        <a:graphic>
          <a:graphicData uri="http://schemas.openxmlformats.org/drawingml/2006/table">
            <a:tbl>
              <a:tblPr firstRow="1" bandRow="1">
                <a:tableStyleId>{00A15C55-8517-42AA-B614-E9B94910E393}</a:tableStyleId>
              </a:tblPr>
              <a:tblGrid>
                <a:gridCol w="2743199"/>
                <a:gridCol w="4050831"/>
                <a:gridCol w="3785662"/>
              </a:tblGrid>
              <a:tr h="375920">
                <a:tc>
                  <a:txBody>
                    <a:bodyPr/>
                    <a:lstStyle>
                      <a:defPPr>
                        <a:defRPr lang="en-US"/>
                      </a:defPPr>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endParaRPr lang="en-US" sz="2400" dirty="0"/>
                    </a:p>
                  </a:txBody>
                  <a:tcPr marL="121888" marR="121888"/>
                </a:tc>
                <a:tc>
                  <a:txBody>
                    <a:bodyPr/>
                    <a:lstStyle>
                      <a:defPPr>
                        <a:defRPr lang="en-US"/>
                      </a:defPPr>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r>
                        <a:rPr lang="en-US" sz="2400" dirty="0" smtClean="0"/>
                        <a:t>Outlook/OWA</a:t>
                      </a:r>
                      <a:r>
                        <a:rPr lang="en-US" sz="2400" baseline="0" dirty="0" smtClean="0"/>
                        <a:t> junk mail</a:t>
                      </a:r>
                      <a:endParaRPr lang="en-US" sz="2400" dirty="0"/>
                    </a:p>
                  </a:txBody>
                  <a:tcPr marL="121888" marR="121888"/>
                </a:tc>
                <a:tc>
                  <a:txBody>
                    <a:bodyPr/>
                    <a:lstStyle>
                      <a:defPPr>
                        <a:defRPr lang="en-US"/>
                      </a:defPPr>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r>
                        <a:rPr lang="en-US" sz="2400" dirty="0" smtClean="0"/>
                        <a:t>FOPE Spam</a:t>
                      </a:r>
                      <a:r>
                        <a:rPr lang="en-US" sz="2400" baseline="0" dirty="0" smtClean="0"/>
                        <a:t> </a:t>
                      </a:r>
                      <a:r>
                        <a:rPr lang="en-US" sz="2400" dirty="0" smtClean="0"/>
                        <a:t>Quarantine</a:t>
                      </a:r>
                      <a:endParaRPr lang="en-US" sz="2400" dirty="0"/>
                    </a:p>
                  </a:txBody>
                  <a:tcPr marL="121888" marR="121888"/>
                </a:tc>
              </a:tr>
              <a:tr h="588475">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smtClean="0"/>
                        <a:t>Where does suspect spam go?</a:t>
                      </a:r>
                      <a:endParaRPr lang="en-US" sz="2000" b="1"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2000" baseline="0" dirty="0" smtClean="0"/>
                        <a:t>Outlook junk mail folder (default)</a:t>
                      </a:r>
                      <a:endParaRPr lang="en-US" sz="2000" baseline="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2000" baseline="0" dirty="0" smtClean="0"/>
                        <a:t>FOPE Quarantine</a:t>
                      </a:r>
                      <a:endParaRPr lang="en-US" sz="2000" baseline="0" dirty="0" smtClean="0">
                        <a:solidFill>
                          <a:schemeClr val="tx1"/>
                        </a:solidFill>
                      </a:endParaRPr>
                    </a:p>
                  </a:txBody>
                  <a:tcPr marL="121888" marR="121888"/>
                </a:tc>
              </a:tr>
              <a:tr h="630321">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smtClean="0"/>
                        <a:t>Spam quarantine notifications</a:t>
                      </a:r>
                      <a:endParaRPr lang="en-US" sz="2000" b="1"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2000" baseline="0" dirty="0" smtClean="0"/>
                        <a:t>None</a:t>
                      </a:r>
                      <a:endParaRPr lang="en-US" sz="2000" baseline="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2000" baseline="0" dirty="0" smtClean="0"/>
                        <a:t>Every 3 days (daily when Recipient filtering ON)</a:t>
                      </a:r>
                      <a:endParaRPr lang="en-US" sz="2000" baseline="0" dirty="0" smtClean="0">
                        <a:solidFill>
                          <a:schemeClr val="tx1"/>
                        </a:solidFill>
                      </a:endParaRPr>
                    </a:p>
                  </a:txBody>
                  <a:tcPr marL="121888" marR="121888"/>
                </a:tc>
              </a:tr>
              <a:tr h="588475">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smtClean="0"/>
                        <a:t>Personal</a:t>
                      </a:r>
                      <a:r>
                        <a:rPr lang="en-US" sz="2000" b="1" baseline="0" dirty="0" smtClean="0"/>
                        <a:t> block sender list</a:t>
                      </a:r>
                      <a:endParaRPr lang="en-US" sz="2000" b="1"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2000" baseline="0" dirty="0" smtClean="0"/>
                        <a:t>Configured in Outlook</a:t>
                      </a:r>
                      <a:endParaRPr lang="en-US" sz="2000" baseline="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2000" baseline="0" dirty="0" smtClean="0"/>
                        <a:t>Not available</a:t>
                      </a:r>
                      <a:endParaRPr lang="en-US" sz="2000" baseline="0" dirty="0" smtClean="0">
                        <a:solidFill>
                          <a:schemeClr val="tx1"/>
                        </a:solidFill>
                      </a:endParaRPr>
                    </a:p>
                  </a:txBody>
                  <a:tcPr marL="121888" marR="121888"/>
                </a:tc>
              </a:tr>
              <a:tr h="588475">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smtClean="0"/>
                        <a:t>Personal</a:t>
                      </a:r>
                      <a:r>
                        <a:rPr lang="en-US" sz="2000" b="1" baseline="0" dirty="0" smtClean="0"/>
                        <a:t> safe sender list</a:t>
                      </a:r>
                      <a:endParaRPr lang="en-US" sz="2000" b="1"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2000" baseline="0" dirty="0" smtClean="0"/>
                        <a:t>Configured in Outlook</a:t>
                      </a:r>
                      <a:endParaRPr lang="en-US" sz="2000" baseline="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2000" kern="1200" baseline="0" dirty="0" smtClean="0"/>
                        <a:t>Not available</a:t>
                      </a:r>
                      <a:endParaRPr lang="en-US" sz="2000" kern="1200" baseline="0" dirty="0" smtClean="0">
                        <a:solidFill>
                          <a:schemeClr val="tx1"/>
                        </a:solidFill>
                        <a:latin typeface="+mn-lt"/>
                        <a:ea typeface="+mn-ea"/>
                        <a:cs typeface="+mn-cs"/>
                      </a:endParaRPr>
                    </a:p>
                  </a:txBody>
                  <a:tcPr marL="121888" marR="121888"/>
                </a:tc>
              </a:tr>
            </a:tbl>
          </a:graphicData>
        </a:graphic>
      </p:graphicFrame>
      <p:sp>
        <p:nvSpPr>
          <p:cNvPr id="6" name="Title 1"/>
          <p:cNvSpPr>
            <a:spLocks noGrp="1"/>
          </p:cNvSpPr>
          <p:nvPr>
            <p:ph type="title"/>
          </p:nvPr>
        </p:nvSpPr>
        <p:spPr/>
        <p:txBody>
          <a:bodyPr/>
          <a:lstStyle/>
          <a:p>
            <a:r>
              <a:rPr lang="en-US" smtClean="0"/>
              <a:t>Junk Mail Management </a:t>
            </a:r>
            <a:endParaRPr lang="en-US" dirty="0"/>
          </a:p>
        </p:txBody>
      </p:sp>
      <p:sp>
        <p:nvSpPr>
          <p:cNvPr id="5" name="Text Placeholder 1323017"/>
          <p:cNvSpPr txBox="1">
            <a:spLocks noChangeArrowheads="1"/>
          </p:cNvSpPr>
          <p:nvPr/>
        </p:nvSpPr>
        <p:spPr>
          <a:xfrm>
            <a:off x="846064" y="4990744"/>
            <a:ext cx="10622392" cy="1546787"/>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r>
              <a:rPr lang="en-US" sz="2400" dirty="0" smtClean="0">
                <a:solidFill>
                  <a:schemeClr val="tx1"/>
                </a:solidFill>
              </a:rPr>
              <a:t>Two additional configurations can be done in FOPE:</a:t>
            </a:r>
          </a:p>
          <a:p>
            <a:pPr marL="742760" lvl="1" indent="-347472"/>
            <a:r>
              <a:rPr lang="en-US" sz="1800" dirty="0" smtClean="0">
                <a:solidFill>
                  <a:schemeClr val="tx1"/>
                </a:solidFill>
              </a:rPr>
              <a:t>Spam Redirection</a:t>
            </a:r>
          </a:p>
          <a:p>
            <a:pPr marL="742760" lvl="1" indent="-347472"/>
            <a:r>
              <a:rPr lang="en-US" sz="1800" dirty="0" smtClean="0">
                <a:solidFill>
                  <a:schemeClr val="tx1"/>
                </a:solidFill>
              </a:rPr>
              <a:t>Subject Modification</a:t>
            </a:r>
          </a:p>
        </p:txBody>
      </p:sp>
      <p:sp>
        <p:nvSpPr>
          <p:cNvPr id="2" name="Down Arrow 1"/>
          <p:cNvSpPr/>
          <p:nvPr/>
        </p:nvSpPr>
        <p:spPr bwMode="auto">
          <a:xfrm rot="18696807">
            <a:off x="2784722" y="767111"/>
            <a:ext cx="1032019" cy="989445"/>
          </a:xfrm>
          <a:prstGeom prst="downArrow">
            <a:avLst>
              <a:gd name="adj1" fmla="val 50000"/>
              <a:gd name="adj2" fmla="val 49353"/>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Default</a:t>
            </a:r>
          </a:p>
        </p:txBody>
      </p:sp>
    </p:spTree>
    <p:extLst>
      <p:ext uri="{BB962C8B-B14F-4D97-AF65-F5344CB8AC3E}">
        <p14:creationId xmlns:p14="http://schemas.microsoft.com/office/powerpoint/2010/main" val="27991372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97"/>
          <a:stretch/>
        </p:blipFill>
        <p:spPr>
          <a:xfrm>
            <a:off x="2844059" y="2297736"/>
            <a:ext cx="7821163" cy="4407864"/>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367469" y="3426352"/>
            <a:ext cx="2984459" cy="557411"/>
          </a:xfrm>
          <a:prstGeom prst="rect">
            <a:avLst/>
          </a:prstGeom>
          <a:gradFill flip="none" rotWithShape="1">
            <a:gsLst>
              <a:gs pos="0">
                <a:schemeClr val="bg1">
                  <a:lumMod val="85000"/>
                  <a:alpha val="55000"/>
                </a:schemeClr>
              </a:gs>
              <a:gs pos="50000">
                <a:schemeClr val="tx1">
                  <a:lumMod val="20000"/>
                  <a:lumOff val="80000"/>
                  <a:alpha val="69000"/>
                </a:schemeClr>
              </a:gs>
              <a:gs pos="100000">
                <a:schemeClr val="bg1">
                  <a:lumMod val="95000"/>
                  <a:alpha val="29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defTabSz="685666">
              <a:defRPr/>
            </a:pPr>
            <a:r>
              <a:rPr lang="en-US" sz="1400" dirty="0">
                <a:solidFill>
                  <a:srgbClr val="00467F"/>
                </a:solidFill>
              </a:rPr>
              <a:t>Direct access </a:t>
            </a:r>
            <a:br>
              <a:rPr lang="en-US" sz="1400" dirty="0">
                <a:solidFill>
                  <a:srgbClr val="00467F"/>
                </a:solidFill>
              </a:rPr>
            </a:br>
            <a:r>
              <a:rPr lang="en-US" sz="1400" dirty="0">
                <a:solidFill>
                  <a:srgbClr val="00467F"/>
                </a:solidFill>
              </a:rPr>
              <a:t>to Junk Mail folder</a:t>
            </a:r>
          </a:p>
        </p:txBody>
      </p:sp>
      <p:sp>
        <p:nvSpPr>
          <p:cNvPr id="26" name="TextBox 25"/>
          <p:cNvSpPr txBox="1"/>
          <p:nvPr/>
        </p:nvSpPr>
        <p:spPr>
          <a:xfrm>
            <a:off x="304721" y="4993242"/>
            <a:ext cx="3047206" cy="609601"/>
          </a:xfrm>
          <a:prstGeom prst="rect">
            <a:avLst/>
          </a:prstGeom>
          <a:gradFill flip="none" rotWithShape="1">
            <a:gsLst>
              <a:gs pos="0">
                <a:schemeClr val="bg1">
                  <a:lumMod val="85000"/>
                  <a:alpha val="55000"/>
                </a:schemeClr>
              </a:gs>
              <a:gs pos="50000">
                <a:schemeClr val="tx1">
                  <a:lumMod val="20000"/>
                  <a:lumOff val="80000"/>
                  <a:alpha val="69000"/>
                </a:schemeClr>
              </a:gs>
              <a:gs pos="100000">
                <a:schemeClr val="bg1">
                  <a:lumMod val="95000"/>
                  <a:alpha val="29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defTabSz="685666">
              <a:defRPr/>
            </a:pPr>
            <a:r>
              <a:rPr lang="en-US" sz="1400" dirty="0">
                <a:solidFill>
                  <a:srgbClr val="00467F"/>
                </a:solidFill>
              </a:rPr>
              <a:t>Block/allow senders directly within message</a:t>
            </a:r>
          </a:p>
        </p:txBody>
      </p:sp>
      <p:cxnSp>
        <p:nvCxnSpPr>
          <p:cNvPr id="27" name="Straight Arrow Connector 26"/>
          <p:cNvCxnSpPr/>
          <p:nvPr/>
        </p:nvCxnSpPr>
        <p:spPr>
          <a:xfrm flipH="1" flipV="1">
            <a:off x="2133044" y="3983764"/>
            <a:ext cx="914162" cy="571265"/>
          </a:xfrm>
          <a:prstGeom prst="straightConnector1">
            <a:avLst/>
          </a:prstGeom>
          <a:ln>
            <a:headEnd type="triangle" w="lg" len="lg"/>
            <a:tailEnd type="none" w="med" len="med"/>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endCxn id="26" idx="3"/>
          </p:cNvCxnSpPr>
          <p:nvPr/>
        </p:nvCxnSpPr>
        <p:spPr>
          <a:xfrm flipH="1" flipV="1">
            <a:off x="3351927" y="5298043"/>
            <a:ext cx="1801187" cy="820746"/>
          </a:xfrm>
          <a:prstGeom prst="straightConnector1">
            <a:avLst/>
          </a:prstGeom>
          <a:ln>
            <a:headEnd type="triangle" w="lg" len="lg"/>
            <a:tailEnd type="none" w="med" len="med"/>
          </a:ln>
        </p:spPr>
        <p:style>
          <a:lnRef idx="3">
            <a:schemeClr val="accent1"/>
          </a:lnRef>
          <a:fillRef idx="0">
            <a:schemeClr val="accent1"/>
          </a:fillRef>
          <a:effectRef idx="2">
            <a:schemeClr val="accent1"/>
          </a:effectRef>
          <a:fontRef idx="minor">
            <a:schemeClr val="tx1"/>
          </a:fontRef>
        </p:style>
      </p:cxnSp>
      <p:sp>
        <p:nvSpPr>
          <p:cNvPr id="40" name="TextBox 39"/>
          <p:cNvSpPr txBox="1"/>
          <p:nvPr/>
        </p:nvSpPr>
        <p:spPr>
          <a:xfrm>
            <a:off x="367469" y="2097641"/>
            <a:ext cx="2984459" cy="992835"/>
          </a:xfrm>
          <a:prstGeom prst="rect">
            <a:avLst/>
          </a:prstGeom>
          <a:gradFill flip="none" rotWithShape="1">
            <a:gsLst>
              <a:gs pos="0">
                <a:schemeClr val="bg1">
                  <a:lumMod val="85000"/>
                  <a:alpha val="55000"/>
                </a:schemeClr>
              </a:gs>
              <a:gs pos="50000">
                <a:schemeClr val="tx1">
                  <a:lumMod val="20000"/>
                  <a:lumOff val="80000"/>
                  <a:alpha val="69000"/>
                </a:schemeClr>
              </a:gs>
              <a:gs pos="100000">
                <a:schemeClr val="bg1">
                  <a:lumMod val="95000"/>
                  <a:alpha val="29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defTabSz="685666">
              <a:defRPr/>
            </a:pPr>
            <a:r>
              <a:rPr lang="en-US" sz="1400" dirty="0">
                <a:solidFill>
                  <a:srgbClr val="00467F"/>
                </a:solidFill>
              </a:rPr>
              <a:t>Manage safe/block sender lists directly in Outlook or      Outlook Web App</a:t>
            </a:r>
          </a:p>
        </p:txBody>
      </p:sp>
      <p:cxnSp>
        <p:nvCxnSpPr>
          <p:cNvPr id="41" name="Straight Arrow Connector 40"/>
          <p:cNvCxnSpPr>
            <a:endCxn id="40" idx="3"/>
          </p:cNvCxnSpPr>
          <p:nvPr/>
        </p:nvCxnSpPr>
        <p:spPr>
          <a:xfrm flipH="1" flipV="1">
            <a:off x="3351928" y="2594059"/>
            <a:ext cx="346210" cy="513792"/>
          </a:xfrm>
          <a:prstGeom prst="straightConnector1">
            <a:avLst/>
          </a:prstGeom>
          <a:ln>
            <a:headEnd type="triangle" w="lg" len="lg"/>
            <a:tailEnd type="none" w="med" len="med"/>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a:endCxn id="40" idx="3"/>
          </p:cNvCxnSpPr>
          <p:nvPr/>
        </p:nvCxnSpPr>
        <p:spPr>
          <a:xfrm flipH="1" flipV="1">
            <a:off x="3351928" y="2594059"/>
            <a:ext cx="5018592" cy="1027588"/>
          </a:xfrm>
          <a:prstGeom prst="straightConnector1">
            <a:avLst/>
          </a:prstGeom>
          <a:ln>
            <a:headEnd type="triangle" w="lg" len="lg"/>
            <a:tailEnd type="none" w="med" len="med"/>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549357" y="1523006"/>
            <a:ext cx="11579384" cy="424732"/>
          </a:xfrm>
          <a:prstGeom prst="rect">
            <a:avLst/>
          </a:prstGeom>
          <a:noFill/>
        </p:spPr>
        <p:txBody>
          <a:bodyPr wrap="square" rtlCol="0">
            <a:spAutoFit/>
          </a:bodyPr>
          <a:lstStyle/>
          <a:p>
            <a:pPr marL="342900" indent="-342900" defTabSz="457200">
              <a:lnSpc>
                <a:spcPct val="90000"/>
              </a:lnSpc>
              <a:spcBef>
                <a:spcPct val="20000"/>
              </a:spcBef>
              <a:buClr>
                <a:srgbClr val="5CC151"/>
              </a:buClr>
              <a:buSzPct val="100000"/>
              <a:buFont typeface="Arial"/>
              <a:buChar char="•"/>
            </a:pPr>
            <a:r>
              <a:rPr lang="en-US" sz="2400" dirty="0">
                <a:latin typeface="Segoe UI"/>
                <a:cs typeface="Segoe UI"/>
              </a:rPr>
              <a:t>D</a:t>
            </a:r>
            <a:r>
              <a:rPr lang="en-US" sz="2400" dirty="0" smtClean="0">
                <a:latin typeface="Segoe UI"/>
                <a:cs typeface="Segoe UI"/>
              </a:rPr>
              <a:t>efault </a:t>
            </a:r>
            <a:r>
              <a:rPr lang="en-US" sz="2400" dirty="0">
                <a:latin typeface="Segoe UI"/>
                <a:cs typeface="Segoe UI"/>
              </a:rPr>
              <a:t>approach: users manage junk mail in Outlook/OWA </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5324" y="2121391"/>
            <a:ext cx="2736850" cy="2433638"/>
          </a:xfrm>
          <a:prstGeom prst="rect">
            <a:avLst/>
          </a:prstGeom>
          <a:effectLst>
            <a:outerShdw blurRad="50800" dist="38100" dir="2700000" algn="tl" rotWithShape="0">
              <a:prstClr val="black">
                <a:alpha val="40000"/>
              </a:prstClr>
            </a:outerShdw>
          </a:effectLst>
        </p:spPr>
      </p:pic>
      <p:sp>
        <p:nvSpPr>
          <p:cNvPr id="19" name="Title 1"/>
          <p:cNvSpPr>
            <a:spLocks noGrp="1"/>
          </p:cNvSpPr>
          <p:nvPr>
            <p:ph type="title"/>
          </p:nvPr>
        </p:nvSpPr>
        <p:spPr/>
        <p:txBody>
          <a:bodyPr/>
          <a:lstStyle/>
          <a:p>
            <a:r>
              <a:rPr lang="en-US" smtClean="0"/>
              <a:t>Junk Mail Management in Office 365 Exchange Online</a:t>
            </a:r>
            <a:endParaRPr lang="en-US" dirty="0"/>
          </a:p>
        </p:txBody>
      </p:sp>
    </p:spTree>
    <p:extLst>
      <p:ext uri="{BB962C8B-B14F-4D97-AF65-F5344CB8AC3E}">
        <p14:creationId xmlns:p14="http://schemas.microsoft.com/office/powerpoint/2010/main" val="34992970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1097280" y="5672614"/>
            <a:ext cx="10969651" cy="738664"/>
          </a:xfrm>
          <a:prstGeom prst="rect">
            <a:avLst/>
          </a:prstGeom>
        </p:spPr>
        <p:txBody>
          <a:bodyPr vert="horz" wrap="square" lIns="0" tIns="0" rIns="0" bIns="0" rtlCol="0">
            <a:spAutoFit/>
          </a:bodyPr>
          <a:lstStyle/>
          <a:p>
            <a:pPr marL="342900" indent="-342900" defTabSz="457200">
              <a:lnSpc>
                <a:spcPct val="90000"/>
              </a:lnSpc>
              <a:spcBef>
                <a:spcPct val="20000"/>
              </a:spcBef>
              <a:buClr>
                <a:srgbClr val="5CC151"/>
              </a:buClr>
              <a:buSzPct val="100000"/>
              <a:buFont typeface="Arial"/>
              <a:buChar char="•"/>
            </a:pPr>
            <a:r>
              <a:rPr lang="en-US" sz="2400" dirty="0" smtClean="0">
                <a:latin typeface="Segoe UI"/>
                <a:cs typeface="Segoe UI"/>
              </a:rPr>
              <a:t>FOPE </a:t>
            </a:r>
            <a:r>
              <a:rPr lang="en-US" sz="2400" dirty="0">
                <a:latin typeface="Segoe UI"/>
                <a:cs typeface="Segoe UI"/>
              </a:rPr>
              <a:t>quarantine can be used instead of the integrated Outlook experience</a:t>
            </a:r>
          </a:p>
          <a:p>
            <a:pPr marL="342900" indent="-342900" defTabSz="457200">
              <a:lnSpc>
                <a:spcPct val="90000"/>
              </a:lnSpc>
              <a:spcBef>
                <a:spcPct val="20000"/>
              </a:spcBef>
              <a:buClr>
                <a:srgbClr val="5CC151"/>
              </a:buClr>
              <a:buSzPct val="100000"/>
              <a:buFont typeface="Arial"/>
              <a:buChar char="•"/>
            </a:pPr>
            <a:r>
              <a:rPr lang="en-US" sz="2400" dirty="0">
                <a:latin typeface="Segoe UI"/>
                <a:cs typeface="Segoe UI"/>
              </a:rPr>
              <a:t>Admins will have SSO access to </a:t>
            </a:r>
            <a:r>
              <a:rPr lang="en-US" sz="2400" dirty="0" smtClean="0">
                <a:latin typeface="Segoe UI"/>
                <a:cs typeface="Segoe UI"/>
              </a:rPr>
              <a:t>Quarantine</a:t>
            </a:r>
            <a:endParaRPr lang="en-US" sz="2400" dirty="0">
              <a:latin typeface="Segoe UI"/>
              <a:cs typeface="Segoe UI"/>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124" y="2041729"/>
            <a:ext cx="9225016" cy="349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lstStyle/>
          <a:p>
            <a:r>
              <a:rPr lang="en-US" smtClean="0"/>
              <a:t>Junk Mail Management (cont.)</a:t>
            </a:r>
            <a:endParaRPr lang="en-US" dirty="0"/>
          </a:p>
        </p:txBody>
      </p:sp>
      <p:sp>
        <p:nvSpPr>
          <p:cNvPr id="3" name="Text Placeholder 2"/>
          <p:cNvSpPr>
            <a:spLocks noGrp="1"/>
          </p:cNvSpPr>
          <p:nvPr>
            <p:ph type="body" sz="quarter" idx="10"/>
          </p:nvPr>
        </p:nvSpPr>
        <p:spPr/>
        <p:txBody>
          <a:bodyPr/>
          <a:lstStyle/>
          <a:p>
            <a:r>
              <a:rPr lang="en-US" dirty="0" smtClean="0"/>
              <a:t>Flexibility to use FOPE Spam Quarantine</a:t>
            </a:r>
            <a:endParaRPr lang="en-US" dirty="0"/>
          </a:p>
        </p:txBody>
      </p:sp>
    </p:spTree>
    <p:extLst>
      <p:ext uri="{BB962C8B-B14F-4D97-AF65-F5344CB8AC3E}">
        <p14:creationId xmlns:p14="http://schemas.microsoft.com/office/powerpoint/2010/main" val="95227307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idx="4294967295"/>
          </p:nvPr>
        </p:nvSpPr>
        <p:spPr>
          <a:xfrm>
            <a:off x="519112" y="449263"/>
            <a:ext cx="9723437" cy="598646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solidFill>
                  <a:schemeClr val="tx1"/>
                </a:solidFill>
              </a:rPr>
              <a:t>FOPE in Office 365 Beta, An Overview</a:t>
            </a:r>
            <a:r>
              <a:rPr lang="en-US" dirty="0" smtClean="0">
                <a:solidFill>
                  <a:srgbClr val="FFFF00"/>
                </a:solidFill>
              </a:rPr>
              <a:t/>
            </a:r>
            <a:br>
              <a:rPr lang="en-US" dirty="0" smtClean="0">
                <a:solidFill>
                  <a:srgbClr val="FFFF00"/>
                </a:solidFill>
              </a:rPr>
            </a:br>
            <a:r>
              <a:rPr lang="en-US" dirty="0"/>
              <a:t/>
            </a:r>
            <a:br>
              <a:rPr lang="en-US" dirty="0"/>
            </a:br>
            <a:r>
              <a:rPr lang="en-US" dirty="0">
                <a:solidFill>
                  <a:schemeClr val="tx1"/>
                </a:solidFill>
              </a:rPr>
              <a:t>FOPE Admin Center</a:t>
            </a:r>
            <a:r>
              <a:rPr lang="en-US" dirty="0" smtClean="0"/>
              <a:t/>
            </a:r>
            <a:br>
              <a:rPr lang="en-US" dirty="0" smtClean="0"/>
            </a:br>
            <a:r>
              <a:rPr lang="en-US" dirty="0"/>
              <a:t/>
            </a:r>
            <a:br>
              <a:rPr lang="en-US" dirty="0"/>
            </a:br>
            <a:r>
              <a:rPr lang="en-US" dirty="0">
                <a:solidFill>
                  <a:schemeClr val="tx1"/>
                </a:solidFill>
              </a:rPr>
              <a:t>Junk Mail Management Options</a:t>
            </a:r>
            <a:r>
              <a:rPr lang="en-US" dirty="0" smtClean="0"/>
              <a:t/>
            </a:r>
            <a:br>
              <a:rPr lang="en-US" dirty="0" smtClean="0"/>
            </a:br>
            <a:r>
              <a:rPr lang="en-US" dirty="0"/>
              <a:t/>
            </a:r>
            <a:br>
              <a:rPr lang="en-US" dirty="0"/>
            </a:br>
            <a:r>
              <a:rPr lang="en-US" dirty="0" smtClean="0">
                <a:solidFill>
                  <a:srgbClr val="FFFF00"/>
                </a:solidFill>
              </a:rPr>
              <a:t>FOPE Connectors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4721041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3"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0" y="1988434"/>
            <a:ext cx="1367897" cy="74460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0" name="Content Placeholder 2"/>
          <p:cNvSpPr txBox="1">
            <a:spLocks/>
          </p:cNvSpPr>
          <p:nvPr/>
        </p:nvSpPr>
        <p:spPr>
          <a:xfrm>
            <a:off x="528163" y="4344382"/>
            <a:ext cx="8537557" cy="769651"/>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a:solidFill>
                  <a:schemeClr val="tx1"/>
                </a:solidFill>
                <a:latin typeface="Calibri"/>
              </a:rPr>
              <a:t>Outbound Connector  </a:t>
            </a:r>
            <a:r>
              <a:rPr lang="en-US" sz="2400" i="1" dirty="0">
                <a:solidFill>
                  <a:schemeClr val="tx1"/>
                </a:solidFill>
                <a:latin typeface="Calibri"/>
              </a:rPr>
              <a:t>(controls </a:t>
            </a:r>
            <a:r>
              <a:rPr lang="en-US" sz="2400" i="1" dirty="0" smtClean="0">
                <a:solidFill>
                  <a:schemeClr val="tx1"/>
                </a:solidFill>
                <a:latin typeface="Calibri"/>
              </a:rPr>
              <a:t>email </a:t>
            </a:r>
            <a:r>
              <a:rPr lang="en-US" sz="2400" i="1" dirty="0">
                <a:solidFill>
                  <a:schemeClr val="tx1"/>
                </a:solidFill>
                <a:latin typeface="Calibri"/>
              </a:rPr>
              <a:t>sent from your domain)</a:t>
            </a:r>
          </a:p>
          <a:p>
            <a:endParaRPr lang="en-US" sz="2700" dirty="0">
              <a:gradFill>
                <a:gsLst>
                  <a:gs pos="0">
                    <a:srgbClr val="00467F"/>
                  </a:gs>
                  <a:gs pos="86000">
                    <a:srgbClr val="00467F"/>
                  </a:gs>
                </a:gsLst>
                <a:lin ang="5400000" scaled="0"/>
              </a:gradFill>
            </a:endParaRPr>
          </a:p>
        </p:txBody>
      </p:sp>
      <p:sp>
        <p:nvSpPr>
          <p:cNvPr id="112" name="Content Placeholder 2"/>
          <p:cNvSpPr txBox="1">
            <a:spLocks/>
          </p:cNvSpPr>
          <p:nvPr/>
        </p:nvSpPr>
        <p:spPr>
          <a:xfrm>
            <a:off x="609443" y="1361440"/>
            <a:ext cx="11966026" cy="1408720"/>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64">
              <a:buFontTx/>
              <a:buNone/>
              <a:defRPr/>
            </a:pPr>
            <a:r>
              <a:rPr lang="en-US" sz="2400" b="1" dirty="0">
                <a:solidFill>
                  <a:schemeClr val="tx1"/>
                </a:solidFill>
                <a:latin typeface="Calibri"/>
              </a:rPr>
              <a:t>Inbound Connector 	</a:t>
            </a:r>
            <a:r>
              <a:rPr lang="en-US" sz="2400" i="1" dirty="0">
                <a:solidFill>
                  <a:schemeClr val="tx1"/>
                </a:solidFill>
                <a:latin typeface="Calibri"/>
              </a:rPr>
              <a:t>(controls </a:t>
            </a:r>
            <a:r>
              <a:rPr lang="en-US" sz="2400" i="1" dirty="0" smtClean="0">
                <a:solidFill>
                  <a:schemeClr val="tx1"/>
                </a:solidFill>
                <a:latin typeface="Calibri"/>
              </a:rPr>
              <a:t>email </a:t>
            </a:r>
            <a:r>
              <a:rPr lang="en-US" sz="2400" i="1" dirty="0">
                <a:solidFill>
                  <a:schemeClr val="tx1"/>
                </a:solidFill>
                <a:latin typeface="Calibri"/>
              </a:rPr>
              <a:t>sent to your domain)</a:t>
            </a:r>
            <a:br>
              <a:rPr lang="en-US" sz="2400" i="1" dirty="0">
                <a:solidFill>
                  <a:schemeClr val="tx1"/>
                </a:solidFill>
                <a:latin typeface="Calibri"/>
              </a:rPr>
            </a:br>
            <a:endParaRPr lang="en-US" sz="2400" i="1" dirty="0">
              <a:solidFill>
                <a:schemeClr val="tx1"/>
              </a:solidFill>
              <a:latin typeface="Calibri"/>
            </a:endParaRPr>
          </a:p>
        </p:txBody>
      </p:sp>
      <p:pic>
        <p:nvPicPr>
          <p:cNvPr id="51" name="Picture 3"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10375574" y="4802826"/>
            <a:ext cx="1580766" cy="860480"/>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52" name="Group 51"/>
          <p:cNvGrpSpPr/>
          <p:nvPr/>
        </p:nvGrpSpPr>
        <p:grpSpPr>
          <a:xfrm>
            <a:off x="513250" y="1927926"/>
            <a:ext cx="11377556" cy="685800"/>
            <a:chOff x="685800" y="3102428"/>
            <a:chExt cx="8535392" cy="914400"/>
          </a:xfrm>
        </p:grpSpPr>
        <p:sp>
          <p:nvSpPr>
            <p:cNvPr id="53" name="Can 52"/>
            <p:cNvSpPr/>
            <p:nvPr/>
          </p:nvSpPr>
          <p:spPr bwMode="auto">
            <a:xfrm rot="16200000">
              <a:off x="4403976" y="66014"/>
              <a:ext cx="914400" cy="6987228"/>
            </a:xfrm>
            <a:prstGeom prst="can">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endParaRPr lang="en-US" sz="1500" kern="0" dirty="0">
                <a:gradFill>
                  <a:gsLst>
                    <a:gs pos="0">
                      <a:srgbClr val="FFFFFF"/>
                    </a:gs>
                    <a:gs pos="100000">
                      <a:srgbClr val="FFFFFF"/>
                    </a:gs>
                  </a:gsLst>
                  <a:lin ang="5400000" scaled="0"/>
                </a:gradFill>
                <a:latin typeface="Segoe UI"/>
              </a:endParaRPr>
            </a:p>
          </p:txBody>
        </p:sp>
        <p:sp>
          <p:nvSpPr>
            <p:cNvPr id="54" name="Rectangle 53"/>
            <p:cNvSpPr/>
            <p:nvPr/>
          </p:nvSpPr>
          <p:spPr bwMode="auto">
            <a:xfrm>
              <a:off x="2057400" y="3243943"/>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400" kern="0" dirty="0">
                  <a:gradFill>
                    <a:gsLst>
                      <a:gs pos="0">
                        <a:srgbClr val="FFFFFF"/>
                      </a:gs>
                      <a:gs pos="100000">
                        <a:srgbClr val="FFFFFF"/>
                      </a:gs>
                    </a:gsLst>
                    <a:lin ang="5400000" scaled="0"/>
                  </a:gradFill>
                  <a:latin typeface="Segoe UI"/>
                </a:rPr>
                <a:t>Connection</a:t>
              </a:r>
            </a:p>
          </p:txBody>
        </p:sp>
        <p:sp>
          <p:nvSpPr>
            <p:cNvPr id="57" name="Rectangle 56"/>
            <p:cNvSpPr/>
            <p:nvPr/>
          </p:nvSpPr>
          <p:spPr bwMode="auto">
            <a:xfrm>
              <a:off x="4239509" y="3265507"/>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400" kern="0" dirty="0">
                  <a:gradFill>
                    <a:gsLst>
                      <a:gs pos="0">
                        <a:srgbClr val="FFFFFF"/>
                      </a:gs>
                      <a:gs pos="100000">
                        <a:srgbClr val="FFFFFF"/>
                      </a:gs>
                    </a:gsLst>
                    <a:lin ang="5400000" scaled="0"/>
                  </a:gradFill>
                  <a:latin typeface="Segoe UI"/>
                </a:rPr>
                <a:t>Security</a:t>
              </a:r>
            </a:p>
          </p:txBody>
        </p:sp>
        <p:sp>
          <p:nvSpPr>
            <p:cNvPr id="58" name="Rectangle 57"/>
            <p:cNvSpPr/>
            <p:nvPr/>
          </p:nvSpPr>
          <p:spPr bwMode="auto">
            <a:xfrm>
              <a:off x="6547758" y="3255034"/>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400" kern="0" dirty="0">
                  <a:gradFill>
                    <a:gsLst>
                      <a:gs pos="0">
                        <a:srgbClr val="FFFFFF"/>
                      </a:gs>
                      <a:gs pos="100000">
                        <a:srgbClr val="FFFFFF"/>
                      </a:gs>
                    </a:gsLst>
                    <a:lin ang="5400000" scaled="0"/>
                  </a:gradFill>
                  <a:latin typeface="Segoe UI"/>
                </a:rPr>
                <a:t>Filtering</a:t>
              </a:r>
            </a:p>
          </p:txBody>
        </p:sp>
        <p:pic>
          <p:nvPicPr>
            <p:cNvPr id="59" name="Rectangle 9288"/>
            <p:cNvPicPr>
              <a:picLocks noChangeAspect="1" noChangeArrowheads="1"/>
            </p:cNvPicPr>
            <p:nvPr/>
          </p:nvPicPr>
          <p:blipFill>
            <a:blip r:embed="rId6" cstate="print"/>
            <a:srcRect/>
            <a:stretch>
              <a:fillRect/>
            </a:stretch>
          </p:blipFill>
          <p:spPr bwMode="auto">
            <a:xfrm>
              <a:off x="685800" y="3342327"/>
              <a:ext cx="467541" cy="467673"/>
            </a:xfrm>
            <a:prstGeom prst="rect">
              <a:avLst/>
            </a:prstGeom>
            <a:noFill/>
            <a:ln w="9525">
              <a:noFill/>
              <a:miter lim="800000"/>
              <a:headEnd/>
              <a:tailEnd/>
            </a:ln>
          </p:spPr>
        </p:pic>
        <p:cxnSp>
          <p:nvCxnSpPr>
            <p:cNvPr id="60" name="Straight Arrow Connector 59"/>
            <p:cNvCxnSpPr>
              <a:stCxn id="59" idx="3"/>
              <a:endCxn id="53" idx="0"/>
            </p:cNvCxnSpPr>
            <p:nvPr/>
          </p:nvCxnSpPr>
          <p:spPr>
            <a:xfrm flipV="1">
              <a:off x="1153341" y="3559628"/>
              <a:ext cx="385717" cy="16536"/>
            </a:xfrm>
            <a:prstGeom prst="straightConnector1">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pic>
          <p:nvPicPr>
            <p:cNvPr id="61" name="Rectangle 9288"/>
            <p:cNvPicPr>
              <a:picLocks noChangeAspect="1" noChangeArrowheads="1"/>
            </p:cNvPicPr>
            <p:nvPr/>
          </p:nvPicPr>
          <p:blipFill>
            <a:blip r:embed="rId6" cstate="print"/>
            <a:srcRect/>
            <a:stretch>
              <a:fillRect/>
            </a:stretch>
          </p:blipFill>
          <p:spPr bwMode="auto">
            <a:xfrm>
              <a:off x="8753651" y="3352800"/>
              <a:ext cx="467541" cy="467673"/>
            </a:xfrm>
            <a:prstGeom prst="rect">
              <a:avLst/>
            </a:prstGeom>
            <a:noFill/>
            <a:ln w="9525">
              <a:noFill/>
              <a:miter lim="800000"/>
              <a:headEnd/>
              <a:tailEnd/>
            </a:ln>
          </p:spPr>
        </p:pic>
        <p:cxnSp>
          <p:nvCxnSpPr>
            <p:cNvPr id="62" name="Straight Arrow Connector 61"/>
            <p:cNvCxnSpPr/>
            <p:nvPr/>
          </p:nvCxnSpPr>
          <p:spPr>
            <a:xfrm flipV="1">
              <a:off x="8209366" y="3598143"/>
              <a:ext cx="620486" cy="1"/>
            </a:xfrm>
            <a:prstGeom prst="straightConnector1">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grpSp>
      <p:cxnSp>
        <p:nvCxnSpPr>
          <p:cNvPr id="63" name="Straight Arrow Connector 10"/>
          <p:cNvCxnSpPr>
            <a:stCxn id="54" idx="2"/>
            <a:endCxn id="66" idx="0"/>
          </p:cNvCxnSpPr>
          <p:nvPr/>
        </p:nvCxnSpPr>
        <p:spPr>
          <a:xfrm flipH="1">
            <a:off x="2551919" y="2515755"/>
            <a:ext cx="609498" cy="474492"/>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cxnSp>
        <p:nvCxnSpPr>
          <p:cNvPr id="64" name="Straight Arrow Connector 16"/>
          <p:cNvCxnSpPr>
            <a:stCxn id="54" idx="2"/>
            <a:endCxn id="65" idx="0"/>
          </p:cNvCxnSpPr>
          <p:nvPr/>
        </p:nvCxnSpPr>
        <p:spPr>
          <a:xfrm flipH="1">
            <a:off x="1396520" y="2515755"/>
            <a:ext cx="1764897" cy="474492"/>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sp>
        <p:nvSpPr>
          <p:cNvPr id="65" name="Rounded Rectangle 17"/>
          <p:cNvSpPr/>
          <p:nvPr/>
        </p:nvSpPr>
        <p:spPr bwMode="auto">
          <a:xfrm>
            <a:off x="977529" y="2990247"/>
            <a:ext cx="837982"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Source IP</a:t>
            </a:r>
          </a:p>
        </p:txBody>
      </p:sp>
      <p:sp>
        <p:nvSpPr>
          <p:cNvPr id="66" name="Rounded Rectangle 18"/>
          <p:cNvSpPr/>
          <p:nvPr/>
        </p:nvSpPr>
        <p:spPr bwMode="auto">
          <a:xfrm>
            <a:off x="2094838" y="2990247"/>
            <a:ext cx="914162"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Source  Domain</a:t>
            </a:r>
          </a:p>
        </p:txBody>
      </p:sp>
      <p:sp>
        <p:nvSpPr>
          <p:cNvPr id="67" name="Rounded Rectangle 19"/>
          <p:cNvSpPr/>
          <p:nvPr/>
        </p:nvSpPr>
        <p:spPr bwMode="auto">
          <a:xfrm>
            <a:off x="3270189" y="3006576"/>
            <a:ext cx="914162"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Reject non Source IP</a:t>
            </a:r>
          </a:p>
        </p:txBody>
      </p:sp>
      <p:cxnSp>
        <p:nvCxnSpPr>
          <p:cNvPr id="68" name="Straight Arrow Connector 14"/>
          <p:cNvCxnSpPr>
            <a:stCxn id="54" idx="2"/>
            <a:endCxn id="67" idx="0"/>
          </p:cNvCxnSpPr>
          <p:nvPr/>
        </p:nvCxnSpPr>
        <p:spPr>
          <a:xfrm>
            <a:off x="3161417" y="2515755"/>
            <a:ext cx="565853" cy="490821"/>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sp>
        <p:nvSpPr>
          <p:cNvPr id="69" name="Rounded Rectangle 40"/>
          <p:cNvSpPr/>
          <p:nvPr/>
        </p:nvSpPr>
        <p:spPr bwMode="auto">
          <a:xfrm>
            <a:off x="4692171" y="3004059"/>
            <a:ext cx="1523603"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Opportunistic TLS</a:t>
            </a:r>
          </a:p>
        </p:txBody>
      </p:sp>
      <p:sp>
        <p:nvSpPr>
          <p:cNvPr id="71" name="Rounded Rectangle 41"/>
          <p:cNvSpPr/>
          <p:nvPr/>
        </p:nvSpPr>
        <p:spPr bwMode="auto">
          <a:xfrm>
            <a:off x="6355447" y="3015219"/>
            <a:ext cx="914162"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Forced TLS</a:t>
            </a:r>
          </a:p>
        </p:txBody>
      </p:sp>
      <p:cxnSp>
        <p:nvCxnSpPr>
          <p:cNvPr id="72" name="Straight Arrow Connector 42"/>
          <p:cNvCxnSpPr>
            <a:stCxn id="57" idx="2"/>
            <a:endCxn id="69" idx="0"/>
          </p:cNvCxnSpPr>
          <p:nvPr/>
        </p:nvCxnSpPr>
        <p:spPr>
          <a:xfrm flipH="1">
            <a:off x="5453973" y="2531928"/>
            <a:ext cx="616164" cy="472131"/>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cxnSp>
        <p:nvCxnSpPr>
          <p:cNvPr id="73" name="Straight Arrow Connector 43"/>
          <p:cNvCxnSpPr>
            <a:stCxn id="57" idx="2"/>
            <a:endCxn id="71" idx="0"/>
          </p:cNvCxnSpPr>
          <p:nvPr/>
        </p:nvCxnSpPr>
        <p:spPr>
          <a:xfrm>
            <a:off x="6070137" y="2531928"/>
            <a:ext cx="742391" cy="483291"/>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sp>
        <p:nvSpPr>
          <p:cNvPr id="74" name="Rounded Rectangle 67"/>
          <p:cNvSpPr/>
          <p:nvPr/>
        </p:nvSpPr>
        <p:spPr bwMode="auto">
          <a:xfrm>
            <a:off x="9190533" y="3001407"/>
            <a:ext cx="914162"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Spam</a:t>
            </a:r>
          </a:p>
        </p:txBody>
      </p:sp>
      <p:sp>
        <p:nvSpPr>
          <p:cNvPr id="75" name="Rounded Rectangle 69"/>
          <p:cNvSpPr/>
          <p:nvPr/>
        </p:nvSpPr>
        <p:spPr bwMode="auto">
          <a:xfrm>
            <a:off x="7717716" y="3001407"/>
            <a:ext cx="1218883"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Connection</a:t>
            </a:r>
          </a:p>
        </p:txBody>
      </p:sp>
      <p:sp>
        <p:nvSpPr>
          <p:cNvPr id="76" name="Rounded Rectangle 70"/>
          <p:cNvSpPr/>
          <p:nvPr/>
        </p:nvSpPr>
        <p:spPr bwMode="auto">
          <a:xfrm>
            <a:off x="10460201" y="3001407"/>
            <a:ext cx="914162" cy="470799"/>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Policy</a:t>
            </a:r>
          </a:p>
        </p:txBody>
      </p:sp>
      <p:cxnSp>
        <p:nvCxnSpPr>
          <p:cNvPr id="77" name="Straight Arrow Connector 71"/>
          <p:cNvCxnSpPr>
            <a:stCxn id="58" idx="2"/>
            <a:endCxn id="75" idx="0"/>
          </p:cNvCxnSpPr>
          <p:nvPr/>
        </p:nvCxnSpPr>
        <p:spPr>
          <a:xfrm flipH="1">
            <a:off x="8327158" y="2524074"/>
            <a:ext cx="819843" cy="477333"/>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cxnSp>
        <p:nvCxnSpPr>
          <p:cNvPr id="78" name="Straight Arrow Connector 72"/>
          <p:cNvCxnSpPr>
            <a:endCxn id="74" idx="0"/>
          </p:cNvCxnSpPr>
          <p:nvPr/>
        </p:nvCxnSpPr>
        <p:spPr>
          <a:xfrm>
            <a:off x="9147002" y="2524077"/>
            <a:ext cx="500612" cy="477330"/>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cxnSp>
        <p:nvCxnSpPr>
          <p:cNvPr id="79" name="Straight Arrow Connector 73"/>
          <p:cNvCxnSpPr>
            <a:stCxn id="58" idx="2"/>
            <a:endCxn id="76" idx="0"/>
          </p:cNvCxnSpPr>
          <p:nvPr/>
        </p:nvCxnSpPr>
        <p:spPr>
          <a:xfrm>
            <a:off x="9147001" y="2524074"/>
            <a:ext cx="1770281" cy="477333"/>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grpSp>
        <p:nvGrpSpPr>
          <p:cNvPr id="80" name="Group 79"/>
          <p:cNvGrpSpPr/>
          <p:nvPr/>
        </p:nvGrpSpPr>
        <p:grpSpPr>
          <a:xfrm>
            <a:off x="368457" y="4803206"/>
            <a:ext cx="10475859" cy="685800"/>
            <a:chOff x="685800" y="3102428"/>
            <a:chExt cx="7858941" cy="914400"/>
          </a:xfrm>
        </p:grpSpPr>
        <p:sp>
          <p:nvSpPr>
            <p:cNvPr id="81" name="Can 80"/>
            <p:cNvSpPr/>
            <p:nvPr/>
          </p:nvSpPr>
          <p:spPr bwMode="auto">
            <a:xfrm rot="16200000">
              <a:off x="4191000" y="664028"/>
              <a:ext cx="914400" cy="5791200"/>
            </a:xfrm>
            <a:prstGeom prst="can">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endParaRPr lang="en-US" sz="1500" kern="0" dirty="0">
                <a:gradFill>
                  <a:gsLst>
                    <a:gs pos="0">
                      <a:srgbClr val="FFFFFF"/>
                    </a:gs>
                    <a:gs pos="100000">
                      <a:srgbClr val="FFFFFF"/>
                    </a:gs>
                  </a:gsLst>
                  <a:lin ang="5400000" scaled="0"/>
                </a:gradFill>
                <a:latin typeface="Segoe UI"/>
              </a:endParaRPr>
            </a:p>
          </p:txBody>
        </p:sp>
        <p:sp>
          <p:nvSpPr>
            <p:cNvPr id="82" name="Rectangle 81"/>
            <p:cNvSpPr/>
            <p:nvPr/>
          </p:nvSpPr>
          <p:spPr bwMode="auto">
            <a:xfrm>
              <a:off x="2057400" y="3243943"/>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400" kern="0" dirty="0">
                  <a:gradFill>
                    <a:gsLst>
                      <a:gs pos="0">
                        <a:srgbClr val="FFFFFF"/>
                      </a:gs>
                      <a:gs pos="100000">
                        <a:srgbClr val="FFFFFF"/>
                      </a:gs>
                    </a:gsLst>
                    <a:lin ang="5400000" scaled="0"/>
                  </a:gradFill>
                  <a:latin typeface="Segoe UI"/>
                </a:rPr>
                <a:t>Connection</a:t>
              </a:r>
            </a:p>
          </p:txBody>
        </p:sp>
        <p:sp>
          <p:nvSpPr>
            <p:cNvPr id="83" name="Rectangle 82"/>
            <p:cNvSpPr/>
            <p:nvPr/>
          </p:nvSpPr>
          <p:spPr bwMode="auto">
            <a:xfrm>
              <a:off x="4132315" y="3265715"/>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400" kern="0" dirty="0">
                  <a:gradFill>
                    <a:gsLst>
                      <a:gs pos="0">
                        <a:srgbClr val="FFFFFF"/>
                      </a:gs>
                      <a:gs pos="100000">
                        <a:srgbClr val="FFFFFF"/>
                      </a:gs>
                    </a:gsLst>
                    <a:lin ang="5400000" scaled="0"/>
                  </a:gradFill>
                  <a:latin typeface="Segoe UI"/>
                </a:rPr>
                <a:t>Security</a:t>
              </a:r>
            </a:p>
          </p:txBody>
        </p:sp>
        <p:sp>
          <p:nvSpPr>
            <p:cNvPr id="84" name="Rectangle 83"/>
            <p:cNvSpPr/>
            <p:nvPr/>
          </p:nvSpPr>
          <p:spPr bwMode="auto">
            <a:xfrm>
              <a:off x="6056552" y="3265715"/>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400" kern="0" dirty="0">
                  <a:gradFill>
                    <a:gsLst>
                      <a:gs pos="0">
                        <a:srgbClr val="FFFFFF"/>
                      </a:gs>
                      <a:gs pos="100000">
                        <a:srgbClr val="FFFFFF"/>
                      </a:gs>
                    </a:gsLst>
                    <a:lin ang="5400000" scaled="0"/>
                  </a:gradFill>
                  <a:latin typeface="Segoe UI"/>
                </a:rPr>
                <a:t>Delivery</a:t>
              </a:r>
            </a:p>
          </p:txBody>
        </p:sp>
        <p:pic>
          <p:nvPicPr>
            <p:cNvPr id="85" name="Rectangle 9288"/>
            <p:cNvPicPr>
              <a:picLocks noChangeAspect="1" noChangeArrowheads="1"/>
            </p:cNvPicPr>
            <p:nvPr/>
          </p:nvPicPr>
          <p:blipFill>
            <a:blip r:embed="rId6" cstate="print"/>
            <a:srcRect/>
            <a:stretch>
              <a:fillRect/>
            </a:stretch>
          </p:blipFill>
          <p:spPr bwMode="auto">
            <a:xfrm>
              <a:off x="685800" y="3342327"/>
              <a:ext cx="467541" cy="467673"/>
            </a:xfrm>
            <a:prstGeom prst="rect">
              <a:avLst/>
            </a:prstGeom>
            <a:noFill/>
            <a:ln w="9525">
              <a:noFill/>
              <a:miter lim="800000"/>
              <a:headEnd/>
              <a:tailEnd/>
            </a:ln>
          </p:spPr>
        </p:pic>
        <p:cxnSp>
          <p:nvCxnSpPr>
            <p:cNvPr id="86" name="Straight Arrow Connector 85"/>
            <p:cNvCxnSpPr>
              <a:stCxn id="85" idx="3"/>
              <a:endCxn id="81" idx="0"/>
            </p:cNvCxnSpPr>
            <p:nvPr/>
          </p:nvCxnSpPr>
          <p:spPr>
            <a:xfrm flipV="1">
              <a:off x="1153341" y="3559628"/>
              <a:ext cx="827859" cy="16536"/>
            </a:xfrm>
            <a:prstGeom prst="straightConnector1">
              <a:avLst/>
            </a:prstGeom>
            <a:noFill/>
            <a:ln w="25400" cap="flat" cmpd="sng" algn="ctr">
              <a:solidFill>
                <a:srgbClr val="2D86E7"/>
              </a:solidFill>
              <a:prstDash val="solid"/>
              <a:headEnd type="none" w="med" len="med"/>
              <a:tailEnd type="arrow" w="med" len="med"/>
            </a:ln>
            <a:effectLst>
              <a:outerShdw blurRad="40000" dist="20000" dir="5400000" rotWithShape="0">
                <a:srgbClr val="000000">
                  <a:alpha val="38000"/>
                </a:srgbClr>
              </a:outerShdw>
            </a:effectLst>
          </p:spPr>
        </p:cxnSp>
        <p:pic>
          <p:nvPicPr>
            <p:cNvPr id="87" name="Rectangle 9288"/>
            <p:cNvPicPr>
              <a:picLocks noChangeAspect="1" noChangeArrowheads="1"/>
            </p:cNvPicPr>
            <p:nvPr/>
          </p:nvPicPr>
          <p:blipFill>
            <a:blip r:embed="rId6" cstate="print"/>
            <a:srcRect/>
            <a:stretch>
              <a:fillRect/>
            </a:stretch>
          </p:blipFill>
          <p:spPr bwMode="auto">
            <a:xfrm>
              <a:off x="8077200" y="3352800"/>
              <a:ext cx="467541" cy="467673"/>
            </a:xfrm>
            <a:prstGeom prst="rect">
              <a:avLst/>
            </a:prstGeom>
            <a:noFill/>
            <a:ln w="9525">
              <a:noFill/>
              <a:miter lim="800000"/>
              <a:headEnd/>
              <a:tailEnd/>
            </a:ln>
          </p:spPr>
        </p:pic>
        <p:cxnSp>
          <p:nvCxnSpPr>
            <p:cNvPr id="88" name="Straight Arrow Connector 87"/>
            <p:cNvCxnSpPr/>
            <p:nvPr/>
          </p:nvCxnSpPr>
          <p:spPr>
            <a:xfrm flipV="1">
              <a:off x="7532914" y="3598143"/>
              <a:ext cx="620486" cy="1"/>
            </a:xfrm>
            <a:prstGeom prst="straightConnector1">
              <a:avLst/>
            </a:prstGeom>
            <a:noFill/>
            <a:ln w="25400" cap="flat" cmpd="sng" algn="ctr">
              <a:solidFill>
                <a:srgbClr val="2D86E7"/>
              </a:solidFill>
              <a:prstDash val="solid"/>
              <a:headEnd type="none" w="med" len="med"/>
              <a:tailEnd type="arrow" w="med" len="med"/>
            </a:ln>
            <a:effectLst>
              <a:outerShdw blurRad="40000" dist="20000" dir="5400000" rotWithShape="0">
                <a:srgbClr val="000000">
                  <a:alpha val="38000"/>
                </a:srgbClr>
              </a:outerShdw>
            </a:effectLst>
          </p:spPr>
        </p:cxnSp>
      </p:grpSp>
      <p:sp>
        <p:nvSpPr>
          <p:cNvPr id="89" name="Rounded Rectangle 84"/>
          <p:cNvSpPr/>
          <p:nvPr/>
        </p:nvSpPr>
        <p:spPr bwMode="auto">
          <a:xfrm>
            <a:off x="4605524" y="5709667"/>
            <a:ext cx="1523603"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Opportunistic TLS</a:t>
            </a:r>
          </a:p>
        </p:txBody>
      </p:sp>
      <p:sp>
        <p:nvSpPr>
          <p:cNvPr id="90" name="Rounded Rectangle 85"/>
          <p:cNvSpPr/>
          <p:nvPr/>
        </p:nvSpPr>
        <p:spPr bwMode="auto">
          <a:xfrm>
            <a:off x="6230699" y="5709667"/>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Forced TLS</a:t>
            </a:r>
          </a:p>
        </p:txBody>
      </p:sp>
      <p:cxnSp>
        <p:nvCxnSpPr>
          <p:cNvPr id="91" name="Straight Arrow Connector 86"/>
          <p:cNvCxnSpPr>
            <a:stCxn id="83" idx="2"/>
            <a:endCxn id="89" idx="0"/>
          </p:cNvCxnSpPr>
          <p:nvPr/>
        </p:nvCxnSpPr>
        <p:spPr>
          <a:xfrm flipH="1">
            <a:off x="5367326" y="5407364"/>
            <a:ext cx="415132" cy="302303"/>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cxnSp>
        <p:nvCxnSpPr>
          <p:cNvPr id="92" name="Straight Arrow Connector 87"/>
          <p:cNvCxnSpPr>
            <a:stCxn id="83" idx="2"/>
            <a:endCxn id="90" idx="0"/>
          </p:cNvCxnSpPr>
          <p:nvPr/>
        </p:nvCxnSpPr>
        <p:spPr>
          <a:xfrm>
            <a:off x="5782458" y="5407364"/>
            <a:ext cx="905322" cy="302303"/>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sp>
        <p:nvSpPr>
          <p:cNvPr id="93" name="Rounded Rectangle 84"/>
          <p:cNvSpPr/>
          <p:nvPr/>
        </p:nvSpPr>
        <p:spPr bwMode="auto">
          <a:xfrm>
            <a:off x="7678579" y="5722620"/>
            <a:ext cx="1041665"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smtClean="0">
                <a:solidFill>
                  <a:srgbClr val="000000"/>
                </a:solidFill>
                <a:latin typeface="Segoe UI"/>
              </a:rPr>
              <a:t>Smart host</a:t>
            </a:r>
            <a:endParaRPr lang="en-US" sz="1000" kern="0" dirty="0">
              <a:solidFill>
                <a:srgbClr val="000000"/>
              </a:solidFill>
              <a:latin typeface="Segoe UI"/>
            </a:endParaRPr>
          </a:p>
        </p:txBody>
      </p:sp>
      <p:sp>
        <p:nvSpPr>
          <p:cNvPr id="94" name="Rounded Rectangle 85"/>
          <p:cNvSpPr/>
          <p:nvPr/>
        </p:nvSpPr>
        <p:spPr bwMode="auto">
          <a:xfrm>
            <a:off x="8821816" y="5722620"/>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MX</a:t>
            </a:r>
          </a:p>
        </p:txBody>
      </p:sp>
      <p:cxnSp>
        <p:nvCxnSpPr>
          <p:cNvPr id="95" name="Straight Arrow Connector 86"/>
          <p:cNvCxnSpPr>
            <a:stCxn id="84" idx="2"/>
            <a:endCxn id="93" idx="0"/>
          </p:cNvCxnSpPr>
          <p:nvPr/>
        </p:nvCxnSpPr>
        <p:spPr>
          <a:xfrm flipH="1">
            <a:off x="8199412" y="5407364"/>
            <a:ext cx="148027" cy="315256"/>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cxnSp>
        <p:nvCxnSpPr>
          <p:cNvPr id="96" name="Straight Arrow Connector 87"/>
          <p:cNvCxnSpPr>
            <a:stCxn id="84" idx="2"/>
            <a:endCxn id="94" idx="0"/>
          </p:cNvCxnSpPr>
          <p:nvPr/>
        </p:nvCxnSpPr>
        <p:spPr>
          <a:xfrm>
            <a:off x="8347439" y="5407364"/>
            <a:ext cx="931458" cy="315256"/>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sp>
        <p:nvSpPr>
          <p:cNvPr id="97" name="Rounded Rectangle 84"/>
          <p:cNvSpPr/>
          <p:nvPr/>
        </p:nvSpPr>
        <p:spPr bwMode="auto">
          <a:xfrm>
            <a:off x="2278970" y="5699815"/>
            <a:ext cx="1523603"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000" kern="0" dirty="0">
                <a:solidFill>
                  <a:srgbClr val="000000"/>
                </a:solidFill>
                <a:latin typeface="Segoe UI"/>
              </a:rPr>
              <a:t>Destination domain</a:t>
            </a:r>
          </a:p>
        </p:txBody>
      </p:sp>
      <p:cxnSp>
        <p:nvCxnSpPr>
          <p:cNvPr id="98" name="Straight Arrow Connector 86"/>
          <p:cNvCxnSpPr>
            <a:stCxn id="82" idx="2"/>
            <a:endCxn id="97" idx="0"/>
          </p:cNvCxnSpPr>
          <p:nvPr/>
        </p:nvCxnSpPr>
        <p:spPr>
          <a:xfrm>
            <a:off x="3016625" y="5391035"/>
            <a:ext cx="24147" cy="308780"/>
          </a:xfrm>
          <a:prstGeom prst="straightConnector1">
            <a:avLst/>
          </a:prstGeom>
          <a:noFill/>
          <a:ln w="25400" cap="flat" cmpd="sng" algn="ctr">
            <a:solidFill>
              <a:srgbClr val="000000"/>
            </a:solidFill>
            <a:prstDash val="solid"/>
            <a:tailEnd type="triangle" w="lg" len="lg"/>
          </a:ln>
          <a:effectLst>
            <a:outerShdw blurRad="40000" dist="20000" dir="5400000" rotWithShape="0">
              <a:srgbClr val="000000">
                <a:alpha val="38000"/>
              </a:srgbClr>
            </a:outerShdw>
          </a:effectLst>
        </p:spPr>
      </p:cxnSp>
      <p:sp>
        <p:nvSpPr>
          <p:cNvPr id="55" name="Title 1"/>
          <p:cNvSpPr>
            <a:spLocks noGrp="1"/>
          </p:cNvSpPr>
          <p:nvPr>
            <p:ph type="title"/>
          </p:nvPr>
        </p:nvSpPr>
        <p:spPr/>
        <p:txBody>
          <a:bodyPr/>
          <a:lstStyle/>
          <a:p>
            <a:r>
              <a:rPr lang="en-US" smtClean="0"/>
              <a:t>FOPE Connector Architecture</a:t>
            </a:r>
            <a:endParaRPr lang="en-US" dirty="0"/>
          </a:p>
        </p:txBody>
      </p:sp>
    </p:spTree>
    <p:extLst>
      <p:ext uri="{BB962C8B-B14F-4D97-AF65-F5344CB8AC3E}">
        <p14:creationId xmlns:p14="http://schemas.microsoft.com/office/powerpoint/2010/main" val="4678412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a:stCxn id="62" idx="2"/>
            <a:endCxn id="30" idx="1"/>
          </p:cNvCxnSpPr>
          <p:nvPr/>
        </p:nvCxnSpPr>
        <p:spPr>
          <a:xfrm>
            <a:off x="1633768" y="3880389"/>
            <a:ext cx="1518409" cy="1765535"/>
          </a:xfrm>
          <a:prstGeom prst="straightConnector1">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sp>
        <p:nvSpPr>
          <p:cNvPr id="39" name="Title 1"/>
          <p:cNvSpPr>
            <a:spLocks noGrp="1"/>
          </p:cNvSpPr>
          <p:nvPr>
            <p:ph type="title"/>
          </p:nvPr>
        </p:nvSpPr>
        <p:spPr/>
        <p:txBody>
          <a:bodyPr/>
          <a:lstStyle/>
          <a:p>
            <a:r>
              <a:rPr lang="en-US" smtClean="0"/>
              <a:t>FOPE Connectors: Flexibility and control in mail routing</a:t>
            </a:r>
            <a:endParaRPr lang="en-US" dirty="0"/>
          </a:p>
        </p:txBody>
      </p:sp>
      <p:sp>
        <p:nvSpPr>
          <p:cNvPr id="38" name="Text Placeholder 2"/>
          <p:cNvSpPr>
            <a:spLocks noGrp="1"/>
          </p:cNvSpPr>
          <p:nvPr>
            <p:ph sz="quarter" idx="4294967295"/>
          </p:nvPr>
        </p:nvSpPr>
        <p:spPr>
          <a:xfrm>
            <a:off x="8917756" y="1535113"/>
            <a:ext cx="2838450" cy="4776787"/>
          </a:xfrm>
        </p:spPr>
        <p:txBody>
          <a:bodyPr/>
          <a:lstStyle/>
          <a:p>
            <a:r>
              <a:rPr lang="en-US" sz="2000" dirty="0">
                <a:solidFill>
                  <a:schemeClr val="tx1"/>
                </a:solidFill>
                <a:latin typeface="+mj-lt"/>
              </a:rPr>
              <a:t>Route outbound </a:t>
            </a:r>
            <a:r>
              <a:rPr lang="en-US" sz="2000" dirty="0" smtClean="0">
                <a:solidFill>
                  <a:schemeClr val="tx1"/>
                </a:solidFill>
                <a:latin typeface="+mj-lt"/>
              </a:rPr>
              <a:t>email </a:t>
            </a:r>
            <a:r>
              <a:rPr lang="en-US" sz="2000" dirty="0">
                <a:solidFill>
                  <a:schemeClr val="tx1"/>
                </a:solidFill>
                <a:latin typeface="+mj-lt"/>
              </a:rPr>
              <a:t>through on-premises servers or DLP appliances</a:t>
            </a:r>
          </a:p>
          <a:p>
            <a:endParaRPr lang="en-US" sz="2000" dirty="0" smtClean="0">
              <a:solidFill>
                <a:schemeClr val="tx1"/>
              </a:solidFill>
              <a:latin typeface="+mj-lt"/>
            </a:endParaRPr>
          </a:p>
          <a:p>
            <a:r>
              <a:rPr lang="en-US" sz="2000" dirty="0" smtClean="0">
                <a:solidFill>
                  <a:schemeClr val="tx1"/>
                </a:solidFill>
                <a:latin typeface="+mj-lt"/>
              </a:rPr>
              <a:t>Force </a:t>
            </a:r>
            <a:r>
              <a:rPr lang="en-US" sz="2000" dirty="0">
                <a:solidFill>
                  <a:schemeClr val="tx1"/>
                </a:solidFill>
                <a:latin typeface="+mj-lt"/>
              </a:rPr>
              <a:t>TLS for secure B2B communication</a:t>
            </a:r>
          </a:p>
          <a:p>
            <a:endParaRPr lang="en-US" sz="2000" dirty="0" smtClean="0">
              <a:solidFill>
                <a:schemeClr val="tx1"/>
              </a:solidFill>
              <a:latin typeface="+mj-lt"/>
            </a:endParaRPr>
          </a:p>
          <a:p>
            <a:r>
              <a:rPr lang="en-US" sz="2000" dirty="0" smtClean="0">
                <a:solidFill>
                  <a:schemeClr val="tx1"/>
                </a:solidFill>
                <a:latin typeface="+mj-lt"/>
              </a:rPr>
              <a:t>Bypass </a:t>
            </a:r>
            <a:r>
              <a:rPr lang="en-US" sz="2000" dirty="0">
                <a:solidFill>
                  <a:schemeClr val="tx1"/>
                </a:solidFill>
                <a:latin typeface="+mj-lt"/>
              </a:rPr>
              <a:t>spam filters for trusted partners</a:t>
            </a:r>
          </a:p>
          <a:p>
            <a:endParaRPr lang="en-US" sz="2000" dirty="0" smtClean="0">
              <a:solidFill>
                <a:schemeClr val="tx1"/>
              </a:solidFill>
              <a:latin typeface="+mj-lt"/>
            </a:endParaRPr>
          </a:p>
          <a:p>
            <a:r>
              <a:rPr lang="en-US" sz="2000" dirty="0" smtClean="0">
                <a:solidFill>
                  <a:schemeClr val="tx1"/>
                </a:solidFill>
                <a:latin typeface="+mj-lt"/>
              </a:rPr>
              <a:t>And </a:t>
            </a:r>
            <a:r>
              <a:rPr lang="en-US" sz="2000" dirty="0">
                <a:solidFill>
                  <a:schemeClr val="tx1"/>
                </a:solidFill>
                <a:latin typeface="+mj-lt"/>
              </a:rPr>
              <a:t>much, much more…</a:t>
            </a:r>
          </a:p>
        </p:txBody>
      </p:sp>
      <p:sp>
        <p:nvSpPr>
          <p:cNvPr id="68" name="Rounded Rectangle 67"/>
          <p:cNvSpPr/>
          <p:nvPr/>
        </p:nvSpPr>
        <p:spPr bwMode="blackGray">
          <a:xfrm>
            <a:off x="6072410" y="4980186"/>
            <a:ext cx="2111309" cy="1331477"/>
          </a:xfrm>
          <a:prstGeom prst="roundRect">
            <a:avLst>
              <a:gd name="adj" fmla="val 6305"/>
            </a:avLst>
          </a:prstGeom>
          <a:solidFill>
            <a:schemeClr val="accent1">
              <a:lumMod val="60000"/>
              <a:lumOff val="40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9" tIns="34295" rIns="68589" bIns="34295" rtlCol="0" anchor="b"/>
          <a:lstStyle/>
          <a:p>
            <a:pPr algn="ctr" defTabSz="457200"/>
            <a:r>
              <a:rPr lang="en-US" sz="1400" dirty="0">
                <a:gradFill>
                  <a:gsLst>
                    <a:gs pos="0">
                      <a:srgbClr val="00467F"/>
                    </a:gs>
                    <a:gs pos="86000">
                      <a:srgbClr val="00467F"/>
                    </a:gs>
                  </a:gsLst>
                  <a:lin ang="5400000" scaled="0"/>
                </a:gradFill>
              </a:rPr>
              <a:t>All external recipients</a:t>
            </a:r>
          </a:p>
        </p:txBody>
      </p:sp>
      <p:sp>
        <p:nvSpPr>
          <p:cNvPr id="62" name="Rounded Rectangle 61"/>
          <p:cNvSpPr/>
          <p:nvPr/>
        </p:nvSpPr>
        <p:spPr bwMode="blackGray">
          <a:xfrm>
            <a:off x="332601" y="2310233"/>
            <a:ext cx="2602333" cy="1570156"/>
          </a:xfrm>
          <a:prstGeom prst="roundRect">
            <a:avLst>
              <a:gd name="adj" fmla="val 6305"/>
            </a:avLst>
          </a:prstGeom>
          <a:solidFill>
            <a:schemeClr val="accent1">
              <a:lumMod val="60000"/>
              <a:lumOff val="40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9" tIns="34295" rIns="68589" bIns="34295" rtlCol="0" anchor="b"/>
          <a:lstStyle/>
          <a:p>
            <a:pPr algn="ctr" defTabSz="822832">
              <a:defRPr/>
            </a:pPr>
            <a:r>
              <a:rPr lang="en-US" kern="0" dirty="0" smtClean="0">
                <a:solidFill>
                  <a:schemeClr val="bg1"/>
                </a:solidFill>
              </a:rPr>
              <a:t>Contoso.com</a:t>
            </a:r>
            <a:endParaRPr lang="en-US" kern="0" dirty="0">
              <a:solidFill>
                <a:schemeClr val="bg1"/>
              </a:solidFill>
            </a:endParaRPr>
          </a:p>
        </p:txBody>
      </p:sp>
      <p:sp>
        <p:nvSpPr>
          <p:cNvPr id="30" name="Rounded Rectangle 29"/>
          <p:cNvSpPr>
            <a:spLocks noChangeArrowheads="1"/>
          </p:cNvSpPr>
          <p:nvPr/>
        </p:nvSpPr>
        <p:spPr bwMode="gray">
          <a:xfrm>
            <a:off x="3152177" y="4980186"/>
            <a:ext cx="1438135" cy="1331476"/>
          </a:xfrm>
          <a:prstGeom prst="roundRect">
            <a:avLst>
              <a:gd name="adj" fmla="val 7939"/>
            </a:avLst>
          </a:prstGeom>
          <a:gradFill flip="none" rotWithShape="1">
            <a:gsLst>
              <a:gs pos="0">
                <a:srgbClr val="5E9EFF"/>
              </a:gs>
              <a:gs pos="39999">
                <a:srgbClr val="85C2FF"/>
              </a:gs>
              <a:gs pos="70000">
                <a:srgbClr val="C4D6EB"/>
              </a:gs>
              <a:gs pos="100000">
                <a:srgbClr val="FFEBFA"/>
              </a:gs>
            </a:gsLst>
            <a:lin ang="5400000" scaled="0"/>
            <a:tileRec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400" dirty="0">
                <a:solidFill>
                  <a:srgbClr val="00467F"/>
                </a:solidFill>
              </a:rPr>
              <a:t>DLP appliance</a:t>
            </a:r>
            <a:r>
              <a:rPr lang="en-US" sz="1400" dirty="0">
                <a:solidFill>
                  <a:srgbClr val="000000"/>
                </a:solidFill>
              </a:rPr>
              <a:t> </a:t>
            </a:r>
          </a:p>
        </p:txBody>
      </p:sp>
      <p:sp>
        <p:nvSpPr>
          <p:cNvPr id="50" name="TextBox 65"/>
          <p:cNvSpPr txBox="1">
            <a:spLocks noChangeArrowheads="1"/>
          </p:cNvSpPr>
          <p:nvPr/>
        </p:nvSpPr>
        <p:spPr bwMode="auto">
          <a:xfrm rot="2690584">
            <a:off x="1128364" y="4644424"/>
            <a:ext cx="1996658" cy="284703"/>
          </a:xfrm>
          <a:prstGeom prst="rect">
            <a:avLst/>
          </a:prstGeom>
          <a:noFill/>
          <a:ln w="9525">
            <a:noFill/>
            <a:miter lim="800000"/>
            <a:headEnd/>
            <a:tailEnd/>
          </a:ln>
        </p:spPr>
        <p:txBody>
          <a:bodyPr wrap="square" lIns="68589" tIns="34295" rIns="68589" bIns="34295">
            <a:spAutoFit/>
          </a:bodyPr>
          <a:lstStyle/>
          <a:p>
            <a:pPr algn="ctr" defTabSz="457200"/>
            <a:r>
              <a:rPr lang="en-US" sz="1400" dirty="0"/>
              <a:t>Outbound smart host</a:t>
            </a:r>
          </a:p>
        </p:txBody>
      </p:sp>
      <p:cxnSp>
        <p:nvCxnSpPr>
          <p:cNvPr id="5" name="Straight Arrow Connector 4"/>
          <p:cNvCxnSpPr/>
          <p:nvPr/>
        </p:nvCxnSpPr>
        <p:spPr>
          <a:xfrm>
            <a:off x="1752324" y="4712699"/>
            <a:ext cx="584809" cy="53497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24" name="Picture 2" descr="\\eventsql\dvd\Online_ART\DVD_ART36\Artwork_Imagery\Icons - Illustrations\_ WINDOWS SERVER ICONS\Hardware\Hard Drive storage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128" y="5192796"/>
            <a:ext cx="537903" cy="5856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6561550" y="5058181"/>
            <a:ext cx="1244357" cy="854911"/>
          </a:xfrm>
          <a:prstGeom prst="rect">
            <a:avLst/>
          </a:prstGeom>
          <a:noFill/>
          <a:ln w="9525">
            <a:noFill/>
            <a:miter lim="800000"/>
            <a:headEnd/>
            <a:tailEnd/>
          </a:ln>
          <a:effectLst>
            <a:outerShdw dist="38100" dir="2700000" algn="tl" rotWithShape="0">
              <a:srgbClr val="808080">
                <a:alpha val="39999"/>
              </a:srgbClr>
            </a:outerShdw>
          </a:effectLst>
        </p:spPr>
      </p:pic>
      <p:cxnSp>
        <p:nvCxnSpPr>
          <p:cNvPr id="40" name="Straight Arrow Connector 39"/>
          <p:cNvCxnSpPr>
            <a:stCxn id="68" idx="1"/>
            <a:endCxn id="30" idx="3"/>
          </p:cNvCxnSpPr>
          <p:nvPr/>
        </p:nvCxnSpPr>
        <p:spPr>
          <a:xfrm flipH="1" flipV="1">
            <a:off x="4590312" y="5645924"/>
            <a:ext cx="1482098" cy="1"/>
          </a:xfrm>
          <a:prstGeom prst="straightConnector1">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pic>
        <p:nvPicPr>
          <p:cNvPr id="28" name="Picture 27" descr="Mail_1"/>
          <p:cNvPicPr>
            <a:picLocks noChangeAspect="1" noChangeArrowheads="1"/>
          </p:cNvPicPr>
          <p:nvPr/>
        </p:nvPicPr>
        <p:blipFill>
          <a:blip r:embed="rId5"/>
          <a:stretch>
            <a:fillRect/>
          </a:stretch>
        </p:blipFill>
        <p:spPr bwMode="auto">
          <a:xfrm>
            <a:off x="5118021" y="5324494"/>
            <a:ext cx="381914" cy="267203"/>
          </a:xfrm>
          <a:prstGeom prst="rect">
            <a:avLst/>
          </a:prstGeom>
          <a:noFill/>
          <a:ln w="9525">
            <a:noFill/>
            <a:miter lim="800000"/>
            <a:headEnd/>
            <a:tailEnd/>
          </a:ln>
        </p:spPr>
      </p:pic>
      <p:pic>
        <p:nvPicPr>
          <p:cNvPr id="29" name="Picture 1" descr="C:\Users\yannk\AppData\Local\Microsoft\Windows\Temporary Internet Files\Content.IE5\SL453NAT\MCj04315990000[1].png"/>
          <p:cNvPicPr>
            <a:picLocks noChangeAspect="1" noChangeArrowheads="1"/>
          </p:cNvPicPr>
          <p:nvPr/>
        </p:nvPicPr>
        <p:blipFill>
          <a:blip r:embed="rId6"/>
          <a:srcRect/>
          <a:stretch>
            <a:fillRect/>
          </a:stretch>
        </p:blipFill>
        <p:spPr bwMode="auto">
          <a:xfrm>
            <a:off x="5250911" y="5436760"/>
            <a:ext cx="278794" cy="209151"/>
          </a:xfrm>
          <a:prstGeom prst="rect">
            <a:avLst/>
          </a:prstGeom>
          <a:noFill/>
        </p:spPr>
      </p:pic>
      <p:cxnSp>
        <p:nvCxnSpPr>
          <p:cNvPr id="46" name="Straight Arrow Connector 45"/>
          <p:cNvCxnSpPr>
            <a:stCxn id="52" idx="1"/>
            <a:endCxn id="62" idx="3"/>
          </p:cNvCxnSpPr>
          <p:nvPr/>
        </p:nvCxnSpPr>
        <p:spPr>
          <a:xfrm flipH="1">
            <a:off x="2934934" y="2020033"/>
            <a:ext cx="3190721" cy="1075278"/>
          </a:xfrm>
          <a:prstGeom prst="straightConnector1">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sp>
        <p:nvSpPr>
          <p:cNvPr id="47" name="TextBox 65"/>
          <p:cNvSpPr txBox="1">
            <a:spLocks noChangeArrowheads="1"/>
          </p:cNvSpPr>
          <p:nvPr/>
        </p:nvSpPr>
        <p:spPr bwMode="auto">
          <a:xfrm rot="20580792">
            <a:off x="4068828" y="2125771"/>
            <a:ext cx="1340255" cy="284703"/>
          </a:xfrm>
          <a:prstGeom prst="rect">
            <a:avLst/>
          </a:prstGeom>
          <a:noFill/>
          <a:ln w="9525">
            <a:noFill/>
            <a:miter lim="800000"/>
            <a:headEnd/>
            <a:tailEnd/>
          </a:ln>
        </p:spPr>
        <p:txBody>
          <a:bodyPr wrap="square" lIns="68589" tIns="34295" rIns="68589" bIns="34295">
            <a:spAutoFit/>
          </a:bodyPr>
          <a:lstStyle>
            <a:defPPr>
              <a:defRPr lang="en-US"/>
            </a:defPPr>
            <a:lvl1pPr algn="ctr" defTabSz="457200">
              <a:defRPr sz="1400"/>
            </a:lvl1pPr>
          </a:lstStyle>
          <a:p>
            <a:r>
              <a:rPr lang="en-US" dirty="0"/>
              <a:t>Forced TLS</a:t>
            </a:r>
          </a:p>
        </p:txBody>
      </p:sp>
      <p:cxnSp>
        <p:nvCxnSpPr>
          <p:cNvPr id="48" name="Straight Arrow Connector 47"/>
          <p:cNvCxnSpPr>
            <a:stCxn id="58" idx="1"/>
            <a:endCxn id="62" idx="3"/>
          </p:cNvCxnSpPr>
          <p:nvPr/>
        </p:nvCxnSpPr>
        <p:spPr>
          <a:xfrm flipH="1" flipV="1">
            <a:off x="2934934" y="3095311"/>
            <a:ext cx="3137476" cy="1205936"/>
          </a:xfrm>
          <a:prstGeom prst="straightConnector1">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sp>
        <p:nvSpPr>
          <p:cNvPr id="49" name="TextBox 65"/>
          <p:cNvSpPr txBox="1">
            <a:spLocks noChangeArrowheads="1"/>
          </p:cNvSpPr>
          <p:nvPr/>
        </p:nvSpPr>
        <p:spPr bwMode="auto">
          <a:xfrm rot="1250336">
            <a:off x="3941467" y="4006949"/>
            <a:ext cx="1746570" cy="284703"/>
          </a:xfrm>
          <a:prstGeom prst="rect">
            <a:avLst/>
          </a:prstGeom>
          <a:noFill/>
          <a:ln w="9525">
            <a:noFill/>
            <a:miter lim="800000"/>
            <a:headEnd/>
            <a:tailEnd/>
          </a:ln>
        </p:spPr>
        <p:txBody>
          <a:bodyPr wrap="square" lIns="68589" tIns="34295" rIns="68589" bIns="34295">
            <a:spAutoFit/>
          </a:bodyPr>
          <a:lstStyle>
            <a:defPPr>
              <a:defRPr lang="en-US"/>
            </a:defPPr>
            <a:lvl1pPr algn="ctr" defTabSz="457200">
              <a:defRPr sz="1400"/>
            </a:lvl1pPr>
          </a:lstStyle>
          <a:p>
            <a:r>
              <a:rPr lang="en-US" dirty="0"/>
              <a:t>Inbound safe listing</a:t>
            </a:r>
          </a:p>
        </p:txBody>
      </p:sp>
      <p:sp>
        <p:nvSpPr>
          <p:cNvPr id="52" name="Rounded Rectangle 51"/>
          <p:cNvSpPr/>
          <p:nvPr/>
        </p:nvSpPr>
        <p:spPr bwMode="blackGray">
          <a:xfrm>
            <a:off x="6125655" y="1534505"/>
            <a:ext cx="2058064" cy="971055"/>
          </a:xfrm>
          <a:prstGeom prst="roundRect">
            <a:avLst>
              <a:gd name="adj" fmla="val 6305"/>
            </a:avLst>
          </a:prstGeom>
          <a:solidFill>
            <a:schemeClr val="bg2">
              <a:lumMod val="60000"/>
              <a:lumOff val="40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9" tIns="34295" rIns="68589" bIns="34295" rtlCol="0" anchor="b"/>
          <a:lstStyle/>
          <a:p>
            <a:pPr algn="ctr"/>
            <a:r>
              <a:rPr lang="en-US" sz="1400" dirty="0">
                <a:solidFill>
                  <a:schemeClr val="bg1"/>
                </a:solidFill>
              </a:rPr>
              <a:t>nwtraders.com</a:t>
            </a:r>
          </a:p>
        </p:txBody>
      </p:sp>
      <p:pic>
        <p:nvPicPr>
          <p:cNvPr id="53"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6843511" y="1703513"/>
            <a:ext cx="450480" cy="551839"/>
          </a:xfrm>
          <a:prstGeom prst="rect">
            <a:avLst/>
          </a:prstGeom>
          <a:noFill/>
        </p:spPr>
      </p:pic>
      <p:pic>
        <p:nvPicPr>
          <p:cNvPr id="55" name="Picture 1" descr="C:\Users\yannk\AppData\Local\Microsoft\Windows\Temporary Internet Files\Content.IE5\SL453NAT\MCj04315990000[1].png"/>
          <p:cNvPicPr>
            <a:picLocks noChangeAspect="1" noChangeArrowheads="1"/>
          </p:cNvPicPr>
          <p:nvPr/>
        </p:nvPicPr>
        <p:blipFill>
          <a:blip r:embed="rId6"/>
          <a:srcRect/>
          <a:stretch>
            <a:fillRect/>
          </a:stretch>
        </p:blipFill>
        <p:spPr bwMode="auto">
          <a:xfrm>
            <a:off x="3174124" y="2818475"/>
            <a:ext cx="278794" cy="209151"/>
          </a:xfrm>
          <a:prstGeom prst="rect">
            <a:avLst/>
          </a:prstGeom>
          <a:noFill/>
        </p:spPr>
      </p:pic>
      <p:pic>
        <p:nvPicPr>
          <p:cNvPr id="57" name="Picture 1" descr="C:\Users\yannk\AppData\Local\Microsoft\Windows\Temporary Internet Files\Content.IE5\SL453NAT\MCj04315990000[1].png"/>
          <p:cNvPicPr>
            <a:picLocks noChangeAspect="1" noChangeArrowheads="1"/>
          </p:cNvPicPr>
          <p:nvPr/>
        </p:nvPicPr>
        <p:blipFill>
          <a:blip r:embed="rId6"/>
          <a:srcRect/>
          <a:stretch>
            <a:fillRect/>
          </a:stretch>
        </p:blipFill>
        <p:spPr bwMode="auto">
          <a:xfrm>
            <a:off x="5875330" y="1805672"/>
            <a:ext cx="278794" cy="209151"/>
          </a:xfrm>
          <a:prstGeom prst="rect">
            <a:avLst/>
          </a:prstGeom>
          <a:noFill/>
        </p:spPr>
      </p:pic>
      <p:sp>
        <p:nvSpPr>
          <p:cNvPr id="58" name="Rounded Rectangle 57"/>
          <p:cNvSpPr/>
          <p:nvPr/>
        </p:nvSpPr>
        <p:spPr bwMode="blackGray">
          <a:xfrm>
            <a:off x="6072410" y="3815719"/>
            <a:ext cx="2111309" cy="971055"/>
          </a:xfrm>
          <a:prstGeom prst="roundRect">
            <a:avLst>
              <a:gd name="adj" fmla="val 6305"/>
            </a:avLst>
          </a:prstGeom>
          <a:solidFill>
            <a:schemeClr val="bg2">
              <a:lumMod val="60000"/>
              <a:lumOff val="40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9" tIns="34295" rIns="68589" bIns="34295" rtlCol="0" anchor="b"/>
          <a:lstStyle/>
          <a:p>
            <a:pPr algn="ctr" defTabSz="457200"/>
            <a:r>
              <a:rPr lang="en-US" sz="1400" dirty="0">
                <a:solidFill>
                  <a:schemeClr val="bg1"/>
                </a:solidFill>
              </a:rPr>
              <a:t>litware.com</a:t>
            </a:r>
          </a:p>
        </p:txBody>
      </p:sp>
      <p:pic>
        <p:nvPicPr>
          <p:cNvPr id="59"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6843511" y="3965978"/>
            <a:ext cx="450480" cy="551839"/>
          </a:xfrm>
          <a:prstGeom prst="rect">
            <a:avLst/>
          </a:prstGeom>
          <a:noFill/>
        </p:spPr>
      </p:pic>
      <p:pic>
        <p:nvPicPr>
          <p:cNvPr id="64"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469333" y="2465352"/>
            <a:ext cx="2338943" cy="1240245"/>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65" name="Straight Arrow Connector 64"/>
          <p:cNvCxnSpPr>
            <a:stCxn id="49" idx="1"/>
          </p:cNvCxnSpPr>
          <p:nvPr/>
        </p:nvCxnSpPr>
        <p:spPr>
          <a:xfrm flipH="1" flipV="1">
            <a:off x="3719620" y="3699016"/>
            <a:ext cx="278973" cy="139621"/>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70"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6843511" y="5225309"/>
            <a:ext cx="425023" cy="520655"/>
          </a:xfrm>
          <a:prstGeom prst="rect">
            <a:avLst/>
          </a:prstGeom>
          <a:noFill/>
        </p:spPr>
      </p:pic>
      <p:cxnSp>
        <p:nvCxnSpPr>
          <p:cNvPr id="73" name="Straight Arrow Connector 72"/>
          <p:cNvCxnSpPr>
            <a:stCxn id="47" idx="1"/>
          </p:cNvCxnSpPr>
          <p:nvPr/>
        </p:nvCxnSpPr>
        <p:spPr>
          <a:xfrm flipH="1">
            <a:off x="3847169" y="2463902"/>
            <a:ext cx="250895" cy="9377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47" idx="3"/>
          </p:cNvCxnSpPr>
          <p:nvPr/>
        </p:nvCxnSpPr>
        <p:spPr>
          <a:xfrm flipV="1">
            <a:off x="5379847" y="1979432"/>
            <a:ext cx="290518" cy="92912"/>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a:off x="5565137" y="5531925"/>
            <a:ext cx="400802" cy="876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42" name="Picture 4" descr="C:\Users\tobrien\Desktop\MediaBin_Items_1\Exchange-online_bL_r.png"/>
          <p:cNvPicPr>
            <a:picLocks noChangeAspect="1" noChangeArrowheads="1"/>
          </p:cNvPicPr>
          <p:nvPr/>
        </p:nvPicPr>
        <p:blipFill>
          <a:blip r:embed="rId8" cstate="print">
            <a:duotone>
              <a:prstClr val="black"/>
              <a:schemeClr val="tx2">
                <a:tint val="45000"/>
                <a:satMod val="400000"/>
              </a:schemeClr>
            </a:duotone>
            <a:lum bright="-100000" contrast="-100000"/>
          </a:blip>
          <a:srcRect/>
          <a:stretch>
            <a:fillRect/>
          </a:stretch>
        </p:blipFill>
        <p:spPr bwMode="auto">
          <a:xfrm>
            <a:off x="652840" y="2833089"/>
            <a:ext cx="1918760" cy="400264"/>
          </a:xfrm>
          <a:prstGeom prst="rect">
            <a:avLst/>
          </a:prstGeom>
          <a:noFill/>
        </p:spPr>
      </p:pic>
      <p:pic>
        <p:nvPicPr>
          <p:cNvPr id="56" name="Picture 55" descr="Mail_1"/>
          <p:cNvPicPr>
            <a:picLocks noChangeAspect="1" noChangeArrowheads="1"/>
          </p:cNvPicPr>
          <p:nvPr/>
        </p:nvPicPr>
        <p:blipFill>
          <a:blip r:embed="rId5"/>
          <a:stretch>
            <a:fillRect/>
          </a:stretch>
        </p:blipFill>
        <p:spPr bwMode="auto">
          <a:xfrm>
            <a:off x="3465255" y="3299610"/>
            <a:ext cx="381914" cy="267203"/>
          </a:xfrm>
          <a:prstGeom prst="rect">
            <a:avLst/>
          </a:prstGeom>
          <a:noFill/>
          <a:ln w="9525">
            <a:noFill/>
            <a:miter lim="800000"/>
            <a:headEnd/>
            <a:tailEnd/>
          </a:ln>
        </p:spPr>
      </p:pic>
    </p:spTree>
    <p:extLst>
      <p:ext uri="{BB962C8B-B14F-4D97-AF65-F5344CB8AC3E}">
        <p14:creationId xmlns:p14="http://schemas.microsoft.com/office/powerpoint/2010/main" val="355017907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unded Rectangle 131"/>
          <p:cNvSpPr/>
          <p:nvPr/>
        </p:nvSpPr>
        <p:spPr bwMode="auto">
          <a:xfrm>
            <a:off x="4302761" y="2725084"/>
            <a:ext cx="288647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133" name="Trapezoid 132"/>
          <p:cNvSpPr/>
          <p:nvPr/>
        </p:nvSpPr>
        <p:spPr bwMode="auto">
          <a:xfrm rot="10800000">
            <a:off x="4828318" y="3022302"/>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sp>
        <p:nvSpPr>
          <p:cNvPr id="134" name="TextBox 133"/>
          <p:cNvSpPr txBox="1">
            <a:spLocks noChangeArrowheads="1"/>
          </p:cNvSpPr>
          <p:nvPr/>
        </p:nvSpPr>
        <p:spPr bwMode="auto">
          <a:xfrm>
            <a:off x="4754204" y="2739353"/>
            <a:ext cx="1902438" cy="3385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600" b="1" cap="all" spc="75" dirty="0">
                <a:solidFill>
                  <a:schemeClr val="bg1"/>
                </a:solidFill>
                <a:latin typeface="Segoe UI" pitchFamily="34" charset="0"/>
                <a:cs typeface="Segoe UI" pitchFamily="34" charset="0"/>
              </a:rPr>
              <a:t>FOPE</a:t>
            </a:r>
            <a:endParaRPr lang="en-US" sz="4000" b="1" cap="all" spc="75" dirty="0">
              <a:solidFill>
                <a:schemeClr val="bg1"/>
              </a:solidFill>
              <a:latin typeface="Segoe UI" pitchFamily="34" charset="0"/>
              <a:cs typeface="Segoe UI" pitchFamily="34" charset="0"/>
            </a:endParaRPr>
          </a:p>
        </p:txBody>
      </p:sp>
      <p:sp>
        <p:nvSpPr>
          <p:cNvPr id="135" name="Rounded Rectangle 134"/>
          <p:cNvSpPr/>
          <p:nvPr/>
        </p:nvSpPr>
        <p:spPr bwMode="auto">
          <a:xfrm>
            <a:off x="5072656" y="3068022"/>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b="1" kern="0" dirty="0">
                <a:gradFill>
                  <a:gsLst>
                    <a:gs pos="0">
                      <a:srgbClr val="FFFFFF"/>
                    </a:gs>
                    <a:gs pos="100000">
                      <a:srgbClr val="FFFFFF"/>
                    </a:gs>
                  </a:gsLst>
                  <a:lin ang="5400000" scaled="0"/>
                </a:gradFill>
                <a:latin typeface="Segoe UI"/>
              </a:rPr>
              <a:t>Edge</a:t>
            </a:r>
            <a:endParaRPr lang="en-US" sz="3200" b="1" kern="0" dirty="0">
              <a:gradFill>
                <a:gsLst>
                  <a:gs pos="0">
                    <a:srgbClr val="FFFFFF"/>
                  </a:gs>
                  <a:gs pos="100000">
                    <a:srgbClr val="FFFFFF"/>
                  </a:gs>
                </a:gsLst>
                <a:lin ang="5400000" scaled="0"/>
              </a:gradFill>
              <a:latin typeface="Segoe UI"/>
            </a:endParaRPr>
          </a:p>
        </p:txBody>
      </p:sp>
      <p:sp>
        <p:nvSpPr>
          <p:cNvPr id="137" name="Rounded Rectangle 136"/>
          <p:cNvSpPr/>
          <p:nvPr/>
        </p:nvSpPr>
        <p:spPr bwMode="auto">
          <a:xfrm>
            <a:off x="5072656" y="3525222"/>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r>
              <a:rPr lang="en-US" sz="1200" b="1" kern="0" dirty="0">
                <a:gradFill>
                  <a:gsLst>
                    <a:gs pos="0">
                      <a:srgbClr val="FFFFFF"/>
                    </a:gs>
                    <a:gs pos="100000">
                      <a:srgbClr val="FFFFFF"/>
                    </a:gs>
                  </a:gsLst>
                  <a:lin ang="5400000" scaled="0"/>
                </a:gradFill>
                <a:latin typeface="Segoe UI"/>
              </a:rPr>
              <a:t>Policy</a:t>
            </a:r>
          </a:p>
        </p:txBody>
      </p:sp>
      <p:sp>
        <p:nvSpPr>
          <p:cNvPr id="138" name="Rounded Rectangle 137"/>
          <p:cNvSpPr/>
          <p:nvPr/>
        </p:nvSpPr>
        <p:spPr bwMode="auto">
          <a:xfrm>
            <a:off x="5072656" y="3753822"/>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r>
              <a:rPr lang="en-US" sz="1200" b="1" kern="0" dirty="0">
                <a:gradFill>
                  <a:gsLst>
                    <a:gs pos="0">
                      <a:srgbClr val="FFFFFF"/>
                    </a:gs>
                    <a:gs pos="100000">
                      <a:srgbClr val="FFFFFF"/>
                    </a:gs>
                  </a:gsLst>
                  <a:lin ang="5400000" scaled="0"/>
                </a:gradFill>
                <a:latin typeface="Segoe UI"/>
              </a:rPr>
              <a:t>Spam</a:t>
            </a:r>
          </a:p>
        </p:txBody>
      </p:sp>
      <p:sp>
        <p:nvSpPr>
          <p:cNvPr id="148" name="Content Placeholder 186"/>
          <p:cNvSpPr txBox="1">
            <a:spLocks/>
          </p:cNvSpPr>
          <p:nvPr/>
        </p:nvSpPr>
        <p:spPr>
          <a:xfrm>
            <a:off x="1189935" y="2978056"/>
            <a:ext cx="2283722" cy="496664"/>
          </a:xfrm>
          <a:prstGeom prst="rect">
            <a:avLst/>
          </a:prstGeom>
          <a:gradFill rotWithShape="1">
            <a:gsLst>
              <a:gs pos="0">
                <a:srgbClr val="DF8045">
                  <a:tint val="50000"/>
                  <a:satMod val="300000"/>
                </a:srgbClr>
              </a:gs>
              <a:gs pos="35000">
                <a:srgbClr val="DF8045">
                  <a:tint val="37000"/>
                  <a:satMod val="300000"/>
                </a:srgbClr>
              </a:gs>
              <a:gs pos="100000">
                <a:srgbClr val="DF8045">
                  <a:tint val="15000"/>
                  <a:satMod val="350000"/>
                </a:srgbClr>
              </a:gs>
            </a:gsLst>
            <a:lin ang="16200000" scaled="1"/>
          </a:gradFill>
          <a:ln w="9525" cap="flat" cmpd="sng" algn="ctr">
            <a:solidFill>
              <a:srgbClr val="DF8045">
                <a:shade val="95000"/>
                <a:satMod val="105000"/>
              </a:srgbClr>
            </a:solidFill>
            <a:prstDash val="solid"/>
          </a:ln>
          <a:effectLst>
            <a:outerShdw blurRad="40000" dist="20000" dir="5400000" rotWithShape="0">
              <a:srgbClr val="000000">
                <a:alpha val="38000"/>
              </a:srgbClr>
            </a:outerShdw>
          </a:effectLst>
        </p:spPr>
        <p:txBody>
          <a:bodyPr lIns="68589" tIns="34295" rIns="68589" bIns="34295"/>
          <a:lstStyle>
            <a:lvl1pPr marL="460375" indent="-460375" algn="l" defTabSz="914363" rtl="0" eaLnBrk="1" latinLnBrk="0" hangingPunct="1">
              <a:lnSpc>
                <a:spcPct val="90000"/>
              </a:lnSpc>
              <a:spcBef>
                <a:spcPct val="20000"/>
              </a:spcBef>
              <a:buSzPct val="85000"/>
              <a:buFontTx/>
              <a:buBlip>
                <a:blip r:embed="rId3"/>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685864">
              <a:buFontTx/>
              <a:buNone/>
              <a:defRPr/>
            </a:pPr>
            <a:r>
              <a:rPr lang="en-US" sz="1400" dirty="0">
                <a:solidFill>
                  <a:srgbClr val="000000"/>
                </a:solidFill>
                <a:latin typeface="Segoe UI"/>
              </a:rPr>
              <a:t>From: </a:t>
            </a:r>
            <a:r>
              <a:rPr lang="en-US" sz="1400" dirty="0" smtClean="0">
                <a:solidFill>
                  <a:srgbClr val="000000"/>
                </a:solidFill>
                <a:latin typeface="Segoe UI"/>
              </a:rPr>
              <a:t>Joe@contoso.com</a:t>
            </a:r>
            <a:endParaRPr lang="en-US" sz="1400" dirty="0">
              <a:solidFill>
                <a:srgbClr val="000000"/>
              </a:solidFill>
              <a:latin typeface="Segoe UI"/>
            </a:endParaRPr>
          </a:p>
          <a:p>
            <a:pPr marL="0" indent="0" defTabSz="685864">
              <a:buFontTx/>
              <a:buNone/>
              <a:defRPr/>
            </a:pPr>
            <a:r>
              <a:rPr lang="en-US" sz="1400" dirty="0">
                <a:solidFill>
                  <a:srgbClr val="000000"/>
                </a:solidFill>
                <a:latin typeface="Segoe UI"/>
              </a:rPr>
              <a:t>To: </a:t>
            </a:r>
            <a:r>
              <a:rPr lang="en-US" sz="1400" dirty="0" smtClean="0">
                <a:solidFill>
                  <a:srgbClr val="000000"/>
                </a:solidFill>
                <a:latin typeface="Segoe UI"/>
              </a:rPr>
              <a:t>sales@fabrikam.com</a:t>
            </a:r>
            <a:endParaRPr lang="en-US" sz="1400" dirty="0">
              <a:solidFill>
                <a:srgbClr val="000000"/>
              </a:solidFill>
              <a:latin typeface="Segoe UI"/>
            </a:endParaRPr>
          </a:p>
        </p:txBody>
      </p:sp>
      <p:cxnSp>
        <p:nvCxnSpPr>
          <p:cNvPr id="149" name="Elbow Connector 148"/>
          <p:cNvCxnSpPr>
            <a:stCxn id="140" idx="1"/>
            <a:endCxn id="145" idx="3"/>
          </p:cNvCxnSpPr>
          <p:nvPr/>
        </p:nvCxnSpPr>
        <p:spPr>
          <a:xfrm rot="10800000">
            <a:off x="3473656" y="2263607"/>
            <a:ext cx="5038494" cy="1"/>
          </a:xfrm>
          <a:prstGeom prst="bentConnector3">
            <a:avLst>
              <a:gd name="adj1" fmla="val 50000"/>
            </a:avLst>
          </a:prstGeom>
          <a:noFill/>
          <a:ln w="25400" cap="flat" cmpd="sng" algn="ctr">
            <a:solidFill>
              <a:srgbClr val="DF8045"/>
            </a:solidFill>
            <a:prstDash val="solid"/>
            <a:tailEnd type="arrow" w="lg" len="lg"/>
          </a:ln>
          <a:effectLst>
            <a:outerShdw blurRad="40000" dist="20000" dir="5400000" rotWithShape="0">
              <a:srgbClr val="000000">
                <a:alpha val="38000"/>
              </a:srgbClr>
            </a:outerShdw>
          </a:effectLst>
        </p:spPr>
      </p:cxnSp>
      <p:cxnSp>
        <p:nvCxnSpPr>
          <p:cNvPr id="150" name="Elbow Connector 149"/>
          <p:cNvCxnSpPr>
            <a:stCxn id="140" idx="2"/>
            <a:endCxn id="132" idx="3"/>
          </p:cNvCxnSpPr>
          <p:nvPr/>
        </p:nvCxnSpPr>
        <p:spPr>
          <a:xfrm rot="5400000">
            <a:off x="8335805" y="1780445"/>
            <a:ext cx="469972" cy="2763106"/>
          </a:xfrm>
          <a:prstGeom prst="bentConnector2">
            <a:avLst/>
          </a:prstGeom>
          <a:noFill/>
          <a:ln w="25400" cap="flat" cmpd="sng" algn="ctr">
            <a:solidFill>
              <a:srgbClr val="DF8045"/>
            </a:solidFill>
            <a:prstDash val="solid"/>
            <a:headEnd type="arrow" w="lg" len="lg"/>
            <a:tailEnd type="none" w="lg" len="lg"/>
          </a:ln>
          <a:effectLst>
            <a:outerShdw blurRad="40000" dist="20000" dir="5400000" rotWithShape="0">
              <a:srgbClr val="000000">
                <a:alpha val="38000"/>
              </a:srgbClr>
            </a:outerShdw>
          </a:effectLst>
        </p:spPr>
      </p:cxnSp>
      <p:cxnSp>
        <p:nvCxnSpPr>
          <p:cNvPr id="162" name="Straight Arrow Connector 161"/>
          <p:cNvCxnSpPr>
            <a:stCxn id="152" idx="0"/>
            <a:endCxn id="132" idx="2"/>
          </p:cNvCxnSpPr>
          <p:nvPr/>
        </p:nvCxnSpPr>
        <p:spPr>
          <a:xfrm flipV="1">
            <a:off x="5742955" y="4068883"/>
            <a:ext cx="3045" cy="456269"/>
          </a:xfrm>
          <a:prstGeom prst="straightConnector1">
            <a:avLst/>
          </a:prstGeom>
          <a:noFill/>
          <a:ln w="25400" cap="flat" cmpd="sng" algn="ctr">
            <a:solidFill>
              <a:srgbClr val="DF8045"/>
            </a:solidFill>
            <a:prstDash val="solid"/>
            <a:tailEnd type="arrow" w="lg" len="lg"/>
          </a:ln>
          <a:effectLst>
            <a:outerShdw blurRad="40000" dist="20000" dir="5400000" rotWithShape="0">
              <a:srgbClr val="000000">
                <a:alpha val="38000"/>
              </a:srgbClr>
            </a:outerShdw>
          </a:effectLst>
        </p:spPr>
      </p:cxnSp>
      <p:grpSp>
        <p:nvGrpSpPr>
          <p:cNvPr id="5" name="Group 4"/>
          <p:cNvGrpSpPr/>
          <p:nvPr/>
        </p:nvGrpSpPr>
        <p:grpSpPr>
          <a:xfrm>
            <a:off x="8512150" y="1600202"/>
            <a:ext cx="2894110" cy="1326810"/>
            <a:chOff x="6629400" y="1725580"/>
            <a:chExt cx="2171148" cy="1433879"/>
          </a:xfrm>
        </p:grpSpPr>
        <p:grpSp>
          <p:nvGrpSpPr>
            <p:cNvPr id="139" name="Group 138"/>
            <p:cNvGrpSpPr/>
            <p:nvPr/>
          </p:nvGrpSpPr>
          <p:grpSpPr>
            <a:xfrm>
              <a:off x="6629400" y="1725580"/>
              <a:ext cx="2171148" cy="1433879"/>
              <a:chOff x="3010452" y="3736613"/>
              <a:chExt cx="2171148" cy="2343670"/>
            </a:xfrm>
          </p:grpSpPr>
          <p:sp>
            <p:nvSpPr>
              <p:cNvPr id="140" name="Rounded Rectangle 139"/>
              <p:cNvSpPr/>
              <p:nvPr/>
            </p:nvSpPr>
            <p:spPr bwMode="auto">
              <a:xfrm>
                <a:off x="3010452" y="3736613"/>
                <a:ext cx="2160854" cy="234367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b" anchorCtr="0" compatLnSpc="1">
                <a:prstTxWarp prst="textNoShape">
                  <a:avLst/>
                </a:prstTxWarp>
                <a:flatTx/>
              </a:bodyPr>
              <a:lstStyle/>
              <a:p>
                <a:pPr defTabSz="685810">
                  <a:lnSpc>
                    <a:spcPct val="90000"/>
                  </a:lnSpc>
                  <a:spcBef>
                    <a:spcPts val="473"/>
                  </a:spcBef>
                  <a:defRPr/>
                </a:pPr>
                <a:r>
                  <a:rPr lang="en-US" altLang="zh-CN" sz="1600" kern="0" dirty="0" smtClean="0">
                    <a:solidFill>
                      <a:schemeClr val="bg1"/>
                    </a:solidFill>
                    <a:effectLst>
                      <a:outerShdw blurRad="38100" dist="38100" dir="2700000" algn="tl">
                        <a:srgbClr val="000000">
                          <a:alpha val="43137"/>
                        </a:srgbClr>
                      </a:outerShdw>
                    </a:effectLst>
                    <a:latin typeface="Segoe UI"/>
                  </a:rPr>
                  <a:t>Contoso.com</a:t>
                </a:r>
                <a:endParaRPr lang="en-US" altLang="zh-CN" sz="1600" kern="0" dirty="0">
                  <a:solidFill>
                    <a:schemeClr val="bg1"/>
                  </a:solidFill>
                  <a:effectLst>
                    <a:outerShdw blurRad="38100" dist="38100" dir="2700000" algn="tl">
                      <a:srgbClr val="000000">
                        <a:alpha val="43137"/>
                      </a:srgbClr>
                    </a:outerShdw>
                  </a:effectLst>
                  <a:latin typeface="Segoe UI"/>
                </a:endParaRPr>
              </a:p>
            </p:txBody>
          </p:sp>
          <p:sp>
            <p:nvSpPr>
              <p:cNvPr id="141" name="Rectangle 140"/>
              <p:cNvSpPr/>
              <p:nvPr/>
            </p:nvSpPr>
            <p:spPr bwMode="auto">
              <a:xfrm>
                <a:off x="3112896" y="4044392"/>
                <a:ext cx="1981201" cy="971321"/>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sp>
            <p:nvSpPr>
              <p:cNvPr id="142" name="TextBox 141"/>
              <p:cNvSpPr txBox="1">
                <a:spLocks noChangeArrowheads="1"/>
              </p:cNvSpPr>
              <p:nvPr/>
            </p:nvSpPr>
            <p:spPr bwMode="auto">
              <a:xfrm>
                <a:off x="3027056" y="3736613"/>
                <a:ext cx="2154544" cy="427601"/>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endParaRPr lang="en-US" sz="1100" b="1" spc="75" dirty="0">
                  <a:solidFill>
                    <a:srgbClr val="FFFFFF"/>
                  </a:solidFill>
                  <a:latin typeface="Segoe UI" pitchFamily="34" charset="0"/>
                  <a:cs typeface="Segoe UI" pitchFamily="34" charset="0"/>
                </a:endParaRPr>
              </a:p>
            </p:txBody>
          </p:sp>
          <p:sp>
            <p:nvSpPr>
              <p:cNvPr id="143" name="Rounded Rectangle 142"/>
              <p:cNvSpPr/>
              <p:nvPr/>
            </p:nvSpPr>
            <p:spPr bwMode="auto">
              <a:xfrm>
                <a:off x="3200261" y="4225173"/>
                <a:ext cx="1786295" cy="561107"/>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DLP appliance or service</a:t>
                </a:r>
                <a:endParaRPr lang="en-US" kern="0" dirty="0">
                  <a:gradFill>
                    <a:gsLst>
                      <a:gs pos="0">
                        <a:srgbClr val="FFFFFF"/>
                      </a:gs>
                      <a:gs pos="100000">
                        <a:srgbClr val="FFFFFF"/>
                      </a:gs>
                    </a:gsLst>
                    <a:lin ang="5400000" scaled="0"/>
                  </a:gradFill>
                  <a:latin typeface="Segoe UI"/>
                </a:endParaRPr>
              </a:p>
            </p:txBody>
          </p:sp>
        </p:grpSp>
        <p:pic>
          <p:nvPicPr>
            <p:cNvPr id="163" name="AD RMS Server Decoy" descr="C:\Users\aglick\Documents\Clipart\Server Exchange.png"/>
            <p:cNvPicPr>
              <a:picLocks noChangeAspect="1" noChangeArrowheads="1"/>
            </p:cNvPicPr>
            <p:nvPr/>
          </p:nvPicPr>
          <p:blipFill>
            <a:blip r:embed="rId4" cstate="print"/>
            <a:stretch>
              <a:fillRect/>
            </a:stretch>
          </p:blipFill>
          <p:spPr bwMode="auto">
            <a:xfrm>
              <a:off x="8036782" y="2399670"/>
              <a:ext cx="528466" cy="722992"/>
            </a:xfrm>
            <a:prstGeom prst="rect">
              <a:avLst/>
            </a:prstGeom>
            <a:noFill/>
            <a:effectLst>
              <a:outerShdw blurRad="63500" sx="102000" sy="102000" algn="ctr" rotWithShape="0">
                <a:prstClr val="black">
                  <a:alpha val="40000"/>
                </a:prstClr>
              </a:outerShdw>
            </a:effectLst>
          </p:spPr>
        </p:pic>
        <p:pic>
          <p:nvPicPr>
            <p:cNvPr id="164" name="Picture 2" descr="\\eventsql\dvd\Online_ART\DVD_ART36\Artwork_Imagery\Icons - Illustrations\_ WINDOWS SERVER ICONS\Hardware\Hard Drive storag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1646" y="2656162"/>
              <a:ext cx="222258" cy="42999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3" name="Title 1"/>
          <p:cNvSpPr>
            <a:spLocks noGrp="1"/>
          </p:cNvSpPr>
          <p:nvPr>
            <p:ph type="title"/>
          </p:nvPr>
        </p:nvSpPr>
        <p:spPr/>
        <p:txBody>
          <a:bodyPr/>
          <a:lstStyle/>
          <a:p>
            <a:r>
              <a:rPr lang="en-US" smtClean="0"/>
              <a:t>Outbound Smart Host Scenario</a:t>
            </a:r>
            <a:endParaRPr lang="en-US" dirty="0"/>
          </a:p>
        </p:txBody>
      </p:sp>
      <p:sp>
        <p:nvSpPr>
          <p:cNvPr id="167" name="Content Placeholder 2"/>
          <p:cNvSpPr>
            <a:spLocks noGrp="1"/>
          </p:cNvSpPr>
          <p:nvPr>
            <p:ph sz="half" idx="4294967295"/>
          </p:nvPr>
        </p:nvSpPr>
        <p:spPr>
          <a:xfrm>
            <a:off x="519112" y="4100513"/>
            <a:ext cx="3309937" cy="2239962"/>
          </a:xfrm>
        </p:spPr>
        <p:txBody>
          <a:bodyPr>
            <a:noAutofit/>
          </a:bodyPr>
          <a:lstStyle/>
          <a:p>
            <a:pPr marL="341313" indent="-341313"/>
            <a:r>
              <a:rPr lang="en-US" sz="1800" dirty="0" smtClean="0">
                <a:solidFill>
                  <a:schemeClr val="tx1"/>
                </a:solidFill>
              </a:rPr>
              <a:t>FOPE routes outbound email to smart host for custom mail process or delivery</a:t>
            </a:r>
          </a:p>
          <a:p>
            <a:pPr marL="341313" indent="-341313"/>
            <a:endParaRPr lang="en-US" sz="1800" dirty="0" smtClean="0">
              <a:solidFill>
                <a:schemeClr val="tx1"/>
              </a:solidFill>
            </a:endParaRPr>
          </a:p>
          <a:p>
            <a:pPr marL="341313" indent="-341313"/>
            <a:r>
              <a:rPr lang="en-US" sz="1800" dirty="0" smtClean="0">
                <a:solidFill>
                  <a:schemeClr val="tx1"/>
                </a:solidFill>
              </a:rPr>
              <a:t>Virus </a:t>
            </a:r>
            <a:r>
              <a:rPr lang="en-US" sz="1800" dirty="0">
                <a:solidFill>
                  <a:schemeClr val="tx1"/>
                </a:solidFill>
              </a:rPr>
              <a:t>scanning is performed by FPE for Exchange Online </a:t>
            </a:r>
            <a:r>
              <a:rPr lang="en-US" sz="1800" dirty="0" smtClean="0">
                <a:solidFill>
                  <a:schemeClr val="tx1"/>
                </a:solidFill>
              </a:rPr>
              <a:t>mailboxes</a:t>
            </a:r>
            <a:endParaRPr lang="en-US" sz="1800" dirty="0">
              <a:solidFill>
                <a:schemeClr val="tx1"/>
              </a:solidFill>
            </a:endParaRPr>
          </a:p>
        </p:txBody>
      </p:sp>
      <p:grpSp>
        <p:nvGrpSpPr>
          <p:cNvPr id="4" name="Group 3"/>
          <p:cNvGrpSpPr/>
          <p:nvPr/>
        </p:nvGrpSpPr>
        <p:grpSpPr>
          <a:xfrm>
            <a:off x="700754" y="1600201"/>
            <a:ext cx="2772902" cy="1326810"/>
            <a:chOff x="160294" y="1600201"/>
            <a:chExt cx="2515809" cy="1326810"/>
          </a:xfrm>
        </p:grpSpPr>
        <p:sp>
          <p:nvSpPr>
            <p:cNvPr id="145" name="Rounded Rectangle 144"/>
            <p:cNvSpPr/>
            <p:nvPr/>
          </p:nvSpPr>
          <p:spPr bwMode="auto">
            <a:xfrm>
              <a:off x="160294" y="1600201"/>
              <a:ext cx="2515809"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t" anchorCtr="0" compatLnSpc="1">
              <a:prstTxWarp prst="textNoShape">
                <a:avLst/>
              </a:prstTxWarp>
              <a:flatTx/>
            </a:bodyPr>
            <a:lstStyle/>
            <a:p>
              <a:pPr algn="ctr" defTabSz="685810">
                <a:lnSpc>
                  <a:spcPct val="90000"/>
                </a:lnSpc>
                <a:spcBef>
                  <a:spcPts val="473"/>
                </a:spcBef>
                <a:defRPr/>
              </a:pPr>
              <a:r>
                <a:rPr lang="en-US" altLang="zh-CN" sz="2000" kern="0" dirty="0" smtClean="0">
                  <a:solidFill>
                    <a:schemeClr val="bg1"/>
                  </a:solidFill>
                  <a:effectLst>
                    <a:outerShdw blurRad="38100" dist="38100" dir="2700000" algn="tl">
                      <a:srgbClr val="000000">
                        <a:alpha val="43137"/>
                      </a:srgbClr>
                    </a:outerShdw>
                  </a:effectLst>
                  <a:latin typeface="Segoe UI"/>
                </a:rPr>
                <a:t>Internet</a:t>
              </a:r>
              <a:endParaRPr lang="en-US" altLang="zh-CN" sz="2000" kern="0" dirty="0">
                <a:solidFill>
                  <a:schemeClr val="bg1"/>
                </a:solidFill>
                <a:effectLst>
                  <a:outerShdw blurRad="38100" dist="38100" dir="2700000" algn="tl">
                    <a:srgbClr val="000000">
                      <a:alpha val="43137"/>
                    </a:srgbClr>
                  </a:outerShdw>
                </a:effectLst>
                <a:latin typeface="Segoe UI"/>
              </a:endParaRPr>
            </a:p>
          </p:txBody>
        </p:sp>
        <p:pic>
          <p:nvPicPr>
            <p:cNvPr id="44" name="Picture 3" descr="C:\Program Files\Microsoft Resource DVD Artwork\DVD_ART\Artwork_Imagery\Shapes and Graphics\Internet Cloud\cloud 1.png"/>
            <p:cNvPicPr>
              <a:picLocks noChangeAspect="1" noChangeArrowheads="1"/>
            </p:cNvPicPr>
            <p:nvPr/>
          </p:nvPicPr>
          <p:blipFill>
            <a:blip r:embed="rId6"/>
            <a:srcRect/>
            <a:stretch>
              <a:fillRect/>
            </a:stretch>
          </p:blipFill>
          <p:spPr bwMode="auto">
            <a:xfrm>
              <a:off x="307329" y="2024488"/>
              <a:ext cx="1816396" cy="857218"/>
            </a:xfrm>
            <a:prstGeom prst="rect">
              <a:avLst/>
            </a:prstGeom>
            <a:noFill/>
            <a:ln w="9525">
              <a:noFill/>
              <a:miter lim="800000"/>
              <a:headEnd/>
              <a:tailEnd/>
            </a:ln>
            <a:effectLst>
              <a:outerShdw dist="38100" dir="2700000" algn="tl" rotWithShape="0">
                <a:srgbClr val="808080">
                  <a:alpha val="39999"/>
                </a:srgbClr>
              </a:outerShdw>
            </a:effectLst>
          </p:spPr>
        </p:pic>
      </p:grpSp>
      <p:grpSp>
        <p:nvGrpSpPr>
          <p:cNvPr id="3" name="Group 2"/>
          <p:cNvGrpSpPr/>
          <p:nvPr/>
        </p:nvGrpSpPr>
        <p:grpSpPr>
          <a:xfrm>
            <a:off x="4302761" y="4525152"/>
            <a:ext cx="2880388" cy="1721824"/>
            <a:chOff x="3433069" y="4525149"/>
            <a:chExt cx="2160854" cy="1721824"/>
          </a:xfrm>
        </p:grpSpPr>
        <p:grpSp>
          <p:nvGrpSpPr>
            <p:cNvPr id="151" name="Group 150"/>
            <p:cNvGrpSpPr/>
            <p:nvPr/>
          </p:nvGrpSpPr>
          <p:grpSpPr>
            <a:xfrm>
              <a:off x="3433069" y="4525149"/>
              <a:ext cx="2160854" cy="1721824"/>
              <a:chOff x="3165520" y="3124200"/>
              <a:chExt cx="2160854" cy="1721824"/>
            </a:xfrm>
          </p:grpSpPr>
          <p:sp>
            <p:nvSpPr>
              <p:cNvPr id="152" name="Rounded Rectangle 151"/>
              <p:cNvSpPr/>
              <p:nvPr/>
            </p:nvSpPr>
            <p:spPr bwMode="auto">
              <a:xfrm>
                <a:off x="3165520" y="3124200"/>
                <a:ext cx="2160854" cy="1721824"/>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b" anchorCtr="0" compatLnSpc="1">
                <a:prstTxWarp prst="textNoShape">
                  <a:avLst/>
                </a:prstTxWarp>
                <a:flatTx/>
              </a:bodyPr>
              <a:lstStyle/>
              <a:p>
                <a:pPr defTabSz="685810">
                  <a:lnSpc>
                    <a:spcPct val="90000"/>
                  </a:lnSpc>
                  <a:spcBef>
                    <a:spcPts val="473"/>
                  </a:spcBef>
                  <a:defRPr/>
                </a:pPr>
                <a:r>
                  <a:rPr lang="en-US" altLang="zh-CN" sz="1600" kern="0" dirty="0" smtClean="0">
                    <a:solidFill>
                      <a:schemeClr val="bg1"/>
                    </a:solidFill>
                    <a:effectLst>
                      <a:outerShdw blurRad="38100" dist="38100" dir="2700000" algn="tl">
                        <a:srgbClr val="000000">
                          <a:alpha val="43137"/>
                        </a:srgbClr>
                      </a:outerShdw>
                    </a:effectLst>
                    <a:latin typeface="Segoe UI"/>
                  </a:rPr>
                  <a:t>Service.contoso.com</a:t>
                </a:r>
                <a:endParaRPr lang="en-US" altLang="zh-CN" sz="1600" kern="0" dirty="0">
                  <a:solidFill>
                    <a:schemeClr val="bg1"/>
                  </a:solidFill>
                  <a:effectLst>
                    <a:outerShdw blurRad="38100" dist="38100" dir="2700000" algn="tl">
                      <a:srgbClr val="000000">
                        <a:alpha val="43137"/>
                      </a:srgbClr>
                    </a:outerShdw>
                  </a:effectLst>
                  <a:latin typeface="Segoe UI"/>
                </a:endParaRPr>
              </a:p>
            </p:txBody>
          </p:sp>
          <p:sp>
            <p:nvSpPr>
              <p:cNvPr id="153" name="Rectangle 152"/>
              <p:cNvSpPr/>
              <p:nvPr/>
            </p:nvSpPr>
            <p:spPr bwMode="auto">
              <a:xfrm>
                <a:off x="3267964" y="348665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b="1" kern="0" dirty="0">
                  <a:gradFill>
                    <a:gsLst>
                      <a:gs pos="0">
                        <a:srgbClr val="FFFFFF"/>
                      </a:gs>
                      <a:gs pos="100000">
                        <a:srgbClr val="FFFFFF"/>
                      </a:gs>
                    </a:gsLst>
                    <a:lin ang="5400000" scaled="0"/>
                  </a:gradFill>
                  <a:latin typeface="Segoe UI"/>
                </a:endParaRPr>
              </a:p>
            </p:txBody>
          </p:sp>
        </p:grpSp>
        <p:pic>
          <p:nvPicPr>
            <p:cNvPr id="45" name="Picture 3" descr="C:\Program Files\Microsoft Resource DVD Artwork\DVD_ART\Artwork_Imagery\Shapes and Graphics\Internet Cloud\cloud 1.png"/>
            <p:cNvPicPr>
              <a:picLocks noChangeAspect="1" noChangeArrowheads="1"/>
            </p:cNvPicPr>
            <p:nvPr/>
          </p:nvPicPr>
          <p:blipFill>
            <a:blip r:embed="rId6"/>
            <a:srcRect/>
            <a:stretch>
              <a:fillRect/>
            </a:stretch>
          </p:blipFill>
          <p:spPr bwMode="auto">
            <a:xfrm>
              <a:off x="3633512" y="494075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6" name="Group 45"/>
            <p:cNvGrpSpPr/>
            <p:nvPr/>
          </p:nvGrpSpPr>
          <p:grpSpPr>
            <a:xfrm>
              <a:off x="4038600" y="5403432"/>
              <a:ext cx="966167" cy="365760"/>
              <a:chOff x="4032504" y="5434700"/>
              <a:chExt cx="966167" cy="365760"/>
            </a:xfrm>
          </p:grpSpPr>
          <p:pic>
            <p:nvPicPr>
              <p:cNvPr id="47"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032504" y="5434700"/>
                <a:ext cx="298655" cy="365760"/>
              </a:xfrm>
              <a:prstGeom prst="rect">
                <a:avLst/>
              </a:prstGeom>
              <a:noFill/>
            </p:spPr>
          </p:pic>
          <p:pic>
            <p:nvPicPr>
              <p:cNvPr id="48"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242816" y="5434700"/>
                <a:ext cx="298655" cy="365760"/>
              </a:xfrm>
              <a:prstGeom prst="rect">
                <a:avLst/>
              </a:prstGeom>
              <a:noFill/>
            </p:spPr>
          </p:pic>
          <p:pic>
            <p:nvPicPr>
              <p:cNvPr id="49"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471416" y="5434700"/>
                <a:ext cx="298655" cy="365760"/>
              </a:xfrm>
              <a:prstGeom prst="rect">
                <a:avLst/>
              </a:prstGeom>
              <a:noFill/>
            </p:spPr>
          </p:pic>
          <p:pic>
            <p:nvPicPr>
              <p:cNvPr id="50"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700016" y="5434700"/>
                <a:ext cx="298655" cy="365760"/>
              </a:xfrm>
              <a:prstGeom prst="rect">
                <a:avLst/>
              </a:prstGeom>
              <a:noFill/>
            </p:spPr>
          </p:pic>
        </p:grpSp>
        <p:sp>
          <p:nvSpPr>
            <p:cNvPr id="51" name="Rounded Rectangle 50"/>
            <p:cNvSpPr/>
            <p:nvPr/>
          </p:nvSpPr>
          <p:spPr bwMode="auto">
            <a:xfrm>
              <a:off x="3724774" y="506722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b="1" kern="0" dirty="0">
                  <a:gradFill>
                    <a:gsLst>
                      <a:gs pos="0">
                        <a:srgbClr val="FFFFFF"/>
                      </a:gs>
                      <a:gs pos="100000">
                        <a:srgbClr val="FFFFFF"/>
                      </a:gs>
                    </a:gsLst>
                    <a:lin ang="5400000" scaled="0"/>
                  </a:gradFill>
                  <a:latin typeface="Segoe UI"/>
                </a:rPr>
                <a:t>Mailboxes</a:t>
              </a:r>
              <a:endParaRPr lang="en-US" sz="2400" b="1" kern="0" dirty="0">
                <a:gradFill>
                  <a:gsLst>
                    <a:gs pos="0">
                      <a:srgbClr val="FFFFFF"/>
                    </a:gs>
                    <a:gs pos="100000">
                      <a:srgbClr val="FFFFFF"/>
                    </a:gs>
                  </a:gsLst>
                  <a:lin ang="5400000" scaled="0"/>
                </a:gradFill>
                <a:latin typeface="Segoe UI"/>
              </a:endParaRPr>
            </a:p>
          </p:txBody>
        </p:sp>
      </p:grpSp>
      <p:sp>
        <p:nvSpPr>
          <p:cNvPr id="69" name="Rounded Rectangle 68"/>
          <p:cNvSpPr/>
          <p:nvPr/>
        </p:nvSpPr>
        <p:spPr bwMode="auto">
          <a:xfrm>
            <a:off x="7468134" y="3211635"/>
            <a:ext cx="2043335"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b="1" kern="0" dirty="0" smtClean="0">
                <a:gradFill>
                  <a:gsLst>
                    <a:gs pos="0">
                      <a:srgbClr val="FFFFFF"/>
                    </a:gs>
                    <a:gs pos="100000">
                      <a:srgbClr val="FFFFFF"/>
                    </a:gs>
                  </a:gsLst>
                  <a:lin ang="5400000" scaled="0"/>
                </a:gradFill>
                <a:latin typeface="Segoe UI"/>
              </a:rPr>
              <a:t>Outbound Connector</a:t>
            </a:r>
            <a:endParaRPr lang="en-US" sz="2400" b="1" kern="0" dirty="0">
              <a:gradFill>
                <a:gsLst>
                  <a:gs pos="0">
                    <a:srgbClr val="FFFFFF"/>
                  </a:gs>
                  <a:gs pos="100000">
                    <a:srgbClr val="FFFFFF"/>
                  </a:gs>
                </a:gsLst>
                <a:lin ang="5400000" scaled="0"/>
              </a:gradFill>
              <a:latin typeface="Segoe UI"/>
            </a:endParaRPr>
          </a:p>
        </p:txBody>
      </p:sp>
      <p:sp>
        <p:nvSpPr>
          <p:cNvPr id="52" name="Content Placeholder 3"/>
          <p:cNvSpPr txBox="1">
            <a:spLocks/>
          </p:cNvSpPr>
          <p:nvPr/>
        </p:nvSpPr>
        <p:spPr>
          <a:xfrm>
            <a:off x="7516442" y="4100513"/>
            <a:ext cx="4151683" cy="2461152"/>
          </a:xfrm>
          <a:prstGeom prst="rect">
            <a:avLst/>
          </a:prstGeom>
        </p:spPr>
        <p:txBody>
          <a:bodyPr/>
          <a:lstStyle>
            <a:lvl1pPr marL="260970" indent="-260970" algn="l" rtl="0" fontAlgn="base">
              <a:lnSpc>
                <a:spcPct val="90000"/>
              </a:lnSpc>
              <a:spcBef>
                <a:spcPct val="20000"/>
              </a:spcBef>
              <a:spcAft>
                <a:spcPct val="0"/>
              </a:spcAft>
              <a:buClr>
                <a:srgbClr val="0070C0"/>
              </a:buClr>
              <a:buSzPct val="100000"/>
              <a:buBlip>
                <a:blip r:embed="rId8"/>
              </a:buBlip>
              <a:defRPr sz="2100" kern="1200">
                <a:solidFill>
                  <a:srgbClr val="7F7F7F"/>
                </a:solidFill>
                <a:latin typeface="+mn-lt"/>
                <a:ea typeface="+mn-ea"/>
                <a:cs typeface="+mn-cs"/>
              </a:defRPr>
            </a:lvl1pPr>
            <a:lvl2pPr marL="505071" indent="-255016" algn="l" rtl="0" fontAlgn="base">
              <a:lnSpc>
                <a:spcPct val="90000"/>
              </a:lnSpc>
              <a:spcBef>
                <a:spcPct val="20000"/>
              </a:spcBef>
              <a:spcAft>
                <a:spcPct val="0"/>
              </a:spcAft>
              <a:buClr>
                <a:srgbClr val="0070C0"/>
              </a:buClr>
              <a:buSzPct val="100000"/>
              <a:buBlip>
                <a:blip r:embed="rId9"/>
              </a:buBlip>
              <a:defRPr sz="1800" kern="1200">
                <a:solidFill>
                  <a:srgbClr val="7F7F7F"/>
                </a:solidFill>
                <a:latin typeface="+mn-lt"/>
                <a:ea typeface="+mn-ea"/>
                <a:cs typeface="+mn-cs"/>
              </a:defRPr>
            </a:lvl2pPr>
            <a:lvl3pPr marL="721388" indent="-227232" algn="l" rtl="0" fontAlgn="base">
              <a:lnSpc>
                <a:spcPct val="90000"/>
              </a:lnSpc>
              <a:spcBef>
                <a:spcPct val="20000"/>
              </a:spcBef>
              <a:spcAft>
                <a:spcPct val="0"/>
              </a:spcAft>
              <a:buClr>
                <a:srgbClr val="0070C0"/>
              </a:buClr>
              <a:buSzPct val="100000"/>
              <a:buBlip>
                <a:blip r:embed="rId9"/>
              </a:buBlip>
              <a:defRPr sz="1500" kern="1200">
                <a:solidFill>
                  <a:srgbClr val="7F7F7F"/>
                </a:solidFill>
                <a:latin typeface="+mn-lt"/>
                <a:ea typeface="+mn-ea"/>
                <a:cs typeface="+mn-cs"/>
              </a:defRPr>
            </a:lvl3pPr>
            <a:lvl4pPr marL="920836" indent="-199449" algn="l" rtl="0" fontAlgn="base">
              <a:lnSpc>
                <a:spcPct val="90000"/>
              </a:lnSpc>
              <a:spcBef>
                <a:spcPct val="20000"/>
              </a:spcBef>
              <a:spcAft>
                <a:spcPct val="0"/>
              </a:spcAft>
              <a:buClr>
                <a:srgbClr val="0070C0"/>
              </a:buClr>
              <a:buSzPct val="100000"/>
              <a:buBlip>
                <a:blip r:embed="rId9"/>
              </a:buBlip>
              <a:defRPr sz="1400" kern="1200">
                <a:solidFill>
                  <a:srgbClr val="7F7F7F"/>
                </a:solidFill>
                <a:latin typeface="+mn-lt"/>
                <a:ea typeface="+mn-ea"/>
                <a:cs typeface="+mn-cs"/>
              </a:defRPr>
            </a:lvl4pPr>
            <a:lvl5pPr marL="1137153" indent="-205402" algn="l" rtl="0" fontAlgn="base">
              <a:lnSpc>
                <a:spcPct val="90000"/>
              </a:lnSpc>
              <a:spcBef>
                <a:spcPct val="20000"/>
              </a:spcBef>
              <a:spcAft>
                <a:spcPct val="0"/>
              </a:spcAft>
              <a:buClr>
                <a:srgbClr val="0070C0"/>
              </a:buClr>
              <a:buSzPct val="100000"/>
              <a:buBlip>
                <a:blip r:embed="rId9"/>
              </a:buBlip>
              <a:defRPr sz="14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defTabSz="457200">
              <a:buFontTx/>
              <a:buNone/>
            </a:pPr>
            <a:r>
              <a:rPr lang="en-US" sz="2000" b="1" dirty="0">
                <a:solidFill>
                  <a:schemeClr val="tx1"/>
                </a:solidFill>
                <a:latin typeface="Segoe UI"/>
                <a:cs typeface="Segoe UI"/>
              </a:rPr>
              <a:t>Value Proposition</a:t>
            </a:r>
          </a:p>
          <a:p>
            <a:pPr marL="341313" indent="-341313">
              <a:buClr>
                <a:srgbClr val="6BBD46"/>
              </a:buClr>
              <a:buSzPct val="90000"/>
              <a:buBlip>
                <a:blip r:embed="rId10"/>
              </a:buBlip>
            </a:pPr>
            <a:r>
              <a:rPr lang="en-US" sz="1800" dirty="0">
                <a:solidFill>
                  <a:schemeClr val="tx1"/>
                </a:solidFill>
              </a:rPr>
              <a:t>Use DLP or encryption appliances from third parties</a:t>
            </a:r>
          </a:p>
          <a:p>
            <a:pPr marL="341313" indent="-341313">
              <a:buClr>
                <a:srgbClr val="6BBD46"/>
              </a:buClr>
              <a:buSzPct val="90000"/>
              <a:buBlip>
                <a:blip r:embed="rId10"/>
              </a:buBlip>
            </a:pPr>
            <a:r>
              <a:rPr lang="en-US" sz="1800" dirty="0">
                <a:solidFill>
                  <a:schemeClr val="tx1"/>
                </a:solidFill>
              </a:rPr>
              <a:t>Perform custom processing or address rewrite</a:t>
            </a:r>
          </a:p>
          <a:p>
            <a:pPr marL="341313" indent="-341313">
              <a:buClr>
                <a:srgbClr val="6BBD46"/>
              </a:buClr>
              <a:buSzPct val="90000"/>
              <a:buBlip>
                <a:blip r:embed="rId10"/>
              </a:buBlip>
            </a:pPr>
            <a:r>
              <a:rPr lang="en-US" sz="1800" dirty="0">
                <a:solidFill>
                  <a:schemeClr val="tx1"/>
                </a:solidFill>
              </a:rPr>
              <a:t>Maintain “total mail control” during coexistence (inbound and outbound mail is all routed through on-prem server</a:t>
            </a:r>
          </a:p>
        </p:txBody>
      </p:sp>
      <p:sp>
        <p:nvSpPr>
          <p:cNvPr id="56" name="Rounded Rectangle 55"/>
          <p:cNvSpPr/>
          <p:nvPr/>
        </p:nvSpPr>
        <p:spPr bwMode="auto">
          <a:xfrm>
            <a:off x="5072656" y="329184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r>
              <a:rPr lang="en-US" sz="1200" b="1" kern="0" dirty="0">
                <a:gradFill>
                  <a:gsLst>
                    <a:gs pos="0">
                      <a:srgbClr val="FFFFFF"/>
                    </a:gs>
                    <a:gs pos="100000">
                      <a:srgbClr val="FFFFFF"/>
                    </a:gs>
                  </a:gsLst>
                  <a:lin ang="5400000" scaled="0"/>
                </a:gradFill>
                <a:latin typeface="Segoe UI"/>
              </a:rPr>
              <a:t>Virus*</a:t>
            </a:r>
          </a:p>
        </p:txBody>
      </p:sp>
      <p:sp>
        <p:nvSpPr>
          <p:cNvPr id="43" name="TextBox 42"/>
          <p:cNvSpPr txBox="1">
            <a:spLocks noChangeArrowheads="1"/>
          </p:cNvSpPr>
          <p:nvPr/>
        </p:nvSpPr>
        <p:spPr bwMode="auto">
          <a:xfrm>
            <a:off x="4297339" y="4572000"/>
            <a:ext cx="2891899" cy="307777"/>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400" b="1" cap="all" spc="75" dirty="0">
                <a:solidFill>
                  <a:schemeClr val="bg1"/>
                </a:solidFill>
                <a:latin typeface="Segoe UI" pitchFamily="34" charset="0"/>
                <a:cs typeface="Segoe UI" pitchFamily="34" charset="0"/>
              </a:rPr>
              <a:t>Exchange Online</a:t>
            </a:r>
            <a:endParaRPr lang="en-US" sz="3600" b="1" cap="all" spc="75"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158801712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Straight Arrow Connector 116"/>
          <p:cNvCxnSpPr>
            <a:stCxn id="98" idx="2"/>
            <a:endCxn id="46" idx="0"/>
          </p:cNvCxnSpPr>
          <p:nvPr/>
        </p:nvCxnSpPr>
        <p:spPr>
          <a:xfrm>
            <a:off x="6267885" y="4116341"/>
            <a:ext cx="0" cy="6080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8" name="Rounded Rectangle 97"/>
          <p:cNvSpPr/>
          <p:nvPr/>
        </p:nvSpPr>
        <p:spPr bwMode="auto">
          <a:xfrm>
            <a:off x="4827691" y="2637106"/>
            <a:ext cx="2880387" cy="147923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t" anchorCtr="0" compatLnSpc="1">
            <a:prstTxWarp prst="textNoShape">
              <a:avLst/>
            </a:prstTxWarp>
            <a:flatTx/>
          </a:bodyPr>
          <a:lstStyle/>
          <a:p>
            <a:pPr algn="ctr" defTabSz="685810">
              <a:lnSpc>
                <a:spcPct val="90000"/>
              </a:lnSpc>
              <a:spcBef>
                <a:spcPts val="473"/>
              </a:spcBef>
              <a:defRPr/>
            </a:pPr>
            <a:endParaRPr lang="en-US" altLang="zh-CN" sz="2000" kern="0"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9" name="Trapezoid 98"/>
          <p:cNvSpPr/>
          <p:nvPr/>
        </p:nvSpPr>
        <p:spPr bwMode="auto">
          <a:xfrm rot="10800000">
            <a:off x="5415723" y="3018487"/>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1" name="Rounded Rectangle 100"/>
          <p:cNvSpPr/>
          <p:nvPr/>
        </p:nvSpPr>
        <p:spPr bwMode="auto">
          <a:xfrm>
            <a:off x="5660062" y="3064207"/>
            <a:ext cx="1218883" cy="182880"/>
          </a:xfrm>
          <a:prstGeom prst="roundRect">
            <a:avLst/>
          </a:prstGeom>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b="1"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p>
        </p:txBody>
      </p:sp>
      <p:sp>
        <p:nvSpPr>
          <p:cNvPr id="103" name="Rounded Rectangle 102"/>
          <p:cNvSpPr/>
          <p:nvPr/>
        </p:nvSpPr>
        <p:spPr bwMode="auto">
          <a:xfrm>
            <a:off x="5660062" y="3521407"/>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b="1"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p>
        </p:txBody>
      </p:sp>
      <p:sp>
        <p:nvSpPr>
          <p:cNvPr id="105" name="Content Placeholder 186"/>
          <p:cNvSpPr txBox="1">
            <a:spLocks/>
          </p:cNvSpPr>
          <p:nvPr/>
        </p:nvSpPr>
        <p:spPr>
          <a:xfrm>
            <a:off x="1054913" y="2759844"/>
            <a:ext cx="2560270" cy="511983"/>
          </a:xfrm>
          <a:prstGeom prst="rect">
            <a:avLst/>
          </a:prstGeom>
          <a:gradFill rotWithShape="1">
            <a:gsLst>
              <a:gs pos="0">
                <a:srgbClr val="DF8045">
                  <a:tint val="50000"/>
                  <a:satMod val="300000"/>
                </a:srgbClr>
              </a:gs>
              <a:gs pos="35000">
                <a:srgbClr val="DF8045">
                  <a:tint val="37000"/>
                  <a:satMod val="300000"/>
                </a:srgbClr>
              </a:gs>
              <a:gs pos="100000">
                <a:srgbClr val="DF8045">
                  <a:tint val="15000"/>
                  <a:satMod val="350000"/>
                </a:srgbClr>
              </a:gs>
            </a:gsLst>
            <a:lin ang="16200000" scaled="1"/>
          </a:gradFill>
          <a:ln w="9525" cap="flat" cmpd="sng" algn="ctr">
            <a:solidFill>
              <a:srgbClr val="DF8045">
                <a:shade val="95000"/>
                <a:satMod val="105000"/>
              </a:srgbClr>
            </a:solidFill>
            <a:prstDash val="solid"/>
          </a:ln>
          <a:effectLst>
            <a:outerShdw blurRad="40000" dist="20000" dir="5400000" rotWithShape="0">
              <a:srgbClr val="000000">
                <a:alpha val="38000"/>
              </a:srgbClr>
            </a:outerShdw>
          </a:effectLst>
        </p:spPr>
        <p:txBody>
          <a:bodyPr lIns="68589" tIns="34295" rIns="68589" bIns="34295"/>
          <a:lstStyle>
            <a:lvl1pPr marL="460375" indent="-460375" algn="l" defTabSz="914363" rtl="0" eaLnBrk="1" latinLnBrk="0" hangingPunct="1">
              <a:lnSpc>
                <a:spcPct val="90000"/>
              </a:lnSpc>
              <a:spcBef>
                <a:spcPct val="20000"/>
              </a:spcBef>
              <a:buSzPct val="85000"/>
              <a:buFontTx/>
              <a:buBlip>
                <a:blip r:embed="rId3"/>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685864">
              <a:buFontTx/>
              <a:buNone/>
              <a:defRPr/>
            </a:pPr>
            <a:r>
              <a:rPr lang="en-US" sz="1400" dirty="0">
                <a:solidFill>
                  <a:srgbClr val="000000"/>
                </a:solidFill>
                <a:latin typeface="Segoe UI" pitchFamily="34" charset="0"/>
                <a:ea typeface="Segoe UI" pitchFamily="34" charset="0"/>
                <a:cs typeface="Segoe UI" pitchFamily="34" charset="0"/>
              </a:rPr>
              <a:t>From: </a:t>
            </a:r>
            <a:r>
              <a:rPr lang="en-US" sz="1400" dirty="0" smtClean="0">
                <a:solidFill>
                  <a:srgbClr val="000000"/>
                </a:solidFill>
                <a:latin typeface="Segoe UI" pitchFamily="34" charset="0"/>
                <a:ea typeface="Segoe UI" pitchFamily="34" charset="0"/>
                <a:cs typeface="Segoe UI" pitchFamily="34" charset="0"/>
              </a:rPr>
              <a:t>jane@fabrikam.com</a:t>
            </a:r>
            <a:endParaRPr lang="en-US" sz="1400" dirty="0">
              <a:solidFill>
                <a:srgbClr val="000000"/>
              </a:solidFill>
              <a:latin typeface="Segoe UI" pitchFamily="34" charset="0"/>
              <a:ea typeface="Segoe UI" pitchFamily="34" charset="0"/>
              <a:cs typeface="Segoe UI" pitchFamily="34" charset="0"/>
            </a:endParaRPr>
          </a:p>
          <a:p>
            <a:pPr marL="0" indent="0" defTabSz="685864">
              <a:buFontTx/>
              <a:buNone/>
              <a:defRPr/>
            </a:pPr>
            <a:r>
              <a:rPr lang="en-US" sz="1400" dirty="0">
                <a:solidFill>
                  <a:srgbClr val="000000"/>
                </a:solidFill>
                <a:latin typeface="Segoe UI" pitchFamily="34" charset="0"/>
                <a:ea typeface="Segoe UI" pitchFamily="34" charset="0"/>
                <a:cs typeface="Segoe UI" pitchFamily="34" charset="0"/>
              </a:rPr>
              <a:t>To: salesman@contoso.com</a:t>
            </a:r>
          </a:p>
        </p:txBody>
      </p:sp>
      <p:cxnSp>
        <p:nvCxnSpPr>
          <p:cNvPr id="106" name="Elbow Connector 44"/>
          <p:cNvCxnSpPr>
            <a:stCxn id="98" idx="0"/>
            <a:endCxn id="50" idx="3"/>
          </p:cNvCxnSpPr>
          <p:nvPr/>
        </p:nvCxnSpPr>
        <p:spPr>
          <a:xfrm rot="16200000" flipV="1">
            <a:off x="4635202" y="1004423"/>
            <a:ext cx="746221" cy="2519146"/>
          </a:xfrm>
          <a:prstGeom prst="bentConnector2">
            <a:avLst/>
          </a:prstGeom>
          <a:ln>
            <a:headEnd type="arrow"/>
            <a:tailEnd type="none"/>
          </a:ln>
        </p:spPr>
        <p:style>
          <a:lnRef idx="3">
            <a:schemeClr val="accent1"/>
          </a:lnRef>
          <a:fillRef idx="0">
            <a:schemeClr val="accent1"/>
          </a:fillRef>
          <a:effectRef idx="2">
            <a:schemeClr val="accent1"/>
          </a:effectRef>
          <a:fontRef idx="minor">
            <a:schemeClr val="tx1"/>
          </a:fontRef>
        </p:style>
      </p:cxnSp>
      <p:sp>
        <p:nvSpPr>
          <p:cNvPr id="61" name="Title 1"/>
          <p:cNvSpPr>
            <a:spLocks noGrp="1"/>
          </p:cNvSpPr>
          <p:nvPr>
            <p:ph type="title"/>
          </p:nvPr>
        </p:nvSpPr>
        <p:spPr/>
        <p:txBody>
          <a:bodyPr/>
          <a:lstStyle/>
          <a:p>
            <a:r>
              <a:rPr lang="en-US" smtClean="0"/>
              <a:t>Inbound Safe Listing Scenario</a:t>
            </a:r>
            <a:endParaRPr lang="en-US" dirty="0"/>
          </a:p>
        </p:txBody>
      </p:sp>
      <p:sp>
        <p:nvSpPr>
          <p:cNvPr id="131" name="Content Placeholder 2"/>
          <p:cNvSpPr>
            <a:spLocks noGrp="1"/>
          </p:cNvSpPr>
          <p:nvPr>
            <p:ph sz="half" idx="4294967295"/>
          </p:nvPr>
        </p:nvSpPr>
        <p:spPr>
          <a:xfrm>
            <a:off x="519112" y="3743325"/>
            <a:ext cx="3492449" cy="2443163"/>
          </a:xfrm>
        </p:spPr>
        <p:txBody>
          <a:bodyPr anchor="ctr">
            <a:normAutofit fontScale="92500" lnSpcReduction="20000"/>
          </a:bodyPr>
          <a:lstStyle/>
          <a:p>
            <a:r>
              <a:rPr lang="en-US" sz="2000" dirty="0">
                <a:solidFill>
                  <a:schemeClr val="tx1"/>
                </a:solidFill>
                <a:latin typeface="Segoe UI" pitchFamily="34" charset="0"/>
                <a:ea typeface="Segoe UI" pitchFamily="34" charset="0"/>
                <a:cs typeface="Segoe UI" pitchFamily="34" charset="0"/>
              </a:rPr>
              <a:t>Inbound mail is filtered by FOPE</a:t>
            </a:r>
          </a:p>
          <a:p>
            <a:r>
              <a:rPr lang="en-US" sz="2000" dirty="0" smtClean="0">
                <a:solidFill>
                  <a:schemeClr val="tx1"/>
                </a:solidFill>
                <a:latin typeface="Segoe UI" pitchFamily="34" charset="0"/>
                <a:ea typeface="Segoe UI" pitchFamily="34" charset="0"/>
                <a:cs typeface="Segoe UI" pitchFamily="34" charset="0"/>
              </a:rPr>
              <a:t>IP filtering </a:t>
            </a:r>
            <a:r>
              <a:rPr lang="en-US" sz="2000" dirty="0">
                <a:solidFill>
                  <a:schemeClr val="tx1"/>
                </a:solidFill>
                <a:latin typeface="Segoe UI" pitchFamily="34" charset="0"/>
                <a:ea typeface="Segoe UI" pitchFamily="34" charset="0"/>
                <a:cs typeface="Segoe UI" pitchFamily="34" charset="0"/>
              </a:rPr>
              <a:t>is skipped for trusted </a:t>
            </a:r>
            <a:r>
              <a:rPr lang="en-US" sz="2000" dirty="0" smtClean="0">
                <a:solidFill>
                  <a:schemeClr val="tx1"/>
                </a:solidFill>
                <a:latin typeface="Segoe UI" pitchFamily="34" charset="0"/>
                <a:ea typeface="Segoe UI" pitchFamily="34" charset="0"/>
                <a:cs typeface="Segoe UI" pitchFamily="34" charset="0"/>
              </a:rPr>
              <a:t>domains</a:t>
            </a:r>
          </a:p>
          <a:p>
            <a:r>
              <a:rPr lang="en-US" sz="2000" dirty="0" smtClean="0">
                <a:solidFill>
                  <a:schemeClr val="tx1"/>
                </a:solidFill>
                <a:latin typeface="Segoe UI" pitchFamily="34" charset="0"/>
                <a:ea typeface="Segoe UI" pitchFamily="34" charset="0"/>
                <a:cs typeface="Segoe UI" pitchFamily="34" charset="0"/>
              </a:rPr>
              <a:t>Optionally, also skip spam and policy filtering</a:t>
            </a:r>
            <a:endParaRPr lang="en-US" sz="2000" dirty="0">
              <a:solidFill>
                <a:schemeClr val="tx1"/>
              </a:solidFill>
              <a:latin typeface="Segoe UI" pitchFamily="34" charset="0"/>
              <a:ea typeface="Segoe UI" pitchFamily="34" charset="0"/>
              <a:cs typeface="Segoe UI" pitchFamily="34" charset="0"/>
            </a:endParaRPr>
          </a:p>
          <a:p>
            <a:endParaRPr lang="en-US" sz="2000" dirty="0" smtClean="0">
              <a:solidFill>
                <a:schemeClr val="tx1"/>
              </a:solidFill>
              <a:latin typeface="Segoe UI" pitchFamily="34" charset="0"/>
              <a:ea typeface="Segoe UI" pitchFamily="34" charset="0"/>
              <a:cs typeface="Segoe UI" pitchFamily="34" charset="0"/>
            </a:endParaRPr>
          </a:p>
          <a:p>
            <a:r>
              <a:rPr lang="en-US" sz="2000" dirty="0" smtClean="0">
                <a:solidFill>
                  <a:schemeClr val="tx1"/>
                </a:solidFill>
                <a:latin typeface="Segoe UI" pitchFamily="34" charset="0"/>
                <a:ea typeface="Segoe UI" pitchFamily="34" charset="0"/>
                <a:cs typeface="Segoe UI" pitchFamily="34" charset="0"/>
              </a:rPr>
              <a:t>Virus </a:t>
            </a:r>
            <a:r>
              <a:rPr lang="en-US" sz="2000" dirty="0">
                <a:solidFill>
                  <a:schemeClr val="tx1"/>
                </a:solidFill>
                <a:latin typeface="Segoe UI" pitchFamily="34" charset="0"/>
                <a:ea typeface="Segoe UI" pitchFamily="34" charset="0"/>
                <a:cs typeface="Segoe UI" pitchFamily="34" charset="0"/>
              </a:rPr>
              <a:t>scanning is performed by FPE for Exchange Online </a:t>
            </a:r>
            <a:r>
              <a:rPr lang="en-US" sz="2000" dirty="0" smtClean="0">
                <a:solidFill>
                  <a:schemeClr val="tx1"/>
                </a:solidFill>
                <a:latin typeface="Segoe UI" pitchFamily="34" charset="0"/>
                <a:ea typeface="Segoe UI" pitchFamily="34" charset="0"/>
                <a:cs typeface="Segoe UI" pitchFamily="34" charset="0"/>
              </a:rPr>
              <a:t>mailboxes</a:t>
            </a:r>
            <a:endParaRPr lang="en-US" sz="2000" dirty="0">
              <a:solidFill>
                <a:schemeClr val="tx1"/>
              </a:solidFill>
              <a:latin typeface="Segoe UI" pitchFamily="34" charset="0"/>
              <a:ea typeface="Segoe UI" pitchFamily="34" charset="0"/>
              <a:cs typeface="Segoe UI" pitchFamily="34" charset="0"/>
            </a:endParaRPr>
          </a:p>
        </p:txBody>
      </p:sp>
      <p:grpSp>
        <p:nvGrpSpPr>
          <p:cNvPr id="37" name="Group 36"/>
          <p:cNvGrpSpPr/>
          <p:nvPr/>
        </p:nvGrpSpPr>
        <p:grpSpPr>
          <a:xfrm>
            <a:off x="4827691" y="4724403"/>
            <a:ext cx="2880388" cy="1625122"/>
            <a:chOff x="3433069" y="4525149"/>
            <a:chExt cx="2160854" cy="1625122"/>
          </a:xfrm>
        </p:grpSpPr>
        <p:grpSp>
          <p:nvGrpSpPr>
            <p:cNvPr id="38" name="Group 37"/>
            <p:cNvGrpSpPr/>
            <p:nvPr/>
          </p:nvGrpSpPr>
          <p:grpSpPr>
            <a:xfrm>
              <a:off x="3433069" y="4525149"/>
              <a:ext cx="2160854" cy="1625122"/>
              <a:chOff x="3165520" y="3124200"/>
              <a:chExt cx="2160854" cy="1625122"/>
            </a:xfrm>
          </p:grpSpPr>
          <p:sp>
            <p:nvSpPr>
              <p:cNvPr id="46" name="Rounded Rectangle 45"/>
              <p:cNvSpPr/>
              <p:nvPr/>
            </p:nvSpPr>
            <p:spPr bwMode="auto">
              <a:xfrm>
                <a:off x="3165520" y="3124200"/>
                <a:ext cx="2160854" cy="1625122"/>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b" anchorCtr="0" compatLnSpc="1">
                <a:prstTxWarp prst="textNoShape">
                  <a:avLst/>
                </a:prstTxWarp>
                <a:flatTx/>
              </a:bodyPr>
              <a:lstStyle/>
              <a:p>
                <a:pPr defTabSz="685810">
                  <a:lnSpc>
                    <a:spcPct val="90000"/>
                  </a:lnSpc>
                  <a:spcBef>
                    <a:spcPts val="473"/>
                  </a:spcBef>
                  <a:defRPr/>
                </a:pPr>
                <a:r>
                  <a:rPr lang="en-US" altLang="zh-CN" sz="1600" kern="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Contoso.com</a:t>
                </a:r>
                <a:endParaRPr lang="en-US" altLang="zh-CN" sz="1600" kern="0"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7" name="Rectangle 4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pic>
          <p:nvPicPr>
            <p:cNvPr id="39"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0" name="Group 39"/>
            <p:cNvGrpSpPr/>
            <p:nvPr/>
          </p:nvGrpSpPr>
          <p:grpSpPr>
            <a:xfrm>
              <a:off x="4038600" y="5317972"/>
              <a:ext cx="966167" cy="365760"/>
              <a:chOff x="4032504" y="5349240"/>
              <a:chExt cx="966167" cy="365760"/>
            </a:xfrm>
          </p:grpSpPr>
          <p:pic>
            <p:nvPicPr>
              <p:cNvPr id="42"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032504" y="5349240"/>
                <a:ext cx="298655" cy="365760"/>
              </a:xfrm>
              <a:prstGeom prst="rect">
                <a:avLst/>
              </a:prstGeom>
              <a:noFill/>
            </p:spPr>
          </p:pic>
          <p:pic>
            <p:nvPicPr>
              <p:cNvPr id="43"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242816" y="5349240"/>
                <a:ext cx="298655" cy="365760"/>
              </a:xfrm>
              <a:prstGeom prst="rect">
                <a:avLst/>
              </a:prstGeom>
              <a:noFill/>
            </p:spPr>
          </p:pic>
          <p:pic>
            <p:nvPicPr>
              <p:cNvPr id="44"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471416" y="5349240"/>
                <a:ext cx="298655" cy="365760"/>
              </a:xfrm>
              <a:prstGeom prst="rect">
                <a:avLst/>
              </a:prstGeom>
              <a:noFill/>
            </p:spPr>
          </p:pic>
          <p:pic>
            <p:nvPicPr>
              <p:cNvPr id="45"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700016" y="5349240"/>
                <a:ext cx="298655" cy="365760"/>
              </a:xfrm>
              <a:prstGeom prst="rect">
                <a:avLst/>
              </a:prstGeom>
              <a:noFill/>
            </p:spPr>
          </p:pic>
        </p:grpSp>
        <p:sp>
          <p:nvSpPr>
            <p:cNvPr id="41" name="Rounded Rectangle 40"/>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49" name="Group 48"/>
          <p:cNvGrpSpPr/>
          <p:nvPr/>
        </p:nvGrpSpPr>
        <p:grpSpPr>
          <a:xfrm>
            <a:off x="868350" y="1105963"/>
            <a:ext cx="2894109" cy="1569843"/>
            <a:chOff x="6209998" y="4495800"/>
            <a:chExt cx="2171147" cy="1569843"/>
          </a:xfrm>
        </p:grpSpPr>
        <p:sp>
          <p:nvSpPr>
            <p:cNvPr id="50" name="Rounded Rectangle 49"/>
            <p:cNvSpPr/>
            <p:nvPr/>
          </p:nvSpPr>
          <p:spPr bwMode="auto">
            <a:xfrm>
              <a:off x="6209998" y="4495800"/>
              <a:ext cx="2160854" cy="1569843"/>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b" anchorCtr="0" compatLnSpc="1">
              <a:prstTxWarp prst="textNoShape">
                <a:avLst/>
              </a:prstTxWarp>
              <a:flatTx/>
            </a:bodyPr>
            <a:lstStyle/>
            <a:p>
              <a:pPr defTabSz="685810">
                <a:lnSpc>
                  <a:spcPct val="90000"/>
                </a:lnSpc>
                <a:spcBef>
                  <a:spcPts val="473"/>
                </a:spcBef>
                <a:defRPr/>
              </a:pPr>
              <a:r>
                <a:rPr lang="en-US" altLang="zh-CN" sz="1600" kern="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Fabrikam.com</a:t>
              </a:r>
              <a:endParaRPr lang="en-US" altLang="zh-CN" sz="1600" kern="0"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1" name="Rectangle 50"/>
            <p:cNvSpPr/>
            <p:nvPr/>
          </p:nvSpPr>
          <p:spPr bwMode="auto">
            <a:xfrm>
              <a:off x="6312442" y="4854354"/>
              <a:ext cx="1981201" cy="83459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2" name="Rounded Rectangle 51"/>
            <p:cNvSpPr/>
            <p:nvPr/>
          </p:nvSpPr>
          <p:spPr bwMode="auto">
            <a:xfrm>
              <a:off x="6388643" y="4941289"/>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p>
          </p:txBody>
        </p:sp>
        <p:sp>
          <p:nvSpPr>
            <p:cNvPr id="53" name="TextBox 52"/>
            <p:cNvSpPr txBox="1">
              <a:spLocks noChangeArrowheads="1"/>
            </p:cNvSpPr>
            <p:nvPr/>
          </p:nvSpPr>
          <p:spPr bwMode="auto">
            <a:xfrm>
              <a:off x="6226601" y="4495800"/>
              <a:ext cx="2154544" cy="3385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600" b="1" kern="0" spc="75" dirty="0" smtClean="0">
                  <a:solidFill>
                    <a:schemeClr val="bg1"/>
                  </a:solidFill>
                  <a:latin typeface="Segoe UI" pitchFamily="34" charset="0"/>
                  <a:ea typeface="Segoe UI" pitchFamily="34" charset="0"/>
                  <a:cs typeface="Segoe UI" pitchFamily="34" charset="0"/>
                </a:rPr>
                <a:t>Safe-listed Partner</a:t>
              </a:r>
              <a:endParaRPr lang="en-US" sz="1600" b="1" spc="75" dirty="0">
                <a:solidFill>
                  <a:schemeClr val="bg1"/>
                </a:solidFill>
                <a:latin typeface="Segoe UI" pitchFamily="34" charset="0"/>
                <a:ea typeface="Segoe UI" pitchFamily="34" charset="0"/>
                <a:cs typeface="Segoe UI" pitchFamily="34" charset="0"/>
              </a:endParaRPr>
            </a:p>
          </p:txBody>
        </p:sp>
      </p:grpSp>
      <p:grpSp>
        <p:nvGrpSpPr>
          <p:cNvPr id="54" name="Group 53"/>
          <p:cNvGrpSpPr/>
          <p:nvPr/>
        </p:nvGrpSpPr>
        <p:grpSpPr>
          <a:xfrm>
            <a:off x="1610740" y="1944160"/>
            <a:ext cx="1287887" cy="365760"/>
            <a:chOff x="932688" y="2307084"/>
            <a:chExt cx="966167" cy="365760"/>
          </a:xfrm>
        </p:grpSpPr>
        <p:pic>
          <p:nvPicPr>
            <p:cNvPr id="55"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932688" y="2307084"/>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143000" y="2307084"/>
              <a:ext cx="298655" cy="365760"/>
            </a:xfrm>
            <a:prstGeom prst="rect">
              <a:avLst/>
            </a:prstGeom>
            <a:noFill/>
          </p:spPr>
        </p:pic>
        <p:pic>
          <p:nvPicPr>
            <p:cNvPr id="57"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371600" y="2307084"/>
              <a:ext cx="298655" cy="365760"/>
            </a:xfrm>
            <a:prstGeom prst="rect">
              <a:avLst/>
            </a:prstGeom>
            <a:noFill/>
          </p:spPr>
        </p:pic>
        <p:pic>
          <p:nvPicPr>
            <p:cNvPr id="58"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600200" y="2307084"/>
              <a:ext cx="298655" cy="365760"/>
            </a:xfrm>
            <a:prstGeom prst="rect">
              <a:avLst/>
            </a:prstGeom>
            <a:noFill/>
          </p:spPr>
        </p:pic>
      </p:grpSp>
      <p:sp>
        <p:nvSpPr>
          <p:cNvPr id="59" name="Rounded Rectangle 58"/>
          <p:cNvSpPr/>
          <p:nvPr/>
        </p:nvSpPr>
        <p:spPr bwMode="auto">
          <a:xfrm>
            <a:off x="4142126" y="1763627"/>
            <a:ext cx="1937156"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b="1"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Connector</a:t>
            </a:r>
            <a:endParaRPr lang="en-US" sz="2400" b="1"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Content Placeholder 3"/>
          <p:cNvSpPr txBox="1">
            <a:spLocks/>
          </p:cNvSpPr>
          <p:nvPr/>
        </p:nvSpPr>
        <p:spPr>
          <a:xfrm>
            <a:off x="8022023" y="3743774"/>
            <a:ext cx="3646102" cy="2016038"/>
          </a:xfrm>
          <a:prstGeom prst="rect">
            <a:avLst/>
          </a:prstGeom>
        </p:spPr>
        <p:txBody>
          <a:bodyPr anchor="t"/>
          <a:lstStyle>
            <a:lvl1pPr marL="260970" indent="-260970" algn="l" rtl="0" fontAlgn="base">
              <a:lnSpc>
                <a:spcPct val="90000"/>
              </a:lnSpc>
              <a:spcBef>
                <a:spcPct val="20000"/>
              </a:spcBef>
              <a:spcAft>
                <a:spcPct val="0"/>
              </a:spcAft>
              <a:buClr>
                <a:srgbClr val="0070C0"/>
              </a:buClr>
              <a:buSzPct val="100000"/>
              <a:buBlip>
                <a:blip r:embed="rId6"/>
              </a:buBlip>
              <a:defRPr sz="2100" kern="1200">
                <a:solidFill>
                  <a:srgbClr val="7F7F7F"/>
                </a:solidFill>
                <a:latin typeface="+mn-lt"/>
                <a:ea typeface="+mn-ea"/>
                <a:cs typeface="+mn-cs"/>
              </a:defRPr>
            </a:lvl1pPr>
            <a:lvl2pPr marL="505071" indent="-255016" algn="l" rtl="0" fontAlgn="base">
              <a:lnSpc>
                <a:spcPct val="90000"/>
              </a:lnSpc>
              <a:spcBef>
                <a:spcPct val="20000"/>
              </a:spcBef>
              <a:spcAft>
                <a:spcPct val="0"/>
              </a:spcAft>
              <a:buClr>
                <a:srgbClr val="0070C0"/>
              </a:buClr>
              <a:buSzPct val="100000"/>
              <a:buBlip>
                <a:blip r:embed="rId7"/>
              </a:buBlip>
              <a:defRPr sz="1800" kern="1200">
                <a:solidFill>
                  <a:srgbClr val="7F7F7F"/>
                </a:solidFill>
                <a:latin typeface="+mn-lt"/>
                <a:ea typeface="+mn-ea"/>
                <a:cs typeface="+mn-cs"/>
              </a:defRPr>
            </a:lvl2pPr>
            <a:lvl3pPr marL="721388" indent="-227232" algn="l" rtl="0" fontAlgn="base">
              <a:lnSpc>
                <a:spcPct val="90000"/>
              </a:lnSpc>
              <a:spcBef>
                <a:spcPct val="20000"/>
              </a:spcBef>
              <a:spcAft>
                <a:spcPct val="0"/>
              </a:spcAft>
              <a:buClr>
                <a:srgbClr val="0070C0"/>
              </a:buClr>
              <a:buSzPct val="100000"/>
              <a:buBlip>
                <a:blip r:embed="rId7"/>
              </a:buBlip>
              <a:defRPr sz="1500" kern="1200">
                <a:solidFill>
                  <a:srgbClr val="7F7F7F"/>
                </a:solidFill>
                <a:latin typeface="+mn-lt"/>
                <a:ea typeface="+mn-ea"/>
                <a:cs typeface="+mn-cs"/>
              </a:defRPr>
            </a:lvl3pPr>
            <a:lvl4pPr marL="920836" indent="-199449"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4pPr>
            <a:lvl5pPr marL="1137153" indent="-205402"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defTabSz="457200">
              <a:buFontTx/>
              <a:buNone/>
            </a:pPr>
            <a:r>
              <a:rPr lang="en-US" sz="2000" b="1" dirty="0" smtClean="0">
                <a:solidFill>
                  <a:schemeClr val="tx1"/>
                </a:solidFill>
                <a:latin typeface="Segoe UI" pitchFamily="34" charset="0"/>
                <a:ea typeface="Segoe UI" pitchFamily="34" charset="0"/>
                <a:cs typeface="Segoe UI" pitchFamily="34" charset="0"/>
              </a:rPr>
              <a:t>Value Proposition</a:t>
            </a:r>
          </a:p>
          <a:p>
            <a:pPr marL="341313" indent="-341313">
              <a:lnSpc>
                <a:spcPct val="70000"/>
              </a:lnSpc>
              <a:buClr>
                <a:srgbClr val="6BBD46"/>
              </a:buClr>
              <a:buSzPct val="90000"/>
              <a:buBlip>
                <a:blip r:embed="rId8"/>
              </a:buBlip>
            </a:pPr>
            <a:endParaRPr lang="en-US" sz="1900" dirty="0" smtClean="0">
              <a:solidFill>
                <a:schemeClr val="tx1"/>
              </a:solidFill>
              <a:latin typeface="Segoe UI" pitchFamily="34" charset="0"/>
              <a:ea typeface="Segoe UI" pitchFamily="34" charset="0"/>
              <a:cs typeface="Segoe UI" pitchFamily="34" charset="0"/>
            </a:endParaRPr>
          </a:p>
          <a:p>
            <a:pPr marL="341313" indent="-341313">
              <a:lnSpc>
                <a:spcPct val="70000"/>
              </a:lnSpc>
              <a:buClr>
                <a:srgbClr val="6BBD46"/>
              </a:buClr>
              <a:buSzPct val="90000"/>
              <a:buBlip>
                <a:blip r:embed="rId8"/>
              </a:buBlip>
            </a:pPr>
            <a:r>
              <a:rPr lang="en-US" sz="1900" dirty="0" smtClean="0">
                <a:solidFill>
                  <a:schemeClr val="tx1"/>
                </a:solidFill>
                <a:latin typeface="Segoe UI" pitchFamily="34" charset="0"/>
                <a:ea typeface="Segoe UI" pitchFamily="34" charset="0"/>
                <a:cs typeface="Segoe UI" pitchFamily="34" charset="0"/>
              </a:rPr>
              <a:t>Reduce </a:t>
            </a:r>
            <a:r>
              <a:rPr lang="en-US" sz="1900" dirty="0">
                <a:solidFill>
                  <a:schemeClr val="tx1"/>
                </a:solidFill>
                <a:latin typeface="Segoe UI" pitchFamily="34" charset="0"/>
                <a:ea typeface="Segoe UI" pitchFamily="34" charset="0"/>
                <a:cs typeface="Segoe UI" pitchFamily="34" charset="0"/>
              </a:rPr>
              <a:t>the chance of false positives (legitimate email from trusted partner being flagged as spam)</a:t>
            </a:r>
          </a:p>
        </p:txBody>
      </p:sp>
      <p:sp>
        <p:nvSpPr>
          <p:cNvPr id="62" name="Rounded Rectangle 61"/>
          <p:cNvSpPr/>
          <p:nvPr/>
        </p:nvSpPr>
        <p:spPr bwMode="auto">
          <a:xfrm>
            <a:off x="5660062" y="3286284"/>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b="1"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200" b="1"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ounded Rectangle 47"/>
          <p:cNvSpPr/>
          <p:nvPr/>
        </p:nvSpPr>
        <p:spPr bwMode="auto">
          <a:xfrm>
            <a:off x="5660062" y="3758724"/>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b="1"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b="1"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TextBox 62"/>
          <p:cNvSpPr txBox="1">
            <a:spLocks noChangeArrowheads="1"/>
          </p:cNvSpPr>
          <p:nvPr/>
        </p:nvSpPr>
        <p:spPr bwMode="auto">
          <a:xfrm>
            <a:off x="5316665" y="2637106"/>
            <a:ext cx="1902438" cy="3385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600" b="1" cap="all" spc="75" dirty="0">
                <a:solidFill>
                  <a:schemeClr val="bg1"/>
                </a:solidFill>
                <a:latin typeface="Segoe UI" pitchFamily="34" charset="0"/>
                <a:cs typeface="Segoe UI" pitchFamily="34" charset="0"/>
              </a:rPr>
              <a:t>FOPE</a:t>
            </a:r>
            <a:endParaRPr lang="en-US" sz="4000" b="1" cap="all" spc="75"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41550664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500871" y="1447803"/>
            <a:ext cx="2894110" cy="1670434"/>
            <a:chOff x="6209998" y="4495800"/>
            <a:chExt cx="2171148" cy="1670434"/>
          </a:xfrm>
        </p:grpSpPr>
        <p:sp>
          <p:nvSpPr>
            <p:cNvPr id="149" name="Rounded Rectangle 148"/>
            <p:cNvSpPr/>
            <p:nvPr/>
          </p:nvSpPr>
          <p:spPr bwMode="auto">
            <a:xfrm>
              <a:off x="6209998" y="4495800"/>
              <a:ext cx="2160854" cy="1670434"/>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b" anchorCtr="0" compatLnSpc="1">
              <a:prstTxWarp prst="textNoShape">
                <a:avLst/>
              </a:prstTxWarp>
              <a:flatTx/>
            </a:bodyPr>
            <a:lstStyle/>
            <a:p>
              <a:pPr defTabSz="685810">
                <a:lnSpc>
                  <a:spcPct val="90000"/>
                </a:lnSpc>
                <a:spcBef>
                  <a:spcPts val="473"/>
                </a:spcBef>
                <a:defRPr/>
              </a:pPr>
              <a:r>
                <a:rPr lang="en-US" altLang="zh-CN" kern="0" dirty="0" smtClean="0">
                  <a:solidFill>
                    <a:schemeClr val="bg1"/>
                  </a:solidFill>
                  <a:effectLst>
                    <a:outerShdw blurRad="38100" dist="38100" dir="2700000" algn="tl">
                      <a:srgbClr val="000000">
                        <a:alpha val="43137"/>
                      </a:srgbClr>
                    </a:outerShdw>
                  </a:effectLst>
                  <a:latin typeface="Segoe UI"/>
                </a:rPr>
                <a:t>woodgrovebank.com</a:t>
              </a:r>
              <a:endParaRPr lang="en-US" altLang="zh-CN" kern="0" dirty="0">
                <a:solidFill>
                  <a:schemeClr val="bg1"/>
                </a:solidFill>
                <a:effectLst>
                  <a:outerShdw blurRad="38100" dist="38100" dir="2700000" algn="tl">
                    <a:srgbClr val="000000">
                      <a:alpha val="43137"/>
                    </a:srgbClr>
                  </a:outerShdw>
                </a:effectLst>
                <a:latin typeface="Segoe UI"/>
              </a:endParaRPr>
            </a:p>
          </p:txBody>
        </p:sp>
        <p:sp>
          <p:nvSpPr>
            <p:cNvPr id="150" name="Rectangle 149"/>
            <p:cNvSpPr/>
            <p:nvPr/>
          </p:nvSpPr>
          <p:spPr bwMode="auto">
            <a:xfrm>
              <a:off x="6312442" y="4854354"/>
              <a:ext cx="1981201" cy="83459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a:endParaRPr>
            </a:p>
          </p:txBody>
        </p:sp>
        <p:sp>
          <p:nvSpPr>
            <p:cNvPr id="151" name="Rounded Rectangle 150"/>
            <p:cNvSpPr/>
            <p:nvPr/>
          </p:nvSpPr>
          <p:spPr bwMode="auto">
            <a:xfrm>
              <a:off x="6388643" y="4941289"/>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kern="0" dirty="0">
                  <a:gradFill>
                    <a:gsLst>
                      <a:gs pos="0">
                        <a:srgbClr val="FFFFFF"/>
                      </a:gs>
                      <a:gs pos="100000">
                        <a:srgbClr val="FFFFFF"/>
                      </a:gs>
                    </a:gsLst>
                    <a:lin ang="5400000" scaled="0"/>
                  </a:gradFill>
                  <a:latin typeface="Segoe UI"/>
                </a:rPr>
                <a:t>Mailboxes</a:t>
              </a:r>
            </a:p>
          </p:txBody>
        </p:sp>
        <p:sp>
          <p:nvSpPr>
            <p:cNvPr id="152" name="TextBox 151"/>
            <p:cNvSpPr txBox="1">
              <a:spLocks noChangeArrowheads="1"/>
            </p:cNvSpPr>
            <p:nvPr/>
          </p:nvSpPr>
          <p:spPr bwMode="auto">
            <a:xfrm>
              <a:off x="6226602" y="4495800"/>
              <a:ext cx="2154544" cy="307777"/>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400" b="1" kern="0" spc="75" dirty="0" smtClean="0">
                  <a:solidFill>
                    <a:schemeClr val="bg1"/>
                  </a:solidFill>
                  <a:latin typeface="Segoe UI" pitchFamily="34" charset="0"/>
                  <a:cs typeface="Segoe UI" pitchFamily="34" charset="0"/>
                </a:rPr>
                <a:t>Business Partner</a:t>
              </a:r>
              <a:endParaRPr lang="en-US" sz="1400" b="1" spc="75" dirty="0">
                <a:solidFill>
                  <a:schemeClr val="bg1"/>
                </a:solidFill>
                <a:latin typeface="Segoe UI" pitchFamily="34" charset="0"/>
                <a:cs typeface="Segoe UI" pitchFamily="34" charset="0"/>
              </a:endParaRPr>
            </a:p>
          </p:txBody>
        </p:sp>
      </p:grpSp>
      <p:cxnSp>
        <p:nvCxnSpPr>
          <p:cNvPr id="159" name="Straight Arrow Connector 158"/>
          <p:cNvCxnSpPr/>
          <p:nvPr/>
        </p:nvCxnSpPr>
        <p:spPr>
          <a:xfrm>
            <a:off x="6723690" y="3576162"/>
            <a:ext cx="0" cy="1224438"/>
          </a:xfrm>
          <a:prstGeom prst="straightConnector1">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cxnSp>
        <p:nvCxnSpPr>
          <p:cNvPr id="162" name="Straight Arrow Connector 161"/>
          <p:cNvCxnSpPr/>
          <p:nvPr/>
        </p:nvCxnSpPr>
        <p:spPr>
          <a:xfrm flipH="1" flipV="1">
            <a:off x="5957808" y="3576162"/>
            <a:ext cx="1" cy="1455270"/>
          </a:xfrm>
          <a:prstGeom prst="straightConnector1">
            <a:avLst/>
          </a:prstGeom>
          <a:noFill/>
          <a:ln w="25400" cap="flat" cmpd="sng" algn="ctr">
            <a:solidFill>
              <a:srgbClr val="2DA33B"/>
            </a:solidFill>
            <a:prstDash val="solid"/>
            <a:tailEnd type="arrow"/>
          </a:ln>
          <a:effectLst>
            <a:outerShdw blurRad="40000" dist="20000" dir="5400000" rotWithShape="0">
              <a:srgbClr val="000000">
                <a:alpha val="38000"/>
              </a:srgbClr>
            </a:outerShdw>
          </a:effectLst>
        </p:spPr>
      </p:cxnSp>
      <p:pic>
        <p:nvPicPr>
          <p:cNvPr id="171"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5831189" y="5101827"/>
            <a:ext cx="252046" cy="282353"/>
          </a:xfrm>
          <a:prstGeom prst="rect">
            <a:avLst/>
          </a:prstGeom>
          <a:noFill/>
          <a:ln w="9525">
            <a:noFill/>
            <a:miter lim="800000"/>
            <a:headEnd/>
            <a:tailEnd/>
          </a:ln>
        </p:spPr>
      </p:pic>
      <p:grpSp>
        <p:nvGrpSpPr>
          <p:cNvPr id="172" name="Group 171"/>
          <p:cNvGrpSpPr/>
          <p:nvPr/>
        </p:nvGrpSpPr>
        <p:grpSpPr>
          <a:xfrm>
            <a:off x="5340157" y="2226656"/>
            <a:ext cx="1915037" cy="1343799"/>
            <a:chOff x="6221056" y="1143000"/>
            <a:chExt cx="1436652" cy="1343799"/>
          </a:xfrm>
        </p:grpSpPr>
        <p:sp>
          <p:nvSpPr>
            <p:cNvPr id="173" name="Rounded Rectangle 172"/>
            <p:cNvSpPr/>
            <p:nvPr/>
          </p:nvSpPr>
          <p:spPr bwMode="auto">
            <a:xfrm>
              <a:off x="6221056" y="1143000"/>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a:endParaRPr>
            </a:p>
          </p:txBody>
        </p:sp>
        <p:sp>
          <p:nvSpPr>
            <p:cNvPr id="174" name="Trapezoid 173"/>
            <p:cNvSpPr/>
            <p:nvPr/>
          </p:nvSpPr>
          <p:spPr bwMode="auto">
            <a:xfrm rot="10800000">
              <a:off x="6286108" y="1440221"/>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a:endParaRPr>
            </a:p>
          </p:txBody>
        </p:sp>
        <p:sp>
          <p:nvSpPr>
            <p:cNvPr id="175" name="TextBox 174"/>
            <p:cNvSpPr txBox="1">
              <a:spLocks noChangeArrowheads="1"/>
            </p:cNvSpPr>
            <p:nvPr/>
          </p:nvSpPr>
          <p:spPr bwMode="auto">
            <a:xfrm>
              <a:off x="6230508" y="1157272"/>
              <a:ext cx="1427200" cy="3385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600" b="1" cap="all" spc="75" dirty="0">
                  <a:solidFill>
                    <a:schemeClr val="bg1"/>
                  </a:solidFill>
                  <a:latin typeface="Segoe UI" pitchFamily="34" charset="0"/>
                  <a:cs typeface="Segoe UI" pitchFamily="34" charset="0"/>
                </a:rPr>
                <a:t>FOPE</a:t>
              </a:r>
              <a:endParaRPr lang="en-US" sz="2400" b="1" cap="all" spc="75" dirty="0">
                <a:solidFill>
                  <a:schemeClr val="bg1"/>
                </a:solidFill>
                <a:latin typeface="Segoe UI" pitchFamily="34" charset="0"/>
                <a:cs typeface="Segoe UI" pitchFamily="34" charset="0"/>
              </a:endParaRPr>
            </a:p>
          </p:txBody>
        </p:sp>
        <p:sp>
          <p:nvSpPr>
            <p:cNvPr id="176" name="Rounded Rectangle 175"/>
            <p:cNvSpPr/>
            <p:nvPr/>
          </p:nvSpPr>
          <p:spPr bwMode="auto">
            <a:xfrm>
              <a:off x="6469410" y="1485941"/>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kern="0" dirty="0">
                  <a:gradFill>
                    <a:gsLst>
                      <a:gs pos="0">
                        <a:srgbClr val="FFFFFF"/>
                      </a:gs>
                      <a:gs pos="100000">
                        <a:srgbClr val="FFFFFF"/>
                      </a:gs>
                    </a:gsLst>
                    <a:lin ang="5400000" scaled="0"/>
                  </a:gradFill>
                  <a:latin typeface="Segoe UI"/>
                </a:rPr>
                <a:t>Edge</a:t>
              </a:r>
              <a:endParaRPr lang="en-US" kern="0" dirty="0">
                <a:gradFill>
                  <a:gsLst>
                    <a:gs pos="0">
                      <a:srgbClr val="FFFFFF"/>
                    </a:gs>
                    <a:gs pos="100000">
                      <a:srgbClr val="FFFFFF"/>
                    </a:gs>
                  </a:gsLst>
                  <a:lin ang="5400000" scaled="0"/>
                </a:gradFill>
                <a:latin typeface="Segoe UI"/>
              </a:endParaRPr>
            </a:p>
          </p:txBody>
        </p:sp>
        <p:sp>
          <p:nvSpPr>
            <p:cNvPr id="178" name="Rounded Rectangle 177"/>
            <p:cNvSpPr/>
            <p:nvPr/>
          </p:nvSpPr>
          <p:spPr bwMode="auto">
            <a:xfrm>
              <a:off x="6469410" y="1943141"/>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Policy</a:t>
              </a:r>
              <a:endParaRPr lang="en-US" sz="1500" kern="0" dirty="0">
                <a:gradFill>
                  <a:gsLst>
                    <a:gs pos="0">
                      <a:srgbClr val="FFFFFF"/>
                    </a:gs>
                    <a:gs pos="100000">
                      <a:srgbClr val="FFFFFF"/>
                    </a:gs>
                  </a:gsLst>
                  <a:lin ang="5400000" scaled="0"/>
                </a:gradFill>
                <a:latin typeface="Segoe UI"/>
              </a:endParaRPr>
            </a:p>
          </p:txBody>
        </p:sp>
        <p:sp>
          <p:nvSpPr>
            <p:cNvPr id="179" name="Rounded Rectangle 178"/>
            <p:cNvSpPr/>
            <p:nvPr/>
          </p:nvSpPr>
          <p:spPr bwMode="auto">
            <a:xfrm>
              <a:off x="6469410" y="2171741"/>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kern="0" dirty="0">
                  <a:gradFill>
                    <a:gsLst>
                      <a:gs pos="0">
                        <a:srgbClr val="FFFFFF"/>
                      </a:gs>
                      <a:gs pos="100000">
                        <a:srgbClr val="FFFFFF"/>
                      </a:gs>
                    </a:gsLst>
                    <a:lin ang="5400000" scaled="0"/>
                  </a:gradFill>
                  <a:latin typeface="Segoe UI"/>
                </a:rPr>
                <a:t>Spam</a:t>
              </a:r>
              <a:endParaRPr lang="en-US" sz="1500" kern="0" dirty="0">
                <a:gradFill>
                  <a:gsLst>
                    <a:gs pos="0">
                      <a:srgbClr val="FFFFFF"/>
                    </a:gs>
                    <a:gs pos="100000">
                      <a:srgbClr val="FFFFFF"/>
                    </a:gs>
                  </a:gsLst>
                  <a:lin ang="5400000" scaled="0"/>
                </a:gradFill>
                <a:latin typeface="Segoe UI"/>
              </a:endParaRPr>
            </a:p>
          </p:txBody>
        </p:sp>
      </p:grpSp>
      <p:cxnSp>
        <p:nvCxnSpPr>
          <p:cNvPr id="180" name="Elbow Connector 159"/>
          <p:cNvCxnSpPr/>
          <p:nvPr/>
        </p:nvCxnSpPr>
        <p:spPr>
          <a:xfrm>
            <a:off x="3394984" y="1570567"/>
            <a:ext cx="2908993" cy="639235"/>
          </a:xfrm>
          <a:prstGeom prst="bentConnector2">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cxnSp>
        <p:nvCxnSpPr>
          <p:cNvPr id="181" name="Elbow Connector 180"/>
          <p:cNvCxnSpPr/>
          <p:nvPr/>
        </p:nvCxnSpPr>
        <p:spPr>
          <a:xfrm rot="10800000">
            <a:off x="3405149" y="1982054"/>
            <a:ext cx="2681542" cy="238520"/>
          </a:xfrm>
          <a:prstGeom prst="bentConnector3">
            <a:avLst>
              <a:gd name="adj1" fmla="val 8"/>
            </a:avLst>
          </a:prstGeom>
          <a:noFill/>
          <a:ln w="25400" cap="flat" cmpd="sng" algn="ctr">
            <a:solidFill>
              <a:srgbClr val="2DA33B"/>
            </a:solidFill>
            <a:prstDash val="solid"/>
            <a:tailEnd type="arrow"/>
          </a:ln>
          <a:effectLst>
            <a:outerShdw blurRad="40000" dist="20000" dir="5400000" rotWithShape="0">
              <a:srgbClr val="000000">
                <a:alpha val="38000"/>
              </a:srgbClr>
            </a:outerShdw>
          </a:effectLst>
        </p:spPr>
      </p:cxnSp>
      <p:pic>
        <p:nvPicPr>
          <p:cNvPr id="182"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5943940" y="1905002"/>
            <a:ext cx="252046" cy="282353"/>
          </a:xfrm>
          <a:prstGeom prst="rect">
            <a:avLst/>
          </a:prstGeom>
          <a:noFill/>
          <a:ln w="9525">
            <a:noFill/>
            <a:miter lim="800000"/>
            <a:headEnd/>
            <a:tailEnd/>
          </a:ln>
        </p:spPr>
      </p:pic>
      <p:pic>
        <p:nvPicPr>
          <p:cNvPr id="183"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3278341" y="1447803"/>
            <a:ext cx="252046" cy="282353"/>
          </a:xfrm>
          <a:prstGeom prst="rect">
            <a:avLst/>
          </a:prstGeom>
          <a:noFill/>
          <a:ln w="9525">
            <a:noFill/>
            <a:miter lim="800000"/>
            <a:headEnd/>
            <a:tailEnd/>
          </a:ln>
        </p:spPr>
      </p:pic>
      <p:sp>
        <p:nvSpPr>
          <p:cNvPr id="196" name="Rectangle 195"/>
          <p:cNvSpPr/>
          <p:nvPr/>
        </p:nvSpPr>
        <p:spPr bwMode="auto">
          <a:xfrm>
            <a:off x="7999417" y="1601688"/>
            <a:ext cx="3400674" cy="1150784"/>
          </a:xfrm>
          <a:prstGeom prst="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defTabSz="685666">
              <a:defRPr/>
            </a:pPr>
            <a:r>
              <a:rPr lang="en-US" sz="1500" b="1" i="1" kern="0" dirty="0">
                <a:solidFill>
                  <a:srgbClr val="000000"/>
                </a:solidFill>
              </a:rPr>
              <a:t>Opportunistic</a:t>
            </a:r>
            <a:r>
              <a:rPr lang="en-US" sz="1500" b="1" kern="0" dirty="0">
                <a:solidFill>
                  <a:srgbClr val="000000"/>
                </a:solidFill>
              </a:rPr>
              <a:t> TLS </a:t>
            </a:r>
            <a:r>
              <a:rPr lang="en-US" sz="1500" kern="0" dirty="0">
                <a:solidFill>
                  <a:srgbClr val="000000"/>
                </a:solidFill>
              </a:rPr>
              <a:t>is on by default for Office 365 customers </a:t>
            </a:r>
            <a:br>
              <a:rPr lang="en-US" sz="1500" kern="0" dirty="0">
                <a:solidFill>
                  <a:srgbClr val="000000"/>
                </a:solidFill>
              </a:rPr>
            </a:br>
            <a:r>
              <a:rPr lang="en-US" sz="1500" kern="0" dirty="0">
                <a:solidFill>
                  <a:srgbClr val="000000"/>
                </a:solidFill>
              </a:rPr>
              <a:t>(no action is required to enable it)</a:t>
            </a:r>
          </a:p>
        </p:txBody>
      </p:sp>
      <p:sp>
        <p:nvSpPr>
          <p:cNvPr id="63" name="Title 4"/>
          <p:cNvSpPr>
            <a:spLocks noGrp="1"/>
          </p:cNvSpPr>
          <p:nvPr>
            <p:ph type="title"/>
          </p:nvPr>
        </p:nvSpPr>
        <p:spPr/>
        <p:txBody>
          <a:bodyPr/>
          <a:lstStyle/>
          <a:p>
            <a:r>
              <a:rPr lang="en-US" smtClean="0"/>
              <a:t>Forced TLS Scenario</a:t>
            </a:r>
            <a:endParaRPr lang="en-US" dirty="0"/>
          </a:p>
        </p:txBody>
      </p:sp>
      <p:sp>
        <p:nvSpPr>
          <p:cNvPr id="199" name="Content Placeholder 5"/>
          <p:cNvSpPr>
            <a:spLocks noGrp="1"/>
          </p:cNvSpPr>
          <p:nvPr>
            <p:ph sz="half" idx="4294967295"/>
          </p:nvPr>
        </p:nvSpPr>
        <p:spPr>
          <a:xfrm>
            <a:off x="500871" y="3584575"/>
            <a:ext cx="4120290" cy="2992438"/>
          </a:xfrm>
        </p:spPr>
        <p:txBody>
          <a:bodyPr>
            <a:noAutofit/>
          </a:bodyPr>
          <a:lstStyle/>
          <a:p>
            <a:r>
              <a:rPr lang="en-US" sz="2000" dirty="0" smtClean="0">
                <a:solidFill>
                  <a:schemeClr val="tx1"/>
                </a:solidFill>
                <a:latin typeface="Segoe UI" pitchFamily="34" charset="0"/>
                <a:ea typeface="Segoe UI" pitchFamily="34" charset="0"/>
                <a:cs typeface="Segoe UI" pitchFamily="34" charset="0"/>
              </a:rPr>
              <a:t>TLS </a:t>
            </a:r>
            <a:r>
              <a:rPr lang="en-US" sz="2000" dirty="0">
                <a:solidFill>
                  <a:schemeClr val="tx1"/>
                </a:solidFill>
                <a:latin typeface="Segoe UI" pitchFamily="34" charset="0"/>
                <a:ea typeface="Segoe UI" pitchFamily="34" charset="0"/>
                <a:cs typeface="Segoe UI" pitchFamily="34" charset="0"/>
              </a:rPr>
              <a:t>can be forced for inbound connections, outbound connections, or both</a:t>
            </a:r>
          </a:p>
          <a:p>
            <a:r>
              <a:rPr lang="en-US" sz="2000" dirty="0">
                <a:solidFill>
                  <a:schemeClr val="tx1"/>
                </a:solidFill>
                <a:latin typeface="Segoe UI" pitchFamily="34" charset="0"/>
                <a:ea typeface="Segoe UI" pitchFamily="34" charset="0"/>
                <a:cs typeface="Segoe UI" pitchFamily="34" charset="0"/>
              </a:rPr>
              <a:t>FOPE attempts to set up a TLS connection</a:t>
            </a:r>
          </a:p>
          <a:p>
            <a:r>
              <a:rPr lang="en-US" sz="2000" dirty="0">
                <a:solidFill>
                  <a:schemeClr val="tx1"/>
                </a:solidFill>
                <a:latin typeface="Segoe UI" pitchFamily="34" charset="0"/>
                <a:ea typeface="Segoe UI" pitchFamily="34" charset="0"/>
                <a:cs typeface="Segoe UI" pitchFamily="34" charset="0"/>
              </a:rPr>
              <a:t>If TLS cannot be established, email is not sent/received </a:t>
            </a:r>
            <a:endParaRPr lang="en-US" sz="2000" dirty="0" smtClean="0">
              <a:solidFill>
                <a:schemeClr val="tx1"/>
              </a:solidFill>
              <a:latin typeface="Segoe UI" pitchFamily="34" charset="0"/>
              <a:ea typeface="Segoe UI" pitchFamily="34" charset="0"/>
              <a:cs typeface="Segoe UI" pitchFamily="34" charset="0"/>
            </a:endParaRPr>
          </a:p>
          <a:p>
            <a:r>
              <a:rPr lang="en-US" sz="2000" dirty="0" smtClean="0">
                <a:solidFill>
                  <a:schemeClr val="tx1"/>
                </a:solidFill>
                <a:latin typeface="Segoe UI" pitchFamily="34" charset="0"/>
                <a:ea typeface="Segoe UI" pitchFamily="34" charset="0"/>
                <a:cs typeface="Segoe UI" pitchFamily="34" charset="0"/>
              </a:rPr>
              <a:t>Virus scanning is performed by FPE for Exchange Online mailboxes</a:t>
            </a:r>
          </a:p>
        </p:txBody>
      </p:sp>
      <p:sp>
        <p:nvSpPr>
          <p:cNvPr id="42" name="Rectangle 41"/>
          <p:cNvSpPr/>
          <p:nvPr/>
        </p:nvSpPr>
        <p:spPr bwMode="auto">
          <a:xfrm>
            <a:off x="8024993" y="2889636"/>
            <a:ext cx="3400674" cy="844167"/>
          </a:xfrm>
          <a:prstGeom prst="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defTabSz="685666">
              <a:defRPr/>
            </a:pPr>
            <a:r>
              <a:rPr lang="en-US" sz="1500" b="1" i="1" kern="0" dirty="0">
                <a:solidFill>
                  <a:srgbClr val="000000"/>
                </a:solidFill>
              </a:rPr>
              <a:t>Forced</a:t>
            </a:r>
            <a:r>
              <a:rPr lang="en-US" sz="1500" b="1" kern="0" dirty="0">
                <a:solidFill>
                  <a:srgbClr val="000000"/>
                </a:solidFill>
              </a:rPr>
              <a:t> TLS </a:t>
            </a:r>
            <a:r>
              <a:rPr lang="en-US" sz="1500" kern="0" dirty="0">
                <a:solidFill>
                  <a:srgbClr val="000000"/>
                </a:solidFill>
              </a:rPr>
              <a:t>can be configured using the methods shown here</a:t>
            </a:r>
          </a:p>
        </p:txBody>
      </p:sp>
      <p:grpSp>
        <p:nvGrpSpPr>
          <p:cNvPr id="44" name="Group 43"/>
          <p:cNvGrpSpPr/>
          <p:nvPr/>
        </p:nvGrpSpPr>
        <p:grpSpPr>
          <a:xfrm>
            <a:off x="4827692" y="4800603"/>
            <a:ext cx="2891899" cy="1719838"/>
            <a:chOff x="3433069" y="4525149"/>
            <a:chExt cx="2169489" cy="1719838"/>
          </a:xfrm>
        </p:grpSpPr>
        <p:grpSp>
          <p:nvGrpSpPr>
            <p:cNvPr id="45" name="Group 44"/>
            <p:cNvGrpSpPr/>
            <p:nvPr/>
          </p:nvGrpSpPr>
          <p:grpSpPr>
            <a:xfrm>
              <a:off x="3433069" y="4525149"/>
              <a:ext cx="2169489" cy="1719838"/>
              <a:chOff x="3165520" y="3124200"/>
              <a:chExt cx="2169489" cy="1719838"/>
            </a:xfrm>
          </p:grpSpPr>
          <p:sp>
            <p:nvSpPr>
              <p:cNvPr id="53" name="Rounded Rectangle 52"/>
              <p:cNvSpPr/>
              <p:nvPr/>
            </p:nvSpPr>
            <p:spPr bwMode="auto">
              <a:xfrm>
                <a:off x="3165520" y="3124200"/>
                <a:ext cx="2160854" cy="1719838"/>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b" anchorCtr="0" compatLnSpc="1">
                <a:prstTxWarp prst="textNoShape">
                  <a:avLst/>
                </a:prstTxWarp>
                <a:flatTx/>
              </a:bodyPr>
              <a:lstStyle/>
              <a:p>
                <a:pPr defTabSz="685810">
                  <a:lnSpc>
                    <a:spcPct val="90000"/>
                  </a:lnSpc>
                  <a:spcBef>
                    <a:spcPts val="473"/>
                  </a:spcBef>
                  <a:defRPr/>
                </a:pPr>
                <a:r>
                  <a:rPr lang="en-US" altLang="zh-CN" kern="0" dirty="0" smtClean="0">
                    <a:solidFill>
                      <a:schemeClr val="bg1"/>
                    </a:solidFill>
                    <a:effectLst>
                      <a:outerShdw blurRad="38100" dist="38100" dir="2700000" algn="tl">
                        <a:srgbClr val="000000">
                          <a:alpha val="43137"/>
                        </a:srgbClr>
                      </a:outerShdw>
                    </a:effectLst>
                    <a:latin typeface="Segoe UI"/>
                  </a:rPr>
                  <a:t>Contoso.com</a:t>
                </a:r>
                <a:endParaRPr lang="en-US" altLang="zh-CN" kern="0" dirty="0">
                  <a:solidFill>
                    <a:schemeClr val="bg1"/>
                  </a:solidFill>
                  <a:effectLst>
                    <a:outerShdw blurRad="38100" dist="38100" dir="2700000" algn="tl">
                      <a:srgbClr val="000000">
                        <a:alpha val="43137"/>
                      </a:srgbClr>
                    </a:outerShdw>
                  </a:effectLst>
                  <a:latin typeface="Segoe UI"/>
                </a:endParaRPr>
              </a:p>
            </p:txBody>
          </p:sp>
          <p:sp>
            <p:nvSpPr>
              <p:cNvPr id="54" name="Rectangle 53"/>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sp>
            <p:nvSpPr>
              <p:cNvPr id="55" name="TextBox 54"/>
              <p:cNvSpPr txBox="1">
                <a:spLocks noChangeArrowheads="1"/>
              </p:cNvSpPr>
              <p:nvPr/>
            </p:nvSpPr>
            <p:spPr bwMode="auto">
              <a:xfrm>
                <a:off x="3165520" y="3124200"/>
                <a:ext cx="2169489" cy="3693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endParaRPr lang="en-US" b="1" cap="all" spc="75" dirty="0">
                  <a:solidFill>
                    <a:srgbClr val="FFFFFF"/>
                  </a:solidFill>
                  <a:latin typeface="Segoe UI" pitchFamily="34" charset="0"/>
                  <a:cs typeface="Segoe UI" pitchFamily="34" charset="0"/>
                </a:endParaRPr>
              </a:p>
            </p:txBody>
          </p:sp>
        </p:grpSp>
        <p:pic>
          <p:nvPicPr>
            <p:cNvPr id="46"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7" name="Group 46"/>
            <p:cNvGrpSpPr/>
            <p:nvPr/>
          </p:nvGrpSpPr>
          <p:grpSpPr>
            <a:xfrm>
              <a:off x="4038600" y="5317972"/>
              <a:ext cx="966167" cy="365760"/>
              <a:chOff x="4032504" y="5349240"/>
              <a:chExt cx="966167" cy="365760"/>
            </a:xfrm>
          </p:grpSpPr>
          <p:pic>
            <p:nvPicPr>
              <p:cNvPr id="49"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032504" y="5349240"/>
                <a:ext cx="298655" cy="365760"/>
              </a:xfrm>
              <a:prstGeom prst="rect">
                <a:avLst/>
              </a:prstGeom>
              <a:noFill/>
            </p:spPr>
          </p:pic>
          <p:pic>
            <p:nvPicPr>
              <p:cNvPr id="50"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242816" y="5349240"/>
                <a:ext cx="298655" cy="365760"/>
              </a:xfrm>
              <a:prstGeom prst="rect">
                <a:avLst/>
              </a:prstGeom>
              <a:noFill/>
            </p:spPr>
          </p:pic>
          <p:pic>
            <p:nvPicPr>
              <p:cNvPr id="51"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471416" y="5349240"/>
                <a:ext cx="298655" cy="365760"/>
              </a:xfrm>
              <a:prstGeom prst="rect">
                <a:avLst/>
              </a:prstGeom>
              <a:noFill/>
            </p:spPr>
          </p:pic>
          <p:pic>
            <p:nvPicPr>
              <p:cNvPr id="52"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700016" y="5349240"/>
                <a:ext cx="298655" cy="365760"/>
              </a:xfrm>
              <a:prstGeom prst="rect">
                <a:avLst/>
              </a:prstGeom>
              <a:noFill/>
            </p:spPr>
          </p:pic>
        </p:grpSp>
        <p:sp>
          <p:nvSpPr>
            <p:cNvPr id="48" name="Rounded Rectangle 47"/>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Mailboxes</a:t>
              </a:r>
              <a:endParaRPr lang="en-US" kern="0" dirty="0">
                <a:gradFill>
                  <a:gsLst>
                    <a:gs pos="0">
                      <a:srgbClr val="FFFFFF"/>
                    </a:gs>
                    <a:gs pos="100000">
                      <a:srgbClr val="FFFFFF"/>
                    </a:gs>
                  </a:gsLst>
                  <a:lin ang="5400000" scaled="0"/>
                </a:gradFill>
                <a:latin typeface="Segoe UI"/>
              </a:endParaRPr>
            </a:p>
          </p:txBody>
        </p:sp>
      </p:grpSp>
      <p:grpSp>
        <p:nvGrpSpPr>
          <p:cNvPr id="2" name="Group 1"/>
          <p:cNvGrpSpPr/>
          <p:nvPr/>
        </p:nvGrpSpPr>
        <p:grpSpPr>
          <a:xfrm>
            <a:off x="1243262" y="2286000"/>
            <a:ext cx="1287887" cy="365760"/>
            <a:chOff x="932688" y="2307084"/>
            <a:chExt cx="966167" cy="365760"/>
          </a:xfrm>
        </p:grpSpPr>
        <p:pic>
          <p:nvPicPr>
            <p:cNvPr id="56"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932688" y="2307084"/>
              <a:ext cx="298655" cy="365760"/>
            </a:xfrm>
            <a:prstGeom prst="rect">
              <a:avLst/>
            </a:prstGeom>
            <a:noFill/>
          </p:spPr>
        </p:pic>
        <p:pic>
          <p:nvPicPr>
            <p:cNvPr id="57"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143000" y="2307084"/>
              <a:ext cx="298655" cy="365760"/>
            </a:xfrm>
            <a:prstGeom prst="rect">
              <a:avLst/>
            </a:prstGeom>
            <a:noFill/>
          </p:spPr>
        </p:pic>
        <p:pic>
          <p:nvPicPr>
            <p:cNvPr id="58"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371600" y="2307084"/>
              <a:ext cx="298655" cy="365760"/>
            </a:xfrm>
            <a:prstGeom prst="rect">
              <a:avLst/>
            </a:prstGeom>
            <a:noFill/>
          </p:spPr>
        </p:pic>
        <p:pic>
          <p:nvPicPr>
            <p:cNvPr id="59"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600200" y="2307084"/>
              <a:ext cx="298655" cy="365760"/>
            </a:xfrm>
            <a:prstGeom prst="rect">
              <a:avLst/>
            </a:prstGeom>
            <a:noFill/>
          </p:spPr>
        </p:pic>
      </p:grpSp>
      <p:sp>
        <p:nvSpPr>
          <p:cNvPr id="70" name="Rounded Rectangle 69"/>
          <p:cNvSpPr/>
          <p:nvPr/>
        </p:nvSpPr>
        <p:spPr bwMode="auto">
          <a:xfrm>
            <a:off x="3635502" y="1833790"/>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b="1" kern="0" dirty="0" smtClean="0">
                <a:gradFill>
                  <a:gsLst>
                    <a:gs pos="0">
                      <a:srgbClr val="FFFFFF"/>
                    </a:gs>
                    <a:gs pos="100000">
                      <a:srgbClr val="FFFFFF"/>
                    </a:gs>
                  </a:gsLst>
                  <a:lin ang="5400000" scaled="0"/>
                </a:gradFill>
                <a:latin typeface="Segoe UI"/>
              </a:rPr>
              <a:t>Outbound Connector</a:t>
            </a:r>
            <a:endParaRPr lang="en-US" b="1" kern="0" dirty="0">
              <a:gradFill>
                <a:gsLst>
                  <a:gs pos="0">
                    <a:srgbClr val="FFFFFF"/>
                  </a:gs>
                  <a:gs pos="100000">
                    <a:srgbClr val="FFFFFF"/>
                  </a:gs>
                </a:gsLst>
                <a:lin ang="5400000" scaled="0"/>
              </a:gradFill>
              <a:latin typeface="Segoe UI"/>
            </a:endParaRPr>
          </a:p>
        </p:txBody>
      </p:sp>
      <p:sp>
        <p:nvSpPr>
          <p:cNvPr id="71" name="Rounded Rectangle 70"/>
          <p:cNvSpPr/>
          <p:nvPr/>
        </p:nvSpPr>
        <p:spPr bwMode="auto">
          <a:xfrm>
            <a:off x="4320845" y="1409310"/>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b="1" kern="0" dirty="0" smtClean="0">
                <a:gradFill>
                  <a:gsLst>
                    <a:gs pos="0">
                      <a:srgbClr val="FFFFFF"/>
                    </a:gs>
                    <a:gs pos="100000">
                      <a:srgbClr val="FFFFFF"/>
                    </a:gs>
                  </a:gsLst>
                  <a:lin ang="5400000" scaled="0"/>
                </a:gradFill>
                <a:latin typeface="Segoe UI"/>
              </a:rPr>
              <a:t>Inbound Connector</a:t>
            </a:r>
            <a:endParaRPr lang="en-US" b="1" kern="0" dirty="0">
              <a:gradFill>
                <a:gsLst>
                  <a:gs pos="0">
                    <a:srgbClr val="FFFFFF"/>
                  </a:gs>
                  <a:gs pos="100000">
                    <a:srgbClr val="FFFFFF"/>
                  </a:gs>
                </a:gsLst>
                <a:lin ang="5400000" scaled="0"/>
              </a:gradFill>
              <a:latin typeface="Segoe UI"/>
            </a:endParaRPr>
          </a:p>
        </p:txBody>
      </p:sp>
      <p:sp>
        <p:nvSpPr>
          <p:cNvPr id="60" name="Content Placeholder 3"/>
          <p:cNvSpPr txBox="1">
            <a:spLocks/>
          </p:cNvSpPr>
          <p:nvPr/>
        </p:nvSpPr>
        <p:spPr>
          <a:xfrm>
            <a:off x="7920450" y="4008228"/>
            <a:ext cx="4166803" cy="2295574"/>
          </a:xfrm>
          <a:prstGeom prst="rect">
            <a:avLst/>
          </a:prstGeom>
        </p:spPr>
        <p:txBody>
          <a:bodyPr/>
          <a:lstStyle>
            <a:lvl1pPr marL="260970" indent="-260970" algn="l" rtl="0" fontAlgn="base">
              <a:lnSpc>
                <a:spcPct val="90000"/>
              </a:lnSpc>
              <a:spcBef>
                <a:spcPct val="20000"/>
              </a:spcBef>
              <a:spcAft>
                <a:spcPct val="0"/>
              </a:spcAft>
              <a:buClr>
                <a:srgbClr val="0070C0"/>
              </a:buClr>
              <a:buSzPct val="100000"/>
              <a:buBlip>
                <a:blip r:embed="rId6"/>
              </a:buBlip>
              <a:defRPr sz="2100" kern="1200">
                <a:solidFill>
                  <a:srgbClr val="7F7F7F"/>
                </a:solidFill>
                <a:latin typeface="+mn-lt"/>
                <a:ea typeface="+mn-ea"/>
                <a:cs typeface="+mn-cs"/>
              </a:defRPr>
            </a:lvl1pPr>
            <a:lvl2pPr marL="505071" indent="-255016" algn="l" rtl="0" fontAlgn="base">
              <a:lnSpc>
                <a:spcPct val="90000"/>
              </a:lnSpc>
              <a:spcBef>
                <a:spcPct val="20000"/>
              </a:spcBef>
              <a:spcAft>
                <a:spcPct val="0"/>
              </a:spcAft>
              <a:buClr>
                <a:srgbClr val="0070C0"/>
              </a:buClr>
              <a:buSzPct val="100000"/>
              <a:buBlip>
                <a:blip r:embed="rId7"/>
              </a:buBlip>
              <a:defRPr sz="1800" kern="1200">
                <a:solidFill>
                  <a:srgbClr val="7F7F7F"/>
                </a:solidFill>
                <a:latin typeface="+mn-lt"/>
                <a:ea typeface="+mn-ea"/>
                <a:cs typeface="+mn-cs"/>
              </a:defRPr>
            </a:lvl2pPr>
            <a:lvl3pPr marL="721388" indent="-227232" algn="l" rtl="0" fontAlgn="base">
              <a:lnSpc>
                <a:spcPct val="90000"/>
              </a:lnSpc>
              <a:spcBef>
                <a:spcPct val="20000"/>
              </a:spcBef>
              <a:spcAft>
                <a:spcPct val="0"/>
              </a:spcAft>
              <a:buClr>
                <a:srgbClr val="0070C0"/>
              </a:buClr>
              <a:buSzPct val="100000"/>
              <a:buBlip>
                <a:blip r:embed="rId7"/>
              </a:buBlip>
              <a:defRPr sz="1500" kern="1200">
                <a:solidFill>
                  <a:srgbClr val="7F7F7F"/>
                </a:solidFill>
                <a:latin typeface="+mn-lt"/>
                <a:ea typeface="+mn-ea"/>
                <a:cs typeface="+mn-cs"/>
              </a:defRPr>
            </a:lvl3pPr>
            <a:lvl4pPr marL="920836" indent="-199449"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4pPr>
            <a:lvl5pPr marL="1137153" indent="-205402"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defTabSz="457200">
              <a:spcBef>
                <a:spcPct val="0"/>
              </a:spcBef>
              <a:buFontTx/>
              <a:buNone/>
            </a:pPr>
            <a:r>
              <a:rPr lang="en-US" sz="2000" b="1" dirty="0">
                <a:solidFill>
                  <a:schemeClr val="tx1"/>
                </a:solidFill>
                <a:latin typeface="Segoe UI" pitchFamily="34" charset="0"/>
                <a:ea typeface="Segoe UI" pitchFamily="34" charset="0"/>
                <a:cs typeface="Segoe UI" pitchFamily="34" charset="0"/>
              </a:rPr>
              <a:t>Value Proposition</a:t>
            </a:r>
          </a:p>
          <a:p>
            <a:pPr marL="342900" indent="-342900" defTabSz="457200">
              <a:buClr>
                <a:srgbClr val="6BBD46"/>
              </a:buClr>
              <a:buFont typeface="Arial"/>
              <a:buChar char="•"/>
            </a:pPr>
            <a:r>
              <a:rPr lang="en-US" sz="2000" dirty="0">
                <a:solidFill>
                  <a:schemeClr val="tx1"/>
                </a:solidFill>
                <a:latin typeface="Segoe UI" pitchFamily="34" charset="0"/>
                <a:ea typeface="Segoe UI" pitchFamily="34" charset="0"/>
                <a:cs typeface="Segoe UI" pitchFamily="34" charset="0"/>
              </a:rPr>
              <a:t>Maintain secure and trusted communication channel with partners</a:t>
            </a:r>
          </a:p>
          <a:p>
            <a:pPr marL="342900" indent="-342900" defTabSz="457200">
              <a:buClr>
                <a:srgbClr val="6BBD46"/>
              </a:buClr>
              <a:buFont typeface="Arial"/>
              <a:buChar char="•"/>
            </a:pPr>
            <a:r>
              <a:rPr lang="en-US" sz="2000" dirty="0">
                <a:solidFill>
                  <a:schemeClr val="tx1"/>
                </a:solidFill>
                <a:latin typeface="Segoe UI" pitchFamily="34" charset="0"/>
                <a:ea typeface="Segoe UI" pitchFamily="34" charset="0"/>
                <a:cs typeface="Segoe UI" pitchFamily="34" charset="0"/>
              </a:rPr>
              <a:t>Avoid email interception/ eavesdropping</a:t>
            </a:r>
          </a:p>
        </p:txBody>
      </p:sp>
      <p:pic>
        <p:nvPicPr>
          <p:cNvPr id="61"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5833906" y="4518250"/>
            <a:ext cx="252046" cy="282353"/>
          </a:xfrm>
          <a:prstGeom prst="rect">
            <a:avLst/>
          </a:prstGeom>
          <a:noFill/>
          <a:ln w="9525">
            <a:noFill/>
            <a:miter lim="800000"/>
            <a:headEnd/>
            <a:tailEnd/>
          </a:ln>
        </p:spPr>
      </p:pic>
      <p:pic>
        <p:nvPicPr>
          <p:cNvPr id="62"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6597667" y="3456264"/>
            <a:ext cx="252046" cy="282353"/>
          </a:xfrm>
          <a:prstGeom prst="rect">
            <a:avLst/>
          </a:prstGeom>
          <a:noFill/>
          <a:ln w="9525">
            <a:noFill/>
            <a:miter lim="800000"/>
            <a:headEnd/>
            <a:tailEnd/>
          </a:ln>
        </p:spPr>
      </p:pic>
      <p:sp>
        <p:nvSpPr>
          <p:cNvPr id="73" name="Rounded Rectangle 72"/>
          <p:cNvSpPr/>
          <p:nvPr/>
        </p:nvSpPr>
        <p:spPr bwMode="auto">
          <a:xfrm>
            <a:off x="5688118" y="278892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kern="0" dirty="0" smtClean="0">
                <a:gradFill>
                  <a:gsLst>
                    <a:gs pos="0">
                      <a:srgbClr val="FFFFFF"/>
                    </a:gs>
                    <a:gs pos="100000">
                      <a:srgbClr val="FFFFFF"/>
                    </a:gs>
                  </a:gsLst>
                  <a:lin ang="5400000" scaled="0"/>
                </a:gradFill>
                <a:latin typeface="Segoe UI"/>
              </a:rPr>
              <a:t>Virus*</a:t>
            </a:r>
            <a:endParaRPr lang="en-US" kern="0" dirty="0">
              <a:gradFill>
                <a:gsLst>
                  <a:gs pos="0">
                    <a:srgbClr val="FFFFFF"/>
                  </a:gs>
                  <a:gs pos="100000">
                    <a:srgbClr val="FFFFFF"/>
                  </a:gs>
                </a:gsLst>
                <a:lin ang="5400000" scaled="0"/>
              </a:gradFill>
              <a:latin typeface="Segoe UI"/>
            </a:endParaRPr>
          </a:p>
        </p:txBody>
      </p:sp>
      <p:sp>
        <p:nvSpPr>
          <p:cNvPr id="64" name="TextBox 63"/>
          <p:cNvSpPr txBox="1">
            <a:spLocks noChangeArrowheads="1"/>
          </p:cNvSpPr>
          <p:nvPr/>
        </p:nvSpPr>
        <p:spPr bwMode="auto">
          <a:xfrm>
            <a:off x="4827692" y="4823292"/>
            <a:ext cx="2891899" cy="307777"/>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400" b="1" cap="all" spc="75" dirty="0">
                <a:solidFill>
                  <a:schemeClr val="bg1"/>
                </a:solidFill>
                <a:latin typeface="Segoe UI" pitchFamily="34" charset="0"/>
                <a:cs typeface="Segoe UI" pitchFamily="34" charset="0"/>
              </a:rPr>
              <a:t>Exchange Online</a:t>
            </a:r>
            <a:endParaRPr lang="en-US" sz="3600" b="1" cap="all" spc="75"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9910168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type="body" sz="quarter" idx="10"/>
          </p:nvPr>
        </p:nvSpPr>
        <p:spPr/>
        <p:txBody>
          <a:bodyPr/>
          <a:lstStyle/>
          <a:p>
            <a:r>
              <a:rPr lang="en-US" smtClean="0"/>
              <a:t>FOPE in Office 365 Beta, An Overview</a:t>
            </a:r>
          </a:p>
          <a:p>
            <a:r>
              <a:rPr lang="en-US" smtClean="0"/>
              <a:t>FOPE Admin Center integration in Exchange Control Panel</a:t>
            </a:r>
          </a:p>
          <a:p>
            <a:r>
              <a:rPr lang="en-US" smtClean="0"/>
              <a:t>Junk Mail Management Options </a:t>
            </a:r>
          </a:p>
          <a:p>
            <a:r>
              <a:rPr lang="en-US" smtClean="0"/>
              <a:t>FOPE Connectors to control mail flow E2E</a:t>
            </a:r>
          </a:p>
          <a:p>
            <a:pPr lvl="1"/>
            <a:endParaRPr lang="en-US" smtClean="0"/>
          </a:p>
          <a:p>
            <a:r>
              <a:rPr lang="en-US" smtClean="0"/>
              <a:t>Session Objective:</a:t>
            </a:r>
          </a:p>
          <a:p>
            <a:pPr lvl="1"/>
            <a:r>
              <a:rPr lang="en-US" smtClean="0"/>
              <a:t>Understand FOPE effectiveness,  reliability and robustness</a:t>
            </a:r>
          </a:p>
          <a:p>
            <a:pPr lvl="1"/>
            <a:r>
              <a:rPr lang="en-US" smtClean="0"/>
              <a:t>FOPE Admin Center is a powerful tool for Office 365 customers</a:t>
            </a:r>
          </a:p>
          <a:p>
            <a:pPr lvl="1"/>
            <a:r>
              <a:rPr lang="en-US" smtClean="0"/>
              <a:t>FOPE Connectors provide remarkable flexibility in email routing</a:t>
            </a:r>
            <a:endParaRPr lang="en-US" dirty="0" smtClean="0"/>
          </a:p>
        </p:txBody>
      </p:sp>
    </p:spTree>
    <p:extLst>
      <p:ext uri="{BB962C8B-B14F-4D97-AF65-F5344CB8AC3E}">
        <p14:creationId xmlns:p14="http://schemas.microsoft.com/office/powerpoint/2010/main" val="20074870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body" sz="quarter" idx="10"/>
          </p:nvPr>
        </p:nvSpPr>
        <p:spPr/>
        <p:txBody>
          <a:bodyPr/>
          <a:lstStyle/>
          <a:p>
            <a:r>
              <a:rPr lang="en-US" smtClean="0"/>
              <a:t>FOPE Connectors</a:t>
            </a:r>
            <a:endParaRPr lang="en-US" dirty="0"/>
          </a:p>
        </p:txBody>
      </p:sp>
      <p:sp>
        <p:nvSpPr>
          <p:cNvPr id="14" name="Title 13"/>
          <p:cNvSpPr>
            <a:spLocks noGrp="1"/>
          </p:cNvSpPr>
          <p:nvPr>
            <p:ph type="ctrTitle"/>
          </p:nvPr>
        </p:nvSpPr>
        <p:spPr/>
        <p:txBody>
          <a:bodyPr/>
          <a:lstStyle/>
          <a:p>
            <a:r>
              <a:rPr lang="en-US" smtClean="0"/>
              <a:t>DEMO</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20614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71" y="1295400"/>
            <a:ext cx="10751241" cy="5486400"/>
          </a:xfrm>
          <a:prstGeom prst="rect">
            <a:avLst/>
          </a:prstGeom>
        </p:spPr>
      </p:pic>
      <p:sp>
        <p:nvSpPr>
          <p:cNvPr id="2" name="Title 1"/>
          <p:cNvSpPr>
            <a:spLocks noGrp="1"/>
          </p:cNvSpPr>
          <p:nvPr>
            <p:ph type="title"/>
          </p:nvPr>
        </p:nvSpPr>
        <p:spPr/>
        <p:txBody>
          <a:bodyPr/>
          <a:lstStyle/>
          <a:p>
            <a:r>
              <a:rPr lang="en-US" smtClean="0"/>
              <a:t>Creating FOPE Connectors</a:t>
            </a:r>
            <a:endParaRPr lang="en-US" dirty="0"/>
          </a:p>
        </p:txBody>
      </p:sp>
      <p:sp>
        <p:nvSpPr>
          <p:cNvPr id="9" name="Rectangle 8"/>
          <p:cNvSpPr/>
          <p:nvPr/>
        </p:nvSpPr>
        <p:spPr>
          <a:xfrm>
            <a:off x="8349345" y="5026152"/>
            <a:ext cx="487553" cy="137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8330299" y="4151376"/>
            <a:ext cx="487553" cy="137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96380361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How to configure FOPE Connectors </a:t>
            </a:r>
            <a:endParaRPr lang="en-US" dirty="0"/>
          </a:p>
        </p:txBody>
      </p:sp>
      <p:sp>
        <p:nvSpPr>
          <p:cNvPr id="2" name="Rectangle 1"/>
          <p:cNvSpPr/>
          <p:nvPr/>
        </p:nvSpPr>
        <p:spPr>
          <a:xfrm>
            <a:off x="575317" y="5943502"/>
            <a:ext cx="5054800" cy="315481"/>
          </a:xfrm>
          <a:prstGeom prst="rect">
            <a:avLst/>
          </a:prstGeom>
        </p:spPr>
        <p:txBody>
          <a:bodyPr wrap="none" lIns="68589" tIns="34295" rIns="68589" bIns="34295">
            <a:spAutoFit/>
          </a:bodyPr>
          <a:lstStyle/>
          <a:p>
            <a:pPr defTabSz="457200"/>
            <a:r>
              <a:rPr lang="en-US" sz="1600" dirty="0">
                <a:solidFill>
                  <a:srgbClr val="00467F"/>
                </a:solidFill>
              </a:rPr>
              <a:t>http://technet.microsoft.com/en-us/library/gg430178.aspx</a:t>
            </a:r>
          </a:p>
        </p:txBody>
      </p:sp>
      <p:sp>
        <p:nvSpPr>
          <p:cNvPr id="6" name="TextBox 5"/>
          <p:cNvSpPr txBox="1"/>
          <p:nvPr/>
        </p:nvSpPr>
        <p:spPr>
          <a:xfrm>
            <a:off x="575317" y="1462102"/>
            <a:ext cx="4582965" cy="498598"/>
          </a:xfrm>
          <a:prstGeom prst="rect">
            <a:avLst/>
          </a:prstGeom>
          <a:noFill/>
        </p:spPr>
        <p:txBody>
          <a:bodyPr wrap="square" lIns="0" tIns="0" rIns="0" bIns="0" rtlCol="0">
            <a:spAutoFit/>
          </a:bodyPr>
          <a:lstStyle/>
          <a:p>
            <a:pPr marL="342900" lvl="2" indent="-342900" defTabSz="457200">
              <a:lnSpc>
                <a:spcPct val="90000"/>
              </a:lnSpc>
              <a:spcBef>
                <a:spcPct val="20000"/>
              </a:spcBef>
              <a:buClr>
                <a:srgbClr val="5CC151"/>
              </a:buClr>
              <a:buSzPct val="100000"/>
              <a:buFont typeface="Arial"/>
              <a:buChar char="•"/>
              <a:defRPr/>
            </a:pPr>
            <a:r>
              <a:rPr lang="en-US" dirty="0">
                <a:latin typeface="Segoe UI"/>
                <a:cs typeface="Segoe UI"/>
              </a:rPr>
              <a:t>Docs and video tutorials available on </a:t>
            </a:r>
            <a:r>
              <a:rPr lang="en-US" dirty="0" smtClean="0">
                <a:latin typeface="Segoe UI"/>
                <a:cs typeface="Segoe UI"/>
              </a:rPr>
              <a:t>TechNet</a:t>
            </a:r>
            <a:endParaRPr lang="en-US" dirty="0">
              <a:latin typeface="Segoe UI"/>
              <a:cs typeface="Segoe UI"/>
            </a:endParaRPr>
          </a:p>
        </p:txBody>
      </p:sp>
      <p:grpSp>
        <p:nvGrpSpPr>
          <p:cNvPr id="3" name="Group 2"/>
          <p:cNvGrpSpPr>
            <a:grpSpLocks noChangeAspect="1"/>
          </p:cNvGrpSpPr>
          <p:nvPr/>
        </p:nvGrpSpPr>
        <p:grpSpPr>
          <a:xfrm>
            <a:off x="474195" y="1472916"/>
            <a:ext cx="11262680" cy="4415332"/>
            <a:chOff x="355741" y="710473"/>
            <a:chExt cx="7347141" cy="3839419"/>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41" y="1318536"/>
              <a:ext cx="6062673" cy="3231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00351" y="710473"/>
              <a:ext cx="3702531" cy="2311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11" name="Straight Arrow Connector 10"/>
            <p:cNvCxnSpPr/>
            <p:nvPr/>
          </p:nvCxnSpPr>
          <p:spPr>
            <a:xfrm flipV="1">
              <a:off x="2879159" y="2800351"/>
              <a:ext cx="1144895" cy="624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43969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Inbound FOPE Connector</a:t>
            </a:r>
            <a:endParaRPr lang="en-US" dirty="0"/>
          </a:p>
        </p:txBody>
      </p:sp>
      <p:sp>
        <p:nvSpPr>
          <p:cNvPr id="6" name="TextBox 5"/>
          <p:cNvSpPr txBox="1"/>
          <p:nvPr/>
        </p:nvSpPr>
        <p:spPr>
          <a:xfrm>
            <a:off x="609441" y="1325883"/>
            <a:ext cx="5078677" cy="2566857"/>
          </a:xfrm>
          <a:prstGeom prst="rect">
            <a:avLst/>
          </a:prstGeom>
          <a:noFill/>
        </p:spPr>
        <p:txBody>
          <a:bodyPr wrap="square" rtlCol="0">
            <a:spAutoFit/>
          </a:bodyPr>
          <a:lstStyle/>
          <a:p>
            <a:pPr marL="342900" indent="-342900" defTabSz="457200">
              <a:lnSpc>
                <a:spcPct val="90000"/>
              </a:lnSpc>
              <a:spcBef>
                <a:spcPct val="20000"/>
              </a:spcBef>
              <a:buClr>
                <a:srgbClr val="5CC151"/>
              </a:buClr>
              <a:buSzPct val="100000"/>
              <a:buFont typeface="Arial"/>
              <a:buChar char="•"/>
              <a:defRPr/>
            </a:pPr>
            <a:r>
              <a:rPr lang="en-US" sz="2400" dirty="0">
                <a:latin typeface="Segoe UI"/>
                <a:cs typeface="Segoe UI"/>
              </a:rPr>
              <a:t>Inbound connectors apply to inbound mail</a:t>
            </a:r>
          </a:p>
          <a:p>
            <a:pPr marL="342900" indent="-342900" defTabSz="457200">
              <a:lnSpc>
                <a:spcPct val="90000"/>
              </a:lnSpc>
              <a:spcBef>
                <a:spcPct val="20000"/>
              </a:spcBef>
              <a:buClr>
                <a:srgbClr val="5CC151"/>
              </a:buClr>
              <a:buSzPct val="100000"/>
              <a:buFont typeface="Arial"/>
              <a:buChar char="•"/>
              <a:defRPr/>
            </a:pPr>
            <a:endParaRPr lang="en-US" sz="2400" dirty="0" smtClean="0">
              <a:latin typeface="Segoe UI"/>
              <a:cs typeface="Segoe UI"/>
            </a:endParaRPr>
          </a:p>
          <a:p>
            <a:pPr marL="342900" indent="-342900" defTabSz="457200">
              <a:lnSpc>
                <a:spcPct val="90000"/>
              </a:lnSpc>
              <a:spcBef>
                <a:spcPct val="20000"/>
              </a:spcBef>
              <a:buClr>
                <a:srgbClr val="5CC151"/>
              </a:buClr>
              <a:buSzPct val="100000"/>
              <a:buFont typeface="Arial"/>
              <a:buChar char="•"/>
              <a:defRPr/>
            </a:pPr>
            <a:r>
              <a:rPr lang="en-US" sz="2400" dirty="0" smtClean="0">
                <a:latin typeface="Segoe UI"/>
                <a:cs typeface="Segoe UI"/>
              </a:rPr>
              <a:t>This </a:t>
            </a:r>
            <a:r>
              <a:rPr lang="en-US" sz="2400" dirty="0">
                <a:latin typeface="Segoe UI"/>
                <a:cs typeface="Segoe UI"/>
              </a:rPr>
              <a:t>connector shows the “Forced TLS Scenario”: incoming messages from fabrikam.com will be secured with TLS</a:t>
            </a:r>
          </a:p>
        </p:txBody>
      </p:sp>
      <p:pic>
        <p:nvPicPr>
          <p:cNvPr id="7" name="Picture 6"/>
          <p:cNvPicPr>
            <a:picLocks noChangeAspect="1"/>
          </p:cNvPicPr>
          <p:nvPr/>
        </p:nvPicPr>
        <p:blipFill>
          <a:blip r:embed="rId3" cstate="print"/>
          <a:srcRect/>
          <a:stretch>
            <a:fillRect/>
          </a:stretch>
        </p:blipFill>
        <p:spPr bwMode="auto">
          <a:xfrm>
            <a:off x="6094412" y="1405128"/>
            <a:ext cx="5089293" cy="5376672"/>
          </a:xfrm>
          <a:prstGeom prst="rect">
            <a:avLst/>
          </a:prstGeom>
          <a:noFill/>
          <a:ln w="9525">
            <a:noFill/>
            <a:miter lim="800000"/>
            <a:headEnd/>
            <a:tailEnd/>
          </a:ln>
        </p:spPr>
      </p:pic>
    </p:spTree>
    <p:extLst>
      <p:ext uri="{BB962C8B-B14F-4D97-AF65-F5344CB8AC3E}">
        <p14:creationId xmlns:p14="http://schemas.microsoft.com/office/powerpoint/2010/main" val="337405174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Outbound FOPE Connector</a:t>
            </a:r>
            <a:endParaRPr lang="en-US" dirty="0"/>
          </a:p>
        </p:txBody>
      </p:sp>
      <p:sp>
        <p:nvSpPr>
          <p:cNvPr id="6" name="TextBox 5"/>
          <p:cNvSpPr txBox="1"/>
          <p:nvPr/>
        </p:nvSpPr>
        <p:spPr>
          <a:xfrm>
            <a:off x="609441" y="1325883"/>
            <a:ext cx="5078677" cy="2899255"/>
          </a:xfrm>
          <a:prstGeom prst="rect">
            <a:avLst/>
          </a:prstGeom>
          <a:noFill/>
        </p:spPr>
        <p:txBody>
          <a:bodyPr wrap="square" rtlCol="0">
            <a:spAutoFit/>
          </a:bodyPr>
          <a:lstStyle/>
          <a:p>
            <a:pPr marL="342900" indent="-342900" defTabSz="457200">
              <a:lnSpc>
                <a:spcPct val="90000"/>
              </a:lnSpc>
              <a:spcBef>
                <a:spcPct val="20000"/>
              </a:spcBef>
              <a:buClr>
                <a:srgbClr val="5CC151"/>
              </a:buClr>
              <a:buSzPct val="100000"/>
              <a:buFont typeface="Arial"/>
              <a:buChar char="•"/>
              <a:defRPr/>
            </a:pPr>
            <a:r>
              <a:rPr lang="en-US" sz="2400" dirty="0">
                <a:latin typeface="Segoe UI"/>
                <a:cs typeface="Segoe UI"/>
              </a:rPr>
              <a:t>Outbound connectors apply to outbound mail</a:t>
            </a:r>
          </a:p>
          <a:p>
            <a:pPr marL="342900" indent="-342900" defTabSz="457200">
              <a:lnSpc>
                <a:spcPct val="90000"/>
              </a:lnSpc>
              <a:spcBef>
                <a:spcPct val="20000"/>
              </a:spcBef>
              <a:buClr>
                <a:srgbClr val="5CC151"/>
              </a:buClr>
              <a:buSzPct val="100000"/>
              <a:buFont typeface="Arial"/>
              <a:buChar char="•"/>
              <a:defRPr/>
            </a:pPr>
            <a:endParaRPr lang="en-US" sz="2400" dirty="0" smtClean="0">
              <a:latin typeface="Segoe UI"/>
              <a:cs typeface="Segoe UI"/>
            </a:endParaRPr>
          </a:p>
          <a:p>
            <a:pPr marL="342900" indent="-342900" defTabSz="457200">
              <a:lnSpc>
                <a:spcPct val="90000"/>
              </a:lnSpc>
              <a:spcBef>
                <a:spcPct val="20000"/>
              </a:spcBef>
              <a:buClr>
                <a:srgbClr val="5CC151"/>
              </a:buClr>
              <a:buSzPct val="100000"/>
              <a:buFont typeface="Arial"/>
              <a:buChar char="•"/>
              <a:defRPr/>
            </a:pPr>
            <a:r>
              <a:rPr lang="en-US" sz="2400" dirty="0" smtClean="0">
                <a:latin typeface="Segoe UI"/>
                <a:cs typeface="Segoe UI"/>
              </a:rPr>
              <a:t>This </a:t>
            </a:r>
            <a:r>
              <a:rPr lang="en-US" sz="2400" dirty="0">
                <a:latin typeface="Segoe UI"/>
                <a:cs typeface="Segoe UI"/>
              </a:rPr>
              <a:t>connector shows the “Outbound Smart Host Scenario”:  all outgoing mail will be routed to </a:t>
            </a:r>
            <a:r>
              <a:rPr lang="en-US" sz="2400" dirty="0" err="1">
                <a:latin typeface="Segoe UI"/>
                <a:cs typeface="Segoe UI"/>
              </a:rPr>
              <a:t>Contoso’s</a:t>
            </a:r>
            <a:r>
              <a:rPr lang="en-US" sz="2400" dirty="0">
                <a:latin typeface="Segoe UI"/>
                <a:cs typeface="Segoe UI"/>
              </a:rPr>
              <a:t> on-premises mail servers for additional </a:t>
            </a:r>
            <a:r>
              <a:rPr lang="en-US" sz="2400" dirty="0" smtClean="0">
                <a:latin typeface="Segoe UI"/>
                <a:cs typeface="Segoe UI"/>
              </a:rPr>
              <a:t>processing</a:t>
            </a:r>
            <a:endParaRPr lang="en-US" sz="2400" dirty="0">
              <a:latin typeface="Segoe UI"/>
              <a:cs typeface="Segoe UI"/>
            </a:endParaRPr>
          </a:p>
        </p:txBody>
      </p:sp>
      <p:pic>
        <p:nvPicPr>
          <p:cNvPr id="7" name="Picture 6"/>
          <p:cNvPicPr>
            <a:picLocks noChangeAspect="1"/>
          </p:cNvPicPr>
          <p:nvPr/>
        </p:nvPicPr>
        <p:blipFill>
          <a:blip r:embed="rId3" cstate="print"/>
          <a:srcRect/>
          <a:stretch>
            <a:fillRect/>
          </a:stretch>
        </p:blipFill>
        <p:spPr bwMode="auto">
          <a:xfrm>
            <a:off x="6094412" y="1405128"/>
            <a:ext cx="5089293" cy="5376672"/>
          </a:xfrm>
          <a:prstGeom prst="rect">
            <a:avLst/>
          </a:prstGeom>
          <a:noFill/>
          <a:ln w="9525">
            <a:noFill/>
            <a:miter lim="800000"/>
            <a:headEnd/>
            <a:tailEnd/>
          </a:ln>
        </p:spPr>
      </p:pic>
      <p:pic>
        <p:nvPicPr>
          <p:cNvPr id="5" name="Picture 4"/>
          <p:cNvPicPr>
            <a:picLocks noChangeAspect="1"/>
          </p:cNvPicPr>
          <p:nvPr/>
        </p:nvPicPr>
        <p:blipFill rotWithShape="1">
          <a:blip r:embed="rId4" cstate="print"/>
          <a:srcRect r="541" b="553"/>
          <a:stretch/>
        </p:blipFill>
        <p:spPr bwMode="auto">
          <a:xfrm>
            <a:off x="6094414" y="1331122"/>
            <a:ext cx="5253257" cy="5374481"/>
          </a:xfrm>
          <a:prstGeom prst="rect">
            <a:avLst/>
          </a:prstGeom>
          <a:noFill/>
          <a:ln w="9525">
            <a:noFill/>
            <a:miter lim="800000"/>
            <a:headEnd/>
            <a:tailEnd/>
          </a:ln>
        </p:spPr>
      </p:pic>
    </p:spTree>
    <p:extLst>
      <p:ext uri="{BB962C8B-B14F-4D97-AF65-F5344CB8AC3E}">
        <p14:creationId xmlns:p14="http://schemas.microsoft.com/office/powerpoint/2010/main" val="335121825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FOPE Connector Reporting</a:t>
            </a:r>
            <a:endParaRPr lang="en-US" dirty="0"/>
          </a:p>
        </p:txBody>
      </p:sp>
      <p:sp>
        <p:nvSpPr>
          <p:cNvPr id="3" name="TextBox 2"/>
          <p:cNvSpPr txBox="1"/>
          <p:nvPr/>
        </p:nvSpPr>
        <p:spPr>
          <a:xfrm>
            <a:off x="609441" y="1325881"/>
            <a:ext cx="4367662" cy="3287054"/>
          </a:xfrm>
          <a:prstGeom prst="rect">
            <a:avLst/>
          </a:prstGeom>
          <a:noFill/>
        </p:spPr>
        <p:txBody>
          <a:bodyPr wrap="square" rtlCol="0">
            <a:spAutoFit/>
          </a:bodyPr>
          <a:lstStyle/>
          <a:p>
            <a:pPr marL="342900" indent="-342900" defTabSz="457200">
              <a:lnSpc>
                <a:spcPct val="90000"/>
              </a:lnSpc>
              <a:spcBef>
                <a:spcPct val="20000"/>
              </a:spcBef>
              <a:buClr>
                <a:srgbClr val="5CC151"/>
              </a:buClr>
              <a:buSzPct val="100000"/>
              <a:buFont typeface="Arial"/>
              <a:buChar char="•"/>
            </a:pPr>
            <a:r>
              <a:rPr lang="en-US" sz="2400" dirty="0">
                <a:latin typeface="Segoe UI"/>
                <a:cs typeface="Segoe UI"/>
              </a:rPr>
              <a:t>Viewing Information About FOPE </a:t>
            </a:r>
            <a:r>
              <a:rPr lang="en-US" sz="2400" dirty="0" smtClean="0">
                <a:latin typeface="Segoe UI"/>
                <a:cs typeface="Segoe UI"/>
              </a:rPr>
              <a:t>Connectors</a:t>
            </a:r>
          </a:p>
          <a:p>
            <a:pPr marL="342900" indent="-342900" defTabSz="457200">
              <a:lnSpc>
                <a:spcPct val="90000"/>
              </a:lnSpc>
              <a:spcBef>
                <a:spcPct val="20000"/>
              </a:spcBef>
              <a:buClr>
                <a:srgbClr val="5CC151"/>
              </a:buClr>
              <a:buSzPct val="100000"/>
              <a:buFont typeface="Arial"/>
              <a:buChar char="•"/>
            </a:pPr>
            <a:endParaRPr lang="en-US" sz="2400" dirty="0">
              <a:latin typeface="Segoe UI"/>
              <a:cs typeface="Segoe UI"/>
            </a:endParaRPr>
          </a:p>
          <a:p>
            <a:pPr marL="800100" lvl="3" indent="-342900" defTabSz="457200">
              <a:lnSpc>
                <a:spcPct val="90000"/>
              </a:lnSpc>
              <a:spcBef>
                <a:spcPct val="20000"/>
              </a:spcBef>
              <a:buClr>
                <a:srgbClr val="5CC151"/>
              </a:buClr>
              <a:buSzPct val="100000"/>
              <a:buFont typeface="Arial"/>
              <a:buChar char="•"/>
            </a:pPr>
            <a:r>
              <a:rPr lang="en-US" sz="2000" dirty="0">
                <a:latin typeface="Segoe UI"/>
                <a:cs typeface="Segoe UI"/>
              </a:rPr>
              <a:t>View connector information in reports, using the </a:t>
            </a:r>
            <a:r>
              <a:rPr lang="en-US" sz="2000" b="1" dirty="0">
                <a:latin typeface="Segoe UI"/>
                <a:cs typeface="Segoe UI"/>
              </a:rPr>
              <a:t>My Reports </a:t>
            </a:r>
            <a:r>
              <a:rPr lang="en-US" sz="2000" dirty="0" smtClean="0">
                <a:latin typeface="Segoe UI"/>
                <a:cs typeface="Segoe UI"/>
              </a:rPr>
              <a:t>tab</a:t>
            </a:r>
          </a:p>
          <a:p>
            <a:pPr marL="800100" lvl="3" indent="-342900" defTabSz="457200">
              <a:lnSpc>
                <a:spcPct val="90000"/>
              </a:lnSpc>
              <a:spcBef>
                <a:spcPct val="20000"/>
              </a:spcBef>
              <a:buClr>
                <a:srgbClr val="5CC151"/>
              </a:buClr>
              <a:buSzPct val="100000"/>
              <a:buFont typeface="Arial"/>
              <a:buChar char="•"/>
            </a:pPr>
            <a:endParaRPr lang="en-US" sz="2000" dirty="0">
              <a:latin typeface="Segoe UI"/>
              <a:cs typeface="Segoe UI"/>
            </a:endParaRPr>
          </a:p>
          <a:p>
            <a:pPr marL="800100" lvl="3" indent="-342900" defTabSz="457200">
              <a:lnSpc>
                <a:spcPct val="90000"/>
              </a:lnSpc>
              <a:spcBef>
                <a:spcPct val="20000"/>
              </a:spcBef>
              <a:buClr>
                <a:srgbClr val="5CC151"/>
              </a:buClr>
              <a:buSzPct val="100000"/>
              <a:buFont typeface="Arial"/>
              <a:buChar char="•"/>
            </a:pPr>
            <a:r>
              <a:rPr lang="en-US" sz="2000" dirty="0">
                <a:latin typeface="Segoe UI"/>
                <a:cs typeface="Segoe UI"/>
              </a:rPr>
              <a:t>Trace connector activity by viewing the </a:t>
            </a:r>
            <a:r>
              <a:rPr lang="en-US" sz="2000" b="1" dirty="0">
                <a:latin typeface="Segoe UI"/>
                <a:cs typeface="Segoe UI"/>
              </a:rPr>
              <a:t>Message Trace Summary </a:t>
            </a:r>
            <a:r>
              <a:rPr lang="en-US" sz="2000" dirty="0">
                <a:latin typeface="Segoe UI"/>
                <a:cs typeface="Segoe UI"/>
              </a:rPr>
              <a:t>page</a:t>
            </a:r>
          </a:p>
        </p:txBody>
      </p:sp>
      <p:pic>
        <p:nvPicPr>
          <p:cNvPr id="4" name="Picture 3" descr="Description: Viewing Connector Message Trace Information"/>
          <p:cNvPicPr>
            <a:picLocks noChangeAspect="1"/>
          </p:cNvPicPr>
          <p:nvPr/>
        </p:nvPicPr>
        <p:blipFill rotWithShape="1">
          <a:blip r:embed="rId3">
            <a:extLst>
              <a:ext uri="{28A0092B-C50C-407E-A947-70E740481C1C}">
                <a14:useLocalDpi xmlns:a14="http://schemas.microsoft.com/office/drawing/2010/main" val="0"/>
              </a:ext>
            </a:extLst>
          </a:blip>
          <a:srcRect l="1433" t="1129" r="1611" b="9993"/>
          <a:stretch/>
        </p:blipFill>
        <p:spPr bwMode="auto">
          <a:xfrm>
            <a:off x="5478625" y="1490665"/>
            <a:ext cx="6440397" cy="3376613"/>
          </a:xfrm>
          <a:prstGeom prst="rect">
            <a:avLst/>
          </a:prstGeom>
          <a:noFill/>
          <a:ln>
            <a:noFill/>
          </a:ln>
        </p:spPr>
      </p:pic>
    </p:spTree>
    <p:extLst>
      <p:ext uri="{BB962C8B-B14F-4D97-AF65-F5344CB8AC3E}">
        <p14:creationId xmlns:p14="http://schemas.microsoft.com/office/powerpoint/2010/main" val="143569535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14" name="Title 13"/>
          <p:cNvSpPr>
            <a:spLocks noGrp="1"/>
          </p:cNvSpPr>
          <p:nvPr>
            <p:ph type="ctrTitle"/>
          </p:nvPr>
        </p:nvSpPr>
        <p:spPr/>
        <p:txBody>
          <a:bodyPr/>
          <a:lstStyle/>
          <a:p>
            <a:r>
              <a:rPr lang="en-US" smtClean="0"/>
              <a:t>Mail Routing Options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822361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blackGray">
          <a:xfrm>
            <a:off x="410973" y="3876382"/>
            <a:ext cx="11169839" cy="2448218"/>
          </a:xfrm>
          <a:prstGeom prst="roundRect">
            <a:avLst>
              <a:gd name="adj" fmla="val 6305"/>
            </a:avLst>
          </a:prstGeom>
          <a:solidFill>
            <a:sysClr val="window" lastClr="FFFFFF">
              <a:alpha val="25000"/>
            </a:sysClr>
          </a:solidFill>
          <a:ln w="9525" cap="flat" cmpd="sng" algn="ctr">
            <a:solidFill>
              <a:sysClr val="windowText" lastClr="000000">
                <a:lumMod val="50000"/>
                <a:lumOff val="50000"/>
              </a:sysClr>
            </a:solidFill>
            <a:prstDash val="solid"/>
          </a:ln>
          <a:effectLst/>
        </p:spPr>
        <p:txBody>
          <a:bodyPr lIns="68589" tIns="34295" rIns="68589" bIns="34295" rtlCol="0" anchor="ctr"/>
          <a:lstStyle/>
          <a:p>
            <a:pPr algn="ctr" defTabSz="822832">
              <a:defRPr/>
            </a:pPr>
            <a:endParaRPr lang="en-US" kern="0" dirty="0">
              <a:solidFill>
                <a:sysClr val="window" lastClr="FFFFFF"/>
              </a:solidFill>
            </a:endParaRPr>
          </a:p>
        </p:txBody>
      </p:sp>
      <p:sp>
        <p:nvSpPr>
          <p:cNvPr id="70" name="Rounded Rectangle 69"/>
          <p:cNvSpPr/>
          <p:nvPr/>
        </p:nvSpPr>
        <p:spPr bwMode="blackGray">
          <a:xfrm>
            <a:off x="410976" y="1547557"/>
            <a:ext cx="11169836" cy="2100224"/>
          </a:xfrm>
          <a:prstGeom prst="roundRect">
            <a:avLst>
              <a:gd name="adj" fmla="val 6305"/>
            </a:avLst>
          </a:prstGeom>
          <a:solidFill>
            <a:sysClr val="window" lastClr="FFFFFF">
              <a:alpha val="25000"/>
            </a:sysClr>
          </a:solidFill>
          <a:ln w="9525" cap="flat" cmpd="sng" algn="ctr">
            <a:solidFill>
              <a:sysClr val="windowText" lastClr="000000">
                <a:lumMod val="50000"/>
                <a:lumOff val="50000"/>
              </a:sysClr>
            </a:solidFill>
            <a:prstDash val="solid"/>
          </a:ln>
          <a:effectLst/>
        </p:spPr>
        <p:txBody>
          <a:bodyPr lIns="68589" tIns="34295" rIns="68589" bIns="34295" rtlCol="0" anchor="ctr"/>
          <a:lstStyle/>
          <a:p>
            <a:pPr algn="ctr" defTabSz="822832">
              <a:defRPr/>
            </a:pPr>
            <a:endParaRPr lang="en-US" kern="0" dirty="0">
              <a:solidFill>
                <a:sysClr val="window" lastClr="FFFFFF"/>
              </a:solidFill>
            </a:endParaRPr>
          </a:p>
        </p:txBody>
      </p:sp>
      <p:sp>
        <p:nvSpPr>
          <p:cNvPr id="3" name="Rectangle 2"/>
          <p:cNvSpPr/>
          <p:nvPr/>
        </p:nvSpPr>
        <p:spPr>
          <a:xfrm>
            <a:off x="613286" y="1666581"/>
            <a:ext cx="2535494" cy="18272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7200"/>
            <a:endParaRPr lang="en-US" dirty="0">
              <a:solidFill>
                <a:prstClr val="white"/>
              </a:solidFill>
            </a:endParaRPr>
          </a:p>
        </p:txBody>
      </p:sp>
      <p:sp>
        <p:nvSpPr>
          <p:cNvPr id="23" name="Rectangle 22"/>
          <p:cNvSpPr/>
          <p:nvPr/>
        </p:nvSpPr>
        <p:spPr>
          <a:xfrm>
            <a:off x="534253" y="4030179"/>
            <a:ext cx="2535494" cy="21852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p:txBody>
          <a:bodyPr/>
          <a:lstStyle/>
          <a:p>
            <a:r>
              <a:rPr lang="en-US" smtClean="0"/>
              <a:t>Two options for mail routing</a:t>
            </a:r>
            <a:endParaRPr lang="en-US" dirty="0"/>
          </a:p>
        </p:txBody>
      </p:sp>
      <p:pic>
        <p:nvPicPr>
          <p:cNvPr id="73" name="Picture 72" descr="C:\Program Files\Microsoft Resource DVD Artwork\DVD_ART\Artwork_Imagery\Shapes and Graphics\Internet Cloud\cloud 1.png"/>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1582449" y="1668130"/>
            <a:ext cx="1160036" cy="654987"/>
          </a:xfrm>
          <a:prstGeom prst="rect">
            <a:avLst/>
          </a:prstGeom>
          <a:noFill/>
          <a:ln w="9525">
            <a:noFill/>
            <a:miter lim="800000"/>
            <a:headEnd/>
            <a:tailEnd/>
          </a:ln>
          <a:effectLst>
            <a:outerShdw dist="38100" dir="2700000" algn="tl" rotWithShape="0">
              <a:srgbClr val="808080">
                <a:alpha val="39999"/>
              </a:srgbClr>
            </a:outerShdw>
          </a:effectLst>
        </p:spPr>
      </p:pic>
      <p:cxnSp>
        <p:nvCxnSpPr>
          <p:cNvPr id="74" name="Straight Arrow Connector 73"/>
          <p:cNvCxnSpPr/>
          <p:nvPr/>
        </p:nvCxnSpPr>
        <p:spPr>
          <a:xfrm flipV="1">
            <a:off x="1226500" y="2795333"/>
            <a:ext cx="513862" cy="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5" name="Straight Arrow Connector 74"/>
          <p:cNvCxnSpPr>
            <a:stCxn id="83" idx="0"/>
          </p:cNvCxnSpPr>
          <p:nvPr/>
        </p:nvCxnSpPr>
        <p:spPr>
          <a:xfrm flipV="1">
            <a:off x="2096314" y="2064393"/>
            <a:ext cx="0" cy="49220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76" name="Picture 75" descr="C:\Program Files\Microsoft Resource DVD Artwork\DVD_ART\Artwork_Imagery\Shapes and Graphics\Internet Cloud\cloud 1.png"/>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1479849" y="4714584"/>
            <a:ext cx="1160036" cy="654987"/>
          </a:xfrm>
          <a:prstGeom prst="rect">
            <a:avLst/>
          </a:prstGeom>
          <a:noFill/>
          <a:ln w="9525">
            <a:noFill/>
            <a:miter lim="800000"/>
            <a:headEnd/>
            <a:tailEnd/>
          </a:ln>
          <a:effectLst>
            <a:outerShdw dist="38100" dir="2700000" algn="tl" rotWithShape="0">
              <a:srgbClr val="808080">
                <a:alpha val="39999"/>
              </a:srgbClr>
            </a:outerShdw>
          </a:effectLst>
        </p:spPr>
      </p:pic>
      <p:pic>
        <p:nvPicPr>
          <p:cNvPr id="7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946419" y="5705184"/>
            <a:ext cx="389774" cy="477475"/>
          </a:xfrm>
          <a:prstGeom prst="rect">
            <a:avLst/>
          </a:prstGeom>
          <a:noFill/>
        </p:spPr>
      </p:pic>
      <p:cxnSp>
        <p:nvCxnSpPr>
          <p:cNvPr id="78" name="Straight Arrow Connector 77"/>
          <p:cNvCxnSpPr/>
          <p:nvPr/>
        </p:nvCxnSpPr>
        <p:spPr>
          <a:xfrm>
            <a:off x="1089735" y="5042078"/>
            <a:ext cx="514737" cy="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9" name="Straight Arrow Connector 78"/>
          <p:cNvCxnSpPr/>
          <p:nvPr/>
        </p:nvCxnSpPr>
        <p:spPr>
          <a:xfrm>
            <a:off x="2141302" y="5195469"/>
            <a:ext cx="21165" cy="5097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80" name="Picture 79" descr="Mail_1"/>
          <p:cNvPicPr>
            <a:picLocks noChangeAspect="1" noChangeArrowheads="1"/>
          </p:cNvPicPr>
          <p:nvPr/>
        </p:nvPicPr>
        <p:blipFill>
          <a:blip r:embed="rId5"/>
          <a:stretch>
            <a:fillRect/>
          </a:stretch>
        </p:blipFill>
        <p:spPr bwMode="auto">
          <a:xfrm>
            <a:off x="774156" y="2703810"/>
            <a:ext cx="381914" cy="267203"/>
          </a:xfrm>
          <a:prstGeom prst="rect">
            <a:avLst/>
          </a:prstGeom>
          <a:noFill/>
          <a:ln w="9525">
            <a:noFill/>
            <a:miter lim="800000"/>
            <a:headEnd/>
            <a:tailEnd/>
          </a:ln>
        </p:spPr>
      </p:pic>
      <p:pic>
        <p:nvPicPr>
          <p:cNvPr id="81" name="Picture 80" descr="Mail_1"/>
          <p:cNvPicPr>
            <a:picLocks noChangeAspect="1" noChangeArrowheads="1"/>
          </p:cNvPicPr>
          <p:nvPr/>
        </p:nvPicPr>
        <p:blipFill>
          <a:blip r:embed="rId5"/>
          <a:stretch>
            <a:fillRect/>
          </a:stretch>
        </p:blipFill>
        <p:spPr bwMode="auto">
          <a:xfrm>
            <a:off x="707818" y="4908476"/>
            <a:ext cx="381914" cy="267203"/>
          </a:xfrm>
          <a:prstGeom prst="rect">
            <a:avLst/>
          </a:prstGeom>
          <a:noFill/>
          <a:ln w="9525">
            <a:noFill/>
            <a:miter lim="800000"/>
            <a:headEnd/>
            <a:tailEnd/>
          </a:ln>
        </p:spPr>
      </p:pic>
      <p:pic>
        <p:nvPicPr>
          <p:cNvPr id="8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901431" y="2556599"/>
            <a:ext cx="389774" cy="477475"/>
          </a:xfrm>
          <a:prstGeom prst="rect">
            <a:avLst/>
          </a:prstGeom>
          <a:noFill/>
        </p:spPr>
      </p:pic>
      <p:sp>
        <p:nvSpPr>
          <p:cNvPr id="84" name="TextBox 83"/>
          <p:cNvSpPr txBox="1"/>
          <p:nvPr/>
        </p:nvSpPr>
        <p:spPr>
          <a:xfrm>
            <a:off x="534253" y="4252918"/>
            <a:ext cx="2535494" cy="230832"/>
          </a:xfrm>
          <a:prstGeom prst="rect">
            <a:avLst/>
          </a:prstGeom>
          <a:noFill/>
        </p:spPr>
        <p:txBody>
          <a:bodyPr wrap="square" lIns="0" tIns="0" rIns="0" bIns="0" rtlCol="0">
            <a:spAutoFit/>
          </a:bodyPr>
          <a:lstStyle/>
          <a:p>
            <a:pPr algn="ctr" defTabSz="685891">
              <a:defRPr/>
            </a:pPr>
            <a:r>
              <a:rPr lang="en-US" sz="1500" kern="0" dirty="0">
                <a:solidFill>
                  <a:srgbClr val="00467F"/>
                </a:solidFill>
              </a:rPr>
              <a:t>MX record pointed to the cloud</a:t>
            </a:r>
          </a:p>
        </p:txBody>
      </p:sp>
      <p:sp>
        <p:nvSpPr>
          <p:cNvPr id="85" name="TextBox 84"/>
          <p:cNvSpPr txBox="1"/>
          <p:nvPr/>
        </p:nvSpPr>
        <p:spPr>
          <a:xfrm>
            <a:off x="613286" y="3048002"/>
            <a:ext cx="2535494" cy="230832"/>
          </a:xfrm>
          <a:prstGeom prst="rect">
            <a:avLst/>
          </a:prstGeom>
          <a:noFill/>
        </p:spPr>
        <p:txBody>
          <a:bodyPr wrap="square" lIns="0" tIns="0" rIns="0" bIns="0" rtlCol="0">
            <a:spAutoFit/>
          </a:bodyPr>
          <a:lstStyle/>
          <a:p>
            <a:pPr algn="ctr" defTabSz="685891">
              <a:defRPr/>
            </a:pPr>
            <a:r>
              <a:rPr lang="en-US" sz="1500" kern="0" dirty="0">
                <a:solidFill>
                  <a:srgbClr val="00467F"/>
                </a:solidFill>
              </a:rPr>
              <a:t>MX record pointed on-premises</a:t>
            </a:r>
          </a:p>
        </p:txBody>
      </p:sp>
      <p:sp>
        <p:nvSpPr>
          <p:cNvPr id="94" name="Text Placeholder 2"/>
          <p:cNvSpPr txBox="1">
            <a:spLocks/>
          </p:cNvSpPr>
          <p:nvPr/>
        </p:nvSpPr>
        <p:spPr>
          <a:xfrm>
            <a:off x="3453502" y="1746895"/>
            <a:ext cx="8127311" cy="1846659"/>
          </a:xfrm>
          <a:prstGeom prst="rect">
            <a:avLst/>
          </a:prstGeom>
        </p:spPr>
        <p:txBody>
          <a:bodyPr vert="horz" wrap="square" lIns="0" tIns="0" rIns="0" bIns="0" rtlCol="0">
            <a:spAutoFit/>
          </a:bodyPr>
          <a:lstStyle/>
          <a:p>
            <a:pPr marL="342900" indent="-342900" defTabSz="457200">
              <a:lnSpc>
                <a:spcPct val="90000"/>
              </a:lnSpc>
              <a:spcBef>
                <a:spcPct val="20000"/>
              </a:spcBef>
              <a:buClr>
                <a:srgbClr val="5CC151"/>
              </a:buClr>
              <a:buSzPct val="100000"/>
              <a:buFont typeface="Arial"/>
              <a:buChar char="•"/>
            </a:pPr>
            <a:r>
              <a:rPr lang="en-US" sz="2000" dirty="0">
                <a:cs typeface="Segoe UI"/>
              </a:rPr>
              <a:t>Why? Least disruptive option for most customers</a:t>
            </a:r>
          </a:p>
          <a:p>
            <a:pPr marL="342900" indent="-342900" defTabSz="457200">
              <a:lnSpc>
                <a:spcPct val="90000"/>
              </a:lnSpc>
              <a:spcBef>
                <a:spcPct val="20000"/>
              </a:spcBef>
              <a:buClr>
                <a:srgbClr val="5CC151"/>
              </a:buClr>
              <a:buSzPct val="100000"/>
              <a:buFont typeface="Arial"/>
              <a:buChar char="•"/>
            </a:pPr>
            <a:r>
              <a:rPr lang="en-US" sz="2000" dirty="0">
                <a:cs typeface="Segoe UI"/>
              </a:rPr>
              <a:t>Recommended in our documentation </a:t>
            </a:r>
            <a:br>
              <a:rPr lang="en-US" sz="2000" dirty="0">
                <a:cs typeface="Segoe UI"/>
              </a:rPr>
            </a:br>
            <a:r>
              <a:rPr lang="en-US" sz="2000" dirty="0">
                <a:cs typeface="Segoe UI"/>
              </a:rPr>
              <a:t>for Exchange Online coexistence (Simple and Rich)</a:t>
            </a:r>
          </a:p>
          <a:p>
            <a:pPr marL="342900" indent="-342900" defTabSz="457200">
              <a:lnSpc>
                <a:spcPct val="90000"/>
              </a:lnSpc>
              <a:spcBef>
                <a:spcPct val="20000"/>
              </a:spcBef>
              <a:buClr>
                <a:srgbClr val="5CC151"/>
              </a:buClr>
              <a:buSzPct val="100000"/>
              <a:buFont typeface="Arial"/>
              <a:buChar char="•"/>
            </a:pPr>
            <a:r>
              <a:rPr lang="en-US" sz="2000" dirty="0">
                <a:cs typeface="Segoe UI"/>
              </a:rPr>
              <a:t>Mail forwarders are auto-configured when a mailbox is moved to the cloud using our tools</a:t>
            </a:r>
          </a:p>
          <a:p>
            <a:pPr marL="342900" indent="-342900" defTabSz="457200">
              <a:lnSpc>
                <a:spcPct val="90000"/>
              </a:lnSpc>
              <a:spcBef>
                <a:spcPct val="20000"/>
              </a:spcBef>
              <a:buClr>
                <a:srgbClr val="5CC151"/>
              </a:buClr>
              <a:buSzPct val="100000"/>
              <a:buFont typeface="Arial"/>
              <a:buChar char="•"/>
            </a:pPr>
            <a:r>
              <a:rPr lang="en-US" sz="2000" dirty="0">
                <a:cs typeface="Segoe UI"/>
              </a:rPr>
              <a:t>“Shared Address Space with On-Premises Relay”</a:t>
            </a:r>
          </a:p>
        </p:txBody>
      </p:sp>
      <p:sp>
        <p:nvSpPr>
          <p:cNvPr id="95" name="Text Placeholder 2"/>
          <p:cNvSpPr txBox="1">
            <a:spLocks/>
          </p:cNvSpPr>
          <p:nvPr/>
        </p:nvSpPr>
        <p:spPr>
          <a:xfrm>
            <a:off x="3453501" y="4030181"/>
            <a:ext cx="8127311" cy="2246769"/>
          </a:xfrm>
          <a:prstGeom prst="rect">
            <a:avLst/>
          </a:prstGeom>
        </p:spPr>
        <p:txBody>
          <a:bodyPr vert="horz" wrap="square" lIns="0" tIns="0" rIns="0" bIns="0" rtlCol="0">
            <a:spAutoFit/>
          </a:bodyPr>
          <a:lstStyle/>
          <a:p>
            <a:pPr marL="342900" indent="-342900" defTabSz="457200">
              <a:lnSpc>
                <a:spcPct val="90000"/>
              </a:lnSpc>
              <a:spcBef>
                <a:spcPct val="20000"/>
              </a:spcBef>
              <a:buClr>
                <a:srgbClr val="5CC151"/>
              </a:buClr>
              <a:buSzPct val="100000"/>
              <a:buFont typeface="Arial"/>
              <a:buChar char="•"/>
            </a:pPr>
            <a:r>
              <a:rPr lang="en-US" sz="2000" dirty="0">
                <a:cs typeface="Segoe UI"/>
              </a:rPr>
              <a:t>Why? Customers can stop doing AV/AS themselves </a:t>
            </a:r>
            <a:br>
              <a:rPr lang="en-US" sz="2000" dirty="0">
                <a:cs typeface="Segoe UI"/>
              </a:rPr>
            </a:br>
            <a:r>
              <a:rPr lang="en-US" sz="2000" dirty="0">
                <a:cs typeface="Segoe UI"/>
              </a:rPr>
              <a:t>and reduce dependence on local mail server</a:t>
            </a:r>
          </a:p>
          <a:p>
            <a:pPr marL="342900" indent="-342900" defTabSz="457200">
              <a:lnSpc>
                <a:spcPct val="90000"/>
              </a:lnSpc>
              <a:spcBef>
                <a:spcPct val="20000"/>
              </a:spcBef>
              <a:buClr>
                <a:srgbClr val="5CC151"/>
              </a:buClr>
              <a:buSzPct val="100000"/>
              <a:buFont typeface="Arial"/>
              <a:buChar char="•"/>
            </a:pPr>
            <a:r>
              <a:rPr lang="en-US" sz="2000" dirty="0">
                <a:cs typeface="Segoe UI"/>
              </a:rPr>
              <a:t>How? </a:t>
            </a:r>
          </a:p>
          <a:p>
            <a:pPr marL="800100" lvl="3" indent="-342900" defTabSz="457200">
              <a:lnSpc>
                <a:spcPct val="90000"/>
              </a:lnSpc>
              <a:spcBef>
                <a:spcPct val="20000"/>
              </a:spcBef>
              <a:buClr>
                <a:srgbClr val="5CC151"/>
              </a:buClr>
              <a:buSzPct val="100000"/>
              <a:buFont typeface="Arial"/>
              <a:buChar char="•"/>
            </a:pPr>
            <a:r>
              <a:rPr lang="en-US" sz="2000" dirty="0">
                <a:cs typeface="Segoe UI"/>
              </a:rPr>
              <a:t>FOPE passes all email to Exchange Online</a:t>
            </a:r>
          </a:p>
          <a:p>
            <a:pPr marL="342900" lvl="1" indent="-342900" defTabSz="457200">
              <a:lnSpc>
                <a:spcPct val="90000"/>
              </a:lnSpc>
              <a:spcBef>
                <a:spcPct val="20000"/>
              </a:spcBef>
              <a:buClr>
                <a:srgbClr val="5CC151"/>
              </a:buClr>
              <a:buSzPct val="100000"/>
              <a:buFont typeface="Arial"/>
              <a:buChar char="•"/>
            </a:pPr>
            <a:r>
              <a:rPr lang="en-US" sz="2000" dirty="0">
                <a:cs typeface="Segoe UI"/>
              </a:rPr>
              <a:t>Mail-enabled users route email to on-prem users</a:t>
            </a:r>
          </a:p>
          <a:p>
            <a:pPr marL="342900" indent="-342900" defTabSz="457200">
              <a:lnSpc>
                <a:spcPct val="90000"/>
              </a:lnSpc>
              <a:spcBef>
                <a:spcPct val="20000"/>
              </a:spcBef>
              <a:buClr>
                <a:srgbClr val="5CC151"/>
              </a:buClr>
              <a:buSzPct val="100000"/>
              <a:buFont typeface="Arial"/>
              <a:buChar char="•"/>
            </a:pPr>
            <a:r>
              <a:rPr lang="en-US" sz="2000" dirty="0">
                <a:cs typeface="Segoe UI"/>
              </a:rPr>
              <a:t>FOPE subscriptions are required for on-premises users</a:t>
            </a:r>
          </a:p>
          <a:p>
            <a:pPr marL="342900" indent="-342900" defTabSz="457200">
              <a:lnSpc>
                <a:spcPct val="90000"/>
              </a:lnSpc>
              <a:spcBef>
                <a:spcPct val="20000"/>
              </a:spcBef>
              <a:buClr>
                <a:srgbClr val="5CC151"/>
              </a:buClr>
              <a:buSzPct val="100000"/>
              <a:buFont typeface="Arial"/>
              <a:buChar char="•"/>
            </a:pPr>
            <a:r>
              <a:rPr lang="en-US" sz="2000" dirty="0">
                <a:cs typeface="Segoe UI"/>
              </a:rPr>
              <a:t>“Shared Address Space with FOPE Relay”</a:t>
            </a:r>
          </a:p>
        </p:txBody>
      </p:sp>
    </p:spTree>
    <p:extLst>
      <p:ext uri="{BB962C8B-B14F-4D97-AF65-F5344CB8AC3E}">
        <p14:creationId xmlns:p14="http://schemas.microsoft.com/office/powerpoint/2010/main" val="376787988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14" name="Title 13"/>
          <p:cNvSpPr>
            <a:spLocks noGrp="1"/>
          </p:cNvSpPr>
          <p:nvPr>
            <p:ph type="ctrTitle"/>
          </p:nvPr>
        </p:nvSpPr>
        <p:spPr/>
        <p:txBody>
          <a:bodyPr/>
          <a:lstStyle/>
          <a:p>
            <a:r>
              <a:rPr lang="en-US" smtClean="0"/>
              <a:t>Message and Recipient Limits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867343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Message and Recipient Limits</a:t>
            </a:r>
            <a:endParaRPr lang="en-US" dirty="0"/>
          </a:p>
        </p:txBody>
      </p:sp>
      <p:sp>
        <p:nvSpPr>
          <p:cNvPr id="13" name="Rectangle 12"/>
          <p:cNvSpPr/>
          <p:nvPr/>
        </p:nvSpPr>
        <p:spPr bwMode="auto">
          <a:xfrm>
            <a:off x="588522" y="2819401"/>
            <a:ext cx="1467292" cy="3429000"/>
          </a:xfrm>
          <a:prstGeom prst="rect">
            <a:avLst/>
          </a:prstGeom>
          <a:solidFill>
            <a:schemeClr val="accent3"/>
          </a:soli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1700" b="1" kern="0" dirty="0">
                <a:solidFill>
                  <a:prstClr val="white"/>
                </a:solidFill>
                <a:latin typeface="Segoe Light" pitchFamily="34" charset="0"/>
              </a:rPr>
              <a:t>Key limits to know</a:t>
            </a:r>
          </a:p>
        </p:txBody>
      </p:sp>
      <p:sp>
        <p:nvSpPr>
          <p:cNvPr id="14" name="Text Placeholder 2"/>
          <p:cNvSpPr txBox="1">
            <a:spLocks/>
          </p:cNvSpPr>
          <p:nvPr/>
        </p:nvSpPr>
        <p:spPr>
          <a:xfrm>
            <a:off x="507868" y="1371600"/>
            <a:ext cx="13712428" cy="1415772"/>
          </a:xfrm>
          <a:prstGeom prst="rect">
            <a:avLst/>
          </a:prstGeom>
        </p:spPr>
        <p:txBody>
          <a:bodyPr vert="horz" wrap="square" lIns="0" tIns="0" rIns="0" bIns="0" rtlCol="0">
            <a:spAutoFit/>
          </a:bodyPr>
          <a:lstStyle/>
          <a:p>
            <a:pPr marL="342900" lvl="2" indent="-342900" defTabSz="457200">
              <a:lnSpc>
                <a:spcPct val="90000"/>
              </a:lnSpc>
              <a:spcBef>
                <a:spcPct val="20000"/>
              </a:spcBef>
              <a:buClr>
                <a:srgbClr val="5CC151"/>
              </a:buClr>
              <a:buSzPct val="100000"/>
              <a:buFont typeface="Arial"/>
              <a:buChar char="•"/>
            </a:pPr>
            <a:r>
              <a:rPr lang="en-US" sz="2400" dirty="0">
                <a:latin typeface="Segoe UI"/>
                <a:cs typeface="Segoe UI"/>
              </a:rPr>
              <a:t>FOPE and Exchange Online enforce limits in order to:</a:t>
            </a:r>
          </a:p>
          <a:p>
            <a:pPr marL="800100" lvl="4" indent="-342900" defTabSz="457200">
              <a:lnSpc>
                <a:spcPct val="90000"/>
              </a:lnSpc>
              <a:spcBef>
                <a:spcPct val="20000"/>
              </a:spcBef>
              <a:buClr>
                <a:srgbClr val="5CC151"/>
              </a:buClr>
              <a:buSzPct val="100000"/>
              <a:buFont typeface="Arial"/>
              <a:buChar char="•"/>
            </a:pPr>
            <a:r>
              <a:rPr lang="en-US" sz="2000" dirty="0">
                <a:latin typeface="Segoe UI"/>
                <a:cs typeface="Segoe UI"/>
              </a:rPr>
              <a:t>Prevent spammers from using the platform as a spam factory</a:t>
            </a:r>
          </a:p>
          <a:p>
            <a:pPr marL="800100" lvl="4" indent="-342900" defTabSz="457200">
              <a:lnSpc>
                <a:spcPct val="90000"/>
              </a:lnSpc>
              <a:spcBef>
                <a:spcPct val="20000"/>
              </a:spcBef>
              <a:buClr>
                <a:srgbClr val="5CC151"/>
              </a:buClr>
              <a:buSzPct val="100000"/>
              <a:buFont typeface="Arial"/>
              <a:buChar char="•"/>
            </a:pPr>
            <a:r>
              <a:rPr lang="en-US" sz="2000" dirty="0">
                <a:latin typeface="Segoe UI"/>
                <a:cs typeface="Segoe UI"/>
              </a:rPr>
              <a:t>Ensure rapid mail delivery times and service health</a:t>
            </a:r>
            <a:endParaRPr lang="en-US" sz="2400" dirty="0">
              <a:latin typeface="Segoe UI"/>
              <a:cs typeface="Segoe UI"/>
            </a:endParaRPr>
          </a:p>
          <a:p>
            <a:pPr marL="342900" lvl="2" indent="-342900" defTabSz="457200">
              <a:lnSpc>
                <a:spcPct val="90000"/>
              </a:lnSpc>
              <a:spcBef>
                <a:spcPct val="20000"/>
              </a:spcBef>
              <a:buClr>
                <a:srgbClr val="5CC151"/>
              </a:buClr>
              <a:buSzPct val="100000"/>
              <a:buFont typeface="Arial"/>
              <a:buChar char="•"/>
            </a:pPr>
            <a:r>
              <a:rPr lang="en-US" sz="2400" dirty="0">
                <a:latin typeface="Segoe UI"/>
                <a:cs typeface="Segoe UI"/>
              </a:rPr>
              <a:t>Exchange Online has limits that are more restrictive than FOPE</a:t>
            </a:r>
          </a:p>
        </p:txBody>
      </p:sp>
      <p:graphicFrame>
        <p:nvGraphicFramePr>
          <p:cNvPr id="7" name="Table 6"/>
          <p:cNvGraphicFramePr>
            <a:graphicFrameLocks noGrp="1"/>
          </p:cNvGraphicFramePr>
          <p:nvPr>
            <p:extLst>
              <p:ext uri="{D42A27DB-BD31-4B8C-83A1-F6EECF244321}">
                <p14:modId xmlns:p14="http://schemas.microsoft.com/office/powerpoint/2010/main" val="297802116"/>
              </p:ext>
            </p:extLst>
          </p:nvPr>
        </p:nvGraphicFramePr>
        <p:xfrm>
          <a:off x="2229191" y="2819401"/>
          <a:ext cx="9580223" cy="3402829"/>
        </p:xfrm>
        <a:graphic>
          <a:graphicData uri="http://schemas.openxmlformats.org/drawingml/2006/table">
            <a:tbl>
              <a:tblPr firstRow="1" bandRow="1">
                <a:tableStyleId>{F5AB1C69-6EDB-4FF4-983F-18BD219EF322}</a:tableStyleId>
              </a:tblPr>
              <a:tblGrid>
                <a:gridCol w="1629500"/>
                <a:gridCol w="2775252"/>
                <a:gridCol w="5175471"/>
              </a:tblGrid>
              <a:tr h="380184">
                <a:tc>
                  <a:txBody>
                    <a:bodyPr/>
                    <a:lstStyle>
                      <a:defPPr>
                        <a:defRPr lang="en-US"/>
                      </a:defPPr>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endParaRPr lang="en-US" sz="1900" dirty="0"/>
                    </a:p>
                  </a:txBody>
                  <a:tcPr marL="121888" marR="121888"/>
                </a:tc>
                <a:tc>
                  <a:txBody>
                    <a:bodyPr/>
                    <a:lstStyle>
                      <a:defPPr>
                        <a:defRPr lang="en-US"/>
                      </a:defPPr>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r>
                        <a:rPr lang="en-US" sz="1900" dirty="0" smtClean="0"/>
                        <a:t>Details</a:t>
                      </a:r>
                      <a:endParaRPr lang="en-US" sz="1900" dirty="0"/>
                    </a:p>
                  </a:txBody>
                  <a:tcPr marL="121888" marR="121888"/>
                </a:tc>
                <a:tc>
                  <a:txBody>
                    <a:bodyPr/>
                    <a:lstStyle>
                      <a:defPPr>
                        <a:defRPr lang="en-US"/>
                      </a:defPPr>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r>
                        <a:rPr lang="en-US" sz="1900" dirty="0" smtClean="0"/>
                        <a:t>Notes</a:t>
                      </a:r>
                      <a:endParaRPr lang="en-US" sz="1900" dirty="0"/>
                    </a:p>
                  </a:txBody>
                  <a:tcPr marL="121888" marR="121888"/>
                </a:tc>
              </a:tr>
              <a:tr h="1064514">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Maximum message size</a:t>
                      </a:r>
                      <a:endParaRPr lang="en-US" sz="160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1600" baseline="0" dirty="0" smtClean="0"/>
                        <a:t>25 MB</a:t>
                      </a:r>
                    </a:p>
                    <a:p>
                      <a:pPr marL="0" lvl="0" indent="0">
                        <a:buFont typeface="Arial" pitchFamily="34" charset="0"/>
                        <a:buNone/>
                      </a:pPr>
                      <a:r>
                        <a:rPr lang="en-US" sz="1600" baseline="0" dirty="0" smtClean="0"/>
                        <a:t>2 MB for large distribution groups (5000+ recipients)</a:t>
                      </a:r>
                      <a:endParaRPr lang="en-US" sz="1600" baseline="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285750" lvl="0" indent="-285750">
                        <a:buFont typeface="Arial" pitchFamily="34" charset="0"/>
                        <a:buChar char="•"/>
                      </a:pPr>
                      <a:r>
                        <a:rPr lang="en-US" sz="1600" baseline="0" dirty="0" smtClean="0"/>
                        <a:t>These limits cannot be raised</a:t>
                      </a:r>
                    </a:p>
                    <a:p>
                      <a:pPr marL="285750" lvl="0" indent="-285750">
                        <a:buFont typeface="Arial" pitchFamily="34" charset="0"/>
                        <a:buChar char="•"/>
                      </a:pPr>
                      <a:r>
                        <a:rPr lang="en-US" sz="1600" baseline="0" dirty="0" smtClean="0"/>
                        <a:t>Customer can reduce maximum attachment size, using transport rules</a:t>
                      </a:r>
                      <a:endParaRPr lang="en-US" sz="1600" baseline="0" dirty="0" smtClean="0">
                        <a:solidFill>
                          <a:schemeClr val="tx1"/>
                        </a:solidFill>
                      </a:endParaRPr>
                    </a:p>
                  </a:txBody>
                  <a:tcPr marL="121888" marR="121888"/>
                </a:tc>
              </a:tr>
              <a:tr h="1371599">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Recipient</a:t>
                      </a:r>
                      <a:r>
                        <a:rPr lang="en-US" sz="1600" baseline="0" dirty="0" smtClean="0"/>
                        <a:t> limits</a:t>
                      </a:r>
                      <a:endParaRPr lang="en-US" sz="160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600" kern="1200" baseline="0" dirty="0" smtClean="0"/>
                        <a:t>500 recipients per message</a:t>
                      </a:r>
                    </a:p>
                    <a:p>
                      <a:pPr marL="0" marR="0" lvl="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600" baseline="0" dirty="0" smtClean="0"/>
                        <a:t>1500 recipients per day</a:t>
                      </a:r>
                    </a:p>
                    <a:p>
                      <a:pPr marL="0" marR="0" lvl="0" indent="0"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050" kern="1200" dirty="0" smtClean="0">
                        <a:solidFill>
                          <a:schemeClr val="tx1"/>
                        </a:solidFill>
                        <a:effectLst/>
                        <a:latin typeface="+mn-lt"/>
                        <a:ea typeface="+mn-ea"/>
                        <a:cs typeface="+mn-cs"/>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285750" marR="0" lvl="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A shared distribution group counts as 1 recipient</a:t>
                      </a:r>
                    </a:p>
                    <a:p>
                      <a:pPr marL="285750" marR="0" lvl="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Enforced based on a hidden counter in the mailbox</a:t>
                      </a:r>
                      <a:endParaRPr lang="en-US" sz="1600" baseline="0" dirty="0" smtClean="0">
                        <a:solidFill>
                          <a:schemeClr val="tx1"/>
                        </a:solidFill>
                      </a:endParaRPr>
                    </a:p>
                  </a:txBody>
                  <a:tcPr marL="121888" marR="121888"/>
                </a:tc>
              </a:tr>
              <a:tr h="585716">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Message rate</a:t>
                      </a:r>
                      <a:endParaRPr lang="en-US" sz="160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lvl="0" indent="0">
                        <a:buFont typeface="Arial" pitchFamily="34" charset="0"/>
                        <a:buNone/>
                      </a:pPr>
                      <a:r>
                        <a:rPr lang="en-US" sz="1600" baseline="0" dirty="0" smtClean="0"/>
                        <a:t>30 messages per minute</a:t>
                      </a:r>
                      <a:endParaRPr lang="en-US" sz="1600" baseline="0" dirty="0" smtClean="0">
                        <a:solidFill>
                          <a:schemeClr val="tx1"/>
                        </a:solidFill>
                      </a:endParaRPr>
                    </a:p>
                  </a:txBody>
                  <a:tcPr marL="121888" marR="121888"/>
                </a:tc>
                <a:tc>
                  <a:txBody>
                    <a:bodyPr/>
                    <a:lstStyle>
                      <a:defPPr>
                        <a:defRPr lang="en-US"/>
                      </a:defPPr>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285750" lvl="0" indent="-285750">
                        <a:buFont typeface="Arial" pitchFamily="34" charset="0"/>
                        <a:buChar char="•"/>
                      </a:pPr>
                      <a:r>
                        <a:rPr lang="en-US" sz="1600" baseline="0" dirty="0" smtClean="0"/>
                        <a:t>Okay to submit messages at faster rate, but system will change rate of delivery</a:t>
                      </a:r>
                      <a:endParaRPr lang="en-US" sz="1600" baseline="0" dirty="0" smtClean="0">
                        <a:solidFill>
                          <a:schemeClr val="tx1"/>
                        </a:solidFill>
                      </a:endParaRPr>
                    </a:p>
                  </a:txBody>
                  <a:tcPr marL="121888" marR="121888"/>
                </a:tc>
              </a:tr>
            </a:tbl>
          </a:graphicData>
        </a:graphic>
      </p:graphicFrame>
    </p:spTree>
    <p:extLst>
      <p:ext uri="{BB962C8B-B14F-4D97-AF65-F5344CB8AC3E}">
        <p14:creationId xmlns:p14="http://schemas.microsoft.com/office/powerpoint/2010/main" val="30603453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ctrTitle" idx="4294967295"/>
          </p:nvPr>
        </p:nvSpPr>
        <p:spPr>
          <a:xfrm>
            <a:off x="519112" y="449263"/>
            <a:ext cx="9723437" cy="598646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solidFill>
                  <a:srgbClr val="FFFF00"/>
                </a:solidFill>
              </a:rPr>
              <a:t>FOPE in Office 365 Beta, An Overview</a:t>
            </a:r>
            <a:br>
              <a:rPr lang="en-US" dirty="0" smtClean="0">
                <a:solidFill>
                  <a:srgbClr val="FFFF00"/>
                </a:solidFill>
              </a:rPr>
            </a:br>
            <a:r>
              <a:rPr lang="en-US" dirty="0"/>
              <a:t/>
            </a:r>
            <a:br>
              <a:rPr lang="en-US" dirty="0"/>
            </a:br>
            <a:r>
              <a:rPr lang="en-US" dirty="0" smtClean="0"/>
              <a:t>FOPE Admin Center</a:t>
            </a:r>
            <a:br>
              <a:rPr lang="en-US" dirty="0" smtClean="0"/>
            </a:br>
            <a:r>
              <a:rPr lang="en-US" dirty="0"/>
              <a:t/>
            </a:r>
            <a:br>
              <a:rPr lang="en-US" dirty="0"/>
            </a:br>
            <a:r>
              <a:rPr lang="en-US" dirty="0"/>
              <a:t>Junk Mail Management </a:t>
            </a:r>
            <a:r>
              <a:rPr lang="en-US" dirty="0" smtClean="0"/>
              <a:t>Options</a:t>
            </a:r>
            <a:br>
              <a:rPr lang="en-US" dirty="0" smtClean="0"/>
            </a:br>
            <a:r>
              <a:rPr lang="en-US" dirty="0"/>
              <a:t/>
            </a:r>
            <a:br>
              <a:rPr lang="en-US" dirty="0"/>
            </a:br>
            <a:r>
              <a:rPr lang="en-US" dirty="0" smtClean="0"/>
              <a:t>FOPE Connectors</a:t>
            </a:r>
            <a:br>
              <a:rPr lang="en-US" dirty="0" smtClean="0"/>
            </a:br>
            <a:r>
              <a:rPr lang="en-US" dirty="0"/>
              <a:t/>
            </a:r>
            <a:br>
              <a:rPr lang="en-US" dirty="0"/>
            </a:br>
            <a:endParaRPr lang="en-US" dirty="0"/>
          </a:p>
        </p:txBody>
      </p:sp>
    </p:spTree>
    <p:extLst>
      <p:ext uri="{BB962C8B-B14F-4D97-AF65-F5344CB8AC3E}">
        <p14:creationId xmlns:p14="http://schemas.microsoft.com/office/powerpoint/2010/main" val="313095281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smtClean="0"/>
              <a:t>Additional Resources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671817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Ready Security Demo 4.0i</a:t>
            </a:r>
            <a:endParaRPr lang="en-US" dirty="0"/>
          </a:p>
        </p:txBody>
      </p:sp>
      <p:sp>
        <p:nvSpPr>
          <p:cNvPr id="3" name="Content Placeholder 2"/>
          <p:cNvSpPr>
            <a:spLocks noGrp="1"/>
          </p:cNvSpPr>
          <p:nvPr>
            <p:ph sz="quarter" idx="4294967295"/>
          </p:nvPr>
        </p:nvSpPr>
        <p:spPr>
          <a:xfrm>
            <a:off x="519113" y="1447800"/>
            <a:ext cx="10450512" cy="4800600"/>
          </a:xfrm>
        </p:spPr>
        <p:txBody>
          <a:bodyPr>
            <a:noAutofit/>
          </a:bodyPr>
          <a:lstStyle/>
          <a:p>
            <a:pPr>
              <a:defRPr/>
            </a:pPr>
            <a:r>
              <a:rPr lang="en-US" sz="2800" dirty="0"/>
              <a:t>BRS 4.0i </a:t>
            </a:r>
          </a:p>
          <a:p>
            <a:pPr marL="800100" lvl="3" indent="-342900">
              <a:defRPr/>
            </a:pPr>
            <a:r>
              <a:rPr lang="en-US" dirty="0"/>
              <a:t>New! FPSMC RTW Included</a:t>
            </a:r>
          </a:p>
          <a:p>
            <a:pPr marL="800100" lvl="3" indent="-342900">
              <a:defRPr/>
            </a:pPr>
            <a:r>
              <a:rPr lang="en-US" dirty="0"/>
              <a:t>New! FPSMC HOL</a:t>
            </a:r>
          </a:p>
          <a:p>
            <a:pPr marL="800100" lvl="3" indent="-342900">
              <a:defRPr/>
            </a:pPr>
            <a:r>
              <a:rPr lang="en-US" dirty="0"/>
              <a:t>New! FPE/FPSP Rollup Updates</a:t>
            </a:r>
          </a:p>
          <a:p>
            <a:pPr>
              <a:defRPr/>
            </a:pPr>
            <a:r>
              <a:rPr lang="en-US" sz="2800" dirty="0"/>
              <a:t>End to end demo environment</a:t>
            </a:r>
          </a:p>
          <a:p>
            <a:pPr marL="800100" lvl="3" indent="-342900">
              <a:defRPr/>
            </a:pPr>
            <a:r>
              <a:rPr lang="en-US" dirty="0"/>
              <a:t>All Identity and Security Solutions/Technologies </a:t>
            </a:r>
          </a:p>
          <a:p>
            <a:pPr marL="800100" lvl="3" indent="-342900">
              <a:defRPr/>
            </a:pPr>
            <a:r>
              <a:rPr lang="en-US" dirty="0"/>
              <a:t>7 GB size zipped/installer package </a:t>
            </a:r>
          </a:p>
          <a:p>
            <a:pPr>
              <a:defRPr/>
            </a:pPr>
            <a:r>
              <a:rPr lang="en-US" sz="2800" dirty="0"/>
              <a:t>Demo scripts/architecture overview documentation provided</a:t>
            </a:r>
          </a:p>
          <a:p>
            <a:pPr>
              <a:defRPr/>
            </a:pPr>
            <a:r>
              <a:rPr lang="en-US" sz="2800" dirty="0"/>
              <a:t>Available as download </a:t>
            </a:r>
          </a:p>
          <a:p>
            <a:pPr marL="800100" lvl="3" indent="-342900">
              <a:defRPr/>
            </a:pPr>
            <a:r>
              <a:rPr lang="en-US" dirty="0">
                <a:hlinkClick r:id="rId3"/>
              </a:rPr>
              <a:t>http://go.microsoft.com/fwlink/?LinkId=190269</a:t>
            </a:r>
            <a:r>
              <a:rPr lang="en-US" dirty="0"/>
              <a:t>  </a:t>
            </a:r>
          </a:p>
          <a:p>
            <a:r>
              <a:rPr lang="en-US" sz="2800" dirty="0" smtClean="0"/>
              <a:t>Distribution List: </a:t>
            </a:r>
            <a:r>
              <a:rPr lang="en-US" sz="2800" dirty="0" smtClean="0">
                <a:hlinkClick r:id="rId4"/>
              </a:rPr>
              <a:t>msvmtalk@microsoft.com</a:t>
            </a:r>
            <a:r>
              <a:rPr lang="en-US" sz="2800" dirty="0" smtClean="0"/>
              <a:t> </a:t>
            </a:r>
            <a:endParaRPr lang="en-US" sz="2800" dirty="0"/>
          </a:p>
          <a:p>
            <a:pPr lvl="2"/>
            <a:endParaRPr lang="en-US" sz="2000" dirty="0"/>
          </a:p>
        </p:txBody>
      </p:sp>
    </p:spTree>
    <p:extLst>
      <p:ext uri="{BB962C8B-B14F-4D97-AF65-F5344CB8AC3E}">
        <p14:creationId xmlns:p14="http://schemas.microsoft.com/office/powerpoint/2010/main" val="426964313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Business Ready Security Demo 4.0i cont.</a:t>
            </a:r>
            <a:endParaRPr lang="en-US" dirty="0"/>
          </a:p>
        </p:txBody>
      </p:sp>
      <p:pic>
        <p:nvPicPr>
          <p:cNvPr id="1026" name="Picture 2" descr="\\isacompete\brsdemo\BRS-demo-4.0g-(public)\BRS-demo-topology (v4.0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96" y="1905000"/>
            <a:ext cx="1147816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8761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3231654"/>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 </a:t>
            </a:r>
            <a:r>
              <a:rPr lang="en-US" sz="2400" dirty="0">
                <a:gradFill>
                  <a:gsLst>
                    <a:gs pos="0">
                      <a:schemeClr val="tx1"/>
                    </a:gs>
                    <a:gs pos="100000">
                      <a:schemeClr val="tx1"/>
                    </a:gs>
                  </a:gsLst>
                  <a:lin ang="5400000" scaled="0"/>
                </a:gradFill>
              </a:rPr>
              <a:t>309 - Microsoft Forefront Online Protection for Exchange Advanced Routing Scenarios Deep </a:t>
            </a:r>
            <a:r>
              <a:rPr lang="en-US" sz="2400" dirty="0" smtClean="0">
                <a:gradFill>
                  <a:gsLst>
                    <a:gs pos="0">
                      <a:schemeClr val="tx1"/>
                    </a:gs>
                    <a:gs pos="100000">
                      <a:schemeClr val="tx1"/>
                    </a:gs>
                  </a:gsLst>
                  <a:lin ang="5400000" scaled="0"/>
                </a:gradFill>
              </a:rPr>
              <a:t>Dive</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 326 - Microsoft Forefront End-to-End Protection for Information Worker </a:t>
            </a:r>
            <a:r>
              <a:rPr lang="en-US" sz="2400" dirty="0" smtClean="0">
                <a:gradFill>
                  <a:gsLst>
                    <a:gs pos="0">
                      <a:schemeClr val="tx1"/>
                    </a:gs>
                    <a:gs pos="100000">
                      <a:schemeClr val="tx1"/>
                    </a:gs>
                  </a:gsLst>
                  <a:lin ang="5400000" scaled="0"/>
                </a:gradFill>
              </a:rPr>
              <a:t>Business</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 333 - Centralized Management of Anti-Malware/Anti-Spam Using Microsoft Forefront Protection Server Management </a:t>
            </a:r>
            <a:r>
              <a:rPr lang="en-US" sz="2400" dirty="0" smtClean="0">
                <a:gradFill>
                  <a:gsLst>
                    <a:gs pos="0">
                      <a:schemeClr val="tx1"/>
                    </a:gs>
                    <a:gs pos="100000">
                      <a:schemeClr val="tx1"/>
                    </a:gs>
                  </a:gsLst>
                  <a:lin ang="5400000" scaled="0"/>
                </a:gradFill>
              </a:rPr>
              <a:t>Console</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 334 - Microsoft Forefront Online Protection for Exchange Deep Dive</a:t>
            </a:r>
          </a:p>
        </p:txBody>
      </p:sp>
      <p:sp>
        <p:nvSpPr>
          <p:cNvPr id="15" name="Rectangle 14"/>
          <p:cNvSpPr/>
          <p:nvPr/>
        </p:nvSpPr>
        <p:spPr bwMode="auto">
          <a:xfrm>
            <a:off x="507868" y="589096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r>
              <a:rPr lang="en-US" sz="2400" dirty="0" smtClean="0">
                <a:gradFill>
                  <a:gsLst>
                    <a:gs pos="0">
                      <a:schemeClr val="tx1"/>
                    </a:gs>
                    <a:gs pos="100000">
                      <a:schemeClr val="tx1"/>
                    </a:gs>
                  </a:gsLst>
                  <a:lin ang="5400000" scaled="0"/>
                </a:gradFill>
              </a:rPr>
              <a:t>… hsj@microsoft.com</a:t>
            </a:r>
            <a:endParaRPr lang="en-US" sz="2400" dirty="0">
              <a:gradFill>
                <a:gsLst>
                  <a:gs pos="0">
                    <a:schemeClr val="tx1"/>
                  </a:gs>
                  <a:gs pos="100000">
                    <a:schemeClr val="tx1"/>
                  </a:gs>
                </a:gsLst>
                <a:lin ang="5400000" scaled="0"/>
              </a:gradFill>
            </a:endParaRPr>
          </a:p>
        </p:txBody>
      </p:sp>
      <p:sp>
        <p:nvSpPr>
          <p:cNvPr id="13" name="Rectangle 12"/>
          <p:cNvSpPr/>
          <p:nvPr/>
        </p:nvSpPr>
        <p:spPr bwMode="auto">
          <a:xfrm>
            <a:off x="507868" y="4775730"/>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Interactive Sessions (SIM378-INT, Microsoft Forefront Online Protection for Exchange and Microsoft Office 365 Demos</a:t>
            </a:r>
            <a:r>
              <a:rPr lang="en-US" sz="2400" dirty="0" smtClean="0">
                <a:gradFill>
                  <a:gsLst>
                    <a:gs pos="0">
                      <a:schemeClr val="tx1"/>
                    </a:gs>
                    <a:gs pos="100000">
                      <a:schemeClr val="tx1"/>
                    </a:gs>
                  </a:gsLst>
                  <a:lin ang="5400000" scaled="0"/>
                </a:gradFill>
              </a:rPr>
              <a:t>)</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93688771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4513880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60600372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5688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65334482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9"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72088459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1174750" y="1371600"/>
            <a:ext cx="11014075" cy="1362075"/>
          </a:xfrm>
        </p:spPr>
        <p:txBody>
          <a:bodyPr/>
          <a:lstStyle/>
          <a:p>
            <a:r>
              <a:rPr lang="en-US" dirty="0" smtClean="0"/>
              <a:t>Appendix</a:t>
            </a:r>
            <a:endParaRPr lang="en-US" dirty="0"/>
          </a:p>
        </p:txBody>
      </p:sp>
    </p:spTree>
    <p:extLst>
      <p:ext uri="{BB962C8B-B14F-4D97-AF65-F5344CB8AC3E}">
        <p14:creationId xmlns:p14="http://schemas.microsoft.com/office/powerpoint/2010/main" val="35417356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bwMode="auto">
          <a:xfrm>
            <a:off x="683664" y="1643008"/>
            <a:ext cx="10477143" cy="3877147"/>
          </a:xfrm>
          <a:prstGeom prst="roundRect">
            <a:avLst>
              <a:gd name="adj" fmla="val 4930"/>
            </a:avLst>
          </a:prstGeom>
          <a:gradFill flip="none" rotWithShape="1">
            <a:gsLst>
              <a:gs pos="0">
                <a:schemeClr val="bg1">
                  <a:lumMod val="85000"/>
                  <a:alpha val="55000"/>
                </a:schemeClr>
              </a:gs>
              <a:gs pos="50000">
                <a:schemeClr val="tx1">
                  <a:lumMod val="20000"/>
                  <a:lumOff val="80000"/>
                  <a:alpha val="69000"/>
                </a:schemeClr>
              </a:gs>
              <a:gs pos="100000">
                <a:schemeClr val="bg1">
                  <a:lumMod val="95000"/>
                  <a:alpha val="29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defRPr/>
            </a:pPr>
            <a:r>
              <a:rPr lang="en-US" sz="1700" dirty="0">
                <a:gradFill>
                  <a:gsLst>
                    <a:gs pos="0">
                      <a:srgbClr val="00467F"/>
                    </a:gs>
                    <a:gs pos="50000">
                      <a:srgbClr val="00467F"/>
                    </a:gs>
                  </a:gsLst>
                  <a:lin ang="5400000" scaled="0"/>
                </a:gradFill>
                <a:latin typeface="Segoe" pitchFamily="34" charset="0"/>
              </a:rPr>
              <a:t>z</a:t>
            </a:r>
          </a:p>
        </p:txBody>
      </p:sp>
      <p:sp>
        <p:nvSpPr>
          <p:cNvPr id="28" name="Rounded Rectangle 27"/>
          <p:cNvSpPr/>
          <p:nvPr/>
        </p:nvSpPr>
        <p:spPr bwMode="auto">
          <a:xfrm>
            <a:off x="861940" y="1753071"/>
            <a:ext cx="1898808" cy="3641179"/>
          </a:xfrm>
          <a:prstGeom prst="roundRect">
            <a:avLst>
              <a:gd name="adj" fmla="val 7464"/>
            </a:avLst>
          </a:prstGeom>
          <a:gradFill flip="none" rotWithShape="1">
            <a:gsLst>
              <a:gs pos="0">
                <a:srgbClr val="C00000"/>
              </a:gs>
              <a:gs pos="25000">
                <a:srgbClr val="FF9900"/>
              </a:gs>
              <a:gs pos="80000">
                <a:srgbClr val="FF9900"/>
              </a:gs>
              <a:gs pos="100000">
                <a:srgbClr val="C00000"/>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lnSpc>
                <a:spcPct val="85000"/>
              </a:lnSpc>
              <a:spcBef>
                <a:spcPct val="0"/>
              </a:spcBef>
              <a:spcAft>
                <a:spcPct val="0"/>
              </a:spcAft>
              <a:defRPr/>
            </a:pPr>
            <a:endParaRPr lang="en-US" dirty="0">
              <a:gradFill>
                <a:gsLst>
                  <a:gs pos="0">
                    <a:srgbClr val="FFFFFF"/>
                  </a:gs>
                  <a:gs pos="100000">
                    <a:srgbClr val="FFFFFF"/>
                  </a:gs>
                </a:gsLst>
                <a:lin ang="13500000" scaled="1"/>
              </a:gradFill>
              <a:latin typeface="Segoe Semibold" pitchFamily="34" charset="0"/>
            </a:endParaRPr>
          </a:p>
        </p:txBody>
      </p:sp>
      <p:sp>
        <p:nvSpPr>
          <p:cNvPr id="41" name="Rounded Rectangle 40"/>
          <p:cNvSpPr/>
          <p:nvPr/>
        </p:nvSpPr>
        <p:spPr bwMode="auto">
          <a:xfrm>
            <a:off x="3196784" y="1784139"/>
            <a:ext cx="7829903" cy="3610108"/>
          </a:xfrm>
          <a:prstGeom prst="roundRect">
            <a:avLst>
              <a:gd name="adj" fmla="val 6118"/>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lnSpc>
                <a:spcPct val="85000"/>
              </a:lnSpc>
              <a:spcBef>
                <a:spcPct val="0"/>
              </a:spcBef>
              <a:spcAft>
                <a:spcPct val="0"/>
              </a:spcAft>
              <a:defRPr/>
            </a:pPr>
            <a:endParaRPr lang="en-US" dirty="0">
              <a:gradFill>
                <a:gsLst>
                  <a:gs pos="0">
                    <a:srgbClr val="FFFFFF"/>
                  </a:gs>
                  <a:gs pos="100000">
                    <a:srgbClr val="FFFFFF"/>
                  </a:gs>
                </a:gsLst>
                <a:lin ang="13500000" scaled="1"/>
              </a:gradFill>
              <a:latin typeface="Segoe Semibold" pitchFamily="34" charset="0"/>
            </a:endParaRPr>
          </a:p>
        </p:txBody>
      </p:sp>
      <p:sp>
        <p:nvSpPr>
          <p:cNvPr id="3" name="Title 2"/>
          <p:cNvSpPr>
            <a:spLocks noGrp="1"/>
          </p:cNvSpPr>
          <p:nvPr>
            <p:ph type="title"/>
          </p:nvPr>
        </p:nvSpPr>
        <p:spPr/>
        <p:txBody>
          <a:bodyPr/>
          <a:lstStyle/>
          <a:p>
            <a:r>
              <a:rPr lang="en-US" smtClean="0"/>
              <a:t>Forefront Online Protection for Exchange</a:t>
            </a:r>
            <a:endParaRPr lang="en-US" dirty="0"/>
          </a:p>
        </p:txBody>
      </p:sp>
      <p:sp>
        <p:nvSpPr>
          <p:cNvPr id="42" name="Text Placeholder 41"/>
          <p:cNvSpPr>
            <a:spLocks noGrp="1"/>
          </p:cNvSpPr>
          <p:nvPr>
            <p:ph type="body" sz="quarter" idx="4294967295"/>
          </p:nvPr>
        </p:nvSpPr>
        <p:spPr>
          <a:xfrm>
            <a:off x="0" y="5648325"/>
            <a:ext cx="5556250" cy="1009650"/>
          </a:xfrm>
          <a:prstGeom prst="rect">
            <a:avLst/>
          </a:prstGeom>
        </p:spPr>
        <p:txBody>
          <a:bodyPr>
            <a:normAutofit/>
          </a:bodyPr>
          <a:lstStyle/>
          <a:p>
            <a:pPr marL="865647" lvl="2" indent="-347472"/>
            <a:r>
              <a:rPr lang="en-US" smtClean="0">
                <a:solidFill>
                  <a:schemeClr val="tx1"/>
                </a:solidFill>
              </a:rPr>
              <a:t>High-accuracy spam filtering</a:t>
            </a:r>
          </a:p>
          <a:p>
            <a:pPr marL="865647" lvl="2" indent="-347472"/>
            <a:r>
              <a:rPr lang="en-US" smtClean="0">
                <a:solidFill>
                  <a:schemeClr val="tx1"/>
                </a:solidFill>
              </a:rPr>
              <a:t>Multiple virus-scanning engines</a:t>
            </a:r>
            <a:endParaRPr lang="en-US" dirty="0">
              <a:solidFill>
                <a:schemeClr val="tx1"/>
              </a:solidFill>
            </a:endParaRPr>
          </a:p>
        </p:txBody>
      </p:sp>
      <p:pic>
        <p:nvPicPr>
          <p:cNvPr id="37"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9463315" y="2929679"/>
            <a:ext cx="833390" cy="1020905"/>
          </a:xfrm>
          <a:prstGeom prst="rect">
            <a:avLst/>
          </a:prstGeom>
          <a:noFill/>
        </p:spPr>
      </p:pic>
      <p:sp>
        <p:nvSpPr>
          <p:cNvPr id="29" name="Text Placeholder 80"/>
          <p:cNvSpPr txBox="1">
            <a:spLocks/>
          </p:cNvSpPr>
          <p:nvPr/>
        </p:nvSpPr>
        <p:spPr>
          <a:xfrm>
            <a:off x="1220133" y="5436072"/>
            <a:ext cx="9174442" cy="1421928"/>
          </a:xfrm>
          <a:prstGeom prst="rect">
            <a:avLst/>
          </a:prstGeom>
        </p:spPr>
        <p:txBody>
          <a:bodyPr lIns="68589" tIns="34295" rIns="68589" bIns="34295"/>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8400" indent="-258400"/>
            <a:endParaRPr lang="en-US" sz="1700" dirty="0">
              <a:solidFill>
                <a:srgbClr val="00467F"/>
              </a:solidFill>
            </a:endParaRPr>
          </a:p>
        </p:txBody>
      </p:sp>
      <p:sp>
        <p:nvSpPr>
          <p:cNvPr id="31" name="Rectangle 30"/>
          <p:cNvSpPr/>
          <p:nvPr/>
        </p:nvSpPr>
        <p:spPr>
          <a:xfrm>
            <a:off x="7497287" y="2655727"/>
            <a:ext cx="875899" cy="207759"/>
          </a:xfrm>
          <a:prstGeom prst="rect">
            <a:avLst/>
          </a:prstGeom>
        </p:spPr>
        <p:txBody>
          <a:bodyPr wrap="none" lIns="68589" tIns="34295" rIns="68589" bIns="34295">
            <a:spAutoFit/>
          </a:bodyPr>
          <a:lstStyle/>
          <a:p>
            <a:pPr defTabSz="457200"/>
            <a:r>
              <a:rPr lang="en-US" sz="900" dirty="0">
                <a:solidFill>
                  <a:srgbClr val="00467F"/>
                </a:solidFill>
              </a:rPr>
              <a:t>Hub Transport</a:t>
            </a:r>
          </a:p>
        </p:txBody>
      </p:sp>
      <p:sp>
        <p:nvSpPr>
          <p:cNvPr id="43" name="Rectangle 42"/>
          <p:cNvSpPr/>
          <p:nvPr/>
        </p:nvSpPr>
        <p:spPr>
          <a:xfrm>
            <a:off x="9472365" y="2664240"/>
            <a:ext cx="536062" cy="207759"/>
          </a:xfrm>
          <a:prstGeom prst="rect">
            <a:avLst/>
          </a:prstGeom>
        </p:spPr>
        <p:txBody>
          <a:bodyPr wrap="none" lIns="68589" tIns="34295" rIns="68589" bIns="34295">
            <a:spAutoFit/>
          </a:bodyPr>
          <a:lstStyle/>
          <a:p>
            <a:pPr defTabSz="457200"/>
            <a:r>
              <a:rPr lang="en-US" sz="900" dirty="0">
                <a:solidFill>
                  <a:srgbClr val="00467F"/>
                </a:solidFill>
              </a:rPr>
              <a:t>Mailbox</a:t>
            </a:r>
          </a:p>
        </p:txBody>
      </p:sp>
      <p:sp>
        <p:nvSpPr>
          <p:cNvPr id="93" name="Text Box 125"/>
          <p:cNvSpPr txBox="1">
            <a:spLocks noChangeArrowheads="1"/>
          </p:cNvSpPr>
          <p:nvPr/>
        </p:nvSpPr>
        <p:spPr bwMode="auto">
          <a:xfrm>
            <a:off x="861938" y="1884527"/>
            <a:ext cx="1898809" cy="284703"/>
          </a:xfrm>
          <a:prstGeom prst="rect">
            <a:avLst/>
          </a:prstGeom>
          <a:noFill/>
          <a:ln w="50800">
            <a:noFill/>
            <a:miter lim="800000"/>
            <a:headEnd/>
            <a:tailEnd/>
          </a:ln>
          <a:effectLst/>
        </p:spPr>
        <p:txBody>
          <a:bodyPr wrap="square" lIns="68589" tIns="34295" rIns="68589" bIns="34295">
            <a:spAutoFit/>
          </a:bodyPr>
          <a:lstStyle/>
          <a:p>
            <a:pPr algn="ctr" defTabSz="457200">
              <a:spcBef>
                <a:spcPct val="50000"/>
              </a:spcBef>
              <a:defRPr/>
            </a:pPr>
            <a:r>
              <a:rPr lang="en-US" sz="1400" dirty="0">
                <a:solidFill>
                  <a:prstClr val="white"/>
                </a:solidFill>
              </a:rPr>
              <a:t>External </a:t>
            </a:r>
            <a:r>
              <a:rPr lang="en-US" sz="1400" dirty="0" smtClean="0">
                <a:solidFill>
                  <a:prstClr val="white"/>
                </a:solidFill>
              </a:rPr>
              <a:t>Email</a:t>
            </a:r>
            <a:endParaRPr lang="en-US" sz="1400" dirty="0">
              <a:solidFill>
                <a:prstClr val="white"/>
              </a:solidFill>
            </a:endParaRPr>
          </a:p>
        </p:txBody>
      </p:sp>
      <p:sp>
        <p:nvSpPr>
          <p:cNvPr id="100" name="Rounded Rectangle 99"/>
          <p:cNvSpPr/>
          <p:nvPr/>
        </p:nvSpPr>
        <p:spPr bwMode="auto">
          <a:xfrm>
            <a:off x="4157976" y="2721736"/>
            <a:ext cx="2318260" cy="1188623"/>
          </a:xfrm>
          <a:prstGeom prst="roundRect">
            <a:avLst>
              <a:gd name="adj" fmla="val 10872"/>
            </a:avLst>
          </a:prstGeom>
          <a:solidFill>
            <a:srgbClr val="00B050"/>
          </a:soli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marL="0" lvl="1" indent="-257209" algn="ctr" defTabSz="685666" fontAlgn="base">
              <a:lnSpc>
                <a:spcPct val="85000"/>
              </a:lnSpc>
              <a:spcBef>
                <a:spcPct val="0"/>
              </a:spcBef>
              <a:spcAft>
                <a:spcPct val="0"/>
              </a:spcAft>
              <a:buClr>
                <a:srgbClr val="FFFF99"/>
              </a:buClr>
              <a:buSzPct val="80000"/>
              <a:tabLst>
                <a:tab pos="318485" algn="l"/>
              </a:tabLst>
              <a:defRPr/>
            </a:pPr>
            <a:endParaRPr lang="en-US" altLang="zh-CN" dirty="0" smtClean="0">
              <a:gradFill>
                <a:gsLst>
                  <a:gs pos="0">
                    <a:srgbClr val="FFFFFF"/>
                  </a:gs>
                  <a:gs pos="100000">
                    <a:srgbClr val="FFFFFF"/>
                  </a:gs>
                </a:gsLst>
                <a:lin ang="13500000" scaled="1"/>
              </a:gradFill>
              <a:latin typeface="Segoe Semibold" pitchFamily="34" charset="0"/>
            </a:endParaRPr>
          </a:p>
        </p:txBody>
      </p:sp>
      <p:pic>
        <p:nvPicPr>
          <p:cNvPr id="101" name="Picture 100"/>
          <p:cNvPicPr>
            <a:picLocks noChangeAspect="1"/>
          </p:cNvPicPr>
          <p:nvPr/>
        </p:nvPicPr>
        <p:blipFill>
          <a:blip r:embed="rId4" cstate="print">
            <a:extLst/>
          </a:blip>
          <a:stretch>
            <a:fillRect/>
          </a:stretch>
        </p:blipFill>
        <p:spPr>
          <a:xfrm>
            <a:off x="4243654" y="2994357"/>
            <a:ext cx="2193989" cy="782244"/>
          </a:xfrm>
          <a:prstGeom prst="rect">
            <a:avLst/>
          </a:prstGeom>
          <a:effectLst>
            <a:outerShdw blurRad="50800" dist="38100" dir="2700000" algn="tl" rotWithShape="0">
              <a:prstClr val="black">
                <a:alpha val="40000"/>
              </a:prstClr>
            </a:outerShdw>
          </a:effectLst>
        </p:spPr>
      </p:pic>
      <p:pic>
        <p:nvPicPr>
          <p:cNvPr id="102"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7653657" y="2899252"/>
            <a:ext cx="866440" cy="1061391"/>
          </a:xfrm>
          <a:prstGeom prst="rect">
            <a:avLst/>
          </a:prstGeom>
          <a:noFill/>
        </p:spPr>
      </p:pic>
      <p:pic>
        <p:nvPicPr>
          <p:cNvPr id="106" name="Picture 2" descr="C:\Users\v-hannar\Desktop\ExchangeWhiteLogos\ExchangeOnline_h_bL_r.png"/>
          <p:cNvPicPr>
            <a:picLocks noChangeAspect="1" noChangeArrowheads="1"/>
          </p:cNvPicPr>
          <p:nvPr/>
        </p:nvPicPr>
        <p:blipFill>
          <a:blip r:embed="rId5"/>
          <a:srcRect/>
          <a:stretch>
            <a:fillRect/>
          </a:stretch>
        </p:blipFill>
        <p:spPr bwMode="auto">
          <a:xfrm>
            <a:off x="5299779" y="1834923"/>
            <a:ext cx="4668067" cy="661416"/>
          </a:xfrm>
          <a:prstGeom prst="rect">
            <a:avLst/>
          </a:prstGeom>
          <a:noFill/>
        </p:spPr>
      </p:pic>
      <p:pic>
        <p:nvPicPr>
          <p:cNvPr id="39" name="Picture 16" descr="shield"/>
          <p:cNvPicPr>
            <a:picLocks noChangeAspect="1" noChangeArrowheads="1"/>
          </p:cNvPicPr>
          <p:nvPr/>
        </p:nvPicPr>
        <p:blipFill>
          <a:blip r:embed="rId6"/>
          <a:srcRect/>
          <a:stretch>
            <a:fillRect/>
          </a:stretch>
        </p:blipFill>
        <p:spPr bwMode="auto">
          <a:xfrm>
            <a:off x="7825000" y="3503434"/>
            <a:ext cx="460000" cy="460000"/>
          </a:xfrm>
          <a:prstGeom prst="rect">
            <a:avLst/>
          </a:prstGeom>
          <a:noFill/>
          <a:ln w="9525">
            <a:noFill/>
            <a:miter lim="800000"/>
            <a:headEnd/>
            <a:tailEnd/>
          </a:ln>
        </p:spPr>
      </p:pic>
      <p:pic>
        <p:nvPicPr>
          <p:cNvPr id="38" name="Rectangle 9268"/>
          <p:cNvPicPr>
            <a:picLocks noChangeAspect="1" noChangeArrowheads="1"/>
          </p:cNvPicPr>
          <p:nvPr/>
        </p:nvPicPr>
        <p:blipFill>
          <a:blip r:embed="rId7"/>
          <a:stretch>
            <a:fillRect/>
          </a:stretch>
        </p:blipFill>
        <p:spPr bwMode="auto">
          <a:xfrm>
            <a:off x="5018524" y="4690579"/>
            <a:ext cx="597164" cy="406351"/>
          </a:xfrm>
          <a:prstGeom prst="rect">
            <a:avLst/>
          </a:prstGeom>
          <a:noFill/>
          <a:ln w="9525">
            <a:noFill/>
            <a:miter lim="800000"/>
            <a:headEnd/>
            <a:tailEnd/>
          </a:ln>
        </p:spPr>
      </p:pic>
      <p:pic>
        <p:nvPicPr>
          <p:cNvPr id="47" name="Rectangle 9268"/>
          <p:cNvPicPr>
            <a:picLocks noChangeAspect="1" noChangeArrowheads="1"/>
          </p:cNvPicPr>
          <p:nvPr/>
        </p:nvPicPr>
        <p:blipFill>
          <a:blip r:embed="rId7"/>
          <a:stretch>
            <a:fillRect/>
          </a:stretch>
        </p:blipFill>
        <p:spPr bwMode="auto">
          <a:xfrm>
            <a:off x="7756418" y="4690579"/>
            <a:ext cx="597164" cy="406351"/>
          </a:xfrm>
          <a:prstGeom prst="rect">
            <a:avLst/>
          </a:prstGeom>
          <a:noFill/>
          <a:ln w="9525">
            <a:noFill/>
            <a:miter lim="800000"/>
            <a:headEnd/>
            <a:tailEnd/>
          </a:ln>
        </p:spPr>
      </p:pic>
      <p:pic>
        <p:nvPicPr>
          <p:cNvPr id="48" name="Rectangle 9268"/>
          <p:cNvPicPr>
            <a:picLocks noChangeAspect="1" noChangeArrowheads="1"/>
          </p:cNvPicPr>
          <p:nvPr/>
        </p:nvPicPr>
        <p:blipFill>
          <a:blip r:embed="rId7"/>
          <a:stretch>
            <a:fillRect/>
          </a:stretch>
        </p:blipFill>
        <p:spPr bwMode="auto">
          <a:xfrm>
            <a:off x="1061217" y="2821584"/>
            <a:ext cx="487206" cy="331527"/>
          </a:xfrm>
          <a:prstGeom prst="rect">
            <a:avLst/>
          </a:prstGeom>
          <a:noFill/>
          <a:ln w="9525">
            <a:noFill/>
            <a:miter lim="800000"/>
            <a:headEnd/>
            <a:tailEnd/>
          </a:ln>
        </p:spPr>
      </p:pic>
      <p:pic>
        <p:nvPicPr>
          <p:cNvPr id="50" name="Rectangle 9268"/>
          <p:cNvPicPr>
            <a:picLocks noChangeAspect="1" noChangeArrowheads="1"/>
          </p:cNvPicPr>
          <p:nvPr/>
        </p:nvPicPr>
        <p:blipFill>
          <a:blip r:embed="rId7"/>
          <a:stretch>
            <a:fillRect/>
          </a:stretch>
        </p:blipFill>
        <p:spPr bwMode="auto">
          <a:xfrm>
            <a:off x="1061217" y="3299627"/>
            <a:ext cx="487206" cy="331527"/>
          </a:xfrm>
          <a:prstGeom prst="rect">
            <a:avLst/>
          </a:prstGeom>
          <a:noFill/>
          <a:ln w="9525">
            <a:noFill/>
            <a:miter lim="800000"/>
            <a:headEnd/>
            <a:tailEnd/>
          </a:ln>
        </p:spPr>
      </p:pic>
      <p:pic>
        <p:nvPicPr>
          <p:cNvPr id="52" name="Rectangle 9268"/>
          <p:cNvPicPr>
            <a:picLocks noChangeAspect="1" noChangeArrowheads="1"/>
          </p:cNvPicPr>
          <p:nvPr/>
        </p:nvPicPr>
        <p:blipFill>
          <a:blip r:embed="rId7"/>
          <a:stretch>
            <a:fillRect/>
          </a:stretch>
        </p:blipFill>
        <p:spPr bwMode="auto">
          <a:xfrm>
            <a:off x="1711114" y="2646569"/>
            <a:ext cx="487206" cy="331527"/>
          </a:xfrm>
          <a:prstGeom prst="rect">
            <a:avLst/>
          </a:prstGeom>
          <a:noFill/>
          <a:ln w="9525">
            <a:noFill/>
            <a:miter lim="800000"/>
            <a:headEnd/>
            <a:tailEnd/>
          </a:ln>
        </p:spPr>
      </p:pic>
      <p:pic>
        <p:nvPicPr>
          <p:cNvPr id="53" name="Rectangle 9268"/>
          <p:cNvPicPr>
            <a:picLocks noChangeAspect="1" noChangeArrowheads="1"/>
          </p:cNvPicPr>
          <p:nvPr/>
        </p:nvPicPr>
        <p:blipFill>
          <a:blip r:embed="rId7"/>
          <a:stretch>
            <a:fillRect/>
          </a:stretch>
        </p:blipFill>
        <p:spPr bwMode="auto">
          <a:xfrm>
            <a:off x="2001797" y="3059256"/>
            <a:ext cx="487206" cy="331527"/>
          </a:xfrm>
          <a:prstGeom prst="rect">
            <a:avLst/>
          </a:prstGeom>
          <a:noFill/>
          <a:ln w="9525">
            <a:noFill/>
            <a:miter lim="800000"/>
            <a:headEnd/>
            <a:tailEnd/>
          </a:ln>
        </p:spPr>
      </p:pic>
      <p:pic>
        <p:nvPicPr>
          <p:cNvPr id="54" name="Rectangle 9268"/>
          <p:cNvPicPr>
            <a:picLocks noChangeAspect="1" noChangeArrowheads="1"/>
          </p:cNvPicPr>
          <p:nvPr/>
        </p:nvPicPr>
        <p:blipFill>
          <a:blip r:embed="rId7"/>
          <a:stretch>
            <a:fillRect/>
          </a:stretch>
        </p:blipFill>
        <p:spPr bwMode="auto">
          <a:xfrm>
            <a:off x="1665093" y="3503440"/>
            <a:ext cx="487206" cy="331527"/>
          </a:xfrm>
          <a:prstGeom prst="rect">
            <a:avLst/>
          </a:prstGeom>
          <a:noFill/>
          <a:ln w="9525">
            <a:noFill/>
            <a:miter lim="800000"/>
            <a:headEnd/>
            <a:tailEnd/>
          </a:ln>
        </p:spPr>
      </p:pic>
      <p:pic>
        <p:nvPicPr>
          <p:cNvPr id="55" name="Rectangle 9226"/>
          <p:cNvPicPr>
            <a:picLocks noChangeAspect="1" noChangeArrowheads="1"/>
          </p:cNvPicPr>
          <p:nvPr/>
        </p:nvPicPr>
        <p:blipFill>
          <a:blip r:embed="rId8"/>
          <a:stretch>
            <a:fillRect/>
          </a:stretch>
        </p:blipFill>
        <p:spPr bwMode="auto">
          <a:xfrm>
            <a:off x="1533360" y="3098172"/>
            <a:ext cx="456234" cy="310452"/>
          </a:xfrm>
          <a:prstGeom prst="rect">
            <a:avLst/>
          </a:prstGeom>
          <a:noFill/>
          <a:ln w="9525">
            <a:noFill/>
            <a:miter lim="800000"/>
            <a:headEnd/>
            <a:tailEnd/>
          </a:ln>
        </p:spPr>
      </p:pic>
      <p:pic>
        <p:nvPicPr>
          <p:cNvPr id="1026" name="Picture 2" descr="C:\Users\mandym\Desktop\bug.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979335" y="4836520"/>
            <a:ext cx="403332" cy="3160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mandym\Desktop\bug.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817255" y="4836520"/>
            <a:ext cx="403332" cy="3160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mandym\Desktop\bug.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55403" y="2929686"/>
            <a:ext cx="403332" cy="316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8521" y="3996153"/>
            <a:ext cx="1892224" cy="500147"/>
          </a:xfrm>
          <a:prstGeom prst="rect">
            <a:avLst/>
          </a:prstGeom>
        </p:spPr>
        <p:txBody>
          <a:bodyPr wrap="square" lIns="68589" tIns="34295" rIns="68589" bIns="34295">
            <a:spAutoFit/>
          </a:bodyPr>
          <a:lstStyle/>
          <a:p>
            <a:pPr algn="ctr" defTabSz="685891">
              <a:defRPr/>
            </a:pPr>
            <a:r>
              <a:rPr lang="en-US" sz="1400" kern="0" dirty="0">
                <a:solidFill>
                  <a:prstClr val="white"/>
                </a:solidFill>
              </a:rPr>
              <a:t>About 90% of</a:t>
            </a:r>
          </a:p>
          <a:p>
            <a:pPr algn="ctr" defTabSz="685891">
              <a:defRPr/>
            </a:pPr>
            <a:r>
              <a:rPr lang="en-US" sz="1400" kern="0" dirty="0">
                <a:solidFill>
                  <a:prstClr val="white"/>
                </a:solidFill>
              </a:rPr>
              <a:t>email is junk</a:t>
            </a:r>
          </a:p>
        </p:txBody>
      </p:sp>
      <p:sp>
        <p:nvSpPr>
          <p:cNvPr id="57" name="Text Placeholder 41"/>
          <p:cNvSpPr txBox="1">
            <a:spLocks/>
          </p:cNvSpPr>
          <p:nvPr/>
        </p:nvSpPr>
        <p:spPr>
          <a:xfrm>
            <a:off x="4994023" y="5663021"/>
            <a:ext cx="6769797" cy="738664"/>
          </a:xfrm>
          <a:prstGeom prst="rect">
            <a:avLst/>
          </a:prstGeom>
        </p:spPr>
        <p:txBody>
          <a:bodyPr vert="horz" wrap="square" lIns="0" tIns="0" rIns="0" bIns="0" rtlCol="0">
            <a:spAutoFit/>
          </a:bodyPr>
          <a:lstStyle/>
          <a:p>
            <a:pPr marL="865647" lvl="2" indent="-347472">
              <a:lnSpc>
                <a:spcPct val="90000"/>
              </a:lnSpc>
              <a:spcBef>
                <a:spcPct val="20000"/>
              </a:spcBef>
              <a:buClr>
                <a:srgbClr val="5CC151"/>
              </a:buClr>
              <a:buSzPct val="90000"/>
              <a:buBlip>
                <a:blip r:embed="rId10"/>
              </a:buBlip>
            </a:pPr>
            <a:r>
              <a:rPr lang="en-US" sz="2400" dirty="0"/>
              <a:t>Tuned for enterprise email</a:t>
            </a:r>
          </a:p>
          <a:p>
            <a:pPr marL="865647" lvl="2" indent="-347472">
              <a:lnSpc>
                <a:spcPct val="90000"/>
              </a:lnSpc>
              <a:spcBef>
                <a:spcPct val="20000"/>
              </a:spcBef>
              <a:buClr>
                <a:srgbClr val="5CC151"/>
              </a:buClr>
              <a:buSzPct val="90000"/>
              <a:buBlip>
                <a:blip r:embed="rId10"/>
              </a:buBlip>
            </a:pPr>
            <a:r>
              <a:rPr lang="en-US" sz="2400" dirty="0"/>
              <a:t>Included with Exchange Online subscription</a:t>
            </a:r>
          </a:p>
        </p:txBody>
      </p:sp>
      <p:sp>
        <p:nvSpPr>
          <p:cNvPr id="4" name="TextBox 3"/>
          <p:cNvSpPr txBox="1"/>
          <p:nvPr/>
        </p:nvSpPr>
        <p:spPr>
          <a:xfrm>
            <a:off x="42052" y="1104093"/>
            <a:ext cx="10399142" cy="424732"/>
          </a:xfrm>
          <a:prstGeom prst="rect">
            <a:avLst/>
          </a:prstGeom>
          <a:noFill/>
        </p:spPr>
        <p:txBody>
          <a:bodyPr wrap="square" rtlCol="0">
            <a:spAutoFit/>
          </a:bodyPr>
          <a:lstStyle/>
          <a:p>
            <a:pPr marL="865647" lvl="2" indent="-347472">
              <a:lnSpc>
                <a:spcPct val="90000"/>
              </a:lnSpc>
              <a:spcBef>
                <a:spcPct val="20000"/>
              </a:spcBef>
              <a:buClr>
                <a:srgbClr val="5CC151"/>
              </a:buClr>
              <a:buSzPct val="90000"/>
              <a:buBlip>
                <a:blip r:embed="rId10"/>
              </a:buBlip>
            </a:pPr>
            <a:r>
              <a:rPr lang="en-US" sz="2400" dirty="0"/>
              <a:t>Built-in protection for Exchange Online customers</a:t>
            </a:r>
          </a:p>
        </p:txBody>
      </p:sp>
      <p:cxnSp>
        <p:nvCxnSpPr>
          <p:cNvPr id="6" name="Straight Arrow Connector 5"/>
          <p:cNvCxnSpPr>
            <a:stCxn id="100" idx="2"/>
            <a:endCxn id="38" idx="0"/>
          </p:cNvCxnSpPr>
          <p:nvPr/>
        </p:nvCxnSpPr>
        <p:spPr>
          <a:xfrm>
            <a:off x="5317106" y="3910359"/>
            <a:ext cx="0" cy="780220"/>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a:stCxn id="39" idx="2"/>
            <a:endCxn id="47" idx="0"/>
          </p:cNvCxnSpPr>
          <p:nvPr/>
        </p:nvCxnSpPr>
        <p:spPr>
          <a:xfrm>
            <a:off x="8055000" y="3963434"/>
            <a:ext cx="0" cy="727145"/>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a:endCxn id="102" idx="1"/>
          </p:cNvCxnSpPr>
          <p:nvPr/>
        </p:nvCxnSpPr>
        <p:spPr>
          <a:xfrm>
            <a:off x="6476243" y="3429947"/>
            <a:ext cx="1177414" cy="1"/>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p:nvPr/>
        </p:nvCxnSpPr>
        <p:spPr>
          <a:xfrm flipH="1">
            <a:off x="6476237" y="3225019"/>
            <a:ext cx="1157575" cy="0"/>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p:nvPr/>
        </p:nvCxnSpPr>
        <p:spPr>
          <a:xfrm>
            <a:off x="2760745" y="3364851"/>
            <a:ext cx="1397228" cy="0"/>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p:nvPr/>
        </p:nvCxnSpPr>
        <p:spPr>
          <a:xfrm flipH="1">
            <a:off x="2760748" y="3153312"/>
            <a:ext cx="1397228" cy="841"/>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pic>
        <p:nvPicPr>
          <p:cNvPr id="105" name="Rectangle 9226"/>
          <p:cNvPicPr>
            <a:picLocks noChangeAspect="1" noChangeArrowheads="1"/>
          </p:cNvPicPr>
          <p:nvPr/>
        </p:nvPicPr>
        <p:blipFill>
          <a:blip r:embed="rId8"/>
          <a:stretch>
            <a:fillRect/>
          </a:stretch>
        </p:blipFill>
        <p:spPr bwMode="auto">
          <a:xfrm>
            <a:off x="3338543" y="2998927"/>
            <a:ext cx="456234" cy="310452"/>
          </a:xfrm>
          <a:prstGeom prst="rect">
            <a:avLst/>
          </a:prstGeom>
          <a:noFill/>
          <a:ln w="9525">
            <a:noFill/>
            <a:miter lim="800000"/>
            <a:headEnd/>
            <a:tailEnd/>
          </a:ln>
        </p:spPr>
      </p:pic>
      <p:cxnSp>
        <p:nvCxnSpPr>
          <p:cNvPr id="68" name="Straight Arrow Connector 67"/>
          <p:cNvCxnSpPr>
            <a:stCxn id="102" idx="3"/>
            <a:endCxn id="37" idx="1"/>
          </p:cNvCxnSpPr>
          <p:nvPr/>
        </p:nvCxnSpPr>
        <p:spPr>
          <a:xfrm>
            <a:off x="8520097" y="3429948"/>
            <a:ext cx="943218" cy="10184"/>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cxnSp>
        <p:nvCxnSpPr>
          <p:cNvPr id="69" name="Straight Arrow Connector 68"/>
          <p:cNvCxnSpPr/>
          <p:nvPr/>
        </p:nvCxnSpPr>
        <p:spPr>
          <a:xfrm flipH="1">
            <a:off x="8520098" y="3225019"/>
            <a:ext cx="952267" cy="0"/>
          </a:xfrm>
          <a:prstGeom prst="straightConnector1">
            <a:avLst/>
          </a:prstGeom>
          <a:ln>
            <a:solidFill>
              <a:schemeClr val="tx1"/>
            </a:solidFill>
            <a:prstDash val="sysDot"/>
            <a:tailEnd type="arrow"/>
          </a:ln>
        </p:spPr>
        <p:style>
          <a:lnRef idx="3">
            <a:schemeClr val="accent1"/>
          </a:lnRef>
          <a:fillRef idx="0">
            <a:schemeClr val="accent1"/>
          </a:fillRef>
          <a:effectRef idx="2">
            <a:schemeClr val="accent1"/>
          </a:effectRef>
          <a:fontRef idx="minor">
            <a:schemeClr val="tx1"/>
          </a:fontRef>
        </p:style>
      </p:cxnSp>
      <p:pic>
        <p:nvPicPr>
          <p:cNvPr id="104" name="Rectangle 9226"/>
          <p:cNvPicPr>
            <a:picLocks noChangeAspect="1" noChangeArrowheads="1"/>
          </p:cNvPicPr>
          <p:nvPr/>
        </p:nvPicPr>
        <p:blipFill>
          <a:blip r:embed="rId8"/>
          <a:stretch>
            <a:fillRect/>
          </a:stretch>
        </p:blipFill>
        <p:spPr bwMode="auto">
          <a:xfrm>
            <a:off x="8823825" y="3277235"/>
            <a:ext cx="456234" cy="310452"/>
          </a:xfrm>
          <a:prstGeom prst="rect">
            <a:avLst/>
          </a:prstGeom>
          <a:noFill/>
          <a:ln w="9525">
            <a:noFill/>
            <a:miter lim="800000"/>
            <a:headEnd/>
            <a:tailEnd/>
          </a:ln>
        </p:spPr>
      </p:pic>
    </p:spTree>
    <p:extLst>
      <p:ext uri="{BB962C8B-B14F-4D97-AF65-F5344CB8AC3E}">
        <p14:creationId xmlns:p14="http://schemas.microsoft.com/office/powerpoint/2010/main" val="3669755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SMTP relay</a:t>
            </a:r>
            <a:endParaRPr lang="en-US" dirty="0"/>
          </a:p>
        </p:txBody>
      </p:sp>
      <p:sp>
        <p:nvSpPr>
          <p:cNvPr id="3" name="Text Placeholder 2"/>
          <p:cNvSpPr>
            <a:spLocks noGrp="1"/>
          </p:cNvSpPr>
          <p:nvPr>
            <p:ph sz="quarter" idx="4294967295"/>
          </p:nvPr>
        </p:nvSpPr>
        <p:spPr>
          <a:xfrm>
            <a:off x="519113" y="1447800"/>
            <a:ext cx="10450512" cy="4800600"/>
          </a:xfrm>
        </p:spPr>
        <p:txBody>
          <a:bodyPr>
            <a:noAutofit/>
          </a:bodyPr>
          <a:lstStyle/>
          <a:p>
            <a:pPr lvl="0"/>
            <a:r>
              <a:rPr lang="en-US" sz="2400" dirty="0" smtClean="0">
                <a:solidFill>
                  <a:schemeClr val="tx1"/>
                </a:solidFill>
              </a:rPr>
              <a:t>There </a:t>
            </a:r>
            <a:r>
              <a:rPr lang="en-US" sz="2400" dirty="0">
                <a:solidFill>
                  <a:schemeClr val="tx1"/>
                </a:solidFill>
              </a:rPr>
              <a:t>is no unauthenticated SMTP relay in Office 365</a:t>
            </a:r>
          </a:p>
          <a:p>
            <a:pPr lvl="0"/>
            <a:r>
              <a:rPr lang="en-US" sz="2400" dirty="0">
                <a:solidFill>
                  <a:schemeClr val="tx1"/>
                </a:solidFill>
              </a:rPr>
              <a:t>Each device or application that sends mail using SMTP must use a licensed Exchange Online mailbox</a:t>
            </a:r>
          </a:p>
          <a:p>
            <a:pPr lvl="1"/>
            <a:r>
              <a:rPr lang="en-US" sz="2000" dirty="0">
                <a:solidFill>
                  <a:schemeClr val="tx1"/>
                </a:solidFill>
              </a:rPr>
              <a:t>This can be a </a:t>
            </a:r>
            <a:r>
              <a:rPr lang="en-US" sz="2000" dirty="0" smtClean="0">
                <a:solidFill>
                  <a:schemeClr val="tx1"/>
                </a:solidFill>
              </a:rPr>
              <a:t>Kiosk subscription</a:t>
            </a:r>
            <a:endParaRPr lang="en-US" sz="2000" dirty="0">
              <a:solidFill>
                <a:schemeClr val="tx1"/>
              </a:solidFill>
            </a:endParaRPr>
          </a:p>
          <a:p>
            <a:pPr lvl="1"/>
            <a:r>
              <a:rPr lang="en-US" sz="2000" dirty="0" smtClean="0">
                <a:solidFill>
                  <a:schemeClr val="tx1"/>
                </a:solidFill>
              </a:rPr>
              <a:t>Multiple apps </a:t>
            </a:r>
            <a:r>
              <a:rPr lang="en-US" sz="2000" dirty="0">
                <a:solidFill>
                  <a:schemeClr val="tx1"/>
                </a:solidFill>
              </a:rPr>
              <a:t>can </a:t>
            </a:r>
            <a:r>
              <a:rPr lang="en-US" sz="2000" dirty="0" smtClean="0">
                <a:solidFill>
                  <a:schemeClr val="tx1"/>
                </a:solidFill>
              </a:rPr>
              <a:t>send from the </a:t>
            </a:r>
            <a:r>
              <a:rPr lang="en-US" sz="2000" dirty="0">
                <a:solidFill>
                  <a:schemeClr val="tx1"/>
                </a:solidFill>
              </a:rPr>
              <a:t>same </a:t>
            </a:r>
            <a:r>
              <a:rPr lang="en-US" sz="2000" dirty="0" smtClean="0">
                <a:solidFill>
                  <a:schemeClr val="tx1"/>
                </a:solidFill>
              </a:rPr>
              <a:t>account (sharing username/password)</a:t>
            </a:r>
          </a:p>
          <a:p>
            <a:pPr lvl="1"/>
            <a:r>
              <a:rPr lang="en-US" sz="2000" dirty="0" smtClean="0">
                <a:solidFill>
                  <a:schemeClr val="tx1"/>
                </a:solidFill>
              </a:rPr>
              <a:t>Recipient limits will </a:t>
            </a:r>
            <a:r>
              <a:rPr lang="en-US" sz="2000" dirty="0">
                <a:solidFill>
                  <a:schemeClr val="tx1"/>
                </a:solidFill>
              </a:rPr>
              <a:t>be </a:t>
            </a:r>
            <a:r>
              <a:rPr lang="en-US" sz="2000" dirty="0" smtClean="0">
                <a:solidFill>
                  <a:schemeClr val="tx1"/>
                </a:solidFill>
              </a:rPr>
              <a:t>enforced, just </a:t>
            </a:r>
            <a:r>
              <a:rPr lang="en-US" sz="2000" dirty="0">
                <a:solidFill>
                  <a:schemeClr val="tx1"/>
                </a:solidFill>
              </a:rPr>
              <a:t>as with regular </a:t>
            </a:r>
            <a:r>
              <a:rPr lang="en-US" sz="2000" dirty="0" smtClean="0">
                <a:solidFill>
                  <a:schemeClr val="tx1"/>
                </a:solidFill>
              </a:rPr>
              <a:t>mailboxes</a:t>
            </a:r>
            <a:endParaRPr lang="en-US" sz="2000" dirty="0">
              <a:solidFill>
                <a:schemeClr val="tx1"/>
              </a:solidFill>
            </a:endParaRPr>
          </a:p>
          <a:p>
            <a:pPr lvl="0"/>
            <a:r>
              <a:rPr lang="en-US" sz="2400" dirty="0" smtClean="0">
                <a:solidFill>
                  <a:schemeClr val="tx1"/>
                </a:solidFill>
              </a:rPr>
              <a:t>Customers need </a:t>
            </a:r>
            <a:r>
              <a:rPr lang="en-US" sz="2400" dirty="0">
                <a:solidFill>
                  <a:schemeClr val="tx1"/>
                </a:solidFill>
              </a:rPr>
              <a:t>to keep </a:t>
            </a:r>
            <a:r>
              <a:rPr lang="en-US" sz="2400" dirty="0" smtClean="0">
                <a:solidFill>
                  <a:schemeClr val="tx1"/>
                </a:solidFill>
              </a:rPr>
              <a:t>a </a:t>
            </a:r>
            <a:r>
              <a:rPr lang="en-US" sz="2400" dirty="0">
                <a:solidFill>
                  <a:schemeClr val="tx1"/>
                </a:solidFill>
              </a:rPr>
              <a:t>server </a:t>
            </a:r>
            <a:r>
              <a:rPr lang="en-US" sz="2400" dirty="0" smtClean="0">
                <a:solidFill>
                  <a:schemeClr val="tx1"/>
                </a:solidFill>
              </a:rPr>
              <a:t>on-premises </a:t>
            </a:r>
            <a:r>
              <a:rPr lang="en-US" sz="2400" dirty="0">
                <a:solidFill>
                  <a:schemeClr val="tx1"/>
                </a:solidFill>
              </a:rPr>
              <a:t>for mail relay, or use a 3</a:t>
            </a:r>
            <a:r>
              <a:rPr lang="en-US" sz="2400" baseline="30000" dirty="0">
                <a:solidFill>
                  <a:schemeClr val="tx1"/>
                </a:solidFill>
              </a:rPr>
              <a:t>rd</a:t>
            </a:r>
            <a:r>
              <a:rPr lang="en-US" sz="2400" dirty="0">
                <a:solidFill>
                  <a:schemeClr val="tx1"/>
                </a:solidFill>
              </a:rPr>
              <a:t> party </a:t>
            </a:r>
            <a:r>
              <a:rPr lang="en-US" sz="2400" dirty="0" smtClean="0">
                <a:solidFill>
                  <a:schemeClr val="tx1"/>
                </a:solidFill>
              </a:rPr>
              <a:t>service, </a:t>
            </a:r>
            <a:r>
              <a:rPr lang="en-US" sz="2400" dirty="0">
                <a:solidFill>
                  <a:schemeClr val="tx1"/>
                </a:solidFill>
              </a:rPr>
              <a:t>if:</a:t>
            </a:r>
          </a:p>
          <a:p>
            <a:pPr lvl="1"/>
            <a:r>
              <a:rPr lang="en-US" sz="2000" dirty="0">
                <a:solidFill>
                  <a:schemeClr val="tx1"/>
                </a:solidFill>
              </a:rPr>
              <a:t>They have devices/applications that can’t use the </a:t>
            </a:r>
            <a:r>
              <a:rPr lang="en-US" sz="2000" dirty="0" smtClean="0">
                <a:solidFill>
                  <a:schemeClr val="tx1"/>
                </a:solidFill>
              </a:rPr>
              <a:t>“authenticated </a:t>
            </a:r>
            <a:r>
              <a:rPr lang="en-US" sz="2000" dirty="0">
                <a:solidFill>
                  <a:schemeClr val="tx1"/>
                </a:solidFill>
              </a:rPr>
              <a:t>SMTP with a username/password</a:t>
            </a:r>
            <a:r>
              <a:rPr lang="en-US" sz="2000" dirty="0" smtClean="0">
                <a:solidFill>
                  <a:schemeClr val="tx1"/>
                </a:solidFill>
              </a:rPr>
              <a:t>” approach </a:t>
            </a:r>
          </a:p>
          <a:p>
            <a:pPr lvl="1"/>
            <a:r>
              <a:rPr lang="en-US" sz="2000" dirty="0" smtClean="0">
                <a:solidFill>
                  <a:schemeClr val="tx1"/>
                </a:solidFill>
              </a:rPr>
              <a:t>They have apps that send huge quantities of email </a:t>
            </a:r>
            <a:r>
              <a:rPr lang="en-US" sz="2000" dirty="0">
                <a:solidFill>
                  <a:schemeClr val="tx1"/>
                </a:solidFill>
              </a:rPr>
              <a:t>(customer newsletters, other bulk mail) </a:t>
            </a:r>
            <a:endParaRPr lang="en-US" sz="2000" dirty="0" smtClean="0">
              <a:solidFill>
                <a:schemeClr val="tx1"/>
              </a:solidFill>
            </a:endParaRPr>
          </a:p>
          <a:p>
            <a:endParaRPr lang="en-US" dirty="0"/>
          </a:p>
          <a:p>
            <a:endParaRPr lang="en-US" dirty="0"/>
          </a:p>
        </p:txBody>
      </p:sp>
    </p:spTree>
    <p:extLst>
      <p:ext uri="{BB962C8B-B14F-4D97-AF65-F5344CB8AC3E}">
        <p14:creationId xmlns:p14="http://schemas.microsoft.com/office/powerpoint/2010/main" val="300443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14" name="Title 13"/>
          <p:cNvSpPr>
            <a:spLocks noGrp="1"/>
          </p:cNvSpPr>
          <p:nvPr>
            <p:ph type="ctrTitle"/>
          </p:nvPr>
        </p:nvSpPr>
        <p:spPr/>
        <p:txBody>
          <a:bodyPr/>
          <a:lstStyle/>
          <a:p>
            <a:r>
              <a:rPr lang="en-US" dirty="0" smtClean="0"/>
              <a:t>FOPE Feature Differences by SKU</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631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84662378"/>
              </p:ext>
            </p:extLst>
          </p:nvPr>
        </p:nvGraphicFramePr>
        <p:xfrm>
          <a:off x="601958" y="1037529"/>
          <a:ext cx="11066168" cy="5334000"/>
        </p:xfrm>
        <a:graphic>
          <a:graphicData uri="http://schemas.openxmlformats.org/drawingml/2006/table">
            <a:tbl>
              <a:tblPr firstRow="1" bandRow="1">
                <a:tableStyleId>{F5AB1C69-6EDB-4FF4-983F-18BD219EF322}</a:tableStyleId>
              </a:tblPr>
              <a:tblGrid>
                <a:gridCol w="1924552"/>
                <a:gridCol w="1237211"/>
                <a:gridCol w="1649616"/>
                <a:gridCol w="1828322"/>
                <a:gridCol w="1347186"/>
                <a:gridCol w="1556413"/>
                <a:gridCol w="1522868"/>
              </a:tblGrid>
              <a:tr h="900469">
                <a:tc>
                  <a:txBody>
                    <a:bodyPr/>
                    <a:lstStyle/>
                    <a:p>
                      <a:r>
                        <a:rPr lang="en-US" sz="1100" dirty="0" smtClean="0"/>
                        <a:t>Product</a:t>
                      </a:r>
                      <a:endParaRPr lang="en-US" sz="1100" dirty="0"/>
                    </a:p>
                  </a:txBody>
                  <a:tcPr marL="121888" marR="121888"/>
                </a:tc>
                <a:tc>
                  <a:txBody>
                    <a:bodyPr/>
                    <a:lstStyle/>
                    <a:p>
                      <a:r>
                        <a:rPr lang="en-US" sz="1100" dirty="0" smtClean="0"/>
                        <a:t>FOPE Admin Center Access</a:t>
                      </a:r>
                      <a:endParaRPr lang="en-US" sz="1100" dirty="0"/>
                    </a:p>
                  </a:txBody>
                  <a:tcPr marL="121888" marR="121888"/>
                </a:tc>
                <a:tc>
                  <a:txBody>
                    <a:bodyPr/>
                    <a:lstStyle/>
                    <a:p>
                      <a:r>
                        <a:rPr lang="en-US" sz="1100" dirty="0" smtClean="0"/>
                        <a:t>FOPE Admin Center Login</a:t>
                      </a:r>
                      <a:r>
                        <a:rPr lang="en-US" sz="1100" baseline="0" dirty="0" smtClean="0"/>
                        <a:t> Method</a:t>
                      </a:r>
                      <a:endParaRPr lang="en-US" sz="1100" dirty="0"/>
                    </a:p>
                  </a:txBody>
                  <a:tcPr marL="121888" marR="121888"/>
                </a:tc>
                <a:tc>
                  <a:txBody>
                    <a:bodyPr/>
                    <a:lstStyle/>
                    <a:p>
                      <a:r>
                        <a:rPr lang="en-US" sz="1100" dirty="0" smtClean="0"/>
                        <a:t>Use</a:t>
                      </a:r>
                      <a:r>
                        <a:rPr lang="en-US" sz="1100" baseline="0" dirty="0" smtClean="0"/>
                        <a:t> FOPE Admin Center  to configure domains and change IP addresses</a:t>
                      </a:r>
                      <a:endParaRPr lang="en-US" sz="1100" dirty="0"/>
                    </a:p>
                  </a:txBody>
                  <a:tcPr marL="121888" marR="121888"/>
                </a:tc>
                <a:tc>
                  <a:txBody>
                    <a:bodyPr/>
                    <a:lstStyle/>
                    <a:p>
                      <a:r>
                        <a:rPr lang="en-US" sz="1100" dirty="0" smtClean="0"/>
                        <a:t>Virus Scanning, Edge Blocking, Anti-Spam,</a:t>
                      </a:r>
                      <a:r>
                        <a:rPr lang="en-US" sz="1100" baseline="0" dirty="0" smtClean="0"/>
                        <a:t> Message Hygiene</a:t>
                      </a:r>
                      <a:endParaRPr lang="en-US" sz="1100" dirty="0">
                        <a:solidFill>
                          <a:schemeClr val="bg1"/>
                        </a:solidFill>
                      </a:endParaRPr>
                    </a:p>
                  </a:txBody>
                  <a:tcPr marL="121888" marR="121888"/>
                </a:tc>
                <a:tc>
                  <a:txBody>
                    <a:bodyPr/>
                    <a:lstStyle/>
                    <a:p>
                      <a:r>
                        <a:rPr lang="en-US" sz="1100" dirty="0" smtClean="0"/>
                        <a:t>Use FOPE Connectors for complex scenarios</a:t>
                      </a:r>
                      <a:endParaRPr lang="en-US" sz="1100" dirty="0"/>
                    </a:p>
                  </a:txBody>
                  <a:tcPr marL="121888" marR="121888"/>
                </a:tc>
                <a:tc>
                  <a:txBody>
                    <a:bodyPr/>
                    <a:lstStyle/>
                    <a:p>
                      <a:r>
                        <a:rPr lang="en-US" sz="1100" dirty="0" smtClean="0"/>
                        <a:t>Directory Synchronization Method</a:t>
                      </a:r>
                      <a:endParaRPr lang="en-US" sz="1100" dirty="0"/>
                    </a:p>
                  </a:txBody>
                  <a:tcPr marL="121888" marR="121888"/>
                </a:tc>
              </a:tr>
              <a:tr h="575710">
                <a:tc>
                  <a:txBody>
                    <a:bodyPr/>
                    <a:lstStyle/>
                    <a:p>
                      <a:r>
                        <a:rPr lang="en-US" sz="1100" dirty="0" smtClean="0"/>
                        <a:t>FOPE Standalone</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FOPE credentials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 for certain scenarios</a:t>
                      </a:r>
                      <a:endParaRPr lang="en-US" sz="1100" dirty="0"/>
                    </a:p>
                  </a:txBody>
                  <a:tcPr marL="121888" marR="121888"/>
                </a:tc>
                <a:tc>
                  <a:txBody>
                    <a:bodyPr/>
                    <a:lstStyle/>
                    <a:p>
                      <a:r>
                        <a:rPr lang="en-US" sz="1100" dirty="0" smtClean="0"/>
                        <a:t>FOPE Directory Synchronization Tool</a:t>
                      </a:r>
                      <a:endParaRPr lang="en-US" sz="1100" dirty="0"/>
                    </a:p>
                  </a:txBody>
                  <a:tcPr marL="121888" marR="121888"/>
                </a:tc>
              </a:tr>
              <a:tr h="575710">
                <a:tc>
                  <a:txBody>
                    <a:bodyPr/>
                    <a:lstStyle/>
                    <a:p>
                      <a:r>
                        <a:rPr lang="en-US" sz="1100" dirty="0" smtClean="0"/>
                        <a:t>Office 365 Beta or Professionals and Small Businesses</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N/A</a:t>
                      </a:r>
                      <a:endParaRPr lang="en-US" sz="1100" dirty="0"/>
                    </a:p>
                  </a:txBody>
                  <a:tcPr marL="121888" marR="121888"/>
                </a:tc>
                <a:tc>
                  <a:txBody>
                    <a:bodyPr/>
                    <a:lstStyle/>
                    <a:p>
                      <a:r>
                        <a:rPr lang="en-US" sz="1100" dirty="0" smtClean="0"/>
                        <a:t>N</a:t>
                      </a:r>
                      <a:r>
                        <a:rPr lang="en-US" sz="1100" baseline="0" dirty="0" smtClean="0"/>
                        <a:t>o</a:t>
                      </a:r>
                      <a:endParaRPr lang="en-US" sz="1100" dirty="0"/>
                    </a:p>
                  </a:txBody>
                  <a:tcPr marL="121888" marR="121888"/>
                </a:tc>
                <a:tc>
                  <a:txBody>
                    <a:bodyPr/>
                    <a:lstStyle/>
                    <a:p>
                      <a:r>
                        <a:rPr lang="en-US" sz="1100" dirty="0" smtClean="0"/>
                        <a:t>Yes </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None</a:t>
                      </a:r>
                      <a:endParaRPr lang="en-US" sz="1100" dirty="0"/>
                    </a:p>
                  </a:txBody>
                  <a:tcPr marL="121888" marR="121888"/>
                </a:tc>
              </a:tr>
              <a:tr h="738089">
                <a:tc>
                  <a:txBody>
                    <a:bodyPr/>
                    <a:lstStyle/>
                    <a:p>
                      <a:r>
                        <a:rPr lang="en-US" sz="1100" dirty="0" smtClean="0"/>
                        <a:t>Office 365 Beta for enterprises or education</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Single sign on via FOPE link in Exchange</a:t>
                      </a:r>
                      <a:r>
                        <a:rPr lang="en-US" sz="1100" baseline="0" dirty="0" smtClean="0"/>
                        <a:t> Control Panel</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Office 365 Directory Synchronization Tool</a:t>
                      </a:r>
                    </a:p>
                  </a:txBody>
                  <a:tcPr marL="121888" marR="121888"/>
                </a:tc>
              </a:tr>
              <a:tr h="738089">
                <a:tc>
                  <a:txBody>
                    <a:bodyPr/>
                    <a:lstStyle/>
                    <a:p>
                      <a:r>
                        <a:rPr lang="en-US" sz="1100" dirty="0" smtClean="0"/>
                        <a:t>Live@edu</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Single sign on via FOPE link in Exchange</a:t>
                      </a:r>
                      <a:r>
                        <a:rPr lang="en-US" sz="1100" baseline="0" dirty="0" smtClean="0"/>
                        <a:t> Control Panel</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Outlook</a:t>
                      </a:r>
                      <a:r>
                        <a:rPr lang="en-US" sz="1100" baseline="0" dirty="0" smtClean="0"/>
                        <a:t> Live </a:t>
                      </a:r>
                      <a:r>
                        <a:rPr lang="en-US" sz="1100" dirty="0" smtClean="0"/>
                        <a:t>Directory Synchronization Tool</a:t>
                      </a:r>
                      <a:endParaRPr lang="en-US" sz="1100" dirty="0" smtClean="0">
                        <a:solidFill>
                          <a:schemeClr val="tx1"/>
                        </a:solidFill>
                      </a:endParaRPr>
                    </a:p>
                  </a:txBody>
                  <a:tcPr marL="121888" marR="121888"/>
                </a:tc>
              </a:tr>
              <a:tr h="900469">
                <a:tc>
                  <a:txBody>
                    <a:bodyPr/>
                    <a:lstStyle/>
                    <a:p>
                      <a:r>
                        <a:rPr lang="en-US" sz="1100" dirty="0" smtClean="0"/>
                        <a:t>Business Productivity Online Suite – Standard</a:t>
                      </a:r>
                      <a:endParaRPr lang="en-US" sz="1100" dirty="0"/>
                    </a:p>
                  </a:txBody>
                  <a:tcPr marL="121888" marR="121888"/>
                </a:tc>
                <a:tc>
                  <a:txBody>
                    <a:bodyPr/>
                    <a:lstStyle/>
                    <a:p>
                      <a:r>
                        <a:rPr lang="en-US" sz="1100" dirty="0" smtClean="0"/>
                        <a:t>Yes,</a:t>
                      </a:r>
                      <a:r>
                        <a:rPr lang="en-US" sz="1100" baseline="0" dirty="0" smtClean="0"/>
                        <a:t> limited access by request to Technical Support </a:t>
                      </a:r>
                      <a:endParaRPr lang="en-US" sz="1100" dirty="0"/>
                    </a:p>
                  </a:txBody>
                  <a:tcPr marL="121888" marR="121888"/>
                </a:tc>
                <a:tc>
                  <a:txBody>
                    <a:bodyPr/>
                    <a:lstStyle/>
                    <a:p>
                      <a:r>
                        <a:rPr lang="en-US" sz="1100" dirty="0" smtClean="0"/>
                        <a:t>FOPE credentials</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Exchange Online Directory Synchronization Tool </a:t>
                      </a:r>
                    </a:p>
                  </a:txBody>
                  <a:tcPr marL="121888" marR="121888"/>
                </a:tc>
              </a:tr>
              <a:tr h="738089">
                <a:tc>
                  <a:txBody>
                    <a:bodyPr/>
                    <a:lstStyle/>
                    <a:p>
                      <a:r>
                        <a:rPr lang="en-US" sz="1100" dirty="0" smtClean="0"/>
                        <a:t>Business Productivity</a:t>
                      </a:r>
                      <a:r>
                        <a:rPr lang="en-US" sz="1100" baseline="0" dirty="0" smtClean="0"/>
                        <a:t> Online Suite – Dedicated</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FOPE</a:t>
                      </a:r>
                      <a:r>
                        <a:rPr lang="en-US" sz="1100" baseline="0" dirty="0" smtClean="0"/>
                        <a:t> credentials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Exchange Online Directory Synchronization</a:t>
                      </a:r>
                      <a:r>
                        <a:rPr lang="en-US" sz="1100" baseline="0" dirty="0" smtClean="0"/>
                        <a:t> Tool </a:t>
                      </a:r>
                      <a:endParaRPr lang="en-US" sz="1100" dirty="0" smtClean="0"/>
                    </a:p>
                  </a:txBody>
                  <a:tcPr marL="121888" marR="121888"/>
                </a:tc>
              </a:tr>
            </a:tbl>
          </a:graphicData>
        </a:graphic>
      </p:graphicFrame>
      <p:sp>
        <p:nvSpPr>
          <p:cNvPr id="6" name="TextBox 5"/>
          <p:cNvSpPr txBox="1"/>
          <p:nvPr/>
        </p:nvSpPr>
        <p:spPr>
          <a:xfrm>
            <a:off x="519113" y="6430521"/>
            <a:ext cx="11771287" cy="230832"/>
          </a:xfrm>
          <a:prstGeom prst="rect">
            <a:avLst/>
          </a:prstGeom>
          <a:noFill/>
        </p:spPr>
        <p:txBody>
          <a:bodyPr wrap="square" rtlCol="0">
            <a:spAutoFit/>
          </a:bodyPr>
          <a:lstStyle/>
          <a:p>
            <a:pPr defTabSz="457200"/>
            <a:r>
              <a:rPr lang="en-US" sz="900" dirty="0" smtClean="0">
                <a:solidFill>
                  <a:srgbClr val="000000"/>
                </a:solidFill>
                <a:ea typeface="Segoe UI" pitchFamily="34" charset="0"/>
                <a:cs typeface="Segoe UI" pitchFamily="34" charset="0"/>
              </a:rPr>
              <a:t>Note: </a:t>
            </a:r>
            <a:r>
              <a:rPr lang="en-US" sz="900" dirty="0">
                <a:solidFill>
                  <a:srgbClr val="000000"/>
                </a:solidFill>
                <a:ea typeface="Segoe UI" pitchFamily="34" charset="0"/>
                <a:cs typeface="Segoe UI" pitchFamily="34" charset="0"/>
              </a:rPr>
              <a:t>For Microsoft Office 365 Beta customers, antivirus scanning is performed by Forefront Protection 2010 for Exchange Server (FPE) on the Exchange Online servers rather than by </a:t>
            </a:r>
            <a:r>
              <a:rPr lang="en-US" sz="900" dirty="0" smtClean="0">
                <a:solidFill>
                  <a:srgbClr val="000000"/>
                </a:solidFill>
                <a:ea typeface="Segoe UI" pitchFamily="34" charset="0"/>
                <a:cs typeface="Segoe UI" pitchFamily="34" charset="0"/>
              </a:rPr>
              <a:t>FOPE</a:t>
            </a:r>
            <a:endParaRPr lang="en-US" sz="900" dirty="0">
              <a:solidFill>
                <a:srgbClr val="000000"/>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FOPE UI/Feature Differences by SKU</a:t>
            </a:r>
            <a:endParaRPr lang="en-US" dirty="0"/>
          </a:p>
        </p:txBody>
      </p:sp>
    </p:spTree>
    <p:extLst>
      <p:ext uri="{BB962C8B-B14F-4D97-AF65-F5344CB8AC3E}">
        <p14:creationId xmlns:p14="http://schemas.microsoft.com/office/powerpoint/2010/main" val="37728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533411"/>
            <a:ext cx="5416430" cy="34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601" y="2533411"/>
            <a:ext cx="5432135" cy="34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32-Point Star 5"/>
          <p:cNvSpPr/>
          <p:nvPr/>
        </p:nvSpPr>
        <p:spPr bwMode="auto">
          <a:xfrm>
            <a:off x="4477353" y="5132599"/>
            <a:ext cx="1729006" cy="995079"/>
          </a:xfrm>
          <a:prstGeom prst="star32">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9" tIns="6859" rIns="6859" bIns="6859" numCol="1" rtlCol="0" anchor="ctr" anchorCtr="0" compatLnSpc="1">
            <a:prstTxWarp prst="textNoShape">
              <a:avLst/>
            </a:prstTxWarp>
          </a:bodyPr>
          <a:lstStyle/>
          <a:p>
            <a:pPr algn="ctr" defTabSz="685666" fontAlgn="base">
              <a:spcBef>
                <a:spcPct val="0"/>
              </a:spcBef>
              <a:spcAft>
                <a:spcPct val="0"/>
              </a:spcAft>
              <a:defRPr/>
            </a:pPr>
            <a:r>
              <a:rPr lang="en-US" sz="1100" b="1" kern="0" dirty="0" smtClean="0">
                <a:solidFill>
                  <a:srgbClr val="000000"/>
                </a:solidFill>
                <a:latin typeface="Segoe Light" pitchFamily="34" charset="0"/>
              </a:rPr>
              <a:t>Office 365</a:t>
            </a:r>
            <a:endParaRPr lang="en-US" sz="1100" b="1" kern="0" dirty="0">
              <a:solidFill>
                <a:srgbClr val="000000"/>
              </a:solidFill>
              <a:latin typeface="Segoe Light" pitchFamily="34" charset="0"/>
            </a:endParaRPr>
          </a:p>
        </p:txBody>
      </p:sp>
      <p:sp>
        <p:nvSpPr>
          <p:cNvPr id="8" name="32-Point Star 7"/>
          <p:cNvSpPr/>
          <p:nvPr/>
        </p:nvSpPr>
        <p:spPr bwMode="auto">
          <a:xfrm>
            <a:off x="10155332" y="5132600"/>
            <a:ext cx="1729006" cy="995079"/>
          </a:xfrm>
          <a:prstGeom prst="star32">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9" tIns="6859" rIns="6859" bIns="6859" numCol="1" rtlCol="0" anchor="ctr" anchorCtr="0" compatLnSpc="1">
            <a:prstTxWarp prst="textNoShape">
              <a:avLst/>
            </a:prstTxWarp>
          </a:bodyPr>
          <a:lstStyle/>
          <a:p>
            <a:pPr algn="ctr" defTabSz="685666" fontAlgn="base">
              <a:spcBef>
                <a:spcPct val="0"/>
              </a:spcBef>
              <a:spcAft>
                <a:spcPct val="0"/>
              </a:spcAft>
              <a:defRPr/>
            </a:pPr>
            <a:r>
              <a:rPr lang="en-US" sz="1100" b="1" kern="0" dirty="0" smtClean="0">
                <a:solidFill>
                  <a:srgbClr val="000000"/>
                </a:solidFill>
                <a:latin typeface="Segoe Light" pitchFamily="34" charset="0"/>
              </a:rPr>
              <a:t>Stand-alone</a:t>
            </a:r>
            <a:endParaRPr lang="en-US" sz="1100" b="1" kern="0" dirty="0">
              <a:solidFill>
                <a:srgbClr val="000000"/>
              </a:solidFill>
              <a:latin typeface="Segoe Light" pitchFamily="34" charset="0"/>
            </a:endParaRPr>
          </a:p>
        </p:txBody>
      </p:sp>
      <p:sp>
        <p:nvSpPr>
          <p:cNvPr id="2" name="TextBox 1"/>
          <p:cNvSpPr txBox="1"/>
          <p:nvPr/>
        </p:nvSpPr>
        <p:spPr>
          <a:xfrm>
            <a:off x="519113" y="1893693"/>
            <a:ext cx="11173090" cy="424732"/>
          </a:xfrm>
          <a:prstGeom prst="rect">
            <a:avLst/>
          </a:prstGeom>
          <a:noFill/>
        </p:spPr>
        <p:txBody>
          <a:bodyPr wrap="square" rtlCol="0">
            <a:spAutoFit/>
          </a:bodyPr>
          <a:lstStyle/>
          <a:p>
            <a:pPr marL="347472" indent="-347472" defTabSz="457200">
              <a:lnSpc>
                <a:spcPct val="90000"/>
              </a:lnSpc>
              <a:spcBef>
                <a:spcPct val="20000"/>
              </a:spcBef>
              <a:buClr>
                <a:srgbClr val="5CC151"/>
              </a:buClr>
              <a:buSzPct val="100000"/>
              <a:buFont typeface="Arial"/>
              <a:buChar char="•"/>
            </a:pPr>
            <a:r>
              <a:rPr lang="en-US" sz="2400" dirty="0">
                <a:solidFill>
                  <a:srgbClr val="00467F"/>
                </a:solidFill>
                <a:latin typeface="Segoe UI"/>
                <a:cs typeface="Segoe UI"/>
              </a:rPr>
              <a:t>Some of the Admin Center options are unavailable to Office 365 customers</a:t>
            </a:r>
          </a:p>
        </p:txBody>
      </p:sp>
      <p:sp>
        <p:nvSpPr>
          <p:cNvPr id="10" name="Title 1"/>
          <p:cNvSpPr>
            <a:spLocks noGrp="1"/>
          </p:cNvSpPr>
          <p:nvPr>
            <p:ph type="title"/>
          </p:nvPr>
        </p:nvSpPr>
        <p:spPr/>
        <p:txBody>
          <a:bodyPr/>
          <a:lstStyle/>
          <a:p>
            <a:r>
              <a:rPr lang="en-US" smtClean="0"/>
              <a:t>What’s different in the FOPE Admin Center for Office 365 customers?</a:t>
            </a:r>
            <a:endParaRPr lang="en-US" dirty="0"/>
          </a:p>
        </p:txBody>
      </p:sp>
    </p:spTree>
    <p:extLst>
      <p:ext uri="{BB962C8B-B14F-4D97-AF65-F5344CB8AC3E}">
        <p14:creationId xmlns:p14="http://schemas.microsoft.com/office/powerpoint/2010/main" val="410901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What’s different in the FOPE Admin Center for Office 365 customers? (cont.)</a:t>
            </a:r>
            <a:endParaRPr lang="en-US" dirty="0"/>
          </a:p>
        </p:txBody>
      </p:sp>
      <p:sp>
        <p:nvSpPr>
          <p:cNvPr id="5" name="Content Placeholder 4"/>
          <p:cNvSpPr>
            <a:spLocks noGrp="1"/>
          </p:cNvSpPr>
          <p:nvPr>
            <p:ph type="body" sz="quarter" idx="10"/>
          </p:nvPr>
        </p:nvSpPr>
        <p:spPr>
          <a:xfrm>
            <a:off x="519112" y="1897626"/>
            <a:ext cx="11149013" cy="1973561"/>
          </a:xfrm>
        </p:spPr>
        <p:txBody>
          <a:bodyPr/>
          <a:lstStyle/>
          <a:p>
            <a:r>
              <a:rPr lang="en-US" dirty="0" smtClean="0"/>
              <a:t>Domain Management:</a:t>
            </a:r>
          </a:p>
          <a:p>
            <a:pPr lvl="1"/>
            <a:r>
              <a:rPr lang="en-US" dirty="0" smtClean="0"/>
              <a:t>Users cannot add, validate, enable, or delete domains (Use Exchange Control Panel)</a:t>
            </a:r>
          </a:p>
          <a:p>
            <a:pPr lvl="1"/>
            <a:r>
              <a:rPr lang="en-US" dirty="0" smtClean="0"/>
              <a:t>Users cannot change Mail Server Addresses and Outbound Mail Server IP Addresses (Use Exchange Control Panel)</a:t>
            </a:r>
          </a:p>
          <a:p>
            <a:pPr lvl="1"/>
            <a:r>
              <a:rPr lang="en-US" dirty="0" smtClean="0"/>
              <a:t>Catch-all domains, Outbound filtering, Spam filtering, and Virus filtering settings are not configurable</a:t>
            </a:r>
          </a:p>
          <a:p>
            <a:pPr lvl="1"/>
            <a:r>
              <a:rPr lang="en-US" dirty="0" smtClean="0"/>
              <a:t>Users cannot transfer IP addresses or Virus filtering notifications while using the Transfer Domains dialog box</a:t>
            </a:r>
            <a:endParaRPr lang="en-US" dirty="0"/>
          </a:p>
        </p:txBody>
      </p:sp>
    </p:spTree>
    <p:extLst>
      <p:ext uri="{BB962C8B-B14F-4D97-AF65-F5344CB8AC3E}">
        <p14:creationId xmlns:p14="http://schemas.microsoft.com/office/powerpoint/2010/main" val="66893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What’s different in the FOPE Admin Center for Office 365 customers? (cont.)</a:t>
            </a:r>
            <a:endParaRPr lang="en-US" dirty="0"/>
          </a:p>
        </p:txBody>
      </p:sp>
      <p:sp>
        <p:nvSpPr>
          <p:cNvPr id="5" name="Content Placeholder 4"/>
          <p:cNvSpPr>
            <a:spLocks noGrp="1"/>
          </p:cNvSpPr>
          <p:nvPr>
            <p:ph type="body" sz="quarter" idx="10"/>
          </p:nvPr>
        </p:nvSpPr>
        <p:spPr>
          <a:xfrm>
            <a:off x="519112" y="1905000"/>
            <a:ext cx="11149013" cy="1973561"/>
          </a:xfrm>
        </p:spPr>
        <p:txBody>
          <a:bodyPr/>
          <a:lstStyle/>
          <a:p>
            <a:r>
              <a:rPr lang="en-US" dirty="0" smtClean="0"/>
              <a:t>Company Management: </a:t>
            </a:r>
          </a:p>
          <a:p>
            <a:pPr lvl="1"/>
            <a:r>
              <a:rPr lang="en-US" dirty="0" smtClean="0"/>
              <a:t>Users cannot change Outbound Mail Server IP Addresses</a:t>
            </a:r>
          </a:p>
          <a:p>
            <a:r>
              <a:rPr lang="en-US" dirty="0" smtClean="0"/>
              <a:t>Antivirus Reporting Statistics:</a:t>
            </a:r>
          </a:p>
          <a:p>
            <a:pPr lvl="1"/>
            <a:r>
              <a:rPr lang="en-US" dirty="0" smtClean="0"/>
              <a:t>Unavailable via FOPE Admin Center (antivirus scanning performed by FPE on Exchange Online servers)</a:t>
            </a:r>
            <a:endParaRPr lang="en-US" dirty="0"/>
          </a:p>
        </p:txBody>
      </p:sp>
    </p:spTree>
    <p:extLst>
      <p:ext uri="{BB962C8B-B14F-4D97-AF65-F5344CB8AC3E}">
        <p14:creationId xmlns:p14="http://schemas.microsoft.com/office/powerpoint/2010/main" val="398357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Business Ready Security Demo 4.0i (cont.)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3750240"/>
              </p:ext>
            </p:extLst>
          </p:nvPr>
        </p:nvGraphicFramePr>
        <p:xfrm>
          <a:off x="519114" y="1036320"/>
          <a:ext cx="11149012" cy="5593080"/>
        </p:xfrm>
        <a:graphic>
          <a:graphicData uri="http://schemas.openxmlformats.org/drawingml/2006/table">
            <a:tbl>
              <a:tblPr firstRow="1" bandRow="1">
                <a:tableStyleId>{F5AB1C69-6EDB-4FF4-983F-18BD219EF322}</a:tableStyleId>
              </a:tblPr>
              <a:tblGrid>
                <a:gridCol w="2986522"/>
                <a:gridCol w="8162490"/>
              </a:tblGrid>
              <a:tr h="321576">
                <a:tc>
                  <a:txBody>
                    <a:bodyPr/>
                    <a:lstStyle/>
                    <a:p>
                      <a:r>
                        <a:rPr lang="en-US" sz="1600" dirty="0" smtClean="0"/>
                        <a:t>Solution</a:t>
                      </a:r>
                      <a:endParaRPr lang="en-US" sz="1600" b="1" dirty="0">
                        <a:solidFill>
                          <a:schemeClr val="accent5">
                            <a:lumMod val="10000"/>
                          </a:schemeClr>
                        </a:solidFill>
                      </a:endParaRPr>
                    </a:p>
                  </a:txBody>
                  <a:tcPr/>
                </a:tc>
                <a:tc>
                  <a:txBody>
                    <a:bodyPr/>
                    <a:lstStyle/>
                    <a:p>
                      <a:r>
                        <a:rPr lang="en-US" sz="1600" dirty="0" smtClean="0"/>
                        <a:t>Scenarios</a:t>
                      </a:r>
                      <a:endParaRPr lang="en-US" sz="1600" b="1" dirty="0">
                        <a:solidFill>
                          <a:schemeClr val="accent5">
                            <a:lumMod val="10000"/>
                          </a:schemeClr>
                        </a:solidFill>
                      </a:endParaRPr>
                    </a:p>
                  </a:txBody>
                  <a:tcPr/>
                </a:tc>
              </a:tr>
              <a:tr h="1403243">
                <a:tc>
                  <a:txBody>
                    <a:bodyPr/>
                    <a:lstStyle/>
                    <a:p>
                      <a:r>
                        <a:rPr lang="en-US" sz="1500" dirty="0" smtClean="0"/>
                        <a:t>Secure Messaging</a:t>
                      </a:r>
                      <a:endParaRPr lang="en-US" sz="1500" b="1" dirty="0">
                        <a:solidFill>
                          <a:schemeClr val="accent5">
                            <a:lumMod val="10000"/>
                          </a:schemeClr>
                        </a:solidFill>
                      </a:endParaRPr>
                    </a:p>
                  </a:txBody>
                  <a:tcPr/>
                </a:tc>
                <a:tc>
                  <a:txBody>
                    <a:bodyPr/>
                    <a:lstStyle/>
                    <a:p>
                      <a:pPr lvl="0"/>
                      <a:r>
                        <a:rPr lang="en-US" sz="1500" kern="1200" dirty="0" smtClean="0">
                          <a:effectLst/>
                        </a:rPr>
                        <a:t>Seamless, secure access through Unified Access Gateway (UAG)</a:t>
                      </a:r>
                    </a:p>
                    <a:p>
                      <a:pPr lvl="0"/>
                      <a:r>
                        <a:rPr lang="en-US" sz="1500" kern="1200" dirty="0" smtClean="0">
                          <a:effectLst/>
                        </a:rPr>
                        <a:t>Automatically control confidential email with built-in information protection</a:t>
                      </a:r>
                    </a:p>
                    <a:p>
                      <a:pPr lvl="0"/>
                      <a:r>
                        <a:rPr lang="en-US" sz="1500" b="1" kern="1200" dirty="0" smtClean="0">
                          <a:effectLst/>
                        </a:rPr>
                        <a:t>Protect Exchange with multiple best-in-class anti-malware engines using FPE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effectLst/>
                        </a:rPr>
                        <a:t>Centralized</a:t>
                      </a:r>
                      <a:r>
                        <a:rPr lang="en-US" sz="1500" b="1" kern="1200" baseline="0" dirty="0" smtClean="0">
                          <a:effectLst/>
                        </a:rPr>
                        <a:t> management experience with FPSMC</a:t>
                      </a:r>
                      <a:endParaRPr lang="en-US" sz="1500" b="1" kern="1200" dirty="0" smtClean="0">
                        <a:effectLst/>
                      </a:endParaRPr>
                    </a:p>
                    <a:p>
                      <a:pPr lvl="0"/>
                      <a:r>
                        <a:rPr lang="en-US" sz="1500" kern="1200" dirty="0" smtClean="0">
                          <a:effectLst/>
                        </a:rPr>
                        <a:t>Outlook Web Access 2010 integration with AD RMS</a:t>
                      </a:r>
                    </a:p>
                    <a:p>
                      <a:pPr lvl="0"/>
                      <a:r>
                        <a:rPr lang="en-US" sz="1500" kern="1200" dirty="0" smtClean="0">
                          <a:effectLst/>
                        </a:rPr>
                        <a:t>Outlook 2010 automatic protection</a:t>
                      </a:r>
                    </a:p>
                  </a:txBody>
                  <a:tcPr/>
                </a:tc>
              </a:tr>
              <a:tr h="964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effectLst/>
                        </a:rPr>
                        <a:t>Secure Collaboration Solution</a:t>
                      </a:r>
                    </a:p>
                    <a:p>
                      <a:endParaRPr lang="en-US" sz="1500" b="1" dirty="0">
                        <a:solidFill>
                          <a:schemeClr val="accent5">
                            <a:lumMod val="10000"/>
                          </a:schemeClr>
                        </a:solidFill>
                      </a:endParaRPr>
                    </a:p>
                  </a:txBody>
                  <a:tcPr/>
                </a:tc>
                <a:tc>
                  <a:txBody>
                    <a:bodyPr/>
                    <a:lstStyle/>
                    <a:p>
                      <a:pPr lvl="0"/>
                      <a:r>
                        <a:rPr lang="en-US" sz="1500" kern="1200" dirty="0" smtClean="0">
                          <a:effectLst/>
                        </a:rPr>
                        <a:t>Secure collaboration by using AD FS and AD RMS (for Partner employees)</a:t>
                      </a:r>
                    </a:p>
                    <a:p>
                      <a:pPr lvl="0"/>
                      <a:r>
                        <a:rPr lang="en-US" sz="1500" kern="1200" dirty="0" smtClean="0">
                          <a:effectLst/>
                        </a:rPr>
                        <a:t>Protection your collaboration portal from malware infection using FPSP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effectLst/>
                        </a:rPr>
                        <a:t>Centralized</a:t>
                      </a:r>
                      <a:r>
                        <a:rPr lang="en-US" sz="1500" b="1" kern="1200" baseline="0" dirty="0" smtClean="0">
                          <a:effectLst/>
                        </a:rPr>
                        <a:t> management experience with FPSMC</a:t>
                      </a:r>
                      <a:endParaRPr lang="en-US" sz="1500" b="1" kern="1200" dirty="0" smtClean="0">
                        <a:effectLst/>
                      </a:endParaRPr>
                    </a:p>
                    <a:p>
                      <a:pPr lvl="0"/>
                      <a:r>
                        <a:rPr lang="en-US" sz="1500" kern="1200" dirty="0" smtClean="0">
                          <a:effectLst/>
                        </a:rPr>
                        <a:t>Secure collaboration by using UAG (for Internal employees)</a:t>
                      </a:r>
                    </a:p>
                  </a:txBody>
                  <a:tcPr/>
                </a:tc>
              </a:tr>
              <a:tr h="1183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effectLst/>
                        </a:rPr>
                        <a:t>Secure Desktop Solution</a:t>
                      </a:r>
                    </a:p>
                    <a:p>
                      <a:endParaRPr lang="en-US" sz="1500" b="1" dirty="0">
                        <a:solidFill>
                          <a:schemeClr val="accent5">
                            <a:lumMod val="10000"/>
                          </a:schemeClr>
                        </a:solidFill>
                      </a:endParaRPr>
                    </a:p>
                  </a:txBody>
                  <a:tcPr/>
                </a:tc>
                <a:tc>
                  <a:txBody>
                    <a:bodyPr/>
                    <a:lstStyle/>
                    <a:p>
                      <a:pPr lvl="0"/>
                      <a:r>
                        <a:rPr lang="en-US" sz="1500" kern="1200" dirty="0" smtClean="0">
                          <a:effectLst/>
                        </a:rPr>
                        <a:t>Advanced threat protection with Forefront TMG 2010</a:t>
                      </a:r>
                    </a:p>
                    <a:p>
                      <a:pPr lvl="0"/>
                      <a:r>
                        <a:rPr lang="en-US" sz="1500" kern="1200" dirty="0" smtClean="0">
                          <a:effectLst/>
                        </a:rPr>
                        <a:t>Malware protection when not connecting to the company network</a:t>
                      </a:r>
                    </a:p>
                    <a:p>
                      <a:pPr lvl="0"/>
                      <a:r>
                        <a:rPr lang="en-US" sz="1500" kern="1200" dirty="0" smtClean="0">
                          <a:effectLst/>
                        </a:rPr>
                        <a:t>Malware protection using FEP </a:t>
                      </a:r>
                    </a:p>
                    <a:p>
                      <a:pPr lvl="0"/>
                      <a:r>
                        <a:rPr lang="en-US" sz="1500" kern="1200" dirty="0" smtClean="0">
                          <a:effectLst/>
                        </a:rPr>
                        <a:t>FEP</a:t>
                      </a:r>
                      <a:r>
                        <a:rPr lang="en-US" sz="1500" kern="1200" baseline="0" dirty="0" smtClean="0">
                          <a:effectLst/>
                        </a:rPr>
                        <a:t> Deployment and Management using SSCM</a:t>
                      </a:r>
                      <a:endParaRPr lang="en-US" sz="1500" kern="1200" dirty="0" smtClean="0">
                        <a:effectLst/>
                      </a:endParaRPr>
                    </a:p>
                    <a:p>
                      <a:pPr lvl="0"/>
                      <a:r>
                        <a:rPr lang="en-US" sz="1500" kern="1200" dirty="0" smtClean="0">
                          <a:effectLst/>
                        </a:rPr>
                        <a:t>Direct Access with Unified Access Gateway (UAG)</a:t>
                      </a:r>
                      <a:endParaRPr lang="en-US" sz="1500" b="0" kern="1200" dirty="0" smtClean="0">
                        <a:solidFill>
                          <a:schemeClr val="accent5">
                            <a:lumMod val="10000"/>
                          </a:schemeClr>
                        </a:solidFill>
                        <a:effectLst/>
                        <a:latin typeface="+mn-lt"/>
                        <a:ea typeface="+mn-ea"/>
                        <a:cs typeface="+mn-cs"/>
                      </a:endParaRPr>
                    </a:p>
                  </a:txBody>
                  <a:tcPr/>
                </a:tc>
              </a:tr>
              <a:tr h="745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effectLst/>
                        </a:rPr>
                        <a:t>Information Protection Solution</a:t>
                      </a:r>
                    </a:p>
                    <a:p>
                      <a:endParaRPr lang="en-US" sz="1500" b="1" dirty="0">
                        <a:solidFill>
                          <a:schemeClr val="accent5">
                            <a:lumMod val="10000"/>
                          </a:schemeClr>
                        </a:solidFill>
                      </a:endParaRPr>
                    </a:p>
                  </a:txBody>
                  <a:tcPr/>
                </a:tc>
                <a:tc>
                  <a:txBody>
                    <a:bodyPr/>
                    <a:lstStyle/>
                    <a:p>
                      <a:pPr lvl="0"/>
                      <a:r>
                        <a:rPr lang="en-US" sz="1500" kern="1200" dirty="0" smtClean="0">
                          <a:effectLst/>
                        </a:rPr>
                        <a:t>Protecting data-in-motion with Exchange 2010 and AD RMS</a:t>
                      </a:r>
                    </a:p>
                    <a:p>
                      <a:pPr lvl="0"/>
                      <a:r>
                        <a:rPr lang="en-US" sz="1500" kern="1200" dirty="0" smtClean="0">
                          <a:effectLst/>
                        </a:rPr>
                        <a:t>Protecting data-at-rest with SharePoint 2007, AD FS and AD RMS</a:t>
                      </a:r>
                    </a:p>
                    <a:p>
                      <a:pPr lvl="0"/>
                      <a:r>
                        <a:rPr lang="en-US" sz="1500" kern="1200" dirty="0" smtClean="0">
                          <a:effectLst/>
                        </a:rPr>
                        <a:t>Protection data-at-rest with File Classification Infrastructure (FCI) and AD RMS</a:t>
                      </a:r>
                      <a:endParaRPr lang="en-US" sz="1500" b="0" kern="1200" dirty="0" smtClean="0">
                        <a:solidFill>
                          <a:schemeClr val="accent5">
                            <a:lumMod val="10000"/>
                          </a:schemeClr>
                        </a:solidFill>
                        <a:effectLst/>
                        <a:latin typeface="+mn-lt"/>
                        <a:ea typeface="+mn-ea"/>
                        <a:cs typeface="+mn-cs"/>
                      </a:endParaRPr>
                    </a:p>
                  </a:txBody>
                  <a:tcPr/>
                </a:tc>
              </a:tr>
              <a:tr h="745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smtClean="0">
                          <a:effectLst/>
                        </a:rPr>
                        <a:t>Identity and Access Management Solution</a:t>
                      </a:r>
                    </a:p>
                    <a:p>
                      <a:endParaRPr lang="en-US" sz="1500" b="1" dirty="0">
                        <a:solidFill>
                          <a:schemeClr val="accent5">
                            <a:lumMod val="10000"/>
                          </a:schemeClr>
                        </a:solidFill>
                      </a:endParaRPr>
                    </a:p>
                  </a:txBody>
                  <a:tcPr/>
                </a:tc>
                <a:tc>
                  <a:txBody>
                    <a:bodyPr/>
                    <a:lstStyle/>
                    <a:p>
                      <a:pPr lvl="0"/>
                      <a:r>
                        <a:rPr lang="en-US" sz="1500" kern="1200" dirty="0" smtClean="0">
                          <a:effectLst/>
                        </a:rPr>
                        <a:t>Group management with FIM 2010 and Outlook</a:t>
                      </a:r>
                    </a:p>
                    <a:p>
                      <a:pPr lvl="0"/>
                      <a:r>
                        <a:rPr lang="en-US" sz="1500" kern="1200" dirty="0" smtClean="0">
                          <a:effectLst/>
                        </a:rPr>
                        <a:t>Self-service password reset with FIM 2010</a:t>
                      </a:r>
                      <a:endParaRPr lang="en-US" sz="1500" b="0" kern="1200" dirty="0" smtClean="0">
                        <a:solidFill>
                          <a:schemeClr val="accent5">
                            <a:lumMod val="10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15808692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Links &amp; Resources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594520379"/>
              </p:ext>
            </p:extLst>
          </p:nvPr>
        </p:nvGraphicFramePr>
        <p:xfrm>
          <a:off x="519113" y="2057400"/>
          <a:ext cx="11149012" cy="1436624"/>
        </p:xfrm>
        <a:graphic>
          <a:graphicData uri="http://schemas.openxmlformats.org/drawingml/2006/table">
            <a:tbl>
              <a:tblPr firstRow="1" bandRow="1">
                <a:tableStyleId>{D7AC3CCA-C797-4891-BE02-D94E43425B78}</a:tableStyleId>
              </a:tblPr>
              <a:tblGrid>
                <a:gridCol w="3882246"/>
                <a:gridCol w="7266766"/>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smtClean="0">
                          <a:ln>
                            <a:noFill/>
                          </a:ln>
                          <a:solidFill>
                            <a:schemeClr val="dk1"/>
                          </a:solidFill>
                          <a:effectLst/>
                          <a:latin typeface="+mn-lt"/>
                          <a:ea typeface="+mn-ea"/>
                          <a:cs typeface="+mn-cs"/>
                        </a:rPr>
                        <a:t>Forefront Site</a:t>
                      </a:r>
                    </a:p>
                  </a:txBody>
                  <a:tcPr marL="121888" marR="121888"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u="none" strike="noStrike" cap="none" normalizeH="0" baseline="0" dirty="0" smtClean="0">
                          <a:ln>
                            <a:noFill/>
                          </a:ln>
                          <a:effectLst/>
                          <a:hlinkClick r:id="rId3"/>
                        </a:rPr>
                        <a:t>http://www.microsoft.com/forefront/</a:t>
                      </a:r>
                      <a:r>
                        <a:rPr kumimoji="0" lang="en-US" sz="1800" u="none" strike="noStrike" cap="none" normalizeH="0" baseline="0" dirty="0" smtClean="0">
                          <a:ln>
                            <a:noFill/>
                          </a:ln>
                          <a:effectLst/>
                        </a:rPr>
                        <a:t> </a:t>
                      </a:r>
                      <a:endParaRPr kumimoji="0" lang="en-US" sz="1800" b="0" i="0" u="none" strike="noStrike" cap="none" normalizeH="0" baseline="0" dirty="0" smtClean="0">
                        <a:ln>
                          <a:noFill/>
                        </a:ln>
                        <a:solidFill>
                          <a:srgbClr val="080808"/>
                        </a:solidFill>
                        <a:effectLst/>
                        <a:latin typeface="Verdana" pitchFamily="34" charset="0"/>
                      </a:endParaRPr>
                    </a:p>
                  </a:txBody>
                  <a:tcPr marL="121888" marR="121888"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smtClean="0">
                          <a:ln>
                            <a:noFill/>
                          </a:ln>
                          <a:solidFill>
                            <a:schemeClr val="dk1"/>
                          </a:solidFill>
                          <a:effectLst/>
                          <a:latin typeface="+mn-lt"/>
                          <a:ea typeface="+mn-ea"/>
                          <a:cs typeface="+mn-cs"/>
                        </a:rPr>
                        <a:t>Forefront on TechNet Library</a:t>
                      </a:r>
                    </a:p>
                  </a:txBody>
                  <a:tcPr marL="121888" marR="121888"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80808"/>
                          </a:solidFill>
                          <a:effectLst/>
                          <a:latin typeface="+mj-lt"/>
                          <a:hlinkClick r:id="rId4"/>
                        </a:rPr>
                        <a:t>http://technet.microsoft.com/en-us/library/ff684056.aspx</a:t>
                      </a:r>
                      <a:r>
                        <a:rPr kumimoji="0" lang="en-US" sz="1800" b="0" i="0" u="none" strike="noStrike" cap="none" normalizeH="0" baseline="0" dirty="0" smtClean="0">
                          <a:ln>
                            <a:noFill/>
                          </a:ln>
                          <a:solidFill>
                            <a:srgbClr val="080808"/>
                          </a:solidFill>
                          <a:effectLst/>
                          <a:latin typeface="+mj-lt"/>
                        </a:rPr>
                        <a:t> </a:t>
                      </a:r>
                    </a:p>
                  </a:txBody>
                  <a:tcPr marL="121888" marR="121888"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smtClean="0">
                          <a:ln>
                            <a:noFill/>
                          </a:ln>
                          <a:solidFill>
                            <a:schemeClr val="dk1"/>
                          </a:solidFill>
                          <a:effectLst/>
                          <a:latin typeface="+mn-lt"/>
                          <a:ea typeface="+mn-ea"/>
                          <a:cs typeface="+mn-cs"/>
                        </a:rPr>
                        <a:t>Forefront Videos 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smtClean="0">
                          <a:ln>
                            <a:noFill/>
                          </a:ln>
                          <a:solidFill>
                            <a:schemeClr val="dk1"/>
                          </a:solidFill>
                          <a:effectLst/>
                          <a:latin typeface="+mn-lt"/>
                          <a:ea typeface="+mn-ea"/>
                          <a:cs typeface="+mn-cs"/>
                        </a:rPr>
                        <a:t>TechNet Edge</a:t>
                      </a:r>
                    </a:p>
                  </a:txBody>
                  <a:tcPr marL="121888" marR="121888"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80808"/>
                          </a:solidFill>
                          <a:effectLst/>
                          <a:latin typeface="+mj-lt"/>
                          <a:hlinkClick r:id="rId5"/>
                        </a:rPr>
                        <a:t>http://technet.microsoft.com/en-us/edge/ff832960.aspx?category=Forefront</a:t>
                      </a:r>
                      <a:r>
                        <a:rPr kumimoji="0" lang="en-US" sz="1800" b="0" i="0" u="none" strike="noStrike" cap="none" normalizeH="0" baseline="0" dirty="0" smtClean="0">
                          <a:ln>
                            <a:noFill/>
                          </a:ln>
                          <a:solidFill>
                            <a:srgbClr val="080808"/>
                          </a:solidFill>
                          <a:effectLst/>
                          <a:latin typeface="+mj-lt"/>
                        </a:rPr>
                        <a:t> </a:t>
                      </a:r>
                    </a:p>
                  </a:txBody>
                  <a:tcPr marL="121888" marR="121888"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2590195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2952134"/>
              </p:ext>
            </p:extLst>
          </p:nvPr>
        </p:nvGraphicFramePr>
        <p:xfrm>
          <a:off x="573403" y="1558741"/>
          <a:ext cx="11094723" cy="2865120"/>
        </p:xfrm>
        <a:graphic>
          <a:graphicData uri="http://schemas.openxmlformats.org/drawingml/2006/table">
            <a:tbl>
              <a:tblPr firstRow="1" firstCol="1" bandRow="1">
                <a:tableStyleId>{F5AB1C69-6EDB-4FF4-983F-18BD219EF322}</a:tableStyleId>
              </a:tblPr>
              <a:tblGrid>
                <a:gridCol w="409796"/>
                <a:gridCol w="5375662"/>
                <a:gridCol w="5309265"/>
              </a:tblGrid>
              <a:tr h="446281">
                <a:tc>
                  <a:txBody>
                    <a:bodyPr/>
                    <a:lstStyle/>
                    <a:p>
                      <a:pPr marL="0" marR="0" algn="ctr">
                        <a:spcBef>
                          <a:spcPts val="0"/>
                        </a:spcBef>
                        <a:spcAft>
                          <a:spcPts val="0"/>
                        </a:spcAft>
                      </a:pPr>
                      <a:endParaRPr lang="en-US" sz="1900" dirty="0">
                        <a:effectLst/>
                        <a:latin typeface="Calibri"/>
                        <a:ea typeface="Times New Roman"/>
                        <a:cs typeface="Times New Roman"/>
                      </a:endParaRPr>
                    </a:p>
                  </a:txBody>
                  <a:tcPr marL="72215" marR="72215" marT="0" marB="0"/>
                </a:tc>
                <a:tc>
                  <a:txBody>
                    <a:bodyPr/>
                    <a:lstStyle/>
                    <a:p>
                      <a:pPr marL="0" marR="0" algn="ctr">
                        <a:spcBef>
                          <a:spcPts val="0"/>
                        </a:spcBef>
                        <a:spcAft>
                          <a:spcPts val="0"/>
                        </a:spcAft>
                      </a:pPr>
                      <a:r>
                        <a:rPr lang="en-US" sz="1900" dirty="0" smtClean="0">
                          <a:effectLst/>
                        </a:rPr>
                        <a:t>FOPE/Exchange documentation says</a:t>
                      </a:r>
                      <a:endParaRPr lang="en-US" sz="1900" dirty="0">
                        <a:effectLst/>
                        <a:latin typeface="Calibri"/>
                        <a:ea typeface="Times New Roman"/>
                        <a:cs typeface="Times New Roman"/>
                      </a:endParaRPr>
                    </a:p>
                  </a:txBody>
                  <a:tcPr marL="72215" marR="72215" marT="0" marB="0"/>
                </a:tc>
                <a:tc>
                  <a:txBody>
                    <a:bodyPr/>
                    <a:lstStyle/>
                    <a:p>
                      <a:pPr marL="0" marR="0" algn="ctr">
                        <a:spcBef>
                          <a:spcPts val="0"/>
                        </a:spcBef>
                        <a:spcAft>
                          <a:spcPts val="0"/>
                        </a:spcAft>
                      </a:pPr>
                      <a:r>
                        <a:rPr lang="en-US" sz="1900" kern="1200" dirty="0" smtClean="0">
                          <a:effectLst/>
                        </a:rPr>
                        <a:t>What this means in</a:t>
                      </a:r>
                      <a:r>
                        <a:rPr lang="en-US" sz="1900" kern="1200" baseline="0" dirty="0" smtClean="0">
                          <a:effectLst/>
                        </a:rPr>
                        <a:t> layman’s terms</a:t>
                      </a:r>
                      <a:endParaRPr lang="en-US" sz="1900" b="1" kern="1200" dirty="0">
                        <a:solidFill>
                          <a:schemeClr val="lt1"/>
                        </a:solidFill>
                        <a:effectLst/>
                        <a:latin typeface="+mn-lt"/>
                        <a:ea typeface="+mn-ea"/>
                        <a:cs typeface="+mn-cs"/>
                      </a:endParaRPr>
                    </a:p>
                  </a:txBody>
                  <a:tcPr marL="72215" marR="72215" marT="0" marB="0"/>
                </a:tc>
              </a:tr>
              <a:tr h="419048">
                <a:tc>
                  <a:txBody>
                    <a:bodyPr/>
                    <a:lstStyle/>
                    <a:p>
                      <a:pPr marL="0" marR="0" algn="ctr">
                        <a:spcBef>
                          <a:spcPts val="0"/>
                        </a:spcBef>
                        <a:spcAft>
                          <a:spcPts val="0"/>
                        </a:spcAft>
                      </a:pPr>
                      <a:endParaRPr lang="en-US" sz="1900" dirty="0">
                        <a:effectLst/>
                        <a:latin typeface="Calibri"/>
                        <a:ea typeface="Times New Roman"/>
                        <a:cs typeface="Times New Roman"/>
                      </a:endParaRPr>
                    </a:p>
                  </a:txBody>
                  <a:tcPr marL="72215" marR="72215" marT="0" marB="0"/>
                </a:tc>
                <a:tc>
                  <a:txBody>
                    <a:bodyPr/>
                    <a:lstStyle/>
                    <a:p>
                      <a:pPr marL="0" marR="0" algn="l">
                        <a:spcBef>
                          <a:spcPts val="0"/>
                        </a:spcBef>
                        <a:spcAft>
                          <a:spcPts val="0"/>
                        </a:spcAft>
                      </a:pPr>
                      <a:r>
                        <a:rPr lang="en-US" sz="1900" kern="1200" dirty="0" smtClean="0">
                          <a:effectLst/>
                        </a:rPr>
                        <a:t>“Outbound Smart Host”</a:t>
                      </a:r>
                      <a:endParaRPr lang="en-US" sz="1900" b="1" kern="1200" dirty="0">
                        <a:solidFill>
                          <a:schemeClr val="dk1"/>
                        </a:solidFill>
                        <a:effectLst/>
                        <a:latin typeface="+mn-lt"/>
                        <a:ea typeface="+mn-ea"/>
                        <a:cs typeface="+mn-cs"/>
                      </a:endParaRPr>
                    </a:p>
                  </a:txBody>
                  <a:tcPr marL="72215" marR="72215" marT="0" marB="0"/>
                </a:tc>
                <a:tc>
                  <a:txBody>
                    <a:bodyPr/>
                    <a:lstStyle/>
                    <a:p>
                      <a:pPr marL="0" marR="0" algn="l">
                        <a:spcBef>
                          <a:spcPts val="0"/>
                        </a:spcBef>
                        <a:spcAft>
                          <a:spcPts val="0"/>
                        </a:spcAft>
                      </a:pPr>
                      <a:r>
                        <a:rPr lang="en-US" sz="1900" baseline="0" dirty="0" smtClean="0">
                          <a:effectLst/>
                        </a:rPr>
                        <a:t>Route outbound mail through a DLP device</a:t>
                      </a:r>
                      <a:endParaRPr lang="en-US" sz="1900" dirty="0">
                        <a:effectLst/>
                        <a:latin typeface="Calibri"/>
                        <a:ea typeface="Times New Roman"/>
                        <a:cs typeface="Times New Roman"/>
                      </a:endParaRPr>
                    </a:p>
                  </a:txBody>
                  <a:tcPr marL="72215" marR="72215" marT="0" marB="0"/>
                </a:tc>
              </a:tr>
              <a:tr h="430071">
                <a:tc>
                  <a:txBody>
                    <a:bodyPr/>
                    <a:lstStyle/>
                    <a:p>
                      <a:pPr marL="0" marR="0" algn="ctr">
                        <a:spcBef>
                          <a:spcPts val="0"/>
                        </a:spcBef>
                        <a:spcAft>
                          <a:spcPts val="0"/>
                        </a:spcAft>
                      </a:pPr>
                      <a:endParaRPr lang="en-US" sz="1900" dirty="0">
                        <a:effectLst/>
                        <a:latin typeface="Calibri"/>
                        <a:ea typeface="Times New Roman"/>
                        <a:cs typeface="Times New Roman"/>
                      </a:endParaRPr>
                    </a:p>
                  </a:txBody>
                  <a:tcPr marL="72215" marR="72215" marT="0" marB="0"/>
                </a:tc>
                <a:tc>
                  <a:txBody>
                    <a:bodyPr/>
                    <a:lstStyle/>
                    <a:p>
                      <a:pPr marL="0" marR="0" algn="l">
                        <a:spcBef>
                          <a:spcPts val="0"/>
                        </a:spcBef>
                        <a:spcAft>
                          <a:spcPts val="0"/>
                        </a:spcAft>
                      </a:pPr>
                      <a:r>
                        <a:rPr lang="en-US" sz="1900" kern="1200" dirty="0" smtClean="0">
                          <a:effectLst/>
                        </a:rPr>
                        <a:t>“Regulated partner with forced TLS”</a:t>
                      </a:r>
                      <a:endParaRPr lang="en-US" sz="1900" b="1" kern="1200" dirty="0">
                        <a:solidFill>
                          <a:schemeClr val="dk1"/>
                        </a:solidFill>
                        <a:effectLst/>
                        <a:latin typeface="+mn-lt"/>
                        <a:ea typeface="+mn-ea"/>
                        <a:cs typeface="+mn-cs"/>
                      </a:endParaRPr>
                    </a:p>
                  </a:txBody>
                  <a:tcPr marL="72215" marR="72215" marT="0" marB="0"/>
                </a:tc>
                <a:tc>
                  <a:txBody>
                    <a:bodyPr/>
                    <a:lstStyle/>
                    <a:p>
                      <a:pPr marL="0" marR="0" algn="l">
                        <a:spcBef>
                          <a:spcPts val="0"/>
                        </a:spcBef>
                        <a:spcAft>
                          <a:spcPts val="0"/>
                        </a:spcAft>
                      </a:pPr>
                      <a:r>
                        <a:rPr lang="en-US" sz="1900" dirty="0" smtClean="0">
                          <a:effectLst/>
                        </a:rPr>
                        <a:t>Forced TLS</a:t>
                      </a:r>
                      <a:endParaRPr lang="en-US" sz="1900" dirty="0">
                        <a:effectLst/>
                        <a:latin typeface="Calibri"/>
                        <a:ea typeface="Times New Roman"/>
                        <a:cs typeface="Times New Roman"/>
                      </a:endParaRPr>
                    </a:p>
                  </a:txBody>
                  <a:tcPr marL="72215" marR="72215" marT="0" marB="0"/>
                </a:tc>
              </a:tr>
              <a:tr h="381000">
                <a:tc>
                  <a:txBody>
                    <a:bodyPr/>
                    <a:lstStyle/>
                    <a:p>
                      <a:pPr marL="0" marR="0" algn="ctr">
                        <a:spcBef>
                          <a:spcPts val="0"/>
                        </a:spcBef>
                        <a:spcAft>
                          <a:spcPts val="0"/>
                        </a:spcAft>
                      </a:pPr>
                      <a:endParaRPr lang="en-US" sz="1900" dirty="0">
                        <a:effectLst/>
                        <a:latin typeface="Calibri"/>
                        <a:ea typeface="Times New Roman"/>
                        <a:cs typeface="Times New Roman"/>
                      </a:endParaRPr>
                    </a:p>
                  </a:txBody>
                  <a:tcPr marL="72215" marR="72215" marT="0" marB="0"/>
                </a:tc>
                <a:tc>
                  <a:txBody>
                    <a:bodyPr/>
                    <a:lstStyle/>
                    <a:p>
                      <a:pPr marL="0" marR="0" algn="l">
                        <a:spcBef>
                          <a:spcPts val="0"/>
                        </a:spcBef>
                        <a:spcAft>
                          <a:spcPts val="0"/>
                        </a:spcAft>
                      </a:pPr>
                      <a:r>
                        <a:rPr lang="en-US" sz="1900" kern="1200" dirty="0" smtClean="0">
                          <a:effectLst/>
                        </a:rPr>
                        <a:t>“Inbound safe listing“</a:t>
                      </a:r>
                      <a:endParaRPr lang="en-US" sz="1900" b="1" kern="1200" dirty="0">
                        <a:solidFill>
                          <a:schemeClr val="dk1"/>
                        </a:solidFill>
                        <a:effectLst/>
                        <a:latin typeface="+mn-lt"/>
                        <a:ea typeface="+mn-ea"/>
                        <a:cs typeface="+mn-cs"/>
                      </a:endParaRPr>
                    </a:p>
                  </a:txBody>
                  <a:tcPr marL="72215" marR="7221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effectLst/>
                        </a:rPr>
                        <a:t>B</a:t>
                      </a:r>
                      <a:r>
                        <a:rPr lang="en-US" sz="1900" baseline="0" dirty="0" smtClean="0">
                          <a:effectLst/>
                        </a:rPr>
                        <a:t>ypass spam filtering for domains I trust</a:t>
                      </a:r>
                      <a:endParaRPr lang="en-US" sz="1900" dirty="0" smtClean="0">
                        <a:effectLst/>
                        <a:latin typeface="Calibri"/>
                        <a:ea typeface="Times New Roman"/>
                        <a:cs typeface="Times New Roman"/>
                      </a:endParaRPr>
                    </a:p>
                  </a:txBody>
                  <a:tcPr marL="72215" marR="72215" marT="0" marB="0"/>
                </a:tc>
              </a:tr>
              <a:tr h="609600">
                <a:tc>
                  <a:txBody>
                    <a:bodyPr/>
                    <a:lstStyle/>
                    <a:p>
                      <a:pPr marL="0" marR="0" algn="ctr">
                        <a:spcBef>
                          <a:spcPts val="0"/>
                        </a:spcBef>
                        <a:spcAft>
                          <a:spcPts val="0"/>
                        </a:spcAft>
                      </a:pPr>
                      <a:endParaRPr lang="en-US" sz="1900" dirty="0">
                        <a:effectLst/>
                        <a:latin typeface="Calibri"/>
                        <a:ea typeface="Times New Roman"/>
                        <a:cs typeface="Times New Roman"/>
                      </a:endParaRPr>
                    </a:p>
                  </a:txBody>
                  <a:tcPr marL="72215" marR="7221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kern="1200" dirty="0" smtClean="0">
                          <a:effectLst/>
                        </a:rPr>
                        <a:t>“Shared address space with on-premises relay</a:t>
                      </a:r>
                      <a:r>
                        <a:rPr lang="en-US" sz="1900" kern="1200" baseline="0" dirty="0" smtClean="0">
                          <a:effectLst/>
                        </a:rPr>
                        <a:t>”</a:t>
                      </a:r>
                      <a:endParaRPr lang="en-US" sz="1900" b="1" kern="1200" dirty="0" smtClean="0">
                        <a:solidFill>
                          <a:schemeClr val="dk1"/>
                        </a:solidFill>
                        <a:effectLst/>
                        <a:latin typeface="+mn-lt"/>
                        <a:ea typeface="+mn-ea"/>
                        <a:cs typeface="+mn-cs"/>
                      </a:endParaRPr>
                    </a:p>
                  </a:txBody>
                  <a:tcPr marL="72215" marR="72215" marT="0" marB="0"/>
                </a:tc>
                <a:tc>
                  <a:txBody>
                    <a:bodyPr/>
                    <a:lstStyle/>
                    <a:p>
                      <a:pPr marL="0" marR="0" algn="l">
                        <a:spcBef>
                          <a:spcPts val="0"/>
                        </a:spcBef>
                        <a:spcAft>
                          <a:spcPts val="0"/>
                        </a:spcAft>
                      </a:pPr>
                      <a:r>
                        <a:rPr lang="en-US" sz="1900" dirty="0" smtClean="0">
                          <a:effectLst/>
                        </a:rPr>
                        <a:t>Coexistence: Customer’s MX</a:t>
                      </a:r>
                      <a:r>
                        <a:rPr lang="en-US" sz="1900" baseline="0" dirty="0" smtClean="0">
                          <a:effectLst/>
                        </a:rPr>
                        <a:t> record is pointed on-premises</a:t>
                      </a:r>
                      <a:endParaRPr lang="en-US" sz="1900" dirty="0">
                        <a:effectLst/>
                        <a:latin typeface="Calibri"/>
                        <a:ea typeface="Times New Roman"/>
                        <a:cs typeface="Times New Roman"/>
                      </a:endParaRPr>
                    </a:p>
                  </a:txBody>
                  <a:tcPr marL="72215" marR="72215" marT="0" marB="0"/>
                </a:tc>
              </a:tr>
              <a:tr h="568960">
                <a:tc>
                  <a:txBody>
                    <a:bodyPr/>
                    <a:lstStyle/>
                    <a:p>
                      <a:pPr marL="0" marR="0" algn="ctr">
                        <a:spcBef>
                          <a:spcPts val="0"/>
                        </a:spcBef>
                        <a:spcAft>
                          <a:spcPts val="0"/>
                        </a:spcAft>
                      </a:pPr>
                      <a:endParaRPr lang="en-US" sz="1900" dirty="0">
                        <a:effectLst/>
                        <a:latin typeface="Calibri"/>
                        <a:ea typeface="Times New Roman"/>
                        <a:cs typeface="Times New Roman"/>
                      </a:endParaRPr>
                    </a:p>
                  </a:txBody>
                  <a:tcPr marL="72215" marR="72215" marT="0" marB="0"/>
                </a:tc>
                <a:tc>
                  <a:txBody>
                    <a:bodyPr/>
                    <a:lstStyle/>
                    <a:p>
                      <a:pPr marL="0" marR="0" algn="l">
                        <a:spcBef>
                          <a:spcPts val="0"/>
                        </a:spcBef>
                        <a:spcAft>
                          <a:spcPts val="0"/>
                        </a:spcAft>
                      </a:pPr>
                      <a:r>
                        <a:rPr lang="en-US" sz="1900" kern="1200" dirty="0" smtClean="0">
                          <a:effectLst/>
                        </a:rPr>
                        <a:t>“</a:t>
                      </a:r>
                      <a:r>
                        <a:rPr lang="en-US" sz="2000" dirty="0" smtClean="0"/>
                        <a:t>Shared Address Space with Cloud Relay</a:t>
                      </a:r>
                      <a:r>
                        <a:rPr lang="en-US" sz="1900" kern="1200" dirty="0" smtClean="0">
                          <a:effectLst/>
                        </a:rPr>
                        <a:t>”</a:t>
                      </a:r>
                      <a:endParaRPr lang="en-US" sz="1900" b="1" kern="1200" dirty="0">
                        <a:solidFill>
                          <a:schemeClr val="dk1"/>
                        </a:solidFill>
                        <a:effectLst/>
                        <a:latin typeface="+mn-lt"/>
                        <a:ea typeface="+mn-ea"/>
                        <a:cs typeface="+mn-cs"/>
                      </a:endParaRPr>
                    </a:p>
                  </a:txBody>
                  <a:tcPr marL="72215" marR="72215" marT="0" marB="0"/>
                </a:tc>
                <a:tc>
                  <a:txBody>
                    <a:bodyPr/>
                    <a:lstStyle/>
                    <a:p>
                      <a:pPr marL="0" marR="0" algn="l">
                        <a:spcBef>
                          <a:spcPts val="0"/>
                        </a:spcBef>
                        <a:spcAft>
                          <a:spcPts val="0"/>
                        </a:spcAft>
                      </a:pPr>
                      <a:r>
                        <a:rPr lang="en-US" sz="1900" dirty="0" smtClean="0">
                          <a:effectLst/>
                        </a:rPr>
                        <a:t>Coexistence:</a:t>
                      </a:r>
                      <a:r>
                        <a:rPr lang="en-US" sz="1900" baseline="0" dirty="0" smtClean="0">
                          <a:effectLst/>
                        </a:rPr>
                        <a:t> Customers’ MX record is pointed to the cloud (virtual domains method)</a:t>
                      </a:r>
                      <a:endParaRPr lang="en-US" sz="1900" dirty="0">
                        <a:effectLst/>
                        <a:latin typeface="Calibri"/>
                        <a:ea typeface="Times New Roman"/>
                        <a:cs typeface="Times New Roman"/>
                      </a:endParaRPr>
                    </a:p>
                  </a:txBody>
                  <a:tcPr marL="72215" marR="72215" marT="0" marB="0"/>
                </a:tc>
              </a:tr>
            </a:tbl>
          </a:graphicData>
        </a:graphic>
      </p:graphicFrame>
      <p:sp>
        <p:nvSpPr>
          <p:cNvPr id="5" name="Rectangle 4"/>
          <p:cNvSpPr/>
          <p:nvPr/>
        </p:nvSpPr>
        <p:spPr>
          <a:xfrm>
            <a:off x="608012" y="4911544"/>
            <a:ext cx="5681574" cy="900257"/>
          </a:xfrm>
          <a:prstGeom prst="rect">
            <a:avLst/>
          </a:prstGeom>
        </p:spPr>
        <p:txBody>
          <a:bodyPr wrap="none" lIns="68589" tIns="34295" rIns="68589" bIns="34295">
            <a:spAutoFit/>
          </a:bodyPr>
          <a:lstStyle/>
          <a:p>
            <a:pPr defTabSz="457200"/>
            <a:r>
              <a:rPr lang="en-US" dirty="0">
                <a:solidFill>
                  <a:srgbClr val="00467F"/>
                </a:solidFill>
                <a:hlinkClick r:id="rId3"/>
              </a:rPr>
              <a:t>http://</a:t>
            </a:r>
            <a:r>
              <a:rPr lang="en-US" dirty="0" smtClean="0">
                <a:solidFill>
                  <a:srgbClr val="00467F"/>
                </a:solidFill>
                <a:hlinkClick r:id="rId3"/>
              </a:rPr>
              <a:t>technet.microsoft.com/en-us/library/gg430178.aspx</a:t>
            </a:r>
            <a:endParaRPr lang="en-US" dirty="0" smtClean="0">
              <a:solidFill>
                <a:srgbClr val="00467F"/>
              </a:solidFill>
            </a:endParaRPr>
          </a:p>
          <a:p>
            <a:pPr defTabSz="457200"/>
            <a:r>
              <a:rPr lang="en-US" dirty="0" smtClean="0">
                <a:solidFill>
                  <a:srgbClr val="00467F"/>
                </a:solidFill>
                <a:hlinkClick r:id="rId4"/>
              </a:rPr>
              <a:t>http</a:t>
            </a:r>
            <a:r>
              <a:rPr lang="en-US" dirty="0">
                <a:solidFill>
                  <a:srgbClr val="00467F"/>
                </a:solidFill>
                <a:hlinkClick r:id="rId4"/>
              </a:rPr>
              <a:t>://</a:t>
            </a:r>
            <a:r>
              <a:rPr lang="en-US" dirty="0" smtClean="0">
                <a:solidFill>
                  <a:srgbClr val="00467F"/>
                </a:solidFill>
                <a:hlinkClick r:id="rId4"/>
              </a:rPr>
              <a:t>help.outlook.com/en-us/beta/Dd775210.aspx</a:t>
            </a:r>
            <a:r>
              <a:rPr lang="en-US" dirty="0" smtClean="0">
                <a:solidFill>
                  <a:srgbClr val="00467F"/>
                </a:solidFill>
              </a:rPr>
              <a:t> </a:t>
            </a:r>
            <a:endParaRPr lang="en-US" dirty="0">
              <a:solidFill>
                <a:srgbClr val="00467F"/>
              </a:solidFill>
            </a:endParaRPr>
          </a:p>
          <a:p>
            <a:pPr defTabSz="457200"/>
            <a:r>
              <a:rPr lang="en-US" dirty="0" smtClean="0">
                <a:solidFill>
                  <a:srgbClr val="00467F"/>
                </a:solidFill>
              </a:rPr>
              <a:t> </a:t>
            </a:r>
            <a:endParaRPr lang="en-US" dirty="0">
              <a:solidFill>
                <a:srgbClr val="00467F"/>
              </a:solidFill>
            </a:endParaRPr>
          </a:p>
        </p:txBody>
      </p:sp>
      <p:sp>
        <p:nvSpPr>
          <p:cNvPr id="8" name="Title 1"/>
          <p:cNvSpPr>
            <a:spLocks noGrp="1"/>
          </p:cNvSpPr>
          <p:nvPr>
            <p:ph type="title"/>
          </p:nvPr>
        </p:nvSpPr>
        <p:spPr/>
        <p:txBody>
          <a:bodyPr/>
          <a:lstStyle/>
          <a:p>
            <a:r>
              <a:rPr lang="en-US" smtClean="0"/>
              <a:t>Understanding Terminology</a:t>
            </a:r>
            <a:endParaRPr lang="en-US" dirty="0"/>
          </a:p>
        </p:txBody>
      </p:sp>
    </p:spTree>
    <p:extLst>
      <p:ext uri="{BB962C8B-B14F-4D97-AF65-F5344CB8AC3E}">
        <p14:creationId xmlns:p14="http://schemas.microsoft.com/office/powerpoint/2010/main" val="423863652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22670"/>
            <a:ext cx="3453500" cy="701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Segoe UI" pitchFamily="34" charset="0"/>
              <a:ea typeface="Segoe UI" pitchFamily="34" charset="0"/>
              <a:cs typeface="Segoe UI" pitchFamily="34" charset="0"/>
            </a:endParaRPr>
          </a:p>
        </p:txBody>
      </p:sp>
      <p:grpSp>
        <p:nvGrpSpPr>
          <p:cNvPr id="68" name="Group 67"/>
          <p:cNvGrpSpPr/>
          <p:nvPr/>
        </p:nvGrpSpPr>
        <p:grpSpPr>
          <a:xfrm>
            <a:off x="5195111" y="2221328"/>
            <a:ext cx="1915037" cy="1343799"/>
            <a:chOff x="3762287" y="2725081"/>
            <a:chExt cx="1436652" cy="1343799"/>
          </a:xfrm>
        </p:grpSpPr>
        <p:sp>
          <p:nvSpPr>
            <p:cNvPr id="69" name="Rounded Rectangle 68"/>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0" name="Trapezoid 69"/>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1" name="TextBox 70"/>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4" name="Rounded Rectangle 73"/>
            <p:cNvSpPr/>
            <p:nvPr/>
          </p:nvSpPr>
          <p:spPr bwMode="auto">
            <a:xfrm>
              <a:off x="4010641" y="3296622"/>
              <a:ext cx="914400" cy="182880"/>
            </a:xfrm>
            <a:prstGeom prst="roundRect">
              <a:avLst/>
            </a:prstGeom>
            <a:gradFill rotWithShape="1">
              <a:gsLst>
                <a:gs pos="0">
                  <a:schemeClr val="bg1">
                    <a:lumMod val="65000"/>
                  </a:schemeClr>
                </a:gs>
                <a:gs pos="80000">
                  <a:schemeClr val="bg1">
                    <a:lumMod val="65000"/>
                  </a:schemeClr>
                </a:gs>
                <a:gs pos="100000">
                  <a:schemeClr val="bg1">
                    <a:lumMod val="65000"/>
                  </a:scheme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42" name="Group 41"/>
          <p:cNvGrpSpPr/>
          <p:nvPr/>
        </p:nvGrpSpPr>
        <p:grpSpPr>
          <a:xfrm>
            <a:off x="4624545" y="4126328"/>
            <a:ext cx="2891899" cy="1355467"/>
            <a:chOff x="3433069" y="4525149"/>
            <a:chExt cx="2169489" cy="1355467"/>
          </a:xfrm>
        </p:grpSpPr>
        <p:grpSp>
          <p:nvGrpSpPr>
            <p:cNvPr id="43" name="Group 42"/>
            <p:cNvGrpSpPr/>
            <p:nvPr/>
          </p:nvGrpSpPr>
          <p:grpSpPr>
            <a:xfrm>
              <a:off x="3433069" y="4525149"/>
              <a:ext cx="2169489" cy="1299865"/>
              <a:chOff x="3165520" y="3124200"/>
              <a:chExt cx="2169489" cy="1299865"/>
            </a:xfrm>
          </p:grpSpPr>
          <p:sp>
            <p:nvSpPr>
              <p:cNvPr id="65" name="Rounded Rectangle 64"/>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ectangle 65"/>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7" name="TextBox 66"/>
              <p:cNvSpPr txBox="1">
                <a:spLocks noChangeArrowheads="1"/>
              </p:cNvSpPr>
              <p:nvPr/>
            </p:nvSpPr>
            <p:spPr bwMode="auto">
              <a:xfrm>
                <a:off x="3165520" y="3124200"/>
                <a:ext cx="2169489"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44"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5" name="Group 44"/>
            <p:cNvGrpSpPr/>
            <p:nvPr/>
          </p:nvGrpSpPr>
          <p:grpSpPr>
            <a:xfrm>
              <a:off x="4038600" y="5317972"/>
              <a:ext cx="966167" cy="365760"/>
              <a:chOff x="4032504" y="5349240"/>
              <a:chExt cx="966167" cy="365760"/>
            </a:xfrm>
          </p:grpSpPr>
          <p:pic>
            <p:nvPicPr>
              <p:cNvPr id="61"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032504" y="5349240"/>
                <a:ext cx="298655" cy="365760"/>
              </a:xfrm>
              <a:prstGeom prst="rect">
                <a:avLst/>
              </a:prstGeom>
              <a:noFill/>
            </p:spPr>
          </p:pic>
          <p:pic>
            <p:nvPicPr>
              <p:cNvPr id="62"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242816" y="5349240"/>
                <a:ext cx="298655" cy="365760"/>
              </a:xfrm>
              <a:prstGeom prst="rect">
                <a:avLst/>
              </a:prstGeom>
              <a:noFill/>
            </p:spPr>
          </p:pic>
          <p:pic>
            <p:nvPicPr>
              <p:cNvPr id="63"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471416" y="5349240"/>
                <a:ext cx="298655" cy="365760"/>
              </a:xfrm>
              <a:prstGeom prst="rect">
                <a:avLst/>
              </a:prstGeom>
              <a:noFill/>
            </p:spPr>
          </p:pic>
          <p:pic>
            <p:nvPicPr>
              <p:cNvPr id="64"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700016" y="5349240"/>
                <a:ext cx="298655" cy="365760"/>
              </a:xfrm>
              <a:prstGeom prst="rect">
                <a:avLst/>
              </a:prstGeom>
              <a:noFill/>
            </p:spPr>
          </p:pic>
        </p:grpSp>
        <p:sp>
          <p:nvSpPr>
            <p:cNvPr id="60" name="Rounded Rectangle 59"/>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37" name="Group 36"/>
          <p:cNvGrpSpPr/>
          <p:nvPr/>
        </p:nvGrpSpPr>
        <p:grpSpPr>
          <a:xfrm>
            <a:off x="387706" y="1306925"/>
            <a:ext cx="2813222" cy="1326810"/>
            <a:chOff x="160294" y="1600201"/>
            <a:chExt cx="2110466" cy="1326810"/>
          </a:xfrm>
        </p:grpSpPr>
        <p:grpSp>
          <p:nvGrpSpPr>
            <p:cNvPr id="38" name="Group 37"/>
            <p:cNvGrpSpPr/>
            <p:nvPr/>
          </p:nvGrpSpPr>
          <p:grpSpPr>
            <a:xfrm>
              <a:off x="160294" y="1600201"/>
              <a:ext cx="2110466" cy="1326810"/>
              <a:chOff x="327933" y="1492021"/>
              <a:chExt cx="2110466" cy="1326810"/>
            </a:xfrm>
          </p:grpSpPr>
          <p:sp>
            <p:nvSpPr>
              <p:cNvPr id="40" name="Rounded Rectangle 3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1" name="TextBox 4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39"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33" name="Content Placeholder 114"/>
          <p:cNvSpPr txBox="1">
            <a:spLocks/>
          </p:cNvSpPr>
          <p:nvPr/>
        </p:nvSpPr>
        <p:spPr>
          <a:xfrm>
            <a:off x="7618016" y="2260970"/>
            <a:ext cx="4469236" cy="1472830"/>
          </a:xfrm>
          <a:prstGeom prst="rect">
            <a:avLst/>
          </a:prstGeom>
        </p:spPr>
        <p:txBody>
          <a:bodyPr vert="horz" wrap="square" lIns="0" tIns="0" rIns="0" bIns="0" rtlCol="0">
            <a:noAutofit/>
          </a:bodyPr>
          <a:lstStyle>
            <a:lvl1pPr marL="339976" indent="-339976" algn="l" defTabSz="914363" rtl="0" eaLnBrk="1" latinLnBrk="0" hangingPunct="1">
              <a:lnSpc>
                <a:spcPct val="90000"/>
              </a:lnSpc>
              <a:spcBef>
                <a:spcPct val="20000"/>
              </a:spcBef>
              <a:buSzPct val="85000"/>
              <a:buFontTx/>
              <a:buBlip>
                <a:blip r:embed="rId6"/>
              </a:buBlip>
              <a:defRPr sz="1600" kern="1200">
                <a:gradFill>
                  <a:gsLst>
                    <a:gs pos="0">
                      <a:schemeClr val="tx1"/>
                    </a:gs>
                    <a:gs pos="86000">
                      <a:schemeClr val="tx1"/>
                    </a:gs>
                  </a:gsLst>
                  <a:lin ang="5400000" scaled="0"/>
                </a:gradFill>
                <a:latin typeface="+mn-lt"/>
                <a:ea typeface="+mn-ea"/>
                <a:cs typeface="+mn-cs"/>
              </a:defRPr>
            </a:lvl1pPr>
            <a:lvl2pPr marL="673338" indent="-325424" algn="l" defTabSz="914363" rtl="0" eaLnBrk="1" latinLnBrk="0" hangingPunct="1">
              <a:lnSpc>
                <a:spcPct val="90000"/>
              </a:lnSpc>
              <a:spcBef>
                <a:spcPct val="20000"/>
              </a:spcBef>
              <a:buSzPct val="85000"/>
              <a:buFontTx/>
              <a:buBlip>
                <a:blip r:embed="rId6"/>
              </a:buBlip>
              <a:defRPr sz="1400" kern="1200">
                <a:gradFill>
                  <a:gsLst>
                    <a:gs pos="0">
                      <a:schemeClr val="tx1"/>
                    </a:gs>
                    <a:gs pos="86000">
                      <a:schemeClr val="tx1"/>
                    </a:gs>
                  </a:gsLst>
                  <a:lin ang="5400000" scaled="0"/>
                </a:gradFill>
                <a:latin typeface="+mn-lt"/>
                <a:ea typeface="+mn-ea"/>
                <a:cs typeface="+mn-cs"/>
              </a:defRPr>
            </a:lvl2pPr>
            <a:lvl3pPr marL="953785" indent="-288384" algn="l" defTabSz="914363" rtl="0" eaLnBrk="1" latinLnBrk="0" hangingPunct="1">
              <a:lnSpc>
                <a:spcPct val="90000"/>
              </a:lnSpc>
              <a:spcBef>
                <a:spcPct val="20000"/>
              </a:spcBef>
              <a:buSzPct val="85000"/>
              <a:buFontTx/>
              <a:buBlip>
                <a:blip r:embed="rId6"/>
              </a:buBlip>
              <a:defRPr sz="1200" kern="1200">
                <a:gradFill>
                  <a:gsLst>
                    <a:gs pos="0">
                      <a:schemeClr val="tx1"/>
                    </a:gs>
                    <a:gs pos="86000">
                      <a:schemeClr val="tx1"/>
                    </a:gs>
                  </a:gsLst>
                  <a:lin ang="5400000" scaled="0"/>
                </a:gradFill>
                <a:latin typeface="+mn-lt"/>
                <a:ea typeface="+mn-ea"/>
                <a:cs typeface="+mn-cs"/>
              </a:defRPr>
            </a:lvl3pPr>
            <a:lvl4pPr marL="1227618" indent="-273833" algn="l" defTabSz="914363" rtl="0" eaLnBrk="1" latinLnBrk="0" hangingPunct="1">
              <a:lnSpc>
                <a:spcPct val="90000"/>
              </a:lnSpc>
              <a:spcBef>
                <a:spcPct val="20000"/>
              </a:spcBef>
              <a:buSzPct val="85000"/>
              <a:buFontTx/>
              <a:buBlip>
                <a:blip r:embed="rId6"/>
              </a:buBlip>
              <a:defRPr sz="1800" kern="1200">
                <a:gradFill>
                  <a:gsLst>
                    <a:gs pos="0">
                      <a:schemeClr val="tx1"/>
                    </a:gs>
                    <a:gs pos="86000">
                      <a:schemeClr val="tx1"/>
                    </a:gs>
                  </a:gsLst>
                  <a:lin ang="5400000" scaled="0"/>
                </a:gradFill>
                <a:latin typeface="+mn-lt"/>
                <a:ea typeface="+mn-ea"/>
                <a:cs typeface="+mn-cs"/>
              </a:defRPr>
            </a:lvl4pPr>
            <a:lvl5pPr marL="1516002" indent="-280447" algn="l" defTabSz="914363" rtl="0" eaLnBrk="1" latinLnBrk="0" hangingPunct="1">
              <a:lnSpc>
                <a:spcPct val="90000"/>
              </a:lnSpc>
              <a:spcBef>
                <a:spcPct val="20000"/>
              </a:spcBef>
              <a:buSzPct val="85000"/>
              <a:buFontTx/>
              <a:buBlip>
                <a:blip r:embed="rId6"/>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indent="-342900" defTabSz="457200">
              <a:buClr>
                <a:srgbClr val="6BBD46"/>
              </a:buClr>
              <a:buSzPct val="100000"/>
              <a:buFont typeface="Arial"/>
              <a:buChar char="•"/>
            </a:pPr>
            <a:r>
              <a:rPr lang="en-US" dirty="0">
                <a:solidFill>
                  <a:srgbClr val="00467F"/>
                </a:solidFill>
                <a:latin typeface="Segoe UI" pitchFamily="34" charset="0"/>
                <a:ea typeface="Segoe UI" pitchFamily="34" charset="0"/>
                <a:cs typeface="Segoe UI" pitchFamily="34" charset="0"/>
              </a:rPr>
              <a:t>Mail is sent outbound</a:t>
            </a:r>
          </a:p>
          <a:p>
            <a:pPr marL="342900" indent="-342900" defTabSz="457200">
              <a:buClr>
                <a:srgbClr val="6BBD46"/>
              </a:buClr>
              <a:buSzPct val="100000"/>
              <a:buFont typeface="Arial"/>
              <a:buChar char="•"/>
            </a:pPr>
            <a:r>
              <a:rPr lang="en-US" dirty="0">
                <a:solidFill>
                  <a:srgbClr val="00467F"/>
                </a:solidFill>
                <a:latin typeface="Segoe UI" pitchFamily="34" charset="0"/>
                <a:ea typeface="Segoe UI" pitchFamily="34" charset="0"/>
                <a:cs typeface="Segoe UI" pitchFamily="34" charset="0"/>
              </a:rPr>
              <a:t>Virus scanning is performed by FPE on Exchange Online servers</a:t>
            </a:r>
          </a:p>
          <a:p>
            <a:pPr marL="342900" indent="-342900" defTabSz="457200">
              <a:buClr>
                <a:srgbClr val="6BBD46"/>
              </a:buClr>
              <a:buSzPct val="100000"/>
              <a:buFont typeface="Arial"/>
              <a:buChar char="•"/>
            </a:pPr>
            <a:r>
              <a:rPr lang="en-US" dirty="0">
                <a:solidFill>
                  <a:srgbClr val="00467F"/>
                </a:solidFill>
                <a:latin typeface="Segoe UI" pitchFamily="34" charset="0"/>
                <a:ea typeface="Segoe UI" pitchFamily="34" charset="0"/>
                <a:cs typeface="Segoe UI" pitchFamily="34" charset="0"/>
              </a:rPr>
              <a:t>FOPE filters as outbound</a:t>
            </a:r>
          </a:p>
          <a:p>
            <a:pPr marL="342900" indent="-342900" defTabSz="457200">
              <a:buClr>
                <a:srgbClr val="6BBD46"/>
              </a:buClr>
              <a:buSzPct val="100000"/>
              <a:buFont typeface="Arial"/>
              <a:buChar char="•"/>
            </a:pPr>
            <a:r>
              <a:rPr lang="en-US" dirty="0">
                <a:solidFill>
                  <a:srgbClr val="00467F"/>
                </a:solidFill>
                <a:latin typeface="Segoe UI" pitchFamily="34" charset="0"/>
                <a:ea typeface="Segoe UI" pitchFamily="34" charset="0"/>
                <a:cs typeface="Segoe UI" pitchFamily="34" charset="0"/>
              </a:rPr>
              <a:t>FOPE delivers to Internet</a:t>
            </a:r>
          </a:p>
          <a:p>
            <a:pPr>
              <a:buClr>
                <a:srgbClr val="0070C0"/>
              </a:buClr>
              <a:buSzPct val="100000"/>
              <a:buFontTx/>
              <a:buBlip>
                <a:blip r:embed="rId7"/>
              </a:buBlip>
            </a:pPr>
            <a:endParaRPr lang="en-US" sz="1800" dirty="0">
              <a:solidFill>
                <a:prstClr val="black"/>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b="1" dirty="0" smtClean="0"/>
              <a:t>Fully hosted:</a:t>
            </a:r>
            <a:r>
              <a:rPr lang="en-US" dirty="0" smtClean="0"/>
              <a:t> Inbound and Outbound</a:t>
            </a:r>
            <a:endParaRPr lang="en-US" dirty="0"/>
          </a:p>
        </p:txBody>
      </p:sp>
      <p:sp>
        <p:nvSpPr>
          <p:cNvPr id="115" name="Content Placeholder 114"/>
          <p:cNvSpPr>
            <a:spLocks noGrp="1"/>
          </p:cNvSpPr>
          <p:nvPr>
            <p:ph sz="half" idx="1"/>
          </p:nvPr>
        </p:nvSpPr>
        <p:spPr>
          <a:xfrm>
            <a:off x="519113" y="3653980"/>
            <a:ext cx="3836577" cy="1378839"/>
          </a:xfrm>
        </p:spPr>
        <p:txBody>
          <a:bodyPr/>
          <a:lstStyle/>
          <a:p>
            <a:r>
              <a:rPr lang="en-US" sz="1400" dirty="0" err="1" smtClean="0"/>
              <a:t>Contoso</a:t>
            </a:r>
            <a:r>
              <a:rPr lang="en-US" sz="1400" dirty="0" smtClean="0"/>
              <a:t> signs up for Exchange Online </a:t>
            </a:r>
          </a:p>
          <a:p>
            <a:r>
              <a:rPr lang="en-US" sz="1400" dirty="0" smtClean="0"/>
              <a:t>Exchange Online has provisioned tenant in FOPE</a:t>
            </a:r>
          </a:p>
          <a:p>
            <a:r>
              <a:rPr lang="en-US" sz="1400" dirty="0" smtClean="0"/>
              <a:t>Mail sent to FOPE</a:t>
            </a:r>
          </a:p>
          <a:p>
            <a:r>
              <a:rPr lang="en-US" sz="1400" dirty="0" smtClean="0"/>
              <a:t>FOPE filters inbound mail</a:t>
            </a:r>
          </a:p>
          <a:p>
            <a:r>
              <a:rPr lang="en-US" sz="1400" dirty="0" smtClean="0"/>
              <a:t>Virus scanning is performed by FPE on Exchange Online servers</a:t>
            </a:r>
          </a:p>
          <a:p>
            <a:r>
              <a:rPr lang="en-US" sz="1400" dirty="0" smtClean="0"/>
              <a:t>Mail is delivered to the recipient’s mailbox</a:t>
            </a:r>
          </a:p>
        </p:txBody>
      </p:sp>
      <p:cxnSp>
        <p:nvCxnSpPr>
          <p:cNvPr id="72" name="Elbow Connector 71"/>
          <p:cNvCxnSpPr/>
          <p:nvPr/>
        </p:nvCxnSpPr>
        <p:spPr>
          <a:xfrm>
            <a:off x="3110077" y="1692535"/>
            <a:ext cx="2995290" cy="514513"/>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7" name="Straight Arrow Connector 76"/>
          <p:cNvCxnSpPr/>
          <p:nvPr/>
        </p:nvCxnSpPr>
        <p:spPr>
          <a:xfrm>
            <a:off x="6324671" y="3581400"/>
            <a:ext cx="0" cy="533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5" name="Content Placeholder 186"/>
          <p:cNvSpPr txBox="1">
            <a:spLocks/>
          </p:cNvSpPr>
          <p:nvPr/>
        </p:nvSpPr>
        <p:spPr>
          <a:xfrm>
            <a:off x="519113" y="28194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sales@fabrikam.com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Bill@contoso.com</a:t>
            </a:r>
            <a:endParaRPr lang="en-US" sz="1200" dirty="0">
              <a:solidFill>
                <a:prstClr val="black"/>
              </a:solidFill>
              <a:latin typeface="Segoe UI" pitchFamily="34" charset="0"/>
              <a:ea typeface="Segoe UI" pitchFamily="34" charset="0"/>
              <a:cs typeface="Segoe UI" pitchFamily="34" charset="0"/>
            </a:endParaRPr>
          </a:p>
        </p:txBody>
      </p:sp>
      <p:pic>
        <p:nvPicPr>
          <p:cNvPr id="96" name="Rectangle 9288"/>
          <p:cNvPicPr>
            <a:picLocks noChangeAspect="1" noChangeArrowheads="1"/>
          </p:cNvPicPr>
          <p:nvPr/>
        </p:nvPicPr>
        <p:blipFill>
          <a:blip r:embed="rId8" cstate="print"/>
          <a:srcRect/>
          <a:stretch>
            <a:fillRect/>
          </a:stretch>
        </p:blipFill>
        <p:spPr bwMode="auto">
          <a:xfrm>
            <a:off x="2317806" y="1415539"/>
            <a:ext cx="623226" cy="467673"/>
          </a:xfrm>
          <a:prstGeom prst="rect">
            <a:avLst/>
          </a:prstGeom>
          <a:noFill/>
          <a:ln w="9525">
            <a:noFill/>
            <a:miter lim="800000"/>
            <a:headEnd/>
            <a:tailEnd/>
          </a:ln>
        </p:spPr>
      </p:pic>
      <p:sp>
        <p:nvSpPr>
          <p:cNvPr id="32" name="Content Placeholder 186"/>
          <p:cNvSpPr txBox="1">
            <a:spLocks/>
          </p:cNvSpPr>
          <p:nvPr/>
        </p:nvSpPr>
        <p:spPr>
          <a:xfrm>
            <a:off x="7719589" y="1363592"/>
            <a:ext cx="3094570" cy="705456"/>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Bill@contoso.com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sales@fabrikam.com</a:t>
            </a:r>
            <a:endParaRPr lang="en-US" sz="1200" dirty="0">
              <a:solidFill>
                <a:prstClr val="black"/>
              </a:solidFill>
              <a:latin typeface="Segoe UI" pitchFamily="34" charset="0"/>
              <a:ea typeface="Segoe UI" pitchFamily="34" charset="0"/>
              <a:cs typeface="Segoe UI" pitchFamily="34" charset="0"/>
            </a:endParaRPr>
          </a:p>
        </p:txBody>
      </p:sp>
      <p:cxnSp>
        <p:nvCxnSpPr>
          <p:cNvPr id="34" name="Straight Arrow Connector 33"/>
          <p:cNvCxnSpPr/>
          <p:nvPr/>
        </p:nvCxnSpPr>
        <p:spPr>
          <a:xfrm flipH="1" flipV="1">
            <a:off x="5910255" y="3609713"/>
            <a:ext cx="8639" cy="4965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Elbow Connector 34"/>
          <p:cNvCxnSpPr/>
          <p:nvPr/>
        </p:nvCxnSpPr>
        <p:spPr>
          <a:xfrm rot="10800000">
            <a:off x="3110080" y="1949789"/>
            <a:ext cx="2633190" cy="238520"/>
          </a:xfrm>
          <a:prstGeom prst="bentConnector3">
            <a:avLst>
              <a:gd name="adj1" fmla="val 8"/>
            </a:avLst>
          </a:prstGeom>
          <a:ln>
            <a:tailEnd type="arrow"/>
          </a:ln>
        </p:spPr>
        <p:style>
          <a:lnRef idx="2">
            <a:schemeClr val="accent2"/>
          </a:lnRef>
          <a:fillRef idx="0">
            <a:schemeClr val="accent2"/>
          </a:fillRef>
          <a:effectRef idx="1">
            <a:schemeClr val="accent2"/>
          </a:effectRef>
          <a:fontRef idx="minor">
            <a:schemeClr val="tx1"/>
          </a:fontRef>
        </p:style>
      </p:cxnSp>
      <p:pic>
        <p:nvPicPr>
          <p:cNvPr id="36" name="Rectangle 9288"/>
          <p:cNvPicPr>
            <a:picLocks noChangeAspect="1" noChangeArrowheads="1"/>
          </p:cNvPicPr>
          <p:nvPr/>
        </p:nvPicPr>
        <p:blipFill>
          <a:blip r:embed="rId8" cstate="print"/>
          <a:srcRect/>
          <a:stretch>
            <a:fillRect/>
          </a:stretch>
        </p:blipFill>
        <p:spPr bwMode="auto">
          <a:xfrm>
            <a:off x="4999142" y="4991705"/>
            <a:ext cx="623226" cy="467673"/>
          </a:xfrm>
          <a:prstGeom prst="rect">
            <a:avLst/>
          </a:prstGeom>
          <a:noFill/>
          <a:ln w="9525">
            <a:noFill/>
            <a:miter lim="800000"/>
            <a:headEnd/>
            <a:tailEnd/>
          </a:ln>
        </p:spPr>
      </p:pic>
      <p:sp>
        <p:nvSpPr>
          <p:cNvPr id="3" name="TextBox 2"/>
          <p:cNvSpPr txBox="1"/>
          <p:nvPr/>
        </p:nvSpPr>
        <p:spPr>
          <a:xfrm>
            <a:off x="5066398" y="5530334"/>
            <a:ext cx="2056218"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4105271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fill="hold" nodeType="clickEffect">
                                  <p:stCondLst>
                                    <p:cond delay="0"/>
                                  </p:stCondLst>
                                  <p:childTnLst>
                                    <p:animMotion origin="layout" path="M -3.33333E-6 3.33333E-6 L 0.28334 3.33333E-6 " pathEditMode="relative" rAng="0" ptsTypes="AA">
                                      <p:cBhvr>
                                        <p:cTn id="26" dur="2000" fill="hold"/>
                                        <p:tgtEl>
                                          <p:spTgt spid="96"/>
                                        </p:tgtEl>
                                        <p:attrNameLst>
                                          <p:attrName>ppt_x</p:attrName>
                                          <p:attrName>ppt_y</p:attrName>
                                        </p:attrNameLst>
                                      </p:cBhvr>
                                      <p:rCtr x="14167" y="0"/>
                                    </p:animMotion>
                                  </p:childTnLst>
                                </p:cTn>
                              </p:par>
                              <p:par>
                                <p:cTn id="27" presetID="1" presetClass="entr" presetSubtype="0" fill="hold" grpId="0" nodeType="withEffect">
                                  <p:stCondLst>
                                    <p:cond delay="0"/>
                                  </p:stCondLst>
                                  <p:childTnLst>
                                    <p:set>
                                      <p:cBhvr>
                                        <p:cTn id="28" dur="1" fill="hold">
                                          <p:stCondLst>
                                            <p:cond delay="0"/>
                                          </p:stCondLst>
                                        </p:cTn>
                                        <p:tgtEl>
                                          <p:spTgt spid="115">
                                            <p:txEl>
                                              <p:pRg st="2" end="2"/>
                                            </p:txEl>
                                          </p:spTgt>
                                        </p:tgtEl>
                                        <p:attrNameLst>
                                          <p:attrName>style.visibility</p:attrName>
                                        </p:attrNameLst>
                                      </p:cBhvr>
                                      <p:to>
                                        <p:strVal val="visible"/>
                                      </p:to>
                                    </p:set>
                                  </p:childTnLst>
                                </p:cTn>
                              </p:par>
                            </p:childTnLst>
                          </p:cTn>
                        </p:par>
                        <p:par>
                          <p:cTn id="29" fill="hold">
                            <p:stCondLst>
                              <p:cond delay="2000"/>
                            </p:stCondLst>
                            <p:childTnLst>
                              <p:par>
                                <p:cTn id="30" presetID="42" presetClass="path" presetSubtype="0" decel="100000" fill="hold" nodeType="afterEffect">
                                  <p:stCondLst>
                                    <p:cond delay="0"/>
                                  </p:stCondLst>
                                  <p:childTnLst>
                                    <p:animMotion origin="layout" path="M 0.28282 -0.00069 L 0.28282 0.07708 " pathEditMode="relative" rAng="0" ptsTypes="AA">
                                      <p:cBhvr>
                                        <p:cTn id="31" dur="1000" fill="hold"/>
                                        <p:tgtEl>
                                          <p:spTgt spid="96"/>
                                        </p:tgtEl>
                                        <p:attrNameLst>
                                          <p:attrName>ppt_x</p:attrName>
                                          <p:attrName>ppt_y</p:attrName>
                                        </p:attrNameLst>
                                      </p:cBhvr>
                                      <p:rCtr x="0" y="3889"/>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5">
                                            <p:txEl>
                                              <p:pRg st="3" end="3"/>
                                            </p:txEl>
                                          </p:spTgt>
                                        </p:tgtEl>
                                        <p:attrNameLst>
                                          <p:attrName>style.visibility</p:attrName>
                                        </p:attrNameLst>
                                      </p:cBhvr>
                                      <p:to>
                                        <p:strVal val="visible"/>
                                      </p:to>
                                    </p:set>
                                  </p:childTnLst>
                                </p:cTn>
                              </p:par>
                            </p:childTnLst>
                          </p:cTn>
                        </p:par>
                        <p:par>
                          <p:cTn id="36" fill="hold">
                            <p:stCondLst>
                              <p:cond delay="0"/>
                            </p:stCondLst>
                            <p:childTnLst>
                              <p:par>
                                <p:cTn id="37" presetID="42" presetClass="path" presetSubtype="0" accel="50000" decel="50000" fill="hold" nodeType="afterEffect">
                                  <p:stCondLst>
                                    <p:cond delay="0"/>
                                  </p:stCondLst>
                                  <p:childTnLst>
                                    <p:animMotion origin="layout" path="M 0.28282 0.07708 L 0.28282 0.27708 " pathEditMode="relative" rAng="0" ptsTypes="AA">
                                      <p:cBhvr>
                                        <p:cTn id="38" dur="2000" fill="hold"/>
                                        <p:tgtEl>
                                          <p:spTgt spid="96"/>
                                        </p:tgtEl>
                                        <p:attrNameLst>
                                          <p:attrName>ppt_x</p:attrName>
                                          <p:attrName>ppt_y</p:attrName>
                                        </p:attrNameLst>
                                      </p:cBhvr>
                                      <p:rCtr x="0" y="100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28282 0.27708 L 0.33282 0.49931 " pathEditMode="relative" rAng="0" ptsTypes="AA">
                                      <p:cBhvr>
                                        <p:cTn id="42" dur="2000" fill="hold"/>
                                        <p:tgtEl>
                                          <p:spTgt spid="96"/>
                                        </p:tgtEl>
                                        <p:attrNameLst>
                                          <p:attrName>ppt_x</p:attrName>
                                          <p:attrName>ppt_y</p:attrName>
                                        </p:attrNameLst>
                                      </p:cBhvr>
                                      <p:rCtr x="2500" y="11111"/>
                                    </p:animMotion>
                                  </p:childTnLst>
                                </p:cTn>
                              </p:par>
                              <p:par>
                                <p:cTn id="43" presetID="1" presetClass="entr" presetSubtype="0" fill="hold" grpId="0" nodeType="withEffect">
                                  <p:stCondLst>
                                    <p:cond delay="0"/>
                                  </p:stCondLst>
                                  <p:childTnLst>
                                    <p:set>
                                      <p:cBhvr>
                                        <p:cTn id="44" dur="1" fill="hold">
                                          <p:stCondLst>
                                            <p:cond delay="0"/>
                                          </p:stCondLst>
                                        </p:cTn>
                                        <p:tgtEl>
                                          <p:spTgt spid="115">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5">
                                            <p:txEl>
                                              <p:pRg st="5" end="5"/>
                                            </p:txEl>
                                          </p:spTgt>
                                        </p:tgtEl>
                                        <p:attrNameLst>
                                          <p:attrName>style.visibility</p:attrName>
                                        </p:attrNameLst>
                                      </p:cBhvr>
                                      <p:to>
                                        <p:strVal val="visible"/>
                                      </p:to>
                                    </p:set>
                                  </p:childTnLst>
                                </p:cTn>
                              </p:par>
                            </p:childTnLst>
                          </p:cTn>
                        </p:par>
                        <p:par>
                          <p:cTn id="47" fill="hold">
                            <p:stCondLst>
                              <p:cond delay="2000"/>
                            </p:stCondLst>
                            <p:childTnLst>
                              <p:par>
                                <p:cTn id="48" presetID="10" presetClass="exit" presetSubtype="0" fill="hold" nodeType="afterEffect">
                                  <p:stCondLst>
                                    <p:cond delay="0"/>
                                  </p:stCondLst>
                                  <p:childTnLst>
                                    <p:animEffect transition="out" filter="fade">
                                      <p:cBhvr>
                                        <p:cTn id="49" dur="2000"/>
                                        <p:tgtEl>
                                          <p:spTgt spid="96"/>
                                        </p:tgtEl>
                                      </p:cBhvr>
                                    </p:animEffect>
                                    <p:set>
                                      <p:cBhvr>
                                        <p:cTn id="50" dur="1" fill="hold">
                                          <p:stCondLst>
                                            <p:cond delay="1999"/>
                                          </p:stCondLst>
                                        </p:cTn>
                                        <p:tgtEl>
                                          <p:spTgt spid="9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5.55556E-7 1.11111E-6 L 0.03785 -0.24445 " pathEditMode="relative" rAng="0" ptsTypes="AA">
                                      <p:cBhvr>
                                        <p:cTn id="67" dur="2000" fill="hold"/>
                                        <p:tgtEl>
                                          <p:spTgt spid="36"/>
                                        </p:tgtEl>
                                        <p:attrNameLst>
                                          <p:attrName>ppt_x</p:attrName>
                                          <p:attrName>ppt_y</p:attrName>
                                        </p:attrNameLst>
                                      </p:cBhvr>
                                      <p:rCtr x="1892" y="-12222"/>
                                    </p:animMotion>
                                  </p:childTnLst>
                                </p:cTn>
                              </p:par>
                              <p:par>
                                <p:cTn id="68" presetID="1" presetClass="entr" presetSubtype="0" fill="hold" grpId="0" nodeType="withEffect">
                                  <p:stCondLst>
                                    <p:cond delay="0"/>
                                  </p:stCondLst>
                                  <p:childTnLst>
                                    <p:set>
                                      <p:cBhvr>
                                        <p:cTn id="69" dur="1" fill="hold">
                                          <p:stCondLst>
                                            <p:cond delay="0"/>
                                          </p:stCondLst>
                                        </p:cTn>
                                        <p:tgtEl>
                                          <p:spTgt spid="33">
                                            <p:txEl>
                                              <p:pRg st="0" end="0"/>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25000" decel="25000" fill="hold" nodeType="clickEffect">
                                  <p:stCondLst>
                                    <p:cond delay="0"/>
                                  </p:stCondLst>
                                  <p:childTnLst>
                                    <p:animMotion origin="layout" path="M 0.03785 -0.24445 L 0.03785 -0.47778 " pathEditMode="relative" rAng="0" ptsTypes="AA">
                                      <p:cBhvr>
                                        <p:cTn id="75" dur="2000" fill="hold"/>
                                        <p:tgtEl>
                                          <p:spTgt spid="36"/>
                                        </p:tgtEl>
                                        <p:attrNameLst>
                                          <p:attrName>ppt_x</p:attrName>
                                          <p:attrName>ppt_y</p:attrName>
                                        </p:attrNameLst>
                                      </p:cBhvr>
                                      <p:rCtr x="0" y="-11667"/>
                                    </p:animMotion>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decel="25000" fill="hold" nodeType="clickEffect">
                                  <p:stCondLst>
                                    <p:cond delay="0"/>
                                  </p:stCondLst>
                                  <p:childTnLst>
                                    <p:animMotion origin="layout" path="M 0.03785 -0.47778 L -0.17882 -0.47778 " pathEditMode="relative" rAng="0" ptsTypes="AA">
                                      <p:cBhvr>
                                        <p:cTn id="82" dur="2000" fill="hold"/>
                                        <p:tgtEl>
                                          <p:spTgt spid="36"/>
                                        </p:tgtEl>
                                        <p:attrNameLst>
                                          <p:attrName>ppt_x</p:attrName>
                                          <p:attrName>ppt_y</p:attrName>
                                        </p:attrNameLst>
                                      </p:cBhvr>
                                      <p:rCtr x="-10833" y="0"/>
                                    </p:animMotion>
                                  </p:childTnLst>
                                </p:cTn>
                              </p:par>
                              <p:par>
                                <p:cTn id="83" presetID="1" presetClass="entr" presetSubtype="0" fill="hold" grpId="0" nodeType="withEffect">
                                  <p:stCondLst>
                                    <p:cond delay="0"/>
                                  </p:stCondLst>
                                  <p:childTnLst>
                                    <p:set>
                                      <p:cBhvr>
                                        <p:cTn id="84" dur="1" fill="hold">
                                          <p:stCondLst>
                                            <p:cond delay="0"/>
                                          </p:stCondLst>
                                        </p:cTn>
                                        <p:tgtEl>
                                          <p:spTgt spid="33">
                                            <p:txEl>
                                              <p:pRg st="3" end="3"/>
                                            </p:txEl>
                                          </p:spTgt>
                                        </p:tgtEl>
                                        <p:attrNameLst>
                                          <p:attrName>style.visibility</p:attrName>
                                        </p:attrNameLst>
                                      </p:cBhvr>
                                      <p:to>
                                        <p:strVal val="visible"/>
                                      </p:to>
                                    </p:set>
                                  </p:childTnLst>
                                </p:cTn>
                              </p:par>
                            </p:childTnLst>
                          </p:cTn>
                        </p:par>
                        <p:par>
                          <p:cTn id="85" fill="hold">
                            <p:stCondLst>
                              <p:cond delay="2000"/>
                            </p:stCondLst>
                            <p:childTnLst>
                              <p:par>
                                <p:cTn id="86" presetID="10" presetClass="exit" presetSubtype="0" fill="hold" nodeType="after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115" grpId="0" build="p"/>
      <p:bldP spid="95" grpId="0" animBg="1"/>
      <p:bldP spid="3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168"/>
          <p:cNvSpPr/>
          <p:nvPr/>
        </p:nvSpPr>
        <p:spPr bwMode="auto">
          <a:xfrm>
            <a:off x="7543341" y="3102513"/>
            <a:ext cx="1542177" cy="18288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rPr>
              <a:t>SPAM Protection</a:t>
            </a:r>
          </a:p>
        </p:txBody>
      </p:sp>
      <p:sp>
        <p:nvSpPr>
          <p:cNvPr id="103" name="Rounded Rectangle 102"/>
          <p:cNvSpPr/>
          <p:nvPr/>
        </p:nvSpPr>
        <p:spPr bwMode="auto">
          <a:xfrm>
            <a:off x="7595269" y="3651947"/>
            <a:ext cx="1428345" cy="22837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Safe senders</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231" name="Rounded Rectangle 230"/>
          <p:cNvSpPr/>
          <p:nvPr/>
        </p:nvSpPr>
        <p:spPr bwMode="auto">
          <a:xfrm>
            <a:off x="10879537" y="3230235"/>
            <a:ext cx="1187279" cy="1678832"/>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endParaRPr lang="en-US" sz="9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mtClean="0"/>
              <a:t>FOPE Inbound Filtering</a:t>
            </a:r>
            <a:endParaRPr lang="en-US" dirty="0"/>
          </a:p>
        </p:txBody>
      </p:sp>
      <p:sp>
        <p:nvSpPr>
          <p:cNvPr id="41" name="Straight Connector 8198"/>
          <p:cNvSpPr>
            <a:spLocks noChangeShapeType="1"/>
          </p:cNvSpPr>
          <p:nvPr/>
        </p:nvSpPr>
        <p:spPr bwMode="auto">
          <a:xfrm flipV="1">
            <a:off x="5496006" y="3460613"/>
            <a:ext cx="175638" cy="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pic>
        <p:nvPicPr>
          <p:cNvPr id="50" name="Rectangle 8201"/>
          <p:cNvPicPr>
            <a:picLocks noChangeAspect="1" noChangeArrowheads="1"/>
          </p:cNvPicPr>
          <p:nvPr/>
        </p:nvPicPr>
        <p:blipFill>
          <a:blip r:embed="rId3"/>
          <a:srcRect/>
          <a:stretch>
            <a:fillRect/>
          </a:stretch>
        </p:blipFill>
        <p:spPr bwMode="auto">
          <a:xfrm>
            <a:off x="4235662" y="4930177"/>
            <a:ext cx="852794" cy="1127125"/>
          </a:xfrm>
          <a:prstGeom prst="rect">
            <a:avLst/>
          </a:prstGeom>
          <a:noFill/>
          <a:ln w="9525">
            <a:noFill/>
            <a:miter lim="800000"/>
            <a:headEnd/>
            <a:tailEnd/>
          </a:ln>
        </p:spPr>
      </p:pic>
      <p:pic>
        <p:nvPicPr>
          <p:cNvPr id="51" name="Rectangle 8202"/>
          <p:cNvPicPr>
            <a:picLocks noChangeAspect="1" noChangeArrowheads="1"/>
          </p:cNvPicPr>
          <p:nvPr/>
        </p:nvPicPr>
        <p:blipFill>
          <a:blip r:embed="rId4"/>
          <a:srcRect/>
          <a:stretch>
            <a:fillRect/>
          </a:stretch>
        </p:blipFill>
        <p:spPr bwMode="auto">
          <a:xfrm>
            <a:off x="6070650" y="4930177"/>
            <a:ext cx="804124" cy="479425"/>
          </a:xfrm>
          <a:prstGeom prst="rect">
            <a:avLst/>
          </a:prstGeom>
          <a:noFill/>
          <a:ln w="9525">
            <a:noFill/>
            <a:miter lim="800000"/>
            <a:headEnd/>
            <a:tailEnd/>
          </a:ln>
        </p:spPr>
      </p:pic>
      <p:pic>
        <p:nvPicPr>
          <p:cNvPr id="52" name="Rectangle 8203"/>
          <p:cNvPicPr>
            <a:picLocks noChangeAspect="1" noChangeArrowheads="1"/>
          </p:cNvPicPr>
          <p:nvPr/>
        </p:nvPicPr>
        <p:blipFill>
          <a:blip r:embed="rId5"/>
          <a:srcRect/>
          <a:stretch>
            <a:fillRect/>
          </a:stretch>
        </p:blipFill>
        <p:spPr bwMode="auto">
          <a:xfrm>
            <a:off x="7969838" y="4930168"/>
            <a:ext cx="694086" cy="477838"/>
          </a:xfrm>
          <a:prstGeom prst="rect">
            <a:avLst/>
          </a:prstGeom>
          <a:noFill/>
          <a:ln w="9525">
            <a:noFill/>
            <a:miter lim="800000"/>
            <a:headEnd/>
            <a:tailEnd/>
          </a:ln>
        </p:spPr>
      </p:pic>
      <p:sp>
        <p:nvSpPr>
          <p:cNvPr id="67" name="TextBox 66"/>
          <p:cNvSpPr txBox="1">
            <a:spLocks noChangeArrowheads="1"/>
          </p:cNvSpPr>
          <p:nvPr/>
        </p:nvSpPr>
        <p:spPr bwMode="auto">
          <a:xfrm>
            <a:off x="1768545" y="3175124"/>
            <a:ext cx="1499325" cy="396875"/>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457200">
              <a:spcBef>
                <a:spcPct val="50000"/>
              </a:spcBef>
              <a:defRPr/>
            </a:pPr>
            <a:r>
              <a:rPr lang="en-US" sz="1000" dirty="0">
                <a:solidFill>
                  <a:srgbClr val="00467F"/>
                </a:solidFill>
                <a:effectLst>
                  <a:outerShdw blurRad="38100" dist="38100" dir="2700000" algn="tl">
                    <a:srgbClr val="000000">
                      <a:alpha val="43137"/>
                    </a:srgbClr>
                  </a:outerShdw>
                </a:effectLst>
                <a:latin typeface="Segoe" pitchFamily="34" charset="0"/>
              </a:rPr>
              <a:t>Spam</a:t>
            </a:r>
            <a:br>
              <a:rPr lang="en-US" sz="1000" dirty="0">
                <a:solidFill>
                  <a:srgbClr val="00467F"/>
                </a:solidFill>
                <a:effectLst>
                  <a:outerShdw blurRad="38100" dist="38100" dir="2700000" algn="tl">
                    <a:srgbClr val="000000">
                      <a:alpha val="43137"/>
                    </a:srgbClr>
                  </a:outerShdw>
                </a:effectLst>
                <a:latin typeface="Segoe" pitchFamily="34" charset="0"/>
              </a:rPr>
            </a:br>
            <a:r>
              <a:rPr lang="en-US" sz="1000" dirty="0">
                <a:solidFill>
                  <a:srgbClr val="00467F"/>
                </a:solidFill>
                <a:effectLst>
                  <a:outerShdw blurRad="38100" dist="38100" dir="2700000" algn="tl">
                    <a:srgbClr val="000000">
                      <a:alpha val="43137"/>
                    </a:srgbClr>
                  </a:outerShdw>
                </a:effectLst>
                <a:latin typeface="Segoe" pitchFamily="34" charset="0"/>
              </a:rPr>
              <a:t>Prevention</a:t>
            </a:r>
            <a:endParaRPr lang="en-US" dirty="0">
              <a:solidFill>
                <a:srgbClr val="00467F"/>
              </a:solidFill>
              <a:effectLst>
                <a:outerShdw blurRad="38100" dist="38100" dir="2700000" algn="tl">
                  <a:srgbClr val="000000">
                    <a:alpha val="43137"/>
                  </a:srgbClr>
                </a:outerShdw>
              </a:effectLst>
            </a:endParaRPr>
          </a:p>
        </p:txBody>
      </p:sp>
      <p:sp>
        <p:nvSpPr>
          <p:cNvPr id="78" name="TextBox 77"/>
          <p:cNvSpPr txBox="1">
            <a:spLocks noChangeArrowheads="1"/>
          </p:cNvSpPr>
          <p:nvPr/>
        </p:nvSpPr>
        <p:spPr bwMode="auto">
          <a:xfrm>
            <a:off x="9224089" y="1449102"/>
            <a:ext cx="1464797" cy="553998"/>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457200">
              <a:spcBef>
                <a:spcPct val="50000"/>
              </a:spcBef>
              <a:defRPr/>
            </a:pPr>
            <a:r>
              <a:rPr lang="en-US" sz="1000" dirty="0" smtClean="0">
                <a:effectLst>
                  <a:outerShdw blurRad="38100" dist="38100" dir="2700000" algn="tl">
                    <a:srgbClr val="000000">
                      <a:alpha val="43137"/>
                    </a:srgbClr>
                  </a:outerShdw>
                </a:effectLst>
                <a:latin typeface="Segoe" pitchFamily="34" charset="0"/>
              </a:rPr>
              <a:t>If server down, </a:t>
            </a:r>
            <a:br>
              <a:rPr lang="en-US" sz="1000" dirty="0" smtClean="0">
                <a:effectLst>
                  <a:outerShdw blurRad="38100" dist="38100" dir="2700000" algn="tl">
                    <a:srgbClr val="000000">
                      <a:alpha val="43137"/>
                    </a:srgbClr>
                  </a:outerShdw>
                </a:effectLst>
                <a:latin typeface="Segoe" pitchFamily="34" charset="0"/>
              </a:rPr>
            </a:br>
            <a:r>
              <a:rPr lang="en-US" sz="1000" dirty="0" smtClean="0">
                <a:effectLst>
                  <a:outerShdw blurRad="38100" dist="38100" dir="2700000" algn="tl">
                    <a:srgbClr val="000000">
                      <a:alpha val="43137"/>
                    </a:srgbClr>
                  </a:outerShdw>
                </a:effectLst>
                <a:latin typeface="Segoe" pitchFamily="34" charset="0"/>
              </a:rPr>
              <a:t>E-mail queued for up to 5 </a:t>
            </a:r>
            <a:r>
              <a:rPr lang="en-US" sz="1000" dirty="0">
                <a:effectLst>
                  <a:outerShdw blurRad="38100" dist="38100" dir="2700000" algn="tl">
                    <a:srgbClr val="000000">
                      <a:alpha val="43137"/>
                    </a:srgbClr>
                  </a:outerShdw>
                </a:effectLst>
                <a:latin typeface="Segoe" pitchFamily="34" charset="0"/>
              </a:rPr>
              <a:t>days</a:t>
            </a:r>
            <a:endParaRPr lang="en-US" sz="1000" dirty="0">
              <a:effectLst>
                <a:outerShdw blurRad="38100" dist="38100" dir="2700000" algn="tl">
                  <a:srgbClr val="000000">
                    <a:alpha val="43137"/>
                  </a:srgbClr>
                </a:outerShdw>
              </a:effectLst>
            </a:endParaRPr>
          </a:p>
        </p:txBody>
      </p:sp>
      <p:pic>
        <p:nvPicPr>
          <p:cNvPr id="95" name="Rectangle 8236"/>
          <p:cNvPicPr>
            <a:picLocks noChangeAspect="1" noChangeArrowheads="1"/>
          </p:cNvPicPr>
          <p:nvPr/>
        </p:nvPicPr>
        <p:blipFill>
          <a:blip r:embed="rId6"/>
          <a:srcRect/>
          <a:stretch>
            <a:fillRect/>
          </a:stretch>
        </p:blipFill>
        <p:spPr bwMode="auto">
          <a:xfrm>
            <a:off x="9666596" y="2060433"/>
            <a:ext cx="634835" cy="415925"/>
          </a:xfrm>
          <a:prstGeom prst="rect">
            <a:avLst/>
          </a:prstGeom>
          <a:noFill/>
          <a:ln w="9525">
            <a:noFill/>
            <a:miter lim="800000"/>
            <a:headEnd/>
            <a:tailEnd/>
          </a:ln>
        </p:spPr>
      </p:pic>
      <p:pic>
        <p:nvPicPr>
          <p:cNvPr id="101" name="Rectangle 8239"/>
          <p:cNvPicPr>
            <a:picLocks noChangeAspect="1" noChangeArrowheads="1"/>
          </p:cNvPicPr>
          <p:nvPr/>
        </p:nvPicPr>
        <p:blipFill>
          <a:blip r:embed="rId7"/>
          <a:srcRect r="3206"/>
          <a:stretch>
            <a:fillRect/>
          </a:stretch>
        </p:blipFill>
        <p:spPr bwMode="auto">
          <a:xfrm>
            <a:off x="10976514" y="3251718"/>
            <a:ext cx="983692" cy="1209674"/>
          </a:xfrm>
          <a:prstGeom prst="rect">
            <a:avLst/>
          </a:prstGeom>
          <a:noFill/>
          <a:ln w="9525">
            <a:noFill/>
            <a:miter lim="800000"/>
            <a:headEnd/>
            <a:tailEnd/>
          </a:ln>
          <a:effectLst/>
        </p:spPr>
      </p:pic>
      <p:pic>
        <p:nvPicPr>
          <p:cNvPr id="91" name="Rectangle 8232"/>
          <p:cNvPicPr>
            <a:picLocks noChangeAspect="1" noChangeArrowheads="1"/>
          </p:cNvPicPr>
          <p:nvPr/>
        </p:nvPicPr>
        <p:blipFill>
          <a:blip r:embed="rId8"/>
          <a:srcRect/>
          <a:stretch>
            <a:fillRect/>
          </a:stretch>
        </p:blipFill>
        <p:spPr bwMode="auto">
          <a:xfrm>
            <a:off x="1027812" y="1301024"/>
            <a:ext cx="1646338" cy="1000125"/>
          </a:xfrm>
          <a:prstGeom prst="rect">
            <a:avLst/>
          </a:prstGeom>
          <a:noFill/>
          <a:ln w="9525">
            <a:noFill/>
            <a:miter lim="800000"/>
            <a:headEnd/>
            <a:tailEnd/>
          </a:ln>
        </p:spPr>
      </p:pic>
      <p:sp>
        <p:nvSpPr>
          <p:cNvPr id="130" name="Straight Connector 8200"/>
          <p:cNvSpPr>
            <a:spLocks noChangeShapeType="1"/>
          </p:cNvSpPr>
          <p:nvPr/>
        </p:nvSpPr>
        <p:spPr bwMode="auto">
          <a:xfrm flipV="1">
            <a:off x="4658209" y="2920522"/>
            <a:ext cx="0" cy="158750"/>
          </a:xfrm>
          <a:prstGeom prst="line">
            <a:avLst/>
          </a:prstGeom>
          <a:ln w="38100">
            <a:headEnd w="lg" len="med"/>
            <a:tailEnd type="triangle" w="lg" len="med"/>
          </a:ln>
        </p:spPr>
        <p:style>
          <a:lnRef idx="1">
            <a:schemeClr val="accent4"/>
          </a:lnRef>
          <a:fillRef idx="0">
            <a:schemeClr val="accent4"/>
          </a:fillRef>
          <a:effectRef idx="0">
            <a:schemeClr val="accent4"/>
          </a:effectRef>
          <a:fontRef idx="minor">
            <a:schemeClr val="tx1"/>
          </a:fontRef>
        </p:style>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134" name="Rounded Rectangle 133"/>
          <p:cNvSpPr/>
          <p:nvPr/>
        </p:nvSpPr>
        <p:spPr bwMode="auto">
          <a:xfrm>
            <a:off x="695803" y="3127523"/>
            <a:ext cx="2690739" cy="184497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fontAlgn="base">
              <a:spcBef>
                <a:spcPct val="50000"/>
              </a:spcBef>
              <a:spcAft>
                <a:spcPct val="0"/>
              </a:spcAft>
              <a:defRPr/>
            </a:pPr>
            <a:endParaRPr lang="en-US" sz="8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44" name="Rounded Rectangle 143"/>
          <p:cNvSpPr/>
          <p:nvPr/>
        </p:nvSpPr>
        <p:spPr bwMode="auto">
          <a:xfrm>
            <a:off x="695804" y="2370652"/>
            <a:ext cx="2690739" cy="49953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000" dirty="0" smtClean="0">
                <a:solidFill>
                  <a:srgbClr val="FFFFFF"/>
                </a:solidFill>
                <a:effectLst>
                  <a:outerShdw blurRad="38100" dist="38100" dir="2700000" algn="tl">
                    <a:srgbClr val="000000">
                      <a:alpha val="43137"/>
                    </a:srgbClr>
                  </a:outerShdw>
                </a:effectLst>
                <a:latin typeface="Segoe"/>
              </a:rPr>
              <a:t>E-mail enters the global </a:t>
            </a:r>
            <a:br>
              <a:rPr lang="en-US" sz="1000" dirty="0" smtClean="0">
                <a:solidFill>
                  <a:srgbClr val="FFFFFF"/>
                </a:solidFill>
                <a:effectLst>
                  <a:outerShdw blurRad="38100" dist="38100" dir="2700000" algn="tl">
                    <a:srgbClr val="000000">
                      <a:alpha val="43137"/>
                    </a:srgbClr>
                  </a:outerShdw>
                </a:effectLst>
                <a:latin typeface="Segoe"/>
              </a:rPr>
            </a:br>
            <a:r>
              <a:rPr lang="en-US" sz="1000" dirty="0" smtClean="0">
                <a:solidFill>
                  <a:srgbClr val="FFFFFF"/>
                </a:solidFill>
                <a:effectLst>
                  <a:outerShdw blurRad="38100" dist="38100" dir="2700000" algn="tl">
                    <a:srgbClr val="000000">
                      <a:alpha val="43137"/>
                    </a:srgbClr>
                  </a:outerShdw>
                </a:effectLst>
                <a:latin typeface="Segoe"/>
              </a:rPr>
              <a:t>data center network – MX (mail.messaging.microsoft.com)</a:t>
            </a:r>
          </a:p>
        </p:txBody>
      </p:sp>
      <p:sp>
        <p:nvSpPr>
          <p:cNvPr id="145" name="Rounded Rectangle 144"/>
          <p:cNvSpPr/>
          <p:nvPr/>
        </p:nvSpPr>
        <p:spPr bwMode="auto">
          <a:xfrm>
            <a:off x="785506" y="3246104"/>
            <a:ext cx="970826" cy="6096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1000" dirty="0" smtClean="0">
                <a:solidFill>
                  <a:prstClr val="white"/>
                </a:solidFill>
                <a:effectLst>
                  <a:outerShdw blurRad="38100" dist="38100" dir="2700000" algn="tl">
                    <a:srgbClr val="000000">
                      <a:alpha val="43137"/>
                    </a:srgbClr>
                  </a:outerShdw>
                </a:effectLst>
                <a:latin typeface="Segoe" pitchFamily="34" charset="0"/>
              </a:rPr>
              <a:t>Directory</a:t>
            </a:r>
            <a:br>
              <a:rPr lang="en-US" sz="1000" dirty="0" smtClean="0">
                <a:solidFill>
                  <a:prstClr val="white"/>
                </a:solidFill>
                <a:effectLst>
                  <a:outerShdw blurRad="38100" dist="38100" dir="2700000" algn="tl">
                    <a:srgbClr val="000000">
                      <a:alpha val="43137"/>
                    </a:srgbClr>
                  </a:outerShdw>
                </a:effectLst>
                <a:latin typeface="Segoe" pitchFamily="34" charset="0"/>
              </a:rPr>
            </a:br>
            <a:r>
              <a:rPr lang="en-US" sz="1000" dirty="0" smtClean="0">
                <a:solidFill>
                  <a:prstClr val="white"/>
                </a:solidFill>
                <a:effectLst>
                  <a:outerShdw blurRad="38100" dist="38100" dir="2700000" algn="tl">
                    <a:srgbClr val="000000">
                      <a:alpha val="43137"/>
                    </a:srgbClr>
                  </a:outerShdw>
                </a:effectLst>
                <a:latin typeface="Segoe" pitchFamily="34" charset="0"/>
              </a:rPr>
              <a:t>Services</a:t>
            </a:r>
            <a:endParaRPr lang="en-US" sz="1000" dirty="0">
              <a:solidFill>
                <a:prstClr val="white"/>
              </a:solidFill>
              <a:effectLst>
                <a:outerShdw blurRad="38100" dist="38100" dir="2700000" algn="tl">
                  <a:srgbClr val="000000">
                    <a:alpha val="43137"/>
                  </a:srgbClr>
                </a:outerShdw>
              </a:effectLst>
            </a:endParaRPr>
          </a:p>
        </p:txBody>
      </p:sp>
      <p:sp>
        <p:nvSpPr>
          <p:cNvPr id="146" name="Rounded Rectangle 145"/>
          <p:cNvSpPr/>
          <p:nvPr/>
        </p:nvSpPr>
        <p:spPr bwMode="auto">
          <a:xfrm>
            <a:off x="1814571" y="3210375"/>
            <a:ext cx="1504087" cy="1685925"/>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457200">
              <a:spcBef>
                <a:spcPct val="50000"/>
              </a:spcBef>
              <a:defRPr/>
            </a:pPr>
            <a:r>
              <a:rPr lang="en-US" sz="1000" dirty="0" smtClean="0">
                <a:solidFill>
                  <a:prstClr val="white"/>
                </a:solidFill>
                <a:effectLst>
                  <a:outerShdw blurRad="38100" dist="38100" dir="2700000" algn="tl">
                    <a:srgbClr val="000000">
                      <a:alpha val="43137"/>
                    </a:srgbClr>
                  </a:outerShdw>
                </a:effectLst>
                <a:latin typeface="Segoe" pitchFamily="34" charset="0"/>
              </a:rPr>
              <a:t>SPAM prevention</a:t>
            </a:r>
          </a:p>
        </p:txBody>
      </p:sp>
      <p:sp>
        <p:nvSpPr>
          <p:cNvPr id="148" name="TextBox 147"/>
          <p:cNvSpPr txBox="1">
            <a:spLocks noChangeArrowheads="1"/>
          </p:cNvSpPr>
          <p:nvPr/>
        </p:nvSpPr>
        <p:spPr bwMode="auto">
          <a:xfrm>
            <a:off x="1863215" y="4089720"/>
            <a:ext cx="1405101" cy="33855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IP Reputation based Filtering</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149" name="TextBox 148"/>
          <p:cNvSpPr txBox="1">
            <a:spLocks noChangeArrowheads="1"/>
          </p:cNvSpPr>
          <p:nvPr/>
        </p:nvSpPr>
        <p:spPr bwMode="auto">
          <a:xfrm>
            <a:off x="2230844" y="4470923"/>
            <a:ext cx="723989" cy="33855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Reputation </a:t>
            </a:r>
            <a:r>
              <a:rPr lang="en-US" sz="800" dirty="0">
                <a:solidFill>
                  <a:prstClr val="white"/>
                </a:solidFill>
                <a:effectLst>
                  <a:outerShdw blurRad="38100" dist="38100" dir="2700000" algn="tl">
                    <a:srgbClr val="000000">
                      <a:alpha val="43137"/>
                    </a:srgbClr>
                  </a:outerShdw>
                </a:effectLst>
                <a:latin typeface="Segoe" pitchFamily="34" charset="0"/>
              </a:rPr>
              <a:t>database</a:t>
            </a:r>
          </a:p>
        </p:txBody>
      </p:sp>
      <p:sp>
        <p:nvSpPr>
          <p:cNvPr id="150" name="TextBox 149"/>
          <p:cNvSpPr txBox="1">
            <a:spLocks noChangeArrowheads="1"/>
          </p:cNvSpPr>
          <p:nvPr/>
        </p:nvSpPr>
        <p:spPr bwMode="auto">
          <a:xfrm>
            <a:off x="785506" y="3900743"/>
            <a:ext cx="996168" cy="892552"/>
          </a:xfrm>
          <a:prstGeom prst="rect">
            <a:avLst/>
          </a:prstGeom>
          <a:noFill/>
          <a:ln w="9525" cap="flat" cmpd="sng" algn="ctr">
            <a:noFill/>
            <a:prstDash val="solid"/>
            <a:miter lim="800000"/>
            <a:headEnd type="none" w="med" len="med"/>
            <a:tailEnd type="none" w="med" len="med"/>
          </a:ln>
          <a:effectLst/>
        </p:spPr>
        <p:txBody>
          <a:bodyPr wrap="square">
            <a:spAutoFit/>
          </a:bodyPr>
          <a:lstStyle/>
          <a:p>
            <a:pPr defTabSz="457200">
              <a:spcBef>
                <a:spcPct val="50000"/>
              </a:spcBef>
              <a:defRPr/>
            </a:pPr>
            <a:r>
              <a:rPr lang="en-US" sz="800" dirty="0" smtClean="0">
                <a:effectLst>
                  <a:outerShdw blurRad="38100" dist="38100" dir="2700000" algn="tl">
                    <a:srgbClr val="000000">
                      <a:alpha val="43137"/>
                    </a:srgbClr>
                  </a:outerShdw>
                </a:effectLst>
                <a:latin typeface="Segoe" pitchFamily="34" charset="0"/>
              </a:rPr>
              <a:t>Mail addressed to non existent users if rejected</a:t>
            </a:r>
          </a:p>
          <a:p>
            <a:pPr defTabSz="457200">
              <a:spcBef>
                <a:spcPct val="50000"/>
              </a:spcBef>
              <a:defRPr/>
            </a:pPr>
            <a:r>
              <a:rPr lang="en-US" sz="800" dirty="0" smtClean="0">
                <a:effectLst>
                  <a:outerShdw blurRad="38100" dist="38100" dir="2700000" algn="tl">
                    <a:srgbClr val="000000">
                      <a:alpha val="43137"/>
                    </a:srgbClr>
                  </a:outerShdw>
                </a:effectLst>
                <a:latin typeface="Segoe" pitchFamily="34" charset="0"/>
              </a:rPr>
              <a:t>Mail form IP Spammers are </a:t>
            </a:r>
            <a:r>
              <a:rPr lang="en-US" sz="800" dirty="0">
                <a:effectLst>
                  <a:outerShdw blurRad="38100" dist="38100" dir="2700000" algn="tl">
                    <a:srgbClr val="000000">
                      <a:alpha val="43137"/>
                    </a:srgbClr>
                  </a:outerShdw>
                </a:effectLst>
                <a:latin typeface="Segoe" pitchFamily="34" charset="0"/>
              </a:rPr>
              <a:t>blocked</a:t>
            </a:r>
            <a:endParaRPr lang="en-US" sz="800" dirty="0">
              <a:effectLst>
                <a:outerShdw blurRad="38100" dist="38100" dir="2700000" algn="tl">
                  <a:srgbClr val="000000">
                    <a:alpha val="43137"/>
                  </a:srgbClr>
                </a:outerShdw>
              </a:effectLst>
            </a:endParaRPr>
          </a:p>
        </p:txBody>
      </p:sp>
      <p:sp>
        <p:nvSpPr>
          <p:cNvPr id="154" name="Rounded Rectangle 153"/>
          <p:cNvSpPr/>
          <p:nvPr/>
        </p:nvSpPr>
        <p:spPr bwMode="auto">
          <a:xfrm>
            <a:off x="3884092" y="2370652"/>
            <a:ext cx="5186737" cy="497732"/>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900" dirty="0" smtClean="0">
                <a:solidFill>
                  <a:prstClr val="white"/>
                </a:solidFill>
                <a:effectLst>
                  <a:outerShdw blurRad="38100" dist="38100" dir="2700000" algn="tl">
                    <a:srgbClr val="000000">
                      <a:alpha val="43137"/>
                    </a:srgbClr>
                  </a:outerShdw>
                </a:effectLst>
                <a:latin typeface="Segoe" pitchFamily="34" charset="0"/>
              </a:rPr>
              <a:t>Look up e-mail filtering settings for domain</a:t>
            </a:r>
            <a:endParaRPr lang="en-US" sz="900" dirty="0">
              <a:solidFill>
                <a:prstClr val="white"/>
              </a:solidFill>
              <a:effectLst>
                <a:outerShdw blurRad="38100" dist="38100" dir="2700000" algn="tl">
                  <a:srgbClr val="000000">
                    <a:alpha val="43137"/>
                  </a:srgbClr>
                </a:outerShdw>
              </a:effectLst>
            </a:endParaRPr>
          </a:p>
        </p:txBody>
      </p:sp>
      <p:sp>
        <p:nvSpPr>
          <p:cNvPr id="155" name="Rounded Rectangle 154"/>
          <p:cNvSpPr/>
          <p:nvPr/>
        </p:nvSpPr>
        <p:spPr bwMode="auto">
          <a:xfrm>
            <a:off x="3888044" y="3108482"/>
            <a:ext cx="1542177" cy="18288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rPr>
              <a:t>Virus </a:t>
            </a:r>
            <a:br>
              <a:rPr lang="en-US" sz="1200" dirty="0" smtClean="0">
                <a:solidFill>
                  <a:srgbClr val="FFFFFF"/>
                </a:solidFill>
                <a:effectLst>
                  <a:outerShdw blurRad="38100" dist="38100" dir="2700000" algn="tl">
                    <a:srgbClr val="000000">
                      <a:alpha val="43137"/>
                    </a:srgbClr>
                  </a:outerShdw>
                </a:effectLst>
              </a:rPr>
            </a:br>
            <a:r>
              <a:rPr lang="en-US" sz="1200" dirty="0" smtClean="0">
                <a:solidFill>
                  <a:srgbClr val="FFFFFF"/>
                </a:solidFill>
                <a:effectLst>
                  <a:outerShdw blurRad="38100" dist="38100" dir="2700000" algn="tl">
                    <a:srgbClr val="000000">
                      <a:alpha val="43137"/>
                    </a:srgbClr>
                  </a:outerShdw>
                </a:effectLst>
              </a:rPr>
              <a:t>Scanning</a:t>
            </a:r>
          </a:p>
        </p:txBody>
      </p:sp>
      <p:sp>
        <p:nvSpPr>
          <p:cNvPr id="159" name="Rounded Rectangle 158"/>
          <p:cNvSpPr/>
          <p:nvPr/>
        </p:nvSpPr>
        <p:spPr bwMode="auto">
          <a:xfrm>
            <a:off x="3960821" y="3717571"/>
            <a:ext cx="1405923" cy="25215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err="1" smtClean="0">
                <a:solidFill>
                  <a:srgbClr val="FFFFFF"/>
                </a:solidFill>
                <a:effectLst>
                  <a:outerShdw blurRad="38100" dist="38100" dir="2700000" algn="tl">
                    <a:srgbClr val="000000">
                      <a:alpha val="43137"/>
                    </a:srgbClr>
                  </a:outerShdw>
                </a:effectLst>
                <a:latin typeface="Segoe" pitchFamily="34" charset="0"/>
              </a:rPr>
              <a:t>Kaspersky</a:t>
            </a:r>
            <a:endParaRPr lang="en-US" sz="800" dirty="0">
              <a:solidFill>
                <a:srgbClr val="FFFFFF"/>
              </a:solidFill>
              <a:effectLst>
                <a:outerShdw blurRad="38100" dist="38100" dir="2700000" algn="tl">
                  <a:srgbClr val="000000">
                    <a:alpha val="43137"/>
                  </a:srgbClr>
                </a:outerShdw>
              </a:effectLst>
            </a:endParaRPr>
          </a:p>
        </p:txBody>
      </p:sp>
      <p:sp>
        <p:nvSpPr>
          <p:cNvPr id="160" name="Rounded Rectangle 159"/>
          <p:cNvSpPr/>
          <p:nvPr/>
        </p:nvSpPr>
        <p:spPr bwMode="auto">
          <a:xfrm>
            <a:off x="3960821" y="4015095"/>
            <a:ext cx="1405923" cy="25215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srgbClr val="FFFFFF"/>
                </a:solidFill>
                <a:effectLst>
                  <a:outerShdw blurRad="38100" dist="38100" dir="2700000" algn="tl">
                    <a:srgbClr val="000000">
                      <a:alpha val="43137"/>
                    </a:srgbClr>
                  </a:outerShdw>
                </a:effectLst>
                <a:latin typeface="Segoe" pitchFamily="34" charset="0"/>
              </a:rPr>
              <a:t>Symantec</a:t>
            </a:r>
            <a:endParaRPr lang="en-US" sz="800" dirty="0">
              <a:solidFill>
                <a:srgbClr val="FFFFFF"/>
              </a:solidFill>
              <a:effectLst>
                <a:outerShdw blurRad="38100" dist="38100" dir="2700000" algn="tl">
                  <a:srgbClr val="000000">
                    <a:alpha val="43137"/>
                  </a:srgbClr>
                </a:outerShdw>
              </a:effectLst>
            </a:endParaRPr>
          </a:p>
        </p:txBody>
      </p:sp>
      <p:sp>
        <p:nvSpPr>
          <p:cNvPr id="161" name="Rounded Rectangle 160"/>
          <p:cNvSpPr/>
          <p:nvPr/>
        </p:nvSpPr>
        <p:spPr bwMode="auto">
          <a:xfrm>
            <a:off x="3960821" y="4302880"/>
            <a:ext cx="1405923" cy="25215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err="1" smtClean="0">
                <a:solidFill>
                  <a:prstClr val="white"/>
                </a:solidFill>
              </a:rPr>
              <a:t>Authentium</a:t>
            </a:r>
            <a:endParaRPr lang="en-US" sz="800" dirty="0">
              <a:solidFill>
                <a:srgbClr val="FFFFFF"/>
              </a:solidFill>
              <a:effectLst>
                <a:outerShdw blurRad="38100" dist="38100" dir="2700000" algn="tl">
                  <a:srgbClr val="000000">
                    <a:alpha val="43137"/>
                  </a:srgbClr>
                </a:outerShdw>
              </a:effectLst>
            </a:endParaRPr>
          </a:p>
        </p:txBody>
      </p:sp>
      <p:sp>
        <p:nvSpPr>
          <p:cNvPr id="165" name="Rounded Rectangle 164"/>
          <p:cNvSpPr/>
          <p:nvPr/>
        </p:nvSpPr>
        <p:spPr bwMode="auto">
          <a:xfrm>
            <a:off x="5706373" y="3099857"/>
            <a:ext cx="1542177" cy="18288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rPr>
              <a:t>Policy Enforcement</a:t>
            </a:r>
          </a:p>
        </p:txBody>
      </p:sp>
      <p:sp>
        <p:nvSpPr>
          <p:cNvPr id="166" name="Rounded Rectangle 165"/>
          <p:cNvSpPr/>
          <p:nvPr/>
        </p:nvSpPr>
        <p:spPr bwMode="auto">
          <a:xfrm>
            <a:off x="5779150" y="3717563"/>
            <a:ext cx="1405923" cy="34843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srgbClr val="FFFFFF"/>
                </a:solidFill>
                <a:effectLst>
                  <a:outerShdw blurRad="38100" dist="38100" dir="2700000" algn="tl">
                    <a:srgbClr val="000000">
                      <a:alpha val="43137"/>
                    </a:srgbClr>
                  </a:outerShdw>
                </a:effectLst>
                <a:latin typeface="Segoe" pitchFamily="34" charset="0"/>
              </a:rPr>
              <a:t>Custom Policy Rules</a:t>
            </a:r>
            <a:endParaRPr lang="en-US" sz="800" dirty="0">
              <a:solidFill>
                <a:srgbClr val="FFFFFF"/>
              </a:solidFill>
              <a:effectLst>
                <a:outerShdw blurRad="38100" dist="38100" dir="2700000" algn="tl">
                  <a:srgbClr val="000000">
                    <a:alpha val="43137"/>
                  </a:srgbClr>
                </a:outerShdw>
              </a:effectLst>
            </a:endParaRPr>
          </a:p>
        </p:txBody>
      </p:sp>
      <p:sp>
        <p:nvSpPr>
          <p:cNvPr id="167" name="Rounded Rectangle 166"/>
          <p:cNvSpPr/>
          <p:nvPr/>
        </p:nvSpPr>
        <p:spPr bwMode="auto">
          <a:xfrm>
            <a:off x="5779150" y="4093562"/>
            <a:ext cx="1405923" cy="47625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srgbClr val="FFFFFF"/>
                </a:solidFill>
                <a:effectLst>
                  <a:outerShdw blurRad="38100" dist="38100" dir="2700000" algn="tl">
                    <a:srgbClr val="000000">
                      <a:alpha val="43137"/>
                    </a:srgbClr>
                  </a:outerShdw>
                </a:effectLst>
                <a:latin typeface="Segoe" pitchFamily="34" charset="0"/>
              </a:rPr>
              <a:t>Attachment and message attribute management</a:t>
            </a:r>
            <a:endParaRPr lang="en-US" sz="800" dirty="0">
              <a:solidFill>
                <a:srgbClr val="FFFFFF"/>
              </a:solidFill>
              <a:effectLst>
                <a:outerShdw blurRad="38100" dist="38100" dir="2700000" algn="tl">
                  <a:srgbClr val="000000">
                    <a:alpha val="43137"/>
                  </a:srgbClr>
                </a:outerShdw>
              </a:effectLst>
            </a:endParaRPr>
          </a:p>
        </p:txBody>
      </p:sp>
      <p:sp>
        <p:nvSpPr>
          <p:cNvPr id="170" name="Rounded Rectangle 169"/>
          <p:cNvSpPr/>
          <p:nvPr/>
        </p:nvSpPr>
        <p:spPr bwMode="auto">
          <a:xfrm>
            <a:off x="7599103" y="3902109"/>
            <a:ext cx="1428345" cy="326148"/>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Custom Spam Filter management</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171" name="Rounded Rectangle 170"/>
          <p:cNvSpPr/>
          <p:nvPr/>
        </p:nvSpPr>
        <p:spPr bwMode="auto">
          <a:xfrm>
            <a:off x="7816544" y="4626728"/>
            <a:ext cx="914771" cy="26301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Rules Based Scoring</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172" name="Rounded Rectangle 171"/>
          <p:cNvSpPr/>
          <p:nvPr/>
        </p:nvSpPr>
        <p:spPr bwMode="auto">
          <a:xfrm>
            <a:off x="7599109" y="4255793"/>
            <a:ext cx="1419701" cy="32467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Fingerprint Engines</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173" name="Straight Connector 8198"/>
          <p:cNvSpPr>
            <a:spLocks noChangeShapeType="1"/>
          </p:cNvSpPr>
          <p:nvPr/>
        </p:nvSpPr>
        <p:spPr bwMode="auto">
          <a:xfrm flipV="1">
            <a:off x="7307578" y="3460613"/>
            <a:ext cx="175638" cy="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175" name="Rounded Rectangle 174"/>
          <p:cNvSpPr/>
          <p:nvPr/>
        </p:nvSpPr>
        <p:spPr bwMode="auto">
          <a:xfrm>
            <a:off x="5709994" y="5474687"/>
            <a:ext cx="1532077" cy="505828"/>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900" dirty="0" smtClean="0">
                <a:solidFill>
                  <a:srgbClr val="FFFFFF"/>
                </a:solidFill>
                <a:effectLst>
                  <a:outerShdw blurRad="38100" dist="38100" dir="2700000" algn="tl">
                    <a:srgbClr val="000000">
                      <a:alpha val="43137"/>
                    </a:srgbClr>
                  </a:outerShdw>
                </a:effectLst>
                <a:latin typeface="Segoe" pitchFamily="34" charset="0"/>
              </a:rPr>
              <a:t>Content and Policy Quarantine</a:t>
            </a:r>
            <a:endParaRPr lang="en-US" sz="900" dirty="0">
              <a:solidFill>
                <a:srgbClr val="FFFFFF"/>
              </a:solidFill>
              <a:effectLst>
                <a:outerShdw blurRad="38100" dist="38100" dir="2700000" algn="tl">
                  <a:srgbClr val="000000">
                    <a:alpha val="43137"/>
                  </a:srgbClr>
                </a:outerShdw>
              </a:effectLst>
            </a:endParaRPr>
          </a:p>
        </p:txBody>
      </p:sp>
      <p:sp>
        <p:nvSpPr>
          <p:cNvPr id="176" name="Rounded Rectangle 175"/>
          <p:cNvSpPr/>
          <p:nvPr/>
        </p:nvSpPr>
        <p:spPr bwMode="auto">
          <a:xfrm>
            <a:off x="7543347" y="5474687"/>
            <a:ext cx="1532077" cy="505828"/>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900" dirty="0" smtClean="0">
                <a:solidFill>
                  <a:srgbClr val="FFFFFF"/>
                </a:solidFill>
                <a:effectLst>
                  <a:outerShdw blurRad="38100" dist="38100" dir="2700000" algn="tl">
                    <a:srgbClr val="000000">
                      <a:alpha val="43137"/>
                    </a:srgbClr>
                  </a:outerShdw>
                </a:effectLst>
                <a:latin typeface="Segoe" pitchFamily="34" charset="0"/>
              </a:rPr>
              <a:t>SPAM Quarantine</a:t>
            </a:r>
            <a:endParaRPr lang="en-US" sz="900" dirty="0">
              <a:solidFill>
                <a:srgbClr val="FFFFFF"/>
              </a:solidFill>
              <a:effectLst>
                <a:outerShdw blurRad="38100" dist="38100" dir="2700000" algn="tl">
                  <a:srgbClr val="000000">
                    <a:alpha val="43137"/>
                  </a:srgbClr>
                </a:outerShdw>
              </a:effectLst>
            </a:endParaRPr>
          </a:p>
        </p:txBody>
      </p:sp>
      <p:grpSp>
        <p:nvGrpSpPr>
          <p:cNvPr id="3" name="Group 200"/>
          <p:cNvGrpSpPr/>
          <p:nvPr/>
        </p:nvGrpSpPr>
        <p:grpSpPr>
          <a:xfrm>
            <a:off x="1283810" y="5483290"/>
            <a:ext cx="1060021" cy="787002"/>
            <a:chOff x="975738" y="5762153"/>
            <a:chExt cx="882245" cy="873125"/>
          </a:xfrm>
        </p:grpSpPr>
        <p:grpSp>
          <p:nvGrpSpPr>
            <p:cNvPr id="4" name="Group 150"/>
            <p:cNvGrpSpPr/>
            <p:nvPr/>
          </p:nvGrpSpPr>
          <p:grpSpPr>
            <a:xfrm>
              <a:off x="975738" y="5762153"/>
              <a:ext cx="873125" cy="873125"/>
              <a:chOff x="2336800" y="5375275"/>
              <a:chExt cx="873125" cy="873125"/>
            </a:xfrm>
          </p:grpSpPr>
          <p:pic>
            <p:nvPicPr>
              <p:cNvPr id="96" name="Rectangle 8237"/>
              <p:cNvPicPr>
                <a:picLocks noChangeAspect="1" noChangeArrowheads="1"/>
              </p:cNvPicPr>
              <p:nvPr/>
            </p:nvPicPr>
            <p:blipFill>
              <a:blip r:embed="rId9">
                <a:lum bright="-42000" contrast="18000"/>
              </a:blip>
              <a:srcRect/>
              <a:stretch>
                <a:fillRect/>
              </a:stretch>
            </p:blipFill>
            <p:spPr bwMode="auto">
              <a:xfrm>
                <a:off x="2336800" y="5375275"/>
                <a:ext cx="873125" cy="873125"/>
              </a:xfrm>
              <a:prstGeom prst="rect">
                <a:avLst/>
              </a:prstGeom>
              <a:noFill/>
              <a:ln w="9525">
                <a:noFill/>
                <a:miter lim="800000"/>
                <a:headEnd/>
                <a:tailEnd/>
              </a:ln>
            </p:spPr>
          </p:pic>
          <p:grpSp>
            <p:nvGrpSpPr>
              <p:cNvPr id="5" name="Group 71"/>
              <p:cNvGrpSpPr>
                <a:grpSpLocks/>
              </p:cNvGrpSpPr>
              <p:nvPr/>
            </p:nvGrpSpPr>
            <p:grpSpPr bwMode="auto">
              <a:xfrm>
                <a:off x="2419350" y="5521325"/>
                <a:ext cx="650875" cy="549275"/>
                <a:chOff x="2179" y="2228"/>
                <a:chExt cx="429" cy="362"/>
              </a:xfrm>
            </p:grpSpPr>
            <p:pic>
              <p:nvPicPr>
                <p:cNvPr id="98" name="Rectangle 8264"/>
                <p:cNvPicPr>
                  <a:picLocks noChangeAspect="1" noChangeArrowheads="1"/>
                </p:cNvPicPr>
                <p:nvPr/>
              </p:nvPicPr>
              <p:blipFill>
                <a:blip r:embed="rId10"/>
                <a:srcRect/>
                <a:stretch>
                  <a:fillRect/>
                </a:stretch>
              </p:blipFill>
              <p:spPr bwMode="auto">
                <a:xfrm>
                  <a:off x="2271" y="2228"/>
                  <a:ext cx="229" cy="213"/>
                </a:xfrm>
                <a:prstGeom prst="rect">
                  <a:avLst/>
                </a:prstGeom>
                <a:noFill/>
                <a:ln w="9525">
                  <a:noFill/>
                  <a:miter lim="800000"/>
                  <a:headEnd/>
                  <a:tailEnd/>
                </a:ln>
              </p:spPr>
            </p:pic>
            <p:pic>
              <p:nvPicPr>
                <p:cNvPr id="99" name="Rectangle 8265"/>
                <p:cNvPicPr>
                  <a:picLocks noChangeAspect="1" noChangeArrowheads="1"/>
                </p:cNvPicPr>
                <p:nvPr/>
              </p:nvPicPr>
              <p:blipFill>
                <a:blip r:embed="rId10"/>
                <a:srcRect/>
                <a:stretch>
                  <a:fillRect/>
                </a:stretch>
              </p:blipFill>
              <p:spPr bwMode="auto">
                <a:xfrm>
                  <a:off x="2179" y="2324"/>
                  <a:ext cx="229" cy="213"/>
                </a:xfrm>
                <a:prstGeom prst="rect">
                  <a:avLst/>
                </a:prstGeom>
                <a:noFill/>
                <a:ln w="9525">
                  <a:noFill/>
                  <a:miter lim="800000"/>
                  <a:headEnd/>
                  <a:tailEnd/>
                </a:ln>
              </p:spPr>
            </p:pic>
            <p:pic>
              <p:nvPicPr>
                <p:cNvPr id="100" name="Rectangle 8266"/>
                <p:cNvPicPr>
                  <a:picLocks noChangeAspect="1" noChangeArrowheads="1"/>
                </p:cNvPicPr>
                <p:nvPr/>
              </p:nvPicPr>
              <p:blipFill>
                <a:blip r:embed="rId11"/>
                <a:srcRect/>
                <a:stretch>
                  <a:fillRect/>
                </a:stretch>
              </p:blipFill>
              <p:spPr bwMode="auto">
                <a:xfrm>
                  <a:off x="2343" y="2344"/>
                  <a:ext cx="265" cy="246"/>
                </a:xfrm>
                <a:prstGeom prst="rect">
                  <a:avLst/>
                </a:prstGeom>
                <a:noFill/>
                <a:ln w="9525">
                  <a:noFill/>
                  <a:miter lim="800000"/>
                  <a:headEnd/>
                  <a:tailEnd/>
                </a:ln>
              </p:spPr>
            </p:pic>
          </p:grpSp>
        </p:grpSp>
        <p:sp>
          <p:nvSpPr>
            <p:cNvPr id="177" name="TextBox 176"/>
            <p:cNvSpPr txBox="1"/>
            <p:nvPr/>
          </p:nvSpPr>
          <p:spPr>
            <a:xfrm>
              <a:off x="1240300" y="6095588"/>
              <a:ext cx="617683" cy="256092"/>
            </a:xfrm>
            <a:prstGeom prst="rect">
              <a:avLst/>
            </a:prstGeom>
            <a:noFill/>
          </p:spPr>
          <p:txBody>
            <a:bodyPr wrap="square" rtlCol="0">
              <a:spAutoFit/>
            </a:bodyPr>
            <a:lstStyle/>
            <a:p>
              <a:pPr defTabSz="457200"/>
              <a:r>
                <a:rPr lang="en-US" sz="900" dirty="0" smtClean="0">
                  <a:solidFill>
                    <a:prstClr val="white"/>
                  </a:solidFill>
                </a:rPr>
                <a:t>SPAM</a:t>
              </a:r>
              <a:endParaRPr lang="en-US" sz="900" dirty="0">
                <a:solidFill>
                  <a:prstClr val="white"/>
                </a:solidFill>
              </a:endParaRPr>
            </a:p>
          </p:txBody>
        </p:sp>
        <p:sp>
          <p:nvSpPr>
            <p:cNvPr id="178" name="TextBox 177"/>
            <p:cNvSpPr txBox="1"/>
            <p:nvPr/>
          </p:nvSpPr>
          <p:spPr>
            <a:xfrm>
              <a:off x="984134" y="6043705"/>
              <a:ext cx="617683" cy="239020"/>
            </a:xfrm>
            <a:prstGeom prst="rect">
              <a:avLst/>
            </a:prstGeom>
            <a:noFill/>
          </p:spPr>
          <p:txBody>
            <a:bodyPr wrap="square" rtlCol="0">
              <a:spAutoFit/>
            </a:bodyPr>
            <a:lstStyle/>
            <a:p>
              <a:pPr defTabSz="457200"/>
              <a:r>
                <a:rPr lang="en-US" sz="800" dirty="0" smtClean="0">
                  <a:solidFill>
                    <a:prstClr val="white"/>
                  </a:solidFill>
                </a:rPr>
                <a:t>SPAM</a:t>
              </a:r>
              <a:endParaRPr lang="en-US" sz="800" dirty="0">
                <a:solidFill>
                  <a:prstClr val="white"/>
                </a:solidFill>
              </a:endParaRPr>
            </a:p>
          </p:txBody>
        </p:sp>
        <p:sp>
          <p:nvSpPr>
            <p:cNvPr id="179" name="TextBox 178"/>
            <p:cNvSpPr txBox="1"/>
            <p:nvPr/>
          </p:nvSpPr>
          <p:spPr>
            <a:xfrm>
              <a:off x="1146262" y="5914004"/>
              <a:ext cx="617683" cy="221947"/>
            </a:xfrm>
            <a:prstGeom prst="rect">
              <a:avLst/>
            </a:prstGeom>
            <a:noFill/>
          </p:spPr>
          <p:txBody>
            <a:bodyPr wrap="square" rtlCol="0">
              <a:spAutoFit/>
            </a:bodyPr>
            <a:lstStyle/>
            <a:p>
              <a:pPr defTabSz="457200"/>
              <a:r>
                <a:rPr lang="en-US" sz="700" dirty="0" smtClean="0">
                  <a:solidFill>
                    <a:prstClr val="white"/>
                  </a:solidFill>
                </a:rPr>
                <a:t>SPAM</a:t>
              </a:r>
              <a:endParaRPr lang="en-US" sz="700" dirty="0">
                <a:solidFill>
                  <a:prstClr val="white"/>
                </a:solidFill>
              </a:endParaRPr>
            </a:p>
          </p:txBody>
        </p:sp>
      </p:grpSp>
      <p:grpSp>
        <p:nvGrpSpPr>
          <p:cNvPr id="6" name="Group 186"/>
          <p:cNvGrpSpPr/>
          <p:nvPr/>
        </p:nvGrpSpPr>
        <p:grpSpPr>
          <a:xfrm>
            <a:off x="9368089" y="3169234"/>
            <a:ext cx="1231850" cy="622570"/>
            <a:chOff x="7256834" y="4747098"/>
            <a:chExt cx="924128" cy="622570"/>
          </a:xfrm>
        </p:grpSpPr>
        <p:sp>
          <p:nvSpPr>
            <p:cNvPr id="185" name="Flowchart: Decision 184"/>
            <p:cNvSpPr/>
            <p:nvPr/>
          </p:nvSpPr>
          <p:spPr bwMode="auto">
            <a:xfrm>
              <a:off x="7256834" y="4747098"/>
              <a:ext cx="924128" cy="622570"/>
            </a:xfrm>
            <a:prstGeom prst="flowChartDecisi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endParaRPr lang="en-US" sz="9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86" name="TextBox 185"/>
            <p:cNvSpPr txBox="1">
              <a:spLocks noChangeArrowheads="1"/>
            </p:cNvSpPr>
            <p:nvPr/>
          </p:nvSpPr>
          <p:spPr bwMode="auto">
            <a:xfrm>
              <a:off x="7328009" y="4894744"/>
              <a:ext cx="804863" cy="338554"/>
            </a:xfrm>
            <a:prstGeom prst="rect">
              <a:avLst/>
            </a:prstGeom>
            <a:noFill/>
            <a:ln w="9525" cap="flat" cmpd="sng" algn="ctr">
              <a:noFill/>
              <a:prstDash val="solid"/>
              <a:miter lim="800000"/>
              <a:headEnd type="none" w="med" len="med"/>
              <a:tailEnd type="none" w="med" len="med"/>
            </a:ln>
            <a:effectLst/>
          </p:spPr>
          <p:txBody>
            <a:bodyPr>
              <a:spAutoFit/>
            </a:bodyPr>
            <a:lstStyle/>
            <a:p>
              <a:pPr algn="ctr" defTabSz="457200">
                <a:spcBef>
                  <a:spcPct val="50000"/>
                </a:spcBef>
                <a:defRPr/>
              </a:pPr>
              <a:r>
                <a:rPr lang="en-US" sz="800" dirty="0" smtClean="0">
                  <a:solidFill>
                    <a:srgbClr val="00467F"/>
                  </a:solidFill>
                  <a:effectLst>
                    <a:outerShdw blurRad="38100" dist="38100" dir="2700000" algn="tl">
                      <a:srgbClr val="000000">
                        <a:alpha val="43137"/>
                      </a:srgbClr>
                    </a:outerShdw>
                  </a:effectLst>
                  <a:latin typeface="Segoe" pitchFamily="34" charset="0"/>
                </a:rPr>
                <a:t>E-mail </a:t>
              </a:r>
              <a:r>
                <a:rPr lang="en-US" sz="800" dirty="0">
                  <a:solidFill>
                    <a:srgbClr val="00467F"/>
                  </a:solidFill>
                  <a:effectLst>
                    <a:outerShdw blurRad="38100" dist="38100" dir="2700000" algn="tl">
                      <a:srgbClr val="000000">
                        <a:alpha val="43137"/>
                      </a:srgbClr>
                    </a:outerShdw>
                  </a:effectLst>
                  <a:latin typeface="Segoe" pitchFamily="34" charset="0"/>
                </a:rPr>
                <a:t>server available?</a:t>
              </a:r>
              <a:endParaRPr lang="en-US" sz="800" dirty="0">
                <a:solidFill>
                  <a:srgbClr val="00467F"/>
                </a:solidFill>
                <a:effectLst>
                  <a:outerShdw blurRad="38100" dist="38100" dir="2700000" algn="tl">
                    <a:srgbClr val="000000">
                      <a:alpha val="43137"/>
                    </a:srgbClr>
                  </a:outerShdw>
                </a:effectLst>
              </a:endParaRPr>
            </a:p>
          </p:txBody>
        </p:sp>
      </p:grpSp>
      <p:cxnSp>
        <p:nvCxnSpPr>
          <p:cNvPr id="199" name="Straight Arrow Connector 198"/>
          <p:cNvCxnSpPr/>
          <p:nvPr/>
        </p:nvCxnSpPr>
        <p:spPr>
          <a:xfrm rot="5400000">
            <a:off x="1686552" y="5308408"/>
            <a:ext cx="243191" cy="2117"/>
          </a:xfrm>
          <a:prstGeom prst="straightConnector1">
            <a:avLst/>
          </a:prstGeom>
          <a:noFill/>
          <a:ln w="34925" cap="rnd" algn="ctr">
            <a:solidFill>
              <a:srgbClr val="C00000"/>
            </a:solidFill>
            <a:prstDash val="sysDash"/>
            <a:round/>
            <a:headEnd/>
            <a:tailEnd type="triangle" w="lg" len="med"/>
          </a:ln>
        </p:spPr>
      </p:cxnSp>
      <p:sp>
        <p:nvSpPr>
          <p:cNvPr id="202" name="Straight Connector 8200"/>
          <p:cNvSpPr>
            <a:spLocks noChangeShapeType="1"/>
          </p:cNvSpPr>
          <p:nvPr/>
        </p:nvSpPr>
        <p:spPr bwMode="auto">
          <a:xfrm>
            <a:off x="1827117" y="2928388"/>
            <a:ext cx="0" cy="15875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205" name="Straight Connector 8200"/>
          <p:cNvSpPr>
            <a:spLocks noChangeShapeType="1"/>
          </p:cNvSpPr>
          <p:nvPr/>
        </p:nvSpPr>
        <p:spPr bwMode="auto">
          <a:xfrm>
            <a:off x="1809827" y="2236711"/>
            <a:ext cx="0" cy="15875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208" name="Straight Connector 8198"/>
          <p:cNvSpPr>
            <a:spLocks noChangeShapeType="1"/>
          </p:cNvSpPr>
          <p:nvPr/>
        </p:nvSpPr>
        <p:spPr bwMode="auto">
          <a:xfrm flipV="1">
            <a:off x="9156975" y="3460613"/>
            <a:ext cx="175638" cy="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cxnSp>
        <p:nvCxnSpPr>
          <p:cNvPr id="210" name="Shape 209"/>
          <p:cNvCxnSpPr>
            <a:stCxn id="95" idx="3"/>
            <a:endCxn id="231" idx="0"/>
          </p:cNvCxnSpPr>
          <p:nvPr/>
        </p:nvCxnSpPr>
        <p:spPr>
          <a:xfrm>
            <a:off x="10301431" y="2268387"/>
            <a:ext cx="1171740" cy="961848"/>
          </a:xfrm>
          <a:prstGeom prst="bentConnector2">
            <a:avLst/>
          </a:prstGeom>
          <a:noFill/>
          <a:ln w="34925" cap="rnd" algn="ctr">
            <a:solidFill>
              <a:schemeClr val="tx1"/>
            </a:solidFill>
            <a:prstDash val="sysDot"/>
            <a:round/>
            <a:headEnd/>
            <a:tailEnd type="stealth" w="med" len="med"/>
          </a:ln>
        </p:spPr>
      </p:cxnSp>
      <p:cxnSp>
        <p:nvCxnSpPr>
          <p:cNvPr id="217" name="Elbow Connector 216"/>
          <p:cNvCxnSpPr>
            <a:endCxn id="95" idx="2"/>
          </p:cNvCxnSpPr>
          <p:nvPr/>
        </p:nvCxnSpPr>
        <p:spPr>
          <a:xfrm rot="5400000" flipH="1" flipV="1">
            <a:off x="9637578" y="2822532"/>
            <a:ext cx="692885" cy="2117"/>
          </a:xfrm>
          <a:prstGeom prst="bentConnector3">
            <a:avLst>
              <a:gd name="adj1" fmla="val 50000"/>
            </a:avLst>
          </a:prstGeom>
          <a:noFill/>
          <a:ln w="38100" algn="ctr">
            <a:solidFill>
              <a:schemeClr val="accent3"/>
            </a:solidFill>
            <a:round/>
            <a:headEnd w="lg" len="med"/>
            <a:tailEnd type="triangle" w="lg" len="med"/>
          </a:ln>
        </p:spPr>
      </p:cxnSp>
      <p:sp>
        <p:nvSpPr>
          <p:cNvPr id="227" name="TextBox 226"/>
          <p:cNvSpPr txBox="1">
            <a:spLocks noChangeArrowheads="1"/>
          </p:cNvSpPr>
          <p:nvPr/>
        </p:nvSpPr>
        <p:spPr bwMode="auto">
          <a:xfrm>
            <a:off x="10695561" y="2382557"/>
            <a:ext cx="1371256" cy="507831"/>
          </a:xfrm>
          <a:prstGeom prst="rect">
            <a:avLst/>
          </a:prstGeom>
          <a:solidFill>
            <a:schemeClr val="tx1"/>
          </a:solidFill>
          <a:ln w="9525" cap="flat" cmpd="sng" algn="ctr">
            <a:noFill/>
            <a:prstDash val="solid"/>
            <a:miter lim="800000"/>
            <a:headEnd type="none" w="med" len="med"/>
            <a:tailEnd type="none" w="med" len="med"/>
          </a:ln>
          <a:effectLst/>
        </p:spPr>
        <p:txBody>
          <a:bodyPr wrap="square">
            <a:spAutoFit/>
          </a:bodyPr>
          <a:lstStyle/>
          <a:p>
            <a:pPr algn="ctr" defTabSz="457200">
              <a:spcBef>
                <a:spcPct val="50000"/>
              </a:spcBef>
              <a:defRPr/>
            </a:pPr>
            <a:r>
              <a:rPr lang="en-US" sz="900" dirty="0" smtClean="0">
                <a:solidFill>
                  <a:srgbClr val="00467F"/>
                </a:solidFill>
                <a:effectLst>
                  <a:outerShdw blurRad="38100" dist="38100" dir="2700000" algn="tl">
                    <a:srgbClr val="000000">
                      <a:alpha val="43137"/>
                    </a:srgbClr>
                  </a:outerShdw>
                </a:effectLst>
                <a:latin typeface="Segoe" pitchFamily="34" charset="0"/>
              </a:rPr>
              <a:t>Delivered </a:t>
            </a:r>
            <a:r>
              <a:rPr lang="en-US" sz="900" dirty="0">
                <a:solidFill>
                  <a:srgbClr val="00467F"/>
                </a:solidFill>
                <a:effectLst>
                  <a:outerShdw blurRad="38100" dist="38100" dir="2700000" algn="tl">
                    <a:srgbClr val="000000">
                      <a:alpha val="43137"/>
                    </a:srgbClr>
                  </a:outerShdw>
                </a:effectLst>
                <a:latin typeface="Segoe" pitchFamily="34" charset="0"/>
              </a:rPr>
              <a:t>in a flow-controlled fashion when server is available</a:t>
            </a:r>
            <a:endParaRPr lang="en-US" sz="900" dirty="0">
              <a:solidFill>
                <a:srgbClr val="00467F"/>
              </a:solidFill>
              <a:effectLst>
                <a:outerShdw blurRad="38100" dist="38100" dir="2700000" algn="tl">
                  <a:srgbClr val="000000">
                    <a:alpha val="43137"/>
                  </a:srgbClr>
                </a:outerShdw>
              </a:effectLst>
            </a:endParaRPr>
          </a:p>
        </p:txBody>
      </p:sp>
      <p:sp>
        <p:nvSpPr>
          <p:cNvPr id="229" name="TextBox 228"/>
          <p:cNvSpPr txBox="1">
            <a:spLocks noChangeArrowheads="1"/>
          </p:cNvSpPr>
          <p:nvPr/>
        </p:nvSpPr>
        <p:spPr bwMode="auto">
          <a:xfrm>
            <a:off x="9601536" y="2224931"/>
            <a:ext cx="738524" cy="214313"/>
          </a:xfrm>
          <a:prstGeom prst="rect">
            <a:avLst/>
          </a:prstGeom>
          <a:noFill/>
          <a:ln w="9525" cap="flat" cmpd="sng" algn="ctr">
            <a:noFill/>
            <a:prstDash val="solid"/>
            <a:miter lim="800000"/>
            <a:headEnd type="none" w="med" len="med"/>
            <a:tailEnd type="none" w="med" len="med"/>
          </a:ln>
          <a:effectLst/>
        </p:spPr>
        <p:txBody>
          <a:bodyPr>
            <a:spAutoFit/>
          </a:bodyPr>
          <a:lstStyle/>
          <a:p>
            <a:pPr algn="ctr" defTabSz="457200">
              <a:spcBef>
                <a:spcPct val="50000"/>
              </a:spcBef>
              <a:defRPr/>
            </a:pPr>
            <a:r>
              <a:rPr lang="en-US" sz="800" dirty="0">
                <a:effectLst>
                  <a:outerShdw blurRad="38100" dist="38100" dir="2700000" algn="tl">
                    <a:srgbClr val="000000">
                      <a:alpha val="43137"/>
                    </a:srgbClr>
                  </a:outerShdw>
                </a:effectLst>
                <a:latin typeface="Segoe" pitchFamily="34" charset="0"/>
              </a:rPr>
              <a:t>Queue</a:t>
            </a:r>
            <a:endParaRPr lang="en-US" dirty="0">
              <a:effectLst>
                <a:outerShdw blurRad="38100" dist="38100" dir="2700000" algn="tl">
                  <a:srgbClr val="000000">
                    <a:alpha val="43137"/>
                  </a:srgbClr>
                </a:outerShdw>
              </a:effectLst>
            </a:endParaRPr>
          </a:p>
        </p:txBody>
      </p:sp>
      <p:sp>
        <p:nvSpPr>
          <p:cNvPr id="230" name="TextBox 229"/>
          <p:cNvSpPr txBox="1">
            <a:spLocks noChangeArrowheads="1"/>
          </p:cNvSpPr>
          <p:nvPr/>
        </p:nvSpPr>
        <p:spPr bwMode="auto">
          <a:xfrm>
            <a:off x="10905063" y="4360348"/>
            <a:ext cx="1193489" cy="553998"/>
          </a:xfrm>
          <a:prstGeom prst="rect">
            <a:avLst/>
          </a:prstGeom>
          <a:noFill/>
          <a:ln w="9525" cap="flat" cmpd="sng" algn="ctr">
            <a:noFill/>
            <a:prstDash val="solid"/>
            <a:miter lim="800000"/>
            <a:headEnd type="none" w="med" len="med"/>
            <a:tailEnd type="none" w="med" len="med"/>
          </a:ln>
          <a:effectLst/>
        </p:spPr>
        <p:txBody>
          <a:bodyPr>
            <a:spAutoFit/>
          </a:bodyPr>
          <a:lstStyle/>
          <a:p>
            <a:pPr algn="ctr" defTabSz="457200">
              <a:spcBef>
                <a:spcPct val="50000"/>
              </a:spcBef>
              <a:defRPr/>
            </a:pPr>
            <a:r>
              <a:rPr lang="en-US" sz="1200" dirty="0" smtClean="0">
                <a:solidFill>
                  <a:srgbClr val="00467F"/>
                </a:solidFill>
                <a:effectLst>
                  <a:outerShdw blurRad="38100" dist="38100" dir="2700000" algn="tl">
                    <a:srgbClr val="000000">
                      <a:alpha val="43137"/>
                    </a:srgbClr>
                  </a:outerShdw>
                </a:effectLst>
                <a:latin typeface="Segoe" pitchFamily="34" charset="0"/>
              </a:rPr>
              <a:t>Mailbox </a:t>
            </a:r>
          </a:p>
          <a:p>
            <a:pPr algn="ctr" defTabSz="457200">
              <a:spcBef>
                <a:spcPct val="50000"/>
              </a:spcBef>
              <a:defRPr/>
            </a:pPr>
            <a:r>
              <a:rPr lang="en-US" sz="1200" dirty="0" smtClean="0">
                <a:solidFill>
                  <a:srgbClr val="00467F"/>
                </a:solidFill>
                <a:effectLst>
                  <a:outerShdw blurRad="38100" dist="38100" dir="2700000" algn="tl">
                    <a:srgbClr val="000000">
                      <a:alpha val="43137"/>
                    </a:srgbClr>
                  </a:outerShdw>
                </a:effectLst>
                <a:latin typeface="Segoe" pitchFamily="34" charset="0"/>
              </a:rPr>
              <a:t>Store</a:t>
            </a:r>
            <a:endParaRPr lang="en-US" dirty="0">
              <a:solidFill>
                <a:srgbClr val="00467F"/>
              </a:solidFill>
              <a:effectLst>
                <a:outerShdw blurRad="38100" dist="38100" dir="2700000" algn="tl">
                  <a:srgbClr val="000000">
                    <a:alpha val="43137"/>
                  </a:srgbClr>
                </a:outerShdw>
              </a:effectLst>
            </a:endParaRPr>
          </a:p>
        </p:txBody>
      </p:sp>
      <p:sp>
        <p:nvSpPr>
          <p:cNvPr id="254" name="Straight Connector 8198"/>
          <p:cNvSpPr>
            <a:spLocks noChangeShapeType="1"/>
          </p:cNvSpPr>
          <p:nvPr/>
        </p:nvSpPr>
        <p:spPr bwMode="auto">
          <a:xfrm flipV="1">
            <a:off x="10651135" y="3458043"/>
            <a:ext cx="198731" cy="5140"/>
          </a:xfrm>
          <a:prstGeom prst="line">
            <a:avLst/>
          </a:prstGeom>
          <a:noFill/>
          <a:ln w="38100" algn="ctr">
            <a:solidFill>
              <a:srgbClr val="ACE58F"/>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pic>
        <p:nvPicPr>
          <p:cNvPr id="68" name="Rectangle 8235"/>
          <p:cNvPicPr>
            <a:picLocks noChangeAspect="1" noChangeArrowheads="1"/>
          </p:cNvPicPr>
          <p:nvPr/>
        </p:nvPicPr>
        <p:blipFill>
          <a:blip r:embed="rId12"/>
          <a:srcRect/>
          <a:stretch>
            <a:fillRect/>
          </a:stretch>
        </p:blipFill>
        <p:spPr bwMode="auto">
          <a:xfrm>
            <a:off x="1439961" y="1529690"/>
            <a:ext cx="632743" cy="441692"/>
          </a:xfrm>
          <a:prstGeom prst="rect">
            <a:avLst/>
          </a:prstGeom>
          <a:noFill/>
          <a:ln w="9525">
            <a:noFill/>
            <a:miter lim="800000"/>
            <a:headEnd/>
            <a:tailEnd/>
          </a:ln>
        </p:spPr>
      </p:pic>
      <p:grpSp>
        <p:nvGrpSpPr>
          <p:cNvPr id="7" name="Group 73"/>
          <p:cNvGrpSpPr/>
          <p:nvPr/>
        </p:nvGrpSpPr>
        <p:grpSpPr>
          <a:xfrm>
            <a:off x="1768541" y="3293064"/>
            <a:ext cx="760091" cy="546348"/>
            <a:chOff x="2001751" y="5418045"/>
            <a:chExt cx="700998" cy="512763"/>
          </a:xfrm>
        </p:grpSpPr>
        <p:pic>
          <p:nvPicPr>
            <p:cNvPr id="3074" name="Picture 2" descr="C:\Users\svenf\Pictures\Biblioso\Picture21.png"/>
            <p:cNvPicPr>
              <a:picLocks noChangeAspect="1" noChangeArrowheads="1"/>
            </p:cNvPicPr>
            <p:nvPr/>
          </p:nvPicPr>
          <p:blipFill>
            <a:blip r:embed="rId13"/>
            <a:srcRect/>
            <a:stretch>
              <a:fillRect/>
            </a:stretch>
          </p:blipFill>
          <p:spPr bwMode="auto">
            <a:xfrm>
              <a:off x="2153474" y="5418045"/>
              <a:ext cx="549275" cy="512763"/>
            </a:xfrm>
            <a:prstGeom prst="rect">
              <a:avLst/>
            </a:prstGeom>
            <a:noFill/>
          </p:spPr>
        </p:pic>
        <p:sp>
          <p:nvSpPr>
            <p:cNvPr id="73" name="TextBox 72"/>
            <p:cNvSpPr txBox="1"/>
            <p:nvPr/>
          </p:nvSpPr>
          <p:spPr>
            <a:xfrm>
              <a:off x="2001751" y="5454126"/>
              <a:ext cx="601597" cy="259971"/>
            </a:xfrm>
            <a:prstGeom prst="rect">
              <a:avLst/>
            </a:prstGeom>
            <a:noFill/>
          </p:spPr>
          <p:txBody>
            <a:bodyPr wrap="square" rtlCol="0">
              <a:spAutoFit/>
            </a:bodyPr>
            <a:lstStyle/>
            <a:p>
              <a:pPr algn="ctr" defTabSz="457200"/>
              <a:r>
                <a:rPr lang="en-US" sz="1200" dirty="0" smtClean="0">
                  <a:solidFill>
                    <a:schemeClr val="bg1"/>
                  </a:solidFill>
                </a:rPr>
                <a:t>SPAM</a:t>
              </a:r>
              <a:endParaRPr lang="en-US" sz="1200" dirty="0">
                <a:solidFill>
                  <a:schemeClr val="bg1"/>
                </a:solidFill>
              </a:endParaRPr>
            </a:p>
          </p:txBody>
        </p:sp>
      </p:grpSp>
      <p:pic>
        <p:nvPicPr>
          <p:cNvPr id="3075" name="Picture 3" descr="C:\Users\svenf\Pictures\Biblioso\_virus2.png"/>
          <p:cNvPicPr>
            <a:picLocks noChangeAspect="1" noChangeArrowheads="1"/>
          </p:cNvPicPr>
          <p:nvPr/>
        </p:nvPicPr>
        <p:blipFill>
          <a:blip r:embed="rId14"/>
          <a:srcRect/>
          <a:stretch>
            <a:fillRect/>
          </a:stretch>
        </p:blipFill>
        <p:spPr bwMode="auto">
          <a:xfrm>
            <a:off x="4230233" y="3210672"/>
            <a:ext cx="823192" cy="543151"/>
          </a:xfrm>
          <a:prstGeom prst="rect">
            <a:avLst/>
          </a:prstGeom>
          <a:noFill/>
        </p:spPr>
      </p:pic>
      <p:pic>
        <p:nvPicPr>
          <p:cNvPr id="3076" name="Picture 4" descr="C:\Users\svenf\Pictures\Biblioso\_vbs2.png"/>
          <p:cNvPicPr>
            <a:picLocks noChangeAspect="1" noChangeArrowheads="1"/>
          </p:cNvPicPr>
          <p:nvPr/>
        </p:nvPicPr>
        <p:blipFill>
          <a:blip r:embed="rId15"/>
          <a:srcRect/>
          <a:stretch>
            <a:fillRect/>
          </a:stretch>
        </p:blipFill>
        <p:spPr bwMode="auto">
          <a:xfrm>
            <a:off x="5927959" y="3257615"/>
            <a:ext cx="821053" cy="492125"/>
          </a:xfrm>
          <a:prstGeom prst="rect">
            <a:avLst/>
          </a:prstGeom>
          <a:noFill/>
        </p:spPr>
      </p:pic>
      <p:grpSp>
        <p:nvGrpSpPr>
          <p:cNvPr id="8" name="Group 85"/>
          <p:cNvGrpSpPr/>
          <p:nvPr/>
        </p:nvGrpSpPr>
        <p:grpSpPr>
          <a:xfrm>
            <a:off x="7661288" y="3152768"/>
            <a:ext cx="1070027" cy="517055"/>
            <a:chOff x="1807283" y="5424879"/>
            <a:chExt cx="796066" cy="512763"/>
          </a:xfrm>
        </p:grpSpPr>
        <p:pic>
          <p:nvPicPr>
            <p:cNvPr id="87" name="Picture 2" descr="C:\Users\svenf\Pictures\Biblioso\Picture21.png"/>
            <p:cNvPicPr>
              <a:picLocks noChangeAspect="1" noChangeArrowheads="1"/>
            </p:cNvPicPr>
            <p:nvPr/>
          </p:nvPicPr>
          <p:blipFill>
            <a:blip r:embed="rId13"/>
            <a:srcRect/>
            <a:stretch>
              <a:fillRect/>
            </a:stretch>
          </p:blipFill>
          <p:spPr bwMode="auto">
            <a:xfrm>
              <a:off x="1972927" y="5424879"/>
              <a:ext cx="549275" cy="512763"/>
            </a:xfrm>
            <a:prstGeom prst="rect">
              <a:avLst/>
            </a:prstGeom>
            <a:noFill/>
          </p:spPr>
        </p:pic>
        <p:sp>
          <p:nvSpPr>
            <p:cNvPr id="88" name="TextBox 87"/>
            <p:cNvSpPr txBox="1"/>
            <p:nvPr/>
          </p:nvSpPr>
          <p:spPr>
            <a:xfrm>
              <a:off x="1807283" y="5454126"/>
              <a:ext cx="796066" cy="244177"/>
            </a:xfrm>
            <a:prstGeom prst="rect">
              <a:avLst/>
            </a:prstGeom>
            <a:noFill/>
          </p:spPr>
          <p:txBody>
            <a:bodyPr wrap="square" rtlCol="0">
              <a:spAutoFit/>
            </a:bodyPr>
            <a:lstStyle/>
            <a:p>
              <a:pPr algn="ctr" defTabSz="457200"/>
              <a:r>
                <a:rPr lang="en-US" sz="1000" dirty="0" smtClean="0">
                  <a:solidFill>
                    <a:prstClr val="white"/>
                  </a:solidFill>
                </a:rPr>
                <a:t>SPAM</a:t>
              </a:r>
              <a:endParaRPr lang="en-US" sz="1000" dirty="0">
                <a:solidFill>
                  <a:prstClr val="white"/>
                </a:solidFill>
              </a:endParaRPr>
            </a:p>
          </p:txBody>
        </p:sp>
      </p:grpSp>
      <p:pic>
        <p:nvPicPr>
          <p:cNvPr id="89" name="Rectangle 8235"/>
          <p:cNvPicPr>
            <a:picLocks noChangeAspect="1" noChangeArrowheads="1"/>
          </p:cNvPicPr>
          <p:nvPr/>
        </p:nvPicPr>
        <p:blipFill>
          <a:blip r:embed="rId12"/>
          <a:srcRect/>
          <a:stretch>
            <a:fillRect/>
          </a:stretch>
        </p:blipFill>
        <p:spPr bwMode="auto">
          <a:xfrm>
            <a:off x="9652909" y="3227862"/>
            <a:ext cx="632743" cy="441692"/>
          </a:xfrm>
          <a:prstGeom prst="rect">
            <a:avLst/>
          </a:prstGeom>
          <a:noFill/>
          <a:ln w="9525">
            <a:noFill/>
            <a:miter lim="800000"/>
            <a:headEnd/>
            <a:tailEnd/>
          </a:ln>
        </p:spPr>
      </p:pic>
      <p:sp>
        <p:nvSpPr>
          <p:cNvPr id="72" name="Straight Connector 8200"/>
          <p:cNvSpPr>
            <a:spLocks noChangeShapeType="1"/>
          </p:cNvSpPr>
          <p:nvPr/>
        </p:nvSpPr>
        <p:spPr bwMode="auto">
          <a:xfrm flipV="1">
            <a:off x="6509285" y="2920522"/>
            <a:ext cx="0" cy="158750"/>
          </a:xfrm>
          <a:prstGeom prst="line">
            <a:avLst/>
          </a:prstGeom>
          <a:ln w="38100">
            <a:headEnd w="lg" len="med"/>
            <a:tailEnd type="triangle" w="lg" len="med"/>
          </a:ln>
        </p:spPr>
        <p:style>
          <a:lnRef idx="1">
            <a:schemeClr val="accent4"/>
          </a:lnRef>
          <a:fillRef idx="0">
            <a:schemeClr val="accent4"/>
          </a:fillRef>
          <a:effectRef idx="0">
            <a:schemeClr val="accent4"/>
          </a:effectRef>
          <a:fontRef idx="minor">
            <a:schemeClr val="tx1"/>
          </a:fontRef>
        </p:style>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74" name="Straight Connector 8200"/>
          <p:cNvSpPr>
            <a:spLocks noChangeShapeType="1"/>
          </p:cNvSpPr>
          <p:nvPr/>
        </p:nvSpPr>
        <p:spPr bwMode="auto">
          <a:xfrm flipV="1">
            <a:off x="8253101" y="2920522"/>
            <a:ext cx="0" cy="158750"/>
          </a:xfrm>
          <a:prstGeom prst="line">
            <a:avLst/>
          </a:prstGeom>
          <a:ln w="38100">
            <a:headEnd w="lg" len="med"/>
            <a:tailEnd type="triangle" w="lg" len="med"/>
          </a:ln>
        </p:spPr>
        <p:style>
          <a:lnRef idx="1">
            <a:schemeClr val="accent4"/>
          </a:lnRef>
          <a:fillRef idx="0">
            <a:schemeClr val="accent4"/>
          </a:fillRef>
          <a:effectRef idx="0">
            <a:schemeClr val="accent4"/>
          </a:effectRef>
          <a:fontRef idx="minor">
            <a:schemeClr val="tx1"/>
          </a:fontRef>
        </p:style>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75" name="Straight Connector 8198"/>
          <p:cNvSpPr>
            <a:spLocks noChangeShapeType="1"/>
          </p:cNvSpPr>
          <p:nvPr/>
        </p:nvSpPr>
        <p:spPr bwMode="auto">
          <a:xfrm flipV="1">
            <a:off x="3386543" y="3470565"/>
            <a:ext cx="385640" cy="9953"/>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80" name="TextBox 79"/>
          <p:cNvSpPr txBox="1"/>
          <p:nvPr/>
        </p:nvSpPr>
        <p:spPr>
          <a:xfrm>
            <a:off x="1148794" y="4985694"/>
            <a:ext cx="1391709" cy="246221"/>
          </a:xfrm>
          <a:prstGeom prst="rect">
            <a:avLst/>
          </a:prstGeom>
          <a:noFill/>
        </p:spPr>
        <p:txBody>
          <a:bodyPr wrap="square" rtlCol="0">
            <a:spAutoFit/>
          </a:bodyPr>
          <a:lstStyle/>
          <a:p>
            <a:pPr defTabSz="457200"/>
            <a:r>
              <a:rPr lang="en-US" sz="1000" b="1" dirty="0" smtClean="0">
                <a:gradFill>
                  <a:gsLst>
                    <a:gs pos="0">
                      <a:srgbClr val="00467F"/>
                    </a:gs>
                    <a:gs pos="100000">
                      <a:srgbClr val="00467F"/>
                    </a:gs>
                  </a:gsLst>
                  <a:lin ang="5400000" scaled="0"/>
                </a:gradFill>
                <a:effectLst>
                  <a:outerShdw blurRad="38100" dist="38100" dir="2700000" algn="tl">
                    <a:srgbClr val="000000">
                      <a:alpha val="43137"/>
                    </a:srgbClr>
                  </a:outerShdw>
                </a:effectLst>
              </a:rPr>
              <a:t>SMTP Reject: 5xx</a:t>
            </a:r>
          </a:p>
        </p:txBody>
      </p:sp>
      <p:sp>
        <p:nvSpPr>
          <p:cNvPr id="81" name="Straight Connector 8200"/>
          <p:cNvSpPr>
            <a:spLocks noChangeShapeType="1"/>
          </p:cNvSpPr>
          <p:nvPr/>
        </p:nvSpPr>
        <p:spPr bwMode="auto">
          <a:xfrm rot="5400000" flipH="1">
            <a:off x="9009710" y="4805625"/>
            <a:ext cx="323092" cy="311574"/>
          </a:xfrm>
          <a:prstGeom prst="line">
            <a:avLst/>
          </a:prstGeom>
          <a:noFill/>
          <a:ln w="38100" algn="ctr">
            <a:solidFill>
              <a:schemeClr val="tx1"/>
            </a:solidFill>
            <a:round/>
            <a:headEnd w="lg" len="med"/>
            <a:tailEnd type="triangle" w="lg" len="med"/>
          </a:ln>
        </p:spPr>
        <p:txBody>
          <a:bodyPr/>
          <a:lstStyle/>
          <a:p>
            <a:pPr defTabSz="457200"/>
            <a:endParaRPr lang="en-US" dirty="0">
              <a:solidFill>
                <a:srgbClr val="00467F"/>
              </a:solidFill>
              <a:effectLst>
                <a:outerShdw blurRad="38100" dist="38100" dir="2700000" algn="tl">
                  <a:srgbClr val="000000">
                    <a:alpha val="43137"/>
                  </a:srgbClr>
                </a:outerShdw>
              </a:effectLst>
            </a:endParaRPr>
          </a:p>
        </p:txBody>
      </p:sp>
      <p:grpSp>
        <p:nvGrpSpPr>
          <p:cNvPr id="9" name="Group 76"/>
          <p:cNvGrpSpPr/>
          <p:nvPr/>
        </p:nvGrpSpPr>
        <p:grpSpPr>
          <a:xfrm>
            <a:off x="9406567" y="4812831"/>
            <a:ext cx="1065764" cy="875731"/>
            <a:chOff x="6747680" y="4583373"/>
            <a:chExt cx="1184299" cy="1382477"/>
          </a:xfrm>
        </p:grpSpPr>
        <p:pic>
          <p:nvPicPr>
            <p:cNvPr id="4098" name="Picture 2"/>
            <p:cNvPicPr>
              <a:picLocks noChangeAspect="1" noChangeArrowheads="1"/>
            </p:cNvPicPr>
            <p:nvPr/>
          </p:nvPicPr>
          <p:blipFill>
            <a:blip r:embed="rId16"/>
            <a:srcRect/>
            <a:stretch>
              <a:fillRect/>
            </a:stretch>
          </p:blipFill>
          <p:spPr bwMode="auto">
            <a:xfrm>
              <a:off x="6747680" y="4583373"/>
              <a:ext cx="1066800" cy="762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17"/>
            <a:srcRect/>
            <a:stretch>
              <a:fillRect/>
            </a:stretch>
          </p:blipFill>
          <p:spPr bwMode="auto">
            <a:xfrm>
              <a:off x="6922188" y="5327675"/>
              <a:ext cx="485775" cy="6381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18"/>
            <a:srcRect/>
            <a:stretch>
              <a:fillRect/>
            </a:stretch>
          </p:blipFill>
          <p:spPr bwMode="auto">
            <a:xfrm>
              <a:off x="7408104" y="5355609"/>
              <a:ext cx="523875" cy="609600"/>
            </a:xfrm>
            <a:prstGeom prst="rect">
              <a:avLst/>
            </a:prstGeom>
            <a:noFill/>
            <a:ln w="9525">
              <a:noFill/>
              <a:miter lim="800000"/>
              <a:headEnd/>
              <a:tailEnd/>
            </a:ln>
            <a:effectLst/>
          </p:spPr>
        </p:pic>
      </p:grpSp>
      <p:sp>
        <p:nvSpPr>
          <p:cNvPr id="82" name="TextBox 81"/>
          <p:cNvSpPr txBox="1"/>
          <p:nvPr/>
        </p:nvSpPr>
        <p:spPr>
          <a:xfrm>
            <a:off x="9270585" y="5693006"/>
            <a:ext cx="1502342" cy="276999"/>
          </a:xfrm>
          <a:prstGeom prst="rect">
            <a:avLst/>
          </a:prstGeom>
          <a:noFill/>
        </p:spPr>
        <p:txBody>
          <a:bodyPr wrap="square" rtlCol="0">
            <a:spAutoFit/>
          </a:bodyPr>
          <a:lstStyle/>
          <a:p>
            <a:pPr defTabSz="457200"/>
            <a:r>
              <a:rPr lang="en-US" sz="1200" b="1" dirty="0" smtClean="0">
                <a:gradFill>
                  <a:gsLst>
                    <a:gs pos="0">
                      <a:srgbClr val="00467F"/>
                    </a:gs>
                    <a:gs pos="100000">
                      <a:srgbClr val="00467F"/>
                    </a:gs>
                  </a:gsLst>
                  <a:lin ang="5400000" scaled="0"/>
                </a:gradFill>
                <a:effectLst>
                  <a:outerShdw blurRad="38100" dist="38100" dir="2700000" algn="tl">
                    <a:srgbClr val="000000">
                      <a:alpha val="43137"/>
                    </a:srgbClr>
                  </a:outerShdw>
                </a:effectLst>
              </a:rPr>
              <a:t>Spam Analysts</a:t>
            </a:r>
          </a:p>
        </p:txBody>
      </p:sp>
      <p:cxnSp>
        <p:nvCxnSpPr>
          <p:cNvPr id="84" name="Shape 83"/>
          <p:cNvCxnSpPr>
            <a:stCxn id="82" idx="2"/>
            <a:endCxn id="134" idx="3"/>
          </p:cNvCxnSpPr>
          <p:nvPr/>
        </p:nvCxnSpPr>
        <p:spPr>
          <a:xfrm rot="5400000" flipH="1">
            <a:off x="5744152" y="1692402"/>
            <a:ext cx="1919993" cy="6635214"/>
          </a:xfrm>
          <a:prstGeom prst="bentConnector4">
            <a:avLst>
              <a:gd name="adj1" fmla="val -11906"/>
              <a:gd name="adj2" fmla="val 95639"/>
            </a:avLst>
          </a:prstGeom>
          <a:ln>
            <a:tailEnd type="arrow"/>
          </a:ln>
        </p:spPr>
        <p:style>
          <a:lnRef idx="3">
            <a:schemeClr val="accent6"/>
          </a:lnRef>
          <a:fillRef idx="0">
            <a:schemeClr val="accent6"/>
          </a:fillRef>
          <a:effectRef idx="2">
            <a:schemeClr val="accent6"/>
          </a:effectRef>
          <a:fontRef idx="minor">
            <a:schemeClr val="tx1"/>
          </a:fontRef>
        </p:style>
      </p:cxnSp>
      <p:sp>
        <p:nvSpPr>
          <p:cNvPr id="94" name="Straight Connector 8200"/>
          <p:cNvSpPr>
            <a:spLocks noChangeShapeType="1"/>
          </p:cNvSpPr>
          <p:nvPr/>
        </p:nvSpPr>
        <p:spPr bwMode="auto">
          <a:xfrm rot="5400000">
            <a:off x="10666037" y="5155790"/>
            <a:ext cx="9529" cy="269935"/>
          </a:xfrm>
          <a:prstGeom prst="line">
            <a:avLst/>
          </a:prstGeom>
          <a:noFill/>
          <a:ln w="38100" algn="ctr">
            <a:solidFill>
              <a:schemeClr val="tx1"/>
            </a:solidFill>
            <a:round/>
            <a:headEnd w="lg" len="med"/>
            <a:tailEnd type="triangle" w="lg" len="med"/>
          </a:ln>
        </p:spPr>
        <p:txBody>
          <a:bodyPr/>
          <a:lstStyle/>
          <a:p>
            <a:pPr defTabSz="457200"/>
            <a:endParaRPr lang="en-US" dirty="0">
              <a:solidFill>
                <a:srgbClr val="00467F"/>
              </a:solidFill>
              <a:effectLst>
                <a:outerShdw blurRad="38100" dist="38100" dir="2700000" algn="tl">
                  <a:srgbClr val="000000">
                    <a:alpha val="43137"/>
                  </a:srgbClr>
                </a:outerShdw>
              </a:effectLst>
            </a:endParaRPr>
          </a:p>
        </p:txBody>
      </p:sp>
      <p:sp>
        <p:nvSpPr>
          <p:cNvPr id="93" name="Rounded Rectangle 92"/>
          <p:cNvSpPr/>
          <p:nvPr/>
        </p:nvSpPr>
        <p:spPr bwMode="auto">
          <a:xfrm>
            <a:off x="10898435" y="5002813"/>
            <a:ext cx="1187279" cy="632812"/>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900" b="1" dirty="0" smtClean="0">
                <a:solidFill>
                  <a:prstClr val="white"/>
                </a:solidFill>
                <a:effectLst>
                  <a:outerShdw blurRad="38100" dist="38100" dir="2700000" algn="tl">
                    <a:srgbClr val="000000">
                      <a:alpha val="43137"/>
                    </a:srgbClr>
                  </a:outerShdw>
                </a:effectLst>
              </a:rPr>
              <a:t>Customer Feedback</a:t>
            </a:r>
          </a:p>
          <a:p>
            <a:pPr algn="ctr" defTabSz="457200">
              <a:spcBef>
                <a:spcPct val="50000"/>
              </a:spcBef>
              <a:defRPr/>
            </a:pPr>
            <a:r>
              <a:rPr lang="en-US" sz="900" b="1" dirty="0" smtClean="0">
                <a:solidFill>
                  <a:prstClr val="white"/>
                </a:solidFill>
                <a:effectLst>
                  <a:outerShdw blurRad="38100" dist="38100" dir="2700000" algn="tl">
                    <a:srgbClr val="000000">
                      <a:alpha val="43137"/>
                    </a:srgbClr>
                  </a:outerShdw>
                </a:effectLst>
              </a:rPr>
              <a:t>False </a:t>
            </a:r>
            <a:br>
              <a:rPr lang="en-US" sz="900" b="1" dirty="0" smtClean="0">
                <a:solidFill>
                  <a:prstClr val="white"/>
                </a:solidFill>
                <a:effectLst>
                  <a:outerShdw blurRad="38100" dist="38100" dir="2700000" algn="tl">
                    <a:srgbClr val="000000">
                      <a:alpha val="43137"/>
                    </a:srgbClr>
                  </a:outerShdw>
                </a:effectLst>
              </a:rPr>
            </a:br>
            <a:r>
              <a:rPr lang="en-US" sz="900" b="1" dirty="0" smtClean="0">
                <a:solidFill>
                  <a:prstClr val="white"/>
                </a:solidFill>
                <a:effectLst>
                  <a:outerShdw blurRad="38100" dist="38100" dir="2700000" algn="tl">
                    <a:srgbClr val="000000">
                      <a:alpha val="43137"/>
                    </a:srgbClr>
                  </a:outerShdw>
                </a:effectLst>
              </a:rPr>
              <a:t>+</a:t>
            </a:r>
            <a:r>
              <a:rPr lang="en-US" sz="900" b="1" dirty="0" err="1" smtClean="0">
                <a:solidFill>
                  <a:prstClr val="white"/>
                </a:solidFill>
                <a:effectLst>
                  <a:outerShdw blurRad="38100" dist="38100" dir="2700000" algn="tl">
                    <a:srgbClr val="000000">
                      <a:alpha val="43137"/>
                    </a:srgbClr>
                  </a:outerShdw>
                </a:effectLst>
              </a:rPr>
              <a:t>ve</a:t>
            </a:r>
            <a:r>
              <a:rPr lang="en-US" sz="900" b="1" dirty="0" smtClean="0">
                <a:solidFill>
                  <a:prstClr val="white"/>
                </a:solidFill>
                <a:effectLst>
                  <a:outerShdw blurRad="38100" dist="38100" dir="2700000" algn="tl">
                    <a:srgbClr val="000000">
                      <a:alpha val="43137"/>
                    </a:srgbClr>
                  </a:outerShdw>
                </a:effectLst>
              </a:rPr>
              <a:t> / -</a:t>
            </a:r>
            <a:r>
              <a:rPr lang="en-US" sz="900" b="1" dirty="0" err="1" smtClean="0">
                <a:solidFill>
                  <a:prstClr val="white"/>
                </a:solidFill>
                <a:effectLst>
                  <a:outerShdw blurRad="38100" dist="38100" dir="2700000" algn="tl">
                    <a:srgbClr val="000000">
                      <a:alpha val="43137"/>
                    </a:srgbClr>
                  </a:outerShdw>
                </a:effectLst>
              </a:rPr>
              <a:t>ve</a:t>
            </a:r>
            <a:endParaRPr lang="en-US" sz="900" b="1" dirty="0">
              <a:solidFill>
                <a:prstClr val="white"/>
              </a:solidFill>
              <a:effectLst>
                <a:outerShdw blurRad="38100" dist="38100" dir="2700000" algn="tl">
                  <a:srgbClr val="000000">
                    <a:alpha val="43137"/>
                  </a:srgbClr>
                </a:outerShdw>
              </a:effectLst>
            </a:endParaRPr>
          </a:p>
        </p:txBody>
      </p:sp>
      <p:pic>
        <p:nvPicPr>
          <p:cNvPr id="90" name="Picture 5" descr="D:\ResDVD 33 Disc1\Clip_Installer\DVD_ART\Artwork_Imagery\HARDWARE_IMAGERY\Illustration - Misc Hardware\Windows Server Icons\Misc\gear cogwheel.png"/>
          <p:cNvPicPr>
            <a:picLocks noChangeAspect="1" noChangeArrowheads="1"/>
          </p:cNvPicPr>
          <p:nvPr/>
        </p:nvPicPr>
        <p:blipFill>
          <a:blip r:embed="rId19"/>
          <a:srcRect/>
          <a:stretch>
            <a:fillRect/>
          </a:stretch>
        </p:blipFill>
        <p:spPr bwMode="auto">
          <a:xfrm>
            <a:off x="157312" y="2460699"/>
            <a:ext cx="458952" cy="393718"/>
          </a:xfrm>
          <a:prstGeom prst="rect">
            <a:avLst/>
          </a:prstGeom>
          <a:noFill/>
        </p:spPr>
      </p:pic>
      <p:sp>
        <p:nvSpPr>
          <p:cNvPr id="92" name="Straight Connector 8200"/>
          <p:cNvSpPr>
            <a:spLocks noChangeShapeType="1"/>
          </p:cNvSpPr>
          <p:nvPr/>
        </p:nvSpPr>
        <p:spPr bwMode="auto">
          <a:xfrm rot="5400000" flipV="1">
            <a:off x="444625" y="2889287"/>
            <a:ext cx="248656" cy="160380"/>
          </a:xfrm>
          <a:prstGeom prst="line">
            <a:avLst/>
          </a:prstGeom>
          <a:ln w="38100">
            <a:solidFill>
              <a:schemeClr val="accent1"/>
            </a:solidFill>
            <a:headEnd w="lg" len="med"/>
            <a:tailEnd type="triangle" w="lg" len="med"/>
          </a:ln>
        </p:spPr>
        <p:style>
          <a:lnRef idx="1">
            <a:schemeClr val="accent4"/>
          </a:lnRef>
          <a:fillRef idx="0">
            <a:schemeClr val="accent4"/>
          </a:fillRef>
          <a:effectRef idx="0">
            <a:schemeClr val="accent4"/>
          </a:effectRef>
          <a:fontRef idx="minor">
            <a:schemeClr val="tx1"/>
          </a:fontRef>
        </p:style>
        <p:txBody>
          <a:bodyPr/>
          <a:lstStyle/>
          <a:p>
            <a:pPr defTabSz="457200"/>
            <a:endParaRPr lang="en-US" dirty="0">
              <a:solidFill>
                <a:srgbClr val="00467F"/>
              </a:solidFill>
              <a:effectLst>
                <a:outerShdw blurRad="38100" dist="38100" dir="2700000" algn="tl">
                  <a:srgbClr val="000000">
                    <a:alpha val="43137"/>
                  </a:srgbClr>
                </a:outerShdw>
              </a:effectLst>
            </a:endParaRPr>
          </a:p>
        </p:txBody>
      </p:sp>
      <p:sp>
        <p:nvSpPr>
          <p:cNvPr id="102" name="TextBox 101"/>
          <p:cNvSpPr txBox="1"/>
          <p:nvPr/>
        </p:nvSpPr>
        <p:spPr>
          <a:xfrm>
            <a:off x="93161" y="2837129"/>
            <a:ext cx="577364" cy="253916"/>
          </a:xfrm>
          <a:prstGeom prst="rect">
            <a:avLst/>
          </a:prstGeom>
          <a:noFill/>
        </p:spPr>
        <p:txBody>
          <a:bodyPr wrap="square" rtlCol="0">
            <a:spAutoFit/>
          </a:bodyPr>
          <a:lstStyle/>
          <a:p>
            <a:pPr defTabSz="457200"/>
            <a:r>
              <a:rPr lang="en-US" sz="1050" b="1" dirty="0" smtClean="0">
                <a:gradFill>
                  <a:gsLst>
                    <a:gs pos="0">
                      <a:srgbClr val="00467F"/>
                    </a:gs>
                    <a:gs pos="100000">
                      <a:srgbClr val="00467F"/>
                    </a:gs>
                  </a:gsLst>
                  <a:lin ang="5400000" scaled="0"/>
                </a:gradFill>
                <a:effectLst>
                  <a:outerShdw blurRad="38100" dist="38100" dir="2700000" algn="tl">
                    <a:srgbClr val="000000">
                      <a:alpha val="43137"/>
                    </a:srgbClr>
                  </a:outerShdw>
                </a:effectLst>
              </a:rPr>
              <a:t>Sync</a:t>
            </a:r>
          </a:p>
        </p:txBody>
      </p:sp>
    </p:spTree>
    <p:extLst>
      <p:ext uri="{BB962C8B-B14F-4D97-AF65-F5344CB8AC3E}">
        <p14:creationId xmlns:p14="http://schemas.microsoft.com/office/powerpoint/2010/main" val="648556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24606 L 0.05591 0.24606 " pathEditMode="relative" ptsTypes="AAA">
                                      <p:cBhvr>
                                        <p:cTn id="6" dur="2000" fill="hold"/>
                                        <p:tgtEl>
                                          <p:spTgt spid="6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500"/>
                            </p:stCondLst>
                            <p:childTnLst>
                              <p:par>
                                <p:cTn id="13" presetID="0" presetClass="path" presetSubtype="0" accel="50000" decel="50000" fill="hold" nodeType="afterEffect">
                                  <p:stCondLst>
                                    <p:cond delay="0"/>
                                  </p:stCondLst>
                                  <p:childTnLst>
                                    <p:animMotion origin="layout" path="M 5.55556E-7 -1.50821E-6 L -0.03524 -1.50821E-6 L -0.03524 0.31668 " pathEditMode="relative" ptsTypes="AAA">
                                      <p:cBhvr>
                                        <p:cTn id="14" dur="3000" fill="hold"/>
                                        <p:tgtEl>
                                          <p:spTgt spid="7"/>
                                        </p:tgtEl>
                                        <p:attrNameLst>
                                          <p:attrName>ppt_x</p:attrName>
                                          <p:attrName>ppt_y</p:attrName>
                                        </p:attrNameLst>
                                      </p:cBhvr>
                                    </p:animMotion>
                                  </p:childTnLst>
                                </p:cTn>
                              </p:par>
                            </p:childTnLst>
                          </p:cTn>
                        </p:par>
                        <p:par>
                          <p:cTn id="15" fill="hold">
                            <p:stCondLst>
                              <p:cond delay="3500"/>
                            </p:stCondLst>
                            <p:childTnLst>
                              <p:par>
                                <p:cTn id="16" presetID="9" presetClass="exit" presetSubtype="0" fill="hold" nodeType="after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0559 0.24815 L 0.0559 0.24907 L 0.15694 0.24953 L 0.15694 0.24745 L 0.24861 0.24467 L 0.24895 0.24629 " pathEditMode="relative" rAng="0" ptsTypes="AAAAAA">
                                      <p:cBhvr>
                                        <p:cTn id="22" dur="3000" fill="hold"/>
                                        <p:tgtEl>
                                          <p:spTgt spid="68"/>
                                        </p:tgtEl>
                                        <p:attrNameLst>
                                          <p:attrName>ppt_x</p:attrName>
                                          <p:attrName>ppt_y</p:attrName>
                                        </p:attrNameLst>
                                      </p:cBhvr>
                                      <p:rCtr x="97" y="-1"/>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ipe(left)">
                                      <p:cBhvr>
                                        <p:cTn id="27" dur="500"/>
                                        <p:tgtEl>
                                          <p:spTgt spid="3075"/>
                                        </p:tgtEl>
                                      </p:cBhvr>
                                    </p:animEffect>
                                  </p:childTnLst>
                                </p:cTn>
                              </p:par>
                            </p:childTnLst>
                          </p:cTn>
                        </p:par>
                        <p:par>
                          <p:cTn id="28" fill="hold">
                            <p:stCondLst>
                              <p:cond delay="500"/>
                            </p:stCondLst>
                            <p:childTnLst>
                              <p:par>
                                <p:cTn id="29" presetID="42" presetClass="path" presetSubtype="0" accel="50000" decel="50000" fill="hold" nodeType="afterEffect">
                                  <p:stCondLst>
                                    <p:cond delay="0"/>
                                  </p:stCondLst>
                                  <p:childTnLst>
                                    <p:animMotion origin="layout" path="M -3.05556E-6 -2.22222E-6 L -3.05556E-6 0.24121 " pathEditMode="relative" rAng="0" ptsTypes="AA">
                                      <p:cBhvr>
                                        <p:cTn id="30" dur="2000" fill="hold"/>
                                        <p:tgtEl>
                                          <p:spTgt spid="3075"/>
                                        </p:tgtEl>
                                        <p:attrNameLst>
                                          <p:attrName>ppt_x</p:attrName>
                                          <p:attrName>ppt_y</p:attrName>
                                        </p:attrNameLst>
                                      </p:cBhvr>
                                      <p:rCtr x="0" y="121"/>
                                    </p:animMotion>
                                  </p:childTnLst>
                                </p:cTn>
                              </p:par>
                            </p:childTnLst>
                          </p:cTn>
                        </p:par>
                        <p:par>
                          <p:cTn id="31" fill="hold">
                            <p:stCondLst>
                              <p:cond delay="2500"/>
                            </p:stCondLst>
                            <p:childTnLst>
                              <p:par>
                                <p:cTn id="32" presetID="9" presetClass="exit" presetSubtype="0" fill="hold" nodeType="afterEffect">
                                  <p:stCondLst>
                                    <p:cond delay="0"/>
                                  </p:stCondLst>
                                  <p:childTnLst>
                                    <p:animEffect transition="out" filter="dissolve">
                                      <p:cBhvr>
                                        <p:cTn id="33" dur="500"/>
                                        <p:tgtEl>
                                          <p:spTgt spid="3075"/>
                                        </p:tgtEl>
                                      </p:cBhvr>
                                    </p:animEffect>
                                    <p:set>
                                      <p:cBhvr>
                                        <p:cTn id="34" dur="1" fill="hold">
                                          <p:stCondLst>
                                            <p:cond delay="499"/>
                                          </p:stCondLst>
                                        </p:cTn>
                                        <p:tgtEl>
                                          <p:spTgt spid="3075"/>
                                        </p:tgtEl>
                                        <p:attrNameLst>
                                          <p:attrName>style.visibility</p:attrName>
                                        </p:attrNameLst>
                                      </p:cBhvr>
                                      <p:to>
                                        <p:strVal val="hidden"/>
                                      </p:to>
                                    </p:set>
                                  </p:childTnLst>
                                </p:cTn>
                              </p:par>
                              <p:par>
                                <p:cTn id="35" presetID="63" presetClass="path" presetSubtype="0" accel="50000" decel="50000" fill="hold" nodeType="withEffect">
                                  <p:stCondLst>
                                    <p:cond delay="0"/>
                                  </p:stCondLst>
                                  <p:childTnLst>
                                    <p:animMotion origin="layout" path="M 0.24166 0.25231 L 0.39045 0.25231 " pathEditMode="relative" rAng="0" ptsTypes="AA">
                                      <p:cBhvr>
                                        <p:cTn id="36" dur="2000" fill="hold"/>
                                        <p:tgtEl>
                                          <p:spTgt spid="68"/>
                                        </p:tgtEl>
                                        <p:attrNameLst>
                                          <p:attrName>ppt_x</p:attrName>
                                          <p:attrName>ppt_y</p:attrName>
                                        </p:attrNameLst>
                                      </p:cBhvr>
                                      <p:rCtr x="74" y="0"/>
                                    </p:animMotion>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Effect transition="in" filter="dissolve">
                                      <p:cBhvr>
                                        <p:cTn id="41" dur="500"/>
                                        <p:tgtEl>
                                          <p:spTgt spid="3076"/>
                                        </p:tgtEl>
                                      </p:cBhvr>
                                    </p:animEffec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1.94444E-6 1.11111E-6 L 0.01076 0.02385 L 0.01076 0.24283 " pathEditMode="relative" ptsTypes="AAA">
                                      <p:cBhvr>
                                        <p:cTn id="44" dur="2000" fill="hold"/>
                                        <p:tgtEl>
                                          <p:spTgt spid="3076"/>
                                        </p:tgtEl>
                                        <p:attrNameLst>
                                          <p:attrName>ppt_x</p:attrName>
                                          <p:attrName>ppt_y</p:attrName>
                                        </p:attrNameLst>
                                      </p:cBhvr>
                                    </p:animMotion>
                                  </p:childTnLst>
                                </p:cTn>
                              </p:par>
                            </p:childTnLst>
                          </p:cTn>
                        </p:par>
                        <p:par>
                          <p:cTn id="45" fill="hold">
                            <p:stCondLst>
                              <p:cond delay="2500"/>
                            </p:stCondLst>
                            <p:childTnLst>
                              <p:par>
                                <p:cTn id="46" presetID="9" presetClass="exit" presetSubtype="0" fill="hold" nodeType="afterEffect">
                                  <p:stCondLst>
                                    <p:cond delay="0"/>
                                  </p:stCondLst>
                                  <p:childTnLst>
                                    <p:animEffect transition="out" filter="dissolve">
                                      <p:cBhvr>
                                        <p:cTn id="47" dur="500"/>
                                        <p:tgtEl>
                                          <p:spTgt spid="3076"/>
                                        </p:tgtEl>
                                      </p:cBhvr>
                                    </p:animEffect>
                                    <p:set>
                                      <p:cBhvr>
                                        <p:cTn id="48" dur="1" fill="hold">
                                          <p:stCondLst>
                                            <p:cond delay="499"/>
                                          </p:stCondLst>
                                        </p:cTn>
                                        <p:tgtEl>
                                          <p:spTgt spid="3076"/>
                                        </p:tgtEl>
                                        <p:attrNameLst>
                                          <p:attrName>style.visibility</p:attrName>
                                        </p:attrNameLst>
                                      </p:cBhvr>
                                      <p:to>
                                        <p:strVal val="hidden"/>
                                      </p:to>
                                    </p:set>
                                  </p:childTnLst>
                                </p:cTn>
                              </p:par>
                              <p:par>
                                <p:cTn id="49" presetID="63" presetClass="path" presetSubtype="0" accel="50000" decel="50000" fill="hold" nodeType="withEffect">
                                  <p:stCondLst>
                                    <p:cond delay="0"/>
                                  </p:stCondLst>
                                  <p:childTnLst>
                                    <p:animMotion origin="layout" path="M 0.39045 0.25231 L 0.54045 0.25231 " pathEditMode="relative" rAng="0" ptsTypes="AA">
                                      <p:cBhvr>
                                        <p:cTn id="50" dur="2000" fill="hold"/>
                                        <p:tgtEl>
                                          <p:spTgt spid="68"/>
                                        </p:tgtEl>
                                        <p:attrNameLst>
                                          <p:attrName>ppt_x</p:attrName>
                                          <p:attrName>ppt_y</p:attrName>
                                        </p:attrNameLst>
                                      </p:cBhvr>
                                      <p:rCtr x="75" y="0"/>
                                    </p:animMotion>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childTnLst>
                          </p:cTn>
                        </p:par>
                        <p:par>
                          <p:cTn id="56" fill="hold">
                            <p:stCondLst>
                              <p:cond delay="500"/>
                            </p:stCondLst>
                            <p:childTnLst>
                              <p:par>
                                <p:cTn id="57" presetID="0" presetClass="path" presetSubtype="0" accel="50000" decel="50000" fill="hold" nodeType="afterEffect">
                                  <p:stCondLst>
                                    <p:cond delay="0"/>
                                  </p:stCondLst>
                                  <p:childTnLst>
                                    <p:animMotion origin="layout" path="M -4.72222E-6 -7.77778E-6 L 0.00834 0.0111 L 0.00834 0.23495 " pathEditMode="relative" ptsTypes="AAA">
                                      <p:cBhvr>
                                        <p:cTn id="58" dur="2000" fill="hold"/>
                                        <p:tgtEl>
                                          <p:spTgt spid="8"/>
                                        </p:tgtEl>
                                        <p:attrNameLst>
                                          <p:attrName>ppt_x</p:attrName>
                                          <p:attrName>ppt_y</p:attrName>
                                        </p:attrNameLst>
                                      </p:cBhvr>
                                    </p:animMotion>
                                  </p:childTnLst>
                                </p:cTn>
                              </p:par>
                            </p:childTnLst>
                          </p:cTn>
                        </p:par>
                        <p:par>
                          <p:cTn id="59" fill="hold">
                            <p:stCondLst>
                              <p:cond delay="2500"/>
                            </p:stCondLst>
                            <p:childTnLst>
                              <p:par>
                                <p:cTn id="60" presetID="9" presetClass="exit" presetSubtype="0" fill="hold" nodeType="afterEffect">
                                  <p:stCondLst>
                                    <p:cond delay="0"/>
                                  </p:stCondLst>
                                  <p:childTnLst>
                                    <p:animEffect transition="out" filter="dissolv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0.54045 0.25231 L 0.67482 0.25231 " pathEditMode="relative" rAng="0" ptsTypes="AA">
                                      <p:cBhvr>
                                        <p:cTn id="64" dur="2000" fill="hold"/>
                                        <p:tgtEl>
                                          <p:spTgt spid="68"/>
                                        </p:tgtEl>
                                        <p:attrNameLst>
                                          <p:attrName>ppt_x</p:attrName>
                                          <p:attrName>ppt_y</p:attrName>
                                        </p:attrNameLst>
                                      </p:cBhvr>
                                      <p:rCtr x="67" y="0"/>
                                    </p:animMotion>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dissolve">
                                      <p:cBhvr>
                                        <p:cTn id="69" dur="500"/>
                                        <p:tgtEl>
                                          <p:spTgt spid="89"/>
                                        </p:tgtEl>
                                      </p:cBhvr>
                                    </p:animEffect>
                                  </p:childTnLst>
                                </p:cTn>
                              </p:par>
                            </p:childTnLst>
                          </p:cTn>
                        </p:par>
                        <p:par>
                          <p:cTn id="70" fill="hold">
                            <p:stCondLst>
                              <p:cond delay="500"/>
                            </p:stCondLst>
                            <p:childTnLst>
                              <p:par>
                                <p:cTn id="71" presetID="64" presetClass="path" presetSubtype="0" accel="50000" decel="50000" fill="hold" nodeType="afterEffect">
                                  <p:stCondLst>
                                    <p:cond delay="0"/>
                                  </p:stCondLst>
                                  <p:childTnLst>
                                    <p:animMotion origin="layout" path="M -1.11111E-6 -2.59259E-6 L -1.11111E-6 -0.16967 " pathEditMode="relative" rAng="0" ptsTypes="AA">
                                      <p:cBhvr>
                                        <p:cTn id="72" dur="2000" fill="hold"/>
                                        <p:tgtEl>
                                          <p:spTgt spid="89"/>
                                        </p:tgtEl>
                                        <p:attrNameLst>
                                          <p:attrName>ppt_x</p:attrName>
                                          <p:attrName>ppt_y</p:attrName>
                                        </p:attrNameLst>
                                      </p:cBhvr>
                                      <p:rCtr x="0" y="-85"/>
                                    </p:animMotion>
                                  </p:childTnLst>
                                </p:cTn>
                              </p:par>
                            </p:childTnLst>
                          </p:cTn>
                        </p:par>
                        <p:par>
                          <p:cTn id="73" fill="hold">
                            <p:stCondLst>
                              <p:cond delay="2500"/>
                            </p:stCondLst>
                            <p:childTnLst>
                              <p:par>
                                <p:cTn id="74" presetID="63" presetClass="path" presetSubtype="0" accel="50000" decel="50000" fill="hold" nodeType="afterEffect">
                                  <p:stCondLst>
                                    <p:cond delay="0"/>
                                  </p:stCondLst>
                                  <p:childTnLst>
                                    <p:animMotion origin="layout" path="M 0.67968 0.2493 L 0.79635 0.2493 " pathEditMode="relative" rAng="0" ptsTypes="AA">
                                      <p:cBhvr>
                                        <p:cTn id="75" dur="2000" fill="hold"/>
                                        <p:tgtEl>
                                          <p:spTgt spid="68"/>
                                        </p:tgtEl>
                                        <p:attrNameLst>
                                          <p:attrName>ppt_x</p:attrName>
                                          <p:attrName>ppt_y</p:attrName>
                                        </p:attrNameLst>
                                      </p:cBhvr>
                                      <p:rCtr x="58" y="0"/>
                                    </p:animMotion>
                                  </p:childTnLst>
                                </p:cTn>
                              </p:par>
                            </p:childTnLst>
                          </p:cTn>
                        </p:par>
                        <p:par>
                          <p:cTn id="76" fill="hold">
                            <p:stCondLst>
                              <p:cond delay="4500"/>
                            </p:stCondLst>
                            <p:childTnLst>
                              <p:par>
                                <p:cTn id="77" presetID="9" presetClass="exit" presetSubtype="0" fill="hold" nodeType="afterEffect">
                                  <p:stCondLst>
                                    <p:cond delay="0"/>
                                  </p:stCondLst>
                                  <p:childTnLst>
                                    <p:animEffect transition="out" filter="dissolv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childTnLst>
                          </p:cTn>
                        </p:par>
                        <p:par>
                          <p:cTn id="80" fill="hold">
                            <p:stCondLst>
                              <p:cond delay="5000"/>
                            </p:stCondLst>
                            <p:childTnLst>
                              <p:par>
                                <p:cTn id="81" presetID="0" presetClass="path" presetSubtype="0" accel="50000" decel="50000" fill="hold" nodeType="afterEffect">
                                  <p:stCondLst>
                                    <p:cond delay="0"/>
                                  </p:stCondLst>
                                  <p:childTnLst>
                                    <p:animMotion origin="layout" path="M -1.66667E-6 -0.16967 L 0.12379 -0.16967 L 0.12379 0.00162 " pathEditMode="relative" ptsTypes="AAA">
                                      <p:cBhvr>
                                        <p:cTn id="82" dur="2000" fill="hold"/>
                                        <p:tgtEl>
                                          <p:spTgt spid="89"/>
                                        </p:tgtEl>
                                        <p:attrNameLst>
                                          <p:attrName>ppt_x</p:attrName>
                                          <p:attrName>ppt_y</p:attrName>
                                        </p:attrNameLst>
                                      </p:cBhvr>
                                    </p:animMotion>
                                  </p:childTnLst>
                                </p:cTn>
                              </p:par>
                            </p:childTnLst>
                          </p:cTn>
                        </p:par>
                        <p:par>
                          <p:cTn id="83" fill="hold">
                            <p:stCondLst>
                              <p:cond delay="7000"/>
                            </p:stCondLst>
                            <p:childTnLst>
                              <p:par>
                                <p:cTn id="84" presetID="9" presetClass="exit" presetSubtype="0" fill="hold" nodeType="afterEffect">
                                  <p:stCondLst>
                                    <p:cond delay="0"/>
                                  </p:stCondLst>
                                  <p:childTnLst>
                                    <p:animEffect transition="out" filter="dissolve">
                                      <p:cBhvr>
                                        <p:cTn id="85" dur="500"/>
                                        <p:tgtEl>
                                          <p:spTgt spid="89"/>
                                        </p:tgtEl>
                                      </p:cBhvr>
                                    </p:animEffect>
                                    <p:set>
                                      <p:cBhvr>
                                        <p:cTn id="86" dur="1" fill="hold">
                                          <p:stCondLst>
                                            <p:cond delay="499"/>
                                          </p:stCondLst>
                                        </p:cTn>
                                        <p:tgtEl>
                                          <p:spTgt spid="8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animBg="1"/>
      <p:bldP spid="82" grpId="0"/>
      <p:bldP spid="94" grpId="0" animBg="1"/>
      <p:bldP spid="9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9141619" y="1660268"/>
            <a:ext cx="2894110" cy="1768733"/>
            <a:chOff x="6629400" y="1172974"/>
            <a:chExt cx="2171148" cy="1768733"/>
          </a:xfrm>
        </p:grpSpPr>
        <p:grpSp>
          <p:nvGrpSpPr>
            <p:cNvPr id="62" name="Group 61"/>
            <p:cNvGrpSpPr/>
            <p:nvPr/>
          </p:nvGrpSpPr>
          <p:grpSpPr>
            <a:xfrm>
              <a:off x="6629400" y="1172974"/>
              <a:ext cx="2171148" cy="1768733"/>
              <a:chOff x="6209998" y="4495800"/>
              <a:chExt cx="2171148" cy="1302585"/>
            </a:xfrm>
          </p:grpSpPr>
          <p:sp>
            <p:nvSpPr>
              <p:cNvPr id="99" name="Rounded Rectangle 98"/>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0" name="Rectangle 99"/>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1" name="Rounded Rectangle 100"/>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TextBox 101"/>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63" name="Group 62"/>
            <p:cNvGrpSpPr/>
            <p:nvPr/>
          </p:nvGrpSpPr>
          <p:grpSpPr>
            <a:xfrm>
              <a:off x="7263433" y="2529840"/>
              <a:ext cx="966167" cy="365760"/>
              <a:chOff x="932688" y="2307084"/>
              <a:chExt cx="966167" cy="365760"/>
            </a:xfrm>
          </p:grpSpPr>
          <p:pic>
            <p:nvPicPr>
              <p:cNvPr id="9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64" name="Rounded Rectangle 63"/>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83" name="Straight Arrow Connector 82"/>
          <p:cNvCxnSpPr/>
          <p:nvPr/>
        </p:nvCxnSpPr>
        <p:spPr>
          <a:xfrm>
            <a:off x="6070035" y="4010802"/>
            <a:ext cx="0" cy="6374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2" name="Elbow Connector 81"/>
          <p:cNvCxnSpPr/>
          <p:nvPr/>
        </p:nvCxnSpPr>
        <p:spPr>
          <a:xfrm>
            <a:off x="3026891" y="2133603"/>
            <a:ext cx="2995290" cy="514513"/>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6863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p:nvPr/>
        </p:nvGrpSpPr>
        <p:grpSpPr>
          <a:xfrm>
            <a:off x="5087395" y="2667003"/>
            <a:ext cx="1915037" cy="1343799"/>
            <a:chOff x="3762287" y="2725081"/>
            <a:chExt cx="1436652" cy="1343799"/>
          </a:xfrm>
        </p:grpSpPr>
        <p:sp>
          <p:nvSpPr>
            <p:cNvPr id="70" name="Rounded Rectangle 69"/>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7" name="Group 76"/>
          <p:cNvGrpSpPr/>
          <p:nvPr/>
        </p:nvGrpSpPr>
        <p:grpSpPr>
          <a:xfrm>
            <a:off x="335558" y="1524000"/>
            <a:ext cx="2813222" cy="1326810"/>
            <a:chOff x="160294" y="1600201"/>
            <a:chExt cx="2110466" cy="1326810"/>
          </a:xfrm>
        </p:grpSpPr>
        <p:grpSp>
          <p:nvGrpSpPr>
            <p:cNvPr id="78" name="Group 77"/>
            <p:cNvGrpSpPr/>
            <p:nvPr/>
          </p:nvGrpSpPr>
          <p:grpSpPr>
            <a:xfrm>
              <a:off x="160294" y="1600201"/>
              <a:ext cx="2110466" cy="1326810"/>
              <a:chOff x="327933" y="1492021"/>
              <a:chExt cx="2110466" cy="1326810"/>
            </a:xfrm>
          </p:grpSpPr>
          <p:sp>
            <p:nvSpPr>
              <p:cNvPr id="80" name="Rounded Rectangle 7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1" name="TextBox 8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7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519112" y="228600"/>
            <a:ext cx="11149013" cy="1107996"/>
          </a:xfrm>
        </p:spPr>
        <p:txBody>
          <a:bodyPr/>
          <a:lstStyle/>
          <a:p>
            <a:r>
              <a:rPr lang="en-US" sz="4000" b="1" dirty="0" smtClean="0"/>
              <a:t>Shared Address Space with On-Premises Relay Scenario (MX Points to FOPE)</a:t>
            </a:r>
            <a:r>
              <a:rPr lang="en-US" sz="4000" dirty="0" smtClean="0"/>
              <a:t> - Inbound</a:t>
            </a:r>
            <a:endParaRPr lang="en-US" sz="4000" dirty="0"/>
          </a:p>
        </p:txBody>
      </p:sp>
      <p:sp>
        <p:nvSpPr>
          <p:cNvPr id="4" name="Content Placeholder 3"/>
          <p:cNvSpPr>
            <a:spLocks noGrp="1"/>
          </p:cNvSpPr>
          <p:nvPr>
            <p:ph sz="half" idx="4294967295"/>
          </p:nvPr>
        </p:nvSpPr>
        <p:spPr>
          <a:xfrm>
            <a:off x="519113" y="3997325"/>
            <a:ext cx="3797248" cy="2555875"/>
          </a:xfrm>
        </p:spPr>
        <p:txBody>
          <a:bodyPr>
            <a:normAutofit/>
          </a:bodyPr>
          <a:lstStyle/>
          <a:p>
            <a:r>
              <a:rPr lang="en-US" sz="1600" dirty="0" smtClean="0">
                <a:solidFill>
                  <a:schemeClr val="tx1"/>
                </a:solidFill>
                <a:latin typeface="Segoe UI" pitchFamily="34" charset="0"/>
                <a:ea typeface="Segoe UI" pitchFamily="34" charset="0"/>
                <a:cs typeface="Segoe UI" pitchFamily="34" charset="0"/>
              </a:rPr>
              <a:t>MX points to FOPE for spam processing, filtering, and scanning</a:t>
            </a:r>
          </a:p>
          <a:p>
            <a:r>
              <a:rPr lang="en-US" sz="1600" dirty="0" smtClean="0">
                <a:solidFill>
                  <a:schemeClr val="tx1"/>
                </a:solidFill>
                <a:latin typeface="Segoe UI" pitchFamily="34" charset="0"/>
                <a:ea typeface="Segoe UI" pitchFamily="34" charset="0"/>
                <a:cs typeface="Segoe UI" pitchFamily="34" charset="0"/>
              </a:rPr>
              <a:t>Mail is routed to on-premises server, and if mailbox does not exist on-premises, mail is routed back to FOPE</a:t>
            </a:r>
          </a:p>
          <a:p>
            <a:r>
              <a:rPr lang="en-US" sz="1600" dirty="0" smtClean="0">
                <a:solidFill>
                  <a:schemeClr val="tx1"/>
                </a:solidFill>
                <a:latin typeface="Segoe UI" pitchFamily="34" charset="0"/>
                <a:ea typeface="Segoe UI" pitchFamily="34" charset="0"/>
                <a:cs typeface="Segoe UI" pitchFamily="34" charset="0"/>
              </a:rPr>
              <a:t>FOPE forwards mail to hosted mailbox</a:t>
            </a:r>
          </a:p>
          <a:p>
            <a:r>
              <a:rPr lang="en-US" sz="1600" dirty="0">
                <a:solidFill>
                  <a:schemeClr val="tx1"/>
                </a:solidFill>
                <a:latin typeface="Segoe UI" pitchFamily="34" charset="0"/>
                <a:ea typeface="Segoe UI" pitchFamily="34" charset="0"/>
                <a:cs typeface="Segoe UI" pitchFamily="34" charset="0"/>
              </a:rPr>
              <a:t>Virus scanning is performed by FPE for Exchange Online </a:t>
            </a:r>
            <a:r>
              <a:rPr lang="en-US" sz="1600" dirty="0" smtClean="0">
                <a:solidFill>
                  <a:schemeClr val="tx1"/>
                </a:solidFill>
                <a:latin typeface="Segoe UI" pitchFamily="34" charset="0"/>
                <a:ea typeface="Segoe UI" pitchFamily="34" charset="0"/>
                <a:cs typeface="Segoe UI" pitchFamily="34" charset="0"/>
              </a:rPr>
              <a:t>mailboxes</a:t>
            </a:r>
            <a:endParaRPr lang="en-US" sz="16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544717" y="29718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sales@fabrikam.com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Joe@contoso.com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6063734"/>
            <a:ext cx="2275023"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624740" y="3429000"/>
            <a:ext cx="2056218"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65" name="Straight Arrow Connector 64"/>
          <p:cNvCxnSpPr/>
          <p:nvPr/>
        </p:nvCxnSpPr>
        <p:spPr>
          <a:xfrm>
            <a:off x="7030597" y="3103200"/>
            <a:ext cx="2111022" cy="0"/>
          </a:xfrm>
          <a:prstGeom prst="straightConnector1">
            <a:avLst/>
          </a:prstGeom>
          <a:ln w="31750">
            <a:headEnd type="arrow"/>
            <a:tailEnd type="none"/>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a:endCxn id="46" idx="2"/>
          </p:cNvCxnSpPr>
          <p:nvPr/>
        </p:nvCxnSpPr>
        <p:spPr>
          <a:xfrm flipV="1">
            <a:off x="7055797" y="3613666"/>
            <a:ext cx="3597052" cy="196334"/>
          </a:xfrm>
          <a:prstGeom prst="bentConnector2">
            <a:avLst/>
          </a:prstGeom>
          <a:ln w="31750">
            <a:headEnd type="none"/>
            <a:tailEnd type="arrow"/>
          </a:ln>
        </p:spPr>
        <p:style>
          <a:lnRef idx="2">
            <a:schemeClr val="accent4"/>
          </a:lnRef>
          <a:fillRef idx="0">
            <a:schemeClr val="accent4"/>
          </a:fillRef>
          <a:effectRef idx="1">
            <a:schemeClr val="accent4"/>
          </a:effectRef>
          <a:fontRef idx="minor">
            <a:schemeClr val="tx1"/>
          </a:fontRef>
        </p:style>
      </p:cxnSp>
      <p:sp>
        <p:nvSpPr>
          <p:cNvPr id="59" name="Rounded Rectangle 58"/>
          <p:cNvSpPr/>
          <p:nvPr/>
        </p:nvSpPr>
        <p:spPr bwMode="auto">
          <a:xfrm>
            <a:off x="7257571" y="3200400"/>
            <a:ext cx="1477754"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Rounded Rectangle 59"/>
          <p:cNvSpPr/>
          <p:nvPr/>
        </p:nvSpPr>
        <p:spPr bwMode="auto">
          <a:xfrm>
            <a:off x="9091569" y="3863224"/>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Rounded Rectangle 57"/>
          <p:cNvSpPr/>
          <p:nvPr/>
        </p:nvSpPr>
        <p:spPr bwMode="auto">
          <a:xfrm>
            <a:off x="7304822" y="230982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Rounded Rectangle 102"/>
          <p:cNvSpPr/>
          <p:nvPr/>
        </p:nvSpPr>
        <p:spPr bwMode="auto">
          <a:xfrm>
            <a:off x="5414720" y="3233088"/>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2402232" y="1841782"/>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90999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556E-17 4.98959E-6 L 0.25833 0.09993 " pathEditMode="relative" rAng="0" ptsTypes="AA">
                                      <p:cBhvr>
                                        <p:cTn id="6" dur="2000" fill="hold"/>
                                        <p:tgtEl>
                                          <p:spTgt spid="43"/>
                                        </p:tgtEl>
                                        <p:attrNameLst>
                                          <p:attrName>ppt_x</p:attrName>
                                          <p:attrName>ppt_y</p:attrName>
                                        </p:attrNameLst>
                                      </p:cBhvr>
                                      <p:rCtr x="12917" y="4997"/>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25833 0.09993 L 0.26076 0.26394 " pathEditMode="relative" rAng="0" ptsTypes="AA">
                                      <p:cBhvr>
                                        <p:cTn id="12" dur="2000" fill="hold"/>
                                        <p:tgtEl>
                                          <p:spTgt spid="43"/>
                                        </p:tgtEl>
                                        <p:attrNameLst>
                                          <p:attrName>ppt_x</p:attrName>
                                          <p:attrName>ppt_y</p:attrName>
                                        </p:attrNameLst>
                                      </p:cBhvr>
                                      <p:rCtr x="122" y="818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26076 0.26394 L 0.62743 0.19732 " pathEditMode="relative" rAng="0" ptsTypes="AA">
                                      <p:cBhvr>
                                        <p:cTn id="16" dur="2000" fill="hold"/>
                                        <p:tgtEl>
                                          <p:spTgt spid="43"/>
                                        </p:tgtEl>
                                        <p:attrNameLst>
                                          <p:attrName>ppt_x</p:attrName>
                                          <p:attrName>ppt_y</p:attrName>
                                        </p:attrNameLst>
                                      </p:cBhvr>
                                      <p:rCtr x="18333" y="-3331"/>
                                    </p:animMotion>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62743 0.19732 L 0.61076 0.07518 " pathEditMode="relative" rAng="0" ptsTypes="AA">
                                      <p:cBhvr>
                                        <p:cTn id="22" dur="2000" fill="hold"/>
                                        <p:tgtEl>
                                          <p:spTgt spid="43"/>
                                        </p:tgtEl>
                                        <p:attrNameLst>
                                          <p:attrName>ppt_x</p:attrName>
                                          <p:attrName>ppt_y</p:attrName>
                                        </p:attrNameLst>
                                      </p:cBhvr>
                                      <p:rCtr x="-833" y="-610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61076 0.07518 L 0.31076 0.10849 " pathEditMode="relative" rAng="0" ptsTypes="AA">
                                      <p:cBhvr>
                                        <p:cTn id="26" dur="2000" fill="hold"/>
                                        <p:tgtEl>
                                          <p:spTgt spid="43"/>
                                        </p:tgtEl>
                                        <p:attrNameLst>
                                          <p:attrName>ppt_x</p:attrName>
                                          <p:attrName>ppt_y</p:attrName>
                                        </p:attrNameLst>
                                      </p:cBhvr>
                                      <p:rCtr x="-15000" y="166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31076 0.10849 L 0.33576 0.54152 " pathEditMode="relative" rAng="0" ptsTypes="AA">
                                      <p:cBhvr>
                                        <p:cTn id="30" dur="2000" fill="hold"/>
                                        <p:tgtEl>
                                          <p:spTgt spid="43"/>
                                        </p:tgtEl>
                                        <p:attrNameLst>
                                          <p:attrName>ppt_x</p:attrName>
                                          <p:attrName>ppt_y</p:attrName>
                                        </p:attrNameLst>
                                      </p:cBhvr>
                                      <p:rCtr x="1250" y="21652"/>
                                    </p:animMotion>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836898" y="1507870"/>
            <a:ext cx="2894110" cy="1768733"/>
            <a:chOff x="6629400" y="1172974"/>
            <a:chExt cx="2171148" cy="1768733"/>
          </a:xfrm>
        </p:grpSpPr>
        <p:grpSp>
          <p:nvGrpSpPr>
            <p:cNvPr id="63" name="Group 62"/>
            <p:cNvGrpSpPr/>
            <p:nvPr/>
          </p:nvGrpSpPr>
          <p:grpSpPr>
            <a:xfrm>
              <a:off x="6629400" y="1172974"/>
              <a:ext cx="2171148" cy="1768733"/>
              <a:chOff x="6209998" y="4495800"/>
              <a:chExt cx="2171148" cy="1302585"/>
            </a:xfrm>
          </p:grpSpPr>
          <p:sp>
            <p:nvSpPr>
              <p:cNvPr id="100" name="Rounded Rectangle 99"/>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1" name="Rectangle 100"/>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Rounded Rectangle 101"/>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TextBox 102"/>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64" name="Group 63"/>
            <p:cNvGrpSpPr/>
            <p:nvPr/>
          </p:nvGrpSpPr>
          <p:grpSpPr>
            <a:xfrm>
              <a:off x="7263433" y="2529840"/>
              <a:ext cx="966167" cy="365760"/>
              <a:chOff x="932688" y="2307084"/>
              <a:chExt cx="966167" cy="365760"/>
            </a:xfrm>
          </p:grpSpPr>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95" name="Rounded Rectangle 94"/>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65" name="Straight Arrow Connector 64"/>
          <p:cNvCxnSpPr/>
          <p:nvPr/>
        </p:nvCxnSpPr>
        <p:spPr>
          <a:xfrm>
            <a:off x="6907003" y="2950800"/>
            <a:ext cx="1860653" cy="0"/>
          </a:xfrm>
          <a:prstGeom prst="straightConnector1">
            <a:avLst/>
          </a:prstGeom>
          <a:ln w="31750">
            <a:headEnd type="none"/>
            <a:tailEnd type="arrow"/>
          </a:ln>
        </p:spPr>
        <p:style>
          <a:lnRef idx="2">
            <a:schemeClr val="accent4"/>
          </a:lnRef>
          <a:fillRef idx="0">
            <a:schemeClr val="accent4"/>
          </a:fillRef>
          <a:effectRef idx="1">
            <a:schemeClr val="accent4"/>
          </a:effectRef>
          <a:fontRef idx="minor">
            <a:schemeClr val="tx1"/>
          </a:fontRef>
        </p:style>
      </p:cxnSp>
      <p:cxnSp>
        <p:nvCxnSpPr>
          <p:cNvPr id="82" name="Elbow Connector 81"/>
          <p:cNvCxnSpPr>
            <a:endCxn id="72" idx="0"/>
          </p:cNvCxnSpPr>
          <p:nvPr/>
        </p:nvCxnSpPr>
        <p:spPr>
          <a:xfrm>
            <a:off x="3200696" y="2000090"/>
            <a:ext cx="2850516" cy="528785"/>
          </a:xfrm>
          <a:prstGeom prst="bentConnector2">
            <a:avLst/>
          </a:prstGeom>
          <a:ln>
            <a:headEnd type="arrow"/>
            <a:tailEnd type="none"/>
          </a:ln>
        </p:spPr>
        <p:style>
          <a:lnRef idx="2">
            <a:schemeClr val="accent4"/>
          </a:lnRef>
          <a:fillRef idx="0">
            <a:schemeClr val="accent4"/>
          </a:fillRef>
          <a:effectRef idx="1">
            <a:schemeClr val="accent4"/>
          </a:effectRef>
          <a:fontRef idx="minor">
            <a:schemeClr val="tx1"/>
          </a:fontRef>
        </p:style>
      </p:cxnSp>
      <p:sp>
        <p:nvSpPr>
          <p:cNvPr id="58" name="Rectangle 57"/>
          <p:cNvSpPr/>
          <p:nvPr/>
        </p:nvSpPr>
        <p:spPr>
          <a:xfrm>
            <a:off x="0" y="5662640"/>
            <a:ext cx="3250353" cy="7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Segoe UI" pitchFamily="34" charset="0"/>
              <a:ea typeface="Segoe UI" pitchFamily="34" charset="0"/>
              <a:cs typeface="Segoe UI" pitchFamily="34" charset="0"/>
            </a:endParaRPr>
          </a:p>
        </p:txBody>
      </p:sp>
      <p:grpSp>
        <p:nvGrpSpPr>
          <p:cNvPr id="48" name="Group 47"/>
          <p:cNvGrpSpPr>
            <a:grpSpLocks noChangeAspect="1"/>
          </p:cNvGrpSpPr>
          <p:nvPr/>
        </p:nvGrpSpPr>
        <p:grpSpPr>
          <a:xfrm>
            <a:off x="4508868" y="45339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p:nvPr/>
        </p:nvGrpSpPr>
        <p:grpSpPr>
          <a:xfrm>
            <a:off x="5087395" y="2514603"/>
            <a:ext cx="1915037" cy="1343799"/>
            <a:chOff x="3762287" y="2725081"/>
            <a:chExt cx="1436652" cy="1343799"/>
          </a:xfrm>
        </p:grpSpPr>
        <p:sp>
          <p:nvSpPr>
            <p:cNvPr id="70" name="Rounded Rectangle 69"/>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7" name="Group 76"/>
          <p:cNvGrpSpPr/>
          <p:nvPr/>
        </p:nvGrpSpPr>
        <p:grpSpPr>
          <a:xfrm>
            <a:off x="335558" y="1371600"/>
            <a:ext cx="2813222" cy="1326810"/>
            <a:chOff x="160294" y="1600201"/>
            <a:chExt cx="2110466" cy="1326810"/>
          </a:xfrm>
        </p:grpSpPr>
        <p:grpSp>
          <p:nvGrpSpPr>
            <p:cNvPr id="78" name="Group 77"/>
            <p:cNvGrpSpPr/>
            <p:nvPr/>
          </p:nvGrpSpPr>
          <p:grpSpPr>
            <a:xfrm>
              <a:off x="160294" y="1600201"/>
              <a:ext cx="2110466" cy="1326810"/>
              <a:chOff x="327933" y="1492021"/>
              <a:chExt cx="2110466" cy="1326810"/>
            </a:xfrm>
          </p:grpSpPr>
          <p:sp>
            <p:nvSpPr>
              <p:cNvPr id="80" name="Rounded Rectangle 7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1" name="TextBox 8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7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519112" y="228600"/>
            <a:ext cx="11149013" cy="1107996"/>
          </a:xfrm>
        </p:spPr>
        <p:txBody>
          <a:bodyPr/>
          <a:lstStyle/>
          <a:p>
            <a:r>
              <a:rPr lang="en-US" sz="4000" b="1" dirty="0" smtClean="0"/>
              <a:t>Shared Address Space with On-Premises Relay Scenario (MX Points to FOPE)</a:t>
            </a:r>
            <a:r>
              <a:rPr lang="en-US" sz="4000" dirty="0" smtClean="0"/>
              <a:t> - Outbound</a:t>
            </a:r>
            <a:endParaRPr lang="en-US" sz="4000" dirty="0"/>
          </a:p>
        </p:txBody>
      </p:sp>
      <p:sp>
        <p:nvSpPr>
          <p:cNvPr id="4" name="Content Placeholder 3"/>
          <p:cNvSpPr>
            <a:spLocks noGrp="1"/>
          </p:cNvSpPr>
          <p:nvPr>
            <p:ph sz="half" idx="4294967295"/>
          </p:nvPr>
        </p:nvSpPr>
        <p:spPr>
          <a:xfrm>
            <a:off x="519112" y="3844925"/>
            <a:ext cx="3915236" cy="2632075"/>
          </a:xfrm>
        </p:spPr>
        <p:txBody>
          <a:bodyPr>
            <a:normAutofit/>
          </a:bodyPr>
          <a:lstStyle/>
          <a:p>
            <a:r>
              <a:rPr lang="en-US" sz="1400" dirty="0" smtClean="0">
                <a:solidFill>
                  <a:schemeClr val="tx1"/>
                </a:solidFill>
                <a:latin typeface="Segoe UI" pitchFamily="34" charset="0"/>
                <a:ea typeface="Segoe UI" pitchFamily="34" charset="0"/>
                <a:cs typeface="Segoe UI" pitchFamily="34" charset="0"/>
              </a:rPr>
              <a:t>Scanning by Forefront Protection for Exchange on Microsoft Exchange Online mail hubs</a:t>
            </a:r>
          </a:p>
          <a:p>
            <a:r>
              <a:rPr lang="en-US" sz="1400" dirty="0" smtClean="0">
                <a:solidFill>
                  <a:schemeClr val="tx1"/>
                </a:solidFill>
                <a:latin typeface="Segoe UI" pitchFamily="34" charset="0"/>
                <a:ea typeface="Segoe UI" pitchFamily="34" charset="0"/>
                <a:cs typeface="Segoe UI" pitchFamily="34" charset="0"/>
              </a:rPr>
              <a:t>Delivery to FOPE for scanning</a:t>
            </a:r>
          </a:p>
          <a:p>
            <a:r>
              <a:rPr lang="en-US" sz="1400" dirty="0" smtClean="0">
                <a:solidFill>
                  <a:schemeClr val="tx1"/>
                </a:solidFill>
                <a:latin typeface="Segoe UI" pitchFamily="34" charset="0"/>
                <a:ea typeface="Segoe UI" pitchFamily="34" charset="0"/>
                <a:cs typeface="Segoe UI" pitchFamily="34" charset="0"/>
              </a:rPr>
              <a:t>Delivered to on-premises Exchange server</a:t>
            </a:r>
          </a:p>
          <a:p>
            <a:r>
              <a:rPr lang="en-US" sz="1400" dirty="0" smtClean="0">
                <a:solidFill>
                  <a:schemeClr val="tx1"/>
                </a:solidFill>
                <a:latin typeface="Segoe UI" pitchFamily="34" charset="0"/>
                <a:ea typeface="Segoe UI" pitchFamily="34" charset="0"/>
                <a:cs typeface="Segoe UI" pitchFamily="34" charset="0"/>
              </a:rPr>
              <a:t>Custom processing on premises</a:t>
            </a:r>
          </a:p>
          <a:p>
            <a:r>
              <a:rPr lang="en-US" sz="1400" dirty="0" smtClean="0">
                <a:solidFill>
                  <a:schemeClr val="tx1"/>
                </a:solidFill>
                <a:latin typeface="Segoe UI" pitchFamily="34" charset="0"/>
                <a:ea typeface="Segoe UI" pitchFamily="34" charset="0"/>
                <a:cs typeface="Segoe UI" pitchFamily="34" charset="0"/>
              </a:rPr>
              <a:t>Outbound delivery to FOPE</a:t>
            </a:r>
          </a:p>
          <a:p>
            <a:r>
              <a:rPr lang="en-US" sz="1400" dirty="0" smtClean="0">
                <a:solidFill>
                  <a:schemeClr val="tx1"/>
                </a:solidFill>
                <a:latin typeface="Segoe UI" pitchFamily="34" charset="0"/>
                <a:ea typeface="Segoe UI" pitchFamily="34" charset="0"/>
                <a:cs typeface="Segoe UI" pitchFamily="34" charset="0"/>
              </a:rPr>
              <a:t>Delivery to Internet</a:t>
            </a:r>
            <a:endParaRPr lang="en-US" sz="14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519113" y="28956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sales@fabrikam.com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5911334"/>
            <a:ext cx="2275023"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37474" y="3276600"/>
            <a:ext cx="2056218"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83" name="Straight Arrow Connector 82"/>
          <p:cNvCxnSpPr/>
          <p:nvPr/>
        </p:nvCxnSpPr>
        <p:spPr>
          <a:xfrm>
            <a:off x="6070035" y="3886200"/>
            <a:ext cx="0" cy="609600"/>
          </a:xfrm>
          <a:prstGeom prst="straightConnector1">
            <a:avLst/>
          </a:prstGeom>
          <a:ln>
            <a:headEnd type="arrow"/>
            <a:tailEnd type="none"/>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p:nvPr/>
        </p:nvCxnSpPr>
        <p:spPr>
          <a:xfrm flipV="1">
            <a:off x="7002430" y="3461267"/>
            <a:ext cx="3263153" cy="264955"/>
          </a:xfrm>
          <a:prstGeom prst="bentConnector2">
            <a:avLst/>
          </a:prstGeom>
          <a:ln w="31750">
            <a:headEnd type="arrow"/>
            <a:tailEnd type="none"/>
          </a:ln>
        </p:spPr>
        <p:style>
          <a:lnRef idx="2">
            <a:schemeClr val="accent4"/>
          </a:lnRef>
          <a:fillRef idx="0">
            <a:schemeClr val="accent4"/>
          </a:fillRef>
          <a:effectRef idx="1">
            <a:schemeClr val="accent4"/>
          </a:effectRef>
          <a:fontRef idx="minor">
            <a:schemeClr val="tx1"/>
          </a:fontRef>
        </p:style>
      </p:cxnSp>
      <p:sp>
        <p:nvSpPr>
          <p:cNvPr id="60" name="Rounded Rectangle 59"/>
          <p:cNvSpPr/>
          <p:nvPr/>
        </p:nvSpPr>
        <p:spPr bwMode="auto">
          <a:xfrm>
            <a:off x="8329030" y="381000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6547929" y="2399910"/>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2" name="Rounded Rectangle 61"/>
          <p:cNvSpPr/>
          <p:nvPr/>
        </p:nvSpPr>
        <p:spPr bwMode="auto">
          <a:xfrm>
            <a:off x="7159324" y="306289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4" name="Rounded Rectangle 103"/>
          <p:cNvSpPr/>
          <p:nvPr/>
        </p:nvSpPr>
        <p:spPr bwMode="auto">
          <a:xfrm>
            <a:off x="5414720" y="309372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4795222" y="5418992"/>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81537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3.28244E-6 L 0.02275 -0.25746 " pathEditMode="relative" rAng="0" ptsTypes="AA">
                                      <p:cBhvr>
                                        <p:cTn id="6" dur="2000" fill="hold"/>
                                        <p:tgtEl>
                                          <p:spTgt spid="43"/>
                                        </p:tgtEl>
                                        <p:attrNameLst>
                                          <p:attrName>ppt_x</p:attrName>
                                          <p:attrName>ppt_y</p:attrName>
                                        </p:attrNameLst>
                                      </p:cBhvr>
                                      <p:rCtr x="1128" y="-12885"/>
                                    </p:animMotion>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2275 -0.25746 L 0.03941 -0.42401 " pathEditMode="relative" rAng="0" ptsTypes="AA">
                                      <p:cBhvr>
                                        <p:cTn id="12" dur="2000" fill="hold"/>
                                        <p:tgtEl>
                                          <p:spTgt spid="43"/>
                                        </p:tgtEl>
                                        <p:attrNameLst>
                                          <p:attrName>ppt_x</p:attrName>
                                          <p:attrName>ppt_y</p:attrName>
                                        </p:attrNameLst>
                                      </p:cBhvr>
                                      <p:rCtr x="833" y="-8328"/>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41 -0.42401 L 0.34775 -0.47953 " pathEditMode="relative" rAng="0" ptsTypes="AA">
                                      <p:cBhvr>
                                        <p:cTn id="16" dur="2000" fill="hold"/>
                                        <p:tgtEl>
                                          <p:spTgt spid="43"/>
                                        </p:tgtEl>
                                        <p:attrNameLst>
                                          <p:attrName>ppt_x</p:attrName>
                                          <p:attrName>ppt_y</p:attrName>
                                        </p:attrNameLst>
                                      </p:cBhvr>
                                      <p:rCtr x="15417" y="-2776"/>
                                    </p:animMotion>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34775 -0.47953 L 0.42275 -0.30188 " pathEditMode="relative" rAng="0" ptsTypes="AA">
                                      <p:cBhvr>
                                        <p:cTn id="22" dur="2000" fill="hold"/>
                                        <p:tgtEl>
                                          <p:spTgt spid="43"/>
                                        </p:tgtEl>
                                        <p:attrNameLst>
                                          <p:attrName>ppt_x</p:attrName>
                                          <p:attrName>ppt_y</p:attrName>
                                        </p:attrNameLst>
                                      </p:cBhvr>
                                      <p:rCtr x="3750" y="8883"/>
                                    </p:animMotion>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42275 -0.30188 L 0.13108 -0.27967 " pathEditMode="relative" rAng="0" ptsTypes="AA">
                                      <p:cBhvr>
                                        <p:cTn id="28" dur="2000" fill="hold"/>
                                        <p:tgtEl>
                                          <p:spTgt spid="43"/>
                                        </p:tgtEl>
                                        <p:attrNameLst>
                                          <p:attrName>ppt_x</p:attrName>
                                          <p:attrName>ppt_y</p:attrName>
                                        </p:attrNameLst>
                                      </p:cBhvr>
                                      <p:rCtr x="-14583" y="1110"/>
                                    </p:animMotion>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13108 -0.27967 L -0.17725 -0.54615 " pathEditMode="relative" rAng="0" ptsTypes="AA">
                                      <p:cBhvr>
                                        <p:cTn id="34" dur="2000" fill="hold"/>
                                        <p:tgtEl>
                                          <p:spTgt spid="43"/>
                                        </p:tgtEl>
                                        <p:attrNameLst>
                                          <p:attrName>ppt_x</p:attrName>
                                          <p:attrName>ppt_y</p:attrName>
                                        </p:attrNameLst>
                                      </p:cBhvr>
                                      <p:rCtr x="-15417" y="-13324"/>
                                    </p:animMotion>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8836898" y="1507870"/>
            <a:ext cx="2894110" cy="1768733"/>
            <a:chOff x="6629400" y="1172974"/>
            <a:chExt cx="2171148" cy="1768733"/>
          </a:xfrm>
        </p:grpSpPr>
        <p:grpSp>
          <p:nvGrpSpPr>
            <p:cNvPr id="69" name="Group 68"/>
            <p:cNvGrpSpPr/>
            <p:nvPr/>
          </p:nvGrpSpPr>
          <p:grpSpPr>
            <a:xfrm>
              <a:off x="6629400" y="1172974"/>
              <a:ext cx="2171148" cy="1768733"/>
              <a:chOff x="6209998" y="4495800"/>
              <a:chExt cx="2171148" cy="1302585"/>
            </a:xfrm>
          </p:grpSpPr>
          <p:sp>
            <p:nvSpPr>
              <p:cNvPr id="100" name="Rounded Rectangle 99"/>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1" name="Rectangle 100"/>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Rounded Rectangle 101"/>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TextBox 102"/>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82" name="Group 81"/>
            <p:cNvGrpSpPr/>
            <p:nvPr/>
          </p:nvGrpSpPr>
          <p:grpSpPr>
            <a:xfrm>
              <a:off x="7263433" y="2529840"/>
              <a:ext cx="966167" cy="365760"/>
              <a:chOff x="932688" y="2307084"/>
              <a:chExt cx="966167" cy="365760"/>
            </a:xfrm>
          </p:grpSpPr>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95" name="Rounded Rectangle 94"/>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83" name="Straight Arrow Connector 82"/>
          <p:cNvCxnSpPr/>
          <p:nvPr/>
        </p:nvCxnSpPr>
        <p:spPr>
          <a:xfrm>
            <a:off x="5891265" y="3886200"/>
            <a:ext cx="0" cy="647714"/>
          </a:xfrm>
          <a:prstGeom prst="straightConnector1">
            <a:avLst/>
          </a:prstGeom>
          <a:ln>
            <a:headEnd type="arrow"/>
            <a:tailEnd type="none"/>
          </a:ln>
        </p:spPr>
        <p:style>
          <a:lnRef idx="2">
            <a:schemeClr val="accent4"/>
          </a:lnRef>
          <a:fillRef idx="0">
            <a:schemeClr val="accent4"/>
          </a:fillRef>
          <a:effectRef idx="1">
            <a:schemeClr val="accent4"/>
          </a:effectRef>
          <a:fontRef idx="minor">
            <a:schemeClr val="tx1"/>
          </a:fontRef>
        </p:style>
      </p:cxnSp>
      <p:cxnSp>
        <p:nvCxnSpPr>
          <p:cNvPr id="58" name="Straight Arrow Connector 57"/>
          <p:cNvCxnSpPr/>
          <p:nvPr/>
        </p:nvCxnSpPr>
        <p:spPr>
          <a:xfrm>
            <a:off x="6297560" y="3858402"/>
            <a:ext cx="0" cy="637401"/>
          </a:xfrm>
          <a:prstGeom prst="straightConnector1">
            <a:avLst/>
          </a:prstGeom>
          <a:ln>
            <a:headEnd type="none"/>
            <a:tailEnd type="arrow"/>
          </a:ln>
        </p:spPr>
        <p:style>
          <a:lnRef idx="2">
            <a:schemeClr val="accent4"/>
          </a:lnRef>
          <a:fillRef idx="0">
            <a:schemeClr val="accent4"/>
          </a:fillRef>
          <a:effectRef idx="1">
            <a:schemeClr val="accent4"/>
          </a:effectRef>
          <a:fontRef idx="minor">
            <a:schemeClr val="tx1"/>
          </a:fontRef>
        </p:style>
      </p:cxnSp>
      <p:cxnSp>
        <p:nvCxnSpPr>
          <p:cNvPr id="65" name="Straight Arrow Connector 64"/>
          <p:cNvCxnSpPr/>
          <p:nvPr/>
        </p:nvCxnSpPr>
        <p:spPr>
          <a:xfrm>
            <a:off x="6976247" y="2667000"/>
            <a:ext cx="1860653" cy="0"/>
          </a:xfrm>
          <a:prstGeom prst="straightConnector1">
            <a:avLst/>
          </a:prstGeom>
          <a:ln w="31750">
            <a:headEnd type="none"/>
            <a:tailEnd type="arrow"/>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5339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70" name="Rounded Rectangle 69"/>
          <p:cNvSpPr/>
          <p:nvPr/>
        </p:nvSpPr>
        <p:spPr bwMode="auto">
          <a:xfrm>
            <a:off x="5087395" y="2514603"/>
            <a:ext cx="191503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5174107" y="2811821"/>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5099993" y="2528872"/>
            <a:ext cx="1902438"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5418447" y="28575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4" name="Rounded Rectangle 73"/>
          <p:cNvSpPr/>
          <p:nvPr/>
        </p:nvSpPr>
        <p:spPr bwMode="auto">
          <a:xfrm>
            <a:off x="5418447" y="30861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5418447" y="33147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5418447" y="35433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4" name="Title 93"/>
          <p:cNvSpPr>
            <a:spLocks noGrp="1"/>
          </p:cNvSpPr>
          <p:nvPr>
            <p:ph type="title"/>
          </p:nvPr>
        </p:nvSpPr>
        <p:spPr>
          <a:xfrm>
            <a:off x="519112" y="228600"/>
            <a:ext cx="11149013" cy="1828193"/>
          </a:xfrm>
        </p:spPr>
        <p:txBody>
          <a:bodyPr/>
          <a:lstStyle/>
          <a:p>
            <a:r>
              <a:rPr lang="en-US" b="1" dirty="0" smtClean="0"/>
              <a:t>Shared Address Space with On-Premises Relay Scenario (MX Points to FOPE)</a:t>
            </a:r>
            <a:r>
              <a:rPr lang="en-US" dirty="0" smtClean="0"/>
              <a:t> – Intra-Org</a:t>
            </a:r>
            <a:endParaRPr lang="en-US" dirty="0"/>
          </a:p>
        </p:txBody>
      </p:sp>
      <p:sp>
        <p:nvSpPr>
          <p:cNvPr id="4" name="Content Placeholder 3"/>
          <p:cNvSpPr>
            <a:spLocks noGrp="1"/>
          </p:cNvSpPr>
          <p:nvPr>
            <p:ph sz="half" idx="4294967295"/>
          </p:nvPr>
        </p:nvSpPr>
        <p:spPr>
          <a:xfrm>
            <a:off x="519113" y="3849688"/>
            <a:ext cx="3949700" cy="1412875"/>
          </a:xfrm>
        </p:spPr>
        <p:txBody>
          <a:bodyPr>
            <a:normAutofit fontScale="92500" lnSpcReduction="10000"/>
          </a:bodyPr>
          <a:lstStyle/>
          <a:p>
            <a:r>
              <a:rPr lang="en-US" sz="1800" dirty="0" smtClean="0">
                <a:solidFill>
                  <a:schemeClr val="tx1"/>
                </a:solidFill>
                <a:latin typeface="Segoe UI" pitchFamily="34" charset="0"/>
                <a:ea typeface="Segoe UI" pitchFamily="34" charset="0"/>
                <a:cs typeface="Segoe UI" pitchFamily="34" charset="0"/>
              </a:rPr>
              <a:t>Hosted mailbox sends mail outbound</a:t>
            </a:r>
          </a:p>
          <a:p>
            <a:r>
              <a:rPr lang="en-US" sz="1800" dirty="0" smtClean="0">
                <a:solidFill>
                  <a:schemeClr val="tx1"/>
                </a:solidFill>
                <a:latin typeface="Segoe UI" pitchFamily="34" charset="0"/>
                <a:ea typeface="Segoe UI" pitchFamily="34" charset="0"/>
                <a:cs typeface="Segoe UI" pitchFamily="34" charset="0"/>
              </a:rPr>
              <a:t>Delivery to FOPE (virus scanning disabled by default; policy rules dependent on customer configuration)</a:t>
            </a:r>
          </a:p>
          <a:p>
            <a:r>
              <a:rPr lang="en-US" sz="1800" dirty="0" smtClean="0">
                <a:solidFill>
                  <a:schemeClr val="tx1"/>
                </a:solidFill>
                <a:latin typeface="Segoe UI" pitchFamily="34" charset="0"/>
                <a:ea typeface="Segoe UI" pitchFamily="34" charset="0"/>
                <a:cs typeface="Segoe UI" pitchFamily="34" charset="0"/>
              </a:rPr>
              <a:t>Delivery to on-premises mailbox</a:t>
            </a:r>
          </a:p>
          <a:p>
            <a:endParaRPr lang="en-US" sz="18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519113" y="30480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Bob@contoso.com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5911334"/>
            <a:ext cx="2275023"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37474" y="3276600"/>
            <a:ext cx="2056218"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57" name="Straight Arrow Connector 56"/>
          <p:cNvCxnSpPr>
            <a:endCxn id="46" idx="2"/>
          </p:cNvCxnSpPr>
          <p:nvPr/>
        </p:nvCxnSpPr>
        <p:spPr>
          <a:xfrm flipV="1">
            <a:off x="7002430" y="3461267"/>
            <a:ext cx="3263153" cy="264955"/>
          </a:xfrm>
          <a:prstGeom prst="bentConnector2">
            <a:avLst/>
          </a:prstGeom>
          <a:ln w="31750">
            <a:headEnd type="arrow"/>
            <a:tailEnd type="none"/>
          </a:ln>
        </p:spPr>
        <p:style>
          <a:lnRef idx="2">
            <a:schemeClr val="accent4"/>
          </a:lnRef>
          <a:fillRef idx="0">
            <a:schemeClr val="accent4"/>
          </a:fillRef>
          <a:effectRef idx="1">
            <a:schemeClr val="accent4"/>
          </a:effectRef>
          <a:fontRef idx="minor">
            <a:schemeClr val="tx1"/>
          </a:fontRef>
        </p:style>
      </p:cxnSp>
      <p:sp>
        <p:nvSpPr>
          <p:cNvPr id="60" name="Rounded Rectangle 59"/>
          <p:cNvSpPr/>
          <p:nvPr/>
        </p:nvSpPr>
        <p:spPr bwMode="auto">
          <a:xfrm>
            <a:off x="9190967" y="384771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6687721" y="2759704"/>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4601647" y="5323236"/>
            <a:ext cx="623226" cy="467673"/>
          </a:xfrm>
          <a:prstGeom prst="rect">
            <a:avLst/>
          </a:prstGeom>
          <a:noFill/>
          <a:ln w="9525">
            <a:noFill/>
            <a:miter lim="800000"/>
            <a:headEnd/>
            <a:tailEnd/>
          </a:ln>
        </p:spPr>
      </p:pic>
      <p:sp>
        <p:nvSpPr>
          <p:cNvPr id="62" name="Rounded Rectangle 61"/>
          <p:cNvSpPr/>
          <p:nvPr/>
        </p:nvSpPr>
        <p:spPr bwMode="auto">
          <a:xfrm>
            <a:off x="7182422" y="179684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Rounded Rectangle 62"/>
          <p:cNvSpPr/>
          <p:nvPr/>
        </p:nvSpPr>
        <p:spPr bwMode="auto">
          <a:xfrm>
            <a:off x="6895061" y="3269021"/>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863428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85381E-6 L 0.04688 -0.24335 " pathEditMode="relative" rAng="0" ptsTypes="AA">
                                      <p:cBhvr>
                                        <p:cTn id="6" dur="2000" fill="hold"/>
                                        <p:tgtEl>
                                          <p:spTgt spid="43"/>
                                        </p:tgtEl>
                                        <p:attrNameLst>
                                          <p:attrName>ppt_x</p:attrName>
                                          <p:attrName>ppt_y</p:attrName>
                                        </p:attrNameLst>
                                      </p:cBhvr>
                                      <p:rCtr x="2344" y="-12167"/>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0.04687 -0.24335 L 0.00382 -0.28961 C -0.00625 -0.29956 -0.01129 -0.31413 -0.01181 -0.32963 C -0.01233 -0.34791 -0.00799 -0.36225 0.00139 -0.37335 L 0.04201 -0.42262 " pathEditMode="relative" rAng="5263922" ptsTypes="FffFF">
                                      <p:cBhvr>
                                        <p:cTn id="12" dur="2000" fill="hold"/>
                                        <p:tgtEl>
                                          <p:spTgt spid="43"/>
                                        </p:tgtEl>
                                        <p:attrNameLst>
                                          <p:attrName>ppt_x</p:attrName>
                                          <p:attrName>ppt_y</p:attrName>
                                        </p:attrNameLst>
                                      </p:cBhvr>
                                      <p:rCtr x="-3038" y="-8813"/>
                                    </p:animMotion>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4202 -0.42263 L 0.38368 -0.46704 " pathEditMode="relative" rAng="0" ptsTypes="AA">
                                      <p:cBhvr>
                                        <p:cTn id="18" dur="2000" fill="hold"/>
                                        <p:tgtEl>
                                          <p:spTgt spid="43"/>
                                        </p:tgtEl>
                                        <p:attrNameLst>
                                          <p:attrName>ppt_x</p:attrName>
                                          <p:attrName>ppt_y</p:attrName>
                                        </p:attrNameLst>
                                      </p:cBhvr>
                                      <p:rCtr x="17083" y="-2221"/>
                                    </p:animMotion>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p:nvPr/>
        </p:nvCxnSpPr>
        <p:spPr>
          <a:xfrm>
            <a:off x="6121184" y="3735974"/>
            <a:ext cx="0" cy="64400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Straight Arrow Connector 44"/>
          <p:cNvCxnSpPr/>
          <p:nvPr/>
        </p:nvCxnSpPr>
        <p:spPr>
          <a:xfrm>
            <a:off x="3108453" y="1706375"/>
            <a:ext cx="5779969"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8" name="Elbow Connector 117"/>
          <p:cNvCxnSpPr/>
          <p:nvPr/>
        </p:nvCxnSpPr>
        <p:spPr>
          <a:xfrm rot="10800000" flipV="1">
            <a:off x="6073703" y="1847688"/>
            <a:ext cx="2836850" cy="514513"/>
          </a:xfrm>
          <a:prstGeom prst="bentConnector3">
            <a:avLst>
              <a:gd name="adj1" fmla="val 10001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3" name="Group 2"/>
          <p:cNvGrpSpPr/>
          <p:nvPr/>
        </p:nvGrpSpPr>
        <p:grpSpPr>
          <a:xfrm>
            <a:off x="8888421" y="1477776"/>
            <a:ext cx="2894110" cy="1768733"/>
            <a:chOff x="6629400" y="1172974"/>
            <a:chExt cx="2171148" cy="1768733"/>
          </a:xfrm>
        </p:grpSpPr>
        <p:grpSp>
          <p:nvGrpSpPr>
            <p:cNvPr id="53" name="Group 52"/>
            <p:cNvGrpSpPr/>
            <p:nvPr/>
          </p:nvGrpSpPr>
          <p:grpSpPr>
            <a:xfrm>
              <a:off x="6629400" y="1172974"/>
              <a:ext cx="2171148" cy="1768733"/>
              <a:chOff x="6209998" y="4495800"/>
              <a:chExt cx="2171148" cy="1302585"/>
            </a:xfrm>
          </p:grpSpPr>
          <p:sp>
            <p:nvSpPr>
              <p:cNvPr id="67" name="Rounded Rectangle 66"/>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ectangle 67"/>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9" name="Rounded Rectangle 68"/>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0" name="TextBox 69"/>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54" name="Group 53"/>
            <p:cNvGrpSpPr/>
            <p:nvPr/>
          </p:nvGrpSpPr>
          <p:grpSpPr>
            <a:xfrm>
              <a:off x="7263433" y="2529840"/>
              <a:ext cx="966167" cy="365760"/>
              <a:chOff x="932688" y="2307084"/>
              <a:chExt cx="966167" cy="365760"/>
            </a:xfrm>
          </p:grpSpPr>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6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6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71" name="Rounded Rectangle 70"/>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80" name="Group 79"/>
          <p:cNvGrpSpPr>
            <a:grpSpLocks noChangeAspect="1"/>
          </p:cNvGrpSpPr>
          <p:nvPr/>
        </p:nvGrpSpPr>
        <p:grpSpPr>
          <a:xfrm>
            <a:off x="4560391" y="4411489"/>
            <a:ext cx="3007574" cy="1409686"/>
            <a:chOff x="3433069" y="4525149"/>
            <a:chExt cx="2169489" cy="1355467"/>
          </a:xfrm>
        </p:grpSpPr>
        <p:grpSp>
          <p:nvGrpSpPr>
            <p:cNvPr id="81" name="Group 80"/>
            <p:cNvGrpSpPr/>
            <p:nvPr/>
          </p:nvGrpSpPr>
          <p:grpSpPr>
            <a:xfrm>
              <a:off x="3433069" y="4525149"/>
              <a:ext cx="2169489" cy="1299865"/>
              <a:chOff x="3165520" y="3124200"/>
              <a:chExt cx="2169489" cy="1299865"/>
            </a:xfrm>
          </p:grpSpPr>
          <p:sp>
            <p:nvSpPr>
              <p:cNvPr id="89" name="Rounded Rectangle 88"/>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0" name="Rectangle 89"/>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1" name="TextBox 90"/>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82"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83" name="Group 82"/>
            <p:cNvGrpSpPr/>
            <p:nvPr/>
          </p:nvGrpSpPr>
          <p:grpSpPr>
            <a:xfrm>
              <a:off x="4038600" y="5317972"/>
              <a:ext cx="966167" cy="365760"/>
              <a:chOff x="4032504" y="5349240"/>
              <a:chExt cx="966167" cy="365760"/>
            </a:xfrm>
          </p:grpSpPr>
          <p:pic>
            <p:nvPicPr>
              <p:cNvPr id="8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8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8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8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84" name="Rounded Rectangle 83"/>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2" name="Group 71"/>
          <p:cNvGrpSpPr/>
          <p:nvPr/>
        </p:nvGrpSpPr>
        <p:grpSpPr>
          <a:xfrm>
            <a:off x="5138916" y="2392178"/>
            <a:ext cx="1915037" cy="1343799"/>
            <a:chOff x="3762287" y="2725081"/>
            <a:chExt cx="1436652" cy="1343799"/>
          </a:xfrm>
        </p:grpSpPr>
        <p:sp>
          <p:nvSpPr>
            <p:cNvPr id="73" name="Rounded Rectangle 72"/>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4" name="Trapezoid 73"/>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TextBox 74"/>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6" name="Rounded Rectangle 75"/>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8" name="Rounded Rectangle 77"/>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9" name="Rounded Rectangle 78"/>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47" name="Group 46"/>
          <p:cNvGrpSpPr/>
          <p:nvPr/>
        </p:nvGrpSpPr>
        <p:grpSpPr>
          <a:xfrm>
            <a:off x="254670" y="1630175"/>
            <a:ext cx="2813222" cy="1326810"/>
            <a:chOff x="160294" y="1600201"/>
            <a:chExt cx="2110466" cy="1326810"/>
          </a:xfrm>
        </p:grpSpPr>
        <p:grpSp>
          <p:nvGrpSpPr>
            <p:cNvPr id="48" name="Group 47"/>
            <p:cNvGrpSpPr/>
            <p:nvPr/>
          </p:nvGrpSpPr>
          <p:grpSpPr>
            <a:xfrm>
              <a:off x="160294" y="1600201"/>
              <a:ext cx="2110466" cy="1326810"/>
              <a:chOff x="327933" y="1492021"/>
              <a:chExt cx="2110466" cy="1326810"/>
            </a:xfrm>
          </p:grpSpPr>
          <p:sp>
            <p:nvSpPr>
              <p:cNvPr id="50" name="Rounded Rectangle 4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1" name="TextBox 5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4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519112" y="228600"/>
            <a:ext cx="11149013" cy="1107996"/>
          </a:xfrm>
        </p:spPr>
        <p:txBody>
          <a:bodyPr/>
          <a:lstStyle/>
          <a:p>
            <a:r>
              <a:rPr lang="en-US" sz="4000" dirty="0" smtClean="0"/>
              <a:t>Shared Address Space with On-Premises Relay Scenario (MX Points to On-Premises) - Inbound</a:t>
            </a:r>
            <a:endParaRPr lang="en-US" sz="4000" dirty="0"/>
          </a:p>
        </p:txBody>
      </p:sp>
      <p:sp>
        <p:nvSpPr>
          <p:cNvPr id="4" name="Content Placeholder 3"/>
          <p:cNvSpPr>
            <a:spLocks noGrp="1"/>
          </p:cNvSpPr>
          <p:nvPr>
            <p:ph sz="half" idx="4294967295"/>
          </p:nvPr>
        </p:nvSpPr>
        <p:spPr>
          <a:xfrm>
            <a:off x="519113" y="3810000"/>
            <a:ext cx="3806824" cy="2216150"/>
          </a:xfrm>
        </p:spPr>
        <p:txBody>
          <a:bodyPr>
            <a:noAutofit/>
          </a:bodyPr>
          <a:lstStyle/>
          <a:p>
            <a:r>
              <a:rPr lang="en-US" sz="1600" dirty="0" smtClean="0">
                <a:solidFill>
                  <a:schemeClr val="tx1"/>
                </a:solidFill>
                <a:latin typeface="Segoe UI" pitchFamily="34" charset="0"/>
                <a:ea typeface="Segoe UI" pitchFamily="34" charset="0"/>
                <a:cs typeface="Segoe UI" pitchFamily="34" charset="0"/>
              </a:rPr>
              <a:t>MX points to on premises for initial filtering</a:t>
            </a:r>
          </a:p>
          <a:p>
            <a:r>
              <a:rPr lang="en-US" sz="1600" dirty="0" smtClean="0">
                <a:solidFill>
                  <a:schemeClr val="tx1"/>
                </a:solidFill>
                <a:latin typeface="Segoe UI" pitchFamily="34" charset="0"/>
                <a:ea typeface="Segoe UI" pitchFamily="34" charset="0"/>
                <a:cs typeface="Segoe UI" pitchFamily="34" charset="0"/>
              </a:rPr>
              <a:t>Custom filtering, archival etc. done on-premises</a:t>
            </a:r>
          </a:p>
          <a:p>
            <a:r>
              <a:rPr lang="en-US" sz="1600" dirty="0" smtClean="0">
                <a:solidFill>
                  <a:schemeClr val="tx1"/>
                </a:solidFill>
                <a:latin typeface="Segoe UI" pitchFamily="34" charset="0"/>
                <a:ea typeface="Segoe UI" pitchFamily="34" charset="0"/>
                <a:cs typeface="Segoe UI" pitchFamily="34" charset="0"/>
              </a:rPr>
              <a:t>Cloud mail is re-directed to FOPE where it is filtered</a:t>
            </a:r>
          </a:p>
          <a:p>
            <a:r>
              <a:rPr lang="en-US" sz="1600" dirty="0" smtClean="0">
                <a:solidFill>
                  <a:schemeClr val="tx1"/>
                </a:solidFill>
                <a:latin typeface="Segoe UI" pitchFamily="34" charset="0"/>
                <a:ea typeface="Segoe UI" pitchFamily="34" charset="0"/>
                <a:cs typeface="Segoe UI" pitchFamily="34" charset="0"/>
              </a:rPr>
              <a:t>Delivered to Exchange Online</a:t>
            </a:r>
          </a:p>
          <a:p>
            <a:r>
              <a:rPr lang="en-US" sz="1600" dirty="0">
                <a:solidFill>
                  <a:schemeClr val="tx1"/>
                </a:solidFill>
                <a:latin typeface="Segoe UI" pitchFamily="34" charset="0"/>
                <a:ea typeface="Segoe UI" pitchFamily="34" charset="0"/>
                <a:cs typeface="Segoe UI" pitchFamily="34" charset="0"/>
              </a:rPr>
              <a:t>Virus scanning is performed by FPE for Exchange Online mailboxes</a:t>
            </a:r>
            <a:endParaRPr lang="en-US" sz="1800" dirty="0">
              <a:solidFill>
                <a:schemeClr val="tx1"/>
              </a:solidFill>
              <a:latin typeface="Segoe UI" pitchFamily="34" charset="0"/>
              <a:ea typeface="Segoe UI" pitchFamily="34" charset="0"/>
              <a:cs typeface="Segoe UI" pitchFamily="34" charset="0"/>
            </a:endParaRPr>
          </a:p>
          <a:p>
            <a:endParaRPr lang="en-US" sz="18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572483" y="30480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sales@fabrikam.com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Joe@contoso.com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58923" y="5728842"/>
            <a:ext cx="2275023"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88998" y="3276600"/>
            <a:ext cx="2056218" cy="184666"/>
          </a:xfrm>
          <a:prstGeom prst="rect">
            <a:avLst/>
          </a:prstGeom>
          <a:noFill/>
        </p:spPr>
        <p:txBody>
          <a:bodyPr wrap="square" lIns="0" tIns="0" rIns="0" bIns="0" rtlCol="0">
            <a:spAutoFit/>
          </a:bodyPr>
          <a:lstStyle/>
          <a:p>
            <a:pP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52" name="Rounded Rectangle 51"/>
          <p:cNvSpPr/>
          <p:nvPr/>
        </p:nvSpPr>
        <p:spPr bwMode="auto">
          <a:xfrm>
            <a:off x="6822685" y="197971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7" name="Rounded Rectangle 56"/>
          <p:cNvSpPr/>
          <p:nvPr/>
        </p:nvSpPr>
        <p:spPr bwMode="auto">
          <a:xfrm>
            <a:off x="4022059" y="1992786"/>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Rounded Rectangle 57"/>
          <p:cNvSpPr/>
          <p:nvPr/>
        </p:nvSpPr>
        <p:spPr bwMode="auto">
          <a:xfrm>
            <a:off x="5466244" y="297180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2453756" y="1566957"/>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18946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par>
                                <p:cTn id="28" presetID="42" presetClass="path" presetSubtype="0" accel="50000" decel="50000" fill="hold" nodeType="withEffect">
                                  <p:stCondLst>
                                    <p:cond delay="0"/>
                                  </p:stCondLst>
                                  <p:childTnLst>
                                    <p:animMotion origin="layout" path="M 2.77556E-17 -1.85185E-6 L 0.6191 -0.00254 " pathEditMode="relative" rAng="0" ptsTypes="AA">
                                      <p:cBhvr>
                                        <p:cTn id="29" dur="2000" fill="hold"/>
                                        <p:tgtEl>
                                          <p:spTgt spid="43"/>
                                        </p:tgtEl>
                                        <p:attrNameLst>
                                          <p:attrName>ppt_x</p:attrName>
                                          <p:attrName>ppt_y</p:attrName>
                                        </p:attrNameLst>
                                      </p:cBhvr>
                                      <p:rCtr x="30955" y="-139"/>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0.6191 -0.00254 L 0.6191 0.07518 " pathEditMode="relative" rAng="0" ptsTypes="AA">
                                      <p:cBhvr>
                                        <p:cTn id="35" dur="2000" fill="hold"/>
                                        <p:tgtEl>
                                          <p:spTgt spid="43"/>
                                        </p:tgtEl>
                                        <p:attrNameLst>
                                          <p:attrName>ppt_x</p:attrName>
                                          <p:attrName>ppt_y</p:attrName>
                                        </p:attrNameLst>
                                      </p:cBhvr>
                                      <p:rCtr x="0" y="3886"/>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par>
                                <p:cTn id="40" presetID="42" presetClass="path" presetSubtype="0" accel="50000" fill="hold" nodeType="withEffect">
                                  <p:stCondLst>
                                    <p:cond delay="0"/>
                                  </p:stCondLst>
                                  <p:childTnLst>
                                    <p:animMotion origin="layout" path="M 0.6191 0.07518 L 0.27743 0.01967 " pathEditMode="relative" rAng="0" ptsTypes="AA">
                                      <p:cBhvr>
                                        <p:cTn id="41" dur="2000" fill="hold"/>
                                        <p:tgtEl>
                                          <p:spTgt spid="43"/>
                                        </p:tgtEl>
                                        <p:attrNameLst>
                                          <p:attrName>ppt_x</p:attrName>
                                          <p:attrName>ppt_y</p:attrName>
                                        </p:attrNameLst>
                                      </p:cBhvr>
                                      <p:rCtr x="-17083" y="-2776"/>
                                    </p:animMotion>
                                  </p:childTnLst>
                                </p:cTn>
                              </p:par>
                            </p:childTnLst>
                          </p:cTn>
                        </p:par>
                        <p:par>
                          <p:cTn id="42" fill="hold">
                            <p:stCondLst>
                              <p:cond delay="2000"/>
                            </p:stCondLst>
                            <p:childTnLst>
                              <p:par>
                                <p:cTn id="43" presetID="42" presetClass="path" presetSubtype="0" decel="50000" fill="hold" nodeType="afterEffect">
                                  <p:stCondLst>
                                    <p:cond delay="0"/>
                                  </p:stCondLst>
                                  <p:childTnLst>
                                    <p:animMotion origin="layout" path="M 0.27743 0.01967 L 0.27743 0.08629 " pathEditMode="relative" rAng="0" ptsTypes="AA">
                                      <p:cBhvr>
                                        <p:cTn id="44" dur="1000" fill="hold"/>
                                        <p:tgtEl>
                                          <p:spTgt spid="43"/>
                                        </p:tgtEl>
                                        <p:attrNameLst>
                                          <p:attrName>ppt_x</p:attrName>
                                          <p:attrName>ppt_y</p:attrName>
                                        </p:attrNameLst>
                                      </p:cBhvr>
                                      <p:rCtr x="0" y="3331"/>
                                    </p:animMotion>
                                  </p:childTnLst>
                                </p:cTn>
                              </p:par>
                              <p:par>
                                <p:cTn id="45" presetID="42" presetClass="path" presetSubtype="0" accel="50000" decel="50000" fill="hold" nodeType="withEffect">
                                  <p:stCondLst>
                                    <p:cond delay="0"/>
                                  </p:stCondLst>
                                  <p:childTnLst>
                                    <p:animMotion origin="layout" path="M 0.27743 0.08629 L 0.27743 0.28615 " pathEditMode="relative" rAng="0" ptsTypes="AA">
                                      <p:cBhvr>
                                        <p:cTn id="46" dur="2000" fill="hold"/>
                                        <p:tgtEl>
                                          <p:spTgt spid="43"/>
                                        </p:tgtEl>
                                        <p:attrNameLst>
                                          <p:attrName>ppt_x</p:attrName>
                                          <p:attrName>ppt_y</p:attrName>
                                        </p:attrNameLst>
                                      </p:cBhvr>
                                      <p:rCtr x="0" y="9993"/>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par>
                                <p:cTn id="55" presetID="42" presetClass="path" presetSubtype="0" accel="50000" decel="50000" fill="hold" nodeType="withEffect">
                                  <p:stCondLst>
                                    <p:cond delay="0"/>
                                  </p:stCondLst>
                                  <p:childTnLst>
                                    <p:animMotion origin="layout" path="M 0.27743 0.28611 L 0.32743 0.51968 " pathEditMode="relative" rAng="0" ptsTypes="AA">
                                      <p:cBhvr>
                                        <p:cTn id="56" dur="2000" fill="hold"/>
                                        <p:tgtEl>
                                          <p:spTgt spid="43"/>
                                        </p:tgtEl>
                                        <p:attrNameLst>
                                          <p:attrName>ppt_x</p:attrName>
                                          <p:attrName>ppt_y</p:attrName>
                                        </p:attrNameLst>
                                      </p:cBhvr>
                                      <p:rCtr x="2500"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52" grpId="0" animBg="1"/>
      <p:bldP spid="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Arrow Connector 98"/>
          <p:cNvCxnSpPr/>
          <p:nvPr/>
        </p:nvCxnSpPr>
        <p:spPr>
          <a:xfrm flipH="1" flipV="1">
            <a:off x="5812751" y="4016276"/>
            <a:ext cx="8638" cy="5699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86" name="Group 85"/>
          <p:cNvGrpSpPr/>
          <p:nvPr/>
        </p:nvGrpSpPr>
        <p:grpSpPr>
          <a:xfrm>
            <a:off x="8989994" y="1674540"/>
            <a:ext cx="2894110" cy="1768733"/>
            <a:chOff x="6629400" y="1172974"/>
            <a:chExt cx="2171148" cy="1768733"/>
          </a:xfrm>
        </p:grpSpPr>
        <p:grpSp>
          <p:nvGrpSpPr>
            <p:cNvPr id="87" name="Group 86"/>
            <p:cNvGrpSpPr/>
            <p:nvPr/>
          </p:nvGrpSpPr>
          <p:grpSpPr>
            <a:xfrm>
              <a:off x="6629400" y="1172974"/>
              <a:ext cx="2171148" cy="1768733"/>
              <a:chOff x="6209998" y="4495800"/>
              <a:chExt cx="2171148" cy="1302585"/>
            </a:xfrm>
          </p:grpSpPr>
          <p:sp>
            <p:nvSpPr>
              <p:cNvPr id="95" name="Rounded Rectangle 94"/>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6" name="Rectangle 95"/>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7" name="Rounded Rectangle 96"/>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0" name="TextBox 99"/>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88" name="Group 87"/>
            <p:cNvGrpSpPr/>
            <p:nvPr/>
          </p:nvGrpSpPr>
          <p:grpSpPr>
            <a:xfrm>
              <a:off x="7263433" y="2529840"/>
              <a:ext cx="966167" cy="365760"/>
              <a:chOff x="932688" y="2307084"/>
              <a:chExt cx="966167" cy="365760"/>
            </a:xfrm>
          </p:grpSpPr>
          <p:pic>
            <p:nvPicPr>
              <p:cNvPr id="90"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1"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2"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89" name="Rounded Rectangle 88"/>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a:grpSpLocks noChangeAspect="1"/>
          </p:cNvGrpSpPr>
          <p:nvPr/>
        </p:nvGrpSpPr>
        <p:grpSpPr>
          <a:xfrm>
            <a:off x="4661964" y="4586270"/>
            <a:ext cx="3007574" cy="1409686"/>
            <a:chOff x="3433069" y="4525149"/>
            <a:chExt cx="2169489" cy="1355467"/>
          </a:xfrm>
        </p:grpSpPr>
        <p:grpSp>
          <p:nvGrpSpPr>
            <p:cNvPr id="70" name="Group 69"/>
            <p:cNvGrpSpPr/>
            <p:nvPr/>
          </p:nvGrpSpPr>
          <p:grpSpPr>
            <a:xfrm>
              <a:off x="3433069" y="4525149"/>
              <a:ext cx="2169489" cy="1299865"/>
              <a:chOff x="3165520" y="3124200"/>
              <a:chExt cx="2169489" cy="1299865"/>
            </a:xfrm>
          </p:grpSpPr>
          <p:sp>
            <p:nvSpPr>
              <p:cNvPr id="78" name="Rounded Rectangle 77"/>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9" name="Rectangle 78"/>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0" name="TextBox 79"/>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71"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72" name="Group 71"/>
            <p:cNvGrpSpPr/>
            <p:nvPr/>
          </p:nvGrpSpPr>
          <p:grpSpPr>
            <a:xfrm>
              <a:off x="4038600" y="5317972"/>
              <a:ext cx="966167" cy="365760"/>
              <a:chOff x="4032504" y="5349240"/>
              <a:chExt cx="966167" cy="365760"/>
            </a:xfrm>
          </p:grpSpPr>
          <p:pic>
            <p:nvPicPr>
              <p:cNvPr id="7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7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7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7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73" name="Rounded Rectangle 72"/>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3" name="Group 52"/>
          <p:cNvGrpSpPr/>
          <p:nvPr/>
        </p:nvGrpSpPr>
        <p:grpSpPr>
          <a:xfrm>
            <a:off x="5130201" y="2632874"/>
            <a:ext cx="1915037" cy="1343799"/>
            <a:chOff x="3762287" y="2725081"/>
            <a:chExt cx="1436652" cy="1343799"/>
          </a:xfrm>
        </p:grpSpPr>
        <p:sp>
          <p:nvSpPr>
            <p:cNvPr id="54" name="Rounded Rectangle 53"/>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5" name="Trapezoid 54"/>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6" name="TextBox 55"/>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65" name="Rounded Rectangle 64"/>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7" name="Rounded Rectangle 66"/>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Rounded Rectangle 67"/>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46" name="Group 45"/>
          <p:cNvGrpSpPr/>
          <p:nvPr/>
        </p:nvGrpSpPr>
        <p:grpSpPr>
          <a:xfrm>
            <a:off x="387080" y="1843070"/>
            <a:ext cx="2813222" cy="1326810"/>
            <a:chOff x="160294" y="1600201"/>
            <a:chExt cx="2110466" cy="1326810"/>
          </a:xfrm>
        </p:grpSpPr>
        <p:grpSp>
          <p:nvGrpSpPr>
            <p:cNvPr id="48" name="Group 47"/>
            <p:cNvGrpSpPr/>
            <p:nvPr/>
          </p:nvGrpSpPr>
          <p:grpSpPr>
            <a:xfrm>
              <a:off x="160294" y="1600201"/>
              <a:ext cx="2110466" cy="1326810"/>
              <a:chOff x="327933" y="1492021"/>
              <a:chExt cx="2110466" cy="1326810"/>
            </a:xfrm>
          </p:grpSpPr>
          <p:sp>
            <p:nvSpPr>
              <p:cNvPr id="51" name="Rounded Rectangle 50"/>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2" name="TextBox 51"/>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519112" y="228600"/>
            <a:ext cx="11149013" cy="1107996"/>
          </a:xfrm>
        </p:spPr>
        <p:txBody>
          <a:bodyPr/>
          <a:lstStyle/>
          <a:p>
            <a:r>
              <a:rPr lang="en-US" sz="4000" b="1" dirty="0" smtClean="0"/>
              <a:t>Shared Address Space with On-Premises Relay Scenario (MX Points to On-Premises)</a:t>
            </a:r>
            <a:r>
              <a:rPr lang="en-US" sz="4000" dirty="0" smtClean="0"/>
              <a:t> - Outbound</a:t>
            </a:r>
            <a:endParaRPr lang="en-US" sz="4000" dirty="0"/>
          </a:p>
        </p:txBody>
      </p:sp>
      <p:sp>
        <p:nvSpPr>
          <p:cNvPr id="4" name="Content Placeholder 3"/>
          <p:cNvSpPr>
            <a:spLocks noGrp="1"/>
          </p:cNvSpPr>
          <p:nvPr>
            <p:ph sz="half" idx="4294967295"/>
          </p:nvPr>
        </p:nvSpPr>
        <p:spPr>
          <a:xfrm>
            <a:off x="519113" y="4108087"/>
            <a:ext cx="4057650" cy="2308225"/>
          </a:xfrm>
        </p:spPr>
        <p:txBody>
          <a:bodyPr>
            <a:normAutofit/>
          </a:bodyPr>
          <a:lstStyle/>
          <a:p>
            <a:r>
              <a:rPr lang="en-US" sz="1800" dirty="0" smtClean="0">
                <a:solidFill>
                  <a:schemeClr val="tx1"/>
                </a:solidFill>
                <a:latin typeface="Segoe UI" pitchFamily="34" charset="0"/>
                <a:ea typeface="Segoe UI" pitchFamily="34" charset="0"/>
                <a:cs typeface="Segoe UI" pitchFamily="34" charset="0"/>
              </a:rPr>
              <a:t>Hosted mailbox sends mail outbound</a:t>
            </a:r>
          </a:p>
          <a:p>
            <a:r>
              <a:rPr lang="en-US" sz="1800" dirty="0">
                <a:solidFill>
                  <a:schemeClr val="tx1"/>
                </a:solidFill>
                <a:latin typeface="Segoe UI" pitchFamily="34" charset="0"/>
                <a:ea typeface="Segoe UI" pitchFamily="34" charset="0"/>
                <a:cs typeface="Segoe UI" pitchFamily="34" charset="0"/>
              </a:rPr>
              <a:t>Virus scanning is performed by FPE for Exchange Online </a:t>
            </a:r>
            <a:r>
              <a:rPr lang="en-US" sz="1800" dirty="0" smtClean="0">
                <a:solidFill>
                  <a:schemeClr val="tx1"/>
                </a:solidFill>
                <a:latin typeface="Segoe UI" pitchFamily="34" charset="0"/>
                <a:ea typeface="Segoe UI" pitchFamily="34" charset="0"/>
                <a:cs typeface="Segoe UI" pitchFamily="34" charset="0"/>
              </a:rPr>
              <a:t>mailboxes</a:t>
            </a:r>
          </a:p>
          <a:p>
            <a:r>
              <a:rPr lang="en-US" sz="1800" dirty="0" smtClean="0">
                <a:solidFill>
                  <a:schemeClr val="tx1"/>
                </a:solidFill>
                <a:latin typeface="Segoe UI" pitchFamily="34" charset="0"/>
                <a:ea typeface="Segoe UI" pitchFamily="34" charset="0"/>
                <a:cs typeface="Segoe UI" pitchFamily="34" charset="0"/>
              </a:rPr>
              <a:t>Filtered by FOPE </a:t>
            </a:r>
          </a:p>
          <a:p>
            <a:r>
              <a:rPr lang="en-US" sz="1800" dirty="0" smtClean="0">
                <a:solidFill>
                  <a:schemeClr val="tx1"/>
                </a:solidFill>
                <a:latin typeface="Segoe UI" pitchFamily="34" charset="0"/>
                <a:ea typeface="Segoe UI" pitchFamily="34" charset="0"/>
                <a:cs typeface="Segoe UI" pitchFamily="34" charset="0"/>
              </a:rPr>
              <a:t>Delivered to on-premises</a:t>
            </a:r>
          </a:p>
          <a:p>
            <a:r>
              <a:rPr lang="en-US" sz="1800" dirty="0" smtClean="0">
                <a:solidFill>
                  <a:schemeClr val="tx1"/>
                </a:solidFill>
                <a:latin typeface="Segoe UI" pitchFamily="34" charset="0"/>
                <a:ea typeface="Segoe UI" pitchFamily="34" charset="0"/>
                <a:cs typeface="Segoe UI" pitchFamily="34" charset="0"/>
              </a:rPr>
              <a:t>Custom processing on-premises</a:t>
            </a:r>
          </a:p>
          <a:p>
            <a:r>
              <a:rPr lang="en-US" sz="1800" dirty="0" smtClean="0">
                <a:solidFill>
                  <a:schemeClr val="tx1"/>
                </a:solidFill>
                <a:latin typeface="Segoe UI" pitchFamily="34" charset="0"/>
                <a:ea typeface="Segoe UI" pitchFamily="34" charset="0"/>
                <a:cs typeface="Segoe UI" pitchFamily="34" charset="0"/>
              </a:rPr>
              <a:t>Delivery by on-premises</a:t>
            </a:r>
          </a:p>
          <a:p>
            <a:endParaRPr lang="en-US" sz="2000" dirty="0" smtClean="0">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p:txBody>
      </p:sp>
      <p:cxnSp>
        <p:nvCxnSpPr>
          <p:cNvPr id="98" name="Elbow Connector 97"/>
          <p:cNvCxnSpPr/>
          <p:nvPr/>
        </p:nvCxnSpPr>
        <p:spPr>
          <a:xfrm rot="10800000" flipV="1">
            <a:off x="5821387" y="2224070"/>
            <a:ext cx="3190740" cy="400178"/>
          </a:xfrm>
          <a:prstGeom prst="bentConnector3">
            <a:avLst>
              <a:gd name="adj1" fmla="val 99873"/>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p:nvPr/>
        </p:nvCxnSpPr>
        <p:spPr>
          <a:xfrm flipH="1">
            <a:off x="3200304" y="1995470"/>
            <a:ext cx="577996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7" name="Straight Arrow Connector 106"/>
          <p:cNvCxnSpPr/>
          <p:nvPr/>
        </p:nvCxnSpPr>
        <p:spPr>
          <a:xfrm flipH="1" flipV="1">
            <a:off x="8989994" y="2028792"/>
            <a:ext cx="8638" cy="196052"/>
          </a:xfrm>
          <a:prstGeom prst="straightConnector1">
            <a:avLst/>
          </a:prstGeom>
          <a:ln>
            <a:prstDash val="sysDot"/>
            <a:tailEnd type="none"/>
          </a:ln>
        </p:spPr>
        <p:style>
          <a:lnRef idx="2">
            <a:schemeClr val="accent2"/>
          </a:lnRef>
          <a:fillRef idx="0">
            <a:schemeClr val="accent2"/>
          </a:fillRef>
          <a:effectRef idx="1">
            <a:schemeClr val="accent2"/>
          </a:effectRef>
          <a:fontRef idx="minor">
            <a:schemeClr val="tx1"/>
          </a:fontRef>
        </p:style>
      </p:cxnSp>
      <p:sp>
        <p:nvSpPr>
          <p:cNvPr id="47" name="Content Placeholder 186"/>
          <p:cNvSpPr txBox="1">
            <a:spLocks/>
          </p:cNvSpPr>
          <p:nvPr/>
        </p:nvSpPr>
        <p:spPr>
          <a:xfrm>
            <a:off x="519113" y="3234620"/>
            <a:ext cx="3094570" cy="705456"/>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sales@fabrikam.com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5042781" y="5976920"/>
            <a:ext cx="2275023"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5" name="TextBox 44"/>
          <p:cNvSpPr txBox="1"/>
          <p:nvPr/>
        </p:nvSpPr>
        <p:spPr>
          <a:xfrm>
            <a:off x="9390570" y="3487204"/>
            <a:ext cx="2056218" cy="184666"/>
          </a:xfrm>
          <a:prstGeom prst="rect">
            <a:avLst/>
          </a:prstGeom>
          <a:noFill/>
        </p:spPr>
        <p:txBody>
          <a:bodyPr wrap="square" lIns="0" tIns="0" rIns="0" bIns="0" rtlCol="0">
            <a:spAutoFit/>
          </a:bodyPr>
          <a:lstStyle/>
          <a:p>
            <a:pP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57" name="Rounded Rectangle 56"/>
          <p:cNvSpPr/>
          <p:nvPr/>
        </p:nvSpPr>
        <p:spPr bwMode="auto">
          <a:xfrm>
            <a:off x="3908299" y="2252513"/>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Rounded Rectangle 57"/>
          <p:cNvSpPr/>
          <p:nvPr/>
        </p:nvSpPr>
        <p:spPr bwMode="auto">
          <a:xfrm>
            <a:off x="6937869" y="2284137"/>
            <a:ext cx="1888289"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9" name="Rounded Rectangle 58"/>
          <p:cNvSpPr/>
          <p:nvPr/>
        </p:nvSpPr>
        <p:spPr bwMode="auto">
          <a:xfrm>
            <a:off x="5484971" y="3223796"/>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9" name="Rectangle 9288"/>
          <p:cNvPicPr>
            <a:picLocks noChangeAspect="1" noChangeArrowheads="1"/>
          </p:cNvPicPr>
          <p:nvPr/>
        </p:nvPicPr>
        <p:blipFill>
          <a:blip r:embed="rId7" cstate="print"/>
          <a:srcRect/>
          <a:stretch>
            <a:fillRect/>
          </a:stretch>
        </p:blipFill>
        <p:spPr bwMode="auto">
          <a:xfrm>
            <a:off x="5282243" y="5490202"/>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37252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07407E-6 L 0.02032 -0.24351 " pathEditMode="relative" rAng="0" ptsTypes="AA">
                                      <p:cBhvr>
                                        <p:cTn id="6" dur="2000" fill="hold"/>
                                        <p:tgtEl>
                                          <p:spTgt spid="49"/>
                                        </p:tgtEl>
                                        <p:attrNameLst>
                                          <p:attrName>ppt_x</p:attrName>
                                          <p:attrName>ppt_y</p:attrName>
                                        </p:attrNameLst>
                                      </p:cBhvr>
                                      <p:rCtr x="1007" y="-12176"/>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2032 -0.24351 L 0.02032 -0.45463 " pathEditMode="relative" rAng="0" ptsTypes="AA">
                                      <p:cBhvr>
                                        <p:cTn id="14" dur="2000" fill="hold"/>
                                        <p:tgtEl>
                                          <p:spTgt spid="49"/>
                                        </p:tgtEl>
                                        <p:attrNameLst>
                                          <p:attrName>ppt_x</p:attrName>
                                          <p:attrName>ppt_y</p:attrName>
                                        </p:attrNameLst>
                                      </p:cBhvr>
                                      <p:rCtr x="0" y="-10556"/>
                                    </p:animMotion>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35000" fill="hold" nodeType="clickEffect">
                                  <p:stCondLst>
                                    <p:cond delay="0"/>
                                  </p:stCondLst>
                                  <p:childTnLst>
                                    <p:animMotion origin="layout" path="M 0.02032 -0.45463 L 0.02032 -0.51018 " pathEditMode="relative" rAng="0" ptsTypes="AA">
                                      <p:cBhvr>
                                        <p:cTn id="20" dur="1000" fill="hold"/>
                                        <p:tgtEl>
                                          <p:spTgt spid="49"/>
                                        </p:tgtEl>
                                        <p:attrNameLst>
                                          <p:attrName>ppt_x</p:attrName>
                                          <p:attrName>ppt_y</p:attrName>
                                        </p:attrNameLst>
                                      </p:cBhvr>
                                      <p:rCtr x="0" y="-2778"/>
                                    </p:animMotion>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par>
                          <p:cTn id="23" fill="hold">
                            <p:stCondLst>
                              <p:cond delay="1000"/>
                            </p:stCondLst>
                            <p:childTnLst>
                              <p:par>
                                <p:cTn id="24" presetID="42" presetClass="path" presetSubtype="0" decel="50000" fill="hold" nodeType="afterEffect">
                                  <p:stCondLst>
                                    <p:cond delay="0"/>
                                  </p:stCondLst>
                                  <p:childTnLst>
                                    <p:animMotion origin="layout" path="M 0.02032 -0.51018 L 0.38698 -0.51018 " pathEditMode="relative" rAng="0" ptsTypes="AA">
                                      <p:cBhvr>
                                        <p:cTn id="25" dur="2000" fill="hold"/>
                                        <p:tgtEl>
                                          <p:spTgt spid="49"/>
                                        </p:tgtEl>
                                        <p:attrNameLst>
                                          <p:attrName>ppt_x</p:attrName>
                                          <p:attrName>ppt_y</p:attrName>
                                        </p:attrNameLst>
                                      </p:cBhvr>
                                      <p:rCtr x="18333" y="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fill="hold" nodeType="clickEffect">
                                  <p:stCondLst>
                                    <p:cond delay="0"/>
                                  </p:stCondLst>
                                  <p:childTnLst>
                                    <p:animMotion origin="layout" path="M 0.38698 -0.51018 L 0.27865 -0.54351 " pathEditMode="relative" rAng="0" ptsTypes="AA">
                                      <p:cBhvr>
                                        <p:cTn id="29" dur="2000" fill="hold"/>
                                        <p:tgtEl>
                                          <p:spTgt spid="49"/>
                                        </p:tgtEl>
                                        <p:attrNameLst>
                                          <p:attrName>ppt_x</p:attrName>
                                          <p:attrName>ppt_y</p:attrName>
                                        </p:attrNameLst>
                                      </p:cBhvr>
                                      <p:rCtr x="-5417" y="-1667"/>
                                    </p:animMotion>
                                  </p:childTnLst>
                                </p:cTn>
                              </p:par>
                              <p:par>
                                <p:cTn id="30" presetID="1"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decel="50000" fill="hold" nodeType="clickEffect">
                                  <p:stCondLst>
                                    <p:cond delay="0"/>
                                  </p:stCondLst>
                                  <p:childTnLst>
                                    <p:animMotion origin="layout" path="M 0.27865 -0.54351 L -0.23802 -0.54351 " pathEditMode="relative" rAng="0" ptsTypes="AA">
                                      <p:cBhvr>
                                        <p:cTn id="35" dur="2000" fill="hold"/>
                                        <p:tgtEl>
                                          <p:spTgt spid="49"/>
                                        </p:tgtEl>
                                        <p:attrNameLst>
                                          <p:attrName>ppt_x</p:attrName>
                                          <p:attrName>ppt_y</p:attrName>
                                        </p:attrNameLst>
                                      </p:cBhvr>
                                      <p:rCtr x="-25833" y="0"/>
                                    </p:animMotion>
                                  </p:childTnLst>
                                </p:cTn>
                              </p:par>
                              <p:par>
                                <p:cTn id="36" presetID="1"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p:cNvCxnSpPr/>
          <p:nvPr/>
        </p:nvCxnSpPr>
        <p:spPr>
          <a:xfrm>
            <a:off x="6059622" y="4054735"/>
            <a:ext cx="0" cy="59346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nvGrpSpPr>
          <p:cNvPr id="62" name="Group 61"/>
          <p:cNvGrpSpPr>
            <a:grpSpLocks noChangeAspect="1"/>
          </p:cNvGrpSpPr>
          <p:nvPr/>
        </p:nvGrpSpPr>
        <p:grpSpPr>
          <a:xfrm>
            <a:off x="4575651" y="4692134"/>
            <a:ext cx="3007574" cy="1409686"/>
            <a:chOff x="3433069" y="4525149"/>
            <a:chExt cx="2169489" cy="1355467"/>
          </a:xfrm>
        </p:grpSpPr>
        <p:grpSp>
          <p:nvGrpSpPr>
            <p:cNvPr id="63" name="Group 62"/>
            <p:cNvGrpSpPr/>
            <p:nvPr/>
          </p:nvGrpSpPr>
          <p:grpSpPr>
            <a:xfrm>
              <a:off x="3433069" y="4525149"/>
              <a:ext cx="2169489" cy="1299865"/>
              <a:chOff x="3165520" y="3124200"/>
              <a:chExt cx="2169489" cy="1299865"/>
            </a:xfrm>
          </p:grpSpPr>
          <p:sp>
            <p:nvSpPr>
              <p:cNvPr id="71" name="Rounded Rectangle 70"/>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2" name="Rectangle 71"/>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3" name="TextBox 72"/>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64" name="Picture 3"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65" name="Group 64"/>
            <p:cNvGrpSpPr/>
            <p:nvPr/>
          </p:nvGrpSpPr>
          <p:grpSpPr>
            <a:xfrm>
              <a:off x="4038600" y="5317972"/>
              <a:ext cx="966167" cy="365760"/>
              <a:chOff x="4032504" y="5349240"/>
              <a:chExt cx="966167" cy="365760"/>
            </a:xfrm>
          </p:grpSpPr>
          <p:pic>
            <p:nvPicPr>
              <p:cNvPr id="6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6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6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70"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66" name="Rounded Rectangle 65"/>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55" name="Rounded Rectangle 54"/>
          <p:cNvSpPr/>
          <p:nvPr/>
        </p:nvSpPr>
        <p:spPr bwMode="auto">
          <a:xfrm>
            <a:off x="5160320" y="2710937"/>
            <a:ext cx="191503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6" name="Trapezoid 55"/>
          <p:cNvSpPr/>
          <p:nvPr/>
        </p:nvSpPr>
        <p:spPr bwMode="auto">
          <a:xfrm rot="10800000">
            <a:off x="5247033" y="3008155"/>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7" name="TextBox 56"/>
          <p:cNvSpPr txBox="1">
            <a:spLocks noChangeArrowheads="1"/>
          </p:cNvSpPr>
          <p:nvPr/>
        </p:nvSpPr>
        <p:spPr bwMode="auto">
          <a:xfrm>
            <a:off x="5172919" y="2725206"/>
            <a:ext cx="1902438"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58" name="Rounded Rectangle 57"/>
          <p:cNvSpPr/>
          <p:nvPr/>
        </p:nvSpPr>
        <p:spPr bwMode="auto">
          <a:xfrm>
            <a:off x="5491372" y="30538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9" name="Rounded Rectangle 58"/>
          <p:cNvSpPr/>
          <p:nvPr/>
        </p:nvSpPr>
        <p:spPr bwMode="auto">
          <a:xfrm>
            <a:off x="5491372" y="32824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Rounded Rectangle 59"/>
          <p:cNvSpPr/>
          <p:nvPr/>
        </p:nvSpPr>
        <p:spPr bwMode="auto">
          <a:xfrm>
            <a:off x="5491372" y="35110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5491372" y="37396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74" name="Group 73"/>
          <p:cNvGrpSpPr/>
          <p:nvPr/>
        </p:nvGrpSpPr>
        <p:grpSpPr>
          <a:xfrm>
            <a:off x="8955203" y="1780402"/>
            <a:ext cx="2894110" cy="1768733"/>
            <a:chOff x="6629400" y="1172974"/>
            <a:chExt cx="2171148" cy="1768733"/>
          </a:xfrm>
        </p:grpSpPr>
        <p:grpSp>
          <p:nvGrpSpPr>
            <p:cNvPr id="75" name="Group 74"/>
            <p:cNvGrpSpPr/>
            <p:nvPr/>
          </p:nvGrpSpPr>
          <p:grpSpPr>
            <a:xfrm>
              <a:off x="6629400" y="1172974"/>
              <a:ext cx="2171148" cy="1768733"/>
              <a:chOff x="6209998" y="4495800"/>
              <a:chExt cx="2171148" cy="1302585"/>
            </a:xfrm>
          </p:grpSpPr>
          <p:sp>
            <p:nvSpPr>
              <p:cNvPr id="82" name="Rounded Rectangle 81"/>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3" name="Rectangle 82"/>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4" name="Rounded Rectangle 83"/>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5" name="TextBox 84"/>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76" name="Group 75"/>
            <p:cNvGrpSpPr/>
            <p:nvPr/>
          </p:nvGrpSpPr>
          <p:grpSpPr>
            <a:xfrm>
              <a:off x="7263433" y="2529840"/>
              <a:ext cx="966167" cy="365760"/>
              <a:chOff x="932688" y="2307084"/>
              <a:chExt cx="966167" cy="365760"/>
            </a:xfrm>
          </p:grpSpPr>
          <p:pic>
            <p:nvPicPr>
              <p:cNvPr id="7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7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80"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81"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77" name="Rounded Rectangle 76"/>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a:xfrm>
            <a:off x="519112" y="228600"/>
            <a:ext cx="11149013" cy="1107996"/>
          </a:xfrm>
        </p:spPr>
        <p:txBody>
          <a:bodyPr/>
          <a:lstStyle/>
          <a:p>
            <a:r>
              <a:rPr lang="en-US" sz="4000" b="1" dirty="0" smtClean="0"/>
              <a:t>Shared Address Space with On-Premises Relay Scenario (MX Points to On-Premises) </a:t>
            </a:r>
            <a:r>
              <a:rPr lang="en-US" sz="4000" dirty="0" smtClean="0"/>
              <a:t>– Intra Org</a:t>
            </a:r>
            <a:endParaRPr lang="en-US" sz="4000" dirty="0"/>
          </a:p>
        </p:txBody>
      </p:sp>
      <p:sp>
        <p:nvSpPr>
          <p:cNvPr id="3" name="Content Placeholder 2"/>
          <p:cNvSpPr>
            <a:spLocks noGrp="1"/>
          </p:cNvSpPr>
          <p:nvPr>
            <p:ph sz="half" idx="4294967295"/>
          </p:nvPr>
        </p:nvSpPr>
        <p:spPr>
          <a:xfrm>
            <a:off x="519113" y="4295775"/>
            <a:ext cx="3859212" cy="1908175"/>
          </a:xfrm>
        </p:spPr>
        <p:txBody>
          <a:bodyPr>
            <a:normAutofit lnSpcReduction="10000"/>
          </a:bodyPr>
          <a:lstStyle/>
          <a:p>
            <a:r>
              <a:rPr lang="en-US" sz="1800" dirty="0" smtClean="0">
                <a:solidFill>
                  <a:schemeClr val="tx1"/>
                </a:solidFill>
                <a:latin typeface="Segoe UI" pitchFamily="34" charset="0"/>
                <a:ea typeface="Segoe UI" pitchFamily="34" charset="0"/>
                <a:cs typeface="Segoe UI" pitchFamily="34" charset="0"/>
              </a:rPr>
              <a:t>MX points to on-premises  for initial filtering</a:t>
            </a:r>
          </a:p>
          <a:p>
            <a:r>
              <a:rPr lang="en-US" sz="1800" dirty="0" smtClean="0">
                <a:solidFill>
                  <a:schemeClr val="tx1"/>
                </a:solidFill>
                <a:latin typeface="Segoe UI" pitchFamily="34" charset="0"/>
                <a:ea typeface="Segoe UI" pitchFamily="34" charset="0"/>
                <a:cs typeface="Segoe UI" pitchFamily="34" charset="0"/>
              </a:rPr>
              <a:t>Custom </a:t>
            </a:r>
            <a:r>
              <a:rPr lang="en-US" sz="1800" dirty="0">
                <a:solidFill>
                  <a:schemeClr val="tx1"/>
                </a:solidFill>
                <a:latin typeface="Segoe UI" pitchFamily="34" charset="0"/>
                <a:ea typeface="Segoe UI" pitchFamily="34" charset="0"/>
                <a:cs typeface="Segoe UI" pitchFamily="34" charset="0"/>
              </a:rPr>
              <a:t>processing </a:t>
            </a:r>
            <a:r>
              <a:rPr lang="en-US" sz="1800" dirty="0" smtClean="0">
                <a:solidFill>
                  <a:schemeClr val="tx1"/>
                </a:solidFill>
                <a:latin typeface="Segoe UI" pitchFamily="34" charset="0"/>
                <a:ea typeface="Segoe UI" pitchFamily="34" charset="0"/>
                <a:cs typeface="Segoe UI" pitchFamily="34" charset="0"/>
              </a:rPr>
              <a:t>on-premises</a:t>
            </a:r>
            <a:endParaRPr lang="en-US" sz="1800" dirty="0">
              <a:solidFill>
                <a:schemeClr val="tx1"/>
              </a:solidFill>
              <a:latin typeface="Segoe UI" pitchFamily="34" charset="0"/>
              <a:ea typeface="Segoe UI" pitchFamily="34" charset="0"/>
              <a:cs typeface="Segoe UI" pitchFamily="34" charset="0"/>
            </a:endParaRPr>
          </a:p>
          <a:p>
            <a:r>
              <a:rPr lang="en-US" sz="1800" dirty="0" smtClean="0">
                <a:solidFill>
                  <a:schemeClr val="tx1"/>
                </a:solidFill>
                <a:latin typeface="Segoe UI" pitchFamily="34" charset="0"/>
                <a:ea typeface="Segoe UI" pitchFamily="34" charset="0"/>
                <a:cs typeface="Segoe UI" pitchFamily="34" charset="0"/>
              </a:rPr>
              <a:t>Delivery to FOPE </a:t>
            </a:r>
          </a:p>
          <a:p>
            <a:r>
              <a:rPr lang="en-US" sz="1800" dirty="0" smtClean="0">
                <a:solidFill>
                  <a:schemeClr val="tx1"/>
                </a:solidFill>
                <a:latin typeface="Segoe UI" pitchFamily="34" charset="0"/>
                <a:ea typeface="Segoe UI" pitchFamily="34" charset="0"/>
                <a:cs typeface="Segoe UI" pitchFamily="34" charset="0"/>
              </a:rPr>
              <a:t>Filtering skipped</a:t>
            </a:r>
            <a:endParaRPr lang="en-US" sz="1800" dirty="0">
              <a:solidFill>
                <a:schemeClr val="tx1"/>
              </a:solidFill>
              <a:latin typeface="Segoe UI" pitchFamily="34" charset="0"/>
              <a:ea typeface="Segoe UI" pitchFamily="34" charset="0"/>
              <a:cs typeface="Segoe UI" pitchFamily="34" charset="0"/>
            </a:endParaRPr>
          </a:p>
          <a:p>
            <a:r>
              <a:rPr lang="en-US" sz="1800" dirty="0">
                <a:solidFill>
                  <a:schemeClr val="tx1"/>
                </a:solidFill>
                <a:latin typeface="Segoe UI" pitchFamily="34" charset="0"/>
                <a:ea typeface="Segoe UI" pitchFamily="34" charset="0"/>
                <a:cs typeface="Segoe UI" pitchFamily="34" charset="0"/>
              </a:rPr>
              <a:t>Delivery </a:t>
            </a:r>
            <a:r>
              <a:rPr lang="en-US" sz="1800" dirty="0" smtClean="0">
                <a:solidFill>
                  <a:schemeClr val="tx1"/>
                </a:solidFill>
                <a:latin typeface="Segoe UI" pitchFamily="34" charset="0"/>
                <a:ea typeface="Segoe UI" pitchFamily="34" charset="0"/>
                <a:cs typeface="Segoe UI" pitchFamily="34" charset="0"/>
              </a:rPr>
              <a:t>to Exchange Online by FOPE</a:t>
            </a:r>
            <a:endParaRPr lang="en-US" sz="1800" dirty="0">
              <a:solidFill>
                <a:schemeClr val="tx1"/>
              </a:solidFill>
              <a:latin typeface="Segoe UI" pitchFamily="34" charset="0"/>
              <a:ea typeface="Segoe UI" pitchFamily="34" charset="0"/>
              <a:cs typeface="Segoe UI" pitchFamily="34" charset="0"/>
            </a:endParaRPr>
          </a:p>
        </p:txBody>
      </p:sp>
      <p:sp>
        <p:nvSpPr>
          <p:cNvPr id="43" name="Content Placeholder 186"/>
          <p:cNvSpPr txBox="1">
            <a:spLocks/>
          </p:cNvSpPr>
          <p:nvPr/>
        </p:nvSpPr>
        <p:spPr>
          <a:xfrm>
            <a:off x="519113" y="3396734"/>
            <a:ext cx="3094570" cy="705456"/>
          </a:xfrm>
          <a:prstGeom prst="rect">
            <a:avLst/>
          </a:prstGeom>
        </p:spPr>
        <p:style>
          <a:lnRef idx="1">
            <a:schemeClr val="accent5"/>
          </a:lnRef>
          <a:fillRef idx="2">
            <a:schemeClr val="accent5"/>
          </a:fillRef>
          <a:effectRef idx="1">
            <a:schemeClr val="accent5"/>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5"/>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5"/>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5"/>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5"/>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5"/>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Intra Org</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salesman@contoso.com</a:t>
            </a:r>
          </a:p>
          <a:p>
            <a:pPr marL="0" indent="0">
              <a:buFontTx/>
              <a:buNone/>
            </a:pPr>
            <a:r>
              <a:rPr lang="en-US" sz="1200" dirty="0">
                <a:solidFill>
                  <a:prstClr val="black"/>
                </a:solidFill>
                <a:latin typeface="Segoe UI" pitchFamily="34" charset="0"/>
                <a:ea typeface="Segoe UI" pitchFamily="34" charset="0"/>
                <a:cs typeface="Segoe UI" pitchFamily="34" charset="0"/>
              </a:rPr>
              <a:t>To: </a:t>
            </a:r>
            <a:r>
              <a:rPr lang="en-US" sz="1200" dirty="0" smtClean="0">
                <a:solidFill>
                  <a:prstClr val="black"/>
                </a:solidFill>
                <a:latin typeface="Segoe UI" pitchFamily="34" charset="0"/>
                <a:ea typeface="Segoe UI" pitchFamily="34" charset="0"/>
                <a:cs typeface="Segoe UI" pitchFamily="34" charset="0"/>
              </a:rPr>
              <a:t>Joe@contoso.com</a:t>
            </a:r>
            <a:endParaRPr lang="en-US" sz="1200" dirty="0">
              <a:solidFill>
                <a:prstClr val="black"/>
              </a:solidFill>
              <a:latin typeface="Segoe UI" pitchFamily="34" charset="0"/>
              <a:ea typeface="Segoe UI" pitchFamily="34" charset="0"/>
              <a:cs typeface="Segoe UI" pitchFamily="34" charset="0"/>
            </a:endParaRPr>
          </a:p>
        </p:txBody>
      </p:sp>
      <p:cxnSp>
        <p:nvCxnSpPr>
          <p:cNvPr id="48" name="Straight Connector 47"/>
          <p:cNvCxnSpPr/>
          <p:nvPr/>
        </p:nvCxnSpPr>
        <p:spPr>
          <a:xfrm flipV="1">
            <a:off x="6916886" y="3399685"/>
            <a:ext cx="2123355" cy="1274562"/>
          </a:xfrm>
          <a:prstGeom prst="line">
            <a:avLst/>
          </a:prstGeom>
          <a:ln>
            <a:prstDash val="sysDash"/>
            <a:headEnd type="arrow" w="med" len="med"/>
            <a:tailEnd type="arrow" w="med" len="med"/>
          </a:ln>
        </p:spPr>
        <p:style>
          <a:lnRef idx="2">
            <a:schemeClr val="accent5"/>
          </a:lnRef>
          <a:fillRef idx="0">
            <a:schemeClr val="accent5"/>
          </a:fillRef>
          <a:effectRef idx="1">
            <a:schemeClr val="accent5"/>
          </a:effectRef>
          <a:fontRef idx="minor">
            <a:schemeClr val="tx1"/>
          </a:fontRef>
        </p:style>
      </p:cxnSp>
      <p:pic>
        <p:nvPicPr>
          <p:cNvPr id="40" name="Rectangle 11310"/>
          <p:cNvPicPr>
            <a:picLocks noChangeAspect="1" noChangeArrowheads="1"/>
          </p:cNvPicPr>
          <p:nvPr/>
        </p:nvPicPr>
        <p:blipFill>
          <a:blip r:embed="rId6" cstate="print">
            <a:clrChange>
              <a:clrFrom>
                <a:srgbClr val="000000"/>
              </a:clrFrom>
              <a:clrTo>
                <a:srgbClr val="000000">
                  <a:alpha val="0"/>
                </a:srgbClr>
              </a:clrTo>
            </a:clrChange>
            <a:lum contrast="18000"/>
          </a:blip>
          <a:srcRect/>
          <a:stretch>
            <a:fillRect/>
          </a:stretch>
        </p:blipFill>
        <p:spPr bwMode="auto">
          <a:xfrm>
            <a:off x="8651635" y="3445460"/>
            <a:ext cx="252046" cy="282353"/>
          </a:xfrm>
          <a:prstGeom prst="rect">
            <a:avLst/>
          </a:prstGeom>
          <a:noFill/>
          <a:ln w="9525">
            <a:noFill/>
            <a:miter lim="800000"/>
            <a:headEnd/>
            <a:tailEnd/>
          </a:ln>
        </p:spPr>
      </p:pic>
      <p:pic>
        <p:nvPicPr>
          <p:cNvPr id="42" name="Rectangle 11310"/>
          <p:cNvPicPr>
            <a:picLocks noChangeAspect="1" noChangeArrowheads="1"/>
          </p:cNvPicPr>
          <p:nvPr/>
        </p:nvPicPr>
        <p:blipFill>
          <a:blip r:embed="rId6" cstate="print">
            <a:clrChange>
              <a:clrFrom>
                <a:srgbClr val="000000"/>
              </a:clrFrom>
              <a:clrTo>
                <a:srgbClr val="000000">
                  <a:alpha val="0"/>
                </a:srgbClr>
              </a:clrTo>
            </a:clrChange>
            <a:lum contrast="18000"/>
          </a:blip>
          <a:srcRect/>
          <a:stretch>
            <a:fillRect/>
          </a:stretch>
        </p:blipFill>
        <p:spPr bwMode="auto">
          <a:xfrm>
            <a:off x="7150275" y="4373337"/>
            <a:ext cx="252046" cy="282353"/>
          </a:xfrm>
          <a:prstGeom prst="rect">
            <a:avLst/>
          </a:prstGeom>
          <a:noFill/>
          <a:ln w="9525">
            <a:noFill/>
            <a:miter lim="800000"/>
            <a:headEnd/>
            <a:tailEnd/>
          </a:ln>
        </p:spPr>
      </p:pic>
      <p:cxnSp>
        <p:nvCxnSpPr>
          <p:cNvPr id="44" name="Elbow Connector 43"/>
          <p:cNvCxnSpPr/>
          <p:nvPr/>
        </p:nvCxnSpPr>
        <p:spPr>
          <a:xfrm rot="10800000" flipV="1">
            <a:off x="6088963" y="2152490"/>
            <a:ext cx="2836850" cy="514513"/>
          </a:xfrm>
          <a:prstGeom prst="bentConnector3">
            <a:avLst>
              <a:gd name="adj1" fmla="val 100010"/>
            </a:avLst>
          </a:prstGeom>
          <a:ln>
            <a:tailEnd type="arrow"/>
          </a:ln>
        </p:spPr>
        <p:style>
          <a:lnRef idx="2">
            <a:schemeClr val="accent5"/>
          </a:lnRef>
          <a:fillRef idx="0">
            <a:schemeClr val="accent5"/>
          </a:fillRef>
          <a:effectRef idx="1">
            <a:schemeClr val="accent5"/>
          </a:effectRef>
          <a:fontRef idx="minor">
            <a:schemeClr val="tx1"/>
          </a:fontRef>
        </p:style>
      </p:cxnSp>
      <p:sp>
        <p:nvSpPr>
          <p:cNvPr id="46" name="TextBox 45"/>
          <p:cNvSpPr txBox="1"/>
          <p:nvPr/>
        </p:nvSpPr>
        <p:spPr>
          <a:xfrm>
            <a:off x="4891051" y="6063734"/>
            <a:ext cx="2275023"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7" name="TextBox 46"/>
          <p:cNvSpPr txBox="1"/>
          <p:nvPr/>
        </p:nvSpPr>
        <p:spPr>
          <a:xfrm>
            <a:off x="9304258" y="3549134"/>
            <a:ext cx="2056218" cy="184666"/>
          </a:xfrm>
          <a:prstGeom prst="rect">
            <a:avLst/>
          </a:prstGeom>
          <a:noFill/>
        </p:spPr>
        <p:txBody>
          <a:bodyPr wrap="square" lIns="0" tIns="0" rIns="0" bIns="0" rtlCol="0">
            <a:spAutoFit/>
          </a:bodyPr>
          <a:lstStyle/>
          <a:p>
            <a:pPr algn="ctr" defTabSz="457200"/>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86" name="Rounded Rectangle 85"/>
          <p:cNvSpPr/>
          <p:nvPr/>
        </p:nvSpPr>
        <p:spPr bwMode="auto">
          <a:xfrm>
            <a:off x="6770636" y="175260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7" name="Rounded Rectangle 86"/>
          <p:cNvSpPr/>
          <p:nvPr/>
        </p:nvSpPr>
        <p:spPr bwMode="auto">
          <a:xfrm>
            <a:off x="4129724" y="2299075"/>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1" name="Rectangle 9288"/>
          <p:cNvPicPr>
            <a:picLocks noChangeAspect="1" noChangeArrowheads="1"/>
          </p:cNvPicPr>
          <p:nvPr/>
        </p:nvPicPr>
        <p:blipFill>
          <a:blip r:embed="rId7" cstate="print"/>
          <a:srcRect/>
          <a:stretch>
            <a:fillRect/>
          </a:stretch>
        </p:blipFill>
        <p:spPr bwMode="auto">
          <a:xfrm>
            <a:off x="9285295" y="2785225"/>
            <a:ext cx="623226" cy="467673"/>
          </a:xfrm>
          <a:prstGeom prst="rect">
            <a:avLst/>
          </a:prstGeom>
          <a:noFill/>
          <a:ln w="9525">
            <a:noFill/>
            <a:miter lim="800000"/>
            <a:headEnd/>
            <a:tailEnd/>
          </a:ln>
        </p:spPr>
      </p:pic>
    </p:spTree>
    <p:extLst>
      <p:ext uri="{BB962C8B-B14F-4D97-AF65-F5344CB8AC3E}">
        <p14:creationId xmlns:p14="http://schemas.microsoft.com/office/powerpoint/2010/main" val="4017107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1.11111E-6 L -3.33333E-6 -0.1 " pathEditMode="relative" rAng="0" ptsTypes="AA">
                                      <p:cBhvr>
                                        <p:cTn id="22" dur="2000" fill="hold"/>
                                        <p:tgtEl>
                                          <p:spTgt spid="41"/>
                                        </p:tgtEl>
                                        <p:attrNameLst>
                                          <p:attrName>ppt_x</p:attrName>
                                          <p:attrName>ppt_y</p:attrName>
                                        </p:attrNameLst>
                                      </p:cBhvr>
                                      <p:rCtr x="0" y="-5000"/>
                                    </p:animMotion>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fill="hold" nodeType="clickEffect">
                                  <p:stCondLst>
                                    <p:cond delay="0"/>
                                  </p:stCondLst>
                                  <p:childTnLst>
                                    <p:animMotion origin="layout" path="M -8.33333E-7 -0.1 L -0.2901 -0.10046 " pathEditMode="relative" rAng="0" ptsTypes="AA">
                                      <p:cBhvr>
                                        <p:cTn id="28" dur="2000" fill="hold"/>
                                        <p:tgtEl>
                                          <p:spTgt spid="41"/>
                                        </p:tgtEl>
                                        <p:attrNameLst>
                                          <p:attrName>ppt_x</p:attrName>
                                          <p:attrName>ppt_y</p:attrName>
                                        </p:attrNameLst>
                                      </p:cBhvr>
                                      <p:rCtr x="-14514" y="-23"/>
                                    </p:animMotion>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par>
                          <p:cTn id="31" fill="hold">
                            <p:stCondLst>
                              <p:cond delay="2000"/>
                            </p:stCondLst>
                            <p:childTnLst>
                              <p:par>
                                <p:cTn id="32" presetID="42" presetClass="path" presetSubtype="0" decel="50000" fill="hold" nodeType="afterEffect">
                                  <p:stCondLst>
                                    <p:cond delay="0"/>
                                  </p:stCondLst>
                                  <p:childTnLst>
                                    <p:animMotion origin="layout" path="M -0.2901 -0.10046 L -0.2901 -0.04491 " pathEditMode="relative" rAng="0" ptsTypes="AA">
                                      <p:cBhvr>
                                        <p:cTn id="33" dur="1000" fill="hold"/>
                                        <p:tgtEl>
                                          <p:spTgt spid="41"/>
                                        </p:tgtEl>
                                        <p:attrNameLst>
                                          <p:attrName>ppt_x</p:attrName>
                                          <p:attrName>ppt_y</p:attrName>
                                        </p:attrNameLst>
                                      </p:cBhvr>
                                      <p:rCtr x="0" y="2778"/>
                                    </p:animMotion>
                                  </p:childTnLst>
                                </p:cTn>
                              </p:par>
                            </p:childTnLst>
                          </p:cTn>
                        </p:par>
                      </p:childTnLst>
                    </p:cTn>
                  </p:par>
                  <p:par>
                    <p:cTn id="34" fill="hold">
                      <p:stCondLst>
                        <p:cond delay="indefinite"/>
                      </p:stCondLst>
                      <p:childTnLst>
                        <p:par>
                          <p:cTn id="35" fill="hold">
                            <p:stCondLst>
                              <p:cond delay="0"/>
                            </p:stCondLst>
                            <p:childTnLst>
                              <p:par>
                                <p:cTn id="36" presetID="58" presetClass="path" presetSubtype="0" accel="50000" decel="50000" fill="hold" nodeType="clickEffect">
                                  <p:stCondLst>
                                    <p:cond delay="0"/>
                                  </p:stCondLst>
                                  <p:childTnLst>
                                    <p:animMotion origin="layout" path="M -0.2901 -0.04491 L -0.21632 0.01134 C -0.19965 0.02338 -0.1901 0.04121 -0.1901 0.05972 C -0.1901 0.08079 -0.19965 0.09769 -0.21632 0.10949 L -0.2901 0.16621 " pathEditMode="relative" rAng="0" ptsTypes="FffFF">
                                      <p:cBhvr>
                                        <p:cTn id="37" dur="2000" fill="hold"/>
                                        <p:tgtEl>
                                          <p:spTgt spid="41"/>
                                        </p:tgtEl>
                                        <p:attrNameLst>
                                          <p:attrName>ppt_x</p:attrName>
                                          <p:attrName>ppt_y</p:attrName>
                                        </p:attrNameLst>
                                      </p:cBhvr>
                                      <p:rCtr x="5000" y="10556"/>
                                    </p:animMotion>
                                  </p:childTnLst>
                                </p:cTn>
                              </p:par>
                              <p:par>
                                <p:cTn id="38" presetID="1"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2901 0.16621 L -0.2401 0.39954 " pathEditMode="relative" rAng="0" ptsTypes="AA">
                                      <p:cBhvr>
                                        <p:cTn id="43" dur="2000" fill="hold"/>
                                        <p:tgtEl>
                                          <p:spTgt spid="41"/>
                                        </p:tgtEl>
                                        <p:attrNameLst>
                                          <p:attrName>ppt_x</p:attrName>
                                          <p:attrName>ppt_y</p:attrName>
                                        </p:attrNameLst>
                                      </p:cBhvr>
                                      <p:rCtr x="2500" y="11667"/>
                                    </p:animMotion>
                                  </p:childTnLst>
                                </p:cTn>
                              </p:par>
                              <p:par>
                                <p:cTn id="44" presetID="1" presetClass="entr" presetSubtype="0" fill="hold" grpId="0"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45"/>
                                        </p:tgtEl>
                                      </p:cBhvr>
                                    </p:animEffect>
                                    <p:set>
                                      <p:cBhvr>
                                        <p:cTn id="53" dur="1" fill="hold">
                                          <p:stCondLst>
                                            <p:cond delay="1999"/>
                                          </p:stCondLst>
                                        </p:cTn>
                                        <p:tgtEl>
                                          <p:spTgt spid="4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20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2000"/>
                                        <p:tgtEl>
                                          <p:spTgt spid="42"/>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animBg="1"/>
      <p:bldP spid="86" grpId="0" animBg="1"/>
      <p:bldP spid="8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9"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FOPE Outbound Filtering</a:t>
            </a:r>
            <a:endParaRPr lang="en-US" dirty="0"/>
          </a:p>
        </p:txBody>
      </p:sp>
      <p:sp>
        <p:nvSpPr>
          <p:cNvPr id="41" name="Straight Connector 8198"/>
          <p:cNvSpPr>
            <a:spLocks noChangeShapeType="1"/>
          </p:cNvSpPr>
          <p:nvPr/>
        </p:nvSpPr>
        <p:spPr bwMode="auto">
          <a:xfrm flipV="1">
            <a:off x="2899977" y="3647421"/>
            <a:ext cx="175638" cy="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pic>
        <p:nvPicPr>
          <p:cNvPr id="50" name="Rectangle 8201"/>
          <p:cNvPicPr>
            <a:picLocks noChangeAspect="1" noChangeArrowheads="1"/>
          </p:cNvPicPr>
          <p:nvPr/>
        </p:nvPicPr>
        <p:blipFill>
          <a:blip r:embed="rId3"/>
          <a:srcRect/>
          <a:stretch>
            <a:fillRect/>
          </a:stretch>
        </p:blipFill>
        <p:spPr bwMode="auto">
          <a:xfrm>
            <a:off x="1639633" y="5306757"/>
            <a:ext cx="852794" cy="1127125"/>
          </a:xfrm>
          <a:prstGeom prst="rect">
            <a:avLst/>
          </a:prstGeom>
          <a:noFill/>
          <a:ln w="9525">
            <a:noFill/>
            <a:miter lim="800000"/>
            <a:headEnd/>
            <a:tailEnd/>
          </a:ln>
        </p:spPr>
      </p:pic>
      <p:pic>
        <p:nvPicPr>
          <p:cNvPr id="51" name="Rectangle 8202"/>
          <p:cNvPicPr>
            <a:picLocks noChangeAspect="1" noChangeArrowheads="1"/>
          </p:cNvPicPr>
          <p:nvPr/>
        </p:nvPicPr>
        <p:blipFill>
          <a:blip r:embed="rId4"/>
          <a:srcRect/>
          <a:stretch>
            <a:fillRect/>
          </a:stretch>
        </p:blipFill>
        <p:spPr bwMode="auto">
          <a:xfrm>
            <a:off x="3474622" y="5298131"/>
            <a:ext cx="804124" cy="479425"/>
          </a:xfrm>
          <a:prstGeom prst="rect">
            <a:avLst/>
          </a:prstGeom>
          <a:noFill/>
          <a:ln w="9525">
            <a:noFill/>
            <a:miter lim="800000"/>
            <a:headEnd/>
            <a:tailEnd/>
          </a:ln>
        </p:spPr>
      </p:pic>
      <p:sp>
        <p:nvSpPr>
          <p:cNvPr id="130" name="Straight Connector 8200"/>
          <p:cNvSpPr>
            <a:spLocks noChangeShapeType="1"/>
          </p:cNvSpPr>
          <p:nvPr/>
        </p:nvSpPr>
        <p:spPr bwMode="auto">
          <a:xfrm flipV="1">
            <a:off x="2062180" y="3167712"/>
            <a:ext cx="0" cy="15875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154" name="Rounded Rectangle 153"/>
          <p:cNvSpPr/>
          <p:nvPr/>
        </p:nvSpPr>
        <p:spPr bwMode="auto">
          <a:xfrm>
            <a:off x="1313018" y="2626468"/>
            <a:ext cx="5186737" cy="497732"/>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900" dirty="0" smtClean="0">
                <a:solidFill>
                  <a:prstClr val="white"/>
                </a:solidFill>
                <a:effectLst>
                  <a:outerShdw blurRad="38100" dist="38100" dir="2700000" algn="tl">
                    <a:srgbClr val="000000">
                      <a:alpha val="43137"/>
                    </a:srgbClr>
                  </a:outerShdw>
                </a:effectLst>
                <a:latin typeface="Segoe" pitchFamily="34" charset="0"/>
              </a:rPr>
              <a:t>Look up e-mail filtering settings for domain</a:t>
            </a:r>
            <a:endParaRPr lang="en-US" sz="900" dirty="0">
              <a:solidFill>
                <a:prstClr val="white"/>
              </a:solidFill>
              <a:effectLst>
                <a:outerShdw blurRad="38100" dist="38100" dir="2700000" algn="tl">
                  <a:srgbClr val="000000">
                    <a:alpha val="43137"/>
                  </a:srgbClr>
                </a:outerShdw>
              </a:effectLst>
            </a:endParaRPr>
          </a:p>
        </p:txBody>
      </p:sp>
      <p:sp>
        <p:nvSpPr>
          <p:cNvPr id="155" name="Rounded Rectangle 154"/>
          <p:cNvSpPr/>
          <p:nvPr/>
        </p:nvSpPr>
        <p:spPr bwMode="auto">
          <a:xfrm>
            <a:off x="1292015" y="3387450"/>
            <a:ext cx="1542177" cy="18288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rPr>
              <a:t>Virus </a:t>
            </a:r>
            <a:br>
              <a:rPr lang="en-US" sz="1200" dirty="0" smtClean="0">
                <a:solidFill>
                  <a:srgbClr val="FFFFFF"/>
                </a:solidFill>
                <a:effectLst>
                  <a:outerShdw blurRad="38100" dist="38100" dir="2700000" algn="tl">
                    <a:srgbClr val="000000">
                      <a:alpha val="43137"/>
                    </a:srgbClr>
                  </a:outerShdw>
                </a:effectLst>
              </a:rPr>
            </a:br>
            <a:r>
              <a:rPr lang="en-US" sz="1200" dirty="0" smtClean="0">
                <a:solidFill>
                  <a:srgbClr val="FFFFFF"/>
                </a:solidFill>
                <a:effectLst>
                  <a:outerShdw blurRad="38100" dist="38100" dir="2700000" algn="tl">
                    <a:srgbClr val="000000">
                      <a:alpha val="43137"/>
                    </a:srgbClr>
                  </a:outerShdw>
                </a:effectLst>
              </a:rPr>
              <a:t>Scanning</a:t>
            </a:r>
          </a:p>
        </p:txBody>
      </p:sp>
      <p:sp>
        <p:nvSpPr>
          <p:cNvPr id="159" name="Rounded Rectangle 158"/>
          <p:cNvSpPr/>
          <p:nvPr/>
        </p:nvSpPr>
        <p:spPr bwMode="auto">
          <a:xfrm>
            <a:off x="1364792" y="3904379"/>
            <a:ext cx="1405923" cy="25215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err="1" smtClean="0">
                <a:solidFill>
                  <a:srgbClr val="FFFFFF"/>
                </a:solidFill>
                <a:effectLst>
                  <a:outerShdw blurRad="38100" dist="38100" dir="2700000" algn="tl">
                    <a:srgbClr val="000000">
                      <a:alpha val="43137"/>
                    </a:srgbClr>
                  </a:outerShdw>
                </a:effectLst>
              </a:rPr>
              <a:t>Kaspersky</a:t>
            </a:r>
            <a:endParaRPr lang="en-US" sz="800" dirty="0">
              <a:solidFill>
                <a:srgbClr val="FFFFFF"/>
              </a:solidFill>
              <a:effectLst>
                <a:outerShdw blurRad="38100" dist="38100" dir="2700000" algn="tl">
                  <a:srgbClr val="000000">
                    <a:alpha val="43137"/>
                  </a:srgbClr>
                </a:outerShdw>
              </a:effectLst>
            </a:endParaRPr>
          </a:p>
        </p:txBody>
      </p:sp>
      <p:sp>
        <p:nvSpPr>
          <p:cNvPr id="160" name="Rounded Rectangle 159"/>
          <p:cNvSpPr/>
          <p:nvPr/>
        </p:nvSpPr>
        <p:spPr bwMode="auto">
          <a:xfrm>
            <a:off x="1364792" y="4201903"/>
            <a:ext cx="1405923" cy="25215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srgbClr val="FFFFFF"/>
                </a:solidFill>
                <a:effectLst>
                  <a:outerShdw blurRad="38100" dist="38100" dir="2700000" algn="tl">
                    <a:srgbClr val="000000">
                      <a:alpha val="43137"/>
                    </a:srgbClr>
                  </a:outerShdw>
                </a:effectLst>
              </a:rPr>
              <a:t>Symantec</a:t>
            </a:r>
            <a:endParaRPr lang="en-US" sz="800" dirty="0">
              <a:solidFill>
                <a:srgbClr val="FFFFFF"/>
              </a:solidFill>
              <a:effectLst>
                <a:outerShdw blurRad="38100" dist="38100" dir="2700000" algn="tl">
                  <a:srgbClr val="000000">
                    <a:alpha val="43137"/>
                  </a:srgbClr>
                </a:outerShdw>
              </a:effectLst>
            </a:endParaRPr>
          </a:p>
        </p:txBody>
      </p:sp>
      <p:sp>
        <p:nvSpPr>
          <p:cNvPr id="161" name="Rounded Rectangle 160"/>
          <p:cNvSpPr/>
          <p:nvPr/>
        </p:nvSpPr>
        <p:spPr bwMode="auto">
          <a:xfrm>
            <a:off x="1364792" y="4489688"/>
            <a:ext cx="1405923" cy="25215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err="1" smtClean="0">
                <a:solidFill>
                  <a:srgbClr val="FFFFFF"/>
                </a:solidFill>
                <a:effectLst>
                  <a:outerShdw blurRad="38100" dist="38100" dir="2700000" algn="tl">
                    <a:srgbClr val="000000">
                      <a:alpha val="43137"/>
                    </a:srgbClr>
                  </a:outerShdw>
                </a:effectLst>
                <a:latin typeface="Segoe" pitchFamily="34" charset="0"/>
              </a:rPr>
              <a:t>Authentium</a:t>
            </a:r>
            <a:endParaRPr lang="en-US" sz="800" dirty="0">
              <a:solidFill>
                <a:srgbClr val="FFFFFF"/>
              </a:solidFill>
              <a:effectLst>
                <a:outerShdw blurRad="38100" dist="38100" dir="2700000" algn="tl">
                  <a:srgbClr val="000000">
                    <a:alpha val="43137"/>
                  </a:srgbClr>
                </a:outerShdw>
              </a:effectLst>
            </a:endParaRPr>
          </a:p>
        </p:txBody>
      </p:sp>
      <p:sp>
        <p:nvSpPr>
          <p:cNvPr id="165" name="Rounded Rectangle 164"/>
          <p:cNvSpPr/>
          <p:nvPr/>
        </p:nvSpPr>
        <p:spPr bwMode="auto">
          <a:xfrm>
            <a:off x="3110344" y="3387450"/>
            <a:ext cx="1542177" cy="18288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rPr>
              <a:t>Policy Enforcement</a:t>
            </a:r>
          </a:p>
        </p:txBody>
      </p:sp>
      <p:sp>
        <p:nvSpPr>
          <p:cNvPr id="166" name="Rounded Rectangle 165"/>
          <p:cNvSpPr/>
          <p:nvPr/>
        </p:nvSpPr>
        <p:spPr bwMode="auto">
          <a:xfrm>
            <a:off x="3183121" y="3904371"/>
            <a:ext cx="1405923" cy="348434"/>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srgbClr val="FFFFFF"/>
                </a:solidFill>
                <a:effectLst>
                  <a:outerShdw blurRad="38100" dist="38100" dir="2700000" algn="tl">
                    <a:srgbClr val="000000">
                      <a:alpha val="43137"/>
                    </a:srgbClr>
                  </a:outerShdw>
                </a:effectLst>
                <a:latin typeface="Segoe" pitchFamily="34" charset="0"/>
              </a:rPr>
              <a:t>Custom Policy Rules</a:t>
            </a:r>
            <a:endParaRPr lang="en-US" sz="800" dirty="0">
              <a:solidFill>
                <a:srgbClr val="FFFFFF"/>
              </a:solidFill>
              <a:effectLst>
                <a:outerShdw blurRad="38100" dist="38100" dir="2700000" algn="tl">
                  <a:srgbClr val="000000">
                    <a:alpha val="43137"/>
                  </a:srgbClr>
                </a:outerShdw>
              </a:effectLst>
            </a:endParaRPr>
          </a:p>
        </p:txBody>
      </p:sp>
      <p:sp>
        <p:nvSpPr>
          <p:cNvPr id="167" name="Rounded Rectangle 166"/>
          <p:cNvSpPr/>
          <p:nvPr/>
        </p:nvSpPr>
        <p:spPr bwMode="auto">
          <a:xfrm>
            <a:off x="3183121" y="4280370"/>
            <a:ext cx="1405923" cy="47625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srgbClr val="FFFFFF"/>
                </a:solidFill>
                <a:effectLst>
                  <a:outerShdw blurRad="38100" dist="38100" dir="2700000" algn="tl">
                    <a:srgbClr val="000000">
                      <a:alpha val="43137"/>
                    </a:srgbClr>
                  </a:outerShdw>
                </a:effectLst>
                <a:latin typeface="Segoe" pitchFamily="34" charset="0"/>
              </a:rPr>
              <a:t>Attachment and message attribute management</a:t>
            </a:r>
            <a:endParaRPr lang="en-US" sz="800" dirty="0">
              <a:solidFill>
                <a:srgbClr val="FFFFFF"/>
              </a:solidFill>
              <a:effectLst>
                <a:outerShdw blurRad="38100" dist="38100" dir="2700000" algn="tl">
                  <a:srgbClr val="000000">
                    <a:alpha val="43137"/>
                  </a:srgbClr>
                </a:outerShdw>
              </a:effectLst>
            </a:endParaRPr>
          </a:p>
        </p:txBody>
      </p:sp>
      <p:sp>
        <p:nvSpPr>
          <p:cNvPr id="169" name="Rounded Rectangle 168"/>
          <p:cNvSpPr/>
          <p:nvPr/>
        </p:nvSpPr>
        <p:spPr bwMode="auto">
          <a:xfrm>
            <a:off x="4947314" y="3384207"/>
            <a:ext cx="1542177" cy="18288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defRPr/>
            </a:pPr>
            <a:r>
              <a:rPr lang="en-US" sz="1200" dirty="0" smtClean="0">
                <a:solidFill>
                  <a:srgbClr val="FFFFFF"/>
                </a:solidFill>
                <a:effectLst>
                  <a:outerShdw blurRad="38100" dist="38100" dir="2700000" algn="tl">
                    <a:srgbClr val="000000">
                      <a:alpha val="43137"/>
                    </a:srgbClr>
                  </a:outerShdw>
                </a:effectLst>
              </a:rPr>
              <a:t>SPAM Protection</a:t>
            </a:r>
          </a:p>
        </p:txBody>
      </p:sp>
      <p:sp>
        <p:nvSpPr>
          <p:cNvPr id="170" name="Rounded Rectangle 169"/>
          <p:cNvSpPr/>
          <p:nvPr/>
        </p:nvSpPr>
        <p:spPr bwMode="auto">
          <a:xfrm>
            <a:off x="5003061" y="4114799"/>
            <a:ext cx="1428345" cy="32614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Custom Spam Filter management</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171" name="Rounded Rectangle 170"/>
          <p:cNvSpPr/>
          <p:nvPr/>
        </p:nvSpPr>
        <p:spPr bwMode="auto">
          <a:xfrm>
            <a:off x="5007383" y="4476191"/>
            <a:ext cx="1419700" cy="350195"/>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Rules Based Scoring</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172" name="Rounded Rectangle 171"/>
          <p:cNvSpPr/>
          <p:nvPr/>
        </p:nvSpPr>
        <p:spPr bwMode="auto">
          <a:xfrm>
            <a:off x="5007390" y="4858320"/>
            <a:ext cx="1419701" cy="262649"/>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Fingerprint Engine</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sp>
        <p:nvSpPr>
          <p:cNvPr id="173" name="Straight Connector 8198"/>
          <p:cNvSpPr>
            <a:spLocks noChangeShapeType="1"/>
          </p:cNvSpPr>
          <p:nvPr/>
        </p:nvSpPr>
        <p:spPr bwMode="auto">
          <a:xfrm flipV="1">
            <a:off x="4711552" y="3647421"/>
            <a:ext cx="175638" cy="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175" name="Rounded Rectangle 174"/>
          <p:cNvSpPr/>
          <p:nvPr/>
        </p:nvSpPr>
        <p:spPr bwMode="auto">
          <a:xfrm>
            <a:off x="3113965" y="5842641"/>
            <a:ext cx="1532077" cy="505828"/>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900" dirty="0" smtClean="0">
                <a:solidFill>
                  <a:srgbClr val="FFFFFF"/>
                </a:solidFill>
                <a:effectLst>
                  <a:outerShdw blurRad="38100" dist="38100" dir="2700000" algn="tl">
                    <a:srgbClr val="000000">
                      <a:alpha val="43137"/>
                    </a:srgbClr>
                  </a:outerShdw>
                </a:effectLst>
                <a:latin typeface="Segoe" pitchFamily="34" charset="0"/>
              </a:rPr>
              <a:t>Content and Policy Quarantine</a:t>
            </a:r>
            <a:endParaRPr lang="en-US" sz="900" dirty="0">
              <a:solidFill>
                <a:srgbClr val="FFFFFF"/>
              </a:solidFill>
              <a:effectLst>
                <a:outerShdw blurRad="38100" dist="38100" dir="2700000" algn="tl">
                  <a:srgbClr val="000000">
                    <a:alpha val="43137"/>
                  </a:srgbClr>
                </a:outerShdw>
              </a:effectLst>
            </a:endParaRPr>
          </a:p>
        </p:txBody>
      </p:sp>
      <p:cxnSp>
        <p:nvCxnSpPr>
          <p:cNvPr id="210" name="Shape 209"/>
          <p:cNvCxnSpPr>
            <a:stCxn id="231" idx="2"/>
          </p:cNvCxnSpPr>
          <p:nvPr/>
        </p:nvCxnSpPr>
        <p:spPr>
          <a:xfrm rot="5400000" flipH="1">
            <a:off x="5763594" y="-460333"/>
            <a:ext cx="1426822" cy="9685604"/>
          </a:xfrm>
          <a:prstGeom prst="bentConnector4">
            <a:avLst>
              <a:gd name="adj1" fmla="val -104021"/>
              <a:gd name="adj2" fmla="val 107374"/>
            </a:avLst>
          </a:prstGeom>
          <a:noFill/>
          <a:ln w="34925" cap="rnd" algn="ctr">
            <a:solidFill>
              <a:schemeClr val="tx1"/>
            </a:solidFill>
            <a:prstDash val="sysDot"/>
            <a:round/>
            <a:headEnd/>
            <a:tailEnd type="stealth" w="med" len="med"/>
          </a:ln>
        </p:spPr>
      </p:cxnSp>
      <p:grpSp>
        <p:nvGrpSpPr>
          <p:cNvPr id="3" name="Group 126"/>
          <p:cNvGrpSpPr/>
          <p:nvPr/>
        </p:nvGrpSpPr>
        <p:grpSpPr>
          <a:xfrm>
            <a:off x="10726166" y="3417043"/>
            <a:ext cx="1219021" cy="1678832"/>
            <a:chOff x="6214245" y="3417043"/>
            <a:chExt cx="914504" cy="1678832"/>
          </a:xfrm>
        </p:grpSpPr>
        <p:sp>
          <p:nvSpPr>
            <p:cNvPr id="231" name="Rounded Rectangle 230"/>
            <p:cNvSpPr/>
            <p:nvPr/>
          </p:nvSpPr>
          <p:spPr bwMode="auto">
            <a:xfrm>
              <a:off x="6214245" y="3417043"/>
              <a:ext cx="890691" cy="1678832"/>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endParaRPr lang="en-US" sz="900" dirty="0">
                <a:solidFill>
                  <a:prstClr val="white"/>
                </a:solidFill>
                <a:effectLst>
                  <a:outerShdw blurRad="38100" dist="38100" dir="2700000" algn="tl">
                    <a:srgbClr val="000000">
                      <a:alpha val="43137"/>
                    </a:srgbClr>
                  </a:outerShdw>
                </a:effectLst>
              </a:endParaRPr>
            </a:p>
          </p:txBody>
        </p:sp>
        <p:pic>
          <p:nvPicPr>
            <p:cNvPr id="101" name="Rectangle 8239"/>
            <p:cNvPicPr>
              <a:picLocks noChangeAspect="1" noChangeArrowheads="1"/>
            </p:cNvPicPr>
            <p:nvPr/>
          </p:nvPicPr>
          <p:blipFill>
            <a:blip r:embed="rId5"/>
            <a:srcRect r="3206"/>
            <a:stretch>
              <a:fillRect/>
            </a:stretch>
          </p:blipFill>
          <p:spPr bwMode="auto">
            <a:xfrm>
              <a:off x="6286999" y="3438526"/>
              <a:ext cx="737961" cy="1209674"/>
            </a:xfrm>
            <a:prstGeom prst="rect">
              <a:avLst/>
            </a:prstGeom>
            <a:noFill/>
            <a:ln w="9525">
              <a:noFill/>
              <a:miter lim="800000"/>
              <a:headEnd/>
              <a:tailEnd/>
            </a:ln>
            <a:effectLst/>
          </p:spPr>
        </p:pic>
        <p:sp>
          <p:nvSpPr>
            <p:cNvPr id="230" name="TextBox 229"/>
            <p:cNvSpPr txBox="1">
              <a:spLocks noChangeArrowheads="1"/>
            </p:cNvSpPr>
            <p:nvPr/>
          </p:nvSpPr>
          <p:spPr bwMode="auto">
            <a:xfrm>
              <a:off x="6233399" y="4547156"/>
              <a:ext cx="895350" cy="276999"/>
            </a:xfrm>
            <a:prstGeom prst="rect">
              <a:avLst/>
            </a:prstGeom>
            <a:noFill/>
            <a:ln w="9525" cap="flat" cmpd="sng" algn="ctr">
              <a:noFill/>
              <a:prstDash val="solid"/>
              <a:miter lim="800000"/>
              <a:headEnd type="none" w="med" len="med"/>
              <a:tailEnd type="none" w="med" len="med"/>
            </a:ln>
            <a:effectLst/>
          </p:spPr>
          <p:txBody>
            <a:bodyPr>
              <a:spAutoFit/>
            </a:bodyPr>
            <a:lstStyle/>
            <a:p>
              <a:pPr algn="ctr" defTabSz="457200">
                <a:spcBef>
                  <a:spcPct val="50000"/>
                </a:spcBef>
                <a:defRPr/>
              </a:pPr>
              <a:r>
                <a:rPr lang="en-US" sz="1200" dirty="0" smtClean="0">
                  <a:solidFill>
                    <a:srgbClr val="00467F"/>
                  </a:solidFill>
                  <a:effectLst>
                    <a:outerShdw blurRad="38100" dist="38100" dir="2700000" algn="tl">
                      <a:srgbClr val="000000">
                        <a:alpha val="43137"/>
                      </a:srgbClr>
                    </a:outerShdw>
                  </a:effectLst>
                  <a:latin typeface="Segoe" pitchFamily="34" charset="0"/>
                </a:rPr>
                <a:t>Mail Server</a:t>
              </a:r>
              <a:endParaRPr lang="en-US" dirty="0">
                <a:solidFill>
                  <a:srgbClr val="00467F"/>
                </a:solidFill>
                <a:effectLst>
                  <a:outerShdw blurRad="38100" dist="38100" dir="2700000" algn="tl">
                    <a:srgbClr val="000000">
                      <a:alpha val="43137"/>
                    </a:srgbClr>
                  </a:outerShdw>
                </a:effectLst>
              </a:endParaRPr>
            </a:p>
          </p:txBody>
        </p:sp>
      </p:grpSp>
      <p:sp>
        <p:nvSpPr>
          <p:cNvPr id="72" name="Straight Connector 8200"/>
          <p:cNvSpPr>
            <a:spLocks noChangeShapeType="1"/>
          </p:cNvSpPr>
          <p:nvPr/>
        </p:nvSpPr>
        <p:spPr bwMode="auto">
          <a:xfrm flipV="1">
            <a:off x="3913257" y="3167712"/>
            <a:ext cx="0" cy="15875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74" name="Straight Connector 8200"/>
          <p:cNvSpPr>
            <a:spLocks noChangeShapeType="1"/>
          </p:cNvSpPr>
          <p:nvPr/>
        </p:nvSpPr>
        <p:spPr bwMode="auto">
          <a:xfrm flipV="1">
            <a:off x="5657072" y="3167712"/>
            <a:ext cx="0" cy="158750"/>
          </a:xfrm>
          <a:prstGeom prst="line">
            <a:avLst/>
          </a:prstGeom>
          <a:noFill/>
          <a:ln w="38100" algn="ctr">
            <a:solidFill>
              <a:schemeClr val="tx1"/>
            </a:solidFill>
            <a:round/>
            <a:headEnd w="lg" len="med"/>
            <a:tailEnd type="triangle" w="lg" len="med"/>
          </a:ln>
        </p:spPr>
        <p:txBody>
          <a:bodyPr/>
          <a:lstStyle/>
          <a:p>
            <a:pPr defTabSz="457200"/>
            <a:endParaRPr lang="en-US">
              <a:solidFill>
                <a:srgbClr val="00467F"/>
              </a:solidFill>
              <a:effectLst>
                <a:outerShdw blurRad="38100" dist="38100" dir="2700000" algn="tl">
                  <a:srgbClr val="000000">
                    <a:alpha val="43137"/>
                  </a:srgbClr>
                </a:outerShdw>
              </a:effectLst>
            </a:endParaRPr>
          </a:p>
        </p:txBody>
      </p:sp>
      <p:sp>
        <p:nvSpPr>
          <p:cNvPr id="81" name="Straight Connector 8200"/>
          <p:cNvSpPr>
            <a:spLocks noChangeShapeType="1"/>
          </p:cNvSpPr>
          <p:nvPr/>
        </p:nvSpPr>
        <p:spPr bwMode="auto">
          <a:xfrm rot="5400000" flipH="1">
            <a:off x="6439420" y="5249153"/>
            <a:ext cx="323092" cy="311574"/>
          </a:xfrm>
          <a:prstGeom prst="line">
            <a:avLst/>
          </a:prstGeom>
          <a:noFill/>
          <a:ln w="38100" algn="ctr">
            <a:solidFill>
              <a:schemeClr val="tx1"/>
            </a:solidFill>
            <a:round/>
            <a:headEnd w="lg" len="med"/>
            <a:tailEnd type="triangle" w="lg" len="med"/>
          </a:ln>
        </p:spPr>
        <p:txBody>
          <a:bodyPr/>
          <a:lstStyle/>
          <a:p>
            <a:pPr defTabSz="457200"/>
            <a:endParaRPr lang="en-US" dirty="0">
              <a:solidFill>
                <a:srgbClr val="00467F"/>
              </a:solidFill>
              <a:effectLst>
                <a:outerShdw blurRad="38100" dist="38100" dir="2700000" algn="tl">
                  <a:srgbClr val="000000">
                    <a:alpha val="43137"/>
                  </a:srgbClr>
                </a:outerShdw>
              </a:effectLst>
            </a:endParaRPr>
          </a:p>
        </p:txBody>
      </p:sp>
      <p:grpSp>
        <p:nvGrpSpPr>
          <p:cNvPr id="4" name="Group 76"/>
          <p:cNvGrpSpPr/>
          <p:nvPr/>
        </p:nvGrpSpPr>
        <p:grpSpPr>
          <a:xfrm>
            <a:off x="6810538" y="4999639"/>
            <a:ext cx="1065764" cy="875731"/>
            <a:chOff x="6747680" y="4583373"/>
            <a:chExt cx="1184299" cy="1382477"/>
          </a:xfrm>
        </p:grpSpPr>
        <p:pic>
          <p:nvPicPr>
            <p:cNvPr id="4098" name="Picture 2"/>
            <p:cNvPicPr>
              <a:picLocks noChangeAspect="1" noChangeArrowheads="1"/>
            </p:cNvPicPr>
            <p:nvPr/>
          </p:nvPicPr>
          <p:blipFill>
            <a:blip r:embed="rId6"/>
            <a:srcRect/>
            <a:stretch>
              <a:fillRect/>
            </a:stretch>
          </p:blipFill>
          <p:spPr bwMode="auto">
            <a:xfrm>
              <a:off x="6747680" y="4583373"/>
              <a:ext cx="1066800" cy="762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7"/>
            <a:srcRect/>
            <a:stretch>
              <a:fillRect/>
            </a:stretch>
          </p:blipFill>
          <p:spPr bwMode="auto">
            <a:xfrm>
              <a:off x="6922188" y="5327675"/>
              <a:ext cx="485775" cy="6381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8"/>
            <a:srcRect/>
            <a:stretch>
              <a:fillRect/>
            </a:stretch>
          </p:blipFill>
          <p:spPr bwMode="auto">
            <a:xfrm>
              <a:off x="7408104" y="5355609"/>
              <a:ext cx="523875" cy="609600"/>
            </a:xfrm>
            <a:prstGeom prst="rect">
              <a:avLst/>
            </a:prstGeom>
            <a:noFill/>
            <a:ln w="9525">
              <a:noFill/>
              <a:miter lim="800000"/>
              <a:headEnd/>
              <a:tailEnd/>
            </a:ln>
            <a:effectLst/>
          </p:spPr>
        </p:pic>
      </p:grpSp>
      <p:sp>
        <p:nvSpPr>
          <p:cNvPr id="82" name="TextBox 81"/>
          <p:cNvSpPr txBox="1"/>
          <p:nvPr/>
        </p:nvSpPr>
        <p:spPr>
          <a:xfrm>
            <a:off x="6674556" y="5879814"/>
            <a:ext cx="1502342" cy="276999"/>
          </a:xfrm>
          <a:prstGeom prst="rect">
            <a:avLst/>
          </a:prstGeom>
          <a:noFill/>
        </p:spPr>
        <p:txBody>
          <a:bodyPr wrap="square" rtlCol="0">
            <a:spAutoFit/>
          </a:bodyPr>
          <a:lstStyle/>
          <a:p>
            <a:pPr defTabSz="457200"/>
            <a:r>
              <a:rPr lang="en-US" sz="1200" b="1" dirty="0" smtClean="0">
                <a:gradFill>
                  <a:gsLst>
                    <a:gs pos="0">
                      <a:srgbClr val="00467F"/>
                    </a:gs>
                    <a:gs pos="100000">
                      <a:srgbClr val="00467F"/>
                    </a:gs>
                  </a:gsLst>
                  <a:lin ang="5400000" scaled="0"/>
                </a:gradFill>
                <a:effectLst>
                  <a:outerShdw blurRad="38100" dist="38100" dir="2700000" algn="tl">
                    <a:srgbClr val="000000">
                      <a:alpha val="43137"/>
                    </a:srgbClr>
                  </a:outerShdw>
                </a:effectLst>
              </a:rPr>
              <a:t>Spam Analysts</a:t>
            </a:r>
          </a:p>
        </p:txBody>
      </p:sp>
      <p:sp>
        <p:nvSpPr>
          <p:cNvPr id="94" name="Straight Connector 8200"/>
          <p:cNvSpPr>
            <a:spLocks noChangeShapeType="1"/>
          </p:cNvSpPr>
          <p:nvPr/>
        </p:nvSpPr>
        <p:spPr bwMode="auto">
          <a:xfrm rot="5400000">
            <a:off x="8063700" y="5387538"/>
            <a:ext cx="117698" cy="362044"/>
          </a:xfrm>
          <a:prstGeom prst="line">
            <a:avLst/>
          </a:prstGeom>
          <a:noFill/>
          <a:ln w="38100" algn="ctr">
            <a:solidFill>
              <a:schemeClr val="tx1"/>
            </a:solidFill>
            <a:round/>
            <a:headEnd w="lg" len="med"/>
            <a:tailEnd type="triangle" w="lg" len="med"/>
          </a:ln>
        </p:spPr>
        <p:txBody>
          <a:bodyPr/>
          <a:lstStyle/>
          <a:p>
            <a:pPr defTabSz="457200"/>
            <a:endParaRPr lang="en-US" dirty="0">
              <a:solidFill>
                <a:srgbClr val="00467F"/>
              </a:solidFill>
              <a:effectLst>
                <a:outerShdw blurRad="38100" dist="38100" dir="2700000" algn="tl">
                  <a:srgbClr val="000000">
                    <a:alpha val="43137"/>
                  </a:srgbClr>
                </a:outerShdw>
              </a:effectLst>
            </a:endParaRPr>
          </a:p>
        </p:txBody>
      </p:sp>
      <p:grpSp>
        <p:nvGrpSpPr>
          <p:cNvPr id="5" name="Group 132"/>
          <p:cNvGrpSpPr/>
          <p:nvPr/>
        </p:nvGrpSpPr>
        <p:grpSpPr>
          <a:xfrm>
            <a:off x="7998741" y="4073792"/>
            <a:ext cx="1176100" cy="1005840"/>
            <a:chOff x="5837654" y="4073792"/>
            <a:chExt cx="882305" cy="1005840"/>
          </a:xfrm>
        </p:grpSpPr>
        <p:sp>
          <p:nvSpPr>
            <p:cNvPr id="104" name="Rounded Rectangle 103"/>
            <p:cNvSpPr/>
            <p:nvPr/>
          </p:nvSpPr>
          <p:spPr bwMode="auto">
            <a:xfrm>
              <a:off x="5837654" y="4073792"/>
              <a:ext cx="882305" cy="100584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14099"/>
              <a:r>
                <a:rPr lang="en-US" sz="1000" b="1" dirty="0" smtClean="0">
                  <a:solidFill>
                    <a:srgbClr val="FFFFFF"/>
                  </a:solidFill>
                  <a:effectLst>
                    <a:outerShdw blurRad="38100" dist="38100" dir="2700000" algn="tl">
                      <a:srgbClr val="000000">
                        <a:alpha val="43137"/>
                      </a:srgbClr>
                    </a:outerShdw>
                  </a:effectLst>
                </a:rPr>
                <a:t>High Risk </a:t>
              </a:r>
            </a:p>
            <a:p>
              <a:pPr algn="ctr" defTabSz="914099"/>
              <a:r>
                <a:rPr lang="en-US" sz="1000" b="1" dirty="0" smtClean="0">
                  <a:solidFill>
                    <a:srgbClr val="FFFFFF"/>
                  </a:solidFill>
                  <a:effectLst>
                    <a:outerShdw blurRad="38100" dist="38100" dir="2700000" algn="tl">
                      <a:srgbClr val="000000">
                        <a:alpha val="43137"/>
                      </a:srgbClr>
                    </a:outerShdw>
                  </a:effectLst>
                </a:rPr>
                <a:t>Delivery Pool</a:t>
              </a:r>
            </a:p>
          </p:txBody>
        </p:sp>
        <p:pic>
          <p:nvPicPr>
            <p:cNvPr id="105" name="Picture 3" descr="D:\ResDVD 33 Disc1\Clip_Installer\DVD_ART\Artwork_Imagery\HARDWARE_IMAGERY\Illustration - Misc Hardware\XML Icons\Server SQL database.png"/>
            <p:cNvPicPr>
              <a:picLocks noChangeAspect="1" noChangeArrowheads="1"/>
            </p:cNvPicPr>
            <p:nvPr/>
          </p:nvPicPr>
          <p:blipFill>
            <a:blip r:embed="rId9"/>
            <a:srcRect/>
            <a:stretch>
              <a:fillRect/>
            </a:stretch>
          </p:blipFill>
          <p:spPr bwMode="auto">
            <a:xfrm>
              <a:off x="5894314" y="4607192"/>
              <a:ext cx="304359" cy="450492"/>
            </a:xfrm>
            <a:prstGeom prst="rect">
              <a:avLst/>
            </a:prstGeom>
            <a:noFill/>
          </p:spPr>
        </p:pic>
        <p:pic>
          <p:nvPicPr>
            <p:cNvPr id="106" name="Picture 3" descr="D:\ResDVD 33 Disc1\Clip_Installer\DVD_ART\Artwork_Imagery\HARDWARE_IMAGERY\Illustration - Misc Hardware\XML Icons\Server SQL database.png"/>
            <p:cNvPicPr>
              <a:picLocks noChangeAspect="1" noChangeArrowheads="1"/>
            </p:cNvPicPr>
            <p:nvPr/>
          </p:nvPicPr>
          <p:blipFill>
            <a:blip r:embed="rId9"/>
            <a:srcRect/>
            <a:stretch>
              <a:fillRect/>
            </a:stretch>
          </p:blipFill>
          <p:spPr bwMode="auto">
            <a:xfrm>
              <a:off x="6260074" y="4599572"/>
              <a:ext cx="304359" cy="450492"/>
            </a:xfrm>
            <a:prstGeom prst="rect">
              <a:avLst/>
            </a:prstGeom>
            <a:noFill/>
          </p:spPr>
        </p:pic>
      </p:grpSp>
      <p:sp>
        <p:nvSpPr>
          <p:cNvPr id="107" name="Right Arrow 106"/>
          <p:cNvSpPr/>
          <p:nvPr/>
        </p:nvSpPr>
        <p:spPr bwMode="auto">
          <a:xfrm>
            <a:off x="6566977" y="4327981"/>
            <a:ext cx="1337657" cy="483255"/>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rgbClr val="FFFFFF"/>
                </a:solidFill>
                <a:effectLst>
                  <a:outerShdw blurRad="38100" dist="38100" dir="2700000" algn="tl">
                    <a:srgbClr val="000000">
                      <a:alpha val="43137"/>
                    </a:srgbClr>
                  </a:outerShdw>
                </a:effectLst>
              </a:rPr>
              <a:t>Score &gt; 300</a:t>
            </a:r>
          </a:p>
        </p:txBody>
      </p:sp>
      <p:grpSp>
        <p:nvGrpSpPr>
          <p:cNvPr id="6" name="Group 128"/>
          <p:cNvGrpSpPr/>
          <p:nvPr/>
        </p:nvGrpSpPr>
        <p:grpSpPr>
          <a:xfrm>
            <a:off x="8031559" y="2890073"/>
            <a:ext cx="1179174" cy="1005840"/>
            <a:chOff x="5862274" y="2890073"/>
            <a:chExt cx="884611" cy="1005840"/>
          </a:xfrm>
        </p:grpSpPr>
        <p:sp>
          <p:nvSpPr>
            <p:cNvPr id="109" name="Rounded Rectangle 108"/>
            <p:cNvSpPr/>
            <p:nvPr/>
          </p:nvSpPr>
          <p:spPr bwMode="auto">
            <a:xfrm>
              <a:off x="5862274" y="2890073"/>
              <a:ext cx="884611" cy="100584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bodyPr>
            <a:lstStyle/>
            <a:p>
              <a:pPr algn="ctr" defTabSz="914099"/>
              <a:r>
                <a:rPr lang="en-US" sz="1000" b="1" dirty="0" smtClean="0">
                  <a:solidFill>
                    <a:srgbClr val="FFFFFF"/>
                  </a:solidFill>
                  <a:effectLst>
                    <a:outerShdw blurRad="38100" dist="38100" dir="2700000" algn="tl">
                      <a:srgbClr val="000000">
                        <a:alpha val="43137"/>
                      </a:srgbClr>
                    </a:outerShdw>
                  </a:effectLst>
                </a:rPr>
                <a:t>Outbound Pool</a:t>
              </a:r>
            </a:p>
          </p:txBody>
        </p:sp>
        <p:pic>
          <p:nvPicPr>
            <p:cNvPr id="110" name="Picture 3" descr="D:\ResDVD 33 Disc1\Clip_Installer\DVD_ART\Artwork_Imagery\HARDWARE_IMAGERY\Illustration - Misc Hardware\XML Icons\Server SQL database.png"/>
            <p:cNvPicPr>
              <a:picLocks noChangeAspect="1" noChangeArrowheads="1"/>
            </p:cNvPicPr>
            <p:nvPr/>
          </p:nvPicPr>
          <p:blipFill>
            <a:blip r:embed="rId9"/>
            <a:srcRect/>
            <a:stretch>
              <a:fillRect/>
            </a:stretch>
          </p:blipFill>
          <p:spPr bwMode="auto">
            <a:xfrm>
              <a:off x="5883140" y="3339654"/>
              <a:ext cx="304359" cy="450492"/>
            </a:xfrm>
            <a:prstGeom prst="rect">
              <a:avLst/>
            </a:prstGeom>
            <a:noFill/>
          </p:spPr>
        </p:pic>
        <p:pic>
          <p:nvPicPr>
            <p:cNvPr id="111" name="Picture 3" descr="D:\ResDVD 33 Disc1\Clip_Installer\DVD_ART\Artwork_Imagery\HARDWARE_IMAGERY\Illustration - Misc Hardware\XML Icons\Server SQL database.png"/>
            <p:cNvPicPr>
              <a:picLocks noChangeAspect="1" noChangeArrowheads="1"/>
            </p:cNvPicPr>
            <p:nvPr/>
          </p:nvPicPr>
          <p:blipFill>
            <a:blip r:embed="rId9"/>
            <a:srcRect/>
            <a:stretch>
              <a:fillRect/>
            </a:stretch>
          </p:blipFill>
          <p:spPr bwMode="auto">
            <a:xfrm>
              <a:off x="6119360" y="3354894"/>
              <a:ext cx="304359" cy="450492"/>
            </a:xfrm>
            <a:prstGeom prst="rect">
              <a:avLst/>
            </a:prstGeom>
            <a:noFill/>
          </p:spPr>
        </p:pic>
        <p:pic>
          <p:nvPicPr>
            <p:cNvPr id="112" name="Picture 3" descr="D:\ResDVD 33 Disc1\Clip_Installer\DVD_ART\Artwork_Imagery\HARDWARE_IMAGERY\Illustration - Misc Hardware\XML Icons\Server SQL database.png"/>
            <p:cNvPicPr>
              <a:picLocks noChangeAspect="1" noChangeArrowheads="1"/>
            </p:cNvPicPr>
            <p:nvPr/>
          </p:nvPicPr>
          <p:blipFill>
            <a:blip r:embed="rId9"/>
            <a:srcRect/>
            <a:stretch>
              <a:fillRect/>
            </a:stretch>
          </p:blipFill>
          <p:spPr bwMode="auto">
            <a:xfrm>
              <a:off x="6363200" y="3362514"/>
              <a:ext cx="304359" cy="450492"/>
            </a:xfrm>
            <a:prstGeom prst="rect">
              <a:avLst/>
            </a:prstGeom>
            <a:noFill/>
          </p:spPr>
        </p:pic>
      </p:grpSp>
      <p:sp>
        <p:nvSpPr>
          <p:cNvPr id="114" name="Right Arrow 113"/>
          <p:cNvSpPr/>
          <p:nvPr/>
        </p:nvSpPr>
        <p:spPr bwMode="auto">
          <a:xfrm>
            <a:off x="6600966" y="3482693"/>
            <a:ext cx="1339872" cy="483255"/>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rgbClr val="FFFFFF"/>
                </a:solidFill>
                <a:effectLst>
                  <a:outerShdw blurRad="38100" dist="38100" dir="2700000" algn="tl">
                    <a:srgbClr val="000000">
                      <a:alpha val="43137"/>
                    </a:srgbClr>
                  </a:outerShdw>
                </a:effectLst>
              </a:rPr>
              <a:t>Score &lt; 300</a:t>
            </a:r>
          </a:p>
        </p:txBody>
      </p:sp>
      <p:pic>
        <p:nvPicPr>
          <p:cNvPr id="122" name="Rectangle 8232"/>
          <p:cNvPicPr>
            <a:picLocks noChangeAspect="1" noChangeArrowheads="1"/>
          </p:cNvPicPr>
          <p:nvPr/>
        </p:nvPicPr>
        <p:blipFill>
          <a:blip r:embed="rId10"/>
          <a:srcRect/>
          <a:stretch>
            <a:fillRect/>
          </a:stretch>
        </p:blipFill>
        <p:spPr bwMode="auto">
          <a:xfrm>
            <a:off x="9870405" y="1810694"/>
            <a:ext cx="1859830" cy="1129818"/>
          </a:xfrm>
          <a:prstGeom prst="rect">
            <a:avLst/>
          </a:prstGeom>
          <a:noFill/>
          <a:ln w="9525">
            <a:noFill/>
            <a:miter lim="800000"/>
            <a:headEnd/>
            <a:tailEnd/>
          </a:ln>
        </p:spPr>
      </p:pic>
      <p:sp>
        <p:nvSpPr>
          <p:cNvPr id="132" name="Rounded Rectangle 131"/>
          <p:cNvSpPr/>
          <p:nvPr/>
        </p:nvSpPr>
        <p:spPr bwMode="auto">
          <a:xfrm>
            <a:off x="7998741" y="5106153"/>
            <a:ext cx="1176100" cy="244446"/>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1000" b="1" dirty="0" smtClean="0">
                <a:solidFill>
                  <a:srgbClr val="FFFFFF"/>
                </a:solidFill>
                <a:effectLst>
                  <a:outerShdw blurRad="38100" dist="38100" dir="2700000" algn="tl">
                    <a:srgbClr val="000000">
                      <a:alpha val="43137"/>
                    </a:srgbClr>
                  </a:outerShdw>
                </a:effectLst>
              </a:rPr>
              <a:t>SEWR</a:t>
            </a:r>
          </a:p>
        </p:txBody>
      </p:sp>
      <p:sp>
        <p:nvSpPr>
          <p:cNvPr id="135" name="Right Arrow 134"/>
          <p:cNvSpPr/>
          <p:nvPr/>
        </p:nvSpPr>
        <p:spPr bwMode="auto">
          <a:xfrm rot="19239151">
            <a:off x="9116752" y="3036028"/>
            <a:ext cx="1466279" cy="362758"/>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900" b="1" dirty="0" smtClean="0">
              <a:solidFill>
                <a:srgbClr val="FFFFFF"/>
              </a:solidFill>
              <a:effectLst>
                <a:outerShdw blurRad="38100" dist="38100" dir="2700000" algn="tl">
                  <a:srgbClr val="000000">
                    <a:alpha val="43137"/>
                  </a:srgbClr>
                </a:outerShdw>
              </a:effectLst>
            </a:endParaRPr>
          </a:p>
        </p:txBody>
      </p:sp>
      <p:sp>
        <p:nvSpPr>
          <p:cNvPr id="136" name="Right Arrow 135"/>
          <p:cNvSpPr/>
          <p:nvPr/>
        </p:nvSpPr>
        <p:spPr bwMode="auto">
          <a:xfrm rot="18106646">
            <a:off x="9063987" y="3588804"/>
            <a:ext cx="1972422" cy="483551"/>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900" b="1" dirty="0" smtClean="0">
              <a:solidFill>
                <a:srgbClr val="FFFFFF"/>
              </a:solidFill>
              <a:effectLst>
                <a:outerShdw blurRad="38100" dist="38100" dir="2700000" algn="tl">
                  <a:srgbClr val="000000">
                    <a:alpha val="43137"/>
                  </a:srgbClr>
                </a:outerShdw>
              </a:effectLst>
            </a:endParaRPr>
          </a:p>
        </p:txBody>
      </p:sp>
      <p:pic>
        <p:nvPicPr>
          <p:cNvPr id="68" name="Rectangle 8235"/>
          <p:cNvPicPr>
            <a:picLocks noChangeAspect="1" noChangeArrowheads="1"/>
          </p:cNvPicPr>
          <p:nvPr/>
        </p:nvPicPr>
        <p:blipFill>
          <a:blip r:embed="rId11"/>
          <a:srcRect/>
          <a:stretch>
            <a:fillRect/>
          </a:stretch>
        </p:blipFill>
        <p:spPr bwMode="auto">
          <a:xfrm>
            <a:off x="11002879" y="4821355"/>
            <a:ext cx="632743" cy="441692"/>
          </a:xfrm>
          <a:prstGeom prst="rect">
            <a:avLst/>
          </a:prstGeom>
          <a:noFill/>
          <a:ln w="9525">
            <a:noFill/>
            <a:miter lim="800000"/>
            <a:headEnd/>
            <a:tailEnd/>
          </a:ln>
        </p:spPr>
      </p:pic>
      <p:sp>
        <p:nvSpPr>
          <p:cNvPr id="54" name="Rounded Rectangle 53"/>
          <p:cNvSpPr/>
          <p:nvPr/>
        </p:nvSpPr>
        <p:spPr bwMode="auto">
          <a:xfrm>
            <a:off x="5003061" y="3856012"/>
            <a:ext cx="1428345" cy="22837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57200">
              <a:spcBef>
                <a:spcPct val="50000"/>
              </a:spcBef>
              <a:defRPr/>
            </a:pPr>
            <a:r>
              <a:rPr lang="en-US" sz="800" dirty="0" smtClean="0">
                <a:solidFill>
                  <a:prstClr val="white"/>
                </a:solidFill>
                <a:effectLst>
                  <a:outerShdw blurRad="38100" dist="38100" dir="2700000" algn="tl">
                    <a:srgbClr val="000000">
                      <a:alpha val="43137"/>
                    </a:srgbClr>
                  </a:outerShdw>
                </a:effectLst>
                <a:latin typeface="Segoe" pitchFamily="34" charset="0"/>
              </a:rPr>
              <a:t>Safe senders</a:t>
            </a:r>
            <a:endParaRPr lang="en-US" sz="800" dirty="0">
              <a:solidFill>
                <a:prstClr val="white"/>
              </a:solidFill>
              <a:effectLst>
                <a:outerShdw blurRad="38100" dist="38100" dir="2700000" algn="tl">
                  <a:srgbClr val="000000">
                    <a:alpha val="43137"/>
                  </a:srgbClr>
                </a:outerShdw>
              </a:effectLst>
              <a:latin typeface="Segoe" pitchFamily="34" charset="0"/>
            </a:endParaRPr>
          </a:p>
        </p:txBody>
      </p:sp>
      <p:pic>
        <p:nvPicPr>
          <p:cNvPr id="157" name="Rectangle 8235"/>
          <p:cNvPicPr>
            <a:picLocks noChangeAspect="1" noChangeArrowheads="1"/>
          </p:cNvPicPr>
          <p:nvPr/>
        </p:nvPicPr>
        <p:blipFill>
          <a:blip r:embed="rId11"/>
          <a:srcRect/>
          <a:stretch>
            <a:fillRect/>
          </a:stretch>
        </p:blipFill>
        <p:spPr bwMode="auto">
          <a:xfrm>
            <a:off x="5353092" y="3403746"/>
            <a:ext cx="632743" cy="441692"/>
          </a:xfrm>
          <a:prstGeom prst="rect">
            <a:avLst/>
          </a:prstGeom>
          <a:noFill/>
          <a:ln w="9525">
            <a:noFill/>
            <a:miter lim="800000"/>
            <a:headEnd/>
            <a:tailEnd/>
          </a:ln>
        </p:spPr>
      </p:pic>
    </p:spTree>
    <p:extLst>
      <p:ext uri="{BB962C8B-B14F-4D97-AF65-F5344CB8AC3E}">
        <p14:creationId xmlns:p14="http://schemas.microsoft.com/office/powerpoint/2010/main" val="3101661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81481E-6 L -0.00035 0.22291 " pathEditMode="relative" rAng="0" ptsTypes="AA">
                                      <p:cBhvr>
                                        <p:cTn id="6" dur="1000" fill="hold"/>
                                        <p:tgtEl>
                                          <p:spTgt spid="68"/>
                                        </p:tgtEl>
                                        <p:attrNameLst>
                                          <p:attrName>ppt_x</p:attrName>
                                          <p:attrName>ppt_y</p:attrName>
                                        </p:attrNameLst>
                                      </p:cBhvr>
                                      <p:rCtr x="0" y="111"/>
                                    </p:animMotion>
                                  </p:childTnLst>
                                </p:cTn>
                              </p:par>
                            </p:childTnLst>
                          </p:cTn>
                        </p:par>
                        <p:par>
                          <p:cTn id="7" fill="hold">
                            <p:stCondLst>
                              <p:cond delay="1000"/>
                            </p:stCondLst>
                            <p:childTnLst>
                              <p:par>
                                <p:cTn id="8" presetID="35" presetClass="path" presetSubtype="0" accel="50000" decel="50000" fill="hold" nodeType="afterEffect">
                                  <p:stCondLst>
                                    <p:cond delay="0"/>
                                  </p:stCondLst>
                                  <p:childTnLst>
                                    <p:animMotion origin="layout" path="M -0.00035 0.22291 L -0.85278 0.22361 " pathEditMode="relative" rAng="0" ptsTypes="AA">
                                      <p:cBhvr>
                                        <p:cTn id="9" dur="1000" fill="hold"/>
                                        <p:tgtEl>
                                          <p:spTgt spid="68"/>
                                        </p:tgtEl>
                                        <p:attrNameLst>
                                          <p:attrName>ppt_x</p:attrName>
                                          <p:attrName>ppt_y</p:attrName>
                                        </p:attrNameLst>
                                      </p:cBhvr>
                                      <p:rCtr x="-426" y="0"/>
                                    </p:animMotion>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0.85278 0.22361 L -0.85243 -0.20232 " pathEditMode="relative" rAng="0" ptsTypes="AA">
                                      <p:cBhvr>
                                        <p:cTn id="12" dur="1000" fill="hold"/>
                                        <p:tgtEl>
                                          <p:spTgt spid="68"/>
                                        </p:tgtEl>
                                        <p:attrNameLst>
                                          <p:attrName>ppt_x</p:attrName>
                                          <p:attrName>ppt_y</p:attrName>
                                        </p:attrNameLst>
                                      </p:cBhvr>
                                      <p:rCtr x="0" y="-213"/>
                                    </p:animMotion>
                                  </p:childTnLst>
                                </p:cTn>
                              </p:par>
                            </p:childTnLst>
                          </p:cTn>
                        </p:par>
                        <p:par>
                          <p:cTn id="13" fill="hold">
                            <p:stCondLst>
                              <p:cond delay="3000"/>
                            </p:stCondLst>
                            <p:childTnLst>
                              <p:par>
                                <p:cTn id="14" presetID="63" presetClass="path" presetSubtype="0" accel="50000" decel="50000" fill="hold" nodeType="afterEffect">
                                  <p:stCondLst>
                                    <p:cond delay="0"/>
                                  </p:stCondLst>
                                  <p:childTnLst>
                                    <p:animMotion origin="layout" path="M -0.85243 -0.20231 L -0.76961 -0.20208 " pathEditMode="relative" rAng="0" ptsTypes="AA">
                                      <p:cBhvr>
                                        <p:cTn id="15" dur="1000" fill="hold"/>
                                        <p:tgtEl>
                                          <p:spTgt spid="68"/>
                                        </p:tgtEl>
                                        <p:attrNameLst>
                                          <p:attrName>ppt_x</p:attrName>
                                          <p:attrName>ppt_y</p:attrName>
                                        </p:attrNameLst>
                                      </p:cBhvr>
                                      <p:rCtr x="41"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76962 -0.20209 L -0.61389 -0.20325 " pathEditMode="relative" rAng="0" ptsTypes="AA">
                                      <p:cBhvr>
                                        <p:cTn id="19" dur="2000" fill="hold"/>
                                        <p:tgtEl>
                                          <p:spTgt spid="68"/>
                                        </p:tgtEl>
                                        <p:attrNameLst>
                                          <p:attrName>ppt_x</p:attrName>
                                          <p:attrName>ppt_y</p:attrName>
                                        </p:attrNameLst>
                                      </p:cBhvr>
                                      <p:rCtr x="78" y="-1"/>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61389 -0.20325 L -0.46007 -0.20325 " pathEditMode="relative" rAng="0" ptsTypes="AA">
                                      <p:cBhvr>
                                        <p:cTn id="23" dur="2000" fill="hold"/>
                                        <p:tgtEl>
                                          <p:spTgt spid="68"/>
                                        </p:tgtEl>
                                        <p:attrNameLst>
                                          <p:attrName>ppt_x</p:attrName>
                                          <p:attrName>ppt_y</p:attrName>
                                        </p:attrNameLst>
                                      </p:cBhvr>
                                      <p:rCtr x="77" y="0"/>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46007 -0.20325 L -0.229 -0.21065 " pathEditMode="relative" rAng="0" ptsTypes="AA">
                                      <p:cBhvr>
                                        <p:cTn id="33" dur="2000" fill="hold"/>
                                        <p:tgtEl>
                                          <p:spTgt spid="68"/>
                                        </p:tgtEl>
                                        <p:attrNameLst>
                                          <p:attrName>ppt_x</p:attrName>
                                          <p:attrName>ppt_y</p:attrName>
                                        </p:attrNameLst>
                                      </p:cBhvr>
                                      <p:rCtr x="115" y="-4"/>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5"/>
                                        </p:tgtEl>
                                        <p:attrNameLst>
                                          <p:attrName>style.visibility</p:attrName>
                                        </p:attrNameLst>
                                      </p:cBhvr>
                                      <p:to>
                                        <p:strVal val="visible"/>
                                      </p:to>
                                    </p:set>
                                  </p:childTnLst>
                                </p:cTn>
                              </p:par>
                            </p:childTnLst>
                          </p:cTn>
                        </p:par>
                        <p:par>
                          <p:cTn id="38" fill="hold">
                            <p:stCondLst>
                              <p:cond delay="0"/>
                            </p:stCondLst>
                            <p:childTnLst>
                              <p:par>
                                <p:cTn id="39" presetID="56" presetClass="path" presetSubtype="0" accel="50000" decel="50000" fill="hold" nodeType="afterEffect">
                                  <p:stCondLst>
                                    <p:cond delay="0"/>
                                  </p:stCondLst>
                                  <p:childTnLst>
                                    <p:animMotion origin="layout" path="M -0.22899 -0.21065 L -0.04896 -0.37916 " pathEditMode="relative" rAng="0" ptsTypes="AA">
                                      <p:cBhvr>
                                        <p:cTn id="40" dur="2000" fill="hold"/>
                                        <p:tgtEl>
                                          <p:spTgt spid="68"/>
                                        </p:tgtEl>
                                        <p:attrNameLst>
                                          <p:attrName>ppt_x</p:attrName>
                                          <p:attrName>ppt_y</p:attrName>
                                        </p:attrNameLst>
                                      </p:cBhvr>
                                      <p:rCtr x="90" y="-84"/>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68"/>
                                        </p:tgtEl>
                                      </p:cBhvr>
                                    </p:animEffect>
                                    <p:set>
                                      <p:cBhvr>
                                        <p:cTn id="45" dur="1" fill="hold">
                                          <p:stCondLst>
                                            <p:cond delay="1999"/>
                                          </p:stCondLst>
                                        </p:cTn>
                                        <p:tgtEl>
                                          <p:spTgt spid="68"/>
                                        </p:tgtEl>
                                        <p:attrNameLst>
                                          <p:attrName>style.visibility</p:attrName>
                                        </p:attrNameLst>
                                      </p:cBhvr>
                                      <p:to>
                                        <p:strVal val="hidden"/>
                                      </p:to>
                                    </p:set>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1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9" presetClass="path" presetSubtype="0" accel="50000" decel="50000" fill="hold" nodeType="clickEffect">
                                  <p:stCondLst>
                                    <p:cond delay="0"/>
                                  </p:stCondLst>
                                  <p:childTnLst>
                                    <p:animMotion origin="layout" path="M 0.00347 0.00347 L 0.23472 0.1669 " pathEditMode="relative" rAng="0" ptsTypes="AA">
                                      <p:cBhvr>
                                        <p:cTn id="58" dur="2000" fill="hold"/>
                                        <p:tgtEl>
                                          <p:spTgt spid="157"/>
                                        </p:tgtEl>
                                        <p:attrNameLst>
                                          <p:attrName>ppt_x</p:attrName>
                                          <p:attrName>ppt_y</p:attrName>
                                        </p:attrNameLst>
                                      </p:cBhvr>
                                      <p:rCtr x="116" y="82"/>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6"/>
                                        </p:tgtEl>
                                        <p:attrNameLst>
                                          <p:attrName>style.visibility</p:attrName>
                                        </p:attrNameLst>
                                      </p:cBhvr>
                                      <p:to>
                                        <p:strVal val="visible"/>
                                      </p:to>
                                    </p:set>
                                  </p:childTnLst>
                                </p:cTn>
                              </p:par>
                              <p:par>
                                <p:cTn id="63" presetID="56" presetClass="path" presetSubtype="0" accel="50000" decel="50000" fill="hold" nodeType="withEffect">
                                  <p:stCondLst>
                                    <p:cond delay="0"/>
                                  </p:stCondLst>
                                  <p:childTnLst>
                                    <p:animMotion origin="layout" path="M 0.23473 0.1669 L 0.4158 -0.16389 " pathEditMode="relative" rAng="0" ptsTypes="AA">
                                      <p:cBhvr>
                                        <p:cTn id="64" dur="2000" fill="hold"/>
                                        <p:tgtEl>
                                          <p:spTgt spid="157"/>
                                        </p:tgtEl>
                                        <p:attrNameLst>
                                          <p:attrName>ppt_x</p:attrName>
                                          <p:attrName>ppt_y</p:attrName>
                                        </p:attrNameLst>
                                      </p:cBhvr>
                                      <p:rCtr x="90" y="-166"/>
                                    </p:animMotion>
                                  </p:childTnLst>
                                </p:cTn>
                              </p:par>
                            </p:childTnLst>
                          </p:cTn>
                        </p:par>
                        <p:par>
                          <p:cTn id="65" fill="hold">
                            <p:stCondLst>
                              <p:cond delay="2000"/>
                            </p:stCondLst>
                            <p:childTnLst>
                              <p:par>
                                <p:cTn id="66" presetID="10" presetClass="exit" presetSubtype="0" fill="hold" nodeType="afterEffect">
                                  <p:stCondLst>
                                    <p:cond delay="0"/>
                                  </p:stCondLst>
                                  <p:childTnLst>
                                    <p:animEffect transition="out" filter="fade">
                                      <p:cBhvr>
                                        <p:cTn id="67" dur="2000"/>
                                        <p:tgtEl>
                                          <p:spTgt spid="157"/>
                                        </p:tgtEl>
                                      </p:cBhvr>
                                    </p:animEffect>
                                    <p:set>
                                      <p:cBhvr>
                                        <p:cTn id="68" dur="1" fill="hold">
                                          <p:stCondLst>
                                            <p:cond delay="1999"/>
                                          </p:stCondLst>
                                        </p:cTn>
                                        <p:tgtEl>
                                          <p:spTgt spid="15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7"/>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1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7" grpId="0" animBg="1"/>
      <p:bldP spid="114" grpId="0" animBg="1"/>
      <p:bldP spid="132" grpId="0" animBg="1"/>
      <p:bldP spid="135" grpId="0" animBg="1"/>
      <p:bldP spid="1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81"/>
          <p:cNvSpPr>
            <a:spLocks noGrp="1"/>
          </p:cNvSpPr>
          <p:nvPr>
            <p:ph type="title"/>
          </p:nvPr>
        </p:nvSpPr>
        <p:spPr/>
        <p:txBody>
          <a:bodyPr/>
          <a:lstStyle/>
          <a:p>
            <a:r>
              <a:rPr lang="en-US" smtClean="0"/>
              <a:t>FOPE Service Level Agreement (SLAs)</a:t>
            </a:r>
            <a:endParaRPr lang="en-US" dirty="0"/>
          </a:p>
        </p:txBody>
      </p:sp>
      <p:sp>
        <p:nvSpPr>
          <p:cNvPr id="1323018" name="Text Placeholder 1323017"/>
          <p:cNvSpPr>
            <a:spLocks noGrp="1" noChangeArrowheads="1"/>
          </p:cNvSpPr>
          <p:nvPr>
            <p:ph idx="4294967295"/>
          </p:nvPr>
        </p:nvSpPr>
        <p:spPr>
          <a:xfrm>
            <a:off x="1039813" y="5100638"/>
            <a:ext cx="11149012" cy="1085850"/>
          </a:xfrm>
        </p:spPr>
        <p:txBody>
          <a:bodyPr>
            <a:noAutofit/>
          </a:bodyPr>
          <a:lstStyle/>
          <a:p>
            <a:pPr marL="347472" indent="-347472"/>
            <a:r>
              <a:rPr lang="en-US" dirty="0" smtClean="0">
                <a:solidFill>
                  <a:schemeClr val="tx1"/>
                </a:solidFill>
              </a:rPr>
              <a:t>FOPE SLA related to mail hygiene added </a:t>
            </a:r>
            <a:r>
              <a:rPr lang="en-US" dirty="0">
                <a:solidFill>
                  <a:schemeClr val="tx1"/>
                </a:solidFill>
              </a:rPr>
              <a:t>to </a:t>
            </a:r>
            <a:r>
              <a:rPr lang="en-US" dirty="0" smtClean="0">
                <a:solidFill>
                  <a:schemeClr val="tx1"/>
                </a:solidFill>
              </a:rPr>
              <a:t>the current  </a:t>
            </a:r>
            <a:r>
              <a:rPr lang="en-US" dirty="0">
                <a:solidFill>
                  <a:schemeClr val="tx1"/>
                </a:solidFill>
              </a:rPr>
              <a:t>Exchange Online </a:t>
            </a:r>
            <a:r>
              <a:rPr lang="en-US" dirty="0" smtClean="0">
                <a:solidFill>
                  <a:schemeClr val="tx1"/>
                </a:solidFill>
              </a:rPr>
              <a:t>SLA</a:t>
            </a:r>
          </a:p>
        </p:txBody>
      </p:sp>
      <p:sp>
        <p:nvSpPr>
          <p:cNvPr id="47" name="Rounded Rectangle 46"/>
          <p:cNvSpPr/>
          <p:nvPr/>
        </p:nvSpPr>
        <p:spPr bwMode="blackGray">
          <a:xfrm>
            <a:off x="1542372" y="3236308"/>
            <a:ext cx="8791554" cy="1463040"/>
          </a:xfrm>
          <a:prstGeom prst="roundRect">
            <a:avLst>
              <a:gd name="adj" fmla="val 11234"/>
            </a:avLst>
          </a:prstGeom>
          <a:gradFill flip="none" rotWithShape="1">
            <a:gsLst>
              <a:gs pos="0">
                <a:srgbClr val="72B351">
                  <a:lumMod val="75000"/>
                </a:srgbClr>
              </a:gs>
              <a:gs pos="100000">
                <a:srgbClr val="72B351"/>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lIns="68589" tIns="34295" rIns="68589" bIns="34295" rtlCol="0" anchor="ctr"/>
          <a:lstStyle/>
          <a:p>
            <a:pPr defTabSz="685891">
              <a:spcBef>
                <a:spcPct val="50000"/>
              </a:spcBef>
              <a:defRPr/>
            </a:pPr>
            <a:r>
              <a:rPr lang="en-US" kern="0" dirty="0" smtClean="0">
                <a:solidFill>
                  <a:sysClr val="window" lastClr="FFFFFF"/>
                </a:solidFill>
              </a:rPr>
              <a:t>Filtering Network</a:t>
            </a:r>
            <a:r>
              <a:rPr lang="en-US" kern="0" dirty="0">
                <a:solidFill>
                  <a:sysClr val="window" lastClr="FFFFFF"/>
                </a:solidFill>
              </a:rPr>
              <a:t/>
            </a:r>
            <a:br>
              <a:rPr lang="en-US" kern="0" dirty="0">
                <a:solidFill>
                  <a:sysClr val="window" lastClr="FFFFFF"/>
                </a:solidFill>
              </a:rPr>
            </a:br>
            <a:r>
              <a:rPr lang="en-US" kern="0" dirty="0" smtClean="0">
                <a:solidFill>
                  <a:sysClr val="window" lastClr="FFFFFF"/>
                </a:solidFill>
              </a:rPr>
              <a:t>Performance</a:t>
            </a:r>
            <a:endParaRPr lang="en-US" kern="0" dirty="0">
              <a:solidFill>
                <a:sysClr val="window" lastClr="FFFFFF"/>
              </a:solidFill>
            </a:endParaRPr>
          </a:p>
        </p:txBody>
      </p:sp>
      <p:sp>
        <p:nvSpPr>
          <p:cNvPr id="48" name="Rounded Rectangle 47"/>
          <p:cNvSpPr/>
          <p:nvPr/>
        </p:nvSpPr>
        <p:spPr bwMode="blackGray">
          <a:xfrm>
            <a:off x="1542372" y="1422400"/>
            <a:ext cx="8791555" cy="1463040"/>
          </a:xfrm>
          <a:prstGeom prst="roundRect">
            <a:avLst>
              <a:gd name="adj" fmla="val 10011"/>
            </a:avLst>
          </a:prstGeom>
          <a:gradFill flip="none" rotWithShape="1">
            <a:gsLst>
              <a:gs pos="0">
                <a:srgbClr val="72B351">
                  <a:lumMod val="75000"/>
                </a:srgbClr>
              </a:gs>
              <a:gs pos="100000">
                <a:srgbClr val="72B351"/>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lIns="68589" tIns="34295" rIns="68589" bIns="34295" rtlCol="0" anchor="ctr"/>
          <a:lstStyle/>
          <a:p>
            <a:pPr defTabSz="685891">
              <a:spcBef>
                <a:spcPct val="50000"/>
              </a:spcBef>
              <a:defRPr/>
            </a:pPr>
            <a:r>
              <a:rPr lang="en-US" kern="0" dirty="0">
                <a:solidFill>
                  <a:sysClr val="window" lastClr="FFFFFF"/>
                </a:solidFill>
              </a:rPr>
              <a:t>Spam and Virus</a:t>
            </a:r>
            <a:br>
              <a:rPr lang="en-US" kern="0" dirty="0">
                <a:solidFill>
                  <a:sysClr val="window" lastClr="FFFFFF"/>
                </a:solidFill>
              </a:rPr>
            </a:br>
            <a:r>
              <a:rPr lang="en-US" kern="0" dirty="0">
                <a:solidFill>
                  <a:sysClr val="window" lastClr="FFFFFF"/>
                </a:solidFill>
              </a:rPr>
              <a:t>Filtering Effectiveness</a:t>
            </a:r>
          </a:p>
        </p:txBody>
      </p:sp>
      <p:sp>
        <p:nvSpPr>
          <p:cNvPr id="49" name="Round Same Side Corner Rectangle 48"/>
          <p:cNvSpPr/>
          <p:nvPr/>
        </p:nvSpPr>
        <p:spPr>
          <a:xfrm rot="5400000">
            <a:off x="6508413" y="-950332"/>
            <a:ext cx="1463040" cy="6216421"/>
          </a:xfrm>
          <a:prstGeom prst="round2SameRect">
            <a:avLst>
              <a:gd name="adj1" fmla="val 9539"/>
              <a:gd name="adj2" fmla="val 0"/>
            </a:avLst>
          </a:prstGeom>
          <a:solidFill>
            <a:sysClr val="windowText" lastClr="000000">
              <a:alpha val="25000"/>
            </a:sysClr>
          </a:solidFill>
          <a:ln w="9525" cap="flat" cmpd="sng" algn="ctr">
            <a:noFill/>
            <a:prstDash val="solid"/>
          </a:ln>
          <a:effectLst/>
        </p:spPr>
        <p:txBody>
          <a:bodyPr lIns="68589" tIns="34295" rIns="68589" bIns="34295" rtlCol="0" anchor="ctr"/>
          <a:lstStyle/>
          <a:p>
            <a:pPr algn="ctr" defTabSz="685891">
              <a:defRPr/>
            </a:pPr>
            <a:endParaRPr lang="en-US" kern="0" dirty="0">
              <a:solidFill>
                <a:sysClr val="window" lastClr="FFFFFF"/>
              </a:solidFill>
            </a:endParaRPr>
          </a:p>
        </p:txBody>
      </p:sp>
      <p:sp>
        <p:nvSpPr>
          <p:cNvPr id="50" name="Round Same Side Corner Rectangle 49"/>
          <p:cNvSpPr/>
          <p:nvPr/>
        </p:nvSpPr>
        <p:spPr>
          <a:xfrm rot="5400000">
            <a:off x="6526476" y="849885"/>
            <a:ext cx="1463040" cy="6252549"/>
          </a:xfrm>
          <a:prstGeom prst="round2SameRect">
            <a:avLst>
              <a:gd name="adj1" fmla="val 11593"/>
              <a:gd name="adj2" fmla="val 0"/>
            </a:avLst>
          </a:prstGeom>
          <a:solidFill>
            <a:sysClr val="windowText" lastClr="000000">
              <a:alpha val="25000"/>
            </a:sysClr>
          </a:solidFill>
          <a:ln w="9525" cap="flat" cmpd="sng" algn="ctr">
            <a:noFill/>
            <a:prstDash val="solid"/>
          </a:ln>
          <a:effectLst/>
        </p:spPr>
        <p:txBody>
          <a:bodyPr lIns="68589" tIns="34295" rIns="68589" bIns="34295" rtlCol="0" anchor="ctr"/>
          <a:lstStyle/>
          <a:p>
            <a:pPr algn="ctr" defTabSz="685891">
              <a:defRPr/>
            </a:pPr>
            <a:endParaRPr lang="en-US" kern="0" dirty="0">
              <a:solidFill>
                <a:sysClr val="window" lastClr="FFFFFF"/>
              </a:solidFill>
            </a:endParaRPr>
          </a:p>
        </p:txBody>
      </p:sp>
      <p:sp>
        <p:nvSpPr>
          <p:cNvPr id="53" name="Rounded Rectangle 52"/>
          <p:cNvSpPr/>
          <p:nvPr/>
        </p:nvSpPr>
        <p:spPr bwMode="auto">
          <a:xfrm>
            <a:off x="6981914" y="3401226"/>
            <a:ext cx="3109142" cy="1158171"/>
          </a:xfrm>
          <a:prstGeom prst="roundRect">
            <a:avLst>
              <a:gd name="adj" fmla="val 9033"/>
            </a:avLst>
          </a:prstGeom>
          <a:gradFill flip="none" rotWithShape="1">
            <a:gsLst>
              <a:gs pos="0">
                <a:srgbClr val="31849B">
                  <a:lumMod val="75000"/>
                </a:srgbClr>
              </a:gs>
              <a:gs pos="100000">
                <a:srgbClr val="31849B"/>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algn="ctr" defTabSz="685891">
              <a:spcBef>
                <a:spcPct val="50000"/>
              </a:spcBef>
              <a:defRPr/>
            </a:pPr>
            <a:r>
              <a:rPr lang="en-US" kern="0" dirty="0">
                <a:solidFill>
                  <a:sysClr val="window" lastClr="FFFFFF"/>
                </a:solidFill>
              </a:rPr>
              <a:t>Rapid Email Delivery</a:t>
            </a:r>
          </a:p>
          <a:p>
            <a:pPr algn="ctr" defTabSz="685891">
              <a:spcBef>
                <a:spcPct val="50000"/>
              </a:spcBef>
              <a:defRPr/>
            </a:pPr>
            <a:r>
              <a:rPr lang="en-US" sz="1400" kern="0" dirty="0">
                <a:solidFill>
                  <a:sysClr val="window" lastClr="FFFFFF"/>
                </a:solidFill>
              </a:rPr>
              <a:t>(Average delivery commitment </a:t>
            </a:r>
            <a:br>
              <a:rPr lang="en-US" sz="1400" kern="0" dirty="0">
                <a:solidFill>
                  <a:sysClr val="window" lastClr="FFFFFF"/>
                </a:solidFill>
              </a:rPr>
            </a:br>
            <a:r>
              <a:rPr lang="en-US" sz="1400" kern="0" dirty="0">
                <a:solidFill>
                  <a:sysClr val="window" lastClr="FFFFFF"/>
                </a:solidFill>
              </a:rPr>
              <a:t>of less than 1 minute)</a:t>
            </a:r>
          </a:p>
        </p:txBody>
      </p:sp>
      <p:sp>
        <p:nvSpPr>
          <p:cNvPr id="56" name="Rounded Rectangle 55"/>
          <p:cNvSpPr/>
          <p:nvPr/>
        </p:nvSpPr>
        <p:spPr bwMode="auto">
          <a:xfrm>
            <a:off x="4292596" y="3401226"/>
            <a:ext cx="2544040" cy="1158171"/>
          </a:xfrm>
          <a:prstGeom prst="roundRect">
            <a:avLst>
              <a:gd name="adj" fmla="val 9033"/>
            </a:avLst>
          </a:prstGeom>
          <a:gradFill flip="none" rotWithShape="1">
            <a:gsLst>
              <a:gs pos="0">
                <a:srgbClr val="31849B">
                  <a:lumMod val="75000"/>
                </a:srgbClr>
              </a:gs>
              <a:gs pos="100000">
                <a:srgbClr val="31849B"/>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algn="ctr" defTabSz="685666">
              <a:defRPr/>
            </a:pPr>
            <a:r>
              <a:rPr lang="en-US" kern="0" dirty="0">
                <a:solidFill>
                  <a:sysClr val="window" lastClr="FFFFFF"/>
                </a:solidFill>
              </a:rPr>
              <a:t>Network Uptime</a:t>
            </a:r>
            <a:br>
              <a:rPr lang="en-US" kern="0" dirty="0">
                <a:solidFill>
                  <a:sysClr val="window" lastClr="FFFFFF"/>
                </a:solidFill>
              </a:rPr>
            </a:br>
            <a:r>
              <a:rPr lang="en-US" kern="0" dirty="0">
                <a:solidFill>
                  <a:sysClr val="window" lastClr="FFFFFF"/>
                </a:solidFill>
              </a:rPr>
              <a:t>&gt; 99.999</a:t>
            </a:r>
            <a:r>
              <a:rPr lang="en-US" kern="0" dirty="0" smtClean="0">
                <a:solidFill>
                  <a:sysClr val="window" lastClr="FFFFFF"/>
                </a:solidFill>
              </a:rPr>
              <a:t>%</a:t>
            </a:r>
            <a:endParaRPr lang="en-US" kern="0" dirty="0">
              <a:solidFill>
                <a:sysClr val="window" lastClr="FFFFFF"/>
              </a:solidFill>
            </a:endParaRPr>
          </a:p>
        </p:txBody>
      </p:sp>
      <p:sp>
        <p:nvSpPr>
          <p:cNvPr id="58" name="Rounded Rectangle 57"/>
          <p:cNvSpPr/>
          <p:nvPr/>
        </p:nvSpPr>
        <p:spPr bwMode="auto">
          <a:xfrm>
            <a:off x="4292596" y="1578759"/>
            <a:ext cx="1820332" cy="1133856"/>
          </a:xfrm>
          <a:prstGeom prst="roundRect">
            <a:avLst>
              <a:gd name="adj" fmla="val 9033"/>
            </a:avLst>
          </a:prstGeom>
          <a:gradFill flip="none" rotWithShape="1">
            <a:gsLst>
              <a:gs pos="0">
                <a:srgbClr val="F68222">
                  <a:lumMod val="75000"/>
                </a:srgbClr>
              </a:gs>
              <a:gs pos="100000">
                <a:srgbClr val="F68222"/>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lIns="68589" tIns="34295" rIns="68589" bIns="34295" rtlCol="0" anchor="ctr"/>
          <a:lstStyle/>
          <a:p>
            <a:pPr algn="ctr" defTabSz="685666">
              <a:defRPr/>
            </a:pPr>
            <a:r>
              <a:rPr lang="en-US" kern="0" dirty="0">
                <a:solidFill>
                  <a:sysClr val="window" lastClr="FFFFFF"/>
                </a:solidFill>
              </a:rPr>
              <a:t>100%</a:t>
            </a:r>
            <a:br>
              <a:rPr lang="en-US" kern="0" dirty="0">
                <a:solidFill>
                  <a:sysClr val="window" lastClr="FFFFFF"/>
                </a:solidFill>
              </a:rPr>
            </a:br>
            <a:r>
              <a:rPr lang="en-US" sz="400" kern="0" dirty="0">
                <a:solidFill>
                  <a:sysClr val="window" lastClr="FFFFFF"/>
                </a:solidFill>
              </a:rPr>
              <a:t/>
            </a:r>
            <a:br>
              <a:rPr lang="en-US" sz="400" kern="0" dirty="0">
                <a:solidFill>
                  <a:sysClr val="window" lastClr="FFFFFF"/>
                </a:solidFill>
              </a:rPr>
            </a:br>
            <a:r>
              <a:rPr lang="en-US" kern="0" dirty="0">
                <a:solidFill>
                  <a:sysClr val="window" lastClr="FFFFFF"/>
                </a:solidFill>
              </a:rPr>
              <a:t>Known Virus</a:t>
            </a:r>
            <a:br>
              <a:rPr lang="en-US" kern="0" dirty="0">
                <a:solidFill>
                  <a:sysClr val="window" lastClr="FFFFFF"/>
                </a:solidFill>
              </a:rPr>
            </a:br>
            <a:r>
              <a:rPr lang="en-US" kern="0" dirty="0" smtClean="0">
                <a:solidFill>
                  <a:sysClr val="window" lastClr="FFFFFF"/>
                </a:solidFill>
              </a:rPr>
              <a:t>Protection</a:t>
            </a:r>
            <a:endParaRPr lang="en-US" sz="700" kern="0" dirty="0">
              <a:solidFill>
                <a:sysClr val="window" lastClr="FFFFFF"/>
              </a:solidFill>
            </a:endParaRPr>
          </a:p>
        </p:txBody>
      </p:sp>
      <p:sp>
        <p:nvSpPr>
          <p:cNvPr id="60" name="Rounded Rectangle 59"/>
          <p:cNvSpPr/>
          <p:nvPr/>
        </p:nvSpPr>
        <p:spPr bwMode="auto">
          <a:xfrm>
            <a:off x="6265616" y="1575891"/>
            <a:ext cx="1599909" cy="1133856"/>
          </a:xfrm>
          <a:prstGeom prst="roundRect">
            <a:avLst>
              <a:gd name="adj" fmla="val 9033"/>
            </a:avLst>
          </a:prstGeom>
          <a:gradFill flip="none" rotWithShape="1">
            <a:gsLst>
              <a:gs pos="0">
                <a:srgbClr val="F68222">
                  <a:lumMod val="75000"/>
                </a:srgbClr>
              </a:gs>
              <a:gs pos="100000">
                <a:srgbClr val="F68222"/>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lIns="68589" tIns="34295" rIns="68589" bIns="34295" rtlCol="0" anchor="ctr"/>
          <a:lstStyle/>
          <a:p>
            <a:pPr algn="ctr" defTabSz="685666">
              <a:defRPr/>
            </a:pPr>
            <a:r>
              <a:rPr lang="en-US" kern="0" dirty="0">
                <a:solidFill>
                  <a:sysClr val="window" lastClr="FFFFFF"/>
                </a:solidFill>
              </a:rPr>
              <a:t>&gt; 98%</a:t>
            </a:r>
            <a:br>
              <a:rPr lang="en-US" kern="0" dirty="0">
                <a:solidFill>
                  <a:sysClr val="window" lastClr="FFFFFF"/>
                </a:solidFill>
              </a:rPr>
            </a:br>
            <a:r>
              <a:rPr lang="en-US" sz="400" kern="0" dirty="0">
                <a:solidFill>
                  <a:sysClr val="window" lastClr="FFFFFF"/>
                </a:solidFill>
              </a:rPr>
              <a:t/>
            </a:r>
            <a:br>
              <a:rPr lang="en-US" sz="400" kern="0" dirty="0">
                <a:solidFill>
                  <a:sysClr val="window" lastClr="FFFFFF"/>
                </a:solidFill>
              </a:rPr>
            </a:br>
            <a:r>
              <a:rPr lang="en-US" kern="0" dirty="0">
                <a:solidFill>
                  <a:sysClr val="window" lastClr="FFFFFF"/>
                </a:solidFill>
              </a:rPr>
              <a:t>Spam</a:t>
            </a:r>
            <a:br>
              <a:rPr lang="en-US" kern="0" dirty="0">
                <a:solidFill>
                  <a:sysClr val="window" lastClr="FFFFFF"/>
                </a:solidFill>
              </a:rPr>
            </a:br>
            <a:r>
              <a:rPr lang="en-US" kern="0" dirty="0" smtClean="0">
                <a:solidFill>
                  <a:sysClr val="window" lastClr="FFFFFF"/>
                </a:solidFill>
              </a:rPr>
              <a:t>Detection</a:t>
            </a:r>
            <a:endParaRPr lang="en-US" kern="0" dirty="0">
              <a:solidFill>
                <a:sysClr val="window" lastClr="FFFFFF"/>
              </a:solidFill>
            </a:endParaRPr>
          </a:p>
        </p:txBody>
      </p:sp>
      <p:sp>
        <p:nvSpPr>
          <p:cNvPr id="62" name="Rounded Rectangle 61"/>
          <p:cNvSpPr/>
          <p:nvPr/>
        </p:nvSpPr>
        <p:spPr bwMode="auto">
          <a:xfrm>
            <a:off x="7987459" y="1592125"/>
            <a:ext cx="2103597" cy="1129639"/>
          </a:xfrm>
          <a:prstGeom prst="roundRect">
            <a:avLst>
              <a:gd name="adj" fmla="val 9033"/>
            </a:avLst>
          </a:prstGeom>
          <a:gradFill flip="none" rotWithShape="1">
            <a:gsLst>
              <a:gs pos="0">
                <a:srgbClr val="F68222">
                  <a:lumMod val="75000"/>
                </a:srgbClr>
              </a:gs>
              <a:gs pos="100000">
                <a:srgbClr val="F68222"/>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lIns="68589" tIns="34295" rIns="68589" bIns="34295" rtlCol="0" anchor="ctr"/>
          <a:lstStyle/>
          <a:p>
            <a:pPr algn="ctr" defTabSz="685666">
              <a:defRPr/>
            </a:pPr>
            <a:r>
              <a:rPr lang="en-US" kern="0" dirty="0">
                <a:solidFill>
                  <a:sysClr val="window" lastClr="FFFFFF"/>
                </a:solidFill>
              </a:rPr>
              <a:t>&lt; 1:250,000</a:t>
            </a:r>
            <a:br>
              <a:rPr lang="en-US" kern="0" dirty="0">
                <a:solidFill>
                  <a:sysClr val="window" lastClr="FFFFFF"/>
                </a:solidFill>
              </a:rPr>
            </a:br>
            <a:r>
              <a:rPr lang="en-US" sz="400" kern="0" dirty="0">
                <a:solidFill>
                  <a:sysClr val="window" lastClr="FFFFFF"/>
                </a:solidFill>
              </a:rPr>
              <a:t/>
            </a:r>
            <a:br>
              <a:rPr lang="en-US" sz="400" kern="0" dirty="0">
                <a:solidFill>
                  <a:sysClr val="window" lastClr="FFFFFF"/>
                </a:solidFill>
              </a:rPr>
            </a:br>
            <a:r>
              <a:rPr lang="en-US" kern="0" dirty="0">
                <a:solidFill>
                  <a:sysClr val="window" lastClr="FFFFFF"/>
                </a:solidFill>
              </a:rPr>
              <a:t>False Positive </a:t>
            </a:r>
            <a:r>
              <a:rPr lang="en-US" kern="0" dirty="0" smtClean="0">
                <a:solidFill>
                  <a:sysClr val="window" lastClr="FFFFFF"/>
                </a:solidFill>
              </a:rPr>
              <a:t>Ratio</a:t>
            </a:r>
            <a:endParaRPr lang="en-US" kern="0" dirty="0">
              <a:solidFill>
                <a:sysClr val="window" lastClr="FFFFFF"/>
              </a:solidFill>
            </a:endParaRPr>
          </a:p>
        </p:txBody>
      </p:sp>
    </p:spTree>
    <p:extLst>
      <p:ext uri="{BB962C8B-B14F-4D97-AF65-F5344CB8AC3E}">
        <p14:creationId xmlns:p14="http://schemas.microsoft.com/office/powerpoint/2010/main" val="26759993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idx="4294967295"/>
          </p:nvPr>
        </p:nvSpPr>
        <p:spPr>
          <a:xfrm>
            <a:off x="519112" y="449263"/>
            <a:ext cx="9723437" cy="598646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solidFill>
                  <a:schemeClr val="tx1"/>
                </a:solidFill>
              </a:rPr>
              <a:t>FOPE in Office 365 Beta, An Overview</a:t>
            </a:r>
            <a:r>
              <a:rPr lang="en-US" dirty="0" smtClean="0">
                <a:solidFill>
                  <a:srgbClr val="FFFF00"/>
                </a:solidFill>
              </a:rPr>
              <a:t/>
            </a:r>
            <a:br>
              <a:rPr lang="en-US" dirty="0" smtClean="0">
                <a:solidFill>
                  <a:srgbClr val="FFFF00"/>
                </a:solidFill>
              </a:rPr>
            </a:br>
            <a:r>
              <a:rPr lang="en-US" dirty="0"/>
              <a:t/>
            </a:r>
            <a:br>
              <a:rPr lang="en-US" dirty="0"/>
            </a:br>
            <a:r>
              <a:rPr lang="en-US" dirty="0">
                <a:solidFill>
                  <a:srgbClr val="FFFF00"/>
                </a:solidFill>
              </a:rPr>
              <a:t>FOPE Admin Center</a:t>
            </a:r>
            <a:r>
              <a:rPr lang="en-US" dirty="0" smtClean="0"/>
              <a:t/>
            </a:r>
            <a:br>
              <a:rPr lang="en-US" dirty="0" smtClean="0"/>
            </a:br>
            <a:r>
              <a:rPr lang="en-US" dirty="0"/>
              <a:t/>
            </a:r>
            <a:br>
              <a:rPr lang="en-US" dirty="0"/>
            </a:br>
            <a:r>
              <a:rPr lang="en-US" dirty="0"/>
              <a:t>Junk Mail Management </a:t>
            </a:r>
            <a:r>
              <a:rPr lang="en-US" dirty="0" smtClean="0"/>
              <a:t>Options</a:t>
            </a:r>
            <a:br>
              <a:rPr lang="en-US" dirty="0" smtClean="0"/>
            </a:br>
            <a:r>
              <a:rPr lang="en-US" dirty="0"/>
              <a:t/>
            </a:r>
            <a:br>
              <a:rPr lang="en-US" dirty="0"/>
            </a:br>
            <a:r>
              <a:rPr lang="en-US" dirty="0" smtClean="0"/>
              <a:t>FOPE Connectors</a:t>
            </a:r>
            <a:br>
              <a:rPr lang="en-US" dirty="0" smtClean="0"/>
            </a:br>
            <a:r>
              <a:rPr lang="en-US" dirty="0"/>
              <a:t/>
            </a:r>
            <a:br>
              <a:rPr lang="en-US" dirty="0"/>
            </a:br>
            <a:endParaRPr lang="en-US" dirty="0"/>
          </a:p>
        </p:txBody>
      </p:sp>
    </p:spTree>
    <p:extLst>
      <p:ext uri="{BB962C8B-B14F-4D97-AF65-F5344CB8AC3E}">
        <p14:creationId xmlns:p14="http://schemas.microsoft.com/office/powerpoint/2010/main" val="103282718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8.3|1|4.5|1|2.6|2|1.5|2|7.7|0|7.5|1.7|2|0|4.1|.4|2"/>
</p:tagLst>
</file>

<file path=ppt/tags/tag2.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3.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4.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5.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6.xml><?xml version="1.0" encoding="utf-8"?>
<p:tagLst xmlns:a="http://schemas.openxmlformats.org/drawingml/2006/main" xmlns:r="http://schemas.openxmlformats.org/officeDocument/2006/relationships" xmlns:p="http://schemas.openxmlformats.org/presentationml/2006/main">
  <p:tag name="TIMING" val="|1|4.5|1.6|2.7|2|2|11|2|2.2"/>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schemas.microsoft.com/office/infopath/2007/PartnerControls"/>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8b529f77-48ab-4581-b468-93f09345b8aa"/>
    <ds:schemaRef ds:uri="http://purl.org/dc/elements/1.1/"/>
    <ds:schemaRef ds:uri="http://schemas.openxmlformats.org/package/2006/metadata/core-properties"/>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5523</TotalTime>
  <Words>8444</Words>
  <Application>Microsoft Office PowerPoint</Application>
  <PresentationFormat>Custom</PresentationFormat>
  <Paragraphs>1144</Paragraphs>
  <Slides>66</Slides>
  <Notes>66</Notes>
  <HiddenSlides>7</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TENA11_BreakoutSession_Template_16x9_Final_05132011</vt:lpstr>
      <vt:lpstr>1_White with Consolas font for code slides</vt:lpstr>
      <vt:lpstr>PowerPoint Presentation</vt:lpstr>
      <vt:lpstr>Microsoft Forefront Online Protection  for Exchange and Microsoft Office 365:  Better Together!</vt:lpstr>
      <vt:lpstr>Agenda</vt:lpstr>
      <vt:lpstr>   FOPE in Office 365 Beta, An Overview  FOPE Admin Center  Junk Mail Management Options  FOPE Connectors  </vt:lpstr>
      <vt:lpstr>Forefront Online Protection for Exchange</vt:lpstr>
      <vt:lpstr>FOPE Inbound Filtering</vt:lpstr>
      <vt:lpstr>FOPE Outbound Filtering</vt:lpstr>
      <vt:lpstr>FOPE Service Level Agreement (SLAs)</vt:lpstr>
      <vt:lpstr>   FOPE in Office 365 Beta, An Overview  FOPE Admin Center  Junk Mail Management Options  FOPE Connectors  </vt:lpstr>
      <vt:lpstr>FOPE Admin Center</vt:lpstr>
      <vt:lpstr>DEMO</vt:lpstr>
      <vt:lpstr>When to use Admin Center vs. the Exchange Control Panel</vt:lpstr>
      <vt:lpstr>Permissions Mapping</vt:lpstr>
      <vt:lpstr>FOPE Single Sign-On </vt:lpstr>
      <vt:lpstr>FOPE Single Sign-On (cont.)</vt:lpstr>
      <vt:lpstr>FOPE Single Sign-On (cont.)</vt:lpstr>
      <vt:lpstr>FOPE Single Sign-On (cont.)</vt:lpstr>
      <vt:lpstr>FOPE Single Sign-On (cont.)</vt:lpstr>
      <vt:lpstr>FOPE Single Sign-On (cont.)</vt:lpstr>
      <vt:lpstr>   FOPE in Office 365 Beta, An Overview  FOPE Admin Center  Junk Mail Management Options  FOPE Connectors  </vt:lpstr>
      <vt:lpstr>Junk Mail Management </vt:lpstr>
      <vt:lpstr>Junk Mail Management in Office 365 Exchange Online</vt:lpstr>
      <vt:lpstr>Junk Mail Management (cont.)</vt:lpstr>
      <vt:lpstr>   FOPE in Office 365 Beta, An Overview  FOPE Admin Center  Junk Mail Management Options  FOPE Connectors  </vt:lpstr>
      <vt:lpstr>FOPE Connector Architecture</vt:lpstr>
      <vt:lpstr>FOPE Connectors: Flexibility and control in mail routing</vt:lpstr>
      <vt:lpstr>Outbound Smart Host Scenario</vt:lpstr>
      <vt:lpstr>Inbound Safe Listing Scenario</vt:lpstr>
      <vt:lpstr>Forced TLS Scenario</vt:lpstr>
      <vt:lpstr>DEMO</vt:lpstr>
      <vt:lpstr>Creating FOPE Connectors</vt:lpstr>
      <vt:lpstr>How to configure FOPE Connectors </vt:lpstr>
      <vt:lpstr>Inbound FOPE Connector</vt:lpstr>
      <vt:lpstr>Outbound FOPE Connector</vt:lpstr>
      <vt:lpstr>FOPE Connector Reporting</vt:lpstr>
      <vt:lpstr>Mail Routing Options</vt:lpstr>
      <vt:lpstr>Two options for mail routing</vt:lpstr>
      <vt:lpstr>Message and Recipient Limits</vt:lpstr>
      <vt:lpstr>Message and Recipient Limits</vt:lpstr>
      <vt:lpstr>Additional Resources</vt:lpstr>
      <vt:lpstr>Business Ready Security Demo 4.0i</vt:lpstr>
      <vt:lpstr>Business Ready Security Demo 4.0i cont.</vt:lpstr>
      <vt:lpstr>Related Content</vt:lpstr>
      <vt:lpstr>Track Resources</vt:lpstr>
      <vt:lpstr>Resources</vt:lpstr>
      <vt:lpstr>PowerPoint Presentation</vt:lpstr>
      <vt:lpstr>PowerPoint Presentation</vt:lpstr>
      <vt:lpstr>PowerPoint Presentation</vt:lpstr>
      <vt:lpstr>Appendix</vt:lpstr>
      <vt:lpstr>SMTP relay</vt:lpstr>
      <vt:lpstr>FOPE Feature Differences by SKU</vt:lpstr>
      <vt:lpstr>FOPE UI/Feature Differences by SKU</vt:lpstr>
      <vt:lpstr>What’s different in the FOPE Admin Center for Office 365 customers?</vt:lpstr>
      <vt:lpstr>What’s different in the FOPE Admin Center for Office 365 customers? (cont.)</vt:lpstr>
      <vt:lpstr>What’s different in the FOPE Admin Center for Office 365 customers? (cont.)</vt:lpstr>
      <vt:lpstr>Business Ready Security Demo 4.0i (cont.)</vt:lpstr>
      <vt:lpstr>Links &amp; Resources</vt:lpstr>
      <vt:lpstr>Understanding Terminology</vt:lpstr>
      <vt:lpstr>Fully hosted: Inbound and Outbound</vt:lpstr>
      <vt:lpstr>Shared Address Space with On-Premises Relay Scenario (MX Points to FOPE) - Inbound</vt:lpstr>
      <vt:lpstr>Shared Address Space with On-Premises Relay Scenario (MX Points to FOPE) - Outbound</vt:lpstr>
      <vt:lpstr>Shared Address Space with On-Premises Relay Scenario (MX Points to FOPE) – Intra-Org</vt:lpstr>
      <vt:lpstr>Shared Address Space with On-Premises Relay Scenario (MX Points to On-Premises) - Inbound</vt:lpstr>
      <vt:lpstr>Shared Address Space with On-Premises Relay Scenario (MX Points to On-Premises) - Outbound</vt:lpstr>
      <vt:lpstr>Shared Address Space with On-Premises Relay Scenario (MX Points to On-Premises) – Intra Org</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SIM331: Microsoft Forefront Online Protection for Exchange and Microsoft Office 365: Better Together!</dc:title>
  <dc:subject>Microsoft TechEd North America 2011</dc:subject>
  <dc:creator>Harpreet Singh Juneja, Sridhar Chandrashekar</dc:creator>
  <dc:description>Template Design: Jordan Cayabyab
Formatter: Sylvia Tedjo, Silver Fox Productions
Event Date: May 16-19, 2011
Event Location: Atlanta
Audience Type: Developers, IT Pros</dc:description>
  <cp:lastModifiedBy>Shows</cp:lastModifiedBy>
  <cp:revision>120</cp:revision>
  <cp:lastPrinted>2010-05-11T05:02:34Z</cp:lastPrinted>
  <dcterms:created xsi:type="dcterms:W3CDTF">2011-05-05T21:47:03Z</dcterms:created>
  <dcterms:modified xsi:type="dcterms:W3CDTF">2011-05-15T12:57:38Z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