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43" r:id="rId4"/>
    <p:sldMasterId id="2147483764" r:id="rId5"/>
  </p:sldMasterIdLst>
  <p:notesMasterIdLst>
    <p:notesMasterId r:id="rId53"/>
  </p:notesMasterIdLst>
  <p:handoutMasterIdLst>
    <p:handoutMasterId r:id="rId54"/>
  </p:handoutMasterIdLst>
  <p:sldIdLst>
    <p:sldId id="257" r:id="rId6"/>
    <p:sldId id="443" r:id="rId7"/>
    <p:sldId id="309" r:id="rId8"/>
    <p:sldId id="322" r:id="rId9"/>
    <p:sldId id="423" r:id="rId10"/>
    <p:sldId id="399" r:id="rId11"/>
    <p:sldId id="429" r:id="rId12"/>
    <p:sldId id="414" r:id="rId13"/>
    <p:sldId id="455" r:id="rId14"/>
    <p:sldId id="367" r:id="rId15"/>
    <p:sldId id="390" r:id="rId16"/>
    <p:sldId id="391" r:id="rId17"/>
    <p:sldId id="397" r:id="rId18"/>
    <p:sldId id="395" r:id="rId19"/>
    <p:sldId id="408" r:id="rId20"/>
    <p:sldId id="433" r:id="rId21"/>
    <p:sldId id="434" r:id="rId22"/>
    <p:sldId id="401" r:id="rId23"/>
    <p:sldId id="427" r:id="rId24"/>
    <p:sldId id="448" r:id="rId25"/>
    <p:sldId id="453" r:id="rId26"/>
    <p:sldId id="449" r:id="rId27"/>
    <p:sldId id="412" r:id="rId28"/>
    <p:sldId id="413" r:id="rId29"/>
    <p:sldId id="405" r:id="rId30"/>
    <p:sldId id="430" r:id="rId31"/>
    <p:sldId id="440" r:id="rId32"/>
    <p:sldId id="435" r:id="rId33"/>
    <p:sldId id="450" r:id="rId34"/>
    <p:sldId id="436" r:id="rId35"/>
    <p:sldId id="459" r:id="rId36"/>
    <p:sldId id="460" r:id="rId37"/>
    <p:sldId id="446" r:id="rId38"/>
    <p:sldId id="407" r:id="rId39"/>
    <p:sldId id="441" r:id="rId40"/>
    <p:sldId id="442" r:id="rId41"/>
    <p:sldId id="456" r:id="rId42"/>
    <p:sldId id="457" r:id="rId43"/>
    <p:sldId id="444" r:id="rId44"/>
    <p:sldId id="315" r:id="rId45"/>
    <p:sldId id="316" r:id="rId46"/>
    <p:sldId id="462" r:id="rId47"/>
    <p:sldId id="463" r:id="rId48"/>
    <p:sldId id="464" r:id="rId49"/>
    <p:sldId id="465" r:id="rId50"/>
    <p:sldId id="461" r:id="rId51"/>
    <p:sldId id="256" r:id="rId52"/>
  </p:sldIdLst>
  <p:sldSz cx="12188825" cy="6858000"/>
  <p:notesSz cx="6858000" cy="9144000"/>
  <p:embeddedFontLst>
    <p:embeddedFont>
      <p:font typeface="Mangal" pitchFamily="18" charset="0"/>
      <p:regular r:id="rId55"/>
      <p:bold r:id="rId56"/>
    </p:embeddedFont>
    <p:embeddedFont>
      <p:font typeface="Segoe" pitchFamily="34" charset="0"/>
      <p:regular r:id="rId57"/>
      <p:bold r:id="rId58"/>
      <p:italic r:id="rId59"/>
      <p:boldItalic r:id="rId60"/>
    </p:embeddedFont>
    <p:embeddedFont>
      <p:font typeface="Segoe Condensed" pitchFamily="34" charset="0"/>
      <p:regular r:id="rId61"/>
      <p:bold r:id="rId62"/>
      <p:italic r:id="rId63"/>
      <p:boldItalic r:id="rId64"/>
    </p:embeddedFont>
    <p:embeddedFont>
      <p:font typeface="Segoe UI" pitchFamily="34" charset="0"/>
      <p:regular r:id="rId65"/>
      <p:bold r:id="rId66"/>
      <p:italic r:id="rId67"/>
      <p:boldItalic r:id="rId68"/>
    </p:embeddedFont>
    <p:embeddedFont>
      <p:font typeface="Calibri" pitchFamily="34" charset="0"/>
      <p:regular r:id="rId69"/>
      <p:bold r:id="rId70"/>
      <p:italic r:id="rId71"/>
      <p:boldItalic r:id="rId72"/>
    </p:embeddedFont>
    <p:embeddedFont>
      <p:font typeface="Consolas" pitchFamily="49" charset="0"/>
      <p:regular r:id="rId73"/>
      <p:bold r:id="rId74"/>
      <p:italic r:id="rId75"/>
      <p:boldItalic r:id="rId76"/>
    </p:embeddedFont>
    <p:embeddedFont>
      <p:font typeface="Segoe Semibold" pitchFamily="34" charset="0"/>
      <p:bold r:id="rId77"/>
      <p:boldItalic r:id="rId78"/>
    </p:embeddedFont>
    <p:embeddedFont>
      <p:font typeface="Trebuchet MS" pitchFamily="34" charset="0"/>
      <p:regular r:id="rId79"/>
      <p:bold r:id="rId80"/>
      <p:italic r:id="rId81"/>
      <p:boldItalic r:id="rId82"/>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01E"/>
    <a:srgbClr val="0000FF"/>
    <a:srgbClr val="429A16"/>
    <a:srgbClr val="F16E33"/>
    <a:srgbClr val="DEBF04"/>
    <a:srgbClr val="E2DD00"/>
    <a:srgbClr val="ACE58F"/>
    <a:srgbClr val="9D380B"/>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054" autoAdjust="0"/>
    <p:restoredTop sz="76119" autoAdjust="0"/>
  </p:normalViewPr>
  <p:slideViewPr>
    <p:cSldViewPr>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20" d="100"/>
        <a:sy n="20" d="100"/>
      </p:scale>
      <p:origin x="0" y="0"/>
    </p:cViewPr>
  </p:sorterViewPr>
  <p:notesViewPr>
    <p:cSldViewPr showGuides="1">
      <p:cViewPr varScale="1">
        <p:scale>
          <a:sx n="74" d="100"/>
          <a:sy n="74" d="100"/>
        </p:scale>
        <p:origin x="-2880"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6" Type="http://schemas.openxmlformats.org/officeDocument/2006/relationships/font" Target="fonts/font22.fntdata"/><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font" Target="fonts/font20.fntdata"/><Relationship Id="rId79" Type="http://schemas.openxmlformats.org/officeDocument/2006/relationships/font" Target="fonts/font25.fntdata"/><Relationship Id="rId5" Type="http://schemas.openxmlformats.org/officeDocument/2006/relationships/slideMaster" Target="slideMasters/slideMaster2.xml"/><Relationship Id="rId61" Type="http://schemas.openxmlformats.org/officeDocument/2006/relationships/font" Target="fonts/font7.fntdata"/><Relationship Id="rId82" Type="http://schemas.openxmlformats.org/officeDocument/2006/relationships/font" Target="fonts/font28.fntdata"/><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8.fntdata"/><Relationship Id="rId80" Type="http://schemas.openxmlformats.org/officeDocument/2006/relationships/font" Target="fonts/font26.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font" Target="fonts/font27.fntdata"/><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solidFill>
                  <a:schemeClr val="bg1"/>
                </a:solidFill>
              </a:defRPr>
            </a:pPr>
            <a:r>
              <a:rPr lang="en-US" sz="2400">
                <a:solidFill>
                  <a:schemeClr val="bg1"/>
                </a:solidFill>
              </a:rPr>
              <a:t>Distribution State Against Count</a:t>
            </a:r>
          </a:p>
        </c:rich>
      </c:tx>
      <c:layout>
        <c:manualLayout>
          <c:xMode val="edge"/>
          <c:yMode val="edge"/>
          <c:x val="0.1310903324584427"/>
          <c:y val="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593116454502593E-2"/>
          <c:y val="0.19678874528869544"/>
          <c:w val="0.54771352221455705"/>
          <c:h val="0.67030700832725587"/>
        </c:manualLayout>
      </c:layout>
      <c:pie3DChart>
        <c:varyColors val="1"/>
        <c:ser>
          <c:idx val="0"/>
          <c:order val="0"/>
          <c:tx>
            <c:strRef>
              <c:f>'deployment story'!$C$2</c:f>
              <c:strCache>
                <c:ptCount val="1"/>
                <c:pt idx="0">
                  <c:v>Count</c:v>
                </c:pt>
              </c:strCache>
            </c:strRef>
          </c:tx>
          <c:dLbls>
            <c:dLbl>
              <c:idx val="0"/>
              <c:layout/>
              <c:tx>
                <c:rich>
                  <a:bodyPr/>
                  <a:lstStyle/>
                  <a:p>
                    <a:r>
                      <a:rPr lang="en-US" sz="1200"/>
                      <a:t>20,994</a:t>
                    </a:r>
                    <a:endParaRPr lang="en-US"/>
                  </a:p>
                </c:rich>
              </c:tx>
              <c:showLegendKey val="0"/>
              <c:showVal val="1"/>
              <c:showCatName val="0"/>
              <c:showSerName val="0"/>
              <c:showPercent val="0"/>
              <c:showBubbleSize val="0"/>
            </c:dLbl>
            <c:dLbl>
              <c:idx val="2"/>
              <c:layout>
                <c:manualLayout>
                  <c:x val="3.1252977153206879E-2"/>
                  <c:y val="2.4746005024332753E-2"/>
                </c:manualLayout>
              </c:layout>
              <c:showLegendKey val="0"/>
              <c:showVal val="1"/>
              <c:showCatName val="0"/>
              <c:showSerName val="0"/>
              <c:showPercent val="0"/>
              <c:showBubbleSize val="0"/>
            </c:dLbl>
            <c:dLbl>
              <c:idx val="3"/>
              <c:layout>
                <c:manualLayout>
                  <c:x val="2.5340572678025232E-2"/>
                  <c:y val="2.2564495172551942E-2"/>
                </c:manualLayout>
              </c:layout>
              <c:showLegendKey val="0"/>
              <c:showVal val="1"/>
              <c:showCatName val="0"/>
              <c:showSerName val="0"/>
              <c:showPercent val="0"/>
              <c:showBubbleSize val="0"/>
            </c:dLbl>
            <c:dLbl>
              <c:idx val="4"/>
              <c:layout>
                <c:manualLayout>
                  <c:x val="1.324578967410665E-2"/>
                  <c:y val="3.3551072712879E-2"/>
                </c:manualLayout>
              </c:layout>
              <c:showLegendKey val="0"/>
              <c:showVal val="1"/>
              <c:showCatName val="0"/>
              <c:showSerName val="0"/>
              <c:showPercent val="0"/>
              <c:showBubbleSize val="0"/>
            </c:dLbl>
            <c:dLbl>
              <c:idx val="5"/>
              <c:delete val="1"/>
            </c:dLbl>
            <c:dLbl>
              <c:idx val="6"/>
              <c:delete val="1"/>
            </c:dLbl>
            <c:dLbl>
              <c:idx val="7"/>
              <c:delete val="1"/>
            </c:dLbl>
            <c:numFmt formatCode="#,##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'deployment story'!$B$3:$B$10</c:f>
              <c:strCache>
                <c:ptCount val="8"/>
                <c:pt idx="0">
                  <c:v>Succeeded</c:v>
                </c:pt>
                <c:pt idx="1">
                  <c:v>Failed</c:v>
                </c:pt>
                <c:pt idx="2">
                  <c:v>No Status</c:v>
                </c:pt>
                <c:pt idx="3">
                  <c:v>Accepted - No Further Status</c:v>
                </c:pt>
                <c:pt idx="4">
                  <c:v>Reboot Pending</c:v>
                </c:pt>
                <c:pt idx="5">
                  <c:v>Waiting</c:v>
                </c:pt>
                <c:pt idx="6">
                  <c:v>Retrying</c:v>
                </c:pt>
                <c:pt idx="7">
                  <c:v>Running</c:v>
                </c:pt>
              </c:strCache>
            </c:strRef>
          </c:cat>
          <c:val>
            <c:numRef>
              <c:f>'deployment story'!$C$3:$C$10</c:f>
              <c:numCache>
                <c:formatCode>General</c:formatCode>
                <c:ptCount val="8"/>
                <c:pt idx="0">
                  <c:v>20994</c:v>
                </c:pt>
                <c:pt idx="1">
                  <c:v>1788</c:v>
                </c:pt>
                <c:pt idx="2">
                  <c:v>1473</c:v>
                </c:pt>
                <c:pt idx="3">
                  <c:v>1180</c:v>
                </c:pt>
                <c:pt idx="4">
                  <c:v>778</c:v>
                </c:pt>
                <c:pt idx="5">
                  <c:v>87</c:v>
                </c:pt>
                <c:pt idx="6">
                  <c:v>11</c:v>
                </c:pt>
                <c:pt idx="7">
                  <c:v>8</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60845901626345034"/>
          <c:y val="0.15021364087730793"/>
          <c:w val="0.36220571112821426"/>
          <c:h val="0.76178676717543004"/>
        </c:manualLayout>
      </c:layout>
      <c:overlay val="0"/>
      <c:txPr>
        <a:bodyPr/>
        <a:lstStyle/>
        <a:p>
          <a:pPr>
            <a:defRPr sz="1400">
              <a:solidFill>
                <a:schemeClr val="bg1"/>
              </a:solidFill>
              <a:latin typeface="+mn-lt"/>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solidFill>
                  <a:schemeClr val="bg1"/>
                </a:solidFill>
              </a:defRPr>
            </a:pPr>
            <a:r>
              <a:rPr lang="en-US" sz="2400">
                <a:solidFill>
                  <a:schemeClr val="bg1"/>
                </a:solidFill>
              </a:rPr>
              <a:t>Last Failed Status against Count</a:t>
            </a:r>
          </a:p>
        </c:rich>
      </c:tx>
      <c:layout>
        <c:manualLayout>
          <c:xMode val="edge"/>
          <c:yMode val="edge"/>
          <c:x val="0.16397169881128046"/>
          <c:y val="3.3202677859100214E-2"/>
        </c:manualLayout>
      </c:layout>
      <c:overlay val="0"/>
    </c:title>
    <c:autoTitleDeleted val="0"/>
    <c:plotArea>
      <c:layout>
        <c:manualLayout>
          <c:layoutTarget val="inner"/>
          <c:xMode val="edge"/>
          <c:yMode val="edge"/>
          <c:x val="9.4409886264216966E-2"/>
          <c:y val="0.19432888597258677"/>
          <c:w val="0.39729155730533683"/>
          <c:h val="0.66215259550889471"/>
        </c:manualLayout>
      </c:layout>
      <c:pieChart>
        <c:varyColors val="1"/>
        <c:ser>
          <c:idx val="0"/>
          <c:order val="0"/>
          <c:tx>
            <c:strRef>
              <c:f>'deployment story'!$C$17</c:f>
              <c:strCache>
                <c:ptCount val="1"/>
                <c:pt idx="0">
                  <c:v>Count</c:v>
                </c:pt>
              </c:strCache>
            </c:strRef>
          </c:tx>
          <c:dLbls>
            <c:dLbl>
              <c:idx val="3"/>
              <c:delete val="1"/>
            </c:dLbl>
            <c:dLbl>
              <c:idx val="4"/>
              <c:delete val="1"/>
            </c:dLbl>
            <c:dLbl>
              <c:idx val="5"/>
              <c:delete val="1"/>
            </c:dLbl>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'deployment story'!$B$18:$B$23</c:f>
              <c:strCache>
                <c:ptCount val="6"/>
                <c:pt idx="0">
                  <c:v>Program failed</c:v>
                </c:pt>
                <c:pt idx="1">
                  <c:v>Program failed (download failed)</c:v>
                </c:pt>
                <c:pt idx="2">
                  <c:v>Program failed (run time exceeded)</c:v>
                </c:pt>
                <c:pt idx="3">
                  <c:v>Program failed (download failed - content mismatch)</c:v>
                </c:pt>
                <c:pt idx="4">
                  <c:v>Program failed (unexpected restart)</c:v>
                </c:pt>
                <c:pt idx="5">
                  <c:v>Not enough space in cache</c:v>
                </c:pt>
              </c:strCache>
            </c:strRef>
          </c:cat>
          <c:val>
            <c:numRef>
              <c:f>'deployment story'!$C$18:$C$23</c:f>
              <c:numCache>
                <c:formatCode>General</c:formatCode>
                <c:ptCount val="6"/>
                <c:pt idx="0">
                  <c:v>857</c:v>
                </c:pt>
                <c:pt idx="1">
                  <c:v>839</c:v>
                </c:pt>
                <c:pt idx="2">
                  <c:v>65</c:v>
                </c:pt>
                <c:pt idx="3">
                  <c:v>25</c:v>
                </c:pt>
                <c:pt idx="4">
                  <c:v>1</c:v>
                </c:pt>
                <c:pt idx="5">
                  <c:v>1</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57904451077602237"/>
          <c:y val="0.17337778286300737"/>
          <c:w val="0.39336691590527129"/>
          <c:h val="0.79996492729157753"/>
        </c:manualLayout>
      </c:layout>
      <c:overlay val="0"/>
      <c:txPr>
        <a:bodyPr/>
        <a:lstStyle/>
        <a:p>
          <a:pPr>
            <a:defRPr sz="1400">
              <a:solidFill>
                <a:schemeClr val="bg1"/>
              </a:solidFill>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solidFill>
                  <a:schemeClr val="bg1"/>
                </a:solidFill>
              </a:defRPr>
            </a:pPr>
            <a:r>
              <a:rPr lang="en-US" sz="2400">
                <a:solidFill>
                  <a:schemeClr val="bg1"/>
                </a:solidFill>
              </a:rPr>
              <a:t>Error Category Against Count</a:t>
            </a:r>
          </a:p>
        </c:rich>
      </c:tx>
      <c:layout/>
      <c:overlay val="0"/>
    </c:title>
    <c:autoTitleDeleted val="0"/>
    <c:plotArea>
      <c:layout>
        <c:manualLayout>
          <c:layoutTarget val="inner"/>
          <c:xMode val="edge"/>
          <c:yMode val="edge"/>
          <c:x val="0.1166253280839895"/>
          <c:y val="0.19432888597258677"/>
          <c:w val="0.38895822397200353"/>
          <c:h val="0.64826370662000588"/>
        </c:manualLayout>
      </c:layout>
      <c:pieChart>
        <c:varyColors val="1"/>
        <c:ser>
          <c:idx val="0"/>
          <c:order val="0"/>
          <c:tx>
            <c:strRef>
              <c:f>'deployment story'!$C$33</c:f>
              <c:strCache>
                <c:ptCount val="1"/>
                <c:pt idx="0">
                  <c:v>Count</c:v>
                </c:pt>
              </c:strCache>
            </c:strRef>
          </c:tx>
          <c:dLbls>
            <c:txPr>
              <a:bodyPr/>
              <a:lstStyle/>
              <a:p>
                <a:pPr>
                  <a:defRPr sz="1400">
                    <a:solidFill>
                      <a:schemeClr val="bg1"/>
                    </a:solidFill>
                  </a:defRPr>
                </a:pPr>
                <a:endParaRPr lang="en-US"/>
              </a:p>
            </c:txPr>
            <c:dLblPos val="bestFit"/>
            <c:showLegendKey val="0"/>
            <c:showVal val="1"/>
            <c:showCatName val="0"/>
            <c:showSerName val="0"/>
            <c:showPercent val="0"/>
            <c:showBubbleSize val="0"/>
            <c:showLeaderLines val="1"/>
          </c:dLbls>
          <c:cat>
            <c:strRef>
              <c:f>'deployment story'!$B$34:$B$39</c:f>
              <c:strCache>
                <c:ptCount val="6"/>
                <c:pt idx="0">
                  <c:v>Non Supported OS</c:v>
                </c:pt>
                <c:pt idx="1">
                  <c:v>Conflicting MS Antimalware Product</c:v>
                </c:pt>
                <c:pt idx="2">
                  <c:v>Insufficient Disk space</c:v>
                </c:pt>
                <c:pt idx="3">
                  <c:v>Windows installer</c:v>
                </c:pt>
                <c:pt idx="4">
                  <c:v>WMI</c:v>
                </c:pt>
                <c:pt idx="5">
                  <c:v>Misc</c:v>
                </c:pt>
              </c:strCache>
            </c:strRef>
          </c:cat>
          <c:val>
            <c:numRef>
              <c:f>'deployment story'!$C$34:$C$39</c:f>
              <c:numCache>
                <c:formatCode>General</c:formatCode>
                <c:ptCount val="6"/>
                <c:pt idx="0">
                  <c:v>142</c:v>
                </c:pt>
                <c:pt idx="1">
                  <c:v>245</c:v>
                </c:pt>
                <c:pt idx="2">
                  <c:v>66</c:v>
                </c:pt>
                <c:pt idx="3">
                  <c:v>112</c:v>
                </c:pt>
                <c:pt idx="4">
                  <c:v>60</c:v>
                </c:pt>
                <c:pt idx="5">
                  <c:v>232</c:v>
                </c:pt>
              </c:numCache>
            </c:numRef>
          </c:val>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52725506085932805"/>
          <c:y val="0.18617041426522718"/>
          <c:w val="0.47274493914067195"/>
          <c:h val="0.77660711376595171"/>
        </c:manualLayout>
      </c:layout>
      <c:overlay val="0"/>
      <c:txPr>
        <a:bodyPr/>
        <a:lstStyle/>
        <a:p>
          <a:pPr>
            <a:defRPr sz="1400">
              <a:solidFill>
                <a:schemeClr val="bg1"/>
              </a:solidFill>
            </a:defRPr>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Microsoft Management Summit 2011</a:t>
            </a:r>
            <a:endParaRPr lang="en-US" dirty="0">
              <a:latin typeface="Segoe"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5/19/2011</a:t>
            </a:fld>
            <a:endParaRPr lang="en-US" dirty="0">
              <a:latin typeface="Segoe"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dirty="0">
              <a:latin typeface="Segoe" pitchFamily="34" charset="0"/>
            </a:endParaRPr>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pitchFamily="34" charset="0"/>
              </a:defRPr>
            </a:lvl1pPr>
          </a:lstStyle>
          <a:p>
            <a:r>
              <a:rPr lang="en-US" dirty="0" smtClean="0"/>
              <a:t>Microsoft Management Summit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3:04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9" name="Header Placeholder 3"/>
          <p:cNvSpPr>
            <a:spLocks noGrp="1"/>
          </p:cNvSpPr>
          <p:nvPr>
            <p:ph type="hdr" sz="quarter" idx="10"/>
          </p:nvPr>
        </p:nvSpPr>
        <p:spPr/>
        <p:txBody>
          <a:bodyPr/>
          <a:lstStyle/>
          <a:p>
            <a:r>
              <a:rPr lang="en-US" dirty="0"/>
              <a:t>Microsoft Management Summit 2011</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Microsoft Management Summit 2011</a:t>
            </a:r>
          </a:p>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783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783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7838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783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783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838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Microsoft Management Summit 2011</a:t>
            </a:r>
          </a:p>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881990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421194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sz="1200" dirty="0" smtClean="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4211946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1879535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879535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2">
              <a:buNone/>
            </a:pPr>
            <a:endParaRPr lang="en-US" sz="120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33730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2">
              <a:buNone/>
            </a:pPr>
            <a:endParaRPr lang="en-US" sz="120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33730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sz="1200" dirty="0" smtClean="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2009 STB Virtual Analyst Summit</a:t>
            </a:r>
            <a:endParaRPr lang="en-US" dirty="0"/>
          </a:p>
        </p:txBody>
      </p:sp>
      <p:sp>
        <p:nvSpPr>
          <p:cNvPr id="5" name="Date Placeholder 4"/>
          <p:cNvSpPr>
            <a:spLocks noGrp="1"/>
          </p:cNvSpPr>
          <p:nvPr>
            <p:ph type="dt" idx="11"/>
          </p:nvPr>
        </p:nvSpPr>
        <p:spPr/>
        <p:txBody>
          <a:bodyPr/>
          <a:lstStyle/>
          <a:p>
            <a:fld id="{8CFE12A4-2A10-446C-BC0A-A9C4EF87C8E7}"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1093362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2009 STB Virtual Analyst Summit</a:t>
            </a:r>
            <a:endParaRPr lang="en-US" dirty="0"/>
          </a:p>
        </p:txBody>
      </p:sp>
      <p:sp>
        <p:nvSpPr>
          <p:cNvPr id="5" name="Date Placeholder 4"/>
          <p:cNvSpPr>
            <a:spLocks noGrp="1"/>
          </p:cNvSpPr>
          <p:nvPr>
            <p:ph type="dt" idx="11"/>
          </p:nvPr>
        </p:nvSpPr>
        <p:spPr/>
        <p:txBody>
          <a:bodyPr/>
          <a:lstStyle/>
          <a:p>
            <a:fld id="{8CFE12A4-2A10-446C-BC0A-A9C4EF87C8E7}"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1093362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3:04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3:04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96">
              <a:defRPr sz="1600">
                <a:solidFill>
                  <a:schemeClr val="tx1"/>
                </a:solidFill>
                <a:latin typeface="Arial" charset="0"/>
              </a:defRPr>
            </a:lvl1pPr>
            <a:lvl2pPr marL="730171" indent="-280835" defTabSz="925196">
              <a:defRPr sz="1600">
                <a:solidFill>
                  <a:schemeClr val="tx1"/>
                </a:solidFill>
                <a:latin typeface="Arial" charset="0"/>
              </a:defRPr>
            </a:lvl2pPr>
            <a:lvl3pPr marL="1123340" indent="-224668" defTabSz="925196">
              <a:defRPr sz="1600">
                <a:solidFill>
                  <a:schemeClr val="tx1"/>
                </a:solidFill>
                <a:latin typeface="Arial" charset="0"/>
              </a:defRPr>
            </a:lvl3pPr>
            <a:lvl4pPr marL="1572677" indent="-224668" defTabSz="925196">
              <a:defRPr sz="1600">
                <a:solidFill>
                  <a:schemeClr val="tx1"/>
                </a:solidFill>
                <a:latin typeface="Arial" charset="0"/>
              </a:defRPr>
            </a:lvl4pPr>
            <a:lvl5pPr marL="2022013" indent="-224668" defTabSz="925196">
              <a:defRPr sz="1600">
                <a:solidFill>
                  <a:schemeClr val="tx1"/>
                </a:solidFill>
                <a:latin typeface="Arial" charset="0"/>
              </a:defRPr>
            </a:lvl5pPr>
            <a:lvl6pPr marL="2471349" indent="-224668" defTabSz="925196" eaLnBrk="0" fontAlgn="base" hangingPunct="0">
              <a:spcBef>
                <a:spcPct val="50000"/>
              </a:spcBef>
              <a:spcAft>
                <a:spcPct val="0"/>
              </a:spcAft>
              <a:defRPr sz="1600">
                <a:solidFill>
                  <a:schemeClr val="tx1"/>
                </a:solidFill>
                <a:latin typeface="Arial" charset="0"/>
              </a:defRPr>
            </a:lvl6pPr>
            <a:lvl7pPr marL="2920685" indent="-224668" defTabSz="925196" eaLnBrk="0" fontAlgn="base" hangingPunct="0">
              <a:spcBef>
                <a:spcPct val="50000"/>
              </a:spcBef>
              <a:spcAft>
                <a:spcPct val="0"/>
              </a:spcAft>
              <a:defRPr sz="1600">
                <a:solidFill>
                  <a:schemeClr val="tx1"/>
                </a:solidFill>
                <a:latin typeface="Arial" charset="0"/>
              </a:defRPr>
            </a:lvl7pPr>
            <a:lvl8pPr marL="3370021" indent="-224668" defTabSz="925196" eaLnBrk="0" fontAlgn="base" hangingPunct="0">
              <a:spcBef>
                <a:spcPct val="50000"/>
              </a:spcBef>
              <a:spcAft>
                <a:spcPct val="0"/>
              </a:spcAft>
              <a:defRPr sz="1600">
                <a:solidFill>
                  <a:schemeClr val="tx1"/>
                </a:solidFill>
                <a:latin typeface="Arial" charset="0"/>
              </a:defRPr>
            </a:lvl8pPr>
            <a:lvl9pPr marL="3819357" indent="-224668" defTabSz="925196" eaLnBrk="0" fontAlgn="base" hangingPunct="0">
              <a:spcBef>
                <a:spcPct val="50000"/>
              </a:spcBef>
              <a:spcAft>
                <a:spcPct val="0"/>
              </a:spcAft>
              <a:defRPr sz="1600">
                <a:solidFill>
                  <a:schemeClr val="tx1"/>
                </a:solidFill>
                <a:latin typeface="Arial" charset="0"/>
              </a:defRPr>
            </a:lvl9pPr>
          </a:lstStyle>
          <a:p>
            <a:fld id="{9F5F3AF5-F79E-48A9-82C3-3F91822CA092}" type="slidenum">
              <a:rPr lang="en-US" sz="1000"/>
              <a:pPr/>
              <a:t>4</a:t>
            </a:fld>
            <a:endParaRPr lang="en-US" sz="1000">
              <a:latin typeface="Trebuchet MS" pitchFamily="34" charset="0"/>
            </a:endParaRPr>
          </a:p>
        </p:txBody>
      </p:sp>
      <p:sp>
        <p:nvSpPr>
          <p:cNvPr id="50179" name="Rectangle 4"/>
          <p:cNvSpPr>
            <a:spLocks noGrp="1" noRot="1" noChangeAspect="1" noChangeArrowheads="1" noTextEdit="1"/>
          </p:cNvSpPr>
          <p:nvPr>
            <p:ph type="sldImg"/>
          </p:nvPr>
        </p:nvSpPr>
        <p:spPr>
          <a:ln/>
        </p:spPr>
      </p:sp>
      <p:sp>
        <p:nvSpPr>
          <p:cNvPr id="50180"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3:04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3:04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3:04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47</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9" name="Header Placeholder 3"/>
          <p:cNvSpPr>
            <a:spLocks noGrp="1"/>
          </p:cNvSpPr>
          <p:nvPr>
            <p:ph type="hdr" sz="quarter" idx="10"/>
          </p:nvPr>
        </p:nvSpPr>
        <p:spPr/>
        <p:txBody>
          <a:bodyPr/>
          <a:lstStyle/>
          <a:p>
            <a:r>
              <a:rPr lang="en-US" dirty="0"/>
              <a:t>Microsoft Management Summit 2011</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sz="1200" dirty="0" smtClean="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Microsoft Management Summit 2011</a:t>
            </a:r>
          </a:p>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422947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pPr>
                <a:defRPr/>
              </a:pPr>
              <a:t>10</a:t>
            </a:fld>
            <a:endParaRPr lang="en-US"/>
          </a:p>
        </p:txBody>
      </p:sp>
    </p:spTree>
    <p:extLst>
      <p:ext uri="{BB962C8B-B14F-4D97-AF65-F5344CB8AC3E}">
        <p14:creationId xmlns:p14="http://schemas.microsoft.com/office/powerpoint/2010/main" val="422947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pPr>
                <a:defRPr/>
              </a:pPr>
              <a:t>11</a:t>
            </a:fld>
            <a:endParaRPr lang="en-US"/>
          </a:p>
        </p:txBody>
      </p:sp>
    </p:spTree>
    <p:extLst>
      <p:ext uri="{BB962C8B-B14F-4D97-AF65-F5344CB8AC3E}">
        <p14:creationId xmlns:p14="http://schemas.microsoft.com/office/powerpoint/2010/main" val="422947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258360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84446571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25597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16969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88665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9626422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8758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08282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16881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39567153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95574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887355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1402080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5835355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04520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766622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432243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2309541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2124710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476438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35246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41726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9014381"/>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4112809"/>
      </p:ext>
    </p:extLst>
  </p:cSld>
  <p:clrMap bg1="dk1" tx1="lt1" bg2="dk2" tx2="lt2" accent1="accent1" accent2="accent2" accent3="accent3" accent4="accent4" accent5="accent5" accent6="accent6" hlink="hlink" folHlink="folHlink"/>
  <p:sldLayoutIdLst>
    <p:sldLayoutId id="2147483765"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36.emf"/><Relationship Id="rId2" Type="http://schemas.openxmlformats.org/officeDocument/2006/relationships/image" Target="../media/image30.emf"/><Relationship Id="rId1" Type="http://schemas.openxmlformats.org/officeDocument/2006/relationships/slideLayout" Target="../slideLayouts/slideLayout13.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connect.microsoft.com/site1211" TargetMode="External"/><Relationship Id="rId2" Type="http://schemas.openxmlformats.org/officeDocument/2006/relationships/hyperlink" Target="http://www.microsoft.com/fep"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40.xml.rels><?xml version="1.0" encoding="UTF-8" standalone="yes"?>
<Relationships xmlns="http://schemas.openxmlformats.org/package/2006/relationships"><Relationship Id="rId8" Type="http://schemas.openxmlformats.org/officeDocument/2006/relationships/hyperlink" Target="http://technet.microsoft.com/en-us/configmgr/default.aspx" TargetMode="External"/><Relationship Id="rId13" Type="http://schemas.openxmlformats.org/officeDocument/2006/relationships/hyperlink" Target="http://twitter.com/ConfigMgr_MSIT" TargetMode="External"/><Relationship Id="rId3" Type="http://schemas.openxmlformats.org/officeDocument/2006/relationships/hyperlink" Target="http://www.microsoft.com/fep/" TargetMode="External"/><Relationship Id="rId7" Type="http://schemas.openxmlformats.org/officeDocument/2006/relationships/hyperlink" Target="http://blogs.technet.com/b/clientsecurity/archive/2011/01/19/fep-capacity-planning-worksheet.aspx" TargetMode="External"/><Relationship Id="rId12" Type="http://schemas.openxmlformats.org/officeDocument/2006/relationships/hyperlink" Target="http://blogs.msdn.com/shitanshu/default.aspx"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hyperlink" Target="http://go.microsoft.com/fwlink/?LinkId=207730" TargetMode="External"/><Relationship Id="rId11" Type="http://schemas.openxmlformats.org/officeDocument/2006/relationships/hyperlink" Target="http://technet.microsoft.com/en-us/systemcenter/ee942121.aspx" TargetMode="External"/><Relationship Id="rId5" Type="http://schemas.openxmlformats.org/officeDocument/2006/relationships/hyperlink" Target="http://technet.microsoft.com/en-us/library/ff684073.aspx" TargetMode="External"/><Relationship Id="rId10" Type="http://schemas.openxmlformats.org/officeDocument/2006/relationships/hyperlink" Target="http://blogs.technet.com/configurationmgr/default.aspx" TargetMode="External"/><Relationship Id="rId4" Type="http://schemas.openxmlformats.org/officeDocument/2006/relationships/hyperlink" Target="http://technet.microsoft.com/en-us/library/gg543127.aspx" TargetMode="External"/><Relationship Id="rId9" Type="http://schemas.openxmlformats.org/officeDocument/2006/relationships/hyperlink" Target="http://blogs.technet.com/b/systemcenter/"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shverma@microsoft.com"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hyperlink" Target="mailto:sapetwe@microsoft.com"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1.png"/><Relationship Id="rId5" Type="http://schemas.openxmlformats.org/officeDocument/2006/relationships/hyperlink" Target="http://www.microsoft.com/learning" TargetMode="External"/><Relationship Id="rId10" Type="http://schemas.openxmlformats.org/officeDocument/2006/relationships/image" Target="../media/image50.emf"/><Relationship Id="rId4" Type="http://schemas.openxmlformats.org/officeDocument/2006/relationships/image" Target="../media/image47.png"/><Relationship Id="rId9" Type="http://schemas.openxmlformats.org/officeDocument/2006/relationships/image" Target="../media/image49.png"/><Relationship Id="rId1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slideLayout" Target="../slideLayouts/slideLayout13.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14600"/>
            <a:ext cx="10242549" cy="1523497"/>
          </a:xfrm>
        </p:spPr>
        <p:txBody>
          <a:bodyPr/>
          <a:lstStyle/>
          <a:p>
            <a:r>
              <a:rPr lang="en-US" sz="4000" dirty="0"/>
              <a:t>Client Management and Protection at Microsoft: Real-World Deployment Case Study of Microsoft Forefront Endpoint Protection</a:t>
            </a:r>
          </a:p>
        </p:txBody>
      </p:sp>
      <p:sp>
        <p:nvSpPr>
          <p:cNvPr id="3" name="Subtitle 2"/>
          <p:cNvSpPr>
            <a:spLocks noGrp="1"/>
          </p:cNvSpPr>
          <p:nvPr>
            <p:ph type="subTitle" idx="1"/>
          </p:nvPr>
        </p:nvSpPr>
        <p:spPr/>
        <p:txBody>
          <a:bodyPr/>
          <a:lstStyle/>
          <a:p>
            <a:r>
              <a:rPr lang="en-US" smtClean="0"/>
              <a:t>Shitanshu Verma</a:t>
            </a:r>
          </a:p>
          <a:p>
            <a:r>
              <a:rPr lang="en-US" smtClean="0"/>
              <a:t>Lead–Operations Engineering</a:t>
            </a:r>
          </a:p>
          <a:p>
            <a:r>
              <a:rPr lang="en-US" smtClean="0"/>
              <a:t>Microsoft Corporation</a:t>
            </a:r>
            <a:endParaRPr lang="en-US" dirty="0"/>
          </a:p>
        </p:txBody>
      </p:sp>
      <p:sp>
        <p:nvSpPr>
          <p:cNvPr id="9" name="Text Placeholder 8"/>
          <p:cNvSpPr>
            <a:spLocks noGrp="1"/>
          </p:cNvSpPr>
          <p:nvPr>
            <p:ph type="body" sz="quarter" idx="10"/>
          </p:nvPr>
        </p:nvSpPr>
        <p:spPr/>
        <p:txBody>
          <a:bodyPr/>
          <a:lstStyle/>
          <a:p>
            <a:r>
              <a:rPr lang="en-US" dirty="0"/>
              <a:t>SIM330</a:t>
            </a:r>
          </a:p>
        </p:txBody>
      </p:sp>
      <p:sp>
        <p:nvSpPr>
          <p:cNvPr id="4" name="Subtitle 2"/>
          <p:cNvSpPr txBox="1">
            <a:spLocks/>
          </p:cNvSpPr>
          <p:nvPr/>
        </p:nvSpPr>
        <p:spPr>
          <a:xfrm>
            <a:off x="1122364" y="3959839"/>
            <a:ext cx="10242550"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en-US" dirty="0">
              <a:gradFill>
                <a:gsLst>
                  <a:gs pos="0">
                    <a:schemeClr val="tx1"/>
                  </a:gs>
                  <a:gs pos="100000">
                    <a:schemeClr val="tx1"/>
                  </a:gs>
                </a:gsLst>
                <a:lin ang="5400000" scaled="0"/>
              </a:gradFill>
            </a:endParaRPr>
          </a:p>
        </p:txBody>
      </p:sp>
      <p:sp>
        <p:nvSpPr>
          <p:cNvPr id="5" name="Rectangle 4"/>
          <p:cNvSpPr/>
          <p:nvPr/>
        </p:nvSpPr>
        <p:spPr>
          <a:xfrm>
            <a:off x="6931024" y="4648200"/>
            <a:ext cx="6092825" cy="1421928"/>
          </a:xfrm>
          <a:prstGeom prst="rect">
            <a:avLst/>
          </a:prstGeom>
        </p:spPr>
        <p:txBody>
          <a:bodyPr>
            <a:spAutoFit/>
          </a:bodyPr>
          <a:lstStyle/>
          <a:p>
            <a:pPr>
              <a:lnSpc>
                <a:spcPct val="90000"/>
              </a:lnSpc>
              <a:buSzPct val="90000"/>
            </a:pPr>
            <a:r>
              <a:rPr lang="en-US" sz="3200" dirty="0" smtClean="0">
                <a:gradFill>
                  <a:gsLst>
                    <a:gs pos="0">
                      <a:schemeClr val="tx1"/>
                    </a:gs>
                    <a:gs pos="100000">
                      <a:schemeClr val="tx1"/>
                    </a:gs>
                  </a:gsLst>
                  <a:lin ang="5400000" scaled="0"/>
                </a:gradFill>
              </a:rPr>
              <a:t>Satish Petwe</a:t>
            </a:r>
            <a:endParaRPr lang="en-US" sz="3200" dirty="0">
              <a:gradFill>
                <a:gsLst>
                  <a:gs pos="0">
                    <a:schemeClr val="tx1"/>
                  </a:gs>
                  <a:gs pos="100000">
                    <a:schemeClr val="tx1"/>
                  </a:gs>
                </a:gsLst>
                <a:lin ang="5400000" scaled="0"/>
              </a:gradFill>
            </a:endParaRPr>
          </a:p>
          <a:p>
            <a:pPr>
              <a:lnSpc>
                <a:spcPct val="90000"/>
              </a:lnSpc>
              <a:buSzPct val="90000"/>
            </a:pPr>
            <a:r>
              <a:rPr lang="en-US" sz="3200" dirty="0">
                <a:gradFill>
                  <a:gsLst>
                    <a:gs pos="0">
                      <a:schemeClr val="tx1"/>
                    </a:gs>
                    <a:gs pos="100000">
                      <a:schemeClr val="tx1"/>
                    </a:gs>
                  </a:gsLst>
                  <a:lin ang="5400000" scaled="0"/>
                </a:gradFill>
              </a:rPr>
              <a:t>Senior Service Engineer</a:t>
            </a:r>
          </a:p>
          <a:p>
            <a:pPr>
              <a:lnSpc>
                <a:spcPct val="90000"/>
              </a:lnSpc>
              <a:buSzPct val="90000"/>
            </a:pPr>
            <a:r>
              <a:rPr lang="en-US" sz="3200" dirty="0">
                <a:gradFill>
                  <a:gsLst>
                    <a:gs pos="0">
                      <a:schemeClr val="tx1"/>
                    </a:gs>
                    <a:gs pos="100000">
                      <a:schemeClr val="tx1"/>
                    </a:gs>
                  </a:gsLst>
                  <a:lin ang="5400000" scaled="0"/>
                </a:gradFill>
              </a:rPr>
              <a:t>Microsoft Corporation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3211" y="913580"/>
            <a:ext cx="11576852" cy="1871920"/>
            <a:chOff x="3635211" y="3829575"/>
            <a:chExt cx="7713044" cy="1871920"/>
          </a:xfrm>
          <a:scene3d>
            <a:camera prst="orthographicFront"/>
            <a:lightRig rig="threePt" dir="t">
              <a:rot lat="0" lon="0" rev="7500000"/>
            </a:lightRig>
          </a:scene3d>
        </p:grpSpPr>
        <p:sp>
          <p:nvSpPr>
            <p:cNvPr id="19" name="Rectangle 18"/>
            <p:cNvSpPr/>
            <p:nvPr/>
          </p:nvSpPr>
          <p:spPr>
            <a:xfrm>
              <a:off x="3635211" y="3830395"/>
              <a:ext cx="7713044" cy="1871100"/>
            </a:xfrm>
            <a:prstGeom prst="rect">
              <a:avLst/>
            </a:prstGeom>
          </p:spPr>
          <p:style>
            <a:lnRef idx="0">
              <a:schemeClr val="accent6"/>
            </a:lnRef>
            <a:fillRef idx="3">
              <a:schemeClr val="accent6"/>
            </a:fillRef>
            <a:effectRef idx="3">
              <a:schemeClr val="accent6"/>
            </a:effectRef>
            <a:fontRef idx="minor">
              <a:schemeClr val="lt1"/>
            </a:fontRef>
          </p:style>
        </p:sp>
        <p:sp>
          <p:nvSpPr>
            <p:cNvPr id="20" name="Rectangle 19"/>
            <p:cNvSpPr/>
            <p:nvPr/>
          </p:nvSpPr>
          <p:spPr>
            <a:xfrm>
              <a:off x="3635211" y="3829575"/>
              <a:ext cx="7713044" cy="18711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1" algn="l" defTabSz="1244600">
                <a:lnSpc>
                  <a:spcPct val="90000"/>
                </a:lnSpc>
                <a:spcBef>
                  <a:spcPct val="0"/>
                </a:spcBef>
                <a:spcAft>
                  <a:spcPct val="15000"/>
                </a:spcAft>
              </a:pPr>
              <a:endParaRPr lang="en-US" sz="2800" kern="1200" dirty="0"/>
            </a:p>
          </p:txBody>
        </p:sp>
      </p:grpSp>
      <p:sp>
        <p:nvSpPr>
          <p:cNvPr id="2" name="Title 1"/>
          <p:cNvSpPr>
            <a:spLocks noGrp="1"/>
          </p:cNvSpPr>
          <p:nvPr>
            <p:ph type="title"/>
          </p:nvPr>
        </p:nvSpPr>
        <p:spPr/>
        <p:txBody>
          <a:bodyPr/>
          <a:lstStyle/>
          <a:p>
            <a:r>
              <a:rPr lang="en-AU" dirty="0" smtClean="0"/>
              <a:t>FEP Management Models</a:t>
            </a:r>
            <a:endParaRPr lang="en-AU" dirty="0"/>
          </a:p>
        </p:txBody>
      </p:sp>
      <p:sp>
        <p:nvSpPr>
          <p:cNvPr id="3" name="Text Placeholder 2"/>
          <p:cNvSpPr>
            <a:spLocks noGrp="1"/>
          </p:cNvSpPr>
          <p:nvPr>
            <p:ph idx="1"/>
          </p:nvPr>
        </p:nvSpPr>
        <p:spPr>
          <a:xfrm>
            <a:off x="507868" y="1142999"/>
            <a:ext cx="11173090" cy="5232202"/>
          </a:xfrm>
          <a:prstGeom prst="rect">
            <a:avLst/>
          </a:prstGeom>
        </p:spPr>
        <p:txBody>
          <a:bodyPr/>
          <a:lstStyle/>
          <a:p>
            <a:r>
              <a:rPr lang="en-AU" dirty="0" smtClean="0"/>
              <a:t>Centralized</a:t>
            </a:r>
          </a:p>
          <a:p>
            <a:pPr lvl="1"/>
            <a:r>
              <a:rPr lang="en-AU" dirty="0" smtClean="0"/>
              <a:t>Management done at Central Site</a:t>
            </a:r>
          </a:p>
          <a:p>
            <a:pPr lvl="1"/>
            <a:r>
              <a:rPr lang="en-AU" dirty="0" smtClean="0"/>
              <a:t>Central Reporting for all clients</a:t>
            </a:r>
          </a:p>
          <a:p>
            <a:pPr lvl="1"/>
            <a:endParaRPr lang="en-AU" dirty="0"/>
          </a:p>
          <a:p>
            <a:r>
              <a:rPr lang="en-AU" dirty="0" smtClean="0"/>
              <a:t>Decentralized</a:t>
            </a:r>
          </a:p>
          <a:p>
            <a:pPr lvl="1"/>
            <a:r>
              <a:rPr lang="en-AU" dirty="0" smtClean="0"/>
              <a:t>Managed </a:t>
            </a:r>
            <a:r>
              <a:rPr lang="en-AU" dirty="0"/>
              <a:t>autonomously at each Child Site</a:t>
            </a:r>
          </a:p>
          <a:p>
            <a:pPr lvl="1"/>
            <a:r>
              <a:rPr lang="en-AU" dirty="0"/>
              <a:t>Reporting scope limited to Child Sites only</a:t>
            </a:r>
            <a:br>
              <a:rPr lang="en-AU" dirty="0"/>
            </a:br>
            <a:endParaRPr lang="en-AU" dirty="0"/>
          </a:p>
          <a:p>
            <a:r>
              <a:rPr lang="en-AU" dirty="0"/>
              <a:t>Decentralized </a:t>
            </a:r>
            <a:r>
              <a:rPr lang="en-AU" dirty="0" smtClean="0"/>
              <a:t>with Central Reporting</a:t>
            </a:r>
            <a:endParaRPr lang="en-AU" dirty="0"/>
          </a:p>
          <a:p>
            <a:pPr lvl="1"/>
            <a:r>
              <a:rPr lang="en-AU" dirty="0" smtClean="0"/>
              <a:t>Managed </a:t>
            </a:r>
            <a:r>
              <a:rPr lang="en-AU" dirty="0"/>
              <a:t>autonomously at each Child Site</a:t>
            </a:r>
          </a:p>
          <a:p>
            <a:pPr lvl="1"/>
            <a:r>
              <a:rPr lang="en-AU" dirty="0" smtClean="0"/>
              <a:t>Central Reporting for all clients</a:t>
            </a:r>
            <a:endParaRPr lang="en-AU" dirty="0"/>
          </a:p>
        </p:txBody>
      </p:sp>
      <p:grpSp>
        <p:nvGrpSpPr>
          <p:cNvPr id="12" name="Group 11"/>
          <p:cNvGrpSpPr/>
          <p:nvPr/>
        </p:nvGrpSpPr>
        <p:grpSpPr>
          <a:xfrm>
            <a:off x="10035902" y="88877"/>
            <a:ext cx="2074274" cy="1113964"/>
            <a:chOff x="10477083" y="152400"/>
            <a:chExt cx="1659981" cy="1113964"/>
          </a:xfrm>
          <a:solidFill>
            <a:schemeClr val="accent1"/>
          </a:solidFill>
        </p:grpSpPr>
        <p:grpSp>
          <p:nvGrpSpPr>
            <p:cNvPr id="13" name="Group 12"/>
            <p:cNvGrpSpPr/>
            <p:nvPr/>
          </p:nvGrpSpPr>
          <p:grpSpPr>
            <a:xfrm>
              <a:off x="10477083" y="152400"/>
              <a:ext cx="1475828" cy="789185"/>
              <a:chOff x="137296" y="-2"/>
              <a:chExt cx="4875969" cy="1931287"/>
            </a:xfrm>
            <a:grpFill/>
            <a:scene3d>
              <a:camera prst="orthographicFront">
                <a:rot lat="0" lon="0" rev="0"/>
              </a:camera>
              <a:lightRig rig="contrasting" dir="t">
                <a:rot lat="0" lon="0" rev="1200000"/>
              </a:lightRig>
            </a:scene3d>
          </p:grpSpPr>
          <p:sp>
            <p:nvSpPr>
              <p:cNvPr id="17" name="Rounded Rectangle 4"/>
              <p:cNvSpPr/>
              <p:nvPr/>
            </p:nvSpPr>
            <p:spPr>
              <a:xfrm>
                <a:off x="503863" y="405192"/>
                <a:ext cx="3818613" cy="1363617"/>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0" lvl="1" algn="l" defTabSz="800100">
                  <a:lnSpc>
                    <a:spcPct val="90000"/>
                  </a:lnSpc>
                  <a:spcBef>
                    <a:spcPct val="0"/>
                  </a:spcBef>
                  <a:spcAft>
                    <a:spcPct val="15000"/>
                  </a:spcAft>
                </a:pPr>
                <a:r>
                  <a:rPr lang="en-US" sz="1800" b="1" kern="1200" dirty="0" smtClean="0"/>
                  <a:t>Planning</a:t>
                </a:r>
              </a:p>
            </p:txBody>
          </p:sp>
          <p:sp>
            <p:nvSpPr>
              <p:cNvPr id="18" name="Rounded Rectangle 17"/>
              <p:cNvSpPr/>
              <p:nvPr/>
            </p:nvSpPr>
            <p:spPr>
              <a:xfrm>
                <a:off x="137296" y="-2"/>
                <a:ext cx="4875969" cy="1931287"/>
              </a:xfrm>
              <a:prstGeom prst="roundRect">
                <a:avLst>
                  <a:gd name="adj" fmla="val 10000"/>
                </a:avLst>
              </a:prstGeom>
              <a:grpFill/>
              <a:sp3d z="-300000" contourW="19050" prstMaterial="metal">
                <a:bevelT w="88900" h="203200"/>
                <a:bevelB w="165100" h="254000"/>
              </a:sp3d>
            </p:spPr>
            <p:style>
              <a:lnRef idx="0">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5" name="Pie 14"/>
            <p:cNvSpPr/>
            <p:nvPr/>
          </p:nvSpPr>
          <p:spPr>
            <a:xfrm>
              <a:off x="11413429" y="448212"/>
              <a:ext cx="723635" cy="818152"/>
            </a:xfrm>
            <a:prstGeom prst="pieWedge">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grpSp>
    </p:spTree>
    <p:extLst>
      <p:ext uri="{BB962C8B-B14F-4D97-AF65-F5344CB8AC3E}">
        <p14:creationId xmlns:p14="http://schemas.microsoft.com/office/powerpoint/2010/main" val="2022051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9047" y="2837232"/>
            <a:ext cx="11315585" cy="1871100"/>
            <a:chOff x="3635211" y="3829575"/>
            <a:chExt cx="7713044" cy="1871100"/>
          </a:xfrm>
          <a:scene3d>
            <a:camera prst="orthographicFront"/>
            <a:lightRig rig="threePt" dir="t">
              <a:rot lat="0" lon="0" rev="7500000"/>
            </a:lightRig>
          </a:scene3d>
        </p:grpSpPr>
        <p:sp>
          <p:nvSpPr>
            <p:cNvPr id="19" name="Rectangle 18"/>
            <p:cNvSpPr/>
            <p:nvPr/>
          </p:nvSpPr>
          <p:spPr>
            <a:xfrm>
              <a:off x="3635211" y="3829575"/>
              <a:ext cx="7713044" cy="1871100"/>
            </a:xfrm>
            <a:prstGeom prst="rect">
              <a:avLst/>
            </a:prstGeom>
          </p:spPr>
          <p:style>
            <a:lnRef idx="0">
              <a:schemeClr val="accent6"/>
            </a:lnRef>
            <a:fillRef idx="3">
              <a:schemeClr val="accent6"/>
            </a:fillRef>
            <a:effectRef idx="3">
              <a:schemeClr val="accent6"/>
            </a:effectRef>
            <a:fontRef idx="minor">
              <a:schemeClr val="lt1"/>
            </a:fontRef>
          </p:style>
        </p:sp>
        <p:sp>
          <p:nvSpPr>
            <p:cNvPr id="20" name="Rectangle 19"/>
            <p:cNvSpPr/>
            <p:nvPr/>
          </p:nvSpPr>
          <p:spPr>
            <a:xfrm>
              <a:off x="3635211" y="3829575"/>
              <a:ext cx="7713044" cy="1871100"/>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106680" tIns="106680" rIns="106680" bIns="106680" numCol="1" spcCol="1270" anchor="ctr" anchorCtr="0">
              <a:noAutofit/>
            </a:bodyPr>
            <a:lstStyle/>
            <a:p>
              <a:pPr marL="0" lvl="1" algn="l" defTabSz="1244600">
                <a:lnSpc>
                  <a:spcPct val="90000"/>
                </a:lnSpc>
                <a:spcBef>
                  <a:spcPct val="0"/>
                </a:spcBef>
                <a:spcAft>
                  <a:spcPct val="15000"/>
                </a:spcAft>
              </a:pPr>
              <a:endParaRPr lang="en-US" sz="2800" kern="1200" dirty="0"/>
            </a:p>
          </p:txBody>
        </p:sp>
      </p:grpSp>
      <p:sp>
        <p:nvSpPr>
          <p:cNvPr id="2" name="Title 1"/>
          <p:cNvSpPr>
            <a:spLocks noGrp="1"/>
          </p:cNvSpPr>
          <p:nvPr>
            <p:ph type="title"/>
          </p:nvPr>
        </p:nvSpPr>
        <p:spPr/>
        <p:txBody>
          <a:bodyPr/>
          <a:lstStyle/>
          <a:p>
            <a:r>
              <a:rPr lang="en-AU" dirty="0" smtClean="0"/>
              <a:t>FEP Deployment Options</a:t>
            </a:r>
            <a:endParaRPr lang="en-AU" dirty="0"/>
          </a:p>
        </p:txBody>
      </p:sp>
      <p:sp>
        <p:nvSpPr>
          <p:cNvPr id="3" name="Text Placeholder 2"/>
          <p:cNvSpPr>
            <a:spLocks noGrp="1"/>
          </p:cNvSpPr>
          <p:nvPr>
            <p:ph idx="1"/>
          </p:nvPr>
        </p:nvSpPr>
        <p:spPr>
          <a:xfrm>
            <a:off x="507868" y="1142999"/>
            <a:ext cx="11173090" cy="4844403"/>
          </a:xfrm>
          <a:prstGeom prst="rect">
            <a:avLst/>
          </a:prstGeom>
        </p:spPr>
        <p:txBody>
          <a:bodyPr/>
          <a:lstStyle/>
          <a:p>
            <a:r>
              <a:rPr lang="en-AU" dirty="0" smtClean="0"/>
              <a:t>Basic</a:t>
            </a:r>
          </a:p>
          <a:p>
            <a:pPr lvl="1"/>
            <a:r>
              <a:rPr lang="en-AU" dirty="0" smtClean="0"/>
              <a:t>All Components installed on same server</a:t>
            </a:r>
          </a:p>
          <a:p>
            <a:pPr lvl="1"/>
            <a:r>
              <a:rPr lang="en-AU" dirty="0" smtClean="0"/>
              <a:t>Typical for small environments (&lt; 5000 clients)</a:t>
            </a:r>
          </a:p>
          <a:p>
            <a:pPr lvl="1"/>
            <a:endParaRPr lang="en-AU" dirty="0"/>
          </a:p>
          <a:p>
            <a:r>
              <a:rPr lang="en-AU" dirty="0" smtClean="0"/>
              <a:t>Basic with Remote Reporting Database</a:t>
            </a:r>
          </a:p>
          <a:p>
            <a:pPr lvl="1"/>
            <a:r>
              <a:rPr lang="en-AU" dirty="0" smtClean="0"/>
              <a:t>Current Site DB Server not enough for scale </a:t>
            </a:r>
          </a:p>
          <a:p>
            <a:pPr lvl="1"/>
            <a:r>
              <a:rPr lang="en-AU" dirty="0" smtClean="0"/>
              <a:t>Current Site DB Server doesn’t meet software requirements</a:t>
            </a:r>
            <a:endParaRPr lang="en-AU" dirty="0"/>
          </a:p>
          <a:p>
            <a:pPr marL="460375" lvl="1" indent="0">
              <a:buNone/>
            </a:pPr>
            <a:endParaRPr lang="en-AU" dirty="0"/>
          </a:p>
          <a:p>
            <a:r>
              <a:rPr lang="en-AU" dirty="0" smtClean="0"/>
              <a:t>Advanced</a:t>
            </a:r>
            <a:endParaRPr lang="en-AU" dirty="0"/>
          </a:p>
          <a:p>
            <a:pPr lvl="1"/>
            <a:r>
              <a:rPr lang="en-AU" dirty="0" smtClean="0"/>
              <a:t>Granular control of FEP role placement</a:t>
            </a:r>
            <a:endParaRPr lang="en-AU" dirty="0"/>
          </a:p>
        </p:txBody>
      </p:sp>
      <p:grpSp>
        <p:nvGrpSpPr>
          <p:cNvPr id="11" name="Group 10"/>
          <p:cNvGrpSpPr/>
          <p:nvPr/>
        </p:nvGrpSpPr>
        <p:grpSpPr>
          <a:xfrm>
            <a:off x="10035902" y="88877"/>
            <a:ext cx="2074274" cy="1113964"/>
            <a:chOff x="10477083" y="152400"/>
            <a:chExt cx="1659981" cy="1113964"/>
          </a:xfrm>
          <a:solidFill>
            <a:schemeClr val="accent1"/>
          </a:solidFill>
        </p:grpSpPr>
        <p:grpSp>
          <p:nvGrpSpPr>
            <p:cNvPr id="12" name="Group 11"/>
            <p:cNvGrpSpPr/>
            <p:nvPr/>
          </p:nvGrpSpPr>
          <p:grpSpPr>
            <a:xfrm>
              <a:off x="10477083" y="152400"/>
              <a:ext cx="1475828" cy="789185"/>
              <a:chOff x="137296" y="-2"/>
              <a:chExt cx="4875969" cy="1931287"/>
            </a:xfrm>
            <a:grpFill/>
            <a:scene3d>
              <a:camera prst="orthographicFront">
                <a:rot lat="0" lon="0" rev="0"/>
              </a:camera>
              <a:lightRig rig="contrasting" dir="t">
                <a:rot lat="0" lon="0" rev="1200000"/>
              </a:lightRig>
            </a:scene3d>
          </p:grpSpPr>
          <p:sp>
            <p:nvSpPr>
              <p:cNvPr id="16" name="Rounded Rectangle 4"/>
              <p:cNvSpPr/>
              <p:nvPr/>
            </p:nvSpPr>
            <p:spPr>
              <a:xfrm>
                <a:off x="503863" y="405192"/>
                <a:ext cx="3818613" cy="1363617"/>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0" lvl="1" algn="l" defTabSz="800100">
                  <a:lnSpc>
                    <a:spcPct val="90000"/>
                  </a:lnSpc>
                  <a:spcBef>
                    <a:spcPct val="0"/>
                  </a:spcBef>
                  <a:spcAft>
                    <a:spcPct val="15000"/>
                  </a:spcAft>
                </a:pPr>
                <a:r>
                  <a:rPr lang="en-US" sz="1800" b="1" kern="1200" dirty="0" smtClean="0"/>
                  <a:t>Planning</a:t>
                </a:r>
              </a:p>
            </p:txBody>
          </p:sp>
          <p:sp>
            <p:nvSpPr>
              <p:cNvPr id="17" name="Rounded Rectangle 16"/>
              <p:cNvSpPr/>
              <p:nvPr/>
            </p:nvSpPr>
            <p:spPr>
              <a:xfrm>
                <a:off x="137296" y="-2"/>
                <a:ext cx="4875969" cy="1931287"/>
              </a:xfrm>
              <a:prstGeom prst="roundRect">
                <a:avLst>
                  <a:gd name="adj" fmla="val 10000"/>
                </a:avLst>
              </a:prstGeom>
              <a:grpFill/>
              <a:sp3d z="-300000" contourW="19050" prstMaterial="metal">
                <a:bevelT w="88900" h="203200"/>
                <a:bevelB w="165100" h="254000"/>
              </a:sp3d>
            </p:spPr>
            <p:style>
              <a:lnRef idx="0">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4" name="Pie 13"/>
            <p:cNvSpPr/>
            <p:nvPr/>
          </p:nvSpPr>
          <p:spPr>
            <a:xfrm>
              <a:off x="11413429" y="448212"/>
              <a:ext cx="723635" cy="818152"/>
            </a:xfrm>
            <a:prstGeom prst="pieWedge">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grpSp>
    </p:spTree>
    <p:extLst>
      <p:ext uri="{BB962C8B-B14F-4D97-AF65-F5344CB8AC3E}">
        <p14:creationId xmlns:p14="http://schemas.microsoft.com/office/powerpoint/2010/main" val="2756895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FEP Deployment Solution @ Microsoft IT</a:t>
            </a:r>
            <a:endParaRPr lang="en-US" sz="4000" dirty="0"/>
          </a:p>
        </p:txBody>
      </p:sp>
      <p:grpSp>
        <p:nvGrpSpPr>
          <p:cNvPr id="4" name="Group 3"/>
          <p:cNvGrpSpPr/>
          <p:nvPr/>
        </p:nvGrpSpPr>
        <p:grpSpPr>
          <a:xfrm>
            <a:off x="350966" y="1202841"/>
            <a:ext cx="11502947" cy="3356860"/>
            <a:chOff x="269731" y="224879"/>
            <a:chExt cx="8598403" cy="1977485"/>
          </a:xfrm>
        </p:grpSpPr>
        <p:pic>
          <p:nvPicPr>
            <p:cNvPr id="5" name="Picture 4" descr="C:\Program Files\Microsoft Resource DVD Artwork\DVD_ART\Artwork_Imagery\HARDWARE_IMAGERY\Illustration - Misc Hardware\Windows Vista Illustration Icons\Server.png">
              <a:hlinkClick r:id="" action="ppaction://noaction" highlightClick="1"/>
              <a:hlinkHover r:id="" action="ppaction://noaction" highlightClick="1"/>
            </p:cNvPr>
            <p:cNvPicPr>
              <a:picLocks noChangeAspect="1" noChangeArrowheads="1"/>
            </p:cNvPicPr>
            <p:nvPr/>
          </p:nvPicPr>
          <p:blipFill>
            <a:blip r:embed="rId3" cstate="print"/>
            <a:srcRect/>
            <a:stretch>
              <a:fillRect/>
            </a:stretch>
          </p:blipFill>
          <p:spPr bwMode="auto">
            <a:xfrm>
              <a:off x="703354" y="1384029"/>
              <a:ext cx="548394" cy="439620"/>
            </a:xfrm>
            <a:prstGeom prst="rect">
              <a:avLst/>
            </a:prstGeom>
            <a:ln>
              <a:headEnd/>
              <a:tailEnd/>
            </a:ln>
          </p:spPr>
          <p:style>
            <a:lnRef idx="2">
              <a:schemeClr val="accent5"/>
            </a:lnRef>
            <a:fillRef idx="1">
              <a:schemeClr val="lt1"/>
            </a:fillRef>
            <a:effectRef idx="0">
              <a:schemeClr val="accent5"/>
            </a:effectRef>
            <a:fontRef idx="minor">
              <a:schemeClr val="dk1"/>
            </a:fontRef>
          </p:style>
        </p:pic>
        <p:pic>
          <p:nvPicPr>
            <p:cNvPr id="6" name="Picture 5" descr="C:\Program Files\Microsoft Resource DVD Artwork\DVD_ART\Artwork_Imagery\HARDWARE_IMAGERY\Illustration - Misc Hardware\Windows Vista Illustration Icons\Server.png">
              <a:hlinkClick r:id="" action="ppaction://noaction" highlightClick="1"/>
              <a:hlinkHover r:id="" action="ppaction://noaction" highlightClick="1"/>
            </p:cNvPr>
            <p:cNvPicPr>
              <a:picLocks noChangeAspect="1" noChangeArrowheads="1"/>
            </p:cNvPicPr>
            <p:nvPr/>
          </p:nvPicPr>
          <p:blipFill>
            <a:blip r:embed="rId3" cstate="print"/>
            <a:srcRect/>
            <a:stretch>
              <a:fillRect/>
            </a:stretch>
          </p:blipFill>
          <p:spPr bwMode="auto">
            <a:xfrm>
              <a:off x="2448405" y="1371199"/>
              <a:ext cx="548394" cy="439620"/>
            </a:xfrm>
            <a:prstGeom prst="rect">
              <a:avLst/>
            </a:prstGeom>
            <a:ln>
              <a:headEnd/>
              <a:tailEnd/>
            </a:ln>
          </p:spPr>
          <p:style>
            <a:lnRef idx="2">
              <a:schemeClr val="accent5"/>
            </a:lnRef>
            <a:fillRef idx="1">
              <a:schemeClr val="lt1"/>
            </a:fillRef>
            <a:effectRef idx="0">
              <a:schemeClr val="accent5"/>
            </a:effectRef>
            <a:fontRef idx="minor">
              <a:schemeClr val="dk1"/>
            </a:fontRef>
          </p:style>
        </p:pic>
        <p:cxnSp>
          <p:nvCxnSpPr>
            <p:cNvPr id="7" name="Straight Connector 6"/>
            <p:cNvCxnSpPr/>
            <p:nvPr/>
          </p:nvCxnSpPr>
          <p:spPr>
            <a:xfrm>
              <a:off x="4499334" y="873369"/>
              <a:ext cx="0" cy="764530"/>
            </a:xfrm>
            <a:prstGeom prst="line">
              <a:avLst/>
            </a:prstGeom>
            <a:ln/>
          </p:spPr>
          <p:style>
            <a:lnRef idx="2">
              <a:schemeClr val="accent5"/>
            </a:lnRef>
            <a:fillRef idx="1">
              <a:schemeClr val="lt1"/>
            </a:fillRef>
            <a:effectRef idx="0">
              <a:schemeClr val="accent5"/>
            </a:effectRef>
            <a:fontRef idx="minor">
              <a:schemeClr val="dk1"/>
            </a:fontRef>
          </p:style>
        </p:cxnSp>
        <p:sp>
          <p:nvSpPr>
            <p:cNvPr id="8" name="AutoShape 17"/>
            <p:cNvSpPr>
              <a:spLocks noChangeArrowheads="1"/>
            </p:cNvSpPr>
            <p:nvPr/>
          </p:nvSpPr>
          <p:spPr bwMode="auto">
            <a:xfrm flipH="1">
              <a:off x="977551" y="1598121"/>
              <a:ext cx="228600" cy="145244"/>
            </a:xfrm>
            <a:prstGeom prst="can">
              <a:avLst>
                <a:gd name="adj" fmla="val 27020"/>
              </a:avLst>
            </a:prstGeom>
            <a:ln>
              <a:headEnd/>
              <a:tailEnd/>
            </a:ln>
          </p:spPr>
          <p:style>
            <a:lnRef idx="2">
              <a:schemeClr val="accent5"/>
            </a:lnRef>
            <a:fillRef idx="1">
              <a:schemeClr val="lt1"/>
            </a:fillRef>
            <a:effectRef idx="0">
              <a:schemeClr val="accent5"/>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endParaRPr>
            </a:p>
          </p:txBody>
        </p:sp>
        <p:sp>
          <p:nvSpPr>
            <p:cNvPr id="9" name="TextBox 8"/>
            <p:cNvSpPr txBox="1"/>
            <p:nvPr/>
          </p:nvSpPr>
          <p:spPr>
            <a:xfrm>
              <a:off x="269731" y="1894139"/>
              <a:ext cx="1287147" cy="30822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rPr>
                <a:t>Redmond Campus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rPr>
                <a:t> ~</a:t>
              </a:r>
              <a:r>
                <a:rPr lang="en-US" sz="1400" b="1" kern="0" dirty="0"/>
                <a:t>8</a:t>
              </a:r>
              <a:r>
                <a:rPr kumimoji="0" lang="en-US" sz="1400" b="1" i="0" u="none" strike="noStrike" kern="0" cap="none" spc="0" normalizeH="0" baseline="0" noProof="0" dirty="0" smtClean="0">
                  <a:ln>
                    <a:noFill/>
                  </a:ln>
                  <a:effectLst/>
                  <a:uLnTx/>
                  <a:uFillTx/>
                </a:rPr>
                <a:t>0k Clients</a:t>
              </a:r>
            </a:p>
          </p:txBody>
        </p:sp>
        <p:pic>
          <p:nvPicPr>
            <p:cNvPr id="10" name="Picture 17" descr="C:\Program Files (x86)\Microsoft Office\MEDIA\CAGCAT10\j0285750.wmf"/>
            <p:cNvPicPr>
              <a:picLocks noChangeAspect="1" noChangeArrowheads="1"/>
            </p:cNvPicPr>
            <p:nvPr/>
          </p:nvPicPr>
          <p:blipFill>
            <a:blip r:embed="rId4" cstate="print"/>
            <a:srcRect/>
            <a:stretch>
              <a:fillRect/>
            </a:stretch>
          </p:blipFill>
          <p:spPr bwMode="auto">
            <a:xfrm>
              <a:off x="1045803" y="1752600"/>
              <a:ext cx="304062" cy="112578"/>
            </a:xfrm>
            <a:prstGeom prst="rect">
              <a:avLst/>
            </a:prstGeom>
          </p:spPr>
          <p:style>
            <a:lnRef idx="2">
              <a:schemeClr val="accent5"/>
            </a:lnRef>
            <a:fillRef idx="1">
              <a:schemeClr val="lt1"/>
            </a:fillRef>
            <a:effectRef idx="0">
              <a:schemeClr val="accent5"/>
            </a:effectRef>
            <a:fontRef idx="minor">
              <a:schemeClr val="dk1"/>
            </a:fontRef>
          </p:style>
        </p:pic>
        <p:grpSp>
          <p:nvGrpSpPr>
            <p:cNvPr id="11" name="Group 10"/>
            <p:cNvGrpSpPr/>
            <p:nvPr/>
          </p:nvGrpSpPr>
          <p:grpSpPr>
            <a:xfrm>
              <a:off x="1880817" y="1591411"/>
              <a:ext cx="1608274" cy="604241"/>
              <a:chOff x="1905589" y="2413638"/>
              <a:chExt cx="1608274" cy="772255"/>
            </a:xfrm>
          </p:grpSpPr>
          <p:sp>
            <p:nvSpPr>
              <p:cNvPr id="42" name="AutoShape 17"/>
              <p:cNvSpPr>
                <a:spLocks noChangeArrowheads="1"/>
              </p:cNvSpPr>
              <p:nvPr/>
            </p:nvSpPr>
            <p:spPr bwMode="auto">
              <a:xfrm flipH="1">
                <a:off x="2773973" y="2413638"/>
                <a:ext cx="228600" cy="185630"/>
              </a:xfrm>
              <a:prstGeom prst="can">
                <a:avLst>
                  <a:gd name="adj" fmla="val 27020"/>
                </a:avLst>
              </a:prstGeom>
              <a:ln>
                <a:headEnd/>
                <a:tailEnd/>
              </a:ln>
            </p:spPr>
            <p:style>
              <a:lnRef idx="2">
                <a:schemeClr val="accent5"/>
              </a:lnRef>
              <a:fillRef idx="1">
                <a:schemeClr val="lt1"/>
              </a:fillRef>
              <a:effectRef idx="0">
                <a:schemeClr val="accent5"/>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endParaRPr>
              </a:p>
            </p:txBody>
          </p:sp>
          <p:sp>
            <p:nvSpPr>
              <p:cNvPr id="43" name="TextBox 42"/>
              <p:cNvSpPr txBox="1"/>
              <p:nvPr/>
            </p:nvSpPr>
            <p:spPr>
              <a:xfrm>
                <a:off x="1905589" y="2791967"/>
                <a:ext cx="1608274" cy="393926"/>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noProof="0" dirty="0" smtClean="0"/>
                  <a:t>North &amp; South America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rPr>
                  <a:t> ~35k Clients</a:t>
                </a:r>
              </a:p>
            </p:txBody>
          </p:sp>
          <p:pic>
            <p:nvPicPr>
              <p:cNvPr id="44" name="Picture 17" descr="C:\Program Files (x86)\Microsoft Office\MEDIA\CAGCAT10\j0285750.wmf"/>
              <p:cNvPicPr>
                <a:picLocks noChangeAspect="1" noChangeArrowheads="1"/>
              </p:cNvPicPr>
              <p:nvPr/>
            </p:nvPicPr>
            <p:blipFill>
              <a:blip r:embed="rId4" cstate="print"/>
              <a:srcRect/>
              <a:stretch>
                <a:fillRect/>
              </a:stretch>
            </p:blipFill>
            <p:spPr bwMode="auto">
              <a:xfrm>
                <a:off x="2727556" y="2517083"/>
                <a:ext cx="304062" cy="143882"/>
              </a:xfrm>
              <a:prstGeom prst="rect">
                <a:avLst/>
              </a:prstGeom>
            </p:spPr>
            <p:style>
              <a:lnRef idx="2">
                <a:schemeClr val="accent5"/>
              </a:lnRef>
              <a:fillRef idx="1">
                <a:schemeClr val="lt1"/>
              </a:fillRef>
              <a:effectRef idx="0">
                <a:schemeClr val="accent5"/>
              </a:effectRef>
              <a:fontRef idx="minor">
                <a:schemeClr val="dk1"/>
              </a:fontRef>
            </p:style>
          </p:pic>
          <p:pic>
            <p:nvPicPr>
              <p:cNvPr id="45" name="Picture 17" descr="C:\Program Files (x86)\Microsoft Office\MEDIA\CAGCAT10\j0285750.wmf"/>
              <p:cNvPicPr>
                <a:picLocks noChangeAspect="1" noChangeArrowheads="1"/>
              </p:cNvPicPr>
              <p:nvPr/>
            </p:nvPicPr>
            <p:blipFill>
              <a:blip r:embed="rId4" cstate="print"/>
              <a:srcRect/>
              <a:stretch>
                <a:fillRect/>
              </a:stretch>
            </p:blipFill>
            <p:spPr bwMode="auto">
              <a:xfrm>
                <a:off x="2842225" y="2605380"/>
                <a:ext cx="304062" cy="143882"/>
              </a:xfrm>
              <a:prstGeom prst="rect">
                <a:avLst/>
              </a:prstGeom>
            </p:spPr>
            <p:style>
              <a:lnRef idx="2">
                <a:schemeClr val="accent5"/>
              </a:lnRef>
              <a:fillRef idx="1">
                <a:schemeClr val="lt1"/>
              </a:fillRef>
              <a:effectRef idx="0">
                <a:schemeClr val="accent5"/>
              </a:effectRef>
              <a:fontRef idx="minor">
                <a:schemeClr val="dk1"/>
              </a:fontRef>
            </p:style>
          </p:pic>
        </p:grpSp>
        <p:grpSp>
          <p:nvGrpSpPr>
            <p:cNvPr id="12" name="Group 11"/>
            <p:cNvGrpSpPr/>
            <p:nvPr/>
          </p:nvGrpSpPr>
          <p:grpSpPr>
            <a:xfrm>
              <a:off x="3877135" y="1371602"/>
              <a:ext cx="1158935" cy="824051"/>
              <a:chOff x="3821655" y="2131816"/>
              <a:chExt cx="1158935" cy="1053185"/>
            </a:xfrm>
          </p:grpSpPr>
          <p:pic>
            <p:nvPicPr>
              <p:cNvPr id="38" name="Picture 37" descr="C:\Program Files\Microsoft Resource DVD Artwork\DVD_ART\Artwork_Imagery\HARDWARE_IMAGERY\Illustration - Misc Hardware\Windows Vista Illustration Icons\Server.png">
                <a:hlinkClick r:id="" action="ppaction://noaction" highlightClick="1"/>
                <a:hlinkHover r:id="" action="ppaction://noaction" highlightClick="1"/>
              </p:cNvPr>
              <p:cNvPicPr>
                <a:picLocks noChangeAspect="1" noChangeArrowheads="1"/>
              </p:cNvPicPr>
              <p:nvPr/>
            </p:nvPicPr>
            <p:blipFill>
              <a:blip r:embed="rId3" cstate="print"/>
              <a:srcRect/>
              <a:stretch>
                <a:fillRect/>
              </a:stretch>
            </p:blipFill>
            <p:spPr bwMode="auto">
              <a:xfrm>
                <a:off x="4205998" y="2131816"/>
                <a:ext cx="548394" cy="561860"/>
              </a:xfrm>
              <a:prstGeom prst="rect">
                <a:avLst/>
              </a:prstGeom>
              <a:ln>
                <a:headEnd/>
                <a:tailEnd/>
              </a:ln>
            </p:spPr>
            <p:style>
              <a:lnRef idx="2">
                <a:schemeClr val="accent5"/>
              </a:lnRef>
              <a:fillRef idx="1">
                <a:schemeClr val="lt1"/>
              </a:fillRef>
              <a:effectRef idx="0">
                <a:schemeClr val="accent5"/>
              </a:effectRef>
              <a:fontRef idx="minor">
                <a:schemeClr val="dk1"/>
              </a:fontRef>
            </p:style>
          </p:pic>
          <p:sp>
            <p:nvSpPr>
              <p:cNvPr id="39" name="AutoShape 17"/>
              <p:cNvSpPr>
                <a:spLocks noChangeArrowheads="1"/>
              </p:cNvSpPr>
              <p:nvPr/>
            </p:nvSpPr>
            <p:spPr bwMode="auto">
              <a:xfrm flipH="1">
                <a:off x="4465371" y="2412746"/>
                <a:ext cx="228600" cy="185630"/>
              </a:xfrm>
              <a:prstGeom prst="can">
                <a:avLst>
                  <a:gd name="adj" fmla="val 27020"/>
                </a:avLst>
              </a:prstGeom>
              <a:ln>
                <a:headEnd/>
                <a:tailEnd/>
              </a:ln>
            </p:spPr>
            <p:style>
              <a:lnRef idx="2">
                <a:schemeClr val="accent5"/>
              </a:lnRef>
              <a:fillRef idx="1">
                <a:schemeClr val="lt1"/>
              </a:fillRef>
              <a:effectRef idx="0">
                <a:schemeClr val="accent5"/>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endParaRPr>
              </a:p>
            </p:txBody>
          </p:sp>
          <p:sp>
            <p:nvSpPr>
              <p:cNvPr id="40" name="TextBox 39"/>
              <p:cNvSpPr txBox="1"/>
              <p:nvPr/>
            </p:nvSpPr>
            <p:spPr>
              <a:xfrm>
                <a:off x="3821655" y="2791075"/>
                <a:ext cx="1158935" cy="393926"/>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rPr>
                  <a:t>Limited Services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rPr>
                  <a:t>~4k Clients</a:t>
                </a:r>
              </a:p>
            </p:txBody>
          </p:sp>
          <p:pic>
            <p:nvPicPr>
              <p:cNvPr id="41" name="Picture 17" descr="C:\Program Files (x86)\Microsoft Office\MEDIA\CAGCAT10\j0285750.wmf"/>
              <p:cNvPicPr>
                <a:picLocks noChangeAspect="1" noChangeArrowheads="1"/>
              </p:cNvPicPr>
              <p:nvPr/>
            </p:nvPicPr>
            <p:blipFill>
              <a:blip r:embed="rId4" cstate="print"/>
              <a:srcRect/>
              <a:stretch>
                <a:fillRect/>
              </a:stretch>
            </p:blipFill>
            <p:spPr bwMode="auto">
              <a:xfrm>
                <a:off x="4418954" y="2516191"/>
                <a:ext cx="304062" cy="143882"/>
              </a:xfrm>
              <a:prstGeom prst="rect">
                <a:avLst/>
              </a:prstGeom>
            </p:spPr>
            <p:style>
              <a:lnRef idx="2">
                <a:schemeClr val="accent5"/>
              </a:lnRef>
              <a:fillRef idx="1">
                <a:schemeClr val="lt1"/>
              </a:fillRef>
              <a:effectRef idx="0">
                <a:schemeClr val="accent5"/>
              </a:effectRef>
              <a:fontRef idx="minor">
                <a:schemeClr val="dk1"/>
              </a:fontRef>
            </p:style>
          </p:pic>
        </p:grpSp>
        <p:grpSp>
          <p:nvGrpSpPr>
            <p:cNvPr id="13" name="Group 12"/>
            <p:cNvGrpSpPr/>
            <p:nvPr/>
          </p:nvGrpSpPr>
          <p:grpSpPr>
            <a:xfrm>
              <a:off x="5258762" y="1371602"/>
              <a:ext cx="1938988" cy="824051"/>
              <a:chOff x="5269729" y="2130924"/>
              <a:chExt cx="1938988" cy="1053185"/>
            </a:xfrm>
          </p:grpSpPr>
          <p:pic>
            <p:nvPicPr>
              <p:cNvPr id="33" name="Picture 32" descr="C:\Program Files\Microsoft Resource DVD Artwork\DVD_ART\Artwork_Imagery\HARDWARE_IMAGERY\Illustration - Misc Hardware\Windows Vista Illustration Icons\Server.png">
                <a:hlinkClick r:id="" action="ppaction://noaction" highlightClick="1"/>
                <a:hlinkHover r:id="" action="ppaction://noaction" highlightClick="1"/>
              </p:cNvPr>
              <p:cNvPicPr>
                <a:picLocks noChangeAspect="1" noChangeArrowheads="1"/>
              </p:cNvPicPr>
              <p:nvPr/>
            </p:nvPicPr>
            <p:blipFill>
              <a:blip r:embed="rId3" cstate="print"/>
              <a:srcRect/>
              <a:stretch>
                <a:fillRect/>
              </a:stretch>
            </p:blipFill>
            <p:spPr bwMode="auto">
              <a:xfrm>
                <a:off x="6044095" y="2130924"/>
                <a:ext cx="548394" cy="561860"/>
              </a:xfrm>
              <a:prstGeom prst="rect">
                <a:avLst/>
              </a:prstGeom>
              <a:ln>
                <a:headEnd/>
                <a:tailEnd/>
              </a:ln>
            </p:spPr>
            <p:style>
              <a:lnRef idx="2">
                <a:schemeClr val="accent5"/>
              </a:lnRef>
              <a:fillRef idx="1">
                <a:schemeClr val="lt1"/>
              </a:fillRef>
              <a:effectRef idx="0">
                <a:schemeClr val="accent5"/>
              </a:effectRef>
              <a:fontRef idx="minor">
                <a:schemeClr val="dk1"/>
              </a:fontRef>
            </p:style>
          </p:pic>
          <p:sp>
            <p:nvSpPr>
              <p:cNvPr id="34" name="AutoShape 17"/>
              <p:cNvSpPr>
                <a:spLocks noChangeArrowheads="1"/>
              </p:cNvSpPr>
              <p:nvPr/>
            </p:nvSpPr>
            <p:spPr bwMode="auto">
              <a:xfrm flipH="1">
                <a:off x="6303468" y="2411854"/>
                <a:ext cx="228600" cy="185630"/>
              </a:xfrm>
              <a:prstGeom prst="can">
                <a:avLst>
                  <a:gd name="adj" fmla="val 27020"/>
                </a:avLst>
              </a:prstGeom>
              <a:ln>
                <a:headEnd/>
                <a:tailEnd/>
              </a:ln>
            </p:spPr>
            <p:style>
              <a:lnRef idx="2">
                <a:schemeClr val="accent5"/>
              </a:lnRef>
              <a:fillRef idx="1">
                <a:schemeClr val="lt1"/>
              </a:fillRef>
              <a:effectRef idx="0">
                <a:schemeClr val="accent5"/>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endParaRPr>
              </a:p>
            </p:txBody>
          </p:sp>
          <p:sp>
            <p:nvSpPr>
              <p:cNvPr id="35" name="TextBox 34"/>
              <p:cNvSpPr txBox="1"/>
              <p:nvPr/>
            </p:nvSpPr>
            <p:spPr>
              <a:xfrm>
                <a:off x="5269729" y="2790183"/>
                <a:ext cx="1938988" cy="393926"/>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rPr>
                  <a:t>Europe, Middle east</a:t>
                </a:r>
                <a:r>
                  <a:rPr kumimoji="0" lang="en-US" sz="1400" b="1" i="0" u="none" strike="noStrike" kern="0" cap="none" spc="0" normalizeH="0" noProof="0" dirty="0" smtClean="0">
                    <a:ln>
                      <a:noFill/>
                    </a:ln>
                    <a:effectLst/>
                    <a:uLnTx/>
                    <a:uFillTx/>
                  </a:rPr>
                  <a:t> &amp; Africa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rPr>
                  <a:t>~35k Clients</a:t>
                </a:r>
              </a:p>
            </p:txBody>
          </p:sp>
          <p:pic>
            <p:nvPicPr>
              <p:cNvPr id="36" name="Picture 17" descr="C:\Program Files (x86)\Microsoft Office\MEDIA\CAGCAT10\j0285750.wmf"/>
              <p:cNvPicPr>
                <a:picLocks noChangeAspect="1" noChangeArrowheads="1"/>
              </p:cNvPicPr>
              <p:nvPr/>
            </p:nvPicPr>
            <p:blipFill>
              <a:blip r:embed="rId4" cstate="print"/>
              <a:srcRect/>
              <a:stretch>
                <a:fillRect/>
              </a:stretch>
            </p:blipFill>
            <p:spPr bwMode="auto">
              <a:xfrm>
                <a:off x="6257051" y="2515299"/>
                <a:ext cx="304062" cy="143882"/>
              </a:xfrm>
              <a:prstGeom prst="rect">
                <a:avLst/>
              </a:prstGeom>
            </p:spPr>
            <p:style>
              <a:lnRef idx="2">
                <a:schemeClr val="accent5"/>
              </a:lnRef>
              <a:fillRef idx="1">
                <a:schemeClr val="lt1"/>
              </a:fillRef>
              <a:effectRef idx="0">
                <a:schemeClr val="accent5"/>
              </a:effectRef>
              <a:fontRef idx="minor">
                <a:schemeClr val="dk1"/>
              </a:fontRef>
            </p:style>
          </p:pic>
          <p:pic>
            <p:nvPicPr>
              <p:cNvPr id="37" name="Picture 17" descr="C:\Program Files (x86)\Microsoft Office\MEDIA\CAGCAT10\j0285750.wmf"/>
              <p:cNvPicPr>
                <a:picLocks noChangeAspect="1" noChangeArrowheads="1"/>
              </p:cNvPicPr>
              <p:nvPr/>
            </p:nvPicPr>
            <p:blipFill>
              <a:blip r:embed="rId4" cstate="print"/>
              <a:srcRect/>
              <a:stretch>
                <a:fillRect/>
              </a:stretch>
            </p:blipFill>
            <p:spPr bwMode="auto">
              <a:xfrm>
                <a:off x="6371720" y="2603596"/>
                <a:ext cx="304062" cy="143882"/>
              </a:xfrm>
              <a:prstGeom prst="rect">
                <a:avLst/>
              </a:prstGeom>
            </p:spPr>
            <p:style>
              <a:lnRef idx="2">
                <a:schemeClr val="accent5"/>
              </a:lnRef>
              <a:fillRef idx="1">
                <a:schemeClr val="lt1"/>
              </a:fillRef>
              <a:effectRef idx="0">
                <a:schemeClr val="accent5"/>
              </a:effectRef>
              <a:fontRef idx="minor">
                <a:schemeClr val="dk1"/>
              </a:fontRef>
            </p:style>
          </p:pic>
        </p:grpSp>
        <p:grpSp>
          <p:nvGrpSpPr>
            <p:cNvPr id="14" name="Group 13"/>
            <p:cNvGrpSpPr/>
            <p:nvPr/>
          </p:nvGrpSpPr>
          <p:grpSpPr>
            <a:xfrm>
              <a:off x="7289816" y="1378312"/>
              <a:ext cx="1578318" cy="824052"/>
              <a:chOff x="7333638" y="2133600"/>
              <a:chExt cx="1578318" cy="1053187"/>
            </a:xfrm>
          </p:grpSpPr>
          <p:pic>
            <p:nvPicPr>
              <p:cNvPr id="27" name="Picture 26" descr="C:\Program Files\Microsoft Resource DVD Artwork\DVD_ART\Artwork_Imagery\HARDWARE_IMAGERY\Illustration - Misc Hardware\Windows Vista Illustration Icons\Server.png">
                <a:hlinkClick r:id="" action="ppaction://noaction" highlightClick="1"/>
                <a:hlinkHover r:id="" action="ppaction://noaction" highlightClick="1"/>
              </p:cNvPr>
              <p:cNvPicPr>
                <a:picLocks noChangeAspect="1" noChangeArrowheads="1"/>
              </p:cNvPicPr>
              <p:nvPr/>
            </p:nvPicPr>
            <p:blipFill>
              <a:blip r:embed="rId3" cstate="print"/>
              <a:srcRect/>
              <a:stretch>
                <a:fillRect/>
              </a:stretch>
            </p:blipFill>
            <p:spPr bwMode="auto">
              <a:xfrm>
                <a:off x="7848600" y="2133600"/>
                <a:ext cx="548394" cy="561860"/>
              </a:xfrm>
              <a:prstGeom prst="rect">
                <a:avLst/>
              </a:prstGeom>
              <a:ln>
                <a:headEnd/>
                <a:tailEnd/>
              </a:ln>
            </p:spPr>
            <p:style>
              <a:lnRef idx="2">
                <a:schemeClr val="accent5"/>
              </a:lnRef>
              <a:fillRef idx="1">
                <a:schemeClr val="lt1"/>
              </a:fillRef>
              <a:effectRef idx="0">
                <a:schemeClr val="accent5"/>
              </a:effectRef>
              <a:fontRef idx="minor">
                <a:schemeClr val="dk1"/>
              </a:fontRef>
            </p:style>
          </p:pic>
          <p:sp>
            <p:nvSpPr>
              <p:cNvPr id="28" name="AutoShape 17"/>
              <p:cNvSpPr>
                <a:spLocks noChangeArrowheads="1"/>
              </p:cNvSpPr>
              <p:nvPr/>
            </p:nvSpPr>
            <p:spPr bwMode="auto">
              <a:xfrm flipH="1">
                <a:off x="8107973" y="2414530"/>
                <a:ext cx="228600" cy="185630"/>
              </a:xfrm>
              <a:prstGeom prst="can">
                <a:avLst>
                  <a:gd name="adj" fmla="val 27020"/>
                </a:avLst>
              </a:prstGeom>
              <a:ln>
                <a:headEnd/>
                <a:tailEnd/>
              </a:ln>
            </p:spPr>
            <p:style>
              <a:lnRef idx="2">
                <a:schemeClr val="accent5"/>
              </a:lnRef>
              <a:fillRef idx="1">
                <a:schemeClr val="lt1"/>
              </a:fillRef>
              <a:effectRef idx="0">
                <a:schemeClr val="accent5"/>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endParaRPr>
              </a:p>
            </p:txBody>
          </p:sp>
          <p:sp>
            <p:nvSpPr>
              <p:cNvPr id="29" name="TextBox 28"/>
              <p:cNvSpPr txBox="1"/>
              <p:nvPr/>
            </p:nvSpPr>
            <p:spPr>
              <a:xfrm>
                <a:off x="7333638" y="2792860"/>
                <a:ext cx="1578318" cy="39392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rPr>
                  <a:t>Fareast &amp; South Pacific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rPr>
                  <a:t>~65k Clients</a:t>
                </a:r>
              </a:p>
            </p:txBody>
          </p:sp>
          <p:pic>
            <p:nvPicPr>
              <p:cNvPr id="30" name="Picture 17" descr="C:\Program Files (x86)\Microsoft Office\MEDIA\CAGCAT10\j0285750.wmf"/>
              <p:cNvPicPr>
                <a:picLocks noChangeAspect="1" noChangeArrowheads="1"/>
              </p:cNvPicPr>
              <p:nvPr/>
            </p:nvPicPr>
            <p:blipFill>
              <a:blip r:embed="rId4" cstate="print"/>
              <a:srcRect/>
              <a:stretch>
                <a:fillRect/>
              </a:stretch>
            </p:blipFill>
            <p:spPr bwMode="auto">
              <a:xfrm>
                <a:off x="8061556" y="2517975"/>
                <a:ext cx="304062" cy="143882"/>
              </a:xfrm>
              <a:prstGeom prst="rect">
                <a:avLst/>
              </a:prstGeom>
            </p:spPr>
            <p:style>
              <a:lnRef idx="2">
                <a:schemeClr val="accent5"/>
              </a:lnRef>
              <a:fillRef idx="1">
                <a:schemeClr val="lt1"/>
              </a:fillRef>
              <a:effectRef idx="0">
                <a:schemeClr val="accent5"/>
              </a:effectRef>
              <a:fontRef idx="minor">
                <a:schemeClr val="dk1"/>
              </a:fontRef>
            </p:style>
          </p:pic>
          <p:pic>
            <p:nvPicPr>
              <p:cNvPr id="31" name="Picture 17" descr="C:\Program Files (x86)\Microsoft Office\MEDIA\CAGCAT10\j0285750.wmf"/>
              <p:cNvPicPr>
                <a:picLocks noChangeAspect="1" noChangeArrowheads="1"/>
              </p:cNvPicPr>
              <p:nvPr/>
            </p:nvPicPr>
            <p:blipFill>
              <a:blip r:embed="rId4" cstate="print"/>
              <a:srcRect/>
              <a:stretch>
                <a:fillRect/>
              </a:stretch>
            </p:blipFill>
            <p:spPr bwMode="auto">
              <a:xfrm>
                <a:off x="8176225" y="2606272"/>
                <a:ext cx="304062" cy="143882"/>
              </a:xfrm>
              <a:prstGeom prst="rect">
                <a:avLst/>
              </a:prstGeom>
            </p:spPr>
            <p:style>
              <a:lnRef idx="2">
                <a:schemeClr val="accent5"/>
              </a:lnRef>
              <a:fillRef idx="1">
                <a:schemeClr val="lt1"/>
              </a:fillRef>
              <a:effectRef idx="0">
                <a:schemeClr val="accent5"/>
              </a:effectRef>
              <a:fontRef idx="minor">
                <a:schemeClr val="dk1"/>
              </a:fontRef>
            </p:style>
          </p:pic>
          <p:pic>
            <p:nvPicPr>
              <p:cNvPr id="32" name="Picture 31" descr="C:\Program Files (x86)\Microsoft Office\MEDIA\CAGCAT10\j0285750.wmf"/>
              <p:cNvPicPr>
                <a:picLocks noChangeAspect="1" noChangeArrowheads="1"/>
              </p:cNvPicPr>
              <p:nvPr/>
            </p:nvPicPr>
            <p:blipFill>
              <a:blip r:embed="rId4" cstate="print"/>
              <a:srcRect/>
              <a:stretch>
                <a:fillRect/>
              </a:stretch>
            </p:blipFill>
            <p:spPr bwMode="auto">
              <a:xfrm>
                <a:off x="8290894" y="2694568"/>
                <a:ext cx="304062" cy="143882"/>
              </a:xfrm>
              <a:prstGeom prst="rect">
                <a:avLst/>
              </a:prstGeom>
            </p:spPr>
            <p:style>
              <a:lnRef idx="2">
                <a:schemeClr val="accent5"/>
              </a:lnRef>
              <a:fillRef idx="1">
                <a:schemeClr val="lt1"/>
              </a:fillRef>
              <a:effectRef idx="0">
                <a:schemeClr val="accent5"/>
              </a:effectRef>
              <a:fontRef idx="minor">
                <a:schemeClr val="dk1"/>
              </a:fontRef>
            </p:style>
          </p:pic>
        </p:grpSp>
        <p:cxnSp>
          <p:nvCxnSpPr>
            <p:cNvPr id="15" name="Straight Connector 14"/>
            <p:cNvCxnSpPr/>
            <p:nvPr/>
          </p:nvCxnSpPr>
          <p:spPr>
            <a:xfrm flipH="1">
              <a:off x="992375" y="1054227"/>
              <a:ext cx="3464224" cy="324084"/>
            </a:xfrm>
            <a:prstGeom prst="line">
              <a:avLst/>
            </a:prstGeom>
            <a:ln/>
          </p:spPr>
          <p:style>
            <a:lnRef idx="2">
              <a:schemeClr val="accent5"/>
            </a:lnRef>
            <a:fillRef idx="1">
              <a:schemeClr val="lt1"/>
            </a:fillRef>
            <a:effectRef idx="0">
              <a:schemeClr val="accent5"/>
            </a:effectRef>
            <a:fontRef idx="minor">
              <a:schemeClr val="dk1"/>
            </a:fontRef>
          </p:style>
        </p:cxnSp>
        <p:cxnSp>
          <p:nvCxnSpPr>
            <p:cNvPr id="16" name="Straight Connector 15"/>
            <p:cNvCxnSpPr/>
            <p:nvPr/>
          </p:nvCxnSpPr>
          <p:spPr>
            <a:xfrm flipH="1">
              <a:off x="2764025" y="1054227"/>
              <a:ext cx="1730572" cy="324084"/>
            </a:xfrm>
            <a:prstGeom prst="line">
              <a:avLst/>
            </a:prstGeom>
            <a:ln/>
          </p:spPr>
          <p:style>
            <a:lnRef idx="2">
              <a:schemeClr val="accent5"/>
            </a:lnRef>
            <a:fillRef idx="1">
              <a:schemeClr val="lt1"/>
            </a:fillRef>
            <a:effectRef idx="0">
              <a:schemeClr val="accent5"/>
            </a:effectRef>
            <a:fontRef idx="minor">
              <a:schemeClr val="dk1"/>
            </a:fontRef>
          </p:style>
        </p:cxnSp>
        <p:cxnSp>
          <p:nvCxnSpPr>
            <p:cNvPr id="17" name="Straight Connector 16"/>
            <p:cNvCxnSpPr/>
            <p:nvPr/>
          </p:nvCxnSpPr>
          <p:spPr>
            <a:xfrm>
              <a:off x="4520851" y="1054227"/>
              <a:ext cx="1786474" cy="324084"/>
            </a:xfrm>
            <a:prstGeom prst="line">
              <a:avLst/>
            </a:prstGeom>
            <a:ln/>
          </p:spPr>
          <p:style>
            <a:lnRef idx="2">
              <a:schemeClr val="accent5"/>
            </a:lnRef>
            <a:fillRef idx="1">
              <a:schemeClr val="lt1"/>
            </a:fillRef>
            <a:effectRef idx="0">
              <a:schemeClr val="accent5"/>
            </a:effectRef>
            <a:fontRef idx="minor">
              <a:schemeClr val="dk1"/>
            </a:fontRef>
          </p:style>
        </p:cxnSp>
        <p:cxnSp>
          <p:nvCxnSpPr>
            <p:cNvPr id="18" name="Straight Connector 17"/>
            <p:cNvCxnSpPr/>
            <p:nvPr/>
          </p:nvCxnSpPr>
          <p:spPr>
            <a:xfrm>
              <a:off x="4494597" y="1054227"/>
              <a:ext cx="3584378" cy="324084"/>
            </a:xfrm>
            <a:prstGeom prst="line">
              <a:avLst/>
            </a:prstGeom>
            <a:ln/>
          </p:spPr>
          <p:style>
            <a:lnRef idx="2">
              <a:schemeClr val="accent5"/>
            </a:lnRef>
            <a:fillRef idx="1">
              <a:schemeClr val="lt1"/>
            </a:fillRef>
            <a:effectRef idx="0">
              <a:schemeClr val="accent5"/>
            </a:effectRef>
            <a:fontRef idx="minor">
              <a:schemeClr val="dk1"/>
            </a:fontRef>
          </p:style>
        </p:cxnSp>
        <p:grpSp>
          <p:nvGrpSpPr>
            <p:cNvPr id="19" name="Group 18"/>
            <p:cNvGrpSpPr/>
            <p:nvPr/>
          </p:nvGrpSpPr>
          <p:grpSpPr>
            <a:xfrm>
              <a:off x="3253487" y="224879"/>
              <a:ext cx="2596634" cy="829348"/>
              <a:chOff x="3331175" y="529679"/>
              <a:chExt cx="2596634" cy="829348"/>
            </a:xfrm>
          </p:grpSpPr>
          <p:sp>
            <p:nvSpPr>
              <p:cNvPr id="23" name="TextBox 22"/>
              <p:cNvSpPr txBox="1"/>
              <p:nvPr/>
            </p:nvSpPr>
            <p:spPr>
              <a:xfrm>
                <a:off x="3331175" y="529679"/>
                <a:ext cx="2596634" cy="39887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rPr>
                  <a:t>ConfigMgr 07 Central Site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rPr>
                  <a:t>220,000 Clients Managed</a:t>
                </a:r>
              </a:p>
            </p:txBody>
          </p:sp>
          <p:grpSp>
            <p:nvGrpSpPr>
              <p:cNvPr id="24" name="Group 23"/>
              <p:cNvGrpSpPr/>
              <p:nvPr/>
            </p:nvGrpSpPr>
            <p:grpSpPr>
              <a:xfrm>
                <a:off x="4404606" y="914400"/>
                <a:ext cx="548394" cy="444627"/>
                <a:chOff x="4404606" y="990599"/>
                <a:chExt cx="548394" cy="561859"/>
              </a:xfrm>
            </p:grpSpPr>
            <p:pic>
              <p:nvPicPr>
                <p:cNvPr id="25" name="Picture 24" descr="C:\Program Files\Microsoft Resource DVD Artwork\DVD_ART\Artwork_Imagery\HARDWARE_IMAGERY\Illustration - Misc Hardware\Windows Vista Illustration Icons\Server.png">
                  <a:hlinkClick r:id="" action="ppaction://noaction" highlightClick="1"/>
                  <a:hlinkHover r:id="" action="ppaction://noaction" highlightClick="1"/>
                </p:cNvPr>
                <p:cNvPicPr>
                  <a:picLocks noChangeAspect="1" noChangeArrowheads="1"/>
                </p:cNvPicPr>
                <p:nvPr/>
              </p:nvPicPr>
              <p:blipFill>
                <a:blip r:embed="rId3" cstate="print"/>
                <a:srcRect/>
                <a:stretch>
                  <a:fillRect/>
                </a:stretch>
              </p:blipFill>
              <p:spPr bwMode="auto">
                <a:xfrm>
                  <a:off x="4404606" y="990599"/>
                  <a:ext cx="548394" cy="561859"/>
                </a:xfrm>
                <a:prstGeom prst="rect">
                  <a:avLst/>
                </a:prstGeom>
                <a:ln>
                  <a:headEnd/>
                  <a:tailEnd/>
                </a:ln>
              </p:spPr>
              <p:style>
                <a:lnRef idx="2">
                  <a:schemeClr val="accent5"/>
                </a:lnRef>
                <a:fillRef idx="1">
                  <a:schemeClr val="lt1"/>
                </a:fillRef>
                <a:effectRef idx="0">
                  <a:schemeClr val="accent5"/>
                </a:effectRef>
                <a:fontRef idx="minor">
                  <a:schemeClr val="dk1"/>
                </a:fontRef>
              </p:style>
            </p:pic>
            <p:sp>
              <p:nvSpPr>
                <p:cNvPr id="26" name="AutoShape 17"/>
                <p:cNvSpPr>
                  <a:spLocks noChangeArrowheads="1"/>
                </p:cNvSpPr>
                <p:nvPr/>
              </p:nvSpPr>
              <p:spPr bwMode="auto">
                <a:xfrm flipH="1">
                  <a:off x="4693213" y="1271529"/>
                  <a:ext cx="228600" cy="185630"/>
                </a:xfrm>
                <a:prstGeom prst="can">
                  <a:avLst>
                    <a:gd name="adj" fmla="val 27020"/>
                  </a:avLst>
                </a:prstGeom>
                <a:ln>
                  <a:headEnd/>
                  <a:tailEnd/>
                </a:ln>
              </p:spPr>
              <p:style>
                <a:lnRef idx="2">
                  <a:schemeClr val="accent5"/>
                </a:lnRef>
                <a:fillRef idx="1">
                  <a:schemeClr val="lt1"/>
                </a:fillRef>
                <a:effectRef idx="0">
                  <a:schemeClr val="accent5"/>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endParaRPr>
                </a:p>
              </p:txBody>
            </p:sp>
          </p:grpSp>
        </p:grpSp>
        <p:pic>
          <p:nvPicPr>
            <p:cNvPr id="20" name="Picture 19" descr="C:\Program Files (x86)\Microsoft Office\MEDIA\CAGCAT10\j0285750.wmf"/>
            <p:cNvPicPr>
              <a:picLocks noChangeAspect="1" noChangeArrowheads="1"/>
            </p:cNvPicPr>
            <p:nvPr/>
          </p:nvPicPr>
          <p:blipFill>
            <a:blip r:embed="rId4" cstate="print"/>
            <a:srcRect/>
            <a:stretch>
              <a:fillRect/>
            </a:stretch>
          </p:blipFill>
          <p:spPr bwMode="auto">
            <a:xfrm>
              <a:off x="1141512" y="1833253"/>
              <a:ext cx="304062" cy="112578"/>
            </a:xfrm>
            <a:prstGeom prst="rect">
              <a:avLst/>
            </a:prstGeom>
          </p:spPr>
          <p:style>
            <a:lnRef idx="2">
              <a:schemeClr val="accent5"/>
            </a:lnRef>
            <a:fillRef idx="1">
              <a:schemeClr val="lt1"/>
            </a:fillRef>
            <a:effectRef idx="0">
              <a:schemeClr val="accent5"/>
            </a:effectRef>
            <a:fontRef idx="minor">
              <a:schemeClr val="dk1"/>
            </a:fontRef>
          </p:style>
        </p:pic>
        <p:pic>
          <p:nvPicPr>
            <p:cNvPr id="21" name="Picture 20" descr="C:\Program Files (x86)\Microsoft Office\MEDIA\CAGCAT10\j0285750.wmf"/>
            <p:cNvPicPr>
              <a:picLocks noChangeAspect="1" noChangeArrowheads="1"/>
            </p:cNvPicPr>
            <p:nvPr/>
          </p:nvPicPr>
          <p:blipFill>
            <a:blip r:embed="rId4" cstate="print"/>
            <a:srcRect/>
            <a:stretch>
              <a:fillRect/>
            </a:stretch>
          </p:blipFill>
          <p:spPr bwMode="auto">
            <a:xfrm>
              <a:off x="1160472" y="1821686"/>
              <a:ext cx="304062" cy="112578"/>
            </a:xfrm>
            <a:prstGeom prst="rect">
              <a:avLst/>
            </a:prstGeom>
          </p:spPr>
          <p:style>
            <a:lnRef idx="2">
              <a:schemeClr val="accent5"/>
            </a:lnRef>
            <a:fillRef idx="1">
              <a:schemeClr val="lt1"/>
            </a:fillRef>
            <a:effectRef idx="0">
              <a:schemeClr val="accent5"/>
            </a:effectRef>
            <a:fontRef idx="minor">
              <a:schemeClr val="dk1"/>
            </a:fontRef>
          </p:style>
        </p:pic>
        <p:pic>
          <p:nvPicPr>
            <p:cNvPr id="22" name="Picture 17" descr="C:\Program Files (x86)\Microsoft Office\MEDIA\CAGCAT10\j0285750.wmf"/>
            <p:cNvPicPr>
              <a:picLocks noChangeAspect="1" noChangeArrowheads="1"/>
            </p:cNvPicPr>
            <p:nvPr/>
          </p:nvPicPr>
          <p:blipFill>
            <a:blip r:embed="rId4" cstate="print"/>
            <a:srcRect/>
            <a:stretch>
              <a:fillRect/>
            </a:stretch>
          </p:blipFill>
          <p:spPr bwMode="auto">
            <a:xfrm>
              <a:off x="931134" y="1676400"/>
              <a:ext cx="304062" cy="112578"/>
            </a:xfrm>
            <a:prstGeom prst="rect">
              <a:avLst/>
            </a:prstGeom>
          </p:spPr>
          <p:style>
            <a:lnRef idx="2">
              <a:schemeClr val="accent5"/>
            </a:lnRef>
            <a:fillRef idx="1">
              <a:schemeClr val="lt1"/>
            </a:fillRef>
            <a:effectRef idx="0">
              <a:schemeClr val="accent5"/>
            </a:effectRef>
            <a:fontRef idx="minor">
              <a:schemeClr val="dk1"/>
            </a:fontRef>
          </p:style>
        </p:pic>
      </p:grpSp>
      <p:grpSp>
        <p:nvGrpSpPr>
          <p:cNvPr id="50" name="Group 49"/>
          <p:cNvGrpSpPr/>
          <p:nvPr/>
        </p:nvGrpSpPr>
        <p:grpSpPr>
          <a:xfrm>
            <a:off x="8096824" y="1166791"/>
            <a:ext cx="3333006" cy="1422491"/>
            <a:chOff x="4114331" y="5490858"/>
            <a:chExt cx="3333006" cy="1422491"/>
          </a:xfrm>
        </p:grpSpPr>
        <p:sp>
          <p:nvSpPr>
            <p:cNvPr id="46" name="Rounded Rectangle 45"/>
            <p:cNvSpPr/>
            <p:nvPr/>
          </p:nvSpPr>
          <p:spPr bwMode="auto">
            <a:xfrm>
              <a:off x="4114331" y="6248115"/>
              <a:ext cx="3333006" cy="665234"/>
            </a:xfrm>
            <a:prstGeom prst="roundRect">
              <a:avLst/>
            </a:prstGeom>
            <a:solidFill>
              <a:srgbClr val="ACE58F"/>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FEP SQL Data </a:t>
              </a:r>
              <a:r>
                <a:rPr lang="en-US" sz="2200" dirty="0">
                  <a:solidFill>
                    <a:schemeClr val="bg1"/>
                  </a:solidFill>
                </a:rPr>
                <a:t>Warehouse &amp; Reporting </a:t>
              </a:r>
              <a:endParaRPr lang="en-US" sz="2200" dirty="0" smtClean="0">
                <a:solidFill>
                  <a:schemeClr val="bg1"/>
                </a:solidFill>
              </a:endParaRPr>
            </a:p>
          </p:txBody>
        </p:sp>
        <p:pic>
          <p:nvPicPr>
            <p:cNvPr id="47" name="Picture 46" descr="C:\Program Files\Microsoft Resource DVD Artwork\DVD_ART\Artwork_Imagery\HARDWARE_IMAGERY\Illustration - Misc Hardware\Windows Vista Illustration Icons\Server.png">
              <a:hlinkClick r:id="" action="ppaction://noaction" highlightClick="1"/>
              <a:hlinkHover r:id="" action="ppaction://noaction" highlightClick="1"/>
            </p:cNvPr>
            <p:cNvPicPr>
              <a:picLocks noChangeAspect="1" noChangeArrowheads="1"/>
            </p:cNvPicPr>
            <p:nvPr/>
          </p:nvPicPr>
          <p:blipFill>
            <a:blip r:embed="rId3" cstate="print"/>
            <a:srcRect/>
            <a:stretch>
              <a:fillRect/>
            </a:stretch>
          </p:blipFill>
          <p:spPr bwMode="auto">
            <a:xfrm>
              <a:off x="4949172" y="5490858"/>
              <a:ext cx="733642" cy="754772"/>
            </a:xfrm>
            <a:prstGeom prst="rect">
              <a:avLst/>
            </a:prstGeom>
            <a:solidFill>
              <a:schemeClr val="accent4">
                <a:lumMod val="40000"/>
                <a:lumOff val="60000"/>
              </a:schemeClr>
            </a:solidFill>
            <a:ln>
              <a:headEnd/>
              <a:tailEnd/>
            </a:ln>
          </p:spPr>
          <p:style>
            <a:lnRef idx="2">
              <a:schemeClr val="accent5"/>
            </a:lnRef>
            <a:fillRef idx="1">
              <a:schemeClr val="lt1"/>
            </a:fillRef>
            <a:effectRef idx="0">
              <a:schemeClr val="accent5"/>
            </a:effectRef>
            <a:fontRef idx="minor">
              <a:schemeClr val="dk1"/>
            </a:fontRef>
          </p:style>
        </p:pic>
        <p:sp>
          <p:nvSpPr>
            <p:cNvPr id="48" name="AutoShape 17"/>
            <p:cNvSpPr>
              <a:spLocks noChangeArrowheads="1"/>
            </p:cNvSpPr>
            <p:nvPr/>
          </p:nvSpPr>
          <p:spPr bwMode="auto">
            <a:xfrm flipH="1">
              <a:off x="5472851" y="5996264"/>
              <a:ext cx="305821" cy="249366"/>
            </a:xfrm>
            <a:prstGeom prst="can">
              <a:avLst>
                <a:gd name="adj" fmla="val 27020"/>
              </a:avLst>
            </a:prstGeom>
            <a:solidFill>
              <a:schemeClr val="accent4">
                <a:lumMod val="40000"/>
                <a:lumOff val="60000"/>
              </a:schemeClr>
            </a:solidFill>
            <a:ln>
              <a:headEnd/>
              <a:tailEnd/>
            </a:ln>
          </p:spPr>
          <p:style>
            <a:lnRef idx="2">
              <a:schemeClr val="accent5"/>
            </a:lnRef>
            <a:fillRef idx="1">
              <a:schemeClr val="lt1"/>
            </a:fillRef>
            <a:effectRef idx="0">
              <a:schemeClr val="accent5"/>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endParaRPr>
            </a:p>
          </p:txBody>
        </p:sp>
      </p:grpSp>
      <p:sp>
        <p:nvSpPr>
          <p:cNvPr id="49" name="Rounded Rectangle 48"/>
          <p:cNvSpPr/>
          <p:nvPr/>
        </p:nvSpPr>
        <p:spPr bwMode="auto">
          <a:xfrm>
            <a:off x="2115235" y="1796880"/>
            <a:ext cx="3388115" cy="686644"/>
          </a:xfrm>
          <a:prstGeom prst="roundRect">
            <a:avLst/>
          </a:prstGeom>
          <a:solidFill>
            <a:srgbClr val="ACE58F"/>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FEP Server + Console Extensions</a:t>
            </a:r>
          </a:p>
        </p:txBody>
      </p:sp>
      <p:grpSp>
        <p:nvGrpSpPr>
          <p:cNvPr id="53" name="Group 52"/>
          <p:cNvGrpSpPr/>
          <p:nvPr/>
        </p:nvGrpSpPr>
        <p:grpSpPr>
          <a:xfrm>
            <a:off x="5888735" y="1824000"/>
            <a:ext cx="1344354" cy="765282"/>
            <a:chOff x="5888735" y="1824000"/>
            <a:chExt cx="1344354" cy="765282"/>
          </a:xfrm>
        </p:grpSpPr>
        <p:sp>
          <p:nvSpPr>
            <p:cNvPr id="51" name="AutoShape 17"/>
            <p:cNvSpPr>
              <a:spLocks noChangeArrowheads="1"/>
            </p:cNvSpPr>
            <p:nvPr/>
          </p:nvSpPr>
          <p:spPr bwMode="auto">
            <a:xfrm flipH="1">
              <a:off x="6343938" y="2339916"/>
              <a:ext cx="305821" cy="249366"/>
            </a:xfrm>
            <a:prstGeom prst="can">
              <a:avLst>
                <a:gd name="adj" fmla="val 27020"/>
              </a:avLst>
            </a:prstGeom>
            <a:solidFill>
              <a:schemeClr val="accent4">
                <a:lumMod val="40000"/>
                <a:lumOff val="60000"/>
              </a:schemeClr>
            </a:solidFill>
            <a:ln>
              <a:headEnd/>
              <a:tailEnd/>
            </a:ln>
          </p:spPr>
          <p:style>
            <a:lnRef idx="2">
              <a:schemeClr val="accent5"/>
            </a:lnRef>
            <a:fillRef idx="1">
              <a:schemeClr val="lt1"/>
            </a:fillRef>
            <a:effectRef idx="0">
              <a:schemeClr val="accent5"/>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endParaRPr>
            </a:p>
          </p:txBody>
        </p:sp>
        <p:sp>
          <p:nvSpPr>
            <p:cNvPr id="52" name="Rounded Rectangle 51"/>
            <p:cNvSpPr/>
            <p:nvPr/>
          </p:nvSpPr>
          <p:spPr bwMode="auto">
            <a:xfrm>
              <a:off x="5888735" y="1824000"/>
              <a:ext cx="1344354" cy="495721"/>
            </a:xfrm>
            <a:prstGeom prst="roundRect">
              <a:avLst/>
            </a:prstGeom>
            <a:solidFill>
              <a:srgbClr val="ACE58F"/>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FEP SQL DB</a:t>
              </a:r>
            </a:p>
          </p:txBody>
        </p:sp>
      </p:grpSp>
      <p:grpSp>
        <p:nvGrpSpPr>
          <p:cNvPr id="62" name="Group 61"/>
          <p:cNvGrpSpPr/>
          <p:nvPr/>
        </p:nvGrpSpPr>
        <p:grpSpPr>
          <a:xfrm>
            <a:off x="10035902" y="88877"/>
            <a:ext cx="2074274" cy="1113964"/>
            <a:chOff x="10477083" y="152400"/>
            <a:chExt cx="1659981" cy="1113964"/>
          </a:xfrm>
          <a:solidFill>
            <a:schemeClr val="accent1"/>
          </a:solidFill>
        </p:grpSpPr>
        <p:grpSp>
          <p:nvGrpSpPr>
            <p:cNvPr id="63" name="Group 62"/>
            <p:cNvGrpSpPr/>
            <p:nvPr/>
          </p:nvGrpSpPr>
          <p:grpSpPr>
            <a:xfrm>
              <a:off x="10477083" y="152400"/>
              <a:ext cx="1475828" cy="789185"/>
              <a:chOff x="137296" y="-2"/>
              <a:chExt cx="4875969" cy="1931287"/>
            </a:xfrm>
            <a:grpFill/>
            <a:scene3d>
              <a:camera prst="orthographicFront">
                <a:rot lat="0" lon="0" rev="0"/>
              </a:camera>
              <a:lightRig rig="contrasting" dir="t">
                <a:rot lat="0" lon="0" rev="1200000"/>
              </a:lightRig>
            </a:scene3d>
          </p:grpSpPr>
          <p:sp>
            <p:nvSpPr>
              <p:cNvPr id="67" name="Rounded Rectangle 4"/>
              <p:cNvSpPr/>
              <p:nvPr/>
            </p:nvSpPr>
            <p:spPr>
              <a:xfrm>
                <a:off x="503863" y="405192"/>
                <a:ext cx="3818613" cy="1363617"/>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0" lvl="1" algn="l" defTabSz="800100">
                  <a:lnSpc>
                    <a:spcPct val="90000"/>
                  </a:lnSpc>
                  <a:spcBef>
                    <a:spcPct val="0"/>
                  </a:spcBef>
                  <a:spcAft>
                    <a:spcPct val="15000"/>
                  </a:spcAft>
                </a:pPr>
                <a:r>
                  <a:rPr lang="en-US" sz="1800" b="1" kern="1200" dirty="0" smtClean="0"/>
                  <a:t>Planning</a:t>
                </a:r>
              </a:p>
            </p:txBody>
          </p:sp>
          <p:sp>
            <p:nvSpPr>
              <p:cNvPr id="68" name="Rounded Rectangle 67"/>
              <p:cNvSpPr/>
              <p:nvPr/>
            </p:nvSpPr>
            <p:spPr>
              <a:xfrm>
                <a:off x="137296" y="-2"/>
                <a:ext cx="4875969" cy="1931287"/>
              </a:xfrm>
              <a:prstGeom prst="roundRect">
                <a:avLst>
                  <a:gd name="adj" fmla="val 10000"/>
                </a:avLst>
              </a:prstGeom>
              <a:grpFill/>
              <a:sp3d z="-300000" contourW="19050" prstMaterial="metal">
                <a:bevelT w="88900" h="203200"/>
                <a:bevelB w="165100" h="254000"/>
              </a:sp3d>
            </p:spPr>
            <p:style>
              <a:lnRef idx="0">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65" name="Pie 64"/>
            <p:cNvSpPr/>
            <p:nvPr/>
          </p:nvSpPr>
          <p:spPr>
            <a:xfrm>
              <a:off x="11413429" y="448212"/>
              <a:ext cx="723635" cy="818152"/>
            </a:xfrm>
            <a:prstGeom prst="pieWedge">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grpSp>
      <p:cxnSp>
        <p:nvCxnSpPr>
          <p:cNvPr id="71" name="Straight Arrow Connector 70"/>
          <p:cNvCxnSpPr/>
          <p:nvPr/>
        </p:nvCxnSpPr>
        <p:spPr>
          <a:xfrm>
            <a:off x="6649759" y="2464599"/>
            <a:ext cx="1447066" cy="0"/>
          </a:xfrm>
          <a:prstGeom prst="straightConnector1">
            <a:avLst/>
          </a:prstGeom>
          <a:ln>
            <a:solidFill>
              <a:srgbClr val="429A16"/>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50966" y="5628382"/>
            <a:ext cx="11373666" cy="1077218"/>
          </a:xfrm>
          <a:prstGeom prst="rect">
            <a:avLst/>
          </a:prstGeom>
        </p:spPr>
        <p:txBody>
          <a:bodyPr wrap="square">
            <a:spAutoFit/>
          </a:bodyPr>
          <a:lstStyle/>
          <a:p>
            <a:pPr marL="460375" lvl="0" indent="-460375">
              <a:lnSpc>
                <a:spcPct val="90000"/>
              </a:lnSpc>
              <a:spcBef>
                <a:spcPct val="20000"/>
              </a:spcBef>
              <a:buSzPct val="90000"/>
              <a:buBlip>
                <a:blip r:embed="rId5"/>
              </a:buBlip>
            </a:pPr>
            <a:r>
              <a:rPr lang="en-US" sz="3200" dirty="0">
                <a:gradFill>
                  <a:gsLst>
                    <a:gs pos="0">
                      <a:srgbClr val="FFFFFF"/>
                    </a:gs>
                    <a:gs pos="86000">
                      <a:srgbClr val="FFFFFF"/>
                    </a:gs>
                  </a:gsLst>
                  <a:lin ang="5400000" scaled="0"/>
                </a:gradFill>
              </a:rPr>
              <a:t>FEP Management Model: Centralized</a:t>
            </a:r>
          </a:p>
          <a:p>
            <a:pPr marL="460375" lvl="0" indent="-460375">
              <a:lnSpc>
                <a:spcPct val="90000"/>
              </a:lnSpc>
              <a:spcBef>
                <a:spcPct val="20000"/>
              </a:spcBef>
              <a:buSzPct val="90000"/>
              <a:buBlip>
                <a:blip r:embed="rId5"/>
              </a:buBlip>
            </a:pPr>
            <a:r>
              <a:rPr lang="en-US" sz="3200" dirty="0">
                <a:gradFill>
                  <a:gsLst>
                    <a:gs pos="0">
                      <a:srgbClr val="FFFFFF"/>
                    </a:gs>
                    <a:gs pos="86000">
                      <a:srgbClr val="FFFFFF"/>
                    </a:gs>
                  </a:gsLst>
                  <a:lin ang="5400000" scaled="0"/>
                </a:gradFill>
              </a:rPr>
              <a:t>FEP Deployment Option: Basic with Remote Reporting </a:t>
            </a:r>
          </a:p>
        </p:txBody>
      </p:sp>
    </p:spTree>
    <p:extLst>
      <p:ext uri="{BB962C8B-B14F-4D97-AF65-F5344CB8AC3E}">
        <p14:creationId xmlns:p14="http://schemas.microsoft.com/office/powerpoint/2010/main" val="3552716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0-#ppt_w/2"/>
                                          </p:val>
                                        </p:tav>
                                        <p:tav tm="100000">
                                          <p:val>
                                            <p:strVal val="#ppt_x"/>
                                          </p:val>
                                        </p:tav>
                                      </p:tavLst>
                                    </p:anim>
                                    <p:anim calcmode="lin" valueType="num">
                                      <p:cBhvr additive="base">
                                        <p:cTn id="8" dur="10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1000" fill="hold"/>
                                        <p:tgtEl>
                                          <p:spTgt spid="53"/>
                                        </p:tgtEl>
                                        <p:attrNameLst>
                                          <p:attrName>ppt_x</p:attrName>
                                        </p:attrNameLst>
                                      </p:cBhvr>
                                      <p:tavLst>
                                        <p:tav tm="0">
                                          <p:val>
                                            <p:strVal val="#ppt_x"/>
                                          </p:val>
                                        </p:tav>
                                        <p:tav tm="100000">
                                          <p:val>
                                            <p:strVal val="#ppt_x"/>
                                          </p:val>
                                        </p:tav>
                                      </p:tavLst>
                                    </p:anim>
                                    <p:anim calcmode="lin" valueType="num">
                                      <p:cBhvr additive="base">
                                        <p:cTn id="14"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000" fill="hold"/>
                                        <p:tgtEl>
                                          <p:spTgt spid="50"/>
                                        </p:tgtEl>
                                        <p:attrNameLst>
                                          <p:attrName>ppt_x</p:attrName>
                                        </p:attrNameLst>
                                      </p:cBhvr>
                                      <p:tavLst>
                                        <p:tav tm="0">
                                          <p:val>
                                            <p:strVal val="1+#ppt_w/2"/>
                                          </p:val>
                                        </p:tav>
                                        <p:tav tm="100000">
                                          <p:val>
                                            <p:strVal val="#ppt_x"/>
                                          </p:val>
                                        </p:tav>
                                      </p:tavLst>
                                    </p:anim>
                                    <p:anim calcmode="lin" valueType="num">
                                      <p:cBhvr additive="base">
                                        <p:cTn id="20" dur="1000" fill="hold"/>
                                        <p:tgtEl>
                                          <p:spTgt spid="5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9112" y="1445491"/>
            <a:ext cx="11149013" cy="609398"/>
          </a:xfrm>
        </p:spPr>
        <p:txBody>
          <a:bodyPr/>
          <a:lstStyle/>
          <a:p>
            <a:r>
              <a:rPr lang="en-US" sz="6600" dirty="0" smtClean="0"/>
              <a:t>FEP 2010 Policy Deployment</a:t>
            </a:r>
            <a:endParaRPr lang="en-US" sz="6600" dirty="0"/>
          </a:p>
        </p:txBody>
      </p:sp>
    </p:spTree>
    <p:extLst>
      <p:ext uri="{BB962C8B-B14F-4D97-AF65-F5344CB8AC3E}">
        <p14:creationId xmlns:p14="http://schemas.microsoft.com/office/powerpoint/2010/main" val="19650486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FEP 2010 Policy Deployment</a:t>
            </a:r>
            <a:endParaRPr lang="en-US" dirty="0"/>
          </a:p>
        </p:txBody>
      </p:sp>
      <p:sp>
        <p:nvSpPr>
          <p:cNvPr id="6" name="Rectangle 5"/>
          <p:cNvSpPr/>
          <p:nvPr/>
        </p:nvSpPr>
        <p:spPr>
          <a:xfrm>
            <a:off x="836611" y="3628319"/>
            <a:ext cx="3977179" cy="1077218"/>
          </a:xfrm>
          <a:prstGeom prst="rect">
            <a:avLst/>
          </a:prstGeom>
        </p:spPr>
        <p:txBody>
          <a:bodyPr wrap="none">
            <a:spAutoFit/>
          </a:bodyPr>
          <a:lstStyle/>
          <a:p>
            <a:pPr marL="460375" lvl="0" indent="-460375">
              <a:lnSpc>
                <a:spcPct val="90000"/>
              </a:lnSpc>
              <a:spcBef>
                <a:spcPct val="20000"/>
              </a:spcBef>
              <a:buSzPct val="90000"/>
              <a:buBlip>
                <a:blip r:embed="rId3"/>
              </a:buBlip>
            </a:pPr>
            <a:r>
              <a:rPr lang="en-US" sz="3200" dirty="0">
                <a:gradFill>
                  <a:gsLst>
                    <a:gs pos="0">
                      <a:srgbClr val="FFFFFF"/>
                    </a:gs>
                    <a:gs pos="86000">
                      <a:srgbClr val="FFFFFF"/>
                    </a:gs>
                  </a:gsLst>
                  <a:lin ang="5400000" scaled="0"/>
                </a:gradFill>
              </a:rPr>
              <a:t>Policy Creation</a:t>
            </a:r>
          </a:p>
          <a:p>
            <a:pPr marL="460375" lvl="0" indent="-460375">
              <a:lnSpc>
                <a:spcPct val="90000"/>
              </a:lnSpc>
              <a:spcBef>
                <a:spcPct val="20000"/>
              </a:spcBef>
              <a:buSzPct val="90000"/>
              <a:buBlip>
                <a:blip r:embed="rId3"/>
              </a:buBlip>
            </a:pPr>
            <a:r>
              <a:rPr lang="en-US" sz="3200" dirty="0">
                <a:gradFill>
                  <a:gsLst>
                    <a:gs pos="0">
                      <a:srgbClr val="FFFFFF"/>
                    </a:gs>
                    <a:gs pos="86000">
                      <a:srgbClr val="FFFFFF"/>
                    </a:gs>
                  </a:gsLst>
                  <a:lin ang="5400000" scaled="0"/>
                </a:gradFill>
              </a:rPr>
              <a:t>Policy Assignment</a:t>
            </a:r>
          </a:p>
        </p:txBody>
      </p:sp>
    </p:spTree>
    <p:extLst>
      <p:ext uri="{BB962C8B-B14F-4D97-AF65-F5344CB8AC3E}">
        <p14:creationId xmlns:p14="http://schemas.microsoft.com/office/powerpoint/2010/main" val="59619057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FEP 2010 Policy Management</a:t>
            </a:r>
            <a:endParaRPr lang="en-US" dirty="0"/>
          </a:p>
        </p:txBody>
      </p:sp>
      <p:sp>
        <p:nvSpPr>
          <p:cNvPr id="6" name="Text Placeholder 5"/>
          <p:cNvSpPr>
            <a:spLocks noGrp="1"/>
          </p:cNvSpPr>
          <p:nvPr>
            <p:ph type="body" sz="quarter" idx="10"/>
          </p:nvPr>
        </p:nvSpPr>
        <p:spPr/>
        <p:txBody>
          <a:bodyPr/>
          <a:lstStyle/>
          <a:p>
            <a:r>
              <a:rPr lang="en-US" smtClean="0"/>
              <a:t>What is FEP Policy? </a:t>
            </a:r>
          </a:p>
          <a:p>
            <a:pPr lvl="1"/>
            <a:r>
              <a:rPr lang="en-US" smtClean="0"/>
              <a:t>Antimalware, Windows Firewall Settings</a:t>
            </a:r>
          </a:p>
          <a:p>
            <a:pPr lvl="1"/>
            <a:r>
              <a:rPr lang="en-US" smtClean="0"/>
              <a:t>Definition Update Source Configuration</a:t>
            </a:r>
          </a:p>
          <a:p>
            <a:r>
              <a:rPr lang="en-US" smtClean="0"/>
              <a:t>What can you do? </a:t>
            </a:r>
          </a:p>
          <a:p>
            <a:pPr lvl="1"/>
            <a:r>
              <a:rPr lang="en-US" smtClean="0"/>
              <a:t>Copy, Edit, Assign, Import &amp; Export Policy</a:t>
            </a:r>
          </a:p>
          <a:p>
            <a:pPr lvl="1"/>
            <a:r>
              <a:rPr lang="en-US" smtClean="0"/>
              <a:t>Use Templates, Set Precedence</a:t>
            </a:r>
          </a:p>
          <a:p>
            <a:r>
              <a:rPr lang="en-US" smtClean="0"/>
              <a:t>Where are they?</a:t>
            </a:r>
          </a:p>
          <a:p>
            <a:pPr lvl="1"/>
            <a:r>
              <a:rPr lang="en-US" smtClean="0"/>
              <a:t>FEP Node - Policies</a:t>
            </a:r>
          </a:p>
          <a:p>
            <a:pPr lvl="1"/>
            <a:r>
              <a:rPr lang="en-US" smtClean="0"/>
              <a:t>All Policies -&gt; Programs in one FEP Policy Package</a:t>
            </a:r>
          </a:p>
          <a:p>
            <a:pPr lvl="1"/>
            <a:r>
              <a:rPr lang="en-US" smtClean="0"/>
              <a:t>All Assignments -&gt; Advertisement of FEP Policy programs</a:t>
            </a:r>
          </a:p>
          <a:p>
            <a:endParaRPr lang="en-US" dirty="0" smtClean="0"/>
          </a:p>
        </p:txBody>
      </p:sp>
      <p:grpSp>
        <p:nvGrpSpPr>
          <p:cNvPr id="11" name="Group 10"/>
          <p:cNvGrpSpPr/>
          <p:nvPr/>
        </p:nvGrpSpPr>
        <p:grpSpPr>
          <a:xfrm>
            <a:off x="10036311" y="126124"/>
            <a:ext cx="2086944" cy="1096345"/>
            <a:chOff x="7148543" y="1981200"/>
            <a:chExt cx="2086944" cy="1096345"/>
          </a:xfrm>
          <a:solidFill>
            <a:schemeClr val="bg2"/>
          </a:solidFill>
        </p:grpSpPr>
        <p:grpSp>
          <p:nvGrpSpPr>
            <p:cNvPr id="12" name="Group 11"/>
            <p:cNvGrpSpPr/>
            <p:nvPr/>
          </p:nvGrpSpPr>
          <p:grpSpPr>
            <a:xfrm>
              <a:off x="7391081" y="1981200"/>
              <a:ext cx="1844406" cy="731014"/>
              <a:chOff x="6340819" y="76194"/>
              <a:chExt cx="4628963" cy="1766879"/>
            </a:xfrm>
            <a:grpFill/>
            <a:scene3d>
              <a:camera prst="orthographicFront">
                <a:rot lat="0" lon="0" rev="0"/>
              </a:camera>
              <a:lightRig rig="contrasting" dir="t">
                <a:rot lat="0" lon="0" rev="1200000"/>
              </a:lightRig>
            </a:scene3d>
          </p:grpSpPr>
          <p:sp>
            <p:nvSpPr>
              <p:cNvPr id="14" name="Rounded Rectangle 4"/>
              <p:cNvSpPr/>
              <p:nvPr/>
            </p:nvSpPr>
            <p:spPr>
              <a:xfrm>
                <a:off x="7126121" y="461734"/>
                <a:ext cx="3843661" cy="1247533"/>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t" anchorCtr="0">
                <a:noAutofit/>
              </a:bodyPr>
              <a:lstStyle/>
              <a:p>
                <a:pPr marL="0" lvl="1" algn="l" defTabSz="889000">
                  <a:lnSpc>
                    <a:spcPct val="90000"/>
                  </a:lnSpc>
                  <a:spcBef>
                    <a:spcPct val="0"/>
                  </a:spcBef>
                  <a:spcAft>
                    <a:spcPct val="15000"/>
                  </a:spcAft>
                </a:pPr>
                <a:r>
                  <a:rPr lang="en-US" b="1" kern="1200" dirty="0" smtClean="0"/>
                  <a:t>Deployment</a:t>
                </a:r>
              </a:p>
            </p:txBody>
          </p:sp>
          <p:sp>
            <p:nvSpPr>
              <p:cNvPr id="15" name="Rounded Rectangle 14"/>
              <p:cNvSpPr/>
              <p:nvPr/>
            </p:nvSpPr>
            <p:spPr>
              <a:xfrm>
                <a:off x="6340819" y="76194"/>
                <a:ext cx="4628962" cy="1766879"/>
              </a:xfrm>
              <a:prstGeom prst="roundRect">
                <a:avLst>
                  <a:gd name="adj" fmla="val 10000"/>
                </a:avLst>
              </a:prstGeom>
              <a:grpFill/>
              <a:sp3d z="-300000" contourW="19050" prstMaterial="metal">
                <a:bevelT w="88900" h="203200"/>
                <a:bevelB w="165100" h="254000"/>
              </a:sp3d>
            </p:spPr>
            <p:style>
              <a:lnRef idx="0">
                <a:schemeClr val="accent2">
                  <a:hueOff val="-2974132"/>
                  <a:satOff val="0"/>
                  <a:lumOff val="516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3" name="Pie 12"/>
            <p:cNvSpPr/>
            <p:nvPr/>
          </p:nvSpPr>
          <p:spPr>
            <a:xfrm rot="5400000">
              <a:off x="7213744" y="2190130"/>
              <a:ext cx="822214" cy="952615"/>
            </a:xfrm>
            <a:prstGeom prst="pieWedge">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2974132"/>
                <a:satOff val="0"/>
                <a:lumOff val="5163"/>
                <a:alphaOff val="0"/>
              </a:schemeClr>
            </a:fillRef>
            <a:effectRef idx="2">
              <a:schemeClr val="accent2">
                <a:hueOff val="-2974132"/>
                <a:satOff val="0"/>
                <a:lumOff val="5163"/>
                <a:alphaOff val="0"/>
              </a:schemeClr>
            </a:effectRef>
            <a:fontRef idx="minor">
              <a:schemeClr val="lt1"/>
            </a:fontRef>
          </p:style>
        </p:sp>
      </p:grpSp>
    </p:spTree>
    <p:extLst>
      <p:ext uri="{BB962C8B-B14F-4D97-AF65-F5344CB8AC3E}">
        <p14:creationId xmlns:p14="http://schemas.microsoft.com/office/powerpoint/2010/main" val="868845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1000"/>
                                        <p:tgtEl>
                                          <p:spTgt spid="6">
                                            <p:txEl>
                                              <p:pRg st="7" end="7"/>
                                            </p:txEl>
                                          </p:spTgt>
                                        </p:tgtEl>
                                      </p:cBhvr>
                                    </p:animEffect>
                                    <p:anim calcmode="lin" valueType="num">
                                      <p:cBhvr>
                                        <p:cTn id="4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fade">
                                      <p:cBhvr>
                                        <p:cTn id="51" dur="1000"/>
                                        <p:tgtEl>
                                          <p:spTgt spid="6">
                                            <p:txEl>
                                              <p:pRg st="8" end="8"/>
                                            </p:txEl>
                                          </p:spTgt>
                                        </p:tgtEl>
                                      </p:cBhvr>
                                    </p:animEffect>
                                    <p:anim calcmode="lin" valueType="num">
                                      <p:cBhvr>
                                        <p:cTn id="5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1000"/>
                                        <p:tgtEl>
                                          <p:spTgt spid="6">
                                            <p:txEl>
                                              <p:pRg st="9" end="9"/>
                                            </p:txEl>
                                          </p:spTgt>
                                        </p:tgtEl>
                                      </p:cBhvr>
                                    </p:animEffect>
                                    <p:anim calcmode="lin" valueType="num">
                                      <p:cBhvr>
                                        <p:cTn id="5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FEP Policy @ Microsoft</a:t>
            </a:r>
            <a:endParaRPr lang="en-US" dirty="0"/>
          </a:p>
        </p:txBody>
      </p:sp>
      <p:sp>
        <p:nvSpPr>
          <p:cNvPr id="6" name="Text Placeholder 5"/>
          <p:cNvSpPr>
            <a:spLocks noGrp="1"/>
          </p:cNvSpPr>
          <p:nvPr>
            <p:ph type="body" sz="quarter" idx="10"/>
          </p:nvPr>
        </p:nvSpPr>
        <p:spPr/>
        <p:txBody>
          <a:bodyPr/>
          <a:lstStyle/>
          <a:p>
            <a:r>
              <a:rPr lang="en-US" smtClean="0"/>
              <a:t>Antimalware Settings</a:t>
            </a:r>
          </a:p>
          <a:p>
            <a:pPr lvl="1"/>
            <a:r>
              <a:rPr lang="en-US" smtClean="0"/>
              <a:t>Real time Protection – Both ways</a:t>
            </a:r>
          </a:p>
          <a:p>
            <a:pPr lvl="1"/>
            <a:r>
              <a:rPr lang="en-US" smtClean="0"/>
              <a:t>Weekly Quick scan</a:t>
            </a:r>
          </a:p>
          <a:p>
            <a:pPr lvl="1"/>
            <a:r>
              <a:rPr lang="en-US" smtClean="0"/>
              <a:t>Allow Users to:</a:t>
            </a:r>
          </a:p>
          <a:p>
            <a:pPr lvl="2"/>
            <a:r>
              <a:rPr lang="en-US" smtClean="0"/>
              <a:t>Change Schedule</a:t>
            </a:r>
          </a:p>
          <a:p>
            <a:pPr lvl="2"/>
            <a:r>
              <a:rPr lang="en-US" smtClean="0"/>
              <a:t>Add Exclusions</a:t>
            </a:r>
          </a:p>
          <a:p>
            <a:pPr lvl="2"/>
            <a:r>
              <a:rPr lang="en-US" smtClean="0"/>
              <a:t>Processor % Usage</a:t>
            </a:r>
          </a:p>
          <a:p>
            <a:r>
              <a:rPr lang="en-US" smtClean="0"/>
              <a:t>No Firewall Setting</a:t>
            </a:r>
          </a:p>
          <a:p>
            <a:r>
              <a:rPr lang="en-US" smtClean="0"/>
              <a:t>Definition Update Source Order</a:t>
            </a:r>
          </a:p>
          <a:p>
            <a:pPr lvl="1"/>
            <a:r>
              <a:rPr lang="en-US" smtClean="0"/>
              <a:t>ConfigMgr/Windows Server Update Services (WSUS)</a:t>
            </a:r>
          </a:p>
          <a:p>
            <a:pPr lvl="1"/>
            <a:r>
              <a:rPr lang="en-US" smtClean="0"/>
              <a:t>Microsoft Update (MU)</a:t>
            </a:r>
            <a:endParaRPr lang="en-US" dirty="0"/>
          </a:p>
        </p:txBody>
      </p:sp>
      <p:grpSp>
        <p:nvGrpSpPr>
          <p:cNvPr id="11" name="Group 10"/>
          <p:cNvGrpSpPr/>
          <p:nvPr/>
        </p:nvGrpSpPr>
        <p:grpSpPr>
          <a:xfrm>
            <a:off x="10036311" y="126124"/>
            <a:ext cx="2086944" cy="1096345"/>
            <a:chOff x="7148543" y="1981200"/>
            <a:chExt cx="2086944" cy="1096345"/>
          </a:xfrm>
          <a:solidFill>
            <a:schemeClr val="bg2"/>
          </a:solidFill>
        </p:grpSpPr>
        <p:grpSp>
          <p:nvGrpSpPr>
            <p:cNvPr id="12" name="Group 11"/>
            <p:cNvGrpSpPr/>
            <p:nvPr/>
          </p:nvGrpSpPr>
          <p:grpSpPr>
            <a:xfrm>
              <a:off x="7391081" y="1981200"/>
              <a:ext cx="1844406" cy="731014"/>
              <a:chOff x="6340819" y="76194"/>
              <a:chExt cx="4628963" cy="1766879"/>
            </a:xfrm>
            <a:grpFill/>
            <a:scene3d>
              <a:camera prst="orthographicFront">
                <a:rot lat="0" lon="0" rev="0"/>
              </a:camera>
              <a:lightRig rig="contrasting" dir="t">
                <a:rot lat="0" lon="0" rev="1200000"/>
              </a:lightRig>
            </a:scene3d>
          </p:grpSpPr>
          <p:sp>
            <p:nvSpPr>
              <p:cNvPr id="14" name="Rounded Rectangle 4"/>
              <p:cNvSpPr/>
              <p:nvPr/>
            </p:nvSpPr>
            <p:spPr>
              <a:xfrm>
                <a:off x="7126121" y="461734"/>
                <a:ext cx="3843661" cy="1247533"/>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t" anchorCtr="0">
                <a:noAutofit/>
              </a:bodyPr>
              <a:lstStyle/>
              <a:p>
                <a:pPr marL="0" lvl="1" algn="l" defTabSz="889000">
                  <a:lnSpc>
                    <a:spcPct val="90000"/>
                  </a:lnSpc>
                  <a:spcBef>
                    <a:spcPct val="0"/>
                  </a:spcBef>
                  <a:spcAft>
                    <a:spcPct val="15000"/>
                  </a:spcAft>
                </a:pPr>
                <a:r>
                  <a:rPr lang="en-US" b="1" kern="1200" dirty="0" smtClean="0"/>
                  <a:t>Deployment</a:t>
                </a:r>
              </a:p>
            </p:txBody>
          </p:sp>
          <p:sp>
            <p:nvSpPr>
              <p:cNvPr id="15" name="Rounded Rectangle 14"/>
              <p:cNvSpPr/>
              <p:nvPr/>
            </p:nvSpPr>
            <p:spPr>
              <a:xfrm>
                <a:off x="6340819" y="76194"/>
                <a:ext cx="4628962" cy="1766879"/>
              </a:xfrm>
              <a:prstGeom prst="roundRect">
                <a:avLst>
                  <a:gd name="adj" fmla="val 10000"/>
                </a:avLst>
              </a:prstGeom>
              <a:grpFill/>
              <a:sp3d z="-300000" contourW="19050" prstMaterial="metal">
                <a:bevelT w="88900" h="203200"/>
                <a:bevelB w="165100" h="254000"/>
              </a:sp3d>
            </p:spPr>
            <p:style>
              <a:lnRef idx="0">
                <a:schemeClr val="accent2">
                  <a:hueOff val="-2974132"/>
                  <a:satOff val="0"/>
                  <a:lumOff val="516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3" name="Pie 12"/>
            <p:cNvSpPr/>
            <p:nvPr/>
          </p:nvSpPr>
          <p:spPr>
            <a:xfrm rot="5400000">
              <a:off x="7213744" y="2190130"/>
              <a:ext cx="822214" cy="952615"/>
            </a:xfrm>
            <a:prstGeom prst="pieWedge">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2974132"/>
                <a:satOff val="0"/>
                <a:lumOff val="5163"/>
                <a:alphaOff val="0"/>
              </a:schemeClr>
            </a:fillRef>
            <a:effectRef idx="2">
              <a:schemeClr val="accent2">
                <a:hueOff val="-2974132"/>
                <a:satOff val="0"/>
                <a:lumOff val="5163"/>
                <a:alphaOff val="0"/>
              </a:schemeClr>
            </a:effectRef>
            <a:fontRef idx="minor">
              <a:schemeClr val="lt1"/>
            </a:fontRef>
          </p:style>
        </p:sp>
      </p:grpSp>
    </p:spTree>
    <p:extLst>
      <p:ext uri="{BB962C8B-B14F-4D97-AF65-F5344CB8AC3E}">
        <p14:creationId xmlns:p14="http://schemas.microsoft.com/office/powerpoint/2010/main" val="1308075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anim calcmode="lin" valueType="num">
                                      <p:cBhvr>
                                        <p:cTn id="3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fade">
                                      <p:cBhvr>
                                        <p:cTn id="51" dur="1000"/>
                                        <p:tgtEl>
                                          <p:spTgt spid="6">
                                            <p:txEl>
                                              <p:pRg st="8" end="8"/>
                                            </p:txEl>
                                          </p:spTgt>
                                        </p:tgtEl>
                                      </p:cBhvr>
                                    </p:animEffect>
                                    <p:anim calcmode="lin" valueType="num">
                                      <p:cBhvr>
                                        <p:cTn id="5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
                                            <p:txEl>
                                              <p:pRg st="10" end="10"/>
                                            </p:txEl>
                                          </p:spTgt>
                                        </p:tgtEl>
                                        <p:attrNameLst>
                                          <p:attrName>style.visibility</p:attrName>
                                        </p:attrNameLst>
                                      </p:cBhvr>
                                      <p:to>
                                        <p:strVal val="visible"/>
                                      </p:to>
                                    </p:set>
                                    <p:animEffect transition="in" filter="fade">
                                      <p:cBhvr>
                                        <p:cTn id="56" dur="1000"/>
                                        <p:tgtEl>
                                          <p:spTgt spid="6">
                                            <p:txEl>
                                              <p:pRg st="10" end="10"/>
                                            </p:txEl>
                                          </p:spTgt>
                                        </p:tgtEl>
                                      </p:cBhvr>
                                    </p:animEffect>
                                    <p:anim calcmode="lin" valueType="num">
                                      <p:cBhvr>
                                        <p:cTn id="57"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fade">
                                      <p:cBhvr>
                                        <p:cTn id="61" dur="1000"/>
                                        <p:tgtEl>
                                          <p:spTgt spid="6">
                                            <p:txEl>
                                              <p:pRg st="9" end="9"/>
                                            </p:txEl>
                                          </p:spTgt>
                                        </p:tgtEl>
                                      </p:cBhvr>
                                    </p:animEffect>
                                    <p:anim calcmode="lin" valueType="num">
                                      <p:cBhvr>
                                        <p:cTn id="62"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Definition Update Source</a:t>
            </a:r>
            <a:endParaRPr lang="en-US" dirty="0"/>
          </a:p>
        </p:txBody>
      </p:sp>
      <p:sp>
        <p:nvSpPr>
          <p:cNvPr id="6" name="Text Placeholder 5"/>
          <p:cNvSpPr>
            <a:spLocks noGrp="1"/>
          </p:cNvSpPr>
          <p:nvPr>
            <p:ph type="body" sz="quarter" idx="10"/>
          </p:nvPr>
        </p:nvSpPr>
        <p:spPr/>
        <p:txBody>
          <a:bodyPr/>
          <a:lstStyle/>
          <a:p>
            <a:r>
              <a:rPr lang="en-US" smtClean="0"/>
              <a:t>Update Source Order Configuration</a:t>
            </a:r>
          </a:p>
          <a:p>
            <a:pPr lvl="1"/>
            <a:r>
              <a:rPr lang="en-US" smtClean="0"/>
              <a:t>WSUS – Set Auto Approval Rules for FEP Definitions</a:t>
            </a:r>
          </a:p>
          <a:p>
            <a:pPr lvl="1"/>
            <a:r>
              <a:rPr lang="en-US" smtClean="0"/>
              <a:t>Universal Naming Convention (UNC) </a:t>
            </a:r>
          </a:p>
          <a:p>
            <a:pPr lvl="2"/>
            <a:r>
              <a:rPr lang="en-US" smtClean="0"/>
              <a:t>File Shares - &lt; 500 clients</a:t>
            </a:r>
          </a:p>
          <a:p>
            <a:pPr lvl="2"/>
            <a:r>
              <a:rPr lang="en-US" smtClean="0"/>
              <a:t>Distributed File System Replication (DFSR) – Large Orgs</a:t>
            </a:r>
          </a:p>
          <a:p>
            <a:r>
              <a:rPr lang="en-US" smtClean="0"/>
              <a:t>Default order without FEP Policy – WSUS, MU</a:t>
            </a:r>
          </a:p>
          <a:p>
            <a:r>
              <a:rPr lang="en-US" smtClean="0"/>
              <a:t>Definition Size</a:t>
            </a:r>
          </a:p>
          <a:p>
            <a:pPr lvl="1"/>
            <a:endParaRPr lang="en-US" dirty="0" smtClean="0"/>
          </a:p>
        </p:txBody>
      </p:sp>
      <p:grpSp>
        <p:nvGrpSpPr>
          <p:cNvPr id="11" name="Group 10"/>
          <p:cNvGrpSpPr/>
          <p:nvPr/>
        </p:nvGrpSpPr>
        <p:grpSpPr>
          <a:xfrm>
            <a:off x="10036311" y="126124"/>
            <a:ext cx="2086944" cy="1096345"/>
            <a:chOff x="7148543" y="1981200"/>
            <a:chExt cx="2086944" cy="1096345"/>
          </a:xfrm>
          <a:solidFill>
            <a:schemeClr val="bg2"/>
          </a:solidFill>
        </p:grpSpPr>
        <p:grpSp>
          <p:nvGrpSpPr>
            <p:cNvPr id="12" name="Group 11"/>
            <p:cNvGrpSpPr/>
            <p:nvPr/>
          </p:nvGrpSpPr>
          <p:grpSpPr>
            <a:xfrm>
              <a:off x="7391081" y="1981200"/>
              <a:ext cx="1844406" cy="731014"/>
              <a:chOff x="6340819" y="76194"/>
              <a:chExt cx="4628962" cy="1766879"/>
            </a:xfrm>
            <a:grpFill/>
            <a:scene3d>
              <a:camera prst="orthographicFront">
                <a:rot lat="0" lon="0" rev="0"/>
              </a:camera>
              <a:lightRig rig="contrasting" dir="t">
                <a:rot lat="0" lon="0" rev="1200000"/>
              </a:lightRig>
            </a:scene3d>
          </p:grpSpPr>
          <p:sp>
            <p:nvSpPr>
              <p:cNvPr id="14" name="Rounded Rectangle 4"/>
              <p:cNvSpPr/>
              <p:nvPr/>
            </p:nvSpPr>
            <p:spPr>
              <a:xfrm>
                <a:off x="6927516" y="461734"/>
                <a:ext cx="4042265" cy="1247533"/>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t" anchorCtr="0">
                <a:noAutofit/>
              </a:bodyPr>
              <a:lstStyle/>
              <a:p>
                <a:pPr marL="0" lvl="1" algn="l" defTabSz="889000">
                  <a:lnSpc>
                    <a:spcPct val="90000"/>
                  </a:lnSpc>
                  <a:spcBef>
                    <a:spcPct val="0"/>
                  </a:spcBef>
                  <a:spcAft>
                    <a:spcPct val="15000"/>
                  </a:spcAft>
                </a:pPr>
                <a:r>
                  <a:rPr lang="en-US" b="1" kern="1200" dirty="0" smtClean="0"/>
                  <a:t>Deployment</a:t>
                </a:r>
              </a:p>
            </p:txBody>
          </p:sp>
          <p:sp>
            <p:nvSpPr>
              <p:cNvPr id="15" name="Rounded Rectangle 14"/>
              <p:cNvSpPr/>
              <p:nvPr/>
            </p:nvSpPr>
            <p:spPr>
              <a:xfrm>
                <a:off x="6340819" y="76194"/>
                <a:ext cx="4628962" cy="1766879"/>
              </a:xfrm>
              <a:prstGeom prst="roundRect">
                <a:avLst>
                  <a:gd name="adj" fmla="val 10000"/>
                </a:avLst>
              </a:prstGeom>
              <a:grpFill/>
              <a:sp3d z="-300000" contourW="19050" prstMaterial="metal">
                <a:bevelT w="88900" h="203200"/>
                <a:bevelB w="165100" h="254000"/>
              </a:sp3d>
            </p:spPr>
            <p:style>
              <a:lnRef idx="0">
                <a:schemeClr val="accent2">
                  <a:hueOff val="-2974132"/>
                  <a:satOff val="0"/>
                  <a:lumOff val="516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3" name="Pie 12"/>
            <p:cNvSpPr/>
            <p:nvPr/>
          </p:nvSpPr>
          <p:spPr>
            <a:xfrm rot="5400000">
              <a:off x="7213744" y="2190130"/>
              <a:ext cx="822214" cy="952615"/>
            </a:xfrm>
            <a:prstGeom prst="pieWedge">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2974132"/>
                <a:satOff val="0"/>
                <a:lumOff val="5163"/>
                <a:alphaOff val="0"/>
              </a:schemeClr>
            </a:fillRef>
            <a:effectRef idx="2">
              <a:schemeClr val="accent2">
                <a:hueOff val="-2974132"/>
                <a:satOff val="0"/>
                <a:lumOff val="5163"/>
                <a:alphaOff val="0"/>
              </a:schemeClr>
            </a:effectRef>
            <a:fontRef idx="minor">
              <a:schemeClr val="lt1"/>
            </a:fontRef>
          </p:style>
        </p:sp>
      </p:grpSp>
      <p:graphicFrame>
        <p:nvGraphicFramePr>
          <p:cNvPr id="3" name="Table 2"/>
          <p:cNvGraphicFramePr>
            <a:graphicFrameLocks noGrp="1"/>
          </p:cNvGraphicFramePr>
          <p:nvPr>
            <p:extLst>
              <p:ext uri="{D42A27DB-BD31-4B8C-83A1-F6EECF244321}">
                <p14:modId xmlns:p14="http://schemas.microsoft.com/office/powerpoint/2010/main" val="3629697365"/>
              </p:ext>
            </p:extLst>
          </p:nvPr>
        </p:nvGraphicFramePr>
        <p:xfrm>
          <a:off x="912812" y="4876800"/>
          <a:ext cx="10702275" cy="1600200"/>
        </p:xfrm>
        <a:graphic>
          <a:graphicData uri="http://schemas.openxmlformats.org/drawingml/2006/table">
            <a:tbl>
              <a:tblPr firstRow="1" firstCol="1" bandRow="1">
                <a:tableStyleId>{B301B821-A1FF-4177-AEE7-76D212191A09}</a:tableStyleId>
              </a:tblPr>
              <a:tblGrid>
                <a:gridCol w="2091676"/>
                <a:gridCol w="2133600"/>
                <a:gridCol w="3352800"/>
                <a:gridCol w="3124199"/>
              </a:tblGrid>
              <a:tr h="778476">
                <a:tc>
                  <a:txBody>
                    <a:bodyPr/>
                    <a:lstStyle/>
                    <a:p>
                      <a:pPr marL="0" marR="0" algn="ctr">
                        <a:spcBef>
                          <a:spcPts val="0"/>
                        </a:spcBef>
                        <a:spcAft>
                          <a:spcPts val="0"/>
                        </a:spcAft>
                      </a:pPr>
                      <a:r>
                        <a:rPr lang="en-US" sz="2000" dirty="0" smtClean="0">
                          <a:solidFill>
                            <a:schemeClr val="bg1"/>
                          </a:solidFill>
                          <a:effectLst/>
                        </a:rPr>
                        <a:t>Source</a:t>
                      </a:r>
                      <a:endParaRPr lang="en-US" sz="2000" dirty="0">
                        <a:solidFill>
                          <a:schemeClr val="bg1"/>
                        </a:solidFill>
                        <a:effectLst/>
                        <a:latin typeface="Calibri"/>
                        <a:ea typeface="Calibri"/>
                      </a:endParaRPr>
                    </a:p>
                  </a:txBody>
                  <a:tcPr marL="68580" marR="68580" marT="0" marB="0" anchor="ctr">
                    <a:lnR w="19050" cap="flat" cmpd="sng" algn="ctr">
                      <a:solidFill>
                        <a:schemeClr val="tx1">
                          <a:lumMod val="85000"/>
                        </a:schemeClr>
                      </a:solidFill>
                      <a:prstDash val="solid"/>
                      <a:round/>
                      <a:headEnd type="none" w="med" len="med"/>
                      <a:tailEnd type="none" w="med" len="med"/>
                    </a:lnR>
                  </a:tcPr>
                </a:tc>
                <a:tc>
                  <a:txBody>
                    <a:bodyPr/>
                    <a:lstStyle/>
                    <a:p>
                      <a:pPr marL="0" marR="0" algn="ctr">
                        <a:spcBef>
                          <a:spcPts val="0"/>
                        </a:spcBef>
                        <a:spcAft>
                          <a:spcPts val="0"/>
                        </a:spcAft>
                      </a:pPr>
                      <a:r>
                        <a:rPr lang="en-US" sz="2000" dirty="0">
                          <a:solidFill>
                            <a:schemeClr val="bg1"/>
                          </a:solidFill>
                          <a:effectLst/>
                        </a:rPr>
                        <a:t>First time </a:t>
                      </a:r>
                      <a:endParaRPr lang="en-US" sz="2000" dirty="0">
                        <a:solidFill>
                          <a:schemeClr val="bg1"/>
                        </a:solidFill>
                        <a:effectLst/>
                        <a:latin typeface="Calibri"/>
                        <a:ea typeface="Calibri"/>
                      </a:endParaRPr>
                    </a:p>
                  </a:txBody>
                  <a:tcPr marL="68580" marR="68580" marT="0" marB="0" anchor="ctr">
                    <a:lnL w="19050" cap="flat" cmpd="sng" algn="ctr">
                      <a:solidFill>
                        <a:schemeClr val="tx1">
                          <a:lumMod val="85000"/>
                        </a:schemeClr>
                      </a:solidFill>
                      <a:prstDash val="solid"/>
                      <a:round/>
                      <a:headEnd type="none" w="med" len="med"/>
                      <a:tailEnd type="none" w="med" len="med"/>
                    </a:lnL>
                    <a:lnR w="19050" cap="flat" cmpd="sng" algn="ctr">
                      <a:solidFill>
                        <a:schemeClr val="tx1">
                          <a:lumMod val="85000"/>
                        </a:schemeClr>
                      </a:solidFill>
                      <a:prstDash val="solid"/>
                      <a:round/>
                      <a:headEnd type="none" w="med" len="med"/>
                      <a:tailEnd type="none" w="med" len="med"/>
                    </a:lnR>
                  </a:tcPr>
                </a:tc>
                <a:tc>
                  <a:txBody>
                    <a:bodyPr/>
                    <a:lstStyle/>
                    <a:p>
                      <a:pPr marL="0" marR="0" algn="ctr">
                        <a:spcBef>
                          <a:spcPts val="0"/>
                        </a:spcBef>
                        <a:spcAft>
                          <a:spcPts val="0"/>
                        </a:spcAft>
                      </a:pPr>
                      <a:r>
                        <a:rPr lang="en-US" sz="2000" dirty="0" smtClean="0">
                          <a:solidFill>
                            <a:schemeClr val="bg1"/>
                          </a:solidFill>
                          <a:effectLst/>
                        </a:rPr>
                        <a:t>Daily (approx. 3 times</a:t>
                      </a:r>
                      <a:r>
                        <a:rPr lang="en-US" sz="2000" baseline="0" dirty="0" smtClean="0">
                          <a:solidFill>
                            <a:schemeClr val="bg1"/>
                          </a:solidFill>
                          <a:effectLst/>
                        </a:rPr>
                        <a:t> a day)</a:t>
                      </a:r>
                      <a:endParaRPr lang="en-US" sz="2000" dirty="0">
                        <a:solidFill>
                          <a:schemeClr val="bg1"/>
                        </a:solidFill>
                        <a:effectLst/>
                        <a:latin typeface="Calibri"/>
                        <a:ea typeface="Calibri"/>
                      </a:endParaRPr>
                    </a:p>
                  </a:txBody>
                  <a:tcPr marL="68580" marR="68580" marT="0" marB="0" anchor="ctr">
                    <a:lnL w="19050" cap="flat" cmpd="sng" algn="ctr">
                      <a:solidFill>
                        <a:schemeClr val="tx1">
                          <a:lumMod val="85000"/>
                        </a:schemeClr>
                      </a:solidFill>
                      <a:prstDash val="solid"/>
                      <a:round/>
                      <a:headEnd type="none" w="med" len="med"/>
                      <a:tailEnd type="none" w="med" len="med"/>
                    </a:lnL>
                    <a:lnR w="19050" cap="flat" cmpd="sng" algn="ctr">
                      <a:solidFill>
                        <a:schemeClr val="tx1">
                          <a:lumMod val="85000"/>
                        </a:schemeClr>
                      </a:solidFill>
                      <a:prstDash val="solid"/>
                      <a:round/>
                      <a:headEnd type="none" w="med" len="med"/>
                      <a:tailEnd type="none" w="med" len="med"/>
                    </a:lnR>
                  </a:tcPr>
                </a:tc>
                <a:tc>
                  <a:txBody>
                    <a:bodyPr/>
                    <a:lstStyle/>
                    <a:p>
                      <a:pPr marL="0" marR="0" algn="ctr">
                        <a:spcBef>
                          <a:spcPts val="0"/>
                        </a:spcBef>
                        <a:spcAft>
                          <a:spcPts val="0"/>
                        </a:spcAft>
                      </a:pPr>
                      <a:r>
                        <a:rPr lang="en-US" sz="2000" dirty="0">
                          <a:solidFill>
                            <a:schemeClr val="bg1"/>
                          </a:solidFill>
                          <a:effectLst/>
                        </a:rPr>
                        <a:t>Engine </a:t>
                      </a:r>
                      <a:r>
                        <a:rPr lang="en-US" sz="2000" dirty="0" smtClean="0">
                          <a:solidFill>
                            <a:schemeClr val="bg1"/>
                          </a:solidFill>
                          <a:effectLst/>
                        </a:rPr>
                        <a:t>Update (approx.</a:t>
                      </a:r>
                      <a:r>
                        <a:rPr lang="en-US" sz="2000" baseline="0" dirty="0" smtClean="0">
                          <a:solidFill>
                            <a:schemeClr val="bg1"/>
                          </a:solidFill>
                          <a:effectLst/>
                        </a:rPr>
                        <a:t> once a month)</a:t>
                      </a:r>
                      <a:endParaRPr lang="en-US" sz="2000" dirty="0">
                        <a:solidFill>
                          <a:schemeClr val="bg1"/>
                        </a:solidFill>
                        <a:effectLst/>
                        <a:latin typeface="Calibri"/>
                        <a:ea typeface="Calibri"/>
                      </a:endParaRPr>
                    </a:p>
                  </a:txBody>
                  <a:tcPr marL="68580" marR="68580" marT="0" marB="0" anchor="ctr">
                    <a:lnL w="19050" cap="flat" cmpd="sng" algn="ctr">
                      <a:solidFill>
                        <a:schemeClr val="tx1">
                          <a:lumMod val="85000"/>
                        </a:schemeClr>
                      </a:solidFill>
                      <a:prstDash val="solid"/>
                      <a:round/>
                      <a:headEnd type="none" w="med" len="med"/>
                      <a:tailEnd type="none" w="med" len="med"/>
                    </a:lnL>
                  </a:tcPr>
                </a:tc>
              </a:tr>
              <a:tr h="410862">
                <a:tc>
                  <a:txBody>
                    <a:bodyPr/>
                    <a:lstStyle/>
                    <a:p>
                      <a:pPr marL="0" marR="0">
                        <a:spcBef>
                          <a:spcPts val="0"/>
                        </a:spcBef>
                        <a:spcAft>
                          <a:spcPts val="0"/>
                        </a:spcAft>
                      </a:pPr>
                      <a:r>
                        <a:rPr lang="en-US" sz="2000" b="0" dirty="0">
                          <a:effectLst/>
                        </a:rPr>
                        <a:t>WSUS/MU</a:t>
                      </a:r>
                      <a:endParaRPr lang="en-US" sz="2000" b="0" dirty="0">
                        <a:effectLst/>
                        <a:latin typeface="Calibri"/>
                        <a:ea typeface="Calibri"/>
                      </a:endParaRPr>
                    </a:p>
                  </a:txBody>
                  <a:tcPr marL="68580" marR="68580" marT="0" marB="0" anchor="b">
                    <a:lnR w="19050" cap="flat" cmpd="sng" algn="ctr">
                      <a:solidFill>
                        <a:schemeClr val="tx1">
                          <a:lumMod val="85000"/>
                        </a:schemeClr>
                      </a:solidFill>
                      <a:prstDash val="solid"/>
                      <a:round/>
                      <a:headEnd type="none" w="med" len="med"/>
                      <a:tailEnd type="none" w="med" len="med"/>
                    </a:lnR>
                  </a:tcPr>
                </a:tc>
                <a:tc>
                  <a:txBody>
                    <a:bodyPr/>
                    <a:lstStyle/>
                    <a:p>
                      <a:pPr marL="0" marR="0">
                        <a:spcBef>
                          <a:spcPts val="0"/>
                        </a:spcBef>
                        <a:spcAft>
                          <a:spcPts val="0"/>
                        </a:spcAft>
                      </a:pPr>
                      <a:r>
                        <a:rPr lang="en-US" sz="1400" dirty="0">
                          <a:effectLst/>
                        </a:rPr>
                        <a:t>~65 MB </a:t>
                      </a:r>
                      <a:endParaRPr lang="en-US" sz="1400" dirty="0">
                        <a:effectLst/>
                        <a:latin typeface="Calibri"/>
                        <a:ea typeface="Calibri"/>
                      </a:endParaRPr>
                    </a:p>
                  </a:txBody>
                  <a:tcPr marL="68580" marR="68580" marT="0" marB="0" anchor="b">
                    <a:lnL w="19050" cap="flat" cmpd="sng" algn="ctr">
                      <a:solidFill>
                        <a:schemeClr val="tx1">
                          <a:lumMod val="85000"/>
                        </a:schemeClr>
                      </a:solidFill>
                      <a:prstDash val="solid"/>
                      <a:round/>
                      <a:headEnd type="none" w="med" len="med"/>
                      <a:tailEnd type="none" w="med" len="med"/>
                    </a:lnL>
                    <a:lnR w="19050" cap="flat" cmpd="sng" algn="ctr">
                      <a:solidFill>
                        <a:schemeClr val="tx1">
                          <a:lumMod val="85000"/>
                        </a:schemeClr>
                      </a:solidFill>
                      <a:prstDash val="solid"/>
                      <a:round/>
                      <a:headEnd type="none" w="med" len="med"/>
                      <a:tailEnd type="none" w="med" len="med"/>
                    </a:lnR>
                  </a:tcPr>
                </a:tc>
                <a:tc>
                  <a:txBody>
                    <a:bodyPr/>
                    <a:lstStyle/>
                    <a:p>
                      <a:pPr marL="0" marR="0">
                        <a:spcBef>
                          <a:spcPts val="0"/>
                        </a:spcBef>
                        <a:spcAft>
                          <a:spcPts val="0"/>
                        </a:spcAft>
                      </a:pPr>
                      <a:r>
                        <a:rPr lang="en-US" sz="1400" dirty="0">
                          <a:effectLst/>
                        </a:rPr>
                        <a:t>100 KB-1 MB (Binary Delta)</a:t>
                      </a:r>
                      <a:endParaRPr lang="en-US" sz="1400" dirty="0">
                        <a:effectLst/>
                        <a:latin typeface="Calibri"/>
                        <a:ea typeface="Calibri"/>
                      </a:endParaRPr>
                    </a:p>
                  </a:txBody>
                  <a:tcPr marL="68580" marR="68580" marT="0" marB="0" anchor="b">
                    <a:lnL w="19050" cap="flat" cmpd="sng" algn="ctr">
                      <a:solidFill>
                        <a:schemeClr val="tx1">
                          <a:lumMod val="85000"/>
                        </a:schemeClr>
                      </a:solidFill>
                      <a:prstDash val="solid"/>
                      <a:round/>
                      <a:headEnd type="none" w="med" len="med"/>
                      <a:tailEnd type="none" w="med" len="med"/>
                    </a:lnL>
                    <a:lnR w="19050" cap="flat" cmpd="sng" algn="ctr">
                      <a:solidFill>
                        <a:schemeClr val="tx1">
                          <a:lumMod val="85000"/>
                        </a:schemeClr>
                      </a:solidFill>
                      <a:prstDash val="solid"/>
                      <a:round/>
                      <a:headEnd type="none" w="med" len="med"/>
                      <a:tailEnd type="none" w="med" len="med"/>
                    </a:lnR>
                  </a:tcPr>
                </a:tc>
                <a:tc>
                  <a:txBody>
                    <a:bodyPr/>
                    <a:lstStyle/>
                    <a:p>
                      <a:pPr marL="0" marR="0">
                        <a:spcBef>
                          <a:spcPts val="0"/>
                        </a:spcBef>
                        <a:spcAft>
                          <a:spcPts val="0"/>
                        </a:spcAft>
                      </a:pPr>
                      <a:r>
                        <a:rPr lang="en-US" sz="1400" dirty="0">
                          <a:effectLst/>
                        </a:rPr>
                        <a:t>11MB-15MB</a:t>
                      </a:r>
                      <a:endParaRPr lang="en-US" sz="1400" dirty="0">
                        <a:effectLst/>
                        <a:latin typeface="Calibri"/>
                        <a:ea typeface="Calibri"/>
                      </a:endParaRPr>
                    </a:p>
                  </a:txBody>
                  <a:tcPr marL="68580" marR="68580" marT="0" marB="0" anchor="b">
                    <a:lnL w="19050" cap="flat" cmpd="sng" algn="ctr">
                      <a:solidFill>
                        <a:schemeClr val="tx1">
                          <a:lumMod val="85000"/>
                        </a:schemeClr>
                      </a:solidFill>
                      <a:prstDash val="solid"/>
                      <a:round/>
                      <a:headEnd type="none" w="med" len="med"/>
                      <a:tailEnd type="none" w="med" len="med"/>
                    </a:lnL>
                  </a:tcPr>
                </a:tc>
              </a:tr>
              <a:tr h="410862">
                <a:tc>
                  <a:txBody>
                    <a:bodyPr/>
                    <a:lstStyle/>
                    <a:p>
                      <a:pPr marL="0" marR="0">
                        <a:spcBef>
                          <a:spcPts val="0"/>
                        </a:spcBef>
                        <a:spcAft>
                          <a:spcPts val="0"/>
                        </a:spcAft>
                      </a:pPr>
                      <a:r>
                        <a:rPr lang="en-US" sz="2000" b="0" dirty="0" smtClean="0">
                          <a:effectLst/>
                        </a:rPr>
                        <a:t>UNC/MMPC*</a:t>
                      </a:r>
                      <a:endParaRPr lang="en-US" sz="2000" b="0" dirty="0">
                        <a:effectLst/>
                        <a:latin typeface="Calibri"/>
                        <a:ea typeface="Calibri"/>
                      </a:endParaRPr>
                    </a:p>
                  </a:txBody>
                  <a:tcPr marL="68580" marR="68580" marT="0" marB="0" anchor="b">
                    <a:lnR w="19050" cap="flat" cmpd="sng" algn="ctr">
                      <a:solidFill>
                        <a:schemeClr val="tx1">
                          <a:lumMod val="85000"/>
                        </a:schemeClr>
                      </a:solidFill>
                      <a:prstDash val="solid"/>
                      <a:round/>
                      <a:headEnd type="none" w="med" len="med"/>
                      <a:tailEnd type="none" w="med" len="med"/>
                    </a:lnR>
                  </a:tcPr>
                </a:tc>
                <a:tc>
                  <a:txBody>
                    <a:bodyPr/>
                    <a:lstStyle/>
                    <a:p>
                      <a:pPr marL="0" marR="0">
                        <a:spcBef>
                          <a:spcPts val="0"/>
                        </a:spcBef>
                        <a:spcAft>
                          <a:spcPts val="0"/>
                        </a:spcAft>
                      </a:pPr>
                      <a:r>
                        <a:rPr lang="en-US" sz="1400" dirty="0">
                          <a:effectLst/>
                        </a:rPr>
                        <a:t>~65 MB </a:t>
                      </a:r>
                      <a:endParaRPr lang="en-US" sz="1400" dirty="0">
                        <a:effectLst/>
                        <a:latin typeface="Calibri"/>
                        <a:ea typeface="Calibri"/>
                      </a:endParaRPr>
                    </a:p>
                  </a:txBody>
                  <a:tcPr marL="68580" marR="68580" marT="0" marB="0" anchor="b">
                    <a:lnL w="19050" cap="flat" cmpd="sng" algn="ctr">
                      <a:solidFill>
                        <a:schemeClr val="tx1">
                          <a:lumMod val="85000"/>
                        </a:schemeClr>
                      </a:solidFill>
                      <a:prstDash val="solid"/>
                      <a:round/>
                      <a:headEnd type="none" w="med" len="med"/>
                      <a:tailEnd type="none" w="med" len="med"/>
                    </a:lnL>
                    <a:lnR w="19050" cap="flat" cmpd="sng" algn="ctr">
                      <a:solidFill>
                        <a:schemeClr val="tx1">
                          <a:lumMod val="85000"/>
                        </a:schemeClr>
                      </a:solidFill>
                      <a:prstDash val="solid"/>
                      <a:round/>
                      <a:headEnd type="none" w="med" len="med"/>
                      <a:tailEnd type="none" w="med" len="med"/>
                    </a:lnR>
                  </a:tcPr>
                </a:tc>
                <a:tc>
                  <a:txBody>
                    <a:bodyPr/>
                    <a:lstStyle/>
                    <a:p>
                      <a:pPr marL="0" marR="0">
                        <a:spcBef>
                          <a:spcPts val="0"/>
                        </a:spcBef>
                        <a:spcAft>
                          <a:spcPts val="0"/>
                        </a:spcAft>
                      </a:pPr>
                      <a:r>
                        <a:rPr lang="en-US" sz="1400" dirty="0">
                          <a:effectLst/>
                        </a:rPr>
                        <a:t>1MB-6MB (Delta)</a:t>
                      </a:r>
                      <a:endParaRPr lang="en-US" sz="1400" dirty="0">
                        <a:effectLst/>
                        <a:latin typeface="Calibri"/>
                        <a:ea typeface="Calibri"/>
                      </a:endParaRPr>
                    </a:p>
                  </a:txBody>
                  <a:tcPr marL="68580" marR="68580" marT="0" marB="0" anchor="b">
                    <a:lnL w="19050" cap="flat" cmpd="sng" algn="ctr">
                      <a:solidFill>
                        <a:schemeClr val="tx1">
                          <a:lumMod val="85000"/>
                        </a:schemeClr>
                      </a:solidFill>
                      <a:prstDash val="solid"/>
                      <a:round/>
                      <a:headEnd type="none" w="med" len="med"/>
                      <a:tailEnd type="none" w="med" len="med"/>
                    </a:lnL>
                    <a:lnR w="19050" cap="flat" cmpd="sng" algn="ctr">
                      <a:solidFill>
                        <a:schemeClr val="tx1">
                          <a:lumMod val="85000"/>
                        </a:schemeClr>
                      </a:solidFill>
                      <a:prstDash val="solid"/>
                      <a:round/>
                      <a:headEnd type="none" w="med" len="med"/>
                      <a:tailEnd type="none" w="med" len="med"/>
                    </a:lnR>
                  </a:tcPr>
                </a:tc>
                <a:tc>
                  <a:txBody>
                    <a:bodyPr/>
                    <a:lstStyle/>
                    <a:p>
                      <a:pPr marL="0" marR="0">
                        <a:spcBef>
                          <a:spcPts val="0"/>
                        </a:spcBef>
                        <a:spcAft>
                          <a:spcPts val="0"/>
                        </a:spcAft>
                      </a:pPr>
                      <a:r>
                        <a:rPr lang="en-US" sz="1400" dirty="0">
                          <a:effectLst/>
                        </a:rPr>
                        <a:t>~61MB</a:t>
                      </a:r>
                      <a:endParaRPr lang="en-US" sz="1400" dirty="0">
                        <a:effectLst/>
                        <a:latin typeface="Calibri"/>
                        <a:ea typeface="Calibri"/>
                      </a:endParaRPr>
                    </a:p>
                  </a:txBody>
                  <a:tcPr marL="68580" marR="68580" marT="0" marB="0" anchor="b">
                    <a:lnL w="19050" cap="flat" cmpd="sng" algn="ctr">
                      <a:solidFill>
                        <a:schemeClr val="tx1">
                          <a:lumMod val="85000"/>
                        </a:schemeClr>
                      </a:solidFill>
                      <a:prstDash val="solid"/>
                      <a:round/>
                      <a:headEnd type="none" w="med" len="med"/>
                      <a:tailEnd type="none" w="med" len="med"/>
                    </a:lnL>
                  </a:tcPr>
                </a:tc>
              </a:tr>
            </a:tbl>
          </a:graphicData>
        </a:graphic>
      </p:graphicFrame>
      <p:sp>
        <p:nvSpPr>
          <p:cNvPr id="16" name="Title 4"/>
          <p:cNvSpPr txBox="1">
            <a:spLocks/>
          </p:cNvSpPr>
          <p:nvPr/>
        </p:nvSpPr>
        <p:spPr>
          <a:xfrm>
            <a:off x="531812" y="6581001"/>
            <a:ext cx="11149013"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600" dirty="0" smtClean="0">
                <a:solidFill>
                  <a:schemeClr val="bg1"/>
                </a:solidFill>
              </a:rPr>
              <a:t>* MMPC – Microsoft Malware Protection Center</a:t>
            </a:r>
            <a:endParaRPr lang="en-US" sz="1600" dirty="0">
              <a:solidFill>
                <a:schemeClr val="bg1"/>
              </a:solidFill>
            </a:endParaRPr>
          </a:p>
        </p:txBody>
      </p:sp>
    </p:spTree>
    <p:extLst>
      <p:ext uri="{BB962C8B-B14F-4D97-AF65-F5344CB8AC3E}">
        <p14:creationId xmlns:p14="http://schemas.microsoft.com/office/powerpoint/2010/main" val="343911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anim calcmode="lin" valueType="num">
                                      <p:cBhvr>
                                        <p:cTn id="2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anim calcmode="lin" valueType="num">
                                      <p:cBhvr>
                                        <p:cTn id="2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42"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0597" y="1447800"/>
            <a:ext cx="11149013" cy="609398"/>
          </a:xfrm>
        </p:spPr>
        <p:txBody>
          <a:bodyPr/>
          <a:lstStyle/>
          <a:p>
            <a:r>
              <a:rPr lang="en-US" sz="6600" dirty="0" smtClean="0"/>
              <a:t>FEP 2010 Client Deployment</a:t>
            </a:r>
            <a:endParaRPr lang="en-US" sz="6600" dirty="0"/>
          </a:p>
        </p:txBody>
      </p:sp>
    </p:spTree>
    <p:extLst>
      <p:ext uri="{BB962C8B-B14F-4D97-AF65-F5344CB8AC3E}">
        <p14:creationId xmlns:p14="http://schemas.microsoft.com/office/powerpoint/2010/main" val="319032220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FEP 2010 Client Deployment</a:t>
            </a:r>
            <a:endParaRPr lang="en-US" dirty="0"/>
          </a:p>
        </p:txBody>
      </p:sp>
      <p:sp>
        <p:nvSpPr>
          <p:cNvPr id="6" name="Text Placeholder 5"/>
          <p:cNvSpPr>
            <a:spLocks noGrp="1"/>
          </p:cNvSpPr>
          <p:nvPr>
            <p:ph type="body" sz="quarter" idx="10"/>
          </p:nvPr>
        </p:nvSpPr>
        <p:spPr>
          <a:xfrm>
            <a:off x="519112" y="1447799"/>
            <a:ext cx="11149013" cy="5016758"/>
          </a:xfrm>
        </p:spPr>
        <p:txBody>
          <a:bodyPr/>
          <a:lstStyle/>
          <a:p>
            <a:r>
              <a:rPr lang="en-US" dirty="0" smtClean="0"/>
              <a:t>Configure </a:t>
            </a:r>
            <a:r>
              <a:rPr lang="en-US" dirty="0"/>
              <a:t>&amp; Target FEP Policy </a:t>
            </a:r>
            <a:endParaRPr lang="en-US" dirty="0" smtClean="0"/>
          </a:p>
          <a:p>
            <a:r>
              <a:rPr lang="en-US" dirty="0"/>
              <a:t>ConfigMgr based Deployment</a:t>
            </a:r>
          </a:p>
          <a:p>
            <a:pPr lvl="1"/>
            <a:r>
              <a:rPr lang="en-US" dirty="0"/>
              <a:t>Client Installation Package Available in ConfigMgr</a:t>
            </a:r>
          </a:p>
          <a:p>
            <a:pPr lvl="1"/>
            <a:r>
              <a:rPr lang="en-US" dirty="0"/>
              <a:t>Add Distribution Points</a:t>
            </a:r>
          </a:p>
          <a:p>
            <a:pPr lvl="1"/>
            <a:r>
              <a:rPr lang="en-US" dirty="0" smtClean="0"/>
              <a:t>Target Package to Collections </a:t>
            </a:r>
          </a:p>
          <a:p>
            <a:r>
              <a:rPr lang="en-US" dirty="0" smtClean="0"/>
              <a:t>Use Dashboard &amp; ConfigMgr Reports for Tracking Deployment</a:t>
            </a:r>
          </a:p>
          <a:p>
            <a:r>
              <a:rPr lang="en-US" dirty="0"/>
              <a:t>Uninstalls </a:t>
            </a:r>
            <a:r>
              <a:rPr lang="en-US" dirty="0" smtClean="0"/>
              <a:t>Existing Antimalware Products </a:t>
            </a:r>
            <a:r>
              <a:rPr lang="en-US" dirty="0"/>
              <a:t>before installation</a:t>
            </a:r>
          </a:p>
          <a:p>
            <a:pPr marL="0" indent="0">
              <a:buNone/>
            </a:pPr>
            <a:endParaRPr lang="en-US" dirty="0" smtClean="0"/>
          </a:p>
          <a:p>
            <a:endParaRPr lang="en-US" dirty="0" smtClean="0"/>
          </a:p>
        </p:txBody>
      </p:sp>
      <p:grpSp>
        <p:nvGrpSpPr>
          <p:cNvPr id="11" name="Group 10"/>
          <p:cNvGrpSpPr/>
          <p:nvPr/>
        </p:nvGrpSpPr>
        <p:grpSpPr>
          <a:xfrm>
            <a:off x="10036311" y="126124"/>
            <a:ext cx="2086944" cy="1096345"/>
            <a:chOff x="7148543" y="1981200"/>
            <a:chExt cx="2086944" cy="1096345"/>
          </a:xfrm>
          <a:solidFill>
            <a:schemeClr val="bg2"/>
          </a:solidFill>
        </p:grpSpPr>
        <p:grpSp>
          <p:nvGrpSpPr>
            <p:cNvPr id="12" name="Group 11"/>
            <p:cNvGrpSpPr/>
            <p:nvPr/>
          </p:nvGrpSpPr>
          <p:grpSpPr>
            <a:xfrm>
              <a:off x="7391081" y="1981200"/>
              <a:ext cx="1844406" cy="731014"/>
              <a:chOff x="6340819" y="76194"/>
              <a:chExt cx="4628962" cy="1766879"/>
            </a:xfrm>
            <a:grpFill/>
            <a:scene3d>
              <a:camera prst="orthographicFront">
                <a:rot lat="0" lon="0" rev="0"/>
              </a:camera>
              <a:lightRig rig="contrasting" dir="t">
                <a:rot lat="0" lon="0" rev="1200000"/>
              </a:lightRig>
            </a:scene3d>
          </p:grpSpPr>
          <p:sp>
            <p:nvSpPr>
              <p:cNvPr id="14" name="Rounded Rectangle 4"/>
              <p:cNvSpPr/>
              <p:nvPr/>
            </p:nvSpPr>
            <p:spPr>
              <a:xfrm>
                <a:off x="6931015" y="461734"/>
                <a:ext cx="4008220" cy="1247533"/>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t" anchorCtr="0">
                <a:noAutofit/>
              </a:bodyPr>
              <a:lstStyle/>
              <a:p>
                <a:pPr marL="0" lvl="1" algn="l" defTabSz="889000">
                  <a:lnSpc>
                    <a:spcPct val="90000"/>
                  </a:lnSpc>
                  <a:spcBef>
                    <a:spcPct val="0"/>
                  </a:spcBef>
                  <a:spcAft>
                    <a:spcPct val="15000"/>
                  </a:spcAft>
                </a:pPr>
                <a:r>
                  <a:rPr lang="en-US" b="1" kern="1200" dirty="0" smtClean="0"/>
                  <a:t>Deployment</a:t>
                </a:r>
              </a:p>
            </p:txBody>
          </p:sp>
          <p:sp>
            <p:nvSpPr>
              <p:cNvPr id="15" name="Rounded Rectangle 14"/>
              <p:cNvSpPr/>
              <p:nvPr/>
            </p:nvSpPr>
            <p:spPr>
              <a:xfrm>
                <a:off x="6340819" y="76194"/>
                <a:ext cx="4628962" cy="1766879"/>
              </a:xfrm>
              <a:prstGeom prst="roundRect">
                <a:avLst>
                  <a:gd name="adj" fmla="val 10000"/>
                </a:avLst>
              </a:prstGeom>
              <a:grpFill/>
              <a:sp3d z="-300000" contourW="19050" prstMaterial="metal">
                <a:bevelT w="88900" h="203200"/>
                <a:bevelB w="165100" h="254000"/>
              </a:sp3d>
            </p:spPr>
            <p:style>
              <a:lnRef idx="0">
                <a:schemeClr val="accent2">
                  <a:hueOff val="-2974132"/>
                  <a:satOff val="0"/>
                  <a:lumOff val="516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3" name="Pie 12"/>
            <p:cNvSpPr/>
            <p:nvPr/>
          </p:nvSpPr>
          <p:spPr>
            <a:xfrm rot="5400000">
              <a:off x="7213744" y="2190130"/>
              <a:ext cx="822214" cy="952615"/>
            </a:xfrm>
            <a:prstGeom prst="pieWedge">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2974132"/>
                <a:satOff val="0"/>
                <a:lumOff val="5163"/>
                <a:alphaOff val="0"/>
              </a:schemeClr>
            </a:fillRef>
            <a:effectRef idx="2">
              <a:schemeClr val="accent2">
                <a:hueOff val="-2974132"/>
                <a:satOff val="0"/>
                <a:lumOff val="5163"/>
                <a:alphaOff val="0"/>
              </a:schemeClr>
            </a:effectRef>
            <a:fontRef idx="minor">
              <a:schemeClr val="lt1"/>
            </a:fontRef>
          </p:style>
        </p:sp>
      </p:grpSp>
      <p:sp>
        <p:nvSpPr>
          <p:cNvPr id="9" name="Rounded Rectangle 93"/>
          <p:cNvSpPr/>
          <p:nvPr/>
        </p:nvSpPr>
        <p:spPr bwMode="auto">
          <a:xfrm rot="16200000">
            <a:off x="5481659" y="748860"/>
            <a:ext cx="914400" cy="10820403"/>
          </a:xfrm>
          <a:prstGeom prst="roundRect">
            <a:avLst/>
          </a:prstGeom>
          <a:gradFill>
            <a:gsLst>
              <a:gs pos="0">
                <a:schemeClr val="accent1">
                  <a:shade val="51000"/>
                  <a:satMod val="130000"/>
                  <a:alpha val="55000"/>
                </a:schemeClr>
              </a:gs>
              <a:gs pos="80000">
                <a:schemeClr val="accent1">
                  <a:shade val="93000"/>
                  <a:satMod val="130000"/>
                </a:schemeClr>
              </a:gs>
              <a:gs pos="100000">
                <a:schemeClr val="accent1">
                  <a:shade val="94000"/>
                  <a:satMod val="135000"/>
                </a:schemeClr>
              </a:gs>
            </a:gsLst>
          </a:gradFill>
          <a:ln>
            <a:noFill/>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softEdge rad="63500"/>
          </a:effectLst>
        </p:spPr>
        <p:style>
          <a:lnRef idx="0">
            <a:schemeClr val="accent1"/>
          </a:lnRef>
          <a:fillRef idx="3">
            <a:schemeClr val="accent1"/>
          </a:fillRef>
          <a:effectRef idx="3">
            <a:schemeClr val="accent1"/>
          </a:effectRef>
          <a:fontRef idx="minor">
            <a:schemeClr val="lt1"/>
          </a:fontRef>
        </p:style>
        <p:txBody>
          <a:bodyPr vert="vert" lIns="0" tIns="0" rIns="0" bIns="0" anchor="ctr"/>
          <a:lstStyle/>
          <a:p>
            <a:pPr marL="0" lvl="1" indent="-176213">
              <a:lnSpc>
                <a:spcPct val="90000"/>
              </a:lnSpc>
              <a:spcBef>
                <a:spcPct val="20000"/>
              </a:spcBef>
              <a:buClr>
                <a:srgbClr val="777777"/>
              </a:buClr>
              <a:buSzPct val="130000"/>
              <a:defRPr/>
            </a:pPr>
            <a:r>
              <a:rPr lang="en-US" b="1" dirty="0" smtClean="0">
                <a:solidFill>
                  <a:schemeClr val="bg1"/>
                </a:solidFill>
                <a:latin typeface="+mj-lt"/>
              </a:rPr>
              <a:t>	</a:t>
            </a:r>
            <a:r>
              <a:rPr lang="en-US" sz="2400" b="1" dirty="0">
                <a:solidFill>
                  <a:schemeClr val="bg1"/>
                </a:solidFill>
                <a:latin typeface="+mj-lt"/>
              </a:rPr>
              <a:t>http://technet.microsoft.com/en-us/library/ff823842.aspx</a:t>
            </a:r>
          </a:p>
        </p:txBody>
      </p:sp>
    </p:spTree>
    <p:extLst>
      <p:ext uri="{BB962C8B-B14F-4D97-AF65-F5344CB8AC3E}">
        <p14:creationId xmlns:p14="http://schemas.microsoft.com/office/powerpoint/2010/main" val="2356838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1+#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Session Objectives and Takeaways</a:t>
            </a:r>
            <a:endParaRPr lang="en-US" dirty="0">
              <a:solidFill>
                <a:schemeClr val="tx1"/>
              </a:solidFill>
            </a:endParaRPr>
          </a:p>
        </p:txBody>
      </p:sp>
      <p:sp>
        <p:nvSpPr>
          <p:cNvPr id="6" name="Text Placeholder 5"/>
          <p:cNvSpPr>
            <a:spLocks noGrp="1"/>
          </p:cNvSpPr>
          <p:nvPr>
            <p:ph type="body" sz="quarter" idx="10"/>
          </p:nvPr>
        </p:nvSpPr>
        <p:spPr>
          <a:xfrm>
            <a:off x="519114" y="1447800"/>
            <a:ext cx="11149012" cy="4376583"/>
          </a:xfrm>
        </p:spPr>
        <p:txBody>
          <a:bodyPr/>
          <a:lstStyle/>
          <a:p>
            <a:r>
              <a:rPr lang="en-US" b="1" u="sng" dirty="0" smtClean="0"/>
              <a:t>Detail</a:t>
            </a:r>
            <a:r>
              <a:rPr lang="en-US" dirty="0" smtClean="0"/>
              <a:t> Forefront Endpoint Protection (FEP) Solution at </a:t>
            </a:r>
            <a:br>
              <a:rPr lang="en-US" dirty="0" smtClean="0"/>
            </a:br>
            <a:r>
              <a:rPr lang="en-US" dirty="0" smtClean="0"/>
              <a:t>Microsoft IT</a:t>
            </a:r>
            <a:endParaRPr lang="en-US" dirty="0"/>
          </a:p>
          <a:p>
            <a:pPr lvl="1"/>
            <a:r>
              <a:rPr lang="en-US" dirty="0"/>
              <a:t>Components</a:t>
            </a:r>
          </a:p>
          <a:p>
            <a:pPr lvl="1"/>
            <a:r>
              <a:rPr lang="en-US" dirty="0" smtClean="0"/>
              <a:t>Architecture</a:t>
            </a:r>
          </a:p>
          <a:p>
            <a:pPr lvl="1"/>
            <a:r>
              <a:rPr lang="en-US" dirty="0" smtClean="0"/>
              <a:t>Deployment strategy</a:t>
            </a:r>
          </a:p>
          <a:p>
            <a:r>
              <a:rPr lang="en-US" b="1" u="sng" dirty="0" smtClean="0"/>
              <a:t>Analyze</a:t>
            </a:r>
            <a:r>
              <a:rPr lang="en-US" b="1" dirty="0" smtClean="0"/>
              <a:t> </a:t>
            </a:r>
            <a:r>
              <a:rPr lang="en-US" dirty="0" smtClean="0"/>
              <a:t>Configuration Manager After FEP</a:t>
            </a:r>
          </a:p>
          <a:p>
            <a:r>
              <a:rPr lang="en-US" b="1" u="sng" dirty="0" smtClean="0"/>
              <a:t>Understand</a:t>
            </a:r>
            <a:r>
              <a:rPr lang="en-US" dirty="0" smtClean="0"/>
              <a:t> Benefits of FEP and System Center Configuration Manager 2007 Integration</a:t>
            </a:r>
          </a:p>
          <a:p>
            <a:r>
              <a:rPr lang="en-US" b="1" u="sng" dirty="0" smtClean="0"/>
              <a:t>Conclude</a:t>
            </a:r>
            <a:r>
              <a:rPr lang="en-US" dirty="0" smtClean="0"/>
              <a:t> with Best </a:t>
            </a:r>
            <a:r>
              <a:rPr lang="en-US" dirty="0"/>
              <a:t>Practices </a:t>
            </a:r>
          </a:p>
        </p:txBody>
      </p:sp>
    </p:spTree>
    <p:extLst>
      <p:ext uri="{BB962C8B-B14F-4D97-AF65-F5344CB8AC3E}">
        <p14:creationId xmlns:p14="http://schemas.microsoft.com/office/powerpoint/2010/main" val="2681568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1000"/>
                                        <p:tgtEl>
                                          <p:spTgt spid="6">
                                            <p:txEl>
                                              <p:pRg st="6" end="6"/>
                                            </p:txEl>
                                          </p:spTgt>
                                        </p:tgtEl>
                                      </p:cBhvr>
                                    </p:animEffect>
                                    <p:anim calcmode="lin" valueType="num">
                                      <p:cBhvr>
                                        <p:cTn id="4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553998"/>
          </a:xfrm>
        </p:spPr>
        <p:txBody>
          <a:bodyPr/>
          <a:lstStyle/>
          <a:p>
            <a:r>
              <a:rPr lang="en-US" sz="4000" dirty="0" smtClean="0"/>
              <a:t>Client Deployment @ Microsoft	..contd</a:t>
            </a:r>
            <a:endParaRPr lang="en-US" sz="4000" dirty="0">
              <a:solidFill>
                <a:srgbClr val="FF0000"/>
              </a:solidFill>
            </a:endParaRPr>
          </a:p>
        </p:txBody>
      </p:sp>
      <p:sp>
        <p:nvSpPr>
          <p:cNvPr id="6" name="Text Placeholder 5"/>
          <p:cNvSpPr>
            <a:spLocks noGrp="1"/>
          </p:cNvSpPr>
          <p:nvPr>
            <p:ph type="body" sz="quarter" idx="10"/>
          </p:nvPr>
        </p:nvSpPr>
        <p:spPr>
          <a:xfrm>
            <a:off x="519112" y="1447799"/>
            <a:ext cx="11149013" cy="2726900"/>
          </a:xfrm>
        </p:spPr>
        <p:txBody>
          <a:bodyPr/>
          <a:lstStyle/>
          <a:p>
            <a:r>
              <a:rPr lang="en-US" dirty="0" smtClean="0"/>
              <a:t>Phases of Deployment</a:t>
            </a:r>
          </a:p>
          <a:p>
            <a:pPr lvl="1"/>
            <a:r>
              <a:rPr lang="en-US" dirty="0" smtClean="0"/>
              <a:t>LAB : Server &amp; &lt; 10 Clients</a:t>
            </a:r>
          </a:p>
          <a:p>
            <a:pPr lvl="1"/>
            <a:r>
              <a:rPr lang="en-US" dirty="0" smtClean="0"/>
              <a:t>Pre-Production : Server &amp; Clients in Phases : 100, 500, 1000..8500</a:t>
            </a:r>
          </a:p>
          <a:p>
            <a:pPr lvl="1"/>
            <a:r>
              <a:rPr lang="en-US" dirty="0" smtClean="0"/>
              <a:t>Production : Server &amp; Clients in Phases 1000, 4000 &amp; higher</a:t>
            </a:r>
          </a:p>
          <a:p>
            <a:pPr marL="460375" lvl="1" indent="0">
              <a:buNone/>
            </a:pPr>
            <a:endParaRPr lang="en-US" dirty="0" smtClean="0"/>
          </a:p>
        </p:txBody>
      </p:sp>
      <p:grpSp>
        <p:nvGrpSpPr>
          <p:cNvPr id="11" name="Group 10"/>
          <p:cNvGrpSpPr/>
          <p:nvPr/>
        </p:nvGrpSpPr>
        <p:grpSpPr>
          <a:xfrm>
            <a:off x="10036311" y="126124"/>
            <a:ext cx="2086944" cy="1096345"/>
            <a:chOff x="7148543" y="1981200"/>
            <a:chExt cx="2086944" cy="1096345"/>
          </a:xfrm>
          <a:solidFill>
            <a:schemeClr val="bg2"/>
          </a:solidFill>
        </p:grpSpPr>
        <p:grpSp>
          <p:nvGrpSpPr>
            <p:cNvPr id="12" name="Group 11"/>
            <p:cNvGrpSpPr/>
            <p:nvPr/>
          </p:nvGrpSpPr>
          <p:grpSpPr>
            <a:xfrm>
              <a:off x="7391081" y="1981200"/>
              <a:ext cx="1844406" cy="731014"/>
              <a:chOff x="6340819" y="76194"/>
              <a:chExt cx="4628963" cy="1766879"/>
            </a:xfrm>
            <a:grpFill/>
            <a:scene3d>
              <a:camera prst="orthographicFront">
                <a:rot lat="0" lon="0" rev="0"/>
              </a:camera>
              <a:lightRig rig="contrasting" dir="t">
                <a:rot lat="0" lon="0" rev="1200000"/>
              </a:lightRig>
            </a:scene3d>
          </p:grpSpPr>
          <p:sp>
            <p:nvSpPr>
              <p:cNvPr id="14" name="Rounded Rectangle 4"/>
              <p:cNvSpPr/>
              <p:nvPr/>
            </p:nvSpPr>
            <p:spPr>
              <a:xfrm>
                <a:off x="6931017" y="461734"/>
                <a:ext cx="4038765" cy="1247533"/>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t" anchorCtr="0">
                <a:noAutofit/>
              </a:bodyPr>
              <a:lstStyle/>
              <a:p>
                <a:pPr marL="0" lvl="1" defTabSz="889000">
                  <a:lnSpc>
                    <a:spcPct val="90000"/>
                  </a:lnSpc>
                  <a:spcBef>
                    <a:spcPct val="0"/>
                  </a:spcBef>
                  <a:spcAft>
                    <a:spcPct val="15000"/>
                  </a:spcAft>
                </a:pPr>
                <a:r>
                  <a:rPr lang="en-US" b="1" dirty="0" smtClean="0">
                    <a:solidFill>
                      <a:srgbClr val="000000">
                        <a:hueOff val="0"/>
                        <a:satOff val="0"/>
                        <a:lumOff val="0"/>
                        <a:alphaOff val="0"/>
                      </a:srgbClr>
                    </a:solidFill>
                  </a:rPr>
                  <a:t>Deployment</a:t>
                </a:r>
              </a:p>
            </p:txBody>
          </p:sp>
          <p:sp>
            <p:nvSpPr>
              <p:cNvPr id="15" name="Rounded Rectangle 14"/>
              <p:cNvSpPr/>
              <p:nvPr/>
            </p:nvSpPr>
            <p:spPr>
              <a:xfrm>
                <a:off x="6340819" y="76194"/>
                <a:ext cx="4628962" cy="1766879"/>
              </a:xfrm>
              <a:prstGeom prst="roundRect">
                <a:avLst>
                  <a:gd name="adj" fmla="val 10000"/>
                </a:avLst>
              </a:prstGeom>
              <a:grpFill/>
              <a:sp3d z="-300000" contourW="19050" prstMaterial="metal">
                <a:bevelT w="88900" h="203200"/>
                <a:bevelB w="165100" h="254000"/>
              </a:sp3d>
            </p:spPr>
            <p:style>
              <a:lnRef idx="0">
                <a:schemeClr val="accent2">
                  <a:hueOff val="-2974132"/>
                  <a:satOff val="0"/>
                  <a:lumOff val="516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3" name="Pie 12"/>
            <p:cNvSpPr/>
            <p:nvPr/>
          </p:nvSpPr>
          <p:spPr>
            <a:xfrm rot="5400000">
              <a:off x="7213744" y="2190130"/>
              <a:ext cx="822214" cy="952615"/>
            </a:xfrm>
            <a:prstGeom prst="pieWedge">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2974132"/>
                <a:satOff val="0"/>
                <a:lumOff val="5163"/>
                <a:alphaOff val="0"/>
              </a:schemeClr>
            </a:fillRef>
            <a:effectRef idx="2">
              <a:schemeClr val="accent2">
                <a:hueOff val="-2974132"/>
                <a:satOff val="0"/>
                <a:lumOff val="5163"/>
                <a:alphaOff val="0"/>
              </a:schemeClr>
            </a:effectRef>
            <a:fontRef idx="minor">
              <a:schemeClr val="lt1"/>
            </a:fontRef>
          </p:style>
        </p:sp>
      </p:grpSp>
      <p:graphicFrame>
        <p:nvGraphicFramePr>
          <p:cNvPr id="3" name="Table 2"/>
          <p:cNvGraphicFramePr>
            <a:graphicFrameLocks noGrp="1"/>
          </p:cNvGraphicFramePr>
          <p:nvPr>
            <p:extLst>
              <p:ext uri="{D42A27DB-BD31-4B8C-83A1-F6EECF244321}">
                <p14:modId xmlns:p14="http://schemas.microsoft.com/office/powerpoint/2010/main" val="2985434109"/>
              </p:ext>
            </p:extLst>
          </p:nvPr>
        </p:nvGraphicFramePr>
        <p:xfrm>
          <a:off x="608012" y="4191001"/>
          <a:ext cx="10812209" cy="2128191"/>
        </p:xfrm>
        <a:graphic>
          <a:graphicData uri="http://schemas.openxmlformats.org/drawingml/2006/table">
            <a:tbl>
              <a:tblPr>
                <a:tableStyleId>{C4B1156A-380E-4F78-BDF5-A606A8083BF9}</a:tableStyleId>
              </a:tblPr>
              <a:tblGrid>
                <a:gridCol w="3429000"/>
                <a:gridCol w="1600200"/>
                <a:gridCol w="3352800"/>
                <a:gridCol w="2430209"/>
              </a:tblGrid>
              <a:tr h="687810">
                <a:tc>
                  <a:txBody>
                    <a:bodyPr/>
                    <a:lstStyle/>
                    <a:p>
                      <a:pPr marL="0" marR="0" algn="ctr" defTabSz="914363" rtl="0" eaLnBrk="1" fontAlgn="ctr" latinLnBrk="0" hangingPunct="1">
                        <a:spcBef>
                          <a:spcPts val="0"/>
                        </a:spcBef>
                        <a:spcAft>
                          <a:spcPts val="0"/>
                        </a:spcAft>
                      </a:pPr>
                      <a:r>
                        <a:rPr lang="en-US" sz="2000" b="1" kern="1200" dirty="0">
                          <a:solidFill>
                            <a:schemeClr val="bg1"/>
                          </a:solidFill>
                          <a:effectLst/>
                          <a:latin typeface="+mn-lt"/>
                          <a:ea typeface="+mn-ea"/>
                          <a:cs typeface="+mn-cs"/>
                        </a:rPr>
                        <a:t>Description</a:t>
                      </a:r>
                    </a:p>
                  </a:txBody>
                  <a:tcPr marL="7620" marR="7620" marT="7620" marB="0" anchor="ctr">
                    <a:solidFill>
                      <a:schemeClr val="accent1"/>
                    </a:solidFill>
                  </a:tcPr>
                </a:tc>
                <a:tc>
                  <a:txBody>
                    <a:bodyPr/>
                    <a:lstStyle/>
                    <a:p>
                      <a:pPr marL="0" marR="0" algn="ctr" defTabSz="914363" rtl="0" eaLnBrk="1" fontAlgn="ctr" latinLnBrk="0" hangingPunct="1">
                        <a:spcBef>
                          <a:spcPts val="0"/>
                        </a:spcBef>
                        <a:spcAft>
                          <a:spcPts val="0"/>
                        </a:spcAft>
                      </a:pPr>
                      <a:r>
                        <a:rPr lang="en-US" sz="2000" b="1" kern="1200" dirty="0">
                          <a:solidFill>
                            <a:schemeClr val="bg1"/>
                          </a:solidFill>
                          <a:effectLst/>
                          <a:latin typeface="+mn-lt"/>
                          <a:ea typeface="+mn-ea"/>
                          <a:cs typeface="+mn-cs"/>
                        </a:rPr>
                        <a:t>Size on Disk</a:t>
                      </a:r>
                    </a:p>
                  </a:txBody>
                  <a:tcPr marL="7620" marR="7620" marT="7620" marB="0" anchor="ctr">
                    <a:solidFill>
                      <a:schemeClr val="accent1"/>
                    </a:solidFill>
                  </a:tcPr>
                </a:tc>
                <a:tc>
                  <a:txBody>
                    <a:bodyPr/>
                    <a:lstStyle/>
                    <a:p>
                      <a:pPr marL="0" marR="0" algn="ctr" defTabSz="914363" rtl="0" eaLnBrk="1" fontAlgn="ctr" latinLnBrk="0" hangingPunct="1">
                        <a:spcBef>
                          <a:spcPts val="0"/>
                        </a:spcBef>
                        <a:spcAft>
                          <a:spcPts val="0"/>
                        </a:spcAft>
                      </a:pPr>
                      <a:r>
                        <a:rPr lang="en-US" sz="2000" b="1" kern="1200" dirty="0">
                          <a:solidFill>
                            <a:schemeClr val="bg1"/>
                          </a:solidFill>
                          <a:effectLst/>
                          <a:latin typeface="+mn-lt"/>
                          <a:ea typeface="+mn-ea"/>
                          <a:cs typeface="+mn-cs"/>
                        </a:rPr>
                        <a:t>Service Name</a:t>
                      </a:r>
                    </a:p>
                  </a:txBody>
                  <a:tcPr marL="7620" marR="7620" marT="7620" marB="0" anchor="ctr">
                    <a:solidFill>
                      <a:schemeClr val="accent1"/>
                    </a:solidFill>
                  </a:tcPr>
                </a:tc>
                <a:tc>
                  <a:txBody>
                    <a:bodyPr/>
                    <a:lstStyle/>
                    <a:p>
                      <a:pPr marL="0" marR="0" algn="ctr" defTabSz="914363" rtl="0" eaLnBrk="1" fontAlgn="ctr" latinLnBrk="0" hangingPunct="1">
                        <a:spcBef>
                          <a:spcPts val="0"/>
                        </a:spcBef>
                        <a:spcAft>
                          <a:spcPts val="0"/>
                        </a:spcAft>
                      </a:pPr>
                      <a:r>
                        <a:rPr lang="en-US" sz="2000" b="1" kern="1200" dirty="0">
                          <a:solidFill>
                            <a:schemeClr val="bg1"/>
                          </a:solidFill>
                          <a:effectLst/>
                          <a:latin typeface="+mn-lt"/>
                          <a:ea typeface="+mn-ea"/>
                          <a:cs typeface="+mn-cs"/>
                        </a:rPr>
                        <a:t>Process</a:t>
                      </a:r>
                    </a:p>
                  </a:txBody>
                  <a:tcPr marL="7620" marR="7620" marT="7620" marB="0" anchor="ctr">
                    <a:solidFill>
                      <a:schemeClr val="accent1"/>
                    </a:solidFill>
                  </a:tcPr>
                </a:tc>
              </a:tr>
              <a:tr h="683789">
                <a:tc>
                  <a:txBody>
                    <a:bodyPr/>
                    <a:lstStyle/>
                    <a:p>
                      <a:pPr algn="l" rtl="0" fontAlgn="ctr"/>
                      <a:r>
                        <a:rPr lang="en-US" sz="1800" u="none" strike="noStrike" dirty="0">
                          <a:effectLst/>
                        </a:rPr>
                        <a:t>FEP 2010 Client</a:t>
                      </a:r>
                      <a:endParaRPr lang="en-US" sz="1800" b="0" i="0" u="none" strike="noStrike" dirty="0">
                        <a:solidFill>
                          <a:srgbClr val="000000"/>
                        </a:solidFill>
                        <a:effectLst/>
                        <a:latin typeface="Arial"/>
                      </a:endParaRPr>
                    </a:p>
                  </a:txBody>
                  <a:tcPr marL="7620" marR="7620" marT="7620" marB="0" anchor="ctr"/>
                </a:tc>
                <a:tc>
                  <a:txBody>
                    <a:bodyPr/>
                    <a:lstStyle/>
                    <a:p>
                      <a:pPr algn="l" rtl="0" fontAlgn="ctr"/>
                      <a:r>
                        <a:rPr lang="en-US" sz="1800" u="none" strike="noStrike" dirty="0">
                          <a:effectLst/>
                        </a:rPr>
                        <a:t>~22MB</a:t>
                      </a:r>
                      <a:endParaRPr lang="en-US" sz="1800" b="0" i="0" u="none" strike="noStrike" dirty="0">
                        <a:solidFill>
                          <a:srgbClr val="000000"/>
                        </a:solidFill>
                        <a:effectLst/>
                        <a:latin typeface="Arial"/>
                      </a:endParaRPr>
                    </a:p>
                  </a:txBody>
                  <a:tcPr marL="7620" marR="7620" marT="7620" marB="0" anchor="ctr"/>
                </a:tc>
                <a:tc>
                  <a:txBody>
                    <a:bodyPr/>
                    <a:lstStyle/>
                    <a:p>
                      <a:pPr algn="l" fontAlgn="b"/>
                      <a:r>
                        <a:rPr lang="en-US" sz="1800" u="none" strike="noStrike" dirty="0">
                          <a:effectLst/>
                        </a:rPr>
                        <a:t>Microsoft Antimalware Service (</a:t>
                      </a:r>
                      <a:r>
                        <a:rPr lang="en-US" sz="1800" u="none" strike="noStrike" dirty="0" err="1">
                          <a:effectLst/>
                        </a:rPr>
                        <a:t>MsMpSvc</a:t>
                      </a:r>
                      <a:r>
                        <a:rPr lang="en-US" sz="1800" u="none" strike="noStrike" dirty="0">
                          <a:effectLst/>
                        </a:rPr>
                        <a:t>)</a:t>
                      </a:r>
                      <a:endParaRPr lang="en-US" sz="1800" b="0" i="0" u="none" strike="noStrike" dirty="0">
                        <a:solidFill>
                          <a:srgbClr val="000000"/>
                        </a:solidFill>
                        <a:effectLst/>
                        <a:latin typeface="Arial"/>
                      </a:endParaRPr>
                    </a:p>
                  </a:txBody>
                  <a:tcPr marL="7620" marR="7620" marT="7620" marB="0" anchor="ctr"/>
                </a:tc>
                <a:tc>
                  <a:txBody>
                    <a:bodyPr/>
                    <a:lstStyle/>
                    <a:p>
                      <a:pPr algn="l" fontAlgn="b"/>
                      <a:r>
                        <a:rPr lang="en-US" sz="1800" u="none" strike="noStrike" dirty="0">
                          <a:effectLst/>
                        </a:rPr>
                        <a:t>MsMpEngine.exe</a:t>
                      </a:r>
                      <a:endParaRPr lang="en-US" sz="1800" b="0" i="0" u="none" strike="noStrike" dirty="0">
                        <a:solidFill>
                          <a:srgbClr val="000000"/>
                        </a:solidFill>
                        <a:effectLst/>
                        <a:latin typeface="Arial"/>
                      </a:endParaRPr>
                    </a:p>
                  </a:txBody>
                  <a:tcPr marL="7620" marR="7620" marT="7620" marB="0" anchor="ctr"/>
                </a:tc>
              </a:tr>
              <a:tr h="756592">
                <a:tc>
                  <a:txBody>
                    <a:bodyPr/>
                    <a:lstStyle/>
                    <a:p>
                      <a:pPr algn="l" rtl="0" fontAlgn="ctr"/>
                      <a:r>
                        <a:rPr lang="en-US" sz="1800" u="none" strike="noStrike" dirty="0">
                          <a:effectLst/>
                        </a:rPr>
                        <a:t>FEP Client Deployment package</a:t>
                      </a:r>
                      <a:endParaRPr lang="en-US" sz="1800" b="0" i="0" u="none" strike="noStrike" dirty="0">
                        <a:solidFill>
                          <a:srgbClr val="000000"/>
                        </a:solidFill>
                        <a:effectLst/>
                        <a:latin typeface="Arial"/>
                      </a:endParaRPr>
                    </a:p>
                  </a:txBody>
                  <a:tcPr marL="7620" marR="7620" marT="7620" marB="0" anchor="ctr"/>
                </a:tc>
                <a:tc>
                  <a:txBody>
                    <a:bodyPr/>
                    <a:lstStyle/>
                    <a:p>
                      <a:pPr algn="l" rtl="0" fontAlgn="ctr"/>
                      <a:r>
                        <a:rPr lang="en-US" sz="1800" u="none" strike="noStrike" dirty="0">
                          <a:effectLst/>
                        </a:rPr>
                        <a:t>~19MB</a:t>
                      </a:r>
                      <a:endParaRPr lang="en-US" sz="1800" b="0" i="0" u="none" strike="noStrike" dirty="0">
                        <a:solidFill>
                          <a:srgbClr val="000000"/>
                        </a:solidFill>
                        <a:effectLst/>
                        <a:latin typeface="Arial"/>
                      </a:endParaRPr>
                    </a:p>
                  </a:txBody>
                  <a:tcPr marL="7620" marR="7620" marT="7620" marB="0" anchor="ctr"/>
                </a:tc>
                <a:tc>
                  <a:txBody>
                    <a:bodyPr/>
                    <a:lstStyle/>
                    <a:p>
                      <a:pPr algn="l" rtl="0" fontAlgn="ctr"/>
                      <a:r>
                        <a:rPr lang="en-US" sz="1800" u="none" strike="noStrike" dirty="0">
                          <a:effectLst/>
                        </a:rPr>
                        <a:t> </a:t>
                      </a:r>
                      <a:endParaRPr lang="en-US" sz="1800" b="0" i="0" u="none" strike="noStrike" dirty="0">
                        <a:solidFill>
                          <a:srgbClr val="000000"/>
                        </a:solidFill>
                        <a:effectLst/>
                        <a:latin typeface="Arial"/>
                      </a:endParaRPr>
                    </a:p>
                  </a:txBody>
                  <a:tcPr marL="7620" marR="7620" marT="7620" marB="0" anchor="ctr"/>
                </a:tc>
                <a:tc>
                  <a:txBody>
                    <a:bodyPr/>
                    <a:lstStyle/>
                    <a:p>
                      <a:pPr algn="l" rtl="0" fontAlgn="ctr"/>
                      <a:r>
                        <a:rPr lang="en-US" sz="1800" u="none" strike="noStrike" dirty="0">
                          <a:effectLst/>
                        </a:rPr>
                        <a:t> </a:t>
                      </a:r>
                      <a:endParaRPr lang="en-US" sz="1800" b="0" i="0" u="none" strike="noStrike" dirty="0">
                        <a:solidFill>
                          <a:srgbClr val="000000"/>
                        </a:solidFill>
                        <a:effectLst/>
                        <a:latin typeface="Arial"/>
                      </a:endParaRPr>
                    </a:p>
                  </a:txBody>
                  <a:tcPr marL="7620" marR="7620" marT="7620" marB="0" anchor="ctr"/>
                </a:tc>
              </a:tr>
            </a:tbl>
          </a:graphicData>
        </a:graphic>
      </p:graphicFrame>
    </p:spTree>
    <p:extLst>
      <p:ext uri="{BB962C8B-B14F-4D97-AF65-F5344CB8AC3E}">
        <p14:creationId xmlns:p14="http://schemas.microsoft.com/office/powerpoint/2010/main" val="3215786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Deployment @ </a:t>
            </a:r>
            <a:r>
              <a:rPr lang="en-US" dirty="0" smtClean="0"/>
              <a:t>Microsoft ...</a:t>
            </a:r>
            <a:r>
              <a:rPr lang="en-US" dirty="0" err="1"/>
              <a:t>con’t</a:t>
            </a:r>
            <a:endParaRPr lang="en-US" dirty="0"/>
          </a:p>
        </p:txBody>
      </p:sp>
      <p:sp>
        <p:nvSpPr>
          <p:cNvPr id="3" name="Text Placeholder 2"/>
          <p:cNvSpPr>
            <a:spLocks noGrp="1"/>
          </p:cNvSpPr>
          <p:nvPr>
            <p:ph type="body" sz="quarter" idx="10"/>
          </p:nvPr>
        </p:nvSpPr>
        <p:spPr>
          <a:xfrm>
            <a:off x="531812" y="1430613"/>
            <a:ext cx="11149013" cy="443198"/>
          </a:xfrm>
        </p:spPr>
        <p:txBody>
          <a:bodyPr/>
          <a:lstStyle/>
          <a:p>
            <a:r>
              <a:rPr lang="en-US" dirty="0"/>
              <a:t>Targeted ~ 26K clients, Actual Failures after analysis ~850 </a:t>
            </a:r>
          </a:p>
        </p:txBody>
      </p:sp>
      <p:grpSp>
        <p:nvGrpSpPr>
          <p:cNvPr id="20" name="Group 19"/>
          <p:cNvGrpSpPr/>
          <p:nvPr/>
        </p:nvGrpSpPr>
        <p:grpSpPr>
          <a:xfrm>
            <a:off x="2086743" y="1981200"/>
            <a:ext cx="7893869" cy="3886200"/>
            <a:chOff x="2086743" y="1981200"/>
            <a:chExt cx="7893869" cy="3886200"/>
          </a:xfrm>
        </p:grpSpPr>
        <p:graphicFrame>
          <p:nvGraphicFramePr>
            <p:cNvPr id="8" name="Chart 7"/>
            <p:cNvGraphicFramePr>
              <a:graphicFrameLocks/>
            </p:cNvGraphicFramePr>
            <p:nvPr>
              <p:extLst>
                <p:ext uri="{D42A27DB-BD31-4B8C-83A1-F6EECF244321}">
                  <p14:modId xmlns:p14="http://schemas.microsoft.com/office/powerpoint/2010/main" val="3334989077"/>
                </p:ext>
              </p:extLst>
            </p:nvPr>
          </p:nvGraphicFramePr>
          <p:xfrm>
            <a:off x="2132012" y="1981200"/>
            <a:ext cx="7848600" cy="38862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a:off x="2513012" y="3009900"/>
              <a:ext cx="304800" cy="1143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2086743" y="2732901"/>
              <a:ext cx="628377"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Failed</a:t>
              </a:r>
            </a:p>
          </p:txBody>
        </p:sp>
      </p:grpSp>
      <p:grpSp>
        <p:nvGrpSpPr>
          <p:cNvPr id="15" name="Group 14"/>
          <p:cNvGrpSpPr/>
          <p:nvPr/>
        </p:nvGrpSpPr>
        <p:grpSpPr>
          <a:xfrm>
            <a:off x="9773643" y="170805"/>
            <a:ext cx="2349611" cy="887773"/>
            <a:chOff x="6673629" y="2033274"/>
            <a:chExt cx="2561858" cy="1034687"/>
          </a:xfrm>
          <a:solidFill>
            <a:schemeClr val="bg2"/>
          </a:solidFill>
        </p:grpSpPr>
        <p:grpSp>
          <p:nvGrpSpPr>
            <p:cNvPr id="16" name="Group 15"/>
            <p:cNvGrpSpPr/>
            <p:nvPr/>
          </p:nvGrpSpPr>
          <p:grpSpPr>
            <a:xfrm>
              <a:off x="7134358" y="2033274"/>
              <a:ext cx="2101129" cy="731014"/>
              <a:chOff x="5696513" y="202058"/>
              <a:chExt cx="5273269" cy="1766879"/>
            </a:xfrm>
            <a:grpFill/>
            <a:scene3d>
              <a:camera prst="orthographicFront">
                <a:rot lat="0" lon="0" rev="0"/>
              </a:camera>
              <a:lightRig rig="contrasting" dir="t">
                <a:rot lat="0" lon="0" rev="1200000"/>
              </a:lightRig>
            </a:scene3d>
          </p:grpSpPr>
          <p:sp>
            <p:nvSpPr>
              <p:cNvPr id="18" name="Rounded Rectangle 4"/>
              <p:cNvSpPr/>
              <p:nvPr/>
            </p:nvSpPr>
            <p:spPr>
              <a:xfrm>
                <a:off x="6149151" y="461733"/>
                <a:ext cx="4820631" cy="1247532"/>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t" anchorCtr="0">
                <a:noAutofit/>
              </a:bodyPr>
              <a:lstStyle/>
              <a:p>
                <a:pPr marL="0" lvl="1" defTabSz="889000">
                  <a:lnSpc>
                    <a:spcPct val="90000"/>
                  </a:lnSpc>
                  <a:spcBef>
                    <a:spcPct val="0"/>
                  </a:spcBef>
                  <a:spcAft>
                    <a:spcPct val="15000"/>
                  </a:spcAft>
                </a:pPr>
                <a:r>
                  <a:rPr lang="en-US" b="1" dirty="0" smtClean="0">
                    <a:solidFill>
                      <a:srgbClr val="000000">
                        <a:hueOff val="0"/>
                        <a:satOff val="0"/>
                        <a:lumOff val="0"/>
                        <a:alphaOff val="0"/>
                      </a:srgbClr>
                    </a:solidFill>
                  </a:rPr>
                  <a:t>Deployment</a:t>
                </a:r>
              </a:p>
            </p:txBody>
          </p:sp>
          <p:sp>
            <p:nvSpPr>
              <p:cNvPr id="19" name="Rounded Rectangle 18"/>
              <p:cNvSpPr/>
              <p:nvPr/>
            </p:nvSpPr>
            <p:spPr>
              <a:xfrm>
                <a:off x="5696513" y="202058"/>
                <a:ext cx="5273269" cy="1766879"/>
              </a:xfrm>
              <a:prstGeom prst="roundRect">
                <a:avLst>
                  <a:gd name="adj" fmla="val 10000"/>
                </a:avLst>
              </a:prstGeom>
              <a:grpFill/>
              <a:sp3d z="-300000" contourW="19050" prstMaterial="metal">
                <a:bevelT w="88900" h="203200"/>
                <a:bevelB w="165100" h="254000"/>
              </a:sp3d>
            </p:spPr>
            <p:style>
              <a:lnRef idx="0">
                <a:schemeClr val="accent2">
                  <a:hueOff val="-2974132"/>
                  <a:satOff val="0"/>
                  <a:lumOff val="516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7" name="Pie 16"/>
            <p:cNvSpPr/>
            <p:nvPr/>
          </p:nvSpPr>
          <p:spPr>
            <a:xfrm rot="5400000">
              <a:off x="6738830" y="2180546"/>
              <a:ext cx="822214" cy="952615"/>
            </a:xfrm>
            <a:prstGeom prst="pieWedge">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2974132"/>
                <a:satOff val="0"/>
                <a:lumOff val="5163"/>
                <a:alphaOff val="0"/>
              </a:schemeClr>
            </a:fillRef>
            <a:effectRef idx="2">
              <a:schemeClr val="accent2">
                <a:hueOff val="-2974132"/>
                <a:satOff val="0"/>
                <a:lumOff val="5163"/>
                <a:alphaOff val="0"/>
              </a:schemeClr>
            </a:effectRef>
            <a:fontRef idx="minor">
              <a:schemeClr val="lt1"/>
            </a:fontRef>
          </p:style>
        </p:sp>
      </p:grpSp>
      <p:grpSp>
        <p:nvGrpSpPr>
          <p:cNvPr id="29" name="Group 28"/>
          <p:cNvGrpSpPr/>
          <p:nvPr/>
        </p:nvGrpSpPr>
        <p:grpSpPr>
          <a:xfrm>
            <a:off x="1400201" y="1851898"/>
            <a:ext cx="8972523" cy="3950970"/>
            <a:chOff x="1674812" y="4495800"/>
            <a:chExt cx="8972523" cy="3950970"/>
          </a:xfrm>
        </p:grpSpPr>
        <p:graphicFrame>
          <p:nvGraphicFramePr>
            <p:cNvPr id="22" name="Chart 21"/>
            <p:cNvGraphicFramePr>
              <a:graphicFrameLocks/>
            </p:cNvGraphicFramePr>
            <p:nvPr>
              <p:extLst>
                <p:ext uri="{D42A27DB-BD31-4B8C-83A1-F6EECF244321}">
                  <p14:modId xmlns:p14="http://schemas.microsoft.com/office/powerpoint/2010/main" val="2117484420"/>
                </p:ext>
              </p:extLst>
            </p:nvPr>
          </p:nvGraphicFramePr>
          <p:xfrm>
            <a:off x="1674812" y="4495800"/>
            <a:ext cx="8972523" cy="3950970"/>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Arrow Connector 22"/>
            <p:cNvCxnSpPr/>
            <p:nvPr/>
          </p:nvCxnSpPr>
          <p:spPr>
            <a:xfrm flipH="1">
              <a:off x="5561012" y="6019800"/>
              <a:ext cx="304800" cy="152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8" name="Rectangle 27"/>
            <p:cNvSpPr/>
            <p:nvPr/>
          </p:nvSpPr>
          <p:spPr>
            <a:xfrm>
              <a:off x="5789612" y="5802868"/>
              <a:ext cx="813043" cy="369332"/>
            </a:xfrm>
            <a:prstGeom prst="rect">
              <a:avLst/>
            </a:prstGeom>
          </p:spPr>
          <p:txBody>
            <a:bodyPr wrap="none">
              <a:spAutoFit/>
            </a:bodyPr>
            <a:lstStyle/>
            <a:p>
              <a:r>
                <a:rPr lang="en-US" dirty="0">
                  <a:gradFill>
                    <a:gsLst>
                      <a:gs pos="0">
                        <a:schemeClr val="tx1"/>
                      </a:gs>
                      <a:gs pos="86000">
                        <a:schemeClr val="tx1"/>
                      </a:gs>
                    </a:gsLst>
                    <a:lin ang="5400000" scaled="0"/>
                  </a:gradFill>
                </a:rPr>
                <a:t>Failed</a:t>
              </a:r>
            </a:p>
          </p:txBody>
        </p:sp>
      </p:grpSp>
      <p:graphicFrame>
        <p:nvGraphicFramePr>
          <p:cNvPr id="31" name="Chart 30"/>
          <p:cNvGraphicFramePr>
            <a:graphicFrameLocks/>
          </p:cNvGraphicFramePr>
          <p:nvPr>
            <p:extLst>
              <p:ext uri="{D42A27DB-BD31-4B8C-83A1-F6EECF244321}">
                <p14:modId xmlns:p14="http://schemas.microsoft.com/office/powerpoint/2010/main" val="2851697689"/>
              </p:ext>
            </p:extLst>
          </p:nvPr>
        </p:nvGraphicFramePr>
        <p:xfrm>
          <a:off x="1806722" y="1905000"/>
          <a:ext cx="8229600" cy="46215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8714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9"/>
                                        </p:tgtEl>
                                      </p:cBhvr>
                                    </p:animEffect>
                                    <p:set>
                                      <p:cBhvr>
                                        <p:cTn id="20" dur="1" fill="hold">
                                          <p:stCondLst>
                                            <p:cond delay="499"/>
                                          </p:stCondLst>
                                        </p:cTn>
                                        <p:tgtEl>
                                          <p:spTgt spid="2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553998"/>
          </a:xfrm>
        </p:spPr>
        <p:txBody>
          <a:bodyPr/>
          <a:lstStyle/>
          <a:p>
            <a:r>
              <a:rPr lang="en-US" sz="4000" dirty="0" smtClean="0"/>
              <a:t>Client Deployment @ Microsoft	..</a:t>
            </a:r>
            <a:r>
              <a:rPr lang="en-US" sz="4000" dirty="0" err="1" smtClean="0"/>
              <a:t>con’t</a:t>
            </a:r>
            <a:endParaRPr lang="en-US" sz="4000" dirty="0"/>
          </a:p>
        </p:txBody>
      </p:sp>
      <p:sp>
        <p:nvSpPr>
          <p:cNvPr id="6" name="Text Placeholder 5"/>
          <p:cNvSpPr>
            <a:spLocks noGrp="1"/>
          </p:cNvSpPr>
          <p:nvPr>
            <p:ph type="body" sz="quarter" idx="10"/>
          </p:nvPr>
        </p:nvSpPr>
        <p:spPr/>
        <p:txBody>
          <a:bodyPr/>
          <a:lstStyle/>
          <a:p>
            <a:r>
              <a:rPr lang="en-US" smtClean="0"/>
              <a:t>Deployment Experience</a:t>
            </a:r>
          </a:p>
          <a:p>
            <a:pPr lvl="1"/>
            <a:r>
              <a:rPr lang="en-US" smtClean="0"/>
              <a:t>~1-3% Deployment Failures – Remediate &amp; Re-Target Install</a:t>
            </a:r>
          </a:p>
          <a:p>
            <a:pPr lvl="2"/>
            <a:r>
              <a:rPr lang="en-US" smtClean="0"/>
              <a:t>Mostly Environmental – Disk space, Other MSI Installs</a:t>
            </a:r>
          </a:p>
          <a:p>
            <a:pPr lvl="2"/>
            <a:r>
              <a:rPr lang="en-US" smtClean="0"/>
              <a:t>Conflicting Products – Microsoft Security Essentials, Intune, OneCare</a:t>
            </a:r>
          </a:p>
          <a:p>
            <a:pPr lvl="2"/>
            <a:r>
              <a:rPr lang="en-US" smtClean="0"/>
              <a:t>FEP Install Program Run Time exceeded – Change default 15 minutes to 60 minutes</a:t>
            </a:r>
          </a:p>
          <a:p>
            <a:pPr lvl="1"/>
            <a:r>
              <a:rPr lang="en-US" smtClean="0"/>
              <a:t>WU/MU Access blocked to clients – Deploy KB981889 in advance prior to FEP installation using Software Distribution</a:t>
            </a:r>
          </a:p>
          <a:p>
            <a:pPr lvl="1"/>
            <a:r>
              <a:rPr lang="en-US" smtClean="0"/>
              <a:t>Windows 7 and Server 2008 (R1 and R2) SP1 – KB981889 Hotfix is included in SP1</a:t>
            </a:r>
          </a:p>
          <a:p>
            <a:pPr lvl="1"/>
            <a:r>
              <a:rPr lang="en-US" smtClean="0"/>
              <a:t>Do not want first signature to install from WSUS/MU? – Setup the Group policy to obtain first signature from local UNC share</a:t>
            </a:r>
          </a:p>
          <a:p>
            <a:pPr lvl="2"/>
            <a:endParaRPr lang="en-US" dirty="0" smtClean="0"/>
          </a:p>
        </p:txBody>
      </p:sp>
      <p:grpSp>
        <p:nvGrpSpPr>
          <p:cNvPr id="11" name="Group 10"/>
          <p:cNvGrpSpPr/>
          <p:nvPr/>
        </p:nvGrpSpPr>
        <p:grpSpPr>
          <a:xfrm>
            <a:off x="10036311" y="126124"/>
            <a:ext cx="2086944" cy="1096345"/>
            <a:chOff x="7148543" y="1981200"/>
            <a:chExt cx="2086944" cy="1096345"/>
          </a:xfrm>
          <a:solidFill>
            <a:schemeClr val="bg2"/>
          </a:solidFill>
        </p:grpSpPr>
        <p:grpSp>
          <p:nvGrpSpPr>
            <p:cNvPr id="12" name="Group 11"/>
            <p:cNvGrpSpPr/>
            <p:nvPr/>
          </p:nvGrpSpPr>
          <p:grpSpPr>
            <a:xfrm>
              <a:off x="7391081" y="1981200"/>
              <a:ext cx="1844406" cy="731014"/>
              <a:chOff x="6340819" y="76194"/>
              <a:chExt cx="4628963" cy="1766879"/>
            </a:xfrm>
            <a:grpFill/>
            <a:scene3d>
              <a:camera prst="orthographicFront">
                <a:rot lat="0" lon="0" rev="0"/>
              </a:camera>
              <a:lightRig rig="contrasting" dir="t">
                <a:rot lat="0" lon="0" rev="1200000"/>
              </a:lightRig>
            </a:scene3d>
          </p:grpSpPr>
          <p:sp>
            <p:nvSpPr>
              <p:cNvPr id="14" name="Rounded Rectangle 4"/>
              <p:cNvSpPr/>
              <p:nvPr/>
            </p:nvSpPr>
            <p:spPr>
              <a:xfrm>
                <a:off x="6931017" y="461734"/>
                <a:ext cx="4038765" cy="1247533"/>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t" anchorCtr="0">
                <a:noAutofit/>
              </a:bodyPr>
              <a:lstStyle/>
              <a:p>
                <a:pPr marL="0" lvl="1" defTabSz="889000">
                  <a:lnSpc>
                    <a:spcPct val="90000"/>
                  </a:lnSpc>
                  <a:spcBef>
                    <a:spcPct val="0"/>
                  </a:spcBef>
                  <a:spcAft>
                    <a:spcPct val="15000"/>
                  </a:spcAft>
                </a:pPr>
                <a:r>
                  <a:rPr lang="en-US" b="1" dirty="0" smtClean="0">
                    <a:solidFill>
                      <a:srgbClr val="000000">
                        <a:hueOff val="0"/>
                        <a:satOff val="0"/>
                        <a:lumOff val="0"/>
                        <a:alphaOff val="0"/>
                      </a:srgbClr>
                    </a:solidFill>
                  </a:rPr>
                  <a:t>Deployment</a:t>
                </a:r>
              </a:p>
            </p:txBody>
          </p:sp>
          <p:sp>
            <p:nvSpPr>
              <p:cNvPr id="15" name="Rounded Rectangle 14"/>
              <p:cNvSpPr/>
              <p:nvPr/>
            </p:nvSpPr>
            <p:spPr>
              <a:xfrm>
                <a:off x="6340819" y="76194"/>
                <a:ext cx="4628962" cy="1766879"/>
              </a:xfrm>
              <a:prstGeom prst="roundRect">
                <a:avLst>
                  <a:gd name="adj" fmla="val 10000"/>
                </a:avLst>
              </a:prstGeom>
              <a:grpFill/>
              <a:sp3d z="-300000" contourW="19050" prstMaterial="metal">
                <a:bevelT w="88900" h="203200"/>
                <a:bevelB w="165100" h="254000"/>
              </a:sp3d>
            </p:spPr>
            <p:style>
              <a:lnRef idx="0">
                <a:schemeClr val="accent2">
                  <a:hueOff val="-2974132"/>
                  <a:satOff val="0"/>
                  <a:lumOff val="516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3" name="Pie 12"/>
            <p:cNvSpPr/>
            <p:nvPr/>
          </p:nvSpPr>
          <p:spPr>
            <a:xfrm rot="5400000">
              <a:off x="7213744" y="2190130"/>
              <a:ext cx="822214" cy="952615"/>
            </a:xfrm>
            <a:prstGeom prst="pieWedge">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2974132"/>
                <a:satOff val="0"/>
                <a:lumOff val="5163"/>
                <a:alphaOff val="0"/>
              </a:schemeClr>
            </a:fillRef>
            <a:effectRef idx="2">
              <a:schemeClr val="accent2">
                <a:hueOff val="-2974132"/>
                <a:satOff val="0"/>
                <a:lumOff val="5163"/>
                <a:alphaOff val="0"/>
              </a:schemeClr>
            </a:effectRef>
            <a:fontRef idx="minor">
              <a:schemeClr val="lt1"/>
            </a:fontRef>
          </p:style>
        </p:sp>
      </p:grpSp>
    </p:spTree>
    <p:extLst>
      <p:ext uri="{BB962C8B-B14F-4D97-AF65-F5344CB8AC3E}">
        <p14:creationId xmlns:p14="http://schemas.microsoft.com/office/powerpoint/2010/main" val="2824187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fade">
                                      <p:cBhvr>
                                        <p:cTn id="48" dur="1000"/>
                                        <p:tgtEl>
                                          <p:spTgt spid="6">
                                            <p:txEl>
                                              <p:pRg st="7" end="7"/>
                                            </p:txEl>
                                          </p:spTgt>
                                        </p:tgtEl>
                                      </p:cBhvr>
                                    </p:animEffect>
                                    <p:anim calcmode="lin" valueType="num">
                                      <p:cBhvr>
                                        <p:cTn id="4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9112" y="1447800"/>
            <a:ext cx="11149013" cy="609398"/>
          </a:xfrm>
        </p:spPr>
        <p:txBody>
          <a:bodyPr/>
          <a:lstStyle/>
          <a:p>
            <a:r>
              <a:rPr lang="en-US" dirty="0" smtClean="0"/>
              <a:t>FEP 2010 Dashboard &amp; Reporting</a:t>
            </a:r>
            <a:endParaRPr lang="en-US" dirty="0"/>
          </a:p>
        </p:txBody>
      </p:sp>
    </p:spTree>
    <p:extLst>
      <p:ext uri="{BB962C8B-B14F-4D97-AF65-F5344CB8AC3E}">
        <p14:creationId xmlns:p14="http://schemas.microsoft.com/office/powerpoint/2010/main" val="49547724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FEP 2010 Reporting</a:t>
            </a:r>
            <a:endParaRPr lang="en-US" dirty="0"/>
          </a:p>
        </p:txBody>
      </p:sp>
      <p:sp>
        <p:nvSpPr>
          <p:cNvPr id="7" name="Subtitle 6"/>
          <p:cNvSpPr>
            <a:spLocks noGrp="1"/>
          </p:cNvSpPr>
          <p:nvPr>
            <p:ph type="subTitle" idx="1"/>
          </p:nvPr>
        </p:nvSpPr>
        <p:spPr/>
        <p:txBody>
          <a:bodyPr/>
          <a:lstStyle/>
          <a:p>
            <a:endParaRPr lang="en-US"/>
          </a:p>
        </p:txBody>
      </p:sp>
      <p:sp>
        <p:nvSpPr>
          <p:cNvPr id="3" name="Rectangle 2"/>
          <p:cNvSpPr/>
          <p:nvPr/>
        </p:nvSpPr>
        <p:spPr>
          <a:xfrm>
            <a:off x="7161212" y="2667000"/>
            <a:ext cx="3581400" cy="954107"/>
          </a:xfrm>
          <a:prstGeom prst="rect">
            <a:avLst/>
          </a:prstGeom>
        </p:spPr>
        <p:txBody>
          <a:bodyPr wrap="square">
            <a:spAutoFit/>
          </a:bodyPr>
          <a:lstStyle/>
          <a:p>
            <a:pPr marL="460375" indent="-460375">
              <a:lnSpc>
                <a:spcPct val="90000"/>
              </a:lnSpc>
              <a:spcBef>
                <a:spcPct val="20000"/>
              </a:spcBef>
              <a:buSzPct val="90000"/>
              <a:buBlip>
                <a:blip r:embed="rId3"/>
              </a:buBlip>
            </a:pPr>
            <a:r>
              <a:rPr lang="en-AU" sz="2800" dirty="0">
                <a:gradFill>
                  <a:gsLst>
                    <a:gs pos="0">
                      <a:schemeClr val="tx1"/>
                    </a:gs>
                    <a:gs pos="86000">
                      <a:schemeClr val="tx1"/>
                    </a:gs>
                  </a:gsLst>
                  <a:lin ang="5400000" scaled="0"/>
                </a:gradFill>
              </a:rPr>
              <a:t>FEP Dashboard</a:t>
            </a:r>
          </a:p>
          <a:p>
            <a:pPr marL="460375" indent="-460375">
              <a:lnSpc>
                <a:spcPct val="90000"/>
              </a:lnSpc>
              <a:spcBef>
                <a:spcPct val="20000"/>
              </a:spcBef>
              <a:buSzPct val="90000"/>
              <a:buBlip>
                <a:blip r:embed="rId3"/>
              </a:buBlip>
            </a:pPr>
            <a:r>
              <a:rPr lang="en-AU" sz="2800" dirty="0">
                <a:gradFill>
                  <a:gsLst>
                    <a:gs pos="0">
                      <a:schemeClr val="tx1"/>
                    </a:gs>
                    <a:gs pos="86000">
                      <a:schemeClr val="tx1"/>
                    </a:gs>
                  </a:gsLst>
                  <a:lin ang="5400000" scaled="0"/>
                </a:gradFill>
              </a:rPr>
              <a:t>FEP Reports</a:t>
            </a:r>
          </a:p>
        </p:txBody>
      </p:sp>
    </p:spTree>
    <p:extLst>
      <p:ext uri="{BB962C8B-B14F-4D97-AF65-F5344CB8AC3E}">
        <p14:creationId xmlns:p14="http://schemas.microsoft.com/office/powerpoint/2010/main" val="78079791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9906" y="1445491"/>
            <a:ext cx="11149013" cy="609398"/>
          </a:xfrm>
        </p:spPr>
        <p:txBody>
          <a:bodyPr/>
          <a:lstStyle/>
          <a:p>
            <a:r>
              <a:rPr lang="en-US" dirty="0" err="1" smtClean="0"/>
              <a:t>ConfigMgr</a:t>
            </a:r>
            <a:r>
              <a:rPr lang="en-US" dirty="0" smtClean="0"/>
              <a:t> After FEP</a:t>
            </a:r>
            <a:endParaRPr lang="en-US" dirty="0"/>
          </a:p>
        </p:txBody>
      </p:sp>
    </p:spTree>
    <p:extLst>
      <p:ext uri="{BB962C8B-B14F-4D97-AF65-F5344CB8AC3E}">
        <p14:creationId xmlns:p14="http://schemas.microsoft.com/office/powerpoint/2010/main" val="290241638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53"/>
          <p:cNvSpPr/>
          <p:nvPr/>
        </p:nvSpPr>
        <p:spPr bwMode="auto">
          <a:xfrm>
            <a:off x="5525479" y="4422072"/>
            <a:ext cx="489930" cy="403399"/>
          </a:xfrm>
          <a:prstGeom prst="ellipse">
            <a:avLst/>
          </a:prstGeom>
          <a:solidFill>
            <a:srgbClr val="F16E3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1</a:t>
            </a:r>
            <a:endParaRPr lang="en-US" sz="2200" dirty="0" smtClean="0">
              <a:gradFill>
                <a:gsLst>
                  <a:gs pos="0">
                    <a:srgbClr val="FFFFFF"/>
                  </a:gs>
                  <a:gs pos="100000">
                    <a:srgbClr val="FFFFFF"/>
                  </a:gs>
                </a:gsLst>
                <a:lin ang="5400000" scaled="0"/>
              </a:gradFill>
            </a:endParaRPr>
          </a:p>
        </p:txBody>
      </p:sp>
      <p:sp>
        <p:nvSpPr>
          <p:cNvPr id="491" name="Rounded Rectangle 490"/>
          <p:cNvSpPr/>
          <p:nvPr/>
        </p:nvSpPr>
        <p:spPr bwMode="auto">
          <a:xfrm>
            <a:off x="5227419" y="4252737"/>
            <a:ext cx="1869147" cy="1845820"/>
          </a:xfrm>
          <a:prstGeom prst="roundRect">
            <a:avLst/>
          </a:prstGeom>
          <a:solidFill>
            <a:schemeClr val="accent1">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90" name="Rounded Rectangle 489"/>
          <p:cNvSpPr/>
          <p:nvPr/>
        </p:nvSpPr>
        <p:spPr bwMode="auto">
          <a:xfrm>
            <a:off x="5193807" y="1554088"/>
            <a:ext cx="1657844" cy="1616221"/>
          </a:xfrm>
          <a:prstGeom prst="roundRect">
            <a:avLst/>
          </a:prstGeom>
          <a:solidFill>
            <a:schemeClr val="accent1">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0494" name="Group 10493"/>
          <p:cNvGrpSpPr/>
          <p:nvPr/>
        </p:nvGrpSpPr>
        <p:grpSpPr>
          <a:xfrm>
            <a:off x="227012" y="1524000"/>
            <a:ext cx="4966794" cy="4800600"/>
            <a:chOff x="455612" y="1524000"/>
            <a:chExt cx="4966794" cy="4800600"/>
          </a:xfrm>
        </p:grpSpPr>
        <p:sp>
          <p:nvSpPr>
            <p:cNvPr id="10492" name="Rounded Rectangle 10491"/>
            <p:cNvSpPr/>
            <p:nvPr/>
          </p:nvSpPr>
          <p:spPr bwMode="auto">
            <a:xfrm>
              <a:off x="455612" y="1524000"/>
              <a:ext cx="4966794" cy="4800600"/>
            </a:xfrm>
            <a:prstGeom prst="roundRect">
              <a:avLst/>
            </a:prstGeom>
            <a:solidFill>
              <a:schemeClr val="accent1">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480" name="Picture 4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406" y="3469540"/>
              <a:ext cx="546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81" name="TextBox 10480"/>
            <p:cNvSpPr txBox="1"/>
            <p:nvPr/>
          </p:nvSpPr>
          <p:spPr>
            <a:xfrm>
              <a:off x="3346095" y="4268185"/>
              <a:ext cx="1752600" cy="307777"/>
            </a:xfrm>
            <a:prstGeom prst="rect">
              <a:avLst/>
            </a:prstGeom>
            <a:noFill/>
          </p:spPr>
          <p:txBody>
            <a:bodyPr wrap="square" lIns="0" tIns="0" rIns="0" bIns="0" rtlCol="0">
              <a:spAutoFit/>
            </a:bodyPr>
            <a:lstStyle/>
            <a:p>
              <a:pPr algn="ctr"/>
              <a:r>
                <a:rPr lang="en-US" sz="2000" dirty="0" smtClean="0">
                  <a:solidFill>
                    <a:schemeClr val="bg1"/>
                  </a:solidFill>
                </a:rPr>
                <a:t>SQL Server</a:t>
              </a:r>
            </a:p>
          </p:txBody>
        </p:sp>
        <p:pic>
          <p:nvPicPr>
            <p:cNvPr id="10482" name="Picture 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10" y="2958053"/>
              <a:ext cx="1011238"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3" name="TextBox 452"/>
            <p:cNvSpPr txBox="1"/>
            <p:nvPr/>
          </p:nvSpPr>
          <p:spPr>
            <a:xfrm>
              <a:off x="544624" y="4076385"/>
              <a:ext cx="2590800" cy="307777"/>
            </a:xfrm>
            <a:prstGeom prst="rect">
              <a:avLst/>
            </a:prstGeom>
            <a:noFill/>
          </p:spPr>
          <p:txBody>
            <a:bodyPr wrap="square" lIns="0" tIns="0" rIns="0" bIns="0" rtlCol="0">
              <a:spAutoFit/>
            </a:bodyPr>
            <a:lstStyle/>
            <a:p>
              <a:pPr algn="ctr"/>
              <a:r>
                <a:rPr lang="en-US" sz="2000" dirty="0" smtClean="0">
                  <a:solidFill>
                    <a:schemeClr val="bg1"/>
                  </a:solidFill>
                </a:rPr>
                <a:t>Distribution Points</a:t>
              </a:r>
            </a:p>
          </p:txBody>
        </p:sp>
        <p:pic>
          <p:nvPicPr>
            <p:cNvPr id="10483" name="Picture 4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993" y="4497784"/>
              <a:ext cx="500062"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6" name="Picture 4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993" y="1830344"/>
              <a:ext cx="500062"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6" name="TextBox 455"/>
            <p:cNvSpPr txBox="1"/>
            <p:nvPr/>
          </p:nvSpPr>
          <p:spPr>
            <a:xfrm>
              <a:off x="544624" y="2508207"/>
              <a:ext cx="2590800" cy="307777"/>
            </a:xfrm>
            <a:prstGeom prst="rect">
              <a:avLst/>
            </a:prstGeom>
            <a:noFill/>
          </p:spPr>
          <p:txBody>
            <a:bodyPr wrap="square" lIns="0" tIns="0" rIns="0" bIns="0" rtlCol="0">
              <a:spAutoFit/>
            </a:bodyPr>
            <a:lstStyle/>
            <a:p>
              <a:pPr algn="ctr"/>
              <a:r>
                <a:rPr lang="en-US" sz="2000" dirty="0" smtClean="0">
                  <a:solidFill>
                    <a:schemeClr val="bg1"/>
                  </a:solidFill>
                </a:rPr>
                <a:t>Management Point</a:t>
              </a:r>
            </a:p>
          </p:txBody>
        </p:sp>
        <p:sp>
          <p:nvSpPr>
            <p:cNvPr id="457" name="TextBox 456"/>
            <p:cNvSpPr txBox="1"/>
            <p:nvPr/>
          </p:nvSpPr>
          <p:spPr>
            <a:xfrm>
              <a:off x="765382" y="5175647"/>
              <a:ext cx="2058193" cy="615553"/>
            </a:xfrm>
            <a:prstGeom prst="rect">
              <a:avLst/>
            </a:prstGeom>
            <a:noFill/>
          </p:spPr>
          <p:txBody>
            <a:bodyPr wrap="square" lIns="0" tIns="0" rIns="0" bIns="0" rtlCol="0">
              <a:spAutoFit/>
            </a:bodyPr>
            <a:lstStyle/>
            <a:p>
              <a:pPr algn="ctr"/>
              <a:r>
                <a:rPr lang="en-US" sz="2000" dirty="0" smtClean="0">
                  <a:solidFill>
                    <a:schemeClr val="bg1"/>
                  </a:solidFill>
                </a:rPr>
                <a:t>Software Update </a:t>
              </a:r>
            </a:p>
            <a:p>
              <a:pPr algn="ctr"/>
              <a:r>
                <a:rPr lang="en-US" sz="2000" dirty="0" smtClean="0">
                  <a:solidFill>
                    <a:schemeClr val="bg1"/>
                  </a:solidFill>
                </a:rPr>
                <a:t>Point</a:t>
              </a:r>
            </a:p>
          </p:txBody>
        </p:sp>
        <p:pic>
          <p:nvPicPr>
            <p:cNvPr id="10489" name="Picture 4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0139" y="1830344"/>
              <a:ext cx="544512"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 name="TextBox 459"/>
            <p:cNvSpPr txBox="1"/>
            <p:nvPr/>
          </p:nvSpPr>
          <p:spPr>
            <a:xfrm>
              <a:off x="3120698" y="2651120"/>
              <a:ext cx="2096293" cy="615553"/>
            </a:xfrm>
            <a:prstGeom prst="rect">
              <a:avLst/>
            </a:prstGeom>
            <a:noFill/>
          </p:spPr>
          <p:txBody>
            <a:bodyPr wrap="square" lIns="0" tIns="0" rIns="0" bIns="0" rtlCol="0">
              <a:spAutoFit/>
            </a:bodyPr>
            <a:lstStyle/>
            <a:p>
              <a:pPr algn="ctr"/>
              <a:r>
                <a:rPr lang="en-US" sz="2000" dirty="0" smtClean="0">
                  <a:solidFill>
                    <a:schemeClr val="bg1"/>
                  </a:solidFill>
                </a:rPr>
                <a:t>ConfigMgr 2007 Site Server</a:t>
              </a:r>
            </a:p>
          </p:txBody>
        </p:sp>
      </p:grpSp>
      <p:pic>
        <p:nvPicPr>
          <p:cNvPr id="10495" name="Picture 4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9699" y="1640583"/>
            <a:ext cx="819889" cy="819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5" name="TextBox 464"/>
          <p:cNvSpPr txBox="1"/>
          <p:nvPr/>
        </p:nvSpPr>
        <p:spPr>
          <a:xfrm>
            <a:off x="4975583" y="2489939"/>
            <a:ext cx="2096293" cy="615553"/>
          </a:xfrm>
          <a:prstGeom prst="rect">
            <a:avLst/>
          </a:prstGeom>
          <a:noFill/>
        </p:spPr>
        <p:txBody>
          <a:bodyPr wrap="square" lIns="0" tIns="0" rIns="0" bIns="0" rtlCol="0">
            <a:spAutoFit/>
          </a:bodyPr>
          <a:lstStyle/>
          <a:p>
            <a:pPr algn="ctr"/>
            <a:r>
              <a:rPr lang="en-US" sz="2000" dirty="0" smtClean="0">
                <a:solidFill>
                  <a:schemeClr val="bg1"/>
                </a:solidFill>
              </a:rPr>
              <a:t>ConfigMgr Console</a:t>
            </a:r>
          </a:p>
        </p:txBody>
      </p:sp>
      <p:sp>
        <p:nvSpPr>
          <p:cNvPr id="466" name="TextBox 465"/>
          <p:cNvSpPr txBox="1"/>
          <p:nvPr/>
        </p:nvSpPr>
        <p:spPr>
          <a:xfrm>
            <a:off x="5344314" y="5419175"/>
            <a:ext cx="1585974" cy="615553"/>
          </a:xfrm>
          <a:prstGeom prst="rect">
            <a:avLst/>
          </a:prstGeom>
          <a:noFill/>
        </p:spPr>
        <p:txBody>
          <a:bodyPr wrap="square" lIns="0" tIns="0" rIns="0" bIns="0" rtlCol="0">
            <a:spAutoFit/>
          </a:bodyPr>
          <a:lstStyle/>
          <a:p>
            <a:pPr algn="ctr"/>
            <a:r>
              <a:rPr lang="en-US" sz="2000" dirty="0" smtClean="0">
                <a:solidFill>
                  <a:schemeClr val="bg1"/>
                </a:solidFill>
              </a:rPr>
              <a:t>ConfigMgr Clients</a:t>
            </a:r>
          </a:p>
        </p:txBody>
      </p:sp>
      <p:grpSp>
        <p:nvGrpSpPr>
          <p:cNvPr id="470" name="Group 469"/>
          <p:cNvGrpSpPr/>
          <p:nvPr/>
        </p:nvGrpSpPr>
        <p:grpSpPr>
          <a:xfrm>
            <a:off x="7314642" y="1747592"/>
            <a:ext cx="4725694" cy="655712"/>
            <a:chOff x="3635211" y="1296633"/>
            <a:chExt cx="7713044" cy="2432142"/>
          </a:xfrm>
          <a:solidFill>
            <a:schemeClr val="accent2"/>
          </a:solidFill>
          <a:scene3d>
            <a:camera prst="orthographicFront"/>
            <a:lightRig rig="threePt" dir="t">
              <a:rot lat="0" lon="0" rev="7500000"/>
            </a:lightRig>
          </a:scene3d>
        </p:grpSpPr>
        <p:sp>
          <p:nvSpPr>
            <p:cNvPr id="471" name="Rectangle 470"/>
            <p:cNvSpPr/>
            <p:nvPr/>
          </p:nvSpPr>
          <p:spPr>
            <a:xfrm>
              <a:off x="3635211" y="1296633"/>
              <a:ext cx="7713044" cy="2432142"/>
            </a:xfrm>
            <a:prstGeom prst="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2" name="Rectangle 471"/>
            <p:cNvSpPr/>
            <p:nvPr/>
          </p:nvSpPr>
          <p:spPr>
            <a:xfrm>
              <a:off x="3716757" y="1909650"/>
              <a:ext cx="7378966" cy="120610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1" algn="l" defTabSz="1244600">
                <a:lnSpc>
                  <a:spcPct val="90000"/>
                </a:lnSpc>
                <a:spcBef>
                  <a:spcPct val="0"/>
                </a:spcBef>
                <a:spcAft>
                  <a:spcPct val="15000"/>
                </a:spcAft>
              </a:pPr>
              <a:r>
                <a:rPr lang="en-US" sz="2000" kern="1200" dirty="0" smtClean="0"/>
                <a:t>1. Malware Infects Client</a:t>
              </a:r>
              <a:endParaRPr lang="en-US" sz="2000" kern="1200" dirty="0"/>
            </a:p>
          </p:txBody>
        </p:sp>
      </p:grpSp>
      <p:grpSp>
        <p:nvGrpSpPr>
          <p:cNvPr id="10315" name="Group 10314"/>
          <p:cNvGrpSpPr/>
          <p:nvPr/>
        </p:nvGrpSpPr>
        <p:grpSpPr>
          <a:xfrm>
            <a:off x="7316721" y="2452090"/>
            <a:ext cx="4725694" cy="1302700"/>
            <a:chOff x="7147510" y="1963973"/>
            <a:chExt cx="4725694" cy="1302700"/>
          </a:xfrm>
          <a:solidFill>
            <a:schemeClr val="accent2"/>
          </a:solidFill>
        </p:grpSpPr>
        <p:sp>
          <p:nvSpPr>
            <p:cNvPr id="474" name="Rectangle 473"/>
            <p:cNvSpPr/>
            <p:nvPr/>
          </p:nvSpPr>
          <p:spPr>
            <a:xfrm>
              <a:off x="7147510" y="1963973"/>
              <a:ext cx="4725694" cy="1302700"/>
            </a:xfrm>
            <a:prstGeom prst="rect">
              <a:avLst/>
            </a:prstGeom>
            <a:gr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5" name="Rectangle 474"/>
            <p:cNvSpPr/>
            <p:nvPr/>
          </p:nvSpPr>
          <p:spPr>
            <a:xfrm>
              <a:off x="7175374" y="2020090"/>
              <a:ext cx="4541027" cy="1149393"/>
            </a:xfrm>
            <a:prstGeom prst="rect">
              <a:avLst/>
            </a:prstGeom>
            <a:grp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1" algn="l" defTabSz="1244600">
                <a:lnSpc>
                  <a:spcPct val="90000"/>
                </a:lnSpc>
                <a:spcBef>
                  <a:spcPct val="0"/>
                </a:spcBef>
                <a:spcAft>
                  <a:spcPct val="15000"/>
                </a:spcAft>
              </a:pPr>
              <a:r>
                <a:rPr lang="en-US" sz="2000" kern="1200" dirty="0" smtClean="0"/>
                <a:t>2. FEP Client Cleans malware</a:t>
              </a:r>
            </a:p>
            <a:p>
              <a:pPr marL="457182" lvl="3" defTabSz="1244600">
                <a:spcBef>
                  <a:spcPct val="0"/>
                </a:spcBef>
              </a:pPr>
              <a:r>
                <a:rPr lang="en-US" sz="2000" dirty="0" smtClean="0"/>
                <a:t>Security Event Raised</a:t>
              </a:r>
            </a:p>
            <a:p>
              <a:pPr marL="457182" lvl="3" defTabSz="1244600">
                <a:spcBef>
                  <a:spcPct val="0"/>
                </a:spcBef>
              </a:pPr>
              <a:r>
                <a:rPr lang="en-US" sz="2000" kern="1200" dirty="0" smtClean="0"/>
                <a:t>DCM Evaluation Triggered</a:t>
              </a:r>
              <a:r>
                <a:rPr lang="en-US" sz="2000" dirty="0" smtClean="0"/>
                <a:t>	</a:t>
              </a:r>
              <a:endParaRPr lang="en-US" sz="2000" kern="1200" dirty="0"/>
            </a:p>
          </p:txBody>
        </p:sp>
      </p:grpSp>
      <p:pic>
        <p:nvPicPr>
          <p:cNvPr id="478" name="Picture 4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9806" y="4730876"/>
            <a:ext cx="500062"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9" name="TextBox 478"/>
          <p:cNvSpPr txBox="1"/>
          <p:nvPr/>
        </p:nvSpPr>
        <p:spPr>
          <a:xfrm>
            <a:off x="2561856" y="5419175"/>
            <a:ext cx="2590800" cy="307777"/>
          </a:xfrm>
          <a:prstGeom prst="rect">
            <a:avLst/>
          </a:prstGeom>
          <a:noFill/>
        </p:spPr>
        <p:txBody>
          <a:bodyPr wrap="square" lIns="0" tIns="0" rIns="0" bIns="0" rtlCol="0">
            <a:spAutoFit/>
          </a:bodyPr>
          <a:lstStyle/>
          <a:p>
            <a:pPr algn="ctr"/>
            <a:r>
              <a:rPr lang="en-US" sz="2000" dirty="0" smtClean="0">
                <a:solidFill>
                  <a:schemeClr val="bg1"/>
                </a:solidFill>
              </a:rPr>
              <a:t>SQL Reporting Server</a:t>
            </a:r>
          </a:p>
        </p:txBody>
      </p:sp>
      <p:grpSp>
        <p:nvGrpSpPr>
          <p:cNvPr id="10316" name="Group 10315"/>
          <p:cNvGrpSpPr/>
          <p:nvPr/>
        </p:nvGrpSpPr>
        <p:grpSpPr>
          <a:xfrm>
            <a:off x="7305736" y="3802063"/>
            <a:ext cx="4747256" cy="655712"/>
            <a:chOff x="7174344" y="3333804"/>
            <a:chExt cx="4725694" cy="655712"/>
          </a:xfrm>
          <a:solidFill>
            <a:schemeClr val="accent2"/>
          </a:solidFill>
        </p:grpSpPr>
        <p:sp>
          <p:nvSpPr>
            <p:cNvPr id="484" name="Rectangle 483"/>
            <p:cNvSpPr/>
            <p:nvPr/>
          </p:nvSpPr>
          <p:spPr>
            <a:xfrm>
              <a:off x="7174344" y="3333804"/>
              <a:ext cx="4725694" cy="655712"/>
            </a:xfrm>
            <a:prstGeom prst="rect">
              <a:avLst/>
            </a:prstGeom>
            <a:gr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88" name="Rectangle 487"/>
            <p:cNvSpPr/>
            <p:nvPr/>
          </p:nvSpPr>
          <p:spPr>
            <a:xfrm>
              <a:off x="7215345" y="3405335"/>
              <a:ext cx="4518073" cy="544183"/>
            </a:xfrm>
            <a:prstGeom prst="rect">
              <a:avLst/>
            </a:prstGeom>
            <a:grp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1" algn="l" defTabSz="1244600">
                <a:lnSpc>
                  <a:spcPct val="90000"/>
                </a:lnSpc>
                <a:spcBef>
                  <a:spcPct val="0"/>
                </a:spcBef>
                <a:spcAft>
                  <a:spcPct val="15000"/>
                </a:spcAft>
              </a:pPr>
              <a:r>
                <a:rPr lang="en-US" sz="2000" dirty="0"/>
                <a:t>3</a:t>
              </a:r>
              <a:r>
                <a:rPr lang="en-US" sz="2000" kern="1200" dirty="0" smtClean="0"/>
                <a:t>. DCM State Message Sent</a:t>
              </a:r>
              <a:endParaRPr lang="en-US" sz="2000" kern="1200" dirty="0"/>
            </a:p>
          </p:txBody>
        </p:sp>
      </p:grpSp>
      <p:grpSp>
        <p:nvGrpSpPr>
          <p:cNvPr id="495" name="Group 494"/>
          <p:cNvGrpSpPr/>
          <p:nvPr/>
        </p:nvGrpSpPr>
        <p:grpSpPr>
          <a:xfrm>
            <a:off x="7323602" y="4508799"/>
            <a:ext cx="4725694" cy="1064264"/>
            <a:chOff x="7174344" y="3333804"/>
            <a:chExt cx="4725694" cy="655712"/>
          </a:xfrm>
          <a:solidFill>
            <a:schemeClr val="accent2"/>
          </a:solidFill>
        </p:grpSpPr>
        <p:sp>
          <p:nvSpPr>
            <p:cNvPr id="496" name="Rectangle 495"/>
            <p:cNvSpPr/>
            <p:nvPr/>
          </p:nvSpPr>
          <p:spPr>
            <a:xfrm>
              <a:off x="7174344" y="3333804"/>
              <a:ext cx="4725694" cy="655712"/>
            </a:xfrm>
            <a:prstGeom prst="rect">
              <a:avLst/>
            </a:prstGeom>
            <a:gr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97" name="Rectangle 496"/>
            <p:cNvSpPr/>
            <p:nvPr/>
          </p:nvSpPr>
          <p:spPr>
            <a:xfrm>
              <a:off x="7215346" y="3405336"/>
              <a:ext cx="4521008" cy="528952"/>
            </a:xfrm>
            <a:prstGeom prst="rect">
              <a:avLst/>
            </a:prstGeom>
            <a:grp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1" algn="l" defTabSz="1244600">
                <a:lnSpc>
                  <a:spcPct val="90000"/>
                </a:lnSpc>
                <a:spcBef>
                  <a:spcPct val="0"/>
                </a:spcBef>
                <a:spcAft>
                  <a:spcPct val="15000"/>
                </a:spcAft>
              </a:pPr>
              <a:r>
                <a:rPr lang="en-US" sz="2000" dirty="0" smtClean="0"/>
                <a:t>4</a:t>
              </a:r>
              <a:r>
                <a:rPr lang="en-US" sz="2000" kern="1200" dirty="0" smtClean="0"/>
                <a:t>. </a:t>
              </a:r>
              <a:r>
                <a:rPr lang="en-US" sz="2000" dirty="0" smtClean="0"/>
                <a:t>Infection Data replicated to Data Warehouse Server</a:t>
              </a:r>
              <a:endParaRPr lang="en-US" sz="2000" kern="1200" dirty="0"/>
            </a:p>
          </p:txBody>
        </p:sp>
      </p:grpSp>
      <p:grpSp>
        <p:nvGrpSpPr>
          <p:cNvPr id="499" name="Group 498"/>
          <p:cNvGrpSpPr/>
          <p:nvPr/>
        </p:nvGrpSpPr>
        <p:grpSpPr>
          <a:xfrm>
            <a:off x="7334633" y="5638800"/>
            <a:ext cx="4725694" cy="960512"/>
            <a:chOff x="7174344" y="3333804"/>
            <a:chExt cx="4725694" cy="655712"/>
          </a:xfrm>
          <a:solidFill>
            <a:schemeClr val="accent2"/>
          </a:solidFill>
        </p:grpSpPr>
        <p:sp>
          <p:nvSpPr>
            <p:cNvPr id="500" name="Rectangle 499"/>
            <p:cNvSpPr/>
            <p:nvPr/>
          </p:nvSpPr>
          <p:spPr>
            <a:xfrm>
              <a:off x="7174344" y="3333804"/>
              <a:ext cx="4725694" cy="655712"/>
            </a:xfrm>
            <a:prstGeom prst="rect">
              <a:avLst/>
            </a:prstGeom>
            <a:gr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01" name="Rectangle 500"/>
            <p:cNvSpPr/>
            <p:nvPr/>
          </p:nvSpPr>
          <p:spPr>
            <a:xfrm>
              <a:off x="7215346" y="3405335"/>
              <a:ext cx="4664701" cy="544183"/>
            </a:xfrm>
            <a:prstGeom prst="rect">
              <a:avLst/>
            </a:prstGeom>
            <a:grp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1" algn="l" defTabSz="1244600">
                <a:lnSpc>
                  <a:spcPct val="90000"/>
                </a:lnSpc>
                <a:spcBef>
                  <a:spcPct val="0"/>
                </a:spcBef>
                <a:spcAft>
                  <a:spcPct val="15000"/>
                </a:spcAft>
              </a:pPr>
              <a:r>
                <a:rPr lang="en-US" sz="2000" dirty="0" smtClean="0"/>
                <a:t>5. Infection Data available in Reports</a:t>
              </a:r>
              <a:endParaRPr lang="en-US" sz="2000" kern="1200" dirty="0"/>
            </a:p>
          </p:txBody>
        </p:sp>
      </p:grpSp>
      <p:sp>
        <p:nvSpPr>
          <p:cNvPr id="52" name="Oval 51"/>
          <p:cNvSpPr/>
          <p:nvPr/>
        </p:nvSpPr>
        <p:spPr bwMode="auto">
          <a:xfrm>
            <a:off x="5527183" y="4419600"/>
            <a:ext cx="443406" cy="381000"/>
          </a:xfrm>
          <a:prstGeom prst="ellipse">
            <a:avLst/>
          </a:prstGeom>
          <a:solidFill>
            <a:srgbClr val="F16E3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1</a:t>
            </a:r>
            <a:endParaRPr lang="en-US" sz="2200" dirty="0" smtClean="0">
              <a:gradFill>
                <a:gsLst>
                  <a:gs pos="0">
                    <a:srgbClr val="FFFFFF"/>
                  </a:gs>
                  <a:gs pos="100000">
                    <a:srgbClr val="FFFFFF"/>
                  </a:gs>
                </a:gsLst>
                <a:lin ang="5400000" scaled="0"/>
              </a:gradFill>
            </a:endParaRPr>
          </a:p>
        </p:txBody>
      </p:sp>
      <p:sp>
        <p:nvSpPr>
          <p:cNvPr id="45" name="Oval 44"/>
          <p:cNvSpPr/>
          <p:nvPr/>
        </p:nvSpPr>
        <p:spPr bwMode="auto">
          <a:xfrm>
            <a:off x="5540814" y="4412473"/>
            <a:ext cx="443406" cy="381000"/>
          </a:xfrm>
          <a:prstGeom prst="ellipse">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2</a:t>
            </a:r>
          </a:p>
        </p:txBody>
      </p:sp>
      <p:sp>
        <p:nvSpPr>
          <p:cNvPr id="49" name="Oval 48"/>
          <p:cNvSpPr/>
          <p:nvPr/>
        </p:nvSpPr>
        <p:spPr bwMode="auto">
          <a:xfrm>
            <a:off x="6479822" y="4384162"/>
            <a:ext cx="443406" cy="381000"/>
          </a:xfrm>
          <a:prstGeom prst="ellipse">
            <a:avLst/>
          </a:prstGeom>
          <a:solidFill>
            <a:srgbClr val="429A16"/>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3</a:t>
            </a:r>
            <a:endParaRPr lang="en-US" sz="2200" dirty="0" smtClean="0">
              <a:gradFill>
                <a:gsLst>
                  <a:gs pos="0">
                    <a:srgbClr val="FFFFFF"/>
                  </a:gs>
                  <a:gs pos="100000">
                    <a:srgbClr val="FFFFFF"/>
                  </a:gs>
                </a:gsLst>
                <a:lin ang="5400000" scaled="0"/>
              </a:gradFill>
            </a:endParaRPr>
          </a:p>
        </p:txBody>
      </p:sp>
      <p:sp>
        <p:nvSpPr>
          <p:cNvPr id="59" name="Oval 58"/>
          <p:cNvSpPr/>
          <p:nvPr/>
        </p:nvSpPr>
        <p:spPr bwMode="auto">
          <a:xfrm>
            <a:off x="6479822" y="4328067"/>
            <a:ext cx="468778" cy="476058"/>
          </a:xfrm>
          <a:prstGeom prst="ellipse">
            <a:avLst/>
          </a:prstGeom>
          <a:solidFill>
            <a:schemeClr val="accent1">
              <a:lumMod val="20000"/>
              <a:lumOff val="8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0" name="Oval 59"/>
          <p:cNvSpPr/>
          <p:nvPr/>
        </p:nvSpPr>
        <p:spPr bwMode="auto">
          <a:xfrm>
            <a:off x="4184640" y="3898371"/>
            <a:ext cx="443406" cy="381000"/>
          </a:xfrm>
          <a:prstGeom prst="ellipse">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4</a:t>
            </a:r>
          </a:p>
        </p:txBody>
      </p:sp>
      <p:pic>
        <p:nvPicPr>
          <p:cNvPr id="62" name="Picture 4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144" y="4268185"/>
            <a:ext cx="744721" cy="74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Oval 60"/>
          <p:cNvSpPr/>
          <p:nvPr/>
        </p:nvSpPr>
        <p:spPr bwMode="auto">
          <a:xfrm>
            <a:off x="4044348" y="5108025"/>
            <a:ext cx="443406" cy="381000"/>
          </a:xfrm>
          <a:prstGeom prst="ellipse">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5</a:t>
            </a:r>
            <a:endParaRPr lang="en-US" sz="2200" dirty="0" smtClean="0">
              <a:gradFill>
                <a:gsLst>
                  <a:gs pos="0">
                    <a:srgbClr val="FFFFFF"/>
                  </a:gs>
                  <a:gs pos="100000">
                    <a:srgbClr val="FFFFFF"/>
                  </a:gs>
                </a:gsLst>
                <a:lin ang="5400000" scaled="0"/>
              </a:gradFill>
            </a:endParaRPr>
          </a:p>
        </p:txBody>
      </p:sp>
      <p:pic>
        <p:nvPicPr>
          <p:cNvPr id="10493" name="Picture 4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3882" y="4608513"/>
            <a:ext cx="1366838"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519112" y="228600"/>
            <a:ext cx="11149013" cy="609398"/>
          </a:xfrm>
        </p:spPr>
        <p:txBody>
          <a:bodyPr/>
          <a:lstStyle/>
          <a:p>
            <a:r>
              <a:rPr lang="en-US" dirty="0"/>
              <a:t>Security Events – Data </a:t>
            </a:r>
            <a:r>
              <a:rPr lang="en-US" dirty="0" smtClean="0"/>
              <a:t>Flow</a:t>
            </a:r>
            <a:endParaRPr lang="en-US" dirty="0"/>
          </a:p>
        </p:txBody>
      </p:sp>
    </p:spTree>
    <p:extLst>
      <p:ext uri="{BB962C8B-B14F-4D97-AF65-F5344CB8AC3E}">
        <p14:creationId xmlns:p14="http://schemas.microsoft.com/office/powerpoint/2010/main" val="2646450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470"/>
                                        </p:tgtEl>
                                        <p:attrNameLst>
                                          <p:attrName>style.visibility</p:attrName>
                                        </p:attrNameLst>
                                      </p:cBhvr>
                                      <p:to>
                                        <p:strVal val="visible"/>
                                      </p:to>
                                    </p:set>
                                    <p:anim calcmode="lin" valueType="num">
                                      <p:cBhvr additive="base">
                                        <p:cTn id="9" dur="500" fill="hold"/>
                                        <p:tgtEl>
                                          <p:spTgt spid="470"/>
                                        </p:tgtEl>
                                        <p:attrNameLst>
                                          <p:attrName>ppt_x</p:attrName>
                                        </p:attrNameLst>
                                      </p:cBhvr>
                                      <p:tavLst>
                                        <p:tav tm="0">
                                          <p:val>
                                            <p:strVal val="#ppt_x"/>
                                          </p:val>
                                        </p:tav>
                                        <p:tav tm="100000">
                                          <p:val>
                                            <p:strVal val="#ppt_x"/>
                                          </p:val>
                                        </p:tav>
                                      </p:tavLst>
                                    </p:anim>
                                    <p:anim calcmode="lin" valueType="num">
                                      <p:cBhvr additive="base">
                                        <p:cTn id="10" dur="500" fill="hold"/>
                                        <p:tgtEl>
                                          <p:spTgt spid="470"/>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26" presetClass="exit" presetSubtype="0" fill="hold" grpId="0" nodeType="withEffect">
                                  <p:stCondLst>
                                    <p:cond delay="0"/>
                                  </p:stCondLst>
                                  <p:childTnLst>
                                    <p:animEffect transition="out" filter="wipe(down)">
                                      <p:cBhvr>
                                        <p:cTn id="16" dur="180" accel="50000">
                                          <p:stCondLst>
                                            <p:cond delay="1820"/>
                                          </p:stCondLst>
                                        </p:cTn>
                                        <p:tgtEl>
                                          <p:spTgt spid="54"/>
                                        </p:tgtEl>
                                      </p:cBhvr>
                                    </p:animEffect>
                                    <p:anim calcmode="lin" valueType="num">
                                      <p:cBhvr>
                                        <p:cTn id="17" dur="1822" tmFilter="0,0; 0.14,0.31; 0.43,0.73; 0.71,0.91; 1.0,1.0">
                                          <p:stCondLst>
                                            <p:cond delay="0"/>
                                          </p:stCondLst>
                                        </p:cTn>
                                        <p:tgtEl>
                                          <p:spTgt spid="54"/>
                                        </p:tgtEl>
                                        <p:attrNameLst>
                                          <p:attrName>ppt_x</p:attrName>
                                        </p:attrNameLst>
                                      </p:cBhvr>
                                      <p:tavLst>
                                        <p:tav tm="0">
                                          <p:val>
                                            <p:strVal val="ppt_x"/>
                                          </p:val>
                                        </p:tav>
                                        <p:tav tm="100000">
                                          <p:val>
                                            <p:strVal val="#ppt_x+0.25"/>
                                          </p:val>
                                        </p:tav>
                                      </p:tavLst>
                                    </p:anim>
                                    <p:anim calcmode="lin" valueType="num">
                                      <p:cBhvr>
                                        <p:cTn id="18" dur="178">
                                          <p:stCondLst>
                                            <p:cond delay="1822"/>
                                          </p:stCondLst>
                                        </p:cTn>
                                        <p:tgtEl>
                                          <p:spTgt spid="54"/>
                                        </p:tgtEl>
                                        <p:attrNameLst>
                                          <p:attrName>ppt_x</p:attrName>
                                        </p:attrNameLst>
                                      </p:cBhvr>
                                      <p:tavLst>
                                        <p:tav tm="0">
                                          <p:val>
                                            <p:strVal val="ppt_x"/>
                                          </p:val>
                                        </p:tav>
                                        <p:tav tm="100000">
                                          <p:val>
                                            <p:strVal val="ppt_x"/>
                                          </p:val>
                                        </p:tav>
                                      </p:tavLst>
                                    </p:anim>
                                    <p:anim calcmode="lin" valueType="num">
                                      <p:cBhvr>
                                        <p:cTn id="19" dur="664" tmFilter="0.0,0.0;0.25,0.07;0.50,0.2;0.75,0.467;1.0,1.0">
                                          <p:stCondLst>
                                            <p:cond delay="0"/>
                                          </p:stCondLst>
                                        </p:cTn>
                                        <p:tgtEl>
                                          <p:spTgt spid="5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0" dur="664" tmFilter="0, 0; 0.125,0.2665; 0.25,0.4; 0.375,0.465; 0.5,0.5;  0.625,0.535; 0.75,0.6; 0.875,0.7335; 1,1">
                                          <p:stCondLst>
                                            <p:cond delay="664"/>
                                          </p:stCondLst>
                                        </p:cTn>
                                        <p:tgtEl>
                                          <p:spTgt spid="5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 dur="332" tmFilter="0, 0; 0.125,0.2665; 0.25,0.4; 0.375,0.465; 0.5,0.5;  0.625,0.535; 0.75,0.6; 0.875,0.7335; 1,1">
                                          <p:stCondLst>
                                            <p:cond delay="1324"/>
                                          </p:stCondLst>
                                        </p:cTn>
                                        <p:tgtEl>
                                          <p:spTgt spid="5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2" dur="164" tmFilter="0, 0; 0.125,0.2665; 0.25,0.4; 0.375,0.465; 0.5,0.5;  0.625,0.535; 0.75,0.6; 0.875,0.7335; 1,1">
                                          <p:stCondLst>
                                            <p:cond delay="1656"/>
                                          </p:stCondLst>
                                        </p:cTn>
                                        <p:tgtEl>
                                          <p:spTgt spid="5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 dur="180" accel="50000">
                                          <p:stCondLst>
                                            <p:cond delay="1820"/>
                                          </p:stCondLst>
                                        </p:cTn>
                                        <p:tgtEl>
                                          <p:spTgt spid="54"/>
                                        </p:tgtEl>
                                        <p:attrNameLst>
                                          <p:attrName>ppt_y</p:attrName>
                                        </p:attrNameLst>
                                      </p:cBhvr>
                                      <p:tavLst>
                                        <p:tav tm="0">
                                          <p:val>
                                            <p:strVal val="ppt_y"/>
                                          </p:val>
                                        </p:tav>
                                        <p:tav tm="100000">
                                          <p:val>
                                            <p:strVal val="ppt_y+ppt_h"/>
                                          </p:val>
                                        </p:tav>
                                      </p:tavLst>
                                    </p:anim>
                                    <p:animScale>
                                      <p:cBhvr>
                                        <p:cTn id="24" dur="26">
                                          <p:stCondLst>
                                            <p:cond delay="620"/>
                                          </p:stCondLst>
                                        </p:cTn>
                                        <p:tgtEl>
                                          <p:spTgt spid="54"/>
                                        </p:tgtEl>
                                      </p:cBhvr>
                                      <p:to x="100000" y="60000"/>
                                    </p:animScale>
                                    <p:animScale>
                                      <p:cBhvr>
                                        <p:cTn id="25" dur="166" decel="50000">
                                          <p:stCondLst>
                                            <p:cond delay="646"/>
                                          </p:stCondLst>
                                        </p:cTn>
                                        <p:tgtEl>
                                          <p:spTgt spid="54"/>
                                        </p:tgtEl>
                                      </p:cBhvr>
                                      <p:to x="100000" y="100000"/>
                                    </p:animScale>
                                    <p:animScale>
                                      <p:cBhvr>
                                        <p:cTn id="26" dur="26">
                                          <p:stCondLst>
                                            <p:cond delay="1312"/>
                                          </p:stCondLst>
                                        </p:cTn>
                                        <p:tgtEl>
                                          <p:spTgt spid="54"/>
                                        </p:tgtEl>
                                      </p:cBhvr>
                                      <p:to x="100000" y="80000"/>
                                    </p:animScale>
                                    <p:animScale>
                                      <p:cBhvr>
                                        <p:cTn id="27" dur="166" decel="50000">
                                          <p:stCondLst>
                                            <p:cond delay="1338"/>
                                          </p:stCondLst>
                                        </p:cTn>
                                        <p:tgtEl>
                                          <p:spTgt spid="54"/>
                                        </p:tgtEl>
                                      </p:cBhvr>
                                      <p:to x="100000" y="100000"/>
                                    </p:animScale>
                                    <p:animScale>
                                      <p:cBhvr>
                                        <p:cTn id="28" dur="26">
                                          <p:stCondLst>
                                            <p:cond delay="1642"/>
                                          </p:stCondLst>
                                        </p:cTn>
                                        <p:tgtEl>
                                          <p:spTgt spid="54"/>
                                        </p:tgtEl>
                                      </p:cBhvr>
                                      <p:to x="100000" y="90000"/>
                                    </p:animScale>
                                    <p:animScale>
                                      <p:cBhvr>
                                        <p:cTn id="29" dur="166" decel="50000">
                                          <p:stCondLst>
                                            <p:cond delay="1668"/>
                                          </p:stCondLst>
                                        </p:cTn>
                                        <p:tgtEl>
                                          <p:spTgt spid="54"/>
                                        </p:tgtEl>
                                      </p:cBhvr>
                                      <p:to x="100000" y="100000"/>
                                    </p:animScale>
                                    <p:animScale>
                                      <p:cBhvr>
                                        <p:cTn id="30" dur="26">
                                          <p:stCondLst>
                                            <p:cond delay="1808"/>
                                          </p:stCondLst>
                                        </p:cTn>
                                        <p:tgtEl>
                                          <p:spTgt spid="54"/>
                                        </p:tgtEl>
                                      </p:cBhvr>
                                      <p:to x="100000" y="95000"/>
                                    </p:animScale>
                                    <p:animScale>
                                      <p:cBhvr>
                                        <p:cTn id="31" dur="166" decel="50000">
                                          <p:stCondLst>
                                            <p:cond delay="1834"/>
                                          </p:stCondLst>
                                        </p:cTn>
                                        <p:tgtEl>
                                          <p:spTgt spid="54"/>
                                        </p:tgtEl>
                                      </p:cBhvr>
                                      <p:to x="100000" y="100000"/>
                                    </p:animScale>
                                    <p:set>
                                      <p:cBhvr>
                                        <p:cTn id="32" dur="1" fill="hold">
                                          <p:stCondLst>
                                            <p:cond delay="1999"/>
                                          </p:stCondLst>
                                        </p:cTn>
                                        <p:tgtEl>
                                          <p:spTgt spid="54"/>
                                        </p:tgtEl>
                                        <p:attrNameLst>
                                          <p:attrName>style.visibility</p:attrName>
                                        </p:attrNameLst>
                                      </p:cBhvr>
                                      <p:to>
                                        <p:strVal val="hidden"/>
                                      </p:to>
                                    </p:set>
                                  </p:childTnLst>
                                </p:cTn>
                              </p:par>
                              <p:par>
                                <p:cTn id="33" presetID="2" presetClass="entr" presetSubtype="4" fill="hold" nodeType="withEffect">
                                  <p:stCondLst>
                                    <p:cond delay="0"/>
                                  </p:stCondLst>
                                  <p:childTnLst>
                                    <p:set>
                                      <p:cBhvr>
                                        <p:cTn id="34" dur="1" fill="hold">
                                          <p:stCondLst>
                                            <p:cond delay="0"/>
                                          </p:stCondLst>
                                        </p:cTn>
                                        <p:tgtEl>
                                          <p:spTgt spid="10315"/>
                                        </p:tgtEl>
                                        <p:attrNameLst>
                                          <p:attrName>style.visibility</p:attrName>
                                        </p:attrNameLst>
                                      </p:cBhvr>
                                      <p:to>
                                        <p:strVal val="visible"/>
                                      </p:to>
                                    </p:set>
                                    <p:anim calcmode="lin" valueType="num">
                                      <p:cBhvr additive="base">
                                        <p:cTn id="35" dur="500" fill="hold"/>
                                        <p:tgtEl>
                                          <p:spTgt spid="10315"/>
                                        </p:tgtEl>
                                        <p:attrNameLst>
                                          <p:attrName>ppt_x</p:attrName>
                                        </p:attrNameLst>
                                      </p:cBhvr>
                                      <p:tavLst>
                                        <p:tav tm="0">
                                          <p:val>
                                            <p:strVal val="#ppt_x"/>
                                          </p:val>
                                        </p:tav>
                                        <p:tav tm="100000">
                                          <p:val>
                                            <p:strVal val="#ppt_x"/>
                                          </p:val>
                                        </p:tav>
                                      </p:tavLst>
                                    </p:anim>
                                    <p:anim calcmode="lin" valueType="num">
                                      <p:cBhvr additive="base">
                                        <p:cTn id="36" dur="500" fill="hold"/>
                                        <p:tgtEl>
                                          <p:spTgt spid="103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path" presetSubtype="0" accel="50000" decel="50000" fill="hold" grpId="0" nodeType="clickEffect">
                                  <p:stCondLst>
                                    <p:cond delay="0"/>
                                  </p:stCondLst>
                                  <p:childTnLst>
                                    <p:animMotion origin="layout" path="M -0.11228 0.13287 L -0.41865 -0.33264 C -0.41448 -0.32963 -0.33997 -0.37824 -0.33294 -0.37824 C -0.32473 -0.37824 -0.21974 -0.36157 -0.21505 -0.36482 L -0.22912 -0.14375 " pathEditMode="relative" rAng="0" ptsTypes="FffFF">
                                      <p:cBhvr>
                                        <p:cTn id="40" dur="2500" fill="hold"/>
                                        <p:tgtEl>
                                          <p:spTgt spid="49"/>
                                        </p:tgtEl>
                                        <p:attrNameLst>
                                          <p:attrName>ppt_x</p:attrName>
                                          <p:attrName>ppt_y</p:attrName>
                                        </p:attrNameLst>
                                      </p:cBhvr>
                                      <p:rCtr x="-15318" y="-25556"/>
                                    </p:animMotion>
                                  </p:childTnLst>
                                </p:cTn>
                              </p:par>
                              <p:par>
                                <p:cTn id="41" presetID="2" presetClass="entr" presetSubtype="4" fill="hold" nodeType="withEffect">
                                  <p:stCondLst>
                                    <p:cond delay="0"/>
                                  </p:stCondLst>
                                  <p:childTnLst>
                                    <p:set>
                                      <p:cBhvr>
                                        <p:cTn id="42" dur="1" fill="hold">
                                          <p:stCondLst>
                                            <p:cond delay="0"/>
                                          </p:stCondLst>
                                        </p:cTn>
                                        <p:tgtEl>
                                          <p:spTgt spid="10316"/>
                                        </p:tgtEl>
                                        <p:attrNameLst>
                                          <p:attrName>style.visibility</p:attrName>
                                        </p:attrNameLst>
                                      </p:cBhvr>
                                      <p:to>
                                        <p:strVal val="visible"/>
                                      </p:to>
                                    </p:set>
                                    <p:anim calcmode="lin" valueType="num">
                                      <p:cBhvr additive="base">
                                        <p:cTn id="43" dur="500" fill="hold"/>
                                        <p:tgtEl>
                                          <p:spTgt spid="10316"/>
                                        </p:tgtEl>
                                        <p:attrNameLst>
                                          <p:attrName>ppt_x</p:attrName>
                                        </p:attrNameLst>
                                      </p:cBhvr>
                                      <p:tavLst>
                                        <p:tav tm="0">
                                          <p:val>
                                            <p:strVal val="#ppt_x"/>
                                          </p:val>
                                        </p:tav>
                                        <p:tav tm="100000">
                                          <p:val>
                                            <p:strVal val="#ppt_x"/>
                                          </p:val>
                                        </p:tav>
                                      </p:tavLst>
                                    </p:anim>
                                    <p:anim calcmode="lin" valueType="num">
                                      <p:cBhvr additive="base">
                                        <p:cTn id="44" dur="500" fill="hold"/>
                                        <p:tgtEl>
                                          <p:spTgt spid="103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2" presetClass="entr" presetSubtype="4" fill="hold" nodeType="withEffect">
                                  <p:stCondLst>
                                    <p:cond delay="0"/>
                                  </p:stCondLst>
                                  <p:childTnLst>
                                    <p:set>
                                      <p:cBhvr>
                                        <p:cTn id="50" dur="1" fill="hold">
                                          <p:stCondLst>
                                            <p:cond delay="0"/>
                                          </p:stCondLst>
                                        </p:cTn>
                                        <p:tgtEl>
                                          <p:spTgt spid="495"/>
                                        </p:tgtEl>
                                        <p:attrNameLst>
                                          <p:attrName>style.visibility</p:attrName>
                                        </p:attrNameLst>
                                      </p:cBhvr>
                                      <p:to>
                                        <p:strVal val="visible"/>
                                      </p:to>
                                    </p:set>
                                    <p:anim calcmode="lin" valueType="num">
                                      <p:cBhvr additive="base">
                                        <p:cTn id="51" dur="500" fill="hold"/>
                                        <p:tgtEl>
                                          <p:spTgt spid="495"/>
                                        </p:tgtEl>
                                        <p:attrNameLst>
                                          <p:attrName>ppt_x</p:attrName>
                                        </p:attrNameLst>
                                      </p:cBhvr>
                                      <p:tavLst>
                                        <p:tav tm="0">
                                          <p:val>
                                            <p:strVal val="#ppt_x"/>
                                          </p:val>
                                        </p:tav>
                                        <p:tav tm="100000">
                                          <p:val>
                                            <p:strVal val="#ppt_x"/>
                                          </p:val>
                                        </p:tav>
                                      </p:tavLst>
                                    </p:anim>
                                    <p:anim calcmode="lin" valueType="num">
                                      <p:cBhvr additive="base">
                                        <p:cTn id="52" dur="500" fill="hold"/>
                                        <p:tgtEl>
                                          <p:spTgt spid="49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2" presetClass="entr" presetSubtype="4" fill="hold" nodeType="withEffect">
                                  <p:stCondLst>
                                    <p:cond delay="0"/>
                                  </p:stCondLst>
                                  <p:childTnLst>
                                    <p:set>
                                      <p:cBhvr>
                                        <p:cTn id="58" dur="1" fill="hold">
                                          <p:stCondLst>
                                            <p:cond delay="0"/>
                                          </p:stCondLst>
                                        </p:cTn>
                                        <p:tgtEl>
                                          <p:spTgt spid="499"/>
                                        </p:tgtEl>
                                        <p:attrNameLst>
                                          <p:attrName>style.visibility</p:attrName>
                                        </p:attrNameLst>
                                      </p:cBhvr>
                                      <p:to>
                                        <p:strVal val="visible"/>
                                      </p:to>
                                    </p:set>
                                    <p:anim calcmode="lin" valueType="num">
                                      <p:cBhvr additive="base">
                                        <p:cTn id="59" dur="500" fill="hold"/>
                                        <p:tgtEl>
                                          <p:spTgt spid="499"/>
                                        </p:tgtEl>
                                        <p:attrNameLst>
                                          <p:attrName>ppt_x</p:attrName>
                                        </p:attrNameLst>
                                      </p:cBhvr>
                                      <p:tavLst>
                                        <p:tav tm="0">
                                          <p:val>
                                            <p:strVal val="#ppt_x"/>
                                          </p:val>
                                        </p:tav>
                                        <p:tav tm="100000">
                                          <p:val>
                                            <p:strVal val="#ppt_x"/>
                                          </p:val>
                                        </p:tav>
                                      </p:tavLst>
                                    </p:anim>
                                    <p:anim calcmode="lin" valueType="num">
                                      <p:cBhvr additive="base">
                                        <p:cTn id="60" dur="500" fill="hold"/>
                                        <p:tgtEl>
                                          <p:spTgt spid="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2" grpId="0" animBg="1"/>
      <p:bldP spid="45" grpId="0" animBg="1"/>
      <p:bldP spid="49" grpId="0" animBg="1"/>
      <p:bldP spid="60" grpId="0" animBg="1"/>
      <p:bldP spid="6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ConfigMgr After FEP Deployment</a:t>
            </a:r>
            <a:endParaRPr lang="en-US" dirty="0"/>
          </a:p>
        </p:txBody>
      </p:sp>
      <p:sp>
        <p:nvSpPr>
          <p:cNvPr id="11" name="Text Placeholder 10"/>
          <p:cNvSpPr>
            <a:spLocks noGrp="1"/>
          </p:cNvSpPr>
          <p:nvPr>
            <p:ph type="body" sz="quarter" idx="10"/>
          </p:nvPr>
        </p:nvSpPr>
        <p:spPr>
          <a:xfrm>
            <a:off x="519112" y="1447799"/>
            <a:ext cx="11149013" cy="3490186"/>
          </a:xfrm>
        </p:spPr>
        <p:txBody>
          <a:bodyPr/>
          <a:lstStyle/>
          <a:p>
            <a:r>
              <a:rPr lang="en-US" dirty="0"/>
              <a:t>Client to Server Traffic</a:t>
            </a:r>
          </a:p>
          <a:p>
            <a:pPr lvl="1"/>
            <a:r>
              <a:rPr lang="en-US" dirty="0"/>
              <a:t>New Client Installation</a:t>
            </a:r>
          </a:p>
          <a:p>
            <a:pPr lvl="1"/>
            <a:r>
              <a:rPr lang="en-US" dirty="0"/>
              <a:t>Malware Infection on client</a:t>
            </a:r>
          </a:p>
          <a:p>
            <a:endParaRPr lang="en-US" dirty="0"/>
          </a:p>
          <a:p>
            <a:r>
              <a:rPr lang="en-US" dirty="0"/>
              <a:t>Site Server Performance  After FEP</a:t>
            </a:r>
          </a:p>
          <a:p>
            <a:pPr lvl="1"/>
            <a:r>
              <a:rPr lang="en-US" dirty="0"/>
              <a:t>During FEP Client Deployments</a:t>
            </a:r>
          </a:p>
          <a:p>
            <a:pPr lvl="1"/>
            <a:r>
              <a:rPr lang="en-US" dirty="0"/>
              <a:t>During Patch deployments</a:t>
            </a:r>
          </a:p>
        </p:txBody>
      </p:sp>
      <p:sp>
        <p:nvSpPr>
          <p:cNvPr id="3" name="Text Placeholder 5"/>
          <p:cNvSpPr txBox="1">
            <a:spLocks/>
          </p:cNvSpPr>
          <p:nvPr/>
        </p:nvSpPr>
        <p:spPr>
          <a:xfrm>
            <a:off x="519110" y="4191000"/>
            <a:ext cx="11149013" cy="563880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endParaRPr lang="en-US" dirty="0" smtClean="0"/>
          </a:p>
        </p:txBody>
      </p:sp>
      <p:grpSp>
        <p:nvGrpSpPr>
          <p:cNvPr id="4" name="Group 3"/>
          <p:cNvGrpSpPr/>
          <p:nvPr/>
        </p:nvGrpSpPr>
        <p:grpSpPr>
          <a:xfrm>
            <a:off x="9980612" y="92133"/>
            <a:ext cx="2088247" cy="1050867"/>
            <a:chOff x="7161212" y="4189802"/>
            <a:chExt cx="2088247" cy="1050867"/>
          </a:xfrm>
          <a:solidFill>
            <a:srgbClr val="7030A0"/>
          </a:solidFill>
        </p:grpSpPr>
        <p:grpSp>
          <p:nvGrpSpPr>
            <p:cNvPr id="5" name="Group 4"/>
            <p:cNvGrpSpPr/>
            <p:nvPr/>
          </p:nvGrpSpPr>
          <p:grpSpPr>
            <a:xfrm>
              <a:off x="7591595" y="4477958"/>
              <a:ext cx="1657864" cy="762711"/>
              <a:chOff x="6397781" y="3733793"/>
              <a:chExt cx="4604768" cy="1766879"/>
            </a:xfrm>
            <a:grpFill/>
            <a:scene3d>
              <a:camera prst="orthographicFront">
                <a:rot lat="0" lon="0" rev="0"/>
              </a:camera>
              <a:lightRig rig="contrasting" dir="t">
                <a:rot lat="0" lon="0" rev="1200000"/>
              </a:lightRig>
            </a:scene3d>
          </p:grpSpPr>
          <p:sp>
            <p:nvSpPr>
              <p:cNvPr id="9" name="Rounded Rectangle 8"/>
              <p:cNvSpPr/>
              <p:nvPr/>
            </p:nvSpPr>
            <p:spPr>
              <a:xfrm>
                <a:off x="6397781" y="3733793"/>
                <a:ext cx="4604768" cy="1766879"/>
              </a:xfrm>
              <a:prstGeom prst="roundRect">
                <a:avLst>
                  <a:gd name="adj" fmla="val 10000"/>
                </a:avLst>
              </a:prstGeom>
              <a:grpFill/>
              <a:sp3d z="-300000" contourW="19050" prstMaterial="metal">
                <a:bevelT w="88900" h="203200"/>
                <a:bevelB w="165100" h="254000"/>
              </a:sp3d>
            </p:spPr>
            <p:style>
              <a:lnRef idx="0">
                <a:schemeClr val="accent2">
                  <a:hueOff val="-5948264"/>
                  <a:satOff val="0"/>
                  <a:lumOff val="1032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7137835" y="4161021"/>
                <a:ext cx="3825901" cy="844626"/>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t" anchorCtr="0">
                <a:noAutofit/>
              </a:bodyPr>
              <a:lstStyle/>
              <a:p>
                <a:pPr marL="0" lvl="1" algn="l" defTabSz="889000">
                  <a:lnSpc>
                    <a:spcPct val="90000"/>
                  </a:lnSpc>
                  <a:spcBef>
                    <a:spcPct val="0"/>
                  </a:spcBef>
                  <a:spcAft>
                    <a:spcPct val="15000"/>
                  </a:spcAft>
                </a:pPr>
                <a:r>
                  <a:rPr lang="en-US" sz="2000" b="1" kern="1200" dirty="0" smtClean="0">
                    <a:solidFill>
                      <a:schemeClr val="tx1"/>
                    </a:solidFill>
                  </a:rPr>
                  <a:t>Manage</a:t>
                </a:r>
              </a:p>
            </p:txBody>
          </p:sp>
        </p:grpSp>
        <p:grpSp>
          <p:nvGrpSpPr>
            <p:cNvPr id="6" name="Group 5"/>
            <p:cNvGrpSpPr/>
            <p:nvPr/>
          </p:nvGrpSpPr>
          <p:grpSpPr>
            <a:xfrm>
              <a:off x="7161212" y="4189802"/>
              <a:ext cx="860767" cy="945155"/>
              <a:chOff x="5732114" y="2836514"/>
              <a:chExt cx="2390808" cy="2390808"/>
            </a:xfrm>
            <a:grpFill/>
            <a:scene3d>
              <a:camera prst="orthographicFront">
                <a:rot lat="0" lon="0" rev="0"/>
              </a:camera>
              <a:lightRig rig="contrasting" dir="t">
                <a:rot lat="0" lon="0" rev="1200000"/>
              </a:lightRig>
            </a:scene3d>
          </p:grpSpPr>
          <p:sp>
            <p:nvSpPr>
              <p:cNvPr id="7" name="Pie 6"/>
              <p:cNvSpPr/>
              <p:nvPr/>
            </p:nvSpPr>
            <p:spPr>
              <a:xfrm rot="10800000">
                <a:off x="5732114" y="2836514"/>
                <a:ext cx="2390808" cy="2390808"/>
              </a:xfrm>
              <a:prstGeom prst="pieWedge">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948264"/>
                  <a:satOff val="0"/>
                  <a:lumOff val="10327"/>
                  <a:alphaOff val="0"/>
                </a:schemeClr>
              </a:effectRef>
              <a:fontRef idx="minor">
                <a:schemeClr val="lt1"/>
              </a:fontRef>
            </p:style>
          </p:sp>
          <p:sp>
            <p:nvSpPr>
              <p:cNvPr id="8" name="Pie 6"/>
              <p:cNvSpPr/>
              <p:nvPr/>
            </p:nvSpPr>
            <p:spPr>
              <a:xfrm rot="21600000">
                <a:off x="5732114" y="2836514"/>
                <a:ext cx="1690557" cy="169055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smtClean="0"/>
              </a:p>
            </p:txBody>
          </p:sp>
        </p:grpSp>
      </p:grpSp>
    </p:spTree>
    <p:extLst>
      <p:ext uri="{BB962C8B-B14F-4D97-AF65-F5344CB8AC3E}">
        <p14:creationId xmlns:p14="http://schemas.microsoft.com/office/powerpoint/2010/main" val="208203347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a:t>
            </a:r>
            <a:r>
              <a:rPr lang="en-US" dirty="0"/>
              <a:t>Analysis </a:t>
            </a:r>
            <a:r>
              <a:rPr lang="en-US" dirty="0" smtClean="0"/>
              <a:t>After </a:t>
            </a:r>
            <a:r>
              <a:rPr lang="en-US" dirty="0"/>
              <a:t>FEP Deployment</a:t>
            </a:r>
          </a:p>
        </p:txBody>
      </p:sp>
      <p:graphicFrame>
        <p:nvGraphicFramePr>
          <p:cNvPr id="11" name="Table 10"/>
          <p:cNvGraphicFramePr>
            <a:graphicFrameLocks noGrp="1"/>
          </p:cNvGraphicFramePr>
          <p:nvPr>
            <p:extLst>
              <p:ext uri="{D42A27DB-BD31-4B8C-83A1-F6EECF244321}">
                <p14:modId xmlns:p14="http://schemas.microsoft.com/office/powerpoint/2010/main" val="1960270041"/>
              </p:ext>
            </p:extLst>
          </p:nvPr>
        </p:nvGraphicFramePr>
        <p:xfrm>
          <a:off x="719569" y="3733800"/>
          <a:ext cx="10363200" cy="5334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533400">
                <a:tc>
                  <a:txBody>
                    <a:bodyPr/>
                    <a:lstStyle/>
                    <a:p>
                      <a:pPr marL="0" marR="0" algn="l">
                        <a:lnSpc>
                          <a:spcPct val="115000"/>
                        </a:lnSpc>
                        <a:spcBef>
                          <a:spcPts val="600"/>
                        </a:spcBef>
                        <a:spcAft>
                          <a:spcPts val="600"/>
                        </a:spcAft>
                      </a:pPr>
                      <a:r>
                        <a:rPr lang="en-US" sz="1800" dirty="0" smtClean="0">
                          <a:solidFill>
                            <a:schemeClr val="tx1"/>
                          </a:solidFill>
                          <a:effectLst/>
                        </a:rPr>
                        <a:t>Total</a:t>
                      </a:r>
                      <a:endParaRPr lang="en-US" sz="18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nSpc>
                          <a:spcPct val="115000"/>
                        </a:lnSpc>
                        <a:spcBef>
                          <a:spcPts val="0"/>
                        </a:spcBef>
                        <a:spcAft>
                          <a:spcPts val="0"/>
                        </a:spcAft>
                      </a:pPr>
                      <a:r>
                        <a:rPr lang="en-US" sz="1800" dirty="0">
                          <a:solidFill>
                            <a:schemeClr val="tx1"/>
                          </a:solidFill>
                          <a:effectLst/>
                        </a:rPr>
                        <a:t> </a:t>
                      </a:r>
                      <a:endParaRPr lang="en-US" sz="18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800" dirty="0">
                          <a:solidFill>
                            <a:schemeClr val="tx1"/>
                          </a:solidFill>
                          <a:effectLst/>
                        </a:rPr>
                        <a:t> </a:t>
                      </a:r>
                      <a:endParaRPr lang="en-US" sz="18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800" dirty="0">
                          <a:solidFill>
                            <a:schemeClr val="tx1"/>
                          </a:solidFill>
                          <a:effectLst/>
                        </a:rPr>
                        <a:t> </a:t>
                      </a:r>
                      <a:endParaRPr lang="en-US" sz="18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800" b="1" dirty="0">
                          <a:solidFill>
                            <a:schemeClr val="tx1"/>
                          </a:solidFill>
                          <a:effectLst/>
                        </a:rPr>
                        <a:t>101 </a:t>
                      </a:r>
                      <a:r>
                        <a:rPr lang="en-US" sz="1800" b="1" dirty="0" smtClean="0">
                          <a:solidFill>
                            <a:schemeClr val="tx1"/>
                          </a:solidFill>
                          <a:effectLst/>
                        </a:rPr>
                        <a:t>KB</a:t>
                      </a:r>
                    </a:p>
                  </a:txBody>
                  <a:tcPr marL="91416" marR="91416" marT="0" marB="0" anchor="ctr">
                    <a:solidFill>
                      <a:schemeClr val="bg2">
                        <a:lumMod val="5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80066377"/>
              </p:ext>
            </p:extLst>
          </p:nvPr>
        </p:nvGraphicFramePr>
        <p:xfrm>
          <a:off x="719569" y="5410200"/>
          <a:ext cx="10363200" cy="10668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609861">
                <a:tc>
                  <a:txBody>
                    <a:bodyPr/>
                    <a:lstStyle/>
                    <a:p>
                      <a:pPr marL="0" marR="0" algn="l">
                        <a:lnSpc>
                          <a:spcPct val="115000"/>
                        </a:lnSpc>
                        <a:spcBef>
                          <a:spcPts val="0"/>
                        </a:spcBef>
                        <a:spcAft>
                          <a:spcPts val="0"/>
                        </a:spcAft>
                      </a:pPr>
                      <a:r>
                        <a:rPr lang="en-US" sz="1600" b="0" kern="1200" dirty="0" smtClean="0">
                          <a:solidFill>
                            <a:schemeClr val="tx1"/>
                          </a:solidFill>
                          <a:effectLst/>
                          <a:latin typeface="+mn-lt"/>
                          <a:ea typeface="+mn-ea"/>
                          <a:cs typeface="+mn-cs"/>
                        </a:rPr>
                        <a:t>2 DCM Baseline Evaluation &amp; Results</a:t>
                      </a:r>
                      <a:endParaRPr lang="en-US" sz="1600" b="0" kern="1200" dirty="0">
                        <a:solidFill>
                          <a:schemeClr val="tx1"/>
                        </a:solidFill>
                        <a:effectLst/>
                        <a:latin typeface="+mn-lt"/>
                        <a:ea typeface="+mn-ea"/>
                        <a:cs typeface="+mn-cs"/>
                      </a:endParaRPr>
                    </a:p>
                  </a:txBody>
                  <a:tcPr marL="91416" marR="91416" marT="0" marB="0" anchor="ctr">
                    <a:solidFill>
                      <a:schemeClr val="tx2"/>
                    </a:solidFill>
                  </a:tcPr>
                </a:tc>
                <a:tc>
                  <a:txBody>
                    <a:bodyPr/>
                    <a:lstStyle/>
                    <a:p>
                      <a:pPr marL="0" marR="0" algn="l" defTabSz="914363" rtl="0" eaLnBrk="1" latinLnBrk="0" hangingPunct="1">
                        <a:lnSpc>
                          <a:spcPct val="115000"/>
                        </a:lnSpc>
                        <a:spcBef>
                          <a:spcPts val="0"/>
                        </a:spcBef>
                        <a:spcAft>
                          <a:spcPts val="0"/>
                        </a:spcAft>
                      </a:pPr>
                      <a:r>
                        <a:rPr lang="en-US" sz="1600" b="0" kern="1200" dirty="0" smtClean="0">
                          <a:solidFill>
                            <a:schemeClr val="tx1"/>
                          </a:solidFill>
                          <a:effectLst/>
                          <a:latin typeface="+mn-lt"/>
                          <a:ea typeface="+mn-ea"/>
                          <a:cs typeface="+mn-cs"/>
                        </a:rPr>
                        <a:t>State Message</a:t>
                      </a:r>
                      <a:endParaRPr lang="en-US" sz="1600" b="0" kern="1200" dirty="0">
                        <a:solidFill>
                          <a:schemeClr val="tx1"/>
                        </a:solidFill>
                        <a:effectLst/>
                        <a:latin typeface="+mn-lt"/>
                        <a:ea typeface="+mn-ea"/>
                        <a:cs typeface="+mn-cs"/>
                      </a:endParaRPr>
                    </a:p>
                  </a:txBody>
                  <a:tcPr marL="91416" marR="91416" marT="0" marB="0" anchor="ctr">
                    <a:solidFill>
                      <a:schemeClr val="tx2"/>
                    </a:solidFill>
                  </a:tcPr>
                </a:tc>
                <a:tc>
                  <a:txBody>
                    <a:bodyPr/>
                    <a:lstStyle/>
                    <a:p>
                      <a:pPr marL="0" marR="0" algn="ctr" defTabSz="914363" rtl="0" eaLnBrk="1" latinLnBrk="0" hangingPunct="1">
                        <a:lnSpc>
                          <a:spcPct val="115000"/>
                        </a:lnSpc>
                        <a:spcBef>
                          <a:spcPts val="0"/>
                        </a:spcBef>
                        <a:spcAft>
                          <a:spcPts val="0"/>
                        </a:spcAft>
                      </a:pPr>
                      <a:r>
                        <a:rPr lang="en-US" sz="1600" b="0" kern="1200" dirty="0">
                          <a:solidFill>
                            <a:schemeClr val="tx1"/>
                          </a:solidFill>
                          <a:effectLst/>
                          <a:latin typeface="+mn-lt"/>
                          <a:ea typeface="+mn-ea"/>
                          <a:cs typeface="+mn-cs"/>
                        </a:rPr>
                        <a:t>1</a:t>
                      </a:r>
                    </a:p>
                  </a:txBody>
                  <a:tcPr marL="91416" marR="91416" marT="0" marB="0" anchor="ctr">
                    <a:solidFill>
                      <a:schemeClr val="tx2"/>
                    </a:solidFill>
                  </a:tcPr>
                </a:tc>
                <a:tc>
                  <a:txBody>
                    <a:bodyPr/>
                    <a:lstStyle/>
                    <a:p>
                      <a:pPr marL="0" marR="0" algn="ctr" defTabSz="914363" rtl="0" eaLnBrk="1" latinLnBrk="0" hangingPunct="1">
                        <a:lnSpc>
                          <a:spcPct val="115000"/>
                        </a:lnSpc>
                        <a:spcBef>
                          <a:spcPts val="0"/>
                        </a:spcBef>
                        <a:spcAft>
                          <a:spcPts val="0"/>
                        </a:spcAft>
                      </a:pPr>
                      <a:r>
                        <a:rPr lang="en-US" sz="1600" b="0" kern="1200" dirty="0">
                          <a:solidFill>
                            <a:schemeClr val="tx1"/>
                          </a:solidFill>
                          <a:effectLst/>
                          <a:latin typeface="+mn-lt"/>
                          <a:ea typeface="+mn-ea"/>
                          <a:cs typeface="+mn-cs"/>
                        </a:rPr>
                        <a:t>49</a:t>
                      </a:r>
                    </a:p>
                  </a:txBody>
                  <a:tcPr marL="91416" marR="91416" marT="0" marB="0" anchor="ctr">
                    <a:solidFill>
                      <a:schemeClr val="tx2"/>
                    </a:solidFill>
                  </a:tcPr>
                </a:tc>
                <a:tc>
                  <a:txBody>
                    <a:bodyPr/>
                    <a:lstStyle/>
                    <a:p>
                      <a:pPr marL="0" marR="0" algn="ctr" defTabSz="914363" rtl="0" eaLnBrk="1" latinLnBrk="0" hangingPunct="1">
                        <a:lnSpc>
                          <a:spcPct val="115000"/>
                        </a:lnSpc>
                        <a:spcBef>
                          <a:spcPts val="0"/>
                        </a:spcBef>
                        <a:spcAft>
                          <a:spcPts val="0"/>
                        </a:spcAft>
                      </a:pPr>
                      <a:r>
                        <a:rPr lang="en-US" sz="1600" b="0" kern="1200" dirty="0">
                          <a:solidFill>
                            <a:schemeClr val="tx1"/>
                          </a:solidFill>
                          <a:effectLst/>
                          <a:latin typeface="+mn-lt"/>
                          <a:ea typeface="+mn-ea"/>
                          <a:cs typeface="+mn-cs"/>
                        </a:rPr>
                        <a:t>49</a:t>
                      </a:r>
                    </a:p>
                  </a:txBody>
                  <a:tcPr marL="91416" marR="91416" marT="0" marB="0" anchor="ctr">
                    <a:solidFill>
                      <a:schemeClr val="tx2"/>
                    </a:solidFill>
                  </a:tcPr>
                </a:tc>
              </a:tr>
              <a:tr h="456939">
                <a:tc>
                  <a:txBody>
                    <a:bodyPr/>
                    <a:lstStyle/>
                    <a:p>
                      <a:pPr marL="0" marR="0" algn="l">
                        <a:lnSpc>
                          <a:spcPct val="115000"/>
                        </a:lnSpc>
                        <a:spcBef>
                          <a:spcPts val="0"/>
                        </a:spcBef>
                        <a:spcAft>
                          <a:spcPts val="0"/>
                        </a:spcAft>
                      </a:pPr>
                      <a:r>
                        <a:rPr lang="en-US" sz="1800" b="1" kern="1200" dirty="0" smtClean="0">
                          <a:solidFill>
                            <a:schemeClr val="tx1"/>
                          </a:solidFill>
                          <a:effectLst/>
                          <a:latin typeface="+mn-lt"/>
                          <a:ea typeface="+mn-ea"/>
                          <a:cs typeface="+mn-cs"/>
                        </a:rPr>
                        <a:t>Total</a:t>
                      </a:r>
                      <a:endParaRPr lang="en-US" sz="1800" b="1" kern="1200" dirty="0">
                        <a:solidFill>
                          <a:schemeClr val="tx1"/>
                        </a:solidFill>
                        <a:effectLst/>
                        <a:latin typeface="+mn-lt"/>
                        <a:ea typeface="+mn-ea"/>
                        <a:cs typeface="+mn-cs"/>
                      </a:endParaRPr>
                    </a:p>
                  </a:txBody>
                  <a:tcPr marL="91416" marR="91416" marT="0" marB="0" anchor="ctr">
                    <a:solidFill>
                      <a:schemeClr val="tx2"/>
                    </a:solidFill>
                  </a:tcPr>
                </a:tc>
                <a:tc>
                  <a:txBody>
                    <a:bodyPr/>
                    <a:lstStyle/>
                    <a:p>
                      <a:pPr marL="0" marR="0" algn="l">
                        <a:lnSpc>
                          <a:spcPct val="115000"/>
                        </a:lnSpc>
                        <a:spcBef>
                          <a:spcPts val="0"/>
                        </a:spcBef>
                        <a:spcAft>
                          <a:spcPts val="0"/>
                        </a:spcAft>
                      </a:pPr>
                      <a:r>
                        <a:rPr lang="en-US" sz="1200" dirty="0">
                          <a:solidFill>
                            <a:schemeClr val="tx1"/>
                          </a:solidFill>
                          <a:effectLst/>
                        </a:rPr>
                        <a:t> </a:t>
                      </a:r>
                      <a:endParaRPr lang="en-US" sz="1200" dirty="0">
                        <a:solidFill>
                          <a:schemeClr val="tx1"/>
                        </a:solidFill>
                        <a:effectLst/>
                        <a:latin typeface="Calibri"/>
                        <a:ea typeface="Calibri"/>
                        <a:cs typeface="Mangal"/>
                      </a:endParaRPr>
                    </a:p>
                  </a:txBody>
                  <a:tcPr marL="91416" marR="91416" marT="0" marB="0" anchor="ctr">
                    <a:solidFill>
                      <a:schemeClr val="tx2"/>
                    </a:solidFill>
                  </a:tcPr>
                </a:tc>
                <a:tc>
                  <a:txBody>
                    <a:bodyPr/>
                    <a:lstStyle/>
                    <a:p>
                      <a:pPr marL="0" marR="0" algn="ctr">
                        <a:lnSpc>
                          <a:spcPct val="115000"/>
                        </a:lnSpc>
                        <a:spcBef>
                          <a:spcPts val="0"/>
                        </a:spcBef>
                        <a:spcAft>
                          <a:spcPts val="0"/>
                        </a:spcAft>
                      </a:pPr>
                      <a:r>
                        <a:rPr lang="en-US" sz="1200" dirty="0">
                          <a:solidFill>
                            <a:schemeClr val="tx1"/>
                          </a:solidFill>
                          <a:effectLst/>
                        </a:rPr>
                        <a:t> </a:t>
                      </a:r>
                      <a:endParaRPr lang="en-US" sz="1200" dirty="0">
                        <a:solidFill>
                          <a:schemeClr val="tx1"/>
                        </a:solidFill>
                        <a:effectLst/>
                        <a:latin typeface="Calibri"/>
                        <a:ea typeface="Calibri"/>
                        <a:cs typeface="Mangal"/>
                      </a:endParaRPr>
                    </a:p>
                  </a:txBody>
                  <a:tcPr marL="91416" marR="91416" marT="0" marB="0" anchor="ctr">
                    <a:solidFill>
                      <a:schemeClr val="tx2"/>
                    </a:solidFill>
                  </a:tcPr>
                </a:tc>
                <a:tc>
                  <a:txBody>
                    <a:bodyPr/>
                    <a:lstStyle/>
                    <a:p>
                      <a:pPr marL="0" marR="0" algn="ctr">
                        <a:lnSpc>
                          <a:spcPct val="115000"/>
                        </a:lnSpc>
                        <a:spcBef>
                          <a:spcPts val="0"/>
                        </a:spcBef>
                        <a:spcAft>
                          <a:spcPts val="0"/>
                        </a:spcAft>
                      </a:pPr>
                      <a:r>
                        <a:rPr lang="en-US" sz="1200" dirty="0">
                          <a:solidFill>
                            <a:schemeClr val="tx1"/>
                          </a:solidFill>
                          <a:effectLst/>
                        </a:rPr>
                        <a:t> </a:t>
                      </a:r>
                      <a:endParaRPr lang="en-US" sz="1200" dirty="0">
                        <a:solidFill>
                          <a:schemeClr val="tx1"/>
                        </a:solidFill>
                        <a:effectLst/>
                        <a:latin typeface="Calibri"/>
                        <a:ea typeface="Calibri"/>
                        <a:cs typeface="Mangal"/>
                      </a:endParaRPr>
                    </a:p>
                  </a:txBody>
                  <a:tcPr marL="91416" marR="91416" marT="0" marB="0" anchor="ctr">
                    <a:solidFill>
                      <a:schemeClr val="tx2"/>
                    </a:solidFill>
                  </a:tcPr>
                </a:tc>
                <a:tc>
                  <a:txBody>
                    <a:bodyPr/>
                    <a:lstStyle/>
                    <a:p>
                      <a:pPr marL="0" marR="0" algn="ctr" defTabSz="914363" rtl="0" eaLnBrk="1" latinLnBrk="0" hangingPunct="1">
                        <a:lnSpc>
                          <a:spcPct val="115000"/>
                        </a:lnSpc>
                        <a:spcBef>
                          <a:spcPts val="0"/>
                        </a:spcBef>
                        <a:spcAft>
                          <a:spcPts val="0"/>
                        </a:spcAft>
                      </a:pPr>
                      <a:r>
                        <a:rPr lang="en-US" sz="1800" b="1" kern="1200" dirty="0">
                          <a:solidFill>
                            <a:schemeClr val="tx1"/>
                          </a:solidFill>
                          <a:effectLst/>
                          <a:latin typeface="+mn-lt"/>
                          <a:ea typeface="+mn-ea"/>
                          <a:cs typeface="+mn-cs"/>
                        </a:rPr>
                        <a:t>49 KB</a:t>
                      </a:r>
                    </a:p>
                  </a:txBody>
                  <a:tcPr marL="91416" marR="91416" marT="0" marB="0" anchor="ctr">
                    <a:solidFill>
                      <a:schemeClr val="tx2"/>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11183363"/>
              </p:ext>
            </p:extLst>
          </p:nvPr>
        </p:nvGraphicFramePr>
        <p:xfrm>
          <a:off x="719569" y="4648200"/>
          <a:ext cx="10363200" cy="7620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762000">
                <a:tc>
                  <a:txBody>
                    <a:bodyPr/>
                    <a:lstStyle/>
                    <a:p>
                      <a:pPr marL="0" marR="0" algn="ctr">
                        <a:lnSpc>
                          <a:spcPct val="115000"/>
                        </a:lnSpc>
                        <a:spcBef>
                          <a:spcPts val="0"/>
                        </a:spcBef>
                        <a:spcAft>
                          <a:spcPts val="0"/>
                        </a:spcAft>
                      </a:pPr>
                      <a:r>
                        <a:rPr lang="en-US" sz="1800" b="1" dirty="0" smtClean="0">
                          <a:solidFill>
                            <a:schemeClr val="bg1"/>
                          </a:solidFill>
                          <a:effectLst/>
                        </a:rPr>
                        <a:t>Malware</a:t>
                      </a:r>
                      <a:r>
                        <a:rPr lang="en-US" sz="1800" b="1" baseline="0" dirty="0" smtClean="0">
                          <a:solidFill>
                            <a:schemeClr val="bg1"/>
                          </a:solidFill>
                          <a:effectLst/>
                        </a:rPr>
                        <a:t> Detected </a:t>
                      </a:r>
                      <a:r>
                        <a:rPr lang="en-US" sz="1800" b="1" dirty="0" smtClean="0">
                          <a:solidFill>
                            <a:schemeClr val="bg1"/>
                          </a:solidFill>
                          <a:effectLst/>
                        </a:rPr>
                        <a:t>Event</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Type</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No. </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Size </a:t>
                      </a:r>
                      <a:r>
                        <a:rPr lang="en-US" sz="1800" b="1" dirty="0">
                          <a:solidFill>
                            <a:schemeClr val="bg1"/>
                          </a:solidFill>
                          <a:effectLst/>
                        </a:rPr>
                        <a:t>(KB)</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a:solidFill>
                            <a:schemeClr val="bg1"/>
                          </a:solidFill>
                          <a:effectLst/>
                        </a:rPr>
                        <a:t>Total Size (KB)</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546733571"/>
              </p:ext>
            </p:extLst>
          </p:nvPr>
        </p:nvGraphicFramePr>
        <p:xfrm>
          <a:off x="719569" y="1066800"/>
          <a:ext cx="10363200" cy="12192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762000">
                <a:tc>
                  <a:txBody>
                    <a:bodyPr/>
                    <a:lstStyle/>
                    <a:p>
                      <a:pPr marL="0" marR="0" algn="ctr">
                        <a:lnSpc>
                          <a:spcPct val="115000"/>
                        </a:lnSpc>
                        <a:spcBef>
                          <a:spcPts val="0"/>
                        </a:spcBef>
                        <a:spcAft>
                          <a:spcPts val="0"/>
                        </a:spcAft>
                      </a:pPr>
                      <a:r>
                        <a:rPr lang="en-US" sz="1800" b="1" dirty="0" smtClean="0">
                          <a:solidFill>
                            <a:schemeClr val="bg1"/>
                          </a:solidFill>
                          <a:effectLst/>
                        </a:rPr>
                        <a:t>FEP/</a:t>
                      </a:r>
                      <a:r>
                        <a:rPr lang="en-US" sz="1800" b="1" dirty="0" err="1" smtClean="0">
                          <a:solidFill>
                            <a:schemeClr val="bg1"/>
                          </a:solidFill>
                          <a:effectLst/>
                        </a:rPr>
                        <a:t>ConfigMgr</a:t>
                      </a:r>
                      <a:r>
                        <a:rPr lang="en-US" sz="1800" b="1" baseline="0" dirty="0" smtClean="0">
                          <a:solidFill>
                            <a:schemeClr val="bg1"/>
                          </a:solidFill>
                          <a:effectLst/>
                        </a:rPr>
                        <a:t> </a:t>
                      </a:r>
                      <a:r>
                        <a:rPr lang="en-US" sz="1800" b="1" dirty="0" smtClean="0">
                          <a:solidFill>
                            <a:schemeClr val="bg1"/>
                          </a:solidFill>
                          <a:effectLst/>
                        </a:rPr>
                        <a:t>Event</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Type</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No. </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Size </a:t>
                      </a:r>
                      <a:r>
                        <a:rPr lang="en-US" sz="1800" b="1" dirty="0">
                          <a:solidFill>
                            <a:schemeClr val="bg1"/>
                          </a:solidFill>
                          <a:effectLst/>
                        </a:rPr>
                        <a:t>(KB)</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a:solidFill>
                            <a:schemeClr val="bg1"/>
                          </a:solidFill>
                          <a:effectLst/>
                        </a:rPr>
                        <a:t>Total Size (KB)</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r>
              <a:tr h="457200">
                <a:tc>
                  <a:txBody>
                    <a:bodyPr/>
                    <a:lstStyle/>
                    <a:p>
                      <a:pPr marL="0" marR="0">
                        <a:lnSpc>
                          <a:spcPct val="115000"/>
                        </a:lnSpc>
                        <a:spcBef>
                          <a:spcPts val="0"/>
                        </a:spcBef>
                        <a:spcAft>
                          <a:spcPts val="0"/>
                        </a:spcAft>
                      </a:pPr>
                      <a:r>
                        <a:rPr lang="en-US" sz="1600" b="0" dirty="0" smtClean="0">
                          <a:solidFill>
                            <a:schemeClr val="tx1"/>
                          </a:solidFill>
                          <a:effectLst/>
                        </a:rPr>
                        <a:t>FEP </a:t>
                      </a:r>
                      <a:r>
                        <a:rPr lang="en-US" sz="1600" b="0" dirty="0">
                          <a:solidFill>
                            <a:schemeClr val="tx1"/>
                          </a:solidFill>
                          <a:effectLst/>
                        </a:rPr>
                        <a:t>2010 </a:t>
                      </a:r>
                      <a:r>
                        <a:rPr lang="en-US" sz="1600" b="0" dirty="0" smtClean="0">
                          <a:solidFill>
                            <a:schemeClr val="tx1"/>
                          </a:solidFill>
                          <a:effectLst/>
                        </a:rPr>
                        <a:t>Client Installation</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nSpc>
                          <a:spcPct val="115000"/>
                        </a:lnSpc>
                        <a:spcBef>
                          <a:spcPts val="0"/>
                        </a:spcBef>
                        <a:spcAft>
                          <a:spcPts val="0"/>
                        </a:spcAft>
                      </a:pPr>
                      <a:r>
                        <a:rPr lang="en-US" sz="1600" dirty="0">
                          <a:solidFill>
                            <a:schemeClr val="tx1"/>
                          </a:solidFill>
                          <a:effectLst/>
                        </a:rPr>
                        <a:t>Status Message</a:t>
                      </a:r>
                      <a:endParaRPr lang="en-US" sz="16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tx1"/>
                          </a:solidFill>
                          <a:effectLst/>
                        </a:rPr>
                        <a:t>~6</a:t>
                      </a:r>
                      <a:endParaRPr lang="en-US" sz="16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tx1"/>
                          </a:solidFill>
                          <a:effectLst/>
                        </a:rPr>
                        <a:t>1</a:t>
                      </a:r>
                      <a:endParaRPr lang="en-US" sz="16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tx1"/>
                          </a:solidFill>
                          <a:effectLst/>
                        </a:rPr>
                        <a:t>6</a:t>
                      </a:r>
                      <a:endParaRPr lang="en-US" sz="1600" dirty="0">
                        <a:solidFill>
                          <a:schemeClr val="tx1"/>
                        </a:solidFill>
                        <a:effectLst/>
                        <a:latin typeface="Calibri"/>
                        <a:ea typeface="Calibri"/>
                        <a:cs typeface="Mangal"/>
                      </a:endParaRPr>
                    </a:p>
                  </a:txBody>
                  <a:tcPr marL="91416" marR="91416" marT="0" marB="0" anchor="ctr">
                    <a:solidFill>
                      <a:schemeClr val="bg2">
                        <a:lumMod val="5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65107494"/>
              </p:ext>
            </p:extLst>
          </p:nvPr>
        </p:nvGraphicFramePr>
        <p:xfrm>
          <a:off x="719569" y="2286000"/>
          <a:ext cx="10363200" cy="4572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457200">
                <a:tc>
                  <a:txBody>
                    <a:bodyPr/>
                    <a:lstStyle/>
                    <a:p>
                      <a:pPr marL="0" marR="0">
                        <a:lnSpc>
                          <a:spcPct val="115000"/>
                        </a:lnSpc>
                        <a:spcBef>
                          <a:spcPts val="0"/>
                        </a:spcBef>
                        <a:spcAft>
                          <a:spcPts val="0"/>
                        </a:spcAft>
                      </a:pPr>
                      <a:r>
                        <a:rPr lang="en-US" sz="1600" b="0" dirty="0" smtClean="0">
                          <a:solidFill>
                            <a:schemeClr val="tx1"/>
                          </a:solidFill>
                          <a:effectLst/>
                        </a:rPr>
                        <a:t>Delta Hardware Inventory </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nSpc>
                          <a:spcPct val="115000"/>
                        </a:lnSpc>
                        <a:spcBef>
                          <a:spcPts val="0"/>
                        </a:spcBef>
                        <a:spcAft>
                          <a:spcPts val="0"/>
                        </a:spcAft>
                      </a:pPr>
                      <a:r>
                        <a:rPr lang="en-US" sz="1600" b="0" dirty="0">
                          <a:solidFill>
                            <a:schemeClr val="tx1"/>
                          </a:solidFill>
                          <a:effectLst/>
                        </a:rPr>
                        <a:t>Inventory File</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1</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11</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smtClean="0">
                          <a:solidFill>
                            <a:schemeClr val="tx1"/>
                          </a:solidFill>
                          <a:effectLst/>
                        </a:rPr>
                        <a:t>11</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724504733"/>
              </p:ext>
            </p:extLst>
          </p:nvPr>
        </p:nvGraphicFramePr>
        <p:xfrm>
          <a:off x="719569" y="2743200"/>
          <a:ext cx="10363200" cy="4572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457200">
                <a:tc>
                  <a:txBody>
                    <a:bodyPr/>
                    <a:lstStyle/>
                    <a:p>
                      <a:pPr marL="0" marR="0">
                        <a:lnSpc>
                          <a:spcPct val="115000"/>
                        </a:lnSpc>
                        <a:spcBef>
                          <a:spcPts val="0"/>
                        </a:spcBef>
                        <a:spcAft>
                          <a:spcPts val="0"/>
                        </a:spcAft>
                      </a:pPr>
                      <a:r>
                        <a:rPr lang="en-US" sz="1600" b="0" dirty="0" smtClean="0">
                          <a:solidFill>
                            <a:schemeClr val="tx1"/>
                          </a:solidFill>
                          <a:effectLst/>
                        </a:rPr>
                        <a:t>FEP </a:t>
                      </a:r>
                      <a:r>
                        <a:rPr lang="en-US" sz="1600" b="0" dirty="0">
                          <a:solidFill>
                            <a:schemeClr val="tx1"/>
                          </a:solidFill>
                          <a:effectLst/>
                        </a:rPr>
                        <a:t>Default Policy </a:t>
                      </a:r>
                      <a:r>
                        <a:rPr lang="en-US" sz="1600" b="0" dirty="0" smtClean="0">
                          <a:solidFill>
                            <a:schemeClr val="tx1"/>
                          </a:solidFill>
                          <a:effectLst/>
                        </a:rPr>
                        <a:t>Applied</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nSpc>
                          <a:spcPct val="115000"/>
                        </a:lnSpc>
                        <a:spcBef>
                          <a:spcPts val="0"/>
                        </a:spcBef>
                        <a:spcAft>
                          <a:spcPts val="0"/>
                        </a:spcAft>
                      </a:pPr>
                      <a:r>
                        <a:rPr lang="en-US" sz="1600" b="0" dirty="0">
                          <a:solidFill>
                            <a:schemeClr val="tx1"/>
                          </a:solidFill>
                          <a:effectLst/>
                        </a:rPr>
                        <a:t>Status Message</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~6</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1</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6</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739867470"/>
              </p:ext>
            </p:extLst>
          </p:nvPr>
        </p:nvGraphicFramePr>
        <p:xfrm>
          <a:off x="719569" y="3200400"/>
          <a:ext cx="10363200" cy="5334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533400">
                <a:tc>
                  <a:txBody>
                    <a:bodyPr/>
                    <a:lstStyle/>
                    <a:p>
                      <a:pPr marL="0" marR="0">
                        <a:lnSpc>
                          <a:spcPct val="115000"/>
                        </a:lnSpc>
                        <a:spcBef>
                          <a:spcPts val="0"/>
                        </a:spcBef>
                        <a:spcAft>
                          <a:spcPts val="0"/>
                        </a:spcAft>
                      </a:pPr>
                      <a:r>
                        <a:rPr lang="en-US" sz="1600" b="0" dirty="0">
                          <a:solidFill>
                            <a:schemeClr val="tx1"/>
                          </a:solidFill>
                          <a:effectLst/>
                        </a:rPr>
                        <a:t>4 DCM Baseline Policies </a:t>
                      </a:r>
                      <a:r>
                        <a:rPr lang="en-US" sz="1600" b="0" dirty="0" smtClean="0">
                          <a:solidFill>
                            <a:schemeClr val="tx1"/>
                          </a:solidFill>
                          <a:effectLst/>
                        </a:rPr>
                        <a:t> &amp; Results</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nSpc>
                          <a:spcPct val="115000"/>
                        </a:lnSpc>
                        <a:spcBef>
                          <a:spcPts val="0"/>
                        </a:spcBef>
                        <a:spcAft>
                          <a:spcPts val="0"/>
                        </a:spcAft>
                      </a:pPr>
                      <a:r>
                        <a:rPr lang="en-US" sz="1600" b="0" dirty="0" smtClean="0">
                          <a:solidFill>
                            <a:schemeClr val="tx1"/>
                          </a:solidFill>
                          <a:effectLst/>
                        </a:rPr>
                        <a:t>State Message</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1</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smtClean="0">
                          <a:solidFill>
                            <a:schemeClr val="tx1"/>
                          </a:solidFill>
                          <a:effectLst/>
                        </a:rPr>
                        <a:t>78</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78</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r>
            </a:tbl>
          </a:graphicData>
        </a:graphic>
      </p:graphicFrame>
      <p:grpSp>
        <p:nvGrpSpPr>
          <p:cNvPr id="18" name="Group 17"/>
          <p:cNvGrpSpPr/>
          <p:nvPr/>
        </p:nvGrpSpPr>
        <p:grpSpPr>
          <a:xfrm>
            <a:off x="10176921" y="136616"/>
            <a:ext cx="1905000" cy="914400"/>
            <a:chOff x="7161212" y="4189802"/>
            <a:chExt cx="2088247" cy="1050867"/>
          </a:xfrm>
          <a:solidFill>
            <a:srgbClr val="7030A0"/>
          </a:solidFill>
        </p:grpSpPr>
        <p:grpSp>
          <p:nvGrpSpPr>
            <p:cNvPr id="19" name="Group 18"/>
            <p:cNvGrpSpPr/>
            <p:nvPr/>
          </p:nvGrpSpPr>
          <p:grpSpPr>
            <a:xfrm>
              <a:off x="7591595" y="4477958"/>
              <a:ext cx="1657864" cy="762711"/>
              <a:chOff x="6397781" y="3733793"/>
              <a:chExt cx="4604768" cy="1766879"/>
            </a:xfrm>
            <a:grpFill/>
            <a:scene3d>
              <a:camera prst="orthographicFront">
                <a:rot lat="0" lon="0" rev="0"/>
              </a:camera>
              <a:lightRig rig="contrasting" dir="t">
                <a:rot lat="0" lon="0" rev="1200000"/>
              </a:lightRig>
            </a:scene3d>
          </p:grpSpPr>
          <p:sp>
            <p:nvSpPr>
              <p:cNvPr id="23" name="Rounded Rectangle 22"/>
              <p:cNvSpPr/>
              <p:nvPr/>
            </p:nvSpPr>
            <p:spPr>
              <a:xfrm>
                <a:off x="6397781" y="3733793"/>
                <a:ext cx="4604768" cy="1766879"/>
              </a:xfrm>
              <a:prstGeom prst="roundRect">
                <a:avLst>
                  <a:gd name="adj" fmla="val 10000"/>
                </a:avLst>
              </a:prstGeom>
              <a:grpFill/>
              <a:sp3d z="-300000" contourW="19050" prstMaterial="metal">
                <a:bevelT w="88900" h="203200"/>
                <a:bevelB w="165100" h="254000"/>
              </a:sp3d>
            </p:spPr>
            <p:style>
              <a:lnRef idx="0">
                <a:schemeClr val="accent2">
                  <a:hueOff val="-5948264"/>
                  <a:satOff val="0"/>
                  <a:lumOff val="1032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7137835" y="4161021"/>
                <a:ext cx="3825901" cy="844626"/>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t" anchorCtr="0">
                <a:noAutofit/>
              </a:bodyPr>
              <a:lstStyle/>
              <a:p>
                <a:pPr marL="0" lvl="1" algn="l" defTabSz="889000">
                  <a:lnSpc>
                    <a:spcPct val="90000"/>
                  </a:lnSpc>
                  <a:spcBef>
                    <a:spcPct val="0"/>
                  </a:spcBef>
                  <a:spcAft>
                    <a:spcPct val="15000"/>
                  </a:spcAft>
                </a:pPr>
                <a:r>
                  <a:rPr lang="en-US" sz="2000" b="1" kern="1200" dirty="0" smtClean="0">
                    <a:solidFill>
                      <a:schemeClr val="tx1"/>
                    </a:solidFill>
                  </a:rPr>
                  <a:t>Manage</a:t>
                </a:r>
              </a:p>
            </p:txBody>
          </p:sp>
        </p:grpSp>
        <p:grpSp>
          <p:nvGrpSpPr>
            <p:cNvPr id="20" name="Group 19"/>
            <p:cNvGrpSpPr/>
            <p:nvPr/>
          </p:nvGrpSpPr>
          <p:grpSpPr>
            <a:xfrm>
              <a:off x="7161212" y="4189802"/>
              <a:ext cx="860767" cy="945155"/>
              <a:chOff x="5732114" y="2836514"/>
              <a:chExt cx="2390808" cy="2390808"/>
            </a:xfrm>
            <a:grpFill/>
            <a:scene3d>
              <a:camera prst="orthographicFront">
                <a:rot lat="0" lon="0" rev="0"/>
              </a:camera>
              <a:lightRig rig="contrasting" dir="t">
                <a:rot lat="0" lon="0" rev="1200000"/>
              </a:lightRig>
            </a:scene3d>
          </p:grpSpPr>
          <p:sp>
            <p:nvSpPr>
              <p:cNvPr id="21" name="Pie 20"/>
              <p:cNvSpPr/>
              <p:nvPr/>
            </p:nvSpPr>
            <p:spPr>
              <a:xfrm rot="10800000">
                <a:off x="5732114" y="2836514"/>
                <a:ext cx="2390808" cy="2390808"/>
              </a:xfrm>
              <a:prstGeom prst="pieWedge">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948264"/>
                  <a:satOff val="0"/>
                  <a:lumOff val="10327"/>
                  <a:alphaOff val="0"/>
                </a:schemeClr>
              </a:effectRef>
              <a:fontRef idx="minor">
                <a:schemeClr val="lt1"/>
              </a:fontRef>
            </p:style>
          </p:sp>
          <p:sp>
            <p:nvSpPr>
              <p:cNvPr id="22" name="Pie 6"/>
              <p:cNvSpPr/>
              <p:nvPr/>
            </p:nvSpPr>
            <p:spPr>
              <a:xfrm rot="21600000">
                <a:off x="5732114" y="2836514"/>
                <a:ext cx="1690557" cy="169055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smtClean="0"/>
              </a:p>
            </p:txBody>
          </p:sp>
        </p:grpSp>
      </p:grpSp>
    </p:spTree>
    <p:extLst>
      <p:ext uri="{BB962C8B-B14F-4D97-AF65-F5344CB8AC3E}">
        <p14:creationId xmlns:p14="http://schemas.microsoft.com/office/powerpoint/2010/main" val="2927338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ppt_x"/>
                                          </p:val>
                                        </p:tav>
                                        <p:tav tm="100000">
                                          <p:val>
                                            <p:strVal val="#ppt_x"/>
                                          </p:val>
                                        </p:tav>
                                      </p:tavLst>
                                    </p:anim>
                                    <p:anim calcmode="lin" valueType="num">
                                      <p:cBhvr additive="base">
                                        <p:cTn id="14"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ppt_x"/>
                                          </p:val>
                                        </p:tav>
                                        <p:tav tm="100000">
                                          <p:val>
                                            <p:strVal val="#ppt_x"/>
                                          </p:val>
                                        </p:tav>
                                      </p:tavLst>
                                    </p:anim>
                                    <p:anim calcmode="lin" valueType="num">
                                      <p:cBhvr additive="base">
                                        <p:cTn id="2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ppt_x"/>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ppt_x"/>
                                          </p:val>
                                        </p:tav>
                                        <p:tav tm="100000">
                                          <p:val>
                                            <p:strVal val="#ppt_x"/>
                                          </p:val>
                                        </p:tav>
                                      </p:tavLst>
                                    </p:anim>
                                    <p:anim calcmode="lin" valueType="num">
                                      <p:cBhvr additive="base">
                                        <p:cTn id="4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a:t>
            </a:r>
            <a:r>
              <a:rPr lang="en-US" dirty="0"/>
              <a:t>Analysis </a:t>
            </a:r>
            <a:r>
              <a:rPr lang="en-US" dirty="0" smtClean="0"/>
              <a:t>After </a:t>
            </a:r>
            <a:r>
              <a:rPr lang="en-US" dirty="0"/>
              <a:t>FEP Deployment</a:t>
            </a:r>
          </a:p>
        </p:txBody>
      </p:sp>
      <p:graphicFrame>
        <p:nvGraphicFramePr>
          <p:cNvPr id="11" name="Table 10"/>
          <p:cNvGraphicFramePr>
            <a:graphicFrameLocks noGrp="1"/>
          </p:cNvGraphicFramePr>
          <p:nvPr>
            <p:extLst>
              <p:ext uri="{D42A27DB-BD31-4B8C-83A1-F6EECF244321}">
                <p14:modId xmlns:p14="http://schemas.microsoft.com/office/powerpoint/2010/main" val="464193906"/>
              </p:ext>
            </p:extLst>
          </p:nvPr>
        </p:nvGraphicFramePr>
        <p:xfrm>
          <a:off x="719569" y="3733800"/>
          <a:ext cx="10363200" cy="5334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533400">
                <a:tc>
                  <a:txBody>
                    <a:bodyPr/>
                    <a:lstStyle/>
                    <a:p>
                      <a:pPr marL="0" marR="0" algn="l">
                        <a:lnSpc>
                          <a:spcPct val="115000"/>
                        </a:lnSpc>
                        <a:spcBef>
                          <a:spcPts val="600"/>
                        </a:spcBef>
                        <a:spcAft>
                          <a:spcPts val="600"/>
                        </a:spcAft>
                      </a:pPr>
                      <a:r>
                        <a:rPr lang="en-US" sz="1800" dirty="0" smtClean="0">
                          <a:solidFill>
                            <a:schemeClr val="tx1"/>
                          </a:solidFill>
                          <a:effectLst/>
                        </a:rPr>
                        <a:t>Total</a:t>
                      </a:r>
                      <a:endParaRPr lang="en-US" sz="18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nSpc>
                          <a:spcPct val="115000"/>
                        </a:lnSpc>
                        <a:spcBef>
                          <a:spcPts val="0"/>
                        </a:spcBef>
                        <a:spcAft>
                          <a:spcPts val="0"/>
                        </a:spcAft>
                      </a:pPr>
                      <a:r>
                        <a:rPr lang="en-US" sz="1800" dirty="0">
                          <a:solidFill>
                            <a:schemeClr val="tx1"/>
                          </a:solidFill>
                          <a:effectLst/>
                        </a:rPr>
                        <a:t> </a:t>
                      </a:r>
                      <a:endParaRPr lang="en-US" sz="18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800" dirty="0">
                          <a:solidFill>
                            <a:schemeClr val="tx1"/>
                          </a:solidFill>
                          <a:effectLst/>
                        </a:rPr>
                        <a:t> </a:t>
                      </a:r>
                      <a:endParaRPr lang="en-US" sz="18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800" dirty="0">
                          <a:solidFill>
                            <a:schemeClr val="tx1"/>
                          </a:solidFill>
                          <a:effectLst/>
                        </a:rPr>
                        <a:t> </a:t>
                      </a:r>
                      <a:endParaRPr lang="en-US" sz="18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800" b="1" dirty="0">
                          <a:solidFill>
                            <a:schemeClr val="tx1"/>
                          </a:solidFill>
                          <a:effectLst/>
                        </a:rPr>
                        <a:t>101 </a:t>
                      </a:r>
                      <a:r>
                        <a:rPr lang="en-US" sz="1800" b="1" dirty="0" smtClean="0">
                          <a:solidFill>
                            <a:schemeClr val="tx1"/>
                          </a:solidFill>
                          <a:effectLst/>
                        </a:rPr>
                        <a:t>KB</a:t>
                      </a:r>
                    </a:p>
                  </a:txBody>
                  <a:tcPr marL="91416" marR="91416" marT="0" marB="0" anchor="ctr">
                    <a:solidFill>
                      <a:schemeClr val="bg2">
                        <a:lumMod val="5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07936001"/>
              </p:ext>
            </p:extLst>
          </p:nvPr>
        </p:nvGraphicFramePr>
        <p:xfrm>
          <a:off x="719569" y="5410200"/>
          <a:ext cx="10363200" cy="10668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609861">
                <a:tc>
                  <a:txBody>
                    <a:bodyPr/>
                    <a:lstStyle/>
                    <a:p>
                      <a:pPr marL="0" marR="0" algn="l">
                        <a:lnSpc>
                          <a:spcPct val="115000"/>
                        </a:lnSpc>
                        <a:spcBef>
                          <a:spcPts val="0"/>
                        </a:spcBef>
                        <a:spcAft>
                          <a:spcPts val="0"/>
                        </a:spcAft>
                      </a:pPr>
                      <a:r>
                        <a:rPr lang="en-US" sz="1600" b="0" kern="1200" dirty="0" smtClean="0">
                          <a:solidFill>
                            <a:schemeClr val="tx1"/>
                          </a:solidFill>
                          <a:effectLst/>
                          <a:latin typeface="+mn-lt"/>
                          <a:ea typeface="+mn-ea"/>
                          <a:cs typeface="+mn-cs"/>
                        </a:rPr>
                        <a:t>2 DCM Baseline Evaluation &amp; Results</a:t>
                      </a:r>
                      <a:endParaRPr lang="en-US" sz="1600" b="0" kern="1200" dirty="0">
                        <a:solidFill>
                          <a:schemeClr val="tx1"/>
                        </a:solidFill>
                        <a:effectLst/>
                        <a:latin typeface="+mn-lt"/>
                        <a:ea typeface="+mn-ea"/>
                        <a:cs typeface="+mn-cs"/>
                      </a:endParaRPr>
                    </a:p>
                  </a:txBody>
                  <a:tcPr marL="91416" marR="91416" marT="0" marB="0" anchor="ctr">
                    <a:solidFill>
                      <a:schemeClr val="tx2"/>
                    </a:solidFill>
                  </a:tcPr>
                </a:tc>
                <a:tc>
                  <a:txBody>
                    <a:bodyPr/>
                    <a:lstStyle/>
                    <a:p>
                      <a:pPr marL="0" marR="0" algn="l" defTabSz="914363" rtl="0" eaLnBrk="1" latinLnBrk="0" hangingPunct="1">
                        <a:lnSpc>
                          <a:spcPct val="115000"/>
                        </a:lnSpc>
                        <a:spcBef>
                          <a:spcPts val="0"/>
                        </a:spcBef>
                        <a:spcAft>
                          <a:spcPts val="0"/>
                        </a:spcAft>
                      </a:pPr>
                      <a:r>
                        <a:rPr lang="en-US" sz="1600" b="0" kern="1200" dirty="0" smtClean="0">
                          <a:solidFill>
                            <a:schemeClr val="tx1"/>
                          </a:solidFill>
                          <a:effectLst/>
                          <a:latin typeface="+mn-lt"/>
                          <a:ea typeface="+mn-ea"/>
                          <a:cs typeface="+mn-cs"/>
                        </a:rPr>
                        <a:t>State Message</a:t>
                      </a:r>
                      <a:endParaRPr lang="en-US" sz="1600" b="0" kern="1200" dirty="0">
                        <a:solidFill>
                          <a:schemeClr val="tx1"/>
                        </a:solidFill>
                        <a:effectLst/>
                        <a:latin typeface="+mn-lt"/>
                        <a:ea typeface="+mn-ea"/>
                        <a:cs typeface="+mn-cs"/>
                      </a:endParaRPr>
                    </a:p>
                  </a:txBody>
                  <a:tcPr marL="91416" marR="91416" marT="0" marB="0" anchor="ctr">
                    <a:solidFill>
                      <a:schemeClr val="tx2"/>
                    </a:solidFill>
                  </a:tcPr>
                </a:tc>
                <a:tc>
                  <a:txBody>
                    <a:bodyPr/>
                    <a:lstStyle/>
                    <a:p>
                      <a:pPr marL="0" marR="0" algn="ctr" defTabSz="914363" rtl="0" eaLnBrk="1" latinLnBrk="0" hangingPunct="1">
                        <a:lnSpc>
                          <a:spcPct val="115000"/>
                        </a:lnSpc>
                        <a:spcBef>
                          <a:spcPts val="0"/>
                        </a:spcBef>
                        <a:spcAft>
                          <a:spcPts val="0"/>
                        </a:spcAft>
                      </a:pPr>
                      <a:r>
                        <a:rPr lang="en-US" sz="1600" b="0" kern="1200" dirty="0">
                          <a:solidFill>
                            <a:schemeClr val="tx1"/>
                          </a:solidFill>
                          <a:effectLst/>
                          <a:latin typeface="+mn-lt"/>
                          <a:ea typeface="+mn-ea"/>
                          <a:cs typeface="+mn-cs"/>
                        </a:rPr>
                        <a:t>1</a:t>
                      </a:r>
                    </a:p>
                  </a:txBody>
                  <a:tcPr marL="91416" marR="91416" marT="0" marB="0" anchor="ctr">
                    <a:solidFill>
                      <a:schemeClr val="tx2"/>
                    </a:solidFill>
                  </a:tcPr>
                </a:tc>
                <a:tc>
                  <a:txBody>
                    <a:bodyPr/>
                    <a:lstStyle/>
                    <a:p>
                      <a:pPr marL="0" marR="0" algn="ctr" defTabSz="914363" rtl="0" eaLnBrk="1" latinLnBrk="0" hangingPunct="1">
                        <a:lnSpc>
                          <a:spcPct val="115000"/>
                        </a:lnSpc>
                        <a:spcBef>
                          <a:spcPts val="0"/>
                        </a:spcBef>
                        <a:spcAft>
                          <a:spcPts val="0"/>
                        </a:spcAft>
                      </a:pPr>
                      <a:r>
                        <a:rPr lang="en-US" sz="1600" b="0" kern="1200" dirty="0">
                          <a:solidFill>
                            <a:schemeClr val="tx1"/>
                          </a:solidFill>
                          <a:effectLst/>
                          <a:latin typeface="+mn-lt"/>
                          <a:ea typeface="+mn-ea"/>
                          <a:cs typeface="+mn-cs"/>
                        </a:rPr>
                        <a:t>49</a:t>
                      </a:r>
                    </a:p>
                  </a:txBody>
                  <a:tcPr marL="91416" marR="91416" marT="0" marB="0" anchor="ctr">
                    <a:solidFill>
                      <a:schemeClr val="tx2"/>
                    </a:solidFill>
                  </a:tcPr>
                </a:tc>
                <a:tc>
                  <a:txBody>
                    <a:bodyPr/>
                    <a:lstStyle/>
                    <a:p>
                      <a:pPr marL="0" marR="0" algn="ctr" defTabSz="914363" rtl="0" eaLnBrk="1" latinLnBrk="0" hangingPunct="1">
                        <a:lnSpc>
                          <a:spcPct val="115000"/>
                        </a:lnSpc>
                        <a:spcBef>
                          <a:spcPts val="0"/>
                        </a:spcBef>
                        <a:spcAft>
                          <a:spcPts val="0"/>
                        </a:spcAft>
                      </a:pPr>
                      <a:r>
                        <a:rPr lang="en-US" sz="1600" b="0" kern="1200" dirty="0">
                          <a:solidFill>
                            <a:schemeClr val="tx1"/>
                          </a:solidFill>
                          <a:effectLst/>
                          <a:latin typeface="+mn-lt"/>
                          <a:ea typeface="+mn-ea"/>
                          <a:cs typeface="+mn-cs"/>
                        </a:rPr>
                        <a:t>49</a:t>
                      </a:r>
                    </a:p>
                  </a:txBody>
                  <a:tcPr marL="91416" marR="91416" marT="0" marB="0" anchor="ctr">
                    <a:solidFill>
                      <a:schemeClr val="tx2"/>
                    </a:solidFill>
                  </a:tcPr>
                </a:tc>
              </a:tr>
              <a:tr h="456939">
                <a:tc>
                  <a:txBody>
                    <a:bodyPr/>
                    <a:lstStyle/>
                    <a:p>
                      <a:pPr marL="0" marR="0" algn="l">
                        <a:lnSpc>
                          <a:spcPct val="115000"/>
                        </a:lnSpc>
                        <a:spcBef>
                          <a:spcPts val="0"/>
                        </a:spcBef>
                        <a:spcAft>
                          <a:spcPts val="0"/>
                        </a:spcAft>
                      </a:pPr>
                      <a:r>
                        <a:rPr lang="en-US" sz="1800" b="1" kern="1200" dirty="0" smtClean="0">
                          <a:solidFill>
                            <a:schemeClr val="tx1"/>
                          </a:solidFill>
                          <a:effectLst/>
                          <a:latin typeface="+mn-lt"/>
                          <a:ea typeface="+mn-ea"/>
                          <a:cs typeface="+mn-cs"/>
                        </a:rPr>
                        <a:t>Total</a:t>
                      </a:r>
                      <a:endParaRPr lang="en-US" sz="1800" b="1" kern="1200" dirty="0">
                        <a:solidFill>
                          <a:schemeClr val="tx1"/>
                        </a:solidFill>
                        <a:effectLst/>
                        <a:latin typeface="+mn-lt"/>
                        <a:ea typeface="+mn-ea"/>
                        <a:cs typeface="+mn-cs"/>
                      </a:endParaRPr>
                    </a:p>
                  </a:txBody>
                  <a:tcPr marL="91416" marR="91416" marT="0" marB="0" anchor="ctr">
                    <a:solidFill>
                      <a:schemeClr val="tx2"/>
                    </a:solidFill>
                  </a:tcPr>
                </a:tc>
                <a:tc>
                  <a:txBody>
                    <a:bodyPr/>
                    <a:lstStyle/>
                    <a:p>
                      <a:pPr marL="0" marR="0" algn="l">
                        <a:lnSpc>
                          <a:spcPct val="115000"/>
                        </a:lnSpc>
                        <a:spcBef>
                          <a:spcPts val="0"/>
                        </a:spcBef>
                        <a:spcAft>
                          <a:spcPts val="0"/>
                        </a:spcAft>
                      </a:pPr>
                      <a:r>
                        <a:rPr lang="en-US" sz="1200" dirty="0">
                          <a:solidFill>
                            <a:schemeClr val="tx1"/>
                          </a:solidFill>
                          <a:effectLst/>
                        </a:rPr>
                        <a:t> </a:t>
                      </a:r>
                      <a:endParaRPr lang="en-US" sz="1200" dirty="0">
                        <a:solidFill>
                          <a:schemeClr val="tx1"/>
                        </a:solidFill>
                        <a:effectLst/>
                        <a:latin typeface="Calibri"/>
                        <a:ea typeface="Calibri"/>
                        <a:cs typeface="Mangal"/>
                      </a:endParaRPr>
                    </a:p>
                  </a:txBody>
                  <a:tcPr marL="91416" marR="91416" marT="0" marB="0" anchor="ctr">
                    <a:solidFill>
                      <a:schemeClr val="tx2"/>
                    </a:solidFill>
                  </a:tcPr>
                </a:tc>
                <a:tc>
                  <a:txBody>
                    <a:bodyPr/>
                    <a:lstStyle/>
                    <a:p>
                      <a:pPr marL="0" marR="0" algn="ctr">
                        <a:lnSpc>
                          <a:spcPct val="115000"/>
                        </a:lnSpc>
                        <a:spcBef>
                          <a:spcPts val="0"/>
                        </a:spcBef>
                        <a:spcAft>
                          <a:spcPts val="0"/>
                        </a:spcAft>
                      </a:pPr>
                      <a:r>
                        <a:rPr lang="en-US" sz="1200" dirty="0">
                          <a:solidFill>
                            <a:schemeClr val="tx1"/>
                          </a:solidFill>
                          <a:effectLst/>
                        </a:rPr>
                        <a:t> </a:t>
                      </a:r>
                      <a:endParaRPr lang="en-US" sz="1200" dirty="0">
                        <a:solidFill>
                          <a:schemeClr val="tx1"/>
                        </a:solidFill>
                        <a:effectLst/>
                        <a:latin typeface="Calibri"/>
                        <a:ea typeface="Calibri"/>
                        <a:cs typeface="Mangal"/>
                      </a:endParaRPr>
                    </a:p>
                  </a:txBody>
                  <a:tcPr marL="91416" marR="91416" marT="0" marB="0" anchor="ctr">
                    <a:solidFill>
                      <a:schemeClr val="tx2"/>
                    </a:solidFill>
                  </a:tcPr>
                </a:tc>
                <a:tc>
                  <a:txBody>
                    <a:bodyPr/>
                    <a:lstStyle/>
                    <a:p>
                      <a:pPr marL="0" marR="0" algn="ctr">
                        <a:lnSpc>
                          <a:spcPct val="115000"/>
                        </a:lnSpc>
                        <a:spcBef>
                          <a:spcPts val="0"/>
                        </a:spcBef>
                        <a:spcAft>
                          <a:spcPts val="0"/>
                        </a:spcAft>
                      </a:pPr>
                      <a:r>
                        <a:rPr lang="en-US" sz="1200" dirty="0">
                          <a:solidFill>
                            <a:schemeClr val="tx1"/>
                          </a:solidFill>
                          <a:effectLst/>
                        </a:rPr>
                        <a:t> </a:t>
                      </a:r>
                      <a:endParaRPr lang="en-US" sz="1200" dirty="0">
                        <a:solidFill>
                          <a:schemeClr val="tx1"/>
                        </a:solidFill>
                        <a:effectLst/>
                        <a:latin typeface="Calibri"/>
                        <a:ea typeface="Calibri"/>
                        <a:cs typeface="Mangal"/>
                      </a:endParaRPr>
                    </a:p>
                  </a:txBody>
                  <a:tcPr marL="91416" marR="91416" marT="0" marB="0" anchor="ctr">
                    <a:solidFill>
                      <a:schemeClr val="tx2"/>
                    </a:solidFill>
                  </a:tcPr>
                </a:tc>
                <a:tc>
                  <a:txBody>
                    <a:bodyPr/>
                    <a:lstStyle/>
                    <a:p>
                      <a:pPr marL="0" marR="0" algn="ctr" defTabSz="914363" rtl="0" eaLnBrk="1" latinLnBrk="0" hangingPunct="1">
                        <a:lnSpc>
                          <a:spcPct val="115000"/>
                        </a:lnSpc>
                        <a:spcBef>
                          <a:spcPts val="0"/>
                        </a:spcBef>
                        <a:spcAft>
                          <a:spcPts val="0"/>
                        </a:spcAft>
                      </a:pPr>
                      <a:r>
                        <a:rPr lang="en-US" sz="1800" b="1" kern="1200" dirty="0">
                          <a:solidFill>
                            <a:schemeClr val="tx1"/>
                          </a:solidFill>
                          <a:effectLst/>
                          <a:latin typeface="+mn-lt"/>
                          <a:ea typeface="+mn-ea"/>
                          <a:cs typeface="+mn-cs"/>
                        </a:rPr>
                        <a:t>49 KB</a:t>
                      </a:r>
                    </a:p>
                  </a:txBody>
                  <a:tcPr marL="91416" marR="91416" marT="0" marB="0" anchor="ctr">
                    <a:solidFill>
                      <a:schemeClr val="tx2"/>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65970556"/>
              </p:ext>
            </p:extLst>
          </p:nvPr>
        </p:nvGraphicFramePr>
        <p:xfrm>
          <a:off x="719569" y="4648200"/>
          <a:ext cx="10363200" cy="7620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762000">
                <a:tc>
                  <a:txBody>
                    <a:bodyPr/>
                    <a:lstStyle/>
                    <a:p>
                      <a:pPr marL="0" marR="0" algn="ctr">
                        <a:lnSpc>
                          <a:spcPct val="115000"/>
                        </a:lnSpc>
                        <a:spcBef>
                          <a:spcPts val="0"/>
                        </a:spcBef>
                        <a:spcAft>
                          <a:spcPts val="0"/>
                        </a:spcAft>
                      </a:pPr>
                      <a:r>
                        <a:rPr lang="en-US" sz="1800" b="1" dirty="0" smtClean="0">
                          <a:solidFill>
                            <a:schemeClr val="bg1"/>
                          </a:solidFill>
                          <a:effectLst/>
                        </a:rPr>
                        <a:t>Malware</a:t>
                      </a:r>
                      <a:r>
                        <a:rPr lang="en-US" sz="1800" b="1" baseline="0" dirty="0" smtClean="0">
                          <a:solidFill>
                            <a:schemeClr val="bg1"/>
                          </a:solidFill>
                          <a:effectLst/>
                        </a:rPr>
                        <a:t> Detected </a:t>
                      </a:r>
                      <a:r>
                        <a:rPr lang="en-US" sz="1800" b="1" dirty="0" smtClean="0">
                          <a:solidFill>
                            <a:schemeClr val="bg1"/>
                          </a:solidFill>
                          <a:effectLst/>
                        </a:rPr>
                        <a:t>Event</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Type</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No. </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Size </a:t>
                      </a:r>
                      <a:r>
                        <a:rPr lang="en-US" sz="1800" b="1" dirty="0">
                          <a:solidFill>
                            <a:schemeClr val="bg1"/>
                          </a:solidFill>
                          <a:effectLst/>
                        </a:rPr>
                        <a:t>(KB)</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a:solidFill>
                            <a:schemeClr val="bg1"/>
                          </a:solidFill>
                          <a:effectLst/>
                        </a:rPr>
                        <a:t>Total Size (KB)</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73806959"/>
              </p:ext>
            </p:extLst>
          </p:nvPr>
        </p:nvGraphicFramePr>
        <p:xfrm>
          <a:off x="719569" y="1066800"/>
          <a:ext cx="10363200" cy="12192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762000">
                <a:tc>
                  <a:txBody>
                    <a:bodyPr/>
                    <a:lstStyle/>
                    <a:p>
                      <a:pPr marL="0" marR="0" algn="ctr">
                        <a:lnSpc>
                          <a:spcPct val="115000"/>
                        </a:lnSpc>
                        <a:spcBef>
                          <a:spcPts val="0"/>
                        </a:spcBef>
                        <a:spcAft>
                          <a:spcPts val="0"/>
                        </a:spcAft>
                      </a:pPr>
                      <a:r>
                        <a:rPr lang="en-US" sz="1800" b="1" dirty="0" smtClean="0">
                          <a:solidFill>
                            <a:schemeClr val="bg1"/>
                          </a:solidFill>
                          <a:effectLst/>
                        </a:rPr>
                        <a:t>FEP/</a:t>
                      </a:r>
                      <a:r>
                        <a:rPr lang="en-US" sz="1800" b="1" dirty="0" err="1" smtClean="0">
                          <a:solidFill>
                            <a:schemeClr val="bg1"/>
                          </a:solidFill>
                          <a:effectLst/>
                        </a:rPr>
                        <a:t>ConfigMgr</a:t>
                      </a:r>
                      <a:r>
                        <a:rPr lang="en-US" sz="1800" b="1" baseline="0" dirty="0" smtClean="0">
                          <a:solidFill>
                            <a:schemeClr val="bg1"/>
                          </a:solidFill>
                          <a:effectLst/>
                        </a:rPr>
                        <a:t> </a:t>
                      </a:r>
                      <a:r>
                        <a:rPr lang="en-US" sz="1800" b="1" dirty="0" smtClean="0">
                          <a:solidFill>
                            <a:schemeClr val="bg1"/>
                          </a:solidFill>
                          <a:effectLst/>
                        </a:rPr>
                        <a:t>Event</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Type</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No. </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Size </a:t>
                      </a:r>
                      <a:r>
                        <a:rPr lang="en-US" sz="1800" b="1" dirty="0">
                          <a:solidFill>
                            <a:schemeClr val="bg1"/>
                          </a:solidFill>
                          <a:effectLst/>
                        </a:rPr>
                        <a:t>(KB)</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a:solidFill>
                            <a:schemeClr val="bg1"/>
                          </a:solidFill>
                          <a:effectLst/>
                        </a:rPr>
                        <a:t>Total Size (KB)</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r>
              <a:tr h="457200">
                <a:tc>
                  <a:txBody>
                    <a:bodyPr/>
                    <a:lstStyle/>
                    <a:p>
                      <a:pPr marL="0" marR="0">
                        <a:lnSpc>
                          <a:spcPct val="115000"/>
                        </a:lnSpc>
                        <a:spcBef>
                          <a:spcPts val="0"/>
                        </a:spcBef>
                        <a:spcAft>
                          <a:spcPts val="0"/>
                        </a:spcAft>
                      </a:pPr>
                      <a:r>
                        <a:rPr lang="en-US" sz="1600" b="0" dirty="0" smtClean="0">
                          <a:solidFill>
                            <a:schemeClr val="tx1"/>
                          </a:solidFill>
                          <a:effectLst/>
                        </a:rPr>
                        <a:t>FEP </a:t>
                      </a:r>
                      <a:r>
                        <a:rPr lang="en-US" sz="1600" b="0" dirty="0">
                          <a:solidFill>
                            <a:schemeClr val="tx1"/>
                          </a:solidFill>
                          <a:effectLst/>
                        </a:rPr>
                        <a:t>2010 </a:t>
                      </a:r>
                      <a:r>
                        <a:rPr lang="en-US" sz="1600" b="0" dirty="0" smtClean="0">
                          <a:solidFill>
                            <a:schemeClr val="tx1"/>
                          </a:solidFill>
                          <a:effectLst/>
                        </a:rPr>
                        <a:t>Client Installation</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nSpc>
                          <a:spcPct val="115000"/>
                        </a:lnSpc>
                        <a:spcBef>
                          <a:spcPts val="0"/>
                        </a:spcBef>
                        <a:spcAft>
                          <a:spcPts val="0"/>
                        </a:spcAft>
                      </a:pPr>
                      <a:r>
                        <a:rPr lang="en-US" sz="1600" dirty="0">
                          <a:solidFill>
                            <a:schemeClr val="tx1"/>
                          </a:solidFill>
                          <a:effectLst/>
                        </a:rPr>
                        <a:t>Status Message</a:t>
                      </a:r>
                      <a:endParaRPr lang="en-US" sz="16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tx1"/>
                          </a:solidFill>
                          <a:effectLst/>
                        </a:rPr>
                        <a:t>~6</a:t>
                      </a:r>
                      <a:endParaRPr lang="en-US" sz="16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tx1"/>
                          </a:solidFill>
                          <a:effectLst/>
                        </a:rPr>
                        <a:t>1</a:t>
                      </a:r>
                      <a:endParaRPr lang="en-US" sz="16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dirty="0">
                          <a:solidFill>
                            <a:schemeClr val="tx1"/>
                          </a:solidFill>
                          <a:effectLst/>
                        </a:rPr>
                        <a:t>6</a:t>
                      </a:r>
                      <a:endParaRPr lang="en-US" sz="1600" dirty="0">
                        <a:solidFill>
                          <a:schemeClr val="tx1"/>
                        </a:solidFill>
                        <a:effectLst/>
                        <a:latin typeface="Calibri"/>
                        <a:ea typeface="Calibri"/>
                        <a:cs typeface="Mangal"/>
                      </a:endParaRPr>
                    </a:p>
                  </a:txBody>
                  <a:tcPr marL="91416" marR="91416" marT="0" marB="0" anchor="ctr">
                    <a:solidFill>
                      <a:schemeClr val="bg2">
                        <a:lumMod val="5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437208510"/>
              </p:ext>
            </p:extLst>
          </p:nvPr>
        </p:nvGraphicFramePr>
        <p:xfrm>
          <a:off x="719569" y="2286000"/>
          <a:ext cx="10363200" cy="4572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457200">
                <a:tc>
                  <a:txBody>
                    <a:bodyPr/>
                    <a:lstStyle/>
                    <a:p>
                      <a:pPr marL="0" marR="0">
                        <a:lnSpc>
                          <a:spcPct val="115000"/>
                        </a:lnSpc>
                        <a:spcBef>
                          <a:spcPts val="0"/>
                        </a:spcBef>
                        <a:spcAft>
                          <a:spcPts val="0"/>
                        </a:spcAft>
                      </a:pPr>
                      <a:r>
                        <a:rPr lang="en-US" sz="1600" b="0" dirty="0" smtClean="0">
                          <a:solidFill>
                            <a:schemeClr val="tx1"/>
                          </a:solidFill>
                          <a:effectLst/>
                        </a:rPr>
                        <a:t>Delta Hardware Inventory </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nSpc>
                          <a:spcPct val="115000"/>
                        </a:lnSpc>
                        <a:spcBef>
                          <a:spcPts val="0"/>
                        </a:spcBef>
                        <a:spcAft>
                          <a:spcPts val="0"/>
                        </a:spcAft>
                      </a:pPr>
                      <a:r>
                        <a:rPr lang="en-US" sz="1600" b="0" dirty="0">
                          <a:solidFill>
                            <a:schemeClr val="tx1"/>
                          </a:solidFill>
                          <a:effectLst/>
                        </a:rPr>
                        <a:t>Inventory File</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1</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11</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smtClean="0">
                          <a:solidFill>
                            <a:schemeClr val="tx1"/>
                          </a:solidFill>
                          <a:effectLst/>
                        </a:rPr>
                        <a:t>11</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077278001"/>
              </p:ext>
            </p:extLst>
          </p:nvPr>
        </p:nvGraphicFramePr>
        <p:xfrm>
          <a:off x="719569" y="2743200"/>
          <a:ext cx="10363200" cy="4572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457200">
                <a:tc>
                  <a:txBody>
                    <a:bodyPr/>
                    <a:lstStyle/>
                    <a:p>
                      <a:pPr marL="0" marR="0">
                        <a:lnSpc>
                          <a:spcPct val="115000"/>
                        </a:lnSpc>
                        <a:spcBef>
                          <a:spcPts val="0"/>
                        </a:spcBef>
                        <a:spcAft>
                          <a:spcPts val="0"/>
                        </a:spcAft>
                      </a:pPr>
                      <a:r>
                        <a:rPr lang="en-US" sz="1600" b="0" dirty="0" smtClean="0">
                          <a:solidFill>
                            <a:schemeClr val="tx1"/>
                          </a:solidFill>
                          <a:effectLst/>
                        </a:rPr>
                        <a:t>FEP </a:t>
                      </a:r>
                      <a:r>
                        <a:rPr lang="en-US" sz="1600" b="0" dirty="0">
                          <a:solidFill>
                            <a:schemeClr val="tx1"/>
                          </a:solidFill>
                          <a:effectLst/>
                        </a:rPr>
                        <a:t>Default Policy </a:t>
                      </a:r>
                      <a:r>
                        <a:rPr lang="en-US" sz="1600" b="0" dirty="0" smtClean="0">
                          <a:solidFill>
                            <a:schemeClr val="tx1"/>
                          </a:solidFill>
                          <a:effectLst/>
                        </a:rPr>
                        <a:t>Applied</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nSpc>
                          <a:spcPct val="115000"/>
                        </a:lnSpc>
                        <a:spcBef>
                          <a:spcPts val="0"/>
                        </a:spcBef>
                        <a:spcAft>
                          <a:spcPts val="0"/>
                        </a:spcAft>
                      </a:pPr>
                      <a:r>
                        <a:rPr lang="en-US" sz="1600" b="0" dirty="0">
                          <a:solidFill>
                            <a:schemeClr val="tx1"/>
                          </a:solidFill>
                          <a:effectLst/>
                        </a:rPr>
                        <a:t>Status Message</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~6</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1</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6</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982572908"/>
              </p:ext>
            </p:extLst>
          </p:nvPr>
        </p:nvGraphicFramePr>
        <p:xfrm>
          <a:off x="719569" y="3200400"/>
          <a:ext cx="10363200" cy="533400"/>
        </p:xfrm>
        <a:graphic>
          <a:graphicData uri="http://schemas.openxmlformats.org/drawingml/2006/table">
            <a:tbl>
              <a:tblPr firstRow="1" firstCol="1" bandRow="1">
                <a:tableStyleId>{5C22544A-7EE6-4342-B048-85BDC9FD1C3A}</a:tableStyleId>
              </a:tblPr>
              <a:tblGrid>
                <a:gridCol w="4490720"/>
                <a:gridCol w="1910404"/>
                <a:gridCol w="1083409"/>
                <a:gridCol w="1343377"/>
                <a:gridCol w="1535290"/>
              </a:tblGrid>
              <a:tr h="533400">
                <a:tc>
                  <a:txBody>
                    <a:bodyPr/>
                    <a:lstStyle/>
                    <a:p>
                      <a:pPr marL="0" marR="0">
                        <a:lnSpc>
                          <a:spcPct val="115000"/>
                        </a:lnSpc>
                        <a:spcBef>
                          <a:spcPts val="0"/>
                        </a:spcBef>
                        <a:spcAft>
                          <a:spcPts val="0"/>
                        </a:spcAft>
                      </a:pPr>
                      <a:r>
                        <a:rPr lang="en-US" sz="1600" b="0" dirty="0">
                          <a:solidFill>
                            <a:schemeClr val="tx1"/>
                          </a:solidFill>
                          <a:effectLst/>
                        </a:rPr>
                        <a:t>4 DCM Baseline Policies </a:t>
                      </a:r>
                      <a:r>
                        <a:rPr lang="en-US" sz="1600" b="0" dirty="0" smtClean="0">
                          <a:solidFill>
                            <a:schemeClr val="tx1"/>
                          </a:solidFill>
                          <a:effectLst/>
                        </a:rPr>
                        <a:t> &amp; Results</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nSpc>
                          <a:spcPct val="115000"/>
                        </a:lnSpc>
                        <a:spcBef>
                          <a:spcPts val="0"/>
                        </a:spcBef>
                        <a:spcAft>
                          <a:spcPts val="0"/>
                        </a:spcAft>
                      </a:pPr>
                      <a:r>
                        <a:rPr lang="en-US" sz="1600" b="0" dirty="0" smtClean="0">
                          <a:solidFill>
                            <a:schemeClr val="tx1"/>
                          </a:solidFill>
                          <a:effectLst/>
                        </a:rPr>
                        <a:t>State Message</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1</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smtClean="0">
                          <a:solidFill>
                            <a:schemeClr val="tx1"/>
                          </a:solidFill>
                          <a:effectLst/>
                        </a:rPr>
                        <a:t>78</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tx1"/>
                          </a:solidFill>
                          <a:effectLst/>
                        </a:rPr>
                        <a:t>78</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r>
            </a:tbl>
          </a:graphicData>
        </a:graphic>
      </p:graphicFrame>
      <p:grpSp>
        <p:nvGrpSpPr>
          <p:cNvPr id="18" name="Group 17"/>
          <p:cNvGrpSpPr/>
          <p:nvPr/>
        </p:nvGrpSpPr>
        <p:grpSpPr>
          <a:xfrm>
            <a:off x="10176921" y="136616"/>
            <a:ext cx="1905000" cy="914400"/>
            <a:chOff x="7161212" y="4189802"/>
            <a:chExt cx="2088247" cy="1050867"/>
          </a:xfrm>
          <a:solidFill>
            <a:srgbClr val="7030A0"/>
          </a:solidFill>
        </p:grpSpPr>
        <p:grpSp>
          <p:nvGrpSpPr>
            <p:cNvPr id="19" name="Group 18"/>
            <p:cNvGrpSpPr/>
            <p:nvPr/>
          </p:nvGrpSpPr>
          <p:grpSpPr>
            <a:xfrm>
              <a:off x="7591595" y="4477958"/>
              <a:ext cx="1657864" cy="762711"/>
              <a:chOff x="6397781" y="3733793"/>
              <a:chExt cx="4604768" cy="1766879"/>
            </a:xfrm>
            <a:grpFill/>
            <a:scene3d>
              <a:camera prst="orthographicFront">
                <a:rot lat="0" lon="0" rev="0"/>
              </a:camera>
              <a:lightRig rig="contrasting" dir="t">
                <a:rot lat="0" lon="0" rev="1200000"/>
              </a:lightRig>
            </a:scene3d>
          </p:grpSpPr>
          <p:sp>
            <p:nvSpPr>
              <p:cNvPr id="23" name="Rounded Rectangle 22"/>
              <p:cNvSpPr/>
              <p:nvPr/>
            </p:nvSpPr>
            <p:spPr>
              <a:xfrm>
                <a:off x="6397781" y="3733793"/>
                <a:ext cx="4604768" cy="1766879"/>
              </a:xfrm>
              <a:prstGeom prst="roundRect">
                <a:avLst>
                  <a:gd name="adj" fmla="val 10000"/>
                </a:avLst>
              </a:prstGeom>
              <a:grpFill/>
              <a:sp3d z="-300000" contourW="19050" prstMaterial="metal">
                <a:bevelT w="88900" h="203200"/>
                <a:bevelB w="165100" h="254000"/>
              </a:sp3d>
            </p:spPr>
            <p:style>
              <a:lnRef idx="0">
                <a:schemeClr val="accent2">
                  <a:hueOff val="-5948264"/>
                  <a:satOff val="0"/>
                  <a:lumOff val="1032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7137835" y="4161021"/>
                <a:ext cx="3825901" cy="844626"/>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t" anchorCtr="0">
                <a:noAutofit/>
              </a:bodyPr>
              <a:lstStyle/>
              <a:p>
                <a:pPr marL="0" lvl="1" algn="l" defTabSz="889000">
                  <a:lnSpc>
                    <a:spcPct val="90000"/>
                  </a:lnSpc>
                  <a:spcBef>
                    <a:spcPct val="0"/>
                  </a:spcBef>
                  <a:spcAft>
                    <a:spcPct val="15000"/>
                  </a:spcAft>
                </a:pPr>
                <a:r>
                  <a:rPr lang="en-US" sz="2000" b="1" kern="1200" dirty="0" smtClean="0">
                    <a:solidFill>
                      <a:schemeClr val="tx1"/>
                    </a:solidFill>
                  </a:rPr>
                  <a:t>Manage</a:t>
                </a:r>
              </a:p>
            </p:txBody>
          </p:sp>
        </p:grpSp>
        <p:grpSp>
          <p:nvGrpSpPr>
            <p:cNvPr id="20" name="Group 19"/>
            <p:cNvGrpSpPr/>
            <p:nvPr/>
          </p:nvGrpSpPr>
          <p:grpSpPr>
            <a:xfrm>
              <a:off x="7161212" y="4189802"/>
              <a:ext cx="860767" cy="945155"/>
              <a:chOff x="5732114" y="2836514"/>
              <a:chExt cx="2390808" cy="2390808"/>
            </a:xfrm>
            <a:grpFill/>
            <a:scene3d>
              <a:camera prst="orthographicFront">
                <a:rot lat="0" lon="0" rev="0"/>
              </a:camera>
              <a:lightRig rig="contrasting" dir="t">
                <a:rot lat="0" lon="0" rev="1200000"/>
              </a:lightRig>
            </a:scene3d>
          </p:grpSpPr>
          <p:sp>
            <p:nvSpPr>
              <p:cNvPr id="21" name="Pie 20"/>
              <p:cNvSpPr/>
              <p:nvPr/>
            </p:nvSpPr>
            <p:spPr>
              <a:xfrm rot="10800000">
                <a:off x="5732114" y="2836514"/>
                <a:ext cx="2390808" cy="2390808"/>
              </a:xfrm>
              <a:prstGeom prst="pieWedge">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948264"/>
                  <a:satOff val="0"/>
                  <a:lumOff val="10327"/>
                  <a:alphaOff val="0"/>
                </a:schemeClr>
              </a:effectRef>
              <a:fontRef idx="minor">
                <a:schemeClr val="lt1"/>
              </a:fontRef>
            </p:style>
          </p:sp>
          <p:sp>
            <p:nvSpPr>
              <p:cNvPr id="22" name="Pie 6"/>
              <p:cNvSpPr/>
              <p:nvPr/>
            </p:nvSpPr>
            <p:spPr>
              <a:xfrm rot="21600000">
                <a:off x="5732114" y="2836514"/>
                <a:ext cx="1690557" cy="169055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smtClean="0"/>
              </a:p>
            </p:txBody>
          </p:sp>
        </p:grpSp>
      </p:grpSp>
    </p:spTree>
    <p:extLst>
      <p:ext uri="{BB962C8B-B14F-4D97-AF65-F5344CB8AC3E}">
        <p14:creationId xmlns:p14="http://schemas.microsoft.com/office/powerpoint/2010/main" val="1514748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ppt_x"/>
                                          </p:val>
                                        </p:tav>
                                        <p:tav tm="100000">
                                          <p:val>
                                            <p:strVal val="#ppt_x"/>
                                          </p:val>
                                        </p:tav>
                                      </p:tavLst>
                                    </p:anim>
                                    <p:anim calcmode="lin" valueType="num">
                                      <p:cBhvr additive="base">
                                        <p:cTn id="14"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ppt_x"/>
                                          </p:val>
                                        </p:tav>
                                        <p:tav tm="100000">
                                          <p:val>
                                            <p:strVal val="#ppt_x"/>
                                          </p:val>
                                        </p:tav>
                                      </p:tavLst>
                                    </p:anim>
                                    <p:anim calcmode="lin" valueType="num">
                                      <p:cBhvr additive="base">
                                        <p:cTn id="2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ppt_x"/>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ppt_x"/>
                                          </p:val>
                                        </p:tav>
                                        <p:tav tm="100000">
                                          <p:val>
                                            <p:strVal val="#ppt_x"/>
                                          </p:val>
                                        </p:tav>
                                      </p:tavLst>
                                    </p:anim>
                                    <p:anim calcmode="lin" valueType="num">
                                      <p:cBhvr additive="base">
                                        <p:cTn id="4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Who is Management Platforms &amp; Service Delivery (MPSD)?</a:t>
            </a:r>
            <a:endParaRPr lang="en-US" sz="2800" i="1" dirty="0">
              <a:solidFill>
                <a:schemeClr val="tx2"/>
              </a:solidFill>
            </a:endParaRPr>
          </a:p>
        </p:txBody>
      </p:sp>
      <p:grpSp>
        <p:nvGrpSpPr>
          <p:cNvPr id="3" name="Group 2"/>
          <p:cNvGrpSpPr/>
          <p:nvPr/>
        </p:nvGrpSpPr>
        <p:grpSpPr>
          <a:xfrm>
            <a:off x="3074792" y="5452463"/>
            <a:ext cx="5305708" cy="668039"/>
            <a:chOff x="249484" y="4859808"/>
            <a:chExt cx="5305708" cy="66803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84" y="4859808"/>
              <a:ext cx="2358390" cy="613410"/>
            </a:xfrm>
            <a:prstGeom prst="rect">
              <a:avLst/>
            </a:prstGeom>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0823" y="4991870"/>
              <a:ext cx="1874369" cy="53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 Placeholder 5"/>
          <p:cNvSpPr txBox="1">
            <a:spLocks/>
          </p:cNvSpPr>
          <p:nvPr/>
        </p:nvSpPr>
        <p:spPr>
          <a:xfrm>
            <a:off x="519113" y="1905000"/>
            <a:ext cx="11077504" cy="228370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4"/>
              </a:buBlip>
              <a:defRPr lang="en-US" sz="3200" kern="1200" dirty="0" smtClean="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4"/>
              </a:buBlip>
              <a:defRPr lang="en-US" sz="2800" kern="1200" dirty="0" smtClean="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4"/>
              </a:buBlip>
              <a:defRPr lang="en-US" sz="2400" kern="1200" dirty="0" smtClean="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4"/>
              </a:buBlip>
              <a:defRPr lang="en-US" sz="2000" kern="1200" dirty="0" smtClean="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4"/>
              </a:buBlip>
              <a:defRPr lang="en-US" sz="2000" kern="1200" dirty="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1608138" algn="l"/>
              </a:tabLst>
            </a:pPr>
            <a:r>
              <a:rPr lang="en-US" sz="2800" dirty="0" smtClean="0"/>
              <a:t>280,000 	Clients </a:t>
            </a:r>
            <a:r>
              <a:rPr lang="en-US" sz="2800" dirty="0"/>
              <a:t>Managed at Microsoft</a:t>
            </a:r>
          </a:p>
          <a:p>
            <a:pPr marL="0" indent="0">
              <a:buNone/>
              <a:tabLst>
                <a:tab pos="1608138" algn="l"/>
              </a:tabLst>
            </a:pPr>
            <a:r>
              <a:rPr lang="en-US" sz="2800" dirty="0" smtClean="0"/>
              <a:t>    7,800 	Clients </a:t>
            </a:r>
            <a:r>
              <a:rPr lang="en-US" sz="2800" dirty="0"/>
              <a:t>Managed at Energizer</a:t>
            </a:r>
          </a:p>
          <a:p>
            <a:pPr marL="0" indent="0">
              <a:buNone/>
              <a:tabLst>
                <a:tab pos="1608138" algn="l"/>
              </a:tabLst>
            </a:pPr>
            <a:r>
              <a:rPr lang="en-US" sz="2800" dirty="0" smtClean="0"/>
              <a:t>    5,300 	Clients </a:t>
            </a:r>
            <a:r>
              <a:rPr lang="en-US" sz="2800" dirty="0"/>
              <a:t>Managed at XL</a:t>
            </a:r>
          </a:p>
          <a:p>
            <a:pPr marL="0" indent="0">
              <a:buNone/>
              <a:tabLst>
                <a:tab pos="1608138" algn="l"/>
              </a:tabLst>
            </a:pPr>
            <a:r>
              <a:rPr lang="en-US" sz="2800" dirty="0" smtClean="0"/>
              <a:t>       600</a:t>
            </a:r>
            <a:r>
              <a:rPr lang="en-US" sz="2800" dirty="0"/>
              <a:t>+ </a:t>
            </a:r>
            <a:r>
              <a:rPr lang="en-US" sz="2800" dirty="0" smtClean="0"/>
              <a:t>	Clients </a:t>
            </a:r>
            <a:r>
              <a:rPr lang="en-US" sz="2800" dirty="0"/>
              <a:t>in the Microsoft </a:t>
            </a:r>
            <a:r>
              <a:rPr lang="en-US" sz="2800" dirty="0" smtClean="0"/>
              <a:t>Store</a:t>
            </a:r>
          </a:p>
          <a:p>
            <a:pPr marL="0" indent="0">
              <a:buNone/>
              <a:tabLst>
                <a:tab pos="1608138" algn="l"/>
              </a:tabLst>
            </a:pPr>
            <a:r>
              <a:rPr lang="en-US" sz="2800" b="1" dirty="0" smtClean="0"/>
              <a:t>293,700</a:t>
            </a:r>
            <a:r>
              <a:rPr lang="en-US" sz="2800" dirty="0" smtClean="0"/>
              <a:t> 	Clients </a:t>
            </a:r>
            <a:r>
              <a:rPr lang="en-US" sz="2800" dirty="0"/>
              <a:t>M</a:t>
            </a:r>
            <a:r>
              <a:rPr lang="en-US" sz="2800" dirty="0" smtClean="0"/>
              <a:t>anaged</a:t>
            </a:r>
            <a:endParaRPr lang="en-US" sz="2400" dirty="0" smtClean="0"/>
          </a:p>
        </p:txBody>
      </p:sp>
      <p:cxnSp>
        <p:nvCxnSpPr>
          <p:cNvPr id="4" name="Straight Connector 3"/>
          <p:cNvCxnSpPr/>
          <p:nvPr/>
        </p:nvCxnSpPr>
        <p:spPr>
          <a:xfrm>
            <a:off x="531812" y="3672078"/>
            <a:ext cx="9671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41610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600" dirty="0" smtClean="0"/>
              <a:t>ConfigMgr SQL Database Growth </a:t>
            </a:r>
            <a:br>
              <a:rPr lang="en-US" sz="3600" dirty="0" smtClean="0"/>
            </a:br>
            <a:r>
              <a:rPr lang="en-US" sz="3600" dirty="0" smtClean="0"/>
              <a:t>After FEP Deployment</a:t>
            </a:r>
            <a:endParaRPr lang="en-US" sz="3600" dirty="0"/>
          </a:p>
        </p:txBody>
      </p:sp>
      <p:grpSp>
        <p:nvGrpSpPr>
          <p:cNvPr id="9" name="Group 8"/>
          <p:cNvGrpSpPr/>
          <p:nvPr/>
        </p:nvGrpSpPr>
        <p:grpSpPr>
          <a:xfrm>
            <a:off x="10018373" y="221577"/>
            <a:ext cx="2088247" cy="1050867"/>
            <a:chOff x="7161212" y="4189802"/>
            <a:chExt cx="2088247" cy="1050867"/>
          </a:xfrm>
          <a:solidFill>
            <a:srgbClr val="7030A0"/>
          </a:solidFill>
        </p:grpSpPr>
        <p:grpSp>
          <p:nvGrpSpPr>
            <p:cNvPr id="10" name="Group 9"/>
            <p:cNvGrpSpPr/>
            <p:nvPr/>
          </p:nvGrpSpPr>
          <p:grpSpPr>
            <a:xfrm>
              <a:off x="7591595" y="4477958"/>
              <a:ext cx="1657864" cy="762711"/>
              <a:chOff x="6397781" y="3733793"/>
              <a:chExt cx="4604768" cy="1766879"/>
            </a:xfrm>
            <a:grpFill/>
            <a:scene3d>
              <a:camera prst="orthographicFront">
                <a:rot lat="0" lon="0" rev="0"/>
              </a:camera>
              <a:lightRig rig="contrasting" dir="t">
                <a:rot lat="0" lon="0" rev="1200000"/>
              </a:lightRig>
            </a:scene3d>
          </p:grpSpPr>
          <p:sp>
            <p:nvSpPr>
              <p:cNvPr id="14" name="Rounded Rectangle 13"/>
              <p:cNvSpPr/>
              <p:nvPr/>
            </p:nvSpPr>
            <p:spPr>
              <a:xfrm>
                <a:off x="6397781" y="3733793"/>
                <a:ext cx="4604768" cy="1766879"/>
              </a:xfrm>
              <a:prstGeom prst="roundRect">
                <a:avLst>
                  <a:gd name="adj" fmla="val 10000"/>
                </a:avLst>
              </a:prstGeom>
              <a:grpFill/>
              <a:sp3d z="-300000" contourW="19050" prstMaterial="metal">
                <a:bevelT w="88900" h="203200"/>
                <a:bevelB w="165100" h="254000"/>
              </a:sp3d>
            </p:spPr>
            <p:style>
              <a:lnRef idx="0">
                <a:schemeClr val="accent2">
                  <a:hueOff val="-5948264"/>
                  <a:satOff val="0"/>
                  <a:lumOff val="1032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7137835" y="4161021"/>
                <a:ext cx="3825901" cy="844626"/>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t" anchorCtr="0">
                <a:noAutofit/>
              </a:bodyPr>
              <a:lstStyle/>
              <a:p>
                <a:pPr marL="0" lvl="1" algn="l" defTabSz="889000">
                  <a:lnSpc>
                    <a:spcPct val="90000"/>
                  </a:lnSpc>
                  <a:spcBef>
                    <a:spcPct val="0"/>
                  </a:spcBef>
                  <a:spcAft>
                    <a:spcPct val="15000"/>
                  </a:spcAft>
                </a:pPr>
                <a:r>
                  <a:rPr lang="en-US" sz="2000" b="1" kern="1200" dirty="0" smtClean="0"/>
                  <a:t>Manage</a:t>
                </a:r>
              </a:p>
            </p:txBody>
          </p:sp>
        </p:grpSp>
        <p:grpSp>
          <p:nvGrpSpPr>
            <p:cNvPr id="11" name="Group 10"/>
            <p:cNvGrpSpPr/>
            <p:nvPr/>
          </p:nvGrpSpPr>
          <p:grpSpPr>
            <a:xfrm>
              <a:off x="7161212" y="4189802"/>
              <a:ext cx="860767" cy="945155"/>
              <a:chOff x="5732114" y="2836514"/>
              <a:chExt cx="2390808" cy="2390808"/>
            </a:xfrm>
            <a:grpFill/>
            <a:scene3d>
              <a:camera prst="orthographicFront">
                <a:rot lat="0" lon="0" rev="0"/>
              </a:camera>
              <a:lightRig rig="contrasting" dir="t">
                <a:rot lat="0" lon="0" rev="1200000"/>
              </a:lightRig>
            </a:scene3d>
          </p:grpSpPr>
          <p:sp>
            <p:nvSpPr>
              <p:cNvPr id="12" name="Pie 11"/>
              <p:cNvSpPr/>
              <p:nvPr/>
            </p:nvSpPr>
            <p:spPr>
              <a:xfrm rot="10800000">
                <a:off x="5732114" y="2836514"/>
                <a:ext cx="2390808" cy="2390808"/>
              </a:xfrm>
              <a:prstGeom prst="pieWedge">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948264"/>
                  <a:satOff val="0"/>
                  <a:lumOff val="10327"/>
                  <a:alphaOff val="0"/>
                </a:schemeClr>
              </a:effectRef>
              <a:fontRef idx="minor">
                <a:schemeClr val="lt1"/>
              </a:fontRef>
            </p:style>
          </p:sp>
          <p:sp>
            <p:nvSpPr>
              <p:cNvPr id="13" name="Pie 6"/>
              <p:cNvSpPr/>
              <p:nvPr/>
            </p:nvSpPr>
            <p:spPr>
              <a:xfrm rot="21600000">
                <a:off x="5732114" y="2836514"/>
                <a:ext cx="1690557" cy="169055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smtClean="0"/>
              </a:p>
            </p:txBody>
          </p:sp>
        </p:grpSp>
      </p:grpSp>
      <p:graphicFrame>
        <p:nvGraphicFramePr>
          <p:cNvPr id="2" name="Table 1"/>
          <p:cNvGraphicFramePr>
            <a:graphicFrameLocks noGrp="1"/>
          </p:cNvGraphicFramePr>
          <p:nvPr>
            <p:extLst>
              <p:ext uri="{D42A27DB-BD31-4B8C-83A1-F6EECF244321}">
                <p14:modId xmlns:p14="http://schemas.microsoft.com/office/powerpoint/2010/main" val="120120663"/>
              </p:ext>
            </p:extLst>
          </p:nvPr>
        </p:nvGraphicFramePr>
        <p:xfrm>
          <a:off x="519113" y="1447800"/>
          <a:ext cx="9891881" cy="1219200"/>
        </p:xfrm>
        <a:graphic>
          <a:graphicData uri="http://schemas.openxmlformats.org/drawingml/2006/table">
            <a:tbl>
              <a:tblPr firstRow="1" firstCol="1" bandRow="1">
                <a:tableStyleId>{5C22544A-7EE6-4342-B048-85BDC9FD1C3A}</a:tableStyleId>
              </a:tblPr>
              <a:tblGrid>
                <a:gridCol w="4813299"/>
                <a:gridCol w="2667000"/>
                <a:gridCol w="2411582"/>
              </a:tblGrid>
              <a:tr h="762000">
                <a:tc>
                  <a:txBody>
                    <a:bodyPr/>
                    <a:lstStyle/>
                    <a:p>
                      <a:pPr marL="0" marR="0" algn="ctr">
                        <a:lnSpc>
                          <a:spcPct val="115000"/>
                        </a:lnSpc>
                        <a:spcBef>
                          <a:spcPts val="0"/>
                        </a:spcBef>
                        <a:spcAft>
                          <a:spcPts val="0"/>
                        </a:spcAft>
                      </a:pPr>
                      <a:r>
                        <a:rPr lang="en-US" sz="1800" b="1" dirty="0" smtClean="0">
                          <a:solidFill>
                            <a:schemeClr val="bg1"/>
                          </a:solidFill>
                          <a:effectLst/>
                        </a:rPr>
                        <a:t>Key Tables</a:t>
                      </a:r>
                      <a:r>
                        <a:rPr lang="en-US" sz="1800" b="1" baseline="0" dirty="0" smtClean="0">
                          <a:solidFill>
                            <a:schemeClr val="bg1"/>
                          </a:solidFill>
                          <a:effectLst/>
                        </a:rPr>
                        <a:t> Changed</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Rows Added</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Size Growth</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r>
              <a:tr h="457200">
                <a:tc>
                  <a:txBody>
                    <a:bodyPr/>
                    <a:lstStyle/>
                    <a:p>
                      <a:pPr marL="0" marR="0">
                        <a:lnSpc>
                          <a:spcPct val="115000"/>
                        </a:lnSpc>
                        <a:spcBef>
                          <a:spcPts val="0"/>
                        </a:spcBef>
                        <a:spcAft>
                          <a:spcPts val="0"/>
                        </a:spcAft>
                      </a:pPr>
                      <a:r>
                        <a:rPr lang="en-US" sz="1600" b="0" smtClean="0">
                          <a:solidFill>
                            <a:schemeClr val="tx1"/>
                          </a:solidFill>
                          <a:effectLst/>
                        </a:rPr>
                        <a:t>FEP related Status Messages</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dirty="0" smtClean="0">
                          <a:solidFill>
                            <a:schemeClr val="tx1"/>
                          </a:solidFill>
                          <a:effectLst/>
                        </a:rPr>
                        <a:t>121</a:t>
                      </a:r>
                      <a:endParaRPr lang="en-US" sz="160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dirty="0" smtClean="0">
                          <a:solidFill>
                            <a:schemeClr val="tx1"/>
                          </a:solidFill>
                          <a:effectLst/>
                        </a:rPr>
                        <a:t>35.05 KB</a:t>
                      </a:r>
                      <a:endParaRPr lang="en-US" sz="1600" dirty="0">
                        <a:solidFill>
                          <a:schemeClr val="tx1"/>
                        </a:solidFill>
                        <a:effectLst/>
                        <a:latin typeface="Calibri"/>
                        <a:ea typeface="Calibri"/>
                        <a:cs typeface="Mangal"/>
                      </a:endParaRPr>
                    </a:p>
                  </a:txBody>
                  <a:tcPr marL="91416" marR="91416" marT="0" marB="0" anchor="ctr">
                    <a:solidFill>
                      <a:schemeClr val="bg2">
                        <a:lumMod val="5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21799404"/>
              </p:ext>
            </p:extLst>
          </p:nvPr>
        </p:nvGraphicFramePr>
        <p:xfrm>
          <a:off x="519113" y="2667000"/>
          <a:ext cx="9891881" cy="457200"/>
        </p:xfrm>
        <a:graphic>
          <a:graphicData uri="http://schemas.openxmlformats.org/drawingml/2006/table">
            <a:tbl>
              <a:tblPr firstRow="1" firstCol="1" bandRow="1">
                <a:tableStyleId>{5C22544A-7EE6-4342-B048-85BDC9FD1C3A}</a:tableStyleId>
              </a:tblPr>
              <a:tblGrid>
                <a:gridCol w="4813299"/>
                <a:gridCol w="2667000"/>
                <a:gridCol w="2411582"/>
              </a:tblGrid>
              <a:tr h="457200">
                <a:tc>
                  <a:txBody>
                    <a:bodyPr/>
                    <a:lstStyle/>
                    <a:p>
                      <a:pPr marL="0" marR="0">
                        <a:lnSpc>
                          <a:spcPct val="115000"/>
                        </a:lnSpc>
                        <a:spcBef>
                          <a:spcPts val="0"/>
                        </a:spcBef>
                        <a:spcAft>
                          <a:spcPts val="0"/>
                        </a:spcAft>
                      </a:pPr>
                      <a:r>
                        <a:rPr lang="en-US" sz="1600" b="0" dirty="0" smtClean="0">
                          <a:solidFill>
                            <a:schemeClr val="tx1"/>
                          </a:solidFill>
                          <a:effectLst/>
                        </a:rPr>
                        <a:t>Compliance Detail</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smtClean="0">
                          <a:solidFill>
                            <a:schemeClr val="tx1"/>
                          </a:solidFill>
                          <a:effectLst/>
                          <a:latin typeface="+mn-lt"/>
                          <a:ea typeface="+mn-ea"/>
                          <a:cs typeface="+mn-cs"/>
                        </a:rPr>
                        <a:t>4</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600" b="0" dirty="0" smtClean="0">
                          <a:solidFill>
                            <a:schemeClr val="tx1"/>
                          </a:solidFill>
                          <a:effectLst/>
                        </a:rPr>
                        <a:t>16 KB</a:t>
                      </a:r>
                      <a:endParaRPr lang="en-US" sz="1600" b="0" dirty="0">
                        <a:solidFill>
                          <a:schemeClr val="tx1"/>
                        </a:solidFill>
                        <a:effectLst/>
                        <a:latin typeface="Calibri"/>
                        <a:ea typeface="Calibri"/>
                        <a:cs typeface="Mangal"/>
                      </a:endParaRPr>
                    </a:p>
                  </a:txBody>
                  <a:tcPr marL="91416" marR="91416" marT="0" marB="0" anchor="ctr">
                    <a:solidFill>
                      <a:schemeClr val="bg2">
                        <a:lumMod val="50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506758612"/>
              </p:ext>
            </p:extLst>
          </p:nvPr>
        </p:nvGraphicFramePr>
        <p:xfrm>
          <a:off x="519113" y="3124200"/>
          <a:ext cx="9891881" cy="457200"/>
        </p:xfrm>
        <a:graphic>
          <a:graphicData uri="http://schemas.openxmlformats.org/drawingml/2006/table">
            <a:tbl>
              <a:tblPr firstRow="1" firstCol="1" bandRow="1">
                <a:tableStyleId>{5C22544A-7EE6-4342-B048-85BDC9FD1C3A}</a:tableStyleId>
              </a:tblPr>
              <a:tblGrid>
                <a:gridCol w="4813299"/>
                <a:gridCol w="2667000"/>
                <a:gridCol w="2411582"/>
              </a:tblGrid>
              <a:tr h="457200">
                <a:tc>
                  <a:txBody>
                    <a:bodyPr/>
                    <a:lstStyle/>
                    <a:p>
                      <a:pPr marL="0" marR="0">
                        <a:lnSpc>
                          <a:spcPct val="115000"/>
                        </a:lnSpc>
                        <a:spcBef>
                          <a:spcPts val="0"/>
                        </a:spcBef>
                        <a:spcAft>
                          <a:spcPts val="0"/>
                        </a:spcAft>
                      </a:pPr>
                      <a:r>
                        <a:rPr lang="en-US" sz="1800" b="1" dirty="0" smtClean="0">
                          <a:solidFill>
                            <a:schemeClr val="tx1"/>
                          </a:solidFill>
                          <a:effectLst/>
                          <a:latin typeface="+mn-lt"/>
                        </a:rPr>
                        <a:t>Total</a:t>
                      </a:r>
                      <a:endParaRPr lang="en-US" sz="1800" b="1" dirty="0">
                        <a:solidFill>
                          <a:schemeClr val="tx1"/>
                        </a:solidFill>
                        <a:effectLst/>
                        <a:latin typeface="+mn-lt"/>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800" b="0" dirty="0" smtClean="0">
                          <a:solidFill>
                            <a:schemeClr val="tx1"/>
                          </a:solidFill>
                          <a:effectLst/>
                          <a:latin typeface="+mn-lt"/>
                          <a:ea typeface="Calibri"/>
                          <a:cs typeface="Mangal"/>
                        </a:rPr>
                        <a:t>121</a:t>
                      </a:r>
                      <a:endParaRPr lang="en-US" sz="1800" b="0" dirty="0">
                        <a:solidFill>
                          <a:schemeClr val="tx1"/>
                        </a:solidFill>
                        <a:effectLst/>
                        <a:latin typeface="+mn-lt"/>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800" b="0" dirty="0" smtClean="0">
                          <a:solidFill>
                            <a:schemeClr val="tx1"/>
                          </a:solidFill>
                          <a:effectLst/>
                          <a:latin typeface="+mn-lt"/>
                        </a:rPr>
                        <a:t>51.05 KB</a:t>
                      </a:r>
                      <a:endParaRPr lang="en-US" sz="1800" b="0" dirty="0">
                        <a:solidFill>
                          <a:schemeClr val="tx1"/>
                        </a:solidFill>
                        <a:effectLst/>
                        <a:latin typeface="+mn-lt"/>
                        <a:ea typeface="Calibri"/>
                        <a:cs typeface="Mangal"/>
                      </a:endParaRPr>
                    </a:p>
                  </a:txBody>
                  <a:tcPr marL="91416" marR="91416" marT="0" marB="0" anchor="ctr">
                    <a:solidFill>
                      <a:schemeClr val="bg2">
                        <a:lumMod val="50000"/>
                      </a:schemeClr>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767231188"/>
              </p:ext>
            </p:extLst>
          </p:nvPr>
        </p:nvGraphicFramePr>
        <p:xfrm>
          <a:off x="519113" y="3581400"/>
          <a:ext cx="9891881" cy="457200"/>
        </p:xfrm>
        <a:graphic>
          <a:graphicData uri="http://schemas.openxmlformats.org/drawingml/2006/table">
            <a:tbl>
              <a:tblPr firstRow="1" firstCol="1" bandRow="1">
                <a:tableStyleId>{5C22544A-7EE6-4342-B048-85BDC9FD1C3A}</a:tableStyleId>
              </a:tblPr>
              <a:tblGrid>
                <a:gridCol w="4813299"/>
                <a:gridCol w="2667000"/>
                <a:gridCol w="2411582"/>
              </a:tblGrid>
              <a:tr h="457200">
                <a:tc>
                  <a:txBody>
                    <a:bodyPr/>
                    <a:lstStyle/>
                    <a:p>
                      <a:pPr marL="0" marR="0">
                        <a:lnSpc>
                          <a:spcPct val="115000"/>
                        </a:lnSpc>
                        <a:spcBef>
                          <a:spcPts val="0"/>
                        </a:spcBef>
                        <a:spcAft>
                          <a:spcPts val="0"/>
                        </a:spcAft>
                      </a:pPr>
                      <a:r>
                        <a:rPr lang="en-US" sz="1800" b="1" dirty="0" smtClean="0">
                          <a:solidFill>
                            <a:schemeClr val="tx1"/>
                          </a:solidFill>
                          <a:effectLst/>
                          <a:latin typeface="+mn-lt"/>
                        </a:rPr>
                        <a:t>Projected Growth for 220k clients</a:t>
                      </a:r>
                      <a:endParaRPr lang="en-US" sz="1800" b="1" dirty="0">
                        <a:solidFill>
                          <a:schemeClr val="tx1"/>
                        </a:solidFill>
                        <a:effectLst/>
                        <a:latin typeface="+mn-lt"/>
                        <a:ea typeface="Calibri"/>
                        <a:cs typeface="Mangal"/>
                      </a:endParaRPr>
                    </a:p>
                  </a:txBody>
                  <a:tcPr marL="91416" marR="91416" marT="0" marB="0" anchor="ctr">
                    <a:solidFill>
                      <a:schemeClr val="bg2">
                        <a:lumMod val="50000"/>
                      </a:schemeClr>
                    </a:solidFill>
                  </a:tcPr>
                </a:tc>
                <a:tc>
                  <a:txBody>
                    <a:bodyPr/>
                    <a:lstStyle/>
                    <a:p>
                      <a:pPr marL="0" marR="0">
                        <a:lnSpc>
                          <a:spcPct val="115000"/>
                        </a:lnSpc>
                        <a:spcBef>
                          <a:spcPts val="0"/>
                        </a:spcBef>
                        <a:spcAft>
                          <a:spcPts val="0"/>
                        </a:spcAft>
                      </a:pPr>
                      <a:endParaRPr lang="en-US" sz="1800" b="1" dirty="0">
                        <a:solidFill>
                          <a:schemeClr val="tx1"/>
                        </a:solidFill>
                        <a:effectLst/>
                        <a:latin typeface="+mn-lt"/>
                        <a:ea typeface="Calibri"/>
                        <a:cs typeface="Mangal"/>
                      </a:endParaRPr>
                    </a:p>
                  </a:txBody>
                  <a:tcPr marL="91416" marR="91416" marT="0" marB="0" anchor="ctr">
                    <a:solidFill>
                      <a:schemeClr val="bg2">
                        <a:lumMod val="50000"/>
                      </a:schemeClr>
                    </a:solidFill>
                  </a:tcPr>
                </a:tc>
                <a:tc>
                  <a:txBody>
                    <a:bodyPr/>
                    <a:lstStyle/>
                    <a:p>
                      <a:pPr marL="0" marR="0" algn="ctr">
                        <a:lnSpc>
                          <a:spcPct val="115000"/>
                        </a:lnSpc>
                        <a:spcBef>
                          <a:spcPts val="0"/>
                        </a:spcBef>
                        <a:spcAft>
                          <a:spcPts val="0"/>
                        </a:spcAft>
                      </a:pPr>
                      <a:r>
                        <a:rPr lang="en-US" sz="1800" b="1" dirty="0" smtClean="0">
                          <a:solidFill>
                            <a:schemeClr val="tx1"/>
                          </a:solidFill>
                          <a:effectLst/>
                          <a:latin typeface="+mn-lt"/>
                        </a:rPr>
                        <a:t>10.71 GB</a:t>
                      </a:r>
                      <a:endParaRPr lang="en-US" sz="1800" b="1" dirty="0">
                        <a:solidFill>
                          <a:schemeClr val="tx1"/>
                        </a:solidFill>
                        <a:effectLst/>
                        <a:latin typeface="+mn-lt"/>
                        <a:ea typeface="Calibri"/>
                        <a:cs typeface="Mangal"/>
                      </a:endParaRPr>
                    </a:p>
                  </a:txBody>
                  <a:tcPr marL="91416" marR="91416" marT="0" marB="0" anchor="ctr">
                    <a:solidFill>
                      <a:schemeClr val="bg2">
                        <a:lumMod val="50000"/>
                      </a:schemeClr>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60654488"/>
              </p:ext>
            </p:extLst>
          </p:nvPr>
        </p:nvGraphicFramePr>
        <p:xfrm>
          <a:off x="531812" y="4267200"/>
          <a:ext cx="9891881" cy="1322832"/>
        </p:xfrm>
        <a:graphic>
          <a:graphicData uri="http://schemas.openxmlformats.org/drawingml/2006/table">
            <a:tbl>
              <a:tblPr firstRow="1" firstCol="1" bandRow="1">
                <a:tableStyleId>{5C22544A-7EE6-4342-B048-85BDC9FD1C3A}</a:tableStyleId>
              </a:tblPr>
              <a:tblGrid>
                <a:gridCol w="4813299"/>
                <a:gridCol w="2667000"/>
                <a:gridCol w="2411582"/>
              </a:tblGrid>
              <a:tr h="762000">
                <a:tc>
                  <a:txBody>
                    <a:bodyPr/>
                    <a:lstStyle/>
                    <a:p>
                      <a:pPr marL="0" marR="0" algn="ctr">
                        <a:lnSpc>
                          <a:spcPct val="115000"/>
                        </a:lnSpc>
                        <a:spcBef>
                          <a:spcPts val="0"/>
                        </a:spcBef>
                        <a:spcAft>
                          <a:spcPts val="0"/>
                        </a:spcAft>
                      </a:pPr>
                      <a:r>
                        <a:rPr lang="en-US" sz="1800" b="1" dirty="0" smtClean="0">
                          <a:solidFill>
                            <a:schemeClr val="bg1"/>
                          </a:solidFill>
                          <a:effectLst/>
                        </a:rPr>
                        <a:t>Malware Incident Key Tables Changed</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Rows Added</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c>
                  <a:txBody>
                    <a:bodyPr/>
                    <a:lstStyle/>
                    <a:p>
                      <a:pPr marL="0" marR="0" algn="ctr">
                        <a:lnSpc>
                          <a:spcPct val="115000"/>
                        </a:lnSpc>
                        <a:spcBef>
                          <a:spcPts val="0"/>
                        </a:spcBef>
                        <a:spcAft>
                          <a:spcPts val="0"/>
                        </a:spcAft>
                      </a:pPr>
                      <a:r>
                        <a:rPr lang="en-US" sz="1800" b="1" dirty="0" smtClean="0">
                          <a:solidFill>
                            <a:schemeClr val="bg1"/>
                          </a:solidFill>
                          <a:effectLst/>
                        </a:rPr>
                        <a:t>Size Growth</a:t>
                      </a:r>
                      <a:endParaRPr lang="en-US" sz="1800" b="1" dirty="0">
                        <a:solidFill>
                          <a:schemeClr val="bg1"/>
                        </a:solidFill>
                        <a:effectLst/>
                        <a:latin typeface="Calibri"/>
                        <a:ea typeface="Calibri"/>
                        <a:cs typeface="Mangal"/>
                      </a:endParaRPr>
                    </a:p>
                  </a:txBody>
                  <a:tcPr marL="91416" marR="91416" marT="0" marB="0" anchor="ctr">
                    <a:solidFill>
                      <a:schemeClr val="bg2"/>
                    </a:solidFill>
                  </a:tcPr>
                </a:tc>
              </a:tr>
              <a:tr h="457200">
                <a:tc>
                  <a:txBody>
                    <a:bodyPr/>
                    <a:lstStyle/>
                    <a:p>
                      <a:pPr marL="0" marR="0">
                        <a:lnSpc>
                          <a:spcPct val="115000"/>
                        </a:lnSpc>
                        <a:spcBef>
                          <a:spcPts val="0"/>
                        </a:spcBef>
                        <a:spcAft>
                          <a:spcPts val="0"/>
                        </a:spcAft>
                      </a:pPr>
                      <a:r>
                        <a:rPr lang="en-US" sz="1600" b="0" dirty="0" smtClean="0">
                          <a:solidFill>
                            <a:schemeClr val="tx1"/>
                          </a:solidFill>
                          <a:effectLst/>
                        </a:rPr>
                        <a:t>Compliance Status, Compliance Details, Compliance History</a:t>
                      </a:r>
                      <a:endParaRPr lang="en-US" sz="1600" b="0" dirty="0">
                        <a:solidFill>
                          <a:schemeClr val="tx1"/>
                        </a:solidFill>
                        <a:effectLst/>
                        <a:latin typeface="Calibri"/>
                        <a:ea typeface="Calibri"/>
                        <a:cs typeface="Mangal"/>
                      </a:endParaRPr>
                    </a:p>
                  </a:txBody>
                  <a:tcPr marL="91416" marR="91416" marT="0" marB="0" anchor="ctr">
                    <a:solidFill>
                      <a:schemeClr val="tx2"/>
                    </a:solidFill>
                  </a:tcPr>
                </a:tc>
                <a:tc>
                  <a:txBody>
                    <a:bodyPr/>
                    <a:lstStyle/>
                    <a:p>
                      <a:pPr marL="0" marR="0" algn="ctr">
                        <a:lnSpc>
                          <a:spcPct val="115000"/>
                        </a:lnSpc>
                        <a:spcBef>
                          <a:spcPts val="0"/>
                        </a:spcBef>
                        <a:spcAft>
                          <a:spcPts val="0"/>
                        </a:spcAft>
                      </a:pPr>
                      <a:r>
                        <a:rPr lang="en-US" sz="1600" dirty="0" smtClean="0">
                          <a:solidFill>
                            <a:schemeClr val="tx1"/>
                          </a:solidFill>
                          <a:effectLst/>
                        </a:rPr>
                        <a:t>4</a:t>
                      </a:r>
                      <a:endParaRPr lang="en-US" sz="1600" dirty="0">
                        <a:solidFill>
                          <a:schemeClr val="tx1"/>
                        </a:solidFill>
                        <a:effectLst/>
                        <a:latin typeface="Calibri"/>
                        <a:ea typeface="Calibri"/>
                        <a:cs typeface="Mangal"/>
                      </a:endParaRPr>
                    </a:p>
                  </a:txBody>
                  <a:tcPr marL="91416" marR="91416" marT="0" marB="0" anchor="ctr">
                    <a:solidFill>
                      <a:schemeClr val="tx2"/>
                    </a:solidFill>
                  </a:tcPr>
                </a:tc>
                <a:tc>
                  <a:txBody>
                    <a:bodyPr/>
                    <a:lstStyle/>
                    <a:p>
                      <a:pPr marL="0" marR="0" algn="ctr">
                        <a:lnSpc>
                          <a:spcPct val="115000"/>
                        </a:lnSpc>
                        <a:spcBef>
                          <a:spcPts val="0"/>
                        </a:spcBef>
                        <a:spcAft>
                          <a:spcPts val="0"/>
                        </a:spcAft>
                      </a:pPr>
                      <a:r>
                        <a:rPr lang="en-US" sz="1600" dirty="0" smtClean="0">
                          <a:solidFill>
                            <a:schemeClr val="tx1"/>
                          </a:solidFill>
                          <a:effectLst/>
                        </a:rPr>
                        <a:t>17 KB</a:t>
                      </a:r>
                      <a:endParaRPr lang="en-US" sz="1600" dirty="0">
                        <a:solidFill>
                          <a:schemeClr val="tx1"/>
                        </a:solidFill>
                        <a:effectLst/>
                        <a:latin typeface="Calibri"/>
                        <a:ea typeface="Calibri"/>
                        <a:cs typeface="Mangal"/>
                      </a:endParaRPr>
                    </a:p>
                  </a:txBody>
                  <a:tcPr marL="91416" marR="91416" marT="0" marB="0" anchor="ctr">
                    <a:solidFill>
                      <a:schemeClr val="tx2"/>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076388935"/>
              </p:ext>
            </p:extLst>
          </p:nvPr>
        </p:nvGraphicFramePr>
        <p:xfrm>
          <a:off x="531812" y="5562600"/>
          <a:ext cx="9891881" cy="457200"/>
        </p:xfrm>
        <a:graphic>
          <a:graphicData uri="http://schemas.openxmlformats.org/drawingml/2006/table">
            <a:tbl>
              <a:tblPr firstRow="1" firstCol="1" bandRow="1">
                <a:tableStyleId>{5C22544A-7EE6-4342-B048-85BDC9FD1C3A}</a:tableStyleId>
              </a:tblPr>
              <a:tblGrid>
                <a:gridCol w="4813299"/>
                <a:gridCol w="2667000"/>
                <a:gridCol w="2411582"/>
              </a:tblGrid>
              <a:tr h="457200">
                <a:tc>
                  <a:txBody>
                    <a:bodyPr/>
                    <a:lstStyle/>
                    <a:p>
                      <a:pPr marL="0" marR="0">
                        <a:lnSpc>
                          <a:spcPct val="115000"/>
                        </a:lnSpc>
                        <a:spcBef>
                          <a:spcPts val="0"/>
                        </a:spcBef>
                        <a:spcAft>
                          <a:spcPts val="0"/>
                        </a:spcAft>
                      </a:pPr>
                      <a:r>
                        <a:rPr lang="en-US" sz="1600" b="1" dirty="0" smtClean="0">
                          <a:solidFill>
                            <a:schemeClr val="tx1"/>
                          </a:solidFill>
                          <a:effectLst/>
                        </a:rPr>
                        <a:t>Total</a:t>
                      </a:r>
                      <a:endParaRPr lang="en-US" sz="1600" b="1" dirty="0">
                        <a:solidFill>
                          <a:schemeClr val="tx1"/>
                        </a:solidFill>
                        <a:effectLst/>
                        <a:latin typeface="Calibri"/>
                        <a:ea typeface="Calibri"/>
                        <a:cs typeface="Mangal"/>
                      </a:endParaRPr>
                    </a:p>
                  </a:txBody>
                  <a:tcPr marL="91416" marR="91416" marT="0" marB="0" anchor="ctr">
                    <a:solidFill>
                      <a:schemeClr val="tx2"/>
                    </a:solidFill>
                  </a:tcPr>
                </a:tc>
                <a:tc>
                  <a:txBody>
                    <a:bodyPr/>
                    <a:lstStyle/>
                    <a:p>
                      <a:pPr marL="0" marR="0" algn="ctr">
                        <a:lnSpc>
                          <a:spcPct val="115000"/>
                        </a:lnSpc>
                        <a:spcBef>
                          <a:spcPts val="0"/>
                        </a:spcBef>
                        <a:spcAft>
                          <a:spcPts val="0"/>
                        </a:spcAft>
                      </a:pPr>
                      <a:r>
                        <a:rPr lang="en-US" sz="1600" b="1" dirty="0" smtClean="0">
                          <a:solidFill>
                            <a:schemeClr val="tx1"/>
                          </a:solidFill>
                          <a:effectLst/>
                        </a:rPr>
                        <a:t>4</a:t>
                      </a:r>
                      <a:endParaRPr lang="en-US" sz="1600" b="1" dirty="0">
                        <a:solidFill>
                          <a:schemeClr val="tx1"/>
                        </a:solidFill>
                        <a:effectLst/>
                        <a:latin typeface="Calibri"/>
                        <a:ea typeface="Calibri"/>
                        <a:cs typeface="Mangal"/>
                      </a:endParaRPr>
                    </a:p>
                  </a:txBody>
                  <a:tcPr marL="91416" marR="91416" marT="0" marB="0" anchor="ctr">
                    <a:solidFill>
                      <a:schemeClr val="tx2"/>
                    </a:solidFill>
                  </a:tcPr>
                </a:tc>
                <a:tc>
                  <a:txBody>
                    <a:bodyPr/>
                    <a:lstStyle/>
                    <a:p>
                      <a:pPr marL="0" marR="0" algn="ctr">
                        <a:lnSpc>
                          <a:spcPct val="115000"/>
                        </a:lnSpc>
                        <a:spcBef>
                          <a:spcPts val="0"/>
                        </a:spcBef>
                        <a:spcAft>
                          <a:spcPts val="0"/>
                        </a:spcAft>
                      </a:pPr>
                      <a:r>
                        <a:rPr lang="en-US" sz="1600" b="1" dirty="0" smtClean="0">
                          <a:solidFill>
                            <a:schemeClr val="tx1"/>
                          </a:solidFill>
                          <a:effectLst/>
                        </a:rPr>
                        <a:t>17 KB</a:t>
                      </a:r>
                      <a:endParaRPr lang="en-US" sz="1600" b="1" dirty="0">
                        <a:solidFill>
                          <a:schemeClr val="tx1"/>
                        </a:solidFill>
                        <a:effectLst/>
                        <a:latin typeface="Calibri"/>
                        <a:ea typeface="Calibri"/>
                        <a:cs typeface="Mangal"/>
                      </a:endParaRPr>
                    </a:p>
                  </a:txBody>
                  <a:tcPr marL="91416" marR="91416" marT="0" marB="0" anchor="ctr">
                    <a:solidFill>
                      <a:schemeClr val="tx2"/>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81161466"/>
              </p:ext>
            </p:extLst>
          </p:nvPr>
        </p:nvGraphicFramePr>
        <p:xfrm>
          <a:off x="531812" y="6019800"/>
          <a:ext cx="9891881" cy="457200"/>
        </p:xfrm>
        <a:graphic>
          <a:graphicData uri="http://schemas.openxmlformats.org/drawingml/2006/table">
            <a:tbl>
              <a:tblPr firstRow="1" firstCol="1" bandRow="1">
                <a:tableStyleId>{5C22544A-7EE6-4342-B048-85BDC9FD1C3A}</a:tableStyleId>
              </a:tblPr>
              <a:tblGrid>
                <a:gridCol w="4813299"/>
                <a:gridCol w="2667000"/>
                <a:gridCol w="2411582"/>
              </a:tblGrid>
              <a:tr h="457200">
                <a:tc>
                  <a:txBody>
                    <a:bodyPr/>
                    <a:lstStyle/>
                    <a:p>
                      <a:pPr marL="0" marR="0">
                        <a:lnSpc>
                          <a:spcPct val="115000"/>
                        </a:lnSpc>
                        <a:spcBef>
                          <a:spcPts val="0"/>
                        </a:spcBef>
                        <a:spcAft>
                          <a:spcPts val="0"/>
                        </a:spcAft>
                      </a:pPr>
                      <a:r>
                        <a:rPr lang="en-US" sz="1600" b="1" dirty="0" smtClean="0">
                          <a:solidFill>
                            <a:schemeClr val="tx1"/>
                          </a:solidFill>
                          <a:effectLst/>
                        </a:rPr>
                        <a:t>Projected Growth for 220k clients</a:t>
                      </a:r>
                      <a:endParaRPr lang="en-US" sz="1600" b="1" dirty="0">
                        <a:solidFill>
                          <a:schemeClr val="tx1"/>
                        </a:solidFill>
                        <a:effectLst/>
                        <a:latin typeface="Calibri"/>
                        <a:ea typeface="Calibri"/>
                        <a:cs typeface="Mangal"/>
                      </a:endParaRPr>
                    </a:p>
                  </a:txBody>
                  <a:tcPr marL="91416" marR="91416" marT="0" marB="0" anchor="ctr">
                    <a:solidFill>
                      <a:schemeClr val="tx2"/>
                    </a:solidFill>
                  </a:tcPr>
                </a:tc>
                <a:tc>
                  <a:txBody>
                    <a:bodyPr/>
                    <a:lstStyle/>
                    <a:p>
                      <a:pPr marL="0" marR="0" algn="ctr">
                        <a:lnSpc>
                          <a:spcPct val="115000"/>
                        </a:lnSpc>
                        <a:spcBef>
                          <a:spcPts val="0"/>
                        </a:spcBef>
                        <a:spcAft>
                          <a:spcPts val="0"/>
                        </a:spcAft>
                      </a:pPr>
                      <a:endParaRPr lang="en-US" sz="1600" b="1" dirty="0">
                        <a:solidFill>
                          <a:schemeClr val="tx1"/>
                        </a:solidFill>
                        <a:effectLst/>
                        <a:latin typeface="Calibri"/>
                        <a:ea typeface="Calibri"/>
                        <a:cs typeface="Mangal"/>
                      </a:endParaRPr>
                    </a:p>
                  </a:txBody>
                  <a:tcPr marL="91416" marR="91416" marT="0" marB="0" anchor="ctr">
                    <a:solidFill>
                      <a:schemeClr val="tx2"/>
                    </a:solidFill>
                  </a:tcPr>
                </a:tc>
                <a:tc>
                  <a:txBody>
                    <a:bodyPr/>
                    <a:lstStyle/>
                    <a:p>
                      <a:pPr marL="0" marR="0" algn="ctr">
                        <a:lnSpc>
                          <a:spcPct val="115000"/>
                        </a:lnSpc>
                        <a:spcBef>
                          <a:spcPts val="0"/>
                        </a:spcBef>
                        <a:spcAft>
                          <a:spcPts val="0"/>
                        </a:spcAft>
                      </a:pPr>
                      <a:r>
                        <a:rPr lang="en-US" sz="1600" b="1" dirty="0" smtClean="0">
                          <a:solidFill>
                            <a:schemeClr val="tx1"/>
                          </a:solidFill>
                          <a:effectLst/>
                        </a:rPr>
                        <a:t>3.56 GB</a:t>
                      </a:r>
                      <a:endParaRPr lang="en-US" sz="1600" b="1" dirty="0">
                        <a:solidFill>
                          <a:schemeClr val="tx1"/>
                        </a:solidFill>
                        <a:effectLst/>
                        <a:latin typeface="Calibri"/>
                        <a:ea typeface="Calibri"/>
                        <a:cs typeface="Mangal"/>
                      </a:endParaRPr>
                    </a:p>
                  </a:txBody>
                  <a:tcPr marL="91416" marR="91416" marT="0" marB="0" anchor="ctr">
                    <a:solidFill>
                      <a:schemeClr val="tx2"/>
                    </a:solidFill>
                  </a:tcPr>
                </a:tc>
              </a:tr>
            </a:tbl>
          </a:graphicData>
        </a:graphic>
      </p:graphicFrame>
    </p:spTree>
    <p:extLst>
      <p:ext uri="{BB962C8B-B14F-4D97-AF65-F5344CB8AC3E}">
        <p14:creationId xmlns:p14="http://schemas.microsoft.com/office/powerpoint/2010/main" val="2574755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ppt_x"/>
                                          </p:val>
                                        </p:tav>
                                        <p:tav tm="100000">
                                          <p:val>
                                            <p:strVal val="#ppt_x"/>
                                          </p:val>
                                        </p:tav>
                                      </p:tavLst>
                                    </p:anim>
                                    <p:anim calcmode="lin" valueType="num">
                                      <p:cBhvr additive="base">
                                        <p:cTn id="24"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1000" fill="hold"/>
                                        <p:tgtEl>
                                          <p:spTgt spid="20"/>
                                        </p:tgtEl>
                                        <p:attrNameLst>
                                          <p:attrName>ppt_x</p:attrName>
                                        </p:attrNameLst>
                                      </p:cBhvr>
                                      <p:tavLst>
                                        <p:tav tm="0">
                                          <p:val>
                                            <p:strVal val="#ppt_x"/>
                                          </p:val>
                                        </p:tav>
                                        <p:tav tm="100000">
                                          <p:val>
                                            <p:strVal val="#ppt_x"/>
                                          </p:val>
                                        </p:tav>
                                      </p:tavLst>
                                    </p:anim>
                                    <p:anim calcmode="lin" valueType="num">
                                      <p:cBhvr additive="base">
                                        <p:cTn id="30"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ppt_x"/>
                                          </p:val>
                                        </p:tav>
                                        <p:tav tm="100000">
                                          <p:val>
                                            <p:strVal val="#ppt_x"/>
                                          </p:val>
                                        </p:tav>
                                      </p:tavLst>
                                    </p:anim>
                                    <p:anim calcmode="lin" valueType="num">
                                      <p:cBhvr additive="base">
                                        <p:cTn id="36" dur="10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ppt_x"/>
                                          </p:val>
                                        </p:tav>
                                        <p:tav tm="100000">
                                          <p:val>
                                            <p:strVal val="#ppt_x"/>
                                          </p:val>
                                        </p:tav>
                                      </p:tavLst>
                                    </p:anim>
                                    <p:anim calcmode="lin" valueType="num">
                                      <p:cBhvr additive="base">
                                        <p:cTn id="4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2" y="228600"/>
            <a:ext cx="11149013" cy="498598"/>
          </a:xfrm>
        </p:spPr>
        <p:txBody>
          <a:bodyPr/>
          <a:lstStyle/>
          <a:p>
            <a:r>
              <a:rPr lang="en-US" sz="3600" dirty="0" smtClean="0"/>
              <a:t>FEP SQL Data Warehouse Details @ Microsoft</a:t>
            </a:r>
            <a:endParaRPr lang="en-US" sz="3600" dirty="0"/>
          </a:p>
        </p:txBody>
      </p:sp>
      <p:sp>
        <p:nvSpPr>
          <p:cNvPr id="17" name="Text Placeholder 2"/>
          <p:cNvSpPr>
            <a:spLocks noGrp="1"/>
          </p:cNvSpPr>
          <p:nvPr>
            <p:ph type="body" sz="quarter" idx="10"/>
          </p:nvPr>
        </p:nvSpPr>
        <p:spPr/>
        <p:txBody>
          <a:bodyPr/>
          <a:lstStyle/>
          <a:p>
            <a:pPr lvl="0"/>
            <a:r>
              <a:rPr lang="en-US" smtClean="0"/>
              <a:t>FEP SQL Data Warehouse Server Specs</a:t>
            </a:r>
          </a:p>
          <a:p>
            <a:pPr lvl="1"/>
            <a:r>
              <a:rPr lang="en-US" smtClean="0"/>
              <a:t>CPU: Intel Xeon E5410 2.33 Ghz (2 Processor)</a:t>
            </a:r>
          </a:p>
          <a:p>
            <a:pPr lvl="1"/>
            <a:r>
              <a:rPr lang="en-US" smtClean="0"/>
              <a:t>Memory: 32 GB</a:t>
            </a:r>
          </a:p>
          <a:p>
            <a:pPr lvl="1"/>
            <a:r>
              <a:rPr lang="en-US" smtClean="0"/>
              <a:t>Disk Space: 1 TB </a:t>
            </a:r>
          </a:p>
          <a:p>
            <a:pPr lvl="2"/>
            <a:r>
              <a:rPr lang="en-US" smtClean="0"/>
              <a:t>shared between drives for OS, Applications, DB file, backup, logs, etc.</a:t>
            </a:r>
          </a:p>
          <a:p>
            <a:pPr lvl="2"/>
            <a:r>
              <a:rPr lang="en-US" smtClean="0"/>
              <a:t>SAN drives </a:t>
            </a:r>
          </a:p>
          <a:p>
            <a:endParaRPr lang="en-US" smtClean="0"/>
          </a:p>
          <a:p>
            <a:r>
              <a:rPr lang="en-US" smtClean="0"/>
              <a:t>FEP SQL Data Warehouse Database Size</a:t>
            </a:r>
          </a:p>
          <a:p>
            <a:pPr lvl="1"/>
            <a:r>
              <a:rPr lang="en-US" smtClean="0"/>
              <a:t>Database Size is ~180 GB</a:t>
            </a:r>
          </a:p>
          <a:p>
            <a:pPr lvl="1"/>
            <a:r>
              <a:rPr lang="en-US" smtClean="0"/>
              <a:t>Database size per client is ~1 MB</a:t>
            </a:r>
            <a:endParaRPr lang="en-US" dirty="0" smtClean="0"/>
          </a:p>
        </p:txBody>
      </p:sp>
      <p:grpSp>
        <p:nvGrpSpPr>
          <p:cNvPr id="9" name="Group 8"/>
          <p:cNvGrpSpPr/>
          <p:nvPr/>
        </p:nvGrpSpPr>
        <p:grpSpPr>
          <a:xfrm>
            <a:off x="10018373" y="221577"/>
            <a:ext cx="2088247" cy="1050867"/>
            <a:chOff x="7161212" y="4189802"/>
            <a:chExt cx="2088247" cy="1050867"/>
          </a:xfrm>
          <a:solidFill>
            <a:srgbClr val="7030A0"/>
          </a:solidFill>
        </p:grpSpPr>
        <p:grpSp>
          <p:nvGrpSpPr>
            <p:cNvPr id="10" name="Group 9"/>
            <p:cNvGrpSpPr/>
            <p:nvPr/>
          </p:nvGrpSpPr>
          <p:grpSpPr>
            <a:xfrm>
              <a:off x="7591595" y="4477958"/>
              <a:ext cx="1657864" cy="762711"/>
              <a:chOff x="6397781" y="3733793"/>
              <a:chExt cx="4604768" cy="1766879"/>
            </a:xfrm>
            <a:grpFill/>
            <a:scene3d>
              <a:camera prst="orthographicFront">
                <a:rot lat="0" lon="0" rev="0"/>
              </a:camera>
              <a:lightRig rig="contrasting" dir="t">
                <a:rot lat="0" lon="0" rev="1200000"/>
              </a:lightRig>
            </a:scene3d>
          </p:grpSpPr>
          <p:sp>
            <p:nvSpPr>
              <p:cNvPr id="14" name="Rounded Rectangle 13"/>
              <p:cNvSpPr/>
              <p:nvPr/>
            </p:nvSpPr>
            <p:spPr>
              <a:xfrm>
                <a:off x="6397781" y="3733793"/>
                <a:ext cx="4604768" cy="1766879"/>
              </a:xfrm>
              <a:prstGeom prst="roundRect">
                <a:avLst>
                  <a:gd name="adj" fmla="val 10000"/>
                </a:avLst>
              </a:prstGeom>
              <a:grpFill/>
              <a:sp3d z="-300000" contourW="19050" prstMaterial="metal">
                <a:bevelT w="88900" h="203200"/>
                <a:bevelB w="165100" h="254000"/>
              </a:sp3d>
            </p:spPr>
            <p:style>
              <a:lnRef idx="0">
                <a:schemeClr val="accent2">
                  <a:hueOff val="-5948264"/>
                  <a:satOff val="0"/>
                  <a:lumOff val="1032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7137835" y="4161021"/>
                <a:ext cx="3825901" cy="844626"/>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t" anchorCtr="0">
                <a:noAutofit/>
              </a:bodyPr>
              <a:lstStyle/>
              <a:p>
                <a:pPr marL="0" lvl="1" algn="l" defTabSz="889000">
                  <a:lnSpc>
                    <a:spcPct val="90000"/>
                  </a:lnSpc>
                  <a:spcBef>
                    <a:spcPct val="0"/>
                  </a:spcBef>
                  <a:spcAft>
                    <a:spcPct val="15000"/>
                  </a:spcAft>
                </a:pPr>
                <a:r>
                  <a:rPr lang="en-US" sz="2000" b="1" kern="1200" dirty="0" smtClean="0"/>
                  <a:t>Manage</a:t>
                </a:r>
              </a:p>
            </p:txBody>
          </p:sp>
        </p:grpSp>
        <p:grpSp>
          <p:nvGrpSpPr>
            <p:cNvPr id="11" name="Group 10"/>
            <p:cNvGrpSpPr/>
            <p:nvPr/>
          </p:nvGrpSpPr>
          <p:grpSpPr>
            <a:xfrm>
              <a:off x="7161212" y="4189802"/>
              <a:ext cx="860767" cy="945155"/>
              <a:chOff x="5732114" y="2836514"/>
              <a:chExt cx="2390808" cy="2390808"/>
            </a:xfrm>
            <a:grpFill/>
            <a:scene3d>
              <a:camera prst="orthographicFront">
                <a:rot lat="0" lon="0" rev="0"/>
              </a:camera>
              <a:lightRig rig="contrasting" dir="t">
                <a:rot lat="0" lon="0" rev="1200000"/>
              </a:lightRig>
            </a:scene3d>
          </p:grpSpPr>
          <p:sp>
            <p:nvSpPr>
              <p:cNvPr id="12" name="Pie 11"/>
              <p:cNvSpPr/>
              <p:nvPr/>
            </p:nvSpPr>
            <p:spPr>
              <a:xfrm rot="10800000">
                <a:off x="5732114" y="2836514"/>
                <a:ext cx="2390808" cy="2390808"/>
              </a:xfrm>
              <a:prstGeom prst="pieWedge">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948264"/>
                  <a:satOff val="0"/>
                  <a:lumOff val="10327"/>
                  <a:alphaOff val="0"/>
                </a:schemeClr>
              </a:effectRef>
              <a:fontRef idx="minor">
                <a:schemeClr val="lt1"/>
              </a:fontRef>
            </p:style>
          </p:sp>
          <p:sp>
            <p:nvSpPr>
              <p:cNvPr id="13" name="Pie 6"/>
              <p:cNvSpPr/>
              <p:nvPr/>
            </p:nvSpPr>
            <p:spPr>
              <a:xfrm rot="21600000">
                <a:off x="5732114" y="2836514"/>
                <a:ext cx="1690557" cy="169055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smtClean="0"/>
              </a:p>
            </p:txBody>
          </p:sp>
        </p:grpSp>
      </p:grpSp>
    </p:spTree>
    <p:extLst>
      <p:ext uri="{BB962C8B-B14F-4D97-AF65-F5344CB8AC3E}">
        <p14:creationId xmlns:p14="http://schemas.microsoft.com/office/powerpoint/2010/main" val="2576388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1000"/>
                                        <p:tgtEl>
                                          <p:spTgt spid="17">
                                            <p:txEl>
                                              <p:pRg st="1" end="1"/>
                                            </p:txEl>
                                          </p:spTgt>
                                        </p:tgtEl>
                                      </p:cBhvr>
                                    </p:animEffect>
                                    <p:anim calcmode="lin" valueType="num">
                                      <p:cBhvr>
                                        <p:cTn id="1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1000"/>
                                        <p:tgtEl>
                                          <p:spTgt spid="17">
                                            <p:txEl>
                                              <p:pRg st="2" end="2"/>
                                            </p:txEl>
                                          </p:spTgt>
                                        </p:tgtEl>
                                      </p:cBhvr>
                                    </p:animEffect>
                                    <p:anim calcmode="lin" valueType="num">
                                      <p:cBhvr>
                                        <p:cTn id="18"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1000"/>
                                        <p:tgtEl>
                                          <p:spTgt spid="17">
                                            <p:txEl>
                                              <p:pRg st="3" end="3"/>
                                            </p:txEl>
                                          </p:spTgt>
                                        </p:tgtEl>
                                      </p:cBhvr>
                                    </p:animEffect>
                                    <p:anim calcmode="lin" valueType="num">
                                      <p:cBhvr>
                                        <p:cTn id="23"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1000"/>
                                        <p:tgtEl>
                                          <p:spTgt spid="17">
                                            <p:txEl>
                                              <p:pRg st="4" end="4"/>
                                            </p:txEl>
                                          </p:spTgt>
                                        </p:tgtEl>
                                      </p:cBhvr>
                                    </p:animEffect>
                                    <p:anim calcmode="lin" valueType="num">
                                      <p:cBhvr>
                                        <p:cTn id="2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fade">
                                      <p:cBhvr>
                                        <p:cTn id="32" dur="1000"/>
                                        <p:tgtEl>
                                          <p:spTgt spid="17">
                                            <p:txEl>
                                              <p:pRg st="5" end="5"/>
                                            </p:txEl>
                                          </p:spTgt>
                                        </p:tgtEl>
                                      </p:cBhvr>
                                    </p:animEffect>
                                    <p:anim calcmode="lin" valueType="num">
                                      <p:cBhvr>
                                        <p:cTn id="33"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
                                            <p:txEl>
                                              <p:pRg st="7" end="7"/>
                                            </p:txEl>
                                          </p:spTgt>
                                        </p:tgtEl>
                                        <p:attrNameLst>
                                          <p:attrName>style.visibility</p:attrName>
                                        </p:attrNameLst>
                                      </p:cBhvr>
                                      <p:to>
                                        <p:strVal val="visible"/>
                                      </p:to>
                                    </p:set>
                                    <p:animEffect transition="in" filter="fade">
                                      <p:cBhvr>
                                        <p:cTn id="39" dur="1000"/>
                                        <p:tgtEl>
                                          <p:spTgt spid="17">
                                            <p:txEl>
                                              <p:pRg st="7" end="7"/>
                                            </p:txEl>
                                          </p:spTgt>
                                        </p:tgtEl>
                                      </p:cBhvr>
                                    </p:animEffect>
                                    <p:anim calcmode="lin" valueType="num">
                                      <p:cBhvr>
                                        <p:cTn id="40"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xEl>
                                              <p:pRg st="8" end="8"/>
                                            </p:txEl>
                                          </p:spTgt>
                                        </p:tgtEl>
                                        <p:attrNameLst>
                                          <p:attrName>style.visibility</p:attrName>
                                        </p:attrNameLst>
                                      </p:cBhvr>
                                      <p:to>
                                        <p:strVal val="visible"/>
                                      </p:to>
                                    </p:set>
                                    <p:animEffect transition="in" filter="fade">
                                      <p:cBhvr>
                                        <p:cTn id="44" dur="1000"/>
                                        <p:tgtEl>
                                          <p:spTgt spid="17">
                                            <p:txEl>
                                              <p:pRg st="8" end="8"/>
                                            </p:txEl>
                                          </p:spTgt>
                                        </p:tgtEl>
                                      </p:cBhvr>
                                    </p:animEffect>
                                    <p:anim calcmode="lin" valueType="num">
                                      <p:cBhvr>
                                        <p:cTn id="45" dur="10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7">
                                            <p:txEl>
                                              <p:pRg st="9" end="9"/>
                                            </p:txEl>
                                          </p:spTgt>
                                        </p:tgtEl>
                                        <p:attrNameLst>
                                          <p:attrName>style.visibility</p:attrName>
                                        </p:attrNameLst>
                                      </p:cBhvr>
                                      <p:to>
                                        <p:strVal val="visible"/>
                                      </p:to>
                                    </p:set>
                                    <p:animEffect transition="in" filter="fade">
                                      <p:cBhvr>
                                        <p:cTn id="49" dur="1000"/>
                                        <p:tgtEl>
                                          <p:spTgt spid="17">
                                            <p:txEl>
                                              <p:pRg st="9" end="9"/>
                                            </p:txEl>
                                          </p:spTgt>
                                        </p:tgtEl>
                                      </p:cBhvr>
                                    </p:animEffect>
                                    <p:anim calcmode="lin" valueType="num">
                                      <p:cBhvr>
                                        <p:cTn id="50" dur="1000" fill="hold"/>
                                        <p:tgtEl>
                                          <p:spTgt spid="17">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19907" y="1447800"/>
            <a:ext cx="11149012" cy="1772793"/>
          </a:xfrm>
          <a:prstGeom prst="rect">
            <a:avLst/>
          </a:prstGeom>
          <a:noFill/>
        </p:spPr>
        <p:txBody>
          <a:bodyPr wrap="square" lIns="0" tIns="0" rIns="0" bIns="0" rtlCol="0">
            <a:spAutoFit/>
          </a:bodyPr>
          <a:lstStyle/>
          <a:p>
            <a:pPr marL="398481" indent="-395288">
              <a:lnSpc>
                <a:spcPct val="90000"/>
              </a:lnSpc>
              <a:spcBef>
                <a:spcPct val="20000"/>
              </a:spcBef>
              <a:buSzPct val="90000"/>
              <a:buBlip>
                <a:blip r:embed="rId2"/>
              </a:buBlip>
            </a:pPr>
            <a:r>
              <a:rPr lang="en-US" dirty="0" smtClean="0">
                <a:gradFill>
                  <a:gsLst>
                    <a:gs pos="0">
                      <a:schemeClr val="tx1"/>
                    </a:gs>
                    <a:gs pos="86000">
                      <a:schemeClr val="tx1"/>
                    </a:gs>
                  </a:gsLst>
                  <a:lin ang="5400000" scaled="0"/>
                </a:gradFill>
              </a:rPr>
              <a:t>Performance </a:t>
            </a:r>
            <a:r>
              <a:rPr lang="en-US" dirty="0">
                <a:gradFill>
                  <a:gsLst>
                    <a:gs pos="0">
                      <a:schemeClr val="tx1"/>
                    </a:gs>
                    <a:gs pos="86000">
                      <a:schemeClr val="tx1"/>
                    </a:gs>
                  </a:gsLst>
                  <a:lin ang="5400000" scaled="0"/>
                </a:gradFill>
              </a:rPr>
              <a:t>Analysis includes</a:t>
            </a:r>
          </a:p>
          <a:p>
            <a:pPr marL="855663" lvl="1" indent="-395288">
              <a:lnSpc>
                <a:spcPct val="90000"/>
              </a:lnSpc>
              <a:spcBef>
                <a:spcPct val="20000"/>
              </a:spcBef>
              <a:buSzPct val="90000"/>
              <a:buBlip>
                <a:blip r:embed="rId2"/>
              </a:buBlip>
            </a:pPr>
            <a:r>
              <a:rPr lang="en-US" dirty="0" smtClean="0">
                <a:gradFill>
                  <a:gsLst>
                    <a:gs pos="0">
                      <a:schemeClr val="tx1"/>
                    </a:gs>
                    <a:gs pos="86000">
                      <a:schemeClr val="tx1"/>
                    </a:gs>
                  </a:gsLst>
                  <a:lin ang="5400000" scaled="0"/>
                </a:gradFill>
              </a:rPr>
              <a:t>Before</a:t>
            </a:r>
            <a:r>
              <a:rPr lang="en-US" dirty="0">
                <a:gradFill>
                  <a:gsLst>
                    <a:gs pos="0">
                      <a:schemeClr val="tx1"/>
                    </a:gs>
                    <a:gs pos="86000">
                      <a:schemeClr val="tx1"/>
                    </a:gs>
                  </a:gsLst>
                  <a:lin ang="5400000" scaled="0"/>
                </a:gradFill>
              </a:rPr>
              <a:t>: 14 August Patch Release with 1 Out of Band Release</a:t>
            </a:r>
          </a:p>
          <a:p>
            <a:pPr marL="855663" lvl="1" indent="-395288">
              <a:lnSpc>
                <a:spcPct val="90000"/>
              </a:lnSpc>
              <a:spcBef>
                <a:spcPct val="20000"/>
              </a:spcBef>
              <a:buSzPct val="90000"/>
              <a:buBlip>
                <a:blip r:embed="rId2"/>
              </a:buBlip>
            </a:pPr>
            <a:r>
              <a:rPr lang="en-US" dirty="0">
                <a:gradFill>
                  <a:gsLst>
                    <a:gs pos="0">
                      <a:schemeClr val="tx1"/>
                    </a:gs>
                    <a:gs pos="86000">
                      <a:schemeClr val="tx1"/>
                    </a:gs>
                  </a:gsLst>
                  <a:lin ang="5400000" scaled="0"/>
                </a:gradFill>
              </a:rPr>
              <a:t>After: 9 September </a:t>
            </a:r>
            <a:r>
              <a:rPr lang="en-US" dirty="0" smtClean="0"/>
              <a:t>Patch Release</a:t>
            </a:r>
          </a:p>
          <a:p>
            <a:pPr marL="398481" indent="-395288">
              <a:lnSpc>
                <a:spcPct val="90000"/>
              </a:lnSpc>
              <a:spcBef>
                <a:spcPct val="20000"/>
              </a:spcBef>
              <a:buSzPct val="90000"/>
              <a:buBlip>
                <a:blip r:embed="rId2"/>
              </a:buBlip>
            </a:pPr>
            <a:r>
              <a:rPr lang="en-US" dirty="0"/>
              <a:t>Performance Data Collected every 15 </a:t>
            </a:r>
            <a:r>
              <a:rPr lang="en-US" dirty="0" smtClean="0"/>
              <a:t>minutes</a:t>
            </a:r>
          </a:p>
          <a:p>
            <a:pPr marL="398481" indent="-395288">
              <a:lnSpc>
                <a:spcPct val="90000"/>
              </a:lnSpc>
              <a:spcBef>
                <a:spcPct val="20000"/>
              </a:spcBef>
              <a:buSzPct val="90000"/>
              <a:buBlip>
                <a:blip r:embed="rId2"/>
              </a:buBlip>
            </a:pPr>
            <a:r>
              <a:rPr lang="en-US" dirty="0" smtClean="0">
                <a:gradFill>
                  <a:gsLst>
                    <a:gs pos="0">
                      <a:schemeClr val="tx1"/>
                    </a:gs>
                    <a:gs pos="86000">
                      <a:schemeClr val="tx1"/>
                    </a:gs>
                  </a:gsLst>
                  <a:lin ang="5400000" scaled="0"/>
                </a:gradFill>
              </a:rPr>
              <a:t>Legend:  </a:t>
            </a:r>
            <a:r>
              <a:rPr lang="en-US" b="1" dirty="0" smtClean="0">
                <a:solidFill>
                  <a:srgbClr val="59D01E"/>
                </a:solidFill>
              </a:rPr>
              <a:t>Green</a:t>
            </a:r>
            <a:r>
              <a:rPr lang="en-US" dirty="0" smtClean="0">
                <a:gradFill>
                  <a:gsLst>
                    <a:gs pos="0">
                      <a:schemeClr val="tx1"/>
                    </a:gs>
                    <a:gs pos="86000">
                      <a:schemeClr val="tx1"/>
                    </a:gs>
                  </a:gsLst>
                  <a:lin ang="5400000" scaled="0"/>
                </a:gradFill>
              </a:rPr>
              <a:t> = </a:t>
            </a:r>
            <a:r>
              <a:rPr lang="en-US" dirty="0" smtClean="0"/>
              <a:t>Less </a:t>
            </a:r>
            <a:r>
              <a:rPr lang="en-US" dirty="0"/>
              <a:t>than 25% </a:t>
            </a:r>
            <a:r>
              <a:rPr lang="en-US" dirty="0" smtClean="0"/>
              <a:t>spike; </a:t>
            </a:r>
            <a:r>
              <a:rPr lang="en-US" b="1" dirty="0" smtClean="0">
                <a:solidFill>
                  <a:srgbClr val="FFFF00"/>
                </a:solidFill>
              </a:rPr>
              <a:t>Yellow</a:t>
            </a:r>
            <a:r>
              <a:rPr lang="en-US" dirty="0" smtClean="0"/>
              <a:t> = Between 25</a:t>
            </a:r>
            <a:r>
              <a:rPr lang="en-US" dirty="0"/>
              <a:t>% and </a:t>
            </a:r>
            <a:r>
              <a:rPr lang="en-US" dirty="0" smtClean="0"/>
              <a:t>50%; </a:t>
            </a:r>
            <a:r>
              <a:rPr lang="en-US" b="1" dirty="0" smtClean="0">
                <a:solidFill>
                  <a:srgbClr val="FF0000"/>
                </a:solidFill>
              </a:rPr>
              <a:t>Red</a:t>
            </a:r>
            <a:r>
              <a:rPr lang="en-US" dirty="0" smtClean="0"/>
              <a:t> = Greater </a:t>
            </a:r>
            <a:r>
              <a:rPr lang="en-US" dirty="0"/>
              <a:t>than 50% </a:t>
            </a:r>
            <a:r>
              <a:rPr lang="en-US" dirty="0" smtClean="0"/>
              <a:t>spike</a:t>
            </a:r>
          </a:p>
          <a:p>
            <a:pPr marL="398481" indent="-395288">
              <a:lnSpc>
                <a:spcPct val="90000"/>
              </a:lnSpc>
              <a:spcBef>
                <a:spcPct val="20000"/>
              </a:spcBef>
              <a:buSzPct val="90000"/>
              <a:buBlip>
                <a:blip r:embed="rId2"/>
              </a:buBlip>
            </a:pPr>
            <a:r>
              <a:rPr lang="en-US" dirty="0" smtClean="0">
                <a:gradFill>
                  <a:gsLst>
                    <a:gs pos="0">
                      <a:schemeClr val="tx1"/>
                    </a:gs>
                    <a:gs pos="86000">
                      <a:schemeClr val="tx1"/>
                    </a:gs>
                  </a:gsLst>
                  <a:lin ang="5400000" scaled="0"/>
                </a:gradFill>
              </a:rPr>
              <a:t>Server </a:t>
            </a:r>
            <a:r>
              <a:rPr lang="en-US" dirty="0">
                <a:gradFill>
                  <a:gsLst>
                    <a:gs pos="0">
                      <a:schemeClr val="tx1"/>
                    </a:gs>
                    <a:gs pos="86000">
                      <a:schemeClr val="tx1"/>
                    </a:gs>
                  </a:gsLst>
                  <a:lin ang="5400000" scaled="0"/>
                </a:gradFill>
              </a:rPr>
              <a:t>performance is directly proportional to number of </a:t>
            </a:r>
            <a:r>
              <a:rPr lang="en-US" dirty="0" smtClean="0">
                <a:gradFill>
                  <a:gsLst>
                    <a:gs pos="0">
                      <a:schemeClr val="tx1"/>
                    </a:gs>
                    <a:gs pos="86000">
                      <a:schemeClr val="tx1"/>
                    </a:gs>
                  </a:gsLst>
                  <a:lin ang="5400000" scaled="0"/>
                </a:gradFill>
              </a:rPr>
              <a:t>deployments</a:t>
            </a:r>
            <a:endParaRPr lang="en-US" dirty="0" smtClean="0"/>
          </a:p>
        </p:txBody>
      </p:sp>
      <p:sp>
        <p:nvSpPr>
          <p:cNvPr id="4" name="Title 1"/>
          <p:cNvSpPr>
            <a:spLocks noGrp="1"/>
          </p:cNvSpPr>
          <p:nvPr>
            <p:ph type="title"/>
          </p:nvPr>
        </p:nvSpPr>
        <p:spPr/>
        <p:txBody>
          <a:bodyPr>
            <a:noAutofit/>
          </a:bodyPr>
          <a:lstStyle/>
          <a:p>
            <a:r>
              <a:rPr lang="en-US" sz="3600" smtClean="0"/>
              <a:t>Server Performance After FEP Deployment</a:t>
            </a:r>
            <a:endParaRPr lang="en-US" sz="3600" dirty="0"/>
          </a:p>
        </p:txBody>
      </p:sp>
      <p:grpSp>
        <p:nvGrpSpPr>
          <p:cNvPr id="58" name="Group 57"/>
          <p:cNvGrpSpPr/>
          <p:nvPr/>
        </p:nvGrpSpPr>
        <p:grpSpPr>
          <a:xfrm>
            <a:off x="9980612" y="92133"/>
            <a:ext cx="2088247" cy="1050867"/>
            <a:chOff x="7161212" y="4189802"/>
            <a:chExt cx="2088247" cy="1050867"/>
          </a:xfrm>
          <a:solidFill>
            <a:srgbClr val="7030A0"/>
          </a:solidFill>
        </p:grpSpPr>
        <p:grpSp>
          <p:nvGrpSpPr>
            <p:cNvPr id="59" name="Group 58"/>
            <p:cNvGrpSpPr/>
            <p:nvPr/>
          </p:nvGrpSpPr>
          <p:grpSpPr>
            <a:xfrm>
              <a:off x="7591595" y="4477958"/>
              <a:ext cx="1657864" cy="762711"/>
              <a:chOff x="6397781" y="3733793"/>
              <a:chExt cx="4604768" cy="1766879"/>
            </a:xfrm>
            <a:grpFill/>
            <a:scene3d>
              <a:camera prst="orthographicFront">
                <a:rot lat="0" lon="0" rev="0"/>
              </a:camera>
              <a:lightRig rig="contrasting" dir="t">
                <a:rot lat="0" lon="0" rev="1200000"/>
              </a:lightRig>
            </a:scene3d>
          </p:grpSpPr>
          <p:sp>
            <p:nvSpPr>
              <p:cNvPr id="63" name="Rounded Rectangle 62"/>
              <p:cNvSpPr/>
              <p:nvPr/>
            </p:nvSpPr>
            <p:spPr>
              <a:xfrm>
                <a:off x="6397781" y="3733793"/>
                <a:ext cx="4604768" cy="1766879"/>
              </a:xfrm>
              <a:prstGeom prst="roundRect">
                <a:avLst>
                  <a:gd name="adj" fmla="val 10000"/>
                </a:avLst>
              </a:prstGeom>
              <a:grpFill/>
              <a:sp3d z="-300000" contourW="19050" prstMaterial="metal">
                <a:bevelT w="88900" h="203200"/>
                <a:bevelB w="165100" h="254000"/>
              </a:sp3d>
            </p:spPr>
            <p:style>
              <a:lnRef idx="0">
                <a:schemeClr val="accent2">
                  <a:hueOff val="-5948264"/>
                  <a:satOff val="0"/>
                  <a:lumOff val="1032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Rounded Rectangle 4"/>
              <p:cNvSpPr/>
              <p:nvPr/>
            </p:nvSpPr>
            <p:spPr>
              <a:xfrm>
                <a:off x="7137835" y="4161021"/>
                <a:ext cx="3825901" cy="844626"/>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t" anchorCtr="0">
                <a:noAutofit/>
              </a:bodyPr>
              <a:lstStyle/>
              <a:p>
                <a:pPr marL="0" lvl="1" algn="l" defTabSz="889000">
                  <a:lnSpc>
                    <a:spcPct val="90000"/>
                  </a:lnSpc>
                  <a:spcBef>
                    <a:spcPct val="0"/>
                  </a:spcBef>
                  <a:spcAft>
                    <a:spcPct val="15000"/>
                  </a:spcAft>
                </a:pPr>
                <a:r>
                  <a:rPr lang="en-US" sz="2000" b="1" kern="1200" dirty="0" smtClean="0"/>
                  <a:t>Manage</a:t>
                </a:r>
              </a:p>
            </p:txBody>
          </p:sp>
        </p:grpSp>
        <p:grpSp>
          <p:nvGrpSpPr>
            <p:cNvPr id="60" name="Group 59"/>
            <p:cNvGrpSpPr/>
            <p:nvPr/>
          </p:nvGrpSpPr>
          <p:grpSpPr>
            <a:xfrm>
              <a:off x="7161212" y="4189802"/>
              <a:ext cx="860767" cy="945155"/>
              <a:chOff x="5732114" y="2836514"/>
              <a:chExt cx="2390808" cy="2390808"/>
            </a:xfrm>
            <a:grpFill/>
            <a:scene3d>
              <a:camera prst="orthographicFront">
                <a:rot lat="0" lon="0" rev="0"/>
              </a:camera>
              <a:lightRig rig="contrasting" dir="t">
                <a:rot lat="0" lon="0" rev="1200000"/>
              </a:lightRig>
            </a:scene3d>
          </p:grpSpPr>
          <p:sp>
            <p:nvSpPr>
              <p:cNvPr id="61" name="Pie 60"/>
              <p:cNvSpPr/>
              <p:nvPr/>
            </p:nvSpPr>
            <p:spPr>
              <a:xfrm rot="10800000">
                <a:off x="5732114" y="2836514"/>
                <a:ext cx="2390808" cy="2390808"/>
              </a:xfrm>
              <a:prstGeom prst="pieWedge">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948264"/>
                  <a:satOff val="0"/>
                  <a:lumOff val="10327"/>
                  <a:alphaOff val="0"/>
                </a:schemeClr>
              </a:effectRef>
              <a:fontRef idx="minor">
                <a:schemeClr val="lt1"/>
              </a:fontRef>
            </p:style>
          </p:sp>
          <p:sp>
            <p:nvSpPr>
              <p:cNvPr id="62" name="Pie 6"/>
              <p:cNvSpPr/>
              <p:nvPr/>
            </p:nvSpPr>
            <p:spPr>
              <a:xfrm rot="21600000">
                <a:off x="5732114" y="2836514"/>
                <a:ext cx="1690557" cy="169055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smtClean="0"/>
              </a:p>
            </p:txBody>
          </p:sp>
        </p:grpSp>
      </p:grpSp>
      <p:graphicFrame>
        <p:nvGraphicFramePr>
          <p:cNvPr id="5" name="Table 4"/>
          <p:cNvGraphicFramePr>
            <a:graphicFrameLocks noGrp="1"/>
          </p:cNvGraphicFramePr>
          <p:nvPr>
            <p:extLst>
              <p:ext uri="{D42A27DB-BD31-4B8C-83A1-F6EECF244321}">
                <p14:modId xmlns:p14="http://schemas.microsoft.com/office/powerpoint/2010/main" val="1574988919"/>
              </p:ext>
            </p:extLst>
          </p:nvPr>
        </p:nvGraphicFramePr>
        <p:xfrm>
          <a:off x="334824" y="3385786"/>
          <a:ext cx="11487294" cy="3356516"/>
        </p:xfrm>
        <a:graphic>
          <a:graphicData uri="http://schemas.openxmlformats.org/drawingml/2006/table">
            <a:tbl>
              <a:tblPr firstRow="1" bandRow="1">
                <a:tableStyleId>{B301B821-A1FF-4177-AEE7-76D212191A09}</a:tableStyleId>
              </a:tblPr>
              <a:tblGrid>
                <a:gridCol w="883638"/>
                <a:gridCol w="883638"/>
                <a:gridCol w="883638"/>
                <a:gridCol w="883638"/>
                <a:gridCol w="883638"/>
                <a:gridCol w="883638"/>
                <a:gridCol w="883638"/>
                <a:gridCol w="883638"/>
                <a:gridCol w="883638"/>
                <a:gridCol w="883638"/>
                <a:gridCol w="883638"/>
                <a:gridCol w="883638"/>
                <a:gridCol w="883638"/>
              </a:tblGrid>
              <a:tr h="520189">
                <a:tc gridSpan="13">
                  <a:txBody>
                    <a:bodyPr/>
                    <a:lstStyle/>
                    <a:p>
                      <a:pPr algn="ctr" fontAlgn="b"/>
                      <a:r>
                        <a:rPr lang="en-US" sz="1600" u="none" strike="noStrike" dirty="0" smtClean="0">
                          <a:solidFill>
                            <a:schemeClr val="bg1"/>
                          </a:solidFill>
                          <a:effectLst/>
                        </a:rPr>
                        <a:t>Primary Site 1: 94,000 ConfigMgr Clients and 53,000 FEP Clients</a:t>
                      </a:r>
                      <a:endParaRPr lang="en-US" sz="1600" b="1" i="0" u="none" strike="noStrike" dirty="0">
                        <a:solidFill>
                          <a:schemeClr val="bg1"/>
                        </a:solidFill>
                        <a:effectLst/>
                        <a:latin typeface="+mn-lt"/>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1411">
                <a:tc rowSpan="2">
                  <a:txBody>
                    <a:bodyPr/>
                    <a:lstStyle/>
                    <a:p>
                      <a:pPr algn="ctr" fontAlgn="b"/>
                      <a:r>
                        <a:rPr lang="en-US" sz="1600" b="1" u="none" strike="noStrike" dirty="0" smtClean="0">
                          <a:effectLst/>
                        </a:rPr>
                        <a:t>Site Role</a:t>
                      </a:r>
                      <a:endParaRPr lang="en-US" sz="1600" b="1" i="0" u="none" strike="noStrike" dirty="0">
                        <a:solidFill>
                          <a:srgbClr val="000000"/>
                        </a:solidFill>
                        <a:effectLst/>
                        <a:latin typeface="+mn-lt"/>
                      </a:endParaRPr>
                    </a:p>
                  </a:txBody>
                  <a:tcPr marL="7620" marR="7620" marT="7620" marB="0" anchor="ctr"/>
                </a:tc>
                <a:tc gridSpan="3">
                  <a:txBody>
                    <a:bodyPr/>
                    <a:lstStyle/>
                    <a:p>
                      <a:pPr algn="ctr" fontAlgn="b"/>
                      <a:r>
                        <a:rPr lang="en-US" sz="1600" b="1" u="none" strike="noStrike" dirty="0">
                          <a:effectLst/>
                        </a:rPr>
                        <a:t>Total Processor % Utilization</a:t>
                      </a:r>
                      <a:endParaRPr lang="en-US" sz="1600" b="1" i="0" u="none" strike="noStrike" dirty="0">
                        <a:solidFill>
                          <a:srgbClr val="000000"/>
                        </a:solidFill>
                        <a:effectLst/>
                        <a:latin typeface="+mn-lt"/>
                      </a:endParaRPr>
                    </a:p>
                  </a:txBody>
                  <a:tcPr marL="7620" marR="7620" marT="7620" marB="0" anchor="ctr"/>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dirty="0">
                          <a:effectLst/>
                        </a:rPr>
                        <a:t>Memory Available</a:t>
                      </a:r>
                      <a:endParaRPr lang="en-US" sz="1600" b="1" i="0" u="none" strike="noStrike" dirty="0">
                        <a:solidFill>
                          <a:srgbClr val="000000"/>
                        </a:solidFill>
                        <a:effectLst/>
                        <a:latin typeface="+mn-lt"/>
                      </a:endParaRPr>
                    </a:p>
                  </a:txBody>
                  <a:tcPr marL="7620" marR="7620" marT="7620" marB="0" anchor="ctr"/>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dirty="0">
                          <a:effectLst/>
                        </a:rPr>
                        <a:t>Total </a:t>
                      </a:r>
                      <a:r>
                        <a:rPr lang="en-US" sz="1600" b="1" u="none" strike="noStrike" dirty="0" err="1" smtClean="0">
                          <a:effectLst/>
                        </a:rPr>
                        <a:t>KiloBytes</a:t>
                      </a:r>
                      <a:r>
                        <a:rPr lang="en-US" sz="1600" b="1" u="none" strike="noStrike" dirty="0" smtClean="0">
                          <a:effectLst/>
                        </a:rPr>
                        <a:t> </a:t>
                      </a:r>
                      <a:r>
                        <a:rPr lang="en-US" sz="1600" b="1" u="none" strike="noStrike" dirty="0">
                          <a:effectLst/>
                        </a:rPr>
                        <a:t>per second</a:t>
                      </a:r>
                      <a:endParaRPr lang="en-US" sz="1600" b="1" i="0" u="none" strike="noStrike" dirty="0">
                        <a:solidFill>
                          <a:srgbClr val="000000"/>
                        </a:solidFill>
                        <a:effectLst/>
                        <a:latin typeface="+mn-lt"/>
                      </a:endParaRPr>
                    </a:p>
                  </a:txBody>
                  <a:tcPr marL="7620" marR="7620" marT="7620" marB="0" anchor="ctr"/>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smtClean="0">
                          <a:effectLst/>
                        </a:rPr>
                        <a:t>Web Service Current Connection Count</a:t>
                      </a:r>
                      <a:endParaRPr lang="en-US" sz="1600" b="1" i="0" u="none" strike="noStrike" dirty="0">
                        <a:solidFill>
                          <a:srgbClr val="000000"/>
                        </a:solidFill>
                        <a:effectLst/>
                        <a:latin typeface="+mn-lt"/>
                      </a:endParaRPr>
                    </a:p>
                  </a:txBody>
                  <a:tcPr marL="7620" marR="7620" marT="7620" marB="0" anchor="ctr"/>
                </a:tc>
                <a:tc hMerge="1">
                  <a:txBody>
                    <a:bodyPr/>
                    <a:lstStyle/>
                    <a:p>
                      <a:endParaRPr lang="en-US"/>
                    </a:p>
                  </a:txBody>
                  <a:tcPr/>
                </a:tc>
                <a:tc hMerge="1">
                  <a:txBody>
                    <a:bodyPr/>
                    <a:lstStyle/>
                    <a:p>
                      <a:endParaRPr lang="en-US"/>
                    </a:p>
                  </a:txBody>
                  <a:tcPr/>
                </a:tc>
              </a:tr>
              <a:tr h="381000">
                <a:tc vMerge="1">
                  <a:txBody>
                    <a:bodyPr/>
                    <a:lstStyle/>
                    <a:p>
                      <a:endParaRPr lang="en-US"/>
                    </a:p>
                  </a:txBody>
                  <a:tcPr/>
                </a:tc>
                <a:tc>
                  <a:txBody>
                    <a:bodyPr/>
                    <a:lstStyle/>
                    <a:p>
                      <a:pPr algn="ctr" fontAlgn="b"/>
                      <a:r>
                        <a:rPr lang="en-US" sz="1600" u="none" strike="noStrike" dirty="0" smtClean="0">
                          <a:effectLst/>
                        </a:rPr>
                        <a:t>Before</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smtClean="0">
                          <a:effectLst/>
                        </a:rPr>
                        <a:t>After</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Status</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smtClean="0">
                          <a:effectLst/>
                        </a:rPr>
                        <a:t>Before</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smtClean="0">
                          <a:effectLst/>
                        </a:rPr>
                        <a:t>After</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a:effectLst/>
                        </a:rPr>
                        <a:t>Status</a:t>
                      </a:r>
                      <a:endParaRPr lang="en-US" sz="1600" b="1" i="0" u="none" strike="noStrike">
                        <a:solidFill>
                          <a:srgbClr val="000000"/>
                        </a:solidFill>
                        <a:effectLst/>
                        <a:latin typeface="+mn-lt"/>
                      </a:endParaRPr>
                    </a:p>
                  </a:txBody>
                  <a:tcPr marL="7620" marR="7620" marT="7620" marB="0" anchor="ctr"/>
                </a:tc>
                <a:tc>
                  <a:txBody>
                    <a:bodyPr/>
                    <a:lstStyle/>
                    <a:p>
                      <a:pPr algn="ctr" fontAlgn="b"/>
                      <a:r>
                        <a:rPr lang="en-US" sz="1600" u="none" strike="noStrike" dirty="0" smtClean="0">
                          <a:effectLst/>
                        </a:rPr>
                        <a:t>Before</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smtClean="0">
                          <a:effectLst/>
                        </a:rPr>
                        <a:t>After</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a:effectLst/>
                        </a:rPr>
                        <a:t>Status</a:t>
                      </a:r>
                      <a:endParaRPr lang="en-US" sz="1600" b="1" i="0" u="none" strike="noStrike">
                        <a:solidFill>
                          <a:srgbClr val="000000"/>
                        </a:solidFill>
                        <a:effectLst/>
                        <a:latin typeface="+mn-lt"/>
                      </a:endParaRPr>
                    </a:p>
                  </a:txBody>
                  <a:tcPr marL="7620" marR="7620" marT="7620" marB="0" anchor="ctr"/>
                </a:tc>
                <a:tc>
                  <a:txBody>
                    <a:bodyPr/>
                    <a:lstStyle/>
                    <a:p>
                      <a:pPr algn="ctr" fontAlgn="b"/>
                      <a:r>
                        <a:rPr lang="en-US" sz="1600" u="none" strike="noStrike" dirty="0" smtClean="0">
                          <a:effectLst/>
                        </a:rPr>
                        <a:t>Before</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smtClean="0">
                          <a:effectLst/>
                        </a:rPr>
                        <a:t>After</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Status</a:t>
                      </a:r>
                      <a:endParaRPr lang="en-US" sz="1600" b="1" i="0" u="none" strike="noStrike" dirty="0">
                        <a:solidFill>
                          <a:srgbClr val="000000"/>
                        </a:solidFill>
                        <a:effectLst/>
                        <a:latin typeface="+mn-lt"/>
                      </a:endParaRPr>
                    </a:p>
                  </a:txBody>
                  <a:tcPr marL="7620" marR="7620" marT="7620" marB="0" anchor="ctr"/>
                </a:tc>
              </a:tr>
              <a:tr h="563538">
                <a:tc>
                  <a:txBody>
                    <a:bodyPr/>
                    <a:lstStyle/>
                    <a:p>
                      <a:pPr algn="ctr" fontAlgn="b"/>
                      <a:r>
                        <a:rPr lang="en-US" sz="1600" b="1" u="none" strike="noStrike" dirty="0">
                          <a:effectLst/>
                        </a:rPr>
                        <a:t>Site Server</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37%</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13%</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8 GB</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8 GB</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912</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1270</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a:effectLst/>
                        </a:rPr>
                        <a:t> </a:t>
                      </a:r>
                      <a:endParaRPr lang="en-US" sz="1600" b="1" i="0" u="none" strike="noStrike">
                        <a:solidFill>
                          <a:srgbClr val="000000"/>
                        </a:solidFill>
                        <a:effectLst/>
                        <a:latin typeface="+mn-lt"/>
                      </a:endParaRPr>
                    </a:p>
                  </a:txBody>
                  <a:tcPr marL="7620" marR="7620" marT="7620" marB="0" anchor="ctr"/>
                </a:tc>
                <a:tc>
                  <a:txBody>
                    <a:bodyPr/>
                    <a:lstStyle/>
                    <a:p>
                      <a:pPr algn="ctr" fontAlgn="b"/>
                      <a:r>
                        <a:rPr lang="en-US" sz="1600" u="none" strike="noStrike" dirty="0">
                          <a:effectLst/>
                        </a:rPr>
                        <a:t>NA</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NA</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NA</a:t>
                      </a:r>
                      <a:endParaRPr lang="en-US" sz="1600" b="1" i="0" u="none" strike="noStrike" dirty="0">
                        <a:solidFill>
                          <a:srgbClr val="000000"/>
                        </a:solidFill>
                        <a:effectLst/>
                        <a:latin typeface="+mn-lt"/>
                      </a:endParaRPr>
                    </a:p>
                  </a:txBody>
                  <a:tcPr marL="7620" marR="7620" marT="7620" marB="0" anchor="ctr"/>
                </a:tc>
              </a:tr>
              <a:tr h="520189">
                <a:tc>
                  <a:txBody>
                    <a:bodyPr/>
                    <a:lstStyle/>
                    <a:p>
                      <a:pPr algn="ctr" fontAlgn="b"/>
                      <a:r>
                        <a:rPr lang="en-US" sz="1600" b="1" u="none" strike="noStrike" dirty="0">
                          <a:effectLst/>
                        </a:rPr>
                        <a:t>MP’s</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7%</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27%</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4.5 GB</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4.5 GB</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632</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448</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840</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b="0" i="0" u="none" strike="noStrike" dirty="0" smtClean="0">
                          <a:solidFill>
                            <a:srgbClr val="000000"/>
                          </a:solidFill>
                          <a:effectLst/>
                          <a:latin typeface="+mn-lt"/>
                        </a:rPr>
                        <a:t>1007</a:t>
                      </a:r>
                      <a:endParaRPr lang="en-US" sz="1600" b="0"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mn-lt"/>
                      </a:endParaRPr>
                    </a:p>
                  </a:txBody>
                  <a:tcPr marL="7620" marR="7620" marT="7620" marB="0" anchor="ctr"/>
                </a:tc>
              </a:tr>
              <a:tr h="520189">
                <a:tc>
                  <a:txBody>
                    <a:bodyPr/>
                    <a:lstStyle/>
                    <a:p>
                      <a:pPr algn="ctr" fontAlgn="b"/>
                      <a:r>
                        <a:rPr lang="en-US" sz="1600" b="1" u="none" strike="noStrike" dirty="0">
                          <a:effectLst/>
                        </a:rPr>
                        <a:t>SUP</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7%</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5%</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a:effectLst/>
                        </a:rPr>
                        <a:t>5.5 GB</a:t>
                      </a:r>
                      <a:endParaRPr lang="en-US" sz="1600" b="1" i="0" u="none" strike="noStrike">
                        <a:solidFill>
                          <a:srgbClr val="000000"/>
                        </a:solidFill>
                        <a:effectLst/>
                        <a:latin typeface="+mn-lt"/>
                      </a:endParaRPr>
                    </a:p>
                  </a:txBody>
                  <a:tcPr marL="7620" marR="7620" marT="7620" marB="0" anchor="ctr"/>
                </a:tc>
                <a:tc>
                  <a:txBody>
                    <a:bodyPr/>
                    <a:lstStyle/>
                    <a:p>
                      <a:pPr algn="ctr" fontAlgn="b"/>
                      <a:r>
                        <a:rPr lang="en-US" sz="1600" u="none" strike="noStrike" dirty="0">
                          <a:effectLst/>
                        </a:rPr>
                        <a:t>5.8 GB</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2491</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722</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142</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99</a:t>
                      </a:r>
                      <a:endParaRPr lang="en-US" sz="1600" b="1" i="0" u="none" strike="noStrike" dirty="0">
                        <a:solidFill>
                          <a:srgbClr val="000000"/>
                        </a:solidFill>
                        <a:effectLst/>
                        <a:latin typeface="+mn-lt"/>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mn-lt"/>
                      </a:endParaRPr>
                    </a:p>
                  </a:txBody>
                  <a:tcPr marL="7620" marR="7620" marT="7620" marB="0" anchor="ctr"/>
                </a:tc>
              </a:tr>
            </a:tbl>
          </a:graphicData>
        </a:graphic>
      </p:graphicFrame>
      <p:pic>
        <p:nvPicPr>
          <p:cNvPr id="34" name="Picture 13" descr="D:\Pennie's documents\MS Image\NEWFeb15\Windows_Vista_Icons_ for_Marketing_use\Complete.png"/>
          <p:cNvPicPr>
            <a:picLocks noChangeAspect="1" noChangeArrowheads="1"/>
          </p:cNvPicPr>
          <p:nvPr/>
        </p:nvPicPr>
        <p:blipFill>
          <a:blip r:embed="rId3"/>
          <a:srcRect/>
          <a:stretch>
            <a:fillRect/>
          </a:stretch>
        </p:blipFill>
        <p:spPr bwMode="auto">
          <a:xfrm>
            <a:off x="3249612" y="5257800"/>
            <a:ext cx="376500" cy="376500"/>
          </a:xfrm>
          <a:prstGeom prst="rect">
            <a:avLst/>
          </a:prstGeom>
          <a:noFill/>
        </p:spPr>
      </p:pic>
      <p:pic>
        <p:nvPicPr>
          <p:cNvPr id="35" name="Picture 13" descr="D:\Pennie's documents\MS Image\NEWFeb15\Windows_Vista_Icons_ for_Marketing_use\Complete.png"/>
          <p:cNvPicPr>
            <a:picLocks noChangeAspect="1" noChangeArrowheads="1"/>
          </p:cNvPicPr>
          <p:nvPr/>
        </p:nvPicPr>
        <p:blipFill>
          <a:blip r:embed="rId3"/>
          <a:srcRect/>
          <a:stretch>
            <a:fillRect/>
          </a:stretch>
        </p:blipFill>
        <p:spPr bwMode="auto">
          <a:xfrm>
            <a:off x="3249612" y="5842000"/>
            <a:ext cx="376500" cy="376500"/>
          </a:xfrm>
          <a:prstGeom prst="rect">
            <a:avLst/>
          </a:prstGeom>
          <a:noFill/>
        </p:spPr>
      </p:pic>
      <p:pic>
        <p:nvPicPr>
          <p:cNvPr id="36" name="Picture 13" descr="D:\Pennie's documents\MS Image\NEWFeb15\Windows_Vista_Icons_ for_Marketing_use\Complete.png"/>
          <p:cNvPicPr>
            <a:picLocks noChangeAspect="1" noChangeArrowheads="1"/>
          </p:cNvPicPr>
          <p:nvPr/>
        </p:nvPicPr>
        <p:blipFill>
          <a:blip r:embed="rId3"/>
          <a:srcRect/>
          <a:stretch>
            <a:fillRect/>
          </a:stretch>
        </p:blipFill>
        <p:spPr bwMode="auto">
          <a:xfrm>
            <a:off x="3249612" y="6324600"/>
            <a:ext cx="376500" cy="376500"/>
          </a:xfrm>
          <a:prstGeom prst="rect">
            <a:avLst/>
          </a:prstGeom>
          <a:noFill/>
        </p:spPr>
      </p:pic>
      <p:pic>
        <p:nvPicPr>
          <p:cNvPr id="37" name="Picture 13" descr="D:\Pennie's documents\MS Image\NEWFeb15\Windows_Vista_Icons_ for_Marketing_use\Complete.png"/>
          <p:cNvPicPr>
            <a:picLocks noChangeAspect="1" noChangeArrowheads="1"/>
          </p:cNvPicPr>
          <p:nvPr/>
        </p:nvPicPr>
        <p:blipFill>
          <a:blip r:embed="rId3"/>
          <a:srcRect/>
          <a:stretch>
            <a:fillRect/>
          </a:stretch>
        </p:blipFill>
        <p:spPr bwMode="auto">
          <a:xfrm>
            <a:off x="5880624" y="5255550"/>
            <a:ext cx="376500" cy="376500"/>
          </a:xfrm>
          <a:prstGeom prst="rect">
            <a:avLst/>
          </a:prstGeom>
          <a:noFill/>
        </p:spPr>
      </p:pic>
      <p:pic>
        <p:nvPicPr>
          <p:cNvPr id="38" name="Picture 13" descr="D:\Pennie's documents\MS Image\NEWFeb15\Windows_Vista_Icons_ for_Marketing_use\Complete.png"/>
          <p:cNvPicPr>
            <a:picLocks noChangeAspect="1" noChangeArrowheads="1"/>
          </p:cNvPicPr>
          <p:nvPr/>
        </p:nvPicPr>
        <p:blipFill>
          <a:blip r:embed="rId3"/>
          <a:srcRect/>
          <a:stretch>
            <a:fillRect/>
          </a:stretch>
        </p:blipFill>
        <p:spPr bwMode="auto">
          <a:xfrm>
            <a:off x="5880624" y="5829300"/>
            <a:ext cx="376500" cy="376500"/>
          </a:xfrm>
          <a:prstGeom prst="rect">
            <a:avLst/>
          </a:prstGeom>
          <a:noFill/>
        </p:spPr>
      </p:pic>
      <p:pic>
        <p:nvPicPr>
          <p:cNvPr id="39" name="Picture 13" descr="D:\Pennie's documents\MS Image\NEWFeb15\Windows_Vista_Icons_ for_Marketing_use\Complete.png"/>
          <p:cNvPicPr>
            <a:picLocks noChangeAspect="1" noChangeArrowheads="1"/>
          </p:cNvPicPr>
          <p:nvPr/>
        </p:nvPicPr>
        <p:blipFill>
          <a:blip r:embed="rId3"/>
          <a:srcRect/>
          <a:stretch>
            <a:fillRect/>
          </a:stretch>
        </p:blipFill>
        <p:spPr bwMode="auto">
          <a:xfrm>
            <a:off x="5881286" y="6324600"/>
            <a:ext cx="376500" cy="376500"/>
          </a:xfrm>
          <a:prstGeom prst="rect">
            <a:avLst/>
          </a:prstGeom>
          <a:noFill/>
        </p:spPr>
      </p:pic>
      <p:pic>
        <p:nvPicPr>
          <p:cNvPr id="40" name="Picture 13" descr="D:\Pennie's documents\MS Image\NEWFeb15\Windows_Vista_Icons_ for_Marketing_use\Complete.png"/>
          <p:cNvPicPr>
            <a:picLocks noChangeAspect="1" noChangeArrowheads="1"/>
          </p:cNvPicPr>
          <p:nvPr/>
        </p:nvPicPr>
        <p:blipFill>
          <a:blip r:embed="rId3"/>
          <a:srcRect/>
          <a:stretch>
            <a:fillRect/>
          </a:stretch>
        </p:blipFill>
        <p:spPr bwMode="auto">
          <a:xfrm>
            <a:off x="8545512" y="5293650"/>
            <a:ext cx="376500" cy="376500"/>
          </a:xfrm>
          <a:prstGeom prst="rect">
            <a:avLst/>
          </a:prstGeom>
          <a:noFill/>
        </p:spPr>
      </p:pic>
      <p:pic>
        <p:nvPicPr>
          <p:cNvPr id="41" name="Picture 13" descr="D:\Pennie's documents\MS Image\NEWFeb15\Windows_Vista_Icons_ for_Marketing_use\Complete.png"/>
          <p:cNvPicPr>
            <a:picLocks noChangeAspect="1" noChangeArrowheads="1"/>
          </p:cNvPicPr>
          <p:nvPr/>
        </p:nvPicPr>
        <p:blipFill>
          <a:blip r:embed="rId3"/>
          <a:srcRect/>
          <a:stretch>
            <a:fillRect/>
          </a:stretch>
        </p:blipFill>
        <p:spPr bwMode="auto">
          <a:xfrm>
            <a:off x="8545512" y="5814350"/>
            <a:ext cx="376500" cy="376500"/>
          </a:xfrm>
          <a:prstGeom prst="rect">
            <a:avLst/>
          </a:prstGeom>
          <a:noFill/>
        </p:spPr>
      </p:pic>
      <p:pic>
        <p:nvPicPr>
          <p:cNvPr id="42" name="Picture 13" descr="D:\Pennie's documents\MS Image\NEWFeb15\Windows_Vista_Icons_ for_Marketing_use\Complete.png"/>
          <p:cNvPicPr>
            <a:picLocks noChangeAspect="1" noChangeArrowheads="1"/>
          </p:cNvPicPr>
          <p:nvPr/>
        </p:nvPicPr>
        <p:blipFill>
          <a:blip r:embed="rId3"/>
          <a:srcRect/>
          <a:stretch>
            <a:fillRect/>
          </a:stretch>
        </p:blipFill>
        <p:spPr bwMode="auto">
          <a:xfrm>
            <a:off x="8545512" y="6345500"/>
            <a:ext cx="376500" cy="376500"/>
          </a:xfrm>
          <a:prstGeom prst="rect">
            <a:avLst/>
          </a:prstGeom>
          <a:noFill/>
        </p:spPr>
      </p:pic>
      <p:pic>
        <p:nvPicPr>
          <p:cNvPr id="43" name="Picture 13" descr="D:\Pennie's documents\MS Image\NEWFeb15\Windows_Vista_Icons_ for_Marketing_use\Complete.png"/>
          <p:cNvPicPr>
            <a:picLocks noChangeAspect="1" noChangeArrowheads="1"/>
          </p:cNvPicPr>
          <p:nvPr/>
        </p:nvPicPr>
        <p:blipFill>
          <a:blip r:embed="rId3"/>
          <a:srcRect/>
          <a:stretch>
            <a:fillRect/>
          </a:stretch>
        </p:blipFill>
        <p:spPr bwMode="auto">
          <a:xfrm>
            <a:off x="11164389" y="5812100"/>
            <a:ext cx="376500" cy="376500"/>
          </a:xfrm>
          <a:prstGeom prst="rect">
            <a:avLst/>
          </a:prstGeom>
          <a:noFill/>
        </p:spPr>
      </p:pic>
      <p:pic>
        <p:nvPicPr>
          <p:cNvPr id="44" name="Picture 13" descr="D:\Pennie's documents\MS Image\NEWFeb15\Windows_Vista_Icons_ for_Marketing_use\Complete.png"/>
          <p:cNvPicPr>
            <a:picLocks noChangeAspect="1" noChangeArrowheads="1"/>
          </p:cNvPicPr>
          <p:nvPr/>
        </p:nvPicPr>
        <p:blipFill>
          <a:blip r:embed="rId3"/>
          <a:srcRect/>
          <a:stretch>
            <a:fillRect/>
          </a:stretch>
        </p:blipFill>
        <p:spPr bwMode="auto">
          <a:xfrm>
            <a:off x="11164389" y="6335050"/>
            <a:ext cx="376500" cy="376500"/>
          </a:xfrm>
          <a:prstGeom prst="rect">
            <a:avLst/>
          </a:prstGeom>
          <a:noFill/>
        </p:spPr>
      </p:pic>
    </p:spTree>
    <p:extLst>
      <p:ext uri="{BB962C8B-B14F-4D97-AF65-F5344CB8AC3E}">
        <p14:creationId xmlns:p14="http://schemas.microsoft.com/office/powerpoint/2010/main" val="3811206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1000"/>
                                        <p:tgtEl>
                                          <p:spTgt spid="17">
                                            <p:txEl>
                                              <p:pRg st="1" end="1"/>
                                            </p:txEl>
                                          </p:spTgt>
                                        </p:tgtEl>
                                      </p:cBhvr>
                                    </p:animEffect>
                                    <p:anim calcmode="lin" valueType="num">
                                      <p:cBhvr>
                                        <p:cTn id="1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1000"/>
                                        <p:tgtEl>
                                          <p:spTgt spid="17">
                                            <p:txEl>
                                              <p:pRg st="2" end="2"/>
                                            </p:txEl>
                                          </p:spTgt>
                                        </p:tgtEl>
                                      </p:cBhvr>
                                    </p:animEffect>
                                    <p:anim calcmode="lin" valueType="num">
                                      <p:cBhvr>
                                        <p:cTn id="18"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xEl>
                                              <p:pRg st="3" end="3"/>
                                            </p:txEl>
                                          </p:spTgt>
                                        </p:tgtEl>
                                        <p:attrNameLst>
                                          <p:attrName>style.visibility</p:attrName>
                                        </p:attrNameLst>
                                      </p:cBhvr>
                                      <p:to>
                                        <p:strVal val="visible"/>
                                      </p:to>
                                    </p:set>
                                    <p:animEffect transition="in" filter="fade">
                                      <p:cBhvr>
                                        <p:cTn id="24" dur="1000"/>
                                        <p:tgtEl>
                                          <p:spTgt spid="17">
                                            <p:txEl>
                                              <p:pRg st="3" end="3"/>
                                            </p:txEl>
                                          </p:spTgt>
                                        </p:tgtEl>
                                      </p:cBhvr>
                                    </p:animEffect>
                                    <p:anim calcmode="lin" valueType="num">
                                      <p:cBhvr>
                                        <p:cTn id="25"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xEl>
                                              <p:pRg st="4" end="4"/>
                                            </p:txEl>
                                          </p:spTgt>
                                        </p:tgtEl>
                                        <p:attrNameLst>
                                          <p:attrName>style.visibility</p:attrName>
                                        </p:attrNameLst>
                                      </p:cBhvr>
                                      <p:to>
                                        <p:strVal val="visible"/>
                                      </p:to>
                                    </p:set>
                                    <p:animEffect transition="in" filter="fade">
                                      <p:cBhvr>
                                        <p:cTn id="31" dur="1000"/>
                                        <p:tgtEl>
                                          <p:spTgt spid="17">
                                            <p:txEl>
                                              <p:pRg st="4" end="4"/>
                                            </p:txEl>
                                          </p:spTgt>
                                        </p:tgtEl>
                                      </p:cBhvr>
                                    </p:animEffect>
                                    <p:anim calcmode="lin" valueType="num">
                                      <p:cBhvr>
                                        <p:cTn id="32"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7">
                                            <p:txEl>
                                              <p:pRg st="5" end="5"/>
                                            </p:txEl>
                                          </p:spTgt>
                                        </p:tgtEl>
                                        <p:attrNameLst>
                                          <p:attrName>style.visibility</p:attrName>
                                        </p:attrNameLst>
                                      </p:cBhvr>
                                      <p:to>
                                        <p:strVal val="visible"/>
                                      </p:to>
                                    </p:set>
                                    <p:animEffect transition="in" filter="fade">
                                      <p:cBhvr>
                                        <p:cTn id="38" dur="1000"/>
                                        <p:tgtEl>
                                          <p:spTgt spid="17">
                                            <p:txEl>
                                              <p:pRg st="5" end="5"/>
                                            </p:txEl>
                                          </p:spTgt>
                                        </p:tgtEl>
                                      </p:cBhvr>
                                    </p:animEffect>
                                    <p:anim calcmode="lin" valueType="num">
                                      <p:cBhvr>
                                        <p:cTn id="39"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5612" y="152400"/>
            <a:ext cx="10969943" cy="792162"/>
          </a:xfrm>
        </p:spPr>
        <p:txBody>
          <a:bodyPr>
            <a:noAutofit/>
          </a:bodyPr>
          <a:lstStyle/>
          <a:p>
            <a:r>
              <a:rPr lang="en-US" sz="3600" dirty="0" smtClean="0"/>
              <a:t>Server Performance After FEP Deployment</a:t>
            </a:r>
            <a:endParaRPr lang="en-US" sz="3600" dirty="0"/>
          </a:p>
        </p:txBody>
      </p:sp>
      <p:grpSp>
        <p:nvGrpSpPr>
          <p:cNvPr id="58" name="Group 57"/>
          <p:cNvGrpSpPr/>
          <p:nvPr/>
        </p:nvGrpSpPr>
        <p:grpSpPr>
          <a:xfrm>
            <a:off x="9980612" y="92133"/>
            <a:ext cx="2088247" cy="1050867"/>
            <a:chOff x="7161212" y="4189802"/>
            <a:chExt cx="2088247" cy="1050867"/>
          </a:xfrm>
          <a:solidFill>
            <a:srgbClr val="7030A0"/>
          </a:solidFill>
        </p:grpSpPr>
        <p:grpSp>
          <p:nvGrpSpPr>
            <p:cNvPr id="59" name="Group 58"/>
            <p:cNvGrpSpPr/>
            <p:nvPr/>
          </p:nvGrpSpPr>
          <p:grpSpPr>
            <a:xfrm>
              <a:off x="7591595" y="4477958"/>
              <a:ext cx="1657864" cy="762711"/>
              <a:chOff x="6397781" y="3733793"/>
              <a:chExt cx="4604768" cy="1766879"/>
            </a:xfrm>
            <a:grpFill/>
            <a:scene3d>
              <a:camera prst="orthographicFront">
                <a:rot lat="0" lon="0" rev="0"/>
              </a:camera>
              <a:lightRig rig="contrasting" dir="t">
                <a:rot lat="0" lon="0" rev="1200000"/>
              </a:lightRig>
            </a:scene3d>
          </p:grpSpPr>
          <p:sp>
            <p:nvSpPr>
              <p:cNvPr id="63" name="Rounded Rectangle 62"/>
              <p:cNvSpPr/>
              <p:nvPr/>
            </p:nvSpPr>
            <p:spPr>
              <a:xfrm>
                <a:off x="6397781" y="3733793"/>
                <a:ext cx="4604768" cy="1766879"/>
              </a:xfrm>
              <a:prstGeom prst="roundRect">
                <a:avLst>
                  <a:gd name="adj" fmla="val 10000"/>
                </a:avLst>
              </a:prstGeom>
              <a:grpFill/>
              <a:sp3d z="-300000" contourW="19050" prstMaterial="metal">
                <a:bevelT w="88900" h="203200"/>
                <a:bevelB w="165100" h="254000"/>
              </a:sp3d>
            </p:spPr>
            <p:style>
              <a:lnRef idx="0">
                <a:schemeClr val="accent2">
                  <a:hueOff val="-5948264"/>
                  <a:satOff val="0"/>
                  <a:lumOff val="1032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Rounded Rectangle 4"/>
              <p:cNvSpPr/>
              <p:nvPr/>
            </p:nvSpPr>
            <p:spPr>
              <a:xfrm>
                <a:off x="7137835" y="4161021"/>
                <a:ext cx="3825901" cy="844626"/>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t" anchorCtr="0">
                <a:noAutofit/>
              </a:bodyPr>
              <a:lstStyle/>
              <a:p>
                <a:pPr marL="0" lvl="1" algn="l" defTabSz="889000">
                  <a:lnSpc>
                    <a:spcPct val="90000"/>
                  </a:lnSpc>
                  <a:spcBef>
                    <a:spcPct val="0"/>
                  </a:spcBef>
                  <a:spcAft>
                    <a:spcPct val="15000"/>
                  </a:spcAft>
                </a:pPr>
                <a:r>
                  <a:rPr lang="en-US" sz="2000" b="1" kern="1200" dirty="0" smtClean="0"/>
                  <a:t>Manage</a:t>
                </a:r>
              </a:p>
            </p:txBody>
          </p:sp>
        </p:grpSp>
        <p:grpSp>
          <p:nvGrpSpPr>
            <p:cNvPr id="60" name="Group 59"/>
            <p:cNvGrpSpPr/>
            <p:nvPr/>
          </p:nvGrpSpPr>
          <p:grpSpPr>
            <a:xfrm>
              <a:off x="7161212" y="4189802"/>
              <a:ext cx="860767" cy="945155"/>
              <a:chOff x="5732114" y="2836514"/>
              <a:chExt cx="2390808" cy="2390808"/>
            </a:xfrm>
            <a:grpFill/>
            <a:scene3d>
              <a:camera prst="orthographicFront">
                <a:rot lat="0" lon="0" rev="0"/>
              </a:camera>
              <a:lightRig rig="contrasting" dir="t">
                <a:rot lat="0" lon="0" rev="1200000"/>
              </a:lightRig>
            </a:scene3d>
          </p:grpSpPr>
          <p:sp>
            <p:nvSpPr>
              <p:cNvPr id="61" name="Pie 60"/>
              <p:cNvSpPr/>
              <p:nvPr/>
            </p:nvSpPr>
            <p:spPr>
              <a:xfrm rot="10800000">
                <a:off x="5732114" y="2836514"/>
                <a:ext cx="2390808" cy="2390808"/>
              </a:xfrm>
              <a:prstGeom prst="pieWedge">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948264"/>
                  <a:satOff val="0"/>
                  <a:lumOff val="10327"/>
                  <a:alphaOff val="0"/>
                </a:schemeClr>
              </a:effectRef>
              <a:fontRef idx="minor">
                <a:schemeClr val="lt1"/>
              </a:fontRef>
            </p:style>
          </p:sp>
          <p:sp>
            <p:nvSpPr>
              <p:cNvPr id="62" name="Pie 6"/>
              <p:cNvSpPr/>
              <p:nvPr/>
            </p:nvSpPr>
            <p:spPr>
              <a:xfrm rot="21600000">
                <a:off x="5732114" y="2836514"/>
                <a:ext cx="1690557" cy="169055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smtClean="0"/>
              </a:p>
            </p:txBody>
          </p:sp>
        </p:grpSp>
      </p:grpSp>
      <p:graphicFrame>
        <p:nvGraphicFramePr>
          <p:cNvPr id="3" name="Table 2"/>
          <p:cNvGraphicFramePr>
            <a:graphicFrameLocks noGrp="1"/>
          </p:cNvGraphicFramePr>
          <p:nvPr>
            <p:extLst>
              <p:ext uri="{D42A27DB-BD31-4B8C-83A1-F6EECF244321}">
                <p14:modId xmlns:p14="http://schemas.microsoft.com/office/powerpoint/2010/main" val="1935357722"/>
              </p:ext>
            </p:extLst>
          </p:nvPr>
        </p:nvGraphicFramePr>
        <p:xfrm>
          <a:off x="227012" y="1905000"/>
          <a:ext cx="11734800" cy="2952402"/>
        </p:xfrm>
        <a:graphic>
          <a:graphicData uri="http://schemas.openxmlformats.org/drawingml/2006/table">
            <a:tbl>
              <a:tblPr firstRow="1" bandRow="1">
                <a:tableStyleId>{B301B821-A1FF-4177-AEE7-76D212191A09}</a:tableStyleId>
              </a:tblPr>
              <a:tblGrid>
                <a:gridCol w="838201"/>
                <a:gridCol w="628649"/>
                <a:gridCol w="733425"/>
                <a:gridCol w="733425"/>
                <a:gridCol w="733425"/>
                <a:gridCol w="733425"/>
                <a:gridCol w="733425"/>
                <a:gridCol w="733425"/>
                <a:gridCol w="733425"/>
                <a:gridCol w="733425"/>
                <a:gridCol w="733425"/>
                <a:gridCol w="733425"/>
                <a:gridCol w="733425"/>
                <a:gridCol w="733425"/>
                <a:gridCol w="733425"/>
                <a:gridCol w="733425"/>
              </a:tblGrid>
              <a:tr h="449038">
                <a:tc gridSpan="16">
                  <a:txBody>
                    <a:bodyPr/>
                    <a:lstStyle/>
                    <a:p>
                      <a:pPr algn="ctr" fontAlgn="b"/>
                      <a:r>
                        <a:rPr lang="en-US" sz="1800" u="none" strike="noStrike" dirty="0">
                          <a:solidFill>
                            <a:schemeClr val="bg1"/>
                          </a:solidFill>
                          <a:effectLst/>
                        </a:rPr>
                        <a:t>ConfigMgr Performance Counter (Processed/Min)</a:t>
                      </a:r>
                      <a:endParaRPr lang="en-US" sz="1800" b="1" i="0" u="none" strike="noStrike" dirty="0">
                        <a:solidFill>
                          <a:schemeClr val="bg1"/>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9744">
                <a:tc rowSpan="2">
                  <a:txBody>
                    <a:bodyPr/>
                    <a:lstStyle/>
                    <a:p>
                      <a:pPr algn="ctr" fontAlgn="b"/>
                      <a:r>
                        <a:rPr lang="en-US" sz="1600" b="1" u="none" strike="noStrike" dirty="0">
                          <a:effectLst/>
                        </a:rPr>
                        <a:t>Role</a:t>
                      </a:r>
                      <a:endParaRPr lang="en-US" sz="1600" b="1" i="0" u="none" strike="noStrike" dirty="0">
                        <a:solidFill>
                          <a:srgbClr val="000000"/>
                        </a:solidFill>
                        <a:effectLst/>
                        <a:latin typeface="Calibri"/>
                      </a:endParaRPr>
                    </a:p>
                  </a:txBody>
                  <a:tcPr marL="7620" marR="7620" marT="7620" marB="0" anchor="ctr"/>
                </a:tc>
                <a:tc gridSpan="3">
                  <a:txBody>
                    <a:bodyPr/>
                    <a:lstStyle/>
                    <a:p>
                      <a:pPr algn="ctr" fontAlgn="b"/>
                      <a:r>
                        <a:rPr lang="en-US" sz="1600" b="1" u="none" strike="noStrike" dirty="0">
                          <a:effectLst/>
                        </a:rPr>
                        <a:t>State Sys Files</a:t>
                      </a:r>
                      <a:endParaRPr lang="en-US" sz="1600" b="1" i="0" u="none" strike="noStrike" dirty="0">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dirty="0">
                          <a:effectLst/>
                        </a:rPr>
                        <a:t>State Sys Records</a:t>
                      </a:r>
                      <a:endParaRPr lang="en-US" sz="1600" b="1" i="0" u="none" strike="noStrike" dirty="0">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dirty="0">
                          <a:effectLst/>
                        </a:rPr>
                        <a:t>Hardware Inventory (MIFs)</a:t>
                      </a:r>
                      <a:endParaRPr lang="en-US" sz="1600" b="1" i="0" u="none" strike="noStrike" dirty="0">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dirty="0">
                          <a:effectLst/>
                        </a:rPr>
                        <a:t>Data Discovery Records (DDRs)</a:t>
                      </a:r>
                      <a:endParaRPr lang="en-US" sz="1600" b="1" i="0" u="none" strike="noStrike" dirty="0">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dirty="0">
                          <a:effectLst/>
                        </a:rPr>
                        <a:t>Status Message Records/second</a:t>
                      </a:r>
                      <a:endParaRPr lang="en-US" sz="1600" b="1" i="0" u="none" strike="noStrike" dirty="0">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r>
              <a:tr h="389149">
                <a:tc vMerge="1">
                  <a:txBody>
                    <a:bodyPr/>
                    <a:lstStyle/>
                    <a:p>
                      <a:endParaRPr lang="en-US"/>
                    </a:p>
                  </a:txBody>
                  <a:tcPr/>
                </a:tc>
                <a:tc>
                  <a:txBody>
                    <a:bodyPr/>
                    <a:lstStyle/>
                    <a:p>
                      <a:pPr algn="ctr" fontAlgn="b"/>
                      <a:r>
                        <a:rPr lang="en-US" sz="1600" u="none" strike="noStrike" dirty="0" smtClean="0">
                          <a:effectLst/>
                        </a:rPr>
                        <a:t>Before</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smtClean="0">
                          <a:effectLst/>
                        </a:rPr>
                        <a:t>After</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a:effectLst/>
                        </a:rPr>
                        <a:t>Status</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dirty="0" smtClean="0">
                          <a:effectLst/>
                        </a:rPr>
                        <a:t>Before</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smtClean="0">
                          <a:effectLst/>
                        </a:rPr>
                        <a:t>After</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a:effectLst/>
                        </a:rPr>
                        <a:t>Status</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dirty="0" smtClean="0">
                          <a:effectLst/>
                        </a:rPr>
                        <a:t>Before</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smtClean="0">
                          <a:effectLst/>
                        </a:rPr>
                        <a:t>After</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a:effectLst/>
                        </a:rPr>
                        <a:t>Status</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dirty="0" smtClean="0">
                          <a:effectLst/>
                        </a:rPr>
                        <a:t>Before</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smtClean="0">
                          <a:effectLst/>
                        </a:rPr>
                        <a:t>After</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a:effectLst/>
                        </a:rPr>
                        <a:t>Status</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dirty="0" smtClean="0">
                          <a:effectLst/>
                        </a:rPr>
                        <a:t>Before</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smtClean="0">
                          <a:effectLst/>
                        </a:rPr>
                        <a:t>After</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Status</a:t>
                      </a:r>
                      <a:endParaRPr lang="en-US" sz="1600" b="1" i="0" u="none" strike="noStrike" dirty="0">
                        <a:solidFill>
                          <a:srgbClr val="000000"/>
                        </a:solidFill>
                        <a:effectLst/>
                        <a:latin typeface="Calibri"/>
                      </a:endParaRPr>
                    </a:p>
                  </a:txBody>
                  <a:tcPr marL="7620" marR="7620" marT="7620" marB="0" anchor="ctr"/>
                </a:tc>
              </a:tr>
              <a:tr h="619469">
                <a:tc>
                  <a:txBody>
                    <a:bodyPr/>
                    <a:lstStyle/>
                    <a:p>
                      <a:pPr algn="ctr" fontAlgn="b"/>
                      <a:r>
                        <a:rPr lang="en-US" sz="1600" b="1" u="none" strike="noStrike">
                          <a:effectLst/>
                        </a:rPr>
                        <a:t>Central Site</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a:effectLst/>
                        </a:rPr>
                        <a:t>730</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dirty="0">
                          <a:effectLst/>
                        </a:rPr>
                        <a:t>750</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a:effectLst/>
                        </a:rPr>
                        <a:t>8200</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a:effectLst/>
                        </a:rPr>
                        <a:t>7800</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a:effectLst/>
                        </a:rPr>
                        <a:t> </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a:effectLst/>
                        </a:rPr>
                        <a:t>45</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a:effectLst/>
                        </a:rPr>
                        <a:t>47</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a:effectLst/>
                        </a:rPr>
                        <a:t> </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a:effectLst/>
                        </a:rPr>
                        <a:t>160</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dirty="0">
                          <a:effectLst/>
                        </a:rPr>
                        <a:t>175</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a:effectLst/>
                        </a:rPr>
                        <a:t> </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a:effectLst/>
                        </a:rPr>
                        <a:t>337</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a:effectLst/>
                        </a:rPr>
                        <a:t>462</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a:effectLst/>
                        </a:rPr>
                        <a:t> </a:t>
                      </a:r>
                      <a:endParaRPr lang="en-US" sz="1600" b="1" i="0" u="none" strike="noStrike">
                        <a:solidFill>
                          <a:srgbClr val="000000"/>
                        </a:solidFill>
                        <a:effectLst/>
                        <a:latin typeface="Calibri"/>
                      </a:endParaRPr>
                    </a:p>
                  </a:txBody>
                  <a:tcPr marL="7620" marR="7620" marT="7620" marB="0" anchor="ctr"/>
                </a:tc>
              </a:tr>
              <a:tr h="895002">
                <a:tc>
                  <a:txBody>
                    <a:bodyPr/>
                    <a:lstStyle/>
                    <a:p>
                      <a:pPr algn="ctr" fontAlgn="b"/>
                      <a:r>
                        <a:rPr lang="en-US" sz="1600" b="1" u="none" strike="noStrike" dirty="0">
                          <a:effectLst/>
                        </a:rPr>
                        <a:t>Primary Site</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200</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a:effectLst/>
                        </a:rPr>
                        <a:t>180</a:t>
                      </a:r>
                      <a:endParaRPr lang="en-US" sz="1600" b="1" i="0" u="none" strike="noStrike">
                        <a:solidFill>
                          <a:srgbClr val="000000"/>
                        </a:solidFill>
                        <a:effectLst/>
                        <a:latin typeface="Calibri"/>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3100</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3200</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22</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19</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56</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83</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28</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22</a:t>
                      </a:r>
                      <a:endParaRPr lang="en-US" sz="1600" b="1" i="0" u="none" strike="noStrike" dirty="0">
                        <a:solidFill>
                          <a:srgbClr val="000000"/>
                        </a:solidFill>
                        <a:effectLst/>
                        <a:latin typeface="Calibri"/>
                      </a:endParaRPr>
                    </a:p>
                  </a:txBody>
                  <a:tcPr marL="7620" marR="7620" marT="7620" marB="0" anchor="ctr"/>
                </a:tc>
                <a:tc>
                  <a:txBody>
                    <a:bodyPr/>
                    <a:lstStyle/>
                    <a:p>
                      <a:pPr algn="ctr" fontAlgn="b"/>
                      <a:r>
                        <a:rPr lang="en-US" sz="1600" u="none" strike="noStrike" dirty="0">
                          <a:effectLst/>
                        </a:rPr>
                        <a:t> </a:t>
                      </a:r>
                      <a:endParaRPr lang="en-US" sz="1600" b="1" i="0" u="none" strike="noStrike" dirty="0">
                        <a:solidFill>
                          <a:srgbClr val="000000"/>
                        </a:solidFill>
                        <a:effectLst/>
                        <a:latin typeface="Calibri"/>
                      </a:endParaRPr>
                    </a:p>
                  </a:txBody>
                  <a:tcPr marL="7620" marR="7620" marT="7620" marB="0" anchor="ctr"/>
                </a:tc>
              </a:tr>
            </a:tbl>
          </a:graphicData>
        </a:graphic>
      </p:graphicFrame>
      <p:pic>
        <p:nvPicPr>
          <p:cNvPr id="17" name="Picture 13" descr="D:\Pennie's documents\MS Image\NEWFeb15\Windows_Vista_Icons_ for_Marketing_use\Complete.png"/>
          <p:cNvPicPr>
            <a:picLocks noChangeAspect="1" noChangeArrowheads="1"/>
          </p:cNvPicPr>
          <p:nvPr/>
        </p:nvPicPr>
        <p:blipFill>
          <a:blip r:embed="rId2"/>
          <a:srcRect/>
          <a:stretch>
            <a:fillRect/>
          </a:stretch>
        </p:blipFill>
        <p:spPr bwMode="auto">
          <a:xfrm>
            <a:off x="2589212" y="3505200"/>
            <a:ext cx="376500" cy="376500"/>
          </a:xfrm>
          <a:prstGeom prst="rect">
            <a:avLst/>
          </a:prstGeom>
          <a:noFill/>
        </p:spPr>
      </p:pic>
      <p:pic>
        <p:nvPicPr>
          <p:cNvPr id="18" name="Picture 13" descr="D:\Pennie's documents\MS Image\NEWFeb15\Windows_Vista_Icons_ for_Marketing_use\Complete.png"/>
          <p:cNvPicPr>
            <a:picLocks noChangeAspect="1" noChangeArrowheads="1"/>
          </p:cNvPicPr>
          <p:nvPr/>
        </p:nvPicPr>
        <p:blipFill>
          <a:blip r:embed="rId2"/>
          <a:srcRect/>
          <a:stretch>
            <a:fillRect/>
          </a:stretch>
        </p:blipFill>
        <p:spPr bwMode="auto">
          <a:xfrm>
            <a:off x="2572674" y="4191000"/>
            <a:ext cx="376500" cy="376500"/>
          </a:xfrm>
          <a:prstGeom prst="rect">
            <a:avLst/>
          </a:prstGeom>
          <a:noFill/>
        </p:spPr>
      </p:pic>
      <p:pic>
        <p:nvPicPr>
          <p:cNvPr id="19" name="Picture 13" descr="D:\Pennie's documents\MS Image\NEWFeb15\Windows_Vista_Icons_ for_Marketing_use\Complete.png"/>
          <p:cNvPicPr>
            <a:picLocks noChangeAspect="1" noChangeArrowheads="1"/>
          </p:cNvPicPr>
          <p:nvPr/>
        </p:nvPicPr>
        <p:blipFill>
          <a:blip r:embed="rId2"/>
          <a:srcRect/>
          <a:stretch>
            <a:fillRect/>
          </a:stretch>
        </p:blipFill>
        <p:spPr bwMode="auto">
          <a:xfrm>
            <a:off x="4799012" y="3505200"/>
            <a:ext cx="376500" cy="376500"/>
          </a:xfrm>
          <a:prstGeom prst="rect">
            <a:avLst/>
          </a:prstGeom>
          <a:noFill/>
        </p:spPr>
      </p:pic>
      <p:pic>
        <p:nvPicPr>
          <p:cNvPr id="20" name="Picture 13" descr="D:\Pennie's documents\MS Image\NEWFeb15\Windows_Vista_Icons_ for_Marketing_use\Complete.png"/>
          <p:cNvPicPr>
            <a:picLocks noChangeAspect="1" noChangeArrowheads="1"/>
          </p:cNvPicPr>
          <p:nvPr/>
        </p:nvPicPr>
        <p:blipFill>
          <a:blip r:embed="rId2"/>
          <a:srcRect/>
          <a:stretch>
            <a:fillRect/>
          </a:stretch>
        </p:blipFill>
        <p:spPr bwMode="auto">
          <a:xfrm>
            <a:off x="4799012" y="4191000"/>
            <a:ext cx="376500" cy="376500"/>
          </a:xfrm>
          <a:prstGeom prst="rect">
            <a:avLst/>
          </a:prstGeom>
          <a:noFill/>
        </p:spPr>
      </p:pic>
      <p:pic>
        <p:nvPicPr>
          <p:cNvPr id="21" name="Picture 13" descr="D:\Pennie's documents\MS Image\NEWFeb15\Windows_Vista_Icons_ for_Marketing_use\Complete.png"/>
          <p:cNvPicPr>
            <a:picLocks noChangeAspect="1" noChangeArrowheads="1"/>
          </p:cNvPicPr>
          <p:nvPr/>
        </p:nvPicPr>
        <p:blipFill>
          <a:blip r:embed="rId2"/>
          <a:srcRect/>
          <a:stretch>
            <a:fillRect/>
          </a:stretch>
        </p:blipFill>
        <p:spPr bwMode="auto">
          <a:xfrm>
            <a:off x="7008812" y="3502950"/>
            <a:ext cx="376500" cy="376500"/>
          </a:xfrm>
          <a:prstGeom prst="rect">
            <a:avLst/>
          </a:prstGeom>
          <a:noFill/>
        </p:spPr>
      </p:pic>
      <p:pic>
        <p:nvPicPr>
          <p:cNvPr id="22" name="Picture 13" descr="D:\Pennie's documents\MS Image\NEWFeb15\Windows_Vista_Icons_ for_Marketing_use\Complete.png"/>
          <p:cNvPicPr>
            <a:picLocks noChangeAspect="1" noChangeArrowheads="1"/>
          </p:cNvPicPr>
          <p:nvPr/>
        </p:nvPicPr>
        <p:blipFill>
          <a:blip r:embed="rId2"/>
          <a:srcRect/>
          <a:stretch>
            <a:fillRect/>
          </a:stretch>
        </p:blipFill>
        <p:spPr bwMode="auto">
          <a:xfrm>
            <a:off x="7008812" y="4191000"/>
            <a:ext cx="376500" cy="376500"/>
          </a:xfrm>
          <a:prstGeom prst="rect">
            <a:avLst/>
          </a:prstGeom>
          <a:noFill/>
        </p:spPr>
      </p:pic>
      <p:pic>
        <p:nvPicPr>
          <p:cNvPr id="23" name="Picture 13" descr="D:\Pennie's documents\MS Image\NEWFeb15\Windows_Vista_Icons_ for_Marketing_use\Complete.png"/>
          <p:cNvPicPr>
            <a:picLocks noChangeAspect="1" noChangeArrowheads="1"/>
          </p:cNvPicPr>
          <p:nvPr/>
        </p:nvPicPr>
        <p:blipFill>
          <a:blip r:embed="rId2"/>
          <a:srcRect/>
          <a:stretch>
            <a:fillRect/>
          </a:stretch>
        </p:blipFill>
        <p:spPr bwMode="auto">
          <a:xfrm>
            <a:off x="9218612" y="3505200"/>
            <a:ext cx="376500" cy="376500"/>
          </a:xfrm>
          <a:prstGeom prst="rect">
            <a:avLst/>
          </a:prstGeom>
          <a:noFill/>
        </p:spPr>
      </p:pic>
      <p:pic>
        <p:nvPicPr>
          <p:cNvPr id="24" name="Picture 13" descr="D:\Pennie's documents\MS Image\NEWFeb15\Windows_Vista_Icons_ for_Marketing_use\Complete.png"/>
          <p:cNvPicPr>
            <a:picLocks noChangeAspect="1" noChangeArrowheads="1"/>
          </p:cNvPicPr>
          <p:nvPr/>
        </p:nvPicPr>
        <p:blipFill>
          <a:blip r:embed="rId2"/>
          <a:srcRect/>
          <a:stretch>
            <a:fillRect/>
          </a:stretch>
        </p:blipFill>
        <p:spPr bwMode="auto">
          <a:xfrm>
            <a:off x="9218612" y="4191000"/>
            <a:ext cx="376500" cy="376500"/>
          </a:xfrm>
          <a:prstGeom prst="rect">
            <a:avLst/>
          </a:prstGeom>
          <a:noFill/>
        </p:spPr>
      </p:pic>
      <p:pic>
        <p:nvPicPr>
          <p:cNvPr id="25" name="Picture 13" descr="D:\Pennie's documents\MS Image\NEWFeb15\Windows_Vista_Icons_ for_Marketing_use\Complete.png"/>
          <p:cNvPicPr>
            <a:picLocks noChangeAspect="1" noChangeArrowheads="1"/>
          </p:cNvPicPr>
          <p:nvPr/>
        </p:nvPicPr>
        <p:blipFill>
          <a:blip r:embed="rId2"/>
          <a:srcRect/>
          <a:stretch>
            <a:fillRect/>
          </a:stretch>
        </p:blipFill>
        <p:spPr bwMode="auto">
          <a:xfrm>
            <a:off x="11366161" y="3502950"/>
            <a:ext cx="376500" cy="376500"/>
          </a:xfrm>
          <a:prstGeom prst="rect">
            <a:avLst/>
          </a:prstGeom>
          <a:noFill/>
        </p:spPr>
      </p:pic>
      <p:pic>
        <p:nvPicPr>
          <p:cNvPr id="26" name="Picture 13" descr="D:\Pennie's documents\MS Image\NEWFeb15\Windows_Vista_Icons_ for_Marketing_use\Complete.png"/>
          <p:cNvPicPr>
            <a:picLocks noChangeAspect="1" noChangeArrowheads="1"/>
          </p:cNvPicPr>
          <p:nvPr/>
        </p:nvPicPr>
        <p:blipFill>
          <a:blip r:embed="rId2"/>
          <a:srcRect/>
          <a:stretch>
            <a:fillRect/>
          </a:stretch>
        </p:blipFill>
        <p:spPr bwMode="auto">
          <a:xfrm>
            <a:off x="11366161" y="4191000"/>
            <a:ext cx="376500" cy="376500"/>
          </a:xfrm>
          <a:prstGeom prst="rect">
            <a:avLst/>
          </a:prstGeom>
          <a:noFill/>
        </p:spPr>
      </p:pic>
    </p:spTree>
    <p:extLst>
      <p:ext uri="{BB962C8B-B14F-4D97-AF65-F5344CB8AC3E}">
        <p14:creationId xmlns:p14="http://schemas.microsoft.com/office/powerpoint/2010/main" val="3267578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9112" y="1447800"/>
            <a:ext cx="11149013" cy="609398"/>
          </a:xfrm>
        </p:spPr>
        <p:txBody>
          <a:bodyPr/>
          <a:lstStyle/>
          <a:p>
            <a:r>
              <a:rPr lang="en-US" smtClean="0"/>
              <a:t>Benefits &amp; Best Practices from Microsoft IT</a:t>
            </a:r>
            <a:endParaRPr lang="en-US" dirty="0"/>
          </a:p>
        </p:txBody>
      </p:sp>
    </p:spTree>
    <p:extLst>
      <p:ext uri="{BB962C8B-B14F-4D97-AF65-F5344CB8AC3E}">
        <p14:creationId xmlns:p14="http://schemas.microsoft.com/office/powerpoint/2010/main" val="90151425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Text Placeholder 2"/>
          <p:cNvSpPr>
            <a:spLocks noGrp="1"/>
          </p:cNvSpPr>
          <p:nvPr>
            <p:ph type="body" sz="quarter" idx="10"/>
          </p:nvPr>
        </p:nvSpPr>
        <p:spPr>
          <a:xfrm>
            <a:off x="519112" y="1447799"/>
            <a:ext cx="11149013" cy="5146024"/>
          </a:xfrm>
        </p:spPr>
        <p:txBody>
          <a:bodyPr/>
          <a:lstStyle/>
          <a:p>
            <a:pPr lvl="0"/>
            <a:r>
              <a:rPr lang="en-US" b="1" u="sng" dirty="0"/>
              <a:t>Implementation</a:t>
            </a:r>
          </a:p>
          <a:p>
            <a:pPr lvl="1"/>
            <a:r>
              <a:rPr lang="en-US" dirty="0"/>
              <a:t>Deploy in phases to reduce potential for negative impact to the environment</a:t>
            </a:r>
          </a:p>
          <a:p>
            <a:pPr lvl="1"/>
            <a:r>
              <a:rPr lang="en-US" dirty="0"/>
              <a:t>Allow an opt-out option</a:t>
            </a:r>
          </a:p>
          <a:p>
            <a:pPr lvl="1"/>
            <a:r>
              <a:rPr lang="en-US" dirty="0"/>
              <a:t>Re-deploy the client to failed machines</a:t>
            </a:r>
          </a:p>
          <a:p>
            <a:r>
              <a:rPr lang="en-US" b="1" u="sng" dirty="0"/>
              <a:t>Security</a:t>
            </a:r>
          </a:p>
          <a:p>
            <a:pPr lvl="1"/>
            <a:r>
              <a:rPr lang="en-US" dirty="0"/>
              <a:t>Use multiple sources for definitions updates</a:t>
            </a:r>
          </a:p>
          <a:p>
            <a:pPr lvl="1"/>
            <a:r>
              <a:rPr lang="en-US" dirty="0"/>
              <a:t>Determine the best times for scanning</a:t>
            </a:r>
          </a:p>
          <a:p>
            <a:r>
              <a:rPr lang="en-US" b="1" u="sng" dirty="0"/>
              <a:t>Monitoring and Reporting</a:t>
            </a:r>
          </a:p>
          <a:p>
            <a:pPr lvl="1"/>
            <a:r>
              <a:rPr lang="en-US" dirty="0"/>
              <a:t>Consider installing the reporting database on a dedicated </a:t>
            </a:r>
            <a:r>
              <a:rPr lang="en-US" dirty="0" smtClean="0"/>
              <a:t>server for large enterprises</a:t>
            </a:r>
            <a:endParaRPr lang="en-US" dirty="0"/>
          </a:p>
        </p:txBody>
      </p:sp>
      <p:sp>
        <p:nvSpPr>
          <p:cNvPr id="42" name="Text Placeholder 5"/>
          <p:cNvSpPr txBox="1">
            <a:spLocks/>
          </p:cNvSpPr>
          <p:nvPr/>
        </p:nvSpPr>
        <p:spPr>
          <a:xfrm>
            <a:off x="519111" y="4343400"/>
            <a:ext cx="11149013" cy="563880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endParaRPr lang="en-US" dirty="0" smtClean="0"/>
          </a:p>
        </p:txBody>
      </p:sp>
    </p:spTree>
    <p:extLst>
      <p:ext uri="{BB962C8B-B14F-4D97-AF65-F5344CB8AC3E}">
        <p14:creationId xmlns:p14="http://schemas.microsoft.com/office/powerpoint/2010/main" val="3192421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additive="base">
                                        <p:cTn id="7"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Text Placeholder 2"/>
          <p:cNvSpPr>
            <a:spLocks noGrp="1"/>
          </p:cNvSpPr>
          <p:nvPr>
            <p:ph type="body" sz="quarter" idx="10"/>
          </p:nvPr>
        </p:nvSpPr>
        <p:spPr>
          <a:xfrm>
            <a:off x="519112" y="1452282"/>
            <a:ext cx="11149013" cy="4905958"/>
          </a:xfrm>
        </p:spPr>
        <p:txBody>
          <a:bodyPr/>
          <a:lstStyle/>
          <a:p>
            <a:pPr lvl="0"/>
            <a:r>
              <a:rPr lang="en-US" sz="2800" dirty="0"/>
              <a:t>Simplified implementation of large-scale endpoint protection with </a:t>
            </a:r>
            <a:r>
              <a:rPr lang="en-US" sz="2800" b="1" u="sng" dirty="0"/>
              <a:t>centralized administration</a:t>
            </a:r>
            <a:r>
              <a:rPr lang="en-US" sz="2800" dirty="0"/>
              <a:t>.</a:t>
            </a:r>
          </a:p>
          <a:p>
            <a:pPr lvl="0"/>
            <a:endParaRPr lang="en-US" sz="2800" b="1" u="sng" dirty="0"/>
          </a:p>
          <a:p>
            <a:pPr lvl="0"/>
            <a:r>
              <a:rPr lang="en-US" sz="2800" b="1" u="sng" dirty="0"/>
              <a:t>Faster response </a:t>
            </a:r>
            <a:r>
              <a:rPr lang="en-US" sz="2800" dirty="0"/>
              <a:t>to infections and better knowledge of the type of malware.</a:t>
            </a:r>
          </a:p>
          <a:p>
            <a:pPr lvl="0"/>
            <a:endParaRPr lang="en-US" sz="2800" b="1" u="sng" dirty="0"/>
          </a:p>
          <a:p>
            <a:pPr lvl="0"/>
            <a:r>
              <a:rPr lang="en-US" sz="2800" b="1" u="sng" dirty="0"/>
              <a:t>Improved SLA </a:t>
            </a:r>
            <a:r>
              <a:rPr lang="en-US" sz="2800" dirty="0"/>
              <a:t>for antimalware policy deployment from more than a day to four hours.</a:t>
            </a:r>
          </a:p>
          <a:p>
            <a:pPr lvl="0"/>
            <a:endParaRPr lang="en-US" sz="2800" dirty="0"/>
          </a:p>
          <a:p>
            <a:pPr lvl="0"/>
            <a:r>
              <a:rPr lang="en-US" sz="2800" dirty="0"/>
              <a:t>Use of </a:t>
            </a:r>
            <a:r>
              <a:rPr lang="en-US" sz="2800" b="1" u="sng" dirty="0"/>
              <a:t>existing infrastructure</a:t>
            </a:r>
            <a:r>
              <a:rPr lang="en-US" sz="2800" b="1" dirty="0"/>
              <a:t> </a:t>
            </a:r>
            <a:r>
              <a:rPr lang="en-US" sz="2800" dirty="0"/>
              <a:t>with only 1 additional server and minimal impact to network </a:t>
            </a:r>
            <a:r>
              <a:rPr lang="en-US" sz="2800" dirty="0" smtClean="0"/>
              <a:t>performance</a:t>
            </a:r>
            <a:endParaRPr lang="en-US" sz="2800" dirty="0"/>
          </a:p>
        </p:txBody>
      </p:sp>
      <p:sp>
        <p:nvSpPr>
          <p:cNvPr id="42" name="Text Placeholder 5"/>
          <p:cNvSpPr txBox="1">
            <a:spLocks/>
          </p:cNvSpPr>
          <p:nvPr/>
        </p:nvSpPr>
        <p:spPr>
          <a:xfrm>
            <a:off x="492123" y="2971800"/>
            <a:ext cx="11290301" cy="563880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endParaRPr lang="en-US" dirty="0"/>
          </a:p>
        </p:txBody>
      </p:sp>
    </p:spTree>
    <p:extLst>
      <p:ext uri="{BB962C8B-B14F-4D97-AF65-F5344CB8AC3E}">
        <p14:creationId xmlns:p14="http://schemas.microsoft.com/office/powerpoint/2010/main" val="4125518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additive="base">
                                        <p:cTn id="7"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9112" y="1436255"/>
            <a:ext cx="11149013" cy="609398"/>
          </a:xfrm>
        </p:spPr>
        <p:txBody>
          <a:bodyPr/>
          <a:lstStyle/>
          <a:p>
            <a:r>
              <a:rPr lang="en-US" dirty="0" smtClean="0"/>
              <a:t>What is new in Configuration Manager 2012?</a:t>
            </a:r>
            <a:endParaRPr lang="en-US" dirty="0"/>
          </a:p>
        </p:txBody>
      </p:sp>
    </p:spTree>
    <p:extLst>
      <p:ext uri="{BB962C8B-B14F-4D97-AF65-F5344CB8AC3E}">
        <p14:creationId xmlns:p14="http://schemas.microsoft.com/office/powerpoint/2010/main" val="132015238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Forefront Endpoint Protection 2012 Beta</a:t>
            </a:r>
            <a:endParaRPr lang="en-US" dirty="0"/>
          </a:p>
        </p:txBody>
      </p:sp>
      <p:sp>
        <p:nvSpPr>
          <p:cNvPr id="6" name="Rectangle 5"/>
          <p:cNvSpPr/>
          <p:nvPr/>
        </p:nvSpPr>
        <p:spPr>
          <a:xfrm>
            <a:off x="228601" y="968022"/>
            <a:ext cx="11544300" cy="5756628"/>
          </a:xfrm>
          <a:prstGeom prst="rect">
            <a:avLst/>
          </a:prstGeom>
          <a:ln>
            <a:noFill/>
          </a:ln>
        </p:spPr>
      </p:sp>
      <p:sp>
        <p:nvSpPr>
          <p:cNvPr id="7" name="Freeform 6"/>
          <p:cNvSpPr/>
          <p:nvPr/>
        </p:nvSpPr>
        <p:spPr>
          <a:xfrm>
            <a:off x="228601" y="971255"/>
            <a:ext cx="1430444" cy="2043491"/>
          </a:xfrm>
          <a:custGeom>
            <a:avLst/>
            <a:gdLst>
              <a:gd name="connsiteX0" fmla="*/ 0 w 2043490"/>
              <a:gd name="connsiteY0" fmla="*/ 0 h 1430443"/>
              <a:gd name="connsiteX1" fmla="*/ 1328269 w 2043490"/>
              <a:gd name="connsiteY1" fmla="*/ 0 h 1430443"/>
              <a:gd name="connsiteX2" fmla="*/ 2043490 w 2043490"/>
              <a:gd name="connsiteY2" fmla="*/ 715222 h 1430443"/>
              <a:gd name="connsiteX3" fmla="*/ 1328269 w 2043490"/>
              <a:gd name="connsiteY3" fmla="*/ 1430443 h 1430443"/>
              <a:gd name="connsiteX4" fmla="*/ 0 w 2043490"/>
              <a:gd name="connsiteY4" fmla="*/ 1430443 h 1430443"/>
              <a:gd name="connsiteX5" fmla="*/ 715222 w 2043490"/>
              <a:gd name="connsiteY5" fmla="*/ 715222 h 1430443"/>
              <a:gd name="connsiteX6" fmla="*/ 0 w 2043490"/>
              <a:gd name="connsiteY6" fmla="*/ 0 h 143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490" h="1430443">
                <a:moveTo>
                  <a:pt x="2043489" y="0"/>
                </a:moveTo>
                <a:lnTo>
                  <a:pt x="2043489" y="929788"/>
                </a:lnTo>
                <a:lnTo>
                  <a:pt x="1021744" y="1430443"/>
                </a:lnTo>
                <a:lnTo>
                  <a:pt x="1" y="929788"/>
                </a:lnTo>
                <a:lnTo>
                  <a:pt x="1" y="0"/>
                </a:lnTo>
                <a:lnTo>
                  <a:pt x="1021744" y="500656"/>
                </a:lnTo>
                <a:lnTo>
                  <a:pt x="2043489"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6" tIns="724748" rIns="9525" bIns="724746" numCol="1" spcCol="1270" anchor="ctr" anchorCtr="0">
            <a:noAutofit/>
          </a:bodyPr>
          <a:lstStyle/>
          <a:p>
            <a:pPr lvl="0" algn="ctr" defTabSz="666750">
              <a:lnSpc>
                <a:spcPct val="90000"/>
              </a:lnSpc>
              <a:spcBef>
                <a:spcPct val="0"/>
              </a:spcBef>
              <a:spcAft>
                <a:spcPct val="35000"/>
              </a:spcAft>
            </a:pPr>
            <a:r>
              <a:rPr lang="en-US" sz="1500" b="1" kern="1200" dirty="0" smtClean="0"/>
              <a:t>Convergence of Management and Security</a:t>
            </a:r>
            <a:endParaRPr lang="en-US" sz="1500" b="1" kern="1200" dirty="0"/>
          </a:p>
        </p:txBody>
      </p:sp>
      <p:sp>
        <p:nvSpPr>
          <p:cNvPr id="8" name="Freeform 7"/>
          <p:cNvSpPr/>
          <p:nvPr/>
        </p:nvSpPr>
        <p:spPr>
          <a:xfrm>
            <a:off x="1659044" y="971257"/>
            <a:ext cx="10113856" cy="1328268"/>
          </a:xfrm>
          <a:custGeom>
            <a:avLst/>
            <a:gdLst>
              <a:gd name="connsiteX0" fmla="*/ 221382 w 1328268"/>
              <a:gd name="connsiteY0" fmla="*/ 0 h 10113856"/>
              <a:gd name="connsiteX1" fmla="*/ 1106886 w 1328268"/>
              <a:gd name="connsiteY1" fmla="*/ 0 h 10113856"/>
              <a:gd name="connsiteX2" fmla="*/ 1328268 w 1328268"/>
              <a:gd name="connsiteY2" fmla="*/ 221382 h 10113856"/>
              <a:gd name="connsiteX3" fmla="*/ 1328268 w 1328268"/>
              <a:gd name="connsiteY3" fmla="*/ 10113856 h 10113856"/>
              <a:gd name="connsiteX4" fmla="*/ 1328268 w 1328268"/>
              <a:gd name="connsiteY4" fmla="*/ 10113856 h 10113856"/>
              <a:gd name="connsiteX5" fmla="*/ 0 w 1328268"/>
              <a:gd name="connsiteY5" fmla="*/ 10113856 h 10113856"/>
              <a:gd name="connsiteX6" fmla="*/ 0 w 1328268"/>
              <a:gd name="connsiteY6" fmla="*/ 10113856 h 10113856"/>
              <a:gd name="connsiteX7" fmla="*/ 0 w 1328268"/>
              <a:gd name="connsiteY7" fmla="*/ 221382 h 10113856"/>
              <a:gd name="connsiteX8" fmla="*/ 221382 w 1328268"/>
              <a:gd name="connsiteY8" fmla="*/ 0 h 1011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268" h="10113856">
                <a:moveTo>
                  <a:pt x="1328268" y="1685676"/>
                </a:moveTo>
                <a:lnTo>
                  <a:pt x="1328268" y="8428180"/>
                </a:lnTo>
                <a:cubicBezTo>
                  <a:pt x="1328268" y="9359152"/>
                  <a:pt x="1315251" y="10113852"/>
                  <a:pt x="1299194" y="10113852"/>
                </a:cubicBezTo>
                <a:lnTo>
                  <a:pt x="0" y="10113852"/>
                </a:lnTo>
                <a:lnTo>
                  <a:pt x="0" y="10113852"/>
                </a:lnTo>
                <a:lnTo>
                  <a:pt x="0" y="4"/>
                </a:lnTo>
                <a:lnTo>
                  <a:pt x="0" y="4"/>
                </a:lnTo>
                <a:lnTo>
                  <a:pt x="1299194" y="4"/>
                </a:lnTo>
                <a:cubicBezTo>
                  <a:pt x="1315251" y="4"/>
                  <a:pt x="1328268" y="754704"/>
                  <a:pt x="1328268" y="1685676"/>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6905" rIns="76905" bIns="76907"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Built on System Center Configuration Manager 2012</a:t>
            </a:r>
            <a:endParaRPr lang="en-US" sz="1900" kern="1200" dirty="0"/>
          </a:p>
          <a:p>
            <a:pPr marL="171450" lvl="1" indent="-171450" algn="l" defTabSz="844550">
              <a:lnSpc>
                <a:spcPct val="90000"/>
              </a:lnSpc>
              <a:spcBef>
                <a:spcPct val="0"/>
              </a:spcBef>
              <a:spcAft>
                <a:spcPct val="15000"/>
              </a:spcAft>
              <a:buChar char="••"/>
            </a:pPr>
            <a:r>
              <a:rPr lang="en-US" sz="1900" kern="1200" dirty="0" smtClean="0"/>
              <a:t>Advanced protection with lower impact on productivity </a:t>
            </a:r>
            <a:endParaRPr lang="en-US" sz="1900" kern="1200" dirty="0"/>
          </a:p>
        </p:txBody>
      </p:sp>
      <p:sp>
        <p:nvSpPr>
          <p:cNvPr id="9" name="Freeform 8"/>
          <p:cNvSpPr/>
          <p:nvPr/>
        </p:nvSpPr>
        <p:spPr>
          <a:xfrm>
            <a:off x="228601" y="2824590"/>
            <a:ext cx="1430444" cy="2043491"/>
          </a:xfrm>
          <a:custGeom>
            <a:avLst/>
            <a:gdLst>
              <a:gd name="connsiteX0" fmla="*/ 0 w 2043490"/>
              <a:gd name="connsiteY0" fmla="*/ 0 h 1430443"/>
              <a:gd name="connsiteX1" fmla="*/ 1328269 w 2043490"/>
              <a:gd name="connsiteY1" fmla="*/ 0 h 1430443"/>
              <a:gd name="connsiteX2" fmla="*/ 2043490 w 2043490"/>
              <a:gd name="connsiteY2" fmla="*/ 715222 h 1430443"/>
              <a:gd name="connsiteX3" fmla="*/ 1328269 w 2043490"/>
              <a:gd name="connsiteY3" fmla="*/ 1430443 h 1430443"/>
              <a:gd name="connsiteX4" fmla="*/ 0 w 2043490"/>
              <a:gd name="connsiteY4" fmla="*/ 1430443 h 1430443"/>
              <a:gd name="connsiteX5" fmla="*/ 715222 w 2043490"/>
              <a:gd name="connsiteY5" fmla="*/ 715222 h 1430443"/>
              <a:gd name="connsiteX6" fmla="*/ 0 w 2043490"/>
              <a:gd name="connsiteY6" fmla="*/ 0 h 143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490" h="1430443">
                <a:moveTo>
                  <a:pt x="2043489" y="0"/>
                </a:moveTo>
                <a:lnTo>
                  <a:pt x="2043489" y="929788"/>
                </a:lnTo>
                <a:lnTo>
                  <a:pt x="1021744" y="1430443"/>
                </a:lnTo>
                <a:lnTo>
                  <a:pt x="1" y="929788"/>
                </a:lnTo>
                <a:lnTo>
                  <a:pt x="1" y="0"/>
                </a:lnTo>
                <a:lnTo>
                  <a:pt x="1021744" y="500656"/>
                </a:lnTo>
                <a:lnTo>
                  <a:pt x="2043489"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6" tIns="724748" rIns="9525" bIns="724746" numCol="1" spcCol="1270" anchor="ctr" anchorCtr="0">
            <a:noAutofit/>
          </a:bodyPr>
          <a:lstStyle/>
          <a:p>
            <a:pPr lvl="0" algn="ctr" defTabSz="666750">
              <a:lnSpc>
                <a:spcPct val="90000"/>
              </a:lnSpc>
              <a:spcBef>
                <a:spcPct val="0"/>
              </a:spcBef>
              <a:spcAft>
                <a:spcPct val="35000"/>
              </a:spcAft>
            </a:pPr>
            <a:r>
              <a:rPr lang="en-US" sz="1500" b="1" kern="1200" dirty="0" smtClean="0"/>
              <a:t>New Enhancements</a:t>
            </a:r>
            <a:endParaRPr lang="en-US" sz="1500" b="1" kern="1200" dirty="0"/>
          </a:p>
        </p:txBody>
      </p:sp>
      <p:sp>
        <p:nvSpPr>
          <p:cNvPr id="10" name="Freeform 9"/>
          <p:cNvSpPr/>
          <p:nvPr/>
        </p:nvSpPr>
        <p:spPr>
          <a:xfrm>
            <a:off x="1659044" y="2824591"/>
            <a:ext cx="10113856" cy="1328268"/>
          </a:xfrm>
          <a:custGeom>
            <a:avLst/>
            <a:gdLst>
              <a:gd name="connsiteX0" fmla="*/ 221382 w 1328268"/>
              <a:gd name="connsiteY0" fmla="*/ 0 h 10113856"/>
              <a:gd name="connsiteX1" fmla="*/ 1106886 w 1328268"/>
              <a:gd name="connsiteY1" fmla="*/ 0 h 10113856"/>
              <a:gd name="connsiteX2" fmla="*/ 1328268 w 1328268"/>
              <a:gd name="connsiteY2" fmla="*/ 221382 h 10113856"/>
              <a:gd name="connsiteX3" fmla="*/ 1328268 w 1328268"/>
              <a:gd name="connsiteY3" fmla="*/ 10113856 h 10113856"/>
              <a:gd name="connsiteX4" fmla="*/ 1328268 w 1328268"/>
              <a:gd name="connsiteY4" fmla="*/ 10113856 h 10113856"/>
              <a:gd name="connsiteX5" fmla="*/ 0 w 1328268"/>
              <a:gd name="connsiteY5" fmla="*/ 10113856 h 10113856"/>
              <a:gd name="connsiteX6" fmla="*/ 0 w 1328268"/>
              <a:gd name="connsiteY6" fmla="*/ 10113856 h 10113856"/>
              <a:gd name="connsiteX7" fmla="*/ 0 w 1328268"/>
              <a:gd name="connsiteY7" fmla="*/ 221382 h 10113856"/>
              <a:gd name="connsiteX8" fmla="*/ 221382 w 1328268"/>
              <a:gd name="connsiteY8" fmla="*/ 0 h 1011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268" h="10113856">
                <a:moveTo>
                  <a:pt x="1328268" y="1685676"/>
                </a:moveTo>
                <a:lnTo>
                  <a:pt x="1328268" y="8428180"/>
                </a:lnTo>
                <a:cubicBezTo>
                  <a:pt x="1328268" y="9359152"/>
                  <a:pt x="1315251" y="10113852"/>
                  <a:pt x="1299194" y="10113852"/>
                </a:cubicBezTo>
                <a:lnTo>
                  <a:pt x="0" y="10113852"/>
                </a:lnTo>
                <a:lnTo>
                  <a:pt x="0" y="10113852"/>
                </a:lnTo>
                <a:lnTo>
                  <a:pt x="0" y="4"/>
                </a:lnTo>
                <a:lnTo>
                  <a:pt x="0" y="4"/>
                </a:lnTo>
                <a:lnTo>
                  <a:pt x="1299194" y="4"/>
                </a:lnTo>
                <a:cubicBezTo>
                  <a:pt x="1315251" y="4"/>
                  <a:pt x="1328268" y="754704"/>
                  <a:pt x="1328268" y="1685676"/>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6905" rIns="76905" bIns="76907"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Simplified hierarchy model</a:t>
            </a:r>
            <a:endParaRPr lang="en-US" sz="1900" kern="1200" dirty="0"/>
          </a:p>
          <a:p>
            <a:pPr marL="171450" lvl="1" indent="-171450" algn="l" defTabSz="844550">
              <a:lnSpc>
                <a:spcPct val="90000"/>
              </a:lnSpc>
              <a:spcBef>
                <a:spcPct val="0"/>
              </a:spcBef>
              <a:spcAft>
                <a:spcPct val="15000"/>
              </a:spcAft>
              <a:buChar char="••"/>
            </a:pPr>
            <a:r>
              <a:rPr lang="en-US" sz="1900" kern="1200" dirty="0" smtClean="0"/>
              <a:t>Role Based Access Control</a:t>
            </a:r>
          </a:p>
          <a:p>
            <a:pPr marL="171450" lvl="1" indent="-171450" algn="l" defTabSz="844550">
              <a:lnSpc>
                <a:spcPct val="90000"/>
              </a:lnSpc>
              <a:spcBef>
                <a:spcPct val="0"/>
              </a:spcBef>
              <a:spcAft>
                <a:spcPct val="15000"/>
              </a:spcAft>
              <a:buChar char="••"/>
            </a:pPr>
            <a:r>
              <a:rPr lang="en-US" sz="1900" kern="1200" dirty="0" smtClean="0"/>
              <a:t>Definition Updates and automatic approval rules through ConfigMgr</a:t>
            </a:r>
          </a:p>
          <a:p>
            <a:pPr marL="171450" lvl="1" indent="-171450" algn="l" defTabSz="844550">
              <a:lnSpc>
                <a:spcPct val="90000"/>
              </a:lnSpc>
              <a:spcBef>
                <a:spcPct val="0"/>
              </a:spcBef>
              <a:spcAft>
                <a:spcPct val="15000"/>
              </a:spcAft>
              <a:buChar char="••"/>
            </a:pPr>
            <a:r>
              <a:rPr lang="en-US" sz="1900" kern="1200" dirty="0" smtClean="0"/>
              <a:t>Improved alert timings</a:t>
            </a:r>
          </a:p>
        </p:txBody>
      </p:sp>
      <p:sp>
        <p:nvSpPr>
          <p:cNvPr id="11" name="Freeform 10"/>
          <p:cNvSpPr/>
          <p:nvPr/>
        </p:nvSpPr>
        <p:spPr>
          <a:xfrm>
            <a:off x="228601" y="4677924"/>
            <a:ext cx="1430444" cy="2043491"/>
          </a:xfrm>
          <a:custGeom>
            <a:avLst/>
            <a:gdLst>
              <a:gd name="connsiteX0" fmla="*/ 0 w 2043490"/>
              <a:gd name="connsiteY0" fmla="*/ 0 h 1430443"/>
              <a:gd name="connsiteX1" fmla="*/ 1328269 w 2043490"/>
              <a:gd name="connsiteY1" fmla="*/ 0 h 1430443"/>
              <a:gd name="connsiteX2" fmla="*/ 2043490 w 2043490"/>
              <a:gd name="connsiteY2" fmla="*/ 715222 h 1430443"/>
              <a:gd name="connsiteX3" fmla="*/ 1328269 w 2043490"/>
              <a:gd name="connsiteY3" fmla="*/ 1430443 h 1430443"/>
              <a:gd name="connsiteX4" fmla="*/ 0 w 2043490"/>
              <a:gd name="connsiteY4" fmla="*/ 1430443 h 1430443"/>
              <a:gd name="connsiteX5" fmla="*/ 715222 w 2043490"/>
              <a:gd name="connsiteY5" fmla="*/ 715222 h 1430443"/>
              <a:gd name="connsiteX6" fmla="*/ 0 w 2043490"/>
              <a:gd name="connsiteY6" fmla="*/ 0 h 143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490" h="1430443">
                <a:moveTo>
                  <a:pt x="2043489" y="0"/>
                </a:moveTo>
                <a:lnTo>
                  <a:pt x="2043489" y="929788"/>
                </a:lnTo>
                <a:lnTo>
                  <a:pt x="1021744" y="1430443"/>
                </a:lnTo>
                <a:lnTo>
                  <a:pt x="1" y="929788"/>
                </a:lnTo>
                <a:lnTo>
                  <a:pt x="1" y="0"/>
                </a:lnTo>
                <a:lnTo>
                  <a:pt x="1021744" y="500656"/>
                </a:lnTo>
                <a:lnTo>
                  <a:pt x="2043489"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6" tIns="724748" rIns="9525" bIns="724746" numCol="1" spcCol="1270" anchor="ctr" anchorCtr="0">
            <a:noAutofit/>
          </a:bodyPr>
          <a:lstStyle/>
          <a:p>
            <a:pPr lvl="0" algn="ctr" defTabSz="666750">
              <a:lnSpc>
                <a:spcPct val="90000"/>
              </a:lnSpc>
              <a:spcBef>
                <a:spcPct val="0"/>
              </a:spcBef>
              <a:spcAft>
                <a:spcPct val="35000"/>
              </a:spcAft>
            </a:pPr>
            <a:r>
              <a:rPr lang="en-US" sz="1500" b="1" kern="1200" dirty="0" smtClean="0"/>
              <a:t>Evaluation Options</a:t>
            </a:r>
            <a:endParaRPr lang="en-US" sz="1500" b="1" kern="1200" dirty="0"/>
          </a:p>
        </p:txBody>
      </p:sp>
      <p:sp>
        <p:nvSpPr>
          <p:cNvPr id="12" name="Freeform 11"/>
          <p:cNvSpPr/>
          <p:nvPr/>
        </p:nvSpPr>
        <p:spPr>
          <a:xfrm>
            <a:off x="1659044" y="4677926"/>
            <a:ext cx="10113856" cy="1328269"/>
          </a:xfrm>
          <a:custGeom>
            <a:avLst/>
            <a:gdLst>
              <a:gd name="connsiteX0" fmla="*/ 221382 w 1328268"/>
              <a:gd name="connsiteY0" fmla="*/ 0 h 10113856"/>
              <a:gd name="connsiteX1" fmla="*/ 1106886 w 1328268"/>
              <a:gd name="connsiteY1" fmla="*/ 0 h 10113856"/>
              <a:gd name="connsiteX2" fmla="*/ 1328268 w 1328268"/>
              <a:gd name="connsiteY2" fmla="*/ 221382 h 10113856"/>
              <a:gd name="connsiteX3" fmla="*/ 1328268 w 1328268"/>
              <a:gd name="connsiteY3" fmla="*/ 10113856 h 10113856"/>
              <a:gd name="connsiteX4" fmla="*/ 1328268 w 1328268"/>
              <a:gd name="connsiteY4" fmla="*/ 10113856 h 10113856"/>
              <a:gd name="connsiteX5" fmla="*/ 0 w 1328268"/>
              <a:gd name="connsiteY5" fmla="*/ 10113856 h 10113856"/>
              <a:gd name="connsiteX6" fmla="*/ 0 w 1328268"/>
              <a:gd name="connsiteY6" fmla="*/ 10113856 h 10113856"/>
              <a:gd name="connsiteX7" fmla="*/ 0 w 1328268"/>
              <a:gd name="connsiteY7" fmla="*/ 221382 h 10113856"/>
              <a:gd name="connsiteX8" fmla="*/ 221382 w 1328268"/>
              <a:gd name="connsiteY8" fmla="*/ 0 h 1011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268" h="10113856">
                <a:moveTo>
                  <a:pt x="1328268" y="1685676"/>
                </a:moveTo>
                <a:lnTo>
                  <a:pt x="1328268" y="8428180"/>
                </a:lnTo>
                <a:cubicBezTo>
                  <a:pt x="1328268" y="9359152"/>
                  <a:pt x="1315251" y="10113852"/>
                  <a:pt x="1299194" y="10113852"/>
                </a:cubicBezTo>
                <a:lnTo>
                  <a:pt x="0" y="10113852"/>
                </a:lnTo>
                <a:lnTo>
                  <a:pt x="0" y="10113852"/>
                </a:lnTo>
                <a:lnTo>
                  <a:pt x="0" y="4"/>
                </a:lnTo>
                <a:lnTo>
                  <a:pt x="0" y="4"/>
                </a:lnTo>
                <a:lnTo>
                  <a:pt x="1299194" y="4"/>
                </a:lnTo>
                <a:cubicBezTo>
                  <a:pt x="1315251" y="4"/>
                  <a:pt x="1328268" y="754704"/>
                  <a:pt x="1328268" y="1685676"/>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6905" rIns="76905" bIns="76908"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FEP 2012 Beta </a:t>
            </a:r>
            <a:r>
              <a:rPr lang="en-US" sz="1900" b="1" kern="1200" dirty="0" smtClean="0"/>
              <a:t>available now</a:t>
            </a:r>
            <a:r>
              <a:rPr lang="en-US" sz="1900" kern="1200" dirty="0" smtClean="0"/>
              <a:t>: </a:t>
            </a:r>
            <a:r>
              <a:rPr lang="en-US" sz="1900" b="1" kern="1200" dirty="0" smtClean="0">
                <a:solidFill>
                  <a:schemeClr val="bg1"/>
                </a:solidFill>
                <a:hlinkClick r:id="rId2"/>
              </a:rPr>
              <a:t>http://www.microsoft.com/fep</a:t>
            </a:r>
            <a:r>
              <a:rPr lang="en-US" sz="1900" b="1" kern="1200" dirty="0" smtClean="0">
                <a:solidFill>
                  <a:schemeClr val="bg1"/>
                </a:solidFill>
              </a:rPr>
              <a:t> </a:t>
            </a:r>
            <a:endParaRPr lang="en-US" sz="1900" b="1" kern="1200" dirty="0">
              <a:solidFill>
                <a:schemeClr val="bg1"/>
              </a:solidFill>
            </a:endParaRPr>
          </a:p>
          <a:p>
            <a:pPr marL="171450" lvl="1" indent="-171450" algn="l" defTabSz="844550">
              <a:lnSpc>
                <a:spcPct val="90000"/>
              </a:lnSpc>
              <a:spcBef>
                <a:spcPct val="0"/>
              </a:spcBef>
              <a:spcAft>
                <a:spcPct val="15000"/>
              </a:spcAft>
              <a:buChar char="••"/>
            </a:pPr>
            <a:r>
              <a:rPr lang="en-US" sz="1900" kern="1200" dirty="0" smtClean="0"/>
              <a:t>Join Community Evaluation Program (included in </a:t>
            </a:r>
            <a:r>
              <a:rPr lang="en-US" sz="1900" kern="1200" dirty="0" err="1" smtClean="0"/>
              <a:t>ConfigMgr</a:t>
            </a:r>
            <a:r>
              <a:rPr lang="en-US" sz="1900" kern="1200" dirty="0" smtClean="0"/>
              <a:t> CEP) </a:t>
            </a:r>
            <a:r>
              <a:rPr lang="en-US" sz="1900" kern="1200" dirty="0" smtClean="0">
                <a:hlinkClick r:id="rId3"/>
              </a:rPr>
              <a:t>https://connect.microsoft.com/site1211</a:t>
            </a:r>
            <a:endParaRPr lang="en-US" sz="1900" kern="1200" dirty="0"/>
          </a:p>
        </p:txBody>
      </p:sp>
    </p:spTree>
    <p:extLst>
      <p:ext uri="{BB962C8B-B14F-4D97-AF65-F5344CB8AC3E}">
        <p14:creationId xmlns:p14="http://schemas.microsoft.com/office/powerpoint/2010/main" val="1692851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Summary and Key Takeaways</a:t>
            </a:r>
            <a:endParaRPr lang="en-US" dirty="0"/>
          </a:p>
        </p:txBody>
      </p:sp>
      <p:sp>
        <p:nvSpPr>
          <p:cNvPr id="6" name="Text Placeholder 5"/>
          <p:cNvSpPr>
            <a:spLocks noGrp="1"/>
          </p:cNvSpPr>
          <p:nvPr>
            <p:ph type="body" sz="quarter" idx="10"/>
          </p:nvPr>
        </p:nvSpPr>
        <p:spPr>
          <a:xfrm>
            <a:off x="519112" y="1447799"/>
            <a:ext cx="11149013" cy="3637919"/>
          </a:xfrm>
        </p:spPr>
        <p:txBody>
          <a:bodyPr/>
          <a:lstStyle/>
          <a:p>
            <a:r>
              <a:rPr lang="en-US" sz="2800" dirty="0" smtClean="0"/>
              <a:t>Use Microsoft IT FEP 2010 Deployment &amp; Management Lifecycle</a:t>
            </a:r>
          </a:p>
          <a:p>
            <a:pPr lvl="1"/>
            <a:r>
              <a:rPr lang="en-US" sz="2400" dirty="0" smtClean="0"/>
              <a:t>Planning, Deployment, Management &amp; Reporting</a:t>
            </a:r>
          </a:p>
          <a:p>
            <a:endParaRPr lang="en-US" sz="2800" dirty="0" smtClean="0"/>
          </a:p>
          <a:p>
            <a:r>
              <a:rPr lang="en-US" sz="2800" dirty="0" smtClean="0"/>
              <a:t>Evaluate potential </a:t>
            </a:r>
            <a:r>
              <a:rPr lang="en-US" sz="2800" dirty="0" err="1" smtClean="0"/>
              <a:t>ConfigMgr</a:t>
            </a:r>
            <a:r>
              <a:rPr lang="en-US" sz="2800" dirty="0" smtClean="0"/>
              <a:t> changes After FEP Deployment</a:t>
            </a:r>
          </a:p>
          <a:p>
            <a:endParaRPr lang="en-US" sz="2800" dirty="0" smtClean="0"/>
          </a:p>
          <a:p>
            <a:r>
              <a:rPr lang="en-US" sz="2800" dirty="0" smtClean="0"/>
              <a:t>Leverage Best Practices from Microsoft IT</a:t>
            </a:r>
          </a:p>
          <a:p>
            <a:endParaRPr lang="en-US" sz="2800" dirty="0" smtClean="0"/>
          </a:p>
          <a:p>
            <a:r>
              <a:rPr lang="en-US" sz="2800" dirty="0" smtClean="0"/>
              <a:t>Maximize the benefit by integrating management and security</a:t>
            </a:r>
            <a:endParaRPr lang="en-US" sz="2800" dirty="0"/>
          </a:p>
        </p:txBody>
      </p:sp>
    </p:spTree>
    <p:extLst>
      <p:ext uri="{BB962C8B-B14F-4D97-AF65-F5344CB8AC3E}">
        <p14:creationId xmlns:p14="http://schemas.microsoft.com/office/powerpoint/2010/main" val="35461247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lue-r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244" y="1812793"/>
            <a:ext cx="3595281" cy="504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green-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95" y="1888993"/>
            <a:ext cx="3595281" cy="496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Text Box 5"/>
          <p:cNvSpPr txBox="1">
            <a:spLocks noChangeArrowheads="1"/>
          </p:cNvSpPr>
          <p:nvPr/>
        </p:nvSpPr>
        <p:spPr bwMode="auto">
          <a:xfrm>
            <a:off x="507867" y="2238243"/>
            <a:ext cx="3277864" cy="1477328"/>
          </a:xfrm>
          <a:prstGeom prst="rect">
            <a:avLst/>
          </a:prstGeom>
          <a:noFill/>
          <a:ln w="9525">
            <a:noFill/>
            <a:miter lim="800000"/>
            <a:headEnd/>
            <a:tailEnd/>
          </a:ln>
          <a:effectLst/>
        </p:spPr>
        <p:txBody>
          <a:bodyPr>
            <a:spAutoFit/>
          </a:bodyPr>
          <a:lstStyle/>
          <a:p>
            <a:pPr marL="228600" indent="-228600" eaLnBrk="1" hangingPunct="1">
              <a:spcBef>
                <a:spcPct val="0"/>
              </a:spcBef>
              <a:buClr>
                <a:srgbClr val="FF6600"/>
              </a:buClr>
              <a:buSzPct val="150000"/>
              <a:buFont typeface="Segoe Semibold" pitchFamily="34" charset="0"/>
              <a:buChar char="•"/>
              <a:defRPr/>
            </a:pPr>
            <a:r>
              <a:rPr lang="en-US" dirty="0" smtClean="0">
                <a:effectLst>
                  <a:outerShdw blurRad="38100" dist="38100" dir="2700000" algn="tl">
                    <a:srgbClr val="000000">
                      <a:alpha val="43137"/>
                    </a:srgbClr>
                  </a:outerShdw>
                </a:effectLst>
              </a:rPr>
              <a:t>Limited monitoring</a:t>
            </a:r>
          </a:p>
          <a:p>
            <a:pPr marL="228600" indent="-228600" eaLnBrk="1" hangingPunct="1">
              <a:spcBef>
                <a:spcPct val="0"/>
              </a:spcBef>
              <a:buClr>
                <a:srgbClr val="FF6600"/>
              </a:buClr>
              <a:buSzPct val="150000"/>
              <a:buFont typeface="Segoe Semibold" pitchFamily="34" charset="0"/>
              <a:buChar char="•"/>
              <a:defRPr/>
            </a:pPr>
            <a:endParaRPr lang="en-US" dirty="0" smtClean="0">
              <a:effectLst>
                <a:outerShdw blurRad="38100" dist="38100" dir="2700000" algn="tl">
                  <a:srgbClr val="000000">
                    <a:alpha val="43137"/>
                  </a:srgbClr>
                </a:outerShdw>
              </a:effectLst>
            </a:endParaRPr>
          </a:p>
          <a:p>
            <a:pPr marL="228600" indent="-228600" eaLnBrk="1" hangingPunct="1">
              <a:spcBef>
                <a:spcPct val="0"/>
              </a:spcBef>
              <a:buClr>
                <a:srgbClr val="FF6600"/>
              </a:buClr>
              <a:buSzPct val="150000"/>
              <a:buFont typeface="Segoe Semibold" pitchFamily="34" charset="0"/>
              <a:buChar char="•"/>
              <a:defRPr/>
            </a:pPr>
            <a:r>
              <a:rPr lang="en-US" dirty="0" smtClean="0">
                <a:effectLst>
                  <a:outerShdw blurRad="38100" dist="38100" dir="2700000" algn="tl">
                    <a:srgbClr val="000000">
                      <a:alpha val="43137"/>
                    </a:srgbClr>
                  </a:outerShdw>
                </a:effectLst>
              </a:rPr>
              <a:t>No consolidated reporting</a:t>
            </a:r>
          </a:p>
          <a:p>
            <a:pPr eaLnBrk="1" hangingPunct="1">
              <a:spcBef>
                <a:spcPct val="0"/>
              </a:spcBef>
              <a:buClr>
                <a:srgbClr val="FF6600"/>
              </a:buClr>
              <a:buSzPct val="150000"/>
              <a:defRPr/>
            </a:pPr>
            <a:endParaRPr lang="en-US" dirty="0" smtClean="0">
              <a:effectLst>
                <a:outerShdw blurRad="38100" dist="38100" dir="2700000" algn="tl">
                  <a:srgbClr val="000000">
                    <a:alpha val="43137"/>
                  </a:srgbClr>
                </a:outerShdw>
              </a:effectLst>
            </a:endParaRPr>
          </a:p>
          <a:p>
            <a:pPr marL="228600" indent="-228600" eaLnBrk="1" hangingPunct="1">
              <a:spcBef>
                <a:spcPct val="0"/>
              </a:spcBef>
              <a:buClr>
                <a:srgbClr val="FF6600"/>
              </a:buClr>
              <a:buSzPct val="150000"/>
              <a:buFont typeface="Segoe Semibold" pitchFamily="34" charset="0"/>
              <a:buChar char="•"/>
              <a:defRPr/>
            </a:pPr>
            <a:r>
              <a:rPr lang="en-US" dirty="0" smtClean="0">
                <a:effectLst>
                  <a:outerShdw blurRad="38100" dist="38100" dir="2700000" algn="tl">
                    <a:srgbClr val="000000">
                      <a:alpha val="43137"/>
                    </a:srgbClr>
                  </a:outerShdw>
                </a:effectLst>
              </a:rPr>
              <a:t>Laborious manual process</a:t>
            </a:r>
            <a:endParaRPr lang="en-US" dirty="0">
              <a:effectLst>
                <a:outerShdw blurRad="38100" dist="38100" dir="2700000" algn="tl">
                  <a:srgbClr val="000000">
                    <a:alpha val="43137"/>
                  </a:srgbClr>
                </a:outerShdw>
              </a:effectLst>
            </a:endParaRPr>
          </a:p>
        </p:txBody>
      </p:sp>
      <p:sp>
        <p:nvSpPr>
          <p:cNvPr id="141318" name="Rectangle 6"/>
          <p:cNvSpPr>
            <a:spLocks noGrp="1" noChangeArrowheads="1"/>
          </p:cNvSpPr>
          <p:nvPr>
            <p:ph type="title"/>
          </p:nvPr>
        </p:nvSpPr>
        <p:spPr/>
        <p:txBody>
          <a:bodyPr/>
          <a:lstStyle/>
          <a:p>
            <a:pPr eaLnBrk="1" hangingPunct="1">
              <a:defRPr/>
            </a:pPr>
            <a:r>
              <a:rPr lang="en-US" dirty="0" smtClean="0"/>
              <a:t>Solution Overview @ Microsoft IT</a:t>
            </a:r>
          </a:p>
        </p:txBody>
      </p:sp>
      <p:pic>
        <p:nvPicPr>
          <p:cNvPr id="15366" name="Picture 7" descr="orange-r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715" y="1812793"/>
            <a:ext cx="3595281" cy="504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270863" y="1279392"/>
            <a:ext cx="3787847" cy="1004888"/>
            <a:chOff x="128" y="1056"/>
            <a:chExt cx="1790" cy="633"/>
          </a:xfrm>
        </p:grpSpPr>
        <p:pic>
          <p:nvPicPr>
            <p:cNvPr id="15379" name="Picture 10" descr="green-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 y="1085"/>
              <a:ext cx="1790"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3" name="AutoShape 11"/>
            <p:cNvSpPr>
              <a:spLocks noChangeArrowheads="1"/>
            </p:cNvSpPr>
            <p:nvPr/>
          </p:nvSpPr>
          <p:spPr bwMode="gray">
            <a:xfrm>
              <a:off x="159" y="1056"/>
              <a:ext cx="1728" cy="528"/>
            </a:xfrm>
            <a:prstGeom prst="roundRect">
              <a:avLst>
                <a:gd name="adj" fmla="val 50000"/>
              </a:avLst>
            </a:prstGeom>
            <a:noFill/>
            <a:ln w="38100" algn="ctr">
              <a:noFill/>
              <a:round/>
              <a:headEnd/>
              <a:tailEnd/>
            </a:ln>
            <a:effectLst/>
          </p:spPr>
          <p:txBody>
            <a:bodyPr wrap="none" anchor="ctr"/>
            <a:lstStyle/>
            <a:p>
              <a:pPr algn="ctr" eaLnBrk="1" hangingPunct="1">
                <a:lnSpc>
                  <a:spcPct val="90000"/>
                </a:lnSpc>
                <a:spcBef>
                  <a:spcPct val="30000"/>
                </a:spcBef>
                <a:defRPr/>
              </a:pPr>
              <a:r>
                <a:rPr lang="en-US" sz="2000" b="1" dirty="0">
                  <a:effectLst>
                    <a:outerShdw blurRad="38100" dist="38100" dir="2700000" algn="tl">
                      <a:srgbClr val="000000"/>
                    </a:outerShdw>
                  </a:effectLst>
                  <a:latin typeface="Segoe Semibold" pitchFamily="34" charset="0"/>
                </a:rPr>
                <a:t>Business Challenge</a:t>
              </a:r>
            </a:p>
          </p:txBody>
        </p:sp>
      </p:grpSp>
      <p:grpSp>
        <p:nvGrpSpPr>
          <p:cNvPr id="3" name="Group 12"/>
          <p:cNvGrpSpPr>
            <a:grpSpLocks/>
          </p:cNvGrpSpPr>
          <p:nvPr/>
        </p:nvGrpSpPr>
        <p:grpSpPr bwMode="auto">
          <a:xfrm>
            <a:off x="4162400" y="1279392"/>
            <a:ext cx="3789962" cy="958850"/>
            <a:chOff x="1983" y="1071"/>
            <a:chExt cx="1791" cy="604"/>
          </a:xfrm>
        </p:grpSpPr>
        <p:pic>
          <p:nvPicPr>
            <p:cNvPr id="15377" name="Picture 13" descr="oragn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3" y="1071"/>
              <a:ext cx="1791"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6" name="AutoShape 14"/>
            <p:cNvSpPr>
              <a:spLocks noChangeArrowheads="1"/>
            </p:cNvSpPr>
            <p:nvPr/>
          </p:nvSpPr>
          <p:spPr bwMode="gray">
            <a:xfrm>
              <a:off x="2081" y="1124"/>
              <a:ext cx="1594" cy="369"/>
            </a:xfrm>
            <a:prstGeom prst="roundRect">
              <a:avLst>
                <a:gd name="adj" fmla="val 50000"/>
              </a:avLst>
            </a:prstGeom>
            <a:noFill/>
            <a:ln w="38100" algn="ctr">
              <a:noFill/>
              <a:round/>
              <a:headEnd/>
              <a:tailEnd/>
            </a:ln>
            <a:effectLst/>
          </p:spPr>
          <p:txBody>
            <a:bodyPr wrap="none" anchor="ctr"/>
            <a:lstStyle/>
            <a:p>
              <a:pPr algn="ctr" eaLnBrk="1" hangingPunct="1">
                <a:lnSpc>
                  <a:spcPct val="90000"/>
                </a:lnSpc>
                <a:spcBef>
                  <a:spcPct val="30000"/>
                </a:spcBef>
                <a:defRPr/>
              </a:pPr>
              <a:r>
                <a:rPr lang="en-US" sz="2000" b="1" dirty="0">
                  <a:effectLst>
                    <a:outerShdw blurRad="38100" dist="38100" dir="2700000" algn="tl">
                      <a:srgbClr val="000000"/>
                    </a:outerShdw>
                  </a:effectLst>
                  <a:latin typeface="Segoe Semibold" pitchFamily="34" charset="0"/>
                </a:rPr>
                <a:t>Solution</a:t>
              </a:r>
            </a:p>
          </p:txBody>
        </p:sp>
      </p:grpSp>
      <p:grpSp>
        <p:nvGrpSpPr>
          <p:cNvPr id="4" name="Group 15"/>
          <p:cNvGrpSpPr>
            <a:grpSpLocks/>
          </p:cNvGrpSpPr>
          <p:nvPr/>
        </p:nvGrpSpPr>
        <p:grpSpPr bwMode="auto">
          <a:xfrm>
            <a:off x="8125884" y="1303205"/>
            <a:ext cx="3789963" cy="958850"/>
            <a:chOff x="3840" y="1071"/>
            <a:chExt cx="1791" cy="604"/>
          </a:xfrm>
        </p:grpSpPr>
        <p:pic>
          <p:nvPicPr>
            <p:cNvPr id="15375" name="Picture 16" descr="blur-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0" y="1071"/>
              <a:ext cx="1791"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9" name="AutoShape 17"/>
            <p:cNvSpPr>
              <a:spLocks noChangeArrowheads="1"/>
            </p:cNvSpPr>
            <p:nvPr/>
          </p:nvSpPr>
          <p:spPr bwMode="gray">
            <a:xfrm>
              <a:off x="3941" y="1124"/>
              <a:ext cx="1619" cy="380"/>
            </a:xfrm>
            <a:prstGeom prst="roundRect">
              <a:avLst>
                <a:gd name="adj" fmla="val 50000"/>
              </a:avLst>
            </a:prstGeom>
            <a:noFill/>
            <a:ln w="38100" algn="ctr">
              <a:noFill/>
              <a:round/>
              <a:headEnd/>
              <a:tailEnd/>
            </a:ln>
            <a:effectLst/>
          </p:spPr>
          <p:txBody>
            <a:bodyPr wrap="none" anchor="ctr"/>
            <a:lstStyle/>
            <a:p>
              <a:pPr algn="ctr" eaLnBrk="1" hangingPunct="1">
                <a:lnSpc>
                  <a:spcPct val="90000"/>
                </a:lnSpc>
                <a:spcBef>
                  <a:spcPct val="30000"/>
                </a:spcBef>
                <a:defRPr/>
              </a:pPr>
              <a:r>
                <a:rPr lang="en-US" sz="2000" b="1" dirty="0">
                  <a:effectLst>
                    <a:outerShdw blurRad="38100" dist="38100" dir="2700000" algn="tl">
                      <a:srgbClr val="000000"/>
                    </a:outerShdw>
                  </a:effectLst>
                  <a:latin typeface="Segoe Semibold" pitchFamily="34" charset="0"/>
                </a:rPr>
                <a:t>Results/Benefits</a:t>
              </a:r>
            </a:p>
          </p:txBody>
        </p:sp>
      </p:grpSp>
      <p:pic>
        <p:nvPicPr>
          <p:cNvPr id="15370" name="Picture 20" descr="GEL Wide Arrow with Fade steel-gr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8221" y="1431793"/>
            <a:ext cx="57558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1" descr="GEL Wide Arrow with Fade steel-gr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9589" y="1431793"/>
            <a:ext cx="57558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34" name="Text Box 22"/>
          <p:cNvSpPr txBox="1">
            <a:spLocks noChangeArrowheads="1"/>
          </p:cNvSpPr>
          <p:nvPr/>
        </p:nvSpPr>
        <p:spPr bwMode="auto">
          <a:xfrm>
            <a:off x="4454424" y="2146881"/>
            <a:ext cx="3277862" cy="2031325"/>
          </a:xfrm>
          <a:prstGeom prst="rect">
            <a:avLst/>
          </a:prstGeom>
          <a:noFill/>
          <a:ln w="9525">
            <a:noFill/>
            <a:miter lim="800000"/>
            <a:headEnd/>
            <a:tailEnd/>
          </a:ln>
          <a:effectLst/>
        </p:spPr>
        <p:txBody>
          <a:bodyPr>
            <a:spAutoFit/>
          </a:bodyPr>
          <a:lstStyle/>
          <a:p>
            <a:pPr marL="228600" indent="-228600" eaLnBrk="1" hangingPunct="1">
              <a:spcBef>
                <a:spcPct val="0"/>
              </a:spcBef>
              <a:buClr>
                <a:srgbClr val="FF6600"/>
              </a:buClr>
              <a:buSzPct val="150000"/>
              <a:buFont typeface="Segoe Semibold" pitchFamily="34" charset="0"/>
              <a:buChar char="•"/>
              <a:defRPr/>
            </a:pPr>
            <a:r>
              <a:rPr lang="en-US" dirty="0" smtClean="0">
                <a:effectLst>
                  <a:outerShdw blurRad="38100" dist="38100" dir="2700000" algn="tl">
                    <a:srgbClr val="000000"/>
                  </a:outerShdw>
                </a:effectLst>
              </a:rPr>
              <a:t>Chose FEP 2010 as new </a:t>
            </a:r>
            <a:r>
              <a:rPr lang="en-US" dirty="0">
                <a:effectLst>
                  <a:outerShdw blurRad="38100" dist="38100" dir="2700000" algn="tl">
                    <a:srgbClr val="000000"/>
                  </a:outerShdw>
                </a:effectLst>
              </a:rPr>
              <a:t>antimalware </a:t>
            </a:r>
            <a:r>
              <a:rPr lang="en-US" dirty="0" smtClean="0">
                <a:effectLst>
                  <a:outerShdw blurRad="38100" dist="38100" dir="2700000" algn="tl">
                    <a:srgbClr val="000000"/>
                  </a:outerShdw>
                </a:effectLst>
              </a:rPr>
              <a:t>management solution</a:t>
            </a:r>
          </a:p>
          <a:p>
            <a:pPr eaLnBrk="1" hangingPunct="1">
              <a:spcBef>
                <a:spcPct val="0"/>
              </a:spcBef>
              <a:buClr>
                <a:srgbClr val="FF6600"/>
              </a:buClr>
              <a:buSzPct val="150000"/>
              <a:defRPr/>
            </a:pPr>
            <a:endParaRPr lang="en-US" dirty="0" smtClean="0">
              <a:effectLst>
                <a:outerShdw blurRad="38100" dist="38100" dir="2700000" algn="tl">
                  <a:srgbClr val="000000"/>
                </a:outerShdw>
              </a:effectLst>
            </a:endParaRPr>
          </a:p>
          <a:p>
            <a:pPr marL="228600" indent="-228600" eaLnBrk="1" hangingPunct="1">
              <a:spcBef>
                <a:spcPct val="0"/>
              </a:spcBef>
              <a:buClr>
                <a:srgbClr val="FF6600"/>
              </a:buClr>
              <a:buSzPct val="150000"/>
              <a:buFont typeface="Segoe Semibold" pitchFamily="34" charset="0"/>
              <a:buChar char="•"/>
              <a:defRPr/>
            </a:pPr>
            <a:r>
              <a:rPr lang="en-US" dirty="0" smtClean="0">
                <a:effectLst>
                  <a:outerShdw blurRad="38100" dist="38100" dir="2700000" algn="tl">
                    <a:srgbClr val="000000"/>
                  </a:outerShdw>
                </a:effectLst>
              </a:rPr>
              <a:t>Deployed to existing ConfigMgr 2007 </a:t>
            </a:r>
            <a:r>
              <a:rPr lang="en-US" dirty="0">
                <a:effectLst>
                  <a:outerShdw blurRad="38100" dist="38100" dir="2700000" algn="tl">
                    <a:srgbClr val="000000"/>
                  </a:outerShdw>
                </a:effectLst>
              </a:rPr>
              <a:t>R2 and R3 </a:t>
            </a:r>
            <a:r>
              <a:rPr lang="en-US" dirty="0" smtClean="0">
                <a:effectLst>
                  <a:outerShdw blurRad="38100" dist="38100" dir="2700000" algn="tl">
                    <a:srgbClr val="000000"/>
                  </a:outerShdw>
                </a:effectLst>
              </a:rPr>
              <a:t>servers &amp; Clients</a:t>
            </a:r>
          </a:p>
        </p:txBody>
      </p:sp>
      <p:sp>
        <p:nvSpPr>
          <p:cNvPr id="141335" name="Text Box 23"/>
          <p:cNvSpPr txBox="1">
            <a:spLocks noChangeArrowheads="1"/>
          </p:cNvSpPr>
          <p:nvPr/>
        </p:nvSpPr>
        <p:spPr bwMode="auto">
          <a:xfrm>
            <a:off x="8487739" y="2123020"/>
            <a:ext cx="3277864" cy="3693319"/>
          </a:xfrm>
          <a:prstGeom prst="rect">
            <a:avLst/>
          </a:prstGeom>
          <a:noFill/>
          <a:ln w="9525">
            <a:noFill/>
            <a:miter lim="800000"/>
            <a:headEnd/>
            <a:tailEnd/>
          </a:ln>
          <a:effectLst/>
        </p:spPr>
        <p:txBody>
          <a:bodyPr>
            <a:spAutoFit/>
          </a:bodyPr>
          <a:lstStyle/>
          <a:p>
            <a:pPr marL="228600" indent="-228600" eaLnBrk="1" hangingPunct="1">
              <a:spcBef>
                <a:spcPct val="0"/>
              </a:spcBef>
              <a:buClr>
                <a:srgbClr val="FF6600"/>
              </a:buClr>
              <a:buSzPct val="150000"/>
              <a:buFont typeface="Segoe Semibold" pitchFamily="34" charset="0"/>
              <a:buChar char="•"/>
              <a:defRPr/>
            </a:pPr>
            <a:r>
              <a:rPr lang="en-US" dirty="0" smtClean="0">
                <a:effectLst>
                  <a:outerShdw blurRad="38100" dist="38100" dir="2700000" algn="tl">
                    <a:srgbClr val="000000"/>
                  </a:outerShdw>
                </a:effectLst>
              </a:rPr>
              <a:t>Faster </a:t>
            </a:r>
            <a:r>
              <a:rPr lang="en-US" dirty="0">
                <a:effectLst>
                  <a:outerShdw blurRad="38100" dist="38100" dir="2700000" algn="tl">
                    <a:srgbClr val="000000"/>
                  </a:outerShdw>
                </a:effectLst>
              </a:rPr>
              <a:t>response to </a:t>
            </a:r>
            <a:r>
              <a:rPr lang="en-US" dirty="0" smtClean="0">
                <a:effectLst>
                  <a:outerShdw blurRad="38100" dist="38100" dir="2700000" algn="tl">
                    <a:srgbClr val="000000"/>
                  </a:outerShdw>
                </a:effectLst>
              </a:rPr>
              <a:t>infections</a:t>
            </a:r>
          </a:p>
          <a:p>
            <a:pPr eaLnBrk="1" hangingPunct="1">
              <a:spcBef>
                <a:spcPct val="0"/>
              </a:spcBef>
              <a:buClr>
                <a:srgbClr val="FF6600"/>
              </a:buClr>
              <a:buSzPct val="150000"/>
              <a:defRPr/>
            </a:pPr>
            <a:endParaRPr lang="en-US" dirty="0" smtClean="0">
              <a:effectLst>
                <a:outerShdw blurRad="38100" dist="38100" dir="2700000" algn="tl">
                  <a:srgbClr val="000000"/>
                </a:outerShdw>
              </a:effectLst>
            </a:endParaRPr>
          </a:p>
          <a:p>
            <a:pPr marL="228600" indent="-228600">
              <a:spcBef>
                <a:spcPct val="0"/>
              </a:spcBef>
              <a:buClr>
                <a:srgbClr val="FF6600"/>
              </a:buClr>
              <a:buSzPct val="150000"/>
              <a:buFont typeface="Segoe Semibold" pitchFamily="34" charset="0"/>
              <a:buChar char="•"/>
              <a:defRPr/>
            </a:pPr>
            <a:r>
              <a:rPr lang="en-US" dirty="0">
                <a:effectLst>
                  <a:outerShdw blurRad="38100" dist="38100" dir="2700000" algn="tl">
                    <a:srgbClr val="000000"/>
                  </a:outerShdw>
                </a:effectLst>
              </a:rPr>
              <a:t>B</a:t>
            </a:r>
            <a:r>
              <a:rPr lang="en-US" dirty="0" smtClean="0">
                <a:effectLst>
                  <a:outerShdw blurRad="38100" dist="38100" dir="2700000" algn="tl">
                    <a:srgbClr val="000000"/>
                  </a:outerShdw>
                </a:effectLst>
              </a:rPr>
              <a:t>etter </a:t>
            </a:r>
            <a:r>
              <a:rPr lang="en-US" dirty="0">
                <a:effectLst>
                  <a:outerShdw blurRad="38100" dist="38100" dir="2700000" algn="tl">
                    <a:srgbClr val="000000"/>
                  </a:outerShdw>
                </a:effectLst>
              </a:rPr>
              <a:t>type of </a:t>
            </a:r>
            <a:r>
              <a:rPr lang="en-US" dirty="0" smtClean="0">
                <a:effectLst>
                  <a:outerShdw blurRad="38100" dist="38100" dir="2700000" algn="tl">
                    <a:srgbClr val="000000"/>
                  </a:outerShdw>
                </a:effectLst>
              </a:rPr>
              <a:t>malware </a:t>
            </a:r>
            <a:r>
              <a:rPr lang="en-US" dirty="0">
                <a:effectLst>
                  <a:outerShdw blurRad="38100" dist="38100" dir="2700000" algn="tl">
                    <a:srgbClr val="000000"/>
                  </a:outerShdw>
                </a:effectLst>
              </a:rPr>
              <a:t>k</a:t>
            </a:r>
            <a:r>
              <a:rPr lang="en-US" dirty="0" smtClean="0">
                <a:effectLst>
                  <a:outerShdw blurRad="38100" dist="38100" dir="2700000" algn="tl">
                    <a:srgbClr val="000000"/>
                  </a:outerShdw>
                </a:effectLst>
              </a:rPr>
              <a:t>nowledge</a:t>
            </a:r>
          </a:p>
          <a:p>
            <a:pPr eaLnBrk="1" hangingPunct="1">
              <a:spcBef>
                <a:spcPct val="0"/>
              </a:spcBef>
              <a:buClr>
                <a:srgbClr val="FF6600"/>
              </a:buClr>
              <a:buSzPct val="150000"/>
              <a:defRPr/>
            </a:pPr>
            <a:endParaRPr lang="en-US" dirty="0">
              <a:effectLst>
                <a:outerShdw blurRad="38100" dist="38100" dir="2700000" algn="tl">
                  <a:srgbClr val="000000"/>
                </a:outerShdw>
              </a:effectLst>
            </a:endParaRPr>
          </a:p>
          <a:p>
            <a:pPr marL="228600" indent="-228600" eaLnBrk="1" hangingPunct="1">
              <a:spcBef>
                <a:spcPct val="0"/>
              </a:spcBef>
              <a:buClr>
                <a:srgbClr val="FF6600"/>
              </a:buClr>
              <a:buSzPct val="150000"/>
              <a:buFont typeface="Segoe Semibold" pitchFamily="34" charset="0"/>
              <a:buChar char="•"/>
              <a:defRPr/>
            </a:pPr>
            <a:r>
              <a:rPr lang="en-US" dirty="0" smtClean="0">
                <a:effectLst>
                  <a:outerShdw blurRad="38100" dist="38100" dir="2700000" algn="tl">
                    <a:srgbClr val="000000"/>
                  </a:outerShdw>
                </a:effectLst>
              </a:rPr>
              <a:t>Improved </a:t>
            </a:r>
            <a:r>
              <a:rPr lang="en-US" dirty="0">
                <a:effectLst>
                  <a:outerShdw blurRad="38100" dist="38100" dir="2700000" algn="tl">
                    <a:srgbClr val="000000"/>
                  </a:outerShdw>
                </a:effectLst>
              </a:rPr>
              <a:t>SLA for </a:t>
            </a:r>
            <a:r>
              <a:rPr lang="en-US" dirty="0" smtClean="0">
                <a:effectLst>
                  <a:outerShdw blurRad="38100" dist="38100" dir="2700000" algn="tl">
                    <a:srgbClr val="000000"/>
                  </a:outerShdw>
                </a:effectLst>
              </a:rPr>
              <a:t>policy deployment</a:t>
            </a:r>
          </a:p>
          <a:p>
            <a:pPr eaLnBrk="1" hangingPunct="1">
              <a:spcBef>
                <a:spcPct val="0"/>
              </a:spcBef>
              <a:buClr>
                <a:srgbClr val="FF6600"/>
              </a:buClr>
              <a:buSzPct val="150000"/>
              <a:defRPr/>
            </a:pPr>
            <a:endParaRPr lang="en-US" dirty="0" smtClean="0">
              <a:effectLst>
                <a:outerShdw blurRad="38100" dist="38100" dir="2700000" algn="tl">
                  <a:srgbClr val="000000"/>
                </a:outerShdw>
              </a:effectLst>
            </a:endParaRPr>
          </a:p>
          <a:p>
            <a:pPr marL="228600" indent="-228600" eaLnBrk="1" hangingPunct="1">
              <a:spcBef>
                <a:spcPct val="0"/>
              </a:spcBef>
              <a:buClr>
                <a:srgbClr val="FF6600"/>
              </a:buClr>
              <a:buSzPct val="150000"/>
              <a:buFont typeface="Segoe Semibold" pitchFamily="34" charset="0"/>
              <a:buChar char="•"/>
              <a:defRPr/>
            </a:pPr>
            <a:r>
              <a:rPr lang="en-US" dirty="0" smtClean="0">
                <a:effectLst>
                  <a:outerShdw blurRad="38100" dist="38100" dir="2700000" algn="tl">
                    <a:srgbClr val="000000"/>
                  </a:outerShdw>
                </a:effectLst>
              </a:rPr>
              <a:t>Only added 1 server for FEP SQL data warehouse</a:t>
            </a:r>
          </a:p>
          <a:p>
            <a:pPr eaLnBrk="1" hangingPunct="1">
              <a:spcBef>
                <a:spcPct val="0"/>
              </a:spcBef>
              <a:buClr>
                <a:srgbClr val="FF6600"/>
              </a:buClr>
              <a:buSzPct val="150000"/>
              <a:defRPr/>
            </a:pPr>
            <a:endParaRPr lang="en-US" dirty="0">
              <a:effectLst>
                <a:outerShdw blurRad="38100" dist="38100" dir="2700000" algn="tl">
                  <a:srgbClr val="000000"/>
                </a:outerShdw>
              </a:effectLst>
            </a:endParaRPr>
          </a:p>
          <a:p>
            <a:pPr marL="228600" indent="-228600" eaLnBrk="1" hangingPunct="1">
              <a:spcBef>
                <a:spcPct val="0"/>
              </a:spcBef>
              <a:buClr>
                <a:srgbClr val="FF6600"/>
              </a:buClr>
              <a:buSzPct val="150000"/>
              <a:buFont typeface="Segoe Semibold" pitchFamily="34" charset="0"/>
              <a:buChar char="•"/>
              <a:defRPr/>
            </a:pPr>
            <a:r>
              <a:rPr lang="en-US" dirty="0" smtClean="0">
                <a:effectLst>
                  <a:outerShdw blurRad="38100" dist="38100" dir="2700000" algn="tl">
                    <a:srgbClr val="000000"/>
                  </a:outerShdw>
                </a:effectLst>
              </a:rPr>
              <a:t>Minimal </a:t>
            </a:r>
            <a:r>
              <a:rPr lang="en-US" dirty="0">
                <a:effectLst>
                  <a:outerShdw blurRad="38100" dist="38100" dir="2700000" algn="tl">
                    <a:srgbClr val="000000"/>
                  </a:outerShdw>
                </a:effectLst>
              </a:rPr>
              <a:t>impact to network </a:t>
            </a:r>
            <a:r>
              <a:rPr lang="en-US" dirty="0" smtClean="0">
                <a:effectLst>
                  <a:outerShdw blurRad="38100" dist="38100" dir="2700000" algn="tl">
                    <a:srgbClr val="000000"/>
                  </a:outerShdw>
                </a:effectLst>
              </a:rPr>
              <a:t>performance</a:t>
            </a:r>
            <a:endParaRPr lang="en-US" dirty="0">
              <a:effectLst>
                <a:outerShdw blurRad="38100" dist="38100" dir="2700000" algn="tl">
                  <a:srgbClr val="000000"/>
                </a:outerShdw>
              </a:effectLst>
            </a:endParaRPr>
          </a:p>
        </p:txBody>
      </p:sp>
    </p:spTree>
    <p:extLst>
      <p:ext uri="{BB962C8B-B14F-4D97-AF65-F5344CB8AC3E}">
        <p14:creationId xmlns:p14="http://schemas.microsoft.com/office/powerpoint/2010/main" val="15424733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 presetClass="entr" presetSubtype="0" fill="hold" nodeType="withEffect">
                                  <p:stCondLst>
                                    <p:cond delay="0"/>
                                  </p:stCondLst>
                                  <p:childTnLst>
                                    <p:set>
                                      <p:cBhvr>
                                        <p:cTn id="12" dur="1" fill="hold">
                                          <p:stCondLst>
                                            <p:cond delay="499"/>
                                          </p:stCondLst>
                                        </p:cTn>
                                        <p:tgtEl>
                                          <p:spTgt spid="153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15370"/>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5363"/>
                                        </p:tgtEl>
                                        <p:attrNameLst>
                                          <p:attrName>style.visibility</p:attrName>
                                        </p:attrNameLst>
                                      </p:cBhvr>
                                      <p:to>
                                        <p:strVal val="visible"/>
                                      </p:to>
                                    </p:set>
                                    <p:animEffect transition="in" filter="fade">
                                      <p:cBhvr>
                                        <p:cTn id="20" dur="500"/>
                                        <p:tgtEl>
                                          <p:spTgt spid="15363"/>
                                        </p:tgtEl>
                                      </p:cBhvr>
                                    </p:animEffect>
                                  </p:childTnLst>
                                </p:cTn>
                              </p:par>
                              <p:par>
                                <p:cTn id="21" presetID="10" presetClass="entr" presetSubtype="0" fill="hold" nodeType="withEffect">
                                  <p:stCondLst>
                                    <p:cond delay="0"/>
                                  </p:stCondLst>
                                  <p:childTnLst>
                                    <p:set>
                                      <p:cBhvr>
                                        <p:cTn id="22" dur="1" fill="hold">
                                          <p:stCondLst>
                                            <p:cond delay="0"/>
                                          </p:stCondLst>
                                        </p:cTn>
                                        <p:tgtEl>
                                          <p:spTgt spid="15366"/>
                                        </p:tgtEl>
                                        <p:attrNameLst>
                                          <p:attrName>style.visibility</p:attrName>
                                        </p:attrNameLst>
                                      </p:cBhvr>
                                      <p:to>
                                        <p:strVal val="visible"/>
                                      </p:to>
                                    </p:set>
                                    <p:animEffect transition="in" filter="fade">
                                      <p:cBhvr>
                                        <p:cTn id="23" dur="500"/>
                                        <p:tgtEl>
                                          <p:spTgt spid="15366"/>
                                        </p:tgtEl>
                                      </p:cBhvr>
                                    </p:animEffect>
                                  </p:childTnLst>
                                </p:cTn>
                              </p:par>
                              <p:par>
                                <p:cTn id="24" presetID="10" presetClass="entr" presetSubtype="0" fill="hold" nodeType="withEffect">
                                  <p:stCondLst>
                                    <p:cond delay="0"/>
                                  </p:stCondLst>
                                  <p:childTnLst>
                                    <p:set>
                                      <p:cBhvr>
                                        <p:cTn id="25" dur="1" fill="hold">
                                          <p:stCondLst>
                                            <p:cond delay="0"/>
                                          </p:stCondLst>
                                        </p:cTn>
                                        <p:tgtEl>
                                          <p:spTgt spid="15362"/>
                                        </p:tgtEl>
                                        <p:attrNameLst>
                                          <p:attrName>style.visibility</p:attrName>
                                        </p:attrNameLst>
                                      </p:cBhvr>
                                      <p:to>
                                        <p:strVal val="visible"/>
                                      </p:to>
                                    </p:set>
                                    <p:animEffect transition="in" filter="fade">
                                      <p:cBhvr>
                                        <p:cTn id="26" dur="500"/>
                                        <p:tgtEl>
                                          <p:spTgt spid="1536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1317">
                                            <p:txEl>
                                              <p:pRg st="0" end="0"/>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41317">
                                            <p:txEl>
                                              <p:pRg st="2" end="2"/>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4131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1334">
                                            <p:txEl>
                                              <p:pRg st="0" end="0"/>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141334">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1335">
                                            <p:txEl>
                                              <p:pRg st="0" end="0"/>
                                            </p:txEl>
                                          </p:spTgt>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141335">
                                            <p:txEl>
                                              <p:pRg st="2" end="2"/>
                                            </p:txEl>
                                          </p:spTgt>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141335">
                                            <p:txEl>
                                              <p:pRg st="4" end="4"/>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41335">
                                            <p:txEl>
                                              <p:pRg st="6" end="6"/>
                                            </p:txEl>
                                          </p:spTgt>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nodeType="afterEffect">
                                  <p:stCondLst>
                                    <p:cond delay="0"/>
                                  </p:stCondLst>
                                  <p:childTnLst>
                                    <p:set>
                                      <p:cBhvr>
                                        <p:cTn id="60" dur="1" fill="hold">
                                          <p:stCondLst>
                                            <p:cond delay="0"/>
                                          </p:stCondLst>
                                        </p:cTn>
                                        <p:tgtEl>
                                          <p:spTgt spid="1413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152400"/>
            <a:ext cx="11149013" cy="666387"/>
          </a:xfrm>
        </p:spPr>
        <p:txBody>
          <a:bodyPr>
            <a:normAutofit/>
          </a:bodyPr>
          <a:lstStyle/>
          <a:p>
            <a:pPr algn="l"/>
            <a:r>
              <a:rPr lang="en-US" smtClean="0">
                <a:solidFill>
                  <a:schemeClr val="tx1"/>
                </a:solidFill>
              </a:rPr>
              <a:t>More Information</a:t>
            </a:r>
            <a:endParaRPr lang="en-US" dirty="0">
              <a:solidFill>
                <a:schemeClr val="tx1"/>
              </a:solidFill>
            </a:endParaRPr>
          </a:p>
        </p:txBody>
      </p:sp>
      <p:sp>
        <p:nvSpPr>
          <p:cNvPr id="3" name="Subtitle 2"/>
          <p:cNvSpPr>
            <a:spLocks noGrp="1"/>
          </p:cNvSpPr>
          <p:nvPr>
            <p:ph idx="1"/>
          </p:nvPr>
        </p:nvSpPr>
        <p:spPr>
          <a:xfrm>
            <a:off x="519114" y="1447800"/>
            <a:ext cx="11149012" cy="6019800"/>
          </a:xfrm>
        </p:spPr>
        <p:txBody>
          <a:bodyPr>
            <a:noAutofit/>
          </a:bodyPr>
          <a:lstStyle/>
          <a:p>
            <a:r>
              <a:rPr lang="fr-FR" sz="2000" b="1" dirty="0" smtClean="0"/>
              <a:t>Forefront </a:t>
            </a:r>
            <a:r>
              <a:rPr lang="en-US" sz="2000" b="1" dirty="0" smtClean="0"/>
              <a:t>Endpoint </a:t>
            </a:r>
            <a:r>
              <a:rPr lang="fr-FR" sz="2000" b="1" dirty="0" smtClean="0"/>
              <a:t>Protection (FEP) </a:t>
            </a:r>
          </a:p>
          <a:p>
            <a:pPr lvl="1"/>
            <a:r>
              <a:rPr lang="fr-FR" sz="1800" dirty="0" smtClean="0"/>
              <a:t>Microsoft Forefront </a:t>
            </a:r>
            <a:r>
              <a:rPr lang="en-US" sz="1800" dirty="0" smtClean="0"/>
              <a:t>Endpoint </a:t>
            </a:r>
            <a:r>
              <a:rPr lang="fr-FR" sz="1800" dirty="0" smtClean="0"/>
              <a:t>Protection 2010 - </a:t>
            </a:r>
            <a:r>
              <a:rPr lang="en-US" sz="1800" dirty="0" smtClean="0">
                <a:hlinkClick r:id="rId3"/>
              </a:rPr>
              <a:t>http://www.microsoft.com/fep/</a:t>
            </a:r>
            <a:r>
              <a:rPr lang="en-US" sz="1800" dirty="0" smtClean="0"/>
              <a:t> </a:t>
            </a:r>
          </a:p>
          <a:p>
            <a:pPr lvl="1"/>
            <a:r>
              <a:rPr lang="en-US" sz="1800" dirty="0" smtClean="0"/>
              <a:t>FEP 2010 deployment case study at Microsoft - </a:t>
            </a:r>
            <a:r>
              <a:rPr lang="en-US" sz="1800" dirty="0" smtClean="0">
                <a:hlinkClick r:id="rId4"/>
              </a:rPr>
              <a:t>http://technet.microsoft.com/en-us/library/gg543127.aspx</a:t>
            </a:r>
            <a:r>
              <a:rPr lang="en-US" sz="1800" dirty="0" smtClean="0"/>
              <a:t> </a:t>
            </a:r>
          </a:p>
          <a:p>
            <a:pPr lvl="1"/>
            <a:r>
              <a:rPr lang="en-US" sz="1800" dirty="0" smtClean="0"/>
              <a:t>FEP TechNet Library - </a:t>
            </a:r>
            <a:r>
              <a:rPr lang="en-US" sz="1800" dirty="0" smtClean="0">
                <a:hlinkClick r:id="rId5"/>
              </a:rPr>
              <a:t>http://technet.microsoft.com/en-us/library/ff684073.aspx</a:t>
            </a:r>
            <a:endParaRPr lang="en-US" sz="1800" dirty="0" smtClean="0"/>
          </a:p>
          <a:p>
            <a:pPr lvl="1"/>
            <a:r>
              <a:rPr lang="en-US" sz="1800" dirty="0" smtClean="0"/>
              <a:t>FEP Server Policy Templates - </a:t>
            </a:r>
            <a:r>
              <a:rPr lang="en-AU" sz="1800" dirty="0" smtClean="0">
                <a:hlinkClick r:id="rId6"/>
              </a:rPr>
              <a:t>http://go.microsoft.com/fwlink/?LinkId=207730</a:t>
            </a:r>
            <a:endParaRPr lang="en-AU" sz="1800" dirty="0" smtClean="0"/>
          </a:p>
          <a:p>
            <a:pPr lvl="1"/>
            <a:r>
              <a:rPr lang="en-US" sz="1800" dirty="0" smtClean="0"/>
              <a:t>FEP DW Capacity Planning - </a:t>
            </a:r>
            <a:r>
              <a:rPr lang="en-US" sz="1800" dirty="0" smtClean="0">
                <a:hlinkClick r:id="rId7"/>
              </a:rPr>
              <a:t>http://blogs.technet.com/b/clientsecurity/archive/2011/01/19/fep-capacity-planning-worksheet.aspx</a:t>
            </a:r>
            <a:endParaRPr lang="en-US" sz="1800" dirty="0" smtClean="0"/>
          </a:p>
          <a:p>
            <a:r>
              <a:rPr lang="en-US" sz="2000" b="1" dirty="0" smtClean="0"/>
              <a:t>System Center Configuration Manager (</a:t>
            </a:r>
            <a:r>
              <a:rPr lang="en-US" sz="2000" b="1" dirty="0" err="1" smtClean="0"/>
              <a:t>ConfigMgr</a:t>
            </a:r>
            <a:r>
              <a:rPr lang="en-US" sz="2000" b="1" dirty="0" smtClean="0"/>
              <a:t>)</a:t>
            </a:r>
          </a:p>
          <a:p>
            <a:pPr lvl="1"/>
            <a:r>
              <a:rPr lang="en-US" sz="1800" dirty="0" err="1" smtClean="0"/>
              <a:t>ConfigMgr</a:t>
            </a:r>
            <a:r>
              <a:rPr lang="en-US" sz="1800" dirty="0" smtClean="0"/>
              <a:t> TechNet Library - </a:t>
            </a:r>
            <a:r>
              <a:rPr lang="en-US" sz="1800" dirty="0" smtClean="0">
                <a:hlinkClick r:id="rId8"/>
              </a:rPr>
              <a:t>http://technet.microsoft.com/en-us/configmgr/default.aspx</a:t>
            </a:r>
            <a:r>
              <a:rPr lang="en-US" sz="1800" dirty="0" smtClean="0"/>
              <a:t> </a:t>
            </a:r>
          </a:p>
          <a:p>
            <a:pPr lvl="1"/>
            <a:r>
              <a:rPr lang="en-US" sz="1800" dirty="0" err="1" smtClean="0"/>
              <a:t>ConfigMgr</a:t>
            </a:r>
            <a:r>
              <a:rPr lang="en-US" sz="1800" dirty="0" smtClean="0"/>
              <a:t> Team Blog - </a:t>
            </a:r>
            <a:r>
              <a:rPr lang="en-US" sz="1800" dirty="0" smtClean="0">
                <a:hlinkClick r:id="rId9"/>
              </a:rPr>
              <a:t>http://blogs.technet.com/b/systemcenter/</a:t>
            </a:r>
            <a:r>
              <a:rPr lang="en-US" sz="1800" dirty="0" smtClean="0"/>
              <a:t> </a:t>
            </a:r>
          </a:p>
          <a:p>
            <a:pPr lvl="1"/>
            <a:r>
              <a:rPr lang="en-US" sz="1800" dirty="0" err="1" smtClean="0"/>
              <a:t>ConfigMgr</a:t>
            </a:r>
            <a:r>
              <a:rPr lang="en-US" sz="1800" dirty="0" smtClean="0"/>
              <a:t> Support Team Blog - </a:t>
            </a:r>
            <a:r>
              <a:rPr lang="en-US" sz="1800" dirty="0" smtClean="0">
                <a:hlinkClick r:id="rId10"/>
              </a:rPr>
              <a:t>http://blogs.technet.com/configurationmgr/default.aspx</a:t>
            </a:r>
            <a:r>
              <a:rPr lang="en-US" sz="1800" dirty="0" smtClean="0"/>
              <a:t> </a:t>
            </a:r>
          </a:p>
          <a:p>
            <a:r>
              <a:rPr lang="fr-FR" sz="2000" b="1" dirty="0" smtClean="0"/>
              <a:t>System Center Best Practices </a:t>
            </a:r>
            <a:r>
              <a:rPr lang="fr-FR" sz="2000" dirty="0" smtClean="0"/>
              <a:t>- </a:t>
            </a:r>
            <a:r>
              <a:rPr lang="en-US" sz="2000" dirty="0" smtClean="0">
                <a:hlinkClick r:id="rId11"/>
              </a:rPr>
              <a:t>http://technet.microsoft.com/en-us/systemcenter/ee942121.aspx</a:t>
            </a:r>
            <a:endParaRPr lang="en-US" sz="2000" dirty="0" smtClean="0"/>
          </a:p>
          <a:p>
            <a:r>
              <a:rPr lang="en-US" sz="2000" b="1" dirty="0" smtClean="0"/>
              <a:t>Configuration Manager News from Microsoft IT </a:t>
            </a:r>
            <a:r>
              <a:rPr lang="en-US" sz="2000" dirty="0" smtClean="0"/>
              <a:t>- </a:t>
            </a:r>
          </a:p>
          <a:p>
            <a:pPr lvl="1"/>
            <a:r>
              <a:rPr lang="en-US" sz="1800" dirty="0" smtClean="0">
                <a:hlinkClick r:id="rId12"/>
              </a:rPr>
              <a:t>http://blogs.msdn.com/shitanshu/default.aspx</a:t>
            </a:r>
            <a:r>
              <a:rPr lang="en-US" sz="1800" dirty="0" smtClean="0"/>
              <a:t> </a:t>
            </a:r>
          </a:p>
          <a:p>
            <a:pPr lvl="1"/>
            <a:r>
              <a:rPr lang="en-US" sz="1800" dirty="0" smtClean="0">
                <a:hlinkClick r:id="rId13"/>
              </a:rPr>
              <a:t>http://twitter.com/ConfigMgr_MSIT</a:t>
            </a:r>
            <a:r>
              <a:rPr lang="en-US" sz="1800" dirty="0" smtClean="0"/>
              <a:t> </a:t>
            </a:r>
          </a:p>
          <a:p>
            <a:endParaRPr lang="en-US" sz="2000" dirty="0" smtClean="0"/>
          </a:p>
          <a:p>
            <a:pPr algn="l"/>
            <a:endParaRPr lang="en-US" sz="1400" dirty="0" smtClean="0"/>
          </a:p>
          <a:p>
            <a:pPr algn="l"/>
            <a:endParaRPr lang="en-US" sz="1400" dirty="0" smtClean="0"/>
          </a:p>
          <a:p>
            <a:pPr algn="l"/>
            <a:endParaRPr lang="en-US" sz="1400" dirty="0" smtClean="0"/>
          </a:p>
          <a:p>
            <a:pPr algn="l"/>
            <a:endParaRPr lang="en-US" sz="1400" dirty="0"/>
          </a:p>
        </p:txBody>
      </p:sp>
    </p:spTree>
    <p:extLst>
      <p:ext uri="{BB962C8B-B14F-4D97-AF65-F5344CB8AC3E}">
        <p14:creationId xmlns:p14="http://schemas.microsoft.com/office/powerpoint/2010/main" val="49339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79" y="2895600"/>
            <a:ext cx="11149013" cy="666387"/>
          </a:xfrm>
        </p:spPr>
        <p:txBody>
          <a:bodyPr>
            <a:normAutofit/>
          </a:bodyPr>
          <a:lstStyle/>
          <a:p>
            <a:pPr algn="ctr"/>
            <a:r>
              <a:rPr lang="en-US" b="1" dirty="0" smtClean="0"/>
              <a:t>Questions?</a:t>
            </a:r>
            <a:endParaRPr lang="en-US" b="1" dirty="0"/>
          </a:p>
        </p:txBody>
      </p:sp>
      <p:sp>
        <p:nvSpPr>
          <p:cNvPr id="5" name="Subtitle 2"/>
          <p:cNvSpPr>
            <a:spLocks noGrp="1"/>
          </p:cNvSpPr>
          <p:nvPr>
            <p:ph idx="1"/>
          </p:nvPr>
        </p:nvSpPr>
        <p:spPr>
          <a:xfrm>
            <a:off x="516466" y="5096933"/>
            <a:ext cx="11050059" cy="1608667"/>
          </a:xfrm>
        </p:spPr>
        <p:txBody>
          <a:bodyPr/>
          <a:lstStyle/>
          <a:p>
            <a:pPr marL="0" indent="0">
              <a:buNone/>
            </a:pPr>
            <a:r>
              <a:rPr lang="en-US" dirty="0" smtClean="0"/>
              <a:t>Shitanshu Verma – </a:t>
            </a:r>
            <a:r>
              <a:rPr lang="en-US" dirty="0" smtClean="0">
                <a:hlinkClick r:id="rId3"/>
              </a:rPr>
              <a:t>shverma@microsoft.com</a:t>
            </a:r>
            <a:endParaRPr lang="en-US" dirty="0" smtClean="0"/>
          </a:p>
          <a:p>
            <a:pPr marL="0" indent="0">
              <a:buNone/>
            </a:pPr>
            <a:r>
              <a:rPr lang="en-US" dirty="0" smtClean="0">
                <a:solidFill>
                  <a:schemeClr val="tx1"/>
                </a:solidFill>
              </a:rPr>
              <a:t>Satish Petwe – </a:t>
            </a:r>
            <a:r>
              <a:rPr lang="en-US" dirty="0" smtClean="0">
                <a:solidFill>
                  <a:schemeClr val="tx1"/>
                </a:solidFill>
                <a:hlinkClick r:id="rId4"/>
              </a:rPr>
              <a:t>sapetwe@microsoft.com</a:t>
            </a:r>
            <a:endParaRPr lang="en-US" dirty="0" smtClean="0">
              <a:solidFill>
                <a:schemeClr val="tx1"/>
              </a:solidFill>
            </a:endParaRPr>
          </a:p>
          <a:p>
            <a:pPr marL="0" indent="0">
              <a:buNone/>
            </a:pP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53490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88738890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92898389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2875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52215650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92848250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212" y="228600"/>
            <a:ext cx="11364913" cy="609398"/>
          </a:xfrm>
        </p:spPr>
        <p:txBody>
          <a:bodyPr/>
          <a:lstStyle/>
          <a:p>
            <a:r>
              <a:rPr lang="en-US" dirty="0" smtClean="0">
                <a:solidFill>
                  <a:schemeClr val="tx1"/>
                </a:solidFill>
                <a:effectLst>
                  <a:outerShdw blurRad="38100" dist="38100" dir="2700000" algn="tl">
                    <a:srgbClr val="000000"/>
                  </a:outerShdw>
                </a:effectLst>
              </a:rPr>
              <a:t>FEP 2010 Deployment &amp; Management </a:t>
            </a:r>
            <a:r>
              <a:rPr lang="en-US" dirty="0" smtClean="0">
                <a:solidFill>
                  <a:schemeClr val="tx1"/>
                </a:solidFill>
              </a:rPr>
              <a:t>Lifecycle</a:t>
            </a:r>
            <a:endParaRPr lang="en-US" dirty="0">
              <a:solidFill>
                <a:schemeClr val="tx1"/>
              </a:solidFill>
            </a:endParaRPr>
          </a:p>
        </p:txBody>
      </p:sp>
      <p:sp>
        <p:nvSpPr>
          <p:cNvPr id="6" name="Freeform 5"/>
          <p:cNvSpPr/>
          <p:nvPr/>
        </p:nvSpPr>
        <p:spPr>
          <a:xfrm>
            <a:off x="531805" y="4724393"/>
            <a:ext cx="4289100" cy="1766879"/>
          </a:xfrm>
          <a:custGeom>
            <a:avLst/>
            <a:gdLst>
              <a:gd name="connsiteX0" fmla="*/ 0 w 4289100"/>
              <a:gd name="connsiteY0" fmla="*/ 176688 h 1766879"/>
              <a:gd name="connsiteX1" fmla="*/ 176688 w 4289100"/>
              <a:gd name="connsiteY1" fmla="*/ 0 h 1766879"/>
              <a:gd name="connsiteX2" fmla="*/ 4112412 w 4289100"/>
              <a:gd name="connsiteY2" fmla="*/ 0 h 1766879"/>
              <a:gd name="connsiteX3" fmla="*/ 4289100 w 4289100"/>
              <a:gd name="connsiteY3" fmla="*/ 176688 h 1766879"/>
              <a:gd name="connsiteX4" fmla="*/ 4289100 w 4289100"/>
              <a:gd name="connsiteY4" fmla="*/ 1590191 h 1766879"/>
              <a:gd name="connsiteX5" fmla="*/ 4112412 w 4289100"/>
              <a:gd name="connsiteY5" fmla="*/ 1766879 h 1766879"/>
              <a:gd name="connsiteX6" fmla="*/ 176688 w 4289100"/>
              <a:gd name="connsiteY6" fmla="*/ 1766879 h 1766879"/>
              <a:gd name="connsiteX7" fmla="*/ 0 w 4289100"/>
              <a:gd name="connsiteY7" fmla="*/ 1590191 h 1766879"/>
              <a:gd name="connsiteX8" fmla="*/ 0 w 4289100"/>
              <a:gd name="connsiteY8" fmla="*/ 176688 h 176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9100" h="1766879">
                <a:moveTo>
                  <a:pt x="0" y="176688"/>
                </a:moveTo>
                <a:cubicBezTo>
                  <a:pt x="0" y="79106"/>
                  <a:pt x="79106" y="0"/>
                  <a:pt x="176688" y="0"/>
                </a:cubicBezTo>
                <a:lnTo>
                  <a:pt x="4112412" y="0"/>
                </a:lnTo>
                <a:cubicBezTo>
                  <a:pt x="4209994" y="0"/>
                  <a:pt x="4289100" y="79106"/>
                  <a:pt x="4289100" y="176688"/>
                </a:cubicBezTo>
                <a:lnTo>
                  <a:pt x="4289100" y="1590191"/>
                </a:lnTo>
                <a:cubicBezTo>
                  <a:pt x="4289100" y="1687773"/>
                  <a:pt x="4209994" y="1766879"/>
                  <a:pt x="4112412" y="1766879"/>
                </a:cubicBezTo>
                <a:lnTo>
                  <a:pt x="176688" y="1766879"/>
                </a:lnTo>
                <a:cubicBezTo>
                  <a:pt x="79106" y="1766879"/>
                  <a:pt x="0" y="1687773"/>
                  <a:pt x="0" y="1590191"/>
                </a:cubicBezTo>
                <a:lnTo>
                  <a:pt x="0" y="176688"/>
                </a:lnTo>
                <a:close/>
              </a:path>
            </a:pathLst>
          </a:custGeom>
          <a:solidFill>
            <a:srgbClr val="59D01E"/>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8922395"/>
              <a:satOff val="0"/>
              <a:lumOff val="1549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b" anchorCtr="0">
            <a:noAutofit/>
          </a:bodyPr>
          <a:lstStyle/>
          <a:p>
            <a:pPr marL="284163" lvl="1" algn="l" defTabSz="844550">
              <a:lnSpc>
                <a:spcPct val="90000"/>
              </a:lnSpc>
              <a:spcBef>
                <a:spcPct val="0"/>
              </a:spcBef>
              <a:spcAft>
                <a:spcPct val="15000"/>
              </a:spcAft>
            </a:pPr>
            <a:r>
              <a:rPr lang="en-US" sz="1900" b="1" kern="1200" dirty="0" smtClean="0">
                <a:solidFill>
                  <a:schemeClr val="tx1"/>
                </a:solidFill>
              </a:rPr>
              <a:t>Phase 4</a:t>
            </a:r>
          </a:p>
          <a:p>
            <a:pPr marL="284163" lvl="1" algn="l" defTabSz="844550">
              <a:lnSpc>
                <a:spcPct val="90000"/>
              </a:lnSpc>
              <a:spcBef>
                <a:spcPct val="0"/>
              </a:spcBef>
              <a:spcAft>
                <a:spcPts val="360"/>
              </a:spcAft>
            </a:pPr>
            <a:r>
              <a:rPr lang="en-US" sz="1900" b="1" kern="1200" dirty="0" smtClean="0">
                <a:solidFill>
                  <a:schemeClr val="tx1"/>
                </a:solidFill>
              </a:rPr>
              <a:t>Monitoring Alerting and Reporting</a:t>
            </a:r>
          </a:p>
        </p:txBody>
      </p:sp>
      <p:sp>
        <p:nvSpPr>
          <p:cNvPr id="8" name="Freeform 7"/>
          <p:cNvSpPr/>
          <p:nvPr/>
        </p:nvSpPr>
        <p:spPr>
          <a:xfrm>
            <a:off x="516708" y="990598"/>
            <a:ext cx="4277017" cy="1931287"/>
          </a:xfrm>
          <a:custGeom>
            <a:avLst/>
            <a:gdLst>
              <a:gd name="connsiteX0" fmla="*/ 0 w 4277017"/>
              <a:gd name="connsiteY0" fmla="*/ 193129 h 1931287"/>
              <a:gd name="connsiteX1" fmla="*/ 193129 w 4277017"/>
              <a:gd name="connsiteY1" fmla="*/ 0 h 1931287"/>
              <a:gd name="connsiteX2" fmla="*/ 4083888 w 4277017"/>
              <a:gd name="connsiteY2" fmla="*/ 0 h 1931287"/>
              <a:gd name="connsiteX3" fmla="*/ 4277017 w 4277017"/>
              <a:gd name="connsiteY3" fmla="*/ 193129 h 1931287"/>
              <a:gd name="connsiteX4" fmla="*/ 4277017 w 4277017"/>
              <a:gd name="connsiteY4" fmla="*/ 1738158 h 1931287"/>
              <a:gd name="connsiteX5" fmla="*/ 4083888 w 4277017"/>
              <a:gd name="connsiteY5" fmla="*/ 1931287 h 1931287"/>
              <a:gd name="connsiteX6" fmla="*/ 193129 w 4277017"/>
              <a:gd name="connsiteY6" fmla="*/ 1931287 h 1931287"/>
              <a:gd name="connsiteX7" fmla="*/ 0 w 4277017"/>
              <a:gd name="connsiteY7" fmla="*/ 1738158 h 1931287"/>
              <a:gd name="connsiteX8" fmla="*/ 0 w 4277017"/>
              <a:gd name="connsiteY8" fmla="*/ 193129 h 193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7017" h="1931287">
                <a:moveTo>
                  <a:pt x="0" y="193129"/>
                </a:moveTo>
                <a:cubicBezTo>
                  <a:pt x="0" y="86467"/>
                  <a:pt x="86467" y="0"/>
                  <a:pt x="193129" y="0"/>
                </a:cubicBezTo>
                <a:lnTo>
                  <a:pt x="4083888" y="0"/>
                </a:lnTo>
                <a:cubicBezTo>
                  <a:pt x="4190550" y="0"/>
                  <a:pt x="4277017" y="86467"/>
                  <a:pt x="4277017" y="193129"/>
                </a:cubicBezTo>
                <a:lnTo>
                  <a:pt x="4277017" y="1738158"/>
                </a:lnTo>
                <a:cubicBezTo>
                  <a:pt x="4277017" y="1844820"/>
                  <a:pt x="4190550" y="1931287"/>
                  <a:pt x="4083888" y="1931287"/>
                </a:cubicBezTo>
                <a:lnTo>
                  <a:pt x="193129" y="1931287"/>
                </a:lnTo>
                <a:cubicBezTo>
                  <a:pt x="86467" y="1931287"/>
                  <a:pt x="0" y="1844820"/>
                  <a:pt x="0" y="1738158"/>
                </a:cubicBezTo>
                <a:lnTo>
                  <a:pt x="0" y="193129"/>
                </a:lnTo>
                <a:close/>
              </a:path>
            </a:pathLst>
          </a:custGeom>
          <a:solidFill>
            <a:schemeClr val="accent1"/>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284163" lvl="1" algn="l" defTabSz="800100">
              <a:lnSpc>
                <a:spcPct val="90000"/>
              </a:lnSpc>
              <a:spcBef>
                <a:spcPct val="0"/>
              </a:spcBef>
              <a:spcAft>
                <a:spcPct val="15000"/>
              </a:spcAft>
            </a:pPr>
            <a:r>
              <a:rPr lang="en-US" sz="1800" b="1" kern="1200" dirty="0" smtClean="0">
                <a:solidFill>
                  <a:schemeClr val="bg1"/>
                </a:solidFill>
              </a:rPr>
              <a:t>Phase 1</a:t>
            </a:r>
          </a:p>
          <a:p>
            <a:pPr marL="284163" lvl="1" algn="l" defTabSz="800100">
              <a:lnSpc>
                <a:spcPct val="90000"/>
              </a:lnSpc>
              <a:spcBef>
                <a:spcPct val="0"/>
              </a:spcBef>
              <a:spcAft>
                <a:spcPct val="15000"/>
              </a:spcAft>
            </a:pPr>
            <a:r>
              <a:rPr lang="en-US" sz="1800" b="1" kern="1200" dirty="0" smtClean="0">
                <a:solidFill>
                  <a:schemeClr val="bg1"/>
                </a:solidFill>
              </a:rPr>
              <a:t>Implementation Planning:  Infrastructure &amp; FEP Policies</a:t>
            </a:r>
          </a:p>
        </p:txBody>
      </p:sp>
      <p:sp>
        <p:nvSpPr>
          <p:cNvPr id="9" name="Freeform 8"/>
          <p:cNvSpPr/>
          <p:nvPr/>
        </p:nvSpPr>
        <p:spPr>
          <a:xfrm>
            <a:off x="3610288" y="1325876"/>
            <a:ext cx="2390808" cy="2390808"/>
          </a:xfrm>
          <a:custGeom>
            <a:avLst/>
            <a:gdLst>
              <a:gd name="connsiteX0" fmla="*/ 0 w 2390808"/>
              <a:gd name="connsiteY0" fmla="*/ 2390808 h 2390808"/>
              <a:gd name="connsiteX1" fmla="*/ 2390808 w 2390808"/>
              <a:gd name="connsiteY1" fmla="*/ 0 h 2390808"/>
              <a:gd name="connsiteX2" fmla="*/ 2390808 w 2390808"/>
              <a:gd name="connsiteY2" fmla="*/ 2390808 h 2390808"/>
              <a:gd name="connsiteX3" fmla="*/ 0 w 2390808"/>
              <a:gd name="connsiteY3" fmla="*/ 2390808 h 2390808"/>
            </a:gdLst>
            <a:ahLst/>
            <a:cxnLst>
              <a:cxn ang="0">
                <a:pos x="connsiteX0" y="connsiteY0"/>
              </a:cxn>
              <a:cxn ang="0">
                <a:pos x="connsiteX1" y="connsiteY1"/>
              </a:cxn>
              <a:cxn ang="0">
                <a:pos x="connsiteX2" y="connsiteY2"/>
              </a:cxn>
              <a:cxn ang="0">
                <a:pos x="connsiteX3" y="connsiteY3"/>
              </a:cxn>
            </a:cxnLst>
            <a:rect l="l" t="t" r="r" b="b"/>
            <a:pathLst>
              <a:path w="2390808" h="2390808">
                <a:moveTo>
                  <a:pt x="0" y="2390808"/>
                </a:moveTo>
                <a:cubicBezTo>
                  <a:pt x="0" y="1070401"/>
                  <a:pt x="1070401" y="0"/>
                  <a:pt x="2390808" y="0"/>
                </a:cubicBezTo>
                <a:lnTo>
                  <a:pt x="2390808" y="2390808"/>
                </a:lnTo>
                <a:lnTo>
                  <a:pt x="0" y="2390808"/>
                </a:lnTo>
                <a:close/>
              </a:path>
            </a:pathLst>
          </a:custGeom>
          <a:solidFill>
            <a:schemeClr val="accent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14043" tIns="814043"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Planning</a:t>
            </a:r>
            <a:endParaRPr lang="en-US" sz="1600" b="1" kern="1200" dirty="0">
              <a:solidFill>
                <a:schemeClr val="bg1"/>
              </a:solidFill>
            </a:endParaRPr>
          </a:p>
        </p:txBody>
      </p:sp>
      <p:grpSp>
        <p:nvGrpSpPr>
          <p:cNvPr id="15" name="Group 14"/>
          <p:cNvGrpSpPr/>
          <p:nvPr/>
        </p:nvGrpSpPr>
        <p:grpSpPr>
          <a:xfrm>
            <a:off x="6111526" y="1066794"/>
            <a:ext cx="5237662" cy="2649890"/>
            <a:chOff x="6111526" y="1066794"/>
            <a:chExt cx="5237662" cy="2649890"/>
          </a:xfrm>
          <a:solidFill>
            <a:schemeClr val="bg2"/>
          </a:solidFill>
        </p:grpSpPr>
        <p:sp>
          <p:nvSpPr>
            <p:cNvPr id="7" name="Freeform 6"/>
            <p:cNvSpPr/>
            <p:nvPr/>
          </p:nvSpPr>
          <p:spPr>
            <a:xfrm>
              <a:off x="6720226" y="1066794"/>
              <a:ext cx="4628962" cy="1766879"/>
            </a:xfrm>
            <a:custGeom>
              <a:avLst/>
              <a:gdLst>
                <a:gd name="connsiteX0" fmla="*/ 0 w 4628962"/>
                <a:gd name="connsiteY0" fmla="*/ 176688 h 1766879"/>
                <a:gd name="connsiteX1" fmla="*/ 176688 w 4628962"/>
                <a:gd name="connsiteY1" fmla="*/ 0 h 1766879"/>
                <a:gd name="connsiteX2" fmla="*/ 4452274 w 4628962"/>
                <a:gd name="connsiteY2" fmla="*/ 0 h 1766879"/>
                <a:gd name="connsiteX3" fmla="*/ 4628962 w 4628962"/>
                <a:gd name="connsiteY3" fmla="*/ 176688 h 1766879"/>
                <a:gd name="connsiteX4" fmla="*/ 4628962 w 4628962"/>
                <a:gd name="connsiteY4" fmla="*/ 1590191 h 1766879"/>
                <a:gd name="connsiteX5" fmla="*/ 4452274 w 4628962"/>
                <a:gd name="connsiteY5" fmla="*/ 1766879 h 1766879"/>
                <a:gd name="connsiteX6" fmla="*/ 176688 w 4628962"/>
                <a:gd name="connsiteY6" fmla="*/ 1766879 h 1766879"/>
                <a:gd name="connsiteX7" fmla="*/ 0 w 4628962"/>
                <a:gd name="connsiteY7" fmla="*/ 1590191 h 1766879"/>
                <a:gd name="connsiteX8" fmla="*/ 0 w 4628962"/>
                <a:gd name="connsiteY8" fmla="*/ 176688 h 176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8962" h="1766879">
                  <a:moveTo>
                    <a:pt x="0" y="176688"/>
                  </a:moveTo>
                  <a:cubicBezTo>
                    <a:pt x="0" y="79106"/>
                    <a:pt x="79106" y="0"/>
                    <a:pt x="176688" y="0"/>
                  </a:cubicBezTo>
                  <a:lnTo>
                    <a:pt x="4452274" y="0"/>
                  </a:lnTo>
                  <a:cubicBezTo>
                    <a:pt x="4549856" y="0"/>
                    <a:pt x="4628962" y="79106"/>
                    <a:pt x="4628962" y="176688"/>
                  </a:cubicBezTo>
                  <a:lnTo>
                    <a:pt x="4628962" y="1590191"/>
                  </a:lnTo>
                  <a:cubicBezTo>
                    <a:pt x="4628962" y="1687773"/>
                    <a:pt x="4549856" y="1766879"/>
                    <a:pt x="4452274" y="1766879"/>
                  </a:cubicBezTo>
                  <a:lnTo>
                    <a:pt x="176688" y="1766879"/>
                  </a:lnTo>
                  <a:cubicBezTo>
                    <a:pt x="79106" y="1766879"/>
                    <a:pt x="0" y="1687773"/>
                    <a:pt x="0" y="1590191"/>
                  </a:cubicBezTo>
                  <a:lnTo>
                    <a:pt x="0" y="176688"/>
                  </a:lnTo>
                  <a:close/>
                </a:path>
              </a:pathLst>
            </a:custGeom>
            <a:gr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2974132"/>
                <a:satOff val="0"/>
                <a:lumOff val="516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26562" tIns="137873" rIns="137873" bIns="579593" numCol="1" spcCol="1270" anchor="t" anchorCtr="0">
              <a:noAutofit/>
            </a:bodyPr>
            <a:lstStyle/>
            <a:p>
              <a:pPr marL="0" lvl="1" algn="l" defTabSz="889000">
                <a:lnSpc>
                  <a:spcPct val="90000"/>
                </a:lnSpc>
                <a:spcBef>
                  <a:spcPct val="0"/>
                </a:spcBef>
                <a:spcAft>
                  <a:spcPct val="15000"/>
                </a:spcAft>
              </a:pPr>
              <a:r>
                <a:rPr lang="en-US" sz="2000" b="1" kern="1200" dirty="0" smtClean="0">
                  <a:solidFill>
                    <a:schemeClr val="tx1"/>
                  </a:solidFill>
                </a:rPr>
                <a:t>Phase 2</a:t>
              </a:r>
            </a:p>
            <a:p>
              <a:pPr marL="0" lvl="1" algn="l" defTabSz="889000">
                <a:lnSpc>
                  <a:spcPct val="90000"/>
                </a:lnSpc>
                <a:spcBef>
                  <a:spcPct val="0"/>
                </a:spcBef>
                <a:spcAft>
                  <a:spcPct val="15000"/>
                </a:spcAft>
              </a:pPr>
              <a:r>
                <a:rPr lang="en-US" sz="2000" b="1" kern="1200" dirty="0" smtClean="0">
                  <a:solidFill>
                    <a:schemeClr val="tx1"/>
                  </a:solidFill>
                </a:rPr>
                <a:t>FEP Server and Client Deployment</a:t>
              </a:r>
            </a:p>
          </p:txBody>
        </p:sp>
        <p:sp>
          <p:nvSpPr>
            <p:cNvPr id="10" name="Freeform 9"/>
            <p:cNvSpPr/>
            <p:nvPr/>
          </p:nvSpPr>
          <p:spPr>
            <a:xfrm>
              <a:off x="6111526" y="1325876"/>
              <a:ext cx="2390809" cy="2390808"/>
            </a:xfrm>
            <a:custGeom>
              <a:avLst/>
              <a:gdLst>
                <a:gd name="connsiteX0" fmla="*/ 0 w 2390808"/>
                <a:gd name="connsiteY0" fmla="*/ 2390808 h 2390808"/>
                <a:gd name="connsiteX1" fmla="*/ 2390808 w 2390808"/>
                <a:gd name="connsiteY1" fmla="*/ 0 h 2390808"/>
                <a:gd name="connsiteX2" fmla="*/ 2390808 w 2390808"/>
                <a:gd name="connsiteY2" fmla="*/ 2390808 h 2390808"/>
                <a:gd name="connsiteX3" fmla="*/ 0 w 2390808"/>
                <a:gd name="connsiteY3" fmla="*/ 2390808 h 2390808"/>
              </a:gdLst>
              <a:ahLst/>
              <a:cxnLst>
                <a:cxn ang="0">
                  <a:pos x="connsiteX0" y="connsiteY0"/>
                </a:cxn>
                <a:cxn ang="0">
                  <a:pos x="connsiteX1" y="connsiteY1"/>
                </a:cxn>
                <a:cxn ang="0">
                  <a:pos x="connsiteX2" y="connsiteY2"/>
                </a:cxn>
                <a:cxn ang="0">
                  <a:pos x="connsiteX3" y="connsiteY3"/>
                </a:cxn>
              </a:cxnLst>
              <a:rect l="l" t="t" r="r" b="b"/>
              <a:pathLst>
                <a:path w="2390808" h="2390808">
                  <a:moveTo>
                    <a:pt x="0" y="0"/>
                  </a:moveTo>
                  <a:cubicBezTo>
                    <a:pt x="1320407" y="0"/>
                    <a:pt x="2390808" y="1070401"/>
                    <a:pt x="2390808" y="2390808"/>
                  </a:cubicBezTo>
                  <a:lnTo>
                    <a:pt x="0" y="2390808"/>
                  </a:lnTo>
                  <a:lnTo>
                    <a:pt x="0" y="0"/>
                  </a:ln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2974132"/>
                <a:satOff val="0"/>
                <a:lumOff val="5163"/>
                <a:alphaOff val="0"/>
              </a:schemeClr>
            </a:fillRef>
            <a:effectRef idx="2">
              <a:schemeClr val="accent2">
                <a:hueOff val="-2974132"/>
                <a:satOff val="0"/>
                <a:lumOff val="5163"/>
                <a:alphaOff val="0"/>
              </a:schemeClr>
            </a:effectRef>
            <a:fontRef idx="minor">
              <a:schemeClr val="lt1"/>
            </a:fontRef>
          </p:style>
          <p:txBody>
            <a:bodyPr spcFirstLastPara="0" vert="horz" wrap="square" lIns="113792" tIns="814043" rIns="814044" bIns="113792" numCol="1" spcCol="1270" anchor="ctr" anchorCtr="0">
              <a:noAutofit/>
            </a:bodyPr>
            <a:lstStyle/>
            <a:p>
              <a:pPr lvl="0" algn="ctr" defTabSz="711200">
                <a:lnSpc>
                  <a:spcPct val="90000"/>
                </a:lnSpc>
                <a:spcBef>
                  <a:spcPct val="0"/>
                </a:spcBef>
                <a:spcAft>
                  <a:spcPct val="35000"/>
                </a:spcAft>
              </a:pPr>
              <a:r>
                <a:rPr lang="en-US" sz="1600" b="1" kern="1200" dirty="0" smtClean="0"/>
                <a:t>Deployment</a:t>
              </a:r>
            </a:p>
          </p:txBody>
        </p:sp>
      </p:grpSp>
      <p:grpSp>
        <p:nvGrpSpPr>
          <p:cNvPr id="16" name="Group 15"/>
          <p:cNvGrpSpPr/>
          <p:nvPr/>
        </p:nvGrpSpPr>
        <p:grpSpPr>
          <a:xfrm>
            <a:off x="6111526" y="3827114"/>
            <a:ext cx="5270435" cy="2664158"/>
            <a:chOff x="6111526" y="3827114"/>
            <a:chExt cx="5270435" cy="2664158"/>
          </a:xfrm>
          <a:solidFill>
            <a:srgbClr val="7030A0"/>
          </a:solidFill>
        </p:grpSpPr>
        <p:sp>
          <p:nvSpPr>
            <p:cNvPr id="4" name="Freeform 3"/>
            <p:cNvSpPr/>
            <p:nvPr/>
          </p:nvSpPr>
          <p:spPr>
            <a:xfrm>
              <a:off x="6777193" y="4724393"/>
              <a:ext cx="4604768" cy="1766879"/>
            </a:xfrm>
            <a:custGeom>
              <a:avLst/>
              <a:gdLst>
                <a:gd name="connsiteX0" fmla="*/ 0 w 4604768"/>
                <a:gd name="connsiteY0" fmla="*/ 176688 h 1766879"/>
                <a:gd name="connsiteX1" fmla="*/ 176688 w 4604768"/>
                <a:gd name="connsiteY1" fmla="*/ 0 h 1766879"/>
                <a:gd name="connsiteX2" fmla="*/ 4428080 w 4604768"/>
                <a:gd name="connsiteY2" fmla="*/ 0 h 1766879"/>
                <a:gd name="connsiteX3" fmla="*/ 4604768 w 4604768"/>
                <a:gd name="connsiteY3" fmla="*/ 176688 h 1766879"/>
                <a:gd name="connsiteX4" fmla="*/ 4604768 w 4604768"/>
                <a:gd name="connsiteY4" fmla="*/ 1590191 h 1766879"/>
                <a:gd name="connsiteX5" fmla="*/ 4428080 w 4604768"/>
                <a:gd name="connsiteY5" fmla="*/ 1766879 h 1766879"/>
                <a:gd name="connsiteX6" fmla="*/ 176688 w 4604768"/>
                <a:gd name="connsiteY6" fmla="*/ 1766879 h 1766879"/>
                <a:gd name="connsiteX7" fmla="*/ 0 w 4604768"/>
                <a:gd name="connsiteY7" fmla="*/ 1590191 h 1766879"/>
                <a:gd name="connsiteX8" fmla="*/ 0 w 4604768"/>
                <a:gd name="connsiteY8" fmla="*/ 176688 h 176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4768" h="1766879">
                  <a:moveTo>
                    <a:pt x="0" y="176688"/>
                  </a:moveTo>
                  <a:cubicBezTo>
                    <a:pt x="0" y="79106"/>
                    <a:pt x="79106" y="0"/>
                    <a:pt x="176688" y="0"/>
                  </a:cubicBezTo>
                  <a:lnTo>
                    <a:pt x="4428080" y="0"/>
                  </a:lnTo>
                  <a:cubicBezTo>
                    <a:pt x="4525662" y="0"/>
                    <a:pt x="4604768" y="79106"/>
                    <a:pt x="4604768" y="176688"/>
                  </a:cubicBezTo>
                  <a:lnTo>
                    <a:pt x="4604768" y="1590191"/>
                  </a:lnTo>
                  <a:cubicBezTo>
                    <a:pt x="4604768" y="1687773"/>
                    <a:pt x="4525662" y="1766879"/>
                    <a:pt x="4428080" y="1766879"/>
                  </a:cubicBezTo>
                  <a:lnTo>
                    <a:pt x="176688" y="1766879"/>
                  </a:lnTo>
                  <a:cubicBezTo>
                    <a:pt x="79106" y="1766879"/>
                    <a:pt x="0" y="1687773"/>
                    <a:pt x="0" y="1590191"/>
                  </a:cubicBezTo>
                  <a:lnTo>
                    <a:pt x="0" y="176688"/>
                  </a:lnTo>
                  <a:close/>
                </a:path>
              </a:pathLst>
            </a:custGeom>
            <a:gr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5948264"/>
                <a:satOff val="0"/>
                <a:lumOff val="1032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b" anchorCtr="0">
              <a:noAutofit/>
            </a:bodyPr>
            <a:lstStyle/>
            <a:p>
              <a:pPr marL="1308100" lvl="1" defTabSz="889000">
                <a:spcBef>
                  <a:spcPct val="0"/>
                </a:spcBef>
                <a:spcAft>
                  <a:spcPct val="15000"/>
                </a:spcAft>
              </a:pPr>
              <a:r>
                <a:rPr lang="en-US" sz="2000" b="1" kern="1200" dirty="0" smtClean="0">
                  <a:solidFill>
                    <a:schemeClr val="tx1"/>
                  </a:solidFill>
                </a:rPr>
                <a:t>Phase 3</a:t>
              </a:r>
            </a:p>
            <a:p>
              <a:pPr marL="1308100" lvl="1" defTabSz="889000">
                <a:spcBef>
                  <a:spcPct val="0"/>
                </a:spcBef>
                <a:spcAft>
                  <a:spcPct val="15000"/>
                </a:spcAft>
              </a:pPr>
              <a:r>
                <a:rPr lang="en-US" sz="2000" b="1" kern="1200" dirty="0" smtClean="0">
                  <a:solidFill>
                    <a:schemeClr val="tx1"/>
                  </a:solidFill>
                </a:rPr>
                <a:t>Ongoing Policy and Update Management</a:t>
              </a:r>
            </a:p>
          </p:txBody>
        </p:sp>
        <p:sp>
          <p:nvSpPr>
            <p:cNvPr id="11" name="Freeform 10"/>
            <p:cNvSpPr/>
            <p:nvPr/>
          </p:nvSpPr>
          <p:spPr>
            <a:xfrm>
              <a:off x="6111526" y="3827114"/>
              <a:ext cx="2390809" cy="2390808"/>
            </a:xfrm>
            <a:custGeom>
              <a:avLst/>
              <a:gdLst>
                <a:gd name="connsiteX0" fmla="*/ 0 w 2390808"/>
                <a:gd name="connsiteY0" fmla="*/ 2390808 h 2390808"/>
                <a:gd name="connsiteX1" fmla="*/ 2390808 w 2390808"/>
                <a:gd name="connsiteY1" fmla="*/ 0 h 2390808"/>
                <a:gd name="connsiteX2" fmla="*/ 2390808 w 2390808"/>
                <a:gd name="connsiteY2" fmla="*/ 2390808 h 2390808"/>
                <a:gd name="connsiteX3" fmla="*/ 0 w 2390808"/>
                <a:gd name="connsiteY3" fmla="*/ 2390808 h 2390808"/>
              </a:gdLst>
              <a:ahLst/>
              <a:cxnLst>
                <a:cxn ang="0">
                  <a:pos x="connsiteX0" y="connsiteY0"/>
                </a:cxn>
                <a:cxn ang="0">
                  <a:pos x="connsiteX1" y="connsiteY1"/>
                </a:cxn>
                <a:cxn ang="0">
                  <a:pos x="connsiteX2" y="connsiteY2"/>
                </a:cxn>
                <a:cxn ang="0">
                  <a:pos x="connsiteX3" y="connsiteY3"/>
                </a:cxn>
              </a:cxnLst>
              <a:rect l="l" t="t" r="r" b="b"/>
              <a:pathLst>
                <a:path w="2390808" h="2390808">
                  <a:moveTo>
                    <a:pt x="2390808" y="0"/>
                  </a:moveTo>
                  <a:cubicBezTo>
                    <a:pt x="2390808" y="1320407"/>
                    <a:pt x="1320407" y="2390808"/>
                    <a:pt x="0" y="2390808"/>
                  </a:cubicBezTo>
                  <a:lnTo>
                    <a:pt x="0" y="0"/>
                  </a:lnTo>
                  <a:lnTo>
                    <a:pt x="2390808" y="0"/>
                  </a:ln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948264"/>
                <a:satOff val="0"/>
                <a:lumOff val="10327"/>
                <a:alphaOff val="0"/>
              </a:schemeClr>
            </a:effectRef>
            <a:fontRef idx="minor">
              <a:schemeClr val="lt1"/>
            </a:fontRef>
          </p:style>
          <p:txBody>
            <a:bodyPr spcFirstLastPara="0" vert="horz" wrap="square" lIns="128016" tIns="128015" rIns="828268" bIns="828267" numCol="1" spcCol="1270" anchor="ctr" anchorCtr="0">
              <a:noAutofit/>
            </a:bodyPr>
            <a:lstStyle/>
            <a:p>
              <a:pPr lvl="0" algn="ctr" defTabSz="800100">
                <a:lnSpc>
                  <a:spcPct val="90000"/>
                </a:lnSpc>
                <a:spcBef>
                  <a:spcPct val="0"/>
                </a:spcBef>
                <a:spcAft>
                  <a:spcPct val="35000"/>
                </a:spcAft>
              </a:pPr>
              <a:r>
                <a:rPr lang="en-US" sz="1800" b="1" kern="1200" dirty="0" smtClean="0"/>
                <a:t>Management</a:t>
              </a:r>
            </a:p>
          </p:txBody>
        </p:sp>
      </p:grpSp>
      <p:sp>
        <p:nvSpPr>
          <p:cNvPr id="12" name="Freeform 11"/>
          <p:cNvSpPr/>
          <p:nvPr/>
        </p:nvSpPr>
        <p:spPr>
          <a:xfrm>
            <a:off x="3610287" y="3827114"/>
            <a:ext cx="2390809" cy="2390808"/>
          </a:xfrm>
          <a:custGeom>
            <a:avLst/>
            <a:gdLst>
              <a:gd name="connsiteX0" fmla="*/ 0 w 2390808"/>
              <a:gd name="connsiteY0" fmla="*/ 2390808 h 2390808"/>
              <a:gd name="connsiteX1" fmla="*/ 2390808 w 2390808"/>
              <a:gd name="connsiteY1" fmla="*/ 0 h 2390808"/>
              <a:gd name="connsiteX2" fmla="*/ 2390808 w 2390808"/>
              <a:gd name="connsiteY2" fmla="*/ 2390808 h 2390808"/>
              <a:gd name="connsiteX3" fmla="*/ 0 w 2390808"/>
              <a:gd name="connsiteY3" fmla="*/ 2390808 h 2390808"/>
            </a:gdLst>
            <a:ahLst/>
            <a:cxnLst>
              <a:cxn ang="0">
                <a:pos x="connsiteX0" y="connsiteY0"/>
              </a:cxn>
              <a:cxn ang="0">
                <a:pos x="connsiteX1" y="connsiteY1"/>
              </a:cxn>
              <a:cxn ang="0">
                <a:pos x="connsiteX2" y="connsiteY2"/>
              </a:cxn>
              <a:cxn ang="0">
                <a:pos x="connsiteX3" y="connsiteY3"/>
              </a:cxn>
            </a:cxnLst>
            <a:rect l="l" t="t" r="r" b="b"/>
            <a:pathLst>
              <a:path w="2390808" h="2390808">
                <a:moveTo>
                  <a:pt x="2390808" y="2390808"/>
                </a:moveTo>
                <a:cubicBezTo>
                  <a:pt x="1070401" y="2390808"/>
                  <a:pt x="0" y="1320407"/>
                  <a:pt x="0" y="0"/>
                </a:cubicBezTo>
                <a:lnTo>
                  <a:pt x="2390808" y="0"/>
                </a:lnTo>
                <a:lnTo>
                  <a:pt x="2390808" y="2390808"/>
                </a:lnTo>
                <a:close/>
              </a:path>
            </a:pathLst>
          </a:custGeom>
          <a:solidFill>
            <a:srgbClr val="59D01E"/>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8922395"/>
              <a:satOff val="0"/>
              <a:lumOff val="15490"/>
              <a:alphaOff val="0"/>
            </a:schemeClr>
          </a:fillRef>
          <a:effectRef idx="2">
            <a:schemeClr val="accent2">
              <a:hueOff val="-8922395"/>
              <a:satOff val="0"/>
              <a:lumOff val="15490"/>
              <a:alphaOff val="0"/>
            </a:schemeClr>
          </a:effectRef>
          <a:fontRef idx="minor">
            <a:schemeClr val="lt1"/>
          </a:fontRef>
        </p:style>
        <p:txBody>
          <a:bodyPr spcFirstLastPara="0" vert="horz" wrap="square" lIns="828268" tIns="128016" rIns="128016" bIns="828267"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Reporting</a:t>
            </a:r>
          </a:p>
        </p:txBody>
      </p:sp>
      <p:sp>
        <p:nvSpPr>
          <p:cNvPr id="13" name="Circular Arrow 12"/>
          <p:cNvSpPr/>
          <p:nvPr/>
        </p:nvSpPr>
        <p:spPr>
          <a:xfrm>
            <a:off x="5643580" y="3274965"/>
            <a:ext cx="825463" cy="717794"/>
          </a:xfrm>
          <a:prstGeom prst="circularArrow">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4" name="Circular Arrow 13"/>
          <p:cNvSpPr/>
          <p:nvPr/>
        </p:nvSpPr>
        <p:spPr>
          <a:xfrm rot="10800000">
            <a:off x="5643580" y="3551040"/>
            <a:ext cx="825463" cy="717794"/>
          </a:xfrm>
          <a:prstGeom prst="circularArrow">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726714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0597" y="1447800"/>
            <a:ext cx="11149013" cy="609398"/>
          </a:xfrm>
        </p:spPr>
        <p:txBody>
          <a:bodyPr/>
          <a:lstStyle/>
          <a:p>
            <a:r>
              <a:rPr lang="en-US" sz="6600" dirty="0" smtClean="0"/>
              <a:t>FEP 2010 Overview</a:t>
            </a:r>
            <a:endParaRPr lang="en-US" sz="6600" dirty="0"/>
          </a:p>
        </p:txBody>
      </p:sp>
    </p:spTree>
    <p:extLst>
      <p:ext uri="{BB962C8B-B14F-4D97-AF65-F5344CB8AC3E}">
        <p14:creationId xmlns:p14="http://schemas.microsoft.com/office/powerpoint/2010/main" val="428555487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Rounded Rectangle 490"/>
          <p:cNvSpPr/>
          <p:nvPr/>
        </p:nvSpPr>
        <p:spPr bwMode="auto">
          <a:xfrm>
            <a:off x="5202728" y="4268186"/>
            <a:ext cx="1869147" cy="1845820"/>
          </a:xfrm>
          <a:prstGeom prst="roundRect">
            <a:avLst/>
          </a:prstGeom>
          <a:solidFill>
            <a:schemeClr val="accent1">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90" name="Rounded Rectangle 489"/>
          <p:cNvSpPr/>
          <p:nvPr/>
        </p:nvSpPr>
        <p:spPr bwMode="auto">
          <a:xfrm>
            <a:off x="5193807" y="1554088"/>
            <a:ext cx="1657844" cy="1616221"/>
          </a:xfrm>
          <a:prstGeom prst="roundRect">
            <a:avLst/>
          </a:prstGeom>
          <a:solidFill>
            <a:schemeClr val="accent1">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 name="Title 3"/>
          <p:cNvSpPr>
            <a:spLocks noGrp="1"/>
          </p:cNvSpPr>
          <p:nvPr>
            <p:ph type="title"/>
          </p:nvPr>
        </p:nvSpPr>
        <p:spPr/>
        <p:txBody>
          <a:bodyPr/>
          <a:lstStyle/>
          <a:p>
            <a:r>
              <a:rPr lang="en-US" dirty="0" smtClean="0"/>
              <a:t>ConfigMgr 2007 &amp; FEP 2010 Integration</a:t>
            </a:r>
            <a:endParaRPr lang="en-US" dirty="0"/>
          </a:p>
        </p:txBody>
      </p:sp>
      <p:grpSp>
        <p:nvGrpSpPr>
          <p:cNvPr id="10494" name="Group 10493"/>
          <p:cNvGrpSpPr/>
          <p:nvPr/>
        </p:nvGrpSpPr>
        <p:grpSpPr>
          <a:xfrm>
            <a:off x="227012" y="1524000"/>
            <a:ext cx="4966794" cy="4800600"/>
            <a:chOff x="455612" y="1524000"/>
            <a:chExt cx="4966794" cy="4800600"/>
          </a:xfrm>
        </p:grpSpPr>
        <p:sp>
          <p:nvSpPr>
            <p:cNvPr id="10492" name="Rounded Rectangle 10491"/>
            <p:cNvSpPr/>
            <p:nvPr/>
          </p:nvSpPr>
          <p:spPr bwMode="auto">
            <a:xfrm>
              <a:off x="455612" y="1524000"/>
              <a:ext cx="4966794" cy="4800600"/>
            </a:xfrm>
            <a:prstGeom prst="roundRect">
              <a:avLst/>
            </a:prstGeom>
            <a:solidFill>
              <a:schemeClr val="accent1">
                <a:lumMod val="20000"/>
                <a:lumOff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480" name="Picture 4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406" y="3469540"/>
              <a:ext cx="546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81" name="TextBox 10480"/>
            <p:cNvSpPr txBox="1"/>
            <p:nvPr/>
          </p:nvSpPr>
          <p:spPr>
            <a:xfrm>
              <a:off x="3346095" y="4268185"/>
              <a:ext cx="1752600" cy="307777"/>
            </a:xfrm>
            <a:prstGeom prst="rect">
              <a:avLst/>
            </a:prstGeom>
            <a:noFill/>
          </p:spPr>
          <p:txBody>
            <a:bodyPr wrap="square" lIns="0" tIns="0" rIns="0" bIns="0" rtlCol="0">
              <a:spAutoFit/>
            </a:bodyPr>
            <a:lstStyle/>
            <a:p>
              <a:pPr algn="ctr"/>
              <a:r>
                <a:rPr lang="en-US" sz="2000" dirty="0" smtClean="0">
                  <a:solidFill>
                    <a:schemeClr val="bg1"/>
                  </a:solidFill>
                </a:rPr>
                <a:t>SQL Server</a:t>
              </a:r>
            </a:p>
          </p:txBody>
        </p:sp>
        <p:pic>
          <p:nvPicPr>
            <p:cNvPr id="10482" name="Picture 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10" y="2958053"/>
              <a:ext cx="1011238"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3" name="TextBox 452"/>
            <p:cNvSpPr txBox="1"/>
            <p:nvPr/>
          </p:nvSpPr>
          <p:spPr>
            <a:xfrm>
              <a:off x="544624" y="4076385"/>
              <a:ext cx="2590800" cy="307777"/>
            </a:xfrm>
            <a:prstGeom prst="rect">
              <a:avLst/>
            </a:prstGeom>
            <a:noFill/>
          </p:spPr>
          <p:txBody>
            <a:bodyPr wrap="square" lIns="0" tIns="0" rIns="0" bIns="0" rtlCol="0">
              <a:spAutoFit/>
            </a:bodyPr>
            <a:lstStyle/>
            <a:p>
              <a:pPr algn="ctr"/>
              <a:r>
                <a:rPr lang="en-US" sz="2000" dirty="0" smtClean="0">
                  <a:solidFill>
                    <a:schemeClr val="bg1"/>
                  </a:solidFill>
                </a:rPr>
                <a:t>Distribution Points</a:t>
              </a:r>
            </a:p>
          </p:txBody>
        </p:sp>
        <p:pic>
          <p:nvPicPr>
            <p:cNvPr id="10483" name="Picture 4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993" y="4497784"/>
              <a:ext cx="500062"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6" name="Picture 4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993" y="1830344"/>
              <a:ext cx="500062"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6" name="TextBox 455"/>
            <p:cNvSpPr txBox="1"/>
            <p:nvPr/>
          </p:nvSpPr>
          <p:spPr>
            <a:xfrm>
              <a:off x="544624" y="2508207"/>
              <a:ext cx="2590800" cy="307777"/>
            </a:xfrm>
            <a:prstGeom prst="rect">
              <a:avLst/>
            </a:prstGeom>
            <a:noFill/>
          </p:spPr>
          <p:txBody>
            <a:bodyPr wrap="square" lIns="0" tIns="0" rIns="0" bIns="0" rtlCol="0">
              <a:spAutoFit/>
            </a:bodyPr>
            <a:lstStyle/>
            <a:p>
              <a:pPr algn="ctr"/>
              <a:r>
                <a:rPr lang="en-US" sz="2000" dirty="0" smtClean="0">
                  <a:solidFill>
                    <a:schemeClr val="bg1"/>
                  </a:solidFill>
                </a:rPr>
                <a:t>Management Point</a:t>
              </a:r>
            </a:p>
          </p:txBody>
        </p:sp>
        <p:sp>
          <p:nvSpPr>
            <p:cNvPr id="457" name="TextBox 456"/>
            <p:cNvSpPr txBox="1"/>
            <p:nvPr/>
          </p:nvSpPr>
          <p:spPr>
            <a:xfrm>
              <a:off x="765382" y="5175647"/>
              <a:ext cx="2058193" cy="615553"/>
            </a:xfrm>
            <a:prstGeom prst="rect">
              <a:avLst/>
            </a:prstGeom>
            <a:noFill/>
          </p:spPr>
          <p:txBody>
            <a:bodyPr wrap="square" lIns="0" tIns="0" rIns="0" bIns="0" rtlCol="0">
              <a:spAutoFit/>
            </a:bodyPr>
            <a:lstStyle/>
            <a:p>
              <a:pPr algn="ctr"/>
              <a:r>
                <a:rPr lang="en-US" sz="2000" dirty="0" smtClean="0">
                  <a:solidFill>
                    <a:schemeClr val="bg1"/>
                  </a:solidFill>
                </a:rPr>
                <a:t>Software Update </a:t>
              </a:r>
            </a:p>
            <a:p>
              <a:pPr algn="ctr"/>
              <a:r>
                <a:rPr lang="en-US" sz="2000" dirty="0" smtClean="0">
                  <a:solidFill>
                    <a:schemeClr val="bg1"/>
                  </a:solidFill>
                </a:rPr>
                <a:t>Point</a:t>
              </a:r>
            </a:p>
          </p:txBody>
        </p:sp>
        <p:pic>
          <p:nvPicPr>
            <p:cNvPr id="10489" name="Picture 4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0139" y="1830344"/>
              <a:ext cx="544512"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 name="TextBox 459"/>
            <p:cNvSpPr txBox="1"/>
            <p:nvPr/>
          </p:nvSpPr>
          <p:spPr>
            <a:xfrm>
              <a:off x="3120698" y="2651120"/>
              <a:ext cx="2096293" cy="615553"/>
            </a:xfrm>
            <a:prstGeom prst="rect">
              <a:avLst/>
            </a:prstGeom>
            <a:noFill/>
          </p:spPr>
          <p:txBody>
            <a:bodyPr wrap="square" lIns="0" tIns="0" rIns="0" bIns="0" rtlCol="0">
              <a:spAutoFit/>
            </a:bodyPr>
            <a:lstStyle/>
            <a:p>
              <a:pPr algn="ctr"/>
              <a:r>
                <a:rPr lang="en-US" sz="2000" dirty="0" smtClean="0">
                  <a:solidFill>
                    <a:schemeClr val="bg1"/>
                  </a:solidFill>
                </a:rPr>
                <a:t>ConfigMgr 2007 Site Server</a:t>
              </a:r>
            </a:p>
          </p:txBody>
        </p:sp>
      </p:grpSp>
      <p:pic>
        <p:nvPicPr>
          <p:cNvPr id="10493" name="Picture 4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3882" y="4487965"/>
            <a:ext cx="1366838"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5" name="Picture 4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9699" y="1640583"/>
            <a:ext cx="819889" cy="819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5" name="TextBox 464"/>
          <p:cNvSpPr txBox="1"/>
          <p:nvPr/>
        </p:nvSpPr>
        <p:spPr>
          <a:xfrm>
            <a:off x="4975583" y="2489939"/>
            <a:ext cx="2096293" cy="615553"/>
          </a:xfrm>
          <a:prstGeom prst="rect">
            <a:avLst/>
          </a:prstGeom>
          <a:noFill/>
        </p:spPr>
        <p:txBody>
          <a:bodyPr wrap="square" lIns="0" tIns="0" rIns="0" bIns="0" rtlCol="0">
            <a:spAutoFit/>
          </a:bodyPr>
          <a:lstStyle/>
          <a:p>
            <a:pPr algn="ctr"/>
            <a:r>
              <a:rPr lang="en-US" sz="2000" dirty="0" smtClean="0">
                <a:solidFill>
                  <a:schemeClr val="bg1"/>
                </a:solidFill>
              </a:rPr>
              <a:t>ConfigMgr Console</a:t>
            </a:r>
          </a:p>
        </p:txBody>
      </p:sp>
      <p:sp>
        <p:nvSpPr>
          <p:cNvPr id="466" name="TextBox 465"/>
          <p:cNvSpPr txBox="1"/>
          <p:nvPr/>
        </p:nvSpPr>
        <p:spPr>
          <a:xfrm>
            <a:off x="5344314" y="5419175"/>
            <a:ext cx="1585974" cy="615553"/>
          </a:xfrm>
          <a:prstGeom prst="rect">
            <a:avLst/>
          </a:prstGeom>
          <a:noFill/>
        </p:spPr>
        <p:txBody>
          <a:bodyPr wrap="square" lIns="0" tIns="0" rIns="0" bIns="0" rtlCol="0">
            <a:spAutoFit/>
          </a:bodyPr>
          <a:lstStyle/>
          <a:p>
            <a:pPr algn="ctr"/>
            <a:r>
              <a:rPr lang="en-US" sz="2000" dirty="0" smtClean="0">
                <a:solidFill>
                  <a:schemeClr val="bg1"/>
                </a:solidFill>
              </a:rPr>
              <a:t>ConfigMgr Clients</a:t>
            </a:r>
          </a:p>
        </p:txBody>
      </p:sp>
      <p:sp>
        <p:nvSpPr>
          <p:cNvPr id="10314" name="Oval 10313"/>
          <p:cNvSpPr/>
          <p:nvPr/>
        </p:nvSpPr>
        <p:spPr bwMode="auto">
          <a:xfrm>
            <a:off x="3501504" y="1829550"/>
            <a:ext cx="443406" cy="381000"/>
          </a:xfrm>
          <a:prstGeom prst="ellipse">
            <a:avLst/>
          </a:prstGeom>
          <a:solidFill>
            <a:schemeClr val="accent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1</a:t>
            </a:r>
          </a:p>
        </p:txBody>
      </p:sp>
      <p:sp>
        <p:nvSpPr>
          <p:cNvPr id="477" name="Oval 476"/>
          <p:cNvSpPr/>
          <p:nvPr/>
        </p:nvSpPr>
        <p:spPr bwMode="auto">
          <a:xfrm>
            <a:off x="3432201" y="3469540"/>
            <a:ext cx="443406" cy="381000"/>
          </a:xfrm>
          <a:prstGeom prst="ellipse">
            <a:avLst/>
          </a:prstGeom>
          <a:solidFill>
            <a:schemeClr val="accent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2</a:t>
            </a:r>
          </a:p>
        </p:txBody>
      </p:sp>
      <p:pic>
        <p:nvPicPr>
          <p:cNvPr id="478" name="Picture 4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9806" y="4730876"/>
            <a:ext cx="500062"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9" name="TextBox 478"/>
          <p:cNvSpPr txBox="1"/>
          <p:nvPr/>
        </p:nvSpPr>
        <p:spPr>
          <a:xfrm>
            <a:off x="2561856" y="5419175"/>
            <a:ext cx="2590800" cy="307777"/>
          </a:xfrm>
          <a:prstGeom prst="rect">
            <a:avLst/>
          </a:prstGeom>
          <a:noFill/>
        </p:spPr>
        <p:txBody>
          <a:bodyPr wrap="square" lIns="0" tIns="0" rIns="0" bIns="0" rtlCol="0">
            <a:spAutoFit/>
          </a:bodyPr>
          <a:lstStyle/>
          <a:p>
            <a:pPr algn="ctr"/>
            <a:r>
              <a:rPr lang="en-US" sz="2000" dirty="0" smtClean="0">
                <a:solidFill>
                  <a:schemeClr val="bg1"/>
                </a:solidFill>
              </a:rPr>
              <a:t>SQL Reporting Server</a:t>
            </a:r>
          </a:p>
        </p:txBody>
      </p:sp>
      <p:sp>
        <p:nvSpPr>
          <p:cNvPr id="480" name="Oval 479"/>
          <p:cNvSpPr/>
          <p:nvPr/>
        </p:nvSpPr>
        <p:spPr bwMode="auto">
          <a:xfrm>
            <a:off x="3448103" y="4782898"/>
            <a:ext cx="443406" cy="381000"/>
          </a:xfrm>
          <a:prstGeom prst="ellipse">
            <a:avLst/>
          </a:prstGeom>
          <a:solidFill>
            <a:schemeClr val="accent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3</a:t>
            </a:r>
          </a:p>
        </p:txBody>
      </p:sp>
      <p:grpSp>
        <p:nvGrpSpPr>
          <p:cNvPr id="10316" name="Group 10315"/>
          <p:cNvGrpSpPr/>
          <p:nvPr/>
        </p:nvGrpSpPr>
        <p:grpSpPr>
          <a:xfrm>
            <a:off x="7313612" y="3802063"/>
            <a:ext cx="4725694" cy="655712"/>
            <a:chOff x="7174344" y="3333804"/>
            <a:chExt cx="4725694" cy="655712"/>
          </a:xfrm>
          <a:solidFill>
            <a:schemeClr val="accent1">
              <a:lumMod val="75000"/>
            </a:schemeClr>
          </a:solidFill>
        </p:grpSpPr>
        <p:sp>
          <p:nvSpPr>
            <p:cNvPr id="484" name="Rectangle 483"/>
            <p:cNvSpPr/>
            <p:nvPr/>
          </p:nvSpPr>
          <p:spPr>
            <a:xfrm>
              <a:off x="7174344" y="3333804"/>
              <a:ext cx="4725694" cy="655712"/>
            </a:xfrm>
            <a:prstGeom prst="rect">
              <a:avLst/>
            </a:prstGeom>
            <a:grpFill/>
          </p:spPr>
          <p:style>
            <a:lnRef idx="0">
              <a:schemeClr val="accent2"/>
            </a:lnRef>
            <a:fillRef idx="3">
              <a:schemeClr val="accent2"/>
            </a:fillRef>
            <a:effectRef idx="3">
              <a:schemeClr val="accent2"/>
            </a:effectRef>
            <a:fontRef idx="minor">
              <a:schemeClr val="lt1"/>
            </a:fontRef>
          </p:style>
        </p:sp>
        <p:sp>
          <p:nvSpPr>
            <p:cNvPr id="488" name="Rectangle 487"/>
            <p:cNvSpPr/>
            <p:nvPr/>
          </p:nvSpPr>
          <p:spPr>
            <a:xfrm>
              <a:off x="7215346" y="3405335"/>
              <a:ext cx="4684692" cy="544183"/>
            </a:xfrm>
            <a:prstGeom prst="rect">
              <a:avLst/>
            </a:prstGeom>
            <a:grpFill/>
          </p:spPr>
          <p:style>
            <a:lnRef idx="0">
              <a:schemeClr val="accent2"/>
            </a:lnRef>
            <a:fillRef idx="3">
              <a:schemeClr val="accent2"/>
            </a:fillRef>
            <a:effectRef idx="3">
              <a:schemeClr val="accent2"/>
            </a:effectRef>
            <a:fontRef idx="minor">
              <a:schemeClr val="lt1"/>
            </a:fontRef>
          </p:style>
          <p:txBody>
            <a:bodyPr spcFirstLastPara="0" vert="horz" wrap="square" lIns="106680" tIns="106680" rIns="106680" bIns="106680" numCol="1" spcCol="1270" anchor="ctr" anchorCtr="0">
              <a:noAutofit/>
            </a:bodyPr>
            <a:lstStyle/>
            <a:p>
              <a:pPr marL="0" lvl="1" algn="l" defTabSz="1244600">
                <a:lnSpc>
                  <a:spcPct val="90000"/>
                </a:lnSpc>
                <a:spcBef>
                  <a:spcPct val="0"/>
                </a:spcBef>
                <a:spcAft>
                  <a:spcPct val="15000"/>
                </a:spcAft>
              </a:pPr>
              <a:r>
                <a:rPr lang="en-US" sz="2800" dirty="0">
                  <a:solidFill>
                    <a:schemeClr val="bg1"/>
                  </a:solidFill>
                </a:rPr>
                <a:t>3</a:t>
              </a:r>
              <a:r>
                <a:rPr lang="en-US" sz="2800" kern="1200" dirty="0" smtClean="0">
                  <a:solidFill>
                    <a:schemeClr val="bg1"/>
                  </a:solidFill>
                </a:rPr>
                <a:t>. FEP Reporting </a:t>
              </a:r>
              <a:r>
                <a:rPr lang="en-US" sz="2800" dirty="0" smtClean="0">
                  <a:solidFill>
                    <a:schemeClr val="bg1"/>
                  </a:solidFill>
                </a:rPr>
                <a:t>	</a:t>
              </a:r>
              <a:endParaRPr lang="en-US" sz="2800" kern="1200" dirty="0">
                <a:solidFill>
                  <a:schemeClr val="bg1"/>
                </a:solidFill>
              </a:endParaRPr>
            </a:p>
          </p:txBody>
        </p:sp>
      </p:grpSp>
      <p:sp>
        <p:nvSpPr>
          <p:cNvPr id="493" name="Oval 492"/>
          <p:cNvSpPr/>
          <p:nvPr/>
        </p:nvSpPr>
        <p:spPr bwMode="auto">
          <a:xfrm>
            <a:off x="5474767" y="1647796"/>
            <a:ext cx="443406" cy="381000"/>
          </a:xfrm>
          <a:prstGeom prst="ellipse">
            <a:avLst/>
          </a:prstGeom>
          <a:solidFill>
            <a:schemeClr val="accent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rPr>
              <a:t>4</a:t>
            </a:r>
            <a:endParaRPr lang="en-US" sz="2200" dirty="0" smtClean="0">
              <a:solidFill>
                <a:schemeClr val="bg1"/>
              </a:solidFill>
            </a:endParaRPr>
          </a:p>
        </p:txBody>
      </p:sp>
      <p:grpSp>
        <p:nvGrpSpPr>
          <p:cNvPr id="495" name="Group 494"/>
          <p:cNvGrpSpPr/>
          <p:nvPr/>
        </p:nvGrpSpPr>
        <p:grpSpPr>
          <a:xfrm>
            <a:off x="7323602" y="4508799"/>
            <a:ext cx="4725694" cy="655712"/>
            <a:chOff x="7174344" y="3333804"/>
            <a:chExt cx="4725694" cy="655712"/>
          </a:xfrm>
          <a:solidFill>
            <a:schemeClr val="accent1">
              <a:lumMod val="75000"/>
            </a:schemeClr>
          </a:solidFill>
        </p:grpSpPr>
        <p:sp>
          <p:nvSpPr>
            <p:cNvPr id="496" name="Rectangle 495"/>
            <p:cNvSpPr/>
            <p:nvPr/>
          </p:nvSpPr>
          <p:spPr>
            <a:xfrm>
              <a:off x="7174344" y="3333804"/>
              <a:ext cx="4725694" cy="655712"/>
            </a:xfrm>
            <a:prstGeom prst="rect">
              <a:avLst/>
            </a:prstGeom>
            <a:grpFill/>
          </p:spPr>
          <p:style>
            <a:lnRef idx="0">
              <a:schemeClr val="accent2"/>
            </a:lnRef>
            <a:fillRef idx="3">
              <a:schemeClr val="accent2"/>
            </a:fillRef>
            <a:effectRef idx="3">
              <a:schemeClr val="accent2"/>
            </a:effectRef>
            <a:fontRef idx="minor">
              <a:schemeClr val="lt1"/>
            </a:fontRef>
          </p:style>
        </p:sp>
        <p:sp>
          <p:nvSpPr>
            <p:cNvPr id="497" name="Rectangle 496"/>
            <p:cNvSpPr/>
            <p:nvPr/>
          </p:nvSpPr>
          <p:spPr>
            <a:xfrm>
              <a:off x="7215346" y="3405335"/>
              <a:ext cx="4674702" cy="544183"/>
            </a:xfrm>
            <a:prstGeom prst="rect">
              <a:avLst/>
            </a:prstGeom>
            <a:grpFill/>
          </p:spPr>
          <p:style>
            <a:lnRef idx="0">
              <a:schemeClr val="accent2"/>
            </a:lnRef>
            <a:fillRef idx="3">
              <a:schemeClr val="accent2"/>
            </a:fillRef>
            <a:effectRef idx="3">
              <a:schemeClr val="accent2"/>
            </a:effectRef>
            <a:fontRef idx="minor">
              <a:schemeClr val="lt1"/>
            </a:fontRef>
          </p:style>
          <p:txBody>
            <a:bodyPr spcFirstLastPara="0" vert="horz" wrap="square" lIns="106680" tIns="106680" rIns="106680" bIns="106680" numCol="1" spcCol="1270" anchor="ctr" anchorCtr="0">
              <a:noAutofit/>
            </a:bodyPr>
            <a:lstStyle/>
            <a:p>
              <a:pPr marL="0" lvl="1" algn="l" defTabSz="1244600">
                <a:lnSpc>
                  <a:spcPct val="90000"/>
                </a:lnSpc>
                <a:spcBef>
                  <a:spcPct val="0"/>
                </a:spcBef>
                <a:spcAft>
                  <a:spcPct val="15000"/>
                </a:spcAft>
              </a:pPr>
              <a:r>
                <a:rPr lang="en-US" sz="2800" dirty="0" smtClean="0">
                  <a:solidFill>
                    <a:schemeClr val="bg1"/>
                  </a:solidFill>
                </a:rPr>
                <a:t>4</a:t>
              </a:r>
              <a:r>
                <a:rPr lang="en-US" sz="2800" kern="1200" dirty="0" smtClean="0">
                  <a:solidFill>
                    <a:schemeClr val="bg1"/>
                  </a:solidFill>
                </a:rPr>
                <a:t>. FEP Console Extensions</a:t>
              </a:r>
              <a:endParaRPr lang="en-US" sz="2800" kern="1200" dirty="0">
                <a:solidFill>
                  <a:schemeClr val="bg1"/>
                </a:solidFill>
              </a:endParaRPr>
            </a:p>
          </p:txBody>
        </p:sp>
      </p:grpSp>
      <p:sp>
        <p:nvSpPr>
          <p:cNvPr id="498" name="Oval 497"/>
          <p:cNvSpPr/>
          <p:nvPr/>
        </p:nvSpPr>
        <p:spPr bwMode="auto">
          <a:xfrm>
            <a:off x="5453882" y="4401898"/>
            <a:ext cx="443406" cy="381000"/>
          </a:xfrm>
          <a:prstGeom prst="ellipse">
            <a:avLst/>
          </a:prstGeom>
          <a:solidFill>
            <a:schemeClr val="accent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5</a:t>
            </a:r>
          </a:p>
        </p:txBody>
      </p:sp>
      <p:grpSp>
        <p:nvGrpSpPr>
          <p:cNvPr id="499" name="Group 498"/>
          <p:cNvGrpSpPr/>
          <p:nvPr/>
        </p:nvGrpSpPr>
        <p:grpSpPr>
          <a:xfrm>
            <a:off x="7334633" y="5211688"/>
            <a:ext cx="4725694" cy="655712"/>
            <a:chOff x="7174344" y="3333804"/>
            <a:chExt cx="4725694" cy="655712"/>
          </a:xfrm>
          <a:solidFill>
            <a:schemeClr val="accent1">
              <a:lumMod val="75000"/>
            </a:schemeClr>
          </a:solidFill>
        </p:grpSpPr>
        <p:sp>
          <p:nvSpPr>
            <p:cNvPr id="500" name="Rectangle 499"/>
            <p:cNvSpPr/>
            <p:nvPr/>
          </p:nvSpPr>
          <p:spPr>
            <a:xfrm>
              <a:off x="7174344" y="3333804"/>
              <a:ext cx="4725694" cy="655712"/>
            </a:xfrm>
            <a:prstGeom prst="rect">
              <a:avLst/>
            </a:prstGeom>
            <a:grpFill/>
          </p:spPr>
          <p:style>
            <a:lnRef idx="0">
              <a:schemeClr val="accent2"/>
            </a:lnRef>
            <a:fillRef idx="3">
              <a:schemeClr val="accent2"/>
            </a:fillRef>
            <a:effectRef idx="3">
              <a:schemeClr val="accent2"/>
            </a:effectRef>
            <a:fontRef idx="minor">
              <a:schemeClr val="lt1"/>
            </a:fontRef>
          </p:style>
        </p:sp>
        <p:sp>
          <p:nvSpPr>
            <p:cNvPr id="501" name="Rectangle 500"/>
            <p:cNvSpPr/>
            <p:nvPr/>
          </p:nvSpPr>
          <p:spPr>
            <a:xfrm>
              <a:off x="7215346" y="3405335"/>
              <a:ext cx="4663671" cy="544183"/>
            </a:xfrm>
            <a:prstGeom prst="rect">
              <a:avLst/>
            </a:prstGeom>
            <a:grpFill/>
          </p:spPr>
          <p:style>
            <a:lnRef idx="0">
              <a:schemeClr val="accent2"/>
            </a:lnRef>
            <a:fillRef idx="3">
              <a:schemeClr val="accent2"/>
            </a:fillRef>
            <a:effectRef idx="3">
              <a:schemeClr val="accent2"/>
            </a:effectRef>
            <a:fontRef idx="minor">
              <a:schemeClr val="lt1"/>
            </a:fontRef>
          </p:style>
          <p:txBody>
            <a:bodyPr spcFirstLastPara="0" vert="horz" wrap="square" lIns="106680" tIns="106680" rIns="106680" bIns="106680" numCol="1" spcCol="1270" anchor="ctr" anchorCtr="0">
              <a:noAutofit/>
            </a:bodyPr>
            <a:lstStyle/>
            <a:p>
              <a:pPr marL="0" lvl="1" algn="l" defTabSz="1244600">
                <a:lnSpc>
                  <a:spcPct val="90000"/>
                </a:lnSpc>
                <a:spcBef>
                  <a:spcPct val="0"/>
                </a:spcBef>
                <a:spcAft>
                  <a:spcPct val="15000"/>
                </a:spcAft>
              </a:pPr>
              <a:r>
                <a:rPr lang="en-US" sz="2800" dirty="0" smtClean="0">
                  <a:solidFill>
                    <a:schemeClr val="bg1"/>
                  </a:solidFill>
                </a:rPr>
                <a:t>5. FEP 2010 Clients</a:t>
              </a:r>
              <a:endParaRPr lang="en-US" sz="2800" kern="1200" dirty="0">
                <a:solidFill>
                  <a:schemeClr val="bg1"/>
                </a:solidFill>
              </a:endParaRPr>
            </a:p>
          </p:txBody>
        </p:sp>
      </p:grpSp>
      <p:grpSp>
        <p:nvGrpSpPr>
          <p:cNvPr id="6" name="Group 5"/>
          <p:cNvGrpSpPr/>
          <p:nvPr/>
        </p:nvGrpSpPr>
        <p:grpSpPr>
          <a:xfrm>
            <a:off x="7314642" y="1747592"/>
            <a:ext cx="4725694" cy="614606"/>
            <a:chOff x="7314642" y="1747592"/>
            <a:chExt cx="4725694" cy="669140"/>
          </a:xfrm>
          <a:solidFill>
            <a:schemeClr val="accent1">
              <a:lumMod val="75000"/>
            </a:schemeClr>
          </a:solidFill>
        </p:grpSpPr>
        <p:sp>
          <p:nvSpPr>
            <p:cNvPr id="471" name="Rectangle 470"/>
            <p:cNvSpPr/>
            <p:nvPr/>
          </p:nvSpPr>
          <p:spPr>
            <a:xfrm>
              <a:off x="7314642" y="1747592"/>
              <a:ext cx="4725694" cy="655712"/>
            </a:xfrm>
            <a:prstGeom prst="rect">
              <a:avLst/>
            </a:prstGeom>
            <a:solidFill>
              <a:schemeClr val="accent1">
                <a:lumMod val="75000"/>
              </a:schemeClr>
            </a:solidFill>
            <a:scene3d>
              <a:camera prst="orthographicFront"/>
              <a:lightRig rig="threePt" dir="t">
                <a:rot lat="0" lon="0" rev="7500000"/>
              </a:lightRig>
            </a:scene3d>
          </p:spPr>
          <p:style>
            <a:lnRef idx="0">
              <a:schemeClr val="accent2"/>
            </a:lnRef>
            <a:fillRef idx="3">
              <a:schemeClr val="accent2"/>
            </a:fillRef>
            <a:effectRef idx="3">
              <a:schemeClr val="accent2"/>
            </a:effectRef>
            <a:fontRef idx="minor">
              <a:schemeClr val="lt1"/>
            </a:fontRef>
          </p:style>
        </p:sp>
        <p:sp>
          <p:nvSpPr>
            <p:cNvPr id="3" name="TextBox 2"/>
            <p:cNvSpPr txBox="1"/>
            <p:nvPr/>
          </p:nvSpPr>
          <p:spPr>
            <a:xfrm>
              <a:off x="7485565" y="1770402"/>
              <a:ext cx="3638047" cy="646330"/>
            </a:xfrm>
            <a:prstGeom prst="rect">
              <a:avLst/>
            </a:prstGeom>
            <a:solidFill>
              <a:schemeClr val="accent1">
                <a:lumMod val="75000"/>
              </a:schemeClr>
            </a:solidFill>
          </p:spPr>
          <p:txBody>
            <a:bodyPr wrap="none" lIns="0" tIns="0" rIns="0" bIns="0" rtlCol="0">
              <a:spAutoFit/>
            </a:bodyPr>
            <a:lstStyle/>
            <a:p>
              <a:pPr marL="0" lvl="1"/>
              <a:r>
                <a:rPr lang="en-US" sz="2400" dirty="0">
                  <a:solidFill>
                    <a:schemeClr val="bg1"/>
                  </a:solidFill>
                </a:rPr>
                <a:t>1. FEP Service Extensions</a:t>
              </a:r>
            </a:p>
            <a:p>
              <a:endParaRPr lang="en-US" dirty="0" err="1" smtClean="0">
                <a:solidFill>
                  <a:schemeClr val="bg1"/>
                </a:solidFill>
              </a:endParaRPr>
            </a:p>
          </p:txBody>
        </p:sp>
      </p:grpSp>
      <p:grpSp>
        <p:nvGrpSpPr>
          <p:cNvPr id="7" name="Group 6"/>
          <p:cNvGrpSpPr/>
          <p:nvPr/>
        </p:nvGrpSpPr>
        <p:grpSpPr>
          <a:xfrm>
            <a:off x="7316721" y="2452090"/>
            <a:ext cx="4753558" cy="1302700"/>
            <a:chOff x="7316721" y="2452090"/>
            <a:chExt cx="4753558" cy="1302700"/>
          </a:xfrm>
          <a:solidFill>
            <a:schemeClr val="accent1">
              <a:lumMod val="75000"/>
            </a:schemeClr>
          </a:solidFill>
        </p:grpSpPr>
        <p:sp>
          <p:nvSpPr>
            <p:cNvPr id="474" name="Rectangle 473"/>
            <p:cNvSpPr/>
            <p:nvPr/>
          </p:nvSpPr>
          <p:spPr>
            <a:xfrm>
              <a:off x="7316721" y="2452090"/>
              <a:ext cx="4725694" cy="1302700"/>
            </a:xfrm>
            <a:prstGeom prst="rect">
              <a:avLst/>
            </a:prstGeom>
            <a:grpFill/>
          </p:spPr>
          <p:style>
            <a:lnRef idx="0">
              <a:schemeClr val="accent2"/>
            </a:lnRef>
            <a:fillRef idx="3">
              <a:schemeClr val="accent2"/>
            </a:fillRef>
            <a:effectRef idx="3">
              <a:schemeClr val="accent2"/>
            </a:effectRef>
            <a:fontRef idx="minor">
              <a:schemeClr val="lt1"/>
            </a:fontRef>
          </p:style>
        </p:sp>
        <p:sp>
          <p:nvSpPr>
            <p:cNvPr id="47" name="Rectangle 46"/>
            <p:cNvSpPr/>
            <p:nvPr/>
          </p:nvSpPr>
          <p:spPr>
            <a:xfrm>
              <a:off x="7344585" y="2508208"/>
              <a:ext cx="4725694" cy="1225592"/>
            </a:xfrm>
            <a:prstGeom prst="rect">
              <a:avLst/>
            </a:prstGeom>
            <a:grpFill/>
            <a:ln>
              <a:noFill/>
            </a:ln>
            <a:effectLst/>
            <a:scene3d>
              <a:camera prst="orthographicFront"/>
              <a:lightRig rig="threePt" dir="t">
                <a:rot lat="0" lon="0" rev="20400000"/>
              </a:lightRig>
            </a:scene3d>
            <a:sp3d contourW="6350">
              <a:contourClr>
                <a:schemeClr val="accent2">
                  <a:shade val="25000"/>
                  <a:satMod val="150000"/>
                </a:schemeClr>
              </a:contourClr>
            </a:sp3d>
          </p:spPr>
          <p:style>
            <a:lnRef idx="0">
              <a:schemeClr val="accent2"/>
            </a:lnRef>
            <a:fillRef idx="3">
              <a:schemeClr val="accent2"/>
            </a:fillRef>
            <a:effectRef idx="3">
              <a:schemeClr val="accent2"/>
            </a:effectRef>
            <a:fontRef idx="minor">
              <a:schemeClr val="lt1"/>
            </a:fontRef>
          </p:style>
          <p:txBody>
            <a:bodyPr spcFirstLastPara="0" vert="horz" wrap="square" lIns="106680" tIns="106680" rIns="106680" bIns="106680" numCol="1" spcCol="1270" anchor="ctr" anchorCtr="0">
              <a:noAutofit/>
            </a:bodyPr>
            <a:lstStyle/>
            <a:p>
              <a:pPr marL="0" lvl="1" algn="l" defTabSz="1244600">
                <a:lnSpc>
                  <a:spcPct val="90000"/>
                </a:lnSpc>
                <a:spcBef>
                  <a:spcPct val="0"/>
                </a:spcBef>
                <a:spcAft>
                  <a:spcPct val="15000"/>
                </a:spcAft>
              </a:pPr>
              <a:r>
                <a:rPr lang="en-US" sz="2400" kern="1200" dirty="0" smtClean="0">
                  <a:solidFill>
                    <a:schemeClr val="bg1"/>
                  </a:solidFill>
                </a:rPr>
                <a:t>2. Databases</a:t>
              </a:r>
            </a:p>
            <a:p>
              <a:pPr marL="457181" lvl="2" defTabSz="1244600">
                <a:lnSpc>
                  <a:spcPct val="90000"/>
                </a:lnSpc>
                <a:spcBef>
                  <a:spcPct val="0"/>
                </a:spcBef>
                <a:spcAft>
                  <a:spcPct val="15000"/>
                </a:spcAft>
              </a:pPr>
              <a:r>
                <a:rPr lang="en-US" sz="2000" dirty="0" smtClean="0">
                  <a:solidFill>
                    <a:schemeClr val="bg1"/>
                  </a:solidFill>
                </a:rPr>
                <a:t>FEP DB</a:t>
              </a:r>
            </a:p>
            <a:p>
              <a:pPr marL="457181" lvl="2" defTabSz="1244600">
                <a:lnSpc>
                  <a:spcPct val="90000"/>
                </a:lnSpc>
                <a:spcBef>
                  <a:spcPct val="0"/>
                </a:spcBef>
                <a:spcAft>
                  <a:spcPct val="15000"/>
                </a:spcAft>
              </a:pPr>
              <a:r>
                <a:rPr lang="en-US" sz="2000" kern="1200" dirty="0" smtClean="0">
                  <a:solidFill>
                    <a:schemeClr val="bg1"/>
                  </a:solidFill>
                </a:rPr>
                <a:t>FEP Reporting Data warehouse </a:t>
              </a:r>
              <a:r>
                <a:rPr lang="en-US" sz="2000" dirty="0" smtClean="0">
                  <a:solidFill>
                    <a:schemeClr val="bg1"/>
                  </a:solidFill>
                </a:rPr>
                <a:t>DB</a:t>
              </a:r>
              <a:endParaRPr lang="en-US" sz="2800" kern="1200" dirty="0">
                <a:solidFill>
                  <a:schemeClr val="bg1"/>
                </a:solidFill>
              </a:endParaRPr>
            </a:p>
          </p:txBody>
        </p:sp>
      </p:grpSp>
    </p:spTree>
    <p:extLst>
      <p:ext uri="{BB962C8B-B14F-4D97-AF65-F5344CB8AC3E}">
        <p14:creationId xmlns:p14="http://schemas.microsoft.com/office/powerpoint/2010/main" val="3039257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14"/>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7"/>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0"/>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10316"/>
                                        </p:tgtEl>
                                        <p:attrNameLst>
                                          <p:attrName>style.visibility</p:attrName>
                                        </p:attrNameLst>
                                      </p:cBhvr>
                                      <p:to>
                                        <p:strVal val="visible"/>
                                      </p:to>
                                    </p:set>
                                    <p:anim calcmode="lin" valueType="num">
                                      <p:cBhvr additive="base">
                                        <p:cTn id="25" dur="500" fill="hold"/>
                                        <p:tgtEl>
                                          <p:spTgt spid="10316"/>
                                        </p:tgtEl>
                                        <p:attrNameLst>
                                          <p:attrName>ppt_x</p:attrName>
                                        </p:attrNameLst>
                                      </p:cBhvr>
                                      <p:tavLst>
                                        <p:tav tm="0">
                                          <p:val>
                                            <p:strVal val="#ppt_x"/>
                                          </p:val>
                                        </p:tav>
                                        <p:tav tm="100000">
                                          <p:val>
                                            <p:strVal val="#ppt_x"/>
                                          </p:val>
                                        </p:tav>
                                      </p:tavLst>
                                    </p:anim>
                                    <p:anim calcmode="lin" valueType="num">
                                      <p:cBhvr additive="base">
                                        <p:cTn id="26" dur="500" fill="hold"/>
                                        <p:tgtEl>
                                          <p:spTgt spid="103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3"/>
                                        </p:tgtEl>
                                        <p:attrNameLst>
                                          <p:attrName>style.visibility</p:attrName>
                                        </p:attrNameLst>
                                      </p:cBhvr>
                                      <p:to>
                                        <p:strVal val="visible"/>
                                      </p:to>
                                    </p:set>
                                  </p:childTnLst>
                                </p:cTn>
                              </p:par>
                              <p:par>
                                <p:cTn id="31" presetID="2" presetClass="entr" presetSubtype="4" fill="hold" nodeType="withEffect">
                                  <p:stCondLst>
                                    <p:cond delay="0"/>
                                  </p:stCondLst>
                                  <p:childTnLst>
                                    <p:set>
                                      <p:cBhvr>
                                        <p:cTn id="32" dur="1" fill="hold">
                                          <p:stCondLst>
                                            <p:cond delay="0"/>
                                          </p:stCondLst>
                                        </p:cTn>
                                        <p:tgtEl>
                                          <p:spTgt spid="495"/>
                                        </p:tgtEl>
                                        <p:attrNameLst>
                                          <p:attrName>style.visibility</p:attrName>
                                        </p:attrNameLst>
                                      </p:cBhvr>
                                      <p:to>
                                        <p:strVal val="visible"/>
                                      </p:to>
                                    </p:set>
                                    <p:anim calcmode="lin" valueType="num">
                                      <p:cBhvr additive="base">
                                        <p:cTn id="33" dur="500" fill="hold"/>
                                        <p:tgtEl>
                                          <p:spTgt spid="495"/>
                                        </p:tgtEl>
                                        <p:attrNameLst>
                                          <p:attrName>ppt_x</p:attrName>
                                        </p:attrNameLst>
                                      </p:cBhvr>
                                      <p:tavLst>
                                        <p:tav tm="0">
                                          <p:val>
                                            <p:strVal val="#ppt_x"/>
                                          </p:val>
                                        </p:tav>
                                        <p:tav tm="100000">
                                          <p:val>
                                            <p:strVal val="#ppt_x"/>
                                          </p:val>
                                        </p:tav>
                                      </p:tavLst>
                                    </p:anim>
                                    <p:anim calcmode="lin" valueType="num">
                                      <p:cBhvr additive="base">
                                        <p:cTn id="34" dur="500" fill="hold"/>
                                        <p:tgtEl>
                                          <p:spTgt spid="49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8"/>
                                        </p:tgtEl>
                                        <p:attrNameLst>
                                          <p:attrName>style.visibility</p:attrName>
                                        </p:attrNameLst>
                                      </p:cBhvr>
                                      <p:to>
                                        <p:strVal val="visible"/>
                                      </p:to>
                                    </p:set>
                                  </p:childTnLst>
                                </p:cTn>
                              </p:par>
                              <p:par>
                                <p:cTn id="39" presetID="2" presetClass="entr" presetSubtype="4" fill="hold" nodeType="withEffect">
                                  <p:stCondLst>
                                    <p:cond delay="0"/>
                                  </p:stCondLst>
                                  <p:childTnLst>
                                    <p:set>
                                      <p:cBhvr>
                                        <p:cTn id="40" dur="1" fill="hold">
                                          <p:stCondLst>
                                            <p:cond delay="0"/>
                                          </p:stCondLst>
                                        </p:cTn>
                                        <p:tgtEl>
                                          <p:spTgt spid="499"/>
                                        </p:tgtEl>
                                        <p:attrNameLst>
                                          <p:attrName>style.visibility</p:attrName>
                                        </p:attrNameLst>
                                      </p:cBhvr>
                                      <p:to>
                                        <p:strVal val="visible"/>
                                      </p:to>
                                    </p:set>
                                    <p:anim calcmode="lin" valueType="num">
                                      <p:cBhvr additive="base">
                                        <p:cTn id="41" dur="500" fill="hold"/>
                                        <p:tgtEl>
                                          <p:spTgt spid="499"/>
                                        </p:tgtEl>
                                        <p:attrNameLst>
                                          <p:attrName>ppt_x</p:attrName>
                                        </p:attrNameLst>
                                      </p:cBhvr>
                                      <p:tavLst>
                                        <p:tav tm="0">
                                          <p:val>
                                            <p:strVal val="#ppt_x"/>
                                          </p:val>
                                        </p:tav>
                                        <p:tav tm="100000">
                                          <p:val>
                                            <p:strVal val="#ppt_x"/>
                                          </p:val>
                                        </p:tav>
                                      </p:tavLst>
                                    </p:anim>
                                    <p:anim calcmode="lin" valueType="num">
                                      <p:cBhvr additive="base">
                                        <p:cTn id="42" dur="500" fill="hold"/>
                                        <p:tgtEl>
                                          <p:spTgt spid="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4" grpId="0" animBg="1"/>
      <p:bldP spid="477" grpId="0" animBg="1"/>
      <p:bldP spid="480" grpId="0" animBg="1"/>
      <p:bldP spid="493" grpId="0" animBg="1"/>
      <p:bldP spid="4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FEP 2010 Overview</a:t>
            </a:r>
            <a:endParaRPr lang="en-US" dirty="0"/>
          </a:p>
        </p:txBody>
      </p:sp>
      <p:sp>
        <p:nvSpPr>
          <p:cNvPr id="7" name="Subtitle 6"/>
          <p:cNvSpPr>
            <a:spLocks noGrp="1"/>
          </p:cNvSpPr>
          <p:nvPr>
            <p:ph type="subTitle" idx="1"/>
          </p:nvPr>
        </p:nvSpPr>
        <p:spPr/>
        <p:txBody>
          <a:bodyPr/>
          <a:lstStyle/>
          <a:p>
            <a:endParaRPr lang="en-US"/>
          </a:p>
        </p:txBody>
      </p:sp>
      <p:sp>
        <p:nvSpPr>
          <p:cNvPr id="6" name="Rectangle 5"/>
          <p:cNvSpPr/>
          <p:nvPr/>
        </p:nvSpPr>
        <p:spPr>
          <a:xfrm>
            <a:off x="836611" y="3628319"/>
            <a:ext cx="4994252" cy="535531"/>
          </a:xfrm>
          <a:prstGeom prst="rect">
            <a:avLst/>
          </a:prstGeom>
        </p:spPr>
        <p:txBody>
          <a:bodyPr wrap="none">
            <a:spAutoFit/>
          </a:bodyPr>
          <a:lstStyle/>
          <a:p>
            <a:pPr marL="460375" lvl="0" indent="-460375">
              <a:lnSpc>
                <a:spcPct val="90000"/>
              </a:lnSpc>
              <a:spcBef>
                <a:spcPct val="20000"/>
              </a:spcBef>
              <a:buSzPct val="90000"/>
              <a:buBlip>
                <a:blip r:embed="rId3"/>
              </a:buBlip>
            </a:pPr>
            <a:r>
              <a:rPr lang="en-US" sz="3200" dirty="0">
                <a:gradFill>
                  <a:gsLst>
                    <a:gs pos="0">
                      <a:srgbClr val="FFFFFF"/>
                    </a:gs>
                    <a:gs pos="86000">
                      <a:srgbClr val="FFFFFF"/>
                    </a:gs>
                  </a:gsLst>
                  <a:lin ang="5400000" scaled="0"/>
                </a:gradFill>
              </a:rPr>
              <a:t>FEP Objects in Console</a:t>
            </a:r>
          </a:p>
        </p:txBody>
      </p:sp>
    </p:spTree>
    <p:extLst>
      <p:ext uri="{BB962C8B-B14F-4D97-AF65-F5344CB8AC3E}">
        <p14:creationId xmlns:p14="http://schemas.microsoft.com/office/powerpoint/2010/main" val="259521293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 - FEP Objects in Console</a:t>
            </a:r>
            <a:endParaRPr lang="en-AU" dirty="0"/>
          </a:p>
        </p:txBody>
      </p:sp>
      <p:pic>
        <p:nvPicPr>
          <p:cNvPr id="14" name="Picture 13"/>
          <p:cNvPicPr/>
          <p:nvPr/>
        </p:nvPicPr>
        <p:blipFill>
          <a:blip r:embed="rId3"/>
          <a:stretch>
            <a:fillRect/>
          </a:stretch>
        </p:blipFill>
        <p:spPr>
          <a:xfrm>
            <a:off x="203147" y="838200"/>
            <a:ext cx="2945633" cy="2735580"/>
          </a:xfrm>
          <a:prstGeom prst="rect">
            <a:avLst/>
          </a:prstGeom>
        </p:spPr>
      </p:pic>
      <p:pic>
        <p:nvPicPr>
          <p:cNvPr id="16" name="Picture 15"/>
          <p:cNvPicPr/>
          <p:nvPr/>
        </p:nvPicPr>
        <p:blipFill>
          <a:blip r:embed="rId4"/>
          <a:stretch>
            <a:fillRect/>
          </a:stretch>
        </p:blipFill>
        <p:spPr>
          <a:xfrm>
            <a:off x="3453500" y="838201"/>
            <a:ext cx="8633751" cy="4038600"/>
          </a:xfrm>
          <a:prstGeom prst="rect">
            <a:avLst/>
          </a:prstGeom>
        </p:spPr>
      </p:pic>
      <p:pic>
        <p:nvPicPr>
          <p:cNvPr id="21" name="Picture 20"/>
          <p:cNvPicPr/>
          <p:nvPr/>
        </p:nvPicPr>
        <p:blipFill>
          <a:blip r:embed="rId5"/>
          <a:stretch>
            <a:fillRect/>
          </a:stretch>
        </p:blipFill>
        <p:spPr>
          <a:xfrm>
            <a:off x="203147" y="3657600"/>
            <a:ext cx="2945633" cy="3200400"/>
          </a:xfrm>
          <a:prstGeom prst="rect">
            <a:avLst/>
          </a:prstGeom>
        </p:spPr>
      </p:pic>
      <p:pic>
        <p:nvPicPr>
          <p:cNvPr id="22" name="Picture 21"/>
          <p:cNvPicPr/>
          <p:nvPr/>
        </p:nvPicPr>
        <p:blipFill>
          <a:blip r:embed="rId6"/>
          <a:stretch>
            <a:fillRect/>
          </a:stretch>
        </p:blipFill>
        <p:spPr>
          <a:xfrm>
            <a:off x="3453500" y="5029200"/>
            <a:ext cx="4062942" cy="1676400"/>
          </a:xfrm>
          <a:prstGeom prst="rect">
            <a:avLst/>
          </a:prstGeom>
        </p:spPr>
      </p:pic>
      <p:pic>
        <p:nvPicPr>
          <p:cNvPr id="23" name="Picture 22"/>
          <p:cNvPicPr/>
          <p:nvPr/>
        </p:nvPicPr>
        <p:blipFill>
          <a:blip r:embed="rId7"/>
          <a:stretch>
            <a:fillRect/>
          </a:stretch>
        </p:blipFill>
        <p:spPr>
          <a:xfrm>
            <a:off x="7789909" y="5029200"/>
            <a:ext cx="4297342" cy="1676400"/>
          </a:xfrm>
          <a:prstGeom prst="rect">
            <a:avLst/>
          </a:prstGeom>
        </p:spPr>
      </p:pic>
    </p:spTree>
    <p:extLst>
      <p:ext uri="{BB962C8B-B14F-4D97-AF65-F5344CB8AC3E}">
        <p14:creationId xmlns:p14="http://schemas.microsoft.com/office/powerpoint/2010/main" val="206145835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73E8FA5154C44FAF78A9C14A3187B8" ma:contentTypeVersion="0" ma:contentTypeDescription="Create a new document." ma:contentTypeScope="" ma:versionID="5cb6d063e33a565c44b8e56a35e2ef7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E1E9BB-87E9-445B-B75F-DD3BC301FEAE}">
  <ds:schemaRefs>
    <ds:schemaRef ds:uri="http://purl.org/dc/terms/"/>
    <ds:schemaRef ds:uri="http://schemas.microsoft.com/office/2006/documentManagement/types"/>
    <ds:schemaRef ds:uri="http://purl.org/dc/dcmitype/"/>
    <ds:schemaRef ds:uri="http://schemas.microsoft.com/office/2006/metadata/properties"/>
    <ds:schemaRef ds:uri="http://www.w3.org/XML/1998/namespace"/>
    <ds:schemaRef ds:uri="http://schemas.microsoft.com/office/infopath/2007/PartnerControl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41490BB0-2314-4100-8126-99193D30E241}">
  <ds:schemaRefs>
    <ds:schemaRef ds:uri="http://schemas.microsoft.com/sharepoint/v3/contenttype/forms"/>
  </ds:schemaRefs>
</ds:datastoreItem>
</file>

<file path=customXml/itemProps3.xml><?xml version="1.0" encoding="utf-8"?>
<ds:datastoreItem xmlns:ds="http://schemas.openxmlformats.org/officeDocument/2006/customXml" ds:itemID="{1E9F8510-271E-4A86-925F-CC25AEF1E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MMS_2011_16x9</Template>
  <TotalTime>14383</TotalTime>
  <Words>3683</Words>
  <Application>Microsoft Office PowerPoint</Application>
  <PresentationFormat>Custom</PresentationFormat>
  <Paragraphs>699</Paragraphs>
  <Slides>47</Slides>
  <Notes>33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47</vt:i4>
      </vt:variant>
    </vt:vector>
  </HeadingPairs>
  <TitlesOfParts>
    <vt:vector size="59" baseType="lpstr">
      <vt:lpstr>Arial</vt:lpstr>
      <vt:lpstr>Mangal</vt:lpstr>
      <vt:lpstr>Segoe</vt:lpstr>
      <vt:lpstr>Wingdings</vt:lpstr>
      <vt:lpstr>Segoe Condensed</vt:lpstr>
      <vt:lpstr>Segoe UI</vt:lpstr>
      <vt:lpstr>Calibri</vt:lpstr>
      <vt:lpstr>Consolas</vt:lpstr>
      <vt:lpstr>Segoe Semibold</vt:lpstr>
      <vt:lpstr>Trebuchet MS</vt:lpstr>
      <vt:lpstr>TENA11_BreakoutSession_Template_16x9_Final_05132011</vt:lpstr>
      <vt:lpstr>White with Consolas font for code slides</vt:lpstr>
      <vt:lpstr>Client Management and Protection at Microsoft: Real-World Deployment Case Study of Microsoft Forefront Endpoint Protection</vt:lpstr>
      <vt:lpstr>Session Objectives and Takeaways</vt:lpstr>
      <vt:lpstr>Who is Management Platforms &amp; Service Delivery (MPSD)?</vt:lpstr>
      <vt:lpstr>Solution Overview @ Microsoft IT</vt:lpstr>
      <vt:lpstr>FEP 2010 Deployment &amp; Management Lifecycle</vt:lpstr>
      <vt:lpstr>FEP 2010 Overview</vt:lpstr>
      <vt:lpstr>ConfigMgr 2007 &amp; FEP 2010 Integration</vt:lpstr>
      <vt:lpstr>FEP 2010 Overview</vt:lpstr>
      <vt:lpstr>Demo - FEP Objects in Console</vt:lpstr>
      <vt:lpstr>FEP Management Models</vt:lpstr>
      <vt:lpstr>FEP Deployment Options</vt:lpstr>
      <vt:lpstr>FEP Deployment Solution @ Microsoft IT</vt:lpstr>
      <vt:lpstr>FEP 2010 Policy Deployment</vt:lpstr>
      <vt:lpstr>FEP 2010 Policy Deployment</vt:lpstr>
      <vt:lpstr>FEP 2010 Policy Management</vt:lpstr>
      <vt:lpstr>FEP Policy @ Microsoft</vt:lpstr>
      <vt:lpstr>Definition Update Source</vt:lpstr>
      <vt:lpstr>FEP 2010 Client Deployment</vt:lpstr>
      <vt:lpstr>FEP 2010 Client Deployment</vt:lpstr>
      <vt:lpstr>Client Deployment @ Microsoft ..contd</vt:lpstr>
      <vt:lpstr>Client Deployment @ Microsoft ...con’t</vt:lpstr>
      <vt:lpstr>Client Deployment @ Microsoft ..con’t</vt:lpstr>
      <vt:lpstr>FEP 2010 Dashboard &amp; Reporting</vt:lpstr>
      <vt:lpstr>FEP 2010 Reporting</vt:lpstr>
      <vt:lpstr>ConfigMgr After FEP</vt:lpstr>
      <vt:lpstr>Security Events – Data Flow</vt:lpstr>
      <vt:lpstr>ConfigMgr After FEP Deployment</vt:lpstr>
      <vt:lpstr>Traffic Analysis After FEP Deployment</vt:lpstr>
      <vt:lpstr>Traffic Analysis After FEP Deployment</vt:lpstr>
      <vt:lpstr>ConfigMgr SQL Database Growth  After FEP Deployment</vt:lpstr>
      <vt:lpstr>FEP SQL Data Warehouse Details @ Microsoft</vt:lpstr>
      <vt:lpstr>Server Performance After FEP Deployment</vt:lpstr>
      <vt:lpstr>Server Performance After FEP Deployment</vt:lpstr>
      <vt:lpstr>Benefits &amp; Best Practices from Microsoft IT</vt:lpstr>
      <vt:lpstr>Best Practices</vt:lpstr>
      <vt:lpstr>Benefits</vt:lpstr>
      <vt:lpstr>What is new in Configuration Manager 2012?</vt:lpstr>
      <vt:lpstr>Forefront Endpoint Protection 2012 Beta</vt:lpstr>
      <vt:lpstr>Summary and Key Takeaways</vt:lpstr>
      <vt:lpstr>More Information</vt:lpstr>
      <vt:lpstr>Questions?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SIM330: Client Management and Protection at Microsoft: Real-World Deployment Case Study of Microsoft Forefront Endpoint Protection</dc:title>
  <dc:subject>Microsoft Management Summit 2011</dc:subject>
  <dc:creator>Shitanshu Verma; Satish Petwe</dc:creator>
  <cp:keywords>Microsoft Management Summit 2011</cp:keywords>
  <dc:description>Template: Mitchell Derrey, Silver Fox Productions
Formatting: John Lee, Silver Fox Productions
Event Date: March 21 - 25, 2011
Event Location: Las Vegas, NV
Audience Type: External</dc:description>
  <cp:lastModifiedBy>Shows</cp:lastModifiedBy>
  <cp:revision>239</cp:revision>
  <cp:lastPrinted>2010-05-11T05:02:34Z</cp:lastPrinted>
  <dcterms:created xsi:type="dcterms:W3CDTF">2011-02-10T05:10:26Z</dcterms:created>
  <dcterms:modified xsi:type="dcterms:W3CDTF">2011-05-19T19:05:13Z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0x0101005B73E8FA5154C44FAF78A9C14A3187B8</vt:lpwstr>
  </property>
</Properties>
</file>