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28"/>
  </p:notesMasterIdLst>
  <p:handoutMasterIdLst>
    <p:handoutMasterId r:id="rId29"/>
  </p:handoutMasterIdLst>
  <p:sldIdLst>
    <p:sldId id="322" r:id="rId6"/>
    <p:sldId id="346" r:id="rId7"/>
    <p:sldId id="335" r:id="rId8"/>
    <p:sldId id="347" r:id="rId9"/>
    <p:sldId id="350" r:id="rId10"/>
    <p:sldId id="348" r:id="rId11"/>
    <p:sldId id="337" r:id="rId12"/>
    <p:sldId id="336" r:id="rId13"/>
    <p:sldId id="349" r:id="rId14"/>
    <p:sldId id="351" r:id="rId15"/>
    <p:sldId id="340" r:id="rId16"/>
    <p:sldId id="341" r:id="rId17"/>
    <p:sldId id="352" r:id="rId18"/>
    <p:sldId id="353" r:id="rId19"/>
    <p:sldId id="345" r:id="rId20"/>
    <p:sldId id="344" r:id="rId21"/>
    <p:sldId id="355" r:id="rId22"/>
    <p:sldId id="329" r:id="rId23"/>
    <p:sldId id="330" r:id="rId24"/>
    <p:sldId id="334" r:id="rId25"/>
    <p:sldId id="271" r:id="rId26"/>
    <p:sldId id="319" r:id="rId2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0996AE-4341-41C5-A7C8-4E7AA01946E2}">
          <p14:sldIdLst>
            <p14:sldId id="322"/>
            <p14:sldId id="346"/>
            <p14:sldId id="335"/>
            <p14:sldId id="347"/>
            <p14:sldId id="350"/>
            <p14:sldId id="348"/>
            <p14:sldId id="337"/>
            <p14:sldId id="336"/>
            <p14:sldId id="349"/>
            <p14:sldId id="351"/>
            <p14:sldId id="340"/>
            <p14:sldId id="341"/>
            <p14:sldId id="352"/>
            <p14:sldId id="353"/>
            <p14:sldId id="345"/>
            <p14:sldId id="344"/>
            <p14:sldId id="355"/>
            <p14:sldId id="329"/>
            <p14:sldId id="330"/>
            <p14:sldId id="334"/>
            <p14:sldId id="271"/>
            <p14:sldId id="319"/>
          </p14:sldIdLst>
        </p14:section>
        <p14:section name="BACKUP" id="{B223C3FA-9343-4EF2-A94E-D5C21B41314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1314" autoAdjust="0"/>
    <p:restoredTop sz="89412"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4:35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4032271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545163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4:35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4:35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4:35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54516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4243560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58026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845955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54051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580262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58026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580262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ictures-Artwo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22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 id="2147483741"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52.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notesSlide" Target="../notesSlides/notesSlide10.xml"/><Relationship Id="rId16" Type="http://schemas.openxmlformats.org/officeDocument/2006/relationships/image" Target="../media/image55.png"/><Relationship Id="rId1" Type="http://schemas.openxmlformats.org/officeDocument/2006/relationships/slideLayout" Target="../slideLayouts/slideLayout14.xml"/><Relationship Id="rId6" Type="http://schemas.openxmlformats.org/officeDocument/2006/relationships/image" Target="../media/image47.png"/><Relationship Id="rId11" Type="http://schemas.openxmlformats.org/officeDocument/2006/relationships/image" Target="../media/image28.png"/><Relationship Id="rId5" Type="http://schemas.openxmlformats.org/officeDocument/2006/relationships/image" Target="../media/image46.png"/><Relationship Id="rId15" Type="http://schemas.openxmlformats.org/officeDocument/2006/relationships/image" Target="../media/image54.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49.png"/><Relationship Id="rId14" Type="http://schemas.openxmlformats.org/officeDocument/2006/relationships/image" Target="../media/image5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2.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61.png"/><Relationship Id="rId5" Type="http://schemas.openxmlformats.org/officeDocument/2006/relationships/hyperlink" Target="http://www.microsoft.com/learning" TargetMode="External"/><Relationship Id="rId10" Type="http://schemas.openxmlformats.org/officeDocument/2006/relationships/image" Target="../media/image60.emf"/><Relationship Id="rId4" Type="http://schemas.openxmlformats.org/officeDocument/2006/relationships/image" Target="../media/image57.png"/><Relationship Id="rId9" Type="http://schemas.openxmlformats.org/officeDocument/2006/relationships/image" Target="../media/image59.png"/><Relationship Id="rId1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notesSlide" Target="../notesSlides/notesSlide3.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36.png"/><Relationship Id="rId3" Type="http://schemas.openxmlformats.org/officeDocument/2006/relationships/image" Target="../media/image18.png"/><Relationship Id="rId7" Type="http://schemas.openxmlformats.org/officeDocument/2006/relationships/image" Target="../media/image31.png"/><Relationship Id="rId12"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9.png"/><Relationship Id="rId11" Type="http://schemas.openxmlformats.org/officeDocument/2006/relationships/image" Target="../media/image38.png"/><Relationship Id="rId5" Type="http://schemas.openxmlformats.org/officeDocument/2006/relationships/image" Target="../media/image23.png"/><Relationship Id="rId10"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40.png"/><Relationship Id="rId1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2046884"/>
          </a:xfrm>
        </p:spPr>
        <p:txBody>
          <a:bodyPr/>
          <a:lstStyle/>
          <a:p>
            <a:r>
              <a:rPr lang="en-US" dirty="0" smtClean="0"/>
              <a:t>Using </a:t>
            </a:r>
            <a:r>
              <a:rPr lang="en-US" dirty="0"/>
              <a:t>Windows Azure Access Control Service 2.0 with Your Cloud </a:t>
            </a:r>
            <a:r>
              <a:rPr lang="en-US" dirty="0" smtClean="0"/>
              <a:t>Application</a:t>
            </a:r>
            <a:br>
              <a:rPr lang="en-US" dirty="0" smtClean="0"/>
            </a:br>
            <a:r>
              <a:rPr lang="en-US" sz="3600" dirty="0" smtClean="0"/>
              <a:t>SIM324</a:t>
            </a:r>
            <a:endParaRPr lang="en-US" sz="3600" dirty="0"/>
          </a:p>
        </p:txBody>
      </p:sp>
      <p:sp>
        <p:nvSpPr>
          <p:cNvPr id="3" name="Subtitle 2"/>
          <p:cNvSpPr>
            <a:spLocks noGrp="1"/>
          </p:cNvSpPr>
          <p:nvPr>
            <p:ph type="subTitle" idx="1"/>
          </p:nvPr>
        </p:nvSpPr>
        <p:spPr/>
        <p:txBody>
          <a:bodyPr/>
          <a:lstStyle/>
          <a:p>
            <a:r>
              <a:rPr lang="en-US" dirty="0" smtClean="0"/>
              <a:t>Vittorio Bertocci</a:t>
            </a:r>
          </a:p>
          <a:p>
            <a:r>
              <a:rPr lang="en-US" dirty="0" smtClean="0"/>
              <a:t>Principal Technical Evangelist</a:t>
            </a:r>
          </a:p>
          <a:p>
            <a:r>
              <a:rPr lang="en-US" dirty="0" smtClean="0"/>
              <a:t>Microsoft</a:t>
            </a:r>
            <a:endParaRPr lang="en-US" dirty="0"/>
          </a:p>
        </p:txBody>
      </p:sp>
      <p:pic>
        <p:nvPicPr>
          <p:cNvPr id="2050" name="Picture 2" descr="C:\Users\vittorib\AppData\Local\Microsoft\Windows\Temporary Internet Files\Content.Outlook\AD8PH46B\SIM324_b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6510" y="3898789"/>
            <a:ext cx="2757192" cy="275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Demo</a:t>
            </a:r>
            <a:endParaRPr lang="en-US" dirty="0"/>
          </a:p>
        </p:txBody>
      </p:sp>
      <p:sp>
        <p:nvSpPr>
          <p:cNvPr id="4" name="Title 3"/>
          <p:cNvSpPr>
            <a:spLocks noGrp="1"/>
          </p:cNvSpPr>
          <p:nvPr>
            <p:ph type="ctrTitle"/>
          </p:nvPr>
        </p:nvSpPr>
        <p:spPr/>
        <p:txBody>
          <a:bodyPr/>
          <a:lstStyle/>
          <a:p>
            <a:r>
              <a:rPr lang="en-US" dirty="0" smtClean="0"/>
              <a:t>Claims and Rules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1596933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and Groups</a:t>
            </a:r>
            <a:endParaRPr lang="en-US" dirty="0"/>
          </a:p>
        </p:txBody>
      </p:sp>
      <p:sp>
        <p:nvSpPr>
          <p:cNvPr id="49" name="Rectangle 48"/>
          <p:cNvSpPr/>
          <p:nvPr/>
        </p:nvSpPr>
        <p:spPr bwMode="auto">
          <a:xfrm>
            <a:off x="2205520" y="1901094"/>
            <a:ext cx="7006975" cy="3791164"/>
          </a:xfrm>
          <a:prstGeom prst="rect">
            <a:avLst/>
          </a:prstGeom>
          <a:solidFill>
            <a:srgbClr val="2D86E7">
              <a:lumMod val="75000"/>
            </a:srgbClr>
          </a:solidFill>
          <a:ln w="28575" cap="flat" cmpd="sng" algn="ctr">
            <a:solidFill>
              <a:srgbClr val="FFFFFF"/>
            </a:solidFill>
            <a:prstDash val="solid"/>
            <a:headEnd type="none" w="med" len="med"/>
            <a:tailEnd type="none" w="med" len="med"/>
          </a:ln>
          <a:effectLst>
            <a:outerShdw blurRad="127000" sx="102000" sy="102000" rotWithShape="0">
              <a:srgbClr val="FFFFFF">
                <a:alpha val="25000"/>
              </a:srgbClr>
            </a:outerShdw>
          </a:effectLst>
        </p:spPr>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defRPr/>
            </a:pPr>
            <a:endParaRPr lang="en-US" sz="2300" kern="0" dirty="0">
              <a:gradFill>
                <a:gsLst>
                  <a:gs pos="0">
                    <a:srgbClr val="FFFFFF"/>
                  </a:gs>
                  <a:gs pos="100000">
                    <a:srgbClr val="FFFFFF"/>
                  </a:gs>
                </a:gsLst>
                <a:lin ang="5400000" scaled="0"/>
              </a:gradFill>
              <a:latin typeface="Segoe UI"/>
            </a:endParaRPr>
          </a:p>
        </p:txBody>
      </p:sp>
      <p:sp>
        <p:nvSpPr>
          <p:cNvPr id="50" name="Rectangle 49"/>
          <p:cNvSpPr/>
          <p:nvPr/>
        </p:nvSpPr>
        <p:spPr bwMode="auto">
          <a:xfrm>
            <a:off x="2053121" y="1748694"/>
            <a:ext cx="7006975" cy="3791164"/>
          </a:xfrm>
          <a:prstGeom prst="rect">
            <a:avLst/>
          </a:prstGeom>
          <a:solidFill>
            <a:srgbClr val="2D86E7">
              <a:lumMod val="75000"/>
            </a:srgbClr>
          </a:solidFill>
          <a:ln w="28575" cap="flat" cmpd="sng" algn="ctr">
            <a:solidFill>
              <a:srgbClr val="FFFFFF"/>
            </a:solidFill>
            <a:prstDash val="solid"/>
            <a:headEnd type="none" w="med" len="med"/>
            <a:tailEnd type="none" w="med" len="med"/>
          </a:ln>
          <a:effectLst>
            <a:outerShdw blurRad="127000" sx="102000" sy="102000" rotWithShape="0">
              <a:srgbClr val="FFFFFF">
                <a:alpha val="25000"/>
              </a:srgbClr>
            </a:outerShdw>
          </a:effectLst>
        </p:spPr>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defRPr/>
            </a:pPr>
            <a:endParaRPr lang="en-US" sz="2300" kern="0" dirty="0">
              <a:gradFill>
                <a:gsLst>
                  <a:gs pos="0">
                    <a:srgbClr val="FFFFFF"/>
                  </a:gs>
                  <a:gs pos="100000">
                    <a:srgbClr val="FFFFFF"/>
                  </a:gs>
                </a:gsLst>
                <a:lin ang="5400000" scaled="0"/>
              </a:gradFill>
              <a:latin typeface="Segoe UI"/>
            </a:endParaRPr>
          </a:p>
        </p:txBody>
      </p:sp>
      <p:sp>
        <p:nvSpPr>
          <p:cNvPr id="51" name="Rectangle 50"/>
          <p:cNvSpPr/>
          <p:nvPr/>
        </p:nvSpPr>
        <p:spPr bwMode="auto">
          <a:xfrm>
            <a:off x="1900719" y="1596294"/>
            <a:ext cx="7006975" cy="3791164"/>
          </a:xfrm>
          <a:prstGeom prst="rect">
            <a:avLst/>
          </a:prstGeom>
          <a:solidFill>
            <a:srgbClr val="2D86E7">
              <a:lumMod val="75000"/>
            </a:srgbClr>
          </a:solidFill>
          <a:ln w="28575" cap="flat" cmpd="sng" algn="ctr">
            <a:solidFill>
              <a:srgbClr val="FFFFFF"/>
            </a:solidFill>
            <a:prstDash val="solid"/>
            <a:headEnd type="none" w="med" len="med"/>
            <a:tailEnd type="none" w="med" len="med"/>
          </a:ln>
          <a:effectLst>
            <a:outerShdw blurRad="127000" sx="102000" sy="102000" rotWithShape="0">
              <a:srgbClr val="FFFFFF">
                <a:alpha val="25000"/>
              </a:srgbClr>
            </a:outerShdw>
          </a:effectLst>
        </p:spPr>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defRPr/>
            </a:pPr>
            <a:endParaRPr lang="en-US" sz="2300" kern="0" dirty="0">
              <a:gradFill>
                <a:gsLst>
                  <a:gs pos="0">
                    <a:srgbClr val="FFFFFF"/>
                  </a:gs>
                  <a:gs pos="100000">
                    <a:srgbClr val="FFFFFF"/>
                  </a:gs>
                </a:gsLst>
                <a:lin ang="5400000" scaled="0"/>
              </a:gradFill>
              <a:latin typeface="Segoe UI"/>
            </a:endParaRPr>
          </a:p>
        </p:txBody>
      </p:sp>
      <p:sp>
        <p:nvSpPr>
          <p:cNvPr id="52" name="Rectangle 51"/>
          <p:cNvSpPr/>
          <p:nvPr/>
        </p:nvSpPr>
        <p:spPr>
          <a:xfrm>
            <a:off x="2680679" y="2437026"/>
            <a:ext cx="1490630" cy="338565"/>
          </a:xfrm>
          <a:prstGeom prst="rect">
            <a:avLst/>
          </a:prstGeom>
          <a:ln>
            <a:solidFill>
              <a:srgbClr val="FFFFFF"/>
            </a:solidFill>
          </a:ln>
        </p:spPr>
        <p:txBody>
          <a:bodyPr wrap="square" lIns="91432" tIns="45717" rIns="91432" bIns="45717">
            <a:spAutoFit/>
          </a:bodyPr>
          <a:lstStyle/>
          <a:p>
            <a:pPr defTabSz="914287">
              <a:defRPr/>
            </a:pPr>
            <a:r>
              <a:rPr lang="en-US" sz="1600" kern="0" dirty="0">
                <a:solidFill>
                  <a:srgbClr val="FFFFFF"/>
                </a:solidFill>
              </a:rPr>
              <a:t>Claims Issuer</a:t>
            </a:r>
          </a:p>
        </p:txBody>
      </p:sp>
      <p:grpSp>
        <p:nvGrpSpPr>
          <p:cNvPr id="53" name="Group 52"/>
          <p:cNvGrpSpPr/>
          <p:nvPr/>
        </p:nvGrpSpPr>
        <p:grpSpPr>
          <a:xfrm>
            <a:off x="4407614" y="2241549"/>
            <a:ext cx="1613042" cy="760287"/>
            <a:chOff x="4407614" y="2032265"/>
            <a:chExt cx="1613042" cy="760287"/>
          </a:xfrm>
        </p:grpSpPr>
        <p:sp>
          <p:nvSpPr>
            <p:cNvPr id="54" name="Rectangle 53"/>
            <p:cNvSpPr/>
            <p:nvPr/>
          </p:nvSpPr>
          <p:spPr>
            <a:xfrm>
              <a:off x="4569412" y="2227744"/>
              <a:ext cx="1317680" cy="338554"/>
            </a:xfrm>
            <a:prstGeom prst="rect">
              <a:avLst/>
            </a:prstGeom>
            <a:ln>
              <a:solidFill>
                <a:srgbClr val="FFFFFF"/>
              </a:solidFill>
            </a:ln>
          </p:spPr>
          <p:txBody>
            <a:bodyPr wrap="square">
              <a:spAutoFit/>
            </a:bodyPr>
            <a:lstStyle/>
            <a:p>
              <a:pPr defTabSz="914287">
                <a:defRPr/>
              </a:pPr>
              <a:r>
                <a:rPr lang="en-US" sz="1600" kern="0" dirty="0">
                  <a:solidFill>
                    <a:srgbClr val="FFFFFF"/>
                  </a:solidFill>
                </a:rPr>
                <a:t>Claim Type</a:t>
              </a:r>
            </a:p>
          </p:txBody>
        </p:sp>
        <p:sp>
          <p:nvSpPr>
            <p:cNvPr id="55" name="Right Bracket 54"/>
            <p:cNvSpPr/>
            <p:nvPr/>
          </p:nvSpPr>
          <p:spPr>
            <a:xfrm>
              <a:off x="5928189" y="2032265"/>
              <a:ext cx="92467" cy="760287"/>
            </a:xfrm>
            <a:prstGeom prst="rightBracket">
              <a:avLst/>
            </a:prstGeom>
            <a:noFill/>
            <a:ln w="28575" cap="flat" cmpd="sng" algn="ctr">
              <a:solidFill>
                <a:srgbClr val="FFFFFF"/>
              </a:solidFill>
              <a:prstDash val="solid"/>
            </a:ln>
            <a:effectLst/>
          </p:spPr>
          <p:txBody>
            <a:bodyPr rtlCol="0" anchor="ctr"/>
            <a:lstStyle/>
            <a:p>
              <a:pPr algn="ctr" defTabSz="914287">
                <a:defRPr/>
              </a:pPr>
              <a:endParaRPr lang="en-US" sz="1600" kern="0">
                <a:solidFill>
                  <a:srgbClr val="FFFFFF"/>
                </a:solidFill>
                <a:latin typeface="Segoe UI"/>
              </a:endParaRPr>
            </a:p>
          </p:txBody>
        </p:sp>
        <p:sp>
          <p:nvSpPr>
            <p:cNvPr id="56" name="Right Bracket 55"/>
            <p:cNvSpPr/>
            <p:nvPr/>
          </p:nvSpPr>
          <p:spPr>
            <a:xfrm flipH="1">
              <a:off x="4407614" y="2032265"/>
              <a:ext cx="92467" cy="760287"/>
            </a:xfrm>
            <a:prstGeom prst="rightBracket">
              <a:avLst/>
            </a:prstGeom>
            <a:noFill/>
            <a:ln w="28575" cap="flat" cmpd="sng" algn="ctr">
              <a:solidFill>
                <a:srgbClr val="FFFFFF"/>
              </a:solidFill>
              <a:prstDash val="solid"/>
            </a:ln>
            <a:effectLst/>
          </p:spPr>
          <p:txBody>
            <a:bodyPr rtlCol="0" anchor="ctr"/>
            <a:lstStyle/>
            <a:p>
              <a:pPr algn="ctr" defTabSz="914287">
                <a:defRPr/>
              </a:pPr>
              <a:endParaRPr lang="en-US" sz="1600" kern="0">
                <a:solidFill>
                  <a:srgbClr val="FFFFFF"/>
                </a:solidFill>
                <a:latin typeface="Segoe UI"/>
              </a:endParaRPr>
            </a:p>
          </p:txBody>
        </p:sp>
      </p:grpSp>
      <p:grpSp>
        <p:nvGrpSpPr>
          <p:cNvPr id="57" name="Group 56"/>
          <p:cNvGrpSpPr/>
          <p:nvPr/>
        </p:nvGrpSpPr>
        <p:grpSpPr>
          <a:xfrm>
            <a:off x="6143946" y="2223020"/>
            <a:ext cx="1746606" cy="778817"/>
            <a:chOff x="6143947" y="2013735"/>
            <a:chExt cx="1746606" cy="778817"/>
          </a:xfrm>
        </p:grpSpPr>
        <p:sp>
          <p:nvSpPr>
            <p:cNvPr id="58" name="Rectangle 57"/>
            <p:cNvSpPr/>
            <p:nvPr/>
          </p:nvSpPr>
          <p:spPr>
            <a:xfrm>
              <a:off x="6345127" y="2227743"/>
              <a:ext cx="1370765" cy="338554"/>
            </a:xfrm>
            <a:prstGeom prst="rect">
              <a:avLst/>
            </a:prstGeom>
            <a:ln>
              <a:solidFill>
                <a:srgbClr val="FFFFFF"/>
              </a:solidFill>
            </a:ln>
          </p:spPr>
          <p:txBody>
            <a:bodyPr wrap="square">
              <a:spAutoFit/>
            </a:bodyPr>
            <a:lstStyle/>
            <a:p>
              <a:pPr defTabSz="914287">
                <a:defRPr/>
              </a:pPr>
              <a:r>
                <a:rPr lang="en-US" sz="1600" kern="0" dirty="0">
                  <a:solidFill>
                    <a:srgbClr val="FFFFFF"/>
                  </a:solidFill>
                </a:rPr>
                <a:t>Claim Value</a:t>
              </a:r>
            </a:p>
          </p:txBody>
        </p:sp>
        <p:sp>
          <p:nvSpPr>
            <p:cNvPr id="59" name="Right Bracket 58"/>
            <p:cNvSpPr/>
            <p:nvPr/>
          </p:nvSpPr>
          <p:spPr>
            <a:xfrm>
              <a:off x="7798086" y="2013735"/>
              <a:ext cx="92467" cy="760287"/>
            </a:xfrm>
            <a:prstGeom prst="rightBracket">
              <a:avLst/>
            </a:prstGeom>
            <a:noFill/>
            <a:ln w="28575" cap="flat" cmpd="sng" algn="ctr">
              <a:solidFill>
                <a:srgbClr val="FFFFFF"/>
              </a:solidFill>
              <a:prstDash val="solid"/>
            </a:ln>
            <a:effectLst/>
          </p:spPr>
          <p:txBody>
            <a:bodyPr rtlCol="0" anchor="ctr"/>
            <a:lstStyle/>
            <a:p>
              <a:pPr algn="ctr" defTabSz="914287">
                <a:defRPr/>
              </a:pPr>
              <a:endParaRPr lang="en-US" sz="1600" kern="0">
                <a:solidFill>
                  <a:srgbClr val="FFFFFF"/>
                </a:solidFill>
                <a:latin typeface="Segoe UI"/>
              </a:endParaRPr>
            </a:p>
          </p:txBody>
        </p:sp>
        <p:sp>
          <p:nvSpPr>
            <p:cNvPr id="60" name="Right Bracket 59"/>
            <p:cNvSpPr/>
            <p:nvPr/>
          </p:nvSpPr>
          <p:spPr>
            <a:xfrm flipH="1">
              <a:off x="6143947" y="2032265"/>
              <a:ext cx="92467" cy="760287"/>
            </a:xfrm>
            <a:prstGeom prst="rightBracket">
              <a:avLst/>
            </a:prstGeom>
            <a:noFill/>
            <a:ln w="28575" cap="flat" cmpd="sng" algn="ctr">
              <a:solidFill>
                <a:srgbClr val="FFFFFF"/>
              </a:solidFill>
              <a:prstDash val="solid"/>
            </a:ln>
            <a:effectLst/>
          </p:spPr>
          <p:txBody>
            <a:bodyPr rtlCol="0" anchor="ctr"/>
            <a:lstStyle/>
            <a:p>
              <a:pPr algn="ctr" defTabSz="914287">
                <a:defRPr/>
              </a:pPr>
              <a:endParaRPr lang="en-US" sz="1600" kern="0">
                <a:solidFill>
                  <a:srgbClr val="FFFFFF"/>
                </a:solidFill>
                <a:latin typeface="Segoe UI"/>
              </a:endParaRPr>
            </a:p>
          </p:txBody>
        </p:sp>
      </p:grpSp>
      <p:cxnSp>
        <p:nvCxnSpPr>
          <p:cNvPr id="61" name="Straight Connector 60"/>
          <p:cNvCxnSpPr/>
          <p:nvPr/>
        </p:nvCxnSpPr>
        <p:spPr>
          <a:xfrm>
            <a:off x="2219218" y="3486739"/>
            <a:ext cx="6226140" cy="0"/>
          </a:xfrm>
          <a:prstGeom prst="line">
            <a:avLst/>
          </a:prstGeom>
          <a:noFill/>
          <a:ln w="38100" cap="flat" cmpd="sng" algn="ctr">
            <a:solidFill>
              <a:srgbClr val="FFFFFF"/>
            </a:solidFill>
            <a:prstDash val="solid"/>
          </a:ln>
          <a:effectLst/>
        </p:spPr>
      </p:cxnSp>
      <p:grpSp>
        <p:nvGrpSpPr>
          <p:cNvPr id="62" name="Group 61"/>
          <p:cNvGrpSpPr/>
          <p:nvPr/>
        </p:nvGrpSpPr>
        <p:grpSpPr>
          <a:xfrm>
            <a:off x="3635355" y="3935049"/>
            <a:ext cx="1613042" cy="760287"/>
            <a:chOff x="3635354" y="3725765"/>
            <a:chExt cx="1613042" cy="760287"/>
          </a:xfrm>
        </p:grpSpPr>
        <p:sp>
          <p:nvSpPr>
            <p:cNvPr id="63" name="Rectangle 62"/>
            <p:cNvSpPr/>
            <p:nvPr/>
          </p:nvSpPr>
          <p:spPr>
            <a:xfrm>
              <a:off x="3797152" y="3921244"/>
              <a:ext cx="1317680" cy="338554"/>
            </a:xfrm>
            <a:prstGeom prst="rect">
              <a:avLst/>
            </a:prstGeom>
            <a:ln>
              <a:solidFill>
                <a:srgbClr val="FFFFFF"/>
              </a:solidFill>
            </a:ln>
          </p:spPr>
          <p:txBody>
            <a:bodyPr wrap="square">
              <a:spAutoFit/>
            </a:bodyPr>
            <a:lstStyle/>
            <a:p>
              <a:pPr defTabSz="914287">
                <a:defRPr/>
              </a:pPr>
              <a:r>
                <a:rPr lang="en-US" sz="1600" kern="0" dirty="0">
                  <a:solidFill>
                    <a:srgbClr val="FFFFFF"/>
                  </a:solidFill>
                </a:rPr>
                <a:t>Claim Type</a:t>
              </a:r>
            </a:p>
          </p:txBody>
        </p:sp>
        <p:sp>
          <p:nvSpPr>
            <p:cNvPr id="64" name="Right Bracket 63"/>
            <p:cNvSpPr/>
            <p:nvPr/>
          </p:nvSpPr>
          <p:spPr>
            <a:xfrm>
              <a:off x="5155929" y="3725765"/>
              <a:ext cx="92467" cy="760287"/>
            </a:xfrm>
            <a:prstGeom prst="rightBracket">
              <a:avLst/>
            </a:prstGeom>
            <a:noFill/>
            <a:ln w="28575" cap="flat" cmpd="sng" algn="ctr">
              <a:solidFill>
                <a:srgbClr val="FFFFFF"/>
              </a:solidFill>
              <a:prstDash val="solid"/>
            </a:ln>
            <a:effectLst/>
          </p:spPr>
          <p:txBody>
            <a:bodyPr rtlCol="0" anchor="ctr"/>
            <a:lstStyle/>
            <a:p>
              <a:pPr algn="ctr" defTabSz="914287">
                <a:defRPr/>
              </a:pPr>
              <a:endParaRPr lang="en-US" sz="1600" kern="0">
                <a:solidFill>
                  <a:srgbClr val="FFFFFF"/>
                </a:solidFill>
                <a:latin typeface="Segoe UI"/>
              </a:endParaRPr>
            </a:p>
          </p:txBody>
        </p:sp>
        <p:sp>
          <p:nvSpPr>
            <p:cNvPr id="65" name="Right Bracket 64"/>
            <p:cNvSpPr/>
            <p:nvPr/>
          </p:nvSpPr>
          <p:spPr>
            <a:xfrm flipH="1">
              <a:off x="3635354" y="3725765"/>
              <a:ext cx="92467" cy="760287"/>
            </a:xfrm>
            <a:prstGeom prst="rightBracket">
              <a:avLst/>
            </a:prstGeom>
            <a:noFill/>
            <a:ln w="28575" cap="flat" cmpd="sng" algn="ctr">
              <a:solidFill>
                <a:srgbClr val="FFFFFF"/>
              </a:solidFill>
              <a:prstDash val="solid"/>
            </a:ln>
            <a:effectLst/>
          </p:spPr>
          <p:txBody>
            <a:bodyPr rtlCol="0" anchor="ctr"/>
            <a:lstStyle/>
            <a:p>
              <a:pPr algn="ctr" defTabSz="914287">
                <a:defRPr/>
              </a:pPr>
              <a:endParaRPr lang="en-US" sz="1600" kern="0">
                <a:solidFill>
                  <a:srgbClr val="FFFFFF"/>
                </a:solidFill>
                <a:latin typeface="Segoe UI"/>
              </a:endParaRPr>
            </a:p>
          </p:txBody>
        </p:sp>
      </p:grpSp>
      <p:grpSp>
        <p:nvGrpSpPr>
          <p:cNvPr id="66" name="Group 65"/>
          <p:cNvGrpSpPr/>
          <p:nvPr/>
        </p:nvGrpSpPr>
        <p:grpSpPr>
          <a:xfrm>
            <a:off x="5371688" y="3916520"/>
            <a:ext cx="1746606" cy="778817"/>
            <a:chOff x="5371687" y="3707235"/>
            <a:chExt cx="1746606" cy="778817"/>
          </a:xfrm>
        </p:grpSpPr>
        <p:sp>
          <p:nvSpPr>
            <p:cNvPr id="67" name="Rectangle 66"/>
            <p:cNvSpPr/>
            <p:nvPr/>
          </p:nvSpPr>
          <p:spPr>
            <a:xfrm>
              <a:off x="5572867" y="3921243"/>
              <a:ext cx="1370765" cy="338554"/>
            </a:xfrm>
            <a:prstGeom prst="rect">
              <a:avLst/>
            </a:prstGeom>
            <a:ln>
              <a:solidFill>
                <a:srgbClr val="FFFFFF"/>
              </a:solidFill>
            </a:ln>
          </p:spPr>
          <p:txBody>
            <a:bodyPr wrap="square">
              <a:spAutoFit/>
            </a:bodyPr>
            <a:lstStyle/>
            <a:p>
              <a:pPr defTabSz="914287">
                <a:defRPr/>
              </a:pPr>
              <a:r>
                <a:rPr lang="en-US" sz="1600" kern="0" dirty="0">
                  <a:solidFill>
                    <a:srgbClr val="FFFFFF"/>
                  </a:solidFill>
                </a:rPr>
                <a:t>Claim Value</a:t>
              </a:r>
            </a:p>
          </p:txBody>
        </p:sp>
        <p:sp>
          <p:nvSpPr>
            <p:cNvPr id="68" name="Right Bracket 67"/>
            <p:cNvSpPr/>
            <p:nvPr/>
          </p:nvSpPr>
          <p:spPr>
            <a:xfrm>
              <a:off x="7025826" y="3707235"/>
              <a:ext cx="92467" cy="760287"/>
            </a:xfrm>
            <a:prstGeom prst="rightBracket">
              <a:avLst/>
            </a:prstGeom>
            <a:noFill/>
            <a:ln w="28575" cap="flat" cmpd="sng" algn="ctr">
              <a:solidFill>
                <a:srgbClr val="FFFFFF"/>
              </a:solidFill>
              <a:prstDash val="solid"/>
            </a:ln>
            <a:effectLst/>
          </p:spPr>
          <p:txBody>
            <a:bodyPr rtlCol="0" anchor="ctr"/>
            <a:lstStyle/>
            <a:p>
              <a:pPr algn="ctr" defTabSz="914287">
                <a:defRPr/>
              </a:pPr>
              <a:endParaRPr lang="en-US" sz="1900" kern="0">
                <a:solidFill>
                  <a:srgbClr val="FFFFFF"/>
                </a:solidFill>
                <a:latin typeface="Segoe UI"/>
              </a:endParaRPr>
            </a:p>
          </p:txBody>
        </p:sp>
        <p:sp>
          <p:nvSpPr>
            <p:cNvPr id="69" name="Right Bracket 68"/>
            <p:cNvSpPr/>
            <p:nvPr/>
          </p:nvSpPr>
          <p:spPr>
            <a:xfrm flipH="1">
              <a:off x="5371687" y="3725765"/>
              <a:ext cx="92467" cy="760287"/>
            </a:xfrm>
            <a:prstGeom prst="rightBracket">
              <a:avLst/>
            </a:prstGeom>
            <a:noFill/>
            <a:ln w="28575" cap="flat" cmpd="sng" algn="ctr">
              <a:solidFill>
                <a:srgbClr val="FFFFFF"/>
              </a:solidFill>
              <a:prstDash val="solid"/>
            </a:ln>
            <a:effectLst/>
          </p:spPr>
          <p:txBody>
            <a:bodyPr rtlCol="0" anchor="ctr"/>
            <a:lstStyle/>
            <a:p>
              <a:pPr algn="ctr" defTabSz="914287">
                <a:defRPr/>
              </a:pPr>
              <a:endParaRPr lang="en-US" sz="1900" kern="0">
                <a:solidFill>
                  <a:srgbClr val="FFFFFF"/>
                </a:solidFill>
                <a:latin typeface="Segoe UI"/>
              </a:endParaRPr>
            </a:p>
          </p:txBody>
        </p:sp>
      </p:grpSp>
      <p:sp>
        <p:nvSpPr>
          <p:cNvPr id="70" name="Rectangle 69"/>
          <p:cNvSpPr/>
          <p:nvPr/>
        </p:nvSpPr>
        <p:spPr>
          <a:xfrm>
            <a:off x="7118296" y="5710536"/>
            <a:ext cx="2170423" cy="461665"/>
          </a:xfrm>
          <a:prstGeom prst="rect">
            <a:avLst/>
          </a:prstGeom>
          <a:ln>
            <a:noFill/>
          </a:ln>
        </p:spPr>
        <p:txBody>
          <a:bodyPr wrap="square" lIns="91432" tIns="45717" rIns="91432" bIns="45717">
            <a:spAutoFit/>
          </a:bodyPr>
          <a:lstStyle/>
          <a:p>
            <a:pPr algn="r" defTabSz="914287">
              <a:defRPr/>
            </a:pPr>
            <a:r>
              <a:rPr lang="en-US" sz="2400" kern="0" dirty="0"/>
              <a:t>Rules Group</a:t>
            </a:r>
          </a:p>
        </p:txBody>
      </p:sp>
    </p:spTree>
    <p:extLst>
      <p:ext uri="{BB962C8B-B14F-4D97-AF65-F5344CB8AC3E}">
        <p14:creationId xmlns:p14="http://schemas.microsoft.com/office/powerpoint/2010/main" val="212503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6"/>
                                        </p:tgtEl>
                                        <p:attrNameLst>
                                          <p:attrName>style.visibility</p:attrName>
                                        </p:attrNameLst>
                                      </p:cBhvr>
                                      <p:to>
                                        <p:strVal val="visible"/>
                                      </p:to>
                                    </p:set>
                                    <p:anim calcmode="lin" valueType="num">
                                      <p:cBhvr>
                                        <p:cTn id="35" dur="500" fill="hold"/>
                                        <p:tgtEl>
                                          <p:spTgt spid="66"/>
                                        </p:tgtEl>
                                        <p:attrNameLst>
                                          <p:attrName>ppt_w</p:attrName>
                                        </p:attrNameLst>
                                      </p:cBhvr>
                                      <p:tavLst>
                                        <p:tav tm="0">
                                          <p:val>
                                            <p:fltVal val="0"/>
                                          </p:val>
                                        </p:tav>
                                        <p:tav tm="100000">
                                          <p:val>
                                            <p:strVal val="#ppt_w"/>
                                          </p:val>
                                        </p:tav>
                                      </p:tavLst>
                                    </p:anim>
                                    <p:anim calcmode="lin" valueType="num">
                                      <p:cBhvr>
                                        <p:cTn id="36" dur="500" fill="hold"/>
                                        <p:tgtEl>
                                          <p:spTgt spid="66"/>
                                        </p:tgtEl>
                                        <p:attrNameLst>
                                          <p:attrName>ppt_h</p:attrName>
                                        </p:attrNameLst>
                                      </p:cBhvr>
                                      <p:tavLst>
                                        <p:tav tm="0">
                                          <p:val>
                                            <p:fltVal val="0"/>
                                          </p:val>
                                        </p:tav>
                                        <p:tav tm="100000">
                                          <p:val>
                                            <p:strVal val="#ppt_h"/>
                                          </p:val>
                                        </p:tav>
                                      </p:tavLst>
                                    </p:anim>
                                    <p:animEffect transition="in" filter="fade">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Effect transition="in" filter="fade">
                                      <p:cBhvr>
                                        <p:cTn id="50" dur="500"/>
                                        <p:tgtEl>
                                          <p:spTgt spid="50"/>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p:cTn id="54" dur="500" fill="hold"/>
                                        <p:tgtEl>
                                          <p:spTgt spid="49"/>
                                        </p:tgtEl>
                                        <p:attrNameLst>
                                          <p:attrName>ppt_w</p:attrName>
                                        </p:attrNameLst>
                                      </p:cBhvr>
                                      <p:tavLst>
                                        <p:tav tm="0">
                                          <p:val>
                                            <p:fltVal val="0"/>
                                          </p:val>
                                        </p:tav>
                                        <p:tav tm="100000">
                                          <p:val>
                                            <p:strVal val="#ppt_w"/>
                                          </p:val>
                                        </p:tav>
                                      </p:tavLst>
                                    </p:anim>
                                    <p:anim calcmode="lin" valueType="num">
                                      <p:cBhvr>
                                        <p:cTn id="55" dur="500" fill="hold"/>
                                        <p:tgtEl>
                                          <p:spTgt spid="49"/>
                                        </p:tgtEl>
                                        <p:attrNameLst>
                                          <p:attrName>ppt_h</p:attrName>
                                        </p:attrNameLst>
                                      </p:cBhvr>
                                      <p:tavLst>
                                        <p:tav tm="0">
                                          <p:val>
                                            <p:fltVal val="0"/>
                                          </p:val>
                                        </p:tav>
                                        <p:tav tm="100000">
                                          <p:val>
                                            <p:strVal val="#ppt_h"/>
                                          </p:val>
                                        </p:tav>
                                      </p:tavLst>
                                    </p:anim>
                                    <p:animEffect transition="in" filter="fade">
                                      <p:cBhvr>
                                        <p:cTn id="56" dur="500"/>
                                        <p:tgtEl>
                                          <p:spTgt spid="49"/>
                                        </p:tgtEl>
                                      </p:cBhvr>
                                    </p:animEffect>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APIs</a:t>
            </a:r>
            <a:endParaRPr lang="en-US" dirty="0"/>
          </a:p>
        </p:txBody>
      </p:sp>
      <p:sp>
        <p:nvSpPr>
          <p:cNvPr id="3" name="Content Placeholder 2"/>
          <p:cNvSpPr>
            <a:spLocks noGrp="1"/>
          </p:cNvSpPr>
          <p:nvPr>
            <p:ph idx="1"/>
          </p:nvPr>
        </p:nvSpPr>
        <p:spPr>
          <a:xfrm>
            <a:off x="519112" y="1447799"/>
            <a:ext cx="11149013" cy="1458861"/>
          </a:xfrm>
        </p:spPr>
        <p:txBody>
          <a:bodyPr/>
          <a:lstStyle/>
          <a:p>
            <a:r>
              <a:rPr lang="en-US" dirty="0" err="1" smtClean="0"/>
              <a:t>OData</a:t>
            </a:r>
            <a:r>
              <a:rPr lang="en-US" dirty="0" smtClean="0"/>
              <a:t> + OAuth WRAP</a:t>
            </a:r>
          </a:p>
          <a:p>
            <a:r>
              <a:rPr lang="en-US" dirty="0" smtClean="0"/>
              <a:t>Everything the portal can do, and more</a:t>
            </a:r>
          </a:p>
          <a:p>
            <a:pPr lvl="1"/>
            <a:r>
              <a:rPr lang="en-US" dirty="0" smtClean="0"/>
              <a:t>E. OpenID Providers</a:t>
            </a:r>
            <a:endParaRPr lang="en-US" dirty="0"/>
          </a:p>
        </p:txBody>
      </p:sp>
    </p:spTree>
    <p:extLst>
      <p:ext uri="{BB962C8B-B14F-4D97-AF65-F5344CB8AC3E}">
        <p14:creationId xmlns:p14="http://schemas.microsoft.com/office/powerpoint/2010/main" val="107711886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Demo</a:t>
            </a:r>
            <a:endParaRPr lang="en-US" dirty="0"/>
          </a:p>
        </p:txBody>
      </p:sp>
      <p:sp>
        <p:nvSpPr>
          <p:cNvPr id="4" name="Title 3"/>
          <p:cNvSpPr>
            <a:spLocks noGrp="1"/>
          </p:cNvSpPr>
          <p:nvPr>
            <p:ph type="ctrTitle"/>
          </p:nvPr>
        </p:nvSpPr>
        <p:spPr/>
        <p:txBody>
          <a:bodyPr/>
          <a:lstStyle/>
          <a:p>
            <a:r>
              <a:rPr lang="en-US" dirty="0" smtClean="0"/>
              <a:t>Management API</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5974476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Announcing</a:t>
            </a:r>
            <a:endParaRPr lang="en-US" dirty="0"/>
          </a:p>
        </p:txBody>
      </p:sp>
      <p:sp>
        <p:nvSpPr>
          <p:cNvPr id="4" name="Title 3"/>
          <p:cNvSpPr>
            <a:spLocks noGrp="1"/>
          </p:cNvSpPr>
          <p:nvPr>
            <p:ph type="ctrTitle"/>
          </p:nvPr>
        </p:nvSpPr>
        <p:spPr/>
        <p:txBody>
          <a:bodyPr/>
          <a:lstStyle/>
          <a:p>
            <a:r>
              <a:rPr lang="en-US" dirty="0" smtClean="0"/>
              <a:t>ACS Management </a:t>
            </a:r>
            <a:r>
              <a:rPr lang="en-US" dirty="0" err="1" smtClean="0"/>
              <a:t>cmdlets</a:t>
            </a:r>
            <a:endParaRPr lang="en-US" dirty="0"/>
          </a:p>
        </p:txBody>
      </p:sp>
      <p:sp>
        <p:nvSpPr>
          <p:cNvPr id="5" name="Subtitle 4"/>
          <p:cNvSpPr>
            <a:spLocks noGrp="1"/>
          </p:cNvSpPr>
          <p:nvPr>
            <p:ph type="subTitle" idx="1"/>
          </p:nvPr>
        </p:nvSpPr>
        <p:spPr/>
        <p:txBody>
          <a:bodyPr/>
          <a:lstStyle/>
          <a:p>
            <a:r>
              <a:rPr lang="en-US" dirty="0" smtClean="0"/>
              <a:t>(SAMPLE)</a:t>
            </a:r>
            <a:endParaRPr lang="en-US" dirty="0"/>
          </a:p>
        </p:txBody>
      </p:sp>
    </p:spTree>
    <p:extLst>
      <p:ext uri="{BB962C8B-B14F-4D97-AF65-F5344CB8AC3E}">
        <p14:creationId xmlns:p14="http://schemas.microsoft.com/office/powerpoint/2010/main" val="167989879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PROT LEFT"/>
          <p:cNvGrpSpPr/>
          <p:nvPr/>
        </p:nvGrpSpPr>
        <p:grpSpPr>
          <a:xfrm>
            <a:off x="4848833" y="524609"/>
            <a:ext cx="936464" cy="6040331"/>
            <a:chOff x="4848833" y="524609"/>
            <a:chExt cx="936465" cy="6040331"/>
          </a:xfrm>
        </p:grpSpPr>
        <p:pic>
          <p:nvPicPr>
            <p:cNvPr id="1054" name="Picture 11" descr="C:\DVD_Art_Sept-2-2010\Artwork_Imagery\Shapes\Boxes\Rectangles misc\Green Vert 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666" y="524609"/>
              <a:ext cx="812800" cy="6040331"/>
            </a:xfrm>
            <a:prstGeom prst="rect">
              <a:avLst/>
            </a:prstGeom>
            <a:noFill/>
            <a:extLst>
              <a:ext uri="{909E8E84-426E-40DD-AFC4-6F175D3DCCD1}">
                <a14:hiddenFill xmlns:a14="http://schemas.microsoft.com/office/drawing/2010/main">
                  <a:solidFill>
                    <a:srgbClr val="FFFFFF"/>
                  </a:solidFill>
                </a14:hiddenFill>
              </a:ext>
            </a:extLst>
          </p:spPr>
        </p:pic>
        <p:sp>
          <p:nvSpPr>
            <p:cNvPr id="163" name="TextBox 162"/>
            <p:cNvSpPr txBox="1"/>
            <p:nvPr/>
          </p:nvSpPr>
          <p:spPr>
            <a:xfrm>
              <a:off x="4848833" y="700889"/>
              <a:ext cx="936465" cy="338550"/>
            </a:xfrm>
            <a:prstGeom prst="rect">
              <a:avLst/>
            </a:prstGeom>
            <a:noFill/>
          </p:spPr>
          <p:txBody>
            <a:bodyPr wrap="none" lIns="91435" tIns="45718" rIns="91435" bIns="45718" rtlCol="0">
              <a:spAutoFit/>
            </a:bodyPr>
            <a:lstStyle/>
            <a:p>
              <a:pPr algn="ctr"/>
              <a:r>
                <a:rPr lang="en-US" sz="1600" dirty="0"/>
                <a:t>Protocol</a:t>
              </a:r>
            </a:p>
          </p:txBody>
        </p:sp>
      </p:grpSp>
      <p:grpSp>
        <p:nvGrpSpPr>
          <p:cNvPr id="87" name="CLAIMS TRANSF Group 86"/>
          <p:cNvGrpSpPr/>
          <p:nvPr/>
        </p:nvGrpSpPr>
        <p:grpSpPr>
          <a:xfrm>
            <a:off x="6356038" y="495298"/>
            <a:ext cx="816624" cy="6073115"/>
            <a:chOff x="6356034" y="495299"/>
            <a:chExt cx="816624" cy="6073114"/>
          </a:xfrm>
        </p:grpSpPr>
        <p:pic>
          <p:nvPicPr>
            <p:cNvPr id="1055" name="Picture 12" descr="C:\DVD_Art_Sept-2-2010\Artwork_Imagery\Shapes\Boxes\Rectangles misc\Org Vert Bo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9153" y="495299"/>
              <a:ext cx="770388" cy="6073114"/>
            </a:xfrm>
            <a:prstGeom prst="rect">
              <a:avLst/>
            </a:prstGeom>
            <a:noFill/>
            <a:extLst>
              <a:ext uri="{909E8E84-426E-40DD-AFC4-6F175D3DCCD1}">
                <a14:hiddenFill xmlns:a14="http://schemas.microsoft.com/office/drawing/2010/main">
                  <a:solidFill>
                    <a:srgbClr val="FFFFFF"/>
                  </a:solidFill>
                </a14:hiddenFill>
              </a:ext>
            </a:extLst>
          </p:spPr>
        </p:pic>
        <p:sp>
          <p:nvSpPr>
            <p:cNvPr id="167" name="TextBox 166"/>
            <p:cNvSpPr txBox="1"/>
            <p:nvPr/>
          </p:nvSpPr>
          <p:spPr>
            <a:xfrm>
              <a:off x="6356034" y="1286660"/>
              <a:ext cx="816624" cy="584771"/>
            </a:xfrm>
            <a:prstGeom prst="rect">
              <a:avLst/>
            </a:prstGeom>
            <a:noFill/>
          </p:spPr>
          <p:txBody>
            <a:bodyPr wrap="none" lIns="91435" tIns="45718" rIns="91435" bIns="45718" rtlCol="0">
              <a:spAutoFit/>
            </a:bodyPr>
            <a:lstStyle/>
            <a:p>
              <a:pPr algn="ctr"/>
              <a:r>
                <a:rPr lang="en-US" sz="1600" dirty="0"/>
                <a:t>Claims</a:t>
              </a:r>
            </a:p>
            <a:p>
              <a:pPr algn="ctr"/>
              <a:r>
                <a:rPr lang="en-US" sz="1600" dirty="0"/>
                <a:t>Transf.</a:t>
              </a:r>
            </a:p>
          </p:txBody>
        </p:sp>
      </p:grpSp>
      <p:grpSp>
        <p:nvGrpSpPr>
          <p:cNvPr id="88" name="PROT RIGHT Group 87"/>
          <p:cNvGrpSpPr/>
          <p:nvPr/>
        </p:nvGrpSpPr>
        <p:grpSpPr>
          <a:xfrm>
            <a:off x="7775266" y="504404"/>
            <a:ext cx="936464" cy="6040331"/>
            <a:chOff x="7775267" y="504403"/>
            <a:chExt cx="936465" cy="6040331"/>
          </a:xfrm>
        </p:grpSpPr>
        <p:pic>
          <p:nvPicPr>
            <p:cNvPr id="160" name="Picture 11" descr="C:\DVD_Art_Sept-2-2010\Artwork_Imagery\Shapes\Boxes\Rectangles misc\Green Vert 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020" y="504403"/>
              <a:ext cx="812800" cy="6040331"/>
            </a:xfrm>
            <a:prstGeom prst="rect">
              <a:avLst/>
            </a:prstGeom>
            <a:noFill/>
            <a:extLst>
              <a:ext uri="{909E8E84-426E-40DD-AFC4-6F175D3DCCD1}">
                <a14:hiddenFill xmlns:a14="http://schemas.microsoft.com/office/drawing/2010/main">
                  <a:solidFill>
                    <a:srgbClr val="FFFFFF"/>
                  </a:solidFill>
                </a14:hiddenFill>
              </a:ext>
            </a:extLst>
          </p:spPr>
        </p:pic>
        <p:sp>
          <p:nvSpPr>
            <p:cNvPr id="164" name="TextBox 163"/>
            <p:cNvSpPr txBox="1"/>
            <p:nvPr/>
          </p:nvSpPr>
          <p:spPr>
            <a:xfrm>
              <a:off x="7775267" y="700888"/>
              <a:ext cx="936465" cy="338550"/>
            </a:xfrm>
            <a:prstGeom prst="rect">
              <a:avLst/>
            </a:prstGeom>
            <a:noFill/>
          </p:spPr>
          <p:txBody>
            <a:bodyPr wrap="none" lIns="91435" tIns="45718" rIns="91435" bIns="45718" rtlCol="0">
              <a:spAutoFit/>
            </a:bodyPr>
            <a:lstStyle/>
            <a:p>
              <a:pPr algn="ctr"/>
              <a:r>
                <a:rPr lang="en-US" sz="1600" dirty="0"/>
                <a:t>Protocol</a:t>
              </a:r>
            </a:p>
          </p:txBody>
        </p:sp>
      </p:grpSp>
      <p:pic>
        <p:nvPicPr>
          <p:cNvPr id="12" name="Picture 21" descr="facebook_logo.png facebook logo image by der-x-i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9565" y="2752141"/>
            <a:ext cx="365322" cy="36532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5060" y="5283381"/>
            <a:ext cx="678577" cy="194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key" descr="C:\Program Files\Microsoft Resource DVD Artwork\DVD_ART\Artwork_Imagery\HARDWARE_IMAGERY\Illustration - Misc Hardware\Windows Server Icons\Security\Key 1.png"/>
          <p:cNvPicPr>
            <a:picLocks noChangeAspect="1" noChangeArrowheads="1"/>
          </p:cNvPicPr>
          <p:nvPr/>
        </p:nvPicPr>
        <p:blipFill>
          <a:blip r:embed="rId7"/>
          <a:srcRect/>
          <a:stretch>
            <a:fillRect/>
          </a:stretch>
        </p:blipFill>
        <p:spPr bwMode="auto">
          <a:xfrm>
            <a:off x="4037672" y="5844539"/>
            <a:ext cx="299283" cy="299283"/>
          </a:xfrm>
          <a:prstGeom prst="rect">
            <a:avLst/>
          </a:prstGeom>
          <a:noFill/>
        </p:spPr>
      </p:pic>
      <p:grpSp>
        <p:nvGrpSpPr>
          <p:cNvPr id="84" name="Group 83"/>
          <p:cNvGrpSpPr/>
          <p:nvPr/>
        </p:nvGrpSpPr>
        <p:grpSpPr>
          <a:xfrm>
            <a:off x="2524972" y="5222090"/>
            <a:ext cx="2081699" cy="1358240"/>
            <a:chOff x="2524972" y="5222090"/>
            <a:chExt cx="2081699" cy="1358239"/>
          </a:xfrm>
        </p:grpSpPr>
        <p:sp>
          <p:nvSpPr>
            <p:cNvPr id="70" name="Rounded Rectangle 69"/>
            <p:cNvSpPr/>
            <p:nvPr/>
          </p:nvSpPr>
          <p:spPr>
            <a:xfrm>
              <a:off x="2524972" y="5222090"/>
              <a:ext cx="2014840" cy="1040195"/>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9" name="TextBox 18"/>
            <p:cNvSpPr txBox="1"/>
            <p:nvPr/>
          </p:nvSpPr>
          <p:spPr>
            <a:xfrm>
              <a:off x="2562532" y="6195612"/>
              <a:ext cx="2044139" cy="384717"/>
            </a:xfrm>
            <a:prstGeom prst="rect">
              <a:avLst/>
            </a:prstGeom>
            <a:noFill/>
          </p:spPr>
          <p:txBody>
            <a:bodyPr wrap="none" lIns="91435" tIns="45718" rIns="91435" bIns="45718" rtlCol="0">
              <a:spAutoFit/>
            </a:bodyPr>
            <a:lstStyle/>
            <a:p>
              <a:r>
                <a:rPr lang="en-US" sz="1900" dirty="0"/>
                <a:t>Service Identities</a:t>
              </a:r>
            </a:p>
          </p:txBody>
        </p:sp>
      </p:grpSp>
      <p:grpSp>
        <p:nvGrpSpPr>
          <p:cNvPr id="63" name="Group 62"/>
          <p:cNvGrpSpPr/>
          <p:nvPr/>
        </p:nvGrpSpPr>
        <p:grpSpPr>
          <a:xfrm>
            <a:off x="1512563" y="4257639"/>
            <a:ext cx="1044250" cy="656491"/>
            <a:chOff x="1512563" y="4257635"/>
            <a:chExt cx="1044251" cy="656491"/>
          </a:xfrm>
        </p:grpSpPr>
        <p:pic>
          <p:nvPicPr>
            <p:cNvPr id="14" name="sts" descr="C:\Program Files\Microsoft Resource DVD Artwork\DVD_ART\Artwork_Imagery\HARDWARE_IMAGERY\Illustration - Misc Hardware\Windows Server Icons\Misc\Web Services.png"/>
            <p:cNvPicPr>
              <a:picLocks noChangeAspect="1" noChangeArrowheads="1"/>
            </p:cNvPicPr>
            <p:nvPr/>
          </p:nvPicPr>
          <p:blipFill>
            <a:blip r:embed="rId8"/>
            <a:srcRect/>
            <a:stretch>
              <a:fillRect/>
            </a:stretch>
          </p:blipFill>
          <p:spPr bwMode="auto">
            <a:xfrm flipH="1">
              <a:off x="1698421" y="4257635"/>
              <a:ext cx="427360" cy="461721"/>
            </a:xfrm>
            <a:prstGeom prst="rect">
              <a:avLst/>
            </a:prstGeom>
            <a:noFill/>
          </p:spPr>
        </p:pic>
        <p:sp>
          <p:nvSpPr>
            <p:cNvPr id="20" name="TextBox 19"/>
            <p:cNvSpPr txBox="1"/>
            <p:nvPr/>
          </p:nvSpPr>
          <p:spPr>
            <a:xfrm>
              <a:off x="1512563" y="4575576"/>
              <a:ext cx="1044251" cy="338550"/>
            </a:xfrm>
            <a:prstGeom prst="rect">
              <a:avLst/>
            </a:prstGeom>
            <a:noFill/>
          </p:spPr>
          <p:txBody>
            <a:bodyPr wrap="none" lIns="91435" tIns="45718" rIns="91435" bIns="45718" rtlCol="0">
              <a:spAutoFit/>
            </a:bodyPr>
            <a:lstStyle/>
            <a:p>
              <a:r>
                <a:rPr lang="en-US" sz="1600" dirty="0"/>
                <a:t>WS-Trust</a:t>
              </a:r>
            </a:p>
          </p:txBody>
        </p:sp>
      </p:grpSp>
      <p:grpSp>
        <p:nvGrpSpPr>
          <p:cNvPr id="61" name="Group 60"/>
          <p:cNvGrpSpPr/>
          <p:nvPr/>
        </p:nvGrpSpPr>
        <p:grpSpPr>
          <a:xfrm>
            <a:off x="3250097" y="3217505"/>
            <a:ext cx="1563238" cy="613989"/>
            <a:chOff x="3250098" y="3217501"/>
            <a:chExt cx="1563238" cy="613988"/>
          </a:xfrm>
        </p:grpSpPr>
        <p:pic>
          <p:nvPicPr>
            <p:cNvPr id="13" name="Picture 3" descr="C:\Program Files\Microsoft Resource DVD Artwork\DVD_ART35\Artwork_Imagery\Icons - Illustrations\_WINDOWS SERVER ICONS\Misc\Web Services Globe internet world earth.png"/>
            <p:cNvPicPr>
              <a:picLocks noChangeAspect="1" noChangeArrowheads="1"/>
            </p:cNvPicPr>
            <p:nvPr/>
          </p:nvPicPr>
          <p:blipFill>
            <a:blip r:embed="rId9"/>
            <a:srcRect/>
            <a:stretch>
              <a:fillRect/>
            </a:stretch>
          </p:blipFill>
          <p:spPr bwMode="auto">
            <a:xfrm flipH="1">
              <a:off x="3712677" y="3217501"/>
              <a:ext cx="390983" cy="442124"/>
            </a:xfrm>
            <a:prstGeom prst="rect">
              <a:avLst/>
            </a:prstGeom>
            <a:noFill/>
          </p:spPr>
        </p:pic>
        <p:sp>
          <p:nvSpPr>
            <p:cNvPr id="21" name="TextBox 20"/>
            <p:cNvSpPr txBox="1"/>
            <p:nvPr/>
          </p:nvSpPr>
          <p:spPr>
            <a:xfrm>
              <a:off x="3250098" y="3492940"/>
              <a:ext cx="1563238" cy="338549"/>
            </a:xfrm>
            <a:prstGeom prst="rect">
              <a:avLst/>
            </a:prstGeom>
            <a:noFill/>
          </p:spPr>
          <p:txBody>
            <a:bodyPr wrap="none" lIns="91435" tIns="45718" rIns="91435" bIns="45718" rtlCol="0">
              <a:spAutoFit/>
            </a:bodyPr>
            <a:lstStyle/>
            <a:p>
              <a:r>
                <a:rPr lang="en-US" sz="1600" dirty="0"/>
                <a:t>WS-Federation</a:t>
              </a:r>
            </a:p>
          </p:txBody>
        </p:sp>
      </p:grpSp>
      <p:cxnSp>
        <p:nvCxnSpPr>
          <p:cNvPr id="25" name="Elbow Connector 24"/>
          <p:cNvCxnSpPr>
            <a:stCxn id="1027" idx="3"/>
            <a:endCxn id="15" idx="3"/>
          </p:cNvCxnSpPr>
          <p:nvPr/>
        </p:nvCxnSpPr>
        <p:spPr>
          <a:xfrm>
            <a:off x="2098781" y="1397688"/>
            <a:ext cx="6346238" cy="1053963"/>
          </a:xfrm>
          <a:prstGeom prst="bentConnector3">
            <a:avLst>
              <a:gd name="adj1" fmla="val 49172"/>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026" idx="3"/>
            <a:endCxn id="15" idx="3"/>
          </p:cNvCxnSpPr>
          <p:nvPr/>
        </p:nvCxnSpPr>
        <p:spPr>
          <a:xfrm>
            <a:off x="2647811" y="1975088"/>
            <a:ext cx="5797209" cy="476563"/>
          </a:xfrm>
          <a:prstGeom prst="bentConnector3">
            <a:avLst>
              <a:gd name="adj1" fmla="val 44380"/>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Elbow Connector 26"/>
          <p:cNvCxnSpPr>
            <a:endCxn id="15" idx="3"/>
          </p:cNvCxnSpPr>
          <p:nvPr/>
        </p:nvCxnSpPr>
        <p:spPr>
          <a:xfrm>
            <a:off x="3312618" y="2435837"/>
            <a:ext cx="5132403" cy="15815"/>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2" idx="3"/>
            <a:endCxn id="15" idx="3"/>
          </p:cNvCxnSpPr>
          <p:nvPr/>
        </p:nvCxnSpPr>
        <p:spPr>
          <a:xfrm flipV="1">
            <a:off x="3664887" y="2451652"/>
            <a:ext cx="4780132" cy="483153"/>
          </a:xfrm>
          <a:prstGeom prst="bentConnector3">
            <a:avLst>
              <a:gd name="adj1" fmla="val 32630"/>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3" idx="1"/>
            <a:endCxn id="15" idx="3"/>
          </p:cNvCxnSpPr>
          <p:nvPr/>
        </p:nvCxnSpPr>
        <p:spPr>
          <a:xfrm flipV="1">
            <a:off x="4103661" y="2451652"/>
            <a:ext cx="4341358" cy="986913"/>
          </a:xfrm>
          <a:prstGeom prst="bentConnector3">
            <a:avLst>
              <a:gd name="adj1" fmla="val 25790"/>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Elbow Connector 29"/>
          <p:cNvCxnSpPr>
            <a:endCxn id="16" idx="3"/>
          </p:cNvCxnSpPr>
          <p:nvPr/>
        </p:nvCxnSpPr>
        <p:spPr>
          <a:xfrm flipV="1">
            <a:off x="3312617" y="4490493"/>
            <a:ext cx="5100123" cy="805476"/>
          </a:xfrm>
          <a:prstGeom prst="bentConnector3">
            <a:avLst>
              <a:gd name="adj1" fmla="val 45573"/>
            </a:avLst>
          </a:prstGeom>
          <a:ln w="571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4" idx="1"/>
            <a:endCxn id="16" idx="3"/>
          </p:cNvCxnSpPr>
          <p:nvPr/>
        </p:nvCxnSpPr>
        <p:spPr>
          <a:xfrm>
            <a:off x="2125782" y="4488497"/>
            <a:ext cx="6286958" cy="1996"/>
          </a:xfrm>
          <a:prstGeom prst="bentConnector3">
            <a:avLst>
              <a:gd name="adj1" fmla="val 50000"/>
            </a:avLst>
          </a:prstGeom>
          <a:ln w="571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71" idx="3"/>
            <a:endCxn id="18" idx="3"/>
          </p:cNvCxnSpPr>
          <p:nvPr/>
        </p:nvCxnSpPr>
        <p:spPr>
          <a:xfrm>
            <a:off x="3333638" y="5380770"/>
            <a:ext cx="5060504" cy="692037"/>
          </a:xfrm>
          <a:prstGeom prst="bentConnector3">
            <a:avLst>
              <a:gd name="adj1" fmla="val 37954"/>
            </a:avLst>
          </a:prstGeom>
          <a:ln w="57150">
            <a:solidFill>
              <a:schemeClr val="bg2">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a:off x="2159363" y="4632022"/>
            <a:ext cx="6234779" cy="1440785"/>
          </a:xfrm>
          <a:prstGeom prst="bentConnector3">
            <a:avLst>
              <a:gd name="adj1" fmla="val 49638"/>
            </a:avLst>
          </a:prstGeom>
          <a:ln w="57150">
            <a:solidFill>
              <a:schemeClr val="bg2">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18" idx="3"/>
          </p:cNvCxnSpPr>
          <p:nvPr/>
        </p:nvCxnSpPr>
        <p:spPr>
          <a:xfrm flipV="1">
            <a:off x="4342661" y="6072807"/>
            <a:ext cx="4051481" cy="11488"/>
          </a:xfrm>
          <a:prstGeom prst="bentConnector3">
            <a:avLst>
              <a:gd name="adj1" fmla="val 50000"/>
            </a:avLst>
          </a:prstGeom>
          <a:ln w="57150">
            <a:solidFill>
              <a:schemeClr val="bg2">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8874691" y="1928714"/>
            <a:ext cx="569377" cy="479837"/>
            <a:chOff x="8874688" y="1928714"/>
            <a:chExt cx="569377" cy="479837"/>
          </a:xfrm>
        </p:grpSpPr>
        <p:grpSp>
          <p:nvGrpSpPr>
            <p:cNvPr id="35" name="token"/>
            <p:cNvGrpSpPr/>
            <p:nvPr/>
          </p:nvGrpSpPr>
          <p:grpSpPr>
            <a:xfrm>
              <a:off x="8973372" y="1928714"/>
              <a:ext cx="266089" cy="253418"/>
              <a:chOff x="2029327" y="3425174"/>
              <a:chExt cx="808522" cy="770021"/>
            </a:xfrm>
          </p:grpSpPr>
          <p:sp>
            <p:nvSpPr>
              <p:cNvPr id="67" name="Regular Pentagon 66"/>
              <p:cNvSpPr/>
              <p:nvPr/>
            </p:nvSpPr>
            <p:spPr bwMode="auto">
              <a:xfrm>
                <a:off x="2029327" y="3425174"/>
                <a:ext cx="808522" cy="770021"/>
              </a:xfrm>
              <a:prstGeom prst="pentagon">
                <a:avLst/>
              </a:prstGeom>
              <a:solidFill>
                <a:srgbClr val="FF0000"/>
              </a:soli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15" fontAlgn="base">
                  <a:spcBef>
                    <a:spcPct val="0"/>
                  </a:spcBef>
                  <a:spcAft>
                    <a:spcPct val="0"/>
                  </a:spcAft>
                </a:pPr>
                <a:endParaRPr lang="en-US" sz="1900" dirty="0">
                  <a:gradFill>
                    <a:gsLst>
                      <a:gs pos="0">
                        <a:srgbClr val="FFFFFF"/>
                      </a:gs>
                      <a:gs pos="100000">
                        <a:srgbClr val="FFFFFF"/>
                      </a:gs>
                    </a:gsLst>
                    <a:lin ang="5400000" scaled="0"/>
                  </a:gradFill>
                </a:endParaRPr>
              </a:p>
            </p:txBody>
          </p:sp>
          <p:sp>
            <p:nvSpPr>
              <p:cNvPr id="68" name="Hexagon 67"/>
              <p:cNvSpPr/>
              <p:nvPr/>
            </p:nvSpPr>
            <p:spPr bwMode="auto">
              <a:xfrm>
                <a:off x="2202581" y="3713748"/>
                <a:ext cx="462012" cy="96252"/>
              </a:xfrm>
              <a:prstGeom prst="hexagon">
                <a:avLst/>
              </a:prstGeom>
              <a:ln w="19050">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15" fontAlgn="base">
                  <a:spcBef>
                    <a:spcPct val="0"/>
                  </a:spcBef>
                  <a:spcAft>
                    <a:spcPct val="0"/>
                  </a:spcAft>
                </a:pPr>
                <a:endParaRPr lang="en-US" sz="1900" dirty="0">
                  <a:gradFill>
                    <a:gsLst>
                      <a:gs pos="0">
                        <a:srgbClr val="FFFFFF"/>
                      </a:gs>
                      <a:gs pos="100000">
                        <a:srgbClr val="FFFFFF"/>
                      </a:gs>
                    </a:gsLst>
                    <a:lin ang="5400000" scaled="0"/>
                  </a:gradFill>
                </a:endParaRPr>
              </a:p>
            </p:txBody>
          </p:sp>
          <p:sp>
            <p:nvSpPr>
              <p:cNvPr id="69" name="Hexagon 68"/>
              <p:cNvSpPr/>
              <p:nvPr/>
            </p:nvSpPr>
            <p:spPr bwMode="auto">
              <a:xfrm>
                <a:off x="2200977" y="3867936"/>
                <a:ext cx="462012" cy="96252"/>
              </a:xfrm>
              <a:prstGeom prst="hexagon">
                <a:avLst/>
              </a:prstGeom>
              <a:ln w="19050">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15" fontAlgn="base">
                  <a:spcBef>
                    <a:spcPct val="0"/>
                  </a:spcBef>
                  <a:spcAft>
                    <a:spcPct val="0"/>
                  </a:spcAft>
                </a:pPr>
                <a:endParaRPr lang="en-US" sz="1900" dirty="0">
                  <a:gradFill>
                    <a:gsLst>
                      <a:gs pos="0">
                        <a:srgbClr val="000000"/>
                      </a:gs>
                      <a:gs pos="100000">
                        <a:srgbClr val="000000"/>
                      </a:gs>
                    </a:gsLst>
                    <a:lin ang="5400000" scaled="0"/>
                  </a:gradFill>
                </a:endParaRPr>
              </a:p>
            </p:txBody>
          </p:sp>
        </p:grpSp>
        <p:sp>
          <p:nvSpPr>
            <p:cNvPr id="37" name="TextBox 36"/>
            <p:cNvSpPr txBox="1"/>
            <p:nvPr/>
          </p:nvSpPr>
          <p:spPr>
            <a:xfrm>
              <a:off x="8874688" y="2146945"/>
              <a:ext cx="569377" cy="261606"/>
            </a:xfrm>
            <a:prstGeom prst="rect">
              <a:avLst/>
            </a:prstGeom>
            <a:noFill/>
          </p:spPr>
          <p:txBody>
            <a:bodyPr wrap="none" lIns="91435" tIns="45718" rIns="91435" bIns="45718" rtlCol="0">
              <a:spAutoFit/>
            </a:bodyPr>
            <a:lstStyle/>
            <a:p>
              <a:r>
                <a:rPr lang="en-US" sz="1100" dirty="0"/>
                <a:t>SAML</a:t>
              </a:r>
            </a:p>
          </p:txBody>
        </p:sp>
      </p:grpSp>
      <p:grpSp>
        <p:nvGrpSpPr>
          <p:cNvPr id="7" name="Group 6"/>
          <p:cNvGrpSpPr/>
          <p:nvPr/>
        </p:nvGrpSpPr>
        <p:grpSpPr>
          <a:xfrm>
            <a:off x="9296577" y="1928714"/>
            <a:ext cx="498844" cy="479837"/>
            <a:chOff x="9296583" y="1928714"/>
            <a:chExt cx="498845" cy="479837"/>
          </a:xfrm>
        </p:grpSpPr>
        <p:grpSp>
          <p:nvGrpSpPr>
            <p:cNvPr id="36" name="token"/>
            <p:cNvGrpSpPr/>
            <p:nvPr/>
          </p:nvGrpSpPr>
          <p:grpSpPr>
            <a:xfrm>
              <a:off x="9362372" y="1928714"/>
              <a:ext cx="266089" cy="253418"/>
              <a:chOff x="2029327" y="3425174"/>
              <a:chExt cx="808522" cy="770021"/>
            </a:xfrm>
          </p:grpSpPr>
          <p:sp>
            <p:nvSpPr>
              <p:cNvPr id="64" name="Regular Pentagon 63"/>
              <p:cNvSpPr/>
              <p:nvPr/>
            </p:nvSpPr>
            <p:spPr bwMode="auto">
              <a:xfrm>
                <a:off x="2029327" y="3425174"/>
                <a:ext cx="808522" cy="770021"/>
              </a:xfrm>
              <a:prstGeom prst="pentagon">
                <a:avLst/>
              </a:prstGeom>
              <a:solidFill>
                <a:srgbClr val="00B050"/>
              </a:solidFill>
              <a:ln>
                <a:solidFill>
                  <a:srgbClr val="00B050"/>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15" fontAlgn="base">
                  <a:spcBef>
                    <a:spcPct val="0"/>
                  </a:spcBef>
                  <a:spcAft>
                    <a:spcPct val="0"/>
                  </a:spcAft>
                </a:pPr>
                <a:endParaRPr lang="en-US" sz="1900" dirty="0">
                  <a:gradFill>
                    <a:gsLst>
                      <a:gs pos="0">
                        <a:srgbClr val="FFFFFF"/>
                      </a:gs>
                      <a:gs pos="100000">
                        <a:srgbClr val="FFFFFF"/>
                      </a:gs>
                    </a:gsLst>
                    <a:lin ang="5400000" scaled="0"/>
                  </a:gradFill>
                </a:endParaRPr>
              </a:p>
            </p:txBody>
          </p:sp>
          <p:sp>
            <p:nvSpPr>
              <p:cNvPr id="65" name="Hexagon 64"/>
              <p:cNvSpPr/>
              <p:nvPr/>
            </p:nvSpPr>
            <p:spPr bwMode="auto">
              <a:xfrm>
                <a:off x="2202581" y="3713748"/>
                <a:ext cx="462012" cy="96252"/>
              </a:xfrm>
              <a:prstGeom prst="hexagon">
                <a:avLst/>
              </a:prstGeom>
              <a:ln w="19050">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15" fontAlgn="base">
                  <a:spcBef>
                    <a:spcPct val="0"/>
                  </a:spcBef>
                  <a:spcAft>
                    <a:spcPct val="0"/>
                  </a:spcAft>
                </a:pPr>
                <a:endParaRPr lang="en-US" sz="1900" dirty="0">
                  <a:gradFill>
                    <a:gsLst>
                      <a:gs pos="0">
                        <a:srgbClr val="FFFFFF"/>
                      </a:gs>
                      <a:gs pos="100000">
                        <a:srgbClr val="FFFFFF"/>
                      </a:gs>
                    </a:gsLst>
                    <a:lin ang="5400000" scaled="0"/>
                  </a:gradFill>
                </a:endParaRPr>
              </a:p>
            </p:txBody>
          </p:sp>
          <p:sp>
            <p:nvSpPr>
              <p:cNvPr id="66" name="Hexagon 65"/>
              <p:cNvSpPr/>
              <p:nvPr/>
            </p:nvSpPr>
            <p:spPr bwMode="auto">
              <a:xfrm>
                <a:off x="2200977" y="3867936"/>
                <a:ext cx="462012" cy="96252"/>
              </a:xfrm>
              <a:prstGeom prst="hexagon">
                <a:avLst/>
              </a:prstGeom>
              <a:ln w="19050">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15" fontAlgn="base">
                  <a:spcBef>
                    <a:spcPct val="0"/>
                  </a:spcBef>
                  <a:spcAft>
                    <a:spcPct val="0"/>
                  </a:spcAft>
                </a:pPr>
                <a:endParaRPr lang="en-US" sz="1900" dirty="0">
                  <a:gradFill>
                    <a:gsLst>
                      <a:gs pos="0">
                        <a:srgbClr val="000000"/>
                      </a:gs>
                      <a:gs pos="100000">
                        <a:srgbClr val="000000"/>
                      </a:gs>
                    </a:gsLst>
                    <a:lin ang="5400000" scaled="0"/>
                  </a:gradFill>
                </a:endParaRPr>
              </a:p>
            </p:txBody>
          </p:sp>
        </p:grpSp>
        <p:sp>
          <p:nvSpPr>
            <p:cNvPr id="38" name="TextBox 37"/>
            <p:cNvSpPr txBox="1"/>
            <p:nvPr/>
          </p:nvSpPr>
          <p:spPr>
            <a:xfrm>
              <a:off x="9296583" y="2146945"/>
              <a:ext cx="498845" cy="261606"/>
            </a:xfrm>
            <a:prstGeom prst="rect">
              <a:avLst/>
            </a:prstGeom>
            <a:noFill/>
          </p:spPr>
          <p:txBody>
            <a:bodyPr wrap="none" lIns="91435" tIns="45718" rIns="91435" bIns="45718" rtlCol="0">
              <a:spAutoFit/>
            </a:bodyPr>
            <a:lstStyle/>
            <a:p>
              <a:r>
                <a:rPr lang="en-US" sz="1100" dirty="0"/>
                <a:t>SWT</a:t>
              </a:r>
            </a:p>
          </p:txBody>
        </p:sp>
      </p:grpSp>
      <p:cxnSp>
        <p:nvCxnSpPr>
          <p:cNvPr id="39" name="Straight Arrow Connector 38"/>
          <p:cNvCxnSpPr>
            <a:stCxn id="15" idx="1"/>
          </p:cNvCxnSpPr>
          <p:nvPr/>
        </p:nvCxnSpPr>
        <p:spPr>
          <a:xfrm>
            <a:off x="8870880" y="2451651"/>
            <a:ext cx="1799641"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8871629" y="4490492"/>
            <a:ext cx="1809139" cy="0"/>
          </a:xfrm>
          <a:prstGeom prst="straightConnector1">
            <a:avLst/>
          </a:prstGeom>
          <a:ln w="571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8874717" y="6007872"/>
            <a:ext cx="1795802" cy="1"/>
          </a:xfrm>
          <a:prstGeom prst="straightConnector1">
            <a:avLst/>
          </a:prstGeom>
          <a:ln w="57150">
            <a:solidFill>
              <a:schemeClr val="bg2">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9150370" y="5549471"/>
            <a:ext cx="498844" cy="479837"/>
            <a:chOff x="9150376" y="5549474"/>
            <a:chExt cx="498845" cy="479837"/>
          </a:xfrm>
        </p:grpSpPr>
        <p:grpSp>
          <p:nvGrpSpPr>
            <p:cNvPr id="44" name="token"/>
            <p:cNvGrpSpPr/>
            <p:nvPr/>
          </p:nvGrpSpPr>
          <p:grpSpPr>
            <a:xfrm>
              <a:off x="9216164" y="5549474"/>
              <a:ext cx="266089" cy="253418"/>
              <a:chOff x="2029327" y="3425174"/>
              <a:chExt cx="808522" cy="770021"/>
            </a:xfrm>
          </p:grpSpPr>
          <p:sp>
            <p:nvSpPr>
              <p:cNvPr id="58" name="Regular Pentagon 57"/>
              <p:cNvSpPr/>
              <p:nvPr/>
            </p:nvSpPr>
            <p:spPr bwMode="auto">
              <a:xfrm>
                <a:off x="2029327" y="3425174"/>
                <a:ext cx="808522" cy="770021"/>
              </a:xfrm>
              <a:prstGeom prst="pentagon">
                <a:avLst/>
              </a:prstGeom>
              <a:solidFill>
                <a:srgbClr val="00B050"/>
              </a:solidFill>
              <a:ln>
                <a:solidFill>
                  <a:srgbClr val="00B050"/>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15" fontAlgn="base">
                  <a:spcBef>
                    <a:spcPct val="0"/>
                  </a:spcBef>
                  <a:spcAft>
                    <a:spcPct val="0"/>
                  </a:spcAft>
                </a:pPr>
                <a:endParaRPr lang="en-US" sz="1900" dirty="0">
                  <a:gradFill>
                    <a:gsLst>
                      <a:gs pos="0">
                        <a:srgbClr val="FFFFFF"/>
                      </a:gs>
                      <a:gs pos="100000">
                        <a:srgbClr val="FFFFFF"/>
                      </a:gs>
                    </a:gsLst>
                    <a:lin ang="5400000" scaled="0"/>
                  </a:gradFill>
                </a:endParaRPr>
              </a:p>
            </p:txBody>
          </p:sp>
          <p:sp>
            <p:nvSpPr>
              <p:cNvPr id="59" name="Hexagon 58"/>
              <p:cNvSpPr/>
              <p:nvPr/>
            </p:nvSpPr>
            <p:spPr bwMode="auto">
              <a:xfrm>
                <a:off x="2202581" y="3713748"/>
                <a:ext cx="462012" cy="96252"/>
              </a:xfrm>
              <a:prstGeom prst="hexagon">
                <a:avLst/>
              </a:prstGeom>
              <a:ln w="19050">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15" fontAlgn="base">
                  <a:spcBef>
                    <a:spcPct val="0"/>
                  </a:spcBef>
                  <a:spcAft>
                    <a:spcPct val="0"/>
                  </a:spcAft>
                </a:pPr>
                <a:endParaRPr lang="en-US" sz="1900" dirty="0">
                  <a:gradFill>
                    <a:gsLst>
                      <a:gs pos="0">
                        <a:srgbClr val="FFFFFF"/>
                      </a:gs>
                      <a:gs pos="100000">
                        <a:srgbClr val="FFFFFF"/>
                      </a:gs>
                    </a:gsLst>
                    <a:lin ang="5400000" scaled="0"/>
                  </a:gradFill>
                </a:endParaRPr>
              </a:p>
            </p:txBody>
          </p:sp>
          <p:sp>
            <p:nvSpPr>
              <p:cNvPr id="60" name="Hexagon 59"/>
              <p:cNvSpPr/>
              <p:nvPr/>
            </p:nvSpPr>
            <p:spPr bwMode="auto">
              <a:xfrm>
                <a:off x="2200977" y="3867936"/>
                <a:ext cx="462012" cy="96252"/>
              </a:xfrm>
              <a:prstGeom prst="hexagon">
                <a:avLst/>
              </a:prstGeom>
              <a:ln w="19050">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15" fontAlgn="base">
                  <a:spcBef>
                    <a:spcPct val="0"/>
                  </a:spcBef>
                  <a:spcAft>
                    <a:spcPct val="0"/>
                  </a:spcAft>
                </a:pPr>
                <a:endParaRPr lang="en-US" sz="1900" dirty="0">
                  <a:gradFill>
                    <a:gsLst>
                      <a:gs pos="0">
                        <a:srgbClr val="000000"/>
                      </a:gs>
                      <a:gs pos="100000">
                        <a:srgbClr val="000000"/>
                      </a:gs>
                    </a:gsLst>
                    <a:lin ang="5400000" scaled="0"/>
                  </a:gradFill>
                </a:endParaRPr>
              </a:p>
            </p:txBody>
          </p:sp>
        </p:grpSp>
        <p:sp>
          <p:nvSpPr>
            <p:cNvPr id="45" name="TextBox 44"/>
            <p:cNvSpPr txBox="1"/>
            <p:nvPr/>
          </p:nvSpPr>
          <p:spPr>
            <a:xfrm>
              <a:off x="9150376" y="5767705"/>
              <a:ext cx="498845" cy="261606"/>
            </a:xfrm>
            <a:prstGeom prst="rect">
              <a:avLst/>
            </a:prstGeom>
            <a:noFill/>
          </p:spPr>
          <p:txBody>
            <a:bodyPr wrap="none" lIns="91435" tIns="45718" rIns="91435" bIns="45718" rtlCol="0">
              <a:spAutoFit/>
            </a:bodyPr>
            <a:lstStyle/>
            <a:p>
              <a:r>
                <a:rPr lang="en-US" sz="1100" dirty="0"/>
                <a:t>SWT</a:t>
              </a:r>
            </a:p>
          </p:txBody>
        </p:sp>
      </p:grpSp>
      <p:grpSp>
        <p:nvGrpSpPr>
          <p:cNvPr id="9" name="YOUR APPS Group 8"/>
          <p:cNvGrpSpPr/>
          <p:nvPr/>
        </p:nvGrpSpPr>
        <p:grpSpPr>
          <a:xfrm>
            <a:off x="8874718" y="-60649"/>
            <a:ext cx="2967330" cy="775793"/>
            <a:chOff x="8874717" y="-60650"/>
            <a:chExt cx="2967330" cy="775793"/>
          </a:xfrm>
        </p:grpSpPr>
        <p:sp>
          <p:nvSpPr>
            <p:cNvPr id="47" name="Left Brace 46"/>
            <p:cNvSpPr/>
            <p:nvPr/>
          </p:nvSpPr>
          <p:spPr>
            <a:xfrm rot="5400000">
              <a:off x="10161876" y="-965028"/>
              <a:ext cx="393012" cy="296733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900" dirty="0"/>
            </a:p>
          </p:txBody>
        </p:sp>
        <p:sp>
          <p:nvSpPr>
            <p:cNvPr id="52" name="TextBox 51"/>
            <p:cNvSpPr txBox="1"/>
            <p:nvPr/>
          </p:nvSpPr>
          <p:spPr>
            <a:xfrm>
              <a:off x="9545084" y="-60650"/>
              <a:ext cx="1645248" cy="338550"/>
            </a:xfrm>
            <a:prstGeom prst="rect">
              <a:avLst/>
            </a:prstGeom>
            <a:noFill/>
          </p:spPr>
          <p:txBody>
            <a:bodyPr wrap="none" lIns="91435" tIns="45718" rIns="91435" bIns="45718" rtlCol="0">
              <a:spAutoFit/>
            </a:bodyPr>
            <a:lstStyle/>
            <a:p>
              <a:pPr algn="ctr"/>
              <a:r>
                <a:rPr lang="en-US" sz="1600" dirty="0"/>
                <a:t>Your Application</a:t>
              </a:r>
            </a:p>
          </p:txBody>
        </p:sp>
      </p:grpSp>
      <p:grpSp>
        <p:nvGrpSpPr>
          <p:cNvPr id="10" name="Group 9"/>
          <p:cNvGrpSpPr/>
          <p:nvPr/>
        </p:nvGrpSpPr>
        <p:grpSpPr>
          <a:xfrm>
            <a:off x="4783642" y="-44249"/>
            <a:ext cx="3874305" cy="759392"/>
            <a:chOff x="4783642" y="-44250"/>
            <a:chExt cx="3874306" cy="759392"/>
          </a:xfrm>
        </p:grpSpPr>
        <p:sp>
          <p:nvSpPr>
            <p:cNvPr id="46" name="Left Brace 45"/>
            <p:cNvSpPr/>
            <p:nvPr/>
          </p:nvSpPr>
          <p:spPr>
            <a:xfrm rot="5400000">
              <a:off x="6527273" y="-1415532"/>
              <a:ext cx="387043" cy="3874306"/>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900" dirty="0"/>
            </a:p>
          </p:txBody>
        </p:sp>
        <p:sp>
          <p:nvSpPr>
            <p:cNvPr id="53" name="TextBox 52"/>
            <p:cNvSpPr txBox="1"/>
            <p:nvPr/>
          </p:nvSpPr>
          <p:spPr>
            <a:xfrm>
              <a:off x="6448435" y="-44250"/>
              <a:ext cx="604643" cy="338550"/>
            </a:xfrm>
            <a:prstGeom prst="rect">
              <a:avLst/>
            </a:prstGeom>
            <a:noFill/>
          </p:spPr>
          <p:txBody>
            <a:bodyPr wrap="none" lIns="91435" tIns="45718" rIns="91435" bIns="45718" rtlCol="0">
              <a:spAutoFit/>
            </a:bodyPr>
            <a:lstStyle/>
            <a:p>
              <a:pPr algn="ctr"/>
              <a:r>
                <a:rPr lang="en-US" sz="1600" dirty="0"/>
                <a:t>ACS</a:t>
              </a:r>
            </a:p>
          </p:txBody>
        </p:sp>
      </p:grpSp>
      <p:grpSp>
        <p:nvGrpSpPr>
          <p:cNvPr id="11" name="Id PROVIDERS Group 10"/>
          <p:cNvGrpSpPr/>
          <p:nvPr/>
        </p:nvGrpSpPr>
        <p:grpSpPr>
          <a:xfrm>
            <a:off x="1608854" y="10521"/>
            <a:ext cx="3047230" cy="710595"/>
            <a:chOff x="1608854" y="10521"/>
            <a:chExt cx="3047230" cy="710594"/>
          </a:xfrm>
        </p:grpSpPr>
        <p:sp>
          <p:nvSpPr>
            <p:cNvPr id="48" name="Left Brace 47"/>
            <p:cNvSpPr/>
            <p:nvPr/>
          </p:nvSpPr>
          <p:spPr>
            <a:xfrm rot="5400000">
              <a:off x="2940832" y="-952096"/>
              <a:ext cx="393013" cy="295341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900" dirty="0"/>
            </a:p>
          </p:txBody>
        </p:sp>
        <p:sp>
          <p:nvSpPr>
            <p:cNvPr id="54" name="TextBox 53"/>
            <p:cNvSpPr txBox="1"/>
            <p:nvPr/>
          </p:nvSpPr>
          <p:spPr>
            <a:xfrm>
              <a:off x="1608854" y="10521"/>
              <a:ext cx="3047230" cy="338550"/>
            </a:xfrm>
            <a:prstGeom prst="rect">
              <a:avLst/>
            </a:prstGeom>
            <a:noFill/>
          </p:spPr>
          <p:txBody>
            <a:bodyPr wrap="square" lIns="91435" tIns="45718" rIns="91435" bIns="45718" rtlCol="0">
              <a:spAutoFit/>
            </a:bodyPr>
            <a:lstStyle/>
            <a:p>
              <a:pPr algn="ctr"/>
              <a:r>
                <a:rPr lang="en-US" sz="1600" dirty="0"/>
                <a:t>Identity Providers/Credentials</a:t>
              </a:r>
            </a:p>
          </p:txBody>
        </p:sp>
      </p:grpSp>
      <p:grpSp>
        <p:nvGrpSpPr>
          <p:cNvPr id="17" name="Broser based appsGroup 16"/>
          <p:cNvGrpSpPr/>
          <p:nvPr/>
        </p:nvGrpSpPr>
        <p:grpSpPr>
          <a:xfrm>
            <a:off x="858853" y="958717"/>
            <a:ext cx="727031" cy="3021971"/>
            <a:chOff x="858853" y="958716"/>
            <a:chExt cx="727030" cy="3021971"/>
          </a:xfrm>
        </p:grpSpPr>
        <p:sp>
          <p:nvSpPr>
            <p:cNvPr id="49" name="Left Brace 48"/>
            <p:cNvSpPr/>
            <p:nvPr/>
          </p:nvSpPr>
          <p:spPr>
            <a:xfrm>
              <a:off x="1192873" y="1039439"/>
              <a:ext cx="393010" cy="290923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900" dirty="0"/>
            </a:p>
          </p:txBody>
        </p:sp>
        <p:sp>
          <p:nvSpPr>
            <p:cNvPr id="55" name="TextBox 54"/>
            <p:cNvSpPr txBox="1"/>
            <p:nvPr/>
          </p:nvSpPr>
          <p:spPr>
            <a:xfrm rot="16200000">
              <a:off x="-482858" y="2300427"/>
              <a:ext cx="3021971" cy="338550"/>
            </a:xfrm>
            <a:prstGeom prst="rect">
              <a:avLst/>
            </a:prstGeom>
            <a:noFill/>
          </p:spPr>
          <p:txBody>
            <a:bodyPr wrap="none" lIns="91435" tIns="45718" rIns="91435" bIns="45718" rtlCol="0">
              <a:spAutoFit/>
            </a:bodyPr>
            <a:lstStyle/>
            <a:p>
              <a:r>
                <a:rPr lang="en-US" sz="1600" dirty="0"/>
                <a:t>Used with Browser-based apps</a:t>
              </a:r>
            </a:p>
          </p:txBody>
        </p:sp>
      </p:grpSp>
      <p:grpSp>
        <p:nvGrpSpPr>
          <p:cNvPr id="42" name="Group 41"/>
          <p:cNvGrpSpPr/>
          <p:nvPr/>
        </p:nvGrpSpPr>
        <p:grpSpPr>
          <a:xfrm>
            <a:off x="713160" y="3979683"/>
            <a:ext cx="788893" cy="1276301"/>
            <a:chOff x="713160" y="3979682"/>
            <a:chExt cx="788893" cy="1276302"/>
          </a:xfrm>
        </p:grpSpPr>
        <p:sp>
          <p:nvSpPr>
            <p:cNvPr id="50" name="Left Brace 49"/>
            <p:cNvSpPr/>
            <p:nvPr/>
          </p:nvSpPr>
          <p:spPr>
            <a:xfrm>
              <a:off x="1247092" y="4209976"/>
              <a:ext cx="254961" cy="921676"/>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900" dirty="0"/>
            </a:p>
          </p:txBody>
        </p:sp>
        <p:sp>
          <p:nvSpPr>
            <p:cNvPr id="56" name="TextBox 55"/>
            <p:cNvSpPr txBox="1"/>
            <p:nvPr/>
          </p:nvSpPr>
          <p:spPr>
            <a:xfrm rot="16200000">
              <a:off x="367395" y="4325447"/>
              <a:ext cx="1276302" cy="584771"/>
            </a:xfrm>
            <a:prstGeom prst="rect">
              <a:avLst/>
            </a:prstGeom>
            <a:noFill/>
          </p:spPr>
          <p:txBody>
            <a:bodyPr wrap="none" lIns="91435" tIns="45718" rIns="91435" bIns="45718" rtlCol="0">
              <a:spAutoFit/>
            </a:bodyPr>
            <a:lstStyle/>
            <a:p>
              <a:pPr algn="ctr"/>
              <a:r>
                <a:rPr lang="en-US" sz="1600" dirty="0"/>
                <a:t>Used With </a:t>
              </a:r>
            </a:p>
            <a:p>
              <a:pPr algn="ctr"/>
              <a:r>
                <a:rPr lang="en-US" sz="1600" dirty="0"/>
                <a:t>Rich Clients</a:t>
              </a:r>
            </a:p>
          </p:txBody>
        </p:sp>
      </p:grpSp>
      <p:grpSp>
        <p:nvGrpSpPr>
          <p:cNvPr id="43" name="Group 42"/>
          <p:cNvGrpSpPr/>
          <p:nvPr/>
        </p:nvGrpSpPr>
        <p:grpSpPr>
          <a:xfrm>
            <a:off x="42301" y="3963535"/>
            <a:ext cx="682023" cy="2579542"/>
            <a:chOff x="42300" y="3963536"/>
            <a:chExt cx="682023" cy="2579542"/>
          </a:xfrm>
        </p:grpSpPr>
        <p:sp>
          <p:nvSpPr>
            <p:cNvPr id="51" name="Left Brace 50"/>
            <p:cNvSpPr/>
            <p:nvPr/>
          </p:nvSpPr>
          <p:spPr>
            <a:xfrm>
              <a:off x="331313" y="4201652"/>
              <a:ext cx="393010" cy="211593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900" dirty="0"/>
            </a:p>
          </p:txBody>
        </p:sp>
        <p:sp>
          <p:nvSpPr>
            <p:cNvPr id="57" name="TextBox 56"/>
            <p:cNvSpPr txBox="1"/>
            <p:nvPr/>
          </p:nvSpPr>
          <p:spPr>
            <a:xfrm rot="16200000">
              <a:off x="-1078196" y="5084032"/>
              <a:ext cx="2579542" cy="338550"/>
            </a:xfrm>
            <a:prstGeom prst="rect">
              <a:avLst/>
            </a:prstGeom>
            <a:noFill/>
          </p:spPr>
          <p:txBody>
            <a:bodyPr wrap="none" lIns="91435" tIns="45718" rIns="91435" bIns="45718" rtlCol="0">
              <a:spAutoFit/>
            </a:bodyPr>
            <a:lstStyle/>
            <a:p>
              <a:r>
                <a:rPr lang="en-US" sz="1600" dirty="0"/>
                <a:t>Used with Server 2 Server</a:t>
              </a:r>
            </a:p>
          </p:txBody>
        </p:sp>
      </p:grpSp>
      <p:cxnSp>
        <p:nvCxnSpPr>
          <p:cNvPr id="73" name="Elbow Connector 72"/>
          <p:cNvCxnSpPr>
            <a:endCxn id="16" idx="3"/>
          </p:cNvCxnSpPr>
          <p:nvPr/>
        </p:nvCxnSpPr>
        <p:spPr>
          <a:xfrm flipV="1">
            <a:off x="4342661" y="4490493"/>
            <a:ext cx="4070078" cy="1463195"/>
          </a:xfrm>
          <a:prstGeom prst="bentConnector3">
            <a:avLst>
              <a:gd name="adj1" fmla="val 31971"/>
            </a:avLst>
          </a:prstGeom>
          <a:ln w="571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6" name="Picture 2" descr="C:\Users\vittorib\Desktop\Ciarpame\TechEd China\TEChinaPics\95. logo 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46572" y="1724467"/>
            <a:ext cx="501240" cy="5012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ittorib\Desktop\Ciarpame\TechEd China\TEChinaPics\95. logo wlid.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66891" y="1170946"/>
            <a:ext cx="431890" cy="4534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ittorib\Desktop\Ciarpame\TechEd China\TEChinaPics\95. logo Y.png"/>
          <p:cNvPicPr>
            <a:picLocks noChangeAspect="1" noChangeArrowheads="1"/>
          </p:cNvPicPr>
          <p:nvPr/>
        </p:nvPicPr>
        <p:blipFill>
          <a:blip r:embed="rId12" cstate="print">
            <a:lum bright="70000" contrast="-70000"/>
            <a:extLst>
              <a:ext uri="{28A0092B-C50C-407E-A947-70E740481C1C}">
                <a14:useLocalDpi xmlns:a14="http://schemas.microsoft.com/office/drawing/2010/main" val="0"/>
              </a:ext>
            </a:extLst>
          </a:blip>
          <a:srcRect/>
          <a:stretch>
            <a:fillRect/>
          </a:stretch>
        </p:blipFill>
        <p:spPr bwMode="auto">
          <a:xfrm>
            <a:off x="2695601" y="2325745"/>
            <a:ext cx="556174" cy="32636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vittorib\Desktop\Ciarpame\TechEd China\TEChinaPics\92. Certificate award Horizontal.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33702" y="5579842"/>
            <a:ext cx="482885" cy="373847"/>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Elbow Connector 80"/>
          <p:cNvCxnSpPr>
            <a:endCxn id="18" idx="3"/>
          </p:cNvCxnSpPr>
          <p:nvPr/>
        </p:nvCxnSpPr>
        <p:spPr>
          <a:xfrm>
            <a:off x="2512955" y="5035865"/>
            <a:ext cx="5881185" cy="1036943"/>
          </a:xfrm>
          <a:prstGeom prst="bentConnector3">
            <a:avLst>
              <a:gd name="adj1" fmla="val 46737"/>
            </a:avLst>
          </a:prstGeom>
          <a:ln w="57150">
            <a:solidFill>
              <a:schemeClr val="bg2">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1029" idx="3"/>
            <a:endCxn id="16" idx="3"/>
          </p:cNvCxnSpPr>
          <p:nvPr/>
        </p:nvCxnSpPr>
        <p:spPr>
          <a:xfrm flipV="1">
            <a:off x="3916587" y="4490492"/>
            <a:ext cx="4496153" cy="1276272"/>
          </a:xfrm>
          <a:prstGeom prst="bentConnector3">
            <a:avLst>
              <a:gd name="adj1" fmla="val 38450"/>
            </a:avLst>
          </a:prstGeom>
          <a:ln w="571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3901679" y="3759667"/>
            <a:ext cx="891581" cy="558619"/>
            <a:chOff x="3901680" y="3759663"/>
            <a:chExt cx="891581" cy="558619"/>
          </a:xfrm>
        </p:grpSpPr>
        <p:pic>
          <p:nvPicPr>
            <p:cNvPr id="1030" name="Picture 6" descr="C:\DVD_Art_Sept-2-2010\Artwork_Imagery\Icons - Illustrations\_ SEVEN STYLE\world globe map.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51452" y="3759663"/>
              <a:ext cx="362275" cy="362275"/>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p:cNvSpPr txBox="1"/>
            <p:nvPr/>
          </p:nvSpPr>
          <p:spPr>
            <a:xfrm>
              <a:off x="3901680" y="3979732"/>
              <a:ext cx="891581" cy="338550"/>
            </a:xfrm>
            <a:prstGeom prst="rect">
              <a:avLst/>
            </a:prstGeom>
            <a:noFill/>
          </p:spPr>
          <p:txBody>
            <a:bodyPr wrap="none" lIns="91435" tIns="45718" rIns="91435" bIns="45718" rtlCol="0">
              <a:spAutoFit/>
            </a:bodyPr>
            <a:lstStyle/>
            <a:p>
              <a:r>
                <a:rPr lang="en-US" sz="1600" dirty="0"/>
                <a:t>OpenID</a:t>
              </a:r>
            </a:p>
          </p:txBody>
        </p:sp>
      </p:grpSp>
      <p:grpSp>
        <p:nvGrpSpPr>
          <p:cNvPr id="78" name="Group 77"/>
          <p:cNvGrpSpPr/>
          <p:nvPr/>
        </p:nvGrpSpPr>
        <p:grpSpPr>
          <a:xfrm>
            <a:off x="2159362" y="4852466"/>
            <a:ext cx="498844" cy="495390"/>
            <a:chOff x="2159362" y="4852469"/>
            <a:chExt cx="498845" cy="495390"/>
          </a:xfrm>
        </p:grpSpPr>
        <p:grpSp>
          <p:nvGrpSpPr>
            <p:cNvPr id="74" name="token"/>
            <p:cNvGrpSpPr/>
            <p:nvPr/>
          </p:nvGrpSpPr>
          <p:grpSpPr>
            <a:xfrm>
              <a:off x="2215336" y="4852469"/>
              <a:ext cx="266089" cy="253418"/>
              <a:chOff x="2029327" y="3425174"/>
              <a:chExt cx="808522" cy="770021"/>
            </a:xfrm>
          </p:grpSpPr>
          <p:sp>
            <p:nvSpPr>
              <p:cNvPr id="75" name="Regular Pentagon 74"/>
              <p:cNvSpPr/>
              <p:nvPr/>
            </p:nvSpPr>
            <p:spPr bwMode="auto">
              <a:xfrm>
                <a:off x="2029327" y="3425174"/>
                <a:ext cx="808522" cy="770021"/>
              </a:xfrm>
              <a:prstGeom prst="pentagon">
                <a:avLst/>
              </a:prstGeom>
              <a:solidFill>
                <a:srgbClr val="00B050"/>
              </a:solidFill>
              <a:ln>
                <a:solidFill>
                  <a:srgbClr val="00B050"/>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15" fontAlgn="base">
                  <a:spcBef>
                    <a:spcPct val="0"/>
                  </a:spcBef>
                  <a:spcAft>
                    <a:spcPct val="0"/>
                  </a:spcAft>
                </a:pPr>
                <a:endParaRPr lang="en-US" sz="1900" dirty="0">
                  <a:gradFill>
                    <a:gsLst>
                      <a:gs pos="0">
                        <a:srgbClr val="FFFFFF"/>
                      </a:gs>
                      <a:gs pos="100000">
                        <a:srgbClr val="FFFFFF"/>
                      </a:gs>
                    </a:gsLst>
                    <a:lin ang="5400000" scaled="0"/>
                  </a:gradFill>
                </a:endParaRPr>
              </a:p>
            </p:txBody>
          </p:sp>
          <p:sp>
            <p:nvSpPr>
              <p:cNvPr id="76" name="Hexagon 75"/>
              <p:cNvSpPr/>
              <p:nvPr/>
            </p:nvSpPr>
            <p:spPr bwMode="auto">
              <a:xfrm>
                <a:off x="2202581" y="3713748"/>
                <a:ext cx="462012" cy="96252"/>
              </a:xfrm>
              <a:prstGeom prst="hexagon">
                <a:avLst/>
              </a:prstGeom>
              <a:ln w="19050">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15" fontAlgn="base">
                  <a:spcBef>
                    <a:spcPct val="0"/>
                  </a:spcBef>
                  <a:spcAft>
                    <a:spcPct val="0"/>
                  </a:spcAft>
                </a:pPr>
                <a:endParaRPr lang="en-US" sz="1900" dirty="0">
                  <a:gradFill>
                    <a:gsLst>
                      <a:gs pos="0">
                        <a:srgbClr val="FFFFFF"/>
                      </a:gs>
                      <a:gs pos="100000">
                        <a:srgbClr val="FFFFFF"/>
                      </a:gs>
                    </a:gsLst>
                    <a:lin ang="5400000" scaled="0"/>
                  </a:gradFill>
                </a:endParaRPr>
              </a:p>
            </p:txBody>
          </p:sp>
          <p:sp>
            <p:nvSpPr>
              <p:cNvPr id="77" name="Hexagon 76"/>
              <p:cNvSpPr/>
              <p:nvPr/>
            </p:nvSpPr>
            <p:spPr bwMode="auto">
              <a:xfrm>
                <a:off x="2200977" y="3867936"/>
                <a:ext cx="462012" cy="96252"/>
              </a:xfrm>
              <a:prstGeom prst="hexagon">
                <a:avLst/>
              </a:prstGeom>
              <a:ln w="19050">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15" fontAlgn="base">
                  <a:spcBef>
                    <a:spcPct val="0"/>
                  </a:spcBef>
                  <a:spcAft>
                    <a:spcPct val="0"/>
                  </a:spcAft>
                </a:pPr>
                <a:endParaRPr lang="en-US" sz="1900" dirty="0">
                  <a:gradFill>
                    <a:gsLst>
                      <a:gs pos="0">
                        <a:srgbClr val="000000"/>
                      </a:gs>
                      <a:gs pos="100000">
                        <a:srgbClr val="000000"/>
                      </a:gs>
                    </a:gsLst>
                    <a:lin ang="5400000" scaled="0"/>
                  </a:gradFill>
                </a:endParaRPr>
              </a:p>
            </p:txBody>
          </p:sp>
        </p:grpSp>
        <p:sp>
          <p:nvSpPr>
            <p:cNvPr id="100" name="TextBox 99"/>
            <p:cNvSpPr txBox="1"/>
            <p:nvPr/>
          </p:nvSpPr>
          <p:spPr>
            <a:xfrm>
              <a:off x="2159362" y="5086253"/>
              <a:ext cx="498845" cy="261606"/>
            </a:xfrm>
            <a:prstGeom prst="rect">
              <a:avLst/>
            </a:prstGeom>
            <a:noFill/>
          </p:spPr>
          <p:txBody>
            <a:bodyPr wrap="none" lIns="91435" tIns="45718" rIns="91435" bIns="45718" rtlCol="0">
              <a:spAutoFit/>
            </a:bodyPr>
            <a:lstStyle/>
            <a:p>
              <a:r>
                <a:rPr lang="en-US" sz="1100" dirty="0"/>
                <a:t>SWT</a:t>
              </a:r>
            </a:p>
          </p:txBody>
        </p:sp>
      </p:grpSp>
      <p:cxnSp>
        <p:nvCxnSpPr>
          <p:cNvPr id="104" name="Elbow Connector 103"/>
          <p:cNvCxnSpPr>
            <a:endCxn id="15" idx="3"/>
          </p:cNvCxnSpPr>
          <p:nvPr/>
        </p:nvCxnSpPr>
        <p:spPr>
          <a:xfrm flipV="1">
            <a:off x="4614045" y="2451651"/>
            <a:ext cx="3830975" cy="1497024"/>
          </a:xfrm>
          <a:prstGeom prst="bentConnector3">
            <a:avLst>
              <a:gd name="adj1" fmla="val 15980"/>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5694764" y="1059138"/>
            <a:ext cx="645095" cy="338546"/>
          </a:xfrm>
          <a:prstGeom prst="rect">
            <a:avLst/>
          </a:prstGeom>
          <a:noFill/>
        </p:spPr>
        <p:txBody>
          <a:bodyPr wrap="none" lIns="91431" tIns="45716" rIns="91431" bIns="45716" rtlCol="0">
            <a:spAutoFit/>
          </a:bodyPr>
          <a:lstStyle/>
          <a:p>
            <a:pPr algn="ctr"/>
            <a:r>
              <a:rPr lang="en-US" sz="1600" dirty="0"/>
              <a:t>Trust</a:t>
            </a:r>
          </a:p>
        </p:txBody>
      </p:sp>
      <p:sp>
        <p:nvSpPr>
          <p:cNvPr id="166" name="TextBox 165"/>
          <p:cNvSpPr txBox="1"/>
          <p:nvPr/>
        </p:nvSpPr>
        <p:spPr>
          <a:xfrm>
            <a:off x="7161554" y="1059138"/>
            <a:ext cx="645095" cy="338546"/>
          </a:xfrm>
          <a:prstGeom prst="rect">
            <a:avLst/>
          </a:prstGeom>
          <a:noFill/>
        </p:spPr>
        <p:txBody>
          <a:bodyPr wrap="none" lIns="91431" tIns="45716" rIns="91431" bIns="45716" rtlCol="0">
            <a:spAutoFit/>
          </a:bodyPr>
          <a:lstStyle/>
          <a:p>
            <a:pPr algn="ctr"/>
            <a:r>
              <a:rPr lang="en-US" sz="1600" dirty="0"/>
              <a:t>Trust</a:t>
            </a:r>
          </a:p>
        </p:txBody>
      </p:sp>
      <p:grpSp>
        <p:nvGrpSpPr>
          <p:cNvPr id="2" name="WEB SITE Group 1"/>
          <p:cNvGrpSpPr/>
          <p:nvPr/>
        </p:nvGrpSpPr>
        <p:grpSpPr>
          <a:xfrm>
            <a:off x="10579248" y="1385918"/>
            <a:ext cx="1012896" cy="1470863"/>
            <a:chOff x="10579247" y="1385917"/>
            <a:chExt cx="1012896" cy="1470863"/>
          </a:xfrm>
        </p:grpSpPr>
        <p:pic>
          <p:nvPicPr>
            <p:cNvPr id="1032" name="Picture 8" descr="C:\DVD_Art_Sept-2-2010\Artwork_Imagery\Icons - Illustrations\_ WINDOWS SERVER ICONS\Documents\Document web page Webpag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670520" y="1791671"/>
              <a:ext cx="830350" cy="1065109"/>
            </a:xfrm>
            <a:prstGeom prst="rect">
              <a:avLst/>
            </a:prstGeom>
            <a:noFill/>
            <a:extLst>
              <a:ext uri="{909E8E84-426E-40DD-AFC4-6F175D3DCCD1}">
                <a14:hiddenFill xmlns:a14="http://schemas.microsoft.com/office/drawing/2010/main">
                  <a:solidFill>
                    <a:srgbClr val="FFFFFF"/>
                  </a:solidFill>
                </a14:hiddenFill>
              </a:ext>
            </a:extLst>
          </p:spPr>
        </p:pic>
        <p:sp>
          <p:nvSpPr>
            <p:cNvPr id="168" name="TextBox 167"/>
            <p:cNvSpPr txBox="1"/>
            <p:nvPr/>
          </p:nvSpPr>
          <p:spPr>
            <a:xfrm>
              <a:off x="10579247" y="1385917"/>
              <a:ext cx="1012896" cy="338550"/>
            </a:xfrm>
            <a:prstGeom prst="rect">
              <a:avLst/>
            </a:prstGeom>
            <a:noFill/>
          </p:spPr>
          <p:txBody>
            <a:bodyPr wrap="none" lIns="91435" tIns="45718" rIns="91435" bIns="45718" rtlCol="0">
              <a:spAutoFit/>
            </a:bodyPr>
            <a:lstStyle/>
            <a:p>
              <a:pPr algn="ctr"/>
              <a:r>
                <a:rPr lang="en-US" sz="1600" dirty="0"/>
                <a:t>Web Site</a:t>
              </a:r>
            </a:p>
          </p:txBody>
        </p:sp>
      </p:grpSp>
      <p:grpSp>
        <p:nvGrpSpPr>
          <p:cNvPr id="3" name="Group 2"/>
          <p:cNvGrpSpPr/>
          <p:nvPr/>
        </p:nvGrpSpPr>
        <p:grpSpPr>
          <a:xfrm>
            <a:off x="10170347" y="3622735"/>
            <a:ext cx="1966169" cy="1289215"/>
            <a:chOff x="10170348" y="3622735"/>
            <a:chExt cx="1966170" cy="1289214"/>
          </a:xfrm>
        </p:grpSpPr>
        <p:pic>
          <p:nvPicPr>
            <p:cNvPr id="1033" name="Picture 9" descr="C:\DVD_Art_Sept-2-2010\Artwork_Imagery\Icons - Illustrations\_ WINDOWS SERVER ICONS\Misc\Web Servic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80768" y="3948228"/>
              <a:ext cx="892002" cy="963721"/>
            </a:xfrm>
            <a:prstGeom prst="rect">
              <a:avLst/>
            </a:prstGeom>
            <a:noFill/>
            <a:extLst>
              <a:ext uri="{909E8E84-426E-40DD-AFC4-6F175D3DCCD1}">
                <a14:hiddenFill xmlns:a14="http://schemas.microsoft.com/office/drawing/2010/main">
                  <a:solidFill>
                    <a:srgbClr val="FFFFFF"/>
                  </a:solidFill>
                </a14:hiddenFill>
              </a:ext>
            </a:extLst>
          </p:spPr>
        </p:pic>
        <p:sp>
          <p:nvSpPr>
            <p:cNvPr id="169" name="TextBox 168"/>
            <p:cNvSpPr txBox="1"/>
            <p:nvPr/>
          </p:nvSpPr>
          <p:spPr>
            <a:xfrm>
              <a:off x="10170348" y="3622735"/>
              <a:ext cx="1966170" cy="338550"/>
            </a:xfrm>
            <a:prstGeom prst="rect">
              <a:avLst/>
            </a:prstGeom>
            <a:noFill/>
          </p:spPr>
          <p:txBody>
            <a:bodyPr wrap="none" lIns="91435" tIns="45718" rIns="91435" bIns="45718" rtlCol="0">
              <a:spAutoFit/>
            </a:bodyPr>
            <a:lstStyle/>
            <a:p>
              <a:pPr algn="ctr"/>
              <a:r>
                <a:rPr lang="en-US" sz="1600" dirty="0"/>
                <a:t>SOAP Web Service</a:t>
              </a:r>
            </a:p>
          </p:txBody>
        </p:sp>
      </p:grpSp>
      <p:grpSp>
        <p:nvGrpSpPr>
          <p:cNvPr id="4" name="Group 3"/>
          <p:cNvGrpSpPr/>
          <p:nvPr/>
        </p:nvGrpSpPr>
        <p:grpSpPr>
          <a:xfrm>
            <a:off x="10182371" y="5069551"/>
            <a:ext cx="1942125" cy="1377333"/>
            <a:chOff x="10182369" y="5069550"/>
            <a:chExt cx="1942126" cy="1377333"/>
          </a:xfrm>
        </p:grpSpPr>
        <p:grpSp>
          <p:nvGrpSpPr>
            <p:cNvPr id="114" name="Group 113"/>
            <p:cNvGrpSpPr/>
            <p:nvPr/>
          </p:nvGrpSpPr>
          <p:grpSpPr>
            <a:xfrm>
              <a:off x="10764054" y="5457972"/>
              <a:ext cx="766911" cy="988911"/>
              <a:chOff x="10566696" y="4019977"/>
              <a:chExt cx="817388" cy="1054000"/>
            </a:xfrm>
          </p:grpSpPr>
          <p:pic>
            <p:nvPicPr>
              <p:cNvPr id="1034" name="Picture 10" descr="C:\DVD_Art_Sept-2-2010\Artwork_Imagery\Icons - Illustrations\_ WINDOWS SERVER ICONS\Documents\Document paper file Blank.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566696" y="4019977"/>
                <a:ext cx="817388" cy="105400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9" descr="C:\DVD_Art_Sept-2-2010\Artwork_Imagery\Icons - Illustrations\_ WINDOWS SERVER ICONS\Misc\Web Services.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650324" y="4261856"/>
                <a:ext cx="650131" cy="702403"/>
              </a:xfrm>
              <a:prstGeom prst="rect">
                <a:avLst/>
              </a:prstGeom>
              <a:noFill/>
              <a:extLst>
                <a:ext uri="{909E8E84-426E-40DD-AFC4-6F175D3DCCD1}">
                  <a14:hiddenFill xmlns:a14="http://schemas.microsoft.com/office/drawing/2010/main">
                    <a:solidFill>
                      <a:srgbClr val="FFFFFF"/>
                    </a:solidFill>
                  </a14:hiddenFill>
                </a:ext>
              </a:extLst>
            </p:spPr>
          </p:pic>
        </p:grpSp>
        <p:sp>
          <p:nvSpPr>
            <p:cNvPr id="170" name="TextBox 169"/>
            <p:cNvSpPr txBox="1"/>
            <p:nvPr/>
          </p:nvSpPr>
          <p:spPr>
            <a:xfrm>
              <a:off x="10182369" y="5069550"/>
              <a:ext cx="1942126" cy="338550"/>
            </a:xfrm>
            <a:prstGeom prst="rect">
              <a:avLst/>
            </a:prstGeom>
            <a:noFill/>
          </p:spPr>
          <p:txBody>
            <a:bodyPr wrap="none" lIns="91435" tIns="45718" rIns="91435" bIns="45718" rtlCol="0">
              <a:spAutoFit/>
            </a:bodyPr>
            <a:lstStyle/>
            <a:p>
              <a:pPr algn="ctr"/>
              <a:r>
                <a:rPr lang="en-US" sz="1600" dirty="0"/>
                <a:t>REST Web Service</a:t>
              </a:r>
            </a:p>
          </p:txBody>
        </p:sp>
      </p:grpSp>
      <p:grpSp>
        <p:nvGrpSpPr>
          <p:cNvPr id="5" name="Group 4"/>
          <p:cNvGrpSpPr/>
          <p:nvPr/>
        </p:nvGrpSpPr>
        <p:grpSpPr>
          <a:xfrm>
            <a:off x="8869044" y="4000242"/>
            <a:ext cx="569377" cy="479837"/>
            <a:chOff x="8869042" y="4000244"/>
            <a:chExt cx="569377" cy="479837"/>
          </a:xfrm>
        </p:grpSpPr>
        <p:grpSp>
          <p:nvGrpSpPr>
            <p:cNvPr id="175" name="token"/>
            <p:cNvGrpSpPr/>
            <p:nvPr/>
          </p:nvGrpSpPr>
          <p:grpSpPr>
            <a:xfrm>
              <a:off x="8967726" y="4000244"/>
              <a:ext cx="266089" cy="253418"/>
              <a:chOff x="2029327" y="3425174"/>
              <a:chExt cx="808522" cy="770021"/>
            </a:xfrm>
          </p:grpSpPr>
          <p:sp>
            <p:nvSpPr>
              <p:cNvPr id="176" name="Regular Pentagon 175"/>
              <p:cNvSpPr/>
              <p:nvPr/>
            </p:nvSpPr>
            <p:spPr bwMode="auto">
              <a:xfrm>
                <a:off x="2029327" y="3425174"/>
                <a:ext cx="808522" cy="770021"/>
              </a:xfrm>
              <a:prstGeom prst="pentagon">
                <a:avLst/>
              </a:prstGeom>
              <a:solidFill>
                <a:srgbClr val="FF0000"/>
              </a:soli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15" fontAlgn="base">
                  <a:spcBef>
                    <a:spcPct val="0"/>
                  </a:spcBef>
                  <a:spcAft>
                    <a:spcPct val="0"/>
                  </a:spcAft>
                </a:pPr>
                <a:endParaRPr lang="en-US" sz="1900" dirty="0">
                  <a:gradFill>
                    <a:gsLst>
                      <a:gs pos="0">
                        <a:srgbClr val="FFFFFF"/>
                      </a:gs>
                      <a:gs pos="100000">
                        <a:srgbClr val="FFFFFF"/>
                      </a:gs>
                    </a:gsLst>
                    <a:lin ang="5400000" scaled="0"/>
                  </a:gradFill>
                </a:endParaRPr>
              </a:p>
            </p:txBody>
          </p:sp>
          <p:sp>
            <p:nvSpPr>
              <p:cNvPr id="177" name="Hexagon 176"/>
              <p:cNvSpPr/>
              <p:nvPr/>
            </p:nvSpPr>
            <p:spPr bwMode="auto">
              <a:xfrm>
                <a:off x="2202581" y="3713748"/>
                <a:ext cx="462012" cy="96252"/>
              </a:xfrm>
              <a:prstGeom prst="hexagon">
                <a:avLst/>
              </a:prstGeom>
              <a:ln w="19050">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15" fontAlgn="base">
                  <a:spcBef>
                    <a:spcPct val="0"/>
                  </a:spcBef>
                  <a:spcAft>
                    <a:spcPct val="0"/>
                  </a:spcAft>
                </a:pPr>
                <a:endParaRPr lang="en-US" sz="1900" dirty="0">
                  <a:gradFill>
                    <a:gsLst>
                      <a:gs pos="0">
                        <a:srgbClr val="FFFFFF"/>
                      </a:gs>
                      <a:gs pos="100000">
                        <a:srgbClr val="FFFFFF"/>
                      </a:gs>
                    </a:gsLst>
                    <a:lin ang="5400000" scaled="0"/>
                  </a:gradFill>
                </a:endParaRPr>
              </a:p>
            </p:txBody>
          </p:sp>
          <p:sp>
            <p:nvSpPr>
              <p:cNvPr id="178" name="Hexagon 177"/>
              <p:cNvSpPr/>
              <p:nvPr/>
            </p:nvSpPr>
            <p:spPr bwMode="auto">
              <a:xfrm>
                <a:off x="2200977" y="3867936"/>
                <a:ext cx="462012" cy="96252"/>
              </a:xfrm>
              <a:prstGeom prst="hexagon">
                <a:avLst/>
              </a:prstGeom>
              <a:ln w="19050">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15" fontAlgn="base">
                  <a:spcBef>
                    <a:spcPct val="0"/>
                  </a:spcBef>
                  <a:spcAft>
                    <a:spcPct val="0"/>
                  </a:spcAft>
                </a:pPr>
                <a:endParaRPr lang="en-US" sz="1900" dirty="0">
                  <a:gradFill>
                    <a:gsLst>
                      <a:gs pos="0">
                        <a:srgbClr val="000000"/>
                      </a:gs>
                      <a:gs pos="100000">
                        <a:srgbClr val="000000"/>
                      </a:gs>
                    </a:gsLst>
                    <a:lin ang="5400000" scaled="0"/>
                  </a:gradFill>
                </a:endParaRPr>
              </a:p>
            </p:txBody>
          </p:sp>
        </p:grpSp>
        <p:sp>
          <p:nvSpPr>
            <p:cNvPr id="183" name="TextBox 182"/>
            <p:cNvSpPr txBox="1"/>
            <p:nvPr/>
          </p:nvSpPr>
          <p:spPr>
            <a:xfrm>
              <a:off x="8869042" y="4218475"/>
              <a:ext cx="569377" cy="261606"/>
            </a:xfrm>
            <a:prstGeom prst="rect">
              <a:avLst/>
            </a:prstGeom>
            <a:noFill/>
          </p:spPr>
          <p:txBody>
            <a:bodyPr wrap="none" lIns="91435" tIns="45718" rIns="91435" bIns="45718" rtlCol="0">
              <a:spAutoFit/>
            </a:bodyPr>
            <a:lstStyle/>
            <a:p>
              <a:r>
                <a:rPr lang="en-US" sz="1100" dirty="0"/>
                <a:t>SAML</a:t>
              </a:r>
            </a:p>
          </p:txBody>
        </p:sp>
      </p:grpSp>
      <p:grpSp>
        <p:nvGrpSpPr>
          <p:cNvPr id="6" name="Group 5"/>
          <p:cNvGrpSpPr/>
          <p:nvPr/>
        </p:nvGrpSpPr>
        <p:grpSpPr>
          <a:xfrm>
            <a:off x="9290931" y="4000242"/>
            <a:ext cx="498844" cy="479837"/>
            <a:chOff x="9290937" y="4000244"/>
            <a:chExt cx="498845" cy="479837"/>
          </a:xfrm>
        </p:grpSpPr>
        <p:grpSp>
          <p:nvGrpSpPr>
            <p:cNvPr id="179" name="token"/>
            <p:cNvGrpSpPr/>
            <p:nvPr/>
          </p:nvGrpSpPr>
          <p:grpSpPr>
            <a:xfrm>
              <a:off x="9356726" y="4000244"/>
              <a:ext cx="266089" cy="253418"/>
              <a:chOff x="2029327" y="3425174"/>
              <a:chExt cx="808522" cy="770021"/>
            </a:xfrm>
          </p:grpSpPr>
          <p:sp>
            <p:nvSpPr>
              <p:cNvPr id="180" name="Regular Pentagon 179"/>
              <p:cNvSpPr/>
              <p:nvPr/>
            </p:nvSpPr>
            <p:spPr bwMode="auto">
              <a:xfrm>
                <a:off x="2029327" y="3425174"/>
                <a:ext cx="808522" cy="770021"/>
              </a:xfrm>
              <a:prstGeom prst="pentagon">
                <a:avLst/>
              </a:prstGeom>
              <a:solidFill>
                <a:srgbClr val="00B050"/>
              </a:solidFill>
              <a:ln>
                <a:solidFill>
                  <a:srgbClr val="00B050"/>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15" fontAlgn="base">
                  <a:spcBef>
                    <a:spcPct val="0"/>
                  </a:spcBef>
                  <a:spcAft>
                    <a:spcPct val="0"/>
                  </a:spcAft>
                </a:pPr>
                <a:endParaRPr lang="en-US" sz="1900" dirty="0">
                  <a:gradFill>
                    <a:gsLst>
                      <a:gs pos="0">
                        <a:srgbClr val="FFFFFF"/>
                      </a:gs>
                      <a:gs pos="100000">
                        <a:srgbClr val="FFFFFF"/>
                      </a:gs>
                    </a:gsLst>
                    <a:lin ang="5400000" scaled="0"/>
                  </a:gradFill>
                </a:endParaRPr>
              </a:p>
            </p:txBody>
          </p:sp>
          <p:sp>
            <p:nvSpPr>
              <p:cNvPr id="181" name="Hexagon 180"/>
              <p:cNvSpPr/>
              <p:nvPr/>
            </p:nvSpPr>
            <p:spPr bwMode="auto">
              <a:xfrm>
                <a:off x="2202581" y="3713748"/>
                <a:ext cx="462012" cy="96252"/>
              </a:xfrm>
              <a:prstGeom prst="hexagon">
                <a:avLst/>
              </a:prstGeom>
              <a:ln w="19050">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15" fontAlgn="base">
                  <a:spcBef>
                    <a:spcPct val="0"/>
                  </a:spcBef>
                  <a:spcAft>
                    <a:spcPct val="0"/>
                  </a:spcAft>
                </a:pPr>
                <a:endParaRPr lang="en-US" sz="1900" dirty="0">
                  <a:gradFill>
                    <a:gsLst>
                      <a:gs pos="0">
                        <a:srgbClr val="FFFFFF"/>
                      </a:gs>
                      <a:gs pos="100000">
                        <a:srgbClr val="FFFFFF"/>
                      </a:gs>
                    </a:gsLst>
                    <a:lin ang="5400000" scaled="0"/>
                  </a:gradFill>
                </a:endParaRPr>
              </a:p>
            </p:txBody>
          </p:sp>
          <p:sp>
            <p:nvSpPr>
              <p:cNvPr id="182" name="Hexagon 181"/>
              <p:cNvSpPr/>
              <p:nvPr/>
            </p:nvSpPr>
            <p:spPr bwMode="auto">
              <a:xfrm>
                <a:off x="2200977" y="3867936"/>
                <a:ext cx="462012" cy="96252"/>
              </a:xfrm>
              <a:prstGeom prst="hexagon">
                <a:avLst/>
              </a:prstGeom>
              <a:ln w="19050">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15" fontAlgn="base">
                  <a:spcBef>
                    <a:spcPct val="0"/>
                  </a:spcBef>
                  <a:spcAft>
                    <a:spcPct val="0"/>
                  </a:spcAft>
                </a:pPr>
                <a:endParaRPr lang="en-US" sz="1900" dirty="0">
                  <a:gradFill>
                    <a:gsLst>
                      <a:gs pos="0">
                        <a:srgbClr val="000000"/>
                      </a:gs>
                      <a:gs pos="100000">
                        <a:srgbClr val="000000"/>
                      </a:gs>
                    </a:gsLst>
                    <a:lin ang="5400000" scaled="0"/>
                  </a:gradFill>
                </a:endParaRPr>
              </a:p>
            </p:txBody>
          </p:sp>
        </p:grpSp>
        <p:sp>
          <p:nvSpPr>
            <p:cNvPr id="184" name="TextBox 183"/>
            <p:cNvSpPr txBox="1"/>
            <p:nvPr/>
          </p:nvSpPr>
          <p:spPr>
            <a:xfrm>
              <a:off x="9290937" y="4218475"/>
              <a:ext cx="498845" cy="261606"/>
            </a:xfrm>
            <a:prstGeom prst="rect">
              <a:avLst/>
            </a:prstGeom>
            <a:noFill/>
          </p:spPr>
          <p:txBody>
            <a:bodyPr wrap="none" lIns="91435" tIns="45718" rIns="91435" bIns="45718" rtlCol="0">
              <a:spAutoFit/>
            </a:bodyPr>
            <a:lstStyle/>
            <a:p>
              <a:r>
                <a:rPr lang="en-US" sz="1100" dirty="0"/>
                <a:t>SWT</a:t>
              </a:r>
            </a:p>
          </p:txBody>
        </p:sp>
      </p:grpSp>
      <p:grpSp>
        <p:nvGrpSpPr>
          <p:cNvPr id="79" name="Group 78"/>
          <p:cNvGrpSpPr/>
          <p:nvPr/>
        </p:nvGrpSpPr>
        <p:grpSpPr>
          <a:xfrm>
            <a:off x="7878430" y="2210870"/>
            <a:ext cx="1906281" cy="874552"/>
            <a:chOff x="7878430" y="2210868"/>
            <a:chExt cx="1906282" cy="874552"/>
          </a:xfrm>
        </p:grpSpPr>
        <p:pic>
          <p:nvPicPr>
            <p:cNvPr id="15" name="Picture 3" descr="C:\Program Files\Microsoft Resource DVD Artwork\DVD_ART35\Artwork_Imagery\Icons - Illustrations\_WINDOWS SERVER ICONS\Misc\Web Services Globe internet world earth.png"/>
            <p:cNvPicPr>
              <a:picLocks noChangeAspect="1" noChangeArrowheads="1"/>
            </p:cNvPicPr>
            <p:nvPr/>
          </p:nvPicPr>
          <p:blipFill>
            <a:blip r:embed="rId9"/>
            <a:srcRect/>
            <a:stretch>
              <a:fillRect/>
            </a:stretch>
          </p:blipFill>
          <p:spPr bwMode="auto">
            <a:xfrm flipH="1">
              <a:off x="8445019" y="2210868"/>
              <a:ext cx="425861" cy="481564"/>
            </a:xfrm>
            <a:prstGeom prst="rect">
              <a:avLst/>
            </a:prstGeom>
            <a:noFill/>
          </p:spPr>
        </p:pic>
        <p:sp>
          <p:nvSpPr>
            <p:cNvPr id="24" name="TextBox 23"/>
            <p:cNvSpPr txBox="1"/>
            <p:nvPr/>
          </p:nvSpPr>
          <p:spPr>
            <a:xfrm>
              <a:off x="7878430" y="2700703"/>
              <a:ext cx="1906282" cy="384717"/>
            </a:xfrm>
            <a:prstGeom prst="rect">
              <a:avLst/>
            </a:prstGeom>
            <a:noFill/>
          </p:spPr>
          <p:txBody>
            <a:bodyPr wrap="none" lIns="91435" tIns="45718" rIns="91435" bIns="45718" rtlCol="0">
              <a:spAutoFit/>
            </a:bodyPr>
            <a:lstStyle/>
            <a:p>
              <a:r>
                <a:rPr lang="en-US" sz="1900" b="1" dirty="0"/>
                <a:t>WS-Federation</a:t>
              </a:r>
            </a:p>
          </p:txBody>
        </p:sp>
      </p:grpSp>
      <p:grpSp>
        <p:nvGrpSpPr>
          <p:cNvPr id="80" name="Group 79"/>
          <p:cNvGrpSpPr/>
          <p:nvPr/>
        </p:nvGrpSpPr>
        <p:grpSpPr>
          <a:xfrm>
            <a:off x="8099110" y="4259633"/>
            <a:ext cx="1197818" cy="833428"/>
            <a:chOff x="8099110" y="4259631"/>
            <a:chExt cx="1197819" cy="833428"/>
          </a:xfrm>
        </p:grpSpPr>
        <p:pic>
          <p:nvPicPr>
            <p:cNvPr id="16" name="sts" descr="C:\Program Files\Microsoft Resource DVD Artwork\DVD_ART\Artwork_Imagery\HARDWARE_IMAGERY\Illustration - Misc Hardware\Windows Server Icons\Misc\Web Services.png"/>
            <p:cNvPicPr>
              <a:picLocks noChangeAspect="1" noChangeArrowheads="1"/>
            </p:cNvPicPr>
            <p:nvPr/>
          </p:nvPicPr>
          <p:blipFill>
            <a:blip r:embed="rId8"/>
            <a:srcRect/>
            <a:stretch>
              <a:fillRect/>
            </a:stretch>
          </p:blipFill>
          <p:spPr bwMode="auto">
            <a:xfrm flipH="1">
              <a:off x="8412739" y="4259631"/>
              <a:ext cx="427360" cy="461721"/>
            </a:xfrm>
            <a:prstGeom prst="rect">
              <a:avLst/>
            </a:prstGeom>
            <a:noFill/>
          </p:spPr>
        </p:pic>
        <p:sp>
          <p:nvSpPr>
            <p:cNvPr id="22" name="TextBox 21"/>
            <p:cNvSpPr txBox="1"/>
            <p:nvPr/>
          </p:nvSpPr>
          <p:spPr>
            <a:xfrm>
              <a:off x="8099110" y="4723731"/>
              <a:ext cx="1197819" cy="369328"/>
            </a:xfrm>
            <a:prstGeom prst="rect">
              <a:avLst/>
            </a:prstGeom>
            <a:noFill/>
          </p:spPr>
          <p:txBody>
            <a:bodyPr wrap="none" lIns="91435" tIns="45718" rIns="91435" bIns="45718" rtlCol="0">
              <a:spAutoFit/>
            </a:bodyPr>
            <a:lstStyle/>
            <a:p>
              <a:r>
                <a:rPr lang="en-US" b="1" dirty="0" smtClean="0"/>
                <a:t>WS-Trust</a:t>
              </a:r>
              <a:endParaRPr lang="en-US" b="1" dirty="0"/>
            </a:p>
          </p:txBody>
        </p:sp>
      </p:grpSp>
      <p:grpSp>
        <p:nvGrpSpPr>
          <p:cNvPr id="82" name="Group 81"/>
          <p:cNvGrpSpPr/>
          <p:nvPr/>
        </p:nvGrpSpPr>
        <p:grpSpPr>
          <a:xfrm>
            <a:off x="7875641" y="5841945"/>
            <a:ext cx="2148335" cy="702049"/>
            <a:chOff x="7875641" y="5841945"/>
            <a:chExt cx="2148335" cy="702049"/>
          </a:xfrm>
        </p:grpSpPr>
        <p:pic>
          <p:nvPicPr>
            <p:cNvPr id="18" name="sts" descr="C:\Program Files\Microsoft Resource DVD Artwork\DVD_ART\Artwork_Imagery\HARDWARE_IMAGERY\Illustration - Misc Hardware\Windows Server Icons\Misc\Web Services.png"/>
            <p:cNvPicPr>
              <a:picLocks noChangeAspect="1" noChangeArrowheads="1"/>
            </p:cNvPicPr>
            <p:nvPr/>
          </p:nvPicPr>
          <p:blipFill>
            <a:blip r:embed="rId8">
              <a:duotone>
                <a:prstClr val="black"/>
                <a:schemeClr val="accent3">
                  <a:tint val="45000"/>
                  <a:satMod val="400000"/>
                </a:schemeClr>
              </a:duotone>
            </a:blip>
            <a:srcRect/>
            <a:stretch>
              <a:fillRect/>
            </a:stretch>
          </p:blipFill>
          <p:spPr bwMode="auto">
            <a:xfrm flipH="1">
              <a:off x="8394141" y="5841945"/>
              <a:ext cx="427360" cy="461721"/>
            </a:xfrm>
            <a:prstGeom prst="rect">
              <a:avLst/>
            </a:prstGeom>
            <a:noFill/>
          </p:spPr>
        </p:pic>
        <p:sp>
          <p:nvSpPr>
            <p:cNvPr id="23" name="TextBox 22"/>
            <p:cNvSpPr txBox="1"/>
            <p:nvPr/>
          </p:nvSpPr>
          <p:spPr>
            <a:xfrm>
              <a:off x="7875641" y="6159277"/>
              <a:ext cx="2148335" cy="384717"/>
            </a:xfrm>
            <a:prstGeom prst="rect">
              <a:avLst/>
            </a:prstGeom>
            <a:noFill/>
          </p:spPr>
          <p:txBody>
            <a:bodyPr wrap="none" lIns="91435" tIns="45718" rIns="91435" bIns="45718" rtlCol="0">
              <a:spAutoFit/>
            </a:bodyPr>
            <a:lstStyle/>
            <a:p>
              <a:r>
                <a:rPr lang="en-US" sz="1900" b="1" dirty="0"/>
                <a:t>OAuth WRAP/2.0</a:t>
              </a:r>
            </a:p>
          </p:txBody>
        </p:sp>
      </p:grpSp>
    </p:spTree>
    <p:extLst>
      <p:ext uri="{BB962C8B-B14F-4D97-AF65-F5344CB8AC3E}">
        <p14:creationId xmlns:p14="http://schemas.microsoft.com/office/powerpoint/2010/main" val="1744216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9"/>
                                        </p:tgtEl>
                                        <p:attrNameLst>
                                          <p:attrName>style.visibility</p:attrName>
                                        </p:attrNameLst>
                                      </p:cBhvr>
                                      <p:to>
                                        <p:strVal val="visible"/>
                                      </p:to>
                                    </p:set>
                                    <p:anim calcmode="lin" valueType="num">
                                      <p:cBhvr>
                                        <p:cTn id="14" dur="500" fill="hold"/>
                                        <p:tgtEl>
                                          <p:spTgt spid="79"/>
                                        </p:tgtEl>
                                        <p:attrNameLst>
                                          <p:attrName>ppt_w</p:attrName>
                                        </p:attrNameLst>
                                      </p:cBhvr>
                                      <p:tavLst>
                                        <p:tav tm="0">
                                          <p:val>
                                            <p:fltVal val="0"/>
                                          </p:val>
                                        </p:tav>
                                        <p:tav tm="100000">
                                          <p:val>
                                            <p:strVal val="#ppt_w"/>
                                          </p:val>
                                        </p:tav>
                                      </p:tavLst>
                                    </p:anim>
                                    <p:anim calcmode="lin" valueType="num">
                                      <p:cBhvr>
                                        <p:cTn id="15" dur="500" fill="hold"/>
                                        <p:tgtEl>
                                          <p:spTgt spid="79"/>
                                        </p:tgtEl>
                                        <p:attrNameLst>
                                          <p:attrName>ppt_h</p:attrName>
                                        </p:attrNameLst>
                                      </p:cBhvr>
                                      <p:tavLst>
                                        <p:tav tm="0">
                                          <p:val>
                                            <p:fltVal val="0"/>
                                          </p:val>
                                        </p:tav>
                                        <p:tav tm="100000">
                                          <p:val>
                                            <p:strVal val="#ppt_h"/>
                                          </p:val>
                                        </p:tav>
                                      </p:tavLst>
                                    </p:anim>
                                    <p:animEffect transition="in" filter="fade">
                                      <p:cBhvr>
                                        <p:cTn id="16" dur="500"/>
                                        <p:tgtEl>
                                          <p:spTgt spid="79"/>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p:cTn id="20" dur="500" fill="hold"/>
                                        <p:tgtEl>
                                          <p:spTgt spid="80"/>
                                        </p:tgtEl>
                                        <p:attrNameLst>
                                          <p:attrName>ppt_w</p:attrName>
                                        </p:attrNameLst>
                                      </p:cBhvr>
                                      <p:tavLst>
                                        <p:tav tm="0">
                                          <p:val>
                                            <p:fltVal val="0"/>
                                          </p:val>
                                        </p:tav>
                                        <p:tav tm="100000">
                                          <p:val>
                                            <p:strVal val="#ppt_w"/>
                                          </p:val>
                                        </p:tav>
                                      </p:tavLst>
                                    </p:anim>
                                    <p:anim calcmode="lin" valueType="num">
                                      <p:cBhvr>
                                        <p:cTn id="21" dur="500" fill="hold"/>
                                        <p:tgtEl>
                                          <p:spTgt spid="80"/>
                                        </p:tgtEl>
                                        <p:attrNameLst>
                                          <p:attrName>ppt_h</p:attrName>
                                        </p:attrNameLst>
                                      </p:cBhvr>
                                      <p:tavLst>
                                        <p:tav tm="0">
                                          <p:val>
                                            <p:fltVal val="0"/>
                                          </p:val>
                                        </p:tav>
                                        <p:tav tm="100000">
                                          <p:val>
                                            <p:strVal val="#ppt_h"/>
                                          </p:val>
                                        </p:tav>
                                      </p:tavLst>
                                    </p:anim>
                                    <p:animEffect transition="in" filter="fade">
                                      <p:cBhvr>
                                        <p:cTn id="22" dur="500"/>
                                        <p:tgtEl>
                                          <p:spTgt spid="80"/>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p:cTn id="26" dur="500" fill="hold"/>
                                        <p:tgtEl>
                                          <p:spTgt spid="82"/>
                                        </p:tgtEl>
                                        <p:attrNameLst>
                                          <p:attrName>ppt_w</p:attrName>
                                        </p:attrNameLst>
                                      </p:cBhvr>
                                      <p:tavLst>
                                        <p:tav tm="0">
                                          <p:val>
                                            <p:fltVal val="0"/>
                                          </p:val>
                                        </p:tav>
                                        <p:tav tm="100000">
                                          <p:val>
                                            <p:strVal val="#ppt_w"/>
                                          </p:val>
                                        </p:tav>
                                      </p:tavLst>
                                    </p:anim>
                                    <p:anim calcmode="lin" valueType="num">
                                      <p:cBhvr>
                                        <p:cTn id="27" dur="500" fill="hold"/>
                                        <p:tgtEl>
                                          <p:spTgt spid="82"/>
                                        </p:tgtEl>
                                        <p:attrNameLst>
                                          <p:attrName>ppt_h</p:attrName>
                                        </p:attrNameLst>
                                      </p:cBhvr>
                                      <p:tavLst>
                                        <p:tav tm="0">
                                          <p:val>
                                            <p:fltVal val="0"/>
                                          </p:val>
                                        </p:tav>
                                        <p:tav tm="100000">
                                          <p:val>
                                            <p:strVal val="#ppt_h"/>
                                          </p:val>
                                        </p:tav>
                                      </p:tavLst>
                                    </p:anim>
                                    <p:animEffect transition="in" filter="fade">
                                      <p:cBhvr>
                                        <p:cTn id="28" dur="500"/>
                                        <p:tgtEl>
                                          <p:spTgt spid="8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027"/>
                                        </p:tgtEl>
                                        <p:attrNameLst>
                                          <p:attrName>style.visibility</p:attrName>
                                        </p:attrNameLst>
                                      </p:cBhvr>
                                      <p:to>
                                        <p:strVal val="visible"/>
                                      </p:to>
                                    </p:set>
                                    <p:anim calcmode="lin" valueType="num">
                                      <p:cBhvr>
                                        <p:cTn id="54" dur="500" fill="hold"/>
                                        <p:tgtEl>
                                          <p:spTgt spid="1027"/>
                                        </p:tgtEl>
                                        <p:attrNameLst>
                                          <p:attrName>ppt_w</p:attrName>
                                        </p:attrNameLst>
                                      </p:cBhvr>
                                      <p:tavLst>
                                        <p:tav tm="0">
                                          <p:val>
                                            <p:fltVal val="0"/>
                                          </p:val>
                                        </p:tav>
                                        <p:tav tm="100000">
                                          <p:val>
                                            <p:strVal val="#ppt_w"/>
                                          </p:val>
                                        </p:tav>
                                      </p:tavLst>
                                    </p:anim>
                                    <p:anim calcmode="lin" valueType="num">
                                      <p:cBhvr>
                                        <p:cTn id="55" dur="500" fill="hold"/>
                                        <p:tgtEl>
                                          <p:spTgt spid="1027"/>
                                        </p:tgtEl>
                                        <p:attrNameLst>
                                          <p:attrName>ppt_h</p:attrName>
                                        </p:attrNameLst>
                                      </p:cBhvr>
                                      <p:tavLst>
                                        <p:tav tm="0">
                                          <p:val>
                                            <p:fltVal val="0"/>
                                          </p:val>
                                        </p:tav>
                                        <p:tav tm="100000">
                                          <p:val>
                                            <p:strVal val="#ppt_h"/>
                                          </p:val>
                                        </p:tav>
                                      </p:tavLst>
                                    </p:anim>
                                    <p:animEffect transition="in" filter="fade">
                                      <p:cBhvr>
                                        <p:cTn id="56" dur="500"/>
                                        <p:tgtEl>
                                          <p:spTgt spid="1027"/>
                                        </p:tgtEl>
                                      </p:cBhvr>
                                    </p:animEffect>
                                  </p:childTnLst>
                                </p:cTn>
                              </p:par>
                            </p:childTnLst>
                          </p:cTn>
                        </p:par>
                        <p:par>
                          <p:cTn id="57" fill="hold">
                            <p:stCondLst>
                              <p:cond delay="500"/>
                            </p:stCondLst>
                            <p:childTnLst>
                              <p:par>
                                <p:cTn id="58" presetID="53" presetClass="entr" presetSubtype="16" fill="hold" nodeType="afterEffect">
                                  <p:stCondLst>
                                    <p:cond delay="0"/>
                                  </p:stCondLst>
                                  <p:childTnLst>
                                    <p:set>
                                      <p:cBhvr>
                                        <p:cTn id="59" dur="1" fill="hold">
                                          <p:stCondLst>
                                            <p:cond delay="0"/>
                                          </p:stCondLst>
                                        </p:cTn>
                                        <p:tgtEl>
                                          <p:spTgt spid="1026"/>
                                        </p:tgtEl>
                                        <p:attrNameLst>
                                          <p:attrName>style.visibility</p:attrName>
                                        </p:attrNameLst>
                                      </p:cBhvr>
                                      <p:to>
                                        <p:strVal val="visible"/>
                                      </p:to>
                                    </p:set>
                                    <p:anim calcmode="lin" valueType="num">
                                      <p:cBhvr>
                                        <p:cTn id="60" dur="500" fill="hold"/>
                                        <p:tgtEl>
                                          <p:spTgt spid="1026"/>
                                        </p:tgtEl>
                                        <p:attrNameLst>
                                          <p:attrName>ppt_w</p:attrName>
                                        </p:attrNameLst>
                                      </p:cBhvr>
                                      <p:tavLst>
                                        <p:tav tm="0">
                                          <p:val>
                                            <p:fltVal val="0"/>
                                          </p:val>
                                        </p:tav>
                                        <p:tav tm="100000">
                                          <p:val>
                                            <p:strVal val="#ppt_w"/>
                                          </p:val>
                                        </p:tav>
                                      </p:tavLst>
                                    </p:anim>
                                    <p:anim calcmode="lin" valueType="num">
                                      <p:cBhvr>
                                        <p:cTn id="61" dur="500" fill="hold"/>
                                        <p:tgtEl>
                                          <p:spTgt spid="1026"/>
                                        </p:tgtEl>
                                        <p:attrNameLst>
                                          <p:attrName>ppt_h</p:attrName>
                                        </p:attrNameLst>
                                      </p:cBhvr>
                                      <p:tavLst>
                                        <p:tav tm="0">
                                          <p:val>
                                            <p:fltVal val="0"/>
                                          </p:val>
                                        </p:tav>
                                        <p:tav tm="100000">
                                          <p:val>
                                            <p:strVal val="#ppt_h"/>
                                          </p:val>
                                        </p:tav>
                                      </p:tavLst>
                                    </p:anim>
                                    <p:animEffect transition="in" filter="fade">
                                      <p:cBhvr>
                                        <p:cTn id="62" dur="500"/>
                                        <p:tgtEl>
                                          <p:spTgt spid="1026"/>
                                        </p:tgtEl>
                                      </p:cBhvr>
                                    </p:animEffect>
                                  </p:childTnLst>
                                </p:cTn>
                              </p:par>
                            </p:childTnLst>
                          </p:cTn>
                        </p:par>
                        <p:par>
                          <p:cTn id="63" fill="hold">
                            <p:stCondLst>
                              <p:cond delay="1000"/>
                            </p:stCondLst>
                            <p:childTnLst>
                              <p:par>
                                <p:cTn id="64" presetID="53" presetClass="entr" presetSubtype="16" fill="hold" nodeType="afterEffect">
                                  <p:stCondLst>
                                    <p:cond delay="0"/>
                                  </p:stCondLst>
                                  <p:childTnLst>
                                    <p:set>
                                      <p:cBhvr>
                                        <p:cTn id="65" dur="1" fill="hold">
                                          <p:stCondLst>
                                            <p:cond delay="0"/>
                                          </p:stCondLst>
                                        </p:cTn>
                                        <p:tgtEl>
                                          <p:spTgt spid="1028"/>
                                        </p:tgtEl>
                                        <p:attrNameLst>
                                          <p:attrName>style.visibility</p:attrName>
                                        </p:attrNameLst>
                                      </p:cBhvr>
                                      <p:to>
                                        <p:strVal val="visible"/>
                                      </p:to>
                                    </p:set>
                                    <p:anim calcmode="lin" valueType="num">
                                      <p:cBhvr>
                                        <p:cTn id="66" dur="500" fill="hold"/>
                                        <p:tgtEl>
                                          <p:spTgt spid="1028"/>
                                        </p:tgtEl>
                                        <p:attrNameLst>
                                          <p:attrName>ppt_w</p:attrName>
                                        </p:attrNameLst>
                                      </p:cBhvr>
                                      <p:tavLst>
                                        <p:tav tm="0">
                                          <p:val>
                                            <p:fltVal val="0"/>
                                          </p:val>
                                        </p:tav>
                                        <p:tav tm="100000">
                                          <p:val>
                                            <p:strVal val="#ppt_w"/>
                                          </p:val>
                                        </p:tav>
                                      </p:tavLst>
                                    </p:anim>
                                    <p:anim calcmode="lin" valueType="num">
                                      <p:cBhvr>
                                        <p:cTn id="67" dur="500" fill="hold"/>
                                        <p:tgtEl>
                                          <p:spTgt spid="1028"/>
                                        </p:tgtEl>
                                        <p:attrNameLst>
                                          <p:attrName>ppt_h</p:attrName>
                                        </p:attrNameLst>
                                      </p:cBhvr>
                                      <p:tavLst>
                                        <p:tav tm="0">
                                          <p:val>
                                            <p:fltVal val="0"/>
                                          </p:val>
                                        </p:tav>
                                        <p:tav tm="100000">
                                          <p:val>
                                            <p:strVal val="#ppt_h"/>
                                          </p:val>
                                        </p:tav>
                                      </p:tavLst>
                                    </p:anim>
                                    <p:animEffect transition="in" filter="fade">
                                      <p:cBhvr>
                                        <p:cTn id="68" dur="500"/>
                                        <p:tgtEl>
                                          <p:spTgt spid="1028"/>
                                        </p:tgtEl>
                                      </p:cBhvr>
                                    </p:animEffect>
                                  </p:childTnLst>
                                </p:cTn>
                              </p:par>
                            </p:childTnLst>
                          </p:cTn>
                        </p:par>
                        <p:par>
                          <p:cTn id="69" fill="hold">
                            <p:stCondLst>
                              <p:cond delay="1500"/>
                            </p:stCondLst>
                            <p:childTnLst>
                              <p:par>
                                <p:cTn id="70" presetID="53" presetClass="entr" presetSubtype="16" fill="hold" nodeType="after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fltVal val="0"/>
                                          </p:val>
                                        </p:tav>
                                        <p:tav tm="100000">
                                          <p:val>
                                            <p:strVal val="#ppt_w"/>
                                          </p:val>
                                        </p:tav>
                                      </p:tavLst>
                                    </p:anim>
                                    <p:anim calcmode="lin" valueType="num">
                                      <p:cBhvr>
                                        <p:cTn id="73" dur="500" fill="hold"/>
                                        <p:tgtEl>
                                          <p:spTgt spid="12"/>
                                        </p:tgtEl>
                                        <p:attrNameLst>
                                          <p:attrName>ppt_h</p:attrName>
                                        </p:attrNameLst>
                                      </p:cBhvr>
                                      <p:tavLst>
                                        <p:tav tm="0">
                                          <p:val>
                                            <p:fltVal val="0"/>
                                          </p:val>
                                        </p:tav>
                                        <p:tav tm="100000">
                                          <p:val>
                                            <p:strVal val="#ppt_h"/>
                                          </p:val>
                                        </p:tav>
                                      </p:tavLst>
                                    </p:anim>
                                    <p:animEffect transition="in" filter="fade">
                                      <p:cBhvr>
                                        <p:cTn id="74" dur="500"/>
                                        <p:tgtEl>
                                          <p:spTgt spid="12"/>
                                        </p:tgtEl>
                                      </p:cBhvr>
                                    </p:animEffect>
                                  </p:childTnLst>
                                </p:cTn>
                              </p:par>
                            </p:childTnLst>
                          </p:cTn>
                        </p:par>
                        <p:par>
                          <p:cTn id="75" fill="hold">
                            <p:stCondLst>
                              <p:cond delay="2000"/>
                            </p:stCondLst>
                            <p:childTnLst>
                              <p:par>
                                <p:cTn id="76" presetID="53" presetClass="entr" presetSubtype="16" fill="hold" nodeType="after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animEffect transition="in" filter="fade">
                                      <p:cBhvr>
                                        <p:cTn id="80" dur="500"/>
                                        <p:tgtEl>
                                          <p:spTgt spid="61"/>
                                        </p:tgtEl>
                                      </p:cBhvr>
                                    </p:animEffect>
                                  </p:childTnLst>
                                </p:cTn>
                              </p:par>
                            </p:childTnLst>
                          </p:cTn>
                        </p:par>
                        <p:par>
                          <p:cTn id="81" fill="hold">
                            <p:stCondLst>
                              <p:cond delay="2500"/>
                            </p:stCondLst>
                            <p:childTnLst>
                              <p:par>
                                <p:cTn id="82" presetID="53" presetClass="entr" presetSubtype="16" fill="hold" nodeType="afterEffect">
                                  <p:stCondLst>
                                    <p:cond delay="0"/>
                                  </p:stCondLst>
                                  <p:childTnLst>
                                    <p:set>
                                      <p:cBhvr>
                                        <p:cTn id="83" dur="1" fill="hold">
                                          <p:stCondLst>
                                            <p:cond delay="0"/>
                                          </p:stCondLst>
                                        </p:cTn>
                                        <p:tgtEl>
                                          <p:spTgt spid="62"/>
                                        </p:tgtEl>
                                        <p:attrNameLst>
                                          <p:attrName>style.visibility</p:attrName>
                                        </p:attrNameLst>
                                      </p:cBhvr>
                                      <p:to>
                                        <p:strVal val="visible"/>
                                      </p:to>
                                    </p:set>
                                    <p:anim calcmode="lin" valueType="num">
                                      <p:cBhvr>
                                        <p:cTn id="84" dur="500" fill="hold"/>
                                        <p:tgtEl>
                                          <p:spTgt spid="62"/>
                                        </p:tgtEl>
                                        <p:attrNameLst>
                                          <p:attrName>ppt_w</p:attrName>
                                        </p:attrNameLst>
                                      </p:cBhvr>
                                      <p:tavLst>
                                        <p:tav tm="0">
                                          <p:val>
                                            <p:fltVal val="0"/>
                                          </p:val>
                                        </p:tav>
                                        <p:tav tm="100000">
                                          <p:val>
                                            <p:strVal val="#ppt_w"/>
                                          </p:val>
                                        </p:tav>
                                      </p:tavLst>
                                    </p:anim>
                                    <p:anim calcmode="lin" valueType="num">
                                      <p:cBhvr>
                                        <p:cTn id="85" dur="500" fill="hold"/>
                                        <p:tgtEl>
                                          <p:spTgt spid="62"/>
                                        </p:tgtEl>
                                        <p:attrNameLst>
                                          <p:attrName>ppt_h</p:attrName>
                                        </p:attrNameLst>
                                      </p:cBhvr>
                                      <p:tavLst>
                                        <p:tav tm="0">
                                          <p:val>
                                            <p:fltVal val="0"/>
                                          </p:val>
                                        </p:tav>
                                        <p:tav tm="100000">
                                          <p:val>
                                            <p:strVal val="#ppt_h"/>
                                          </p:val>
                                        </p:tav>
                                      </p:tavLst>
                                    </p:anim>
                                    <p:animEffect transition="in" filter="fade">
                                      <p:cBhvr>
                                        <p:cTn id="86" dur="500"/>
                                        <p:tgtEl>
                                          <p:spTgt spid="6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left)">
                                      <p:cBhvr>
                                        <p:cTn id="91" dur="500"/>
                                        <p:tgtEl>
                                          <p:spTgt spid="2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85"/>
                                        </p:tgtEl>
                                        <p:attrNameLst>
                                          <p:attrName>style.visibility</p:attrName>
                                        </p:attrNameLst>
                                      </p:cBhvr>
                                      <p:to>
                                        <p:strVal val="visible"/>
                                      </p:to>
                                    </p:set>
                                    <p:animEffect transition="in" filter="wipe(down)">
                                      <p:cBhvr>
                                        <p:cTn id="96" dur="500"/>
                                        <p:tgtEl>
                                          <p:spTgt spid="8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165"/>
                                        </p:tgtEl>
                                        <p:attrNameLst>
                                          <p:attrName>style.visibility</p:attrName>
                                        </p:attrNameLst>
                                      </p:cBhvr>
                                      <p:to>
                                        <p:strVal val="visible"/>
                                      </p:to>
                                    </p:set>
                                    <p:animEffect transition="in" filter="wipe(down)">
                                      <p:cBhvr>
                                        <p:cTn id="101" dur="500"/>
                                        <p:tgtEl>
                                          <p:spTgt spid="16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87"/>
                                        </p:tgtEl>
                                        <p:attrNameLst>
                                          <p:attrName>style.visibility</p:attrName>
                                        </p:attrNameLst>
                                      </p:cBhvr>
                                      <p:to>
                                        <p:strVal val="visible"/>
                                      </p:to>
                                    </p:set>
                                    <p:animEffect transition="in" filter="wipe(down)">
                                      <p:cBhvr>
                                        <p:cTn id="106" dur="500"/>
                                        <p:tgtEl>
                                          <p:spTgt spid="87"/>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166"/>
                                        </p:tgtEl>
                                        <p:attrNameLst>
                                          <p:attrName>style.visibility</p:attrName>
                                        </p:attrNameLst>
                                      </p:cBhvr>
                                      <p:to>
                                        <p:strVal val="visible"/>
                                      </p:to>
                                    </p:set>
                                    <p:animEffect transition="in" filter="wipe(down)">
                                      <p:cBhvr>
                                        <p:cTn id="111" dur="500"/>
                                        <p:tgtEl>
                                          <p:spTgt spid="166"/>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nodeType="clickEffect">
                                  <p:stCondLst>
                                    <p:cond delay="0"/>
                                  </p:stCondLst>
                                  <p:childTnLst>
                                    <p:set>
                                      <p:cBhvr>
                                        <p:cTn id="115" dur="1" fill="hold">
                                          <p:stCondLst>
                                            <p:cond delay="0"/>
                                          </p:stCondLst>
                                        </p:cTn>
                                        <p:tgtEl>
                                          <p:spTgt spid="88"/>
                                        </p:tgtEl>
                                        <p:attrNameLst>
                                          <p:attrName>style.visibility</p:attrName>
                                        </p:attrNameLst>
                                      </p:cBhvr>
                                      <p:to>
                                        <p:strVal val="visible"/>
                                      </p:to>
                                    </p:set>
                                    <p:animEffect transition="in" filter="wipe(down)">
                                      <p:cBhvr>
                                        <p:cTn id="116" dur="500"/>
                                        <p:tgtEl>
                                          <p:spTgt spid="88"/>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nodeType="clickEffect">
                                  <p:stCondLst>
                                    <p:cond delay="0"/>
                                  </p:stCondLst>
                                  <p:childTnLst>
                                    <p:set>
                                      <p:cBhvr>
                                        <p:cTn id="120" dur="1" fill="hold">
                                          <p:stCondLst>
                                            <p:cond delay="0"/>
                                          </p:stCondLst>
                                        </p:cTn>
                                        <p:tgtEl>
                                          <p:spTgt spid="39"/>
                                        </p:tgtEl>
                                        <p:attrNameLst>
                                          <p:attrName>style.visibility</p:attrName>
                                        </p:attrNameLst>
                                      </p:cBhvr>
                                      <p:to>
                                        <p:strVal val="visible"/>
                                      </p:to>
                                    </p:set>
                                    <p:animEffect transition="in" filter="wipe(left)">
                                      <p:cBhvr>
                                        <p:cTn id="121" dur="500"/>
                                        <p:tgtEl>
                                          <p:spTgt spid="39"/>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nodeType="clickEffect">
                                  <p:stCondLst>
                                    <p:cond delay="0"/>
                                  </p:stCondLst>
                                  <p:childTnLst>
                                    <p:set>
                                      <p:cBhvr>
                                        <p:cTn id="125" dur="1" fill="hold">
                                          <p:stCondLst>
                                            <p:cond delay="0"/>
                                          </p:stCondLst>
                                        </p:cTn>
                                        <p:tgtEl>
                                          <p:spTgt spid="8"/>
                                        </p:tgtEl>
                                        <p:attrNameLst>
                                          <p:attrName>style.visibility</p:attrName>
                                        </p:attrNameLst>
                                      </p:cBhvr>
                                      <p:to>
                                        <p:strVal val="visible"/>
                                      </p:to>
                                    </p:set>
                                    <p:anim calcmode="lin" valueType="num">
                                      <p:cBhvr>
                                        <p:cTn id="126" dur="500" fill="hold"/>
                                        <p:tgtEl>
                                          <p:spTgt spid="8"/>
                                        </p:tgtEl>
                                        <p:attrNameLst>
                                          <p:attrName>ppt_w</p:attrName>
                                        </p:attrNameLst>
                                      </p:cBhvr>
                                      <p:tavLst>
                                        <p:tav tm="0">
                                          <p:val>
                                            <p:fltVal val="0"/>
                                          </p:val>
                                        </p:tav>
                                        <p:tav tm="100000">
                                          <p:val>
                                            <p:strVal val="#ppt_w"/>
                                          </p:val>
                                        </p:tav>
                                      </p:tavLst>
                                    </p:anim>
                                    <p:anim calcmode="lin" valueType="num">
                                      <p:cBhvr>
                                        <p:cTn id="127" dur="500" fill="hold"/>
                                        <p:tgtEl>
                                          <p:spTgt spid="8"/>
                                        </p:tgtEl>
                                        <p:attrNameLst>
                                          <p:attrName>ppt_h</p:attrName>
                                        </p:attrNameLst>
                                      </p:cBhvr>
                                      <p:tavLst>
                                        <p:tav tm="0">
                                          <p:val>
                                            <p:fltVal val="0"/>
                                          </p:val>
                                        </p:tav>
                                        <p:tav tm="100000">
                                          <p:val>
                                            <p:strVal val="#ppt_h"/>
                                          </p:val>
                                        </p:tav>
                                      </p:tavLst>
                                    </p:anim>
                                    <p:animEffect transition="in" filter="fade">
                                      <p:cBhvr>
                                        <p:cTn id="128" dur="500"/>
                                        <p:tgtEl>
                                          <p:spTgt spid="8"/>
                                        </p:tgtEl>
                                      </p:cBhvr>
                                    </p:animEffect>
                                  </p:childTnLst>
                                </p:cTn>
                              </p:par>
                            </p:childTnLst>
                          </p:cTn>
                        </p:par>
                        <p:par>
                          <p:cTn id="129" fill="hold">
                            <p:stCondLst>
                              <p:cond delay="500"/>
                            </p:stCondLst>
                            <p:childTnLst>
                              <p:par>
                                <p:cTn id="130" presetID="53" presetClass="entr" presetSubtype="16" fill="hold" nodeType="afterEffect">
                                  <p:stCondLst>
                                    <p:cond delay="0"/>
                                  </p:stCondLst>
                                  <p:childTnLst>
                                    <p:set>
                                      <p:cBhvr>
                                        <p:cTn id="131" dur="1" fill="hold">
                                          <p:stCondLst>
                                            <p:cond delay="0"/>
                                          </p:stCondLst>
                                        </p:cTn>
                                        <p:tgtEl>
                                          <p:spTgt spid="7"/>
                                        </p:tgtEl>
                                        <p:attrNameLst>
                                          <p:attrName>style.visibility</p:attrName>
                                        </p:attrNameLst>
                                      </p:cBhvr>
                                      <p:to>
                                        <p:strVal val="visible"/>
                                      </p:to>
                                    </p:set>
                                    <p:anim calcmode="lin" valueType="num">
                                      <p:cBhvr>
                                        <p:cTn id="132" dur="500" fill="hold"/>
                                        <p:tgtEl>
                                          <p:spTgt spid="7"/>
                                        </p:tgtEl>
                                        <p:attrNameLst>
                                          <p:attrName>ppt_w</p:attrName>
                                        </p:attrNameLst>
                                      </p:cBhvr>
                                      <p:tavLst>
                                        <p:tav tm="0">
                                          <p:val>
                                            <p:fltVal val="0"/>
                                          </p:val>
                                        </p:tav>
                                        <p:tav tm="100000">
                                          <p:val>
                                            <p:strVal val="#ppt_w"/>
                                          </p:val>
                                        </p:tav>
                                      </p:tavLst>
                                    </p:anim>
                                    <p:anim calcmode="lin" valueType="num">
                                      <p:cBhvr>
                                        <p:cTn id="133" dur="500" fill="hold"/>
                                        <p:tgtEl>
                                          <p:spTgt spid="7"/>
                                        </p:tgtEl>
                                        <p:attrNameLst>
                                          <p:attrName>ppt_h</p:attrName>
                                        </p:attrNameLst>
                                      </p:cBhvr>
                                      <p:tavLst>
                                        <p:tav tm="0">
                                          <p:val>
                                            <p:fltVal val="0"/>
                                          </p:val>
                                        </p:tav>
                                        <p:tav tm="100000">
                                          <p:val>
                                            <p:strVal val="#ppt_h"/>
                                          </p:val>
                                        </p:tav>
                                      </p:tavLst>
                                    </p:anim>
                                    <p:animEffect transition="in" filter="fade">
                                      <p:cBhvr>
                                        <p:cTn id="134" dur="500"/>
                                        <p:tgtEl>
                                          <p:spTgt spid="7"/>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left)">
                                      <p:cBhvr>
                                        <p:cTn id="139" dur="500"/>
                                        <p:tgtEl>
                                          <p:spTgt spid="26"/>
                                        </p:tgtEl>
                                      </p:cBhvr>
                                    </p:animEffect>
                                  </p:childTnLst>
                                </p:cTn>
                              </p:par>
                            </p:childTnLst>
                          </p:cTn>
                        </p:par>
                        <p:par>
                          <p:cTn id="140" fill="hold">
                            <p:stCondLst>
                              <p:cond delay="500"/>
                            </p:stCondLst>
                            <p:childTnLst>
                              <p:par>
                                <p:cTn id="141" presetID="22" presetClass="entr" presetSubtype="8" fill="hold" nodeType="after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wipe(left)">
                                      <p:cBhvr>
                                        <p:cTn id="143" dur="500"/>
                                        <p:tgtEl>
                                          <p:spTgt spid="27"/>
                                        </p:tgtEl>
                                      </p:cBhvr>
                                    </p:animEffect>
                                  </p:childTnLst>
                                </p:cTn>
                              </p:par>
                            </p:childTnLst>
                          </p:cTn>
                        </p:par>
                        <p:par>
                          <p:cTn id="144" fill="hold">
                            <p:stCondLst>
                              <p:cond delay="1000"/>
                            </p:stCondLst>
                            <p:childTnLst>
                              <p:par>
                                <p:cTn id="145" presetID="22" presetClass="entr" presetSubtype="8" fill="hold" nodeType="afterEffect">
                                  <p:stCondLst>
                                    <p:cond delay="0"/>
                                  </p:stCondLst>
                                  <p:childTnLst>
                                    <p:set>
                                      <p:cBhvr>
                                        <p:cTn id="146" dur="1" fill="hold">
                                          <p:stCondLst>
                                            <p:cond delay="0"/>
                                          </p:stCondLst>
                                        </p:cTn>
                                        <p:tgtEl>
                                          <p:spTgt spid="28"/>
                                        </p:tgtEl>
                                        <p:attrNameLst>
                                          <p:attrName>style.visibility</p:attrName>
                                        </p:attrNameLst>
                                      </p:cBhvr>
                                      <p:to>
                                        <p:strVal val="visible"/>
                                      </p:to>
                                    </p:set>
                                    <p:animEffect transition="in" filter="wipe(left)">
                                      <p:cBhvr>
                                        <p:cTn id="147" dur="500"/>
                                        <p:tgtEl>
                                          <p:spTgt spid="28"/>
                                        </p:tgtEl>
                                      </p:cBhvr>
                                    </p:animEffect>
                                  </p:childTnLst>
                                </p:cTn>
                              </p:par>
                            </p:childTnLst>
                          </p:cTn>
                        </p:par>
                        <p:par>
                          <p:cTn id="148" fill="hold">
                            <p:stCondLst>
                              <p:cond delay="1500"/>
                            </p:stCondLst>
                            <p:childTnLst>
                              <p:par>
                                <p:cTn id="149" presetID="22" presetClass="entr" presetSubtype="8" fill="hold" nodeType="afterEffect">
                                  <p:stCondLst>
                                    <p:cond delay="0"/>
                                  </p:stCondLst>
                                  <p:childTnLst>
                                    <p:set>
                                      <p:cBhvr>
                                        <p:cTn id="150" dur="1" fill="hold">
                                          <p:stCondLst>
                                            <p:cond delay="0"/>
                                          </p:stCondLst>
                                        </p:cTn>
                                        <p:tgtEl>
                                          <p:spTgt spid="29"/>
                                        </p:tgtEl>
                                        <p:attrNameLst>
                                          <p:attrName>style.visibility</p:attrName>
                                        </p:attrNameLst>
                                      </p:cBhvr>
                                      <p:to>
                                        <p:strVal val="visible"/>
                                      </p:to>
                                    </p:set>
                                    <p:animEffect transition="in" filter="wipe(left)">
                                      <p:cBhvr>
                                        <p:cTn id="151" dur="500"/>
                                        <p:tgtEl>
                                          <p:spTgt spid="29"/>
                                        </p:tgtEl>
                                      </p:cBhvr>
                                    </p:animEffect>
                                  </p:childTnLst>
                                </p:cTn>
                              </p:par>
                            </p:childTnLst>
                          </p:cTn>
                        </p:par>
                        <p:par>
                          <p:cTn id="152" fill="hold">
                            <p:stCondLst>
                              <p:cond delay="2000"/>
                            </p:stCondLst>
                            <p:childTnLst>
                              <p:par>
                                <p:cTn id="153" presetID="22" presetClass="entr" presetSubtype="8"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Effect transition="in" filter="wipe(left)">
                                      <p:cBhvr>
                                        <p:cTn id="155" dur="500"/>
                                        <p:tgtEl>
                                          <p:spTgt spid="104"/>
                                        </p:tgtEl>
                                      </p:cBhvr>
                                    </p:animEffect>
                                  </p:childTnLst>
                                </p:cTn>
                              </p:par>
                            </p:childTnLst>
                          </p:cTn>
                        </p:par>
                        <p:par>
                          <p:cTn id="156" fill="hold">
                            <p:stCondLst>
                              <p:cond delay="2500"/>
                            </p:stCondLst>
                            <p:childTnLst>
                              <p:par>
                                <p:cTn id="157" presetID="53" presetClass="entr" presetSubtype="16" fill="hold" nodeType="afterEffect">
                                  <p:stCondLst>
                                    <p:cond delay="0"/>
                                  </p:stCondLst>
                                  <p:childTnLst>
                                    <p:set>
                                      <p:cBhvr>
                                        <p:cTn id="158" dur="1" fill="hold">
                                          <p:stCondLst>
                                            <p:cond delay="0"/>
                                          </p:stCondLst>
                                        </p:cTn>
                                        <p:tgtEl>
                                          <p:spTgt spid="17"/>
                                        </p:tgtEl>
                                        <p:attrNameLst>
                                          <p:attrName>style.visibility</p:attrName>
                                        </p:attrNameLst>
                                      </p:cBhvr>
                                      <p:to>
                                        <p:strVal val="visible"/>
                                      </p:to>
                                    </p:set>
                                    <p:anim calcmode="lin" valueType="num">
                                      <p:cBhvr>
                                        <p:cTn id="159" dur="500" fill="hold"/>
                                        <p:tgtEl>
                                          <p:spTgt spid="17"/>
                                        </p:tgtEl>
                                        <p:attrNameLst>
                                          <p:attrName>ppt_w</p:attrName>
                                        </p:attrNameLst>
                                      </p:cBhvr>
                                      <p:tavLst>
                                        <p:tav tm="0">
                                          <p:val>
                                            <p:fltVal val="0"/>
                                          </p:val>
                                        </p:tav>
                                        <p:tav tm="100000">
                                          <p:val>
                                            <p:strVal val="#ppt_w"/>
                                          </p:val>
                                        </p:tav>
                                      </p:tavLst>
                                    </p:anim>
                                    <p:anim calcmode="lin" valueType="num">
                                      <p:cBhvr>
                                        <p:cTn id="160" dur="500" fill="hold"/>
                                        <p:tgtEl>
                                          <p:spTgt spid="17"/>
                                        </p:tgtEl>
                                        <p:attrNameLst>
                                          <p:attrName>ppt_h</p:attrName>
                                        </p:attrNameLst>
                                      </p:cBhvr>
                                      <p:tavLst>
                                        <p:tav tm="0">
                                          <p:val>
                                            <p:fltVal val="0"/>
                                          </p:val>
                                        </p:tav>
                                        <p:tav tm="100000">
                                          <p:val>
                                            <p:strVal val="#ppt_h"/>
                                          </p:val>
                                        </p:tav>
                                      </p:tavLst>
                                    </p:anim>
                                    <p:animEffect transition="in" filter="fade">
                                      <p:cBhvr>
                                        <p:cTn id="161" dur="500"/>
                                        <p:tgtEl>
                                          <p:spTgt spid="17"/>
                                        </p:tgtEl>
                                      </p:cBhvr>
                                    </p:animEffect>
                                  </p:childTnLst>
                                </p:cTn>
                              </p:par>
                            </p:childTnLst>
                          </p:cTn>
                        </p:par>
                      </p:childTnLst>
                    </p:cTn>
                  </p:par>
                  <p:par>
                    <p:cTn id="162" fill="hold">
                      <p:stCondLst>
                        <p:cond delay="indefinite"/>
                      </p:stCondLst>
                      <p:childTnLst>
                        <p:par>
                          <p:cTn id="163" fill="hold">
                            <p:stCondLst>
                              <p:cond delay="0"/>
                            </p:stCondLst>
                            <p:childTnLst>
                              <p:par>
                                <p:cTn id="164" presetID="53" presetClass="entr" presetSubtype="16" fill="hold" nodeType="clickEffect">
                                  <p:stCondLst>
                                    <p:cond delay="0"/>
                                  </p:stCondLst>
                                  <p:childTnLst>
                                    <p:set>
                                      <p:cBhvr>
                                        <p:cTn id="165" dur="1" fill="hold">
                                          <p:stCondLst>
                                            <p:cond delay="0"/>
                                          </p:stCondLst>
                                        </p:cTn>
                                        <p:tgtEl>
                                          <p:spTgt spid="3"/>
                                        </p:tgtEl>
                                        <p:attrNameLst>
                                          <p:attrName>style.visibility</p:attrName>
                                        </p:attrNameLst>
                                      </p:cBhvr>
                                      <p:to>
                                        <p:strVal val="visible"/>
                                      </p:to>
                                    </p:set>
                                    <p:anim calcmode="lin" valueType="num">
                                      <p:cBhvr>
                                        <p:cTn id="166" dur="500" fill="hold"/>
                                        <p:tgtEl>
                                          <p:spTgt spid="3"/>
                                        </p:tgtEl>
                                        <p:attrNameLst>
                                          <p:attrName>ppt_w</p:attrName>
                                        </p:attrNameLst>
                                      </p:cBhvr>
                                      <p:tavLst>
                                        <p:tav tm="0">
                                          <p:val>
                                            <p:fltVal val="0"/>
                                          </p:val>
                                        </p:tav>
                                        <p:tav tm="100000">
                                          <p:val>
                                            <p:strVal val="#ppt_w"/>
                                          </p:val>
                                        </p:tav>
                                      </p:tavLst>
                                    </p:anim>
                                    <p:anim calcmode="lin" valueType="num">
                                      <p:cBhvr>
                                        <p:cTn id="167" dur="500" fill="hold"/>
                                        <p:tgtEl>
                                          <p:spTgt spid="3"/>
                                        </p:tgtEl>
                                        <p:attrNameLst>
                                          <p:attrName>ppt_h</p:attrName>
                                        </p:attrNameLst>
                                      </p:cBhvr>
                                      <p:tavLst>
                                        <p:tav tm="0">
                                          <p:val>
                                            <p:fltVal val="0"/>
                                          </p:val>
                                        </p:tav>
                                        <p:tav tm="100000">
                                          <p:val>
                                            <p:strVal val="#ppt_h"/>
                                          </p:val>
                                        </p:tav>
                                      </p:tavLst>
                                    </p:anim>
                                    <p:animEffect transition="in" filter="fade">
                                      <p:cBhvr>
                                        <p:cTn id="168" dur="500"/>
                                        <p:tgtEl>
                                          <p:spTgt spid="3"/>
                                        </p:tgtEl>
                                      </p:cBhvr>
                                    </p:animEffect>
                                  </p:childTnLst>
                                </p:cTn>
                              </p:par>
                            </p:childTnLst>
                          </p:cTn>
                        </p:par>
                      </p:childTnLst>
                    </p:cTn>
                  </p:par>
                  <p:par>
                    <p:cTn id="169" fill="hold">
                      <p:stCondLst>
                        <p:cond delay="indefinite"/>
                      </p:stCondLst>
                      <p:childTnLst>
                        <p:par>
                          <p:cTn id="170" fill="hold">
                            <p:stCondLst>
                              <p:cond delay="0"/>
                            </p:stCondLst>
                            <p:childTnLst>
                              <p:par>
                                <p:cTn id="171" presetID="53" presetClass="entr" presetSubtype="16" fill="hold" nodeType="clickEffect">
                                  <p:stCondLst>
                                    <p:cond delay="0"/>
                                  </p:stCondLst>
                                  <p:childTnLst>
                                    <p:set>
                                      <p:cBhvr>
                                        <p:cTn id="172" dur="1" fill="hold">
                                          <p:stCondLst>
                                            <p:cond delay="0"/>
                                          </p:stCondLst>
                                        </p:cTn>
                                        <p:tgtEl>
                                          <p:spTgt spid="63"/>
                                        </p:tgtEl>
                                        <p:attrNameLst>
                                          <p:attrName>style.visibility</p:attrName>
                                        </p:attrNameLst>
                                      </p:cBhvr>
                                      <p:to>
                                        <p:strVal val="visible"/>
                                      </p:to>
                                    </p:set>
                                    <p:anim calcmode="lin" valueType="num">
                                      <p:cBhvr>
                                        <p:cTn id="173" dur="500" fill="hold"/>
                                        <p:tgtEl>
                                          <p:spTgt spid="63"/>
                                        </p:tgtEl>
                                        <p:attrNameLst>
                                          <p:attrName>ppt_w</p:attrName>
                                        </p:attrNameLst>
                                      </p:cBhvr>
                                      <p:tavLst>
                                        <p:tav tm="0">
                                          <p:val>
                                            <p:fltVal val="0"/>
                                          </p:val>
                                        </p:tav>
                                        <p:tav tm="100000">
                                          <p:val>
                                            <p:strVal val="#ppt_w"/>
                                          </p:val>
                                        </p:tav>
                                      </p:tavLst>
                                    </p:anim>
                                    <p:anim calcmode="lin" valueType="num">
                                      <p:cBhvr>
                                        <p:cTn id="174" dur="500" fill="hold"/>
                                        <p:tgtEl>
                                          <p:spTgt spid="63"/>
                                        </p:tgtEl>
                                        <p:attrNameLst>
                                          <p:attrName>ppt_h</p:attrName>
                                        </p:attrNameLst>
                                      </p:cBhvr>
                                      <p:tavLst>
                                        <p:tav tm="0">
                                          <p:val>
                                            <p:fltVal val="0"/>
                                          </p:val>
                                        </p:tav>
                                        <p:tav tm="100000">
                                          <p:val>
                                            <p:strVal val="#ppt_h"/>
                                          </p:val>
                                        </p:tav>
                                      </p:tavLst>
                                    </p:anim>
                                    <p:animEffect transition="in" filter="fade">
                                      <p:cBhvr>
                                        <p:cTn id="175" dur="500"/>
                                        <p:tgtEl>
                                          <p:spTgt spid="63"/>
                                        </p:tgtEl>
                                      </p:cBhvr>
                                    </p:animEffect>
                                  </p:childTnLst>
                                </p:cTn>
                              </p:par>
                            </p:childTnLst>
                          </p:cTn>
                        </p:par>
                        <p:par>
                          <p:cTn id="176" fill="hold">
                            <p:stCondLst>
                              <p:cond delay="500"/>
                            </p:stCondLst>
                            <p:childTnLst>
                              <p:par>
                                <p:cTn id="177" presetID="53" presetClass="entr" presetSubtype="16" fill="hold" nodeType="afterEffect">
                                  <p:stCondLst>
                                    <p:cond delay="0"/>
                                  </p:stCondLst>
                                  <p:childTnLst>
                                    <p:set>
                                      <p:cBhvr>
                                        <p:cTn id="178" dur="1" fill="hold">
                                          <p:stCondLst>
                                            <p:cond delay="0"/>
                                          </p:stCondLst>
                                        </p:cTn>
                                        <p:tgtEl>
                                          <p:spTgt spid="78"/>
                                        </p:tgtEl>
                                        <p:attrNameLst>
                                          <p:attrName>style.visibility</p:attrName>
                                        </p:attrNameLst>
                                      </p:cBhvr>
                                      <p:to>
                                        <p:strVal val="visible"/>
                                      </p:to>
                                    </p:set>
                                    <p:anim calcmode="lin" valueType="num">
                                      <p:cBhvr>
                                        <p:cTn id="179" dur="500" fill="hold"/>
                                        <p:tgtEl>
                                          <p:spTgt spid="78"/>
                                        </p:tgtEl>
                                        <p:attrNameLst>
                                          <p:attrName>ppt_w</p:attrName>
                                        </p:attrNameLst>
                                      </p:cBhvr>
                                      <p:tavLst>
                                        <p:tav tm="0">
                                          <p:val>
                                            <p:fltVal val="0"/>
                                          </p:val>
                                        </p:tav>
                                        <p:tav tm="100000">
                                          <p:val>
                                            <p:strVal val="#ppt_w"/>
                                          </p:val>
                                        </p:tav>
                                      </p:tavLst>
                                    </p:anim>
                                    <p:anim calcmode="lin" valueType="num">
                                      <p:cBhvr>
                                        <p:cTn id="180" dur="500" fill="hold"/>
                                        <p:tgtEl>
                                          <p:spTgt spid="78"/>
                                        </p:tgtEl>
                                        <p:attrNameLst>
                                          <p:attrName>ppt_h</p:attrName>
                                        </p:attrNameLst>
                                      </p:cBhvr>
                                      <p:tavLst>
                                        <p:tav tm="0">
                                          <p:val>
                                            <p:fltVal val="0"/>
                                          </p:val>
                                        </p:tav>
                                        <p:tav tm="100000">
                                          <p:val>
                                            <p:strVal val="#ppt_h"/>
                                          </p:val>
                                        </p:tav>
                                      </p:tavLst>
                                    </p:anim>
                                    <p:animEffect transition="in" filter="fade">
                                      <p:cBhvr>
                                        <p:cTn id="181" dur="500"/>
                                        <p:tgtEl>
                                          <p:spTgt spid="78"/>
                                        </p:tgtEl>
                                      </p:cBhvr>
                                    </p:animEffect>
                                  </p:childTnLst>
                                </p:cTn>
                              </p:par>
                            </p:childTnLst>
                          </p:cTn>
                        </p:par>
                      </p:childTnLst>
                    </p:cTn>
                  </p:par>
                  <p:par>
                    <p:cTn id="182" fill="hold">
                      <p:stCondLst>
                        <p:cond delay="indefinite"/>
                      </p:stCondLst>
                      <p:childTnLst>
                        <p:par>
                          <p:cTn id="183" fill="hold">
                            <p:stCondLst>
                              <p:cond delay="0"/>
                            </p:stCondLst>
                            <p:childTnLst>
                              <p:par>
                                <p:cTn id="184" presetID="53" presetClass="entr" presetSubtype="16" fill="hold" nodeType="clickEffect">
                                  <p:stCondLst>
                                    <p:cond delay="0"/>
                                  </p:stCondLst>
                                  <p:childTnLst>
                                    <p:set>
                                      <p:cBhvr>
                                        <p:cTn id="185" dur="1" fill="hold">
                                          <p:stCondLst>
                                            <p:cond delay="0"/>
                                          </p:stCondLst>
                                        </p:cTn>
                                        <p:tgtEl>
                                          <p:spTgt spid="71"/>
                                        </p:tgtEl>
                                        <p:attrNameLst>
                                          <p:attrName>style.visibility</p:attrName>
                                        </p:attrNameLst>
                                      </p:cBhvr>
                                      <p:to>
                                        <p:strVal val="visible"/>
                                      </p:to>
                                    </p:set>
                                    <p:anim calcmode="lin" valueType="num">
                                      <p:cBhvr>
                                        <p:cTn id="186" dur="500" fill="hold"/>
                                        <p:tgtEl>
                                          <p:spTgt spid="71"/>
                                        </p:tgtEl>
                                        <p:attrNameLst>
                                          <p:attrName>ppt_w</p:attrName>
                                        </p:attrNameLst>
                                      </p:cBhvr>
                                      <p:tavLst>
                                        <p:tav tm="0">
                                          <p:val>
                                            <p:fltVal val="0"/>
                                          </p:val>
                                        </p:tav>
                                        <p:tav tm="100000">
                                          <p:val>
                                            <p:strVal val="#ppt_w"/>
                                          </p:val>
                                        </p:tav>
                                      </p:tavLst>
                                    </p:anim>
                                    <p:anim calcmode="lin" valueType="num">
                                      <p:cBhvr>
                                        <p:cTn id="187" dur="500" fill="hold"/>
                                        <p:tgtEl>
                                          <p:spTgt spid="71"/>
                                        </p:tgtEl>
                                        <p:attrNameLst>
                                          <p:attrName>ppt_h</p:attrName>
                                        </p:attrNameLst>
                                      </p:cBhvr>
                                      <p:tavLst>
                                        <p:tav tm="0">
                                          <p:val>
                                            <p:fltVal val="0"/>
                                          </p:val>
                                        </p:tav>
                                        <p:tav tm="100000">
                                          <p:val>
                                            <p:strVal val="#ppt_h"/>
                                          </p:val>
                                        </p:tav>
                                      </p:tavLst>
                                    </p:anim>
                                    <p:animEffect transition="in" filter="fade">
                                      <p:cBhvr>
                                        <p:cTn id="188" dur="500"/>
                                        <p:tgtEl>
                                          <p:spTgt spid="71"/>
                                        </p:tgtEl>
                                      </p:cBhvr>
                                    </p:animEffect>
                                  </p:childTnLst>
                                </p:cTn>
                              </p:par>
                            </p:childTnLst>
                          </p:cTn>
                        </p:par>
                        <p:par>
                          <p:cTn id="189" fill="hold">
                            <p:stCondLst>
                              <p:cond delay="500"/>
                            </p:stCondLst>
                            <p:childTnLst>
                              <p:par>
                                <p:cTn id="190" presetID="53" presetClass="entr" presetSubtype="16" fill="hold" nodeType="afterEffect">
                                  <p:stCondLst>
                                    <p:cond delay="0"/>
                                  </p:stCondLst>
                                  <p:childTnLst>
                                    <p:set>
                                      <p:cBhvr>
                                        <p:cTn id="191" dur="1" fill="hold">
                                          <p:stCondLst>
                                            <p:cond delay="0"/>
                                          </p:stCondLst>
                                        </p:cTn>
                                        <p:tgtEl>
                                          <p:spTgt spid="1029"/>
                                        </p:tgtEl>
                                        <p:attrNameLst>
                                          <p:attrName>style.visibility</p:attrName>
                                        </p:attrNameLst>
                                      </p:cBhvr>
                                      <p:to>
                                        <p:strVal val="visible"/>
                                      </p:to>
                                    </p:set>
                                    <p:anim calcmode="lin" valueType="num">
                                      <p:cBhvr>
                                        <p:cTn id="192" dur="500" fill="hold"/>
                                        <p:tgtEl>
                                          <p:spTgt spid="1029"/>
                                        </p:tgtEl>
                                        <p:attrNameLst>
                                          <p:attrName>ppt_w</p:attrName>
                                        </p:attrNameLst>
                                      </p:cBhvr>
                                      <p:tavLst>
                                        <p:tav tm="0">
                                          <p:val>
                                            <p:fltVal val="0"/>
                                          </p:val>
                                        </p:tav>
                                        <p:tav tm="100000">
                                          <p:val>
                                            <p:strVal val="#ppt_w"/>
                                          </p:val>
                                        </p:tav>
                                      </p:tavLst>
                                    </p:anim>
                                    <p:anim calcmode="lin" valueType="num">
                                      <p:cBhvr>
                                        <p:cTn id="193" dur="500" fill="hold"/>
                                        <p:tgtEl>
                                          <p:spTgt spid="1029"/>
                                        </p:tgtEl>
                                        <p:attrNameLst>
                                          <p:attrName>ppt_h</p:attrName>
                                        </p:attrNameLst>
                                      </p:cBhvr>
                                      <p:tavLst>
                                        <p:tav tm="0">
                                          <p:val>
                                            <p:fltVal val="0"/>
                                          </p:val>
                                        </p:tav>
                                        <p:tav tm="100000">
                                          <p:val>
                                            <p:strVal val="#ppt_h"/>
                                          </p:val>
                                        </p:tav>
                                      </p:tavLst>
                                    </p:anim>
                                    <p:animEffect transition="in" filter="fade">
                                      <p:cBhvr>
                                        <p:cTn id="194" dur="500"/>
                                        <p:tgtEl>
                                          <p:spTgt spid="1029"/>
                                        </p:tgtEl>
                                      </p:cBhvr>
                                    </p:animEffect>
                                  </p:childTnLst>
                                </p:cTn>
                              </p:par>
                            </p:childTnLst>
                          </p:cTn>
                        </p:par>
                        <p:par>
                          <p:cTn id="195" fill="hold">
                            <p:stCondLst>
                              <p:cond delay="1000"/>
                            </p:stCondLst>
                            <p:childTnLst>
                              <p:par>
                                <p:cTn id="196" presetID="53" presetClass="entr" presetSubtype="16" fill="hold" nodeType="afterEffect">
                                  <p:stCondLst>
                                    <p:cond delay="0"/>
                                  </p:stCondLst>
                                  <p:childTnLst>
                                    <p:set>
                                      <p:cBhvr>
                                        <p:cTn id="197" dur="1" fill="hold">
                                          <p:stCondLst>
                                            <p:cond delay="0"/>
                                          </p:stCondLst>
                                        </p:cTn>
                                        <p:tgtEl>
                                          <p:spTgt spid="72"/>
                                        </p:tgtEl>
                                        <p:attrNameLst>
                                          <p:attrName>style.visibility</p:attrName>
                                        </p:attrNameLst>
                                      </p:cBhvr>
                                      <p:to>
                                        <p:strVal val="visible"/>
                                      </p:to>
                                    </p:set>
                                    <p:anim calcmode="lin" valueType="num">
                                      <p:cBhvr>
                                        <p:cTn id="198" dur="500" fill="hold"/>
                                        <p:tgtEl>
                                          <p:spTgt spid="72"/>
                                        </p:tgtEl>
                                        <p:attrNameLst>
                                          <p:attrName>ppt_w</p:attrName>
                                        </p:attrNameLst>
                                      </p:cBhvr>
                                      <p:tavLst>
                                        <p:tav tm="0">
                                          <p:val>
                                            <p:fltVal val="0"/>
                                          </p:val>
                                        </p:tav>
                                        <p:tav tm="100000">
                                          <p:val>
                                            <p:strVal val="#ppt_w"/>
                                          </p:val>
                                        </p:tav>
                                      </p:tavLst>
                                    </p:anim>
                                    <p:anim calcmode="lin" valueType="num">
                                      <p:cBhvr>
                                        <p:cTn id="199" dur="500" fill="hold"/>
                                        <p:tgtEl>
                                          <p:spTgt spid="72"/>
                                        </p:tgtEl>
                                        <p:attrNameLst>
                                          <p:attrName>ppt_h</p:attrName>
                                        </p:attrNameLst>
                                      </p:cBhvr>
                                      <p:tavLst>
                                        <p:tav tm="0">
                                          <p:val>
                                            <p:fltVal val="0"/>
                                          </p:val>
                                        </p:tav>
                                        <p:tav tm="100000">
                                          <p:val>
                                            <p:strVal val="#ppt_h"/>
                                          </p:val>
                                        </p:tav>
                                      </p:tavLst>
                                    </p:anim>
                                    <p:animEffect transition="in" filter="fade">
                                      <p:cBhvr>
                                        <p:cTn id="200" dur="500"/>
                                        <p:tgtEl>
                                          <p:spTgt spid="72"/>
                                        </p:tgtEl>
                                      </p:cBhvr>
                                    </p:animEffect>
                                  </p:childTnLst>
                                </p:cTn>
                              </p:par>
                            </p:childTnLst>
                          </p:cTn>
                        </p:par>
                        <p:par>
                          <p:cTn id="201" fill="hold">
                            <p:stCondLst>
                              <p:cond delay="1500"/>
                            </p:stCondLst>
                            <p:childTnLst>
                              <p:par>
                                <p:cTn id="202" presetID="53" presetClass="entr" presetSubtype="16" fill="hold" nodeType="afterEffect">
                                  <p:stCondLst>
                                    <p:cond delay="0"/>
                                  </p:stCondLst>
                                  <p:childTnLst>
                                    <p:set>
                                      <p:cBhvr>
                                        <p:cTn id="203" dur="1" fill="hold">
                                          <p:stCondLst>
                                            <p:cond delay="0"/>
                                          </p:stCondLst>
                                        </p:cTn>
                                        <p:tgtEl>
                                          <p:spTgt spid="84"/>
                                        </p:tgtEl>
                                        <p:attrNameLst>
                                          <p:attrName>style.visibility</p:attrName>
                                        </p:attrNameLst>
                                      </p:cBhvr>
                                      <p:to>
                                        <p:strVal val="visible"/>
                                      </p:to>
                                    </p:set>
                                    <p:anim calcmode="lin" valueType="num">
                                      <p:cBhvr>
                                        <p:cTn id="204" dur="500" fill="hold"/>
                                        <p:tgtEl>
                                          <p:spTgt spid="84"/>
                                        </p:tgtEl>
                                        <p:attrNameLst>
                                          <p:attrName>ppt_w</p:attrName>
                                        </p:attrNameLst>
                                      </p:cBhvr>
                                      <p:tavLst>
                                        <p:tav tm="0">
                                          <p:val>
                                            <p:fltVal val="0"/>
                                          </p:val>
                                        </p:tav>
                                        <p:tav tm="100000">
                                          <p:val>
                                            <p:strVal val="#ppt_w"/>
                                          </p:val>
                                        </p:tav>
                                      </p:tavLst>
                                    </p:anim>
                                    <p:anim calcmode="lin" valueType="num">
                                      <p:cBhvr>
                                        <p:cTn id="205" dur="500" fill="hold"/>
                                        <p:tgtEl>
                                          <p:spTgt spid="84"/>
                                        </p:tgtEl>
                                        <p:attrNameLst>
                                          <p:attrName>ppt_h</p:attrName>
                                        </p:attrNameLst>
                                      </p:cBhvr>
                                      <p:tavLst>
                                        <p:tav tm="0">
                                          <p:val>
                                            <p:fltVal val="0"/>
                                          </p:val>
                                        </p:tav>
                                        <p:tav tm="100000">
                                          <p:val>
                                            <p:strVal val="#ppt_h"/>
                                          </p:val>
                                        </p:tav>
                                      </p:tavLst>
                                    </p:anim>
                                    <p:animEffect transition="in" filter="fade">
                                      <p:cBhvr>
                                        <p:cTn id="206" dur="500"/>
                                        <p:tgtEl>
                                          <p:spTgt spid="84"/>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8" fill="hold" nodeType="clickEffect">
                                  <p:stCondLst>
                                    <p:cond delay="0"/>
                                  </p:stCondLst>
                                  <p:childTnLst>
                                    <p:set>
                                      <p:cBhvr>
                                        <p:cTn id="210" dur="1" fill="hold">
                                          <p:stCondLst>
                                            <p:cond delay="0"/>
                                          </p:stCondLst>
                                        </p:cTn>
                                        <p:tgtEl>
                                          <p:spTgt spid="31"/>
                                        </p:tgtEl>
                                        <p:attrNameLst>
                                          <p:attrName>style.visibility</p:attrName>
                                        </p:attrNameLst>
                                      </p:cBhvr>
                                      <p:to>
                                        <p:strVal val="visible"/>
                                      </p:to>
                                    </p:set>
                                    <p:animEffect transition="in" filter="wipe(left)">
                                      <p:cBhvr>
                                        <p:cTn id="211" dur="500"/>
                                        <p:tgtEl>
                                          <p:spTgt spid="31"/>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8" fill="hold" nodeType="clickEffect">
                                  <p:stCondLst>
                                    <p:cond delay="0"/>
                                  </p:stCondLst>
                                  <p:childTnLst>
                                    <p:set>
                                      <p:cBhvr>
                                        <p:cTn id="215" dur="1" fill="hold">
                                          <p:stCondLst>
                                            <p:cond delay="0"/>
                                          </p:stCondLst>
                                        </p:cTn>
                                        <p:tgtEl>
                                          <p:spTgt spid="40"/>
                                        </p:tgtEl>
                                        <p:attrNameLst>
                                          <p:attrName>style.visibility</p:attrName>
                                        </p:attrNameLst>
                                      </p:cBhvr>
                                      <p:to>
                                        <p:strVal val="visible"/>
                                      </p:to>
                                    </p:set>
                                    <p:animEffect transition="in" filter="wipe(left)">
                                      <p:cBhvr>
                                        <p:cTn id="216" dur="500"/>
                                        <p:tgtEl>
                                          <p:spTgt spid="40"/>
                                        </p:tgtEl>
                                      </p:cBhvr>
                                    </p:animEffect>
                                  </p:childTnLst>
                                </p:cTn>
                              </p:par>
                            </p:childTnLst>
                          </p:cTn>
                        </p:par>
                      </p:childTnLst>
                    </p:cTn>
                  </p:par>
                  <p:par>
                    <p:cTn id="217" fill="hold">
                      <p:stCondLst>
                        <p:cond delay="indefinite"/>
                      </p:stCondLst>
                      <p:childTnLst>
                        <p:par>
                          <p:cTn id="218" fill="hold">
                            <p:stCondLst>
                              <p:cond delay="0"/>
                            </p:stCondLst>
                            <p:childTnLst>
                              <p:par>
                                <p:cTn id="219" presetID="53" presetClass="entr" presetSubtype="16" fill="hold" nodeType="clickEffect">
                                  <p:stCondLst>
                                    <p:cond delay="0"/>
                                  </p:stCondLst>
                                  <p:childTnLst>
                                    <p:set>
                                      <p:cBhvr>
                                        <p:cTn id="220" dur="1" fill="hold">
                                          <p:stCondLst>
                                            <p:cond delay="0"/>
                                          </p:stCondLst>
                                        </p:cTn>
                                        <p:tgtEl>
                                          <p:spTgt spid="5"/>
                                        </p:tgtEl>
                                        <p:attrNameLst>
                                          <p:attrName>style.visibility</p:attrName>
                                        </p:attrNameLst>
                                      </p:cBhvr>
                                      <p:to>
                                        <p:strVal val="visible"/>
                                      </p:to>
                                    </p:set>
                                    <p:anim calcmode="lin" valueType="num">
                                      <p:cBhvr>
                                        <p:cTn id="221" dur="500" fill="hold"/>
                                        <p:tgtEl>
                                          <p:spTgt spid="5"/>
                                        </p:tgtEl>
                                        <p:attrNameLst>
                                          <p:attrName>ppt_w</p:attrName>
                                        </p:attrNameLst>
                                      </p:cBhvr>
                                      <p:tavLst>
                                        <p:tav tm="0">
                                          <p:val>
                                            <p:fltVal val="0"/>
                                          </p:val>
                                        </p:tav>
                                        <p:tav tm="100000">
                                          <p:val>
                                            <p:strVal val="#ppt_w"/>
                                          </p:val>
                                        </p:tav>
                                      </p:tavLst>
                                    </p:anim>
                                    <p:anim calcmode="lin" valueType="num">
                                      <p:cBhvr>
                                        <p:cTn id="222" dur="500" fill="hold"/>
                                        <p:tgtEl>
                                          <p:spTgt spid="5"/>
                                        </p:tgtEl>
                                        <p:attrNameLst>
                                          <p:attrName>ppt_h</p:attrName>
                                        </p:attrNameLst>
                                      </p:cBhvr>
                                      <p:tavLst>
                                        <p:tav tm="0">
                                          <p:val>
                                            <p:fltVal val="0"/>
                                          </p:val>
                                        </p:tav>
                                        <p:tav tm="100000">
                                          <p:val>
                                            <p:strVal val="#ppt_h"/>
                                          </p:val>
                                        </p:tav>
                                      </p:tavLst>
                                    </p:anim>
                                    <p:animEffect transition="in" filter="fade">
                                      <p:cBhvr>
                                        <p:cTn id="223" dur="500"/>
                                        <p:tgtEl>
                                          <p:spTgt spid="5"/>
                                        </p:tgtEl>
                                      </p:cBhvr>
                                    </p:animEffect>
                                  </p:childTnLst>
                                </p:cTn>
                              </p:par>
                            </p:childTnLst>
                          </p:cTn>
                        </p:par>
                        <p:par>
                          <p:cTn id="224" fill="hold">
                            <p:stCondLst>
                              <p:cond delay="500"/>
                            </p:stCondLst>
                            <p:childTnLst>
                              <p:par>
                                <p:cTn id="225" presetID="53" presetClass="entr" presetSubtype="16" fill="hold" nodeType="afterEffect">
                                  <p:stCondLst>
                                    <p:cond delay="0"/>
                                  </p:stCondLst>
                                  <p:childTnLst>
                                    <p:set>
                                      <p:cBhvr>
                                        <p:cTn id="226" dur="1" fill="hold">
                                          <p:stCondLst>
                                            <p:cond delay="0"/>
                                          </p:stCondLst>
                                        </p:cTn>
                                        <p:tgtEl>
                                          <p:spTgt spid="6"/>
                                        </p:tgtEl>
                                        <p:attrNameLst>
                                          <p:attrName>style.visibility</p:attrName>
                                        </p:attrNameLst>
                                      </p:cBhvr>
                                      <p:to>
                                        <p:strVal val="visible"/>
                                      </p:to>
                                    </p:set>
                                    <p:anim calcmode="lin" valueType="num">
                                      <p:cBhvr>
                                        <p:cTn id="227" dur="500" fill="hold"/>
                                        <p:tgtEl>
                                          <p:spTgt spid="6"/>
                                        </p:tgtEl>
                                        <p:attrNameLst>
                                          <p:attrName>ppt_w</p:attrName>
                                        </p:attrNameLst>
                                      </p:cBhvr>
                                      <p:tavLst>
                                        <p:tav tm="0">
                                          <p:val>
                                            <p:fltVal val="0"/>
                                          </p:val>
                                        </p:tav>
                                        <p:tav tm="100000">
                                          <p:val>
                                            <p:strVal val="#ppt_w"/>
                                          </p:val>
                                        </p:tav>
                                      </p:tavLst>
                                    </p:anim>
                                    <p:anim calcmode="lin" valueType="num">
                                      <p:cBhvr>
                                        <p:cTn id="228" dur="500" fill="hold"/>
                                        <p:tgtEl>
                                          <p:spTgt spid="6"/>
                                        </p:tgtEl>
                                        <p:attrNameLst>
                                          <p:attrName>ppt_h</p:attrName>
                                        </p:attrNameLst>
                                      </p:cBhvr>
                                      <p:tavLst>
                                        <p:tav tm="0">
                                          <p:val>
                                            <p:fltVal val="0"/>
                                          </p:val>
                                        </p:tav>
                                        <p:tav tm="100000">
                                          <p:val>
                                            <p:strVal val="#ppt_h"/>
                                          </p:val>
                                        </p:tav>
                                      </p:tavLst>
                                    </p:anim>
                                    <p:animEffect transition="in" filter="fade">
                                      <p:cBhvr>
                                        <p:cTn id="229" dur="500"/>
                                        <p:tgtEl>
                                          <p:spTgt spid="6"/>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8" fill="hold" nodeType="clickEffect">
                                  <p:stCondLst>
                                    <p:cond delay="0"/>
                                  </p:stCondLst>
                                  <p:childTnLst>
                                    <p:set>
                                      <p:cBhvr>
                                        <p:cTn id="233" dur="1" fill="hold">
                                          <p:stCondLst>
                                            <p:cond delay="0"/>
                                          </p:stCondLst>
                                        </p:cTn>
                                        <p:tgtEl>
                                          <p:spTgt spid="30"/>
                                        </p:tgtEl>
                                        <p:attrNameLst>
                                          <p:attrName>style.visibility</p:attrName>
                                        </p:attrNameLst>
                                      </p:cBhvr>
                                      <p:to>
                                        <p:strVal val="visible"/>
                                      </p:to>
                                    </p:set>
                                    <p:animEffect transition="in" filter="wipe(left)">
                                      <p:cBhvr>
                                        <p:cTn id="234" dur="500"/>
                                        <p:tgtEl>
                                          <p:spTgt spid="30"/>
                                        </p:tgtEl>
                                      </p:cBhvr>
                                    </p:animEffect>
                                  </p:childTnLst>
                                </p:cTn>
                              </p:par>
                            </p:childTnLst>
                          </p:cTn>
                        </p:par>
                        <p:par>
                          <p:cTn id="235" fill="hold">
                            <p:stCondLst>
                              <p:cond delay="500"/>
                            </p:stCondLst>
                            <p:childTnLst>
                              <p:par>
                                <p:cTn id="236" presetID="22" presetClass="entr" presetSubtype="8" fill="hold" nodeType="afterEffect">
                                  <p:stCondLst>
                                    <p:cond delay="0"/>
                                  </p:stCondLst>
                                  <p:childTnLst>
                                    <p:set>
                                      <p:cBhvr>
                                        <p:cTn id="237" dur="1" fill="hold">
                                          <p:stCondLst>
                                            <p:cond delay="0"/>
                                          </p:stCondLst>
                                        </p:cTn>
                                        <p:tgtEl>
                                          <p:spTgt spid="86"/>
                                        </p:tgtEl>
                                        <p:attrNameLst>
                                          <p:attrName>style.visibility</p:attrName>
                                        </p:attrNameLst>
                                      </p:cBhvr>
                                      <p:to>
                                        <p:strVal val="visible"/>
                                      </p:to>
                                    </p:set>
                                    <p:animEffect transition="in" filter="wipe(left)">
                                      <p:cBhvr>
                                        <p:cTn id="238" dur="500"/>
                                        <p:tgtEl>
                                          <p:spTgt spid="86"/>
                                        </p:tgtEl>
                                      </p:cBhvr>
                                    </p:animEffect>
                                  </p:childTnLst>
                                </p:cTn>
                              </p:par>
                            </p:childTnLst>
                          </p:cTn>
                        </p:par>
                        <p:par>
                          <p:cTn id="239" fill="hold">
                            <p:stCondLst>
                              <p:cond delay="1000"/>
                            </p:stCondLst>
                            <p:childTnLst>
                              <p:par>
                                <p:cTn id="240" presetID="22" presetClass="entr" presetSubtype="8" fill="hold" nodeType="afterEffect">
                                  <p:stCondLst>
                                    <p:cond delay="0"/>
                                  </p:stCondLst>
                                  <p:childTnLst>
                                    <p:set>
                                      <p:cBhvr>
                                        <p:cTn id="241" dur="1" fill="hold">
                                          <p:stCondLst>
                                            <p:cond delay="0"/>
                                          </p:stCondLst>
                                        </p:cTn>
                                        <p:tgtEl>
                                          <p:spTgt spid="73"/>
                                        </p:tgtEl>
                                        <p:attrNameLst>
                                          <p:attrName>style.visibility</p:attrName>
                                        </p:attrNameLst>
                                      </p:cBhvr>
                                      <p:to>
                                        <p:strVal val="visible"/>
                                      </p:to>
                                    </p:set>
                                    <p:animEffect transition="in" filter="wipe(left)">
                                      <p:cBhvr>
                                        <p:cTn id="242" dur="500"/>
                                        <p:tgtEl>
                                          <p:spTgt spid="73"/>
                                        </p:tgtEl>
                                      </p:cBhvr>
                                    </p:animEffect>
                                  </p:childTnLst>
                                </p:cTn>
                              </p:par>
                            </p:childTnLst>
                          </p:cTn>
                        </p:par>
                      </p:childTnLst>
                    </p:cTn>
                  </p:par>
                  <p:par>
                    <p:cTn id="243" fill="hold">
                      <p:stCondLst>
                        <p:cond delay="indefinite"/>
                      </p:stCondLst>
                      <p:childTnLst>
                        <p:par>
                          <p:cTn id="244" fill="hold">
                            <p:stCondLst>
                              <p:cond delay="0"/>
                            </p:stCondLst>
                            <p:childTnLst>
                              <p:par>
                                <p:cTn id="245" presetID="53" presetClass="entr" presetSubtype="16" fill="hold" nodeType="clickEffect">
                                  <p:stCondLst>
                                    <p:cond delay="0"/>
                                  </p:stCondLst>
                                  <p:childTnLst>
                                    <p:set>
                                      <p:cBhvr>
                                        <p:cTn id="246" dur="1" fill="hold">
                                          <p:stCondLst>
                                            <p:cond delay="0"/>
                                          </p:stCondLst>
                                        </p:cTn>
                                        <p:tgtEl>
                                          <p:spTgt spid="4"/>
                                        </p:tgtEl>
                                        <p:attrNameLst>
                                          <p:attrName>style.visibility</p:attrName>
                                        </p:attrNameLst>
                                      </p:cBhvr>
                                      <p:to>
                                        <p:strVal val="visible"/>
                                      </p:to>
                                    </p:set>
                                    <p:anim calcmode="lin" valueType="num">
                                      <p:cBhvr>
                                        <p:cTn id="247" dur="500" fill="hold"/>
                                        <p:tgtEl>
                                          <p:spTgt spid="4"/>
                                        </p:tgtEl>
                                        <p:attrNameLst>
                                          <p:attrName>ppt_w</p:attrName>
                                        </p:attrNameLst>
                                      </p:cBhvr>
                                      <p:tavLst>
                                        <p:tav tm="0">
                                          <p:val>
                                            <p:fltVal val="0"/>
                                          </p:val>
                                        </p:tav>
                                        <p:tav tm="100000">
                                          <p:val>
                                            <p:strVal val="#ppt_w"/>
                                          </p:val>
                                        </p:tav>
                                      </p:tavLst>
                                    </p:anim>
                                    <p:anim calcmode="lin" valueType="num">
                                      <p:cBhvr>
                                        <p:cTn id="248" dur="500" fill="hold"/>
                                        <p:tgtEl>
                                          <p:spTgt spid="4"/>
                                        </p:tgtEl>
                                        <p:attrNameLst>
                                          <p:attrName>ppt_h</p:attrName>
                                        </p:attrNameLst>
                                      </p:cBhvr>
                                      <p:tavLst>
                                        <p:tav tm="0">
                                          <p:val>
                                            <p:fltVal val="0"/>
                                          </p:val>
                                        </p:tav>
                                        <p:tav tm="100000">
                                          <p:val>
                                            <p:strVal val="#ppt_h"/>
                                          </p:val>
                                        </p:tav>
                                      </p:tavLst>
                                    </p:anim>
                                    <p:animEffect transition="in" filter="fade">
                                      <p:cBhvr>
                                        <p:cTn id="249" dur="500"/>
                                        <p:tgtEl>
                                          <p:spTgt spid="4"/>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8" fill="hold" nodeType="clickEffect">
                                  <p:stCondLst>
                                    <p:cond delay="0"/>
                                  </p:stCondLst>
                                  <p:childTnLst>
                                    <p:set>
                                      <p:cBhvr>
                                        <p:cTn id="253" dur="1" fill="hold">
                                          <p:stCondLst>
                                            <p:cond delay="0"/>
                                          </p:stCondLst>
                                        </p:cTn>
                                        <p:tgtEl>
                                          <p:spTgt spid="33"/>
                                        </p:tgtEl>
                                        <p:attrNameLst>
                                          <p:attrName>style.visibility</p:attrName>
                                        </p:attrNameLst>
                                      </p:cBhvr>
                                      <p:to>
                                        <p:strVal val="visible"/>
                                      </p:to>
                                    </p:set>
                                    <p:animEffect transition="in" filter="wipe(left)">
                                      <p:cBhvr>
                                        <p:cTn id="254" dur="500"/>
                                        <p:tgtEl>
                                          <p:spTgt spid="33"/>
                                        </p:tgtEl>
                                      </p:cBhvr>
                                    </p:animEffect>
                                  </p:childTnLst>
                                </p:cTn>
                              </p:par>
                            </p:childTnLst>
                          </p:cTn>
                        </p:par>
                      </p:childTnLst>
                    </p:cTn>
                  </p:par>
                  <p:par>
                    <p:cTn id="255" fill="hold">
                      <p:stCondLst>
                        <p:cond delay="indefinite"/>
                      </p:stCondLst>
                      <p:childTnLst>
                        <p:par>
                          <p:cTn id="256" fill="hold">
                            <p:stCondLst>
                              <p:cond delay="0"/>
                            </p:stCondLst>
                            <p:childTnLst>
                              <p:par>
                                <p:cTn id="257" presetID="22" presetClass="entr" presetSubtype="8" fill="hold" nodeType="clickEffect">
                                  <p:stCondLst>
                                    <p:cond delay="0"/>
                                  </p:stCondLst>
                                  <p:childTnLst>
                                    <p:set>
                                      <p:cBhvr>
                                        <p:cTn id="258" dur="1" fill="hold">
                                          <p:stCondLst>
                                            <p:cond delay="0"/>
                                          </p:stCondLst>
                                        </p:cTn>
                                        <p:tgtEl>
                                          <p:spTgt spid="41"/>
                                        </p:tgtEl>
                                        <p:attrNameLst>
                                          <p:attrName>style.visibility</p:attrName>
                                        </p:attrNameLst>
                                      </p:cBhvr>
                                      <p:to>
                                        <p:strVal val="visible"/>
                                      </p:to>
                                    </p:set>
                                    <p:animEffect transition="in" filter="wipe(left)">
                                      <p:cBhvr>
                                        <p:cTn id="259" dur="500"/>
                                        <p:tgtEl>
                                          <p:spTgt spid="41"/>
                                        </p:tgtEl>
                                      </p:cBhvr>
                                    </p:animEffect>
                                  </p:childTnLst>
                                </p:cTn>
                              </p:par>
                            </p:childTnLst>
                          </p:cTn>
                        </p:par>
                        <p:par>
                          <p:cTn id="260" fill="hold">
                            <p:stCondLst>
                              <p:cond delay="500"/>
                            </p:stCondLst>
                            <p:childTnLst>
                              <p:par>
                                <p:cTn id="261" presetID="53" presetClass="entr" presetSubtype="16" fill="hold" nodeType="afterEffect">
                                  <p:stCondLst>
                                    <p:cond delay="0"/>
                                  </p:stCondLst>
                                  <p:childTnLst>
                                    <p:set>
                                      <p:cBhvr>
                                        <p:cTn id="262" dur="1" fill="hold">
                                          <p:stCondLst>
                                            <p:cond delay="0"/>
                                          </p:stCondLst>
                                        </p:cTn>
                                        <p:tgtEl>
                                          <p:spTgt spid="83"/>
                                        </p:tgtEl>
                                        <p:attrNameLst>
                                          <p:attrName>style.visibility</p:attrName>
                                        </p:attrNameLst>
                                      </p:cBhvr>
                                      <p:to>
                                        <p:strVal val="visible"/>
                                      </p:to>
                                    </p:set>
                                    <p:anim calcmode="lin" valueType="num">
                                      <p:cBhvr>
                                        <p:cTn id="263" dur="500" fill="hold"/>
                                        <p:tgtEl>
                                          <p:spTgt spid="83"/>
                                        </p:tgtEl>
                                        <p:attrNameLst>
                                          <p:attrName>ppt_w</p:attrName>
                                        </p:attrNameLst>
                                      </p:cBhvr>
                                      <p:tavLst>
                                        <p:tav tm="0">
                                          <p:val>
                                            <p:fltVal val="0"/>
                                          </p:val>
                                        </p:tav>
                                        <p:tav tm="100000">
                                          <p:val>
                                            <p:strVal val="#ppt_w"/>
                                          </p:val>
                                        </p:tav>
                                      </p:tavLst>
                                    </p:anim>
                                    <p:anim calcmode="lin" valueType="num">
                                      <p:cBhvr>
                                        <p:cTn id="264" dur="500" fill="hold"/>
                                        <p:tgtEl>
                                          <p:spTgt spid="83"/>
                                        </p:tgtEl>
                                        <p:attrNameLst>
                                          <p:attrName>ppt_h</p:attrName>
                                        </p:attrNameLst>
                                      </p:cBhvr>
                                      <p:tavLst>
                                        <p:tav tm="0">
                                          <p:val>
                                            <p:fltVal val="0"/>
                                          </p:val>
                                        </p:tav>
                                        <p:tav tm="100000">
                                          <p:val>
                                            <p:strVal val="#ppt_h"/>
                                          </p:val>
                                        </p:tav>
                                      </p:tavLst>
                                    </p:anim>
                                    <p:animEffect transition="in" filter="fade">
                                      <p:cBhvr>
                                        <p:cTn id="265" dur="500"/>
                                        <p:tgtEl>
                                          <p:spTgt spid="83"/>
                                        </p:tgtEl>
                                      </p:cBhvr>
                                    </p:animEffect>
                                  </p:childTnLst>
                                </p:cTn>
                              </p:par>
                            </p:childTnLst>
                          </p:cTn>
                        </p:par>
                      </p:childTnLst>
                    </p:cTn>
                  </p:par>
                  <p:par>
                    <p:cTn id="266" fill="hold">
                      <p:stCondLst>
                        <p:cond delay="indefinite"/>
                      </p:stCondLst>
                      <p:childTnLst>
                        <p:par>
                          <p:cTn id="267" fill="hold">
                            <p:stCondLst>
                              <p:cond delay="0"/>
                            </p:stCondLst>
                            <p:childTnLst>
                              <p:par>
                                <p:cTn id="268" presetID="22" presetClass="entr" presetSubtype="8" fill="hold" nodeType="clickEffect">
                                  <p:stCondLst>
                                    <p:cond delay="0"/>
                                  </p:stCondLst>
                                  <p:childTnLst>
                                    <p:set>
                                      <p:cBhvr>
                                        <p:cTn id="269" dur="1" fill="hold">
                                          <p:stCondLst>
                                            <p:cond delay="0"/>
                                          </p:stCondLst>
                                        </p:cTn>
                                        <p:tgtEl>
                                          <p:spTgt spid="81"/>
                                        </p:tgtEl>
                                        <p:attrNameLst>
                                          <p:attrName>style.visibility</p:attrName>
                                        </p:attrNameLst>
                                      </p:cBhvr>
                                      <p:to>
                                        <p:strVal val="visible"/>
                                      </p:to>
                                    </p:set>
                                    <p:animEffect transition="in" filter="wipe(left)">
                                      <p:cBhvr>
                                        <p:cTn id="270" dur="500"/>
                                        <p:tgtEl>
                                          <p:spTgt spid="81"/>
                                        </p:tgtEl>
                                      </p:cBhvr>
                                    </p:animEffect>
                                  </p:childTnLst>
                                </p:cTn>
                              </p:par>
                            </p:childTnLst>
                          </p:cTn>
                        </p:par>
                        <p:par>
                          <p:cTn id="271" fill="hold">
                            <p:stCondLst>
                              <p:cond delay="500"/>
                            </p:stCondLst>
                            <p:childTnLst>
                              <p:par>
                                <p:cTn id="272" presetID="22" presetClass="entr" presetSubtype="8" fill="hold" nodeType="afterEffect">
                                  <p:stCondLst>
                                    <p:cond delay="0"/>
                                  </p:stCondLst>
                                  <p:childTnLst>
                                    <p:set>
                                      <p:cBhvr>
                                        <p:cTn id="273" dur="1" fill="hold">
                                          <p:stCondLst>
                                            <p:cond delay="0"/>
                                          </p:stCondLst>
                                        </p:cTn>
                                        <p:tgtEl>
                                          <p:spTgt spid="32"/>
                                        </p:tgtEl>
                                        <p:attrNameLst>
                                          <p:attrName>style.visibility</p:attrName>
                                        </p:attrNameLst>
                                      </p:cBhvr>
                                      <p:to>
                                        <p:strVal val="visible"/>
                                      </p:to>
                                    </p:set>
                                    <p:animEffect transition="in" filter="wipe(left)">
                                      <p:cBhvr>
                                        <p:cTn id="274" dur="500"/>
                                        <p:tgtEl>
                                          <p:spTgt spid="32"/>
                                        </p:tgtEl>
                                      </p:cBhvr>
                                    </p:animEffect>
                                  </p:childTnLst>
                                </p:cTn>
                              </p:par>
                            </p:childTnLst>
                          </p:cTn>
                        </p:par>
                        <p:par>
                          <p:cTn id="275" fill="hold">
                            <p:stCondLst>
                              <p:cond delay="1000"/>
                            </p:stCondLst>
                            <p:childTnLst>
                              <p:par>
                                <p:cTn id="276" presetID="22" presetClass="entr" presetSubtype="8" fill="hold" nodeType="afterEffect">
                                  <p:stCondLst>
                                    <p:cond delay="0"/>
                                  </p:stCondLst>
                                  <p:childTnLst>
                                    <p:set>
                                      <p:cBhvr>
                                        <p:cTn id="277" dur="1" fill="hold">
                                          <p:stCondLst>
                                            <p:cond delay="0"/>
                                          </p:stCondLst>
                                        </p:cTn>
                                        <p:tgtEl>
                                          <p:spTgt spid="34"/>
                                        </p:tgtEl>
                                        <p:attrNameLst>
                                          <p:attrName>style.visibility</p:attrName>
                                        </p:attrNameLst>
                                      </p:cBhvr>
                                      <p:to>
                                        <p:strVal val="visible"/>
                                      </p:to>
                                    </p:set>
                                    <p:animEffect transition="in" filter="wipe(left)">
                                      <p:cBhvr>
                                        <p:cTn id="278" dur="500"/>
                                        <p:tgtEl>
                                          <p:spTgt spid="34"/>
                                        </p:tgtEl>
                                      </p:cBhvr>
                                    </p:animEffect>
                                  </p:childTnLst>
                                </p:cTn>
                              </p:par>
                            </p:childTnLst>
                          </p:cTn>
                        </p:par>
                      </p:childTnLst>
                    </p:cTn>
                  </p:par>
                  <p:par>
                    <p:cTn id="279" fill="hold">
                      <p:stCondLst>
                        <p:cond delay="indefinite"/>
                      </p:stCondLst>
                      <p:childTnLst>
                        <p:par>
                          <p:cTn id="280" fill="hold">
                            <p:stCondLst>
                              <p:cond delay="0"/>
                            </p:stCondLst>
                            <p:childTnLst>
                              <p:par>
                                <p:cTn id="281" presetID="53" presetClass="entr" presetSubtype="16" fill="hold" nodeType="clickEffect">
                                  <p:stCondLst>
                                    <p:cond delay="0"/>
                                  </p:stCondLst>
                                  <p:childTnLst>
                                    <p:set>
                                      <p:cBhvr>
                                        <p:cTn id="282" dur="1" fill="hold">
                                          <p:stCondLst>
                                            <p:cond delay="0"/>
                                          </p:stCondLst>
                                        </p:cTn>
                                        <p:tgtEl>
                                          <p:spTgt spid="42"/>
                                        </p:tgtEl>
                                        <p:attrNameLst>
                                          <p:attrName>style.visibility</p:attrName>
                                        </p:attrNameLst>
                                      </p:cBhvr>
                                      <p:to>
                                        <p:strVal val="visible"/>
                                      </p:to>
                                    </p:set>
                                    <p:anim calcmode="lin" valueType="num">
                                      <p:cBhvr>
                                        <p:cTn id="283" dur="500" fill="hold"/>
                                        <p:tgtEl>
                                          <p:spTgt spid="42"/>
                                        </p:tgtEl>
                                        <p:attrNameLst>
                                          <p:attrName>ppt_w</p:attrName>
                                        </p:attrNameLst>
                                      </p:cBhvr>
                                      <p:tavLst>
                                        <p:tav tm="0">
                                          <p:val>
                                            <p:fltVal val="0"/>
                                          </p:val>
                                        </p:tav>
                                        <p:tav tm="100000">
                                          <p:val>
                                            <p:strVal val="#ppt_w"/>
                                          </p:val>
                                        </p:tav>
                                      </p:tavLst>
                                    </p:anim>
                                    <p:anim calcmode="lin" valueType="num">
                                      <p:cBhvr>
                                        <p:cTn id="284" dur="500" fill="hold"/>
                                        <p:tgtEl>
                                          <p:spTgt spid="42"/>
                                        </p:tgtEl>
                                        <p:attrNameLst>
                                          <p:attrName>ppt_h</p:attrName>
                                        </p:attrNameLst>
                                      </p:cBhvr>
                                      <p:tavLst>
                                        <p:tav tm="0">
                                          <p:val>
                                            <p:fltVal val="0"/>
                                          </p:val>
                                        </p:tav>
                                        <p:tav tm="100000">
                                          <p:val>
                                            <p:strVal val="#ppt_h"/>
                                          </p:val>
                                        </p:tav>
                                      </p:tavLst>
                                    </p:anim>
                                    <p:animEffect transition="in" filter="fade">
                                      <p:cBhvr>
                                        <p:cTn id="285" dur="500"/>
                                        <p:tgtEl>
                                          <p:spTgt spid="42"/>
                                        </p:tgtEl>
                                      </p:cBhvr>
                                    </p:animEffect>
                                  </p:childTnLst>
                                </p:cTn>
                              </p:par>
                            </p:childTnLst>
                          </p:cTn>
                        </p:par>
                      </p:childTnLst>
                    </p:cTn>
                  </p:par>
                  <p:par>
                    <p:cTn id="286" fill="hold">
                      <p:stCondLst>
                        <p:cond delay="indefinite"/>
                      </p:stCondLst>
                      <p:childTnLst>
                        <p:par>
                          <p:cTn id="287" fill="hold">
                            <p:stCondLst>
                              <p:cond delay="0"/>
                            </p:stCondLst>
                            <p:childTnLst>
                              <p:par>
                                <p:cTn id="288" presetID="53" presetClass="entr" presetSubtype="16" fill="hold" nodeType="clickEffect">
                                  <p:stCondLst>
                                    <p:cond delay="0"/>
                                  </p:stCondLst>
                                  <p:childTnLst>
                                    <p:set>
                                      <p:cBhvr>
                                        <p:cTn id="289" dur="1" fill="hold">
                                          <p:stCondLst>
                                            <p:cond delay="0"/>
                                          </p:stCondLst>
                                        </p:cTn>
                                        <p:tgtEl>
                                          <p:spTgt spid="43"/>
                                        </p:tgtEl>
                                        <p:attrNameLst>
                                          <p:attrName>style.visibility</p:attrName>
                                        </p:attrNameLst>
                                      </p:cBhvr>
                                      <p:to>
                                        <p:strVal val="visible"/>
                                      </p:to>
                                    </p:set>
                                    <p:anim calcmode="lin" valueType="num">
                                      <p:cBhvr>
                                        <p:cTn id="290" dur="500" fill="hold"/>
                                        <p:tgtEl>
                                          <p:spTgt spid="43"/>
                                        </p:tgtEl>
                                        <p:attrNameLst>
                                          <p:attrName>ppt_w</p:attrName>
                                        </p:attrNameLst>
                                      </p:cBhvr>
                                      <p:tavLst>
                                        <p:tav tm="0">
                                          <p:val>
                                            <p:fltVal val="0"/>
                                          </p:val>
                                        </p:tav>
                                        <p:tav tm="100000">
                                          <p:val>
                                            <p:strVal val="#ppt_w"/>
                                          </p:val>
                                        </p:tav>
                                      </p:tavLst>
                                    </p:anim>
                                    <p:anim calcmode="lin" valueType="num">
                                      <p:cBhvr>
                                        <p:cTn id="291" dur="500" fill="hold"/>
                                        <p:tgtEl>
                                          <p:spTgt spid="43"/>
                                        </p:tgtEl>
                                        <p:attrNameLst>
                                          <p:attrName>ppt_h</p:attrName>
                                        </p:attrNameLst>
                                      </p:cBhvr>
                                      <p:tavLst>
                                        <p:tav tm="0">
                                          <p:val>
                                            <p:fltVal val="0"/>
                                          </p:val>
                                        </p:tav>
                                        <p:tav tm="100000">
                                          <p:val>
                                            <p:strVal val="#ppt_h"/>
                                          </p:val>
                                        </p:tav>
                                      </p:tavLst>
                                    </p:anim>
                                    <p:animEffect transition="in" filter="fade">
                                      <p:cBhvr>
                                        <p:cTn id="29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Features</a:t>
            </a:r>
            <a:endParaRPr lang="en-US" dirty="0"/>
          </a:p>
        </p:txBody>
      </p:sp>
      <p:sp>
        <p:nvSpPr>
          <p:cNvPr id="3" name="Content Placeholder 2"/>
          <p:cNvSpPr>
            <a:spLocks noGrp="1"/>
          </p:cNvSpPr>
          <p:nvPr>
            <p:ph type="body" sz="quarter" idx="10"/>
          </p:nvPr>
        </p:nvSpPr>
        <p:spPr>
          <a:xfrm>
            <a:off x="519112" y="1447799"/>
            <a:ext cx="11149013" cy="5114842"/>
          </a:xfrm>
        </p:spPr>
        <p:txBody>
          <a:bodyPr>
            <a:normAutofit/>
          </a:bodyPr>
          <a:lstStyle/>
          <a:p>
            <a:r>
              <a:rPr lang="en-US" dirty="0"/>
              <a:t>More Protocols</a:t>
            </a:r>
          </a:p>
          <a:p>
            <a:pPr lvl="1"/>
            <a:r>
              <a:rPr lang="en-US" dirty="0"/>
              <a:t>SAML, updated OAuth</a:t>
            </a:r>
          </a:p>
          <a:p>
            <a:r>
              <a:rPr lang="en-US" dirty="0"/>
              <a:t>More Token Formats</a:t>
            </a:r>
          </a:p>
          <a:p>
            <a:pPr lvl="1"/>
            <a:r>
              <a:rPr lang="en-US" dirty="0"/>
              <a:t>JSON Web Tokens (with Asymmetric signatures)</a:t>
            </a:r>
          </a:p>
          <a:p>
            <a:r>
              <a:rPr lang="en-US" dirty="0"/>
              <a:t>Richer Authorization</a:t>
            </a:r>
          </a:p>
          <a:p>
            <a:pPr lvl="1"/>
            <a:r>
              <a:rPr lang="en-US" dirty="0"/>
              <a:t>For your applications as well as the Portal &amp; </a:t>
            </a:r>
            <a:r>
              <a:rPr lang="en-US" dirty="0" smtClean="0"/>
              <a:t>Management </a:t>
            </a:r>
            <a:r>
              <a:rPr lang="en-US" dirty="0"/>
              <a:t>API</a:t>
            </a:r>
          </a:p>
          <a:p>
            <a:r>
              <a:rPr lang="en-US" dirty="0"/>
              <a:t>HRD improvements</a:t>
            </a:r>
          </a:p>
          <a:p>
            <a:r>
              <a:rPr lang="en-US" dirty="0"/>
              <a:t>Management Tooling</a:t>
            </a:r>
          </a:p>
          <a:p>
            <a:endParaRPr lang="en-US" dirty="0"/>
          </a:p>
        </p:txBody>
      </p:sp>
    </p:spTree>
    <p:extLst>
      <p:ext uri="{BB962C8B-B14F-4D97-AF65-F5344CB8AC3E}">
        <p14:creationId xmlns:p14="http://schemas.microsoft.com/office/powerpoint/2010/main" val="47967019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819603"/>
            <a:ext cx="11149013" cy="1440394"/>
          </a:xfrm>
        </p:spPr>
        <p:txBody>
          <a:bodyPr/>
          <a:lstStyle/>
          <a:p>
            <a:pPr algn="ctr"/>
            <a:r>
              <a:rPr lang="en-US" sz="6000" dirty="0" smtClean="0"/>
              <a:t>ACS</a:t>
            </a:r>
            <a:r>
              <a:rPr lang="en-US" dirty="0" smtClean="0"/>
              <a:t> Makes it </a:t>
            </a:r>
            <a:r>
              <a:rPr lang="en-US" sz="6000" dirty="0" smtClean="0"/>
              <a:t>Easier </a:t>
            </a:r>
            <a:r>
              <a:rPr lang="en-US" dirty="0" smtClean="0"/>
              <a:t>to </a:t>
            </a:r>
            <a:br>
              <a:rPr lang="en-US" dirty="0" smtClean="0"/>
            </a:br>
            <a:r>
              <a:rPr lang="en-US" dirty="0" smtClean="0"/>
              <a:t>Connect Users to Applications</a:t>
            </a:r>
            <a:endParaRPr lang="en-US" dirty="0"/>
          </a:p>
        </p:txBody>
      </p:sp>
    </p:spTree>
    <p:extLst>
      <p:ext uri="{BB962C8B-B14F-4D97-AF65-F5344CB8AC3E}">
        <p14:creationId xmlns:p14="http://schemas.microsoft.com/office/powerpoint/2010/main" val="2710858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6706507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3063244" y="138499"/>
            <a:ext cx="2854754" cy="553998"/>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95043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819603"/>
            <a:ext cx="11149013" cy="1440394"/>
          </a:xfrm>
        </p:spPr>
        <p:txBody>
          <a:bodyPr/>
          <a:lstStyle/>
          <a:p>
            <a:pPr algn="ctr"/>
            <a:r>
              <a:rPr lang="en-US" sz="6000" dirty="0" smtClean="0"/>
              <a:t>ACS</a:t>
            </a:r>
            <a:r>
              <a:rPr lang="en-US" dirty="0" smtClean="0"/>
              <a:t> Makes it </a:t>
            </a:r>
            <a:r>
              <a:rPr lang="en-US" sz="6000" dirty="0" smtClean="0"/>
              <a:t>Easier </a:t>
            </a:r>
            <a:r>
              <a:rPr lang="en-US" dirty="0" smtClean="0"/>
              <a:t>to </a:t>
            </a:r>
            <a:br>
              <a:rPr lang="en-US" dirty="0" smtClean="0"/>
            </a:br>
            <a:r>
              <a:rPr lang="en-US" dirty="0" smtClean="0"/>
              <a:t>Connect Users to Applications</a:t>
            </a:r>
            <a:endParaRPr lang="en-US" dirty="0"/>
          </a:p>
        </p:txBody>
      </p:sp>
    </p:spTree>
    <p:extLst>
      <p:ext uri="{BB962C8B-B14F-4D97-AF65-F5344CB8AC3E}">
        <p14:creationId xmlns:p14="http://schemas.microsoft.com/office/powerpoint/2010/main" val="36652031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19112" y="228600"/>
            <a:ext cx="11149013" cy="609398"/>
          </a:xfrm>
        </p:spPr>
        <p:txBody>
          <a:bodyPr/>
          <a:lstStyle/>
          <a:p>
            <a:r>
              <a:rPr lang="en-US" dirty="0" smtClean="0"/>
              <a:t>MS Tag Placeholder Slide</a:t>
            </a:r>
            <a:endParaRPr lang="en-US" dirty="0"/>
          </a:p>
        </p:txBody>
      </p:sp>
      <p:sp>
        <p:nvSpPr>
          <p:cNvPr id="8" name="Rectangle 7"/>
          <p:cNvSpPr/>
          <p:nvPr/>
        </p:nvSpPr>
        <p:spPr bwMode="auto">
          <a:xfrm>
            <a:off x="-3063244" y="1"/>
            <a:ext cx="2854754" cy="1661993"/>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dirty="0" smtClean="0"/>
              <a:t>Your MS Tag will be inserted here during the final scrub. </a:t>
            </a:r>
            <a:endParaRPr lang="en-US" dirty="0"/>
          </a:p>
        </p:txBody>
      </p:sp>
      <p:pic>
        <p:nvPicPr>
          <p:cNvPr id="1026" name="Picture 2" descr="C:\Users\vittorib\AppData\Local\Microsoft\Windows\Temporary Internet Files\Content.Outlook\AD8PH46B\SIM324_b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184" y="2002971"/>
            <a:ext cx="3603171" cy="3603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37992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VD_Art_Sept-2-2010\Artwork_Imagery\Icons - Illustrations\_ XML ICONS\Internet cloud we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2491" y="4833467"/>
            <a:ext cx="4475526" cy="1929106"/>
          </a:xfrm>
          <a:prstGeom prst="rect">
            <a:avLst/>
          </a:prstGeom>
          <a:noFill/>
          <a:extLst>
            <a:ext uri="{909E8E84-426E-40DD-AFC4-6F175D3DCCD1}">
              <a14:hiddenFill xmlns:a14="http://schemas.microsoft.com/office/drawing/2010/main">
                <a:solidFill>
                  <a:srgbClr val="FFFFFF"/>
                </a:solidFill>
              </a14:hiddenFill>
            </a:ext>
          </a:extLst>
        </p:spPr>
      </p:pic>
      <p:sp>
        <p:nvSpPr>
          <p:cNvPr id="4" name="Trapezoid 3"/>
          <p:cNvSpPr/>
          <p:nvPr/>
        </p:nvSpPr>
        <p:spPr bwMode="auto">
          <a:xfrm rot="5400000">
            <a:off x="7741511" y="4070289"/>
            <a:ext cx="3972910" cy="1526356"/>
          </a:xfrm>
          <a:prstGeom prst="trapezoid">
            <a:avLst/>
          </a:prstGeom>
          <a:solidFill>
            <a:schemeClr val="accent4"/>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a:xfrm>
            <a:off x="609441" y="-25400"/>
            <a:ext cx="10969943" cy="1143000"/>
          </a:xfrm>
        </p:spPr>
        <p:txBody>
          <a:bodyPr>
            <a:normAutofit/>
          </a:bodyPr>
          <a:lstStyle/>
          <a:p>
            <a:r>
              <a:rPr lang="en-US" sz="4800" dirty="0"/>
              <a:t>Connecting </a:t>
            </a:r>
            <a:r>
              <a:rPr lang="en-US" sz="4800" dirty="0" smtClean="0"/>
              <a:t>Users </a:t>
            </a:r>
            <a:r>
              <a:rPr lang="en-US" sz="4800" dirty="0"/>
              <a:t>to Applications</a:t>
            </a:r>
          </a:p>
        </p:txBody>
      </p:sp>
      <p:sp>
        <p:nvSpPr>
          <p:cNvPr id="112" name="AD2 Oval 6"/>
          <p:cNvSpPr/>
          <p:nvPr/>
        </p:nvSpPr>
        <p:spPr bwMode="auto">
          <a:xfrm>
            <a:off x="2942985" y="1298817"/>
            <a:ext cx="2043953" cy="1237129"/>
          </a:xfrm>
          <a:prstGeom prst="ellipse">
            <a:avLst/>
          </a:prstGeom>
          <a:gradFill rotWithShape="1">
            <a:gsLst>
              <a:gs pos="0">
                <a:srgbClr val="755DCB">
                  <a:tint val="50000"/>
                  <a:satMod val="300000"/>
                </a:srgbClr>
              </a:gs>
              <a:gs pos="35000">
                <a:srgbClr val="755DCB">
                  <a:tint val="37000"/>
                  <a:satMod val="300000"/>
                </a:srgbClr>
              </a:gs>
              <a:gs pos="100000">
                <a:srgbClr val="755DCB">
                  <a:tint val="15000"/>
                  <a:satMod val="350000"/>
                </a:srgbClr>
              </a:gs>
            </a:gsLst>
            <a:lin ang="16200000" scaled="1"/>
          </a:gradFill>
          <a:ln w="9525" cap="flat" cmpd="sng" algn="ctr">
            <a:solidFill>
              <a:srgbClr val="755DCB">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12" tIns="45707" rIns="91412" bIns="45707" numCol="1" rtlCol="0" anchor="ctr" anchorCtr="0" compatLnSpc="1">
            <a:prstTxWarp prst="textNoShape">
              <a:avLst/>
            </a:prstTxWarp>
          </a:bodyPr>
          <a:lstStyle/>
          <a:p>
            <a:pPr algn="ctr" defTabSz="913871" fontAlgn="base">
              <a:spcBef>
                <a:spcPct val="0"/>
              </a:spcBef>
              <a:spcAft>
                <a:spcPct val="0"/>
              </a:spcAft>
            </a:pPr>
            <a:endParaRPr lang="en-US" sz="2300" kern="0" dirty="0">
              <a:gradFill>
                <a:gsLst>
                  <a:gs pos="0">
                    <a:srgbClr val="FFFFFF"/>
                  </a:gs>
                  <a:gs pos="100000">
                    <a:srgbClr val="FFFFFF"/>
                  </a:gs>
                </a:gsLst>
                <a:lin ang="5400000" scaled="0"/>
              </a:gradFill>
              <a:latin typeface="Segoe UI"/>
            </a:endParaRPr>
          </a:p>
        </p:txBody>
      </p:sp>
      <p:sp>
        <p:nvSpPr>
          <p:cNvPr id="113" name="LIVEID Oval 5"/>
          <p:cNvSpPr/>
          <p:nvPr/>
        </p:nvSpPr>
        <p:spPr bwMode="auto">
          <a:xfrm rot="1501400">
            <a:off x="822191" y="1175867"/>
            <a:ext cx="2097059" cy="1175444"/>
          </a:xfrm>
          <a:prstGeom prst="ellipse">
            <a:avLst/>
          </a:prstGeom>
          <a:solidFill>
            <a:srgbClr val="BDE3FF">
              <a:lumMod val="75000"/>
            </a:srgbClr>
          </a:solidFill>
          <a:ln w="9525" cap="flat" cmpd="sng" algn="ctr">
            <a:solidFill>
              <a:srgbClr val="2D86E7">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12" tIns="45707" rIns="91412" bIns="45707" numCol="1" rtlCol="0" anchor="ctr" anchorCtr="0" compatLnSpc="1">
            <a:prstTxWarp prst="textNoShape">
              <a:avLst/>
            </a:prstTxWarp>
          </a:bodyPr>
          <a:lstStyle/>
          <a:p>
            <a:pPr algn="ctr" defTabSz="913871" fontAlgn="base">
              <a:spcBef>
                <a:spcPct val="0"/>
              </a:spcBef>
              <a:spcAft>
                <a:spcPct val="0"/>
              </a:spcAft>
            </a:pPr>
            <a:endParaRPr lang="en-US" sz="2300" kern="0" dirty="0">
              <a:gradFill>
                <a:gsLst>
                  <a:gs pos="0">
                    <a:srgbClr val="FFFFFF"/>
                  </a:gs>
                  <a:gs pos="100000">
                    <a:srgbClr val="FFFFFF"/>
                  </a:gs>
                </a:gsLst>
                <a:lin ang="5400000" scaled="0"/>
              </a:gradFill>
              <a:latin typeface="Segoe UI"/>
            </a:endParaRPr>
          </a:p>
        </p:txBody>
      </p:sp>
      <p:sp>
        <p:nvSpPr>
          <p:cNvPr id="114" name="FB Oval 4"/>
          <p:cNvSpPr/>
          <p:nvPr/>
        </p:nvSpPr>
        <p:spPr bwMode="auto">
          <a:xfrm rot="2188665">
            <a:off x="-53790" y="2590449"/>
            <a:ext cx="2798882" cy="2031979"/>
          </a:xfrm>
          <a:prstGeom prst="ellipse">
            <a:avLst/>
          </a:prstGeom>
          <a:gradFill rotWithShape="1">
            <a:gsLst>
              <a:gs pos="0">
                <a:srgbClr val="2D86E7">
                  <a:tint val="50000"/>
                  <a:satMod val="300000"/>
                </a:srgbClr>
              </a:gs>
              <a:gs pos="35000">
                <a:srgbClr val="2D86E7">
                  <a:tint val="37000"/>
                  <a:satMod val="300000"/>
                </a:srgbClr>
              </a:gs>
              <a:gs pos="100000">
                <a:srgbClr val="2D86E7">
                  <a:tint val="15000"/>
                  <a:satMod val="350000"/>
                </a:srgbClr>
              </a:gs>
            </a:gsLst>
            <a:lin ang="16200000" scaled="1"/>
          </a:gradFill>
          <a:ln w="9525" cap="flat" cmpd="sng" algn="ctr">
            <a:solidFill>
              <a:srgbClr val="2D86E7">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12" tIns="45707" rIns="91412" bIns="45707" numCol="1" rtlCol="0" anchor="ctr" anchorCtr="0" compatLnSpc="1">
            <a:prstTxWarp prst="textNoShape">
              <a:avLst/>
            </a:prstTxWarp>
          </a:bodyPr>
          <a:lstStyle/>
          <a:p>
            <a:pPr algn="ctr" defTabSz="913871" fontAlgn="base">
              <a:spcBef>
                <a:spcPct val="0"/>
              </a:spcBef>
              <a:spcAft>
                <a:spcPct val="0"/>
              </a:spcAft>
            </a:pPr>
            <a:endParaRPr lang="en-US" sz="2300" kern="0" dirty="0">
              <a:gradFill>
                <a:gsLst>
                  <a:gs pos="0">
                    <a:srgbClr val="FFFFFF"/>
                  </a:gs>
                  <a:gs pos="100000">
                    <a:srgbClr val="FFFFFF"/>
                  </a:gs>
                </a:gsLst>
                <a:lin ang="5400000" scaled="0"/>
              </a:gradFill>
              <a:latin typeface="Segoe UI"/>
            </a:endParaRPr>
          </a:p>
        </p:txBody>
      </p:sp>
      <p:sp>
        <p:nvSpPr>
          <p:cNvPr id="115" name="AD1 Oval 3"/>
          <p:cNvSpPr/>
          <p:nvPr/>
        </p:nvSpPr>
        <p:spPr bwMode="auto">
          <a:xfrm>
            <a:off x="69164" y="4833467"/>
            <a:ext cx="2674043" cy="1790380"/>
          </a:xfrm>
          <a:prstGeom prst="ellipse">
            <a:avLst/>
          </a:prstGeom>
          <a:gradFill rotWithShape="1">
            <a:gsLst>
              <a:gs pos="0">
                <a:srgbClr val="DF8045">
                  <a:tint val="50000"/>
                  <a:satMod val="300000"/>
                </a:srgbClr>
              </a:gs>
              <a:gs pos="35000">
                <a:srgbClr val="DF8045">
                  <a:tint val="37000"/>
                  <a:satMod val="300000"/>
                </a:srgbClr>
              </a:gs>
              <a:gs pos="100000">
                <a:srgbClr val="DF8045">
                  <a:tint val="15000"/>
                  <a:satMod val="350000"/>
                </a:srgbClr>
              </a:gs>
            </a:gsLst>
            <a:lin ang="16200000" scaled="1"/>
          </a:gradFill>
          <a:ln w="9525" cap="flat" cmpd="sng" algn="ctr">
            <a:solidFill>
              <a:srgbClr val="DF8045">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12" tIns="45707" rIns="91412" bIns="45707" numCol="1" rtlCol="0" anchor="ctr" anchorCtr="0" compatLnSpc="1">
            <a:prstTxWarp prst="textNoShape">
              <a:avLst/>
            </a:prstTxWarp>
          </a:bodyPr>
          <a:lstStyle/>
          <a:p>
            <a:pPr algn="ctr" defTabSz="913871" fontAlgn="base">
              <a:spcBef>
                <a:spcPct val="0"/>
              </a:spcBef>
              <a:spcAft>
                <a:spcPct val="0"/>
              </a:spcAft>
            </a:pPr>
            <a:endParaRPr lang="en-US" sz="2300" kern="0" dirty="0">
              <a:gradFill>
                <a:gsLst>
                  <a:gs pos="0">
                    <a:srgbClr val="FFFFFF"/>
                  </a:gs>
                  <a:gs pos="100000">
                    <a:srgbClr val="FFFFFF"/>
                  </a:gs>
                </a:gsLst>
                <a:lin ang="5400000" scaled="0"/>
              </a:gradFill>
              <a:latin typeface="Segoe UI"/>
            </a:endParaRPr>
          </a:p>
        </p:txBody>
      </p:sp>
      <p:pic>
        <p:nvPicPr>
          <p:cNvPr id="116" name="APP1 Picture 4" descr="C:\Users\vittorib\Desktop\Ciarpame\PDCPics\3. Applic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1144" y="4362600"/>
            <a:ext cx="1312506" cy="1469841"/>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5" descr="C:\DVD_Art_Sept-2-2010\Artwork_Imagery\Icons - Illustrations\_ REAL VISTA STYLE\people executive icon business 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856820" y="982861"/>
            <a:ext cx="1306286" cy="1306287"/>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6" descr="C:\DVD_Art_Sept-2-2010\Artwork_Imagery\Icons - Illustrations\_ REAL VISTA STYLE\people operator hard hat construction 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024829" y="3408355"/>
            <a:ext cx="1306286" cy="130628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7" descr="C:\DVD_Art_Sept-2-2010\Artwork_Imagery\Icons - Illustrations\_ REAL VISTA STYLE\people icon child sports us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443916" y="1052526"/>
            <a:ext cx="1306286" cy="1306287"/>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C:\DVD_Art_Sept-2-2010\Artwork_Imagery\Icons - Illustrations\_ VISTA STYLE\people icon busines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210983" y="4977150"/>
            <a:ext cx="1144281" cy="1144281"/>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9" descr="C:\DVD_Art_Sept-2-2010\Artwork_Imagery\Icons - Illustrations\_ VISTA STYLE\people icon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342083" y="2720881"/>
            <a:ext cx="1158640" cy="1158639"/>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0" descr="C:\DVD_Art_Sept-2-2010\Artwork_Imagery\Icons - Illustrations\_ REAL VISTA STYLE\people receptionist 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224716" y="4565063"/>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5" descr="C:\DVD_Art_Sept-2-2010\Artwork_Imagery\Icons - Illustrations\_ VISTA STYLE\teacher man user peopl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1172148" y="2289139"/>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24" name="FB Picture 11" descr="C:\Users\vittorib\Desktop\Ciarpame\PDCPics\95. logo FB.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2777" y="2391203"/>
            <a:ext cx="554158" cy="554159"/>
          </a:xfrm>
          <a:prstGeom prst="rect">
            <a:avLst/>
          </a:prstGeom>
          <a:noFill/>
          <a:extLst>
            <a:ext uri="{909E8E84-426E-40DD-AFC4-6F175D3DCCD1}">
              <a14:hiddenFill xmlns:a14="http://schemas.microsoft.com/office/drawing/2010/main">
                <a:solidFill>
                  <a:srgbClr val="FFFFFF"/>
                </a:solidFill>
              </a14:hiddenFill>
            </a:ext>
          </a:extLst>
        </p:spPr>
      </p:pic>
      <p:pic>
        <p:nvPicPr>
          <p:cNvPr id="125" name="LIVEID Picture 12" descr="C:\Users\vittorib\Desktop\Ciarpame\PDCPics\95. logo wlid.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6044" y="1181025"/>
            <a:ext cx="571500" cy="600075"/>
          </a:xfrm>
          <a:prstGeom prst="rect">
            <a:avLst/>
          </a:prstGeom>
          <a:noFill/>
          <a:extLst>
            <a:ext uri="{909E8E84-426E-40DD-AFC4-6F175D3DCCD1}">
              <a14:hiddenFill xmlns:a14="http://schemas.microsoft.com/office/drawing/2010/main">
                <a:solidFill>
                  <a:srgbClr val="FFFFFF"/>
                </a:solidFill>
              </a14:hiddenFill>
            </a:ext>
          </a:extLst>
        </p:spPr>
      </p:pic>
      <p:pic>
        <p:nvPicPr>
          <p:cNvPr id="126" name="AD1 Picture 13" descr="C:\Users\vittorib\Desktop\Ciarpame\PDCPics\2. pyramidR.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2385" y="5710335"/>
            <a:ext cx="908343" cy="755455"/>
          </a:xfrm>
          <a:prstGeom prst="rect">
            <a:avLst/>
          </a:prstGeom>
          <a:noFill/>
          <a:extLst>
            <a:ext uri="{909E8E84-426E-40DD-AFC4-6F175D3DCCD1}">
              <a14:hiddenFill xmlns:a14="http://schemas.microsoft.com/office/drawing/2010/main">
                <a:solidFill>
                  <a:srgbClr val="FFFFFF"/>
                </a:solidFill>
              </a14:hiddenFill>
            </a:ext>
          </a:extLst>
        </p:spPr>
      </p:pic>
      <p:pic>
        <p:nvPicPr>
          <p:cNvPr id="127" name="AD2 Picture 14" descr="C:\Users\vittorib\Desktop\Ciarpame\PDCPics\2. pyrami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078602" y="1204081"/>
            <a:ext cx="908343" cy="755455"/>
          </a:xfrm>
          <a:prstGeom prst="rect">
            <a:avLst/>
          </a:prstGeom>
          <a:noFill/>
          <a:extLst>
            <a:ext uri="{909E8E84-426E-40DD-AFC4-6F175D3DCCD1}">
              <a14:hiddenFill xmlns:a14="http://schemas.microsoft.com/office/drawing/2010/main">
                <a:solidFill>
                  <a:srgbClr val="FFFFFF"/>
                </a:solidFill>
              </a14:hiddenFill>
            </a:ext>
          </a:extLst>
        </p:spPr>
      </p:pic>
      <p:pic>
        <p:nvPicPr>
          <p:cNvPr id="128" name="IPSTS" descr="C:\DVD_Art_Sept-2-2010\Artwork_Imagery\Icons - Illustrations\_ WINDOWS SERVER ICONS\Misc\Web Services.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4169984" y="1989272"/>
            <a:ext cx="841787" cy="909469"/>
          </a:xfrm>
          <a:prstGeom prst="rect">
            <a:avLst/>
          </a:prstGeom>
          <a:noFill/>
          <a:extLst>
            <a:ext uri="{909E8E84-426E-40DD-AFC4-6F175D3DCCD1}">
              <a14:hiddenFill xmlns:a14="http://schemas.microsoft.com/office/drawing/2010/main">
                <a:solidFill>
                  <a:srgbClr val="FFFFFF"/>
                </a:solidFill>
              </a14:hiddenFill>
            </a:ext>
          </a:extLst>
        </p:spPr>
      </p:pic>
      <p:pic>
        <p:nvPicPr>
          <p:cNvPr id="129" name="IPSTS" descr="C:\DVD_Art_Sept-2-2010\Artwork_Imagery\Icons - Illustrations\_ WINDOWS SERVER ICONS\Misc\Web Services.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2280624" y="1989272"/>
            <a:ext cx="841787" cy="909469"/>
          </a:xfrm>
          <a:prstGeom prst="rect">
            <a:avLst/>
          </a:prstGeom>
          <a:noFill/>
          <a:extLst>
            <a:ext uri="{909E8E84-426E-40DD-AFC4-6F175D3DCCD1}">
              <a14:hiddenFill xmlns:a14="http://schemas.microsoft.com/office/drawing/2010/main">
                <a:solidFill>
                  <a:srgbClr val="FFFFFF"/>
                </a:solidFill>
              </a14:hiddenFill>
            </a:ext>
          </a:extLst>
        </p:spPr>
      </p:pic>
      <p:pic>
        <p:nvPicPr>
          <p:cNvPr id="130" name="IPSTS" descr="C:\DVD_Art_Sept-2-2010\Artwork_Imagery\Icons - Illustrations\_ WINDOWS SERVER ICONS\Misc\Web Services.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2173047" y="3664535"/>
            <a:ext cx="841787" cy="909469"/>
          </a:xfrm>
          <a:prstGeom prst="rect">
            <a:avLst/>
          </a:prstGeom>
          <a:noFill/>
          <a:extLst>
            <a:ext uri="{909E8E84-426E-40DD-AFC4-6F175D3DCCD1}">
              <a14:hiddenFill xmlns:a14="http://schemas.microsoft.com/office/drawing/2010/main">
                <a:solidFill>
                  <a:srgbClr val="FFFFFF"/>
                </a:solidFill>
              </a14:hiddenFill>
            </a:ext>
          </a:extLst>
        </p:spPr>
      </p:pic>
      <p:pic>
        <p:nvPicPr>
          <p:cNvPr id="131" name="IPSTS" descr="C:\DVD_Art_Sept-2-2010\Artwork_Imagery\Icons - Illustrations\_ WINDOWS SERVER ICONS\Misc\Web Services.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2288307" y="5329528"/>
            <a:ext cx="841787" cy="9094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vittorib\Desktop\ACSPics\1. Jblue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32773" y="2130706"/>
            <a:ext cx="719269" cy="76803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ittorib\Desktop\ACSPics\2. Jgreen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45571" y="2342460"/>
            <a:ext cx="749746" cy="7924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ittorib\Desktop\ACSPics\3. Jyellow1.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87791" y="3756959"/>
            <a:ext cx="743651" cy="79851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vittorib\Desktop\ACSPics\4. Jred1.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34687" y="5255366"/>
            <a:ext cx="743651" cy="7924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vittorib\Desktop\ACSPics\5. Jblue2.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01195" y="3842986"/>
            <a:ext cx="670505" cy="87165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vittorib\Desktop\ACSPics\6. Jgreen2.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70874" y="3247613"/>
            <a:ext cx="676600" cy="8716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vittorib\Desktop\ACSPics\7. Jyellow2.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94696" y="4362600"/>
            <a:ext cx="676600" cy="87165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vittorib\Desktop\ACSPics\8. Jred2.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634422" y="4541322"/>
            <a:ext cx="676600" cy="8716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vittorib\Desktop\ACSPics\9. ACS_WS.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60746" y="3879520"/>
            <a:ext cx="1623139" cy="168128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5" descr="C:\Users\vittorib\Desktop\ACSPics\4. Jred1.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12059" y="4123804"/>
            <a:ext cx="743651" cy="79241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9" descr="C:\Users\vittorib\Desktop\ACSPics\8. Jred2.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832996" y="4866735"/>
            <a:ext cx="676600" cy="87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913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p:cTn id="7" dur="500" fill="hold"/>
                                        <p:tgtEl>
                                          <p:spTgt spid="116"/>
                                        </p:tgtEl>
                                        <p:attrNameLst>
                                          <p:attrName>ppt_w</p:attrName>
                                        </p:attrNameLst>
                                      </p:cBhvr>
                                      <p:tavLst>
                                        <p:tav tm="0">
                                          <p:val>
                                            <p:fltVal val="0"/>
                                          </p:val>
                                        </p:tav>
                                        <p:tav tm="100000">
                                          <p:val>
                                            <p:strVal val="#ppt_w"/>
                                          </p:val>
                                        </p:tav>
                                      </p:tavLst>
                                    </p:anim>
                                    <p:anim calcmode="lin" valueType="num">
                                      <p:cBhvr>
                                        <p:cTn id="8" dur="500" fill="hold"/>
                                        <p:tgtEl>
                                          <p:spTgt spid="116"/>
                                        </p:tgtEl>
                                        <p:attrNameLst>
                                          <p:attrName>ppt_h</p:attrName>
                                        </p:attrNameLst>
                                      </p:cBhvr>
                                      <p:tavLst>
                                        <p:tav tm="0">
                                          <p:val>
                                            <p:fltVal val="0"/>
                                          </p:val>
                                        </p:tav>
                                        <p:tav tm="100000">
                                          <p:val>
                                            <p:strVal val="#ppt_h"/>
                                          </p:val>
                                        </p:tav>
                                      </p:tavLst>
                                    </p:anim>
                                    <p:animEffect transition="in" filter="fade">
                                      <p:cBhvr>
                                        <p:cTn id="9" dur="500"/>
                                        <p:tgtEl>
                                          <p:spTgt spid="116"/>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120"/>
                                        </p:tgtEl>
                                        <p:attrNameLst>
                                          <p:attrName>style.visibility</p:attrName>
                                        </p:attrNameLst>
                                      </p:cBhvr>
                                      <p:to>
                                        <p:strVal val="visible"/>
                                      </p:to>
                                    </p:set>
                                    <p:animEffect transition="in" filter="fade">
                                      <p:cBhvr>
                                        <p:cTn id="14" dur="1000"/>
                                        <p:tgtEl>
                                          <p:spTgt spid="120"/>
                                        </p:tgtEl>
                                      </p:cBhvr>
                                    </p:animEffect>
                                    <p:anim calcmode="lin" valueType="num">
                                      <p:cBhvr>
                                        <p:cTn id="15" dur="1000" fill="hold"/>
                                        <p:tgtEl>
                                          <p:spTgt spid="120"/>
                                        </p:tgtEl>
                                        <p:attrNameLst>
                                          <p:attrName>ppt_x</p:attrName>
                                        </p:attrNameLst>
                                      </p:cBhvr>
                                      <p:tavLst>
                                        <p:tav tm="0">
                                          <p:val>
                                            <p:strVal val="#ppt_x"/>
                                          </p:val>
                                        </p:tav>
                                        <p:tav tm="100000">
                                          <p:val>
                                            <p:strVal val="#ppt_x"/>
                                          </p:val>
                                        </p:tav>
                                      </p:tavLst>
                                    </p:anim>
                                    <p:anim calcmode="lin" valueType="num">
                                      <p:cBhvr>
                                        <p:cTn id="16" dur="900" decel="100000" fill="hold"/>
                                        <p:tgtEl>
                                          <p:spTgt spid="12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37" presetClass="entr" presetSubtype="0" fill="hold" nodeType="afterEffect">
                                  <p:stCondLst>
                                    <p:cond delay="0"/>
                                  </p:stCondLst>
                                  <p:childTnLst>
                                    <p:set>
                                      <p:cBhvr>
                                        <p:cTn id="20" dur="1" fill="hold">
                                          <p:stCondLst>
                                            <p:cond delay="0"/>
                                          </p:stCondLst>
                                        </p:cTn>
                                        <p:tgtEl>
                                          <p:spTgt spid="122"/>
                                        </p:tgtEl>
                                        <p:attrNameLst>
                                          <p:attrName>style.visibility</p:attrName>
                                        </p:attrNameLst>
                                      </p:cBhvr>
                                      <p:to>
                                        <p:strVal val="visible"/>
                                      </p:to>
                                    </p:set>
                                    <p:animEffect transition="in" filter="fade">
                                      <p:cBhvr>
                                        <p:cTn id="21" dur="750"/>
                                        <p:tgtEl>
                                          <p:spTgt spid="122"/>
                                        </p:tgtEl>
                                      </p:cBhvr>
                                    </p:animEffect>
                                    <p:anim calcmode="lin" valueType="num">
                                      <p:cBhvr>
                                        <p:cTn id="22" dur="750" fill="hold"/>
                                        <p:tgtEl>
                                          <p:spTgt spid="122"/>
                                        </p:tgtEl>
                                        <p:attrNameLst>
                                          <p:attrName>ppt_x</p:attrName>
                                        </p:attrNameLst>
                                      </p:cBhvr>
                                      <p:tavLst>
                                        <p:tav tm="0">
                                          <p:val>
                                            <p:strVal val="#ppt_x"/>
                                          </p:val>
                                        </p:tav>
                                        <p:tav tm="100000">
                                          <p:val>
                                            <p:strVal val="#ppt_x"/>
                                          </p:val>
                                        </p:tav>
                                      </p:tavLst>
                                    </p:anim>
                                    <p:anim calcmode="lin" valueType="num">
                                      <p:cBhvr>
                                        <p:cTn id="23" dur="675" decel="100000" fill="hold"/>
                                        <p:tgtEl>
                                          <p:spTgt spid="122"/>
                                        </p:tgtEl>
                                        <p:attrNameLst>
                                          <p:attrName>ppt_y</p:attrName>
                                        </p:attrNameLst>
                                      </p:cBhvr>
                                      <p:tavLst>
                                        <p:tav tm="0">
                                          <p:val>
                                            <p:strVal val="#ppt_y+1"/>
                                          </p:val>
                                        </p:tav>
                                        <p:tav tm="100000">
                                          <p:val>
                                            <p:strVal val="#ppt_y-.03"/>
                                          </p:val>
                                        </p:tav>
                                      </p:tavLst>
                                    </p:anim>
                                    <p:anim calcmode="lin" valueType="num">
                                      <p:cBhvr>
                                        <p:cTn id="24" dur="75" accel="100000" fill="hold">
                                          <p:stCondLst>
                                            <p:cond delay="675"/>
                                          </p:stCondLst>
                                        </p:cTn>
                                        <p:tgtEl>
                                          <p:spTgt spid="122"/>
                                        </p:tgtEl>
                                        <p:attrNameLst>
                                          <p:attrName>ppt_y</p:attrName>
                                        </p:attrNameLst>
                                      </p:cBhvr>
                                      <p:tavLst>
                                        <p:tav tm="0">
                                          <p:val>
                                            <p:strVal val="#ppt_y-.03"/>
                                          </p:val>
                                        </p:tav>
                                        <p:tav tm="100000">
                                          <p:val>
                                            <p:strVal val="#ppt_y"/>
                                          </p:val>
                                        </p:tav>
                                      </p:tavLst>
                                    </p:anim>
                                  </p:childTnLst>
                                </p:cTn>
                              </p:par>
                            </p:childTnLst>
                          </p:cTn>
                        </p:par>
                        <p:par>
                          <p:cTn id="25" fill="hold">
                            <p:stCondLst>
                              <p:cond delay="1750"/>
                            </p:stCondLst>
                            <p:childTnLst>
                              <p:par>
                                <p:cTn id="26" presetID="37" presetClass="entr" presetSubtype="0" fill="hold" nodeType="after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fade">
                                      <p:cBhvr>
                                        <p:cTn id="28" dur="500"/>
                                        <p:tgtEl>
                                          <p:spTgt spid="118"/>
                                        </p:tgtEl>
                                      </p:cBhvr>
                                    </p:animEffect>
                                    <p:anim calcmode="lin" valueType="num">
                                      <p:cBhvr>
                                        <p:cTn id="29" dur="500" fill="hold"/>
                                        <p:tgtEl>
                                          <p:spTgt spid="118"/>
                                        </p:tgtEl>
                                        <p:attrNameLst>
                                          <p:attrName>ppt_x</p:attrName>
                                        </p:attrNameLst>
                                      </p:cBhvr>
                                      <p:tavLst>
                                        <p:tav tm="0">
                                          <p:val>
                                            <p:strVal val="#ppt_x"/>
                                          </p:val>
                                        </p:tav>
                                        <p:tav tm="100000">
                                          <p:val>
                                            <p:strVal val="#ppt_x"/>
                                          </p:val>
                                        </p:tav>
                                      </p:tavLst>
                                    </p:anim>
                                    <p:anim calcmode="lin" valueType="num">
                                      <p:cBhvr>
                                        <p:cTn id="30" dur="450" decel="100000" fill="hold"/>
                                        <p:tgtEl>
                                          <p:spTgt spid="118"/>
                                        </p:tgtEl>
                                        <p:attrNameLst>
                                          <p:attrName>ppt_y</p:attrName>
                                        </p:attrNameLst>
                                      </p:cBhvr>
                                      <p:tavLst>
                                        <p:tav tm="0">
                                          <p:val>
                                            <p:strVal val="#ppt_y+1"/>
                                          </p:val>
                                        </p:tav>
                                        <p:tav tm="100000">
                                          <p:val>
                                            <p:strVal val="#ppt_y-.03"/>
                                          </p:val>
                                        </p:tav>
                                      </p:tavLst>
                                    </p:anim>
                                    <p:anim calcmode="lin" valueType="num">
                                      <p:cBhvr>
                                        <p:cTn id="31" dur="50" accel="100000" fill="hold">
                                          <p:stCondLst>
                                            <p:cond delay="450"/>
                                          </p:stCondLst>
                                        </p:cTn>
                                        <p:tgtEl>
                                          <p:spTgt spid="118"/>
                                        </p:tgtEl>
                                        <p:attrNameLst>
                                          <p:attrName>ppt_y</p:attrName>
                                        </p:attrNameLst>
                                      </p:cBhvr>
                                      <p:tavLst>
                                        <p:tav tm="0">
                                          <p:val>
                                            <p:strVal val="#ppt_y-.03"/>
                                          </p:val>
                                        </p:tav>
                                        <p:tav tm="100000">
                                          <p:val>
                                            <p:strVal val="#ppt_y"/>
                                          </p:val>
                                        </p:tav>
                                      </p:tavLst>
                                    </p:anim>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121"/>
                                        </p:tgtEl>
                                        <p:attrNameLst>
                                          <p:attrName>style.visibility</p:attrName>
                                        </p:attrNameLst>
                                      </p:cBhvr>
                                      <p:to>
                                        <p:strVal val="visible"/>
                                      </p:to>
                                    </p:set>
                                    <p:animEffect transition="in" filter="fade">
                                      <p:cBhvr>
                                        <p:cTn id="35" dur="500"/>
                                        <p:tgtEl>
                                          <p:spTgt spid="121"/>
                                        </p:tgtEl>
                                      </p:cBhvr>
                                    </p:animEffect>
                                    <p:anim calcmode="lin" valueType="num">
                                      <p:cBhvr>
                                        <p:cTn id="36" dur="500" fill="hold"/>
                                        <p:tgtEl>
                                          <p:spTgt spid="121"/>
                                        </p:tgtEl>
                                        <p:attrNameLst>
                                          <p:attrName>ppt_x</p:attrName>
                                        </p:attrNameLst>
                                      </p:cBhvr>
                                      <p:tavLst>
                                        <p:tav tm="0">
                                          <p:val>
                                            <p:strVal val="#ppt_x"/>
                                          </p:val>
                                        </p:tav>
                                        <p:tav tm="100000">
                                          <p:val>
                                            <p:strVal val="#ppt_x"/>
                                          </p:val>
                                        </p:tav>
                                      </p:tavLst>
                                    </p:anim>
                                    <p:anim calcmode="lin" valueType="num">
                                      <p:cBhvr>
                                        <p:cTn id="37" dur="450" decel="100000" fill="hold"/>
                                        <p:tgtEl>
                                          <p:spTgt spid="121"/>
                                        </p:tgtEl>
                                        <p:attrNameLst>
                                          <p:attrName>ppt_y</p:attrName>
                                        </p:attrNameLst>
                                      </p:cBhvr>
                                      <p:tavLst>
                                        <p:tav tm="0">
                                          <p:val>
                                            <p:strVal val="#ppt_y+1"/>
                                          </p:val>
                                        </p:tav>
                                        <p:tav tm="100000">
                                          <p:val>
                                            <p:strVal val="#ppt_y-.03"/>
                                          </p:val>
                                        </p:tav>
                                      </p:tavLst>
                                    </p:anim>
                                    <p:anim calcmode="lin" valueType="num">
                                      <p:cBhvr>
                                        <p:cTn id="38" dur="50" accel="100000" fill="hold">
                                          <p:stCondLst>
                                            <p:cond delay="450"/>
                                          </p:stCondLst>
                                        </p:cTn>
                                        <p:tgtEl>
                                          <p:spTgt spid="121"/>
                                        </p:tgtEl>
                                        <p:attrNameLst>
                                          <p:attrName>ppt_y</p:attrName>
                                        </p:attrNameLst>
                                      </p:cBhvr>
                                      <p:tavLst>
                                        <p:tav tm="0">
                                          <p:val>
                                            <p:strVal val="#ppt_y-.03"/>
                                          </p:val>
                                        </p:tav>
                                        <p:tav tm="100000">
                                          <p:val>
                                            <p:strVal val="#ppt_y"/>
                                          </p:val>
                                        </p:tav>
                                      </p:tavLst>
                                    </p:anim>
                                  </p:childTnLst>
                                </p:cTn>
                              </p:par>
                            </p:childTnLst>
                          </p:cTn>
                        </p:par>
                        <p:par>
                          <p:cTn id="39" fill="hold">
                            <p:stCondLst>
                              <p:cond delay="2750"/>
                            </p:stCondLst>
                            <p:childTnLst>
                              <p:par>
                                <p:cTn id="40" presetID="37" presetClass="entr" presetSubtype="0" fill="hold" nodeType="afterEffect">
                                  <p:stCondLst>
                                    <p:cond delay="0"/>
                                  </p:stCondLst>
                                  <p:childTnLst>
                                    <p:set>
                                      <p:cBhvr>
                                        <p:cTn id="41" dur="1" fill="hold">
                                          <p:stCondLst>
                                            <p:cond delay="0"/>
                                          </p:stCondLst>
                                        </p:cTn>
                                        <p:tgtEl>
                                          <p:spTgt spid="123"/>
                                        </p:tgtEl>
                                        <p:attrNameLst>
                                          <p:attrName>style.visibility</p:attrName>
                                        </p:attrNameLst>
                                      </p:cBhvr>
                                      <p:to>
                                        <p:strVal val="visible"/>
                                      </p:to>
                                    </p:set>
                                    <p:animEffect transition="in" filter="fade">
                                      <p:cBhvr>
                                        <p:cTn id="42" dur="250"/>
                                        <p:tgtEl>
                                          <p:spTgt spid="123"/>
                                        </p:tgtEl>
                                      </p:cBhvr>
                                    </p:animEffect>
                                    <p:anim calcmode="lin" valueType="num">
                                      <p:cBhvr>
                                        <p:cTn id="43" dur="250" fill="hold"/>
                                        <p:tgtEl>
                                          <p:spTgt spid="123"/>
                                        </p:tgtEl>
                                        <p:attrNameLst>
                                          <p:attrName>ppt_x</p:attrName>
                                        </p:attrNameLst>
                                      </p:cBhvr>
                                      <p:tavLst>
                                        <p:tav tm="0">
                                          <p:val>
                                            <p:strVal val="#ppt_x"/>
                                          </p:val>
                                        </p:tav>
                                        <p:tav tm="100000">
                                          <p:val>
                                            <p:strVal val="#ppt_x"/>
                                          </p:val>
                                        </p:tav>
                                      </p:tavLst>
                                    </p:anim>
                                    <p:anim calcmode="lin" valueType="num">
                                      <p:cBhvr>
                                        <p:cTn id="44" dur="225" decel="100000" fill="hold"/>
                                        <p:tgtEl>
                                          <p:spTgt spid="123"/>
                                        </p:tgtEl>
                                        <p:attrNameLst>
                                          <p:attrName>ppt_y</p:attrName>
                                        </p:attrNameLst>
                                      </p:cBhvr>
                                      <p:tavLst>
                                        <p:tav tm="0">
                                          <p:val>
                                            <p:strVal val="#ppt_y+1"/>
                                          </p:val>
                                        </p:tav>
                                        <p:tav tm="100000">
                                          <p:val>
                                            <p:strVal val="#ppt_y-.03"/>
                                          </p:val>
                                        </p:tav>
                                      </p:tavLst>
                                    </p:anim>
                                    <p:anim calcmode="lin" valueType="num">
                                      <p:cBhvr>
                                        <p:cTn id="45" dur="25" accel="100000" fill="hold">
                                          <p:stCondLst>
                                            <p:cond delay="225"/>
                                          </p:stCondLst>
                                        </p:cTn>
                                        <p:tgtEl>
                                          <p:spTgt spid="123"/>
                                        </p:tgtEl>
                                        <p:attrNameLst>
                                          <p:attrName>ppt_y</p:attrName>
                                        </p:attrNameLst>
                                      </p:cBhvr>
                                      <p:tavLst>
                                        <p:tav tm="0">
                                          <p:val>
                                            <p:strVal val="#ppt_y-.03"/>
                                          </p:val>
                                        </p:tav>
                                        <p:tav tm="100000">
                                          <p:val>
                                            <p:strVal val="#ppt_y"/>
                                          </p:val>
                                        </p:tav>
                                      </p:tavLst>
                                    </p:anim>
                                  </p:childTnLst>
                                </p:cTn>
                              </p:par>
                            </p:childTnLst>
                          </p:cTn>
                        </p:par>
                        <p:par>
                          <p:cTn id="46" fill="hold">
                            <p:stCondLst>
                              <p:cond delay="3000"/>
                            </p:stCondLst>
                            <p:childTnLst>
                              <p:par>
                                <p:cTn id="47" presetID="37" presetClass="entr" presetSubtype="0"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Effect transition="in" filter="fade">
                                      <p:cBhvr>
                                        <p:cTn id="49" dur="250"/>
                                        <p:tgtEl>
                                          <p:spTgt spid="119"/>
                                        </p:tgtEl>
                                      </p:cBhvr>
                                    </p:animEffect>
                                    <p:anim calcmode="lin" valueType="num">
                                      <p:cBhvr>
                                        <p:cTn id="50" dur="250" fill="hold"/>
                                        <p:tgtEl>
                                          <p:spTgt spid="119"/>
                                        </p:tgtEl>
                                        <p:attrNameLst>
                                          <p:attrName>ppt_x</p:attrName>
                                        </p:attrNameLst>
                                      </p:cBhvr>
                                      <p:tavLst>
                                        <p:tav tm="0">
                                          <p:val>
                                            <p:strVal val="#ppt_x"/>
                                          </p:val>
                                        </p:tav>
                                        <p:tav tm="100000">
                                          <p:val>
                                            <p:strVal val="#ppt_x"/>
                                          </p:val>
                                        </p:tav>
                                      </p:tavLst>
                                    </p:anim>
                                    <p:anim calcmode="lin" valueType="num">
                                      <p:cBhvr>
                                        <p:cTn id="51" dur="225" decel="100000" fill="hold"/>
                                        <p:tgtEl>
                                          <p:spTgt spid="119"/>
                                        </p:tgtEl>
                                        <p:attrNameLst>
                                          <p:attrName>ppt_y</p:attrName>
                                        </p:attrNameLst>
                                      </p:cBhvr>
                                      <p:tavLst>
                                        <p:tav tm="0">
                                          <p:val>
                                            <p:strVal val="#ppt_y+1"/>
                                          </p:val>
                                        </p:tav>
                                        <p:tav tm="100000">
                                          <p:val>
                                            <p:strVal val="#ppt_y-.03"/>
                                          </p:val>
                                        </p:tav>
                                      </p:tavLst>
                                    </p:anim>
                                    <p:anim calcmode="lin" valueType="num">
                                      <p:cBhvr>
                                        <p:cTn id="52" dur="25" accel="100000" fill="hold">
                                          <p:stCondLst>
                                            <p:cond delay="225"/>
                                          </p:stCondLst>
                                        </p:cTn>
                                        <p:tgtEl>
                                          <p:spTgt spid="119"/>
                                        </p:tgtEl>
                                        <p:attrNameLst>
                                          <p:attrName>ppt_y</p:attrName>
                                        </p:attrNameLst>
                                      </p:cBhvr>
                                      <p:tavLst>
                                        <p:tav tm="0">
                                          <p:val>
                                            <p:strVal val="#ppt_y-.03"/>
                                          </p:val>
                                        </p:tav>
                                        <p:tav tm="100000">
                                          <p:val>
                                            <p:strVal val="#ppt_y"/>
                                          </p:val>
                                        </p:tav>
                                      </p:tavLst>
                                    </p:anim>
                                  </p:childTnLst>
                                </p:cTn>
                              </p:par>
                            </p:childTnLst>
                          </p:cTn>
                        </p:par>
                        <p:par>
                          <p:cTn id="53" fill="hold">
                            <p:stCondLst>
                              <p:cond delay="3250"/>
                            </p:stCondLst>
                            <p:childTnLst>
                              <p:par>
                                <p:cTn id="54" presetID="37" presetClass="entr" presetSubtype="0" fill="hold" nodeType="afterEffect">
                                  <p:stCondLst>
                                    <p:cond delay="0"/>
                                  </p:stCondLst>
                                  <p:childTnLst>
                                    <p:set>
                                      <p:cBhvr>
                                        <p:cTn id="55" dur="1" fill="hold">
                                          <p:stCondLst>
                                            <p:cond delay="0"/>
                                          </p:stCondLst>
                                        </p:cTn>
                                        <p:tgtEl>
                                          <p:spTgt spid="117"/>
                                        </p:tgtEl>
                                        <p:attrNameLst>
                                          <p:attrName>style.visibility</p:attrName>
                                        </p:attrNameLst>
                                      </p:cBhvr>
                                      <p:to>
                                        <p:strVal val="visible"/>
                                      </p:to>
                                    </p:set>
                                    <p:animEffect transition="in" filter="fade">
                                      <p:cBhvr>
                                        <p:cTn id="56" dur="500"/>
                                        <p:tgtEl>
                                          <p:spTgt spid="117"/>
                                        </p:tgtEl>
                                      </p:cBhvr>
                                    </p:animEffect>
                                    <p:anim calcmode="lin" valueType="num">
                                      <p:cBhvr>
                                        <p:cTn id="57" dur="500" fill="hold"/>
                                        <p:tgtEl>
                                          <p:spTgt spid="117"/>
                                        </p:tgtEl>
                                        <p:attrNameLst>
                                          <p:attrName>ppt_x</p:attrName>
                                        </p:attrNameLst>
                                      </p:cBhvr>
                                      <p:tavLst>
                                        <p:tav tm="0">
                                          <p:val>
                                            <p:strVal val="#ppt_x"/>
                                          </p:val>
                                        </p:tav>
                                        <p:tav tm="100000">
                                          <p:val>
                                            <p:strVal val="#ppt_x"/>
                                          </p:val>
                                        </p:tav>
                                      </p:tavLst>
                                    </p:anim>
                                    <p:anim calcmode="lin" valueType="num">
                                      <p:cBhvr>
                                        <p:cTn id="58" dur="450" decel="100000" fill="hold"/>
                                        <p:tgtEl>
                                          <p:spTgt spid="117"/>
                                        </p:tgtEl>
                                        <p:attrNameLst>
                                          <p:attrName>ppt_y</p:attrName>
                                        </p:attrNameLst>
                                      </p:cBhvr>
                                      <p:tavLst>
                                        <p:tav tm="0">
                                          <p:val>
                                            <p:strVal val="#ppt_y+1"/>
                                          </p:val>
                                        </p:tav>
                                        <p:tav tm="100000">
                                          <p:val>
                                            <p:strVal val="#ppt_y-.03"/>
                                          </p:val>
                                        </p:tav>
                                      </p:tavLst>
                                    </p:anim>
                                    <p:anim calcmode="lin" valueType="num">
                                      <p:cBhvr>
                                        <p:cTn id="59" dur="50" accel="100000" fill="hold">
                                          <p:stCondLst>
                                            <p:cond delay="450"/>
                                          </p:stCondLst>
                                        </p:cTn>
                                        <p:tgtEl>
                                          <p:spTgt spid="117"/>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6" presetClass="entr" presetSubtype="32" fill="hold" grpId="0" nodeType="click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circle(out)">
                                      <p:cBhvr>
                                        <p:cTn id="64" dur="2000"/>
                                        <p:tgtEl>
                                          <p:spTgt spid="115"/>
                                        </p:tgtEl>
                                      </p:cBhvr>
                                    </p:animEffect>
                                  </p:childTnLst>
                                </p:cTn>
                              </p:par>
                              <p:par>
                                <p:cTn id="65" presetID="53" presetClass="entr" presetSubtype="16" fill="hold" nodeType="withEffect">
                                  <p:stCondLst>
                                    <p:cond delay="0"/>
                                  </p:stCondLst>
                                  <p:childTnLst>
                                    <p:set>
                                      <p:cBhvr>
                                        <p:cTn id="66" dur="1" fill="hold">
                                          <p:stCondLst>
                                            <p:cond delay="0"/>
                                          </p:stCondLst>
                                        </p:cTn>
                                        <p:tgtEl>
                                          <p:spTgt spid="126"/>
                                        </p:tgtEl>
                                        <p:attrNameLst>
                                          <p:attrName>style.visibility</p:attrName>
                                        </p:attrNameLst>
                                      </p:cBhvr>
                                      <p:to>
                                        <p:strVal val="visible"/>
                                      </p:to>
                                    </p:set>
                                    <p:anim calcmode="lin" valueType="num">
                                      <p:cBhvr>
                                        <p:cTn id="67" dur="500" fill="hold"/>
                                        <p:tgtEl>
                                          <p:spTgt spid="126"/>
                                        </p:tgtEl>
                                        <p:attrNameLst>
                                          <p:attrName>ppt_w</p:attrName>
                                        </p:attrNameLst>
                                      </p:cBhvr>
                                      <p:tavLst>
                                        <p:tav tm="0">
                                          <p:val>
                                            <p:fltVal val="0"/>
                                          </p:val>
                                        </p:tav>
                                        <p:tav tm="100000">
                                          <p:val>
                                            <p:strVal val="#ppt_w"/>
                                          </p:val>
                                        </p:tav>
                                      </p:tavLst>
                                    </p:anim>
                                    <p:anim calcmode="lin" valueType="num">
                                      <p:cBhvr>
                                        <p:cTn id="68" dur="500" fill="hold"/>
                                        <p:tgtEl>
                                          <p:spTgt spid="126"/>
                                        </p:tgtEl>
                                        <p:attrNameLst>
                                          <p:attrName>ppt_h</p:attrName>
                                        </p:attrNameLst>
                                      </p:cBhvr>
                                      <p:tavLst>
                                        <p:tav tm="0">
                                          <p:val>
                                            <p:fltVal val="0"/>
                                          </p:val>
                                        </p:tav>
                                        <p:tav tm="100000">
                                          <p:val>
                                            <p:strVal val="#ppt_h"/>
                                          </p:val>
                                        </p:tav>
                                      </p:tavLst>
                                    </p:anim>
                                    <p:animEffect transition="in" filter="fade">
                                      <p:cBhvr>
                                        <p:cTn id="69" dur="500"/>
                                        <p:tgtEl>
                                          <p:spTgt spid="126"/>
                                        </p:tgtEl>
                                      </p:cBhvr>
                                    </p:animEffect>
                                  </p:childTnLst>
                                </p:cTn>
                              </p:par>
                            </p:childTnLst>
                          </p:cTn>
                        </p:par>
                        <p:par>
                          <p:cTn id="70" fill="hold">
                            <p:stCondLst>
                              <p:cond delay="2000"/>
                            </p:stCondLst>
                            <p:childTnLst>
                              <p:par>
                                <p:cTn id="71" presetID="6" presetClass="entr" presetSubtype="32" fill="hold" grpId="0" nodeType="afterEffect">
                                  <p:stCondLst>
                                    <p:cond delay="0"/>
                                  </p:stCondLst>
                                  <p:childTnLst>
                                    <p:set>
                                      <p:cBhvr>
                                        <p:cTn id="72" dur="1" fill="hold">
                                          <p:stCondLst>
                                            <p:cond delay="0"/>
                                          </p:stCondLst>
                                        </p:cTn>
                                        <p:tgtEl>
                                          <p:spTgt spid="114"/>
                                        </p:tgtEl>
                                        <p:attrNameLst>
                                          <p:attrName>style.visibility</p:attrName>
                                        </p:attrNameLst>
                                      </p:cBhvr>
                                      <p:to>
                                        <p:strVal val="visible"/>
                                      </p:to>
                                    </p:set>
                                    <p:animEffect transition="in" filter="circle(out)">
                                      <p:cBhvr>
                                        <p:cTn id="73" dur="1750"/>
                                        <p:tgtEl>
                                          <p:spTgt spid="114"/>
                                        </p:tgtEl>
                                      </p:cBhvr>
                                    </p:animEffect>
                                  </p:childTnLst>
                                </p:cTn>
                              </p:par>
                              <p:par>
                                <p:cTn id="74" presetID="53" presetClass="entr" presetSubtype="16" fill="hold" nodeType="withEffect">
                                  <p:stCondLst>
                                    <p:cond delay="0"/>
                                  </p:stCondLst>
                                  <p:childTnLst>
                                    <p:set>
                                      <p:cBhvr>
                                        <p:cTn id="75" dur="1" fill="hold">
                                          <p:stCondLst>
                                            <p:cond delay="0"/>
                                          </p:stCondLst>
                                        </p:cTn>
                                        <p:tgtEl>
                                          <p:spTgt spid="124"/>
                                        </p:tgtEl>
                                        <p:attrNameLst>
                                          <p:attrName>style.visibility</p:attrName>
                                        </p:attrNameLst>
                                      </p:cBhvr>
                                      <p:to>
                                        <p:strVal val="visible"/>
                                      </p:to>
                                    </p:set>
                                    <p:anim calcmode="lin" valueType="num">
                                      <p:cBhvr>
                                        <p:cTn id="76" dur="500" fill="hold"/>
                                        <p:tgtEl>
                                          <p:spTgt spid="124"/>
                                        </p:tgtEl>
                                        <p:attrNameLst>
                                          <p:attrName>ppt_w</p:attrName>
                                        </p:attrNameLst>
                                      </p:cBhvr>
                                      <p:tavLst>
                                        <p:tav tm="0">
                                          <p:val>
                                            <p:fltVal val="0"/>
                                          </p:val>
                                        </p:tav>
                                        <p:tav tm="100000">
                                          <p:val>
                                            <p:strVal val="#ppt_w"/>
                                          </p:val>
                                        </p:tav>
                                      </p:tavLst>
                                    </p:anim>
                                    <p:anim calcmode="lin" valueType="num">
                                      <p:cBhvr>
                                        <p:cTn id="77" dur="500" fill="hold"/>
                                        <p:tgtEl>
                                          <p:spTgt spid="124"/>
                                        </p:tgtEl>
                                        <p:attrNameLst>
                                          <p:attrName>ppt_h</p:attrName>
                                        </p:attrNameLst>
                                      </p:cBhvr>
                                      <p:tavLst>
                                        <p:tav tm="0">
                                          <p:val>
                                            <p:fltVal val="0"/>
                                          </p:val>
                                        </p:tav>
                                        <p:tav tm="100000">
                                          <p:val>
                                            <p:strVal val="#ppt_h"/>
                                          </p:val>
                                        </p:tav>
                                      </p:tavLst>
                                    </p:anim>
                                    <p:animEffect transition="in" filter="fade">
                                      <p:cBhvr>
                                        <p:cTn id="78" dur="500"/>
                                        <p:tgtEl>
                                          <p:spTgt spid="124"/>
                                        </p:tgtEl>
                                      </p:cBhvr>
                                    </p:animEffect>
                                  </p:childTnLst>
                                </p:cTn>
                              </p:par>
                            </p:childTnLst>
                          </p:cTn>
                        </p:par>
                        <p:par>
                          <p:cTn id="79" fill="hold">
                            <p:stCondLst>
                              <p:cond delay="3750"/>
                            </p:stCondLst>
                            <p:childTnLst>
                              <p:par>
                                <p:cTn id="80" presetID="6" presetClass="entr" presetSubtype="32" fill="hold" grpId="0" nodeType="afterEffect">
                                  <p:stCondLst>
                                    <p:cond delay="0"/>
                                  </p:stCondLst>
                                  <p:childTnLst>
                                    <p:set>
                                      <p:cBhvr>
                                        <p:cTn id="81" dur="1" fill="hold">
                                          <p:stCondLst>
                                            <p:cond delay="0"/>
                                          </p:stCondLst>
                                        </p:cTn>
                                        <p:tgtEl>
                                          <p:spTgt spid="113"/>
                                        </p:tgtEl>
                                        <p:attrNameLst>
                                          <p:attrName>style.visibility</p:attrName>
                                        </p:attrNameLst>
                                      </p:cBhvr>
                                      <p:to>
                                        <p:strVal val="visible"/>
                                      </p:to>
                                    </p:set>
                                    <p:animEffect transition="in" filter="circle(out)">
                                      <p:cBhvr>
                                        <p:cTn id="82" dur="1750"/>
                                        <p:tgtEl>
                                          <p:spTgt spid="113"/>
                                        </p:tgtEl>
                                      </p:cBhvr>
                                    </p:animEffect>
                                  </p:childTnLst>
                                </p:cTn>
                              </p:par>
                              <p:par>
                                <p:cTn id="83" presetID="53" presetClass="entr" presetSubtype="16" fill="hold" nodeType="withEffect">
                                  <p:stCondLst>
                                    <p:cond delay="0"/>
                                  </p:stCondLst>
                                  <p:childTnLst>
                                    <p:set>
                                      <p:cBhvr>
                                        <p:cTn id="84" dur="1" fill="hold">
                                          <p:stCondLst>
                                            <p:cond delay="0"/>
                                          </p:stCondLst>
                                        </p:cTn>
                                        <p:tgtEl>
                                          <p:spTgt spid="125"/>
                                        </p:tgtEl>
                                        <p:attrNameLst>
                                          <p:attrName>style.visibility</p:attrName>
                                        </p:attrNameLst>
                                      </p:cBhvr>
                                      <p:to>
                                        <p:strVal val="visible"/>
                                      </p:to>
                                    </p:set>
                                    <p:anim calcmode="lin" valueType="num">
                                      <p:cBhvr>
                                        <p:cTn id="85" dur="500" fill="hold"/>
                                        <p:tgtEl>
                                          <p:spTgt spid="125"/>
                                        </p:tgtEl>
                                        <p:attrNameLst>
                                          <p:attrName>ppt_w</p:attrName>
                                        </p:attrNameLst>
                                      </p:cBhvr>
                                      <p:tavLst>
                                        <p:tav tm="0">
                                          <p:val>
                                            <p:fltVal val="0"/>
                                          </p:val>
                                        </p:tav>
                                        <p:tav tm="100000">
                                          <p:val>
                                            <p:strVal val="#ppt_w"/>
                                          </p:val>
                                        </p:tav>
                                      </p:tavLst>
                                    </p:anim>
                                    <p:anim calcmode="lin" valueType="num">
                                      <p:cBhvr>
                                        <p:cTn id="86" dur="500" fill="hold"/>
                                        <p:tgtEl>
                                          <p:spTgt spid="125"/>
                                        </p:tgtEl>
                                        <p:attrNameLst>
                                          <p:attrName>ppt_h</p:attrName>
                                        </p:attrNameLst>
                                      </p:cBhvr>
                                      <p:tavLst>
                                        <p:tav tm="0">
                                          <p:val>
                                            <p:fltVal val="0"/>
                                          </p:val>
                                        </p:tav>
                                        <p:tav tm="100000">
                                          <p:val>
                                            <p:strVal val="#ppt_h"/>
                                          </p:val>
                                        </p:tav>
                                      </p:tavLst>
                                    </p:anim>
                                    <p:animEffect transition="in" filter="fade">
                                      <p:cBhvr>
                                        <p:cTn id="87" dur="500"/>
                                        <p:tgtEl>
                                          <p:spTgt spid="125"/>
                                        </p:tgtEl>
                                      </p:cBhvr>
                                    </p:animEffect>
                                  </p:childTnLst>
                                </p:cTn>
                              </p:par>
                            </p:childTnLst>
                          </p:cTn>
                        </p:par>
                        <p:par>
                          <p:cTn id="88" fill="hold">
                            <p:stCondLst>
                              <p:cond delay="5500"/>
                            </p:stCondLst>
                            <p:childTnLst>
                              <p:par>
                                <p:cTn id="89" presetID="6" presetClass="entr" presetSubtype="32" fill="hold" grpId="0" nodeType="afterEffect">
                                  <p:stCondLst>
                                    <p:cond delay="0"/>
                                  </p:stCondLst>
                                  <p:childTnLst>
                                    <p:set>
                                      <p:cBhvr>
                                        <p:cTn id="90" dur="1" fill="hold">
                                          <p:stCondLst>
                                            <p:cond delay="0"/>
                                          </p:stCondLst>
                                        </p:cTn>
                                        <p:tgtEl>
                                          <p:spTgt spid="112"/>
                                        </p:tgtEl>
                                        <p:attrNameLst>
                                          <p:attrName>style.visibility</p:attrName>
                                        </p:attrNameLst>
                                      </p:cBhvr>
                                      <p:to>
                                        <p:strVal val="visible"/>
                                      </p:to>
                                    </p:set>
                                    <p:animEffect transition="in" filter="circle(out)">
                                      <p:cBhvr>
                                        <p:cTn id="91" dur="1750"/>
                                        <p:tgtEl>
                                          <p:spTgt spid="112"/>
                                        </p:tgtEl>
                                      </p:cBhvr>
                                    </p:animEffect>
                                  </p:childTnLst>
                                </p:cTn>
                              </p:par>
                              <p:par>
                                <p:cTn id="92" presetID="53" presetClass="entr" presetSubtype="16" fill="hold" nodeType="withEffect">
                                  <p:stCondLst>
                                    <p:cond delay="0"/>
                                  </p:stCondLst>
                                  <p:childTnLst>
                                    <p:set>
                                      <p:cBhvr>
                                        <p:cTn id="93" dur="1" fill="hold">
                                          <p:stCondLst>
                                            <p:cond delay="0"/>
                                          </p:stCondLst>
                                        </p:cTn>
                                        <p:tgtEl>
                                          <p:spTgt spid="127"/>
                                        </p:tgtEl>
                                        <p:attrNameLst>
                                          <p:attrName>style.visibility</p:attrName>
                                        </p:attrNameLst>
                                      </p:cBhvr>
                                      <p:to>
                                        <p:strVal val="visible"/>
                                      </p:to>
                                    </p:set>
                                    <p:anim calcmode="lin" valueType="num">
                                      <p:cBhvr>
                                        <p:cTn id="94" dur="500" fill="hold"/>
                                        <p:tgtEl>
                                          <p:spTgt spid="127"/>
                                        </p:tgtEl>
                                        <p:attrNameLst>
                                          <p:attrName>ppt_w</p:attrName>
                                        </p:attrNameLst>
                                      </p:cBhvr>
                                      <p:tavLst>
                                        <p:tav tm="0">
                                          <p:val>
                                            <p:fltVal val="0"/>
                                          </p:val>
                                        </p:tav>
                                        <p:tav tm="100000">
                                          <p:val>
                                            <p:strVal val="#ppt_w"/>
                                          </p:val>
                                        </p:tav>
                                      </p:tavLst>
                                    </p:anim>
                                    <p:anim calcmode="lin" valueType="num">
                                      <p:cBhvr>
                                        <p:cTn id="95" dur="500" fill="hold"/>
                                        <p:tgtEl>
                                          <p:spTgt spid="127"/>
                                        </p:tgtEl>
                                        <p:attrNameLst>
                                          <p:attrName>ppt_h</p:attrName>
                                        </p:attrNameLst>
                                      </p:cBhvr>
                                      <p:tavLst>
                                        <p:tav tm="0">
                                          <p:val>
                                            <p:fltVal val="0"/>
                                          </p:val>
                                        </p:tav>
                                        <p:tav tm="100000">
                                          <p:val>
                                            <p:strVal val="#ppt_h"/>
                                          </p:val>
                                        </p:tav>
                                      </p:tavLst>
                                    </p:anim>
                                    <p:animEffect transition="in" filter="fade">
                                      <p:cBhvr>
                                        <p:cTn id="96" dur="500"/>
                                        <p:tgtEl>
                                          <p:spTgt spid="127"/>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nodeType="clickEffect">
                                  <p:stCondLst>
                                    <p:cond delay="0"/>
                                  </p:stCondLst>
                                  <p:childTnLst>
                                    <p:set>
                                      <p:cBhvr>
                                        <p:cTn id="100" dur="1" fill="hold">
                                          <p:stCondLst>
                                            <p:cond delay="0"/>
                                          </p:stCondLst>
                                        </p:cTn>
                                        <p:tgtEl>
                                          <p:spTgt spid="131"/>
                                        </p:tgtEl>
                                        <p:attrNameLst>
                                          <p:attrName>style.visibility</p:attrName>
                                        </p:attrNameLst>
                                      </p:cBhvr>
                                      <p:to>
                                        <p:strVal val="visible"/>
                                      </p:to>
                                    </p:set>
                                    <p:anim calcmode="lin" valueType="num">
                                      <p:cBhvr>
                                        <p:cTn id="101" dur="500" fill="hold"/>
                                        <p:tgtEl>
                                          <p:spTgt spid="131"/>
                                        </p:tgtEl>
                                        <p:attrNameLst>
                                          <p:attrName>ppt_w</p:attrName>
                                        </p:attrNameLst>
                                      </p:cBhvr>
                                      <p:tavLst>
                                        <p:tav tm="0">
                                          <p:val>
                                            <p:fltVal val="0"/>
                                          </p:val>
                                        </p:tav>
                                        <p:tav tm="100000">
                                          <p:val>
                                            <p:strVal val="#ppt_w"/>
                                          </p:val>
                                        </p:tav>
                                      </p:tavLst>
                                    </p:anim>
                                    <p:anim calcmode="lin" valueType="num">
                                      <p:cBhvr>
                                        <p:cTn id="102" dur="500" fill="hold"/>
                                        <p:tgtEl>
                                          <p:spTgt spid="131"/>
                                        </p:tgtEl>
                                        <p:attrNameLst>
                                          <p:attrName>ppt_h</p:attrName>
                                        </p:attrNameLst>
                                      </p:cBhvr>
                                      <p:tavLst>
                                        <p:tav tm="0">
                                          <p:val>
                                            <p:fltVal val="0"/>
                                          </p:val>
                                        </p:tav>
                                        <p:tav tm="100000">
                                          <p:val>
                                            <p:strVal val="#ppt_h"/>
                                          </p:val>
                                        </p:tav>
                                      </p:tavLst>
                                    </p:anim>
                                    <p:animEffect transition="in" filter="fade">
                                      <p:cBhvr>
                                        <p:cTn id="103" dur="500"/>
                                        <p:tgtEl>
                                          <p:spTgt spid="131"/>
                                        </p:tgtEl>
                                      </p:cBhvr>
                                    </p:animEffect>
                                  </p:childTnLst>
                                </p:cTn>
                              </p:par>
                              <p:par>
                                <p:cTn id="104" presetID="53" presetClass="entr" presetSubtype="16" fill="hold" nodeType="withEffect">
                                  <p:stCondLst>
                                    <p:cond delay="0"/>
                                  </p:stCondLst>
                                  <p:childTnLst>
                                    <p:set>
                                      <p:cBhvr>
                                        <p:cTn id="105" dur="1" fill="hold">
                                          <p:stCondLst>
                                            <p:cond delay="0"/>
                                          </p:stCondLst>
                                        </p:cTn>
                                        <p:tgtEl>
                                          <p:spTgt spid="130"/>
                                        </p:tgtEl>
                                        <p:attrNameLst>
                                          <p:attrName>style.visibility</p:attrName>
                                        </p:attrNameLst>
                                      </p:cBhvr>
                                      <p:to>
                                        <p:strVal val="visible"/>
                                      </p:to>
                                    </p:set>
                                    <p:anim calcmode="lin" valueType="num">
                                      <p:cBhvr>
                                        <p:cTn id="106" dur="500" fill="hold"/>
                                        <p:tgtEl>
                                          <p:spTgt spid="130"/>
                                        </p:tgtEl>
                                        <p:attrNameLst>
                                          <p:attrName>ppt_w</p:attrName>
                                        </p:attrNameLst>
                                      </p:cBhvr>
                                      <p:tavLst>
                                        <p:tav tm="0">
                                          <p:val>
                                            <p:fltVal val="0"/>
                                          </p:val>
                                        </p:tav>
                                        <p:tav tm="100000">
                                          <p:val>
                                            <p:strVal val="#ppt_w"/>
                                          </p:val>
                                        </p:tav>
                                      </p:tavLst>
                                    </p:anim>
                                    <p:anim calcmode="lin" valueType="num">
                                      <p:cBhvr>
                                        <p:cTn id="107" dur="500" fill="hold"/>
                                        <p:tgtEl>
                                          <p:spTgt spid="130"/>
                                        </p:tgtEl>
                                        <p:attrNameLst>
                                          <p:attrName>ppt_h</p:attrName>
                                        </p:attrNameLst>
                                      </p:cBhvr>
                                      <p:tavLst>
                                        <p:tav tm="0">
                                          <p:val>
                                            <p:fltVal val="0"/>
                                          </p:val>
                                        </p:tav>
                                        <p:tav tm="100000">
                                          <p:val>
                                            <p:strVal val="#ppt_h"/>
                                          </p:val>
                                        </p:tav>
                                      </p:tavLst>
                                    </p:anim>
                                    <p:animEffect transition="in" filter="fade">
                                      <p:cBhvr>
                                        <p:cTn id="108" dur="500"/>
                                        <p:tgtEl>
                                          <p:spTgt spid="130"/>
                                        </p:tgtEl>
                                      </p:cBhvr>
                                    </p:animEffect>
                                  </p:childTnLst>
                                </p:cTn>
                              </p:par>
                              <p:par>
                                <p:cTn id="109" presetID="53" presetClass="entr" presetSubtype="16" fill="hold" nodeType="withEffect">
                                  <p:stCondLst>
                                    <p:cond delay="0"/>
                                  </p:stCondLst>
                                  <p:childTnLst>
                                    <p:set>
                                      <p:cBhvr>
                                        <p:cTn id="110" dur="1" fill="hold">
                                          <p:stCondLst>
                                            <p:cond delay="0"/>
                                          </p:stCondLst>
                                        </p:cTn>
                                        <p:tgtEl>
                                          <p:spTgt spid="129"/>
                                        </p:tgtEl>
                                        <p:attrNameLst>
                                          <p:attrName>style.visibility</p:attrName>
                                        </p:attrNameLst>
                                      </p:cBhvr>
                                      <p:to>
                                        <p:strVal val="visible"/>
                                      </p:to>
                                    </p:set>
                                    <p:anim calcmode="lin" valueType="num">
                                      <p:cBhvr>
                                        <p:cTn id="111" dur="500" fill="hold"/>
                                        <p:tgtEl>
                                          <p:spTgt spid="129"/>
                                        </p:tgtEl>
                                        <p:attrNameLst>
                                          <p:attrName>ppt_w</p:attrName>
                                        </p:attrNameLst>
                                      </p:cBhvr>
                                      <p:tavLst>
                                        <p:tav tm="0">
                                          <p:val>
                                            <p:fltVal val="0"/>
                                          </p:val>
                                        </p:tav>
                                        <p:tav tm="100000">
                                          <p:val>
                                            <p:strVal val="#ppt_w"/>
                                          </p:val>
                                        </p:tav>
                                      </p:tavLst>
                                    </p:anim>
                                    <p:anim calcmode="lin" valueType="num">
                                      <p:cBhvr>
                                        <p:cTn id="112" dur="500" fill="hold"/>
                                        <p:tgtEl>
                                          <p:spTgt spid="129"/>
                                        </p:tgtEl>
                                        <p:attrNameLst>
                                          <p:attrName>ppt_h</p:attrName>
                                        </p:attrNameLst>
                                      </p:cBhvr>
                                      <p:tavLst>
                                        <p:tav tm="0">
                                          <p:val>
                                            <p:fltVal val="0"/>
                                          </p:val>
                                        </p:tav>
                                        <p:tav tm="100000">
                                          <p:val>
                                            <p:strVal val="#ppt_h"/>
                                          </p:val>
                                        </p:tav>
                                      </p:tavLst>
                                    </p:anim>
                                    <p:animEffect transition="in" filter="fade">
                                      <p:cBhvr>
                                        <p:cTn id="113" dur="500"/>
                                        <p:tgtEl>
                                          <p:spTgt spid="129"/>
                                        </p:tgtEl>
                                      </p:cBhvr>
                                    </p:animEffect>
                                  </p:childTnLst>
                                </p:cTn>
                              </p:par>
                              <p:par>
                                <p:cTn id="114" presetID="53" presetClass="entr" presetSubtype="16" fill="hold" nodeType="withEffect">
                                  <p:stCondLst>
                                    <p:cond delay="0"/>
                                  </p:stCondLst>
                                  <p:childTnLst>
                                    <p:set>
                                      <p:cBhvr>
                                        <p:cTn id="115" dur="1" fill="hold">
                                          <p:stCondLst>
                                            <p:cond delay="0"/>
                                          </p:stCondLst>
                                        </p:cTn>
                                        <p:tgtEl>
                                          <p:spTgt spid="128"/>
                                        </p:tgtEl>
                                        <p:attrNameLst>
                                          <p:attrName>style.visibility</p:attrName>
                                        </p:attrNameLst>
                                      </p:cBhvr>
                                      <p:to>
                                        <p:strVal val="visible"/>
                                      </p:to>
                                    </p:set>
                                    <p:anim calcmode="lin" valueType="num">
                                      <p:cBhvr>
                                        <p:cTn id="116" dur="500" fill="hold"/>
                                        <p:tgtEl>
                                          <p:spTgt spid="128"/>
                                        </p:tgtEl>
                                        <p:attrNameLst>
                                          <p:attrName>ppt_w</p:attrName>
                                        </p:attrNameLst>
                                      </p:cBhvr>
                                      <p:tavLst>
                                        <p:tav tm="0">
                                          <p:val>
                                            <p:fltVal val="0"/>
                                          </p:val>
                                        </p:tav>
                                        <p:tav tm="100000">
                                          <p:val>
                                            <p:strVal val="#ppt_w"/>
                                          </p:val>
                                        </p:tav>
                                      </p:tavLst>
                                    </p:anim>
                                    <p:anim calcmode="lin" valueType="num">
                                      <p:cBhvr>
                                        <p:cTn id="117" dur="500" fill="hold"/>
                                        <p:tgtEl>
                                          <p:spTgt spid="128"/>
                                        </p:tgtEl>
                                        <p:attrNameLst>
                                          <p:attrName>ppt_h</p:attrName>
                                        </p:attrNameLst>
                                      </p:cBhvr>
                                      <p:tavLst>
                                        <p:tav tm="0">
                                          <p:val>
                                            <p:fltVal val="0"/>
                                          </p:val>
                                        </p:tav>
                                        <p:tav tm="100000">
                                          <p:val>
                                            <p:strVal val="#ppt_h"/>
                                          </p:val>
                                        </p:tav>
                                      </p:tavLst>
                                    </p:anim>
                                    <p:animEffect transition="in" filter="fade">
                                      <p:cBhvr>
                                        <p:cTn id="118" dur="500"/>
                                        <p:tgtEl>
                                          <p:spTgt spid="128"/>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2" fill="hold" grpId="0" nodeType="clickEffect">
                                  <p:stCondLst>
                                    <p:cond delay="0"/>
                                  </p:stCondLst>
                                  <p:childTnLst>
                                    <p:set>
                                      <p:cBhvr>
                                        <p:cTn id="122" dur="1" fill="hold">
                                          <p:stCondLst>
                                            <p:cond delay="0"/>
                                          </p:stCondLst>
                                        </p:cTn>
                                        <p:tgtEl>
                                          <p:spTgt spid="4"/>
                                        </p:tgtEl>
                                        <p:attrNameLst>
                                          <p:attrName>style.visibility</p:attrName>
                                        </p:attrNameLst>
                                      </p:cBhvr>
                                      <p:to>
                                        <p:strVal val="visible"/>
                                      </p:to>
                                    </p:set>
                                    <p:animEffect transition="in" filter="wipe(right)">
                                      <p:cBhvr>
                                        <p:cTn id="1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2" grpId="0" animBg="1"/>
      <p:bldP spid="113" grpId="0" animBg="1"/>
      <p:bldP spid="114" grpId="0" animBg="1"/>
      <p:bldP spid="1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sz="4000" dirty="0" smtClean="0"/>
              <a:t>Windows Azure</a:t>
            </a:r>
            <a:r>
              <a:rPr lang="en-US" dirty="0" smtClean="0"/>
              <a:t> </a:t>
            </a:r>
            <a:r>
              <a:rPr lang="en-US" sz="3600" dirty="0" smtClean="0"/>
              <a:t>AppFabric</a:t>
            </a:r>
            <a:r>
              <a:rPr lang="en-US" dirty="0" smtClean="0"/>
              <a:t> Access Control Service</a:t>
            </a:r>
            <a:endParaRPr lang="en-US" dirty="0"/>
          </a:p>
        </p:txBody>
      </p:sp>
      <p:sp>
        <p:nvSpPr>
          <p:cNvPr id="3" name="Text Placeholder 2"/>
          <p:cNvSpPr>
            <a:spLocks noGrp="1"/>
          </p:cNvSpPr>
          <p:nvPr>
            <p:ph type="body" sz="quarter" idx="10"/>
          </p:nvPr>
        </p:nvSpPr>
        <p:spPr>
          <a:xfrm>
            <a:off x="519112" y="1447799"/>
            <a:ext cx="11149013" cy="2406813"/>
          </a:xfrm>
        </p:spPr>
        <p:txBody>
          <a:bodyPr/>
          <a:lstStyle/>
          <a:p>
            <a:r>
              <a:rPr lang="en-US" dirty="0" smtClean="0"/>
              <a:t>Part of the Windows Azure </a:t>
            </a:r>
            <a:r>
              <a:rPr lang="en-US" dirty="0" err="1" smtClean="0"/>
              <a:t>PaaS</a:t>
            </a:r>
            <a:r>
              <a:rPr lang="en-US" dirty="0" smtClean="0"/>
              <a:t> offering</a:t>
            </a:r>
          </a:p>
          <a:p>
            <a:r>
              <a:rPr lang="en-US" dirty="0" smtClean="0"/>
              <a:t> In a nutshell:</a:t>
            </a:r>
          </a:p>
          <a:p>
            <a:pPr lvl="1"/>
            <a:r>
              <a:rPr lang="en-US" dirty="0" smtClean="0"/>
              <a:t>1. We host for you an authentication service in the cloud</a:t>
            </a:r>
          </a:p>
          <a:p>
            <a:pPr lvl="1"/>
            <a:r>
              <a:rPr lang="en-US" dirty="0" smtClean="0"/>
              <a:t>2. You configure your app to delegate authentication to it</a:t>
            </a:r>
          </a:p>
          <a:p>
            <a:pPr lvl="1"/>
            <a:r>
              <a:rPr lang="en-US" dirty="0" smtClean="0"/>
              <a:t>3. Profit!</a:t>
            </a:r>
            <a:endParaRPr lang="en-US" dirty="0"/>
          </a:p>
        </p:txBody>
      </p:sp>
    </p:spTree>
    <p:extLst>
      <p:ext uri="{BB962C8B-B14F-4D97-AF65-F5344CB8AC3E}">
        <p14:creationId xmlns:p14="http://schemas.microsoft.com/office/powerpoint/2010/main" val="42173951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Demo</a:t>
            </a:r>
            <a:endParaRPr lang="en-US" dirty="0"/>
          </a:p>
        </p:txBody>
      </p:sp>
      <p:sp>
        <p:nvSpPr>
          <p:cNvPr id="4" name="Title 3"/>
          <p:cNvSpPr>
            <a:spLocks noGrp="1"/>
          </p:cNvSpPr>
          <p:nvPr>
            <p:ph type="ctrTitle"/>
          </p:nvPr>
        </p:nvSpPr>
        <p:spPr/>
        <p:txBody>
          <a:bodyPr/>
          <a:lstStyle/>
          <a:p>
            <a:r>
              <a:rPr lang="en-US" dirty="0" smtClean="0"/>
              <a:t>ACS: the Ropes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990716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Control Service (Visible) Parts</a:t>
            </a:r>
            <a:endParaRPr lang="en-US" dirty="0"/>
          </a:p>
        </p:txBody>
      </p:sp>
      <p:sp>
        <p:nvSpPr>
          <p:cNvPr id="3" name="Text Placeholder 2"/>
          <p:cNvSpPr>
            <a:spLocks noGrp="1"/>
          </p:cNvSpPr>
          <p:nvPr>
            <p:ph type="body" sz="quarter" idx="10"/>
          </p:nvPr>
        </p:nvSpPr>
        <p:spPr>
          <a:xfrm>
            <a:off x="519112" y="1447799"/>
            <a:ext cx="11149013" cy="2068259"/>
          </a:xfrm>
        </p:spPr>
        <p:txBody>
          <a:bodyPr/>
          <a:lstStyle/>
          <a:p>
            <a:r>
              <a:rPr lang="en-US" dirty="0" smtClean="0"/>
              <a:t>Authentication endpoints</a:t>
            </a:r>
          </a:p>
          <a:p>
            <a:r>
              <a:rPr lang="en-US" dirty="0" smtClean="0"/>
              <a:t>Management portal</a:t>
            </a:r>
          </a:p>
          <a:p>
            <a:r>
              <a:rPr lang="en-US" dirty="0" smtClean="0"/>
              <a:t>Management APIs</a:t>
            </a:r>
          </a:p>
          <a:p>
            <a:r>
              <a:rPr lang="en-US" dirty="0" smtClean="0"/>
              <a:t>Integration helpers</a:t>
            </a:r>
          </a:p>
        </p:txBody>
      </p:sp>
    </p:spTree>
    <p:extLst>
      <p:ext uri="{BB962C8B-B14F-4D97-AF65-F5344CB8AC3E}">
        <p14:creationId xmlns:p14="http://schemas.microsoft.com/office/powerpoint/2010/main" val="123599861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Namespaces and Endpoints</a:t>
            </a:r>
            <a:endParaRPr lang="en-US" dirty="0"/>
          </a:p>
        </p:txBody>
      </p:sp>
      <p:sp>
        <p:nvSpPr>
          <p:cNvPr id="3" name="Text Placeholder 2"/>
          <p:cNvSpPr>
            <a:spLocks noGrp="1"/>
          </p:cNvSpPr>
          <p:nvPr>
            <p:ph type="body" sz="quarter" idx="10"/>
          </p:nvPr>
        </p:nvSpPr>
        <p:spPr>
          <a:xfrm>
            <a:off x="56780" y="3387904"/>
            <a:ext cx="1073382" cy="276999"/>
          </a:xfrm>
        </p:spPr>
        <p:txBody>
          <a:bodyPr vert="horz" wrap="square" lIns="0" tIns="0" rIns="0" bIns="0" rtlCol="0">
            <a:spAutoFit/>
          </a:bodyPr>
          <a:lstStyle/>
          <a:p>
            <a:pPr marL="0" indent="0" defTabSz="1218937">
              <a:buClr>
                <a:schemeClr val="tx1"/>
              </a:buClr>
              <a:buSzPct val="120000"/>
              <a:buNone/>
            </a:pPr>
            <a:r>
              <a:rPr lang="en-US" sz="2000" dirty="0"/>
              <a:t>https://</a:t>
            </a:r>
          </a:p>
        </p:txBody>
      </p:sp>
      <p:sp>
        <p:nvSpPr>
          <p:cNvPr id="4" name="Text Placeholder 2"/>
          <p:cNvSpPr txBox="1">
            <a:spLocks/>
          </p:cNvSpPr>
          <p:nvPr/>
        </p:nvSpPr>
        <p:spPr>
          <a:xfrm>
            <a:off x="806363" y="3439880"/>
            <a:ext cx="2040856" cy="2215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Clr>
                <a:schemeClr val="tx1"/>
              </a:buClr>
              <a:buSzPct val="120000"/>
              <a:buFont typeface="Wingdings" pitchFamily="2" charset="2"/>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Wingdings" pitchFamily="2" charset="2"/>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Wingdings" pitchFamily="2" charset="2"/>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rgbClr val="FFFF00"/>
                </a:solidFill>
              </a:rPr>
              <a:t>YOURNAMESPACE</a:t>
            </a:r>
          </a:p>
        </p:txBody>
      </p:sp>
      <p:sp>
        <p:nvSpPr>
          <p:cNvPr id="5" name="Text Placeholder 2"/>
          <p:cNvSpPr txBox="1">
            <a:spLocks/>
          </p:cNvSpPr>
          <p:nvPr/>
        </p:nvSpPr>
        <p:spPr>
          <a:xfrm>
            <a:off x="2670889" y="3387904"/>
            <a:ext cx="4468004" cy="2769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Clr>
                <a:schemeClr val="tx1"/>
              </a:buClr>
              <a:buSzPct val="120000"/>
              <a:buFont typeface="Wingdings" pitchFamily="2" charset="2"/>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Wingdings" pitchFamily="2" charset="2"/>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Wingdings" pitchFamily="2" charset="2"/>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.accesscontrol.windows.net</a:t>
            </a:r>
          </a:p>
        </p:txBody>
      </p:sp>
      <p:sp>
        <p:nvSpPr>
          <p:cNvPr id="7" name="Rectangle 6"/>
          <p:cNvSpPr/>
          <p:nvPr/>
        </p:nvSpPr>
        <p:spPr>
          <a:xfrm>
            <a:off x="5780193" y="1060777"/>
            <a:ext cx="2659350" cy="369326"/>
          </a:xfrm>
          <a:prstGeom prst="rect">
            <a:avLst/>
          </a:prstGeom>
          <a:ln>
            <a:solidFill>
              <a:schemeClr val="tx1"/>
            </a:solidFill>
          </a:ln>
        </p:spPr>
        <p:txBody>
          <a:bodyPr wrap="square" lIns="91432" tIns="45717" rIns="91432" bIns="45717">
            <a:spAutoFit/>
          </a:bodyPr>
          <a:lstStyle/>
          <a:p>
            <a:r>
              <a:rPr lang="en-US" dirty="0"/>
              <a:t>/</a:t>
            </a:r>
            <a:r>
              <a:rPr lang="en-US" dirty="0" smtClean="0"/>
              <a:t>v2/</a:t>
            </a:r>
            <a:r>
              <a:rPr lang="en-US" dirty="0" err="1" smtClean="0"/>
              <a:t>mgmt</a:t>
            </a:r>
            <a:r>
              <a:rPr lang="en-US" dirty="0" smtClean="0"/>
              <a:t>/service</a:t>
            </a:r>
            <a:endParaRPr lang="en-US" dirty="0"/>
          </a:p>
        </p:txBody>
      </p:sp>
      <p:sp>
        <p:nvSpPr>
          <p:cNvPr id="8" name="Rectangle 7"/>
          <p:cNvSpPr/>
          <p:nvPr/>
        </p:nvSpPr>
        <p:spPr>
          <a:xfrm>
            <a:off x="5780196" y="2776325"/>
            <a:ext cx="2354629" cy="369326"/>
          </a:xfrm>
          <a:prstGeom prst="rect">
            <a:avLst/>
          </a:prstGeom>
          <a:ln>
            <a:solidFill>
              <a:schemeClr val="tx1"/>
            </a:solidFill>
          </a:ln>
        </p:spPr>
        <p:txBody>
          <a:bodyPr wrap="square" lIns="91432" tIns="45717" rIns="91432" bIns="45717">
            <a:spAutoFit/>
          </a:bodyPr>
          <a:lstStyle/>
          <a:p>
            <a:r>
              <a:rPr lang="en-US" dirty="0" smtClean="0"/>
              <a:t>/v2/</a:t>
            </a:r>
            <a:r>
              <a:rPr lang="en-US" dirty="0" err="1" smtClean="0"/>
              <a:t>mgmt</a:t>
            </a:r>
            <a:r>
              <a:rPr lang="en-US" dirty="0" smtClean="0"/>
              <a:t>/web</a:t>
            </a:r>
            <a:endParaRPr lang="en-US" dirty="0"/>
          </a:p>
        </p:txBody>
      </p:sp>
      <p:sp>
        <p:nvSpPr>
          <p:cNvPr id="9" name="Rectangle 8"/>
          <p:cNvSpPr/>
          <p:nvPr/>
        </p:nvSpPr>
        <p:spPr>
          <a:xfrm>
            <a:off x="5712557" y="3933255"/>
            <a:ext cx="2625413" cy="369326"/>
          </a:xfrm>
          <a:prstGeom prst="rect">
            <a:avLst/>
          </a:prstGeom>
          <a:ln>
            <a:solidFill>
              <a:schemeClr val="tx1"/>
            </a:solidFill>
          </a:ln>
        </p:spPr>
        <p:txBody>
          <a:bodyPr wrap="square" lIns="91432" tIns="45717" rIns="91432" bIns="45717">
            <a:spAutoFit/>
          </a:bodyPr>
          <a:lstStyle/>
          <a:p>
            <a:r>
              <a:rPr lang="en-US" dirty="0" smtClean="0"/>
              <a:t>/v2/</a:t>
            </a:r>
            <a:r>
              <a:rPr lang="en-US" dirty="0" err="1" smtClean="0"/>
              <a:t>wsfederation</a:t>
            </a:r>
            <a:endParaRPr lang="en-US" dirty="0"/>
          </a:p>
        </p:txBody>
      </p:sp>
      <p:sp>
        <p:nvSpPr>
          <p:cNvPr id="10" name="Rectangle 9"/>
          <p:cNvSpPr/>
          <p:nvPr/>
        </p:nvSpPr>
        <p:spPr>
          <a:xfrm>
            <a:off x="5764892" y="5825465"/>
            <a:ext cx="1658916" cy="369326"/>
          </a:xfrm>
          <a:prstGeom prst="rect">
            <a:avLst/>
          </a:prstGeom>
          <a:ln>
            <a:solidFill>
              <a:schemeClr val="tx1"/>
            </a:solidFill>
          </a:ln>
        </p:spPr>
        <p:txBody>
          <a:bodyPr wrap="square" lIns="91432" tIns="45717" rIns="91432" bIns="45717">
            <a:spAutoFit/>
          </a:bodyPr>
          <a:lstStyle/>
          <a:p>
            <a:r>
              <a:rPr lang="en-US" dirty="0" smtClean="0"/>
              <a:t>/v2/</a:t>
            </a:r>
            <a:r>
              <a:rPr lang="en-US" dirty="0" err="1" smtClean="0"/>
              <a:t>wstrust</a:t>
            </a:r>
            <a:endParaRPr lang="en-US" dirty="0"/>
          </a:p>
        </p:txBody>
      </p:sp>
      <p:sp>
        <p:nvSpPr>
          <p:cNvPr id="11" name="Rectangle 10"/>
          <p:cNvSpPr/>
          <p:nvPr/>
        </p:nvSpPr>
        <p:spPr>
          <a:xfrm>
            <a:off x="5780196" y="2204475"/>
            <a:ext cx="6092825" cy="369326"/>
          </a:xfrm>
          <a:prstGeom prst="rect">
            <a:avLst/>
          </a:prstGeom>
          <a:ln>
            <a:solidFill>
              <a:schemeClr val="tx1"/>
            </a:solidFill>
          </a:ln>
        </p:spPr>
        <p:txBody>
          <a:bodyPr lIns="91432" tIns="45717" rIns="91432" bIns="45717">
            <a:spAutoFit/>
          </a:bodyPr>
          <a:lstStyle/>
          <a:p>
            <a:r>
              <a:rPr lang="en-US" sz="1600" dirty="0" smtClean="0"/>
              <a:t>/</a:t>
            </a:r>
            <a:r>
              <a:rPr lang="en-US" dirty="0"/>
              <a:t>v2/</a:t>
            </a:r>
            <a:r>
              <a:rPr lang="en-US" dirty="0" err="1"/>
              <a:t>FederationMetadata</a:t>
            </a:r>
            <a:r>
              <a:rPr lang="en-US" dirty="0"/>
              <a:t>/2007-06/FederationMetadata.xml</a:t>
            </a:r>
            <a:r>
              <a:rPr lang="en-US" sz="1600" dirty="0"/>
              <a:t> </a:t>
            </a:r>
          </a:p>
        </p:txBody>
      </p:sp>
      <p:sp>
        <p:nvSpPr>
          <p:cNvPr id="12" name="Rectangle 11"/>
          <p:cNvSpPr/>
          <p:nvPr/>
        </p:nvSpPr>
        <p:spPr>
          <a:xfrm>
            <a:off x="5780193" y="1632626"/>
            <a:ext cx="4487674" cy="369326"/>
          </a:xfrm>
          <a:prstGeom prst="rect">
            <a:avLst/>
          </a:prstGeom>
          <a:ln>
            <a:solidFill>
              <a:schemeClr val="tx1"/>
            </a:solidFill>
          </a:ln>
        </p:spPr>
        <p:txBody>
          <a:bodyPr wrap="square" lIns="91432" tIns="45717" rIns="91432" bIns="45717">
            <a:spAutoFit/>
          </a:bodyPr>
          <a:lstStyle/>
          <a:p>
            <a:r>
              <a:rPr lang="en-US" dirty="0" smtClean="0"/>
              <a:t>/v2/metadata/IdentityProviders.js</a:t>
            </a:r>
            <a:endParaRPr lang="en-US" dirty="0"/>
          </a:p>
        </p:txBody>
      </p:sp>
      <p:sp>
        <p:nvSpPr>
          <p:cNvPr id="13" name="Rectangle 12"/>
          <p:cNvSpPr/>
          <p:nvPr/>
        </p:nvSpPr>
        <p:spPr>
          <a:xfrm>
            <a:off x="5764894" y="5194729"/>
            <a:ext cx="2259138" cy="369326"/>
          </a:xfrm>
          <a:prstGeom prst="rect">
            <a:avLst/>
          </a:prstGeom>
          <a:ln>
            <a:solidFill>
              <a:schemeClr val="tx1"/>
            </a:solidFill>
          </a:ln>
        </p:spPr>
        <p:txBody>
          <a:bodyPr wrap="square" lIns="91432" tIns="45717" rIns="91432" bIns="45717">
            <a:spAutoFit/>
          </a:bodyPr>
          <a:lstStyle/>
          <a:p>
            <a:r>
              <a:rPr lang="en-US" dirty="0" smtClean="0"/>
              <a:t>/v2/OAuth2-13/</a:t>
            </a:r>
            <a:endParaRPr lang="en-US" dirty="0"/>
          </a:p>
        </p:txBody>
      </p:sp>
      <p:sp>
        <p:nvSpPr>
          <p:cNvPr id="14" name="Rectangle 13"/>
          <p:cNvSpPr/>
          <p:nvPr/>
        </p:nvSpPr>
        <p:spPr>
          <a:xfrm>
            <a:off x="5764892" y="4563993"/>
            <a:ext cx="1658916" cy="369326"/>
          </a:xfrm>
          <a:prstGeom prst="rect">
            <a:avLst/>
          </a:prstGeom>
          <a:ln>
            <a:solidFill>
              <a:schemeClr val="tx1"/>
            </a:solidFill>
          </a:ln>
        </p:spPr>
        <p:txBody>
          <a:bodyPr wrap="square" lIns="91432" tIns="45717" rIns="91432" bIns="45717">
            <a:spAutoFit/>
          </a:bodyPr>
          <a:lstStyle/>
          <a:p>
            <a:r>
              <a:rPr lang="en-US" dirty="0" smtClean="0"/>
              <a:t>/</a:t>
            </a:r>
            <a:r>
              <a:rPr lang="en-US" dirty="0"/>
              <a:t>WRAPv0.9</a:t>
            </a:r>
          </a:p>
        </p:txBody>
      </p:sp>
      <p:pic>
        <p:nvPicPr>
          <p:cNvPr id="3074" name="Picture 2" descr="C:\DVD_Art_Sept-2-2010\Artwork_Imagery\Icons - Illustrations\_ WINDOWS SERVER ICONS\Misc\Web Servic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293" y="4117921"/>
            <a:ext cx="1895476" cy="20478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VD_Art_Sept-2-2010\Artwork_Imagery\Icons - Illustrations\_ WINDOWS SERVER ICONS\Misc\gear cog cogwhee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9919" y="1210107"/>
            <a:ext cx="1392221" cy="1592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407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p:cTn id="17" dur="500" fill="hold"/>
                                        <p:tgtEl>
                                          <p:spTgt spid="3075"/>
                                        </p:tgtEl>
                                        <p:attrNameLst>
                                          <p:attrName>ppt_w</p:attrName>
                                        </p:attrNameLst>
                                      </p:cBhvr>
                                      <p:tavLst>
                                        <p:tav tm="0">
                                          <p:val>
                                            <p:fltVal val="0"/>
                                          </p:val>
                                        </p:tav>
                                        <p:tav tm="100000">
                                          <p:val>
                                            <p:strVal val="#ppt_w"/>
                                          </p:val>
                                        </p:tav>
                                      </p:tavLst>
                                    </p:anim>
                                    <p:anim calcmode="lin" valueType="num">
                                      <p:cBhvr>
                                        <p:cTn id="18" dur="500" fill="hold"/>
                                        <p:tgtEl>
                                          <p:spTgt spid="3075"/>
                                        </p:tgtEl>
                                        <p:attrNameLst>
                                          <p:attrName>ppt_h</p:attrName>
                                        </p:attrNameLst>
                                      </p:cBhvr>
                                      <p:tavLst>
                                        <p:tav tm="0">
                                          <p:val>
                                            <p:fltVal val="0"/>
                                          </p:val>
                                        </p:tav>
                                        <p:tav tm="100000">
                                          <p:val>
                                            <p:strVal val="#ppt_h"/>
                                          </p:val>
                                        </p:tav>
                                      </p:tavLst>
                                    </p:anim>
                                    <p:animEffect transition="in" filter="fade">
                                      <p:cBhvr>
                                        <p:cTn id="19" dur="500"/>
                                        <p:tgtEl>
                                          <p:spTgt spid="307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 calcmode="lin" valueType="num">
                                      <p:cBhvr>
                                        <p:cTn id="24" dur="500" fill="hold"/>
                                        <p:tgtEl>
                                          <p:spTgt spid="3074"/>
                                        </p:tgtEl>
                                        <p:attrNameLst>
                                          <p:attrName>ppt_w</p:attrName>
                                        </p:attrNameLst>
                                      </p:cBhvr>
                                      <p:tavLst>
                                        <p:tav tm="0">
                                          <p:val>
                                            <p:fltVal val="0"/>
                                          </p:val>
                                        </p:tav>
                                        <p:tav tm="100000">
                                          <p:val>
                                            <p:strVal val="#ppt_w"/>
                                          </p:val>
                                        </p:tav>
                                      </p:tavLst>
                                    </p:anim>
                                    <p:anim calcmode="lin" valueType="num">
                                      <p:cBhvr>
                                        <p:cTn id="25" dur="500" fill="hold"/>
                                        <p:tgtEl>
                                          <p:spTgt spid="3074"/>
                                        </p:tgtEl>
                                        <p:attrNameLst>
                                          <p:attrName>ppt_h</p:attrName>
                                        </p:attrNameLst>
                                      </p:cBhvr>
                                      <p:tavLst>
                                        <p:tav tm="0">
                                          <p:val>
                                            <p:fltVal val="0"/>
                                          </p:val>
                                        </p:tav>
                                        <p:tav tm="100000">
                                          <p:val>
                                            <p:strVal val="#ppt_h"/>
                                          </p:val>
                                        </p:tav>
                                      </p:tavLst>
                                    </p:anim>
                                    <p:animEffect transition="in" filter="fade">
                                      <p:cBhvr>
                                        <p:cTn id="26" dur="500"/>
                                        <p:tgtEl>
                                          <p:spTgt spid="307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P spid="9"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76200"/>
            <a:ext cx="10969943" cy="609398"/>
          </a:xfrm>
        </p:spPr>
        <p:txBody>
          <a:bodyPr/>
          <a:lstStyle/>
          <a:p>
            <a:r>
              <a:rPr lang="en-US" dirty="0" smtClean="0"/>
              <a:t>Web Sign In Flow</a:t>
            </a:r>
            <a:endParaRPr lang="en-US" dirty="0"/>
          </a:p>
        </p:txBody>
      </p:sp>
      <p:sp>
        <p:nvSpPr>
          <p:cNvPr id="73" name="Rounded Rectangle 72"/>
          <p:cNvSpPr/>
          <p:nvPr/>
        </p:nvSpPr>
        <p:spPr bwMode="auto">
          <a:xfrm>
            <a:off x="914162" y="1295400"/>
            <a:ext cx="1526373" cy="58162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1218585" fontAlgn="base">
              <a:spcBef>
                <a:spcPct val="0"/>
              </a:spcBef>
              <a:spcAft>
                <a:spcPct val="0"/>
              </a:spcAft>
            </a:pPr>
            <a:r>
              <a:rPr lang="en-US" sz="1600" dirty="0">
                <a:gradFill>
                  <a:gsLst>
                    <a:gs pos="0">
                      <a:srgbClr val="FFFFFF"/>
                    </a:gs>
                    <a:gs pos="100000">
                      <a:srgbClr val="FFFFFF"/>
                    </a:gs>
                  </a:gsLst>
                  <a:lin ang="5400000" scaled="0"/>
                </a:gradFill>
              </a:rPr>
              <a:t>Browser</a:t>
            </a:r>
          </a:p>
        </p:txBody>
      </p:sp>
      <p:sp>
        <p:nvSpPr>
          <p:cNvPr id="74" name="Rounded Rectangle 73"/>
          <p:cNvSpPr/>
          <p:nvPr/>
        </p:nvSpPr>
        <p:spPr bwMode="auto">
          <a:xfrm>
            <a:off x="3748854" y="1295400"/>
            <a:ext cx="1526373" cy="58162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1218585" fontAlgn="base">
              <a:spcBef>
                <a:spcPct val="0"/>
              </a:spcBef>
              <a:spcAft>
                <a:spcPct val="0"/>
              </a:spcAft>
            </a:pPr>
            <a:r>
              <a:rPr lang="en-US" sz="1600" dirty="0">
                <a:gradFill>
                  <a:gsLst>
                    <a:gs pos="0">
                      <a:srgbClr val="FFFFFF"/>
                    </a:gs>
                    <a:gs pos="100000">
                      <a:srgbClr val="FFFFFF"/>
                    </a:gs>
                  </a:gsLst>
                  <a:lin ang="5400000" scaled="0"/>
                </a:gradFill>
              </a:rPr>
              <a:t>Relying Party (site)</a:t>
            </a:r>
          </a:p>
        </p:txBody>
      </p:sp>
      <p:sp>
        <p:nvSpPr>
          <p:cNvPr id="75" name="Rounded Rectangle 74"/>
          <p:cNvSpPr/>
          <p:nvPr/>
        </p:nvSpPr>
        <p:spPr bwMode="auto">
          <a:xfrm>
            <a:off x="6074755" y="1295400"/>
            <a:ext cx="2471270" cy="58162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1218585" fontAlgn="base">
              <a:spcBef>
                <a:spcPct val="0"/>
              </a:spcBef>
              <a:spcAft>
                <a:spcPct val="0"/>
              </a:spcAft>
            </a:pPr>
            <a:r>
              <a:rPr lang="en-US" sz="1600" dirty="0">
                <a:gradFill>
                  <a:gsLst>
                    <a:gs pos="0">
                      <a:srgbClr val="FFFFFF"/>
                    </a:gs>
                    <a:gs pos="100000">
                      <a:srgbClr val="FFFFFF"/>
                    </a:gs>
                  </a:gsLst>
                  <a:lin ang="5400000" scaled="0"/>
                </a:gradFill>
              </a:rPr>
              <a:t>Access Control Service</a:t>
            </a:r>
          </a:p>
        </p:txBody>
      </p:sp>
      <p:sp>
        <p:nvSpPr>
          <p:cNvPr id="76" name="Rounded Rectangle 75"/>
          <p:cNvSpPr/>
          <p:nvPr/>
        </p:nvSpPr>
        <p:spPr bwMode="auto">
          <a:xfrm>
            <a:off x="9345552" y="1295400"/>
            <a:ext cx="1526373" cy="58162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1218585" fontAlgn="base">
              <a:spcBef>
                <a:spcPct val="0"/>
              </a:spcBef>
              <a:spcAft>
                <a:spcPct val="0"/>
              </a:spcAft>
            </a:pPr>
            <a:r>
              <a:rPr lang="en-US" sz="1600" dirty="0">
                <a:gradFill>
                  <a:gsLst>
                    <a:gs pos="0">
                      <a:srgbClr val="FFFFFF"/>
                    </a:gs>
                    <a:gs pos="100000">
                      <a:srgbClr val="FFFFFF"/>
                    </a:gs>
                  </a:gsLst>
                  <a:lin ang="5400000" scaled="0"/>
                </a:gradFill>
              </a:rPr>
              <a:t>Identity</a:t>
            </a:r>
          </a:p>
          <a:p>
            <a:pPr algn="ctr" defTabSz="1218585" fontAlgn="base">
              <a:spcBef>
                <a:spcPct val="0"/>
              </a:spcBef>
              <a:spcAft>
                <a:spcPct val="0"/>
              </a:spcAft>
            </a:pPr>
            <a:r>
              <a:rPr lang="en-US" sz="1600" dirty="0">
                <a:gradFill>
                  <a:gsLst>
                    <a:gs pos="0">
                      <a:srgbClr val="FFFFFF"/>
                    </a:gs>
                    <a:gs pos="100000">
                      <a:srgbClr val="FFFFFF"/>
                    </a:gs>
                  </a:gsLst>
                  <a:lin ang="5400000" scaled="0"/>
                </a:gradFill>
              </a:rPr>
              <a:t>Provider</a:t>
            </a:r>
          </a:p>
        </p:txBody>
      </p:sp>
      <p:cxnSp>
        <p:nvCxnSpPr>
          <p:cNvPr id="77" name="Straight Connector 76"/>
          <p:cNvCxnSpPr>
            <a:stCxn id="73" idx="2"/>
          </p:cNvCxnSpPr>
          <p:nvPr/>
        </p:nvCxnSpPr>
        <p:spPr>
          <a:xfrm>
            <a:off x="1677348" y="1877027"/>
            <a:ext cx="0" cy="4943827"/>
          </a:xfrm>
          <a:prstGeom prst="line">
            <a:avLst/>
          </a:prstGeom>
          <a:ln w="31750"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74" idx="2"/>
          </p:cNvCxnSpPr>
          <p:nvPr/>
        </p:nvCxnSpPr>
        <p:spPr>
          <a:xfrm>
            <a:off x="4512039" y="1877027"/>
            <a:ext cx="0" cy="4943827"/>
          </a:xfrm>
          <a:prstGeom prst="line">
            <a:avLst/>
          </a:prstGeom>
          <a:ln w="31750"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5" idx="2"/>
          </p:cNvCxnSpPr>
          <p:nvPr/>
        </p:nvCxnSpPr>
        <p:spPr>
          <a:xfrm>
            <a:off x="7310390" y="1877027"/>
            <a:ext cx="43262" cy="4943827"/>
          </a:xfrm>
          <a:prstGeom prst="line">
            <a:avLst/>
          </a:prstGeom>
          <a:ln w="31750"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6" idx="2"/>
          </p:cNvCxnSpPr>
          <p:nvPr/>
        </p:nvCxnSpPr>
        <p:spPr>
          <a:xfrm>
            <a:off x="10108739" y="1877027"/>
            <a:ext cx="0" cy="4943827"/>
          </a:xfrm>
          <a:prstGeom prst="line">
            <a:avLst/>
          </a:prstGeom>
          <a:ln w="31750"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677349" y="2240544"/>
            <a:ext cx="2834692" cy="0"/>
          </a:xfrm>
          <a:prstGeom prst="straightConnector1">
            <a:avLst/>
          </a:prstGeom>
          <a:ln w="3175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2" name="TextBox 31"/>
          <p:cNvSpPr txBox="1"/>
          <p:nvPr/>
        </p:nvSpPr>
        <p:spPr>
          <a:xfrm>
            <a:off x="2903307" y="1949731"/>
            <a:ext cx="394339" cy="230832"/>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1500" dirty="0">
                <a:gradFill>
                  <a:gsLst>
                    <a:gs pos="0">
                      <a:schemeClr val="tx1"/>
                    </a:gs>
                    <a:gs pos="86000">
                      <a:schemeClr val="tx1"/>
                    </a:gs>
                  </a:gsLst>
                  <a:lin ang="5400000" scaled="0"/>
                </a:gradFill>
              </a:rPr>
              <a:t>GET</a:t>
            </a:r>
          </a:p>
        </p:txBody>
      </p:sp>
      <p:cxnSp>
        <p:nvCxnSpPr>
          <p:cNvPr id="83" name="Straight Arrow Connector 82"/>
          <p:cNvCxnSpPr/>
          <p:nvPr/>
        </p:nvCxnSpPr>
        <p:spPr>
          <a:xfrm flipH="1">
            <a:off x="1677349" y="2604060"/>
            <a:ext cx="2834692" cy="0"/>
          </a:xfrm>
          <a:prstGeom prst="straightConnector1">
            <a:avLst/>
          </a:prstGeom>
          <a:ln w="31750" cmpd="sng">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4" name="TextBox 34"/>
          <p:cNvSpPr txBox="1"/>
          <p:nvPr/>
        </p:nvSpPr>
        <p:spPr>
          <a:xfrm>
            <a:off x="2222481" y="2369138"/>
            <a:ext cx="1858779" cy="230832"/>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1500" dirty="0">
                <a:gradFill>
                  <a:gsLst>
                    <a:gs pos="0">
                      <a:schemeClr val="tx1"/>
                    </a:gs>
                    <a:gs pos="86000">
                      <a:schemeClr val="tx1"/>
                    </a:gs>
                  </a:gsLst>
                  <a:lin ang="5400000" scaled="0"/>
                </a:gradFill>
              </a:rPr>
              <a:t>Return HTML + Script</a:t>
            </a:r>
          </a:p>
        </p:txBody>
      </p:sp>
      <p:cxnSp>
        <p:nvCxnSpPr>
          <p:cNvPr id="85" name="Straight Arrow Connector 84"/>
          <p:cNvCxnSpPr/>
          <p:nvPr/>
        </p:nvCxnSpPr>
        <p:spPr>
          <a:xfrm>
            <a:off x="1677349" y="3040280"/>
            <a:ext cx="5633041" cy="0"/>
          </a:xfrm>
          <a:prstGeom prst="straightConnector1">
            <a:avLst/>
          </a:prstGeom>
          <a:ln w="3175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6" name="TextBox 37"/>
          <p:cNvSpPr txBox="1"/>
          <p:nvPr/>
        </p:nvSpPr>
        <p:spPr bwMode="white">
          <a:xfrm>
            <a:off x="3316480" y="2749467"/>
            <a:ext cx="2423484" cy="230832"/>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1500" dirty="0">
                <a:gradFill>
                  <a:gsLst>
                    <a:gs pos="0">
                      <a:schemeClr val="tx1"/>
                    </a:gs>
                    <a:gs pos="86000">
                      <a:schemeClr val="tx1"/>
                    </a:gs>
                  </a:gsLst>
                  <a:lin ang="5400000" scaled="0"/>
                </a:gradFill>
              </a:rPr>
              <a:t>GET feed of configured </a:t>
            </a:r>
            <a:r>
              <a:rPr lang="en-US" sz="1500" dirty="0" err="1">
                <a:gradFill>
                  <a:gsLst>
                    <a:gs pos="0">
                      <a:schemeClr val="tx1"/>
                    </a:gs>
                    <a:gs pos="86000">
                      <a:schemeClr val="tx1"/>
                    </a:gs>
                  </a:gsLst>
                  <a:lin ang="5400000" scaled="0"/>
                </a:gradFill>
              </a:rPr>
              <a:t>IdPs</a:t>
            </a:r>
            <a:endParaRPr lang="en-US" sz="1500" dirty="0">
              <a:gradFill>
                <a:gsLst>
                  <a:gs pos="0">
                    <a:schemeClr val="tx1"/>
                  </a:gs>
                  <a:gs pos="86000">
                    <a:schemeClr val="tx1"/>
                  </a:gs>
                </a:gsLst>
                <a:lin ang="5400000" scaled="0"/>
              </a:gradFill>
            </a:endParaRPr>
          </a:p>
        </p:txBody>
      </p:sp>
      <p:cxnSp>
        <p:nvCxnSpPr>
          <p:cNvPr id="87" name="Straight Arrow Connector 86"/>
          <p:cNvCxnSpPr/>
          <p:nvPr/>
        </p:nvCxnSpPr>
        <p:spPr>
          <a:xfrm flipH="1">
            <a:off x="1677349" y="3476500"/>
            <a:ext cx="5633041" cy="0"/>
          </a:xfrm>
          <a:prstGeom prst="straightConnector1">
            <a:avLst/>
          </a:prstGeom>
          <a:ln w="31750" cmpd="sng">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8" name="TextBox 40"/>
          <p:cNvSpPr txBox="1"/>
          <p:nvPr/>
        </p:nvSpPr>
        <p:spPr bwMode="white">
          <a:xfrm>
            <a:off x="2946840" y="3185687"/>
            <a:ext cx="3241272" cy="230832"/>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1500" dirty="0">
                <a:gradFill>
                  <a:gsLst>
                    <a:gs pos="0">
                      <a:schemeClr val="tx1"/>
                    </a:gs>
                    <a:gs pos="86000">
                      <a:schemeClr val="tx1"/>
                    </a:gs>
                  </a:gsLst>
                  <a:lin ang="5400000" scaled="0"/>
                </a:gradFill>
              </a:rPr>
              <a:t>Return JSON array of configured </a:t>
            </a:r>
            <a:r>
              <a:rPr lang="en-US" sz="1500" dirty="0" err="1">
                <a:gradFill>
                  <a:gsLst>
                    <a:gs pos="0">
                      <a:schemeClr val="tx1"/>
                    </a:gs>
                    <a:gs pos="86000">
                      <a:schemeClr val="tx1"/>
                    </a:gs>
                  </a:gsLst>
                  <a:lin ang="5400000" scaled="0"/>
                </a:gradFill>
              </a:rPr>
              <a:t>IdPs</a:t>
            </a:r>
            <a:endParaRPr lang="en-US" sz="1500" dirty="0">
              <a:gradFill>
                <a:gsLst>
                  <a:gs pos="0">
                    <a:schemeClr val="tx1"/>
                  </a:gs>
                  <a:gs pos="86000">
                    <a:schemeClr val="tx1"/>
                  </a:gs>
                </a:gsLst>
                <a:lin ang="5400000" scaled="0"/>
              </a:gradFill>
            </a:endParaRPr>
          </a:p>
        </p:txBody>
      </p:sp>
      <p:sp>
        <p:nvSpPr>
          <p:cNvPr id="89" name="Rectangle 88"/>
          <p:cNvSpPr/>
          <p:nvPr/>
        </p:nvSpPr>
        <p:spPr bwMode="auto">
          <a:xfrm>
            <a:off x="1568323" y="3694611"/>
            <a:ext cx="218054" cy="65433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1218585" fontAlgn="base">
              <a:spcBef>
                <a:spcPct val="0"/>
              </a:spcBef>
              <a:spcAft>
                <a:spcPct val="0"/>
              </a:spcAft>
            </a:pPr>
            <a:endParaRPr lang="en-US" sz="2100" dirty="0">
              <a:gradFill>
                <a:gsLst>
                  <a:gs pos="0">
                    <a:srgbClr val="FFFFFF"/>
                  </a:gs>
                  <a:gs pos="100000">
                    <a:srgbClr val="FFFFFF"/>
                  </a:gs>
                </a:gsLst>
                <a:lin ang="5400000" scaled="0"/>
              </a:gradFill>
            </a:endParaRPr>
          </a:p>
        </p:txBody>
      </p:sp>
      <p:sp>
        <p:nvSpPr>
          <p:cNvPr id="90" name="TextBox 43"/>
          <p:cNvSpPr txBox="1"/>
          <p:nvPr/>
        </p:nvSpPr>
        <p:spPr bwMode="white">
          <a:xfrm>
            <a:off x="1859060" y="3895909"/>
            <a:ext cx="1670329" cy="230832"/>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1500" dirty="0">
                <a:gradFill>
                  <a:gsLst>
                    <a:gs pos="0">
                      <a:schemeClr val="tx1"/>
                    </a:gs>
                    <a:gs pos="86000">
                      <a:schemeClr val="tx1"/>
                    </a:gs>
                  </a:gsLst>
                  <a:lin ang="5400000" scaled="0"/>
                </a:gradFill>
              </a:rPr>
              <a:t>Render </a:t>
            </a:r>
            <a:r>
              <a:rPr lang="en-US" sz="1500" dirty="0" err="1">
                <a:gradFill>
                  <a:gsLst>
                    <a:gs pos="0">
                      <a:schemeClr val="tx1"/>
                    </a:gs>
                    <a:gs pos="86000">
                      <a:schemeClr val="tx1"/>
                    </a:gs>
                  </a:gsLst>
                  <a:lin ang="5400000" scaled="0"/>
                </a:gradFill>
              </a:rPr>
              <a:t>IdPs</a:t>
            </a:r>
            <a:r>
              <a:rPr lang="en-US" sz="1500" dirty="0">
                <a:gradFill>
                  <a:gsLst>
                    <a:gs pos="0">
                      <a:schemeClr val="tx1"/>
                    </a:gs>
                    <a:gs pos="86000">
                      <a:schemeClr val="tx1"/>
                    </a:gs>
                  </a:gsLst>
                  <a:lin ang="5400000" scaled="0"/>
                </a:gradFill>
              </a:rPr>
              <a:t> (HRD)</a:t>
            </a:r>
          </a:p>
        </p:txBody>
      </p:sp>
      <p:cxnSp>
        <p:nvCxnSpPr>
          <p:cNvPr id="91" name="Straight Arrow Connector 90"/>
          <p:cNvCxnSpPr/>
          <p:nvPr/>
        </p:nvCxnSpPr>
        <p:spPr>
          <a:xfrm>
            <a:off x="1677349" y="4511160"/>
            <a:ext cx="8431390" cy="0"/>
          </a:xfrm>
          <a:prstGeom prst="straightConnector1">
            <a:avLst/>
          </a:prstGeom>
          <a:ln w="3175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2" name="TextBox 46"/>
          <p:cNvSpPr txBox="1"/>
          <p:nvPr/>
        </p:nvSpPr>
        <p:spPr bwMode="white">
          <a:xfrm>
            <a:off x="4839120" y="4203534"/>
            <a:ext cx="1503360" cy="230832"/>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1500" dirty="0">
                <a:gradFill>
                  <a:gsLst>
                    <a:gs pos="0">
                      <a:schemeClr val="tx1"/>
                    </a:gs>
                    <a:gs pos="86000">
                      <a:schemeClr val="tx1"/>
                    </a:gs>
                  </a:gsLst>
                  <a:lin ang="5400000" scaled="0"/>
                </a:gradFill>
              </a:rPr>
              <a:t>GET selected </a:t>
            </a:r>
            <a:r>
              <a:rPr lang="en-US" sz="1500" dirty="0" err="1">
                <a:gradFill>
                  <a:gsLst>
                    <a:gs pos="0">
                      <a:schemeClr val="tx1"/>
                    </a:gs>
                    <a:gs pos="86000">
                      <a:schemeClr val="tx1"/>
                    </a:gs>
                  </a:gsLst>
                  <a:lin ang="5400000" scaled="0"/>
                </a:gradFill>
              </a:rPr>
              <a:t>IdP</a:t>
            </a:r>
            <a:endParaRPr lang="en-US" sz="1500" dirty="0">
              <a:gradFill>
                <a:gsLst>
                  <a:gs pos="0">
                    <a:schemeClr val="tx1"/>
                  </a:gs>
                  <a:gs pos="86000">
                    <a:schemeClr val="tx1"/>
                  </a:gs>
                </a:gsLst>
                <a:lin ang="5400000" scaled="0"/>
              </a:gradFill>
            </a:endParaRPr>
          </a:p>
        </p:txBody>
      </p:sp>
      <p:cxnSp>
        <p:nvCxnSpPr>
          <p:cNvPr id="93" name="Straight Arrow Connector 92"/>
          <p:cNvCxnSpPr/>
          <p:nvPr/>
        </p:nvCxnSpPr>
        <p:spPr>
          <a:xfrm flipH="1">
            <a:off x="7346732" y="5148677"/>
            <a:ext cx="2762007" cy="0"/>
          </a:xfrm>
          <a:prstGeom prst="straightConnector1">
            <a:avLst/>
          </a:prstGeom>
          <a:ln w="31750" cmpd="sng">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bwMode="auto">
          <a:xfrm>
            <a:off x="9999713" y="4676106"/>
            <a:ext cx="218054" cy="32716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1218585" fontAlgn="base">
              <a:spcBef>
                <a:spcPct val="0"/>
              </a:spcBef>
              <a:spcAft>
                <a:spcPct val="0"/>
              </a:spcAft>
            </a:pPr>
            <a:endParaRPr lang="en-US" sz="2100" dirty="0">
              <a:gradFill>
                <a:gsLst>
                  <a:gs pos="0">
                    <a:srgbClr val="FFFFFF"/>
                  </a:gs>
                  <a:gs pos="100000">
                    <a:srgbClr val="FFFFFF"/>
                  </a:gs>
                </a:gsLst>
                <a:lin ang="5400000" scaled="0"/>
              </a:gradFill>
            </a:endParaRPr>
          </a:p>
        </p:txBody>
      </p:sp>
      <p:sp>
        <p:nvSpPr>
          <p:cNvPr id="95" name="TextBox 50"/>
          <p:cNvSpPr txBox="1"/>
          <p:nvPr/>
        </p:nvSpPr>
        <p:spPr bwMode="white">
          <a:xfrm>
            <a:off x="10369797" y="4722226"/>
            <a:ext cx="472886" cy="230832"/>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1500" dirty="0">
                <a:gradFill>
                  <a:gsLst>
                    <a:gs pos="0">
                      <a:schemeClr val="tx1"/>
                    </a:gs>
                    <a:gs pos="86000">
                      <a:schemeClr val="tx1"/>
                    </a:gs>
                  </a:gsLst>
                  <a:lin ang="5400000" scaled="0"/>
                </a:gradFill>
              </a:rPr>
              <a:t>Login</a:t>
            </a:r>
          </a:p>
        </p:txBody>
      </p:sp>
      <p:sp>
        <p:nvSpPr>
          <p:cNvPr id="96" name="TextBox 51"/>
          <p:cNvSpPr txBox="1"/>
          <p:nvPr/>
        </p:nvSpPr>
        <p:spPr bwMode="white">
          <a:xfrm>
            <a:off x="8093300" y="4857865"/>
            <a:ext cx="1533048" cy="230832"/>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1500" dirty="0">
                <a:gradFill>
                  <a:gsLst>
                    <a:gs pos="0">
                      <a:schemeClr val="tx1"/>
                    </a:gs>
                    <a:gs pos="86000">
                      <a:schemeClr val="tx1"/>
                    </a:gs>
                  </a:gsLst>
                  <a:lin ang="5400000" scaled="0"/>
                </a:gradFill>
              </a:rPr>
              <a:t>Return </a:t>
            </a:r>
            <a:r>
              <a:rPr lang="en-US" sz="1500" dirty="0" err="1">
                <a:gradFill>
                  <a:gsLst>
                    <a:gs pos="0">
                      <a:schemeClr val="tx1"/>
                    </a:gs>
                    <a:gs pos="86000">
                      <a:schemeClr val="tx1"/>
                    </a:gs>
                  </a:gsLst>
                  <a:lin ang="5400000" scaled="0"/>
                </a:gradFill>
              </a:rPr>
              <a:t>IdP</a:t>
            </a:r>
            <a:r>
              <a:rPr lang="en-US" sz="1500" dirty="0">
                <a:gradFill>
                  <a:gsLst>
                    <a:gs pos="0">
                      <a:schemeClr val="tx1"/>
                    </a:gs>
                    <a:gs pos="86000">
                      <a:schemeClr val="tx1"/>
                    </a:gs>
                  </a:gsLst>
                  <a:lin ang="5400000" scaled="0"/>
                </a:gradFill>
              </a:rPr>
              <a:t> Token </a:t>
            </a:r>
          </a:p>
        </p:txBody>
      </p:sp>
      <p:sp>
        <p:nvSpPr>
          <p:cNvPr id="97" name="Rectangle 96"/>
          <p:cNvSpPr/>
          <p:nvPr/>
        </p:nvSpPr>
        <p:spPr bwMode="auto">
          <a:xfrm>
            <a:off x="7244625" y="5376558"/>
            <a:ext cx="218054" cy="32716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1218585" fontAlgn="base">
              <a:spcBef>
                <a:spcPct val="0"/>
              </a:spcBef>
              <a:spcAft>
                <a:spcPct val="0"/>
              </a:spcAft>
            </a:pPr>
            <a:endParaRPr lang="en-US" sz="2100" dirty="0">
              <a:gradFill>
                <a:gsLst>
                  <a:gs pos="0">
                    <a:srgbClr val="FFFFFF"/>
                  </a:gs>
                  <a:gs pos="100000">
                    <a:srgbClr val="FFFFFF"/>
                  </a:gs>
                </a:gsLst>
                <a:lin ang="5400000" scaled="0"/>
              </a:gradFill>
            </a:endParaRPr>
          </a:p>
        </p:txBody>
      </p:sp>
      <p:sp>
        <p:nvSpPr>
          <p:cNvPr id="98" name="TextBox 53"/>
          <p:cNvSpPr txBox="1"/>
          <p:nvPr/>
        </p:nvSpPr>
        <p:spPr bwMode="white">
          <a:xfrm>
            <a:off x="7614709" y="5422678"/>
            <a:ext cx="1461747" cy="230832"/>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1500" dirty="0">
                <a:gradFill>
                  <a:gsLst>
                    <a:gs pos="0">
                      <a:schemeClr val="tx1"/>
                    </a:gs>
                    <a:gs pos="86000">
                      <a:schemeClr val="tx1"/>
                    </a:gs>
                  </a:gsLst>
                  <a:lin ang="5400000" scaled="0"/>
                </a:gradFill>
              </a:rPr>
              <a:t>Issue ACS Token</a:t>
            </a:r>
          </a:p>
        </p:txBody>
      </p:sp>
      <p:cxnSp>
        <p:nvCxnSpPr>
          <p:cNvPr id="99" name="Straight Arrow Connector 98"/>
          <p:cNvCxnSpPr/>
          <p:nvPr/>
        </p:nvCxnSpPr>
        <p:spPr>
          <a:xfrm flipH="1">
            <a:off x="4493868" y="5948413"/>
            <a:ext cx="2859783" cy="0"/>
          </a:xfrm>
          <a:prstGeom prst="straightConnector1">
            <a:avLst/>
          </a:prstGeom>
          <a:ln w="31750" cmpd="sng">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0" name="TextBox 60"/>
          <p:cNvSpPr txBox="1"/>
          <p:nvPr/>
        </p:nvSpPr>
        <p:spPr bwMode="white">
          <a:xfrm>
            <a:off x="5079528" y="5657601"/>
            <a:ext cx="1580369" cy="230832"/>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1500" dirty="0">
                <a:gradFill>
                  <a:gsLst>
                    <a:gs pos="0">
                      <a:schemeClr val="tx1"/>
                    </a:gs>
                    <a:gs pos="86000">
                      <a:schemeClr val="tx1"/>
                    </a:gs>
                  </a:gsLst>
                  <a:lin ang="5400000" scaled="0"/>
                </a:gradFill>
              </a:rPr>
              <a:t>Return ACS Token</a:t>
            </a:r>
          </a:p>
        </p:txBody>
      </p:sp>
      <p:sp>
        <p:nvSpPr>
          <p:cNvPr id="101" name="Rectangle 100"/>
          <p:cNvSpPr/>
          <p:nvPr/>
        </p:nvSpPr>
        <p:spPr bwMode="auto">
          <a:xfrm>
            <a:off x="4418707" y="6120403"/>
            <a:ext cx="218054" cy="32716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1218585" fontAlgn="base">
              <a:spcBef>
                <a:spcPct val="0"/>
              </a:spcBef>
              <a:spcAft>
                <a:spcPct val="0"/>
              </a:spcAft>
            </a:pPr>
            <a:endParaRPr lang="en-US" sz="2100" dirty="0">
              <a:gradFill>
                <a:gsLst>
                  <a:gs pos="0">
                    <a:srgbClr val="FFFFFF"/>
                  </a:gs>
                  <a:gs pos="100000">
                    <a:srgbClr val="FFFFFF"/>
                  </a:gs>
                </a:gsLst>
                <a:lin ang="5400000" scaled="0"/>
              </a:gradFill>
            </a:endParaRPr>
          </a:p>
        </p:txBody>
      </p:sp>
      <p:sp>
        <p:nvSpPr>
          <p:cNvPr id="102" name="TextBox 62"/>
          <p:cNvSpPr txBox="1"/>
          <p:nvPr/>
        </p:nvSpPr>
        <p:spPr bwMode="white">
          <a:xfrm>
            <a:off x="4788790" y="6166525"/>
            <a:ext cx="1684692" cy="230832"/>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1500" dirty="0">
                <a:gradFill>
                  <a:gsLst>
                    <a:gs pos="0">
                      <a:schemeClr val="tx1"/>
                    </a:gs>
                    <a:gs pos="86000">
                      <a:schemeClr val="tx1"/>
                    </a:gs>
                  </a:gsLst>
                  <a:lin ang="5400000" scaled="0"/>
                </a:gradFill>
              </a:rPr>
              <a:t>Validate ACS Token</a:t>
            </a:r>
          </a:p>
        </p:txBody>
      </p:sp>
      <p:cxnSp>
        <p:nvCxnSpPr>
          <p:cNvPr id="103" name="Straight Arrow Connector 102"/>
          <p:cNvCxnSpPr/>
          <p:nvPr/>
        </p:nvCxnSpPr>
        <p:spPr>
          <a:xfrm flipH="1">
            <a:off x="1652256" y="6602744"/>
            <a:ext cx="2859783" cy="0"/>
          </a:xfrm>
          <a:prstGeom prst="straightConnector1">
            <a:avLst/>
          </a:prstGeom>
          <a:ln w="31750" cmpd="sng">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4" name="TextBox 69"/>
          <p:cNvSpPr txBox="1"/>
          <p:nvPr/>
        </p:nvSpPr>
        <p:spPr bwMode="white">
          <a:xfrm>
            <a:off x="2103660" y="6093820"/>
            <a:ext cx="1675139" cy="461665"/>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1500" dirty="0">
                <a:gradFill>
                  <a:gsLst>
                    <a:gs pos="0">
                      <a:schemeClr val="tx1"/>
                    </a:gs>
                    <a:gs pos="86000">
                      <a:schemeClr val="tx1"/>
                    </a:gs>
                  </a:gsLst>
                  <a:lin ang="5400000" scaled="0"/>
                </a:gradFill>
              </a:rPr>
              <a:t>Return Resource + </a:t>
            </a:r>
          </a:p>
          <a:p>
            <a:r>
              <a:rPr lang="en-US" sz="1500" dirty="0">
                <a:gradFill>
                  <a:gsLst>
                    <a:gs pos="0">
                      <a:schemeClr val="tx1"/>
                    </a:gs>
                    <a:gs pos="86000">
                      <a:schemeClr val="tx1"/>
                    </a:gs>
                  </a:gsLst>
                  <a:lin ang="5400000" scaled="0"/>
                </a:gradFill>
              </a:rPr>
              <a:t>Session Cookie</a:t>
            </a:r>
          </a:p>
        </p:txBody>
      </p:sp>
      <p:sp>
        <p:nvSpPr>
          <p:cNvPr id="105" name="Rounded Rectangular Callout 104"/>
          <p:cNvSpPr/>
          <p:nvPr/>
        </p:nvSpPr>
        <p:spPr bwMode="auto">
          <a:xfrm>
            <a:off x="8486362" y="2226569"/>
            <a:ext cx="2795945" cy="1280715"/>
          </a:xfrm>
          <a:prstGeom prst="wedgeRoundRectCallout">
            <a:avLst>
              <a:gd name="adj1" fmla="val 13778"/>
              <a:gd name="adj2" fmla="val -73832"/>
              <a:gd name="adj3"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21893" tIns="60947" rIns="121893" bIns="60947"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1218585" fontAlgn="base">
              <a:spcBef>
                <a:spcPct val="0"/>
              </a:spcBef>
              <a:spcAft>
                <a:spcPct val="0"/>
              </a:spcAft>
            </a:pPr>
            <a:r>
              <a:rPr lang="en-US" sz="2100" dirty="0">
                <a:gradFill>
                  <a:gsLst>
                    <a:gs pos="0">
                      <a:srgbClr val="FFFFFF"/>
                    </a:gs>
                    <a:gs pos="100000">
                      <a:srgbClr val="FFFFFF"/>
                    </a:gs>
                  </a:gsLst>
                  <a:lin ang="5400000" scaled="0"/>
                </a:gradFill>
              </a:rPr>
              <a:t>Google, Yahoo!, </a:t>
            </a:r>
            <a:r>
              <a:rPr lang="en-US" sz="2100" dirty="0" err="1">
                <a:gradFill>
                  <a:gsLst>
                    <a:gs pos="0">
                      <a:srgbClr val="FFFFFF"/>
                    </a:gs>
                    <a:gs pos="100000">
                      <a:srgbClr val="FFFFFF"/>
                    </a:gs>
                  </a:gsLst>
                  <a:lin ang="5400000" scaled="0"/>
                </a:gradFill>
              </a:rPr>
              <a:t>LiveID</a:t>
            </a:r>
            <a:r>
              <a:rPr lang="en-US" sz="2100" dirty="0">
                <a:gradFill>
                  <a:gsLst>
                    <a:gs pos="0">
                      <a:srgbClr val="FFFFFF"/>
                    </a:gs>
                    <a:gs pos="100000">
                      <a:srgbClr val="FFFFFF"/>
                    </a:gs>
                  </a:gsLst>
                  <a:lin ang="5400000" scaled="0"/>
                </a:gradFill>
              </a:rPr>
              <a:t>, </a:t>
            </a:r>
            <a:r>
              <a:rPr lang="en-US" sz="2100" dirty="0" err="1">
                <a:gradFill>
                  <a:gsLst>
                    <a:gs pos="0">
                      <a:srgbClr val="FFFFFF"/>
                    </a:gs>
                    <a:gs pos="100000">
                      <a:srgbClr val="FFFFFF"/>
                    </a:gs>
                  </a:gsLst>
                  <a:lin ang="5400000" scaled="0"/>
                </a:gradFill>
              </a:rPr>
              <a:t>OpenID</a:t>
            </a:r>
            <a:r>
              <a:rPr lang="en-US" sz="2100" dirty="0">
                <a:gradFill>
                  <a:gsLst>
                    <a:gs pos="0">
                      <a:srgbClr val="FFFFFF"/>
                    </a:gs>
                    <a:gs pos="100000">
                      <a:srgbClr val="FFFFFF"/>
                    </a:gs>
                  </a:gsLst>
                  <a:lin ang="5400000" scaled="0"/>
                </a:gradFill>
              </a:rPr>
              <a:t>, Facebook, AD FS v2</a:t>
            </a:r>
          </a:p>
        </p:txBody>
      </p:sp>
      <p:sp>
        <p:nvSpPr>
          <p:cNvPr id="106" name="Rounded Rectangular Callout 105"/>
          <p:cNvSpPr/>
          <p:nvPr/>
        </p:nvSpPr>
        <p:spPr bwMode="auto">
          <a:xfrm>
            <a:off x="7490237" y="5906495"/>
            <a:ext cx="1927999" cy="844495"/>
          </a:xfrm>
          <a:prstGeom prst="wedgeRoundRectCallout">
            <a:avLst>
              <a:gd name="adj1" fmla="val -49590"/>
              <a:gd name="adj2" fmla="val -79909"/>
              <a:gd name="adj3"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21893" tIns="60947" rIns="121893" bIns="60947"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1218585" fontAlgn="base">
              <a:spcBef>
                <a:spcPct val="0"/>
              </a:spcBef>
              <a:spcAft>
                <a:spcPct val="0"/>
              </a:spcAft>
            </a:pPr>
            <a:r>
              <a:rPr lang="en-US" sz="2100" dirty="0">
                <a:gradFill>
                  <a:gsLst>
                    <a:gs pos="0">
                      <a:srgbClr val="FFFFFF"/>
                    </a:gs>
                    <a:gs pos="100000">
                      <a:srgbClr val="FFFFFF"/>
                    </a:gs>
                  </a:gsLst>
                  <a:lin ang="5400000" scaled="0"/>
                </a:gradFill>
              </a:rPr>
              <a:t>SAML 1.1, 2.0, and SWT</a:t>
            </a:r>
          </a:p>
        </p:txBody>
      </p:sp>
    </p:spTree>
    <p:extLst>
      <p:ext uri="{BB962C8B-B14F-4D97-AF65-F5344CB8AC3E}">
        <p14:creationId xmlns:p14="http://schemas.microsoft.com/office/powerpoint/2010/main" val="4140749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wipe(up)">
                                      <p:cBhvr>
                                        <p:cTn id="11" dur="500"/>
                                        <p:tgtEl>
                                          <p:spTgt spid="7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500"/>
                                        <p:tgtEl>
                                          <p:spTgt spid="74"/>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wipe(up)">
                                      <p:cBhvr>
                                        <p:cTn id="20" dur="500"/>
                                        <p:tgtEl>
                                          <p:spTgt spid="7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left)">
                                      <p:cBhvr>
                                        <p:cTn id="25" dur="500"/>
                                        <p:tgtEl>
                                          <p:spTgt spid="8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left)">
                                      <p:cBhvr>
                                        <p:cTn id="28" dur="500"/>
                                        <p:tgtEl>
                                          <p:spTgt spid="8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wipe(right)">
                                      <p:cBhvr>
                                        <p:cTn id="33" dur="500"/>
                                        <p:tgtEl>
                                          <p:spTgt spid="84"/>
                                        </p:tgtEl>
                                      </p:cBhvr>
                                    </p:animEffect>
                                  </p:childTnLst>
                                </p:cTn>
                              </p:par>
                              <p:par>
                                <p:cTn id="34" presetID="22" presetClass="entr" presetSubtype="2" fill="hold" nodeType="with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right)">
                                      <p:cBhvr>
                                        <p:cTn id="36" dur="500"/>
                                        <p:tgtEl>
                                          <p:spTgt spid="8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wipe(up)">
                                      <p:cBhvr>
                                        <p:cTn id="41" dur="500"/>
                                        <p:tgtEl>
                                          <p:spTgt spid="75"/>
                                        </p:tgtEl>
                                      </p:cBhvr>
                                    </p:animEffect>
                                  </p:childTnLst>
                                </p:cTn>
                              </p:par>
                              <p:par>
                                <p:cTn id="42" presetID="22" presetClass="entr" presetSubtype="1" fill="hold" nodeType="with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up)">
                                      <p:cBhvr>
                                        <p:cTn id="44" dur="500"/>
                                        <p:tgtEl>
                                          <p:spTgt spid="7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wipe(left)">
                                      <p:cBhvr>
                                        <p:cTn id="49" dur="500"/>
                                        <p:tgtEl>
                                          <p:spTgt spid="8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wipe(left)">
                                      <p:cBhvr>
                                        <p:cTn id="52" dur="500"/>
                                        <p:tgtEl>
                                          <p:spTgt spid="8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right)">
                                      <p:cBhvr>
                                        <p:cTn id="57" dur="500"/>
                                        <p:tgtEl>
                                          <p:spTgt spid="87"/>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wipe(right)">
                                      <p:cBhvr>
                                        <p:cTn id="60" dur="500"/>
                                        <p:tgtEl>
                                          <p:spTgt spid="8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9"/>
                                        </p:tgtEl>
                                        <p:attrNameLst>
                                          <p:attrName>style.visibility</p:attrName>
                                        </p:attrNameLst>
                                      </p:cBhvr>
                                      <p:to>
                                        <p:strVal val="visible"/>
                                      </p:to>
                                    </p:set>
                                    <p:animEffect transition="in" filter="fade">
                                      <p:cBhvr>
                                        <p:cTn id="65" dur="500"/>
                                        <p:tgtEl>
                                          <p:spTgt spid="8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0"/>
                                        </p:tgtEl>
                                        <p:attrNameLst>
                                          <p:attrName>style.visibility</p:attrName>
                                        </p:attrNameLst>
                                      </p:cBhvr>
                                      <p:to>
                                        <p:strVal val="visible"/>
                                      </p:to>
                                    </p:set>
                                    <p:animEffect transition="in" filter="fade">
                                      <p:cBhvr>
                                        <p:cTn id="68" dur="500"/>
                                        <p:tgtEl>
                                          <p:spTgt spid="9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wipe(up)">
                                      <p:cBhvr>
                                        <p:cTn id="73" dur="500"/>
                                        <p:tgtEl>
                                          <p:spTgt spid="76"/>
                                        </p:tgtEl>
                                      </p:cBhvr>
                                    </p:animEffect>
                                  </p:childTnLst>
                                </p:cTn>
                              </p:par>
                              <p:par>
                                <p:cTn id="74" presetID="22" presetClass="entr" presetSubtype="1" fill="hold"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wipe(up)">
                                      <p:cBhvr>
                                        <p:cTn id="76" dur="500"/>
                                        <p:tgtEl>
                                          <p:spTgt spid="80"/>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500"/>
                                        <p:tgtEl>
                                          <p:spTgt spid="10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wipe(left)">
                                      <p:cBhvr>
                                        <p:cTn id="85" dur="500"/>
                                        <p:tgtEl>
                                          <p:spTgt spid="91"/>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92"/>
                                        </p:tgtEl>
                                        <p:attrNameLst>
                                          <p:attrName>style.visibility</p:attrName>
                                        </p:attrNameLst>
                                      </p:cBhvr>
                                      <p:to>
                                        <p:strVal val="visible"/>
                                      </p:to>
                                    </p:set>
                                    <p:animEffect transition="in" filter="wipe(left)">
                                      <p:cBhvr>
                                        <p:cTn id="88" dur="500"/>
                                        <p:tgtEl>
                                          <p:spTgt spid="9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94"/>
                                        </p:tgtEl>
                                        <p:attrNameLst>
                                          <p:attrName>style.visibility</p:attrName>
                                        </p:attrNameLst>
                                      </p:cBhvr>
                                      <p:to>
                                        <p:strVal val="visible"/>
                                      </p:to>
                                    </p:set>
                                    <p:animEffect transition="in" filter="fade">
                                      <p:cBhvr>
                                        <p:cTn id="93" dur="500"/>
                                        <p:tgtEl>
                                          <p:spTgt spid="9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fade">
                                      <p:cBhvr>
                                        <p:cTn id="96" dur="500"/>
                                        <p:tgtEl>
                                          <p:spTgt spid="9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2" fill="hold" nodeType="clickEffect">
                                  <p:stCondLst>
                                    <p:cond delay="0"/>
                                  </p:stCondLst>
                                  <p:childTnLst>
                                    <p:set>
                                      <p:cBhvr>
                                        <p:cTn id="100" dur="1" fill="hold">
                                          <p:stCondLst>
                                            <p:cond delay="0"/>
                                          </p:stCondLst>
                                        </p:cTn>
                                        <p:tgtEl>
                                          <p:spTgt spid="93"/>
                                        </p:tgtEl>
                                        <p:attrNameLst>
                                          <p:attrName>style.visibility</p:attrName>
                                        </p:attrNameLst>
                                      </p:cBhvr>
                                      <p:to>
                                        <p:strVal val="visible"/>
                                      </p:to>
                                    </p:set>
                                    <p:animEffect transition="in" filter="wipe(right)">
                                      <p:cBhvr>
                                        <p:cTn id="101" dur="500"/>
                                        <p:tgtEl>
                                          <p:spTgt spid="93"/>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96"/>
                                        </p:tgtEl>
                                        <p:attrNameLst>
                                          <p:attrName>style.visibility</p:attrName>
                                        </p:attrNameLst>
                                      </p:cBhvr>
                                      <p:to>
                                        <p:strVal val="visible"/>
                                      </p:to>
                                    </p:set>
                                    <p:animEffect transition="in" filter="wipe(right)">
                                      <p:cBhvr>
                                        <p:cTn id="104" dur="500"/>
                                        <p:tgtEl>
                                          <p:spTgt spid="96"/>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97"/>
                                        </p:tgtEl>
                                        <p:attrNameLst>
                                          <p:attrName>style.visibility</p:attrName>
                                        </p:attrNameLst>
                                      </p:cBhvr>
                                      <p:to>
                                        <p:strVal val="visible"/>
                                      </p:to>
                                    </p:set>
                                    <p:animEffect transition="in" filter="fade">
                                      <p:cBhvr>
                                        <p:cTn id="109" dur="500"/>
                                        <p:tgtEl>
                                          <p:spTgt spid="97"/>
                                        </p:tgtEl>
                                      </p:cBhvr>
                                    </p:animEffect>
                                  </p:childTnLst>
                                </p:cTn>
                              </p:par>
                            </p:childTnLst>
                          </p:cTn>
                        </p:par>
                        <p:par>
                          <p:cTn id="110" fill="hold">
                            <p:stCondLst>
                              <p:cond delay="500"/>
                            </p:stCondLst>
                            <p:childTnLst>
                              <p:par>
                                <p:cTn id="111" presetID="10" presetClass="entr" presetSubtype="0" fill="hold" grpId="0" nodeType="afterEffect">
                                  <p:stCondLst>
                                    <p:cond delay="0"/>
                                  </p:stCondLst>
                                  <p:childTnLst>
                                    <p:set>
                                      <p:cBhvr>
                                        <p:cTn id="112" dur="1" fill="hold">
                                          <p:stCondLst>
                                            <p:cond delay="0"/>
                                          </p:stCondLst>
                                        </p:cTn>
                                        <p:tgtEl>
                                          <p:spTgt spid="106"/>
                                        </p:tgtEl>
                                        <p:attrNameLst>
                                          <p:attrName>style.visibility</p:attrName>
                                        </p:attrNameLst>
                                      </p:cBhvr>
                                      <p:to>
                                        <p:strVal val="visible"/>
                                      </p:to>
                                    </p:set>
                                    <p:animEffect transition="in" filter="fade">
                                      <p:cBhvr>
                                        <p:cTn id="113" dur="500"/>
                                        <p:tgtEl>
                                          <p:spTgt spid="10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98"/>
                                        </p:tgtEl>
                                        <p:attrNameLst>
                                          <p:attrName>style.visibility</p:attrName>
                                        </p:attrNameLst>
                                      </p:cBhvr>
                                      <p:to>
                                        <p:strVal val="visible"/>
                                      </p:to>
                                    </p:set>
                                    <p:animEffect transition="in" filter="fade">
                                      <p:cBhvr>
                                        <p:cTn id="116" dur="500"/>
                                        <p:tgtEl>
                                          <p:spTgt spid="98"/>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2" fill="hold" nodeType="clickEffect">
                                  <p:stCondLst>
                                    <p:cond delay="0"/>
                                  </p:stCondLst>
                                  <p:childTnLst>
                                    <p:set>
                                      <p:cBhvr>
                                        <p:cTn id="120" dur="1" fill="hold">
                                          <p:stCondLst>
                                            <p:cond delay="0"/>
                                          </p:stCondLst>
                                        </p:cTn>
                                        <p:tgtEl>
                                          <p:spTgt spid="99"/>
                                        </p:tgtEl>
                                        <p:attrNameLst>
                                          <p:attrName>style.visibility</p:attrName>
                                        </p:attrNameLst>
                                      </p:cBhvr>
                                      <p:to>
                                        <p:strVal val="visible"/>
                                      </p:to>
                                    </p:set>
                                    <p:animEffect transition="in" filter="wipe(right)">
                                      <p:cBhvr>
                                        <p:cTn id="121" dur="500"/>
                                        <p:tgtEl>
                                          <p:spTgt spid="99"/>
                                        </p:tgtEl>
                                      </p:cBhvr>
                                    </p:animEffect>
                                  </p:childTnLst>
                                </p:cTn>
                              </p:par>
                              <p:par>
                                <p:cTn id="122" presetID="22" presetClass="entr" presetSubtype="2" fill="hold" grpId="0" nodeType="withEffect">
                                  <p:stCondLst>
                                    <p:cond delay="0"/>
                                  </p:stCondLst>
                                  <p:childTnLst>
                                    <p:set>
                                      <p:cBhvr>
                                        <p:cTn id="123" dur="1" fill="hold">
                                          <p:stCondLst>
                                            <p:cond delay="0"/>
                                          </p:stCondLst>
                                        </p:cTn>
                                        <p:tgtEl>
                                          <p:spTgt spid="100"/>
                                        </p:tgtEl>
                                        <p:attrNameLst>
                                          <p:attrName>style.visibility</p:attrName>
                                        </p:attrNameLst>
                                      </p:cBhvr>
                                      <p:to>
                                        <p:strVal val="visible"/>
                                      </p:to>
                                    </p:set>
                                    <p:animEffect transition="in" filter="wipe(right)">
                                      <p:cBhvr>
                                        <p:cTn id="124" dur="500"/>
                                        <p:tgtEl>
                                          <p:spTgt spid="10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fade">
                                      <p:cBhvr>
                                        <p:cTn id="129" dur="500"/>
                                        <p:tgtEl>
                                          <p:spTgt spid="101"/>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02"/>
                                        </p:tgtEl>
                                        <p:attrNameLst>
                                          <p:attrName>style.visibility</p:attrName>
                                        </p:attrNameLst>
                                      </p:cBhvr>
                                      <p:to>
                                        <p:strVal val="visible"/>
                                      </p:to>
                                    </p:set>
                                    <p:animEffect transition="in" filter="fade">
                                      <p:cBhvr>
                                        <p:cTn id="132" dur="500"/>
                                        <p:tgtEl>
                                          <p:spTgt spid="102"/>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2" fill="hold" nodeType="clickEffect">
                                  <p:stCondLst>
                                    <p:cond delay="0"/>
                                  </p:stCondLst>
                                  <p:childTnLst>
                                    <p:set>
                                      <p:cBhvr>
                                        <p:cTn id="136" dur="1" fill="hold">
                                          <p:stCondLst>
                                            <p:cond delay="0"/>
                                          </p:stCondLst>
                                        </p:cTn>
                                        <p:tgtEl>
                                          <p:spTgt spid="103"/>
                                        </p:tgtEl>
                                        <p:attrNameLst>
                                          <p:attrName>style.visibility</p:attrName>
                                        </p:attrNameLst>
                                      </p:cBhvr>
                                      <p:to>
                                        <p:strVal val="visible"/>
                                      </p:to>
                                    </p:set>
                                    <p:animEffect transition="in" filter="wipe(right)">
                                      <p:cBhvr>
                                        <p:cTn id="137" dur="500"/>
                                        <p:tgtEl>
                                          <p:spTgt spid="103"/>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104"/>
                                        </p:tgtEl>
                                        <p:attrNameLst>
                                          <p:attrName>style.visibility</p:attrName>
                                        </p:attrNameLst>
                                      </p:cBhvr>
                                      <p:to>
                                        <p:strVal val="visible"/>
                                      </p:to>
                                    </p:set>
                                    <p:animEffect transition="in" filter="wipe(right)">
                                      <p:cBhvr>
                                        <p:cTn id="14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82" grpId="0"/>
      <p:bldP spid="84" grpId="0"/>
      <p:bldP spid="86" grpId="0"/>
      <p:bldP spid="88" grpId="0"/>
      <p:bldP spid="89" grpId="0" animBg="1"/>
      <p:bldP spid="90" grpId="0"/>
      <p:bldP spid="92" grpId="0"/>
      <p:bldP spid="94" grpId="0" animBg="1"/>
      <p:bldP spid="95" grpId="0"/>
      <p:bldP spid="96" grpId="0"/>
      <p:bldP spid="97" grpId="0" animBg="1"/>
      <p:bldP spid="98" grpId="0"/>
      <p:bldP spid="100" grpId="0"/>
      <p:bldP spid="101" grpId="0" animBg="1"/>
      <p:bldP spid="102" grpId="0"/>
      <p:bldP spid="104" grpId="0"/>
      <p:bldP spid="105" grpId="0" animBg="1"/>
      <p:bldP spid="10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a:t>
            </a:r>
            <a:endParaRPr lang="en-US" dirty="0"/>
          </a:p>
        </p:txBody>
      </p:sp>
      <p:pic>
        <p:nvPicPr>
          <p:cNvPr id="3" name="Picture 2" descr="C:\DVD_Art_Sept-2-2010\Artwork_Imagery\Icons - Illustrations\_ XML ICONS\Internet cloud we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2491" y="4833467"/>
            <a:ext cx="4475526" cy="1929106"/>
          </a:xfrm>
          <a:prstGeom prst="rect">
            <a:avLst/>
          </a:prstGeom>
          <a:noFill/>
          <a:extLst>
            <a:ext uri="{909E8E84-426E-40DD-AFC4-6F175D3DCCD1}">
              <a14:hiddenFill xmlns:a14="http://schemas.microsoft.com/office/drawing/2010/main">
                <a:solidFill>
                  <a:srgbClr val="FFFFFF"/>
                </a:solidFill>
              </a14:hiddenFill>
            </a:ext>
          </a:extLst>
        </p:spPr>
      </p:pic>
      <p:sp>
        <p:nvSpPr>
          <p:cNvPr id="4" name="Trapezoid 3"/>
          <p:cNvSpPr/>
          <p:nvPr/>
        </p:nvSpPr>
        <p:spPr bwMode="auto">
          <a:xfrm rot="5400000">
            <a:off x="7741511" y="4070289"/>
            <a:ext cx="3972910" cy="1526356"/>
          </a:xfrm>
          <a:prstGeom prst="trapezoid">
            <a:avLst/>
          </a:prstGeom>
          <a:solidFill>
            <a:schemeClr val="accent4"/>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 name="AD1 Oval 3"/>
          <p:cNvSpPr/>
          <p:nvPr/>
        </p:nvSpPr>
        <p:spPr bwMode="auto">
          <a:xfrm>
            <a:off x="69164" y="4833467"/>
            <a:ext cx="2674043" cy="1790380"/>
          </a:xfrm>
          <a:prstGeom prst="ellipse">
            <a:avLst/>
          </a:prstGeom>
          <a:gradFill rotWithShape="1">
            <a:gsLst>
              <a:gs pos="0">
                <a:srgbClr val="DF8045">
                  <a:tint val="50000"/>
                  <a:satMod val="300000"/>
                </a:srgbClr>
              </a:gs>
              <a:gs pos="35000">
                <a:srgbClr val="DF8045">
                  <a:tint val="37000"/>
                  <a:satMod val="300000"/>
                </a:srgbClr>
              </a:gs>
              <a:gs pos="100000">
                <a:srgbClr val="DF8045">
                  <a:tint val="15000"/>
                  <a:satMod val="350000"/>
                </a:srgbClr>
              </a:gs>
            </a:gsLst>
            <a:lin ang="16200000" scaled="1"/>
          </a:gradFill>
          <a:ln w="9525" cap="flat" cmpd="sng" algn="ctr">
            <a:solidFill>
              <a:srgbClr val="DF8045">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12" tIns="45707" rIns="91412" bIns="45707" numCol="1" rtlCol="0" anchor="ctr" anchorCtr="0" compatLnSpc="1">
            <a:prstTxWarp prst="textNoShape">
              <a:avLst/>
            </a:prstTxWarp>
          </a:bodyPr>
          <a:lstStyle/>
          <a:p>
            <a:pPr algn="ctr" defTabSz="913871" fontAlgn="base">
              <a:spcBef>
                <a:spcPct val="0"/>
              </a:spcBef>
              <a:spcAft>
                <a:spcPct val="0"/>
              </a:spcAft>
            </a:pPr>
            <a:endParaRPr lang="en-US" sz="2300" kern="0" dirty="0">
              <a:gradFill>
                <a:gsLst>
                  <a:gs pos="0">
                    <a:srgbClr val="FFFFFF"/>
                  </a:gs>
                  <a:gs pos="100000">
                    <a:srgbClr val="FFFFFF"/>
                  </a:gs>
                </a:gsLst>
                <a:lin ang="5400000" scaled="0"/>
              </a:gradFill>
              <a:latin typeface="Segoe UI"/>
            </a:endParaRPr>
          </a:p>
        </p:txBody>
      </p:sp>
      <p:pic>
        <p:nvPicPr>
          <p:cNvPr id="6" name="APP1 Picture 4" descr="C:\Users\vittorib\Desktop\Ciarpame\PDCPics\3. Applic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1144" y="4362600"/>
            <a:ext cx="1312506" cy="14698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DVD_Art_Sept-2-2010\Artwork_Imagery\Icons - Illustrations\_ VISTA STYLE\people icon busines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6702" y="4261326"/>
            <a:ext cx="1144281" cy="1144281"/>
          </a:xfrm>
          <a:prstGeom prst="rect">
            <a:avLst/>
          </a:prstGeom>
          <a:noFill/>
          <a:extLst>
            <a:ext uri="{909E8E84-426E-40DD-AFC4-6F175D3DCCD1}">
              <a14:hiddenFill xmlns:a14="http://schemas.microsoft.com/office/drawing/2010/main">
                <a:solidFill>
                  <a:srgbClr val="FFFFFF"/>
                </a:solidFill>
              </a14:hiddenFill>
            </a:ext>
          </a:extLst>
        </p:spPr>
      </p:pic>
      <p:pic>
        <p:nvPicPr>
          <p:cNvPr id="8" name="AD1 Picture 13" descr="C:\Users\vittorib\Desktop\Ciarpame\PDCPics\2. pyramid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8739" y="5467366"/>
            <a:ext cx="908343" cy="755455"/>
          </a:xfrm>
          <a:prstGeom prst="rect">
            <a:avLst/>
          </a:prstGeom>
          <a:noFill/>
          <a:extLst>
            <a:ext uri="{909E8E84-426E-40DD-AFC4-6F175D3DCCD1}">
              <a14:hiddenFill xmlns:a14="http://schemas.microsoft.com/office/drawing/2010/main">
                <a:solidFill>
                  <a:srgbClr val="FFFFFF"/>
                </a:solidFill>
              </a14:hiddenFill>
            </a:ext>
          </a:extLst>
        </p:spPr>
      </p:pic>
      <p:pic>
        <p:nvPicPr>
          <p:cNvPr id="9" name="IPSTS" descr="C:\DVD_Art_Sept-2-2010\Artwork_Imagery\Icons - Illustrations\_ WINDOWS SERVER ICONS\Misc\Web Service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288307" y="5329528"/>
            <a:ext cx="841787" cy="9094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vittorib\Desktop\ACSPics\8. Jred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34422" y="4541322"/>
            <a:ext cx="676600" cy="8716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vittorib\Desktop\ACSPics\9. ACS_W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5071" y="1135755"/>
            <a:ext cx="2041991" cy="21151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vittorib\Desktop\ACSPics\3. Jyellow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8268" y="5388559"/>
            <a:ext cx="743651" cy="7985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C:\Users\vittorib\Desktop\ACSPics\7. Jyellow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9147" y="1757495"/>
            <a:ext cx="676600" cy="87165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vittorib\Desktop\ACSPics\4. Jred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4412" y="1757495"/>
            <a:ext cx="743651" cy="7924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vittorib\Desktop\ACSPics\5. Jblue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15071" y="885839"/>
            <a:ext cx="670505" cy="8716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C:\Users\vittorib\Desktop\ACSPics\8. Jred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7929" y="2373415"/>
            <a:ext cx="676600" cy="87165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vittorib\Desktop\ACSPics\30. Token.png"/>
          <p:cNvPicPr>
            <a:picLocks noChangeAspect="1" noChangeArrowheads="1"/>
          </p:cNvPicPr>
          <p:nvPr/>
        </p:nvPicPr>
        <p:blipFill>
          <a:blip r:embed="rId1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220714" y="4265186"/>
            <a:ext cx="923554" cy="851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327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900" decel="100000" fill="hold"/>
                                        <p:tgtEl>
                                          <p:spTgt spid="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out)">
                                      <p:cBhvr>
                                        <p:cTn id="22" dur="2000"/>
                                        <p:tgtEl>
                                          <p:spTgt spid="5"/>
                                        </p:tgtEl>
                                      </p:cBhvr>
                                    </p:animEffect>
                                  </p:childTnLst>
                                </p:cTn>
                              </p:par>
                              <p:par>
                                <p:cTn id="23" presetID="53"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right)">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schemas.microsoft.com/office/infopath/2007/PartnerControls"/>
    <ds:schemaRef ds:uri="http://purl.org/dc/elements/1.1/"/>
    <ds:schemaRef ds:uri="http://schemas.microsoft.com/office/2006/documentManagement/types"/>
    <ds:schemaRef ds:uri="http://www.w3.org/XML/1998/namespace"/>
    <ds:schemaRef ds:uri="http://purl.org/dc/dcmitype/"/>
    <ds:schemaRef ds:uri="http://schemas.openxmlformats.org/package/2006/metadata/core-properties"/>
    <ds:schemaRef ds:uri="http://purl.org/dc/terms/"/>
    <ds:schemaRef ds:uri="8b529f77-48ab-4581-b468-93f09345b8aa"/>
    <ds:schemaRef ds:uri="2295e2e7-0eeb-498e-8716-217bb2ee6ee3"/>
    <ds:schemaRef ds:uri="http://schemas.microsoft.com/office/2006/metadata/properties"/>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3081</TotalTime>
  <Words>1009</Words>
  <Application>Microsoft Office PowerPoint</Application>
  <PresentationFormat>Custom</PresentationFormat>
  <Paragraphs>164</Paragraphs>
  <Slides>22</Slides>
  <Notes>16</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TENA11_BreakoutSession_Template_16x9_Final</vt:lpstr>
      <vt:lpstr>White with Consolas font for code slides</vt:lpstr>
      <vt:lpstr>Using Windows Azure Access Control Service 2.0 with Your Cloud Application SIM324</vt:lpstr>
      <vt:lpstr>ACS Makes it Easier to  Connect Users to Applications</vt:lpstr>
      <vt:lpstr>Connecting Users to Applications</vt:lpstr>
      <vt:lpstr>Windows Azure AppFabric Access Control Service</vt:lpstr>
      <vt:lpstr>ACS: the Ropes</vt:lpstr>
      <vt:lpstr>Access Control Service (Visible) Parts</vt:lpstr>
      <vt:lpstr>Namespaces and Endpoints</vt:lpstr>
      <vt:lpstr>Web Sign In Flow</vt:lpstr>
      <vt:lpstr>How Does It Work?</vt:lpstr>
      <vt:lpstr>Claims and Rules</vt:lpstr>
      <vt:lpstr>Rules and Groups</vt:lpstr>
      <vt:lpstr>Management APIs</vt:lpstr>
      <vt:lpstr>Management API</vt:lpstr>
      <vt:lpstr>ACS Management cmdlets</vt:lpstr>
      <vt:lpstr>PowerPoint Presentation</vt:lpstr>
      <vt:lpstr>Frequently Asked Features</vt:lpstr>
      <vt:lpstr>ACS Makes it Easier to  Connect Users to Applications</vt:lpstr>
      <vt:lpstr>Resources</vt:lpstr>
      <vt:lpstr>PowerPoint Presentation</vt:lpstr>
      <vt:lpstr>MS Tag Placeholder Slide</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SIM324: Using Windows Azure Access Control Service 2.0 with Your Cloud Application</dc:title>
  <dc:subject>Microsoft TechEd North America 2011</dc:subject>
  <dc:creator>Vittorio Bertocci</dc:creator>
  <dc:description>Template Design: Jordan Cayabyab
Formatter: 
Event Date: May 16-19, 2011
Event Location: Atlanta
Audience Type: Developers, IT Pros</dc:description>
  <cp:lastModifiedBy>Shows</cp:lastModifiedBy>
  <cp:revision>99</cp:revision>
  <cp:lastPrinted>2010-05-11T05:02:34Z</cp:lastPrinted>
  <dcterms:created xsi:type="dcterms:W3CDTF">2011-05-10T20:16:10Z</dcterms:created>
  <dcterms:modified xsi:type="dcterms:W3CDTF">2011-05-18T20:38:26Z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