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4"/>
    <p:sldMasterId id="2147483764" r:id="rId5"/>
  </p:sldMasterIdLst>
  <p:notesMasterIdLst>
    <p:notesMasterId r:id="rId40"/>
  </p:notesMasterIdLst>
  <p:handoutMasterIdLst>
    <p:handoutMasterId r:id="rId41"/>
  </p:handoutMasterIdLst>
  <p:sldIdLst>
    <p:sldId id="322" r:id="rId6"/>
    <p:sldId id="333" r:id="rId7"/>
    <p:sldId id="349" r:id="rId8"/>
    <p:sldId id="403" r:id="rId9"/>
    <p:sldId id="402" r:id="rId10"/>
    <p:sldId id="359" r:id="rId11"/>
    <p:sldId id="360" r:id="rId12"/>
    <p:sldId id="373" r:id="rId13"/>
    <p:sldId id="364" r:id="rId14"/>
    <p:sldId id="366" r:id="rId15"/>
    <p:sldId id="367" r:id="rId16"/>
    <p:sldId id="386" r:id="rId17"/>
    <p:sldId id="372" r:id="rId18"/>
    <p:sldId id="395" r:id="rId19"/>
    <p:sldId id="387" r:id="rId20"/>
    <p:sldId id="398" r:id="rId21"/>
    <p:sldId id="399" r:id="rId22"/>
    <p:sldId id="400" r:id="rId23"/>
    <p:sldId id="401" r:id="rId24"/>
    <p:sldId id="396" r:id="rId25"/>
    <p:sldId id="397" r:id="rId26"/>
    <p:sldId id="378" r:id="rId27"/>
    <p:sldId id="379" r:id="rId28"/>
    <p:sldId id="370" r:id="rId29"/>
    <p:sldId id="385" r:id="rId30"/>
    <p:sldId id="384" r:id="rId31"/>
    <p:sldId id="362" r:id="rId32"/>
    <p:sldId id="406" r:id="rId33"/>
    <p:sldId id="407" r:id="rId34"/>
    <p:sldId id="408" r:id="rId35"/>
    <p:sldId id="409" r:id="rId36"/>
    <p:sldId id="410" r:id="rId37"/>
    <p:sldId id="351" r:id="rId38"/>
    <p:sldId id="319" r:id="rId3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4878"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1:10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21090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21090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1:10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841740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841740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381425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938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1:10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496751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1:10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pPr algn="r" rtl="0"/>
            <a:fld id="{85303768-6EE1-46CF-87E1-7B8814C52712}" type="datetime8">
              <a:rPr lang="en-US">
                <a:solidFill>
                  <a:prstClr val="black"/>
                </a:solidFill>
                <a:latin typeface="Calibri"/>
                <a:cs typeface="+mn-cs"/>
              </a:rPr>
              <a:pPr algn="r" rtl="0"/>
              <a:t>5/19/2011 1:10 PM</a:t>
            </a:fld>
            <a:endParaRPr lang="en-US" dirty="0">
              <a:solidFill>
                <a:prstClr val="black"/>
              </a:solidFill>
              <a:latin typeface="Calibri"/>
              <a:cs typeface="+mn-cs"/>
            </a:endParaRPr>
          </a:p>
        </p:txBody>
      </p:sp>
      <p:sp>
        <p:nvSpPr>
          <p:cNvPr id="6" name="Rectangle 7"/>
          <p:cNvSpPr>
            <a:spLocks noGrp="1" noChangeArrowheads="1"/>
          </p:cNvSpPr>
          <p:nvPr>
            <p:ph type="sldNum" sz="quarter" idx="5"/>
          </p:nvPr>
        </p:nvSpPr>
        <p:spPr>
          <a:ln/>
        </p:spPr>
        <p:txBody>
          <a:bodyPr/>
          <a:lstStyle/>
          <a:p>
            <a:pPr algn="r" rtl="0"/>
            <a:fld id="{12AE5715-8321-4A75-BEF3-4FFFC1A5957C}" type="slidenum">
              <a:rPr lang="en-US">
                <a:solidFill>
                  <a:prstClr val="black"/>
                </a:solidFill>
                <a:latin typeface="Calibri"/>
                <a:cs typeface="+mn-cs"/>
              </a:rPr>
              <a:pPr algn="r" rtl="0"/>
              <a:t>27</a:t>
            </a:fld>
            <a:endParaRPr lang="en-US" dirty="0">
              <a:solidFill>
                <a:prstClr val="black"/>
              </a:solidFill>
              <a:latin typeface="Calibri"/>
              <a:cs typeface="+mn-cs"/>
            </a:endParaRPr>
          </a:p>
        </p:txBody>
      </p:sp>
      <p:sp>
        <p:nvSpPr>
          <p:cNvPr id="419842" name="Rectangle 2"/>
          <p:cNvSpPr>
            <a:spLocks noGrp="1" noRot="1" noChangeAspect="1" noChangeArrowheads="1" noTextEdit="1"/>
          </p:cNvSpPr>
          <p:nvPr>
            <p:ph type="sldImg"/>
          </p:nvPr>
        </p:nvSpPr>
        <p:spPr>
          <a:xfrm>
            <a:off x="382588" y="684213"/>
            <a:ext cx="6092825" cy="3429000"/>
          </a:xfrm>
          <a:ln/>
        </p:spPr>
      </p:sp>
      <p:sp>
        <p:nvSpPr>
          <p:cNvPr id="7" name="Notes Placeholder 6"/>
          <p:cNvSpPr>
            <a:spLocks noGrp="1"/>
          </p:cNvSpPr>
          <p:nvPr>
            <p:ph type="body" idx="1"/>
          </p:nvPr>
        </p:nvSpPr>
        <p:spPr>
          <a:xfrm>
            <a:off x="0" y="4131665"/>
            <a:ext cx="6858000" cy="4159770"/>
          </a:xfrm>
        </p:spPr>
        <p:txBody>
          <a:bodyPr>
            <a:normAutofit fontScale="92500" lnSpcReduction="10000"/>
          </a:bodyPr>
          <a:lstStyle/>
          <a:p>
            <a:pPr defTabSz="914121">
              <a:defRPr/>
            </a:pPr>
            <a:endParaRPr lang="en-US" dirty="0"/>
          </a:p>
        </p:txBody>
      </p:sp>
      <p:sp>
        <p:nvSpPr>
          <p:cNvPr id="8" name="Rectangle 6"/>
          <p:cNvSpPr txBox="1">
            <a:spLocks noChangeArrowheads="1"/>
          </p:cNvSpPr>
          <p:nvPr/>
        </p:nvSpPr>
        <p:spPr>
          <a:xfrm>
            <a:off x="2" y="8414817"/>
            <a:ext cx="6858001" cy="729184"/>
          </a:xfrm>
          <a:prstGeom prst="rect">
            <a:avLst/>
          </a:prstGeom>
          <a:ln/>
        </p:spPr>
        <p:txBody>
          <a:bodyPr vert="horz" lIns="91412" tIns="45707" rIns="91412" bIns="45707" rtlCol="0" anchor="b"/>
          <a:lstStyle/>
          <a:p>
            <a:pPr defTabSz="897040">
              <a:defRPr/>
            </a:pPr>
            <a:r>
              <a:rPr lang="en-US" sz="700" dirty="0">
                <a:solidFill>
                  <a:prstClr val="black"/>
                </a:solidFill>
                <a:latin typeface="Calibri"/>
              </a:rPr>
              <a:t>© 2009 Microsoft Corporation. All rights reserved. Microsoft, Windows, Windows Vista and other product names are or may be registered trademarks and/or trademarks in the U.S. and/or other countries.</a:t>
            </a:r>
          </a:p>
          <a:p>
            <a:pPr defTabSz="897040">
              <a:defRPr/>
            </a:pPr>
            <a:r>
              <a:rPr lang="en-US" sz="700" dirty="0">
                <a:solidFill>
                  <a:prstClr val="black"/>
                </a:solidFill>
                <a:latin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prstClr val="black"/>
                </a:solidFill>
                <a:latin typeface="Calibri"/>
              </a:rPr>
            </a:br>
            <a:r>
              <a:rPr lang="en-US" sz="700" dirty="0">
                <a:solidFill>
                  <a:prstClr val="black"/>
                </a:solidFill>
                <a:latin typeface="Calibri"/>
              </a:rPr>
              <a:t>MICROSOFT MAKES NO WARRANTIES, EXPRESS, IMPLIED OR STATUTORY, AS TO THE INFORMATION IN THIS PRESENTATION.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1:10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1:10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1:10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1:10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1:10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1:10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E749EC8F-1DBA-4C6A-94CF-D834770BEF88}"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E749EC8F-1DBA-4C6A-94CF-D834770BEF88}"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txBox="1">
            <a:spLocks noGrp="1" noChangeArrowheads="1"/>
          </p:cNvSpPr>
          <p:nvPr/>
        </p:nvSpPr>
        <p:spPr bwMode="auto">
          <a:xfrm>
            <a:off x="3884316" y="8685856"/>
            <a:ext cx="2972115" cy="456570"/>
          </a:xfrm>
          <a:prstGeom prst="rect">
            <a:avLst/>
          </a:prstGeom>
          <a:noFill/>
          <a:ln w="9525">
            <a:noFill/>
            <a:miter lim="800000"/>
            <a:headEnd/>
            <a:tailEnd/>
          </a:ln>
        </p:spPr>
        <p:txBody>
          <a:bodyPr lIns="91432" tIns="45716" rIns="91432" bIns="45716" anchor="b"/>
          <a:lstStyle/>
          <a:p>
            <a:pPr algn="r"/>
            <a:fld id="{F59E9E58-F9ED-4FE3-87DC-7C0193A70C0E}" type="slidenum">
              <a:rPr lang="en-US" sz="1200">
                <a:solidFill>
                  <a:srgbClr val="000000"/>
                </a:solidFill>
              </a:rPr>
              <a:pPr algn="r"/>
              <a:t>7</a:t>
            </a:fld>
            <a:endParaRPr lang="en-US" sz="1200">
              <a:solidFill>
                <a:srgbClr val="000000"/>
              </a:solidFill>
            </a:endParaRPr>
          </a:p>
        </p:txBody>
      </p:sp>
      <p:sp>
        <p:nvSpPr>
          <p:cNvPr id="29699" name="Rectangle 4"/>
          <p:cNvSpPr txBox="1">
            <a:spLocks noGrp="1" noChangeArrowheads="1"/>
          </p:cNvSpPr>
          <p:nvPr/>
        </p:nvSpPr>
        <p:spPr bwMode="auto">
          <a:xfrm>
            <a:off x="3884316" y="8685856"/>
            <a:ext cx="2972115" cy="456570"/>
          </a:xfrm>
          <a:prstGeom prst="rect">
            <a:avLst/>
          </a:prstGeom>
          <a:noFill/>
          <a:ln w="9525">
            <a:noFill/>
            <a:miter lim="800000"/>
            <a:headEnd/>
            <a:tailEnd/>
          </a:ln>
        </p:spPr>
        <p:txBody>
          <a:bodyPr lIns="91432" tIns="45716" rIns="91432" bIns="45716" anchor="b"/>
          <a:lstStyle/>
          <a:p>
            <a:pPr algn="r"/>
            <a:fld id="{1567142A-AC19-40B5-898B-22C7B88B911E}" type="slidenum">
              <a:rPr lang="en-US" sz="1200">
                <a:solidFill>
                  <a:srgbClr val="000000"/>
                </a:solidFill>
              </a:rPr>
              <a:pPr algn="r"/>
              <a:t>7</a:t>
            </a:fld>
            <a:endParaRPr lang="en-US" sz="1200">
              <a:solidFill>
                <a:srgbClr val="000000"/>
              </a:solidFill>
            </a:endParaRP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p:spPr>
        <p:txBody>
          <a:bodyPr/>
          <a:lstStyle/>
          <a:p>
            <a:pPr marL="457574" lvl="1" indent="0">
              <a:buFontTx/>
              <a:buNone/>
            </a:pPr>
            <a:endParaRPr lang="en-US" baseline="0"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1:10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1:10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713019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8347050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548028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729650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040910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48951808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39618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87530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17306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40857780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86508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4151445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1756083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92143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429905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0494572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9419559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989224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380550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432418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41950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838626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5294896"/>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499693"/>
      </p:ext>
    </p:extLst>
  </p:cSld>
  <p:clrMap bg1="dk1" tx1="lt1" bg2="dk2" tx2="lt2" accent1="accent1" accent2="accent2" accent3="accent3" accent4="accent4" accent5="accent5" accent6="accent6" hlink="hlink" folHlink="folHlink"/>
  <p:sldLayoutIdLst>
    <p:sldLayoutId id="2147483765"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1.png"/><Relationship Id="rId5" Type="http://schemas.openxmlformats.org/officeDocument/2006/relationships/hyperlink" Target="http://www.microsoft.com/learning" TargetMode="External"/><Relationship Id="rId10" Type="http://schemas.openxmlformats.org/officeDocument/2006/relationships/image" Target="../media/image50.emf"/><Relationship Id="rId4" Type="http://schemas.openxmlformats.org/officeDocument/2006/relationships/image" Target="../media/image47.png"/><Relationship Id="rId9" Type="http://schemas.openxmlformats.org/officeDocument/2006/relationships/image" Target="../media/image49.png"/><Relationship Id="rId14" Type="http://schemas.microsoft.com/office/2007/relationships/hdphoto" Target="../media/hdphoto1.wdp"/></Relationships>
</file>

<file path=ppt/slides/_rels/slide3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41.png"/><Relationship Id="rId5" Type="http://schemas.openxmlformats.org/officeDocument/2006/relationships/image" Target="../media/image40.png"/><Relationship Id="rId10" Type="http://schemas.microsoft.com/office/2007/relationships/hdphoto" Target="../media/hdphoto2.wdp"/><Relationship Id="rId4" Type="http://schemas.openxmlformats.org/officeDocument/2006/relationships/image" Target="../media/image39.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Active Directory Rights Management Services Updates</a:t>
            </a:r>
          </a:p>
        </p:txBody>
      </p:sp>
      <p:sp>
        <p:nvSpPr>
          <p:cNvPr id="3" name="Subtitle 2"/>
          <p:cNvSpPr>
            <a:spLocks noGrp="1"/>
          </p:cNvSpPr>
          <p:nvPr>
            <p:ph type="subTitle" idx="1"/>
          </p:nvPr>
        </p:nvSpPr>
        <p:spPr/>
        <p:txBody>
          <a:bodyPr/>
          <a:lstStyle/>
          <a:p>
            <a:r>
              <a:rPr lang="en-US" smtClean="0"/>
              <a:t>Tejas Patel	</a:t>
            </a:r>
          </a:p>
          <a:p>
            <a:r>
              <a:rPr lang="en-US" smtClean="0"/>
              <a:t>Program Manager</a:t>
            </a:r>
          </a:p>
          <a:p>
            <a:r>
              <a:rPr lang="en-US" smtClean="0"/>
              <a:t>Microsoft </a:t>
            </a:r>
            <a:endParaRPr lang="en-US" dirty="0" smtClean="0"/>
          </a:p>
        </p:txBody>
      </p:sp>
      <p:sp>
        <p:nvSpPr>
          <p:cNvPr id="7" name="Text Placeholder 6"/>
          <p:cNvSpPr>
            <a:spLocks noGrp="1"/>
          </p:cNvSpPr>
          <p:nvPr>
            <p:ph type="body" sz="quarter" idx="10"/>
          </p:nvPr>
        </p:nvSpPr>
        <p:spPr/>
        <p:txBody>
          <a:bodyPr/>
          <a:lstStyle/>
          <a:p>
            <a:r>
              <a:rPr lang="en-US" dirty="0"/>
              <a:t>SIM318</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7868" y="1447799"/>
            <a:ext cx="11173090" cy="664797"/>
          </a:xfrm>
        </p:spPr>
        <p:txBody>
          <a:bodyPr/>
          <a:lstStyle/>
          <a:p>
            <a:pPr marL="514350" indent="-514350">
              <a:buFont typeface="+mj-lt"/>
              <a:buAutoNum type="arabicPeriod"/>
            </a:pPr>
            <a:r>
              <a:rPr lang="en-US" sz="2400" dirty="0" smtClean="0"/>
              <a:t>RMS Admin exports private key and SLC via AD RMS Administrative Console. Make sure NOT to save in version 1.0</a:t>
            </a:r>
          </a:p>
        </p:txBody>
      </p:sp>
      <p:sp>
        <p:nvSpPr>
          <p:cNvPr id="4" name="Title 1"/>
          <p:cNvSpPr txBox="1">
            <a:spLocks/>
          </p:cNvSpPr>
          <p:nvPr/>
        </p:nvSpPr>
        <p:spPr>
          <a:xfrm>
            <a:off x="507868" y="228600"/>
            <a:ext cx="11173090" cy="9417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000" dirty="0"/>
              <a:t>RMS Integration in Exchange Online</a:t>
            </a:r>
            <a:r>
              <a:rPr lang="en-US" dirty="0" smtClean="0"/>
              <a:t/>
            </a:r>
            <a:br>
              <a:rPr lang="en-US" dirty="0" smtClean="0"/>
            </a:br>
            <a:r>
              <a:rPr lang="en-US" sz="2800" dirty="0" smtClean="0">
                <a:solidFill>
                  <a:schemeClr val="tx1"/>
                </a:solidFill>
              </a:rPr>
              <a:t>Deployment</a:t>
            </a:r>
            <a:endParaRPr lang="en-US" sz="2800" dirty="0">
              <a:solidFill>
                <a:schemeClr val="tx1"/>
              </a:solidFill>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045" y="2418478"/>
            <a:ext cx="8291905" cy="4210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235873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553998"/>
          </a:xfrm>
        </p:spPr>
        <p:txBody>
          <a:bodyPr/>
          <a:lstStyle/>
          <a:p>
            <a:r>
              <a:rPr lang="en-US" sz="4000" dirty="0"/>
              <a:t>RMS Integration in Exchange Online</a:t>
            </a:r>
          </a:p>
        </p:txBody>
      </p:sp>
      <p:sp>
        <p:nvSpPr>
          <p:cNvPr id="3" name="Text Placeholder 2"/>
          <p:cNvSpPr>
            <a:spLocks noGrp="1"/>
          </p:cNvSpPr>
          <p:nvPr>
            <p:ph type="body" sz="quarter" idx="10"/>
          </p:nvPr>
        </p:nvSpPr>
        <p:spPr>
          <a:xfrm>
            <a:off x="507868" y="1018392"/>
            <a:ext cx="11173090" cy="5539978"/>
          </a:xfrm>
        </p:spPr>
        <p:txBody>
          <a:bodyPr/>
          <a:lstStyle/>
          <a:p>
            <a:endParaRPr lang="en-US" sz="2400" dirty="0" smtClean="0"/>
          </a:p>
          <a:p>
            <a:r>
              <a:rPr lang="en-US" sz="2400" dirty="0" smtClean="0"/>
              <a:t>Trusted Publishing Domain (TPD): </a:t>
            </a:r>
          </a:p>
          <a:p>
            <a:pPr marL="0" indent="0">
              <a:buNone/>
            </a:pPr>
            <a:r>
              <a:rPr lang="en-US" sz="2400" dirty="0" smtClean="0"/>
              <a:t>	Allows an RMS cluster to issue Use Licenses against </a:t>
            </a:r>
          </a:p>
          <a:p>
            <a:pPr marL="0" indent="0">
              <a:buNone/>
            </a:pPr>
            <a:r>
              <a:rPr lang="en-US" sz="2400" dirty="0" smtClean="0"/>
              <a:t>	Publishing Licenses issued by another RMS cluster. </a:t>
            </a:r>
          </a:p>
          <a:p>
            <a:endParaRPr lang="en-US" sz="2400" dirty="0" smtClean="0"/>
          </a:p>
          <a:p>
            <a:r>
              <a:rPr lang="en-US" sz="2400" dirty="0" smtClean="0"/>
              <a:t>Tenant must import Trusted </a:t>
            </a:r>
            <a:r>
              <a:rPr lang="en-US" sz="2400" dirty="0"/>
              <a:t>Publishing Certificate of their AD RMS cluster into Exchange Online. </a:t>
            </a:r>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p:txBody>
      </p:sp>
      <p:pic>
        <p:nvPicPr>
          <p:cNvPr id="249857" name="Picture 1"/>
          <p:cNvPicPr>
            <a:picLocks noChangeAspect="1" noChangeArrowheads="1"/>
          </p:cNvPicPr>
          <p:nvPr/>
        </p:nvPicPr>
        <p:blipFill>
          <a:blip r:embed="rId3"/>
          <a:srcRect/>
          <a:stretch>
            <a:fillRect/>
          </a:stretch>
        </p:blipFill>
        <p:spPr bwMode="auto">
          <a:xfrm>
            <a:off x="203147" y="3962401"/>
            <a:ext cx="11782531" cy="2590799"/>
          </a:xfrm>
          <a:prstGeom prst="rect">
            <a:avLst/>
          </a:prstGeom>
          <a:noFill/>
          <a:ln w="9525">
            <a:noFill/>
            <a:miter lim="800000"/>
            <a:headEnd/>
            <a:tailEnd/>
          </a:ln>
        </p:spPr>
      </p:pic>
    </p:spTree>
    <p:extLst>
      <p:ext uri="{BB962C8B-B14F-4D97-AF65-F5344CB8AC3E}">
        <p14:creationId xmlns:p14="http://schemas.microsoft.com/office/powerpoint/2010/main" val="211775165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553998"/>
          </a:xfrm>
        </p:spPr>
        <p:txBody>
          <a:bodyPr/>
          <a:lstStyle/>
          <a:p>
            <a:r>
              <a:rPr lang="en-US" sz="4000" dirty="0"/>
              <a:t>RMS Integration in Exchange Online</a:t>
            </a:r>
          </a:p>
        </p:txBody>
      </p:sp>
      <p:sp>
        <p:nvSpPr>
          <p:cNvPr id="3" name="Text Placeholder 2"/>
          <p:cNvSpPr>
            <a:spLocks noGrp="1"/>
          </p:cNvSpPr>
          <p:nvPr>
            <p:ph type="body" sz="quarter" idx="10"/>
          </p:nvPr>
        </p:nvSpPr>
        <p:spPr>
          <a:xfrm>
            <a:off x="507868" y="1009926"/>
            <a:ext cx="11173090" cy="6389441"/>
          </a:xfrm>
        </p:spPr>
        <p:txBody>
          <a:bodyPr/>
          <a:lstStyle/>
          <a:p>
            <a:pPr marL="0" indent="0">
              <a:buNone/>
            </a:pPr>
            <a:endParaRPr lang="en-US" sz="2400" dirty="0" smtClean="0"/>
          </a:p>
          <a:p>
            <a:r>
              <a:rPr lang="en-US" sz="2800" dirty="0" smtClean="0"/>
              <a:t>Exchange Configuration </a:t>
            </a:r>
          </a:p>
          <a:p>
            <a:r>
              <a:rPr lang="en-US" sz="2800" dirty="0" smtClean="0"/>
              <a:t>Import-</a:t>
            </a:r>
            <a:r>
              <a:rPr lang="en-US" sz="2800" dirty="0" err="1" smtClean="0"/>
              <a:t>RMSTrustedPublishingDomain</a:t>
            </a:r>
            <a:r>
              <a:rPr lang="en-US" sz="2800" dirty="0" smtClean="0"/>
              <a:t> allows:</a:t>
            </a:r>
          </a:p>
          <a:p>
            <a:pPr lvl="1"/>
            <a:r>
              <a:rPr lang="en-US" sz="2400" dirty="0" smtClean="0"/>
              <a:t>Import of both software and hardware keys</a:t>
            </a:r>
          </a:p>
          <a:p>
            <a:pPr lvl="1"/>
            <a:r>
              <a:rPr lang="en-US" sz="2400" dirty="0" smtClean="0"/>
              <a:t>Import of multiple TPDs for Cross Forest RMS environments</a:t>
            </a:r>
          </a:p>
          <a:p>
            <a:pPr lvl="1"/>
            <a:r>
              <a:rPr lang="en-US" sz="2400" dirty="0" smtClean="0"/>
              <a:t>Refreshing of </a:t>
            </a:r>
            <a:r>
              <a:rPr lang="en-US" sz="2400" dirty="0"/>
              <a:t>RMS templates stored in Exchange </a:t>
            </a:r>
            <a:r>
              <a:rPr lang="en-US" sz="2400" dirty="0" smtClean="0"/>
              <a:t>Online</a:t>
            </a:r>
          </a:p>
          <a:p>
            <a:pPr marL="0" indent="0">
              <a:buNone/>
            </a:pPr>
            <a:endParaRPr lang="en-US" sz="2800" dirty="0"/>
          </a:p>
          <a:p>
            <a:r>
              <a:rPr lang="en-US" sz="2800" b="1" dirty="0"/>
              <a:t>Get/Set/Remove-</a:t>
            </a:r>
            <a:r>
              <a:rPr lang="en-US" sz="2800" b="1" dirty="0" err="1"/>
              <a:t>RMSTrustedPublishingDomain</a:t>
            </a:r>
            <a:r>
              <a:rPr lang="en-US" sz="2800" dirty="0"/>
              <a:t> tasks also provided</a:t>
            </a:r>
            <a:r>
              <a:rPr lang="en-US" sz="2800" dirty="0" smtClean="0"/>
              <a:t>.</a:t>
            </a:r>
          </a:p>
          <a:p>
            <a:pPr>
              <a:buNone/>
            </a:pPr>
            <a:endParaRPr lang="en-US" sz="2800" dirty="0" smtClean="0"/>
          </a:p>
          <a:p>
            <a:r>
              <a:rPr lang="en-US" sz="2800" dirty="0" smtClean="0"/>
              <a:t>Keys stored securely via </a:t>
            </a:r>
            <a:r>
              <a:rPr lang="en-US" sz="2800" b="1" dirty="0" smtClean="0"/>
              <a:t>Distributed Key Management (DKM) </a:t>
            </a:r>
            <a:r>
              <a:rPr lang="en-US" sz="2800" dirty="0" smtClean="0"/>
              <a:t>within Datacenter and only accessible to Exchange Service</a:t>
            </a:r>
          </a:p>
          <a:p>
            <a:endParaRPr lang="en-US" sz="2000" dirty="0"/>
          </a:p>
          <a:p>
            <a:endParaRPr lang="en-US" sz="2000" dirty="0"/>
          </a:p>
          <a:p>
            <a:endParaRPr lang="en-US" sz="2000" dirty="0"/>
          </a:p>
        </p:txBody>
      </p:sp>
    </p:spTree>
    <p:extLst>
      <p:ext uri="{BB962C8B-B14F-4D97-AF65-F5344CB8AC3E}">
        <p14:creationId xmlns:p14="http://schemas.microsoft.com/office/powerpoint/2010/main" val="189271933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RMS Integration in Exchange Online</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91389968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ERVER3\InternalBin\Resource DVD 35\DVD_ART35\BoxShots\Microsoft Office for Mac\Office 2008 for MAC\Office 2008 boxshots\Office Mac 2008 family home expressions.png"/>
          <p:cNvPicPr>
            <a:picLocks noChangeAspect="1" noChangeArrowheads="1"/>
          </p:cNvPicPr>
          <p:nvPr/>
        </p:nvPicPr>
        <p:blipFill>
          <a:blip r:embed="rId3"/>
          <a:srcRect/>
          <a:stretch>
            <a:fillRect/>
          </a:stretch>
        </p:blipFill>
        <p:spPr bwMode="auto">
          <a:xfrm>
            <a:off x="6624364" y="2057122"/>
            <a:ext cx="4080604" cy="2743756"/>
          </a:xfrm>
          <a:prstGeom prst="rect">
            <a:avLst/>
          </a:prstGeom>
          <a:noFill/>
          <a:ln w="9525">
            <a:noFill/>
            <a:miter lim="800000"/>
            <a:headEnd/>
            <a:tailEnd/>
          </a:ln>
          <a:effectLst>
            <a:reflection blurRad="6350" stA="50000" endA="275" endPos="40000" dist="101600" dir="5400000" sy="-100000" algn="bl" rotWithShape="0"/>
          </a:effectLst>
        </p:spPr>
      </p:pic>
      <p:sp>
        <p:nvSpPr>
          <p:cNvPr id="2" name="Title 1"/>
          <p:cNvSpPr>
            <a:spLocks noGrp="1"/>
          </p:cNvSpPr>
          <p:nvPr>
            <p:ph type="title"/>
          </p:nvPr>
        </p:nvSpPr>
        <p:spPr>
          <a:xfrm>
            <a:off x="507868" y="261993"/>
            <a:ext cx="11173090" cy="664797"/>
          </a:xfrm>
        </p:spPr>
        <p:txBody>
          <a:bodyPr>
            <a:normAutofit/>
          </a:bodyPr>
          <a:lstStyle/>
          <a:p>
            <a:r>
              <a:rPr lang="en-US" dirty="0" smtClean="0"/>
              <a:t>Mac Office</a:t>
            </a:r>
            <a:endParaRPr lang="en-US" dirty="0"/>
          </a:p>
        </p:txBody>
      </p:sp>
      <p:sp>
        <p:nvSpPr>
          <p:cNvPr id="3" name="Content Placeholder 2"/>
          <p:cNvSpPr>
            <a:spLocks noGrp="1"/>
          </p:cNvSpPr>
          <p:nvPr>
            <p:ph sz="half" idx="1"/>
          </p:nvPr>
        </p:nvSpPr>
        <p:spPr>
          <a:xfrm>
            <a:off x="507868" y="1411554"/>
            <a:ext cx="5484971" cy="3274743"/>
          </a:xfrm>
        </p:spPr>
        <p:txBody>
          <a:bodyPr>
            <a:normAutofit/>
          </a:bodyPr>
          <a:lstStyle/>
          <a:p>
            <a:r>
              <a:rPr lang="en-US" dirty="0" smtClean="0"/>
              <a:t>Ability to open RMS-protected messages and attachments</a:t>
            </a:r>
          </a:p>
          <a:p>
            <a:r>
              <a:rPr lang="en-US" dirty="0" smtClean="0"/>
              <a:t>Ability to apply RMS protection to documents and email</a:t>
            </a:r>
          </a:p>
        </p:txBody>
      </p:sp>
    </p:spTree>
    <p:extLst>
      <p:ext uri="{BB962C8B-B14F-4D97-AF65-F5344CB8AC3E}">
        <p14:creationId xmlns:p14="http://schemas.microsoft.com/office/powerpoint/2010/main" val="246504454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RMS Direction  </a:t>
            </a:r>
            <a:endParaRPr lang="en-US" dirty="0"/>
          </a:p>
        </p:txBody>
      </p:sp>
      <p:sp>
        <p:nvSpPr>
          <p:cNvPr id="3" name="Content Placeholder 2"/>
          <p:cNvSpPr>
            <a:spLocks noGrp="1"/>
          </p:cNvSpPr>
          <p:nvPr>
            <p:ph idx="1"/>
          </p:nvPr>
        </p:nvSpPr>
        <p:spPr>
          <a:xfrm>
            <a:off x="519112" y="1447799"/>
            <a:ext cx="11149013" cy="2609945"/>
          </a:xfrm>
        </p:spPr>
        <p:txBody>
          <a:bodyPr/>
          <a:lstStyle/>
          <a:p>
            <a:r>
              <a:rPr lang="en-US" dirty="0" smtClean="0"/>
              <a:t>RMS </a:t>
            </a:r>
            <a:r>
              <a:rPr lang="en-US" dirty="0"/>
              <a:t>Client </a:t>
            </a:r>
            <a:r>
              <a:rPr lang="en-US" dirty="0" smtClean="0"/>
              <a:t>SDK</a:t>
            </a:r>
          </a:p>
          <a:p>
            <a:r>
              <a:rPr lang="en-US" dirty="0" smtClean="0"/>
              <a:t>Updated AD RMS Cryptographic Mode</a:t>
            </a:r>
          </a:p>
          <a:p>
            <a:r>
              <a:rPr lang="en-US" dirty="0" smtClean="0"/>
              <a:t>Generic File Protection </a:t>
            </a:r>
          </a:p>
          <a:p>
            <a:r>
              <a:rPr lang="en-US" dirty="0" smtClean="0"/>
              <a:t>Mobile Device Updates </a:t>
            </a:r>
          </a:p>
          <a:p>
            <a:endParaRPr lang="en-US" dirty="0"/>
          </a:p>
        </p:txBody>
      </p:sp>
    </p:spTree>
    <p:extLst>
      <p:ext uri="{BB962C8B-B14F-4D97-AF65-F5344CB8AC3E}">
        <p14:creationId xmlns:p14="http://schemas.microsoft.com/office/powerpoint/2010/main" val="14480244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RMS Client SDK</a:t>
            </a:r>
            <a:endParaRPr lang="en-US" dirty="0"/>
          </a:p>
        </p:txBody>
      </p:sp>
      <p:sp>
        <p:nvSpPr>
          <p:cNvPr id="3" name="Content Placeholder 2"/>
          <p:cNvSpPr>
            <a:spLocks noGrp="1"/>
          </p:cNvSpPr>
          <p:nvPr>
            <p:ph idx="1"/>
          </p:nvPr>
        </p:nvSpPr>
        <p:spPr>
          <a:xfrm>
            <a:off x="507868" y="1448106"/>
            <a:ext cx="11173090" cy="5275290"/>
          </a:xfrm>
        </p:spPr>
        <p:txBody>
          <a:bodyPr/>
          <a:lstStyle/>
          <a:p>
            <a:r>
              <a:rPr lang="en-US" sz="2800" dirty="0" smtClean="0">
                <a:solidFill>
                  <a:schemeClr val="tx1"/>
                </a:solidFill>
              </a:rPr>
              <a:t>Accelerate </a:t>
            </a:r>
            <a:r>
              <a:rPr lang="en-US" sz="2800" dirty="0">
                <a:solidFill>
                  <a:schemeClr val="tx1"/>
                </a:solidFill>
              </a:rPr>
              <a:t>the </a:t>
            </a:r>
            <a:r>
              <a:rPr lang="en-US" sz="2800" dirty="0" smtClean="0">
                <a:solidFill>
                  <a:schemeClr val="tx1"/>
                </a:solidFill>
              </a:rPr>
              <a:t>integration by </a:t>
            </a:r>
            <a:r>
              <a:rPr lang="en-US" sz="2800" dirty="0">
                <a:solidFill>
                  <a:schemeClr val="tx1"/>
                </a:solidFill>
              </a:rPr>
              <a:t>making the development of RMS-aware applications </a:t>
            </a:r>
            <a:r>
              <a:rPr lang="en-US" sz="2800" dirty="0" smtClean="0">
                <a:solidFill>
                  <a:schemeClr val="tx1"/>
                </a:solidFill>
              </a:rPr>
              <a:t>easier </a:t>
            </a:r>
            <a:endParaRPr lang="en-US" sz="2800" dirty="0">
              <a:solidFill>
                <a:schemeClr val="tx1"/>
              </a:solidFill>
            </a:endParaRPr>
          </a:p>
          <a:p>
            <a:pPr lvl="2"/>
            <a:r>
              <a:rPr lang="en-US" dirty="0">
                <a:solidFill>
                  <a:schemeClr val="tx1"/>
                </a:solidFill>
              </a:rPr>
              <a:t>Delight developers </a:t>
            </a:r>
            <a:r>
              <a:rPr lang="en-US" dirty="0" smtClean="0">
                <a:solidFill>
                  <a:schemeClr val="tx1"/>
                </a:solidFill>
              </a:rPr>
              <a:t>with a </a:t>
            </a:r>
            <a:r>
              <a:rPr lang="en-US" dirty="0">
                <a:solidFill>
                  <a:schemeClr val="tx1"/>
                </a:solidFill>
              </a:rPr>
              <a:t>simplified </a:t>
            </a:r>
            <a:r>
              <a:rPr lang="en-US" dirty="0" smtClean="0">
                <a:solidFill>
                  <a:schemeClr val="tx1"/>
                </a:solidFill>
              </a:rPr>
              <a:t>API to address pain points from current SDK </a:t>
            </a:r>
          </a:p>
          <a:p>
            <a:pPr lvl="2"/>
            <a:r>
              <a:rPr lang="en-US" dirty="0" smtClean="0">
                <a:solidFill>
                  <a:schemeClr val="tx1"/>
                </a:solidFill>
              </a:rPr>
              <a:t>Provide competitive differentiation for your product, making it easier for customers to collaborate with it safely.</a:t>
            </a:r>
            <a:endParaRPr lang="en-US" dirty="0">
              <a:solidFill>
                <a:schemeClr val="tx1"/>
              </a:solidFill>
            </a:endParaRPr>
          </a:p>
          <a:p>
            <a:pPr marL="855663" lvl="2" indent="0">
              <a:buNone/>
            </a:pPr>
            <a:endParaRPr lang="en-US" dirty="0">
              <a:solidFill>
                <a:schemeClr val="tx1"/>
              </a:solidFill>
            </a:endParaRPr>
          </a:p>
          <a:p>
            <a:r>
              <a:rPr lang="en-US" sz="2800" dirty="0" smtClean="0">
                <a:solidFill>
                  <a:schemeClr val="tx1"/>
                </a:solidFill>
              </a:rPr>
              <a:t>Make </a:t>
            </a:r>
            <a:r>
              <a:rPr lang="en-US" sz="2800" dirty="0">
                <a:solidFill>
                  <a:schemeClr val="tx1"/>
                </a:solidFill>
              </a:rPr>
              <a:t>RMS applications better by improving </a:t>
            </a:r>
            <a:r>
              <a:rPr lang="en-US" sz="2800" dirty="0" smtClean="0">
                <a:solidFill>
                  <a:schemeClr val="tx1"/>
                </a:solidFill>
              </a:rPr>
              <a:t>the user experience, </a:t>
            </a:r>
            <a:r>
              <a:rPr lang="en-US" sz="2800" dirty="0">
                <a:solidFill>
                  <a:schemeClr val="tx1"/>
                </a:solidFill>
              </a:rPr>
              <a:t>performance, and topology support</a:t>
            </a:r>
          </a:p>
          <a:p>
            <a:pPr lvl="2"/>
            <a:r>
              <a:rPr lang="en-US" dirty="0" smtClean="0">
                <a:solidFill>
                  <a:schemeClr val="tx1"/>
                </a:solidFill>
              </a:rPr>
              <a:t>Simplified discoverability for complex environments </a:t>
            </a:r>
          </a:p>
          <a:p>
            <a:pPr lvl="2"/>
            <a:r>
              <a:rPr lang="en-US" dirty="0" smtClean="0">
                <a:solidFill>
                  <a:schemeClr val="tx1"/>
                </a:solidFill>
              </a:rPr>
              <a:t>New SDK simplifies the most common RMS functions, some scenarios no requires no code. </a:t>
            </a:r>
            <a:endParaRPr lang="en-US" dirty="0">
              <a:solidFill>
                <a:schemeClr val="tx1"/>
              </a:solidFill>
            </a:endParaRPr>
          </a:p>
          <a:p>
            <a:pPr marL="0" indent="0">
              <a:buNone/>
            </a:pPr>
            <a:endParaRPr lang="en-US" sz="1600" dirty="0" smtClean="0">
              <a:solidFill>
                <a:schemeClr val="tx1"/>
              </a:solidFill>
            </a:endParaRPr>
          </a:p>
          <a:p>
            <a:endParaRPr lang="en-US" sz="1600" dirty="0">
              <a:solidFill>
                <a:schemeClr val="tx2"/>
              </a:solidFill>
            </a:endParaRPr>
          </a:p>
        </p:txBody>
      </p:sp>
    </p:spTree>
    <p:extLst>
      <p:ext uri="{BB962C8B-B14F-4D97-AF65-F5344CB8AC3E}">
        <p14:creationId xmlns:p14="http://schemas.microsoft.com/office/powerpoint/2010/main" val="294476625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RMS Client SDK</a:t>
            </a:r>
            <a:endParaRPr lang="en-US" dirty="0"/>
          </a:p>
        </p:txBody>
      </p:sp>
      <p:sp>
        <p:nvSpPr>
          <p:cNvPr id="3" name="Content Placeholder 2"/>
          <p:cNvSpPr>
            <a:spLocks noGrp="1"/>
          </p:cNvSpPr>
          <p:nvPr>
            <p:ph idx="1"/>
          </p:nvPr>
        </p:nvSpPr>
        <p:spPr>
          <a:xfrm>
            <a:off x="507868" y="1461554"/>
            <a:ext cx="11173090" cy="4647426"/>
          </a:xfrm>
        </p:spPr>
        <p:txBody>
          <a:bodyPr/>
          <a:lstStyle/>
          <a:p>
            <a:r>
              <a:rPr lang="en-US" dirty="0" smtClean="0">
                <a:solidFill>
                  <a:schemeClr val="tx1"/>
                </a:solidFill>
              </a:rPr>
              <a:t>Improved </a:t>
            </a:r>
            <a:r>
              <a:rPr lang="en-US" dirty="0">
                <a:solidFill>
                  <a:schemeClr val="tx1"/>
                </a:solidFill>
              </a:rPr>
              <a:t>cryptographic support and enabling continuing </a:t>
            </a:r>
            <a:r>
              <a:rPr lang="en-US" dirty="0" smtClean="0">
                <a:solidFill>
                  <a:schemeClr val="tx1"/>
                </a:solidFill>
              </a:rPr>
              <a:t>innovation</a:t>
            </a:r>
          </a:p>
          <a:p>
            <a:pPr marL="0" indent="0">
              <a:buNone/>
            </a:pPr>
            <a:endParaRPr lang="en-US" dirty="0">
              <a:solidFill>
                <a:schemeClr val="tx1"/>
              </a:solidFill>
            </a:endParaRPr>
          </a:p>
          <a:p>
            <a:r>
              <a:rPr lang="en-US" dirty="0" smtClean="0">
                <a:solidFill>
                  <a:schemeClr val="tx1"/>
                </a:solidFill>
              </a:rPr>
              <a:t>No </a:t>
            </a:r>
            <a:r>
              <a:rPr lang="en-US" dirty="0">
                <a:solidFill>
                  <a:schemeClr val="tx1"/>
                </a:solidFill>
              </a:rPr>
              <a:t>loss of functionality from </a:t>
            </a:r>
            <a:r>
              <a:rPr lang="en-US" dirty="0" smtClean="0">
                <a:solidFill>
                  <a:schemeClr val="tx1"/>
                </a:solidFill>
              </a:rPr>
              <a:t>current SDK </a:t>
            </a:r>
          </a:p>
          <a:p>
            <a:pPr lvl="1"/>
            <a:r>
              <a:rPr lang="en-US" sz="3200" dirty="0" smtClean="0">
                <a:solidFill>
                  <a:schemeClr val="tx1"/>
                </a:solidFill>
              </a:rPr>
              <a:t>Publishing</a:t>
            </a:r>
            <a:r>
              <a:rPr lang="en-US" sz="3200" dirty="0">
                <a:solidFill>
                  <a:schemeClr val="tx1"/>
                </a:solidFill>
              </a:rPr>
              <a:t>, consuming, and collaborating scenarios all continue to work</a:t>
            </a:r>
          </a:p>
          <a:p>
            <a:pPr lvl="1"/>
            <a:r>
              <a:rPr lang="en-US" sz="3200" dirty="0" smtClean="0">
                <a:solidFill>
                  <a:schemeClr val="tx1"/>
                </a:solidFill>
              </a:rPr>
              <a:t>Compatible with down-level ADRMS servers</a:t>
            </a:r>
          </a:p>
          <a:p>
            <a:pPr marL="855663" lvl="2" indent="0">
              <a:buNone/>
            </a:pPr>
            <a:endParaRPr lang="en-US" sz="2800" dirty="0">
              <a:solidFill>
                <a:schemeClr val="tx1"/>
              </a:solidFill>
            </a:endParaRPr>
          </a:p>
          <a:p>
            <a:pPr marL="0" indent="0">
              <a:buNone/>
            </a:pPr>
            <a:endParaRPr lang="en-US" sz="1600" dirty="0" smtClean="0">
              <a:solidFill>
                <a:schemeClr val="tx1"/>
              </a:solidFill>
            </a:endParaRPr>
          </a:p>
          <a:p>
            <a:endParaRPr lang="en-US" sz="1600" dirty="0">
              <a:solidFill>
                <a:schemeClr val="tx2"/>
              </a:solidFill>
            </a:endParaRPr>
          </a:p>
        </p:txBody>
      </p:sp>
    </p:spTree>
    <p:extLst>
      <p:ext uri="{BB962C8B-B14F-4D97-AF65-F5344CB8AC3E}">
        <p14:creationId xmlns:p14="http://schemas.microsoft.com/office/powerpoint/2010/main" val="225235026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8682" y="230189"/>
            <a:ext cx="11173090" cy="609398"/>
          </a:xfrm>
        </p:spPr>
        <p:txBody>
          <a:bodyPr/>
          <a:lstStyle/>
          <a:p>
            <a:r>
              <a:rPr lang="en-US" dirty="0" smtClean="0">
                <a:solidFill>
                  <a:schemeClr val="bg1">
                    <a:alpha val="99000"/>
                  </a:schemeClr>
                </a:solidFill>
              </a:rPr>
              <a:t>MSDRM (User Activation) </a:t>
            </a:r>
            <a:endParaRPr lang="en-US" dirty="0">
              <a:solidFill>
                <a:schemeClr val="bg1">
                  <a:alpha val="99000"/>
                </a:schemeClr>
              </a:solidFill>
            </a:endParaRPr>
          </a:p>
        </p:txBody>
      </p:sp>
      <p:sp>
        <p:nvSpPr>
          <p:cNvPr id="8" name="Content Placeholder 3"/>
          <p:cNvSpPr txBox="1">
            <a:spLocks noGrp="1"/>
          </p:cNvSpPr>
          <p:nvPr>
            <p:ph type="body" sz="quarter" idx="10"/>
          </p:nvPr>
        </p:nvSpPr>
        <p:spPr>
          <a:xfrm>
            <a:off x="6210466" y="617482"/>
            <a:ext cx="5408719" cy="5498171"/>
          </a:xfrm>
          <a:prstGeom prst="rect">
            <a:avLst/>
          </a:prstGeom>
          <a:ln/>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pdasi</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 new DRM_ACTSERV_INFO;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if (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pdasi</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 NULL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wprintf</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L"\</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nMemory</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allocation failed for DRM_ACTSERV_INFO.\n"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hr = E_OUTOFMEMORY;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goto</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e_Exit</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pdasi</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-&gt;</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wszURL</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 NULL;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if ( NULL !=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wszActivationSvr</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pdasi</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-&gt;</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wszURL</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wszActivationSvr</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wszActivationSvr</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 NULL;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else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hr = </a:t>
            </a:r>
            <a:r>
              <a:rPr kumimoji="0" lang="en-US" sz="1100" b="1"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DRMGetServiceLocation</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hClient</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DRM_SERVICE_TYPE_CERTIFICATION,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DRM_SERVICE_LOCATION_ENTERPRISE,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NULL,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&amp;</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uiStrLen</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NULL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if ( SUCCEEDED( hr )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pdasi</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-&gt;</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wszURL</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 new WCHAR[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uiStrLen</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if ( NULL ==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pdasi</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-&gt;</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wszURL</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wprintf</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L"\</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nMemory</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allocation failed for activation URL string.\n"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hr = E_OUTOFMEMORY;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goto</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e_Exit</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hr = </a:t>
            </a:r>
            <a:r>
              <a:rPr kumimoji="0" lang="en-US" sz="1100" b="1"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DRMGetServiceLocation</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hClient</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DRM_SERVICE_TYPE_CERTIFICATION,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DRM_SERVICE_LOCATION_ENTERPRISE,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NULL,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&amp;</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uiStrLen</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pdasi</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-&gt;</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wszURL</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if ( FAILED( hr )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wprintf</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L"\</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nDRMGetServiceLocation</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(ENTERPRISE) failed.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L"hr</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 0x%x\n", hr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goto</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e_Exit</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wprintf</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L"\</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nDRMGetServiceLocation</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(ENTERPRISE)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L"succeeded</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.\n\</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nUser</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Activation server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L"URL:\</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n%s</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\n",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pdasi</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-&gt;</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wszURL</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wprintf</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L"\</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nDRMGetServiceLocation</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failed. hr = 0x%x.\n"\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L"Passing</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NULL server info to </a:t>
            </a:r>
            <a:r>
              <a:rPr kumimoji="0" lang="en-US" sz="1100" b="0" i="0" u="none" strike="noStrike" kern="1200" cap="none" spc="0" normalizeH="0" baseline="0" noProof="0" dirty="0" err="1" smtClean="0">
                <a:ln>
                  <a:noFill/>
                </a:ln>
                <a:solidFill>
                  <a:schemeClr val="bg1"/>
                </a:solidFill>
                <a:effectLst/>
                <a:uLnTx/>
                <a:uFillTx/>
                <a:latin typeface="Consolas" pitchFamily="49" charset="0"/>
                <a:cs typeface="Consolas" pitchFamily="49" charset="0"/>
              </a:rPr>
              <a:t>DRMActivate</a:t>
            </a: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.\n", hr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onsolas" pitchFamily="49" charset="0"/>
                <a:cs typeface="Consolas"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effectLst/>
              <a:uLnTx/>
              <a:uFillTx/>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effectLst/>
                <a:uLnTx/>
                <a:uFillTx/>
                <a:latin typeface="Calibri" pitchFamily="34" charset="0"/>
              </a:rPr>
              <a:t> </a:t>
            </a:r>
            <a:endParaRPr kumimoji="0" lang="en-US" sz="1100" b="0" i="0" u="none" strike="noStrike" kern="1200" cap="none" spc="0" normalizeH="0" baseline="0" noProof="0" dirty="0">
              <a:ln>
                <a:noFill/>
              </a:ln>
              <a:effectLst/>
              <a:uLnTx/>
              <a:uFillTx/>
              <a:latin typeface="Calibri" pitchFamily="34" charset="0"/>
            </a:endParaRPr>
          </a:p>
        </p:txBody>
      </p:sp>
      <p:sp>
        <p:nvSpPr>
          <p:cNvPr id="7" name="Text Placeholder 8"/>
          <p:cNvSpPr txBox="1">
            <a:spLocks/>
          </p:cNvSpPr>
          <p:nvPr/>
        </p:nvSpPr>
        <p:spPr>
          <a:xfrm>
            <a:off x="609441" y="874987"/>
            <a:ext cx="4875530" cy="5525813"/>
          </a:xfrm>
          <a:prstGeom prst="rect">
            <a:avLst/>
          </a:prstGeom>
        </p:spPr>
        <p:txBody>
          <a:bodyPr>
            <a:noAutofit/>
          </a:bodyPr>
          <a:lstStyle/>
          <a:p>
            <a:r>
              <a:rPr kumimoji="0" lang="en-US" sz="1100" b="0" i="0" u="none" strike="noStrike" kern="0" cap="none" spc="0" normalizeH="0" baseline="0" noProof="0" dirty="0" smtClean="0">
                <a:ln>
                  <a:noFill/>
                </a:ln>
                <a:solidFill>
                  <a:schemeClr val="bg1"/>
                </a:solidFill>
                <a:uLnTx/>
                <a:uFillTx/>
                <a:latin typeface="Consolas" pitchFamily="49" charset="0"/>
                <a:ea typeface="Verdana" pitchFamily="34" charset="0"/>
                <a:cs typeface="Consolas" pitchFamily="49" charset="0"/>
              </a:rPr>
              <a:t> </a:t>
            </a:r>
            <a:r>
              <a:rPr lang="en-US" sz="1100" dirty="0" smtClean="0">
                <a:solidFill>
                  <a:schemeClr val="bg1"/>
                </a:solidFill>
                <a:latin typeface="Consolas" pitchFamily="49" charset="0"/>
                <a:cs typeface="Consolas" pitchFamily="49" charset="0"/>
              </a:rPr>
              <a:t>hr = </a:t>
            </a:r>
            <a:r>
              <a:rPr lang="en-US" sz="1100" b="1" dirty="0" err="1" smtClean="0">
                <a:solidFill>
                  <a:schemeClr val="bg1"/>
                </a:solidFill>
                <a:latin typeface="Consolas" pitchFamily="49" charset="0"/>
                <a:cs typeface="Consolas" pitchFamily="49" charset="0"/>
              </a:rPr>
              <a:t>DRMCreateClientSession</a:t>
            </a:r>
            <a:r>
              <a:rPr lang="en-US" sz="1100" dirty="0" smtClean="0">
                <a:solidFill>
                  <a:schemeClr val="bg1"/>
                </a:solidFill>
                <a:latin typeface="Consolas" pitchFamily="49" charset="0"/>
                <a:cs typeface="Consolas" pitchFamily="49" charset="0"/>
              </a:rPr>
              <a:t>( &amp;</a:t>
            </a:r>
            <a:r>
              <a:rPr lang="en-US" sz="1100" dirty="0" err="1" smtClean="0">
                <a:solidFill>
                  <a:schemeClr val="bg1"/>
                </a:solidFill>
                <a:latin typeface="Consolas" pitchFamily="49" charset="0"/>
                <a:cs typeface="Consolas" pitchFamily="49" charset="0"/>
              </a:rPr>
              <a:t>StatusCallback</a:t>
            </a:r>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0, </a:t>
            </a:r>
          </a:p>
          <a:p>
            <a:r>
              <a:rPr lang="en-US" sz="1100" dirty="0" smtClean="0">
                <a:solidFill>
                  <a:schemeClr val="bg1"/>
                </a:solidFill>
                <a:latin typeface="Consolas" pitchFamily="49" charset="0"/>
                <a:cs typeface="Consolas" pitchFamily="49" charset="0"/>
              </a:rPr>
              <a:t>        DRM_DEFAULTGROUPIDTYPE_WINDOWSAUTH, </a:t>
            </a:r>
          </a:p>
          <a:p>
            <a:r>
              <a:rPr lang="en-US" sz="1100" dirty="0" smtClean="0">
                <a:solidFill>
                  <a:schemeClr val="bg1"/>
                </a:solidFill>
                <a:latin typeface="Consolas" pitchFamily="49" charset="0"/>
                <a:cs typeface="Consolas" pitchFamily="49" charset="0"/>
              </a:rPr>
              <a:t>        </a:t>
            </a:r>
            <a:r>
              <a:rPr lang="en-US" sz="1100" dirty="0" err="1" smtClean="0">
                <a:solidFill>
                  <a:schemeClr val="bg1"/>
                </a:solidFill>
                <a:latin typeface="Consolas" pitchFamily="49" charset="0"/>
                <a:cs typeface="Consolas" pitchFamily="49" charset="0"/>
              </a:rPr>
              <a:t>wszUserId</a:t>
            </a:r>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&amp;</a:t>
            </a:r>
            <a:r>
              <a:rPr lang="en-US" sz="1100" dirty="0" err="1" smtClean="0">
                <a:solidFill>
                  <a:schemeClr val="bg1"/>
                </a:solidFill>
                <a:latin typeface="Consolas" pitchFamily="49" charset="0"/>
                <a:cs typeface="Consolas" pitchFamily="49" charset="0"/>
              </a:rPr>
              <a:t>hClient</a:t>
            </a:r>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if ( FAILED( hr ) )</a:t>
            </a:r>
          </a:p>
          <a:p>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a:t>
            </a:r>
            <a:r>
              <a:rPr lang="en-US" sz="1100" dirty="0" err="1" smtClean="0">
                <a:solidFill>
                  <a:schemeClr val="bg1"/>
                </a:solidFill>
                <a:latin typeface="Consolas" pitchFamily="49" charset="0"/>
                <a:cs typeface="Consolas" pitchFamily="49" charset="0"/>
              </a:rPr>
              <a:t>wprintf</a:t>
            </a:r>
            <a:r>
              <a:rPr lang="en-US" sz="1100" dirty="0" smtClean="0">
                <a:solidFill>
                  <a:schemeClr val="bg1"/>
                </a:solidFill>
                <a:latin typeface="Consolas" pitchFamily="49" charset="0"/>
                <a:cs typeface="Consolas" pitchFamily="49" charset="0"/>
              </a:rPr>
              <a:t>( L"\</a:t>
            </a:r>
            <a:r>
              <a:rPr lang="en-US" sz="1100" dirty="0" err="1" smtClean="0">
                <a:solidFill>
                  <a:schemeClr val="bg1"/>
                </a:solidFill>
                <a:latin typeface="Consolas" pitchFamily="49" charset="0"/>
                <a:cs typeface="Consolas" pitchFamily="49" charset="0"/>
              </a:rPr>
              <a:t>nDRMCreateClientSession</a:t>
            </a:r>
            <a:r>
              <a:rPr lang="en-US" sz="1100" dirty="0" smtClean="0">
                <a:solidFill>
                  <a:schemeClr val="bg1"/>
                </a:solidFill>
                <a:latin typeface="Consolas" pitchFamily="49" charset="0"/>
                <a:cs typeface="Consolas" pitchFamily="49" charset="0"/>
              </a:rPr>
              <a:t> failed. hr = 0x%x\n", hr );</a:t>
            </a:r>
          </a:p>
          <a:p>
            <a:r>
              <a:rPr lang="en-US" sz="1100" dirty="0" smtClean="0">
                <a:solidFill>
                  <a:schemeClr val="bg1"/>
                </a:solidFill>
                <a:latin typeface="Consolas" pitchFamily="49" charset="0"/>
                <a:cs typeface="Consolas" pitchFamily="49" charset="0"/>
              </a:rPr>
              <a:t>        </a:t>
            </a:r>
            <a:r>
              <a:rPr lang="en-US" sz="1100" dirty="0" err="1" smtClean="0">
                <a:solidFill>
                  <a:schemeClr val="bg1"/>
                </a:solidFill>
                <a:latin typeface="Consolas" pitchFamily="49" charset="0"/>
                <a:cs typeface="Consolas" pitchFamily="49" charset="0"/>
              </a:rPr>
              <a:t>goto</a:t>
            </a:r>
            <a:r>
              <a:rPr lang="en-US" sz="1100" dirty="0" smtClean="0">
                <a:solidFill>
                  <a:schemeClr val="bg1"/>
                </a:solidFill>
                <a:latin typeface="Consolas" pitchFamily="49" charset="0"/>
                <a:cs typeface="Consolas" pitchFamily="49" charset="0"/>
              </a:rPr>
              <a:t> </a:t>
            </a:r>
            <a:r>
              <a:rPr lang="en-US" sz="1100" dirty="0" err="1" smtClean="0">
                <a:solidFill>
                  <a:schemeClr val="bg1"/>
                </a:solidFill>
                <a:latin typeface="Consolas" pitchFamily="49" charset="0"/>
                <a:cs typeface="Consolas" pitchFamily="49" charset="0"/>
              </a:rPr>
              <a:t>e_Exit</a:t>
            </a:r>
            <a:r>
              <a:rPr lang="en-US" sz="1100" dirty="0" smtClean="0">
                <a:solidFill>
                  <a:schemeClr val="bg1"/>
                </a:solidFill>
                <a:latin typeface="Consolas" pitchFamily="49" charset="0"/>
                <a:cs typeface="Consolas" pitchFamily="49" charset="0"/>
              </a:rPr>
              <a:t>;</a:t>
            </a:r>
          </a:p>
          <a:p>
            <a:r>
              <a:rPr lang="en-US" sz="1100" dirty="0" smtClean="0">
                <a:solidFill>
                  <a:schemeClr val="bg1"/>
                </a:solidFill>
                <a:latin typeface="Consolas" pitchFamily="49" charset="0"/>
                <a:cs typeface="Consolas" pitchFamily="49" charset="0"/>
              </a:rPr>
              <a:t>    }</a:t>
            </a:r>
          </a:p>
          <a:p>
            <a:endParaRPr lang="en-US" sz="1100" dirty="0" smtClean="0">
              <a:solidFill>
                <a:schemeClr val="bg1"/>
              </a:solidFill>
              <a:latin typeface="Consolas" pitchFamily="49" charset="0"/>
              <a:cs typeface="Consolas" pitchFamily="49" charset="0"/>
            </a:endParaRPr>
          </a:p>
          <a:p>
            <a:r>
              <a:rPr lang="en-US" sz="1100" dirty="0" smtClean="0">
                <a:solidFill>
                  <a:schemeClr val="bg1"/>
                </a:solidFill>
                <a:latin typeface="Consolas" pitchFamily="49" charset="0"/>
                <a:cs typeface="Consolas" pitchFamily="49" charset="0"/>
              </a:rPr>
              <a:t>hr = </a:t>
            </a:r>
            <a:r>
              <a:rPr lang="en-US" sz="1100" b="1" dirty="0" err="1" smtClean="0">
                <a:solidFill>
                  <a:schemeClr val="bg1"/>
                </a:solidFill>
                <a:latin typeface="Consolas" pitchFamily="49" charset="0"/>
                <a:cs typeface="Consolas" pitchFamily="49" charset="0"/>
              </a:rPr>
              <a:t>DRMIsActivated</a:t>
            </a:r>
            <a:r>
              <a:rPr lang="en-US" sz="1100" dirty="0" smtClean="0">
                <a:solidFill>
                  <a:schemeClr val="bg1"/>
                </a:solidFill>
                <a:latin typeface="Consolas" pitchFamily="49" charset="0"/>
                <a:cs typeface="Consolas" pitchFamily="49" charset="0"/>
              </a:rPr>
              <a:t>( </a:t>
            </a:r>
            <a:r>
              <a:rPr lang="en-US" sz="1100" dirty="0" err="1" smtClean="0">
                <a:solidFill>
                  <a:schemeClr val="bg1"/>
                </a:solidFill>
                <a:latin typeface="Consolas" pitchFamily="49" charset="0"/>
                <a:cs typeface="Consolas" pitchFamily="49" charset="0"/>
              </a:rPr>
              <a:t>hClient</a:t>
            </a:r>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DRM_ACTIVATE_MACHINE, </a:t>
            </a:r>
          </a:p>
          <a:p>
            <a:r>
              <a:rPr lang="en-US" sz="1100" dirty="0" smtClean="0">
                <a:solidFill>
                  <a:schemeClr val="bg1"/>
                </a:solidFill>
                <a:latin typeface="Consolas" pitchFamily="49" charset="0"/>
                <a:cs typeface="Consolas" pitchFamily="49" charset="0"/>
              </a:rPr>
              <a:t>        NULL </a:t>
            </a:r>
          </a:p>
          <a:p>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if ( E_DRM_NEEDS_MACHINE_ACTIVATION == hr )</a:t>
            </a:r>
          </a:p>
          <a:p>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 3.  Call </a:t>
            </a:r>
            <a:r>
              <a:rPr lang="en-US" sz="1100" dirty="0" err="1" smtClean="0">
                <a:solidFill>
                  <a:schemeClr val="bg1"/>
                </a:solidFill>
                <a:latin typeface="Consolas" pitchFamily="49" charset="0"/>
                <a:cs typeface="Consolas" pitchFamily="49" charset="0"/>
              </a:rPr>
              <a:t>DoMachineActivation</a:t>
            </a:r>
            <a:r>
              <a:rPr lang="en-US" sz="1100" dirty="0" smtClean="0">
                <a:solidFill>
                  <a:schemeClr val="bg1"/>
                </a:solidFill>
                <a:latin typeface="Consolas" pitchFamily="49" charset="0"/>
                <a:cs typeface="Consolas" pitchFamily="49" charset="0"/>
              </a:rPr>
              <a:t> to activate the machine if </a:t>
            </a:r>
          </a:p>
          <a:p>
            <a:r>
              <a:rPr lang="en-US" sz="1100" dirty="0" smtClean="0">
                <a:solidFill>
                  <a:schemeClr val="bg1"/>
                </a:solidFill>
                <a:latin typeface="Consolas" pitchFamily="49" charset="0"/>
                <a:cs typeface="Consolas" pitchFamily="49" charset="0"/>
              </a:rPr>
              <a:t>        //     it's not activated</a:t>
            </a:r>
          </a:p>
          <a:p>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hr = </a:t>
            </a:r>
            <a:r>
              <a:rPr lang="en-US" sz="1100" b="1" dirty="0" err="1" smtClean="0">
                <a:solidFill>
                  <a:schemeClr val="bg1"/>
                </a:solidFill>
                <a:latin typeface="Consolas" pitchFamily="49" charset="0"/>
                <a:cs typeface="Consolas" pitchFamily="49" charset="0"/>
              </a:rPr>
              <a:t>DoMachineActivation</a:t>
            </a:r>
            <a:r>
              <a:rPr lang="en-US" sz="1100" dirty="0" smtClean="0">
                <a:solidFill>
                  <a:schemeClr val="bg1"/>
                </a:solidFill>
                <a:latin typeface="Consolas" pitchFamily="49" charset="0"/>
                <a:cs typeface="Consolas" pitchFamily="49" charset="0"/>
              </a:rPr>
              <a:t>( </a:t>
            </a:r>
            <a:r>
              <a:rPr lang="en-US" sz="1100" dirty="0" err="1" smtClean="0">
                <a:solidFill>
                  <a:schemeClr val="bg1"/>
                </a:solidFill>
                <a:latin typeface="Consolas" pitchFamily="49" charset="0"/>
                <a:cs typeface="Consolas" pitchFamily="49" charset="0"/>
              </a:rPr>
              <a:t>hClient</a:t>
            </a:r>
            <a:r>
              <a:rPr lang="en-US" sz="1100" dirty="0" smtClean="0">
                <a:solidFill>
                  <a:schemeClr val="bg1"/>
                </a:solidFill>
                <a:latin typeface="Consolas" pitchFamily="49" charset="0"/>
                <a:cs typeface="Consolas" pitchFamily="49" charset="0"/>
              </a:rPr>
              <a:t>, </a:t>
            </a:r>
            <a:r>
              <a:rPr lang="en-US" sz="1100" dirty="0" err="1" smtClean="0">
                <a:solidFill>
                  <a:schemeClr val="bg1"/>
                </a:solidFill>
                <a:latin typeface="Consolas" pitchFamily="49" charset="0"/>
                <a:cs typeface="Consolas" pitchFamily="49" charset="0"/>
              </a:rPr>
              <a:t>wszActivationSvr</a:t>
            </a:r>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if ( FAILED( hr ) )</a:t>
            </a:r>
          </a:p>
          <a:p>
            <a:r>
              <a:rPr lang="en-US" sz="1100" dirty="0" smtClean="0">
                <a:solidFill>
                  <a:schemeClr val="bg1"/>
                </a:solidFill>
                <a:latin typeface="Consolas" pitchFamily="49" charset="0"/>
                <a:cs typeface="Consolas" pitchFamily="49" charset="0"/>
              </a:rPr>
              <a:t>        {</a:t>
            </a:r>
          </a:p>
          <a:p>
            <a:r>
              <a:rPr lang="en-US" sz="1100" dirty="0" err="1" smtClean="0">
                <a:solidFill>
                  <a:schemeClr val="bg1"/>
                </a:solidFill>
                <a:latin typeface="Consolas" pitchFamily="49" charset="0"/>
                <a:cs typeface="Consolas" pitchFamily="49" charset="0"/>
              </a:rPr>
              <a:t>goto</a:t>
            </a:r>
            <a:r>
              <a:rPr lang="en-US" sz="1100" dirty="0" smtClean="0">
                <a:solidFill>
                  <a:schemeClr val="bg1"/>
                </a:solidFill>
                <a:latin typeface="Consolas" pitchFamily="49" charset="0"/>
                <a:cs typeface="Consolas" pitchFamily="49" charset="0"/>
              </a:rPr>
              <a:t> </a:t>
            </a:r>
            <a:r>
              <a:rPr lang="en-US" sz="1100" dirty="0" err="1" smtClean="0">
                <a:solidFill>
                  <a:schemeClr val="bg1"/>
                </a:solidFill>
                <a:latin typeface="Consolas" pitchFamily="49" charset="0"/>
                <a:cs typeface="Consolas" pitchFamily="49" charset="0"/>
              </a:rPr>
              <a:t>e_Exit</a:t>
            </a:r>
            <a:r>
              <a:rPr lang="en-US" sz="1100" dirty="0" smtClean="0">
                <a:solidFill>
                  <a:schemeClr val="bg1"/>
                </a:solidFill>
                <a:latin typeface="Consolas" pitchFamily="49" charset="0"/>
                <a:cs typeface="Consolas" pitchFamily="49" charset="0"/>
              </a:rPr>
              <a:t>;</a:t>
            </a:r>
          </a:p>
          <a:p>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else if ( hr == S_OK )</a:t>
            </a:r>
          </a:p>
          <a:p>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a:t>
            </a:r>
            <a:r>
              <a:rPr lang="en-US" sz="1100" dirty="0" err="1" smtClean="0">
                <a:solidFill>
                  <a:schemeClr val="bg1"/>
                </a:solidFill>
                <a:latin typeface="Consolas" pitchFamily="49" charset="0"/>
                <a:cs typeface="Consolas" pitchFamily="49" charset="0"/>
              </a:rPr>
              <a:t>wprintf</a:t>
            </a:r>
            <a:r>
              <a:rPr lang="en-US" sz="1100" dirty="0" smtClean="0">
                <a:solidFill>
                  <a:schemeClr val="bg1"/>
                </a:solidFill>
                <a:latin typeface="Consolas" pitchFamily="49" charset="0"/>
                <a:cs typeface="Consolas" pitchFamily="49" charset="0"/>
              </a:rPr>
              <a:t>( </a:t>
            </a:r>
            <a:r>
              <a:rPr lang="en-US" sz="1100" dirty="0" err="1" smtClean="0">
                <a:solidFill>
                  <a:schemeClr val="bg1"/>
                </a:solidFill>
                <a:latin typeface="Consolas" pitchFamily="49" charset="0"/>
                <a:cs typeface="Consolas" pitchFamily="49" charset="0"/>
              </a:rPr>
              <a:t>L"The</a:t>
            </a:r>
            <a:r>
              <a:rPr lang="en-US" sz="1100" dirty="0" smtClean="0">
                <a:solidFill>
                  <a:schemeClr val="bg1"/>
                </a:solidFill>
                <a:latin typeface="Consolas" pitchFamily="49" charset="0"/>
                <a:cs typeface="Consolas" pitchFamily="49" charset="0"/>
              </a:rPr>
              <a:t> machine is already activated.\n" );</a:t>
            </a:r>
          </a:p>
          <a:p>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else</a:t>
            </a:r>
          </a:p>
          <a:p>
            <a:r>
              <a:rPr lang="en-US" sz="1100" dirty="0" smtClean="0">
                <a:solidFill>
                  <a:schemeClr val="bg1"/>
                </a:solidFill>
                <a:latin typeface="Consolas" pitchFamily="49" charset="0"/>
                <a:cs typeface="Consolas" pitchFamily="49" charset="0"/>
              </a:rPr>
              <a:t>    {</a:t>
            </a:r>
          </a:p>
          <a:p>
            <a:r>
              <a:rPr lang="en-US" sz="1100" dirty="0" err="1" smtClean="0">
                <a:solidFill>
                  <a:schemeClr val="bg1"/>
                </a:solidFill>
                <a:latin typeface="Consolas" pitchFamily="49" charset="0"/>
                <a:cs typeface="Consolas" pitchFamily="49" charset="0"/>
              </a:rPr>
              <a:t>goto</a:t>
            </a:r>
            <a:r>
              <a:rPr lang="en-US" sz="1100" dirty="0" smtClean="0">
                <a:solidFill>
                  <a:schemeClr val="bg1"/>
                </a:solidFill>
                <a:latin typeface="Consolas" pitchFamily="49" charset="0"/>
                <a:cs typeface="Consolas" pitchFamily="49" charset="0"/>
              </a:rPr>
              <a:t> </a:t>
            </a:r>
            <a:r>
              <a:rPr lang="en-US" sz="1100" dirty="0" err="1" smtClean="0">
                <a:solidFill>
                  <a:schemeClr val="bg1"/>
                </a:solidFill>
                <a:latin typeface="Consolas" pitchFamily="49" charset="0"/>
                <a:cs typeface="Consolas" pitchFamily="49" charset="0"/>
              </a:rPr>
              <a:t>e_Exit</a:t>
            </a:r>
            <a:r>
              <a:rPr lang="en-US" sz="1100" dirty="0" smtClean="0">
                <a:solidFill>
                  <a:schemeClr val="bg1"/>
                </a:solidFill>
                <a:latin typeface="Consolas" pitchFamily="49" charset="0"/>
                <a:cs typeface="Consolas" pitchFamily="49" charset="0"/>
              </a:rPr>
              <a:t>;</a:t>
            </a:r>
          </a:p>
          <a:p>
            <a:r>
              <a:rPr lang="en-US" sz="1100" dirty="0" smtClean="0">
                <a:solidFill>
                  <a:schemeClr val="bg1"/>
                </a:solidFill>
                <a:latin typeface="Consolas" pitchFamily="49" charset="0"/>
                <a:cs typeface="Consolas" pitchFamily="49" charset="0"/>
              </a:rPr>
              <a:t>    }</a:t>
            </a:r>
          </a:p>
          <a:p>
            <a:endParaRPr lang="en-US" sz="1100" dirty="0" smtClean="0">
              <a:solidFill>
                <a:schemeClr val="bg1"/>
              </a:solidFill>
              <a:latin typeface="Consolas" pitchFamily="49" charset="0"/>
              <a:cs typeface="Consolas" pitchFamily="49" charset="0"/>
            </a:endParaRPr>
          </a:p>
          <a:p>
            <a:r>
              <a:rPr lang="en-US" sz="1100" dirty="0" smtClean="0">
                <a:solidFill>
                  <a:schemeClr val="bg1"/>
                </a:solidFill>
                <a:latin typeface="Consolas" pitchFamily="49" charset="0"/>
                <a:cs typeface="Consolas" pitchFamily="49" charset="0"/>
              </a:rPr>
              <a:t>hr = </a:t>
            </a:r>
            <a:r>
              <a:rPr lang="en-US" sz="1100" b="1" dirty="0" err="1" smtClean="0">
                <a:solidFill>
                  <a:schemeClr val="bg1"/>
                </a:solidFill>
                <a:latin typeface="Consolas" pitchFamily="49" charset="0"/>
                <a:cs typeface="Consolas" pitchFamily="49" charset="0"/>
              </a:rPr>
              <a:t>DRMIsActivated</a:t>
            </a:r>
            <a:r>
              <a:rPr lang="en-US" sz="1100" dirty="0" smtClean="0">
                <a:solidFill>
                  <a:schemeClr val="bg1"/>
                </a:solidFill>
                <a:latin typeface="Consolas" pitchFamily="49" charset="0"/>
                <a:cs typeface="Consolas" pitchFamily="49" charset="0"/>
              </a:rPr>
              <a:t>( </a:t>
            </a:r>
            <a:r>
              <a:rPr lang="en-US" sz="1100" dirty="0" err="1" smtClean="0">
                <a:solidFill>
                  <a:schemeClr val="bg1"/>
                </a:solidFill>
                <a:latin typeface="Consolas" pitchFamily="49" charset="0"/>
                <a:cs typeface="Consolas" pitchFamily="49" charset="0"/>
              </a:rPr>
              <a:t>hClient</a:t>
            </a:r>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DRM_ACTIVATE_GROUPIDENTITY, </a:t>
            </a:r>
          </a:p>
          <a:p>
            <a:r>
              <a:rPr lang="en-US" sz="1100" dirty="0" smtClean="0">
                <a:solidFill>
                  <a:schemeClr val="bg1"/>
                </a:solidFill>
                <a:latin typeface="Consolas" pitchFamily="49" charset="0"/>
                <a:cs typeface="Consolas" pitchFamily="49" charset="0"/>
              </a:rPr>
              <a:t>        NULL </a:t>
            </a:r>
          </a:p>
          <a:p>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if ( SUCCEEDED( hr ) )</a:t>
            </a:r>
          </a:p>
          <a:p>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a:t>
            </a:r>
            <a:r>
              <a:rPr lang="en-US" sz="1100" dirty="0" err="1" smtClean="0">
                <a:solidFill>
                  <a:schemeClr val="bg1"/>
                </a:solidFill>
                <a:latin typeface="Consolas" pitchFamily="49" charset="0"/>
                <a:cs typeface="Consolas" pitchFamily="49" charset="0"/>
              </a:rPr>
              <a:t>wprintf</a:t>
            </a:r>
            <a:r>
              <a:rPr lang="en-US" sz="1100" dirty="0" smtClean="0">
                <a:solidFill>
                  <a:schemeClr val="bg1"/>
                </a:solidFill>
                <a:latin typeface="Consolas" pitchFamily="49" charset="0"/>
                <a:cs typeface="Consolas" pitchFamily="49" charset="0"/>
              </a:rPr>
              <a:t>( </a:t>
            </a:r>
            <a:r>
              <a:rPr lang="en-US" sz="1100" dirty="0" err="1" smtClean="0">
                <a:solidFill>
                  <a:schemeClr val="bg1"/>
                </a:solidFill>
                <a:latin typeface="Consolas" pitchFamily="49" charset="0"/>
                <a:cs typeface="Consolas" pitchFamily="49" charset="0"/>
              </a:rPr>
              <a:t>L"The</a:t>
            </a:r>
            <a:r>
              <a:rPr lang="en-US" sz="1100" dirty="0" smtClean="0">
                <a:solidFill>
                  <a:schemeClr val="bg1"/>
                </a:solidFill>
                <a:latin typeface="Consolas" pitchFamily="49" charset="0"/>
                <a:cs typeface="Consolas" pitchFamily="49" charset="0"/>
              </a:rPr>
              <a:t> user is already activated.\n" );</a:t>
            </a:r>
          </a:p>
          <a:p>
            <a:r>
              <a:rPr lang="en-US" sz="1100" dirty="0" smtClean="0">
                <a:solidFill>
                  <a:schemeClr val="bg1"/>
                </a:solidFill>
                <a:latin typeface="Consolas" pitchFamily="49" charset="0"/>
                <a:cs typeface="Consolas" pitchFamily="49" charset="0"/>
              </a:rPr>
              <a:t>        </a:t>
            </a:r>
            <a:r>
              <a:rPr lang="en-US" sz="1100" dirty="0" err="1" smtClean="0">
                <a:solidFill>
                  <a:schemeClr val="bg1"/>
                </a:solidFill>
                <a:latin typeface="Consolas" pitchFamily="49" charset="0"/>
                <a:cs typeface="Consolas" pitchFamily="49" charset="0"/>
              </a:rPr>
              <a:t>goto</a:t>
            </a:r>
            <a:r>
              <a:rPr lang="en-US" sz="1100" dirty="0" smtClean="0">
                <a:solidFill>
                  <a:schemeClr val="bg1"/>
                </a:solidFill>
                <a:latin typeface="Consolas" pitchFamily="49" charset="0"/>
                <a:cs typeface="Consolas" pitchFamily="49" charset="0"/>
              </a:rPr>
              <a:t> </a:t>
            </a:r>
            <a:r>
              <a:rPr lang="en-US" sz="1100" dirty="0" err="1" smtClean="0">
                <a:solidFill>
                  <a:schemeClr val="bg1"/>
                </a:solidFill>
                <a:latin typeface="Consolas" pitchFamily="49" charset="0"/>
                <a:cs typeface="Consolas" pitchFamily="49" charset="0"/>
              </a:rPr>
              <a:t>e_Exit</a:t>
            </a:r>
            <a:r>
              <a:rPr lang="en-US" sz="1100" dirty="0" smtClean="0">
                <a:solidFill>
                  <a:schemeClr val="bg1"/>
                </a:solidFill>
                <a:latin typeface="Consolas" pitchFamily="49" charset="0"/>
                <a:cs typeface="Consolas" pitchFamily="49" charset="0"/>
              </a:rPr>
              <a:t>;</a:t>
            </a:r>
          </a:p>
          <a:p>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else if ( E_DRM_NEEDS_GROUPIDENTITY_ACTIVATION != hr )</a:t>
            </a:r>
          </a:p>
          <a:p>
            <a:r>
              <a:rPr lang="en-US" sz="1100" dirty="0" smtClean="0">
                <a:solidFill>
                  <a:schemeClr val="bg1"/>
                </a:solidFill>
                <a:latin typeface="Consolas" pitchFamily="49" charset="0"/>
                <a:cs typeface="Consolas" pitchFamily="49" charset="0"/>
              </a:rPr>
              <a:t>    {</a:t>
            </a:r>
          </a:p>
          <a:p>
            <a:r>
              <a:rPr lang="en-US" sz="1100" dirty="0" err="1" smtClean="0">
                <a:solidFill>
                  <a:schemeClr val="bg1"/>
                </a:solidFill>
                <a:latin typeface="Consolas" pitchFamily="49" charset="0"/>
                <a:cs typeface="Consolas" pitchFamily="49" charset="0"/>
              </a:rPr>
              <a:t>goto</a:t>
            </a:r>
            <a:r>
              <a:rPr lang="en-US" sz="1100" dirty="0" smtClean="0">
                <a:solidFill>
                  <a:schemeClr val="bg1"/>
                </a:solidFill>
                <a:latin typeface="Consolas" pitchFamily="49" charset="0"/>
                <a:cs typeface="Consolas" pitchFamily="49" charset="0"/>
              </a:rPr>
              <a:t> </a:t>
            </a:r>
            <a:r>
              <a:rPr lang="en-US" sz="1100" dirty="0" err="1" smtClean="0">
                <a:solidFill>
                  <a:schemeClr val="bg1"/>
                </a:solidFill>
                <a:latin typeface="Consolas" pitchFamily="49" charset="0"/>
                <a:cs typeface="Consolas" pitchFamily="49" charset="0"/>
              </a:rPr>
              <a:t>e_Exit</a:t>
            </a:r>
            <a:r>
              <a:rPr lang="en-US" sz="1100" dirty="0" smtClean="0">
                <a:solidFill>
                  <a:schemeClr val="bg1"/>
                </a:solidFill>
                <a:latin typeface="Consolas" pitchFamily="49" charset="0"/>
                <a:cs typeface="Consolas" pitchFamily="49" charset="0"/>
              </a:rPr>
              <a:t>;</a:t>
            </a:r>
          </a:p>
          <a:p>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else</a:t>
            </a:r>
          </a:p>
          <a:p>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if ( NULL == ( </a:t>
            </a:r>
            <a:r>
              <a:rPr lang="en-US" sz="1100" dirty="0" err="1" smtClean="0">
                <a:solidFill>
                  <a:schemeClr val="bg1"/>
                </a:solidFill>
                <a:latin typeface="Consolas" pitchFamily="49" charset="0"/>
                <a:cs typeface="Consolas" pitchFamily="49" charset="0"/>
              </a:rPr>
              <a:t>context.hEvent</a:t>
            </a:r>
            <a:r>
              <a:rPr lang="en-US" sz="1100" dirty="0" smtClean="0">
                <a:solidFill>
                  <a:schemeClr val="bg1"/>
                </a:solidFill>
                <a:latin typeface="Consolas" pitchFamily="49" charset="0"/>
                <a:cs typeface="Consolas" pitchFamily="49" charset="0"/>
              </a:rPr>
              <a:t> = </a:t>
            </a:r>
            <a:r>
              <a:rPr lang="en-US" sz="1100" dirty="0" err="1" smtClean="0">
                <a:solidFill>
                  <a:schemeClr val="bg1"/>
                </a:solidFill>
                <a:latin typeface="Consolas" pitchFamily="49" charset="0"/>
                <a:cs typeface="Consolas" pitchFamily="49" charset="0"/>
              </a:rPr>
              <a:t>CreateEvent</a:t>
            </a:r>
            <a:r>
              <a:rPr lang="en-US" sz="1100" dirty="0" smtClean="0">
                <a:solidFill>
                  <a:schemeClr val="bg1"/>
                </a:solidFill>
                <a:latin typeface="Consolas" pitchFamily="49" charset="0"/>
                <a:cs typeface="Consolas" pitchFamily="49" charset="0"/>
              </a:rPr>
              <a:t>( NULL, FALSE, FALSE, NULL ) ) )</a:t>
            </a:r>
          </a:p>
          <a:p>
            <a:r>
              <a:rPr lang="en-US" sz="1100" dirty="0" smtClean="0">
                <a:solidFill>
                  <a:schemeClr val="bg1"/>
                </a:solidFill>
                <a:latin typeface="Consolas" pitchFamily="49" charset="0"/>
                <a:cs typeface="Consolas" pitchFamily="49" charset="0"/>
              </a:rPr>
              <a:t>        {</a:t>
            </a:r>
          </a:p>
          <a:p>
            <a:r>
              <a:rPr lang="en-US" sz="1100" dirty="0" smtClean="0">
                <a:solidFill>
                  <a:schemeClr val="bg1"/>
                </a:solidFill>
                <a:latin typeface="Consolas" pitchFamily="49" charset="0"/>
                <a:cs typeface="Consolas" pitchFamily="49" charset="0"/>
              </a:rPr>
              <a:t>            </a:t>
            </a:r>
            <a:r>
              <a:rPr lang="en-US" sz="1100" dirty="0" err="1" smtClean="0">
                <a:solidFill>
                  <a:schemeClr val="bg1"/>
                </a:solidFill>
                <a:latin typeface="Consolas" pitchFamily="49" charset="0"/>
                <a:cs typeface="Consolas" pitchFamily="49" charset="0"/>
              </a:rPr>
              <a:t>wprintf</a:t>
            </a:r>
            <a:r>
              <a:rPr lang="en-US" sz="1100" dirty="0" smtClean="0">
                <a:solidFill>
                  <a:schemeClr val="bg1"/>
                </a:solidFill>
                <a:latin typeface="Consolas" pitchFamily="49" charset="0"/>
                <a:cs typeface="Consolas" pitchFamily="49" charset="0"/>
              </a:rPr>
              <a:t>( L"\</a:t>
            </a:r>
            <a:r>
              <a:rPr lang="en-US" sz="1100" dirty="0" err="1" smtClean="0">
                <a:solidFill>
                  <a:schemeClr val="bg1"/>
                </a:solidFill>
                <a:latin typeface="Consolas" pitchFamily="49" charset="0"/>
                <a:cs typeface="Consolas" pitchFamily="49" charset="0"/>
              </a:rPr>
              <a:t>ncontext.hEvent</a:t>
            </a:r>
            <a:r>
              <a:rPr lang="en-US" sz="1100" dirty="0" smtClean="0">
                <a:solidFill>
                  <a:schemeClr val="bg1"/>
                </a:solidFill>
                <a:latin typeface="Consolas" pitchFamily="49" charset="0"/>
                <a:cs typeface="Consolas" pitchFamily="49" charset="0"/>
              </a:rPr>
              <a:t> was NULL after the </a:t>
            </a:r>
            <a:r>
              <a:rPr lang="en-US" sz="1100" dirty="0" err="1" smtClean="0">
                <a:solidFill>
                  <a:schemeClr val="bg1"/>
                </a:solidFill>
                <a:latin typeface="Consolas" pitchFamily="49" charset="0"/>
                <a:cs typeface="Consolas" pitchFamily="49" charset="0"/>
              </a:rPr>
              <a:t>CreateEvent</a:t>
            </a:r>
            <a:r>
              <a:rPr lang="en-US" sz="1100" dirty="0" smtClean="0">
                <a:solidFill>
                  <a:schemeClr val="bg1"/>
                </a:solidFill>
                <a:latin typeface="Consolas" pitchFamily="49" charset="0"/>
                <a:cs typeface="Consolas" pitchFamily="49" charset="0"/>
              </a:rPr>
              <a:t> call." );</a:t>
            </a:r>
          </a:p>
          <a:p>
            <a:r>
              <a:rPr lang="en-US" sz="1100" dirty="0" smtClean="0">
                <a:solidFill>
                  <a:schemeClr val="bg1"/>
                </a:solidFill>
                <a:latin typeface="Consolas" pitchFamily="49" charset="0"/>
                <a:cs typeface="Consolas" pitchFamily="49" charset="0"/>
              </a:rPr>
              <a:t>            </a:t>
            </a:r>
            <a:r>
              <a:rPr lang="en-US" sz="1100" dirty="0" err="1" smtClean="0">
                <a:solidFill>
                  <a:schemeClr val="bg1"/>
                </a:solidFill>
                <a:latin typeface="Consolas" pitchFamily="49" charset="0"/>
                <a:cs typeface="Consolas" pitchFamily="49" charset="0"/>
              </a:rPr>
              <a:t>goto</a:t>
            </a:r>
            <a:r>
              <a:rPr lang="en-US" sz="1100" dirty="0" smtClean="0">
                <a:solidFill>
                  <a:schemeClr val="bg1"/>
                </a:solidFill>
                <a:latin typeface="Consolas" pitchFamily="49" charset="0"/>
                <a:cs typeface="Consolas" pitchFamily="49" charset="0"/>
              </a:rPr>
              <a:t> </a:t>
            </a:r>
            <a:r>
              <a:rPr lang="en-US" sz="1100" dirty="0" err="1" smtClean="0">
                <a:solidFill>
                  <a:schemeClr val="bg1"/>
                </a:solidFill>
                <a:latin typeface="Consolas" pitchFamily="49" charset="0"/>
                <a:cs typeface="Consolas" pitchFamily="49" charset="0"/>
              </a:rPr>
              <a:t>e_Exit</a:t>
            </a:r>
            <a:r>
              <a:rPr lang="en-US" sz="1100" dirty="0" smtClean="0">
                <a:solidFill>
                  <a:schemeClr val="bg1"/>
                </a:solidFill>
                <a:latin typeface="Consolas" pitchFamily="49" charset="0"/>
                <a:cs typeface="Consolas" pitchFamily="49" charset="0"/>
              </a:rPr>
              <a:t>;</a:t>
            </a:r>
          </a:p>
          <a:p>
            <a:r>
              <a:rPr lang="en-US" sz="1100" dirty="0" smtClean="0">
                <a:solidFill>
                  <a:schemeClr val="bg1"/>
                </a:solidFill>
                <a:latin typeface="Consolas" pitchFamily="49" charset="0"/>
                <a:cs typeface="Consolas" pitchFamily="49" charset="0"/>
              </a:rPr>
              <a:t>        }</a:t>
            </a:r>
          </a:p>
          <a:p>
            <a:endParaRPr lang="en-US" sz="600" dirty="0" smtClean="0">
              <a:solidFill>
                <a:schemeClr val="bg1"/>
              </a:solidFill>
              <a:latin typeface="Consolas" pitchFamily="49" charset="0"/>
              <a:cs typeface="Consolas" pitchFamily="49" charset="0"/>
            </a:endParaRPr>
          </a:p>
          <a:p>
            <a:r>
              <a:rPr lang="en-US" sz="600" dirty="0" smtClean="0">
                <a:solidFill>
                  <a:schemeClr val="bg1"/>
                </a:solidFill>
                <a:latin typeface="Consolas" pitchFamily="49" charset="0"/>
                <a:cs typeface="Consolas" pitchFamily="49" charset="0"/>
              </a:rPr>
              <a:t>      </a:t>
            </a:r>
          </a:p>
        </p:txBody>
      </p:sp>
    </p:spTree>
    <p:extLst>
      <p:ext uri="{BB962C8B-B14F-4D97-AF65-F5344CB8AC3E}">
        <p14:creationId xmlns:p14="http://schemas.microsoft.com/office/powerpoint/2010/main" val="47715116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8682" y="230189"/>
            <a:ext cx="11173090" cy="609398"/>
          </a:xfrm>
        </p:spPr>
        <p:txBody>
          <a:bodyPr/>
          <a:lstStyle/>
          <a:p>
            <a:r>
              <a:rPr lang="en-US" dirty="0" smtClean="0">
                <a:solidFill>
                  <a:schemeClr val="bg1">
                    <a:alpha val="99000"/>
                  </a:schemeClr>
                </a:solidFill>
              </a:rPr>
              <a:t>MSIPC </a:t>
            </a:r>
            <a:r>
              <a:rPr lang="en-US" dirty="0">
                <a:solidFill>
                  <a:schemeClr val="bg1">
                    <a:alpha val="99000"/>
                  </a:schemeClr>
                </a:solidFill>
              </a:rPr>
              <a:t>(User Activation)</a:t>
            </a:r>
          </a:p>
        </p:txBody>
      </p:sp>
    </p:spTree>
    <p:extLst>
      <p:ext uri="{BB962C8B-B14F-4D97-AF65-F5344CB8AC3E}">
        <p14:creationId xmlns:p14="http://schemas.microsoft.com/office/powerpoint/2010/main" val="244582847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 </a:t>
            </a:r>
            <a:br>
              <a:rPr lang="en-US" smtClean="0"/>
            </a:br>
            <a:endParaRPr lang="en-US" dirty="0"/>
          </a:p>
        </p:txBody>
      </p:sp>
      <p:sp>
        <p:nvSpPr>
          <p:cNvPr id="5" name="Text Placeholder 4"/>
          <p:cNvSpPr>
            <a:spLocks noGrp="1"/>
          </p:cNvSpPr>
          <p:nvPr>
            <p:ph type="body" sz="quarter" idx="10"/>
          </p:nvPr>
        </p:nvSpPr>
        <p:spPr>
          <a:xfrm>
            <a:off x="519112" y="1447799"/>
            <a:ext cx="11149013" cy="2068259"/>
          </a:xfrm>
        </p:spPr>
        <p:txBody>
          <a:bodyPr/>
          <a:lstStyle/>
          <a:p>
            <a:r>
              <a:rPr lang="en-US" dirty="0"/>
              <a:t>RMS Value Proposition and Strategy</a:t>
            </a:r>
          </a:p>
          <a:p>
            <a:r>
              <a:rPr lang="en-US" dirty="0"/>
              <a:t>Recent RMS Features/ Workload Integration</a:t>
            </a:r>
          </a:p>
          <a:p>
            <a:r>
              <a:rPr lang="en-US" dirty="0"/>
              <a:t>RMS Feature Direction </a:t>
            </a:r>
          </a:p>
          <a:p>
            <a:r>
              <a:rPr lang="en-US" dirty="0" smtClean="0"/>
              <a:t>Q&amp;A</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Updated </a:t>
            </a:r>
            <a:r>
              <a:rPr lang="en-US" dirty="0" smtClean="0"/>
              <a:t>ADRMS </a:t>
            </a:r>
            <a:r>
              <a:rPr lang="en-US" dirty="0"/>
              <a:t>Cryptographic Support</a:t>
            </a:r>
          </a:p>
        </p:txBody>
      </p:sp>
      <p:sp>
        <p:nvSpPr>
          <p:cNvPr id="3" name="Content Placeholder 2"/>
          <p:cNvSpPr>
            <a:spLocks noGrp="1"/>
          </p:cNvSpPr>
          <p:nvPr>
            <p:ph idx="1"/>
          </p:nvPr>
        </p:nvSpPr>
        <p:spPr>
          <a:xfrm>
            <a:off x="519112" y="1457846"/>
            <a:ext cx="11149013" cy="7934480"/>
          </a:xfrm>
        </p:spPr>
        <p:txBody>
          <a:bodyPr/>
          <a:lstStyle/>
          <a:p>
            <a:r>
              <a:rPr lang="en-US" sz="4000" dirty="0" smtClean="0">
                <a:solidFill>
                  <a:schemeClr val="tx1"/>
                </a:solidFill>
              </a:rPr>
              <a:t>ADRMS – “Crypto </a:t>
            </a:r>
            <a:r>
              <a:rPr lang="en-US" sz="4000" dirty="0">
                <a:solidFill>
                  <a:schemeClr val="tx1"/>
                </a:solidFill>
              </a:rPr>
              <a:t>Mode </a:t>
            </a:r>
            <a:r>
              <a:rPr lang="en-US" sz="4000" dirty="0" smtClean="0">
                <a:solidFill>
                  <a:schemeClr val="tx1"/>
                </a:solidFill>
              </a:rPr>
              <a:t>2”</a:t>
            </a:r>
          </a:p>
          <a:p>
            <a:pPr lvl="1"/>
            <a:r>
              <a:rPr lang="en-US" sz="3600" dirty="0">
                <a:solidFill>
                  <a:schemeClr val="tx1"/>
                </a:solidFill>
              </a:rPr>
              <a:t>Remove blocker for some </a:t>
            </a:r>
            <a:r>
              <a:rPr lang="en-US" sz="3600" dirty="0" smtClean="0">
                <a:solidFill>
                  <a:schemeClr val="tx1"/>
                </a:solidFill>
              </a:rPr>
              <a:t>segments </a:t>
            </a:r>
          </a:p>
          <a:p>
            <a:pPr lvl="2"/>
            <a:r>
              <a:rPr lang="en-US" sz="3200" dirty="0" smtClean="0">
                <a:solidFill>
                  <a:schemeClr val="tx1"/>
                </a:solidFill>
              </a:rPr>
              <a:t>Public Sector </a:t>
            </a:r>
          </a:p>
          <a:p>
            <a:pPr lvl="2"/>
            <a:r>
              <a:rPr lang="en-US" sz="3200" dirty="0" smtClean="0">
                <a:solidFill>
                  <a:schemeClr val="tx1"/>
                </a:solidFill>
              </a:rPr>
              <a:t>Keep </a:t>
            </a:r>
            <a:r>
              <a:rPr lang="en-US" sz="3200" dirty="0">
                <a:solidFill>
                  <a:schemeClr val="tx1"/>
                </a:solidFill>
              </a:rPr>
              <a:t>FIPS compliance status, increased key </a:t>
            </a:r>
            <a:r>
              <a:rPr lang="en-US" sz="3200" dirty="0" smtClean="0">
                <a:solidFill>
                  <a:schemeClr val="tx1"/>
                </a:solidFill>
              </a:rPr>
              <a:t>length</a:t>
            </a:r>
            <a:endParaRPr lang="en-US" sz="3600" dirty="0" smtClean="0">
              <a:solidFill>
                <a:schemeClr val="tx1"/>
              </a:solidFill>
            </a:endParaRPr>
          </a:p>
          <a:p>
            <a:pPr lvl="1"/>
            <a:r>
              <a:rPr lang="en-US" sz="3600" dirty="0" smtClean="0">
                <a:solidFill>
                  <a:schemeClr val="tx1"/>
                </a:solidFill>
              </a:rPr>
              <a:t>Updates Planned </a:t>
            </a:r>
          </a:p>
          <a:p>
            <a:pPr lvl="2"/>
            <a:r>
              <a:rPr lang="en-US" sz="3200" dirty="0">
                <a:solidFill>
                  <a:schemeClr val="tx1"/>
                </a:solidFill>
              </a:rPr>
              <a:t>Moving to 2048-bit key support for </a:t>
            </a:r>
            <a:r>
              <a:rPr lang="en-US" sz="3200" dirty="0" smtClean="0">
                <a:solidFill>
                  <a:schemeClr val="tx1"/>
                </a:solidFill>
              </a:rPr>
              <a:t>RSA</a:t>
            </a:r>
          </a:p>
          <a:p>
            <a:pPr lvl="2"/>
            <a:r>
              <a:rPr lang="en-US" sz="3200" dirty="0">
                <a:solidFill>
                  <a:schemeClr val="tx1"/>
                </a:solidFill>
              </a:rPr>
              <a:t>Moving from SHA1 to </a:t>
            </a:r>
            <a:r>
              <a:rPr lang="en-US" sz="3200" dirty="0" smtClean="0">
                <a:solidFill>
                  <a:schemeClr val="tx1"/>
                </a:solidFill>
              </a:rPr>
              <a:t>SHA2</a:t>
            </a:r>
          </a:p>
          <a:p>
            <a:pPr lvl="1"/>
            <a:r>
              <a:rPr lang="en-US" sz="3600" dirty="0">
                <a:solidFill>
                  <a:schemeClr val="tx1"/>
                </a:solidFill>
              </a:rPr>
              <a:t>Support for current and new </a:t>
            </a:r>
            <a:r>
              <a:rPr lang="en-US" sz="3600" dirty="0" smtClean="0">
                <a:solidFill>
                  <a:schemeClr val="tx1"/>
                </a:solidFill>
              </a:rPr>
              <a:t>SDK</a:t>
            </a:r>
          </a:p>
          <a:p>
            <a:pPr marL="460375" lvl="1" indent="0">
              <a:buNone/>
            </a:pPr>
            <a:r>
              <a:rPr lang="en-US" sz="3200" dirty="0" smtClean="0">
                <a:solidFill>
                  <a:schemeClr val="tx1"/>
                </a:solidFill>
              </a:rPr>
              <a:t> </a:t>
            </a:r>
          </a:p>
          <a:p>
            <a:pPr lvl="1"/>
            <a:endParaRPr lang="en-US" sz="3200" dirty="0">
              <a:solidFill>
                <a:schemeClr val="tx1"/>
              </a:solidFill>
            </a:endParaRPr>
          </a:p>
          <a:p>
            <a:pPr lvl="2"/>
            <a:endParaRPr lang="en-US" dirty="0">
              <a:solidFill>
                <a:schemeClr val="tx1"/>
              </a:solidFill>
            </a:endParaRPr>
          </a:p>
          <a:p>
            <a:pPr lvl="2"/>
            <a:endParaRPr lang="en-US" dirty="0">
              <a:solidFill>
                <a:schemeClr val="tx1"/>
              </a:solidFill>
            </a:endParaRPr>
          </a:p>
          <a:p>
            <a:pPr lvl="1"/>
            <a:endParaRPr lang="en-US" dirty="0" smtClean="0">
              <a:solidFill>
                <a:schemeClr val="tx1"/>
              </a:solidFill>
            </a:endParaRPr>
          </a:p>
          <a:p>
            <a:endParaRPr lang="en-US" dirty="0">
              <a:solidFill>
                <a:schemeClr val="tx1"/>
              </a:solidFill>
            </a:endParaRPr>
          </a:p>
          <a:p>
            <a:endParaRPr lang="en-US" dirty="0"/>
          </a:p>
        </p:txBody>
      </p:sp>
    </p:spTree>
    <p:extLst>
      <p:ext uri="{BB962C8B-B14F-4D97-AF65-F5344CB8AC3E}">
        <p14:creationId xmlns:p14="http://schemas.microsoft.com/office/powerpoint/2010/main" val="300360712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a:t>Updated ADRMS Cryptographic </a:t>
            </a:r>
            <a:r>
              <a:rPr lang="en-US" dirty="0" smtClean="0"/>
              <a:t>Support –Early Deployment Considerations</a:t>
            </a:r>
            <a:endParaRPr lang="en-US" dirty="0"/>
          </a:p>
        </p:txBody>
      </p:sp>
      <p:sp>
        <p:nvSpPr>
          <p:cNvPr id="3" name="Content Placeholder 2"/>
          <p:cNvSpPr>
            <a:spLocks noGrp="1"/>
          </p:cNvSpPr>
          <p:nvPr>
            <p:ph idx="1"/>
          </p:nvPr>
        </p:nvSpPr>
        <p:spPr>
          <a:xfrm>
            <a:off x="519112" y="1873624"/>
            <a:ext cx="11149013" cy="6223242"/>
          </a:xfrm>
        </p:spPr>
        <p:txBody>
          <a:bodyPr/>
          <a:lstStyle/>
          <a:p>
            <a:pPr marL="460375" lvl="1" indent="-460375"/>
            <a:r>
              <a:rPr lang="en-US" sz="2400" dirty="0" smtClean="0">
                <a:solidFill>
                  <a:schemeClr val="tx1"/>
                </a:solidFill>
              </a:rPr>
              <a:t>AD </a:t>
            </a:r>
            <a:r>
              <a:rPr lang="en-US" sz="2400" dirty="0">
                <a:solidFill>
                  <a:schemeClr val="tx1"/>
                </a:solidFill>
              </a:rPr>
              <a:t>RMS Client </a:t>
            </a:r>
          </a:p>
          <a:p>
            <a:pPr marL="863600" lvl="2" indent="-460375"/>
            <a:r>
              <a:rPr lang="en-US" sz="2000" dirty="0">
                <a:solidFill>
                  <a:schemeClr val="tx1"/>
                </a:solidFill>
              </a:rPr>
              <a:t>Clients should be updated first with Crypto Mode 2 update</a:t>
            </a:r>
          </a:p>
          <a:p>
            <a:pPr marL="863600" lvl="2" indent="-460375"/>
            <a:r>
              <a:rPr lang="en-US" sz="2000" dirty="0">
                <a:solidFill>
                  <a:schemeClr val="tx1"/>
                </a:solidFill>
              </a:rPr>
              <a:t>Client is interoperable with both </a:t>
            </a:r>
            <a:r>
              <a:rPr lang="en-US" sz="2000" dirty="0" smtClean="0">
                <a:solidFill>
                  <a:schemeClr val="tx1"/>
                </a:solidFill>
              </a:rPr>
              <a:t>ADRMS Cryptographic Modes</a:t>
            </a:r>
          </a:p>
          <a:p>
            <a:pPr marL="863600" lvl="2" indent="-460375"/>
            <a:endParaRPr lang="en-US" sz="2000" dirty="0">
              <a:solidFill>
                <a:schemeClr val="tx1"/>
              </a:solidFill>
            </a:endParaRPr>
          </a:p>
          <a:p>
            <a:pPr marL="460375" lvl="1" indent="-460375"/>
            <a:r>
              <a:rPr lang="en-US" sz="2400" dirty="0" smtClean="0">
                <a:solidFill>
                  <a:schemeClr val="tx1"/>
                </a:solidFill>
              </a:rPr>
              <a:t>AD RMS Server </a:t>
            </a:r>
          </a:p>
          <a:p>
            <a:pPr marL="863600" lvl="2" indent="-460375"/>
            <a:r>
              <a:rPr lang="en-US" sz="2000" dirty="0">
                <a:solidFill>
                  <a:schemeClr val="tx1"/>
                </a:solidFill>
              </a:rPr>
              <a:t>Server can be deployed or upgraded to Crypto </a:t>
            </a:r>
            <a:r>
              <a:rPr lang="en-US" sz="2000" dirty="0" smtClean="0">
                <a:solidFill>
                  <a:schemeClr val="tx1"/>
                </a:solidFill>
              </a:rPr>
              <a:t>Mode -</a:t>
            </a:r>
            <a:r>
              <a:rPr lang="en-US" sz="2000" dirty="0">
                <a:solidFill>
                  <a:schemeClr val="tx1"/>
                </a:solidFill>
              </a:rPr>
              <a:t>2 </a:t>
            </a:r>
            <a:endParaRPr lang="en-US" sz="2000" dirty="0" smtClean="0">
              <a:solidFill>
                <a:schemeClr val="tx1"/>
              </a:solidFill>
            </a:endParaRPr>
          </a:p>
          <a:p>
            <a:pPr marL="863600" lvl="2" indent="-460375"/>
            <a:r>
              <a:rPr lang="en-US" sz="2000" dirty="0">
                <a:solidFill>
                  <a:schemeClr val="tx1"/>
                </a:solidFill>
              </a:rPr>
              <a:t>Requires all servers to be running in the same </a:t>
            </a:r>
            <a:r>
              <a:rPr lang="en-US" sz="2000" dirty="0" smtClean="0">
                <a:solidFill>
                  <a:schemeClr val="tx1"/>
                </a:solidFill>
              </a:rPr>
              <a:t>Cryptographic mode </a:t>
            </a:r>
            <a:r>
              <a:rPr lang="en-US" sz="2000" dirty="0">
                <a:solidFill>
                  <a:schemeClr val="tx1"/>
                </a:solidFill>
              </a:rPr>
              <a:t>within an </a:t>
            </a:r>
            <a:r>
              <a:rPr lang="en-US" sz="2000" dirty="0" smtClean="0">
                <a:solidFill>
                  <a:schemeClr val="tx1"/>
                </a:solidFill>
              </a:rPr>
              <a:t>organization</a:t>
            </a:r>
          </a:p>
          <a:p>
            <a:pPr marL="863600" lvl="2" indent="-460375"/>
            <a:r>
              <a:rPr lang="en-US" sz="2000" dirty="0">
                <a:solidFill>
                  <a:schemeClr val="tx1"/>
                </a:solidFill>
              </a:rPr>
              <a:t>Access to content protected </a:t>
            </a:r>
            <a:r>
              <a:rPr lang="en-US" sz="2000" dirty="0" smtClean="0">
                <a:solidFill>
                  <a:schemeClr val="tx1"/>
                </a:solidFill>
              </a:rPr>
              <a:t>using Crypto Mode 1 is </a:t>
            </a:r>
            <a:r>
              <a:rPr lang="en-US" sz="2000" dirty="0">
                <a:solidFill>
                  <a:schemeClr val="tx1"/>
                </a:solidFill>
              </a:rPr>
              <a:t>preserved </a:t>
            </a:r>
          </a:p>
          <a:p>
            <a:pPr marL="749300" lvl="3" indent="0">
              <a:buNone/>
            </a:pPr>
            <a:endParaRPr lang="en-US" sz="1800" dirty="0">
              <a:solidFill>
                <a:schemeClr val="tx1"/>
              </a:solidFill>
            </a:endParaRPr>
          </a:p>
          <a:p>
            <a:pPr marL="460375" lvl="1" indent="-460375"/>
            <a:r>
              <a:rPr lang="en-US" sz="2400" dirty="0" smtClean="0">
                <a:solidFill>
                  <a:schemeClr val="tx1"/>
                </a:solidFill>
              </a:rPr>
              <a:t>Application Compatibility </a:t>
            </a:r>
          </a:p>
          <a:p>
            <a:pPr marL="863600" lvl="2" indent="-460375"/>
            <a:r>
              <a:rPr lang="en-US" sz="2000" dirty="0" smtClean="0">
                <a:solidFill>
                  <a:schemeClr val="tx1"/>
                </a:solidFill>
              </a:rPr>
              <a:t>QFE’s required for Office, SharePoint, and Exchange</a:t>
            </a:r>
          </a:p>
          <a:p>
            <a:pPr marL="863600" lvl="2" indent="-460375"/>
            <a:r>
              <a:rPr lang="en-US" sz="2000" dirty="0" smtClean="0">
                <a:solidFill>
                  <a:schemeClr val="tx1"/>
                </a:solidFill>
              </a:rPr>
              <a:t>ISV applications, must check with vendor. </a:t>
            </a:r>
          </a:p>
          <a:p>
            <a:pPr marL="863600" lvl="2" indent="-460375"/>
            <a:endParaRPr lang="en-US" sz="2000" dirty="0">
              <a:solidFill>
                <a:schemeClr val="tx1"/>
              </a:solidFill>
            </a:endParaRPr>
          </a:p>
          <a:p>
            <a:pPr marL="1209675" lvl="3" indent="-460375"/>
            <a:endParaRPr lang="en-US" sz="1800" dirty="0" smtClean="0">
              <a:solidFill>
                <a:schemeClr val="tx1"/>
              </a:solidFill>
            </a:endParaRPr>
          </a:p>
          <a:p>
            <a:pPr marL="1209675" lvl="3" indent="-460375"/>
            <a:endParaRPr lang="en-US" sz="1800" dirty="0">
              <a:solidFill>
                <a:schemeClr val="tx1"/>
              </a:solidFill>
            </a:endParaRPr>
          </a:p>
          <a:p>
            <a:pPr marL="1209675" lvl="3" indent="-460375"/>
            <a:endParaRPr lang="en-US" sz="1800" dirty="0">
              <a:solidFill>
                <a:schemeClr val="tx1"/>
              </a:solidFill>
            </a:endParaRPr>
          </a:p>
          <a:p>
            <a:pPr marL="863600" lvl="2" indent="-460375"/>
            <a:endParaRPr lang="en-US" sz="2000" dirty="0">
              <a:solidFill>
                <a:schemeClr val="tx1"/>
              </a:solidFill>
            </a:endParaRPr>
          </a:p>
          <a:p>
            <a:endParaRPr lang="en-US" sz="2800" dirty="0"/>
          </a:p>
        </p:txBody>
      </p:sp>
    </p:spTree>
    <p:extLst>
      <p:ext uri="{BB962C8B-B14F-4D97-AF65-F5344CB8AC3E}">
        <p14:creationId xmlns:p14="http://schemas.microsoft.com/office/powerpoint/2010/main" val="341996338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Generic File Protection </a:t>
            </a:r>
          </a:p>
        </p:txBody>
      </p:sp>
      <p:sp>
        <p:nvSpPr>
          <p:cNvPr id="3" name="Content Placeholder 2"/>
          <p:cNvSpPr>
            <a:spLocks noGrp="1"/>
          </p:cNvSpPr>
          <p:nvPr>
            <p:ph idx="1"/>
          </p:nvPr>
        </p:nvSpPr>
        <p:spPr>
          <a:xfrm>
            <a:off x="519112" y="1452280"/>
            <a:ext cx="11149013" cy="5115246"/>
          </a:xfrm>
        </p:spPr>
        <p:txBody>
          <a:bodyPr/>
          <a:lstStyle/>
          <a:p>
            <a:r>
              <a:rPr lang="en-US" dirty="0">
                <a:solidFill>
                  <a:schemeClr val="tx1"/>
                </a:solidFill>
              </a:rPr>
              <a:t>Container based </a:t>
            </a:r>
            <a:r>
              <a:rPr lang="en-US" dirty="0" smtClean="0">
                <a:solidFill>
                  <a:schemeClr val="tx1"/>
                </a:solidFill>
              </a:rPr>
              <a:t>generic </a:t>
            </a:r>
            <a:r>
              <a:rPr lang="en-US" dirty="0">
                <a:solidFill>
                  <a:schemeClr val="tx1"/>
                </a:solidFill>
              </a:rPr>
              <a:t>file </a:t>
            </a:r>
            <a:r>
              <a:rPr lang="en-US" dirty="0" smtClean="0">
                <a:solidFill>
                  <a:schemeClr val="tx1"/>
                </a:solidFill>
              </a:rPr>
              <a:t>protection</a:t>
            </a:r>
          </a:p>
          <a:p>
            <a:pPr marL="460375" lvl="1" indent="-460375"/>
            <a:r>
              <a:rPr lang="en-US" sz="3200" dirty="0">
                <a:solidFill>
                  <a:schemeClr val="tx1"/>
                </a:solidFill>
              </a:rPr>
              <a:t>Create a fall back solution </a:t>
            </a:r>
            <a:r>
              <a:rPr lang="en-US" sz="3200" dirty="0" smtClean="0">
                <a:solidFill>
                  <a:schemeClr val="tx1"/>
                </a:solidFill>
              </a:rPr>
              <a:t>for any file type (*.jpg, *.</a:t>
            </a:r>
            <a:r>
              <a:rPr lang="en-US" sz="3200" dirty="0" err="1" smtClean="0">
                <a:solidFill>
                  <a:schemeClr val="tx1"/>
                </a:solidFill>
              </a:rPr>
              <a:t>pdf</a:t>
            </a:r>
            <a:r>
              <a:rPr lang="en-US" sz="3200" dirty="0" smtClean="0">
                <a:solidFill>
                  <a:schemeClr val="tx1"/>
                </a:solidFill>
              </a:rPr>
              <a:t>, *.anything)</a:t>
            </a:r>
          </a:p>
          <a:p>
            <a:pPr marL="863600" lvl="2" indent="-460375"/>
            <a:r>
              <a:rPr lang="en-US" sz="2800" dirty="0" smtClean="0">
                <a:solidFill>
                  <a:schemeClr val="tx1"/>
                </a:solidFill>
              </a:rPr>
              <a:t>User experience </a:t>
            </a:r>
            <a:r>
              <a:rPr lang="en-US" sz="2800" dirty="0">
                <a:solidFill>
                  <a:schemeClr val="tx1"/>
                </a:solidFill>
              </a:rPr>
              <a:t>similar to .zip packages </a:t>
            </a:r>
            <a:endParaRPr lang="en-US" sz="2800" dirty="0" smtClean="0">
              <a:solidFill>
                <a:schemeClr val="tx1"/>
              </a:solidFill>
            </a:endParaRPr>
          </a:p>
          <a:p>
            <a:pPr marL="863600" lvl="2" indent="-460375"/>
            <a:r>
              <a:rPr lang="en-US" sz="2800" dirty="0" smtClean="0">
                <a:solidFill>
                  <a:schemeClr val="tx1"/>
                </a:solidFill>
              </a:rPr>
              <a:t>Support all file types (no application integration required) </a:t>
            </a:r>
          </a:p>
          <a:p>
            <a:pPr marL="460375" lvl="1" indent="-460375"/>
            <a:r>
              <a:rPr lang="en-US" sz="3200" dirty="0" smtClean="0">
                <a:solidFill>
                  <a:srgbClr val="FFFFFF"/>
                </a:solidFill>
              </a:rPr>
              <a:t>Encrypted containers</a:t>
            </a:r>
          </a:p>
          <a:p>
            <a:pPr marL="863600" lvl="2" indent="-460375"/>
            <a:r>
              <a:rPr lang="en-US" sz="2800" dirty="0" smtClean="0">
                <a:solidFill>
                  <a:srgbClr val="FFFFFF"/>
                </a:solidFill>
              </a:rPr>
              <a:t>RMS </a:t>
            </a:r>
            <a:r>
              <a:rPr lang="en-US" sz="2800" dirty="0">
                <a:solidFill>
                  <a:srgbClr val="FFFFFF"/>
                </a:solidFill>
              </a:rPr>
              <a:t>evaluates if a user has access to the </a:t>
            </a:r>
            <a:r>
              <a:rPr lang="en-US" sz="2800" dirty="0" smtClean="0">
                <a:solidFill>
                  <a:srgbClr val="FFFFFF"/>
                </a:solidFill>
              </a:rPr>
              <a:t>container and that it has not expired</a:t>
            </a:r>
            <a:endParaRPr lang="en-US" sz="2800" dirty="0">
              <a:solidFill>
                <a:srgbClr val="FFFFFF"/>
              </a:solidFill>
            </a:endParaRPr>
          </a:p>
          <a:p>
            <a:pPr marL="863600" lvl="2" indent="-460375"/>
            <a:r>
              <a:rPr lang="en-US" sz="2800" dirty="0" smtClean="0">
                <a:solidFill>
                  <a:srgbClr val="FFFFFF"/>
                </a:solidFill>
              </a:rPr>
              <a:t>Once </a:t>
            </a:r>
            <a:r>
              <a:rPr lang="en-US" sz="2800" dirty="0">
                <a:solidFill>
                  <a:srgbClr val="FFFFFF"/>
                </a:solidFill>
              </a:rPr>
              <a:t>user has been granted access, the user will be able to </a:t>
            </a:r>
            <a:r>
              <a:rPr lang="en-US" sz="2800" dirty="0" smtClean="0">
                <a:solidFill>
                  <a:srgbClr val="FFFFFF"/>
                </a:solidFill>
              </a:rPr>
              <a:t>extract files from the container</a:t>
            </a:r>
          </a:p>
          <a:p>
            <a:pPr marL="863600" lvl="2" indent="-460375"/>
            <a:r>
              <a:rPr lang="en-US" sz="2800" dirty="0">
                <a:solidFill>
                  <a:srgbClr val="FFFFFF"/>
                </a:solidFill>
              </a:rPr>
              <a:t>Users can now access files without any </a:t>
            </a:r>
            <a:r>
              <a:rPr lang="en-US" sz="2800" dirty="0" smtClean="0">
                <a:solidFill>
                  <a:srgbClr val="FFFFFF"/>
                </a:solidFill>
              </a:rPr>
              <a:t>app usage restrictions</a:t>
            </a:r>
          </a:p>
        </p:txBody>
      </p:sp>
    </p:spTree>
    <p:extLst>
      <p:ext uri="{BB962C8B-B14F-4D97-AF65-F5344CB8AC3E}">
        <p14:creationId xmlns:p14="http://schemas.microsoft.com/office/powerpoint/2010/main" val="189873797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Generic File Protection </a:t>
            </a:r>
          </a:p>
        </p:txBody>
      </p:sp>
      <p:sp>
        <p:nvSpPr>
          <p:cNvPr id="3" name="Content Placeholder 2"/>
          <p:cNvSpPr>
            <a:spLocks noGrp="1"/>
          </p:cNvSpPr>
          <p:nvPr>
            <p:ph idx="1"/>
          </p:nvPr>
        </p:nvSpPr>
        <p:spPr>
          <a:xfrm>
            <a:off x="519112" y="1452745"/>
            <a:ext cx="11149013" cy="6691062"/>
          </a:xfrm>
        </p:spPr>
        <p:txBody>
          <a:bodyPr/>
          <a:lstStyle/>
          <a:p>
            <a:pPr marL="460375" lvl="1" indent="-460375"/>
            <a:r>
              <a:rPr lang="en-US" sz="3600" dirty="0">
                <a:solidFill>
                  <a:srgbClr val="FFFFFF"/>
                </a:solidFill>
              </a:rPr>
              <a:t>Generic File Protection is not a </a:t>
            </a:r>
            <a:r>
              <a:rPr lang="en-US" sz="3600" dirty="0" smtClean="0">
                <a:solidFill>
                  <a:srgbClr val="FFFFFF"/>
                </a:solidFill>
              </a:rPr>
              <a:t>complete replacement </a:t>
            </a:r>
            <a:r>
              <a:rPr lang="en-US" sz="3600" dirty="0">
                <a:solidFill>
                  <a:srgbClr val="FFFFFF"/>
                </a:solidFill>
              </a:rPr>
              <a:t>for </a:t>
            </a:r>
            <a:r>
              <a:rPr lang="en-US" sz="3600" dirty="0" smtClean="0">
                <a:solidFill>
                  <a:srgbClr val="FFFFFF"/>
                </a:solidFill>
              </a:rPr>
              <a:t>native application integration</a:t>
            </a:r>
          </a:p>
          <a:p>
            <a:pPr marL="863600" lvl="2" indent="-460375"/>
            <a:r>
              <a:rPr lang="en-US" sz="3200" dirty="0">
                <a:solidFill>
                  <a:srgbClr val="FFFFFF"/>
                </a:solidFill>
              </a:rPr>
              <a:t>Native </a:t>
            </a:r>
            <a:r>
              <a:rPr lang="en-US" sz="3200" dirty="0" smtClean="0">
                <a:solidFill>
                  <a:srgbClr val="FFFFFF"/>
                </a:solidFill>
              </a:rPr>
              <a:t>application integration is the most secure and best user experience</a:t>
            </a:r>
            <a:endParaRPr lang="en-US" sz="3200" dirty="0">
              <a:solidFill>
                <a:srgbClr val="FFFFFF"/>
              </a:solidFill>
            </a:endParaRPr>
          </a:p>
          <a:p>
            <a:pPr marL="863600" lvl="2" indent="-460375"/>
            <a:r>
              <a:rPr lang="en-US" sz="3200" dirty="0" smtClean="0">
                <a:solidFill>
                  <a:srgbClr val="FFFFFF"/>
                </a:solidFill>
              </a:rPr>
              <a:t>New RMS client SDK will simplify development for ISV’s</a:t>
            </a:r>
          </a:p>
          <a:p>
            <a:pPr marL="460375" lvl="1" indent="-460375"/>
            <a:r>
              <a:rPr lang="en-US" sz="3600" dirty="0" smtClean="0">
                <a:solidFill>
                  <a:schemeClr val="tx1"/>
                </a:solidFill>
              </a:rPr>
              <a:t>Supported Platforms </a:t>
            </a:r>
          </a:p>
          <a:p>
            <a:pPr marL="863600" lvl="2" indent="-460375"/>
            <a:r>
              <a:rPr lang="en-US" sz="3200" dirty="0">
                <a:solidFill>
                  <a:schemeClr val="tx1"/>
                </a:solidFill>
              </a:rPr>
              <a:t>Vista, Windows 7, Windows Server 2008, Windows Server 2008 </a:t>
            </a:r>
            <a:r>
              <a:rPr lang="en-US" sz="3200" dirty="0" smtClean="0">
                <a:solidFill>
                  <a:schemeClr val="tx1"/>
                </a:solidFill>
              </a:rPr>
              <a:t>R2</a:t>
            </a:r>
            <a:endParaRPr lang="en-US" sz="3600" dirty="0" smtClean="0">
              <a:solidFill>
                <a:schemeClr val="tx1"/>
              </a:solidFill>
            </a:endParaRPr>
          </a:p>
          <a:p>
            <a:pPr marL="863600" lvl="2" indent="-460375"/>
            <a:r>
              <a:rPr lang="en-US" sz="3200" dirty="0" smtClean="0">
                <a:solidFill>
                  <a:schemeClr val="tx1"/>
                </a:solidFill>
              </a:rPr>
              <a:t>Requires .NET 4.0</a:t>
            </a:r>
          </a:p>
          <a:p>
            <a:pPr marL="0" lvl="1" indent="0">
              <a:buNone/>
            </a:pPr>
            <a:r>
              <a:rPr lang="en-US" sz="3200" dirty="0" smtClean="0">
                <a:solidFill>
                  <a:schemeClr val="tx1"/>
                </a:solidFill>
              </a:rPr>
              <a:t> </a:t>
            </a:r>
            <a:endParaRPr lang="en-US" sz="3200" dirty="0">
              <a:solidFill>
                <a:schemeClr val="tx1"/>
              </a:solidFill>
            </a:endParaRPr>
          </a:p>
          <a:p>
            <a:pPr marL="0" lvl="1" indent="0">
              <a:buNone/>
            </a:pPr>
            <a:endParaRPr lang="en-US" dirty="0">
              <a:solidFill>
                <a:schemeClr val="tx1"/>
              </a:solidFill>
            </a:endParaRPr>
          </a:p>
          <a:p>
            <a:pPr marL="460375" lvl="1" indent="-460375"/>
            <a:endParaRPr lang="en-US" dirty="0">
              <a:solidFill>
                <a:srgbClr val="FFFFFF"/>
              </a:solidFill>
            </a:endParaRPr>
          </a:p>
          <a:p>
            <a:endParaRPr lang="en-US" dirty="0"/>
          </a:p>
        </p:txBody>
      </p:sp>
    </p:spTree>
    <p:extLst>
      <p:ext uri="{BB962C8B-B14F-4D97-AF65-F5344CB8AC3E}">
        <p14:creationId xmlns:p14="http://schemas.microsoft.com/office/powerpoint/2010/main" val="121527358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Generic File Protection </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758710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IRM for Windows Phone 7 </a:t>
            </a:r>
            <a:endParaRPr lang="en-US" dirty="0"/>
          </a:p>
        </p:txBody>
      </p:sp>
      <p:sp>
        <p:nvSpPr>
          <p:cNvPr id="3" name="Content Placeholder 2"/>
          <p:cNvSpPr>
            <a:spLocks noGrp="1"/>
          </p:cNvSpPr>
          <p:nvPr>
            <p:ph idx="1"/>
          </p:nvPr>
        </p:nvSpPr>
        <p:spPr>
          <a:xfrm>
            <a:off x="519112" y="1455216"/>
            <a:ext cx="11336557" cy="6254020"/>
          </a:xfrm>
        </p:spPr>
        <p:txBody>
          <a:bodyPr/>
          <a:lstStyle/>
          <a:p>
            <a:r>
              <a:rPr lang="en-US" sz="3600" dirty="0" smtClean="0">
                <a:solidFill>
                  <a:schemeClr val="tx1"/>
                </a:solidFill>
              </a:rPr>
              <a:t>Untethered bootstrapping</a:t>
            </a:r>
          </a:p>
          <a:p>
            <a:pPr lvl="2"/>
            <a:r>
              <a:rPr lang="en-US" sz="2800" dirty="0" smtClean="0">
                <a:solidFill>
                  <a:schemeClr val="tx1"/>
                </a:solidFill>
              </a:rPr>
              <a:t>6.5 required initialization via tethering </a:t>
            </a:r>
            <a:endParaRPr lang="en-US" sz="2800" dirty="0">
              <a:solidFill>
                <a:schemeClr val="tx1"/>
              </a:solidFill>
            </a:endParaRPr>
          </a:p>
          <a:p>
            <a:r>
              <a:rPr lang="en-US" sz="3600" dirty="0" smtClean="0">
                <a:solidFill>
                  <a:schemeClr val="tx1"/>
                </a:solidFill>
              </a:rPr>
              <a:t>Supports Outlook </a:t>
            </a:r>
          </a:p>
          <a:p>
            <a:pPr lvl="2"/>
            <a:r>
              <a:rPr lang="en-US" sz="2800" dirty="0" smtClean="0">
                <a:solidFill>
                  <a:schemeClr val="tx1"/>
                </a:solidFill>
              </a:rPr>
              <a:t>Uses Exchange Active Sync for IRM protected email messages</a:t>
            </a:r>
          </a:p>
          <a:p>
            <a:pPr lvl="2"/>
            <a:r>
              <a:rPr lang="en-US" sz="2800" dirty="0" smtClean="0">
                <a:solidFill>
                  <a:schemeClr val="tx1"/>
                </a:solidFill>
              </a:rPr>
              <a:t>Can compose and read IRM protected email </a:t>
            </a:r>
          </a:p>
          <a:p>
            <a:r>
              <a:rPr lang="en-US" sz="3600" dirty="0" smtClean="0">
                <a:solidFill>
                  <a:schemeClr val="tx1"/>
                </a:solidFill>
              </a:rPr>
              <a:t>Supports Office Mobile Applications</a:t>
            </a:r>
          </a:p>
          <a:p>
            <a:pPr lvl="2"/>
            <a:r>
              <a:rPr lang="en-US" sz="2800" dirty="0" smtClean="0">
                <a:solidFill>
                  <a:schemeClr val="tx1"/>
                </a:solidFill>
              </a:rPr>
              <a:t>Excel, Word, PPT</a:t>
            </a:r>
          </a:p>
          <a:p>
            <a:pPr lvl="2"/>
            <a:r>
              <a:rPr lang="en-US" sz="2800" dirty="0" smtClean="0">
                <a:solidFill>
                  <a:schemeClr val="tx1"/>
                </a:solidFill>
              </a:rPr>
              <a:t>Can consume IRM protected files   </a:t>
            </a:r>
          </a:p>
          <a:p>
            <a:r>
              <a:rPr lang="en-US" sz="3600" dirty="0" smtClean="0">
                <a:solidFill>
                  <a:schemeClr val="tx1"/>
                </a:solidFill>
              </a:rPr>
              <a:t>Will support updated  ADRMS Crypto Mode </a:t>
            </a:r>
            <a:endParaRPr lang="en-US" sz="3600" dirty="0">
              <a:solidFill>
                <a:schemeClr val="tx1"/>
              </a:solidFill>
            </a:endParaRPr>
          </a:p>
          <a:p>
            <a:pPr marL="460375" lvl="1" indent="0">
              <a:buNone/>
            </a:pPr>
            <a:endParaRPr lang="en-US" sz="3200" dirty="0">
              <a:solidFill>
                <a:schemeClr val="tx1"/>
              </a:solidFill>
            </a:endParaRPr>
          </a:p>
          <a:p>
            <a:pPr marL="460375" lvl="1" indent="0">
              <a:buNone/>
            </a:pPr>
            <a:endParaRPr lang="en-US" dirty="0">
              <a:solidFill>
                <a:schemeClr val="tx1"/>
              </a:solidFill>
            </a:endParaRPr>
          </a:p>
          <a:p>
            <a:endParaRPr lang="en-US" dirty="0"/>
          </a:p>
        </p:txBody>
      </p:sp>
    </p:spTree>
    <p:extLst>
      <p:ext uri="{BB962C8B-B14F-4D97-AF65-F5344CB8AC3E}">
        <p14:creationId xmlns:p14="http://schemas.microsoft.com/office/powerpoint/2010/main" val="344137062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Updated ADRMS SCOM </a:t>
            </a:r>
            <a:r>
              <a:rPr lang="en-US" dirty="0" smtClean="0"/>
              <a:t>Pack </a:t>
            </a:r>
            <a:endParaRPr lang="en-US" dirty="0"/>
          </a:p>
        </p:txBody>
      </p:sp>
      <p:sp>
        <p:nvSpPr>
          <p:cNvPr id="3" name="Content Placeholder 2"/>
          <p:cNvSpPr>
            <a:spLocks noGrp="1"/>
          </p:cNvSpPr>
          <p:nvPr>
            <p:ph idx="1"/>
          </p:nvPr>
        </p:nvSpPr>
        <p:spPr>
          <a:xfrm>
            <a:off x="519112" y="1447799"/>
            <a:ext cx="11149013" cy="4167295"/>
          </a:xfrm>
        </p:spPr>
        <p:txBody>
          <a:bodyPr/>
          <a:lstStyle/>
          <a:p>
            <a:pPr marL="460375" lvl="1" indent="-460375"/>
            <a:r>
              <a:rPr lang="en-US" sz="3200" dirty="0" smtClean="0">
                <a:solidFill>
                  <a:srgbClr val="FFFFFF"/>
                </a:solidFill>
              </a:rPr>
              <a:t>Updated rules and alerts </a:t>
            </a:r>
          </a:p>
          <a:p>
            <a:pPr marL="460375" lvl="1" indent="-460375"/>
            <a:endParaRPr lang="en-US" sz="3200" dirty="0" smtClean="0">
              <a:solidFill>
                <a:srgbClr val="FFFFFF"/>
              </a:solidFill>
            </a:endParaRPr>
          </a:p>
          <a:p>
            <a:pPr marL="460375" lvl="1" indent="-460375"/>
            <a:r>
              <a:rPr lang="en-US" sz="3200" dirty="0" smtClean="0">
                <a:solidFill>
                  <a:srgbClr val="FFFFFF"/>
                </a:solidFill>
              </a:rPr>
              <a:t>Compatible </a:t>
            </a:r>
            <a:r>
              <a:rPr lang="en-US" sz="3200" dirty="0">
                <a:solidFill>
                  <a:srgbClr val="FFFFFF"/>
                </a:solidFill>
              </a:rPr>
              <a:t>with </a:t>
            </a:r>
            <a:r>
              <a:rPr lang="en-US" sz="3200" dirty="0" smtClean="0">
                <a:solidFill>
                  <a:srgbClr val="FFFFFF"/>
                </a:solidFill>
              </a:rPr>
              <a:t>SCOM 2007 </a:t>
            </a:r>
          </a:p>
          <a:p>
            <a:pPr marL="460375" lvl="1" indent="-460375"/>
            <a:endParaRPr lang="en-US" sz="3200" dirty="0" smtClean="0">
              <a:solidFill>
                <a:srgbClr val="FFFFFF"/>
              </a:solidFill>
            </a:endParaRPr>
          </a:p>
          <a:p>
            <a:pPr marL="460375" lvl="1" indent="-460375"/>
            <a:r>
              <a:rPr lang="en-US" sz="3200" dirty="0" smtClean="0">
                <a:solidFill>
                  <a:srgbClr val="FFFFFF"/>
                </a:solidFill>
              </a:rPr>
              <a:t>Supports ADRMS on Windows Server 2008 and 2008 R2</a:t>
            </a:r>
          </a:p>
          <a:p>
            <a:pPr marL="0" lvl="1" indent="0">
              <a:buNone/>
            </a:pPr>
            <a:r>
              <a:rPr lang="en-US" sz="3200" dirty="0" smtClean="0">
                <a:solidFill>
                  <a:srgbClr val="FFFFFF"/>
                </a:solidFill>
              </a:rPr>
              <a:t> </a:t>
            </a:r>
          </a:p>
          <a:p>
            <a:pPr marL="0" lvl="1" indent="0">
              <a:buNone/>
            </a:pPr>
            <a:r>
              <a:rPr lang="en-US" dirty="0" smtClean="0">
                <a:solidFill>
                  <a:srgbClr val="FFFFFF"/>
                </a:solidFill>
              </a:rPr>
              <a:t> </a:t>
            </a:r>
            <a:endParaRPr lang="en-US" dirty="0">
              <a:solidFill>
                <a:srgbClr val="FFFFFF"/>
              </a:solidFill>
            </a:endParaRPr>
          </a:p>
          <a:p>
            <a:endParaRPr lang="en-US" dirty="0"/>
          </a:p>
        </p:txBody>
      </p:sp>
    </p:spTree>
    <p:extLst>
      <p:ext uri="{BB962C8B-B14F-4D97-AF65-F5344CB8AC3E}">
        <p14:creationId xmlns:p14="http://schemas.microsoft.com/office/powerpoint/2010/main" val="311653104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4"/>
          <p:cNvGrpSpPr/>
          <p:nvPr/>
        </p:nvGrpSpPr>
        <p:grpSpPr>
          <a:xfrm>
            <a:off x="5297214" y="725214"/>
            <a:ext cx="6385034" cy="6238117"/>
            <a:chOff x="2903100" y="1416050"/>
            <a:chExt cx="3162505" cy="4287385"/>
          </a:xfrm>
        </p:grpSpPr>
        <p:sp>
          <p:nvSpPr>
            <p:cNvPr id="97" name="Parallelogram 96"/>
            <p:cNvSpPr/>
            <p:nvPr/>
          </p:nvSpPr>
          <p:spPr bwMode="auto">
            <a:xfrm>
              <a:off x="2903100" y="1416050"/>
              <a:ext cx="3162505" cy="3657600"/>
            </a:xfrm>
            <a:prstGeom prst="parallelogram">
              <a:avLst>
                <a:gd name="adj" fmla="val 18023"/>
              </a:avLst>
            </a:prstGeom>
            <a:gradFill flip="none" rotWithShape="1">
              <a:gsLst>
                <a:gs pos="0">
                  <a:srgbClr val="A14B1B">
                    <a:alpha val="0"/>
                  </a:srgbClr>
                </a:gs>
                <a:gs pos="44000">
                  <a:srgbClr val="EB6E29">
                    <a:alpha val="62745"/>
                  </a:srgbClr>
                </a:gs>
                <a:gs pos="72000">
                  <a:srgbClr val="ED9655">
                    <a:alpha val="80000"/>
                  </a:srgbClr>
                </a:gs>
                <a:gs pos="100000">
                  <a:srgbClr val="FFFFFF"/>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54864" rIns="0" bIns="0" rtlCol="0" anchor="ctr"/>
            <a:lstStyle/>
            <a:p>
              <a:pPr algn="ctr" defTabSz="1097078" fontAlgn="base">
                <a:lnSpc>
                  <a:spcPct val="85000"/>
                </a:lnSpc>
                <a:spcBef>
                  <a:spcPct val="0"/>
                </a:spcBef>
                <a:spcAft>
                  <a:spcPct val="0"/>
                </a:spcAft>
                <a:defRPr/>
              </a:pPr>
              <a:endParaRPr lang="en-US" altLang="zh-CN" sz="2600" spc="-60" dirty="0" smtClea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103" name="Freeform 5"/>
            <p:cNvSpPr>
              <a:spLocks/>
            </p:cNvSpPr>
            <p:nvPr/>
          </p:nvSpPr>
          <p:spPr bwMode="auto">
            <a:xfrm>
              <a:off x="2942483" y="1862955"/>
              <a:ext cx="2928988" cy="384048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A14B1B">
                    <a:alpha val="0"/>
                  </a:srgbClr>
                </a:gs>
                <a:gs pos="44000">
                  <a:srgbClr val="EB6E29">
                    <a:alpha val="0"/>
                  </a:srgbClr>
                </a:gs>
                <a:gs pos="72000">
                  <a:srgbClr val="ED9655">
                    <a:alpha val="73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1097078" fontAlgn="base">
                <a:lnSpc>
                  <a:spcPct val="85000"/>
                </a:lnSpc>
                <a:spcBef>
                  <a:spcPct val="0"/>
                </a:spcBef>
                <a:spcAft>
                  <a:spcPct val="0"/>
                </a:spcAft>
                <a:defRPr/>
              </a:pPr>
              <a:endParaRPr lang="en-US" altLang="zh-CN" sz="2600" spc="-60" dirty="0" smtClean="0">
                <a:solidFill>
                  <a:srgbClr val="FFFFFF"/>
                </a:solidFill>
                <a:effectLst>
                  <a:outerShdw blurRad="292100" dist="38100" dir="2700000" sx="101000" sy="101000" algn="tl" rotWithShape="0">
                    <a:srgbClr val="080808"/>
                  </a:outerShdw>
                </a:effectLst>
                <a:latin typeface="Segoe Semibold" pitchFamily="34" charset="0"/>
              </a:endParaRPr>
            </a:p>
          </p:txBody>
        </p:sp>
      </p:grpSp>
      <p:grpSp>
        <p:nvGrpSpPr>
          <p:cNvPr id="4" name="Group 113"/>
          <p:cNvGrpSpPr/>
          <p:nvPr/>
        </p:nvGrpSpPr>
        <p:grpSpPr>
          <a:xfrm>
            <a:off x="2" y="725214"/>
            <a:ext cx="6094410" cy="6238117"/>
            <a:chOff x="0" y="1457654"/>
            <a:chExt cx="3154166" cy="4245781"/>
          </a:xfrm>
        </p:grpSpPr>
        <p:sp>
          <p:nvSpPr>
            <p:cNvPr id="96" name="Parallelogram 95"/>
            <p:cNvSpPr/>
            <p:nvPr/>
          </p:nvSpPr>
          <p:spPr bwMode="auto">
            <a:xfrm>
              <a:off x="0" y="1457654"/>
              <a:ext cx="3154166" cy="3621024"/>
            </a:xfrm>
            <a:prstGeom prst="parallelogram">
              <a:avLst>
                <a:gd name="adj" fmla="val 17526"/>
              </a:avLst>
            </a:prstGeom>
            <a:gradFill flip="none" rotWithShape="1">
              <a:gsLst>
                <a:gs pos="0">
                  <a:srgbClr val="609232">
                    <a:alpha val="0"/>
                  </a:srgbClr>
                </a:gs>
                <a:gs pos="44000">
                  <a:srgbClr val="76B53D">
                    <a:alpha val="63000"/>
                  </a:srgbClr>
                </a:gs>
                <a:gs pos="72000">
                  <a:srgbClr val="87C450">
                    <a:alpha val="80000"/>
                  </a:srgbClr>
                </a:gs>
                <a:gs pos="100000">
                  <a:srgbClr val="FFFFFF"/>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54864" rIns="0" bIns="0" rtlCol="0" anchor="ctr"/>
            <a:lstStyle/>
            <a:p>
              <a:pPr algn="ctr" defTabSz="1097078" fontAlgn="base">
                <a:lnSpc>
                  <a:spcPct val="85000"/>
                </a:lnSpc>
                <a:spcBef>
                  <a:spcPct val="0"/>
                </a:spcBef>
                <a:spcAft>
                  <a:spcPct val="0"/>
                </a:spcAft>
                <a:defRPr/>
              </a:pPr>
              <a:r>
                <a:rPr lang="en-US" altLang="zh-CN" sz="2600" spc="-60" dirty="0" smtClean="0">
                  <a:solidFill>
                    <a:srgbClr val="FFFFFF"/>
                  </a:solidFill>
                  <a:effectLst>
                    <a:outerShdw blurRad="292100" dist="38100" dir="2700000" sx="101000" sy="101000" algn="tl" rotWithShape="0">
                      <a:srgbClr val="080808"/>
                    </a:outerShdw>
                  </a:effectLst>
                  <a:latin typeface="Segoe Semibold" pitchFamily="34" charset="0"/>
                </a:rPr>
                <a:t> </a:t>
              </a:r>
            </a:p>
          </p:txBody>
        </p:sp>
        <p:sp>
          <p:nvSpPr>
            <p:cNvPr id="109" name="Freeform 5"/>
            <p:cNvSpPr>
              <a:spLocks/>
            </p:cNvSpPr>
            <p:nvPr/>
          </p:nvSpPr>
          <p:spPr bwMode="auto">
            <a:xfrm>
              <a:off x="36212" y="1862955"/>
              <a:ext cx="2928988" cy="384048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609232">
                    <a:alpha val="0"/>
                  </a:srgbClr>
                </a:gs>
                <a:gs pos="44000">
                  <a:srgbClr val="76B53D">
                    <a:alpha val="0"/>
                  </a:srgbClr>
                </a:gs>
                <a:gs pos="72000">
                  <a:srgbClr val="87C450">
                    <a:alpha val="80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1097078" fontAlgn="base">
                <a:lnSpc>
                  <a:spcPct val="85000"/>
                </a:lnSpc>
                <a:spcBef>
                  <a:spcPct val="0"/>
                </a:spcBef>
                <a:spcAft>
                  <a:spcPct val="0"/>
                </a:spcAft>
                <a:defRPr/>
              </a:pPr>
              <a:endParaRPr lang="en-US" altLang="zh-CN" sz="1200" spc="-60" dirty="0" smtClean="0">
                <a:solidFill>
                  <a:schemeClr val="tx1"/>
                </a:solidFill>
                <a:latin typeface="Segoe Semibold" pitchFamily="34" charset="0"/>
              </a:endParaRPr>
            </a:p>
          </p:txBody>
        </p:sp>
      </p:grpSp>
      <p:sp>
        <p:nvSpPr>
          <p:cNvPr id="83" name="Rectangle 82"/>
          <p:cNvSpPr/>
          <p:nvPr/>
        </p:nvSpPr>
        <p:spPr>
          <a:xfrm rot="21591485">
            <a:off x="1331446" y="854133"/>
            <a:ext cx="2646621" cy="640080"/>
          </a:xfrm>
          <a:prstGeom prst="rect">
            <a:avLst/>
          </a:prstGeom>
        </p:spPr>
        <p:txBody>
          <a:bodyPr wrap="square" lIns="0" tIns="0" rIns="0" bIns="0" anchor="ctr">
            <a:noAutofit/>
          </a:bodyPr>
          <a:lstStyle/>
          <a:p>
            <a:pPr algn="ctr" defTabSz="1097078" fontAlgn="base">
              <a:lnSpc>
                <a:spcPct val="80000"/>
              </a:lnSpc>
              <a:spcBef>
                <a:spcPct val="0"/>
              </a:spcBef>
              <a:spcAft>
                <a:spcPct val="0"/>
              </a:spcAft>
              <a:defRPr/>
            </a:pPr>
            <a:r>
              <a:rPr lang="en-US" altLang="zh-CN" sz="4000" b="1" i="1" spc="-60" dirty="0" smtClean="0">
                <a:solidFill>
                  <a:srgbClr val="28263E"/>
                </a:solidFill>
                <a:latin typeface="Segoe" pitchFamily="34" charset="0"/>
              </a:rPr>
              <a:t>Today </a:t>
            </a:r>
          </a:p>
        </p:txBody>
      </p:sp>
      <p:sp>
        <p:nvSpPr>
          <p:cNvPr id="18" name="Footer Placeholder 17"/>
          <p:cNvSpPr txBox="1">
            <a:spLocks/>
          </p:cNvSpPr>
          <p:nvPr/>
        </p:nvSpPr>
        <p:spPr>
          <a:xfrm>
            <a:off x="3324224" y="6225465"/>
            <a:ext cx="5223782" cy="365125"/>
          </a:xfrm>
          <a:prstGeom prst="rect">
            <a:avLst/>
          </a:prstGeom>
        </p:spPr>
        <p:txBody>
          <a:bodyPr vert="horz" lIns="91440" tIns="45720" rIns="91440" bIns="45720"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schemeClr val="tx1"/>
                </a:solidFill>
                <a:effectLst/>
                <a:uLnTx/>
                <a:uFillTx/>
                <a:latin typeface="+mn-lt"/>
                <a:ea typeface="+mn-ea"/>
                <a:cs typeface="+mn-cs"/>
              </a:rPr>
              <a:t>Subject to Change</a:t>
            </a:r>
            <a:endParaRPr kumimoji="0" lang="en-US" sz="1200" b="1" i="1" u="none" strike="noStrike" kern="1200" cap="none" spc="0" normalizeH="0" baseline="0" noProof="0" dirty="0">
              <a:ln>
                <a:noFill/>
              </a:ln>
              <a:solidFill>
                <a:schemeClr val="tx1"/>
              </a:solidFill>
              <a:effectLst/>
              <a:uLnTx/>
              <a:uFillTx/>
              <a:latin typeface="+mn-lt"/>
              <a:ea typeface="+mn-ea"/>
              <a:cs typeface="+mn-cs"/>
            </a:endParaRPr>
          </a:p>
        </p:txBody>
      </p:sp>
      <p:sp>
        <p:nvSpPr>
          <p:cNvPr id="21" name="Text Box 14"/>
          <p:cNvSpPr txBox="1">
            <a:spLocks noChangeArrowheads="1"/>
          </p:cNvSpPr>
          <p:nvPr/>
        </p:nvSpPr>
        <p:spPr bwMode="auto">
          <a:xfrm>
            <a:off x="6740547" y="1863664"/>
            <a:ext cx="3690658" cy="4829014"/>
          </a:xfrm>
          <a:prstGeom prst="rect">
            <a:avLst/>
          </a:prstGeom>
          <a:noFill/>
          <a:ln w="9525">
            <a:noFill/>
            <a:miter lim="800000"/>
            <a:headEnd/>
            <a:tailEnd/>
          </a:ln>
          <a:effectLst>
            <a:outerShdw blurRad="63500" sx="102000" sy="102000" algn="ctr" rotWithShape="0">
              <a:schemeClr val="bg1">
                <a:alpha val="40000"/>
              </a:schemeClr>
            </a:outerShdw>
          </a:effectLst>
        </p:spPr>
        <p:txBody>
          <a:bodyPr wrap="square">
            <a:spAutoFit/>
          </a:bodyPr>
          <a:lstStyle/>
          <a:p>
            <a:pPr>
              <a:lnSpc>
                <a:spcPct val="90000"/>
              </a:lnSpc>
              <a:spcBef>
                <a:spcPts val="600"/>
              </a:spcBef>
              <a:buClr>
                <a:srgbClr val="D15F19"/>
              </a:buClr>
              <a:buSzPct val="85000"/>
            </a:pPr>
            <a:r>
              <a:rPr lang="en-US" sz="2000" b="1" dirty="0" smtClean="0">
                <a:solidFill>
                  <a:schemeClr val="bg1"/>
                </a:solidFill>
              </a:rPr>
              <a:t>Support for Cloud</a:t>
            </a:r>
          </a:p>
          <a:p>
            <a:pPr marL="171450" indent="-171450">
              <a:lnSpc>
                <a:spcPct val="90000"/>
              </a:lnSpc>
              <a:spcBef>
                <a:spcPts val="600"/>
              </a:spcBef>
              <a:buClr>
                <a:srgbClr val="D15F19"/>
              </a:buClr>
              <a:buSzPct val="85000"/>
              <a:buFont typeface="Arial" pitchFamily="34" charset="0"/>
              <a:buChar char="•"/>
            </a:pPr>
            <a:r>
              <a:rPr lang="en-US" sz="2000" dirty="0" smtClean="0">
                <a:solidFill>
                  <a:schemeClr val="bg1"/>
                </a:solidFill>
              </a:rPr>
              <a:t>Cross premise support for RMS </a:t>
            </a:r>
            <a:r>
              <a:rPr lang="en-US" sz="2000" dirty="0">
                <a:solidFill>
                  <a:schemeClr val="bg1"/>
                </a:solidFill>
              </a:rPr>
              <a:t>o</a:t>
            </a:r>
            <a:r>
              <a:rPr lang="en-US" sz="2000" dirty="0" smtClean="0">
                <a:solidFill>
                  <a:schemeClr val="bg1"/>
                </a:solidFill>
              </a:rPr>
              <a:t>n-premises and Exchange </a:t>
            </a:r>
            <a:r>
              <a:rPr lang="en-US" sz="2000" dirty="0">
                <a:solidFill>
                  <a:schemeClr val="bg1"/>
                </a:solidFill>
              </a:rPr>
              <a:t>O</a:t>
            </a:r>
            <a:r>
              <a:rPr lang="en-US" sz="2000" dirty="0" smtClean="0">
                <a:solidFill>
                  <a:schemeClr val="bg1"/>
                </a:solidFill>
              </a:rPr>
              <a:t>nline</a:t>
            </a:r>
          </a:p>
          <a:p>
            <a:pPr>
              <a:lnSpc>
                <a:spcPct val="90000"/>
              </a:lnSpc>
              <a:spcBef>
                <a:spcPts val="600"/>
              </a:spcBef>
              <a:buClr>
                <a:srgbClr val="D15F19"/>
              </a:buClr>
              <a:buSzPct val="85000"/>
            </a:pPr>
            <a:endParaRPr lang="en-US" sz="2000" dirty="0" smtClean="0">
              <a:solidFill>
                <a:schemeClr val="bg1"/>
              </a:solidFill>
            </a:endParaRPr>
          </a:p>
          <a:p>
            <a:pPr>
              <a:lnSpc>
                <a:spcPct val="90000"/>
              </a:lnSpc>
              <a:spcBef>
                <a:spcPts val="600"/>
              </a:spcBef>
              <a:buClr>
                <a:srgbClr val="D15F19"/>
              </a:buClr>
              <a:buSzPct val="85000"/>
            </a:pPr>
            <a:r>
              <a:rPr lang="en-US" sz="2000" b="1" dirty="0" smtClean="0">
                <a:solidFill>
                  <a:schemeClr val="bg1"/>
                </a:solidFill>
              </a:rPr>
              <a:t>RMS Platform</a:t>
            </a:r>
          </a:p>
          <a:p>
            <a:pPr marL="285750" indent="-285750">
              <a:lnSpc>
                <a:spcPct val="90000"/>
              </a:lnSpc>
              <a:spcBef>
                <a:spcPts val="600"/>
              </a:spcBef>
              <a:buClr>
                <a:srgbClr val="D15F19"/>
              </a:buClr>
              <a:buSzPct val="85000"/>
              <a:buFont typeface="Arial" pitchFamily="34" charset="0"/>
              <a:buChar char="•"/>
            </a:pPr>
            <a:r>
              <a:rPr lang="en-US" sz="2000" dirty="0" smtClean="0">
                <a:solidFill>
                  <a:schemeClr val="bg1"/>
                </a:solidFill>
              </a:rPr>
              <a:t>Crypto</a:t>
            </a:r>
            <a:r>
              <a:rPr lang="en-US" sz="2000" dirty="0">
                <a:solidFill>
                  <a:schemeClr val="bg1"/>
                </a:solidFill>
              </a:rPr>
              <a:t>: </a:t>
            </a:r>
            <a:r>
              <a:rPr lang="en-US" sz="2000" dirty="0" smtClean="0">
                <a:solidFill>
                  <a:schemeClr val="bg1"/>
                </a:solidFill>
              </a:rPr>
              <a:t>2048-bit </a:t>
            </a:r>
            <a:r>
              <a:rPr lang="en-US" sz="2000" dirty="0">
                <a:solidFill>
                  <a:schemeClr val="bg1"/>
                </a:solidFill>
              </a:rPr>
              <a:t>key </a:t>
            </a:r>
            <a:r>
              <a:rPr lang="en-US" sz="2000" dirty="0" smtClean="0">
                <a:solidFill>
                  <a:schemeClr val="bg1"/>
                </a:solidFill>
              </a:rPr>
              <a:t>support</a:t>
            </a:r>
          </a:p>
          <a:p>
            <a:pPr marL="285750" indent="-285750">
              <a:lnSpc>
                <a:spcPct val="90000"/>
              </a:lnSpc>
              <a:spcBef>
                <a:spcPts val="600"/>
              </a:spcBef>
              <a:buClr>
                <a:srgbClr val="D15F19"/>
              </a:buClr>
              <a:buSzPct val="85000"/>
              <a:buFont typeface="Arial" pitchFamily="34" charset="0"/>
              <a:buChar char="•"/>
            </a:pPr>
            <a:r>
              <a:rPr lang="en-US" sz="2000" dirty="0">
                <a:solidFill>
                  <a:schemeClr val="bg1"/>
                </a:solidFill>
              </a:rPr>
              <a:t>Container level Generic file </a:t>
            </a:r>
            <a:r>
              <a:rPr lang="en-US" sz="2000" dirty="0" smtClean="0">
                <a:solidFill>
                  <a:schemeClr val="bg1"/>
                </a:solidFill>
              </a:rPr>
              <a:t>protection</a:t>
            </a:r>
          </a:p>
          <a:p>
            <a:pPr marL="285750" indent="-285750">
              <a:lnSpc>
                <a:spcPct val="90000"/>
              </a:lnSpc>
              <a:spcBef>
                <a:spcPts val="600"/>
              </a:spcBef>
              <a:buClr>
                <a:srgbClr val="D15F19"/>
              </a:buClr>
              <a:buSzPct val="85000"/>
              <a:buFont typeface="Arial" pitchFamily="34" charset="0"/>
              <a:buChar char="•"/>
            </a:pPr>
            <a:r>
              <a:rPr lang="en-US" sz="2000" dirty="0" smtClean="0">
                <a:solidFill>
                  <a:schemeClr val="bg1"/>
                </a:solidFill>
              </a:rPr>
              <a:t>New RMS Client SDK</a:t>
            </a:r>
          </a:p>
          <a:p>
            <a:pPr marL="285750" indent="-285750">
              <a:lnSpc>
                <a:spcPct val="90000"/>
              </a:lnSpc>
              <a:spcBef>
                <a:spcPts val="600"/>
              </a:spcBef>
              <a:buClr>
                <a:srgbClr val="D15F19"/>
              </a:buClr>
              <a:buSzPct val="85000"/>
              <a:buFont typeface="Arial" pitchFamily="34" charset="0"/>
              <a:buChar char="•"/>
            </a:pPr>
            <a:r>
              <a:rPr lang="en-US" sz="2000" dirty="0" smtClean="0">
                <a:solidFill>
                  <a:schemeClr val="bg1"/>
                </a:solidFill>
              </a:rPr>
              <a:t>IRM support on Windows Phone 7</a:t>
            </a:r>
          </a:p>
          <a:p>
            <a:pPr marL="285750" indent="-285750">
              <a:lnSpc>
                <a:spcPct val="90000"/>
              </a:lnSpc>
              <a:spcBef>
                <a:spcPts val="600"/>
              </a:spcBef>
              <a:buClr>
                <a:srgbClr val="D15F19"/>
              </a:buClr>
              <a:buSzPct val="85000"/>
              <a:buFont typeface="Arial" pitchFamily="34" charset="0"/>
              <a:buChar char="•"/>
            </a:pPr>
            <a:r>
              <a:rPr lang="en-US" sz="2000" dirty="0" smtClean="0">
                <a:solidFill>
                  <a:schemeClr val="bg1"/>
                </a:solidFill>
              </a:rPr>
              <a:t>Updated ADRMS SCOM Pack</a:t>
            </a:r>
          </a:p>
          <a:p>
            <a:pPr>
              <a:lnSpc>
                <a:spcPct val="90000"/>
              </a:lnSpc>
              <a:spcBef>
                <a:spcPts val="600"/>
              </a:spcBef>
              <a:buClr>
                <a:srgbClr val="D15F19"/>
              </a:buClr>
              <a:buSzPct val="85000"/>
            </a:pPr>
            <a:endParaRPr lang="en-US" sz="1200" dirty="0" smtClean="0">
              <a:solidFill>
                <a:schemeClr val="bg1"/>
              </a:solidFill>
            </a:endParaRPr>
          </a:p>
        </p:txBody>
      </p:sp>
      <p:sp>
        <p:nvSpPr>
          <p:cNvPr id="5" name="Rectangle 4"/>
          <p:cNvSpPr/>
          <p:nvPr/>
        </p:nvSpPr>
        <p:spPr>
          <a:xfrm>
            <a:off x="1013455" y="1834425"/>
            <a:ext cx="4067503" cy="4256550"/>
          </a:xfrm>
          <a:prstGeom prst="rect">
            <a:avLst/>
          </a:prstGeom>
        </p:spPr>
        <p:txBody>
          <a:bodyPr wrap="square">
            <a:spAutoFit/>
          </a:bodyPr>
          <a:lstStyle/>
          <a:p>
            <a:pPr>
              <a:lnSpc>
                <a:spcPct val="90000"/>
              </a:lnSpc>
              <a:spcBef>
                <a:spcPts val="600"/>
              </a:spcBef>
              <a:buClr>
                <a:srgbClr val="D15F19"/>
              </a:buClr>
              <a:buSzPct val="85000"/>
            </a:pPr>
            <a:r>
              <a:rPr lang="en-US" b="1" dirty="0" smtClean="0">
                <a:solidFill>
                  <a:schemeClr val="bg1"/>
                </a:solidFill>
              </a:rPr>
              <a:t>Applications</a:t>
            </a:r>
          </a:p>
          <a:p>
            <a:pPr indent="-288907">
              <a:lnSpc>
                <a:spcPct val="90000"/>
              </a:lnSpc>
              <a:spcBef>
                <a:spcPts val="600"/>
              </a:spcBef>
              <a:buClr>
                <a:srgbClr val="D15F19"/>
              </a:buClr>
              <a:buSzPct val="85000"/>
              <a:buFont typeface="Arial" pitchFamily="34" charset="0"/>
              <a:buChar char="•"/>
            </a:pPr>
            <a:r>
              <a:rPr lang="en-US" dirty="0" smtClean="0">
                <a:solidFill>
                  <a:schemeClr val="bg1"/>
                </a:solidFill>
              </a:rPr>
              <a:t>Office 2003-2010</a:t>
            </a:r>
          </a:p>
          <a:p>
            <a:pPr indent="-288907">
              <a:lnSpc>
                <a:spcPct val="90000"/>
              </a:lnSpc>
              <a:spcBef>
                <a:spcPts val="600"/>
              </a:spcBef>
              <a:buClr>
                <a:srgbClr val="D15F19"/>
              </a:buClr>
              <a:buSzPct val="85000"/>
              <a:buFont typeface="Arial" pitchFamily="34" charset="0"/>
              <a:buChar char="•"/>
            </a:pPr>
            <a:r>
              <a:rPr lang="en-US" dirty="0">
                <a:solidFill>
                  <a:schemeClr val="bg1"/>
                </a:solidFill>
              </a:rPr>
              <a:t>MAC Office </a:t>
            </a:r>
            <a:r>
              <a:rPr lang="en-US" dirty="0" smtClean="0">
                <a:solidFill>
                  <a:schemeClr val="bg1"/>
                </a:solidFill>
              </a:rPr>
              <a:t>2011</a:t>
            </a:r>
          </a:p>
          <a:p>
            <a:pPr indent="-288907">
              <a:lnSpc>
                <a:spcPct val="90000"/>
              </a:lnSpc>
              <a:spcBef>
                <a:spcPts val="600"/>
              </a:spcBef>
              <a:buClr>
                <a:srgbClr val="D15F19"/>
              </a:buClr>
              <a:buSzPct val="85000"/>
              <a:buFont typeface="Arial" pitchFamily="34" charset="0"/>
              <a:buChar char="•"/>
            </a:pPr>
            <a:r>
              <a:rPr lang="en-US" dirty="0" smtClean="0">
                <a:solidFill>
                  <a:schemeClr val="bg1"/>
                </a:solidFill>
              </a:rPr>
              <a:t>FCI (WS08 R2) </a:t>
            </a:r>
          </a:p>
          <a:p>
            <a:pPr indent="-288907">
              <a:lnSpc>
                <a:spcPct val="90000"/>
              </a:lnSpc>
              <a:spcBef>
                <a:spcPts val="600"/>
              </a:spcBef>
              <a:buClr>
                <a:srgbClr val="D15F19"/>
              </a:buClr>
              <a:buSzPct val="85000"/>
              <a:buFont typeface="Arial" pitchFamily="34" charset="0"/>
              <a:buChar char="•"/>
            </a:pPr>
            <a:r>
              <a:rPr lang="en-US" dirty="0">
                <a:solidFill>
                  <a:schemeClr val="bg1"/>
                </a:solidFill>
              </a:rPr>
              <a:t>Windows Mobile </a:t>
            </a:r>
            <a:r>
              <a:rPr lang="en-US" dirty="0" smtClean="0">
                <a:solidFill>
                  <a:schemeClr val="bg1"/>
                </a:solidFill>
              </a:rPr>
              <a:t>6.5    </a:t>
            </a:r>
          </a:p>
          <a:p>
            <a:pPr>
              <a:lnSpc>
                <a:spcPct val="90000"/>
              </a:lnSpc>
              <a:spcBef>
                <a:spcPts val="600"/>
              </a:spcBef>
              <a:buClr>
                <a:srgbClr val="D15F19"/>
              </a:buClr>
              <a:buSzPct val="85000"/>
            </a:pPr>
            <a:r>
              <a:rPr lang="en-US" b="1" dirty="0" smtClean="0">
                <a:solidFill>
                  <a:schemeClr val="bg1"/>
                </a:solidFill>
              </a:rPr>
              <a:t>Secure </a:t>
            </a:r>
            <a:r>
              <a:rPr lang="en-US" b="1" dirty="0">
                <a:solidFill>
                  <a:schemeClr val="bg1"/>
                </a:solidFill>
              </a:rPr>
              <a:t>email / </a:t>
            </a:r>
            <a:r>
              <a:rPr lang="en-US" b="1" dirty="0" smtClean="0">
                <a:solidFill>
                  <a:schemeClr val="bg1"/>
                </a:solidFill>
              </a:rPr>
              <a:t>messaging</a:t>
            </a:r>
          </a:p>
          <a:p>
            <a:pPr lvl="1" indent="-288907">
              <a:lnSpc>
                <a:spcPct val="90000"/>
              </a:lnSpc>
              <a:spcBef>
                <a:spcPts val="600"/>
              </a:spcBef>
              <a:buClr>
                <a:srgbClr val="D15F19"/>
              </a:buClr>
              <a:buSzPct val="85000"/>
              <a:buFont typeface="Arial" pitchFamily="34" charset="0"/>
              <a:buChar char="•"/>
            </a:pPr>
            <a:r>
              <a:rPr lang="en-US" dirty="0" smtClean="0">
                <a:solidFill>
                  <a:schemeClr val="bg1"/>
                </a:solidFill>
              </a:rPr>
              <a:t>Exchange 2007-2010</a:t>
            </a:r>
            <a:endParaRPr lang="en-US" dirty="0">
              <a:solidFill>
                <a:schemeClr val="bg1"/>
              </a:solidFill>
            </a:endParaRPr>
          </a:p>
          <a:p>
            <a:pPr>
              <a:lnSpc>
                <a:spcPct val="90000"/>
              </a:lnSpc>
              <a:spcBef>
                <a:spcPts val="600"/>
              </a:spcBef>
              <a:buClr>
                <a:srgbClr val="D15F19"/>
              </a:buClr>
              <a:buSzPct val="85000"/>
            </a:pPr>
            <a:r>
              <a:rPr lang="en-US" b="1" dirty="0">
                <a:solidFill>
                  <a:schemeClr val="bg1"/>
                </a:solidFill>
              </a:rPr>
              <a:t>Secure </a:t>
            </a:r>
            <a:r>
              <a:rPr lang="en-US" b="1" dirty="0" smtClean="0">
                <a:solidFill>
                  <a:schemeClr val="bg1"/>
                </a:solidFill>
              </a:rPr>
              <a:t>collaboration</a:t>
            </a:r>
          </a:p>
          <a:p>
            <a:pPr lvl="1" indent="-288907">
              <a:lnSpc>
                <a:spcPct val="90000"/>
              </a:lnSpc>
              <a:spcBef>
                <a:spcPts val="600"/>
              </a:spcBef>
              <a:buClr>
                <a:srgbClr val="D15F19"/>
              </a:buClr>
              <a:buSzPct val="85000"/>
              <a:buFont typeface="Arial" pitchFamily="34" charset="0"/>
              <a:buChar char="•"/>
            </a:pPr>
            <a:r>
              <a:rPr lang="en-US" dirty="0" smtClean="0">
                <a:solidFill>
                  <a:schemeClr val="bg1"/>
                </a:solidFill>
              </a:rPr>
              <a:t>SharePoint 2007-2010</a:t>
            </a:r>
          </a:p>
          <a:p>
            <a:pPr lvl="1" indent="-288907">
              <a:lnSpc>
                <a:spcPct val="90000"/>
              </a:lnSpc>
              <a:spcBef>
                <a:spcPts val="600"/>
              </a:spcBef>
              <a:buClr>
                <a:srgbClr val="D15F19"/>
              </a:buClr>
              <a:buSzPct val="85000"/>
              <a:buFont typeface="Arial" pitchFamily="34" charset="0"/>
              <a:buChar char="•"/>
            </a:pPr>
            <a:r>
              <a:rPr lang="en-US" dirty="0" smtClean="0">
                <a:solidFill>
                  <a:schemeClr val="bg1"/>
                </a:solidFill>
              </a:rPr>
              <a:t>UAG 2010 SP1</a:t>
            </a:r>
          </a:p>
          <a:p>
            <a:pPr>
              <a:lnSpc>
                <a:spcPct val="90000"/>
              </a:lnSpc>
              <a:spcBef>
                <a:spcPts val="600"/>
              </a:spcBef>
              <a:buClr>
                <a:srgbClr val="D15F19"/>
              </a:buClr>
              <a:buSzPct val="85000"/>
            </a:pPr>
            <a:r>
              <a:rPr lang="en-US" b="1" dirty="0" smtClean="0">
                <a:solidFill>
                  <a:schemeClr val="bg1"/>
                </a:solidFill>
              </a:rPr>
              <a:t>RMS Platform</a:t>
            </a:r>
          </a:p>
          <a:p>
            <a:pPr marL="171450" indent="-171450">
              <a:lnSpc>
                <a:spcPct val="90000"/>
              </a:lnSpc>
              <a:spcBef>
                <a:spcPts val="600"/>
              </a:spcBef>
              <a:buClr>
                <a:srgbClr val="D15F19"/>
              </a:buClr>
              <a:buSzPct val="85000"/>
              <a:buFont typeface="Arial" pitchFamily="34" charset="0"/>
              <a:buChar char="•"/>
            </a:pPr>
            <a:r>
              <a:rPr lang="en-US" dirty="0" smtClean="0">
                <a:solidFill>
                  <a:schemeClr val="bg1"/>
                </a:solidFill>
              </a:rPr>
              <a:t>Windows </a:t>
            </a:r>
            <a:r>
              <a:rPr lang="en-US" dirty="0">
                <a:solidFill>
                  <a:schemeClr val="bg1"/>
                </a:solidFill>
              </a:rPr>
              <a:t>Client (</a:t>
            </a:r>
            <a:r>
              <a:rPr lang="en-US" dirty="0" smtClean="0">
                <a:solidFill>
                  <a:schemeClr val="bg1"/>
                </a:solidFill>
              </a:rPr>
              <a:t>XP</a:t>
            </a:r>
            <a:r>
              <a:rPr lang="en-US" dirty="0">
                <a:solidFill>
                  <a:schemeClr val="bg1"/>
                </a:solidFill>
              </a:rPr>
              <a:t> </a:t>
            </a:r>
            <a:r>
              <a:rPr lang="en-US" dirty="0" smtClean="0">
                <a:solidFill>
                  <a:schemeClr val="bg1"/>
                </a:solidFill>
              </a:rPr>
              <a:t>– Win7 )</a:t>
            </a:r>
            <a:endParaRPr lang="en-US" dirty="0">
              <a:solidFill>
                <a:schemeClr val="bg1"/>
              </a:solidFill>
            </a:endParaRPr>
          </a:p>
          <a:p>
            <a:pPr marL="171450" indent="-171450">
              <a:lnSpc>
                <a:spcPct val="90000"/>
              </a:lnSpc>
              <a:spcBef>
                <a:spcPts val="600"/>
              </a:spcBef>
              <a:buClr>
                <a:srgbClr val="D15F19"/>
              </a:buClr>
              <a:buSzPct val="85000"/>
              <a:buFont typeface="Arial" pitchFamily="34" charset="0"/>
              <a:buChar char="•"/>
            </a:pPr>
            <a:r>
              <a:rPr lang="en-US" dirty="0">
                <a:solidFill>
                  <a:schemeClr val="bg1"/>
                </a:solidFill>
              </a:rPr>
              <a:t>Windows Server (</a:t>
            </a:r>
            <a:r>
              <a:rPr lang="en-US" dirty="0" smtClean="0">
                <a:solidFill>
                  <a:schemeClr val="bg1"/>
                </a:solidFill>
              </a:rPr>
              <a:t>2003-2008 R2)</a:t>
            </a:r>
            <a:endParaRPr lang="en-US" dirty="0">
              <a:solidFill>
                <a:schemeClr val="bg1"/>
              </a:solidFill>
            </a:endParaRPr>
          </a:p>
        </p:txBody>
      </p:sp>
      <p:sp>
        <p:nvSpPr>
          <p:cNvPr id="23" name="Rectangle 22"/>
          <p:cNvSpPr/>
          <p:nvPr/>
        </p:nvSpPr>
        <p:spPr>
          <a:xfrm rot="21591485">
            <a:off x="7332112" y="862723"/>
            <a:ext cx="3507222" cy="640080"/>
          </a:xfrm>
          <a:prstGeom prst="rect">
            <a:avLst/>
          </a:prstGeom>
        </p:spPr>
        <p:txBody>
          <a:bodyPr wrap="square" lIns="0" tIns="0" rIns="0" bIns="0" anchor="ctr">
            <a:noAutofit/>
          </a:bodyPr>
          <a:lstStyle/>
          <a:p>
            <a:pPr algn="ctr" defTabSz="1097078" fontAlgn="base">
              <a:lnSpc>
                <a:spcPct val="80000"/>
              </a:lnSpc>
              <a:spcBef>
                <a:spcPct val="0"/>
              </a:spcBef>
              <a:spcAft>
                <a:spcPct val="0"/>
              </a:spcAft>
              <a:defRPr/>
            </a:pPr>
            <a:r>
              <a:rPr lang="en-US" altLang="zh-CN" sz="4000" b="1" i="1" spc="-60" dirty="0" smtClean="0">
                <a:solidFill>
                  <a:srgbClr val="28263E"/>
                </a:solidFill>
                <a:latin typeface="Segoe" pitchFamily="34" charset="0"/>
              </a:rPr>
              <a:t>Future</a:t>
            </a:r>
            <a:endParaRPr lang="en-US" altLang="zh-CN" sz="2600" spc="-60" dirty="0" smtClean="0">
              <a:solidFill>
                <a:srgbClr val="28263E"/>
              </a:solidFill>
              <a:latin typeface="Segoe" pitchFamily="34" charset="0"/>
            </a:endParaRPr>
          </a:p>
        </p:txBody>
      </p:sp>
      <p:sp>
        <p:nvSpPr>
          <p:cNvPr id="3" name="Title 2"/>
          <p:cNvSpPr>
            <a:spLocks noGrp="1"/>
          </p:cNvSpPr>
          <p:nvPr>
            <p:ph type="title"/>
          </p:nvPr>
        </p:nvSpPr>
        <p:spPr>
          <a:xfrm>
            <a:off x="4514313" y="115816"/>
            <a:ext cx="3819198" cy="609398"/>
          </a:xfrm>
        </p:spPr>
        <p:txBody>
          <a:bodyPr/>
          <a:lstStyle/>
          <a:p>
            <a:r>
              <a:rPr lang="en-US" dirty="0" smtClean="0"/>
              <a:t>Summary </a:t>
            </a:r>
            <a:endParaRPr lang="en-US" dirty="0"/>
          </a:p>
        </p:txBody>
      </p:sp>
    </p:spTree>
    <p:extLst>
      <p:ext uri="{BB962C8B-B14F-4D97-AF65-F5344CB8AC3E}">
        <p14:creationId xmlns:p14="http://schemas.microsoft.com/office/powerpoint/2010/main" val="406045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Q &amp; A</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2914302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82080665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6" descr="C:\Program Files\Microsoft Resource DVD Artwork\DVD_ART\Artwork_Imagery\Shapes and Graphics\Box\Rectangle\glass straight bar.png"/>
          <p:cNvPicPr>
            <a:picLocks noChangeAspect="1" noChangeArrowheads="1"/>
          </p:cNvPicPr>
          <p:nvPr/>
        </p:nvPicPr>
        <p:blipFill>
          <a:blip r:embed="rId3"/>
          <a:srcRect/>
          <a:stretch>
            <a:fillRect/>
          </a:stretch>
        </p:blipFill>
        <p:spPr bwMode="auto">
          <a:xfrm>
            <a:off x="0" y="3070860"/>
            <a:ext cx="12188825" cy="1653540"/>
          </a:xfrm>
          <a:prstGeom prst="rect">
            <a:avLst/>
          </a:prstGeom>
          <a:noFill/>
        </p:spPr>
      </p:pic>
      <p:pic>
        <p:nvPicPr>
          <p:cNvPr id="33" name="Picture 16" descr="C:\Program Files\Microsoft Resource DVD Artwork\DVD_ART\Artwork_Imagery\Shapes and Graphics\Box\Rectangle\glass straight bar.png"/>
          <p:cNvPicPr>
            <a:picLocks noChangeAspect="1" noChangeArrowheads="1"/>
          </p:cNvPicPr>
          <p:nvPr/>
        </p:nvPicPr>
        <p:blipFill>
          <a:blip r:embed="rId3"/>
          <a:srcRect/>
          <a:stretch>
            <a:fillRect/>
          </a:stretch>
        </p:blipFill>
        <p:spPr bwMode="auto">
          <a:xfrm>
            <a:off x="0" y="4785360"/>
            <a:ext cx="12188825" cy="1653540"/>
          </a:xfrm>
          <a:prstGeom prst="rect">
            <a:avLst/>
          </a:prstGeom>
          <a:noFill/>
        </p:spPr>
      </p:pic>
      <p:pic>
        <p:nvPicPr>
          <p:cNvPr id="28" name="Picture 16" descr="C:\Program Files\Microsoft Resource DVD Artwork\DVD_ART\Artwork_Imagery\Shapes and Graphics\Box\Rectangle\glass straight bar.png"/>
          <p:cNvPicPr>
            <a:picLocks noChangeAspect="1" noChangeArrowheads="1"/>
          </p:cNvPicPr>
          <p:nvPr/>
        </p:nvPicPr>
        <p:blipFill>
          <a:blip r:embed="rId3"/>
          <a:srcRect/>
          <a:stretch>
            <a:fillRect/>
          </a:stretch>
        </p:blipFill>
        <p:spPr bwMode="auto">
          <a:xfrm>
            <a:off x="0" y="1356360"/>
            <a:ext cx="12188825" cy="1653540"/>
          </a:xfrm>
          <a:prstGeom prst="rect">
            <a:avLst/>
          </a:prstGeom>
          <a:noFill/>
        </p:spPr>
      </p:pic>
      <p:pic>
        <p:nvPicPr>
          <p:cNvPr id="29" name="Picture 4" descr="C:\Program Files\Microsoft Resource DVD Artwork\DVD_ART\Artwork_Imagery\Shapes and Graphics\circular shapes\sphere ball\blue sphere2.png"/>
          <p:cNvPicPr>
            <a:picLocks noChangeAspect="1" noChangeArrowheads="1"/>
          </p:cNvPicPr>
          <p:nvPr/>
        </p:nvPicPr>
        <p:blipFill>
          <a:blip r:embed="rId4"/>
          <a:srcRect/>
          <a:stretch>
            <a:fillRect/>
          </a:stretch>
        </p:blipFill>
        <p:spPr bwMode="auto">
          <a:xfrm>
            <a:off x="835330" y="1552491"/>
            <a:ext cx="1681266" cy="1261278"/>
          </a:xfrm>
          <a:prstGeom prst="rect">
            <a:avLst/>
          </a:prstGeom>
          <a:noFill/>
        </p:spPr>
      </p:pic>
      <p:sp>
        <p:nvSpPr>
          <p:cNvPr id="48" name="Rectangle 6"/>
          <p:cNvSpPr>
            <a:spLocks noChangeArrowheads="1"/>
          </p:cNvSpPr>
          <p:nvPr/>
        </p:nvSpPr>
        <p:spPr bwMode="auto">
          <a:xfrm>
            <a:off x="2781240" y="1540652"/>
            <a:ext cx="9243194" cy="1589658"/>
          </a:xfrm>
          <a:prstGeom prst="rect">
            <a:avLst/>
          </a:prstGeom>
          <a:noFill/>
          <a:ln w="9525" algn="ctr">
            <a:noFill/>
            <a:miter lim="800000"/>
            <a:headEnd/>
            <a:tailEnd/>
          </a:ln>
        </p:spPr>
        <p:txBody>
          <a:bodyPr lIns="82287" tIns="41144" rIns="82287" bIns="41144">
            <a:spAutoFit/>
          </a:bodyPr>
          <a:lstStyle/>
          <a:p>
            <a:pPr marL="288925" indent="-288925">
              <a:lnSpc>
                <a:spcPct val="90000"/>
              </a:lnSpc>
              <a:spcBef>
                <a:spcPct val="20000"/>
              </a:spcBef>
              <a:spcAft>
                <a:spcPts val="300"/>
              </a:spcAft>
              <a:buClr>
                <a:schemeClr val="tx2"/>
              </a:buClr>
              <a:buSzPct val="85000"/>
            </a:pPr>
            <a:r>
              <a:rPr lang="en-US" dirty="0" smtClean="0"/>
              <a:t>Protect Sensitive Information</a:t>
            </a:r>
            <a:endParaRPr lang="en-US" dirty="0"/>
          </a:p>
          <a:p>
            <a:pPr marL="288925" indent="-288925">
              <a:lnSpc>
                <a:spcPct val="90000"/>
              </a:lnSpc>
              <a:spcBef>
                <a:spcPct val="20000"/>
              </a:spcBef>
              <a:buSzPts val="1600"/>
              <a:buBlip>
                <a:blip r:embed="rId5"/>
              </a:buBlip>
            </a:pPr>
            <a:r>
              <a:rPr lang="en-US" dirty="0" smtClean="0"/>
              <a:t>Reduce risk associated with information leaks</a:t>
            </a:r>
          </a:p>
          <a:p>
            <a:pPr marL="288925" indent="-288925">
              <a:lnSpc>
                <a:spcPct val="90000"/>
              </a:lnSpc>
              <a:spcBef>
                <a:spcPct val="20000"/>
              </a:spcBef>
              <a:buSzPts val="1600"/>
              <a:buBlip>
                <a:blip r:embed="rId5"/>
              </a:buBlip>
            </a:pPr>
            <a:r>
              <a:rPr lang="en-US" dirty="0" smtClean="0"/>
              <a:t>Improve regulatory compliance</a:t>
            </a:r>
            <a:endParaRPr lang="en-US" dirty="0"/>
          </a:p>
          <a:p>
            <a:pPr marL="288925" indent="-288925">
              <a:lnSpc>
                <a:spcPct val="90000"/>
              </a:lnSpc>
              <a:spcBef>
                <a:spcPct val="20000"/>
              </a:spcBef>
              <a:buSzPts val="1600"/>
              <a:buBlip>
                <a:blip r:embed="rId5"/>
              </a:buBlip>
            </a:pPr>
            <a:r>
              <a:rPr lang="en-US" dirty="0" smtClean="0"/>
              <a:t>Centrally manage information protection policies</a:t>
            </a:r>
          </a:p>
          <a:p>
            <a:pPr marL="288925" indent="-288925">
              <a:lnSpc>
                <a:spcPct val="90000"/>
              </a:lnSpc>
              <a:spcBef>
                <a:spcPct val="20000"/>
              </a:spcBef>
              <a:buSzPts val="1600"/>
              <a:buBlip>
                <a:blip r:embed="rId5"/>
              </a:buBlip>
            </a:pPr>
            <a:endParaRPr lang="en-US" dirty="0" smtClean="0"/>
          </a:p>
        </p:txBody>
      </p:sp>
      <p:sp>
        <p:nvSpPr>
          <p:cNvPr id="49" name="Rectangle 7"/>
          <p:cNvSpPr>
            <a:spLocks noChangeArrowheads="1"/>
          </p:cNvSpPr>
          <p:nvPr/>
        </p:nvSpPr>
        <p:spPr bwMode="auto">
          <a:xfrm>
            <a:off x="2781240" y="4872701"/>
            <a:ext cx="8891253" cy="1229559"/>
          </a:xfrm>
          <a:prstGeom prst="rect">
            <a:avLst/>
          </a:prstGeom>
          <a:noFill/>
          <a:ln w="9525" algn="ctr">
            <a:noFill/>
            <a:miter lim="800000"/>
            <a:headEnd/>
            <a:tailEnd/>
          </a:ln>
        </p:spPr>
        <p:txBody>
          <a:bodyPr wrap="square" lIns="82287" tIns="41144" rIns="82287" bIns="41144">
            <a:spAutoFit/>
          </a:bodyPr>
          <a:lstStyle/>
          <a:p>
            <a:pPr marL="288925" indent="-288925">
              <a:lnSpc>
                <a:spcPct val="90000"/>
              </a:lnSpc>
              <a:spcBef>
                <a:spcPct val="20000"/>
              </a:spcBef>
              <a:spcAft>
                <a:spcPts val="300"/>
              </a:spcAft>
              <a:buClr>
                <a:schemeClr val="tx2"/>
              </a:buClr>
              <a:buSzPct val="85000"/>
            </a:pPr>
            <a:r>
              <a:rPr lang="en-US" dirty="0" smtClean="0"/>
              <a:t>Integrated Throughout The Enterprise</a:t>
            </a:r>
          </a:p>
          <a:p>
            <a:pPr marL="288925" indent="-288925">
              <a:lnSpc>
                <a:spcPct val="90000"/>
              </a:lnSpc>
              <a:spcBef>
                <a:spcPct val="20000"/>
              </a:spcBef>
              <a:buSzPts val="1600"/>
              <a:buBlip>
                <a:blip r:embed="rId5"/>
              </a:buBlip>
            </a:pPr>
            <a:r>
              <a:rPr lang="en-US" dirty="0" smtClean="0"/>
              <a:t>Built into core components of Microsoft infrastructure</a:t>
            </a:r>
          </a:p>
          <a:p>
            <a:pPr marL="288925" indent="-288925">
              <a:lnSpc>
                <a:spcPct val="90000"/>
              </a:lnSpc>
              <a:spcBef>
                <a:spcPct val="20000"/>
              </a:spcBef>
              <a:buSzPts val="1600"/>
              <a:buBlip>
                <a:blip r:embed="rId5"/>
              </a:buBlip>
            </a:pPr>
            <a:r>
              <a:rPr lang="en-US" dirty="0" smtClean="0"/>
              <a:t>Extensible platform to support third-party applications, document formats, and devices through the entire information lifecycle</a:t>
            </a:r>
          </a:p>
        </p:txBody>
      </p:sp>
      <p:sp>
        <p:nvSpPr>
          <p:cNvPr id="52" name="Rectangle 7"/>
          <p:cNvSpPr>
            <a:spLocks noChangeArrowheads="1"/>
          </p:cNvSpPr>
          <p:nvPr/>
        </p:nvSpPr>
        <p:spPr bwMode="auto">
          <a:xfrm>
            <a:off x="2781240" y="3216680"/>
            <a:ext cx="9407585" cy="1361903"/>
          </a:xfrm>
          <a:prstGeom prst="rect">
            <a:avLst/>
          </a:prstGeom>
          <a:noFill/>
          <a:ln w="9525" algn="ctr">
            <a:noFill/>
            <a:miter lim="800000"/>
            <a:headEnd/>
            <a:tailEnd/>
          </a:ln>
        </p:spPr>
        <p:txBody>
          <a:bodyPr wrap="square" lIns="82287" tIns="41144" rIns="82287" bIns="41144">
            <a:spAutoFit/>
          </a:bodyPr>
          <a:lstStyle/>
          <a:p>
            <a:pPr marL="288925" indent="-288925">
              <a:lnSpc>
                <a:spcPct val="90000"/>
              </a:lnSpc>
              <a:spcBef>
                <a:spcPct val="20000"/>
              </a:spcBef>
              <a:spcAft>
                <a:spcPts val="300"/>
              </a:spcAft>
              <a:buClr>
                <a:schemeClr val="tx2"/>
              </a:buClr>
              <a:buSzPct val="85000"/>
              <a:buFont typeface="Wingdings" pitchFamily="2" charset="2"/>
              <a:buNone/>
            </a:pPr>
            <a:r>
              <a:rPr lang="en-US" dirty="0" smtClean="0"/>
              <a:t>Provide Secure Messaging and Collaboration</a:t>
            </a:r>
          </a:p>
          <a:p>
            <a:pPr marL="288925" indent="-288925">
              <a:lnSpc>
                <a:spcPct val="90000"/>
              </a:lnSpc>
              <a:spcBef>
                <a:spcPct val="20000"/>
              </a:spcBef>
              <a:spcAft>
                <a:spcPts val="300"/>
              </a:spcAft>
              <a:buClr>
                <a:schemeClr val="tx2"/>
              </a:buClr>
              <a:buSzPts val="1600"/>
              <a:buBlip>
                <a:blip r:embed="rId5"/>
              </a:buBlip>
              <a:defRPr/>
            </a:pPr>
            <a:r>
              <a:rPr lang="en-US" dirty="0" smtClean="0"/>
              <a:t>Protection of email and documents between internal users</a:t>
            </a:r>
          </a:p>
          <a:p>
            <a:pPr marL="288925" indent="-288925">
              <a:lnSpc>
                <a:spcPct val="90000"/>
              </a:lnSpc>
              <a:spcBef>
                <a:spcPct val="20000"/>
              </a:spcBef>
              <a:spcAft>
                <a:spcPts val="300"/>
              </a:spcAft>
              <a:buClr>
                <a:schemeClr val="tx2"/>
              </a:buClr>
              <a:buSzPts val="1600"/>
              <a:buBlip>
                <a:blip r:embed="rId5"/>
              </a:buBlip>
              <a:defRPr/>
            </a:pPr>
            <a:r>
              <a:rPr lang="en-US" dirty="0" smtClean="0"/>
              <a:t>Secure collaboration with external partners and customers</a:t>
            </a:r>
          </a:p>
          <a:p>
            <a:pPr marL="288925" indent="-288925">
              <a:lnSpc>
                <a:spcPct val="90000"/>
              </a:lnSpc>
              <a:spcBef>
                <a:spcPct val="20000"/>
              </a:spcBef>
              <a:spcAft>
                <a:spcPts val="300"/>
              </a:spcAft>
              <a:buClr>
                <a:schemeClr val="tx2"/>
              </a:buClr>
              <a:buSzPts val="1600"/>
              <a:buBlip>
                <a:blip r:embed="rId5"/>
              </a:buBlip>
              <a:defRPr/>
            </a:pPr>
            <a:r>
              <a:rPr lang="en-US" dirty="0" smtClean="0"/>
              <a:t>Automated protection for email and collaboration applications</a:t>
            </a:r>
          </a:p>
        </p:txBody>
      </p:sp>
      <p:sp>
        <p:nvSpPr>
          <p:cNvPr id="61" name="Rectangle 2"/>
          <p:cNvSpPr>
            <a:spLocks noGrp="1" noChangeArrowheads="1"/>
          </p:cNvSpPr>
          <p:nvPr>
            <p:ph type="title"/>
          </p:nvPr>
        </p:nvSpPr>
        <p:spPr/>
        <p:txBody>
          <a:bodyPr/>
          <a:lstStyle/>
          <a:p>
            <a:r>
              <a:rPr lang="en-US" smtClean="0"/>
              <a:t>Our Information Protection Strategy</a:t>
            </a:r>
            <a:endParaRPr lang="en-US" dirty="0" smtClean="0"/>
          </a:p>
        </p:txBody>
      </p:sp>
      <p:pic>
        <p:nvPicPr>
          <p:cNvPr id="34" name="Picture 4" descr="C:\Program Files\Microsoft Resource DVD Artwork\DVD_ART\Artwork_Imagery\Shapes and Graphics\circular shapes\sphere ball\blue sphere2.png"/>
          <p:cNvPicPr>
            <a:picLocks noChangeAspect="1" noChangeArrowheads="1"/>
          </p:cNvPicPr>
          <p:nvPr/>
        </p:nvPicPr>
        <p:blipFill>
          <a:blip r:embed="rId4"/>
          <a:srcRect/>
          <a:stretch>
            <a:fillRect/>
          </a:stretch>
        </p:blipFill>
        <p:spPr bwMode="auto">
          <a:xfrm>
            <a:off x="835330" y="3266991"/>
            <a:ext cx="1681266" cy="1261278"/>
          </a:xfrm>
          <a:prstGeom prst="rect">
            <a:avLst/>
          </a:prstGeom>
          <a:noFill/>
        </p:spPr>
      </p:pic>
      <p:pic>
        <p:nvPicPr>
          <p:cNvPr id="35" name="Picture 4" descr="C:\Program Files\Microsoft Resource DVD Artwork\DVD_ART\Artwork_Imagery\Shapes and Graphics\circular shapes\sphere ball\blue sphere2.png"/>
          <p:cNvPicPr>
            <a:picLocks noChangeAspect="1" noChangeArrowheads="1"/>
          </p:cNvPicPr>
          <p:nvPr/>
        </p:nvPicPr>
        <p:blipFill>
          <a:blip r:embed="rId4"/>
          <a:srcRect/>
          <a:stretch>
            <a:fillRect/>
          </a:stretch>
        </p:blipFill>
        <p:spPr bwMode="auto">
          <a:xfrm>
            <a:off x="835330" y="4981491"/>
            <a:ext cx="1681266" cy="1261278"/>
          </a:xfrm>
          <a:prstGeom prst="rect">
            <a:avLst/>
          </a:prstGeom>
          <a:noFill/>
        </p:spPr>
      </p:pic>
      <p:pic>
        <p:nvPicPr>
          <p:cNvPr id="4099" name="Picture 3" descr="\\SERVER3\InternalBin\Resource DVD 35\DVD_ART35\Artwork_Imagery\Brand Photos\Scenarios\FY08 Brand - Business - No_exp\people IT Pro two talking server room business.png"/>
          <p:cNvPicPr>
            <a:picLocks noChangeAspect="1" noChangeArrowheads="1"/>
          </p:cNvPicPr>
          <p:nvPr/>
        </p:nvPicPr>
        <p:blipFill>
          <a:blip r:embed="rId6"/>
          <a:srcRect l="32761" r="9041"/>
          <a:stretch>
            <a:fillRect/>
          </a:stretch>
        </p:blipFill>
        <p:spPr bwMode="auto">
          <a:xfrm>
            <a:off x="977646" y="5037764"/>
            <a:ext cx="1384607" cy="1240434"/>
          </a:xfrm>
          <a:prstGeom prst="roundRect">
            <a:avLst>
              <a:gd name="adj" fmla="val 48725"/>
            </a:avLst>
          </a:prstGeom>
          <a:noFill/>
          <a:effectLst>
            <a:softEdge rad="127000"/>
          </a:effectLst>
        </p:spPr>
      </p:pic>
      <p:pic>
        <p:nvPicPr>
          <p:cNvPr id="1029" name="Picture 5" descr="\\SERVER3\InternalBin\Resource DVD 35\DVD_ART35\Artwork_Imagery\Shapes\Circular shapes\MGX 06 Circles\MGX small Circles Gray.png"/>
          <p:cNvPicPr>
            <a:picLocks noChangeAspect="1" noChangeArrowheads="1"/>
          </p:cNvPicPr>
          <p:nvPr/>
        </p:nvPicPr>
        <p:blipFill>
          <a:blip r:embed="rId7">
            <a:duotone>
              <a:prstClr val="black"/>
              <a:srgbClr val="D9C3A5">
                <a:tint val="50000"/>
                <a:satMod val="180000"/>
              </a:srgbClr>
            </a:duotone>
          </a:blip>
          <a:srcRect/>
          <a:stretch>
            <a:fillRect/>
          </a:stretch>
        </p:blipFill>
        <p:spPr bwMode="auto">
          <a:xfrm>
            <a:off x="977645" y="1641475"/>
            <a:ext cx="1396636" cy="1047750"/>
          </a:xfrm>
          <a:prstGeom prst="roundRect">
            <a:avLst>
              <a:gd name="adj" fmla="val 48725"/>
            </a:avLst>
          </a:prstGeom>
          <a:noFill/>
          <a:effectLst>
            <a:softEdge rad="127000"/>
          </a:effectLst>
        </p:spPr>
      </p:pic>
      <p:pic>
        <p:nvPicPr>
          <p:cNvPr id="19" name="Picture 4" descr="\\SERVER3\InternalBin\Resource DVD 35\DVD_ART35\Artwork_Imagery\Brand Photos\Scenarios\FY08 Brand - Business - No_exp\man hands typing laptop working developer IW mobility.png"/>
          <p:cNvPicPr>
            <a:picLocks noChangeAspect="1" noChangeArrowheads="1"/>
          </p:cNvPicPr>
          <p:nvPr/>
        </p:nvPicPr>
        <p:blipFill>
          <a:blip r:embed="rId8"/>
          <a:srcRect r="37246"/>
          <a:stretch>
            <a:fillRect/>
          </a:stretch>
        </p:blipFill>
        <p:spPr bwMode="auto">
          <a:xfrm>
            <a:off x="866435" y="3348491"/>
            <a:ext cx="1529798" cy="1182626"/>
          </a:xfrm>
          <a:prstGeom prst="roundRect">
            <a:avLst>
              <a:gd name="adj" fmla="val 48725"/>
            </a:avLst>
          </a:prstGeom>
          <a:noFill/>
          <a:effectLst>
            <a:softEdge rad="127000"/>
          </a:effectLst>
        </p:spPr>
      </p:pic>
      <p:grpSp>
        <p:nvGrpSpPr>
          <p:cNvPr id="20" name="Group 19"/>
          <p:cNvGrpSpPr/>
          <p:nvPr/>
        </p:nvGrpSpPr>
        <p:grpSpPr>
          <a:xfrm>
            <a:off x="1338120" y="1807973"/>
            <a:ext cx="821419" cy="833303"/>
            <a:chOff x="7170612" y="2262187"/>
            <a:chExt cx="2224540" cy="3008181"/>
          </a:xfrm>
        </p:grpSpPr>
        <p:pic>
          <p:nvPicPr>
            <p:cNvPr id="21" name="Picture 5" descr="\\SERVER3\InternalBin\Resource DVD 35\DVD_ART35\Artwork_Imagery\Icons - Illustrations\_WINDOWS SERVER ICONS\Documents\Document paper file Blank.png"/>
            <p:cNvPicPr>
              <a:picLocks noChangeAspect="1" noChangeArrowheads="1"/>
            </p:cNvPicPr>
            <p:nvPr/>
          </p:nvPicPr>
          <p:blipFill>
            <a:blip r:embed="rId9"/>
            <a:srcRect/>
            <a:stretch>
              <a:fillRect/>
            </a:stretch>
          </p:blipFill>
          <p:spPr bwMode="auto">
            <a:xfrm>
              <a:off x="7170612" y="2262187"/>
              <a:ext cx="1809750" cy="2333625"/>
            </a:xfrm>
            <a:prstGeom prst="rect">
              <a:avLst/>
            </a:prstGeom>
            <a:noFill/>
          </p:spPr>
        </p:pic>
        <p:pic>
          <p:nvPicPr>
            <p:cNvPr id="22" name="Picture 21" descr="\\SERVER3\InternalBin\Resource DVD 35\DVD_ART35\Artwork_Imagery\Icons - Illustrations\_WINDOWS SERVER ICONS\Hardware\Combo Lock secure locked security.png"/>
            <p:cNvPicPr>
              <a:picLocks noChangeAspect="1" noChangeArrowheads="1"/>
            </p:cNvPicPr>
            <p:nvPr/>
          </p:nvPicPr>
          <p:blipFill>
            <a:blip r:embed="rId10"/>
            <a:srcRect/>
            <a:stretch>
              <a:fillRect/>
            </a:stretch>
          </p:blipFill>
          <p:spPr bwMode="auto">
            <a:xfrm>
              <a:off x="7705722" y="2708254"/>
              <a:ext cx="1689430" cy="2562114"/>
            </a:xfrm>
            <a:prstGeom prst="rect">
              <a:avLst/>
            </a:prstGeom>
            <a:noFill/>
          </p:spPr>
        </p:pic>
      </p:grpSp>
    </p:spTree>
    <p:extLst>
      <p:ext uri="{BB962C8B-B14F-4D97-AF65-F5344CB8AC3E}">
        <p14:creationId xmlns:p14="http://schemas.microsoft.com/office/powerpoint/2010/main" val="356032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11046139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76173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117861562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71586236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6" descr="C:\Program Files\Microsoft Resource DVD Artwork\DVD_ART\Artwork_Imagery\Shapes and Graphics\Box\Rectangle\glass straight bar.png"/>
          <p:cNvPicPr>
            <a:picLocks noChangeAspect="1" noChangeArrowheads="1"/>
          </p:cNvPicPr>
          <p:nvPr/>
        </p:nvPicPr>
        <p:blipFill>
          <a:blip r:embed="rId3"/>
          <a:srcRect/>
          <a:stretch>
            <a:fillRect/>
          </a:stretch>
        </p:blipFill>
        <p:spPr bwMode="auto">
          <a:xfrm>
            <a:off x="0" y="3113034"/>
            <a:ext cx="12024434" cy="1653540"/>
          </a:xfrm>
          <a:prstGeom prst="rect">
            <a:avLst/>
          </a:prstGeom>
          <a:noFill/>
        </p:spPr>
      </p:pic>
      <p:pic>
        <p:nvPicPr>
          <p:cNvPr id="33" name="Picture 16" descr="C:\Program Files\Microsoft Resource DVD Artwork\DVD_ART\Artwork_Imagery\Shapes and Graphics\Box\Rectangle\glass straight bar.png"/>
          <p:cNvPicPr>
            <a:picLocks noChangeAspect="1" noChangeArrowheads="1"/>
          </p:cNvPicPr>
          <p:nvPr/>
        </p:nvPicPr>
        <p:blipFill>
          <a:blip r:embed="rId3"/>
          <a:srcRect/>
          <a:stretch>
            <a:fillRect/>
          </a:stretch>
        </p:blipFill>
        <p:spPr bwMode="auto">
          <a:xfrm>
            <a:off x="0" y="4785360"/>
            <a:ext cx="12188825" cy="1653540"/>
          </a:xfrm>
          <a:prstGeom prst="rect">
            <a:avLst/>
          </a:prstGeom>
          <a:noFill/>
        </p:spPr>
      </p:pic>
      <p:pic>
        <p:nvPicPr>
          <p:cNvPr id="28" name="Picture 16" descr="C:\Program Files\Microsoft Resource DVD Artwork\DVD_ART\Artwork_Imagery\Shapes and Graphics\Box\Rectangle\glass straight bar.png"/>
          <p:cNvPicPr>
            <a:picLocks noChangeAspect="1" noChangeArrowheads="1"/>
          </p:cNvPicPr>
          <p:nvPr/>
        </p:nvPicPr>
        <p:blipFill>
          <a:blip r:embed="rId3"/>
          <a:srcRect/>
          <a:stretch>
            <a:fillRect/>
          </a:stretch>
        </p:blipFill>
        <p:spPr bwMode="auto">
          <a:xfrm>
            <a:off x="0" y="1356360"/>
            <a:ext cx="12188825" cy="1653540"/>
          </a:xfrm>
          <a:prstGeom prst="rect">
            <a:avLst/>
          </a:prstGeom>
          <a:noFill/>
        </p:spPr>
      </p:pic>
      <p:pic>
        <p:nvPicPr>
          <p:cNvPr id="29" name="Picture 4" descr="C:\Program Files\Microsoft Resource DVD Artwork\DVD_ART\Artwork_Imagery\Shapes and Graphics\circular shapes\sphere ball\blue sphere2.png"/>
          <p:cNvPicPr>
            <a:picLocks noChangeAspect="1" noChangeArrowheads="1"/>
          </p:cNvPicPr>
          <p:nvPr/>
        </p:nvPicPr>
        <p:blipFill>
          <a:blip r:embed="rId4"/>
          <a:srcRect/>
          <a:stretch>
            <a:fillRect/>
          </a:stretch>
        </p:blipFill>
        <p:spPr bwMode="auto">
          <a:xfrm>
            <a:off x="835330" y="1552491"/>
            <a:ext cx="1681266" cy="1261278"/>
          </a:xfrm>
          <a:prstGeom prst="rect">
            <a:avLst/>
          </a:prstGeom>
          <a:noFill/>
        </p:spPr>
      </p:pic>
      <p:sp>
        <p:nvSpPr>
          <p:cNvPr id="48" name="Rectangle 6"/>
          <p:cNvSpPr>
            <a:spLocks noChangeArrowheads="1"/>
          </p:cNvSpPr>
          <p:nvPr/>
        </p:nvSpPr>
        <p:spPr bwMode="auto">
          <a:xfrm>
            <a:off x="2781240" y="1540652"/>
            <a:ext cx="9243194" cy="1612741"/>
          </a:xfrm>
          <a:prstGeom prst="rect">
            <a:avLst/>
          </a:prstGeom>
          <a:noFill/>
          <a:ln w="9525" algn="ctr">
            <a:noFill/>
            <a:miter lim="800000"/>
            <a:headEnd/>
            <a:tailEnd/>
          </a:ln>
        </p:spPr>
        <p:txBody>
          <a:bodyPr lIns="82287" tIns="41144" rIns="82287" bIns="41144">
            <a:spAutoFit/>
          </a:bodyPr>
          <a:lstStyle/>
          <a:p>
            <a:r>
              <a:rPr lang="en-US" sz="2000" dirty="0"/>
              <a:t>Move to the </a:t>
            </a:r>
            <a:r>
              <a:rPr lang="en-US" sz="2000" dirty="0" smtClean="0"/>
              <a:t>cloud</a:t>
            </a:r>
          </a:p>
          <a:p>
            <a:pPr marL="855663" lvl="1" indent="-395288">
              <a:lnSpc>
                <a:spcPct val="90000"/>
              </a:lnSpc>
              <a:spcBef>
                <a:spcPct val="20000"/>
              </a:spcBef>
              <a:buSzPct val="90000"/>
              <a:buBlip>
                <a:blip r:embed="rId5"/>
              </a:buBlip>
            </a:pPr>
            <a:r>
              <a:rPr lang="en-US" dirty="0">
                <a:solidFill>
                  <a:srgbClr val="FFFFFF"/>
                </a:solidFill>
              </a:rPr>
              <a:t>Accelerate MSFT cloud adoption</a:t>
            </a:r>
          </a:p>
          <a:p>
            <a:pPr marL="855663" lvl="1" indent="-395288">
              <a:lnSpc>
                <a:spcPct val="90000"/>
              </a:lnSpc>
              <a:spcBef>
                <a:spcPct val="20000"/>
              </a:spcBef>
              <a:buSzPct val="90000"/>
              <a:buBlip>
                <a:blip r:embed="rId5"/>
              </a:buBlip>
            </a:pPr>
            <a:r>
              <a:rPr lang="en-US" dirty="0">
                <a:solidFill>
                  <a:srgbClr val="FFFFFF"/>
                </a:solidFill>
              </a:rPr>
              <a:t>Increase RMS adoption and market reach</a:t>
            </a:r>
          </a:p>
          <a:p>
            <a:endParaRPr lang="en-US" sz="2000" dirty="0" smtClean="0"/>
          </a:p>
          <a:p>
            <a:pPr>
              <a:lnSpc>
                <a:spcPct val="90000"/>
              </a:lnSpc>
              <a:spcBef>
                <a:spcPct val="20000"/>
              </a:spcBef>
              <a:buSzPts val="1600"/>
            </a:pPr>
            <a:endParaRPr lang="en-US" dirty="0" smtClean="0"/>
          </a:p>
        </p:txBody>
      </p:sp>
      <p:sp>
        <p:nvSpPr>
          <p:cNvPr id="49" name="Rectangle 7"/>
          <p:cNvSpPr>
            <a:spLocks noChangeArrowheads="1"/>
          </p:cNvSpPr>
          <p:nvPr/>
        </p:nvSpPr>
        <p:spPr bwMode="auto">
          <a:xfrm>
            <a:off x="2781240" y="4872701"/>
            <a:ext cx="8891253" cy="969488"/>
          </a:xfrm>
          <a:prstGeom prst="rect">
            <a:avLst/>
          </a:prstGeom>
          <a:noFill/>
          <a:ln w="9525" algn="ctr">
            <a:noFill/>
            <a:miter lim="800000"/>
            <a:headEnd/>
            <a:tailEnd/>
          </a:ln>
        </p:spPr>
        <p:txBody>
          <a:bodyPr wrap="square" lIns="82287" tIns="41144" rIns="82287" bIns="41144">
            <a:spAutoFit/>
          </a:bodyPr>
          <a:lstStyle/>
          <a:p>
            <a:pPr lvl="0">
              <a:lnSpc>
                <a:spcPct val="90000"/>
              </a:lnSpc>
              <a:spcBef>
                <a:spcPct val="20000"/>
              </a:spcBef>
              <a:buSzPct val="90000"/>
            </a:pPr>
            <a:r>
              <a:rPr lang="en-US" sz="2000" dirty="0">
                <a:solidFill>
                  <a:srgbClr val="FFFFFF"/>
                </a:solidFill>
              </a:rPr>
              <a:t>Build a great Information Protection platform</a:t>
            </a:r>
          </a:p>
          <a:p>
            <a:pPr marL="855663" lvl="1" indent="-395288">
              <a:lnSpc>
                <a:spcPct val="90000"/>
              </a:lnSpc>
              <a:spcBef>
                <a:spcPct val="20000"/>
              </a:spcBef>
              <a:buSzPct val="90000"/>
              <a:buBlip>
                <a:blip r:embed="rId5"/>
              </a:buBlip>
            </a:pPr>
            <a:r>
              <a:rPr lang="en-US" dirty="0">
                <a:solidFill>
                  <a:srgbClr val="FFFFFF"/>
                </a:solidFill>
              </a:rPr>
              <a:t>Support key formats/devices through ISVs/Partners</a:t>
            </a:r>
          </a:p>
          <a:p>
            <a:pPr marL="855663" lvl="1" indent="-395288">
              <a:lnSpc>
                <a:spcPct val="90000"/>
              </a:lnSpc>
              <a:spcBef>
                <a:spcPct val="20000"/>
              </a:spcBef>
              <a:buSzPct val="90000"/>
              <a:buBlip>
                <a:blip r:embed="rId5"/>
              </a:buBlip>
            </a:pPr>
            <a:r>
              <a:rPr lang="en-US" dirty="0">
                <a:solidFill>
                  <a:srgbClr val="FFFFFF"/>
                </a:solidFill>
              </a:rPr>
              <a:t>Simplify developer </a:t>
            </a:r>
            <a:r>
              <a:rPr lang="en-US" dirty="0" smtClean="0">
                <a:solidFill>
                  <a:srgbClr val="FFFFFF"/>
                </a:solidFill>
              </a:rPr>
              <a:t>experience</a:t>
            </a:r>
            <a:endParaRPr lang="en-US" dirty="0">
              <a:solidFill>
                <a:srgbClr val="FFFFFF"/>
              </a:solidFill>
            </a:endParaRPr>
          </a:p>
        </p:txBody>
      </p:sp>
      <p:sp>
        <p:nvSpPr>
          <p:cNvPr id="52" name="Rectangle 7"/>
          <p:cNvSpPr>
            <a:spLocks noChangeArrowheads="1"/>
          </p:cNvSpPr>
          <p:nvPr/>
        </p:nvSpPr>
        <p:spPr bwMode="auto">
          <a:xfrm>
            <a:off x="2781240" y="3216680"/>
            <a:ext cx="9407585" cy="969488"/>
          </a:xfrm>
          <a:prstGeom prst="rect">
            <a:avLst/>
          </a:prstGeom>
          <a:noFill/>
          <a:ln w="9525" algn="ctr">
            <a:noFill/>
            <a:miter lim="800000"/>
            <a:headEnd/>
            <a:tailEnd/>
          </a:ln>
        </p:spPr>
        <p:txBody>
          <a:bodyPr wrap="square" lIns="82287" tIns="41144" rIns="82287" bIns="41144">
            <a:spAutoFit/>
          </a:bodyPr>
          <a:lstStyle/>
          <a:p>
            <a:pPr lvl="0">
              <a:lnSpc>
                <a:spcPct val="90000"/>
              </a:lnSpc>
              <a:spcBef>
                <a:spcPct val="20000"/>
              </a:spcBef>
              <a:buSzPct val="90000"/>
            </a:pPr>
            <a:r>
              <a:rPr lang="en-US" sz="2000" dirty="0">
                <a:solidFill>
                  <a:srgbClr val="FFFFFF"/>
                </a:solidFill>
              </a:rPr>
              <a:t>Continue RMS investments with Microsoft applications/platforms</a:t>
            </a:r>
          </a:p>
          <a:p>
            <a:pPr marL="855663" lvl="1" indent="-395288">
              <a:lnSpc>
                <a:spcPct val="90000"/>
              </a:lnSpc>
              <a:spcBef>
                <a:spcPct val="20000"/>
              </a:spcBef>
              <a:buSzPct val="90000"/>
              <a:buBlip>
                <a:blip r:embed="rId5"/>
              </a:buBlip>
            </a:pPr>
            <a:r>
              <a:rPr lang="en-US" dirty="0">
                <a:solidFill>
                  <a:srgbClr val="FFFFFF"/>
                </a:solidFill>
              </a:rPr>
              <a:t>On-premises and online</a:t>
            </a:r>
          </a:p>
          <a:p>
            <a:pPr marL="855663" lvl="1" indent="-395288">
              <a:lnSpc>
                <a:spcPct val="90000"/>
              </a:lnSpc>
              <a:spcBef>
                <a:spcPct val="20000"/>
              </a:spcBef>
              <a:buSzPct val="90000"/>
              <a:buBlip>
                <a:blip r:embed="rId5"/>
              </a:buBlip>
            </a:pPr>
            <a:r>
              <a:rPr lang="en-US" dirty="0">
                <a:solidFill>
                  <a:srgbClr val="FFFFFF"/>
                </a:solidFill>
              </a:rPr>
              <a:t>Support secure collaboration across organizations</a:t>
            </a:r>
          </a:p>
        </p:txBody>
      </p:sp>
      <p:sp>
        <p:nvSpPr>
          <p:cNvPr id="61" name="Rectangle 2"/>
          <p:cNvSpPr>
            <a:spLocks noGrp="1" noChangeArrowheads="1"/>
          </p:cNvSpPr>
          <p:nvPr>
            <p:ph type="title"/>
          </p:nvPr>
        </p:nvSpPr>
        <p:spPr/>
        <p:txBody>
          <a:bodyPr/>
          <a:lstStyle/>
          <a:p>
            <a:r>
              <a:rPr lang="en-US" smtClean="0"/>
              <a:t>Expanding the AD RMS Ecosystem</a:t>
            </a:r>
            <a:endParaRPr lang="en-US" dirty="0" smtClean="0"/>
          </a:p>
        </p:txBody>
      </p:sp>
      <p:pic>
        <p:nvPicPr>
          <p:cNvPr id="34" name="Picture 4" descr="C:\Program Files\Microsoft Resource DVD Artwork\DVD_ART\Artwork_Imagery\Shapes and Graphics\circular shapes\sphere ball\blue sphere2.png"/>
          <p:cNvPicPr>
            <a:picLocks noChangeAspect="1" noChangeArrowheads="1"/>
          </p:cNvPicPr>
          <p:nvPr/>
        </p:nvPicPr>
        <p:blipFill>
          <a:blip r:embed="rId4"/>
          <a:srcRect/>
          <a:stretch>
            <a:fillRect/>
          </a:stretch>
        </p:blipFill>
        <p:spPr bwMode="auto">
          <a:xfrm>
            <a:off x="835330" y="3266991"/>
            <a:ext cx="1681266" cy="1261278"/>
          </a:xfrm>
          <a:prstGeom prst="rect">
            <a:avLst/>
          </a:prstGeom>
          <a:noFill/>
        </p:spPr>
      </p:pic>
      <p:pic>
        <p:nvPicPr>
          <p:cNvPr id="35" name="Picture 4" descr="C:\Program Files\Microsoft Resource DVD Artwork\DVD_ART\Artwork_Imagery\Shapes and Graphics\circular shapes\sphere ball\blue sphere2.png"/>
          <p:cNvPicPr>
            <a:picLocks noChangeAspect="1" noChangeArrowheads="1"/>
          </p:cNvPicPr>
          <p:nvPr/>
        </p:nvPicPr>
        <p:blipFill>
          <a:blip r:embed="rId4"/>
          <a:srcRect/>
          <a:stretch>
            <a:fillRect/>
          </a:stretch>
        </p:blipFill>
        <p:spPr bwMode="auto">
          <a:xfrm>
            <a:off x="835330" y="4981491"/>
            <a:ext cx="1681266" cy="1261278"/>
          </a:xfrm>
          <a:prstGeom prst="rect">
            <a:avLst/>
          </a:prstGeom>
          <a:noFill/>
        </p:spPr>
      </p:pic>
      <p:pic>
        <p:nvPicPr>
          <p:cNvPr id="4099" name="Picture 3" descr="\\SERVER3\InternalBin\Resource DVD 35\DVD_ART35\Artwork_Imagery\Brand Photos\Scenarios\FY08 Brand - Business - No_exp\people IT Pro two talking server room business.png"/>
          <p:cNvPicPr>
            <a:picLocks noChangeAspect="1" noChangeArrowheads="1"/>
          </p:cNvPicPr>
          <p:nvPr/>
        </p:nvPicPr>
        <p:blipFill>
          <a:blip r:embed="rId6"/>
          <a:srcRect l="32761" r="9041"/>
          <a:stretch>
            <a:fillRect/>
          </a:stretch>
        </p:blipFill>
        <p:spPr bwMode="auto">
          <a:xfrm>
            <a:off x="977646" y="5037764"/>
            <a:ext cx="1384607" cy="1240434"/>
          </a:xfrm>
          <a:prstGeom prst="roundRect">
            <a:avLst>
              <a:gd name="adj" fmla="val 48725"/>
            </a:avLst>
          </a:prstGeom>
          <a:noFill/>
          <a:effectLst>
            <a:softEdge rad="127000"/>
          </a:effectLst>
        </p:spPr>
      </p:pic>
      <p:pic>
        <p:nvPicPr>
          <p:cNvPr id="1029" name="Picture 5" descr="\\SERVER3\InternalBin\Resource DVD 35\DVD_ART35\Artwork_Imagery\Shapes\Circular shapes\MGX 06 Circles\MGX small Circles Gray.png"/>
          <p:cNvPicPr>
            <a:picLocks noChangeAspect="1" noChangeArrowheads="1"/>
          </p:cNvPicPr>
          <p:nvPr/>
        </p:nvPicPr>
        <p:blipFill>
          <a:blip r:embed="rId7">
            <a:duotone>
              <a:prstClr val="black"/>
              <a:srgbClr val="D9C3A5">
                <a:tint val="50000"/>
                <a:satMod val="180000"/>
              </a:srgbClr>
            </a:duotone>
          </a:blip>
          <a:srcRect/>
          <a:stretch>
            <a:fillRect/>
          </a:stretch>
        </p:blipFill>
        <p:spPr bwMode="auto">
          <a:xfrm>
            <a:off x="977645" y="1641475"/>
            <a:ext cx="1396636" cy="1047750"/>
          </a:xfrm>
          <a:prstGeom prst="roundRect">
            <a:avLst>
              <a:gd name="adj" fmla="val 48725"/>
            </a:avLst>
          </a:prstGeom>
          <a:noFill/>
          <a:effectLst>
            <a:softEdge rad="127000"/>
          </a:effectLst>
        </p:spPr>
      </p:pic>
      <p:pic>
        <p:nvPicPr>
          <p:cNvPr id="19" name="Picture 4" descr="\\SERVER3\InternalBin\Resource DVD 35\DVD_ART35\Artwork_Imagery\Brand Photos\Scenarios\FY08 Brand - Business - No_exp\man hands typing laptop working developer IW mobility.png"/>
          <p:cNvPicPr>
            <a:picLocks noChangeAspect="1" noChangeArrowheads="1"/>
          </p:cNvPicPr>
          <p:nvPr/>
        </p:nvPicPr>
        <p:blipFill>
          <a:blip r:embed="rId8"/>
          <a:srcRect r="37246"/>
          <a:stretch>
            <a:fillRect/>
          </a:stretch>
        </p:blipFill>
        <p:spPr bwMode="auto">
          <a:xfrm>
            <a:off x="866435" y="3348491"/>
            <a:ext cx="1529798" cy="1182626"/>
          </a:xfrm>
          <a:prstGeom prst="roundRect">
            <a:avLst>
              <a:gd name="adj" fmla="val 48725"/>
            </a:avLst>
          </a:prstGeom>
          <a:noFill/>
          <a:effectLst>
            <a:softEdge rad="127000"/>
          </a:effectLst>
        </p:spPr>
      </p:pic>
      <p:grpSp>
        <p:nvGrpSpPr>
          <p:cNvPr id="20" name="Group 19"/>
          <p:cNvGrpSpPr/>
          <p:nvPr/>
        </p:nvGrpSpPr>
        <p:grpSpPr>
          <a:xfrm>
            <a:off x="1338120" y="1807973"/>
            <a:ext cx="821419" cy="833303"/>
            <a:chOff x="7170612" y="2262187"/>
            <a:chExt cx="2224540" cy="3008181"/>
          </a:xfrm>
        </p:grpSpPr>
        <p:pic>
          <p:nvPicPr>
            <p:cNvPr id="21" name="Picture 5" descr="\\SERVER3\InternalBin\Resource DVD 35\DVD_ART35\Artwork_Imagery\Icons - Illustrations\_WINDOWS SERVER ICONS\Documents\Document paper file Blank.png"/>
            <p:cNvPicPr>
              <a:picLocks noChangeAspect="1" noChangeArrowheads="1"/>
            </p:cNvPicPr>
            <p:nvPr/>
          </p:nvPicPr>
          <p:blipFill>
            <a:blip r:embed="rId9"/>
            <a:srcRect/>
            <a:stretch>
              <a:fillRect/>
            </a:stretch>
          </p:blipFill>
          <p:spPr bwMode="auto">
            <a:xfrm>
              <a:off x="7170612" y="2262187"/>
              <a:ext cx="1809750" cy="2333625"/>
            </a:xfrm>
            <a:prstGeom prst="rect">
              <a:avLst/>
            </a:prstGeom>
            <a:noFill/>
          </p:spPr>
        </p:pic>
        <p:pic>
          <p:nvPicPr>
            <p:cNvPr id="22" name="Picture 21" descr="\\SERVER3\InternalBin\Resource DVD 35\DVD_ART35\Artwork_Imagery\Icons - Illustrations\_WINDOWS SERVER ICONS\Hardware\Combo Lock secure locked security.png"/>
            <p:cNvPicPr>
              <a:picLocks noChangeAspect="1" noChangeArrowheads="1"/>
            </p:cNvPicPr>
            <p:nvPr/>
          </p:nvPicPr>
          <p:blipFill>
            <a:blip r:embed="rId10"/>
            <a:srcRect/>
            <a:stretch>
              <a:fillRect/>
            </a:stretch>
          </p:blipFill>
          <p:spPr bwMode="auto">
            <a:xfrm>
              <a:off x="7705722" y="2708254"/>
              <a:ext cx="1689430" cy="2562114"/>
            </a:xfrm>
            <a:prstGeom prst="rect">
              <a:avLst/>
            </a:prstGeom>
            <a:noFill/>
          </p:spPr>
        </p:pic>
      </p:grpSp>
    </p:spTree>
    <p:extLst>
      <p:ext uri="{BB962C8B-B14F-4D97-AF65-F5344CB8AC3E}">
        <p14:creationId xmlns:p14="http://schemas.microsoft.com/office/powerpoint/2010/main" val="164878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Recent RMS Features and Workload Integration</a:t>
            </a:r>
            <a:endParaRPr lang="en-US" dirty="0"/>
          </a:p>
        </p:txBody>
      </p:sp>
      <p:sp>
        <p:nvSpPr>
          <p:cNvPr id="3" name="Content Placeholder 2"/>
          <p:cNvSpPr>
            <a:spLocks noGrp="1"/>
          </p:cNvSpPr>
          <p:nvPr>
            <p:ph idx="1"/>
          </p:nvPr>
        </p:nvSpPr>
        <p:spPr>
          <a:xfrm>
            <a:off x="550643" y="1873468"/>
            <a:ext cx="11149013" cy="2259080"/>
          </a:xfrm>
        </p:spPr>
        <p:txBody>
          <a:bodyPr/>
          <a:lstStyle/>
          <a:p>
            <a:r>
              <a:rPr lang="en-US" sz="3600" dirty="0" smtClean="0"/>
              <a:t>Online Federation Gateway Integration </a:t>
            </a:r>
          </a:p>
          <a:p>
            <a:r>
              <a:rPr lang="en-US" sz="3600" dirty="0" smtClean="0"/>
              <a:t>RMS Integration in Exchange Online</a:t>
            </a:r>
          </a:p>
          <a:p>
            <a:r>
              <a:rPr lang="en-US" sz="3600" dirty="0" smtClean="0"/>
              <a:t>Mac Office 2011 Integration </a:t>
            </a:r>
          </a:p>
          <a:p>
            <a:endParaRPr lang="en-US" dirty="0"/>
          </a:p>
        </p:txBody>
      </p:sp>
    </p:spTree>
    <p:extLst>
      <p:ext uri="{BB962C8B-B14F-4D97-AF65-F5344CB8AC3E}">
        <p14:creationId xmlns:p14="http://schemas.microsoft.com/office/powerpoint/2010/main" val="323745843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 RMS Integration with through Online Federation Gateway</a:t>
            </a:r>
            <a:endParaRPr lang="en-US" dirty="0"/>
          </a:p>
        </p:txBody>
      </p:sp>
      <p:sp>
        <p:nvSpPr>
          <p:cNvPr id="4" name="Content Placeholder 3"/>
          <p:cNvSpPr>
            <a:spLocks noGrp="1"/>
          </p:cNvSpPr>
          <p:nvPr>
            <p:ph idx="1"/>
          </p:nvPr>
        </p:nvSpPr>
        <p:spPr>
          <a:xfrm>
            <a:off x="519112" y="1905000"/>
            <a:ext cx="11149013" cy="5176802"/>
          </a:xfrm>
        </p:spPr>
        <p:txBody>
          <a:bodyPr/>
          <a:lstStyle/>
          <a:p>
            <a:r>
              <a:rPr lang="en-US" sz="2800" dirty="0" smtClean="0"/>
              <a:t>Online Federation Gateway </a:t>
            </a:r>
          </a:p>
          <a:p>
            <a:pPr lvl="1"/>
            <a:r>
              <a:rPr lang="en-US" sz="2400" dirty="0" smtClean="0"/>
              <a:t>Identity service that runs in the cloud (over the Internet and beyond your corporate network domain)</a:t>
            </a:r>
          </a:p>
          <a:p>
            <a:pPr lvl="1"/>
            <a:r>
              <a:rPr lang="en-US" sz="2400" dirty="0" smtClean="0"/>
              <a:t>Allow users from one federated organization to be trusted by another federated organization.</a:t>
            </a:r>
          </a:p>
          <a:p>
            <a:r>
              <a:rPr lang="en-US" sz="2800" dirty="0" smtClean="0"/>
              <a:t>Scenarios:</a:t>
            </a:r>
          </a:p>
          <a:p>
            <a:pPr lvl="1"/>
            <a:r>
              <a:rPr lang="en-US" sz="2400" dirty="0" smtClean="0"/>
              <a:t>Extends AD RMS usage to External Parties for Exchange 2010 Sp1 IRM features</a:t>
            </a:r>
          </a:p>
          <a:p>
            <a:pPr lvl="2"/>
            <a:r>
              <a:rPr lang="en-US" sz="2000" dirty="0" smtClean="0"/>
              <a:t>No AD RMS is required in the external party</a:t>
            </a:r>
          </a:p>
          <a:p>
            <a:pPr lvl="2"/>
            <a:r>
              <a:rPr lang="en-US" sz="2000" dirty="0" smtClean="0"/>
              <a:t>Enables IRM in OWA, Transport Decryption, Journal Decryption for B2B Scenarios</a:t>
            </a:r>
          </a:p>
          <a:p>
            <a:r>
              <a:rPr lang="en-US" sz="2800" dirty="0" smtClean="0"/>
              <a:t>Requires AD RMS Windows Server 2008 R2 Sp1</a:t>
            </a:r>
          </a:p>
          <a:p>
            <a:endParaRPr lang="en-US" sz="2800" dirty="0" smtClean="0"/>
          </a:p>
          <a:p>
            <a:endParaRPr lang="en-US" sz="2800" dirty="0"/>
          </a:p>
        </p:txBody>
      </p:sp>
    </p:spTree>
    <p:extLst>
      <p:ext uri="{BB962C8B-B14F-4D97-AF65-F5344CB8AC3E}">
        <p14:creationId xmlns:p14="http://schemas.microsoft.com/office/powerpoint/2010/main" val="5042062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icture 2"/>
          <p:cNvPicPr>
            <a:picLocks noChangeAspect="1" noChangeArrowheads="1"/>
          </p:cNvPicPr>
          <p:nvPr/>
        </p:nvPicPr>
        <p:blipFill>
          <a:blip r:embed="rId3" cstate="print"/>
          <a:srcRect/>
          <a:stretch>
            <a:fillRect/>
          </a:stretch>
        </p:blipFill>
        <p:spPr bwMode="auto">
          <a:xfrm rot="-10860000">
            <a:off x="3623192" y="751184"/>
            <a:ext cx="1720403" cy="5867400"/>
          </a:xfrm>
          <a:prstGeom prst="rect">
            <a:avLst/>
          </a:prstGeom>
          <a:noFill/>
          <a:ln w="9525">
            <a:noFill/>
            <a:miter lim="800000"/>
            <a:headEnd/>
            <a:tailEnd/>
          </a:ln>
        </p:spPr>
      </p:pic>
      <p:pic>
        <p:nvPicPr>
          <p:cNvPr id="119" name="Picture 41"/>
          <p:cNvPicPr>
            <a:picLocks noChangeAspect="1" noChangeArrowheads="1"/>
          </p:cNvPicPr>
          <p:nvPr/>
        </p:nvPicPr>
        <p:blipFill>
          <a:blip r:embed="rId4" cstate="print"/>
          <a:srcRect/>
          <a:stretch>
            <a:fillRect/>
          </a:stretch>
        </p:blipFill>
        <p:spPr bwMode="auto">
          <a:xfrm rot="25860000">
            <a:off x="4535095" y="4569309"/>
            <a:ext cx="1751649" cy="426922"/>
          </a:xfrm>
          <a:prstGeom prst="rect">
            <a:avLst/>
          </a:prstGeom>
          <a:noFill/>
          <a:ln w="9525">
            <a:noFill/>
            <a:miter lim="800000"/>
            <a:headEnd/>
            <a:tailEnd/>
          </a:ln>
        </p:spPr>
      </p:pic>
      <p:pic>
        <p:nvPicPr>
          <p:cNvPr id="120" name="Picture 48"/>
          <p:cNvPicPr>
            <a:picLocks noChangeAspect="1" noChangeArrowheads="1"/>
          </p:cNvPicPr>
          <p:nvPr/>
        </p:nvPicPr>
        <p:blipFill>
          <a:blip r:embed="rId5" cstate="print"/>
          <a:srcRect/>
          <a:stretch>
            <a:fillRect/>
          </a:stretch>
        </p:blipFill>
        <p:spPr bwMode="auto">
          <a:xfrm rot="3000000" flipH="1">
            <a:off x="3253161" y="2407674"/>
            <a:ext cx="1371276" cy="381467"/>
          </a:xfrm>
          <a:prstGeom prst="rect">
            <a:avLst/>
          </a:prstGeom>
          <a:noFill/>
          <a:ln w="9525">
            <a:noFill/>
            <a:miter lim="800000"/>
            <a:headEnd/>
            <a:tailEnd/>
          </a:ln>
        </p:spPr>
      </p:pic>
      <p:pic>
        <p:nvPicPr>
          <p:cNvPr id="128" name="Picture 46"/>
          <p:cNvPicPr>
            <a:picLocks noChangeAspect="1" noChangeArrowheads="1"/>
          </p:cNvPicPr>
          <p:nvPr/>
        </p:nvPicPr>
        <p:blipFill>
          <a:blip r:embed="rId6" cstate="print"/>
          <a:srcRect/>
          <a:stretch>
            <a:fillRect/>
          </a:stretch>
        </p:blipFill>
        <p:spPr bwMode="auto">
          <a:xfrm>
            <a:off x="2539339" y="3048000"/>
            <a:ext cx="406294" cy="304800"/>
          </a:xfrm>
          <a:prstGeom prst="rect">
            <a:avLst/>
          </a:prstGeom>
          <a:noFill/>
          <a:ln w="9525">
            <a:noFill/>
            <a:miter lim="800000"/>
            <a:headEnd/>
            <a:tailEnd/>
          </a:ln>
        </p:spPr>
      </p:pic>
      <p:grpSp>
        <p:nvGrpSpPr>
          <p:cNvPr id="18" name="Group 55"/>
          <p:cNvGrpSpPr>
            <a:grpSpLocks/>
          </p:cNvGrpSpPr>
          <p:nvPr/>
        </p:nvGrpSpPr>
        <p:grpSpPr bwMode="auto">
          <a:xfrm>
            <a:off x="2670543" y="3043238"/>
            <a:ext cx="831634" cy="304800"/>
            <a:chOff x="2548" y="3309"/>
            <a:chExt cx="393" cy="192"/>
          </a:xfrm>
        </p:grpSpPr>
        <p:pic>
          <p:nvPicPr>
            <p:cNvPr id="19519" name="Picture 56"/>
            <p:cNvPicPr>
              <a:picLocks noChangeAspect="1" noChangeArrowheads="1"/>
            </p:cNvPicPr>
            <p:nvPr/>
          </p:nvPicPr>
          <p:blipFill>
            <a:blip r:embed="rId6" cstate="print"/>
            <a:srcRect/>
            <a:stretch>
              <a:fillRect/>
            </a:stretch>
          </p:blipFill>
          <p:spPr bwMode="auto">
            <a:xfrm>
              <a:off x="2665" y="3309"/>
              <a:ext cx="192" cy="192"/>
            </a:xfrm>
            <a:prstGeom prst="rect">
              <a:avLst/>
            </a:prstGeom>
            <a:noFill/>
            <a:ln w="9525">
              <a:noFill/>
              <a:miter lim="800000"/>
              <a:headEnd/>
              <a:tailEnd/>
            </a:ln>
          </p:spPr>
        </p:pic>
        <p:sp>
          <p:nvSpPr>
            <p:cNvPr id="172089" name="Text Box 57"/>
            <p:cNvSpPr txBox="1">
              <a:spLocks noChangeArrowheads="1"/>
            </p:cNvSpPr>
            <p:nvPr/>
          </p:nvSpPr>
          <p:spPr bwMode="auto">
            <a:xfrm>
              <a:off x="2548" y="3312"/>
              <a:ext cx="393" cy="173"/>
            </a:xfrm>
            <a:prstGeom prst="rect">
              <a:avLst/>
            </a:prstGeom>
            <a:noFill/>
            <a:ln w="9525">
              <a:noFill/>
              <a:miter lim="800000"/>
              <a:headEnd/>
              <a:tailEnd/>
            </a:ln>
          </p:spPr>
          <p:txBody>
            <a:bodyPr wrap="square">
              <a:spAutoFit/>
            </a:bodyPr>
            <a:lstStyle/>
            <a:p>
              <a:pPr algn="ctr">
                <a:spcBef>
                  <a:spcPct val="50000"/>
                </a:spcBef>
                <a:defRPr/>
              </a:pPr>
              <a:r>
                <a:rPr lang="en-US" sz="1200" dirty="0">
                  <a:effectLst>
                    <a:outerShdw blurRad="38100" dist="38100" dir="2700000" algn="tl">
                      <a:srgbClr val="000000"/>
                    </a:outerShdw>
                  </a:effectLst>
                </a:rPr>
                <a:t>6</a:t>
              </a:r>
            </a:p>
          </p:txBody>
        </p:sp>
      </p:grpSp>
      <p:pic>
        <p:nvPicPr>
          <p:cNvPr id="19460" name="Picture 2"/>
          <p:cNvPicPr>
            <a:picLocks noChangeAspect="1" noChangeArrowheads="1"/>
          </p:cNvPicPr>
          <p:nvPr/>
        </p:nvPicPr>
        <p:blipFill>
          <a:blip r:embed="rId3" cstate="print"/>
          <a:srcRect/>
          <a:stretch>
            <a:fillRect/>
          </a:stretch>
        </p:blipFill>
        <p:spPr bwMode="auto">
          <a:xfrm>
            <a:off x="1132121" y="762000"/>
            <a:ext cx="1720403" cy="5867400"/>
          </a:xfrm>
          <a:prstGeom prst="rect">
            <a:avLst/>
          </a:prstGeom>
          <a:noFill/>
          <a:ln w="9525">
            <a:noFill/>
            <a:miter lim="800000"/>
            <a:headEnd/>
            <a:tailEnd/>
          </a:ln>
        </p:spPr>
      </p:pic>
      <p:pic>
        <p:nvPicPr>
          <p:cNvPr id="130" name="Picture 44"/>
          <p:cNvPicPr>
            <a:picLocks noChangeAspect="1" noChangeArrowheads="1"/>
          </p:cNvPicPr>
          <p:nvPr/>
        </p:nvPicPr>
        <p:blipFill>
          <a:blip r:embed="rId7" cstate="print"/>
          <a:srcRect/>
          <a:stretch>
            <a:fillRect/>
          </a:stretch>
        </p:blipFill>
        <p:spPr bwMode="auto">
          <a:xfrm>
            <a:off x="1278853" y="3152778"/>
            <a:ext cx="3348358" cy="428625"/>
          </a:xfrm>
          <a:prstGeom prst="rect">
            <a:avLst/>
          </a:prstGeom>
          <a:noFill/>
          <a:ln w="9525">
            <a:noFill/>
            <a:miter lim="800000"/>
            <a:headEnd/>
            <a:tailEnd/>
          </a:ln>
        </p:spPr>
      </p:pic>
      <p:grpSp>
        <p:nvGrpSpPr>
          <p:cNvPr id="109" name="Group 32"/>
          <p:cNvGrpSpPr>
            <a:grpSpLocks/>
          </p:cNvGrpSpPr>
          <p:nvPr/>
        </p:nvGrpSpPr>
        <p:grpSpPr bwMode="auto">
          <a:xfrm rot="-2100000">
            <a:off x="406438" y="3051755"/>
            <a:ext cx="4359310" cy="1589089"/>
            <a:chOff x="1009" y="2425"/>
            <a:chExt cx="1948" cy="1001"/>
          </a:xfrm>
        </p:grpSpPr>
        <p:pic>
          <p:nvPicPr>
            <p:cNvPr id="112" name="Picture 41"/>
            <p:cNvPicPr>
              <a:picLocks noChangeAspect="1" noChangeArrowheads="1"/>
            </p:cNvPicPr>
            <p:nvPr/>
          </p:nvPicPr>
          <p:blipFill>
            <a:blip r:embed="rId4" cstate="print"/>
            <a:srcRect/>
            <a:stretch>
              <a:fillRect/>
            </a:stretch>
          </p:blipFill>
          <p:spPr bwMode="auto">
            <a:xfrm rot="180000">
              <a:off x="1009" y="3281"/>
              <a:ext cx="1948" cy="145"/>
            </a:xfrm>
            <a:prstGeom prst="rect">
              <a:avLst/>
            </a:prstGeom>
            <a:noFill/>
            <a:ln w="9525">
              <a:noFill/>
              <a:miter lim="800000"/>
              <a:headEnd/>
              <a:tailEnd/>
            </a:ln>
          </p:spPr>
        </p:pic>
        <p:grpSp>
          <p:nvGrpSpPr>
            <p:cNvPr id="111" name="Group 38"/>
            <p:cNvGrpSpPr>
              <a:grpSpLocks/>
            </p:cNvGrpSpPr>
            <p:nvPr/>
          </p:nvGrpSpPr>
          <p:grpSpPr bwMode="auto">
            <a:xfrm>
              <a:off x="1992" y="2425"/>
              <a:ext cx="250" cy="195"/>
              <a:chOff x="4248" y="2761"/>
              <a:chExt cx="250" cy="195"/>
            </a:xfrm>
          </p:grpSpPr>
          <p:pic>
            <p:nvPicPr>
              <p:cNvPr id="113" name="Picture 39"/>
              <p:cNvPicPr>
                <a:picLocks noChangeAspect="1" noChangeArrowheads="1"/>
              </p:cNvPicPr>
              <p:nvPr/>
            </p:nvPicPr>
            <p:blipFill>
              <a:blip r:embed="rId6" cstate="print"/>
              <a:srcRect/>
              <a:stretch>
                <a:fillRect/>
              </a:stretch>
            </p:blipFill>
            <p:spPr bwMode="auto">
              <a:xfrm rot="2040000">
                <a:off x="4268" y="2761"/>
                <a:ext cx="192" cy="192"/>
              </a:xfrm>
              <a:prstGeom prst="rect">
                <a:avLst/>
              </a:prstGeom>
              <a:noFill/>
              <a:ln w="9525">
                <a:noFill/>
                <a:miter lim="800000"/>
                <a:headEnd/>
                <a:tailEnd/>
              </a:ln>
            </p:spPr>
          </p:pic>
          <p:sp>
            <p:nvSpPr>
              <p:cNvPr id="114" name="Text Box 40"/>
              <p:cNvSpPr txBox="1">
                <a:spLocks noChangeArrowheads="1"/>
              </p:cNvSpPr>
              <p:nvPr/>
            </p:nvSpPr>
            <p:spPr bwMode="auto">
              <a:xfrm rot="1800000">
                <a:off x="4248" y="2783"/>
                <a:ext cx="250" cy="173"/>
              </a:xfrm>
              <a:prstGeom prst="rect">
                <a:avLst/>
              </a:prstGeom>
              <a:noFill/>
              <a:ln w="9525">
                <a:noFill/>
                <a:miter lim="800000"/>
                <a:headEnd/>
                <a:tailEnd/>
              </a:ln>
            </p:spPr>
            <p:txBody>
              <a:bodyPr>
                <a:spAutoFit/>
              </a:bodyPr>
              <a:lstStyle/>
              <a:p>
                <a:pPr algn="ctr">
                  <a:spcBef>
                    <a:spcPct val="50000"/>
                  </a:spcBef>
                  <a:defRPr/>
                </a:pPr>
                <a:r>
                  <a:rPr lang="en-US" sz="1200" dirty="0">
                    <a:effectLst>
                      <a:outerShdw blurRad="38100" dist="38100" dir="2700000" algn="tl">
                        <a:srgbClr val="000000"/>
                      </a:outerShdw>
                    </a:effectLst>
                  </a:rPr>
                  <a:t>2</a:t>
                </a:r>
              </a:p>
            </p:txBody>
          </p:sp>
        </p:grpSp>
      </p:grpSp>
      <p:pic>
        <p:nvPicPr>
          <p:cNvPr id="127" name="Picture 46"/>
          <p:cNvPicPr>
            <a:picLocks noChangeAspect="1" noChangeArrowheads="1"/>
          </p:cNvPicPr>
          <p:nvPr/>
        </p:nvPicPr>
        <p:blipFill>
          <a:blip r:embed="rId6" cstate="print"/>
          <a:srcRect/>
          <a:stretch>
            <a:fillRect/>
          </a:stretch>
        </p:blipFill>
        <p:spPr bwMode="auto">
          <a:xfrm>
            <a:off x="3812492" y="2208450"/>
            <a:ext cx="406294" cy="304800"/>
          </a:xfrm>
          <a:prstGeom prst="rect">
            <a:avLst/>
          </a:prstGeom>
          <a:noFill/>
          <a:ln w="9525">
            <a:noFill/>
            <a:miter lim="800000"/>
            <a:headEnd/>
            <a:tailEnd/>
          </a:ln>
        </p:spPr>
      </p:pic>
      <p:sp>
        <p:nvSpPr>
          <p:cNvPr id="172130" name="Rectangle 98"/>
          <p:cNvSpPr>
            <a:spLocks noChangeArrowheads="1"/>
          </p:cNvSpPr>
          <p:nvPr/>
        </p:nvSpPr>
        <p:spPr bwMode="auto">
          <a:xfrm>
            <a:off x="6290153" y="1622960"/>
            <a:ext cx="5783085" cy="4007251"/>
          </a:xfrm>
          <a:prstGeom prst="rect">
            <a:avLst/>
          </a:prstGeom>
          <a:noFill/>
          <a:ln w="9525">
            <a:noFill/>
            <a:miter lim="800000"/>
            <a:headEnd/>
            <a:tailEnd/>
          </a:ln>
        </p:spPr>
        <p:txBody>
          <a:bodyPr wrap="square">
            <a:spAutoFit/>
          </a:bodyPr>
          <a:lstStyle/>
          <a:p>
            <a:pPr marL="228600" indent="-228600">
              <a:lnSpc>
                <a:spcPct val="90000"/>
              </a:lnSpc>
              <a:spcBef>
                <a:spcPct val="30000"/>
              </a:spcBef>
              <a:buSzPct val="75000"/>
              <a:buFont typeface="Wingdings" pitchFamily="2" charset="2"/>
              <a:buAutoNum type="arabicPeriod"/>
            </a:pPr>
            <a:r>
              <a:rPr lang="en-US" sz="1600" dirty="0" smtClean="0"/>
              <a:t>Author </a:t>
            </a:r>
            <a:r>
              <a:rPr lang="en-US" sz="1600" dirty="0"/>
              <a:t>sends protected mail to recipient at Fabrikam</a:t>
            </a:r>
          </a:p>
          <a:p>
            <a:pPr marL="228600" indent="-228600">
              <a:lnSpc>
                <a:spcPct val="90000"/>
              </a:lnSpc>
              <a:spcBef>
                <a:spcPct val="30000"/>
              </a:spcBef>
              <a:buSzPct val="75000"/>
              <a:buFont typeface="Wingdings" pitchFamily="2" charset="2"/>
              <a:buAutoNum type="arabicPeriod"/>
            </a:pPr>
            <a:r>
              <a:rPr lang="en-US" sz="1600" dirty="0" smtClean="0"/>
              <a:t>Exchange (Fabrikam) receives message and performs service discovery against Contoso’s RMS Server </a:t>
            </a:r>
            <a:endParaRPr lang="en-US" sz="1600" dirty="0"/>
          </a:p>
          <a:p>
            <a:pPr marL="228600" indent="-228600">
              <a:lnSpc>
                <a:spcPct val="90000"/>
              </a:lnSpc>
              <a:spcBef>
                <a:spcPct val="30000"/>
              </a:spcBef>
              <a:buSzPct val="75000"/>
              <a:buFont typeface="Wingdings" pitchFamily="2" charset="2"/>
              <a:buAutoNum type="arabicPeriod"/>
            </a:pPr>
            <a:r>
              <a:rPr lang="en-US" sz="1600" dirty="0" smtClean="0"/>
              <a:t>Exchange (Fabrikam) requests a token from the OFG</a:t>
            </a:r>
            <a:endParaRPr lang="en-US" sz="1600" dirty="0"/>
          </a:p>
          <a:p>
            <a:pPr marL="228600" indent="-228600">
              <a:lnSpc>
                <a:spcPct val="90000"/>
              </a:lnSpc>
              <a:spcBef>
                <a:spcPct val="30000"/>
              </a:spcBef>
              <a:buSzPct val="75000"/>
              <a:buFont typeface="Wingdings" pitchFamily="2" charset="2"/>
              <a:buAutoNum type="arabicPeriod"/>
            </a:pPr>
            <a:r>
              <a:rPr lang="en-US" sz="1600" dirty="0" smtClean="0"/>
              <a:t>OFG validates the claims and returns the token to Exchange (Fabrikam)</a:t>
            </a:r>
            <a:endParaRPr lang="en-US" sz="1600" dirty="0"/>
          </a:p>
          <a:p>
            <a:pPr marL="228600" indent="-228600">
              <a:lnSpc>
                <a:spcPct val="90000"/>
              </a:lnSpc>
              <a:spcBef>
                <a:spcPct val="30000"/>
              </a:spcBef>
              <a:buSzPct val="75000"/>
              <a:buFont typeface="Wingdings" pitchFamily="2" charset="2"/>
              <a:buAutoNum type="arabicPeriod"/>
            </a:pPr>
            <a:r>
              <a:rPr lang="en-US" sz="1600" dirty="0" smtClean="0"/>
              <a:t>Exchange (Fabrikam) creates a bootstrapping request including the token to the RMS server.</a:t>
            </a:r>
            <a:endParaRPr lang="en-US" sz="1600" dirty="0"/>
          </a:p>
          <a:p>
            <a:pPr marL="228600" indent="-228600">
              <a:lnSpc>
                <a:spcPct val="90000"/>
              </a:lnSpc>
              <a:spcBef>
                <a:spcPct val="30000"/>
              </a:spcBef>
              <a:buSzPct val="75000"/>
              <a:buFont typeface="Wingdings" pitchFamily="2" charset="2"/>
              <a:buAutoNum type="arabicPeriod"/>
            </a:pPr>
            <a:r>
              <a:rPr lang="en-US" sz="1600" dirty="0"/>
              <a:t>RMS </a:t>
            </a:r>
            <a:r>
              <a:rPr lang="en-US" sz="1600" dirty="0" smtClean="0"/>
              <a:t>Server validates the token and then returns a RAC for Exchange(</a:t>
            </a:r>
            <a:r>
              <a:rPr lang="en-US" sz="1600" dirty="0" err="1" smtClean="0"/>
              <a:t>Fabrikam</a:t>
            </a:r>
            <a:r>
              <a:rPr lang="en-US" sz="1600" dirty="0" smtClean="0"/>
              <a:t>)</a:t>
            </a:r>
            <a:endParaRPr lang="en-US" sz="1600" dirty="0"/>
          </a:p>
          <a:p>
            <a:pPr marL="228600" indent="-228600">
              <a:lnSpc>
                <a:spcPct val="90000"/>
              </a:lnSpc>
              <a:spcBef>
                <a:spcPct val="30000"/>
              </a:spcBef>
              <a:buSzPct val="75000"/>
              <a:buFont typeface="Wingdings" pitchFamily="2" charset="2"/>
              <a:buAutoNum type="arabicPeriod"/>
            </a:pPr>
            <a:r>
              <a:rPr lang="en-US" sz="1600" dirty="0" smtClean="0"/>
              <a:t>Exchange (Fabrikam ) then requests a token on behalf of the recipient from the OFG</a:t>
            </a:r>
          </a:p>
          <a:p>
            <a:pPr marL="228600" indent="-228600">
              <a:lnSpc>
                <a:spcPct val="90000"/>
              </a:lnSpc>
              <a:spcBef>
                <a:spcPct val="30000"/>
              </a:spcBef>
              <a:buSzPct val="75000"/>
              <a:buFont typeface="Wingdings" pitchFamily="2" charset="2"/>
              <a:buAutoNum type="arabicPeriod"/>
            </a:pPr>
            <a:r>
              <a:rPr lang="en-US" sz="1600" dirty="0" smtClean="0"/>
              <a:t>Repeat Steps 4-6 for a licensing request </a:t>
            </a:r>
          </a:p>
          <a:p>
            <a:pPr marL="228600" indent="-228600">
              <a:lnSpc>
                <a:spcPct val="90000"/>
              </a:lnSpc>
              <a:spcBef>
                <a:spcPct val="30000"/>
              </a:spcBef>
              <a:buSzPct val="75000"/>
              <a:buFont typeface="Wingdings" pitchFamily="2" charset="2"/>
              <a:buAutoNum type="arabicPeriod"/>
            </a:pPr>
            <a:r>
              <a:rPr lang="en-US" sz="1600" dirty="0" smtClean="0"/>
              <a:t>The message is delivered and the recipient can consume the content via OWA</a:t>
            </a:r>
            <a:endParaRPr lang="en-US" sz="1600" dirty="0"/>
          </a:p>
        </p:txBody>
      </p:sp>
      <p:pic>
        <p:nvPicPr>
          <p:cNvPr id="19462" name="Picture 4"/>
          <p:cNvPicPr>
            <a:picLocks noChangeAspect="1" noChangeArrowheads="1"/>
          </p:cNvPicPr>
          <p:nvPr/>
        </p:nvPicPr>
        <p:blipFill>
          <a:blip r:embed="rId8" cstate="print"/>
          <a:srcRect/>
          <a:stretch>
            <a:fillRect/>
          </a:stretch>
        </p:blipFill>
        <p:spPr bwMode="auto">
          <a:xfrm>
            <a:off x="390125" y="5169645"/>
            <a:ext cx="1128981" cy="785071"/>
          </a:xfrm>
          <a:prstGeom prst="rect">
            <a:avLst/>
          </a:prstGeom>
          <a:noFill/>
          <a:ln w="9525">
            <a:noFill/>
            <a:miter lim="800000"/>
            <a:headEnd/>
            <a:tailEnd/>
          </a:ln>
        </p:spPr>
      </p:pic>
      <p:pic>
        <p:nvPicPr>
          <p:cNvPr id="19463" name="Picture 5"/>
          <p:cNvPicPr>
            <a:picLocks noChangeAspect="1" noChangeArrowheads="1"/>
          </p:cNvPicPr>
          <p:nvPr/>
        </p:nvPicPr>
        <p:blipFill>
          <a:blip r:embed="rId8" cstate="print"/>
          <a:srcRect/>
          <a:stretch>
            <a:fillRect/>
          </a:stretch>
        </p:blipFill>
        <p:spPr bwMode="auto">
          <a:xfrm>
            <a:off x="5078677" y="5614987"/>
            <a:ext cx="1211476" cy="896938"/>
          </a:xfrm>
          <a:prstGeom prst="rect">
            <a:avLst/>
          </a:prstGeom>
          <a:noFill/>
          <a:ln w="9525">
            <a:noFill/>
            <a:miter lim="800000"/>
            <a:headEnd/>
            <a:tailEnd/>
          </a:ln>
        </p:spPr>
      </p:pic>
      <p:sp>
        <p:nvSpPr>
          <p:cNvPr id="172038" name="Rectangle 6"/>
          <p:cNvSpPr>
            <a:spLocks noChangeArrowheads="1"/>
          </p:cNvSpPr>
          <p:nvPr/>
        </p:nvSpPr>
        <p:spPr bwMode="auto">
          <a:xfrm>
            <a:off x="256229" y="1639889"/>
            <a:ext cx="1218883" cy="377825"/>
          </a:xfrm>
          <a:prstGeom prst="rect">
            <a:avLst/>
          </a:prstGeom>
          <a:solidFill>
            <a:schemeClr val="bg2">
              <a:alpha val="20000"/>
            </a:schemeClr>
          </a:solidFill>
          <a:ln w="9525">
            <a:noFill/>
            <a:miter lim="800000"/>
            <a:headEnd/>
            <a:tailEnd/>
          </a:ln>
        </p:spPr>
        <p:txBody>
          <a:bodyPr wrap="none" anchor="ctr"/>
          <a:lstStyle/>
          <a:p>
            <a:pPr marL="285750" indent="-285750" algn="ctr" eaLnBrk="0" hangingPunct="0">
              <a:spcBef>
                <a:spcPct val="50000"/>
              </a:spcBef>
              <a:defRPr/>
            </a:pPr>
            <a:r>
              <a:rPr lang="en-US" sz="1400" dirty="0" err="1">
                <a:effectLst>
                  <a:outerShdw blurRad="38100" dist="38100" dir="2700000" algn="tl">
                    <a:srgbClr val="000000"/>
                  </a:outerShdw>
                </a:effectLst>
              </a:rPr>
              <a:t>Contoso</a:t>
            </a:r>
            <a:endParaRPr lang="en-US" sz="1400" dirty="0">
              <a:effectLst>
                <a:outerShdw blurRad="38100" dist="38100" dir="2700000" algn="tl">
                  <a:srgbClr val="000000"/>
                </a:outerShdw>
              </a:effectLst>
            </a:endParaRPr>
          </a:p>
        </p:txBody>
      </p:sp>
      <p:sp>
        <p:nvSpPr>
          <p:cNvPr id="172039" name="Rectangle 7"/>
          <p:cNvSpPr>
            <a:spLocks noChangeArrowheads="1"/>
          </p:cNvSpPr>
          <p:nvPr/>
        </p:nvSpPr>
        <p:spPr bwMode="auto">
          <a:xfrm>
            <a:off x="4833207" y="1674099"/>
            <a:ext cx="1218883" cy="377825"/>
          </a:xfrm>
          <a:prstGeom prst="rect">
            <a:avLst/>
          </a:prstGeom>
          <a:solidFill>
            <a:schemeClr val="bg2">
              <a:alpha val="20000"/>
            </a:schemeClr>
          </a:solidFill>
          <a:ln w="9525">
            <a:noFill/>
            <a:miter lim="800000"/>
            <a:headEnd/>
            <a:tailEnd/>
          </a:ln>
        </p:spPr>
        <p:txBody>
          <a:bodyPr wrap="none" anchor="ctr"/>
          <a:lstStyle/>
          <a:p>
            <a:pPr marL="285750" indent="-285750" algn="ctr" eaLnBrk="0" hangingPunct="0">
              <a:spcBef>
                <a:spcPct val="50000"/>
              </a:spcBef>
              <a:defRPr/>
            </a:pPr>
            <a:r>
              <a:rPr lang="en-US" sz="1400" dirty="0">
                <a:effectLst>
                  <a:outerShdw blurRad="38100" dist="38100" dir="2700000" algn="tl">
                    <a:srgbClr val="000000"/>
                  </a:outerShdw>
                </a:effectLst>
              </a:rPr>
              <a:t>Fabrikam</a:t>
            </a:r>
          </a:p>
        </p:txBody>
      </p:sp>
      <p:pic>
        <p:nvPicPr>
          <p:cNvPr id="19467" name="Picture 11"/>
          <p:cNvPicPr>
            <a:picLocks noChangeAspect="1" noChangeArrowheads="1"/>
          </p:cNvPicPr>
          <p:nvPr/>
        </p:nvPicPr>
        <p:blipFill>
          <a:blip r:embed="rId9" cstate="print"/>
          <a:srcRect/>
          <a:stretch>
            <a:fillRect/>
          </a:stretch>
        </p:blipFill>
        <p:spPr bwMode="auto">
          <a:xfrm>
            <a:off x="530812" y="2792414"/>
            <a:ext cx="835932" cy="1246186"/>
          </a:xfrm>
          <a:prstGeom prst="rect">
            <a:avLst/>
          </a:prstGeom>
          <a:noFill/>
          <a:ln w="9525">
            <a:noFill/>
            <a:miter lim="800000"/>
            <a:headEnd/>
            <a:tailEnd/>
          </a:ln>
        </p:spPr>
      </p:pic>
      <p:grpSp>
        <p:nvGrpSpPr>
          <p:cNvPr id="5" name="Group 16"/>
          <p:cNvGrpSpPr>
            <a:grpSpLocks/>
          </p:cNvGrpSpPr>
          <p:nvPr/>
        </p:nvGrpSpPr>
        <p:grpSpPr bwMode="auto">
          <a:xfrm>
            <a:off x="4264771" y="2720125"/>
            <a:ext cx="1392404" cy="1311909"/>
            <a:chOff x="1926" y="1296"/>
            <a:chExt cx="658" cy="634"/>
          </a:xfrm>
        </p:grpSpPr>
        <p:pic>
          <p:nvPicPr>
            <p:cNvPr id="19547" name="Picture 17"/>
            <p:cNvPicPr>
              <a:picLocks noChangeAspect="1" noChangeArrowheads="1"/>
            </p:cNvPicPr>
            <p:nvPr/>
          </p:nvPicPr>
          <p:blipFill>
            <a:blip r:embed="rId10" cstate="print"/>
            <a:srcRect/>
            <a:stretch>
              <a:fillRect/>
            </a:stretch>
          </p:blipFill>
          <p:spPr bwMode="auto">
            <a:xfrm>
              <a:off x="2052" y="1296"/>
              <a:ext cx="348" cy="516"/>
            </a:xfrm>
            <a:prstGeom prst="rect">
              <a:avLst/>
            </a:prstGeom>
            <a:noFill/>
            <a:ln w="9525">
              <a:noFill/>
              <a:miter lim="800000"/>
              <a:headEnd/>
              <a:tailEnd/>
            </a:ln>
          </p:spPr>
        </p:pic>
        <p:sp>
          <p:nvSpPr>
            <p:cNvPr id="19548" name="Text Box 18"/>
            <p:cNvSpPr txBox="1">
              <a:spLocks noChangeArrowheads="1"/>
            </p:cNvSpPr>
            <p:nvPr/>
          </p:nvSpPr>
          <p:spPr bwMode="auto">
            <a:xfrm>
              <a:off x="1926" y="1796"/>
              <a:ext cx="658" cy="134"/>
            </a:xfrm>
            <a:prstGeom prst="rect">
              <a:avLst/>
            </a:prstGeom>
            <a:noFill/>
            <a:ln w="9525">
              <a:noFill/>
              <a:miter lim="800000"/>
              <a:headEnd/>
              <a:tailEnd/>
            </a:ln>
          </p:spPr>
          <p:txBody>
            <a:bodyPr wrap="square">
              <a:spAutoFit/>
            </a:bodyPr>
            <a:lstStyle/>
            <a:p>
              <a:pPr algn="ctr">
                <a:spcBef>
                  <a:spcPct val="50000"/>
                </a:spcBef>
              </a:pPr>
              <a:r>
                <a:rPr lang="en-US" sz="1200" dirty="0" smtClean="0"/>
                <a:t>Exchange</a:t>
              </a:r>
              <a:endParaRPr lang="en-US" sz="1200" dirty="0"/>
            </a:p>
          </p:txBody>
        </p:sp>
      </p:grpSp>
      <p:grpSp>
        <p:nvGrpSpPr>
          <p:cNvPr id="14" name="Group 45"/>
          <p:cNvGrpSpPr>
            <a:grpSpLocks/>
          </p:cNvGrpSpPr>
          <p:nvPr/>
        </p:nvGrpSpPr>
        <p:grpSpPr bwMode="auto">
          <a:xfrm>
            <a:off x="3520470" y="1972761"/>
            <a:ext cx="529029" cy="304800"/>
            <a:chOff x="4260" y="2811"/>
            <a:chExt cx="250" cy="192"/>
          </a:xfrm>
        </p:grpSpPr>
        <p:pic>
          <p:nvPicPr>
            <p:cNvPr id="19527" name="Picture 46"/>
            <p:cNvPicPr>
              <a:picLocks noChangeAspect="1" noChangeArrowheads="1"/>
            </p:cNvPicPr>
            <p:nvPr/>
          </p:nvPicPr>
          <p:blipFill>
            <a:blip r:embed="rId6" cstate="print"/>
            <a:srcRect/>
            <a:stretch>
              <a:fillRect/>
            </a:stretch>
          </p:blipFill>
          <p:spPr bwMode="auto">
            <a:xfrm>
              <a:off x="4280" y="2811"/>
              <a:ext cx="192" cy="192"/>
            </a:xfrm>
            <a:prstGeom prst="rect">
              <a:avLst/>
            </a:prstGeom>
            <a:noFill/>
            <a:ln w="9525">
              <a:noFill/>
              <a:miter lim="800000"/>
              <a:headEnd/>
              <a:tailEnd/>
            </a:ln>
          </p:spPr>
        </p:pic>
        <p:sp>
          <p:nvSpPr>
            <p:cNvPr id="172079" name="Text Box 47"/>
            <p:cNvSpPr txBox="1">
              <a:spLocks noChangeArrowheads="1"/>
            </p:cNvSpPr>
            <p:nvPr/>
          </p:nvSpPr>
          <p:spPr bwMode="auto">
            <a:xfrm>
              <a:off x="4260" y="2811"/>
              <a:ext cx="250" cy="173"/>
            </a:xfrm>
            <a:prstGeom prst="rect">
              <a:avLst/>
            </a:prstGeom>
            <a:noFill/>
            <a:ln w="9525">
              <a:noFill/>
              <a:miter lim="800000"/>
              <a:headEnd/>
              <a:tailEnd/>
            </a:ln>
          </p:spPr>
          <p:txBody>
            <a:bodyPr>
              <a:spAutoFit/>
            </a:bodyPr>
            <a:lstStyle/>
            <a:p>
              <a:pPr algn="ctr">
                <a:spcBef>
                  <a:spcPct val="50000"/>
                </a:spcBef>
                <a:defRPr/>
              </a:pPr>
              <a:r>
                <a:rPr lang="en-US" sz="1200" dirty="0">
                  <a:effectLst>
                    <a:outerShdw blurRad="38100" dist="38100" dir="2700000" algn="tl">
                      <a:srgbClr val="000000"/>
                    </a:outerShdw>
                  </a:effectLst>
                </a:rPr>
                <a:t>3</a:t>
              </a:r>
            </a:p>
          </p:txBody>
        </p:sp>
      </p:grpSp>
      <p:grpSp>
        <p:nvGrpSpPr>
          <p:cNvPr id="17" name="Group 52"/>
          <p:cNvGrpSpPr>
            <a:grpSpLocks/>
          </p:cNvGrpSpPr>
          <p:nvPr/>
        </p:nvGrpSpPr>
        <p:grpSpPr bwMode="auto">
          <a:xfrm>
            <a:off x="2437764" y="919163"/>
            <a:ext cx="1976452" cy="1800227"/>
            <a:chOff x="2948" y="2742"/>
            <a:chExt cx="934" cy="1134"/>
          </a:xfrm>
        </p:grpSpPr>
        <p:pic>
          <p:nvPicPr>
            <p:cNvPr id="19521" name="Picture 53"/>
            <p:cNvPicPr>
              <a:picLocks noChangeAspect="1" noChangeArrowheads="1"/>
            </p:cNvPicPr>
            <p:nvPr/>
          </p:nvPicPr>
          <p:blipFill>
            <a:blip r:embed="rId6" cstate="print"/>
            <a:srcRect/>
            <a:stretch>
              <a:fillRect/>
            </a:stretch>
          </p:blipFill>
          <p:spPr bwMode="auto">
            <a:xfrm>
              <a:off x="3690" y="3684"/>
              <a:ext cx="192" cy="192"/>
            </a:xfrm>
            <a:prstGeom prst="rect">
              <a:avLst/>
            </a:prstGeom>
            <a:noFill/>
            <a:ln w="9525">
              <a:noFill/>
              <a:miter lim="800000"/>
              <a:headEnd/>
              <a:tailEnd/>
            </a:ln>
          </p:spPr>
        </p:pic>
        <p:sp>
          <p:nvSpPr>
            <p:cNvPr id="172086" name="Text Box 54"/>
            <p:cNvSpPr txBox="1">
              <a:spLocks noChangeArrowheads="1"/>
            </p:cNvSpPr>
            <p:nvPr/>
          </p:nvSpPr>
          <p:spPr bwMode="auto">
            <a:xfrm>
              <a:off x="2948" y="2742"/>
              <a:ext cx="250" cy="173"/>
            </a:xfrm>
            <a:prstGeom prst="rect">
              <a:avLst/>
            </a:prstGeom>
            <a:noFill/>
            <a:ln w="9525">
              <a:noFill/>
              <a:miter lim="800000"/>
              <a:headEnd/>
              <a:tailEnd/>
            </a:ln>
          </p:spPr>
          <p:txBody>
            <a:bodyPr>
              <a:spAutoFit/>
            </a:bodyPr>
            <a:lstStyle/>
            <a:p>
              <a:pPr algn="ctr">
                <a:spcBef>
                  <a:spcPct val="50000"/>
                </a:spcBef>
                <a:defRPr/>
              </a:pPr>
              <a:r>
                <a:rPr lang="en-US" sz="1200" dirty="0">
                  <a:effectLst>
                    <a:outerShdw blurRad="38100" dist="38100" dir="2700000" algn="tl">
                      <a:srgbClr val="000000"/>
                    </a:outerShdw>
                  </a:effectLst>
                </a:rPr>
                <a:t>5</a:t>
              </a:r>
            </a:p>
          </p:txBody>
        </p:sp>
      </p:grpSp>
      <p:sp>
        <p:nvSpPr>
          <p:cNvPr id="172092" name="Text Box 60"/>
          <p:cNvSpPr txBox="1">
            <a:spLocks noChangeArrowheads="1"/>
          </p:cNvSpPr>
          <p:nvPr/>
        </p:nvSpPr>
        <p:spPr bwMode="auto">
          <a:xfrm>
            <a:off x="3940210" y="2414596"/>
            <a:ext cx="529029" cy="274638"/>
          </a:xfrm>
          <a:prstGeom prst="rect">
            <a:avLst/>
          </a:prstGeom>
          <a:noFill/>
          <a:ln w="9525">
            <a:noFill/>
            <a:miter lim="800000"/>
            <a:headEnd/>
            <a:tailEnd/>
          </a:ln>
        </p:spPr>
        <p:txBody>
          <a:bodyPr>
            <a:spAutoFit/>
          </a:bodyPr>
          <a:lstStyle/>
          <a:p>
            <a:pPr algn="ctr">
              <a:spcBef>
                <a:spcPct val="50000"/>
              </a:spcBef>
              <a:defRPr/>
            </a:pPr>
            <a:r>
              <a:rPr lang="en-US" sz="1200" dirty="0">
                <a:effectLst>
                  <a:outerShdw blurRad="38100" dist="38100" dir="2700000" algn="tl">
                    <a:srgbClr val="000000"/>
                  </a:outerShdw>
                </a:effectLst>
              </a:rPr>
              <a:t>7</a:t>
            </a:r>
          </a:p>
        </p:txBody>
      </p:sp>
      <p:grpSp>
        <p:nvGrpSpPr>
          <p:cNvPr id="27" name="Group 79"/>
          <p:cNvGrpSpPr>
            <a:grpSpLocks/>
          </p:cNvGrpSpPr>
          <p:nvPr/>
        </p:nvGrpSpPr>
        <p:grpSpPr bwMode="auto">
          <a:xfrm>
            <a:off x="4960973" y="4410718"/>
            <a:ext cx="613673" cy="815975"/>
            <a:chOff x="2928" y="3744"/>
            <a:chExt cx="290" cy="514"/>
          </a:xfrm>
        </p:grpSpPr>
        <p:sp>
          <p:nvSpPr>
            <p:cNvPr id="19501" name="Rectangle 82"/>
            <p:cNvSpPr>
              <a:spLocks noChangeArrowheads="1"/>
            </p:cNvSpPr>
            <p:nvPr/>
          </p:nvSpPr>
          <p:spPr bwMode="auto">
            <a:xfrm>
              <a:off x="2928" y="4154"/>
              <a:ext cx="290" cy="104"/>
            </a:xfrm>
            <a:prstGeom prst="rect">
              <a:avLst/>
            </a:prstGeom>
            <a:noFill/>
            <a:ln w="9525">
              <a:noFill/>
              <a:miter lim="800000"/>
              <a:headEnd/>
              <a:tailEnd/>
            </a:ln>
          </p:spPr>
          <p:txBody>
            <a:bodyPr lIns="0" tIns="0" rIns="0" bIns="0">
              <a:spAutoFit/>
            </a:bodyPr>
            <a:lstStyle/>
            <a:p>
              <a:pPr marL="228600" indent="-228600" algn="ctr">
                <a:lnSpc>
                  <a:spcPct val="90000"/>
                </a:lnSpc>
                <a:spcBef>
                  <a:spcPct val="30000"/>
                </a:spcBef>
                <a:buClr>
                  <a:srgbClr val="FFFFFF"/>
                </a:buClr>
                <a:buSzPct val="75000"/>
                <a:buFont typeface="Wingdings" pitchFamily="2" charset="2"/>
                <a:buNone/>
              </a:pPr>
              <a:r>
                <a:rPr lang="en-US" sz="1200" dirty="0"/>
                <a:t>UL</a:t>
              </a:r>
            </a:p>
          </p:txBody>
        </p:sp>
        <p:grpSp>
          <p:nvGrpSpPr>
            <p:cNvPr id="29" name="Group 83"/>
            <p:cNvGrpSpPr>
              <a:grpSpLocks/>
            </p:cNvGrpSpPr>
            <p:nvPr/>
          </p:nvGrpSpPr>
          <p:grpSpPr bwMode="auto">
            <a:xfrm>
              <a:off x="2948" y="3744"/>
              <a:ext cx="250" cy="192"/>
              <a:chOff x="3686" y="3696"/>
              <a:chExt cx="250" cy="192"/>
            </a:xfrm>
          </p:grpSpPr>
          <p:pic>
            <p:nvPicPr>
              <p:cNvPr id="19498" name="Picture 84"/>
              <p:cNvPicPr>
                <a:picLocks noChangeAspect="1" noChangeArrowheads="1"/>
              </p:cNvPicPr>
              <p:nvPr/>
            </p:nvPicPr>
            <p:blipFill>
              <a:blip r:embed="rId6" cstate="print"/>
              <a:srcRect/>
              <a:stretch>
                <a:fillRect/>
              </a:stretch>
            </p:blipFill>
            <p:spPr bwMode="auto">
              <a:xfrm>
                <a:off x="3715" y="3696"/>
                <a:ext cx="192" cy="192"/>
              </a:xfrm>
              <a:prstGeom prst="rect">
                <a:avLst/>
              </a:prstGeom>
              <a:noFill/>
              <a:ln w="9525">
                <a:noFill/>
                <a:miter lim="800000"/>
                <a:headEnd/>
                <a:tailEnd/>
              </a:ln>
            </p:spPr>
          </p:pic>
          <p:sp>
            <p:nvSpPr>
              <p:cNvPr id="172117" name="Text Box 85"/>
              <p:cNvSpPr txBox="1">
                <a:spLocks noChangeArrowheads="1"/>
              </p:cNvSpPr>
              <p:nvPr/>
            </p:nvSpPr>
            <p:spPr bwMode="auto">
              <a:xfrm>
                <a:off x="3686" y="3705"/>
                <a:ext cx="250" cy="173"/>
              </a:xfrm>
              <a:prstGeom prst="rect">
                <a:avLst/>
              </a:prstGeom>
              <a:noFill/>
              <a:ln w="9525">
                <a:noFill/>
                <a:miter lim="800000"/>
                <a:headEnd/>
                <a:tailEnd/>
              </a:ln>
            </p:spPr>
            <p:txBody>
              <a:bodyPr>
                <a:spAutoFit/>
              </a:bodyPr>
              <a:lstStyle/>
              <a:p>
                <a:pPr algn="ctr">
                  <a:spcBef>
                    <a:spcPct val="50000"/>
                  </a:spcBef>
                  <a:defRPr/>
                </a:pPr>
                <a:r>
                  <a:rPr lang="en-US" sz="1200" dirty="0">
                    <a:effectLst>
                      <a:outerShdw blurRad="38100" dist="38100" dir="2700000" algn="tl">
                        <a:srgbClr val="000000"/>
                      </a:outerShdw>
                    </a:effectLst>
                  </a:rPr>
                  <a:t>9</a:t>
                </a:r>
              </a:p>
            </p:txBody>
          </p:sp>
        </p:grpSp>
      </p:grpSp>
      <p:grpSp>
        <p:nvGrpSpPr>
          <p:cNvPr id="31" name="Group 88"/>
          <p:cNvGrpSpPr>
            <a:grpSpLocks/>
          </p:cNvGrpSpPr>
          <p:nvPr/>
        </p:nvGrpSpPr>
        <p:grpSpPr bwMode="auto">
          <a:xfrm>
            <a:off x="2623296" y="4276051"/>
            <a:ext cx="590397" cy="307975"/>
            <a:chOff x="3672" y="3696"/>
            <a:chExt cx="279" cy="194"/>
          </a:xfrm>
        </p:grpSpPr>
        <p:pic>
          <p:nvPicPr>
            <p:cNvPr id="19494" name="Picture 89"/>
            <p:cNvPicPr>
              <a:picLocks noChangeAspect="1" noChangeArrowheads="1"/>
            </p:cNvPicPr>
            <p:nvPr/>
          </p:nvPicPr>
          <p:blipFill>
            <a:blip r:embed="rId6" cstate="print"/>
            <a:srcRect/>
            <a:stretch>
              <a:fillRect/>
            </a:stretch>
          </p:blipFill>
          <p:spPr bwMode="auto">
            <a:xfrm>
              <a:off x="3715" y="3696"/>
              <a:ext cx="192" cy="192"/>
            </a:xfrm>
            <a:prstGeom prst="rect">
              <a:avLst/>
            </a:prstGeom>
            <a:noFill/>
            <a:ln w="9525">
              <a:noFill/>
              <a:miter lim="800000"/>
              <a:headEnd/>
              <a:tailEnd/>
            </a:ln>
          </p:spPr>
        </p:pic>
        <p:sp>
          <p:nvSpPr>
            <p:cNvPr id="172122" name="Text Box 90"/>
            <p:cNvSpPr txBox="1">
              <a:spLocks noChangeArrowheads="1"/>
            </p:cNvSpPr>
            <p:nvPr/>
          </p:nvSpPr>
          <p:spPr bwMode="auto">
            <a:xfrm>
              <a:off x="3672" y="3717"/>
              <a:ext cx="279" cy="173"/>
            </a:xfrm>
            <a:prstGeom prst="rect">
              <a:avLst/>
            </a:prstGeom>
            <a:noFill/>
            <a:ln w="9525">
              <a:noFill/>
              <a:miter lim="800000"/>
              <a:headEnd/>
              <a:tailEnd/>
            </a:ln>
          </p:spPr>
          <p:txBody>
            <a:bodyPr wrap="square">
              <a:spAutoFit/>
            </a:bodyPr>
            <a:lstStyle/>
            <a:p>
              <a:pPr algn="ctr">
                <a:spcBef>
                  <a:spcPct val="50000"/>
                </a:spcBef>
                <a:defRPr/>
              </a:pPr>
              <a:r>
                <a:rPr lang="en-US" sz="1200" dirty="0" smtClean="0">
                  <a:effectLst>
                    <a:outerShdw blurRad="38100" dist="38100" dir="2700000" algn="tl">
                      <a:srgbClr val="000000"/>
                    </a:outerShdw>
                  </a:effectLst>
                </a:rPr>
                <a:t>1</a:t>
              </a:r>
              <a:endParaRPr lang="en-US" sz="1200" dirty="0">
                <a:effectLst>
                  <a:outerShdw blurRad="38100" dist="38100" dir="2700000" algn="tl">
                    <a:srgbClr val="000000"/>
                  </a:outerShdw>
                </a:effectLst>
              </a:endParaRPr>
            </a:p>
          </p:txBody>
        </p:sp>
      </p:grpSp>
      <p:sp>
        <p:nvSpPr>
          <p:cNvPr id="100" name="Rectangle 2"/>
          <p:cNvSpPr txBox="1">
            <a:spLocks noChangeArrowheads="1"/>
          </p:cNvSpPr>
          <p:nvPr/>
        </p:nvSpPr>
        <p:spPr>
          <a:xfrm>
            <a:off x="516332" y="225427"/>
            <a:ext cx="11173090" cy="536575"/>
          </a:xfrm>
          <a:prstGeom prst="rect">
            <a:avLst/>
          </a:prstGeom>
        </p:spPr>
        <p:txBody>
          <a:bodyPr/>
          <a:lstStyle/>
          <a:p>
            <a:pPr eaLnBrk="0" hangingPunct="0">
              <a:lnSpc>
                <a:spcPct val="90000"/>
              </a:lnSpc>
              <a:defRPr/>
            </a:pPr>
            <a:r>
              <a:rPr lang="en-US" sz="4000" dirty="0"/>
              <a:t>AD RMS Integration </a:t>
            </a:r>
            <a:r>
              <a:rPr lang="en-US" sz="4000" dirty="0" smtClean="0"/>
              <a:t>with Online Federation Gateway</a:t>
            </a:r>
            <a:r>
              <a:rPr lang="en-US" sz="4400" kern="0" dirty="0">
                <a:effectLst>
                  <a:outerShdw blurRad="38100" dist="38100" dir="2700000" algn="tl">
                    <a:srgbClr val="000000"/>
                  </a:outerShdw>
                </a:effectLst>
                <a:latin typeface="Segoe Semibold"/>
              </a:rPr>
              <a:t/>
            </a:r>
            <a:br>
              <a:rPr lang="en-US" sz="4400" kern="0" dirty="0">
                <a:effectLst>
                  <a:outerShdw blurRad="38100" dist="38100" dir="2700000" algn="tl">
                    <a:srgbClr val="000000"/>
                  </a:outerShdw>
                </a:effectLst>
                <a:latin typeface="Segoe Semibold"/>
              </a:rPr>
            </a:br>
            <a:r>
              <a:rPr lang="en-US" sz="3400" kern="0" dirty="0" smtClean="0">
                <a:effectLst>
                  <a:outerShdw blurRad="38100" dist="38100" dir="2700000" algn="tl">
                    <a:srgbClr val="000000"/>
                  </a:outerShdw>
                </a:effectLst>
              </a:rPr>
              <a:t>Scenario</a:t>
            </a:r>
            <a:endParaRPr lang="en-US" sz="3400" kern="0" dirty="0">
              <a:effectLst>
                <a:outerShdw blurRad="38100" dist="38100" dir="2700000" algn="tl">
                  <a:srgbClr val="000000"/>
                </a:outerShdw>
              </a:effectLst>
            </a:endParaRPr>
          </a:p>
        </p:txBody>
      </p:sp>
      <p:pic>
        <p:nvPicPr>
          <p:cNvPr id="97" name="Picture 11"/>
          <p:cNvPicPr>
            <a:picLocks noChangeAspect="1" noChangeArrowheads="1"/>
          </p:cNvPicPr>
          <p:nvPr/>
        </p:nvPicPr>
        <p:blipFill>
          <a:blip r:embed="rId9" cstate="print"/>
          <a:srcRect/>
          <a:stretch>
            <a:fillRect/>
          </a:stretch>
        </p:blipFill>
        <p:spPr bwMode="auto">
          <a:xfrm>
            <a:off x="2469110" y="1154513"/>
            <a:ext cx="1074453" cy="995906"/>
          </a:xfrm>
          <a:prstGeom prst="rect">
            <a:avLst/>
          </a:prstGeom>
          <a:noFill/>
          <a:ln w="9525">
            <a:noFill/>
            <a:miter lim="800000"/>
            <a:headEnd/>
            <a:tailEnd/>
          </a:ln>
        </p:spPr>
      </p:pic>
      <p:sp>
        <p:nvSpPr>
          <p:cNvPr id="2" name="TextBox 1"/>
          <p:cNvSpPr txBox="1"/>
          <p:nvPr/>
        </p:nvSpPr>
        <p:spPr>
          <a:xfrm flipH="1">
            <a:off x="2711815" y="2083854"/>
            <a:ext cx="884450"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MFG</a:t>
            </a:r>
          </a:p>
        </p:txBody>
      </p:sp>
      <p:sp>
        <p:nvSpPr>
          <p:cNvPr id="107" name="Text Box 21"/>
          <p:cNvSpPr txBox="1">
            <a:spLocks noChangeArrowheads="1"/>
          </p:cNvSpPr>
          <p:nvPr/>
        </p:nvSpPr>
        <p:spPr bwMode="auto">
          <a:xfrm>
            <a:off x="371707" y="4062416"/>
            <a:ext cx="1117309" cy="276999"/>
          </a:xfrm>
          <a:prstGeom prst="rect">
            <a:avLst/>
          </a:prstGeom>
          <a:noFill/>
          <a:ln w="9525">
            <a:noFill/>
            <a:miter lim="800000"/>
            <a:headEnd/>
            <a:tailEnd/>
          </a:ln>
        </p:spPr>
        <p:txBody>
          <a:bodyPr wrap="square">
            <a:spAutoFit/>
          </a:bodyPr>
          <a:lstStyle/>
          <a:p>
            <a:pPr algn="ctr">
              <a:spcBef>
                <a:spcPct val="50000"/>
              </a:spcBef>
            </a:pPr>
            <a:r>
              <a:rPr lang="en-US" sz="1200" dirty="0" smtClean="0"/>
              <a:t>RMS </a:t>
            </a:r>
            <a:endParaRPr lang="en-US" sz="1200" dirty="0"/>
          </a:p>
        </p:txBody>
      </p:sp>
      <p:sp>
        <p:nvSpPr>
          <p:cNvPr id="126" name="Text Box 47"/>
          <p:cNvSpPr txBox="1">
            <a:spLocks noChangeArrowheads="1"/>
          </p:cNvSpPr>
          <p:nvPr/>
        </p:nvSpPr>
        <p:spPr bwMode="auto">
          <a:xfrm>
            <a:off x="3737062" y="2209800"/>
            <a:ext cx="529029" cy="274638"/>
          </a:xfrm>
          <a:prstGeom prst="rect">
            <a:avLst/>
          </a:prstGeom>
          <a:noFill/>
          <a:ln w="9525">
            <a:noFill/>
            <a:miter lim="800000"/>
            <a:headEnd/>
            <a:tailEnd/>
          </a:ln>
        </p:spPr>
        <p:txBody>
          <a:bodyPr>
            <a:spAutoFit/>
          </a:bodyPr>
          <a:lstStyle/>
          <a:p>
            <a:pPr algn="ctr">
              <a:spcBef>
                <a:spcPct val="50000"/>
              </a:spcBef>
              <a:defRPr/>
            </a:pPr>
            <a:r>
              <a:rPr lang="en-US" sz="1200" dirty="0">
                <a:effectLst>
                  <a:outerShdw blurRad="38100" dist="38100" dir="2700000" algn="tl">
                    <a:srgbClr val="000000"/>
                  </a:outerShdw>
                </a:effectLst>
              </a:rPr>
              <a:t>4</a:t>
            </a:r>
          </a:p>
        </p:txBody>
      </p:sp>
      <p:sp>
        <p:nvSpPr>
          <p:cNvPr id="140" name="Text Box 54"/>
          <p:cNvSpPr txBox="1">
            <a:spLocks noChangeArrowheads="1"/>
          </p:cNvSpPr>
          <p:nvPr/>
        </p:nvSpPr>
        <p:spPr bwMode="auto">
          <a:xfrm>
            <a:off x="2437767" y="3034337"/>
            <a:ext cx="529029" cy="274638"/>
          </a:xfrm>
          <a:prstGeom prst="rect">
            <a:avLst/>
          </a:prstGeom>
          <a:noFill/>
          <a:ln w="9525">
            <a:noFill/>
            <a:miter lim="800000"/>
            <a:headEnd/>
            <a:tailEnd/>
          </a:ln>
        </p:spPr>
        <p:txBody>
          <a:bodyPr>
            <a:spAutoFit/>
          </a:bodyPr>
          <a:lstStyle/>
          <a:p>
            <a:pPr algn="ctr">
              <a:spcBef>
                <a:spcPct val="50000"/>
              </a:spcBef>
              <a:defRPr/>
            </a:pPr>
            <a:r>
              <a:rPr lang="en-US" sz="1200" dirty="0" smtClean="0">
                <a:effectLst>
                  <a:outerShdw blurRad="38100" dist="38100" dir="2700000" algn="tl">
                    <a:srgbClr val="000000"/>
                  </a:outerShdw>
                </a:effectLst>
              </a:rPr>
              <a:t> 5</a:t>
            </a:r>
            <a:endParaRPr lang="en-US" sz="1200" dirty="0">
              <a:effectLst>
                <a:outerShdw blurRad="38100" dist="38100" dir="2700000" algn="tl">
                  <a:srgbClr val="000000"/>
                </a:outerShdw>
              </a:effectLst>
            </a:endParaRPr>
          </a:p>
        </p:txBody>
      </p:sp>
      <p:pic>
        <p:nvPicPr>
          <p:cNvPr id="142" name="Picture 87"/>
          <p:cNvPicPr>
            <a:picLocks noChangeAspect="1" noChangeArrowheads="1"/>
          </p:cNvPicPr>
          <p:nvPr/>
        </p:nvPicPr>
        <p:blipFill>
          <a:blip r:embed="rId11" cstate="print"/>
          <a:srcRect/>
          <a:stretch>
            <a:fillRect/>
          </a:stretch>
        </p:blipFill>
        <p:spPr bwMode="auto">
          <a:xfrm>
            <a:off x="5367665" y="5720556"/>
            <a:ext cx="825285" cy="685800"/>
          </a:xfrm>
          <a:prstGeom prst="rect">
            <a:avLst/>
          </a:prstGeom>
          <a:noFill/>
          <a:ln w="9525">
            <a:noFill/>
            <a:miter lim="800000"/>
            <a:headEnd/>
            <a:tailEnd/>
          </a:ln>
        </p:spPr>
      </p:pic>
    </p:spTree>
    <p:extLst>
      <p:ext uri="{BB962C8B-B14F-4D97-AF65-F5344CB8AC3E}">
        <p14:creationId xmlns:p14="http://schemas.microsoft.com/office/powerpoint/2010/main" val="267954486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Online Federation Gateway Integration</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91389968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1107996"/>
          </a:xfrm>
        </p:spPr>
        <p:txBody>
          <a:bodyPr/>
          <a:lstStyle/>
          <a:p>
            <a:r>
              <a:rPr lang="en-US" sz="4000" dirty="0" smtClean="0"/>
              <a:t>RMS Integration in Exchange Online (Cross- Premise</a:t>
            </a:r>
            <a:endParaRPr lang="en-US" sz="4000" dirty="0">
              <a:gradFill>
                <a:gsLst>
                  <a:gs pos="50000">
                    <a:schemeClr val="tx2"/>
                  </a:gs>
                  <a:gs pos="100000">
                    <a:schemeClr val="tx2"/>
                  </a:gs>
                </a:gsLst>
                <a:lin ang="5400000" scaled="0"/>
              </a:gradFill>
            </a:endParaRPr>
          </a:p>
        </p:txBody>
      </p:sp>
      <p:sp>
        <p:nvSpPr>
          <p:cNvPr id="37" name="Text Placeholder 2"/>
          <p:cNvSpPr>
            <a:spLocks noGrp="1"/>
          </p:cNvSpPr>
          <p:nvPr>
            <p:ph type="body" sz="quarter" idx="10"/>
          </p:nvPr>
        </p:nvSpPr>
        <p:spPr>
          <a:xfrm>
            <a:off x="538884" y="1905000"/>
            <a:ext cx="11111057" cy="1107996"/>
          </a:xfrm>
        </p:spPr>
        <p:txBody>
          <a:bodyPr/>
          <a:lstStyle/>
          <a:p>
            <a:pPr>
              <a:spcAft>
                <a:spcPts val="600"/>
              </a:spcAft>
            </a:pPr>
            <a:r>
              <a:rPr lang="en-US" sz="2000" dirty="0" smtClean="0"/>
              <a:t>Exchange Online tenants get </a:t>
            </a:r>
            <a:r>
              <a:rPr lang="en-US" sz="2000" b="1" dirty="0" smtClean="0"/>
              <a:t> Exchange IRM Capabilities </a:t>
            </a:r>
            <a:endParaRPr lang="en-US" sz="2000" dirty="0" smtClean="0"/>
          </a:p>
          <a:p>
            <a:pPr>
              <a:spcAft>
                <a:spcPts val="600"/>
              </a:spcAft>
            </a:pPr>
            <a:r>
              <a:rPr lang="en-US" sz="2000" dirty="0" smtClean="0"/>
              <a:t>After setup, all RMS transactions in Datacenter executed </a:t>
            </a:r>
            <a:r>
              <a:rPr lang="en-US" sz="2000" b="1" dirty="0" smtClean="0"/>
              <a:t>within</a:t>
            </a:r>
            <a:r>
              <a:rPr lang="en-US" sz="2000" dirty="0" smtClean="0"/>
              <a:t> Datacenter</a:t>
            </a:r>
          </a:p>
          <a:p>
            <a:pPr>
              <a:spcAft>
                <a:spcPts val="600"/>
              </a:spcAft>
            </a:pPr>
            <a:r>
              <a:rPr lang="en-US" sz="2000" dirty="0" smtClean="0"/>
              <a:t>Clients continue to call </a:t>
            </a:r>
            <a:r>
              <a:rPr lang="en-US" sz="2000" dirty="0"/>
              <a:t>on-premises </a:t>
            </a:r>
            <a:r>
              <a:rPr lang="en-US" sz="2000" dirty="0" smtClean="0"/>
              <a:t>AD </a:t>
            </a:r>
            <a:r>
              <a:rPr lang="en-US" sz="2000" dirty="0"/>
              <a:t>RMS web </a:t>
            </a:r>
            <a:r>
              <a:rPr lang="en-US" sz="2000" dirty="0" smtClean="0"/>
              <a:t>services</a:t>
            </a:r>
          </a:p>
        </p:txBody>
      </p:sp>
      <p:grpSp>
        <p:nvGrpSpPr>
          <p:cNvPr id="17" name="Group 16"/>
          <p:cNvGrpSpPr/>
          <p:nvPr/>
        </p:nvGrpSpPr>
        <p:grpSpPr>
          <a:xfrm>
            <a:off x="475997" y="2958890"/>
            <a:ext cx="11558436" cy="3288268"/>
            <a:chOff x="357091" y="2958890"/>
            <a:chExt cx="8671086" cy="3288268"/>
          </a:xfrm>
        </p:grpSpPr>
        <p:sp>
          <p:nvSpPr>
            <p:cNvPr id="5" name="Rounded Rectangle 4"/>
            <p:cNvSpPr/>
            <p:nvPr/>
          </p:nvSpPr>
          <p:spPr bwMode="auto">
            <a:xfrm>
              <a:off x="357091" y="3429000"/>
              <a:ext cx="2514600" cy="2286000"/>
            </a:xfrm>
            <a:prstGeom prst="round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indent="457200" algn="ctr" defTabSz="914099"/>
              <a:endParaRPr lang="en-US" sz="2400" dirty="0" smtClean="0">
                <a:gradFill>
                  <a:gsLst>
                    <a:gs pos="0">
                      <a:srgbClr val="FFFFFF"/>
                    </a:gs>
                    <a:gs pos="100000">
                      <a:srgbClr val="FFFFFF"/>
                    </a:gs>
                  </a:gsLst>
                  <a:lin ang="5400000" scaled="0"/>
                </a:gradFill>
              </a:endParaRPr>
            </a:p>
          </p:txBody>
        </p:sp>
        <p:sp>
          <p:nvSpPr>
            <p:cNvPr id="6" name="Rounded Rectangle 5"/>
            <p:cNvSpPr/>
            <p:nvPr/>
          </p:nvSpPr>
          <p:spPr bwMode="auto">
            <a:xfrm>
              <a:off x="6437377" y="2958890"/>
              <a:ext cx="2514600" cy="3288268"/>
            </a:xfrm>
            <a:prstGeom prst="round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2700000" scaled="1"/>
              <a:tileRect/>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7" name="TextBox 6"/>
            <p:cNvSpPr txBox="1"/>
            <p:nvPr/>
          </p:nvSpPr>
          <p:spPr>
            <a:xfrm>
              <a:off x="498806" y="3608786"/>
              <a:ext cx="2286000" cy="369332"/>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Contoso Premise</a:t>
              </a:r>
            </a:p>
          </p:txBody>
        </p:sp>
        <p:sp>
          <p:nvSpPr>
            <p:cNvPr id="8" name="TextBox 7"/>
            <p:cNvSpPr txBox="1"/>
            <p:nvPr/>
          </p:nvSpPr>
          <p:spPr>
            <a:xfrm>
              <a:off x="6589777" y="3210826"/>
              <a:ext cx="2286000" cy="369332"/>
            </a:xfrm>
            <a:prstGeom prst="rect">
              <a:avLst/>
            </a:prstGeom>
            <a:noFill/>
          </p:spPr>
          <p:txBody>
            <a:bodyPr wrap="square" lIns="0" tIns="0" rIns="0" bIns="0" rtlCol="0">
              <a:spAutoFit/>
            </a:bodyPr>
            <a:lstStyle/>
            <a:p>
              <a:pPr algn="ctr"/>
              <a:r>
                <a:rPr lang="en-US" sz="2400" dirty="0" smtClean="0">
                  <a:gradFill>
                    <a:gsLst>
                      <a:gs pos="0">
                        <a:schemeClr val="tx1"/>
                      </a:gs>
                      <a:gs pos="86000">
                        <a:schemeClr val="tx1"/>
                      </a:gs>
                    </a:gsLst>
                    <a:lin ang="5400000" scaled="0"/>
                  </a:gradFill>
                </a:rPr>
                <a:t>Exchange Online</a:t>
              </a:r>
            </a:p>
          </p:txBody>
        </p:sp>
        <p:grpSp>
          <p:nvGrpSpPr>
            <p:cNvPr id="9" name="Group 8"/>
            <p:cNvGrpSpPr/>
            <p:nvPr/>
          </p:nvGrpSpPr>
          <p:grpSpPr>
            <a:xfrm>
              <a:off x="1271490" y="4187663"/>
              <a:ext cx="704958" cy="1074653"/>
              <a:chOff x="-5713703" y="3209926"/>
              <a:chExt cx="1107533" cy="1688347"/>
            </a:xfrm>
          </p:grpSpPr>
          <p:pic>
            <p:nvPicPr>
              <p:cNvPr id="10" name="Picture 70" descr="Server"/>
              <p:cNvPicPr>
                <a:picLocks noChangeAspect="1" noChangeArrowheads="1"/>
              </p:cNvPicPr>
              <p:nvPr/>
            </p:nvPicPr>
            <p:blipFill>
              <a:blip r:embed="rId3"/>
              <a:srcRect/>
              <a:stretch>
                <a:fillRect/>
              </a:stretch>
            </p:blipFill>
            <p:spPr bwMode="auto">
              <a:xfrm>
                <a:off x="-5713703" y="3209926"/>
                <a:ext cx="1107533" cy="1305118"/>
              </a:xfrm>
              <a:prstGeom prst="rect">
                <a:avLst/>
              </a:prstGeom>
              <a:noFill/>
              <a:ln w="9525">
                <a:noFill/>
                <a:miter lim="800000"/>
                <a:headEnd/>
                <a:tailEnd/>
              </a:ln>
            </p:spPr>
          </p:pic>
          <p:grpSp>
            <p:nvGrpSpPr>
              <p:cNvPr id="11" name="Group 39"/>
              <p:cNvGrpSpPr/>
              <p:nvPr/>
            </p:nvGrpSpPr>
            <p:grpSpPr>
              <a:xfrm>
                <a:off x="-5131914" y="3717891"/>
                <a:ext cx="525732" cy="1180382"/>
                <a:chOff x="-5122389" y="3555966"/>
                <a:chExt cx="525732" cy="1180382"/>
              </a:xfrm>
            </p:grpSpPr>
            <p:pic>
              <p:nvPicPr>
                <p:cNvPr id="12" name="Picture 195" descr="Document_Document01"/>
                <p:cNvPicPr>
                  <a:picLocks noChangeAspect="1" noChangeArrowheads="1"/>
                </p:cNvPicPr>
                <p:nvPr/>
              </p:nvPicPr>
              <p:blipFill>
                <a:blip r:embed="rId4"/>
                <a:srcRect/>
                <a:stretch>
                  <a:fillRect/>
                </a:stretch>
              </p:blipFill>
              <p:spPr bwMode="auto">
                <a:xfrm>
                  <a:off x="-5077423" y="3555966"/>
                  <a:ext cx="480766" cy="1180382"/>
                </a:xfrm>
                <a:prstGeom prst="rect">
                  <a:avLst/>
                </a:prstGeom>
                <a:noFill/>
                <a:ln w="9525">
                  <a:noFill/>
                  <a:miter lim="800000"/>
                  <a:headEnd/>
                  <a:tailEnd/>
                </a:ln>
              </p:spPr>
            </p:pic>
            <p:pic>
              <p:nvPicPr>
                <p:cNvPr id="13" name="Picture 5" descr="D:\Clip_Installer\DVD_ART\Artwork_Imagery\HARDWARE_IMAGERY\Illustration - Misc Hardware\Windows Vista Illustration Icons\Complete.png"/>
                <p:cNvPicPr>
                  <a:picLocks noChangeAspect="1" noChangeArrowheads="1"/>
                </p:cNvPicPr>
                <p:nvPr/>
              </p:nvPicPr>
              <p:blipFill>
                <a:blip r:embed="rId5" cstate="print"/>
                <a:srcRect/>
                <a:stretch>
                  <a:fillRect/>
                </a:stretch>
              </p:blipFill>
              <p:spPr bwMode="auto">
                <a:xfrm>
                  <a:off x="-5060056" y="3595945"/>
                  <a:ext cx="293970" cy="293971"/>
                </a:xfrm>
                <a:prstGeom prst="rect">
                  <a:avLst/>
                </a:prstGeom>
                <a:noFill/>
                <a:ln w="9525">
                  <a:noFill/>
                  <a:miter lim="800000"/>
                  <a:headEnd/>
                  <a:tailEnd/>
                </a:ln>
              </p:spPr>
            </p:pic>
            <p:pic>
              <p:nvPicPr>
                <p:cNvPr id="14" name="Picture 6" descr="D:\Clip_Installer\DVD_ART\Artwork_Imagery\HARDWARE_IMAGERY\Illustration - Misc Hardware\Windows Vista Illustration Icons\Error.png"/>
                <p:cNvPicPr>
                  <a:picLocks noChangeAspect="1" noChangeArrowheads="1"/>
                </p:cNvPicPr>
                <p:nvPr/>
              </p:nvPicPr>
              <p:blipFill>
                <a:blip r:embed="rId6" cstate="print"/>
                <a:srcRect/>
                <a:stretch>
                  <a:fillRect/>
                </a:stretch>
              </p:blipFill>
              <p:spPr bwMode="auto">
                <a:xfrm>
                  <a:off x="-5122389" y="4217808"/>
                  <a:ext cx="356303" cy="356303"/>
                </a:xfrm>
                <a:prstGeom prst="rect">
                  <a:avLst/>
                </a:prstGeom>
                <a:noFill/>
                <a:ln w="9525">
                  <a:noFill/>
                  <a:miter lim="800000"/>
                  <a:headEnd/>
                  <a:tailEnd/>
                </a:ln>
              </p:spPr>
            </p:pic>
            <p:pic>
              <p:nvPicPr>
                <p:cNvPr id="15" name="Picture 5" descr="D:\Clip_Installer\DVD_ART\Artwork_Imagery\HARDWARE_IMAGERY\Illustration - Misc Hardware\Windows Vista Illustration Icons\Complete.png"/>
                <p:cNvPicPr>
                  <a:picLocks noChangeAspect="1" noChangeArrowheads="1"/>
                </p:cNvPicPr>
                <p:nvPr/>
              </p:nvPicPr>
              <p:blipFill>
                <a:blip r:embed="rId5" cstate="print"/>
                <a:srcRect/>
                <a:stretch>
                  <a:fillRect/>
                </a:stretch>
              </p:blipFill>
              <p:spPr bwMode="auto">
                <a:xfrm>
                  <a:off x="-5064676" y="3923836"/>
                  <a:ext cx="293970" cy="293971"/>
                </a:xfrm>
                <a:prstGeom prst="rect">
                  <a:avLst/>
                </a:prstGeom>
                <a:noFill/>
                <a:ln w="9525">
                  <a:noFill/>
                  <a:miter lim="800000"/>
                  <a:headEnd/>
                  <a:tailEnd/>
                </a:ln>
              </p:spPr>
            </p:pic>
          </p:grpSp>
        </p:grpSp>
        <p:sp>
          <p:nvSpPr>
            <p:cNvPr id="16" name="TextBox 15"/>
            <p:cNvSpPr txBox="1"/>
            <p:nvPr/>
          </p:nvSpPr>
          <p:spPr>
            <a:xfrm>
              <a:off x="946917" y="5262316"/>
              <a:ext cx="1300255" cy="161583"/>
            </a:xfrm>
            <a:prstGeom prst="rect">
              <a:avLst/>
            </a:prstGeom>
            <a:noFill/>
          </p:spPr>
          <p:txBody>
            <a:bodyPr wrap="square" lIns="0" tIns="0" rIns="0" bIns="0" rtlCol="0">
              <a:spAutoFit/>
            </a:bodyPr>
            <a:lstStyle/>
            <a:p>
              <a:pPr algn="ctr"/>
              <a:r>
                <a:rPr lang="en-US" sz="1050" b="1" dirty="0" smtClean="0">
                  <a:gradFill>
                    <a:gsLst>
                      <a:gs pos="0">
                        <a:schemeClr val="tx1"/>
                      </a:gs>
                      <a:gs pos="86000">
                        <a:schemeClr val="tx1"/>
                      </a:gs>
                    </a:gsLst>
                    <a:lin ang="5400000" scaled="0"/>
                  </a:gradFill>
                </a:rPr>
                <a:t>AD RMS</a:t>
              </a:r>
            </a:p>
          </p:txBody>
        </p:sp>
        <p:cxnSp>
          <p:nvCxnSpPr>
            <p:cNvPr id="18" name="Straight Arrow Connector 17"/>
            <p:cNvCxnSpPr>
              <a:stCxn id="5" idx="3"/>
              <a:endCxn id="6" idx="1"/>
            </p:cNvCxnSpPr>
            <p:nvPr/>
          </p:nvCxnSpPr>
          <p:spPr>
            <a:xfrm>
              <a:off x="2871691" y="4572000"/>
              <a:ext cx="3565686" cy="3102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9" name="Group 57"/>
            <p:cNvGrpSpPr/>
            <p:nvPr/>
          </p:nvGrpSpPr>
          <p:grpSpPr>
            <a:xfrm>
              <a:off x="6665982" y="3808757"/>
              <a:ext cx="914398" cy="838200"/>
              <a:chOff x="14236367" y="4192547"/>
              <a:chExt cx="1237854" cy="1111743"/>
            </a:xfrm>
          </p:grpSpPr>
          <p:pic>
            <p:nvPicPr>
              <p:cNvPr id="20" name="Picture 9" descr="Server"/>
              <p:cNvPicPr>
                <a:picLocks noChangeAspect="1" noChangeArrowheads="1"/>
              </p:cNvPicPr>
              <p:nvPr/>
            </p:nvPicPr>
            <p:blipFill>
              <a:blip r:embed="rId7" cstate="print"/>
              <a:srcRect/>
              <a:stretch>
                <a:fillRect/>
              </a:stretch>
            </p:blipFill>
            <p:spPr bwMode="auto">
              <a:xfrm>
                <a:off x="14236367" y="4192547"/>
                <a:ext cx="907017" cy="1111743"/>
              </a:xfrm>
              <a:prstGeom prst="rect">
                <a:avLst/>
              </a:prstGeom>
              <a:noFill/>
            </p:spPr>
          </p:pic>
          <p:pic>
            <p:nvPicPr>
              <p:cNvPr id="21" name="Picture 135" descr="XP icon mail"/>
              <p:cNvPicPr>
                <a:picLocks noChangeAspect="1" noChangeArrowheads="1"/>
              </p:cNvPicPr>
              <p:nvPr/>
            </p:nvPicPr>
            <p:blipFill>
              <a:blip r:embed="rId8"/>
              <a:srcRect/>
              <a:stretch>
                <a:fillRect/>
              </a:stretch>
            </p:blipFill>
            <p:spPr bwMode="auto">
              <a:xfrm>
                <a:off x="14931296" y="4505553"/>
                <a:ext cx="542925" cy="601394"/>
              </a:xfrm>
              <a:prstGeom prst="rect">
                <a:avLst/>
              </a:prstGeom>
              <a:noFill/>
              <a:ln w="9525">
                <a:noFill/>
                <a:miter lim="800000"/>
                <a:headEnd/>
                <a:tailEnd/>
              </a:ln>
            </p:spPr>
          </p:pic>
        </p:grpSp>
        <p:grpSp>
          <p:nvGrpSpPr>
            <p:cNvPr id="22" name="Group 57"/>
            <p:cNvGrpSpPr/>
            <p:nvPr/>
          </p:nvGrpSpPr>
          <p:grpSpPr>
            <a:xfrm>
              <a:off x="7913254" y="4875558"/>
              <a:ext cx="914398" cy="838200"/>
              <a:chOff x="14236367" y="4192548"/>
              <a:chExt cx="1237854" cy="1111743"/>
            </a:xfrm>
          </p:grpSpPr>
          <p:pic>
            <p:nvPicPr>
              <p:cNvPr id="23" name="Picture 9" descr="Server"/>
              <p:cNvPicPr>
                <a:picLocks noChangeAspect="1" noChangeArrowheads="1"/>
              </p:cNvPicPr>
              <p:nvPr/>
            </p:nvPicPr>
            <p:blipFill>
              <a:blip r:embed="rId7" cstate="print"/>
              <a:srcRect/>
              <a:stretch>
                <a:fillRect/>
              </a:stretch>
            </p:blipFill>
            <p:spPr bwMode="auto">
              <a:xfrm>
                <a:off x="14236367" y="4192548"/>
                <a:ext cx="907017" cy="1111743"/>
              </a:xfrm>
              <a:prstGeom prst="rect">
                <a:avLst/>
              </a:prstGeom>
              <a:noFill/>
            </p:spPr>
          </p:pic>
          <p:pic>
            <p:nvPicPr>
              <p:cNvPr id="24" name="Picture 135" descr="XP icon mail"/>
              <p:cNvPicPr>
                <a:picLocks noChangeAspect="1" noChangeArrowheads="1"/>
              </p:cNvPicPr>
              <p:nvPr/>
            </p:nvPicPr>
            <p:blipFill>
              <a:blip r:embed="rId8"/>
              <a:srcRect/>
              <a:stretch>
                <a:fillRect/>
              </a:stretch>
            </p:blipFill>
            <p:spPr bwMode="auto">
              <a:xfrm>
                <a:off x="14931296" y="4505554"/>
                <a:ext cx="542925" cy="601394"/>
              </a:xfrm>
              <a:prstGeom prst="rect">
                <a:avLst/>
              </a:prstGeom>
              <a:noFill/>
              <a:ln w="9525">
                <a:noFill/>
                <a:miter lim="800000"/>
                <a:headEnd/>
                <a:tailEnd/>
              </a:ln>
            </p:spPr>
          </p:pic>
        </p:grpSp>
        <p:grpSp>
          <p:nvGrpSpPr>
            <p:cNvPr id="25" name="Group 57"/>
            <p:cNvGrpSpPr/>
            <p:nvPr/>
          </p:nvGrpSpPr>
          <p:grpSpPr>
            <a:xfrm>
              <a:off x="6665983" y="5256557"/>
              <a:ext cx="914398" cy="838200"/>
              <a:chOff x="14236368" y="3687208"/>
              <a:chExt cx="1237854" cy="1111743"/>
            </a:xfrm>
          </p:grpSpPr>
          <p:pic>
            <p:nvPicPr>
              <p:cNvPr id="26" name="Picture 9" descr="Server"/>
              <p:cNvPicPr>
                <a:picLocks noChangeAspect="1" noChangeArrowheads="1"/>
              </p:cNvPicPr>
              <p:nvPr/>
            </p:nvPicPr>
            <p:blipFill>
              <a:blip r:embed="rId7" cstate="print"/>
              <a:srcRect/>
              <a:stretch>
                <a:fillRect/>
              </a:stretch>
            </p:blipFill>
            <p:spPr bwMode="auto">
              <a:xfrm>
                <a:off x="14236368" y="3687208"/>
                <a:ext cx="907018" cy="1111743"/>
              </a:xfrm>
              <a:prstGeom prst="rect">
                <a:avLst/>
              </a:prstGeom>
              <a:noFill/>
            </p:spPr>
          </p:pic>
          <p:pic>
            <p:nvPicPr>
              <p:cNvPr id="27" name="Picture 135" descr="XP icon mail"/>
              <p:cNvPicPr>
                <a:picLocks noChangeAspect="1" noChangeArrowheads="1"/>
              </p:cNvPicPr>
              <p:nvPr/>
            </p:nvPicPr>
            <p:blipFill>
              <a:blip r:embed="rId8"/>
              <a:srcRect/>
              <a:stretch>
                <a:fillRect/>
              </a:stretch>
            </p:blipFill>
            <p:spPr bwMode="auto">
              <a:xfrm>
                <a:off x="14931298" y="4000214"/>
                <a:ext cx="542924" cy="601394"/>
              </a:xfrm>
              <a:prstGeom prst="rect">
                <a:avLst/>
              </a:prstGeom>
              <a:noFill/>
              <a:ln w="9525">
                <a:noFill/>
                <a:miter lim="800000"/>
                <a:headEnd/>
                <a:tailEnd/>
              </a:ln>
            </p:spPr>
          </p:pic>
        </p:grpSp>
        <p:sp>
          <p:nvSpPr>
            <p:cNvPr id="28" name="TextBox 27"/>
            <p:cNvSpPr txBox="1"/>
            <p:nvPr/>
          </p:nvSpPr>
          <p:spPr>
            <a:xfrm>
              <a:off x="7660155" y="4183805"/>
              <a:ext cx="1368022" cy="615553"/>
            </a:xfrm>
            <a:prstGeom prst="rect">
              <a:avLst/>
            </a:prstGeom>
            <a:noFill/>
          </p:spPr>
          <p:txBody>
            <a:bodyPr wrap="square" lIns="0" tIns="0" rIns="0" bIns="0" rtlCol="0">
              <a:spAutoFit/>
            </a:bodyPr>
            <a:lstStyle/>
            <a:p>
              <a:r>
                <a:rPr lang="en-US" sz="2000" dirty="0" smtClean="0">
                  <a:gradFill>
                    <a:gsLst>
                      <a:gs pos="0">
                        <a:schemeClr val="tx1"/>
                      </a:gs>
                      <a:gs pos="86000">
                        <a:schemeClr val="tx1"/>
                      </a:gs>
                    </a:gsLst>
                    <a:lin ang="5400000" scaled="0"/>
                  </a:gradFill>
                </a:rPr>
                <a:t>Contoso </a:t>
              </a:r>
            </a:p>
            <a:p>
              <a:r>
                <a:rPr lang="en-US" sz="2000" dirty="0">
                  <a:gradFill>
                    <a:gsLst>
                      <a:gs pos="0">
                        <a:schemeClr val="tx1"/>
                      </a:gs>
                      <a:gs pos="86000">
                        <a:schemeClr val="tx1"/>
                      </a:gs>
                    </a:gsLst>
                    <a:lin ang="5400000" scaled="0"/>
                  </a:gradFill>
                </a:rPr>
                <a:t> </a:t>
              </a:r>
              <a:r>
                <a:rPr lang="en-US" sz="2000" dirty="0" smtClean="0">
                  <a:gradFill>
                    <a:gsLst>
                      <a:gs pos="0">
                        <a:schemeClr val="tx1"/>
                      </a:gs>
                      <a:gs pos="86000">
                        <a:schemeClr val="tx1"/>
                      </a:gs>
                    </a:gsLst>
                    <a:lin ang="5400000" scaled="0"/>
                  </a:gradFill>
                </a:rPr>
                <a:t>  Tenant</a:t>
              </a:r>
            </a:p>
          </p:txBody>
        </p:sp>
        <p:sp>
          <p:nvSpPr>
            <p:cNvPr id="29" name="TextBox 28"/>
            <p:cNvSpPr txBox="1"/>
            <p:nvPr/>
          </p:nvSpPr>
          <p:spPr>
            <a:xfrm>
              <a:off x="3796415" y="3970753"/>
              <a:ext cx="2286000" cy="369332"/>
            </a:xfrm>
            <a:prstGeom prst="rect">
              <a:avLst/>
            </a:prstGeom>
            <a:noFill/>
          </p:spPr>
          <p:txBody>
            <a:bodyPr wrap="square" lIns="0" tIns="0" rIns="0" bIns="0" rtlCol="0">
              <a:spAutoFit/>
            </a:bodyPr>
            <a:lstStyle/>
            <a:p>
              <a:r>
                <a:rPr lang="en-US" sz="2400" b="1" dirty="0" smtClean="0"/>
                <a:t>Import TPD</a:t>
              </a:r>
            </a:p>
          </p:txBody>
        </p:sp>
        <p:pic>
          <p:nvPicPr>
            <p:cNvPr id="38914" name="Picture 2" descr="http://icons.mysitemyway.com/wp-content/gallery/blue-chrome-rain-icons-business/078315-blue-chrome-rain-icon-business-key3.png"/>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796415" y="4271460"/>
              <a:ext cx="1093967" cy="11524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474776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289068C611E44EB212375DDB565C56" ma:contentTypeVersion="0" ma:contentTypeDescription="Create a new document." ma:contentTypeScope="" ma:versionID="af5f4e6e7a62f2ff3b04ab4e137b8c8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0DDCD0A0-C73C-49D7-9802-0B614ED693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93833E7-CDA5-4E4A-AF0B-36A91B78C9EF}">
  <ds:schemaRefs>
    <ds:schemaRef ds:uri="http://schemas.microsoft.com/office/2006/metadata/properties"/>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3604</TotalTime>
  <Words>3251</Words>
  <Application>Microsoft Office PowerPoint</Application>
  <PresentationFormat>Custom</PresentationFormat>
  <Paragraphs>445</Paragraphs>
  <Slides>34</Slides>
  <Notes>29</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TENA11_BreakoutSession_Template_16x9_Final_05132011</vt:lpstr>
      <vt:lpstr>White with Consolas font for code slides</vt:lpstr>
      <vt:lpstr>Active Directory Rights Management Services Updates</vt:lpstr>
      <vt:lpstr>Agenda  </vt:lpstr>
      <vt:lpstr>Our Information Protection Strategy</vt:lpstr>
      <vt:lpstr>Expanding the AD RMS Ecosystem</vt:lpstr>
      <vt:lpstr>Recent RMS Features and Workload Integration</vt:lpstr>
      <vt:lpstr>AD RMS Integration with through Online Federation Gateway</vt:lpstr>
      <vt:lpstr>PowerPoint Presentation</vt:lpstr>
      <vt:lpstr>Online Federation Gateway Integration</vt:lpstr>
      <vt:lpstr>RMS Integration in Exchange Online (Cross- Premise</vt:lpstr>
      <vt:lpstr>PowerPoint Presentation</vt:lpstr>
      <vt:lpstr>RMS Integration in Exchange Online</vt:lpstr>
      <vt:lpstr>RMS Integration in Exchange Online</vt:lpstr>
      <vt:lpstr>RMS Integration in Exchange Online</vt:lpstr>
      <vt:lpstr>Mac Office</vt:lpstr>
      <vt:lpstr>RMS Direction  </vt:lpstr>
      <vt:lpstr>New RMS Client SDK</vt:lpstr>
      <vt:lpstr>New RMS Client SDK</vt:lpstr>
      <vt:lpstr>MSDRM (User Activation) </vt:lpstr>
      <vt:lpstr>MSIPC (User Activation)</vt:lpstr>
      <vt:lpstr>Updated ADRMS Cryptographic Support</vt:lpstr>
      <vt:lpstr>Updated ADRMS Cryptographic Support –Early Deployment Considerations</vt:lpstr>
      <vt:lpstr>Generic File Protection </vt:lpstr>
      <vt:lpstr>Generic File Protection </vt:lpstr>
      <vt:lpstr>Generic File Protection </vt:lpstr>
      <vt:lpstr>IRM for Windows Phone 7 </vt:lpstr>
      <vt:lpstr>Updated ADRMS SCOM Pack </vt:lpstr>
      <vt:lpstr>Summary </vt:lpstr>
      <vt:lpstr>Q &amp; A</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SIM318: Active Directory Rights Management Services Updates</dc:title>
  <dc:subject>Microsoft TechEd North America 2011</dc:subject>
  <dc:creator>Tejas Petal</dc:creator>
  <dc:description>Template Design: Jordan Cayabyab
Formatter: John Lee, Silver Fox Productions
Event Date: May 16-19, 2011
Event Location: Atlanta
Audience Type: Developers, IT Pros</dc:description>
  <cp:lastModifiedBy>Shows</cp:lastModifiedBy>
  <cp:revision>72</cp:revision>
  <cp:lastPrinted>2010-05-11T05:02:34Z</cp:lastPrinted>
  <dcterms:created xsi:type="dcterms:W3CDTF">2011-03-31T03:03:27Z</dcterms:created>
  <dcterms:modified xsi:type="dcterms:W3CDTF">2011-05-19T17:10:46Z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0x010100E1289068C611E44EB212375DDB565C56</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