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1"/>
    <p:sldMasterId id="2147483762" r:id="rId2"/>
  </p:sldMasterIdLst>
  <p:notesMasterIdLst>
    <p:notesMasterId r:id="rId56"/>
  </p:notesMasterIdLst>
  <p:handoutMasterIdLst>
    <p:handoutMasterId r:id="rId57"/>
  </p:handoutMasterIdLst>
  <p:sldIdLst>
    <p:sldId id="319" r:id="rId3"/>
    <p:sldId id="322" r:id="rId4"/>
    <p:sldId id="335" r:id="rId5"/>
    <p:sldId id="386" r:id="rId6"/>
    <p:sldId id="336" r:id="rId7"/>
    <p:sldId id="338" r:id="rId8"/>
    <p:sldId id="340" r:id="rId9"/>
    <p:sldId id="341" r:id="rId10"/>
    <p:sldId id="342" r:id="rId11"/>
    <p:sldId id="343" r:id="rId12"/>
    <p:sldId id="344" r:id="rId13"/>
    <p:sldId id="345" r:id="rId14"/>
    <p:sldId id="365" r:id="rId15"/>
    <p:sldId id="366" r:id="rId16"/>
    <p:sldId id="367" r:id="rId17"/>
    <p:sldId id="368" r:id="rId18"/>
    <p:sldId id="346" r:id="rId19"/>
    <p:sldId id="347" r:id="rId20"/>
    <p:sldId id="372" r:id="rId21"/>
    <p:sldId id="373" r:id="rId22"/>
    <p:sldId id="374" r:id="rId23"/>
    <p:sldId id="375" r:id="rId24"/>
    <p:sldId id="364" r:id="rId25"/>
    <p:sldId id="348" r:id="rId26"/>
    <p:sldId id="350" r:id="rId27"/>
    <p:sldId id="351" r:id="rId28"/>
    <p:sldId id="352" r:id="rId29"/>
    <p:sldId id="369" r:id="rId30"/>
    <p:sldId id="370" r:id="rId31"/>
    <p:sldId id="353" r:id="rId32"/>
    <p:sldId id="362" r:id="rId33"/>
    <p:sldId id="354" r:id="rId34"/>
    <p:sldId id="355" r:id="rId35"/>
    <p:sldId id="363" r:id="rId36"/>
    <p:sldId id="356" r:id="rId37"/>
    <p:sldId id="357" r:id="rId38"/>
    <p:sldId id="358" r:id="rId39"/>
    <p:sldId id="359" r:id="rId40"/>
    <p:sldId id="384" r:id="rId41"/>
    <p:sldId id="387" r:id="rId42"/>
    <p:sldId id="380" r:id="rId43"/>
    <p:sldId id="381" r:id="rId44"/>
    <p:sldId id="389" r:id="rId45"/>
    <p:sldId id="382" r:id="rId46"/>
    <p:sldId id="383" r:id="rId47"/>
    <p:sldId id="385" r:id="rId48"/>
    <p:sldId id="388" r:id="rId49"/>
    <p:sldId id="331" r:id="rId50"/>
    <p:sldId id="390" r:id="rId51"/>
    <p:sldId id="391" r:id="rId52"/>
    <p:sldId id="392" r:id="rId53"/>
    <p:sldId id="393" r:id="rId54"/>
    <p:sldId id="271" r:id="rId5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E8"/>
    <a:srgbClr val="03C2F1"/>
    <a:srgbClr val="FFFFFF"/>
    <a:srgbClr val="000000"/>
    <a:srgbClr val="429A16"/>
    <a:srgbClr val="F8F57B"/>
    <a:srgbClr val="59D01E"/>
    <a:srgbClr val="ACE58F"/>
    <a:srgbClr val="29292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6" autoAdjust="0"/>
    <p:restoredTop sz="92561" autoAdjust="0"/>
  </p:normalViewPr>
  <p:slideViewPr>
    <p:cSldViewPr snapToGrid="0">
      <p:cViewPr varScale="1">
        <p:scale>
          <a:sx n="97" d="100"/>
          <a:sy n="97" d="100"/>
        </p:scale>
        <p:origin x="-522" y="-96"/>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100" d="100"/>
        <a:sy n="100" d="100"/>
      </p:scale>
      <p:origin x="0" y="13314"/>
    </p:cViewPr>
  </p:sorterViewPr>
  <p:notesViewPr>
    <p:cSldViewPr snapToGrid="0" showGuides="1">
      <p:cViewPr varScale="1">
        <p:scale>
          <a:sx n="80" d="100"/>
          <a:sy n="80" d="100"/>
        </p:scale>
        <p:origin x="-31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10</a:t>
            </a:fld>
            <a:endParaRPr lang="en-US" dirty="0">
              <a:latin typeface="Segoe" pitchFamily="34" charset="0"/>
            </a:endParaRPr>
          </a:p>
        </p:txBody>
      </p:sp>
    </p:spTree>
    <p:extLst>
      <p:ext uri="{BB962C8B-B14F-4D97-AF65-F5344CB8AC3E}">
        <p14:creationId xmlns:p14="http://schemas.microsoft.com/office/powerpoint/2010/main" val="3876069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Here you see all of the tasks are done</a:t>
            </a:r>
            <a:r>
              <a:rPr lang="en-AU" baseline="0" dirty="0" smtClean="0"/>
              <a:t> from the child Primary sites</a:t>
            </a:r>
            <a:endParaRPr lang="en-AU" dirty="0"/>
          </a:p>
        </p:txBody>
      </p:sp>
      <p:sp>
        <p:nvSpPr>
          <p:cNvPr id="4" name="Slide Number Placeholder 3"/>
          <p:cNvSpPr>
            <a:spLocks noGrp="1"/>
          </p:cNvSpPr>
          <p:nvPr>
            <p:ph type="sldNum" sz="quarter" idx="10"/>
          </p:nvPr>
        </p:nvSpPr>
        <p:spPr/>
        <p:txBody>
          <a:bodyPr/>
          <a:lstStyle/>
          <a:p>
            <a:pPr>
              <a:defRPr/>
            </a:pPr>
            <a:fld id="{F513E406-F57C-4C12-90EC-F92C7FD62EE4}"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2104214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only difference</a:t>
            </a:r>
            <a:r>
              <a:rPr lang="en-AU" baseline="0" dirty="0" smtClean="0"/>
              <a:t> is reports can be run across the entire hierarchy</a:t>
            </a:r>
            <a:endParaRPr lang="en-AU" dirty="0"/>
          </a:p>
        </p:txBody>
      </p:sp>
      <p:sp>
        <p:nvSpPr>
          <p:cNvPr id="4" name="Slide Number Placeholder 3"/>
          <p:cNvSpPr>
            <a:spLocks noGrp="1"/>
          </p:cNvSpPr>
          <p:nvPr>
            <p:ph type="sldNum" sz="quarter" idx="10"/>
          </p:nvPr>
        </p:nvSpPr>
        <p:spPr/>
        <p:txBody>
          <a:bodyPr/>
          <a:lstStyle/>
          <a:p>
            <a:pPr>
              <a:defRPr/>
            </a:pPr>
            <a:fld id="{F513E406-F57C-4C12-90EC-F92C7FD62EE4}"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2104214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C6FCC072-EF9F-489E-B88A-4B921F3E5111}" type="datetime1">
              <a:rPr lang="en-US" smtClean="0"/>
              <a:t>5/15/2011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15</a:t>
            </a:fld>
            <a:endParaRPr lang="en-US" dirty="0"/>
          </a:p>
        </p:txBody>
      </p:sp>
      <p:sp>
        <p:nvSpPr>
          <p:cNvPr id="8" name="Header Placeholder 7"/>
          <p:cNvSpPr>
            <a:spLocks noGrp="1"/>
          </p:cNvSpPr>
          <p:nvPr>
            <p:ph type="hdr" sz="quarter" idx="13"/>
          </p:nvPr>
        </p:nvSpPr>
        <p:spPr/>
        <p:txBody>
          <a:bodyPr/>
          <a:lstStyle/>
          <a:p>
            <a:r>
              <a:rPr lang="en-US" smtClean="0"/>
              <a:t>TechReady11</a:t>
            </a:r>
            <a:endParaRPr lang="en-US" dirty="0"/>
          </a:p>
        </p:txBody>
      </p:sp>
    </p:spTree>
    <p:extLst>
      <p:ext uri="{BB962C8B-B14F-4D97-AF65-F5344CB8AC3E}">
        <p14:creationId xmlns:p14="http://schemas.microsoft.com/office/powerpoint/2010/main" val="1678677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4089806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b="1" dirty="0" smtClean="0"/>
              <a:t>Forefront Endpoint Protection Server Install</a:t>
            </a:r>
          </a:p>
          <a:p>
            <a:pPr marL="384431" lvl="1" indent="-171450">
              <a:buFont typeface="Arial" pitchFamily="34" charset="0"/>
              <a:buChar char="•"/>
            </a:pPr>
            <a:r>
              <a:rPr lang="en-US" dirty="0" smtClean="0"/>
              <a:t>Highlight different Install modes</a:t>
            </a:r>
          </a:p>
          <a:p>
            <a:pPr marL="171450" lvl="0" indent="-171450">
              <a:buFont typeface="Arial" pitchFamily="34" charset="0"/>
              <a:buChar char="•"/>
            </a:pPr>
            <a:r>
              <a:rPr lang="en-US" b="1" dirty="0" smtClean="0"/>
              <a:t>Explore</a:t>
            </a:r>
            <a:r>
              <a:rPr lang="en-US" b="1" baseline="0" dirty="0" smtClean="0"/>
              <a:t> Forefront Endpoint Protection Console in CM</a:t>
            </a:r>
          </a:p>
          <a:p>
            <a:pPr marL="384431" lvl="1" indent="-171450">
              <a:buFont typeface="Arial" pitchFamily="34" charset="0"/>
              <a:buChar char="•"/>
            </a:pPr>
            <a:r>
              <a:rPr lang="en-US" baseline="0" dirty="0" smtClean="0"/>
              <a:t>Forefront Endpoint Protection Nodes</a:t>
            </a:r>
          </a:p>
          <a:p>
            <a:pPr marL="499520" lvl="2" indent="-171450">
              <a:buFont typeface="Arial" pitchFamily="34" charset="0"/>
              <a:buChar char="•"/>
            </a:pPr>
            <a:r>
              <a:rPr lang="en-US" baseline="0" dirty="0" smtClean="0"/>
              <a:t>Packages</a:t>
            </a:r>
          </a:p>
          <a:p>
            <a:pPr marL="499520" lvl="2" indent="-171450">
              <a:buFont typeface="Arial" pitchFamily="34" charset="0"/>
              <a:buChar char="•"/>
            </a:pPr>
            <a:r>
              <a:rPr lang="en-US" baseline="0" dirty="0" smtClean="0"/>
              <a:t>Report</a:t>
            </a:r>
          </a:p>
          <a:p>
            <a:pPr marL="499520" lvl="2" indent="-171450">
              <a:buFont typeface="Arial" pitchFamily="34" charset="0"/>
              <a:buChar char="•"/>
            </a:pPr>
            <a:r>
              <a:rPr lang="en-US" baseline="0" dirty="0" smtClean="0"/>
              <a:t>Policy</a:t>
            </a:r>
          </a:p>
          <a:p>
            <a:pPr marL="384431" lvl="1" indent="-171450">
              <a:buFont typeface="Arial" pitchFamily="34" charset="0"/>
              <a:buChar char="•"/>
            </a:pPr>
            <a:r>
              <a:rPr lang="en-US" baseline="0" dirty="0" smtClean="0"/>
              <a:t>Collections</a:t>
            </a: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5/15/2011 1:51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Disjointed Name Space</a:t>
            </a:r>
          </a:p>
          <a:p>
            <a:r>
              <a:rPr lang="en-US" dirty="0" smtClean="0"/>
              <a:t>Duplicate SPN</a:t>
            </a:r>
          </a:p>
          <a:p>
            <a:r>
              <a:rPr lang="en-US" dirty="0" smtClean="0"/>
              <a:t>Names instances with static Ports</a:t>
            </a:r>
          </a:p>
          <a:p>
            <a:r>
              <a:rPr lang="en-US" dirty="0" smtClean="0"/>
              <a:t>SQL Aliases using </a:t>
            </a:r>
            <a:r>
              <a:rPr lang="en-US" dirty="0" err="1" smtClean="0"/>
              <a:t>CName</a:t>
            </a:r>
            <a:r>
              <a:rPr lang="en-US" dirty="0" smtClean="0"/>
              <a:t> Records</a:t>
            </a:r>
          </a:p>
          <a:p>
            <a:r>
              <a:rPr lang="en-US" dirty="0" smtClean="0"/>
              <a:t>Missing Hotfix KB2271736</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1316480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5/15/2011 1:51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a:lstStyle/>
          <a:p>
            <a:r>
              <a:rPr lang="en-US" dirty="0">
                <a:latin typeface="Segoe" pitchFamily="34" charset="0"/>
              </a:rPr>
              <a:t>Forefront Endpoint Protection 2010 provides multiple options to receive signature and engine updates. Organizations can use their existing Windows Server Update  Services (WSUS) infrastructure to get FEP updates.  Administrators can also configure a client to connect to Microsoft Update or use a file share to download the latest definition updates.  These sources can be prioritized from the policy management console.  So the client will check for the signature updates with the sources based on the priority defined in the policy- For </a:t>
            </a:r>
            <a:r>
              <a:rPr lang="en-US" dirty="0" err="1">
                <a:latin typeface="Segoe" pitchFamily="34" charset="0"/>
              </a:rPr>
              <a:t>e.g</a:t>
            </a:r>
            <a:r>
              <a:rPr lang="en-US" dirty="0">
                <a:latin typeface="Segoe" pitchFamily="34" charset="0"/>
              </a:rPr>
              <a:t> when the client is connected to the corporate network it can receive updates from the WSUS infrastructure.  If the client is in a remote location not connected to the enterprise then the client can still continue to get updates through the internet using Microsoft Updates.</a:t>
            </a:r>
          </a:p>
          <a:p>
            <a:endParaRPr lang="en-US" dirty="0">
              <a:latin typeface="Segoe" pitchFamily="34" charset="0"/>
            </a:endParaRPr>
          </a:p>
          <a:p>
            <a:pPr lvl="0"/>
            <a:r>
              <a:rPr lang="en-US" dirty="0">
                <a:latin typeface="Segoe" pitchFamily="34" charset="0"/>
              </a:rPr>
              <a:t>Microsoft uses package chaining feature to reduce the size of signature updates.  This feature reduces the total bandwidth a WSUS server has to use to download updates from MU to stay up to date. This reduces the total cost of ownership for definition updates for WSUS. </a:t>
            </a:r>
          </a:p>
          <a:p>
            <a:endParaRPr lang="en-US" dirty="0">
              <a:latin typeface="Segoe" pitchFamily="34" charset="0"/>
            </a:endParaRPr>
          </a:p>
          <a:p>
            <a:endParaRPr lang="en-US" dirty="0">
              <a:latin typeface="Segoe" pitchFamily="34" charset="0"/>
            </a:endParaRPr>
          </a:p>
          <a:p>
            <a:r>
              <a:rPr lang="en-US" dirty="0" smtClean="0">
                <a:effectLst/>
              </a:rPr>
              <a:t>Generally, the size ranges of the delta updates are from 50-2048 KB and the entire delta files are from 1-15 MB, depending on several factors. These factors include the duration since the last rebase and include the number of changes since the last rebase. </a:t>
            </a:r>
            <a:br>
              <a:rPr lang="en-US" dirty="0" smtClean="0">
                <a:effectLst/>
              </a:rPr>
            </a:br>
            <a:r>
              <a:rPr lang="en-US" dirty="0" smtClean="0">
                <a:effectLst/>
              </a:rPr>
              <a:t/>
            </a:r>
            <a:br>
              <a:rPr lang="en-US" dirty="0" smtClean="0">
                <a:effectLst/>
              </a:rPr>
            </a:br>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20</a:t>
            </a:fld>
            <a:endParaRPr lang="en-US" dirty="0">
              <a:latin typeface="Segoe" pitchFamily="34" charset="0"/>
            </a:endParaRPr>
          </a:p>
        </p:txBody>
      </p:sp>
    </p:spTree>
    <p:extLst>
      <p:ext uri="{BB962C8B-B14F-4D97-AF65-F5344CB8AC3E}">
        <p14:creationId xmlns:p14="http://schemas.microsoft.com/office/powerpoint/2010/main" val="3629746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Here is a working example that should make it easier to explain</a:t>
            </a:r>
          </a:p>
          <a:p>
            <a:endParaRPr lang="en-AU" dirty="0"/>
          </a:p>
        </p:txBody>
      </p:sp>
      <p:sp>
        <p:nvSpPr>
          <p:cNvPr id="4" name="Slide Number Placeholder 3"/>
          <p:cNvSpPr>
            <a:spLocks noGrp="1"/>
          </p:cNvSpPr>
          <p:nvPr>
            <p:ph type="sldNum" sz="quarter" idx="10"/>
          </p:nvPr>
        </p:nvSpPr>
        <p:spPr/>
        <p:txBody>
          <a:bodyPr/>
          <a:lstStyle/>
          <a:p>
            <a:pPr>
              <a:defRPr/>
            </a:pPr>
            <a:fld id="{F513E406-F57C-4C12-90EC-F92C7FD62EE4}"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3858963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5/15/2011 1:51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5/15/2011 1:51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dirty="0" smtClean="0">
                <a:effectLst/>
              </a:rPr>
              <a:t>Design Philosophy</a:t>
            </a:r>
          </a:p>
          <a:p>
            <a:pPr lvl="1"/>
            <a:r>
              <a:rPr lang="en-AU" dirty="0" smtClean="0"/>
              <a:t>Simple to use</a:t>
            </a:r>
          </a:p>
          <a:p>
            <a:pPr lvl="2"/>
            <a:r>
              <a:rPr lang="en-AU" dirty="0" smtClean="0"/>
              <a:t>Minimal user involvement required to stay protected</a:t>
            </a:r>
          </a:p>
          <a:p>
            <a:pPr lvl="2"/>
            <a:r>
              <a:rPr lang="en-AU" dirty="0" smtClean="0"/>
              <a:t>Simple and clean graphical user interface</a:t>
            </a:r>
          </a:p>
          <a:p>
            <a:pPr lvl="2"/>
            <a:r>
              <a:rPr lang="en-AU" dirty="0" smtClean="0"/>
              <a:t>Clear actions to follow with a single click</a:t>
            </a:r>
          </a:p>
          <a:p>
            <a:pPr lvl="1"/>
            <a:r>
              <a:rPr lang="en-AU" dirty="0" smtClean="0"/>
              <a:t>Lightweight, high performance</a:t>
            </a:r>
          </a:p>
          <a:p>
            <a:pPr lvl="2"/>
            <a:r>
              <a:rPr lang="en-AU" dirty="0" smtClean="0"/>
              <a:t>Designed to optimize end user productivity</a:t>
            </a:r>
          </a:p>
          <a:p>
            <a:pPr lvl="2"/>
            <a:r>
              <a:rPr lang="en-AU" dirty="0" smtClean="0"/>
              <a:t>High performance on full spectrum of PC configurations including Netbooks</a:t>
            </a:r>
          </a:p>
          <a:p>
            <a:pPr lvl="1"/>
            <a:r>
              <a:rPr lang="en-AU" dirty="0" smtClean="0"/>
              <a:t>World class protection</a:t>
            </a:r>
          </a:p>
          <a:p>
            <a:pPr lvl="2"/>
            <a:r>
              <a:rPr lang="en-AU" dirty="0" smtClean="0"/>
              <a:t>Based on the same award winning Anti-malware engine as Security Essentials</a:t>
            </a:r>
          </a:p>
          <a:p>
            <a:pPr lvl="2"/>
            <a:r>
              <a:rPr lang="en-AU" dirty="0" smtClean="0"/>
              <a:t>Leverage Security Essentials malware samples collection channel</a:t>
            </a:r>
          </a:p>
          <a:p>
            <a:endParaRPr lang="en-AU" dirty="0" smtClean="0"/>
          </a:p>
          <a:p>
            <a:pPr rtl="0"/>
            <a:endParaRPr lang="en-AU" dirty="0" smtClean="0">
              <a:effectLst/>
            </a:endParaRPr>
          </a:p>
          <a:p>
            <a:pPr rtl="0"/>
            <a:r>
              <a:rPr lang="en-AU" dirty="0" smtClean="0">
                <a:effectLst/>
              </a:rPr>
              <a:t>Common client across all 3 of these products – only difference is the way we hook it into management and monitoring systems</a:t>
            </a:r>
          </a:p>
          <a:p>
            <a:pPr rtl="0"/>
            <a:endParaRPr lang="en-AU" dirty="0" smtClean="0">
              <a:effectLst/>
            </a:endParaRPr>
          </a:p>
          <a:p>
            <a:pPr rtl="0"/>
            <a:r>
              <a:rPr lang="en-AU" b="1" dirty="0" smtClean="0">
                <a:effectLst/>
              </a:rPr>
              <a:t>Microsoft</a:t>
            </a:r>
            <a:r>
              <a:rPr lang="en-AU" b="1" baseline="0" dirty="0" smtClean="0">
                <a:effectLst/>
              </a:rPr>
              <a:t> Security Essentials</a:t>
            </a:r>
          </a:p>
          <a:p>
            <a:pPr rtl="0"/>
            <a:r>
              <a:rPr lang="en-AU" b="0" baseline="0" dirty="0" smtClean="0">
                <a:effectLst/>
              </a:rPr>
              <a:t>The free, consumer version downloadable from Microsoft.</a:t>
            </a:r>
          </a:p>
          <a:p>
            <a:pPr rtl="0"/>
            <a:r>
              <a:rPr lang="en-AU" b="0" baseline="0" dirty="0" smtClean="0">
                <a:effectLst/>
              </a:rPr>
              <a:t>Only allows configuration via the local UI, and doesn’t provide centralized monitoring.</a:t>
            </a:r>
          </a:p>
          <a:p>
            <a:pPr rtl="0"/>
            <a:r>
              <a:rPr lang="en-AU" b="0" baseline="0" dirty="0" smtClean="0">
                <a:effectLst/>
              </a:rPr>
              <a:t>Uses Microsoft Update to receive definition updates</a:t>
            </a:r>
          </a:p>
          <a:p>
            <a:pPr rtl="0"/>
            <a:endParaRPr lang="en-AU" b="0" baseline="0" dirty="0" smtClean="0">
              <a:effectLst/>
            </a:endParaRPr>
          </a:p>
          <a:p>
            <a:pPr rtl="0"/>
            <a:r>
              <a:rPr lang="en-AU" b="1" baseline="0" dirty="0" smtClean="0">
                <a:effectLst/>
              </a:rPr>
              <a:t>Windows </a:t>
            </a:r>
            <a:r>
              <a:rPr lang="en-AU" b="1" baseline="0" dirty="0" err="1" smtClean="0">
                <a:effectLst/>
              </a:rPr>
              <a:t>Intune</a:t>
            </a:r>
            <a:endParaRPr lang="en-AU" b="1" dirty="0" smtClean="0">
              <a:effectLst/>
            </a:endParaRPr>
          </a:p>
          <a:p>
            <a:pPr rtl="0"/>
            <a:r>
              <a:rPr lang="en-AU" dirty="0" smtClean="0">
                <a:effectLst/>
              </a:rPr>
              <a:t>Windows </a:t>
            </a:r>
            <a:r>
              <a:rPr lang="en-AU" dirty="0" err="1" smtClean="0">
                <a:effectLst/>
              </a:rPr>
              <a:t>Intune</a:t>
            </a:r>
            <a:r>
              <a:rPr lang="en-AU" dirty="0" smtClean="0">
                <a:effectLst/>
              </a:rPr>
              <a:t> simplifies how businesses manage and secure PCs using Windows cloud services —so your computers and users can operate at peak performance, from virtually anywhere.</a:t>
            </a:r>
          </a:p>
          <a:p>
            <a:pPr rtl="0"/>
            <a:r>
              <a:rPr lang="en-AU" dirty="0" smtClean="0">
                <a:effectLst/>
              </a:rPr>
              <a:t>Windows </a:t>
            </a:r>
            <a:r>
              <a:rPr lang="en-AU" dirty="0" err="1" smtClean="0">
                <a:effectLst/>
              </a:rPr>
              <a:t>Intune</a:t>
            </a:r>
            <a:r>
              <a:rPr lang="en-AU" dirty="0" smtClean="0">
                <a:effectLst/>
              </a:rPr>
              <a:t> is a comprehensive solution that includes PC management, malware protection, Windows upgrades, and more.</a:t>
            </a:r>
          </a:p>
          <a:p>
            <a:pPr rtl="0"/>
            <a:r>
              <a:rPr lang="en-AU" dirty="0" smtClean="0">
                <a:effectLst/>
              </a:rPr>
              <a:t>The current version is aimed at small businesses of up to 500 PCs</a:t>
            </a:r>
          </a:p>
          <a:p>
            <a:pPr rtl="0"/>
            <a:r>
              <a:rPr lang="en-AU" dirty="0" smtClean="0">
                <a:effectLst/>
              </a:rPr>
              <a:t>Use the Windows </a:t>
            </a:r>
            <a:r>
              <a:rPr lang="en-AU" dirty="0" err="1" smtClean="0">
                <a:effectLst/>
              </a:rPr>
              <a:t>Intune</a:t>
            </a:r>
            <a:r>
              <a:rPr lang="en-AU" dirty="0" smtClean="0">
                <a:effectLst/>
              </a:rPr>
              <a:t> cloud service to: </a:t>
            </a:r>
          </a:p>
          <a:p>
            <a:pPr marL="162175" indent="-162175">
              <a:buFont typeface="Arial" pitchFamily="34" charset="0"/>
              <a:buChar char="•"/>
            </a:pPr>
            <a:r>
              <a:rPr lang="en-AU" dirty="0" smtClean="0">
                <a:effectLst/>
              </a:rPr>
              <a:t>Manage updates </a:t>
            </a:r>
          </a:p>
          <a:p>
            <a:pPr marL="162175" indent="-162175">
              <a:buFont typeface="Arial" pitchFamily="34" charset="0"/>
              <a:buChar char="•"/>
            </a:pPr>
            <a:r>
              <a:rPr lang="en-AU" dirty="0" smtClean="0">
                <a:effectLst/>
              </a:rPr>
              <a:t>Protect PCs from malware </a:t>
            </a:r>
          </a:p>
          <a:p>
            <a:pPr marL="162175" indent="-162175">
              <a:buFont typeface="Arial" pitchFamily="34" charset="0"/>
              <a:buChar char="•"/>
            </a:pPr>
            <a:r>
              <a:rPr lang="en-AU" dirty="0" smtClean="0">
                <a:effectLst/>
              </a:rPr>
              <a:t>Proactively monitor PCs </a:t>
            </a:r>
          </a:p>
          <a:p>
            <a:pPr marL="162175" indent="-162175">
              <a:buFont typeface="Arial" pitchFamily="34" charset="0"/>
              <a:buChar char="•"/>
            </a:pPr>
            <a:r>
              <a:rPr lang="en-AU" dirty="0" smtClean="0">
                <a:effectLst/>
              </a:rPr>
              <a:t>Provide remote assistance </a:t>
            </a:r>
          </a:p>
          <a:p>
            <a:pPr marL="162175" indent="-162175">
              <a:buFont typeface="Arial" pitchFamily="34" charset="0"/>
              <a:buChar char="•"/>
            </a:pPr>
            <a:r>
              <a:rPr lang="en-AU" dirty="0" smtClean="0">
                <a:effectLst/>
              </a:rPr>
              <a:t>Track hardware &amp; software inventory </a:t>
            </a:r>
          </a:p>
          <a:p>
            <a:pPr marL="162175" indent="-162175">
              <a:buFont typeface="Arial" pitchFamily="34" charset="0"/>
              <a:buChar char="•"/>
            </a:pPr>
            <a:r>
              <a:rPr lang="en-AU" dirty="0" smtClean="0">
                <a:effectLst/>
              </a:rPr>
              <a:t>Set security policies</a:t>
            </a:r>
          </a:p>
          <a:p>
            <a:pPr marL="0" indent="0">
              <a:buFont typeface="Arial" pitchFamily="34" charset="0"/>
              <a:buNone/>
            </a:pPr>
            <a:endParaRPr lang="en-AU" dirty="0" smtClean="0">
              <a:effectLst/>
            </a:endParaRPr>
          </a:p>
        </p:txBody>
      </p:sp>
      <p:sp>
        <p:nvSpPr>
          <p:cNvPr id="4" name="Slide Number Placeholder 3"/>
          <p:cNvSpPr>
            <a:spLocks noGrp="1"/>
          </p:cNvSpPr>
          <p:nvPr>
            <p:ph type="sldNum" sz="quarter" idx="10"/>
          </p:nvPr>
        </p:nvSpPr>
        <p:spPr/>
        <p:txBody>
          <a:bodyPr/>
          <a:lstStyle/>
          <a:p>
            <a:pPr>
              <a:defRPr/>
            </a:pPr>
            <a:fld id="{F513E406-F57C-4C12-90EC-F92C7FD62EE4}"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3937128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At RC there is an open bug regarding Windows XP SP3 (x64). This may or may not be supported at RTM</a:t>
            </a:r>
          </a:p>
          <a:p>
            <a:endParaRPr lang="en-AU" dirty="0" smtClean="0"/>
          </a:p>
          <a:p>
            <a:r>
              <a:rPr lang="en-AU" dirty="0" smtClean="0"/>
              <a:t>Mac and Linux clients may be available after RTM or in the next release</a:t>
            </a:r>
            <a:endParaRPr lang="en-AU" dirty="0"/>
          </a:p>
        </p:txBody>
      </p:sp>
      <p:sp>
        <p:nvSpPr>
          <p:cNvPr id="4" name="Slide Number Placeholder 3"/>
          <p:cNvSpPr>
            <a:spLocks noGrp="1"/>
          </p:cNvSpPr>
          <p:nvPr>
            <p:ph type="sldNum" sz="quarter" idx="10"/>
          </p:nvPr>
        </p:nvSpPr>
        <p:spPr/>
        <p:txBody>
          <a:bodyPr/>
          <a:lstStyle/>
          <a:p>
            <a:pPr>
              <a:defRPr/>
            </a:pPr>
            <a:fld id="{F513E406-F57C-4C12-90EC-F92C7FD62EE4}"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3407840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WFP hotfix is required for NIS to function. Operating systems (or service pack versions) not listed don’t need it as they do not implement NIS</a:t>
            </a:r>
          </a:p>
          <a:p>
            <a:r>
              <a:rPr lang="en-AU" dirty="0" smtClean="0"/>
              <a:t>The hotfix will be included in any subsequent service</a:t>
            </a:r>
            <a:r>
              <a:rPr lang="en-AU" baseline="0" dirty="0" smtClean="0"/>
              <a:t> packs – including the upcoming Windows 7 and 2008 service packs</a:t>
            </a:r>
          </a:p>
          <a:p>
            <a:r>
              <a:rPr lang="en-AU" baseline="0" dirty="0" smtClean="0"/>
              <a:t>You don’t need to reboot immediately for the rest of the protection technologies to work – only NIS module will</a:t>
            </a:r>
            <a:r>
              <a:rPr lang="en-AU" dirty="0" smtClean="0"/>
              <a:t> not load. The computer will however be in the “reboot pending” state and wont download any other updates and will keep</a:t>
            </a:r>
            <a:r>
              <a:rPr lang="en-AU" baseline="0" dirty="0" smtClean="0"/>
              <a:t> prompting the user to reboot.</a:t>
            </a:r>
          </a:p>
          <a:p>
            <a:endParaRPr lang="en-AU" baseline="0" dirty="0" smtClean="0"/>
          </a:p>
          <a:p>
            <a:r>
              <a:rPr lang="en-AU" baseline="0" dirty="0" smtClean="0"/>
              <a:t>NOTE: As of RC, the reboot is still required, but the PG are working on a fix for this. Remove the above line if this requirement is removed</a:t>
            </a:r>
          </a:p>
          <a:p>
            <a:endParaRPr lang="en-AU" baseline="0" dirty="0" smtClean="0"/>
          </a:p>
          <a:p>
            <a:r>
              <a:rPr lang="en-AU" baseline="0" dirty="0" smtClean="0"/>
              <a:t>Recommend </a:t>
            </a:r>
            <a:r>
              <a:rPr lang="en-AU" baseline="0" dirty="0" err="1" smtClean="0"/>
              <a:t>.Net</a:t>
            </a:r>
            <a:r>
              <a:rPr lang="en-AU" baseline="0" dirty="0" smtClean="0"/>
              <a:t> Framework 3.5 SP1 on XP and 2003 machines</a:t>
            </a:r>
          </a:p>
          <a:p>
            <a:endParaRPr lang="en-AU" baseline="0" dirty="0" smtClean="0"/>
          </a:p>
          <a:p>
            <a:r>
              <a:rPr lang="en-AU" baseline="0" dirty="0" smtClean="0"/>
              <a:t>Note that these updates can be deployed using SCCM prior to FEP deployment. This gets the client reboot out of the way.</a:t>
            </a:r>
          </a:p>
          <a:p>
            <a:endParaRPr lang="en-AU" dirty="0"/>
          </a:p>
        </p:txBody>
      </p:sp>
      <p:sp>
        <p:nvSpPr>
          <p:cNvPr id="4" name="Slide Number Placeholder 3"/>
          <p:cNvSpPr>
            <a:spLocks noGrp="1"/>
          </p:cNvSpPr>
          <p:nvPr>
            <p:ph type="sldNum" sz="quarter" idx="10"/>
          </p:nvPr>
        </p:nvSpPr>
        <p:spPr/>
        <p:txBody>
          <a:bodyPr/>
          <a:lstStyle/>
          <a:p>
            <a:pPr>
              <a:defRPr/>
            </a:pPr>
            <a:fld id="{F513E406-F57C-4C12-90EC-F92C7FD62EE4}"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1883504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SCCM is the simplest delivery method as it is already packaged – simply assign to the Collections you want it deployed to</a:t>
            </a:r>
          </a:p>
          <a:p>
            <a:endParaRPr lang="en-AU" dirty="0" smtClean="0"/>
          </a:p>
          <a:p>
            <a:r>
              <a:rPr lang="en-AU" dirty="0" smtClean="0"/>
              <a:t>Customers that don’t use SCCM can use any method to run the .exe and pass the required parameters</a:t>
            </a:r>
            <a:endParaRPr lang="en-AU" dirty="0"/>
          </a:p>
        </p:txBody>
      </p:sp>
      <p:sp>
        <p:nvSpPr>
          <p:cNvPr id="4" name="Slide Number Placeholder 3"/>
          <p:cNvSpPr>
            <a:spLocks noGrp="1"/>
          </p:cNvSpPr>
          <p:nvPr>
            <p:ph type="sldNum" sz="quarter" idx="10"/>
          </p:nvPr>
        </p:nvSpPr>
        <p:spPr/>
        <p:txBody>
          <a:bodyPr/>
          <a:lstStyle/>
          <a:p>
            <a:pPr>
              <a:defRPr/>
            </a:pPr>
            <a:fld id="{F513E406-F57C-4C12-90EC-F92C7FD62EE4}"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3798870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In the tree pane, expand Site Database, expand Computer Management, expand Software Distribution, expand Packages, expand Microsoft Corporation FEP-Deployment 1.0, and highlight Programs. </a:t>
            </a:r>
          </a:p>
          <a:p>
            <a:r>
              <a:rPr lang="en-US" dirty="0" smtClean="0"/>
              <a:t>From the Actions menu, click New Program. </a:t>
            </a:r>
          </a:p>
          <a:p>
            <a:r>
              <a:rPr lang="en-US" dirty="0" smtClean="0"/>
              <a:t>In the Name field, type a name for the program (for example, </a:t>
            </a:r>
            <a:r>
              <a:rPr lang="en-US" dirty="0" err="1" smtClean="0"/>
              <a:t>InstallFEPviaOSD</a:t>
            </a:r>
            <a:r>
              <a:rPr lang="en-US" dirty="0" smtClean="0"/>
              <a:t>).  </a:t>
            </a:r>
          </a:p>
          <a:p>
            <a:r>
              <a:rPr lang="en-US" dirty="0" smtClean="0"/>
              <a:t>Note: To ensure that the default FEP collection works, the program name must start with "Install". </a:t>
            </a:r>
          </a:p>
          <a:p>
            <a:r>
              <a:rPr lang="en-US" dirty="0" smtClean="0"/>
              <a:t>In the Command line, type:  "FEPInstall.exe /s /q " </a:t>
            </a:r>
          </a:p>
          <a:p>
            <a:r>
              <a:rPr lang="en-US" dirty="0" smtClean="0"/>
              <a:t>Change Run to Hidden. </a:t>
            </a:r>
          </a:p>
          <a:p>
            <a:r>
              <a:rPr lang="en-US" dirty="0" smtClean="0"/>
              <a:t>Click Next. </a:t>
            </a:r>
          </a:p>
          <a:p>
            <a:r>
              <a:rPr lang="en-US" dirty="0" smtClean="0"/>
              <a:t>In Requirements, in the Estimated disk space field, type "200" and select MB from the drop down list. </a:t>
            </a:r>
          </a:p>
          <a:p>
            <a:r>
              <a:rPr lang="en-US" dirty="0" smtClean="0"/>
              <a:t>In Maximum allowed run time (minutes), type "60". </a:t>
            </a:r>
          </a:p>
          <a:p>
            <a:r>
              <a:rPr lang="en-US" dirty="0" smtClean="0"/>
              <a:t>Click Next. </a:t>
            </a:r>
          </a:p>
          <a:p>
            <a:r>
              <a:rPr lang="en-US" dirty="0" smtClean="0"/>
              <a:t>In Environment, for Program can run, change it to Whether or not user is logged. </a:t>
            </a:r>
          </a:p>
          <a:p>
            <a:r>
              <a:rPr lang="en-US" dirty="0" smtClean="0"/>
              <a:t>Click Next. </a:t>
            </a:r>
          </a:p>
          <a:p>
            <a:r>
              <a:rPr lang="en-US" dirty="0" smtClean="0"/>
              <a:t>In Advanced, check Suppress program notifications and Allow this program to be installed from the Install Software task sequence without being advertised </a:t>
            </a:r>
          </a:p>
          <a:p>
            <a:r>
              <a:rPr lang="en-US" dirty="0" smtClean="0"/>
              <a:t>Click Next. </a:t>
            </a:r>
          </a:p>
          <a:p>
            <a:r>
              <a:rPr lang="en-US" dirty="0" smtClean="0"/>
              <a:t>Click Next. </a:t>
            </a:r>
          </a:p>
          <a:p>
            <a:r>
              <a:rPr lang="en-US" dirty="0" smtClean="0"/>
              <a:t>Click Finish. </a:t>
            </a:r>
          </a:p>
          <a:p>
            <a:r>
              <a:rPr lang="en-US" dirty="0" smtClean="0"/>
              <a:t>Click Next at the Summary page. </a:t>
            </a:r>
          </a:p>
          <a:p>
            <a:r>
              <a:rPr lang="en-US" dirty="0" smtClean="0"/>
              <a:t>On the Wizard Completed page, Click Close. </a:t>
            </a:r>
          </a:p>
          <a:p>
            <a:r>
              <a:rPr lang="en-US" dirty="0" smtClean="0"/>
              <a:t>Go back to the Microsoft Corporation FEP-Deployment 1.0 pane, and right-click Update Distribution Points. </a:t>
            </a:r>
          </a:p>
          <a:p>
            <a:r>
              <a:rPr lang="en-US" dirty="0" smtClean="0"/>
              <a:t>Click Yes when asked "Are you sure you want to update all distribution points?" </a:t>
            </a:r>
          </a:p>
          <a:p>
            <a:r>
              <a:rPr lang="en-US" dirty="0" smtClean="0"/>
              <a:t>In the tree pane, expand Site Database, expand Computer Management, expand Operating System Deployment and expand Task Sequences. </a:t>
            </a:r>
          </a:p>
          <a:p>
            <a:r>
              <a:rPr lang="en-US" dirty="0" smtClean="0"/>
              <a:t>Select your task. </a:t>
            </a:r>
          </a:p>
          <a:p>
            <a:r>
              <a:rPr lang="en-US" dirty="0" smtClean="0"/>
              <a:t>In the Task Sequence Editor, click Add -&gt; General -&gt; Install Software. </a:t>
            </a:r>
          </a:p>
          <a:p>
            <a:r>
              <a:rPr lang="en-US" dirty="0" smtClean="0"/>
              <a:t>Select Install a single application. </a:t>
            </a:r>
          </a:p>
          <a:p>
            <a:r>
              <a:rPr lang="en-US" dirty="0" smtClean="0"/>
              <a:t>In Package, click Browse…  and select Microsoft Corporation FEP-Deployment 1.0. </a:t>
            </a:r>
          </a:p>
          <a:p>
            <a:r>
              <a:rPr lang="en-US" dirty="0" smtClean="0"/>
              <a:t>In Program, select the </a:t>
            </a:r>
            <a:r>
              <a:rPr lang="en-US" dirty="0" err="1" smtClean="0"/>
              <a:t>InstallFEPviaOSD</a:t>
            </a:r>
            <a:r>
              <a:rPr lang="en-US" dirty="0" smtClean="0"/>
              <a:t> program that was created in previous steps. </a:t>
            </a:r>
          </a:p>
          <a:p>
            <a:r>
              <a:rPr lang="en-US" dirty="0" smtClean="0"/>
              <a:t>Click OK to save and close the window. </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2964243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effectLst/>
                <a:latin typeface="Segoe UI" pitchFamily="34" charset="0"/>
                <a:ea typeface="+mn-ea"/>
                <a:cs typeface="+mn-cs"/>
              </a:rPr>
              <a:t>Not deleting the client may create some issues to our statistics (all clients will report back as one client) and may also put clients in the wrong SCCM collections (due to “not real “last update time” / “Last scan time” etc…)</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3130178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b="1" dirty="0" smtClean="0"/>
              <a:t>Forefront Endpoint Protection packages</a:t>
            </a:r>
          </a:p>
          <a:p>
            <a:pPr marL="384431" lvl="1" indent="-171450">
              <a:buFont typeface="Arial" pitchFamily="34" charset="0"/>
              <a:buChar char="•"/>
            </a:pPr>
            <a:r>
              <a:rPr lang="en-US" b="0" dirty="0" smtClean="0"/>
              <a:t>Assign to collection</a:t>
            </a:r>
          </a:p>
          <a:p>
            <a:pPr marL="384431" lvl="1" indent="-171450">
              <a:buFont typeface="Arial" pitchFamily="34" charset="0"/>
              <a:buChar char="•"/>
            </a:pPr>
            <a:r>
              <a:rPr lang="en-US" b="0" dirty="0" smtClean="0"/>
              <a:t>Package Status</a:t>
            </a:r>
          </a:p>
          <a:p>
            <a:pPr marL="384431" lvl="1" indent="-171450">
              <a:buFont typeface="Arial" pitchFamily="34" charset="0"/>
              <a:buChar char="•"/>
            </a:pPr>
            <a:r>
              <a:rPr lang="en-US" b="0" dirty="0" smtClean="0"/>
              <a:t>Show competitive Uninstall (highlight</a:t>
            </a:r>
            <a:r>
              <a:rPr lang="en-US" b="0" baseline="0" dirty="0" smtClean="0"/>
              <a:t> Forefront Client Security running on one of the clients</a:t>
            </a:r>
            <a:endParaRPr lang="en-US" b="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5/15/2011 1:51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F9D60-CDA8-4509-972C-61CB368FF6D3}" type="slidenum">
              <a:rPr lang="en-US" smtClean="0"/>
              <a:pPr/>
              <a:t>32</a:t>
            </a:fld>
            <a:endParaRPr lang="en-US"/>
          </a:p>
        </p:txBody>
      </p:sp>
    </p:spTree>
    <p:extLst>
      <p:ext uri="{BB962C8B-B14F-4D97-AF65-F5344CB8AC3E}">
        <p14:creationId xmlns:p14="http://schemas.microsoft.com/office/powerpoint/2010/main" val="3892565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One of the biggest challenges in changing protection product is how</a:t>
            </a:r>
            <a:r>
              <a:rPr lang="en-AU" baseline="0" dirty="0" smtClean="0"/>
              <a:t> to remove the existing and install the new one reliably and efficiently. You also need to minimize the time between removal and installation, or the computer is at risk from malware.</a:t>
            </a:r>
          </a:p>
          <a:p>
            <a:r>
              <a:rPr lang="en-AU" baseline="0" dirty="0" smtClean="0"/>
              <a:t>This greatly simplifies that task, and minimizes the vulnerability window.</a:t>
            </a:r>
            <a:endParaRPr lang="en-AU" dirty="0" smtClean="0"/>
          </a:p>
          <a:p>
            <a:endParaRPr lang="en-AU" dirty="0" smtClean="0"/>
          </a:p>
          <a:p>
            <a:r>
              <a:rPr lang="en-AU" dirty="0" smtClean="0"/>
              <a:t>You can prevent removal of existing products</a:t>
            </a:r>
            <a:r>
              <a:rPr lang="en-AU" baseline="0" dirty="0" smtClean="0"/>
              <a:t> using command line switch, but FEP does not support running with any other protection product simultaneously</a:t>
            </a:r>
          </a:p>
          <a:p>
            <a:endParaRPr lang="en-AU" baseline="0" dirty="0" smtClean="0"/>
          </a:p>
          <a:p>
            <a:r>
              <a:rPr lang="en-US" sz="1100" dirty="0">
                <a:solidFill>
                  <a:srgbClr val="FF0000"/>
                </a:solidFill>
              </a:rPr>
              <a:t>How do you stop FCS from trying to reinstall (if you are doing it via WSUS)? – delete the package from WSUS or remove the FCS policy from the client</a:t>
            </a:r>
            <a:endParaRPr lang="en-AU" dirty="0"/>
          </a:p>
        </p:txBody>
      </p:sp>
      <p:sp>
        <p:nvSpPr>
          <p:cNvPr id="4" name="Slide Number Placeholder 3"/>
          <p:cNvSpPr>
            <a:spLocks noGrp="1"/>
          </p:cNvSpPr>
          <p:nvPr>
            <p:ph type="sldNum" sz="quarter" idx="10"/>
          </p:nvPr>
        </p:nvSpPr>
        <p:spPr/>
        <p:txBody>
          <a:bodyPr/>
          <a:lstStyle/>
          <a:p>
            <a:pPr>
              <a:defRPr/>
            </a:pPr>
            <a:fld id="{F513E406-F57C-4C12-90EC-F92C7FD62EE4}"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545628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00DA239-50B2-4766-8975-F71EEC30C40B}" type="slidenum">
              <a:rPr lang="en-US"/>
              <a:pPr defTabSz="912813" fontAlgn="base">
                <a:spcBef>
                  <a:spcPct val="0"/>
                </a:spcBef>
                <a:spcAft>
                  <a:spcPct val="0"/>
                </a:spcAft>
                <a:defRPr/>
              </a:pPr>
              <a:t>3</a:t>
            </a:fld>
            <a:endParaRPr lang="en-US" dirty="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endParaRPr lang="en-US" dirty="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dirty="0"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D093EF9-4CBF-4804-9B06-C2E1D7466A5E}" type="datetime1">
              <a:rPr lang="en-US"/>
              <a:pPr defTabSz="912813" fontAlgn="base">
                <a:spcBef>
                  <a:spcPct val="0"/>
                </a:spcBef>
                <a:spcAft>
                  <a:spcPct val="0"/>
                </a:spcAft>
                <a:defRPr/>
              </a:pPr>
              <a:t>5/15/2011</a:t>
            </a:fld>
            <a:endParaRPr lang="en-US" dirty="0"/>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b="1" dirty="0" smtClean="0"/>
              <a:t>Competitive</a:t>
            </a:r>
            <a:r>
              <a:rPr lang="en-US" b="1" baseline="0" dirty="0" smtClean="0"/>
              <a:t> uninstall of Forefront Client Security</a:t>
            </a:r>
          </a:p>
          <a:p>
            <a:pPr marL="384431" lvl="1" indent="-171450">
              <a:buFont typeface="Arial" pitchFamily="34" charset="0"/>
              <a:buChar char="•"/>
            </a:pPr>
            <a:r>
              <a:rPr lang="en-US" b="0" baseline="0" dirty="0" smtClean="0"/>
              <a:t>Follow up on earlier Demo of deploying client</a:t>
            </a:r>
          </a:p>
          <a:p>
            <a:pPr marL="384431" lvl="1" indent="-171450">
              <a:buFont typeface="Arial" pitchFamily="34" charset="0"/>
              <a:buChar char="•"/>
            </a:pPr>
            <a:r>
              <a:rPr lang="en-US" b="0" baseline="0" dirty="0" smtClean="0"/>
              <a:t>Verify Forefront Client Security </a:t>
            </a:r>
            <a:r>
              <a:rPr lang="en-US" b="0" baseline="0" dirty="0" err="1" smtClean="0"/>
              <a:t>componets</a:t>
            </a:r>
            <a:r>
              <a:rPr lang="en-US" b="0" baseline="0" dirty="0" smtClean="0"/>
              <a:t> have been uninstalled</a:t>
            </a:r>
            <a:endParaRPr lang="en-US" b="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5/15/2011 1:51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a:lstStyle/>
          <a:p>
            <a:r>
              <a:rPr lang="es-ES" dirty="0" err="1" smtClean="0"/>
              <a:t>After</a:t>
            </a:r>
            <a:r>
              <a:rPr lang="es-ES" dirty="0" smtClean="0"/>
              <a:t> </a:t>
            </a:r>
            <a:r>
              <a:rPr lang="es-ES" dirty="0" err="1" smtClean="0"/>
              <a:t>advertising</a:t>
            </a:r>
            <a:r>
              <a:rPr lang="es-ES" baseline="0" dirty="0" smtClean="0"/>
              <a:t> </a:t>
            </a:r>
            <a:r>
              <a:rPr lang="es-ES" baseline="0" dirty="0" err="1" smtClean="0"/>
              <a:t>the</a:t>
            </a:r>
            <a:r>
              <a:rPr lang="es-ES" baseline="0" dirty="0" smtClean="0"/>
              <a:t> </a:t>
            </a:r>
            <a:r>
              <a:rPr lang="es-ES" baseline="0" dirty="0" err="1" smtClean="0"/>
              <a:t>deployment</a:t>
            </a:r>
            <a:r>
              <a:rPr lang="es-ES" baseline="0" dirty="0" smtClean="0"/>
              <a:t> </a:t>
            </a:r>
            <a:r>
              <a:rPr lang="es-ES" baseline="0" dirty="0" err="1" smtClean="0"/>
              <a:t>package</a:t>
            </a:r>
            <a:r>
              <a:rPr lang="es-ES" baseline="0" dirty="0" smtClean="0"/>
              <a:t> </a:t>
            </a:r>
            <a:r>
              <a:rPr lang="es-ES" baseline="0" dirty="0" err="1" smtClean="0"/>
              <a:t>to</a:t>
            </a:r>
            <a:r>
              <a:rPr lang="es-ES" baseline="0" dirty="0" smtClean="0"/>
              <a:t> a </a:t>
            </a:r>
            <a:r>
              <a:rPr lang="es-ES" baseline="0" dirty="0" err="1" smtClean="0"/>
              <a:t>collection</a:t>
            </a:r>
            <a:r>
              <a:rPr lang="es-ES" baseline="0" dirty="0" smtClean="0"/>
              <a:t>(s), </a:t>
            </a:r>
            <a:r>
              <a:rPr lang="es-ES" baseline="0" dirty="0" err="1" smtClean="0"/>
              <a:t>you</a:t>
            </a:r>
            <a:r>
              <a:rPr lang="es-ES" baseline="0" dirty="0" smtClean="0"/>
              <a:t> can </a:t>
            </a:r>
            <a:r>
              <a:rPr lang="es-ES" baseline="0" dirty="0" err="1" smtClean="0"/>
              <a:t>review</a:t>
            </a:r>
            <a:r>
              <a:rPr lang="es-ES" baseline="0" dirty="0" smtClean="0"/>
              <a:t> </a:t>
            </a:r>
            <a:r>
              <a:rPr lang="es-ES" baseline="0" dirty="0" err="1" smtClean="0"/>
              <a:t>the</a:t>
            </a:r>
            <a:r>
              <a:rPr lang="es-ES" baseline="0" dirty="0" smtClean="0"/>
              <a:t> dashboard.</a:t>
            </a:r>
          </a:p>
          <a:p>
            <a:r>
              <a:rPr lang="es-ES" baseline="0" dirty="0" err="1" smtClean="0"/>
              <a:t>You</a:t>
            </a:r>
            <a:r>
              <a:rPr lang="es-ES" baseline="0" dirty="0" smtClean="0"/>
              <a:t> can </a:t>
            </a:r>
            <a:r>
              <a:rPr lang="es-ES" baseline="0" dirty="0" err="1" smtClean="0"/>
              <a:t>also</a:t>
            </a:r>
            <a:r>
              <a:rPr lang="es-ES" baseline="0" dirty="0" smtClean="0"/>
              <a:t> </a:t>
            </a:r>
            <a:r>
              <a:rPr lang="es-ES" baseline="0" dirty="0" err="1" smtClean="0"/>
              <a:t>review</a:t>
            </a:r>
            <a:r>
              <a:rPr lang="es-ES" baseline="0" dirty="0" smtClean="0"/>
              <a:t> </a:t>
            </a:r>
            <a:r>
              <a:rPr lang="es-ES" baseline="0" dirty="0" err="1" smtClean="0"/>
              <a:t>the</a:t>
            </a:r>
            <a:r>
              <a:rPr lang="es-ES" baseline="0" dirty="0" smtClean="0"/>
              <a:t> </a:t>
            </a:r>
            <a:r>
              <a:rPr lang="es-ES" baseline="0" dirty="0" err="1" smtClean="0"/>
              <a:t>state</a:t>
            </a:r>
            <a:r>
              <a:rPr lang="es-ES" baseline="0" dirty="0" smtClean="0"/>
              <a:t> of </a:t>
            </a:r>
            <a:r>
              <a:rPr lang="es-ES" baseline="0" dirty="0" err="1" smtClean="0"/>
              <a:t>the</a:t>
            </a:r>
            <a:r>
              <a:rPr lang="es-ES" baseline="0" dirty="0" smtClean="0"/>
              <a:t> </a:t>
            </a:r>
            <a:r>
              <a:rPr lang="es-ES" baseline="0" dirty="0" err="1" smtClean="0"/>
              <a:t>Advertisement</a:t>
            </a:r>
            <a:r>
              <a:rPr lang="es-ES" baseline="0" dirty="0" smtClean="0"/>
              <a:t>, </a:t>
            </a:r>
            <a:r>
              <a:rPr lang="es-ES" baseline="0" dirty="0" err="1" smtClean="0"/>
              <a:t>to</a:t>
            </a:r>
            <a:r>
              <a:rPr lang="es-ES" baseline="0" dirty="0" smtClean="0"/>
              <a:t> </a:t>
            </a:r>
            <a:r>
              <a:rPr lang="es-ES" baseline="0" dirty="0" err="1" smtClean="0"/>
              <a:t>know</a:t>
            </a:r>
            <a:r>
              <a:rPr lang="es-ES" baseline="0" dirty="0" smtClean="0"/>
              <a:t> </a:t>
            </a:r>
            <a:r>
              <a:rPr lang="es-ES" baseline="0" dirty="0" err="1" smtClean="0"/>
              <a:t>how</a:t>
            </a:r>
            <a:r>
              <a:rPr lang="es-ES" baseline="0" dirty="0" smtClean="0"/>
              <a:t> </a:t>
            </a:r>
            <a:r>
              <a:rPr lang="es-ES" baseline="0" dirty="0" err="1" smtClean="0"/>
              <a:t>many</a:t>
            </a:r>
            <a:r>
              <a:rPr lang="es-ES" baseline="0" dirty="0" smtClean="0"/>
              <a:t> </a:t>
            </a:r>
            <a:r>
              <a:rPr lang="es-ES" baseline="0" dirty="0" err="1" smtClean="0"/>
              <a:t>systems</a:t>
            </a:r>
            <a:r>
              <a:rPr lang="es-ES" baseline="0" dirty="0" smtClean="0"/>
              <a:t> </a:t>
            </a:r>
            <a:r>
              <a:rPr lang="es-ES" baseline="0" dirty="0" err="1" smtClean="0"/>
              <a:t>received</a:t>
            </a:r>
            <a:r>
              <a:rPr lang="es-ES" baseline="0" dirty="0" smtClean="0"/>
              <a:t> </a:t>
            </a:r>
            <a:r>
              <a:rPr lang="es-ES" baseline="0" dirty="0" err="1" smtClean="0"/>
              <a:t>the</a:t>
            </a:r>
            <a:r>
              <a:rPr lang="es-ES" baseline="0" dirty="0" smtClean="0"/>
              <a:t> </a:t>
            </a:r>
            <a:r>
              <a:rPr lang="es-ES" baseline="0" dirty="0" err="1" smtClean="0"/>
              <a:t>advertisement</a:t>
            </a:r>
            <a:r>
              <a:rPr lang="es-ES" baseline="0" dirty="0" smtClean="0"/>
              <a:t>, </a:t>
            </a:r>
            <a:r>
              <a:rPr lang="es-ES" baseline="0" dirty="0" err="1" smtClean="0"/>
              <a:t>failed</a:t>
            </a:r>
            <a:r>
              <a:rPr lang="es-ES" baseline="0" dirty="0" smtClean="0"/>
              <a:t>, </a:t>
            </a:r>
            <a:r>
              <a:rPr lang="es-ES" baseline="0" dirty="0" err="1" smtClean="0"/>
              <a:t>started</a:t>
            </a:r>
            <a:endParaRPr lang="es-ES" baseline="0" dirty="0" smtClean="0"/>
          </a:p>
          <a:p>
            <a:r>
              <a:rPr lang="es-ES" baseline="0" dirty="0" err="1" smtClean="0"/>
              <a:t>Using</a:t>
            </a:r>
            <a:r>
              <a:rPr lang="es-ES" baseline="0" dirty="0" smtClean="0"/>
              <a:t> </a:t>
            </a:r>
            <a:r>
              <a:rPr lang="es-ES" baseline="0" dirty="0" err="1" smtClean="0"/>
              <a:t>the</a:t>
            </a:r>
            <a:r>
              <a:rPr lang="es-ES" baseline="0" dirty="0" smtClean="0"/>
              <a:t> links </a:t>
            </a:r>
            <a:r>
              <a:rPr lang="es-ES" baseline="0" dirty="0" err="1" smtClean="0"/>
              <a:t>you</a:t>
            </a:r>
            <a:r>
              <a:rPr lang="es-ES" baseline="0" dirty="0" smtClean="0"/>
              <a:t> can </a:t>
            </a:r>
            <a:r>
              <a:rPr lang="es-ES" baseline="0" dirty="0" err="1" smtClean="0"/>
              <a:t>navigate</a:t>
            </a:r>
            <a:r>
              <a:rPr lang="es-ES" baseline="0" dirty="0" smtClean="0"/>
              <a:t> </a:t>
            </a:r>
            <a:r>
              <a:rPr lang="es-ES" baseline="0" dirty="0" err="1" smtClean="0"/>
              <a:t>to</a:t>
            </a:r>
            <a:r>
              <a:rPr lang="es-ES" baseline="0" dirty="0" smtClean="0"/>
              <a:t> </a:t>
            </a:r>
            <a:r>
              <a:rPr lang="es-ES" baseline="0" dirty="0" err="1" smtClean="0"/>
              <a:t>the</a:t>
            </a:r>
            <a:r>
              <a:rPr lang="es-ES" baseline="0" dirty="0" smtClean="0"/>
              <a:t> </a:t>
            </a:r>
            <a:r>
              <a:rPr lang="es-ES" baseline="0" dirty="0" err="1" smtClean="0"/>
              <a:t>according</a:t>
            </a:r>
            <a:r>
              <a:rPr lang="es-ES" baseline="0" dirty="0" smtClean="0"/>
              <a:t> FEP </a:t>
            </a:r>
            <a:r>
              <a:rPr lang="es-ES" baseline="0" dirty="0" err="1" smtClean="0"/>
              <a:t>collection</a:t>
            </a:r>
            <a:r>
              <a:rPr lang="es-ES" baseline="0" dirty="0" smtClean="0"/>
              <a:t> </a:t>
            </a:r>
            <a:r>
              <a:rPr lang="es-ES" baseline="0" dirty="0" err="1" smtClean="0"/>
              <a:t>to</a:t>
            </a:r>
            <a:r>
              <a:rPr lang="es-ES" baseline="0" dirty="0" smtClean="0"/>
              <a:t> </a:t>
            </a:r>
            <a:r>
              <a:rPr lang="es-ES" baseline="0" dirty="0" err="1" smtClean="0"/>
              <a:t>see</a:t>
            </a:r>
            <a:r>
              <a:rPr lang="es-ES" baseline="0" dirty="0" smtClean="0"/>
              <a:t> </a:t>
            </a:r>
            <a:r>
              <a:rPr lang="es-ES" baseline="0" dirty="0" err="1" smtClean="0"/>
              <a:t>what</a:t>
            </a:r>
            <a:r>
              <a:rPr lang="es-ES" baseline="0" dirty="0" smtClean="0"/>
              <a:t> </a:t>
            </a:r>
            <a:r>
              <a:rPr lang="es-ES" baseline="0" dirty="0" err="1" smtClean="0"/>
              <a:t>systems</a:t>
            </a:r>
            <a:r>
              <a:rPr lang="es-ES" baseline="0" dirty="0" smtClean="0"/>
              <a:t> are in </a:t>
            </a:r>
            <a:r>
              <a:rPr lang="es-ES" baseline="0" dirty="0" err="1" smtClean="0"/>
              <a:t>that</a:t>
            </a:r>
            <a:r>
              <a:rPr lang="es-ES" baseline="0" dirty="0" smtClean="0"/>
              <a:t> </a:t>
            </a:r>
            <a:r>
              <a:rPr lang="es-ES" baseline="0" dirty="0" err="1" smtClean="0"/>
              <a:t>state</a:t>
            </a:r>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36</a:t>
            </a:fld>
            <a:endParaRPr lang="en-US">
              <a:latin typeface="Segoe" pitchFamily="34" charset="0"/>
            </a:endParaRPr>
          </a:p>
        </p:txBody>
      </p:sp>
    </p:spTree>
    <p:extLst>
      <p:ext uri="{BB962C8B-B14F-4D97-AF65-F5344CB8AC3E}">
        <p14:creationId xmlns:p14="http://schemas.microsoft.com/office/powerpoint/2010/main" val="1184417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6421" y="4344025"/>
            <a:ext cx="5485158" cy="4114488"/>
          </a:xfrm>
          <a:prstGeom prst="rect">
            <a:avLst/>
          </a:prstGeom>
        </p:spPr>
        <p:txBody>
          <a:bodyPr/>
          <a:lstStyle/>
          <a:p>
            <a:endParaRPr lang="en-US" dirty="0" smtClean="0"/>
          </a:p>
        </p:txBody>
      </p:sp>
      <p:sp>
        <p:nvSpPr>
          <p:cNvPr id="4" name="Slide Number Placeholder 3"/>
          <p:cNvSpPr>
            <a:spLocks noGrp="1"/>
          </p:cNvSpPr>
          <p:nvPr>
            <p:ph type="sldNum" sz="quarter" idx="10"/>
          </p:nvPr>
        </p:nvSpPr>
        <p:spPr/>
        <p:txBody>
          <a:bodyPr/>
          <a:lstStyle/>
          <a:p>
            <a:fld id="{8980CB99-47E3-46F4-AAEB-3919FBEFC014}" type="slidenum">
              <a:rPr lang="en-US" smtClean="0">
                <a:solidFill>
                  <a:prstClr val="black"/>
                </a:solidFill>
                <a:latin typeface="Segoe" pitchFamily="34" charset="0"/>
              </a:rPr>
              <a:pPr/>
              <a:t>41</a:t>
            </a:fld>
            <a:endParaRPr lang="en-US" dirty="0">
              <a:solidFill>
                <a:prstClr val="black"/>
              </a:solidFill>
              <a:latin typeface="Segoe" pitchFamily="34" charset="0"/>
            </a:endParaRPr>
          </a:p>
        </p:txBody>
      </p:sp>
    </p:spTree>
    <p:extLst>
      <p:ext uri="{BB962C8B-B14F-4D97-AF65-F5344CB8AC3E}">
        <p14:creationId xmlns:p14="http://schemas.microsoft.com/office/powerpoint/2010/main" val="3021322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b="1" u="sng" dirty="0" smtClean="0">
                <a:effectLst/>
              </a:rPr>
              <a:t>FEP Policy Author (Kevin)</a:t>
            </a:r>
          </a:p>
          <a:p>
            <a:pPr marL="0" marR="0" indent="0" algn="l" defTabSz="914363" rtl="0" eaLnBrk="1" fontAlgn="auto" latinLnBrk="0" hangingPunct="1">
              <a:lnSpc>
                <a:spcPct val="90000"/>
              </a:lnSpc>
              <a:spcBef>
                <a:spcPts val="0"/>
              </a:spcBef>
              <a:spcAft>
                <a:spcPts val="333"/>
              </a:spcAft>
              <a:buClrTx/>
              <a:buSzTx/>
              <a:buFontTx/>
              <a:buNone/>
              <a:tabLst/>
              <a:defRPr/>
            </a:pPr>
            <a:r>
              <a:rPr lang="en-US" sz="900" dirty="0" smtClean="0">
                <a:effectLst/>
                <a:latin typeface="Franklin Gothic Book"/>
                <a:ea typeface="Times New Roman"/>
                <a:cs typeface="Times New Roman"/>
              </a:rPr>
              <a:t>Tasks:</a:t>
            </a:r>
          </a:p>
          <a:p>
            <a:pPr marL="342900" marR="0" lvl="0" indent="-342900" rtl="0">
              <a:spcBef>
                <a:spcPts val="0"/>
              </a:spcBef>
              <a:spcAft>
                <a:spcPts val="0"/>
              </a:spcAft>
              <a:buFont typeface="+mj-lt"/>
              <a:buAutoNum type="arabicPeriod"/>
            </a:pPr>
            <a:r>
              <a:rPr lang="en-US" sz="900" dirty="0" smtClean="0">
                <a:effectLst/>
              </a:rPr>
              <a:t>Create new policies</a:t>
            </a:r>
          </a:p>
          <a:p>
            <a:pPr marL="342900" marR="0" lvl="0" indent="-342900">
              <a:spcBef>
                <a:spcPts val="0"/>
              </a:spcBef>
              <a:spcAft>
                <a:spcPts val="0"/>
              </a:spcAft>
              <a:buFont typeface="+mj-lt"/>
              <a:buAutoNum type="arabicPeriod"/>
            </a:pPr>
            <a:r>
              <a:rPr lang="en-US" sz="900" dirty="0" smtClean="0">
                <a:effectLst/>
              </a:rPr>
              <a:t>Modify default policies</a:t>
            </a:r>
          </a:p>
          <a:p>
            <a:pPr marL="342900" marR="0" lvl="0" indent="-342900">
              <a:spcBef>
                <a:spcPts val="0"/>
              </a:spcBef>
              <a:spcAft>
                <a:spcPts val="0"/>
              </a:spcAft>
              <a:buFont typeface="+mj-lt"/>
              <a:buAutoNum type="arabicPeriod"/>
            </a:pPr>
            <a:r>
              <a:rPr lang="en-US" sz="900" dirty="0" smtClean="0">
                <a:effectLst/>
              </a:rPr>
              <a:t>Modify custom policies</a:t>
            </a:r>
          </a:p>
          <a:p>
            <a:pPr marL="342900" marR="0" lvl="0" indent="-342900">
              <a:spcBef>
                <a:spcPts val="0"/>
              </a:spcBef>
              <a:spcAft>
                <a:spcPts val="0"/>
              </a:spcAft>
              <a:buFont typeface="+mj-lt"/>
              <a:buAutoNum type="arabicPeriod"/>
            </a:pPr>
            <a:r>
              <a:rPr lang="en-US" sz="900" dirty="0" smtClean="0">
                <a:effectLst/>
              </a:rPr>
              <a:t>Modify Precedence </a:t>
            </a:r>
          </a:p>
          <a:p>
            <a:pPr marL="342900" marR="0" lvl="0" indent="-342900">
              <a:spcBef>
                <a:spcPts val="0"/>
              </a:spcBef>
              <a:spcAft>
                <a:spcPts val="0"/>
              </a:spcAft>
              <a:buFont typeface="+mj-lt"/>
              <a:buAutoNum type="arabicPeriod"/>
            </a:pPr>
            <a:endParaRPr lang="en-US" sz="900" dirty="0" smtClean="0">
              <a:effectLst/>
              <a:latin typeface="Franklin Gothic Book"/>
              <a:ea typeface="Times New Roman"/>
              <a:cs typeface="Times New Roman"/>
            </a:endParaRPr>
          </a:p>
          <a:p>
            <a:pPr marL="0" marR="0" lvl="0" indent="0">
              <a:spcBef>
                <a:spcPts val="0"/>
              </a:spcBef>
              <a:spcAft>
                <a:spcPts val="0"/>
              </a:spcAft>
              <a:buFont typeface="+mj-lt"/>
              <a:buNone/>
            </a:pPr>
            <a:r>
              <a:rPr lang="en-US" sz="900" b="1" u="sng" dirty="0" smtClean="0">
                <a:effectLst/>
                <a:latin typeface="Franklin Gothic Book"/>
                <a:ea typeface="Times New Roman"/>
                <a:cs typeface="Times New Roman"/>
              </a:rPr>
              <a:t>Permission </a:t>
            </a:r>
          </a:p>
          <a:p>
            <a:pPr marL="0" marR="0" lvl="0" indent="0" algn="l" defTabSz="914363" rtl="0" eaLnBrk="1" fontAlgn="auto" latinLnBrk="0" hangingPunct="1">
              <a:lnSpc>
                <a:spcPct val="90000"/>
              </a:lnSpc>
              <a:spcBef>
                <a:spcPts val="0"/>
              </a:spcBef>
              <a:spcAft>
                <a:spcPts val="0"/>
              </a:spcAft>
              <a:buClrTx/>
              <a:buSzTx/>
              <a:buFont typeface="+mj-lt"/>
              <a:buNone/>
              <a:tabLst/>
              <a:defRPr/>
            </a:pPr>
            <a:r>
              <a:rPr lang="en-US" sz="900" dirty="0" smtClean="0">
                <a:effectLst/>
              </a:rPr>
              <a:t>Package  - Read, Modify</a:t>
            </a:r>
          </a:p>
          <a:p>
            <a:pPr marL="0" marR="0" lvl="0" indent="0">
              <a:spcBef>
                <a:spcPts val="0"/>
              </a:spcBef>
              <a:spcAft>
                <a:spcPts val="0"/>
              </a:spcAft>
              <a:buFont typeface="+mj-lt"/>
              <a:buNone/>
            </a:pPr>
            <a:endParaRPr lang="en-US" sz="900" dirty="0" smtClean="0">
              <a:effectLst/>
              <a:latin typeface="Franklin Gothic Book"/>
              <a:ea typeface="Times New Roman"/>
              <a:cs typeface="Times New Roman"/>
            </a:endParaRPr>
          </a:p>
          <a:p>
            <a:pPr marL="0" marR="0" lvl="0" indent="0" algn="l" defTabSz="914363" rtl="0" eaLnBrk="1" fontAlgn="auto" latinLnBrk="0" hangingPunct="1">
              <a:lnSpc>
                <a:spcPct val="90000"/>
              </a:lnSpc>
              <a:spcBef>
                <a:spcPts val="0"/>
              </a:spcBef>
              <a:spcAft>
                <a:spcPts val="0"/>
              </a:spcAft>
              <a:buClrTx/>
              <a:buSzTx/>
              <a:buFont typeface="+mj-lt"/>
              <a:buNone/>
              <a:tabLst/>
              <a:defRPr/>
            </a:pPr>
            <a:r>
              <a:rPr lang="en-US" sz="900" b="1" u="sng" dirty="0" smtClean="0">
                <a:effectLst/>
              </a:rPr>
              <a:t>FEP Policy Deployment Manager (Meg)</a:t>
            </a:r>
            <a:endParaRPr lang="en-US" sz="900" b="1" u="sng" dirty="0" smtClean="0">
              <a:effectLst/>
              <a:latin typeface="Franklin Gothic Book"/>
              <a:ea typeface="Times New Roman"/>
              <a:cs typeface="Times New Roman"/>
            </a:endParaRPr>
          </a:p>
          <a:p>
            <a:pPr marL="0" marR="0" lvl="0" indent="0" algn="l" defTabSz="914363" rtl="0" eaLnBrk="1" fontAlgn="auto" latinLnBrk="0" hangingPunct="1">
              <a:lnSpc>
                <a:spcPct val="90000"/>
              </a:lnSpc>
              <a:spcBef>
                <a:spcPts val="0"/>
              </a:spcBef>
              <a:spcAft>
                <a:spcPts val="0"/>
              </a:spcAft>
              <a:buClrTx/>
              <a:buSzTx/>
              <a:buFont typeface="+mj-lt"/>
              <a:buNone/>
              <a:tabLst/>
              <a:defRPr/>
            </a:pPr>
            <a:r>
              <a:rPr lang="en-US" sz="900" dirty="0" smtClean="0">
                <a:effectLst/>
              </a:rPr>
              <a:t>Task:</a:t>
            </a:r>
          </a:p>
          <a:p>
            <a:pPr marL="0" marR="0" lvl="0" indent="0" algn="l" defTabSz="914363" rtl="0" eaLnBrk="1" fontAlgn="auto" latinLnBrk="0" hangingPunct="1">
              <a:lnSpc>
                <a:spcPct val="90000"/>
              </a:lnSpc>
              <a:spcBef>
                <a:spcPts val="0"/>
              </a:spcBef>
              <a:spcAft>
                <a:spcPts val="0"/>
              </a:spcAft>
              <a:buClrTx/>
              <a:buSzTx/>
              <a:buFont typeface="+mj-lt"/>
              <a:buNone/>
              <a:tabLst/>
              <a:defRPr/>
            </a:pPr>
            <a:r>
              <a:rPr lang="en-US" sz="900" dirty="0" smtClean="0">
                <a:effectLst/>
              </a:rPr>
              <a:t>Assign policy to collection</a:t>
            </a:r>
            <a:endParaRPr lang="en-US" sz="900" dirty="0" smtClean="0">
              <a:effectLst/>
              <a:latin typeface="Franklin Gothic Book"/>
              <a:ea typeface="Times New Roman"/>
              <a:cs typeface="Times New Roman"/>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900" dirty="0" smtClean="0">
                <a:effectLst/>
              </a:rPr>
              <a:t>Permissions</a:t>
            </a:r>
            <a:endParaRPr lang="en-US" sz="900" dirty="0" smtClean="0">
              <a:effectLst/>
              <a:latin typeface="Franklin Gothic Book"/>
              <a:ea typeface="Times New Roman"/>
              <a:cs typeface="Times New Roman"/>
            </a:endParaRPr>
          </a:p>
          <a:p>
            <a:pPr marL="342900" marR="0" lvl="0" indent="-342900" rtl="0">
              <a:spcBef>
                <a:spcPts val="0"/>
              </a:spcBef>
              <a:spcAft>
                <a:spcPts val="0"/>
              </a:spcAft>
              <a:buFont typeface="+mj-lt"/>
              <a:buAutoNum type="arabicPeriod"/>
            </a:pPr>
            <a:r>
              <a:rPr lang="en-US" sz="900" dirty="0" smtClean="0">
                <a:effectLst/>
              </a:rPr>
              <a:t>Package  - Deploy</a:t>
            </a:r>
          </a:p>
          <a:p>
            <a:pPr marL="342900" marR="0" lvl="0" indent="-342900">
              <a:spcBef>
                <a:spcPts val="0"/>
              </a:spcBef>
              <a:spcAft>
                <a:spcPts val="300"/>
              </a:spcAft>
              <a:buFont typeface="+mj-lt"/>
              <a:buAutoNum type="arabicPeriod"/>
            </a:pPr>
            <a:r>
              <a:rPr lang="en-US" sz="900" dirty="0" smtClean="0">
                <a:effectLst/>
              </a:rPr>
              <a:t>Collection - Read, Deploy</a:t>
            </a:r>
            <a:endParaRPr lang="en-US" sz="900" dirty="0" smtClean="0">
              <a:effectLst/>
              <a:latin typeface="Franklin Gothic Book"/>
              <a:ea typeface="Times New Roman"/>
              <a:cs typeface="Times New Roman"/>
            </a:endParaRPr>
          </a:p>
          <a:p>
            <a:pPr marL="0" marR="0" indent="0" algn="l" defTabSz="914363" rtl="0" eaLnBrk="1" fontAlgn="auto" latinLnBrk="0" hangingPunct="1">
              <a:lnSpc>
                <a:spcPct val="90000"/>
              </a:lnSpc>
              <a:spcBef>
                <a:spcPts val="0"/>
              </a:spcBef>
              <a:spcAft>
                <a:spcPts val="333"/>
              </a:spcAft>
              <a:buClrTx/>
              <a:buSzTx/>
              <a:buFontTx/>
              <a:buNone/>
              <a:tabLst/>
              <a:defRPr/>
            </a:pPr>
            <a:endParaRPr lang="en-US" sz="900" dirty="0" smtClean="0">
              <a:effectLst/>
              <a:latin typeface="Franklin Gothic Book"/>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extLst>
      <p:ext uri="{BB962C8B-B14F-4D97-AF65-F5344CB8AC3E}">
        <p14:creationId xmlns:p14="http://schemas.microsoft.com/office/powerpoint/2010/main" val="1048731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6421" y="4344025"/>
            <a:ext cx="5485158" cy="4114488"/>
          </a:xfrm>
          <a:prstGeom prst="rect">
            <a:avLst/>
          </a:prstGeom>
        </p:spPr>
        <p:txBody>
          <a:bodyPr/>
          <a:lstStyle/>
          <a:p>
            <a:r>
              <a:rPr lang="en-US" dirty="0">
                <a:latin typeface="Segoe" pitchFamily="34" charset="0"/>
              </a:rPr>
              <a:t>Forefront Endpoint Protection uses Configuration Manager 2007 to centralize deployment of security software and policies to multiple endpoints. </a:t>
            </a:r>
          </a:p>
          <a:p>
            <a:r>
              <a:rPr lang="en-US" dirty="0">
                <a:latin typeface="Segoe" pitchFamily="34" charset="0"/>
              </a:rPr>
              <a:t>There  is no need for  an additional FEP management server, You can deploy FEP Server on an existing Configuration Manager standalone (single) site or to a hierarchical site environment. </a:t>
            </a:r>
          </a:p>
          <a:p>
            <a:endParaRPr lang="en-US" dirty="0">
              <a:latin typeface="Segoe" pitchFamily="34" charset="0"/>
            </a:endParaRPr>
          </a:p>
          <a:p>
            <a:pPr defTabSz="897264">
              <a:spcAft>
                <a:spcPts val="327"/>
              </a:spcAft>
              <a:defRPr/>
            </a:pPr>
            <a:r>
              <a:rPr lang="en-US" dirty="0">
                <a:latin typeface="Segoe" pitchFamily="34" charset="0"/>
              </a:rPr>
              <a:t>Once FEP server is installed, admins get an integrated console for FEP management within the System Center console.</a:t>
            </a:r>
            <a:endParaRPr lang="en-US" dirty="0" smtClean="0"/>
          </a:p>
          <a:p>
            <a:endParaRPr lang="en-US" dirty="0">
              <a:latin typeface="Segoe" pitchFamily="34" charset="0"/>
            </a:endParaRPr>
          </a:p>
          <a:p>
            <a:pPr defTabSz="897264">
              <a:spcAft>
                <a:spcPts val="327"/>
              </a:spcAft>
              <a:defRPr/>
            </a:pPr>
            <a:r>
              <a:rPr lang="en-US" dirty="0" smtClean="0"/>
              <a:t>The Forefront Endpoint Protection server installation process automatically installs the required components to the correct servers based upon the Configuration Manager deployment. Many operational components like distribution packages</a:t>
            </a:r>
            <a:r>
              <a:rPr lang="en-US" baseline="0" dirty="0" smtClean="0"/>
              <a:t> and desired configuration baselines are automatically created for the administrators during this installation. </a:t>
            </a:r>
            <a:endParaRPr lang="en-US" dirty="0" smtClean="0"/>
          </a:p>
        </p:txBody>
      </p:sp>
      <p:sp>
        <p:nvSpPr>
          <p:cNvPr id="4" name="Slide Number Placeholder 3"/>
          <p:cNvSpPr>
            <a:spLocks noGrp="1"/>
          </p:cNvSpPr>
          <p:nvPr>
            <p:ph type="sldNum" sz="quarter" idx="10"/>
          </p:nvPr>
        </p:nvSpPr>
        <p:spPr/>
        <p:txBody>
          <a:bodyPr/>
          <a:lstStyle/>
          <a:p>
            <a:fld id="{8980CB99-47E3-46F4-AAEB-3919FBEFC014}" type="slidenum">
              <a:rPr lang="en-US" smtClean="0">
                <a:solidFill>
                  <a:prstClr val="black"/>
                </a:solidFill>
                <a:latin typeface="Segoe" pitchFamily="34" charset="0"/>
              </a:rPr>
              <a:pPr/>
              <a:t>45</a:t>
            </a:fld>
            <a:endParaRPr lang="en-US" dirty="0">
              <a:solidFill>
                <a:prstClr val="black"/>
              </a:solidFill>
              <a:latin typeface="Segoe" pitchFamily="34" charset="0"/>
            </a:endParaRPr>
          </a:p>
        </p:txBody>
      </p:sp>
    </p:spTree>
    <p:extLst>
      <p:ext uri="{BB962C8B-B14F-4D97-AF65-F5344CB8AC3E}">
        <p14:creationId xmlns:p14="http://schemas.microsoft.com/office/powerpoint/2010/main" val="3021322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1" dirty="0" smtClean="0"/>
              <a:t>Demonstrate</a:t>
            </a:r>
            <a:r>
              <a:rPr lang="en-US" b="1" baseline="0" dirty="0" smtClean="0"/>
              <a:t> changes in Forefront Endpoint Protection 2012</a:t>
            </a:r>
          </a:p>
          <a:p>
            <a:pPr marL="384431" lvl="1" indent="-171450">
              <a:buFont typeface="Arial" pitchFamily="34" charset="0"/>
              <a:buChar char="•"/>
            </a:pPr>
            <a:r>
              <a:rPr lang="en-US" b="0" baseline="0" dirty="0" smtClean="0"/>
              <a:t>RBAC</a:t>
            </a:r>
          </a:p>
          <a:p>
            <a:pPr marL="384431" lvl="1" indent="-171450">
              <a:buFont typeface="Arial" pitchFamily="34" charset="0"/>
              <a:buChar char="•"/>
            </a:pPr>
            <a:r>
              <a:rPr lang="en-US" b="0" baseline="0" dirty="0" smtClean="0"/>
              <a:t>New locations</a:t>
            </a:r>
            <a:endParaRPr lang="en-US" b="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extLst>
      <p:ext uri="{BB962C8B-B14F-4D97-AF65-F5344CB8AC3E}">
        <p14:creationId xmlns:p14="http://schemas.microsoft.com/office/powerpoint/2010/main" val="4291445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5/15/2011 1:51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5/15/2011 1:54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5/15/2011 1:54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5/15/2011 1:54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a:lstStyle/>
          <a:p>
            <a:r>
              <a:rPr lang="en-US" dirty="0" smtClean="0"/>
              <a:t>Forefront Endpoint Protection is the next generation of Forefront Client Security.  It builds on the protection technologies included in the previous versions and provides a completely new management experience.</a:t>
            </a:r>
          </a:p>
          <a:p>
            <a:endParaRPr lang="en-US" dirty="0" smtClean="0"/>
          </a:p>
          <a:p>
            <a:r>
              <a:rPr lang="en-US" dirty="0" smtClean="0"/>
              <a:t>Since</a:t>
            </a:r>
            <a:r>
              <a:rPr lang="en-US" baseline="0" dirty="0" smtClean="0"/>
              <a:t> FEP is built on Configuration Manager, it offers easy installation of FEP server and easier deployment of clients using the existing infrastructure.  FEP is also able to support enterprise wide scalability up to 100s of thousands of clients across various Windows operating systems.</a:t>
            </a:r>
          </a:p>
          <a:p>
            <a:endParaRPr lang="en-US" baseline="0" dirty="0" smtClean="0"/>
          </a:p>
          <a:p>
            <a:pPr defTabSz="897264">
              <a:spcAft>
                <a:spcPts val="327"/>
              </a:spcAft>
              <a:defRPr/>
            </a:pPr>
            <a:r>
              <a:rPr lang="en-US" baseline="0" dirty="0" smtClean="0"/>
              <a:t>FEP </a:t>
            </a:r>
            <a:r>
              <a:rPr lang="en-US" baseline="0" dirty="0" smtClean="0">
                <a:effectLst/>
              </a:rPr>
              <a:t>p</a:t>
            </a:r>
            <a:r>
              <a:rPr lang="en-US" dirty="0" smtClean="0">
                <a:effectLst/>
              </a:rPr>
              <a:t>rovides highly accurate detection of known and unknown threats using many new and improved technologies in its antimalware engine as well as through host firewall management.</a:t>
            </a:r>
            <a:r>
              <a:rPr lang="en-US" baseline="0" dirty="0" smtClean="0">
                <a:effectLst/>
              </a:rPr>
              <a:t>  While providing comprehensive protection, </a:t>
            </a:r>
            <a:r>
              <a:rPr lang="en-US" dirty="0">
                <a:latin typeface="Segoe" pitchFamily="34" charset="0"/>
              </a:rPr>
              <a:t>FEP keeps employees productive with low performance impact scanning an productivity oriented default policies.</a:t>
            </a:r>
          </a:p>
          <a:p>
            <a:pPr defTabSz="897264">
              <a:spcAft>
                <a:spcPts val="327"/>
              </a:spcAft>
              <a:defRPr/>
            </a:pPr>
            <a:endParaRPr lang="en-US" dirty="0" smtClean="0">
              <a:effectLst/>
            </a:endParaRPr>
          </a:p>
          <a:p>
            <a:pPr lvl="0"/>
            <a:r>
              <a:rPr lang="en-US" dirty="0" smtClean="0">
                <a:effectLst/>
              </a:rPr>
              <a:t>And finally, with FEP </a:t>
            </a:r>
            <a:r>
              <a:rPr lang="en-US" dirty="0">
                <a:latin typeface="Segoe" pitchFamily="34" charset="0"/>
              </a:rPr>
              <a:t>Administrators have a central location for creating and applying all endpoint-related policies. With a shared view of endpoint protection and configuration, administrators can more easily identify and remediate vulnerable computers.</a:t>
            </a:r>
          </a:p>
          <a:p>
            <a:pPr lvl="0"/>
            <a:endParaRPr lang="en-US" dirty="0">
              <a:latin typeface="Segoe" pitchFamily="34" charset="0"/>
            </a:endParaRPr>
          </a:p>
          <a:p>
            <a:pPr lvl="0"/>
            <a:r>
              <a:rPr lang="en-US" dirty="0">
                <a:latin typeface="Segoe" pitchFamily="34" charset="0"/>
              </a:rPr>
              <a:t>In the following sections, we will look at these benefits in more details.</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4</a:t>
            </a:fld>
            <a:endParaRPr lang="en-US" dirty="0">
              <a:latin typeface="Segoe" pitchFamily="34" charset="0"/>
            </a:endParaRPr>
          </a:p>
        </p:txBody>
      </p:sp>
    </p:spTree>
    <p:extLst>
      <p:ext uri="{BB962C8B-B14F-4D97-AF65-F5344CB8AC3E}">
        <p14:creationId xmlns:p14="http://schemas.microsoft.com/office/powerpoint/2010/main" val="33078649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5/15/2011 1:54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5/15/2011 1:51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lIns="91435" tIns="45718" rIns="91435" bIns="45718"/>
          <a:lstStyle/>
          <a:p>
            <a:endParaRPr lang="en-AU" b="0" dirty="0" smtClean="0"/>
          </a:p>
          <a:p>
            <a:endParaRPr lang="en-AU" b="1" baseline="0" dirty="0" smtClean="0"/>
          </a:p>
          <a:p>
            <a:endParaRPr lang="en-AU" b="0" baseline="0" dirty="0" smtClean="0"/>
          </a:p>
          <a:p>
            <a:endParaRPr lang="en-AU" b="0" baseline="0" dirty="0" smtClean="0"/>
          </a:p>
          <a:p>
            <a:endParaRPr lang="en-AU" dirty="0"/>
          </a:p>
        </p:txBody>
      </p:sp>
      <p:sp>
        <p:nvSpPr>
          <p:cNvPr id="4" name="Slide Number Placeholder 3"/>
          <p:cNvSpPr>
            <a:spLocks noGrp="1"/>
          </p:cNvSpPr>
          <p:nvPr>
            <p:ph type="sldNum" sz="quarter" idx="10"/>
          </p:nvPr>
        </p:nvSpPr>
        <p:spPr/>
        <p:txBody>
          <a:bodyPr/>
          <a:lstStyle/>
          <a:p>
            <a:pPr>
              <a:defRPr/>
            </a:pPr>
            <a:fld id="{F513E406-F57C-4C12-90EC-F92C7FD62EE4}" type="slidenum">
              <a:rPr lang="en-US" smtClean="0"/>
              <a:pPr>
                <a:defRPr/>
              </a:pPr>
              <a:t>5</a:t>
            </a:fld>
            <a:endParaRPr lang="en-US" dirty="0"/>
          </a:p>
        </p:txBody>
      </p:sp>
    </p:spTree>
    <p:extLst>
      <p:ext uri="{BB962C8B-B14F-4D97-AF65-F5344CB8AC3E}">
        <p14:creationId xmlns:p14="http://schemas.microsoft.com/office/powerpoint/2010/main" val="2621190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FEP uses DCM in 2 different ways:</a:t>
            </a:r>
          </a:p>
          <a:p>
            <a:r>
              <a:rPr lang="en-US" dirty="0" smtClean="0"/>
              <a:t>As a channel to relay information to </a:t>
            </a:r>
            <a:r>
              <a:rPr lang="en-US" dirty="0" err="1" smtClean="0"/>
              <a:t>ConfigMgr</a:t>
            </a:r>
            <a:endParaRPr lang="en-US" dirty="0" smtClean="0"/>
          </a:p>
          <a:p>
            <a:r>
              <a:rPr lang="en-US" dirty="0" smtClean="0"/>
              <a:t>Baselines automatically triggered by FEP client</a:t>
            </a:r>
          </a:p>
          <a:p>
            <a:r>
              <a:rPr lang="en-US" dirty="0" smtClean="0"/>
              <a:t>Reports malware status and details, definition updates etc.</a:t>
            </a:r>
          </a:p>
          <a:p>
            <a:r>
              <a:rPr lang="en-US" dirty="0" smtClean="0"/>
              <a:t>Must not be modified</a:t>
            </a:r>
          </a:p>
          <a:p>
            <a:endParaRPr lang="en-US" dirty="0" smtClean="0"/>
          </a:p>
          <a:p>
            <a:r>
              <a:rPr lang="en-US" dirty="0" smtClean="0"/>
              <a:t>To measure settings on a client, compare to defined Baselines, and enable compliance reporting</a:t>
            </a:r>
          </a:p>
          <a:p>
            <a:r>
              <a:rPr lang="en-US" dirty="0" smtClean="0"/>
              <a:t>Comes with 4 default Baselines</a:t>
            </a:r>
          </a:p>
          <a:p>
            <a:r>
              <a:rPr lang="en-US" dirty="0" smtClean="0"/>
              <a:t>Can be copied and customized</a:t>
            </a:r>
          </a:p>
          <a:p>
            <a:r>
              <a:rPr lang="en-US" dirty="0" smtClean="0"/>
              <a:t>Assign to desired </a:t>
            </a:r>
            <a:r>
              <a:rPr lang="en-US" dirty="0" err="1" smtClean="0"/>
              <a:t>ConfigMgr</a:t>
            </a:r>
            <a:r>
              <a:rPr lang="en-US" dirty="0" smtClean="0"/>
              <a:t> Collections</a:t>
            </a:r>
          </a:p>
          <a:p>
            <a:endParaRPr lang="en-US" dirty="0" smtClean="0"/>
          </a:p>
          <a:p>
            <a:r>
              <a:rPr lang="en-AU" dirty="0" smtClean="0"/>
              <a:t>As already alluded to, the</a:t>
            </a:r>
            <a:r>
              <a:rPr lang="en-AU" baseline="0" dirty="0" smtClean="0"/>
              <a:t> FEP client uses WMI to trigger DCM baselines whenever it would like to report information back to SCCM. It does this to report malware infections, definition updates, etc.</a:t>
            </a:r>
          </a:p>
          <a:p>
            <a:r>
              <a:rPr lang="en-AU" baseline="0" dirty="0" smtClean="0"/>
              <a:t>Once the DCM baseline is triggered, it Collects data and returns the results to the Management Point for storage in the SCCM DB. If offline, the results are cached until it comes back to the network.</a:t>
            </a:r>
          </a:p>
          <a:p>
            <a:r>
              <a:rPr lang="en-AU" baseline="0" dirty="0" smtClean="0"/>
              <a:t>Once in the SCCM DB, the data is used in evaluating SCCM Collection membership, and is transferred (every 15 mins) to the FEP Reporting DB to enable Reporting</a:t>
            </a:r>
          </a:p>
          <a:p>
            <a:endParaRPr lang="en-AU" baseline="0" dirty="0" smtClean="0"/>
          </a:p>
          <a:p>
            <a:r>
              <a:rPr lang="en-AU" baseline="0" dirty="0" smtClean="0"/>
              <a:t>The second type is the conventional use of DCM Baselines. A Baseline is configured and assigned to a SCCM Collection. Computers in that Collection evaluate the baseline (on the defined schedule) and return results to SCCM. These results are used in Reports to demonstrate compliance (or otherwise) with the settings in the Baseline.</a:t>
            </a:r>
            <a:endParaRPr lang="en-AU"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13393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When you plan</a:t>
            </a:r>
            <a:r>
              <a:rPr lang="en-AU" baseline="0" dirty="0" smtClean="0"/>
              <a:t> to integrate FEP into a multi-site SCCM hierarchy, there are 3 modes to choose from:</a:t>
            </a:r>
          </a:p>
          <a:p>
            <a:endParaRPr lang="en-AU" baseline="0" dirty="0" smtClean="0"/>
          </a:p>
          <a:p>
            <a:r>
              <a:rPr lang="en-AU" b="1" dirty="0" smtClean="0"/>
              <a:t>Centralized</a:t>
            </a:r>
          </a:p>
          <a:p>
            <a:r>
              <a:rPr lang="en-AU" dirty="0" smtClean="0"/>
              <a:t>Management and Reporting is all done from the Central Primary site</a:t>
            </a:r>
            <a:br>
              <a:rPr lang="en-AU" dirty="0" smtClean="0"/>
            </a:br>
            <a:endParaRPr lang="en-AU" dirty="0" smtClean="0"/>
          </a:p>
          <a:p>
            <a:r>
              <a:rPr lang="en-AU" b="1" dirty="0" smtClean="0"/>
              <a:t>Decentralized</a:t>
            </a:r>
          </a:p>
          <a:p>
            <a:r>
              <a:rPr lang="en-AU" dirty="0" smtClean="0"/>
              <a:t>Management and Reporting is done from individual Primary sites</a:t>
            </a:r>
            <a:br>
              <a:rPr lang="en-AU" dirty="0" smtClean="0"/>
            </a:br>
            <a:endParaRPr lang="en-AU" dirty="0" smtClean="0"/>
          </a:p>
          <a:p>
            <a:r>
              <a:rPr lang="en-AU" b="1" dirty="0" smtClean="0"/>
              <a:t>Decentralized with Centralized Reporting</a:t>
            </a:r>
          </a:p>
          <a:p>
            <a:r>
              <a:rPr lang="en-AU" dirty="0" smtClean="0"/>
              <a:t>Management is done from individual Primary sites, but Reports can be run across the entire hierarchy</a:t>
            </a:r>
            <a:endParaRPr lang="en-AU" dirty="0"/>
          </a:p>
        </p:txBody>
      </p:sp>
      <p:sp>
        <p:nvSpPr>
          <p:cNvPr id="4" name="Slide Number Placeholder 3"/>
          <p:cNvSpPr>
            <a:spLocks noGrp="1"/>
          </p:cNvSpPr>
          <p:nvPr>
            <p:ph type="sldNum" sz="quarter" idx="10"/>
          </p:nvPr>
        </p:nvSpPr>
        <p:spPr/>
        <p:txBody>
          <a:bodyPr/>
          <a:lstStyle/>
          <a:p>
            <a:pPr>
              <a:defRPr/>
            </a:pPr>
            <a:fld id="{F513E406-F57C-4C12-90EC-F92C7FD62EE4}"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4229479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8</a:t>
            </a:fld>
            <a:endParaRPr lang="en-US" dirty="0">
              <a:latin typeface="Segoe" pitchFamily="34" charset="0"/>
            </a:endParaRPr>
          </a:p>
        </p:txBody>
      </p:sp>
    </p:spTree>
    <p:extLst>
      <p:ext uri="{BB962C8B-B14F-4D97-AF65-F5344CB8AC3E}">
        <p14:creationId xmlns:p14="http://schemas.microsoft.com/office/powerpoint/2010/main" val="3021322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table shows what can be done from the various tiers in the hierarchy.</a:t>
            </a:r>
          </a:p>
          <a:p>
            <a:r>
              <a:rPr lang="en-AU" dirty="0" smtClean="0"/>
              <a:t>There is a bug that prevents the Dashboard from displaying data in the Child Primary sites. This may be fixed at RTM</a:t>
            </a:r>
            <a:endParaRPr lang="en-AU" dirty="0"/>
          </a:p>
        </p:txBody>
      </p:sp>
      <p:sp>
        <p:nvSpPr>
          <p:cNvPr id="4" name="Slide Number Placeholder 3"/>
          <p:cNvSpPr>
            <a:spLocks noGrp="1"/>
          </p:cNvSpPr>
          <p:nvPr>
            <p:ph type="sldNum" sz="quarter" idx="10"/>
          </p:nvPr>
        </p:nvSpPr>
        <p:spPr/>
        <p:txBody>
          <a:bodyPr/>
          <a:lstStyle/>
          <a:p>
            <a:pPr>
              <a:defRPr/>
            </a:pPr>
            <a:fld id="{F513E406-F57C-4C12-90EC-F92C7FD62EE4}"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2104214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67869594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6514334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139099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2047069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30038292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7779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63740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181935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413675693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5429929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76023889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4968959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419590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13408479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4021474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25228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3029125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90831440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088874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250600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3284423"/>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4527136"/>
      </p:ext>
    </p:extLst>
  </p:cSld>
  <p:clrMap bg1="dk1" tx1="lt1" bg2="dk2" tx2="lt2" accent1="accent1" accent2="accent2" accent3="accent3" accent4="accent4" accent5="accent5" accent6="accent6" hlink="hlink" folHlink="folHlink"/>
  <p:sldLayoutIdLst>
    <p:sldLayoutId id="2147483763"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42.png"/><Relationship Id="rId5" Type="http://schemas.microsoft.com/office/2007/relationships/hdphoto" Target="../media/hdphoto2.wdp"/><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43.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5.bin"/><Relationship Id="rId7"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image" Target="../media/image43.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3.xml"/><Relationship Id="rId7" Type="http://schemas.openxmlformats.org/officeDocument/2006/relationships/oleObject" Target="../embeddings/oleObject12.bin"/><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oleObject" Target="../embeddings/oleObject16.bin"/><Relationship Id="rId5" Type="http://schemas.openxmlformats.org/officeDocument/2006/relationships/image" Target="../media/image43.emf"/><Relationship Id="rId10" Type="http://schemas.openxmlformats.org/officeDocument/2006/relationships/oleObject" Target="../embeddings/oleObject15.bin"/><Relationship Id="rId4" Type="http://schemas.openxmlformats.org/officeDocument/2006/relationships/oleObject" Target="../embeddings/oleObject10.bin"/><Relationship Id="rId9"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3" Type="http://schemas.openxmlformats.org/officeDocument/2006/relationships/hyperlink" Target="http://blogs.technet.com/b/clientsecurity/archive/2011/01/19/fep-capacity-planning-worksheet.aspx"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46.png"/><Relationship Id="rId4" Type="http://schemas.openxmlformats.org/officeDocument/2006/relationships/image" Target="../media/image45.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upport.microsoft.com/kb/981889"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social.technet.microsoft.com/wiki/contents/articles/how-to-deploy-the-fep-2010-client-via-osd-and-test-deployment.aspx"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image" Target="../media/image50.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www.microsoft.com/downloads/en/details.aspx?FamilyID=04f7d456-24a2-4061-a2ed-82fe93a03fd5" TargetMode="External"/><Relationship Id="rId2" Type="http://schemas.openxmlformats.org/officeDocument/2006/relationships/hyperlink" Target="http://www.microsoft.com/downloads/en/details.aspx?FamilyID=5A47B972-95D2-46B1-AB14-5D0CBCE54EB8" TargetMode="External"/><Relationship Id="rId1" Type="http://schemas.openxmlformats.org/officeDocument/2006/relationships/slideLayout" Target="../slideLayouts/slideLayout8.xml"/><Relationship Id="rId5" Type="http://schemas.openxmlformats.org/officeDocument/2006/relationships/hyperlink" Target="http://www.microsoft.com/downloads/details.aspx?FamilyID=04F7D456-24A2-4061-A2ED-82FE93A03FD5&amp;amp;displaylang=ja&amp;displaylang=en" TargetMode="External"/><Relationship Id="rId4" Type="http://schemas.openxmlformats.org/officeDocument/2006/relationships/hyperlink" Target="http://blogs.technet.com/b/clientsecurity/archive/2011/02/01/using-the-mscsupport-tool-to-collect-data-for-troubleshooting.aspx"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3" Type="http://schemas.openxmlformats.org/officeDocument/2006/relationships/hyperlink" Target="https://connect.microsoft.com/site1211" TargetMode="External"/><Relationship Id="rId2" Type="http://schemas.openxmlformats.org/officeDocument/2006/relationships/hyperlink" Target="http://www.microsoft.com/fep"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1.png"/><Relationship Id="rId7"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41.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0.png"/><Relationship Id="rId7"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10.xml"/><Relationship Id="rId6" Type="http://schemas.openxmlformats.org/officeDocument/2006/relationships/image" Target="../media/image42.png"/><Relationship Id="rId5" Type="http://schemas.microsoft.com/office/2007/relationships/hdphoto" Target="../media/hdphoto2.wdp"/><Relationship Id="rId4" Type="http://schemas.openxmlformats.org/officeDocument/2006/relationships/image" Target="../media/image41.png"/><Relationship Id="rId9" Type="http://schemas.openxmlformats.org/officeDocument/2006/relationships/image" Target="../media/image2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18" Type="http://schemas.openxmlformats.org/officeDocument/2006/relationships/image" Target="../media/image38.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slide" Target="slide1.xml"/><Relationship Id="rId17" Type="http://schemas.openxmlformats.org/officeDocument/2006/relationships/slide" Target="slide3.xml"/><Relationship Id="rId2" Type="http://schemas.openxmlformats.org/officeDocument/2006/relationships/notesSlide" Target="../notesSlides/notesSlide5.xml"/><Relationship Id="rId16" Type="http://schemas.openxmlformats.org/officeDocument/2006/relationships/image" Target="../media/image37.png"/><Relationship Id="rId1" Type="http://schemas.openxmlformats.org/officeDocument/2006/relationships/slideLayout" Target="../slideLayouts/slideLayout10.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6.png"/><Relationship Id="rId10" Type="http://schemas.openxmlformats.org/officeDocument/2006/relationships/image" Target="../media/image32.png"/><Relationship Id="rId19" Type="http://schemas.openxmlformats.org/officeDocument/2006/relationships/image" Target="../media/image39.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5.png"/></Relationships>
</file>

<file path=ppt/slides/_rels/slide5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58.png"/><Relationship Id="rId5" Type="http://schemas.openxmlformats.org/officeDocument/2006/relationships/hyperlink" Target="http://www.microsoft.com/learning" TargetMode="External"/><Relationship Id="rId10" Type="http://schemas.openxmlformats.org/officeDocument/2006/relationships/image" Target="../media/image57.emf"/><Relationship Id="rId4" Type="http://schemas.openxmlformats.org/officeDocument/2006/relationships/image" Target="../media/image54.png"/><Relationship Id="rId9" Type="http://schemas.openxmlformats.org/officeDocument/2006/relationships/image" Target="../media/image56.png"/><Relationship Id="rId14" Type="http://schemas.microsoft.com/office/2007/relationships/hdphoto" Target="../media/hdphoto1.wdp"/></Relationships>
</file>

<file path=ppt/slides/_rels/slide51.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14.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52.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2.png"/><Relationship Id="rId5" Type="http://schemas.microsoft.com/office/2007/relationships/hdphoto" Target="../media/hdphoto2.wdp"/><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Decentralized Management </a:t>
            </a:r>
            <a:br>
              <a:rPr lang="en-US" smtClean="0"/>
            </a:br>
            <a:endParaRPr lang="en-US" dirty="0"/>
          </a:p>
        </p:txBody>
      </p:sp>
      <p:sp>
        <p:nvSpPr>
          <p:cNvPr id="4" name="Rounded Rectangle 3"/>
          <p:cNvSpPr/>
          <p:nvPr/>
        </p:nvSpPr>
        <p:spPr bwMode="auto">
          <a:xfrm rot="10800000">
            <a:off x="163066" y="1438877"/>
            <a:ext cx="11982400" cy="4641516"/>
          </a:xfrm>
          <a:prstGeom prst="roundRect">
            <a:avLst>
              <a:gd name="adj" fmla="val 5785"/>
            </a:avLst>
          </a:prstGeom>
          <a:gradFill flip="none" rotWithShape="1">
            <a:gsLst>
              <a:gs pos="26000">
                <a:srgbClr val="000000">
                  <a:alpha val="67000"/>
                </a:srgbClr>
              </a:gs>
              <a:gs pos="100000">
                <a:schemeClr val="bg1">
                  <a:lumMod val="50000"/>
                  <a:alpha val="91000"/>
                </a:schemeClr>
              </a:gs>
            </a:gsLst>
            <a:lin ang="5400000" scaled="0"/>
            <a:tileRect/>
          </a:gradFill>
          <a:ln w="127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altLang="zh-CN" sz="2200" dirty="0">
              <a:gradFill>
                <a:gsLst>
                  <a:gs pos="0">
                    <a:srgbClr val="FFFFFF"/>
                  </a:gs>
                  <a:gs pos="100000">
                    <a:srgbClr val="FFFFFF"/>
                  </a:gs>
                </a:gsLst>
                <a:lin ang="5400000" scaled="0"/>
              </a:gradFill>
              <a:latin typeface="Segoe Light" pitchFamily="34" charset="0"/>
            </a:endParaRPr>
          </a:p>
        </p:txBody>
      </p:sp>
      <p:grpSp>
        <p:nvGrpSpPr>
          <p:cNvPr id="16" name="Group 15"/>
          <p:cNvGrpSpPr/>
          <p:nvPr/>
        </p:nvGrpSpPr>
        <p:grpSpPr>
          <a:xfrm>
            <a:off x="2698178" y="3089389"/>
            <a:ext cx="5481711" cy="988009"/>
            <a:chOff x="4290846" y="2989490"/>
            <a:chExt cx="4112354" cy="988009"/>
          </a:xfrm>
        </p:grpSpPr>
        <p:grpSp>
          <p:nvGrpSpPr>
            <p:cNvPr id="19" name="Group 18"/>
            <p:cNvGrpSpPr/>
            <p:nvPr/>
          </p:nvGrpSpPr>
          <p:grpSpPr>
            <a:xfrm>
              <a:off x="7130352" y="2989490"/>
              <a:ext cx="1272848" cy="988009"/>
              <a:chOff x="7490155" y="2660239"/>
              <a:chExt cx="1272848" cy="988009"/>
            </a:xfrm>
          </p:grpSpPr>
          <p:grpSp>
            <p:nvGrpSpPr>
              <p:cNvPr id="36" name="Group 35"/>
              <p:cNvGrpSpPr/>
              <p:nvPr/>
            </p:nvGrpSpPr>
            <p:grpSpPr>
              <a:xfrm>
                <a:off x="7490155" y="3156985"/>
                <a:ext cx="1272848" cy="491263"/>
                <a:chOff x="7388329" y="3114720"/>
                <a:chExt cx="1474143" cy="568959"/>
              </a:xfrm>
            </p:grpSpPr>
            <p:sp>
              <p:nvSpPr>
                <p:cNvPr id="41" name="&quot;GLASS&quot;; White to Transparent Linear; Shadow; 1pt stroke;"/>
                <p:cNvSpPr/>
                <p:nvPr/>
              </p:nvSpPr>
              <p:spPr bwMode="auto">
                <a:xfrm>
                  <a:off x="7499568" y="3264005"/>
                  <a:ext cx="1268883" cy="419674"/>
                </a:xfrm>
                <a:prstGeom prst="ellipse">
                  <a:avLst/>
                </a:prstGeom>
                <a:gradFill>
                  <a:gsLst>
                    <a:gs pos="0">
                      <a:schemeClr val="tx1">
                        <a:lumMod val="50000"/>
                        <a:lumOff val="50000"/>
                      </a:schemeClr>
                    </a:gs>
                    <a:gs pos="52500">
                      <a:schemeClr val="tx1">
                        <a:alpha val="88000"/>
                      </a:schemeClr>
                    </a:gs>
                    <a:gs pos="100000">
                      <a:schemeClr val="accent3"/>
                    </a:gs>
                  </a:gsLst>
                  <a:lin ang="5400000" scaled="0"/>
                </a:gradFill>
                <a:ln w="19050" cap="flat" cmpd="sng" algn="ctr">
                  <a:noFill/>
                  <a:prstDash val="solid"/>
                  <a:round/>
                  <a:headEnd type="none" w="med" len="med"/>
                  <a:tailEnd type="none" w="med" len="med"/>
                </a:ln>
                <a:effectLst>
                  <a:outerShdw dist="88900" dir="5400000" algn="t" rotWithShape="0">
                    <a:prstClr val="black">
                      <a:alpha val="22000"/>
                    </a:prstClr>
                  </a:outerShdw>
                </a:effectLst>
              </p:spPr>
              <p:txBody>
                <a:bodyPr vert="horz" wrap="square" lIns="91440" tIns="45720" rIns="91440" bIns="45720" numCol="1" rtlCol="0" anchor="ctr" anchorCtr="0" compatLnSpc="1">
                  <a:prstTxWarp prst="textNoShape">
                    <a:avLst/>
                  </a:prstTxWarp>
                </a:bodyPr>
                <a:lstStyle/>
                <a:p>
                  <a:pPr defTabSz="1462361" fontAlgn="base">
                    <a:spcBef>
                      <a:spcPct val="0"/>
                    </a:spcBef>
                    <a:spcAft>
                      <a:spcPct val="0"/>
                    </a:spcAft>
                    <a:defRPr/>
                  </a:pPr>
                  <a:endParaRPr lang="en-US" altLang="zh-CN" b="1" dirty="0">
                    <a:solidFill>
                      <a:srgbClr val="FFFFFF"/>
                    </a:solidFill>
                    <a:latin typeface="Segoe"/>
                  </a:endParaRPr>
                </a:p>
              </p:txBody>
            </p:sp>
            <p:sp>
              <p:nvSpPr>
                <p:cNvPr id="42" name="&quot;GLASS&quot;; White to Transparent Linear; Shadow; 1pt stroke;"/>
                <p:cNvSpPr/>
                <p:nvPr/>
              </p:nvSpPr>
              <p:spPr bwMode="auto">
                <a:xfrm>
                  <a:off x="7388329" y="3114720"/>
                  <a:ext cx="1474143" cy="485416"/>
                </a:xfrm>
                <a:prstGeom prst="ellipse">
                  <a:avLst/>
                </a:prstGeom>
                <a:gradFill flip="none" rotWithShape="1">
                  <a:gsLst>
                    <a:gs pos="8000">
                      <a:srgbClr val="FFFFFF"/>
                    </a:gs>
                    <a:gs pos="87000">
                      <a:srgbClr val="000000">
                        <a:lumMod val="85000"/>
                        <a:lumOff val="15000"/>
                        <a:alpha val="48000"/>
                      </a:srgbClr>
                    </a:gs>
                  </a:gsLst>
                  <a:lin ang="5400000" scaled="0"/>
                  <a:tileRect/>
                </a:gradFill>
                <a:ln w="41275" cap="flat" cmpd="sng" algn="ctr">
                  <a:gradFill>
                    <a:gsLst>
                      <a:gs pos="0">
                        <a:schemeClr val="bg1"/>
                      </a:gs>
                      <a:gs pos="32000">
                        <a:schemeClr val="bg1">
                          <a:alpha val="0"/>
                        </a:schemeClr>
                      </a:gs>
                      <a:gs pos="100000">
                        <a:schemeClr val="tx1">
                          <a:alpha val="55000"/>
                        </a:schemeClr>
                      </a:gs>
                    </a:gsLst>
                    <a:lin ang="5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218987" fontAlgn="base">
                    <a:spcBef>
                      <a:spcPct val="0"/>
                    </a:spcBef>
                    <a:spcAft>
                      <a:spcPct val="0"/>
                    </a:spcAft>
                    <a:defRPr/>
                  </a:pPr>
                  <a:endParaRPr lang="en-US" b="1" dirty="0">
                    <a:solidFill>
                      <a:srgbClr val="FFFFFF"/>
                    </a:solidFill>
                    <a:latin typeface="Segoe"/>
                  </a:endParaRPr>
                </a:p>
              </p:txBody>
            </p:sp>
          </p:grpSp>
          <p:pic>
            <p:nvPicPr>
              <p:cNvPr id="37" name="Picture 22" descr="C:\Users\victor.melniciuc\Desktop\==Work\ForeFront\ForeFront deck (Dec 10)\Assets\Serve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423" y="2660239"/>
                <a:ext cx="561294" cy="748391"/>
              </a:xfrm>
              <a:prstGeom prst="rect">
                <a:avLst/>
              </a:prstGeom>
              <a:noFill/>
              <a:effectLst>
                <a:outerShdw dist="76200" dir="5400000" algn="t" rotWithShape="0">
                  <a:prstClr val="black">
                    <a:alpha val="26000"/>
                  </a:prstClr>
                </a:outerShdw>
              </a:effectLst>
              <a:extLst>
                <a:ext uri="{909E8E84-426E-40DD-AFC4-6F175D3DCCD1}">
                  <a14:hiddenFill xmlns:a14="http://schemas.microsoft.com/office/drawing/2010/main">
                    <a:solidFill>
                      <a:srgbClr val="FFFFFF"/>
                    </a:solidFill>
                  </a14:hiddenFill>
                </a:ext>
              </a:extLst>
            </p:spPr>
          </p:pic>
          <p:grpSp>
            <p:nvGrpSpPr>
              <p:cNvPr id="38" name="Group 37"/>
              <p:cNvGrpSpPr/>
              <p:nvPr/>
            </p:nvGrpSpPr>
            <p:grpSpPr>
              <a:xfrm>
                <a:off x="7747612" y="3098234"/>
                <a:ext cx="379122" cy="278134"/>
                <a:chOff x="7747612" y="3098234"/>
                <a:chExt cx="379122" cy="278134"/>
              </a:xfrm>
            </p:grpSpPr>
            <p:sp>
              <p:nvSpPr>
                <p:cNvPr id="39" name="Oval 38"/>
                <p:cNvSpPr/>
                <p:nvPr/>
              </p:nvSpPr>
              <p:spPr bwMode="auto">
                <a:xfrm>
                  <a:off x="7747612" y="3284603"/>
                  <a:ext cx="378964" cy="91765"/>
                </a:xfrm>
                <a:prstGeom prst="ellipse">
                  <a:avLst/>
                </a:prstGeom>
                <a:solidFill>
                  <a:schemeClr val="tx1">
                    <a:alpha val="38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40" name="Picture 24" descr="C:\Users\victor.melniciuc\Desktop\==Work\ForeFront\ForeFront deck (Dec 10)\Assets\thingie.png"/>
                <p:cNvPicPr>
                  <a:picLocks noChangeAspect="1" noChangeArrowheads="1"/>
                </p:cNvPicPr>
                <p:nvPr/>
              </p:nvPicPr>
              <p:blipFill>
                <a:blip r:embed="rId4">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848600" y="3098234"/>
                  <a:ext cx="278134" cy="278134"/>
                </a:xfrm>
                <a:prstGeom prst="rect">
                  <a:avLst/>
                </a:prstGeom>
                <a:noFill/>
                <a:effectLst>
                  <a:outerShdw dist="76200" dir="5400000" algn="t" rotWithShape="0">
                    <a:prstClr val="black">
                      <a:alpha val="16000"/>
                    </a:prstClr>
                  </a:outerShdw>
                </a:effectLst>
                <a:extLst>
                  <a:ext uri="{909E8E84-426E-40DD-AFC4-6F175D3DCCD1}">
                    <a14:hiddenFill xmlns:a14="http://schemas.microsoft.com/office/drawing/2010/main">
                      <a:solidFill>
                        <a:srgbClr val="FFFFFF"/>
                      </a:solidFill>
                    </a14:hiddenFill>
                  </a:ext>
                </a:extLst>
              </p:spPr>
            </p:pic>
          </p:grpSp>
        </p:grpSp>
        <p:grpSp>
          <p:nvGrpSpPr>
            <p:cNvPr id="20" name="Group 19"/>
            <p:cNvGrpSpPr/>
            <p:nvPr/>
          </p:nvGrpSpPr>
          <p:grpSpPr>
            <a:xfrm>
              <a:off x="5706400" y="2989490"/>
              <a:ext cx="1272848" cy="988009"/>
              <a:chOff x="7490155" y="2660239"/>
              <a:chExt cx="1272848" cy="988009"/>
            </a:xfrm>
          </p:grpSpPr>
          <p:grpSp>
            <p:nvGrpSpPr>
              <p:cNvPr id="29" name="Group 28"/>
              <p:cNvGrpSpPr/>
              <p:nvPr/>
            </p:nvGrpSpPr>
            <p:grpSpPr>
              <a:xfrm>
                <a:off x="7490155" y="3156985"/>
                <a:ext cx="1272848" cy="491263"/>
                <a:chOff x="7388329" y="3114720"/>
                <a:chExt cx="1474143" cy="568959"/>
              </a:xfrm>
            </p:grpSpPr>
            <p:sp>
              <p:nvSpPr>
                <p:cNvPr id="34" name="&quot;GLASS&quot;; White to Transparent Linear; Shadow; 1pt stroke;"/>
                <p:cNvSpPr/>
                <p:nvPr/>
              </p:nvSpPr>
              <p:spPr bwMode="auto">
                <a:xfrm>
                  <a:off x="7499568" y="3264005"/>
                  <a:ext cx="1268883" cy="419674"/>
                </a:xfrm>
                <a:prstGeom prst="ellipse">
                  <a:avLst/>
                </a:prstGeom>
                <a:gradFill>
                  <a:gsLst>
                    <a:gs pos="0">
                      <a:schemeClr val="tx1">
                        <a:lumMod val="50000"/>
                        <a:lumOff val="50000"/>
                      </a:schemeClr>
                    </a:gs>
                    <a:gs pos="52500">
                      <a:schemeClr val="tx1">
                        <a:alpha val="88000"/>
                      </a:schemeClr>
                    </a:gs>
                    <a:gs pos="100000">
                      <a:schemeClr val="accent3"/>
                    </a:gs>
                  </a:gsLst>
                  <a:lin ang="5400000" scaled="0"/>
                </a:gradFill>
                <a:ln w="19050" cap="flat" cmpd="sng" algn="ctr">
                  <a:noFill/>
                  <a:prstDash val="solid"/>
                  <a:round/>
                  <a:headEnd type="none" w="med" len="med"/>
                  <a:tailEnd type="none" w="med" len="med"/>
                </a:ln>
                <a:effectLst>
                  <a:outerShdw dist="88900" dir="5400000" algn="t" rotWithShape="0">
                    <a:prstClr val="black">
                      <a:alpha val="22000"/>
                    </a:prstClr>
                  </a:outerShdw>
                </a:effectLst>
              </p:spPr>
              <p:txBody>
                <a:bodyPr vert="horz" wrap="square" lIns="91440" tIns="45720" rIns="91440" bIns="45720" numCol="1" rtlCol="0" anchor="ctr" anchorCtr="0" compatLnSpc="1">
                  <a:prstTxWarp prst="textNoShape">
                    <a:avLst/>
                  </a:prstTxWarp>
                </a:bodyPr>
                <a:lstStyle/>
                <a:p>
                  <a:pPr defTabSz="1462361" fontAlgn="base">
                    <a:spcBef>
                      <a:spcPct val="0"/>
                    </a:spcBef>
                    <a:spcAft>
                      <a:spcPct val="0"/>
                    </a:spcAft>
                    <a:defRPr/>
                  </a:pPr>
                  <a:endParaRPr lang="en-US" altLang="zh-CN" b="1" dirty="0">
                    <a:solidFill>
                      <a:srgbClr val="FFFFFF"/>
                    </a:solidFill>
                    <a:latin typeface="Segoe"/>
                  </a:endParaRPr>
                </a:p>
              </p:txBody>
            </p:sp>
            <p:sp>
              <p:nvSpPr>
                <p:cNvPr id="35" name="&quot;GLASS&quot;; White to Transparent Linear; Shadow; 1pt stroke;"/>
                <p:cNvSpPr/>
                <p:nvPr/>
              </p:nvSpPr>
              <p:spPr bwMode="auto">
                <a:xfrm>
                  <a:off x="7388329" y="3114720"/>
                  <a:ext cx="1474143" cy="485416"/>
                </a:xfrm>
                <a:prstGeom prst="ellipse">
                  <a:avLst/>
                </a:prstGeom>
                <a:gradFill flip="none" rotWithShape="1">
                  <a:gsLst>
                    <a:gs pos="8000">
                      <a:srgbClr val="FFFFFF"/>
                    </a:gs>
                    <a:gs pos="87000">
                      <a:srgbClr val="000000">
                        <a:lumMod val="85000"/>
                        <a:lumOff val="15000"/>
                        <a:alpha val="48000"/>
                      </a:srgbClr>
                    </a:gs>
                  </a:gsLst>
                  <a:lin ang="5400000" scaled="0"/>
                  <a:tileRect/>
                </a:gradFill>
                <a:ln w="41275" cap="flat" cmpd="sng" algn="ctr">
                  <a:gradFill>
                    <a:gsLst>
                      <a:gs pos="0">
                        <a:schemeClr val="bg1"/>
                      </a:gs>
                      <a:gs pos="32000">
                        <a:schemeClr val="bg1">
                          <a:alpha val="0"/>
                        </a:schemeClr>
                      </a:gs>
                      <a:gs pos="100000">
                        <a:schemeClr val="tx1">
                          <a:alpha val="55000"/>
                        </a:schemeClr>
                      </a:gs>
                    </a:gsLst>
                    <a:lin ang="5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218987" fontAlgn="base">
                    <a:spcBef>
                      <a:spcPct val="0"/>
                    </a:spcBef>
                    <a:spcAft>
                      <a:spcPct val="0"/>
                    </a:spcAft>
                    <a:defRPr/>
                  </a:pPr>
                  <a:endParaRPr lang="en-US" b="1" dirty="0">
                    <a:solidFill>
                      <a:srgbClr val="FFFFFF"/>
                    </a:solidFill>
                    <a:latin typeface="Segoe"/>
                  </a:endParaRPr>
                </a:p>
              </p:txBody>
            </p:sp>
          </p:grpSp>
          <p:pic>
            <p:nvPicPr>
              <p:cNvPr id="30" name="Picture 22" descr="C:\Users\victor.melniciuc\Desktop\==Work\ForeFront\ForeFront deck (Dec 10)\Assets\Serve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423" y="2660239"/>
                <a:ext cx="561294" cy="748391"/>
              </a:xfrm>
              <a:prstGeom prst="rect">
                <a:avLst/>
              </a:prstGeom>
              <a:noFill/>
              <a:effectLst>
                <a:outerShdw dist="76200" dir="5400000" algn="t" rotWithShape="0">
                  <a:prstClr val="black">
                    <a:alpha val="26000"/>
                  </a:prstClr>
                </a:outerShdw>
              </a:effectLst>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7747612" y="3098234"/>
                <a:ext cx="379122" cy="278134"/>
                <a:chOff x="7747612" y="3098234"/>
                <a:chExt cx="379122" cy="278134"/>
              </a:xfrm>
            </p:grpSpPr>
            <p:sp>
              <p:nvSpPr>
                <p:cNvPr id="32" name="Oval 31"/>
                <p:cNvSpPr/>
                <p:nvPr/>
              </p:nvSpPr>
              <p:spPr bwMode="auto">
                <a:xfrm>
                  <a:off x="7747612" y="3284603"/>
                  <a:ext cx="378964" cy="91765"/>
                </a:xfrm>
                <a:prstGeom prst="ellipse">
                  <a:avLst/>
                </a:prstGeom>
                <a:solidFill>
                  <a:schemeClr val="tx1">
                    <a:alpha val="38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33" name="Picture 24" descr="C:\Users\victor.melniciuc\Desktop\==Work\ForeFront\ForeFront deck (Dec 10)\Assets\thingie.png"/>
                <p:cNvPicPr>
                  <a:picLocks noChangeAspect="1" noChangeArrowheads="1"/>
                </p:cNvPicPr>
                <p:nvPr/>
              </p:nvPicPr>
              <p:blipFill>
                <a:blip r:embed="rId4">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848600" y="3098234"/>
                  <a:ext cx="278134" cy="278134"/>
                </a:xfrm>
                <a:prstGeom prst="rect">
                  <a:avLst/>
                </a:prstGeom>
                <a:noFill/>
                <a:effectLst>
                  <a:outerShdw dist="76200" dir="5400000" algn="t" rotWithShape="0">
                    <a:prstClr val="black">
                      <a:alpha val="16000"/>
                    </a:prstClr>
                  </a:outerShdw>
                </a:effectLst>
                <a:extLst>
                  <a:ext uri="{909E8E84-426E-40DD-AFC4-6F175D3DCCD1}">
                    <a14:hiddenFill xmlns:a14="http://schemas.microsoft.com/office/drawing/2010/main">
                      <a:solidFill>
                        <a:srgbClr val="FFFFFF"/>
                      </a:solidFill>
                    </a14:hiddenFill>
                  </a:ext>
                </a:extLst>
              </p:spPr>
            </p:pic>
          </p:grpSp>
        </p:grpSp>
        <p:grpSp>
          <p:nvGrpSpPr>
            <p:cNvPr id="21" name="Group 20"/>
            <p:cNvGrpSpPr/>
            <p:nvPr/>
          </p:nvGrpSpPr>
          <p:grpSpPr>
            <a:xfrm>
              <a:off x="4290846" y="2989490"/>
              <a:ext cx="1272848" cy="988009"/>
              <a:chOff x="7490155" y="2660239"/>
              <a:chExt cx="1272848" cy="988009"/>
            </a:xfrm>
          </p:grpSpPr>
          <p:grpSp>
            <p:nvGrpSpPr>
              <p:cNvPr id="22" name="Group 21"/>
              <p:cNvGrpSpPr/>
              <p:nvPr/>
            </p:nvGrpSpPr>
            <p:grpSpPr>
              <a:xfrm>
                <a:off x="7490155" y="3156985"/>
                <a:ext cx="1272848" cy="491263"/>
                <a:chOff x="7388329" y="3114720"/>
                <a:chExt cx="1474143" cy="568959"/>
              </a:xfrm>
            </p:grpSpPr>
            <p:sp>
              <p:nvSpPr>
                <p:cNvPr id="27" name="&quot;GLASS&quot;; White to Transparent Linear; Shadow; 1pt stroke;"/>
                <p:cNvSpPr/>
                <p:nvPr/>
              </p:nvSpPr>
              <p:spPr bwMode="auto">
                <a:xfrm>
                  <a:off x="7499568" y="3264005"/>
                  <a:ext cx="1268883" cy="419674"/>
                </a:xfrm>
                <a:prstGeom prst="ellipse">
                  <a:avLst/>
                </a:prstGeom>
                <a:gradFill>
                  <a:gsLst>
                    <a:gs pos="0">
                      <a:schemeClr val="tx1">
                        <a:lumMod val="50000"/>
                        <a:lumOff val="50000"/>
                      </a:schemeClr>
                    </a:gs>
                    <a:gs pos="52500">
                      <a:schemeClr val="tx1">
                        <a:alpha val="88000"/>
                      </a:schemeClr>
                    </a:gs>
                    <a:gs pos="100000">
                      <a:schemeClr val="accent3"/>
                    </a:gs>
                  </a:gsLst>
                  <a:lin ang="5400000" scaled="0"/>
                </a:gradFill>
                <a:ln w="19050" cap="flat" cmpd="sng" algn="ctr">
                  <a:noFill/>
                  <a:prstDash val="solid"/>
                  <a:round/>
                  <a:headEnd type="none" w="med" len="med"/>
                  <a:tailEnd type="none" w="med" len="med"/>
                </a:ln>
                <a:effectLst>
                  <a:outerShdw dist="88900" dir="5400000" algn="t" rotWithShape="0">
                    <a:prstClr val="black">
                      <a:alpha val="22000"/>
                    </a:prstClr>
                  </a:outerShdw>
                </a:effectLst>
              </p:spPr>
              <p:txBody>
                <a:bodyPr vert="horz" wrap="square" lIns="91440" tIns="45720" rIns="91440" bIns="45720" numCol="1" rtlCol="0" anchor="ctr" anchorCtr="0" compatLnSpc="1">
                  <a:prstTxWarp prst="textNoShape">
                    <a:avLst/>
                  </a:prstTxWarp>
                </a:bodyPr>
                <a:lstStyle/>
                <a:p>
                  <a:pPr defTabSz="1462361" fontAlgn="base">
                    <a:spcBef>
                      <a:spcPct val="0"/>
                    </a:spcBef>
                    <a:spcAft>
                      <a:spcPct val="0"/>
                    </a:spcAft>
                    <a:defRPr/>
                  </a:pPr>
                  <a:endParaRPr lang="en-US" altLang="zh-CN" b="1" dirty="0">
                    <a:solidFill>
                      <a:srgbClr val="FFFFFF"/>
                    </a:solidFill>
                    <a:latin typeface="Segoe"/>
                  </a:endParaRPr>
                </a:p>
              </p:txBody>
            </p:sp>
            <p:sp>
              <p:nvSpPr>
                <p:cNvPr id="28" name="&quot;GLASS&quot;; White to Transparent Linear; Shadow; 1pt stroke;"/>
                <p:cNvSpPr/>
                <p:nvPr/>
              </p:nvSpPr>
              <p:spPr bwMode="auto">
                <a:xfrm>
                  <a:off x="7388329" y="3114720"/>
                  <a:ext cx="1474143" cy="485416"/>
                </a:xfrm>
                <a:prstGeom prst="ellipse">
                  <a:avLst/>
                </a:prstGeom>
                <a:gradFill flip="none" rotWithShape="1">
                  <a:gsLst>
                    <a:gs pos="8000">
                      <a:srgbClr val="FFFFFF"/>
                    </a:gs>
                    <a:gs pos="87000">
                      <a:srgbClr val="000000">
                        <a:lumMod val="85000"/>
                        <a:lumOff val="15000"/>
                        <a:alpha val="48000"/>
                      </a:srgbClr>
                    </a:gs>
                  </a:gsLst>
                  <a:lin ang="5400000" scaled="0"/>
                  <a:tileRect/>
                </a:gradFill>
                <a:ln w="41275" cap="flat" cmpd="sng" algn="ctr">
                  <a:gradFill>
                    <a:gsLst>
                      <a:gs pos="0">
                        <a:schemeClr val="bg1"/>
                      </a:gs>
                      <a:gs pos="32000">
                        <a:schemeClr val="bg1">
                          <a:alpha val="0"/>
                        </a:schemeClr>
                      </a:gs>
                      <a:gs pos="100000">
                        <a:schemeClr val="tx1">
                          <a:alpha val="55000"/>
                        </a:schemeClr>
                      </a:gs>
                    </a:gsLst>
                    <a:lin ang="5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218987" fontAlgn="base">
                    <a:spcBef>
                      <a:spcPct val="0"/>
                    </a:spcBef>
                    <a:spcAft>
                      <a:spcPct val="0"/>
                    </a:spcAft>
                    <a:defRPr/>
                  </a:pPr>
                  <a:endParaRPr lang="en-US" b="1" dirty="0">
                    <a:solidFill>
                      <a:srgbClr val="FFFFFF"/>
                    </a:solidFill>
                    <a:latin typeface="Segoe"/>
                  </a:endParaRPr>
                </a:p>
              </p:txBody>
            </p:sp>
          </p:grpSp>
          <p:pic>
            <p:nvPicPr>
              <p:cNvPr id="23" name="Picture 22" descr="C:\Users\victor.melniciuc\Desktop\==Work\ForeFront\ForeFront deck (Dec 10)\Assets\Serve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423" y="2660239"/>
                <a:ext cx="561294" cy="748391"/>
              </a:xfrm>
              <a:prstGeom prst="rect">
                <a:avLst/>
              </a:prstGeom>
              <a:noFill/>
              <a:effectLst>
                <a:outerShdw dist="76200" dir="5400000" algn="t" rotWithShape="0">
                  <a:prstClr val="black">
                    <a:alpha val="26000"/>
                  </a:prstClr>
                </a:outerShdw>
              </a:effectLst>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7747612" y="3098234"/>
                <a:ext cx="379122" cy="278134"/>
                <a:chOff x="7747612" y="3098234"/>
                <a:chExt cx="379122" cy="278134"/>
              </a:xfrm>
            </p:grpSpPr>
            <p:sp>
              <p:nvSpPr>
                <p:cNvPr id="25" name="Oval 24"/>
                <p:cNvSpPr/>
                <p:nvPr/>
              </p:nvSpPr>
              <p:spPr bwMode="auto">
                <a:xfrm>
                  <a:off x="7747612" y="3284603"/>
                  <a:ext cx="378964" cy="91765"/>
                </a:xfrm>
                <a:prstGeom prst="ellipse">
                  <a:avLst/>
                </a:prstGeom>
                <a:solidFill>
                  <a:schemeClr val="tx1">
                    <a:alpha val="38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26" name="Picture 24" descr="C:\Users\victor.melniciuc\Desktop\==Work\ForeFront\ForeFront deck (Dec 10)\Assets\thingie.png"/>
                <p:cNvPicPr>
                  <a:picLocks noChangeAspect="1" noChangeArrowheads="1"/>
                </p:cNvPicPr>
                <p:nvPr/>
              </p:nvPicPr>
              <p:blipFill>
                <a:blip r:embed="rId4">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848600" y="3098234"/>
                  <a:ext cx="278134" cy="278134"/>
                </a:xfrm>
                <a:prstGeom prst="rect">
                  <a:avLst/>
                </a:prstGeom>
                <a:noFill/>
                <a:effectLst>
                  <a:outerShdw dist="76200" dir="5400000" algn="t" rotWithShape="0">
                    <a:prstClr val="black">
                      <a:alpha val="16000"/>
                    </a:prstClr>
                  </a:outerShdw>
                </a:effectLst>
                <a:extLst>
                  <a:ext uri="{909E8E84-426E-40DD-AFC4-6F175D3DCCD1}">
                    <a14:hiddenFill xmlns:a14="http://schemas.microsoft.com/office/drawing/2010/main">
                      <a:solidFill>
                        <a:srgbClr val="FFFFFF"/>
                      </a:solidFill>
                    </a14:hiddenFill>
                  </a:ext>
                </a:extLst>
              </p:spPr>
            </p:pic>
          </p:grpSp>
        </p:grpSp>
      </p:grpSp>
      <p:cxnSp>
        <p:nvCxnSpPr>
          <p:cNvPr id="47" name="Straight Arrow Connector 46"/>
          <p:cNvCxnSpPr/>
          <p:nvPr/>
        </p:nvCxnSpPr>
        <p:spPr>
          <a:xfrm>
            <a:off x="5522745" y="2555797"/>
            <a:ext cx="0" cy="467442"/>
          </a:xfrm>
          <a:prstGeom prst="straightConnector1">
            <a:avLst/>
          </a:prstGeom>
          <a:ln w="50800">
            <a:gradFill>
              <a:gsLst>
                <a:gs pos="0">
                  <a:schemeClr val="bg1">
                    <a:lumMod val="50000"/>
                  </a:schemeClr>
                </a:gs>
                <a:gs pos="100000">
                  <a:schemeClr val="accent3"/>
                </a:gs>
              </a:gsLst>
              <a:lin ang="5400000" scaled="0"/>
            </a:gra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6483200" y="2436800"/>
            <a:ext cx="663177" cy="652589"/>
          </a:xfrm>
          <a:prstGeom prst="straightConnector1">
            <a:avLst/>
          </a:prstGeom>
          <a:ln w="50800">
            <a:gradFill>
              <a:gsLst>
                <a:gs pos="0">
                  <a:schemeClr val="bg1">
                    <a:lumMod val="50000"/>
                  </a:schemeClr>
                </a:gs>
                <a:gs pos="100000">
                  <a:schemeClr val="accent3"/>
                </a:gs>
              </a:gsLst>
              <a:lin ang="5400000" scaled="0"/>
            </a:gra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3864054" y="2492478"/>
            <a:ext cx="849071" cy="596911"/>
          </a:xfrm>
          <a:prstGeom prst="straightConnector1">
            <a:avLst/>
          </a:prstGeom>
          <a:ln w="50800">
            <a:gradFill>
              <a:gsLst>
                <a:gs pos="0">
                  <a:schemeClr val="bg1">
                    <a:lumMod val="50000"/>
                  </a:schemeClr>
                </a:gs>
                <a:gs pos="100000">
                  <a:schemeClr val="accent3"/>
                </a:gs>
              </a:gsLst>
              <a:lin ang="5400000" scaled="0"/>
            </a:gra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3542344" y="4604312"/>
            <a:ext cx="4175" cy="482924"/>
          </a:xfrm>
          <a:prstGeom prst="straightConnector1">
            <a:avLst/>
          </a:prstGeom>
          <a:ln w="50800">
            <a:gradFill>
              <a:gsLst>
                <a:gs pos="0">
                  <a:schemeClr val="bg1">
                    <a:lumMod val="65000"/>
                  </a:schemeClr>
                </a:gs>
                <a:gs pos="100000">
                  <a:schemeClr val="accent1"/>
                </a:gs>
              </a:gsLst>
              <a:lin ang="5400000" scaled="0"/>
            </a:gra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313635" y="4630403"/>
            <a:ext cx="0" cy="412516"/>
          </a:xfrm>
          <a:prstGeom prst="straightConnector1">
            <a:avLst/>
          </a:prstGeom>
          <a:ln w="50800">
            <a:gradFill>
              <a:gsLst>
                <a:gs pos="0">
                  <a:schemeClr val="bg1">
                    <a:lumMod val="65000"/>
                  </a:schemeClr>
                </a:gs>
                <a:gs pos="100000">
                  <a:schemeClr val="accent1"/>
                </a:gs>
              </a:gsLst>
              <a:lin ang="5400000" scaled="0"/>
            </a:gra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2475654" y="5070342"/>
            <a:ext cx="6287556" cy="964896"/>
            <a:chOff x="3517984" y="1519624"/>
            <a:chExt cx="4716895" cy="964896"/>
          </a:xfrm>
        </p:grpSpPr>
        <p:grpSp>
          <p:nvGrpSpPr>
            <p:cNvPr id="53" name="Group 52"/>
            <p:cNvGrpSpPr/>
            <p:nvPr/>
          </p:nvGrpSpPr>
          <p:grpSpPr>
            <a:xfrm>
              <a:off x="3612281" y="1519624"/>
              <a:ext cx="1110486" cy="964896"/>
              <a:chOff x="7571334" y="2660239"/>
              <a:chExt cx="1110486" cy="964896"/>
            </a:xfrm>
          </p:grpSpPr>
          <p:grpSp>
            <p:nvGrpSpPr>
              <p:cNvPr id="72" name="Group 71"/>
              <p:cNvGrpSpPr/>
              <p:nvPr/>
            </p:nvGrpSpPr>
            <p:grpSpPr>
              <a:xfrm>
                <a:off x="7571334" y="3183715"/>
                <a:ext cx="1110486" cy="441420"/>
                <a:chOff x="7482350" y="3145678"/>
                <a:chExt cx="1286105" cy="511233"/>
              </a:xfrm>
            </p:grpSpPr>
            <p:sp>
              <p:nvSpPr>
                <p:cNvPr id="77" name="&quot;GLASS&quot;; White to Transparent Linear; Shadow; 1pt stroke;"/>
                <p:cNvSpPr/>
                <p:nvPr/>
              </p:nvSpPr>
              <p:spPr bwMode="auto">
                <a:xfrm>
                  <a:off x="7580500" y="3290769"/>
                  <a:ext cx="1107028" cy="366142"/>
                </a:xfrm>
                <a:prstGeom prst="ellipse">
                  <a:avLst/>
                </a:prstGeom>
                <a:gradFill>
                  <a:gsLst>
                    <a:gs pos="0">
                      <a:schemeClr val="tx1">
                        <a:lumMod val="50000"/>
                        <a:lumOff val="50000"/>
                      </a:schemeClr>
                    </a:gs>
                    <a:gs pos="52500">
                      <a:schemeClr val="tx1">
                        <a:alpha val="88000"/>
                      </a:schemeClr>
                    </a:gs>
                    <a:gs pos="100000">
                      <a:schemeClr val="accent1"/>
                    </a:gs>
                  </a:gsLst>
                  <a:lin ang="5400000" scaled="0"/>
                </a:gradFill>
                <a:ln w="19050" cap="flat" cmpd="sng" algn="ctr">
                  <a:noFill/>
                  <a:prstDash val="solid"/>
                  <a:round/>
                  <a:headEnd type="none" w="med" len="med"/>
                  <a:tailEnd type="none" w="med" len="med"/>
                </a:ln>
                <a:effectLst>
                  <a:outerShdw dist="88900" dir="5400000" algn="t" rotWithShape="0">
                    <a:prstClr val="black">
                      <a:alpha val="22000"/>
                    </a:prstClr>
                  </a:outerShdw>
                </a:effectLst>
              </p:spPr>
              <p:txBody>
                <a:bodyPr vert="horz" wrap="square" lIns="91440" tIns="45720" rIns="91440" bIns="45720" numCol="1" rtlCol="0" anchor="ctr" anchorCtr="0" compatLnSpc="1">
                  <a:prstTxWarp prst="textNoShape">
                    <a:avLst/>
                  </a:prstTxWarp>
                </a:bodyPr>
                <a:lstStyle/>
                <a:p>
                  <a:pPr defTabSz="1462361" fontAlgn="base">
                    <a:spcBef>
                      <a:spcPct val="0"/>
                    </a:spcBef>
                    <a:spcAft>
                      <a:spcPct val="0"/>
                    </a:spcAft>
                  </a:pPr>
                  <a:endParaRPr lang="en-US" altLang="zh-CN" b="1" dirty="0">
                    <a:solidFill>
                      <a:srgbClr val="FFFFFF"/>
                    </a:solidFill>
                    <a:latin typeface="Segoe"/>
                  </a:endParaRPr>
                </a:p>
              </p:txBody>
            </p:sp>
            <p:sp>
              <p:nvSpPr>
                <p:cNvPr id="78" name="&quot;GLASS&quot;; White to Transparent Linear; Shadow; 1pt stroke;"/>
                <p:cNvSpPr/>
                <p:nvPr/>
              </p:nvSpPr>
              <p:spPr bwMode="auto">
                <a:xfrm>
                  <a:off x="7482350" y="3145678"/>
                  <a:ext cx="1286105" cy="423496"/>
                </a:xfrm>
                <a:prstGeom prst="ellipse">
                  <a:avLst/>
                </a:prstGeom>
                <a:gradFill flip="none" rotWithShape="1">
                  <a:gsLst>
                    <a:gs pos="8000">
                      <a:srgbClr val="FFFFFF"/>
                    </a:gs>
                    <a:gs pos="87000">
                      <a:srgbClr val="000000">
                        <a:lumMod val="85000"/>
                        <a:lumOff val="15000"/>
                        <a:alpha val="48000"/>
                      </a:srgbClr>
                    </a:gs>
                  </a:gsLst>
                  <a:lin ang="5400000" scaled="0"/>
                  <a:tileRect/>
                </a:gradFill>
                <a:ln w="41275" cap="flat" cmpd="sng" algn="ctr">
                  <a:gradFill>
                    <a:gsLst>
                      <a:gs pos="0">
                        <a:schemeClr val="bg1"/>
                      </a:gs>
                      <a:gs pos="32000">
                        <a:schemeClr val="bg1">
                          <a:alpha val="0"/>
                        </a:schemeClr>
                      </a:gs>
                      <a:gs pos="100000">
                        <a:schemeClr val="tx1">
                          <a:alpha val="55000"/>
                        </a:schemeClr>
                      </a:gs>
                    </a:gsLst>
                    <a:lin ang="5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218987" fontAlgn="base">
                    <a:spcBef>
                      <a:spcPct val="0"/>
                    </a:spcBef>
                    <a:spcAft>
                      <a:spcPct val="0"/>
                    </a:spcAft>
                    <a:defRPr/>
                  </a:pPr>
                  <a:endParaRPr lang="en-US" b="1" dirty="0">
                    <a:solidFill>
                      <a:srgbClr val="FFFFFF"/>
                    </a:solidFill>
                    <a:latin typeface="Segoe"/>
                  </a:endParaRPr>
                </a:p>
              </p:txBody>
            </p:sp>
          </p:grpSp>
          <p:pic>
            <p:nvPicPr>
              <p:cNvPr id="73" name="Picture 22" descr="C:\Users\victor.melniciuc\Desktop\==Work\ForeFront\ForeFront deck (Dec 10)\Assets\Serve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423" y="2660239"/>
                <a:ext cx="561294" cy="748391"/>
              </a:xfrm>
              <a:prstGeom prst="rect">
                <a:avLst/>
              </a:prstGeom>
              <a:noFill/>
              <a:effectLst>
                <a:outerShdw dist="76200" dir="5400000" algn="t" rotWithShape="0">
                  <a:prstClr val="black">
                    <a:alpha val="26000"/>
                  </a:prstClr>
                </a:outerShdw>
              </a:effectLst>
              <a:extLst>
                <a:ext uri="{909E8E84-426E-40DD-AFC4-6F175D3DCCD1}">
                  <a14:hiddenFill xmlns:a14="http://schemas.microsoft.com/office/drawing/2010/main">
                    <a:solidFill>
                      <a:srgbClr val="FFFFFF"/>
                    </a:solidFill>
                  </a14:hiddenFill>
                </a:ext>
              </a:extLst>
            </p:spPr>
          </p:pic>
          <p:grpSp>
            <p:nvGrpSpPr>
              <p:cNvPr id="74" name="Group 73"/>
              <p:cNvGrpSpPr/>
              <p:nvPr/>
            </p:nvGrpSpPr>
            <p:grpSpPr>
              <a:xfrm>
                <a:off x="7747612" y="3098234"/>
                <a:ext cx="379122" cy="278134"/>
                <a:chOff x="7747612" y="3098234"/>
                <a:chExt cx="379122" cy="278134"/>
              </a:xfrm>
            </p:grpSpPr>
            <p:sp>
              <p:nvSpPr>
                <p:cNvPr id="75" name="Oval 74"/>
                <p:cNvSpPr/>
                <p:nvPr/>
              </p:nvSpPr>
              <p:spPr bwMode="auto">
                <a:xfrm>
                  <a:off x="7747612" y="3284603"/>
                  <a:ext cx="378964" cy="91765"/>
                </a:xfrm>
                <a:prstGeom prst="ellipse">
                  <a:avLst/>
                </a:prstGeom>
                <a:solidFill>
                  <a:schemeClr val="tx1">
                    <a:alpha val="38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76" name="Picture 24" descr="C:\Users\victor.melniciuc\Desktop\==Work\ForeFront\ForeFront deck (Dec 10)\Assets\thingie.png"/>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848600" y="3098234"/>
                  <a:ext cx="278134" cy="278134"/>
                </a:xfrm>
                <a:prstGeom prst="rect">
                  <a:avLst/>
                </a:prstGeom>
                <a:noFill/>
                <a:effectLst>
                  <a:outerShdw dist="76200" dir="5400000" algn="t" rotWithShape="0">
                    <a:prstClr val="black">
                      <a:alpha val="16000"/>
                    </a:prstClr>
                  </a:outerShdw>
                </a:effectLst>
                <a:extLst>
                  <a:ext uri="{909E8E84-426E-40DD-AFC4-6F175D3DCCD1}">
                    <a14:hiddenFill xmlns:a14="http://schemas.microsoft.com/office/drawing/2010/main">
                      <a:solidFill>
                        <a:srgbClr val="FFFFFF"/>
                      </a:solidFill>
                    </a14:hiddenFill>
                  </a:ext>
                </a:extLst>
              </p:spPr>
            </p:pic>
          </p:grpSp>
        </p:grpSp>
        <p:grpSp>
          <p:nvGrpSpPr>
            <p:cNvPr id="54" name="Group 53"/>
            <p:cNvGrpSpPr/>
            <p:nvPr/>
          </p:nvGrpSpPr>
          <p:grpSpPr>
            <a:xfrm>
              <a:off x="4938766" y="1519624"/>
              <a:ext cx="1110486" cy="964896"/>
              <a:chOff x="7571334" y="2660239"/>
              <a:chExt cx="1110486" cy="964896"/>
            </a:xfrm>
          </p:grpSpPr>
          <p:grpSp>
            <p:nvGrpSpPr>
              <p:cNvPr id="65" name="Group 64"/>
              <p:cNvGrpSpPr/>
              <p:nvPr/>
            </p:nvGrpSpPr>
            <p:grpSpPr>
              <a:xfrm>
                <a:off x="7571334" y="3183715"/>
                <a:ext cx="1110486" cy="441420"/>
                <a:chOff x="7482350" y="3145678"/>
                <a:chExt cx="1286105" cy="511233"/>
              </a:xfrm>
            </p:grpSpPr>
            <p:sp>
              <p:nvSpPr>
                <p:cNvPr id="70" name="&quot;GLASS&quot;; White to Transparent Linear; Shadow; 1pt stroke;"/>
                <p:cNvSpPr/>
                <p:nvPr/>
              </p:nvSpPr>
              <p:spPr bwMode="auto">
                <a:xfrm>
                  <a:off x="7580500" y="3290769"/>
                  <a:ext cx="1107028" cy="366142"/>
                </a:xfrm>
                <a:prstGeom prst="ellipse">
                  <a:avLst/>
                </a:prstGeom>
                <a:gradFill>
                  <a:gsLst>
                    <a:gs pos="0">
                      <a:schemeClr val="tx1">
                        <a:lumMod val="50000"/>
                        <a:lumOff val="50000"/>
                      </a:schemeClr>
                    </a:gs>
                    <a:gs pos="52500">
                      <a:schemeClr val="tx1">
                        <a:alpha val="88000"/>
                      </a:schemeClr>
                    </a:gs>
                    <a:gs pos="100000">
                      <a:schemeClr val="accent1"/>
                    </a:gs>
                  </a:gsLst>
                  <a:lin ang="5400000" scaled="0"/>
                </a:gradFill>
                <a:ln w="19050" cap="flat" cmpd="sng" algn="ctr">
                  <a:noFill/>
                  <a:prstDash val="solid"/>
                  <a:round/>
                  <a:headEnd type="none" w="med" len="med"/>
                  <a:tailEnd type="none" w="med" len="med"/>
                </a:ln>
                <a:effectLst>
                  <a:outerShdw dist="88900" dir="5400000" algn="t" rotWithShape="0">
                    <a:prstClr val="black">
                      <a:alpha val="22000"/>
                    </a:prstClr>
                  </a:outerShdw>
                </a:effectLst>
              </p:spPr>
              <p:txBody>
                <a:bodyPr vert="horz" wrap="square" lIns="91440" tIns="45720" rIns="91440" bIns="45720" numCol="1" rtlCol="0" anchor="ctr" anchorCtr="0" compatLnSpc="1">
                  <a:prstTxWarp prst="textNoShape">
                    <a:avLst/>
                  </a:prstTxWarp>
                </a:bodyPr>
                <a:lstStyle/>
                <a:p>
                  <a:pPr defTabSz="1462361" fontAlgn="base">
                    <a:spcBef>
                      <a:spcPct val="0"/>
                    </a:spcBef>
                    <a:spcAft>
                      <a:spcPct val="0"/>
                    </a:spcAft>
                    <a:defRPr/>
                  </a:pPr>
                  <a:endParaRPr lang="en-US" altLang="zh-CN" b="1" dirty="0">
                    <a:solidFill>
                      <a:srgbClr val="FFFFFF"/>
                    </a:solidFill>
                    <a:latin typeface="Segoe"/>
                  </a:endParaRPr>
                </a:p>
              </p:txBody>
            </p:sp>
            <p:sp>
              <p:nvSpPr>
                <p:cNvPr id="71" name="&quot;GLASS&quot;; White to Transparent Linear; Shadow; 1pt stroke;"/>
                <p:cNvSpPr/>
                <p:nvPr/>
              </p:nvSpPr>
              <p:spPr bwMode="auto">
                <a:xfrm>
                  <a:off x="7482350" y="3145678"/>
                  <a:ext cx="1286105" cy="423496"/>
                </a:xfrm>
                <a:prstGeom prst="ellipse">
                  <a:avLst/>
                </a:prstGeom>
                <a:gradFill flip="none" rotWithShape="1">
                  <a:gsLst>
                    <a:gs pos="8000">
                      <a:srgbClr val="FFFFFF"/>
                    </a:gs>
                    <a:gs pos="87000">
                      <a:srgbClr val="000000">
                        <a:lumMod val="85000"/>
                        <a:lumOff val="15000"/>
                        <a:alpha val="48000"/>
                      </a:srgbClr>
                    </a:gs>
                  </a:gsLst>
                  <a:lin ang="5400000" scaled="0"/>
                  <a:tileRect/>
                </a:gradFill>
                <a:ln w="41275" cap="flat" cmpd="sng" algn="ctr">
                  <a:gradFill>
                    <a:gsLst>
                      <a:gs pos="0">
                        <a:schemeClr val="bg1"/>
                      </a:gs>
                      <a:gs pos="32000">
                        <a:schemeClr val="bg1">
                          <a:alpha val="0"/>
                        </a:schemeClr>
                      </a:gs>
                      <a:gs pos="100000">
                        <a:schemeClr val="tx1">
                          <a:alpha val="55000"/>
                        </a:schemeClr>
                      </a:gs>
                    </a:gsLst>
                    <a:lin ang="5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218987" fontAlgn="base">
                    <a:spcBef>
                      <a:spcPct val="0"/>
                    </a:spcBef>
                    <a:spcAft>
                      <a:spcPct val="0"/>
                    </a:spcAft>
                    <a:defRPr/>
                  </a:pPr>
                  <a:endParaRPr lang="en-US" b="1" dirty="0">
                    <a:solidFill>
                      <a:srgbClr val="FFFFFF"/>
                    </a:solidFill>
                    <a:latin typeface="Segoe"/>
                  </a:endParaRPr>
                </a:p>
              </p:txBody>
            </p:sp>
          </p:grpSp>
          <p:pic>
            <p:nvPicPr>
              <p:cNvPr id="66" name="Picture 22" descr="C:\Users\victor.melniciuc\Desktop\==Work\ForeFront\ForeFront deck (Dec 10)\Assets\Serve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423" y="2660239"/>
                <a:ext cx="561294" cy="748391"/>
              </a:xfrm>
              <a:prstGeom prst="rect">
                <a:avLst/>
              </a:prstGeom>
              <a:noFill/>
              <a:effectLst>
                <a:outerShdw dist="76200" dir="5400000" algn="t" rotWithShape="0">
                  <a:prstClr val="black">
                    <a:alpha val="26000"/>
                  </a:prstClr>
                </a:outerShdw>
              </a:effectLst>
              <a:extLst>
                <a:ext uri="{909E8E84-426E-40DD-AFC4-6F175D3DCCD1}">
                  <a14:hiddenFill xmlns:a14="http://schemas.microsoft.com/office/drawing/2010/main">
                    <a:solidFill>
                      <a:srgbClr val="FFFFFF"/>
                    </a:solidFill>
                  </a14:hiddenFill>
                </a:ext>
              </a:extLst>
            </p:spPr>
          </p:pic>
          <p:grpSp>
            <p:nvGrpSpPr>
              <p:cNvPr id="67" name="Group 66"/>
              <p:cNvGrpSpPr/>
              <p:nvPr/>
            </p:nvGrpSpPr>
            <p:grpSpPr>
              <a:xfrm>
                <a:off x="7747612" y="3098234"/>
                <a:ext cx="379122" cy="278134"/>
                <a:chOff x="7747612" y="3098234"/>
                <a:chExt cx="379122" cy="278134"/>
              </a:xfrm>
            </p:grpSpPr>
            <p:sp>
              <p:nvSpPr>
                <p:cNvPr id="68" name="Oval 67"/>
                <p:cNvSpPr/>
                <p:nvPr/>
              </p:nvSpPr>
              <p:spPr bwMode="auto">
                <a:xfrm>
                  <a:off x="7747612" y="3284603"/>
                  <a:ext cx="378964" cy="91765"/>
                </a:xfrm>
                <a:prstGeom prst="ellipse">
                  <a:avLst/>
                </a:prstGeom>
                <a:solidFill>
                  <a:schemeClr val="tx1">
                    <a:alpha val="38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69" name="Picture 24" descr="C:\Users\victor.melniciuc\Desktop\==Work\ForeFront\ForeFront deck (Dec 10)\Assets\thingie.png"/>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848600" y="3098234"/>
                  <a:ext cx="278134" cy="278134"/>
                </a:xfrm>
                <a:prstGeom prst="rect">
                  <a:avLst/>
                </a:prstGeom>
                <a:noFill/>
                <a:effectLst>
                  <a:outerShdw dist="76200" dir="5400000" algn="t" rotWithShape="0">
                    <a:prstClr val="black">
                      <a:alpha val="16000"/>
                    </a:prstClr>
                  </a:outerShdw>
                </a:effectLst>
                <a:extLst>
                  <a:ext uri="{909E8E84-426E-40DD-AFC4-6F175D3DCCD1}">
                    <a14:hiddenFill xmlns:a14="http://schemas.microsoft.com/office/drawing/2010/main">
                      <a:solidFill>
                        <a:srgbClr val="FFFFFF"/>
                      </a:solidFill>
                    </a14:hiddenFill>
                  </a:ext>
                </a:extLst>
              </p:spPr>
            </p:pic>
          </p:grpSp>
        </p:grpSp>
        <p:sp>
          <p:nvSpPr>
            <p:cNvPr id="55" name="Intranet"/>
            <p:cNvSpPr/>
            <p:nvPr/>
          </p:nvSpPr>
          <p:spPr bwMode="auto">
            <a:xfrm>
              <a:off x="3517984" y="2169866"/>
              <a:ext cx="1319113" cy="261610"/>
            </a:xfrm>
            <a:prstGeom prst="rect">
              <a:avLst/>
            </a:prstGeom>
          </p:spPr>
          <p:txBody>
            <a:bodyPr wrap="square">
              <a:spAutoFit/>
            </a:bodyPr>
            <a:lstStyle/>
            <a:p>
              <a:pPr algn="ctr" defTabSz="1462361"/>
              <a:r>
                <a:rPr lang="en-US" sz="1100" b="1" dirty="0" smtClean="0">
                  <a:ln w="18415" cmpd="sng">
                    <a:noFill/>
                    <a:prstDash val="solid"/>
                  </a:ln>
                  <a:solidFill>
                    <a:schemeClr val="accent1">
                      <a:lumMod val="60000"/>
                      <a:lumOff val="40000"/>
                    </a:schemeClr>
                  </a:solidFill>
                  <a:effectLst/>
                  <a:latin typeface="Segoe"/>
                </a:rPr>
                <a:t>Secondary Site</a:t>
              </a:r>
              <a:endParaRPr lang="en-US" sz="1100" b="1" dirty="0">
                <a:ln w="18415" cmpd="sng">
                  <a:noFill/>
                  <a:prstDash val="solid"/>
                </a:ln>
                <a:solidFill>
                  <a:schemeClr val="accent1">
                    <a:lumMod val="60000"/>
                    <a:lumOff val="40000"/>
                  </a:schemeClr>
                </a:solidFill>
                <a:effectLst/>
                <a:latin typeface="Segoe"/>
              </a:endParaRPr>
            </a:p>
          </p:txBody>
        </p:sp>
        <p:sp>
          <p:nvSpPr>
            <p:cNvPr id="56" name="Intranet"/>
            <p:cNvSpPr/>
            <p:nvPr/>
          </p:nvSpPr>
          <p:spPr bwMode="auto">
            <a:xfrm>
              <a:off x="4843495" y="2169866"/>
              <a:ext cx="1319113" cy="261610"/>
            </a:xfrm>
            <a:prstGeom prst="rect">
              <a:avLst/>
            </a:prstGeom>
          </p:spPr>
          <p:txBody>
            <a:bodyPr wrap="square">
              <a:spAutoFit/>
            </a:bodyPr>
            <a:lstStyle/>
            <a:p>
              <a:pPr algn="ctr" defTabSz="1462361"/>
              <a:r>
                <a:rPr lang="en-US" sz="1100" b="1" dirty="0" smtClean="0">
                  <a:ln w="18415" cmpd="sng">
                    <a:noFill/>
                    <a:prstDash val="solid"/>
                  </a:ln>
                  <a:solidFill>
                    <a:schemeClr val="accent1">
                      <a:lumMod val="60000"/>
                      <a:lumOff val="40000"/>
                    </a:schemeClr>
                  </a:solidFill>
                  <a:effectLst/>
                  <a:latin typeface="Segoe"/>
                </a:rPr>
                <a:t>Secondary Site</a:t>
              </a:r>
              <a:endParaRPr lang="en-US" sz="1100" b="1" dirty="0">
                <a:ln w="18415" cmpd="sng">
                  <a:noFill/>
                  <a:prstDash val="solid"/>
                </a:ln>
                <a:solidFill>
                  <a:schemeClr val="accent1">
                    <a:lumMod val="60000"/>
                    <a:lumOff val="40000"/>
                  </a:schemeClr>
                </a:solidFill>
                <a:effectLst/>
                <a:latin typeface="Segoe"/>
              </a:endParaRPr>
            </a:p>
          </p:txBody>
        </p:sp>
        <p:grpSp>
          <p:nvGrpSpPr>
            <p:cNvPr id="57" name="Group 56"/>
            <p:cNvGrpSpPr/>
            <p:nvPr/>
          </p:nvGrpSpPr>
          <p:grpSpPr>
            <a:xfrm>
              <a:off x="7124393" y="1519624"/>
              <a:ext cx="1110486" cy="964896"/>
              <a:chOff x="7571334" y="2660239"/>
              <a:chExt cx="1110486" cy="964896"/>
            </a:xfrm>
          </p:grpSpPr>
          <p:grpSp>
            <p:nvGrpSpPr>
              <p:cNvPr id="58" name="Group 57"/>
              <p:cNvGrpSpPr/>
              <p:nvPr/>
            </p:nvGrpSpPr>
            <p:grpSpPr>
              <a:xfrm>
                <a:off x="7571334" y="3183715"/>
                <a:ext cx="1110486" cy="441420"/>
                <a:chOff x="7482350" y="3145678"/>
                <a:chExt cx="1286105" cy="511233"/>
              </a:xfrm>
            </p:grpSpPr>
            <p:sp>
              <p:nvSpPr>
                <p:cNvPr id="63" name="&quot;GLASS&quot;; White to Transparent Linear; Shadow; 1pt stroke;"/>
                <p:cNvSpPr/>
                <p:nvPr/>
              </p:nvSpPr>
              <p:spPr bwMode="auto">
                <a:xfrm>
                  <a:off x="7580500" y="3290769"/>
                  <a:ext cx="1107028" cy="366142"/>
                </a:xfrm>
                <a:prstGeom prst="ellipse">
                  <a:avLst/>
                </a:prstGeom>
                <a:gradFill>
                  <a:gsLst>
                    <a:gs pos="0">
                      <a:schemeClr val="tx1">
                        <a:lumMod val="50000"/>
                        <a:lumOff val="50000"/>
                      </a:schemeClr>
                    </a:gs>
                    <a:gs pos="52500">
                      <a:schemeClr val="tx1">
                        <a:alpha val="88000"/>
                      </a:schemeClr>
                    </a:gs>
                    <a:gs pos="100000">
                      <a:schemeClr val="accent1"/>
                    </a:gs>
                  </a:gsLst>
                  <a:lin ang="5400000" scaled="0"/>
                </a:gradFill>
                <a:ln w="19050" cap="flat" cmpd="sng" algn="ctr">
                  <a:noFill/>
                  <a:prstDash val="solid"/>
                  <a:round/>
                  <a:headEnd type="none" w="med" len="med"/>
                  <a:tailEnd type="none" w="med" len="med"/>
                </a:ln>
                <a:effectLst>
                  <a:outerShdw dist="88900" dir="5400000" algn="t" rotWithShape="0">
                    <a:prstClr val="black">
                      <a:alpha val="22000"/>
                    </a:prstClr>
                  </a:outerShdw>
                </a:effectLst>
              </p:spPr>
              <p:txBody>
                <a:bodyPr vert="horz" wrap="square" lIns="91440" tIns="45720" rIns="91440" bIns="45720" numCol="1" rtlCol="0" anchor="ctr" anchorCtr="0" compatLnSpc="1">
                  <a:prstTxWarp prst="textNoShape">
                    <a:avLst/>
                  </a:prstTxWarp>
                </a:bodyPr>
                <a:lstStyle/>
                <a:p>
                  <a:pPr defTabSz="1462361" fontAlgn="base">
                    <a:spcBef>
                      <a:spcPct val="0"/>
                    </a:spcBef>
                    <a:spcAft>
                      <a:spcPct val="0"/>
                    </a:spcAft>
                    <a:defRPr/>
                  </a:pPr>
                  <a:endParaRPr lang="en-US" altLang="zh-CN" b="1" dirty="0">
                    <a:solidFill>
                      <a:srgbClr val="FFFFFF"/>
                    </a:solidFill>
                    <a:latin typeface="Segoe"/>
                  </a:endParaRPr>
                </a:p>
              </p:txBody>
            </p:sp>
            <p:sp>
              <p:nvSpPr>
                <p:cNvPr id="64" name="&quot;GLASS&quot;; White to Transparent Linear; Shadow; 1pt stroke;"/>
                <p:cNvSpPr/>
                <p:nvPr/>
              </p:nvSpPr>
              <p:spPr bwMode="auto">
                <a:xfrm>
                  <a:off x="7482350" y="3145678"/>
                  <a:ext cx="1286105" cy="423496"/>
                </a:xfrm>
                <a:prstGeom prst="ellipse">
                  <a:avLst/>
                </a:prstGeom>
                <a:gradFill flip="none" rotWithShape="1">
                  <a:gsLst>
                    <a:gs pos="8000">
                      <a:srgbClr val="FFFFFF"/>
                    </a:gs>
                    <a:gs pos="87000">
                      <a:srgbClr val="000000">
                        <a:lumMod val="85000"/>
                        <a:lumOff val="15000"/>
                        <a:alpha val="48000"/>
                      </a:srgbClr>
                    </a:gs>
                  </a:gsLst>
                  <a:lin ang="5400000" scaled="0"/>
                  <a:tileRect/>
                </a:gradFill>
                <a:ln w="41275" cap="flat" cmpd="sng" algn="ctr">
                  <a:gradFill>
                    <a:gsLst>
                      <a:gs pos="0">
                        <a:schemeClr val="bg1"/>
                      </a:gs>
                      <a:gs pos="32000">
                        <a:schemeClr val="bg1">
                          <a:alpha val="0"/>
                        </a:schemeClr>
                      </a:gs>
                      <a:gs pos="100000">
                        <a:schemeClr val="tx1">
                          <a:alpha val="55000"/>
                        </a:schemeClr>
                      </a:gs>
                    </a:gsLst>
                    <a:lin ang="5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218987" fontAlgn="base">
                    <a:spcBef>
                      <a:spcPct val="0"/>
                    </a:spcBef>
                    <a:spcAft>
                      <a:spcPct val="0"/>
                    </a:spcAft>
                    <a:defRPr/>
                  </a:pPr>
                  <a:endParaRPr lang="en-US" b="1" dirty="0">
                    <a:solidFill>
                      <a:srgbClr val="FFFFFF"/>
                    </a:solidFill>
                    <a:latin typeface="Segoe"/>
                  </a:endParaRPr>
                </a:p>
              </p:txBody>
            </p:sp>
          </p:grpSp>
          <p:pic>
            <p:nvPicPr>
              <p:cNvPr id="59" name="Picture 22" descr="C:\Users\victor.melniciuc\Desktop\==Work\ForeFront\ForeFront deck (Dec 10)\Assets\Serve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423" y="2660239"/>
                <a:ext cx="561294" cy="748391"/>
              </a:xfrm>
              <a:prstGeom prst="rect">
                <a:avLst/>
              </a:prstGeom>
              <a:noFill/>
              <a:effectLst>
                <a:outerShdw dist="76200" dir="5400000" algn="t" rotWithShape="0">
                  <a:prstClr val="black">
                    <a:alpha val="26000"/>
                  </a:prstClr>
                </a:outerShdw>
              </a:effectLst>
              <a:extLst>
                <a:ext uri="{909E8E84-426E-40DD-AFC4-6F175D3DCCD1}">
                  <a14:hiddenFill xmlns:a14="http://schemas.microsoft.com/office/drawing/2010/main">
                    <a:solidFill>
                      <a:srgbClr val="FFFFFF"/>
                    </a:solidFill>
                  </a14:hiddenFill>
                </a:ext>
              </a:extLst>
            </p:spPr>
          </p:pic>
          <p:grpSp>
            <p:nvGrpSpPr>
              <p:cNvPr id="60" name="Group 59"/>
              <p:cNvGrpSpPr/>
              <p:nvPr/>
            </p:nvGrpSpPr>
            <p:grpSpPr>
              <a:xfrm>
                <a:off x="7747612" y="3098234"/>
                <a:ext cx="379122" cy="278134"/>
                <a:chOff x="7747612" y="3098234"/>
                <a:chExt cx="379122" cy="278134"/>
              </a:xfrm>
            </p:grpSpPr>
            <p:sp>
              <p:nvSpPr>
                <p:cNvPr id="61" name="Oval 60"/>
                <p:cNvSpPr/>
                <p:nvPr/>
              </p:nvSpPr>
              <p:spPr bwMode="auto">
                <a:xfrm>
                  <a:off x="7747612" y="3284603"/>
                  <a:ext cx="378964" cy="91765"/>
                </a:xfrm>
                <a:prstGeom prst="ellipse">
                  <a:avLst/>
                </a:prstGeom>
                <a:solidFill>
                  <a:schemeClr val="tx1">
                    <a:alpha val="38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62" name="Picture 24" descr="C:\Users\victor.melniciuc\Desktop\==Work\ForeFront\ForeFront deck (Dec 10)\Assets\thingie.png"/>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848600" y="3098234"/>
                  <a:ext cx="278134" cy="278134"/>
                </a:xfrm>
                <a:prstGeom prst="rect">
                  <a:avLst/>
                </a:prstGeom>
                <a:noFill/>
                <a:effectLst>
                  <a:outerShdw dist="76200" dir="5400000" algn="t" rotWithShape="0">
                    <a:prstClr val="black">
                      <a:alpha val="16000"/>
                    </a:prstClr>
                  </a:outerShdw>
                </a:effectLst>
                <a:extLst>
                  <a:ext uri="{909E8E84-426E-40DD-AFC4-6F175D3DCCD1}">
                    <a14:hiddenFill xmlns:a14="http://schemas.microsoft.com/office/drawing/2010/main">
                      <a:solidFill>
                        <a:srgbClr val="FFFFFF"/>
                      </a:solidFill>
                    </a14:hiddenFill>
                  </a:ext>
                </a:extLst>
              </p:spPr>
            </p:pic>
          </p:grpSp>
        </p:grpSp>
      </p:grpSp>
      <p:cxnSp>
        <p:nvCxnSpPr>
          <p:cNvPr id="79" name="Straight Arrow Connector 78"/>
          <p:cNvCxnSpPr/>
          <p:nvPr/>
        </p:nvCxnSpPr>
        <p:spPr>
          <a:xfrm flipH="1">
            <a:off x="7930866" y="4657826"/>
            <a:ext cx="3655" cy="412516"/>
          </a:xfrm>
          <a:prstGeom prst="straightConnector1">
            <a:avLst/>
          </a:prstGeom>
          <a:ln w="50800">
            <a:gradFill>
              <a:gsLst>
                <a:gs pos="0">
                  <a:schemeClr val="bg1">
                    <a:lumMod val="65000"/>
                  </a:schemeClr>
                </a:gs>
                <a:gs pos="100000">
                  <a:schemeClr val="accent1"/>
                </a:gs>
              </a:gsLst>
              <a:lin ang="5400000" scaled="0"/>
            </a:gra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0" name="Intranet"/>
          <p:cNvSpPr/>
          <p:nvPr/>
        </p:nvSpPr>
        <p:spPr bwMode="auto">
          <a:xfrm>
            <a:off x="7153811" y="5767173"/>
            <a:ext cx="1758359" cy="261610"/>
          </a:xfrm>
          <a:prstGeom prst="rect">
            <a:avLst/>
          </a:prstGeom>
        </p:spPr>
        <p:txBody>
          <a:bodyPr wrap="square">
            <a:spAutoFit/>
          </a:bodyPr>
          <a:lstStyle/>
          <a:p>
            <a:pPr algn="ctr" defTabSz="1462361"/>
            <a:r>
              <a:rPr lang="en-US" sz="1100" b="1" dirty="0" smtClean="0">
                <a:ln w="18415" cmpd="sng">
                  <a:noFill/>
                  <a:prstDash val="solid"/>
                </a:ln>
                <a:solidFill>
                  <a:schemeClr val="accent1">
                    <a:lumMod val="60000"/>
                    <a:lumOff val="40000"/>
                  </a:schemeClr>
                </a:solidFill>
                <a:effectLst/>
                <a:latin typeface="Segoe"/>
              </a:rPr>
              <a:t>Secondary Site</a:t>
            </a:r>
            <a:endParaRPr lang="en-US" sz="1100" b="1" dirty="0">
              <a:ln w="18415" cmpd="sng">
                <a:noFill/>
                <a:prstDash val="solid"/>
              </a:ln>
              <a:solidFill>
                <a:schemeClr val="accent1">
                  <a:lumMod val="60000"/>
                  <a:lumOff val="40000"/>
                </a:schemeClr>
              </a:solidFill>
              <a:effectLst/>
              <a:latin typeface="Segoe"/>
            </a:endParaRPr>
          </a:p>
        </p:txBody>
      </p:sp>
      <p:grpSp>
        <p:nvGrpSpPr>
          <p:cNvPr id="81" name="Group 80"/>
          <p:cNvGrpSpPr/>
          <p:nvPr/>
        </p:nvGrpSpPr>
        <p:grpSpPr>
          <a:xfrm>
            <a:off x="4495454" y="1211535"/>
            <a:ext cx="2127510" cy="1225264"/>
            <a:chOff x="5603580" y="4703042"/>
            <a:chExt cx="1596048" cy="1225264"/>
          </a:xfrm>
        </p:grpSpPr>
        <p:grpSp>
          <p:nvGrpSpPr>
            <p:cNvPr id="82" name="Group 81"/>
            <p:cNvGrpSpPr/>
            <p:nvPr/>
          </p:nvGrpSpPr>
          <p:grpSpPr>
            <a:xfrm>
              <a:off x="5603580" y="5331992"/>
              <a:ext cx="1545032" cy="596314"/>
              <a:chOff x="5938891" y="5227769"/>
              <a:chExt cx="1272848" cy="491263"/>
            </a:xfrm>
          </p:grpSpPr>
          <p:sp>
            <p:nvSpPr>
              <p:cNvPr id="87" name="&quot;GLASS&quot;; White to Transparent Linear; Shadow; 1pt stroke;"/>
              <p:cNvSpPr/>
              <p:nvPr/>
            </p:nvSpPr>
            <p:spPr bwMode="auto">
              <a:xfrm>
                <a:off x="6034940" y="5356668"/>
                <a:ext cx="1095616" cy="362364"/>
              </a:xfrm>
              <a:prstGeom prst="ellipse">
                <a:avLst/>
              </a:prstGeom>
              <a:gradFill>
                <a:gsLst>
                  <a:gs pos="0">
                    <a:schemeClr val="tx1">
                      <a:lumMod val="50000"/>
                      <a:lumOff val="50000"/>
                    </a:schemeClr>
                  </a:gs>
                  <a:gs pos="40000">
                    <a:schemeClr val="tx1">
                      <a:alpha val="88000"/>
                    </a:schemeClr>
                  </a:gs>
                  <a:gs pos="100000">
                    <a:srgbClr val="0070C0"/>
                  </a:gs>
                </a:gsLst>
                <a:lin ang="5400000" scaled="0"/>
              </a:gradFill>
              <a:ln w="19050" cap="flat" cmpd="sng" algn="ctr">
                <a:gradFill>
                  <a:gsLst>
                    <a:gs pos="0">
                      <a:schemeClr val="accent1">
                        <a:tint val="66000"/>
                        <a:satMod val="160000"/>
                        <a:alpha val="0"/>
                      </a:schemeClr>
                    </a:gs>
                    <a:gs pos="75000">
                      <a:schemeClr val="accent1">
                        <a:tint val="44500"/>
                        <a:satMod val="160000"/>
                        <a:lumMod val="100000"/>
                        <a:alpha val="0"/>
                      </a:schemeClr>
                    </a:gs>
                    <a:gs pos="100000">
                      <a:schemeClr val="tx1">
                        <a:alpha val="39000"/>
                      </a:schemeClr>
                    </a:gs>
                  </a:gsLst>
                  <a:lin ang="5400000" scaled="0"/>
                </a:gradFill>
                <a:prstDash val="solid"/>
                <a:round/>
                <a:headEnd type="none" w="med" len="med"/>
                <a:tailEnd type="none" w="med" len="med"/>
              </a:ln>
              <a:effectLst>
                <a:outerShdw dist="88900" dir="5400000" algn="t" rotWithShape="0">
                  <a:prstClr val="black">
                    <a:alpha val="22000"/>
                  </a:prstClr>
                </a:outerShdw>
              </a:effectLst>
            </p:spPr>
            <p:txBody>
              <a:bodyPr vert="horz" wrap="square" lIns="91440" tIns="45720" rIns="91440" bIns="45720" numCol="1" rtlCol="0" anchor="ctr" anchorCtr="0" compatLnSpc="1">
                <a:prstTxWarp prst="textNoShape">
                  <a:avLst/>
                </a:prstTxWarp>
              </a:bodyPr>
              <a:lstStyle/>
              <a:p>
                <a:pPr defTabSz="1462361" fontAlgn="base">
                  <a:spcBef>
                    <a:spcPct val="0"/>
                  </a:spcBef>
                  <a:spcAft>
                    <a:spcPct val="0"/>
                  </a:spcAft>
                  <a:defRPr/>
                </a:pPr>
                <a:endParaRPr lang="en-US" altLang="zh-CN" b="1" dirty="0">
                  <a:solidFill>
                    <a:srgbClr val="FFFFFF"/>
                  </a:solidFill>
                  <a:latin typeface="Segoe"/>
                </a:endParaRPr>
              </a:p>
            </p:txBody>
          </p:sp>
          <p:sp>
            <p:nvSpPr>
              <p:cNvPr id="88" name="&quot;GLASS&quot;; White to Transparent Linear; Shadow; 1pt stroke;"/>
              <p:cNvSpPr/>
              <p:nvPr/>
            </p:nvSpPr>
            <p:spPr bwMode="auto">
              <a:xfrm>
                <a:off x="5938891" y="5227769"/>
                <a:ext cx="1272848" cy="419128"/>
              </a:xfrm>
              <a:prstGeom prst="ellipse">
                <a:avLst/>
              </a:prstGeom>
              <a:gradFill flip="none" rotWithShape="1">
                <a:gsLst>
                  <a:gs pos="8000">
                    <a:srgbClr val="FFFFFF"/>
                  </a:gs>
                  <a:gs pos="87000">
                    <a:srgbClr val="000000">
                      <a:lumMod val="85000"/>
                      <a:lumOff val="15000"/>
                      <a:alpha val="48000"/>
                    </a:srgbClr>
                  </a:gs>
                </a:gsLst>
                <a:lin ang="5400000" scaled="0"/>
                <a:tileRect/>
              </a:gradFill>
              <a:ln w="41275" cap="flat" cmpd="sng" algn="ctr">
                <a:gradFill>
                  <a:gsLst>
                    <a:gs pos="0">
                      <a:schemeClr val="bg1"/>
                    </a:gs>
                    <a:gs pos="32000">
                      <a:schemeClr val="bg1">
                        <a:alpha val="0"/>
                      </a:schemeClr>
                    </a:gs>
                    <a:gs pos="100000">
                      <a:schemeClr val="tx1">
                        <a:alpha val="55000"/>
                      </a:schemeClr>
                    </a:gs>
                  </a:gsLst>
                  <a:lin ang="5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218987" fontAlgn="base">
                  <a:spcBef>
                    <a:spcPct val="0"/>
                  </a:spcBef>
                  <a:spcAft>
                    <a:spcPct val="0"/>
                  </a:spcAft>
                  <a:defRPr/>
                </a:pPr>
                <a:endParaRPr lang="en-US" b="1" dirty="0">
                  <a:solidFill>
                    <a:srgbClr val="FFFFFF"/>
                  </a:solidFill>
                  <a:latin typeface="Segoe"/>
                </a:endParaRPr>
              </a:p>
            </p:txBody>
          </p:sp>
        </p:grpSp>
        <p:pic>
          <p:nvPicPr>
            <p:cNvPr id="83" name="Picture 28" descr="C:\Users\victor.melniciuc\Desktop\==Work\ForeFront\ForeFront deck (Dec 10)\Assets\Serv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1689" y="4703042"/>
              <a:ext cx="706325" cy="941766"/>
            </a:xfrm>
            <a:prstGeom prst="rect">
              <a:avLst/>
            </a:prstGeom>
            <a:noFill/>
            <a:effectLst>
              <a:outerShdw dist="101600" dir="5400000" algn="t" rotWithShape="0">
                <a:prstClr val="black">
                  <a:alpha val="26000"/>
                </a:prstClr>
              </a:outerShdw>
            </a:effectLst>
            <a:extLst>
              <a:ext uri="{909E8E84-426E-40DD-AFC4-6F175D3DCCD1}">
                <a14:hiddenFill xmlns:a14="http://schemas.microsoft.com/office/drawing/2010/main">
                  <a:solidFill>
                    <a:srgbClr val="FFFFFF"/>
                  </a:solidFill>
                </a14:hiddenFill>
              </a:ext>
            </a:extLst>
          </p:spPr>
        </p:pic>
        <p:sp>
          <p:nvSpPr>
            <p:cNvPr id="84" name="Oval 83"/>
            <p:cNvSpPr/>
            <p:nvPr/>
          </p:nvSpPr>
          <p:spPr bwMode="auto">
            <a:xfrm>
              <a:off x="5805261" y="5515446"/>
              <a:ext cx="378964" cy="91765"/>
            </a:xfrm>
            <a:prstGeom prst="ellipse">
              <a:avLst/>
            </a:prstGeom>
            <a:solidFill>
              <a:schemeClr val="tx1">
                <a:alpha val="38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85" name="Picture 24" descr="C:\Users\victor.melniciuc\Desktop\==Work\ForeFront\ForeFront deck (Dec 10)\Assets\thingie.pn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974405" y="5244904"/>
              <a:ext cx="364256" cy="364256"/>
            </a:xfrm>
            <a:prstGeom prst="rect">
              <a:avLst/>
            </a:prstGeom>
            <a:noFill/>
            <a:effectLst>
              <a:outerShdw dist="76200" dir="5400000" algn="t" rotWithShape="0">
                <a:prstClr val="black">
                  <a:alpha val="16000"/>
                </a:prstClr>
              </a:outerShdw>
            </a:effectLst>
            <a:extLst>
              <a:ext uri="{909E8E84-426E-40DD-AFC4-6F175D3DCCD1}">
                <a14:hiddenFill xmlns:a14="http://schemas.microsoft.com/office/drawing/2010/main">
                  <a:solidFill>
                    <a:srgbClr val="FFFFFF"/>
                  </a:solidFill>
                </a14:hiddenFill>
              </a:ext>
            </a:extLst>
          </p:spPr>
        </p:pic>
        <p:sp>
          <p:nvSpPr>
            <p:cNvPr id="86" name="Intranet"/>
            <p:cNvSpPr/>
            <p:nvPr/>
          </p:nvSpPr>
          <p:spPr bwMode="auto">
            <a:xfrm>
              <a:off x="5648365" y="5567687"/>
              <a:ext cx="1551263" cy="246221"/>
            </a:xfrm>
            <a:prstGeom prst="rect">
              <a:avLst/>
            </a:prstGeom>
            <a:noFill/>
            <a:ln w="6350">
              <a:noFill/>
            </a:ln>
            <a:effectLst>
              <a:outerShdw dist="38100" dir="5400000" algn="t" rotWithShape="0">
                <a:prstClr val="black">
                  <a:alpha val="26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a:solidFill>
                    <a:schemeClr val="tx2">
                      <a:lumMod val="20000"/>
                      <a:lumOff val="80000"/>
                    </a:schemeClr>
                  </a:solidFill>
                </a:rPr>
                <a:t>CENTRAL SITE</a:t>
              </a:r>
            </a:p>
          </p:txBody>
        </p:sp>
      </p:grpSp>
      <p:sp>
        <p:nvSpPr>
          <p:cNvPr id="89" name="Intranet"/>
          <p:cNvSpPr/>
          <p:nvPr/>
        </p:nvSpPr>
        <p:spPr bwMode="auto">
          <a:xfrm>
            <a:off x="2818615" y="3745725"/>
            <a:ext cx="1521125" cy="261610"/>
          </a:xfrm>
          <a:prstGeom prst="rect">
            <a:avLst/>
          </a:prstGeom>
        </p:spPr>
        <p:txBody>
          <a:bodyPr wrap="square">
            <a:spAutoFit/>
          </a:bodyPr>
          <a:lstStyle/>
          <a:p>
            <a:pPr algn="ctr" defTabSz="1462361"/>
            <a:r>
              <a:rPr lang="en-US" sz="1100" b="1" dirty="0" smtClean="0">
                <a:ln w="18415" cmpd="sng">
                  <a:noFill/>
                  <a:prstDash val="solid"/>
                </a:ln>
                <a:solidFill>
                  <a:schemeClr val="accent3">
                    <a:lumMod val="60000"/>
                    <a:lumOff val="40000"/>
                  </a:schemeClr>
                </a:solidFill>
                <a:effectLst/>
                <a:latin typeface="Segoe"/>
              </a:rPr>
              <a:t>Primary Site</a:t>
            </a:r>
            <a:endParaRPr lang="en-US" sz="1100" b="1" dirty="0">
              <a:ln w="18415" cmpd="sng">
                <a:noFill/>
                <a:prstDash val="solid"/>
              </a:ln>
              <a:solidFill>
                <a:schemeClr val="accent3">
                  <a:lumMod val="60000"/>
                  <a:lumOff val="40000"/>
                </a:schemeClr>
              </a:solidFill>
              <a:effectLst/>
              <a:latin typeface="Segoe"/>
            </a:endParaRPr>
          </a:p>
        </p:txBody>
      </p:sp>
      <p:sp>
        <p:nvSpPr>
          <p:cNvPr id="90" name="Intranet"/>
          <p:cNvSpPr/>
          <p:nvPr/>
        </p:nvSpPr>
        <p:spPr bwMode="auto">
          <a:xfrm>
            <a:off x="4669854" y="3715033"/>
            <a:ext cx="1521125" cy="261610"/>
          </a:xfrm>
          <a:prstGeom prst="rect">
            <a:avLst/>
          </a:prstGeom>
        </p:spPr>
        <p:txBody>
          <a:bodyPr wrap="square">
            <a:spAutoFit/>
          </a:bodyPr>
          <a:lstStyle/>
          <a:p>
            <a:pPr algn="ctr" defTabSz="1462361"/>
            <a:r>
              <a:rPr lang="en-US" sz="1100" b="1" dirty="0" smtClean="0">
                <a:ln w="18415" cmpd="sng">
                  <a:noFill/>
                  <a:prstDash val="solid"/>
                </a:ln>
                <a:solidFill>
                  <a:schemeClr val="accent3">
                    <a:lumMod val="60000"/>
                    <a:lumOff val="40000"/>
                  </a:schemeClr>
                </a:solidFill>
                <a:effectLst/>
                <a:latin typeface="Segoe"/>
              </a:rPr>
              <a:t>Primary Site</a:t>
            </a:r>
            <a:endParaRPr lang="en-US" sz="1100" b="1" dirty="0">
              <a:ln w="18415" cmpd="sng">
                <a:noFill/>
                <a:prstDash val="solid"/>
              </a:ln>
              <a:solidFill>
                <a:schemeClr val="accent3">
                  <a:lumMod val="60000"/>
                  <a:lumOff val="40000"/>
                </a:schemeClr>
              </a:solidFill>
              <a:effectLst/>
              <a:latin typeface="Segoe"/>
            </a:endParaRPr>
          </a:p>
        </p:txBody>
      </p:sp>
      <p:sp>
        <p:nvSpPr>
          <p:cNvPr id="91" name="Intranet"/>
          <p:cNvSpPr/>
          <p:nvPr/>
        </p:nvSpPr>
        <p:spPr bwMode="auto">
          <a:xfrm>
            <a:off x="6641275" y="3706974"/>
            <a:ext cx="1521125" cy="261610"/>
          </a:xfrm>
          <a:prstGeom prst="rect">
            <a:avLst/>
          </a:prstGeom>
        </p:spPr>
        <p:txBody>
          <a:bodyPr wrap="square">
            <a:spAutoFit/>
          </a:bodyPr>
          <a:lstStyle/>
          <a:p>
            <a:pPr algn="ctr" defTabSz="1462361"/>
            <a:r>
              <a:rPr lang="en-US" sz="1100" b="1" dirty="0" smtClean="0">
                <a:ln w="18415" cmpd="sng">
                  <a:noFill/>
                  <a:prstDash val="solid"/>
                </a:ln>
                <a:solidFill>
                  <a:schemeClr val="accent3">
                    <a:lumMod val="60000"/>
                    <a:lumOff val="40000"/>
                  </a:schemeClr>
                </a:solidFill>
                <a:effectLst/>
                <a:latin typeface="Segoe"/>
              </a:rPr>
              <a:t>Primary Site</a:t>
            </a:r>
            <a:endParaRPr lang="en-US" sz="1100" b="1" dirty="0">
              <a:ln w="18415" cmpd="sng">
                <a:noFill/>
                <a:prstDash val="solid"/>
              </a:ln>
              <a:solidFill>
                <a:schemeClr val="accent3">
                  <a:lumMod val="60000"/>
                  <a:lumOff val="40000"/>
                </a:schemeClr>
              </a:solidFill>
              <a:effectLst/>
              <a:latin typeface="Segoe"/>
            </a:endParaRPr>
          </a:p>
        </p:txBody>
      </p:sp>
      <p:grpSp>
        <p:nvGrpSpPr>
          <p:cNvPr id="96" name="Group 95"/>
          <p:cNvGrpSpPr/>
          <p:nvPr/>
        </p:nvGrpSpPr>
        <p:grpSpPr>
          <a:xfrm>
            <a:off x="4508243" y="3954541"/>
            <a:ext cx="1985475" cy="895382"/>
            <a:chOff x="832760" y="4115395"/>
            <a:chExt cx="1489494" cy="895382"/>
          </a:xfrm>
        </p:grpSpPr>
        <p:sp>
          <p:nvSpPr>
            <p:cNvPr id="97" name="Rounded Rectangle 96"/>
            <p:cNvSpPr/>
            <p:nvPr/>
          </p:nvSpPr>
          <p:spPr bwMode="auto">
            <a:xfrm>
              <a:off x="909084" y="4245048"/>
              <a:ext cx="1309236" cy="606057"/>
            </a:xfrm>
            <a:prstGeom prst="roundRect">
              <a:avLst>
                <a:gd name="adj" fmla="val 18413"/>
              </a:avLst>
            </a:prstGeom>
            <a:gradFill flip="none" rotWithShape="1">
              <a:gsLst>
                <a:gs pos="26000">
                  <a:schemeClr val="bg1"/>
                </a:gs>
                <a:gs pos="100000">
                  <a:schemeClr val="bg1">
                    <a:lumMod val="50000"/>
                    <a:alpha val="91000"/>
                  </a:schemeClr>
                </a:gs>
              </a:gsLst>
              <a:lin ang="5400000" scaled="0"/>
              <a:tileRect/>
            </a:gradFill>
            <a:ln w="12700">
              <a:noFill/>
              <a:headEnd type="none" w="med" len="med"/>
              <a:tailEnd type="none" w="med" len="med"/>
            </a:ln>
            <a:effectLst>
              <a:outerShdw dist="38100" dir="5400000" algn="t"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FFFFFF"/>
                    </a:gs>
                    <a:gs pos="100000">
                      <a:srgbClr val="FFFFFF"/>
                    </a:gs>
                  </a:gsLst>
                  <a:lin ang="5400000" scaled="0"/>
                </a:gradFill>
                <a:latin typeface="Segoe Light" pitchFamily="34" charset="0"/>
              </a:endParaRPr>
            </a:p>
          </p:txBody>
        </p:sp>
        <p:sp>
          <p:nvSpPr>
            <p:cNvPr id="98" name="Flowchart: Process 97"/>
            <p:cNvSpPr/>
            <p:nvPr/>
          </p:nvSpPr>
          <p:spPr>
            <a:xfrm>
              <a:off x="840650" y="4519555"/>
              <a:ext cx="1481604" cy="491222"/>
            </a:xfrm>
            <a:prstGeom prst="flowChartProcess">
              <a:avLst/>
            </a:prstGeom>
            <a:noFill/>
            <a:ln w="6350">
              <a:noFill/>
            </a:ln>
            <a:effectLst>
              <a:outerShdw dist="25400" dir="5400000" algn="t" rotWithShape="0">
                <a:prstClr val="black">
                  <a:alpha val="13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lnSpc>
                  <a:spcPts val="1000"/>
                </a:lnSpc>
              </a:pPr>
              <a:r>
                <a:rPr lang="en-US" sz="1200" b="1" dirty="0">
                  <a:solidFill>
                    <a:schemeClr val="tx1">
                      <a:lumMod val="75000"/>
                      <a:lumOff val="25000"/>
                    </a:schemeClr>
                  </a:solidFill>
                </a:rPr>
                <a:t>FEP </a:t>
              </a:r>
              <a:r>
                <a:rPr lang="en-US" sz="1200" b="1" dirty="0" smtClean="0">
                  <a:solidFill>
                    <a:schemeClr val="tx1">
                      <a:lumMod val="75000"/>
                      <a:lumOff val="25000"/>
                    </a:schemeClr>
                  </a:solidFill>
                </a:rPr>
                <a:t>Console Extensions</a:t>
              </a:r>
              <a:endParaRPr lang="en-US" sz="1200" b="1" dirty="0">
                <a:solidFill>
                  <a:schemeClr val="tx1">
                    <a:lumMod val="75000"/>
                    <a:lumOff val="25000"/>
                  </a:schemeClr>
                </a:solidFill>
              </a:endParaRPr>
            </a:p>
          </p:txBody>
        </p:sp>
        <p:sp>
          <p:nvSpPr>
            <p:cNvPr id="99" name="Flowchart: Process 98"/>
            <p:cNvSpPr/>
            <p:nvPr/>
          </p:nvSpPr>
          <p:spPr>
            <a:xfrm>
              <a:off x="832760" y="4115395"/>
              <a:ext cx="1481604" cy="491222"/>
            </a:xfrm>
            <a:prstGeom prst="flowChartProcess">
              <a:avLst/>
            </a:prstGeom>
            <a:noFill/>
            <a:ln w="6350">
              <a:noFill/>
            </a:ln>
            <a:effectLst>
              <a:outerShdw dist="25400" dir="5400000" algn="t" rotWithShape="0">
                <a:prstClr val="black">
                  <a:alpha val="13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lnSpc>
                  <a:spcPts val="1000"/>
                </a:lnSpc>
              </a:pPr>
              <a:r>
                <a:rPr lang="en-US" sz="1200" b="1" dirty="0">
                  <a:solidFill>
                    <a:schemeClr val="tx1">
                      <a:lumMod val="75000"/>
                      <a:lumOff val="25000"/>
                    </a:schemeClr>
                  </a:solidFill>
                </a:rPr>
                <a:t>FEP Server Extensions</a:t>
              </a:r>
            </a:p>
          </p:txBody>
        </p:sp>
        <p:sp>
          <p:nvSpPr>
            <p:cNvPr id="100" name="Flowchart: Process 99"/>
            <p:cNvSpPr/>
            <p:nvPr/>
          </p:nvSpPr>
          <p:spPr>
            <a:xfrm>
              <a:off x="1009952" y="4287530"/>
              <a:ext cx="1143000" cy="491222"/>
            </a:xfrm>
            <a:prstGeom prst="flowChartProcess">
              <a:avLst/>
            </a:prstGeom>
            <a:noFill/>
            <a:ln w="6350">
              <a:noFill/>
            </a:ln>
            <a:effectLst>
              <a:outerShdw dist="25400" dir="5400000" algn="t" rotWithShape="0">
                <a:prstClr val="black">
                  <a:alpha val="13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a:solidFill>
                    <a:schemeClr val="tx1">
                      <a:lumMod val="75000"/>
                      <a:lumOff val="25000"/>
                    </a:schemeClr>
                  </a:solidFill>
                </a:rPr>
                <a:t>FEP Reports</a:t>
              </a:r>
            </a:p>
          </p:txBody>
        </p:sp>
        <p:grpSp>
          <p:nvGrpSpPr>
            <p:cNvPr id="101" name="Group 100"/>
            <p:cNvGrpSpPr/>
            <p:nvPr/>
          </p:nvGrpSpPr>
          <p:grpSpPr>
            <a:xfrm rot="10800000">
              <a:off x="909085" y="4443564"/>
              <a:ext cx="1309235" cy="14225"/>
              <a:chOff x="986292" y="4618310"/>
              <a:chExt cx="1309235" cy="14225"/>
            </a:xfrm>
          </p:grpSpPr>
          <p:cxnSp>
            <p:nvCxnSpPr>
              <p:cNvPr id="105" name="Straight Connector 104"/>
              <p:cNvCxnSpPr/>
              <p:nvPr/>
            </p:nvCxnSpPr>
            <p:spPr>
              <a:xfrm flipH="1">
                <a:off x="986292" y="4618310"/>
                <a:ext cx="1309235" cy="0"/>
              </a:xfrm>
              <a:prstGeom prst="line">
                <a:avLst/>
              </a:prstGeom>
              <a:ln w="12700">
                <a:solidFill>
                  <a:schemeClr val="bg1">
                    <a:alpha val="39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986292" y="4632535"/>
                <a:ext cx="1309235" cy="0"/>
              </a:xfrm>
              <a:prstGeom prst="line">
                <a:avLst/>
              </a:prstGeom>
              <a:ln w="127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rot="10800000">
              <a:off x="909085" y="4625223"/>
              <a:ext cx="1309235" cy="14225"/>
              <a:chOff x="986292" y="4618310"/>
              <a:chExt cx="1309235" cy="14225"/>
            </a:xfrm>
          </p:grpSpPr>
          <p:cxnSp>
            <p:nvCxnSpPr>
              <p:cNvPr id="103" name="Straight Connector 102"/>
              <p:cNvCxnSpPr/>
              <p:nvPr/>
            </p:nvCxnSpPr>
            <p:spPr>
              <a:xfrm flipH="1">
                <a:off x="986292" y="4618310"/>
                <a:ext cx="1309235" cy="0"/>
              </a:xfrm>
              <a:prstGeom prst="line">
                <a:avLst/>
              </a:prstGeom>
              <a:ln w="12700">
                <a:solidFill>
                  <a:schemeClr val="bg1">
                    <a:alpha val="39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986292" y="4632535"/>
                <a:ext cx="1309235" cy="0"/>
              </a:xfrm>
              <a:prstGeom prst="line">
                <a:avLst/>
              </a:prstGeom>
              <a:ln w="127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7" name="Group 106"/>
          <p:cNvGrpSpPr/>
          <p:nvPr/>
        </p:nvGrpSpPr>
        <p:grpSpPr>
          <a:xfrm>
            <a:off x="6530443" y="3979141"/>
            <a:ext cx="1985473" cy="924296"/>
            <a:chOff x="832760" y="4115395"/>
            <a:chExt cx="1489493" cy="924296"/>
          </a:xfrm>
        </p:grpSpPr>
        <p:sp>
          <p:nvSpPr>
            <p:cNvPr id="108" name="Rounded Rectangle 107"/>
            <p:cNvSpPr/>
            <p:nvPr/>
          </p:nvSpPr>
          <p:spPr bwMode="auto">
            <a:xfrm>
              <a:off x="909084" y="4245048"/>
              <a:ext cx="1309236" cy="606057"/>
            </a:xfrm>
            <a:prstGeom prst="roundRect">
              <a:avLst>
                <a:gd name="adj" fmla="val 18413"/>
              </a:avLst>
            </a:prstGeom>
            <a:gradFill flip="none" rotWithShape="1">
              <a:gsLst>
                <a:gs pos="26000">
                  <a:schemeClr val="bg1"/>
                </a:gs>
                <a:gs pos="100000">
                  <a:schemeClr val="bg1">
                    <a:lumMod val="50000"/>
                    <a:alpha val="91000"/>
                  </a:schemeClr>
                </a:gs>
              </a:gsLst>
              <a:lin ang="5400000" scaled="0"/>
              <a:tileRect/>
            </a:gradFill>
            <a:ln w="12700">
              <a:noFill/>
              <a:headEnd type="none" w="med" len="med"/>
              <a:tailEnd type="none" w="med" len="med"/>
            </a:ln>
            <a:effectLst>
              <a:outerShdw dist="38100" dir="5400000" algn="t"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FFFFFF"/>
                    </a:gs>
                    <a:gs pos="100000">
                      <a:srgbClr val="FFFFFF"/>
                    </a:gs>
                  </a:gsLst>
                  <a:lin ang="5400000" scaled="0"/>
                </a:gradFill>
                <a:latin typeface="Segoe Light" pitchFamily="34" charset="0"/>
              </a:endParaRPr>
            </a:p>
          </p:txBody>
        </p:sp>
        <p:sp>
          <p:nvSpPr>
            <p:cNvPr id="109" name="Flowchart: Process 108"/>
            <p:cNvSpPr/>
            <p:nvPr/>
          </p:nvSpPr>
          <p:spPr>
            <a:xfrm>
              <a:off x="840649" y="4548469"/>
              <a:ext cx="1481604" cy="491222"/>
            </a:xfrm>
            <a:prstGeom prst="flowChartProcess">
              <a:avLst/>
            </a:prstGeom>
            <a:noFill/>
            <a:ln w="6350">
              <a:noFill/>
            </a:ln>
            <a:effectLst>
              <a:outerShdw dist="25400" dir="5400000" algn="t" rotWithShape="0">
                <a:prstClr val="black">
                  <a:alpha val="13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lnSpc>
                  <a:spcPts val="1000"/>
                </a:lnSpc>
              </a:pPr>
              <a:r>
                <a:rPr lang="en-US" sz="1200" b="1" dirty="0">
                  <a:solidFill>
                    <a:schemeClr val="tx1">
                      <a:lumMod val="75000"/>
                      <a:lumOff val="25000"/>
                    </a:schemeClr>
                  </a:solidFill>
                </a:rPr>
                <a:t>FEP </a:t>
              </a:r>
              <a:r>
                <a:rPr lang="en-US" sz="1200" b="1" dirty="0" smtClean="0">
                  <a:solidFill>
                    <a:schemeClr val="tx1">
                      <a:lumMod val="75000"/>
                      <a:lumOff val="25000"/>
                    </a:schemeClr>
                  </a:solidFill>
                </a:rPr>
                <a:t>Console Extensions</a:t>
              </a:r>
              <a:endParaRPr lang="en-US" sz="1200" b="1" dirty="0">
                <a:solidFill>
                  <a:schemeClr val="tx1">
                    <a:lumMod val="75000"/>
                    <a:lumOff val="25000"/>
                  </a:schemeClr>
                </a:solidFill>
              </a:endParaRPr>
            </a:p>
          </p:txBody>
        </p:sp>
        <p:sp>
          <p:nvSpPr>
            <p:cNvPr id="110" name="Flowchart: Process 109"/>
            <p:cNvSpPr/>
            <p:nvPr/>
          </p:nvSpPr>
          <p:spPr>
            <a:xfrm>
              <a:off x="832760" y="4115395"/>
              <a:ext cx="1481604" cy="491222"/>
            </a:xfrm>
            <a:prstGeom prst="flowChartProcess">
              <a:avLst/>
            </a:prstGeom>
            <a:noFill/>
            <a:ln w="6350">
              <a:noFill/>
            </a:ln>
            <a:effectLst>
              <a:outerShdw dist="25400" dir="5400000" algn="t" rotWithShape="0">
                <a:prstClr val="black">
                  <a:alpha val="13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lnSpc>
                  <a:spcPts val="1000"/>
                </a:lnSpc>
              </a:pPr>
              <a:r>
                <a:rPr lang="en-US" sz="1200" b="1" dirty="0">
                  <a:solidFill>
                    <a:schemeClr val="tx1">
                      <a:lumMod val="75000"/>
                      <a:lumOff val="25000"/>
                    </a:schemeClr>
                  </a:solidFill>
                </a:rPr>
                <a:t>FEP Server Extensions</a:t>
              </a:r>
            </a:p>
          </p:txBody>
        </p:sp>
        <p:sp>
          <p:nvSpPr>
            <p:cNvPr id="111" name="Flowchart: Process 110"/>
            <p:cNvSpPr/>
            <p:nvPr/>
          </p:nvSpPr>
          <p:spPr>
            <a:xfrm>
              <a:off x="1009952" y="4287530"/>
              <a:ext cx="1143000" cy="491222"/>
            </a:xfrm>
            <a:prstGeom prst="flowChartProcess">
              <a:avLst/>
            </a:prstGeom>
            <a:noFill/>
            <a:ln w="6350">
              <a:noFill/>
            </a:ln>
            <a:effectLst>
              <a:outerShdw dist="25400" dir="5400000" algn="t" rotWithShape="0">
                <a:prstClr val="black">
                  <a:alpha val="13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a:solidFill>
                    <a:schemeClr val="tx1">
                      <a:lumMod val="75000"/>
                      <a:lumOff val="25000"/>
                    </a:schemeClr>
                  </a:solidFill>
                </a:rPr>
                <a:t>FEP Reports</a:t>
              </a:r>
            </a:p>
          </p:txBody>
        </p:sp>
        <p:grpSp>
          <p:nvGrpSpPr>
            <p:cNvPr id="112" name="Group 111"/>
            <p:cNvGrpSpPr/>
            <p:nvPr/>
          </p:nvGrpSpPr>
          <p:grpSpPr>
            <a:xfrm rot="10800000">
              <a:off x="909085" y="4443564"/>
              <a:ext cx="1309235" cy="14225"/>
              <a:chOff x="986292" y="4618310"/>
              <a:chExt cx="1309235" cy="14225"/>
            </a:xfrm>
          </p:grpSpPr>
          <p:cxnSp>
            <p:nvCxnSpPr>
              <p:cNvPr id="116" name="Straight Connector 115"/>
              <p:cNvCxnSpPr/>
              <p:nvPr/>
            </p:nvCxnSpPr>
            <p:spPr>
              <a:xfrm flipH="1">
                <a:off x="986292" y="4618310"/>
                <a:ext cx="1309235" cy="0"/>
              </a:xfrm>
              <a:prstGeom prst="line">
                <a:avLst/>
              </a:prstGeom>
              <a:ln w="12700">
                <a:solidFill>
                  <a:schemeClr val="bg1">
                    <a:alpha val="39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986292" y="4632535"/>
                <a:ext cx="1309235" cy="0"/>
              </a:xfrm>
              <a:prstGeom prst="line">
                <a:avLst/>
              </a:prstGeom>
              <a:ln w="127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rot="10800000">
              <a:off x="909085" y="4625223"/>
              <a:ext cx="1309235" cy="14225"/>
              <a:chOff x="986292" y="4618310"/>
              <a:chExt cx="1309235" cy="14225"/>
            </a:xfrm>
          </p:grpSpPr>
          <p:cxnSp>
            <p:nvCxnSpPr>
              <p:cNvPr id="114" name="Straight Connector 113"/>
              <p:cNvCxnSpPr/>
              <p:nvPr/>
            </p:nvCxnSpPr>
            <p:spPr>
              <a:xfrm flipH="1">
                <a:off x="986292" y="4618310"/>
                <a:ext cx="1309235" cy="0"/>
              </a:xfrm>
              <a:prstGeom prst="line">
                <a:avLst/>
              </a:prstGeom>
              <a:ln w="12700">
                <a:solidFill>
                  <a:schemeClr val="bg1">
                    <a:alpha val="39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986292" y="4632535"/>
                <a:ext cx="1309235" cy="0"/>
              </a:xfrm>
              <a:prstGeom prst="line">
                <a:avLst/>
              </a:prstGeom>
              <a:ln w="127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8" name="Group 117"/>
          <p:cNvGrpSpPr/>
          <p:nvPr/>
        </p:nvGrpSpPr>
        <p:grpSpPr>
          <a:xfrm>
            <a:off x="2465297" y="3968584"/>
            <a:ext cx="1998806" cy="854805"/>
            <a:chOff x="814869" y="4115395"/>
            <a:chExt cx="1499495" cy="854805"/>
          </a:xfrm>
        </p:grpSpPr>
        <p:sp>
          <p:nvSpPr>
            <p:cNvPr id="119" name="Rounded Rectangle 118"/>
            <p:cNvSpPr/>
            <p:nvPr/>
          </p:nvSpPr>
          <p:spPr bwMode="auto">
            <a:xfrm>
              <a:off x="909084" y="4245048"/>
              <a:ext cx="1309236" cy="606057"/>
            </a:xfrm>
            <a:prstGeom prst="roundRect">
              <a:avLst>
                <a:gd name="adj" fmla="val 18413"/>
              </a:avLst>
            </a:prstGeom>
            <a:gradFill flip="none" rotWithShape="1">
              <a:gsLst>
                <a:gs pos="26000">
                  <a:schemeClr val="bg1"/>
                </a:gs>
                <a:gs pos="100000">
                  <a:schemeClr val="bg1">
                    <a:lumMod val="50000"/>
                    <a:alpha val="91000"/>
                  </a:schemeClr>
                </a:gs>
              </a:gsLst>
              <a:lin ang="5400000" scaled="0"/>
              <a:tileRect/>
            </a:gradFill>
            <a:ln w="12700">
              <a:noFill/>
              <a:headEnd type="none" w="med" len="med"/>
              <a:tailEnd type="none" w="med" len="med"/>
            </a:ln>
            <a:effectLst>
              <a:outerShdw dist="38100" dir="5400000" algn="t"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FFFFFF"/>
                    </a:gs>
                    <a:gs pos="100000">
                      <a:srgbClr val="FFFFFF"/>
                    </a:gs>
                  </a:gsLst>
                  <a:lin ang="5400000" scaled="0"/>
                </a:gradFill>
                <a:latin typeface="Segoe Light" pitchFamily="34" charset="0"/>
              </a:endParaRPr>
            </a:p>
          </p:txBody>
        </p:sp>
        <p:sp>
          <p:nvSpPr>
            <p:cNvPr id="120" name="Flowchart: Process 119"/>
            <p:cNvSpPr/>
            <p:nvPr/>
          </p:nvSpPr>
          <p:spPr>
            <a:xfrm>
              <a:off x="814869" y="4478978"/>
              <a:ext cx="1481604" cy="491222"/>
            </a:xfrm>
            <a:prstGeom prst="flowChartProcess">
              <a:avLst/>
            </a:prstGeom>
            <a:noFill/>
            <a:ln w="6350">
              <a:noFill/>
            </a:ln>
            <a:effectLst>
              <a:outerShdw dist="25400" dir="5400000" algn="t" rotWithShape="0">
                <a:prstClr val="black">
                  <a:alpha val="13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lnSpc>
                  <a:spcPts val="1000"/>
                </a:lnSpc>
              </a:pPr>
              <a:r>
                <a:rPr lang="en-US" sz="1200" b="1" dirty="0">
                  <a:solidFill>
                    <a:schemeClr val="tx1">
                      <a:lumMod val="75000"/>
                      <a:lumOff val="25000"/>
                    </a:schemeClr>
                  </a:solidFill>
                </a:rPr>
                <a:t>FEP </a:t>
              </a:r>
              <a:r>
                <a:rPr lang="en-US" sz="1200" b="1" dirty="0" smtClean="0">
                  <a:solidFill>
                    <a:schemeClr val="tx1">
                      <a:lumMod val="75000"/>
                      <a:lumOff val="25000"/>
                    </a:schemeClr>
                  </a:solidFill>
                </a:rPr>
                <a:t>Console Extensions</a:t>
              </a:r>
              <a:endParaRPr lang="en-US" sz="1200" b="1" dirty="0">
                <a:solidFill>
                  <a:schemeClr val="tx1">
                    <a:lumMod val="75000"/>
                    <a:lumOff val="25000"/>
                  </a:schemeClr>
                </a:solidFill>
              </a:endParaRPr>
            </a:p>
          </p:txBody>
        </p:sp>
        <p:sp>
          <p:nvSpPr>
            <p:cNvPr id="121" name="Flowchart: Process 120"/>
            <p:cNvSpPr/>
            <p:nvPr/>
          </p:nvSpPr>
          <p:spPr>
            <a:xfrm>
              <a:off x="832760" y="4115395"/>
              <a:ext cx="1481604" cy="491222"/>
            </a:xfrm>
            <a:prstGeom prst="flowChartProcess">
              <a:avLst/>
            </a:prstGeom>
            <a:noFill/>
            <a:ln w="6350">
              <a:noFill/>
            </a:ln>
            <a:effectLst>
              <a:outerShdw dist="25400" dir="5400000" algn="t" rotWithShape="0">
                <a:prstClr val="black">
                  <a:alpha val="13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lnSpc>
                  <a:spcPts val="1000"/>
                </a:lnSpc>
              </a:pPr>
              <a:r>
                <a:rPr lang="en-US" sz="1200" b="1" dirty="0">
                  <a:solidFill>
                    <a:schemeClr val="tx1">
                      <a:lumMod val="75000"/>
                      <a:lumOff val="25000"/>
                    </a:schemeClr>
                  </a:solidFill>
                </a:rPr>
                <a:t>FEP Server Extensions</a:t>
              </a:r>
            </a:p>
          </p:txBody>
        </p:sp>
        <p:sp>
          <p:nvSpPr>
            <p:cNvPr id="122" name="Flowchart: Process 121"/>
            <p:cNvSpPr/>
            <p:nvPr/>
          </p:nvSpPr>
          <p:spPr>
            <a:xfrm>
              <a:off x="1005150" y="4245564"/>
              <a:ext cx="1143000" cy="491222"/>
            </a:xfrm>
            <a:prstGeom prst="flowChartProcess">
              <a:avLst/>
            </a:prstGeom>
            <a:noFill/>
            <a:ln w="6350">
              <a:noFill/>
            </a:ln>
            <a:effectLst>
              <a:outerShdw dist="25400" dir="5400000" algn="t" rotWithShape="0">
                <a:prstClr val="black">
                  <a:alpha val="13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a:solidFill>
                    <a:schemeClr val="tx1">
                      <a:lumMod val="75000"/>
                      <a:lumOff val="25000"/>
                    </a:schemeClr>
                  </a:solidFill>
                </a:rPr>
                <a:t>FEP Reports</a:t>
              </a:r>
            </a:p>
          </p:txBody>
        </p:sp>
        <p:grpSp>
          <p:nvGrpSpPr>
            <p:cNvPr id="123" name="Group 122"/>
            <p:cNvGrpSpPr/>
            <p:nvPr/>
          </p:nvGrpSpPr>
          <p:grpSpPr>
            <a:xfrm rot="10800000">
              <a:off x="909085" y="4443564"/>
              <a:ext cx="1309235" cy="14225"/>
              <a:chOff x="986292" y="4618310"/>
              <a:chExt cx="1309235" cy="14225"/>
            </a:xfrm>
          </p:grpSpPr>
          <p:cxnSp>
            <p:nvCxnSpPr>
              <p:cNvPr id="127" name="Straight Connector 126"/>
              <p:cNvCxnSpPr/>
              <p:nvPr/>
            </p:nvCxnSpPr>
            <p:spPr>
              <a:xfrm flipH="1">
                <a:off x="986292" y="4618310"/>
                <a:ext cx="1309235" cy="0"/>
              </a:xfrm>
              <a:prstGeom prst="line">
                <a:avLst/>
              </a:prstGeom>
              <a:ln w="12700">
                <a:solidFill>
                  <a:schemeClr val="bg1">
                    <a:alpha val="39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986292" y="4632535"/>
                <a:ext cx="1309235" cy="0"/>
              </a:xfrm>
              <a:prstGeom prst="line">
                <a:avLst/>
              </a:prstGeom>
              <a:ln w="127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rot="10800000">
              <a:off x="909085" y="4625223"/>
              <a:ext cx="1309235" cy="14225"/>
              <a:chOff x="986292" y="4618310"/>
              <a:chExt cx="1309235" cy="14225"/>
            </a:xfrm>
          </p:grpSpPr>
          <p:cxnSp>
            <p:nvCxnSpPr>
              <p:cNvPr id="125" name="Straight Connector 124"/>
              <p:cNvCxnSpPr/>
              <p:nvPr/>
            </p:nvCxnSpPr>
            <p:spPr>
              <a:xfrm flipH="1">
                <a:off x="986292" y="4618310"/>
                <a:ext cx="1309235" cy="0"/>
              </a:xfrm>
              <a:prstGeom prst="line">
                <a:avLst/>
              </a:prstGeom>
              <a:ln w="12700">
                <a:solidFill>
                  <a:schemeClr val="bg1">
                    <a:alpha val="39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986292" y="4632535"/>
                <a:ext cx="1309235" cy="0"/>
              </a:xfrm>
              <a:prstGeom prst="line">
                <a:avLst/>
              </a:prstGeom>
              <a:ln w="127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grpSp>
      <p:sp>
        <p:nvSpPr>
          <p:cNvPr id="129" name="Rectangle 128"/>
          <p:cNvSpPr/>
          <p:nvPr/>
        </p:nvSpPr>
        <p:spPr>
          <a:xfrm>
            <a:off x="568125" y="810812"/>
            <a:ext cx="8478615" cy="313932"/>
          </a:xfrm>
          <a:prstGeom prst="rect">
            <a:avLst/>
          </a:prstGeom>
        </p:spPr>
        <p:txBody>
          <a:bodyPr wrap="square">
            <a:spAutoFit/>
          </a:bodyPr>
          <a:lstStyle/>
          <a:p>
            <a:pPr marL="0" lvl="1">
              <a:lnSpc>
                <a:spcPct val="90000"/>
              </a:lnSpc>
              <a:spcAft>
                <a:spcPts val="600"/>
              </a:spcAft>
              <a:buClr>
                <a:schemeClr val="bg1"/>
              </a:buClr>
              <a:buSzPct val="100000"/>
            </a:pPr>
            <a:r>
              <a:rPr lang="en-US" sz="1600" dirty="0"/>
              <a:t>Separate security management and operations to child sites</a:t>
            </a:r>
          </a:p>
        </p:txBody>
      </p:sp>
    </p:spTree>
    <p:extLst>
      <p:ext uri="{BB962C8B-B14F-4D97-AF65-F5344CB8AC3E}">
        <p14:creationId xmlns:p14="http://schemas.microsoft.com/office/powerpoint/2010/main" val="374215714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Decentralized Management</a:t>
            </a: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842371389"/>
              </p:ext>
            </p:extLst>
          </p:nvPr>
        </p:nvGraphicFramePr>
        <p:xfrm>
          <a:off x="595474" y="1905000"/>
          <a:ext cx="11060089" cy="4422332"/>
        </p:xfrm>
        <a:graphic>
          <a:graphicData uri="http://schemas.openxmlformats.org/drawingml/2006/table">
            <a:tbl>
              <a:tblPr firstRow="1" firstCol="1" bandRow="1">
                <a:tableStyleId>{5C22544A-7EE6-4342-B048-85BDC9FD1C3A}</a:tableStyleId>
              </a:tblPr>
              <a:tblGrid>
                <a:gridCol w="6107681"/>
                <a:gridCol w="2476824"/>
                <a:gridCol w="2475584"/>
              </a:tblGrid>
              <a:tr h="655903">
                <a:tc>
                  <a:txBody>
                    <a:bodyPr/>
                    <a:lstStyle/>
                    <a:p>
                      <a:pPr marL="144145">
                        <a:lnSpc>
                          <a:spcPct val="110000"/>
                        </a:lnSpc>
                        <a:spcBef>
                          <a:spcPts val="600"/>
                        </a:spcBef>
                        <a:spcAft>
                          <a:spcPts val="300"/>
                        </a:spcAft>
                      </a:pPr>
                      <a:r>
                        <a:rPr lang="en-US" sz="1800" dirty="0">
                          <a:solidFill>
                            <a:schemeClr val="bg1"/>
                          </a:solidFill>
                          <a:effectLst/>
                        </a:rPr>
                        <a:t>Task</a:t>
                      </a:r>
                      <a:endParaRPr lang="en-AU" sz="2000" dirty="0">
                        <a:solidFill>
                          <a:schemeClr val="bg1"/>
                        </a:solidFill>
                        <a:effectLst/>
                        <a:latin typeface="Arial"/>
                        <a:ea typeface="Arial"/>
                        <a:cs typeface="Arial Narrow"/>
                      </a:endParaRPr>
                    </a:p>
                  </a:txBody>
                  <a:tcPr marL="48247" marR="48247" marT="0" marB="0">
                    <a:solidFill>
                      <a:schemeClr val="tx1">
                        <a:lumMod val="85000"/>
                      </a:schemeClr>
                    </a:solidFill>
                  </a:tcPr>
                </a:tc>
                <a:tc>
                  <a:txBody>
                    <a:bodyPr/>
                    <a:lstStyle/>
                    <a:p>
                      <a:pPr marL="144145" algn="ctr">
                        <a:lnSpc>
                          <a:spcPct val="110000"/>
                        </a:lnSpc>
                        <a:spcBef>
                          <a:spcPts val="600"/>
                        </a:spcBef>
                        <a:spcAft>
                          <a:spcPts val="300"/>
                        </a:spcAft>
                      </a:pPr>
                      <a:r>
                        <a:rPr lang="en-US" sz="1800">
                          <a:solidFill>
                            <a:schemeClr val="bg1"/>
                          </a:solidFill>
                          <a:effectLst/>
                        </a:rPr>
                        <a:t>Central Primary Site</a:t>
                      </a:r>
                      <a:endParaRPr lang="en-AU" sz="2000">
                        <a:solidFill>
                          <a:schemeClr val="bg1"/>
                        </a:solidFill>
                        <a:effectLst/>
                        <a:latin typeface="Arial"/>
                        <a:ea typeface="Arial"/>
                        <a:cs typeface="Arial Narrow"/>
                      </a:endParaRPr>
                    </a:p>
                  </a:txBody>
                  <a:tcPr marL="48247" marR="48247" marT="0" marB="0">
                    <a:solidFill>
                      <a:schemeClr val="tx1">
                        <a:lumMod val="85000"/>
                      </a:schemeClr>
                    </a:solidFill>
                  </a:tcPr>
                </a:tc>
                <a:tc>
                  <a:txBody>
                    <a:bodyPr/>
                    <a:lstStyle/>
                    <a:p>
                      <a:pPr marL="144145" algn="ctr">
                        <a:lnSpc>
                          <a:spcPct val="110000"/>
                        </a:lnSpc>
                        <a:spcBef>
                          <a:spcPts val="600"/>
                        </a:spcBef>
                        <a:spcAft>
                          <a:spcPts val="300"/>
                        </a:spcAft>
                      </a:pPr>
                      <a:r>
                        <a:rPr lang="en-US" sz="1800" dirty="0">
                          <a:solidFill>
                            <a:schemeClr val="bg1"/>
                          </a:solidFill>
                          <a:effectLst/>
                        </a:rPr>
                        <a:t>Child Primary Site(s)</a:t>
                      </a:r>
                      <a:endParaRPr lang="en-AU" sz="2000" dirty="0">
                        <a:solidFill>
                          <a:schemeClr val="bg1"/>
                        </a:solidFill>
                        <a:effectLst/>
                        <a:latin typeface="Arial"/>
                        <a:ea typeface="Arial"/>
                        <a:cs typeface="Arial Narrow"/>
                      </a:endParaRPr>
                    </a:p>
                  </a:txBody>
                  <a:tcPr marL="48247" marR="48247" marT="0" marB="0">
                    <a:solidFill>
                      <a:schemeClr val="tx1">
                        <a:lumMod val="85000"/>
                      </a:schemeClr>
                    </a:solidFill>
                  </a:tcPr>
                </a:tc>
              </a:tr>
              <a:tr h="655903">
                <a:tc>
                  <a:txBody>
                    <a:bodyPr/>
                    <a:lstStyle/>
                    <a:p>
                      <a:pPr marL="144145">
                        <a:lnSpc>
                          <a:spcPct val="110000"/>
                        </a:lnSpc>
                        <a:spcBef>
                          <a:spcPts val="600"/>
                        </a:spcBef>
                        <a:spcAft>
                          <a:spcPts val="300"/>
                        </a:spcAft>
                      </a:pPr>
                      <a:r>
                        <a:rPr lang="en-US" sz="1800" b="0" dirty="0">
                          <a:solidFill>
                            <a:schemeClr val="bg1"/>
                          </a:solidFill>
                          <a:effectLst/>
                        </a:rPr>
                        <a:t>Monitor Forefront Endpoint Protection client deployment progress</a:t>
                      </a:r>
                      <a:endParaRPr lang="en-AU" sz="2000" b="0" dirty="0">
                        <a:solidFill>
                          <a:schemeClr val="bg1"/>
                        </a:solidFill>
                        <a:effectLst/>
                        <a:latin typeface="Arial"/>
                        <a:ea typeface="Arial"/>
                        <a:cs typeface="Arial Narrow"/>
                      </a:endParaRPr>
                    </a:p>
                  </a:txBody>
                  <a:tcPr marL="48247" marR="48247" marT="0" marB="0">
                    <a:solidFill>
                      <a:schemeClr val="tx1">
                        <a:lumMod val="95000"/>
                      </a:schemeClr>
                    </a:solidFill>
                  </a:tcPr>
                </a:tc>
                <a:tc>
                  <a:txBody>
                    <a:bodyPr/>
                    <a:lstStyle/>
                    <a:p>
                      <a:pPr marL="144145" algn="ctr">
                        <a:lnSpc>
                          <a:spcPct val="110000"/>
                        </a:lnSpc>
                        <a:spcBef>
                          <a:spcPts val="600"/>
                        </a:spcBef>
                        <a:spcAft>
                          <a:spcPts val="300"/>
                        </a:spcAft>
                      </a:pPr>
                      <a:r>
                        <a:rPr lang="en-US" sz="1800" dirty="0" smtClean="0">
                          <a:effectLst/>
                          <a:latin typeface="+mn-lt"/>
                          <a:ea typeface="+mn-ea"/>
                          <a:cs typeface="+mn-cs"/>
                        </a:rPr>
                        <a:t>No</a:t>
                      </a:r>
                      <a:endParaRPr lang="en-AU" sz="2000" dirty="0">
                        <a:effectLst/>
                        <a:latin typeface="Arial"/>
                        <a:ea typeface="Arial"/>
                        <a:cs typeface="Arial Narrow"/>
                      </a:endParaRPr>
                    </a:p>
                  </a:txBody>
                  <a:tcPr marL="48247" marR="48247" marT="0" marB="0"/>
                </a:tc>
                <a:tc>
                  <a:txBody>
                    <a:bodyPr/>
                    <a:lstStyle/>
                    <a:p>
                      <a:pPr marL="144145" algn="ctr">
                        <a:lnSpc>
                          <a:spcPct val="110000"/>
                        </a:lnSpc>
                        <a:spcBef>
                          <a:spcPts val="600"/>
                        </a:spcBef>
                        <a:spcAft>
                          <a:spcPts val="300"/>
                        </a:spcAft>
                      </a:pPr>
                      <a:r>
                        <a:rPr lang="en-US" sz="1800" dirty="0" smtClean="0">
                          <a:effectLst/>
                        </a:rPr>
                        <a:t>Yes</a:t>
                      </a:r>
                      <a:endParaRPr lang="en-AU" sz="2000" dirty="0">
                        <a:effectLst/>
                        <a:latin typeface="Arial"/>
                        <a:ea typeface="Arial"/>
                        <a:cs typeface="Arial Narrow"/>
                      </a:endParaRPr>
                    </a:p>
                  </a:txBody>
                  <a:tcPr marL="48247" marR="48247" marT="0" marB="0"/>
                </a:tc>
              </a:tr>
              <a:tr h="655903">
                <a:tc>
                  <a:txBody>
                    <a:bodyPr/>
                    <a:lstStyle/>
                    <a:p>
                      <a:pPr marL="144145">
                        <a:lnSpc>
                          <a:spcPct val="110000"/>
                        </a:lnSpc>
                        <a:spcBef>
                          <a:spcPts val="600"/>
                        </a:spcBef>
                        <a:spcAft>
                          <a:spcPts val="300"/>
                        </a:spcAft>
                      </a:pPr>
                      <a:r>
                        <a:rPr lang="en-US" sz="1800" b="0">
                          <a:solidFill>
                            <a:schemeClr val="bg1"/>
                          </a:solidFill>
                          <a:effectLst/>
                        </a:rPr>
                        <a:t>Create or modify Forefront Endpoint Protection policies</a:t>
                      </a:r>
                      <a:endParaRPr lang="en-AU" sz="2000" b="0">
                        <a:solidFill>
                          <a:schemeClr val="bg1"/>
                        </a:solidFill>
                        <a:effectLst/>
                        <a:latin typeface="Arial"/>
                        <a:ea typeface="Arial"/>
                        <a:cs typeface="Arial Narrow"/>
                      </a:endParaRPr>
                    </a:p>
                  </a:txBody>
                  <a:tcPr marL="48247" marR="48247" marT="0" marB="0">
                    <a:solidFill>
                      <a:schemeClr val="tx1">
                        <a:lumMod val="95000"/>
                      </a:schemeClr>
                    </a:solidFill>
                  </a:tcPr>
                </a:tc>
                <a:tc>
                  <a:txBody>
                    <a:bodyPr/>
                    <a:lstStyle/>
                    <a:p>
                      <a:pPr marL="144145" algn="ctr">
                        <a:lnSpc>
                          <a:spcPct val="110000"/>
                        </a:lnSpc>
                        <a:spcBef>
                          <a:spcPts val="600"/>
                        </a:spcBef>
                        <a:spcAft>
                          <a:spcPts val="300"/>
                        </a:spcAft>
                      </a:pPr>
                      <a:r>
                        <a:rPr lang="en-US" sz="1800" dirty="0" smtClean="0">
                          <a:effectLst/>
                        </a:rPr>
                        <a:t>No</a:t>
                      </a:r>
                      <a:endParaRPr lang="en-AU" sz="2000" dirty="0">
                        <a:effectLst/>
                        <a:latin typeface="Arial"/>
                        <a:ea typeface="Arial"/>
                        <a:cs typeface="Arial Narrow"/>
                      </a:endParaRPr>
                    </a:p>
                  </a:txBody>
                  <a:tcPr marL="48247" marR="48247" marT="0" marB="0"/>
                </a:tc>
                <a:tc>
                  <a:txBody>
                    <a:bodyPr/>
                    <a:lstStyle/>
                    <a:p>
                      <a:pPr marL="144145" algn="ctr">
                        <a:lnSpc>
                          <a:spcPct val="110000"/>
                        </a:lnSpc>
                        <a:spcBef>
                          <a:spcPts val="600"/>
                        </a:spcBef>
                        <a:spcAft>
                          <a:spcPts val="300"/>
                        </a:spcAft>
                      </a:pPr>
                      <a:r>
                        <a:rPr lang="en-US" sz="1800" dirty="0" smtClean="0">
                          <a:effectLst/>
                          <a:latin typeface="+mn-lt"/>
                          <a:ea typeface="+mn-ea"/>
                          <a:cs typeface="+mn-cs"/>
                        </a:rPr>
                        <a:t>Yes</a:t>
                      </a:r>
                      <a:endParaRPr lang="en-AU" sz="2000" dirty="0">
                        <a:effectLst/>
                        <a:latin typeface="Arial"/>
                        <a:ea typeface="Arial"/>
                        <a:cs typeface="Arial Narrow"/>
                      </a:endParaRPr>
                    </a:p>
                  </a:txBody>
                  <a:tcPr marL="48247" marR="48247" marT="0" marB="0"/>
                </a:tc>
              </a:tr>
              <a:tr h="655903">
                <a:tc>
                  <a:txBody>
                    <a:bodyPr/>
                    <a:lstStyle/>
                    <a:p>
                      <a:pPr marL="144145">
                        <a:lnSpc>
                          <a:spcPct val="110000"/>
                        </a:lnSpc>
                        <a:spcBef>
                          <a:spcPts val="600"/>
                        </a:spcBef>
                        <a:spcAft>
                          <a:spcPts val="300"/>
                        </a:spcAft>
                      </a:pPr>
                      <a:r>
                        <a:rPr lang="en-US" sz="1800" b="0">
                          <a:solidFill>
                            <a:schemeClr val="bg1"/>
                          </a:solidFill>
                          <a:effectLst/>
                        </a:rPr>
                        <a:t>Assign Forefront Endpoint Protection policies to collections</a:t>
                      </a:r>
                      <a:endParaRPr lang="en-AU" sz="2000" b="0">
                        <a:solidFill>
                          <a:schemeClr val="bg1"/>
                        </a:solidFill>
                        <a:effectLst/>
                        <a:latin typeface="Arial"/>
                        <a:ea typeface="Arial"/>
                        <a:cs typeface="Arial Narrow"/>
                      </a:endParaRPr>
                    </a:p>
                  </a:txBody>
                  <a:tcPr marL="48247" marR="48247" marT="0" marB="0">
                    <a:solidFill>
                      <a:schemeClr val="tx1">
                        <a:lumMod val="95000"/>
                      </a:schemeClr>
                    </a:solidFill>
                  </a:tcPr>
                </a:tc>
                <a:tc>
                  <a:txBody>
                    <a:bodyPr/>
                    <a:lstStyle/>
                    <a:p>
                      <a:pPr marL="144145" algn="ctr">
                        <a:lnSpc>
                          <a:spcPct val="110000"/>
                        </a:lnSpc>
                        <a:spcBef>
                          <a:spcPts val="600"/>
                        </a:spcBef>
                        <a:spcAft>
                          <a:spcPts val="300"/>
                        </a:spcAft>
                      </a:pPr>
                      <a:r>
                        <a:rPr lang="en-US" sz="1800" dirty="0" smtClean="0">
                          <a:effectLst/>
                          <a:latin typeface="+mn-lt"/>
                          <a:ea typeface="+mn-ea"/>
                          <a:cs typeface="+mn-cs"/>
                        </a:rPr>
                        <a:t>No</a:t>
                      </a:r>
                      <a:endParaRPr lang="en-AU" sz="2000" dirty="0">
                        <a:effectLst/>
                        <a:latin typeface="Arial"/>
                        <a:ea typeface="Arial"/>
                        <a:cs typeface="Arial Narrow"/>
                      </a:endParaRPr>
                    </a:p>
                  </a:txBody>
                  <a:tcPr marL="48247" marR="48247" marT="0" marB="0"/>
                </a:tc>
                <a:tc>
                  <a:txBody>
                    <a:bodyPr/>
                    <a:lstStyle/>
                    <a:p>
                      <a:pPr marL="144145" algn="ctr">
                        <a:lnSpc>
                          <a:spcPct val="110000"/>
                        </a:lnSpc>
                        <a:spcBef>
                          <a:spcPts val="600"/>
                        </a:spcBef>
                        <a:spcAft>
                          <a:spcPts val="300"/>
                        </a:spcAft>
                      </a:pPr>
                      <a:r>
                        <a:rPr lang="en-US" sz="1800" dirty="0">
                          <a:effectLst/>
                        </a:rPr>
                        <a:t>Yes</a:t>
                      </a:r>
                      <a:endParaRPr lang="en-AU" sz="2000" dirty="0">
                        <a:effectLst/>
                        <a:latin typeface="Arial"/>
                        <a:ea typeface="Arial"/>
                        <a:cs typeface="Arial Narrow"/>
                      </a:endParaRPr>
                    </a:p>
                  </a:txBody>
                  <a:tcPr marL="48247" marR="48247" marT="0" marB="0"/>
                </a:tc>
              </a:tr>
              <a:tr h="895175">
                <a:tc>
                  <a:txBody>
                    <a:bodyPr/>
                    <a:lstStyle/>
                    <a:p>
                      <a:pPr marL="144145">
                        <a:lnSpc>
                          <a:spcPct val="110000"/>
                        </a:lnSpc>
                        <a:spcBef>
                          <a:spcPts val="600"/>
                        </a:spcBef>
                        <a:spcAft>
                          <a:spcPts val="300"/>
                        </a:spcAft>
                      </a:pPr>
                      <a:r>
                        <a:rPr lang="en-US" sz="1800" b="0">
                          <a:solidFill>
                            <a:schemeClr val="bg1"/>
                          </a:solidFill>
                          <a:effectLst/>
                        </a:rPr>
                        <a:t>Monitor Forefront Endpoint Protection via the Forefront Endpoint Protection dashboard</a:t>
                      </a:r>
                      <a:endParaRPr lang="en-AU" sz="2000" b="0">
                        <a:solidFill>
                          <a:schemeClr val="bg1"/>
                        </a:solidFill>
                        <a:effectLst/>
                        <a:latin typeface="Arial"/>
                        <a:ea typeface="Arial"/>
                        <a:cs typeface="Arial Narrow"/>
                      </a:endParaRPr>
                    </a:p>
                  </a:txBody>
                  <a:tcPr marL="48247" marR="48247" marT="0" marB="0">
                    <a:solidFill>
                      <a:schemeClr val="tx1">
                        <a:lumMod val="95000"/>
                      </a:schemeClr>
                    </a:solidFill>
                  </a:tcPr>
                </a:tc>
                <a:tc>
                  <a:txBody>
                    <a:bodyPr/>
                    <a:lstStyle/>
                    <a:p>
                      <a:pPr marL="144145" algn="ctr">
                        <a:lnSpc>
                          <a:spcPct val="110000"/>
                        </a:lnSpc>
                        <a:spcBef>
                          <a:spcPts val="600"/>
                        </a:spcBef>
                        <a:spcAft>
                          <a:spcPts val="300"/>
                        </a:spcAft>
                      </a:pPr>
                      <a:r>
                        <a:rPr lang="en-US" sz="1800" dirty="0" smtClean="0">
                          <a:effectLst/>
                          <a:latin typeface="+mn-lt"/>
                          <a:ea typeface="+mn-ea"/>
                          <a:cs typeface="+mn-cs"/>
                        </a:rPr>
                        <a:t>No</a:t>
                      </a:r>
                      <a:endParaRPr lang="en-AU" sz="2000" dirty="0">
                        <a:effectLst/>
                        <a:latin typeface="Arial"/>
                        <a:ea typeface="Arial"/>
                        <a:cs typeface="Arial Narrow"/>
                      </a:endParaRPr>
                    </a:p>
                  </a:txBody>
                  <a:tcPr marL="48247" marR="48247" marT="0" marB="0"/>
                </a:tc>
                <a:tc>
                  <a:txBody>
                    <a:bodyPr/>
                    <a:lstStyle/>
                    <a:p>
                      <a:pPr marL="144145" algn="ctr">
                        <a:lnSpc>
                          <a:spcPct val="110000"/>
                        </a:lnSpc>
                        <a:spcBef>
                          <a:spcPts val="600"/>
                        </a:spcBef>
                        <a:spcAft>
                          <a:spcPts val="300"/>
                        </a:spcAft>
                      </a:pPr>
                      <a:r>
                        <a:rPr lang="en-US" sz="1800" dirty="0" smtClean="0">
                          <a:effectLst/>
                          <a:latin typeface="+mn-lt"/>
                          <a:ea typeface="+mn-ea"/>
                          <a:cs typeface="+mn-cs"/>
                        </a:rPr>
                        <a:t>Yes</a:t>
                      </a:r>
                      <a:endParaRPr lang="en-AU" sz="2000" dirty="0">
                        <a:effectLst/>
                        <a:latin typeface="Arial"/>
                        <a:ea typeface="Arial"/>
                        <a:cs typeface="Arial Narrow"/>
                      </a:endParaRPr>
                    </a:p>
                  </a:txBody>
                  <a:tcPr marL="48247" marR="48247" marT="0" marB="0"/>
                </a:tc>
              </a:tr>
              <a:tr h="314668">
                <a:tc>
                  <a:txBody>
                    <a:bodyPr/>
                    <a:lstStyle/>
                    <a:p>
                      <a:pPr marL="144145">
                        <a:lnSpc>
                          <a:spcPct val="110000"/>
                        </a:lnSpc>
                        <a:spcBef>
                          <a:spcPts val="600"/>
                        </a:spcBef>
                        <a:spcAft>
                          <a:spcPts val="300"/>
                        </a:spcAft>
                      </a:pPr>
                      <a:r>
                        <a:rPr lang="en-US" sz="1800" b="0">
                          <a:solidFill>
                            <a:schemeClr val="bg1"/>
                          </a:solidFill>
                          <a:effectLst/>
                        </a:rPr>
                        <a:t>Forefront Endpoint Protection Reporting</a:t>
                      </a:r>
                      <a:endParaRPr lang="en-AU" sz="2000" b="0">
                        <a:solidFill>
                          <a:schemeClr val="bg1"/>
                        </a:solidFill>
                        <a:effectLst/>
                        <a:latin typeface="Arial"/>
                        <a:ea typeface="Arial"/>
                        <a:cs typeface="Arial Narrow"/>
                      </a:endParaRPr>
                    </a:p>
                  </a:txBody>
                  <a:tcPr marL="48247" marR="48247" marT="0" marB="0">
                    <a:solidFill>
                      <a:schemeClr val="tx1">
                        <a:lumMod val="95000"/>
                      </a:schemeClr>
                    </a:solidFill>
                  </a:tcPr>
                </a:tc>
                <a:tc>
                  <a:txBody>
                    <a:bodyPr/>
                    <a:lstStyle/>
                    <a:p>
                      <a:pPr marL="144145" algn="ctr">
                        <a:lnSpc>
                          <a:spcPct val="110000"/>
                        </a:lnSpc>
                        <a:spcBef>
                          <a:spcPts val="600"/>
                        </a:spcBef>
                        <a:spcAft>
                          <a:spcPts val="300"/>
                        </a:spcAft>
                      </a:pPr>
                      <a:r>
                        <a:rPr lang="en-US" sz="1800" dirty="0" smtClean="0">
                          <a:effectLst/>
                          <a:latin typeface="+mn-lt"/>
                          <a:ea typeface="+mn-ea"/>
                          <a:cs typeface="+mn-cs"/>
                        </a:rPr>
                        <a:t>No</a:t>
                      </a:r>
                      <a:endParaRPr lang="en-AU" sz="2000" dirty="0">
                        <a:effectLst/>
                        <a:latin typeface="Arial"/>
                        <a:ea typeface="Arial"/>
                        <a:cs typeface="Arial Narrow"/>
                      </a:endParaRPr>
                    </a:p>
                  </a:txBody>
                  <a:tcPr marL="48247" marR="48247" marT="0" marB="0"/>
                </a:tc>
                <a:tc>
                  <a:txBody>
                    <a:bodyPr/>
                    <a:lstStyle/>
                    <a:p>
                      <a:pPr marL="144145" algn="ctr">
                        <a:lnSpc>
                          <a:spcPct val="110000"/>
                        </a:lnSpc>
                        <a:spcBef>
                          <a:spcPts val="600"/>
                        </a:spcBef>
                        <a:spcAft>
                          <a:spcPts val="300"/>
                        </a:spcAft>
                      </a:pPr>
                      <a:r>
                        <a:rPr lang="en-US" sz="1800" dirty="0" smtClean="0">
                          <a:effectLst/>
                          <a:latin typeface="+mn-lt"/>
                          <a:ea typeface="+mn-ea"/>
                          <a:cs typeface="+mn-cs"/>
                        </a:rPr>
                        <a:t>Yes</a:t>
                      </a:r>
                      <a:endParaRPr lang="en-AU" sz="2000" dirty="0">
                        <a:effectLst/>
                        <a:latin typeface="Arial"/>
                        <a:ea typeface="Arial"/>
                        <a:cs typeface="Arial Narrow"/>
                      </a:endParaRPr>
                    </a:p>
                  </a:txBody>
                  <a:tcPr marL="48247" marR="48247" marT="0" marB="0"/>
                </a:tc>
              </a:tr>
              <a:tr h="588877">
                <a:tc>
                  <a:txBody>
                    <a:bodyPr/>
                    <a:lstStyle/>
                    <a:p>
                      <a:pPr marL="144145">
                        <a:lnSpc>
                          <a:spcPct val="110000"/>
                        </a:lnSpc>
                        <a:spcBef>
                          <a:spcPts val="600"/>
                        </a:spcBef>
                        <a:spcAft>
                          <a:spcPts val="300"/>
                        </a:spcAft>
                      </a:pPr>
                      <a:r>
                        <a:rPr lang="en-US" sz="1800" b="0" dirty="0">
                          <a:solidFill>
                            <a:schemeClr val="bg1"/>
                          </a:solidFill>
                          <a:effectLst/>
                        </a:rPr>
                        <a:t>Configure Forefront Endpoint Protection alerts</a:t>
                      </a:r>
                      <a:endParaRPr lang="en-AU" sz="2000" b="0" dirty="0">
                        <a:solidFill>
                          <a:schemeClr val="bg1"/>
                        </a:solidFill>
                        <a:effectLst/>
                        <a:latin typeface="Arial"/>
                        <a:ea typeface="Arial"/>
                        <a:cs typeface="Arial Narrow"/>
                      </a:endParaRPr>
                    </a:p>
                  </a:txBody>
                  <a:tcPr marL="48247" marR="48247" marT="0" marB="0">
                    <a:solidFill>
                      <a:schemeClr val="tx1">
                        <a:lumMod val="95000"/>
                      </a:schemeClr>
                    </a:solidFill>
                  </a:tcPr>
                </a:tc>
                <a:tc>
                  <a:txBody>
                    <a:bodyPr/>
                    <a:lstStyle/>
                    <a:p>
                      <a:pPr marL="144145" algn="ctr">
                        <a:lnSpc>
                          <a:spcPct val="110000"/>
                        </a:lnSpc>
                        <a:spcBef>
                          <a:spcPts val="600"/>
                        </a:spcBef>
                        <a:spcAft>
                          <a:spcPts val="300"/>
                        </a:spcAft>
                      </a:pPr>
                      <a:r>
                        <a:rPr lang="en-US" sz="1800" dirty="0" smtClean="0">
                          <a:effectLst/>
                          <a:latin typeface="+mn-lt"/>
                          <a:ea typeface="+mn-ea"/>
                          <a:cs typeface="+mn-cs"/>
                        </a:rPr>
                        <a:t>No</a:t>
                      </a:r>
                      <a:endParaRPr lang="en-AU" sz="2000" dirty="0">
                        <a:effectLst/>
                        <a:latin typeface="Arial"/>
                        <a:ea typeface="Arial"/>
                        <a:cs typeface="Arial Narrow"/>
                      </a:endParaRPr>
                    </a:p>
                  </a:txBody>
                  <a:tcPr marL="48247" marR="48247" marT="0" marB="0"/>
                </a:tc>
                <a:tc>
                  <a:txBody>
                    <a:bodyPr/>
                    <a:lstStyle/>
                    <a:p>
                      <a:pPr marL="144145" algn="ctr">
                        <a:lnSpc>
                          <a:spcPct val="110000"/>
                        </a:lnSpc>
                        <a:spcBef>
                          <a:spcPts val="600"/>
                        </a:spcBef>
                        <a:spcAft>
                          <a:spcPts val="300"/>
                        </a:spcAft>
                      </a:pPr>
                      <a:r>
                        <a:rPr lang="en-US" sz="1800" dirty="0" smtClean="0">
                          <a:effectLst/>
                          <a:latin typeface="+mn-lt"/>
                          <a:ea typeface="+mn-ea"/>
                          <a:cs typeface="+mn-cs"/>
                        </a:rPr>
                        <a:t>Yes</a:t>
                      </a:r>
                      <a:endParaRPr lang="en-AU" sz="2000" dirty="0">
                        <a:effectLst/>
                        <a:latin typeface="Arial"/>
                        <a:ea typeface="Arial"/>
                        <a:cs typeface="Arial Narrow"/>
                      </a:endParaRPr>
                    </a:p>
                  </a:txBody>
                  <a:tcPr marL="48247" marR="48247" marT="0" marB="0"/>
                </a:tc>
              </a:tr>
            </a:tbl>
          </a:graphicData>
        </a:graphic>
      </p:graphicFrame>
    </p:spTree>
    <p:extLst>
      <p:ext uri="{BB962C8B-B14F-4D97-AF65-F5344CB8AC3E}">
        <p14:creationId xmlns:p14="http://schemas.microsoft.com/office/powerpoint/2010/main" val="332345775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Decentralized Management +</a:t>
            </a:r>
            <a:br>
              <a:rPr lang="en-AU" smtClean="0"/>
            </a:br>
            <a:r>
              <a:rPr lang="en-AU" smtClean="0"/>
              <a:t>Centralized Reporting</a:t>
            </a: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1208325672"/>
              </p:ext>
            </p:extLst>
          </p:nvPr>
        </p:nvGraphicFramePr>
        <p:xfrm>
          <a:off x="595474" y="1905000"/>
          <a:ext cx="11060089" cy="4422332"/>
        </p:xfrm>
        <a:graphic>
          <a:graphicData uri="http://schemas.openxmlformats.org/drawingml/2006/table">
            <a:tbl>
              <a:tblPr firstRow="1" firstCol="1" bandRow="1">
                <a:tableStyleId>{5C22544A-7EE6-4342-B048-85BDC9FD1C3A}</a:tableStyleId>
              </a:tblPr>
              <a:tblGrid>
                <a:gridCol w="6107681"/>
                <a:gridCol w="2476824"/>
                <a:gridCol w="2475584"/>
              </a:tblGrid>
              <a:tr h="655903">
                <a:tc>
                  <a:txBody>
                    <a:bodyPr/>
                    <a:lstStyle/>
                    <a:p>
                      <a:pPr marL="144145">
                        <a:lnSpc>
                          <a:spcPct val="110000"/>
                        </a:lnSpc>
                        <a:spcBef>
                          <a:spcPts val="600"/>
                        </a:spcBef>
                        <a:spcAft>
                          <a:spcPts val="300"/>
                        </a:spcAft>
                      </a:pPr>
                      <a:r>
                        <a:rPr lang="en-US" sz="1800" dirty="0">
                          <a:solidFill>
                            <a:schemeClr val="bg1"/>
                          </a:solidFill>
                          <a:effectLst/>
                        </a:rPr>
                        <a:t>Task</a:t>
                      </a:r>
                      <a:endParaRPr lang="en-AU" sz="2000" dirty="0">
                        <a:solidFill>
                          <a:schemeClr val="bg1"/>
                        </a:solidFill>
                        <a:effectLst/>
                        <a:latin typeface="Arial"/>
                        <a:ea typeface="Arial"/>
                        <a:cs typeface="Arial Narrow"/>
                      </a:endParaRPr>
                    </a:p>
                  </a:txBody>
                  <a:tcPr marL="48247" marR="48247" marT="0" marB="0">
                    <a:solidFill>
                      <a:schemeClr val="tx1">
                        <a:lumMod val="85000"/>
                      </a:schemeClr>
                    </a:solidFill>
                  </a:tcPr>
                </a:tc>
                <a:tc>
                  <a:txBody>
                    <a:bodyPr/>
                    <a:lstStyle/>
                    <a:p>
                      <a:pPr marL="144145" algn="ctr">
                        <a:lnSpc>
                          <a:spcPct val="110000"/>
                        </a:lnSpc>
                        <a:spcBef>
                          <a:spcPts val="600"/>
                        </a:spcBef>
                        <a:spcAft>
                          <a:spcPts val="300"/>
                        </a:spcAft>
                      </a:pPr>
                      <a:r>
                        <a:rPr lang="en-US" sz="1800">
                          <a:solidFill>
                            <a:schemeClr val="bg1"/>
                          </a:solidFill>
                          <a:effectLst/>
                        </a:rPr>
                        <a:t>Central Primary Site</a:t>
                      </a:r>
                      <a:endParaRPr lang="en-AU" sz="2000">
                        <a:solidFill>
                          <a:schemeClr val="bg1"/>
                        </a:solidFill>
                        <a:effectLst/>
                        <a:latin typeface="Arial"/>
                        <a:ea typeface="Arial"/>
                        <a:cs typeface="Arial Narrow"/>
                      </a:endParaRPr>
                    </a:p>
                  </a:txBody>
                  <a:tcPr marL="48247" marR="48247" marT="0" marB="0">
                    <a:solidFill>
                      <a:schemeClr val="tx1">
                        <a:lumMod val="85000"/>
                      </a:schemeClr>
                    </a:solidFill>
                  </a:tcPr>
                </a:tc>
                <a:tc>
                  <a:txBody>
                    <a:bodyPr/>
                    <a:lstStyle/>
                    <a:p>
                      <a:pPr marL="144145" algn="ctr">
                        <a:lnSpc>
                          <a:spcPct val="110000"/>
                        </a:lnSpc>
                        <a:spcBef>
                          <a:spcPts val="600"/>
                        </a:spcBef>
                        <a:spcAft>
                          <a:spcPts val="300"/>
                        </a:spcAft>
                      </a:pPr>
                      <a:r>
                        <a:rPr lang="en-US" sz="1800" dirty="0">
                          <a:solidFill>
                            <a:schemeClr val="bg1"/>
                          </a:solidFill>
                          <a:effectLst/>
                        </a:rPr>
                        <a:t>Child Primary Site(s)</a:t>
                      </a:r>
                      <a:endParaRPr lang="en-AU" sz="2000" dirty="0">
                        <a:solidFill>
                          <a:schemeClr val="bg1"/>
                        </a:solidFill>
                        <a:effectLst/>
                        <a:latin typeface="Arial"/>
                        <a:ea typeface="Arial"/>
                        <a:cs typeface="Arial Narrow"/>
                      </a:endParaRPr>
                    </a:p>
                  </a:txBody>
                  <a:tcPr marL="48247" marR="48247" marT="0" marB="0">
                    <a:solidFill>
                      <a:schemeClr val="tx1">
                        <a:lumMod val="85000"/>
                      </a:schemeClr>
                    </a:solidFill>
                  </a:tcPr>
                </a:tc>
              </a:tr>
              <a:tr h="655903">
                <a:tc>
                  <a:txBody>
                    <a:bodyPr/>
                    <a:lstStyle/>
                    <a:p>
                      <a:pPr marL="144145">
                        <a:lnSpc>
                          <a:spcPct val="110000"/>
                        </a:lnSpc>
                        <a:spcBef>
                          <a:spcPts val="600"/>
                        </a:spcBef>
                        <a:spcAft>
                          <a:spcPts val="300"/>
                        </a:spcAft>
                      </a:pPr>
                      <a:r>
                        <a:rPr lang="en-US" sz="1800" b="0" dirty="0">
                          <a:solidFill>
                            <a:schemeClr val="bg1"/>
                          </a:solidFill>
                          <a:effectLst/>
                        </a:rPr>
                        <a:t>Monitor Forefront Endpoint Protection client deployment progress</a:t>
                      </a:r>
                      <a:endParaRPr lang="en-AU" sz="2000" b="0" dirty="0">
                        <a:solidFill>
                          <a:schemeClr val="bg1"/>
                        </a:solidFill>
                        <a:effectLst/>
                        <a:latin typeface="Arial"/>
                        <a:ea typeface="Arial"/>
                        <a:cs typeface="Arial Narrow"/>
                      </a:endParaRPr>
                    </a:p>
                  </a:txBody>
                  <a:tcPr marL="48247" marR="48247" marT="0" marB="0">
                    <a:solidFill>
                      <a:schemeClr val="tx1">
                        <a:lumMod val="95000"/>
                      </a:schemeClr>
                    </a:solidFill>
                  </a:tcPr>
                </a:tc>
                <a:tc>
                  <a:txBody>
                    <a:bodyPr/>
                    <a:lstStyle/>
                    <a:p>
                      <a:pPr marL="144145" algn="ctr">
                        <a:lnSpc>
                          <a:spcPct val="110000"/>
                        </a:lnSpc>
                        <a:spcBef>
                          <a:spcPts val="600"/>
                        </a:spcBef>
                        <a:spcAft>
                          <a:spcPts val="300"/>
                        </a:spcAft>
                      </a:pPr>
                      <a:r>
                        <a:rPr lang="en-US" sz="1800" dirty="0" smtClean="0">
                          <a:effectLst/>
                          <a:latin typeface="+mn-lt"/>
                          <a:ea typeface="+mn-ea"/>
                          <a:cs typeface="+mn-cs"/>
                        </a:rPr>
                        <a:t>No</a:t>
                      </a:r>
                      <a:endParaRPr lang="en-AU" sz="2000" dirty="0">
                        <a:effectLst/>
                        <a:latin typeface="Arial"/>
                        <a:ea typeface="Arial"/>
                        <a:cs typeface="Arial Narrow"/>
                      </a:endParaRPr>
                    </a:p>
                  </a:txBody>
                  <a:tcPr marL="48247" marR="48247" marT="0" marB="0"/>
                </a:tc>
                <a:tc>
                  <a:txBody>
                    <a:bodyPr/>
                    <a:lstStyle/>
                    <a:p>
                      <a:pPr marL="144145" algn="ctr">
                        <a:lnSpc>
                          <a:spcPct val="110000"/>
                        </a:lnSpc>
                        <a:spcBef>
                          <a:spcPts val="600"/>
                        </a:spcBef>
                        <a:spcAft>
                          <a:spcPts val="300"/>
                        </a:spcAft>
                      </a:pPr>
                      <a:r>
                        <a:rPr lang="en-US" sz="1800" dirty="0" smtClean="0">
                          <a:effectLst/>
                        </a:rPr>
                        <a:t>Yes</a:t>
                      </a:r>
                      <a:endParaRPr lang="en-AU" sz="2000" dirty="0">
                        <a:effectLst/>
                        <a:latin typeface="Arial"/>
                        <a:ea typeface="Arial"/>
                        <a:cs typeface="Arial Narrow"/>
                      </a:endParaRPr>
                    </a:p>
                  </a:txBody>
                  <a:tcPr marL="48247" marR="48247" marT="0" marB="0"/>
                </a:tc>
              </a:tr>
              <a:tr h="655903">
                <a:tc>
                  <a:txBody>
                    <a:bodyPr/>
                    <a:lstStyle/>
                    <a:p>
                      <a:pPr marL="144145">
                        <a:lnSpc>
                          <a:spcPct val="110000"/>
                        </a:lnSpc>
                        <a:spcBef>
                          <a:spcPts val="600"/>
                        </a:spcBef>
                        <a:spcAft>
                          <a:spcPts val="300"/>
                        </a:spcAft>
                      </a:pPr>
                      <a:r>
                        <a:rPr lang="en-US" sz="1800" b="0" dirty="0">
                          <a:solidFill>
                            <a:schemeClr val="bg1"/>
                          </a:solidFill>
                          <a:effectLst/>
                        </a:rPr>
                        <a:t>Create or modify Forefront Endpoint Protection policies</a:t>
                      </a:r>
                      <a:endParaRPr lang="en-AU" sz="2000" b="0" dirty="0">
                        <a:solidFill>
                          <a:schemeClr val="bg1"/>
                        </a:solidFill>
                        <a:effectLst/>
                        <a:latin typeface="Arial"/>
                        <a:ea typeface="Arial"/>
                        <a:cs typeface="Arial Narrow"/>
                      </a:endParaRPr>
                    </a:p>
                  </a:txBody>
                  <a:tcPr marL="48247" marR="48247" marT="0" marB="0">
                    <a:solidFill>
                      <a:schemeClr val="tx1">
                        <a:lumMod val="95000"/>
                      </a:schemeClr>
                    </a:solidFill>
                  </a:tcPr>
                </a:tc>
                <a:tc>
                  <a:txBody>
                    <a:bodyPr/>
                    <a:lstStyle/>
                    <a:p>
                      <a:pPr marL="144145" algn="ctr">
                        <a:lnSpc>
                          <a:spcPct val="110000"/>
                        </a:lnSpc>
                        <a:spcBef>
                          <a:spcPts val="600"/>
                        </a:spcBef>
                        <a:spcAft>
                          <a:spcPts val="300"/>
                        </a:spcAft>
                      </a:pPr>
                      <a:r>
                        <a:rPr lang="en-US" sz="1800" dirty="0" smtClean="0">
                          <a:effectLst/>
                        </a:rPr>
                        <a:t>No</a:t>
                      </a:r>
                      <a:endParaRPr lang="en-AU" sz="2000" dirty="0">
                        <a:effectLst/>
                        <a:latin typeface="Arial"/>
                        <a:ea typeface="Arial"/>
                        <a:cs typeface="Arial Narrow"/>
                      </a:endParaRPr>
                    </a:p>
                  </a:txBody>
                  <a:tcPr marL="48247" marR="48247" marT="0" marB="0"/>
                </a:tc>
                <a:tc>
                  <a:txBody>
                    <a:bodyPr/>
                    <a:lstStyle/>
                    <a:p>
                      <a:pPr marL="144145" algn="ctr">
                        <a:lnSpc>
                          <a:spcPct val="110000"/>
                        </a:lnSpc>
                        <a:spcBef>
                          <a:spcPts val="600"/>
                        </a:spcBef>
                        <a:spcAft>
                          <a:spcPts val="300"/>
                        </a:spcAft>
                      </a:pPr>
                      <a:r>
                        <a:rPr lang="en-US" sz="1800" dirty="0" smtClean="0">
                          <a:effectLst/>
                          <a:latin typeface="+mn-lt"/>
                          <a:ea typeface="+mn-ea"/>
                          <a:cs typeface="+mn-cs"/>
                        </a:rPr>
                        <a:t>Yes</a:t>
                      </a:r>
                      <a:endParaRPr lang="en-AU" sz="2000" dirty="0">
                        <a:effectLst/>
                        <a:latin typeface="Arial"/>
                        <a:ea typeface="Arial"/>
                        <a:cs typeface="Arial Narrow"/>
                      </a:endParaRPr>
                    </a:p>
                  </a:txBody>
                  <a:tcPr marL="48247" marR="48247" marT="0" marB="0"/>
                </a:tc>
              </a:tr>
              <a:tr h="655903">
                <a:tc>
                  <a:txBody>
                    <a:bodyPr/>
                    <a:lstStyle/>
                    <a:p>
                      <a:pPr marL="144145">
                        <a:lnSpc>
                          <a:spcPct val="110000"/>
                        </a:lnSpc>
                        <a:spcBef>
                          <a:spcPts val="600"/>
                        </a:spcBef>
                        <a:spcAft>
                          <a:spcPts val="300"/>
                        </a:spcAft>
                      </a:pPr>
                      <a:r>
                        <a:rPr lang="en-US" sz="1800" b="0">
                          <a:solidFill>
                            <a:schemeClr val="bg1"/>
                          </a:solidFill>
                          <a:effectLst/>
                        </a:rPr>
                        <a:t>Assign Forefront Endpoint Protection policies to collections</a:t>
                      </a:r>
                      <a:endParaRPr lang="en-AU" sz="2000" b="0">
                        <a:solidFill>
                          <a:schemeClr val="bg1"/>
                        </a:solidFill>
                        <a:effectLst/>
                        <a:latin typeface="Arial"/>
                        <a:ea typeface="Arial"/>
                        <a:cs typeface="Arial Narrow"/>
                      </a:endParaRPr>
                    </a:p>
                  </a:txBody>
                  <a:tcPr marL="48247" marR="48247" marT="0" marB="0">
                    <a:solidFill>
                      <a:schemeClr val="tx1">
                        <a:lumMod val="95000"/>
                      </a:schemeClr>
                    </a:solidFill>
                  </a:tcPr>
                </a:tc>
                <a:tc>
                  <a:txBody>
                    <a:bodyPr/>
                    <a:lstStyle/>
                    <a:p>
                      <a:pPr marL="144145" algn="ctr">
                        <a:lnSpc>
                          <a:spcPct val="110000"/>
                        </a:lnSpc>
                        <a:spcBef>
                          <a:spcPts val="600"/>
                        </a:spcBef>
                        <a:spcAft>
                          <a:spcPts val="300"/>
                        </a:spcAft>
                      </a:pPr>
                      <a:r>
                        <a:rPr lang="en-US" sz="1800" dirty="0" smtClean="0">
                          <a:effectLst/>
                          <a:latin typeface="+mn-lt"/>
                          <a:ea typeface="+mn-ea"/>
                          <a:cs typeface="+mn-cs"/>
                        </a:rPr>
                        <a:t>No</a:t>
                      </a:r>
                      <a:endParaRPr lang="en-AU" sz="2000" dirty="0">
                        <a:effectLst/>
                        <a:latin typeface="Arial"/>
                        <a:ea typeface="Arial"/>
                        <a:cs typeface="Arial Narrow"/>
                      </a:endParaRPr>
                    </a:p>
                  </a:txBody>
                  <a:tcPr marL="48247" marR="48247" marT="0" marB="0"/>
                </a:tc>
                <a:tc>
                  <a:txBody>
                    <a:bodyPr/>
                    <a:lstStyle/>
                    <a:p>
                      <a:pPr marL="144145" algn="ctr">
                        <a:lnSpc>
                          <a:spcPct val="110000"/>
                        </a:lnSpc>
                        <a:spcBef>
                          <a:spcPts val="600"/>
                        </a:spcBef>
                        <a:spcAft>
                          <a:spcPts val="300"/>
                        </a:spcAft>
                      </a:pPr>
                      <a:r>
                        <a:rPr lang="en-US" sz="1800" dirty="0">
                          <a:effectLst/>
                        </a:rPr>
                        <a:t>Yes</a:t>
                      </a:r>
                      <a:endParaRPr lang="en-AU" sz="2000" dirty="0">
                        <a:effectLst/>
                        <a:latin typeface="Arial"/>
                        <a:ea typeface="Arial"/>
                        <a:cs typeface="Arial Narrow"/>
                      </a:endParaRPr>
                    </a:p>
                  </a:txBody>
                  <a:tcPr marL="48247" marR="48247" marT="0" marB="0"/>
                </a:tc>
              </a:tr>
              <a:tr h="895175">
                <a:tc>
                  <a:txBody>
                    <a:bodyPr/>
                    <a:lstStyle/>
                    <a:p>
                      <a:pPr marL="144145">
                        <a:lnSpc>
                          <a:spcPct val="110000"/>
                        </a:lnSpc>
                        <a:spcBef>
                          <a:spcPts val="600"/>
                        </a:spcBef>
                        <a:spcAft>
                          <a:spcPts val="300"/>
                        </a:spcAft>
                      </a:pPr>
                      <a:r>
                        <a:rPr lang="en-US" sz="1800" b="0">
                          <a:solidFill>
                            <a:schemeClr val="bg1"/>
                          </a:solidFill>
                          <a:effectLst/>
                        </a:rPr>
                        <a:t>Monitor Forefront Endpoint Protection via the Forefront Endpoint Protection dashboard</a:t>
                      </a:r>
                      <a:endParaRPr lang="en-AU" sz="2000" b="0">
                        <a:solidFill>
                          <a:schemeClr val="bg1"/>
                        </a:solidFill>
                        <a:effectLst/>
                        <a:latin typeface="Arial"/>
                        <a:ea typeface="Arial"/>
                        <a:cs typeface="Arial Narrow"/>
                      </a:endParaRPr>
                    </a:p>
                  </a:txBody>
                  <a:tcPr marL="48247" marR="48247" marT="0" marB="0">
                    <a:solidFill>
                      <a:schemeClr val="tx1">
                        <a:lumMod val="95000"/>
                      </a:schemeClr>
                    </a:solidFill>
                  </a:tcPr>
                </a:tc>
                <a:tc>
                  <a:txBody>
                    <a:bodyPr/>
                    <a:lstStyle/>
                    <a:p>
                      <a:pPr marL="144145" algn="ctr">
                        <a:lnSpc>
                          <a:spcPct val="110000"/>
                        </a:lnSpc>
                        <a:spcBef>
                          <a:spcPts val="600"/>
                        </a:spcBef>
                        <a:spcAft>
                          <a:spcPts val="300"/>
                        </a:spcAft>
                      </a:pPr>
                      <a:r>
                        <a:rPr lang="en-US" sz="1800" dirty="0" smtClean="0">
                          <a:effectLst/>
                          <a:latin typeface="+mn-lt"/>
                          <a:ea typeface="+mn-ea"/>
                          <a:cs typeface="+mn-cs"/>
                        </a:rPr>
                        <a:t>No</a:t>
                      </a:r>
                      <a:endParaRPr lang="en-AU" sz="2000" dirty="0">
                        <a:effectLst/>
                        <a:latin typeface="Arial"/>
                        <a:ea typeface="Arial"/>
                        <a:cs typeface="Arial Narrow"/>
                      </a:endParaRPr>
                    </a:p>
                  </a:txBody>
                  <a:tcPr marL="48247" marR="48247" marT="0" marB="0"/>
                </a:tc>
                <a:tc>
                  <a:txBody>
                    <a:bodyPr/>
                    <a:lstStyle/>
                    <a:p>
                      <a:pPr marL="144145" algn="ctr">
                        <a:lnSpc>
                          <a:spcPct val="110000"/>
                        </a:lnSpc>
                        <a:spcBef>
                          <a:spcPts val="600"/>
                        </a:spcBef>
                        <a:spcAft>
                          <a:spcPts val="300"/>
                        </a:spcAft>
                      </a:pPr>
                      <a:r>
                        <a:rPr lang="en-US" sz="1800" dirty="0" smtClean="0">
                          <a:effectLst/>
                          <a:latin typeface="+mn-lt"/>
                          <a:ea typeface="+mn-ea"/>
                          <a:cs typeface="+mn-cs"/>
                        </a:rPr>
                        <a:t>Yes</a:t>
                      </a:r>
                      <a:endParaRPr lang="en-AU" sz="2000" dirty="0">
                        <a:effectLst/>
                        <a:latin typeface="Arial"/>
                        <a:ea typeface="Arial"/>
                        <a:cs typeface="Arial Narrow"/>
                      </a:endParaRPr>
                    </a:p>
                  </a:txBody>
                  <a:tcPr marL="48247" marR="48247" marT="0" marB="0"/>
                </a:tc>
              </a:tr>
              <a:tr h="314668">
                <a:tc>
                  <a:txBody>
                    <a:bodyPr/>
                    <a:lstStyle/>
                    <a:p>
                      <a:pPr marL="144145">
                        <a:lnSpc>
                          <a:spcPct val="110000"/>
                        </a:lnSpc>
                        <a:spcBef>
                          <a:spcPts val="600"/>
                        </a:spcBef>
                        <a:spcAft>
                          <a:spcPts val="300"/>
                        </a:spcAft>
                      </a:pPr>
                      <a:r>
                        <a:rPr lang="en-US" sz="1800" b="0">
                          <a:solidFill>
                            <a:schemeClr val="bg1"/>
                          </a:solidFill>
                          <a:effectLst/>
                        </a:rPr>
                        <a:t>Forefront Endpoint Protection Reporting</a:t>
                      </a:r>
                      <a:endParaRPr lang="en-AU" sz="2000" b="0">
                        <a:solidFill>
                          <a:schemeClr val="bg1"/>
                        </a:solidFill>
                        <a:effectLst/>
                        <a:latin typeface="Arial"/>
                        <a:ea typeface="Arial"/>
                        <a:cs typeface="Arial Narrow"/>
                      </a:endParaRPr>
                    </a:p>
                  </a:txBody>
                  <a:tcPr marL="48247" marR="48247" marT="0" marB="0">
                    <a:solidFill>
                      <a:schemeClr val="tx1">
                        <a:lumMod val="95000"/>
                      </a:schemeClr>
                    </a:solidFill>
                  </a:tcPr>
                </a:tc>
                <a:tc>
                  <a:txBody>
                    <a:bodyPr/>
                    <a:lstStyle/>
                    <a:p>
                      <a:pPr marL="144145" algn="ctr">
                        <a:lnSpc>
                          <a:spcPct val="110000"/>
                        </a:lnSpc>
                        <a:spcBef>
                          <a:spcPts val="600"/>
                        </a:spcBef>
                        <a:spcAft>
                          <a:spcPts val="300"/>
                        </a:spcAft>
                      </a:pPr>
                      <a:r>
                        <a:rPr lang="en-US" sz="1800" b="1" dirty="0" smtClean="0">
                          <a:effectLst/>
                          <a:latin typeface="+mn-lt"/>
                          <a:ea typeface="+mn-ea"/>
                          <a:cs typeface="+mn-cs"/>
                        </a:rPr>
                        <a:t>Yes</a:t>
                      </a:r>
                      <a:endParaRPr lang="en-AU" sz="2000" b="1" dirty="0">
                        <a:effectLst/>
                        <a:latin typeface="Arial"/>
                        <a:ea typeface="Arial"/>
                        <a:cs typeface="Arial Narrow"/>
                      </a:endParaRPr>
                    </a:p>
                  </a:txBody>
                  <a:tcPr marL="48247" marR="48247" marT="0" marB="0"/>
                </a:tc>
                <a:tc>
                  <a:txBody>
                    <a:bodyPr/>
                    <a:lstStyle/>
                    <a:p>
                      <a:pPr marL="144145" algn="ctr">
                        <a:lnSpc>
                          <a:spcPct val="110000"/>
                        </a:lnSpc>
                        <a:spcBef>
                          <a:spcPts val="600"/>
                        </a:spcBef>
                        <a:spcAft>
                          <a:spcPts val="300"/>
                        </a:spcAft>
                      </a:pPr>
                      <a:r>
                        <a:rPr lang="en-US" sz="1800" dirty="0" smtClean="0">
                          <a:effectLst/>
                          <a:latin typeface="+mn-lt"/>
                          <a:ea typeface="+mn-ea"/>
                          <a:cs typeface="+mn-cs"/>
                        </a:rPr>
                        <a:t>Yes</a:t>
                      </a:r>
                      <a:endParaRPr lang="en-AU" sz="2000" dirty="0">
                        <a:effectLst/>
                        <a:latin typeface="Arial"/>
                        <a:ea typeface="Arial"/>
                        <a:cs typeface="Arial Narrow"/>
                      </a:endParaRPr>
                    </a:p>
                  </a:txBody>
                  <a:tcPr marL="48247" marR="48247" marT="0" marB="0"/>
                </a:tc>
              </a:tr>
              <a:tr h="588877">
                <a:tc>
                  <a:txBody>
                    <a:bodyPr/>
                    <a:lstStyle/>
                    <a:p>
                      <a:pPr marL="144145">
                        <a:lnSpc>
                          <a:spcPct val="110000"/>
                        </a:lnSpc>
                        <a:spcBef>
                          <a:spcPts val="600"/>
                        </a:spcBef>
                        <a:spcAft>
                          <a:spcPts val="300"/>
                        </a:spcAft>
                      </a:pPr>
                      <a:r>
                        <a:rPr lang="en-US" sz="1800" b="0" dirty="0">
                          <a:solidFill>
                            <a:schemeClr val="bg1"/>
                          </a:solidFill>
                          <a:effectLst/>
                        </a:rPr>
                        <a:t>Configure Forefront Endpoint Protection alerts</a:t>
                      </a:r>
                      <a:endParaRPr lang="en-AU" sz="2000" b="0" dirty="0">
                        <a:solidFill>
                          <a:schemeClr val="bg1"/>
                        </a:solidFill>
                        <a:effectLst/>
                        <a:latin typeface="Arial"/>
                        <a:ea typeface="Arial"/>
                        <a:cs typeface="Arial Narrow"/>
                      </a:endParaRPr>
                    </a:p>
                  </a:txBody>
                  <a:tcPr marL="48247" marR="48247" marT="0" marB="0">
                    <a:solidFill>
                      <a:schemeClr val="tx1">
                        <a:lumMod val="95000"/>
                      </a:schemeClr>
                    </a:solidFill>
                  </a:tcPr>
                </a:tc>
                <a:tc>
                  <a:txBody>
                    <a:bodyPr/>
                    <a:lstStyle/>
                    <a:p>
                      <a:pPr marL="144145" algn="ctr">
                        <a:lnSpc>
                          <a:spcPct val="110000"/>
                        </a:lnSpc>
                        <a:spcBef>
                          <a:spcPts val="600"/>
                        </a:spcBef>
                        <a:spcAft>
                          <a:spcPts val="300"/>
                        </a:spcAft>
                      </a:pPr>
                      <a:r>
                        <a:rPr lang="en-US" sz="1800" dirty="0" smtClean="0">
                          <a:effectLst/>
                          <a:latin typeface="+mn-lt"/>
                          <a:ea typeface="+mn-ea"/>
                          <a:cs typeface="+mn-cs"/>
                        </a:rPr>
                        <a:t>No</a:t>
                      </a:r>
                      <a:endParaRPr lang="en-AU" sz="2000" dirty="0">
                        <a:effectLst/>
                        <a:latin typeface="Arial"/>
                        <a:ea typeface="Arial"/>
                        <a:cs typeface="Arial Narrow"/>
                      </a:endParaRPr>
                    </a:p>
                  </a:txBody>
                  <a:tcPr marL="48247" marR="48247" marT="0" marB="0"/>
                </a:tc>
                <a:tc>
                  <a:txBody>
                    <a:bodyPr/>
                    <a:lstStyle/>
                    <a:p>
                      <a:pPr marL="144145" algn="ctr">
                        <a:lnSpc>
                          <a:spcPct val="110000"/>
                        </a:lnSpc>
                        <a:spcBef>
                          <a:spcPts val="600"/>
                        </a:spcBef>
                        <a:spcAft>
                          <a:spcPts val="300"/>
                        </a:spcAft>
                      </a:pPr>
                      <a:r>
                        <a:rPr lang="en-US" sz="1800" dirty="0" smtClean="0">
                          <a:effectLst/>
                          <a:latin typeface="+mn-lt"/>
                          <a:ea typeface="+mn-ea"/>
                          <a:cs typeface="+mn-cs"/>
                        </a:rPr>
                        <a:t>Yes</a:t>
                      </a:r>
                      <a:endParaRPr lang="en-AU" sz="2000" dirty="0">
                        <a:effectLst/>
                        <a:latin typeface="Arial"/>
                        <a:ea typeface="Arial"/>
                        <a:cs typeface="Arial Narrow"/>
                      </a:endParaRPr>
                    </a:p>
                  </a:txBody>
                  <a:tcPr marL="48247" marR="48247" marT="0" marB="0"/>
                </a:tc>
              </a:tr>
            </a:tbl>
          </a:graphicData>
        </a:graphic>
      </p:graphicFrame>
    </p:spTree>
    <p:extLst>
      <p:ext uri="{BB962C8B-B14F-4D97-AF65-F5344CB8AC3E}">
        <p14:creationId xmlns:p14="http://schemas.microsoft.com/office/powerpoint/2010/main" val="141761988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Basic Installation – </a:t>
            </a:r>
            <a:br>
              <a:rPr lang="en-US" dirty="0" smtClean="0"/>
            </a:br>
            <a:r>
              <a:rPr lang="en-US" dirty="0" smtClean="0"/>
              <a:t>FEP On Existing </a:t>
            </a:r>
            <a:r>
              <a:rPr lang="en-US" dirty="0" err="1" smtClean="0"/>
              <a:t>ConfigMgr</a:t>
            </a:r>
            <a:r>
              <a:rPr lang="en-US" dirty="0" smtClean="0"/>
              <a:t> Server Roles </a:t>
            </a:r>
            <a:endParaRPr lang="en-US" dirty="0"/>
          </a:p>
        </p:txBody>
      </p:sp>
      <p:sp>
        <p:nvSpPr>
          <p:cNvPr id="8" name="Content Placeholder 7"/>
          <p:cNvSpPr>
            <a:spLocks noGrp="1"/>
          </p:cNvSpPr>
          <p:nvPr>
            <p:ph sz="half" idx="4294967295"/>
          </p:nvPr>
        </p:nvSpPr>
        <p:spPr>
          <a:xfrm>
            <a:off x="519112" y="1901825"/>
            <a:ext cx="5051425" cy="2566857"/>
          </a:xfrm>
          <a:prstGeom prst="rect">
            <a:avLst/>
          </a:prstGeom>
        </p:spPr>
        <p:txBody>
          <a:bodyPr/>
          <a:lstStyle/>
          <a:p>
            <a:r>
              <a:rPr lang="en-US" sz="2800" dirty="0" smtClean="0"/>
              <a:t>FEP supports the existing  ConfigMgr topologies</a:t>
            </a:r>
          </a:p>
          <a:p>
            <a:r>
              <a:rPr lang="en-US" sz="2800" dirty="0" smtClean="0"/>
              <a:t>FEP discovers and installs its server roles on the ConfigMgr server roles </a:t>
            </a:r>
          </a:p>
          <a:p>
            <a:endParaRPr lang="en-US" sz="2800" dirty="0"/>
          </a:p>
        </p:txBody>
      </p:sp>
      <p:sp>
        <p:nvSpPr>
          <p:cNvPr id="4" name="Rectangle 3"/>
          <p:cNvSpPr/>
          <p:nvPr/>
        </p:nvSpPr>
        <p:spPr>
          <a:xfrm>
            <a:off x="6404749" y="4884651"/>
            <a:ext cx="5486400" cy="900246"/>
          </a:xfrm>
          <a:prstGeom prst="rect">
            <a:avLst/>
          </a:prstGeom>
        </p:spPr>
        <p:txBody>
          <a:bodyPr wrap="square">
            <a:spAutoFit/>
          </a:bodyPr>
          <a:lstStyle/>
          <a:p>
            <a:pPr marL="0" lvl="3">
              <a:lnSpc>
                <a:spcPts val="2100"/>
              </a:lnSpc>
              <a:buClr>
                <a:srgbClr val="C00000"/>
              </a:buClr>
              <a:buSzPct val="100000"/>
            </a:pPr>
            <a:r>
              <a:rPr lang="en-US" sz="1400" dirty="0" smtClean="0"/>
              <a:t>One </a:t>
            </a:r>
            <a:r>
              <a:rPr lang="en-US" sz="1400" dirty="0"/>
              <a:t>less infrastructure to </a:t>
            </a:r>
            <a:r>
              <a:rPr lang="en-US" sz="1400" dirty="0" smtClean="0"/>
              <a:t>deploy, secure </a:t>
            </a:r>
            <a:r>
              <a:rPr lang="en-US" sz="1400" dirty="0"/>
              <a:t>&amp; </a:t>
            </a:r>
            <a:r>
              <a:rPr lang="en-US" sz="1400" dirty="0" smtClean="0"/>
              <a:t>maintain</a:t>
            </a:r>
            <a:r>
              <a:rPr lang="en-US" sz="1300" dirty="0" smtClean="0"/>
              <a:t>; </a:t>
            </a:r>
          </a:p>
          <a:p>
            <a:pPr marL="0" lvl="3">
              <a:lnSpc>
                <a:spcPts val="2100"/>
              </a:lnSpc>
              <a:buClr>
                <a:srgbClr val="C00000"/>
              </a:buClr>
              <a:buSzPct val="100000"/>
            </a:pPr>
            <a:r>
              <a:rPr lang="en-US" sz="1300" dirty="0" smtClean="0"/>
              <a:t>No additional HW required; </a:t>
            </a:r>
          </a:p>
          <a:p>
            <a:pPr marL="0" lvl="3">
              <a:lnSpc>
                <a:spcPts val="2100"/>
              </a:lnSpc>
              <a:buClr>
                <a:srgbClr val="C00000"/>
              </a:buClr>
              <a:buSzPct val="100000"/>
            </a:pPr>
            <a:r>
              <a:rPr lang="en-US" sz="1300" dirty="0" smtClean="0"/>
              <a:t>Simple - Auto discovery &amp; installation of FEP on top of ConfigMgr roles</a:t>
            </a:r>
            <a:endParaRPr lang="en-US" sz="1300" dirty="0"/>
          </a:p>
        </p:txBody>
      </p:sp>
      <p:grpSp>
        <p:nvGrpSpPr>
          <p:cNvPr id="7" name="Group 6"/>
          <p:cNvGrpSpPr/>
          <p:nvPr/>
        </p:nvGrpSpPr>
        <p:grpSpPr>
          <a:xfrm>
            <a:off x="6233669" y="1718053"/>
            <a:ext cx="5652631" cy="2942309"/>
            <a:chOff x="5239657" y="3124201"/>
            <a:chExt cx="5652631" cy="2942309"/>
          </a:xfrm>
        </p:grpSpPr>
        <p:grpSp>
          <p:nvGrpSpPr>
            <p:cNvPr id="12" name="Group 11"/>
            <p:cNvGrpSpPr/>
            <p:nvPr/>
          </p:nvGrpSpPr>
          <p:grpSpPr>
            <a:xfrm>
              <a:off x="6917188" y="4897260"/>
              <a:ext cx="1236749" cy="1093803"/>
              <a:chOff x="6766801" y="1298966"/>
              <a:chExt cx="1044401" cy="1339746"/>
            </a:xfrm>
          </p:grpSpPr>
          <p:sp>
            <p:nvSpPr>
              <p:cNvPr id="13" name="Intranet"/>
              <p:cNvSpPr/>
              <p:nvPr/>
            </p:nvSpPr>
            <p:spPr bwMode="auto">
              <a:xfrm>
                <a:off x="6766801" y="2186335"/>
                <a:ext cx="1044401" cy="452377"/>
              </a:xfrm>
              <a:prstGeom prst="rect">
                <a:avLst/>
              </a:prstGeom>
            </p:spPr>
            <p:txBody>
              <a:bodyPr wrap="none">
                <a:spAutoFit/>
              </a:bodyPr>
              <a:lstStyle/>
              <a:p>
                <a:pPr defTabSz="1462361">
                  <a:defRPr/>
                </a:pPr>
                <a:r>
                  <a:rPr lang="en-US" spc="-133" dirty="0">
                    <a:ln w="18415" cmpd="sng">
                      <a:noFill/>
                      <a:prstDash val="solid"/>
                    </a:ln>
                    <a:solidFill>
                      <a:srgbClr val="FFFFFF"/>
                    </a:solidFill>
                    <a:effectLst>
                      <a:glow rad="101600">
                        <a:srgbClr val="000000">
                          <a:alpha val="40000"/>
                        </a:srgbClr>
                      </a:glow>
                      <a:outerShdw blurRad="63500" sx="102000" sy="102000" algn="ctr" rotWithShape="0">
                        <a:prstClr val="black">
                          <a:alpha val="40000"/>
                        </a:prstClr>
                      </a:outerShdw>
                    </a:effectLst>
                    <a:latin typeface="Segoe"/>
                  </a:rPr>
                  <a:t>Primary Site</a:t>
                </a:r>
              </a:p>
            </p:txBody>
          </p:sp>
          <p:graphicFrame>
            <p:nvGraphicFramePr>
              <p:cNvPr id="14" name="Object 21"/>
              <p:cNvGraphicFramePr>
                <a:graphicFrameLocks noChangeAspect="1"/>
              </p:cNvGraphicFramePr>
              <p:nvPr>
                <p:extLst>
                  <p:ext uri="{D42A27DB-BD31-4B8C-83A1-F6EECF244321}">
                    <p14:modId xmlns:p14="http://schemas.microsoft.com/office/powerpoint/2010/main" val="4176683110"/>
                  </p:ext>
                </p:extLst>
              </p:nvPr>
            </p:nvGraphicFramePr>
            <p:xfrm>
              <a:off x="7157357" y="1298966"/>
              <a:ext cx="593725" cy="1318683"/>
            </p:xfrm>
            <a:graphic>
              <a:graphicData uri="http://schemas.openxmlformats.org/presentationml/2006/ole">
                <mc:AlternateContent xmlns:mc="http://schemas.openxmlformats.org/markup-compatibility/2006">
                  <mc:Choice xmlns:v="urn:schemas-microsoft-com:vml" Requires="v">
                    <p:oleObj spid="_x0000_s1118" name="Visio" r:id="rId3" imgW="745276" imgH="1240139" progId="Visio.Drawing.11">
                      <p:embed/>
                    </p:oleObj>
                  </mc:Choice>
                  <mc:Fallback>
                    <p:oleObj name="Visio" r:id="rId3" imgW="745276" imgH="1240139"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7357" y="1298966"/>
                            <a:ext cx="593725" cy="1318683"/>
                          </a:xfrm>
                          <a:prstGeom prst="rect">
                            <a:avLst/>
                          </a:prstGeom>
                          <a:noFill/>
                          <a:ln>
                            <a:noFill/>
                          </a:ln>
                          <a:effectLst/>
                          <a:extLst>
                            <a:ext uri="{909E8E84-426E-40DD-AFC4-6F175D3DCCD1}">
                              <a14:hiddenFill xmlns:a14="http://schemas.microsoft.com/office/drawing/2010/main">
                                <a:gradFill rotWithShape="0">
                                  <a:gsLst>
                                    <a:gs pos="0">
                                      <a:srgbClr val="847F2B"/>
                                    </a:gs>
                                    <a:gs pos="50000">
                                      <a:schemeClr val="folHlink"/>
                                    </a:gs>
                                    <a:gs pos="100000">
                                      <a:srgbClr val="847F2B"/>
                                    </a:gs>
                                  </a:gsLst>
                                  <a:lin ang="2700000" scaled="1"/>
                                </a:gra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5" name="Group 14"/>
            <p:cNvGrpSpPr/>
            <p:nvPr/>
          </p:nvGrpSpPr>
          <p:grpSpPr>
            <a:xfrm>
              <a:off x="5239657" y="4866126"/>
              <a:ext cx="1236749" cy="1200384"/>
              <a:chOff x="6766801" y="1168423"/>
              <a:chExt cx="1044401" cy="1470292"/>
            </a:xfrm>
          </p:grpSpPr>
          <p:sp>
            <p:nvSpPr>
              <p:cNvPr id="16" name="Intranet"/>
              <p:cNvSpPr/>
              <p:nvPr/>
            </p:nvSpPr>
            <p:spPr bwMode="auto">
              <a:xfrm>
                <a:off x="6766801" y="2186338"/>
                <a:ext cx="1044401" cy="452377"/>
              </a:xfrm>
              <a:prstGeom prst="rect">
                <a:avLst/>
              </a:prstGeom>
            </p:spPr>
            <p:txBody>
              <a:bodyPr wrap="none">
                <a:spAutoFit/>
              </a:bodyPr>
              <a:lstStyle/>
              <a:p>
                <a:pPr defTabSz="1462361">
                  <a:defRPr/>
                </a:pPr>
                <a:r>
                  <a:rPr lang="en-US" spc="-133" dirty="0">
                    <a:ln w="18415" cmpd="sng">
                      <a:noFill/>
                      <a:prstDash val="solid"/>
                    </a:ln>
                    <a:solidFill>
                      <a:srgbClr val="FFFFFF"/>
                    </a:solidFill>
                    <a:effectLst>
                      <a:glow rad="101600">
                        <a:srgbClr val="000000">
                          <a:alpha val="40000"/>
                        </a:srgbClr>
                      </a:glow>
                      <a:outerShdw blurRad="63500" sx="102000" sy="102000" algn="ctr" rotWithShape="0">
                        <a:prstClr val="black">
                          <a:alpha val="40000"/>
                        </a:prstClr>
                      </a:outerShdw>
                    </a:effectLst>
                    <a:latin typeface="Segoe"/>
                  </a:rPr>
                  <a:t>Primary Site</a:t>
                </a:r>
              </a:p>
            </p:txBody>
          </p:sp>
          <p:graphicFrame>
            <p:nvGraphicFramePr>
              <p:cNvPr id="17" name="Object 21"/>
              <p:cNvGraphicFramePr>
                <a:graphicFrameLocks noChangeAspect="1"/>
              </p:cNvGraphicFramePr>
              <p:nvPr>
                <p:extLst>
                  <p:ext uri="{D42A27DB-BD31-4B8C-83A1-F6EECF244321}">
                    <p14:modId xmlns:p14="http://schemas.microsoft.com/office/powerpoint/2010/main" val="2949105005"/>
                  </p:ext>
                </p:extLst>
              </p:nvPr>
            </p:nvGraphicFramePr>
            <p:xfrm>
              <a:off x="7217477" y="1168423"/>
              <a:ext cx="593725" cy="1318683"/>
            </p:xfrm>
            <a:graphic>
              <a:graphicData uri="http://schemas.openxmlformats.org/presentationml/2006/ole">
                <mc:AlternateContent xmlns:mc="http://schemas.openxmlformats.org/markup-compatibility/2006">
                  <mc:Choice xmlns:v="urn:schemas-microsoft-com:vml" Requires="v">
                    <p:oleObj spid="_x0000_s1119" name="Visio" r:id="rId5" imgW="745276" imgH="1240139" progId="Visio.Drawing.11">
                      <p:embed/>
                    </p:oleObj>
                  </mc:Choice>
                  <mc:Fallback>
                    <p:oleObj name="Visio" r:id="rId5" imgW="745276" imgH="1240139"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7477" y="1168423"/>
                            <a:ext cx="593725" cy="1318683"/>
                          </a:xfrm>
                          <a:prstGeom prst="rect">
                            <a:avLst/>
                          </a:prstGeom>
                          <a:noFill/>
                          <a:ln>
                            <a:noFill/>
                          </a:ln>
                          <a:effectLst/>
                          <a:extLst>
                            <a:ext uri="{909E8E84-426E-40DD-AFC4-6F175D3DCCD1}">
                              <a14:hiddenFill xmlns:a14="http://schemas.microsoft.com/office/drawing/2010/main">
                                <a:gradFill rotWithShape="0">
                                  <a:gsLst>
                                    <a:gs pos="0">
                                      <a:srgbClr val="847F2B"/>
                                    </a:gs>
                                    <a:gs pos="50000">
                                      <a:schemeClr val="folHlink"/>
                                    </a:gs>
                                    <a:gs pos="100000">
                                      <a:srgbClr val="847F2B"/>
                                    </a:gs>
                                  </a:gsLst>
                                  <a:lin ang="2700000" scaled="1"/>
                                </a:gra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8" name="Group 17"/>
            <p:cNvGrpSpPr/>
            <p:nvPr/>
          </p:nvGrpSpPr>
          <p:grpSpPr>
            <a:xfrm>
              <a:off x="8766115" y="4866127"/>
              <a:ext cx="1236749" cy="1093803"/>
              <a:chOff x="6766801" y="1298966"/>
              <a:chExt cx="1044401" cy="1339746"/>
            </a:xfrm>
          </p:grpSpPr>
          <p:sp>
            <p:nvSpPr>
              <p:cNvPr id="19" name="Intranet"/>
              <p:cNvSpPr/>
              <p:nvPr/>
            </p:nvSpPr>
            <p:spPr bwMode="auto">
              <a:xfrm>
                <a:off x="6766801" y="2186335"/>
                <a:ext cx="1044401" cy="452377"/>
              </a:xfrm>
              <a:prstGeom prst="rect">
                <a:avLst/>
              </a:prstGeom>
            </p:spPr>
            <p:txBody>
              <a:bodyPr wrap="none">
                <a:spAutoFit/>
              </a:bodyPr>
              <a:lstStyle/>
              <a:p>
                <a:pPr defTabSz="1462361">
                  <a:defRPr/>
                </a:pPr>
                <a:r>
                  <a:rPr lang="en-US" spc="-133" dirty="0">
                    <a:ln w="18415" cmpd="sng">
                      <a:noFill/>
                      <a:prstDash val="solid"/>
                    </a:ln>
                    <a:solidFill>
                      <a:srgbClr val="FFFFFF"/>
                    </a:solidFill>
                    <a:effectLst>
                      <a:glow rad="101600">
                        <a:srgbClr val="000000">
                          <a:alpha val="40000"/>
                        </a:srgbClr>
                      </a:glow>
                      <a:outerShdw blurRad="63500" sx="102000" sy="102000" algn="ctr" rotWithShape="0">
                        <a:prstClr val="black">
                          <a:alpha val="40000"/>
                        </a:prstClr>
                      </a:outerShdw>
                    </a:effectLst>
                    <a:latin typeface="Segoe"/>
                  </a:rPr>
                  <a:t>Primary Site</a:t>
                </a:r>
              </a:p>
            </p:txBody>
          </p:sp>
          <p:graphicFrame>
            <p:nvGraphicFramePr>
              <p:cNvPr id="20" name="Object 21"/>
              <p:cNvGraphicFramePr>
                <a:graphicFrameLocks noChangeAspect="1"/>
              </p:cNvGraphicFramePr>
              <p:nvPr>
                <p:extLst>
                  <p:ext uri="{D42A27DB-BD31-4B8C-83A1-F6EECF244321}">
                    <p14:modId xmlns:p14="http://schemas.microsoft.com/office/powerpoint/2010/main" val="1286685429"/>
                  </p:ext>
                </p:extLst>
              </p:nvPr>
            </p:nvGraphicFramePr>
            <p:xfrm>
              <a:off x="7157357" y="1298966"/>
              <a:ext cx="593725" cy="1318683"/>
            </p:xfrm>
            <a:graphic>
              <a:graphicData uri="http://schemas.openxmlformats.org/presentationml/2006/ole">
                <mc:AlternateContent xmlns:mc="http://schemas.openxmlformats.org/markup-compatibility/2006">
                  <mc:Choice xmlns:v="urn:schemas-microsoft-com:vml" Requires="v">
                    <p:oleObj spid="_x0000_s1120" name="Visio" r:id="rId6" imgW="745276" imgH="1240139" progId="Visio.Drawing.11">
                      <p:embed/>
                    </p:oleObj>
                  </mc:Choice>
                  <mc:Fallback>
                    <p:oleObj name="Visio" r:id="rId6" imgW="745276" imgH="1240139"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7357" y="1298966"/>
                            <a:ext cx="593725" cy="1318683"/>
                          </a:xfrm>
                          <a:prstGeom prst="rect">
                            <a:avLst/>
                          </a:prstGeom>
                          <a:noFill/>
                          <a:ln>
                            <a:noFill/>
                          </a:ln>
                          <a:effectLst/>
                          <a:extLst>
                            <a:ext uri="{909E8E84-426E-40DD-AFC4-6F175D3DCCD1}">
                              <a14:hiddenFill xmlns:a14="http://schemas.microsoft.com/office/drawing/2010/main">
                                <a:gradFill rotWithShape="0">
                                  <a:gsLst>
                                    <a:gs pos="0">
                                      <a:srgbClr val="847F2B"/>
                                    </a:gs>
                                    <a:gs pos="50000">
                                      <a:schemeClr val="folHlink"/>
                                    </a:gs>
                                    <a:gs pos="100000">
                                      <a:srgbClr val="847F2B"/>
                                    </a:gs>
                                  </a:gsLst>
                                  <a:lin ang="2700000" scaled="1"/>
                                </a:gra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cxnSp>
          <p:nvCxnSpPr>
            <p:cNvPr id="21" name="Straight Arrow Connector 20"/>
            <p:cNvCxnSpPr>
              <a:endCxn id="17" idx="0"/>
            </p:cNvCxnSpPr>
            <p:nvPr/>
          </p:nvCxnSpPr>
          <p:spPr>
            <a:xfrm flipH="1">
              <a:off x="6124870" y="4428633"/>
              <a:ext cx="1684030" cy="437493"/>
            </a:xfrm>
            <a:prstGeom prst="straightConnector1">
              <a:avLst/>
            </a:prstGeom>
            <a:ln w="31750" cmpd="sng">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808899" y="4428634"/>
              <a:ext cx="0" cy="437493"/>
            </a:xfrm>
            <a:prstGeom prst="straightConnector1">
              <a:avLst/>
            </a:prstGeom>
            <a:ln w="31750" cmpd="sng">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0" idx="0"/>
            </p:cNvCxnSpPr>
            <p:nvPr/>
          </p:nvCxnSpPr>
          <p:spPr>
            <a:xfrm>
              <a:off x="7808900" y="4428633"/>
              <a:ext cx="1771236" cy="437494"/>
            </a:xfrm>
            <a:prstGeom prst="straightConnector1">
              <a:avLst/>
            </a:prstGeom>
            <a:ln w="31750" cmpd="sng">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Flowchart: Process 26"/>
            <p:cNvSpPr/>
            <p:nvPr/>
          </p:nvSpPr>
          <p:spPr>
            <a:xfrm>
              <a:off x="8120369" y="3657504"/>
              <a:ext cx="1263274" cy="379093"/>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smtClean="0"/>
                <a:t>FEP Console Extension</a:t>
              </a:r>
              <a:endParaRPr lang="en-US" sz="1000" dirty="0"/>
            </a:p>
          </p:txBody>
        </p:sp>
        <p:sp>
          <p:nvSpPr>
            <p:cNvPr id="29" name="Flowchart: Process 28"/>
            <p:cNvSpPr/>
            <p:nvPr/>
          </p:nvSpPr>
          <p:spPr>
            <a:xfrm>
              <a:off x="7808900" y="5091194"/>
              <a:ext cx="1242000" cy="379093"/>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smtClean="0"/>
                <a:t>FEP Console Extension</a:t>
              </a:r>
              <a:endParaRPr lang="en-US" sz="1000" dirty="0"/>
            </a:p>
          </p:txBody>
        </p:sp>
        <p:sp>
          <p:nvSpPr>
            <p:cNvPr id="31" name="Flowchart: Process 30"/>
            <p:cNvSpPr/>
            <p:nvPr/>
          </p:nvSpPr>
          <p:spPr>
            <a:xfrm>
              <a:off x="6365157" y="3124202"/>
              <a:ext cx="1173040" cy="379093"/>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smtClean="0"/>
                <a:t>FEP Server Extensions</a:t>
              </a:r>
              <a:endParaRPr lang="en-US" sz="1000" dirty="0"/>
            </a:p>
          </p:txBody>
        </p:sp>
        <p:sp>
          <p:nvSpPr>
            <p:cNvPr id="32" name="Flowchart: Process 31"/>
            <p:cNvSpPr/>
            <p:nvPr/>
          </p:nvSpPr>
          <p:spPr>
            <a:xfrm>
              <a:off x="7982920" y="3124201"/>
              <a:ext cx="1173040" cy="379093"/>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a:t>FEP Repo</a:t>
              </a:r>
              <a:r>
                <a:rPr lang="en-US" sz="1000" dirty="0" smtClean="0"/>
                <a:t>rts</a:t>
              </a:r>
              <a:endParaRPr lang="en-US" sz="1000" dirty="0"/>
            </a:p>
          </p:txBody>
        </p:sp>
        <p:sp>
          <p:nvSpPr>
            <p:cNvPr id="39" name="Intranet"/>
            <p:cNvSpPr/>
            <p:nvPr/>
          </p:nvSpPr>
          <p:spPr bwMode="auto">
            <a:xfrm>
              <a:off x="6989319" y="4038218"/>
              <a:ext cx="1185453" cy="369332"/>
            </a:xfrm>
            <a:prstGeom prst="rect">
              <a:avLst/>
            </a:prstGeom>
          </p:spPr>
          <p:txBody>
            <a:bodyPr wrap="none">
              <a:spAutoFit/>
            </a:bodyPr>
            <a:lstStyle/>
            <a:p>
              <a:pPr defTabSz="1462361">
                <a:defRPr/>
              </a:pPr>
              <a:r>
                <a:rPr lang="en-US" spc="-133" dirty="0">
                  <a:ln w="18415" cmpd="sng">
                    <a:noFill/>
                    <a:prstDash val="solid"/>
                  </a:ln>
                  <a:solidFill>
                    <a:srgbClr val="FFFFFF"/>
                  </a:solidFill>
                  <a:effectLst>
                    <a:glow rad="101600">
                      <a:srgbClr val="000000">
                        <a:alpha val="40000"/>
                      </a:srgbClr>
                    </a:glow>
                    <a:outerShdw blurRad="63500" sx="102000" sy="102000" algn="ctr" rotWithShape="0">
                      <a:prstClr val="black">
                        <a:alpha val="40000"/>
                      </a:prstClr>
                    </a:outerShdw>
                  </a:effectLst>
                  <a:latin typeface="Segoe"/>
                </a:rPr>
                <a:t>Central Site</a:t>
              </a:r>
            </a:p>
          </p:txBody>
        </p:sp>
        <p:graphicFrame>
          <p:nvGraphicFramePr>
            <p:cNvPr id="40" name="Object 21"/>
            <p:cNvGraphicFramePr>
              <a:graphicFrameLocks noChangeAspect="1"/>
            </p:cNvGraphicFramePr>
            <p:nvPr>
              <p:extLst>
                <p:ext uri="{D42A27DB-BD31-4B8C-83A1-F6EECF244321}">
                  <p14:modId xmlns:p14="http://schemas.microsoft.com/office/powerpoint/2010/main" val="3407735433"/>
                </p:ext>
              </p:extLst>
            </p:nvPr>
          </p:nvGraphicFramePr>
          <p:xfrm>
            <a:off x="7457362" y="3313746"/>
            <a:ext cx="703072" cy="1076606"/>
          </p:xfrm>
          <a:graphic>
            <a:graphicData uri="http://schemas.openxmlformats.org/presentationml/2006/ole">
              <mc:AlternateContent xmlns:mc="http://schemas.openxmlformats.org/markup-compatibility/2006">
                <mc:Choice xmlns:v="urn:schemas-microsoft-com:vml" Requires="v">
                  <p:oleObj spid="_x0000_s1121" name="Visio" r:id="rId7" imgW="745276" imgH="1240139" progId="Visio.Drawing.11">
                    <p:embed/>
                  </p:oleObj>
                </mc:Choice>
                <mc:Fallback>
                  <p:oleObj name="Visio" r:id="rId7" imgW="745276" imgH="1240139"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7362" y="3313746"/>
                          <a:ext cx="703072" cy="1076606"/>
                        </a:xfrm>
                        <a:prstGeom prst="rect">
                          <a:avLst/>
                        </a:prstGeom>
                        <a:noFill/>
                        <a:ln>
                          <a:noFill/>
                        </a:ln>
                        <a:effectLst/>
                        <a:extLst>
                          <a:ext uri="{909E8E84-426E-40DD-AFC4-6F175D3DCCD1}">
                            <a14:hiddenFill xmlns:a14="http://schemas.microsoft.com/office/drawing/2010/main">
                              <a:gradFill rotWithShape="0">
                                <a:gsLst>
                                  <a:gs pos="0">
                                    <a:srgbClr val="847F2B"/>
                                  </a:gs>
                                  <a:gs pos="50000">
                                    <a:schemeClr val="folHlink"/>
                                  </a:gs>
                                  <a:gs pos="100000">
                                    <a:srgbClr val="847F2B"/>
                                  </a:gs>
                                </a:gsLst>
                                <a:lin ang="2700000" scaled="1"/>
                              </a:gra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Flowchart: Process 29"/>
            <p:cNvSpPr/>
            <p:nvPr/>
          </p:nvSpPr>
          <p:spPr>
            <a:xfrm>
              <a:off x="9650288" y="5091194"/>
              <a:ext cx="1242000" cy="379093"/>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smtClean="0"/>
                <a:t>FEP Console Extension</a:t>
              </a:r>
              <a:endParaRPr lang="en-US" sz="1000" dirty="0"/>
            </a:p>
          </p:txBody>
        </p:sp>
      </p:grpSp>
    </p:spTree>
    <p:extLst>
      <p:ext uri="{BB962C8B-B14F-4D97-AF65-F5344CB8AC3E}">
        <p14:creationId xmlns:p14="http://schemas.microsoft.com/office/powerpoint/2010/main" val="116132804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Advanced Installation options - </a:t>
            </a:r>
            <a:br>
              <a:rPr lang="en-US" dirty="0"/>
            </a:br>
            <a:r>
              <a:rPr lang="en-US" dirty="0" smtClean="0"/>
              <a:t>Basic with Remote Reporting Database Setup</a:t>
            </a:r>
            <a:endParaRPr lang="en-US" dirty="0"/>
          </a:p>
        </p:txBody>
      </p:sp>
      <p:sp>
        <p:nvSpPr>
          <p:cNvPr id="8" name="Content Placeholder 7"/>
          <p:cNvSpPr>
            <a:spLocks noGrp="1"/>
          </p:cNvSpPr>
          <p:nvPr>
            <p:ph sz="half" idx="4294967295"/>
          </p:nvPr>
        </p:nvSpPr>
        <p:spPr>
          <a:xfrm>
            <a:off x="519112" y="2193925"/>
            <a:ext cx="5051425" cy="2025170"/>
          </a:xfrm>
        </p:spPr>
        <p:txBody>
          <a:bodyPr/>
          <a:lstStyle/>
          <a:p>
            <a:r>
              <a:rPr lang="en-US" sz="2800" dirty="0" smtClean="0"/>
              <a:t>Offload </a:t>
            </a:r>
            <a:r>
              <a:rPr lang="en-US" sz="2800" dirty="0"/>
              <a:t>FEP </a:t>
            </a:r>
            <a:r>
              <a:rPr lang="en-US" sz="2800" dirty="0" smtClean="0"/>
              <a:t>reporting role and database to a different machine</a:t>
            </a:r>
          </a:p>
          <a:p>
            <a:r>
              <a:rPr lang="en-US" sz="2800" dirty="0" smtClean="0"/>
              <a:t>Consider it when there’s no spare capacity in the existing ConfigMgr deployment</a:t>
            </a:r>
            <a:endParaRPr lang="en-US" sz="2800" dirty="0"/>
          </a:p>
        </p:txBody>
      </p:sp>
      <p:grpSp>
        <p:nvGrpSpPr>
          <p:cNvPr id="7" name="Group 6"/>
          <p:cNvGrpSpPr/>
          <p:nvPr/>
        </p:nvGrpSpPr>
        <p:grpSpPr>
          <a:xfrm>
            <a:off x="6233669" y="1718054"/>
            <a:ext cx="5652631" cy="2942308"/>
            <a:chOff x="5239657" y="3124202"/>
            <a:chExt cx="5652631" cy="2942308"/>
          </a:xfrm>
        </p:grpSpPr>
        <p:grpSp>
          <p:nvGrpSpPr>
            <p:cNvPr id="12" name="Group 11"/>
            <p:cNvGrpSpPr/>
            <p:nvPr/>
          </p:nvGrpSpPr>
          <p:grpSpPr>
            <a:xfrm>
              <a:off x="6917188" y="4897260"/>
              <a:ext cx="1236749" cy="1093803"/>
              <a:chOff x="6766801" y="1298966"/>
              <a:chExt cx="1044401" cy="1339746"/>
            </a:xfrm>
          </p:grpSpPr>
          <p:sp>
            <p:nvSpPr>
              <p:cNvPr id="13" name="Intranet"/>
              <p:cNvSpPr/>
              <p:nvPr/>
            </p:nvSpPr>
            <p:spPr bwMode="auto">
              <a:xfrm>
                <a:off x="6766801" y="2186335"/>
                <a:ext cx="1044401" cy="452377"/>
              </a:xfrm>
              <a:prstGeom prst="rect">
                <a:avLst/>
              </a:prstGeom>
            </p:spPr>
            <p:txBody>
              <a:bodyPr wrap="none">
                <a:spAutoFit/>
              </a:bodyPr>
              <a:lstStyle/>
              <a:p>
                <a:pPr defTabSz="1462361">
                  <a:defRPr/>
                </a:pPr>
                <a:r>
                  <a:rPr lang="en-US" spc="-133" dirty="0">
                    <a:ln w="18415" cmpd="sng">
                      <a:noFill/>
                      <a:prstDash val="solid"/>
                    </a:ln>
                    <a:solidFill>
                      <a:srgbClr val="FFFFFF"/>
                    </a:solidFill>
                    <a:effectLst>
                      <a:glow rad="101600">
                        <a:srgbClr val="000000">
                          <a:alpha val="40000"/>
                        </a:srgbClr>
                      </a:glow>
                      <a:outerShdw blurRad="63500" sx="102000" sy="102000" algn="ctr" rotWithShape="0">
                        <a:prstClr val="black">
                          <a:alpha val="40000"/>
                        </a:prstClr>
                      </a:outerShdw>
                    </a:effectLst>
                    <a:latin typeface="Segoe"/>
                  </a:rPr>
                  <a:t>Primary Site</a:t>
                </a:r>
              </a:p>
            </p:txBody>
          </p:sp>
          <p:graphicFrame>
            <p:nvGraphicFramePr>
              <p:cNvPr id="14" name="Object 21"/>
              <p:cNvGraphicFramePr>
                <a:graphicFrameLocks noChangeAspect="1"/>
              </p:cNvGraphicFramePr>
              <p:nvPr>
                <p:extLst>
                  <p:ext uri="{D42A27DB-BD31-4B8C-83A1-F6EECF244321}">
                    <p14:modId xmlns:p14="http://schemas.microsoft.com/office/powerpoint/2010/main" val="3890127979"/>
                  </p:ext>
                </p:extLst>
              </p:nvPr>
            </p:nvGraphicFramePr>
            <p:xfrm>
              <a:off x="7157357" y="1298966"/>
              <a:ext cx="593725" cy="1318683"/>
            </p:xfrm>
            <a:graphic>
              <a:graphicData uri="http://schemas.openxmlformats.org/presentationml/2006/ole">
                <mc:AlternateContent xmlns:mc="http://schemas.openxmlformats.org/markup-compatibility/2006">
                  <mc:Choice xmlns:v="urn:schemas-microsoft-com:vml" Requires="v">
                    <p:oleObj spid="_x0000_s2165" name="Visio" r:id="rId3" imgW="745276" imgH="1240139" progId="Visio.Drawing.11">
                      <p:embed/>
                    </p:oleObj>
                  </mc:Choice>
                  <mc:Fallback>
                    <p:oleObj name="Visio" r:id="rId3" imgW="745276" imgH="1240139"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7357" y="1298966"/>
                            <a:ext cx="593725" cy="1318683"/>
                          </a:xfrm>
                          <a:prstGeom prst="rect">
                            <a:avLst/>
                          </a:prstGeom>
                          <a:noFill/>
                          <a:ln>
                            <a:noFill/>
                          </a:ln>
                          <a:effectLst/>
                          <a:extLst>
                            <a:ext uri="{909E8E84-426E-40DD-AFC4-6F175D3DCCD1}">
                              <a14:hiddenFill xmlns:a14="http://schemas.microsoft.com/office/drawing/2010/main">
                                <a:gradFill rotWithShape="0">
                                  <a:gsLst>
                                    <a:gs pos="0">
                                      <a:srgbClr val="847F2B"/>
                                    </a:gs>
                                    <a:gs pos="50000">
                                      <a:schemeClr val="folHlink"/>
                                    </a:gs>
                                    <a:gs pos="100000">
                                      <a:srgbClr val="847F2B"/>
                                    </a:gs>
                                  </a:gsLst>
                                  <a:lin ang="2700000" scaled="1"/>
                                </a:gra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5" name="Group 14"/>
            <p:cNvGrpSpPr/>
            <p:nvPr/>
          </p:nvGrpSpPr>
          <p:grpSpPr>
            <a:xfrm>
              <a:off x="5239657" y="4866126"/>
              <a:ext cx="1236749" cy="1200384"/>
              <a:chOff x="6766801" y="1168423"/>
              <a:chExt cx="1044401" cy="1470292"/>
            </a:xfrm>
          </p:grpSpPr>
          <p:sp>
            <p:nvSpPr>
              <p:cNvPr id="16" name="Intranet"/>
              <p:cNvSpPr/>
              <p:nvPr/>
            </p:nvSpPr>
            <p:spPr bwMode="auto">
              <a:xfrm>
                <a:off x="6766801" y="2186338"/>
                <a:ext cx="1044401" cy="452377"/>
              </a:xfrm>
              <a:prstGeom prst="rect">
                <a:avLst/>
              </a:prstGeom>
            </p:spPr>
            <p:txBody>
              <a:bodyPr wrap="none">
                <a:spAutoFit/>
              </a:bodyPr>
              <a:lstStyle/>
              <a:p>
                <a:pPr defTabSz="1462361">
                  <a:defRPr/>
                </a:pPr>
                <a:r>
                  <a:rPr lang="en-US" spc="-133" dirty="0">
                    <a:ln w="18415" cmpd="sng">
                      <a:noFill/>
                      <a:prstDash val="solid"/>
                    </a:ln>
                    <a:solidFill>
                      <a:srgbClr val="FFFFFF"/>
                    </a:solidFill>
                    <a:effectLst>
                      <a:glow rad="101600">
                        <a:srgbClr val="000000">
                          <a:alpha val="40000"/>
                        </a:srgbClr>
                      </a:glow>
                      <a:outerShdw blurRad="63500" sx="102000" sy="102000" algn="ctr" rotWithShape="0">
                        <a:prstClr val="black">
                          <a:alpha val="40000"/>
                        </a:prstClr>
                      </a:outerShdw>
                    </a:effectLst>
                    <a:latin typeface="Segoe"/>
                  </a:rPr>
                  <a:t>Primary Site</a:t>
                </a:r>
              </a:p>
            </p:txBody>
          </p:sp>
          <p:graphicFrame>
            <p:nvGraphicFramePr>
              <p:cNvPr id="17" name="Object 21"/>
              <p:cNvGraphicFramePr>
                <a:graphicFrameLocks noChangeAspect="1"/>
              </p:cNvGraphicFramePr>
              <p:nvPr>
                <p:extLst>
                  <p:ext uri="{D42A27DB-BD31-4B8C-83A1-F6EECF244321}">
                    <p14:modId xmlns:p14="http://schemas.microsoft.com/office/powerpoint/2010/main" val="208609565"/>
                  </p:ext>
                </p:extLst>
              </p:nvPr>
            </p:nvGraphicFramePr>
            <p:xfrm>
              <a:off x="7217477" y="1168423"/>
              <a:ext cx="593725" cy="1318683"/>
            </p:xfrm>
            <a:graphic>
              <a:graphicData uri="http://schemas.openxmlformats.org/presentationml/2006/ole">
                <mc:AlternateContent xmlns:mc="http://schemas.openxmlformats.org/markup-compatibility/2006">
                  <mc:Choice xmlns:v="urn:schemas-microsoft-com:vml" Requires="v">
                    <p:oleObj spid="_x0000_s2166" name="Visio" r:id="rId5" imgW="745276" imgH="1240139" progId="Visio.Drawing.11">
                      <p:embed/>
                    </p:oleObj>
                  </mc:Choice>
                  <mc:Fallback>
                    <p:oleObj name="Visio" r:id="rId5" imgW="745276" imgH="1240139"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7477" y="1168423"/>
                            <a:ext cx="593725" cy="1318683"/>
                          </a:xfrm>
                          <a:prstGeom prst="rect">
                            <a:avLst/>
                          </a:prstGeom>
                          <a:noFill/>
                          <a:ln>
                            <a:noFill/>
                          </a:ln>
                          <a:effectLst/>
                          <a:extLst>
                            <a:ext uri="{909E8E84-426E-40DD-AFC4-6F175D3DCCD1}">
                              <a14:hiddenFill xmlns:a14="http://schemas.microsoft.com/office/drawing/2010/main">
                                <a:gradFill rotWithShape="0">
                                  <a:gsLst>
                                    <a:gs pos="0">
                                      <a:srgbClr val="847F2B"/>
                                    </a:gs>
                                    <a:gs pos="50000">
                                      <a:schemeClr val="folHlink"/>
                                    </a:gs>
                                    <a:gs pos="100000">
                                      <a:srgbClr val="847F2B"/>
                                    </a:gs>
                                  </a:gsLst>
                                  <a:lin ang="2700000" scaled="1"/>
                                </a:gra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8" name="Group 17"/>
            <p:cNvGrpSpPr/>
            <p:nvPr/>
          </p:nvGrpSpPr>
          <p:grpSpPr>
            <a:xfrm>
              <a:off x="8766115" y="4866127"/>
              <a:ext cx="1236749" cy="1093803"/>
              <a:chOff x="6766801" y="1298966"/>
              <a:chExt cx="1044401" cy="1339746"/>
            </a:xfrm>
          </p:grpSpPr>
          <p:sp>
            <p:nvSpPr>
              <p:cNvPr id="19" name="Intranet"/>
              <p:cNvSpPr/>
              <p:nvPr/>
            </p:nvSpPr>
            <p:spPr bwMode="auto">
              <a:xfrm>
                <a:off x="6766801" y="2186335"/>
                <a:ext cx="1044401" cy="452377"/>
              </a:xfrm>
              <a:prstGeom prst="rect">
                <a:avLst/>
              </a:prstGeom>
            </p:spPr>
            <p:txBody>
              <a:bodyPr wrap="none">
                <a:spAutoFit/>
              </a:bodyPr>
              <a:lstStyle/>
              <a:p>
                <a:pPr defTabSz="1462361">
                  <a:defRPr/>
                </a:pPr>
                <a:r>
                  <a:rPr lang="en-US" spc="-133" dirty="0">
                    <a:ln w="18415" cmpd="sng">
                      <a:noFill/>
                      <a:prstDash val="solid"/>
                    </a:ln>
                    <a:solidFill>
                      <a:srgbClr val="FFFFFF"/>
                    </a:solidFill>
                    <a:effectLst>
                      <a:glow rad="101600">
                        <a:srgbClr val="000000">
                          <a:alpha val="40000"/>
                        </a:srgbClr>
                      </a:glow>
                      <a:outerShdw blurRad="63500" sx="102000" sy="102000" algn="ctr" rotWithShape="0">
                        <a:prstClr val="black">
                          <a:alpha val="40000"/>
                        </a:prstClr>
                      </a:outerShdw>
                    </a:effectLst>
                    <a:latin typeface="Segoe"/>
                  </a:rPr>
                  <a:t>Primary Site</a:t>
                </a:r>
              </a:p>
            </p:txBody>
          </p:sp>
          <p:graphicFrame>
            <p:nvGraphicFramePr>
              <p:cNvPr id="20" name="Object 21"/>
              <p:cNvGraphicFramePr>
                <a:graphicFrameLocks noChangeAspect="1"/>
              </p:cNvGraphicFramePr>
              <p:nvPr>
                <p:extLst>
                  <p:ext uri="{D42A27DB-BD31-4B8C-83A1-F6EECF244321}">
                    <p14:modId xmlns:p14="http://schemas.microsoft.com/office/powerpoint/2010/main" val="1265884134"/>
                  </p:ext>
                </p:extLst>
              </p:nvPr>
            </p:nvGraphicFramePr>
            <p:xfrm>
              <a:off x="7157357" y="1298966"/>
              <a:ext cx="593725" cy="1318683"/>
            </p:xfrm>
            <a:graphic>
              <a:graphicData uri="http://schemas.openxmlformats.org/presentationml/2006/ole">
                <mc:AlternateContent xmlns:mc="http://schemas.openxmlformats.org/markup-compatibility/2006">
                  <mc:Choice xmlns:v="urn:schemas-microsoft-com:vml" Requires="v">
                    <p:oleObj spid="_x0000_s2167" name="Visio" r:id="rId6" imgW="745276" imgH="1240139" progId="Visio.Drawing.11">
                      <p:embed/>
                    </p:oleObj>
                  </mc:Choice>
                  <mc:Fallback>
                    <p:oleObj name="Visio" r:id="rId6" imgW="745276" imgH="1240139"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7357" y="1298966"/>
                            <a:ext cx="593725" cy="1318683"/>
                          </a:xfrm>
                          <a:prstGeom prst="rect">
                            <a:avLst/>
                          </a:prstGeom>
                          <a:noFill/>
                          <a:ln>
                            <a:noFill/>
                          </a:ln>
                          <a:effectLst/>
                          <a:extLst>
                            <a:ext uri="{909E8E84-426E-40DD-AFC4-6F175D3DCCD1}">
                              <a14:hiddenFill xmlns:a14="http://schemas.microsoft.com/office/drawing/2010/main">
                                <a:gradFill rotWithShape="0">
                                  <a:gsLst>
                                    <a:gs pos="0">
                                      <a:srgbClr val="847F2B"/>
                                    </a:gs>
                                    <a:gs pos="50000">
                                      <a:schemeClr val="folHlink"/>
                                    </a:gs>
                                    <a:gs pos="100000">
                                      <a:srgbClr val="847F2B"/>
                                    </a:gs>
                                  </a:gsLst>
                                  <a:lin ang="2700000" scaled="1"/>
                                </a:gra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cxnSp>
          <p:nvCxnSpPr>
            <p:cNvPr id="21" name="Straight Arrow Connector 20"/>
            <p:cNvCxnSpPr>
              <a:endCxn id="17" idx="0"/>
            </p:cNvCxnSpPr>
            <p:nvPr/>
          </p:nvCxnSpPr>
          <p:spPr>
            <a:xfrm flipH="1">
              <a:off x="6124870" y="4428633"/>
              <a:ext cx="1684030" cy="437493"/>
            </a:xfrm>
            <a:prstGeom prst="straightConnector1">
              <a:avLst/>
            </a:prstGeom>
            <a:ln w="31750" cmpd="sng">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808899" y="4428634"/>
              <a:ext cx="0" cy="437493"/>
            </a:xfrm>
            <a:prstGeom prst="straightConnector1">
              <a:avLst/>
            </a:prstGeom>
            <a:ln w="31750" cmpd="sng">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0" idx="0"/>
            </p:cNvCxnSpPr>
            <p:nvPr/>
          </p:nvCxnSpPr>
          <p:spPr>
            <a:xfrm>
              <a:off x="7808900" y="4428633"/>
              <a:ext cx="1771236" cy="437494"/>
            </a:xfrm>
            <a:prstGeom prst="straightConnector1">
              <a:avLst/>
            </a:prstGeom>
            <a:ln w="31750" cmpd="sng">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Flowchart: Process 26"/>
            <p:cNvSpPr/>
            <p:nvPr/>
          </p:nvSpPr>
          <p:spPr>
            <a:xfrm>
              <a:off x="6285551" y="3668024"/>
              <a:ext cx="1263274" cy="379093"/>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smtClean="0"/>
                <a:t>FEP Console Extension</a:t>
              </a:r>
              <a:endParaRPr lang="en-US" sz="1000" dirty="0"/>
            </a:p>
          </p:txBody>
        </p:sp>
        <p:sp>
          <p:nvSpPr>
            <p:cNvPr id="29" name="Flowchart: Process 28"/>
            <p:cNvSpPr/>
            <p:nvPr/>
          </p:nvSpPr>
          <p:spPr>
            <a:xfrm>
              <a:off x="7808900" y="5091194"/>
              <a:ext cx="1242000" cy="379093"/>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smtClean="0"/>
                <a:t>FEP Console Extension</a:t>
              </a:r>
              <a:endParaRPr lang="en-US" sz="1000" dirty="0"/>
            </a:p>
          </p:txBody>
        </p:sp>
        <p:sp>
          <p:nvSpPr>
            <p:cNvPr id="31" name="Flowchart: Process 30"/>
            <p:cNvSpPr/>
            <p:nvPr/>
          </p:nvSpPr>
          <p:spPr>
            <a:xfrm>
              <a:off x="6365157" y="3124202"/>
              <a:ext cx="1173040" cy="379093"/>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smtClean="0"/>
                <a:t>FEP Server Extensions</a:t>
              </a:r>
              <a:endParaRPr lang="en-US" sz="1000" dirty="0"/>
            </a:p>
          </p:txBody>
        </p:sp>
        <p:sp>
          <p:nvSpPr>
            <p:cNvPr id="32" name="Flowchart: Process 31"/>
            <p:cNvSpPr/>
            <p:nvPr/>
          </p:nvSpPr>
          <p:spPr>
            <a:xfrm>
              <a:off x="9289206" y="3124202"/>
              <a:ext cx="1173040" cy="379093"/>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a:t>FEP Repo</a:t>
              </a:r>
              <a:r>
                <a:rPr lang="en-US" sz="1000" dirty="0" smtClean="0"/>
                <a:t>rts</a:t>
              </a:r>
              <a:endParaRPr lang="en-US" sz="1000" dirty="0"/>
            </a:p>
          </p:txBody>
        </p:sp>
        <p:sp>
          <p:nvSpPr>
            <p:cNvPr id="39" name="Intranet"/>
            <p:cNvSpPr/>
            <p:nvPr/>
          </p:nvSpPr>
          <p:spPr bwMode="auto">
            <a:xfrm>
              <a:off x="6989319" y="4038218"/>
              <a:ext cx="1185453" cy="369332"/>
            </a:xfrm>
            <a:prstGeom prst="rect">
              <a:avLst/>
            </a:prstGeom>
          </p:spPr>
          <p:txBody>
            <a:bodyPr wrap="none">
              <a:spAutoFit/>
            </a:bodyPr>
            <a:lstStyle/>
            <a:p>
              <a:pPr defTabSz="1462361">
                <a:defRPr/>
              </a:pPr>
              <a:r>
                <a:rPr lang="en-US" spc="-133" dirty="0">
                  <a:ln w="18415" cmpd="sng">
                    <a:noFill/>
                    <a:prstDash val="solid"/>
                  </a:ln>
                  <a:solidFill>
                    <a:srgbClr val="FFFFFF"/>
                  </a:solidFill>
                  <a:effectLst>
                    <a:glow rad="101600">
                      <a:srgbClr val="000000">
                        <a:alpha val="40000"/>
                      </a:srgbClr>
                    </a:glow>
                    <a:outerShdw blurRad="63500" sx="102000" sy="102000" algn="ctr" rotWithShape="0">
                      <a:prstClr val="black">
                        <a:alpha val="40000"/>
                      </a:prstClr>
                    </a:outerShdw>
                  </a:effectLst>
                  <a:latin typeface="Segoe"/>
                </a:rPr>
                <a:t>Central Site</a:t>
              </a:r>
            </a:p>
          </p:txBody>
        </p:sp>
        <p:graphicFrame>
          <p:nvGraphicFramePr>
            <p:cNvPr id="40" name="Object 21"/>
            <p:cNvGraphicFramePr>
              <a:graphicFrameLocks noChangeAspect="1"/>
            </p:cNvGraphicFramePr>
            <p:nvPr>
              <p:extLst>
                <p:ext uri="{D42A27DB-BD31-4B8C-83A1-F6EECF244321}">
                  <p14:modId xmlns:p14="http://schemas.microsoft.com/office/powerpoint/2010/main" val="656697413"/>
                </p:ext>
              </p:extLst>
            </p:nvPr>
          </p:nvGraphicFramePr>
          <p:xfrm>
            <a:off x="7457362" y="3313746"/>
            <a:ext cx="703072" cy="1076606"/>
          </p:xfrm>
          <a:graphic>
            <a:graphicData uri="http://schemas.openxmlformats.org/presentationml/2006/ole">
              <mc:AlternateContent xmlns:mc="http://schemas.openxmlformats.org/markup-compatibility/2006">
                <mc:Choice xmlns:v="urn:schemas-microsoft-com:vml" Requires="v">
                  <p:oleObj spid="_x0000_s2168" name="Visio" r:id="rId7" imgW="745276" imgH="1240139" progId="Visio.Drawing.11">
                    <p:embed/>
                  </p:oleObj>
                </mc:Choice>
                <mc:Fallback>
                  <p:oleObj name="Visio" r:id="rId7" imgW="745276" imgH="1240139"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7362" y="3313746"/>
                          <a:ext cx="703072" cy="1076606"/>
                        </a:xfrm>
                        <a:prstGeom prst="rect">
                          <a:avLst/>
                        </a:prstGeom>
                        <a:noFill/>
                        <a:ln>
                          <a:noFill/>
                        </a:ln>
                        <a:effectLst/>
                        <a:extLst>
                          <a:ext uri="{909E8E84-426E-40DD-AFC4-6F175D3DCCD1}">
                            <a14:hiddenFill xmlns:a14="http://schemas.microsoft.com/office/drawing/2010/main">
                              <a:gradFill rotWithShape="0">
                                <a:gsLst>
                                  <a:gs pos="0">
                                    <a:srgbClr val="847F2B"/>
                                  </a:gs>
                                  <a:gs pos="50000">
                                    <a:schemeClr val="folHlink"/>
                                  </a:gs>
                                  <a:gs pos="100000">
                                    <a:srgbClr val="847F2B"/>
                                  </a:gs>
                                </a:gsLst>
                                <a:lin ang="2700000" scaled="1"/>
                              </a:gra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Flowchart: Process 29"/>
            <p:cNvSpPr/>
            <p:nvPr/>
          </p:nvSpPr>
          <p:spPr>
            <a:xfrm>
              <a:off x="9650288" y="5091194"/>
              <a:ext cx="1242000" cy="379093"/>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smtClean="0"/>
                <a:t>FEP Console Extension</a:t>
              </a:r>
              <a:endParaRPr lang="en-US" sz="1000" dirty="0"/>
            </a:p>
          </p:txBody>
        </p:sp>
      </p:grpSp>
      <p:graphicFrame>
        <p:nvGraphicFramePr>
          <p:cNvPr id="28" name="Object 21"/>
          <p:cNvGraphicFramePr>
            <a:graphicFrameLocks noChangeAspect="1"/>
          </p:cNvGraphicFramePr>
          <p:nvPr>
            <p:extLst>
              <p:ext uri="{D42A27DB-BD31-4B8C-83A1-F6EECF244321}">
                <p14:modId xmlns:p14="http://schemas.microsoft.com/office/powerpoint/2010/main" val="2788207008"/>
              </p:ext>
            </p:extLst>
          </p:nvPr>
        </p:nvGraphicFramePr>
        <p:xfrm>
          <a:off x="9959217" y="1924796"/>
          <a:ext cx="703072" cy="1076606"/>
        </p:xfrm>
        <a:graphic>
          <a:graphicData uri="http://schemas.openxmlformats.org/presentationml/2006/ole">
            <mc:AlternateContent xmlns:mc="http://schemas.openxmlformats.org/markup-compatibility/2006">
              <mc:Choice xmlns:v="urn:schemas-microsoft-com:vml" Requires="v">
                <p:oleObj spid="_x0000_s2169" name="Visio" r:id="rId8" imgW="745276" imgH="1240139" progId="Visio.Drawing.11">
                  <p:embed/>
                </p:oleObj>
              </mc:Choice>
              <mc:Fallback>
                <p:oleObj name="Visio" r:id="rId8" imgW="745276" imgH="1240139"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9217" y="1924796"/>
                        <a:ext cx="703072" cy="1076606"/>
                      </a:xfrm>
                      <a:prstGeom prst="rect">
                        <a:avLst/>
                      </a:prstGeom>
                      <a:noFill/>
                      <a:ln>
                        <a:noFill/>
                      </a:ln>
                      <a:effectLst/>
                      <a:extLst>
                        <a:ext uri="{909E8E84-426E-40DD-AFC4-6F175D3DCCD1}">
                          <a14:hiddenFill xmlns:a14="http://schemas.microsoft.com/office/drawing/2010/main">
                            <a:gradFill rotWithShape="0">
                              <a:gsLst>
                                <a:gs pos="0">
                                  <a:srgbClr val="847F2B"/>
                                </a:gs>
                                <a:gs pos="50000">
                                  <a:schemeClr val="folHlink"/>
                                </a:gs>
                                <a:gs pos="100000">
                                  <a:srgbClr val="847F2B"/>
                                </a:gs>
                              </a:gsLst>
                              <a:lin ang="2700000" scaled="1"/>
                            </a:gra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3" name="Straight Arrow Connector 32"/>
          <p:cNvCxnSpPr>
            <a:endCxn id="28" idx="1"/>
          </p:cNvCxnSpPr>
          <p:nvPr/>
        </p:nvCxnSpPr>
        <p:spPr>
          <a:xfrm>
            <a:off x="9168784" y="2451422"/>
            <a:ext cx="790433" cy="11677"/>
          </a:xfrm>
          <a:prstGeom prst="straightConnector1">
            <a:avLst/>
          </a:prstGeom>
          <a:ln w="31750" cmpd="sng">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37826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9424515" y="5187263"/>
            <a:ext cx="1445139" cy="1318683"/>
            <a:chOff x="6766801" y="1298966"/>
            <a:chExt cx="1084137" cy="1318683"/>
          </a:xfrm>
        </p:grpSpPr>
        <p:sp>
          <p:nvSpPr>
            <p:cNvPr id="59" name="Intranet"/>
            <p:cNvSpPr/>
            <p:nvPr/>
          </p:nvSpPr>
          <p:spPr bwMode="auto">
            <a:xfrm>
              <a:off x="6766801" y="2186336"/>
              <a:ext cx="1084137" cy="415498"/>
            </a:xfrm>
            <a:prstGeom prst="rect">
              <a:avLst/>
            </a:prstGeom>
          </p:spPr>
          <p:txBody>
            <a:bodyPr wrap="none">
              <a:spAutoFit/>
            </a:bodyPr>
            <a:lstStyle/>
            <a:p>
              <a:pPr defTabSz="1462361">
                <a:defRPr/>
              </a:pPr>
              <a:r>
                <a:rPr lang="en-US" sz="2100" spc="-133" dirty="0" smtClean="0">
                  <a:ln w="18415" cmpd="sng">
                    <a:noFill/>
                    <a:prstDash val="solid"/>
                  </a:ln>
                  <a:solidFill>
                    <a:srgbClr val="FFFFFF"/>
                  </a:solidFill>
                  <a:effectLst>
                    <a:glow rad="101600">
                      <a:srgbClr val="000000">
                        <a:alpha val="40000"/>
                      </a:srgbClr>
                    </a:glow>
                    <a:outerShdw blurRad="63500" sx="102000" sy="102000" algn="ctr" rotWithShape="0">
                      <a:prstClr val="black">
                        <a:alpha val="40000"/>
                      </a:prstClr>
                    </a:outerShdw>
                  </a:effectLst>
                  <a:latin typeface="Segoe"/>
                </a:rPr>
                <a:t>Primary </a:t>
              </a:r>
              <a:r>
                <a:rPr lang="en-US" sz="2100" spc="-133" dirty="0">
                  <a:ln w="18415" cmpd="sng">
                    <a:noFill/>
                    <a:prstDash val="solid"/>
                  </a:ln>
                  <a:solidFill>
                    <a:srgbClr val="FFFFFF"/>
                  </a:solidFill>
                  <a:effectLst>
                    <a:glow rad="101600">
                      <a:srgbClr val="000000">
                        <a:alpha val="40000"/>
                      </a:srgbClr>
                    </a:glow>
                    <a:outerShdw blurRad="63500" sx="102000" sy="102000" algn="ctr" rotWithShape="0">
                      <a:prstClr val="black">
                        <a:alpha val="40000"/>
                      </a:prstClr>
                    </a:outerShdw>
                  </a:effectLst>
                  <a:latin typeface="Segoe"/>
                </a:rPr>
                <a:t>Site</a:t>
              </a:r>
            </a:p>
          </p:txBody>
        </p:sp>
        <p:graphicFrame>
          <p:nvGraphicFramePr>
            <p:cNvPr id="60" name="Object 21"/>
            <p:cNvGraphicFramePr>
              <a:graphicFrameLocks noChangeAspect="1"/>
            </p:cNvGraphicFramePr>
            <p:nvPr>
              <p:extLst>
                <p:ext uri="{D42A27DB-BD31-4B8C-83A1-F6EECF244321}">
                  <p14:modId xmlns:p14="http://schemas.microsoft.com/office/powerpoint/2010/main" val="3396085160"/>
                </p:ext>
              </p:extLst>
            </p:nvPr>
          </p:nvGraphicFramePr>
          <p:xfrm>
            <a:off x="7157357" y="1298966"/>
            <a:ext cx="593725" cy="1318683"/>
          </p:xfrm>
          <a:graphic>
            <a:graphicData uri="http://schemas.openxmlformats.org/presentationml/2006/ole">
              <mc:AlternateContent xmlns:mc="http://schemas.openxmlformats.org/markup-compatibility/2006">
                <mc:Choice xmlns:v="urn:schemas-microsoft-com:vml" Requires="v">
                  <p:oleObj spid="_x0000_s3235" name="Visio" r:id="rId4" imgW="745276" imgH="1240139" progId="Visio.Drawing.11">
                    <p:embed/>
                  </p:oleObj>
                </mc:Choice>
                <mc:Fallback>
                  <p:oleObj name="Visio" r:id="rId4" imgW="745276" imgH="1240139"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7357" y="1298966"/>
                          <a:ext cx="593725" cy="1318683"/>
                        </a:xfrm>
                        <a:prstGeom prst="rect">
                          <a:avLst/>
                        </a:prstGeom>
                        <a:noFill/>
                        <a:ln>
                          <a:noFill/>
                        </a:ln>
                        <a:effectLst/>
                        <a:extLst>
                          <a:ext uri="{909E8E84-426E-40DD-AFC4-6F175D3DCCD1}">
                            <a14:hiddenFill xmlns:a14="http://schemas.microsoft.com/office/drawing/2010/main">
                              <a:gradFill rotWithShape="0">
                                <a:gsLst>
                                  <a:gs pos="0">
                                    <a:srgbClr val="847F2B"/>
                                  </a:gs>
                                  <a:gs pos="50000">
                                    <a:schemeClr val="folHlink"/>
                                  </a:gs>
                                  <a:gs pos="100000">
                                    <a:srgbClr val="847F2B"/>
                                  </a:gs>
                                </a:gsLst>
                                <a:lin ang="2700000" scaled="1"/>
                              </a:gra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 name="Group 2"/>
          <p:cNvGrpSpPr/>
          <p:nvPr/>
        </p:nvGrpSpPr>
        <p:grpSpPr>
          <a:xfrm>
            <a:off x="5226657" y="3238534"/>
            <a:ext cx="1445139" cy="1318683"/>
            <a:chOff x="6766801" y="1298966"/>
            <a:chExt cx="1084137" cy="1318683"/>
          </a:xfrm>
        </p:grpSpPr>
        <p:sp>
          <p:nvSpPr>
            <p:cNvPr id="37" name="Intranet"/>
            <p:cNvSpPr/>
            <p:nvPr/>
          </p:nvSpPr>
          <p:spPr bwMode="auto">
            <a:xfrm>
              <a:off x="6766801" y="2186336"/>
              <a:ext cx="1084137" cy="415498"/>
            </a:xfrm>
            <a:prstGeom prst="rect">
              <a:avLst/>
            </a:prstGeom>
          </p:spPr>
          <p:txBody>
            <a:bodyPr wrap="none">
              <a:spAutoFit/>
            </a:bodyPr>
            <a:lstStyle/>
            <a:p>
              <a:pPr defTabSz="1462361">
                <a:defRPr/>
              </a:pPr>
              <a:r>
                <a:rPr lang="en-US" sz="2100" spc="-133" dirty="0" smtClean="0">
                  <a:ln w="18415" cmpd="sng">
                    <a:noFill/>
                    <a:prstDash val="solid"/>
                  </a:ln>
                  <a:solidFill>
                    <a:srgbClr val="FFFFFF"/>
                  </a:solidFill>
                  <a:effectLst>
                    <a:glow rad="101600">
                      <a:srgbClr val="000000">
                        <a:alpha val="40000"/>
                      </a:srgbClr>
                    </a:glow>
                    <a:outerShdw blurRad="63500" sx="102000" sy="102000" algn="ctr" rotWithShape="0">
                      <a:prstClr val="black">
                        <a:alpha val="40000"/>
                      </a:prstClr>
                    </a:outerShdw>
                  </a:effectLst>
                  <a:latin typeface="Segoe"/>
                </a:rPr>
                <a:t>Primary </a:t>
              </a:r>
              <a:r>
                <a:rPr lang="en-US" sz="2100" spc="-133" dirty="0">
                  <a:ln w="18415" cmpd="sng">
                    <a:noFill/>
                    <a:prstDash val="solid"/>
                  </a:ln>
                  <a:solidFill>
                    <a:srgbClr val="FFFFFF"/>
                  </a:solidFill>
                  <a:effectLst>
                    <a:glow rad="101600">
                      <a:srgbClr val="000000">
                        <a:alpha val="40000"/>
                      </a:srgbClr>
                    </a:glow>
                    <a:outerShdw blurRad="63500" sx="102000" sy="102000" algn="ctr" rotWithShape="0">
                      <a:prstClr val="black">
                        <a:alpha val="40000"/>
                      </a:prstClr>
                    </a:outerShdw>
                  </a:effectLst>
                  <a:latin typeface="Segoe"/>
                </a:rPr>
                <a:t>Site</a:t>
              </a:r>
            </a:p>
          </p:txBody>
        </p:sp>
        <p:graphicFrame>
          <p:nvGraphicFramePr>
            <p:cNvPr id="38" name="Object 21"/>
            <p:cNvGraphicFramePr>
              <a:graphicFrameLocks noChangeAspect="1"/>
            </p:cNvGraphicFramePr>
            <p:nvPr>
              <p:extLst>
                <p:ext uri="{D42A27DB-BD31-4B8C-83A1-F6EECF244321}">
                  <p14:modId xmlns:p14="http://schemas.microsoft.com/office/powerpoint/2010/main" val="2221905112"/>
                </p:ext>
              </p:extLst>
            </p:nvPr>
          </p:nvGraphicFramePr>
          <p:xfrm>
            <a:off x="7157357" y="1298966"/>
            <a:ext cx="593725" cy="1318683"/>
          </p:xfrm>
          <a:graphic>
            <a:graphicData uri="http://schemas.openxmlformats.org/presentationml/2006/ole">
              <mc:AlternateContent xmlns:mc="http://schemas.openxmlformats.org/markup-compatibility/2006">
                <mc:Choice xmlns:v="urn:schemas-microsoft-com:vml" Requires="v">
                  <p:oleObj spid="_x0000_s3236" name="Visio" r:id="rId6" imgW="745276" imgH="1240139" progId="Visio.Drawing.11">
                    <p:embed/>
                  </p:oleObj>
                </mc:Choice>
                <mc:Fallback>
                  <p:oleObj name="Visio" r:id="rId6" imgW="745276" imgH="1240139"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7357" y="1298966"/>
                          <a:ext cx="593725" cy="1318683"/>
                        </a:xfrm>
                        <a:prstGeom prst="rect">
                          <a:avLst/>
                        </a:prstGeom>
                        <a:noFill/>
                        <a:ln>
                          <a:noFill/>
                        </a:ln>
                        <a:effectLst/>
                        <a:extLst>
                          <a:ext uri="{909E8E84-426E-40DD-AFC4-6F175D3DCCD1}">
                            <a14:hiddenFill xmlns:a14="http://schemas.microsoft.com/office/drawing/2010/main">
                              <a:gradFill rotWithShape="0">
                                <a:gsLst>
                                  <a:gs pos="0">
                                    <a:srgbClr val="847F2B"/>
                                  </a:gs>
                                  <a:gs pos="50000">
                                    <a:schemeClr val="folHlink"/>
                                  </a:gs>
                                  <a:gs pos="100000">
                                    <a:srgbClr val="847F2B"/>
                                  </a:gs>
                                </a:gsLst>
                                <a:lin ang="2700000" scaled="1"/>
                              </a:gra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52" name="Group 51"/>
          <p:cNvGrpSpPr/>
          <p:nvPr/>
        </p:nvGrpSpPr>
        <p:grpSpPr>
          <a:xfrm>
            <a:off x="2114848" y="3318673"/>
            <a:ext cx="1445139" cy="1318683"/>
            <a:chOff x="6766801" y="1286695"/>
            <a:chExt cx="1084137" cy="1318683"/>
          </a:xfrm>
        </p:grpSpPr>
        <p:sp>
          <p:nvSpPr>
            <p:cNvPr id="53" name="Intranet"/>
            <p:cNvSpPr/>
            <p:nvPr/>
          </p:nvSpPr>
          <p:spPr bwMode="auto">
            <a:xfrm>
              <a:off x="6766801" y="2186336"/>
              <a:ext cx="1084137" cy="415498"/>
            </a:xfrm>
            <a:prstGeom prst="rect">
              <a:avLst/>
            </a:prstGeom>
          </p:spPr>
          <p:txBody>
            <a:bodyPr wrap="none">
              <a:spAutoFit/>
            </a:bodyPr>
            <a:lstStyle/>
            <a:p>
              <a:pPr defTabSz="1462361">
                <a:defRPr/>
              </a:pPr>
              <a:r>
                <a:rPr lang="en-US" sz="2100" spc="-133" dirty="0" smtClean="0">
                  <a:ln w="18415" cmpd="sng">
                    <a:noFill/>
                    <a:prstDash val="solid"/>
                  </a:ln>
                  <a:solidFill>
                    <a:srgbClr val="FFFFFF"/>
                  </a:solidFill>
                  <a:effectLst>
                    <a:glow rad="101600">
                      <a:srgbClr val="000000">
                        <a:alpha val="40000"/>
                      </a:srgbClr>
                    </a:glow>
                    <a:outerShdw blurRad="63500" sx="102000" sy="102000" algn="ctr" rotWithShape="0">
                      <a:prstClr val="black">
                        <a:alpha val="40000"/>
                      </a:prstClr>
                    </a:outerShdw>
                  </a:effectLst>
                  <a:latin typeface="Segoe"/>
                </a:rPr>
                <a:t>Primary </a:t>
              </a:r>
              <a:r>
                <a:rPr lang="en-US" sz="2100" spc="-133" dirty="0">
                  <a:ln w="18415" cmpd="sng">
                    <a:noFill/>
                    <a:prstDash val="solid"/>
                  </a:ln>
                  <a:solidFill>
                    <a:srgbClr val="FFFFFF"/>
                  </a:solidFill>
                  <a:effectLst>
                    <a:glow rad="101600">
                      <a:srgbClr val="000000">
                        <a:alpha val="40000"/>
                      </a:srgbClr>
                    </a:glow>
                    <a:outerShdw blurRad="63500" sx="102000" sy="102000" algn="ctr" rotWithShape="0">
                      <a:prstClr val="black">
                        <a:alpha val="40000"/>
                      </a:prstClr>
                    </a:outerShdw>
                  </a:effectLst>
                  <a:latin typeface="Segoe"/>
                </a:rPr>
                <a:t>Site</a:t>
              </a:r>
            </a:p>
          </p:txBody>
        </p:sp>
        <p:graphicFrame>
          <p:nvGraphicFramePr>
            <p:cNvPr id="54" name="Object 21"/>
            <p:cNvGraphicFramePr>
              <a:graphicFrameLocks noChangeAspect="1"/>
            </p:cNvGraphicFramePr>
            <p:nvPr>
              <p:extLst>
                <p:ext uri="{D42A27DB-BD31-4B8C-83A1-F6EECF244321}">
                  <p14:modId xmlns:p14="http://schemas.microsoft.com/office/powerpoint/2010/main" val="3194901309"/>
                </p:ext>
              </p:extLst>
            </p:nvPr>
          </p:nvGraphicFramePr>
          <p:xfrm>
            <a:off x="7148241" y="1286695"/>
            <a:ext cx="593725" cy="1318683"/>
          </p:xfrm>
          <a:graphic>
            <a:graphicData uri="http://schemas.openxmlformats.org/presentationml/2006/ole">
              <mc:AlternateContent xmlns:mc="http://schemas.openxmlformats.org/markup-compatibility/2006">
                <mc:Choice xmlns:v="urn:schemas-microsoft-com:vml" Requires="v">
                  <p:oleObj spid="_x0000_s3237" name="Visio" r:id="rId7" imgW="745276" imgH="1240139" progId="Visio.Drawing.11">
                    <p:embed/>
                  </p:oleObj>
                </mc:Choice>
                <mc:Fallback>
                  <p:oleObj name="Visio" r:id="rId7" imgW="745276" imgH="1240139"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8241" y="1286695"/>
                          <a:ext cx="593725" cy="1318683"/>
                        </a:xfrm>
                        <a:prstGeom prst="rect">
                          <a:avLst/>
                        </a:prstGeom>
                        <a:noFill/>
                        <a:ln>
                          <a:noFill/>
                        </a:ln>
                        <a:effectLst/>
                        <a:extLst>
                          <a:ext uri="{909E8E84-426E-40DD-AFC4-6F175D3DCCD1}">
                            <a14:hiddenFill xmlns:a14="http://schemas.microsoft.com/office/drawing/2010/main">
                              <a:gradFill rotWithShape="0">
                                <a:gsLst>
                                  <a:gs pos="0">
                                    <a:srgbClr val="847F2B"/>
                                  </a:gs>
                                  <a:gs pos="50000">
                                    <a:schemeClr val="folHlink"/>
                                  </a:gs>
                                  <a:gs pos="100000">
                                    <a:srgbClr val="847F2B"/>
                                  </a:gs>
                                </a:gsLst>
                                <a:lin ang="2700000" scaled="1"/>
                              </a:gra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55" name="Group 54"/>
          <p:cNvGrpSpPr/>
          <p:nvPr/>
        </p:nvGrpSpPr>
        <p:grpSpPr>
          <a:xfrm>
            <a:off x="8548404" y="3315130"/>
            <a:ext cx="1445139" cy="1318683"/>
            <a:chOff x="6766801" y="1298966"/>
            <a:chExt cx="1084137" cy="1318683"/>
          </a:xfrm>
        </p:grpSpPr>
        <p:sp>
          <p:nvSpPr>
            <p:cNvPr id="56" name="Intranet"/>
            <p:cNvSpPr/>
            <p:nvPr/>
          </p:nvSpPr>
          <p:spPr bwMode="auto">
            <a:xfrm>
              <a:off x="6766801" y="2186336"/>
              <a:ext cx="1084137" cy="415498"/>
            </a:xfrm>
            <a:prstGeom prst="rect">
              <a:avLst/>
            </a:prstGeom>
          </p:spPr>
          <p:txBody>
            <a:bodyPr wrap="none">
              <a:spAutoFit/>
            </a:bodyPr>
            <a:lstStyle/>
            <a:p>
              <a:pPr defTabSz="1462361">
                <a:defRPr/>
              </a:pPr>
              <a:r>
                <a:rPr lang="en-US" sz="2100" spc="-133" dirty="0" smtClean="0">
                  <a:ln w="18415" cmpd="sng">
                    <a:noFill/>
                    <a:prstDash val="solid"/>
                  </a:ln>
                  <a:solidFill>
                    <a:srgbClr val="FFFFFF"/>
                  </a:solidFill>
                  <a:effectLst>
                    <a:glow rad="101600">
                      <a:srgbClr val="000000">
                        <a:alpha val="40000"/>
                      </a:srgbClr>
                    </a:glow>
                    <a:outerShdw blurRad="63500" sx="102000" sy="102000" algn="ctr" rotWithShape="0">
                      <a:prstClr val="black">
                        <a:alpha val="40000"/>
                      </a:prstClr>
                    </a:outerShdw>
                  </a:effectLst>
                  <a:latin typeface="Segoe"/>
                </a:rPr>
                <a:t>Primary </a:t>
              </a:r>
              <a:r>
                <a:rPr lang="en-US" sz="2100" spc="-133" dirty="0">
                  <a:ln w="18415" cmpd="sng">
                    <a:noFill/>
                    <a:prstDash val="solid"/>
                  </a:ln>
                  <a:solidFill>
                    <a:srgbClr val="FFFFFF"/>
                  </a:solidFill>
                  <a:effectLst>
                    <a:glow rad="101600">
                      <a:srgbClr val="000000">
                        <a:alpha val="40000"/>
                      </a:srgbClr>
                    </a:glow>
                    <a:outerShdw blurRad="63500" sx="102000" sy="102000" algn="ctr" rotWithShape="0">
                      <a:prstClr val="black">
                        <a:alpha val="40000"/>
                      </a:prstClr>
                    </a:outerShdw>
                  </a:effectLst>
                  <a:latin typeface="Segoe"/>
                </a:rPr>
                <a:t>Site</a:t>
              </a:r>
            </a:p>
          </p:txBody>
        </p:sp>
        <p:graphicFrame>
          <p:nvGraphicFramePr>
            <p:cNvPr id="57" name="Object 21"/>
            <p:cNvGraphicFramePr>
              <a:graphicFrameLocks noChangeAspect="1"/>
            </p:cNvGraphicFramePr>
            <p:nvPr>
              <p:extLst>
                <p:ext uri="{D42A27DB-BD31-4B8C-83A1-F6EECF244321}">
                  <p14:modId xmlns:p14="http://schemas.microsoft.com/office/powerpoint/2010/main" val="936491386"/>
                </p:ext>
              </p:extLst>
            </p:nvPr>
          </p:nvGraphicFramePr>
          <p:xfrm>
            <a:off x="7157357" y="1298966"/>
            <a:ext cx="593725" cy="1318683"/>
          </p:xfrm>
          <a:graphic>
            <a:graphicData uri="http://schemas.openxmlformats.org/presentationml/2006/ole">
              <mc:AlternateContent xmlns:mc="http://schemas.openxmlformats.org/markup-compatibility/2006">
                <mc:Choice xmlns:v="urn:schemas-microsoft-com:vml" Requires="v">
                  <p:oleObj spid="_x0000_s3238" name="Visio" r:id="rId8" imgW="745276" imgH="1240139" progId="Visio.Drawing.11">
                    <p:embed/>
                  </p:oleObj>
                </mc:Choice>
                <mc:Fallback>
                  <p:oleObj name="Visio" r:id="rId8" imgW="745276" imgH="1240139"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7357" y="1298966"/>
                          <a:ext cx="593725" cy="1318683"/>
                        </a:xfrm>
                        <a:prstGeom prst="rect">
                          <a:avLst/>
                        </a:prstGeom>
                        <a:noFill/>
                        <a:ln>
                          <a:noFill/>
                        </a:ln>
                        <a:effectLst/>
                        <a:extLst>
                          <a:ext uri="{909E8E84-426E-40DD-AFC4-6F175D3DCCD1}">
                            <a14:hiddenFill xmlns:a14="http://schemas.microsoft.com/office/drawing/2010/main">
                              <a:gradFill rotWithShape="0">
                                <a:gsLst>
                                  <a:gs pos="0">
                                    <a:srgbClr val="847F2B"/>
                                  </a:gs>
                                  <a:gs pos="50000">
                                    <a:schemeClr val="folHlink"/>
                                  </a:gs>
                                  <a:gs pos="100000">
                                    <a:srgbClr val="847F2B"/>
                                  </a:gs>
                                </a:gsLst>
                                <a:lin ang="2700000" scaled="1"/>
                              </a:gra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 name="Title 1"/>
          <p:cNvSpPr>
            <a:spLocks noGrp="1"/>
          </p:cNvSpPr>
          <p:nvPr>
            <p:ph type="title" idx="4294967295"/>
          </p:nvPr>
        </p:nvSpPr>
        <p:spPr>
          <a:xfrm>
            <a:off x="698097" y="1111250"/>
            <a:ext cx="11172825" cy="374650"/>
          </a:xfrm>
        </p:spPr>
        <p:txBody>
          <a:bodyPr/>
          <a:lstStyle/>
          <a:p>
            <a:r>
              <a:rPr lang="en-US" sz="2700" b="1" dirty="0">
                <a:latin typeface="Segoe Light" pitchFamily="34" charset="0"/>
              </a:rPr>
              <a:t>Centralized Management</a:t>
            </a:r>
          </a:p>
        </p:txBody>
      </p:sp>
      <p:cxnSp>
        <p:nvCxnSpPr>
          <p:cNvPr id="19" name="Straight Arrow Connector 18"/>
          <p:cNvCxnSpPr/>
          <p:nvPr/>
        </p:nvCxnSpPr>
        <p:spPr>
          <a:xfrm flipH="1">
            <a:off x="3132441" y="2664536"/>
            <a:ext cx="3097993" cy="688264"/>
          </a:xfrm>
          <a:prstGeom prst="straightConnector1">
            <a:avLst/>
          </a:prstGeom>
          <a:ln w="31750" cmpd="sng">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230434" y="2664536"/>
            <a:ext cx="0" cy="535864"/>
          </a:xfrm>
          <a:prstGeom prst="straightConnector1">
            <a:avLst/>
          </a:prstGeom>
          <a:ln w="31750" cmpd="sng">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230434" y="2664536"/>
            <a:ext cx="3097993" cy="688264"/>
          </a:xfrm>
          <a:prstGeom prst="straightConnector1">
            <a:avLst/>
          </a:prstGeom>
          <a:ln w="31750" cmpd="sng">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492753" y="4623966"/>
            <a:ext cx="1436540" cy="481435"/>
          </a:xfrm>
          <a:prstGeom prst="straightConnector1">
            <a:avLst/>
          </a:prstGeom>
          <a:ln w="31750" cmpd="sng">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929294" y="4623966"/>
            <a:ext cx="1287807" cy="481435"/>
          </a:xfrm>
          <a:prstGeom prst="straightConnector1">
            <a:avLst/>
          </a:prstGeom>
          <a:ln w="31750" cmpd="sng">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444510" y="4623966"/>
            <a:ext cx="943184" cy="481435"/>
          </a:xfrm>
          <a:prstGeom prst="straightConnector1">
            <a:avLst/>
          </a:prstGeom>
          <a:ln w="31750" cmpd="sng">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Flowchart: Process 38"/>
          <p:cNvSpPr/>
          <p:nvPr/>
        </p:nvSpPr>
        <p:spPr>
          <a:xfrm>
            <a:off x="6581046" y="1720018"/>
            <a:ext cx="1422030" cy="464333"/>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FEP Console Extensions</a:t>
            </a:r>
            <a:endParaRPr lang="en-US" sz="1200" dirty="0"/>
          </a:p>
        </p:txBody>
      </p:sp>
      <p:sp>
        <p:nvSpPr>
          <p:cNvPr id="40" name="Flowchart: Process 39"/>
          <p:cNvSpPr/>
          <p:nvPr/>
        </p:nvSpPr>
        <p:spPr>
          <a:xfrm>
            <a:off x="8849579" y="4131170"/>
            <a:ext cx="1625177" cy="464333"/>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FEP Console Extensions</a:t>
            </a:r>
            <a:endParaRPr lang="en-US" sz="1200" dirty="0"/>
          </a:p>
        </p:txBody>
      </p:sp>
      <p:sp>
        <p:nvSpPr>
          <p:cNvPr id="42" name="Flowchart: Process 41"/>
          <p:cNvSpPr/>
          <p:nvPr/>
        </p:nvSpPr>
        <p:spPr>
          <a:xfrm>
            <a:off x="5606481" y="4159633"/>
            <a:ext cx="1625177" cy="464333"/>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FEP Console Extensions</a:t>
            </a:r>
            <a:endParaRPr lang="en-US" sz="1200" dirty="0"/>
          </a:p>
        </p:txBody>
      </p:sp>
      <p:sp>
        <p:nvSpPr>
          <p:cNvPr id="43" name="Flowchart: Process 42"/>
          <p:cNvSpPr/>
          <p:nvPr/>
        </p:nvSpPr>
        <p:spPr>
          <a:xfrm>
            <a:off x="2319852" y="4118995"/>
            <a:ext cx="1625177" cy="464333"/>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FEP Console Extensions</a:t>
            </a:r>
            <a:endParaRPr lang="en-US" sz="1200" dirty="0"/>
          </a:p>
        </p:txBody>
      </p:sp>
      <p:sp>
        <p:nvSpPr>
          <p:cNvPr id="44" name="Flowchart: Process 43"/>
          <p:cNvSpPr/>
          <p:nvPr/>
        </p:nvSpPr>
        <p:spPr>
          <a:xfrm>
            <a:off x="4605256" y="1066801"/>
            <a:ext cx="1320456" cy="464333"/>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FEP Server Extensions</a:t>
            </a:r>
            <a:endParaRPr lang="en-US" sz="1200" dirty="0"/>
          </a:p>
        </p:txBody>
      </p:sp>
      <p:sp>
        <p:nvSpPr>
          <p:cNvPr id="45" name="Flowchart: Process 44"/>
          <p:cNvSpPr/>
          <p:nvPr/>
        </p:nvSpPr>
        <p:spPr>
          <a:xfrm>
            <a:off x="6426324" y="1066800"/>
            <a:ext cx="1320456" cy="464333"/>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FEP Reports</a:t>
            </a:r>
            <a:endParaRPr lang="en-US" sz="1200" dirty="0"/>
          </a:p>
        </p:txBody>
      </p:sp>
      <p:sp>
        <p:nvSpPr>
          <p:cNvPr id="24" name="Flowchart: Process 23"/>
          <p:cNvSpPr/>
          <p:nvPr/>
        </p:nvSpPr>
        <p:spPr>
          <a:xfrm>
            <a:off x="4692318" y="3200401"/>
            <a:ext cx="1320456" cy="464333"/>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FEP Server Extensions</a:t>
            </a:r>
            <a:endParaRPr lang="en-US" sz="1200" dirty="0"/>
          </a:p>
        </p:txBody>
      </p:sp>
      <p:sp>
        <p:nvSpPr>
          <p:cNvPr id="26" name="Flowchart: Process 25"/>
          <p:cNvSpPr/>
          <p:nvPr/>
        </p:nvSpPr>
        <p:spPr>
          <a:xfrm>
            <a:off x="1492753" y="3229016"/>
            <a:ext cx="1320456" cy="464333"/>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FEP Server Extensions</a:t>
            </a:r>
            <a:endParaRPr lang="en-US" sz="1200" dirty="0"/>
          </a:p>
        </p:txBody>
      </p:sp>
      <p:sp>
        <p:nvSpPr>
          <p:cNvPr id="28" name="Flowchart: Process 27"/>
          <p:cNvSpPr/>
          <p:nvPr/>
        </p:nvSpPr>
        <p:spPr>
          <a:xfrm>
            <a:off x="8104062" y="3229016"/>
            <a:ext cx="1320456" cy="464333"/>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FEP Server Extensions</a:t>
            </a:r>
            <a:endParaRPr lang="en-US" sz="1200" dirty="0"/>
          </a:p>
        </p:txBody>
      </p:sp>
      <p:sp>
        <p:nvSpPr>
          <p:cNvPr id="31" name="Flowchart: Process 30"/>
          <p:cNvSpPr/>
          <p:nvPr/>
        </p:nvSpPr>
        <p:spPr>
          <a:xfrm>
            <a:off x="6230434" y="3215497"/>
            <a:ext cx="1320456" cy="464333"/>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FEP Reports</a:t>
            </a:r>
            <a:endParaRPr lang="en-US" sz="1200" dirty="0"/>
          </a:p>
        </p:txBody>
      </p:sp>
      <p:sp>
        <p:nvSpPr>
          <p:cNvPr id="32" name="Flowchart: Process 31"/>
          <p:cNvSpPr/>
          <p:nvPr/>
        </p:nvSpPr>
        <p:spPr>
          <a:xfrm>
            <a:off x="3078026" y="3205844"/>
            <a:ext cx="1320456" cy="464333"/>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FEP Reports</a:t>
            </a:r>
            <a:endParaRPr lang="en-US" sz="1200" dirty="0"/>
          </a:p>
        </p:txBody>
      </p:sp>
      <p:sp>
        <p:nvSpPr>
          <p:cNvPr id="33" name="Flowchart: Process 32"/>
          <p:cNvSpPr/>
          <p:nvPr/>
        </p:nvSpPr>
        <p:spPr>
          <a:xfrm>
            <a:off x="9662168" y="3229016"/>
            <a:ext cx="1320456" cy="464333"/>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FEP Reports</a:t>
            </a:r>
            <a:endParaRPr lang="en-US" sz="1200" dirty="0"/>
          </a:p>
        </p:txBody>
      </p:sp>
      <p:sp>
        <p:nvSpPr>
          <p:cNvPr id="35" name="Intranet"/>
          <p:cNvSpPr/>
          <p:nvPr/>
        </p:nvSpPr>
        <p:spPr bwMode="auto">
          <a:xfrm>
            <a:off x="5307857" y="2186337"/>
            <a:ext cx="1384225" cy="415498"/>
          </a:xfrm>
          <a:prstGeom prst="rect">
            <a:avLst/>
          </a:prstGeom>
        </p:spPr>
        <p:txBody>
          <a:bodyPr wrap="none">
            <a:spAutoFit/>
          </a:bodyPr>
          <a:lstStyle/>
          <a:p>
            <a:pPr defTabSz="1462361">
              <a:defRPr/>
            </a:pPr>
            <a:r>
              <a:rPr lang="en-US" sz="2100" spc="-133" dirty="0">
                <a:ln w="18415" cmpd="sng">
                  <a:noFill/>
                  <a:prstDash val="solid"/>
                </a:ln>
                <a:solidFill>
                  <a:srgbClr val="FFFFFF"/>
                </a:solidFill>
                <a:effectLst>
                  <a:glow rad="101600">
                    <a:srgbClr val="000000">
                      <a:alpha val="40000"/>
                    </a:srgbClr>
                  </a:glow>
                  <a:outerShdw blurRad="63500" sx="102000" sy="102000" algn="ctr" rotWithShape="0">
                    <a:prstClr val="black">
                      <a:alpha val="40000"/>
                    </a:prstClr>
                  </a:outerShdw>
                </a:effectLst>
                <a:latin typeface="Segoe"/>
              </a:rPr>
              <a:t>Central Site</a:t>
            </a:r>
          </a:p>
        </p:txBody>
      </p:sp>
      <p:graphicFrame>
        <p:nvGraphicFramePr>
          <p:cNvPr id="36" name="Object 21"/>
          <p:cNvGraphicFramePr>
            <a:graphicFrameLocks noChangeAspect="1"/>
          </p:cNvGraphicFramePr>
          <p:nvPr>
            <p:extLst>
              <p:ext uri="{D42A27DB-BD31-4B8C-83A1-F6EECF244321}">
                <p14:modId xmlns:p14="http://schemas.microsoft.com/office/powerpoint/2010/main" val="1874502382"/>
              </p:ext>
            </p:extLst>
          </p:nvPr>
        </p:nvGraphicFramePr>
        <p:xfrm>
          <a:off x="5834720" y="1298966"/>
          <a:ext cx="791427" cy="1318683"/>
        </p:xfrm>
        <a:graphic>
          <a:graphicData uri="http://schemas.openxmlformats.org/presentationml/2006/ole">
            <mc:AlternateContent xmlns:mc="http://schemas.openxmlformats.org/markup-compatibility/2006">
              <mc:Choice xmlns:v="urn:schemas-microsoft-com:vml" Requires="v">
                <p:oleObj spid="_x0000_s3239" name="Visio" r:id="rId9" imgW="745276" imgH="1240139" progId="Visio.Drawing.11">
                  <p:embed/>
                </p:oleObj>
              </mc:Choice>
              <mc:Fallback>
                <p:oleObj name="Visio" r:id="rId9" imgW="745276" imgH="1240139"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4720" y="1298966"/>
                        <a:ext cx="791427" cy="1318683"/>
                      </a:xfrm>
                      <a:prstGeom prst="rect">
                        <a:avLst/>
                      </a:prstGeom>
                      <a:noFill/>
                      <a:ln>
                        <a:noFill/>
                      </a:ln>
                      <a:effectLst/>
                      <a:extLst>
                        <a:ext uri="{909E8E84-426E-40DD-AFC4-6F175D3DCCD1}">
                          <a14:hiddenFill xmlns:a14="http://schemas.microsoft.com/office/drawing/2010/main">
                            <a:gradFill rotWithShape="0">
                              <a:gsLst>
                                <a:gs pos="0">
                                  <a:srgbClr val="847F2B"/>
                                </a:gs>
                                <a:gs pos="50000">
                                  <a:schemeClr val="folHlink"/>
                                </a:gs>
                                <a:gs pos="100000">
                                  <a:srgbClr val="847F2B"/>
                                </a:gs>
                              </a:gsLst>
                              <a:lin ang="2700000" scaled="1"/>
                            </a:gra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1" name="Group 60"/>
          <p:cNvGrpSpPr/>
          <p:nvPr/>
        </p:nvGrpSpPr>
        <p:grpSpPr>
          <a:xfrm>
            <a:off x="488731" y="5105401"/>
            <a:ext cx="1768497" cy="1318683"/>
            <a:chOff x="6766801" y="1298966"/>
            <a:chExt cx="1326718" cy="1318683"/>
          </a:xfrm>
        </p:grpSpPr>
        <p:sp>
          <p:nvSpPr>
            <p:cNvPr id="62" name="Intranet"/>
            <p:cNvSpPr/>
            <p:nvPr/>
          </p:nvSpPr>
          <p:spPr bwMode="auto">
            <a:xfrm>
              <a:off x="6766801" y="2186336"/>
              <a:ext cx="1326718" cy="415498"/>
            </a:xfrm>
            <a:prstGeom prst="rect">
              <a:avLst/>
            </a:prstGeom>
          </p:spPr>
          <p:txBody>
            <a:bodyPr wrap="none">
              <a:spAutoFit/>
            </a:bodyPr>
            <a:lstStyle/>
            <a:p>
              <a:pPr defTabSz="1462361">
                <a:defRPr/>
              </a:pPr>
              <a:r>
                <a:rPr lang="en-US" sz="2100" spc="-133" dirty="0" smtClean="0">
                  <a:ln w="18415" cmpd="sng">
                    <a:noFill/>
                    <a:prstDash val="solid"/>
                  </a:ln>
                  <a:solidFill>
                    <a:srgbClr val="FFFFFF"/>
                  </a:solidFill>
                  <a:effectLst>
                    <a:glow rad="101600">
                      <a:srgbClr val="000000">
                        <a:alpha val="40000"/>
                      </a:srgbClr>
                    </a:glow>
                    <a:outerShdw blurRad="63500" sx="102000" sy="102000" algn="ctr" rotWithShape="0">
                      <a:prstClr val="black">
                        <a:alpha val="40000"/>
                      </a:prstClr>
                    </a:outerShdw>
                  </a:effectLst>
                  <a:latin typeface="Segoe"/>
                </a:rPr>
                <a:t>Secondary </a:t>
              </a:r>
              <a:r>
                <a:rPr lang="en-US" sz="2100" spc="-133" dirty="0">
                  <a:ln w="18415" cmpd="sng">
                    <a:noFill/>
                    <a:prstDash val="solid"/>
                  </a:ln>
                  <a:solidFill>
                    <a:srgbClr val="FFFFFF"/>
                  </a:solidFill>
                  <a:effectLst>
                    <a:glow rad="101600">
                      <a:srgbClr val="000000">
                        <a:alpha val="40000"/>
                      </a:srgbClr>
                    </a:glow>
                    <a:outerShdw blurRad="63500" sx="102000" sy="102000" algn="ctr" rotWithShape="0">
                      <a:prstClr val="black">
                        <a:alpha val="40000"/>
                      </a:prstClr>
                    </a:outerShdw>
                  </a:effectLst>
                  <a:latin typeface="Segoe"/>
                </a:rPr>
                <a:t>Site</a:t>
              </a:r>
            </a:p>
          </p:txBody>
        </p:sp>
        <p:graphicFrame>
          <p:nvGraphicFramePr>
            <p:cNvPr id="63" name="Object 21"/>
            <p:cNvGraphicFramePr>
              <a:graphicFrameLocks noChangeAspect="1"/>
            </p:cNvGraphicFramePr>
            <p:nvPr>
              <p:extLst>
                <p:ext uri="{D42A27DB-BD31-4B8C-83A1-F6EECF244321}">
                  <p14:modId xmlns:p14="http://schemas.microsoft.com/office/powerpoint/2010/main" val="1383240963"/>
                </p:ext>
              </p:extLst>
            </p:nvPr>
          </p:nvGraphicFramePr>
          <p:xfrm>
            <a:off x="7157357" y="1298966"/>
            <a:ext cx="593725" cy="1318683"/>
          </p:xfrm>
          <a:graphic>
            <a:graphicData uri="http://schemas.openxmlformats.org/presentationml/2006/ole">
              <mc:AlternateContent xmlns:mc="http://schemas.openxmlformats.org/markup-compatibility/2006">
                <mc:Choice xmlns:v="urn:schemas-microsoft-com:vml" Requires="v">
                  <p:oleObj spid="_x0000_s3240" name="Visio" r:id="rId10" imgW="745276" imgH="1240139" progId="Visio.Drawing.11">
                    <p:embed/>
                  </p:oleObj>
                </mc:Choice>
                <mc:Fallback>
                  <p:oleObj name="Visio" r:id="rId10" imgW="745276" imgH="1240139"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7357" y="1298966"/>
                          <a:ext cx="593725" cy="1318683"/>
                        </a:xfrm>
                        <a:prstGeom prst="rect">
                          <a:avLst/>
                        </a:prstGeom>
                        <a:noFill/>
                        <a:ln>
                          <a:noFill/>
                        </a:ln>
                        <a:effectLst/>
                        <a:extLst>
                          <a:ext uri="{909E8E84-426E-40DD-AFC4-6F175D3DCCD1}">
                            <a14:hiddenFill xmlns:a14="http://schemas.microsoft.com/office/drawing/2010/main">
                              <a:gradFill rotWithShape="0">
                                <a:gsLst>
                                  <a:gs pos="0">
                                    <a:srgbClr val="847F2B"/>
                                  </a:gs>
                                  <a:gs pos="50000">
                                    <a:schemeClr val="folHlink"/>
                                  </a:gs>
                                  <a:gs pos="100000">
                                    <a:srgbClr val="847F2B"/>
                                  </a:gs>
                                </a:gsLst>
                                <a:lin ang="2700000" scaled="1"/>
                              </a:gra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64" name="Group 63"/>
          <p:cNvGrpSpPr/>
          <p:nvPr/>
        </p:nvGrpSpPr>
        <p:grpSpPr>
          <a:xfrm>
            <a:off x="3249101" y="5089586"/>
            <a:ext cx="1768497" cy="1318683"/>
            <a:chOff x="6766801" y="1298966"/>
            <a:chExt cx="1326718" cy="1318683"/>
          </a:xfrm>
        </p:grpSpPr>
        <p:sp>
          <p:nvSpPr>
            <p:cNvPr id="65" name="Intranet"/>
            <p:cNvSpPr/>
            <p:nvPr/>
          </p:nvSpPr>
          <p:spPr bwMode="auto">
            <a:xfrm>
              <a:off x="6766801" y="2186336"/>
              <a:ext cx="1326718" cy="415498"/>
            </a:xfrm>
            <a:prstGeom prst="rect">
              <a:avLst/>
            </a:prstGeom>
          </p:spPr>
          <p:txBody>
            <a:bodyPr wrap="none">
              <a:spAutoFit/>
            </a:bodyPr>
            <a:lstStyle/>
            <a:p>
              <a:pPr defTabSz="1462361">
                <a:defRPr/>
              </a:pPr>
              <a:r>
                <a:rPr lang="en-US" sz="2100" spc="-133" dirty="0" smtClean="0">
                  <a:ln w="18415" cmpd="sng">
                    <a:noFill/>
                    <a:prstDash val="solid"/>
                  </a:ln>
                  <a:solidFill>
                    <a:srgbClr val="FFFFFF"/>
                  </a:solidFill>
                  <a:effectLst>
                    <a:glow rad="101600">
                      <a:srgbClr val="000000">
                        <a:alpha val="40000"/>
                      </a:srgbClr>
                    </a:glow>
                    <a:outerShdw blurRad="63500" sx="102000" sy="102000" algn="ctr" rotWithShape="0">
                      <a:prstClr val="black">
                        <a:alpha val="40000"/>
                      </a:prstClr>
                    </a:outerShdw>
                  </a:effectLst>
                  <a:latin typeface="Segoe"/>
                </a:rPr>
                <a:t>Secondary </a:t>
              </a:r>
              <a:r>
                <a:rPr lang="en-US" sz="2100" spc="-133" dirty="0">
                  <a:ln w="18415" cmpd="sng">
                    <a:noFill/>
                    <a:prstDash val="solid"/>
                  </a:ln>
                  <a:solidFill>
                    <a:srgbClr val="FFFFFF"/>
                  </a:solidFill>
                  <a:effectLst>
                    <a:glow rad="101600">
                      <a:srgbClr val="000000">
                        <a:alpha val="40000"/>
                      </a:srgbClr>
                    </a:glow>
                    <a:outerShdw blurRad="63500" sx="102000" sy="102000" algn="ctr" rotWithShape="0">
                      <a:prstClr val="black">
                        <a:alpha val="40000"/>
                      </a:prstClr>
                    </a:outerShdw>
                  </a:effectLst>
                  <a:latin typeface="Segoe"/>
                </a:rPr>
                <a:t>Site</a:t>
              </a:r>
            </a:p>
          </p:txBody>
        </p:sp>
        <p:graphicFrame>
          <p:nvGraphicFramePr>
            <p:cNvPr id="66" name="Object 21"/>
            <p:cNvGraphicFramePr>
              <a:graphicFrameLocks noChangeAspect="1"/>
            </p:cNvGraphicFramePr>
            <p:nvPr>
              <p:extLst>
                <p:ext uri="{D42A27DB-BD31-4B8C-83A1-F6EECF244321}">
                  <p14:modId xmlns:p14="http://schemas.microsoft.com/office/powerpoint/2010/main" val="372335520"/>
                </p:ext>
              </p:extLst>
            </p:nvPr>
          </p:nvGraphicFramePr>
          <p:xfrm>
            <a:off x="7157357" y="1298966"/>
            <a:ext cx="593725" cy="1318683"/>
          </p:xfrm>
          <a:graphic>
            <a:graphicData uri="http://schemas.openxmlformats.org/presentationml/2006/ole">
              <mc:AlternateContent xmlns:mc="http://schemas.openxmlformats.org/markup-compatibility/2006">
                <mc:Choice xmlns:v="urn:schemas-microsoft-com:vml" Requires="v">
                  <p:oleObj spid="_x0000_s3241" name="Visio" r:id="rId11" imgW="745276" imgH="1240139" progId="Visio.Drawing.11">
                    <p:embed/>
                  </p:oleObj>
                </mc:Choice>
                <mc:Fallback>
                  <p:oleObj name="Visio" r:id="rId11" imgW="745276" imgH="1240139"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7357" y="1298966"/>
                          <a:ext cx="593725" cy="1318683"/>
                        </a:xfrm>
                        <a:prstGeom prst="rect">
                          <a:avLst/>
                        </a:prstGeom>
                        <a:noFill/>
                        <a:ln>
                          <a:noFill/>
                        </a:ln>
                        <a:effectLst/>
                        <a:extLst>
                          <a:ext uri="{909E8E84-426E-40DD-AFC4-6F175D3DCCD1}">
                            <a14:hiddenFill xmlns:a14="http://schemas.microsoft.com/office/drawing/2010/main">
                              <a:gradFill rotWithShape="0">
                                <a:gsLst>
                                  <a:gs pos="0">
                                    <a:srgbClr val="847F2B"/>
                                  </a:gs>
                                  <a:gs pos="50000">
                                    <a:schemeClr val="folHlink"/>
                                  </a:gs>
                                  <a:gs pos="100000">
                                    <a:srgbClr val="847F2B"/>
                                  </a:gs>
                                </a:gsLst>
                                <a:lin ang="2700000" scaled="1"/>
                              </a:gra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46" name="Title 1"/>
          <p:cNvSpPr txBox="1">
            <a:spLocks/>
          </p:cNvSpPr>
          <p:nvPr/>
        </p:nvSpPr>
        <p:spPr>
          <a:xfrm>
            <a:off x="698097" y="1106532"/>
            <a:ext cx="11173090" cy="37394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2700" b="1" spc="-100" dirty="0">
                <a:latin typeface="Segoe Light" pitchFamily="34" charset="0"/>
              </a:rPr>
              <a:t>Distributed Management</a:t>
            </a:r>
          </a:p>
        </p:txBody>
      </p:sp>
      <p:sp>
        <p:nvSpPr>
          <p:cNvPr id="47" name="Title 1"/>
          <p:cNvSpPr txBox="1">
            <a:spLocks/>
          </p:cNvSpPr>
          <p:nvPr/>
        </p:nvSpPr>
        <p:spPr>
          <a:xfrm>
            <a:off x="698097" y="1106532"/>
            <a:ext cx="11173090" cy="37394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2700" b="1" spc="-100" dirty="0">
                <a:latin typeface="Segoe Light" pitchFamily="34" charset="0"/>
              </a:rPr>
              <a:t>Customers Environment</a:t>
            </a:r>
          </a:p>
        </p:txBody>
      </p:sp>
      <p:sp>
        <p:nvSpPr>
          <p:cNvPr id="48" name="Title 4"/>
          <p:cNvSpPr txBox="1">
            <a:spLocks/>
          </p:cNvSpPr>
          <p:nvPr/>
        </p:nvSpPr>
        <p:spPr>
          <a:xfrm>
            <a:off x="519112" y="228600"/>
            <a:ext cx="11149013" cy="6093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a:lstStyle>
          <a:p>
            <a:r>
              <a:rPr lang="en-US" dirty="0" smtClean="0"/>
              <a:t>Advanced Installation options – hierarchy</a:t>
            </a:r>
            <a:endParaRPr lang="en-US" dirty="0">
              <a:solidFill>
                <a:schemeClr val="tx1"/>
              </a:solidFill>
              <a:latin typeface="Segoe UI" pitchFamily="34" charset="0"/>
            </a:endParaRPr>
          </a:p>
        </p:txBody>
      </p:sp>
      <p:sp>
        <p:nvSpPr>
          <p:cNvPr id="4" name="Rectangle 3"/>
          <p:cNvSpPr/>
          <p:nvPr/>
        </p:nvSpPr>
        <p:spPr>
          <a:xfrm>
            <a:off x="684148" y="1606237"/>
            <a:ext cx="6092825" cy="646331"/>
          </a:xfrm>
          <a:prstGeom prst="rect">
            <a:avLst/>
          </a:prstGeom>
        </p:spPr>
        <p:txBody>
          <a:bodyPr>
            <a:spAutoFit/>
          </a:bodyPr>
          <a:lstStyle/>
          <a:p>
            <a:r>
              <a:rPr lang="en-US" dirty="0">
                <a:latin typeface="Segoe UI" pitchFamily="34" charset="0"/>
              </a:rPr>
              <a:t>C</a:t>
            </a:r>
            <a:r>
              <a:rPr lang="en-US" dirty="0" smtClean="0">
                <a:latin typeface="Segoe UI" pitchFamily="34" charset="0"/>
              </a:rPr>
              <a:t>entral policies, monitoring </a:t>
            </a:r>
            <a:r>
              <a:rPr lang="en-US" dirty="0">
                <a:latin typeface="Segoe UI" pitchFamily="34" charset="0"/>
              </a:rPr>
              <a:t>and </a:t>
            </a:r>
            <a:endParaRPr lang="en-US" dirty="0" smtClean="0">
              <a:latin typeface="Segoe UI" pitchFamily="34" charset="0"/>
            </a:endParaRPr>
          </a:p>
          <a:p>
            <a:r>
              <a:rPr lang="en-US" dirty="0" smtClean="0">
                <a:latin typeface="Segoe UI" pitchFamily="34" charset="0"/>
              </a:rPr>
              <a:t>reporting </a:t>
            </a:r>
            <a:r>
              <a:rPr lang="en-US" dirty="0">
                <a:latin typeface="Segoe UI" pitchFamily="34" charset="0"/>
              </a:rPr>
              <a:t>capabilities. </a:t>
            </a:r>
            <a:endParaRPr lang="en-US" dirty="0"/>
          </a:p>
        </p:txBody>
      </p:sp>
      <p:sp>
        <p:nvSpPr>
          <p:cNvPr id="5" name="Rectangle 4"/>
          <p:cNvSpPr/>
          <p:nvPr/>
        </p:nvSpPr>
        <p:spPr>
          <a:xfrm>
            <a:off x="693041" y="1605572"/>
            <a:ext cx="6092825" cy="646331"/>
          </a:xfrm>
          <a:prstGeom prst="rect">
            <a:avLst/>
          </a:prstGeom>
        </p:spPr>
        <p:txBody>
          <a:bodyPr>
            <a:spAutoFit/>
          </a:bodyPr>
          <a:lstStyle/>
          <a:p>
            <a:r>
              <a:rPr lang="en-US" dirty="0" smtClean="0">
                <a:latin typeface="Segoe UI" pitchFamily="34" charset="0"/>
              </a:rPr>
              <a:t>Separate security </a:t>
            </a:r>
            <a:r>
              <a:rPr lang="en-US" dirty="0">
                <a:latin typeface="Segoe UI" pitchFamily="34" charset="0"/>
              </a:rPr>
              <a:t>management </a:t>
            </a:r>
            <a:r>
              <a:rPr lang="en-US" dirty="0" smtClean="0">
                <a:latin typeface="Segoe UI" pitchFamily="34" charset="0"/>
              </a:rPr>
              <a:t>and </a:t>
            </a:r>
          </a:p>
          <a:p>
            <a:r>
              <a:rPr lang="en-US" dirty="0" smtClean="0">
                <a:latin typeface="Segoe UI" pitchFamily="34" charset="0"/>
              </a:rPr>
              <a:t>operations to </a:t>
            </a:r>
            <a:r>
              <a:rPr lang="en-US" dirty="0">
                <a:latin typeface="Segoe UI" pitchFamily="34" charset="0"/>
              </a:rPr>
              <a:t>child sites</a:t>
            </a:r>
            <a:endParaRPr lang="en-US" dirty="0"/>
          </a:p>
        </p:txBody>
      </p:sp>
      <p:sp>
        <p:nvSpPr>
          <p:cNvPr id="6" name="Rectangle 5"/>
          <p:cNvSpPr/>
          <p:nvPr/>
        </p:nvSpPr>
        <p:spPr>
          <a:xfrm>
            <a:off x="705920" y="2295204"/>
            <a:ext cx="2603854" cy="369332"/>
          </a:xfrm>
          <a:prstGeom prst="rect">
            <a:avLst/>
          </a:prstGeom>
        </p:spPr>
        <p:txBody>
          <a:bodyPr wrap="none">
            <a:spAutoFit/>
          </a:bodyPr>
          <a:lstStyle/>
          <a:p>
            <a:r>
              <a:rPr lang="en-US" dirty="0" smtClean="0">
                <a:latin typeface="Segoe UI" pitchFamily="34" charset="0"/>
              </a:rPr>
              <a:t>Consolidated reporting </a:t>
            </a:r>
            <a:endParaRPr lang="en-US" dirty="0"/>
          </a:p>
        </p:txBody>
      </p:sp>
    </p:spTree>
    <p:extLst>
      <p:ext uri="{BB962C8B-B14F-4D97-AF65-F5344CB8AC3E}">
        <p14:creationId xmlns:p14="http://schemas.microsoft.com/office/powerpoint/2010/main" val="879489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down)">
                                      <p:cBhvr>
                                        <p:cTn id="16" dur="500"/>
                                        <p:tgtEl>
                                          <p:spTgt spid="4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down)">
                                      <p:cBhvr>
                                        <p:cTn id="19" dur="500"/>
                                        <p:tgtEl>
                                          <p:spTgt spid="4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down)">
                                      <p:cBhvr>
                                        <p:cTn id="22" dur="500"/>
                                        <p:tgtEl>
                                          <p:spTgt spid="3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down)">
                                      <p:cBhvr>
                                        <p:cTn id="25" dur="500"/>
                                        <p:tgtEl>
                                          <p:spTgt spid="4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44"/>
                                        </p:tgtEl>
                                      </p:cBhvr>
                                    </p:animEffect>
                                    <p:set>
                                      <p:cBhvr>
                                        <p:cTn id="33" dur="1" fill="hold">
                                          <p:stCondLst>
                                            <p:cond delay="499"/>
                                          </p:stCondLst>
                                        </p:cTn>
                                        <p:tgtEl>
                                          <p:spTgt spid="44"/>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45"/>
                                        </p:tgtEl>
                                      </p:cBhvr>
                                    </p:animEffect>
                                    <p:set>
                                      <p:cBhvr>
                                        <p:cTn id="39" dur="1" fill="hold">
                                          <p:stCondLst>
                                            <p:cond delay="499"/>
                                          </p:stCondLst>
                                        </p:cTn>
                                        <p:tgtEl>
                                          <p:spTgt spid="45"/>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39"/>
                                        </p:tgtEl>
                                      </p:cBhvr>
                                    </p:animEffect>
                                    <p:set>
                                      <p:cBhvr>
                                        <p:cTn id="42" dur="1" fill="hold">
                                          <p:stCondLst>
                                            <p:cond delay="499"/>
                                          </p:stCondLst>
                                        </p:cTn>
                                        <p:tgtEl>
                                          <p:spTgt spid="39"/>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500"/>
                                        <p:tgtEl>
                                          <p:spTgt spid="4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2"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500"/>
                                        <p:tgtEl>
                                          <p:spTgt spid="4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fade">
                                      <p:cBhvr>
                                        <p:cTn id="80" dur="500"/>
                                        <p:tgtEl>
                                          <p:spTgt spid="6"/>
                                        </p:tgtEl>
                                      </p:cBhvr>
                                    </p:animEffect>
                                  </p:childTnLst>
                                </p:cTn>
                              </p:par>
                              <p:par>
                                <p:cTn id="81" presetID="10" presetClass="exit" presetSubtype="0" fill="hold" grpId="1" nodeType="withEffect">
                                  <p:stCondLst>
                                    <p:cond delay="0"/>
                                  </p:stCondLst>
                                  <p:childTnLst>
                                    <p:animEffect transition="out" filter="fade">
                                      <p:cBhvr>
                                        <p:cTn id="82" dur="500"/>
                                        <p:tgtEl>
                                          <p:spTgt spid="32"/>
                                        </p:tgtEl>
                                      </p:cBhvr>
                                    </p:animEffect>
                                    <p:set>
                                      <p:cBhvr>
                                        <p:cTn id="83" dur="1" fill="hold">
                                          <p:stCondLst>
                                            <p:cond delay="499"/>
                                          </p:stCondLst>
                                        </p:cTn>
                                        <p:tgtEl>
                                          <p:spTgt spid="32"/>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31"/>
                                        </p:tgtEl>
                                      </p:cBhvr>
                                    </p:animEffect>
                                    <p:set>
                                      <p:cBhvr>
                                        <p:cTn id="86" dur="1" fill="hold">
                                          <p:stCondLst>
                                            <p:cond delay="499"/>
                                          </p:stCondLst>
                                        </p:cTn>
                                        <p:tgtEl>
                                          <p:spTgt spid="31"/>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33"/>
                                        </p:tgtEl>
                                      </p:cBhvr>
                                    </p:animEffect>
                                    <p:set>
                                      <p:cBhvr>
                                        <p:cTn id="89"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9" grpId="0" animBg="1"/>
      <p:bldP spid="39" grpId="1" animBg="1"/>
      <p:bldP spid="40" grpId="0" animBg="1"/>
      <p:bldP spid="42" grpId="0" animBg="1"/>
      <p:bldP spid="43" grpId="0" animBg="1"/>
      <p:bldP spid="44" grpId="0" animBg="1"/>
      <p:bldP spid="44" grpId="1" animBg="1"/>
      <p:bldP spid="45" grpId="0" animBg="1"/>
      <p:bldP spid="45" grpId="1" animBg="1"/>
      <p:bldP spid="45" grpId="2" animBg="1"/>
      <p:bldP spid="24" grpId="0" animBg="1"/>
      <p:bldP spid="26" grpId="0" animBg="1"/>
      <p:bldP spid="28" grpId="0" animBg="1"/>
      <p:bldP spid="31" grpId="0" animBg="1"/>
      <p:bldP spid="31" grpId="1" animBg="1"/>
      <p:bldP spid="32" grpId="0" animBg="1"/>
      <p:bldP spid="32" grpId="1" animBg="1"/>
      <p:bldP spid="33" grpId="0" animBg="1"/>
      <p:bldP spid="33" grpId="1" animBg="1"/>
      <p:bldP spid="46" grpId="0"/>
      <p:bldP spid="47" grpId="0"/>
      <p:bldP spid="4" grpId="0"/>
      <p:bldP spid="4" grpId="1"/>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FEP Capacity Planning </a:t>
            </a:r>
            <a:endParaRPr lang="en-US" dirty="0"/>
          </a:p>
        </p:txBody>
      </p:sp>
      <p:sp>
        <p:nvSpPr>
          <p:cNvPr id="3" name="Content Placeholder 2"/>
          <p:cNvSpPr>
            <a:spLocks noGrp="1"/>
          </p:cNvSpPr>
          <p:nvPr>
            <p:ph idx="4294967295"/>
          </p:nvPr>
        </p:nvSpPr>
        <p:spPr>
          <a:xfrm>
            <a:off x="519112" y="5073650"/>
            <a:ext cx="11149013" cy="1430338"/>
          </a:xfrm>
          <a:prstGeom prst="rect">
            <a:avLst/>
          </a:prstGeom>
        </p:spPr>
        <p:txBody>
          <a:bodyPr>
            <a:normAutofit/>
          </a:bodyPr>
          <a:lstStyle/>
          <a:p>
            <a:pPr marL="0" indent="0" algn="l">
              <a:buNone/>
            </a:pPr>
            <a:r>
              <a:rPr lang="en-US" sz="2400" dirty="0" smtClean="0">
                <a:solidFill>
                  <a:schemeClr val="tx1"/>
                </a:solidFill>
              </a:rPr>
              <a:t>* Actual capacity planning depends on organization load profile, retention policy and specific hardware deployment</a:t>
            </a:r>
          </a:p>
          <a:p>
            <a:pPr marL="0" indent="0">
              <a:buNone/>
            </a:pPr>
            <a:r>
              <a:rPr lang="en-US" sz="2400" dirty="0">
                <a:solidFill>
                  <a:schemeClr val="tx1"/>
                </a:solidFill>
              </a:rPr>
              <a:t>*</a:t>
            </a:r>
            <a:r>
              <a:rPr lang="en-US" sz="2400" dirty="0">
                <a:solidFill>
                  <a:schemeClr val="tx1"/>
                </a:solidFill>
                <a:hlinkClick r:id="rId3"/>
              </a:rPr>
              <a:t>http://</a:t>
            </a:r>
            <a:r>
              <a:rPr lang="en-US" sz="2400" dirty="0" smtClean="0">
                <a:solidFill>
                  <a:schemeClr val="tx1"/>
                </a:solidFill>
                <a:hlinkClick r:id="rId3"/>
              </a:rPr>
              <a:t>blogs.technet.com/b/clientsecurity/archive/2011/01/19/fep-capacity-planning-worksheet.aspx</a:t>
            </a:r>
            <a:r>
              <a:rPr lang="en-US" sz="2400" dirty="0" smtClean="0">
                <a:solidFill>
                  <a:schemeClr val="tx1"/>
                </a:solidFill>
              </a:rPr>
              <a:t> </a:t>
            </a:r>
          </a:p>
        </p:txBody>
      </p:sp>
      <p:graphicFrame>
        <p:nvGraphicFramePr>
          <p:cNvPr id="5" name="Table 4"/>
          <p:cNvGraphicFramePr>
            <a:graphicFrameLocks noGrp="1"/>
          </p:cNvGraphicFramePr>
          <p:nvPr>
            <p:extLst>
              <p:ext uri="{D42A27DB-BD31-4B8C-83A1-F6EECF244321}">
                <p14:modId xmlns:p14="http://schemas.microsoft.com/office/powerpoint/2010/main" val="2039118292"/>
              </p:ext>
            </p:extLst>
          </p:nvPr>
        </p:nvGraphicFramePr>
        <p:xfrm>
          <a:off x="1422030" y="914401"/>
          <a:ext cx="8856987" cy="4049065"/>
        </p:xfrm>
        <a:graphic>
          <a:graphicData uri="http://schemas.openxmlformats.org/drawingml/2006/table">
            <a:tbl>
              <a:tblPr firstRow="1" firstCol="1" bandRow="1" bandCol="1">
                <a:tableStyleId>{5C22544A-7EE6-4342-B048-85BDC9FD1C3A}</a:tableStyleId>
              </a:tblPr>
              <a:tblGrid>
                <a:gridCol w="3044735"/>
                <a:gridCol w="2906126"/>
                <a:gridCol w="2906126"/>
              </a:tblGrid>
              <a:tr h="844442">
                <a:tc>
                  <a:txBody>
                    <a:bodyPr/>
                    <a:lstStyle/>
                    <a:p>
                      <a:pPr>
                        <a:spcAft>
                          <a:spcPts val="300"/>
                        </a:spcAft>
                      </a:pPr>
                      <a:r>
                        <a:rPr lang="en-US" sz="1800" dirty="0">
                          <a:solidFill>
                            <a:schemeClr val="bg1"/>
                          </a:solidFill>
                          <a:effectLst/>
                          <a:latin typeface="+mn-lt"/>
                        </a:rPr>
                        <a:t>Criteria </a:t>
                      </a:r>
                      <a:endParaRPr lang="en-US" sz="1800" dirty="0">
                        <a:solidFill>
                          <a:schemeClr val="bg1"/>
                        </a:solidFill>
                        <a:effectLst/>
                        <a:latin typeface="+mn-lt"/>
                        <a:ea typeface="Times New Roman"/>
                        <a:cs typeface="Times New Roman"/>
                      </a:endParaRPr>
                    </a:p>
                  </a:txBody>
                  <a:tcPr marL="68579" marR="68579" marT="0" marB="0">
                    <a:solidFill>
                      <a:schemeClr val="tx1">
                        <a:lumMod val="75000"/>
                      </a:schemeClr>
                    </a:solidFill>
                  </a:tcPr>
                </a:tc>
                <a:tc>
                  <a:txBody>
                    <a:bodyPr/>
                    <a:lstStyle/>
                    <a:p>
                      <a:pPr>
                        <a:spcAft>
                          <a:spcPts val="300"/>
                        </a:spcAft>
                      </a:pPr>
                      <a:r>
                        <a:rPr lang="en-US" sz="1800" u="sng" dirty="0" smtClean="0">
                          <a:solidFill>
                            <a:schemeClr val="bg1"/>
                          </a:solidFill>
                          <a:effectLst/>
                          <a:latin typeface="+mn-lt"/>
                        </a:rPr>
                        <a:t>Recommended</a:t>
                      </a:r>
                      <a:r>
                        <a:rPr lang="en-US" sz="1800" dirty="0" smtClean="0">
                          <a:solidFill>
                            <a:schemeClr val="bg1"/>
                          </a:solidFill>
                          <a:effectLst/>
                          <a:latin typeface="+mn-lt"/>
                        </a:rPr>
                        <a:t> Resource availability based on CM HW recommendation</a:t>
                      </a:r>
                      <a:endParaRPr lang="en-US" sz="1800" dirty="0">
                        <a:solidFill>
                          <a:schemeClr val="bg1"/>
                        </a:solidFill>
                        <a:effectLst/>
                        <a:latin typeface="+mn-lt"/>
                        <a:ea typeface="Times New Roman"/>
                        <a:cs typeface="Times New Roman"/>
                      </a:endParaRPr>
                    </a:p>
                  </a:txBody>
                  <a:tcPr marL="68579" marR="68579" marT="0" marB="0">
                    <a:solidFill>
                      <a:schemeClr val="tx1">
                        <a:lumMod val="75000"/>
                      </a:schemeClr>
                    </a:solidFill>
                  </a:tcPr>
                </a:tc>
                <a:tc>
                  <a:txBody>
                    <a:bodyPr/>
                    <a:lstStyle/>
                    <a:p>
                      <a:pPr>
                        <a:spcAft>
                          <a:spcPts val="300"/>
                        </a:spcAft>
                      </a:pPr>
                      <a:r>
                        <a:rPr lang="en-US" sz="1800" dirty="0" smtClean="0">
                          <a:solidFill>
                            <a:schemeClr val="bg1"/>
                          </a:solidFill>
                          <a:effectLst/>
                          <a:latin typeface="+mn-lt"/>
                        </a:rPr>
                        <a:t>FEP 2010 </a:t>
                      </a:r>
                    </a:p>
                    <a:p>
                      <a:pPr>
                        <a:spcAft>
                          <a:spcPts val="300"/>
                        </a:spcAft>
                      </a:pPr>
                      <a:r>
                        <a:rPr lang="en-US" sz="1800" dirty="0" smtClean="0">
                          <a:solidFill>
                            <a:schemeClr val="bg1"/>
                          </a:solidFill>
                          <a:effectLst/>
                          <a:latin typeface="+mn-lt"/>
                        </a:rPr>
                        <a:t>300K topology internal test </a:t>
                      </a:r>
                      <a:r>
                        <a:rPr lang="en-US" sz="1800" dirty="0">
                          <a:solidFill>
                            <a:schemeClr val="bg1"/>
                          </a:solidFill>
                          <a:effectLst/>
                          <a:latin typeface="+mn-lt"/>
                        </a:rPr>
                        <a:t>results</a:t>
                      </a:r>
                      <a:endParaRPr lang="en-US" sz="1800" dirty="0">
                        <a:solidFill>
                          <a:schemeClr val="bg1"/>
                        </a:solidFill>
                        <a:effectLst/>
                        <a:latin typeface="+mn-lt"/>
                        <a:ea typeface="Times New Roman"/>
                        <a:cs typeface="Times New Roman"/>
                      </a:endParaRPr>
                    </a:p>
                  </a:txBody>
                  <a:tcPr marL="68579" marR="68579" marT="0" marB="0">
                    <a:solidFill>
                      <a:schemeClr val="tx1">
                        <a:lumMod val="75000"/>
                      </a:schemeClr>
                    </a:solidFill>
                  </a:tcPr>
                </a:tc>
              </a:tr>
              <a:tr h="1062669">
                <a:tc>
                  <a:txBody>
                    <a:bodyPr/>
                    <a:lstStyle/>
                    <a:p>
                      <a:pPr>
                        <a:spcAft>
                          <a:spcPts val="300"/>
                        </a:spcAft>
                      </a:pPr>
                      <a:r>
                        <a:rPr lang="en-US" sz="1800" b="0" dirty="0">
                          <a:solidFill>
                            <a:schemeClr val="bg1"/>
                          </a:solidFill>
                          <a:effectLst/>
                          <a:latin typeface="+mn-lt"/>
                        </a:rPr>
                        <a:t>SQL server CPU impact </a:t>
                      </a:r>
                      <a:r>
                        <a:rPr lang="en-US" sz="1800" b="0" dirty="0" smtClean="0">
                          <a:solidFill>
                            <a:schemeClr val="bg1"/>
                          </a:solidFill>
                          <a:effectLst/>
                          <a:latin typeface="+mn-lt"/>
                        </a:rPr>
                        <a:t>by FEP (delta</a:t>
                      </a:r>
                      <a:r>
                        <a:rPr lang="en-US" sz="1800" b="0" dirty="0">
                          <a:solidFill>
                            <a:schemeClr val="bg1"/>
                          </a:solidFill>
                          <a:effectLst/>
                          <a:latin typeface="+mn-lt"/>
                        </a:rPr>
                        <a:t>)</a:t>
                      </a:r>
                      <a:endParaRPr lang="en-US" sz="1800" b="0" dirty="0">
                        <a:solidFill>
                          <a:schemeClr val="bg1"/>
                        </a:solidFill>
                        <a:effectLst/>
                        <a:latin typeface="+mn-lt"/>
                        <a:ea typeface="Times New Roman"/>
                        <a:cs typeface="Times New Roman"/>
                      </a:endParaRPr>
                    </a:p>
                  </a:txBody>
                  <a:tcPr marL="68579" marR="68579" marT="0" marB="0">
                    <a:solidFill>
                      <a:schemeClr val="tx1">
                        <a:lumMod val="95000"/>
                      </a:schemeClr>
                    </a:solidFill>
                  </a:tcPr>
                </a:tc>
                <a:tc>
                  <a:txBody>
                    <a:bodyPr/>
                    <a:lstStyle/>
                    <a:p>
                      <a:pPr marL="228600" algn="ctr">
                        <a:spcAft>
                          <a:spcPts val="300"/>
                        </a:spcAft>
                      </a:pPr>
                      <a:r>
                        <a:rPr lang="en-US" sz="2000" dirty="0">
                          <a:effectLst/>
                          <a:latin typeface="+mn-lt"/>
                        </a:rPr>
                        <a:t>20%</a:t>
                      </a:r>
                      <a:endParaRPr lang="en-US" sz="2000" dirty="0">
                        <a:effectLst/>
                        <a:latin typeface="+mn-lt"/>
                        <a:ea typeface="Times New Roman"/>
                        <a:cs typeface="Times New Roman"/>
                      </a:endParaRPr>
                    </a:p>
                  </a:txBody>
                  <a:tcPr marL="68579" marR="68579" marT="0" marB="0"/>
                </a:tc>
                <a:tc>
                  <a:txBody>
                    <a:bodyPr/>
                    <a:lstStyle/>
                    <a:p>
                      <a:pPr algn="ctr">
                        <a:spcAft>
                          <a:spcPts val="0"/>
                        </a:spcAft>
                      </a:pPr>
                      <a:r>
                        <a:rPr lang="en-US" sz="2000" baseline="0" dirty="0" smtClean="0">
                          <a:effectLst/>
                          <a:latin typeface="+mn-lt"/>
                        </a:rPr>
                        <a:t>&lt;5%</a:t>
                      </a:r>
                      <a:endParaRPr lang="en-US" sz="2000" dirty="0">
                        <a:effectLst/>
                        <a:latin typeface="+mn-lt"/>
                        <a:ea typeface="Times New Roman"/>
                        <a:cs typeface="Times New Roman"/>
                      </a:endParaRPr>
                    </a:p>
                  </a:txBody>
                  <a:tcPr marL="68579" marR="68579" marT="0" marB="0"/>
                </a:tc>
              </a:tr>
              <a:tr h="797001">
                <a:tc>
                  <a:txBody>
                    <a:bodyPr/>
                    <a:lstStyle/>
                    <a:p>
                      <a:pPr>
                        <a:spcAft>
                          <a:spcPts val="300"/>
                        </a:spcAft>
                      </a:pPr>
                      <a:r>
                        <a:rPr lang="en-US" sz="1800" b="0" dirty="0">
                          <a:solidFill>
                            <a:schemeClr val="bg1"/>
                          </a:solidFill>
                          <a:effectLst/>
                          <a:latin typeface="+mn-lt"/>
                        </a:rPr>
                        <a:t>SCCM Server CPU impact by FEP (delta)</a:t>
                      </a:r>
                      <a:endParaRPr lang="en-US" sz="1800" b="0" dirty="0">
                        <a:solidFill>
                          <a:schemeClr val="bg1"/>
                        </a:solidFill>
                        <a:effectLst/>
                        <a:latin typeface="+mn-lt"/>
                        <a:ea typeface="Times New Roman"/>
                        <a:cs typeface="Times New Roman"/>
                      </a:endParaRPr>
                    </a:p>
                  </a:txBody>
                  <a:tcPr marL="68579" marR="68579" marT="0" marB="0">
                    <a:solidFill>
                      <a:schemeClr val="tx1">
                        <a:lumMod val="95000"/>
                      </a:schemeClr>
                    </a:solidFill>
                  </a:tcPr>
                </a:tc>
                <a:tc>
                  <a:txBody>
                    <a:bodyPr/>
                    <a:lstStyle/>
                    <a:p>
                      <a:pPr marL="228600" algn="ctr">
                        <a:spcAft>
                          <a:spcPts val="300"/>
                        </a:spcAft>
                      </a:pPr>
                      <a:r>
                        <a:rPr lang="en-US" sz="2000" dirty="0">
                          <a:effectLst/>
                          <a:latin typeface="+mn-lt"/>
                        </a:rPr>
                        <a:t>10%</a:t>
                      </a:r>
                      <a:endParaRPr lang="en-US" sz="2000" dirty="0">
                        <a:effectLst/>
                        <a:latin typeface="+mn-lt"/>
                        <a:ea typeface="Times New Roman"/>
                        <a:cs typeface="Times New Roman"/>
                      </a:endParaRPr>
                    </a:p>
                  </a:txBody>
                  <a:tcPr marL="68579" marR="68579" marT="0" marB="0">
                    <a:solidFill>
                      <a:srgbClr val="FFF5E8"/>
                    </a:solidFill>
                  </a:tcPr>
                </a:tc>
                <a:tc>
                  <a:txBody>
                    <a:bodyPr/>
                    <a:lstStyle/>
                    <a:p>
                      <a:pPr algn="ctr">
                        <a:spcAft>
                          <a:spcPts val="0"/>
                        </a:spcAft>
                      </a:pPr>
                      <a:r>
                        <a:rPr lang="en-US" sz="2000" dirty="0" smtClean="0">
                          <a:effectLst/>
                          <a:latin typeface="+mn-lt"/>
                        </a:rPr>
                        <a:t>&lt;2%</a:t>
                      </a:r>
                      <a:endParaRPr lang="en-US" sz="2000" dirty="0">
                        <a:effectLst/>
                        <a:latin typeface="+mn-lt"/>
                        <a:ea typeface="Times New Roman"/>
                        <a:cs typeface="Times New Roman"/>
                      </a:endParaRPr>
                    </a:p>
                  </a:txBody>
                  <a:tcPr marL="68579" marR="68579" marT="0" marB="0"/>
                </a:tc>
              </a:tr>
              <a:tr h="531334">
                <a:tc>
                  <a:txBody>
                    <a:bodyPr/>
                    <a:lstStyle/>
                    <a:p>
                      <a:pPr>
                        <a:spcAft>
                          <a:spcPts val="300"/>
                        </a:spcAft>
                      </a:pPr>
                      <a:r>
                        <a:rPr lang="en-US" sz="1800" b="0" dirty="0" smtClean="0">
                          <a:solidFill>
                            <a:schemeClr val="bg1"/>
                          </a:solidFill>
                          <a:effectLst/>
                          <a:latin typeface="+mn-lt"/>
                        </a:rPr>
                        <a:t>Memory footprint</a:t>
                      </a:r>
                      <a:endParaRPr lang="en-US" sz="1800" b="0" dirty="0">
                        <a:solidFill>
                          <a:schemeClr val="bg1"/>
                        </a:solidFill>
                        <a:effectLst/>
                        <a:latin typeface="+mn-lt"/>
                        <a:ea typeface="Times New Roman"/>
                        <a:cs typeface="Times New Roman"/>
                      </a:endParaRPr>
                    </a:p>
                  </a:txBody>
                  <a:tcPr marL="68579" marR="68579" marT="0" marB="0">
                    <a:solidFill>
                      <a:schemeClr val="tx1">
                        <a:lumMod val="95000"/>
                      </a:schemeClr>
                    </a:solidFill>
                  </a:tcPr>
                </a:tc>
                <a:tc>
                  <a:txBody>
                    <a:bodyPr/>
                    <a:lstStyle/>
                    <a:p>
                      <a:pPr marL="133350" algn="ctr">
                        <a:spcAft>
                          <a:spcPts val="0"/>
                        </a:spcAft>
                      </a:pPr>
                      <a:r>
                        <a:rPr lang="en-US" sz="2000" dirty="0">
                          <a:effectLst/>
                          <a:latin typeface="+mn-lt"/>
                        </a:rPr>
                        <a:t>500MB</a:t>
                      </a:r>
                      <a:endParaRPr lang="en-US" sz="2000" dirty="0">
                        <a:effectLst/>
                        <a:latin typeface="+mn-lt"/>
                        <a:ea typeface="Times New Roman"/>
                        <a:cs typeface="Times New Roman"/>
                      </a:endParaRPr>
                    </a:p>
                  </a:txBody>
                  <a:tcPr marL="68579" marR="68579" marT="0" marB="0"/>
                </a:tc>
                <a:tc>
                  <a:txBody>
                    <a:bodyPr/>
                    <a:lstStyle/>
                    <a:p>
                      <a:pPr algn="ctr">
                        <a:spcAft>
                          <a:spcPts val="0"/>
                        </a:spcAft>
                      </a:pPr>
                      <a:r>
                        <a:rPr lang="en-US" sz="2000" dirty="0" smtClean="0">
                          <a:effectLst/>
                          <a:latin typeface="+mn-lt"/>
                        </a:rPr>
                        <a:t>&lt;100MB</a:t>
                      </a:r>
                      <a:endParaRPr lang="en-US" sz="2000" dirty="0">
                        <a:effectLst/>
                        <a:latin typeface="+mn-lt"/>
                        <a:ea typeface="Times New Roman"/>
                        <a:cs typeface="Times New Roman"/>
                      </a:endParaRPr>
                    </a:p>
                  </a:txBody>
                  <a:tcPr marL="68579" marR="68579" marT="0" marB="0"/>
                </a:tc>
              </a:tr>
              <a:tr h="797001">
                <a:tc>
                  <a:txBody>
                    <a:bodyPr/>
                    <a:lstStyle/>
                    <a:p>
                      <a:pPr>
                        <a:spcAft>
                          <a:spcPts val="300"/>
                        </a:spcAft>
                      </a:pPr>
                      <a:r>
                        <a:rPr lang="en-US" sz="1800" b="0" dirty="0">
                          <a:solidFill>
                            <a:schemeClr val="bg1"/>
                          </a:solidFill>
                          <a:effectLst/>
                          <a:latin typeface="+mn-lt"/>
                        </a:rPr>
                        <a:t>Expected </a:t>
                      </a:r>
                      <a:r>
                        <a:rPr lang="en-US" sz="1800" b="0" dirty="0" smtClean="0">
                          <a:solidFill>
                            <a:schemeClr val="bg1"/>
                          </a:solidFill>
                          <a:effectLst/>
                          <a:latin typeface="+mn-lt"/>
                        </a:rPr>
                        <a:t>disk </a:t>
                      </a:r>
                      <a:r>
                        <a:rPr lang="en-US" sz="1800" b="0" dirty="0">
                          <a:solidFill>
                            <a:schemeClr val="bg1"/>
                          </a:solidFill>
                          <a:effectLst/>
                          <a:latin typeface="+mn-lt"/>
                        </a:rPr>
                        <a:t>capacity after 1-year</a:t>
                      </a:r>
                      <a:endParaRPr lang="en-US" sz="1800" b="0" dirty="0">
                        <a:solidFill>
                          <a:schemeClr val="bg1"/>
                        </a:solidFill>
                        <a:effectLst/>
                        <a:latin typeface="+mn-lt"/>
                        <a:ea typeface="Times New Roman"/>
                        <a:cs typeface="Times New Roman"/>
                      </a:endParaRPr>
                    </a:p>
                  </a:txBody>
                  <a:tcPr marL="68579" marR="68579" marT="0" marB="0">
                    <a:solidFill>
                      <a:schemeClr val="tx1">
                        <a:lumMod val="95000"/>
                      </a:schemeClr>
                    </a:solidFill>
                  </a:tcPr>
                </a:tc>
                <a:tc>
                  <a:txBody>
                    <a:bodyPr/>
                    <a:lstStyle/>
                    <a:p>
                      <a:pPr algn="ctr">
                        <a:spcAft>
                          <a:spcPts val="0"/>
                        </a:spcAft>
                      </a:pPr>
                      <a:r>
                        <a:rPr lang="en-US" sz="2000" dirty="0" smtClean="0">
                          <a:effectLst/>
                          <a:latin typeface="+mn-lt"/>
                        </a:rPr>
                        <a:t>    500GB</a:t>
                      </a:r>
                      <a:endParaRPr lang="en-US" sz="2000" dirty="0">
                        <a:effectLst/>
                        <a:latin typeface="+mn-lt"/>
                        <a:ea typeface="Times New Roman"/>
                        <a:cs typeface="Times New Roman"/>
                      </a:endParaRPr>
                    </a:p>
                  </a:txBody>
                  <a:tcPr marL="68579" marR="68579" marT="0" marB="0">
                    <a:solidFill>
                      <a:srgbClr val="FFF5E8"/>
                    </a:solidFill>
                  </a:tcPr>
                </a:tc>
                <a:tc>
                  <a:txBody>
                    <a:bodyPr/>
                    <a:lstStyle/>
                    <a:p>
                      <a:pPr algn="ctr">
                        <a:spcAft>
                          <a:spcPts val="0"/>
                        </a:spcAft>
                      </a:pPr>
                      <a:r>
                        <a:rPr lang="en-US" sz="2000" dirty="0" smtClean="0">
                          <a:effectLst/>
                          <a:latin typeface="+mn-lt"/>
                        </a:rPr>
                        <a:t>&lt;400GB</a:t>
                      </a:r>
                      <a:endParaRPr lang="en-US" sz="2000" dirty="0">
                        <a:effectLst/>
                        <a:latin typeface="+mn-lt"/>
                      </a:endParaRPr>
                    </a:p>
                  </a:txBody>
                  <a:tcPr marL="68579" marR="68579" marT="0" marB="0"/>
                </a:tc>
              </a:tr>
            </a:tbl>
          </a:graphicData>
        </a:graphic>
      </p:graphicFrame>
    </p:spTree>
    <p:extLst>
      <p:ext uri="{BB962C8B-B14F-4D97-AF65-F5344CB8AC3E}">
        <p14:creationId xmlns:p14="http://schemas.microsoft.com/office/powerpoint/2010/main" val="76848963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Installing Server Components</a:t>
            </a:r>
            <a:endParaRPr lang="en-US" dirty="0"/>
          </a:p>
        </p:txBody>
      </p:sp>
      <p:sp>
        <p:nvSpPr>
          <p:cNvPr id="3" name="Subtitle 2"/>
          <p:cNvSpPr>
            <a:spLocks noGrp="1"/>
          </p:cNvSpPr>
          <p:nvPr>
            <p:ph type="subTitle" idx="1"/>
          </p:nvPr>
        </p:nvSpPr>
        <p:spPr/>
        <p:txBody>
          <a:bodyPr/>
          <a:lstStyle/>
          <a:p>
            <a:pPr marL="457200" indent="-457200">
              <a:buFont typeface="Arial" pitchFamily="34" charset="0"/>
              <a:buChar char="•"/>
            </a:pPr>
            <a:r>
              <a:rPr lang="en-US" sz="2000" smtClean="0"/>
              <a:t>Server Topology Options</a:t>
            </a:r>
          </a:p>
          <a:p>
            <a:pPr marL="457200" indent="-457200">
              <a:buFont typeface="Arial" pitchFamily="34" charset="0"/>
              <a:buChar char="•"/>
            </a:pPr>
            <a:r>
              <a:rPr lang="en-US" sz="2000" smtClean="0"/>
              <a:t>Forefront Endpoint Protection Components installed on ConfigMgr</a:t>
            </a:r>
          </a:p>
          <a:p>
            <a:pPr marL="457200" indent="-457200">
              <a:buFont typeface="Arial" pitchFamily="34" charset="0"/>
              <a:buChar char="•"/>
            </a:pPr>
            <a:r>
              <a:rPr lang="en-US" sz="2000" smtClean="0"/>
              <a:t>Introduction to FEP Dashboard</a:t>
            </a:r>
            <a:endParaRPr lang="en-US" sz="2000" dirty="0"/>
          </a:p>
        </p:txBody>
      </p:sp>
    </p:spTree>
    <p:extLst>
      <p:ext uri="{BB962C8B-B14F-4D97-AF65-F5344CB8AC3E}">
        <p14:creationId xmlns:p14="http://schemas.microsoft.com/office/powerpoint/2010/main" val="150347426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Troubleshooting Server Install</a:t>
            </a:r>
            <a:endParaRPr lang="en-US" dirty="0"/>
          </a:p>
        </p:txBody>
      </p:sp>
      <p:sp>
        <p:nvSpPr>
          <p:cNvPr id="6" name="Content Placeholder 5"/>
          <p:cNvSpPr>
            <a:spLocks noGrp="1"/>
          </p:cNvSpPr>
          <p:nvPr>
            <p:ph idx="1"/>
          </p:nvPr>
        </p:nvSpPr>
        <p:spPr/>
        <p:txBody>
          <a:bodyPr/>
          <a:lstStyle/>
          <a:p>
            <a:r>
              <a:rPr lang="en-US" smtClean="0"/>
              <a:t>4 Setup logs are created</a:t>
            </a:r>
          </a:p>
          <a:p>
            <a:pPr lvl="1"/>
            <a:r>
              <a:rPr lang="en-US" smtClean="0"/>
              <a:t>%ProgramData%\Microsoft Forefront\Support\Server</a:t>
            </a:r>
          </a:p>
          <a:p>
            <a:pPr lvl="1"/>
            <a:r>
              <a:rPr lang="en-US" smtClean="0"/>
              <a:t>ServerSetup_YYYYMMDD_HHMMSS.log</a:t>
            </a:r>
          </a:p>
          <a:p>
            <a:pPr lvl="1"/>
            <a:r>
              <a:rPr lang="en-US" smtClean="0"/>
              <a:t>FEPExt_YYYYMMDD_HHMMSS.log</a:t>
            </a:r>
          </a:p>
          <a:p>
            <a:pPr lvl="1"/>
            <a:r>
              <a:rPr lang="en-US" smtClean="0"/>
              <a:t>FepReport_YYYYMMDD_HHMMSS.log</a:t>
            </a:r>
          </a:p>
          <a:p>
            <a:pPr lvl="1"/>
            <a:r>
              <a:rPr lang="en-US" smtClean="0"/>
              <a:t>FepUX_YYYYMMDD_HHMMSS.log</a:t>
            </a:r>
          </a:p>
          <a:p>
            <a:pPr lvl="1"/>
            <a:endParaRPr lang="en-US" dirty="0"/>
          </a:p>
        </p:txBody>
      </p:sp>
    </p:spTree>
    <p:extLst>
      <p:ext uri="{BB962C8B-B14F-4D97-AF65-F5344CB8AC3E}">
        <p14:creationId xmlns:p14="http://schemas.microsoft.com/office/powerpoint/2010/main" val="186923826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Planning Signature Deployment</a:t>
            </a:r>
            <a:endParaRPr lang="en-US"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9894877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Planning and Deploying Microsoft Forefront </a:t>
            </a:r>
            <a:r>
              <a:rPr lang="en-US" sz="3200" dirty="0" smtClean="0"/>
              <a:t/>
            </a:r>
            <a:br>
              <a:rPr lang="en-US" sz="3200" dirty="0" smtClean="0"/>
            </a:br>
            <a:r>
              <a:rPr lang="en-US" sz="3200" dirty="0" smtClean="0"/>
              <a:t>Endpoint </a:t>
            </a:r>
            <a:r>
              <a:rPr lang="en-US" sz="3200" dirty="0"/>
              <a:t>Protection 2010 with Microsoft System </a:t>
            </a:r>
            <a:r>
              <a:rPr lang="en-US" sz="3200" dirty="0" smtClean="0"/>
              <a:t/>
            </a:r>
            <a:br>
              <a:rPr lang="en-US" sz="3200" dirty="0" smtClean="0"/>
            </a:br>
            <a:r>
              <a:rPr lang="en-US" sz="3200" dirty="0" smtClean="0"/>
              <a:t>Center </a:t>
            </a:r>
            <a:r>
              <a:rPr lang="en-US" sz="3200" dirty="0"/>
              <a:t>Configuration Manager</a:t>
            </a:r>
          </a:p>
        </p:txBody>
      </p:sp>
      <p:sp>
        <p:nvSpPr>
          <p:cNvPr id="3" name="Subtitle 2"/>
          <p:cNvSpPr>
            <a:spLocks noGrp="1"/>
          </p:cNvSpPr>
          <p:nvPr>
            <p:ph type="subTitle" idx="1"/>
          </p:nvPr>
        </p:nvSpPr>
        <p:spPr/>
        <p:txBody>
          <a:bodyPr/>
          <a:lstStyle/>
          <a:p>
            <a:r>
              <a:rPr lang="en-US" dirty="0" smtClean="0"/>
              <a:t>Chris Norman</a:t>
            </a:r>
          </a:p>
          <a:p>
            <a:r>
              <a:rPr lang="en-US" dirty="0" smtClean="0"/>
              <a:t>Sr. Escalation Engineer</a:t>
            </a:r>
          </a:p>
          <a:p>
            <a:r>
              <a:rPr lang="en-US" dirty="0" smtClean="0"/>
              <a:t>Microsoft</a:t>
            </a:r>
            <a:endParaRPr lang="en-US" dirty="0"/>
          </a:p>
        </p:txBody>
      </p:sp>
      <p:sp>
        <p:nvSpPr>
          <p:cNvPr id="8" name="Text Placeholder 7"/>
          <p:cNvSpPr>
            <a:spLocks noGrp="1"/>
          </p:cNvSpPr>
          <p:nvPr>
            <p:ph type="body" sz="quarter" idx="10"/>
          </p:nvPr>
        </p:nvSpPr>
        <p:spPr/>
        <p:txBody>
          <a:bodyPr/>
          <a:lstStyle/>
          <a:p>
            <a:r>
              <a:rPr lang="en-US" dirty="0" smtClean="0"/>
              <a:t>SIM317</a:t>
            </a:r>
            <a:endParaRPr lang="en-US" dirty="0"/>
          </a:p>
        </p:txBody>
      </p:sp>
      <p:sp>
        <p:nvSpPr>
          <p:cNvPr id="4" name="Subtitle 2"/>
          <p:cNvSpPr txBox="1">
            <a:spLocks/>
          </p:cNvSpPr>
          <p:nvPr/>
        </p:nvSpPr>
        <p:spPr>
          <a:xfrm>
            <a:off x="5473647" y="4609370"/>
            <a:ext cx="10242550" cy="46325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Tx/>
              <a:buNone/>
              <a:defRPr sz="3200" kern="1200">
                <a:gradFill>
                  <a:gsLst>
                    <a:gs pos="0">
                      <a:schemeClr val="tx1"/>
                    </a:gs>
                    <a:gs pos="86000">
                      <a:schemeClr val="tx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Adwait Joshi</a:t>
            </a:r>
          </a:p>
          <a:p>
            <a:r>
              <a:rPr lang="en-US" dirty="0" smtClean="0"/>
              <a:t>Sr. Program Manager</a:t>
            </a:r>
          </a:p>
          <a:p>
            <a:r>
              <a:rPr lang="en-US" dirty="0" smtClean="0"/>
              <a:t>Microsoft</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rot="10800000">
            <a:off x="3761573" y="1029431"/>
            <a:ext cx="8263933" cy="5267374"/>
          </a:xfrm>
          <a:prstGeom prst="roundRect">
            <a:avLst>
              <a:gd name="adj" fmla="val 5785"/>
            </a:avLst>
          </a:prstGeom>
          <a:gradFill flip="none" rotWithShape="1">
            <a:gsLst>
              <a:gs pos="26000">
                <a:srgbClr val="000000">
                  <a:alpha val="67000"/>
                </a:srgbClr>
              </a:gs>
              <a:gs pos="100000">
                <a:schemeClr val="bg1">
                  <a:lumMod val="50000"/>
                  <a:alpha val="91000"/>
                </a:schemeClr>
              </a:gs>
            </a:gsLst>
            <a:lin ang="5400000" scaled="0"/>
            <a:tileRect/>
          </a:gradFill>
          <a:ln w="127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altLang="zh-CN" sz="2200" dirty="0">
              <a:gradFill>
                <a:gsLst>
                  <a:gs pos="0">
                    <a:srgbClr val="FFFFFF"/>
                  </a:gs>
                  <a:gs pos="100000">
                    <a:srgbClr val="FFFFFF"/>
                  </a:gs>
                </a:gsLst>
                <a:lin ang="5400000" scaled="0"/>
              </a:gradFill>
              <a:latin typeface="Segoe Light" pitchFamily="34" charset="0"/>
            </a:endParaRPr>
          </a:p>
        </p:txBody>
      </p:sp>
      <p:grpSp>
        <p:nvGrpSpPr>
          <p:cNvPr id="37" name="Group 36"/>
          <p:cNvGrpSpPr/>
          <p:nvPr/>
        </p:nvGrpSpPr>
        <p:grpSpPr>
          <a:xfrm>
            <a:off x="6419465" y="5562764"/>
            <a:ext cx="2642776" cy="634495"/>
            <a:chOff x="5627345" y="5550650"/>
            <a:chExt cx="1589699" cy="508754"/>
          </a:xfrm>
        </p:grpSpPr>
        <p:grpSp>
          <p:nvGrpSpPr>
            <p:cNvPr id="38" name="Group 37"/>
            <p:cNvGrpSpPr/>
            <p:nvPr/>
          </p:nvGrpSpPr>
          <p:grpSpPr>
            <a:xfrm>
              <a:off x="5672012" y="5550650"/>
              <a:ext cx="1545032" cy="508754"/>
              <a:chOff x="5995267" y="5199386"/>
              <a:chExt cx="1272848" cy="419128"/>
            </a:xfrm>
          </p:grpSpPr>
          <p:sp>
            <p:nvSpPr>
              <p:cNvPr id="42" name="&quot;GLASS&quot;; White to Transparent Linear; Shadow; 1pt stroke;"/>
              <p:cNvSpPr/>
              <p:nvPr/>
            </p:nvSpPr>
            <p:spPr bwMode="auto">
              <a:xfrm>
                <a:off x="6049652" y="5256150"/>
                <a:ext cx="1095616" cy="362364"/>
              </a:xfrm>
              <a:prstGeom prst="ellipse">
                <a:avLst/>
              </a:prstGeom>
              <a:gradFill>
                <a:gsLst>
                  <a:gs pos="0">
                    <a:schemeClr val="tx1">
                      <a:lumMod val="50000"/>
                      <a:lumOff val="50000"/>
                    </a:schemeClr>
                  </a:gs>
                  <a:gs pos="40000">
                    <a:schemeClr val="tx1">
                      <a:alpha val="88000"/>
                    </a:schemeClr>
                  </a:gs>
                  <a:gs pos="100000">
                    <a:srgbClr val="0070C0"/>
                  </a:gs>
                </a:gsLst>
                <a:lin ang="5400000" scaled="0"/>
              </a:gradFill>
              <a:ln w="19050" cap="flat" cmpd="sng" algn="ctr">
                <a:gradFill>
                  <a:gsLst>
                    <a:gs pos="0">
                      <a:schemeClr val="accent1">
                        <a:tint val="66000"/>
                        <a:satMod val="160000"/>
                        <a:alpha val="0"/>
                      </a:schemeClr>
                    </a:gs>
                    <a:gs pos="75000">
                      <a:schemeClr val="accent1">
                        <a:tint val="44500"/>
                        <a:satMod val="160000"/>
                        <a:lumMod val="100000"/>
                        <a:alpha val="0"/>
                      </a:schemeClr>
                    </a:gs>
                    <a:gs pos="100000">
                      <a:schemeClr val="tx1">
                        <a:alpha val="39000"/>
                      </a:schemeClr>
                    </a:gs>
                  </a:gsLst>
                  <a:lin ang="5400000" scaled="0"/>
                </a:gradFill>
                <a:prstDash val="solid"/>
                <a:round/>
                <a:headEnd type="none" w="med" len="med"/>
                <a:tailEnd type="none" w="med" len="med"/>
              </a:ln>
              <a:effectLst>
                <a:outerShdw dist="88900" dir="5400000" algn="t" rotWithShape="0">
                  <a:prstClr val="black">
                    <a:alpha val="22000"/>
                  </a:prstClr>
                </a:outerShdw>
              </a:effectLst>
            </p:spPr>
            <p:txBody>
              <a:bodyPr vert="horz" wrap="square" lIns="91440" tIns="45720" rIns="91440" bIns="45720" numCol="1" rtlCol="0" anchor="ctr" anchorCtr="0" compatLnSpc="1">
                <a:prstTxWarp prst="textNoShape">
                  <a:avLst/>
                </a:prstTxWarp>
              </a:bodyPr>
              <a:lstStyle/>
              <a:p>
                <a:pPr defTabSz="1462361" fontAlgn="base">
                  <a:spcBef>
                    <a:spcPct val="0"/>
                  </a:spcBef>
                  <a:spcAft>
                    <a:spcPct val="0"/>
                  </a:spcAft>
                  <a:defRPr/>
                </a:pPr>
                <a:endParaRPr lang="en-US" altLang="zh-CN" b="1" dirty="0">
                  <a:solidFill>
                    <a:srgbClr val="FFFFFF"/>
                  </a:solidFill>
                  <a:latin typeface="Segoe"/>
                </a:endParaRPr>
              </a:p>
            </p:txBody>
          </p:sp>
          <p:sp>
            <p:nvSpPr>
              <p:cNvPr id="43" name="&quot;GLASS&quot;; White to Transparent Linear; Shadow; 1pt stroke;"/>
              <p:cNvSpPr/>
              <p:nvPr/>
            </p:nvSpPr>
            <p:spPr bwMode="auto">
              <a:xfrm>
                <a:off x="5995267" y="5199386"/>
                <a:ext cx="1272848" cy="419128"/>
              </a:xfrm>
              <a:prstGeom prst="ellipse">
                <a:avLst/>
              </a:prstGeom>
              <a:gradFill flip="none" rotWithShape="1">
                <a:gsLst>
                  <a:gs pos="8000">
                    <a:srgbClr val="FFFFFF"/>
                  </a:gs>
                  <a:gs pos="87000">
                    <a:srgbClr val="000000">
                      <a:lumMod val="85000"/>
                      <a:lumOff val="15000"/>
                      <a:alpha val="48000"/>
                    </a:srgbClr>
                  </a:gs>
                </a:gsLst>
                <a:lin ang="5400000" scaled="0"/>
                <a:tileRect/>
              </a:gradFill>
              <a:ln w="41275" cap="flat" cmpd="sng" algn="ctr">
                <a:gradFill>
                  <a:gsLst>
                    <a:gs pos="0">
                      <a:schemeClr val="bg1"/>
                    </a:gs>
                    <a:gs pos="32000">
                      <a:schemeClr val="bg1">
                        <a:alpha val="0"/>
                      </a:schemeClr>
                    </a:gs>
                    <a:gs pos="100000">
                      <a:schemeClr val="tx1">
                        <a:alpha val="55000"/>
                      </a:schemeClr>
                    </a:gs>
                  </a:gsLst>
                  <a:lin ang="5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218987" fontAlgn="base">
                  <a:spcBef>
                    <a:spcPct val="0"/>
                  </a:spcBef>
                  <a:spcAft>
                    <a:spcPct val="0"/>
                  </a:spcAft>
                  <a:defRPr/>
                </a:pPr>
                <a:endParaRPr lang="en-US" b="1" dirty="0">
                  <a:solidFill>
                    <a:srgbClr val="FFFFFF"/>
                  </a:solidFill>
                  <a:latin typeface="Segoe"/>
                </a:endParaRPr>
              </a:p>
            </p:txBody>
          </p:sp>
        </p:grpSp>
        <p:sp>
          <p:nvSpPr>
            <p:cNvPr id="41" name="Intranet"/>
            <p:cNvSpPr/>
            <p:nvPr/>
          </p:nvSpPr>
          <p:spPr bwMode="auto">
            <a:xfrm>
              <a:off x="5627345" y="5679398"/>
              <a:ext cx="1551263" cy="246221"/>
            </a:xfrm>
            <a:prstGeom prst="rect">
              <a:avLst/>
            </a:prstGeom>
            <a:noFill/>
            <a:ln w="6350">
              <a:noFill/>
            </a:ln>
            <a:effectLst>
              <a:outerShdw dist="38100" dir="5400000" algn="t" rotWithShape="0">
                <a:prstClr val="black">
                  <a:alpha val="26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solidFill>
                    <a:schemeClr val="bg1"/>
                  </a:solidFill>
                </a:rPr>
                <a:t>Event Log</a:t>
              </a:r>
              <a:endParaRPr lang="en-US" b="1" dirty="0">
                <a:solidFill>
                  <a:schemeClr val="bg1"/>
                </a:solidFill>
              </a:endParaRPr>
            </a:p>
          </p:txBody>
        </p:sp>
      </p:grpSp>
      <p:sp>
        <p:nvSpPr>
          <p:cNvPr id="36" name="Rounded Rectangle 35"/>
          <p:cNvSpPr/>
          <p:nvPr/>
        </p:nvSpPr>
        <p:spPr bwMode="auto">
          <a:xfrm>
            <a:off x="4215823" y="1034325"/>
            <a:ext cx="7093315" cy="1507298"/>
          </a:xfrm>
          <a:prstGeom prst="roundRect">
            <a:avLst>
              <a:gd name="adj" fmla="val 15832"/>
            </a:avLst>
          </a:prstGeom>
          <a:gradFill flip="none" rotWithShape="1">
            <a:gsLst>
              <a:gs pos="0">
                <a:srgbClr val="000000">
                  <a:lumMod val="75000"/>
                </a:srgbClr>
              </a:gs>
              <a:gs pos="74000">
                <a:schemeClr val="tx1">
                  <a:lumMod val="65000"/>
                  <a:lumOff val="35000"/>
                </a:schemeClr>
              </a:gs>
            </a:gsLst>
            <a:lin ang="5400000" scaled="0"/>
            <a:tileRect/>
          </a:gradFill>
          <a:ln w="127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0" rIns="91436" bIns="45718" numCol="1" rtlCol="0" anchor="t" anchorCtr="0" compatLnSpc="1">
            <a:prstTxWarp prst="textNoShape">
              <a:avLst/>
            </a:prstTxWarp>
          </a:bodyPr>
          <a:lstStyle/>
          <a:p>
            <a:pPr algn="ctr" defTabSz="914099" fontAlgn="base">
              <a:spcBef>
                <a:spcPct val="0"/>
              </a:spcBef>
              <a:spcAft>
                <a:spcPct val="0"/>
              </a:spcAft>
            </a:pPr>
            <a:r>
              <a:rPr lang="en-US" sz="2000" dirty="0" smtClean="0">
                <a:solidFill>
                  <a:schemeClr val="tx1"/>
                </a:solidFill>
                <a:effectLst>
                  <a:outerShdw dist="63500" dir="5400000" algn="t" rotWithShape="0">
                    <a:prstClr val="black">
                      <a:alpha val="40000"/>
                    </a:prstClr>
                  </a:outerShdw>
                </a:effectLst>
                <a:latin typeface="+mj-lt"/>
              </a:rPr>
              <a:t>UPDATE SOURCES</a:t>
            </a:r>
            <a:endParaRPr lang="en-US" sz="2000" dirty="0">
              <a:solidFill>
                <a:schemeClr val="tx1"/>
              </a:solidFill>
              <a:effectLst>
                <a:outerShdw dist="63500" dir="5400000" algn="t" rotWithShape="0">
                  <a:prstClr val="black">
                    <a:alpha val="40000"/>
                  </a:prstClr>
                </a:outerShdw>
              </a:effectLst>
              <a:latin typeface="+mj-lt"/>
            </a:endParaRPr>
          </a:p>
        </p:txBody>
      </p:sp>
      <p:cxnSp>
        <p:nvCxnSpPr>
          <p:cNvPr id="10" name="Straight Arrow Connector 9"/>
          <p:cNvCxnSpPr/>
          <p:nvPr/>
        </p:nvCxnSpPr>
        <p:spPr>
          <a:xfrm flipV="1">
            <a:off x="4939145" y="2381029"/>
            <a:ext cx="0" cy="1977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229702" y="2396794"/>
            <a:ext cx="0" cy="1977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9549122" y="2412559"/>
            <a:ext cx="0" cy="1946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Round Same Side Corner Rectangle 43"/>
          <p:cNvSpPr/>
          <p:nvPr/>
        </p:nvSpPr>
        <p:spPr bwMode="auto">
          <a:xfrm rot="16200000">
            <a:off x="5105735" y="907685"/>
            <a:ext cx="798926" cy="2178166"/>
          </a:xfrm>
          <a:prstGeom prst="round2SameRect">
            <a:avLst/>
          </a:prstGeom>
          <a:gradFill flip="none" rotWithShape="0">
            <a:gsLst>
              <a:gs pos="0">
                <a:schemeClr val="bg1">
                  <a:lumMod val="75000"/>
                </a:schemeClr>
              </a:gs>
              <a:gs pos="74000">
                <a:schemeClr val="dk1">
                  <a:tint val="15000"/>
                  <a:satMod val="350000"/>
                  <a:lumMod val="65000"/>
                  <a:lumOff val="35000"/>
                </a:schemeClr>
              </a:gs>
            </a:gsLst>
            <a:lin ang="540000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bg1"/>
              </a:solidFill>
              <a:latin typeface="Segoe Light" pitchFamily="34" charset="0"/>
            </a:endParaRPr>
          </a:p>
        </p:txBody>
      </p:sp>
      <p:sp>
        <p:nvSpPr>
          <p:cNvPr id="45" name="Round Same Side Corner Rectangle 44"/>
          <p:cNvSpPr/>
          <p:nvPr/>
        </p:nvSpPr>
        <p:spPr bwMode="auto">
          <a:xfrm rot="5400000">
            <a:off x="9609255" y="907685"/>
            <a:ext cx="798926" cy="2178166"/>
          </a:xfrm>
          <a:prstGeom prst="round2SameRect">
            <a:avLst/>
          </a:prstGeom>
          <a:gradFill flip="none" rotWithShape="0">
            <a:gsLst>
              <a:gs pos="0">
                <a:schemeClr val="bg1">
                  <a:lumMod val="75000"/>
                </a:schemeClr>
              </a:gs>
              <a:gs pos="74000">
                <a:schemeClr val="dk1">
                  <a:tint val="15000"/>
                  <a:satMod val="350000"/>
                  <a:lumMod val="65000"/>
                  <a:lumOff val="35000"/>
                </a:schemeClr>
              </a:gs>
            </a:gsLst>
            <a:lin ang="540000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bg1"/>
              </a:solidFill>
              <a:latin typeface="Segoe Light" pitchFamily="34" charset="0"/>
            </a:endParaRPr>
          </a:p>
        </p:txBody>
      </p:sp>
      <p:sp>
        <p:nvSpPr>
          <p:cNvPr id="46" name="Rectangle 45"/>
          <p:cNvSpPr/>
          <p:nvPr/>
        </p:nvSpPr>
        <p:spPr bwMode="auto">
          <a:xfrm>
            <a:off x="6643463" y="1597305"/>
            <a:ext cx="2222380" cy="798927"/>
          </a:xfrm>
          <a:prstGeom prst="rect">
            <a:avLst/>
          </a:prstGeom>
          <a:gradFill>
            <a:gsLst>
              <a:gs pos="0">
                <a:schemeClr val="bg1">
                  <a:lumMod val="75000"/>
                </a:schemeClr>
              </a:gs>
              <a:gs pos="35000">
                <a:schemeClr val="dk1">
                  <a:tint val="37000"/>
                  <a:satMod val="300000"/>
                </a:schemeClr>
              </a:gs>
              <a:gs pos="74000">
                <a:schemeClr val="dk1">
                  <a:tint val="15000"/>
                  <a:satMod val="350000"/>
                  <a:lumMod val="65000"/>
                  <a:lumOff val="35000"/>
                </a:schemeClr>
              </a:gs>
            </a:gsLst>
            <a:lin ang="0" scaled="0"/>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bg1"/>
              </a:solidFill>
              <a:latin typeface="Segoe Light" pitchFamily="34" charset="0"/>
            </a:endParaRPr>
          </a:p>
        </p:txBody>
      </p:sp>
      <p:sp>
        <p:nvSpPr>
          <p:cNvPr id="2" name="Title 1"/>
          <p:cNvSpPr>
            <a:spLocks noGrp="1"/>
          </p:cNvSpPr>
          <p:nvPr>
            <p:ph type="title"/>
          </p:nvPr>
        </p:nvSpPr>
        <p:spPr/>
        <p:txBody>
          <a:bodyPr/>
          <a:lstStyle/>
          <a:p>
            <a:r>
              <a:rPr lang="en-US" smtClean="0"/>
              <a:t>Signature Update Distribution</a:t>
            </a:r>
            <a:endParaRPr lang="en-US" dirty="0"/>
          </a:p>
        </p:txBody>
      </p:sp>
      <p:sp>
        <p:nvSpPr>
          <p:cNvPr id="3" name="Content Placeholder 2"/>
          <p:cNvSpPr>
            <a:spLocks noGrp="1"/>
          </p:cNvSpPr>
          <p:nvPr>
            <p:ph idx="4294967295"/>
          </p:nvPr>
        </p:nvSpPr>
        <p:spPr>
          <a:xfrm>
            <a:off x="78656" y="1447800"/>
            <a:ext cx="3502025" cy="4456113"/>
          </a:xfrm>
        </p:spPr>
        <p:txBody>
          <a:bodyPr/>
          <a:lstStyle/>
          <a:p>
            <a:pPr lvl="1"/>
            <a:r>
              <a:rPr lang="en-US" sz="1600" dirty="0" smtClean="0"/>
              <a:t>Multiple update sources</a:t>
            </a:r>
          </a:p>
          <a:p>
            <a:pPr lvl="1"/>
            <a:r>
              <a:rPr lang="en-US" sz="1600" dirty="0" smtClean="0"/>
              <a:t>Configurable priority for sources</a:t>
            </a:r>
          </a:p>
          <a:p>
            <a:pPr lvl="1"/>
            <a:r>
              <a:rPr lang="en-US" sz="1600" dirty="0" smtClean="0"/>
              <a:t>Uses existing infrastructure of Microsoft Windows Server Update Services</a:t>
            </a:r>
          </a:p>
          <a:p>
            <a:pPr lvl="1"/>
            <a:r>
              <a:rPr lang="en-US" sz="1600" dirty="0" smtClean="0"/>
              <a:t>Improved size of signature downloads reduces bandwidth use</a:t>
            </a:r>
          </a:p>
          <a:p>
            <a:pPr lvl="1"/>
            <a:r>
              <a:rPr lang="en-US" sz="1600" dirty="0" smtClean="0"/>
              <a:t>Up to date clients have smaller downloads</a:t>
            </a:r>
          </a:p>
          <a:p>
            <a:pPr lvl="2"/>
            <a:r>
              <a:rPr lang="en-US" sz="1400" dirty="0" smtClean="0"/>
              <a:t>Binary Delta </a:t>
            </a:r>
            <a:r>
              <a:rPr lang="en-US" sz="1400" dirty="0" err="1" smtClean="0"/>
              <a:t>Delta</a:t>
            </a:r>
            <a:r>
              <a:rPr lang="en-US" sz="1400" dirty="0" smtClean="0"/>
              <a:t> (BDD) (~100 KB - ~1 MB)</a:t>
            </a:r>
            <a:endParaRPr lang="en-US" sz="1400" dirty="0"/>
          </a:p>
        </p:txBody>
      </p:sp>
      <p:cxnSp>
        <p:nvCxnSpPr>
          <p:cNvPr id="7" name="Straight Arrow Connector 6"/>
          <p:cNvCxnSpPr/>
          <p:nvPr/>
        </p:nvCxnSpPr>
        <p:spPr>
          <a:xfrm>
            <a:off x="6091306" y="2396231"/>
            <a:ext cx="0" cy="1962368"/>
          </a:xfrm>
          <a:prstGeom prst="straightConnector1">
            <a:avLst/>
          </a:prstGeom>
          <a:ln w="76200">
            <a:solidFill>
              <a:schemeClr val="accent4"/>
            </a:solidFill>
            <a:prstDash val="sysDash"/>
            <a:tailEnd type="arrow"/>
          </a:ln>
        </p:spPr>
        <p:style>
          <a:lnRef idx="3">
            <a:schemeClr val="accent6"/>
          </a:lnRef>
          <a:fillRef idx="0">
            <a:schemeClr val="accent6"/>
          </a:fillRef>
          <a:effectRef idx="2">
            <a:schemeClr val="accent6"/>
          </a:effectRef>
          <a:fontRef idx="minor">
            <a:schemeClr val="tx1"/>
          </a:fontRef>
        </p:style>
      </p:cxnSp>
      <p:sp>
        <p:nvSpPr>
          <p:cNvPr id="8" name="Rectangle 7"/>
          <p:cNvSpPr/>
          <p:nvPr/>
        </p:nvSpPr>
        <p:spPr bwMode="auto">
          <a:xfrm>
            <a:off x="4470527" y="1597305"/>
            <a:ext cx="2079306" cy="767396"/>
          </a:xfrm>
          <a:prstGeom prst="rect">
            <a:avLst/>
          </a:prstGeom>
          <a:no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ts val="1500"/>
              </a:lnSpc>
              <a:spcBef>
                <a:spcPct val="0"/>
              </a:spcBef>
              <a:spcAft>
                <a:spcPct val="0"/>
              </a:spcAft>
            </a:pPr>
            <a:r>
              <a:rPr lang="en-US" sz="1400" b="1" dirty="0" smtClean="0">
                <a:solidFill>
                  <a:schemeClr val="bg1"/>
                </a:solidFill>
                <a:latin typeface="+mj-lt"/>
              </a:rPr>
              <a:t>Corporate</a:t>
            </a:r>
          </a:p>
          <a:p>
            <a:pPr algn="ctr" defTabSz="914099" fontAlgn="base">
              <a:lnSpc>
                <a:spcPts val="1500"/>
              </a:lnSpc>
              <a:spcBef>
                <a:spcPct val="0"/>
              </a:spcBef>
              <a:spcAft>
                <a:spcPct val="0"/>
              </a:spcAft>
            </a:pPr>
            <a:r>
              <a:rPr lang="en-US" sz="1400" b="1" dirty="0" smtClean="0">
                <a:solidFill>
                  <a:schemeClr val="bg1"/>
                </a:solidFill>
                <a:latin typeface="+mj-lt"/>
              </a:rPr>
              <a:t>network</a:t>
            </a:r>
            <a:endParaRPr lang="en-US" sz="1400" b="1" dirty="0">
              <a:solidFill>
                <a:schemeClr val="bg1"/>
              </a:solidFill>
              <a:latin typeface="+mj-lt"/>
            </a:endParaRPr>
          </a:p>
          <a:p>
            <a:pPr algn="ctr" defTabSz="914099" fontAlgn="base">
              <a:spcBef>
                <a:spcPct val="0"/>
              </a:spcBef>
              <a:spcAft>
                <a:spcPct val="0"/>
              </a:spcAft>
            </a:pPr>
            <a:r>
              <a:rPr lang="en-US" sz="1100" dirty="0">
                <a:solidFill>
                  <a:schemeClr val="bg1"/>
                </a:solidFill>
                <a:latin typeface="+mj-lt"/>
              </a:rPr>
              <a:t>(UNC share)</a:t>
            </a:r>
          </a:p>
        </p:txBody>
      </p:sp>
      <p:sp>
        <p:nvSpPr>
          <p:cNvPr id="9" name="Rectangle 8"/>
          <p:cNvSpPr/>
          <p:nvPr/>
        </p:nvSpPr>
        <p:spPr bwMode="auto">
          <a:xfrm>
            <a:off x="9018495" y="1597305"/>
            <a:ext cx="2079306" cy="767396"/>
          </a:xfrm>
          <a:prstGeom prst="rect">
            <a:avLst/>
          </a:prstGeom>
          <a:no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solidFill>
                  <a:schemeClr val="bg1"/>
                </a:solidFill>
                <a:latin typeface="+mj-lt"/>
              </a:rPr>
              <a:t>Internet</a:t>
            </a:r>
            <a:r>
              <a:rPr lang="en-US" sz="1400" dirty="0">
                <a:solidFill>
                  <a:schemeClr val="bg1"/>
                </a:solidFill>
                <a:latin typeface="+mj-lt"/>
              </a:rPr>
              <a:t/>
            </a:r>
            <a:br>
              <a:rPr lang="en-US" sz="1400" dirty="0">
                <a:solidFill>
                  <a:schemeClr val="bg1"/>
                </a:solidFill>
                <a:latin typeface="+mj-lt"/>
              </a:rPr>
            </a:br>
            <a:r>
              <a:rPr lang="en-US" sz="1100" dirty="0">
                <a:solidFill>
                  <a:schemeClr val="bg1"/>
                </a:solidFill>
                <a:latin typeface="+mj-lt"/>
              </a:rPr>
              <a:t>(MU/WU)</a:t>
            </a:r>
          </a:p>
        </p:txBody>
      </p:sp>
      <p:sp>
        <p:nvSpPr>
          <p:cNvPr id="11" name="Rectangle 10"/>
          <p:cNvSpPr/>
          <p:nvPr/>
        </p:nvSpPr>
        <p:spPr bwMode="auto">
          <a:xfrm>
            <a:off x="6724310" y="1597305"/>
            <a:ext cx="2079306" cy="767396"/>
          </a:xfrm>
          <a:prstGeom prst="rect">
            <a:avLst/>
          </a:prstGeom>
          <a:gradFill flip="none" rotWithShape="0">
            <a:gsLst>
              <a:gs pos="0">
                <a:schemeClr val="bg1">
                  <a:lumMod val="75000"/>
                </a:schemeClr>
              </a:gs>
              <a:gs pos="74000">
                <a:schemeClr val="dk1">
                  <a:tint val="15000"/>
                  <a:satMod val="350000"/>
                  <a:lumMod val="65000"/>
                  <a:lumOff val="35000"/>
                </a:schemeClr>
              </a:gs>
            </a:gsLst>
            <a:lin ang="5400000" scaled="1"/>
            <a:tileRec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ts val="1500"/>
              </a:lnSpc>
              <a:spcBef>
                <a:spcPct val="0"/>
              </a:spcBef>
              <a:spcAft>
                <a:spcPct val="0"/>
              </a:spcAft>
            </a:pPr>
            <a:r>
              <a:rPr lang="en-US" sz="1400" b="1" dirty="0">
                <a:solidFill>
                  <a:schemeClr val="bg1"/>
                </a:solidFill>
                <a:latin typeface="+mj-lt"/>
              </a:rPr>
              <a:t>Corporate network</a:t>
            </a:r>
          </a:p>
          <a:p>
            <a:pPr algn="ctr" defTabSz="914099" fontAlgn="base">
              <a:spcBef>
                <a:spcPct val="0"/>
              </a:spcBef>
              <a:spcAft>
                <a:spcPct val="0"/>
              </a:spcAft>
            </a:pPr>
            <a:r>
              <a:rPr lang="en-US" sz="1100" dirty="0">
                <a:solidFill>
                  <a:schemeClr val="bg1"/>
                </a:solidFill>
                <a:latin typeface="+mj-lt"/>
              </a:rPr>
              <a:t>(WSUS)</a:t>
            </a:r>
          </a:p>
        </p:txBody>
      </p:sp>
      <p:sp>
        <p:nvSpPr>
          <p:cNvPr id="13" name="Rectangle 12"/>
          <p:cNvSpPr/>
          <p:nvPr/>
        </p:nvSpPr>
        <p:spPr>
          <a:xfrm>
            <a:off x="4246826" y="4358599"/>
            <a:ext cx="7062312" cy="685966"/>
          </a:xfrm>
          <a:prstGeom prst="rect">
            <a:avLst/>
          </a:prstGeom>
          <a:gradFill flip="none" rotWithShape="1">
            <a:gsLst>
              <a:gs pos="0">
                <a:schemeClr val="bg1">
                  <a:lumMod val="75000"/>
                </a:schemeClr>
              </a:gs>
              <a:gs pos="74000">
                <a:schemeClr val="tx1">
                  <a:lumMod val="65000"/>
                  <a:lumOff val="35000"/>
                </a:schemeClr>
              </a:gs>
            </a:gsLst>
            <a:lin ang="5400000" scaled="0"/>
            <a:tileRect/>
          </a:gradFill>
          <a:ln w="12700">
            <a:noFill/>
            <a:headEnd type="none" w="med" len="med"/>
            <a:tailEnd type="none" w="med" len="med"/>
          </a:ln>
          <a:effectLst>
            <a:outerShdw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91440"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effectLst>
                  <a:outerShdw blurRad="50800" dist="38100" dir="5400000" algn="t" rotWithShape="0">
                    <a:prstClr val="black">
                      <a:alpha val="40000"/>
                    </a:prstClr>
                  </a:outerShdw>
                </a:effectLst>
                <a:latin typeface="+mj-lt"/>
              </a:rPr>
              <a:t>Antimalware Service (FEP Client)</a:t>
            </a:r>
            <a:endParaRPr lang="en-US" sz="1600" dirty="0">
              <a:solidFill>
                <a:schemeClr val="bg1"/>
              </a:solidFill>
              <a:effectLst>
                <a:outerShdw blurRad="50800" dist="38100" dir="5400000" algn="t" rotWithShape="0">
                  <a:prstClr val="black">
                    <a:alpha val="40000"/>
                  </a:prstClr>
                </a:outerShdw>
              </a:effectLst>
              <a:latin typeface="+mj-lt"/>
            </a:endParaRPr>
          </a:p>
        </p:txBody>
      </p:sp>
      <p:cxnSp>
        <p:nvCxnSpPr>
          <p:cNvPr id="15" name="Straight Arrow Connector 14"/>
          <p:cNvCxnSpPr/>
          <p:nvPr/>
        </p:nvCxnSpPr>
        <p:spPr>
          <a:xfrm>
            <a:off x="8381966" y="2396231"/>
            <a:ext cx="0" cy="1962368"/>
          </a:xfrm>
          <a:prstGeom prst="straightConnector1">
            <a:avLst/>
          </a:prstGeom>
          <a:ln w="76200">
            <a:solidFill>
              <a:schemeClr val="accent4"/>
            </a:solidFill>
            <a:prstDash val="sysDash"/>
            <a:tailEnd type="arrow"/>
          </a:ln>
        </p:spPr>
        <p:style>
          <a:lnRef idx="3">
            <a:schemeClr val="accent6"/>
          </a:lnRef>
          <a:fillRef idx="0">
            <a:schemeClr val="accent6"/>
          </a:fillRef>
          <a:effectRef idx="2">
            <a:schemeClr val="accent6"/>
          </a:effectRef>
          <a:fontRef idx="minor">
            <a:schemeClr val="tx1"/>
          </a:fontRef>
        </p:style>
      </p:cxnSp>
      <p:cxnSp>
        <p:nvCxnSpPr>
          <p:cNvPr id="16" name="Straight Arrow Connector 15"/>
          <p:cNvCxnSpPr/>
          <p:nvPr/>
        </p:nvCxnSpPr>
        <p:spPr>
          <a:xfrm>
            <a:off x="10666121" y="2396231"/>
            <a:ext cx="0" cy="1962368"/>
          </a:xfrm>
          <a:prstGeom prst="straightConnector1">
            <a:avLst/>
          </a:prstGeom>
          <a:ln w="76200">
            <a:solidFill>
              <a:schemeClr val="accent4"/>
            </a:solidFill>
            <a:prstDash val="sysDash"/>
            <a:tailEnd type="arrow"/>
          </a:ln>
        </p:spPr>
        <p:style>
          <a:lnRef idx="3">
            <a:schemeClr val="accent6"/>
          </a:lnRef>
          <a:fillRef idx="0">
            <a:schemeClr val="accent6"/>
          </a:fillRef>
          <a:effectRef idx="2">
            <a:schemeClr val="accent6"/>
          </a:effectRef>
          <a:fontRef idx="minor">
            <a:schemeClr val="tx1"/>
          </a:fontRef>
        </p:style>
      </p:cxnSp>
      <p:sp>
        <p:nvSpPr>
          <p:cNvPr id="17" name="Rectangle 16"/>
          <p:cNvSpPr/>
          <p:nvPr/>
        </p:nvSpPr>
        <p:spPr bwMode="auto">
          <a:xfrm>
            <a:off x="4246826" y="3079906"/>
            <a:ext cx="2347453" cy="611346"/>
          </a:xfrm>
          <a:prstGeom prst="rect">
            <a:avLst/>
          </a:prstGeom>
          <a:gradFill flip="none" rotWithShape="1">
            <a:gsLst>
              <a:gs pos="0">
                <a:schemeClr val="bg1">
                  <a:lumMod val="75000"/>
                </a:schemeClr>
              </a:gs>
              <a:gs pos="74000">
                <a:schemeClr val="tx1">
                  <a:lumMod val="65000"/>
                  <a:lumOff val="35000"/>
                </a:schemeClr>
              </a:gs>
            </a:gsLst>
            <a:lin ang="5400000" scaled="0"/>
            <a:tileRect/>
          </a:gradFill>
          <a:ln w="12700">
            <a:noFill/>
            <a:headEnd type="none" w="med" len="med"/>
            <a:tailEnd type="none" w="med" len="med"/>
          </a:ln>
          <a:effectLst>
            <a:outerShdw dist="38100" dir="5400000" algn="t"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ts val="1800"/>
              </a:lnSpc>
              <a:spcBef>
                <a:spcPct val="0"/>
              </a:spcBef>
              <a:spcAft>
                <a:spcPct val="0"/>
              </a:spcAft>
            </a:pPr>
            <a:r>
              <a:rPr lang="en-US" sz="1600" b="1" dirty="0" smtClean="0">
                <a:solidFill>
                  <a:schemeClr val="bg1"/>
                </a:solidFill>
                <a:effectLst>
                  <a:outerShdw blurRad="50800" dist="63500" dir="5400000" algn="t" rotWithShape="0">
                    <a:prstClr val="black">
                      <a:alpha val="22000"/>
                    </a:prstClr>
                  </a:outerShdw>
                </a:effectLst>
                <a:latin typeface="+mj-lt"/>
              </a:rPr>
              <a:t>Network Service</a:t>
            </a:r>
            <a:endParaRPr lang="en-US" sz="1600" b="1" dirty="0">
              <a:solidFill>
                <a:schemeClr val="bg1"/>
              </a:solidFill>
              <a:effectLst>
                <a:outerShdw blurRad="50800" dist="63500" dir="5400000" algn="t" rotWithShape="0">
                  <a:prstClr val="black">
                    <a:alpha val="22000"/>
                  </a:prstClr>
                </a:outerShdw>
              </a:effectLst>
              <a:latin typeface="+mj-lt"/>
            </a:endParaRPr>
          </a:p>
        </p:txBody>
      </p:sp>
      <p:sp>
        <p:nvSpPr>
          <p:cNvPr id="19" name="Rectangle 18"/>
          <p:cNvSpPr/>
          <p:nvPr/>
        </p:nvSpPr>
        <p:spPr bwMode="auto">
          <a:xfrm>
            <a:off x="6643464" y="3077651"/>
            <a:ext cx="4665675" cy="611346"/>
          </a:xfrm>
          <a:prstGeom prst="rect">
            <a:avLst/>
          </a:prstGeom>
          <a:gradFill flip="none" rotWithShape="1">
            <a:gsLst>
              <a:gs pos="74000">
                <a:schemeClr val="tx1">
                  <a:lumMod val="65000"/>
                  <a:lumOff val="35000"/>
                </a:schemeClr>
              </a:gs>
              <a:gs pos="0">
                <a:schemeClr val="bg1">
                  <a:lumMod val="75000"/>
                </a:schemeClr>
              </a:gs>
            </a:gsLst>
            <a:lin ang="5400000" scaled="0"/>
            <a:tileRect/>
          </a:gradFill>
          <a:ln w="12700">
            <a:noFill/>
            <a:headEnd type="none" w="med" len="med"/>
            <a:tailEnd type="none" w="med" len="med"/>
          </a:ln>
          <a:effectLst>
            <a:outerShdw dist="38100" dir="5400000" algn="t"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ts val="1800"/>
              </a:lnSpc>
              <a:spcBef>
                <a:spcPct val="0"/>
              </a:spcBef>
              <a:spcAft>
                <a:spcPct val="0"/>
              </a:spcAft>
            </a:pPr>
            <a:r>
              <a:rPr lang="en-US" sz="1600" b="1" dirty="0">
                <a:solidFill>
                  <a:schemeClr val="bg1"/>
                </a:solidFill>
                <a:effectLst>
                  <a:outerShdw blurRad="50800" dist="63500" dir="5400000" algn="t" rotWithShape="0">
                    <a:prstClr val="black">
                      <a:alpha val="22000"/>
                    </a:prstClr>
                  </a:outerShdw>
                </a:effectLst>
                <a:latin typeface="+mj-lt"/>
              </a:rPr>
              <a:t>Local system</a:t>
            </a:r>
          </a:p>
        </p:txBody>
      </p:sp>
      <p:cxnSp>
        <p:nvCxnSpPr>
          <p:cNvPr id="20" name="Straight Arrow Connector 19"/>
          <p:cNvCxnSpPr/>
          <p:nvPr/>
        </p:nvCxnSpPr>
        <p:spPr>
          <a:xfrm flipH="1">
            <a:off x="7742948" y="5044566"/>
            <a:ext cx="14018" cy="478625"/>
          </a:xfrm>
          <a:prstGeom prst="straightConnector1">
            <a:avLst/>
          </a:prstGeom>
          <a:ln w="5715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57524078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Delta Update Example</a:t>
            </a:r>
            <a:endParaRPr lang="en-AU" dirty="0"/>
          </a:p>
        </p:txBody>
      </p:sp>
      <p:sp>
        <p:nvSpPr>
          <p:cNvPr id="26" name="Text Placeholder 25"/>
          <p:cNvSpPr>
            <a:spLocks noGrp="1"/>
          </p:cNvSpPr>
          <p:nvPr>
            <p:ph idx="1"/>
          </p:nvPr>
        </p:nvSpPr>
        <p:spPr>
          <a:xfrm>
            <a:off x="519112" y="4141838"/>
            <a:ext cx="11149013" cy="2000548"/>
          </a:xfrm>
        </p:spPr>
        <p:txBody>
          <a:bodyPr/>
          <a:lstStyle/>
          <a:p>
            <a:r>
              <a:rPr lang="en-AU" dirty="0" smtClean="0"/>
              <a:t>First Install or &gt;2 engine releases behind - Full</a:t>
            </a:r>
          </a:p>
          <a:p>
            <a:r>
              <a:rPr lang="en-AU" dirty="0" smtClean="0"/>
              <a:t>Old engine (&amp; signatures) – Binary Delta Engine</a:t>
            </a:r>
          </a:p>
          <a:p>
            <a:r>
              <a:rPr lang="en-AU" dirty="0" smtClean="0"/>
              <a:t>Current engine:</a:t>
            </a:r>
          </a:p>
          <a:p>
            <a:pPr lvl="1"/>
            <a:r>
              <a:rPr lang="en-AU" dirty="0" smtClean="0"/>
              <a:t>Signature &gt; 36hours old – Delta</a:t>
            </a:r>
          </a:p>
          <a:p>
            <a:pPr lvl="1"/>
            <a:r>
              <a:rPr lang="en-AU" dirty="0" smtClean="0"/>
              <a:t>Signature &lt; 36hours old – Binary Delta </a:t>
            </a:r>
            <a:r>
              <a:rPr lang="en-AU" dirty="0" err="1" smtClean="0"/>
              <a:t>Delta</a:t>
            </a:r>
            <a:endParaRPr lang="en-AU" dirty="0" smtClean="0"/>
          </a:p>
          <a:p>
            <a:endParaRPr lang="en-AU" dirty="0"/>
          </a:p>
        </p:txBody>
      </p:sp>
      <p:grpSp>
        <p:nvGrpSpPr>
          <p:cNvPr id="4" name="Group 38"/>
          <p:cNvGrpSpPr/>
          <p:nvPr/>
        </p:nvGrpSpPr>
        <p:grpSpPr>
          <a:xfrm>
            <a:off x="369871" y="838248"/>
            <a:ext cx="11666594" cy="2743200"/>
            <a:chOff x="315574" y="2819400"/>
            <a:chExt cx="8752226" cy="2743200"/>
          </a:xfrm>
        </p:grpSpPr>
        <p:sp>
          <p:nvSpPr>
            <p:cNvPr id="5" name="Rounded Rectangle 4"/>
            <p:cNvSpPr/>
            <p:nvPr/>
          </p:nvSpPr>
          <p:spPr>
            <a:xfrm>
              <a:off x="763524" y="3048000"/>
              <a:ext cx="1216152" cy="7589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eaLnBrk="0" hangingPunct="0"/>
              <a:r>
                <a:rPr lang="en-US" sz="800" b="1" dirty="0" smtClean="0">
                  <a:solidFill>
                    <a:srgbClr val="000000"/>
                  </a:solidFill>
                </a:rPr>
                <a:t>First Install</a:t>
              </a:r>
            </a:p>
          </p:txBody>
        </p:sp>
        <p:sp>
          <p:nvSpPr>
            <p:cNvPr id="6" name="Rounded Rectangle 5"/>
            <p:cNvSpPr/>
            <p:nvPr/>
          </p:nvSpPr>
          <p:spPr>
            <a:xfrm>
              <a:off x="2439924" y="3048000"/>
              <a:ext cx="1216152" cy="7589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eaLnBrk="0" hangingPunct="0"/>
              <a:r>
                <a:rPr lang="en-US" sz="800" b="1" dirty="0" smtClean="0">
                  <a:solidFill>
                    <a:srgbClr val="000000"/>
                  </a:solidFill>
                </a:rPr>
                <a:t>Signature Version:</a:t>
              </a:r>
            </a:p>
            <a:p>
              <a:pPr algn="ctr" eaLnBrk="0" hangingPunct="0"/>
              <a:r>
                <a:rPr lang="en-US" sz="800" b="1" dirty="0" smtClean="0">
                  <a:solidFill>
                    <a:srgbClr val="000000"/>
                  </a:solidFill>
                </a:rPr>
                <a:t>1.41.2000.0</a:t>
              </a:r>
            </a:p>
            <a:p>
              <a:pPr algn="ctr" eaLnBrk="0" hangingPunct="0"/>
              <a:r>
                <a:rPr lang="en-US" sz="800" b="1" dirty="0" smtClean="0">
                  <a:solidFill>
                    <a:srgbClr val="000000"/>
                  </a:solidFill>
                </a:rPr>
                <a:t>Engine Version: 1.3000.0</a:t>
              </a:r>
              <a:endParaRPr lang="en-US" sz="800" b="1" dirty="0">
                <a:solidFill>
                  <a:srgbClr val="000000"/>
                </a:solidFill>
              </a:endParaRPr>
            </a:p>
          </p:txBody>
        </p:sp>
        <p:sp>
          <p:nvSpPr>
            <p:cNvPr id="7" name="Rounded Rectangle 6"/>
            <p:cNvSpPr/>
            <p:nvPr/>
          </p:nvSpPr>
          <p:spPr>
            <a:xfrm>
              <a:off x="4192524" y="3048000"/>
              <a:ext cx="1216152" cy="7589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eaLnBrk="0" hangingPunct="0"/>
              <a:r>
                <a:rPr lang="en-US" sz="800" b="1" dirty="0" smtClean="0">
                  <a:solidFill>
                    <a:srgbClr val="000000"/>
                  </a:solidFill>
                </a:rPr>
                <a:t>Signature Version:</a:t>
              </a:r>
            </a:p>
            <a:p>
              <a:pPr algn="ctr" eaLnBrk="0" hangingPunct="0"/>
              <a:r>
                <a:rPr lang="en-US" sz="800" b="1" dirty="0" smtClean="0">
                  <a:solidFill>
                    <a:srgbClr val="000000"/>
                  </a:solidFill>
                </a:rPr>
                <a:t>1.42.1500.0</a:t>
              </a:r>
            </a:p>
            <a:p>
              <a:pPr algn="ctr" eaLnBrk="0" hangingPunct="0"/>
              <a:r>
                <a:rPr lang="en-US" sz="800" b="1" dirty="0" smtClean="0">
                  <a:solidFill>
                    <a:srgbClr val="000000"/>
                  </a:solidFill>
                </a:rPr>
                <a:t>Engine Version: 1.4000.0</a:t>
              </a:r>
              <a:endParaRPr lang="en-US" sz="800" b="1" dirty="0">
                <a:solidFill>
                  <a:srgbClr val="000000"/>
                </a:solidFill>
              </a:endParaRPr>
            </a:p>
          </p:txBody>
        </p:sp>
        <p:sp>
          <p:nvSpPr>
            <p:cNvPr id="8" name="Curved Up Arrow 7"/>
            <p:cNvSpPr/>
            <p:nvPr/>
          </p:nvSpPr>
          <p:spPr>
            <a:xfrm>
              <a:off x="990600" y="4191000"/>
              <a:ext cx="7391400" cy="1371600"/>
            </a:xfrm>
            <a:prstGeom prst="curvedUpArrow">
              <a:avLst/>
            </a:prstGeom>
          </p:spPr>
          <p:style>
            <a:lnRef idx="1">
              <a:schemeClr val="dk1"/>
            </a:lnRef>
            <a:fillRef idx="2">
              <a:schemeClr val="dk1"/>
            </a:fillRef>
            <a:effectRef idx="1">
              <a:schemeClr val="dk1"/>
            </a:effectRef>
            <a:fontRef idx="minor">
              <a:schemeClr val="dk1"/>
            </a:fontRef>
          </p:style>
          <p:txBody>
            <a:bodyPr rtlCol="0" anchor="ctr"/>
            <a:lstStyle/>
            <a:p>
              <a:pPr algn="ctr" eaLnBrk="0" hangingPunct="0"/>
              <a:endParaRPr lang="en-US" b="1" dirty="0">
                <a:solidFill>
                  <a:srgbClr val="000000"/>
                </a:solidFill>
              </a:endParaRPr>
            </a:p>
          </p:txBody>
        </p:sp>
        <p:sp>
          <p:nvSpPr>
            <p:cNvPr id="9" name="Curved Up Arrow 8"/>
            <p:cNvSpPr/>
            <p:nvPr/>
          </p:nvSpPr>
          <p:spPr>
            <a:xfrm>
              <a:off x="2514600" y="4191000"/>
              <a:ext cx="5867400" cy="1371600"/>
            </a:xfrm>
            <a:prstGeom prst="curvedUpArrow">
              <a:avLst/>
            </a:prstGeom>
          </p:spPr>
          <p:style>
            <a:lnRef idx="1">
              <a:schemeClr val="dk1"/>
            </a:lnRef>
            <a:fillRef idx="2">
              <a:schemeClr val="dk1"/>
            </a:fillRef>
            <a:effectRef idx="1">
              <a:schemeClr val="dk1"/>
            </a:effectRef>
            <a:fontRef idx="minor">
              <a:schemeClr val="dk1"/>
            </a:fontRef>
          </p:style>
          <p:txBody>
            <a:bodyPr rtlCol="0" anchor="ctr"/>
            <a:lstStyle/>
            <a:p>
              <a:pPr algn="ctr" eaLnBrk="0" hangingPunct="0"/>
              <a:endParaRPr lang="en-US" b="1" dirty="0">
                <a:solidFill>
                  <a:srgbClr val="000000"/>
                </a:solidFill>
              </a:endParaRPr>
            </a:p>
          </p:txBody>
        </p:sp>
        <p:sp>
          <p:nvSpPr>
            <p:cNvPr id="10" name="Curved Up Arrow 9"/>
            <p:cNvSpPr/>
            <p:nvPr/>
          </p:nvSpPr>
          <p:spPr>
            <a:xfrm>
              <a:off x="4419600" y="4191000"/>
              <a:ext cx="3962400" cy="1371600"/>
            </a:xfrm>
            <a:prstGeom prst="curvedUpArrow">
              <a:avLst/>
            </a:prstGeom>
          </p:spPr>
          <p:style>
            <a:lnRef idx="1">
              <a:schemeClr val="dk1"/>
            </a:lnRef>
            <a:fillRef idx="2">
              <a:schemeClr val="dk1"/>
            </a:fillRef>
            <a:effectRef idx="1">
              <a:schemeClr val="dk1"/>
            </a:effectRef>
            <a:fontRef idx="minor">
              <a:schemeClr val="dk1"/>
            </a:fontRef>
          </p:style>
          <p:txBody>
            <a:bodyPr rtlCol="0" anchor="ctr"/>
            <a:lstStyle/>
            <a:p>
              <a:pPr algn="ctr" eaLnBrk="0" hangingPunct="0"/>
              <a:endParaRPr lang="en-US" b="1" dirty="0">
                <a:solidFill>
                  <a:srgbClr val="000000"/>
                </a:solidFill>
              </a:endParaRPr>
            </a:p>
          </p:txBody>
        </p:sp>
        <p:sp>
          <p:nvSpPr>
            <p:cNvPr id="11" name="TextBox 10"/>
            <p:cNvSpPr txBox="1"/>
            <p:nvPr/>
          </p:nvSpPr>
          <p:spPr>
            <a:xfrm>
              <a:off x="609600" y="3886200"/>
              <a:ext cx="1524000"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eaLnBrk="0" hangingPunct="0"/>
              <a:r>
                <a:rPr lang="en-US" sz="1600" b="1" dirty="0" smtClean="0">
                  <a:solidFill>
                    <a:srgbClr val="000000"/>
                  </a:solidFill>
                </a:rPr>
                <a:t>Full Package</a:t>
              </a:r>
              <a:endParaRPr lang="en-US" sz="1600" b="1" dirty="0">
                <a:solidFill>
                  <a:srgbClr val="000000"/>
                </a:solidFill>
              </a:endParaRPr>
            </a:p>
          </p:txBody>
        </p:sp>
        <p:sp>
          <p:nvSpPr>
            <p:cNvPr id="12" name="TextBox 11"/>
            <p:cNvSpPr txBox="1"/>
            <p:nvPr/>
          </p:nvSpPr>
          <p:spPr>
            <a:xfrm>
              <a:off x="2286000" y="3886200"/>
              <a:ext cx="1524000"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eaLnBrk="0" hangingPunct="0"/>
              <a:r>
                <a:rPr lang="en-US" sz="1600" b="1" dirty="0" smtClean="0">
                  <a:solidFill>
                    <a:srgbClr val="000000"/>
                  </a:solidFill>
                </a:rPr>
                <a:t>BDE Package</a:t>
              </a:r>
              <a:endParaRPr lang="en-US" sz="1600" b="1" dirty="0">
                <a:solidFill>
                  <a:srgbClr val="000000"/>
                </a:solidFill>
              </a:endParaRPr>
            </a:p>
          </p:txBody>
        </p:sp>
        <p:sp>
          <p:nvSpPr>
            <p:cNvPr id="13" name="TextBox 12"/>
            <p:cNvSpPr txBox="1"/>
            <p:nvPr/>
          </p:nvSpPr>
          <p:spPr>
            <a:xfrm>
              <a:off x="3962400" y="3886200"/>
              <a:ext cx="1676400"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eaLnBrk="0" hangingPunct="0"/>
              <a:r>
                <a:rPr lang="en-US" sz="1600" b="1" dirty="0" smtClean="0">
                  <a:solidFill>
                    <a:srgbClr val="000000"/>
                  </a:solidFill>
                </a:rPr>
                <a:t>Delta Package</a:t>
              </a:r>
              <a:endParaRPr lang="en-US" sz="1600" b="1" dirty="0">
                <a:solidFill>
                  <a:srgbClr val="000000"/>
                </a:solidFill>
              </a:endParaRPr>
            </a:p>
          </p:txBody>
        </p:sp>
        <p:grpSp>
          <p:nvGrpSpPr>
            <p:cNvPr id="14" name="Group 32"/>
            <p:cNvGrpSpPr/>
            <p:nvPr/>
          </p:nvGrpSpPr>
          <p:grpSpPr>
            <a:xfrm>
              <a:off x="7391400" y="2895600"/>
              <a:ext cx="1676400" cy="1160621"/>
              <a:chOff x="7239000" y="1905000"/>
              <a:chExt cx="1676400" cy="1160621"/>
            </a:xfrm>
          </p:grpSpPr>
          <p:sp>
            <p:nvSpPr>
              <p:cNvPr id="23" name="Cloud 22"/>
              <p:cNvSpPr/>
              <p:nvPr/>
            </p:nvSpPr>
            <p:spPr>
              <a:xfrm>
                <a:off x="7391400" y="1905000"/>
                <a:ext cx="1371600" cy="9144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eaLnBrk="0" hangingPunct="0"/>
                <a:r>
                  <a:rPr lang="en-US" sz="800" b="1" dirty="0" smtClean="0">
                    <a:solidFill>
                      <a:srgbClr val="000000"/>
                    </a:solidFill>
                  </a:rPr>
                  <a:t>Signature Version:</a:t>
                </a:r>
              </a:p>
              <a:p>
                <a:pPr algn="ctr" eaLnBrk="0" hangingPunct="0"/>
                <a:r>
                  <a:rPr lang="en-US" sz="800" b="1" dirty="0" smtClean="0">
                    <a:solidFill>
                      <a:srgbClr val="000000"/>
                    </a:solidFill>
                  </a:rPr>
                  <a:t>1.42.2000.0</a:t>
                </a:r>
              </a:p>
              <a:p>
                <a:pPr algn="ctr" eaLnBrk="0" hangingPunct="0"/>
                <a:r>
                  <a:rPr lang="en-US" sz="800" b="1" dirty="0" smtClean="0">
                    <a:solidFill>
                      <a:srgbClr val="000000"/>
                    </a:solidFill>
                  </a:rPr>
                  <a:t>Engine Version: 1.4000.0</a:t>
                </a:r>
                <a:endParaRPr lang="en-US" sz="800" b="1" dirty="0">
                  <a:solidFill>
                    <a:srgbClr val="000000"/>
                  </a:solidFill>
                </a:endParaRPr>
              </a:p>
            </p:txBody>
          </p:sp>
          <p:sp>
            <p:nvSpPr>
              <p:cNvPr id="24" name="TextBox 23"/>
              <p:cNvSpPr txBox="1"/>
              <p:nvPr/>
            </p:nvSpPr>
            <p:spPr>
              <a:xfrm>
                <a:off x="7239000" y="2819400"/>
                <a:ext cx="1676400" cy="246221"/>
              </a:xfrm>
              <a:prstGeom prst="rect">
                <a:avLst/>
              </a:prstGeom>
              <a:noFill/>
            </p:spPr>
            <p:txBody>
              <a:bodyPr wrap="square" rtlCol="0">
                <a:spAutoFit/>
              </a:bodyPr>
              <a:lstStyle/>
              <a:p>
                <a:pPr algn="ctr" eaLnBrk="0" hangingPunct="0"/>
                <a:r>
                  <a:rPr lang="en-US" sz="1000" dirty="0" smtClean="0">
                    <a:solidFill>
                      <a:srgbClr val="000000"/>
                    </a:solidFill>
                    <a:latin typeface="Arial Narrow" pitchFamily="34" charset="0"/>
                  </a:rPr>
                  <a:t>Current Definition Updates available on MU</a:t>
                </a:r>
                <a:endParaRPr lang="en-US" sz="1000" dirty="0">
                  <a:solidFill>
                    <a:srgbClr val="000000"/>
                  </a:solidFill>
                  <a:latin typeface="Arial Narrow" pitchFamily="34" charset="0"/>
                </a:endParaRPr>
              </a:p>
            </p:txBody>
          </p:sp>
        </p:grpSp>
        <p:sp>
          <p:nvSpPr>
            <p:cNvPr id="15" name="Rounded Rectangle 14"/>
            <p:cNvSpPr/>
            <p:nvPr/>
          </p:nvSpPr>
          <p:spPr>
            <a:xfrm>
              <a:off x="5867400" y="3048000"/>
              <a:ext cx="1219200"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eaLnBrk="0" hangingPunct="0"/>
              <a:r>
                <a:rPr lang="en-US" sz="800" b="1" dirty="0" smtClean="0">
                  <a:solidFill>
                    <a:srgbClr val="000000"/>
                  </a:solidFill>
                </a:rPr>
                <a:t>Signature Version:</a:t>
              </a:r>
            </a:p>
            <a:p>
              <a:pPr algn="ctr" eaLnBrk="0" hangingPunct="0"/>
              <a:r>
                <a:rPr lang="en-US" sz="800" b="1" dirty="0" smtClean="0">
                  <a:solidFill>
                    <a:srgbClr val="000000"/>
                  </a:solidFill>
                </a:rPr>
                <a:t>1.42.1700.0</a:t>
              </a:r>
            </a:p>
            <a:p>
              <a:pPr algn="ctr" eaLnBrk="0" hangingPunct="0"/>
              <a:r>
                <a:rPr lang="en-US" sz="800" b="1" dirty="0" smtClean="0">
                  <a:solidFill>
                    <a:srgbClr val="000000"/>
                  </a:solidFill>
                </a:rPr>
                <a:t>Engine version : 1.4000.0</a:t>
              </a:r>
              <a:endParaRPr lang="en-US" sz="800" b="1" dirty="0">
                <a:solidFill>
                  <a:srgbClr val="000000"/>
                </a:solidFill>
              </a:endParaRPr>
            </a:p>
          </p:txBody>
        </p:sp>
        <p:sp>
          <p:nvSpPr>
            <p:cNvPr id="16" name="Curved Up Arrow 15"/>
            <p:cNvSpPr/>
            <p:nvPr/>
          </p:nvSpPr>
          <p:spPr>
            <a:xfrm>
              <a:off x="6248400" y="4191000"/>
              <a:ext cx="2133600" cy="1371600"/>
            </a:xfrm>
            <a:prstGeom prst="curvedUpArrow">
              <a:avLst/>
            </a:prstGeom>
          </p:spPr>
          <p:style>
            <a:lnRef idx="1">
              <a:schemeClr val="dk1"/>
            </a:lnRef>
            <a:fillRef idx="2">
              <a:schemeClr val="dk1"/>
            </a:fillRef>
            <a:effectRef idx="1">
              <a:schemeClr val="dk1"/>
            </a:effectRef>
            <a:fontRef idx="minor">
              <a:schemeClr val="dk1"/>
            </a:fontRef>
          </p:style>
          <p:txBody>
            <a:bodyPr rtlCol="0" anchor="ctr"/>
            <a:lstStyle/>
            <a:p>
              <a:pPr algn="ctr" eaLnBrk="0" hangingPunct="0"/>
              <a:endParaRPr lang="en-US" b="1" dirty="0">
                <a:solidFill>
                  <a:srgbClr val="000000"/>
                </a:solidFill>
              </a:endParaRPr>
            </a:p>
          </p:txBody>
        </p:sp>
        <p:sp>
          <p:nvSpPr>
            <p:cNvPr id="17" name="TextBox 16"/>
            <p:cNvSpPr txBox="1"/>
            <p:nvPr/>
          </p:nvSpPr>
          <p:spPr>
            <a:xfrm>
              <a:off x="5791200" y="3901589"/>
              <a:ext cx="1371600" cy="30777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eaLnBrk="0" hangingPunct="0"/>
              <a:r>
                <a:rPr lang="en-US" sz="1400" b="1" dirty="0" smtClean="0">
                  <a:solidFill>
                    <a:srgbClr val="000000"/>
                  </a:solidFill>
                </a:rPr>
                <a:t>BDD Package</a:t>
              </a:r>
              <a:endParaRPr lang="en-US" sz="1400" b="1" dirty="0">
                <a:solidFill>
                  <a:srgbClr val="000000"/>
                </a:solidFill>
              </a:endParaRPr>
            </a:p>
          </p:txBody>
        </p:sp>
        <p:sp>
          <p:nvSpPr>
            <p:cNvPr id="18" name="TextBox 17"/>
            <p:cNvSpPr txBox="1"/>
            <p:nvPr/>
          </p:nvSpPr>
          <p:spPr>
            <a:xfrm rot="16200000">
              <a:off x="-372545" y="3507519"/>
              <a:ext cx="1676400" cy="300161"/>
            </a:xfrm>
            <a:prstGeom prst="rect">
              <a:avLst/>
            </a:prstGeom>
            <a:noFill/>
          </p:spPr>
          <p:txBody>
            <a:bodyPr wrap="square" rtlCol="0">
              <a:spAutoFit/>
            </a:bodyPr>
            <a:lstStyle/>
            <a:p>
              <a:pPr algn="ctr" eaLnBrk="0" hangingPunct="0"/>
              <a:r>
                <a:rPr lang="en-US" sz="1000" b="1" dirty="0" smtClean="0">
                  <a:solidFill>
                    <a:srgbClr val="000000"/>
                  </a:solidFill>
                  <a:latin typeface="Arial Narrow" pitchFamily="34" charset="0"/>
                </a:rPr>
                <a:t>Forefront Endpoint Protection </a:t>
              </a:r>
              <a:br>
                <a:rPr lang="en-US" sz="1000" b="1" dirty="0" smtClean="0">
                  <a:solidFill>
                    <a:srgbClr val="000000"/>
                  </a:solidFill>
                  <a:latin typeface="Arial Narrow" pitchFamily="34" charset="0"/>
                </a:rPr>
              </a:br>
              <a:r>
                <a:rPr lang="en-US" sz="1000" b="1" dirty="0" smtClean="0">
                  <a:solidFill>
                    <a:srgbClr val="000000"/>
                  </a:solidFill>
                  <a:latin typeface="Arial Narrow" pitchFamily="34" charset="0"/>
                </a:rPr>
                <a:t>Definition Update Scenarios</a:t>
              </a:r>
              <a:endParaRPr lang="en-US" sz="1000" b="1" dirty="0">
                <a:solidFill>
                  <a:srgbClr val="000000"/>
                </a:solidFill>
                <a:latin typeface="Arial Narrow" pitchFamily="34" charset="0"/>
              </a:endParaRPr>
            </a:p>
          </p:txBody>
        </p:sp>
        <p:sp>
          <p:nvSpPr>
            <p:cNvPr id="19" name="Oval 18"/>
            <p:cNvSpPr/>
            <p:nvPr/>
          </p:nvSpPr>
          <p:spPr>
            <a:xfrm>
              <a:off x="1828800" y="2971800"/>
              <a:ext cx="228600" cy="2286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eaLnBrk="0" hangingPunct="0"/>
              <a:r>
                <a:rPr lang="en-US" sz="1000" b="1" dirty="0" smtClean="0">
                  <a:solidFill>
                    <a:srgbClr val="000000"/>
                  </a:solidFill>
                </a:rPr>
                <a:t>1</a:t>
              </a:r>
              <a:endParaRPr lang="en-US" sz="1000" b="1" dirty="0">
                <a:solidFill>
                  <a:srgbClr val="000000"/>
                </a:solidFill>
              </a:endParaRPr>
            </a:p>
          </p:txBody>
        </p:sp>
        <p:sp>
          <p:nvSpPr>
            <p:cNvPr id="20" name="Oval 19"/>
            <p:cNvSpPr/>
            <p:nvPr/>
          </p:nvSpPr>
          <p:spPr>
            <a:xfrm>
              <a:off x="3505200" y="2971800"/>
              <a:ext cx="228600" cy="2286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eaLnBrk="0" hangingPunct="0"/>
              <a:r>
                <a:rPr lang="en-US" sz="1000" b="1" dirty="0" smtClean="0">
                  <a:solidFill>
                    <a:srgbClr val="000000"/>
                  </a:solidFill>
                </a:rPr>
                <a:t>2</a:t>
              </a:r>
              <a:endParaRPr lang="en-US" sz="1000" b="1" dirty="0">
                <a:solidFill>
                  <a:srgbClr val="000000"/>
                </a:solidFill>
              </a:endParaRPr>
            </a:p>
          </p:txBody>
        </p:sp>
        <p:sp>
          <p:nvSpPr>
            <p:cNvPr id="21" name="Oval 20"/>
            <p:cNvSpPr/>
            <p:nvPr/>
          </p:nvSpPr>
          <p:spPr>
            <a:xfrm>
              <a:off x="5257800" y="2971800"/>
              <a:ext cx="228600" cy="2286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eaLnBrk="0" hangingPunct="0"/>
              <a:r>
                <a:rPr lang="en-US" sz="1000" b="1" dirty="0" smtClean="0">
                  <a:solidFill>
                    <a:srgbClr val="000000"/>
                  </a:solidFill>
                </a:rPr>
                <a:t>3</a:t>
              </a:r>
              <a:endParaRPr lang="en-US" sz="1000" b="1" dirty="0">
                <a:solidFill>
                  <a:srgbClr val="000000"/>
                </a:solidFill>
              </a:endParaRPr>
            </a:p>
          </p:txBody>
        </p:sp>
        <p:sp>
          <p:nvSpPr>
            <p:cNvPr id="22" name="Oval 21"/>
            <p:cNvSpPr/>
            <p:nvPr/>
          </p:nvSpPr>
          <p:spPr>
            <a:xfrm>
              <a:off x="7010400" y="2971800"/>
              <a:ext cx="228600" cy="2286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eaLnBrk="0" hangingPunct="0"/>
              <a:r>
                <a:rPr lang="en-US" sz="1000" b="1" dirty="0" smtClean="0">
                  <a:solidFill>
                    <a:srgbClr val="000000"/>
                  </a:solidFill>
                </a:rPr>
                <a:t>4</a:t>
              </a:r>
              <a:endParaRPr lang="en-US" sz="1000" b="1" dirty="0">
                <a:solidFill>
                  <a:srgbClr val="000000"/>
                </a:solidFill>
              </a:endParaRPr>
            </a:p>
          </p:txBody>
        </p:sp>
      </p:grpSp>
    </p:spTree>
    <p:extLst>
      <p:ext uri="{BB962C8B-B14F-4D97-AF65-F5344CB8AC3E}">
        <p14:creationId xmlns:p14="http://schemas.microsoft.com/office/powerpoint/2010/main" val="42319837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Troubleshooting</a:t>
            </a:r>
            <a:endParaRPr lang="en-US" dirty="0"/>
          </a:p>
        </p:txBody>
      </p:sp>
      <p:sp>
        <p:nvSpPr>
          <p:cNvPr id="6" name="Content Placeholder 5"/>
          <p:cNvSpPr>
            <a:spLocks noGrp="1"/>
          </p:cNvSpPr>
          <p:nvPr>
            <p:ph idx="1"/>
          </p:nvPr>
        </p:nvSpPr>
        <p:spPr/>
        <p:txBody>
          <a:bodyPr/>
          <a:lstStyle/>
          <a:p>
            <a:pPr lvl="1"/>
            <a:r>
              <a:rPr lang="en-US" dirty="0" smtClean="0"/>
              <a:t>Update Attempts are logged to the System Event log</a:t>
            </a:r>
          </a:p>
          <a:p>
            <a:pPr lvl="2"/>
            <a:r>
              <a:rPr lang="en-US" dirty="0" smtClean="0"/>
              <a:t>Event ID 2000 Success</a:t>
            </a:r>
          </a:p>
          <a:p>
            <a:pPr lvl="2"/>
            <a:r>
              <a:rPr lang="en-US" dirty="0" smtClean="0"/>
              <a:t>Event ID 2001 Failure </a:t>
            </a:r>
          </a:p>
          <a:p>
            <a:pPr lvl="2"/>
            <a:r>
              <a:rPr lang="en-US" dirty="0" smtClean="0"/>
              <a:t>One signature update success/failure event per update source, not an aggregate event per update cycle</a:t>
            </a:r>
          </a:p>
          <a:p>
            <a:pPr lvl="2"/>
            <a:endParaRPr lang="en-US" dirty="0" smtClean="0"/>
          </a:p>
          <a:p>
            <a:pPr lvl="1"/>
            <a:r>
              <a:rPr lang="en-US" dirty="0" smtClean="0"/>
              <a:t>Also look in the windowsupdate.log file</a:t>
            </a:r>
          </a:p>
          <a:p>
            <a:pPr lvl="2"/>
            <a:r>
              <a:rPr lang="en-US" dirty="0" err="1" smtClean="0"/>
              <a:t>ClientID</a:t>
            </a:r>
            <a:r>
              <a:rPr lang="en-US" dirty="0" smtClean="0"/>
              <a:t> = Microsoft Antimalware</a:t>
            </a:r>
          </a:p>
          <a:p>
            <a:pPr lvl="2"/>
            <a:r>
              <a:rPr lang="en-US" dirty="0" err="1" smtClean="0"/>
              <a:t>CategoryIDs</a:t>
            </a:r>
            <a:endParaRPr lang="en-US" dirty="0" smtClean="0"/>
          </a:p>
          <a:p>
            <a:pPr lvl="3"/>
            <a:r>
              <a:rPr lang="en-US" dirty="0" smtClean="0"/>
              <a:t>a38c835c-2950-4e87-86cc-6911a52c34a3 (FEP 2010)</a:t>
            </a:r>
          </a:p>
          <a:p>
            <a:pPr lvl="3"/>
            <a:r>
              <a:rPr lang="en-US" dirty="0" smtClean="0"/>
              <a:t>e0789628-ce08-4437-be74-2495b842f43b (Signatures)</a:t>
            </a:r>
          </a:p>
          <a:p>
            <a:pPr lvl="1"/>
            <a:endParaRPr lang="en-US" dirty="0"/>
          </a:p>
        </p:txBody>
      </p:sp>
      <p:sp>
        <p:nvSpPr>
          <p:cNvPr id="3" name="Slide Number Placeholder 2"/>
          <p:cNvSpPr>
            <a:spLocks noGrp="1"/>
          </p:cNvSpPr>
          <p:nvPr>
            <p:ph type="sldNum" sz="quarter" idx="4294967295"/>
          </p:nvPr>
        </p:nvSpPr>
        <p:spPr>
          <a:xfrm>
            <a:off x="11376025" y="152400"/>
            <a:ext cx="812800" cy="365125"/>
          </a:xfrm>
          <a:prstGeom prst="rect">
            <a:avLst/>
          </a:prstGeom>
        </p:spPr>
        <p:txBody>
          <a:bodyPr/>
          <a:lstStyle/>
          <a:p>
            <a:fld id="{C1A88434-6594-40A7-AB0A-A6CAF2C60117}" type="slidenum">
              <a:rPr lang="en-US" smtClean="0"/>
              <a:pPr/>
              <a:t>22</a:t>
            </a:fld>
            <a:endParaRPr lang="en-US"/>
          </a:p>
        </p:txBody>
      </p:sp>
    </p:spTree>
    <p:extLst>
      <p:ext uri="{BB962C8B-B14F-4D97-AF65-F5344CB8AC3E}">
        <p14:creationId xmlns:p14="http://schemas.microsoft.com/office/powerpoint/2010/main" val="416885306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Client Deployment</a:t>
            </a:r>
            <a:endParaRPr lang="en-US"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0365008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Common Client</a:t>
            </a:r>
            <a:endParaRPr lang="en-AU" dirty="0"/>
          </a:p>
        </p:txBody>
      </p:sp>
      <p:sp>
        <p:nvSpPr>
          <p:cNvPr id="3" name="Text Placeholder 2"/>
          <p:cNvSpPr>
            <a:spLocks noGrp="1"/>
          </p:cNvSpPr>
          <p:nvPr>
            <p:ph idx="1"/>
          </p:nvPr>
        </p:nvSpPr>
        <p:spPr>
          <a:xfrm>
            <a:off x="519112" y="1447799"/>
            <a:ext cx="11149013" cy="1144929"/>
          </a:xfrm>
        </p:spPr>
        <p:txBody>
          <a:bodyPr/>
          <a:lstStyle/>
          <a:p>
            <a:r>
              <a:rPr lang="en-AU" sz="2400" dirty="0" smtClean="0"/>
              <a:t>Built on Microsoft Security Essentials proven success</a:t>
            </a:r>
          </a:p>
          <a:p>
            <a:r>
              <a:rPr lang="en-AU" sz="2400" dirty="0" smtClean="0"/>
              <a:t>Common client across Microsoft security products – MSE, FEP, </a:t>
            </a:r>
            <a:r>
              <a:rPr lang="en-AU" sz="2400" dirty="0" err="1" smtClean="0"/>
              <a:t>Intune</a:t>
            </a:r>
            <a:endParaRPr lang="en-AU" sz="2400" dirty="0" smtClean="0"/>
          </a:p>
          <a:p>
            <a:endParaRPr lang="en-AU" sz="24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5900" y="2636912"/>
            <a:ext cx="5383398" cy="3143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05980" y="2996952"/>
            <a:ext cx="5894786" cy="309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0076" y="3356992"/>
            <a:ext cx="6094413" cy="320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4041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FEP Supported Clients</a:t>
            </a:r>
            <a:endParaRPr lang="en-AU" dirty="0"/>
          </a:p>
        </p:txBody>
      </p:sp>
      <p:sp>
        <p:nvSpPr>
          <p:cNvPr id="3" name="Text Placeholder 2"/>
          <p:cNvSpPr>
            <a:spLocks noGrp="1"/>
          </p:cNvSpPr>
          <p:nvPr>
            <p:ph idx="1"/>
          </p:nvPr>
        </p:nvSpPr>
        <p:spPr/>
        <p:txBody>
          <a:bodyPr/>
          <a:lstStyle/>
          <a:p>
            <a:r>
              <a:rPr lang="en-AU" dirty="0" smtClean="0"/>
              <a:t>Client SKUs:</a:t>
            </a:r>
          </a:p>
          <a:p>
            <a:pPr lvl="1"/>
            <a:r>
              <a:rPr lang="en-AU" dirty="0" smtClean="0"/>
              <a:t>Windows XP SP3 (x86) SP2 (x64)</a:t>
            </a:r>
          </a:p>
          <a:p>
            <a:pPr lvl="2"/>
            <a:r>
              <a:rPr lang="en-AU" dirty="0" smtClean="0"/>
              <a:t>No Network Inspection System (Vulnerability Shielding) support</a:t>
            </a:r>
          </a:p>
          <a:p>
            <a:pPr lvl="1"/>
            <a:r>
              <a:rPr lang="en-AU" dirty="0" smtClean="0"/>
              <a:t>Windows Vista (x86 and x64)</a:t>
            </a:r>
          </a:p>
          <a:p>
            <a:pPr lvl="2"/>
            <a:r>
              <a:rPr lang="en-AU" dirty="0" smtClean="0"/>
              <a:t>SP1 required for NIS support</a:t>
            </a:r>
          </a:p>
          <a:p>
            <a:pPr lvl="1"/>
            <a:r>
              <a:rPr lang="en-AU" dirty="0" smtClean="0"/>
              <a:t>Windows 7 (x86 and x64)</a:t>
            </a:r>
          </a:p>
          <a:p>
            <a:pPr lvl="1"/>
            <a:r>
              <a:rPr lang="en-AU" dirty="0" smtClean="0"/>
              <a:t>Windows 7 XP Mode</a:t>
            </a:r>
          </a:p>
          <a:p>
            <a:endParaRPr lang="en-AU" dirty="0" smtClean="0"/>
          </a:p>
          <a:p>
            <a:r>
              <a:rPr lang="en-AU" dirty="0" smtClean="0"/>
              <a:t>Server SKUs:</a:t>
            </a:r>
          </a:p>
          <a:p>
            <a:pPr lvl="1"/>
            <a:r>
              <a:rPr lang="en-AU" dirty="0" smtClean="0"/>
              <a:t>Windows Server 2003 SP2 (x86 and x64) + R2</a:t>
            </a:r>
          </a:p>
          <a:p>
            <a:pPr lvl="1"/>
            <a:r>
              <a:rPr lang="en-AU" dirty="0" smtClean="0"/>
              <a:t>Windows Server 2008 (x86 and x64) + R2</a:t>
            </a:r>
          </a:p>
          <a:p>
            <a:endParaRPr lang="en-AU" dirty="0" smtClean="0"/>
          </a:p>
          <a:p>
            <a:endParaRPr lang="en-AU" dirty="0"/>
          </a:p>
        </p:txBody>
      </p:sp>
    </p:spTree>
    <p:extLst>
      <p:ext uri="{BB962C8B-B14F-4D97-AF65-F5344CB8AC3E}">
        <p14:creationId xmlns:p14="http://schemas.microsoft.com/office/powerpoint/2010/main" val="69400580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Other Software Requirements</a:t>
            </a:r>
            <a:endParaRPr lang="en-AU" dirty="0"/>
          </a:p>
        </p:txBody>
      </p:sp>
      <p:sp>
        <p:nvSpPr>
          <p:cNvPr id="3" name="Text Placeholder 2"/>
          <p:cNvSpPr>
            <a:spLocks noGrp="1"/>
          </p:cNvSpPr>
          <p:nvPr>
            <p:ph idx="1"/>
          </p:nvPr>
        </p:nvSpPr>
        <p:spPr>
          <a:xfrm>
            <a:off x="519112" y="1447799"/>
            <a:ext cx="11149013" cy="4776692"/>
          </a:xfrm>
        </p:spPr>
        <p:txBody>
          <a:bodyPr/>
          <a:lstStyle/>
          <a:p>
            <a:r>
              <a:rPr lang="en-AU" sz="2800" dirty="0" smtClean="0"/>
              <a:t>Windows Filtering Platform (WFP) Hotfix Rollup</a:t>
            </a:r>
          </a:p>
          <a:p>
            <a:pPr lvl="1"/>
            <a:r>
              <a:rPr lang="en-AU" sz="2400" dirty="0" smtClean="0"/>
              <a:t>Required on Vista SP1 and SP2, Windows 7 and Windows Server 2008 (or R2)</a:t>
            </a:r>
          </a:p>
          <a:p>
            <a:pPr lvl="1"/>
            <a:r>
              <a:rPr lang="en-AU" sz="2400" dirty="0" smtClean="0"/>
              <a:t>Will ship in next Service Pack</a:t>
            </a:r>
          </a:p>
          <a:p>
            <a:pPr lvl="1"/>
            <a:r>
              <a:rPr lang="en-US" sz="2400" dirty="0" smtClean="0">
                <a:hlinkClick r:id="rId3"/>
              </a:rPr>
              <a:t>http://support.microsoft.com/kb/981889</a:t>
            </a:r>
            <a:endParaRPr lang="en-US" sz="2400" dirty="0" smtClean="0"/>
          </a:p>
          <a:p>
            <a:pPr lvl="1"/>
            <a:r>
              <a:rPr lang="en-US" sz="2400" dirty="0" smtClean="0"/>
              <a:t>Requires Reboot for NIS to work</a:t>
            </a:r>
          </a:p>
          <a:p>
            <a:pPr lvl="2"/>
            <a:endParaRPr lang="en-US" sz="2000" dirty="0" smtClean="0"/>
          </a:p>
          <a:p>
            <a:r>
              <a:rPr lang="en-US" sz="2800" dirty="0" err="1" smtClean="0"/>
              <a:t>.Net</a:t>
            </a:r>
            <a:r>
              <a:rPr lang="en-US" sz="2800" dirty="0" smtClean="0"/>
              <a:t> Framework 2.0 or later</a:t>
            </a:r>
          </a:p>
          <a:p>
            <a:pPr lvl="1"/>
            <a:r>
              <a:rPr lang="en-US" sz="2400" dirty="0" smtClean="0"/>
              <a:t>Required to run DCM Baselines</a:t>
            </a:r>
          </a:p>
          <a:p>
            <a:pPr lvl="1"/>
            <a:r>
              <a:rPr lang="en-AU" sz="2400" dirty="0" smtClean="0"/>
              <a:t>Required on Windows XP SP3 and</a:t>
            </a:r>
            <a:br>
              <a:rPr lang="en-AU" sz="2400" dirty="0" smtClean="0"/>
            </a:br>
            <a:r>
              <a:rPr lang="en-AU" sz="2400" dirty="0" smtClean="0"/>
              <a:t>Windows Server 2003 SP2</a:t>
            </a:r>
          </a:p>
          <a:p>
            <a:pPr lvl="1"/>
            <a:r>
              <a:rPr lang="en-AU" sz="2400" dirty="0" smtClean="0"/>
              <a:t>Recommend latest version</a:t>
            </a:r>
            <a:endParaRPr lang="en-AU" sz="2400" dirty="0"/>
          </a:p>
        </p:txBody>
      </p:sp>
    </p:spTree>
    <p:extLst>
      <p:ext uri="{BB962C8B-B14F-4D97-AF65-F5344CB8AC3E}">
        <p14:creationId xmlns:p14="http://schemas.microsoft.com/office/powerpoint/2010/main" val="228757835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FEPInstall.exe</a:t>
            </a:r>
            <a:endParaRPr lang="en-AU" dirty="0"/>
          </a:p>
        </p:txBody>
      </p:sp>
      <p:sp>
        <p:nvSpPr>
          <p:cNvPr id="3" name="Content Placeholder 2"/>
          <p:cNvSpPr>
            <a:spLocks noGrp="1"/>
          </p:cNvSpPr>
          <p:nvPr>
            <p:ph idx="1"/>
          </p:nvPr>
        </p:nvSpPr>
        <p:spPr/>
        <p:txBody>
          <a:bodyPr/>
          <a:lstStyle/>
          <a:p>
            <a:r>
              <a:rPr lang="en-AU" dirty="0" smtClean="0"/>
              <a:t>Self-contained install package</a:t>
            </a:r>
          </a:p>
          <a:p>
            <a:pPr lvl="1"/>
            <a:r>
              <a:rPr lang="en-AU" dirty="0" smtClean="0"/>
              <a:t>Includes WFP Hotfix</a:t>
            </a:r>
            <a:br>
              <a:rPr lang="en-AU" dirty="0" smtClean="0"/>
            </a:br>
            <a:endParaRPr lang="en-AU" dirty="0" smtClean="0"/>
          </a:p>
          <a:p>
            <a:r>
              <a:rPr lang="en-AU" dirty="0" smtClean="0"/>
              <a:t>2 Deployment Methods:</a:t>
            </a:r>
          </a:p>
          <a:p>
            <a:pPr lvl="1"/>
            <a:r>
              <a:rPr lang="en-AU" dirty="0" err="1" smtClean="0"/>
              <a:t>ConfigMgr</a:t>
            </a:r>
            <a:r>
              <a:rPr lang="en-AU" dirty="0" smtClean="0"/>
              <a:t> Software Distribution</a:t>
            </a:r>
          </a:p>
          <a:p>
            <a:pPr lvl="1"/>
            <a:r>
              <a:rPr lang="en-AU" dirty="0" smtClean="0"/>
              <a:t>Running the .exe with parameters</a:t>
            </a:r>
          </a:p>
          <a:p>
            <a:pPr lvl="2"/>
            <a:r>
              <a:rPr lang="en-AU" dirty="0" smtClean="0"/>
              <a:t>Manual install</a:t>
            </a:r>
          </a:p>
          <a:p>
            <a:pPr lvl="2"/>
            <a:r>
              <a:rPr lang="en-AU" dirty="0" smtClean="0"/>
              <a:t>Scripted install</a:t>
            </a:r>
          </a:p>
          <a:p>
            <a:pPr lvl="2"/>
            <a:r>
              <a:rPr lang="en-AU" dirty="0" smtClean="0"/>
              <a:t>Third-party software installation tool</a:t>
            </a:r>
          </a:p>
          <a:p>
            <a:pPr lvl="2"/>
            <a:r>
              <a:rPr lang="en-AU" dirty="0" smtClean="0"/>
              <a:t>Group Policy software installation</a:t>
            </a:r>
          </a:p>
          <a:p>
            <a:pPr lvl="2"/>
            <a:r>
              <a:rPr lang="en-AU" dirty="0" smtClean="0"/>
              <a:t>Preinstalled in OS image</a:t>
            </a:r>
          </a:p>
          <a:p>
            <a:pPr lvl="2"/>
            <a:r>
              <a:rPr lang="en-AU" dirty="0" smtClean="0"/>
              <a:t>Etc.</a:t>
            </a:r>
            <a:endParaRPr lang="en-AU" dirty="0"/>
          </a:p>
        </p:txBody>
      </p:sp>
      <p:sp>
        <p:nvSpPr>
          <p:cNvPr id="5" name="Down Arrow Callout 4"/>
          <p:cNvSpPr/>
          <p:nvPr/>
        </p:nvSpPr>
        <p:spPr bwMode="auto">
          <a:xfrm>
            <a:off x="8172186" y="3741194"/>
            <a:ext cx="3092350" cy="912209"/>
          </a:xfrm>
          <a:prstGeom prst="downArrowCallout">
            <a:avLst>
              <a:gd name="adj1" fmla="val 59778"/>
              <a:gd name="adj2" fmla="val 44700"/>
              <a:gd name="adj3" fmla="val 20359"/>
              <a:gd name="adj4" fmla="val 68690"/>
            </a:avLst>
          </a:prstGeom>
          <a:gradFill flip="none" rotWithShape="1">
            <a:gsLst>
              <a:gs pos="0">
                <a:schemeClr val="tx1"/>
              </a:gs>
              <a:gs pos="74000">
                <a:schemeClr val="bg1"/>
              </a:gs>
            </a:gsLst>
            <a:lin ang="5400000" scaled="0"/>
            <a:tileRect/>
          </a:gradFill>
          <a:ln w="12700">
            <a:noFill/>
            <a:headEnd type="none" w="med" len="med"/>
            <a:tailEnd type="none" w="med" len="med"/>
          </a:ln>
          <a:effectLst>
            <a:outerShdw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91440" numCol="1" rtlCol="0" anchor="ctr" anchorCtr="0" compatLnSpc="1">
            <a:prstTxWarp prst="textNoShape">
              <a:avLst/>
            </a:prstTxWarp>
          </a:bodyPr>
          <a:lstStyle/>
          <a:p>
            <a:pPr algn="ctr" defTabSz="1218585" fontAlgn="base">
              <a:lnSpc>
                <a:spcPts val="1300"/>
              </a:lnSpc>
              <a:spcBef>
                <a:spcPct val="0"/>
              </a:spcBef>
              <a:spcAft>
                <a:spcPct val="0"/>
              </a:spcAft>
            </a:pPr>
            <a:endParaRPr lang="en-US" sz="1400" dirty="0" err="1">
              <a:solidFill>
                <a:schemeClr val="bg1"/>
              </a:solidFill>
              <a:effectLst>
                <a:outerShdw blurRad="50800" dist="38100" dir="5400000" algn="t" rotWithShape="0">
                  <a:prstClr val="black">
                    <a:alpha val="40000"/>
                  </a:prstClr>
                </a:outerShdw>
              </a:effectLst>
              <a:latin typeface="Segoe UI" pitchFamily="34" charset="0"/>
              <a:ea typeface="Segoe UI" pitchFamily="34" charset="0"/>
              <a:cs typeface="Segoe UI" pitchFamily="34" charset="0"/>
            </a:endParaRPr>
          </a:p>
        </p:txBody>
      </p:sp>
      <p:sp>
        <p:nvSpPr>
          <p:cNvPr id="6" name="Down Arrow Callout 5"/>
          <p:cNvSpPr/>
          <p:nvPr/>
        </p:nvSpPr>
        <p:spPr bwMode="auto">
          <a:xfrm>
            <a:off x="8177860" y="4653403"/>
            <a:ext cx="3092350" cy="912209"/>
          </a:xfrm>
          <a:prstGeom prst="downArrowCallout">
            <a:avLst>
              <a:gd name="adj1" fmla="val 59778"/>
              <a:gd name="adj2" fmla="val 44700"/>
              <a:gd name="adj3" fmla="val 20359"/>
              <a:gd name="adj4" fmla="val 68690"/>
            </a:avLst>
          </a:prstGeom>
          <a:gradFill flip="none" rotWithShape="0">
            <a:gsLst>
              <a:gs pos="0">
                <a:schemeClr val="tx1"/>
              </a:gs>
              <a:gs pos="54000">
                <a:schemeClr val="bg1"/>
              </a:gs>
            </a:gsLst>
            <a:lin ang="5400000" scaled="0"/>
            <a:tileRect/>
          </a:gradFill>
          <a:ln w="12700">
            <a:noFill/>
            <a:headEnd type="none" w="med" len="med"/>
            <a:tailEnd type="none" w="med" len="med"/>
          </a:ln>
          <a:effectLst>
            <a:outerShdw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91440" numCol="1" rtlCol="0" anchor="ctr" anchorCtr="0" compatLnSpc="1">
            <a:prstTxWarp prst="textNoShape">
              <a:avLst/>
            </a:prstTxWarp>
          </a:bodyPr>
          <a:lstStyle/>
          <a:p>
            <a:pPr algn="ctr" defTabSz="1218585" fontAlgn="base">
              <a:lnSpc>
                <a:spcPts val="1300"/>
              </a:lnSpc>
              <a:spcBef>
                <a:spcPct val="0"/>
              </a:spcBef>
              <a:spcAft>
                <a:spcPct val="0"/>
              </a:spcAft>
            </a:pPr>
            <a:endParaRPr lang="en-US" sz="1400" dirty="0" err="1">
              <a:solidFill>
                <a:schemeClr val="bg1"/>
              </a:solidFill>
              <a:effectLst>
                <a:outerShdw blurRad="50800" dist="38100" dir="5400000" algn="t" rotWithShape="0">
                  <a:prstClr val="black">
                    <a:alpha val="40000"/>
                  </a:prstClr>
                </a:outerShdw>
              </a:effectLst>
              <a:latin typeface="Segoe UI" pitchFamily="34" charset="0"/>
              <a:ea typeface="Segoe UI" pitchFamily="34" charset="0"/>
              <a:cs typeface="Segoe UI" pitchFamily="34" charset="0"/>
            </a:endParaRPr>
          </a:p>
        </p:txBody>
      </p:sp>
      <p:sp>
        <p:nvSpPr>
          <p:cNvPr id="7" name="Rectangle 6"/>
          <p:cNvSpPr/>
          <p:nvPr/>
        </p:nvSpPr>
        <p:spPr bwMode="auto">
          <a:xfrm>
            <a:off x="8177860" y="5565612"/>
            <a:ext cx="3092350" cy="631377"/>
          </a:xfrm>
          <a:prstGeom prst="rect">
            <a:avLst/>
          </a:prstGeom>
          <a:gradFill flip="none" rotWithShape="0">
            <a:gsLst>
              <a:gs pos="0">
                <a:schemeClr val="tx1"/>
              </a:gs>
              <a:gs pos="48000">
                <a:schemeClr val="bg1"/>
              </a:gs>
            </a:gsLst>
            <a:lin ang="5400000" scaled="0"/>
            <a:tileRect/>
          </a:gradFill>
          <a:ln w="12700">
            <a:noFill/>
            <a:headEnd type="none" w="med" len="med"/>
            <a:tailEnd type="none" w="med" len="med"/>
          </a:ln>
          <a:effectLst>
            <a:outerShdw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91440" numCol="1" rtlCol="0" anchor="ctr" anchorCtr="0" compatLnSpc="1">
            <a:prstTxWarp prst="textNoShape">
              <a:avLst/>
            </a:prstTxWarp>
          </a:bodyPr>
          <a:lstStyle/>
          <a:p>
            <a:pPr algn="ctr" defTabSz="1218585" fontAlgn="base">
              <a:lnSpc>
                <a:spcPts val="1300"/>
              </a:lnSpc>
              <a:spcBef>
                <a:spcPct val="0"/>
              </a:spcBef>
              <a:spcAft>
                <a:spcPct val="0"/>
              </a:spcAft>
            </a:pPr>
            <a:endParaRPr lang="en-US" sz="1400" dirty="0" err="1">
              <a:solidFill>
                <a:schemeClr val="bg1"/>
              </a:solidFill>
              <a:effectLst>
                <a:outerShdw blurRad="50800" dist="38100" dir="5400000" algn="t" rotWithShape="0">
                  <a:prstClr val="black">
                    <a:alpha val="40000"/>
                  </a:prstClr>
                </a:outerShdw>
              </a:effectLst>
              <a:latin typeface="Segoe UI" pitchFamily="34" charset="0"/>
              <a:ea typeface="Segoe UI" pitchFamily="34" charset="0"/>
              <a:cs typeface="Segoe UI" pitchFamily="34" charset="0"/>
            </a:endParaRPr>
          </a:p>
        </p:txBody>
      </p:sp>
      <p:sp>
        <p:nvSpPr>
          <p:cNvPr id="8" name="Down Arrow Callout 7"/>
          <p:cNvSpPr/>
          <p:nvPr/>
        </p:nvSpPr>
        <p:spPr bwMode="auto">
          <a:xfrm>
            <a:off x="8177860" y="1902859"/>
            <a:ext cx="3092350" cy="912209"/>
          </a:xfrm>
          <a:prstGeom prst="downArrowCallout">
            <a:avLst>
              <a:gd name="adj1" fmla="val 59778"/>
              <a:gd name="adj2" fmla="val 44700"/>
              <a:gd name="adj3" fmla="val 20359"/>
              <a:gd name="adj4" fmla="val 68690"/>
            </a:avLst>
          </a:prstGeom>
          <a:gradFill flip="none" rotWithShape="1">
            <a:gsLst>
              <a:gs pos="26000">
                <a:schemeClr val="tx1"/>
              </a:gs>
              <a:gs pos="100000">
                <a:schemeClr val="bg1"/>
              </a:gs>
            </a:gsLst>
            <a:lin ang="5400000" scaled="0"/>
            <a:tileRect/>
          </a:gradFill>
          <a:ln w="12700">
            <a:noFill/>
            <a:headEnd type="none" w="med" len="med"/>
            <a:tailEnd type="none" w="med" len="med"/>
          </a:ln>
          <a:effectLst>
            <a:outerShdw dist="50800" dir="5400000" algn="t"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latin typeface="Segoe Light" pitchFamily="34" charset="0"/>
            </a:endParaRPr>
          </a:p>
        </p:txBody>
      </p:sp>
      <p:sp>
        <p:nvSpPr>
          <p:cNvPr id="9" name="Rectangle 8"/>
          <p:cNvSpPr/>
          <p:nvPr/>
        </p:nvSpPr>
        <p:spPr bwMode="auto">
          <a:xfrm>
            <a:off x="8316873" y="4721538"/>
            <a:ext cx="2810200" cy="508000"/>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ln w="1905"/>
                <a:solidFill>
                  <a:schemeClr val="tx1"/>
                </a:solidFill>
                <a:effectLst>
                  <a:innerShdw blurRad="69850" dist="43180" dir="5400000">
                    <a:srgbClr val="000000">
                      <a:alpha val="65000"/>
                    </a:srgbClr>
                  </a:innerShdw>
                </a:effectLst>
                <a:latin typeface="+mj-lt"/>
              </a:rPr>
              <a:t>Policy configuration</a:t>
            </a:r>
          </a:p>
        </p:txBody>
      </p:sp>
      <p:sp>
        <p:nvSpPr>
          <p:cNvPr id="10" name="Down Arrow Callout 9"/>
          <p:cNvSpPr/>
          <p:nvPr/>
        </p:nvSpPr>
        <p:spPr bwMode="auto">
          <a:xfrm>
            <a:off x="8177860" y="2813079"/>
            <a:ext cx="3092350" cy="912209"/>
          </a:xfrm>
          <a:prstGeom prst="downArrowCallout">
            <a:avLst>
              <a:gd name="adj1" fmla="val 59778"/>
              <a:gd name="adj2" fmla="val 44700"/>
              <a:gd name="adj3" fmla="val 20359"/>
              <a:gd name="adj4" fmla="val 68690"/>
            </a:avLst>
          </a:prstGeom>
          <a:gradFill flip="none" rotWithShape="1">
            <a:gsLst>
              <a:gs pos="26000">
                <a:schemeClr val="tx1"/>
              </a:gs>
              <a:gs pos="100000">
                <a:schemeClr val="bg1"/>
              </a:gs>
            </a:gsLst>
            <a:lin ang="5400000" scaled="0"/>
            <a:tileRect/>
          </a:gradFill>
          <a:ln w="12700">
            <a:noFill/>
            <a:headEnd type="none" w="med" len="med"/>
            <a:tailEnd type="none" w="med" len="med"/>
          </a:ln>
          <a:effectLst>
            <a:outerShdw dist="50800" dir="5400000" algn="t"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latin typeface="Segoe Light" pitchFamily="34" charset="0"/>
            </a:endParaRPr>
          </a:p>
        </p:txBody>
      </p:sp>
      <p:sp>
        <p:nvSpPr>
          <p:cNvPr id="11" name="Rectangle 10"/>
          <p:cNvSpPr/>
          <p:nvPr/>
        </p:nvSpPr>
        <p:spPr bwMode="auto">
          <a:xfrm>
            <a:off x="8316872" y="1947133"/>
            <a:ext cx="2810201" cy="508000"/>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ln w="1905"/>
                <a:solidFill>
                  <a:schemeClr val="bg1"/>
                </a:solidFill>
                <a:effectLst>
                  <a:innerShdw blurRad="69850" dist="43180" dir="5400000">
                    <a:srgbClr val="000000">
                      <a:alpha val="65000"/>
                    </a:srgbClr>
                  </a:innerShdw>
                </a:effectLst>
                <a:latin typeface="+mj-lt"/>
              </a:rPr>
              <a:t>Third-party detection</a:t>
            </a:r>
          </a:p>
        </p:txBody>
      </p:sp>
      <p:sp>
        <p:nvSpPr>
          <p:cNvPr id="12" name="Rectangle 11"/>
          <p:cNvSpPr/>
          <p:nvPr/>
        </p:nvSpPr>
        <p:spPr bwMode="auto">
          <a:xfrm>
            <a:off x="8316873" y="2875438"/>
            <a:ext cx="2810200" cy="508000"/>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ln w="1905"/>
                <a:solidFill>
                  <a:schemeClr val="bg1"/>
                </a:solidFill>
                <a:effectLst>
                  <a:innerShdw blurRad="69850" dist="43180" dir="5400000">
                    <a:srgbClr val="000000">
                      <a:alpha val="65000"/>
                    </a:srgbClr>
                  </a:innerShdw>
                </a:effectLst>
                <a:latin typeface="+mj-lt"/>
              </a:rPr>
              <a:t>Silent removal of third-party products</a:t>
            </a:r>
          </a:p>
        </p:txBody>
      </p:sp>
      <p:sp>
        <p:nvSpPr>
          <p:cNvPr id="13" name="Rectangle 12"/>
          <p:cNvSpPr/>
          <p:nvPr/>
        </p:nvSpPr>
        <p:spPr bwMode="auto">
          <a:xfrm>
            <a:off x="8316873" y="3785153"/>
            <a:ext cx="2810200" cy="508000"/>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ln w="1905"/>
                <a:solidFill>
                  <a:schemeClr val="tx1"/>
                </a:solidFill>
                <a:effectLst>
                  <a:innerShdw blurRad="69850" dist="43180" dir="5400000">
                    <a:srgbClr val="000000">
                      <a:alpha val="65000"/>
                    </a:srgbClr>
                  </a:innerShdw>
                </a:effectLst>
                <a:latin typeface="+mj-lt"/>
              </a:rPr>
              <a:t>FEP client installation</a:t>
            </a:r>
          </a:p>
        </p:txBody>
      </p:sp>
      <p:sp>
        <p:nvSpPr>
          <p:cNvPr id="14" name="Rectangle 13"/>
          <p:cNvSpPr/>
          <p:nvPr/>
        </p:nvSpPr>
        <p:spPr bwMode="auto">
          <a:xfrm>
            <a:off x="8666023" y="5627299"/>
            <a:ext cx="2116025" cy="508000"/>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ln w="1905"/>
                <a:solidFill>
                  <a:schemeClr val="tx1"/>
                </a:solidFill>
                <a:effectLst>
                  <a:innerShdw blurRad="69850" dist="43180" dir="5400000">
                    <a:srgbClr val="000000">
                      <a:alpha val="65000"/>
                    </a:srgbClr>
                  </a:innerShdw>
                </a:effectLst>
                <a:latin typeface="+mj-lt"/>
              </a:rPr>
              <a:t>Signature update</a:t>
            </a:r>
          </a:p>
        </p:txBody>
      </p:sp>
      <p:sp>
        <p:nvSpPr>
          <p:cNvPr id="15" name="Rounded Rectangle 14"/>
          <p:cNvSpPr/>
          <p:nvPr/>
        </p:nvSpPr>
        <p:spPr bwMode="auto">
          <a:xfrm>
            <a:off x="7531371" y="1236133"/>
            <a:ext cx="4273250" cy="562980"/>
          </a:xfrm>
          <a:prstGeom prst="roundRect">
            <a:avLst>
              <a:gd name="adj" fmla="val 50000"/>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0" rIns="91436" bIns="45718" numCol="1" rtlCol="0"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algn="ctr" defTabSz="914099" fontAlgn="base">
              <a:spcBef>
                <a:spcPct val="0"/>
              </a:spcBef>
              <a:spcAft>
                <a:spcPct val="0"/>
              </a:spcAft>
            </a:pPr>
            <a:r>
              <a:rPr lang="en-US" b="1" dirty="0">
                <a:ln w="50800"/>
                <a:solidFill>
                  <a:schemeClr val="bg1">
                    <a:shade val="50000"/>
                  </a:schemeClr>
                </a:solidFill>
                <a:latin typeface="+mj-lt"/>
              </a:rPr>
              <a:t>Client Distribution Flow</a:t>
            </a:r>
          </a:p>
        </p:txBody>
      </p:sp>
    </p:spTree>
    <p:extLst>
      <p:ext uri="{BB962C8B-B14F-4D97-AF65-F5344CB8AC3E}">
        <p14:creationId xmlns:p14="http://schemas.microsoft.com/office/powerpoint/2010/main" val="144494999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Deployment in OSD</a:t>
            </a:r>
            <a:endParaRPr lang="en-US" dirty="0"/>
          </a:p>
        </p:txBody>
      </p:sp>
      <p:sp>
        <p:nvSpPr>
          <p:cNvPr id="3" name="Content Placeholder 2"/>
          <p:cNvSpPr>
            <a:spLocks noGrp="1"/>
          </p:cNvSpPr>
          <p:nvPr>
            <p:ph idx="1"/>
          </p:nvPr>
        </p:nvSpPr>
        <p:spPr>
          <a:xfrm>
            <a:off x="519112" y="1447799"/>
            <a:ext cx="11149013" cy="3902607"/>
          </a:xfrm>
        </p:spPr>
        <p:txBody>
          <a:bodyPr/>
          <a:lstStyle/>
          <a:p>
            <a:r>
              <a:rPr lang="en-US" dirty="0" smtClean="0"/>
              <a:t>Create new Program</a:t>
            </a:r>
          </a:p>
          <a:p>
            <a:pPr lvl="1"/>
            <a:r>
              <a:rPr lang="en-US" dirty="0" smtClean="0"/>
              <a:t>Must start with Install for default collections to work</a:t>
            </a:r>
          </a:p>
          <a:p>
            <a:pPr lvl="1"/>
            <a:r>
              <a:rPr lang="en-US" dirty="0" smtClean="0"/>
              <a:t>Command line is FEPInstall.exe /s /q</a:t>
            </a:r>
          </a:p>
          <a:p>
            <a:r>
              <a:rPr lang="en-US" dirty="0" smtClean="0"/>
              <a:t>Update the Distribution Points</a:t>
            </a:r>
            <a:endParaRPr lang="en-US" dirty="0" smtClean="0">
              <a:hlinkClick r:id="rId3"/>
            </a:endParaRPr>
          </a:p>
          <a:p>
            <a:pPr marL="0" indent="0">
              <a:buNone/>
            </a:pPr>
            <a:r>
              <a:rPr lang="en-US" dirty="0" smtClean="0">
                <a:hlinkClick r:id="rId3"/>
              </a:rPr>
              <a:t> </a:t>
            </a:r>
            <a:r>
              <a:rPr lang="en-US" dirty="0" smtClean="0"/>
              <a:t>All documented in this TechNet Wiki article</a:t>
            </a:r>
            <a:endParaRPr lang="en-US" dirty="0" smtClean="0">
              <a:hlinkClick r:id="rId3"/>
            </a:endParaRPr>
          </a:p>
          <a:p>
            <a:pPr marL="0" indent="0">
              <a:buNone/>
            </a:pPr>
            <a:r>
              <a:rPr lang="en-US" dirty="0" smtClean="0">
                <a:hlinkClick r:id="rId3"/>
              </a:rPr>
              <a:t>http://social.technet.microsoft.com/wiki/contents/articles/how-to-deploy-the-fep-2010-client-via-osd-and-test-deployment.aspx</a:t>
            </a:r>
            <a:endParaRPr lang="en-US" dirty="0"/>
          </a:p>
        </p:txBody>
      </p:sp>
    </p:spTree>
    <p:extLst>
      <p:ext uri="{BB962C8B-B14F-4D97-AF65-F5344CB8AC3E}">
        <p14:creationId xmlns:p14="http://schemas.microsoft.com/office/powerpoint/2010/main" val="332261747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Deployment as part of an Image</a:t>
            </a:r>
            <a:endParaRPr lang="en-US" dirty="0"/>
          </a:p>
        </p:txBody>
      </p:sp>
      <p:sp>
        <p:nvSpPr>
          <p:cNvPr id="3" name="Content Placeholder 2"/>
          <p:cNvSpPr>
            <a:spLocks noGrp="1"/>
          </p:cNvSpPr>
          <p:nvPr>
            <p:ph idx="1"/>
          </p:nvPr>
        </p:nvSpPr>
        <p:spPr>
          <a:xfrm>
            <a:off x="519112" y="1447799"/>
            <a:ext cx="11149013" cy="4413516"/>
          </a:xfrm>
        </p:spPr>
        <p:txBody>
          <a:bodyPr/>
          <a:lstStyle/>
          <a:p>
            <a:r>
              <a:rPr lang="en-US" sz="2000" dirty="0" smtClean="0"/>
              <a:t>Run </a:t>
            </a:r>
            <a:r>
              <a:rPr lang="en-US" sz="2000" dirty="0" err="1" smtClean="0"/>
              <a:t>regedit</a:t>
            </a:r>
            <a:r>
              <a:rPr lang="en-US" sz="2000" dirty="0" smtClean="0"/>
              <a:t> as system by using </a:t>
            </a:r>
            <a:r>
              <a:rPr lang="en-US" sz="2000" dirty="0" err="1" smtClean="0"/>
              <a:t>psexec</a:t>
            </a:r>
            <a:r>
              <a:rPr lang="en-US" sz="2000" dirty="0" smtClean="0"/>
              <a:t> –s –i </a:t>
            </a:r>
            <a:r>
              <a:rPr lang="en-US" sz="2000" dirty="0" err="1" smtClean="0"/>
              <a:t>regedit</a:t>
            </a:r>
            <a:endParaRPr lang="en-US" sz="2000" dirty="0" smtClean="0"/>
          </a:p>
          <a:p>
            <a:r>
              <a:rPr lang="en-US" sz="2000" dirty="0" smtClean="0"/>
              <a:t>Delete these Keys</a:t>
            </a:r>
          </a:p>
          <a:p>
            <a:pPr lvl="1"/>
            <a:r>
              <a:rPr lang="en-US" sz="1800" b="1" dirty="0" smtClean="0"/>
              <a:t>HKEY_LOCAL_MACHINE\SOFTWARE\Microsoft\Microsoft Antimalware\</a:t>
            </a:r>
            <a:r>
              <a:rPr lang="en-US" sz="1800" b="1" dirty="0" err="1" smtClean="0"/>
              <a:t>InstallTime</a:t>
            </a:r>
            <a:endParaRPr lang="en-US" sz="1800" b="1" dirty="0" smtClean="0"/>
          </a:p>
          <a:p>
            <a:pPr lvl="1"/>
            <a:r>
              <a:rPr lang="en-US" sz="1800" b="1" dirty="0" smtClean="0"/>
              <a:t>HKEY_LOCAL_MACHINE\SOFTWARE\Microsoft\Microsoft Antimalware\Scan\</a:t>
            </a:r>
            <a:r>
              <a:rPr lang="en-US" sz="1800" b="1" dirty="0" err="1" smtClean="0"/>
              <a:t>LastScanRun</a:t>
            </a:r>
            <a:endParaRPr lang="en-US" sz="1800" b="1" dirty="0" smtClean="0"/>
          </a:p>
          <a:p>
            <a:pPr lvl="1"/>
            <a:r>
              <a:rPr lang="en-US" sz="1800" b="1" dirty="0" smtClean="0"/>
              <a:t>HKEY_LOCAL_MACHINE\SOFTWARE\Microsoft\Microsoft Antimalware\Scan\</a:t>
            </a:r>
            <a:r>
              <a:rPr lang="en-US" sz="1800" b="1" dirty="0" err="1" smtClean="0"/>
              <a:t>LastScanType</a:t>
            </a:r>
            <a:endParaRPr lang="en-US" sz="1800" b="1" dirty="0" smtClean="0"/>
          </a:p>
          <a:p>
            <a:pPr lvl="1"/>
            <a:r>
              <a:rPr lang="en-US" sz="1800" b="1" dirty="0" smtClean="0"/>
              <a:t>HKEY_LOCAL_MACHINE\SOFTWARE\Microsoft\Microsoft Antimalware\Scan\</a:t>
            </a:r>
            <a:r>
              <a:rPr lang="en-US" sz="1800" b="1" dirty="0" err="1" smtClean="0"/>
              <a:t>LastQuickScanID</a:t>
            </a:r>
            <a:endParaRPr lang="en-US" sz="1800" b="1" dirty="0" smtClean="0"/>
          </a:p>
          <a:p>
            <a:pPr lvl="1"/>
            <a:r>
              <a:rPr lang="en-US" sz="1800" b="1" dirty="0" smtClean="0"/>
              <a:t>HKEY_LOCAL_MACHINE\SOFTWARE\Microsoft\Microsoft Antimalware\Scan\</a:t>
            </a:r>
            <a:r>
              <a:rPr lang="en-US" sz="1800" b="1" dirty="0" err="1" smtClean="0"/>
              <a:t>LastFullScanID</a:t>
            </a:r>
            <a:endParaRPr lang="en-US" sz="1800" b="1" dirty="0" smtClean="0"/>
          </a:p>
          <a:p>
            <a:pPr lvl="1"/>
            <a:r>
              <a:rPr lang="en-US" sz="1800" b="1" dirty="0" smtClean="0"/>
              <a:t>HKEY_LOCAL_MACHINE\SOFTWARE\Microsoft\</a:t>
            </a:r>
            <a:r>
              <a:rPr lang="en-US" sz="1800" b="1" dirty="0" err="1" smtClean="0"/>
              <a:t>RemovalTools</a:t>
            </a:r>
            <a:r>
              <a:rPr lang="en-US" sz="1800" b="1" dirty="0" smtClean="0"/>
              <a:t>\MRT\GUID</a:t>
            </a:r>
          </a:p>
          <a:p>
            <a:r>
              <a:rPr lang="en-US" sz="2000" dirty="0" smtClean="0"/>
              <a:t>remove </a:t>
            </a:r>
            <a:r>
              <a:rPr lang="en-US" sz="2000" dirty="0" err="1" smtClean="0"/>
              <a:t>psexec</a:t>
            </a:r>
            <a:endParaRPr lang="en-US" sz="2000" dirty="0" smtClean="0"/>
          </a:p>
          <a:p>
            <a:r>
              <a:rPr lang="en-US" sz="2000" dirty="0" smtClean="0"/>
              <a:t>Run </a:t>
            </a:r>
            <a:r>
              <a:rPr lang="en-US" sz="2000" dirty="0" err="1" smtClean="0"/>
              <a:t>sysprep</a:t>
            </a:r>
            <a:endParaRPr lang="en-US" sz="2000" dirty="0" smtClean="0"/>
          </a:p>
          <a:p>
            <a:r>
              <a:rPr lang="en-US" sz="2000" dirty="0" smtClean="0"/>
              <a:t>Power down the machine</a:t>
            </a:r>
          </a:p>
          <a:p>
            <a:r>
              <a:rPr lang="en-US" sz="2000" dirty="0" smtClean="0"/>
              <a:t>If the machine gets restarted you will need to redo these steps as they will be recreated when the system starts</a:t>
            </a:r>
          </a:p>
          <a:p>
            <a:endParaRPr lang="en-US" sz="2000" dirty="0"/>
          </a:p>
        </p:txBody>
      </p:sp>
    </p:spTree>
    <p:extLst>
      <p:ext uri="{BB962C8B-B14F-4D97-AF65-F5344CB8AC3E}">
        <p14:creationId xmlns:p14="http://schemas.microsoft.com/office/powerpoint/2010/main" val="257868853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p:txBody>
          <a:bodyPr/>
          <a:lstStyle/>
          <a:p>
            <a:r>
              <a:rPr lang="en-US" smtClean="0"/>
              <a:t>Session Objectives and Takeaways</a:t>
            </a:r>
            <a:endParaRPr lang="en-US" dirty="0"/>
          </a:p>
        </p:txBody>
      </p:sp>
      <p:sp>
        <p:nvSpPr>
          <p:cNvPr id="29698" name="Rectangle 9"/>
          <p:cNvSpPr>
            <a:spLocks noGrp="1" noChangeArrowheads="1"/>
          </p:cNvSpPr>
          <p:nvPr>
            <p:ph type="body" sz="quarter" idx="10"/>
          </p:nvPr>
        </p:nvSpPr>
        <p:spPr/>
        <p:txBody>
          <a:bodyPr/>
          <a:lstStyle/>
          <a:p>
            <a:r>
              <a:rPr lang="en-US" smtClean="0"/>
              <a:t>Session Objective(s):  </a:t>
            </a:r>
          </a:p>
          <a:p>
            <a:pPr lvl="1"/>
            <a:r>
              <a:rPr lang="en-US" smtClean="0"/>
              <a:t>Overview of Forefront Endpoint Protection (FEP)</a:t>
            </a:r>
          </a:p>
          <a:p>
            <a:pPr lvl="1"/>
            <a:r>
              <a:rPr lang="en-US" smtClean="0"/>
              <a:t>Understand the server and client deployment scenarios using System Center Configuration Manager</a:t>
            </a:r>
          </a:p>
          <a:p>
            <a:pPr lvl="1"/>
            <a:r>
              <a:rPr lang="en-US" smtClean="0"/>
              <a:t>Provide a high level understanding of the underlying deployment architecture</a:t>
            </a:r>
          </a:p>
          <a:p>
            <a:r>
              <a:rPr lang="en-US" smtClean="0"/>
              <a:t>Takeaways</a:t>
            </a:r>
          </a:p>
          <a:p>
            <a:pPr lvl="1"/>
            <a:r>
              <a:rPr lang="en-US" smtClean="0"/>
              <a:t>Unifying infrastructures for desktop management and security is easy with FEP and ConfigMgr</a:t>
            </a:r>
          </a:p>
          <a:p>
            <a:pPr lvl="1"/>
            <a:r>
              <a:rPr lang="en-US" smtClean="0"/>
              <a:t>FEP deployment is simple and scalable</a:t>
            </a:r>
          </a:p>
          <a:p>
            <a:pPr lvl="1"/>
            <a:endParaRPr lang="en-US" dirty="0"/>
          </a:p>
        </p:txBody>
      </p:sp>
    </p:spTree>
    <p:extLst>
      <p:ext uri="{BB962C8B-B14F-4D97-AF65-F5344CB8AC3E}">
        <p14:creationId xmlns:p14="http://schemas.microsoft.com/office/powerpoint/2010/main" val="335299252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Deploying FEP Client using ConfigMgr</a:t>
            </a:r>
            <a:endParaRPr lang="en-AU" dirty="0"/>
          </a:p>
        </p:txBody>
      </p:sp>
      <p:sp>
        <p:nvSpPr>
          <p:cNvPr id="3" name="Content Placeholder 2"/>
          <p:cNvSpPr>
            <a:spLocks noGrp="1"/>
          </p:cNvSpPr>
          <p:nvPr>
            <p:ph idx="1"/>
          </p:nvPr>
        </p:nvSpPr>
        <p:spPr/>
        <p:txBody>
          <a:bodyPr/>
          <a:lstStyle/>
          <a:p>
            <a:r>
              <a:rPr lang="en-AU" smtClean="0"/>
              <a:t>Simplest method</a:t>
            </a:r>
          </a:p>
          <a:p>
            <a:pPr lvl="1"/>
            <a:r>
              <a:rPr lang="en-AU" smtClean="0"/>
              <a:t>ConfigMgr Package created during FEP server install, and replicated to all child Sites</a:t>
            </a:r>
          </a:p>
          <a:p>
            <a:pPr lvl="1"/>
            <a:r>
              <a:rPr lang="en-AU" smtClean="0"/>
              <a:t>Recommended for all ConfigMgr-managed computers</a:t>
            </a:r>
            <a:br>
              <a:rPr lang="en-AU" smtClean="0"/>
            </a:br>
            <a:endParaRPr lang="en-AU" smtClean="0"/>
          </a:p>
          <a:p>
            <a:r>
              <a:rPr lang="en-AU" smtClean="0"/>
              <a:t>Simple wizard:</a:t>
            </a:r>
          </a:p>
          <a:p>
            <a:pPr lvl="1"/>
            <a:r>
              <a:rPr lang="en-AU" smtClean="0"/>
              <a:t>Assign to one or more Collections</a:t>
            </a:r>
          </a:p>
          <a:p>
            <a:pPr lvl="1"/>
            <a:r>
              <a:rPr lang="en-AU" smtClean="0"/>
              <a:t>Specify Distribution Points for it to replicate to</a:t>
            </a:r>
          </a:p>
          <a:p>
            <a:pPr lvl="1"/>
            <a:r>
              <a:rPr lang="en-AU" smtClean="0"/>
              <a:t>Specify when to install, maintenance windows etc.</a:t>
            </a:r>
          </a:p>
          <a:p>
            <a:pPr lvl="1"/>
            <a:endParaRPr lang="en-AU" dirty="0"/>
          </a:p>
        </p:txBody>
      </p:sp>
    </p:spTree>
    <p:extLst>
      <p:ext uri="{BB962C8B-B14F-4D97-AF65-F5344CB8AC3E}">
        <p14:creationId xmlns:p14="http://schemas.microsoft.com/office/powerpoint/2010/main" val="42024026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Client Deployment Using ConfigMgr</a:t>
            </a:r>
            <a:endParaRPr lang="en-US" dirty="0"/>
          </a:p>
        </p:txBody>
      </p:sp>
      <p:sp>
        <p:nvSpPr>
          <p:cNvPr id="3" name="Subtitle 2"/>
          <p:cNvSpPr>
            <a:spLocks noGrp="1"/>
          </p:cNvSpPr>
          <p:nvPr>
            <p:ph type="subTitle" idx="1"/>
          </p:nvPr>
        </p:nvSpPr>
        <p:spPr/>
        <p:txBody>
          <a:bodyPr/>
          <a:lstStyle/>
          <a:p>
            <a:r>
              <a:rPr lang="en-US" smtClean="0"/>
              <a:t>Deployment using the software distribution process</a:t>
            </a:r>
            <a:endParaRPr lang="en-US" dirty="0"/>
          </a:p>
        </p:txBody>
      </p:sp>
    </p:spTree>
    <p:extLst>
      <p:ext uri="{BB962C8B-B14F-4D97-AF65-F5344CB8AC3E}">
        <p14:creationId xmlns:p14="http://schemas.microsoft.com/office/powerpoint/2010/main" val="193555015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Migrating the existing client install base</a:t>
            </a:r>
            <a:endParaRPr lang="en-US" dirty="0"/>
          </a:p>
        </p:txBody>
      </p:sp>
      <p:sp>
        <p:nvSpPr>
          <p:cNvPr id="5" name="Content Placeholder 4"/>
          <p:cNvSpPr>
            <a:spLocks noGrp="1"/>
          </p:cNvSpPr>
          <p:nvPr>
            <p:ph type="body" sz="quarter" idx="10"/>
          </p:nvPr>
        </p:nvSpPr>
        <p:spPr/>
        <p:txBody>
          <a:bodyPr/>
          <a:lstStyle/>
          <a:p>
            <a:r>
              <a:rPr lang="en-US" smtClean="0"/>
              <a:t>Migration challenges</a:t>
            </a:r>
          </a:p>
          <a:p>
            <a:pPr lvl="2"/>
            <a:r>
              <a:rPr lang="en-US" smtClean="0"/>
              <a:t>Different products, managed by different systems</a:t>
            </a:r>
          </a:p>
          <a:p>
            <a:pPr lvl="2"/>
            <a:r>
              <a:rPr lang="en-US" smtClean="0"/>
              <a:t>Vulnerability window during replacement</a:t>
            </a:r>
          </a:p>
          <a:p>
            <a:pPr lvl="2"/>
            <a:r>
              <a:rPr lang="en-US" smtClean="0"/>
              <a:t>Complex, error prone to automate</a:t>
            </a:r>
          </a:p>
          <a:p>
            <a:pPr lvl="1"/>
            <a:endParaRPr lang="en-US" smtClean="0"/>
          </a:p>
          <a:p>
            <a:r>
              <a:rPr lang="en-US" smtClean="0"/>
              <a:t>Simplified migration in FEP 2010</a:t>
            </a:r>
          </a:p>
          <a:p>
            <a:pPr lvl="2"/>
            <a:r>
              <a:rPr lang="en-US" smtClean="0"/>
              <a:t>Not a standalone tool, fully integrated</a:t>
            </a:r>
          </a:p>
          <a:p>
            <a:pPr lvl="2"/>
            <a:r>
              <a:rPr lang="en-US" smtClean="0"/>
              <a:t>Encapsulates switching complexities</a:t>
            </a:r>
          </a:p>
          <a:p>
            <a:pPr lvl="2"/>
            <a:r>
              <a:rPr lang="en-US" smtClean="0"/>
              <a:t>Reduces the overall deployment costs</a:t>
            </a:r>
            <a:endParaRPr lang="en-US" dirty="0"/>
          </a:p>
        </p:txBody>
      </p:sp>
      <p:sp>
        <p:nvSpPr>
          <p:cNvPr id="2" name="Slide Number Placeholder 1"/>
          <p:cNvSpPr>
            <a:spLocks noGrp="1"/>
          </p:cNvSpPr>
          <p:nvPr>
            <p:ph type="sldNum" sz="quarter" idx="4294967295"/>
          </p:nvPr>
        </p:nvSpPr>
        <p:spPr>
          <a:xfrm>
            <a:off x="11376025" y="152400"/>
            <a:ext cx="812800" cy="365125"/>
          </a:xfrm>
          <a:prstGeom prst="rect">
            <a:avLst/>
          </a:prstGeom>
        </p:spPr>
        <p:txBody>
          <a:bodyPr/>
          <a:lstStyle/>
          <a:p>
            <a:fld id="{C1A88434-6594-40A7-AB0A-A6CAF2C60117}" type="slidenum">
              <a:rPr lang="en-US" smtClean="0"/>
              <a:pPr/>
              <a:t>32</a:t>
            </a:fld>
            <a:endParaRPr lang="en-US" dirty="0"/>
          </a:p>
        </p:txBody>
      </p:sp>
    </p:spTree>
    <p:extLst>
      <p:ext uri="{BB962C8B-B14F-4D97-AF65-F5344CB8AC3E}">
        <p14:creationId xmlns:p14="http://schemas.microsoft.com/office/powerpoint/2010/main" val="374307540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Migration to FEP made simple</a:t>
            </a:r>
            <a:endParaRPr lang="en-AU" dirty="0"/>
          </a:p>
        </p:txBody>
      </p:sp>
      <p:sp>
        <p:nvSpPr>
          <p:cNvPr id="3" name="Content Placeholder 2"/>
          <p:cNvSpPr>
            <a:spLocks noGrp="1"/>
          </p:cNvSpPr>
          <p:nvPr>
            <p:ph idx="1"/>
          </p:nvPr>
        </p:nvSpPr>
        <p:spPr/>
        <p:txBody>
          <a:bodyPr/>
          <a:lstStyle/>
          <a:p>
            <a:r>
              <a:rPr lang="en-AU" smtClean="0"/>
              <a:t>Automatically removal of existing AV products:</a:t>
            </a:r>
          </a:p>
          <a:p>
            <a:pPr lvl="1"/>
            <a:r>
              <a:rPr lang="en-AU" smtClean="0"/>
              <a:t>Symantec Endpoint Protection version 11</a:t>
            </a:r>
          </a:p>
          <a:p>
            <a:pPr lvl="1"/>
            <a:r>
              <a:rPr lang="en-AU" smtClean="0"/>
              <a:t>Symantec Endpoint Protection Small Business Edition version 12</a:t>
            </a:r>
          </a:p>
          <a:p>
            <a:pPr lvl="1"/>
            <a:r>
              <a:rPr lang="en-AU" smtClean="0"/>
              <a:t>Symantec Corporate Edition version 10</a:t>
            </a:r>
          </a:p>
          <a:p>
            <a:pPr lvl="1"/>
            <a:r>
              <a:rPr lang="en-AU" smtClean="0"/>
              <a:t>McAfee VirusScan Enterprise version 8.5 and version 8.7</a:t>
            </a:r>
          </a:p>
          <a:p>
            <a:pPr lvl="1"/>
            <a:r>
              <a:rPr lang="en-AU" smtClean="0"/>
              <a:t>TrendMicro OfficeScan version 8.0 and version 10.0</a:t>
            </a:r>
          </a:p>
          <a:p>
            <a:pPr lvl="1"/>
            <a:r>
              <a:rPr lang="en-AU" smtClean="0"/>
              <a:t>Forefront Client Security v1</a:t>
            </a:r>
          </a:p>
          <a:p>
            <a:pPr lvl="2"/>
            <a:r>
              <a:rPr lang="en-AU" smtClean="0"/>
              <a:t>Definition files will be left in place (to prevent the need for a full download), and locally-defined settings will be migrated to FEP. The MOM 2005 agent that FCS used will also be removed</a:t>
            </a:r>
          </a:p>
          <a:p>
            <a:r>
              <a:rPr lang="en-AU" smtClean="0"/>
              <a:t>Suppress using /noreplace</a:t>
            </a:r>
          </a:p>
          <a:p>
            <a:pPr lvl="1"/>
            <a:endParaRPr lang="en-AU" dirty="0"/>
          </a:p>
        </p:txBody>
      </p:sp>
    </p:spTree>
    <p:extLst>
      <p:ext uri="{BB962C8B-B14F-4D97-AF65-F5344CB8AC3E}">
        <p14:creationId xmlns:p14="http://schemas.microsoft.com/office/powerpoint/2010/main" val="175032587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Migration to FEP Client</a:t>
            </a:r>
            <a:endParaRPr lang="en-US" dirty="0"/>
          </a:p>
        </p:txBody>
      </p:sp>
      <p:sp>
        <p:nvSpPr>
          <p:cNvPr id="3" name="Subtitle 2"/>
          <p:cNvSpPr>
            <a:spLocks noGrp="1"/>
          </p:cNvSpPr>
          <p:nvPr>
            <p:ph type="subTitle" idx="1"/>
          </p:nvPr>
        </p:nvSpPr>
        <p:spPr/>
        <p:txBody>
          <a:bodyPr/>
          <a:lstStyle/>
          <a:p>
            <a:r>
              <a:rPr lang="en-US" smtClean="0"/>
              <a:t>Automated uninstall of existing AV</a:t>
            </a:r>
            <a:endParaRPr lang="en-US" dirty="0"/>
          </a:p>
        </p:txBody>
      </p:sp>
    </p:spTree>
    <p:extLst>
      <p:ext uri="{BB962C8B-B14F-4D97-AF65-F5344CB8AC3E}">
        <p14:creationId xmlns:p14="http://schemas.microsoft.com/office/powerpoint/2010/main" val="193555015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1052596"/>
          </a:xfrm>
        </p:spPr>
        <p:txBody>
          <a:bodyPr/>
          <a:lstStyle/>
          <a:p>
            <a:r>
              <a:rPr lang="en-US" dirty="0" smtClean="0"/>
              <a:t>Enforcing Client Deployment</a:t>
            </a:r>
            <a:br>
              <a:rPr lang="en-US" dirty="0" smtClean="0"/>
            </a:br>
            <a:r>
              <a:rPr lang="en-US" sz="3200" dirty="0" smtClean="0"/>
              <a:t>Making Sure FEP client is  always installed</a:t>
            </a:r>
            <a:endParaRPr lang="en-US" sz="3200" dirty="0"/>
          </a:p>
        </p:txBody>
      </p:sp>
      <p:sp>
        <p:nvSpPr>
          <p:cNvPr id="6" name="Text Placeholder 5"/>
          <p:cNvSpPr>
            <a:spLocks noGrp="1"/>
          </p:cNvSpPr>
          <p:nvPr>
            <p:ph type="body" sz="quarter" idx="10"/>
          </p:nvPr>
        </p:nvSpPr>
        <p:spPr>
          <a:xfrm>
            <a:off x="519112" y="1905000"/>
            <a:ext cx="11149013" cy="2585323"/>
          </a:xfrm>
        </p:spPr>
        <p:txBody>
          <a:bodyPr/>
          <a:lstStyle/>
          <a:p>
            <a:r>
              <a:rPr lang="en-US" sz="2800" dirty="0" smtClean="0"/>
              <a:t>Use </a:t>
            </a:r>
            <a:r>
              <a:rPr lang="en-US" sz="2800" dirty="0" err="1" smtClean="0"/>
              <a:t>ConfigMgr</a:t>
            </a:r>
            <a:r>
              <a:rPr lang="en-US" sz="2800" dirty="0" smtClean="0"/>
              <a:t> processes to mitigate client uninstall by local administrator</a:t>
            </a:r>
          </a:p>
          <a:p>
            <a:r>
              <a:rPr lang="en-US" sz="2800" dirty="0" smtClean="0"/>
              <a:t>Create an advertisement that automates FEP deployment to “Locally Removed” FEP collection</a:t>
            </a:r>
          </a:p>
          <a:p>
            <a:r>
              <a:rPr lang="en-US" sz="2800" dirty="0" smtClean="0"/>
              <a:t>FEP Client will be re-installed, minimizing</a:t>
            </a:r>
          </a:p>
          <a:p>
            <a:r>
              <a:rPr lang="en-US" sz="2800" dirty="0" smtClean="0"/>
              <a:t>     the risk of vulnerable computer</a:t>
            </a:r>
            <a:endParaRPr lang="en-US" sz="28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0088" y="3284984"/>
            <a:ext cx="3433836" cy="3466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932863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7" y="230189"/>
            <a:ext cx="11407185" cy="609398"/>
          </a:xfrm>
        </p:spPr>
        <p:txBody>
          <a:bodyPr/>
          <a:lstStyle/>
          <a:p>
            <a:r>
              <a:rPr lang="es-ES" dirty="0" err="1" smtClean="0"/>
              <a:t>Troubleshooting</a:t>
            </a:r>
            <a:r>
              <a:rPr lang="es-ES" dirty="0" smtClean="0"/>
              <a:t> FEP </a:t>
            </a:r>
            <a:r>
              <a:rPr lang="es-ES" dirty="0" err="1"/>
              <a:t>D</a:t>
            </a:r>
            <a:r>
              <a:rPr lang="es-ES" dirty="0" err="1" smtClean="0"/>
              <a:t>eployment</a:t>
            </a:r>
            <a:endParaRPr lang="en-US" dirty="0"/>
          </a:p>
        </p:txBody>
      </p:sp>
      <p:sp>
        <p:nvSpPr>
          <p:cNvPr id="3" name="Text Placeholder 2"/>
          <p:cNvSpPr>
            <a:spLocks noGrp="1"/>
          </p:cNvSpPr>
          <p:nvPr>
            <p:ph type="body" sz="quarter" idx="10"/>
          </p:nvPr>
        </p:nvSpPr>
        <p:spPr>
          <a:xfrm>
            <a:off x="202147" y="1340768"/>
            <a:ext cx="11173090" cy="3662541"/>
          </a:xfrm>
        </p:spPr>
        <p:txBody>
          <a:bodyPr/>
          <a:lstStyle/>
          <a:p>
            <a:r>
              <a:rPr lang="es-ES" sz="2000" dirty="0" smtClean="0"/>
              <a:t>Review dashboard</a:t>
            </a:r>
            <a:endParaRPr lang="es-ES" sz="2000" dirty="0"/>
          </a:p>
          <a:p>
            <a:r>
              <a:rPr lang="es-ES" sz="2000" dirty="0" err="1" smtClean="0"/>
              <a:t>Failed</a:t>
            </a:r>
            <a:r>
              <a:rPr lang="es-ES" sz="2000" dirty="0" smtClean="0"/>
              <a:t> </a:t>
            </a:r>
            <a:r>
              <a:rPr lang="es-ES" sz="2000" dirty="0" err="1" smtClean="0"/>
              <a:t>collection</a:t>
            </a:r>
            <a:endParaRPr lang="es-ES" sz="2000" dirty="0" smtClean="0"/>
          </a:p>
          <a:p>
            <a:r>
              <a:rPr lang="es-ES" sz="2000" dirty="0" err="1" smtClean="0"/>
              <a:t>Deployment</a:t>
            </a:r>
            <a:r>
              <a:rPr lang="es-ES" sz="2000" dirty="0" smtClean="0"/>
              <a:t> </a:t>
            </a:r>
            <a:r>
              <a:rPr lang="es-ES" sz="2000" dirty="0" err="1" smtClean="0"/>
              <a:t>Overview</a:t>
            </a:r>
            <a:r>
              <a:rPr lang="es-ES" sz="2000" dirty="0" smtClean="0"/>
              <a:t> </a:t>
            </a:r>
            <a:r>
              <a:rPr lang="es-ES" sz="2000" dirty="0" err="1" smtClean="0"/>
              <a:t>report</a:t>
            </a:r>
            <a:endParaRPr lang="es-ES" sz="2000" dirty="0" smtClean="0"/>
          </a:p>
          <a:p>
            <a:r>
              <a:rPr lang="es-ES" sz="2000" dirty="0" err="1" smtClean="0"/>
              <a:t>Things</a:t>
            </a:r>
            <a:r>
              <a:rPr lang="es-ES" sz="2000" dirty="0" smtClean="0"/>
              <a:t> </a:t>
            </a:r>
            <a:r>
              <a:rPr lang="es-ES" sz="2000" dirty="0" err="1" smtClean="0"/>
              <a:t>to</a:t>
            </a:r>
            <a:r>
              <a:rPr lang="es-ES" sz="2000" dirty="0" smtClean="0"/>
              <a:t> </a:t>
            </a:r>
            <a:r>
              <a:rPr lang="es-ES" sz="2000" dirty="0" err="1" smtClean="0"/>
              <a:t>check</a:t>
            </a:r>
            <a:endParaRPr lang="es-ES" sz="2000" dirty="0" smtClean="0"/>
          </a:p>
          <a:p>
            <a:pPr lvl="1"/>
            <a:r>
              <a:rPr lang="es-ES" sz="1600" dirty="0" err="1" smtClean="0"/>
              <a:t>ConfigMgr</a:t>
            </a:r>
            <a:r>
              <a:rPr lang="es-ES" sz="1600" dirty="0" smtClean="0"/>
              <a:t> </a:t>
            </a:r>
            <a:r>
              <a:rPr lang="es-ES" sz="1600" dirty="0" err="1" smtClean="0"/>
              <a:t>agent</a:t>
            </a:r>
            <a:endParaRPr lang="es-ES" sz="1600" dirty="0"/>
          </a:p>
          <a:p>
            <a:pPr lvl="1"/>
            <a:r>
              <a:rPr lang="es-ES" sz="1600" dirty="0" err="1"/>
              <a:t>Deployment</a:t>
            </a:r>
            <a:r>
              <a:rPr lang="es-ES" sz="1600" dirty="0"/>
              <a:t> </a:t>
            </a:r>
            <a:r>
              <a:rPr lang="es-ES" sz="1600" dirty="0" err="1"/>
              <a:t>package</a:t>
            </a:r>
            <a:r>
              <a:rPr lang="es-ES" sz="1600" dirty="0"/>
              <a:t> </a:t>
            </a:r>
            <a:r>
              <a:rPr lang="es-ES" sz="1600" dirty="0" err="1"/>
              <a:t>replicated</a:t>
            </a:r>
            <a:r>
              <a:rPr lang="es-ES" sz="1600" dirty="0"/>
              <a:t> </a:t>
            </a:r>
            <a:r>
              <a:rPr lang="es-ES" sz="1600" dirty="0" err="1"/>
              <a:t>to</a:t>
            </a:r>
            <a:r>
              <a:rPr lang="es-ES" sz="1600" dirty="0"/>
              <a:t> </a:t>
            </a:r>
            <a:r>
              <a:rPr lang="es-ES" sz="1600" dirty="0" err="1"/>
              <a:t>all</a:t>
            </a:r>
            <a:r>
              <a:rPr lang="es-ES" sz="1600" dirty="0"/>
              <a:t> DP?</a:t>
            </a:r>
          </a:p>
          <a:p>
            <a:pPr lvl="1"/>
            <a:r>
              <a:rPr lang="es-ES" sz="1600" dirty="0"/>
              <a:t>FEP </a:t>
            </a:r>
            <a:r>
              <a:rPr lang="es-ES" sz="1600" dirty="0" err="1"/>
              <a:t>Package</a:t>
            </a:r>
            <a:r>
              <a:rPr lang="es-ES" sz="1600" dirty="0"/>
              <a:t> </a:t>
            </a:r>
            <a:r>
              <a:rPr lang="es-ES" sz="1600" dirty="0" err="1"/>
              <a:t>advertised</a:t>
            </a:r>
            <a:r>
              <a:rPr lang="es-ES" sz="1600" dirty="0" smtClean="0"/>
              <a:t>?</a:t>
            </a:r>
          </a:p>
          <a:p>
            <a:pPr lvl="1"/>
            <a:r>
              <a:rPr lang="en-US" sz="1600" dirty="0"/>
              <a:t>Advertisement on clients?</a:t>
            </a:r>
          </a:p>
          <a:p>
            <a:pPr marL="460375" lvl="1" indent="0">
              <a:buNone/>
            </a:pPr>
            <a:endParaRPr lang="es-ES" sz="1600" dirty="0" smtClean="0"/>
          </a:p>
          <a:p>
            <a:endParaRPr lang="en-US" sz="2000" dirty="0"/>
          </a:p>
          <a:p>
            <a:endParaRPr lang="es-ES" sz="2000" dirty="0"/>
          </a:p>
          <a:p>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8069" y="980728"/>
            <a:ext cx="3516984"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6899" y="3284985"/>
            <a:ext cx="2564732"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3087" y="3985072"/>
            <a:ext cx="8411213" cy="2888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88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1+#ppt_w/2"/>
                                          </p:val>
                                        </p:tav>
                                        <p:tav tm="100000">
                                          <p:val>
                                            <p:strVal val="#ppt_x"/>
                                          </p:val>
                                        </p:tav>
                                      </p:tavLst>
                                    </p:anim>
                                    <p:anim calcmode="lin" valueType="num">
                                      <p:cBhvr additive="base">
                                        <p:cTn id="13"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 calcmode="lin" valueType="num">
                                      <p:cBhvr additive="base">
                                        <p:cTn id="23" dur="500" fill="hold"/>
                                        <p:tgtEl>
                                          <p:spTgt spid="1027"/>
                                        </p:tgtEl>
                                        <p:attrNameLst>
                                          <p:attrName>ppt_x</p:attrName>
                                        </p:attrNameLst>
                                      </p:cBhvr>
                                      <p:tavLst>
                                        <p:tav tm="0">
                                          <p:val>
                                            <p:strVal val="1+#ppt_w/2"/>
                                          </p:val>
                                        </p:tav>
                                        <p:tav tm="100000">
                                          <p:val>
                                            <p:strVal val="#ppt_x"/>
                                          </p:val>
                                        </p:tav>
                                      </p:tavLst>
                                    </p:anim>
                                    <p:anim calcmode="lin" valueType="num">
                                      <p:cBhvr additive="base">
                                        <p:cTn id="24"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1000"/>
                                        <p:tgtEl>
                                          <p:spTgt spid="3">
                                            <p:txEl>
                                              <p:pRg st="6" end="6"/>
                                            </p:txEl>
                                          </p:spTgt>
                                        </p:tgtEl>
                                      </p:cBhvr>
                                    </p:animEffect>
                                    <p:anim calcmode="lin" valueType="num">
                                      <p:cBhvr>
                                        <p:cTn id="5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028"/>
                                        </p:tgtEl>
                                        <p:attrNameLst>
                                          <p:attrName>style.visibility</p:attrName>
                                        </p:attrNameLst>
                                      </p:cBhvr>
                                      <p:to>
                                        <p:strVal val="visible"/>
                                      </p:to>
                                    </p:set>
                                    <p:anim calcmode="lin" valueType="num">
                                      <p:cBhvr additive="base">
                                        <p:cTn id="61" dur="500" fill="hold"/>
                                        <p:tgtEl>
                                          <p:spTgt spid="1028"/>
                                        </p:tgtEl>
                                        <p:attrNameLst>
                                          <p:attrName>ppt_x</p:attrName>
                                        </p:attrNameLst>
                                      </p:cBhvr>
                                      <p:tavLst>
                                        <p:tav tm="0">
                                          <p:val>
                                            <p:strVal val="#ppt_x"/>
                                          </p:val>
                                        </p:tav>
                                        <p:tav tm="100000">
                                          <p:val>
                                            <p:strVal val="#ppt_x"/>
                                          </p:val>
                                        </p:tav>
                                      </p:tavLst>
                                    </p:anim>
                                    <p:anim calcmode="lin" valueType="num">
                                      <p:cBhvr additive="base">
                                        <p:cTn id="6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Troubleshooting FEP deployment</a:t>
            </a:r>
            <a:endParaRPr lang="en-US" dirty="0"/>
          </a:p>
        </p:txBody>
      </p:sp>
      <p:sp>
        <p:nvSpPr>
          <p:cNvPr id="3" name="Text Placeholder 2"/>
          <p:cNvSpPr>
            <a:spLocks noGrp="1"/>
          </p:cNvSpPr>
          <p:nvPr>
            <p:ph type="body" sz="quarter" idx="4294967295"/>
          </p:nvPr>
        </p:nvSpPr>
        <p:spPr>
          <a:xfrm>
            <a:off x="519113" y="1447800"/>
            <a:ext cx="10653712" cy="6121676"/>
          </a:xfrm>
        </p:spPr>
        <p:txBody>
          <a:bodyPr/>
          <a:lstStyle/>
          <a:p>
            <a:r>
              <a:rPr lang="es-ES" sz="2800" dirty="0" smtClean="0"/>
              <a:t>FEP </a:t>
            </a:r>
            <a:r>
              <a:rPr lang="es-ES" sz="2800" dirty="0" err="1" smtClean="0"/>
              <a:t>client</a:t>
            </a:r>
            <a:r>
              <a:rPr lang="es-ES" sz="2800" dirty="0" smtClean="0"/>
              <a:t> </a:t>
            </a:r>
            <a:r>
              <a:rPr lang="es-ES" sz="2800" dirty="0" err="1" smtClean="0"/>
              <a:t>setup</a:t>
            </a:r>
            <a:r>
              <a:rPr lang="es-ES" sz="2800" dirty="0" smtClean="0"/>
              <a:t> </a:t>
            </a:r>
            <a:r>
              <a:rPr lang="es-ES" sz="2800" dirty="0" err="1" smtClean="0"/>
              <a:t>information</a:t>
            </a:r>
            <a:endParaRPr lang="es-ES" sz="2800" dirty="0" smtClean="0"/>
          </a:p>
          <a:p>
            <a:pPr lvl="1"/>
            <a:r>
              <a:rPr lang="es-ES" sz="1800" b="1" dirty="0" smtClean="0">
                <a:solidFill>
                  <a:schemeClr val="tx1"/>
                </a:solidFill>
              </a:rPr>
              <a:t>XP, 2003</a:t>
            </a:r>
            <a:r>
              <a:rPr lang="es-ES" sz="1800" dirty="0" smtClean="0">
                <a:solidFill>
                  <a:schemeClr val="tx1"/>
                </a:solidFill>
              </a:rPr>
              <a:t>: </a:t>
            </a:r>
            <a:r>
              <a:rPr lang="en-US" sz="1800" dirty="0" smtClean="0">
                <a:solidFill>
                  <a:schemeClr val="tx1"/>
                </a:solidFill>
              </a:rPr>
              <a:t>C:\Documents and Settings\All Users\Application Data\Microsoft\Microsoft Security Client\Support </a:t>
            </a:r>
          </a:p>
          <a:p>
            <a:pPr lvl="1"/>
            <a:r>
              <a:rPr lang="es-ES" sz="1800" b="1" dirty="0" smtClean="0">
                <a:solidFill>
                  <a:schemeClr val="tx1"/>
                </a:solidFill>
              </a:rPr>
              <a:t>Win7, 2008</a:t>
            </a:r>
            <a:r>
              <a:rPr lang="es-ES" sz="1800" dirty="0" smtClean="0">
                <a:solidFill>
                  <a:schemeClr val="tx1"/>
                </a:solidFill>
              </a:rPr>
              <a:t>: C:\ProgramData\Microsoft\Microsoft Security </a:t>
            </a:r>
            <a:r>
              <a:rPr lang="es-ES" sz="1800" dirty="0" err="1" smtClean="0">
                <a:solidFill>
                  <a:schemeClr val="tx1"/>
                </a:solidFill>
              </a:rPr>
              <a:t>Client</a:t>
            </a:r>
            <a:r>
              <a:rPr lang="es-ES" sz="1800" dirty="0" smtClean="0">
                <a:solidFill>
                  <a:schemeClr val="tx1"/>
                </a:solidFill>
              </a:rPr>
              <a:t>\</a:t>
            </a:r>
            <a:r>
              <a:rPr lang="es-ES" sz="1800" dirty="0" err="1" smtClean="0">
                <a:solidFill>
                  <a:schemeClr val="tx1"/>
                </a:solidFill>
              </a:rPr>
              <a:t>Support</a:t>
            </a:r>
            <a:endParaRPr lang="es-ES" sz="1800" dirty="0" smtClean="0">
              <a:solidFill>
                <a:schemeClr val="tx1"/>
              </a:solidFill>
            </a:endParaRPr>
          </a:p>
          <a:p>
            <a:pPr lvl="2"/>
            <a:r>
              <a:rPr lang="es-ES" sz="1400" dirty="0" smtClean="0"/>
              <a:t>EppSetupResult.ini: </a:t>
            </a:r>
            <a:r>
              <a:rPr lang="es-ES" sz="1400" dirty="0" err="1" smtClean="0"/>
              <a:t>end</a:t>
            </a:r>
            <a:r>
              <a:rPr lang="es-ES" sz="1400" dirty="0" smtClean="0"/>
              <a:t> </a:t>
            </a:r>
            <a:r>
              <a:rPr lang="es-ES" sz="1400" dirty="0" err="1" smtClean="0"/>
              <a:t>result</a:t>
            </a:r>
            <a:r>
              <a:rPr lang="es-ES" sz="1400" dirty="0" smtClean="0"/>
              <a:t> of FEP </a:t>
            </a:r>
            <a:r>
              <a:rPr lang="es-ES" sz="1400" dirty="0" err="1" smtClean="0"/>
              <a:t>client</a:t>
            </a:r>
            <a:r>
              <a:rPr lang="es-ES" sz="1400" dirty="0" smtClean="0"/>
              <a:t> </a:t>
            </a:r>
            <a:r>
              <a:rPr lang="es-ES" sz="1400" dirty="0" err="1" smtClean="0"/>
              <a:t>setup</a:t>
            </a:r>
            <a:endParaRPr lang="es-ES" sz="1400" dirty="0" smtClean="0"/>
          </a:p>
          <a:p>
            <a:pPr lvl="2"/>
            <a:r>
              <a:rPr lang="es-ES" sz="1400" dirty="0" smtClean="0"/>
              <a:t>EppSetup.log: general </a:t>
            </a:r>
            <a:r>
              <a:rPr lang="es-ES" sz="1400" dirty="0" err="1" smtClean="0"/>
              <a:t>setup</a:t>
            </a:r>
            <a:r>
              <a:rPr lang="es-ES" sz="1400" dirty="0" smtClean="0"/>
              <a:t> log</a:t>
            </a:r>
          </a:p>
          <a:p>
            <a:pPr lvl="2"/>
            <a:r>
              <a:rPr lang="es-ES" sz="1400" dirty="0" smtClean="0"/>
              <a:t>MSSecurityClient_Setup_FEP_Install.log: </a:t>
            </a:r>
            <a:r>
              <a:rPr lang="es-ES" sz="1400" dirty="0" err="1" smtClean="0"/>
              <a:t>Client</a:t>
            </a:r>
            <a:r>
              <a:rPr lang="es-ES" sz="1400" dirty="0" smtClean="0"/>
              <a:t> </a:t>
            </a:r>
            <a:r>
              <a:rPr lang="es-ES" sz="1400" dirty="0" err="1" smtClean="0"/>
              <a:t>setup</a:t>
            </a:r>
            <a:r>
              <a:rPr lang="es-ES" sz="1400" dirty="0" smtClean="0"/>
              <a:t> log</a:t>
            </a:r>
          </a:p>
          <a:p>
            <a:pPr lvl="2"/>
            <a:r>
              <a:rPr lang="es-ES" sz="1400" dirty="0" smtClean="0"/>
              <a:t>MSSecurityClient_Setup_mp_ambits_Install.log: AM </a:t>
            </a:r>
            <a:r>
              <a:rPr lang="es-ES" sz="1400" dirty="0" err="1" smtClean="0"/>
              <a:t>install</a:t>
            </a:r>
            <a:r>
              <a:rPr lang="es-ES" sz="1400" dirty="0" smtClean="0"/>
              <a:t> log</a:t>
            </a:r>
          </a:p>
          <a:p>
            <a:pPr lvl="1"/>
            <a:r>
              <a:rPr lang="es-ES" sz="1800" dirty="0" err="1" smtClean="0">
                <a:solidFill>
                  <a:schemeClr val="tx1"/>
                </a:solidFill>
              </a:rPr>
              <a:t>ConfigMgr</a:t>
            </a:r>
            <a:r>
              <a:rPr lang="es-ES" sz="1800" dirty="0" smtClean="0">
                <a:solidFill>
                  <a:schemeClr val="tx1"/>
                </a:solidFill>
              </a:rPr>
              <a:t> </a:t>
            </a:r>
            <a:r>
              <a:rPr lang="es-ES" sz="1800" dirty="0" err="1" smtClean="0">
                <a:solidFill>
                  <a:schemeClr val="tx1"/>
                </a:solidFill>
              </a:rPr>
              <a:t>deployment</a:t>
            </a:r>
            <a:endParaRPr lang="es-ES" sz="1800" dirty="0" smtClean="0">
              <a:solidFill>
                <a:schemeClr val="tx1"/>
              </a:solidFill>
            </a:endParaRPr>
          </a:p>
          <a:p>
            <a:pPr lvl="2"/>
            <a:r>
              <a:rPr lang="es-ES" sz="1400" dirty="0" smtClean="0"/>
              <a:t>C:\Windows\temp\FEP-ApplyPolicy.log</a:t>
            </a:r>
            <a:r>
              <a:rPr lang="es-ES" sz="1200" dirty="0" smtClean="0"/>
              <a:t>: </a:t>
            </a:r>
            <a:endParaRPr lang="es-ES" sz="1400" dirty="0" smtClean="0">
              <a:solidFill>
                <a:schemeClr val="accent2"/>
              </a:solidFill>
            </a:endParaRPr>
          </a:p>
          <a:p>
            <a:r>
              <a:rPr lang="es-ES" sz="2800" dirty="0" err="1" smtClean="0"/>
              <a:t>ConfigMgr</a:t>
            </a:r>
            <a:r>
              <a:rPr lang="es-ES" sz="2800" dirty="0" smtClean="0"/>
              <a:t> log files</a:t>
            </a:r>
          </a:p>
          <a:p>
            <a:pPr lvl="1"/>
            <a:r>
              <a:rPr lang="es-ES" sz="1800" b="1" dirty="0" smtClean="0">
                <a:solidFill>
                  <a:schemeClr val="tx1"/>
                </a:solidFill>
              </a:rPr>
              <a:t>32bit</a:t>
            </a:r>
            <a:r>
              <a:rPr lang="es-ES" sz="1800" dirty="0" smtClean="0">
                <a:solidFill>
                  <a:schemeClr val="tx1"/>
                </a:solidFill>
              </a:rPr>
              <a:t>: C:\Windows\System32\CCM\logs </a:t>
            </a:r>
          </a:p>
          <a:p>
            <a:pPr lvl="1"/>
            <a:r>
              <a:rPr lang="es-ES" sz="1800" b="1" dirty="0" smtClean="0">
                <a:solidFill>
                  <a:schemeClr val="tx1"/>
                </a:solidFill>
              </a:rPr>
              <a:t>64bit</a:t>
            </a:r>
            <a:r>
              <a:rPr lang="es-ES" sz="1800" dirty="0" smtClean="0">
                <a:solidFill>
                  <a:schemeClr val="tx1"/>
                </a:solidFill>
              </a:rPr>
              <a:t>: C:\Windows\SysWOW64\CCM\Logs </a:t>
            </a:r>
          </a:p>
          <a:p>
            <a:pPr lvl="2"/>
            <a:r>
              <a:rPr lang="es-ES" sz="1600" dirty="0" smtClean="0"/>
              <a:t>CAS.log: </a:t>
            </a:r>
            <a:r>
              <a:rPr lang="es-ES" sz="1600" dirty="0" err="1" smtClean="0"/>
              <a:t>Package</a:t>
            </a:r>
            <a:r>
              <a:rPr lang="es-ES" sz="1600" dirty="0" smtClean="0"/>
              <a:t> </a:t>
            </a:r>
            <a:r>
              <a:rPr lang="es-ES" sz="1600" dirty="0" err="1" smtClean="0"/>
              <a:t>download</a:t>
            </a:r>
            <a:r>
              <a:rPr lang="es-ES" sz="1600" dirty="0" smtClean="0"/>
              <a:t> </a:t>
            </a:r>
            <a:r>
              <a:rPr lang="es-ES" sz="1600" dirty="0" err="1" smtClean="0"/>
              <a:t>information</a:t>
            </a:r>
            <a:endParaRPr lang="es-ES" sz="1600" dirty="0" smtClean="0"/>
          </a:p>
          <a:p>
            <a:pPr lvl="2"/>
            <a:r>
              <a:rPr lang="es-ES" sz="1600" dirty="0" smtClean="0"/>
              <a:t>ExecMgr.log: </a:t>
            </a:r>
            <a:r>
              <a:rPr lang="es-ES" sz="1600" dirty="0" err="1" smtClean="0"/>
              <a:t>Advertisements</a:t>
            </a:r>
            <a:r>
              <a:rPr lang="es-ES" sz="1600" dirty="0" smtClean="0"/>
              <a:t> </a:t>
            </a:r>
            <a:r>
              <a:rPr lang="es-ES" sz="1600" dirty="0" err="1" smtClean="0"/>
              <a:t>executed</a:t>
            </a:r>
            <a:r>
              <a:rPr lang="es-ES" sz="1600" dirty="0" smtClean="0"/>
              <a:t> </a:t>
            </a:r>
            <a:r>
              <a:rPr lang="es-ES" sz="1600" dirty="0" err="1" smtClean="0"/>
              <a:t>on</a:t>
            </a:r>
            <a:r>
              <a:rPr lang="es-ES" sz="1600" dirty="0" smtClean="0"/>
              <a:t> </a:t>
            </a:r>
            <a:r>
              <a:rPr lang="es-ES" sz="1600" dirty="0" err="1" smtClean="0"/>
              <a:t>the</a:t>
            </a:r>
            <a:r>
              <a:rPr lang="es-ES" sz="1600" dirty="0" smtClean="0"/>
              <a:t> </a:t>
            </a:r>
            <a:r>
              <a:rPr lang="es-ES" sz="1600" dirty="0" err="1" smtClean="0"/>
              <a:t>client</a:t>
            </a:r>
            <a:endParaRPr lang="es-ES" sz="1600" dirty="0" smtClean="0"/>
          </a:p>
          <a:p>
            <a:pPr lvl="2"/>
            <a:r>
              <a:rPr lang="es-ES" sz="1600" dirty="0" smtClean="0"/>
              <a:t>DCMAgent.log: </a:t>
            </a:r>
            <a:r>
              <a:rPr lang="es-ES" sz="1600" dirty="0" err="1" smtClean="0"/>
              <a:t>Baseline</a:t>
            </a:r>
            <a:r>
              <a:rPr lang="es-ES" sz="1600" dirty="0" smtClean="0"/>
              <a:t> </a:t>
            </a:r>
            <a:r>
              <a:rPr lang="es-ES" sz="1600" dirty="0" err="1" smtClean="0"/>
              <a:t>evaluations</a:t>
            </a:r>
            <a:endParaRPr lang="es-ES" sz="1600" dirty="0" smtClean="0"/>
          </a:p>
          <a:p>
            <a:pPr lvl="2"/>
            <a:r>
              <a:rPr lang="es-ES" sz="1600" dirty="0" smtClean="0"/>
              <a:t>ClientLocation.log: </a:t>
            </a:r>
            <a:r>
              <a:rPr lang="es-ES" sz="1600" dirty="0" err="1" smtClean="0"/>
              <a:t>Client</a:t>
            </a:r>
            <a:r>
              <a:rPr lang="es-ES" sz="1600" dirty="0" smtClean="0"/>
              <a:t> </a:t>
            </a:r>
            <a:r>
              <a:rPr lang="es-ES" sz="1600" dirty="0" err="1" smtClean="0"/>
              <a:t>connectivity</a:t>
            </a:r>
            <a:r>
              <a:rPr lang="es-ES" sz="1600" dirty="0" smtClean="0"/>
              <a:t> </a:t>
            </a:r>
            <a:r>
              <a:rPr lang="es-ES" sz="1600" dirty="0" err="1" smtClean="0"/>
              <a:t>info</a:t>
            </a:r>
            <a:endParaRPr lang="es-ES" sz="1600" dirty="0" smtClean="0"/>
          </a:p>
          <a:p>
            <a:pPr lvl="2"/>
            <a:r>
              <a:rPr lang="es-ES" sz="1600" dirty="0" smtClean="0"/>
              <a:t>DataTransferService.log: </a:t>
            </a:r>
            <a:r>
              <a:rPr lang="es-ES" sz="1600" dirty="0" err="1" smtClean="0"/>
              <a:t>Downloads</a:t>
            </a:r>
            <a:r>
              <a:rPr lang="es-ES" sz="1600" dirty="0" smtClean="0"/>
              <a:t> </a:t>
            </a:r>
            <a:r>
              <a:rPr lang="es-ES" sz="1600" dirty="0" err="1" smtClean="0"/>
              <a:t>from</a:t>
            </a:r>
            <a:r>
              <a:rPr lang="es-ES" sz="1600" dirty="0" smtClean="0"/>
              <a:t> DP</a:t>
            </a:r>
          </a:p>
          <a:p>
            <a:pPr lvl="1"/>
            <a:endParaRPr lang="en-US" sz="2400" dirty="0" smtClean="0"/>
          </a:p>
          <a:p>
            <a:pPr lvl="1"/>
            <a:endParaRPr lang="en-US" sz="2400" dirty="0"/>
          </a:p>
        </p:txBody>
      </p:sp>
    </p:spTree>
    <p:extLst>
      <p:ext uri="{BB962C8B-B14F-4D97-AF65-F5344CB8AC3E}">
        <p14:creationId xmlns:p14="http://schemas.microsoft.com/office/powerpoint/2010/main" val="164321568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Troubleshooting Information Collecting Tools</a:t>
            </a:r>
            <a:endParaRPr lang="en-US" dirty="0"/>
          </a:p>
        </p:txBody>
      </p:sp>
      <p:sp>
        <p:nvSpPr>
          <p:cNvPr id="3" name="Text Placeholder 2"/>
          <p:cNvSpPr>
            <a:spLocks noGrp="1"/>
          </p:cNvSpPr>
          <p:nvPr>
            <p:ph type="body" sz="quarter" idx="10"/>
          </p:nvPr>
        </p:nvSpPr>
        <p:spPr>
          <a:xfrm>
            <a:off x="519112" y="1447799"/>
            <a:ext cx="11149013" cy="5416868"/>
          </a:xfrm>
        </p:spPr>
        <p:txBody>
          <a:bodyPr/>
          <a:lstStyle/>
          <a:p>
            <a:r>
              <a:rPr lang="es-ES" sz="2000" dirty="0" err="1" smtClean="0"/>
              <a:t>ConfigMgr</a:t>
            </a:r>
            <a:r>
              <a:rPr lang="es-ES" sz="2000" dirty="0" smtClean="0"/>
              <a:t> </a:t>
            </a:r>
            <a:r>
              <a:rPr lang="es-ES" sz="2000" dirty="0" err="1" smtClean="0"/>
              <a:t>Toolkit</a:t>
            </a:r>
            <a:r>
              <a:rPr lang="es-ES" sz="2000" dirty="0" smtClean="0"/>
              <a:t> v2</a:t>
            </a:r>
            <a:br>
              <a:rPr lang="es-ES" sz="2000" dirty="0" smtClean="0"/>
            </a:br>
            <a:r>
              <a:rPr lang="en-US" sz="2000" dirty="0" smtClean="0">
                <a:hlinkClick r:id="rId2"/>
              </a:rPr>
              <a:t>http://www.microsoft.com/downloads/en/details.aspx?FamilyID=5A47B972-95D2-46B1-AB14-5D0CBCE54EB8</a:t>
            </a:r>
            <a:endParaRPr lang="es-ES" sz="2000" dirty="0" smtClean="0"/>
          </a:p>
          <a:p>
            <a:endParaRPr lang="es-ES" sz="2000" dirty="0" smtClean="0"/>
          </a:p>
          <a:p>
            <a:r>
              <a:rPr lang="es-ES" sz="2000" dirty="0" err="1" smtClean="0"/>
              <a:t>MscSupport</a:t>
            </a:r>
            <a:r>
              <a:rPr lang="es-ES" sz="2000" dirty="0" smtClean="0"/>
              <a:t> </a:t>
            </a:r>
            <a:r>
              <a:rPr lang="es-ES" sz="2000" dirty="0" err="1" smtClean="0"/>
              <a:t>Tool</a:t>
            </a:r>
            <a:r>
              <a:rPr lang="es-ES" sz="2000" dirty="0" smtClean="0"/>
              <a:t/>
            </a:r>
            <a:br>
              <a:rPr lang="es-ES" sz="2000" dirty="0" smtClean="0"/>
            </a:br>
            <a:r>
              <a:rPr lang="en-US" sz="2000" dirty="0" smtClean="0">
                <a:hlinkClick r:id="rId3"/>
              </a:rPr>
              <a:t>http://www.microsoft.com/downloads/en/details.aspx?FamilyID=04f7d456-24a2-4061-a2ed-82fe93a03fd5</a:t>
            </a:r>
            <a:r>
              <a:rPr lang="en-US" sz="2000" dirty="0" smtClean="0"/>
              <a:t/>
            </a:r>
            <a:br>
              <a:rPr lang="en-US" sz="2000" dirty="0" smtClean="0"/>
            </a:br>
            <a:r>
              <a:rPr lang="en-US" sz="2000" dirty="0" smtClean="0"/>
              <a:t>Usage:</a:t>
            </a:r>
            <a:br>
              <a:rPr lang="en-US" sz="2000" dirty="0" smtClean="0"/>
            </a:br>
            <a:r>
              <a:rPr lang="en-US" sz="2000" dirty="0" smtClean="0">
                <a:hlinkClick r:id="rId4"/>
              </a:rPr>
              <a:t>http://blogs.technet.com/b/clientsecurity/archive/2011/02/01/using-the-mscsupport-tool-to-collect-data-for-troubleshooting.aspx</a:t>
            </a:r>
            <a:endParaRPr lang="en-US" sz="2000" dirty="0" smtClean="0"/>
          </a:p>
          <a:p>
            <a:endParaRPr lang="en-US" sz="2000" dirty="0" smtClean="0"/>
          </a:p>
          <a:p>
            <a:endParaRPr lang="en-US" sz="2000" dirty="0" smtClean="0"/>
          </a:p>
          <a:p>
            <a:r>
              <a:rPr lang="es-ES" sz="2000" dirty="0" smtClean="0"/>
              <a:t>FEP </a:t>
            </a:r>
            <a:r>
              <a:rPr lang="es-ES" sz="2000" dirty="0" err="1" smtClean="0"/>
              <a:t>Best</a:t>
            </a:r>
            <a:r>
              <a:rPr lang="es-ES" sz="2000" dirty="0" smtClean="0"/>
              <a:t> </a:t>
            </a:r>
            <a:r>
              <a:rPr lang="es-ES" sz="2000" dirty="0" err="1" smtClean="0"/>
              <a:t>Practice</a:t>
            </a:r>
            <a:r>
              <a:rPr lang="es-ES" sz="2000" dirty="0" smtClean="0"/>
              <a:t> </a:t>
            </a:r>
            <a:r>
              <a:rPr lang="es-ES" sz="2000" dirty="0" err="1" smtClean="0"/>
              <a:t>Analyzer</a:t>
            </a:r>
            <a:r>
              <a:rPr lang="es-ES" sz="2000" dirty="0" smtClean="0"/>
              <a:t> </a:t>
            </a:r>
            <a:r>
              <a:rPr lang="es-ES" sz="2000" dirty="0" err="1" smtClean="0"/>
              <a:t>Tool</a:t>
            </a:r>
            <a:endParaRPr lang="en-US" sz="2000" dirty="0" smtClean="0"/>
          </a:p>
          <a:p>
            <a:pPr lvl="1"/>
            <a:r>
              <a:rPr lang="en-US" sz="1800" dirty="0" smtClean="0">
                <a:hlinkClick r:id="rId5"/>
              </a:rPr>
              <a:t>http://www.microsoft.com/downloads/details.aspx?FamilyID=04F7D456-24A2-4061-A2ED-82FE93A03FD5&amp;amp;displaylang=ja&amp;displaylang=en</a:t>
            </a:r>
            <a:r>
              <a:rPr lang="en-US" sz="1800" dirty="0" smtClean="0"/>
              <a:t> </a:t>
            </a:r>
          </a:p>
          <a:p>
            <a:r>
              <a:rPr lang="es-ES" sz="2000" dirty="0" smtClean="0"/>
              <a:t/>
            </a:r>
            <a:br>
              <a:rPr lang="es-ES" sz="2000" dirty="0" smtClean="0"/>
            </a:br>
            <a:endParaRPr lang="es-ES" sz="2000" dirty="0" smtClean="0"/>
          </a:p>
          <a:p>
            <a:endParaRPr lang="en-US" sz="2000" dirty="0"/>
          </a:p>
        </p:txBody>
      </p:sp>
    </p:spTree>
    <p:extLst>
      <p:ext uri="{BB962C8B-B14F-4D97-AF65-F5344CB8AC3E}">
        <p14:creationId xmlns:p14="http://schemas.microsoft.com/office/powerpoint/2010/main" val="20838423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Forefront Endpoint Protection 2012</a:t>
            </a:r>
            <a:endParaRPr lang="en-US" dirty="0"/>
          </a:p>
        </p:txBody>
      </p:sp>
      <p:sp>
        <p:nvSpPr>
          <p:cNvPr id="5" name="Subtitle 4"/>
          <p:cNvSpPr>
            <a:spLocks noGrp="1"/>
          </p:cNvSpPr>
          <p:nvPr>
            <p:ph type="subTitle" idx="1"/>
          </p:nvPr>
        </p:nvSpPr>
        <p:spPr/>
        <p:txBody>
          <a:bodyPr/>
          <a:lstStyle/>
          <a:p>
            <a:r>
              <a:rPr lang="en-US" smtClean="0"/>
              <a:t>What’s Next</a:t>
            </a:r>
            <a:endParaRPr lang="en-US" dirty="0"/>
          </a:p>
        </p:txBody>
      </p:sp>
      <p:sp>
        <p:nvSpPr>
          <p:cNvPr id="7" name="Text Placeholder 6"/>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87603855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0" y="2090906"/>
            <a:ext cx="12071076" cy="4386094"/>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519112" y="228600"/>
            <a:ext cx="11149013" cy="997196"/>
          </a:xfrm>
        </p:spPr>
        <p:txBody>
          <a:bodyPr/>
          <a:lstStyle/>
          <a:p>
            <a:r>
              <a:rPr lang="en-US" dirty="0" smtClean="0"/>
              <a:t>Forefront Endpoint Protection 2010</a:t>
            </a:r>
            <a:br>
              <a:rPr lang="en-US" dirty="0" smtClean="0"/>
            </a:br>
            <a:r>
              <a:rPr lang="en-US" sz="2800" dirty="0" smtClean="0"/>
              <a:t>One infrastructure for desktop management and protection</a:t>
            </a:r>
            <a:endParaRPr lang="en-US" dirty="0"/>
          </a:p>
        </p:txBody>
      </p:sp>
      <p:sp>
        <p:nvSpPr>
          <p:cNvPr id="4" name="Rounded Rectangle 3"/>
          <p:cNvSpPr/>
          <p:nvPr/>
        </p:nvSpPr>
        <p:spPr>
          <a:xfrm>
            <a:off x="519113" y="2728882"/>
            <a:ext cx="3627378" cy="2971800"/>
          </a:xfrm>
          <a:prstGeom prst="roundRect">
            <a:avLst>
              <a:gd name="adj" fmla="val 6945"/>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t" anchorCtr="0"/>
          <a:lstStyle/>
          <a:p>
            <a:pPr marL="274320" lvl="4" indent="-274320" defTabSz="914099" fontAlgn="base">
              <a:spcBef>
                <a:spcPts val="1200"/>
              </a:spcBef>
              <a:spcAft>
                <a:spcPct val="0"/>
              </a:spcAft>
              <a:buClr>
                <a:schemeClr val="accent3"/>
              </a:buClr>
              <a:buFont typeface="Arial" pitchFamily="34" charset="0"/>
              <a:buChar char="•"/>
            </a:pPr>
            <a:r>
              <a:rPr lang="en-US" sz="1700" dirty="0" smtClean="0">
                <a:solidFill>
                  <a:schemeClr val="tx1"/>
                </a:solidFill>
                <a:effectLst>
                  <a:outerShdw blurRad="50800" dist="38100" dir="5400000" algn="t" rotWithShape="0">
                    <a:prstClr val="black">
                      <a:alpha val="40000"/>
                    </a:prstClr>
                  </a:outerShdw>
                </a:effectLst>
                <a:latin typeface="+mj-lt"/>
              </a:rPr>
              <a:t>Built </a:t>
            </a:r>
            <a:r>
              <a:rPr lang="en-US" sz="1700" dirty="0">
                <a:solidFill>
                  <a:schemeClr val="tx1"/>
                </a:solidFill>
                <a:effectLst>
                  <a:outerShdw blurRad="50800" dist="38100" dir="5400000" algn="t" rotWithShape="0">
                    <a:prstClr val="black">
                      <a:alpha val="40000"/>
                    </a:prstClr>
                  </a:outerShdw>
                </a:effectLst>
                <a:latin typeface="+mj-lt"/>
              </a:rPr>
              <a:t>on </a:t>
            </a:r>
            <a:r>
              <a:rPr lang="en-US" sz="1700" dirty="0" smtClean="0">
                <a:solidFill>
                  <a:schemeClr val="tx1"/>
                </a:solidFill>
                <a:effectLst>
                  <a:outerShdw blurRad="50800" dist="38100" dir="5400000" algn="t" rotWithShape="0">
                    <a:prstClr val="black">
                      <a:alpha val="40000"/>
                    </a:prstClr>
                  </a:outerShdw>
                </a:effectLst>
                <a:latin typeface="+mj-lt"/>
              </a:rPr>
              <a:t>top of Microsoft</a:t>
            </a:r>
            <a:r>
              <a:rPr lang="en-US" sz="1700" baseline="30000" dirty="0" smtClean="0">
                <a:solidFill>
                  <a:schemeClr val="tx1"/>
                </a:solidFill>
                <a:effectLst>
                  <a:outerShdw blurRad="50800" dist="38100" dir="5400000" algn="t" rotWithShape="0">
                    <a:prstClr val="black">
                      <a:alpha val="40000"/>
                    </a:prstClr>
                  </a:outerShdw>
                </a:effectLst>
                <a:latin typeface="+mj-lt"/>
              </a:rPr>
              <a:t>®</a:t>
            </a:r>
            <a:r>
              <a:rPr lang="en-US" sz="1700" dirty="0" smtClean="0">
                <a:solidFill>
                  <a:schemeClr val="tx1"/>
                </a:solidFill>
                <a:effectLst>
                  <a:outerShdw blurRad="50800" dist="38100" dir="5400000" algn="t" rotWithShape="0">
                    <a:prstClr val="black">
                      <a:alpha val="40000"/>
                    </a:prstClr>
                  </a:outerShdw>
                </a:effectLst>
                <a:latin typeface="+mj-lt"/>
              </a:rPr>
              <a:t> System Center Configuration Manager</a:t>
            </a:r>
            <a:endParaRPr lang="en-US" sz="1700" dirty="0">
              <a:solidFill>
                <a:schemeClr val="tx1"/>
              </a:solidFill>
              <a:effectLst>
                <a:outerShdw blurRad="50800" dist="38100" dir="5400000" algn="t" rotWithShape="0">
                  <a:prstClr val="black">
                    <a:alpha val="40000"/>
                  </a:prstClr>
                </a:outerShdw>
              </a:effectLst>
              <a:latin typeface="+mj-lt"/>
            </a:endParaRPr>
          </a:p>
          <a:p>
            <a:pPr marL="274320" lvl="4" indent="-274320" defTabSz="914099" fontAlgn="base">
              <a:spcBef>
                <a:spcPts val="1200"/>
              </a:spcBef>
              <a:spcAft>
                <a:spcPct val="0"/>
              </a:spcAft>
              <a:buClr>
                <a:schemeClr val="accent3"/>
              </a:buClr>
              <a:buFont typeface="Arial" pitchFamily="34" charset="0"/>
              <a:buChar char="•"/>
            </a:pPr>
            <a:r>
              <a:rPr lang="en-US" sz="1700" dirty="0">
                <a:solidFill>
                  <a:schemeClr val="tx1"/>
                </a:solidFill>
                <a:effectLst>
                  <a:outerShdw blurRad="50800" dist="38100" dir="5400000" algn="t" rotWithShape="0">
                    <a:prstClr val="black">
                      <a:alpha val="40000"/>
                    </a:prstClr>
                  </a:outerShdw>
                </a:effectLst>
                <a:latin typeface="+mj-lt"/>
              </a:rPr>
              <a:t>Supports </a:t>
            </a:r>
            <a:r>
              <a:rPr lang="en-US" sz="1700" dirty="0" smtClean="0">
                <a:solidFill>
                  <a:schemeClr val="tx1"/>
                </a:solidFill>
                <a:effectLst>
                  <a:outerShdw blurRad="50800" dist="38100" dir="5400000" algn="t" rotWithShape="0">
                    <a:prstClr val="black">
                      <a:alpha val="40000"/>
                    </a:prstClr>
                  </a:outerShdw>
                </a:effectLst>
                <a:latin typeface="+mj-lt"/>
              </a:rPr>
              <a:t>all System Center Configuration </a:t>
            </a:r>
            <a:r>
              <a:rPr lang="en-US" sz="1700" dirty="0">
                <a:solidFill>
                  <a:schemeClr val="tx1"/>
                </a:solidFill>
                <a:effectLst>
                  <a:outerShdw blurRad="50800" dist="38100" dir="5400000" algn="t" rotWithShape="0">
                    <a:prstClr val="black">
                      <a:alpha val="40000"/>
                    </a:prstClr>
                  </a:outerShdw>
                </a:effectLst>
                <a:latin typeface="+mj-lt"/>
              </a:rPr>
              <a:t>Manager topologies </a:t>
            </a:r>
            <a:r>
              <a:rPr lang="en-US" sz="1700" dirty="0" smtClean="0">
                <a:solidFill>
                  <a:schemeClr val="tx1"/>
                </a:solidFill>
                <a:effectLst>
                  <a:outerShdw blurRad="50800" dist="38100" dir="5400000" algn="t" rotWithShape="0">
                    <a:prstClr val="black">
                      <a:alpha val="40000"/>
                    </a:prstClr>
                  </a:outerShdw>
                </a:effectLst>
                <a:latin typeface="+mj-lt"/>
              </a:rPr>
              <a:t>and scale</a:t>
            </a:r>
            <a:endParaRPr lang="en-US" sz="1700" dirty="0">
              <a:solidFill>
                <a:schemeClr val="tx1"/>
              </a:solidFill>
              <a:effectLst>
                <a:outerShdw blurRad="50800" dist="38100" dir="5400000" algn="t" rotWithShape="0">
                  <a:prstClr val="black">
                    <a:alpha val="40000"/>
                  </a:prstClr>
                </a:outerShdw>
              </a:effectLst>
              <a:latin typeface="+mj-lt"/>
            </a:endParaRPr>
          </a:p>
          <a:p>
            <a:pPr marL="274320" lvl="4" indent="-274320" defTabSz="914099" fontAlgn="base">
              <a:spcBef>
                <a:spcPts val="1200"/>
              </a:spcBef>
              <a:spcAft>
                <a:spcPct val="0"/>
              </a:spcAft>
              <a:buClr>
                <a:schemeClr val="accent3"/>
              </a:buClr>
              <a:buFont typeface="Arial" pitchFamily="34" charset="0"/>
              <a:buChar char="•"/>
            </a:pPr>
            <a:r>
              <a:rPr lang="en-US" sz="1700" dirty="0">
                <a:solidFill>
                  <a:schemeClr val="tx1"/>
                </a:solidFill>
                <a:effectLst>
                  <a:outerShdw blurRad="50800" dist="38100" dir="5400000" algn="t" rotWithShape="0">
                    <a:prstClr val="black">
                      <a:alpha val="40000"/>
                    </a:prstClr>
                  </a:outerShdw>
                </a:effectLst>
                <a:latin typeface="+mj-lt"/>
              </a:rPr>
              <a:t>Facilitates easy migration</a:t>
            </a:r>
          </a:p>
          <a:p>
            <a:pPr marL="274320" lvl="4" indent="-274320" defTabSz="914099" fontAlgn="base">
              <a:spcBef>
                <a:spcPts val="1200"/>
              </a:spcBef>
              <a:spcAft>
                <a:spcPct val="0"/>
              </a:spcAft>
              <a:buClr>
                <a:schemeClr val="accent3"/>
              </a:buClr>
              <a:buFont typeface="Arial" pitchFamily="34" charset="0"/>
              <a:buChar char="•"/>
            </a:pPr>
            <a:r>
              <a:rPr lang="en-US" sz="1700" dirty="0" smtClean="0">
                <a:solidFill>
                  <a:schemeClr val="tx1"/>
                </a:solidFill>
                <a:effectLst>
                  <a:outerShdw blurRad="50800" dist="38100" dir="5400000" algn="t" rotWithShape="0">
                    <a:prstClr val="black">
                      <a:alpha val="40000"/>
                    </a:prstClr>
                  </a:outerShdw>
                </a:effectLst>
                <a:latin typeface="+mj-lt"/>
              </a:rPr>
              <a:t>Deploy </a:t>
            </a:r>
            <a:r>
              <a:rPr lang="en-US" sz="1700" dirty="0">
                <a:solidFill>
                  <a:schemeClr val="tx1"/>
                </a:solidFill>
                <a:effectLst>
                  <a:outerShdw blurRad="50800" dist="38100" dir="5400000" algn="t" rotWithShape="0">
                    <a:prstClr val="black">
                      <a:alpha val="40000"/>
                    </a:prstClr>
                  </a:outerShdw>
                </a:effectLst>
                <a:latin typeface="+mj-lt"/>
              </a:rPr>
              <a:t>across various operating </a:t>
            </a:r>
            <a:r>
              <a:rPr lang="en-US" sz="1700" dirty="0" smtClean="0">
                <a:solidFill>
                  <a:schemeClr val="tx1"/>
                </a:solidFill>
                <a:effectLst>
                  <a:outerShdw blurRad="50800" dist="38100" dir="5400000" algn="t" rotWithShape="0">
                    <a:prstClr val="black">
                      <a:alpha val="40000"/>
                    </a:prstClr>
                  </a:outerShdw>
                </a:effectLst>
                <a:latin typeface="+mj-lt"/>
              </a:rPr>
              <a:t>systems Windows</a:t>
            </a:r>
            <a:r>
              <a:rPr lang="en-US" sz="1700" baseline="30000" dirty="0" smtClean="0">
                <a:solidFill>
                  <a:schemeClr val="tx1"/>
                </a:solidFill>
                <a:effectLst>
                  <a:outerShdw blurRad="50800" dist="38100" dir="5400000" algn="t" rotWithShape="0">
                    <a:prstClr val="black">
                      <a:alpha val="40000"/>
                    </a:prstClr>
                  </a:outerShdw>
                </a:effectLst>
                <a:latin typeface="+mj-lt"/>
              </a:rPr>
              <a:t>®</a:t>
            </a:r>
            <a:r>
              <a:rPr lang="en-US" sz="1700" dirty="0" smtClean="0">
                <a:solidFill>
                  <a:schemeClr val="tx1"/>
                </a:solidFill>
                <a:effectLst>
                  <a:outerShdw blurRad="50800" dist="38100" dir="5400000" algn="t" rotWithShape="0">
                    <a:prstClr val="black">
                      <a:alpha val="40000"/>
                    </a:prstClr>
                  </a:outerShdw>
                </a:effectLst>
                <a:latin typeface="+mj-lt"/>
              </a:rPr>
              <a:t> client and Server</a:t>
            </a:r>
            <a:endParaRPr lang="en-US" sz="1700" baseline="30000" dirty="0">
              <a:solidFill>
                <a:schemeClr val="tx1"/>
              </a:solidFill>
              <a:effectLst>
                <a:outerShdw blurRad="50800" dist="38100" dir="5400000" algn="t" rotWithShape="0">
                  <a:prstClr val="black">
                    <a:alpha val="40000"/>
                  </a:prstClr>
                </a:outerShdw>
              </a:effectLst>
            </a:endParaRPr>
          </a:p>
          <a:p>
            <a:pPr marL="274320" lvl="4" indent="-274320" defTabSz="914099" fontAlgn="base">
              <a:spcBef>
                <a:spcPts val="1200"/>
              </a:spcBef>
              <a:spcAft>
                <a:spcPct val="0"/>
              </a:spcAft>
              <a:buClr>
                <a:schemeClr val="accent3"/>
              </a:buClr>
              <a:buFont typeface="Arial" pitchFamily="34" charset="0"/>
              <a:buChar char="•"/>
            </a:pPr>
            <a:endParaRPr lang="en-US" sz="1700" baseline="30000" dirty="0" smtClean="0">
              <a:solidFill>
                <a:schemeClr val="tx1"/>
              </a:solidFill>
              <a:effectLst>
                <a:outerShdw blurRad="50800" dist="38100" dir="5400000" algn="t" rotWithShape="0">
                  <a:prstClr val="black">
                    <a:alpha val="40000"/>
                  </a:prstClr>
                </a:outerShdw>
              </a:effectLst>
            </a:endParaRPr>
          </a:p>
        </p:txBody>
      </p:sp>
      <p:sp>
        <p:nvSpPr>
          <p:cNvPr id="9" name="Rounded Rectangle 8"/>
          <p:cNvSpPr/>
          <p:nvPr/>
        </p:nvSpPr>
        <p:spPr>
          <a:xfrm>
            <a:off x="4364142" y="2743792"/>
            <a:ext cx="3721445" cy="3502152"/>
          </a:xfrm>
          <a:prstGeom prst="roundRect">
            <a:avLst>
              <a:gd name="adj" fmla="val 6945"/>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t"/>
          <a:lstStyle/>
          <a:p>
            <a:pPr marL="274320" lvl="4" indent="-274320" defTabSz="914099" fontAlgn="base">
              <a:spcBef>
                <a:spcPts val="1200"/>
              </a:spcBef>
              <a:spcAft>
                <a:spcPct val="0"/>
              </a:spcAft>
              <a:buClr>
                <a:schemeClr val="accent3"/>
              </a:buClr>
              <a:buFont typeface="Arial" pitchFamily="34" charset="0"/>
              <a:buChar char="•"/>
            </a:pPr>
            <a:r>
              <a:rPr lang="en-US" sz="1700" dirty="0" smtClean="0">
                <a:solidFill>
                  <a:schemeClr val="tx1"/>
                </a:solidFill>
                <a:effectLst>
                  <a:outerShdw blurRad="50800" dist="38100" dir="5400000" algn="t" rotWithShape="0">
                    <a:prstClr val="black">
                      <a:alpha val="40000"/>
                    </a:prstClr>
                  </a:outerShdw>
                </a:effectLst>
                <a:latin typeface="+mj-lt"/>
              </a:rPr>
              <a:t>Protection </a:t>
            </a:r>
            <a:r>
              <a:rPr lang="en-US" sz="1700" dirty="0">
                <a:solidFill>
                  <a:schemeClr val="tx1"/>
                </a:solidFill>
                <a:effectLst>
                  <a:outerShdw blurRad="50800" dist="38100" dir="5400000" algn="t" rotWithShape="0">
                    <a:prstClr val="black">
                      <a:alpha val="40000"/>
                    </a:prstClr>
                  </a:outerShdw>
                </a:effectLst>
                <a:latin typeface="+mj-lt"/>
              </a:rPr>
              <a:t>against </a:t>
            </a:r>
            <a:r>
              <a:rPr lang="en-US" sz="1700" dirty="0" smtClean="0">
                <a:solidFill>
                  <a:schemeClr val="tx1"/>
                </a:solidFill>
                <a:effectLst>
                  <a:outerShdw blurRad="50800" dist="38100" dir="5400000" algn="t" rotWithShape="0">
                    <a:prstClr val="black">
                      <a:alpha val="40000"/>
                    </a:prstClr>
                  </a:outerShdw>
                </a:effectLst>
                <a:latin typeface="+mj-lt"/>
              </a:rPr>
              <a:t>all type of malware</a:t>
            </a:r>
          </a:p>
          <a:p>
            <a:pPr marL="274320" lvl="4" indent="-274320" defTabSz="914099" fontAlgn="base">
              <a:spcBef>
                <a:spcPts val="1200"/>
              </a:spcBef>
              <a:spcAft>
                <a:spcPct val="0"/>
              </a:spcAft>
              <a:buClr>
                <a:schemeClr val="accent3"/>
              </a:buClr>
              <a:buFont typeface="Arial" pitchFamily="34" charset="0"/>
              <a:buChar char="•"/>
            </a:pPr>
            <a:r>
              <a:rPr lang="en-US" sz="1700" dirty="0" smtClean="0">
                <a:solidFill>
                  <a:schemeClr val="tx1"/>
                </a:solidFill>
                <a:effectLst>
                  <a:outerShdw blurRad="50800" dist="38100" dir="5400000" algn="t" rotWithShape="0">
                    <a:prstClr val="black">
                      <a:alpha val="40000"/>
                    </a:prstClr>
                  </a:outerShdw>
                </a:effectLst>
                <a:latin typeface="+mj-lt"/>
              </a:rPr>
              <a:t>Proactive security against zero day threats</a:t>
            </a:r>
            <a:endParaRPr lang="en-US" sz="1700" dirty="0">
              <a:solidFill>
                <a:schemeClr val="tx1"/>
              </a:solidFill>
              <a:effectLst>
                <a:outerShdw blurRad="50800" dist="38100" dir="5400000" algn="t" rotWithShape="0">
                  <a:prstClr val="black">
                    <a:alpha val="40000"/>
                  </a:prstClr>
                </a:outerShdw>
              </a:effectLst>
              <a:latin typeface="+mj-lt"/>
            </a:endParaRPr>
          </a:p>
          <a:p>
            <a:pPr marL="274320" lvl="4" indent="-274320" defTabSz="914099" fontAlgn="base">
              <a:spcBef>
                <a:spcPts val="1200"/>
              </a:spcBef>
              <a:spcAft>
                <a:spcPct val="0"/>
              </a:spcAft>
              <a:buClr>
                <a:schemeClr val="accent3"/>
              </a:buClr>
              <a:buFont typeface="Arial" pitchFamily="34" charset="0"/>
              <a:buChar char="•"/>
            </a:pPr>
            <a:r>
              <a:rPr lang="en-US" sz="1700" dirty="0">
                <a:solidFill>
                  <a:schemeClr val="tx1"/>
                </a:solidFill>
                <a:effectLst>
                  <a:outerShdw blurRad="50800" dist="38100" dir="5400000" algn="t" rotWithShape="0">
                    <a:prstClr val="black">
                      <a:alpha val="40000"/>
                    </a:prstClr>
                  </a:outerShdw>
                </a:effectLst>
                <a:latin typeface="+mj-lt"/>
              </a:rPr>
              <a:t>Productivity-oriented default configuration</a:t>
            </a:r>
          </a:p>
          <a:p>
            <a:pPr marL="274320" lvl="4" indent="-274320" defTabSz="914099" fontAlgn="base">
              <a:spcBef>
                <a:spcPts val="1200"/>
              </a:spcBef>
              <a:spcAft>
                <a:spcPct val="0"/>
              </a:spcAft>
              <a:buClr>
                <a:schemeClr val="accent3"/>
              </a:buClr>
              <a:buFont typeface="Arial" pitchFamily="34" charset="0"/>
              <a:buChar char="•"/>
            </a:pPr>
            <a:r>
              <a:rPr lang="en-US" sz="1700" dirty="0">
                <a:solidFill>
                  <a:schemeClr val="tx1"/>
                </a:solidFill>
                <a:effectLst>
                  <a:outerShdw blurRad="50800" dist="38100" dir="5400000" algn="t" rotWithShape="0">
                    <a:prstClr val="black">
                      <a:alpha val="40000"/>
                    </a:prstClr>
                  </a:outerShdw>
                </a:effectLst>
                <a:latin typeface="+mj-lt"/>
              </a:rPr>
              <a:t>Integrated </a:t>
            </a:r>
            <a:r>
              <a:rPr lang="en-US" sz="1700" dirty="0" smtClean="0">
                <a:solidFill>
                  <a:schemeClr val="tx1"/>
                </a:solidFill>
                <a:effectLst>
                  <a:outerShdw blurRad="50800" dist="38100" dir="5400000" algn="t" rotWithShape="0">
                    <a:prstClr val="black">
                      <a:alpha val="40000"/>
                    </a:prstClr>
                  </a:outerShdw>
                </a:effectLst>
                <a:latin typeface="+mj-lt"/>
              </a:rPr>
              <a:t>management of host </a:t>
            </a:r>
            <a:r>
              <a:rPr lang="en-US" sz="1700" dirty="0">
                <a:solidFill>
                  <a:schemeClr val="tx1"/>
                </a:solidFill>
                <a:effectLst>
                  <a:outerShdw blurRad="50800" dist="38100" dir="5400000" algn="t" rotWithShape="0">
                    <a:prstClr val="black">
                      <a:alpha val="40000"/>
                    </a:prstClr>
                  </a:outerShdw>
                </a:effectLst>
                <a:latin typeface="+mj-lt"/>
              </a:rPr>
              <a:t>firewall</a:t>
            </a:r>
          </a:p>
          <a:p>
            <a:pPr marL="274320" lvl="4" indent="-274320" defTabSz="914099" fontAlgn="base">
              <a:spcBef>
                <a:spcPts val="1200"/>
              </a:spcBef>
              <a:spcAft>
                <a:spcPct val="0"/>
              </a:spcAft>
              <a:buClr>
                <a:schemeClr val="accent3"/>
              </a:buClr>
              <a:buFont typeface="Arial" pitchFamily="34" charset="0"/>
              <a:buChar char="•"/>
            </a:pPr>
            <a:r>
              <a:rPr lang="en-US" sz="1700" dirty="0">
                <a:solidFill>
                  <a:schemeClr val="tx1"/>
                </a:solidFill>
                <a:effectLst>
                  <a:outerShdw blurRad="50800" dist="38100" dir="5400000" algn="t" rotWithShape="0">
                    <a:prstClr val="black">
                      <a:alpha val="40000"/>
                    </a:prstClr>
                  </a:outerShdw>
                </a:effectLst>
                <a:latin typeface="+mj-lt"/>
              </a:rPr>
              <a:t>Backed by </a:t>
            </a:r>
            <a:r>
              <a:rPr lang="en-US" sz="1700" dirty="0" smtClean="0">
                <a:solidFill>
                  <a:schemeClr val="tx1"/>
                </a:solidFill>
                <a:effectLst>
                  <a:outerShdw blurRad="50800" dist="38100" dir="5400000" algn="t" rotWithShape="0">
                    <a:prstClr val="black">
                      <a:alpha val="40000"/>
                    </a:prstClr>
                  </a:outerShdw>
                </a:effectLst>
                <a:latin typeface="+mj-lt"/>
              </a:rPr>
              <a:t>Microsoft Malware Protection Center</a:t>
            </a:r>
            <a:endParaRPr lang="en-US" sz="1700" dirty="0">
              <a:solidFill>
                <a:schemeClr val="tx1"/>
              </a:solidFill>
              <a:effectLst>
                <a:outerShdw blurRad="50800" dist="38100" dir="5400000" algn="t" rotWithShape="0">
                  <a:prstClr val="black">
                    <a:alpha val="40000"/>
                  </a:prstClr>
                </a:outerShdw>
              </a:effectLst>
              <a:latin typeface="+mj-lt"/>
            </a:endParaRPr>
          </a:p>
        </p:txBody>
      </p:sp>
      <p:sp>
        <p:nvSpPr>
          <p:cNvPr id="11" name="Rounded Rectangle 10"/>
          <p:cNvSpPr/>
          <p:nvPr/>
        </p:nvSpPr>
        <p:spPr>
          <a:xfrm>
            <a:off x="8065679" y="2755530"/>
            <a:ext cx="3771379" cy="2487952"/>
          </a:xfrm>
          <a:prstGeom prst="roundRect">
            <a:avLst>
              <a:gd name="adj" fmla="val 6945"/>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t"/>
          <a:lstStyle/>
          <a:p>
            <a:pPr marL="274320" lvl="4" indent="-274320" defTabSz="914099" fontAlgn="base">
              <a:spcBef>
                <a:spcPts val="1200"/>
              </a:spcBef>
              <a:spcAft>
                <a:spcPct val="0"/>
              </a:spcAft>
              <a:buClr>
                <a:schemeClr val="accent3"/>
              </a:buClr>
              <a:buFont typeface="Arial" pitchFamily="34" charset="0"/>
              <a:buChar char="•"/>
            </a:pPr>
            <a:r>
              <a:rPr lang="en-US" sz="1700" dirty="0" smtClean="0">
                <a:solidFill>
                  <a:schemeClr val="tx1"/>
                </a:solidFill>
                <a:effectLst>
                  <a:outerShdw blurRad="50800" dist="38100" dir="5400000" algn="t" rotWithShape="0">
                    <a:prstClr val="black">
                      <a:alpha val="40000"/>
                    </a:prstClr>
                  </a:outerShdw>
                </a:effectLst>
                <a:latin typeface="+mj-lt"/>
              </a:rPr>
              <a:t>Unified </a:t>
            </a:r>
            <a:r>
              <a:rPr lang="en-US" sz="1700" dirty="0">
                <a:solidFill>
                  <a:schemeClr val="tx1"/>
                </a:solidFill>
                <a:effectLst>
                  <a:outerShdw blurRad="50800" dist="38100" dir="5400000" algn="t" rotWithShape="0">
                    <a:prstClr val="black">
                      <a:alpha val="40000"/>
                    </a:prstClr>
                  </a:outerShdw>
                </a:effectLst>
                <a:latin typeface="+mj-lt"/>
              </a:rPr>
              <a:t>management interface </a:t>
            </a:r>
            <a:r>
              <a:rPr lang="en-US" sz="1700" dirty="0" smtClean="0">
                <a:solidFill>
                  <a:schemeClr val="tx1"/>
                </a:solidFill>
                <a:effectLst>
                  <a:outerShdw blurRad="50800" dist="38100" dir="5400000" algn="t" rotWithShape="0">
                    <a:prstClr val="black">
                      <a:alpha val="40000"/>
                    </a:prstClr>
                  </a:outerShdw>
                </a:effectLst>
                <a:latin typeface="+mj-lt"/>
              </a:rPr>
              <a:t>for </a:t>
            </a:r>
            <a:r>
              <a:rPr lang="en-US" sz="1700" dirty="0">
                <a:solidFill>
                  <a:schemeClr val="tx1"/>
                </a:solidFill>
                <a:effectLst>
                  <a:outerShdw blurRad="50800" dist="38100" dir="5400000" algn="t" rotWithShape="0">
                    <a:prstClr val="black">
                      <a:alpha val="40000"/>
                    </a:prstClr>
                  </a:outerShdw>
                </a:effectLst>
                <a:latin typeface="+mj-lt"/>
              </a:rPr>
              <a:t>desktop administrators</a:t>
            </a:r>
          </a:p>
          <a:p>
            <a:pPr marL="274320" lvl="4" indent="-274320" defTabSz="914099" fontAlgn="base">
              <a:spcBef>
                <a:spcPts val="1200"/>
              </a:spcBef>
              <a:spcAft>
                <a:spcPct val="0"/>
              </a:spcAft>
              <a:buClr>
                <a:schemeClr val="accent3"/>
              </a:buClr>
              <a:buFont typeface="Arial" pitchFamily="34" charset="0"/>
              <a:buChar char="•"/>
            </a:pPr>
            <a:r>
              <a:rPr lang="en-US" sz="1700" dirty="0" smtClean="0">
                <a:solidFill>
                  <a:schemeClr val="tx1"/>
                </a:solidFill>
                <a:effectLst>
                  <a:outerShdw blurRad="50800" dist="38100" dir="5400000" algn="t" rotWithShape="0">
                    <a:prstClr val="black">
                      <a:alpha val="40000"/>
                    </a:prstClr>
                  </a:outerShdw>
                </a:effectLst>
                <a:latin typeface="+mj-lt"/>
              </a:rPr>
              <a:t>Effective alerts</a:t>
            </a:r>
            <a:endParaRPr lang="en-US" sz="1700" dirty="0">
              <a:solidFill>
                <a:schemeClr val="tx1"/>
              </a:solidFill>
              <a:effectLst>
                <a:outerShdw blurRad="50800" dist="38100" dir="5400000" algn="t" rotWithShape="0">
                  <a:prstClr val="black">
                    <a:alpha val="40000"/>
                  </a:prstClr>
                </a:outerShdw>
              </a:effectLst>
              <a:latin typeface="+mj-lt"/>
            </a:endParaRPr>
          </a:p>
          <a:p>
            <a:pPr marL="274320" lvl="4" indent="-274320" defTabSz="914099" fontAlgn="base">
              <a:spcBef>
                <a:spcPts val="1200"/>
              </a:spcBef>
              <a:spcAft>
                <a:spcPct val="0"/>
              </a:spcAft>
              <a:buClr>
                <a:schemeClr val="accent3"/>
              </a:buClr>
              <a:buFont typeface="Arial" pitchFamily="34" charset="0"/>
              <a:buChar char="•"/>
            </a:pPr>
            <a:r>
              <a:rPr lang="en-US" sz="1700" dirty="0" smtClean="0">
                <a:solidFill>
                  <a:schemeClr val="tx1"/>
                </a:solidFill>
                <a:effectLst>
                  <a:outerShdw blurRad="50800" dist="38100" dir="5400000" algn="t" rotWithShape="0">
                    <a:prstClr val="black">
                      <a:alpha val="40000"/>
                    </a:prstClr>
                  </a:outerShdw>
                </a:effectLst>
                <a:latin typeface="+mj-lt"/>
              </a:rPr>
              <a:t>Simple, </a:t>
            </a:r>
            <a:r>
              <a:rPr lang="en-US" sz="1700" dirty="0">
                <a:solidFill>
                  <a:schemeClr val="tx1"/>
                </a:solidFill>
                <a:effectLst>
                  <a:outerShdw blurRad="50800" dist="38100" dir="5400000" algn="t" rotWithShape="0">
                    <a:prstClr val="black">
                      <a:alpha val="40000"/>
                    </a:prstClr>
                  </a:outerShdw>
                </a:effectLst>
                <a:latin typeface="+mj-lt"/>
              </a:rPr>
              <a:t>operation-oriented policy administration </a:t>
            </a:r>
          </a:p>
          <a:p>
            <a:pPr marL="274320" lvl="4" indent="-274320" defTabSz="914099" fontAlgn="base">
              <a:spcBef>
                <a:spcPts val="1200"/>
              </a:spcBef>
              <a:spcAft>
                <a:spcPct val="0"/>
              </a:spcAft>
              <a:buClr>
                <a:schemeClr val="accent3"/>
              </a:buClr>
              <a:buFont typeface="Arial" pitchFamily="34" charset="0"/>
              <a:buChar char="•"/>
            </a:pPr>
            <a:r>
              <a:rPr lang="en-US" sz="1700" dirty="0" smtClean="0">
                <a:solidFill>
                  <a:schemeClr val="tx1"/>
                </a:solidFill>
                <a:effectLst>
                  <a:outerShdw blurRad="50800" dist="38100" dir="5400000" algn="t" rotWithShape="0">
                    <a:prstClr val="black">
                      <a:alpha val="40000"/>
                    </a:prstClr>
                  </a:outerShdw>
                </a:effectLst>
                <a:latin typeface="+mj-lt"/>
              </a:rPr>
              <a:t>Historical </a:t>
            </a:r>
            <a:r>
              <a:rPr lang="en-US" sz="1700" dirty="0">
                <a:solidFill>
                  <a:schemeClr val="tx1"/>
                </a:solidFill>
                <a:effectLst>
                  <a:outerShdw blurRad="50800" dist="38100" dir="5400000" algn="t" rotWithShape="0">
                    <a:prstClr val="black">
                      <a:alpha val="40000"/>
                    </a:prstClr>
                  </a:outerShdw>
                </a:effectLst>
                <a:latin typeface="+mj-lt"/>
              </a:rPr>
              <a:t>reporting for security </a:t>
            </a:r>
            <a:r>
              <a:rPr lang="en-US" sz="1700" dirty="0" smtClean="0">
                <a:solidFill>
                  <a:schemeClr val="tx1"/>
                </a:solidFill>
                <a:effectLst>
                  <a:outerShdw blurRad="50800" dist="38100" dir="5400000" algn="t" rotWithShape="0">
                    <a:prstClr val="black">
                      <a:alpha val="40000"/>
                    </a:prstClr>
                  </a:outerShdw>
                </a:effectLst>
                <a:latin typeface="+mj-lt"/>
              </a:rPr>
              <a:t>administrators</a:t>
            </a:r>
          </a:p>
          <a:p>
            <a:pPr marL="274320" lvl="4" indent="-274320" defTabSz="914099" fontAlgn="base">
              <a:spcBef>
                <a:spcPts val="1200"/>
              </a:spcBef>
              <a:spcAft>
                <a:spcPct val="0"/>
              </a:spcAft>
              <a:buClr>
                <a:schemeClr val="accent3"/>
              </a:buClr>
              <a:buFont typeface="Arial" pitchFamily="34" charset="0"/>
              <a:buChar char="•"/>
            </a:pPr>
            <a:endParaRPr lang="en-US" sz="1700" dirty="0" smtClean="0">
              <a:solidFill>
                <a:schemeClr val="tx1"/>
              </a:solidFill>
              <a:effectLst>
                <a:outerShdw blurRad="50800" dist="38100" dir="5400000" algn="t" rotWithShape="0">
                  <a:prstClr val="black">
                    <a:alpha val="40000"/>
                  </a:prstClr>
                </a:outerShdw>
              </a:effectLst>
              <a:latin typeface="+mj-lt"/>
            </a:endParaRPr>
          </a:p>
          <a:p>
            <a:pPr marL="274320" lvl="4" indent="-274320" defTabSz="914099" fontAlgn="base">
              <a:spcBef>
                <a:spcPts val="1200"/>
              </a:spcBef>
              <a:spcAft>
                <a:spcPct val="0"/>
              </a:spcAft>
              <a:buClr>
                <a:schemeClr val="accent3"/>
              </a:buClr>
              <a:buFont typeface="Arial" pitchFamily="34" charset="0"/>
              <a:buChar char="•"/>
            </a:pPr>
            <a:endParaRPr lang="en-US" sz="1700" dirty="0">
              <a:solidFill>
                <a:schemeClr val="tx1"/>
              </a:solidFill>
              <a:effectLst>
                <a:outerShdw blurRad="50800" dist="38100" dir="5400000" algn="t" rotWithShape="0">
                  <a:prstClr val="black">
                    <a:alpha val="40000"/>
                  </a:prstClr>
                </a:outerShdw>
              </a:effectLst>
              <a:latin typeface="+mj-lt"/>
            </a:endParaRPr>
          </a:p>
        </p:txBody>
      </p:sp>
      <p:grpSp>
        <p:nvGrpSpPr>
          <p:cNvPr id="14" name="Group 13"/>
          <p:cNvGrpSpPr/>
          <p:nvPr/>
        </p:nvGrpSpPr>
        <p:grpSpPr>
          <a:xfrm rot="5400000">
            <a:off x="2235493" y="3958327"/>
            <a:ext cx="4112171" cy="104885"/>
            <a:chOff x="297848" y="3091462"/>
            <a:chExt cx="9220015" cy="97881"/>
          </a:xfrm>
        </p:grpSpPr>
        <p:cxnSp>
          <p:nvCxnSpPr>
            <p:cNvPr id="15" name="Straight Connector 14"/>
            <p:cNvCxnSpPr/>
            <p:nvPr/>
          </p:nvCxnSpPr>
          <p:spPr>
            <a:xfrm rot="16200000">
              <a:off x="4866605" y="-1477295"/>
              <a:ext cx="82501" cy="9220015"/>
            </a:xfrm>
            <a:prstGeom prst="line">
              <a:avLst/>
            </a:prstGeom>
            <a:ln w="1905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a:off x="4880637" y="-1447881"/>
              <a:ext cx="54437" cy="9220012"/>
            </a:xfrm>
            <a:prstGeom prst="line">
              <a:avLst/>
            </a:prstGeom>
            <a:ln w="19050">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rot="5400000">
            <a:off x="6062037" y="3958327"/>
            <a:ext cx="4112171" cy="104885"/>
            <a:chOff x="297848" y="3091462"/>
            <a:chExt cx="9220015" cy="97881"/>
          </a:xfrm>
        </p:grpSpPr>
        <p:cxnSp>
          <p:nvCxnSpPr>
            <p:cNvPr id="29" name="Straight Connector 28"/>
            <p:cNvCxnSpPr/>
            <p:nvPr/>
          </p:nvCxnSpPr>
          <p:spPr>
            <a:xfrm rot="16200000">
              <a:off x="4866605" y="-1477295"/>
              <a:ext cx="82501" cy="9220015"/>
            </a:xfrm>
            <a:prstGeom prst="line">
              <a:avLst/>
            </a:prstGeom>
            <a:ln w="1905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a:off x="4880637" y="-1447881"/>
              <a:ext cx="54437" cy="9220012"/>
            </a:xfrm>
            <a:prstGeom prst="line">
              <a:avLst/>
            </a:prstGeom>
            <a:ln w="19050">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grpSp>
      <p:sp>
        <p:nvSpPr>
          <p:cNvPr id="31" name="Rounded Rectangle 30"/>
          <p:cNvSpPr/>
          <p:nvPr/>
        </p:nvSpPr>
        <p:spPr bwMode="auto">
          <a:xfrm>
            <a:off x="661120" y="1931859"/>
            <a:ext cx="3365547" cy="636793"/>
          </a:xfrm>
          <a:prstGeom prst="roundRect">
            <a:avLst>
              <a:gd name="adj" fmla="val 50000"/>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82880" tIns="45718" rIns="91436" bIns="45718" numCol="1" rtlCol="0" anchor="ctr" anchorCtr="0" compatLnSpc="1">
            <a:prstTxWarp prst="textNoShape">
              <a:avLst/>
            </a:prstTxWarp>
          </a:bodyPr>
          <a:lstStyle/>
          <a:p>
            <a:pPr marL="0" lvl="4" defTabSz="914099" fontAlgn="base">
              <a:spcBef>
                <a:spcPts val="1200"/>
              </a:spcBef>
              <a:spcAft>
                <a:spcPct val="0"/>
              </a:spcAft>
              <a:buClr>
                <a:schemeClr val="accent2"/>
              </a:buClr>
            </a:pPr>
            <a:r>
              <a:rPr lang="en-US" b="1" spc="-30" dirty="0" smtClean="0">
                <a:solidFill>
                  <a:srgbClr val="002060"/>
                </a:solidFill>
                <a:effectLst>
                  <a:outerShdw blurRad="50800" dist="38100" dir="5400000" algn="t" rotWithShape="0">
                    <a:prstClr val="black">
                      <a:alpha val="40000"/>
                    </a:prstClr>
                  </a:outerShdw>
                </a:effectLst>
              </a:rPr>
              <a:t>Ease of Deployment</a:t>
            </a:r>
            <a:endParaRPr lang="en-US" b="1" spc="-30" dirty="0">
              <a:solidFill>
                <a:srgbClr val="002060"/>
              </a:solidFill>
              <a:effectLst>
                <a:outerShdw blurRad="50800" dist="38100" dir="5400000" algn="t" rotWithShape="0">
                  <a:prstClr val="black">
                    <a:alpha val="40000"/>
                  </a:prstClr>
                </a:outerShdw>
              </a:effectLst>
            </a:endParaRPr>
          </a:p>
        </p:txBody>
      </p:sp>
      <p:sp>
        <p:nvSpPr>
          <p:cNvPr id="32" name="Rounded Rectangle 31"/>
          <p:cNvSpPr/>
          <p:nvPr/>
        </p:nvSpPr>
        <p:spPr bwMode="auto">
          <a:xfrm>
            <a:off x="4456334" y="1931858"/>
            <a:ext cx="3446744" cy="636794"/>
          </a:xfrm>
          <a:prstGeom prst="roundRect">
            <a:avLst>
              <a:gd name="adj" fmla="val 50000"/>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82880" tIns="45718" rIns="91436" bIns="45718" numCol="1" rtlCol="0" anchor="ctr" anchorCtr="0" compatLnSpc="1">
            <a:prstTxWarp prst="textNoShape">
              <a:avLst/>
            </a:prstTxWarp>
          </a:bodyPr>
          <a:lstStyle/>
          <a:p>
            <a:pPr marL="0" lvl="4" indent="-157163" defTabSz="914099" fontAlgn="base">
              <a:lnSpc>
                <a:spcPts val="1800"/>
              </a:lnSpc>
              <a:spcAft>
                <a:spcPct val="0"/>
              </a:spcAft>
              <a:buClr>
                <a:schemeClr val="accent2"/>
              </a:buClr>
            </a:pPr>
            <a:r>
              <a:rPr lang="en-US" b="1" spc="-30" dirty="0">
                <a:solidFill>
                  <a:srgbClr val="002060"/>
                </a:solidFill>
                <a:effectLst>
                  <a:outerShdw blurRad="50800" dist="38100" dir="5400000" algn="t" rotWithShape="0">
                    <a:prstClr val="black">
                      <a:alpha val="40000"/>
                    </a:prstClr>
                  </a:outerShdw>
                </a:effectLst>
              </a:rPr>
              <a:t>Enhanced Protection </a:t>
            </a:r>
            <a:endParaRPr lang="en-US" b="1" spc="-30" dirty="0" smtClean="0">
              <a:solidFill>
                <a:srgbClr val="002060"/>
              </a:solidFill>
              <a:effectLst>
                <a:outerShdw blurRad="50800" dist="38100" dir="5400000" algn="t" rotWithShape="0">
                  <a:prstClr val="black">
                    <a:alpha val="40000"/>
                  </a:prstClr>
                </a:outerShdw>
              </a:effectLst>
            </a:endParaRPr>
          </a:p>
        </p:txBody>
      </p:sp>
      <p:sp>
        <p:nvSpPr>
          <p:cNvPr id="33" name="Rounded Rectangle 32"/>
          <p:cNvSpPr/>
          <p:nvPr/>
        </p:nvSpPr>
        <p:spPr bwMode="auto">
          <a:xfrm>
            <a:off x="8297992" y="1931858"/>
            <a:ext cx="3107268" cy="636794"/>
          </a:xfrm>
          <a:prstGeom prst="roundRect">
            <a:avLst>
              <a:gd name="adj" fmla="val 50000"/>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82880" tIns="45718" rIns="91436" bIns="45718" numCol="1" rtlCol="0" anchor="ctr" anchorCtr="0" compatLnSpc="1">
            <a:prstTxWarp prst="textNoShape">
              <a:avLst/>
            </a:prstTxWarp>
          </a:bodyPr>
          <a:lstStyle/>
          <a:p>
            <a:pPr marL="0" lvl="4" indent="-157163" defTabSz="914099" fontAlgn="base">
              <a:lnSpc>
                <a:spcPts val="1800"/>
              </a:lnSpc>
              <a:spcAft>
                <a:spcPct val="0"/>
              </a:spcAft>
              <a:buClr>
                <a:schemeClr val="accent2"/>
              </a:buClr>
            </a:pPr>
            <a:r>
              <a:rPr lang="en-US" b="1" spc="-30" dirty="0">
                <a:solidFill>
                  <a:srgbClr val="002060"/>
                </a:solidFill>
                <a:effectLst>
                  <a:outerShdw blurRad="50800" dist="38100" dir="5400000" algn="t" rotWithShape="0">
                    <a:prstClr val="black">
                      <a:alpha val="40000"/>
                    </a:prstClr>
                  </a:outerShdw>
                </a:effectLst>
              </a:rPr>
              <a:t>Simplified Desktop Management</a:t>
            </a:r>
          </a:p>
        </p:txBody>
      </p:sp>
      <p:grpSp>
        <p:nvGrpSpPr>
          <p:cNvPr id="22" name="Group 15"/>
          <p:cNvGrpSpPr/>
          <p:nvPr/>
        </p:nvGrpSpPr>
        <p:grpSpPr>
          <a:xfrm>
            <a:off x="2885685" y="1914141"/>
            <a:ext cx="1140982" cy="801688"/>
            <a:chOff x="152400" y="2667000"/>
            <a:chExt cx="1905000" cy="1422400"/>
          </a:xfrm>
          <a:effectLst>
            <a:outerShdw blurRad="139700" dist="101600" dir="5400000" algn="t" rotWithShape="0">
              <a:prstClr val="black">
                <a:alpha val="40000"/>
              </a:prstClr>
            </a:outerShdw>
          </a:effectLst>
        </p:grpSpPr>
        <p:pic>
          <p:nvPicPr>
            <p:cNvPr id="23" name="Picture 3" descr="C:\Work\Presentations\Max\images\Display.png"/>
            <p:cNvPicPr>
              <a:picLocks noChangeAspect="1" noChangeArrowheads="1"/>
            </p:cNvPicPr>
            <p:nvPr/>
          </p:nvPicPr>
          <p:blipFill>
            <a:blip r:embed="rId3" cstate="print"/>
            <a:srcRect/>
            <a:stretch>
              <a:fillRect/>
            </a:stretch>
          </p:blipFill>
          <p:spPr bwMode="auto">
            <a:xfrm flipH="1">
              <a:off x="152400" y="2667000"/>
              <a:ext cx="778410" cy="757084"/>
            </a:xfrm>
            <a:prstGeom prst="rect">
              <a:avLst/>
            </a:prstGeom>
            <a:noFill/>
          </p:spPr>
        </p:pic>
        <p:pic>
          <p:nvPicPr>
            <p:cNvPr id="24" name="Picture 3" descr="C:\Work\Presentations\Max\images\Display.png"/>
            <p:cNvPicPr>
              <a:picLocks noChangeAspect="1" noChangeArrowheads="1"/>
            </p:cNvPicPr>
            <p:nvPr/>
          </p:nvPicPr>
          <p:blipFill>
            <a:blip r:embed="rId4" cstate="print"/>
            <a:srcRect/>
            <a:stretch>
              <a:fillRect/>
            </a:stretch>
          </p:blipFill>
          <p:spPr bwMode="auto">
            <a:xfrm flipH="1">
              <a:off x="533400" y="2804652"/>
              <a:ext cx="967116" cy="940619"/>
            </a:xfrm>
            <a:prstGeom prst="rect">
              <a:avLst/>
            </a:prstGeom>
            <a:noFill/>
          </p:spPr>
        </p:pic>
        <p:pic>
          <p:nvPicPr>
            <p:cNvPr id="25" name="Picture 3" descr="C:\Work\Presentations\Max\images\Display.png"/>
            <p:cNvPicPr>
              <a:picLocks noChangeAspect="1" noChangeArrowheads="1"/>
            </p:cNvPicPr>
            <p:nvPr/>
          </p:nvPicPr>
          <p:blipFill>
            <a:blip r:embed="rId4" cstate="print"/>
            <a:srcRect/>
            <a:stretch>
              <a:fillRect/>
            </a:stretch>
          </p:blipFill>
          <p:spPr bwMode="auto">
            <a:xfrm flipH="1">
              <a:off x="948755" y="3011129"/>
              <a:ext cx="1108645" cy="1078271"/>
            </a:xfrm>
            <a:prstGeom prst="rect">
              <a:avLst/>
            </a:prstGeom>
            <a:noFill/>
          </p:spPr>
        </p:pic>
      </p:grpSp>
      <p:pic>
        <p:nvPicPr>
          <p:cNvPr id="26" name="Picture 1" descr="C:\Work\Presentations\Max\images\Padlock.png"/>
          <p:cNvPicPr>
            <a:picLocks noChangeAspect="1" noChangeArrowheads="1"/>
          </p:cNvPicPr>
          <p:nvPr/>
        </p:nvPicPr>
        <p:blipFill>
          <a:blip r:embed="rId5" cstate="print"/>
          <a:srcRect/>
          <a:stretch>
            <a:fillRect/>
          </a:stretch>
        </p:blipFill>
        <p:spPr bwMode="auto">
          <a:xfrm>
            <a:off x="6895011" y="1805991"/>
            <a:ext cx="1202729" cy="762661"/>
          </a:xfrm>
          <a:prstGeom prst="rect">
            <a:avLst/>
          </a:prstGeom>
          <a:noFill/>
          <a:effectLst>
            <a:outerShdw blurRad="139700" dist="101600" dir="5400000" algn="t" rotWithShape="0">
              <a:prstClr val="black">
                <a:alpha val="40000"/>
              </a:prstClr>
            </a:outerShdw>
          </a:effectLst>
        </p:spPr>
      </p:pic>
      <p:pic>
        <p:nvPicPr>
          <p:cNvPr id="27" name="Picture 2" descr="C:\Work\Presentations\Max\images\User.png"/>
          <p:cNvPicPr>
            <a:picLocks noChangeAspect="1" noChangeArrowheads="1"/>
          </p:cNvPicPr>
          <p:nvPr/>
        </p:nvPicPr>
        <p:blipFill>
          <a:blip r:embed="rId6" cstate="print"/>
          <a:srcRect/>
          <a:stretch>
            <a:fillRect/>
          </a:stretch>
        </p:blipFill>
        <p:spPr bwMode="auto">
          <a:xfrm>
            <a:off x="10562566" y="1852771"/>
            <a:ext cx="1063493" cy="715881"/>
          </a:xfrm>
          <a:prstGeom prst="rect">
            <a:avLst/>
          </a:prstGeom>
          <a:noFill/>
          <a:effectLst>
            <a:outerShdw blurRad="139700" dist="101600" dir="5400000" algn="t" rotWithShape="0">
              <a:prstClr val="black">
                <a:alpha val="40000"/>
              </a:prstClr>
            </a:outerShdw>
          </a:effectLst>
        </p:spPr>
      </p:pic>
      <p:pic>
        <p:nvPicPr>
          <p:cNvPr id="35" name="Red Lego" descr="\\sfp\work\White_Whale\8-20318_KellyWagman\Working\SFP_Art\Both_Lego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94640" y="148831"/>
            <a:ext cx="2518020" cy="1425136"/>
          </a:xfrm>
          <a:prstGeom prst="rect">
            <a:avLst/>
          </a:prstGeom>
          <a:noFill/>
          <a:effectLst>
            <a:outerShdw blurRad="203200" dist="1270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666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11" grpId="0"/>
      <p:bldP spid="31" grpId="0" animBg="1"/>
      <p:bldP spid="32" grpId="0" animBg="1"/>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Forefront Endpoint Protection 2012 Beta</a:t>
            </a:r>
            <a:endParaRPr lang="en-US" dirty="0"/>
          </a:p>
        </p:txBody>
      </p:sp>
      <p:sp>
        <p:nvSpPr>
          <p:cNvPr id="6" name="Rectangle 5"/>
          <p:cNvSpPr/>
          <p:nvPr/>
        </p:nvSpPr>
        <p:spPr>
          <a:xfrm>
            <a:off x="228601" y="968022"/>
            <a:ext cx="11544300" cy="5756628"/>
          </a:xfrm>
          <a:prstGeom prst="rect">
            <a:avLst/>
          </a:prstGeom>
          <a:ln>
            <a:noFill/>
          </a:ln>
        </p:spPr>
      </p:sp>
      <p:sp>
        <p:nvSpPr>
          <p:cNvPr id="7" name="Freeform 6"/>
          <p:cNvSpPr/>
          <p:nvPr/>
        </p:nvSpPr>
        <p:spPr>
          <a:xfrm>
            <a:off x="519113" y="971255"/>
            <a:ext cx="1430444" cy="2043491"/>
          </a:xfrm>
          <a:custGeom>
            <a:avLst/>
            <a:gdLst>
              <a:gd name="connsiteX0" fmla="*/ 0 w 2043490"/>
              <a:gd name="connsiteY0" fmla="*/ 0 h 1430443"/>
              <a:gd name="connsiteX1" fmla="*/ 1328269 w 2043490"/>
              <a:gd name="connsiteY1" fmla="*/ 0 h 1430443"/>
              <a:gd name="connsiteX2" fmla="*/ 2043490 w 2043490"/>
              <a:gd name="connsiteY2" fmla="*/ 715222 h 1430443"/>
              <a:gd name="connsiteX3" fmla="*/ 1328269 w 2043490"/>
              <a:gd name="connsiteY3" fmla="*/ 1430443 h 1430443"/>
              <a:gd name="connsiteX4" fmla="*/ 0 w 2043490"/>
              <a:gd name="connsiteY4" fmla="*/ 1430443 h 1430443"/>
              <a:gd name="connsiteX5" fmla="*/ 715222 w 2043490"/>
              <a:gd name="connsiteY5" fmla="*/ 715222 h 1430443"/>
              <a:gd name="connsiteX6" fmla="*/ 0 w 2043490"/>
              <a:gd name="connsiteY6" fmla="*/ 0 h 143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3490" h="1430443">
                <a:moveTo>
                  <a:pt x="2043489" y="0"/>
                </a:moveTo>
                <a:lnTo>
                  <a:pt x="2043489" y="929788"/>
                </a:lnTo>
                <a:lnTo>
                  <a:pt x="1021744" y="1430443"/>
                </a:lnTo>
                <a:lnTo>
                  <a:pt x="1" y="929788"/>
                </a:lnTo>
                <a:lnTo>
                  <a:pt x="1" y="0"/>
                </a:lnTo>
                <a:lnTo>
                  <a:pt x="1021744" y="500656"/>
                </a:lnTo>
                <a:lnTo>
                  <a:pt x="2043489"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26" tIns="724748" rIns="9525" bIns="724746" numCol="1" spcCol="1270" anchor="ctr" anchorCtr="0">
            <a:noAutofit/>
          </a:bodyPr>
          <a:lstStyle/>
          <a:p>
            <a:pPr lvl="0" algn="ctr" defTabSz="666750">
              <a:lnSpc>
                <a:spcPct val="90000"/>
              </a:lnSpc>
              <a:spcBef>
                <a:spcPct val="0"/>
              </a:spcBef>
              <a:spcAft>
                <a:spcPct val="35000"/>
              </a:spcAft>
            </a:pPr>
            <a:r>
              <a:rPr lang="en-US" sz="1500" b="1" kern="1200" dirty="0" smtClean="0"/>
              <a:t>Convergence of Management and Security</a:t>
            </a:r>
            <a:endParaRPr lang="en-US" sz="1500" b="1" kern="1200" dirty="0"/>
          </a:p>
        </p:txBody>
      </p:sp>
      <p:sp>
        <p:nvSpPr>
          <p:cNvPr id="8" name="Freeform 7"/>
          <p:cNvSpPr/>
          <p:nvPr/>
        </p:nvSpPr>
        <p:spPr>
          <a:xfrm>
            <a:off x="1949556" y="971257"/>
            <a:ext cx="9718569" cy="1328268"/>
          </a:xfrm>
          <a:custGeom>
            <a:avLst/>
            <a:gdLst>
              <a:gd name="connsiteX0" fmla="*/ 221382 w 1328268"/>
              <a:gd name="connsiteY0" fmla="*/ 0 h 10113856"/>
              <a:gd name="connsiteX1" fmla="*/ 1106886 w 1328268"/>
              <a:gd name="connsiteY1" fmla="*/ 0 h 10113856"/>
              <a:gd name="connsiteX2" fmla="*/ 1328268 w 1328268"/>
              <a:gd name="connsiteY2" fmla="*/ 221382 h 10113856"/>
              <a:gd name="connsiteX3" fmla="*/ 1328268 w 1328268"/>
              <a:gd name="connsiteY3" fmla="*/ 10113856 h 10113856"/>
              <a:gd name="connsiteX4" fmla="*/ 1328268 w 1328268"/>
              <a:gd name="connsiteY4" fmla="*/ 10113856 h 10113856"/>
              <a:gd name="connsiteX5" fmla="*/ 0 w 1328268"/>
              <a:gd name="connsiteY5" fmla="*/ 10113856 h 10113856"/>
              <a:gd name="connsiteX6" fmla="*/ 0 w 1328268"/>
              <a:gd name="connsiteY6" fmla="*/ 10113856 h 10113856"/>
              <a:gd name="connsiteX7" fmla="*/ 0 w 1328268"/>
              <a:gd name="connsiteY7" fmla="*/ 221382 h 10113856"/>
              <a:gd name="connsiteX8" fmla="*/ 221382 w 1328268"/>
              <a:gd name="connsiteY8" fmla="*/ 0 h 1011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268" h="10113856">
                <a:moveTo>
                  <a:pt x="1328268" y="1685676"/>
                </a:moveTo>
                <a:lnTo>
                  <a:pt x="1328268" y="8428180"/>
                </a:lnTo>
                <a:cubicBezTo>
                  <a:pt x="1328268" y="9359152"/>
                  <a:pt x="1315251" y="10113852"/>
                  <a:pt x="1299194" y="10113852"/>
                </a:cubicBezTo>
                <a:lnTo>
                  <a:pt x="0" y="10113852"/>
                </a:lnTo>
                <a:lnTo>
                  <a:pt x="0" y="10113852"/>
                </a:lnTo>
                <a:lnTo>
                  <a:pt x="0" y="4"/>
                </a:lnTo>
                <a:lnTo>
                  <a:pt x="0" y="4"/>
                </a:lnTo>
                <a:lnTo>
                  <a:pt x="1299194" y="4"/>
                </a:lnTo>
                <a:cubicBezTo>
                  <a:pt x="1315251" y="4"/>
                  <a:pt x="1328268" y="754704"/>
                  <a:pt x="1328268" y="1685676"/>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76905" rIns="76905" bIns="76907"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Built on System Center Configuration Manager 2012</a:t>
            </a:r>
            <a:endParaRPr lang="en-US" sz="1900" kern="1200" dirty="0"/>
          </a:p>
          <a:p>
            <a:pPr marL="171450" lvl="1" indent="-171450" algn="l" defTabSz="844550">
              <a:lnSpc>
                <a:spcPct val="90000"/>
              </a:lnSpc>
              <a:spcBef>
                <a:spcPct val="0"/>
              </a:spcBef>
              <a:spcAft>
                <a:spcPct val="15000"/>
              </a:spcAft>
              <a:buChar char="••"/>
            </a:pPr>
            <a:r>
              <a:rPr lang="en-US" sz="1900" kern="1200" dirty="0" smtClean="0"/>
              <a:t>Advanced protection with lower impact on productivity </a:t>
            </a:r>
            <a:endParaRPr lang="en-US" sz="1900" kern="1200" dirty="0"/>
          </a:p>
        </p:txBody>
      </p:sp>
      <p:sp>
        <p:nvSpPr>
          <p:cNvPr id="9" name="Freeform 8"/>
          <p:cNvSpPr/>
          <p:nvPr/>
        </p:nvSpPr>
        <p:spPr>
          <a:xfrm>
            <a:off x="519113" y="2824590"/>
            <a:ext cx="1430444" cy="2043491"/>
          </a:xfrm>
          <a:custGeom>
            <a:avLst/>
            <a:gdLst>
              <a:gd name="connsiteX0" fmla="*/ 0 w 2043490"/>
              <a:gd name="connsiteY0" fmla="*/ 0 h 1430443"/>
              <a:gd name="connsiteX1" fmla="*/ 1328269 w 2043490"/>
              <a:gd name="connsiteY1" fmla="*/ 0 h 1430443"/>
              <a:gd name="connsiteX2" fmla="*/ 2043490 w 2043490"/>
              <a:gd name="connsiteY2" fmla="*/ 715222 h 1430443"/>
              <a:gd name="connsiteX3" fmla="*/ 1328269 w 2043490"/>
              <a:gd name="connsiteY3" fmla="*/ 1430443 h 1430443"/>
              <a:gd name="connsiteX4" fmla="*/ 0 w 2043490"/>
              <a:gd name="connsiteY4" fmla="*/ 1430443 h 1430443"/>
              <a:gd name="connsiteX5" fmla="*/ 715222 w 2043490"/>
              <a:gd name="connsiteY5" fmla="*/ 715222 h 1430443"/>
              <a:gd name="connsiteX6" fmla="*/ 0 w 2043490"/>
              <a:gd name="connsiteY6" fmla="*/ 0 h 143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3490" h="1430443">
                <a:moveTo>
                  <a:pt x="2043489" y="0"/>
                </a:moveTo>
                <a:lnTo>
                  <a:pt x="2043489" y="929788"/>
                </a:lnTo>
                <a:lnTo>
                  <a:pt x="1021744" y="1430443"/>
                </a:lnTo>
                <a:lnTo>
                  <a:pt x="1" y="929788"/>
                </a:lnTo>
                <a:lnTo>
                  <a:pt x="1" y="0"/>
                </a:lnTo>
                <a:lnTo>
                  <a:pt x="1021744" y="500656"/>
                </a:lnTo>
                <a:lnTo>
                  <a:pt x="2043489"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26" tIns="724748" rIns="9525" bIns="724746" numCol="1" spcCol="1270" anchor="ctr" anchorCtr="0">
            <a:noAutofit/>
          </a:bodyPr>
          <a:lstStyle/>
          <a:p>
            <a:pPr lvl="0" algn="ctr" defTabSz="666750">
              <a:lnSpc>
                <a:spcPct val="90000"/>
              </a:lnSpc>
              <a:spcBef>
                <a:spcPct val="0"/>
              </a:spcBef>
              <a:spcAft>
                <a:spcPct val="35000"/>
              </a:spcAft>
            </a:pPr>
            <a:r>
              <a:rPr lang="en-US" sz="1500" b="1" kern="1200" dirty="0" smtClean="0"/>
              <a:t>New Enhancements</a:t>
            </a:r>
            <a:endParaRPr lang="en-US" sz="1500" b="1" kern="1200" dirty="0"/>
          </a:p>
        </p:txBody>
      </p:sp>
      <p:sp>
        <p:nvSpPr>
          <p:cNvPr id="10" name="Freeform 9"/>
          <p:cNvSpPr/>
          <p:nvPr/>
        </p:nvSpPr>
        <p:spPr>
          <a:xfrm>
            <a:off x="1949556" y="2824591"/>
            <a:ext cx="9718569" cy="1328268"/>
          </a:xfrm>
          <a:custGeom>
            <a:avLst/>
            <a:gdLst>
              <a:gd name="connsiteX0" fmla="*/ 221382 w 1328268"/>
              <a:gd name="connsiteY0" fmla="*/ 0 h 10113856"/>
              <a:gd name="connsiteX1" fmla="*/ 1106886 w 1328268"/>
              <a:gd name="connsiteY1" fmla="*/ 0 h 10113856"/>
              <a:gd name="connsiteX2" fmla="*/ 1328268 w 1328268"/>
              <a:gd name="connsiteY2" fmla="*/ 221382 h 10113856"/>
              <a:gd name="connsiteX3" fmla="*/ 1328268 w 1328268"/>
              <a:gd name="connsiteY3" fmla="*/ 10113856 h 10113856"/>
              <a:gd name="connsiteX4" fmla="*/ 1328268 w 1328268"/>
              <a:gd name="connsiteY4" fmla="*/ 10113856 h 10113856"/>
              <a:gd name="connsiteX5" fmla="*/ 0 w 1328268"/>
              <a:gd name="connsiteY5" fmla="*/ 10113856 h 10113856"/>
              <a:gd name="connsiteX6" fmla="*/ 0 w 1328268"/>
              <a:gd name="connsiteY6" fmla="*/ 10113856 h 10113856"/>
              <a:gd name="connsiteX7" fmla="*/ 0 w 1328268"/>
              <a:gd name="connsiteY7" fmla="*/ 221382 h 10113856"/>
              <a:gd name="connsiteX8" fmla="*/ 221382 w 1328268"/>
              <a:gd name="connsiteY8" fmla="*/ 0 h 1011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268" h="10113856">
                <a:moveTo>
                  <a:pt x="1328268" y="1685676"/>
                </a:moveTo>
                <a:lnTo>
                  <a:pt x="1328268" y="8428180"/>
                </a:lnTo>
                <a:cubicBezTo>
                  <a:pt x="1328268" y="9359152"/>
                  <a:pt x="1315251" y="10113852"/>
                  <a:pt x="1299194" y="10113852"/>
                </a:cubicBezTo>
                <a:lnTo>
                  <a:pt x="0" y="10113852"/>
                </a:lnTo>
                <a:lnTo>
                  <a:pt x="0" y="10113852"/>
                </a:lnTo>
                <a:lnTo>
                  <a:pt x="0" y="4"/>
                </a:lnTo>
                <a:lnTo>
                  <a:pt x="0" y="4"/>
                </a:lnTo>
                <a:lnTo>
                  <a:pt x="1299194" y="4"/>
                </a:lnTo>
                <a:cubicBezTo>
                  <a:pt x="1315251" y="4"/>
                  <a:pt x="1328268" y="754704"/>
                  <a:pt x="1328268" y="1685676"/>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76905" rIns="76905" bIns="76907"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Simplified hierarchy model</a:t>
            </a:r>
            <a:endParaRPr lang="en-US" sz="1900" kern="1200" dirty="0"/>
          </a:p>
          <a:p>
            <a:pPr marL="171450" lvl="1" indent="-171450" algn="l" defTabSz="844550">
              <a:lnSpc>
                <a:spcPct val="90000"/>
              </a:lnSpc>
              <a:spcBef>
                <a:spcPct val="0"/>
              </a:spcBef>
              <a:spcAft>
                <a:spcPct val="15000"/>
              </a:spcAft>
              <a:buChar char="••"/>
            </a:pPr>
            <a:r>
              <a:rPr lang="en-US" sz="1900" kern="1200" dirty="0" smtClean="0"/>
              <a:t>Role Based Access Control</a:t>
            </a:r>
          </a:p>
          <a:p>
            <a:pPr marL="171450" lvl="1" indent="-171450" algn="l" defTabSz="844550">
              <a:lnSpc>
                <a:spcPct val="90000"/>
              </a:lnSpc>
              <a:spcBef>
                <a:spcPct val="0"/>
              </a:spcBef>
              <a:spcAft>
                <a:spcPct val="15000"/>
              </a:spcAft>
              <a:buChar char="••"/>
            </a:pPr>
            <a:r>
              <a:rPr lang="en-US" sz="1900" kern="1200" dirty="0" smtClean="0"/>
              <a:t>Definition Updates and automatic approval rules through </a:t>
            </a:r>
            <a:r>
              <a:rPr lang="en-US" sz="1900" kern="1200" dirty="0" err="1" smtClean="0"/>
              <a:t>ConfigMgr</a:t>
            </a:r>
            <a:endParaRPr lang="en-US" sz="1900" kern="1200" dirty="0" smtClean="0"/>
          </a:p>
          <a:p>
            <a:pPr marL="171450" lvl="1" indent="-171450" algn="l" defTabSz="844550">
              <a:lnSpc>
                <a:spcPct val="90000"/>
              </a:lnSpc>
              <a:spcBef>
                <a:spcPct val="0"/>
              </a:spcBef>
              <a:spcAft>
                <a:spcPct val="15000"/>
              </a:spcAft>
              <a:buChar char="••"/>
            </a:pPr>
            <a:r>
              <a:rPr lang="en-US" sz="1900" kern="1200" dirty="0" smtClean="0"/>
              <a:t>Improved alert timings</a:t>
            </a:r>
          </a:p>
        </p:txBody>
      </p:sp>
      <p:sp>
        <p:nvSpPr>
          <p:cNvPr id="11" name="Freeform 10"/>
          <p:cNvSpPr/>
          <p:nvPr/>
        </p:nvSpPr>
        <p:spPr>
          <a:xfrm>
            <a:off x="519113" y="4677924"/>
            <a:ext cx="1430444" cy="2043491"/>
          </a:xfrm>
          <a:custGeom>
            <a:avLst/>
            <a:gdLst>
              <a:gd name="connsiteX0" fmla="*/ 0 w 2043490"/>
              <a:gd name="connsiteY0" fmla="*/ 0 h 1430443"/>
              <a:gd name="connsiteX1" fmla="*/ 1328269 w 2043490"/>
              <a:gd name="connsiteY1" fmla="*/ 0 h 1430443"/>
              <a:gd name="connsiteX2" fmla="*/ 2043490 w 2043490"/>
              <a:gd name="connsiteY2" fmla="*/ 715222 h 1430443"/>
              <a:gd name="connsiteX3" fmla="*/ 1328269 w 2043490"/>
              <a:gd name="connsiteY3" fmla="*/ 1430443 h 1430443"/>
              <a:gd name="connsiteX4" fmla="*/ 0 w 2043490"/>
              <a:gd name="connsiteY4" fmla="*/ 1430443 h 1430443"/>
              <a:gd name="connsiteX5" fmla="*/ 715222 w 2043490"/>
              <a:gd name="connsiteY5" fmla="*/ 715222 h 1430443"/>
              <a:gd name="connsiteX6" fmla="*/ 0 w 2043490"/>
              <a:gd name="connsiteY6" fmla="*/ 0 h 143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3490" h="1430443">
                <a:moveTo>
                  <a:pt x="2043489" y="0"/>
                </a:moveTo>
                <a:lnTo>
                  <a:pt x="2043489" y="929788"/>
                </a:lnTo>
                <a:lnTo>
                  <a:pt x="1021744" y="1430443"/>
                </a:lnTo>
                <a:lnTo>
                  <a:pt x="1" y="929788"/>
                </a:lnTo>
                <a:lnTo>
                  <a:pt x="1" y="0"/>
                </a:lnTo>
                <a:lnTo>
                  <a:pt x="1021744" y="500656"/>
                </a:lnTo>
                <a:lnTo>
                  <a:pt x="2043489"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26" tIns="724748" rIns="9525" bIns="724746" numCol="1" spcCol="1270" anchor="ctr" anchorCtr="0">
            <a:noAutofit/>
          </a:bodyPr>
          <a:lstStyle/>
          <a:p>
            <a:pPr lvl="0" algn="ctr" defTabSz="666750">
              <a:lnSpc>
                <a:spcPct val="90000"/>
              </a:lnSpc>
              <a:spcBef>
                <a:spcPct val="0"/>
              </a:spcBef>
              <a:spcAft>
                <a:spcPct val="35000"/>
              </a:spcAft>
            </a:pPr>
            <a:r>
              <a:rPr lang="en-US" sz="1500" b="1" kern="1200" dirty="0" smtClean="0"/>
              <a:t>Evaluation Options</a:t>
            </a:r>
            <a:endParaRPr lang="en-US" sz="1500" b="1" kern="1200" dirty="0"/>
          </a:p>
        </p:txBody>
      </p:sp>
      <p:sp>
        <p:nvSpPr>
          <p:cNvPr id="12" name="Freeform 11"/>
          <p:cNvSpPr/>
          <p:nvPr/>
        </p:nvSpPr>
        <p:spPr>
          <a:xfrm>
            <a:off x="1949556" y="4677926"/>
            <a:ext cx="9718569" cy="1328269"/>
          </a:xfrm>
          <a:custGeom>
            <a:avLst/>
            <a:gdLst>
              <a:gd name="connsiteX0" fmla="*/ 221382 w 1328268"/>
              <a:gd name="connsiteY0" fmla="*/ 0 h 10113856"/>
              <a:gd name="connsiteX1" fmla="*/ 1106886 w 1328268"/>
              <a:gd name="connsiteY1" fmla="*/ 0 h 10113856"/>
              <a:gd name="connsiteX2" fmla="*/ 1328268 w 1328268"/>
              <a:gd name="connsiteY2" fmla="*/ 221382 h 10113856"/>
              <a:gd name="connsiteX3" fmla="*/ 1328268 w 1328268"/>
              <a:gd name="connsiteY3" fmla="*/ 10113856 h 10113856"/>
              <a:gd name="connsiteX4" fmla="*/ 1328268 w 1328268"/>
              <a:gd name="connsiteY4" fmla="*/ 10113856 h 10113856"/>
              <a:gd name="connsiteX5" fmla="*/ 0 w 1328268"/>
              <a:gd name="connsiteY5" fmla="*/ 10113856 h 10113856"/>
              <a:gd name="connsiteX6" fmla="*/ 0 w 1328268"/>
              <a:gd name="connsiteY6" fmla="*/ 10113856 h 10113856"/>
              <a:gd name="connsiteX7" fmla="*/ 0 w 1328268"/>
              <a:gd name="connsiteY7" fmla="*/ 221382 h 10113856"/>
              <a:gd name="connsiteX8" fmla="*/ 221382 w 1328268"/>
              <a:gd name="connsiteY8" fmla="*/ 0 h 1011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268" h="10113856">
                <a:moveTo>
                  <a:pt x="1328268" y="1685676"/>
                </a:moveTo>
                <a:lnTo>
                  <a:pt x="1328268" y="8428180"/>
                </a:lnTo>
                <a:cubicBezTo>
                  <a:pt x="1328268" y="9359152"/>
                  <a:pt x="1315251" y="10113852"/>
                  <a:pt x="1299194" y="10113852"/>
                </a:cubicBezTo>
                <a:lnTo>
                  <a:pt x="0" y="10113852"/>
                </a:lnTo>
                <a:lnTo>
                  <a:pt x="0" y="10113852"/>
                </a:lnTo>
                <a:lnTo>
                  <a:pt x="0" y="4"/>
                </a:lnTo>
                <a:lnTo>
                  <a:pt x="0" y="4"/>
                </a:lnTo>
                <a:lnTo>
                  <a:pt x="1299194" y="4"/>
                </a:lnTo>
                <a:cubicBezTo>
                  <a:pt x="1315251" y="4"/>
                  <a:pt x="1328268" y="754704"/>
                  <a:pt x="1328268" y="1685676"/>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76905" rIns="76905" bIns="76908"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FEP 2012 Beta </a:t>
            </a:r>
            <a:r>
              <a:rPr lang="en-US" sz="1900" b="1" kern="1200" dirty="0" smtClean="0"/>
              <a:t>available now</a:t>
            </a:r>
            <a:r>
              <a:rPr lang="en-US" sz="1900" kern="1200" dirty="0" smtClean="0"/>
              <a:t>: </a:t>
            </a:r>
            <a:r>
              <a:rPr lang="en-US" sz="1900" kern="1200" dirty="0" smtClean="0">
                <a:hlinkClick r:id="rId2"/>
              </a:rPr>
              <a:t>http://www.microsoft.com/fep</a:t>
            </a:r>
            <a:endParaRPr lang="en-US" sz="1900" kern="1200" dirty="0"/>
          </a:p>
          <a:p>
            <a:pPr marL="171450" lvl="1" indent="-171450" algn="l" defTabSz="844550">
              <a:lnSpc>
                <a:spcPct val="90000"/>
              </a:lnSpc>
              <a:spcBef>
                <a:spcPct val="0"/>
              </a:spcBef>
              <a:spcAft>
                <a:spcPct val="15000"/>
              </a:spcAft>
              <a:buChar char="••"/>
            </a:pPr>
            <a:r>
              <a:rPr lang="en-US" sz="1900" kern="1200" dirty="0" smtClean="0"/>
              <a:t>Join Community Evaluation Program (included in </a:t>
            </a:r>
            <a:r>
              <a:rPr lang="en-US" sz="1900" kern="1200" dirty="0" err="1" smtClean="0"/>
              <a:t>ConfigMgr</a:t>
            </a:r>
            <a:r>
              <a:rPr lang="en-US" sz="1900" kern="1200" dirty="0" smtClean="0"/>
              <a:t> CEP) </a:t>
            </a:r>
            <a:r>
              <a:rPr lang="en-US" sz="1900" kern="1200" dirty="0" smtClean="0">
                <a:hlinkClick r:id="rId3"/>
              </a:rPr>
              <a:t>https://connect.microsoft.com/site1211</a:t>
            </a:r>
            <a:endParaRPr lang="en-US" sz="1900" kern="1200" dirty="0"/>
          </a:p>
        </p:txBody>
      </p:sp>
    </p:spTree>
    <p:extLst>
      <p:ext uri="{BB962C8B-B14F-4D97-AF65-F5344CB8AC3E}">
        <p14:creationId xmlns:p14="http://schemas.microsoft.com/office/powerpoint/2010/main" val="3009502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ounded Rectangle 71"/>
          <p:cNvSpPr/>
          <p:nvPr/>
        </p:nvSpPr>
        <p:spPr bwMode="auto">
          <a:xfrm rot="10800000">
            <a:off x="5022789" y="1769614"/>
            <a:ext cx="6834000" cy="4038095"/>
          </a:xfrm>
          <a:prstGeom prst="roundRect">
            <a:avLst>
              <a:gd name="adj" fmla="val 5785"/>
            </a:avLst>
          </a:prstGeom>
          <a:ln>
            <a:headEnd type="none" w="med" len="med"/>
            <a:tailEnd type="none" w="med" len="med"/>
          </a:ln>
        </p:spPr>
        <p:style>
          <a:lnRef idx="1">
            <a:schemeClr val="accent5"/>
          </a:lnRef>
          <a:fillRef idx="1002">
            <a:schemeClr val="dk1"/>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altLang="zh-CN" sz="2200" dirty="0">
              <a:gradFill>
                <a:gsLst>
                  <a:gs pos="0">
                    <a:srgbClr val="FFFFFF"/>
                  </a:gs>
                  <a:gs pos="100000">
                    <a:srgbClr val="FFFFFF"/>
                  </a:gs>
                </a:gsLst>
                <a:lin ang="5400000" scaled="0"/>
              </a:gradFill>
            </a:endParaRPr>
          </a:p>
        </p:txBody>
      </p:sp>
      <p:grpSp>
        <p:nvGrpSpPr>
          <p:cNvPr id="6" name="Group 5"/>
          <p:cNvGrpSpPr/>
          <p:nvPr/>
        </p:nvGrpSpPr>
        <p:grpSpPr>
          <a:xfrm>
            <a:off x="6194803" y="1814717"/>
            <a:ext cx="1363699" cy="865466"/>
            <a:chOff x="6656826" y="1814717"/>
            <a:chExt cx="1363700" cy="865466"/>
          </a:xfrm>
        </p:grpSpPr>
        <p:sp>
          <p:nvSpPr>
            <p:cNvPr id="79" name="Intranet"/>
            <p:cNvSpPr/>
            <p:nvPr/>
          </p:nvSpPr>
          <p:spPr bwMode="auto">
            <a:xfrm>
              <a:off x="6669902" y="2403184"/>
              <a:ext cx="670037" cy="276999"/>
            </a:xfrm>
            <a:prstGeom prst="rect">
              <a:avLst/>
            </a:prstGeom>
          </p:spPr>
          <p:txBody>
            <a:bodyPr wrap="square">
              <a:spAutoFit/>
            </a:bodyPr>
            <a:lstStyle/>
            <a:p>
              <a:pPr algn="ctr" defTabSz="1462361"/>
              <a:r>
                <a:rPr lang="en-US" sz="1200" b="1" dirty="0">
                  <a:ln w="18415" cmpd="sng">
                    <a:noFill/>
                    <a:prstDash val="solid"/>
                  </a:ln>
                  <a:latin typeface="Segoe"/>
                </a:rPr>
                <a:t>FEP</a:t>
              </a:r>
            </a:p>
          </p:txBody>
        </p:sp>
        <p:grpSp>
          <p:nvGrpSpPr>
            <p:cNvPr id="22" name="Group 21"/>
            <p:cNvGrpSpPr/>
            <p:nvPr/>
          </p:nvGrpSpPr>
          <p:grpSpPr>
            <a:xfrm>
              <a:off x="6656826" y="1814717"/>
              <a:ext cx="1363700" cy="588466"/>
              <a:chOff x="6969177" y="1814717"/>
              <a:chExt cx="1363700" cy="588466"/>
            </a:xfrm>
          </p:grpSpPr>
          <p:pic>
            <p:nvPicPr>
              <p:cNvPr id="76" name="Picture 3" descr="E:\slides\icons\software boxes\box 1a.png"/>
              <p:cNvPicPr>
                <a:picLocks noChangeAspect="1" noChangeArrowheads="1"/>
              </p:cNvPicPr>
              <p:nvPr/>
            </p:nvPicPr>
            <p:blipFill>
              <a:blip r:embed="rId3" cstate="print"/>
              <a:srcRect/>
              <a:stretch>
                <a:fillRect/>
              </a:stretch>
            </p:blipFill>
            <p:spPr bwMode="auto">
              <a:xfrm>
                <a:off x="6969177" y="1814717"/>
                <a:ext cx="683113" cy="588466"/>
              </a:xfrm>
              <a:prstGeom prst="rect">
                <a:avLst/>
              </a:prstGeom>
              <a:noFill/>
            </p:spPr>
          </p:pic>
          <p:cxnSp>
            <p:nvCxnSpPr>
              <p:cNvPr id="78" name="Straight Arrow Connector 77"/>
              <p:cNvCxnSpPr/>
              <p:nvPr/>
            </p:nvCxnSpPr>
            <p:spPr>
              <a:xfrm>
                <a:off x="7652290" y="2078452"/>
                <a:ext cx="680587" cy="0"/>
              </a:xfrm>
              <a:prstGeom prst="straightConnector1">
                <a:avLst/>
              </a:prstGeom>
              <a:ln w="50800">
                <a:gradFill>
                  <a:gsLst>
                    <a:gs pos="0">
                      <a:schemeClr val="bg1">
                        <a:lumMod val="50000"/>
                      </a:schemeClr>
                    </a:gs>
                    <a:gs pos="100000">
                      <a:schemeClr val="accent3"/>
                    </a:gs>
                  </a:gsLst>
                  <a:lin ang="5400000" scaled="0"/>
                </a:gra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grpSp>
        <p:nvGrpSpPr>
          <p:cNvPr id="49" name="Group 48"/>
          <p:cNvGrpSpPr/>
          <p:nvPr/>
        </p:nvGrpSpPr>
        <p:grpSpPr>
          <a:xfrm>
            <a:off x="9253829" y="4411001"/>
            <a:ext cx="1696689" cy="988009"/>
            <a:chOff x="7490155" y="2660239"/>
            <a:chExt cx="1272848" cy="988009"/>
          </a:xfrm>
        </p:grpSpPr>
        <p:grpSp>
          <p:nvGrpSpPr>
            <p:cNvPr id="46" name="Group 45"/>
            <p:cNvGrpSpPr/>
            <p:nvPr/>
          </p:nvGrpSpPr>
          <p:grpSpPr>
            <a:xfrm>
              <a:off x="7490155" y="3156985"/>
              <a:ext cx="1272848" cy="491263"/>
              <a:chOff x="7388329" y="3114720"/>
              <a:chExt cx="1474143" cy="568959"/>
            </a:xfrm>
          </p:grpSpPr>
          <p:sp>
            <p:nvSpPr>
              <p:cNvPr id="28" name="&quot;GLASS&quot;; White to Transparent Linear; Shadow; 1pt stroke;"/>
              <p:cNvSpPr/>
              <p:nvPr/>
            </p:nvSpPr>
            <p:spPr bwMode="auto">
              <a:xfrm>
                <a:off x="7499568" y="3264005"/>
                <a:ext cx="1268883" cy="419674"/>
              </a:xfrm>
              <a:prstGeom prst="ellipse">
                <a:avLst/>
              </a:prstGeom>
              <a:gradFill>
                <a:gsLst>
                  <a:gs pos="0">
                    <a:schemeClr val="tx1">
                      <a:lumMod val="50000"/>
                      <a:lumOff val="50000"/>
                    </a:schemeClr>
                  </a:gs>
                  <a:gs pos="52500">
                    <a:schemeClr val="tx1">
                      <a:alpha val="88000"/>
                    </a:schemeClr>
                  </a:gs>
                  <a:gs pos="100000">
                    <a:schemeClr val="accent3"/>
                  </a:gs>
                </a:gsLst>
                <a:lin ang="5400000" scaled="0"/>
              </a:gradFill>
              <a:ln w="19050" cap="flat" cmpd="sng" algn="ctr">
                <a:noFill/>
                <a:prstDash val="solid"/>
                <a:round/>
                <a:headEnd type="none" w="med" len="med"/>
                <a:tailEnd type="none" w="med" len="med"/>
              </a:ln>
              <a:effectLst>
                <a:outerShdw dist="88900" dir="5400000" algn="t" rotWithShape="0">
                  <a:prstClr val="black">
                    <a:alpha val="22000"/>
                  </a:prstClr>
                </a:outerShdw>
              </a:effectLst>
            </p:spPr>
            <p:txBody>
              <a:bodyPr vert="horz" wrap="square" lIns="91440" tIns="45720" rIns="91440" bIns="45720" numCol="1" rtlCol="0" anchor="ctr" anchorCtr="0" compatLnSpc="1">
                <a:prstTxWarp prst="textNoShape">
                  <a:avLst/>
                </a:prstTxWarp>
              </a:bodyPr>
              <a:lstStyle/>
              <a:p>
                <a:pPr defTabSz="1462361" fontAlgn="base">
                  <a:spcBef>
                    <a:spcPct val="0"/>
                  </a:spcBef>
                  <a:spcAft>
                    <a:spcPct val="0"/>
                  </a:spcAft>
                  <a:defRPr/>
                </a:pPr>
                <a:endParaRPr lang="en-US" altLang="zh-CN" b="1" dirty="0">
                  <a:solidFill>
                    <a:srgbClr val="FFFFFF"/>
                  </a:solidFill>
                  <a:latin typeface="Segoe"/>
                </a:endParaRPr>
              </a:p>
            </p:txBody>
          </p:sp>
          <p:sp>
            <p:nvSpPr>
              <p:cNvPr id="29" name="&quot;GLASS&quot;; White to Transparent Linear; Shadow; 1pt stroke;"/>
              <p:cNvSpPr/>
              <p:nvPr/>
            </p:nvSpPr>
            <p:spPr bwMode="auto">
              <a:xfrm>
                <a:off x="7388329" y="3114720"/>
                <a:ext cx="1474143" cy="485416"/>
              </a:xfrm>
              <a:prstGeom prst="ellipse">
                <a:avLst/>
              </a:prstGeom>
              <a:gradFill flip="none" rotWithShape="1">
                <a:gsLst>
                  <a:gs pos="8000">
                    <a:srgbClr val="FFFFFF"/>
                  </a:gs>
                  <a:gs pos="87000">
                    <a:srgbClr val="000000">
                      <a:lumMod val="85000"/>
                      <a:lumOff val="15000"/>
                      <a:alpha val="48000"/>
                    </a:srgbClr>
                  </a:gs>
                </a:gsLst>
                <a:lin ang="5400000" scaled="0"/>
                <a:tileRect/>
              </a:gradFill>
              <a:ln w="41275" cap="flat" cmpd="sng" algn="ctr">
                <a:gradFill>
                  <a:gsLst>
                    <a:gs pos="0">
                      <a:schemeClr val="bg1"/>
                    </a:gs>
                    <a:gs pos="32000">
                      <a:schemeClr val="bg1">
                        <a:alpha val="0"/>
                      </a:schemeClr>
                    </a:gs>
                    <a:gs pos="100000">
                      <a:schemeClr val="tx1">
                        <a:alpha val="55000"/>
                      </a:schemeClr>
                    </a:gs>
                  </a:gsLst>
                  <a:lin ang="5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218987" fontAlgn="base">
                  <a:spcBef>
                    <a:spcPct val="0"/>
                  </a:spcBef>
                  <a:spcAft>
                    <a:spcPct val="0"/>
                  </a:spcAft>
                  <a:defRPr/>
                </a:pPr>
                <a:endParaRPr lang="en-US" b="1" dirty="0">
                  <a:solidFill>
                    <a:srgbClr val="FFFFFF"/>
                  </a:solidFill>
                  <a:latin typeface="Segoe"/>
                </a:endParaRPr>
              </a:p>
            </p:txBody>
          </p:sp>
        </p:grpSp>
        <p:pic>
          <p:nvPicPr>
            <p:cNvPr id="1046" name="Picture 22" descr="C:\Users\victor.melniciuc\Desktop\==Work\ForeFront\ForeFront deck (Dec 10)\Assets\Server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9423" y="2660239"/>
              <a:ext cx="561294" cy="748391"/>
            </a:xfrm>
            <a:prstGeom prst="rect">
              <a:avLst/>
            </a:prstGeom>
            <a:noFill/>
            <a:effectLst>
              <a:outerShdw dist="76200" dir="5400000" algn="t" rotWithShape="0">
                <a:prstClr val="black">
                  <a:alpha val="26000"/>
                </a:prstClr>
              </a:outerShdw>
            </a:effectLst>
            <a:extLst>
              <a:ext uri="{909E8E84-426E-40DD-AFC4-6F175D3DCCD1}">
                <a14:hiddenFill xmlns:a14="http://schemas.microsoft.com/office/drawing/2010/main">
                  <a:solidFill>
                    <a:srgbClr val="FFFFFF"/>
                  </a:solidFill>
                </a14:hiddenFill>
              </a:ext>
            </a:extLst>
          </p:spPr>
        </p:pic>
        <p:grpSp>
          <p:nvGrpSpPr>
            <p:cNvPr id="48" name="Group 47"/>
            <p:cNvGrpSpPr/>
            <p:nvPr/>
          </p:nvGrpSpPr>
          <p:grpSpPr>
            <a:xfrm>
              <a:off x="7747612" y="3098234"/>
              <a:ext cx="379122" cy="278134"/>
              <a:chOff x="7747612" y="3098234"/>
              <a:chExt cx="379122" cy="278134"/>
            </a:xfrm>
          </p:grpSpPr>
          <p:sp>
            <p:nvSpPr>
              <p:cNvPr id="47" name="Oval 46"/>
              <p:cNvSpPr/>
              <p:nvPr/>
            </p:nvSpPr>
            <p:spPr bwMode="auto">
              <a:xfrm>
                <a:off x="7747612" y="3284603"/>
                <a:ext cx="378964" cy="91765"/>
              </a:xfrm>
              <a:prstGeom prst="ellipse">
                <a:avLst/>
              </a:prstGeom>
              <a:solidFill>
                <a:schemeClr val="tx1">
                  <a:alpha val="38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rgbClr val="000000"/>
                  </a:solidFill>
                  <a:effectLst>
                    <a:outerShdw blurRad="38100" dist="38100" dir="2700000" algn="tl">
                      <a:srgbClr val="000000">
                        <a:alpha val="43137"/>
                      </a:srgbClr>
                    </a:outerShdw>
                  </a:effectLst>
                  <a:latin typeface="Segoe" pitchFamily="34" charset="0"/>
                </a:endParaRPr>
              </a:p>
            </p:txBody>
          </p:sp>
          <p:pic>
            <p:nvPicPr>
              <p:cNvPr id="1048" name="Picture 24" descr="C:\Users\victor.melniciuc\Desktop\==Work\ForeFront\ForeFront deck (Dec 10)\Assets\thingie.png"/>
              <p:cNvPicPr>
                <a:picLocks noChangeAspect="1" noChangeArrowheads="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848600" y="3098234"/>
                <a:ext cx="278134" cy="278134"/>
              </a:xfrm>
              <a:prstGeom prst="rect">
                <a:avLst/>
              </a:prstGeom>
              <a:noFill/>
              <a:effectLst>
                <a:outerShdw dist="76200" dir="5400000" algn="t" rotWithShape="0">
                  <a:prstClr val="black">
                    <a:alpha val="16000"/>
                  </a:prstClr>
                </a:outerShdw>
              </a:effectLst>
              <a:extLst>
                <a:ext uri="{909E8E84-426E-40DD-AFC4-6F175D3DCCD1}">
                  <a14:hiddenFill xmlns:a14="http://schemas.microsoft.com/office/drawing/2010/main">
                    <a:solidFill>
                      <a:srgbClr val="FFFFFF"/>
                    </a:solidFill>
                  </a14:hiddenFill>
                </a:ext>
              </a:extLst>
            </p:spPr>
          </p:pic>
        </p:grpSp>
      </p:grpSp>
      <p:grpSp>
        <p:nvGrpSpPr>
          <p:cNvPr id="54" name="Group 53"/>
          <p:cNvGrpSpPr/>
          <p:nvPr/>
        </p:nvGrpSpPr>
        <p:grpSpPr>
          <a:xfrm>
            <a:off x="7320494" y="4411001"/>
            <a:ext cx="1696689" cy="988009"/>
            <a:chOff x="7490155" y="2660239"/>
            <a:chExt cx="1272848" cy="988009"/>
          </a:xfrm>
        </p:grpSpPr>
        <p:grpSp>
          <p:nvGrpSpPr>
            <p:cNvPr id="55" name="Group 54"/>
            <p:cNvGrpSpPr/>
            <p:nvPr/>
          </p:nvGrpSpPr>
          <p:grpSpPr>
            <a:xfrm>
              <a:off x="7490155" y="3156985"/>
              <a:ext cx="1272848" cy="491263"/>
              <a:chOff x="7388329" y="3114720"/>
              <a:chExt cx="1474143" cy="568959"/>
            </a:xfrm>
          </p:grpSpPr>
          <p:sp>
            <p:nvSpPr>
              <p:cNvPr id="60" name="&quot;GLASS&quot;; White to Transparent Linear; Shadow; 1pt stroke;"/>
              <p:cNvSpPr/>
              <p:nvPr/>
            </p:nvSpPr>
            <p:spPr bwMode="auto">
              <a:xfrm>
                <a:off x="7499568" y="3264005"/>
                <a:ext cx="1268883" cy="419674"/>
              </a:xfrm>
              <a:prstGeom prst="ellipse">
                <a:avLst/>
              </a:prstGeom>
              <a:gradFill>
                <a:gsLst>
                  <a:gs pos="0">
                    <a:schemeClr val="tx1">
                      <a:lumMod val="50000"/>
                      <a:lumOff val="50000"/>
                    </a:schemeClr>
                  </a:gs>
                  <a:gs pos="52500">
                    <a:schemeClr val="tx1">
                      <a:alpha val="88000"/>
                    </a:schemeClr>
                  </a:gs>
                  <a:gs pos="100000">
                    <a:schemeClr val="accent3"/>
                  </a:gs>
                </a:gsLst>
                <a:lin ang="5400000" scaled="0"/>
              </a:gradFill>
              <a:ln w="19050" cap="flat" cmpd="sng" algn="ctr">
                <a:noFill/>
                <a:prstDash val="solid"/>
                <a:round/>
                <a:headEnd type="none" w="med" len="med"/>
                <a:tailEnd type="none" w="med" len="med"/>
              </a:ln>
              <a:effectLst>
                <a:outerShdw dist="88900" dir="5400000" algn="t" rotWithShape="0">
                  <a:prstClr val="black">
                    <a:alpha val="22000"/>
                  </a:prstClr>
                </a:outerShdw>
              </a:effectLst>
            </p:spPr>
            <p:txBody>
              <a:bodyPr vert="horz" wrap="square" lIns="91440" tIns="45720" rIns="91440" bIns="45720" numCol="1" rtlCol="0" anchor="ctr" anchorCtr="0" compatLnSpc="1">
                <a:prstTxWarp prst="textNoShape">
                  <a:avLst/>
                </a:prstTxWarp>
              </a:bodyPr>
              <a:lstStyle/>
              <a:p>
                <a:pPr defTabSz="1462361" fontAlgn="base">
                  <a:spcBef>
                    <a:spcPct val="0"/>
                  </a:spcBef>
                  <a:spcAft>
                    <a:spcPct val="0"/>
                  </a:spcAft>
                  <a:defRPr/>
                </a:pPr>
                <a:endParaRPr lang="en-US" altLang="zh-CN" b="1" dirty="0">
                  <a:solidFill>
                    <a:srgbClr val="FFFFFF"/>
                  </a:solidFill>
                  <a:latin typeface="Segoe"/>
                </a:endParaRPr>
              </a:p>
            </p:txBody>
          </p:sp>
          <p:sp>
            <p:nvSpPr>
              <p:cNvPr id="61" name="&quot;GLASS&quot;; White to Transparent Linear; Shadow; 1pt stroke;"/>
              <p:cNvSpPr/>
              <p:nvPr/>
            </p:nvSpPr>
            <p:spPr bwMode="auto">
              <a:xfrm>
                <a:off x="7388329" y="3114720"/>
                <a:ext cx="1474143" cy="485416"/>
              </a:xfrm>
              <a:prstGeom prst="ellipse">
                <a:avLst/>
              </a:prstGeom>
              <a:gradFill flip="none" rotWithShape="1">
                <a:gsLst>
                  <a:gs pos="8000">
                    <a:srgbClr val="FFFFFF"/>
                  </a:gs>
                  <a:gs pos="87000">
                    <a:srgbClr val="000000">
                      <a:lumMod val="85000"/>
                      <a:lumOff val="15000"/>
                      <a:alpha val="48000"/>
                    </a:srgbClr>
                  </a:gs>
                </a:gsLst>
                <a:lin ang="5400000" scaled="0"/>
                <a:tileRect/>
              </a:gradFill>
              <a:ln w="41275" cap="flat" cmpd="sng" algn="ctr">
                <a:gradFill>
                  <a:gsLst>
                    <a:gs pos="0">
                      <a:schemeClr val="bg1"/>
                    </a:gs>
                    <a:gs pos="32000">
                      <a:schemeClr val="bg1">
                        <a:alpha val="0"/>
                      </a:schemeClr>
                    </a:gs>
                    <a:gs pos="100000">
                      <a:schemeClr val="tx1">
                        <a:alpha val="55000"/>
                      </a:schemeClr>
                    </a:gs>
                  </a:gsLst>
                  <a:lin ang="5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218987" fontAlgn="base">
                  <a:spcBef>
                    <a:spcPct val="0"/>
                  </a:spcBef>
                  <a:spcAft>
                    <a:spcPct val="0"/>
                  </a:spcAft>
                  <a:defRPr/>
                </a:pPr>
                <a:endParaRPr lang="en-US" b="1" dirty="0">
                  <a:solidFill>
                    <a:srgbClr val="FFFFFF"/>
                  </a:solidFill>
                  <a:latin typeface="Segoe"/>
                </a:endParaRPr>
              </a:p>
            </p:txBody>
          </p:sp>
        </p:grpSp>
        <p:pic>
          <p:nvPicPr>
            <p:cNvPr id="56" name="Picture 22" descr="C:\Users\victor.melniciuc\Desktop\==Work\ForeFront\ForeFront deck (Dec 10)\Assets\Server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9423" y="2660239"/>
              <a:ext cx="561294" cy="748391"/>
            </a:xfrm>
            <a:prstGeom prst="rect">
              <a:avLst/>
            </a:prstGeom>
            <a:noFill/>
            <a:effectLst>
              <a:outerShdw dist="76200" dir="5400000" algn="t" rotWithShape="0">
                <a:prstClr val="black">
                  <a:alpha val="26000"/>
                </a:prstClr>
              </a:outerShdw>
            </a:effectLst>
            <a:extLst>
              <a:ext uri="{909E8E84-426E-40DD-AFC4-6F175D3DCCD1}">
                <a14:hiddenFill xmlns:a14="http://schemas.microsoft.com/office/drawing/2010/main">
                  <a:solidFill>
                    <a:srgbClr val="FFFFFF"/>
                  </a:solidFill>
                </a14:hiddenFill>
              </a:ext>
            </a:extLst>
          </p:spPr>
        </p:pic>
        <p:grpSp>
          <p:nvGrpSpPr>
            <p:cNvPr id="57" name="Group 56"/>
            <p:cNvGrpSpPr/>
            <p:nvPr/>
          </p:nvGrpSpPr>
          <p:grpSpPr>
            <a:xfrm>
              <a:off x="7747612" y="3098234"/>
              <a:ext cx="379122" cy="278134"/>
              <a:chOff x="7747612" y="3098234"/>
              <a:chExt cx="379122" cy="278134"/>
            </a:xfrm>
          </p:grpSpPr>
          <p:sp>
            <p:nvSpPr>
              <p:cNvPr id="58" name="Oval 57"/>
              <p:cNvSpPr/>
              <p:nvPr/>
            </p:nvSpPr>
            <p:spPr bwMode="auto">
              <a:xfrm>
                <a:off x="7747612" y="3284603"/>
                <a:ext cx="378964" cy="91765"/>
              </a:xfrm>
              <a:prstGeom prst="ellipse">
                <a:avLst/>
              </a:prstGeom>
              <a:solidFill>
                <a:schemeClr val="tx1">
                  <a:alpha val="38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rgbClr val="000000"/>
                  </a:solidFill>
                  <a:effectLst>
                    <a:outerShdw blurRad="38100" dist="38100" dir="2700000" algn="tl">
                      <a:srgbClr val="000000">
                        <a:alpha val="43137"/>
                      </a:srgbClr>
                    </a:outerShdw>
                  </a:effectLst>
                  <a:latin typeface="Segoe" pitchFamily="34" charset="0"/>
                </a:endParaRPr>
              </a:p>
            </p:txBody>
          </p:sp>
          <p:pic>
            <p:nvPicPr>
              <p:cNvPr id="59" name="Picture 24" descr="C:\Users\victor.melniciuc\Desktop\==Work\ForeFront\ForeFront deck (Dec 10)\Assets\thingie.png"/>
              <p:cNvPicPr>
                <a:picLocks noChangeAspect="1" noChangeArrowheads="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848600" y="3098234"/>
                <a:ext cx="278134" cy="278134"/>
              </a:xfrm>
              <a:prstGeom prst="rect">
                <a:avLst/>
              </a:prstGeom>
              <a:noFill/>
              <a:effectLst>
                <a:outerShdw dist="76200" dir="5400000" algn="t" rotWithShape="0">
                  <a:prstClr val="black">
                    <a:alpha val="16000"/>
                  </a:prstClr>
                </a:outerShdw>
              </a:effectLst>
              <a:extLst>
                <a:ext uri="{909E8E84-426E-40DD-AFC4-6F175D3DCCD1}">
                  <a14:hiddenFill xmlns:a14="http://schemas.microsoft.com/office/drawing/2010/main">
                    <a:solidFill>
                      <a:srgbClr val="FFFFFF"/>
                    </a:solidFill>
                  </a14:hiddenFill>
                </a:ext>
              </a:extLst>
            </p:spPr>
          </p:pic>
        </p:grpSp>
      </p:grpSp>
      <p:grpSp>
        <p:nvGrpSpPr>
          <p:cNvPr id="62" name="Group 61"/>
          <p:cNvGrpSpPr/>
          <p:nvPr/>
        </p:nvGrpSpPr>
        <p:grpSpPr>
          <a:xfrm>
            <a:off x="5408092" y="4411001"/>
            <a:ext cx="1696689" cy="988009"/>
            <a:chOff x="7490155" y="2660239"/>
            <a:chExt cx="1272848" cy="988009"/>
          </a:xfrm>
        </p:grpSpPr>
        <p:grpSp>
          <p:nvGrpSpPr>
            <p:cNvPr id="63" name="Group 62"/>
            <p:cNvGrpSpPr/>
            <p:nvPr/>
          </p:nvGrpSpPr>
          <p:grpSpPr>
            <a:xfrm>
              <a:off x="7490155" y="3156985"/>
              <a:ext cx="1272848" cy="491263"/>
              <a:chOff x="7388329" y="3114720"/>
              <a:chExt cx="1474143" cy="568959"/>
            </a:xfrm>
          </p:grpSpPr>
          <p:sp>
            <p:nvSpPr>
              <p:cNvPr id="68" name="&quot;GLASS&quot;; White to Transparent Linear; Shadow; 1pt stroke;"/>
              <p:cNvSpPr/>
              <p:nvPr/>
            </p:nvSpPr>
            <p:spPr bwMode="auto">
              <a:xfrm>
                <a:off x="7499568" y="3264005"/>
                <a:ext cx="1268883" cy="419674"/>
              </a:xfrm>
              <a:prstGeom prst="ellipse">
                <a:avLst/>
              </a:prstGeom>
              <a:gradFill>
                <a:gsLst>
                  <a:gs pos="0">
                    <a:schemeClr val="tx1">
                      <a:lumMod val="50000"/>
                      <a:lumOff val="50000"/>
                    </a:schemeClr>
                  </a:gs>
                  <a:gs pos="52500">
                    <a:schemeClr val="tx1">
                      <a:alpha val="88000"/>
                    </a:schemeClr>
                  </a:gs>
                  <a:gs pos="100000">
                    <a:schemeClr val="accent3"/>
                  </a:gs>
                </a:gsLst>
                <a:lin ang="5400000" scaled="0"/>
              </a:gradFill>
              <a:ln w="19050" cap="flat" cmpd="sng" algn="ctr">
                <a:noFill/>
                <a:prstDash val="solid"/>
                <a:round/>
                <a:headEnd type="none" w="med" len="med"/>
                <a:tailEnd type="none" w="med" len="med"/>
              </a:ln>
              <a:effectLst>
                <a:outerShdw dist="88900" dir="5400000" algn="t" rotWithShape="0">
                  <a:prstClr val="black">
                    <a:alpha val="22000"/>
                  </a:prstClr>
                </a:outerShdw>
              </a:effectLst>
            </p:spPr>
            <p:txBody>
              <a:bodyPr vert="horz" wrap="square" lIns="91440" tIns="45720" rIns="91440" bIns="45720" numCol="1" rtlCol="0" anchor="ctr" anchorCtr="0" compatLnSpc="1">
                <a:prstTxWarp prst="textNoShape">
                  <a:avLst/>
                </a:prstTxWarp>
              </a:bodyPr>
              <a:lstStyle/>
              <a:p>
                <a:pPr defTabSz="1462361" fontAlgn="base">
                  <a:spcBef>
                    <a:spcPct val="0"/>
                  </a:spcBef>
                  <a:spcAft>
                    <a:spcPct val="0"/>
                  </a:spcAft>
                  <a:defRPr/>
                </a:pPr>
                <a:endParaRPr lang="en-US" altLang="zh-CN" b="1" dirty="0">
                  <a:solidFill>
                    <a:srgbClr val="FFFFFF"/>
                  </a:solidFill>
                  <a:latin typeface="Segoe"/>
                </a:endParaRPr>
              </a:p>
            </p:txBody>
          </p:sp>
          <p:sp>
            <p:nvSpPr>
              <p:cNvPr id="69" name="&quot;GLASS&quot;; White to Transparent Linear; Shadow; 1pt stroke;"/>
              <p:cNvSpPr/>
              <p:nvPr/>
            </p:nvSpPr>
            <p:spPr bwMode="auto">
              <a:xfrm>
                <a:off x="7388329" y="3114720"/>
                <a:ext cx="1474143" cy="485416"/>
              </a:xfrm>
              <a:prstGeom prst="ellipse">
                <a:avLst/>
              </a:prstGeom>
              <a:gradFill flip="none" rotWithShape="1">
                <a:gsLst>
                  <a:gs pos="8000">
                    <a:srgbClr val="FFFFFF"/>
                  </a:gs>
                  <a:gs pos="87000">
                    <a:srgbClr val="000000">
                      <a:lumMod val="85000"/>
                      <a:lumOff val="15000"/>
                      <a:alpha val="48000"/>
                    </a:srgbClr>
                  </a:gs>
                </a:gsLst>
                <a:lin ang="5400000" scaled="0"/>
                <a:tileRect/>
              </a:gradFill>
              <a:ln w="41275" cap="flat" cmpd="sng" algn="ctr">
                <a:gradFill>
                  <a:gsLst>
                    <a:gs pos="0">
                      <a:schemeClr val="bg1"/>
                    </a:gs>
                    <a:gs pos="32000">
                      <a:schemeClr val="bg1">
                        <a:alpha val="0"/>
                      </a:schemeClr>
                    </a:gs>
                    <a:gs pos="100000">
                      <a:schemeClr val="tx1">
                        <a:alpha val="55000"/>
                      </a:schemeClr>
                    </a:gs>
                  </a:gsLst>
                  <a:lin ang="5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218987" fontAlgn="base">
                  <a:spcBef>
                    <a:spcPct val="0"/>
                  </a:spcBef>
                  <a:spcAft>
                    <a:spcPct val="0"/>
                  </a:spcAft>
                  <a:defRPr/>
                </a:pPr>
                <a:endParaRPr lang="en-US" b="1" dirty="0">
                  <a:solidFill>
                    <a:srgbClr val="FFFFFF"/>
                  </a:solidFill>
                  <a:latin typeface="Segoe"/>
                </a:endParaRPr>
              </a:p>
            </p:txBody>
          </p:sp>
        </p:grpSp>
        <p:pic>
          <p:nvPicPr>
            <p:cNvPr id="64" name="Picture 22" descr="C:\Users\victor.melniciuc\Desktop\==Work\ForeFront\ForeFront deck (Dec 10)\Assets\Server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9423" y="2660239"/>
              <a:ext cx="561294" cy="748391"/>
            </a:xfrm>
            <a:prstGeom prst="rect">
              <a:avLst/>
            </a:prstGeom>
            <a:noFill/>
            <a:effectLst>
              <a:outerShdw dist="76200" dir="5400000" algn="t" rotWithShape="0">
                <a:prstClr val="black">
                  <a:alpha val="26000"/>
                </a:prstClr>
              </a:outerShdw>
            </a:effectLst>
            <a:extLst>
              <a:ext uri="{909E8E84-426E-40DD-AFC4-6F175D3DCCD1}">
                <a14:hiddenFill xmlns:a14="http://schemas.microsoft.com/office/drawing/2010/main">
                  <a:solidFill>
                    <a:srgbClr val="FFFFFF"/>
                  </a:solidFill>
                </a14:hiddenFill>
              </a:ext>
            </a:extLst>
          </p:spPr>
        </p:pic>
        <p:grpSp>
          <p:nvGrpSpPr>
            <p:cNvPr id="65" name="Group 64"/>
            <p:cNvGrpSpPr/>
            <p:nvPr/>
          </p:nvGrpSpPr>
          <p:grpSpPr>
            <a:xfrm>
              <a:off x="7747612" y="3098234"/>
              <a:ext cx="379122" cy="278134"/>
              <a:chOff x="7747612" y="3098234"/>
              <a:chExt cx="379122" cy="278134"/>
            </a:xfrm>
          </p:grpSpPr>
          <p:sp>
            <p:nvSpPr>
              <p:cNvPr id="66" name="Oval 65"/>
              <p:cNvSpPr/>
              <p:nvPr/>
            </p:nvSpPr>
            <p:spPr bwMode="auto">
              <a:xfrm>
                <a:off x="7747612" y="3284603"/>
                <a:ext cx="378964" cy="91765"/>
              </a:xfrm>
              <a:prstGeom prst="ellipse">
                <a:avLst/>
              </a:prstGeom>
              <a:solidFill>
                <a:schemeClr val="tx1">
                  <a:alpha val="38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rgbClr val="000000"/>
                  </a:solidFill>
                  <a:effectLst>
                    <a:outerShdw blurRad="38100" dist="38100" dir="2700000" algn="tl">
                      <a:srgbClr val="000000">
                        <a:alpha val="43137"/>
                      </a:srgbClr>
                    </a:outerShdw>
                  </a:effectLst>
                  <a:latin typeface="Segoe" pitchFamily="34" charset="0"/>
                </a:endParaRPr>
              </a:p>
            </p:txBody>
          </p:sp>
          <p:pic>
            <p:nvPicPr>
              <p:cNvPr id="67" name="Picture 24" descr="C:\Users\victor.melniciuc\Desktop\==Work\ForeFront\ForeFront deck (Dec 10)\Assets\thingie.png"/>
              <p:cNvPicPr>
                <a:picLocks noChangeAspect="1" noChangeArrowheads="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848600" y="3098234"/>
                <a:ext cx="278134" cy="278134"/>
              </a:xfrm>
              <a:prstGeom prst="rect">
                <a:avLst/>
              </a:prstGeom>
              <a:noFill/>
              <a:effectLst>
                <a:outerShdw dist="76200" dir="5400000" algn="t" rotWithShape="0">
                  <a:prstClr val="black">
                    <a:alpha val="16000"/>
                  </a:prstClr>
                </a:outerShdw>
              </a:effectLst>
              <a:extLst>
                <a:ext uri="{909E8E84-426E-40DD-AFC4-6F175D3DCCD1}">
                  <a14:hiddenFill xmlns:a14="http://schemas.microsoft.com/office/drawing/2010/main">
                    <a:solidFill>
                      <a:srgbClr val="FFFFFF"/>
                    </a:solidFill>
                  </a14:hiddenFill>
                </a:ext>
              </a:extLst>
            </p:spPr>
          </p:pic>
        </p:grpSp>
      </p:grpSp>
      <p:sp>
        <p:nvSpPr>
          <p:cNvPr id="34" name="Intranet"/>
          <p:cNvSpPr/>
          <p:nvPr/>
        </p:nvSpPr>
        <p:spPr bwMode="auto">
          <a:xfrm>
            <a:off x="6512936" y="5438378"/>
            <a:ext cx="3785021" cy="369332"/>
          </a:xfrm>
          <a:prstGeom prst="rect">
            <a:avLst/>
          </a:prstGeom>
        </p:spPr>
        <p:txBody>
          <a:bodyPr wrap="square">
            <a:spAutoFit/>
          </a:bodyPr>
          <a:lstStyle/>
          <a:p>
            <a:pPr algn="ctr" defTabSz="1462361"/>
            <a:r>
              <a:rPr lang="en-US" dirty="0" smtClean="0">
                <a:ln w="18415" cmpd="sng">
                  <a:noFill/>
                  <a:prstDash val="solid"/>
                </a:ln>
                <a:solidFill>
                  <a:srgbClr val="FFFFFF">
                    <a:lumMod val="65000"/>
                    <a:lumOff val="35000"/>
                  </a:srgbClr>
                </a:solidFill>
                <a:latin typeface="Segoe"/>
              </a:rPr>
              <a:t>PRIMARY SITES</a:t>
            </a:r>
            <a:endParaRPr lang="en-US" dirty="0">
              <a:ln w="18415" cmpd="sng">
                <a:noFill/>
                <a:prstDash val="solid"/>
              </a:ln>
              <a:solidFill>
                <a:srgbClr val="FFFFFF">
                  <a:lumMod val="65000"/>
                  <a:lumOff val="35000"/>
                </a:srgbClr>
              </a:solidFill>
              <a:latin typeface="Segoe"/>
            </a:endParaRPr>
          </a:p>
        </p:txBody>
      </p:sp>
      <p:grpSp>
        <p:nvGrpSpPr>
          <p:cNvPr id="3" name="Group 2"/>
          <p:cNvGrpSpPr/>
          <p:nvPr/>
        </p:nvGrpSpPr>
        <p:grpSpPr>
          <a:xfrm>
            <a:off x="6949372" y="1769614"/>
            <a:ext cx="2256864" cy="1225264"/>
            <a:chOff x="5632037" y="4703042"/>
            <a:chExt cx="1693089" cy="1225264"/>
          </a:xfrm>
        </p:grpSpPr>
        <p:grpSp>
          <p:nvGrpSpPr>
            <p:cNvPr id="50" name="Group 49"/>
            <p:cNvGrpSpPr/>
            <p:nvPr/>
          </p:nvGrpSpPr>
          <p:grpSpPr>
            <a:xfrm>
              <a:off x="5632037" y="5331992"/>
              <a:ext cx="1545032" cy="596314"/>
              <a:chOff x="5938891" y="5227769"/>
              <a:chExt cx="1272848" cy="491263"/>
            </a:xfrm>
          </p:grpSpPr>
          <p:sp>
            <p:nvSpPr>
              <p:cNvPr id="70" name="&quot;GLASS&quot;; White to Transparent Linear; Shadow; 1pt stroke;"/>
              <p:cNvSpPr/>
              <p:nvPr/>
            </p:nvSpPr>
            <p:spPr bwMode="auto">
              <a:xfrm>
                <a:off x="6034940" y="5356668"/>
                <a:ext cx="1095616" cy="362364"/>
              </a:xfrm>
              <a:prstGeom prst="ellipse">
                <a:avLst/>
              </a:prstGeom>
              <a:gradFill>
                <a:gsLst>
                  <a:gs pos="0">
                    <a:schemeClr val="tx1">
                      <a:lumMod val="50000"/>
                      <a:lumOff val="50000"/>
                    </a:schemeClr>
                  </a:gs>
                  <a:gs pos="40000">
                    <a:schemeClr val="tx1">
                      <a:alpha val="88000"/>
                    </a:schemeClr>
                  </a:gs>
                  <a:gs pos="100000">
                    <a:srgbClr val="0070C0"/>
                  </a:gs>
                </a:gsLst>
                <a:lin ang="5400000" scaled="0"/>
              </a:gradFill>
              <a:ln w="19050" cap="flat" cmpd="sng" algn="ctr">
                <a:gradFill>
                  <a:gsLst>
                    <a:gs pos="0">
                      <a:schemeClr val="accent1">
                        <a:tint val="66000"/>
                        <a:satMod val="160000"/>
                        <a:alpha val="0"/>
                      </a:schemeClr>
                    </a:gs>
                    <a:gs pos="75000">
                      <a:schemeClr val="accent1">
                        <a:tint val="44500"/>
                        <a:satMod val="160000"/>
                        <a:lumMod val="100000"/>
                        <a:alpha val="0"/>
                      </a:schemeClr>
                    </a:gs>
                    <a:gs pos="100000">
                      <a:schemeClr val="tx1">
                        <a:alpha val="39000"/>
                      </a:schemeClr>
                    </a:gs>
                  </a:gsLst>
                  <a:lin ang="5400000" scaled="0"/>
                </a:gradFill>
                <a:prstDash val="solid"/>
                <a:round/>
                <a:headEnd type="none" w="med" len="med"/>
                <a:tailEnd type="none" w="med" len="med"/>
              </a:ln>
              <a:effectLst>
                <a:outerShdw dist="88900" dir="5400000" algn="t" rotWithShape="0">
                  <a:prstClr val="black">
                    <a:alpha val="22000"/>
                  </a:prstClr>
                </a:outerShdw>
              </a:effectLst>
            </p:spPr>
            <p:txBody>
              <a:bodyPr vert="horz" wrap="square" lIns="91440" tIns="45720" rIns="91440" bIns="45720" numCol="1" rtlCol="0" anchor="ctr" anchorCtr="0" compatLnSpc="1">
                <a:prstTxWarp prst="textNoShape">
                  <a:avLst/>
                </a:prstTxWarp>
              </a:bodyPr>
              <a:lstStyle/>
              <a:p>
                <a:pPr defTabSz="1462361" fontAlgn="base">
                  <a:spcBef>
                    <a:spcPct val="0"/>
                  </a:spcBef>
                  <a:spcAft>
                    <a:spcPct val="0"/>
                  </a:spcAft>
                  <a:defRPr/>
                </a:pPr>
                <a:endParaRPr lang="en-US" altLang="zh-CN" b="1" dirty="0">
                  <a:solidFill>
                    <a:srgbClr val="FFFFFF"/>
                  </a:solidFill>
                  <a:latin typeface="Segoe"/>
                </a:endParaRPr>
              </a:p>
            </p:txBody>
          </p:sp>
          <p:sp>
            <p:nvSpPr>
              <p:cNvPr id="71" name="&quot;GLASS&quot;; White to Transparent Linear; Shadow; 1pt stroke;"/>
              <p:cNvSpPr/>
              <p:nvPr/>
            </p:nvSpPr>
            <p:spPr bwMode="auto">
              <a:xfrm>
                <a:off x="5938891" y="5227769"/>
                <a:ext cx="1272848" cy="419128"/>
              </a:xfrm>
              <a:prstGeom prst="ellipse">
                <a:avLst/>
              </a:prstGeom>
              <a:gradFill flip="none" rotWithShape="1">
                <a:gsLst>
                  <a:gs pos="8000">
                    <a:srgbClr val="FFFFFF"/>
                  </a:gs>
                  <a:gs pos="87000">
                    <a:srgbClr val="000000">
                      <a:lumMod val="85000"/>
                      <a:lumOff val="15000"/>
                      <a:alpha val="48000"/>
                    </a:srgbClr>
                  </a:gs>
                </a:gsLst>
                <a:lin ang="5400000" scaled="0"/>
                <a:tileRect/>
              </a:gradFill>
              <a:ln w="41275" cap="flat" cmpd="sng" algn="ctr">
                <a:gradFill>
                  <a:gsLst>
                    <a:gs pos="0">
                      <a:schemeClr val="bg1"/>
                    </a:gs>
                    <a:gs pos="32000">
                      <a:schemeClr val="bg1">
                        <a:alpha val="0"/>
                      </a:schemeClr>
                    </a:gs>
                    <a:gs pos="100000">
                      <a:schemeClr val="tx1">
                        <a:alpha val="55000"/>
                      </a:schemeClr>
                    </a:gs>
                  </a:gsLst>
                  <a:lin ang="5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218987" fontAlgn="base">
                  <a:spcBef>
                    <a:spcPct val="0"/>
                  </a:spcBef>
                  <a:spcAft>
                    <a:spcPct val="0"/>
                  </a:spcAft>
                  <a:defRPr/>
                </a:pPr>
                <a:endParaRPr lang="en-US" b="1" dirty="0">
                  <a:solidFill>
                    <a:srgbClr val="FFFFFF"/>
                  </a:solidFill>
                  <a:latin typeface="Segoe"/>
                </a:endParaRPr>
              </a:p>
            </p:txBody>
          </p:sp>
        </p:grpSp>
        <p:pic>
          <p:nvPicPr>
            <p:cNvPr id="1052" name="Picture 28" descr="C:\Users\victor.melniciuc\Desktop\==Work\ForeFront\ForeFront deck (Dec 10)\Assets\Serv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0146" y="4703042"/>
              <a:ext cx="706325" cy="941766"/>
            </a:xfrm>
            <a:prstGeom prst="rect">
              <a:avLst/>
            </a:prstGeom>
            <a:noFill/>
            <a:effectLst>
              <a:outerShdw dist="101600" dir="5400000" algn="t" rotWithShape="0">
                <a:prstClr val="black">
                  <a:alpha val="26000"/>
                </a:prstClr>
              </a:outerShdw>
            </a:effectLst>
            <a:extLst>
              <a:ext uri="{909E8E84-426E-40DD-AFC4-6F175D3DCCD1}">
                <a14:hiddenFill xmlns:a14="http://schemas.microsoft.com/office/drawing/2010/main">
                  <a:solidFill>
                    <a:srgbClr val="FFFFFF"/>
                  </a:solidFill>
                </a14:hiddenFill>
              </a:ext>
            </a:extLst>
          </p:spPr>
        </p:pic>
        <p:sp>
          <p:nvSpPr>
            <p:cNvPr id="75" name="Oval 74"/>
            <p:cNvSpPr/>
            <p:nvPr/>
          </p:nvSpPr>
          <p:spPr bwMode="auto">
            <a:xfrm>
              <a:off x="5833718" y="5515446"/>
              <a:ext cx="378964" cy="91765"/>
            </a:xfrm>
            <a:prstGeom prst="ellipse">
              <a:avLst/>
            </a:prstGeom>
            <a:solidFill>
              <a:schemeClr val="tx1">
                <a:alpha val="38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rgbClr val="000000"/>
                </a:solidFill>
                <a:effectLst>
                  <a:outerShdw blurRad="38100" dist="38100" dir="2700000" algn="tl">
                    <a:srgbClr val="000000">
                      <a:alpha val="43137"/>
                    </a:srgbClr>
                  </a:outerShdw>
                </a:effectLst>
                <a:latin typeface="Segoe" pitchFamily="34" charset="0"/>
              </a:endParaRPr>
            </a:p>
          </p:txBody>
        </p:sp>
        <p:pic>
          <p:nvPicPr>
            <p:cNvPr id="74" name="Picture 24" descr="C:\Users\victor.melniciuc\Desktop\==Work\ForeFront\ForeFront deck (Dec 10)\Assets\thingie.png"/>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002862" y="5244904"/>
              <a:ext cx="364256" cy="364256"/>
            </a:xfrm>
            <a:prstGeom prst="rect">
              <a:avLst/>
            </a:prstGeom>
            <a:noFill/>
            <a:effectLst>
              <a:outerShdw dist="76200" dir="5400000" algn="t" rotWithShape="0">
                <a:prstClr val="black">
                  <a:alpha val="16000"/>
                </a:prstClr>
              </a:outerShdw>
            </a:effectLst>
            <a:extLst>
              <a:ext uri="{909E8E84-426E-40DD-AFC4-6F175D3DCCD1}">
                <a14:hiddenFill xmlns:a14="http://schemas.microsoft.com/office/drawing/2010/main">
                  <a:solidFill>
                    <a:srgbClr val="FFFFFF"/>
                  </a:solidFill>
                </a14:hiddenFill>
              </a:ext>
            </a:extLst>
          </p:spPr>
        </p:pic>
        <p:sp>
          <p:nvSpPr>
            <p:cNvPr id="14" name="Intranet"/>
            <p:cNvSpPr/>
            <p:nvPr/>
          </p:nvSpPr>
          <p:spPr bwMode="auto">
            <a:xfrm>
              <a:off x="5648364" y="5567687"/>
              <a:ext cx="1676762" cy="246221"/>
            </a:xfrm>
            <a:prstGeom prst="rect">
              <a:avLst/>
            </a:prstGeom>
            <a:noFill/>
            <a:ln w="6350">
              <a:noFill/>
            </a:ln>
            <a:effectLst>
              <a:outerShdw dist="38100" dir="5400000" algn="t" rotWithShape="0">
                <a:prstClr val="black">
                  <a:alpha val="26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a:solidFill>
                    <a:srgbClr val="FFE784">
                      <a:lumMod val="20000"/>
                      <a:lumOff val="80000"/>
                    </a:srgbClr>
                  </a:solidFill>
                </a:rPr>
                <a:t>CENTRAL </a:t>
              </a:r>
              <a:r>
                <a:rPr lang="en-US" sz="1000" b="1" dirty="0" smtClean="0">
                  <a:solidFill>
                    <a:srgbClr val="FFE784">
                      <a:lumMod val="20000"/>
                      <a:lumOff val="80000"/>
                    </a:srgbClr>
                  </a:solidFill>
                </a:rPr>
                <a:t>ADMINISTRATION SITE</a:t>
              </a:r>
              <a:endParaRPr lang="en-US" sz="1000" b="1" dirty="0">
                <a:solidFill>
                  <a:srgbClr val="FFE784">
                    <a:lumMod val="20000"/>
                    <a:lumOff val="80000"/>
                  </a:srgbClr>
                </a:solidFill>
              </a:endParaRPr>
            </a:p>
          </p:txBody>
        </p:sp>
      </p:grpSp>
      <p:sp>
        <p:nvSpPr>
          <p:cNvPr id="2" name="Title 1"/>
          <p:cNvSpPr>
            <a:spLocks noGrp="1"/>
          </p:cNvSpPr>
          <p:nvPr>
            <p:ph type="title"/>
          </p:nvPr>
        </p:nvSpPr>
        <p:spPr/>
        <p:txBody>
          <a:bodyPr/>
          <a:lstStyle/>
          <a:p>
            <a:r>
              <a:rPr lang="en-US" smtClean="0"/>
              <a:t>FEP 2012: Simplified Deployment  &amp; Migration</a:t>
            </a:r>
            <a:endParaRPr lang="en-US" dirty="0"/>
          </a:p>
        </p:txBody>
      </p:sp>
      <p:sp>
        <p:nvSpPr>
          <p:cNvPr id="81" name="Rectangle 80"/>
          <p:cNvSpPr/>
          <p:nvPr/>
        </p:nvSpPr>
        <p:spPr>
          <a:xfrm>
            <a:off x="470845" y="1399056"/>
            <a:ext cx="5092764" cy="590931"/>
          </a:xfrm>
          <a:prstGeom prst="rect">
            <a:avLst/>
          </a:prstGeom>
          <a:effectLst/>
        </p:spPr>
        <p:txBody>
          <a:bodyPr wrap="square">
            <a:spAutoFit/>
          </a:bodyPr>
          <a:lstStyle/>
          <a:p>
            <a:pPr marL="0" lvl="1">
              <a:lnSpc>
                <a:spcPct val="90000"/>
              </a:lnSpc>
              <a:spcBef>
                <a:spcPct val="20000"/>
              </a:spcBef>
              <a:spcAft>
                <a:spcPts val="600"/>
              </a:spcAft>
              <a:buSzPct val="90000"/>
            </a:pPr>
            <a:r>
              <a:rPr lang="en-US" b="1" dirty="0"/>
              <a:t>Simplified installation using </a:t>
            </a:r>
            <a:r>
              <a:rPr lang="en-US" b="1" dirty="0" smtClean="0"/>
              <a:t>existing infrastructure</a:t>
            </a:r>
            <a:r>
              <a:rPr lang="en-US" dirty="0" smtClean="0"/>
              <a:t> </a:t>
            </a:r>
            <a:endParaRPr lang="en-US" dirty="0"/>
          </a:p>
        </p:txBody>
      </p:sp>
      <p:grpSp>
        <p:nvGrpSpPr>
          <p:cNvPr id="26" name="Group 25"/>
          <p:cNvGrpSpPr/>
          <p:nvPr/>
        </p:nvGrpSpPr>
        <p:grpSpPr>
          <a:xfrm>
            <a:off x="6542896" y="3038270"/>
            <a:ext cx="3374110" cy="1324851"/>
            <a:chOff x="7004920" y="3038268"/>
            <a:chExt cx="3374110" cy="1324851"/>
          </a:xfrm>
        </p:grpSpPr>
        <p:grpSp>
          <p:nvGrpSpPr>
            <p:cNvPr id="24" name="Group 23"/>
            <p:cNvGrpSpPr/>
            <p:nvPr/>
          </p:nvGrpSpPr>
          <p:grpSpPr>
            <a:xfrm>
              <a:off x="7004920" y="3394927"/>
              <a:ext cx="3374110" cy="968192"/>
              <a:chOff x="7317271" y="3394927"/>
              <a:chExt cx="3374110" cy="968192"/>
            </a:xfrm>
          </p:grpSpPr>
          <p:cxnSp>
            <p:nvCxnSpPr>
              <p:cNvPr id="73" name="Straight Arrow Connector 72"/>
              <p:cNvCxnSpPr/>
              <p:nvPr/>
            </p:nvCxnSpPr>
            <p:spPr>
              <a:xfrm>
                <a:off x="8919509" y="3467191"/>
                <a:ext cx="0" cy="895928"/>
              </a:xfrm>
              <a:prstGeom prst="straightConnector1">
                <a:avLst/>
              </a:prstGeom>
              <a:ln w="50800">
                <a:gradFill>
                  <a:gsLst>
                    <a:gs pos="0">
                      <a:schemeClr val="bg1">
                        <a:lumMod val="50000"/>
                      </a:schemeClr>
                    </a:gs>
                    <a:gs pos="100000">
                      <a:schemeClr val="accent3"/>
                    </a:gs>
                  </a:gsLst>
                  <a:lin ang="5400000" scaled="0"/>
                </a:gra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9495835" y="3394927"/>
                <a:ext cx="1195546" cy="948295"/>
              </a:xfrm>
              <a:prstGeom prst="straightConnector1">
                <a:avLst/>
              </a:prstGeom>
              <a:ln w="50800">
                <a:gradFill>
                  <a:gsLst>
                    <a:gs pos="0">
                      <a:schemeClr val="bg1">
                        <a:lumMod val="50000"/>
                      </a:schemeClr>
                    </a:gs>
                    <a:gs pos="100000">
                      <a:schemeClr val="accent3"/>
                    </a:gs>
                  </a:gsLst>
                  <a:lin ang="5400000" scaled="0"/>
                </a:gra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7317271" y="3394927"/>
                <a:ext cx="1020373" cy="948295"/>
              </a:xfrm>
              <a:prstGeom prst="straightConnector1">
                <a:avLst/>
              </a:prstGeom>
              <a:ln w="50800">
                <a:gradFill>
                  <a:gsLst>
                    <a:gs pos="0">
                      <a:schemeClr val="bg1">
                        <a:lumMod val="50000"/>
                      </a:schemeClr>
                    </a:gs>
                    <a:gs pos="100000">
                      <a:schemeClr val="accent3"/>
                    </a:gs>
                  </a:gsLst>
                  <a:lin ang="5400000" scaled="0"/>
                </a:gra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3" name="Intranet"/>
            <p:cNvSpPr/>
            <p:nvPr/>
          </p:nvSpPr>
          <p:spPr bwMode="auto">
            <a:xfrm>
              <a:off x="7274563" y="3038268"/>
              <a:ext cx="2627690" cy="246221"/>
            </a:xfrm>
            <a:prstGeom prst="rect">
              <a:avLst/>
            </a:prstGeom>
          </p:spPr>
          <p:txBody>
            <a:bodyPr wrap="square">
              <a:spAutoFit/>
            </a:bodyPr>
            <a:lstStyle/>
            <a:p>
              <a:pPr algn="ctr" defTabSz="1462361"/>
              <a:r>
                <a:rPr lang="en-US" sz="1000" b="1" dirty="0" smtClean="0">
                  <a:ln w="18415" cmpd="sng">
                    <a:noFill/>
                    <a:prstDash val="solid"/>
                  </a:ln>
                  <a:latin typeface="Segoe"/>
                </a:rPr>
                <a:t>FEP objects replicated to sites </a:t>
              </a:r>
              <a:endParaRPr lang="en-US" sz="1000" b="1" dirty="0">
                <a:ln w="18415" cmpd="sng">
                  <a:noFill/>
                  <a:prstDash val="solid"/>
                </a:ln>
                <a:latin typeface="Segoe"/>
              </a:endParaRPr>
            </a:p>
          </p:txBody>
        </p:sp>
      </p:grpSp>
      <p:grpSp>
        <p:nvGrpSpPr>
          <p:cNvPr id="5" name="Group 4"/>
          <p:cNvGrpSpPr/>
          <p:nvPr/>
        </p:nvGrpSpPr>
        <p:grpSpPr>
          <a:xfrm>
            <a:off x="9130038" y="1849934"/>
            <a:ext cx="2511912" cy="1075038"/>
            <a:chOff x="9592061" y="1849934"/>
            <a:chExt cx="2511913" cy="1075038"/>
          </a:xfrm>
        </p:grpSpPr>
        <p:grpSp>
          <p:nvGrpSpPr>
            <p:cNvPr id="4" name="Group 3"/>
            <p:cNvGrpSpPr/>
            <p:nvPr/>
          </p:nvGrpSpPr>
          <p:grpSpPr>
            <a:xfrm>
              <a:off x="9592061" y="1849934"/>
              <a:ext cx="2511913" cy="1075038"/>
              <a:chOff x="9592061" y="1849934"/>
              <a:chExt cx="2511913" cy="1075038"/>
            </a:xfrm>
          </p:grpSpPr>
          <p:grpSp>
            <p:nvGrpSpPr>
              <p:cNvPr id="51" name="Group 50"/>
              <p:cNvGrpSpPr/>
              <p:nvPr/>
            </p:nvGrpSpPr>
            <p:grpSpPr>
              <a:xfrm>
                <a:off x="9592061" y="1936963"/>
                <a:ext cx="1696689" cy="988009"/>
                <a:chOff x="7490155" y="2660239"/>
                <a:chExt cx="1272848" cy="988009"/>
              </a:xfrm>
            </p:grpSpPr>
            <p:grpSp>
              <p:nvGrpSpPr>
                <p:cNvPr id="52" name="Group 51"/>
                <p:cNvGrpSpPr/>
                <p:nvPr/>
              </p:nvGrpSpPr>
              <p:grpSpPr>
                <a:xfrm>
                  <a:off x="7490155" y="3161677"/>
                  <a:ext cx="1272848" cy="486571"/>
                  <a:chOff x="7388329" y="3120154"/>
                  <a:chExt cx="1474143" cy="563525"/>
                </a:xfrm>
              </p:grpSpPr>
              <p:sp>
                <p:nvSpPr>
                  <p:cNvPr id="87" name="&quot;GLASS&quot;; White to Transparent Linear; Shadow; 1pt stroke;"/>
                  <p:cNvSpPr/>
                  <p:nvPr/>
                </p:nvSpPr>
                <p:spPr bwMode="auto">
                  <a:xfrm>
                    <a:off x="7499568" y="3264005"/>
                    <a:ext cx="1268883" cy="419674"/>
                  </a:xfrm>
                  <a:prstGeom prst="ellipse">
                    <a:avLst/>
                  </a:prstGeom>
                  <a:gradFill>
                    <a:gsLst>
                      <a:gs pos="0">
                        <a:schemeClr val="tx1">
                          <a:lumMod val="50000"/>
                          <a:lumOff val="50000"/>
                        </a:schemeClr>
                      </a:gs>
                      <a:gs pos="52500">
                        <a:schemeClr val="tx1">
                          <a:alpha val="88000"/>
                        </a:schemeClr>
                      </a:gs>
                      <a:gs pos="100000">
                        <a:schemeClr val="accent3"/>
                      </a:gs>
                    </a:gsLst>
                    <a:lin ang="5400000" scaled="0"/>
                  </a:gradFill>
                  <a:ln w="19050" cap="flat" cmpd="sng" algn="ctr">
                    <a:noFill/>
                    <a:prstDash val="solid"/>
                    <a:round/>
                    <a:headEnd type="none" w="med" len="med"/>
                    <a:tailEnd type="none" w="med" len="med"/>
                  </a:ln>
                  <a:effectLst>
                    <a:outerShdw dist="88900" dir="5400000" algn="t" rotWithShape="0">
                      <a:prstClr val="black">
                        <a:alpha val="22000"/>
                      </a:prstClr>
                    </a:outerShdw>
                  </a:effectLst>
                </p:spPr>
                <p:txBody>
                  <a:bodyPr vert="horz" wrap="square" lIns="91440" tIns="45720" rIns="91440" bIns="45720" numCol="1" rtlCol="0" anchor="ctr" anchorCtr="0" compatLnSpc="1">
                    <a:prstTxWarp prst="textNoShape">
                      <a:avLst/>
                    </a:prstTxWarp>
                  </a:bodyPr>
                  <a:lstStyle/>
                  <a:p>
                    <a:pPr defTabSz="1462361" fontAlgn="base">
                      <a:spcBef>
                        <a:spcPct val="0"/>
                      </a:spcBef>
                      <a:spcAft>
                        <a:spcPct val="0"/>
                      </a:spcAft>
                      <a:defRPr/>
                    </a:pPr>
                    <a:endParaRPr lang="en-US" altLang="zh-CN" b="1" dirty="0">
                      <a:solidFill>
                        <a:srgbClr val="FFFFFF"/>
                      </a:solidFill>
                      <a:latin typeface="Segoe"/>
                    </a:endParaRPr>
                  </a:p>
                </p:txBody>
              </p:sp>
              <p:sp>
                <p:nvSpPr>
                  <p:cNvPr id="88" name="&quot;GLASS&quot;; White to Transparent Linear; Shadow; 1pt stroke;"/>
                  <p:cNvSpPr/>
                  <p:nvPr/>
                </p:nvSpPr>
                <p:spPr bwMode="auto">
                  <a:xfrm>
                    <a:off x="7388329" y="3120154"/>
                    <a:ext cx="1474143" cy="485414"/>
                  </a:xfrm>
                  <a:prstGeom prst="ellipse">
                    <a:avLst/>
                  </a:prstGeom>
                  <a:gradFill flip="none" rotWithShape="1">
                    <a:gsLst>
                      <a:gs pos="8000">
                        <a:srgbClr val="FFFFFF"/>
                      </a:gs>
                      <a:gs pos="87000">
                        <a:srgbClr val="000000">
                          <a:lumMod val="85000"/>
                          <a:lumOff val="15000"/>
                          <a:alpha val="48000"/>
                        </a:srgbClr>
                      </a:gs>
                    </a:gsLst>
                    <a:lin ang="5400000" scaled="0"/>
                    <a:tileRect/>
                  </a:gradFill>
                  <a:ln w="41275" cap="flat" cmpd="sng" algn="ctr">
                    <a:gradFill>
                      <a:gsLst>
                        <a:gs pos="0">
                          <a:schemeClr val="bg1"/>
                        </a:gs>
                        <a:gs pos="32000">
                          <a:schemeClr val="bg1">
                            <a:alpha val="0"/>
                          </a:schemeClr>
                        </a:gs>
                        <a:gs pos="100000">
                          <a:schemeClr val="tx1">
                            <a:alpha val="55000"/>
                          </a:schemeClr>
                        </a:gs>
                      </a:gsLst>
                      <a:lin ang="5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218987" fontAlgn="base">
                      <a:spcBef>
                        <a:spcPct val="0"/>
                      </a:spcBef>
                      <a:spcAft>
                        <a:spcPct val="0"/>
                      </a:spcAft>
                      <a:defRPr/>
                    </a:pPr>
                    <a:endParaRPr lang="en-US" b="1" dirty="0">
                      <a:solidFill>
                        <a:srgbClr val="FFFFFF"/>
                      </a:solidFill>
                      <a:latin typeface="Segoe"/>
                    </a:endParaRPr>
                  </a:p>
                </p:txBody>
              </p:sp>
            </p:grpSp>
            <p:pic>
              <p:nvPicPr>
                <p:cNvPr id="53" name="Picture 22" descr="C:\Users\victor.melniciuc\Desktop\==Work\ForeFront\ForeFront deck (Dec 10)\Assets\Server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9423" y="2660239"/>
                  <a:ext cx="561294" cy="748391"/>
                </a:xfrm>
                <a:prstGeom prst="rect">
                  <a:avLst/>
                </a:prstGeom>
                <a:noFill/>
                <a:effectLst>
                  <a:outerShdw dist="76200" dir="5400000" algn="t" rotWithShape="0">
                    <a:prstClr val="black">
                      <a:alpha val="26000"/>
                    </a:prstClr>
                  </a:outerShdw>
                </a:effectLst>
                <a:extLst>
                  <a:ext uri="{909E8E84-426E-40DD-AFC4-6F175D3DCCD1}">
                    <a14:hiddenFill xmlns:a14="http://schemas.microsoft.com/office/drawing/2010/main">
                      <a:solidFill>
                        <a:srgbClr val="FFFFFF"/>
                      </a:solidFill>
                    </a14:hiddenFill>
                  </a:ext>
                </a:extLst>
              </p:spPr>
            </p:pic>
            <p:grpSp>
              <p:nvGrpSpPr>
                <p:cNvPr id="84" name="Group 83"/>
                <p:cNvGrpSpPr/>
                <p:nvPr/>
              </p:nvGrpSpPr>
              <p:grpSpPr>
                <a:xfrm>
                  <a:off x="7747612" y="3098234"/>
                  <a:ext cx="379122" cy="278134"/>
                  <a:chOff x="7747612" y="3098234"/>
                  <a:chExt cx="379122" cy="278134"/>
                </a:xfrm>
              </p:grpSpPr>
              <p:sp>
                <p:nvSpPr>
                  <p:cNvPr id="85" name="Oval 84"/>
                  <p:cNvSpPr/>
                  <p:nvPr/>
                </p:nvSpPr>
                <p:spPr bwMode="auto">
                  <a:xfrm>
                    <a:off x="7747612" y="3284603"/>
                    <a:ext cx="378964" cy="91765"/>
                  </a:xfrm>
                  <a:prstGeom prst="ellipse">
                    <a:avLst/>
                  </a:prstGeom>
                  <a:solidFill>
                    <a:schemeClr val="tx1">
                      <a:alpha val="38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rgbClr val="000000"/>
                      </a:solidFill>
                      <a:effectLst>
                        <a:outerShdw blurRad="38100" dist="38100" dir="2700000" algn="tl">
                          <a:srgbClr val="000000">
                            <a:alpha val="43137"/>
                          </a:srgbClr>
                        </a:outerShdw>
                      </a:effectLst>
                      <a:latin typeface="Segoe" pitchFamily="34" charset="0"/>
                    </a:endParaRPr>
                  </a:p>
                </p:txBody>
              </p:sp>
              <p:pic>
                <p:nvPicPr>
                  <p:cNvPr id="86" name="Picture 24" descr="C:\Users\victor.melniciuc\Desktop\==Work\ForeFront\ForeFront deck (Dec 10)\Assets\thingie.png"/>
                  <p:cNvPicPr>
                    <a:picLocks noChangeAspect="1" noChangeArrowheads="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848600" y="3098234"/>
                    <a:ext cx="278134" cy="278134"/>
                  </a:xfrm>
                  <a:prstGeom prst="rect">
                    <a:avLst/>
                  </a:prstGeom>
                  <a:noFill/>
                  <a:effectLst>
                    <a:outerShdw dist="76200" dir="5400000" algn="t" rotWithShape="0">
                      <a:prstClr val="black">
                        <a:alpha val="16000"/>
                      </a:prstClr>
                    </a:outerShdw>
                  </a:effectLst>
                  <a:extLst>
                    <a:ext uri="{909E8E84-426E-40DD-AFC4-6F175D3DCCD1}">
                      <a14:hiddenFill xmlns:a14="http://schemas.microsoft.com/office/drawing/2010/main">
                        <a:solidFill>
                          <a:srgbClr val="FFFFFF"/>
                        </a:solidFill>
                      </a14:hiddenFill>
                    </a:ext>
                  </a:extLst>
                </p:spPr>
              </p:pic>
            </p:grpSp>
          </p:grpSp>
          <p:grpSp>
            <p:nvGrpSpPr>
              <p:cNvPr id="23" name="Group 22"/>
              <p:cNvGrpSpPr/>
              <p:nvPr/>
            </p:nvGrpSpPr>
            <p:grpSpPr>
              <a:xfrm>
                <a:off x="10925796" y="1849934"/>
                <a:ext cx="1178178" cy="588466"/>
                <a:chOff x="11238147" y="1849934"/>
                <a:chExt cx="1178178" cy="588466"/>
              </a:xfrm>
            </p:grpSpPr>
            <p:pic>
              <p:nvPicPr>
                <p:cNvPr id="90" name="Picture 3" descr="E:\slides\icons\software boxes\box 1a.png"/>
                <p:cNvPicPr>
                  <a:picLocks noChangeAspect="1" noChangeArrowheads="1"/>
                </p:cNvPicPr>
                <p:nvPr/>
              </p:nvPicPr>
              <p:blipFill>
                <a:blip r:embed="rId3" cstate="print"/>
                <a:srcRect/>
                <a:stretch>
                  <a:fillRect/>
                </a:stretch>
              </p:blipFill>
              <p:spPr bwMode="auto">
                <a:xfrm>
                  <a:off x="11733212" y="1849934"/>
                  <a:ext cx="683113" cy="588466"/>
                </a:xfrm>
                <a:prstGeom prst="rect">
                  <a:avLst/>
                </a:prstGeom>
                <a:noFill/>
              </p:spPr>
            </p:pic>
            <p:cxnSp>
              <p:nvCxnSpPr>
                <p:cNvPr id="91" name="Straight Arrow Connector 90"/>
                <p:cNvCxnSpPr/>
                <p:nvPr/>
              </p:nvCxnSpPr>
              <p:spPr>
                <a:xfrm flipH="1">
                  <a:off x="11238147" y="2133600"/>
                  <a:ext cx="495066" cy="0"/>
                </a:xfrm>
                <a:prstGeom prst="straightConnector1">
                  <a:avLst/>
                </a:prstGeom>
                <a:ln w="50800">
                  <a:gradFill>
                    <a:gsLst>
                      <a:gs pos="0">
                        <a:schemeClr val="bg1">
                          <a:lumMod val="50000"/>
                        </a:schemeClr>
                      </a:gs>
                      <a:gs pos="100000">
                        <a:schemeClr val="accent3"/>
                      </a:gs>
                    </a:gsLst>
                    <a:lin ang="5400000" scaled="0"/>
                  </a:gra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92" name="Intranet"/>
            <p:cNvSpPr/>
            <p:nvPr/>
          </p:nvSpPr>
          <p:spPr bwMode="auto">
            <a:xfrm>
              <a:off x="9753555" y="2673783"/>
              <a:ext cx="1550772" cy="206697"/>
            </a:xfrm>
            <a:prstGeom prst="rect">
              <a:avLst/>
            </a:prstGeom>
            <a:noFill/>
            <a:ln w="6350">
              <a:noFill/>
            </a:ln>
            <a:effectLst>
              <a:outerShdw dist="38100" dir="5400000" algn="t" rotWithShape="0">
                <a:prstClr val="black">
                  <a:alpha val="26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smtClean="0">
                  <a:solidFill>
                    <a:srgbClr val="FFE784">
                      <a:lumMod val="20000"/>
                      <a:lumOff val="80000"/>
                    </a:srgbClr>
                  </a:solidFill>
                </a:rPr>
                <a:t>FEP Reporting </a:t>
              </a:r>
              <a:endParaRPr lang="en-US" sz="1000" b="1" dirty="0">
                <a:solidFill>
                  <a:srgbClr val="FFE784">
                    <a:lumMod val="20000"/>
                    <a:lumOff val="80000"/>
                  </a:srgbClr>
                </a:solidFill>
              </a:endParaRPr>
            </a:p>
          </p:txBody>
        </p:sp>
      </p:grpSp>
      <p:cxnSp>
        <p:nvCxnSpPr>
          <p:cNvPr id="99" name="Straight Arrow Connector 98"/>
          <p:cNvCxnSpPr>
            <a:endCxn id="53" idx="1"/>
          </p:cNvCxnSpPr>
          <p:nvPr/>
        </p:nvCxnSpPr>
        <p:spPr>
          <a:xfrm>
            <a:off x="8721461" y="2311160"/>
            <a:ext cx="994114" cy="1"/>
          </a:xfrm>
          <a:prstGeom prst="straightConnector1">
            <a:avLst/>
          </a:prstGeom>
          <a:ln w="50800">
            <a:gradFill>
              <a:gsLst>
                <a:gs pos="44000">
                  <a:srgbClr val="FF0000"/>
                </a:gs>
                <a:gs pos="100000">
                  <a:schemeClr val="accent3"/>
                </a:gs>
              </a:gsLst>
              <a:lin ang="5400000" scaled="0"/>
            </a:gra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6349421" y="3394927"/>
            <a:ext cx="5226568" cy="895400"/>
            <a:chOff x="6811444" y="3394927"/>
            <a:chExt cx="5226568" cy="895400"/>
          </a:xfrm>
        </p:grpSpPr>
        <p:grpSp>
          <p:nvGrpSpPr>
            <p:cNvPr id="25" name="Group 24"/>
            <p:cNvGrpSpPr/>
            <p:nvPr/>
          </p:nvGrpSpPr>
          <p:grpSpPr>
            <a:xfrm>
              <a:off x="6811444" y="3394927"/>
              <a:ext cx="3864045" cy="895400"/>
              <a:chOff x="6811444" y="3394927"/>
              <a:chExt cx="3864045" cy="895400"/>
            </a:xfrm>
          </p:grpSpPr>
          <p:cxnSp>
            <p:nvCxnSpPr>
              <p:cNvPr id="95" name="Straight Arrow Connector 94"/>
              <p:cNvCxnSpPr/>
              <p:nvPr/>
            </p:nvCxnSpPr>
            <p:spPr>
              <a:xfrm flipV="1">
                <a:off x="8901812" y="3467191"/>
                <a:ext cx="0" cy="800008"/>
              </a:xfrm>
              <a:prstGeom prst="straightConnector1">
                <a:avLst/>
              </a:prstGeom>
              <a:ln w="50800">
                <a:gradFill>
                  <a:gsLst>
                    <a:gs pos="44000">
                      <a:srgbClr val="FF0000"/>
                    </a:gs>
                    <a:gs pos="100000">
                      <a:schemeClr val="accent3"/>
                    </a:gs>
                  </a:gsLst>
                  <a:lin ang="5400000" scaled="0"/>
                </a:gra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flipV="1">
                <a:off x="9479207" y="3394927"/>
                <a:ext cx="1196282" cy="874151"/>
              </a:xfrm>
              <a:prstGeom prst="straightConnector1">
                <a:avLst/>
              </a:prstGeom>
              <a:ln w="50800">
                <a:gradFill>
                  <a:gsLst>
                    <a:gs pos="44000">
                      <a:srgbClr val="FF0000"/>
                    </a:gs>
                    <a:gs pos="100000">
                      <a:schemeClr val="accent3"/>
                    </a:gs>
                  </a:gsLst>
                  <a:lin ang="5400000" scaled="0"/>
                </a:gra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6811444" y="3416175"/>
                <a:ext cx="868789" cy="874152"/>
              </a:xfrm>
              <a:prstGeom prst="straightConnector1">
                <a:avLst/>
              </a:prstGeom>
              <a:ln w="50800">
                <a:gradFill>
                  <a:gsLst>
                    <a:gs pos="44000">
                      <a:srgbClr val="FF0000"/>
                    </a:gs>
                    <a:gs pos="100000">
                      <a:schemeClr val="accent3"/>
                    </a:gs>
                  </a:gsLst>
                  <a:lin ang="5400000" scaled="0"/>
                </a:gra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00" name="Intranet"/>
            <p:cNvSpPr/>
            <p:nvPr/>
          </p:nvSpPr>
          <p:spPr bwMode="auto">
            <a:xfrm>
              <a:off x="10011448" y="3639979"/>
              <a:ext cx="2026564" cy="246221"/>
            </a:xfrm>
            <a:prstGeom prst="rect">
              <a:avLst/>
            </a:prstGeom>
          </p:spPr>
          <p:txBody>
            <a:bodyPr wrap="square">
              <a:spAutoFit/>
            </a:bodyPr>
            <a:lstStyle/>
            <a:p>
              <a:pPr algn="ctr" defTabSz="1462361"/>
              <a:r>
                <a:rPr lang="en-US" sz="1000" b="1" dirty="0" smtClean="0">
                  <a:ln w="18415" cmpd="sng">
                    <a:noFill/>
                    <a:prstDash val="solid"/>
                  </a:ln>
                  <a:latin typeface="Segoe"/>
                </a:rPr>
                <a:t>Client data up</a:t>
              </a:r>
              <a:endParaRPr lang="en-US" sz="1000" b="1" dirty="0">
                <a:ln w="18415" cmpd="sng">
                  <a:noFill/>
                  <a:prstDash val="solid"/>
                </a:ln>
                <a:latin typeface="Segoe"/>
              </a:endParaRPr>
            </a:p>
          </p:txBody>
        </p:sp>
      </p:grpSp>
      <p:sp>
        <p:nvSpPr>
          <p:cNvPr id="89" name="Content Placeholder 2"/>
          <p:cNvSpPr txBox="1">
            <a:spLocks/>
          </p:cNvSpPr>
          <p:nvPr/>
        </p:nvSpPr>
        <p:spPr>
          <a:xfrm>
            <a:off x="621349" y="2009721"/>
            <a:ext cx="4401440" cy="1428083"/>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8"/>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8"/>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8"/>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0375" lvl="1" indent="-460375"/>
            <a:r>
              <a:rPr lang="en-US" sz="2000" dirty="0" smtClean="0"/>
              <a:t>No </a:t>
            </a:r>
            <a:r>
              <a:rPr lang="en-US" sz="2000" dirty="0"/>
              <a:t>new </a:t>
            </a:r>
            <a:r>
              <a:rPr lang="en-US" sz="2000" dirty="0" smtClean="0"/>
              <a:t>servers</a:t>
            </a:r>
          </a:p>
          <a:p>
            <a:pPr marL="460375" lvl="1" indent="-460375"/>
            <a:r>
              <a:rPr lang="en-US" sz="2000" dirty="0" smtClean="0"/>
              <a:t>Run </a:t>
            </a:r>
            <a:r>
              <a:rPr lang="en-US" sz="2000" dirty="0"/>
              <a:t>setup once on the Central Administration Site (CAS</a:t>
            </a:r>
            <a:r>
              <a:rPr lang="en-US" sz="2000" dirty="0" smtClean="0"/>
              <a:t>), objects </a:t>
            </a:r>
            <a:r>
              <a:rPr lang="en-US" sz="2000" dirty="0"/>
              <a:t>are replicated to the entire </a:t>
            </a:r>
            <a:r>
              <a:rPr lang="en-US" sz="2000" dirty="0" smtClean="0"/>
              <a:t>hierarchy</a:t>
            </a:r>
          </a:p>
          <a:p>
            <a:pPr marL="460375" lvl="1" indent="-460375"/>
            <a:r>
              <a:rPr lang="en-US" sz="2000" dirty="0" smtClean="0"/>
              <a:t>Full </a:t>
            </a:r>
            <a:r>
              <a:rPr lang="en-US" sz="2000" dirty="0"/>
              <a:t>FEP functionality in all </a:t>
            </a:r>
            <a:r>
              <a:rPr lang="en-US" sz="2000" dirty="0" smtClean="0"/>
              <a:t>sites</a:t>
            </a:r>
          </a:p>
          <a:p>
            <a:pPr marL="460375" lvl="1" indent="-460375"/>
            <a:r>
              <a:rPr lang="en-US" sz="2000" dirty="0" smtClean="0"/>
              <a:t>Reporting </a:t>
            </a:r>
            <a:r>
              <a:rPr lang="en-US" sz="2000" dirty="0"/>
              <a:t>component in the CAS monitors the entire organization</a:t>
            </a:r>
          </a:p>
          <a:p>
            <a:pPr marL="460375" lvl="1" indent="-460375"/>
            <a:endParaRPr lang="en-US" sz="2000" dirty="0"/>
          </a:p>
          <a:p>
            <a:pPr marL="460375" lvl="1" indent="-460375"/>
            <a:endParaRPr lang="en-US" sz="2000" dirty="0"/>
          </a:p>
        </p:txBody>
      </p:sp>
      <p:sp>
        <p:nvSpPr>
          <p:cNvPr id="93" name="Content Placeholder 2"/>
          <p:cNvSpPr txBox="1">
            <a:spLocks/>
          </p:cNvSpPr>
          <p:nvPr/>
        </p:nvSpPr>
        <p:spPr>
          <a:xfrm>
            <a:off x="519113" y="4988063"/>
            <a:ext cx="4863465" cy="1428083"/>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8"/>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8"/>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8"/>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0375" lvl="1" indent="-460375"/>
            <a:r>
              <a:rPr lang="en-US" sz="2000" dirty="0" smtClean="0"/>
              <a:t>FEP2012 </a:t>
            </a:r>
            <a:r>
              <a:rPr lang="en-US" sz="2000" dirty="0"/>
              <a:t>installs on top of Configuration Manager </a:t>
            </a:r>
            <a:r>
              <a:rPr lang="en-US" sz="2000" dirty="0" smtClean="0"/>
              <a:t>2012</a:t>
            </a:r>
          </a:p>
          <a:p>
            <a:pPr marL="460375" lvl="1" indent="-460375"/>
            <a:r>
              <a:rPr lang="en-US" sz="2000" dirty="0" smtClean="0"/>
              <a:t>No </a:t>
            </a:r>
            <a:r>
              <a:rPr lang="en-US" sz="2000" dirty="0"/>
              <a:t>need to re-install FEP client agents</a:t>
            </a:r>
          </a:p>
          <a:p>
            <a:pPr marL="460375" lvl="1" indent="-460375"/>
            <a:endParaRPr lang="en-US" sz="2000" dirty="0"/>
          </a:p>
          <a:p>
            <a:pPr marL="460375" lvl="1" indent="-460375"/>
            <a:endParaRPr lang="en-US" sz="2000" dirty="0"/>
          </a:p>
          <a:p>
            <a:pPr marL="460375" lvl="1" indent="-460375"/>
            <a:endParaRPr lang="en-US" sz="2000" dirty="0"/>
          </a:p>
        </p:txBody>
      </p:sp>
      <p:sp>
        <p:nvSpPr>
          <p:cNvPr id="94" name="Rectangle 93"/>
          <p:cNvSpPr/>
          <p:nvPr/>
        </p:nvSpPr>
        <p:spPr>
          <a:xfrm>
            <a:off x="443360" y="4646431"/>
            <a:ext cx="5092764" cy="341632"/>
          </a:xfrm>
          <a:prstGeom prst="rect">
            <a:avLst/>
          </a:prstGeom>
          <a:effectLst/>
        </p:spPr>
        <p:txBody>
          <a:bodyPr wrap="square">
            <a:spAutoFit/>
          </a:bodyPr>
          <a:lstStyle/>
          <a:p>
            <a:pPr marL="0" lvl="1">
              <a:lnSpc>
                <a:spcPct val="90000"/>
              </a:lnSpc>
              <a:spcBef>
                <a:spcPct val="20000"/>
              </a:spcBef>
              <a:spcAft>
                <a:spcPts val="600"/>
              </a:spcAft>
              <a:buSzPct val="90000"/>
            </a:pPr>
            <a:r>
              <a:rPr lang="en-US" b="1" dirty="0" smtClean="0"/>
              <a:t>Simplified Migration</a:t>
            </a:r>
            <a:endParaRPr lang="en-US" dirty="0"/>
          </a:p>
        </p:txBody>
      </p:sp>
    </p:spTree>
    <p:extLst>
      <p:ext uri="{BB962C8B-B14F-4D97-AF65-F5344CB8AC3E}">
        <p14:creationId xmlns:p14="http://schemas.microsoft.com/office/powerpoint/2010/main" val="3413209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4"/>
                                        </p:tgtEl>
                                        <p:attrNameLst>
                                          <p:attrName>style.visibility</p:attrName>
                                        </p:attrNameLst>
                                      </p:cBhvr>
                                      <p:to>
                                        <p:strVal val="visible"/>
                                      </p:to>
                                    </p:set>
                                    <p:animEffect transition="in" filter="fade">
                                      <p:cBhvr>
                                        <p:cTn id="43" dur="500"/>
                                        <p:tgtEl>
                                          <p:spTgt spid="9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3"/>
                                        </p:tgtEl>
                                        <p:attrNameLst>
                                          <p:attrName>style.visibility</p:attrName>
                                        </p:attrNameLst>
                                      </p:cBhvr>
                                      <p:to>
                                        <p:strVal val="visible"/>
                                      </p:to>
                                    </p:set>
                                    <p:animEffect transition="in" filter="fade">
                                      <p:cBhvr>
                                        <p:cTn id="4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9" grpId="0"/>
      <p:bldP spid="93" grpId="0"/>
      <p:bldP spid="9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FEP 2012: Role Based Access Control </a:t>
            </a:r>
            <a:endParaRPr lang="en-US" dirty="0"/>
          </a:p>
        </p:txBody>
      </p:sp>
      <p:pic>
        <p:nvPicPr>
          <p:cNvPr id="6" name="Picture 2" descr="C:\Work\Presentations\Max\images\User.png"/>
          <p:cNvPicPr>
            <a:picLocks noChangeAspect="1" noChangeArrowheads="1"/>
          </p:cNvPicPr>
          <p:nvPr/>
        </p:nvPicPr>
        <p:blipFill>
          <a:blip r:embed="rId3" cstate="print"/>
          <a:srcRect/>
          <a:stretch>
            <a:fillRect/>
          </a:stretch>
        </p:blipFill>
        <p:spPr bwMode="auto">
          <a:xfrm>
            <a:off x="857611" y="4220828"/>
            <a:ext cx="1305695" cy="878917"/>
          </a:xfrm>
          <a:prstGeom prst="rect">
            <a:avLst/>
          </a:prstGeom>
          <a:noFill/>
          <a:effectLst>
            <a:outerShdw blurRad="139700" dist="101600" dir="5400000" algn="t" rotWithShape="0">
              <a:prstClr val="black">
                <a:alpha val="40000"/>
              </a:prstClr>
            </a:outerShdw>
          </a:effectLst>
        </p:spPr>
      </p:pic>
      <p:sp>
        <p:nvSpPr>
          <p:cNvPr id="10" name="Rounded Rectangle 9"/>
          <p:cNvSpPr/>
          <p:nvPr/>
        </p:nvSpPr>
        <p:spPr bwMode="auto">
          <a:xfrm>
            <a:off x="324212" y="4910649"/>
            <a:ext cx="2226901" cy="616254"/>
          </a:xfrm>
          <a:prstGeom prst="roundRect">
            <a:avLst>
              <a:gd name="adj" fmla="val 0"/>
            </a:avLst>
          </a:prstGeom>
          <a:no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tx1"/>
                </a:solidFill>
              </a:rPr>
              <a:t>Security Administrator</a:t>
            </a:r>
          </a:p>
        </p:txBody>
      </p:sp>
      <p:sp>
        <p:nvSpPr>
          <p:cNvPr id="12" name="Right Arrow 11"/>
          <p:cNvSpPr/>
          <p:nvPr/>
        </p:nvSpPr>
        <p:spPr bwMode="auto">
          <a:xfrm>
            <a:off x="2229212" y="4448311"/>
            <a:ext cx="1295400" cy="609600"/>
          </a:xfrm>
          <a:prstGeom prst="rightArrow">
            <a:avLst/>
          </a:prstGeom>
          <a:gradFill>
            <a:gsLst>
              <a:gs pos="0">
                <a:schemeClr val="accent3">
                  <a:lumMod val="50000"/>
                </a:schemeClr>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3" name="Rounded Rectangle 12"/>
          <p:cNvSpPr/>
          <p:nvPr/>
        </p:nvSpPr>
        <p:spPr bwMode="auto">
          <a:xfrm>
            <a:off x="3753212" y="4126482"/>
            <a:ext cx="2590800" cy="1240846"/>
          </a:xfrm>
          <a:prstGeom prst="roundRect">
            <a:avLst>
              <a:gd name="adj" fmla="val 5785"/>
            </a:avLst>
          </a:prstGeom>
          <a:ln>
            <a:headEnd type="none" w="med" len="med"/>
            <a:tailEnd type="none" w="med" len="med"/>
          </a:ln>
        </p:spPr>
        <p:style>
          <a:lnRef idx="1">
            <a:schemeClr val="accent5"/>
          </a:lnRef>
          <a:fillRef idx="1002">
            <a:schemeClr val="dk1"/>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marL="342900" lvl="0" indent="-342900">
              <a:buFont typeface="Arial" pitchFamily="34" charset="0"/>
              <a:buChar char="•"/>
            </a:pPr>
            <a:r>
              <a:rPr lang="en-US" sz="1200" dirty="0"/>
              <a:t>Create new policies</a:t>
            </a:r>
          </a:p>
          <a:p>
            <a:pPr marL="342900" marR="0" lvl="0" indent="-342900">
              <a:spcBef>
                <a:spcPts val="0"/>
              </a:spcBef>
              <a:spcAft>
                <a:spcPts val="0"/>
              </a:spcAft>
              <a:buFont typeface="Arial" pitchFamily="34" charset="0"/>
              <a:buChar char="•"/>
            </a:pPr>
            <a:r>
              <a:rPr lang="en-US" sz="1200" dirty="0"/>
              <a:t>Modify default policies</a:t>
            </a:r>
          </a:p>
          <a:p>
            <a:pPr marL="342900" marR="0" lvl="0" indent="-342900">
              <a:spcBef>
                <a:spcPts val="0"/>
              </a:spcBef>
              <a:spcAft>
                <a:spcPts val="0"/>
              </a:spcAft>
              <a:buFont typeface="Arial" pitchFamily="34" charset="0"/>
              <a:buChar char="•"/>
            </a:pPr>
            <a:r>
              <a:rPr lang="en-US" sz="1200" dirty="0"/>
              <a:t>Modify custom policies</a:t>
            </a:r>
          </a:p>
          <a:p>
            <a:pPr marL="342900" marR="0" lvl="0" indent="-342900">
              <a:spcBef>
                <a:spcPts val="0"/>
              </a:spcBef>
              <a:spcAft>
                <a:spcPts val="0"/>
              </a:spcAft>
              <a:buFont typeface="Arial" pitchFamily="34" charset="0"/>
              <a:buChar char="•"/>
            </a:pPr>
            <a:r>
              <a:rPr lang="en-US" sz="1200" dirty="0"/>
              <a:t>Modify </a:t>
            </a:r>
            <a:r>
              <a:rPr lang="en-US" sz="1200" dirty="0" smtClean="0"/>
              <a:t>Precedence</a:t>
            </a:r>
            <a:endParaRPr lang="en-US" sz="1200" dirty="0">
              <a:gradFill>
                <a:gsLst>
                  <a:gs pos="0">
                    <a:srgbClr val="FFFFFF"/>
                  </a:gs>
                  <a:gs pos="100000">
                    <a:srgbClr val="FFFFFF"/>
                  </a:gs>
                </a:gsLst>
                <a:lin ang="5400000" scaled="0"/>
              </a:gradFill>
            </a:endParaRPr>
          </a:p>
        </p:txBody>
      </p:sp>
      <p:pic>
        <p:nvPicPr>
          <p:cNvPr id="14" name="Picture 2" descr="C:\Work\Presentations\Max\images\User.png"/>
          <p:cNvPicPr>
            <a:picLocks noChangeAspect="1" noChangeArrowheads="1"/>
          </p:cNvPicPr>
          <p:nvPr/>
        </p:nvPicPr>
        <p:blipFill>
          <a:blip r:embed="rId3" cstate="print"/>
          <a:srcRect/>
          <a:stretch>
            <a:fillRect/>
          </a:stretch>
        </p:blipFill>
        <p:spPr bwMode="auto">
          <a:xfrm>
            <a:off x="7933917" y="4339861"/>
            <a:ext cx="1305695" cy="878917"/>
          </a:xfrm>
          <a:prstGeom prst="rect">
            <a:avLst/>
          </a:prstGeom>
          <a:noFill/>
          <a:effectLst>
            <a:outerShdw blurRad="139700" dist="101600" dir="5400000" algn="t" rotWithShape="0">
              <a:prstClr val="black">
                <a:alpha val="40000"/>
              </a:prstClr>
            </a:outerShdw>
          </a:effectLst>
        </p:spPr>
      </p:pic>
      <p:sp>
        <p:nvSpPr>
          <p:cNvPr id="15" name="Rounded Rectangle 14"/>
          <p:cNvSpPr/>
          <p:nvPr/>
        </p:nvSpPr>
        <p:spPr bwMode="auto">
          <a:xfrm>
            <a:off x="7573619" y="5049311"/>
            <a:ext cx="2226901" cy="616254"/>
          </a:xfrm>
          <a:prstGeom prst="roundRect">
            <a:avLst>
              <a:gd name="adj" fmla="val 0"/>
            </a:avLst>
          </a:prstGeom>
          <a:no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tx1"/>
                </a:solidFill>
              </a:rPr>
              <a:t>Policy Deployment Manager</a:t>
            </a:r>
          </a:p>
        </p:txBody>
      </p:sp>
      <p:sp>
        <p:nvSpPr>
          <p:cNvPr id="16" name="Rounded Rectangle 15"/>
          <p:cNvSpPr/>
          <p:nvPr/>
        </p:nvSpPr>
        <p:spPr bwMode="auto">
          <a:xfrm>
            <a:off x="9773012" y="4383639"/>
            <a:ext cx="1981200" cy="620423"/>
          </a:xfrm>
          <a:prstGeom prst="roundRect">
            <a:avLst>
              <a:gd name="adj" fmla="val 5785"/>
            </a:avLst>
          </a:prstGeom>
          <a:ln>
            <a:headEnd type="none" w="med" len="med"/>
            <a:tailEnd type="none" w="med" len="med"/>
          </a:ln>
        </p:spPr>
        <p:style>
          <a:lnRef idx="1">
            <a:schemeClr val="accent5"/>
          </a:lnRef>
          <a:fillRef idx="1002">
            <a:schemeClr val="dk1"/>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marL="171450" lvl="0" indent="-171450">
              <a:buFont typeface="Arial" pitchFamily="34" charset="0"/>
              <a:buChar char="•"/>
            </a:pPr>
            <a:r>
              <a:rPr lang="en-US" sz="1200" dirty="0"/>
              <a:t>Assign policy to collection</a:t>
            </a:r>
            <a:endParaRPr lang="en-US" sz="1200" dirty="0">
              <a:latin typeface="Franklin Gothic Book"/>
              <a:ea typeface="Times New Roman"/>
              <a:cs typeface="Times New Roman"/>
            </a:endParaRPr>
          </a:p>
        </p:txBody>
      </p:sp>
      <p:sp>
        <p:nvSpPr>
          <p:cNvPr id="17" name="Right Arrow 16"/>
          <p:cNvSpPr/>
          <p:nvPr/>
        </p:nvSpPr>
        <p:spPr bwMode="auto">
          <a:xfrm>
            <a:off x="6496411" y="4439711"/>
            <a:ext cx="1295400" cy="609600"/>
          </a:xfrm>
          <a:prstGeom prst="rightArrow">
            <a:avLst/>
          </a:prstGeom>
          <a:gradFill>
            <a:gsLst>
              <a:gs pos="0">
                <a:schemeClr val="accent3">
                  <a:lumMod val="50000"/>
                </a:schemeClr>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 name="Right Arrow 17"/>
          <p:cNvSpPr/>
          <p:nvPr/>
        </p:nvSpPr>
        <p:spPr bwMode="auto">
          <a:xfrm>
            <a:off x="8972911" y="4400288"/>
            <a:ext cx="647701" cy="609600"/>
          </a:xfrm>
          <a:prstGeom prst="rightArrow">
            <a:avLst/>
          </a:prstGeom>
          <a:gradFill>
            <a:gsLst>
              <a:gs pos="0">
                <a:schemeClr val="accent3">
                  <a:lumMod val="50000"/>
                </a:schemeClr>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9" name="Content Placeholder 2"/>
          <p:cNvSpPr txBox="1">
            <a:spLocks/>
          </p:cNvSpPr>
          <p:nvPr/>
        </p:nvSpPr>
        <p:spPr>
          <a:xfrm>
            <a:off x="857611" y="1296472"/>
            <a:ext cx="9714673" cy="1428083"/>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0375" lvl="1" indent="-460375"/>
            <a:r>
              <a:rPr lang="en-US" dirty="0" smtClean="0"/>
              <a:t>Custom </a:t>
            </a:r>
            <a:r>
              <a:rPr lang="en-US" dirty="0"/>
              <a:t>roles to separate security and operation </a:t>
            </a:r>
            <a:r>
              <a:rPr lang="en-US" dirty="0" smtClean="0"/>
              <a:t>roles</a:t>
            </a:r>
          </a:p>
          <a:p>
            <a:pPr marL="460375" lvl="1" indent="-460375"/>
            <a:r>
              <a:rPr lang="en-US" dirty="0" smtClean="0"/>
              <a:t>User </a:t>
            </a:r>
            <a:r>
              <a:rPr lang="en-US" dirty="0"/>
              <a:t>views and manages clients only within its related </a:t>
            </a:r>
            <a:r>
              <a:rPr lang="en-US" dirty="0" smtClean="0"/>
              <a:t>scope:</a:t>
            </a:r>
          </a:p>
          <a:p>
            <a:pPr marL="863600" lvl="2" indent="-460375"/>
            <a:r>
              <a:rPr lang="en-US" sz="1600" dirty="0" smtClean="0"/>
              <a:t>Dashboard </a:t>
            </a:r>
            <a:r>
              <a:rPr lang="en-US" sz="1600" dirty="0"/>
              <a:t>includes data only from in-scope </a:t>
            </a:r>
            <a:r>
              <a:rPr lang="en-US" sz="1600" dirty="0" smtClean="0"/>
              <a:t>collections</a:t>
            </a:r>
          </a:p>
          <a:p>
            <a:pPr marL="863600" lvl="2" indent="-460375"/>
            <a:r>
              <a:rPr lang="en-US" sz="2000" dirty="0" smtClean="0"/>
              <a:t>Remediation </a:t>
            </a:r>
            <a:r>
              <a:rPr lang="en-US" sz="2000" dirty="0"/>
              <a:t>tasks run on machines within user </a:t>
            </a:r>
            <a:r>
              <a:rPr lang="en-US" sz="2000" dirty="0" smtClean="0"/>
              <a:t>scope</a:t>
            </a:r>
          </a:p>
          <a:p>
            <a:pPr marL="460375" lvl="1" indent="-460375"/>
            <a:r>
              <a:rPr lang="en-US" sz="2800" dirty="0" smtClean="0"/>
              <a:t>Policy </a:t>
            </a:r>
            <a:r>
              <a:rPr lang="en-US" sz="2800" dirty="0"/>
              <a:t>can be managed from multiple sites </a:t>
            </a:r>
          </a:p>
          <a:p>
            <a:pPr marL="460375" lvl="1" indent="-460375"/>
            <a:endParaRPr lang="en-US" dirty="0"/>
          </a:p>
        </p:txBody>
      </p:sp>
    </p:spTree>
    <p:extLst>
      <p:ext uri="{BB962C8B-B14F-4D97-AF65-F5344CB8AC3E}">
        <p14:creationId xmlns:p14="http://schemas.microsoft.com/office/powerpoint/2010/main" val="1495500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05085667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FEP 2012: User Centric support</a:t>
            </a:r>
            <a:endParaRPr lang="en-US" dirty="0"/>
          </a:p>
        </p:txBody>
      </p:sp>
      <p:sp>
        <p:nvSpPr>
          <p:cNvPr id="3" name="Text Placeholder 2"/>
          <p:cNvSpPr>
            <a:spLocks noGrp="1"/>
          </p:cNvSpPr>
          <p:nvPr>
            <p:ph type="body" sz="quarter" idx="10"/>
          </p:nvPr>
        </p:nvSpPr>
        <p:spPr>
          <a:xfrm>
            <a:off x="519112" y="1447799"/>
            <a:ext cx="6068501" cy="3323987"/>
          </a:xfrm>
        </p:spPr>
        <p:txBody>
          <a:bodyPr/>
          <a:lstStyle/>
          <a:p>
            <a:pPr marL="460375" lvl="1" indent="-460375"/>
            <a:r>
              <a:rPr lang="en-US" sz="3200" dirty="0"/>
              <a:t>Utilizes a new Configuration Manager feature called “User Device Affinity” (UDA)</a:t>
            </a:r>
          </a:p>
          <a:p>
            <a:pPr marL="460375" lvl="1" indent="-460375"/>
            <a:r>
              <a:rPr lang="en-US" dirty="0"/>
              <a:t>Deploy client to users’ collections</a:t>
            </a:r>
          </a:p>
          <a:p>
            <a:pPr marL="460375" lvl="1" indent="-460375"/>
            <a:r>
              <a:rPr lang="en-US" dirty="0"/>
              <a:t>Assign policy to users’ collections</a:t>
            </a:r>
          </a:p>
          <a:p>
            <a:pPr marL="460375" lvl="1" indent="-460375"/>
            <a:r>
              <a:rPr lang="en-US" dirty="0"/>
              <a:t>User centric reports (post beta)</a:t>
            </a:r>
          </a:p>
          <a:p>
            <a:pPr marL="460375" lvl="1" indent="-460375"/>
            <a:endParaRPr lang="en-US" dirty="0"/>
          </a:p>
          <a:p>
            <a:endParaRPr lang="en-US" dirty="0"/>
          </a:p>
        </p:txBody>
      </p:sp>
      <p:sp>
        <p:nvSpPr>
          <p:cNvPr id="5" name="Rounded Rectangle 4"/>
          <p:cNvSpPr/>
          <p:nvPr/>
        </p:nvSpPr>
        <p:spPr bwMode="auto">
          <a:xfrm rot="10800000">
            <a:off x="6436083" y="1295402"/>
            <a:ext cx="5625923" cy="5333998"/>
          </a:xfrm>
          <a:prstGeom prst="roundRect">
            <a:avLst>
              <a:gd name="adj" fmla="val 5785"/>
            </a:avLst>
          </a:prstGeom>
          <a:ln>
            <a:headEnd type="none" w="med" len="med"/>
            <a:tailEnd type="none" w="med" len="med"/>
          </a:ln>
        </p:spPr>
        <p:style>
          <a:lnRef idx="1">
            <a:schemeClr val="accent5"/>
          </a:lnRef>
          <a:fillRef idx="1002">
            <a:schemeClr val="dk1"/>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altLang="zh-CN" sz="2200" dirty="0">
              <a:gradFill>
                <a:gsLst>
                  <a:gs pos="0">
                    <a:srgbClr val="FFFFFF"/>
                  </a:gs>
                  <a:gs pos="100000">
                    <a:srgbClr val="FFFFFF"/>
                  </a:gs>
                </a:gsLst>
                <a:lin ang="5400000" scaled="0"/>
              </a:gra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1914" y="1638302"/>
            <a:ext cx="4799570" cy="4495800"/>
          </a:xfrm>
          <a:prstGeom prst="rect">
            <a:avLst/>
          </a:prstGeom>
          <a:ln>
            <a:noFill/>
          </a:ln>
          <a:effectLst/>
          <a:extLst/>
        </p:spPr>
        <p:style>
          <a:lnRef idx="0">
            <a:scrgbClr r="0" g="0" b="0"/>
          </a:lnRef>
          <a:fillRef idx="1002">
            <a:schemeClr val="dk1"/>
          </a:fillRef>
          <a:effectRef idx="0">
            <a:scrgbClr r="0" g="0" b="0"/>
          </a:effectRef>
          <a:fontRef idx="major"/>
        </p:style>
      </p:pic>
    </p:spTree>
    <p:extLst>
      <p:ext uri="{BB962C8B-B14F-4D97-AF65-F5344CB8AC3E}">
        <p14:creationId xmlns:p14="http://schemas.microsoft.com/office/powerpoint/2010/main" val="3340239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ounded Rectangle 71"/>
          <p:cNvSpPr/>
          <p:nvPr/>
        </p:nvSpPr>
        <p:spPr bwMode="auto">
          <a:xfrm rot="10800000">
            <a:off x="5171955" y="1955380"/>
            <a:ext cx="6834000" cy="3988219"/>
          </a:xfrm>
          <a:prstGeom prst="roundRect">
            <a:avLst>
              <a:gd name="adj" fmla="val 5785"/>
            </a:avLst>
          </a:prstGeom>
          <a:ln>
            <a:headEnd type="none" w="med" len="med"/>
            <a:tailEnd type="none" w="med" len="med"/>
          </a:ln>
        </p:spPr>
        <p:style>
          <a:lnRef idx="1">
            <a:schemeClr val="accent5"/>
          </a:lnRef>
          <a:fillRef idx="1002">
            <a:schemeClr val="dk1"/>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altLang="zh-CN" sz="2200" dirty="0">
              <a:gradFill>
                <a:gsLst>
                  <a:gs pos="0">
                    <a:srgbClr val="FFFFFF"/>
                  </a:gs>
                  <a:gs pos="100000">
                    <a:srgbClr val="FFFFFF"/>
                  </a:gs>
                </a:gsLst>
                <a:lin ang="5400000" scaled="0"/>
              </a:gradFill>
            </a:endParaRPr>
          </a:p>
        </p:txBody>
      </p:sp>
      <p:sp>
        <p:nvSpPr>
          <p:cNvPr id="79" name="Intranet"/>
          <p:cNvSpPr/>
          <p:nvPr/>
        </p:nvSpPr>
        <p:spPr bwMode="auto">
          <a:xfrm>
            <a:off x="6269722" y="2403186"/>
            <a:ext cx="670037" cy="276999"/>
          </a:xfrm>
          <a:prstGeom prst="rect">
            <a:avLst/>
          </a:prstGeom>
        </p:spPr>
        <p:txBody>
          <a:bodyPr wrap="square">
            <a:spAutoFit/>
          </a:bodyPr>
          <a:lstStyle/>
          <a:p>
            <a:pPr algn="ctr" defTabSz="1462361"/>
            <a:r>
              <a:rPr lang="en-US" sz="1200" b="1" dirty="0">
                <a:ln w="18415" cmpd="sng">
                  <a:noFill/>
                  <a:prstDash val="solid"/>
                </a:ln>
                <a:solidFill>
                  <a:schemeClr val="bg1"/>
                </a:solidFill>
                <a:latin typeface="Segoe"/>
              </a:rPr>
              <a:t>FEP</a:t>
            </a:r>
          </a:p>
        </p:txBody>
      </p:sp>
      <p:grpSp>
        <p:nvGrpSpPr>
          <p:cNvPr id="49" name="Group 48"/>
          <p:cNvGrpSpPr/>
          <p:nvPr/>
        </p:nvGrpSpPr>
        <p:grpSpPr>
          <a:xfrm>
            <a:off x="10144795" y="2514600"/>
            <a:ext cx="959635" cy="690014"/>
            <a:chOff x="7490155" y="2660239"/>
            <a:chExt cx="1272848" cy="988009"/>
          </a:xfrm>
        </p:grpSpPr>
        <p:grpSp>
          <p:nvGrpSpPr>
            <p:cNvPr id="46" name="Group 45"/>
            <p:cNvGrpSpPr/>
            <p:nvPr/>
          </p:nvGrpSpPr>
          <p:grpSpPr>
            <a:xfrm>
              <a:off x="7490155" y="3156985"/>
              <a:ext cx="1272848" cy="491263"/>
              <a:chOff x="7388329" y="3114720"/>
              <a:chExt cx="1474143" cy="568959"/>
            </a:xfrm>
          </p:grpSpPr>
          <p:sp>
            <p:nvSpPr>
              <p:cNvPr id="28" name="&quot;GLASS&quot;; White to Transparent Linear; Shadow; 1pt stroke;"/>
              <p:cNvSpPr/>
              <p:nvPr/>
            </p:nvSpPr>
            <p:spPr bwMode="auto">
              <a:xfrm>
                <a:off x="7499568" y="3264005"/>
                <a:ext cx="1268883" cy="419674"/>
              </a:xfrm>
              <a:prstGeom prst="ellipse">
                <a:avLst/>
              </a:prstGeom>
              <a:gradFill>
                <a:gsLst>
                  <a:gs pos="0">
                    <a:schemeClr val="tx1">
                      <a:lumMod val="50000"/>
                      <a:lumOff val="50000"/>
                    </a:schemeClr>
                  </a:gs>
                  <a:gs pos="52500">
                    <a:schemeClr val="tx1">
                      <a:alpha val="88000"/>
                    </a:schemeClr>
                  </a:gs>
                  <a:gs pos="100000">
                    <a:schemeClr val="accent3"/>
                  </a:gs>
                </a:gsLst>
                <a:lin ang="5400000" scaled="0"/>
              </a:gradFill>
              <a:ln w="19050" cap="flat" cmpd="sng" algn="ctr">
                <a:noFill/>
                <a:prstDash val="solid"/>
                <a:round/>
                <a:headEnd type="none" w="med" len="med"/>
                <a:tailEnd type="none" w="med" len="med"/>
              </a:ln>
              <a:effectLst>
                <a:outerShdw dist="88900" dir="5400000" algn="t" rotWithShape="0">
                  <a:prstClr val="black">
                    <a:alpha val="22000"/>
                  </a:prstClr>
                </a:outerShdw>
              </a:effectLst>
            </p:spPr>
            <p:txBody>
              <a:bodyPr vert="horz" wrap="square" lIns="91440" tIns="45720" rIns="91440" bIns="45720" numCol="1" rtlCol="0" anchor="ctr" anchorCtr="0" compatLnSpc="1">
                <a:prstTxWarp prst="textNoShape">
                  <a:avLst/>
                </a:prstTxWarp>
              </a:bodyPr>
              <a:lstStyle/>
              <a:p>
                <a:pPr defTabSz="1462361" fontAlgn="base">
                  <a:spcBef>
                    <a:spcPct val="0"/>
                  </a:spcBef>
                  <a:spcAft>
                    <a:spcPct val="0"/>
                  </a:spcAft>
                  <a:defRPr/>
                </a:pPr>
                <a:endParaRPr lang="en-US" altLang="zh-CN" b="1" dirty="0">
                  <a:solidFill>
                    <a:srgbClr val="FFFFFF"/>
                  </a:solidFill>
                  <a:latin typeface="Segoe"/>
                </a:endParaRPr>
              </a:p>
            </p:txBody>
          </p:sp>
          <p:sp>
            <p:nvSpPr>
              <p:cNvPr id="29" name="&quot;GLASS&quot;; White to Transparent Linear; Shadow; 1pt stroke;"/>
              <p:cNvSpPr/>
              <p:nvPr/>
            </p:nvSpPr>
            <p:spPr bwMode="auto">
              <a:xfrm>
                <a:off x="7388329" y="3114720"/>
                <a:ext cx="1474143" cy="485416"/>
              </a:xfrm>
              <a:prstGeom prst="ellipse">
                <a:avLst/>
              </a:prstGeom>
              <a:gradFill flip="none" rotWithShape="1">
                <a:gsLst>
                  <a:gs pos="8000">
                    <a:srgbClr val="FFFFFF"/>
                  </a:gs>
                  <a:gs pos="87000">
                    <a:srgbClr val="000000">
                      <a:lumMod val="85000"/>
                      <a:lumOff val="15000"/>
                      <a:alpha val="48000"/>
                    </a:srgbClr>
                  </a:gs>
                </a:gsLst>
                <a:lin ang="5400000" scaled="0"/>
                <a:tileRect/>
              </a:gradFill>
              <a:ln w="41275" cap="flat" cmpd="sng" algn="ctr">
                <a:gradFill>
                  <a:gsLst>
                    <a:gs pos="0">
                      <a:schemeClr val="bg1"/>
                    </a:gs>
                    <a:gs pos="32000">
                      <a:schemeClr val="bg1">
                        <a:alpha val="0"/>
                      </a:schemeClr>
                    </a:gs>
                    <a:gs pos="100000">
                      <a:schemeClr val="tx1">
                        <a:alpha val="55000"/>
                      </a:schemeClr>
                    </a:gs>
                  </a:gsLst>
                  <a:lin ang="5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218987" fontAlgn="base">
                  <a:spcBef>
                    <a:spcPct val="0"/>
                  </a:spcBef>
                  <a:spcAft>
                    <a:spcPct val="0"/>
                  </a:spcAft>
                  <a:defRPr/>
                </a:pPr>
                <a:endParaRPr lang="en-US" b="1" dirty="0">
                  <a:solidFill>
                    <a:srgbClr val="FFFFFF"/>
                  </a:solidFill>
                  <a:latin typeface="Segoe"/>
                </a:endParaRPr>
              </a:p>
            </p:txBody>
          </p:sp>
        </p:grpSp>
        <p:pic>
          <p:nvPicPr>
            <p:cNvPr id="1046" name="Picture 22" descr="C:\Users\victor.melniciuc\Desktop\==Work\ForeFront\ForeFront deck (Dec 10)\Assets\Serve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423" y="2660239"/>
              <a:ext cx="561294" cy="748391"/>
            </a:xfrm>
            <a:prstGeom prst="rect">
              <a:avLst/>
            </a:prstGeom>
            <a:noFill/>
            <a:effectLst>
              <a:outerShdw dist="76200" dir="5400000" algn="t" rotWithShape="0">
                <a:prstClr val="black">
                  <a:alpha val="26000"/>
                </a:prstClr>
              </a:outerShdw>
            </a:effectLst>
            <a:extLst>
              <a:ext uri="{909E8E84-426E-40DD-AFC4-6F175D3DCCD1}">
                <a14:hiddenFill xmlns:a14="http://schemas.microsoft.com/office/drawing/2010/main">
                  <a:solidFill>
                    <a:srgbClr val="FFFFFF"/>
                  </a:solidFill>
                </a14:hiddenFill>
              </a:ext>
            </a:extLst>
          </p:spPr>
        </p:pic>
        <p:grpSp>
          <p:nvGrpSpPr>
            <p:cNvPr id="48" name="Group 47"/>
            <p:cNvGrpSpPr/>
            <p:nvPr/>
          </p:nvGrpSpPr>
          <p:grpSpPr>
            <a:xfrm>
              <a:off x="7747612" y="3098234"/>
              <a:ext cx="379122" cy="278134"/>
              <a:chOff x="7747612" y="3098234"/>
              <a:chExt cx="379122" cy="278134"/>
            </a:xfrm>
          </p:grpSpPr>
          <p:sp>
            <p:nvSpPr>
              <p:cNvPr id="47" name="Oval 46"/>
              <p:cNvSpPr/>
              <p:nvPr/>
            </p:nvSpPr>
            <p:spPr bwMode="auto">
              <a:xfrm>
                <a:off x="7747612" y="3284603"/>
                <a:ext cx="378964" cy="91765"/>
              </a:xfrm>
              <a:prstGeom prst="ellipse">
                <a:avLst/>
              </a:prstGeom>
              <a:solidFill>
                <a:schemeClr val="tx1">
                  <a:alpha val="38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rgbClr val="000000"/>
                  </a:solidFill>
                  <a:effectLst>
                    <a:outerShdw blurRad="38100" dist="38100" dir="2700000" algn="tl">
                      <a:srgbClr val="000000">
                        <a:alpha val="43137"/>
                      </a:srgbClr>
                    </a:outerShdw>
                  </a:effectLst>
                  <a:latin typeface="Segoe" pitchFamily="34" charset="0"/>
                </a:endParaRPr>
              </a:p>
            </p:txBody>
          </p:sp>
          <p:pic>
            <p:nvPicPr>
              <p:cNvPr id="1048" name="Picture 24" descr="C:\Users\victor.melniciuc\Desktop\==Work\ForeFront\ForeFront deck (Dec 10)\Assets\thingie.png"/>
              <p:cNvPicPr>
                <a:picLocks noChangeAspect="1" noChangeArrowheads="1"/>
              </p:cNvPicPr>
              <p:nvPr/>
            </p:nvPicPr>
            <p:blipFill>
              <a:blip r:embed="rId4">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848600" y="3098234"/>
                <a:ext cx="278134" cy="278134"/>
              </a:xfrm>
              <a:prstGeom prst="rect">
                <a:avLst/>
              </a:prstGeom>
              <a:noFill/>
              <a:effectLst>
                <a:outerShdw dist="76200" dir="5400000" algn="t" rotWithShape="0">
                  <a:prstClr val="black">
                    <a:alpha val="16000"/>
                  </a:prstClr>
                </a:outerShdw>
              </a:effectLst>
              <a:extLst>
                <a:ext uri="{909E8E84-426E-40DD-AFC4-6F175D3DCCD1}">
                  <a14:hiddenFill xmlns:a14="http://schemas.microsoft.com/office/drawing/2010/main">
                    <a:solidFill>
                      <a:srgbClr val="FFFFFF"/>
                    </a:solidFill>
                  </a14:hiddenFill>
                </a:ext>
              </a:extLst>
            </p:spPr>
          </p:pic>
        </p:grpSp>
      </p:grpSp>
      <p:grpSp>
        <p:nvGrpSpPr>
          <p:cNvPr id="3" name="Group 2"/>
          <p:cNvGrpSpPr/>
          <p:nvPr/>
        </p:nvGrpSpPr>
        <p:grpSpPr>
          <a:xfrm>
            <a:off x="7694976" y="2074777"/>
            <a:ext cx="1644720" cy="997281"/>
            <a:chOff x="5632037" y="4703042"/>
            <a:chExt cx="1729652" cy="1484084"/>
          </a:xfrm>
        </p:grpSpPr>
        <p:grpSp>
          <p:nvGrpSpPr>
            <p:cNvPr id="50" name="Group 49"/>
            <p:cNvGrpSpPr/>
            <p:nvPr/>
          </p:nvGrpSpPr>
          <p:grpSpPr>
            <a:xfrm>
              <a:off x="5632037" y="5331992"/>
              <a:ext cx="1545032" cy="596314"/>
              <a:chOff x="5938891" y="5227769"/>
              <a:chExt cx="1272848" cy="491263"/>
            </a:xfrm>
          </p:grpSpPr>
          <p:sp>
            <p:nvSpPr>
              <p:cNvPr id="70" name="&quot;GLASS&quot;; White to Transparent Linear; Shadow; 1pt stroke;"/>
              <p:cNvSpPr/>
              <p:nvPr/>
            </p:nvSpPr>
            <p:spPr bwMode="auto">
              <a:xfrm>
                <a:off x="6034940" y="5356668"/>
                <a:ext cx="1095616" cy="362364"/>
              </a:xfrm>
              <a:prstGeom prst="ellipse">
                <a:avLst/>
              </a:prstGeom>
              <a:gradFill>
                <a:gsLst>
                  <a:gs pos="0">
                    <a:schemeClr val="tx1">
                      <a:lumMod val="50000"/>
                      <a:lumOff val="50000"/>
                    </a:schemeClr>
                  </a:gs>
                  <a:gs pos="40000">
                    <a:schemeClr val="tx1">
                      <a:alpha val="88000"/>
                    </a:schemeClr>
                  </a:gs>
                  <a:gs pos="100000">
                    <a:srgbClr val="0070C0"/>
                  </a:gs>
                </a:gsLst>
                <a:lin ang="5400000" scaled="0"/>
              </a:gradFill>
              <a:ln w="19050" cap="flat" cmpd="sng" algn="ctr">
                <a:gradFill>
                  <a:gsLst>
                    <a:gs pos="0">
                      <a:schemeClr val="accent1">
                        <a:tint val="66000"/>
                        <a:satMod val="160000"/>
                        <a:alpha val="0"/>
                      </a:schemeClr>
                    </a:gs>
                    <a:gs pos="75000">
                      <a:schemeClr val="accent1">
                        <a:tint val="44500"/>
                        <a:satMod val="160000"/>
                        <a:lumMod val="100000"/>
                        <a:alpha val="0"/>
                      </a:schemeClr>
                    </a:gs>
                    <a:gs pos="100000">
                      <a:schemeClr val="tx1">
                        <a:alpha val="39000"/>
                      </a:schemeClr>
                    </a:gs>
                  </a:gsLst>
                  <a:lin ang="5400000" scaled="0"/>
                </a:gradFill>
                <a:prstDash val="solid"/>
                <a:round/>
                <a:headEnd type="none" w="med" len="med"/>
                <a:tailEnd type="none" w="med" len="med"/>
              </a:ln>
              <a:effectLst>
                <a:outerShdw dist="88900" dir="5400000" algn="t" rotWithShape="0">
                  <a:prstClr val="black">
                    <a:alpha val="22000"/>
                  </a:prstClr>
                </a:outerShdw>
              </a:effectLst>
            </p:spPr>
            <p:txBody>
              <a:bodyPr vert="horz" wrap="square" lIns="91440" tIns="45720" rIns="91440" bIns="45720" numCol="1" rtlCol="0" anchor="ctr" anchorCtr="0" compatLnSpc="1">
                <a:prstTxWarp prst="textNoShape">
                  <a:avLst/>
                </a:prstTxWarp>
              </a:bodyPr>
              <a:lstStyle/>
              <a:p>
                <a:pPr defTabSz="1462361" fontAlgn="base">
                  <a:spcBef>
                    <a:spcPct val="0"/>
                  </a:spcBef>
                  <a:spcAft>
                    <a:spcPct val="0"/>
                  </a:spcAft>
                  <a:defRPr/>
                </a:pPr>
                <a:endParaRPr lang="en-US" altLang="zh-CN" b="1" dirty="0">
                  <a:solidFill>
                    <a:schemeClr val="bg1"/>
                  </a:solidFill>
                  <a:latin typeface="Segoe"/>
                </a:endParaRPr>
              </a:p>
            </p:txBody>
          </p:sp>
          <p:sp>
            <p:nvSpPr>
              <p:cNvPr id="71" name="&quot;GLASS&quot;; White to Transparent Linear; Shadow; 1pt stroke;"/>
              <p:cNvSpPr/>
              <p:nvPr/>
            </p:nvSpPr>
            <p:spPr bwMode="auto">
              <a:xfrm>
                <a:off x="5938891" y="5227769"/>
                <a:ext cx="1272848" cy="419128"/>
              </a:xfrm>
              <a:prstGeom prst="ellipse">
                <a:avLst/>
              </a:prstGeom>
              <a:gradFill flip="none" rotWithShape="1">
                <a:gsLst>
                  <a:gs pos="8000">
                    <a:srgbClr val="FFFFFF"/>
                  </a:gs>
                  <a:gs pos="87000">
                    <a:srgbClr val="000000">
                      <a:lumMod val="85000"/>
                      <a:lumOff val="15000"/>
                      <a:alpha val="48000"/>
                    </a:srgbClr>
                  </a:gs>
                </a:gsLst>
                <a:lin ang="5400000" scaled="0"/>
                <a:tileRect/>
              </a:gradFill>
              <a:ln w="41275" cap="flat" cmpd="sng" algn="ctr">
                <a:gradFill>
                  <a:gsLst>
                    <a:gs pos="0">
                      <a:schemeClr val="bg1"/>
                    </a:gs>
                    <a:gs pos="32000">
                      <a:schemeClr val="bg1">
                        <a:alpha val="0"/>
                      </a:schemeClr>
                    </a:gs>
                    <a:gs pos="100000">
                      <a:schemeClr val="tx1">
                        <a:alpha val="55000"/>
                      </a:schemeClr>
                    </a:gs>
                  </a:gsLst>
                  <a:lin ang="5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218987" fontAlgn="base">
                  <a:spcBef>
                    <a:spcPct val="0"/>
                  </a:spcBef>
                  <a:spcAft>
                    <a:spcPct val="0"/>
                  </a:spcAft>
                  <a:defRPr/>
                </a:pPr>
                <a:endParaRPr lang="en-US" b="1" dirty="0">
                  <a:solidFill>
                    <a:schemeClr val="bg1"/>
                  </a:solidFill>
                  <a:latin typeface="Segoe"/>
                </a:endParaRPr>
              </a:p>
            </p:txBody>
          </p:sp>
        </p:grpSp>
        <p:pic>
          <p:nvPicPr>
            <p:cNvPr id="1052" name="Picture 28" descr="C:\Users\victor.melniciuc\Desktop\==Work\ForeFront\ForeFront deck (Dec 10)\Assets\Serv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0146" y="4703042"/>
              <a:ext cx="706325" cy="941766"/>
            </a:xfrm>
            <a:prstGeom prst="rect">
              <a:avLst/>
            </a:prstGeom>
            <a:noFill/>
            <a:effectLst>
              <a:outerShdw dist="101600" dir="5400000" algn="t" rotWithShape="0">
                <a:prstClr val="black">
                  <a:alpha val="26000"/>
                </a:prstClr>
              </a:outerShdw>
            </a:effectLst>
            <a:extLst>
              <a:ext uri="{909E8E84-426E-40DD-AFC4-6F175D3DCCD1}">
                <a14:hiddenFill xmlns:a14="http://schemas.microsoft.com/office/drawing/2010/main">
                  <a:solidFill>
                    <a:srgbClr val="FFFFFF"/>
                  </a:solidFill>
                </a14:hiddenFill>
              </a:ext>
            </a:extLst>
          </p:spPr>
        </p:pic>
        <p:sp>
          <p:nvSpPr>
            <p:cNvPr id="75" name="Oval 74"/>
            <p:cNvSpPr/>
            <p:nvPr/>
          </p:nvSpPr>
          <p:spPr bwMode="auto">
            <a:xfrm>
              <a:off x="5833718" y="5515446"/>
              <a:ext cx="378964" cy="91765"/>
            </a:xfrm>
            <a:prstGeom prst="ellipse">
              <a:avLst/>
            </a:prstGeom>
            <a:solidFill>
              <a:schemeClr val="tx1">
                <a:alpha val="38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74" name="Picture 24" descr="C:\Users\victor.melniciuc\Desktop\==Work\ForeFront\ForeFront deck (Dec 10)\Assets\thingie.pn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002862" y="5244904"/>
              <a:ext cx="364256" cy="364256"/>
            </a:xfrm>
            <a:prstGeom prst="rect">
              <a:avLst/>
            </a:prstGeom>
            <a:noFill/>
            <a:effectLst>
              <a:outerShdw dist="76200" dir="5400000" algn="t" rotWithShape="0">
                <a:prstClr val="black">
                  <a:alpha val="16000"/>
                </a:prstClr>
              </a:outerShdw>
            </a:effectLst>
            <a:extLst>
              <a:ext uri="{909E8E84-426E-40DD-AFC4-6F175D3DCCD1}">
                <a14:hiddenFill xmlns:a14="http://schemas.microsoft.com/office/drawing/2010/main">
                  <a:solidFill>
                    <a:srgbClr val="FFFFFF"/>
                  </a:solidFill>
                </a14:hiddenFill>
              </a:ext>
            </a:extLst>
          </p:spPr>
        </p:pic>
        <p:sp>
          <p:nvSpPr>
            <p:cNvPr id="14" name="Intranet"/>
            <p:cNvSpPr/>
            <p:nvPr/>
          </p:nvSpPr>
          <p:spPr bwMode="auto">
            <a:xfrm>
              <a:off x="5684927" y="5940905"/>
              <a:ext cx="1676762" cy="246221"/>
            </a:xfrm>
            <a:prstGeom prst="rect">
              <a:avLst/>
            </a:prstGeom>
            <a:noFill/>
            <a:ln w="6350">
              <a:noFill/>
            </a:ln>
            <a:effectLst>
              <a:outerShdw dist="38100" dir="5400000" algn="t" rotWithShape="0">
                <a:prstClr val="black">
                  <a:alpha val="26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smtClean="0">
                  <a:solidFill>
                    <a:schemeClr val="bg1"/>
                  </a:solidFill>
                </a:rPr>
                <a:t>Primary Site</a:t>
              </a:r>
              <a:endParaRPr lang="en-US" sz="1000" b="1" dirty="0">
                <a:solidFill>
                  <a:schemeClr val="bg1"/>
                </a:solidFill>
              </a:endParaRPr>
            </a:p>
          </p:txBody>
        </p:sp>
      </p:grpSp>
      <p:sp>
        <p:nvSpPr>
          <p:cNvPr id="2" name="Title 1"/>
          <p:cNvSpPr>
            <a:spLocks noGrp="1"/>
          </p:cNvSpPr>
          <p:nvPr>
            <p:ph type="title"/>
          </p:nvPr>
        </p:nvSpPr>
        <p:spPr/>
        <p:txBody>
          <a:bodyPr/>
          <a:lstStyle/>
          <a:p>
            <a:r>
              <a:rPr lang="en-US" smtClean="0"/>
              <a:t>FEP 2012: Signature update via Configuration Manager</a:t>
            </a:r>
            <a:endParaRPr lang="en-US" dirty="0"/>
          </a:p>
        </p:txBody>
      </p:sp>
      <p:sp>
        <p:nvSpPr>
          <p:cNvPr id="8" name="Content Placeholder 7"/>
          <p:cNvSpPr>
            <a:spLocks noGrp="1"/>
          </p:cNvSpPr>
          <p:nvPr>
            <p:ph idx="1"/>
          </p:nvPr>
        </p:nvSpPr>
        <p:spPr>
          <a:xfrm>
            <a:off x="519112" y="1891276"/>
            <a:ext cx="4338023" cy="1569660"/>
          </a:xfrm>
        </p:spPr>
        <p:txBody>
          <a:bodyPr/>
          <a:lstStyle/>
          <a:p>
            <a:pPr marL="460375" lvl="1" indent="-460375"/>
            <a:r>
              <a:rPr lang="en-US" sz="2000" dirty="0"/>
              <a:t>Definition delivery fully automated in CM12.</a:t>
            </a:r>
          </a:p>
          <a:p>
            <a:pPr marL="460375" lvl="1" indent="-460375"/>
            <a:r>
              <a:rPr lang="en-US" sz="2000" dirty="0"/>
              <a:t>Definitions downloaded, distributed, and delivered to clients on an Admin-defined schedule.</a:t>
            </a:r>
          </a:p>
          <a:p>
            <a:pPr marL="460375" lvl="1" indent="-460375"/>
            <a:r>
              <a:rPr lang="en-US" sz="2000" dirty="0"/>
              <a:t>Definition content delivered natively through </a:t>
            </a:r>
            <a:r>
              <a:rPr lang="en-US" sz="2000" dirty="0" err="1"/>
              <a:t>ConfigMgr</a:t>
            </a:r>
            <a:r>
              <a:rPr lang="en-US" sz="2000" dirty="0"/>
              <a:t> via distribution points to minimize network impact.</a:t>
            </a:r>
          </a:p>
          <a:p>
            <a:pPr marL="460375" lvl="1" indent="-460375"/>
            <a:r>
              <a:rPr lang="en-US" sz="2000" dirty="0"/>
              <a:t>Fallback source still supported (WSUS, UNC, Microsoft Update</a:t>
            </a:r>
            <a:r>
              <a:rPr lang="en-US" sz="2000" dirty="0" smtClean="0"/>
              <a:t>).</a:t>
            </a:r>
            <a:endParaRPr lang="en-US" sz="2000" dirty="0"/>
          </a:p>
        </p:txBody>
      </p:sp>
      <p:sp>
        <p:nvSpPr>
          <p:cNvPr id="100" name="Intranet"/>
          <p:cNvSpPr/>
          <p:nvPr/>
        </p:nvSpPr>
        <p:spPr bwMode="auto">
          <a:xfrm>
            <a:off x="9735130" y="3283305"/>
            <a:ext cx="2026564" cy="246221"/>
          </a:xfrm>
          <a:prstGeom prst="rect">
            <a:avLst/>
          </a:prstGeom>
        </p:spPr>
        <p:txBody>
          <a:bodyPr wrap="square">
            <a:spAutoFit/>
          </a:bodyPr>
          <a:lstStyle/>
          <a:p>
            <a:pPr algn="ctr" defTabSz="1462361"/>
            <a:r>
              <a:rPr lang="en-US" sz="1000" b="1" dirty="0" smtClean="0">
                <a:ln w="18415" cmpd="sng">
                  <a:noFill/>
                  <a:prstDash val="solid"/>
                </a:ln>
                <a:solidFill>
                  <a:schemeClr val="bg1"/>
                </a:solidFill>
                <a:latin typeface="Segoe"/>
              </a:rPr>
              <a:t>Distribution Point</a:t>
            </a:r>
            <a:endParaRPr lang="en-US" sz="1000" b="1" dirty="0">
              <a:ln w="18415" cmpd="sng">
                <a:noFill/>
                <a:prstDash val="solid"/>
              </a:ln>
              <a:solidFill>
                <a:schemeClr val="bg1"/>
              </a:solidFill>
              <a:latin typeface="Segoe"/>
            </a:endParaRPr>
          </a:p>
        </p:txBody>
      </p:sp>
      <p:sp>
        <p:nvSpPr>
          <p:cNvPr id="93" name="Intranet"/>
          <p:cNvSpPr/>
          <p:nvPr/>
        </p:nvSpPr>
        <p:spPr bwMode="auto">
          <a:xfrm>
            <a:off x="5160831" y="3248157"/>
            <a:ext cx="2235100" cy="246221"/>
          </a:xfrm>
          <a:prstGeom prst="rect">
            <a:avLst/>
          </a:prstGeom>
          <a:noFill/>
          <a:ln w="6350">
            <a:noFill/>
          </a:ln>
          <a:effectLst>
            <a:outerShdw dist="38100" dir="5400000" algn="t" rotWithShape="0">
              <a:prstClr val="black">
                <a:alpha val="26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smtClean="0">
                <a:solidFill>
                  <a:schemeClr val="bg1"/>
                </a:solidFill>
              </a:rPr>
              <a:t>Software Distribution Point </a:t>
            </a:r>
            <a:endParaRPr lang="en-US" sz="1000" b="1" dirty="0">
              <a:solidFill>
                <a:schemeClr val="bg1"/>
              </a:solidFill>
            </a:endParaRPr>
          </a:p>
        </p:txBody>
      </p:sp>
      <p:pic>
        <p:nvPicPr>
          <p:cNvPr id="94" name="Picture 1"/>
          <p:cNvPicPr>
            <a:picLocks noChangeAspect="1" noChangeArrowheads="1"/>
          </p:cNvPicPr>
          <p:nvPr/>
        </p:nvPicPr>
        <p:blipFill>
          <a:blip r:embed="rId7"/>
          <a:srcRect/>
          <a:stretch>
            <a:fillRect/>
          </a:stretch>
        </p:blipFill>
        <p:spPr bwMode="auto">
          <a:xfrm>
            <a:off x="5465631" y="1120430"/>
            <a:ext cx="1159517" cy="778220"/>
          </a:xfrm>
          <a:prstGeom prst="rect">
            <a:avLst/>
          </a:prstGeom>
          <a:noFill/>
          <a:ln w="9525">
            <a:noFill/>
            <a:miter lim="800000"/>
            <a:headEnd/>
            <a:tailEnd/>
          </a:ln>
          <a:effectLst/>
        </p:spPr>
      </p:pic>
      <p:cxnSp>
        <p:nvCxnSpPr>
          <p:cNvPr id="96" name="Straight Arrow Connector 95"/>
          <p:cNvCxnSpPr/>
          <p:nvPr/>
        </p:nvCxnSpPr>
        <p:spPr>
          <a:xfrm>
            <a:off x="6075231" y="1955381"/>
            <a:ext cx="0" cy="586302"/>
          </a:xfrm>
          <a:prstGeom prst="straightConnector1">
            <a:avLst/>
          </a:prstGeom>
          <a:ln w="50800">
            <a:gradFill>
              <a:gsLst>
                <a:gs pos="44000">
                  <a:srgbClr val="FF0000"/>
                </a:gs>
                <a:gs pos="100000">
                  <a:schemeClr val="accent3"/>
                </a:gs>
              </a:gsLst>
              <a:lin ang="5400000" scaled="0"/>
            </a:gra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01" name="Group 15"/>
          <p:cNvGrpSpPr/>
          <p:nvPr/>
        </p:nvGrpSpPr>
        <p:grpSpPr>
          <a:xfrm>
            <a:off x="8011430" y="4989512"/>
            <a:ext cx="1140981" cy="801688"/>
            <a:chOff x="152400" y="2667000"/>
            <a:chExt cx="1905000" cy="1422400"/>
          </a:xfrm>
          <a:effectLst>
            <a:outerShdw blurRad="139700" dist="101600" dir="5400000" algn="t" rotWithShape="0">
              <a:prstClr val="black">
                <a:alpha val="40000"/>
              </a:prstClr>
            </a:outerShdw>
          </a:effectLst>
        </p:grpSpPr>
        <p:pic>
          <p:nvPicPr>
            <p:cNvPr id="102" name="Picture 3" descr="C:\Work\Presentations\Max\images\Display.png"/>
            <p:cNvPicPr>
              <a:picLocks noChangeAspect="1" noChangeArrowheads="1"/>
            </p:cNvPicPr>
            <p:nvPr/>
          </p:nvPicPr>
          <p:blipFill>
            <a:blip r:embed="rId8" cstate="print"/>
            <a:srcRect/>
            <a:stretch>
              <a:fillRect/>
            </a:stretch>
          </p:blipFill>
          <p:spPr bwMode="auto">
            <a:xfrm flipH="1">
              <a:off x="152400" y="2667000"/>
              <a:ext cx="778410" cy="757084"/>
            </a:xfrm>
            <a:prstGeom prst="rect">
              <a:avLst/>
            </a:prstGeom>
            <a:noFill/>
          </p:spPr>
        </p:pic>
        <p:pic>
          <p:nvPicPr>
            <p:cNvPr id="103" name="Picture 3" descr="C:\Work\Presentations\Max\images\Display.png"/>
            <p:cNvPicPr>
              <a:picLocks noChangeAspect="1" noChangeArrowheads="1"/>
            </p:cNvPicPr>
            <p:nvPr/>
          </p:nvPicPr>
          <p:blipFill>
            <a:blip r:embed="rId9" cstate="print"/>
            <a:srcRect/>
            <a:stretch>
              <a:fillRect/>
            </a:stretch>
          </p:blipFill>
          <p:spPr bwMode="auto">
            <a:xfrm flipH="1">
              <a:off x="533400" y="2804652"/>
              <a:ext cx="967116" cy="940619"/>
            </a:xfrm>
            <a:prstGeom prst="rect">
              <a:avLst/>
            </a:prstGeom>
            <a:noFill/>
          </p:spPr>
        </p:pic>
        <p:pic>
          <p:nvPicPr>
            <p:cNvPr id="104" name="Picture 3" descr="C:\Work\Presentations\Max\images\Display.png"/>
            <p:cNvPicPr>
              <a:picLocks noChangeAspect="1" noChangeArrowheads="1"/>
            </p:cNvPicPr>
            <p:nvPr/>
          </p:nvPicPr>
          <p:blipFill>
            <a:blip r:embed="rId9" cstate="print"/>
            <a:srcRect/>
            <a:stretch>
              <a:fillRect/>
            </a:stretch>
          </p:blipFill>
          <p:spPr bwMode="auto">
            <a:xfrm flipH="1">
              <a:off x="948755" y="3011129"/>
              <a:ext cx="1108645" cy="1078271"/>
            </a:xfrm>
            <a:prstGeom prst="rect">
              <a:avLst/>
            </a:prstGeom>
            <a:noFill/>
          </p:spPr>
        </p:pic>
      </p:grpSp>
      <p:grpSp>
        <p:nvGrpSpPr>
          <p:cNvPr id="5" name="Group 4"/>
          <p:cNvGrpSpPr/>
          <p:nvPr/>
        </p:nvGrpSpPr>
        <p:grpSpPr>
          <a:xfrm>
            <a:off x="8763959" y="3529526"/>
            <a:ext cx="2766741" cy="1886693"/>
            <a:chOff x="9164141" y="3529524"/>
            <a:chExt cx="2766740" cy="1886693"/>
          </a:xfrm>
        </p:grpSpPr>
        <p:cxnSp>
          <p:nvCxnSpPr>
            <p:cNvPr id="106" name="Straight Arrow Connector 105"/>
            <p:cNvCxnSpPr>
              <a:stCxn id="100" idx="2"/>
            </p:cNvCxnSpPr>
            <p:nvPr/>
          </p:nvCxnSpPr>
          <p:spPr>
            <a:xfrm flipH="1">
              <a:off x="9164141" y="3529524"/>
              <a:ext cx="1584271" cy="1886693"/>
            </a:xfrm>
            <a:prstGeom prst="straightConnector1">
              <a:avLst/>
            </a:prstGeom>
            <a:ln w="50800">
              <a:gradFill>
                <a:gsLst>
                  <a:gs pos="0">
                    <a:schemeClr val="bg1">
                      <a:lumMod val="50000"/>
                    </a:schemeClr>
                  </a:gs>
                  <a:gs pos="100000">
                    <a:schemeClr val="accent3"/>
                  </a:gs>
                </a:gsLst>
                <a:lin ang="5400000" scaled="0"/>
              </a:gra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7" name="Intranet"/>
            <p:cNvSpPr/>
            <p:nvPr/>
          </p:nvSpPr>
          <p:spPr bwMode="auto">
            <a:xfrm>
              <a:off x="10955931" y="3854957"/>
              <a:ext cx="974950" cy="400110"/>
            </a:xfrm>
            <a:prstGeom prst="rect">
              <a:avLst/>
            </a:prstGeom>
          </p:spPr>
          <p:txBody>
            <a:bodyPr wrap="square">
              <a:spAutoFit/>
            </a:bodyPr>
            <a:lstStyle/>
            <a:p>
              <a:pPr algn="ctr" defTabSz="1462361"/>
              <a:r>
                <a:rPr lang="en-US" sz="1000" b="1" dirty="0" smtClean="0">
                  <a:ln w="18415" cmpd="sng">
                    <a:noFill/>
                    <a:prstDash val="solid"/>
                  </a:ln>
                  <a:solidFill>
                    <a:schemeClr val="bg1"/>
                  </a:solidFill>
                  <a:latin typeface="Segoe"/>
                </a:rPr>
                <a:t>Download FEP Sigs</a:t>
              </a:r>
              <a:endParaRPr lang="en-US" sz="1000" b="1" dirty="0">
                <a:ln w="18415" cmpd="sng">
                  <a:noFill/>
                  <a:prstDash val="solid"/>
                </a:ln>
                <a:solidFill>
                  <a:schemeClr val="bg1"/>
                </a:solidFill>
                <a:latin typeface="Segoe"/>
              </a:endParaRPr>
            </a:p>
          </p:txBody>
        </p:sp>
      </p:grpSp>
      <p:grpSp>
        <p:nvGrpSpPr>
          <p:cNvPr id="6" name="Group 5"/>
          <p:cNvGrpSpPr/>
          <p:nvPr/>
        </p:nvGrpSpPr>
        <p:grpSpPr>
          <a:xfrm>
            <a:off x="6707426" y="2055882"/>
            <a:ext cx="1000151" cy="458718"/>
            <a:chOff x="7107606" y="2055882"/>
            <a:chExt cx="1000152" cy="458718"/>
          </a:xfrm>
        </p:grpSpPr>
        <p:cxnSp>
          <p:nvCxnSpPr>
            <p:cNvPr id="98" name="Straight Arrow Connector 97"/>
            <p:cNvCxnSpPr/>
            <p:nvPr/>
          </p:nvCxnSpPr>
          <p:spPr>
            <a:xfrm>
              <a:off x="7107606" y="2514600"/>
              <a:ext cx="1000152" cy="0"/>
            </a:xfrm>
            <a:prstGeom prst="straightConnector1">
              <a:avLst/>
            </a:prstGeom>
            <a:ln w="50800">
              <a:gradFill>
                <a:gsLst>
                  <a:gs pos="44000">
                    <a:srgbClr val="FF0000"/>
                  </a:gs>
                  <a:gs pos="100000">
                    <a:schemeClr val="accent3"/>
                  </a:gs>
                </a:gsLst>
                <a:lin ang="5400000" scaled="0"/>
              </a:gra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8" name="Intranet"/>
            <p:cNvSpPr/>
            <p:nvPr/>
          </p:nvSpPr>
          <p:spPr bwMode="auto">
            <a:xfrm>
              <a:off x="7120207" y="2055882"/>
              <a:ext cx="974950" cy="246221"/>
            </a:xfrm>
            <a:prstGeom prst="rect">
              <a:avLst/>
            </a:prstGeom>
          </p:spPr>
          <p:txBody>
            <a:bodyPr wrap="square">
              <a:spAutoFit/>
            </a:bodyPr>
            <a:lstStyle/>
            <a:p>
              <a:pPr algn="ctr" defTabSz="1462361"/>
              <a:r>
                <a:rPr lang="en-US" sz="1000" b="1" dirty="0" smtClean="0">
                  <a:ln w="18415" cmpd="sng">
                    <a:noFill/>
                    <a:prstDash val="solid"/>
                  </a:ln>
                  <a:solidFill>
                    <a:schemeClr val="bg1"/>
                  </a:solidFill>
                  <a:latin typeface="Segoe"/>
                </a:rPr>
                <a:t>Sync Catalog</a:t>
              </a:r>
              <a:endParaRPr lang="en-US" sz="1000" b="1" dirty="0">
                <a:ln w="18415" cmpd="sng">
                  <a:noFill/>
                  <a:prstDash val="solid"/>
                </a:ln>
                <a:solidFill>
                  <a:schemeClr val="bg1"/>
                </a:solidFill>
                <a:latin typeface="Segoe"/>
              </a:endParaRPr>
            </a:p>
          </p:txBody>
        </p:sp>
      </p:grpSp>
      <p:grpSp>
        <p:nvGrpSpPr>
          <p:cNvPr id="110" name="Group 109"/>
          <p:cNvGrpSpPr/>
          <p:nvPr/>
        </p:nvGrpSpPr>
        <p:grpSpPr>
          <a:xfrm>
            <a:off x="5572795" y="2510386"/>
            <a:ext cx="959635" cy="690014"/>
            <a:chOff x="7490155" y="2660239"/>
            <a:chExt cx="1272848" cy="988009"/>
          </a:xfrm>
        </p:grpSpPr>
        <p:grpSp>
          <p:nvGrpSpPr>
            <p:cNvPr id="111" name="Group 110"/>
            <p:cNvGrpSpPr/>
            <p:nvPr/>
          </p:nvGrpSpPr>
          <p:grpSpPr>
            <a:xfrm>
              <a:off x="7490155" y="3156985"/>
              <a:ext cx="1272848" cy="491263"/>
              <a:chOff x="7388329" y="3114720"/>
              <a:chExt cx="1474143" cy="568959"/>
            </a:xfrm>
          </p:grpSpPr>
          <p:sp>
            <p:nvSpPr>
              <p:cNvPr id="116" name="&quot;GLASS&quot;; White to Transparent Linear; Shadow; 1pt stroke;"/>
              <p:cNvSpPr/>
              <p:nvPr/>
            </p:nvSpPr>
            <p:spPr bwMode="auto">
              <a:xfrm>
                <a:off x="7499568" y="3264005"/>
                <a:ext cx="1268883" cy="419674"/>
              </a:xfrm>
              <a:prstGeom prst="ellipse">
                <a:avLst/>
              </a:prstGeom>
              <a:gradFill>
                <a:gsLst>
                  <a:gs pos="0">
                    <a:schemeClr val="tx1">
                      <a:lumMod val="50000"/>
                      <a:lumOff val="50000"/>
                    </a:schemeClr>
                  </a:gs>
                  <a:gs pos="52500">
                    <a:schemeClr val="tx1">
                      <a:alpha val="88000"/>
                    </a:schemeClr>
                  </a:gs>
                  <a:gs pos="100000">
                    <a:schemeClr val="accent3"/>
                  </a:gs>
                </a:gsLst>
                <a:lin ang="5400000" scaled="0"/>
              </a:gradFill>
              <a:ln w="19050" cap="flat" cmpd="sng" algn="ctr">
                <a:noFill/>
                <a:prstDash val="solid"/>
                <a:round/>
                <a:headEnd type="none" w="med" len="med"/>
                <a:tailEnd type="none" w="med" len="med"/>
              </a:ln>
              <a:effectLst>
                <a:outerShdw dist="88900" dir="5400000" algn="t" rotWithShape="0">
                  <a:prstClr val="black">
                    <a:alpha val="22000"/>
                  </a:prstClr>
                </a:outerShdw>
              </a:effectLst>
            </p:spPr>
            <p:txBody>
              <a:bodyPr vert="horz" wrap="square" lIns="91440" tIns="45720" rIns="91440" bIns="45720" numCol="1" rtlCol="0" anchor="ctr" anchorCtr="0" compatLnSpc="1">
                <a:prstTxWarp prst="textNoShape">
                  <a:avLst/>
                </a:prstTxWarp>
              </a:bodyPr>
              <a:lstStyle/>
              <a:p>
                <a:pPr defTabSz="1462361" fontAlgn="base">
                  <a:spcBef>
                    <a:spcPct val="0"/>
                  </a:spcBef>
                  <a:spcAft>
                    <a:spcPct val="0"/>
                  </a:spcAft>
                  <a:defRPr/>
                </a:pPr>
                <a:endParaRPr lang="en-US" altLang="zh-CN" b="1" dirty="0">
                  <a:solidFill>
                    <a:srgbClr val="FFFFFF"/>
                  </a:solidFill>
                  <a:latin typeface="Segoe"/>
                </a:endParaRPr>
              </a:p>
            </p:txBody>
          </p:sp>
          <p:sp>
            <p:nvSpPr>
              <p:cNvPr id="117" name="&quot;GLASS&quot;; White to Transparent Linear; Shadow; 1pt stroke;"/>
              <p:cNvSpPr/>
              <p:nvPr/>
            </p:nvSpPr>
            <p:spPr bwMode="auto">
              <a:xfrm>
                <a:off x="7388329" y="3114720"/>
                <a:ext cx="1474143" cy="485416"/>
              </a:xfrm>
              <a:prstGeom prst="ellipse">
                <a:avLst/>
              </a:prstGeom>
              <a:gradFill flip="none" rotWithShape="1">
                <a:gsLst>
                  <a:gs pos="8000">
                    <a:srgbClr val="FFFFFF"/>
                  </a:gs>
                  <a:gs pos="87000">
                    <a:srgbClr val="000000">
                      <a:lumMod val="85000"/>
                      <a:lumOff val="15000"/>
                      <a:alpha val="48000"/>
                    </a:srgbClr>
                  </a:gs>
                </a:gsLst>
                <a:lin ang="5400000" scaled="0"/>
                <a:tileRect/>
              </a:gradFill>
              <a:ln w="41275" cap="flat" cmpd="sng" algn="ctr">
                <a:gradFill>
                  <a:gsLst>
                    <a:gs pos="0">
                      <a:schemeClr val="bg1"/>
                    </a:gs>
                    <a:gs pos="32000">
                      <a:schemeClr val="bg1">
                        <a:alpha val="0"/>
                      </a:schemeClr>
                    </a:gs>
                    <a:gs pos="100000">
                      <a:schemeClr val="tx1">
                        <a:alpha val="55000"/>
                      </a:schemeClr>
                    </a:gs>
                  </a:gsLst>
                  <a:lin ang="5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218987" fontAlgn="base">
                  <a:spcBef>
                    <a:spcPct val="0"/>
                  </a:spcBef>
                  <a:spcAft>
                    <a:spcPct val="0"/>
                  </a:spcAft>
                  <a:defRPr/>
                </a:pPr>
                <a:endParaRPr lang="en-US" b="1" dirty="0">
                  <a:solidFill>
                    <a:srgbClr val="FFFFFF"/>
                  </a:solidFill>
                  <a:latin typeface="Segoe"/>
                </a:endParaRPr>
              </a:p>
            </p:txBody>
          </p:sp>
        </p:grpSp>
        <p:pic>
          <p:nvPicPr>
            <p:cNvPr id="112" name="Picture 22" descr="C:\Users\victor.melniciuc\Desktop\==Work\ForeFront\ForeFront deck (Dec 10)\Assets\Serve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423" y="2660239"/>
              <a:ext cx="561294" cy="748391"/>
            </a:xfrm>
            <a:prstGeom prst="rect">
              <a:avLst/>
            </a:prstGeom>
            <a:noFill/>
            <a:effectLst>
              <a:outerShdw dist="76200" dir="5400000" algn="t" rotWithShape="0">
                <a:prstClr val="black">
                  <a:alpha val="26000"/>
                </a:prstClr>
              </a:outerShdw>
            </a:effectLst>
            <a:extLst>
              <a:ext uri="{909E8E84-426E-40DD-AFC4-6F175D3DCCD1}">
                <a14:hiddenFill xmlns:a14="http://schemas.microsoft.com/office/drawing/2010/main">
                  <a:solidFill>
                    <a:srgbClr val="FFFFFF"/>
                  </a:solidFill>
                </a14:hiddenFill>
              </a:ext>
            </a:extLst>
          </p:spPr>
        </p:pic>
        <p:grpSp>
          <p:nvGrpSpPr>
            <p:cNvPr id="113" name="Group 112"/>
            <p:cNvGrpSpPr/>
            <p:nvPr/>
          </p:nvGrpSpPr>
          <p:grpSpPr>
            <a:xfrm>
              <a:off x="7747612" y="3098234"/>
              <a:ext cx="379122" cy="278134"/>
              <a:chOff x="7747612" y="3098234"/>
              <a:chExt cx="379122" cy="278134"/>
            </a:xfrm>
          </p:grpSpPr>
          <p:sp>
            <p:nvSpPr>
              <p:cNvPr id="114" name="Oval 113"/>
              <p:cNvSpPr/>
              <p:nvPr/>
            </p:nvSpPr>
            <p:spPr bwMode="auto">
              <a:xfrm>
                <a:off x="7747612" y="3284603"/>
                <a:ext cx="378964" cy="91765"/>
              </a:xfrm>
              <a:prstGeom prst="ellipse">
                <a:avLst/>
              </a:prstGeom>
              <a:solidFill>
                <a:schemeClr val="tx1">
                  <a:alpha val="38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rgbClr val="000000"/>
                  </a:solidFill>
                  <a:effectLst>
                    <a:outerShdw blurRad="38100" dist="38100" dir="2700000" algn="tl">
                      <a:srgbClr val="000000">
                        <a:alpha val="43137"/>
                      </a:srgbClr>
                    </a:outerShdw>
                  </a:effectLst>
                  <a:latin typeface="Segoe" pitchFamily="34" charset="0"/>
                </a:endParaRPr>
              </a:p>
            </p:txBody>
          </p:sp>
          <p:pic>
            <p:nvPicPr>
              <p:cNvPr id="115" name="Picture 24" descr="C:\Users\victor.melniciuc\Desktop\==Work\ForeFront\ForeFront deck (Dec 10)\Assets\thingie.png"/>
              <p:cNvPicPr>
                <a:picLocks noChangeAspect="1" noChangeArrowheads="1"/>
              </p:cNvPicPr>
              <p:nvPr/>
            </p:nvPicPr>
            <p:blipFill>
              <a:blip r:embed="rId4">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848600" y="3098234"/>
                <a:ext cx="278134" cy="278134"/>
              </a:xfrm>
              <a:prstGeom prst="rect">
                <a:avLst/>
              </a:prstGeom>
              <a:noFill/>
              <a:effectLst>
                <a:outerShdw dist="76200" dir="5400000" algn="t" rotWithShape="0">
                  <a:prstClr val="black">
                    <a:alpha val="16000"/>
                  </a:prstClr>
                </a:outerShdw>
              </a:effectLst>
              <a:extLst>
                <a:ext uri="{909E8E84-426E-40DD-AFC4-6F175D3DCCD1}">
                  <a14:hiddenFill xmlns:a14="http://schemas.microsoft.com/office/drawing/2010/main">
                    <a:solidFill>
                      <a:srgbClr val="FFFFFF"/>
                    </a:solidFill>
                  </a14:hiddenFill>
                </a:ext>
              </a:extLst>
            </p:spPr>
          </p:pic>
        </p:grpSp>
      </p:grpSp>
      <p:grpSp>
        <p:nvGrpSpPr>
          <p:cNvPr id="118" name="Group 117"/>
          <p:cNvGrpSpPr/>
          <p:nvPr/>
        </p:nvGrpSpPr>
        <p:grpSpPr>
          <a:xfrm>
            <a:off x="8011196" y="3577186"/>
            <a:ext cx="959635" cy="690014"/>
            <a:chOff x="7490155" y="2660239"/>
            <a:chExt cx="1272848" cy="988009"/>
          </a:xfrm>
        </p:grpSpPr>
        <p:grpSp>
          <p:nvGrpSpPr>
            <p:cNvPr id="119" name="Group 118"/>
            <p:cNvGrpSpPr/>
            <p:nvPr/>
          </p:nvGrpSpPr>
          <p:grpSpPr>
            <a:xfrm>
              <a:off x="7490155" y="3156985"/>
              <a:ext cx="1272848" cy="491263"/>
              <a:chOff x="7388329" y="3114720"/>
              <a:chExt cx="1474143" cy="568959"/>
            </a:xfrm>
          </p:grpSpPr>
          <p:sp>
            <p:nvSpPr>
              <p:cNvPr id="124" name="&quot;GLASS&quot;; White to Transparent Linear; Shadow; 1pt stroke;"/>
              <p:cNvSpPr/>
              <p:nvPr/>
            </p:nvSpPr>
            <p:spPr bwMode="auto">
              <a:xfrm>
                <a:off x="7499568" y="3264005"/>
                <a:ext cx="1268883" cy="419674"/>
              </a:xfrm>
              <a:prstGeom prst="ellipse">
                <a:avLst/>
              </a:prstGeom>
              <a:gradFill>
                <a:gsLst>
                  <a:gs pos="0">
                    <a:schemeClr val="tx1">
                      <a:lumMod val="50000"/>
                      <a:lumOff val="50000"/>
                    </a:schemeClr>
                  </a:gs>
                  <a:gs pos="52500">
                    <a:schemeClr val="tx1">
                      <a:alpha val="88000"/>
                    </a:schemeClr>
                  </a:gs>
                  <a:gs pos="100000">
                    <a:schemeClr val="accent3"/>
                  </a:gs>
                </a:gsLst>
                <a:lin ang="5400000" scaled="0"/>
              </a:gradFill>
              <a:ln w="19050" cap="flat" cmpd="sng" algn="ctr">
                <a:noFill/>
                <a:prstDash val="solid"/>
                <a:round/>
                <a:headEnd type="none" w="med" len="med"/>
                <a:tailEnd type="none" w="med" len="med"/>
              </a:ln>
              <a:effectLst>
                <a:outerShdw dist="88900" dir="5400000" algn="t" rotWithShape="0">
                  <a:prstClr val="black">
                    <a:alpha val="22000"/>
                  </a:prstClr>
                </a:outerShdw>
              </a:effectLst>
            </p:spPr>
            <p:txBody>
              <a:bodyPr vert="horz" wrap="square" lIns="91440" tIns="45720" rIns="91440" bIns="45720" numCol="1" rtlCol="0" anchor="ctr" anchorCtr="0" compatLnSpc="1">
                <a:prstTxWarp prst="textNoShape">
                  <a:avLst/>
                </a:prstTxWarp>
              </a:bodyPr>
              <a:lstStyle/>
              <a:p>
                <a:pPr defTabSz="1462361" fontAlgn="base">
                  <a:spcBef>
                    <a:spcPct val="0"/>
                  </a:spcBef>
                  <a:spcAft>
                    <a:spcPct val="0"/>
                  </a:spcAft>
                  <a:defRPr/>
                </a:pPr>
                <a:endParaRPr lang="en-US" altLang="zh-CN" b="1" dirty="0">
                  <a:solidFill>
                    <a:srgbClr val="FFFFFF"/>
                  </a:solidFill>
                  <a:latin typeface="Segoe"/>
                </a:endParaRPr>
              </a:p>
            </p:txBody>
          </p:sp>
          <p:sp>
            <p:nvSpPr>
              <p:cNvPr id="125" name="&quot;GLASS&quot;; White to Transparent Linear; Shadow; 1pt stroke;"/>
              <p:cNvSpPr/>
              <p:nvPr/>
            </p:nvSpPr>
            <p:spPr bwMode="auto">
              <a:xfrm>
                <a:off x="7388329" y="3114720"/>
                <a:ext cx="1474143" cy="485416"/>
              </a:xfrm>
              <a:prstGeom prst="ellipse">
                <a:avLst/>
              </a:prstGeom>
              <a:gradFill flip="none" rotWithShape="1">
                <a:gsLst>
                  <a:gs pos="8000">
                    <a:srgbClr val="FFFFFF"/>
                  </a:gs>
                  <a:gs pos="87000">
                    <a:srgbClr val="000000">
                      <a:lumMod val="85000"/>
                      <a:lumOff val="15000"/>
                      <a:alpha val="48000"/>
                    </a:srgbClr>
                  </a:gs>
                </a:gsLst>
                <a:lin ang="5400000" scaled="0"/>
                <a:tileRect/>
              </a:gradFill>
              <a:ln w="41275" cap="flat" cmpd="sng" algn="ctr">
                <a:gradFill>
                  <a:gsLst>
                    <a:gs pos="0">
                      <a:schemeClr val="bg1"/>
                    </a:gs>
                    <a:gs pos="32000">
                      <a:schemeClr val="bg1">
                        <a:alpha val="0"/>
                      </a:schemeClr>
                    </a:gs>
                    <a:gs pos="100000">
                      <a:schemeClr val="tx1">
                        <a:alpha val="55000"/>
                      </a:schemeClr>
                    </a:gs>
                  </a:gsLst>
                  <a:lin ang="5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218987" fontAlgn="base">
                  <a:spcBef>
                    <a:spcPct val="0"/>
                  </a:spcBef>
                  <a:spcAft>
                    <a:spcPct val="0"/>
                  </a:spcAft>
                  <a:defRPr/>
                </a:pPr>
                <a:endParaRPr lang="en-US" b="1" dirty="0">
                  <a:solidFill>
                    <a:srgbClr val="FFFFFF"/>
                  </a:solidFill>
                  <a:latin typeface="Segoe"/>
                </a:endParaRPr>
              </a:p>
            </p:txBody>
          </p:sp>
        </p:grpSp>
        <p:pic>
          <p:nvPicPr>
            <p:cNvPr id="120" name="Picture 22" descr="C:\Users\victor.melniciuc\Desktop\==Work\ForeFront\ForeFront deck (Dec 10)\Assets\Serve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423" y="2660239"/>
              <a:ext cx="561294" cy="748391"/>
            </a:xfrm>
            <a:prstGeom prst="rect">
              <a:avLst/>
            </a:prstGeom>
            <a:noFill/>
            <a:effectLst>
              <a:outerShdw dist="76200" dir="5400000" algn="t" rotWithShape="0">
                <a:prstClr val="black">
                  <a:alpha val="26000"/>
                </a:prstClr>
              </a:outerShdw>
            </a:effectLst>
            <a:extLst>
              <a:ext uri="{909E8E84-426E-40DD-AFC4-6F175D3DCCD1}">
                <a14:hiddenFill xmlns:a14="http://schemas.microsoft.com/office/drawing/2010/main">
                  <a:solidFill>
                    <a:srgbClr val="FFFFFF"/>
                  </a:solidFill>
                </a14:hiddenFill>
              </a:ext>
            </a:extLst>
          </p:spPr>
        </p:pic>
        <p:grpSp>
          <p:nvGrpSpPr>
            <p:cNvPr id="121" name="Group 120"/>
            <p:cNvGrpSpPr/>
            <p:nvPr/>
          </p:nvGrpSpPr>
          <p:grpSpPr>
            <a:xfrm>
              <a:off x="7747612" y="3098234"/>
              <a:ext cx="379122" cy="278134"/>
              <a:chOff x="7747612" y="3098234"/>
              <a:chExt cx="379122" cy="278134"/>
            </a:xfrm>
          </p:grpSpPr>
          <p:sp>
            <p:nvSpPr>
              <p:cNvPr id="122" name="Oval 121"/>
              <p:cNvSpPr/>
              <p:nvPr/>
            </p:nvSpPr>
            <p:spPr bwMode="auto">
              <a:xfrm>
                <a:off x="7747612" y="3284603"/>
                <a:ext cx="378964" cy="91765"/>
              </a:xfrm>
              <a:prstGeom prst="ellipse">
                <a:avLst/>
              </a:prstGeom>
              <a:solidFill>
                <a:schemeClr val="tx1">
                  <a:alpha val="38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rgbClr val="000000"/>
                  </a:solidFill>
                  <a:effectLst>
                    <a:outerShdw blurRad="38100" dist="38100" dir="2700000" algn="tl">
                      <a:srgbClr val="000000">
                        <a:alpha val="43137"/>
                      </a:srgbClr>
                    </a:outerShdw>
                  </a:effectLst>
                  <a:latin typeface="Segoe" pitchFamily="34" charset="0"/>
                </a:endParaRPr>
              </a:p>
            </p:txBody>
          </p:sp>
          <p:pic>
            <p:nvPicPr>
              <p:cNvPr id="123" name="Picture 24" descr="C:\Users\victor.melniciuc\Desktop\==Work\ForeFront\ForeFront deck (Dec 10)\Assets\thingie.png"/>
              <p:cNvPicPr>
                <a:picLocks noChangeAspect="1" noChangeArrowheads="1"/>
              </p:cNvPicPr>
              <p:nvPr/>
            </p:nvPicPr>
            <p:blipFill>
              <a:blip r:embed="rId4">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848600" y="3098234"/>
                <a:ext cx="278134" cy="278134"/>
              </a:xfrm>
              <a:prstGeom prst="rect">
                <a:avLst/>
              </a:prstGeom>
              <a:noFill/>
              <a:effectLst>
                <a:outerShdw dist="76200" dir="5400000" algn="t" rotWithShape="0">
                  <a:prstClr val="black">
                    <a:alpha val="16000"/>
                  </a:prstClr>
                </a:outerShdw>
              </a:effectLst>
              <a:extLst>
                <a:ext uri="{909E8E84-426E-40DD-AFC4-6F175D3DCCD1}">
                  <a14:hiddenFill xmlns:a14="http://schemas.microsoft.com/office/drawing/2010/main">
                    <a:solidFill>
                      <a:srgbClr val="FFFFFF"/>
                    </a:solidFill>
                  </a14:hiddenFill>
                </a:ext>
              </a:extLst>
            </p:spPr>
          </p:pic>
        </p:grpSp>
      </p:grpSp>
      <p:sp>
        <p:nvSpPr>
          <p:cNvPr id="126" name="Intranet"/>
          <p:cNvSpPr/>
          <p:nvPr/>
        </p:nvSpPr>
        <p:spPr bwMode="auto">
          <a:xfrm>
            <a:off x="7440060" y="4207646"/>
            <a:ext cx="2026564" cy="246221"/>
          </a:xfrm>
          <a:prstGeom prst="rect">
            <a:avLst/>
          </a:prstGeom>
        </p:spPr>
        <p:txBody>
          <a:bodyPr wrap="square">
            <a:spAutoFit/>
          </a:bodyPr>
          <a:lstStyle/>
          <a:p>
            <a:pPr algn="ctr" defTabSz="1462361"/>
            <a:r>
              <a:rPr lang="en-US" sz="1000" b="1" dirty="0" smtClean="0">
                <a:ln w="18415" cmpd="sng">
                  <a:noFill/>
                  <a:prstDash val="solid"/>
                </a:ln>
                <a:solidFill>
                  <a:schemeClr val="bg1"/>
                </a:solidFill>
                <a:latin typeface="Segoe"/>
              </a:rPr>
              <a:t>Management Point</a:t>
            </a:r>
            <a:endParaRPr lang="en-US" sz="1000" b="1" dirty="0">
              <a:ln w="18415" cmpd="sng">
                <a:noFill/>
                <a:prstDash val="solid"/>
              </a:ln>
              <a:solidFill>
                <a:schemeClr val="bg1"/>
              </a:solidFill>
              <a:latin typeface="Segoe"/>
            </a:endParaRPr>
          </a:p>
        </p:txBody>
      </p:sp>
      <p:grpSp>
        <p:nvGrpSpPr>
          <p:cNvPr id="7" name="Group 6"/>
          <p:cNvGrpSpPr/>
          <p:nvPr/>
        </p:nvGrpSpPr>
        <p:grpSpPr>
          <a:xfrm>
            <a:off x="9275631" y="2051973"/>
            <a:ext cx="1258637" cy="492338"/>
            <a:chOff x="9675812" y="2051973"/>
            <a:chExt cx="1258637" cy="492338"/>
          </a:xfrm>
        </p:grpSpPr>
        <p:cxnSp>
          <p:nvCxnSpPr>
            <p:cNvPr id="109" name="Straight Arrow Connector 108"/>
            <p:cNvCxnSpPr/>
            <p:nvPr/>
          </p:nvCxnSpPr>
          <p:spPr>
            <a:xfrm>
              <a:off x="9828212" y="2544311"/>
              <a:ext cx="1000152" cy="0"/>
            </a:xfrm>
            <a:prstGeom prst="straightConnector1">
              <a:avLst/>
            </a:prstGeom>
            <a:ln w="50800">
              <a:gradFill>
                <a:gsLst>
                  <a:gs pos="44000">
                    <a:srgbClr val="FF0000"/>
                  </a:gs>
                  <a:gs pos="100000">
                    <a:schemeClr val="accent3"/>
                  </a:gs>
                </a:gsLst>
                <a:lin ang="5400000" scaled="0"/>
              </a:gra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7" name="Intranet"/>
            <p:cNvSpPr/>
            <p:nvPr/>
          </p:nvSpPr>
          <p:spPr bwMode="auto">
            <a:xfrm>
              <a:off x="9675812" y="2051973"/>
              <a:ext cx="1258637" cy="400110"/>
            </a:xfrm>
            <a:prstGeom prst="rect">
              <a:avLst/>
            </a:prstGeom>
          </p:spPr>
          <p:txBody>
            <a:bodyPr wrap="square">
              <a:spAutoFit/>
            </a:bodyPr>
            <a:lstStyle/>
            <a:p>
              <a:pPr algn="ctr" defTabSz="1462361"/>
              <a:r>
                <a:rPr lang="en-US" sz="1000" b="1" dirty="0" smtClean="0">
                  <a:ln w="18415" cmpd="sng">
                    <a:noFill/>
                    <a:prstDash val="solid"/>
                  </a:ln>
                  <a:solidFill>
                    <a:schemeClr val="bg1"/>
                  </a:solidFill>
                  <a:latin typeface="Segoe"/>
                </a:rPr>
                <a:t>Refresh Package with Sigs</a:t>
              </a:r>
              <a:endParaRPr lang="en-US" sz="1000" b="1" dirty="0">
                <a:ln w="18415" cmpd="sng">
                  <a:noFill/>
                  <a:prstDash val="solid"/>
                </a:ln>
                <a:solidFill>
                  <a:schemeClr val="bg1"/>
                </a:solidFill>
                <a:latin typeface="Segoe"/>
              </a:endParaRPr>
            </a:p>
          </p:txBody>
        </p:sp>
      </p:grpSp>
      <p:cxnSp>
        <p:nvCxnSpPr>
          <p:cNvPr id="128" name="Straight Arrow Connector 127"/>
          <p:cNvCxnSpPr>
            <a:stCxn id="14" idx="2"/>
            <a:endCxn id="120" idx="0"/>
          </p:cNvCxnSpPr>
          <p:nvPr/>
        </p:nvCxnSpPr>
        <p:spPr>
          <a:xfrm>
            <a:off x="8542483" y="3072056"/>
            <a:ext cx="11477" cy="505130"/>
          </a:xfrm>
          <a:prstGeom prst="straightConnector1">
            <a:avLst/>
          </a:prstGeom>
          <a:ln w="50800">
            <a:gradFill>
              <a:gsLst>
                <a:gs pos="44000">
                  <a:srgbClr val="FF0000"/>
                </a:gs>
                <a:gs pos="100000">
                  <a:schemeClr val="accent3"/>
                </a:gs>
              </a:gsLst>
              <a:lin ang="5400000" scaled="0"/>
            </a:gra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9" name="Intranet"/>
          <p:cNvSpPr/>
          <p:nvPr/>
        </p:nvSpPr>
        <p:spPr bwMode="auto">
          <a:xfrm>
            <a:off x="8940557" y="3455312"/>
            <a:ext cx="974950" cy="246221"/>
          </a:xfrm>
          <a:prstGeom prst="rect">
            <a:avLst/>
          </a:prstGeom>
        </p:spPr>
        <p:txBody>
          <a:bodyPr wrap="square">
            <a:spAutoFit/>
          </a:bodyPr>
          <a:lstStyle/>
          <a:p>
            <a:pPr algn="ctr" defTabSz="1462361"/>
            <a:r>
              <a:rPr lang="en-US" sz="1000" b="1" dirty="0" smtClean="0">
                <a:ln w="18415" cmpd="sng">
                  <a:noFill/>
                  <a:prstDash val="solid"/>
                </a:ln>
                <a:solidFill>
                  <a:schemeClr val="bg1"/>
                </a:solidFill>
                <a:latin typeface="Segoe"/>
              </a:rPr>
              <a:t>Update rules</a:t>
            </a:r>
            <a:endParaRPr lang="en-US" sz="1000" b="1" dirty="0">
              <a:ln w="18415" cmpd="sng">
                <a:noFill/>
                <a:prstDash val="solid"/>
              </a:ln>
              <a:solidFill>
                <a:schemeClr val="bg1"/>
              </a:solidFill>
              <a:latin typeface="Segoe"/>
            </a:endParaRPr>
          </a:p>
        </p:txBody>
      </p:sp>
      <p:sp>
        <p:nvSpPr>
          <p:cNvPr id="131" name="Intranet"/>
          <p:cNvSpPr/>
          <p:nvPr/>
        </p:nvSpPr>
        <p:spPr bwMode="auto">
          <a:xfrm>
            <a:off x="8666031" y="4368088"/>
            <a:ext cx="1185306" cy="400110"/>
          </a:xfrm>
          <a:prstGeom prst="rect">
            <a:avLst/>
          </a:prstGeom>
        </p:spPr>
        <p:txBody>
          <a:bodyPr wrap="square">
            <a:spAutoFit/>
          </a:bodyPr>
          <a:lstStyle/>
          <a:p>
            <a:pPr algn="ctr" defTabSz="1462361"/>
            <a:r>
              <a:rPr lang="en-US" sz="1000" b="1" dirty="0" smtClean="0">
                <a:ln w="18415" cmpd="sng">
                  <a:noFill/>
                  <a:prstDash val="solid"/>
                </a:ln>
                <a:solidFill>
                  <a:schemeClr val="bg1"/>
                </a:solidFill>
                <a:latin typeface="Segoe"/>
              </a:rPr>
              <a:t>Check update Rules</a:t>
            </a:r>
            <a:endParaRPr lang="en-US" sz="1000" b="1" dirty="0">
              <a:ln w="18415" cmpd="sng">
                <a:noFill/>
                <a:prstDash val="solid"/>
              </a:ln>
              <a:solidFill>
                <a:schemeClr val="bg1"/>
              </a:solidFill>
              <a:latin typeface="Segoe"/>
            </a:endParaRPr>
          </a:p>
        </p:txBody>
      </p:sp>
      <p:cxnSp>
        <p:nvCxnSpPr>
          <p:cNvPr id="59" name="Straight Arrow Connector 58"/>
          <p:cNvCxnSpPr/>
          <p:nvPr/>
        </p:nvCxnSpPr>
        <p:spPr>
          <a:xfrm flipH="1">
            <a:off x="8666033" y="4234320"/>
            <a:ext cx="1" cy="755192"/>
          </a:xfrm>
          <a:prstGeom prst="straightConnector1">
            <a:avLst/>
          </a:prstGeom>
          <a:ln w="50800">
            <a:gradFill>
              <a:gsLst>
                <a:gs pos="0">
                  <a:schemeClr val="bg1">
                    <a:lumMod val="50000"/>
                  </a:schemeClr>
                </a:gs>
                <a:gs pos="100000">
                  <a:schemeClr val="accent3"/>
                </a:gs>
              </a:gsLst>
              <a:lin ang="5400000" scaled="0"/>
            </a:gra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822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smtClean="0"/>
              <a:t>Demo</a:t>
            </a:r>
            <a:endParaRPr lang="en-US" dirty="0"/>
          </a:p>
        </p:txBody>
      </p:sp>
      <p:sp>
        <p:nvSpPr>
          <p:cNvPr id="4" name="Title 3"/>
          <p:cNvSpPr>
            <a:spLocks noGrp="1"/>
          </p:cNvSpPr>
          <p:nvPr>
            <p:ph type="ctrTitle"/>
          </p:nvPr>
        </p:nvSpPr>
        <p:spPr/>
        <p:txBody>
          <a:bodyPr/>
          <a:lstStyle/>
          <a:p>
            <a:r>
              <a:rPr lang="en-US" smtClean="0"/>
              <a:t>Forefront Endpoint Protection 2012</a:t>
            </a:r>
            <a:endParaRPr lang="en-US" dirty="0"/>
          </a:p>
        </p:txBody>
      </p:sp>
      <p:sp>
        <p:nvSpPr>
          <p:cNvPr id="5" name="Subtitle 4"/>
          <p:cNvSpPr>
            <a:spLocks noGrp="1"/>
          </p:cNvSpPr>
          <p:nvPr>
            <p:ph type="subTitle" idx="1"/>
          </p:nvPr>
        </p:nvSpPr>
        <p:spPr/>
        <p:txBody>
          <a:bodyPr/>
          <a:lstStyle/>
          <a:p>
            <a:r>
              <a:rPr lang="en-US" smtClean="0"/>
              <a:t>First look</a:t>
            </a:r>
            <a:endParaRPr lang="en-US" dirty="0"/>
          </a:p>
        </p:txBody>
      </p:sp>
    </p:spTree>
    <p:extLst>
      <p:ext uri="{BB962C8B-B14F-4D97-AF65-F5344CB8AC3E}">
        <p14:creationId xmlns:p14="http://schemas.microsoft.com/office/powerpoint/2010/main" val="296423817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Summary</a:t>
            </a:r>
            <a:endParaRPr lang="en-US" dirty="0"/>
          </a:p>
        </p:txBody>
      </p:sp>
      <p:sp>
        <p:nvSpPr>
          <p:cNvPr id="6" name="Text Placeholder 5"/>
          <p:cNvSpPr>
            <a:spLocks noGrp="1"/>
          </p:cNvSpPr>
          <p:nvPr>
            <p:ph type="body" sz="quarter" idx="10"/>
          </p:nvPr>
        </p:nvSpPr>
        <p:spPr/>
        <p:txBody>
          <a:bodyPr/>
          <a:lstStyle/>
          <a:p>
            <a:r>
              <a:rPr lang="en-US" smtClean="0"/>
              <a:t>Convergence of Forefront Endpoint Protection with  System Center Configuration Manager:</a:t>
            </a:r>
          </a:p>
          <a:p>
            <a:pPr lvl="1"/>
            <a:r>
              <a:rPr lang="en-US" smtClean="0"/>
              <a:t>Lowers ownership costs </a:t>
            </a:r>
          </a:p>
          <a:p>
            <a:pPr lvl="1"/>
            <a:r>
              <a:rPr lang="en-US" smtClean="0"/>
              <a:t>Delivers simplified management and ease of deployment</a:t>
            </a:r>
          </a:p>
          <a:p>
            <a:pPr lvl="1"/>
            <a:r>
              <a:rPr lang="en-US" smtClean="0"/>
              <a:t>Enables improved visibility for identifying and safeguarding potentially vulnerable endpoints</a:t>
            </a:r>
          </a:p>
          <a:p>
            <a:endParaRPr lang="en-US" dirty="0"/>
          </a:p>
        </p:txBody>
      </p:sp>
    </p:spTree>
    <p:extLst>
      <p:ext uri="{BB962C8B-B14F-4D97-AF65-F5344CB8AC3E}">
        <p14:creationId xmlns:p14="http://schemas.microsoft.com/office/powerpoint/2010/main" val="1515313923"/>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916427"/>
            <a:ext cx="11173090" cy="3083921"/>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SIM311 </a:t>
            </a:r>
            <a:r>
              <a:rPr lang="en-US" sz="2400" dirty="0" smtClean="0">
                <a:gradFill>
                  <a:gsLst>
                    <a:gs pos="0">
                      <a:schemeClr val="tx1"/>
                    </a:gs>
                    <a:gs pos="100000">
                      <a:schemeClr val="tx1"/>
                    </a:gs>
                  </a:gsLst>
                  <a:lin ang="5400000" scaled="0"/>
                </a:gradFill>
              </a:rPr>
              <a:t>Microsoft </a:t>
            </a:r>
            <a:r>
              <a:rPr lang="en-US" sz="2400" dirty="0">
                <a:gradFill>
                  <a:gsLst>
                    <a:gs pos="0">
                      <a:schemeClr val="tx1"/>
                    </a:gs>
                    <a:gs pos="100000">
                      <a:schemeClr val="tx1"/>
                    </a:gs>
                  </a:gsLst>
                  <a:lin ang="5400000" scaled="0"/>
                </a:gradFill>
              </a:rPr>
              <a:t>Forefront Endpoint Protection 2010 and Microsoft System Center Deep Dive into Management and Reporting </a:t>
            </a:r>
            <a:r>
              <a:rPr lang="en-US" sz="2400" dirty="0" smtClean="0">
                <a:gradFill>
                  <a:gsLst>
                    <a:gs pos="0">
                      <a:schemeClr val="tx1"/>
                    </a:gs>
                    <a:gs pos="100000">
                      <a:schemeClr val="tx1"/>
                    </a:gs>
                  </a:gsLst>
                  <a:lin ang="5400000" scaled="0"/>
                </a:gradFill>
              </a:rPr>
              <a:t>Monday</a:t>
            </a:r>
            <a:r>
              <a:rPr lang="en-US" sz="2400" dirty="0">
                <a:gradFill>
                  <a:gsLst>
                    <a:gs pos="0">
                      <a:schemeClr val="tx1"/>
                    </a:gs>
                    <a:gs pos="100000">
                      <a:schemeClr val="tx1"/>
                    </a:gs>
                  </a:gsLst>
                  <a:lin ang="5400000" scaled="0"/>
                </a:gradFill>
              </a:rPr>
              <a:t>, May 16 </a:t>
            </a:r>
            <a:r>
              <a:rPr lang="en-US" sz="2400" dirty="0" smtClean="0">
                <a:gradFill>
                  <a:gsLst>
                    <a:gs pos="0">
                      <a:schemeClr val="tx1"/>
                    </a:gs>
                    <a:gs pos="100000">
                      <a:schemeClr val="tx1"/>
                    </a:gs>
                  </a:gsLst>
                  <a:lin ang="5400000" scaled="0"/>
                </a:gradFill>
              </a:rPr>
              <a:t>4:45 </a:t>
            </a:r>
            <a:r>
              <a:rPr lang="en-US" sz="2400" dirty="0">
                <a:gradFill>
                  <a:gsLst>
                    <a:gs pos="0">
                      <a:schemeClr val="tx1"/>
                    </a:gs>
                    <a:gs pos="100000">
                      <a:schemeClr val="tx1"/>
                    </a:gs>
                  </a:gsLst>
                  <a:lin ang="5400000" scaled="0"/>
                </a:gradFill>
              </a:rPr>
              <a:t>PM - 6:00 </a:t>
            </a:r>
            <a:r>
              <a:rPr lang="en-US" sz="2400" dirty="0" smtClean="0">
                <a:gradFill>
                  <a:gsLst>
                    <a:gs pos="0">
                      <a:schemeClr val="tx1"/>
                    </a:gs>
                    <a:gs pos="100000">
                      <a:schemeClr val="tx1"/>
                    </a:gs>
                  </a:gsLst>
                  <a:lin ang="5400000" scaled="0"/>
                </a:gradFill>
              </a:rPr>
              <a:t>PM</a:t>
            </a:r>
          </a:p>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SIM310 </a:t>
            </a:r>
            <a:r>
              <a:rPr lang="en-US" sz="2400" dirty="0" smtClean="0">
                <a:gradFill>
                  <a:gsLst>
                    <a:gs pos="0">
                      <a:schemeClr val="tx1"/>
                    </a:gs>
                    <a:gs pos="100000">
                      <a:schemeClr val="tx1"/>
                    </a:gs>
                  </a:gsLst>
                  <a:lin ang="5400000" scaled="0"/>
                </a:gradFill>
              </a:rPr>
              <a:t>Advanced </a:t>
            </a:r>
            <a:r>
              <a:rPr lang="en-US" sz="2400" dirty="0">
                <a:gradFill>
                  <a:gsLst>
                    <a:gs pos="0">
                      <a:schemeClr val="tx1"/>
                    </a:gs>
                    <a:gs pos="100000">
                      <a:schemeClr val="tx1"/>
                    </a:gs>
                  </a:gsLst>
                  <a:lin ang="5400000" scaled="0"/>
                </a:gradFill>
              </a:rPr>
              <a:t>Threat Detection and Remediation Using Microsoft Forefront Endpoint Protection Tuesday, May 17 </a:t>
            </a:r>
            <a:r>
              <a:rPr lang="en-US" sz="2400" dirty="0" smtClean="0">
                <a:gradFill>
                  <a:gsLst>
                    <a:gs pos="0">
                      <a:schemeClr val="tx1"/>
                    </a:gs>
                    <a:gs pos="100000">
                      <a:schemeClr val="tx1"/>
                    </a:gs>
                  </a:gsLst>
                  <a:lin ang="5400000" scaled="0"/>
                </a:gradFill>
              </a:rPr>
              <a:t>10:15 </a:t>
            </a:r>
            <a:r>
              <a:rPr lang="en-US" sz="2400" dirty="0">
                <a:gradFill>
                  <a:gsLst>
                    <a:gs pos="0">
                      <a:schemeClr val="tx1"/>
                    </a:gs>
                    <a:gs pos="100000">
                      <a:schemeClr val="tx1"/>
                    </a:gs>
                  </a:gsLst>
                  <a:lin ang="5400000" scaled="0"/>
                </a:gradFill>
              </a:rPr>
              <a:t>AM - 11:30 </a:t>
            </a:r>
            <a:r>
              <a:rPr lang="en-US" sz="2400" dirty="0" smtClean="0">
                <a:gradFill>
                  <a:gsLst>
                    <a:gs pos="0">
                      <a:schemeClr val="tx1"/>
                    </a:gs>
                    <a:gs pos="100000">
                      <a:schemeClr val="tx1"/>
                    </a:gs>
                  </a:gsLst>
                  <a:lin ang="5400000" scaled="0"/>
                </a:gradFill>
              </a:rPr>
              <a:t>AM</a:t>
            </a:r>
          </a:p>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SIM330 </a:t>
            </a:r>
            <a:r>
              <a:rPr lang="en-US" sz="2400" dirty="0" smtClean="0">
                <a:gradFill>
                  <a:gsLst>
                    <a:gs pos="0">
                      <a:schemeClr val="tx1"/>
                    </a:gs>
                    <a:gs pos="100000">
                      <a:schemeClr val="tx1"/>
                    </a:gs>
                  </a:gsLst>
                  <a:lin ang="5400000" scaled="0"/>
                </a:gradFill>
              </a:rPr>
              <a:t>Client </a:t>
            </a:r>
            <a:r>
              <a:rPr lang="en-US" sz="2400" dirty="0">
                <a:gradFill>
                  <a:gsLst>
                    <a:gs pos="0">
                      <a:schemeClr val="tx1"/>
                    </a:gs>
                    <a:gs pos="100000">
                      <a:schemeClr val="tx1"/>
                    </a:gs>
                  </a:gsLst>
                  <a:lin ang="5400000" scaled="0"/>
                </a:gradFill>
              </a:rPr>
              <a:t>Management and Protection at Microsoft: Real-World Deployment Case Study of Microsoft Forefront Endpoint Protection Thursday, May 19 </a:t>
            </a:r>
            <a:r>
              <a:rPr lang="en-US" sz="2400" dirty="0" smtClean="0">
                <a:gradFill>
                  <a:gsLst>
                    <a:gs pos="0">
                      <a:schemeClr val="tx1"/>
                    </a:gs>
                    <a:gs pos="100000">
                      <a:schemeClr val="tx1"/>
                    </a:gs>
                  </a:gsLst>
                  <a:lin ang="5400000" scaled="0"/>
                </a:gradFill>
              </a:rPr>
              <a:t>1:00 </a:t>
            </a:r>
            <a:r>
              <a:rPr lang="en-US" sz="2400" dirty="0">
                <a:gradFill>
                  <a:gsLst>
                    <a:gs pos="0">
                      <a:schemeClr val="tx1"/>
                    </a:gs>
                    <a:gs pos="100000">
                      <a:schemeClr val="tx1"/>
                    </a:gs>
                  </a:gsLst>
                  <a:lin ang="5400000" scaled="0"/>
                </a:gradFill>
              </a:rPr>
              <a:t>PM - 2:15 PM</a:t>
            </a:r>
          </a:p>
        </p:txBody>
      </p:sp>
      <p:sp>
        <p:nvSpPr>
          <p:cNvPr id="11" name="Rectangle 10"/>
          <p:cNvSpPr/>
          <p:nvPr/>
        </p:nvSpPr>
        <p:spPr bwMode="auto">
          <a:xfrm>
            <a:off x="507868" y="4119192"/>
            <a:ext cx="11173090" cy="1348061"/>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SIM390-HOL | Microsoft Forefront Endpoint Protection (FEP) 2012 Beta Overview </a:t>
            </a:r>
          </a:p>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SIM394-HOL | Microsoft Forefront Endpoint Protection 2010 Overview </a:t>
            </a:r>
          </a:p>
        </p:txBody>
      </p:sp>
      <p:sp>
        <p:nvSpPr>
          <p:cNvPr id="15" name="Rectangle 14"/>
          <p:cNvSpPr/>
          <p:nvPr/>
        </p:nvSpPr>
        <p:spPr bwMode="auto">
          <a:xfrm>
            <a:off x="507868" y="5707234"/>
            <a:ext cx="11173090" cy="941796"/>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Find Me Later </a:t>
            </a:r>
            <a:r>
              <a:rPr lang="en-US" sz="2400" dirty="0" smtClean="0">
                <a:gradFill>
                  <a:gsLst>
                    <a:gs pos="0">
                      <a:schemeClr val="tx1"/>
                    </a:gs>
                    <a:gs pos="100000">
                      <a:schemeClr val="tx1"/>
                    </a:gs>
                  </a:gsLst>
                  <a:lin ang="5400000" scaled="0"/>
                </a:gradFill>
              </a:rPr>
              <a:t>At the Forefront Endpoint Protection Booth in the Server and Cloud Technical Learning Center</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10197535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149076" y="471202"/>
            <a:ext cx="4977015" cy="443198"/>
          </a:xfrm>
        </p:spPr>
        <p:txBody>
          <a:bodyPr/>
          <a:lstStyle/>
          <a:p>
            <a:pPr marL="0" indent="0">
              <a:buNone/>
            </a:pPr>
            <a:r>
              <a:rPr lang="nl-NL" dirty="0" smtClean="0"/>
              <a:t>FEP Architecture</a:t>
            </a:r>
            <a:endParaRPr lang="nl-NL" dirty="0"/>
          </a:p>
        </p:txBody>
      </p:sp>
      <p:grpSp>
        <p:nvGrpSpPr>
          <p:cNvPr id="7" name="Arrow &quot;Settings&quot;"/>
          <p:cNvGrpSpPr/>
          <p:nvPr/>
        </p:nvGrpSpPr>
        <p:grpSpPr>
          <a:xfrm>
            <a:off x="4700189" y="2536557"/>
            <a:ext cx="3847098" cy="3054350"/>
            <a:chOff x="3416300" y="2173288"/>
            <a:chExt cx="2886075" cy="3054350"/>
          </a:xfrm>
        </p:grpSpPr>
        <p:pic>
          <p:nvPicPr>
            <p:cNvPr id="8" name="Rectangle 76802"/>
            <p:cNvPicPr>
              <a:picLocks noChangeAspect="1" noChangeArrowheads="1"/>
            </p:cNvPicPr>
            <p:nvPr/>
          </p:nvPicPr>
          <p:blipFill>
            <a:blip r:embed="rId3"/>
            <a:srcRect/>
            <a:stretch>
              <a:fillRect/>
            </a:stretch>
          </p:blipFill>
          <p:spPr bwMode="auto">
            <a:xfrm>
              <a:off x="3416300" y="2173288"/>
              <a:ext cx="2886075" cy="3054350"/>
            </a:xfrm>
            <a:prstGeom prst="rect">
              <a:avLst/>
            </a:prstGeom>
            <a:noFill/>
            <a:ln w="9525">
              <a:noFill/>
              <a:miter lim="800000"/>
              <a:headEnd/>
              <a:tailEnd/>
            </a:ln>
          </p:spPr>
        </p:pic>
        <p:pic>
          <p:nvPicPr>
            <p:cNvPr id="9" name="Rectangle 76844"/>
            <p:cNvPicPr>
              <a:picLocks noChangeAspect="1" noChangeArrowheads="1"/>
            </p:cNvPicPr>
            <p:nvPr/>
          </p:nvPicPr>
          <p:blipFill>
            <a:blip r:embed="rId4"/>
            <a:srcRect/>
            <a:stretch>
              <a:fillRect/>
            </a:stretch>
          </p:blipFill>
          <p:spPr bwMode="auto">
            <a:xfrm>
              <a:off x="4395788" y="2286000"/>
              <a:ext cx="923925" cy="206375"/>
            </a:xfrm>
            <a:prstGeom prst="rect">
              <a:avLst/>
            </a:prstGeom>
            <a:noFill/>
            <a:ln w="9525">
              <a:noFill/>
              <a:miter lim="800000"/>
              <a:headEnd/>
              <a:tailEnd/>
            </a:ln>
          </p:spPr>
        </p:pic>
      </p:grpSp>
      <p:pic>
        <p:nvPicPr>
          <p:cNvPr id="26" name="Rectangle 76804"/>
          <p:cNvPicPr>
            <a:picLocks noChangeAspect="1" noChangeArrowheads="1"/>
          </p:cNvPicPr>
          <p:nvPr/>
        </p:nvPicPr>
        <p:blipFill>
          <a:blip r:embed="rId5"/>
          <a:srcRect/>
          <a:stretch>
            <a:fillRect/>
          </a:stretch>
        </p:blipFill>
        <p:spPr bwMode="auto">
          <a:xfrm>
            <a:off x="1693190" y="947469"/>
            <a:ext cx="3491590" cy="5189538"/>
          </a:xfrm>
          <a:prstGeom prst="rect">
            <a:avLst/>
          </a:prstGeom>
          <a:noFill/>
          <a:ln w="9525">
            <a:noFill/>
            <a:miter lim="800000"/>
            <a:headEnd/>
            <a:tailEnd/>
          </a:ln>
        </p:spPr>
      </p:pic>
      <p:pic>
        <p:nvPicPr>
          <p:cNvPr id="28" name="Rectangle 76843"/>
          <p:cNvPicPr>
            <a:picLocks noChangeAspect="1" noChangeArrowheads="1"/>
          </p:cNvPicPr>
          <p:nvPr/>
        </p:nvPicPr>
        <p:blipFill>
          <a:blip r:embed="rId6"/>
          <a:srcRect/>
          <a:stretch>
            <a:fillRect/>
          </a:stretch>
        </p:blipFill>
        <p:spPr bwMode="auto">
          <a:xfrm>
            <a:off x="3025030" y="5600694"/>
            <a:ext cx="1620944" cy="206375"/>
          </a:xfrm>
          <a:prstGeom prst="rect">
            <a:avLst/>
          </a:prstGeom>
          <a:noFill/>
          <a:ln w="9525">
            <a:noFill/>
            <a:miter lim="800000"/>
            <a:headEnd/>
            <a:tailEnd/>
          </a:ln>
        </p:spPr>
      </p:pic>
      <p:grpSp>
        <p:nvGrpSpPr>
          <p:cNvPr id="29" name="Role: Collect &amp; Report"/>
          <p:cNvGrpSpPr/>
          <p:nvPr/>
        </p:nvGrpSpPr>
        <p:grpSpPr>
          <a:xfrm>
            <a:off x="10450615" y="2204770"/>
            <a:ext cx="1476445" cy="1974255"/>
            <a:chOff x="7723641" y="2454275"/>
            <a:chExt cx="1107622" cy="1974255"/>
          </a:xfrm>
        </p:grpSpPr>
        <p:grpSp>
          <p:nvGrpSpPr>
            <p:cNvPr id="33" name="Group 20"/>
            <p:cNvGrpSpPr>
              <a:grpSpLocks/>
            </p:cNvGrpSpPr>
            <p:nvPr/>
          </p:nvGrpSpPr>
          <p:grpSpPr bwMode="auto">
            <a:xfrm>
              <a:off x="7983538" y="2454275"/>
              <a:ext cx="847725" cy="1063625"/>
              <a:chOff x="4888" y="1437"/>
              <a:chExt cx="534" cy="670"/>
            </a:xfrm>
          </p:grpSpPr>
          <p:pic>
            <p:nvPicPr>
              <p:cNvPr id="34" name="Rectangle 76820"/>
              <p:cNvPicPr>
                <a:picLocks noChangeAspect="1" noChangeArrowheads="1"/>
              </p:cNvPicPr>
              <p:nvPr/>
            </p:nvPicPr>
            <p:blipFill>
              <a:blip r:embed="rId7"/>
              <a:srcRect/>
              <a:stretch>
                <a:fillRect/>
              </a:stretch>
            </p:blipFill>
            <p:spPr bwMode="auto">
              <a:xfrm>
                <a:off x="4888" y="1437"/>
                <a:ext cx="454" cy="670"/>
              </a:xfrm>
              <a:prstGeom prst="rect">
                <a:avLst/>
              </a:prstGeom>
              <a:noFill/>
              <a:ln w="9525">
                <a:noFill/>
                <a:miter lim="800000"/>
                <a:headEnd/>
                <a:tailEnd/>
              </a:ln>
            </p:spPr>
          </p:pic>
          <p:pic>
            <p:nvPicPr>
              <p:cNvPr id="35" name="Rectangle 76821"/>
              <p:cNvPicPr>
                <a:picLocks noChangeAspect="1" noChangeArrowheads="1"/>
              </p:cNvPicPr>
              <p:nvPr/>
            </p:nvPicPr>
            <p:blipFill>
              <a:blip r:embed="rId8"/>
              <a:srcRect/>
              <a:stretch>
                <a:fillRect/>
              </a:stretch>
            </p:blipFill>
            <p:spPr bwMode="auto">
              <a:xfrm>
                <a:off x="5204" y="1800"/>
                <a:ext cx="218" cy="262"/>
              </a:xfrm>
              <a:prstGeom prst="rect">
                <a:avLst/>
              </a:prstGeom>
              <a:noFill/>
              <a:ln w="9525">
                <a:noFill/>
                <a:miter lim="800000"/>
                <a:headEnd/>
                <a:tailEnd/>
              </a:ln>
            </p:spPr>
          </p:pic>
        </p:grpSp>
        <p:sp>
          <p:nvSpPr>
            <p:cNvPr id="31" name="TextBox 30"/>
            <p:cNvSpPr txBox="1"/>
            <p:nvPr/>
          </p:nvSpPr>
          <p:spPr>
            <a:xfrm>
              <a:off x="7723641" y="3505200"/>
              <a:ext cx="888937" cy="923330"/>
            </a:xfrm>
            <a:prstGeom prst="rect">
              <a:avLst/>
            </a:prstGeom>
            <a:noFill/>
            <a:ln>
              <a:noFill/>
            </a:ln>
            <a:effectLst/>
          </p:spPr>
          <p:txBody>
            <a:bodyPr wrap="none" rtlCol="0">
              <a:spAutoFit/>
            </a:bodyPr>
            <a:lstStyle/>
            <a:p>
              <a:pPr algn="ctr"/>
              <a:r>
                <a:rPr lang="en-US" dirty="0" smtClean="0">
                  <a:latin typeface="Arial" pitchFamily="34" charset="0"/>
                  <a:cs typeface="Arial" pitchFamily="34" charset="0"/>
                </a:rPr>
                <a:t>SQL</a:t>
              </a:r>
            </a:p>
            <a:p>
              <a:pPr algn="ctr"/>
              <a:r>
                <a:rPr lang="en-US" dirty="0" smtClean="0">
                  <a:latin typeface="Arial" pitchFamily="34" charset="0"/>
                  <a:cs typeface="Arial" pitchFamily="34" charset="0"/>
                </a:rPr>
                <a:t>Reporting</a:t>
              </a:r>
            </a:p>
            <a:p>
              <a:pPr algn="ctr"/>
              <a:r>
                <a:rPr lang="en-US" dirty="0" smtClean="0">
                  <a:latin typeface="Arial" pitchFamily="34" charset="0"/>
                  <a:cs typeface="Arial" pitchFamily="34" charset="0"/>
                </a:rPr>
                <a:t>Services</a:t>
              </a:r>
              <a:endParaRPr lang="en-US" dirty="0">
                <a:latin typeface="Arial" pitchFamily="34" charset="0"/>
                <a:cs typeface="Arial" pitchFamily="34" charset="0"/>
              </a:endParaRPr>
            </a:p>
          </p:txBody>
        </p:sp>
      </p:grpSp>
      <p:pic>
        <p:nvPicPr>
          <p:cNvPr id="43" name="Rectangle 76807"/>
          <p:cNvPicPr>
            <a:picLocks noChangeAspect="1" noChangeArrowheads="1"/>
          </p:cNvPicPr>
          <p:nvPr/>
        </p:nvPicPr>
        <p:blipFill>
          <a:blip r:embed="rId9"/>
          <a:srcRect/>
          <a:stretch>
            <a:fillRect/>
          </a:stretch>
        </p:blipFill>
        <p:spPr bwMode="auto">
          <a:xfrm>
            <a:off x="1466765" y="717283"/>
            <a:ext cx="1172328" cy="1139825"/>
          </a:xfrm>
          <a:prstGeom prst="rect">
            <a:avLst/>
          </a:prstGeom>
          <a:noFill/>
          <a:ln w="9525">
            <a:noFill/>
            <a:miter lim="800000"/>
            <a:headEnd/>
            <a:tailEnd/>
          </a:ln>
        </p:spPr>
      </p:pic>
      <p:pic>
        <p:nvPicPr>
          <p:cNvPr id="44" name="Rectangle 76809"/>
          <p:cNvPicPr>
            <a:picLocks noChangeAspect="1" noChangeArrowheads="1"/>
          </p:cNvPicPr>
          <p:nvPr/>
        </p:nvPicPr>
        <p:blipFill>
          <a:blip r:embed="rId10"/>
          <a:srcRect/>
          <a:stretch>
            <a:fillRect/>
          </a:stretch>
        </p:blipFill>
        <p:spPr bwMode="auto">
          <a:xfrm>
            <a:off x="349455" y="296416"/>
            <a:ext cx="1311992" cy="984250"/>
          </a:xfrm>
          <a:prstGeom prst="rect">
            <a:avLst/>
          </a:prstGeom>
          <a:noFill/>
          <a:ln w="9525">
            <a:noFill/>
            <a:miter lim="800000"/>
            <a:headEnd/>
            <a:tailEnd/>
          </a:ln>
        </p:spPr>
      </p:pic>
      <p:pic>
        <p:nvPicPr>
          <p:cNvPr id="45" name="Rectangle 76810"/>
          <p:cNvPicPr>
            <a:picLocks noChangeAspect="1" noChangeArrowheads="1"/>
          </p:cNvPicPr>
          <p:nvPr/>
        </p:nvPicPr>
        <p:blipFill>
          <a:blip r:embed="rId11"/>
          <a:srcRect/>
          <a:stretch>
            <a:fillRect/>
          </a:stretch>
        </p:blipFill>
        <p:spPr bwMode="auto">
          <a:xfrm>
            <a:off x="1377888" y="1712645"/>
            <a:ext cx="1261205" cy="492125"/>
          </a:xfrm>
          <a:prstGeom prst="rect">
            <a:avLst/>
          </a:prstGeom>
          <a:noFill/>
          <a:ln w="9525">
            <a:noFill/>
            <a:miter lim="800000"/>
            <a:headEnd/>
            <a:tailEnd/>
          </a:ln>
        </p:spPr>
      </p:pic>
      <p:sp>
        <p:nvSpPr>
          <p:cNvPr id="66" name="Bent Arrow 65"/>
          <p:cNvSpPr/>
          <p:nvPr/>
        </p:nvSpPr>
        <p:spPr bwMode="auto">
          <a:xfrm rot="16200000" flipV="1">
            <a:off x="6802312" y="4239926"/>
            <a:ext cx="1921778" cy="1681885"/>
          </a:xfrm>
          <a:prstGeom prst="bentArrow">
            <a:avLst>
              <a:gd name="adj1" fmla="val 25000"/>
              <a:gd name="adj2" fmla="val 23113"/>
              <a:gd name="adj3" fmla="val 25000"/>
              <a:gd name="adj4" fmla="val 43750"/>
            </a:avLst>
          </a:prstGeom>
          <a:gradFill>
            <a:gsLst>
              <a:gs pos="0">
                <a:schemeClr val="tx1">
                  <a:lumMod val="75000"/>
                </a:schemeClr>
              </a:gs>
              <a:gs pos="69000">
                <a:schemeClr val="accent3">
                  <a:lumMod val="75000"/>
                </a:schemeClr>
              </a:gs>
            </a:gsLst>
            <a:lin ang="2700000" scaled="1"/>
          </a:gra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balanced" dir="t"/>
          </a:scene3d>
          <a:sp3d prstMaterial="matte">
            <a:bevel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AU" sz="2000" dirty="0" smtClean="0">
              <a:gradFill>
                <a:gsLst>
                  <a:gs pos="0">
                    <a:schemeClr val="tx1"/>
                  </a:gs>
                  <a:gs pos="88000">
                    <a:schemeClr val="tx1"/>
                  </a:gs>
                </a:gsLst>
                <a:lin ang="5400000" scaled="0"/>
              </a:gradFill>
            </a:endParaRPr>
          </a:p>
        </p:txBody>
      </p:sp>
      <p:sp>
        <p:nvSpPr>
          <p:cNvPr id="55" name="TextBox 54"/>
          <p:cNvSpPr txBox="1"/>
          <p:nvPr/>
        </p:nvSpPr>
        <p:spPr>
          <a:xfrm>
            <a:off x="917887" y="4850940"/>
            <a:ext cx="1721206" cy="341632"/>
          </a:xfrm>
          <a:prstGeom prst="rect">
            <a:avLst/>
          </a:prstGeom>
          <a:noFill/>
        </p:spPr>
        <p:txBody>
          <a:bodyPr wrap="square" rtlCol="0">
            <a:spAutoFit/>
          </a:bodyPr>
          <a:lstStyle/>
          <a:p>
            <a:pPr>
              <a:lnSpc>
                <a:spcPct val="90000"/>
              </a:lnSpc>
            </a:pPr>
            <a:r>
              <a:rPr lang="en-AU" dirty="0" smtClean="0"/>
              <a:t>(or File Share)</a:t>
            </a:r>
          </a:p>
        </p:txBody>
      </p:sp>
      <p:sp>
        <p:nvSpPr>
          <p:cNvPr id="63" name="TextBox 62"/>
          <p:cNvSpPr txBox="1"/>
          <p:nvPr/>
        </p:nvSpPr>
        <p:spPr>
          <a:xfrm>
            <a:off x="5427010" y="3874674"/>
            <a:ext cx="1414057" cy="840230"/>
          </a:xfrm>
          <a:prstGeom prst="rect">
            <a:avLst/>
          </a:prstGeom>
          <a:noFill/>
        </p:spPr>
        <p:txBody>
          <a:bodyPr wrap="square" rtlCol="0">
            <a:spAutoFit/>
          </a:bodyPr>
          <a:lstStyle/>
          <a:p>
            <a:pPr>
              <a:lnSpc>
                <a:spcPct val="90000"/>
              </a:lnSpc>
            </a:pPr>
            <a:r>
              <a:rPr lang="en-AU" dirty="0" err="1" smtClean="0"/>
              <a:t>ConfigMgr</a:t>
            </a:r>
            <a:endParaRPr lang="en-AU" dirty="0" smtClean="0"/>
          </a:p>
          <a:p>
            <a:pPr>
              <a:lnSpc>
                <a:spcPct val="90000"/>
              </a:lnSpc>
            </a:pPr>
            <a:r>
              <a:rPr lang="en-AU" dirty="0" smtClean="0"/>
              <a:t>Software</a:t>
            </a:r>
          </a:p>
          <a:p>
            <a:pPr>
              <a:lnSpc>
                <a:spcPct val="90000"/>
              </a:lnSpc>
            </a:pPr>
            <a:r>
              <a:rPr lang="en-AU" dirty="0" smtClean="0"/>
              <a:t>Distribution</a:t>
            </a:r>
          </a:p>
        </p:txBody>
      </p:sp>
      <p:sp>
        <p:nvSpPr>
          <p:cNvPr id="67" name="TextBox 66"/>
          <p:cNvSpPr txBox="1"/>
          <p:nvPr/>
        </p:nvSpPr>
        <p:spPr>
          <a:xfrm>
            <a:off x="8415855" y="4971279"/>
            <a:ext cx="2336191" cy="1089529"/>
          </a:xfrm>
          <a:prstGeom prst="rect">
            <a:avLst/>
          </a:prstGeom>
          <a:noFill/>
        </p:spPr>
        <p:txBody>
          <a:bodyPr wrap="square" rtlCol="0">
            <a:spAutoFit/>
          </a:bodyPr>
          <a:lstStyle/>
          <a:p>
            <a:pPr>
              <a:lnSpc>
                <a:spcPct val="90000"/>
              </a:lnSpc>
            </a:pPr>
            <a:r>
              <a:rPr lang="en-AU" dirty="0" err="1" smtClean="0"/>
              <a:t>ConfigMgr</a:t>
            </a:r>
            <a:endParaRPr lang="en-AU" dirty="0" smtClean="0"/>
          </a:p>
          <a:p>
            <a:pPr>
              <a:lnSpc>
                <a:spcPct val="90000"/>
              </a:lnSpc>
            </a:pPr>
            <a:r>
              <a:rPr lang="en-AU" dirty="0" smtClean="0"/>
              <a:t>Desired</a:t>
            </a:r>
          </a:p>
          <a:p>
            <a:pPr>
              <a:lnSpc>
                <a:spcPct val="90000"/>
              </a:lnSpc>
            </a:pPr>
            <a:r>
              <a:rPr lang="en-AU" dirty="0" smtClean="0"/>
              <a:t>Configuration</a:t>
            </a:r>
          </a:p>
          <a:p>
            <a:pPr>
              <a:lnSpc>
                <a:spcPct val="90000"/>
              </a:lnSpc>
            </a:pPr>
            <a:r>
              <a:rPr lang="en-AU" dirty="0" smtClean="0"/>
              <a:t>Management</a:t>
            </a:r>
          </a:p>
        </p:txBody>
      </p:sp>
      <p:sp>
        <p:nvSpPr>
          <p:cNvPr id="68" name="Right Arrow 67"/>
          <p:cNvSpPr/>
          <p:nvPr/>
        </p:nvSpPr>
        <p:spPr bwMode="auto">
          <a:xfrm>
            <a:off x="8857231" y="2465585"/>
            <a:ext cx="1939819" cy="609134"/>
          </a:xfrm>
          <a:prstGeom prst="rightArrow">
            <a:avLst/>
          </a:prstGeom>
          <a:gradFill>
            <a:gsLst>
              <a:gs pos="24000">
                <a:schemeClr val="accent6"/>
              </a:gs>
              <a:gs pos="100000">
                <a:schemeClr val="tx1">
                  <a:lumMod val="75000"/>
                </a:schemeClr>
              </a:gs>
            </a:gsLst>
            <a:lin ang="2700000" scaled="1"/>
          </a:gra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balanced" dir="t"/>
          </a:scene3d>
          <a:sp3d prstMaterial="matte">
            <a:bevel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AU" sz="2000" dirty="0" smtClean="0">
              <a:gradFill>
                <a:gsLst>
                  <a:gs pos="0">
                    <a:schemeClr val="tx1"/>
                  </a:gs>
                  <a:gs pos="88000">
                    <a:schemeClr val="tx1"/>
                  </a:gs>
                </a:gsLst>
                <a:lin ang="5400000" scaled="0"/>
              </a:gradFill>
            </a:endParaRPr>
          </a:p>
        </p:txBody>
      </p:sp>
      <p:grpSp>
        <p:nvGrpSpPr>
          <p:cNvPr id="56" name="Role: Collect &amp; Report"/>
          <p:cNvGrpSpPr/>
          <p:nvPr/>
        </p:nvGrpSpPr>
        <p:grpSpPr>
          <a:xfrm>
            <a:off x="7346438" y="2114749"/>
            <a:ext cx="1739335" cy="2005231"/>
            <a:chOff x="7526422" y="2146300"/>
            <a:chExt cx="1304841" cy="2005231"/>
          </a:xfrm>
        </p:grpSpPr>
        <p:grpSp>
          <p:nvGrpSpPr>
            <p:cNvPr id="57" name="Group 18"/>
            <p:cNvGrpSpPr>
              <a:grpSpLocks/>
            </p:cNvGrpSpPr>
            <p:nvPr/>
          </p:nvGrpSpPr>
          <p:grpSpPr bwMode="auto">
            <a:xfrm>
              <a:off x="7631113" y="2146300"/>
              <a:ext cx="1200150" cy="1371600"/>
              <a:chOff x="4857" y="1445"/>
              <a:chExt cx="756" cy="864"/>
            </a:xfrm>
          </p:grpSpPr>
          <p:pic>
            <p:nvPicPr>
              <p:cNvPr id="59" name="Rectangle 76818"/>
              <p:cNvPicPr>
                <a:picLocks noChangeAspect="1" noChangeArrowheads="1"/>
              </p:cNvPicPr>
              <p:nvPr/>
            </p:nvPicPr>
            <p:blipFill>
              <a:blip r:embed="rId7"/>
              <a:srcRect/>
              <a:stretch>
                <a:fillRect/>
              </a:stretch>
            </p:blipFill>
            <p:spPr bwMode="auto">
              <a:xfrm>
                <a:off x="4857" y="1445"/>
                <a:ext cx="454" cy="670"/>
              </a:xfrm>
              <a:prstGeom prst="rect">
                <a:avLst/>
              </a:prstGeom>
              <a:noFill/>
              <a:ln w="9525">
                <a:noFill/>
                <a:miter lim="800000"/>
                <a:headEnd/>
                <a:tailEnd/>
              </a:ln>
            </p:spPr>
          </p:pic>
          <p:grpSp>
            <p:nvGrpSpPr>
              <p:cNvPr id="60" name="Group 20"/>
              <p:cNvGrpSpPr>
                <a:grpSpLocks/>
              </p:cNvGrpSpPr>
              <p:nvPr/>
            </p:nvGrpSpPr>
            <p:grpSpPr bwMode="auto">
              <a:xfrm>
                <a:off x="5079" y="1639"/>
                <a:ext cx="534" cy="670"/>
                <a:chOff x="4888" y="1437"/>
                <a:chExt cx="534" cy="670"/>
              </a:xfrm>
            </p:grpSpPr>
            <p:pic>
              <p:nvPicPr>
                <p:cNvPr id="61" name="Rectangle 76820">
                  <a:hlinkClick r:id="rId12" action="ppaction://hlinksldjump"/>
                </p:cNvPr>
                <p:cNvPicPr>
                  <a:picLocks noChangeAspect="1" noChangeArrowheads="1"/>
                </p:cNvPicPr>
                <p:nvPr/>
              </p:nvPicPr>
              <p:blipFill>
                <a:blip r:embed="rId7"/>
                <a:srcRect/>
                <a:stretch>
                  <a:fillRect/>
                </a:stretch>
              </p:blipFill>
              <p:spPr bwMode="auto">
                <a:xfrm>
                  <a:off x="4888" y="1437"/>
                  <a:ext cx="454" cy="670"/>
                </a:xfrm>
                <a:prstGeom prst="rect">
                  <a:avLst/>
                </a:prstGeom>
                <a:noFill/>
                <a:ln w="9525">
                  <a:noFill/>
                  <a:miter lim="800000"/>
                  <a:headEnd/>
                  <a:tailEnd/>
                </a:ln>
              </p:spPr>
            </p:pic>
            <p:pic>
              <p:nvPicPr>
                <p:cNvPr id="62" name="Rectangle 76821"/>
                <p:cNvPicPr>
                  <a:picLocks noChangeAspect="1" noChangeArrowheads="1"/>
                </p:cNvPicPr>
                <p:nvPr/>
              </p:nvPicPr>
              <p:blipFill>
                <a:blip r:embed="rId8"/>
                <a:srcRect/>
                <a:stretch>
                  <a:fillRect/>
                </a:stretch>
              </p:blipFill>
              <p:spPr bwMode="auto">
                <a:xfrm>
                  <a:off x="5204" y="1800"/>
                  <a:ext cx="218" cy="262"/>
                </a:xfrm>
                <a:prstGeom prst="rect">
                  <a:avLst/>
                </a:prstGeom>
                <a:noFill/>
                <a:ln w="9525">
                  <a:noFill/>
                  <a:miter lim="800000"/>
                  <a:headEnd/>
                  <a:tailEnd/>
                </a:ln>
              </p:spPr>
            </p:pic>
          </p:grpSp>
        </p:grpSp>
        <p:sp>
          <p:nvSpPr>
            <p:cNvPr id="58" name="TextBox 57"/>
            <p:cNvSpPr txBox="1"/>
            <p:nvPr/>
          </p:nvSpPr>
          <p:spPr>
            <a:xfrm>
              <a:off x="7526422" y="3505200"/>
              <a:ext cx="1283378" cy="646331"/>
            </a:xfrm>
            <a:prstGeom prst="rect">
              <a:avLst/>
            </a:prstGeom>
            <a:noFill/>
            <a:ln>
              <a:noFill/>
            </a:ln>
            <a:effectLst/>
          </p:spPr>
          <p:txBody>
            <a:bodyPr wrap="none" rtlCol="0">
              <a:spAutoFit/>
            </a:bodyPr>
            <a:lstStyle/>
            <a:p>
              <a:pPr algn="ctr"/>
              <a:r>
                <a:rPr lang="en-US" dirty="0" err="1" smtClean="0">
                  <a:latin typeface="Arial" pitchFamily="34" charset="0"/>
                  <a:cs typeface="Arial" pitchFamily="34" charset="0"/>
                </a:rPr>
                <a:t>ConfigMgr</a:t>
              </a:r>
              <a:r>
                <a:rPr lang="en-US" dirty="0" smtClean="0">
                  <a:latin typeface="Arial" pitchFamily="34" charset="0"/>
                  <a:cs typeface="Arial" pitchFamily="34" charset="0"/>
                </a:rPr>
                <a:t> Site</a:t>
              </a:r>
              <a:br>
                <a:rPr lang="en-US" dirty="0" smtClean="0">
                  <a:latin typeface="Arial" pitchFamily="34" charset="0"/>
                  <a:cs typeface="Arial" pitchFamily="34" charset="0"/>
                </a:rPr>
              </a:br>
              <a:r>
                <a:rPr lang="en-US" dirty="0" smtClean="0">
                  <a:latin typeface="Arial" pitchFamily="34" charset="0"/>
                  <a:cs typeface="Arial" pitchFamily="34" charset="0"/>
                </a:rPr>
                <a:t>Server &amp; DB</a:t>
              </a:r>
              <a:endParaRPr lang="en-US" dirty="0">
                <a:latin typeface="Arial" pitchFamily="34" charset="0"/>
                <a:cs typeface="Arial" pitchFamily="34" charset="0"/>
              </a:endParaRPr>
            </a:p>
          </p:txBody>
        </p:sp>
      </p:grpSp>
      <p:pic>
        <p:nvPicPr>
          <p:cNvPr id="69" name="Rectangle 76816"/>
          <p:cNvPicPr>
            <a:picLocks noChangeAspect="1" noChangeArrowheads="1"/>
          </p:cNvPicPr>
          <p:nvPr/>
        </p:nvPicPr>
        <p:blipFill>
          <a:blip r:embed="rId13"/>
          <a:srcRect/>
          <a:stretch>
            <a:fillRect/>
          </a:stretch>
        </p:blipFill>
        <p:spPr bwMode="auto">
          <a:xfrm>
            <a:off x="9274225" y="490538"/>
            <a:ext cx="1127890" cy="847725"/>
          </a:xfrm>
          <a:prstGeom prst="rect">
            <a:avLst/>
          </a:prstGeom>
          <a:noFill/>
          <a:ln w="9525">
            <a:noFill/>
            <a:miter lim="800000"/>
            <a:headEnd/>
            <a:tailEnd/>
          </a:ln>
        </p:spPr>
      </p:pic>
      <p:sp>
        <p:nvSpPr>
          <p:cNvPr id="70" name="TextBox 69"/>
          <p:cNvSpPr txBox="1"/>
          <p:nvPr/>
        </p:nvSpPr>
        <p:spPr>
          <a:xfrm>
            <a:off x="8916484" y="2610217"/>
            <a:ext cx="2336191" cy="341632"/>
          </a:xfrm>
          <a:prstGeom prst="rect">
            <a:avLst/>
          </a:prstGeom>
          <a:noFill/>
        </p:spPr>
        <p:txBody>
          <a:bodyPr wrap="square" rtlCol="0">
            <a:spAutoFit/>
          </a:bodyPr>
          <a:lstStyle/>
          <a:p>
            <a:pPr>
              <a:lnSpc>
                <a:spcPct val="90000"/>
              </a:lnSpc>
            </a:pPr>
            <a:r>
              <a:rPr lang="en-AU" dirty="0" smtClean="0"/>
              <a:t>DATA</a:t>
            </a:r>
          </a:p>
        </p:txBody>
      </p:sp>
      <p:sp>
        <p:nvSpPr>
          <p:cNvPr id="71" name="Bent Arrow 70"/>
          <p:cNvSpPr/>
          <p:nvPr/>
        </p:nvSpPr>
        <p:spPr bwMode="auto">
          <a:xfrm rot="16200000" flipH="1">
            <a:off x="7780911" y="600119"/>
            <a:ext cx="1377157" cy="1611488"/>
          </a:xfrm>
          <a:prstGeom prst="bentArrow">
            <a:avLst>
              <a:gd name="adj1" fmla="val 25000"/>
              <a:gd name="adj2" fmla="val 23438"/>
              <a:gd name="adj3" fmla="val 25000"/>
              <a:gd name="adj4" fmla="val 43750"/>
            </a:avLst>
          </a:prstGeom>
          <a:gradFill>
            <a:gsLst>
              <a:gs pos="24000">
                <a:schemeClr val="accent6">
                  <a:lumMod val="50000"/>
                </a:schemeClr>
              </a:gs>
              <a:gs pos="100000">
                <a:schemeClr val="tx1">
                  <a:lumMod val="75000"/>
                </a:schemeClr>
              </a:gs>
            </a:gsLst>
            <a:lin ang="2700000" scaled="1"/>
          </a:gra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balanced" dir="t"/>
          </a:scene3d>
          <a:sp3d prstMaterial="matte">
            <a:bevel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AU" sz="2000" dirty="0" smtClean="0">
              <a:gradFill>
                <a:gsLst>
                  <a:gs pos="0">
                    <a:schemeClr val="tx1"/>
                  </a:gs>
                  <a:gs pos="88000">
                    <a:schemeClr val="tx1"/>
                  </a:gs>
                </a:gsLst>
                <a:lin ang="5400000" scaled="0"/>
              </a:gradFill>
            </a:endParaRPr>
          </a:p>
        </p:txBody>
      </p:sp>
      <p:sp>
        <p:nvSpPr>
          <p:cNvPr id="72" name="Down Arrow 71"/>
          <p:cNvSpPr/>
          <p:nvPr/>
        </p:nvSpPr>
        <p:spPr bwMode="auto">
          <a:xfrm>
            <a:off x="10783794" y="1228457"/>
            <a:ext cx="836425" cy="939801"/>
          </a:xfrm>
          <a:prstGeom prst="downArrow">
            <a:avLst/>
          </a:prstGeom>
          <a:gradFill>
            <a:gsLst>
              <a:gs pos="28000">
                <a:srgbClr val="336600"/>
              </a:gs>
              <a:gs pos="100000">
                <a:schemeClr val="tx1">
                  <a:lumMod val="75000"/>
                </a:schemeClr>
              </a:gs>
            </a:gsLst>
            <a:lin ang="2700000" scaled="1"/>
          </a:gra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balanced" dir="t"/>
          </a:scene3d>
          <a:sp3d prstMaterial="matte">
            <a:bevel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AU" sz="2000" dirty="0" smtClean="0">
              <a:gradFill>
                <a:gsLst>
                  <a:gs pos="0">
                    <a:schemeClr val="tx1"/>
                  </a:gs>
                  <a:gs pos="88000">
                    <a:schemeClr val="tx1"/>
                  </a:gs>
                </a:gsLst>
                <a:lin ang="5400000" scaled="0"/>
              </a:gradFill>
            </a:endParaRPr>
          </a:p>
        </p:txBody>
      </p:sp>
      <p:pic>
        <p:nvPicPr>
          <p:cNvPr id="50" name="Role: Mgmt Srv Screenshot"/>
          <p:cNvPicPr>
            <a:picLocks noChangeAspect="1" noChangeArrowheads="1"/>
          </p:cNvPicPr>
          <p:nvPr/>
        </p:nvPicPr>
        <p:blipFill>
          <a:blip r:embed="rId14"/>
          <a:srcRect/>
          <a:stretch>
            <a:fillRect/>
          </a:stretch>
        </p:blipFill>
        <p:spPr bwMode="auto">
          <a:xfrm>
            <a:off x="10358159" y="180976"/>
            <a:ext cx="1286598" cy="733425"/>
          </a:xfrm>
          <a:prstGeom prst="rect">
            <a:avLst/>
          </a:prstGeom>
          <a:noFill/>
          <a:ln w="9525">
            <a:noFill/>
            <a:miter lim="800000"/>
            <a:headEnd/>
            <a:tailEnd/>
          </a:ln>
        </p:spPr>
      </p:pic>
      <p:sp>
        <p:nvSpPr>
          <p:cNvPr id="73" name="TextBox 72"/>
          <p:cNvSpPr txBox="1"/>
          <p:nvPr/>
        </p:nvSpPr>
        <p:spPr>
          <a:xfrm>
            <a:off x="7889067" y="139136"/>
            <a:ext cx="2336191" cy="590931"/>
          </a:xfrm>
          <a:prstGeom prst="rect">
            <a:avLst/>
          </a:prstGeom>
          <a:noFill/>
        </p:spPr>
        <p:txBody>
          <a:bodyPr wrap="square" rtlCol="0">
            <a:spAutoFit/>
          </a:bodyPr>
          <a:lstStyle/>
          <a:p>
            <a:pPr>
              <a:lnSpc>
                <a:spcPct val="90000"/>
              </a:lnSpc>
            </a:pPr>
            <a:r>
              <a:rPr lang="en-AU" dirty="0" err="1" smtClean="0"/>
              <a:t>Config</a:t>
            </a:r>
            <a:r>
              <a:rPr lang="en-AU" dirty="0" smtClean="0"/>
              <a:t>. /</a:t>
            </a:r>
          </a:p>
          <a:p>
            <a:pPr>
              <a:lnSpc>
                <a:spcPct val="90000"/>
              </a:lnSpc>
            </a:pPr>
            <a:r>
              <a:rPr lang="en-AU" dirty="0" smtClean="0"/>
              <a:t>Dashboard</a:t>
            </a:r>
          </a:p>
        </p:txBody>
      </p:sp>
      <p:sp>
        <p:nvSpPr>
          <p:cNvPr id="74" name="TextBox 73"/>
          <p:cNvSpPr txBox="1"/>
          <p:nvPr/>
        </p:nvSpPr>
        <p:spPr>
          <a:xfrm>
            <a:off x="9234020" y="1496425"/>
            <a:ext cx="2336191" cy="341632"/>
          </a:xfrm>
          <a:prstGeom prst="rect">
            <a:avLst/>
          </a:prstGeom>
          <a:noFill/>
        </p:spPr>
        <p:txBody>
          <a:bodyPr wrap="square" rtlCol="0">
            <a:spAutoFit/>
          </a:bodyPr>
          <a:lstStyle/>
          <a:p>
            <a:pPr>
              <a:lnSpc>
                <a:spcPct val="90000"/>
              </a:lnSpc>
            </a:pPr>
            <a:r>
              <a:rPr lang="en-AU" dirty="0" smtClean="0"/>
              <a:t>Reports</a:t>
            </a:r>
          </a:p>
        </p:txBody>
      </p:sp>
      <p:sp>
        <p:nvSpPr>
          <p:cNvPr id="75" name="TextBox 74"/>
          <p:cNvSpPr txBox="1"/>
          <p:nvPr/>
        </p:nvSpPr>
        <p:spPr>
          <a:xfrm>
            <a:off x="7033704" y="5654213"/>
            <a:ext cx="2336191" cy="341632"/>
          </a:xfrm>
          <a:prstGeom prst="rect">
            <a:avLst/>
          </a:prstGeom>
          <a:noFill/>
        </p:spPr>
        <p:txBody>
          <a:bodyPr wrap="square" rtlCol="0">
            <a:spAutoFit/>
          </a:bodyPr>
          <a:lstStyle/>
          <a:p>
            <a:pPr>
              <a:lnSpc>
                <a:spcPct val="90000"/>
              </a:lnSpc>
            </a:pPr>
            <a:r>
              <a:rPr lang="en-AU" dirty="0" smtClean="0"/>
              <a:t>EVENTS</a:t>
            </a:r>
          </a:p>
        </p:txBody>
      </p:sp>
      <p:sp>
        <p:nvSpPr>
          <p:cNvPr id="80" name="Bent Arrow 79"/>
          <p:cNvSpPr/>
          <p:nvPr/>
        </p:nvSpPr>
        <p:spPr bwMode="auto">
          <a:xfrm rot="16200000">
            <a:off x="-133649" y="1847812"/>
            <a:ext cx="4963482" cy="4176885"/>
          </a:xfrm>
          <a:custGeom>
            <a:avLst/>
            <a:gdLst>
              <a:gd name="connsiteX0" fmla="*/ 0 w 4606292"/>
              <a:gd name="connsiteY0" fmla="*/ 1446208 h 1446208"/>
              <a:gd name="connsiteX1" fmla="*/ 0 w 4606292"/>
              <a:gd name="connsiteY1" fmla="*/ 818467 h 1446208"/>
              <a:gd name="connsiteX2" fmla="*/ 632716 w 4606292"/>
              <a:gd name="connsiteY2" fmla="*/ 185751 h 1446208"/>
              <a:gd name="connsiteX3" fmla="*/ 4244740 w 4606292"/>
              <a:gd name="connsiteY3" fmla="*/ 185751 h 1446208"/>
              <a:gd name="connsiteX4" fmla="*/ 4244740 w 4606292"/>
              <a:gd name="connsiteY4" fmla="*/ 0 h 1446208"/>
              <a:gd name="connsiteX5" fmla="*/ 4606292 w 4606292"/>
              <a:gd name="connsiteY5" fmla="*/ 361552 h 1446208"/>
              <a:gd name="connsiteX6" fmla="*/ 4244740 w 4606292"/>
              <a:gd name="connsiteY6" fmla="*/ 723104 h 1446208"/>
              <a:gd name="connsiteX7" fmla="*/ 4244740 w 4606292"/>
              <a:gd name="connsiteY7" fmla="*/ 537353 h 1446208"/>
              <a:gd name="connsiteX8" fmla="*/ 632716 w 4606292"/>
              <a:gd name="connsiteY8" fmla="*/ 537353 h 1446208"/>
              <a:gd name="connsiteX9" fmla="*/ 351602 w 4606292"/>
              <a:gd name="connsiteY9" fmla="*/ 818467 h 1446208"/>
              <a:gd name="connsiteX10" fmla="*/ 351602 w 4606292"/>
              <a:gd name="connsiteY10" fmla="*/ 1446208 h 1446208"/>
              <a:gd name="connsiteX11" fmla="*/ 0 w 4606292"/>
              <a:gd name="connsiteY11" fmla="*/ 1446208 h 1446208"/>
              <a:gd name="connsiteX0" fmla="*/ 0 w 4606292"/>
              <a:gd name="connsiteY0" fmla="*/ 1446208 h 2836858"/>
              <a:gd name="connsiteX1" fmla="*/ 0 w 4606292"/>
              <a:gd name="connsiteY1" fmla="*/ 818467 h 2836858"/>
              <a:gd name="connsiteX2" fmla="*/ 632716 w 4606292"/>
              <a:gd name="connsiteY2" fmla="*/ 185751 h 2836858"/>
              <a:gd name="connsiteX3" fmla="*/ 4244740 w 4606292"/>
              <a:gd name="connsiteY3" fmla="*/ 185751 h 2836858"/>
              <a:gd name="connsiteX4" fmla="*/ 4244740 w 4606292"/>
              <a:gd name="connsiteY4" fmla="*/ 0 h 2836858"/>
              <a:gd name="connsiteX5" fmla="*/ 4606292 w 4606292"/>
              <a:gd name="connsiteY5" fmla="*/ 361552 h 2836858"/>
              <a:gd name="connsiteX6" fmla="*/ 4244740 w 4606292"/>
              <a:gd name="connsiteY6" fmla="*/ 723104 h 2836858"/>
              <a:gd name="connsiteX7" fmla="*/ 4244740 w 4606292"/>
              <a:gd name="connsiteY7" fmla="*/ 537353 h 2836858"/>
              <a:gd name="connsiteX8" fmla="*/ 632716 w 4606292"/>
              <a:gd name="connsiteY8" fmla="*/ 537353 h 2836858"/>
              <a:gd name="connsiteX9" fmla="*/ 351602 w 4606292"/>
              <a:gd name="connsiteY9" fmla="*/ 818467 h 2836858"/>
              <a:gd name="connsiteX10" fmla="*/ 342077 w 4606292"/>
              <a:gd name="connsiteY10" fmla="*/ 2836858 h 2836858"/>
              <a:gd name="connsiteX11" fmla="*/ 0 w 4606292"/>
              <a:gd name="connsiteY11" fmla="*/ 1446208 h 2836858"/>
              <a:gd name="connsiteX0" fmla="*/ 0 w 4625342"/>
              <a:gd name="connsiteY0" fmla="*/ 2855908 h 2855908"/>
              <a:gd name="connsiteX1" fmla="*/ 19050 w 4625342"/>
              <a:gd name="connsiteY1" fmla="*/ 818467 h 2855908"/>
              <a:gd name="connsiteX2" fmla="*/ 651766 w 4625342"/>
              <a:gd name="connsiteY2" fmla="*/ 185751 h 2855908"/>
              <a:gd name="connsiteX3" fmla="*/ 4263790 w 4625342"/>
              <a:gd name="connsiteY3" fmla="*/ 185751 h 2855908"/>
              <a:gd name="connsiteX4" fmla="*/ 4263790 w 4625342"/>
              <a:gd name="connsiteY4" fmla="*/ 0 h 2855908"/>
              <a:gd name="connsiteX5" fmla="*/ 4625342 w 4625342"/>
              <a:gd name="connsiteY5" fmla="*/ 361552 h 2855908"/>
              <a:gd name="connsiteX6" fmla="*/ 4263790 w 4625342"/>
              <a:gd name="connsiteY6" fmla="*/ 723104 h 2855908"/>
              <a:gd name="connsiteX7" fmla="*/ 4263790 w 4625342"/>
              <a:gd name="connsiteY7" fmla="*/ 537353 h 2855908"/>
              <a:gd name="connsiteX8" fmla="*/ 651766 w 4625342"/>
              <a:gd name="connsiteY8" fmla="*/ 537353 h 2855908"/>
              <a:gd name="connsiteX9" fmla="*/ 370652 w 4625342"/>
              <a:gd name="connsiteY9" fmla="*/ 818467 h 2855908"/>
              <a:gd name="connsiteX10" fmla="*/ 361127 w 4625342"/>
              <a:gd name="connsiteY10" fmla="*/ 2836858 h 2855908"/>
              <a:gd name="connsiteX11" fmla="*/ 0 w 4625342"/>
              <a:gd name="connsiteY11" fmla="*/ 2855908 h 2855908"/>
              <a:gd name="connsiteX0" fmla="*/ 9525 w 4606292"/>
              <a:gd name="connsiteY0" fmla="*/ 2846383 h 2846383"/>
              <a:gd name="connsiteX1" fmla="*/ 0 w 4606292"/>
              <a:gd name="connsiteY1" fmla="*/ 818467 h 2846383"/>
              <a:gd name="connsiteX2" fmla="*/ 632716 w 4606292"/>
              <a:gd name="connsiteY2" fmla="*/ 185751 h 2846383"/>
              <a:gd name="connsiteX3" fmla="*/ 4244740 w 4606292"/>
              <a:gd name="connsiteY3" fmla="*/ 185751 h 2846383"/>
              <a:gd name="connsiteX4" fmla="*/ 4244740 w 4606292"/>
              <a:gd name="connsiteY4" fmla="*/ 0 h 2846383"/>
              <a:gd name="connsiteX5" fmla="*/ 4606292 w 4606292"/>
              <a:gd name="connsiteY5" fmla="*/ 361552 h 2846383"/>
              <a:gd name="connsiteX6" fmla="*/ 4244740 w 4606292"/>
              <a:gd name="connsiteY6" fmla="*/ 723104 h 2846383"/>
              <a:gd name="connsiteX7" fmla="*/ 4244740 w 4606292"/>
              <a:gd name="connsiteY7" fmla="*/ 537353 h 2846383"/>
              <a:gd name="connsiteX8" fmla="*/ 632716 w 4606292"/>
              <a:gd name="connsiteY8" fmla="*/ 537353 h 2846383"/>
              <a:gd name="connsiteX9" fmla="*/ 351602 w 4606292"/>
              <a:gd name="connsiteY9" fmla="*/ 818467 h 2846383"/>
              <a:gd name="connsiteX10" fmla="*/ 342077 w 4606292"/>
              <a:gd name="connsiteY10" fmla="*/ 2836858 h 2846383"/>
              <a:gd name="connsiteX11" fmla="*/ 9525 w 4606292"/>
              <a:gd name="connsiteY11" fmla="*/ 2846383 h 284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06292" h="2846383">
                <a:moveTo>
                  <a:pt x="9525" y="2846383"/>
                </a:moveTo>
                <a:lnTo>
                  <a:pt x="0" y="818467"/>
                </a:lnTo>
                <a:cubicBezTo>
                  <a:pt x="0" y="469028"/>
                  <a:pt x="283277" y="185751"/>
                  <a:pt x="632716" y="185751"/>
                </a:cubicBezTo>
                <a:lnTo>
                  <a:pt x="4244740" y="185751"/>
                </a:lnTo>
                <a:lnTo>
                  <a:pt x="4244740" y="0"/>
                </a:lnTo>
                <a:lnTo>
                  <a:pt x="4606292" y="361552"/>
                </a:lnTo>
                <a:lnTo>
                  <a:pt x="4244740" y="723104"/>
                </a:lnTo>
                <a:lnTo>
                  <a:pt x="4244740" y="537353"/>
                </a:lnTo>
                <a:lnTo>
                  <a:pt x="632716" y="537353"/>
                </a:lnTo>
                <a:cubicBezTo>
                  <a:pt x="477461" y="537353"/>
                  <a:pt x="351602" y="663212"/>
                  <a:pt x="351602" y="818467"/>
                </a:cubicBezTo>
                <a:lnTo>
                  <a:pt x="342077" y="2836858"/>
                </a:lnTo>
                <a:lnTo>
                  <a:pt x="9525" y="2846383"/>
                </a:lnTo>
                <a:close/>
              </a:path>
            </a:pathLst>
          </a:custGeom>
          <a:gradFill>
            <a:gsLst>
              <a:gs pos="0">
                <a:schemeClr val="tx1">
                  <a:lumMod val="75000"/>
                </a:schemeClr>
              </a:gs>
              <a:gs pos="40000">
                <a:srgbClr val="339966"/>
              </a:gs>
            </a:gsLst>
            <a:lin ang="2700000" scaled="1"/>
          </a:gra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balanced" dir="t"/>
          </a:scene3d>
          <a:sp3d prstMaterial="matte">
            <a:bevel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AU" sz="2000" dirty="0" smtClean="0">
              <a:gradFill>
                <a:gsLst>
                  <a:gs pos="0">
                    <a:schemeClr val="tx1"/>
                  </a:gs>
                  <a:gs pos="88000">
                    <a:schemeClr val="tx1"/>
                  </a:gs>
                </a:gsLst>
                <a:lin ang="5400000" scaled="0"/>
              </a:gradFill>
            </a:endParaRPr>
          </a:p>
        </p:txBody>
      </p:sp>
      <p:grpSp>
        <p:nvGrpSpPr>
          <p:cNvPr id="36" name="Role: Clients"/>
          <p:cNvGrpSpPr/>
          <p:nvPr/>
        </p:nvGrpSpPr>
        <p:grpSpPr>
          <a:xfrm>
            <a:off x="4505708" y="5249594"/>
            <a:ext cx="3177409" cy="1445558"/>
            <a:chOff x="3270401" y="4886325"/>
            <a:chExt cx="2383677" cy="1445558"/>
          </a:xfrm>
        </p:grpSpPr>
        <p:grpSp>
          <p:nvGrpSpPr>
            <p:cNvPr id="37" name="Group 14"/>
            <p:cNvGrpSpPr>
              <a:grpSpLocks/>
            </p:cNvGrpSpPr>
            <p:nvPr/>
          </p:nvGrpSpPr>
          <p:grpSpPr bwMode="auto">
            <a:xfrm>
              <a:off x="3581399" y="4886325"/>
              <a:ext cx="1503363" cy="981075"/>
              <a:chOff x="2186" y="3231"/>
              <a:chExt cx="947" cy="618"/>
            </a:xfrm>
          </p:grpSpPr>
          <p:pic>
            <p:nvPicPr>
              <p:cNvPr id="39" name="Rectangle 76814"/>
              <p:cNvPicPr>
                <a:picLocks noChangeAspect="1" noChangeArrowheads="1"/>
              </p:cNvPicPr>
              <p:nvPr/>
            </p:nvPicPr>
            <p:blipFill>
              <a:blip r:embed="rId15"/>
              <a:srcRect/>
              <a:stretch>
                <a:fillRect/>
              </a:stretch>
            </p:blipFill>
            <p:spPr bwMode="auto">
              <a:xfrm flipH="1">
                <a:off x="2566" y="3231"/>
                <a:ext cx="270" cy="398"/>
              </a:xfrm>
              <a:prstGeom prst="rect">
                <a:avLst/>
              </a:prstGeom>
              <a:noFill/>
              <a:ln w="9525">
                <a:noFill/>
                <a:miter lim="800000"/>
                <a:headEnd/>
                <a:tailEnd/>
              </a:ln>
            </p:spPr>
          </p:pic>
          <p:pic>
            <p:nvPicPr>
              <p:cNvPr id="40" name="Rectangle 76815"/>
              <p:cNvPicPr>
                <a:picLocks noChangeAspect="1" noChangeArrowheads="1"/>
              </p:cNvPicPr>
              <p:nvPr/>
            </p:nvPicPr>
            <p:blipFill>
              <a:blip r:embed="rId16"/>
              <a:srcRect/>
              <a:stretch>
                <a:fillRect/>
              </a:stretch>
            </p:blipFill>
            <p:spPr bwMode="auto">
              <a:xfrm>
                <a:off x="2761" y="3460"/>
                <a:ext cx="372" cy="352"/>
              </a:xfrm>
              <a:prstGeom prst="rect">
                <a:avLst/>
              </a:prstGeom>
              <a:noFill/>
              <a:ln w="9525">
                <a:noFill/>
                <a:miter lim="800000"/>
                <a:headEnd/>
                <a:tailEnd/>
              </a:ln>
            </p:spPr>
          </p:pic>
          <p:pic>
            <p:nvPicPr>
              <p:cNvPr id="41" name="Rectangle 76816">
                <a:hlinkClick r:id="rId17" action="ppaction://hlinksldjump"/>
              </p:cNvPr>
              <p:cNvPicPr>
                <a:picLocks noChangeAspect="1" noChangeArrowheads="1"/>
              </p:cNvPicPr>
              <p:nvPr/>
            </p:nvPicPr>
            <p:blipFill>
              <a:blip r:embed="rId13"/>
              <a:srcRect/>
              <a:stretch>
                <a:fillRect/>
              </a:stretch>
            </p:blipFill>
            <p:spPr bwMode="auto">
              <a:xfrm>
                <a:off x="2186" y="3408"/>
                <a:ext cx="441" cy="441"/>
              </a:xfrm>
              <a:prstGeom prst="rect">
                <a:avLst/>
              </a:prstGeom>
              <a:noFill/>
              <a:ln w="9525">
                <a:noFill/>
                <a:miter lim="800000"/>
                <a:headEnd/>
                <a:tailEnd/>
              </a:ln>
            </p:spPr>
          </p:pic>
        </p:grpSp>
        <p:sp>
          <p:nvSpPr>
            <p:cNvPr id="38" name="TextBox 37"/>
            <p:cNvSpPr txBox="1"/>
            <p:nvPr/>
          </p:nvSpPr>
          <p:spPr>
            <a:xfrm>
              <a:off x="3270401" y="5808663"/>
              <a:ext cx="2383677" cy="523220"/>
            </a:xfrm>
            <a:prstGeom prst="rect">
              <a:avLst/>
            </a:prstGeom>
            <a:noFill/>
          </p:spPr>
          <p:txBody>
            <a:bodyPr wrap="none" rtlCol="0">
              <a:spAutoFit/>
            </a:bodyPr>
            <a:lstStyle/>
            <a:p>
              <a:r>
                <a:rPr lang="en-US" sz="1400" dirty="0" smtClean="0">
                  <a:latin typeface="Arial" pitchFamily="34" charset="0"/>
                  <a:cs typeface="Arial" pitchFamily="34" charset="0"/>
                </a:rPr>
                <a:t>Desktops, Laptops, and Servers </a:t>
              </a:r>
            </a:p>
            <a:p>
              <a:r>
                <a:rPr lang="en-US" sz="1400" dirty="0" smtClean="0">
                  <a:latin typeface="Arial" pitchFamily="34" charset="0"/>
                  <a:cs typeface="Arial" pitchFamily="34" charset="0"/>
                </a:rPr>
                <a:t>running </a:t>
              </a:r>
              <a:r>
                <a:rPr lang="en-US" sz="1400" dirty="0" err="1" smtClean="0">
                  <a:latin typeface="Arial" pitchFamily="34" charset="0"/>
                  <a:cs typeface="Arial" pitchFamily="34" charset="0"/>
                </a:rPr>
                <a:t>ConfigMgr</a:t>
              </a:r>
              <a:r>
                <a:rPr lang="en-US" sz="1400" dirty="0" smtClean="0">
                  <a:latin typeface="Arial" pitchFamily="34" charset="0"/>
                  <a:cs typeface="Arial" pitchFamily="34" charset="0"/>
                </a:rPr>
                <a:t> Client &amp; FEP 2010</a:t>
              </a:r>
              <a:endParaRPr lang="en-US" sz="1400" dirty="0">
                <a:latin typeface="Arial" pitchFamily="34" charset="0"/>
                <a:cs typeface="Arial" pitchFamily="34" charset="0"/>
              </a:endParaRPr>
            </a:p>
          </p:txBody>
        </p:sp>
      </p:grpSp>
      <p:sp>
        <p:nvSpPr>
          <p:cNvPr id="81" name="TextBox 80"/>
          <p:cNvSpPr txBox="1"/>
          <p:nvPr/>
        </p:nvSpPr>
        <p:spPr>
          <a:xfrm>
            <a:off x="1980981" y="6060808"/>
            <a:ext cx="2336191" cy="341632"/>
          </a:xfrm>
          <a:prstGeom prst="rect">
            <a:avLst/>
          </a:prstGeom>
          <a:noFill/>
        </p:spPr>
        <p:txBody>
          <a:bodyPr wrap="square" rtlCol="0">
            <a:spAutoFit/>
          </a:bodyPr>
          <a:lstStyle/>
          <a:p>
            <a:pPr>
              <a:lnSpc>
                <a:spcPct val="90000"/>
              </a:lnSpc>
            </a:pPr>
            <a:r>
              <a:rPr lang="en-AU" dirty="0" smtClean="0"/>
              <a:t>TELEMETRY</a:t>
            </a:r>
          </a:p>
        </p:txBody>
      </p:sp>
      <p:sp>
        <p:nvSpPr>
          <p:cNvPr id="82" name="TextBox 81"/>
          <p:cNvSpPr txBox="1"/>
          <p:nvPr/>
        </p:nvSpPr>
        <p:spPr>
          <a:xfrm>
            <a:off x="349455" y="2111973"/>
            <a:ext cx="954369" cy="341632"/>
          </a:xfrm>
          <a:prstGeom prst="rect">
            <a:avLst/>
          </a:prstGeom>
          <a:noFill/>
        </p:spPr>
        <p:txBody>
          <a:bodyPr wrap="square" rtlCol="0">
            <a:spAutoFit/>
          </a:bodyPr>
          <a:lstStyle/>
          <a:p>
            <a:pPr>
              <a:lnSpc>
                <a:spcPct val="90000"/>
              </a:lnSpc>
            </a:pPr>
            <a:r>
              <a:rPr lang="en-AU" dirty="0" err="1" smtClean="0"/>
              <a:t>SpyNet</a:t>
            </a:r>
            <a:endParaRPr lang="en-AU" dirty="0" smtClean="0"/>
          </a:p>
        </p:txBody>
      </p:sp>
      <p:pic>
        <p:nvPicPr>
          <p:cNvPr id="27" name="Rectangle 76805"/>
          <p:cNvPicPr>
            <a:picLocks noChangeAspect="1" noChangeArrowheads="1"/>
          </p:cNvPicPr>
          <p:nvPr/>
        </p:nvPicPr>
        <p:blipFill>
          <a:blip r:embed="rId18"/>
          <a:srcRect/>
          <a:stretch>
            <a:fillRect/>
          </a:stretch>
        </p:blipFill>
        <p:spPr bwMode="auto">
          <a:xfrm>
            <a:off x="171702" y="2404794"/>
            <a:ext cx="2780576" cy="901700"/>
          </a:xfrm>
          <a:prstGeom prst="rect">
            <a:avLst/>
          </a:prstGeom>
          <a:noFill/>
          <a:ln w="9525">
            <a:noFill/>
            <a:miter lim="800000"/>
            <a:headEnd/>
            <a:tailEnd/>
          </a:ln>
        </p:spPr>
      </p:pic>
      <p:grpSp>
        <p:nvGrpSpPr>
          <p:cNvPr id="46" name="Role: WSUS"/>
          <p:cNvGrpSpPr>
            <a:grpSpLocks/>
          </p:cNvGrpSpPr>
          <p:nvPr/>
        </p:nvGrpSpPr>
        <p:grpSpPr bwMode="auto">
          <a:xfrm>
            <a:off x="724008" y="3366188"/>
            <a:ext cx="2568964" cy="1477963"/>
            <a:chOff x="265" y="1953"/>
            <a:chExt cx="1214" cy="931"/>
          </a:xfrm>
        </p:grpSpPr>
        <p:pic>
          <p:nvPicPr>
            <p:cNvPr id="47" name="Rectangle 76825"/>
            <p:cNvPicPr>
              <a:picLocks noChangeAspect="1" noChangeArrowheads="1"/>
            </p:cNvPicPr>
            <p:nvPr/>
          </p:nvPicPr>
          <p:blipFill>
            <a:blip r:embed="rId7"/>
            <a:srcRect/>
            <a:stretch>
              <a:fillRect/>
            </a:stretch>
          </p:blipFill>
          <p:spPr bwMode="auto">
            <a:xfrm>
              <a:off x="645" y="1953"/>
              <a:ext cx="454" cy="670"/>
            </a:xfrm>
            <a:prstGeom prst="rect">
              <a:avLst/>
            </a:prstGeom>
            <a:noFill/>
            <a:ln w="9525">
              <a:noFill/>
              <a:miter lim="800000"/>
              <a:headEnd/>
              <a:tailEnd/>
            </a:ln>
          </p:spPr>
        </p:pic>
        <p:pic>
          <p:nvPicPr>
            <p:cNvPr id="48" name="Rectangle 76826"/>
            <p:cNvPicPr>
              <a:picLocks noChangeAspect="1" noChangeArrowheads="1"/>
            </p:cNvPicPr>
            <p:nvPr/>
          </p:nvPicPr>
          <p:blipFill>
            <a:blip r:embed="rId19" cstate="print"/>
            <a:srcRect/>
            <a:stretch>
              <a:fillRect/>
            </a:stretch>
          </p:blipFill>
          <p:spPr bwMode="auto">
            <a:xfrm>
              <a:off x="265" y="2654"/>
              <a:ext cx="1214" cy="230"/>
            </a:xfrm>
            <a:prstGeom prst="rect">
              <a:avLst/>
            </a:prstGeom>
            <a:noFill/>
            <a:ln w="9525">
              <a:noFill/>
              <a:miter lim="800000"/>
              <a:headEnd/>
              <a:tailEnd/>
            </a:ln>
          </p:spPr>
        </p:pic>
      </p:grpSp>
    </p:spTree>
    <p:extLst>
      <p:ext uri="{BB962C8B-B14F-4D97-AF65-F5344CB8AC3E}">
        <p14:creationId xmlns:p14="http://schemas.microsoft.com/office/powerpoint/2010/main" val="678910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randombar(horizontal)">
                                      <p:cBhvr>
                                        <p:cTn id="37" dur="500"/>
                                        <p:tgtEl>
                                          <p:spTgt spid="4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500"/>
                                        <p:tgtEl>
                                          <p:spTgt spid="5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childTnLst>
                          </p:cTn>
                        </p:par>
                        <p:par>
                          <p:cTn id="46" fill="hold">
                            <p:stCondLst>
                              <p:cond delay="500"/>
                            </p:stCondLst>
                            <p:childTnLst>
                              <p:par>
                                <p:cTn id="47" presetID="18" presetClass="entr" presetSubtype="12"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strips(downLeft)">
                                      <p:cBhvr>
                                        <p:cTn id="49" dur="10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500"/>
                                        <p:tgtEl>
                                          <p:spTgt spid="6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500"/>
                                        <p:tgtEl>
                                          <p:spTgt spid="66"/>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fade">
                                      <p:cBhvr>
                                        <p:cTn id="63" dur="500"/>
                                        <p:tgtEl>
                                          <p:spTgt spid="7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500"/>
                                        <p:tgtEl>
                                          <p:spTgt spid="67"/>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randombar(horizontal)">
                                      <p:cBhvr>
                                        <p:cTn id="73" dur="500"/>
                                        <p:tgtEl>
                                          <p:spTgt spid="29"/>
                                        </p:tgtEl>
                                      </p:cBhvr>
                                    </p:animEffect>
                                  </p:childTnLst>
                                </p:cTn>
                              </p:par>
                            </p:childTnLst>
                          </p:cTn>
                        </p:par>
                        <p:par>
                          <p:cTn id="74" fill="hold">
                            <p:stCondLst>
                              <p:cond delay="1000"/>
                            </p:stCondLst>
                            <p:childTnLst>
                              <p:par>
                                <p:cTn id="75" presetID="10" presetClass="entr" presetSubtype="0"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fade">
                                      <p:cBhvr>
                                        <p:cTn id="77" dur="500"/>
                                        <p:tgtEl>
                                          <p:spTgt spid="68"/>
                                        </p:tgtEl>
                                      </p:cBhvr>
                                    </p:animEffect>
                                  </p:childTnLst>
                                </p:cTn>
                              </p:par>
                            </p:childTnLst>
                          </p:cTn>
                        </p:par>
                        <p:par>
                          <p:cTn id="78" fill="hold">
                            <p:stCondLst>
                              <p:cond delay="1500"/>
                            </p:stCondLst>
                            <p:childTnLst>
                              <p:par>
                                <p:cTn id="79" presetID="10" presetClass="entr" presetSubtype="0"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fade">
                                      <p:cBhvr>
                                        <p:cTn id="86" dur="500"/>
                                        <p:tgtEl>
                                          <p:spTgt spid="69"/>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71"/>
                                        </p:tgtEl>
                                        <p:attrNameLst>
                                          <p:attrName>style.visibility</p:attrName>
                                        </p:attrNameLst>
                                      </p:cBhvr>
                                      <p:to>
                                        <p:strVal val="visible"/>
                                      </p:to>
                                    </p:set>
                                    <p:animEffect transition="in" filter="fade">
                                      <p:cBhvr>
                                        <p:cTn id="91" dur="500"/>
                                        <p:tgtEl>
                                          <p:spTgt spid="71"/>
                                        </p:tgtEl>
                                      </p:cBhvr>
                                    </p:animEffect>
                                  </p:childTnLst>
                                </p:cTn>
                              </p:par>
                            </p:childTnLst>
                          </p:cTn>
                        </p:par>
                        <p:par>
                          <p:cTn id="92" fill="hold">
                            <p:stCondLst>
                              <p:cond delay="500"/>
                            </p:stCondLst>
                            <p:childTnLst>
                              <p:par>
                                <p:cTn id="93" presetID="10"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500"/>
                                        <p:tgtEl>
                                          <p:spTgt spid="73"/>
                                        </p:tgtEl>
                                      </p:cBhvr>
                                    </p:animEffect>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nodeType="click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randombar(horizontal)">
                                      <p:cBhvr>
                                        <p:cTn id="100" dur="500"/>
                                        <p:tgtEl>
                                          <p:spTgt spid="50"/>
                                        </p:tgtEl>
                                      </p:cBhvr>
                                    </p:animEffect>
                                  </p:childTnLst>
                                </p:cTn>
                              </p:par>
                            </p:childTnLst>
                          </p:cTn>
                        </p:par>
                        <p:par>
                          <p:cTn id="101" fill="hold">
                            <p:stCondLst>
                              <p:cond delay="500"/>
                            </p:stCondLst>
                            <p:childTnLst>
                              <p:par>
                                <p:cTn id="102" presetID="10" presetClass="entr" presetSubtype="0" fill="hold" grpId="0" nodeType="afterEffect">
                                  <p:stCondLst>
                                    <p:cond delay="0"/>
                                  </p:stCondLst>
                                  <p:childTnLst>
                                    <p:set>
                                      <p:cBhvr>
                                        <p:cTn id="103" dur="1" fill="hold">
                                          <p:stCondLst>
                                            <p:cond delay="0"/>
                                          </p:stCondLst>
                                        </p:cTn>
                                        <p:tgtEl>
                                          <p:spTgt spid="72"/>
                                        </p:tgtEl>
                                        <p:attrNameLst>
                                          <p:attrName>style.visibility</p:attrName>
                                        </p:attrNameLst>
                                      </p:cBhvr>
                                      <p:to>
                                        <p:strVal val="visible"/>
                                      </p:to>
                                    </p:set>
                                    <p:animEffect transition="in" filter="fade">
                                      <p:cBhvr>
                                        <p:cTn id="104" dur="500"/>
                                        <p:tgtEl>
                                          <p:spTgt spid="72"/>
                                        </p:tgtEl>
                                      </p:cBhvr>
                                    </p:animEffect>
                                  </p:childTnLst>
                                </p:cTn>
                              </p:par>
                            </p:childTnLst>
                          </p:cTn>
                        </p:par>
                        <p:par>
                          <p:cTn id="105" fill="hold">
                            <p:stCondLst>
                              <p:cond delay="1000"/>
                            </p:stCondLst>
                            <p:childTnLst>
                              <p:par>
                                <p:cTn id="106" presetID="10" presetClass="entr" presetSubtype="0" fill="hold" grpId="0" nodeType="afterEffect">
                                  <p:stCondLst>
                                    <p:cond delay="0"/>
                                  </p:stCondLst>
                                  <p:childTnLst>
                                    <p:set>
                                      <p:cBhvr>
                                        <p:cTn id="107" dur="1" fill="hold">
                                          <p:stCondLst>
                                            <p:cond delay="0"/>
                                          </p:stCondLst>
                                        </p:cTn>
                                        <p:tgtEl>
                                          <p:spTgt spid="74"/>
                                        </p:tgtEl>
                                        <p:attrNameLst>
                                          <p:attrName>style.visibility</p:attrName>
                                        </p:attrNameLst>
                                      </p:cBhvr>
                                      <p:to>
                                        <p:strVal val="visible"/>
                                      </p:to>
                                    </p:set>
                                    <p:animEffect transition="in" filter="fade">
                                      <p:cBhvr>
                                        <p:cTn id="108" dur="500"/>
                                        <p:tgtEl>
                                          <p:spTgt spid="74"/>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80"/>
                                        </p:tgtEl>
                                        <p:attrNameLst>
                                          <p:attrName>style.visibility</p:attrName>
                                        </p:attrNameLst>
                                      </p:cBhvr>
                                      <p:to>
                                        <p:strVal val="visible"/>
                                      </p:to>
                                    </p:set>
                                    <p:animEffect transition="in" filter="fade">
                                      <p:cBhvr>
                                        <p:cTn id="113" dur="500"/>
                                        <p:tgtEl>
                                          <p:spTgt spid="80"/>
                                        </p:tgtEl>
                                      </p:cBhvr>
                                    </p:animEffect>
                                  </p:childTnLst>
                                </p:cTn>
                              </p:par>
                            </p:childTnLst>
                          </p:cTn>
                        </p:par>
                        <p:par>
                          <p:cTn id="114" fill="hold">
                            <p:stCondLst>
                              <p:cond delay="500"/>
                            </p:stCondLst>
                            <p:childTnLst>
                              <p:par>
                                <p:cTn id="115" presetID="10" presetClass="entr" presetSubtype="0" fill="hold" grpId="0" nodeType="afterEffect">
                                  <p:stCondLst>
                                    <p:cond delay="0"/>
                                  </p:stCondLst>
                                  <p:childTnLst>
                                    <p:set>
                                      <p:cBhvr>
                                        <p:cTn id="116" dur="1" fill="hold">
                                          <p:stCondLst>
                                            <p:cond delay="0"/>
                                          </p:stCondLst>
                                        </p:cTn>
                                        <p:tgtEl>
                                          <p:spTgt spid="81"/>
                                        </p:tgtEl>
                                        <p:attrNameLst>
                                          <p:attrName>style.visibility</p:attrName>
                                        </p:attrNameLst>
                                      </p:cBhvr>
                                      <p:to>
                                        <p:strVal val="visible"/>
                                      </p:to>
                                    </p:set>
                                    <p:animEffect transition="in" filter="fade">
                                      <p:cBhvr>
                                        <p:cTn id="117" dur="500"/>
                                        <p:tgtEl>
                                          <p:spTgt spid="81"/>
                                        </p:tgtEl>
                                      </p:cBhvr>
                                    </p:animEffect>
                                  </p:childTnLst>
                                </p:cTn>
                              </p:par>
                            </p:childTnLst>
                          </p:cTn>
                        </p:par>
                        <p:par>
                          <p:cTn id="118" fill="hold">
                            <p:stCondLst>
                              <p:cond delay="1000"/>
                            </p:stCondLst>
                            <p:childTnLst>
                              <p:par>
                                <p:cTn id="119" presetID="10" presetClass="entr" presetSubtype="0" fill="hold" grpId="0" nodeType="afterEffect">
                                  <p:stCondLst>
                                    <p:cond delay="0"/>
                                  </p:stCondLst>
                                  <p:childTnLst>
                                    <p:set>
                                      <p:cBhvr>
                                        <p:cTn id="120" dur="1" fill="hold">
                                          <p:stCondLst>
                                            <p:cond delay="0"/>
                                          </p:stCondLst>
                                        </p:cTn>
                                        <p:tgtEl>
                                          <p:spTgt spid="82"/>
                                        </p:tgtEl>
                                        <p:attrNameLst>
                                          <p:attrName>style.visibility</p:attrName>
                                        </p:attrNameLst>
                                      </p:cBhvr>
                                      <p:to>
                                        <p:strVal val="visible"/>
                                      </p:to>
                                    </p:set>
                                    <p:animEffect transition="in" filter="fade">
                                      <p:cBhvr>
                                        <p:cTn id="12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55" grpId="0"/>
      <p:bldP spid="63" grpId="0"/>
      <p:bldP spid="67" grpId="0"/>
      <p:bldP spid="68" grpId="0" animBg="1"/>
      <p:bldP spid="70" grpId="0"/>
      <p:bldP spid="71" grpId="0" animBg="1"/>
      <p:bldP spid="72" grpId="0" animBg="1"/>
      <p:bldP spid="73" grpId="0"/>
      <p:bldP spid="74" grpId="0"/>
      <p:bldP spid="75" grpId="0"/>
      <p:bldP spid="80" grpId="0" animBg="1"/>
      <p:bldP spid="81" grpId="0"/>
      <p:bldP spid="8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904572320"/>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740924"/>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3209851333"/>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Under the hood – FEP &amp; ConfigMgr 2007 Integration</a:t>
            </a:r>
            <a:endParaRPr lang="en-US" dirty="0"/>
          </a:p>
        </p:txBody>
      </p:sp>
      <p:sp>
        <p:nvSpPr>
          <p:cNvPr id="17" name="Flowchart: Process 16"/>
          <p:cNvSpPr/>
          <p:nvPr/>
        </p:nvSpPr>
        <p:spPr>
          <a:xfrm>
            <a:off x="519113" y="3153543"/>
            <a:ext cx="2031471" cy="1433900"/>
          </a:xfrm>
          <a:prstGeom prst="flowChartProcess">
            <a:avLst/>
          </a:prstGeom>
        </p:spPr>
        <p:style>
          <a:lnRef idx="1">
            <a:schemeClr val="accent1"/>
          </a:lnRef>
          <a:fillRef idx="2">
            <a:schemeClr val="accent1"/>
          </a:fillRef>
          <a:effectRef idx="1">
            <a:schemeClr val="accent1"/>
          </a:effectRef>
          <a:fontRef idx="minor">
            <a:schemeClr val="dk1"/>
          </a:fontRef>
        </p:style>
        <p:txBody>
          <a:bodyPr lIns="68589" tIns="34295" rIns="68589" bIns="34295" rtlCol="0" anchor="t"/>
          <a:lstStyle/>
          <a:p>
            <a:pPr algn="ctr"/>
            <a:r>
              <a:rPr lang="en-US" dirty="0" err="1" smtClean="0"/>
              <a:t>ConfigMgr</a:t>
            </a:r>
            <a:r>
              <a:rPr lang="en-US" dirty="0" smtClean="0"/>
              <a:t> </a:t>
            </a:r>
            <a:r>
              <a:rPr lang="en-US" dirty="0"/>
              <a:t>Reporting</a:t>
            </a:r>
          </a:p>
        </p:txBody>
      </p:sp>
      <p:sp>
        <p:nvSpPr>
          <p:cNvPr id="19" name="Flowchart: Process 18"/>
          <p:cNvSpPr/>
          <p:nvPr/>
        </p:nvSpPr>
        <p:spPr>
          <a:xfrm>
            <a:off x="519113" y="1621940"/>
            <a:ext cx="2031471" cy="1303004"/>
          </a:xfrm>
          <a:prstGeom prst="flowChartProcess">
            <a:avLst/>
          </a:prstGeom>
        </p:spPr>
        <p:style>
          <a:lnRef idx="1">
            <a:schemeClr val="accent1"/>
          </a:lnRef>
          <a:fillRef idx="2">
            <a:schemeClr val="accent1"/>
          </a:fillRef>
          <a:effectRef idx="1">
            <a:schemeClr val="accent1"/>
          </a:effectRef>
          <a:fontRef idx="minor">
            <a:schemeClr val="dk1"/>
          </a:fontRef>
        </p:style>
        <p:txBody>
          <a:bodyPr lIns="68589" tIns="34295" rIns="68589" bIns="34295" rtlCol="0" anchor="t"/>
          <a:lstStyle/>
          <a:p>
            <a:pPr algn="ctr"/>
            <a:r>
              <a:rPr lang="en-US" dirty="0" err="1" smtClean="0"/>
              <a:t>ConfigMgr</a:t>
            </a:r>
            <a:r>
              <a:rPr lang="en-US" dirty="0" smtClean="0"/>
              <a:t> </a:t>
            </a:r>
            <a:r>
              <a:rPr lang="en-US" dirty="0"/>
              <a:t>Console</a:t>
            </a:r>
          </a:p>
        </p:txBody>
      </p:sp>
      <p:sp>
        <p:nvSpPr>
          <p:cNvPr id="31" name="Flowchart: Process 30"/>
          <p:cNvSpPr/>
          <p:nvPr/>
        </p:nvSpPr>
        <p:spPr>
          <a:xfrm>
            <a:off x="8003618" y="2391542"/>
            <a:ext cx="1239303" cy="1447800"/>
          </a:xfrm>
          <a:prstGeom prst="flowChartProcess">
            <a:avLst/>
          </a:prstGeom>
        </p:spPr>
        <p:style>
          <a:lnRef idx="1">
            <a:schemeClr val="accent1"/>
          </a:lnRef>
          <a:fillRef idx="2">
            <a:schemeClr val="accent1"/>
          </a:fillRef>
          <a:effectRef idx="1">
            <a:schemeClr val="accent1"/>
          </a:effectRef>
          <a:fontRef idx="minor">
            <a:schemeClr val="dk1"/>
          </a:fontRef>
        </p:style>
        <p:txBody>
          <a:bodyPr lIns="68589" tIns="34295" rIns="68589" bIns="34295" rtlCol="0" anchor="ctr" anchorCtr="0"/>
          <a:lstStyle/>
          <a:p>
            <a:pPr algn="ctr"/>
            <a:r>
              <a:rPr lang="en-US" dirty="0" err="1" smtClean="0"/>
              <a:t>ConfigMgr</a:t>
            </a:r>
            <a:r>
              <a:rPr lang="en-US" dirty="0" smtClean="0"/>
              <a:t> </a:t>
            </a:r>
            <a:r>
              <a:rPr lang="en-US" dirty="0"/>
              <a:t>Agent</a:t>
            </a:r>
          </a:p>
        </p:txBody>
      </p:sp>
      <p:sp>
        <p:nvSpPr>
          <p:cNvPr id="36" name="Flowchart: Process 35"/>
          <p:cNvSpPr/>
          <p:nvPr/>
        </p:nvSpPr>
        <p:spPr>
          <a:xfrm>
            <a:off x="695214" y="3824861"/>
            <a:ext cx="1625177" cy="609600"/>
          </a:xfrm>
          <a:prstGeom prst="flowChartProcess">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lIns="68589" tIns="34295" rIns="68589" bIns="34295" rtlCol="0" anchor="ctr"/>
          <a:lstStyle/>
          <a:p>
            <a:pPr algn="ctr"/>
            <a:r>
              <a:rPr lang="en-US" dirty="0"/>
              <a:t>FEP Reports</a:t>
            </a:r>
          </a:p>
        </p:txBody>
      </p:sp>
      <p:sp>
        <p:nvSpPr>
          <p:cNvPr id="37" name="Rectangle 36"/>
          <p:cNvSpPr/>
          <p:nvPr/>
        </p:nvSpPr>
        <p:spPr>
          <a:xfrm>
            <a:off x="10397793" y="2413708"/>
            <a:ext cx="1218883" cy="1447800"/>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lIns="68589" tIns="34295" rIns="68589" bIns="34295" rtlCol="0" anchor="ctr" anchorCtr="0"/>
          <a:lstStyle/>
          <a:p>
            <a:pPr algn="ctr"/>
            <a:r>
              <a:rPr lang="en-US" dirty="0"/>
              <a:t>Forefront </a:t>
            </a:r>
          </a:p>
          <a:p>
            <a:pPr algn="ctr"/>
            <a:r>
              <a:rPr lang="en-US" dirty="0" smtClean="0"/>
              <a:t>Endpoint Protection 2010</a:t>
            </a:r>
            <a:endParaRPr lang="en-US" dirty="0"/>
          </a:p>
        </p:txBody>
      </p:sp>
      <p:cxnSp>
        <p:nvCxnSpPr>
          <p:cNvPr id="39" name="Straight Arrow Connector 38"/>
          <p:cNvCxnSpPr/>
          <p:nvPr/>
        </p:nvCxnSpPr>
        <p:spPr>
          <a:xfrm flipH="1">
            <a:off x="9254438" y="3610742"/>
            <a:ext cx="101573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9532374" y="3333746"/>
            <a:ext cx="622625" cy="346259"/>
          </a:xfrm>
          <a:prstGeom prst="rect">
            <a:avLst/>
          </a:prstGeom>
          <a:noFill/>
        </p:spPr>
        <p:txBody>
          <a:bodyPr wrap="none" lIns="68589" tIns="34295" rIns="68589" bIns="34295" rtlCol="0">
            <a:spAutoFit/>
          </a:bodyPr>
          <a:lstStyle/>
          <a:p>
            <a:r>
              <a:rPr lang="en-US" dirty="0"/>
              <a:t>WMI</a:t>
            </a:r>
          </a:p>
        </p:txBody>
      </p:sp>
      <p:sp>
        <p:nvSpPr>
          <p:cNvPr id="45" name="Flowchart: Magnetic Disk 44"/>
          <p:cNvSpPr/>
          <p:nvPr/>
        </p:nvSpPr>
        <p:spPr>
          <a:xfrm>
            <a:off x="2347435" y="4982343"/>
            <a:ext cx="1706436" cy="886219"/>
          </a:xfrm>
          <a:prstGeom prst="flowChartMagneticDisk">
            <a:avLst/>
          </a:prstGeom>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US" dirty="0" err="1" smtClean="0"/>
              <a:t>ConfigMgr</a:t>
            </a:r>
            <a:r>
              <a:rPr lang="en-US" dirty="0" smtClean="0"/>
              <a:t> </a:t>
            </a:r>
            <a:endParaRPr lang="en-US" dirty="0"/>
          </a:p>
          <a:p>
            <a:pPr algn="ctr"/>
            <a:r>
              <a:rPr lang="en-US" dirty="0"/>
              <a:t>DB</a:t>
            </a:r>
          </a:p>
        </p:txBody>
      </p:sp>
      <p:sp>
        <p:nvSpPr>
          <p:cNvPr id="46" name="Flowchart: Magnetic Disk 45"/>
          <p:cNvSpPr/>
          <p:nvPr/>
        </p:nvSpPr>
        <p:spPr>
          <a:xfrm>
            <a:off x="4378906" y="4969817"/>
            <a:ext cx="1706436" cy="911271"/>
          </a:xfrm>
          <a:prstGeom prst="flowChartMagneticDisk">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lIns="68589" tIns="34295" rIns="68589" bIns="34295" rtlCol="0" anchor="ctr"/>
          <a:lstStyle/>
          <a:p>
            <a:pPr algn="ctr"/>
            <a:r>
              <a:rPr lang="en-US" dirty="0"/>
              <a:t>FEP </a:t>
            </a:r>
          </a:p>
          <a:p>
            <a:pPr algn="ctr"/>
            <a:r>
              <a:rPr lang="en-US" dirty="0"/>
              <a:t>Warehouse</a:t>
            </a:r>
          </a:p>
        </p:txBody>
      </p:sp>
      <p:sp>
        <p:nvSpPr>
          <p:cNvPr id="47" name="Flowchart: Process 46"/>
          <p:cNvSpPr/>
          <p:nvPr/>
        </p:nvSpPr>
        <p:spPr>
          <a:xfrm>
            <a:off x="3154870" y="2360927"/>
            <a:ext cx="2031471" cy="1447800"/>
          </a:xfrm>
          <a:prstGeom prst="flowChartProcess">
            <a:avLst/>
          </a:prstGeom>
        </p:spPr>
        <p:style>
          <a:lnRef idx="1">
            <a:schemeClr val="accent1"/>
          </a:lnRef>
          <a:fillRef idx="2">
            <a:schemeClr val="accent1"/>
          </a:fillRef>
          <a:effectRef idx="1">
            <a:schemeClr val="accent1"/>
          </a:effectRef>
          <a:fontRef idx="minor">
            <a:schemeClr val="dk1"/>
          </a:fontRef>
        </p:style>
        <p:txBody>
          <a:bodyPr lIns="68589" tIns="34295" rIns="68589" bIns="34295" rtlCol="0" anchor="t" anchorCtr="0"/>
          <a:lstStyle/>
          <a:p>
            <a:pPr algn="ctr"/>
            <a:r>
              <a:rPr lang="en-US" dirty="0" err="1" smtClean="0"/>
              <a:t>ConfigMgr</a:t>
            </a:r>
            <a:r>
              <a:rPr lang="en-US" dirty="0" smtClean="0"/>
              <a:t> </a:t>
            </a:r>
            <a:r>
              <a:rPr lang="en-US" dirty="0"/>
              <a:t>Server</a:t>
            </a:r>
          </a:p>
        </p:txBody>
      </p:sp>
      <p:cxnSp>
        <p:nvCxnSpPr>
          <p:cNvPr id="51" name="Straight Arrow Connector 50"/>
          <p:cNvCxnSpPr/>
          <p:nvPr/>
        </p:nvCxnSpPr>
        <p:spPr>
          <a:xfrm flipH="1">
            <a:off x="5191497" y="3382142"/>
            <a:ext cx="28121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269550" y="3105147"/>
            <a:ext cx="649876" cy="346259"/>
          </a:xfrm>
          <a:prstGeom prst="rect">
            <a:avLst/>
          </a:prstGeom>
          <a:noFill/>
        </p:spPr>
        <p:txBody>
          <a:bodyPr wrap="none" lIns="68589" tIns="34295" rIns="68589" bIns="34295" rtlCol="0">
            <a:spAutoFit/>
          </a:bodyPr>
          <a:lstStyle/>
          <a:p>
            <a:r>
              <a:rPr lang="en-US" dirty="0"/>
              <a:t>DCM</a:t>
            </a:r>
          </a:p>
        </p:txBody>
      </p:sp>
      <p:cxnSp>
        <p:nvCxnSpPr>
          <p:cNvPr id="55" name="Straight Arrow Connector 54"/>
          <p:cNvCxnSpPr>
            <a:stCxn id="47" idx="1"/>
            <a:endCxn id="19" idx="3"/>
          </p:cNvCxnSpPr>
          <p:nvPr/>
        </p:nvCxnSpPr>
        <p:spPr>
          <a:xfrm flipH="1" flipV="1">
            <a:off x="2550584" y="2273442"/>
            <a:ext cx="604286" cy="811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7" idx="1"/>
            <a:endCxn id="17" idx="3"/>
          </p:cNvCxnSpPr>
          <p:nvPr/>
        </p:nvCxnSpPr>
        <p:spPr>
          <a:xfrm flipH="1">
            <a:off x="2550584" y="3084827"/>
            <a:ext cx="604286" cy="785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7" idx="2"/>
            <a:endCxn id="45" idx="1"/>
          </p:cNvCxnSpPr>
          <p:nvPr/>
        </p:nvCxnSpPr>
        <p:spPr>
          <a:xfrm flipH="1">
            <a:off x="3200653" y="3808727"/>
            <a:ext cx="969953" cy="11736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47" idx="2"/>
            <a:endCxn id="46" idx="1"/>
          </p:cNvCxnSpPr>
          <p:nvPr/>
        </p:nvCxnSpPr>
        <p:spPr>
          <a:xfrm>
            <a:off x="4170606" y="3808727"/>
            <a:ext cx="1061518" cy="11610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Flowchart: Process 63"/>
          <p:cNvSpPr/>
          <p:nvPr/>
        </p:nvSpPr>
        <p:spPr>
          <a:xfrm>
            <a:off x="7527686" y="6044912"/>
            <a:ext cx="1148208" cy="175469"/>
          </a:xfrm>
          <a:prstGeom prst="flowChartProcess">
            <a:avLst/>
          </a:prstGeom>
        </p:spPr>
        <p:style>
          <a:lnRef idx="1">
            <a:schemeClr val="accent1"/>
          </a:lnRef>
          <a:fillRef idx="2">
            <a:schemeClr val="accent1"/>
          </a:fillRef>
          <a:effectRef idx="1">
            <a:schemeClr val="accent1"/>
          </a:effectRef>
          <a:fontRef idx="minor">
            <a:schemeClr val="dk1"/>
          </a:fontRef>
        </p:style>
        <p:txBody>
          <a:bodyPr lIns="68589" tIns="34295" rIns="68589" bIns="34295" rtlCol="0" anchor="t"/>
          <a:lstStyle/>
          <a:p>
            <a:pPr algn="ctr"/>
            <a:endParaRPr lang="en-US" sz="1400" dirty="0"/>
          </a:p>
        </p:txBody>
      </p:sp>
      <p:sp>
        <p:nvSpPr>
          <p:cNvPr id="67" name="Flowchart: Process 66"/>
          <p:cNvSpPr/>
          <p:nvPr/>
        </p:nvSpPr>
        <p:spPr>
          <a:xfrm>
            <a:off x="7527686" y="6296582"/>
            <a:ext cx="1148208" cy="175469"/>
          </a:xfrm>
          <a:prstGeom prst="flowChartProcess">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lIns="68589" tIns="34295" rIns="68589" bIns="34295" rtlCol="0" anchor="t"/>
          <a:lstStyle/>
          <a:p>
            <a:pPr algn="ctr"/>
            <a:endParaRPr lang="en-US" sz="1400" dirty="0"/>
          </a:p>
        </p:txBody>
      </p:sp>
      <p:sp>
        <p:nvSpPr>
          <p:cNvPr id="69" name="TextBox 68"/>
          <p:cNvSpPr txBox="1"/>
          <p:nvPr/>
        </p:nvSpPr>
        <p:spPr>
          <a:xfrm>
            <a:off x="8845436" y="5995955"/>
            <a:ext cx="991315" cy="284703"/>
          </a:xfrm>
          <a:prstGeom prst="rect">
            <a:avLst/>
          </a:prstGeom>
          <a:noFill/>
        </p:spPr>
        <p:txBody>
          <a:bodyPr wrap="none" lIns="68589" tIns="34295" rIns="68589" bIns="34295" rtlCol="0">
            <a:spAutoFit/>
          </a:bodyPr>
          <a:lstStyle/>
          <a:p>
            <a:r>
              <a:rPr lang="en-US" sz="1400" dirty="0" err="1" smtClean="0"/>
              <a:t>ConfigMgr</a:t>
            </a:r>
            <a:endParaRPr lang="en-US" sz="1400" dirty="0"/>
          </a:p>
        </p:txBody>
      </p:sp>
      <p:sp>
        <p:nvSpPr>
          <p:cNvPr id="70" name="TextBox 69"/>
          <p:cNvSpPr txBox="1"/>
          <p:nvPr/>
        </p:nvSpPr>
        <p:spPr>
          <a:xfrm>
            <a:off x="8845435" y="6224555"/>
            <a:ext cx="2935245" cy="284703"/>
          </a:xfrm>
          <a:prstGeom prst="rect">
            <a:avLst/>
          </a:prstGeom>
          <a:noFill/>
        </p:spPr>
        <p:txBody>
          <a:bodyPr wrap="none" lIns="68589" tIns="34295" rIns="68589" bIns="34295" rtlCol="0">
            <a:spAutoFit/>
          </a:bodyPr>
          <a:lstStyle/>
          <a:p>
            <a:r>
              <a:rPr lang="en-US" sz="1400" dirty="0" smtClean="0"/>
              <a:t>Forefront Endpoint Protection 2010</a:t>
            </a:r>
            <a:endParaRPr lang="en-US" sz="1400" dirty="0"/>
          </a:p>
        </p:txBody>
      </p:sp>
      <p:sp>
        <p:nvSpPr>
          <p:cNvPr id="78" name="Flowchart: Process 77"/>
          <p:cNvSpPr/>
          <p:nvPr/>
        </p:nvSpPr>
        <p:spPr>
          <a:xfrm>
            <a:off x="715302" y="2240685"/>
            <a:ext cx="1625177" cy="609600"/>
          </a:xfrm>
          <a:prstGeom prst="flowChartProcess">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lIns="68589" tIns="34295" rIns="68589" bIns="34295" rtlCol="0" anchor="ctr"/>
          <a:lstStyle/>
          <a:p>
            <a:pPr algn="ctr"/>
            <a:r>
              <a:rPr lang="en-US" dirty="0"/>
              <a:t>FEP UI</a:t>
            </a:r>
          </a:p>
        </p:txBody>
      </p:sp>
      <p:sp>
        <p:nvSpPr>
          <p:cNvPr id="79" name="Left Brace 78"/>
          <p:cNvSpPr/>
          <p:nvPr/>
        </p:nvSpPr>
        <p:spPr>
          <a:xfrm rot="16200000">
            <a:off x="9604911" y="2651023"/>
            <a:ext cx="380915" cy="2981081"/>
          </a:xfrm>
          <a:prstGeom prst="leftBrace">
            <a:avLst>
              <a:gd name="adj1" fmla="val 8333"/>
              <a:gd name="adj2" fmla="val 49440"/>
            </a:avLst>
          </a:prstGeom>
        </p:spPr>
        <p:style>
          <a:lnRef idx="1">
            <a:schemeClr val="accent1"/>
          </a:lnRef>
          <a:fillRef idx="0">
            <a:schemeClr val="accent1"/>
          </a:fillRef>
          <a:effectRef idx="0">
            <a:schemeClr val="accent1"/>
          </a:effectRef>
          <a:fontRef idx="minor">
            <a:schemeClr val="tx1"/>
          </a:fontRef>
        </p:style>
        <p:txBody>
          <a:bodyPr lIns="68589" tIns="34295" rIns="68589" bIns="34295" rtlCol="0" anchor="ctr"/>
          <a:lstStyle/>
          <a:p>
            <a:pPr algn="ctr"/>
            <a:endParaRPr lang="en-US" dirty="0"/>
          </a:p>
        </p:txBody>
      </p:sp>
      <p:sp>
        <p:nvSpPr>
          <p:cNvPr id="80" name="TextBox 79"/>
          <p:cNvSpPr txBox="1"/>
          <p:nvPr/>
        </p:nvSpPr>
        <p:spPr>
          <a:xfrm>
            <a:off x="9200650" y="4448945"/>
            <a:ext cx="2183758" cy="346259"/>
          </a:xfrm>
          <a:prstGeom prst="rect">
            <a:avLst/>
          </a:prstGeom>
          <a:noFill/>
        </p:spPr>
        <p:txBody>
          <a:bodyPr wrap="none" lIns="68589" tIns="34295" rIns="68589" bIns="34295" rtlCol="0">
            <a:spAutoFit/>
          </a:bodyPr>
          <a:lstStyle/>
          <a:p>
            <a:r>
              <a:rPr lang="en-US" dirty="0"/>
              <a:t>Managed Computer</a:t>
            </a:r>
          </a:p>
        </p:txBody>
      </p:sp>
      <p:cxnSp>
        <p:nvCxnSpPr>
          <p:cNvPr id="30" name="Straight Arrow Connector 29"/>
          <p:cNvCxnSpPr/>
          <p:nvPr/>
        </p:nvCxnSpPr>
        <p:spPr>
          <a:xfrm flipH="1">
            <a:off x="9254438" y="3153542"/>
            <a:ext cx="1015735" cy="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356514" y="2850285"/>
            <a:ext cx="960474" cy="346259"/>
          </a:xfrm>
          <a:prstGeom prst="rect">
            <a:avLst/>
          </a:prstGeom>
          <a:noFill/>
        </p:spPr>
        <p:txBody>
          <a:bodyPr wrap="none" lIns="68589" tIns="34295" rIns="68589" bIns="34295" rtlCol="0">
            <a:spAutoFit/>
          </a:bodyPr>
          <a:lstStyle/>
          <a:p>
            <a:r>
              <a:rPr lang="en-US" dirty="0"/>
              <a:t>Registry</a:t>
            </a:r>
          </a:p>
        </p:txBody>
      </p:sp>
      <p:cxnSp>
        <p:nvCxnSpPr>
          <p:cNvPr id="33" name="Straight Arrow Connector 32"/>
          <p:cNvCxnSpPr/>
          <p:nvPr/>
        </p:nvCxnSpPr>
        <p:spPr>
          <a:xfrm flipH="1">
            <a:off x="9254438" y="2744741"/>
            <a:ext cx="1015735" cy="0"/>
          </a:xfrm>
          <a:prstGeom prst="straightConnector1">
            <a:avLst/>
          </a:prstGeom>
          <a:ln>
            <a:headEnd type="none"/>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302214" y="2403837"/>
            <a:ext cx="1082943" cy="346259"/>
          </a:xfrm>
          <a:prstGeom prst="rect">
            <a:avLst/>
          </a:prstGeom>
          <a:noFill/>
        </p:spPr>
        <p:txBody>
          <a:bodyPr wrap="none" lIns="68589" tIns="34295" rIns="68589" bIns="34295" rtlCol="0">
            <a:spAutoFit/>
          </a:bodyPr>
          <a:lstStyle/>
          <a:p>
            <a:r>
              <a:rPr lang="en-US" dirty="0"/>
              <a:t>Event log</a:t>
            </a:r>
          </a:p>
        </p:txBody>
      </p:sp>
      <p:cxnSp>
        <p:nvCxnSpPr>
          <p:cNvPr id="38" name="Straight Arrow Connector 37"/>
          <p:cNvCxnSpPr/>
          <p:nvPr/>
        </p:nvCxnSpPr>
        <p:spPr>
          <a:xfrm flipH="1">
            <a:off x="5191500" y="2897141"/>
            <a:ext cx="2910291" cy="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290681" y="2346873"/>
            <a:ext cx="3037514" cy="623258"/>
          </a:xfrm>
          <a:prstGeom prst="rect">
            <a:avLst/>
          </a:prstGeom>
          <a:noFill/>
        </p:spPr>
        <p:txBody>
          <a:bodyPr wrap="square" lIns="68589" tIns="34295" rIns="68589" bIns="34295" rtlCol="0">
            <a:spAutoFit/>
          </a:bodyPr>
          <a:lstStyle/>
          <a:p>
            <a:r>
              <a:rPr lang="en-US" dirty="0" err="1" smtClean="0"/>
              <a:t>ConfigMgr</a:t>
            </a:r>
            <a:r>
              <a:rPr lang="en-US" dirty="0" smtClean="0"/>
              <a:t> </a:t>
            </a:r>
            <a:r>
              <a:rPr lang="en-US" dirty="0"/>
              <a:t>Software Distribution</a:t>
            </a:r>
          </a:p>
        </p:txBody>
      </p:sp>
      <p:sp>
        <p:nvSpPr>
          <p:cNvPr id="42" name="Flowchart: Process 41"/>
          <p:cNvSpPr/>
          <p:nvPr/>
        </p:nvSpPr>
        <p:spPr>
          <a:xfrm>
            <a:off x="3358016" y="3034027"/>
            <a:ext cx="1625177" cy="609600"/>
          </a:xfrm>
          <a:prstGeom prst="flowChartProcess">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lIns="68589" tIns="34295" rIns="68589" bIns="34295" rtlCol="0" anchor="ctr"/>
          <a:lstStyle/>
          <a:p>
            <a:pPr algn="ctr"/>
            <a:r>
              <a:rPr lang="en-US" dirty="0" smtClean="0"/>
              <a:t>FEP Extensions</a:t>
            </a:r>
            <a:endParaRPr lang="en-US" dirty="0"/>
          </a:p>
        </p:txBody>
      </p:sp>
    </p:spTree>
    <p:extLst>
      <p:ext uri="{BB962C8B-B14F-4D97-AF65-F5344CB8AC3E}">
        <p14:creationId xmlns:p14="http://schemas.microsoft.com/office/powerpoint/2010/main" val="35765460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FEP Management Models</a:t>
            </a:r>
            <a:endParaRPr lang="en-AU" dirty="0"/>
          </a:p>
        </p:txBody>
      </p:sp>
      <p:sp>
        <p:nvSpPr>
          <p:cNvPr id="3" name="Text Placeholder 2"/>
          <p:cNvSpPr>
            <a:spLocks noGrp="1"/>
          </p:cNvSpPr>
          <p:nvPr>
            <p:ph idx="1"/>
          </p:nvPr>
        </p:nvSpPr>
        <p:spPr/>
        <p:txBody>
          <a:bodyPr/>
          <a:lstStyle/>
          <a:p>
            <a:r>
              <a:rPr lang="en-AU" smtClean="0"/>
              <a:t>Centralized</a:t>
            </a:r>
          </a:p>
          <a:p>
            <a:pPr lvl="1"/>
            <a:r>
              <a:rPr lang="en-AU" smtClean="0"/>
              <a:t>Management and Reporting</a:t>
            </a:r>
            <a:br>
              <a:rPr lang="en-AU" smtClean="0"/>
            </a:br>
            <a:endParaRPr lang="en-AU" smtClean="0"/>
          </a:p>
          <a:p>
            <a:r>
              <a:rPr lang="en-AU" smtClean="0"/>
              <a:t>Decentralized</a:t>
            </a:r>
          </a:p>
          <a:p>
            <a:pPr lvl="1"/>
            <a:r>
              <a:rPr lang="en-AU" smtClean="0"/>
              <a:t>Management and Reporting</a:t>
            </a:r>
            <a:br>
              <a:rPr lang="en-AU" smtClean="0"/>
            </a:br>
            <a:endParaRPr lang="en-AU" smtClean="0"/>
          </a:p>
          <a:p>
            <a:r>
              <a:rPr lang="en-AU" smtClean="0"/>
              <a:t>Decentralized with Centralized Reporting</a:t>
            </a:r>
            <a:endParaRPr lang="en-AU" dirty="0"/>
          </a:p>
        </p:txBody>
      </p:sp>
    </p:spTree>
    <p:extLst>
      <p:ext uri="{BB962C8B-B14F-4D97-AF65-F5344CB8AC3E}">
        <p14:creationId xmlns:p14="http://schemas.microsoft.com/office/powerpoint/2010/main" val="97923087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ounded Rectangle 156"/>
          <p:cNvSpPr/>
          <p:nvPr/>
        </p:nvSpPr>
        <p:spPr bwMode="auto">
          <a:xfrm rot="10800000">
            <a:off x="60184" y="1911147"/>
            <a:ext cx="12034188" cy="4742303"/>
          </a:xfrm>
          <a:prstGeom prst="roundRect">
            <a:avLst>
              <a:gd name="adj" fmla="val 5785"/>
            </a:avLst>
          </a:prstGeom>
          <a:gradFill flip="none" rotWithShape="1">
            <a:gsLst>
              <a:gs pos="26000">
                <a:srgbClr val="000000">
                  <a:alpha val="67000"/>
                </a:srgbClr>
              </a:gs>
              <a:gs pos="100000">
                <a:schemeClr val="bg1">
                  <a:lumMod val="50000"/>
                  <a:alpha val="91000"/>
                </a:schemeClr>
              </a:gs>
            </a:gsLst>
            <a:lin ang="5400000" scaled="0"/>
            <a:tileRect/>
          </a:gradFill>
          <a:ln w="127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altLang="zh-CN" sz="2200" dirty="0">
              <a:solidFill>
                <a:schemeClr val="tx1"/>
              </a:solidFill>
              <a:latin typeface="Segoe Light" pitchFamily="34" charset="0"/>
            </a:endParaRPr>
          </a:p>
        </p:txBody>
      </p:sp>
      <p:grpSp>
        <p:nvGrpSpPr>
          <p:cNvPr id="123" name="Group 122"/>
          <p:cNvGrpSpPr/>
          <p:nvPr/>
        </p:nvGrpSpPr>
        <p:grpSpPr>
          <a:xfrm>
            <a:off x="3466075" y="1377101"/>
            <a:ext cx="5118757" cy="491222"/>
            <a:chOff x="4800395" y="5836522"/>
            <a:chExt cx="3840068" cy="491222"/>
          </a:xfrm>
        </p:grpSpPr>
        <p:sp>
          <p:nvSpPr>
            <p:cNvPr id="124" name="Rounded Rectangle 123"/>
            <p:cNvSpPr/>
            <p:nvPr/>
          </p:nvSpPr>
          <p:spPr bwMode="auto">
            <a:xfrm>
              <a:off x="4800395" y="5881574"/>
              <a:ext cx="3840068" cy="405349"/>
            </a:xfrm>
            <a:prstGeom prst="roundRect">
              <a:avLst>
                <a:gd name="adj" fmla="val 50000"/>
              </a:avLst>
            </a:prstGeom>
            <a:gradFill flip="none" rotWithShape="1">
              <a:gsLst>
                <a:gs pos="26000">
                  <a:schemeClr val="bg1"/>
                </a:gs>
                <a:gs pos="100000">
                  <a:schemeClr val="bg1">
                    <a:lumMod val="50000"/>
                    <a:alpha val="91000"/>
                  </a:schemeClr>
                </a:gs>
              </a:gsLst>
              <a:lin ang="5400000" scaled="0"/>
              <a:tileRect/>
            </a:gradFill>
            <a:ln w="12700">
              <a:noFill/>
              <a:headEnd type="none" w="med" len="med"/>
              <a:tailEnd type="none" w="med" len="med"/>
            </a:ln>
            <a:effectLst>
              <a:outerShdw dist="508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a:gradFill>
                  <a:gsLst>
                    <a:gs pos="0">
                      <a:srgbClr val="FFFFFF"/>
                    </a:gs>
                    <a:gs pos="100000">
                      <a:srgbClr val="FFFFFF"/>
                    </a:gs>
                  </a:gsLst>
                  <a:lin ang="5400000" scaled="0"/>
                </a:gradFill>
                <a:latin typeface="Segoe Light" pitchFamily="34" charset="0"/>
              </a:endParaRPr>
            </a:p>
          </p:txBody>
        </p:sp>
        <p:sp>
          <p:nvSpPr>
            <p:cNvPr id="125" name="Flowchart: Process 124"/>
            <p:cNvSpPr/>
            <p:nvPr/>
          </p:nvSpPr>
          <p:spPr>
            <a:xfrm>
              <a:off x="7339051" y="5836522"/>
              <a:ext cx="1189329" cy="491222"/>
            </a:xfrm>
            <a:prstGeom prst="flowChartProcess">
              <a:avLst/>
            </a:prstGeom>
            <a:noFill/>
            <a:ln w="6350">
              <a:noFill/>
            </a:ln>
            <a:effectLst>
              <a:outerShdw dist="25400" dir="5400000" algn="t" rotWithShape="0">
                <a:prstClr val="black">
                  <a:alpha val="13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lnSpc>
                  <a:spcPts val="1000"/>
                </a:lnSpc>
              </a:pPr>
              <a:r>
                <a:rPr lang="en-US" sz="1400" b="1" dirty="0">
                  <a:solidFill>
                    <a:schemeClr val="tx1">
                      <a:lumMod val="75000"/>
                      <a:lumOff val="25000"/>
                    </a:schemeClr>
                  </a:solidFill>
                </a:rPr>
                <a:t>FEP Console Extension</a:t>
              </a:r>
            </a:p>
          </p:txBody>
        </p:sp>
        <p:sp>
          <p:nvSpPr>
            <p:cNvPr id="126" name="Flowchart: Process 125"/>
            <p:cNvSpPr/>
            <p:nvPr/>
          </p:nvSpPr>
          <p:spPr>
            <a:xfrm>
              <a:off x="4880068" y="5836522"/>
              <a:ext cx="1191207" cy="491222"/>
            </a:xfrm>
            <a:prstGeom prst="flowChartProcess">
              <a:avLst/>
            </a:prstGeom>
            <a:noFill/>
            <a:ln w="6350">
              <a:noFill/>
            </a:ln>
            <a:effectLst>
              <a:outerShdw dist="25400" dir="5400000" algn="t" rotWithShape="0">
                <a:prstClr val="black">
                  <a:alpha val="13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lnSpc>
                  <a:spcPts val="1000"/>
                </a:lnSpc>
              </a:pPr>
              <a:r>
                <a:rPr lang="en-US" sz="1400" b="1" dirty="0">
                  <a:solidFill>
                    <a:schemeClr val="tx1">
                      <a:lumMod val="75000"/>
                      <a:lumOff val="25000"/>
                    </a:schemeClr>
                  </a:solidFill>
                </a:rPr>
                <a:t>FEP Server Extensions</a:t>
              </a:r>
            </a:p>
          </p:txBody>
        </p:sp>
        <p:sp>
          <p:nvSpPr>
            <p:cNvPr id="127" name="Flowchart: Process 126"/>
            <p:cNvSpPr/>
            <p:nvPr/>
          </p:nvSpPr>
          <p:spPr>
            <a:xfrm>
              <a:off x="6177453" y="5836522"/>
              <a:ext cx="1143000" cy="491222"/>
            </a:xfrm>
            <a:prstGeom prst="flowChartProcess">
              <a:avLst/>
            </a:prstGeom>
            <a:noFill/>
            <a:ln w="6350">
              <a:noFill/>
            </a:ln>
            <a:effectLst>
              <a:outerShdw dist="25400" dir="5400000" algn="t" rotWithShape="0">
                <a:prstClr val="black">
                  <a:alpha val="13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a:solidFill>
                    <a:schemeClr val="tx1">
                      <a:lumMod val="75000"/>
                      <a:lumOff val="25000"/>
                    </a:schemeClr>
                  </a:solidFill>
                </a:rPr>
                <a:t>FEP Reports</a:t>
              </a:r>
            </a:p>
          </p:txBody>
        </p:sp>
        <p:grpSp>
          <p:nvGrpSpPr>
            <p:cNvPr id="128" name="Group 127"/>
            <p:cNvGrpSpPr/>
            <p:nvPr/>
          </p:nvGrpSpPr>
          <p:grpSpPr>
            <a:xfrm>
              <a:off x="5955219" y="5881574"/>
              <a:ext cx="11838" cy="405349"/>
              <a:chOff x="5955219" y="5857082"/>
              <a:chExt cx="11838" cy="405349"/>
            </a:xfrm>
          </p:grpSpPr>
          <p:cxnSp>
            <p:nvCxnSpPr>
              <p:cNvPr id="132" name="Straight Connector 131"/>
              <p:cNvCxnSpPr/>
              <p:nvPr/>
            </p:nvCxnSpPr>
            <p:spPr>
              <a:xfrm>
                <a:off x="5955219" y="5857082"/>
                <a:ext cx="0" cy="405349"/>
              </a:xfrm>
              <a:prstGeom prst="line">
                <a:avLst/>
              </a:prstGeom>
              <a:ln w="12700">
                <a:solidFill>
                  <a:schemeClr val="bg1">
                    <a:alpha val="39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5967057" y="5857082"/>
                <a:ext cx="0" cy="405349"/>
              </a:xfrm>
              <a:prstGeom prst="line">
                <a:avLst/>
              </a:prstGeom>
              <a:ln w="127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7385380" y="5881574"/>
              <a:ext cx="11838" cy="405349"/>
              <a:chOff x="5955219" y="5857082"/>
              <a:chExt cx="11838" cy="405349"/>
            </a:xfrm>
          </p:grpSpPr>
          <p:cxnSp>
            <p:nvCxnSpPr>
              <p:cNvPr id="130" name="Straight Connector 129"/>
              <p:cNvCxnSpPr/>
              <p:nvPr/>
            </p:nvCxnSpPr>
            <p:spPr>
              <a:xfrm>
                <a:off x="5955219" y="5857082"/>
                <a:ext cx="0" cy="405349"/>
              </a:xfrm>
              <a:prstGeom prst="line">
                <a:avLst/>
              </a:prstGeom>
              <a:ln w="12700">
                <a:solidFill>
                  <a:schemeClr val="bg1">
                    <a:alpha val="39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5967057" y="5857082"/>
                <a:ext cx="0" cy="405349"/>
              </a:xfrm>
              <a:prstGeom prst="line">
                <a:avLst/>
              </a:prstGeom>
              <a:ln w="127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 name="Group 3"/>
          <p:cNvGrpSpPr/>
          <p:nvPr/>
        </p:nvGrpSpPr>
        <p:grpSpPr>
          <a:xfrm>
            <a:off x="2968728" y="3664714"/>
            <a:ext cx="5591727" cy="1301999"/>
            <a:chOff x="4290846" y="2989490"/>
            <a:chExt cx="4194888" cy="1301999"/>
          </a:xfrm>
        </p:grpSpPr>
        <p:grpSp>
          <p:nvGrpSpPr>
            <p:cNvPr id="136" name="Group 135"/>
            <p:cNvGrpSpPr/>
            <p:nvPr/>
          </p:nvGrpSpPr>
          <p:grpSpPr>
            <a:xfrm>
              <a:off x="5638800" y="4008569"/>
              <a:ext cx="1444500" cy="282920"/>
              <a:chOff x="4595434" y="3747975"/>
              <a:chExt cx="1444500" cy="282920"/>
            </a:xfrm>
          </p:grpSpPr>
          <p:sp>
            <p:nvSpPr>
              <p:cNvPr id="137" name="Rounded Rectangle 136"/>
              <p:cNvSpPr/>
              <p:nvPr/>
            </p:nvSpPr>
            <p:spPr bwMode="auto">
              <a:xfrm>
                <a:off x="4628090" y="3747975"/>
                <a:ext cx="1357796" cy="282920"/>
              </a:xfrm>
              <a:prstGeom prst="roundRect">
                <a:avLst>
                  <a:gd name="adj" fmla="val 50000"/>
                </a:avLst>
              </a:prstGeom>
              <a:gradFill flip="none" rotWithShape="1">
                <a:gsLst>
                  <a:gs pos="26000">
                    <a:srgbClr val="000000">
                      <a:alpha val="54000"/>
                      <a:lumMod val="95000"/>
                      <a:lumOff val="5000"/>
                    </a:srgbClr>
                  </a:gs>
                  <a:gs pos="100000">
                    <a:schemeClr val="bg1">
                      <a:lumMod val="50000"/>
                      <a:alpha val="91000"/>
                    </a:schemeClr>
                  </a:gs>
                </a:gsLst>
                <a:lin ang="5400000" scaled="0"/>
                <a:tileRect/>
              </a:gradFill>
              <a:ln w="127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a:solidFill>
                    <a:schemeClr val="tx1"/>
                  </a:solidFill>
                  <a:latin typeface="Segoe Light" pitchFamily="34" charset="0"/>
                </a:endParaRPr>
              </a:p>
            </p:txBody>
          </p:sp>
          <p:sp>
            <p:nvSpPr>
              <p:cNvPr id="138" name="Flowchart: Process 137"/>
              <p:cNvSpPr/>
              <p:nvPr/>
            </p:nvSpPr>
            <p:spPr>
              <a:xfrm>
                <a:off x="4595434" y="3768954"/>
                <a:ext cx="1444500" cy="245611"/>
              </a:xfrm>
              <a:prstGeom prst="flowChartProcess">
                <a:avLst/>
              </a:prstGeom>
              <a:noFill/>
              <a:ln w="6350">
                <a:noFill/>
              </a:ln>
              <a:effectLst>
                <a:outerShdw dist="38100" dir="5400000" algn="t" rotWithShape="0">
                  <a:prstClr val="black">
                    <a:alpha val="26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a:solidFill>
                      <a:schemeClr val="tx1"/>
                    </a:solidFill>
                  </a:rPr>
                  <a:t>FEP Console </a:t>
                </a:r>
                <a:r>
                  <a:rPr lang="en-US" sz="1400" b="1" dirty="0" smtClean="0">
                    <a:solidFill>
                      <a:schemeClr val="tx1"/>
                    </a:solidFill>
                  </a:rPr>
                  <a:t>Extensions</a:t>
                </a:r>
                <a:endParaRPr lang="en-US" sz="1400" b="1" dirty="0">
                  <a:solidFill>
                    <a:schemeClr val="tx1"/>
                  </a:solidFill>
                </a:endParaRPr>
              </a:p>
            </p:txBody>
          </p:sp>
        </p:grpSp>
        <p:grpSp>
          <p:nvGrpSpPr>
            <p:cNvPr id="142" name="Group 141"/>
            <p:cNvGrpSpPr/>
            <p:nvPr/>
          </p:nvGrpSpPr>
          <p:grpSpPr>
            <a:xfrm>
              <a:off x="7041234" y="4008569"/>
              <a:ext cx="1444500" cy="282920"/>
              <a:chOff x="4595434" y="3747975"/>
              <a:chExt cx="1444500" cy="282920"/>
            </a:xfrm>
          </p:grpSpPr>
          <p:sp>
            <p:nvSpPr>
              <p:cNvPr id="143" name="Rounded Rectangle 142"/>
              <p:cNvSpPr/>
              <p:nvPr/>
            </p:nvSpPr>
            <p:spPr bwMode="auto">
              <a:xfrm>
                <a:off x="4628090" y="3747975"/>
                <a:ext cx="1357796" cy="282920"/>
              </a:xfrm>
              <a:prstGeom prst="roundRect">
                <a:avLst>
                  <a:gd name="adj" fmla="val 50000"/>
                </a:avLst>
              </a:prstGeom>
              <a:gradFill flip="none" rotWithShape="1">
                <a:gsLst>
                  <a:gs pos="26000">
                    <a:srgbClr val="000000">
                      <a:alpha val="54000"/>
                      <a:lumMod val="95000"/>
                      <a:lumOff val="5000"/>
                    </a:srgbClr>
                  </a:gs>
                  <a:gs pos="100000">
                    <a:schemeClr val="bg1">
                      <a:lumMod val="50000"/>
                      <a:alpha val="91000"/>
                    </a:schemeClr>
                  </a:gs>
                </a:gsLst>
                <a:lin ang="5400000" scaled="0"/>
                <a:tileRect/>
              </a:gradFill>
              <a:ln w="127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a:solidFill>
                    <a:schemeClr val="tx1"/>
                  </a:solidFill>
                  <a:latin typeface="Segoe Light" pitchFamily="34" charset="0"/>
                </a:endParaRPr>
              </a:p>
            </p:txBody>
          </p:sp>
          <p:sp>
            <p:nvSpPr>
              <p:cNvPr id="144" name="Flowchart: Process 143"/>
              <p:cNvSpPr/>
              <p:nvPr/>
            </p:nvSpPr>
            <p:spPr>
              <a:xfrm>
                <a:off x="4595434" y="3768954"/>
                <a:ext cx="1444500" cy="245611"/>
              </a:xfrm>
              <a:prstGeom prst="flowChartProcess">
                <a:avLst/>
              </a:prstGeom>
              <a:noFill/>
              <a:ln w="6350">
                <a:noFill/>
              </a:ln>
              <a:effectLst>
                <a:outerShdw dist="38100" dir="5400000" algn="t" rotWithShape="0">
                  <a:prstClr val="black">
                    <a:alpha val="26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a:solidFill>
                      <a:schemeClr val="tx1"/>
                    </a:solidFill>
                  </a:rPr>
                  <a:t>FEP Console </a:t>
                </a:r>
                <a:r>
                  <a:rPr lang="en-US" sz="1400" b="1" dirty="0" smtClean="0">
                    <a:solidFill>
                      <a:schemeClr val="tx1"/>
                    </a:solidFill>
                  </a:rPr>
                  <a:t>Extensions</a:t>
                </a:r>
                <a:endParaRPr lang="en-US" sz="1400" b="1" dirty="0">
                  <a:solidFill>
                    <a:schemeClr val="tx1"/>
                  </a:solidFill>
                </a:endParaRPr>
              </a:p>
            </p:txBody>
          </p:sp>
        </p:grpSp>
        <p:grpSp>
          <p:nvGrpSpPr>
            <p:cNvPr id="49" name="Group 48"/>
            <p:cNvGrpSpPr/>
            <p:nvPr/>
          </p:nvGrpSpPr>
          <p:grpSpPr>
            <a:xfrm>
              <a:off x="7130352" y="2989490"/>
              <a:ext cx="1272848" cy="988009"/>
              <a:chOff x="7490155" y="2660239"/>
              <a:chExt cx="1272848" cy="988009"/>
            </a:xfrm>
          </p:grpSpPr>
          <p:grpSp>
            <p:nvGrpSpPr>
              <p:cNvPr id="46" name="Group 45"/>
              <p:cNvGrpSpPr/>
              <p:nvPr/>
            </p:nvGrpSpPr>
            <p:grpSpPr>
              <a:xfrm>
                <a:off x="7490155" y="3156985"/>
                <a:ext cx="1272848" cy="491263"/>
                <a:chOff x="7388329" y="3114720"/>
                <a:chExt cx="1474143" cy="568959"/>
              </a:xfrm>
            </p:grpSpPr>
            <p:sp>
              <p:nvSpPr>
                <p:cNvPr id="28" name="&quot;GLASS&quot;; White to Transparent Linear; Shadow; 1pt stroke;"/>
                <p:cNvSpPr/>
                <p:nvPr/>
              </p:nvSpPr>
              <p:spPr bwMode="auto">
                <a:xfrm>
                  <a:off x="7499568" y="3264005"/>
                  <a:ext cx="1268883" cy="419674"/>
                </a:xfrm>
                <a:prstGeom prst="ellipse">
                  <a:avLst/>
                </a:prstGeom>
                <a:gradFill>
                  <a:gsLst>
                    <a:gs pos="0">
                      <a:schemeClr val="tx1">
                        <a:lumMod val="50000"/>
                        <a:lumOff val="50000"/>
                      </a:schemeClr>
                    </a:gs>
                    <a:gs pos="52500">
                      <a:schemeClr val="tx1">
                        <a:alpha val="88000"/>
                      </a:schemeClr>
                    </a:gs>
                    <a:gs pos="100000">
                      <a:schemeClr val="accent3"/>
                    </a:gs>
                  </a:gsLst>
                  <a:lin ang="5400000" scaled="0"/>
                </a:gradFill>
                <a:ln w="19050" cap="flat" cmpd="sng" algn="ctr">
                  <a:noFill/>
                  <a:prstDash val="solid"/>
                  <a:round/>
                  <a:headEnd type="none" w="med" len="med"/>
                  <a:tailEnd type="none" w="med" len="med"/>
                </a:ln>
                <a:effectLst>
                  <a:outerShdw dist="88900" dir="5400000" algn="t" rotWithShape="0">
                    <a:prstClr val="black">
                      <a:alpha val="22000"/>
                    </a:prstClr>
                  </a:outerShdw>
                </a:effectLst>
              </p:spPr>
              <p:txBody>
                <a:bodyPr vert="horz" wrap="square" lIns="91440" tIns="45720" rIns="91440" bIns="45720" numCol="1" rtlCol="0" anchor="ctr" anchorCtr="0" compatLnSpc="1">
                  <a:prstTxWarp prst="textNoShape">
                    <a:avLst/>
                  </a:prstTxWarp>
                </a:bodyPr>
                <a:lstStyle/>
                <a:p>
                  <a:pPr defTabSz="1462361" fontAlgn="base">
                    <a:spcBef>
                      <a:spcPct val="0"/>
                    </a:spcBef>
                    <a:spcAft>
                      <a:spcPct val="0"/>
                    </a:spcAft>
                    <a:defRPr/>
                  </a:pPr>
                  <a:endParaRPr lang="en-US" altLang="zh-CN" sz="1400" b="1" dirty="0">
                    <a:latin typeface="Segoe"/>
                  </a:endParaRPr>
                </a:p>
              </p:txBody>
            </p:sp>
            <p:sp>
              <p:nvSpPr>
                <p:cNvPr id="29" name="&quot;GLASS&quot;; White to Transparent Linear; Shadow; 1pt stroke;"/>
                <p:cNvSpPr/>
                <p:nvPr/>
              </p:nvSpPr>
              <p:spPr bwMode="auto">
                <a:xfrm>
                  <a:off x="7388329" y="3114720"/>
                  <a:ext cx="1474143" cy="485416"/>
                </a:xfrm>
                <a:prstGeom prst="ellipse">
                  <a:avLst/>
                </a:prstGeom>
                <a:gradFill flip="none" rotWithShape="1">
                  <a:gsLst>
                    <a:gs pos="8000">
                      <a:srgbClr val="FFFFFF"/>
                    </a:gs>
                    <a:gs pos="87000">
                      <a:srgbClr val="000000">
                        <a:lumMod val="85000"/>
                        <a:lumOff val="15000"/>
                        <a:alpha val="48000"/>
                      </a:srgbClr>
                    </a:gs>
                  </a:gsLst>
                  <a:lin ang="5400000" scaled="0"/>
                  <a:tileRect/>
                </a:gradFill>
                <a:ln w="41275" cap="flat" cmpd="sng" algn="ctr">
                  <a:gradFill>
                    <a:gsLst>
                      <a:gs pos="0">
                        <a:schemeClr val="bg1"/>
                      </a:gs>
                      <a:gs pos="32000">
                        <a:schemeClr val="bg1">
                          <a:alpha val="0"/>
                        </a:schemeClr>
                      </a:gs>
                      <a:gs pos="100000">
                        <a:schemeClr val="tx1">
                          <a:alpha val="55000"/>
                        </a:schemeClr>
                      </a:gs>
                    </a:gsLst>
                    <a:lin ang="5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218987" fontAlgn="base">
                    <a:spcBef>
                      <a:spcPct val="0"/>
                    </a:spcBef>
                    <a:spcAft>
                      <a:spcPct val="0"/>
                    </a:spcAft>
                    <a:defRPr/>
                  </a:pPr>
                  <a:endParaRPr lang="en-US" sz="1400" b="1" dirty="0">
                    <a:latin typeface="Segoe"/>
                  </a:endParaRPr>
                </a:p>
              </p:txBody>
            </p:sp>
          </p:grpSp>
          <p:pic>
            <p:nvPicPr>
              <p:cNvPr id="1046" name="Picture 22" descr="C:\Users\victor.melniciuc\Desktop\==Work\ForeFront\ForeFront deck (Dec 10)\Assets\Serve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423" y="2660239"/>
                <a:ext cx="561294" cy="748391"/>
              </a:xfrm>
              <a:prstGeom prst="rect">
                <a:avLst/>
              </a:prstGeom>
              <a:noFill/>
              <a:effectLst>
                <a:outerShdw dist="76200" dir="5400000" algn="t" rotWithShape="0">
                  <a:prstClr val="black">
                    <a:alpha val="26000"/>
                  </a:prstClr>
                </a:outerShdw>
              </a:effectLst>
              <a:extLst>
                <a:ext uri="{909E8E84-426E-40DD-AFC4-6F175D3DCCD1}">
                  <a14:hiddenFill xmlns:a14="http://schemas.microsoft.com/office/drawing/2010/main">
                    <a:solidFill>
                      <a:srgbClr val="FFFFFF"/>
                    </a:solidFill>
                  </a14:hiddenFill>
                </a:ext>
              </a:extLst>
            </p:spPr>
          </p:pic>
          <p:grpSp>
            <p:nvGrpSpPr>
              <p:cNvPr id="48" name="Group 47"/>
              <p:cNvGrpSpPr/>
              <p:nvPr/>
            </p:nvGrpSpPr>
            <p:grpSpPr>
              <a:xfrm>
                <a:off x="7747612" y="3098234"/>
                <a:ext cx="379122" cy="278134"/>
                <a:chOff x="7747612" y="3098234"/>
                <a:chExt cx="379122" cy="278134"/>
              </a:xfrm>
            </p:grpSpPr>
            <p:sp>
              <p:nvSpPr>
                <p:cNvPr id="47" name="Oval 46"/>
                <p:cNvSpPr/>
                <p:nvPr/>
              </p:nvSpPr>
              <p:spPr bwMode="auto">
                <a:xfrm>
                  <a:off x="7747612" y="3284603"/>
                  <a:ext cx="378964" cy="91765"/>
                </a:xfrm>
                <a:prstGeom prst="ellipse">
                  <a:avLst/>
                </a:prstGeom>
                <a:solidFill>
                  <a:schemeClr val="tx1">
                    <a:alpha val="38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40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048" name="Picture 24" descr="C:\Users\victor.melniciuc\Desktop\==Work\ForeFront\ForeFront deck (Dec 10)\Assets\thingie.png"/>
                <p:cNvPicPr>
                  <a:picLocks noChangeAspect="1" noChangeArrowheads="1"/>
                </p:cNvPicPr>
                <p:nvPr/>
              </p:nvPicPr>
              <p:blipFill>
                <a:blip r:embed="rId4">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848600" y="3098234"/>
                  <a:ext cx="278134" cy="278134"/>
                </a:xfrm>
                <a:prstGeom prst="rect">
                  <a:avLst/>
                </a:prstGeom>
                <a:noFill/>
                <a:effectLst>
                  <a:outerShdw dist="76200" dir="5400000" algn="t" rotWithShape="0">
                    <a:prstClr val="black">
                      <a:alpha val="16000"/>
                    </a:prstClr>
                  </a:outerShdw>
                </a:effectLst>
                <a:extLst>
                  <a:ext uri="{909E8E84-426E-40DD-AFC4-6F175D3DCCD1}">
                    <a14:hiddenFill xmlns:a14="http://schemas.microsoft.com/office/drawing/2010/main">
                      <a:solidFill>
                        <a:srgbClr val="FFFFFF"/>
                      </a:solidFill>
                    </a14:hiddenFill>
                  </a:ext>
                </a:extLst>
              </p:spPr>
            </p:pic>
          </p:grpSp>
        </p:grpSp>
        <p:grpSp>
          <p:nvGrpSpPr>
            <p:cNvPr id="54" name="Group 53"/>
            <p:cNvGrpSpPr/>
            <p:nvPr/>
          </p:nvGrpSpPr>
          <p:grpSpPr>
            <a:xfrm>
              <a:off x="5706400" y="2989490"/>
              <a:ext cx="1272848" cy="988009"/>
              <a:chOff x="7490155" y="2660239"/>
              <a:chExt cx="1272848" cy="988009"/>
            </a:xfrm>
          </p:grpSpPr>
          <p:grpSp>
            <p:nvGrpSpPr>
              <p:cNvPr id="55" name="Group 54"/>
              <p:cNvGrpSpPr/>
              <p:nvPr/>
            </p:nvGrpSpPr>
            <p:grpSpPr>
              <a:xfrm>
                <a:off x="7490155" y="3156985"/>
                <a:ext cx="1272848" cy="491263"/>
                <a:chOff x="7388329" y="3114720"/>
                <a:chExt cx="1474143" cy="568959"/>
              </a:xfrm>
            </p:grpSpPr>
            <p:sp>
              <p:nvSpPr>
                <p:cNvPr id="60" name="&quot;GLASS&quot;; White to Transparent Linear; Shadow; 1pt stroke;"/>
                <p:cNvSpPr/>
                <p:nvPr/>
              </p:nvSpPr>
              <p:spPr bwMode="auto">
                <a:xfrm>
                  <a:off x="7499568" y="3264005"/>
                  <a:ext cx="1268883" cy="419674"/>
                </a:xfrm>
                <a:prstGeom prst="ellipse">
                  <a:avLst/>
                </a:prstGeom>
                <a:gradFill>
                  <a:gsLst>
                    <a:gs pos="0">
                      <a:schemeClr val="tx1">
                        <a:lumMod val="50000"/>
                        <a:lumOff val="50000"/>
                      </a:schemeClr>
                    </a:gs>
                    <a:gs pos="52500">
                      <a:schemeClr val="tx1">
                        <a:alpha val="88000"/>
                      </a:schemeClr>
                    </a:gs>
                    <a:gs pos="100000">
                      <a:schemeClr val="accent3"/>
                    </a:gs>
                  </a:gsLst>
                  <a:lin ang="5400000" scaled="0"/>
                </a:gradFill>
                <a:ln w="19050" cap="flat" cmpd="sng" algn="ctr">
                  <a:noFill/>
                  <a:prstDash val="solid"/>
                  <a:round/>
                  <a:headEnd type="none" w="med" len="med"/>
                  <a:tailEnd type="none" w="med" len="med"/>
                </a:ln>
                <a:effectLst>
                  <a:outerShdw dist="88900" dir="5400000" algn="t" rotWithShape="0">
                    <a:prstClr val="black">
                      <a:alpha val="22000"/>
                    </a:prstClr>
                  </a:outerShdw>
                </a:effectLst>
              </p:spPr>
              <p:txBody>
                <a:bodyPr vert="horz" wrap="square" lIns="91440" tIns="45720" rIns="91440" bIns="45720" numCol="1" rtlCol="0" anchor="ctr" anchorCtr="0" compatLnSpc="1">
                  <a:prstTxWarp prst="textNoShape">
                    <a:avLst/>
                  </a:prstTxWarp>
                </a:bodyPr>
                <a:lstStyle/>
                <a:p>
                  <a:pPr defTabSz="1462361" fontAlgn="base">
                    <a:spcBef>
                      <a:spcPct val="0"/>
                    </a:spcBef>
                    <a:spcAft>
                      <a:spcPct val="0"/>
                    </a:spcAft>
                    <a:defRPr/>
                  </a:pPr>
                  <a:endParaRPr lang="en-US" altLang="zh-CN" sz="1400" b="1" dirty="0">
                    <a:latin typeface="Segoe"/>
                  </a:endParaRPr>
                </a:p>
              </p:txBody>
            </p:sp>
            <p:sp>
              <p:nvSpPr>
                <p:cNvPr id="61" name="&quot;GLASS&quot;; White to Transparent Linear; Shadow; 1pt stroke;"/>
                <p:cNvSpPr/>
                <p:nvPr/>
              </p:nvSpPr>
              <p:spPr bwMode="auto">
                <a:xfrm>
                  <a:off x="7388329" y="3114720"/>
                  <a:ext cx="1474143" cy="485416"/>
                </a:xfrm>
                <a:prstGeom prst="ellipse">
                  <a:avLst/>
                </a:prstGeom>
                <a:gradFill flip="none" rotWithShape="1">
                  <a:gsLst>
                    <a:gs pos="8000">
                      <a:srgbClr val="FFFFFF"/>
                    </a:gs>
                    <a:gs pos="87000">
                      <a:srgbClr val="000000">
                        <a:lumMod val="85000"/>
                        <a:lumOff val="15000"/>
                        <a:alpha val="48000"/>
                      </a:srgbClr>
                    </a:gs>
                  </a:gsLst>
                  <a:lin ang="5400000" scaled="0"/>
                  <a:tileRect/>
                </a:gradFill>
                <a:ln w="41275" cap="flat" cmpd="sng" algn="ctr">
                  <a:gradFill>
                    <a:gsLst>
                      <a:gs pos="0">
                        <a:schemeClr val="bg1"/>
                      </a:gs>
                      <a:gs pos="32000">
                        <a:schemeClr val="bg1">
                          <a:alpha val="0"/>
                        </a:schemeClr>
                      </a:gs>
                      <a:gs pos="100000">
                        <a:schemeClr val="tx1">
                          <a:alpha val="55000"/>
                        </a:schemeClr>
                      </a:gs>
                    </a:gsLst>
                    <a:lin ang="5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218987" fontAlgn="base">
                    <a:spcBef>
                      <a:spcPct val="0"/>
                    </a:spcBef>
                    <a:spcAft>
                      <a:spcPct val="0"/>
                    </a:spcAft>
                    <a:defRPr/>
                  </a:pPr>
                  <a:endParaRPr lang="en-US" sz="1400" b="1" dirty="0">
                    <a:latin typeface="Segoe"/>
                  </a:endParaRPr>
                </a:p>
              </p:txBody>
            </p:sp>
          </p:grpSp>
          <p:pic>
            <p:nvPicPr>
              <p:cNvPr id="56" name="Picture 22" descr="C:\Users\victor.melniciuc\Desktop\==Work\ForeFront\ForeFront deck (Dec 10)\Assets\Serve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423" y="2660239"/>
                <a:ext cx="561294" cy="748391"/>
              </a:xfrm>
              <a:prstGeom prst="rect">
                <a:avLst/>
              </a:prstGeom>
              <a:noFill/>
              <a:effectLst>
                <a:outerShdw dist="76200" dir="5400000" algn="t" rotWithShape="0">
                  <a:prstClr val="black">
                    <a:alpha val="26000"/>
                  </a:prstClr>
                </a:outerShdw>
              </a:effectLst>
              <a:extLst>
                <a:ext uri="{909E8E84-426E-40DD-AFC4-6F175D3DCCD1}">
                  <a14:hiddenFill xmlns:a14="http://schemas.microsoft.com/office/drawing/2010/main">
                    <a:solidFill>
                      <a:srgbClr val="FFFFFF"/>
                    </a:solidFill>
                  </a14:hiddenFill>
                </a:ext>
              </a:extLst>
            </p:spPr>
          </p:pic>
          <p:grpSp>
            <p:nvGrpSpPr>
              <p:cNvPr id="57" name="Group 56"/>
              <p:cNvGrpSpPr/>
              <p:nvPr/>
            </p:nvGrpSpPr>
            <p:grpSpPr>
              <a:xfrm>
                <a:off x="7747612" y="3098234"/>
                <a:ext cx="379122" cy="278134"/>
                <a:chOff x="7747612" y="3098234"/>
                <a:chExt cx="379122" cy="278134"/>
              </a:xfrm>
            </p:grpSpPr>
            <p:sp>
              <p:nvSpPr>
                <p:cNvPr id="58" name="Oval 57"/>
                <p:cNvSpPr/>
                <p:nvPr/>
              </p:nvSpPr>
              <p:spPr bwMode="auto">
                <a:xfrm>
                  <a:off x="7747612" y="3284603"/>
                  <a:ext cx="378964" cy="91765"/>
                </a:xfrm>
                <a:prstGeom prst="ellipse">
                  <a:avLst/>
                </a:prstGeom>
                <a:solidFill>
                  <a:schemeClr val="tx1">
                    <a:alpha val="38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40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59" name="Picture 24" descr="C:\Users\victor.melniciuc\Desktop\==Work\ForeFront\ForeFront deck (Dec 10)\Assets\thingie.png"/>
                <p:cNvPicPr>
                  <a:picLocks noChangeAspect="1" noChangeArrowheads="1"/>
                </p:cNvPicPr>
                <p:nvPr/>
              </p:nvPicPr>
              <p:blipFill>
                <a:blip r:embed="rId4">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848600" y="3098234"/>
                  <a:ext cx="278134" cy="278134"/>
                </a:xfrm>
                <a:prstGeom prst="rect">
                  <a:avLst/>
                </a:prstGeom>
                <a:noFill/>
                <a:effectLst>
                  <a:outerShdw dist="76200" dir="5400000" algn="t" rotWithShape="0">
                    <a:prstClr val="black">
                      <a:alpha val="16000"/>
                    </a:prstClr>
                  </a:outerShdw>
                </a:effectLst>
                <a:extLst>
                  <a:ext uri="{909E8E84-426E-40DD-AFC4-6F175D3DCCD1}">
                    <a14:hiddenFill xmlns:a14="http://schemas.microsoft.com/office/drawing/2010/main">
                      <a:solidFill>
                        <a:srgbClr val="FFFFFF"/>
                      </a:solidFill>
                    </a14:hiddenFill>
                  </a:ext>
                </a:extLst>
              </p:spPr>
            </p:pic>
          </p:grpSp>
        </p:grpSp>
        <p:grpSp>
          <p:nvGrpSpPr>
            <p:cNvPr id="62" name="Group 61"/>
            <p:cNvGrpSpPr/>
            <p:nvPr/>
          </p:nvGrpSpPr>
          <p:grpSpPr>
            <a:xfrm>
              <a:off x="4290846" y="2989490"/>
              <a:ext cx="1272848" cy="988009"/>
              <a:chOff x="7490155" y="2660239"/>
              <a:chExt cx="1272848" cy="988009"/>
            </a:xfrm>
          </p:grpSpPr>
          <p:grpSp>
            <p:nvGrpSpPr>
              <p:cNvPr id="63" name="Group 62"/>
              <p:cNvGrpSpPr/>
              <p:nvPr/>
            </p:nvGrpSpPr>
            <p:grpSpPr>
              <a:xfrm>
                <a:off x="7490155" y="3156985"/>
                <a:ext cx="1272848" cy="491263"/>
                <a:chOff x="7388329" y="3114720"/>
                <a:chExt cx="1474143" cy="568959"/>
              </a:xfrm>
            </p:grpSpPr>
            <p:sp>
              <p:nvSpPr>
                <p:cNvPr id="68" name="&quot;GLASS&quot;; White to Transparent Linear; Shadow; 1pt stroke;"/>
                <p:cNvSpPr/>
                <p:nvPr/>
              </p:nvSpPr>
              <p:spPr bwMode="auto">
                <a:xfrm>
                  <a:off x="7499568" y="3264005"/>
                  <a:ext cx="1268883" cy="419674"/>
                </a:xfrm>
                <a:prstGeom prst="ellipse">
                  <a:avLst/>
                </a:prstGeom>
                <a:gradFill>
                  <a:gsLst>
                    <a:gs pos="0">
                      <a:schemeClr val="tx1">
                        <a:lumMod val="50000"/>
                        <a:lumOff val="50000"/>
                      </a:schemeClr>
                    </a:gs>
                    <a:gs pos="52500">
                      <a:schemeClr val="tx1">
                        <a:alpha val="88000"/>
                      </a:schemeClr>
                    </a:gs>
                    <a:gs pos="100000">
                      <a:schemeClr val="accent3"/>
                    </a:gs>
                  </a:gsLst>
                  <a:lin ang="5400000" scaled="0"/>
                </a:gradFill>
                <a:ln w="19050" cap="flat" cmpd="sng" algn="ctr">
                  <a:noFill/>
                  <a:prstDash val="solid"/>
                  <a:round/>
                  <a:headEnd type="none" w="med" len="med"/>
                  <a:tailEnd type="none" w="med" len="med"/>
                </a:ln>
                <a:effectLst>
                  <a:outerShdw dist="88900" dir="5400000" algn="t" rotWithShape="0">
                    <a:prstClr val="black">
                      <a:alpha val="22000"/>
                    </a:prstClr>
                  </a:outerShdw>
                </a:effectLst>
              </p:spPr>
              <p:txBody>
                <a:bodyPr vert="horz" wrap="square" lIns="91440" tIns="45720" rIns="91440" bIns="45720" numCol="1" rtlCol="0" anchor="ctr" anchorCtr="0" compatLnSpc="1">
                  <a:prstTxWarp prst="textNoShape">
                    <a:avLst/>
                  </a:prstTxWarp>
                </a:bodyPr>
                <a:lstStyle/>
                <a:p>
                  <a:pPr defTabSz="1462361" fontAlgn="base">
                    <a:spcBef>
                      <a:spcPct val="0"/>
                    </a:spcBef>
                    <a:spcAft>
                      <a:spcPct val="0"/>
                    </a:spcAft>
                    <a:defRPr/>
                  </a:pPr>
                  <a:endParaRPr lang="en-US" altLang="zh-CN" sz="1400" b="1" dirty="0">
                    <a:latin typeface="Segoe"/>
                  </a:endParaRPr>
                </a:p>
              </p:txBody>
            </p:sp>
            <p:sp>
              <p:nvSpPr>
                <p:cNvPr id="69" name="&quot;GLASS&quot;; White to Transparent Linear; Shadow; 1pt stroke;"/>
                <p:cNvSpPr/>
                <p:nvPr/>
              </p:nvSpPr>
              <p:spPr bwMode="auto">
                <a:xfrm>
                  <a:off x="7388329" y="3114720"/>
                  <a:ext cx="1474143" cy="485416"/>
                </a:xfrm>
                <a:prstGeom prst="ellipse">
                  <a:avLst/>
                </a:prstGeom>
                <a:gradFill flip="none" rotWithShape="1">
                  <a:gsLst>
                    <a:gs pos="8000">
                      <a:srgbClr val="FFFFFF"/>
                    </a:gs>
                    <a:gs pos="87000">
                      <a:srgbClr val="000000">
                        <a:lumMod val="85000"/>
                        <a:lumOff val="15000"/>
                        <a:alpha val="48000"/>
                      </a:srgbClr>
                    </a:gs>
                  </a:gsLst>
                  <a:lin ang="5400000" scaled="0"/>
                  <a:tileRect/>
                </a:gradFill>
                <a:ln w="41275" cap="flat" cmpd="sng" algn="ctr">
                  <a:gradFill>
                    <a:gsLst>
                      <a:gs pos="0">
                        <a:schemeClr val="bg1"/>
                      </a:gs>
                      <a:gs pos="32000">
                        <a:schemeClr val="bg1">
                          <a:alpha val="0"/>
                        </a:schemeClr>
                      </a:gs>
                      <a:gs pos="100000">
                        <a:schemeClr val="tx1">
                          <a:alpha val="55000"/>
                        </a:schemeClr>
                      </a:gs>
                    </a:gsLst>
                    <a:lin ang="5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218987" fontAlgn="base">
                    <a:spcBef>
                      <a:spcPct val="0"/>
                    </a:spcBef>
                    <a:spcAft>
                      <a:spcPct val="0"/>
                    </a:spcAft>
                    <a:defRPr/>
                  </a:pPr>
                  <a:endParaRPr lang="en-US" sz="1400" b="1" dirty="0">
                    <a:latin typeface="Segoe"/>
                  </a:endParaRPr>
                </a:p>
              </p:txBody>
            </p:sp>
          </p:grpSp>
          <p:pic>
            <p:nvPicPr>
              <p:cNvPr id="64" name="Picture 22" descr="C:\Users\victor.melniciuc\Desktop\==Work\ForeFront\ForeFront deck (Dec 10)\Assets\Serve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423" y="2660239"/>
                <a:ext cx="561294" cy="748391"/>
              </a:xfrm>
              <a:prstGeom prst="rect">
                <a:avLst/>
              </a:prstGeom>
              <a:noFill/>
              <a:effectLst>
                <a:outerShdw dist="76200" dir="5400000" algn="t" rotWithShape="0">
                  <a:prstClr val="black">
                    <a:alpha val="26000"/>
                  </a:prstClr>
                </a:outerShdw>
              </a:effectLst>
              <a:extLst>
                <a:ext uri="{909E8E84-426E-40DD-AFC4-6F175D3DCCD1}">
                  <a14:hiddenFill xmlns:a14="http://schemas.microsoft.com/office/drawing/2010/main">
                    <a:solidFill>
                      <a:srgbClr val="FFFFFF"/>
                    </a:solidFill>
                  </a14:hiddenFill>
                </a:ext>
              </a:extLst>
            </p:spPr>
          </p:pic>
          <p:grpSp>
            <p:nvGrpSpPr>
              <p:cNvPr id="65" name="Group 64"/>
              <p:cNvGrpSpPr/>
              <p:nvPr/>
            </p:nvGrpSpPr>
            <p:grpSpPr>
              <a:xfrm>
                <a:off x="7747612" y="3098234"/>
                <a:ext cx="379122" cy="278134"/>
                <a:chOff x="7747612" y="3098234"/>
                <a:chExt cx="379122" cy="278134"/>
              </a:xfrm>
            </p:grpSpPr>
            <p:sp>
              <p:nvSpPr>
                <p:cNvPr id="66" name="Oval 65"/>
                <p:cNvSpPr/>
                <p:nvPr/>
              </p:nvSpPr>
              <p:spPr bwMode="auto">
                <a:xfrm>
                  <a:off x="7747612" y="3284603"/>
                  <a:ext cx="378964" cy="91765"/>
                </a:xfrm>
                <a:prstGeom prst="ellipse">
                  <a:avLst/>
                </a:prstGeom>
                <a:solidFill>
                  <a:schemeClr val="tx1">
                    <a:alpha val="38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40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67" name="Picture 24" descr="C:\Users\victor.melniciuc\Desktop\==Work\ForeFront\ForeFront deck (Dec 10)\Assets\thingie.png"/>
                <p:cNvPicPr>
                  <a:picLocks noChangeAspect="1" noChangeArrowheads="1"/>
                </p:cNvPicPr>
                <p:nvPr/>
              </p:nvPicPr>
              <p:blipFill>
                <a:blip r:embed="rId4">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848600" y="3098234"/>
                  <a:ext cx="278134" cy="278134"/>
                </a:xfrm>
                <a:prstGeom prst="rect">
                  <a:avLst/>
                </a:prstGeom>
                <a:noFill/>
                <a:effectLst>
                  <a:outerShdw dist="76200" dir="5400000" algn="t" rotWithShape="0">
                    <a:prstClr val="black">
                      <a:alpha val="16000"/>
                    </a:prstClr>
                  </a:outerShdw>
                </a:effectLst>
                <a:extLst>
                  <a:ext uri="{909E8E84-426E-40DD-AFC4-6F175D3DCCD1}">
                    <a14:hiddenFill xmlns:a14="http://schemas.microsoft.com/office/drawing/2010/main">
                      <a:solidFill>
                        <a:srgbClr val="FFFFFF"/>
                      </a:solidFill>
                    </a14:hiddenFill>
                  </a:ext>
                </a:extLst>
              </p:spPr>
            </p:pic>
          </p:grpSp>
        </p:grpSp>
      </p:grpSp>
      <p:cxnSp>
        <p:nvCxnSpPr>
          <p:cNvPr id="36" name="Straight Arrow Connector 35"/>
          <p:cNvCxnSpPr/>
          <p:nvPr/>
        </p:nvCxnSpPr>
        <p:spPr>
          <a:xfrm>
            <a:off x="5863998" y="3131122"/>
            <a:ext cx="25985" cy="467442"/>
          </a:xfrm>
          <a:prstGeom prst="straightConnector1">
            <a:avLst/>
          </a:prstGeom>
          <a:ln w="50800">
            <a:gradFill>
              <a:gsLst>
                <a:gs pos="0">
                  <a:schemeClr val="bg1">
                    <a:lumMod val="50000"/>
                  </a:schemeClr>
                </a:gs>
                <a:gs pos="100000">
                  <a:schemeClr val="accent3"/>
                </a:gs>
              </a:gsLst>
              <a:lin ang="5400000" scaled="0"/>
            </a:gra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dirty="0" smtClean="0"/>
              <a:t>Centralized Management</a:t>
            </a:r>
            <a:endParaRPr lang="en-US" dirty="0"/>
          </a:p>
        </p:txBody>
      </p:sp>
      <p:cxnSp>
        <p:nvCxnSpPr>
          <p:cNvPr id="32" name="Straight Arrow Connector 31"/>
          <p:cNvCxnSpPr/>
          <p:nvPr/>
        </p:nvCxnSpPr>
        <p:spPr>
          <a:xfrm>
            <a:off x="6753750" y="3012125"/>
            <a:ext cx="663177" cy="652589"/>
          </a:xfrm>
          <a:prstGeom prst="straightConnector1">
            <a:avLst/>
          </a:prstGeom>
          <a:ln w="50800">
            <a:gradFill>
              <a:gsLst>
                <a:gs pos="0">
                  <a:schemeClr val="bg1">
                    <a:lumMod val="50000"/>
                  </a:schemeClr>
                </a:gs>
                <a:gs pos="100000">
                  <a:schemeClr val="accent3"/>
                </a:gs>
              </a:gsLst>
              <a:lin ang="5400000" scaled="0"/>
            </a:gra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4134602" y="3012125"/>
            <a:ext cx="1117910" cy="652589"/>
          </a:xfrm>
          <a:prstGeom prst="straightConnector1">
            <a:avLst/>
          </a:prstGeom>
          <a:ln w="50800">
            <a:gradFill>
              <a:gsLst>
                <a:gs pos="0">
                  <a:schemeClr val="bg1">
                    <a:lumMod val="50000"/>
                  </a:schemeClr>
                </a:gs>
                <a:gs pos="100000">
                  <a:schemeClr val="accent3"/>
                </a:gs>
              </a:gsLst>
              <a:lin ang="5400000" scaled="0"/>
            </a:gra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47062" y="758731"/>
            <a:ext cx="11030748" cy="369332"/>
          </a:xfrm>
          <a:prstGeom prst="rect">
            <a:avLst/>
          </a:prstGeom>
          <a:effectLst/>
        </p:spPr>
        <p:txBody>
          <a:bodyPr wrap="square">
            <a:spAutoFit/>
          </a:bodyPr>
          <a:lstStyle/>
          <a:p>
            <a:pPr marL="0" lvl="1">
              <a:lnSpc>
                <a:spcPct val="90000"/>
              </a:lnSpc>
              <a:spcAft>
                <a:spcPts val="600"/>
              </a:spcAft>
              <a:buClr>
                <a:schemeClr val="bg1"/>
              </a:buClr>
              <a:buSzPct val="100000"/>
            </a:pPr>
            <a:r>
              <a:rPr lang="en-US" sz="2000" kern="0" spc="-150" dirty="0">
                <a:ln w="3175" cmpd="sng">
                  <a:noFill/>
                </a:ln>
              </a:rPr>
              <a:t>Centralized policies, monitoring, and reporting capabilities</a:t>
            </a:r>
          </a:p>
        </p:txBody>
      </p:sp>
      <p:cxnSp>
        <p:nvCxnSpPr>
          <p:cNvPr id="117" name="Straight Arrow Connector 116"/>
          <p:cNvCxnSpPr/>
          <p:nvPr/>
        </p:nvCxnSpPr>
        <p:spPr>
          <a:xfrm flipH="1">
            <a:off x="4049555" y="4704772"/>
            <a:ext cx="10225" cy="589399"/>
          </a:xfrm>
          <a:prstGeom prst="straightConnector1">
            <a:avLst/>
          </a:prstGeom>
          <a:ln w="50800">
            <a:gradFill>
              <a:gsLst>
                <a:gs pos="0">
                  <a:schemeClr val="bg1">
                    <a:lumMod val="65000"/>
                  </a:schemeClr>
                </a:gs>
                <a:gs pos="100000">
                  <a:schemeClr val="accent1"/>
                </a:gs>
              </a:gsLst>
              <a:lin ang="5400000" scaled="0"/>
            </a:gra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5641513" y="4999470"/>
            <a:ext cx="0" cy="412516"/>
          </a:xfrm>
          <a:prstGeom prst="straightConnector1">
            <a:avLst/>
          </a:prstGeom>
          <a:ln w="50800">
            <a:gradFill>
              <a:gsLst>
                <a:gs pos="0">
                  <a:schemeClr val="bg1">
                    <a:lumMod val="65000"/>
                  </a:schemeClr>
                </a:gs>
                <a:gs pos="100000">
                  <a:schemeClr val="accent1"/>
                </a:gs>
              </a:gsLst>
              <a:lin ang="5400000" scaled="0"/>
            </a:gra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2770575" y="5411986"/>
            <a:ext cx="6287556" cy="964896"/>
            <a:chOff x="3517984" y="1519624"/>
            <a:chExt cx="4716895" cy="964896"/>
          </a:xfrm>
        </p:grpSpPr>
        <p:grpSp>
          <p:nvGrpSpPr>
            <p:cNvPr id="93" name="Group 92"/>
            <p:cNvGrpSpPr/>
            <p:nvPr/>
          </p:nvGrpSpPr>
          <p:grpSpPr>
            <a:xfrm>
              <a:off x="3612281" y="1519624"/>
              <a:ext cx="1110486" cy="964896"/>
              <a:chOff x="7571334" y="2660239"/>
              <a:chExt cx="1110486" cy="964896"/>
            </a:xfrm>
          </p:grpSpPr>
          <p:grpSp>
            <p:nvGrpSpPr>
              <p:cNvPr id="94" name="Group 93"/>
              <p:cNvGrpSpPr/>
              <p:nvPr/>
            </p:nvGrpSpPr>
            <p:grpSpPr>
              <a:xfrm>
                <a:off x="7571334" y="3183715"/>
                <a:ext cx="1110486" cy="441420"/>
                <a:chOff x="7482350" y="3145678"/>
                <a:chExt cx="1286105" cy="511233"/>
              </a:xfrm>
            </p:grpSpPr>
            <p:sp>
              <p:nvSpPr>
                <p:cNvPr id="99" name="&quot;GLASS&quot;; White to Transparent Linear; Shadow; 1pt stroke;"/>
                <p:cNvSpPr/>
                <p:nvPr/>
              </p:nvSpPr>
              <p:spPr bwMode="auto">
                <a:xfrm>
                  <a:off x="7580500" y="3290769"/>
                  <a:ext cx="1107028" cy="366142"/>
                </a:xfrm>
                <a:prstGeom prst="ellipse">
                  <a:avLst/>
                </a:prstGeom>
                <a:gradFill>
                  <a:gsLst>
                    <a:gs pos="0">
                      <a:schemeClr val="tx1">
                        <a:lumMod val="50000"/>
                        <a:lumOff val="50000"/>
                      </a:schemeClr>
                    </a:gs>
                    <a:gs pos="52500">
                      <a:schemeClr val="tx1">
                        <a:alpha val="88000"/>
                      </a:schemeClr>
                    </a:gs>
                    <a:gs pos="100000">
                      <a:schemeClr val="accent1"/>
                    </a:gs>
                  </a:gsLst>
                  <a:lin ang="5400000" scaled="0"/>
                </a:gradFill>
                <a:ln w="19050" cap="flat" cmpd="sng" algn="ctr">
                  <a:noFill/>
                  <a:prstDash val="solid"/>
                  <a:round/>
                  <a:headEnd type="none" w="med" len="med"/>
                  <a:tailEnd type="none" w="med" len="med"/>
                </a:ln>
                <a:effectLst>
                  <a:outerShdw dist="88900" dir="5400000" algn="t" rotWithShape="0">
                    <a:prstClr val="black">
                      <a:alpha val="22000"/>
                    </a:prstClr>
                  </a:outerShdw>
                </a:effectLst>
              </p:spPr>
              <p:txBody>
                <a:bodyPr vert="horz" wrap="square" lIns="91440" tIns="45720" rIns="91440" bIns="45720" numCol="1" rtlCol="0" anchor="ctr" anchorCtr="0" compatLnSpc="1">
                  <a:prstTxWarp prst="textNoShape">
                    <a:avLst/>
                  </a:prstTxWarp>
                </a:bodyPr>
                <a:lstStyle/>
                <a:p>
                  <a:pPr defTabSz="1462361" fontAlgn="base">
                    <a:spcBef>
                      <a:spcPct val="0"/>
                    </a:spcBef>
                    <a:spcAft>
                      <a:spcPct val="0"/>
                    </a:spcAft>
                  </a:pPr>
                  <a:endParaRPr lang="en-US" altLang="zh-CN" b="1" dirty="0">
                    <a:solidFill>
                      <a:srgbClr val="FFFFFF"/>
                    </a:solidFill>
                    <a:latin typeface="Segoe"/>
                  </a:endParaRPr>
                </a:p>
              </p:txBody>
            </p:sp>
            <p:sp>
              <p:nvSpPr>
                <p:cNvPr id="100" name="&quot;GLASS&quot;; White to Transparent Linear; Shadow; 1pt stroke;"/>
                <p:cNvSpPr/>
                <p:nvPr/>
              </p:nvSpPr>
              <p:spPr bwMode="auto">
                <a:xfrm>
                  <a:off x="7482350" y="3145678"/>
                  <a:ext cx="1286105" cy="423496"/>
                </a:xfrm>
                <a:prstGeom prst="ellipse">
                  <a:avLst/>
                </a:prstGeom>
                <a:gradFill flip="none" rotWithShape="1">
                  <a:gsLst>
                    <a:gs pos="8000">
                      <a:srgbClr val="FFFFFF"/>
                    </a:gs>
                    <a:gs pos="87000">
                      <a:srgbClr val="000000">
                        <a:lumMod val="85000"/>
                        <a:lumOff val="15000"/>
                        <a:alpha val="48000"/>
                      </a:srgbClr>
                    </a:gs>
                  </a:gsLst>
                  <a:lin ang="5400000" scaled="0"/>
                  <a:tileRect/>
                </a:gradFill>
                <a:ln w="41275" cap="flat" cmpd="sng" algn="ctr">
                  <a:gradFill>
                    <a:gsLst>
                      <a:gs pos="0">
                        <a:schemeClr val="bg1"/>
                      </a:gs>
                      <a:gs pos="32000">
                        <a:schemeClr val="bg1">
                          <a:alpha val="0"/>
                        </a:schemeClr>
                      </a:gs>
                      <a:gs pos="100000">
                        <a:schemeClr val="tx1">
                          <a:alpha val="55000"/>
                        </a:schemeClr>
                      </a:gs>
                    </a:gsLst>
                    <a:lin ang="5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218987" fontAlgn="base">
                    <a:spcBef>
                      <a:spcPct val="0"/>
                    </a:spcBef>
                    <a:spcAft>
                      <a:spcPct val="0"/>
                    </a:spcAft>
                    <a:defRPr/>
                  </a:pPr>
                  <a:endParaRPr lang="en-US" b="1" dirty="0">
                    <a:solidFill>
                      <a:srgbClr val="FFFFFF"/>
                    </a:solidFill>
                    <a:latin typeface="Segoe"/>
                  </a:endParaRPr>
                </a:p>
              </p:txBody>
            </p:sp>
          </p:grpSp>
          <p:pic>
            <p:nvPicPr>
              <p:cNvPr id="95" name="Picture 22" descr="C:\Users\victor.melniciuc\Desktop\==Work\ForeFront\ForeFront deck (Dec 10)\Assets\Serve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423" y="2660239"/>
                <a:ext cx="561294" cy="748391"/>
              </a:xfrm>
              <a:prstGeom prst="rect">
                <a:avLst/>
              </a:prstGeom>
              <a:noFill/>
              <a:effectLst>
                <a:outerShdw dist="76200" dir="5400000" algn="t" rotWithShape="0">
                  <a:prstClr val="black">
                    <a:alpha val="26000"/>
                  </a:prstClr>
                </a:outerShdw>
              </a:effectLst>
              <a:extLst>
                <a:ext uri="{909E8E84-426E-40DD-AFC4-6F175D3DCCD1}">
                  <a14:hiddenFill xmlns:a14="http://schemas.microsoft.com/office/drawing/2010/main">
                    <a:solidFill>
                      <a:srgbClr val="FFFFFF"/>
                    </a:solidFill>
                  </a14:hiddenFill>
                </a:ext>
              </a:extLst>
            </p:spPr>
          </p:pic>
          <p:grpSp>
            <p:nvGrpSpPr>
              <p:cNvPr id="96" name="Group 95"/>
              <p:cNvGrpSpPr/>
              <p:nvPr/>
            </p:nvGrpSpPr>
            <p:grpSpPr>
              <a:xfrm>
                <a:off x="7747612" y="3098234"/>
                <a:ext cx="379122" cy="278134"/>
                <a:chOff x="7747612" y="3098234"/>
                <a:chExt cx="379122" cy="278134"/>
              </a:xfrm>
            </p:grpSpPr>
            <p:sp>
              <p:nvSpPr>
                <p:cNvPr id="97" name="Oval 96"/>
                <p:cNvSpPr/>
                <p:nvPr/>
              </p:nvSpPr>
              <p:spPr bwMode="auto">
                <a:xfrm>
                  <a:off x="7747612" y="3284603"/>
                  <a:ext cx="378964" cy="91765"/>
                </a:xfrm>
                <a:prstGeom prst="ellipse">
                  <a:avLst/>
                </a:prstGeom>
                <a:solidFill>
                  <a:schemeClr val="tx1">
                    <a:alpha val="38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98" name="Picture 24" descr="C:\Users\victor.melniciuc\Desktop\==Work\ForeFront\ForeFront deck (Dec 10)\Assets\thingie.png"/>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848600" y="3098234"/>
                  <a:ext cx="278134" cy="278134"/>
                </a:xfrm>
                <a:prstGeom prst="rect">
                  <a:avLst/>
                </a:prstGeom>
                <a:noFill/>
                <a:effectLst>
                  <a:outerShdw dist="76200" dir="5400000" algn="t" rotWithShape="0">
                    <a:prstClr val="black">
                      <a:alpha val="16000"/>
                    </a:prstClr>
                  </a:outerShdw>
                </a:effectLst>
                <a:extLst>
                  <a:ext uri="{909E8E84-426E-40DD-AFC4-6F175D3DCCD1}">
                    <a14:hiddenFill xmlns:a14="http://schemas.microsoft.com/office/drawing/2010/main">
                      <a:solidFill>
                        <a:srgbClr val="FFFFFF"/>
                      </a:solidFill>
                    </a14:hiddenFill>
                  </a:ext>
                </a:extLst>
              </p:spPr>
            </p:pic>
          </p:grpSp>
        </p:grpSp>
        <p:grpSp>
          <p:nvGrpSpPr>
            <p:cNvPr id="109" name="Group 108"/>
            <p:cNvGrpSpPr/>
            <p:nvPr/>
          </p:nvGrpSpPr>
          <p:grpSpPr>
            <a:xfrm>
              <a:off x="4938766" y="1519624"/>
              <a:ext cx="1110486" cy="964896"/>
              <a:chOff x="7571334" y="2660239"/>
              <a:chExt cx="1110486" cy="964896"/>
            </a:xfrm>
          </p:grpSpPr>
          <p:grpSp>
            <p:nvGrpSpPr>
              <p:cNvPr id="110" name="Group 109"/>
              <p:cNvGrpSpPr/>
              <p:nvPr/>
            </p:nvGrpSpPr>
            <p:grpSpPr>
              <a:xfrm>
                <a:off x="7571334" y="3183715"/>
                <a:ext cx="1110486" cy="441420"/>
                <a:chOff x="7482350" y="3145678"/>
                <a:chExt cx="1286105" cy="511233"/>
              </a:xfrm>
            </p:grpSpPr>
            <p:sp>
              <p:nvSpPr>
                <p:cNvPr id="115" name="&quot;GLASS&quot;; White to Transparent Linear; Shadow; 1pt stroke;"/>
                <p:cNvSpPr/>
                <p:nvPr/>
              </p:nvSpPr>
              <p:spPr bwMode="auto">
                <a:xfrm>
                  <a:off x="7580500" y="3290769"/>
                  <a:ext cx="1107028" cy="366142"/>
                </a:xfrm>
                <a:prstGeom prst="ellipse">
                  <a:avLst/>
                </a:prstGeom>
                <a:gradFill>
                  <a:gsLst>
                    <a:gs pos="0">
                      <a:schemeClr val="tx1">
                        <a:lumMod val="50000"/>
                        <a:lumOff val="50000"/>
                      </a:schemeClr>
                    </a:gs>
                    <a:gs pos="52500">
                      <a:schemeClr val="tx1">
                        <a:alpha val="88000"/>
                      </a:schemeClr>
                    </a:gs>
                    <a:gs pos="100000">
                      <a:schemeClr val="accent1"/>
                    </a:gs>
                  </a:gsLst>
                  <a:lin ang="5400000" scaled="0"/>
                </a:gradFill>
                <a:ln w="19050" cap="flat" cmpd="sng" algn="ctr">
                  <a:noFill/>
                  <a:prstDash val="solid"/>
                  <a:round/>
                  <a:headEnd type="none" w="med" len="med"/>
                  <a:tailEnd type="none" w="med" len="med"/>
                </a:ln>
                <a:effectLst>
                  <a:outerShdw dist="88900" dir="5400000" algn="t" rotWithShape="0">
                    <a:prstClr val="black">
                      <a:alpha val="22000"/>
                    </a:prstClr>
                  </a:outerShdw>
                </a:effectLst>
              </p:spPr>
              <p:txBody>
                <a:bodyPr vert="horz" wrap="square" lIns="91440" tIns="45720" rIns="91440" bIns="45720" numCol="1" rtlCol="0" anchor="ctr" anchorCtr="0" compatLnSpc="1">
                  <a:prstTxWarp prst="textNoShape">
                    <a:avLst/>
                  </a:prstTxWarp>
                </a:bodyPr>
                <a:lstStyle/>
                <a:p>
                  <a:pPr defTabSz="1462361" fontAlgn="base">
                    <a:spcBef>
                      <a:spcPct val="0"/>
                    </a:spcBef>
                    <a:spcAft>
                      <a:spcPct val="0"/>
                    </a:spcAft>
                    <a:defRPr/>
                  </a:pPr>
                  <a:endParaRPr lang="en-US" altLang="zh-CN" b="1" dirty="0">
                    <a:solidFill>
                      <a:srgbClr val="FFFFFF"/>
                    </a:solidFill>
                    <a:latin typeface="Segoe"/>
                  </a:endParaRPr>
                </a:p>
              </p:txBody>
            </p:sp>
            <p:sp>
              <p:nvSpPr>
                <p:cNvPr id="116" name="&quot;GLASS&quot;; White to Transparent Linear; Shadow; 1pt stroke;"/>
                <p:cNvSpPr/>
                <p:nvPr/>
              </p:nvSpPr>
              <p:spPr bwMode="auto">
                <a:xfrm>
                  <a:off x="7482350" y="3145678"/>
                  <a:ext cx="1286105" cy="423496"/>
                </a:xfrm>
                <a:prstGeom prst="ellipse">
                  <a:avLst/>
                </a:prstGeom>
                <a:gradFill flip="none" rotWithShape="1">
                  <a:gsLst>
                    <a:gs pos="8000">
                      <a:srgbClr val="FFFFFF"/>
                    </a:gs>
                    <a:gs pos="87000">
                      <a:srgbClr val="000000">
                        <a:lumMod val="85000"/>
                        <a:lumOff val="15000"/>
                        <a:alpha val="48000"/>
                      </a:srgbClr>
                    </a:gs>
                  </a:gsLst>
                  <a:lin ang="5400000" scaled="0"/>
                  <a:tileRect/>
                </a:gradFill>
                <a:ln w="41275" cap="flat" cmpd="sng" algn="ctr">
                  <a:gradFill>
                    <a:gsLst>
                      <a:gs pos="0">
                        <a:schemeClr val="bg1"/>
                      </a:gs>
                      <a:gs pos="32000">
                        <a:schemeClr val="bg1">
                          <a:alpha val="0"/>
                        </a:schemeClr>
                      </a:gs>
                      <a:gs pos="100000">
                        <a:schemeClr val="tx1">
                          <a:alpha val="55000"/>
                        </a:schemeClr>
                      </a:gs>
                    </a:gsLst>
                    <a:lin ang="5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218987" fontAlgn="base">
                    <a:spcBef>
                      <a:spcPct val="0"/>
                    </a:spcBef>
                    <a:spcAft>
                      <a:spcPct val="0"/>
                    </a:spcAft>
                    <a:defRPr/>
                  </a:pPr>
                  <a:endParaRPr lang="en-US" b="1" dirty="0">
                    <a:solidFill>
                      <a:srgbClr val="FFFFFF"/>
                    </a:solidFill>
                    <a:latin typeface="Segoe"/>
                  </a:endParaRPr>
                </a:p>
              </p:txBody>
            </p:sp>
          </p:grpSp>
          <p:pic>
            <p:nvPicPr>
              <p:cNvPr id="111" name="Picture 22" descr="C:\Users\victor.melniciuc\Desktop\==Work\ForeFront\ForeFront deck (Dec 10)\Assets\Serve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423" y="2660239"/>
                <a:ext cx="561294" cy="748391"/>
              </a:xfrm>
              <a:prstGeom prst="rect">
                <a:avLst/>
              </a:prstGeom>
              <a:noFill/>
              <a:effectLst>
                <a:outerShdw dist="76200" dir="5400000" algn="t" rotWithShape="0">
                  <a:prstClr val="black">
                    <a:alpha val="26000"/>
                  </a:prstClr>
                </a:outerShdw>
              </a:effectLst>
              <a:extLst>
                <a:ext uri="{909E8E84-426E-40DD-AFC4-6F175D3DCCD1}">
                  <a14:hiddenFill xmlns:a14="http://schemas.microsoft.com/office/drawing/2010/main">
                    <a:solidFill>
                      <a:srgbClr val="FFFFFF"/>
                    </a:solidFill>
                  </a14:hiddenFill>
                </a:ext>
              </a:extLst>
            </p:spPr>
          </p:pic>
          <p:grpSp>
            <p:nvGrpSpPr>
              <p:cNvPr id="112" name="Group 111"/>
              <p:cNvGrpSpPr/>
              <p:nvPr/>
            </p:nvGrpSpPr>
            <p:grpSpPr>
              <a:xfrm>
                <a:off x="7747612" y="3098234"/>
                <a:ext cx="379122" cy="278134"/>
                <a:chOff x="7747612" y="3098234"/>
                <a:chExt cx="379122" cy="278134"/>
              </a:xfrm>
            </p:grpSpPr>
            <p:sp>
              <p:nvSpPr>
                <p:cNvPr id="113" name="Oval 112"/>
                <p:cNvSpPr/>
                <p:nvPr/>
              </p:nvSpPr>
              <p:spPr bwMode="auto">
                <a:xfrm>
                  <a:off x="7747612" y="3284603"/>
                  <a:ext cx="378964" cy="91765"/>
                </a:xfrm>
                <a:prstGeom prst="ellipse">
                  <a:avLst/>
                </a:prstGeom>
                <a:solidFill>
                  <a:schemeClr val="tx1">
                    <a:alpha val="38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114" name="Picture 24" descr="C:\Users\victor.melniciuc\Desktop\==Work\ForeFront\ForeFront deck (Dec 10)\Assets\thingie.png"/>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848600" y="3098234"/>
                  <a:ext cx="278134" cy="278134"/>
                </a:xfrm>
                <a:prstGeom prst="rect">
                  <a:avLst/>
                </a:prstGeom>
                <a:noFill/>
                <a:effectLst>
                  <a:outerShdw dist="76200" dir="5400000" algn="t" rotWithShape="0">
                    <a:prstClr val="black">
                      <a:alpha val="16000"/>
                    </a:prstClr>
                  </a:outerShdw>
                </a:effectLst>
                <a:extLst>
                  <a:ext uri="{909E8E84-426E-40DD-AFC4-6F175D3DCCD1}">
                    <a14:hiddenFill xmlns:a14="http://schemas.microsoft.com/office/drawing/2010/main">
                      <a:solidFill>
                        <a:srgbClr val="FFFFFF"/>
                      </a:solidFill>
                    </a14:hiddenFill>
                  </a:ext>
                </a:extLst>
              </p:spPr>
            </p:pic>
          </p:grpSp>
        </p:grpSp>
        <p:sp>
          <p:nvSpPr>
            <p:cNvPr id="145" name="Intranet"/>
            <p:cNvSpPr/>
            <p:nvPr/>
          </p:nvSpPr>
          <p:spPr bwMode="auto">
            <a:xfrm>
              <a:off x="3517984" y="2169866"/>
              <a:ext cx="1319113" cy="261610"/>
            </a:xfrm>
            <a:prstGeom prst="rect">
              <a:avLst/>
            </a:prstGeom>
          </p:spPr>
          <p:txBody>
            <a:bodyPr wrap="square">
              <a:spAutoFit/>
            </a:bodyPr>
            <a:lstStyle/>
            <a:p>
              <a:pPr algn="ctr" defTabSz="1462361"/>
              <a:r>
                <a:rPr lang="en-US" sz="1100" b="1" dirty="0" smtClean="0">
                  <a:ln w="18415" cmpd="sng">
                    <a:noFill/>
                    <a:prstDash val="solid"/>
                  </a:ln>
                  <a:solidFill>
                    <a:schemeClr val="accent1">
                      <a:lumMod val="60000"/>
                      <a:lumOff val="40000"/>
                    </a:schemeClr>
                  </a:solidFill>
                  <a:effectLst/>
                  <a:latin typeface="Segoe"/>
                </a:rPr>
                <a:t>Secondary Site</a:t>
              </a:r>
              <a:endParaRPr lang="en-US" sz="1100" b="1" dirty="0">
                <a:ln w="18415" cmpd="sng">
                  <a:noFill/>
                  <a:prstDash val="solid"/>
                </a:ln>
                <a:solidFill>
                  <a:schemeClr val="accent1">
                    <a:lumMod val="60000"/>
                    <a:lumOff val="40000"/>
                  </a:schemeClr>
                </a:solidFill>
                <a:effectLst/>
                <a:latin typeface="Segoe"/>
              </a:endParaRPr>
            </a:p>
          </p:txBody>
        </p:sp>
        <p:sp>
          <p:nvSpPr>
            <p:cNvPr id="146" name="Intranet"/>
            <p:cNvSpPr/>
            <p:nvPr/>
          </p:nvSpPr>
          <p:spPr bwMode="auto">
            <a:xfrm>
              <a:off x="4843495" y="2169866"/>
              <a:ext cx="1319113" cy="261610"/>
            </a:xfrm>
            <a:prstGeom prst="rect">
              <a:avLst/>
            </a:prstGeom>
          </p:spPr>
          <p:txBody>
            <a:bodyPr wrap="square">
              <a:spAutoFit/>
            </a:bodyPr>
            <a:lstStyle/>
            <a:p>
              <a:pPr algn="ctr" defTabSz="1462361"/>
              <a:r>
                <a:rPr lang="en-US" sz="1100" b="1" dirty="0" smtClean="0">
                  <a:ln w="18415" cmpd="sng">
                    <a:noFill/>
                    <a:prstDash val="solid"/>
                  </a:ln>
                  <a:solidFill>
                    <a:schemeClr val="accent1">
                      <a:lumMod val="60000"/>
                      <a:lumOff val="40000"/>
                    </a:schemeClr>
                  </a:solidFill>
                  <a:effectLst/>
                  <a:latin typeface="Segoe"/>
                </a:rPr>
                <a:t>Secondary Site</a:t>
              </a:r>
              <a:endParaRPr lang="en-US" sz="1100" b="1" dirty="0">
                <a:ln w="18415" cmpd="sng">
                  <a:noFill/>
                  <a:prstDash val="solid"/>
                </a:ln>
                <a:solidFill>
                  <a:schemeClr val="accent1">
                    <a:lumMod val="60000"/>
                    <a:lumOff val="40000"/>
                  </a:schemeClr>
                </a:solidFill>
                <a:effectLst/>
                <a:latin typeface="Segoe"/>
              </a:endParaRPr>
            </a:p>
          </p:txBody>
        </p:sp>
        <p:grpSp>
          <p:nvGrpSpPr>
            <p:cNvPr id="147" name="Group 146"/>
            <p:cNvGrpSpPr/>
            <p:nvPr/>
          </p:nvGrpSpPr>
          <p:grpSpPr>
            <a:xfrm>
              <a:off x="7124393" y="1519624"/>
              <a:ext cx="1110486" cy="964896"/>
              <a:chOff x="7571334" y="2660239"/>
              <a:chExt cx="1110486" cy="964896"/>
            </a:xfrm>
          </p:grpSpPr>
          <p:grpSp>
            <p:nvGrpSpPr>
              <p:cNvPr id="148" name="Group 147"/>
              <p:cNvGrpSpPr/>
              <p:nvPr/>
            </p:nvGrpSpPr>
            <p:grpSpPr>
              <a:xfrm>
                <a:off x="7571334" y="3183715"/>
                <a:ext cx="1110486" cy="441420"/>
                <a:chOff x="7482350" y="3145678"/>
                <a:chExt cx="1286105" cy="511233"/>
              </a:xfrm>
            </p:grpSpPr>
            <p:sp>
              <p:nvSpPr>
                <p:cNvPr id="153" name="&quot;GLASS&quot;; White to Transparent Linear; Shadow; 1pt stroke;"/>
                <p:cNvSpPr/>
                <p:nvPr/>
              </p:nvSpPr>
              <p:spPr bwMode="auto">
                <a:xfrm>
                  <a:off x="7580500" y="3290769"/>
                  <a:ext cx="1107028" cy="366142"/>
                </a:xfrm>
                <a:prstGeom prst="ellipse">
                  <a:avLst/>
                </a:prstGeom>
                <a:gradFill>
                  <a:gsLst>
                    <a:gs pos="0">
                      <a:schemeClr val="tx1">
                        <a:lumMod val="50000"/>
                        <a:lumOff val="50000"/>
                      </a:schemeClr>
                    </a:gs>
                    <a:gs pos="52500">
                      <a:schemeClr val="tx1">
                        <a:alpha val="88000"/>
                      </a:schemeClr>
                    </a:gs>
                    <a:gs pos="100000">
                      <a:schemeClr val="accent1"/>
                    </a:gs>
                  </a:gsLst>
                  <a:lin ang="5400000" scaled="0"/>
                </a:gradFill>
                <a:ln w="19050" cap="flat" cmpd="sng" algn="ctr">
                  <a:noFill/>
                  <a:prstDash val="solid"/>
                  <a:round/>
                  <a:headEnd type="none" w="med" len="med"/>
                  <a:tailEnd type="none" w="med" len="med"/>
                </a:ln>
                <a:effectLst>
                  <a:outerShdw dist="88900" dir="5400000" algn="t" rotWithShape="0">
                    <a:prstClr val="black">
                      <a:alpha val="22000"/>
                    </a:prstClr>
                  </a:outerShdw>
                </a:effectLst>
              </p:spPr>
              <p:txBody>
                <a:bodyPr vert="horz" wrap="square" lIns="91440" tIns="45720" rIns="91440" bIns="45720" numCol="1" rtlCol="0" anchor="ctr" anchorCtr="0" compatLnSpc="1">
                  <a:prstTxWarp prst="textNoShape">
                    <a:avLst/>
                  </a:prstTxWarp>
                </a:bodyPr>
                <a:lstStyle/>
                <a:p>
                  <a:pPr defTabSz="1462361" fontAlgn="base">
                    <a:spcBef>
                      <a:spcPct val="0"/>
                    </a:spcBef>
                    <a:spcAft>
                      <a:spcPct val="0"/>
                    </a:spcAft>
                    <a:defRPr/>
                  </a:pPr>
                  <a:endParaRPr lang="en-US" altLang="zh-CN" b="1" dirty="0">
                    <a:solidFill>
                      <a:srgbClr val="FFFFFF"/>
                    </a:solidFill>
                    <a:latin typeface="Segoe"/>
                  </a:endParaRPr>
                </a:p>
              </p:txBody>
            </p:sp>
            <p:sp>
              <p:nvSpPr>
                <p:cNvPr id="154" name="&quot;GLASS&quot;; White to Transparent Linear; Shadow; 1pt stroke;"/>
                <p:cNvSpPr/>
                <p:nvPr/>
              </p:nvSpPr>
              <p:spPr bwMode="auto">
                <a:xfrm>
                  <a:off x="7482350" y="3145678"/>
                  <a:ext cx="1286105" cy="423496"/>
                </a:xfrm>
                <a:prstGeom prst="ellipse">
                  <a:avLst/>
                </a:prstGeom>
                <a:gradFill flip="none" rotWithShape="1">
                  <a:gsLst>
                    <a:gs pos="8000">
                      <a:srgbClr val="FFFFFF"/>
                    </a:gs>
                    <a:gs pos="87000">
                      <a:srgbClr val="000000">
                        <a:lumMod val="85000"/>
                        <a:lumOff val="15000"/>
                        <a:alpha val="48000"/>
                      </a:srgbClr>
                    </a:gs>
                  </a:gsLst>
                  <a:lin ang="5400000" scaled="0"/>
                  <a:tileRect/>
                </a:gradFill>
                <a:ln w="41275" cap="flat" cmpd="sng" algn="ctr">
                  <a:gradFill>
                    <a:gsLst>
                      <a:gs pos="0">
                        <a:schemeClr val="bg1"/>
                      </a:gs>
                      <a:gs pos="32000">
                        <a:schemeClr val="bg1">
                          <a:alpha val="0"/>
                        </a:schemeClr>
                      </a:gs>
                      <a:gs pos="100000">
                        <a:schemeClr val="tx1">
                          <a:alpha val="55000"/>
                        </a:schemeClr>
                      </a:gs>
                    </a:gsLst>
                    <a:lin ang="5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218987" fontAlgn="base">
                    <a:spcBef>
                      <a:spcPct val="0"/>
                    </a:spcBef>
                    <a:spcAft>
                      <a:spcPct val="0"/>
                    </a:spcAft>
                    <a:defRPr/>
                  </a:pPr>
                  <a:endParaRPr lang="en-US" b="1" dirty="0">
                    <a:solidFill>
                      <a:srgbClr val="FFFFFF"/>
                    </a:solidFill>
                    <a:latin typeface="Segoe"/>
                  </a:endParaRPr>
                </a:p>
              </p:txBody>
            </p:sp>
          </p:grpSp>
          <p:pic>
            <p:nvPicPr>
              <p:cNvPr id="149" name="Picture 22" descr="C:\Users\victor.melniciuc\Desktop\==Work\ForeFront\ForeFront deck (Dec 10)\Assets\Serve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423" y="2660239"/>
                <a:ext cx="561294" cy="748391"/>
              </a:xfrm>
              <a:prstGeom prst="rect">
                <a:avLst/>
              </a:prstGeom>
              <a:noFill/>
              <a:effectLst>
                <a:outerShdw dist="76200" dir="5400000" algn="t" rotWithShape="0">
                  <a:prstClr val="black">
                    <a:alpha val="26000"/>
                  </a:prstClr>
                </a:outerShdw>
              </a:effectLst>
              <a:extLst>
                <a:ext uri="{909E8E84-426E-40DD-AFC4-6F175D3DCCD1}">
                  <a14:hiddenFill xmlns:a14="http://schemas.microsoft.com/office/drawing/2010/main">
                    <a:solidFill>
                      <a:srgbClr val="FFFFFF"/>
                    </a:solidFill>
                  </a14:hiddenFill>
                </a:ext>
              </a:extLst>
            </p:spPr>
          </p:pic>
          <p:grpSp>
            <p:nvGrpSpPr>
              <p:cNvPr id="150" name="Group 149"/>
              <p:cNvGrpSpPr/>
              <p:nvPr/>
            </p:nvGrpSpPr>
            <p:grpSpPr>
              <a:xfrm>
                <a:off x="7747612" y="3098234"/>
                <a:ext cx="379122" cy="278134"/>
                <a:chOff x="7747612" y="3098234"/>
                <a:chExt cx="379122" cy="278134"/>
              </a:xfrm>
            </p:grpSpPr>
            <p:sp>
              <p:nvSpPr>
                <p:cNvPr id="151" name="Oval 150"/>
                <p:cNvSpPr/>
                <p:nvPr/>
              </p:nvSpPr>
              <p:spPr bwMode="auto">
                <a:xfrm>
                  <a:off x="7747612" y="3284603"/>
                  <a:ext cx="378964" cy="91765"/>
                </a:xfrm>
                <a:prstGeom prst="ellipse">
                  <a:avLst/>
                </a:prstGeom>
                <a:solidFill>
                  <a:schemeClr val="tx1">
                    <a:alpha val="38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152" name="Picture 24" descr="C:\Users\victor.melniciuc\Desktop\==Work\ForeFront\ForeFront deck (Dec 10)\Assets\thingie.png"/>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848600" y="3098234"/>
                  <a:ext cx="278134" cy="278134"/>
                </a:xfrm>
                <a:prstGeom prst="rect">
                  <a:avLst/>
                </a:prstGeom>
                <a:noFill/>
                <a:effectLst>
                  <a:outerShdw dist="76200" dir="5400000" algn="t" rotWithShape="0">
                    <a:prstClr val="black">
                      <a:alpha val="16000"/>
                    </a:prstClr>
                  </a:outerShdw>
                </a:effectLst>
                <a:extLst>
                  <a:ext uri="{909E8E84-426E-40DD-AFC4-6F175D3DCCD1}">
                    <a14:hiddenFill xmlns:a14="http://schemas.microsoft.com/office/drawing/2010/main">
                      <a:solidFill>
                        <a:srgbClr val="FFFFFF"/>
                      </a:solidFill>
                    </a14:hiddenFill>
                  </a:ext>
                </a:extLst>
              </p:spPr>
            </p:pic>
          </p:grpSp>
        </p:grpSp>
      </p:grpSp>
      <p:cxnSp>
        <p:nvCxnSpPr>
          <p:cNvPr id="155" name="Straight Arrow Connector 154"/>
          <p:cNvCxnSpPr/>
          <p:nvPr/>
        </p:nvCxnSpPr>
        <p:spPr>
          <a:xfrm flipH="1">
            <a:off x="8205071" y="4966712"/>
            <a:ext cx="3655" cy="412516"/>
          </a:xfrm>
          <a:prstGeom prst="straightConnector1">
            <a:avLst/>
          </a:prstGeom>
          <a:ln w="50800">
            <a:gradFill>
              <a:gsLst>
                <a:gs pos="0">
                  <a:schemeClr val="bg1">
                    <a:lumMod val="65000"/>
                  </a:schemeClr>
                </a:gs>
                <a:gs pos="100000">
                  <a:schemeClr val="accent1"/>
                </a:gs>
              </a:gsLst>
              <a:lin ang="5400000" scaled="0"/>
            </a:gra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6" name="Intranet"/>
          <p:cNvSpPr/>
          <p:nvPr/>
        </p:nvSpPr>
        <p:spPr bwMode="auto">
          <a:xfrm>
            <a:off x="7369103" y="6103406"/>
            <a:ext cx="1758359" cy="261610"/>
          </a:xfrm>
          <a:prstGeom prst="rect">
            <a:avLst/>
          </a:prstGeom>
        </p:spPr>
        <p:txBody>
          <a:bodyPr wrap="square">
            <a:spAutoFit/>
          </a:bodyPr>
          <a:lstStyle/>
          <a:p>
            <a:pPr algn="ctr" defTabSz="1462361"/>
            <a:r>
              <a:rPr lang="en-US" sz="1100" b="1" dirty="0" smtClean="0">
                <a:ln w="18415" cmpd="sng">
                  <a:noFill/>
                  <a:prstDash val="solid"/>
                </a:ln>
                <a:solidFill>
                  <a:schemeClr val="accent1">
                    <a:lumMod val="60000"/>
                    <a:lumOff val="40000"/>
                  </a:schemeClr>
                </a:solidFill>
                <a:effectLst/>
                <a:latin typeface="Segoe"/>
              </a:rPr>
              <a:t>Secondary Site</a:t>
            </a:r>
            <a:endParaRPr lang="en-US" sz="1100" b="1" dirty="0">
              <a:ln w="18415" cmpd="sng">
                <a:noFill/>
                <a:prstDash val="solid"/>
              </a:ln>
              <a:solidFill>
                <a:schemeClr val="accent1">
                  <a:lumMod val="60000"/>
                  <a:lumOff val="40000"/>
                </a:schemeClr>
              </a:solidFill>
              <a:effectLst/>
              <a:latin typeface="Segoe"/>
            </a:endParaRPr>
          </a:p>
        </p:txBody>
      </p:sp>
      <p:grpSp>
        <p:nvGrpSpPr>
          <p:cNvPr id="3" name="Group 2"/>
          <p:cNvGrpSpPr/>
          <p:nvPr/>
        </p:nvGrpSpPr>
        <p:grpSpPr>
          <a:xfrm>
            <a:off x="4983674" y="1786860"/>
            <a:ext cx="2127510" cy="1225264"/>
            <a:chOff x="5603580" y="4703042"/>
            <a:chExt cx="1596048" cy="1225264"/>
          </a:xfrm>
        </p:grpSpPr>
        <p:grpSp>
          <p:nvGrpSpPr>
            <p:cNvPr id="50" name="Group 49"/>
            <p:cNvGrpSpPr/>
            <p:nvPr/>
          </p:nvGrpSpPr>
          <p:grpSpPr>
            <a:xfrm>
              <a:off x="5603580" y="5331992"/>
              <a:ext cx="1545032" cy="596314"/>
              <a:chOff x="5938891" y="5227769"/>
              <a:chExt cx="1272848" cy="491263"/>
            </a:xfrm>
          </p:grpSpPr>
          <p:sp>
            <p:nvSpPr>
              <p:cNvPr id="70" name="&quot;GLASS&quot;; White to Transparent Linear; Shadow; 1pt stroke;"/>
              <p:cNvSpPr/>
              <p:nvPr/>
            </p:nvSpPr>
            <p:spPr bwMode="auto">
              <a:xfrm>
                <a:off x="6034940" y="5356668"/>
                <a:ext cx="1095616" cy="362364"/>
              </a:xfrm>
              <a:prstGeom prst="ellipse">
                <a:avLst/>
              </a:prstGeom>
              <a:gradFill>
                <a:gsLst>
                  <a:gs pos="0">
                    <a:schemeClr val="tx1">
                      <a:lumMod val="50000"/>
                      <a:lumOff val="50000"/>
                    </a:schemeClr>
                  </a:gs>
                  <a:gs pos="40000">
                    <a:schemeClr val="tx1">
                      <a:alpha val="88000"/>
                    </a:schemeClr>
                  </a:gs>
                  <a:gs pos="100000">
                    <a:srgbClr val="0070C0"/>
                  </a:gs>
                </a:gsLst>
                <a:lin ang="5400000" scaled="0"/>
              </a:gradFill>
              <a:ln w="19050" cap="flat" cmpd="sng" algn="ctr">
                <a:gradFill>
                  <a:gsLst>
                    <a:gs pos="0">
                      <a:schemeClr val="accent1">
                        <a:tint val="66000"/>
                        <a:satMod val="160000"/>
                        <a:alpha val="0"/>
                      </a:schemeClr>
                    </a:gs>
                    <a:gs pos="75000">
                      <a:schemeClr val="accent1">
                        <a:tint val="44500"/>
                        <a:satMod val="160000"/>
                        <a:lumMod val="100000"/>
                        <a:alpha val="0"/>
                      </a:schemeClr>
                    </a:gs>
                    <a:gs pos="100000">
                      <a:schemeClr val="tx1">
                        <a:alpha val="39000"/>
                      </a:schemeClr>
                    </a:gs>
                  </a:gsLst>
                  <a:lin ang="5400000" scaled="0"/>
                </a:gradFill>
                <a:prstDash val="solid"/>
                <a:round/>
                <a:headEnd type="none" w="med" len="med"/>
                <a:tailEnd type="none" w="med" len="med"/>
              </a:ln>
              <a:effectLst>
                <a:outerShdw dist="88900" dir="5400000" algn="t" rotWithShape="0">
                  <a:prstClr val="black">
                    <a:alpha val="22000"/>
                  </a:prstClr>
                </a:outerShdw>
              </a:effectLst>
            </p:spPr>
            <p:txBody>
              <a:bodyPr vert="horz" wrap="square" lIns="91440" tIns="45720" rIns="91440" bIns="45720" numCol="1" rtlCol="0" anchor="ctr" anchorCtr="0" compatLnSpc="1">
                <a:prstTxWarp prst="textNoShape">
                  <a:avLst/>
                </a:prstTxWarp>
              </a:bodyPr>
              <a:lstStyle/>
              <a:p>
                <a:pPr defTabSz="1462361" fontAlgn="base">
                  <a:spcBef>
                    <a:spcPct val="0"/>
                  </a:spcBef>
                  <a:spcAft>
                    <a:spcPct val="0"/>
                  </a:spcAft>
                  <a:defRPr/>
                </a:pPr>
                <a:endParaRPr lang="en-US" altLang="zh-CN" b="1" dirty="0">
                  <a:solidFill>
                    <a:srgbClr val="FFFFFF"/>
                  </a:solidFill>
                  <a:latin typeface="Segoe"/>
                </a:endParaRPr>
              </a:p>
            </p:txBody>
          </p:sp>
          <p:sp>
            <p:nvSpPr>
              <p:cNvPr id="71" name="&quot;GLASS&quot;; White to Transparent Linear; Shadow; 1pt stroke;"/>
              <p:cNvSpPr/>
              <p:nvPr/>
            </p:nvSpPr>
            <p:spPr bwMode="auto">
              <a:xfrm>
                <a:off x="5938891" y="5227769"/>
                <a:ext cx="1272848" cy="419128"/>
              </a:xfrm>
              <a:prstGeom prst="ellipse">
                <a:avLst/>
              </a:prstGeom>
              <a:gradFill flip="none" rotWithShape="1">
                <a:gsLst>
                  <a:gs pos="8000">
                    <a:srgbClr val="FFFFFF"/>
                  </a:gs>
                  <a:gs pos="87000">
                    <a:srgbClr val="000000">
                      <a:lumMod val="85000"/>
                      <a:lumOff val="15000"/>
                      <a:alpha val="48000"/>
                    </a:srgbClr>
                  </a:gs>
                </a:gsLst>
                <a:lin ang="5400000" scaled="0"/>
                <a:tileRect/>
              </a:gradFill>
              <a:ln w="41275" cap="flat" cmpd="sng" algn="ctr">
                <a:gradFill>
                  <a:gsLst>
                    <a:gs pos="0">
                      <a:schemeClr val="bg1"/>
                    </a:gs>
                    <a:gs pos="32000">
                      <a:schemeClr val="bg1">
                        <a:alpha val="0"/>
                      </a:schemeClr>
                    </a:gs>
                    <a:gs pos="100000">
                      <a:schemeClr val="tx1">
                        <a:alpha val="55000"/>
                      </a:schemeClr>
                    </a:gs>
                  </a:gsLst>
                  <a:lin ang="5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218987" fontAlgn="base">
                  <a:spcBef>
                    <a:spcPct val="0"/>
                  </a:spcBef>
                  <a:spcAft>
                    <a:spcPct val="0"/>
                  </a:spcAft>
                  <a:defRPr/>
                </a:pPr>
                <a:endParaRPr lang="en-US" b="1" dirty="0">
                  <a:solidFill>
                    <a:srgbClr val="FFFFFF"/>
                  </a:solidFill>
                  <a:latin typeface="Segoe"/>
                </a:endParaRPr>
              </a:p>
            </p:txBody>
          </p:sp>
        </p:grpSp>
        <p:pic>
          <p:nvPicPr>
            <p:cNvPr id="1052" name="Picture 28" descr="C:\Users\victor.melniciuc\Desktop\==Work\ForeFront\ForeFront deck (Dec 10)\Assets\Serv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1689" y="4703042"/>
              <a:ext cx="706325" cy="941766"/>
            </a:xfrm>
            <a:prstGeom prst="rect">
              <a:avLst/>
            </a:prstGeom>
            <a:noFill/>
            <a:effectLst>
              <a:outerShdw dist="101600" dir="5400000" algn="t" rotWithShape="0">
                <a:prstClr val="black">
                  <a:alpha val="26000"/>
                </a:prstClr>
              </a:outerShdw>
            </a:effectLst>
            <a:extLst>
              <a:ext uri="{909E8E84-426E-40DD-AFC4-6F175D3DCCD1}">
                <a14:hiddenFill xmlns:a14="http://schemas.microsoft.com/office/drawing/2010/main">
                  <a:solidFill>
                    <a:srgbClr val="FFFFFF"/>
                  </a:solidFill>
                </a14:hiddenFill>
              </a:ext>
            </a:extLst>
          </p:spPr>
        </p:pic>
        <p:sp>
          <p:nvSpPr>
            <p:cNvPr id="75" name="Oval 74"/>
            <p:cNvSpPr/>
            <p:nvPr/>
          </p:nvSpPr>
          <p:spPr bwMode="auto">
            <a:xfrm>
              <a:off x="5805261" y="5515446"/>
              <a:ext cx="378964" cy="91765"/>
            </a:xfrm>
            <a:prstGeom prst="ellipse">
              <a:avLst/>
            </a:prstGeom>
            <a:solidFill>
              <a:schemeClr val="tx1">
                <a:alpha val="38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74" name="Picture 24" descr="C:\Users\victor.melniciuc\Desktop\==Work\ForeFront\ForeFront deck (Dec 10)\Assets\thingie.pn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974405" y="5244904"/>
              <a:ext cx="364256" cy="364256"/>
            </a:xfrm>
            <a:prstGeom prst="rect">
              <a:avLst/>
            </a:prstGeom>
            <a:noFill/>
            <a:effectLst>
              <a:outerShdw dist="76200" dir="5400000" algn="t" rotWithShape="0">
                <a:prstClr val="black">
                  <a:alpha val="16000"/>
                </a:prstClr>
              </a:outerShdw>
            </a:effectLst>
            <a:extLst>
              <a:ext uri="{909E8E84-426E-40DD-AFC4-6F175D3DCCD1}">
                <a14:hiddenFill xmlns:a14="http://schemas.microsoft.com/office/drawing/2010/main">
                  <a:solidFill>
                    <a:srgbClr val="FFFFFF"/>
                  </a:solidFill>
                </a14:hiddenFill>
              </a:ext>
            </a:extLst>
          </p:spPr>
        </p:pic>
        <p:sp>
          <p:nvSpPr>
            <p:cNvPr id="88" name="Intranet"/>
            <p:cNvSpPr/>
            <p:nvPr/>
          </p:nvSpPr>
          <p:spPr bwMode="auto">
            <a:xfrm>
              <a:off x="5648365" y="5567687"/>
              <a:ext cx="1551263" cy="246221"/>
            </a:xfrm>
            <a:prstGeom prst="rect">
              <a:avLst/>
            </a:prstGeom>
            <a:noFill/>
            <a:ln w="6350">
              <a:noFill/>
            </a:ln>
            <a:effectLst>
              <a:outerShdw dist="38100" dir="5400000" algn="t" rotWithShape="0">
                <a:prstClr val="black">
                  <a:alpha val="26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a:solidFill>
                    <a:schemeClr val="tx2">
                      <a:lumMod val="20000"/>
                      <a:lumOff val="80000"/>
                    </a:schemeClr>
                  </a:solidFill>
                </a:rPr>
                <a:t>CENTRAL SITE</a:t>
              </a:r>
            </a:p>
          </p:txBody>
        </p:sp>
      </p:grpSp>
      <p:sp>
        <p:nvSpPr>
          <p:cNvPr id="90" name="Intranet"/>
          <p:cNvSpPr/>
          <p:nvPr/>
        </p:nvSpPr>
        <p:spPr bwMode="auto">
          <a:xfrm>
            <a:off x="3089164" y="4321050"/>
            <a:ext cx="1521125" cy="261610"/>
          </a:xfrm>
          <a:prstGeom prst="rect">
            <a:avLst/>
          </a:prstGeom>
        </p:spPr>
        <p:txBody>
          <a:bodyPr wrap="square">
            <a:spAutoFit/>
          </a:bodyPr>
          <a:lstStyle/>
          <a:p>
            <a:pPr algn="ctr" defTabSz="1462361"/>
            <a:r>
              <a:rPr lang="en-US" sz="1100" b="1" dirty="0" smtClean="0">
                <a:ln w="18415" cmpd="sng">
                  <a:noFill/>
                  <a:prstDash val="solid"/>
                </a:ln>
                <a:solidFill>
                  <a:schemeClr val="accent3">
                    <a:lumMod val="60000"/>
                    <a:lumOff val="40000"/>
                  </a:schemeClr>
                </a:solidFill>
                <a:effectLst/>
                <a:latin typeface="Segoe"/>
              </a:rPr>
              <a:t>Primary Site</a:t>
            </a:r>
            <a:endParaRPr lang="en-US" sz="1100" b="1" dirty="0">
              <a:ln w="18415" cmpd="sng">
                <a:noFill/>
                <a:prstDash val="solid"/>
              </a:ln>
              <a:solidFill>
                <a:schemeClr val="accent3">
                  <a:lumMod val="60000"/>
                  <a:lumOff val="40000"/>
                </a:schemeClr>
              </a:solidFill>
              <a:effectLst/>
              <a:latin typeface="Segoe"/>
            </a:endParaRPr>
          </a:p>
        </p:txBody>
      </p:sp>
      <p:sp>
        <p:nvSpPr>
          <p:cNvPr id="134" name="Intranet"/>
          <p:cNvSpPr/>
          <p:nvPr/>
        </p:nvSpPr>
        <p:spPr bwMode="auto">
          <a:xfrm>
            <a:off x="4940403" y="4290358"/>
            <a:ext cx="1521125" cy="261610"/>
          </a:xfrm>
          <a:prstGeom prst="rect">
            <a:avLst/>
          </a:prstGeom>
        </p:spPr>
        <p:txBody>
          <a:bodyPr wrap="square">
            <a:spAutoFit/>
          </a:bodyPr>
          <a:lstStyle/>
          <a:p>
            <a:pPr algn="ctr" defTabSz="1462361"/>
            <a:r>
              <a:rPr lang="en-US" sz="1100" b="1" dirty="0" smtClean="0">
                <a:ln w="18415" cmpd="sng">
                  <a:noFill/>
                  <a:prstDash val="solid"/>
                </a:ln>
                <a:solidFill>
                  <a:schemeClr val="accent3">
                    <a:lumMod val="60000"/>
                    <a:lumOff val="40000"/>
                  </a:schemeClr>
                </a:solidFill>
                <a:effectLst/>
                <a:latin typeface="Segoe"/>
              </a:rPr>
              <a:t>Primary Site</a:t>
            </a:r>
            <a:endParaRPr lang="en-US" sz="1100" b="1" dirty="0">
              <a:ln w="18415" cmpd="sng">
                <a:noFill/>
                <a:prstDash val="solid"/>
              </a:ln>
              <a:solidFill>
                <a:schemeClr val="accent3">
                  <a:lumMod val="60000"/>
                  <a:lumOff val="40000"/>
                </a:schemeClr>
              </a:solidFill>
              <a:effectLst/>
              <a:latin typeface="Segoe"/>
            </a:endParaRPr>
          </a:p>
        </p:txBody>
      </p:sp>
      <p:sp>
        <p:nvSpPr>
          <p:cNvPr id="135" name="Intranet"/>
          <p:cNvSpPr/>
          <p:nvPr/>
        </p:nvSpPr>
        <p:spPr bwMode="auto">
          <a:xfrm>
            <a:off x="6911824" y="4282299"/>
            <a:ext cx="1521125" cy="261610"/>
          </a:xfrm>
          <a:prstGeom prst="rect">
            <a:avLst/>
          </a:prstGeom>
        </p:spPr>
        <p:txBody>
          <a:bodyPr wrap="square">
            <a:spAutoFit/>
          </a:bodyPr>
          <a:lstStyle/>
          <a:p>
            <a:pPr algn="ctr" defTabSz="1462361"/>
            <a:r>
              <a:rPr lang="en-US" sz="1100" b="1" dirty="0" smtClean="0">
                <a:ln w="18415" cmpd="sng">
                  <a:noFill/>
                  <a:prstDash val="solid"/>
                </a:ln>
                <a:solidFill>
                  <a:schemeClr val="accent3">
                    <a:lumMod val="60000"/>
                    <a:lumOff val="40000"/>
                  </a:schemeClr>
                </a:solidFill>
                <a:effectLst/>
                <a:latin typeface="Segoe"/>
              </a:rPr>
              <a:t>Primary Site</a:t>
            </a:r>
            <a:endParaRPr lang="en-US" sz="1100" b="1" dirty="0">
              <a:ln w="18415" cmpd="sng">
                <a:noFill/>
                <a:prstDash val="solid"/>
              </a:ln>
              <a:solidFill>
                <a:schemeClr val="accent3">
                  <a:lumMod val="60000"/>
                  <a:lumOff val="40000"/>
                </a:schemeClr>
              </a:solidFill>
              <a:effectLst/>
              <a:latin typeface="Segoe"/>
            </a:endParaRPr>
          </a:p>
        </p:txBody>
      </p:sp>
    </p:spTree>
    <p:extLst>
      <p:ext uri="{BB962C8B-B14F-4D97-AF65-F5344CB8AC3E}">
        <p14:creationId xmlns:p14="http://schemas.microsoft.com/office/powerpoint/2010/main" val="168004710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Centralized Management Features</a:t>
            </a: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2279831056"/>
              </p:ext>
            </p:extLst>
          </p:nvPr>
        </p:nvGraphicFramePr>
        <p:xfrm>
          <a:off x="564368" y="1593167"/>
          <a:ext cx="11060089" cy="4422332"/>
        </p:xfrm>
        <a:graphic>
          <a:graphicData uri="http://schemas.openxmlformats.org/drawingml/2006/table">
            <a:tbl>
              <a:tblPr firstRow="1" firstCol="1" bandRow="1">
                <a:tableStyleId>{5C22544A-7EE6-4342-B048-85BDC9FD1C3A}</a:tableStyleId>
              </a:tblPr>
              <a:tblGrid>
                <a:gridCol w="6107681"/>
                <a:gridCol w="2476824"/>
                <a:gridCol w="2475584"/>
              </a:tblGrid>
              <a:tr h="655903">
                <a:tc>
                  <a:txBody>
                    <a:bodyPr/>
                    <a:lstStyle/>
                    <a:p>
                      <a:pPr marL="144145">
                        <a:lnSpc>
                          <a:spcPct val="110000"/>
                        </a:lnSpc>
                        <a:spcBef>
                          <a:spcPts val="600"/>
                        </a:spcBef>
                        <a:spcAft>
                          <a:spcPts val="300"/>
                        </a:spcAft>
                      </a:pPr>
                      <a:r>
                        <a:rPr lang="en-US" sz="1800" dirty="0">
                          <a:solidFill>
                            <a:schemeClr val="bg1"/>
                          </a:solidFill>
                          <a:effectLst/>
                        </a:rPr>
                        <a:t>Task</a:t>
                      </a:r>
                      <a:endParaRPr lang="en-AU" sz="2000" dirty="0">
                        <a:solidFill>
                          <a:schemeClr val="bg1"/>
                        </a:solidFill>
                        <a:effectLst/>
                        <a:latin typeface="Arial"/>
                        <a:ea typeface="Arial"/>
                        <a:cs typeface="Arial Narrow"/>
                      </a:endParaRPr>
                    </a:p>
                  </a:txBody>
                  <a:tcPr marL="48247" marR="48247" marT="0" marB="0">
                    <a:solidFill>
                      <a:schemeClr val="tx1">
                        <a:lumMod val="85000"/>
                      </a:schemeClr>
                    </a:solidFill>
                  </a:tcPr>
                </a:tc>
                <a:tc>
                  <a:txBody>
                    <a:bodyPr/>
                    <a:lstStyle/>
                    <a:p>
                      <a:pPr marL="144145" algn="ctr">
                        <a:lnSpc>
                          <a:spcPct val="110000"/>
                        </a:lnSpc>
                        <a:spcBef>
                          <a:spcPts val="600"/>
                        </a:spcBef>
                        <a:spcAft>
                          <a:spcPts val="300"/>
                        </a:spcAft>
                      </a:pPr>
                      <a:r>
                        <a:rPr lang="en-US" sz="1800">
                          <a:solidFill>
                            <a:schemeClr val="bg1"/>
                          </a:solidFill>
                          <a:effectLst/>
                        </a:rPr>
                        <a:t>Central Primary Site</a:t>
                      </a:r>
                      <a:endParaRPr lang="en-AU" sz="2000">
                        <a:solidFill>
                          <a:schemeClr val="bg1"/>
                        </a:solidFill>
                        <a:effectLst/>
                        <a:latin typeface="Arial"/>
                        <a:ea typeface="Arial"/>
                        <a:cs typeface="Arial Narrow"/>
                      </a:endParaRPr>
                    </a:p>
                  </a:txBody>
                  <a:tcPr marL="48247" marR="48247" marT="0" marB="0">
                    <a:solidFill>
                      <a:schemeClr val="tx1">
                        <a:lumMod val="85000"/>
                      </a:schemeClr>
                    </a:solidFill>
                  </a:tcPr>
                </a:tc>
                <a:tc>
                  <a:txBody>
                    <a:bodyPr/>
                    <a:lstStyle/>
                    <a:p>
                      <a:pPr marL="144145" algn="ctr">
                        <a:lnSpc>
                          <a:spcPct val="110000"/>
                        </a:lnSpc>
                        <a:spcBef>
                          <a:spcPts val="600"/>
                        </a:spcBef>
                        <a:spcAft>
                          <a:spcPts val="300"/>
                        </a:spcAft>
                      </a:pPr>
                      <a:r>
                        <a:rPr lang="en-US" sz="1800" dirty="0">
                          <a:solidFill>
                            <a:schemeClr val="bg1"/>
                          </a:solidFill>
                          <a:effectLst/>
                        </a:rPr>
                        <a:t>Child Primary Site(s)</a:t>
                      </a:r>
                      <a:endParaRPr lang="en-AU" sz="2000" dirty="0">
                        <a:solidFill>
                          <a:schemeClr val="bg1"/>
                        </a:solidFill>
                        <a:effectLst/>
                        <a:latin typeface="Arial"/>
                        <a:ea typeface="Arial"/>
                        <a:cs typeface="Arial Narrow"/>
                      </a:endParaRPr>
                    </a:p>
                  </a:txBody>
                  <a:tcPr marL="48247" marR="48247" marT="0" marB="0">
                    <a:solidFill>
                      <a:schemeClr val="tx1">
                        <a:lumMod val="85000"/>
                      </a:schemeClr>
                    </a:solidFill>
                  </a:tcPr>
                </a:tc>
              </a:tr>
              <a:tr h="655903">
                <a:tc>
                  <a:txBody>
                    <a:bodyPr/>
                    <a:lstStyle/>
                    <a:p>
                      <a:pPr marL="144145">
                        <a:lnSpc>
                          <a:spcPct val="110000"/>
                        </a:lnSpc>
                        <a:spcBef>
                          <a:spcPts val="600"/>
                        </a:spcBef>
                        <a:spcAft>
                          <a:spcPts val="300"/>
                        </a:spcAft>
                      </a:pPr>
                      <a:r>
                        <a:rPr lang="en-US" sz="1800" b="0" dirty="0">
                          <a:solidFill>
                            <a:schemeClr val="bg1"/>
                          </a:solidFill>
                          <a:effectLst/>
                        </a:rPr>
                        <a:t>Monitor Forefront Endpoint Protection client deployment progress</a:t>
                      </a:r>
                      <a:endParaRPr lang="en-AU" sz="2000" b="0" dirty="0">
                        <a:solidFill>
                          <a:schemeClr val="bg1"/>
                        </a:solidFill>
                        <a:effectLst/>
                        <a:latin typeface="Arial"/>
                        <a:ea typeface="Arial"/>
                        <a:cs typeface="Arial Narrow"/>
                      </a:endParaRPr>
                    </a:p>
                  </a:txBody>
                  <a:tcPr marL="48247" marR="48247" marT="0" marB="0">
                    <a:solidFill>
                      <a:schemeClr val="tx1">
                        <a:lumMod val="95000"/>
                      </a:schemeClr>
                    </a:solidFill>
                  </a:tcPr>
                </a:tc>
                <a:tc>
                  <a:txBody>
                    <a:bodyPr/>
                    <a:lstStyle/>
                    <a:p>
                      <a:pPr marL="144145" algn="ctr">
                        <a:lnSpc>
                          <a:spcPct val="110000"/>
                        </a:lnSpc>
                        <a:spcBef>
                          <a:spcPts val="600"/>
                        </a:spcBef>
                        <a:spcAft>
                          <a:spcPts val="300"/>
                        </a:spcAft>
                      </a:pPr>
                      <a:r>
                        <a:rPr lang="en-US" sz="1800">
                          <a:effectLst/>
                        </a:rPr>
                        <a:t>Yes</a:t>
                      </a:r>
                      <a:endParaRPr lang="en-AU" sz="2000">
                        <a:effectLst/>
                        <a:latin typeface="Arial"/>
                        <a:ea typeface="Arial"/>
                        <a:cs typeface="Arial Narrow"/>
                      </a:endParaRPr>
                    </a:p>
                  </a:txBody>
                  <a:tcPr marL="48247" marR="48247" marT="0" marB="0"/>
                </a:tc>
                <a:tc>
                  <a:txBody>
                    <a:bodyPr/>
                    <a:lstStyle/>
                    <a:p>
                      <a:pPr marL="144145" algn="ctr">
                        <a:lnSpc>
                          <a:spcPct val="110000"/>
                        </a:lnSpc>
                        <a:spcBef>
                          <a:spcPts val="600"/>
                        </a:spcBef>
                        <a:spcAft>
                          <a:spcPts val="300"/>
                        </a:spcAft>
                      </a:pPr>
                      <a:r>
                        <a:rPr lang="en-US" sz="1800" dirty="0" smtClean="0">
                          <a:effectLst/>
                        </a:rPr>
                        <a:t>Yes</a:t>
                      </a:r>
                      <a:endParaRPr lang="en-AU" sz="2000" dirty="0">
                        <a:effectLst/>
                        <a:latin typeface="Arial"/>
                        <a:ea typeface="Arial"/>
                        <a:cs typeface="Arial Narrow"/>
                      </a:endParaRPr>
                    </a:p>
                  </a:txBody>
                  <a:tcPr marL="48247" marR="48247" marT="0" marB="0"/>
                </a:tc>
              </a:tr>
              <a:tr h="655903">
                <a:tc>
                  <a:txBody>
                    <a:bodyPr/>
                    <a:lstStyle/>
                    <a:p>
                      <a:pPr marL="144145">
                        <a:lnSpc>
                          <a:spcPct val="110000"/>
                        </a:lnSpc>
                        <a:spcBef>
                          <a:spcPts val="600"/>
                        </a:spcBef>
                        <a:spcAft>
                          <a:spcPts val="300"/>
                        </a:spcAft>
                      </a:pPr>
                      <a:r>
                        <a:rPr lang="en-US" sz="1800" b="0">
                          <a:solidFill>
                            <a:schemeClr val="bg1"/>
                          </a:solidFill>
                          <a:effectLst/>
                        </a:rPr>
                        <a:t>Create or modify Forefront Endpoint Protection policies</a:t>
                      </a:r>
                      <a:endParaRPr lang="en-AU" sz="2000" b="0">
                        <a:solidFill>
                          <a:schemeClr val="bg1"/>
                        </a:solidFill>
                        <a:effectLst/>
                        <a:latin typeface="Arial"/>
                        <a:ea typeface="Arial"/>
                        <a:cs typeface="Arial Narrow"/>
                      </a:endParaRPr>
                    </a:p>
                  </a:txBody>
                  <a:tcPr marL="48247" marR="48247" marT="0" marB="0">
                    <a:solidFill>
                      <a:schemeClr val="tx1">
                        <a:lumMod val="95000"/>
                      </a:schemeClr>
                    </a:solidFill>
                  </a:tcPr>
                </a:tc>
                <a:tc>
                  <a:txBody>
                    <a:bodyPr/>
                    <a:lstStyle/>
                    <a:p>
                      <a:pPr marL="144145" algn="ctr">
                        <a:lnSpc>
                          <a:spcPct val="110000"/>
                        </a:lnSpc>
                        <a:spcBef>
                          <a:spcPts val="600"/>
                        </a:spcBef>
                        <a:spcAft>
                          <a:spcPts val="300"/>
                        </a:spcAft>
                      </a:pPr>
                      <a:r>
                        <a:rPr lang="en-US" sz="1800">
                          <a:effectLst/>
                        </a:rPr>
                        <a:t>Yes</a:t>
                      </a:r>
                      <a:endParaRPr lang="en-AU" sz="2000">
                        <a:effectLst/>
                        <a:latin typeface="Arial"/>
                        <a:ea typeface="Arial"/>
                        <a:cs typeface="Arial Narrow"/>
                      </a:endParaRPr>
                    </a:p>
                  </a:txBody>
                  <a:tcPr marL="48247" marR="48247" marT="0" marB="0"/>
                </a:tc>
                <a:tc>
                  <a:txBody>
                    <a:bodyPr/>
                    <a:lstStyle/>
                    <a:p>
                      <a:pPr marL="144145" algn="ctr">
                        <a:lnSpc>
                          <a:spcPct val="110000"/>
                        </a:lnSpc>
                        <a:spcBef>
                          <a:spcPts val="600"/>
                        </a:spcBef>
                        <a:spcAft>
                          <a:spcPts val="300"/>
                        </a:spcAft>
                      </a:pPr>
                      <a:r>
                        <a:rPr lang="en-US" sz="1800">
                          <a:effectLst/>
                        </a:rPr>
                        <a:t>No</a:t>
                      </a:r>
                      <a:endParaRPr lang="en-AU" sz="2000">
                        <a:effectLst/>
                        <a:latin typeface="Arial"/>
                        <a:ea typeface="Arial"/>
                        <a:cs typeface="Arial Narrow"/>
                      </a:endParaRPr>
                    </a:p>
                  </a:txBody>
                  <a:tcPr marL="48247" marR="48247" marT="0" marB="0"/>
                </a:tc>
              </a:tr>
              <a:tr h="655903">
                <a:tc>
                  <a:txBody>
                    <a:bodyPr/>
                    <a:lstStyle/>
                    <a:p>
                      <a:pPr marL="144145">
                        <a:lnSpc>
                          <a:spcPct val="110000"/>
                        </a:lnSpc>
                        <a:spcBef>
                          <a:spcPts val="600"/>
                        </a:spcBef>
                        <a:spcAft>
                          <a:spcPts val="300"/>
                        </a:spcAft>
                      </a:pPr>
                      <a:r>
                        <a:rPr lang="en-US" sz="1800" b="0">
                          <a:solidFill>
                            <a:schemeClr val="bg1"/>
                          </a:solidFill>
                          <a:effectLst/>
                        </a:rPr>
                        <a:t>Assign Forefront Endpoint Protection policies to collections</a:t>
                      </a:r>
                      <a:endParaRPr lang="en-AU" sz="2000" b="0">
                        <a:solidFill>
                          <a:schemeClr val="bg1"/>
                        </a:solidFill>
                        <a:effectLst/>
                        <a:latin typeface="Arial"/>
                        <a:ea typeface="Arial"/>
                        <a:cs typeface="Arial Narrow"/>
                      </a:endParaRPr>
                    </a:p>
                  </a:txBody>
                  <a:tcPr marL="48247" marR="48247" marT="0" marB="0">
                    <a:solidFill>
                      <a:schemeClr val="tx1">
                        <a:lumMod val="95000"/>
                      </a:schemeClr>
                    </a:solidFill>
                  </a:tcPr>
                </a:tc>
                <a:tc>
                  <a:txBody>
                    <a:bodyPr/>
                    <a:lstStyle/>
                    <a:p>
                      <a:pPr marL="144145" algn="ctr">
                        <a:lnSpc>
                          <a:spcPct val="110000"/>
                        </a:lnSpc>
                        <a:spcBef>
                          <a:spcPts val="600"/>
                        </a:spcBef>
                        <a:spcAft>
                          <a:spcPts val="300"/>
                        </a:spcAft>
                      </a:pPr>
                      <a:r>
                        <a:rPr lang="en-US" sz="1800">
                          <a:effectLst/>
                        </a:rPr>
                        <a:t>Yes</a:t>
                      </a:r>
                      <a:endParaRPr lang="en-AU" sz="2000">
                        <a:effectLst/>
                        <a:latin typeface="Arial"/>
                        <a:ea typeface="Arial"/>
                        <a:cs typeface="Arial Narrow"/>
                      </a:endParaRPr>
                    </a:p>
                  </a:txBody>
                  <a:tcPr marL="48247" marR="48247" marT="0" marB="0"/>
                </a:tc>
                <a:tc>
                  <a:txBody>
                    <a:bodyPr/>
                    <a:lstStyle/>
                    <a:p>
                      <a:pPr marL="144145" algn="ctr">
                        <a:lnSpc>
                          <a:spcPct val="110000"/>
                        </a:lnSpc>
                        <a:spcBef>
                          <a:spcPts val="600"/>
                        </a:spcBef>
                        <a:spcAft>
                          <a:spcPts val="300"/>
                        </a:spcAft>
                      </a:pPr>
                      <a:r>
                        <a:rPr lang="en-US" sz="1800">
                          <a:effectLst/>
                        </a:rPr>
                        <a:t>Yes</a:t>
                      </a:r>
                      <a:endParaRPr lang="en-AU" sz="2000">
                        <a:effectLst/>
                        <a:latin typeface="Arial"/>
                        <a:ea typeface="Arial"/>
                        <a:cs typeface="Arial Narrow"/>
                      </a:endParaRPr>
                    </a:p>
                  </a:txBody>
                  <a:tcPr marL="48247" marR="48247" marT="0" marB="0"/>
                </a:tc>
              </a:tr>
              <a:tr h="895175">
                <a:tc>
                  <a:txBody>
                    <a:bodyPr/>
                    <a:lstStyle/>
                    <a:p>
                      <a:pPr marL="144145">
                        <a:lnSpc>
                          <a:spcPct val="110000"/>
                        </a:lnSpc>
                        <a:spcBef>
                          <a:spcPts val="600"/>
                        </a:spcBef>
                        <a:spcAft>
                          <a:spcPts val="300"/>
                        </a:spcAft>
                      </a:pPr>
                      <a:r>
                        <a:rPr lang="en-US" sz="1800" b="0">
                          <a:solidFill>
                            <a:schemeClr val="bg1"/>
                          </a:solidFill>
                          <a:effectLst/>
                        </a:rPr>
                        <a:t>Monitor Forefront Endpoint Protection via the Forefront Endpoint Protection dashboard</a:t>
                      </a:r>
                      <a:endParaRPr lang="en-AU" sz="2000" b="0">
                        <a:solidFill>
                          <a:schemeClr val="bg1"/>
                        </a:solidFill>
                        <a:effectLst/>
                        <a:latin typeface="Arial"/>
                        <a:ea typeface="Arial"/>
                        <a:cs typeface="Arial Narrow"/>
                      </a:endParaRPr>
                    </a:p>
                  </a:txBody>
                  <a:tcPr marL="48247" marR="48247" marT="0" marB="0">
                    <a:solidFill>
                      <a:schemeClr val="tx1">
                        <a:lumMod val="95000"/>
                      </a:schemeClr>
                    </a:solidFill>
                  </a:tcPr>
                </a:tc>
                <a:tc>
                  <a:txBody>
                    <a:bodyPr/>
                    <a:lstStyle/>
                    <a:p>
                      <a:pPr marL="144145" algn="ctr">
                        <a:lnSpc>
                          <a:spcPct val="110000"/>
                        </a:lnSpc>
                        <a:spcBef>
                          <a:spcPts val="600"/>
                        </a:spcBef>
                        <a:spcAft>
                          <a:spcPts val="300"/>
                        </a:spcAft>
                      </a:pPr>
                      <a:r>
                        <a:rPr lang="en-US" sz="1800">
                          <a:effectLst/>
                        </a:rPr>
                        <a:t>Yes</a:t>
                      </a:r>
                      <a:endParaRPr lang="en-AU" sz="2000">
                        <a:effectLst/>
                        <a:latin typeface="Arial"/>
                        <a:ea typeface="Arial"/>
                        <a:cs typeface="Arial Narrow"/>
                      </a:endParaRPr>
                    </a:p>
                  </a:txBody>
                  <a:tcPr marL="48247" marR="48247" marT="0" marB="0"/>
                </a:tc>
                <a:tc>
                  <a:txBody>
                    <a:bodyPr/>
                    <a:lstStyle/>
                    <a:p>
                      <a:pPr marL="144145" algn="ctr">
                        <a:lnSpc>
                          <a:spcPct val="110000"/>
                        </a:lnSpc>
                        <a:spcBef>
                          <a:spcPts val="600"/>
                        </a:spcBef>
                        <a:spcAft>
                          <a:spcPts val="300"/>
                        </a:spcAft>
                      </a:pPr>
                      <a:r>
                        <a:rPr lang="en-US" sz="1800">
                          <a:effectLst/>
                        </a:rPr>
                        <a:t>No</a:t>
                      </a:r>
                      <a:endParaRPr lang="en-AU" sz="2000">
                        <a:effectLst/>
                        <a:latin typeface="Arial"/>
                        <a:ea typeface="Arial"/>
                        <a:cs typeface="Arial Narrow"/>
                      </a:endParaRPr>
                    </a:p>
                  </a:txBody>
                  <a:tcPr marL="48247" marR="48247" marT="0" marB="0"/>
                </a:tc>
              </a:tr>
              <a:tr h="314668">
                <a:tc>
                  <a:txBody>
                    <a:bodyPr/>
                    <a:lstStyle/>
                    <a:p>
                      <a:pPr marL="144145">
                        <a:lnSpc>
                          <a:spcPct val="110000"/>
                        </a:lnSpc>
                        <a:spcBef>
                          <a:spcPts val="600"/>
                        </a:spcBef>
                        <a:spcAft>
                          <a:spcPts val="300"/>
                        </a:spcAft>
                      </a:pPr>
                      <a:r>
                        <a:rPr lang="en-US" sz="1800" b="0">
                          <a:solidFill>
                            <a:schemeClr val="bg1"/>
                          </a:solidFill>
                          <a:effectLst/>
                        </a:rPr>
                        <a:t>Forefront Endpoint Protection Reporting</a:t>
                      </a:r>
                      <a:endParaRPr lang="en-AU" sz="2000" b="0">
                        <a:solidFill>
                          <a:schemeClr val="bg1"/>
                        </a:solidFill>
                        <a:effectLst/>
                        <a:latin typeface="Arial"/>
                        <a:ea typeface="Arial"/>
                        <a:cs typeface="Arial Narrow"/>
                      </a:endParaRPr>
                    </a:p>
                  </a:txBody>
                  <a:tcPr marL="48247" marR="48247" marT="0" marB="0">
                    <a:solidFill>
                      <a:schemeClr val="tx1">
                        <a:lumMod val="95000"/>
                      </a:schemeClr>
                    </a:solidFill>
                  </a:tcPr>
                </a:tc>
                <a:tc>
                  <a:txBody>
                    <a:bodyPr/>
                    <a:lstStyle/>
                    <a:p>
                      <a:pPr marL="144145" algn="ctr">
                        <a:lnSpc>
                          <a:spcPct val="110000"/>
                        </a:lnSpc>
                        <a:spcBef>
                          <a:spcPts val="600"/>
                        </a:spcBef>
                        <a:spcAft>
                          <a:spcPts val="300"/>
                        </a:spcAft>
                      </a:pPr>
                      <a:r>
                        <a:rPr lang="en-US" sz="1800">
                          <a:effectLst/>
                        </a:rPr>
                        <a:t>Yes</a:t>
                      </a:r>
                      <a:endParaRPr lang="en-AU" sz="2000">
                        <a:effectLst/>
                        <a:latin typeface="Arial"/>
                        <a:ea typeface="Arial"/>
                        <a:cs typeface="Arial Narrow"/>
                      </a:endParaRPr>
                    </a:p>
                  </a:txBody>
                  <a:tcPr marL="48247" marR="48247" marT="0" marB="0"/>
                </a:tc>
                <a:tc>
                  <a:txBody>
                    <a:bodyPr/>
                    <a:lstStyle/>
                    <a:p>
                      <a:pPr marL="144145" algn="ctr">
                        <a:lnSpc>
                          <a:spcPct val="110000"/>
                        </a:lnSpc>
                        <a:spcBef>
                          <a:spcPts val="600"/>
                        </a:spcBef>
                        <a:spcAft>
                          <a:spcPts val="300"/>
                        </a:spcAft>
                      </a:pPr>
                      <a:r>
                        <a:rPr lang="en-US" sz="1800">
                          <a:effectLst/>
                        </a:rPr>
                        <a:t>No</a:t>
                      </a:r>
                      <a:endParaRPr lang="en-AU" sz="2000">
                        <a:effectLst/>
                        <a:latin typeface="Arial"/>
                        <a:ea typeface="Arial"/>
                        <a:cs typeface="Arial Narrow"/>
                      </a:endParaRPr>
                    </a:p>
                  </a:txBody>
                  <a:tcPr marL="48247" marR="48247" marT="0" marB="0"/>
                </a:tc>
              </a:tr>
              <a:tr h="588877">
                <a:tc>
                  <a:txBody>
                    <a:bodyPr/>
                    <a:lstStyle/>
                    <a:p>
                      <a:pPr marL="144145">
                        <a:lnSpc>
                          <a:spcPct val="110000"/>
                        </a:lnSpc>
                        <a:spcBef>
                          <a:spcPts val="600"/>
                        </a:spcBef>
                        <a:spcAft>
                          <a:spcPts val="300"/>
                        </a:spcAft>
                      </a:pPr>
                      <a:r>
                        <a:rPr lang="en-US" sz="1800" b="0" dirty="0">
                          <a:solidFill>
                            <a:schemeClr val="bg1"/>
                          </a:solidFill>
                          <a:effectLst/>
                        </a:rPr>
                        <a:t>Configure Forefront Endpoint Protection alerts</a:t>
                      </a:r>
                      <a:endParaRPr lang="en-AU" sz="2000" b="0" dirty="0">
                        <a:solidFill>
                          <a:schemeClr val="bg1"/>
                        </a:solidFill>
                        <a:effectLst/>
                        <a:latin typeface="Arial"/>
                        <a:ea typeface="Arial"/>
                        <a:cs typeface="Arial Narrow"/>
                      </a:endParaRPr>
                    </a:p>
                  </a:txBody>
                  <a:tcPr marL="48247" marR="48247" marT="0" marB="0">
                    <a:solidFill>
                      <a:schemeClr val="tx1">
                        <a:lumMod val="95000"/>
                      </a:schemeClr>
                    </a:solidFill>
                  </a:tcPr>
                </a:tc>
                <a:tc>
                  <a:txBody>
                    <a:bodyPr/>
                    <a:lstStyle/>
                    <a:p>
                      <a:pPr marL="144145" algn="ctr">
                        <a:lnSpc>
                          <a:spcPct val="110000"/>
                        </a:lnSpc>
                        <a:spcBef>
                          <a:spcPts val="600"/>
                        </a:spcBef>
                        <a:spcAft>
                          <a:spcPts val="300"/>
                        </a:spcAft>
                      </a:pPr>
                      <a:r>
                        <a:rPr lang="en-US" sz="1800">
                          <a:effectLst/>
                        </a:rPr>
                        <a:t>Yes</a:t>
                      </a:r>
                      <a:endParaRPr lang="en-AU" sz="2000">
                        <a:effectLst/>
                        <a:latin typeface="Arial"/>
                        <a:ea typeface="Arial"/>
                        <a:cs typeface="Arial Narrow"/>
                      </a:endParaRPr>
                    </a:p>
                  </a:txBody>
                  <a:tcPr marL="48247" marR="48247" marT="0" marB="0"/>
                </a:tc>
                <a:tc>
                  <a:txBody>
                    <a:bodyPr/>
                    <a:lstStyle/>
                    <a:p>
                      <a:pPr marL="144145" algn="ctr">
                        <a:lnSpc>
                          <a:spcPct val="110000"/>
                        </a:lnSpc>
                        <a:spcBef>
                          <a:spcPts val="600"/>
                        </a:spcBef>
                        <a:spcAft>
                          <a:spcPts val="300"/>
                        </a:spcAft>
                      </a:pPr>
                      <a:r>
                        <a:rPr lang="en-US" sz="1800" dirty="0">
                          <a:effectLst/>
                        </a:rPr>
                        <a:t>No</a:t>
                      </a:r>
                      <a:endParaRPr lang="en-AU" sz="2000" dirty="0">
                        <a:effectLst/>
                        <a:latin typeface="Arial"/>
                        <a:ea typeface="Arial"/>
                        <a:cs typeface="Arial Narrow"/>
                      </a:endParaRPr>
                    </a:p>
                  </a:txBody>
                  <a:tcPr marL="48247" marR="48247" marT="0" marB="0"/>
                </a:tc>
              </a:tr>
            </a:tbl>
          </a:graphicData>
        </a:graphic>
      </p:graphicFrame>
    </p:spTree>
    <p:extLst>
      <p:ext uri="{BB962C8B-B14F-4D97-AF65-F5344CB8AC3E}">
        <p14:creationId xmlns:p14="http://schemas.microsoft.com/office/powerpoint/2010/main" val="85737596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2190</TotalTime>
  <Words>6046</Words>
  <Application>Microsoft Office PowerPoint</Application>
  <PresentationFormat>Custom</PresentationFormat>
  <Paragraphs>840</Paragraphs>
  <Slides>53</Slides>
  <Notes>41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53</vt:i4>
      </vt:variant>
    </vt:vector>
  </HeadingPairs>
  <TitlesOfParts>
    <vt:vector size="56" baseType="lpstr">
      <vt:lpstr>TENA11_BreakoutSession_Template_16x9_Final_05132011</vt:lpstr>
      <vt:lpstr>1_White with Consolas font for code slides</vt:lpstr>
      <vt:lpstr>Visio</vt:lpstr>
      <vt:lpstr>PowerPoint Presentation</vt:lpstr>
      <vt:lpstr>Planning and Deploying Microsoft Forefront  Endpoint Protection 2010 with Microsoft System  Center Configuration Manager</vt:lpstr>
      <vt:lpstr>Session Objectives and Takeaways</vt:lpstr>
      <vt:lpstr>Forefront Endpoint Protection 2010 One infrastructure for desktop management and protection</vt:lpstr>
      <vt:lpstr>PowerPoint Presentation</vt:lpstr>
      <vt:lpstr>Under the hood – FEP &amp; ConfigMgr 2007 Integration</vt:lpstr>
      <vt:lpstr>FEP Management Models</vt:lpstr>
      <vt:lpstr>Centralized Management</vt:lpstr>
      <vt:lpstr>Centralized Management Features</vt:lpstr>
      <vt:lpstr>Decentralized Management  </vt:lpstr>
      <vt:lpstr>Decentralized Management</vt:lpstr>
      <vt:lpstr>Decentralized Management + Centralized Reporting</vt:lpstr>
      <vt:lpstr>Basic Installation –  FEP On Existing ConfigMgr Server Roles </vt:lpstr>
      <vt:lpstr>Advanced Installation options -  Basic with Remote Reporting Database Setup</vt:lpstr>
      <vt:lpstr>Centralized Management</vt:lpstr>
      <vt:lpstr>FEP Capacity Planning </vt:lpstr>
      <vt:lpstr>Installing Server Components</vt:lpstr>
      <vt:lpstr>Troubleshooting Server Install</vt:lpstr>
      <vt:lpstr>Planning Signature Deployment</vt:lpstr>
      <vt:lpstr>Signature Update Distribution</vt:lpstr>
      <vt:lpstr>Delta Update Example</vt:lpstr>
      <vt:lpstr>Troubleshooting</vt:lpstr>
      <vt:lpstr>Client Deployment</vt:lpstr>
      <vt:lpstr>Common Client</vt:lpstr>
      <vt:lpstr>FEP Supported Clients</vt:lpstr>
      <vt:lpstr>Other Software Requirements</vt:lpstr>
      <vt:lpstr>FEPInstall.exe</vt:lpstr>
      <vt:lpstr>Deployment in OSD</vt:lpstr>
      <vt:lpstr>Deployment as part of an Image</vt:lpstr>
      <vt:lpstr>Deploying FEP Client using ConfigMgr</vt:lpstr>
      <vt:lpstr>Client Deployment Using ConfigMgr</vt:lpstr>
      <vt:lpstr>Migrating the existing client install base</vt:lpstr>
      <vt:lpstr>Migration to FEP made simple</vt:lpstr>
      <vt:lpstr>Migration to FEP Client</vt:lpstr>
      <vt:lpstr>Enforcing Client Deployment Making Sure FEP client is  always installed</vt:lpstr>
      <vt:lpstr>Troubleshooting FEP Deployment</vt:lpstr>
      <vt:lpstr>Troubleshooting FEP deployment</vt:lpstr>
      <vt:lpstr>Troubleshooting Information Collecting Tools</vt:lpstr>
      <vt:lpstr>Forefront Endpoint Protection 2012</vt:lpstr>
      <vt:lpstr>Forefront Endpoint Protection 2012 Beta</vt:lpstr>
      <vt:lpstr>FEP 2012: Simplified Deployment  &amp; Migration</vt:lpstr>
      <vt:lpstr>FEP 2012: Role Based Access Control </vt:lpstr>
      <vt:lpstr>PowerPoint Presentation</vt:lpstr>
      <vt:lpstr>FEP 2012: User Centric support</vt:lpstr>
      <vt:lpstr>FEP 2012: Signature update via Configuration Manager</vt:lpstr>
      <vt:lpstr>Forefront Endpoint Protection 2012</vt:lpstr>
      <vt:lpstr>Summary</vt:lpstr>
      <vt:lpstr>Related Content</vt:lpstr>
      <vt:lpstr>Track Resources</vt:lpstr>
      <vt:lpstr>Resources</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SIM317: Planning and Deploying Microsoft Forefront Endpoint Protection 2010 with Microsoft System Center Configuration Manager</dc:title>
  <dc:subject>Microsoft TechEd North America 2011</dc:subject>
  <dc:creator>Chris Norman, Adwait Joshi</dc:creator>
  <dc:description>Template: Jordan Cayabyab
Formatting: Sylvia Tedjo, Silver Fox Productions
Event Date: May 16-19, 2011
Event Location: Atlanta
Audience Type:</dc:description>
  <cp:lastModifiedBy>Shows</cp:lastModifiedBy>
  <cp:revision>16</cp:revision>
  <cp:lastPrinted>2010-05-11T05:02:34Z</cp:lastPrinted>
  <dcterms:created xsi:type="dcterms:W3CDTF">2011-04-08T18:33:26Z</dcterms:created>
  <dcterms:modified xsi:type="dcterms:W3CDTF">2011-05-15T17:55:18Z</dcterms:modified>
</cp:coreProperties>
</file>