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41" r:id="rId1"/>
    <p:sldMasterId id="2147483761" r:id="rId2"/>
  </p:sldMasterIdLst>
  <p:notesMasterIdLst>
    <p:notesMasterId r:id="rId33"/>
  </p:notesMasterIdLst>
  <p:handoutMasterIdLst>
    <p:handoutMasterId r:id="rId34"/>
  </p:handoutMasterIdLst>
  <p:sldIdLst>
    <p:sldId id="319" r:id="rId3"/>
    <p:sldId id="322" r:id="rId4"/>
    <p:sldId id="335" r:id="rId5"/>
    <p:sldId id="375" r:id="rId6"/>
    <p:sldId id="359" r:id="rId7"/>
    <p:sldId id="434" r:id="rId8"/>
    <p:sldId id="421" r:id="rId9"/>
    <p:sldId id="445" r:id="rId10"/>
    <p:sldId id="444" r:id="rId11"/>
    <p:sldId id="435" r:id="rId12"/>
    <p:sldId id="422" r:id="rId13"/>
    <p:sldId id="446" r:id="rId14"/>
    <p:sldId id="436" r:id="rId15"/>
    <p:sldId id="447" r:id="rId16"/>
    <p:sldId id="426" r:id="rId17"/>
    <p:sldId id="437" r:id="rId18"/>
    <p:sldId id="430" r:id="rId19"/>
    <p:sldId id="438" r:id="rId20"/>
    <p:sldId id="439" r:id="rId21"/>
    <p:sldId id="441" r:id="rId22"/>
    <p:sldId id="442" r:id="rId23"/>
    <p:sldId id="440" r:id="rId24"/>
    <p:sldId id="443" r:id="rId25"/>
    <p:sldId id="339" r:id="rId26"/>
    <p:sldId id="448" r:id="rId27"/>
    <p:sldId id="449" r:id="rId28"/>
    <p:sldId id="450" r:id="rId29"/>
    <p:sldId id="451" r:id="rId30"/>
    <p:sldId id="266" r:id="rId31"/>
    <p:sldId id="452" r:id="rId3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D01E"/>
    <a:srgbClr val="FFFFFF"/>
    <a:srgbClr val="03C2F1"/>
    <a:srgbClr val="000000"/>
    <a:srgbClr val="429A16"/>
    <a:srgbClr val="F8F57B"/>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5" autoAdjust="0"/>
    <p:restoredTop sz="96098" autoAdjust="0"/>
  </p:normalViewPr>
  <p:slideViewPr>
    <p:cSldViewPr snapToGrid="0">
      <p:cViewPr varScale="1">
        <p:scale>
          <a:sx n="101" d="100"/>
          <a:sy n="101" d="100"/>
        </p:scale>
        <p:origin x="-378" y="-9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60" d="100"/>
        <a:sy n="60" d="100"/>
      </p:scale>
      <p:origin x="0" y="0"/>
    </p:cViewPr>
  </p:sorterViewPr>
  <p:notesViewPr>
    <p:cSldViewPr snapToGrid="0" showGuides="1">
      <p:cViewPr varScale="1">
        <p:scale>
          <a:sx n="65" d="100"/>
          <a:sy n="65" d="100"/>
        </p:scale>
        <p:origin x="-356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1.58169E-7" units="1/dev"/>
        </inkml:channelProperties>
      </inkml:inkSource>
      <inkml:timestamp xml:id="ts0" timeString="2011-05-16T18:25:57.144"/>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FD731260-3DD0-4794-A310-6E8686A2223C}" emma:medium="tactile" emma:mode="ink">
          <msink:context xmlns:msink="http://schemas.microsoft.com/ink/2010/main" type="inkDrawing" rotatedBoundingBox="3792,3591 9295,6924 8345,8493 2842,5160" semanticType="callout" shapeName="Other"/>
        </emma:interpretation>
      </emma:emma>
    </inkml:annotationXML>
    <inkml:trace contextRef="#ctx0" brushRef="#br0">1-4 0,'0'0'12,"0"0"-2,0 0-2,0 0 1,0 0 1,0 0 0,0 0 1,-1-5 1,1 5 1,0 0 0,0 0-2,0 0-1,0 0-2,0 0-1,0 0-1,0 0-2,0 0 0,0 0-2,0 0 1,0 4 0,0-4 1,1 5-2,-1-5 0,0 5 0,1 0-1,-1-5 0,0 9 0,1-5 0,-1 2-1,0-1 1,1 2 0,0 0 0,-1 0 0,0 1-1,0 0 1,1 1 0,-1 1-1,0 2 1,0-1-2,-1 0 1,1 3-1,0 0 1,0 2 0,0-1 0,-1 2 1,1 0-1,0 3 0,0 1 1,0 0 0,0 2-1,0-1 0,-1 0 1,2 2-2,-1-1 1,1 0 0,0-1-1,0 3 1,1-1 0,0 2-1,1 0 1,-1 1 1,1 1-2,-1 1 1,1 0 0,0 0 0,0 0-1,0 1 1,1-2-1,0 2 0,0 1 1,1-1-1,0 2 2,0-1-1,0 2 1,1-1-2,1 2 2,1-1-2,-1 0 1,2 1-1,-1 1 1,2 1 0,-1-1 0,1-1 1,0 1-1,-1-1 1,0-3-1,1 1 2,-1-2-2,0 0 1,0-2-2,-1 0 0,0 0 1,1 0 0,0 0 0,0-2 0,-1 0 0,1-1-1,-1 1 1,0 0 1,1-2-2,-1 0 1,0 1 0,1 1-1,0 0 0,1 0 0,1 1 0,1-1 0,0 0 0,1 0 1,-1 0-1,1-1 0,1-1 2,-1 0-1,-1-2 0,0 2 0,0-2-1,0 2 0,0-1 1,0-1 0,-1 1-1,1 0 1,0 0 0,1-1 0,0-2-1,1 2 2,1-2-1,0 0 0,1 0 0,0-1 0,1-1-1,-2 1 1,0 1 0,1-2 1,-1 0-1,0-1 0,-1 0 0,0-2 2,0 0-2,2-1 1,-1 0-1,1-1 0,1 0 0,-1-1 1,2 1 0,0-2-2,0 0 2,0 1-1,-1-1 0,0-1 0,0 0 0,0 2 0,0-3-1,1 2 2,1-2-1,0 1 1,1-1 0,0 0 0,1-1-1,0 0 1,0 0-1,0 0 0,0-2-1,-1 2 0,1-2 0,0 1 1,-1 0-1,1-1 2,2-1-1,0 1 0,0 0 0,-1-2 1,1 1-1,-1-3 1,1 2-1,-2 0-1,0-1 1,-1-2 1,0 1-1,2-1-1,0 1 1,0 0 0,1-2 0,0 1 0,0 1 1,0 0-2,0-1 2,-1 0-2,1 0 1,1-1 0,-1 1 0,2-1-1,-1-2 1,1 3-1,1-2 1,0 1 0,-1 0 0,0 0-1,1 0 1,0 1 0,2 0 0,0-1 0,-1 1 0,1-1 0,1 1 0,-1-1 0,-1-1 0,-1-1 0,0 1 0,0 0 0,1 0 0,0 1 1,0 0-2,0 0 3,0 2-2,0-1 0,-1 2 0,1-2 1,0 1-1,1-1 0,0-1 1,-1 1-2,1-1 1,0 0 0,-1 3 1,0-2-2,-1 1 2,0 0-2,0 0 2,1 0-1,0 1-1,-1-2 1,0-1 0,0 2-1,-2-2 1,1 1 0,-2 0 0,2 1 0,0-1 0,0 1 0,0 1 0,1 1 1,1 1-1,-1-1 0,0 0 0,-1 1 1,1 2 0,0-2-1,0 0 0,1 1 1,-1 0 0,0 1-1,0 2 1,0-2 0,-1 2-1,-1 1 0,1 0 0,0-1 0,1 1-1,0 0-1,-1 0 1,0 0-1,1-1 1,-1 0-1,-1 2 2,-1-2-2,-1 0 3,1 0-1,1 0 0,0 1 1,1 0-1,-1 1 0,1-2 0,-1 3-1,-1-2 1,0 1 1,-1-1-1,-1 1 0,0-2 0,1 1 0,0 0 0,0-2 2,0 3-2,0-2 0,-1 0 0,1 0 1,-2 1-1,-1-1 1,0 0-1,0 1-1,-1-1 1,1 2-1,-1 0 1,1-1-1,0 0 1,-1 2-1,0-1 0,0 0 2,0 2-1,-2 0 0,1 1 0,-1 2 0,-1 0 0,0 0 0,-1 0 0,1 1 0,-1 0 1,0-2-1,-1 0 0,-1-2 1,1 0-2,-1-1 1,-1 1 1,0-2-3,0 0 2,0 0-1,-2 1 0,1-1 0,-2 0 1,0 1-1,0-1 1,0 1 0,-1-2-1,-1 2 2,1-1-1,-1 1 0,1-2-1,-1 1 2,-1-2-1,0 1 0,0 0 1,-1-2 0,0 1-1,0-2 0,-1 1 0,0-1 0,-1 0 1,0 0-1,1 0 0,-1-1-1,-1-1 1,1 1 0,0-2 1,-2 2-1,0-6-1,2 7 1,-1-2 1,-1-5-1,1 8 0,0-4 0,-1 0 0,1 1-1,-1 0 1,0 1 0,1-1 0,-1 1-1,0-1 1,0 1-1,0-1 1,1 0 1,-1 1-2,0-6 1,1 7-1,-1-2 2,0-1-1,0 2 1,1 0-2,-1 0 1,1 0 0,-1 2 0,1-1 1,0-1-1,-1 1 0,0-2 0,0 1 1,0-1 0,0 0-1,0-5 0,0 9 0,0-3 0,0-2 0,0 1 0,1 0 1,-1 0-2,0-5 1,1 7 0,-1-7 0,0 6 0,0-2 0,0-4 0,0 5-1,0-5 1,0 8 0,0-8 1,1 6-2,-1-6 0,0 7 1,0-3 0,0-4 0,1 5 0,-1-5 0,0 7 0,0-7-1,0 5 2,0-5-1,1 5 0,-1-5-1,0 0 1,1 5 0,-1-5 0,0 0 1,2 4-1,-2-4 0,0 0 1,0 0-1,0 6 0,0-6 1,0 0-1,1 5 0,-1-5 0,0 0 0,1 6-1,-1-6 1,0 0 0,2 4 0,-2-4-1,0 0 1,1 5 1,-1-5-1,0 0 0,2 5 0,-2-5 0,0 0 0,1 6-1,-1-6 1,0 0 0,2 6 0,-2-6-1,1 5 1,-1-5 0,0 6 0,0-6 1,0 0-2,2 5 1,-2-5 0,0 0 0,0 0 0,2 4 0,-2-4 0,0 0-1,2 5 2,-2-5-2,0 0 2,1 5-1,-1-5-1,0 0 2,0 0-1,0 0 0,0 0 1,4 2-2,-4-2 1,0 0 1,0 0-1,0 0-1,0 0 1,0 0-1,0 0 1,0 0-2,0 0-2,0 0-4,0 0-18,-4-6-9,4 6 0,-4-5-1</inkml:trace>
  </inkml:traceGroup>
</inkml:ink>
</file>

<file path=ppt/ink/ink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1.58169E-7" units="1/dev"/>
        </inkml:channelProperties>
      </inkml:inkSource>
      <inkml:timestamp xml:id="ts0" timeString="2011-05-16T18:26:03.025"/>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D058B245-8374-496A-9441-6D18F70C6D5D}" emma:medium="tactile" emma:mode="ink">
          <msink:context xmlns:msink="http://schemas.microsoft.com/ink/2010/main" type="inkDrawing" rotatedBoundingBox="7765,3473 9330,7728 8852,7904 7286,3649" semanticType="callout" shapeName="Other"/>
        </emma:interpretation>
      </emma:emma>
    </inkml:annotationXML>
    <inkml:trace contextRef="#ctx0" brushRef="#br0">1-2 15,'0'0'12,"0"0"-1,0 0-2,0 0 0,0 0-1,0 0-1,0 0 0,0 0 1,0 0-1,3-1 0,-3 1-1,0 0 1,0 0-2,0 0-1,0 0 0,0 0-1,0 0-1,0 0 1,0 0-2,0 5 1,0-5 1,0 7-1,0-2 1,0-1 0,0-4-2,0 9 2,0-4-1,0 2 0,1-1-1,-1 1 0,1 0 0,-1 1-1,1 1 2,0-1-1,0 1 0,0-1 0,0 3 1,1 1-3,1 1 3,-1 2-2,2 0 0,1 3-1,2 0 1,0 3 0,1 1 0,0 1 0,1 1 0,0-1 0,0 2 1,1 0 0,-1 0-1,0 1 0,0-2-1,0 3 1,0-2 0,2 2 0,-1 1 0,1-1-1,0 1 0,1-1 1,0 4 1,1-3 0,0 0-1,1 1 0,1-1 1,0 3-1,3 0 2,-1 2-1,2-1-4,-1 1 5,1 2-1,0 0 1,-2 0-1,1-2 0,-1-1 0,1 0-1,1 0 2,0 0-2,1-2 0,0 0 0,2 0 1,-1 2 0,0-2 0,1 0 0,0 0 0,-2-1 0,1-2 0,0 2-1,-1-2-1,2-2 1,0-1 0,0 0-1,0-1 1,0 1 0,1-1 0,-1-1 0,-2 1-1,0 0 1,-1-1-1,0 0 1,-1 0-1,0 1 0,0-1 0,0 0 0,0 0 0,-1 0 0,0 2 1,-1-4-1,-1 3 1,-2-1-1,-2-1 1,1 0 1,-2 0-2,0 0 1,-1 0 1,0 2-1,-2 0-1,1 0 1,0 3 1,-1-1-1,0 0 1,-1 0-1,1-1 0,0 1 0,1-1 1,-1 1-1,1-1-1,0 1 2,0-2-2,0 1 2,0 2-1,1-1 0,-1 1 1,-1-1 0,1 1-1,0-2 1,-1-1-1,0 2 0,0-2 0,-1-1 1,0 0 0,-1-2-1,1 2 1,-1 0-1,0 1 1,0-2 0,0 1 0,-1 0-2,1-1 1,-1 1 0,0-1 0,0-1 0,0 0 0,0 0 0,-1 1 0,1-1-1,-1 0-1,0-2 1,1-1 0,-1 1 0,0 0 0,-1-2-1,1-2 2,-2 2 0,0-1 0,1 3 0,-1-2-1,0-1 2,0 1-1,0 1 0,-1-2 0,1 1 0,0-1 1,-1-2-1,1 0-1,0 2 0,0 0 1,0-1-1,0 2 0,0-1 0,0-1 0,0 2-1,0 0 4,-1-1-4,1-1 2,-1 0 0,1 0 0,-1 0 0,0 0 0,0-2 0,0 2 0,0-2 0,0 0 0,0-1 0,0 0 2,0 0-1,-1 0-2,1 0 2,-1 0-1,1 1-1,-1 0 1,0 0 0,0 0 0,-1 1-2,1 0 2,0-1 0,0 1 0,0-1 2,1 1-2,-1 0 0,1-1 0,-1 0 1,1 1-1,-1 0 1,1-2-2,-1 1 2,1 0-1,-1 0 0,1 0 0,-1-2 0,1 0 0,-1-1-1,0 1 2,1-2-2,0 0 2,-1-1-2,1-1 2,0 3-2,0-2 2,0 0-1,0 1 1,0-1-1,0 0 0,0 0 0,0 1 0,-1-3 0,1-1-1,0 0 2,0-4-1,0 7 0,0-7-1,0 7 1,0-7 0,0 7-1,0-2 2,0-1 0,-1 1-1,1-1 0,0 1 0,0 0 0,0-5 0,0 7 1,0-7-2,-1 7 1,1-7 0,0 6 0,0-6 0,0 7 0,0-7 0,-1 7 0,1-7 0,0 7 0,0-1 0,0-2 1,0 2-1,-1-2 0,1 1 1,-1 0-1,1-1 0,0-4 0,0 7 0,0-7 0,0 6 0,0-6 0,0 8 0,0-8 0,0 6 0,0-6 0,0 6 0,0-1-1,0-5 1,0 6 0,0-6 0,0 4-1,0-4 2,-1 4-1,1-4 0,-1 4 0,1-4 0,0 5 0,0-5 0,0 5 1,0-5-1,0 7 0,0-7-1,0 0 0,-1 6 2,1-6-1,0 0-1,0 4 1,0-4 1,0 0-1,-1 5 0,1-5 2,0 0-3,0 0 1,0 0 0,-1 5 1,1-5-1,0 0 1,0 0-1,0 0-1,0 0 1,0 0 0,0 0 0,0 0-1,0 0 1,0 0 0,0 0 1,0 5-1,0-5-1,0 0 1,0 0 0,1 5 0,-1-5 0,0 0 0,0 0 0,0 0 0,0 0-1,0 0 1,0 0 0,0 0 1,0 0-1,0 0 0,0 0-2,0 0 1,0 0-4,0 0-9,-4-2-18,0 0-4,4 2 0,-6-8-1</inkml:trace>
  </inkml:traceGroup>
</inkml:ink>
</file>

<file path=ppt/ink/ink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1.58169E-7" units="1/dev"/>
        </inkml:channelProperties>
      </inkml:inkSource>
      <inkml:timestamp xml:id="ts0" timeString="2011-05-16T18:26:08.14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C303391D-BC45-442C-AC40-4A4DF7B04CFE}" emma:medium="tactile" emma:mode="ink">
          <msink:context xmlns:msink="http://schemas.microsoft.com/ink/2010/main" type="inkDrawing" rotatedBoundingBox="8662,7739 10817,3537 11281,3774 9126,7977" semanticType="callout" shapeName="Other"/>
        </emma:interpretation>
      </emma:emma>
    </inkml:annotationXML>
    <inkml:trace contextRef="#ctx0" brushRef="#br0">1839 18 13,'0'0'14,"0"0"0,0 0 0,0 0-1,0 0-3,0 0 1,0 0-4,0 0 0,-8-19-1,8 19 0,0 0-1,0 0-1,0 0 1,0 0 0,0 0 0,0 0 1,0 0-2,0 0 0,0 0 0,0 0-1,0 0 0,0 0-1,-9 20 0,9-20-1,0 0 2,0 0-2,-2 25 0,2-25 0,0 0-1,-3 25 1,3-25-1,-1 21 1,1-21 0,-2 24-1,2-24 0,-3 29-1,3-29 3,-2 33-2,2-33 0,-3 37 0,2-16 0,-1 1 1,0 1-1,1 3 1,0-1-1,-1 1 0,0 1 0,0 1 1,0 1-1,-1 1 1,1 1-1,0 0 0,-1 2 1,1 1 1,-2 0-1,2 0 0,-2 1 1,0 1-2,0 0 2,1 0-2,-2 2 0,0 0-1,0 1 1,-1 0 0,0 1 0,1-13-2,-9 53 1,-2-7 0,-1-4-1,0-5 1,-2-5 0,2-6-1,0-5 1,3-10 1,-1-2 0,0 1 0,0 1 0,0-1 1,0 0-1,-1 2 0,1-2 0,-1 1 1,0-2 0,-1 2-2,1-1 1,-1-1-2,1 0 2,-1 0-2,-1 0 1,-2 0 0,-1 0 0,0 0 1,0 0 1,-1 0 0,0-2 0,0 0 0,-1-2-1,2 0 0,0 0 0,1-1 1,-2-2-2,2-1 1,-3 2-1,0-2 0,1 0 1,0 1 0,0-2 1,0 1-1,2-2-1,-1-2 1,3-1 0,1-1-1,0-1 2,0-3-1,1-2 0,0-1-1,0 0 2,-1-1 0,1-1 0,0 0 0,1 1-1,1-1 0,0-1 1,0 0-1,2 0 1,1-1 0,0 1-1,0-2 0,1 0 0,0 0 1,0 0-2,0-1 1,1 0 0,0 0-1,-1 0 1,2 0 0,-1 1 0,0-1 0,1-2 0,-2 2 1,1 0-2,-2-2 2,1 2-1,-1-1 0,0 0 0,0 2-2,1 0 1,0 1 0,0-1 0,1 1-1,0 0 1,1 3-1,1-2 2,-3 0 1,2 1-1,0 0 1,-1 1-1,1 1 0,0-1 1,0 0-1,-1 0-1,1 2 1,0-2 1,-2 1-1,2 0 1,-2 0-1,1 0-1,-2 1 0,1 1 2,0-1-2,1 0 1,0-1-1,1 1 0,0-1 0,1 0 2,1-2-1,1 3 0,-1-3 1,2 1-1,-1 0 1,1 0-1,0-2 1,0-1-1,1 1 0,0-3 0,0 1 1,0-1-1,0 0 0,1-2 0,0 1-1,0-1 2,0 0-1,0 0 0,0-1 1,1 1-1,0 0-1,-2 0 1,3-1 1,-2 1-1,0-1-1,0 0 0,0 1 0,0-1 1,-1-1 0,1 2 0,-1-2 0,1 2 1,0 0-1,0 0 0,1-1 1,-1 1 0,1 0-1,-1 0 0,1 2 0,-1-2 0,1 1 0,-1 1 0,0-1-1,0 1 2,0-1-1,0 1 1,0-2-1,-1 0 0,1-1 0,0 1 0,0 0 0,0-1-1,0 1 2,0-1-1,-1 2-1,1-1 1,0 1 1,0-1-1,-1-1 0,0 1 0,1-1 0,0 1 0,0 0 1,0 1 0,0-1-2,0 2 1,0 0-1,0 1 2,0-1-1,0 1 0,0-3 0,0 1 0,0 0 0,0 0 0,0-1 0,0 0 0,0 0 0,0 0 0,1 1 0,-1-2-1,0 0 2,1 1-1,-1-1 0,1-1 0,-1 0 1,1 1-1,1-6 0,-2 7 0,1-3 0,1-4 0,-2 7 0,2-7 0,-2 6 0,2-6 0,0 0 0,-1 6 0,1-6 0,0 0 1,0 0-1,0 0 0,-1 6 0,1-6 0,0 4 0,0-4 0,0 6 0,0-6 0,0 0-1,0 5 1,0-5 0,0 0 0,0 4 0,0-4 0,0 0 0,0 8 1,0-8 0,0 0-1,-1 5 0,1-5 0,0 0 0,-1 5 0,1-5 0,0 0 0,-1 6-1,1-6 1,-1 4 0,1 0 1,0-4-1,-1 6 0,1-6 0,0 6 0,0-6 0,1 6 0,-1-6 0,0 0-1,0 0 0,1 4 1,-1-4 0,0 0 0,0 0 0,0 0 0,0 0 0,0 5 0,0-5 0,0 0 0,0 0 0,0 0-1,0 0 1,1 4 0,-1-4 0,0 0 0,0 0 0,0 0 0,0 0 0,1 5 1,-1-5 0,0 0-2,-1 6 1,1-6 0,0 5 0,0-5 0,0 0-1,-1 6 2,1-6-2,0 0 1,0 0 0,0 0 1,0 0 0,0 0-1,0 0 0,0 0 1,0 0-1,0 0-1,0 0 1,0 0-1,0 0 0,0 0-1,0 0-3,4-5-15,-6-2-16,4 2-1,-1-3-1,1-1 0</inkml:trace>
  </inkml:traceGroup>
</inkml:ink>
</file>

<file path=ppt/ink/ink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1.58169E-7" units="1/dev"/>
        </inkml:channelProperties>
      </inkml:inkSource>
      <inkml:timestamp xml:id="ts0" timeString="2011-05-16T18:37:48.086"/>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0EE68E68-A457-408A-9E9D-3231A0AAE647}" emma:medium="tactile" emma:mode="ink">
          <msink:context xmlns:msink="http://schemas.microsoft.com/ink/2010/main" type="inkDrawing" rotatedBoundingBox="9632,11050 9661,12574 9547,12576 9519,11052" semanticType="callout" shapeName="Other"/>
        </emma:interpretation>
      </emma:emma>
    </inkml:annotationXML>
    <inkml:trace contextRef="#ctx0" brushRef="#br0">43 1518 0,'0'0'15,"0"0"-3,0 0-2,0 0-1,0 0-1,0 0 0,0 0-1,0 0-1,0 0 1,0 0 1,0 0-3,0 0-1,0 0-1,0 0 1,0 6 0,0-6-1,0 0 0,0 0 0,0 0 0,0 0 0,0 0 0,0 0-1,0 0-1,0 0 1,0 0-1,0 0 1,0 0-1,0 0 0,0 0 0,0 0 1,0 0 0,0 0 0,5-6-1,-5 6 0,0 0-1,0 0 2,0 0-1,2-7 0,-2 7 0,0 0 0,2-6 0,-2 6 0,1-8 1,-1 8-1,1-8 0,0 2 0,-1 6 0,1-12 0,-1 12 0,1-8 0,-1 8 0,2-11 0,-2 11-1,1-7 1,-1 7 2,1-10-2,-1 5-1,0-1 1,1 1 0,-1-1 0,1 0-1,-2 0 1,1 6-1,1-11 0,-1 6 1,0-1-1,1 0 1,-1 0-1,0 0 1,0-1-1,1 0 1,-1 0-1,1-1 0,0-1 0,-1 1 0,1 0 0,-1-1-1,1 1 2,-1-1-2,0 1 1,0 0 1,0 0-1,0-1 1,0 3 0,0-2 0,1 1-1,-1-1 0,0 2 1,1-1-1,0 1 1,0 0-1,0-2-1,1 1 1,-2-1 0,2 2 0,0-2 0,-1 0 0,0 0 0,1 0 0,-2 0 1,1 0 0,-1 0-1,2-2-1,-2-1 1,2 2 0,-2-2 0,2 1 1,-1 1-2,2 0 2,0 0-1,-1 1 1,1 1 0,0-2-1,0 1 0,0-2-1,-1 0 2,-1-1-3,1 1 2,-2-2 1,0 0-1,0 0 0,1 2 0,-1-1 2,1 2-1,-1-1 2,1 0-3,0 2 0,0 0 1,0 0-1,0 0 0,0-1 0,-1-1 0,1 1-1,-1-1 1,0-1 1,0 1-2,0 0 1,0 0 0,0 2 0,0-1 0,0 0 0,1 2 0,-1 0-1,0-1 1,0-1 0,-1 1 0,1-1 0,-1 0 0,1 2 0,-1-1 0,0 1 0,1 1 0,-1 0 0,1 6 0,-1-11 1,1 11-1,-1-9 0,1 3 0,-1 0 1,1-2-1,-1-2 0,0 1 1,1 1-1,-1-2 0,0 0 1,-1 0 0,0 2-1,1-2 0,0 2 0,-1 0 1,1 0-1,0 0 0,0 0 0,1 1 0,-2-1 0,2 2 0,-1-2 1,0 0-1,-1 1-1,1-1 1,-1 1 0,0-1 0,0-1 0,0 1 0,1-1 0,-1 0 0,1 0 1,-1 1-1,0-2 1,1 0-2,-1 1 1,0-1 0,1 3 0,-1-1 0,1 0 0,0-1 0,1 9-1,-2-10 2,2 4 0,0 6-1,-3-11 0,3 11 1,-1-10-1,1 10 0,-2-11 1,2 11-1,-2-8-1,2 8 1,-1-8 0,1 8-1,-1-7 1,1 7 0,-2-8 0,1 2 0,0 1 0,0-1 1,-1-2 1,0 1-3,0-1 0,0-1 0,0 3 0,0-3 0,-1 1 2,1 2-1,0 0-2,0-1 3,1 1 1,1 6-1,-3-9 1,3 9-3,-3-9 1,3 9 1,-2-9-1,2 9 0,-2-8 0,0 1-1,2 7 0,-2-8 2,2 8-1,0-9-1,0 9 1,-1-6 0,1 6 1,0-5-1,0 5 0,0 0 0,0 0 0,2-7 0,-2 7 0,0 0 0,1-7 0,-1 7 0,0 0 0,0-7 0,0 7 0,0 0 1,0 0-1,0 0 0,0 0 0,0 0 1,0 0 0,0 0-1,-1-8 0,1 8 0,0 0-1,0-6 1,0 6 0,0 0 1,0 0-2,0 0 1,0 0 0,0 0 0,0 0 0,0 0 0,0 0 0,0 0-1,0 0 1,0 0 0,0 0-1,0 0 1,0 0 1,0 0-1,0 0 0,0 0-1,-1-5 2,1 5-1,0 0 0,-1-6-1,1 6 0,0 0 1,0 0 0,0-7 0,0 7 0,0 0 0,0 0 0,0 0 1,0 0 0,0 0-1,0 0 0,0 0 1,0 0-1,0 0 0,0 0 0,0 0 0,0 0 0,0 0 0,0 0 1,0 0 0,0 0-1,0 0 0,0 0 0,0 0 1,0 0-1,0 0 0,0 0 0,0 0-1,0 0 1,0 0 0,0 0 0,0 0-1,0 0 2,0 0-1,-6 0 0,6 0 0,0 0 0,0 0 0,0 0-2,0 0-1,-2 6-1,2-1-8,-6-5-15,6 0-8,-2 6-2,2-6-1</inkml:trace>
  </inkml:traceGroup>
</inkml:ink>
</file>

<file path=ppt/ink/ink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1.58169E-7" units="1/dev"/>
        </inkml:channelProperties>
      </inkml:inkSource>
      <inkml:timestamp xml:id="ts0" timeString="2011-05-16T18:41:32.205"/>
    </inkml:context>
    <inkml:brush xml:id="br0">
      <inkml:brushProperty name="width" value="0.04667" units="cm"/>
      <inkml:brushProperty name="height" value="0.04667" units="cm"/>
      <inkml:brushProperty name="fitToCurve" value="1"/>
    </inkml:brush>
  </inkml:definitions>
  <inkml:trace contextRef="#ctx0" brushRef="#br0">43 1518 0,'0'0'15,"0"0"-3,0 0-2,0 0-1,0 0-1,0 0 0,0 0-1,0 0-1,0 0 1,0 0 1,0 0-3,0 0-1,0 0-1,0 0 1,0 6 0,0-6-1,0 0 0,0 0 0,0 0 0,0 0 0,0 0 0,0 0-1,0 0-1,0 0 1,0 0-1,0 0 1,0 0-1,0 0 0,0 0 0,0 0 1,0 0 0,0 0 0,5-6-1,-5 6 0,0 0-1,0 0 2,0 0-1,2-7 0,-2 7 0,0 0 0,2-6 0,-2 6 0,1-8 1,-1 8-1,1-8 0,0 2 0,-1 6 0,1-12 0,-1 12 0,1-8 0,-1 8 0,2-11 0,-2 11-1,1-7 1,-1 7 2,1-10-2,-1 5-1,0-1 1,1 1 0,-1-1 0,1 0-1,-2 0 1,1 6-1,1-11 0,-1 6 1,0-1-1,1 0 1,-1 0-1,0 0 1,0-1-1,1 0 1,-1 0-1,1-1 0,0-1 0,-1 1 0,1 0 0,-1-1-1,1 1 2,-1-1-2,0 1 1,0 0 1,0 0-1,0-1 1,0 3 0,0-2 0,1 1-1,-1-1 0,0 2 1,1-1-1,0 1 1,0 0-1,0-2-1,1 1 1,-2-1 0,2 2 0,0-2 0,-1 0 0,0 0 0,1 0 0,-2 0 1,1 0 0,-1 0-1,2-2-1,-2-1 1,2 2 0,-2-2 0,2 1 1,-1 1-2,2 0 2,0 0-1,-1 1 1,1 1 0,0-2-1,0 1 0,0-2-1,-1 0 2,-1-1-3,1 1 2,-2-2 1,0 0-1,0 0 0,1 2 0,-1-1 2,1 2-1,-1-1 2,1 0-3,0 2 0,0 0 1,0 0-1,0 0 0,0-1 0,-1-1 0,1 1-1,-1-1 1,0-1 1,0 1-2,0 0 1,0 0 0,0 2 0,0-1 0,0 0 0,1 2 0,-1 0-1,0-1 1,0-1 0,-1 1 0,1-1 0,-1 0 0,1 2 0,-1-1 0,0 1 0,1 1 0,-1 0 0,1 6 0,-1-11 1,1 11-1,-1-9 0,1 3 0,-1 0 1,1-2-1,-1-2 0,0 1 1,1 1-1,-1-2 0,0 0 1,-1 0 0,0 2-1,1-2 0,0 2 0,-1 0 1,1 0-1,0 0 0,0 0 0,1 1 0,-2-1 0,2 2 0,-1-2 1,0 0-1,-1 1-1,1-1 1,-1 1 0,0-1 0,0-1 0,0 1 0,1-1 0,-1 0 0,1 0 1,-1 1-1,0-2 1,1 0-2,-1 1 1,0-1 0,1 3 0,-1-1 0,1 0 0,0-1 0,1 9-1,-2-10 2,2 4 0,0 6-1,-3-11 0,3 11 1,-1-10-1,1 10 0,-2-11 1,2 11-1,-2-8-1,2 8 1,-1-8 0,1 8-1,-1-7 1,1 7 0,-2-8 0,1 2 0,0 1 0,0-1 1,-1-2 1,0 1-3,0-1 0,0-1 0,0 3 0,0-3 0,-1 1 2,1 2-1,0 0-2,0-1 3,1 1 1,1 6-1,-3-9 1,3 9-3,-3-9 1,3 9 1,-2-9-1,2 9 0,-2-8 0,0 1-1,2 7 0,-2-8 2,2 8-1,0-9-1,0 9 1,-1-6 0,1 6 1,0-5-1,0 5 0,0 0 0,0 0 0,2-7 0,-2 7 0,0 0 0,1-7 0,-1 7 0,0 0 0,0-7 0,0 7 0,0 0 1,0 0-1,0 0 0,0 0 0,0 0 1,0 0 0,0 0-1,-1-8 0,1 8 0,0 0-1,0-6 1,0 6 0,0 0 1,0 0-2,0 0 1,0 0 0,0 0 0,0 0 0,0 0 0,0 0 0,0 0-1,0 0 1,0 0 0,0 0-1,0 0 1,0 0 1,0 0-1,0 0 0,0 0-1,-1-5 2,1 5-1,0 0 0,-1-6-1,1 6 0,0 0 1,0 0 0,0-7 0,0 7 0,0 0 0,0 0 0,0 0 1,0 0 0,0 0-1,0 0 0,0 0 1,0 0-1,0 0 0,0 0 0,0 0 0,0 0 0,0 0 0,0 0 1,0 0 0,0 0-1,0 0 0,0 0 0,0 0 1,0 0-1,0 0 0,0 0 0,0 0-1,0 0 1,0 0 0,0 0 0,0 0-1,0 0 2,0 0-1,-6 0 0,6 0 0,0 0 0,0 0 0,0 0-2,0 0-1,-2 6-1,2-1-8,-6-5-15,6 0-8,-2 6-2,2-6-1</inkml:trace>
</inkml:ink>
</file>

<file path=ppt/ink/ink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1.58169E-7" units="1/dev"/>
        </inkml:channelProperties>
      </inkml:inkSource>
      <inkml:timestamp xml:id="ts0" timeString="2011-05-16T18:43:16.197"/>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8D4EFF14-5468-4C36-9B27-E7BC46C4748F}" emma:medium="tactile" emma:mode="ink">
          <msink:context xmlns:msink="http://schemas.microsoft.com/ink/2010/main" type="inkDrawing" rotatedBoundingBox="9715,10303 12898,11044 12691,11935 9508,11195" semanticType="callout" shapeName="Other"/>
        </emma:interpretation>
      </emma:emma>
    </inkml:annotationXML>
    <inkml:trace contextRef="#ctx0" brushRef="#br0">-5 252 1,'0'0'11,"0"0"0,0 0-3,0 0 0,-1-10 0,1 10-1,0 0 0,0 0-2,0 0 0,0 0 0,0 0 0,0 0 1,0 0-2,0 0-1,0 0 0,0 0 0,2-11 0,-2 11 1,0 0-1,0 0 1,0-12 0,0 12 1,0 0-1,0 0 0,0 0-1,10-10-1,-10 10 0,0 0 1,5-13-2,-5 13 1,5-12-1,-5 12 1,2-13-1,-2 13 1,3-10 0,-3 10 0,4-12 0,-4 12-1,0 0 1,0 0 0,7-14 0,-7 14-1,5-10 1,-5 10-1,6-11 0,-6 11 1,8-14-4,-8 14 2,9-11 2,-9 11-2,8-6 1,-8 6 0,0 0-1,11-16 1,-11 16 0,0 0 0,11-13-1,-11 13 1,9-11-1,-9 11-1,10-8 2,-10 8-1,10-6 0,-10 6 0,10-4 0,-10 4 0,11-6 1,-11 6 0,11-4-1,-11 4 0,14-6 0,-14 6 1,17-3-1,-8 1 0,0-1 0,2 2 0,-2 0 0,1 2 0,1-1 0,1 1 0,0 2 0,-1-1 0,3 0 1,0 3-1,-1-2 0,1-1 1,0 2-1,1-1 0,0-2 0,-1 2 0,0 4 0,0-4 0,0 4 0,1-4 0,-1 3 0,0 0 0,-1 2 0,-1-3 1,0 0-2,0 2 0,-2-1 1,1 2 0,0-1 0,-2 0 0,2 2-1,0 0 1,1-1 0,-2-2 1,1 7-1,-2-7 0,2 0 0,-2 0 0,-1-1 0,1 1 0,-9-6 0,15 7 0,-7-8 0,0 7-1,2-3 1,-1 2 1,0-1-2,2 0 1,-1 2 0,1 0 0,0 0 0,1-1 1,1 3-2,0-4 1,-1-4 0,2 3 0,0 2 0,2-3 0,0 0 0,2 3 0,0-1 1,0 2-1,1 5 0,0-3 2,-2 1-3,1-1 1,-2 4 0,0-5 1,0 2-1,-2-1-1,0 0 1,0 1 0,1-1 0,-2 2 0,1 1 0,1-2 0,0 2 0,2 0 0,0 2-1,0 0 1,0 1 0,0-3 0,1 0 0,-1 2 1,1-1-1,-1 2 0,2-2 2,0 0-2,2-1 1,0 2-1,0-2 1,2 2-1,1 1 1,-1-3-1,-1-3 0,1 4 0,-2-2 0,0 0 0,-1 2 0,0-5 0,-3 0 0,0 2 0,1 2 0,-1-4 1,-1 2-1,-1 0 0,0-1 0,2-1 0,-1 1 0,0 0 0,-1 0 0,1-1-1,-1-1 1,-1 0 0,2 5 0,-2-4 0,0-1-1,1 2 1,1-1 0,1 0 0,0 1 0,0-1 0,1-5-1,1 6 0,-1-2 2,0 0-1,1-1 0,0-1-1,0 0 1,1 2 0,-2-2 0,3 0 1,-2 1-2,1-1 1,-1-5 0,-2 4 0,2 0 0,-2 0 1,0 0-2,-2 0 1,0 1 1,1 1-1,-2 5 1,2-4-1,-1 3 0,-1-4 0,1 2 0,-2-5 1,0 3-1,-2-4-1,1 0 1,-2 0-1,1-3 1,-2 2 0,1-1 0,1 2 0,0-2 0,-1 2 0,1-1 1,0 1-1,2-1 0,-2-1 0,1 0 0,-1 2-1,1 0 1,0-2 0,0 1 0,1 0 0,-1-1 0,1 2 0,-1-1 0,2 0 1,-1 0-1,0 1 0,-1-7-1,0 6 1,-1 1 0,2-1 0,-3-1 0,-2 0 0,1-2 0,-1 4 0,1 1 1,0-4 0,-1 0-1,-8 2 0,16-3 0,-8 2 0,1 2 0,-9-1 0,14-3 0,-14 3 0,13-3 0,-13 3 0,12 2 0,-12-2 1,12-2-1,-12 2 0,10-6 1,-10 6-1,11-3 0,-11 3 0,11-12 0,-11 12 0,12-13 0,-12 13 1,12-13-2,-4 6 1,-8 7 0,15-10 0,-6 4 0,-9 6 0,14-13 0,-14 13 0,14-16-1,-14 16 1,12-19 0,-5 9 0,0 0-1,-1 0 1,-6 10 0,15-17 0,-15 17 1,14-14-1,-14 14 0,11-13 0,-11 13 1,10-11-1,-10 11 0,8-13 0,-8 13 0,8-10 0,-8 10 0,5-10-1,-5 10 2,0 0-1,8-14 0,-8 14-1,0 0 2,5-12-1,-5 12 0,4-10 0,-4 10 0,5-12 0,-5 12 0,4-16 0,-4 16 0,5-18 1,-2 8-2,-3 10 2,4-12-1,-4 12 1,5-16-2,-5 16 1,5-13 0,-5 13-1,0 0 2,7-19-1,-7 19-1,6-12 1,-3 2-1,-3 10 1,4-15 0,-4 15 0,5-16-1,-5 16 1,4-18 0,-4 18 0,3-10 1,-3 10-1,5-14 0,-5 14 0,5-14 0,-5 14 0,5-11 0,-5 11 0,6-16-1,-6 16 0,5-12 1,-5 12 0,0 0 1,6-13-2,-6 13 1,5-14 0,-5 14 1,0 0-1,7-11 0,-7 11 0,5-17-1,-5 17 0,6-11 2,-6 11-1,9-5-1,-9 5 2,0 0-2,10-5 1,-10 5 1,0 0 0,0 0-1,0 0 0,9-9 0,-9 9 0,0 0 0,0 0 0,8-13 0,-8 13 0,0 0 0,0 0 0,5-10 0,-5 10 0,0 0 1,6-16-1,-6 16 0,0 0 0,7-13 0,-7 13 0,6-15 0,-6 15-1,6-10 1,-6 10 0,0 0 1,0 0-1,0 0 1,8-9-1,-8 9 1,0 0-1,-3 14-1,3-14-1,-4 11-6,-7-14-18,11 3-10,-16-12-1,7-11 0</inkml:trace>
  </inkml:traceGroup>
</inkml:ink>
</file>

<file path=ppt/ink/ink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1.58169E-7" units="1/dev"/>
        </inkml:channelProperties>
      </inkml:inkSource>
      <inkml:timestamp xml:id="ts0" timeString="2011-05-16T18:47:25.771"/>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2D5FCFC5-4B8D-4243-AB6A-3C4988D0674C}" emma:medium="tactile" emma:mode="ink">
          <msink:context xmlns:msink="http://schemas.microsoft.com/ink/2010/main" type="inkDrawing" rotatedBoundingBox="13512,10803 21909,8373 22809,11485 14412,13914" semanticType="callout" shapeName="Other"/>
        </emma:interpretation>
      </emma:emma>
    </inkml:annotationXML>
    <inkml:trace contextRef="#ctx0" brushRef="#br0">0 1883 16,'0'0'12,"0"0"0,0 0-1,0 0-2,19 0-1,-19 0-2,0 0 0,0 0 1,0 0-1,10 40-1,-10-40 0,0 0 0,9 41-1,-9-41 0,0 0-1,0 0 0,8 44-1,-8-44 0,0 0 0,6 40 0,-6-40-1,11 44 1,-11-44 0,10 52 0,-10-52-1,12 65 1,-12-65 1,15 56-2,-7-20 0,0 4 0,1 4 0,-1-7-1,2 3 1,-4-4 0,5 12-1,-11-48 1,16 60 0,-7-23 0,-9-37 0,20 52-1,-20-52 1,25 52-1,-10-16 1,1 0-1,1 5 0,1-9 0,3 20 0,0-4 0,2 8 0,1 1 0,1-5 1,4 8-1,2 4-1,-2 1 1,2 3 0,2-4 0,3 5-1,-3-1 1,2 4 0,-4-3 0,2-1 1,-2-8-1,2-4 0,0 1 1,0-5-1,-2-4 0,0-12 1,0 4-1,0-3 0,1-5 0,-1 8 0,-7-12 0,5-8 1,-2 8-1,0 8-1,2-8 1,2 5 1,0-1-1,2-4 0,5-8 0,-1 12 0,2-12 0,3 4 0,5-4 0,1 4 1,-1-11-1,5 15-1,-2 0 2,4 0-1,-1 4 0,1 0 0,-4 4 0,2-4 1,-3 1-1,-1-13 1,4 0-1,-5-8 0,3-12 0,-3-4 0,-1 0 0,-1-12 0,3 0 0,0 0 0,-3 4 0,3 4 0,1 4 0,3-9 1,4 5 0,-2 0-1,6 8 0,2-8 0,-2-8 1,2-8-1,0 4 0,0 0-1,-4-8 1,0 4 0,-4 12 1,-5-16-1,-1 7 0,-4 5 0,1-12 0,-4 4 0,1 4 0,-5-12 0,2-8-1,-1 12 1,-1-4 0,0 7 0,-4 1 0,2 4-1,-4-4 1,3 8 0,-5 0 0,-3-4 0,1 0 0,-2 4 0,2-12-1,-4 12 2,0-5-1,1-3 0,1 0 0,0 4 0,0 4 0,2 0 0,-2 12 1,2-16-1,-3 4 0,1 4 0,-2-4 0,0 0 0,-3-4 0,-1-9 0,-19 29 0,35-56 0,-16 32 0,2-8 0,-21 32 0,35-52 1,-17 32-1,5-13 0,0 17 1,-2-16-1,-1 4 0,-1 4 0,0-8 0,-1 8 0,1-4 0,-19 28 0,33-41-1,-33 41 2,29-32-2,-29 32 1,27-28 0,-27 28 0,25-32 0,-25 32 0,24-36 1,-24 36-2,23-32 1,-23 32 1,21-40-2,-21 40 2,19-37-1,-19 37 1,18-32-1,-18 32 1,25-36-1,-25 36 1,25-44-1,-25 44 0,29-40 0,-29 40 2,23-57-2,-23 57 0,18-56 0,-18 56 0,23-52 0,-23 52 0,25-60 0,-25 60-2,27-48 2,-27 48 0,27-49 0,-27 49 0,26-52 0,-26 52 0,29-52 0,-29 52 0,29-56-1,-14 19 1,-1-3 0,-14 40-1,33-64 1,-16 28 0,0 0 0,-1-5 0,3 13 0,-1-4 0,1 0 0,2-8 1,-1 4-1,1 0 0,2-9 0,0 9 0,-1-8 0,5 12 0,-2-8-1,0 4 1,0 3 0,4 5-1,0 0 2,-2-4-1,0 4 0,-1 0 0,1-4 0,2-5 0,-2 1 0,-2-8 0,0 8-1,0-4 1,-3-12 0,3-5 0,0 5 0,-2 0 0,0 4-1,1-9 1,-1 1 1,0 8-1,0 8 0,0 4 0,-3-5 0,-1 5-1,-1 8 2,1 4-2,-19 24 1,37-52 1,-14 32-1,-4 0 1,1 0-1,1-1 2,-21 21-2,35-36 3,-35 36-4,31-52 3,-31 52-2,23-52 0,-23 52-1,21-48 1,-21 48 0,20-45-1,-20 45 2,21-24-1,-21 24 1,19-36-1,-19 36 0,20-40 0,-20 40 0,21-44 1,-21 44-1,19-48-1,-9 7 1,-10 41-1,19-36 2,-19 36-1,18-40 0,-18 40 0,17-36 0,-17 36 0,0 0 1,23-24-1,-23 24 0,0 0 0,20-28-1,-20 28 1,0 0-1,25-20 2,-25 20-2,21-16 1,-21 16 0,23-17 0,-23 17 1,22-8 0,-22 8-1,21-8 0,-21 8 0,0 0 0,25-16 0,-25 16 0,0 0 0,21-16-1,-21 16 2,0 0-1,22 0-1,-22 0 2,0 0-1,21-4 0,-21 4 0,19 0 0,-19 0-1,0 0 1,23-12 0,-23 12-1,0 0 1,20-4 0,-20 4 0,0 0 0,0 0 0,19-32 0,-19 32 0,0 0 1,0 0-1,0 0 1,0 0-1,0 0-2,0 0 1,-25 8-3,25-8-8,-41 24-18,18-20-3,4-4-3,-1-48 0</inkml:trace>
  </inkml:traceGroup>
</inkml:ink>
</file>

<file path=ppt/ink/ink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1.58169E-7" units="1/dev"/>
        </inkml:channelProperties>
      </inkml:inkSource>
      <inkml:timestamp xml:id="ts0" timeString="2011-05-16T18:52:06.536"/>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F411EDBE-4067-4607-9EC4-72DAA2636E3E}" emma:medium="tactile" emma:mode="ink">
          <msink:context xmlns:msink="http://schemas.microsoft.com/ink/2010/main" type="inkDrawing" rotatedBoundingBox="10423,9542 14488,10043 14374,10965 10310,10463" semanticType="callout" shapeName="Other"/>
        </emma:interpretation>
      </emma:emma>
    </inkml:annotationXML>
    <inkml:trace contextRef="#ctx0" brushRef="#br0">3569 1239 3,'0'0'10,"0"0"-2,0 0-1,0 0-1,0 0 0,0 0-1,0 0-1,0 0 1,0 0-1,0 0 1,2-12-1,-2 12 0,0 0 1,0 0 0,0 0 0,0 0-1,0 0-1,0 0 0,0 0-2,0 0 2,0 0-2,0 0-1,0 0 0,0 0 0,0 0 0,0 0 0,0 0 2,0 0-2,0 0 0,0 0 1,0 0 1,0 0-1,0 0 0,0 0 1,0 0-2,0 0 0,0 0 1,0 0 0,0 0-1,0 0 1,0 0 0,0 0-1,5 16 1,-5-16 0,0 0 0,0 0 1,0 0-1,0 0 0,0 0 0,0 0 0,0 0 0,0 0 0,0 0 0,0 0-1,0 0 1,0 0 1,0 0 0,0 0-2,0 0 2,0 0-1,0 0 0,0 0 0,0-14-1,0 14-1,0 0 1,0 0 1,-3-13 0,3 13-1,-2-12 1,2 12-1,0 0 2,-6-16-2,6 16 1,-4-13 0,4 13-1,-5-14 0,5 14 0,-5-13 1,5 13-1,-4-14 1,4 14 0,-6-12-1,6 12 2,-5-12 0,5 12-1,0 0 0,-7-19-1,7 19 1,0 0 0,-4-15 0,4 15-1,-3-12 0,3 12 1,-4-13-1,4 13 1,0 0 0,-5-12-1,5 12 0,0 0 1,-3-12-1,3 12 0,0 0 1,-3-19-1,3 19-1,-3-17 2,3 17-1,-4-17 0,4 17 0,-4-12 0,4 12 0,0 0 1,-6-14-1,6 14 0,0 0 1,0 0 0,0 0-1,0 0 1,0 0-1,-7-12 0,7 12 0,0 0 0,0 0 0,-5-15 0,5 15 1,0 0-1,-8-17 0,8 17 0,0 0 0,-10-15 0,10 15 0,0 0 0,-8-15 0,8 15 0,0 0-1,0 0 1,0 0 0,-8-12 0,8 12 0,0 0 0,0 0 1,0 0-1,-12-1 1,12 1-1,0 0 0,-10 1 1,10-1-1,0 0 0,0 0 0,-13-9 0,13 9 0,0 0 0,0 0 0,-13-14 0,13 14 1,0 0-1,-10-9 0,10 9 0,0 0 1,0 0-1,-14-8-1,14 8 1,0 0-1,-15-10 2,15 10-2,-14-8 2,14 8-2,-18-12 1,18 12 0,-19-16 0,8 9 0,11 7 0,-22-11-1,11-1 1,-2 6-1,0-2 1,1-2 0,-2 2 1,0 3-2,0-2 1,3 1 0,0 1 0,11 5 0,-20-8 0,20 8 0,-17-7 0,17 7 0,-14-9 0,3 5 0,11 4 0,-17-7-1,7 2 1,10 5 0,-20-3 0,10 0 1,10 3-1,-16 0 0,16 0 0,-16 3 1,16-3-1,-17 3 0,17-3 1,-22 1-2,10-5 1,0 5 0,-1-6-1,-1 1 1,0-4 0,1 4-1,-2 0 0,3-2 1,-4 5 0,0-3 0,0 1 0,1-1 0,-1 6 0,0-5 0,-2 0 0,0-2 1,-1 1-1,2 0 0,-2 2 0,1 2 0,-1 0 0,2-1 0,-1 2 1,2 2-2,-1 8 1,-1-10 0,1-2-1,0 4 1,-2-3 0,1 1 0,-2-2 0,0 3 0,-1-6 0,-1 7 0,-1 1 1,0 0-2,0-1 2,-1-1-1,0 1 0,0 0 0,1-5 0,0 8 1,0-6-1,1 1 1,0-4 0,0 6-1,-2-3 1,1 1-1,0-1 0,1-2 0,-5 4 0,4 0 1,-1 5-1,1-6 2,-4 4-2,5-2 0,-3 5 0,-1 4 1,4-5-1,-3 2 0,0-1 0,-2 2 0,1-3 0,-2 3 1,1-4 0,-1-1-1,0 1 0,-1 0 0,1 0 1,0 2 0,2-2-1,0 1 1,2 3-1,1-1 0,1 2 1,1-3-1,2 3 1,1-7-1,1 4 0,-1 0 0,2-4 0,-1 1 1,-2 1-1,2-4 1,-1 2-1,0 2 0,-2-1 1,3-2-1,-2 2 1,1-5-1,1 2 0,0 0-1,0-3 2,1 4-1,-3-6-1,0 2 1,0-3-1,-2 5 1,0-4 0,-1-1 0,1 4 0,-1-5 1,1 4-1,-1 1 0,2-2 0,-1-1 0,0-1 0,1 3 0,-1-3 0,2 3 0,-1-5 0,3 1 0,-1 2 0,2-2 0,1 3 1,1 0 0,1-2-1,3-3 0,-2 4 1,2 1-1,10 2 0,-20-7 0,20 7 0,-17-12 0,17 12 0,-18-8 0,18 8 0,-16-15 0,16 15 0,-16-16 0,16 16 0,-14-15 0,14 15 1,-15-19-1,15 19 0,-16-13 0,16 13 0,-15-13 0,15 13 0,-15-12-1,15 12 1,-13-8-1,13 8 2,-10-13-2,10 13 1,0 0 0,-16-14 0,16 14 1,-8-16-1,8 16-1,0 0 1,-12-16 0,7 4-1,5 12 1,-9-14 0,9 14 0,-11-12-1,11 12 4,-9-12-4,9 12 3,-8-12-2,8 12 0,0 0 0,-13-15 1,13 15-2,0 0 0,-14-20 1,14 20-1,0 0 2,-12-16-1,12 16 0,-10-15 0,10 15 0,0 0 0,-10-12 1,10 12-1,-7-12 0,7 12 0,-6-12 0,6 12-1,-4-13 2,4 13-1,-4-14 0,4 14 0,-6-14 0,6 14 1,-8-15-1,8 15 0,-8-13 0,8 13 0,0 0 1,-13-15-2,13 15 1,-7-12 0,7 12 0,0 0-1,-9-18 1,9 18 0,-6-12 0,6 12 0,-5-12 0,5 12 0,-6-12 0,6 12 1,-7-15-2,7 15 1,-11-23-1,4 11 2,-1 0-1,8 12-1,-17-21 1,6 8 0,11 13 1,-17-20-1,17 20 0,-17-13 1,17 13 0,-18-15-1,18 15 0,-17-15 0,17 15 0,-15-13-1,15 13 1,-12-10-1,12 10 2,-8-12-1,8 12 0,0 0 0,-7-12 0,7 12 0,0 0 0,0 0 0,0 0 0,0 0 0,0 0 0,0 0-1,0 0 2,0 0-1,0 0 0,0 0 0,0 0 0,0 0 0,0 0 0,0 0 1,0 0-1,14-9 0,-14 9-1,0 0 1,11-10 0,-11 10 0,0 0 0,12-7 0,-12 7 0,0 0 0,0 0 1,0 0 0,13-2-1,-13 2 0,0 0 0,0 0 0,0 0 0,0 0 0,0 0 0,0 0 0,8-14 0,-8 14 0,0 0 0,0 0 0,0 0 0,0 0 0,0 0 0,0 0 0,0 0 0,0 0 0,0 0 0,0 0 0,0 0 0,0 0 0,0 0 0,0 0-1,0 0 1,0 0 0,0 0 0,0 0 0,0 0 0,0 0 0,0 0-1,0 0 2,0 0 0,0 0-1,9-12-1,-9 12 1,0 0 0,0 0 0,0 0-1,0 0 0,0-12-3,0 12-3,0 0-9,-6-12-19,6 12-2,3-15-1,-3 15 1</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Marcus - 7</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730779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layer 3 technically superior</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Rogue packet problem</a:t>
            </a:r>
          </a:p>
          <a:p>
            <a:pPr lvl="2">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TCP doesn’t participate in crypto, so attacker can inject bogus packet, no way for TCP to recover</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easier to do outboard hardware processing (since each packet independently encrypted)</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layer 4 easier to deploy</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And unless API changes, layer 3 can’t pass up authenticated identity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506655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err="1" smtClean="0"/>
              <a:t>TCPView</a:t>
            </a:r>
            <a:endParaRPr lang="pl-PL" dirty="0" smtClean="0"/>
          </a:p>
          <a:p>
            <a:endParaRPr lang="pl-PL" dirty="0" smtClean="0"/>
          </a:p>
          <a:p>
            <a:r>
              <a:rPr lang="pl-PL" dirty="0" smtClean="0"/>
              <a:t>ICMP</a:t>
            </a:r>
            <a:r>
              <a:rPr lang="pl-PL" baseline="0" dirty="0"/>
              <a:t> </a:t>
            </a:r>
            <a:r>
              <a:rPr lang="pl-PL" baseline="0" dirty="0" smtClean="0"/>
              <a:t>– </a:t>
            </a:r>
          </a:p>
          <a:p>
            <a:endParaRPr lang="pl-PL" baseline="0" dirty="0" smtClean="0"/>
          </a:p>
          <a:p>
            <a:r>
              <a:rPr lang="pl-PL" baseline="0" dirty="0" smtClean="0"/>
              <a:t>ARP </a:t>
            </a:r>
            <a:r>
              <a:rPr lang="pl-PL" baseline="0" dirty="0" err="1" smtClean="0"/>
              <a:t>Poisoing</a:t>
            </a:r>
            <a:r>
              <a:rPr lang="pl-PL" baseline="0" dirty="0" smtClean="0"/>
              <a:t> </a:t>
            </a:r>
          </a:p>
          <a:p>
            <a:r>
              <a:rPr lang="pl-PL" baseline="0" dirty="0" smtClean="0"/>
              <a:t>NTSecurity.NU – walący </a:t>
            </a:r>
            <a:r>
              <a:rPr lang="pl-PL" baseline="0" dirty="0" err="1" smtClean="0"/>
              <a:t>arpami</a:t>
            </a:r>
            <a:r>
              <a:rPr lang="pl-PL" baseline="0" dirty="0" smtClean="0"/>
              <a:t> przykład – nie ma kontroli. </a:t>
            </a:r>
          </a:p>
          <a:p>
            <a:r>
              <a:rPr lang="pl-PL" baseline="0" dirty="0" err="1" smtClean="0"/>
              <a:t>Smurf</a:t>
            </a:r>
            <a:r>
              <a:rPr lang="pl-PL" baseline="0" dirty="0" smtClean="0"/>
              <a:t> – demo.</a:t>
            </a:r>
          </a:p>
          <a:p>
            <a:endParaRPr lang="pl-PL" baseline="0" dirty="0" smtClean="0"/>
          </a:p>
          <a:p>
            <a:r>
              <a:rPr lang="pl-PL" baseline="0" dirty="0" smtClean="0"/>
              <a:t>Marcus: </a:t>
            </a:r>
            <a:endParaRPr lang="pl-PL"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291260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err="1" smtClean="0"/>
              <a:t>TCPView</a:t>
            </a:r>
            <a:endParaRPr lang="pl-PL" dirty="0" smtClean="0"/>
          </a:p>
          <a:p>
            <a:endParaRPr lang="pl-PL" dirty="0" smtClean="0"/>
          </a:p>
          <a:p>
            <a:r>
              <a:rPr lang="pl-PL" dirty="0" smtClean="0"/>
              <a:t>ICMP</a:t>
            </a:r>
            <a:r>
              <a:rPr lang="pl-PL" baseline="0" dirty="0"/>
              <a:t> </a:t>
            </a:r>
            <a:r>
              <a:rPr lang="pl-PL" baseline="0" dirty="0" smtClean="0"/>
              <a:t>– </a:t>
            </a:r>
          </a:p>
          <a:p>
            <a:endParaRPr lang="pl-PL" baseline="0" dirty="0" smtClean="0"/>
          </a:p>
          <a:p>
            <a:r>
              <a:rPr lang="pl-PL" baseline="0" dirty="0" smtClean="0"/>
              <a:t>ARP </a:t>
            </a:r>
            <a:r>
              <a:rPr lang="pl-PL" baseline="0" dirty="0" err="1" smtClean="0"/>
              <a:t>Poisoing</a:t>
            </a:r>
            <a:r>
              <a:rPr lang="pl-PL" baseline="0" dirty="0" smtClean="0"/>
              <a:t> </a:t>
            </a:r>
          </a:p>
          <a:p>
            <a:r>
              <a:rPr lang="pl-PL" baseline="0" dirty="0" smtClean="0"/>
              <a:t>NTSecurity.NU – walący </a:t>
            </a:r>
            <a:r>
              <a:rPr lang="pl-PL" baseline="0" dirty="0" err="1" smtClean="0"/>
              <a:t>arpami</a:t>
            </a:r>
            <a:r>
              <a:rPr lang="pl-PL" baseline="0" dirty="0" smtClean="0"/>
              <a:t> przykład – nie ma kontroli. </a:t>
            </a:r>
          </a:p>
          <a:p>
            <a:r>
              <a:rPr lang="pl-PL" baseline="0" dirty="0" err="1" smtClean="0"/>
              <a:t>Smurf</a:t>
            </a:r>
            <a:r>
              <a:rPr lang="pl-PL" baseline="0" dirty="0" smtClean="0"/>
              <a:t> – demo.</a:t>
            </a:r>
          </a:p>
          <a:p>
            <a:endParaRPr lang="pl-PL" baseline="0" dirty="0" smtClean="0"/>
          </a:p>
          <a:p>
            <a:r>
              <a:rPr lang="pl-PL" baseline="0" dirty="0" smtClean="0"/>
              <a:t>Marcus: </a:t>
            </a:r>
            <a:endParaRPr lang="pl-PL"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291260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2000" dirty="0" smtClean="0"/>
              <a:t>Illegal flags</a:t>
            </a:r>
          </a:p>
          <a:p>
            <a:pPr lvl="2"/>
            <a:r>
              <a:rPr lang="en-US" sz="2000" dirty="0" smtClean="0"/>
              <a:t>Malicious packets</a:t>
            </a:r>
          </a:p>
          <a:p>
            <a:pPr lvl="2"/>
            <a:r>
              <a:rPr lang="en-US" sz="2000" dirty="0" smtClean="0"/>
              <a:t>Intensive traffic</a:t>
            </a:r>
          </a:p>
          <a:p>
            <a:pPr>
              <a:lnSpc>
                <a:spcPct val="95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dirty="0" smtClean="0"/>
          </a:p>
          <a:p>
            <a:pPr>
              <a:lnSpc>
                <a:spcPct val="95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dirty="0" smtClean="0"/>
          </a:p>
          <a:p>
            <a:pPr>
              <a:lnSpc>
                <a:spcPct val="95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layer 3 technically superior</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Rogue packet problem</a:t>
            </a:r>
          </a:p>
          <a:p>
            <a:pPr lvl="2">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TCP doesn’t participate in crypto, so attacker can inject bogus packet, no way for TCP to recover</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easier to do outboard hardware processing (since each packet independently encrypted)</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layer 4 easier to deploy</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And unless API changes, layer 3 can’t pass up authenticated identity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506655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To set </a:t>
            </a:r>
            <a:r>
              <a:rPr lang="pl-PL" dirty="0" err="1" smtClean="0"/>
              <a:t>up</a:t>
            </a:r>
            <a:endParaRPr lang="pl-PL" dirty="0" smtClean="0"/>
          </a:p>
          <a:p>
            <a:endParaRPr lang="pl-PL" dirty="0" smtClean="0"/>
          </a:p>
          <a:p>
            <a:r>
              <a:rPr lang="pl-PL" dirty="0" err="1" smtClean="0"/>
              <a:t>Blocking</a:t>
            </a:r>
            <a:r>
              <a:rPr lang="pl-PL" dirty="0" smtClean="0"/>
              <a:t> </a:t>
            </a:r>
            <a:r>
              <a:rPr lang="pl-PL" dirty="0" err="1" smtClean="0"/>
              <a:t>spoofed</a:t>
            </a:r>
            <a:r>
              <a:rPr lang="pl-PL" baseline="0" dirty="0" smtClean="0"/>
              <a:t> </a:t>
            </a:r>
            <a:r>
              <a:rPr lang="pl-PL" baseline="0" dirty="0" err="1" smtClean="0"/>
              <a:t>packages</a:t>
            </a:r>
            <a:r>
              <a:rPr lang="pl-PL" baseline="0" dirty="0" smtClean="0"/>
              <a:t> – </a:t>
            </a:r>
            <a:r>
              <a:rPr lang="pl-PL" baseline="0" dirty="0" err="1" smtClean="0"/>
              <a:t>various</a:t>
            </a:r>
            <a:r>
              <a:rPr lang="pl-PL" baseline="0" dirty="0" smtClean="0"/>
              <a:t> </a:t>
            </a:r>
            <a:r>
              <a:rPr lang="pl-PL" baseline="0" dirty="0" err="1" smtClean="0"/>
              <a:t>nmap</a:t>
            </a:r>
            <a:r>
              <a:rPr lang="pl-PL" baseline="0" dirty="0" smtClean="0"/>
              <a:t> </a:t>
            </a:r>
            <a:r>
              <a:rPr lang="pl-PL" baseline="0" dirty="0" err="1" smtClean="0"/>
              <a:t>techniques</a:t>
            </a:r>
            <a:endParaRPr lang="pl-PL" baseline="0" dirty="0" smtClean="0"/>
          </a:p>
          <a:p>
            <a:endParaRPr lang="pl-PL" dirty="0" smtClean="0"/>
          </a:p>
          <a:p>
            <a:r>
              <a:rPr lang="pl-PL" dirty="0" smtClean="0"/>
              <a:t>UDP – </a:t>
            </a:r>
            <a:r>
              <a:rPr lang="pl-PL" dirty="0" err="1" smtClean="0"/>
              <a:t>spoof</a:t>
            </a:r>
            <a:endParaRPr lang="pl-PL" dirty="0" smtClean="0"/>
          </a:p>
          <a:p>
            <a:endParaRPr lang="pl-PL" dirty="0" smtClean="0"/>
          </a:p>
          <a:p>
            <a:r>
              <a:rPr lang="pl-PL" dirty="0" smtClean="0"/>
              <a:t>TCP/IP </a:t>
            </a:r>
            <a:r>
              <a:rPr lang="pl-PL" dirty="0" err="1" smtClean="0"/>
              <a:t>split</a:t>
            </a:r>
            <a:r>
              <a:rPr lang="pl-PL" dirty="0" smtClean="0"/>
              <a:t> </a:t>
            </a:r>
            <a:r>
              <a:rPr lang="pl-PL" dirty="0" err="1" smtClean="0"/>
              <a:t>handsh</a:t>
            </a:r>
            <a:r>
              <a:rPr lang="pl-PL" dirty="0" smtClean="0"/>
              <a:t>.</a:t>
            </a:r>
          </a:p>
          <a:p>
            <a:endParaRPr lang="pl-PL" dirty="0" smtClean="0"/>
          </a:p>
          <a:p>
            <a:r>
              <a:rPr lang="pl-PL" dirty="0" err="1" smtClean="0"/>
              <a:t>TCPView</a:t>
            </a:r>
            <a:endParaRPr lang="pl-PL" dirty="0" smtClean="0"/>
          </a:p>
          <a:p>
            <a:endParaRPr lang="pl-PL" dirty="0" smtClean="0"/>
          </a:p>
          <a:p>
            <a:r>
              <a:rPr lang="pl-PL" dirty="0" smtClean="0"/>
              <a:t>ICMP – transport</a:t>
            </a:r>
            <a:r>
              <a:rPr lang="pl-PL" baseline="0" dirty="0" smtClean="0"/>
              <a:t>, wprawdzie nie jest, ale można dać. </a:t>
            </a:r>
          </a:p>
          <a:p>
            <a:endParaRPr lang="pl-PL" baseline="0" dirty="0" smtClean="0"/>
          </a:p>
          <a:p>
            <a:r>
              <a:rPr lang="pl-PL" baseline="0" dirty="0" smtClean="0"/>
              <a:t>Coś jeszcze? </a:t>
            </a:r>
          </a:p>
          <a:p>
            <a:endParaRPr lang="pl-PL" baseline="0" dirty="0" smtClean="0"/>
          </a:p>
          <a:p>
            <a:r>
              <a:rPr lang="pl-PL" baseline="0" dirty="0" smtClean="0"/>
              <a:t>10</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291260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2980" lvl="2" indent="0">
              <a:buNone/>
            </a:pPr>
            <a:r>
              <a:rPr lang="pl-PL" sz="2000" dirty="0" err="1" smtClean="0"/>
              <a:t>Authentication</a:t>
            </a:r>
            <a:r>
              <a:rPr lang="pl-PL" sz="2000" dirty="0" smtClean="0"/>
              <a:t> </a:t>
            </a:r>
            <a:r>
              <a:rPr lang="pl-PL" sz="2000" dirty="0" err="1" smtClean="0"/>
              <a:t>protocols</a:t>
            </a:r>
            <a:endParaRPr lang="pl-PL" sz="2000" dirty="0" smtClean="0"/>
          </a:p>
          <a:p>
            <a:pPr marL="212980" lvl="2" indent="0">
              <a:buNone/>
            </a:pPr>
            <a:endParaRPr lang="pl-PL" sz="2000" dirty="0" smtClean="0"/>
          </a:p>
          <a:p>
            <a:pPr lvl="2"/>
            <a:r>
              <a:rPr lang="en-US" sz="2000" dirty="0" smtClean="0"/>
              <a:t>Illegal flags</a:t>
            </a:r>
          </a:p>
          <a:p>
            <a:pPr lvl="2"/>
            <a:r>
              <a:rPr lang="en-US" sz="2000" dirty="0" smtClean="0"/>
              <a:t>Malicious packets</a:t>
            </a:r>
          </a:p>
          <a:p>
            <a:pPr lvl="2"/>
            <a:r>
              <a:rPr lang="en-US" sz="2000" dirty="0" smtClean="0"/>
              <a:t>Intensive traffic</a:t>
            </a:r>
          </a:p>
          <a:p>
            <a:pPr>
              <a:lnSpc>
                <a:spcPct val="95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dirty="0" smtClean="0"/>
          </a:p>
          <a:p>
            <a:pPr>
              <a:lnSpc>
                <a:spcPct val="95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dirty="0" smtClean="0"/>
          </a:p>
          <a:p>
            <a:pPr>
              <a:lnSpc>
                <a:spcPct val="95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layer 3 technically superior</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Rogue packet problem</a:t>
            </a:r>
          </a:p>
          <a:p>
            <a:pPr lvl="2">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TCP doesn’t participate in crypto, so attacker can inject bogus packet, no way for TCP to recover</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easier to do outboard hardware processing (since each packet independently encrypted)</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layer 4 easier to deploy</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And unless API changes, layer 3 can’t pass up authenticated identity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506655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2980" lvl="2" indent="0">
              <a:buNone/>
            </a:pPr>
            <a:r>
              <a:rPr lang="pl-PL" sz="2000" dirty="0" smtClean="0"/>
              <a:t>Demo </a:t>
            </a:r>
            <a:r>
              <a:rPr lang="pl-PL" sz="2000" dirty="0" err="1" smtClean="0"/>
              <a:t>about</a:t>
            </a:r>
            <a:r>
              <a:rPr lang="pl-PL" sz="2000" baseline="0" dirty="0" smtClean="0"/>
              <a:t> </a:t>
            </a:r>
            <a:r>
              <a:rPr lang="pl-PL" sz="2000" baseline="0" dirty="0" err="1" smtClean="0"/>
              <a:t>encoding</a:t>
            </a:r>
            <a:r>
              <a:rPr lang="pl-PL" sz="2000" baseline="0" dirty="0" smtClean="0"/>
              <a:t> </a:t>
            </a:r>
          </a:p>
          <a:p>
            <a:pPr marL="212980" lvl="2" indent="0">
              <a:buNone/>
            </a:pPr>
            <a:r>
              <a:rPr lang="pl-PL" sz="2000" baseline="0" dirty="0" smtClean="0"/>
              <a:t>(</a:t>
            </a:r>
            <a:r>
              <a:rPr lang="pl-PL" sz="2000" baseline="0" dirty="0" err="1" smtClean="0"/>
              <a:t>null</a:t>
            </a:r>
            <a:r>
              <a:rPr lang="pl-PL" sz="2000" baseline="0" dirty="0" smtClean="0"/>
              <a:t> </a:t>
            </a:r>
            <a:r>
              <a:rPr lang="pl-PL" sz="2000" baseline="0" dirty="0" err="1" smtClean="0"/>
              <a:t>terminated</a:t>
            </a:r>
            <a:r>
              <a:rPr lang="pl-PL" sz="2000" baseline="0" dirty="0" smtClean="0"/>
              <a:t> URL) - Linux</a:t>
            </a:r>
          </a:p>
          <a:p>
            <a:pPr marL="212980" lvl="2" indent="0">
              <a:buNone/>
            </a:pPr>
            <a:endParaRPr lang="pl-PL" sz="2000" baseline="0" dirty="0" smtClean="0"/>
          </a:p>
          <a:p>
            <a:pPr marL="212980" lvl="2" indent="0">
              <a:buNone/>
            </a:pPr>
            <a:endParaRPr lang="pl-PL" sz="2000" dirty="0" smtClean="0"/>
          </a:p>
          <a:p>
            <a:pPr marL="212980" lvl="2" indent="0">
              <a:buNone/>
            </a:pPr>
            <a:r>
              <a:rPr lang="pl-PL" sz="2000" dirty="0" err="1" smtClean="0"/>
              <a:t>Authentication</a:t>
            </a:r>
            <a:r>
              <a:rPr lang="pl-PL" sz="2000" dirty="0" smtClean="0"/>
              <a:t> </a:t>
            </a:r>
            <a:r>
              <a:rPr lang="pl-PL" sz="2000" dirty="0" err="1" smtClean="0"/>
              <a:t>protocols</a:t>
            </a:r>
            <a:endParaRPr lang="pl-PL" sz="2000" dirty="0" smtClean="0"/>
          </a:p>
          <a:p>
            <a:pPr marL="212980" lvl="2" indent="0">
              <a:buNone/>
            </a:pPr>
            <a:endParaRPr lang="pl-PL" sz="2000" dirty="0" smtClean="0"/>
          </a:p>
          <a:p>
            <a:pPr lvl="2"/>
            <a:r>
              <a:rPr lang="en-US" sz="2000" dirty="0" smtClean="0"/>
              <a:t>Illegal flags</a:t>
            </a:r>
          </a:p>
          <a:p>
            <a:pPr lvl="2"/>
            <a:r>
              <a:rPr lang="en-US" sz="2000" dirty="0" smtClean="0"/>
              <a:t>Malicious packets</a:t>
            </a:r>
          </a:p>
          <a:p>
            <a:pPr lvl="2"/>
            <a:r>
              <a:rPr lang="en-US" sz="2000" dirty="0" smtClean="0"/>
              <a:t>Intensive traffic</a:t>
            </a:r>
          </a:p>
          <a:p>
            <a:pPr>
              <a:lnSpc>
                <a:spcPct val="95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dirty="0" smtClean="0"/>
          </a:p>
          <a:p>
            <a:pPr>
              <a:lnSpc>
                <a:spcPct val="95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dirty="0" smtClean="0"/>
          </a:p>
          <a:p>
            <a:pPr>
              <a:lnSpc>
                <a:spcPct val="95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layer 3 technically superior</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Rogue packet problem</a:t>
            </a:r>
          </a:p>
          <a:p>
            <a:pPr lvl="2">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TCP doesn’t participate in crypto, so attacker can inject bogus packet, no way for TCP to recover</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easier to do outboard hardware processing (since each packet independently encrypted)</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layer 4 easier to deploy</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And unless API changes, layer 3 can’t pass up authenticated identity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506655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Marcus - 7</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1730779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pl-PL" dirty="0" smtClean="0"/>
              <a:t>SSL </a:t>
            </a:r>
          </a:p>
          <a:p>
            <a:pPr marL="0" marR="0" indent="0" algn="l" defTabSz="914363" rtl="0" eaLnBrk="1" fontAlgn="auto" latinLnBrk="0" hangingPunct="1">
              <a:lnSpc>
                <a:spcPct val="90000"/>
              </a:lnSpc>
              <a:spcBef>
                <a:spcPts val="0"/>
              </a:spcBef>
              <a:spcAft>
                <a:spcPts val="333"/>
              </a:spcAft>
              <a:buClrTx/>
              <a:buSzTx/>
              <a:buFontTx/>
              <a:buNone/>
              <a:tabLst/>
              <a:defRPr/>
            </a:pPr>
            <a:endParaRPr lang="pl-PL" dirty="0" smtClean="0"/>
          </a:p>
          <a:p>
            <a:pPr marL="0" marR="0" indent="0" algn="l" defTabSz="914363" rtl="0" eaLnBrk="1" fontAlgn="auto" latinLnBrk="0" hangingPunct="1">
              <a:lnSpc>
                <a:spcPct val="90000"/>
              </a:lnSpc>
              <a:spcBef>
                <a:spcPts val="0"/>
              </a:spcBef>
              <a:spcAft>
                <a:spcPts val="333"/>
              </a:spcAft>
              <a:buClrTx/>
              <a:buSzTx/>
              <a:buFontTx/>
              <a:buNone/>
              <a:tabLst/>
              <a:defRPr/>
            </a:pPr>
            <a:endParaRPr lang="pl-PL"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Inadequate security controls force “all-or-nothing” approach, resulting in either</a:t>
            </a:r>
            <a:r>
              <a:rPr lang="pl-PL" dirty="0" smtClean="0"/>
              <a:t> </a:t>
            </a:r>
            <a:r>
              <a:rPr lang="en-US" dirty="0" smtClean="0"/>
              <a:t>excessive or insufficient access.</a:t>
            </a:r>
            <a:endParaRPr lang="pl-PL"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Overly complex application security controls tend to be bypassed or poorly</a:t>
            </a:r>
            <a:r>
              <a:rPr lang="pl-PL" dirty="0" smtClean="0"/>
              <a:t> </a:t>
            </a:r>
            <a:r>
              <a:rPr lang="en-US" dirty="0" smtClean="0"/>
              <a:t>understood and implemented</a:t>
            </a:r>
          </a:p>
          <a:p>
            <a:endParaRPr lang="en-US" dirty="0" smtClean="0"/>
          </a:p>
          <a:p>
            <a:pPr marL="212980" lvl="2" indent="0">
              <a:buNone/>
            </a:pPr>
            <a:endParaRPr lang="pl-PL" sz="2000" dirty="0" smtClean="0"/>
          </a:p>
          <a:p>
            <a:pPr marL="212980" lvl="2" indent="0">
              <a:buNone/>
            </a:pPr>
            <a:endParaRPr lang="pl-PL" sz="2000" dirty="0" smtClean="0"/>
          </a:p>
          <a:p>
            <a:pPr marL="212980" lvl="2" indent="0">
              <a:buNone/>
            </a:pPr>
            <a:r>
              <a:rPr lang="pl-PL" sz="2000" dirty="0" smtClean="0"/>
              <a:t>Demo </a:t>
            </a:r>
            <a:r>
              <a:rPr lang="pl-PL" sz="2000" dirty="0" err="1" smtClean="0"/>
              <a:t>about</a:t>
            </a:r>
            <a:r>
              <a:rPr lang="pl-PL" sz="2000" baseline="0" dirty="0" smtClean="0"/>
              <a:t> </a:t>
            </a:r>
            <a:r>
              <a:rPr lang="pl-PL" sz="2000" baseline="0" dirty="0" err="1" smtClean="0"/>
              <a:t>encoding</a:t>
            </a:r>
            <a:r>
              <a:rPr lang="pl-PL" sz="2000" baseline="0" dirty="0" smtClean="0"/>
              <a:t> </a:t>
            </a:r>
          </a:p>
          <a:p>
            <a:pPr marL="212980" lvl="2" indent="0">
              <a:buNone/>
            </a:pPr>
            <a:r>
              <a:rPr lang="pl-PL" sz="2000" baseline="0" dirty="0" smtClean="0"/>
              <a:t>(</a:t>
            </a:r>
            <a:r>
              <a:rPr lang="pl-PL" sz="2000" baseline="0" dirty="0" err="1" smtClean="0"/>
              <a:t>null</a:t>
            </a:r>
            <a:r>
              <a:rPr lang="pl-PL" sz="2000" baseline="0" dirty="0" smtClean="0"/>
              <a:t> </a:t>
            </a:r>
            <a:r>
              <a:rPr lang="pl-PL" sz="2000" baseline="0" dirty="0" err="1" smtClean="0"/>
              <a:t>terminated</a:t>
            </a:r>
            <a:r>
              <a:rPr lang="pl-PL" sz="2000" baseline="0" dirty="0" smtClean="0"/>
              <a:t> URL) - Linux</a:t>
            </a:r>
          </a:p>
          <a:p>
            <a:pPr marL="212980" lvl="2" indent="0">
              <a:buNone/>
            </a:pPr>
            <a:endParaRPr lang="pl-PL" sz="2000" baseline="0" dirty="0" smtClean="0"/>
          </a:p>
          <a:p>
            <a:pPr marL="212980" lvl="2" indent="0">
              <a:buNone/>
            </a:pPr>
            <a:endParaRPr lang="pl-PL" sz="2000" dirty="0" smtClean="0"/>
          </a:p>
          <a:p>
            <a:pPr marL="212980" lvl="2" indent="0">
              <a:buNone/>
            </a:pPr>
            <a:r>
              <a:rPr lang="pl-PL" sz="2000" dirty="0" err="1" smtClean="0"/>
              <a:t>Authentication</a:t>
            </a:r>
            <a:r>
              <a:rPr lang="pl-PL" sz="2000" dirty="0" smtClean="0"/>
              <a:t> </a:t>
            </a:r>
            <a:r>
              <a:rPr lang="pl-PL" sz="2000" dirty="0" err="1" smtClean="0"/>
              <a:t>protocols</a:t>
            </a:r>
            <a:endParaRPr lang="pl-PL" sz="2000" dirty="0" smtClean="0"/>
          </a:p>
          <a:p>
            <a:pPr marL="212980" lvl="2" indent="0">
              <a:buNone/>
            </a:pPr>
            <a:endParaRPr lang="pl-PL" sz="2000" dirty="0" smtClean="0"/>
          </a:p>
          <a:p>
            <a:pPr lvl="2"/>
            <a:r>
              <a:rPr lang="en-US" sz="2000" dirty="0" smtClean="0"/>
              <a:t>Illegal flags</a:t>
            </a:r>
          </a:p>
          <a:p>
            <a:pPr lvl="2"/>
            <a:r>
              <a:rPr lang="en-US" sz="2000" dirty="0" smtClean="0"/>
              <a:t>Malicious packets</a:t>
            </a:r>
          </a:p>
          <a:p>
            <a:pPr lvl="2"/>
            <a:r>
              <a:rPr lang="en-US" sz="2000" dirty="0" smtClean="0"/>
              <a:t>Intensive traffic</a:t>
            </a:r>
          </a:p>
          <a:p>
            <a:pPr>
              <a:lnSpc>
                <a:spcPct val="95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dirty="0" smtClean="0"/>
          </a:p>
          <a:p>
            <a:pPr>
              <a:lnSpc>
                <a:spcPct val="95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dirty="0" smtClean="0"/>
          </a:p>
          <a:p>
            <a:pPr>
              <a:lnSpc>
                <a:spcPct val="95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layer 3 technically superior</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Rogue packet problem</a:t>
            </a:r>
          </a:p>
          <a:p>
            <a:pPr lvl="2">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TCP doesn’t participate in crypto, so attacker can inject bogus packet, no way for TCP to recover</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easier to do outboard hardware processing (since each packet independently encrypted)</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layer 4 easier to deploy</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And unless API changes, layer 3 can’t pass up authenticated identity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506655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sz="900" kern="1200" dirty="0" smtClean="0">
                <a:solidFill>
                  <a:schemeClr val="tx1"/>
                </a:solidFill>
                <a:effectLst/>
                <a:latin typeface="Segoe UI" pitchFamily="34" charset="0"/>
                <a:ea typeface="+mn-ea"/>
                <a:cs typeface="+mn-cs"/>
              </a:rPr>
              <a:t>Binary patching over http.</a:t>
            </a:r>
          </a:p>
          <a:p>
            <a:r>
              <a:rPr lang="en-US" sz="900" kern="1200" dirty="0" smtClean="0">
                <a:solidFill>
                  <a:schemeClr val="tx1"/>
                </a:solidFill>
                <a:effectLst/>
                <a:latin typeface="Segoe UI" pitchFamily="34" charset="0"/>
                <a:ea typeface="+mn-ea"/>
                <a:cs typeface="+mn-cs"/>
              </a:rPr>
              <a:t>Ipv6 router announcement denial of service.</a:t>
            </a:r>
          </a:p>
          <a:p>
            <a:r>
              <a:rPr lang="en-US" sz="900" kern="1200" dirty="0" smtClean="0">
                <a:solidFill>
                  <a:schemeClr val="tx1"/>
                </a:solidFill>
                <a:effectLst/>
                <a:latin typeface="Segoe UI" pitchFamily="34" charset="0"/>
                <a:ea typeface="+mn-ea"/>
                <a:cs typeface="+mn-cs"/>
              </a:rPr>
              <a:t>.</a:t>
            </a:r>
            <a:br>
              <a:rPr lang="en-US" sz="900" kern="1200" dirty="0" smtClean="0">
                <a:solidFill>
                  <a:schemeClr val="tx1"/>
                </a:solidFill>
                <a:effectLst/>
                <a:latin typeface="Segoe UI" pitchFamily="34" charset="0"/>
                <a:ea typeface="+mn-ea"/>
                <a:cs typeface="+mn-cs"/>
              </a:rPr>
            </a:b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1:45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pl-PL" dirty="0" smtClean="0"/>
              <a:t>Basic (2)</a:t>
            </a:r>
          </a:p>
          <a:p>
            <a:pPr marL="228600" indent="-228600">
              <a:buAutoNum type="arabicPeriod"/>
            </a:pPr>
            <a:r>
              <a:rPr lang="pl-PL" dirty="0" smtClean="0"/>
              <a:t>SSL (2)</a:t>
            </a:r>
            <a:r>
              <a:rPr lang="pl-PL" baseline="0" dirty="0" smtClean="0"/>
              <a:t> </a:t>
            </a:r>
            <a:endParaRPr lang="pl-PL" dirty="0" smtClean="0"/>
          </a:p>
          <a:p>
            <a:pPr marL="228600" indent="-228600">
              <a:buAutoNum type="arabicPeriod"/>
            </a:pPr>
            <a:r>
              <a:rPr lang="pl-PL" dirty="0" err="1" smtClean="0"/>
              <a:t>Website</a:t>
            </a:r>
            <a:r>
              <a:rPr lang="pl-PL" dirty="0" smtClean="0"/>
              <a:t> (</a:t>
            </a:r>
            <a:r>
              <a:rPr lang="pl-PL" dirty="0" err="1" smtClean="0"/>
              <a:t>find</a:t>
            </a:r>
            <a:r>
              <a:rPr lang="pl-PL" dirty="0" smtClean="0"/>
              <a:t>) – (2) http://toysnjoys.com/welcome.html </a:t>
            </a:r>
          </a:p>
          <a:p>
            <a:pPr marL="228600" indent="-228600">
              <a:buAutoNum type="arabicPeriod"/>
            </a:pPr>
            <a:endParaRPr lang="pl-PL" dirty="0" smtClean="0"/>
          </a:p>
          <a:p>
            <a:pPr marL="228600" indent="-228600">
              <a:buAutoNum type="arabicPeriod"/>
            </a:pPr>
            <a:endParaRPr lang="pl-PL" dirty="0" smtClean="0"/>
          </a:p>
          <a:p>
            <a:pPr marL="228600" indent="-228600">
              <a:buAutoNum type="arabicPeriod"/>
            </a:pPr>
            <a:r>
              <a:rPr lang="pl-PL" dirty="0" smtClean="0"/>
              <a:t>Marcus (7)</a:t>
            </a:r>
          </a:p>
          <a:p>
            <a:pPr marL="228600" indent="-228600">
              <a:buAutoNum type="arabicPeriod"/>
            </a:pPr>
            <a:r>
              <a:rPr lang="pl-PL" dirty="0" err="1" smtClean="0"/>
              <a:t>Ssl</a:t>
            </a:r>
            <a:r>
              <a:rPr lang="pl-PL" dirty="0" smtClean="0"/>
              <a:t> </a:t>
            </a:r>
            <a:r>
              <a:rPr lang="pl-PL" dirty="0" err="1" smtClean="0"/>
              <a:t>downgrade</a:t>
            </a:r>
            <a:endParaRPr lang="pl-PL" dirty="0" smtClean="0"/>
          </a:p>
          <a:p>
            <a:pPr marL="0" indent="0">
              <a:buNone/>
            </a:pPr>
            <a:r>
              <a:rPr lang="pl-PL" dirty="0" smtClean="0"/>
              <a:t>15</a:t>
            </a:r>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434983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defTabSz="844048">
              <a:spcAft>
                <a:spcPts val="307"/>
              </a:spcAft>
              <a:defRPr/>
            </a:pPr>
            <a:endParaRPr lang="pl-PL" sz="800" dirty="0" smtClean="0">
              <a:latin typeface="Trebuchet MS"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err="1" smtClean="0"/>
              <a:t>Don’t</a:t>
            </a:r>
            <a:r>
              <a:rPr lang="pl-PL" dirty="0" smtClean="0"/>
              <a:t> </a:t>
            </a:r>
            <a:r>
              <a:rPr lang="pl-PL" dirty="0" err="1" smtClean="0"/>
              <a:t>let</a:t>
            </a:r>
            <a:r>
              <a:rPr lang="pl-PL" dirty="0" smtClean="0"/>
              <a:t> </a:t>
            </a:r>
            <a:r>
              <a:rPr lang="pl-PL" dirty="0" err="1" smtClean="0"/>
              <a:t>any</a:t>
            </a:r>
            <a:r>
              <a:rPr lang="pl-PL" dirty="0" smtClean="0"/>
              <a:t> </a:t>
            </a:r>
            <a:r>
              <a:rPr lang="pl-PL" dirty="0" err="1" smtClean="0"/>
              <a:t>layer</a:t>
            </a:r>
            <a:r>
              <a:rPr lang="pl-PL" dirty="0" smtClean="0"/>
              <a:t> </a:t>
            </a:r>
            <a:r>
              <a:rPr lang="pl-PL" dirty="0" err="1" smtClean="0"/>
              <a:t>depend</a:t>
            </a:r>
            <a:r>
              <a:rPr lang="pl-PL" dirty="0" smtClean="0"/>
              <a:t> on the</a:t>
            </a:r>
            <a:r>
              <a:rPr lang="pl-PL" baseline="0" dirty="0" smtClean="0"/>
              <a:t> </a:t>
            </a:r>
            <a:r>
              <a:rPr lang="pl-PL" baseline="0" dirty="0" err="1" smtClean="0"/>
              <a:t>others</a:t>
            </a:r>
            <a:endParaRPr lang="pl-PL" baseline="0" dirty="0" smtClean="0"/>
          </a:p>
          <a:p>
            <a:pPr marL="0" marR="0" lvl="1" indent="0" algn="l" defTabSz="914363" rtl="0" eaLnBrk="1" fontAlgn="auto" latinLnBrk="0" hangingPunct="1">
              <a:lnSpc>
                <a:spcPct val="90000"/>
              </a:lnSpc>
              <a:spcBef>
                <a:spcPts val="0"/>
              </a:spcBef>
              <a:spcAft>
                <a:spcPts val="333"/>
              </a:spcAft>
              <a:buClrTx/>
              <a:buSzTx/>
              <a:buFontTx/>
              <a:buNone/>
              <a:tabLst/>
              <a:defRPr/>
            </a:pPr>
            <a:r>
              <a:rPr lang="en-US" sz="2400" dirty="0" smtClean="0"/>
              <a:t>Unnecessary information presented on failures</a:t>
            </a:r>
            <a:endParaRPr lang="pl-PL" sz="2400" dirty="0" smtClean="0"/>
          </a:p>
          <a:p>
            <a:pPr marL="0" marR="0" lvl="1" indent="0" algn="l" defTabSz="914363" rtl="0" eaLnBrk="1" fontAlgn="auto" latinLnBrk="0" hangingPunct="1">
              <a:lnSpc>
                <a:spcPct val="90000"/>
              </a:lnSpc>
              <a:spcBef>
                <a:spcPts val="0"/>
              </a:spcBef>
              <a:spcAft>
                <a:spcPts val="333"/>
              </a:spcAft>
              <a:buClrTx/>
              <a:buSzTx/>
              <a:buFontTx/>
              <a:buNone/>
              <a:tabLst/>
              <a:defRPr/>
            </a:pPr>
            <a:r>
              <a:rPr lang="pl-PL" sz="2400" dirty="0" err="1" smtClean="0"/>
              <a:t>Denial</a:t>
            </a:r>
            <a:r>
              <a:rPr lang="pl-PL" sz="2400" dirty="0" smtClean="0"/>
              <a:t> of Service</a:t>
            </a:r>
            <a:endParaRPr lang="en-US" sz="2400"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1571803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1:47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1:47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1:47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1:47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1:43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defTabSz="844048">
              <a:spcAft>
                <a:spcPts val="307"/>
              </a:spcAft>
              <a:defRPr/>
            </a:pPr>
            <a:endParaRPr lang="pl-PL" sz="800" dirty="0" smtClean="0">
              <a:latin typeface="Trebuchet MS"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Paula</a:t>
            </a:r>
          </a:p>
          <a:p>
            <a:endParaRPr lang="pl-PL" dirty="0" smtClean="0"/>
          </a:p>
          <a:p>
            <a:r>
              <a:rPr lang="pl-PL" dirty="0" smtClean="0"/>
              <a:t>Marcus - </a:t>
            </a:r>
            <a:r>
              <a:rPr lang="pl-PL" dirty="0" err="1" smtClean="0"/>
              <a:t>comments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865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Rectangle 1"/>
          <p:cNvSpPr>
            <a:spLocks noGrp="1" noRot="1" noChangeAspect="1" noChangeArrowheads="1" noTextEdit="1"/>
          </p:cNvSpPr>
          <p:nvPr>
            <p:ph type="sldImg"/>
          </p:nvPr>
        </p:nvSpPr>
        <p:spPr bwMode="auto">
          <a:xfrm>
            <a:off x="371475" y="676275"/>
            <a:ext cx="6111875" cy="34401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4" name="Rectangle 2"/>
          <p:cNvSpPr txBox="1">
            <a:spLocks noGrp="1" noChangeArrowheads="1"/>
          </p:cNvSpPr>
          <p:nvPr>
            <p:ph type="body" idx="1"/>
          </p:nvPr>
        </p:nvSpPr>
        <p:spPr bwMode="auto">
          <a:xfrm>
            <a:off x="887413" y="4347435"/>
            <a:ext cx="5080000" cy="41300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5000"/>
              </a:lnSpc>
              <a:buClr>
                <a:srgbClr val="000000"/>
              </a:buClr>
              <a:buSzPct val="100000"/>
              <a:buFont typeface="Arial" charset="0"/>
              <a:buNone/>
            </a:pPr>
            <a:r>
              <a:rPr lang="pl-PL" sz="900" i="1" dirty="0" smtClean="0"/>
              <a:t>Georgia</a:t>
            </a:r>
            <a:r>
              <a:rPr lang="pl-PL" sz="900" i="1" baseline="0" dirty="0" smtClean="0"/>
              <a:t> story</a:t>
            </a:r>
            <a:endParaRPr lang="pl-PL" sz="900" i="1" dirty="0" smtClean="0"/>
          </a:p>
          <a:p>
            <a:pPr>
              <a:lnSpc>
                <a:spcPct val="95000"/>
              </a:lnSpc>
              <a:buClr>
                <a:srgbClr val="000000"/>
              </a:buClr>
              <a:buSzPct val="100000"/>
              <a:buFont typeface="Arial" charset="0"/>
              <a:buNone/>
            </a:pPr>
            <a:endParaRPr lang="pl-PL" sz="900" i="1" dirty="0" smtClean="0"/>
          </a:p>
          <a:p>
            <a:pPr>
              <a:lnSpc>
                <a:spcPct val="95000"/>
              </a:lnSpc>
              <a:buClr>
                <a:srgbClr val="000000"/>
              </a:buClr>
              <a:buSzPct val="100000"/>
              <a:buFont typeface="Arial" charset="0"/>
              <a:buNone/>
            </a:pPr>
            <a:endParaRPr lang="pl-PL" sz="900" i="1" dirty="0" smtClean="0"/>
          </a:p>
          <a:p>
            <a:pPr>
              <a:lnSpc>
                <a:spcPct val="95000"/>
              </a:lnSpc>
              <a:buClr>
                <a:srgbClr val="000000"/>
              </a:buClr>
              <a:buSzPct val="100000"/>
              <a:buFont typeface="Arial" charset="0"/>
              <a:buNone/>
            </a:pPr>
            <a:r>
              <a:rPr lang="pl-PL" sz="900" i="1" dirty="0" smtClean="0"/>
              <a:t>10</a:t>
            </a:r>
          </a:p>
          <a:p>
            <a:pPr>
              <a:lnSpc>
                <a:spcPct val="95000"/>
              </a:lnSpc>
              <a:buClr>
                <a:srgbClr val="000000"/>
              </a:buClr>
              <a:buSzPct val="100000"/>
              <a:buFont typeface="Arial" charset="0"/>
              <a:buNone/>
            </a:pPr>
            <a:endParaRPr lang="pl-PL" sz="900" i="1" dirty="0" smtClean="0"/>
          </a:p>
          <a:p>
            <a:pPr>
              <a:lnSpc>
                <a:spcPct val="95000"/>
              </a:lnSpc>
              <a:buClr>
                <a:srgbClr val="000000"/>
              </a:buClr>
              <a:buSzPct val="100000"/>
              <a:buFont typeface="Arial" charset="0"/>
              <a:buNone/>
            </a:pPr>
            <a:r>
              <a:rPr lang="en-GB" sz="900" i="1" dirty="0" smtClean="0"/>
              <a:t>The Internet isn’t insecure. It may be </a:t>
            </a:r>
            <a:r>
              <a:rPr lang="en-GB" sz="900" dirty="0" smtClean="0"/>
              <a:t>unsecure</a:t>
            </a:r>
            <a:r>
              <a:rPr lang="en-GB" sz="900" i="1" dirty="0" smtClean="0"/>
              <a:t>.</a:t>
            </a:r>
          </a:p>
          <a:p>
            <a:pPr>
              <a:buClr>
                <a:srgbClr val="000000"/>
              </a:buClr>
              <a:buSzPct val="100000"/>
              <a:buFont typeface="Arial" charset="0"/>
              <a:buNone/>
            </a:pPr>
            <a:r>
              <a:rPr lang="en-GB" sz="900" i="1" dirty="0" smtClean="0"/>
              <a:t>Insecurity is mental state. The users of</a:t>
            </a:r>
          </a:p>
          <a:p>
            <a:pPr>
              <a:buClr>
                <a:srgbClr val="000000"/>
              </a:buClr>
              <a:buSzPct val="100000"/>
              <a:buFont typeface="Arial" charset="0"/>
              <a:buNone/>
            </a:pPr>
            <a:r>
              <a:rPr lang="en-GB" sz="900" i="1" dirty="0" smtClean="0"/>
              <a:t>the Internet may be insecure, and perhaps</a:t>
            </a:r>
          </a:p>
          <a:p>
            <a:pPr>
              <a:buClr>
                <a:srgbClr val="000000"/>
              </a:buClr>
              <a:buSzPct val="100000"/>
              <a:buFont typeface="Arial" charset="0"/>
              <a:buNone/>
            </a:pPr>
            <a:r>
              <a:rPr lang="en-GB" sz="900" i="1" dirty="0" smtClean="0"/>
              <a:t>rightfully so……</a:t>
            </a:r>
            <a:r>
              <a:rPr lang="en-GB" sz="900" dirty="0" err="1" smtClean="0"/>
              <a:t>Simson</a:t>
            </a:r>
            <a:r>
              <a:rPr lang="en-GB" sz="900" dirty="0" smtClean="0"/>
              <a:t> </a:t>
            </a:r>
            <a:r>
              <a:rPr lang="en-GB" sz="900" dirty="0" err="1" smtClean="0"/>
              <a:t>Garfinkel</a:t>
            </a:r>
            <a:endParaRPr lang="en-GB" sz="900" dirty="0" smtClean="0"/>
          </a:p>
          <a:p>
            <a:endParaRPr lang="pl-PL" dirty="0" smtClean="0"/>
          </a:p>
          <a:p>
            <a:endParaRPr lang="pl-PL" dirty="0" smtClean="0"/>
          </a:p>
          <a:p>
            <a:pPr>
              <a:lnSpc>
                <a:spcPct val="95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Limit data disclosure to intended set</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Monitor communications to catch terrorists</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Keep data from being corrupted</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Destroy computers with pirated content</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Track down bad guys</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Communicate anonymously</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506655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1:43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pl-PL" dirty="0" smtClean="0"/>
              <a:t>Paula</a:t>
            </a:r>
            <a:r>
              <a:rPr lang="pl-PL" baseline="0" dirty="0" smtClean="0"/>
              <a:t> – 10 m</a:t>
            </a:r>
            <a:endParaRPr lang="pl-PL" dirty="0" smtClean="0"/>
          </a:p>
          <a:p>
            <a:endParaRPr lang="pl-PL" dirty="0" smtClean="0"/>
          </a:p>
          <a:p>
            <a:r>
              <a:rPr lang="pl-PL" dirty="0" smtClean="0"/>
              <a:t>Hub – jak działa?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1:43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363" rtl="0" eaLnBrk="1" fontAlgn="auto" latinLnBrk="0" hangingPunct="1">
              <a:lnSpc>
                <a:spcPct val="95000"/>
              </a:lnSpc>
              <a:spcBef>
                <a:spcPts val="0"/>
              </a:spcBef>
              <a:spcAft>
                <a:spcPts val="333"/>
              </a:spcAft>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t>ARP</a:t>
            </a:r>
            <a:r>
              <a:rPr lang="pl-PL" sz="2400" dirty="0" smtClean="0"/>
              <a:t> </a:t>
            </a:r>
          </a:p>
          <a:p>
            <a:pPr>
              <a:lnSpc>
                <a:spcPct val="95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dirty="0" smtClean="0"/>
          </a:p>
          <a:p>
            <a:pPr>
              <a:lnSpc>
                <a:spcPct val="95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dirty="0" smtClean="0"/>
          </a:p>
          <a:p>
            <a:pPr>
              <a:lnSpc>
                <a:spcPct val="95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layer 3 technically superior</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Rogue packet problem</a:t>
            </a:r>
          </a:p>
          <a:p>
            <a:pPr lvl="2">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TCP doesn’t participate in crypto, so attacker can inject bogus packet, no way for TCP to recover</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easier to do outboard hardware processing (since each packet independently encrypted)</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layer 4 easier to deploy</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And unless API changes, layer 3 can’t pass up authenticated identity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506655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88160972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221496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13630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351394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35463383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872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5525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782718"/>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37146449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352701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981063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775699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719189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31152925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87402160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98941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6360145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1590071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083701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105643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7677087"/>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0117724"/>
      </p:ext>
    </p:extLst>
  </p:cSld>
  <p:clrMap bg1="dk1" tx1="lt1" bg2="dk2" tx2="lt2" accent1="accent1" accent2="accent2" accent3="accent3" accent4="accent4" accent5="accent5" accent6="accent6" hlink="hlink" folHlink="folHlink"/>
  <p:sldLayoutIdLst>
    <p:sldLayoutId id="2147483762"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1.jpeg"/><Relationship Id="rId18" Type="http://schemas.openxmlformats.org/officeDocument/2006/relationships/image" Target="../media/image32.emf"/><Relationship Id="rId3" Type="http://schemas.openxmlformats.org/officeDocument/2006/relationships/image" Target="../media/image28.png"/><Relationship Id="rId21" Type="http://schemas.openxmlformats.org/officeDocument/2006/relationships/customXml" Target="../ink/ink8.xml"/><Relationship Id="rId7" Type="http://schemas.openxmlformats.org/officeDocument/2006/relationships/customXml" Target="../ink/ink1.xml"/><Relationship Id="rId12" Type="http://schemas.openxmlformats.org/officeDocument/2006/relationships/image" Target="../media/image29.emf"/><Relationship Id="rId17" Type="http://schemas.openxmlformats.org/officeDocument/2006/relationships/customXml" Target="../ink/ink6.xml"/><Relationship Id="rId2" Type="http://schemas.openxmlformats.org/officeDocument/2006/relationships/image" Target="../media/image27.png"/><Relationship Id="rId16" Type="http://schemas.openxmlformats.org/officeDocument/2006/relationships/customXml" Target="../ink/ink5.xml"/><Relationship Id="rId20"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30.gif"/><Relationship Id="rId11" Type="http://schemas.openxmlformats.org/officeDocument/2006/relationships/customXml" Target="../ink/ink3.xml"/><Relationship Id="rId5" Type="http://schemas.microsoft.com/office/2007/relationships/hdphoto" Target="../media/hdphoto2.wdp"/><Relationship Id="rId15" Type="http://schemas.openxmlformats.org/officeDocument/2006/relationships/image" Target="../media/image31.emf"/><Relationship Id="rId10" Type="http://schemas.openxmlformats.org/officeDocument/2006/relationships/image" Target="../media/image28.emf"/><Relationship Id="rId19" Type="http://schemas.openxmlformats.org/officeDocument/2006/relationships/customXml" Target="../ink/ink7.xml"/><Relationship Id="rId4" Type="http://schemas.openxmlformats.org/officeDocument/2006/relationships/image" Target="../media/image29.png"/><Relationship Id="rId9" Type="http://schemas.openxmlformats.org/officeDocument/2006/relationships/customXml" Target="../ink/ink2.xml"/><Relationship Id="rId14" Type="http://schemas.openxmlformats.org/officeDocument/2006/relationships/customXml" Target="../ink/ink4.xml"/><Relationship Id="rId22" Type="http://schemas.openxmlformats.org/officeDocument/2006/relationships/image" Target="../media/image34.emf"/></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8.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2.wdp"/><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mailto:Marcus.Murray@truesec.se" TargetMode="External"/><Relationship Id="rId4" Type="http://schemas.openxmlformats.org/officeDocument/2006/relationships/hyperlink" Target="mailto:paula@cqure.p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security" TargetMode="External"/><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www.microsoft.com/endtoendtrust" TargetMode="External"/><Relationship Id="rId5" Type="http://schemas.openxmlformats.org/officeDocument/2006/relationships/hyperlink" Target="http://www.microsoft.com/sir" TargetMode="External"/><Relationship Id="rId4" Type="http://schemas.openxmlformats.org/officeDocument/2006/relationships/hyperlink" Target="http://www.microsoft.com/sdl"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40.png"/><Relationship Id="rId5" Type="http://schemas.openxmlformats.org/officeDocument/2006/relationships/hyperlink" Target="http://www.microsoft.com/learning" TargetMode="External"/><Relationship Id="rId10" Type="http://schemas.openxmlformats.org/officeDocument/2006/relationships/image" Target="../media/image39.emf"/><Relationship Id="rId4" Type="http://schemas.openxmlformats.org/officeDocument/2006/relationships/image" Target="../media/image36.png"/><Relationship Id="rId9" Type="http://schemas.openxmlformats.org/officeDocument/2006/relationships/image" Target="../media/image38.png"/><Relationship Id="rId1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1" y="1416083"/>
            <a:ext cx="3519377" cy="448160"/>
          </a:xfrm>
          <a:prstGeom prst="rect">
            <a:avLst/>
          </a:prstGeom>
          <a:solidFill>
            <a:srgbClr val="FF0000">
              <a:alpha val="73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7" name="Rectangle 16"/>
          <p:cNvSpPr/>
          <p:nvPr/>
        </p:nvSpPr>
        <p:spPr bwMode="auto">
          <a:xfrm>
            <a:off x="0" y="3964353"/>
            <a:ext cx="3519377" cy="448160"/>
          </a:xfrm>
          <a:prstGeom prst="rect">
            <a:avLst/>
          </a:prstGeom>
          <a:solidFill>
            <a:srgbClr val="59D01E"/>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p>
            <a:r>
              <a:rPr lang="pl-PL" dirty="0" smtClean="0"/>
              <a:t>Data-Link </a:t>
            </a:r>
            <a:r>
              <a:rPr lang="pl-PL" dirty="0" err="1" smtClean="0"/>
              <a:t>Layer</a:t>
            </a:r>
            <a:endParaRPr lang="en-US" dirty="0"/>
          </a:p>
        </p:txBody>
      </p:sp>
      <p:sp>
        <p:nvSpPr>
          <p:cNvPr id="16" name="Content Placeholder 15"/>
          <p:cNvSpPr>
            <a:spLocks noGrp="1"/>
          </p:cNvSpPr>
          <p:nvPr>
            <p:ph idx="1"/>
          </p:nvPr>
        </p:nvSpPr>
        <p:spPr>
          <a:xfrm>
            <a:off x="519113" y="1447799"/>
            <a:ext cx="9252202" cy="4179606"/>
          </a:xfrm>
        </p:spPr>
        <p:txBody>
          <a:bodyPr/>
          <a:lstStyle/>
          <a:p>
            <a:pPr marL="0" indent="0">
              <a:buNone/>
            </a:pPr>
            <a:r>
              <a:rPr lang="pl-PL" sz="2800" dirty="0" err="1" smtClean="0"/>
              <a:t>Issues</a:t>
            </a:r>
            <a:endParaRPr lang="pl-PL" sz="2800" dirty="0" smtClean="0"/>
          </a:p>
          <a:p>
            <a:pPr lvl="1"/>
            <a:r>
              <a:rPr lang="en-US" sz="2400" dirty="0" smtClean="0"/>
              <a:t>MAC </a:t>
            </a:r>
            <a:r>
              <a:rPr lang="en-US" sz="2400" dirty="0"/>
              <a:t>address spoofing </a:t>
            </a:r>
          </a:p>
          <a:p>
            <a:pPr lvl="1"/>
            <a:r>
              <a:rPr lang="en-US" sz="2400" dirty="0"/>
              <a:t>Wireless accessibility</a:t>
            </a:r>
          </a:p>
          <a:p>
            <a:pPr lvl="1"/>
            <a:r>
              <a:rPr lang="en-US" sz="2400" dirty="0"/>
              <a:t>Spanning tree malfunctions</a:t>
            </a:r>
          </a:p>
          <a:p>
            <a:pPr lvl="1"/>
            <a:r>
              <a:rPr lang="en-US" sz="2400" dirty="0"/>
              <a:t>Traffic flooding on the switch level </a:t>
            </a:r>
          </a:p>
          <a:p>
            <a:pPr marL="0" indent="0">
              <a:buNone/>
            </a:pPr>
            <a:endParaRPr lang="pl-PL" sz="2800" dirty="0" smtClean="0"/>
          </a:p>
          <a:p>
            <a:pPr marL="0" indent="0">
              <a:buNone/>
            </a:pPr>
            <a:r>
              <a:rPr lang="en-US" sz="2800" dirty="0" smtClean="0"/>
              <a:t>Countermeasures</a:t>
            </a:r>
            <a:r>
              <a:rPr lang="pl-PL" sz="2800" dirty="0" smtClean="0"/>
              <a:t> </a:t>
            </a:r>
            <a:endParaRPr lang="pl-PL" sz="2800" dirty="0"/>
          </a:p>
          <a:p>
            <a:pPr lvl="1"/>
            <a:r>
              <a:rPr lang="en-US" sz="2400" dirty="0" smtClean="0"/>
              <a:t>Segmentation (VLANs)</a:t>
            </a:r>
            <a:endParaRPr lang="en-US" sz="2400" dirty="0"/>
          </a:p>
          <a:p>
            <a:pPr lvl="1"/>
            <a:r>
              <a:rPr lang="en-US" sz="2400" dirty="0"/>
              <a:t>Use corporate-level wireless solutions</a:t>
            </a:r>
          </a:p>
          <a:p>
            <a:pPr lvl="1"/>
            <a:r>
              <a:rPr lang="en-US" sz="2400" dirty="0"/>
              <a:t>Disable all unnecessary switch </a:t>
            </a:r>
            <a:r>
              <a:rPr lang="en-US" sz="2400" dirty="0" smtClean="0"/>
              <a:t>ports</a:t>
            </a:r>
            <a:endParaRPr lang="en-US" sz="2400" dirty="0"/>
          </a:p>
        </p:txBody>
      </p:sp>
      <p:sp>
        <p:nvSpPr>
          <p:cNvPr id="5" name="Rounded Rectangle 4"/>
          <p:cNvSpPr/>
          <p:nvPr/>
        </p:nvSpPr>
        <p:spPr bwMode="auto">
          <a:xfrm>
            <a:off x="9771321" y="4769426"/>
            <a:ext cx="2208851" cy="430887"/>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a:effectLst>
            <a:outerShdw blurRad="40000" dist="230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mtClean="0">
                <a:solidFill>
                  <a:schemeClr val="tx1">
                    <a:alpha val="99000"/>
                  </a:schemeClr>
                </a:solidFill>
              </a:rPr>
              <a:t>Transport Layer</a:t>
            </a:r>
          </a:p>
        </p:txBody>
      </p:sp>
      <p:sp>
        <p:nvSpPr>
          <p:cNvPr id="6" name="Rounded Rectangle 5"/>
          <p:cNvSpPr/>
          <p:nvPr/>
        </p:nvSpPr>
        <p:spPr bwMode="auto">
          <a:xfrm>
            <a:off x="9771321" y="6219728"/>
            <a:ext cx="2208851" cy="430887"/>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Application Layer</a:t>
            </a:r>
          </a:p>
        </p:txBody>
      </p:sp>
      <p:sp>
        <p:nvSpPr>
          <p:cNvPr id="7" name="Rounded Rectangle 6"/>
          <p:cNvSpPr/>
          <p:nvPr/>
        </p:nvSpPr>
        <p:spPr bwMode="auto">
          <a:xfrm>
            <a:off x="9771314" y="5746290"/>
            <a:ext cx="2208851" cy="430887"/>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Presentation Layer</a:t>
            </a:r>
          </a:p>
        </p:txBody>
      </p:sp>
      <p:sp>
        <p:nvSpPr>
          <p:cNvPr id="8" name="Rounded Rectangle 7"/>
          <p:cNvSpPr/>
          <p:nvPr/>
        </p:nvSpPr>
        <p:spPr bwMode="auto">
          <a:xfrm>
            <a:off x="9771317" y="5255046"/>
            <a:ext cx="2208851" cy="430887"/>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Session Layer</a:t>
            </a:r>
          </a:p>
        </p:txBody>
      </p:sp>
      <p:sp>
        <p:nvSpPr>
          <p:cNvPr id="10" name="Rounded Rectangle 9"/>
          <p:cNvSpPr/>
          <p:nvPr/>
        </p:nvSpPr>
        <p:spPr bwMode="auto">
          <a:xfrm>
            <a:off x="9771321" y="4264107"/>
            <a:ext cx="2208851" cy="430888"/>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mtClean="0">
                <a:solidFill>
                  <a:schemeClr val="tx1">
                    <a:alpha val="99000"/>
                  </a:schemeClr>
                </a:solidFill>
              </a:rPr>
              <a:t>Network Layer</a:t>
            </a:r>
            <a:endParaRPr lang="en-US">
              <a:solidFill>
                <a:schemeClr val="tx1">
                  <a:alpha val="99000"/>
                </a:schemeClr>
              </a:solidFill>
            </a:endParaRPr>
          </a:p>
        </p:txBody>
      </p:sp>
      <p:sp>
        <p:nvSpPr>
          <p:cNvPr id="11" name="Rounded Rectangle 10"/>
          <p:cNvSpPr/>
          <p:nvPr/>
        </p:nvSpPr>
        <p:spPr bwMode="auto">
          <a:xfrm>
            <a:off x="9771321" y="3769421"/>
            <a:ext cx="2208851" cy="430888"/>
          </a:xfrm>
          <a:prstGeom prst="roundRect">
            <a:avLst>
              <a:gd name="adj" fmla="val 0"/>
            </a:avLst>
          </a:prstGeom>
          <a:gradFill>
            <a:gsLst>
              <a:gs pos="0">
                <a:schemeClr val="accent3">
                  <a:shade val="51000"/>
                  <a:satMod val="130000"/>
                </a:schemeClr>
              </a:gs>
              <a:gs pos="80000">
                <a:schemeClr val="accent3">
                  <a:shade val="93000"/>
                  <a:satMod val="130000"/>
                </a:schemeClr>
              </a:gs>
              <a:gs pos="100000">
                <a:schemeClr val="accent3">
                  <a:shade val="94000"/>
                  <a:satMod val="135000"/>
                </a:schemeClr>
              </a:gs>
            </a:gsLst>
          </a:gradFill>
          <a:ln>
            <a:headEnd type="none" w="med" len="med"/>
            <a:tailEnd type="none" w="med" len="med"/>
          </a:ln>
          <a:effectLst>
            <a:outerShdw blurRad="40000" dist="23000" dir="5400000" rotWithShape="0">
              <a:srgbClr val="000000">
                <a:alpha val="71000"/>
              </a:srgbClr>
            </a:outerShdw>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Data-Link Layer</a:t>
            </a:r>
          </a:p>
        </p:txBody>
      </p:sp>
      <p:sp>
        <p:nvSpPr>
          <p:cNvPr id="12" name="Rounded Rectangle 11"/>
          <p:cNvSpPr/>
          <p:nvPr/>
        </p:nvSpPr>
        <p:spPr bwMode="auto">
          <a:xfrm>
            <a:off x="9771321" y="3292303"/>
            <a:ext cx="2208851" cy="430888"/>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Physical Layer</a:t>
            </a:r>
          </a:p>
        </p:txBody>
      </p:sp>
      <p:sp>
        <p:nvSpPr>
          <p:cNvPr id="14" name="Rectangle 13"/>
          <p:cNvSpPr/>
          <p:nvPr/>
        </p:nvSpPr>
        <p:spPr bwMode="auto">
          <a:xfrm>
            <a:off x="9771307" y="3295983"/>
            <a:ext cx="2208858" cy="427208"/>
          </a:xfrm>
          <a:prstGeom prst="rect">
            <a:avLst/>
          </a:prstGeom>
          <a:solidFill>
            <a:srgbClr val="FFFFFF">
              <a:alpha val="68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5" name="Rectangle 14"/>
          <p:cNvSpPr/>
          <p:nvPr/>
        </p:nvSpPr>
        <p:spPr bwMode="auto">
          <a:xfrm>
            <a:off x="9771307" y="4248337"/>
            <a:ext cx="2208858" cy="2402278"/>
          </a:xfrm>
          <a:prstGeom prst="rect">
            <a:avLst/>
          </a:prstGeom>
          <a:solidFill>
            <a:srgbClr val="FFFFFF">
              <a:alpha val="68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378331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pl-PL" dirty="0" smtClean="0"/>
              <a:t>demo</a:t>
            </a:r>
            <a:endParaRPr lang="en-US" dirty="0"/>
          </a:p>
        </p:txBody>
      </p:sp>
      <p:sp>
        <p:nvSpPr>
          <p:cNvPr id="3" name="Title 2"/>
          <p:cNvSpPr>
            <a:spLocks noGrp="1"/>
          </p:cNvSpPr>
          <p:nvPr>
            <p:ph type="ctrTitle"/>
          </p:nvPr>
        </p:nvSpPr>
        <p:spPr/>
        <p:txBody>
          <a:bodyPr/>
          <a:lstStyle/>
          <a:p>
            <a:r>
              <a:rPr lang="en-US" dirty="0" smtClean="0"/>
              <a:t>802.1x</a:t>
            </a:r>
            <a:r>
              <a:rPr lang="pl-PL" dirty="0" smtClean="0"/>
              <a:t> (IN)</a:t>
            </a:r>
            <a:r>
              <a:rPr lang="pl-PL" dirty="0"/>
              <a:t>S</a:t>
            </a:r>
            <a:r>
              <a:rPr lang="pl-PL" dirty="0" smtClean="0"/>
              <a:t>ecurity</a:t>
            </a:r>
            <a:endParaRPr lang="en-US" dirty="0"/>
          </a:p>
        </p:txBody>
      </p:sp>
      <p:sp>
        <p:nvSpPr>
          <p:cNvPr id="4" name="Subtitle 3"/>
          <p:cNvSpPr>
            <a:spLocks noGrp="1"/>
          </p:cNvSpPr>
          <p:nvPr>
            <p:ph type="subTitle" idx="1"/>
          </p:nvPr>
        </p:nvSpPr>
        <p:spPr/>
        <p:txBody>
          <a:bodyPr/>
          <a:lstStyle/>
          <a:p>
            <a:r>
              <a:rPr lang="pl-PL" dirty="0" err="1" smtClean="0"/>
              <a:t>Shadow</a:t>
            </a:r>
            <a:r>
              <a:rPr lang="pl-PL" dirty="0" smtClean="0"/>
              <a:t> Host </a:t>
            </a:r>
            <a:r>
              <a:rPr lang="pl-PL" dirty="0" err="1" smtClean="0"/>
              <a:t>Scenario</a:t>
            </a:r>
            <a:endParaRPr lang="en-US" dirty="0"/>
          </a:p>
        </p:txBody>
      </p:sp>
    </p:spTree>
    <p:extLst>
      <p:ext uri="{BB962C8B-B14F-4D97-AF65-F5344CB8AC3E}">
        <p14:creationId xmlns:p14="http://schemas.microsoft.com/office/powerpoint/2010/main" val="379366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v-SE" dirty="0" smtClean="0"/>
              <a:t>demo</a:t>
            </a:r>
            <a:endParaRPr lang="sv-SE" dirty="0"/>
          </a:p>
        </p:txBody>
      </p:sp>
      <p:grpSp>
        <p:nvGrpSpPr>
          <p:cNvPr id="5" name="Group 4"/>
          <p:cNvGrpSpPr/>
          <p:nvPr/>
        </p:nvGrpSpPr>
        <p:grpSpPr>
          <a:xfrm>
            <a:off x="2791359" y="4470378"/>
            <a:ext cx="1190161" cy="956307"/>
            <a:chOff x="5896225" y="2149992"/>
            <a:chExt cx="1190161" cy="956307"/>
          </a:xfrm>
          <a:noFill/>
        </p:grpSpPr>
        <p:grpSp>
          <p:nvGrpSpPr>
            <p:cNvPr id="6" name="Group 5"/>
            <p:cNvGrpSpPr/>
            <p:nvPr/>
          </p:nvGrpSpPr>
          <p:grpSpPr>
            <a:xfrm>
              <a:off x="5896225" y="2149992"/>
              <a:ext cx="1190161" cy="956307"/>
              <a:chOff x="1217612" y="3205163"/>
              <a:chExt cx="1563688" cy="1176675"/>
            </a:xfrm>
            <a:grpFill/>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a:grpFill/>
            </p:spPr>
          </p:pic>
          <p:sp>
            <p:nvSpPr>
              <p:cNvPr id="9" name="Rectangle 8"/>
              <p:cNvSpPr/>
              <p:nvPr/>
            </p:nvSpPr>
            <p:spPr bwMode="auto">
              <a:xfrm>
                <a:off x="1341885" y="3318054"/>
                <a:ext cx="1296144" cy="775076"/>
              </a:xfrm>
              <a:prstGeom prst="rect">
                <a:avLst/>
              </a:prstGeom>
              <a:grp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7" name="TextBox 6"/>
            <p:cNvSpPr txBox="1"/>
            <p:nvPr/>
          </p:nvSpPr>
          <p:spPr>
            <a:xfrm>
              <a:off x="5998041" y="2309862"/>
              <a:ext cx="986527" cy="492443"/>
            </a:xfrm>
            <a:prstGeom prst="rect">
              <a:avLst/>
            </a:prstGeom>
            <a:grp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Untrusted</a:t>
              </a:r>
            </a:p>
            <a:p>
              <a:pPr algn="ctr"/>
              <a:r>
                <a:rPr lang="sv-SE" sz="1600" dirty="0" smtClean="0">
                  <a:gradFill>
                    <a:gsLst>
                      <a:gs pos="0">
                        <a:schemeClr val="tx1"/>
                      </a:gs>
                      <a:gs pos="86000">
                        <a:schemeClr val="tx1"/>
                      </a:gs>
                    </a:gsLst>
                    <a:lin ang="5400000" scaled="0"/>
                  </a:gradFill>
                </a:rPr>
                <a:t>Computer</a:t>
              </a:r>
            </a:p>
          </p:txBody>
        </p:sp>
      </p:grpSp>
      <p:grpSp>
        <p:nvGrpSpPr>
          <p:cNvPr id="10" name="Group 9"/>
          <p:cNvGrpSpPr/>
          <p:nvPr/>
        </p:nvGrpSpPr>
        <p:grpSpPr>
          <a:xfrm>
            <a:off x="2070740" y="393985"/>
            <a:ext cx="1190161" cy="956307"/>
            <a:chOff x="7980938" y="2470913"/>
            <a:chExt cx="1190161" cy="956307"/>
          </a:xfrm>
        </p:grpSpPr>
        <p:grpSp>
          <p:nvGrpSpPr>
            <p:cNvPr id="11" name="Group 10"/>
            <p:cNvGrpSpPr/>
            <p:nvPr/>
          </p:nvGrpSpPr>
          <p:grpSpPr>
            <a:xfrm>
              <a:off x="7980938" y="2470913"/>
              <a:ext cx="1190161" cy="956307"/>
              <a:chOff x="1217612" y="3205163"/>
              <a:chExt cx="1563688" cy="1176675"/>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14" name="Rectangle 13"/>
              <p:cNvSpPr/>
              <p:nvPr/>
            </p:nvSpPr>
            <p:spPr bwMode="auto">
              <a:xfrm>
                <a:off x="1341885" y="3318054"/>
                <a:ext cx="1296144" cy="775076"/>
              </a:xfrm>
              <a:prstGeom prst="rect">
                <a:avLst/>
              </a:prstGeom>
              <a:solidFill>
                <a:schemeClr val="tx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2" name="TextBox 11"/>
            <p:cNvSpPr txBox="1"/>
            <p:nvPr/>
          </p:nvSpPr>
          <p:spPr>
            <a:xfrm>
              <a:off x="8082754" y="2600623"/>
              <a:ext cx="986527" cy="553998"/>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Radius</a:t>
              </a:r>
            </a:p>
            <a:p>
              <a:pPr algn="ctr"/>
              <a:r>
                <a:rPr lang="sv-SE" dirty="0" smtClean="0">
                  <a:gradFill>
                    <a:gsLst>
                      <a:gs pos="0">
                        <a:schemeClr val="tx1"/>
                      </a:gs>
                      <a:gs pos="86000">
                        <a:schemeClr val="tx1"/>
                      </a:gs>
                    </a:gsLst>
                    <a:lin ang="5400000" scaled="0"/>
                  </a:gradFill>
                </a:rPr>
                <a:t>Server</a:t>
              </a:r>
            </a:p>
          </p:txBody>
        </p:sp>
      </p:grpSp>
      <p:pic>
        <p:nvPicPr>
          <p:cNvPr id="19" name="Picture 2" descr="C:\Users\mm01\Desktop\httpzcoolcomcnpicpngpng_7945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240" y="5344597"/>
            <a:ext cx="783148" cy="78314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2791735" y="4469041"/>
            <a:ext cx="1190161" cy="956308"/>
            <a:chOff x="9492720" y="2269761"/>
            <a:chExt cx="1190161" cy="956308"/>
          </a:xfrm>
        </p:grpSpPr>
        <p:grpSp>
          <p:nvGrpSpPr>
            <p:cNvPr id="22" name="Group 21"/>
            <p:cNvGrpSpPr/>
            <p:nvPr/>
          </p:nvGrpSpPr>
          <p:grpSpPr>
            <a:xfrm>
              <a:off x="9492720" y="2269761"/>
              <a:ext cx="1190161" cy="956308"/>
              <a:chOff x="1217612" y="3205164"/>
              <a:chExt cx="1563688" cy="1176675"/>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612" y="3205164"/>
                <a:ext cx="1563688" cy="1176675"/>
              </a:xfrm>
              <a:prstGeom prst="rect">
                <a:avLst/>
              </a:prstGeom>
            </p:spPr>
          </p:pic>
          <p:sp>
            <p:nvSpPr>
              <p:cNvPr id="25" name="Rectangle 24"/>
              <p:cNvSpPr/>
              <p:nvPr/>
            </p:nvSpPr>
            <p:spPr bwMode="auto">
              <a:xfrm>
                <a:off x="1341885" y="3341494"/>
                <a:ext cx="1296144" cy="775076"/>
              </a:xfrm>
              <a:prstGeom prst="rect">
                <a:avLst/>
              </a:prstGeom>
              <a:solidFill>
                <a:schemeClr val="bg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23" name="TextBox 22"/>
            <p:cNvSpPr txBox="1"/>
            <p:nvPr/>
          </p:nvSpPr>
          <p:spPr>
            <a:xfrm>
              <a:off x="9594536" y="2537967"/>
              <a:ext cx="986527" cy="276999"/>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Client</a:t>
              </a:r>
            </a:p>
          </p:txBody>
        </p:sp>
      </p:grpSp>
      <p:grpSp>
        <p:nvGrpSpPr>
          <p:cNvPr id="63" name="Group 62"/>
          <p:cNvGrpSpPr/>
          <p:nvPr/>
        </p:nvGrpSpPr>
        <p:grpSpPr>
          <a:xfrm>
            <a:off x="12361038" y="2840227"/>
            <a:ext cx="1299675" cy="1840863"/>
            <a:chOff x="786658" y="3966113"/>
            <a:chExt cx="1299675" cy="1840863"/>
          </a:xfrm>
        </p:grpSpPr>
        <p:pic>
          <p:nvPicPr>
            <p:cNvPr id="17" name="Picture 2" descr="C:\Users\mm01\Desktop\httpzcoolcomcnpicpngpng_7945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9" y="4823125"/>
              <a:ext cx="783148" cy="7831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mm01\Desktop\httpzcoolcomcnpicpngpng_7945png.png"/>
            <p:cNvPicPr>
              <a:picLocks noChangeAspect="1" noChangeArrowheads="1"/>
            </p:cNvPicPr>
            <p:nvPr/>
          </p:nvPicPr>
          <p:blipFill>
            <a:blip r:embed="rId4">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12242" y="4828179"/>
              <a:ext cx="783148" cy="78314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919347" y="5529977"/>
              <a:ext cx="1166986" cy="276999"/>
            </a:xfrm>
            <a:prstGeom prst="rect">
              <a:avLst/>
            </a:prstGeom>
            <a:noFill/>
          </p:spPr>
          <p:txBody>
            <a:bodyPr wrap="none" lIns="0" tIns="0" rIns="0" bIns="0" rtlCol="0">
              <a:spAutoFit/>
            </a:bodyPr>
            <a:lstStyle/>
            <a:p>
              <a:r>
                <a:rPr lang="sv-SE" dirty="0" smtClean="0">
                  <a:gradFill>
                    <a:gsLst>
                      <a:gs pos="0">
                        <a:schemeClr val="tx1"/>
                      </a:gs>
                      <a:gs pos="86000">
                        <a:schemeClr val="tx1"/>
                      </a:gs>
                    </a:gsLst>
                    <a:lin ang="5400000" scaled="0"/>
                  </a:gradFill>
                </a:rPr>
                <a:t>Evil Hacker</a:t>
              </a:r>
            </a:p>
          </p:txBody>
        </p:sp>
        <p:grpSp>
          <p:nvGrpSpPr>
            <p:cNvPr id="26" name="Group 25"/>
            <p:cNvGrpSpPr/>
            <p:nvPr/>
          </p:nvGrpSpPr>
          <p:grpSpPr>
            <a:xfrm>
              <a:off x="786658" y="3966113"/>
              <a:ext cx="1190161" cy="956307"/>
              <a:chOff x="5896225" y="2149992"/>
              <a:chExt cx="1190161" cy="956307"/>
            </a:xfrm>
          </p:grpSpPr>
          <p:grpSp>
            <p:nvGrpSpPr>
              <p:cNvPr id="27" name="Group 26"/>
              <p:cNvGrpSpPr/>
              <p:nvPr/>
            </p:nvGrpSpPr>
            <p:grpSpPr>
              <a:xfrm>
                <a:off x="5896225" y="2149992"/>
                <a:ext cx="1190161" cy="956307"/>
                <a:chOff x="1217612" y="3205163"/>
                <a:chExt cx="1563688" cy="1176675"/>
              </a:xfrm>
            </p:grpSpPr>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30" name="Rectangle 29"/>
                <p:cNvSpPr/>
                <p:nvPr/>
              </p:nvSpPr>
              <p:spPr bwMode="auto">
                <a:xfrm>
                  <a:off x="1341885" y="3318054"/>
                  <a:ext cx="1296144" cy="775076"/>
                </a:xfrm>
                <a:prstGeom prst="rect">
                  <a:avLst/>
                </a:prstGeom>
                <a:solidFill>
                  <a:srgbClr val="C0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28" name="TextBox 27"/>
              <p:cNvSpPr txBox="1"/>
              <p:nvPr/>
            </p:nvSpPr>
            <p:spPr>
              <a:xfrm>
                <a:off x="5998041" y="2309862"/>
                <a:ext cx="986527" cy="492443"/>
              </a:xfrm>
              <a:prstGeom prst="rect">
                <a:avLst/>
              </a:prstGeom>
              <a:no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Hacker</a:t>
                </a:r>
              </a:p>
              <a:p>
                <a:pPr algn="ctr"/>
                <a:r>
                  <a:rPr lang="sv-SE" sz="1600" dirty="0" smtClean="0">
                    <a:gradFill>
                      <a:gsLst>
                        <a:gs pos="0">
                          <a:schemeClr val="tx1"/>
                        </a:gs>
                        <a:gs pos="86000">
                          <a:schemeClr val="tx1"/>
                        </a:gs>
                      </a:gsLst>
                      <a:lin ang="5400000" scaled="0"/>
                    </a:gradFill>
                  </a:rPr>
                  <a:t>Computer</a:t>
                </a:r>
              </a:p>
            </p:txBody>
          </p:sp>
        </p:grpSp>
      </p:grpSp>
      <p:pic>
        <p:nvPicPr>
          <p:cNvPr id="4098" name="Picture 2" descr="http://www.1st-computer-networks.co.uk/img/cisco-3750.gif"/>
          <p:cNvPicPr>
            <a:picLocks noChangeAspect="1" noChangeArrowheads="1"/>
          </p:cNvPicPr>
          <p:nvPr/>
        </p:nvPicPr>
        <p:blipFill>
          <a:blip r:embed="rId6">
            <a:clrChange>
              <a:clrFrom>
                <a:srgbClr val="CCCCCC"/>
              </a:clrFrom>
              <a:clrTo>
                <a:srgbClr val="CCCCCC">
                  <a:alpha val="0"/>
                </a:srgbClr>
              </a:clrTo>
            </a:clrChange>
            <a:extLst>
              <a:ext uri="{28A0092B-C50C-407E-A947-70E740481C1C}">
                <a14:useLocalDpi xmlns:a14="http://schemas.microsoft.com/office/drawing/2010/main" val="0"/>
              </a:ext>
            </a:extLst>
          </a:blip>
          <a:srcRect/>
          <a:stretch>
            <a:fillRect/>
          </a:stretch>
        </p:blipFill>
        <p:spPr bwMode="auto">
          <a:xfrm>
            <a:off x="2463491" y="2399455"/>
            <a:ext cx="1892291" cy="1287766"/>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a:off x="796458" y="393985"/>
            <a:ext cx="1190161" cy="956307"/>
            <a:chOff x="7980938" y="2470913"/>
            <a:chExt cx="1190161" cy="956307"/>
          </a:xfrm>
        </p:grpSpPr>
        <p:grpSp>
          <p:nvGrpSpPr>
            <p:cNvPr id="33" name="Group 32"/>
            <p:cNvGrpSpPr/>
            <p:nvPr/>
          </p:nvGrpSpPr>
          <p:grpSpPr>
            <a:xfrm>
              <a:off x="7980938" y="2470913"/>
              <a:ext cx="1190161" cy="956307"/>
              <a:chOff x="1217612" y="3205163"/>
              <a:chExt cx="1563688" cy="1176675"/>
            </a:xfrm>
          </p:grpSpPr>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36" name="Rectangle 35"/>
              <p:cNvSpPr/>
              <p:nvPr/>
            </p:nvSpPr>
            <p:spPr bwMode="auto">
              <a:xfrm>
                <a:off x="1341885" y="3318054"/>
                <a:ext cx="1296144" cy="775076"/>
              </a:xfrm>
              <a:prstGeom prst="rect">
                <a:avLst/>
              </a:prstGeom>
              <a:solidFill>
                <a:schemeClr val="tx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34" name="TextBox 33"/>
            <p:cNvSpPr txBox="1"/>
            <p:nvPr/>
          </p:nvSpPr>
          <p:spPr>
            <a:xfrm>
              <a:off x="8082754" y="2600623"/>
              <a:ext cx="986527" cy="52322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Domain</a:t>
              </a:r>
            </a:p>
            <a:p>
              <a:pPr algn="ctr"/>
              <a:r>
                <a:rPr lang="sv-SE" sz="1600" dirty="0" smtClean="0">
                  <a:gradFill>
                    <a:gsLst>
                      <a:gs pos="0">
                        <a:schemeClr val="tx1"/>
                      </a:gs>
                      <a:gs pos="86000">
                        <a:schemeClr val="tx1"/>
                      </a:gs>
                    </a:gsLst>
                    <a:lin ang="5400000" scaled="0"/>
                  </a:gradFill>
                </a:rPr>
                <a:t>Controller</a:t>
              </a:r>
            </a:p>
          </p:txBody>
        </p:sp>
      </p:grpSp>
      <p:grpSp>
        <p:nvGrpSpPr>
          <p:cNvPr id="37" name="Group 36"/>
          <p:cNvGrpSpPr/>
          <p:nvPr/>
        </p:nvGrpSpPr>
        <p:grpSpPr>
          <a:xfrm>
            <a:off x="3267439" y="372677"/>
            <a:ext cx="1190161" cy="956307"/>
            <a:chOff x="7980938" y="2470913"/>
            <a:chExt cx="1190161" cy="956307"/>
          </a:xfrm>
        </p:grpSpPr>
        <p:grpSp>
          <p:nvGrpSpPr>
            <p:cNvPr id="38" name="Group 37"/>
            <p:cNvGrpSpPr/>
            <p:nvPr/>
          </p:nvGrpSpPr>
          <p:grpSpPr>
            <a:xfrm>
              <a:off x="7980938" y="2470913"/>
              <a:ext cx="1190161" cy="956307"/>
              <a:chOff x="1217612" y="3205163"/>
              <a:chExt cx="1563688" cy="1176675"/>
            </a:xfrm>
          </p:grpSpPr>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41" name="Rectangle 40"/>
              <p:cNvSpPr/>
              <p:nvPr/>
            </p:nvSpPr>
            <p:spPr bwMode="auto">
              <a:xfrm>
                <a:off x="1341885" y="3318054"/>
                <a:ext cx="1296144" cy="775076"/>
              </a:xfrm>
              <a:prstGeom prst="rect">
                <a:avLst/>
              </a:prstGeom>
              <a:solidFill>
                <a:schemeClr val="tx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39" name="TextBox 38"/>
            <p:cNvSpPr txBox="1"/>
            <p:nvPr/>
          </p:nvSpPr>
          <p:spPr>
            <a:xfrm>
              <a:off x="8082754" y="2600623"/>
              <a:ext cx="986527" cy="553998"/>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CA</a:t>
              </a:r>
            </a:p>
            <a:p>
              <a:pPr algn="ctr"/>
              <a:r>
                <a:rPr lang="sv-SE" dirty="0" smtClean="0">
                  <a:gradFill>
                    <a:gsLst>
                      <a:gs pos="0">
                        <a:schemeClr val="tx1"/>
                      </a:gs>
                      <a:gs pos="86000">
                        <a:schemeClr val="tx1"/>
                      </a:gs>
                    </a:gsLst>
                    <a:lin ang="5400000" scaled="0"/>
                  </a:gradFill>
                </a:rPr>
                <a:t>Server</a:t>
              </a:r>
            </a:p>
          </p:txBody>
        </p:sp>
      </p:grpSp>
      <mc:AlternateContent xmlns:mc="http://schemas.openxmlformats.org/markup-compatibility/2006" xmlns:p14="http://schemas.microsoft.com/office/powerpoint/2010/main">
        <mc:Choice Requires="p14">
          <p:contentPart p14:bwMode="auto" r:id="rId7">
            <p14:nvContentPartPr>
              <p14:cNvPr id="52" name="Ink 51"/>
              <p14:cNvContentPartPr/>
              <p14:nvPr/>
            </p14:nvContentPartPr>
            <p14:xfrm>
              <a:off x="1365710" y="1296547"/>
              <a:ext cx="1758960" cy="1552680"/>
            </p14:xfrm>
          </p:contentPart>
        </mc:Choice>
        <mc:Fallback xmlns="">
          <p:pic>
            <p:nvPicPr>
              <p:cNvPr id="52" name="Ink 51"/>
              <p:cNvPicPr/>
              <p:nvPr/>
            </p:nvPicPr>
            <p:blipFill>
              <a:blip r:embed="rId8"/>
              <a:stretch>
                <a:fillRect/>
              </a:stretch>
            </p:blipFill>
            <p:spPr>
              <a:xfrm>
                <a:off x="1355270" y="1286467"/>
                <a:ext cx="1780200" cy="1573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4" name="Ink 53"/>
              <p14:cNvContentPartPr/>
              <p14:nvPr/>
            </p14:nvContentPartPr>
            <p14:xfrm>
              <a:off x="2668190" y="1297987"/>
              <a:ext cx="531720" cy="1542240"/>
            </p14:xfrm>
          </p:contentPart>
        </mc:Choice>
        <mc:Fallback xmlns="">
          <p:pic>
            <p:nvPicPr>
              <p:cNvPr id="54" name="Ink 53"/>
              <p:cNvPicPr/>
              <p:nvPr/>
            </p:nvPicPr>
            <p:blipFill>
              <a:blip r:embed="rId10"/>
              <a:stretch>
                <a:fillRect/>
              </a:stretch>
            </p:blipFill>
            <p:spPr>
              <a:xfrm>
                <a:off x="2659550" y="1289347"/>
                <a:ext cx="550800" cy="1561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6" name="Ink 55"/>
              <p14:cNvContentPartPr/>
              <p14:nvPr/>
            </p14:nvContentPartPr>
            <p14:xfrm>
              <a:off x="3235190" y="1273867"/>
              <a:ext cx="662400" cy="1572120"/>
            </p14:xfrm>
          </p:contentPart>
        </mc:Choice>
        <mc:Fallback xmlns="">
          <p:pic>
            <p:nvPicPr>
              <p:cNvPr id="56" name="Ink 55"/>
              <p:cNvPicPr/>
              <p:nvPr/>
            </p:nvPicPr>
            <p:blipFill>
              <a:blip r:embed="rId12"/>
              <a:stretch>
                <a:fillRect/>
              </a:stretch>
            </p:blipFill>
            <p:spPr>
              <a:xfrm>
                <a:off x="3224030" y="1263787"/>
                <a:ext cx="680760" cy="1593360"/>
              </a:xfrm>
              <a:prstGeom prst="rect">
                <a:avLst/>
              </a:prstGeom>
            </p:spPr>
          </p:pic>
        </mc:Fallback>
      </mc:AlternateContent>
      <p:pic>
        <p:nvPicPr>
          <p:cNvPr id="4100" name="Picture 4" descr="http://t2.gstatic.com/images?q=tbn:ANd9GcQaOm5ijbwf7gxJ5ZY2Qi1jyERS096ZvWSU076LAvAAm4RgYOr07A"/>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7752" y="2324220"/>
            <a:ext cx="1086917" cy="92209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4">
            <p14:nvContentPartPr>
              <p14:cNvPr id="4097" name="Ink 4096"/>
              <p14:cNvContentPartPr/>
              <p14:nvPr/>
            </p14:nvContentPartPr>
            <p14:xfrm>
              <a:off x="3427918" y="3978780"/>
              <a:ext cx="45719" cy="548640"/>
            </p14:xfrm>
          </p:contentPart>
        </mc:Choice>
        <mc:Fallback xmlns="">
          <p:pic>
            <p:nvPicPr>
              <p:cNvPr id="4097" name="Ink 4096"/>
              <p:cNvPicPr/>
              <p:nvPr/>
            </p:nvPicPr>
            <p:blipFill>
              <a:blip r:embed="rId15"/>
              <a:stretch>
                <a:fillRect/>
              </a:stretch>
            </p:blipFill>
            <p:spPr>
              <a:xfrm>
                <a:off x="3418847" y="3966540"/>
                <a:ext cx="66401" cy="570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8" name="Ink 67"/>
              <p14:cNvContentPartPr/>
              <p14:nvPr/>
            </p14:nvContentPartPr>
            <p14:xfrm>
              <a:off x="3409636" y="3412901"/>
              <a:ext cx="45719" cy="548640"/>
            </p14:xfrm>
          </p:contentPart>
        </mc:Choice>
        <mc:Fallback xmlns="">
          <p:pic>
            <p:nvPicPr>
              <p:cNvPr id="68" name="Ink 67"/>
              <p:cNvPicPr/>
              <p:nvPr/>
            </p:nvPicPr>
            <p:blipFill>
              <a:blip r:embed="rId15"/>
              <a:stretch>
                <a:fillRect/>
              </a:stretch>
            </p:blipFill>
            <p:spPr>
              <a:xfrm>
                <a:off x="3400565" y="3400661"/>
                <a:ext cx="66401" cy="570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01" name="Ink 4100"/>
              <p14:cNvContentPartPr/>
              <p14:nvPr/>
            </p14:nvContentPartPr>
            <p14:xfrm>
              <a:off x="3439997" y="3885385"/>
              <a:ext cx="1203840" cy="354600"/>
            </p14:xfrm>
          </p:contentPart>
        </mc:Choice>
        <mc:Fallback xmlns="">
          <p:pic>
            <p:nvPicPr>
              <p:cNvPr id="4101" name="Ink 4100"/>
              <p:cNvPicPr/>
              <p:nvPr/>
            </p:nvPicPr>
            <p:blipFill>
              <a:blip r:embed="rId18"/>
              <a:stretch>
                <a:fillRect/>
              </a:stretch>
            </p:blipFill>
            <p:spPr>
              <a:xfrm>
                <a:off x="3432077" y="3874585"/>
                <a:ext cx="122328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03" name="Ink 4102"/>
              <p14:cNvContentPartPr/>
              <p14:nvPr/>
            </p14:nvContentPartPr>
            <p14:xfrm rot="20332002">
              <a:off x="4819773" y="2778765"/>
              <a:ext cx="2486277" cy="1780431"/>
            </p14:xfrm>
          </p:contentPart>
        </mc:Choice>
        <mc:Fallback xmlns="">
          <p:pic>
            <p:nvPicPr>
              <p:cNvPr id="4103" name="Ink 4102"/>
              <p:cNvPicPr/>
              <p:nvPr/>
            </p:nvPicPr>
            <p:blipFill>
              <a:blip r:embed="rId20"/>
              <a:stretch>
                <a:fillRect/>
              </a:stretch>
            </p:blipFill>
            <p:spPr>
              <a:xfrm rot="20332002">
                <a:off x="4814733" y="2772284"/>
                <a:ext cx="2502115" cy="179699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07" name="Ink 4106"/>
              <p14:cNvContentPartPr/>
              <p14:nvPr/>
            </p14:nvContentPartPr>
            <p14:xfrm>
              <a:off x="3736164" y="3378714"/>
              <a:ext cx="1287099" cy="447296"/>
            </p14:xfrm>
          </p:contentPart>
        </mc:Choice>
        <mc:Fallback xmlns="">
          <p:pic>
            <p:nvPicPr>
              <p:cNvPr id="4107" name="Ink 4106"/>
              <p:cNvPicPr/>
              <p:nvPr/>
            </p:nvPicPr>
            <p:blipFill>
              <a:blip r:embed="rId22"/>
              <a:stretch>
                <a:fillRect/>
              </a:stretch>
            </p:blipFill>
            <p:spPr>
              <a:xfrm>
                <a:off x="3724646" y="3374396"/>
                <a:ext cx="1307615" cy="460611"/>
              </a:xfrm>
              <a:prstGeom prst="rect">
                <a:avLst/>
              </a:prstGeom>
            </p:spPr>
          </p:pic>
        </mc:Fallback>
      </mc:AlternateContent>
    </p:spTree>
    <p:extLst>
      <p:ext uri="{BB962C8B-B14F-4D97-AF65-F5344CB8AC3E}">
        <p14:creationId xmlns:p14="http://schemas.microsoft.com/office/powerpoint/2010/main" val="317448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03 0.19398 C -0.01978 0.17245 -0.01873 0.15116 -0.01795 0.13056 C -0.01756 0.12384 -0.01756 0.11759 -0.01743 0.11111 C -0.0173 0.09815 -0.01574 0.1037 -0.02186 0.09491 C -0.03279 0.1037 -0.03942 0.12014 -0.04619 0.13657 C -0.04866 0.14491 -0.04866 0.15718 -0.05361 0.16065 C -0.05699 0.16366 -0.05335 0.14768 -0.05322 0.14167 C -0.05335 0.1412 -0.0527 0.12268 -0.0527 0.12199 C -0.05374 0.11505 -0.05569 0.10093 -0.05569 0.10093 C -0.05569 0.08796 -0.05686 0.08032 -0.05998 0.06829 C -0.06233 0.06782 -0.06493 0.06574 -0.0674 0.0662 C -0.0743 0.06921 -0.07911 0.08565 -0.08328 0.09421 C -0.08432 0.09699 -0.08549 0.09907 -0.08666 0.10185 C -0.08783 0.10393 -0.09017 0.10903 -0.09043 0.10926 C -0.09199 0.11389 -0.09356 0.11991 -0.09564 0.12477 C -0.09668 0.12731 -0.09759 0.13356 -0.09928 0.13241 C -0.10136 0.13056 -0.10019 0.125 -0.10071 0.12106 C -0.09967 0.10556 -0.0998 0.08981 -0.10201 0.075 C -0.10214 0.07176 -0.10136 0.06852 -0.10175 0.06505 C -0.10266 0.05949 -0.10592 0.04931 -0.10605 0.04954 C -0.11984 0.04745 -0.12453 0.06968 -0.13155 0.08657 C -0.13298 0.08981 -0.13572 0.09676 -0.13585 0.09676 C -0.13441 0.08681 -0.13012 0.06528 -0.13207 0.05393 C -0.13324 0.04699 -0.13728 0.03403 -0.13728 0.03403 C -0.14873 0.02917 -0.15146 0.02361 -0.16031 0.03426 C -0.16721 0.04815 -0.17384 0.06088 -0.17931 0.07639 C -0.17905 0.05926 -0.17853 0.04236 -0.17775 0.02523 C -0.17683 0.00903 -0.17566 0.01759 -0.17892 0.00486 C -0.17866 -0.0081 -0.17957 -0.01435 -0.18399 -0.02477 C -0.18594 -0.025 -0.18777 -0.02593 -0.18972 -0.02546 C -0.19544 -0.02384 -0.19791 -0.01412 -0.2013 -0.00764 C -0.20481 3.7037E-7 -0.20832 0.00741 -0.21184 0.01435 C -0.21418 0.01921 -0.21652 0.02431 -0.21886 0.02917 C -0.22017 0.03148 -0.22251 0.03634 -0.22251 0.03657 C -0.22888 0.01319 -0.21873 -0.01574 -0.22251 -0.04213 C -0.23006 -0.04282 -0.23448 -0.04051 -0.24138 -0.03565 C -0.24255 -0.03287 -0.24346 -0.03009 -0.24489 -0.02801 C -0.24645 -0.02569 -0.24866 -0.02477 -0.25009 -0.02199 C -0.25283 -0.01759 -0.25699 -0.00764 -0.25712 -0.00764 C -0.25894 -0.00232 -0.25946 0.00532 -0.26259 0.00833 C -0.26415 0.00995 -0.26649 0.00509 -0.26701 0.00162 C -0.26805 -0.00417 -0.26662 -0.01088 -0.26649 -0.01759 C -0.26649 -0.02083 -0.26766 -0.02454 -0.26792 -0.02801 C -0.26701 -0.0419 -0.26883 -0.05139 -0.26948 -0.06482 C -0.26974 -0.06806 -0.26896 -0.0713 -0.26935 -0.07454 C -0.27026 -0.08449 -0.27534 -0.0919 -0.2795 -0.09792 C -0.28328 -0.09514 -0.28822 -0.09491 -0.29095 -0.08958 C -0.3011 -0.06898 -0.29603 -0.08009 -0.30631 -0.05486 C -0.30982 -0.0463 -0.31594 -0.02894 -0.31607 -0.0287 C -0.31555 -0.04745 -0.31307 -0.06574 -0.31529 -0.08403 C -0.31516 -0.0963 -0.31594 -0.09977 -0.32166 -0.10787 C -0.32374 -0.10694 -0.32622 -0.10741 -0.32791 -0.10602 C -0.3296 -0.10417 -0.33012 -0.10023 -0.33155 -0.09861 C -0.33311 -0.09583 -0.33533 -0.09468 -0.3365 -0.09213 C -0.34587 -0.07662 -0.35198 -0.0581 -0.3581 -0.03912 C -0.35458 -0.06296 -0.34456 -0.09722 -0.35823 -0.1169 C -0.36018 -0.1162 -0.36252 -0.1162 -0.36434 -0.11505 C -0.37267 -0.10903 -0.38243 -0.0831 -0.3879 -0.06968 C -0.38737 -0.08796 -0.38607 -0.10509 -0.38568 -0.12315 C -0.38568 -0.12685 -0.38816 -0.1294 -0.38946 -0.13264 C -0.39844 -0.13495 -0.39935 -0.13773 -0.40715 -0.12199 C -0.4095 -0.11713 -0.41184 -0.1125 -0.41431 -0.10741 C -0.41548 -0.10509 -0.41782 -0.10046 -0.41782 -0.10023 C -0.41991 -0.09306 -0.41978 -0.07523 -0.42433 -0.0787 C -0.42901 -0.08194 -0.42173 -0.09421 -0.42108 -0.10255 C -0.41913 -0.12546 -0.41808 -0.15394 -0.42914 -0.17014 C -0.43825 -0.16343 -0.44242 -0.14769 -0.44697 -0.13333 C -0.44905 -0.12732 -0.45088 -0.12107 -0.45309 -0.11482 C -0.45387 -0.11227 -0.45569 -0.10509 -0.45647 -0.10787 C -0.45751 -0.11111 -0.45491 -0.11505 -0.45413 -0.11875 L -0.45348 -0.14792 " pathEditMode="relative" rAng="1289687" ptsTypes="fffffffffffffffffffffffffffffffffffffffffffffffffffffffffffffffffffffAA">
                                      <p:cBhvr>
                                        <p:cTn id="6" dur="4750" fill="hold"/>
                                        <p:tgtEl>
                                          <p:spTgt spid="63"/>
                                        </p:tgtEl>
                                        <p:attrNameLst>
                                          <p:attrName>ppt_x</p:attrName>
                                          <p:attrName>ppt_y</p:attrName>
                                        </p:attrNameLst>
                                      </p:cBhvr>
                                      <p:rCtr x="-21067" y="-19769"/>
                                    </p:animMotion>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anim calcmode="lin" valueType="num">
                                      <p:cBhvr>
                                        <p:cTn id="11" dur="1000" fill="hold"/>
                                        <p:tgtEl>
                                          <p:spTgt spid="4100"/>
                                        </p:tgtEl>
                                        <p:attrNameLst>
                                          <p:attrName>ppt_w</p:attrName>
                                        </p:attrNameLst>
                                      </p:cBhvr>
                                      <p:tavLst>
                                        <p:tav tm="0">
                                          <p:val>
                                            <p:fltVal val="0"/>
                                          </p:val>
                                        </p:tav>
                                        <p:tav tm="100000">
                                          <p:val>
                                            <p:strVal val="#ppt_w"/>
                                          </p:val>
                                        </p:tav>
                                      </p:tavLst>
                                    </p:anim>
                                    <p:anim calcmode="lin" valueType="num">
                                      <p:cBhvr>
                                        <p:cTn id="12" dur="1000" fill="hold"/>
                                        <p:tgtEl>
                                          <p:spTgt spid="4100"/>
                                        </p:tgtEl>
                                        <p:attrNameLst>
                                          <p:attrName>ppt_h</p:attrName>
                                        </p:attrNameLst>
                                      </p:cBhvr>
                                      <p:tavLst>
                                        <p:tav tm="0">
                                          <p:val>
                                            <p:fltVal val="0"/>
                                          </p:val>
                                        </p:tav>
                                        <p:tav tm="100000">
                                          <p:val>
                                            <p:strVal val="#ppt_h"/>
                                          </p:val>
                                        </p:tav>
                                      </p:tavLst>
                                    </p:anim>
                                    <p:anim calcmode="lin" valueType="num">
                                      <p:cBhvr>
                                        <p:cTn id="13" dur="1000" fill="hold"/>
                                        <p:tgtEl>
                                          <p:spTgt spid="4100"/>
                                        </p:tgtEl>
                                        <p:attrNameLst>
                                          <p:attrName>style.rotation</p:attrName>
                                        </p:attrNameLst>
                                      </p:cBhvr>
                                      <p:tavLst>
                                        <p:tav tm="0">
                                          <p:val>
                                            <p:fltVal val="90"/>
                                          </p:val>
                                        </p:tav>
                                        <p:tav tm="100000">
                                          <p:val>
                                            <p:fltVal val="0"/>
                                          </p:val>
                                        </p:tav>
                                      </p:tavLst>
                                    </p:anim>
                                    <p:animEffect transition="in" filter="fade">
                                      <p:cBhvr>
                                        <p:cTn id="14" dur="1000"/>
                                        <p:tgtEl>
                                          <p:spTgt spid="4100"/>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195 0.01736 C -0.01509 -0.01783 -0.00781 -0.00741 -0.01965 -0.0213 C -0.02915 -0.01042 -0.02485 -0.01829 -0.02954 0.00671 C -0.03019 0.01018 -0.03149 0.01736 -0.03149 0.01759 C -0.03318 0.0081 -0.03591 -0.00602 -0.04138 -0.01088 C -0.04515 -0.01412 -0.05322 -0.01783 -0.05322 -0.01759 C -0.05959 -0.01412 -0.05999 -0.01621 -0.06311 -0.00371 C -0.0648 0.00301 -0.06701 0.01736 -0.06701 0.01759 C -0.06896 0.0162 -0.07131 0.0162 -0.07287 0.01389 C -0.07469 0.01111 -0.07482 0.00555 -0.0769 0.00324 C -0.08041 -0.0007 -0.08874 -0.00371 -0.08874 -0.00347 C -0.10657 0.00671 -0.09733 -0.00486 -0.10254 0.01389 C -0.10358 0.01759 -0.10514 0.02083 -0.10644 0.0243 C -0.10709 0.02778 -0.10657 0.03333 -0.10839 0.03495 C -0.1136 0.03958 -0.11646 0.02361 -0.11828 0.02083 C -0.12179 0.01528 -0.13012 0.00671 -0.13012 0.00694 C -0.14066 0.01134 -0.13923 0.01412 -0.14782 0.0243 C -0.15237 0.03634 -0.1538 0.04537 -0.15576 0.05949 C -0.16317 0.04606 -0.16005 0.03842 -0.1715 0.03125 C -0.17462 0.0331 -0.18139 0.03634 -0.18334 0.0419 C -0.18555 0.04815 -0.18608 0.05602 -0.18738 0.06296 C -0.18803 0.06643 -0.18933 0.07338 -0.18933 0.07361 C -0.19128 0.06991 -0.19245 0.06342 -0.19518 0.06296 C -0.20117 0.0618 -0.2082 0.07129 -0.21301 0.07685 C -0.21626 0.09421 -0.22277 0.11018 -0.22277 0.12963 C -0.22277 0.13125 -0.22147 0.12731 -0.22082 0.12616 " pathEditMode="relative" rAng="0" ptsTypes="fffffffffffffffffffffffffA">
                                      <p:cBhvr>
                                        <p:cTn id="18" dur="2000" fill="hold"/>
                                        <p:tgtEl>
                                          <p:spTgt spid="4100"/>
                                        </p:tgtEl>
                                        <p:attrNameLst>
                                          <p:attrName>ppt_x</p:attrName>
                                          <p:attrName>ppt_y</p:attrName>
                                        </p:attrNameLst>
                                      </p:cBhvr>
                                      <p:rCtr x="-11047" y="3750"/>
                                    </p:animMotion>
                                  </p:childTnLst>
                                </p:cTn>
                              </p:par>
                            </p:childTnLst>
                          </p:cTn>
                        </p:par>
                      </p:childTnLst>
                    </p:cTn>
                  </p:par>
                  <p:par>
                    <p:cTn id="19" fill="hold">
                      <p:stCondLst>
                        <p:cond delay="indefinite"/>
                      </p:stCondLst>
                      <p:childTnLst>
                        <p:par>
                          <p:cTn id="20" fill="hold">
                            <p:stCondLst>
                              <p:cond delay="0"/>
                            </p:stCondLst>
                            <p:childTnLst>
                              <p:par>
                                <p:cTn id="21" presetID="22" presetClass="exit" presetSubtype="1" fill="hold" nodeType="clickEffect">
                                  <p:stCondLst>
                                    <p:cond delay="0"/>
                                  </p:stCondLst>
                                  <p:childTnLst>
                                    <p:animEffect transition="out" filter="wipe(up)">
                                      <p:cBhvr>
                                        <p:cTn id="22" dur="500"/>
                                        <p:tgtEl>
                                          <p:spTgt spid="68"/>
                                        </p:tgtEl>
                                      </p:cBhvr>
                                    </p:animEffect>
                                    <p:set>
                                      <p:cBhvr>
                                        <p:cTn id="23" dur="1" fill="hold">
                                          <p:stCondLst>
                                            <p:cond delay="499"/>
                                          </p:stCondLst>
                                        </p:cTn>
                                        <p:tgtEl>
                                          <p:spTgt spid="6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101"/>
                                        </p:tgtEl>
                                        <p:attrNameLst>
                                          <p:attrName>style.visibility</p:attrName>
                                        </p:attrNameLst>
                                      </p:cBhvr>
                                      <p:to>
                                        <p:strVal val="visible"/>
                                      </p:to>
                                    </p:set>
                                    <p:animEffect transition="in" filter="wipe(left)">
                                      <p:cBhvr>
                                        <p:cTn id="28" dur="500"/>
                                        <p:tgtEl>
                                          <p:spTgt spid="410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4107"/>
                                        </p:tgtEl>
                                        <p:attrNameLst>
                                          <p:attrName>style.visibility</p:attrName>
                                        </p:attrNameLst>
                                      </p:cBhvr>
                                      <p:to>
                                        <p:strVal val="visible"/>
                                      </p:to>
                                    </p:set>
                                    <p:animEffect transition="in" filter="wipe(right)">
                                      <p:cBhvr>
                                        <p:cTn id="33" dur="500"/>
                                        <p:tgtEl>
                                          <p:spTgt spid="410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103"/>
                                        </p:tgtEl>
                                        <p:attrNameLst>
                                          <p:attrName>style.visibility</p:attrName>
                                        </p:attrNameLst>
                                      </p:cBhvr>
                                      <p:to>
                                        <p:strVal val="visible"/>
                                      </p:to>
                                    </p:set>
                                    <p:animEffect transition="in" filter="wipe(left)">
                                      <p:cBhvr>
                                        <p:cTn id="38" dur="1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1" y="1416083"/>
            <a:ext cx="3519377" cy="448160"/>
          </a:xfrm>
          <a:prstGeom prst="rect">
            <a:avLst/>
          </a:prstGeom>
          <a:solidFill>
            <a:srgbClr val="FF0000">
              <a:alpha val="73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7" name="Rectangle 16"/>
          <p:cNvSpPr/>
          <p:nvPr/>
        </p:nvSpPr>
        <p:spPr bwMode="auto">
          <a:xfrm>
            <a:off x="0" y="4006885"/>
            <a:ext cx="3519377" cy="448160"/>
          </a:xfrm>
          <a:prstGeom prst="rect">
            <a:avLst/>
          </a:prstGeom>
          <a:solidFill>
            <a:srgbClr val="59D01E"/>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p>
            <a:r>
              <a:rPr lang="pl-PL" dirty="0" smtClean="0"/>
              <a:t>Network </a:t>
            </a:r>
            <a:r>
              <a:rPr lang="pl-PL" dirty="0" err="1" smtClean="0"/>
              <a:t>Layer</a:t>
            </a:r>
            <a:endParaRPr lang="en-US" dirty="0"/>
          </a:p>
        </p:txBody>
      </p:sp>
      <p:sp>
        <p:nvSpPr>
          <p:cNvPr id="16" name="Content Placeholder 15"/>
          <p:cNvSpPr>
            <a:spLocks noGrp="1"/>
          </p:cNvSpPr>
          <p:nvPr>
            <p:ph idx="1"/>
          </p:nvPr>
        </p:nvSpPr>
        <p:spPr>
          <a:xfrm>
            <a:off x="519113" y="1447799"/>
            <a:ext cx="9252202" cy="4992136"/>
          </a:xfrm>
        </p:spPr>
        <p:txBody>
          <a:bodyPr/>
          <a:lstStyle/>
          <a:p>
            <a:pPr marL="0" indent="0">
              <a:buNone/>
            </a:pPr>
            <a:r>
              <a:rPr lang="en-US" sz="2800" dirty="0" smtClean="0"/>
              <a:t>Issues</a:t>
            </a:r>
          </a:p>
          <a:p>
            <a:pPr lvl="1"/>
            <a:r>
              <a:rPr lang="en-US" sz="2400" dirty="0" smtClean="0"/>
              <a:t>Spoofing</a:t>
            </a:r>
          </a:p>
          <a:p>
            <a:pPr lvl="1"/>
            <a:r>
              <a:rPr lang="en-US" sz="2400" dirty="0" smtClean="0"/>
              <a:t>IP Addressing</a:t>
            </a:r>
          </a:p>
          <a:p>
            <a:pPr lvl="1"/>
            <a:r>
              <a:rPr lang="en-US" sz="2400" dirty="0" smtClean="0"/>
              <a:t>Routing protocols</a:t>
            </a:r>
          </a:p>
          <a:p>
            <a:pPr lvl="1"/>
            <a:r>
              <a:rPr lang="en-US" sz="2400" dirty="0" smtClean="0"/>
              <a:t>Tunneling protocols</a:t>
            </a:r>
            <a:endParaRPr lang="en-US" sz="2800" dirty="0" smtClean="0"/>
          </a:p>
          <a:p>
            <a:pPr marL="460375" lvl="1" indent="0">
              <a:buNone/>
            </a:pPr>
            <a:endParaRPr lang="en-US" sz="2800" dirty="0" smtClean="0"/>
          </a:p>
          <a:p>
            <a:pPr marL="0" indent="0">
              <a:buNone/>
            </a:pPr>
            <a:r>
              <a:rPr lang="en-US" sz="2800" dirty="0" smtClean="0"/>
              <a:t>Countermeasures </a:t>
            </a:r>
          </a:p>
          <a:p>
            <a:pPr lvl="1"/>
            <a:r>
              <a:rPr lang="en-US" sz="2400" b="1" dirty="0" err="1" smtClean="0"/>
              <a:t>IPSec</a:t>
            </a:r>
            <a:endParaRPr lang="en-US" sz="2400" b="1" dirty="0" smtClean="0"/>
          </a:p>
          <a:p>
            <a:pPr lvl="1"/>
            <a:r>
              <a:rPr lang="en-US" sz="2400" dirty="0" smtClean="0"/>
              <a:t>Use firewalls between different network segments</a:t>
            </a:r>
          </a:p>
          <a:p>
            <a:pPr lvl="1"/>
            <a:r>
              <a:rPr lang="en-US" sz="2400" dirty="0" smtClean="0"/>
              <a:t>Use route filtering on the edge</a:t>
            </a:r>
          </a:p>
          <a:p>
            <a:pPr lvl="1"/>
            <a:r>
              <a:rPr lang="en-US" sz="2400" dirty="0" smtClean="0"/>
              <a:t>Perform broadcast </a:t>
            </a:r>
            <a:r>
              <a:rPr lang="pl-PL" sz="2400" dirty="0" smtClean="0"/>
              <a:t>and </a:t>
            </a:r>
            <a:r>
              <a:rPr lang="pl-PL" sz="2400" dirty="0" err="1" smtClean="0"/>
              <a:t>multicast</a:t>
            </a:r>
            <a:r>
              <a:rPr lang="pl-PL" sz="2400" dirty="0" smtClean="0"/>
              <a:t> </a:t>
            </a:r>
            <a:r>
              <a:rPr lang="en-US" sz="2400" dirty="0" smtClean="0"/>
              <a:t>monitoring</a:t>
            </a:r>
          </a:p>
          <a:p>
            <a:pPr lvl="1"/>
            <a:r>
              <a:rPr lang="en-US" sz="2400" dirty="0" smtClean="0"/>
              <a:t>Managed IP Addressing </a:t>
            </a:r>
            <a:endParaRPr lang="en-US" sz="2400" dirty="0"/>
          </a:p>
        </p:txBody>
      </p:sp>
      <p:sp>
        <p:nvSpPr>
          <p:cNvPr id="5" name="Rounded Rectangle 4"/>
          <p:cNvSpPr/>
          <p:nvPr/>
        </p:nvSpPr>
        <p:spPr bwMode="auto">
          <a:xfrm>
            <a:off x="9771321" y="4769426"/>
            <a:ext cx="2208851" cy="430887"/>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a:effectLst>
            <a:outerShdw blurRad="40000" dist="230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mtClean="0">
                <a:solidFill>
                  <a:schemeClr val="tx1">
                    <a:alpha val="99000"/>
                  </a:schemeClr>
                </a:solidFill>
              </a:rPr>
              <a:t>Transport Layer</a:t>
            </a:r>
          </a:p>
        </p:txBody>
      </p:sp>
      <p:sp>
        <p:nvSpPr>
          <p:cNvPr id="6" name="Rounded Rectangle 5"/>
          <p:cNvSpPr/>
          <p:nvPr/>
        </p:nvSpPr>
        <p:spPr bwMode="auto">
          <a:xfrm>
            <a:off x="9771321" y="6219728"/>
            <a:ext cx="2208851" cy="430887"/>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Application Layer</a:t>
            </a:r>
          </a:p>
        </p:txBody>
      </p:sp>
      <p:sp>
        <p:nvSpPr>
          <p:cNvPr id="7" name="Rounded Rectangle 6"/>
          <p:cNvSpPr/>
          <p:nvPr/>
        </p:nvSpPr>
        <p:spPr bwMode="auto">
          <a:xfrm>
            <a:off x="9771314" y="5746290"/>
            <a:ext cx="2208851" cy="430887"/>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Presentation Layer</a:t>
            </a:r>
          </a:p>
        </p:txBody>
      </p:sp>
      <p:sp>
        <p:nvSpPr>
          <p:cNvPr id="8" name="Rounded Rectangle 7"/>
          <p:cNvSpPr/>
          <p:nvPr/>
        </p:nvSpPr>
        <p:spPr bwMode="auto">
          <a:xfrm>
            <a:off x="9771317" y="5255046"/>
            <a:ext cx="2208851" cy="430887"/>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Session Layer</a:t>
            </a:r>
          </a:p>
        </p:txBody>
      </p:sp>
      <p:sp>
        <p:nvSpPr>
          <p:cNvPr id="10" name="Rounded Rectangle 9"/>
          <p:cNvSpPr/>
          <p:nvPr/>
        </p:nvSpPr>
        <p:spPr bwMode="auto">
          <a:xfrm>
            <a:off x="9771321" y="4264107"/>
            <a:ext cx="2208851" cy="430888"/>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mtClean="0">
                <a:solidFill>
                  <a:schemeClr val="tx1">
                    <a:alpha val="99000"/>
                  </a:schemeClr>
                </a:solidFill>
              </a:rPr>
              <a:t>Network Layer</a:t>
            </a:r>
            <a:endParaRPr lang="en-US">
              <a:solidFill>
                <a:schemeClr val="tx1">
                  <a:alpha val="99000"/>
                </a:schemeClr>
              </a:solidFill>
            </a:endParaRPr>
          </a:p>
        </p:txBody>
      </p:sp>
      <p:sp>
        <p:nvSpPr>
          <p:cNvPr id="11" name="Rounded Rectangle 10"/>
          <p:cNvSpPr/>
          <p:nvPr/>
        </p:nvSpPr>
        <p:spPr bwMode="auto">
          <a:xfrm>
            <a:off x="9771321" y="3769421"/>
            <a:ext cx="2208851" cy="430888"/>
          </a:xfrm>
          <a:prstGeom prst="roundRect">
            <a:avLst>
              <a:gd name="adj" fmla="val 0"/>
            </a:avLst>
          </a:prstGeom>
          <a:gradFill>
            <a:gsLst>
              <a:gs pos="0">
                <a:schemeClr val="accent3">
                  <a:shade val="51000"/>
                  <a:satMod val="130000"/>
                </a:schemeClr>
              </a:gs>
              <a:gs pos="80000">
                <a:schemeClr val="accent3">
                  <a:shade val="93000"/>
                  <a:satMod val="130000"/>
                </a:schemeClr>
              </a:gs>
              <a:gs pos="100000">
                <a:schemeClr val="accent3">
                  <a:shade val="94000"/>
                  <a:satMod val="135000"/>
                </a:schemeClr>
              </a:gs>
            </a:gsLst>
          </a:gradFill>
          <a:ln>
            <a:headEnd type="none" w="med" len="med"/>
            <a:tailEnd type="none" w="med" len="med"/>
          </a:ln>
          <a:effectLst>
            <a:outerShdw blurRad="40000" dist="23000" dir="5400000" rotWithShape="0">
              <a:srgbClr val="000000">
                <a:alpha val="71000"/>
              </a:srgbClr>
            </a:outerShdw>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Data-Link Layer</a:t>
            </a:r>
          </a:p>
        </p:txBody>
      </p:sp>
      <p:sp>
        <p:nvSpPr>
          <p:cNvPr id="12" name="Rounded Rectangle 11"/>
          <p:cNvSpPr/>
          <p:nvPr/>
        </p:nvSpPr>
        <p:spPr bwMode="auto">
          <a:xfrm>
            <a:off x="9771321" y="3292303"/>
            <a:ext cx="2208851" cy="430888"/>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Physical Layer</a:t>
            </a:r>
          </a:p>
        </p:txBody>
      </p:sp>
      <p:sp>
        <p:nvSpPr>
          <p:cNvPr id="14" name="Rectangle 13"/>
          <p:cNvSpPr/>
          <p:nvPr/>
        </p:nvSpPr>
        <p:spPr bwMode="auto">
          <a:xfrm>
            <a:off x="9771307" y="3295983"/>
            <a:ext cx="2208858" cy="904326"/>
          </a:xfrm>
          <a:prstGeom prst="rect">
            <a:avLst/>
          </a:prstGeom>
          <a:solidFill>
            <a:srgbClr val="FFFFFF">
              <a:alpha val="68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5" name="Rectangle 14"/>
          <p:cNvSpPr/>
          <p:nvPr/>
        </p:nvSpPr>
        <p:spPr bwMode="auto">
          <a:xfrm>
            <a:off x="9771307" y="4769425"/>
            <a:ext cx="2208858" cy="1881189"/>
          </a:xfrm>
          <a:prstGeom prst="rect">
            <a:avLst/>
          </a:prstGeom>
          <a:solidFill>
            <a:srgbClr val="FFFFFF">
              <a:alpha val="68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9" name="Picture 18" descr="smurf_attack.gif                                               00093991&#10;Ridiculous                     B74677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31438">
            <a:off x="5156150" y="1237561"/>
            <a:ext cx="3970516" cy="2840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7037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pl-PL" smtClean="0"/>
              <a:t>demo</a:t>
            </a:r>
            <a:endParaRPr lang="en-US" dirty="0"/>
          </a:p>
        </p:txBody>
      </p:sp>
      <p:sp>
        <p:nvSpPr>
          <p:cNvPr id="5" name="Title 2"/>
          <p:cNvSpPr txBox="1">
            <a:spLocks/>
          </p:cNvSpPr>
          <p:nvPr/>
        </p:nvSpPr>
        <p:spPr>
          <a:xfrm>
            <a:off x="862889" y="4254569"/>
            <a:ext cx="9323388" cy="1523494"/>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48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Packet Modification</a:t>
            </a:r>
            <a:endParaRPr lang="en-US" dirty="0"/>
          </a:p>
        </p:txBody>
      </p:sp>
      <p:sp>
        <p:nvSpPr>
          <p:cNvPr id="6" name="Subtitle 3"/>
          <p:cNvSpPr txBox="1">
            <a:spLocks/>
          </p:cNvSpPr>
          <p:nvPr/>
        </p:nvSpPr>
        <p:spPr>
          <a:xfrm>
            <a:off x="878655" y="5320862"/>
            <a:ext cx="9323389" cy="46166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3200" kern="1200">
                <a:gradFill>
                  <a:gsLst>
                    <a:gs pos="0">
                      <a:schemeClr val="tx1"/>
                    </a:gs>
                    <a:gs pos="86000">
                      <a:schemeClr val="tx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Playing</a:t>
            </a:r>
            <a:r>
              <a:rPr lang="pl-PL" dirty="0" smtClean="0"/>
              <a:t> with </a:t>
            </a:r>
            <a:r>
              <a:rPr lang="en-US" dirty="0" smtClean="0"/>
              <a:t>protocols</a:t>
            </a:r>
            <a:endParaRPr lang="en-US" dirty="0"/>
          </a:p>
        </p:txBody>
      </p:sp>
    </p:spTree>
    <p:extLst>
      <p:ext uri="{BB962C8B-B14F-4D97-AF65-F5344CB8AC3E}">
        <p14:creationId xmlns:p14="http://schemas.microsoft.com/office/powerpoint/2010/main" val="106125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pl-PL" dirty="0" smtClean="0"/>
              <a:t>demo</a:t>
            </a:r>
            <a:endParaRPr lang="en-US" dirty="0"/>
          </a:p>
        </p:txBody>
      </p:sp>
      <p:sp>
        <p:nvSpPr>
          <p:cNvPr id="11" name="Title 2"/>
          <p:cNvSpPr txBox="1">
            <a:spLocks/>
          </p:cNvSpPr>
          <p:nvPr/>
        </p:nvSpPr>
        <p:spPr>
          <a:xfrm>
            <a:off x="836612" y="4297924"/>
            <a:ext cx="9323388" cy="1523494"/>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48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sv-SE" dirty="0" smtClean="0"/>
              <a:t>Denial of Service</a:t>
            </a:r>
            <a:endParaRPr lang="sv-SE" dirty="0"/>
          </a:p>
        </p:txBody>
      </p:sp>
      <p:sp>
        <p:nvSpPr>
          <p:cNvPr id="12" name="Subtitle 3"/>
          <p:cNvSpPr txBox="1">
            <a:spLocks/>
          </p:cNvSpPr>
          <p:nvPr/>
        </p:nvSpPr>
        <p:spPr>
          <a:xfrm>
            <a:off x="852378" y="5364217"/>
            <a:ext cx="9323389" cy="46166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3200" kern="1200">
                <a:gradFill>
                  <a:gsLst>
                    <a:gs pos="0">
                      <a:schemeClr val="tx1"/>
                    </a:gs>
                    <a:gs pos="86000">
                      <a:schemeClr val="tx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I</a:t>
            </a:r>
            <a:r>
              <a:rPr lang="pl-PL" dirty="0" smtClean="0"/>
              <a:t>P</a:t>
            </a:r>
            <a:r>
              <a:rPr lang="en-US" dirty="0" smtClean="0"/>
              <a:t>v6</a:t>
            </a:r>
            <a:r>
              <a:rPr lang="pl-PL" dirty="0" smtClean="0"/>
              <a:t> </a:t>
            </a:r>
            <a:r>
              <a:rPr lang="en-US" dirty="0" smtClean="0"/>
              <a:t>vulnerabilities</a:t>
            </a:r>
            <a:r>
              <a:rPr lang="pl-PL" dirty="0" smtClean="0"/>
              <a:t> and </a:t>
            </a:r>
            <a:r>
              <a:rPr lang="en-US" dirty="0" smtClean="0"/>
              <a:t>others</a:t>
            </a:r>
            <a:endParaRPr lang="en-US" dirty="0"/>
          </a:p>
        </p:txBody>
      </p:sp>
      <p:grpSp>
        <p:nvGrpSpPr>
          <p:cNvPr id="13" name="Group 12"/>
          <p:cNvGrpSpPr/>
          <p:nvPr/>
        </p:nvGrpSpPr>
        <p:grpSpPr>
          <a:xfrm>
            <a:off x="5778558" y="1739550"/>
            <a:ext cx="1299675" cy="1840863"/>
            <a:chOff x="786658" y="3966113"/>
            <a:chExt cx="1299675" cy="1840863"/>
          </a:xfrm>
        </p:grpSpPr>
        <p:pic>
          <p:nvPicPr>
            <p:cNvPr id="14" name="Picture 2" descr="C:\Users\mm01\Desktop\httpzcoolcomcnpicpngpng_7945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9" y="4823125"/>
              <a:ext cx="783148" cy="7831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mm01\Desktop\httpzcoolcomcnpicpngpng_7945png.png"/>
            <p:cNvPicPr>
              <a:picLocks noChangeAspect="1" noChangeArrowheads="1"/>
            </p:cNvPicPr>
            <p:nvPr/>
          </p:nvPicPr>
          <p:blipFill>
            <a:blip r:embed="rId4">
              <a:duotone>
                <a:prstClr val="black"/>
                <a:srgbClr val="FF0000">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12242" y="4828179"/>
              <a:ext cx="783148" cy="78314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919347" y="5529977"/>
              <a:ext cx="1166986" cy="276999"/>
            </a:xfrm>
            <a:prstGeom prst="rect">
              <a:avLst/>
            </a:prstGeom>
            <a:noFill/>
          </p:spPr>
          <p:txBody>
            <a:bodyPr wrap="none" lIns="0" tIns="0" rIns="0" bIns="0" rtlCol="0">
              <a:spAutoFit/>
            </a:bodyPr>
            <a:lstStyle/>
            <a:p>
              <a:r>
                <a:rPr lang="sv-SE" dirty="0" smtClean="0">
                  <a:gradFill>
                    <a:gsLst>
                      <a:gs pos="0">
                        <a:schemeClr val="tx1"/>
                      </a:gs>
                      <a:gs pos="86000">
                        <a:schemeClr val="tx1"/>
                      </a:gs>
                    </a:gsLst>
                    <a:lin ang="5400000" scaled="0"/>
                  </a:gradFill>
                </a:rPr>
                <a:t>Evil Hacker</a:t>
              </a:r>
            </a:p>
          </p:txBody>
        </p:sp>
        <p:grpSp>
          <p:nvGrpSpPr>
            <p:cNvPr id="17" name="Group 16"/>
            <p:cNvGrpSpPr/>
            <p:nvPr/>
          </p:nvGrpSpPr>
          <p:grpSpPr>
            <a:xfrm>
              <a:off x="786658" y="3966113"/>
              <a:ext cx="1190161" cy="956307"/>
              <a:chOff x="5896225" y="2149992"/>
              <a:chExt cx="1190161" cy="956307"/>
            </a:xfrm>
          </p:grpSpPr>
          <p:grpSp>
            <p:nvGrpSpPr>
              <p:cNvPr id="18" name="Group 17"/>
              <p:cNvGrpSpPr/>
              <p:nvPr/>
            </p:nvGrpSpPr>
            <p:grpSpPr>
              <a:xfrm>
                <a:off x="5896225" y="2149992"/>
                <a:ext cx="1190161" cy="956307"/>
                <a:chOff x="1217612" y="3205163"/>
                <a:chExt cx="1563688" cy="1176675"/>
              </a:xfrm>
            </p:grpSpPr>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21" name="Rectangle 20"/>
                <p:cNvSpPr/>
                <p:nvPr/>
              </p:nvSpPr>
              <p:spPr bwMode="auto">
                <a:xfrm>
                  <a:off x="1341885" y="3318054"/>
                  <a:ext cx="1296144" cy="775076"/>
                </a:xfrm>
                <a:prstGeom prst="rect">
                  <a:avLst/>
                </a:prstGeom>
                <a:solidFill>
                  <a:srgbClr val="C0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9" name="TextBox 18"/>
              <p:cNvSpPr txBox="1"/>
              <p:nvPr/>
            </p:nvSpPr>
            <p:spPr>
              <a:xfrm>
                <a:off x="5998041" y="2309862"/>
                <a:ext cx="986527" cy="492443"/>
              </a:xfrm>
              <a:prstGeom prst="rect">
                <a:avLst/>
              </a:prstGeom>
              <a:no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Hacker</a:t>
                </a:r>
              </a:p>
              <a:p>
                <a:pPr algn="ctr"/>
                <a:r>
                  <a:rPr lang="sv-SE" sz="1600" dirty="0" smtClean="0">
                    <a:gradFill>
                      <a:gsLst>
                        <a:gs pos="0">
                          <a:schemeClr val="tx1"/>
                        </a:gs>
                        <a:gs pos="86000">
                          <a:schemeClr val="tx1"/>
                        </a:gs>
                      </a:gsLst>
                      <a:lin ang="5400000" scaled="0"/>
                    </a:gradFill>
                  </a:rPr>
                  <a:t>Computer</a:t>
                </a:r>
              </a:p>
            </p:txBody>
          </p:sp>
        </p:grpSp>
      </p:grpSp>
      <p:grpSp>
        <p:nvGrpSpPr>
          <p:cNvPr id="22" name="Group 21"/>
          <p:cNvGrpSpPr/>
          <p:nvPr/>
        </p:nvGrpSpPr>
        <p:grpSpPr>
          <a:xfrm>
            <a:off x="2070740" y="393985"/>
            <a:ext cx="1190161" cy="956307"/>
            <a:chOff x="7980938" y="2470913"/>
            <a:chExt cx="1190161" cy="956307"/>
          </a:xfrm>
        </p:grpSpPr>
        <p:grpSp>
          <p:nvGrpSpPr>
            <p:cNvPr id="23" name="Group 22"/>
            <p:cNvGrpSpPr/>
            <p:nvPr/>
          </p:nvGrpSpPr>
          <p:grpSpPr>
            <a:xfrm>
              <a:off x="7980938" y="2470913"/>
              <a:ext cx="1190161" cy="956307"/>
              <a:chOff x="1217612" y="3205163"/>
              <a:chExt cx="1563688" cy="1176675"/>
            </a:xfrm>
          </p:grpSpPr>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26" name="Rectangle 25"/>
              <p:cNvSpPr/>
              <p:nvPr/>
            </p:nvSpPr>
            <p:spPr bwMode="auto">
              <a:xfrm>
                <a:off x="1341885" y="3318054"/>
                <a:ext cx="1296144" cy="775076"/>
              </a:xfrm>
              <a:prstGeom prst="rect">
                <a:avLst/>
              </a:prstGeom>
              <a:solidFill>
                <a:schemeClr val="tx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24" name="TextBox 23"/>
            <p:cNvSpPr txBox="1"/>
            <p:nvPr/>
          </p:nvSpPr>
          <p:spPr>
            <a:xfrm>
              <a:off x="8082754" y="2600623"/>
              <a:ext cx="986527" cy="553998"/>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File</a:t>
              </a:r>
            </a:p>
            <a:p>
              <a:pPr algn="ctr"/>
              <a:r>
                <a:rPr lang="sv-SE" dirty="0" smtClean="0">
                  <a:gradFill>
                    <a:gsLst>
                      <a:gs pos="0">
                        <a:schemeClr val="tx1"/>
                      </a:gs>
                      <a:gs pos="86000">
                        <a:schemeClr val="tx1"/>
                      </a:gs>
                    </a:gsLst>
                    <a:lin ang="5400000" scaled="0"/>
                  </a:gradFill>
                </a:rPr>
                <a:t>Server</a:t>
              </a:r>
            </a:p>
          </p:txBody>
        </p:sp>
      </p:grpSp>
      <p:grpSp>
        <p:nvGrpSpPr>
          <p:cNvPr id="27" name="Group 26"/>
          <p:cNvGrpSpPr/>
          <p:nvPr/>
        </p:nvGrpSpPr>
        <p:grpSpPr>
          <a:xfrm>
            <a:off x="796458" y="393985"/>
            <a:ext cx="1190161" cy="956307"/>
            <a:chOff x="7980938" y="2470913"/>
            <a:chExt cx="1190161" cy="956307"/>
          </a:xfrm>
        </p:grpSpPr>
        <p:grpSp>
          <p:nvGrpSpPr>
            <p:cNvPr id="28" name="Group 27"/>
            <p:cNvGrpSpPr/>
            <p:nvPr/>
          </p:nvGrpSpPr>
          <p:grpSpPr>
            <a:xfrm>
              <a:off x="7980938" y="2470913"/>
              <a:ext cx="1190161" cy="956307"/>
              <a:chOff x="1217612" y="3205163"/>
              <a:chExt cx="1563688" cy="1176675"/>
            </a:xfrm>
          </p:grpSpPr>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31" name="Rectangle 30"/>
              <p:cNvSpPr/>
              <p:nvPr/>
            </p:nvSpPr>
            <p:spPr bwMode="auto">
              <a:xfrm>
                <a:off x="1341885" y="3318054"/>
                <a:ext cx="1296144" cy="775076"/>
              </a:xfrm>
              <a:prstGeom prst="rect">
                <a:avLst/>
              </a:prstGeom>
              <a:solidFill>
                <a:schemeClr val="tx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29" name="TextBox 28"/>
            <p:cNvSpPr txBox="1"/>
            <p:nvPr/>
          </p:nvSpPr>
          <p:spPr>
            <a:xfrm>
              <a:off x="8082754" y="2600623"/>
              <a:ext cx="986527" cy="52322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Domain</a:t>
              </a:r>
            </a:p>
            <a:p>
              <a:pPr algn="ctr"/>
              <a:r>
                <a:rPr lang="sv-SE" sz="1600" dirty="0" smtClean="0">
                  <a:gradFill>
                    <a:gsLst>
                      <a:gs pos="0">
                        <a:schemeClr val="tx1"/>
                      </a:gs>
                      <a:gs pos="86000">
                        <a:schemeClr val="tx1"/>
                      </a:gs>
                    </a:gsLst>
                    <a:lin ang="5400000" scaled="0"/>
                  </a:gradFill>
                </a:rPr>
                <a:t>Controller</a:t>
              </a:r>
            </a:p>
          </p:txBody>
        </p:sp>
      </p:grpSp>
      <p:grpSp>
        <p:nvGrpSpPr>
          <p:cNvPr id="32" name="Group 31"/>
          <p:cNvGrpSpPr/>
          <p:nvPr/>
        </p:nvGrpSpPr>
        <p:grpSpPr>
          <a:xfrm>
            <a:off x="3267439" y="372677"/>
            <a:ext cx="1190161" cy="956307"/>
            <a:chOff x="7980938" y="2470913"/>
            <a:chExt cx="1190161" cy="956307"/>
          </a:xfrm>
        </p:grpSpPr>
        <p:grpSp>
          <p:nvGrpSpPr>
            <p:cNvPr id="33" name="Group 32"/>
            <p:cNvGrpSpPr/>
            <p:nvPr/>
          </p:nvGrpSpPr>
          <p:grpSpPr>
            <a:xfrm>
              <a:off x="7980938" y="2470913"/>
              <a:ext cx="1190161" cy="956307"/>
              <a:chOff x="1217612" y="3205163"/>
              <a:chExt cx="1563688" cy="1176675"/>
            </a:xfrm>
          </p:grpSpPr>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36" name="Rectangle 35"/>
              <p:cNvSpPr/>
              <p:nvPr/>
            </p:nvSpPr>
            <p:spPr bwMode="auto">
              <a:xfrm>
                <a:off x="1341885" y="3318054"/>
                <a:ext cx="1296144" cy="775076"/>
              </a:xfrm>
              <a:prstGeom prst="rect">
                <a:avLst/>
              </a:prstGeom>
              <a:solidFill>
                <a:schemeClr val="tx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34" name="TextBox 33"/>
            <p:cNvSpPr txBox="1"/>
            <p:nvPr/>
          </p:nvSpPr>
          <p:spPr>
            <a:xfrm>
              <a:off x="8082754" y="2600623"/>
              <a:ext cx="986527" cy="553998"/>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Web</a:t>
              </a:r>
            </a:p>
            <a:p>
              <a:pPr algn="ctr"/>
              <a:r>
                <a:rPr lang="sv-SE" dirty="0" smtClean="0">
                  <a:gradFill>
                    <a:gsLst>
                      <a:gs pos="0">
                        <a:schemeClr val="tx1"/>
                      </a:gs>
                      <a:gs pos="86000">
                        <a:schemeClr val="tx1"/>
                      </a:gs>
                    </a:gsLst>
                    <a:lin ang="5400000" scaled="0"/>
                  </a:gradFill>
                </a:rPr>
                <a:t>Server</a:t>
              </a:r>
            </a:p>
          </p:txBody>
        </p:sp>
      </p:grpSp>
      <p:grpSp>
        <p:nvGrpSpPr>
          <p:cNvPr id="37" name="Group 36"/>
          <p:cNvGrpSpPr/>
          <p:nvPr/>
        </p:nvGrpSpPr>
        <p:grpSpPr>
          <a:xfrm>
            <a:off x="184610" y="2942942"/>
            <a:ext cx="1190161" cy="956307"/>
            <a:chOff x="5896225" y="2149992"/>
            <a:chExt cx="1190161" cy="956307"/>
          </a:xfrm>
          <a:noFill/>
        </p:grpSpPr>
        <p:grpSp>
          <p:nvGrpSpPr>
            <p:cNvPr id="38" name="Group 37"/>
            <p:cNvGrpSpPr/>
            <p:nvPr/>
          </p:nvGrpSpPr>
          <p:grpSpPr>
            <a:xfrm>
              <a:off x="5896225" y="2149992"/>
              <a:ext cx="1190161" cy="956307"/>
              <a:chOff x="1217612" y="3205163"/>
              <a:chExt cx="1563688" cy="1176675"/>
            </a:xfrm>
            <a:grpFill/>
          </p:grpSpPr>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a:grpFill/>
            </p:spPr>
          </p:pic>
          <p:sp>
            <p:nvSpPr>
              <p:cNvPr id="41" name="Rectangle 40"/>
              <p:cNvSpPr/>
              <p:nvPr/>
            </p:nvSpPr>
            <p:spPr bwMode="auto">
              <a:xfrm>
                <a:off x="1341885" y="3318054"/>
                <a:ext cx="1296144" cy="775076"/>
              </a:xfrm>
              <a:prstGeom prst="rect">
                <a:avLst/>
              </a:prstGeom>
              <a:grp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39" name="TextBox 38"/>
            <p:cNvSpPr txBox="1"/>
            <p:nvPr/>
          </p:nvSpPr>
          <p:spPr>
            <a:xfrm>
              <a:off x="5998041" y="2309862"/>
              <a:ext cx="986527" cy="492443"/>
            </a:xfrm>
            <a:prstGeom prst="rect">
              <a:avLst/>
            </a:prstGeom>
            <a:grp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Untrusted</a:t>
              </a:r>
            </a:p>
            <a:p>
              <a:pPr algn="ctr"/>
              <a:r>
                <a:rPr lang="sv-SE" sz="1600" dirty="0" smtClean="0">
                  <a:gradFill>
                    <a:gsLst>
                      <a:gs pos="0">
                        <a:schemeClr val="tx1"/>
                      </a:gs>
                      <a:gs pos="86000">
                        <a:schemeClr val="tx1"/>
                      </a:gs>
                    </a:gsLst>
                    <a:lin ang="5400000" scaled="0"/>
                  </a:gradFill>
                </a:rPr>
                <a:t>Computer</a:t>
              </a:r>
            </a:p>
          </p:txBody>
        </p:sp>
      </p:grpSp>
      <p:pic>
        <p:nvPicPr>
          <p:cNvPr id="42" name="Picture 2" descr="C:\Users\mm01\Desktop\httpzcoolcomcnpicpngpng_7945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91" y="3817161"/>
            <a:ext cx="783148" cy="783148"/>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p:cNvGrpSpPr/>
          <p:nvPr/>
        </p:nvGrpSpPr>
        <p:grpSpPr>
          <a:xfrm>
            <a:off x="184986" y="2941605"/>
            <a:ext cx="1190161" cy="956308"/>
            <a:chOff x="9492720" y="2269761"/>
            <a:chExt cx="1190161" cy="956308"/>
          </a:xfrm>
        </p:grpSpPr>
        <p:grpSp>
          <p:nvGrpSpPr>
            <p:cNvPr id="44" name="Group 43"/>
            <p:cNvGrpSpPr/>
            <p:nvPr/>
          </p:nvGrpSpPr>
          <p:grpSpPr>
            <a:xfrm>
              <a:off x="9492720" y="2269761"/>
              <a:ext cx="1190161" cy="956308"/>
              <a:chOff x="1217612" y="3205164"/>
              <a:chExt cx="1563688" cy="1176675"/>
            </a:xfrm>
          </p:grpSpPr>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7612" y="3205164"/>
                <a:ext cx="1563688" cy="1176675"/>
              </a:xfrm>
              <a:prstGeom prst="rect">
                <a:avLst/>
              </a:prstGeom>
            </p:spPr>
          </p:pic>
          <p:sp>
            <p:nvSpPr>
              <p:cNvPr id="47" name="Rectangle 46"/>
              <p:cNvSpPr/>
              <p:nvPr/>
            </p:nvSpPr>
            <p:spPr bwMode="auto">
              <a:xfrm>
                <a:off x="1341885" y="3341494"/>
                <a:ext cx="1296144" cy="775076"/>
              </a:xfrm>
              <a:prstGeom prst="rect">
                <a:avLst/>
              </a:prstGeom>
              <a:solidFill>
                <a:schemeClr val="bg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45" name="TextBox 44"/>
            <p:cNvSpPr txBox="1"/>
            <p:nvPr/>
          </p:nvSpPr>
          <p:spPr>
            <a:xfrm>
              <a:off x="9594536" y="2537967"/>
              <a:ext cx="986527" cy="276999"/>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Client</a:t>
              </a:r>
            </a:p>
          </p:txBody>
        </p:sp>
      </p:grpSp>
      <p:grpSp>
        <p:nvGrpSpPr>
          <p:cNvPr id="48" name="Group 47"/>
          <p:cNvGrpSpPr/>
          <p:nvPr/>
        </p:nvGrpSpPr>
        <p:grpSpPr>
          <a:xfrm>
            <a:off x="1351636" y="2915398"/>
            <a:ext cx="1190161" cy="956307"/>
            <a:chOff x="5896225" y="2149992"/>
            <a:chExt cx="1190161" cy="956307"/>
          </a:xfrm>
          <a:noFill/>
        </p:grpSpPr>
        <p:grpSp>
          <p:nvGrpSpPr>
            <p:cNvPr id="49" name="Group 48"/>
            <p:cNvGrpSpPr/>
            <p:nvPr/>
          </p:nvGrpSpPr>
          <p:grpSpPr>
            <a:xfrm>
              <a:off x="5896225" y="2149992"/>
              <a:ext cx="1190161" cy="956307"/>
              <a:chOff x="1217612" y="3205163"/>
              <a:chExt cx="1563688" cy="1176675"/>
            </a:xfrm>
            <a:grpFill/>
          </p:grpSpPr>
          <p:pic>
            <p:nvPicPr>
              <p:cNvPr id="51" name="Picture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a:grpFill/>
            </p:spPr>
          </p:pic>
          <p:sp>
            <p:nvSpPr>
              <p:cNvPr id="52" name="Rectangle 51"/>
              <p:cNvSpPr/>
              <p:nvPr/>
            </p:nvSpPr>
            <p:spPr bwMode="auto">
              <a:xfrm>
                <a:off x="1341885" y="3318054"/>
                <a:ext cx="1296144" cy="775076"/>
              </a:xfrm>
              <a:prstGeom prst="rect">
                <a:avLst/>
              </a:prstGeom>
              <a:grp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50" name="TextBox 49"/>
            <p:cNvSpPr txBox="1"/>
            <p:nvPr/>
          </p:nvSpPr>
          <p:spPr>
            <a:xfrm>
              <a:off x="5998041" y="2309862"/>
              <a:ext cx="986527" cy="492443"/>
            </a:xfrm>
            <a:prstGeom prst="rect">
              <a:avLst/>
            </a:prstGeom>
            <a:grp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Untrusted</a:t>
              </a:r>
            </a:p>
            <a:p>
              <a:pPr algn="ctr"/>
              <a:r>
                <a:rPr lang="sv-SE" sz="1600" dirty="0" smtClean="0">
                  <a:gradFill>
                    <a:gsLst>
                      <a:gs pos="0">
                        <a:schemeClr val="tx1"/>
                      </a:gs>
                      <a:gs pos="86000">
                        <a:schemeClr val="tx1"/>
                      </a:gs>
                    </a:gsLst>
                    <a:lin ang="5400000" scaled="0"/>
                  </a:gradFill>
                </a:rPr>
                <a:t>Computer</a:t>
              </a:r>
            </a:p>
          </p:txBody>
        </p:sp>
      </p:grpSp>
      <p:pic>
        <p:nvPicPr>
          <p:cNvPr id="53" name="Picture 2" descr="C:\Users\mm01\Desktop\httpzcoolcomcnpicpngpng_7945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517" y="3789617"/>
            <a:ext cx="783148" cy="783148"/>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p:cNvGrpSpPr/>
          <p:nvPr/>
        </p:nvGrpSpPr>
        <p:grpSpPr>
          <a:xfrm>
            <a:off x="1352012" y="2914061"/>
            <a:ext cx="1190161" cy="956308"/>
            <a:chOff x="9492720" y="2269761"/>
            <a:chExt cx="1190161" cy="956308"/>
          </a:xfrm>
        </p:grpSpPr>
        <p:grpSp>
          <p:nvGrpSpPr>
            <p:cNvPr id="55" name="Group 54"/>
            <p:cNvGrpSpPr/>
            <p:nvPr/>
          </p:nvGrpSpPr>
          <p:grpSpPr>
            <a:xfrm>
              <a:off x="9492720" y="2269761"/>
              <a:ext cx="1190161" cy="956308"/>
              <a:chOff x="1217612" y="3205164"/>
              <a:chExt cx="1563688" cy="1176675"/>
            </a:xfrm>
          </p:grpSpPr>
          <p:pic>
            <p:nvPicPr>
              <p:cNvPr id="57" name="Picture 5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7612" y="3205164"/>
                <a:ext cx="1563688" cy="1176675"/>
              </a:xfrm>
              <a:prstGeom prst="rect">
                <a:avLst/>
              </a:prstGeom>
            </p:spPr>
          </p:pic>
          <p:sp>
            <p:nvSpPr>
              <p:cNvPr id="58" name="Rectangle 57"/>
              <p:cNvSpPr/>
              <p:nvPr/>
            </p:nvSpPr>
            <p:spPr bwMode="auto">
              <a:xfrm>
                <a:off x="1341885" y="3341494"/>
                <a:ext cx="1296144" cy="775076"/>
              </a:xfrm>
              <a:prstGeom prst="rect">
                <a:avLst/>
              </a:prstGeom>
              <a:solidFill>
                <a:schemeClr val="bg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56" name="TextBox 55"/>
            <p:cNvSpPr txBox="1"/>
            <p:nvPr/>
          </p:nvSpPr>
          <p:spPr>
            <a:xfrm>
              <a:off x="9594536" y="2537967"/>
              <a:ext cx="986527" cy="276999"/>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Client</a:t>
              </a:r>
            </a:p>
          </p:txBody>
        </p:sp>
      </p:grpSp>
      <p:grpSp>
        <p:nvGrpSpPr>
          <p:cNvPr id="59" name="Group 58"/>
          <p:cNvGrpSpPr/>
          <p:nvPr/>
        </p:nvGrpSpPr>
        <p:grpSpPr>
          <a:xfrm>
            <a:off x="2541797" y="2890546"/>
            <a:ext cx="1190161" cy="956307"/>
            <a:chOff x="5896225" y="2149992"/>
            <a:chExt cx="1190161" cy="956307"/>
          </a:xfrm>
          <a:noFill/>
        </p:grpSpPr>
        <p:grpSp>
          <p:nvGrpSpPr>
            <p:cNvPr id="60" name="Group 59"/>
            <p:cNvGrpSpPr/>
            <p:nvPr/>
          </p:nvGrpSpPr>
          <p:grpSpPr>
            <a:xfrm>
              <a:off x="5896225" y="2149992"/>
              <a:ext cx="1190161" cy="956307"/>
              <a:chOff x="1217612" y="3205163"/>
              <a:chExt cx="1563688" cy="1176675"/>
            </a:xfrm>
            <a:grpFill/>
          </p:grpSpPr>
          <p:pic>
            <p:nvPicPr>
              <p:cNvPr id="62" name="Picture 6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a:grpFill/>
            </p:spPr>
          </p:pic>
          <p:sp>
            <p:nvSpPr>
              <p:cNvPr id="63" name="Rectangle 62"/>
              <p:cNvSpPr/>
              <p:nvPr/>
            </p:nvSpPr>
            <p:spPr bwMode="auto">
              <a:xfrm>
                <a:off x="1341885" y="3318054"/>
                <a:ext cx="1296144" cy="775076"/>
              </a:xfrm>
              <a:prstGeom prst="rect">
                <a:avLst/>
              </a:prstGeom>
              <a:grp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61" name="TextBox 60"/>
            <p:cNvSpPr txBox="1"/>
            <p:nvPr/>
          </p:nvSpPr>
          <p:spPr>
            <a:xfrm>
              <a:off x="5998041" y="2309862"/>
              <a:ext cx="986527" cy="492443"/>
            </a:xfrm>
            <a:prstGeom prst="rect">
              <a:avLst/>
            </a:prstGeom>
            <a:grp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Untrusted</a:t>
              </a:r>
            </a:p>
            <a:p>
              <a:pPr algn="ctr"/>
              <a:r>
                <a:rPr lang="sv-SE" sz="1600" dirty="0" smtClean="0">
                  <a:gradFill>
                    <a:gsLst>
                      <a:gs pos="0">
                        <a:schemeClr val="tx1"/>
                      </a:gs>
                      <a:gs pos="86000">
                        <a:schemeClr val="tx1"/>
                      </a:gs>
                    </a:gsLst>
                    <a:lin ang="5400000" scaled="0"/>
                  </a:gradFill>
                </a:rPr>
                <a:t>Computer</a:t>
              </a:r>
            </a:p>
          </p:txBody>
        </p:sp>
      </p:grpSp>
      <p:pic>
        <p:nvPicPr>
          <p:cNvPr id="64" name="Picture 2" descr="C:\Users\mm01\Desktop\httpzcoolcomcnpicpngpng_7945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5678" y="3764765"/>
            <a:ext cx="783148" cy="783148"/>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Group 64"/>
          <p:cNvGrpSpPr/>
          <p:nvPr/>
        </p:nvGrpSpPr>
        <p:grpSpPr>
          <a:xfrm>
            <a:off x="2542173" y="2889209"/>
            <a:ext cx="1190161" cy="956308"/>
            <a:chOff x="9492720" y="2269761"/>
            <a:chExt cx="1190161" cy="956308"/>
          </a:xfrm>
        </p:grpSpPr>
        <p:grpSp>
          <p:nvGrpSpPr>
            <p:cNvPr id="66" name="Group 65"/>
            <p:cNvGrpSpPr/>
            <p:nvPr/>
          </p:nvGrpSpPr>
          <p:grpSpPr>
            <a:xfrm>
              <a:off x="9492720" y="2269761"/>
              <a:ext cx="1190161" cy="956308"/>
              <a:chOff x="1217612" y="3205164"/>
              <a:chExt cx="1563688" cy="1176675"/>
            </a:xfrm>
          </p:grpSpPr>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7612" y="3205164"/>
                <a:ext cx="1563688" cy="1176675"/>
              </a:xfrm>
              <a:prstGeom prst="rect">
                <a:avLst/>
              </a:prstGeom>
            </p:spPr>
          </p:pic>
          <p:sp>
            <p:nvSpPr>
              <p:cNvPr id="69" name="Rectangle 68"/>
              <p:cNvSpPr/>
              <p:nvPr/>
            </p:nvSpPr>
            <p:spPr bwMode="auto">
              <a:xfrm>
                <a:off x="1341885" y="3341494"/>
                <a:ext cx="1296144" cy="775076"/>
              </a:xfrm>
              <a:prstGeom prst="rect">
                <a:avLst/>
              </a:prstGeom>
              <a:solidFill>
                <a:schemeClr val="bg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67" name="TextBox 66"/>
            <p:cNvSpPr txBox="1"/>
            <p:nvPr/>
          </p:nvSpPr>
          <p:spPr>
            <a:xfrm>
              <a:off x="9594536" y="2537967"/>
              <a:ext cx="986527" cy="276999"/>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Client</a:t>
              </a:r>
            </a:p>
          </p:txBody>
        </p:sp>
      </p:grpSp>
      <p:grpSp>
        <p:nvGrpSpPr>
          <p:cNvPr id="70" name="Group 69"/>
          <p:cNvGrpSpPr/>
          <p:nvPr/>
        </p:nvGrpSpPr>
        <p:grpSpPr>
          <a:xfrm>
            <a:off x="3731582" y="2903557"/>
            <a:ext cx="1190161" cy="956307"/>
            <a:chOff x="5896225" y="2149992"/>
            <a:chExt cx="1190161" cy="956307"/>
          </a:xfrm>
          <a:noFill/>
        </p:grpSpPr>
        <p:grpSp>
          <p:nvGrpSpPr>
            <p:cNvPr id="71" name="Group 70"/>
            <p:cNvGrpSpPr/>
            <p:nvPr/>
          </p:nvGrpSpPr>
          <p:grpSpPr>
            <a:xfrm>
              <a:off x="5896225" y="2149992"/>
              <a:ext cx="1190161" cy="956307"/>
              <a:chOff x="1217612" y="3205163"/>
              <a:chExt cx="1563688" cy="1176675"/>
            </a:xfrm>
            <a:grpFill/>
          </p:grpSpPr>
          <p:pic>
            <p:nvPicPr>
              <p:cNvPr id="73" name="Picture 7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a:grpFill/>
            </p:spPr>
          </p:pic>
          <p:sp>
            <p:nvSpPr>
              <p:cNvPr id="74" name="Rectangle 73"/>
              <p:cNvSpPr/>
              <p:nvPr/>
            </p:nvSpPr>
            <p:spPr bwMode="auto">
              <a:xfrm>
                <a:off x="1341885" y="3318054"/>
                <a:ext cx="1296144" cy="775076"/>
              </a:xfrm>
              <a:prstGeom prst="rect">
                <a:avLst/>
              </a:prstGeom>
              <a:grp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72" name="TextBox 71"/>
            <p:cNvSpPr txBox="1"/>
            <p:nvPr/>
          </p:nvSpPr>
          <p:spPr>
            <a:xfrm>
              <a:off x="5998041" y="2309862"/>
              <a:ext cx="986527" cy="492443"/>
            </a:xfrm>
            <a:prstGeom prst="rect">
              <a:avLst/>
            </a:prstGeom>
            <a:grp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Untrusted</a:t>
              </a:r>
            </a:p>
            <a:p>
              <a:pPr algn="ctr"/>
              <a:r>
                <a:rPr lang="sv-SE" sz="1600" dirty="0" smtClean="0">
                  <a:gradFill>
                    <a:gsLst>
                      <a:gs pos="0">
                        <a:schemeClr val="tx1"/>
                      </a:gs>
                      <a:gs pos="86000">
                        <a:schemeClr val="tx1"/>
                      </a:gs>
                    </a:gsLst>
                    <a:lin ang="5400000" scaled="0"/>
                  </a:gradFill>
                </a:rPr>
                <a:t>Computer</a:t>
              </a:r>
            </a:p>
          </p:txBody>
        </p:sp>
      </p:grpSp>
      <p:pic>
        <p:nvPicPr>
          <p:cNvPr id="75" name="Picture 2" descr="C:\Users\mm01\Desktop\httpzcoolcomcnpicpngpng_7945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463" y="3777776"/>
            <a:ext cx="783148" cy="783148"/>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75"/>
          <p:cNvGrpSpPr/>
          <p:nvPr/>
        </p:nvGrpSpPr>
        <p:grpSpPr>
          <a:xfrm>
            <a:off x="3731958" y="2902220"/>
            <a:ext cx="1190161" cy="956308"/>
            <a:chOff x="9492720" y="2269761"/>
            <a:chExt cx="1190161" cy="956308"/>
          </a:xfrm>
        </p:grpSpPr>
        <p:grpSp>
          <p:nvGrpSpPr>
            <p:cNvPr id="77" name="Group 76"/>
            <p:cNvGrpSpPr/>
            <p:nvPr/>
          </p:nvGrpSpPr>
          <p:grpSpPr>
            <a:xfrm>
              <a:off x="9492720" y="2269761"/>
              <a:ext cx="1190161" cy="956308"/>
              <a:chOff x="1217612" y="3205164"/>
              <a:chExt cx="1563688" cy="1176675"/>
            </a:xfrm>
          </p:grpSpPr>
          <p:pic>
            <p:nvPicPr>
              <p:cNvPr id="79" name="Picture 7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7612" y="3205164"/>
                <a:ext cx="1563688" cy="1176675"/>
              </a:xfrm>
              <a:prstGeom prst="rect">
                <a:avLst/>
              </a:prstGeom>
            </p:spPr>
          </p:pic>
          <p:sp>
            <p:nvSpPr>
              <p:cNvPr id="80" name="Rectangle 79"/>
              <p:cNvSpPr/>
              <p:nvPr/>
            </p:nvSpPr>
            <p:spPr bwMode="auto">
              <a:xfrm>
                <a:off x="1341885" y="3341494"/>
                <a:ext cx="1296144" cy="775076"/>
              </a:xfrm>
              <a:prstGeom prst="rect">
                <a:avLst/>
              </a:prstGeom>
              <a:solidFill>
                <a:schemeClr val="bg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78" name="TextBox 77"/>
            <p:cNvSpPr txBox="1"/>
            <p:nvPr/>
          </p:nvSpPr>
          <p:spPr>
            <a:xfrm>
              <a:off x="9594536" y="2537967"/>
              <a:ext cx="986527" cy="276999"/>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Client</a:t>
              </a:r>
            </a:p>
          </p:txBody>
        </p:sp>
      </p:grpSp>
      <p:grpSp>
        <p:nvGrpSpPr>
          <p:cNvPr id="91" name="Group 90"/>
          <p:cNvGrpSpPr/>
          <p:nvPr/>
        </p:nvGrpSpPr>
        <p:grpSpPr>
          <a:xfrm>
            <a:off x="388491" y="1899420"/>
            <a:ext cx="5390067" cy="697142"/>
            <a:chOff x="388491" y="1899420"/>
            <a:chExt cx="5390067" cy="697142"/>
          </a:xfrm>
        </p:grpSpPr>
        <p:sp>
          <p:nvSpPr>
            <p:cNvPr id="83" name="Left Arrow 82"/>
            <p:cNvSpPr/>
            <p:nvPr/>
          </p:nvSpPr>
          <p:spPr bwMode="auto">
            <a:xfrm>
              <a:off x="388491" y="1899420"/>
              <a:ext cx="5390067" cy="697142"/>
            </a:xfrm>
            <a:prstGeom prst="leftArrow">
              <a:avLst/>
            </a:prstGeom>
            <a:solidFill>
              <a:srgbClr val="FF00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sp>
          <p:nvSpPr>
            <p:cNvPr id="81" name="TextBox 80"/>
            <p:cNvSpPr txBox="1"/>
            <p:nvPr/>
          </p:nvSpPr>
          <p:spPr>
            <a:xfrm>
              <a:off x="1103312" y="2098254"/>
              <a:ext cx="4343240" cy="276999"/>
            </a:xfrm>
            <a:prstGeom prst="rect">
              <a:avLst/>
            </a:prstGeom>
            <a:noFill/>
          </p:spPr>
          <p:txBody>
            <a:bodyPr wrap="none" lIns="0" tIns="0" rIns="0" bIns="0" rtlCol="0">
              <a:spAutoFit/>
            </a:bodyPr>
            <a:lstStyle/>
            <a:p>
              <a:r>
                <a:rPr lang="sv-SE" dirty="0" smtClean="0">
                  <a:gradFill>
                    <a:gsLst>
                      <a:gs pos="0">
                        <a:schemeClr val="tx1"/>
                      </a:gs>
                      <a:gs pos="86000">
                        <a:schemeClr val="tx1"/>
                      </a:gs>
                    </a:gsLst>
                    <a:lin ang="5400000" scaled="0"/>
                  </a:gradFill>
                </a:rPr>
                <a:t>NEW  IPv6 ROUTER ADVERTICEMENTS</a:t>
              </a:r>
            </a:p>
          </p:txBody>
        </p:sp>
      </p:grpSp>
      <p:sp>
        <p:nvSpPr>
          <p:cNvPr id="84" name="Down Arrow 83"/>
          <p:cNvSpPr/>
          <p:nvPr/>
        </p:nvSpPr>
        <p:spPr bwMode="auto">
          <a:xfrm>
            <a:off x="772460" y="2461219"/>
            <a:ext cx="330852" cy="480386"/>
          </a:xfrm>
          <a:prstGeom prst="downArrow">
            <a:avLst/>
          </a:prstGeom>
          <a:solidFill>
            <a:srgbClr val="FF00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sp>
        <p:nvSpPr>
          <p:cNvPr id="85" name="Down Arrow 84"/>
          <p:cNvSpPr/>
          <p:nvPr/>
        </p:nvSpPr>
        <p:spPr bwMode="auto">
          <a:xfrm>
            <a:off x="1820210" y="2461219"/>
            <a:ext cx="330852" cy="480386"/>
          </a:xfrm>
          <a:prstGeom prst="downArrow">
            <a:avLst/>
          </a:prstGeom>
          <a:solidFill>
            <a:srgbClr val="FF00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sp>
        <p:nvSpPr>
          <p:cNvPr id="86" name="Down Arrow 85"/>
          <p:cNvSpPr/>
          <p:nvPr/>
        </p:nvSpPr>
        <p:spPr bwMode="auto">
          <a:xfrm>
            <a:off x="2944160" y="2461219"/>
            <a:ext cx="330852" cy="480386"/>
          </a:xfrm>
          <a:prstGeom prst="downArrow">
            <a:avLst/>
          </a:prstGeom>
          <a:solidFill>
            <a:srgbClr val="FF00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sp>
        <p:nvSpPr>
          <p:cNvPr id="87" name="Down Arrow 86"/>
          <p:cNvSpPr/>
          <p:nvPr/>
        </p:nvSpPr>
        <p:spPr bwMode="auto">
          <a:xfrm>
            <a:off x="4106210" y="2461219"/>
            <a:ext cx="330852" cy="480386"/>
          </a:xfrm>
          <a:prstGeom prst="downArrow">
            <a:avLst/>
          </a:prstGeom>
          <a:solidFill>
            <a:srgbClr val="FF00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sp>
        <p:nvSpPr>
          <p:cNvPr id="88" name="Down Arrow 87"/>
          <p:cNvSpPr/>
          <p:nvPr/>
        </p:nvSpPr>
        <p:spPr bwMode="auto">
          <a:xfrm rot="10800000">
            <a:off x="1229660" y="1508719"/>
            <a:ext cx="330852" cy="480386"/>
          </a:xfrm>
          <a:prstGeom prst="downArrow">
            <a:avLst/>
          </a:prstGeom>
          <a:solidFill>
            <a:srgbClr val="FF00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sp>
        <p:nvSpPr>
          <p:cNvPr id="89" name="Down Arrow 88"/>
          <p:cNvSpPr/>
          <p:nvPr/>
        </p:nvSpPr>
        <p:spPr bwMode="auto">
          <a:xfrm rot="10800000">
            <a:off x="2448860" y="1527769"/>
            <a:ext cx="330852" cy="480386"/>
          </a:xfrm>
          <a:prstGeom prst="downArrow">
            <a:avLst/>
          </a:prstGeom>
          <a:solidFill>
            <a:srgbClr val="FF00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sp>
        <p:nvSpPr>
          <p:cNvPr id="90" name="Down Arrow 89"/>
          <p:cNvSpPr/>
          <p:nvPr/>
        </p:nvSpPr>
        <p:spPr bwMode="auto">
          <a:xfrm rot="10800000">
            <a:off x="3668060" y="1527769"/>
            <a:ext cx="330852" cy="480386"/>
          </a:xfrm>
          <a:prstGeom prst="downArrow">
            <a:avLst/>
          </a:prstGeom>
          <a:solidFill>
            <a:srgbClr val="FF00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sp>
        <p:nvSpPr>
          <p:cNvPr id="92" name="AutoShape 4" descr="data:image/jpg;base64,/9j/4AAQSkZJRgABAQAAAQABAAD/2wCEAAkGBhQSEBUQEhQVFRAVGRYUFBURFhQVFxUWHxcdFxQUEhQXHyYeGB4kGRcVHy8gIyctLCwvFh4xNTA2NSYtLikBCQoKDAwNFA8PFCkYFBgpKSkpKSkpKSkpKSkpKSkpKSkpKSkpKSkpKSkpKSkpKSkpKSkpKSkpKSkpKSkpKSkpKf/AABEIAGgAkAMBIgACEQEDEQH/xAAbAAACAwEBAQAAAAAAAAAAAAAABQEGBwQCA//EAE8QAAIBAwEEBAcIDQsFAQAAAAECAwAEERIFBiFRBxMxkRYiQVJxsdMUMlNhgZOUtCMkNDVCcnSDkqGjs9IVFyVUc4KkssHC0TNDRGLxCP/EABUBAQEAAAAAAAAAAAAAAAAAAAAB/8QAGBEBAQEBAQAAAAAAAAAAAAAAABEBQSH/2gAMAwEAAhEDEQA/ANnv75YUMjkBFVndmOAqqMsTw5Ul8PrT4Vf0ZvZ1O/7Y2bd/k1wO9Mf600dzk8T2nynnVWFJ6QLT4Zf0ZvZ0fzgWnwo+RJz6o6bBzzPeanWeZ7zQhR/OBa/CH5q59lQN/wC185vmbr2VN9Z5nvNTrPM95pCFHh9bec/zF37Kjw9tvOf5i79lTfWeZ7zRrPM95pCFHh7bec/zF17Kjw9tvOf5i79lTfWeZ76NZ5nvoQo8PLbzn+Yu/ZVPh3bec/zF37Km2s8z3mjWeZ7zSEKvDm386T6Pd+yo8OLfnJ9Hu/ZU11nme81Os8z3mkIU+HFvzk+jXnsqPDeDnJ9GvPZU11nme+jUeZ7zRYVNvrABkmQAcSTbXnAeUn7HTmwuxKgkUgowVlIzhlZQykZ5giuS/BaGReaOO9CK59yWzYWx5wW5/YJRNfDpAP8AR1z/AGMg79IHrpo/afSfXSnpBGbCYc1A75YxTZ+0+k+umGIqagnHEkAdpJ7APKT8VZRP0hbQ2jctBsiNRDHgmaRUJK5IDyNINMatx0qFLHBPMCq1gVNZFJv5tTZlwi7UjWW3kPv4ljBwPfGF49IYjIJR1yfIR2076T9/ZrKG1ms2iZJxI2p01hlCI8ZXiMZD/roVoNTXyspCyRse1lQnHZkqCcd9ZVupv9tS+tbloUhkuYvcpjURog0u0nW6tbgHggxxFQrWqKxbbnSJtqzZFuY4I2kBKAxxtqAIB4pKQOJHbVv3Uv8AbTXSrfwRJa4fUyCEEMFOj3sjH32PJQq9UV8b28SGJ5pG0xRqXduSgZP/AM+Ssqtd9Nr7Ulc7NjSC2jONUgj8oyBLJIGBfHHSi8MjPaCQ1ujNZPY9It9YXYtdrqpif/vIqAqCcCRWjwsiA++GkMM5+IsOknfi8s72C1tOqPWopAkjDFpGmaNQGLAAcFqlaRRWXfynvJ/Vof0bb21aJsR5mtomuVC3JRetVcYD+UDSSO41B2Fc8OeR+quHcf73Wv5PbfuEpinaPSKXbj/e60/J7b9ylE1z9IR+0JfQv76Omz9p9J9dLN+lzaMObQj/ABMVNH7T6TTFwk30YjZt4V7fc8/7s5/Vmqn0FxqNnzEe+Nwwf5I00DPoP6/jrQprdXRkcBkYFWU9jKRpYH0gkVj8O7u1NiXEjWUZu7OTHigdYWAzo6yNCHWQDhrUFSDx5Cpq09NSKdlEnGRNAU+Ilip0/wB0sO+s433b+g9kZ+Duh8nAD9QFP73ZG1ttyxpdQ+47NGyQylMHsLhJD1kr6SQOAUZPx5tvSD0f+69nxW9qFD2uOoVzgMgTQYi57CQAdR7SvHtzQXDZg+xRfiRf5VrJf/z3/wCZ+Jaeuai33i29HALEWL9YqiJZ+rfUFC6QdYbqiwGPHzjy4q1dFW477Pt3M+BcTFCyqwYRogIjQkcC2Xckjh4wGeFQVPp9H2ayP/pP+8j/AOa2Vu0+k+usx6X90ru9ltmtoTKsaShyrRLpLOhHv2GeCnsrTW7T6T66HVT6VSf5Huseamr8XrU1Vy9Daj+SI8dpkn1fjdYRx+TFWzaezUuIZLeUZjlVkcDtwRjK57CO0HyECsl2fsva+xXkS3h912jtnxFLgnGNehD1kT4AB4FTjy0OmvT3GvuS2Y41idgCe3QYXLgfFlY8+gVU+kCVxLsh04ze47Nk1YOZA4Kas9vjY7adDdTaW2bqObaMfua0j/AxoOkka0ijJLhmwoLtjAAx2Ypp0l7nXV1f2sttDrhiWMMVeFAuJy+AHdTwXkDQfJ7neXj9igzx8lr2/p861KpbtNRii4kdo9I9dLNxGzs20PO2t/3Sj/Sma9o9I9dKtwPvZZ/k1v8AuxRNTvsPtU/jwfWYaZP2n0ml++P3P+ct/rUNMG7aLiKR7075W1gga4c6m95Ei65HHYSFyAAPOYgeTOeFPQKxXYOz12nvFdNdDXHCZiIm8ZWEUogiQg/ggnVjsJoasll067Pd9LLPGvnlY3UDmwjYsPJ2A9tXTam8EMFo16W126oJNUOH1KSACnEA5yPLS7fPdKC7spYzEgkVHeJ1VVZJApKkEDOMgAjyjIrLd1dqNJu3tKA+9h0MmfIsrKxUfFqVm/v0T1cT057P824+ajHrkqxbsb/2d+xSCQ9aBqMUqGN9PlK/gtjPHSTis+6Ot5dlwWCx3nVe6BJKT1lu8raS+U8YRt5Pjrj2DBFc7xpPs2MizjZZHZI2jRR1RWQ6SBp1McAYGePCqXV6230uWdrcS20qz9ZE2hisaFc4B8VjIM8CPJU7I6YNnzuI+seIsQqmdNKE+QdYpZV/vEVUNl2ySb2XKSIrpmY6XUMMiFMcDwp50u7oWw2c9zHDFHNCYzqjRULIWCMj6QNQw2cHsIqC3b172w7PiSWcSFXfqx1Shjq0s/EFlwMIaqx6c9n8rj5uP2lUvePaTT7t7PZySyXDQkniSEjmVcn8UAfJTPY3SbsmO2hiltC0qRRo7dRZtl1QKx1NJk5IJyeNCrzs3pJtZrK4vkWYQ2xAkDIgY50kaAHIPvh2kUmbp12ePwbn5uMeuWo27te2ut3ru4tIuqhYFSuiOMllkRSSIyQfi40g6Od6Nl29gsd51fugSSsddtJKdJfK+OsbDs8maFX/AHX6Q7O/bq4XYTYLdVKhRio7WTGVb5GyKstYfseGO73jjn2dGVtI2SSRkjMSDEZEjaCBp1t4oBAJOTitxoYF7R6R66UdHv3stRyhjXuyv+lN17R6R66UdH5/o+3/ALMf5moa+u+H3P8AnLb61FXeaX74fc/5y1+tRUxoYBWJyXh2Lt+WWZGNrcmU6guSY5HEpZPOKSDBUccekZ2wVy7T2TDcx9VcRJLH26ZVDAHmufen4xxouqLvd0t2Qs5VtputnkRkQIrqI9SldcjOoC6Qc47TyqubG3be23ZvpZFKPchHVW4ERKyLHkeTOXbHJhWibO6OdnwSCWO0j1rxUuZJdJByColZgpHkIGRT+8tElRo5UWSN+DI6hlbiD4yngeIzRIzboq3Rs7jZiyz2sMspknUvJGC2A+AM9vCkmxrQWO9Pua3zHbsxTQCxBRoNek5PEBhkZzitisNnxQIIoY0ijBJCRKEUE8SQo4ca+E2wLZ5hcPbwNOCpErRRmQFfekSEahjAxxoRkC7aitN6Lq4nYrEGlUsEd+LQoF8VAT+quvpL6SIby2FjZCSRpXTU3VumQDqEUaOAzMzBewYx5c1p91upZyu0ktpaySMcs8kELMx5szLk17sN3LWB+sgtreKTGNcMMUbY8o1KoNCMn392A1nsGwtnAEqz6pQOOJHimZxkZBxnHDhwp7sDpN2ZFaW8UgbrEhhR8Wrt4yxqreNp48QeNaFtDZUNwoSeGKZAdQWaNJFBxjIDggHBIz8dcHgVs/8AqNn9Gg/hoRU95t7rW+2PtAWurEUaFw0TRDx38UgEDP8A02zXN0Sbr2k+zBJPawSy9bMpeWJHYgNwGphnAHCr5b7tWkaPGlrbpHLgSokMSrIBkqJFC4bGTjPZk11WOzooE6uGOOKPJOmFFjXJ7TpUAZ+Ogxy0sFsd6kgtgY4HZRoXOnRJAWZcHyauIHk8lbXXBcbv2zyid7eBp1KkSvFG0gK+9IkI1DGBjjwrvoJXtHpFJej37giHIOvyCaRR6qdL2j0j10m3AH2jH6ZfrEtDX13x+5/zlr9aipjS3fNvtf8AO2g77uIU00HkaLjzU1IU8j3UaTyNFRU1Ok8jRpPI91ERRU6TyPdRpPI91BFFTpPI9xqdB5HuoPNFetB5Huo0nke40HkVOKnSeR7jRpPI9xoPNFetJ5HuNGk8j3GghO0ekUq3IXFoo5POO65lpsqnPYe40r3P+5/zlz9alqJrv2nspZ0McgDRtpyCWHENqUgrgghgDkEdgpZ4EW/myfSbv2lFFET4FQcpPpV57So8C4OUn0q89pRRQT4FwcpPpV57SjwJt/Nk+lXntKiigPAe382T6Td+0qDuLbea/wBJu/aUUUHk7iW3mN9Ju/aV5O4lv8ET6bq7/ioooPPgJb/Af4q6/wCa9ruJbfA/t7k/7qmignwDtfgf21x/FU+Adr8D+2uP4qiig9eAtr8F+1n/AIqjwDtPgR8skx/30UUEfzf2fwCd8v8AHTjZuzEgQRxqFjUYVVBwOJJ4knykn5aKKD//2Q=="/>
          <p:cNvSpPr>
            <a:spLocks noChangeAspect="1" noChangeArrowheads="1"/>
          </p:cNvSpPr>
          <p:nvPr/>
        </p:nvSpPr>
        <p:spPr bwMode="auto">
          <a:xfrm>
            <a:off x="87313" y="-471488"/>
            <a:ext cx="1371600" cy="990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3" name="AutoShape 6" descr="data:image/jpg;base64,/9j/4AAQSkZJRgABAQAAAQABAAD/2wCEAAkGBhQSEBUQEhQVFRAVGRYUFBURFhQVFxUWHxcdFxQUEhQXHyYeGB4kGRcVHy8gIyctLCwvFh4xNTA2NSYtLikBCQoKDAwNFA8PFCkYFBgpKSkpKSkpKSkpKSkpKSkpKSkpKSkpKSkpKSkpKSkpKSkpKSkpKSkpKSkpKSkpKSkpKf/AABEIAGgAkAMBIgACEQEDEQH/xAAbAAACAwEBAQAAAAAAAAAAAAAABQEGBwQCA//EAE8QAAIBAwEEBAcIDQsFAQAAAAECAwAEERIFBiFRBxMxkRYiQVJxsdMUMlNhgZOUtCMkNDVCcnSDkqGjs9IVFyVUc4KkssHC0TNDRGLxCP/EABUBAQEAAAAAAAAAAAAAAAAAAAAB/8QAGBEBAQEBAQAAAAAAAAAAAAAAABEBQSH/2gAMAwEAAhEDEQA/ANnv75YUMjkBFVndmOAqqMsTw5Ul8PrT4Vf0ZvZ1O/7Y2bd/k1wO9Mf600dzk8T2nynnVWFJ6QLT4Zf0ZvZ0fzgWnwo+RJz6o6bBzzPeanWeZ7zQhR/OBa/CH5q59lQN/wC185vmbr2VN9Z5nvNTrPM95pCFHh9bec/zF37Kjw9tvOf5i79lTfWeZ7zRrPM95pCFHh7bec/zF17Kjw9tvOf5i79lTfWeZ76NZ5nvoQo8PLbzn+Yu/ZVPh3bec/zF37Km2s8z3mjWeZ7zSEKvDm386T6Pd+yo8OLfnJ9Hu/ZU11nme81Os8z3mkIU+HFvzk+jXnsqPDeDnJ9GvPZU11nme+jUeZ7zRYVNvrABkmQAcSTbXnAeUn7HTmwuxKgkUgowVlIzhlZQykZ5giuS/BaGReaOO9CK59yWzYWx5wW5/YJRNfDpAP8AR1z/AGMg79IHrpo/afSfXSnpBGbCYc1A75YxTZ+0+k+umGIqagnHEkAdpJ7APKT8VZRP0hbQ2jctBsiNRDHgmaRUJK5IDyNINMatx0qFLHBPMCq1gVNZFJv5tTZlwi7UjWW3kPv4ljBwPfGF49IYjIJR1yfIR2076T9/ZrKG1ms2iZJxI2p01hlCI8ZXiMZD/roVoNTXyspCyRse1lQnHZkqCcd9ZVupv9tS+tbloUhkuYvcpjURog0u0nW6tbgHggxxFQrWqKxbbnSJtqzZFuY4I2kBKAxxtqAIB4pKQOJHbVv3Uv8AbTXSrfwRJa4fUyCEEMFOj3sjH32PJQq9UV8b28SGJ5pG0xRqXduSgZP/AM+Ssqtd9Nr7Ulc7NjSC2jONUgj8oyBLJIGBfHHSi8MjPaCQ1ujNZPY9It9YXYtdrqpif/vIqAqCcCRWjwsiA++GkMM5+IsOknfi8s72C1tOqPWopAkjDFpGmaNQGLAAcFqlaRRWXfynvJ/Vof0bb21aJsR5mtomuVC3JRetVcYD+UDSSO41B2Fc8OeR+quHcf73Wv5PbfuEpinaPSKXbj/e60/J7b9ylE1z9IR+0JfQv76Omz9p9J9dLN+lzaMObQj/ABMVNH7T6TTFwk30YjZt4V7fc8/7s5/Vmqn0FxqNnzEe+Nwwf5I00DPoP6/jrQprdXRkcBkYFWU9jKRpYH0gkVj8O7u1NiXEjWUZu7OTHigdYWAzo6yNCHWQDhrUFSDx5Cpq09NSKdlEnGRNAU+Ilip0/wB0sO+s433b+g9kZ+Duh8nAD9QFP73ZG1ttyxpdQ+47NGyQylMHsLhJD1kr6SQOAUZPx5tvSD0f+69nxW9qFD2uOoVzgMgTQYi57CQAdR7SvHtzQXDZg+xRfiRf5VrJf/z3/wCZ+Jaeuai33i29HALEWL9YqiJZ+rfUFC6QdYbqiwGPHzjy4q1dFW477Pt3M+BcTFCyqwYRogIjQkcC2Xckjh4wGeFQVPp9H2ayP/pP+8j/AOa2Vu0+k+usx6X90ru9ltmtoTKsaShyrRLpLOhHv2GeCnsrTW7T6T66HVT6VSf5Huseamr8XrU1Vy9Daj+SI8dpkn1fjdYRx+TFWzaezUuIZLeUZjlVkcDtwRjK57CO0HyECsl2fsva+xXkS3h912jtnxFLgnGNehD1kT4AB4FTjy0OmvT3GvuS2Y41idgCe3QYXLgfFlY8+gVU+kCVxLsh04ze47Nk1YOZA4Kas9vjY7adDdTaW2bqObaMfua0j/AxoOkka0ijJLhmwoLtjAAx2Ypp0l7nXV1f2sttDrhiWMMVeFAuJy+AHdTwXkDQfJ7neXj9igzx8lr2/p861KpbtNRii4kdo9I9dLNxGzs20PO2t/3Sj/Sma9o9I9dKtwPvZZ/k1v8AuxRNTvsPtU/jwfWYaZP2n0ml++P3P+ct/rUNMG7aLiKR7075W1gga4c6m95Ei65HHYSFyAAPOYgeTOeFPQKxXYOz12nvFdNdDXHCZiIm8ZWEUogiQg/ggnVjsJoasll067Pd9LLPGvnlY3UDmwjYsPJ2A9tXTam8EMFo16W126oJNUOH1KSACnEA5yPLS7fPdKC7spYzEgkVHeJ1VVZJApKkEDOMgAjyjIrLd1dqNJu3tKA+9h0MmfIsrKxUfFqVm/v0T1cT057P824+ajHrkqxbsb/2d+xSCQ9aBqMUqGN9PlK/gtjPHSTis+6Ot5dlwWCx3nVe6BJKT1lu8raS+U8YRt5Pjrj2DBFc7xpPs2MizjZZHZI2jRR1RWQ6SBp1McAYGePCqXV6230uWdrcS20qz9ZE2hisaFc4B8VjIM8CPJU7I6YNnzuI+seIsQqmdNKE+QdYpZV/vEVUNl2ySb2XKSIrpmY6XUMMiFMcDwp50u7oWw2c9zHDFHNCYzqjRULIWCMj6QNQw2cHsIqC3b172w7PiSWcSFXfqx1Shjq0s/EFlwMIaqx6c9n8rj5uP2lUvePaTT7t7PZySyXDQkniSEjmVcn8UAfJTPY3SbsmO2hiltC0qRRo7dRZtl1QKx1NJk5IJyeNCrzs3pJtZrK4vkWYQ2xAkDIgY50kaAHIPvh2kUmbp12ePwbn5uMeuWo27te2ut3ru4tIuqhYFSuiOMllkRSSIyQfi40g6Od6Nl29gsd51fugSSsddtJKdJfK+OsbDs8maFX/AHX6Q7O/bq4XYTYLdVKhRio7WTGVb5GyKstYfseGO73jjn2dGVtI2SSRkjMSDEZEjaCBp1t4oBAJOTitxoYF7R6R66UdHv3stRyhjXuyv+lN17R6R66UdH5/o+3/ALMf5moa+u+H3P8AnLb61FXeaX74fc/5y1+tRUxoYBWJyXh2Lt+WWZGNrcmU6guSY5HEpZPOKSDBUccekZ2wVy7T2TDcx9VcRJLH26ZVDAHmufen4xxouqLvd0t2Qs5VtputnkRkQIrqI9SldcjOoC6Qc47TyqubG3be23ZvpZFKPchHVW4ERKyLHkeTOXbHJhWibO6OdnwSCWO0j1rxUuZJdJByColZgpHkIGRT+8tElRo5UWSN+DI6hlbiD4yngeIzRIzboq3Rs7jZiyz2sMspknUvJGC2A+AM9vCkmxrQWO9Pua3zHbsxTQCxBRoNek5PEBhkZzitisNnxQIIoY0ijBJCRKEUE8SQo4ca+E2wLZ5hcPbwNOCpErRRmQFfekSEahjAxxoRkC7aitN6Lq4nYrEGlUsEd+LQoF8VAT+quvpL6SIby2FjZCSRpXTU3VumQDqEUaOAzMzBewYx5c1p91upZyu0ktpaySMcs8kELMx5szLk17sN3LWB+sgtreKTGNcMMUbY8o1KoNCMn392A1nsGwtnAEqz6pQOOJHimZxkZBxnHDhwp7sDpN2ZFaW8UgbrEhhR8Wrt4yxqreNp48QeNaFtDZUNwoSeGKZAdQWaNJFBxjIDggHBIz8dcHgVs/8AqNn9Gg/hoRU95t7rW+2PtAWurEUaFw0TRDx38UgEDP8A02zXN0Sbr2k+zBJPawSy9bMpeWJHYgNwGphnAHCr5b7tWkaPGlrbpHLgSokMSrIBkqJFC4bGTjPZk11WOzooE6uGOOKPJOmFFjXJ7TpUAZ+Ogxy0sFsd6kgtgY4HZRoXOnRJAWZcHyauIHk8lbXXBcbv2zyid7eBp1KkSvFG0gK+9IkI1DGBjjwrvoJXtHpFJej37giHIOvyCaRR6qdL2j0j10m3AH2jH6ZfrEtDX13x+5/zlr9aipjS3fNvtf8AO2g77uIU00HkaLjzU1IU8j3UaTyNFRU1Ok8jRpPI91ERRU6TyPdRpPI91BFFTpPI9xqdB5HuoPNFetB5Huo0nke40HkVOKnSeR7jRpPI9xoPNFetJ5HuNGk8j3GghO0ekUq3IXFoo5POO65lpsqnPYe40r3P+5/zlz9alqJrv2nspZ0McgDRtpyCWHENqUgrgghgDkEdgpZ4EW/myfSbv2lFFET4FQcpPpV57So8C4OUn0q89pRRQT4FwcpPpV57SjwJt/Nk+lXntKiigPAe382T6Td+0qDuLbea/wBJu/aUUUHk7iW3mN9Ju/aV5O4lv8ET6bq7/ioooPPgJb/Af4q6/wCa9ruJbfA/t7k/7qmignwDtfgf21x/FU+Adr8D+2uP4qiig9eAtr8F+1n/AIqjwDtPgR8skx/30UUEfzf2fwCd8v8AHTjZuzEgQRxqFjUYVVBwOJJ4knykn5aKKD//2Q=="/>
          <p:cNvSpPr>
            <a:spLocks noChangeAspect="1" noChangeArrowheads="1"/>
          </p:cNvSpPr>
          <p:nvPr/>
        </p:nvSpPr>
        <p:spPr bwMode="auto">
          <a:xfrm>
            <a:off x="239713" y="-319088"/>
            <a:ext cx="1371600" cy="990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5127" name="Picture 7"/>
          <p:cNvPicPr>
            <a:picLocks noChangeAspect="1" noChangeArrowheads="1"/>
          </p:cNvPicPr>
          <p:nvPr/>
        </p:nvPicPr>
        <p:blipFill>
          <a:blip r:embed="rId7">
            <a:duotone>
              <a:prstClr val="black"/>
              <a:srgbClr val="FF0000">
                <a:tint val="45000"/>
                <a:satMod val="400000"/>
              </a:srgbClr>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83872">
            <a:off x="4165762" y="335144"/>
            <a:ext cx="619586" cy="45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7"/>
          <p:cNvPicPr>
            <a:picLocks noChangeAspect="1" noChangeArrowheads="1"/>
          </p:cNvPicPr>
          <p:nvPr/>
        </p:nvPicPr>
        <p:blipFill>
          <a:blip r:embed="rId7">
            <a:duotone>
              <a:prstClr val="black"/>
              <a:srgbClr val="FF0000">
                <a:tint val="45000"/>
                <a:satMod val="400000"/>
              </a:srgbClr>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83872">
            <a:off x="3134557" y="3511607"/>
            <a:ext cx="619586" cy="45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7"/>
          <p:cNvPicPr>
            <a:picLocks noChangeAspect="1" noChangeArrowheads="1"/>
          </p:cNvPicPr>
          <p:nvPr/>
        </p:nvPicPr>
        <p:blipFill>
          <a:blip r:embed="rId7">
            <a:duotone>
              <a:prstClr val="black"/>
              <a:srgbClr val="FF0000">
                <a:tint val="45000"/>
                <a:satMod val="400000"/>
              </a:srgbClr>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83872">
            <a:off x="2812866" y="206057"/>
            <a:ext cx="619586" cy="45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7"/>
          <p:cNvPicPr>
            <a:picLocks noChangeAspect="1" noChangeArrowheads="1"/>
          </p:cNvPicPr>
          <p:nvPr/>
        </p:nvPicPr>
        <p:blipFill>
          <a:blip r:embed="rId7">
            <a:duotone>
              <a:prstClr val="black"/>
              <a:srgbClr val="FF0000">
                <a:tint val="45000"/>
                <a:satMod val="400000"/>
              </a:srgbClr>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83872">
            <a:off x="861845" y="3563726"/>
            <a:ext cx="619586" cy="45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7"/>
          <p:cNvPicPr>
            <a:picLocks noChangeAspect="1" noChangeArrowheads="1"/>
          </p:cNvPicPr>
          <p:nvPr/>
        </p:nvPicPr>
        <p:blipFill>
          <a:blip r:embed="rId7">
            <a:duotone>
              <a:prstClr val="black"/>
              <a:srgbClr val="FF0000">
                <a:tint val="45000"/>
                <a:satMod val="400000"/>
              </a:srgbClr>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83872">
            <a:off x="2029663" y="3538873"/>
            <a:ext cx="619586" cy="45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7"/>
          <p:cNvPicPr>
            <a:picLocks noChangeAspect="1" noChangeArrowheads="1"/>
          </p:cNvPicPr>
          <p:nvPr/>
        </p:nvPicPr>
        <p:blipFill>
          <a:blip r:embed="rId7">
            <a:duotone>
              <a:prstClr val="black"/>
              <a:srgbClr val="FF0000">
                <a:tint val="45000"/>
                <a:satMod val="400000"/>
              </a:srgbClr>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83872">
            <a:off x="4417490" y="3483941"/>
            <a:ext cx="619586" cy="45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7"/>
          <p:cNvPicPr>
            <a:picLocks noChangeAspect="1" noChangeArrowheads="1"/>
          </p:cNvPicPr>
          <p:nvPr/>
        </p:nvPicPr>
        <p:blipFill>
          <a:blip r:embed="rId7">
            <a:duotone>
              <a:prstClr val="black"/>
              <a:srgbClr val="FF0000">
                <a:tint val="45000"/>
                <a:satMod val="400000"/>
              </a:srgbClr>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83872">
            <a:off x="1439997" y="146786"/>
            <a:ext cx="619586" cy="45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80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right)">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down)">
                                      <p:cBhvr>
                                        <p:cTn id="12" dur="500"/>
                                        <p:tgtEl>
                                          <p:spTgt spid="8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wipe(down)">
                                      <p:cBhvr>
                                        <p:cTn id="15" dur="500"/>
                                        <p:tgtEl>
                                          <p:spTgt spid="8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wipe(down)">
                                      <p:cBhvr>
                                        <p:cTn id="18" dur="500"/>
                                        <p:tgtEl>
                                          <p:spTgt spid="9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ipe(up)">
                                      <p:cBhvr>
                                        <p:cTn id="21" dur="500"/>
                                        <p:tgtEl>
                                          <p:spTgt spid="8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wipe(up)">
                                      <p:cBhvr>
                                        <p:cTn id="24" dur="500"/>
                                        <p:tgtEl>
                                          <p:spTgt spid="85"/>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wipe(up)">
                                      <p:cBhvr>
                                        <p:cTn id="27" dur="500"/>
                                        <p:tgtEl>
                                          <p:spTgt spid="86"/>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wipe(up)">
                                      <p:cBhvr>
                                        <p:cTn id="30" dur="500"/>
                                        <p:tgtEl>
                                          <p:spTgt spid="87"/>
                                        </p:tgtEl>
                                      </p:cBhvr>
                                    </p:animEffect>
                                  </p:childTnLst>
                                </p:cTn>
                              </p:par>
                            </p:childTnLst>
                          </p:cTn>
                        </p:par>
                        <p:par>
                          <p:cTn id="31" fill="hold">
                            <p:stCondLst>
                              <p:cond delay="500"/>
                            </p:stCondLst>
                            <p:childTnLst>
                              <p:par>
                                <p:cTn id="32" presetID="27" presetClass="emph" presetSubtype="0" repeatCount="10000" fill="remove" grpId="1" nodeType="afterEffect">
                                  <p:stCondLst>
                                    <p:cond delay="0"/>
                                  </p:stCondLst>
                                  <p:childTnLst>
                                    <p:animClr clrSpc="rgb" dir="cw">
                                      <p:cBhvr override="childStyle">
                                        <p:cTn id="33" dur="250" autoRev="1" fill="remove"/>
                                        <p:tgtEl>
                                          <p:spTgt spid="88"/>
                                        </p:tgtEl>
                                        <p:attrNameLst>
                                          <p:attrName>style.color</p:attrName>
                                        </p:attrNameLst>
                                      </p:cBhvr>
                                      <p:to>
                                        <a:srgbClr val="FFFF00"/>
                                      </p:to>
                                    </p:animClr>
                                    <p:animClr clrSpc="rgb" dir="cw">
                                      <p:cBhvr>
                                        <p:cTn id="34" dur="250" autoRev="1" fill="remove"/>
                                        <p:tgtEl>
                                          <p:spTgt spid="88"/>
                                        </p:tgtEl>
                                        <p:attrNameLst>
                                          <p:attrName>fillcolor</p:attrName>
                                        </p:attrNameLst>
                                      </p:cBhvr>
                                      <p:to>
                                        <a:srgbClr val="FFFF00"/>
                                      </p:to>
                                    </p:animClr>
                                    <p:set>
                                      <p:cBhvr>
                                        <p:cTn id="35" dur="250" autoRev="1" fill="remove"/>
                                        <p:tgtEl>
                                          <p:spTgt spid="88"/>
                                        </p:tgtEl>
                                        <p:attrNameLst>
                                          <p:attrName>fill.type</p:attrName>
                                        </p:attrNameLst>
                                      </p:cBhvr>
                                      <p:to>
                                        <p:strVal val="solid"/>
                                      </p:to>
                                    </p:set>
                                    <p:set>
                                      <p:cBhvr>
                                        <p:cTn id="36" dur="250" autoRev="1" fill="remove"/>
                                        <p:tgtEl>
                                          <p:spTgt spid="88"/>
                                        </p:tgtEl>
                                        <p:attrNameLst>
                                          <p:attrName>fill.on</p:attrName>
                                        </p:attrNameLst>
                                      </p:cBhvr>
                                      <p:to>
                                        <p:strVal val="true"/>
                                      </p:to>
                                    </p:set>
                                  </p:childTnLst>
                                </p:cTn>
                              </p:par>
                              <p:par>
                                <p:cTn id="37" presetID="27" presetClass="emph" presetSubtype="0" repeatCount="10000" fill="remove" grpId="1" nodeType="withEffect">
                                  <p:stCondLst>
                                    <p:cond delay="0"/>
                                  </p:stCondLst>
                                  <p:childTnLst>
                                    <p:animClr clrSpc="rgb" dir="cw">
                                      <p:cBhvr override="childStyle">
                                        <p:cTn id="38" dur="250" autoRev="1" fill="remove"/>
                                        <p:tgtEl>
                                          <p:spTgt spid="89"/>
                                        </p:tgtEl>
                                        <p:attrNameLst>
                                          <p:attrName>style.color</p:attrName>
                                        </p:attrNameLst>
                                      </p:cBhvr>
                                      <p:to>
                                        <a:srgbClr val="FFFF00"/>
                                      </p:to>
                                    </p:animClr>
                                    <p:animClr clrSpc="rgb" dir="cw">
                                      <p:cBhvr>
                                        <p:cTn id="39" dur="250" autoRev="1" fill="remove"/>
                                        <p:tgtEl>
                                          <p:spTgt spid="89"/>
                                        </p:tgtEl>
                                        <p:attrNameLst>
                                          <p:attrName>fillcolor</p:attrName>
                                        </p:attrNameLst>
                                      </p:cBhvr>
                                      <p:to>
                                        <a:srgbClr val="FFFF00"/>
                                      </p:to>
                                    </p:animClr>
                                    <p:set>
                                      <p:cBhvr>
                                        <p:cTn id="40" dur="250" autoRev="1" fill="remove"/>
                                        <p:tgtEl>
                                          <p:spTgt spid="89"/>
                                        </p:tgtEl>
                                        <p:attrNameLst>
                                          <p:attrName>fill.type</p:attrName>
                                        </p:attrNameLst>
                                      </p:cBhvr>
                                      <p:to>
                                        <p:strVal val="solid"/>
                                      </p:to>
                                    </p:set>
                                    <p:set>
                                      <p:cBhvr>
                                        <p:cTn id="41" dur="250" autoRev="1" fill="remove"/>
                                        <p:tgtEl>
                                          <p:spTgt spid="89"/>
                                        </p:tgtEl>
                                        <p:attrNameLst>
                                          <p:attrName>fill.on</p:attrName>
                                        </p:attrNameLst>
                                      </p:cBhvr>
                                      <p:to>
                                        <p:strVal val="true"/>
                                      </p:to>
                                    </p:set>
                                  </p:childTnLst>
                                </p:cTn>
                              </p:par>
                              <p:par>
                                <p:cTn id="42" presetID="27" presetClass="emph" presetSubtype="0" repeatCount="10000" fill="remove" grpId="1" nodeType="withEffect">
                                  <p:stCondLst>
                                    <p:cond delay="0"/>
                                  </p:stCondLst>
                                  <p:childTnLst>
                                    <p:animClr clrSpc="rgb" dir="cw">
                                      <p:cBhvr override="childStyle">
                                        <p:cTn id="43" dur="250" autoRev="1" fill="remove"/>
                                        <p:tgtEl>
                                          <p:spTgt spid="90"/>
                                        </p:tgtEl>
                                        <p:attrNameLst>
                                          <p:attrName>style.color</p:attrName>
                                        </p:attrNameLst>
                                      </p:cBhvr>
                                      <p:to>
                                        <a:srgbClr val="FFFF00"/>
                                      </p:to>
                                    </p:animClr>
                                    <p:animClr clrSpc="rgb" dir="cw">
                                      <p:cBhvr>
                                        <p:cTn id="44" dur="250" autoRev="1" fill="remove"/>
                                        <p:tgtEl>
                                          <p:spTgt spid="90"/>
                                        </p:tgtEl>
                                        <p:attrNameLst>
                                          <p:attrName>fillcolor</p:attrName>
                                        </p:attrNameLst>
                                      </p:cBhvr>
                                      <p:to>
                                        <a:srgbClr val="FFFF00"/>
                                      </p:to>
                                    </p:animClr>
                                    <p:set>
                                      <p:cBhvr>
                                        <p:cTn id="45" dur="250" autoRev="1" fill="remove"/>
                                        <p:tgtEl>
                                          <p:spTgt spid="90"/>
                                        </p:tgtEl>
                                        <p:attrNameLst>
                                          <p:attrName>fill.type</p:attrName>
                                        </p:attrNameLst>
                                      </p:cBhvr>
                                      <p:to>
                                        <p:strVal val="solid"/>
                                      </p:to>
                                    </p:set>
                                    <p:set>
                                      <p:cBhvr>
                                        <p:cTn id="46" dur="250" autoRev="1" fill="remove"/>
                                        <p:tgtEl>
                                          <p:spTgt spid="90"/>
                                        </p:tgtEl>
                                        <p:attrNameLst>
                                          <p:attrName>fill.on</p:attrName>
                                        </p:attrNameLst>
                                      </p:cBhvr>
                                      <p:to>
                                        <p:strVal val="true"/>
                                      </p:to>
                                    </p:set>
                                  </p:childTnLst>
                                </p:cTn>
                              </p:par>
                              <p:par>
                                <p:cTn id="47" presetID="27" presetClass="emph" presetSubtype="0" repeatCount="10000" fill="remove" grpId="1" nodeType="withEffect">
                                  <p:stCondLst>
                                    <p:cond delay="0"/>
                                  </p:stCondLst>
                                  <p:childTnLst>
                                    <p:animClr clrSpc="rgb" dir="cw">
                                      <p:cBhvr override="childStyle">
                                        <p:cTn id="48" dur="250" autoRev="1" fill="remove"/>
                                        <p:tgtEl>
                                          <p:spTgt spid="84"/>
                                        </p:tgtEl>
                                        <p:attrNameLst>
                                          <p:attrName>style.color</p:attrName>
                                        </p:attrNameLst>
                                      </p:cBhvr>
                                      <p:to>
                                        <a:srgbClr val="FFFF00"/>
                                      </p:to>
                                    </p:animClr>
                                    <p:animClr clrSpc="rgb" dir="cw">
                                      <p:cBhvr>
                                        <p:cTn id="49" dur="250" autoRev="1" fill="remove"/>
                                        <p:tgtEl>
                                          <p:spTgt spid="84"/>
                                        </p:tgtEl>
                                        <p:attrNameLst>
                                          <p:attrName>fillcolor</p:attrName>
                                        </p:attrNameLst>
                                      </p:cBhvr>
                                      <p:to>
                                        <a:srgbClr val="FFFF00"/>
                                      </p:to>
                                    </p:animClr>
                                    <p:set>
                                      <p:cBhvr>
                                        <p:cTn id="50" dur="250" autoRev="1" fill="remove"/>
                                        <p:tgtEl>
                                          <p:spTgt spid="84"/>
                                        </p:tgtEl>
                                        <p:attrNameLst>
                                          <p:attrName>fill.type</p:attrName>
                                        </p:attrNameLst>
                                      </p:cBhvr>
                                      <p:to>
                                        <p:strVal val="solid"/>
                                      </p:to>
                                    </p:set>
                                    <p:set>
                                      <p:cBhvr>
                                        <p:cTn id="51" dur="250" autoRev="1" fill="remove"/>
                                        <p:tgtEl>
                                          <p:spTgt spid="84"/>
                                        </p:tgtEl>
                                        <p:attrNameLst>
                                          <p:attrName>fill.on</p:attrName>
                                        </p:attrNameLst>
                                      </p:cBhvr>
                                      <p:to>
                                        <p:strVal val="true"/>
                                      </p:to>
                                    </p:set>
                                  </p:childTnLst>
                                </p:cTn>
                              </p:par>
                              <p:par>
                                <p:cTn id="52" presetID="27" presetClass="emph" presetSubtype="0" repeatCount="10000" fill="remove" grpId="1" nodeType="withEffect">
                                  <p:stCondLst>
                                    <p:cond delay="0"/>
                                  </p:stCondLst>
                                  <p:childTnLst>
                                    <p:animClr clrSpc="rgb" dir="cw">
                                      <p:cBhvr override="childStyle">
                                        <p:cTn id="53" dur="250" autoRev="1" fill="remove"/>
                                        <p:tgtEl>
                                          <p:spTgt spid="85"/>
                                        </p:tgtEl>
                                        <p:attrNameLst>
                                          <p:attrName>style.color</p:attrName>
                                        </p:attrNameLst>
                                      </p:cBhvr>
                                      <p:to>
                                        <a:srgbClr val="FFFF00"/>
                                      </p:to>
                                    </p:animClr>
                                    <p:animClr clrSpc="rgb" dir="cw">
                                      <p:cBhvr>
                                        <p:cTn id="54" dur="250" autoRev="1" fill="remove"/>
                                        <p:tgtEl>
                                          <p:spTgt spid="85"/>
                                        </p:tgtEl>
                                        <p:attrNameLst>
                                          <p:attrName>fillcolor</p:attrName>
                                        </p:attrNameLst>
                                      </p:cBhvr>
                                      <p:to>
                                        <a:srgbClr val="FFFF00"/>
                                      </p:to>
                                    </p:animClr>
                                    <p:set>
                                      <p:cBhvr>
                                        <p:cTn id="55" dur="250" autoRev="1" fill="remove"/>
                                        <p:tgtEl>
                                          <p:spTgt spid="85"/>
                                        </p:tgtEl>
                                        <p:attrNameLst>
                                          <p:attrName>fill.type</p:attrName>
                                        </p:attrNameLst>
                                      </p:cBhvr>
                                      <p:to>
                                        <p:strVal val="solid"/>
                                      </p:to>
                                    </p:set>
                                    <p:set>
                                      <p:cBhvr>
                                        <p:cTn id="56" dur="250" autoRev="1" fill="remove"/>
                                        <p:tgtEl>
                                          <p:spTgt spid="85"/>
                                        </p:tgtEl>
                                        <p:attrNameLst>
                                          <p:attrName>fill.on</p:attrName>
                                        </p:attrNameLst>
                                      </p:cBhvr>
                                      <p:to>
                                        <p:strVal val="true"/>
                                      </p:to>
                                    </p:set>
                                  </p:childTnLst>
                                </p:cTn>
                              </p:par>
                              <p:par>
                                <p:cTn id="57" presetID="27" presetClass="emph" presetSubtype="0" repeatCount="10000" fill="remove" grpId="1" nodeType="withEffect">
                                  <p:stCondLst>
                                    <p:cond delay="0"/>
                                  </p:stCondLst>
                                  <p:childTnLst>
                                    <p:animClr clrSpc="rgb" dir="cw">
                                      <p:cBhvr override="childStyle">
                                        <p:cTn id="58" dur="250" autoRev="1" fill="remove"/>
                                        <p:tgtEl>
                                          <p:spTgt spid="86"/>
                                        </p:tgtEl>
                                        <p:attrNameLst>
                                          <p:attrName>style.color</p:attrName>
                                        </p:attrNameLst>
                                      </p:cBhvr>
                                      <p:to>
                                        <a:srgbClr val="FFFF00"/>
                                      </p:to>
                                    </p:animClr>
                                    <p:animClr clrSpc="rgb" dir="cw">
                                      <p:cBhvr>
                                        <p:cTn id="59" dur="250" autoRev="1" fill="remove"/>
                                        <p:tgtEl>
                                          <p:spTgt spid="86"/>
                                        </p:tgtEl>
                                        <p:attrNameLst>
                                          <p:attrName>fillcolor</p:attrName>
                                        </p:attrNameLst>
                                      </p:cBhvr>
                                      <p:to>
                                        <a:srgbClr val="FFFF00"/>
                                      </p:to>
                                    </p:animClr>
                                    <p:set>
                                      <p:cBhvr>
                                        <p:cTn id="60" dur="250" autoRev="1" fill="remove"/>
                                        <p:tgtEl>
                                          <p:spTgt spid="86"/>
                                        </p:tgtEl>
                                        <p:attrNameLst>
                                          <p:attrName>fill.type</p:attrName>
                                        </p:attrNameLst>
                                      </p:cBhvr>
                                      <p:to>
                                        <p:strVal val="solid"/>
                                      </p:to>
                                    </p:set>
                                    <p:set>
                                      <p:cBhvr>
                                        <p:cTn id="61" dur="250" autoRev="1" fill="remove"/>
                                        <p:tgtEl>
                                          <p:spTgt spid="86"/>
                                        </p:tgtEl>
                                        <p:attrNameLst>
                                          <p:attrName>fill.on</p:attrName>
                                        </p:attrNameLst>
                                      </p:cBhvr>
                                      <p:to>
                                        <p:strVal val="true"/>
                                      </p:to>
                                    </p:set>
                                  </p:childTnLst>
                                </p:cTn>
                              </p:par>
                              <p:par>
                                <p:cTn id="62" presetID="27" presetClass="emph" presetSubtype="0" repeatCount="10000" fill="remove" grpId="1" nodeType="withEffect">
                                  <p:stCondLst>
                                    <p:cond delay="0"/>
                                  </p:stCondLst>
                                  <p:childTnLst>
                                    <p:animClr clrSpc="rgb" dir="cw">
                                      <p:cBhvr override="childStyle">
                                        <p:cTn id="63" dur="250" autoRev="1" fill="remove"/>
                                        <p:tgtEl>
                                          <p:spTgt spid="87"/>
                                        </p:tgtEl>
                                        <p:attrNameLst>
                                          <p:attrName>style.color</p:attrName>
                                        </p:attrNameLst>
                                      </p:cBhvr>
                                      <p:to>
                                        <a:srgbClr val="FFFF00"/>
                                      </p:to>
                                    </p:animClr>
                                    <p:animClr clrSpc="rgb" dir="cw">
                                      <p:cBhvr>
                                        <p:cTn id="64" dur="250" autoRev="1" fill="remove"/>
                                        <p:tgtEl>
                                          <p:spTgt spid="87"/>
                                        </p:tgtEl>
                                        <p:attrNameLst>
                                          <p:attrName>fillcolor</p:attrName>
                                        </p:attrNameLst>
                                      </p:cBhvr>
                                      <p:to>
                                        <a:srgbClr val="FFFF00"/>
                                      </p:to>
                                    </p:animClr>
                                    <p:set>
                                      <p:cBhvr>
                                        <p:cTn id="65" dur="250" autoRev="1" fill="remove"/>
                                        <p:tgtEl>
                                          <p:spTgt spid="87"/>
                                        </p:tgtEl>
                                        <p:attrNameLst>
                                          <p:attrName>fill.type</p:attrName>
                                        </p:attrNameLst>
                                      </p:cBhvr>
                                      <p:to>
                                        <p:strVal val="solid"/>
                                      </p:to>
                                    </p:set>
                                    <p:set>
                                      <p:cBhvr>
                                        <p:cTn id="66" dur="250" autoRev="1" fill="remove"/>
                                        <p:tgtEl>
                                          <p:spTgt spid="87"/>
                                        </p:tgtEl>
                                        <p:attrNameLst>
                                          <p:attrName>fill.on</p:attrName>
                                        </p:attrNameLst>
                                      </p:cBhvr>
                                      <p:to>
                                        <p:strVal val="true"/>
                                      </p:to>
                                    </p:set>
                                  </p:childTnLst>
                                </p:cTn>
                              </p:par>
                              <p:par>
                                <p:cTn id="67" presetID="1" presetClass="entr" presetSubtype="0" fill="hold" nodeType="withEffect">
                                  <p:stCondLst>
                                    <p:cond delay="500"/>
                                  </p:stCondLst>
                                  <p:childTnLst>
                                    <p:set>
                                      <p:cBhvr>
                                        <p:cTn id="68" dur="1" fill="hold">
                                          <p:stCondLst>
                                            <p:cond delay="0"/>
                                          </p:stCondLst>
                                        </p:cTn>
                                        <p:tgtEl>
                                          <p:spTgt spid="99"/>
                                        </p:tgtEl>
                                        <p:attrNameLst>
                                          <p:attrName>style.visibility</p:attrName>
                                        </p:attrNameLst>
                                      </p:cBhvr>
                                      <p:to>
                                        <p:strVal val="visible"/>
                                      </p:to>
                                    </p:set>
                                  </p:childTnLst>
                                </p:cTn>
                              </p:par>
                              <p:par>
                                <p:cTn id="69" presetID="1" presetClass="entr" presetSubtype="0" fill="hold" nodeType="withEffect">
                                  <p:stCondLst>
                                    <p:cond delay="1000"/>
                                  </p:stCondLst>
                                  <p:childTnLst>
                                    <p:set>
                                      <p:cBhvr>
                                        <p:cTn id="70" dur="1" fill="hold">
                                          <p:stCondLst>
                                            <p:cond delay="0"/>
                                          </p:stCondLst>
                                        </p:cTn>
                                        <p:tgtEl>
                                          <p:spTgt spid="101"/>
                                        </p:tgtEl>
                                        <p:attrNameLst>
                                          <p:attrName>style.visibility</p:attrName>
                                        </p:attrNameLst>
                                      </p:cBhvr>
                                      <p:to>
                                        <p:strVal val="visible"/>
                                      </p:to>
                                    </p:set>
                                  </p:childTnLst>
                                </p:cTn>
                              </p:par>
                              <p:par>
                                <p:cTn id="71" presetID="1" presetClass="entr" presetSubtype="0" fill="hold" nodeType="withEffect">
                                  <p:stCondLst>
                                    <p:cond delay="1500"/>
                                  </p:stCondLst>
                                  <p:childTnLst>
                                    <p:set>
                                      <p:cBhvr>
                                        <p:cTn id="72" dur="1" fill="hold">
                                          <p:stCondLst>
                                            <p:cond delay="0"/>
                                          </p:stCondLst>
                                        </p:cTn>
                                        <p:tgtEl>
                                          <p:spTgt spid="96"/>
                                        </p:tgtEl>
                                        <p:attrNameLst>
                                          <p:attrName>style.visibility</p:attrName>
                                        </p:attrNameLst>
                                      </p:cBhvr>
                                      <p:to>
                                        <p:strVal val="visible"/>
                                      </p:to>
                                    </p:set>
                                  </p:childTnLst>
                                </p:cTn>
                              </p:par>
                              <p:par>
                                <p:cTn id="73" presetID="1" presetClass="entr" presetSubtype="0" fill="hold" nodeType="withEffect">
                                  <p:stCondLst>
                                    <p:cond delay="2000"/>
                                  </p:stCondLst>
                                  <p:childTnLst>
                                    <p:set>
                                      <p:cBhvr>
                                        <p:cTn id="74" dur="1" fill="hold">
                                          <p:stCondLst>
                                            <p:cond delay="0"/>
                                          </p:stCondLst>
                                        </p:cTn>
                                        <p:tgtEl>
                                          <p:spTgt spid="98"/>
                                        </p:tgtEl>
                                        <p:attrNameLst>
                                          <p:attrName>style.visibility</p:attrName>
                                        </p:attrNameLst>
                                      </p:cBhvr>
                                      <p:to>
                                        <p:strVal val="visible"/>
                                      </p:to>
                                    </p:set>
                                  </p:childTnLst>
                                </p:cTn>
                              </p:par>
                              <p:par>
                                <p:cTn id="75" presetID="1" presetClass="entr" presetSubtype="0" fill="hold" nodeType="withEffect">
                                  <p:stCondLst>
                                    <p:cond delay="2500"/>
                                  </p:stCondLst>
                                  <p:childTnLst>
                                    <p:set>
                                      <p:cBhvr>
                                        <p:cTn id="76" dur="1" fill="hold">
                                          <p:stCondLst>
                                            <p:cond delay="0"/>
                                          </p:stCondLst>
                                        </p:cTn>
                                        <p:tgtEl>
                                          <p:spTgt spid="5127"/>
                                        </p:tgtEl>
                                        <p:attrNameLst>
                                          <p:attrName>style.visibility</p:attrName>
                                        </p:attrNameLst>
                                      </p:cBhvr>
                                      <p:to>
                                        <p:strVal val="visible"/>
                                      </p:to>
                                    </p:set>
                                  </p:childTnLst>
                                </p:cTn>
                              </p:par>
                              <p:par>
                                <p:cTn id="77" presetID="1" presetClass="entr" presetSubtype="0" fill="hold" nodeType="withEffect">
                                  <p:stCondLst>
                                    <p:cond delay="3000"/>
                                  </p:stCondLst>
                                  <p:childTnLst>
                                    <p:set>
                                      <p:cBhvr>
                                        <p:cTn id="78" dur="1" fill="hold">
                                          <p:stCondLst>
                                            <p:cond delay="0"/>
                                          </p:stCondLst>
                                        </p:cTn>
                                        <p:tgtEl>
                                          <p:spTgt spid="97"/>
                                        </p:tgtEl>
                                        <p:attrNameLst>
                                          <p:attrName>style.visibility</p:attrName>
                                        </p:attrNameLst>
                                      </p:cBhvr>
                                      <p:to>
                                        <p:strVal val="visible"/>
                                      </p:to>
                                    </p:set>
                                  </p:childTnLst>
                                </p:cTn>
                              </p:par>
                              <p:par>
                                <p:cTn id="79" presetID="1" presetClass="entr" presetSubtype="0" fill="hold" nodeType="withEffect">
                                  <p:stCondLst>
                                    <p:cond delay="3500"/>
                                  </p:stCondLst>
                                  <p:childTnLst>
                                    <p:set>
                                      <p:cBhvr>
                                        <p:cTn id="80"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1" y="1416083"/>
            <a:ext cx="3519377" cy="448160"/>
          </a:xfrm>
          <a:prstGeom prst="rect">
            <a:avLst/>
          </a:prstGeom>
          <a:solidFill>
            <a:srgbClr val="FF0000">
              <a:alpha val="73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7" name="Rectangle 16"/>
          <p:cNvSpPr/>
          <p:nvPr/>
        </p:nvSpPr>
        <p:spPr bwMode="auto">
          <a:xfrm>
            <a:off x="0" y="4198279"/>
            <a:ext cx="3519377" cy="448160"/>
          </a:xfrm>
          <a:prstGeom prst="rect">
            <a:avLst/>
          </a:prstGeom>
          <a:solidFill>
            <a:srgbClr val="59D01E"/>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p>
            <a:r>
              <a:rPr lang="pl-PL" dirty="0" smtClean="0"/>
              <a:t>Transport </a:t>
            </a:r>
            <a:r>
              <a:rPr lang="pl-PL" dirty="0" err="1" smtClean="0"/>
              <a:t>Layer</a:t>
            </a:r>
            <a:endParaRPr lang="en-US" dirty="0"/>
          </a:p>
        </p:txBody>
      </p:sp>
      <p:sp>
        <p:nvSpPr>
          <p:cNvPr id="16" name="Content Placeholder 15"/>
          <p:cNvSpPr>
            <a:spLocks noGrp="1"/>
          </p:cNvSpPr>
          <p:nvPr>
            <p:ph idx="1"/>
          </p:nvPr>
        </p:nvSpPr>
        <p:spPr>
          <a:xfrm>
            <a:off x="519113" y="1447799"/>
            <a:ext cx="9252202" cy="4450449"/>
          </a:xfrm>
        </p:spPr>
        <p:txBody>
          <a:bodyPr/>
          <a:lstStyle/>
          <a:p>
            <a:pPr marL="0" indent="0">
              <a:buNone/>
            </a:pPr>
            <a:r>
              <a:rPr lang="en-US" sz="2800" dirty="0" smtClean="0"/>
              <a:t>Issues</a:t>
            </a:r>
          </a:p>
          <a:p>
            <a:pPr lvl="1"/>
            <a:r>
              <a:rPr lang="en-US" sz="2400" dirty="0" smtClean="0"/>
              <a:t>Connectionless nature of UDP</a:t>
            </a:r>
          </a:p>
          <a:p>
            <a:pPr lvl="1"/>
            <a:r>
              <a:rPr lang="en-US" sz="2400" dirty="0" smtClean="0"/>
              <a:t>Weak TCP implementations</a:t>
            </a:r>
          </a:p>
          <a:p>
            <a:pPr lvl="2"/>
            <a:r>
              <a:rPr lang="en-US" sz="2000" dirty="0" smtClean="0"/>
              <a:t>Predictable sequence numbers</a:t>
            </a:r>
          </a:p>
          <a:p>
            <a:pPr lvl="1"/>
            <a:r>
              <a:rPr lang="en-US" sz="2400" dirty="0" smtClean="0"/>
              <a:t>May be disturbed by crafted packets </a:t>
            </a:r>
          </a:p>
          <a:p>
            <a:pPr lvl="1"/>
            <a:r>
              <a:rPr lang="en-US" sz="2400" dirty="0" smtClean="0"/>
              <a:t>Performance may impact traffic qualification and filtering</a:t>
            </a:r>
          </a:p>
          <a:p>
            <a:pPr lvl="1"/>
            <a:endParaRPr lang="en-US" sz="2400" dirty="0" smtClean="0"/>
          </a:p>
          <a:p>
            <a:pPr marL="0" indent="0">
              <a:buNone/>
            </a:pPr>
            <a:r>
              <a:rPr lang="en-US" sz="2800" dirty="0" smtClean="0"/>
              <a:t>Countermeasures </a:t>
            </a:r>
          </a:p>
          <a:p>
            <a:pPr lvl="1"/>
            <a:r>
              <a:rPr lang="en-US" sz="2400" dirty="0" smtClean="0"/>
              <a:t>Host and network based firewalls</a:t>
            </a:r>
          </a:p>
          <a:p>
            <a:pPr lvl="1"/>
            <a:r>
              <a:rPr lang="en-US" sz="2400" dirty="0" smtClean="0"/>
              <a:t>IPS/IDS</a:t>
            </a:r>
          </a:p>
          <a:p>
            <a:pPr lvl="1"/>
            <a:r>
              <a:rPr lang="en-US" sz="2400" dirty="0" smtClean="0"/>
              <a:t>Strong session handling</a:t>
            </a:r>
            <a:endParaRPr lang="en-US" sz="2400" dirty="0"/>
          </a:p>
        </p:txBody>
      </p:sp>
      <p:sp>
        <p:nvSpPr>
          <p:cNvPr id="5" name="Rounded Rectangle 4"/>
          <p:cNvSpPr/>
          <p:nvPr/>
        </p:nvSpPr>
        <p:spPr bwMode="auto">
          <a:xfrm>
            <a:off x="9771321" y="4769426"/>
            <a:ext cx="2208851" cy="430887"/>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a:effectLst>
            <a:outerShdw blurRad="40000" dist="230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mtClean="0">
                <a:solidFill>
                  <a:schemeClr val="tx1">
                    <a:alpha val="99000"/>
                  </a:schemeClr>
                </a:solidFill>
              </a:rPr>
              <a:t>Transport Layer</a:t>
            </a:r>
          </a:p>
        </p:txBody>
      </p:sp>
      <p:sp>
        <p:nvSpPr>
          <p:cNvPr id="6" name="Rounded Rectangle 5"/>
          <p:cNvSpPr/>
          <p:nvPr/>
        </p:nvSpPr>
        <p:spPr bwMode="auto">
          <a:xfrm>
            <a:off x="9771321" y="6219728"/>
            <a:ext cx="2208851" cy="430887"/>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Application Layer</a:t>
            </a:r>
          </a:p>
        </p:txBody>
      </p:sp>
      <p:sp>
        <p:nvSpPr>
          <p:cNvPr id="7" name="Rounded Rectangle 6"/>
          <p:cNvSpPr/>
          <p:nvPr/>
        </p:nvSpPr>
        <p:spPr bwMode="auto">
          <a:xfrm>
            <a:off x="9771314" y="5746290"/>
            <a:ext cx="2208851" cy="430887"/>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Presentation Layer</a:t>
            </a:r>
          </a:p>
        </p:txBody>
      </p:sp>
      <p:sp>
        <p:nvSpPr>
          <p:cNvPr id="8" name="Rounded Rectangle 7"/>
          <p:cNvSpPr/>
          <p:nvPr/>
        </p:nvSpPr>
        <p:spPr bwMode="auto">
          <a:xfrm>
            <a:off x="9771317" y="5255046"/>
            <a:ext cx="2208851" cy="430887"/>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Session Layer</a:t>
            </a:r>
          </a:p>
        </p:txBody>
      </p:sp>
      <p:sp>
        <p:nvSpPr>
          <p:cNvPr id="10" name="Rounded Rectangle 9"/>
          <p:cNvSpPr/>
          <p:nvPr/>
        </p:nvSpPr>
        <p:spPr bwMode="auto">
          <a:xfrm>
            <a:off x="9771321" y="4264107"/>
            <a:ext cx="2208851" cy="430888"/>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mtClean="0">
                <a:solidFill>
                  <a:schemeClr val="tx1">
                    <a:alpha val="99000"/>
                  </a:schemeClr>
                </a:solidFill>
              </a:rPr>
              <a:t>Network Layer</a:t>
            </a:r>
            <a:endParaRPr lang="en-US">
              <a:solidFill>
                <a:schemeClr val="tx1">
                  <a:alpha val="99000"/>
                </a:schemeClr>
              </a:solidFill>
            </a:endParaRPr>
          </a:p>
        </p:txBody>
      </p:sp>
      <p:sp>
        <p:nvSpPr>
          <p:cNvPr id="11" name="Rounded Rectangle 10"/>
          <p:cNvSpPr/>
          <p:nvPr/>
        </p:nvSpPr>
        <p:spPr bwMode="auto">
          <a:xfrm>
            <a:off x="9771321" y="3769421"/>
            <a:ext cx="2208851" cy="430888"/>
          </a:xfrm>
          <a:prstGeom prst="roundRect">
            <a:avLst>
              <a:gd name="adj" fmla="val 0"/>
            </a:avLst>
          </a:prstGeom>
          <a:gradFill>
            <a:gsLst>
              <a:gs pos="0">
                <a:schemeClr val="accent3">
                  <a:shade val="51000"/>
                  <a:satMod val="130000"/>
                </a:schemeClr>
              </a:gs>
              <a:gs pos="80000">
                <a:schemeClr val="accent3">
                  <a:shade val="93000"/>
                  <a:satMod val="130000"/>
                </a:schemeClr>
              </a:gs>
              <a:gs pos="100000">
                <a:schemeClr val="accent3">
                  <a:shade val="94000"/>
                  <a:satMod val="135000"/>
                </a:schemeClr>
              </a:gs>
            </a:gsLst>
          </a:gradFill>
          <a:ln>
            <a:headEnd type="none" w="med" len="med"/>
            <a:tailEnd type="none" w="med" len="med"/>
          </a:ln>
          <a:effectLst>
            <a:outerShdw blurRad="40000" dist="23000" dir="5400000" rotWithShape="0">
              <a:srgbClr val="000000">
                <a:alpha val="71000"/>
              </a:srgbClr>
            </a:outerShdw>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Data-Link Layer</a:t>
            </a:r>
          </a:p>
        </p:txBody>
      </p:sp>
      <p:sp>
        <p:nvSpPr>
          <p:cNvPr id="12" name="Rounded Rectangle 11"/>
          <p:cNvSpPr/>
          <p:nvPr/>
        </p:nvSpPr>
        <p:spPr bwMode="auto">
          <a:xfrm>
            <a:off x="9771321" y="3292303"/>
            <a:ext cx="2208851" cy="430888"/>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Physical Layer</a:t>
            </a:r>
          </a:p>
        </p:txBody>
      </p:sp>
      <p:sp>
        <p:nvSpPr>
          <p:cNvPr id="14" name="Rectangle 13"/>
          <p:cNvSpPr/>
          <p:nvPr/>
        </p:nvSpPr>
        <p:spPr bwMode="auto">
          <a:xfrm>
            <a:off x="9771307" y="3295983"/>
            <a:ext cx="2208858" cy="1399012"/>
          </a:xfrm>
          <a:prstGeom prst="rect">
            <a:avLst/>
          </a:prstGeom>
          <a:solidFill>
            <a:srgbClr val="FFFFFF">
              <a:alpha val="68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5" name="Rectangle 14"/>
          <p:cNvSpPr/>
          <p:nvPr/>
        </p:nvSpPr>
        <p:spPr bwMode="auto">
          <a:xfrm>
            <a:off x="9771307" y="5255046"/>
            <a:ext cx="2208858" cy="1395568"/>
          </a:xfrm>
          <a:prstGeom prst="rect">
            <a:avLst/>
          </a:prstGeom>
          <a:solidFill>
            <a:srgbClr val="FFFFFF">
              <a:alpha val="68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172795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pl-PL" dirty="0" smtClean="0"/>
              <a:t>demo</a:t>
            </a:r>
            <a:endParaRPr lang="en-US" dirty="0"/>
          </a:p>
        </p:txBody>
      </p:sp>
      <p:sp>
        <p:nvSpPr>
          <p:cNvPr id="3" name="Title 2"/>
          <p:cNvSpPr>
            <a:spLocks noGrp="1"/>
          </p:cNvSpPr>
          <p:nvPr>
            <p:ph type="ctrTitle"/>
          </p:nvPr>
        </p:nvSpPr>
        <p:spPr>
          <a:xfrm>
            <a:off x="798512" y="3935974"/>
            <a:ext cx="9323388" cy="1523494"/>
          </a:xfrm>
        </p:spPr>
        <p:txBody>
          <a:bodyPr/>
          <a:lstStyle/>
          <a:p>
            <a:r>
              <a:rPr lang="pl-PL" dirty="0" err="1" smtClean="0"/>
              <a:t>Common</a:t>
            </a:r>
            <a:r>
              <a:rPr lang="pl-PL" dirty="0" smtClean="0"/>
              <a:t> TCP/UDP </a:t>
            </a:r>
            <a:r>
              <a:rPr lang="pl-PL" dirty="0" err="1" smtClean="0"/>
              <a:t>Attacks</a:t>
            </a:r>
            <a:r>
              <a:rPr lang="pl-PL" dirty="0" smtClean="0"/>
              <a:t> </a:t>
            </a:r>
            <a:endParaRPr lang="en-US" dirty="0"/>
          </a:p>
        </p:txBody>
      </p:sp>
      <p:sp>
        <p:nvSpPr>
          <p:cNvPr id="4" name="Subtitle 3"/>
          <p:cNvSpPr>
            <a:spLocks noGrp="1"/>
          </p:cNvSpPr>
          <p:nvPr>
            <p:ph type="subTitle" idx="1"/>
          </p:nvPr>
        </p:nvSpPr>
        <p:spPr>
          <a:xfrm>
            <a:off x="833328" y="5116567"/>
            <a:ext cx="9323389" cy="461665"/>
          </a:xfrm>
        </p:spPr>
        <p:txBody>
          <a:bodyPr/>
          <a:lstStyle/>
          <a:p>
            <a:r>
              <a:rPr lang="pl-PL" dirty="0" smtClean="0"/>
              <a:t>Network </a:t>
            </a:r>
            <a:r>
              <a:rPr lang="pl-PL" dirty="0" err="1" smtClean="0"/>
              <a:t>Trace</a:t>
            </a:r>
            <a:r>
              <a:rPr lang="pl-PL" dirty="0" smtClean="0"/>
              <a:t> </a:t>
            </a:r>
            <a:r>
              <a:rPr lang="pl-PL" dirty="0" err="1" smtClean="0"/>
              <a:t>Scenario</a:t>
            </a:r>
            <a:endParaRPr lang="en-US" dirty="0"/>
          </a:p>
        </p:txBody>
      </p:sp>
    </p:spTree>
    <p:extLst>
      <p:ext uri="{BB962C8B-B14F-4D97-AF65-F5344CB8AC3E}">
        <p14:creationId xmlns:p14="http://schemas.microsoft.com/office/powerpoint/2010/main" val="64611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1" y="1416083"/>
            <a:ext cx="3519377" cy="448160"/>
          </a:xfrm>
          <a:prstGeom prst="rect">
            <a:avLst/>
          </a:prstGeom>
          <a:solidFill>
            <a:srgbClr val="FF0000">
              <a:alpha val="73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7" name="Rectangle 16"/>
          <p:cNvSpPr/>
          <p:nvPr/>
        </p:nvSpPr>
        <p:spPr bwMode="auto">
          <a:xfrm>
            <a:off x="0" y="3900555"/>
            <a:ext cx="3519377" cy="448160"/>
          </a:xfrm>
          <a:prstGeom prst="rect">
            <a:avLst/>
          </a:prstGeom>
          <a:solidFill>
            <a:srgbClr val="59D01E"/>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p>
            <a:r>
              <a:rPr lang="pl-PL" dirty="0" err="1" smtClean="0"/>
              <a:t>Session</a:t>
            </a:r>
            <a:r>
              <a:rPr lang="pl-PL" dirty="0" smtClean="0"/>
              <a:t> </a:t>
            </a:r>
            <a:r>
              <a:rPr lang="pl-PL" dirty="0" err="1" smtClean="0"/>
              <a:t>Layer</a:t>
            </a:r>
            <a:endParaRPr lang="en-US" dirty="0"/>
          </a:p>
        </p:txBody>
      </p:sp>
      <p:sp>
        <p:nvSpPr>
          <p:cNvPr id="16" name="Content Placeholder 15"/>
          <p:cNvSpPr>
            <a:spLocks noGrp="1"/>
          </p:cNvSpPr>
          <p:nvPr>
            <p:ph idx="1"/>
          </p:nvPr>
        </p:nvSpPr>
        <p:spPr>
          <a:xfrm>
            <a:off x="519113" y="1447799"/>
            <a:ext cx="9252202" cy="5262979"/>
          </a:xfrm>
        </p:spPr>
        <p:txBody>
          <a:bodyPr/>
          <a:lstStyle/>
          <a:p>
            <a:pPr marL="0" indent="0">
              <a:buNone/>
            </a:pPr>
            <a:r>
              <a:rPr lang="en-US" sz="2800" dirty="0" smtClean="0"/>
              <a:t>Issues</a:t>
            </a:r>
          </a:p>
          <a:p>
            <a:pPr lvl="1"/>
            <a:r>
              <a:rPr lang="en-US" sz="2400" dirty="0" smtClean="0"/>
              <a:t>Weak or even lack of authentication</a:t>
            </a:r>
          </a:p>
          <a:p>
            <a:pPr lvl="1"/>
            <a:r>
              <a:rPr lang="en-US" sz="2400" dirty="0" smtClean="0"/>
              <a:t>Unlimited number of failed authentication attempts</a:t>
            </a:r>
          </a:p>
          <a:p>
            <a:pPr lvl="1"/>
            <a:r>
              <a:rPr lang="en-US" sz="2400" dirty="0" smtClean="0"/>
              <a:t>Session data may be spoofed and hijacked</a:t>
            </a:r>
          </a:p>
          <a:p>
            <a:pPr lvl="1"/>
            <a:r>
              <a:rPr lang="en-US" sz="2400" dirty="0" smtClean="0"/>
              <a:t>Exposure of identification tokens</a:t>
            </a:r>
          </a:p>
          <a:p>
            <a:pPr lvl="1"/>
            <a:endParaRPr lang="en-US" sz="2400" dirty="0" smtClean="0"/>
          </a:p>
          <a:p>
            <a:pPr marL="0" indent="0">
              <a:buNone/>
            </a:pPr>
            <a:r>
              <a:rPr lang="en-US" sz="2800" dirty="0" smtClean="0"/>
              <a:t>Countermeasures </a:t>
            </a:r>
          </a:p>
          <a:p>
            <a:pPr lvl="1"/>
            <a:r>
              <a:rPr lang="en-US" sz="2400" dirty="0" smtClean="0"/>
              <a:t>Rely on strong authentication</a:t>
            </a:r>
          </a:p>
          <a:p>
            <a:pPr lvl="2"/>
            <a:r>
              <a:rPr lang="en-US" sz="2000" dirty="0" smtClean="0"/>
              <a:t>Keys</a:t>
            </a:r>
          </a:p>
          <a:p>
            <a:pPr lvl="2"/>
            <a:r>
              <a:rPr lang="en-US" sz="2000" dirty="0" smtClean="0"/>
              <a:t>Methods</a:t>
            </a:r>
          </a:p>
          <a:p>
            <a:pPr lvl="1"/>
            <a:r>
              <a:rPr lang="en-US" sz="2400" dirty="0" smtClean="0"/>
              <a:t>Use account and session expiration time </a:t>
            </a:r>
          </a:p>
          <a:p>
            <a:pPr lvl="1"/>
            <a:r>
              <a:rPr lang="en-US" sz="2400" dirty="0" smtClean="0"/>
              <a:t>Use timing to limit failed authentication attempts</a:t>
            </a:r>
          </a:p>
          <a:p>
            <a:pPr lvl="1"/>
            <a:endParaRPr lang="en-US" sz="2400" dirty="0"/>
          </a:p>
        </p:txBody>
      </p:sp>
      <p:sp>
        <p:nvSpPr>
          <p:cNvPr id="5" name="Rounded Rectangle 4"/>
          <p:cNvSpPr/>
          <p:nvPr/>
        </p:nvSpPr>
        <p:spPr bwMode="auto">
          <a:xfrm>
            <a:off x="9771321" y="4769426"/>
            <a:ext cx="2208851" cy="430887"/>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a:effectLst>
            <a:outerShdw blurRad="40000" dist="230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mtClean="0">
                <a:solidFill>
                  <a:schemeClr val="tx1">
                    <a:alpha val="99000"/>
                  </a:schemeClr>
                </a:solidFill>
              </a:rPr>
              <a:t>Transport Layer</a:t>
            </a:r>
          </a:p>
        </p:txBody>
      </p:sp>
      <p:sp>
        <p:nvSpPr>
          <p:cNvPr id="6" name="Rounded Rectangle 5"/>
          <p:cNvSpPr/>
          <p:nvPr/>
        </p:nvSpPr>
        <p:spPr bwMode="auto">
          <a:xfrm>
            <a:off x="9771321" y="6219728"/>
            <a:ext cx="2208851" cy="430887"/>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Application Layer</a:t>
            </a:r>
          </a:p>
        </p:txBody>
      </p:sp>
      <p:sp>
        <p:nvSpPr>
          <p:cNvPr id="7" name="Rounded Rectangle 6"/>
          <p:cNvSpPr/>
          <p:nvPr/>
        </p:nvSpPr>
        <p:spPr bwMode="auto">
          <a:xfrm>
            <a:off x="9771314" y="5746290"/>
            <a:ext cx="2208851" cy="430887"/>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Presentation Layer</a:t>
            </a:r>
          </a:p>
        </p:txBody>
      </p:sp>
      <p:sp>
        <p:nvSpPr>
          <p:cNvPr id="8" name="Rounded Rectangle 7"/>
          <p:cNvSpPr/>
          <p:nvPr/>
        </p:nvSpPr>
        <p:spPr bwMode="auto">
          <a:xfrm>
            <a:off x="9771317" y="5255046"/>
            <a:ext cx="2208851" cy="430887"/>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Session Layer</a:t>
            </a:r>
          </a:p>
        </p:txBody>
      </p:sp>
      <p:sp>
        <p:nvSpPr>
          <p:cNvPr id="10" name="Rounded Rectangle 9"/>
          <p:cNvSpPr/>
          <p:nvPr/>
        </p:nvSpPr>
        <p:spPr bwMode="auto">
          <a:xfrm>
            <a:off x="9771321" y="4264107"/>
            <a:ext cx="2208851" cy="430888"/>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mtClean="0">
                <a:solidFill>
                  <a:schemeClr val="tx1">
                    <a:alpha val="99000"/>
                  </a:schemeClr>
                </a:solidFill>
              </a:rPr>
              <a:t>Network Layer</a:t>
            </a:r>
            <a:endParaRPr lang="en-US">
              <a:solidFill>
                <a:schemeClr val="tx1">
                  <a:alpha val="99000"/>
                </a:schemeClr>
              </a:solidFill>
            </a:endParaRPr>
          </a:p>
        </p:txBody>
      </p:sp>
      <p:sp>
        <p:nvSpPr>
          <p:cNvPr id="11" name="Rounded Rectangle 10"/>
          <p:cNvSpPr/>
          <p:nvPr/>
        </p:nvSpPr>
        <p:spPr bwMode="auto">
          <a:xfrm>
            <a:off x="9771321" y="3769421"/>
            <a:ext cx="2208851" cy="430888"/>
          </a:xfrm>
          <a:prstGeom prst="roundRect">
            <a:avLst>
              <a:gd name="adj" fmla="val 0"/>
            </a:avLst>
          </a:prstGeom>
          <a:gradFill>
            <a:gsLst>
              <a:gs pos="0">
                <a:schemeClr val="accent3">
                  <a:shade val="51000"/>
                  <a:satMod val="130000"/>
                </a:schemeClr>
              </a:gs>
              <a:gs pos="80000">
                <a:schemeClr val="accent3">
                  <a:shade val="93000"/>
                  <a:satMod val="130000"/>
                </a:schemeClr>
              </a:gs>
              <a:gs pos="100000">
                <a:schemeClr val="accent3">
                  <a:shade val="94000"/>
                  <a:satMod val="135000"/>
                </a:schemeClr>
              </a:gs>
            </a:gsLst>
          </a:gradFill>
          <a:ln>
            <a:headEnd type="none" w="med" len="med"/>
            <a:tailEnd type="none" w="med" len="med"/>
          </a:ln>
          <a:effectLst>
            <a:outerShdw blurRad="40000" dist="23000" dir="5400000" rotWithShape="0">
              <a:srgbClr val="000000">
                <a:alpha val="71000"/>
              </a:srgbClr>
            </a:outerShdw>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Data-Link Layer</a:t>
            </a:r>
          </a:p>
        </p:txBody>
      </p:sp>
      <p:sp>
        <p:nvSpPr>
          <p:cNvPr id="12" name="Rounded Rectangle 11"/>
          <p:cNvSpPr/>
          <p:nvPr/>
        </p:nvSpPr>
        <p:spPr bwMode="auto">
          <a:xfrm>
            <a:off x="9771321" y="3292303"/>
            <a:ext cx="2208851" cy="430888"/>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Physical Layer</a:t>
            </a:r>
          </a:p>
        </p:txBody>
      </p:sp>
      <p:sp>
        <p:nvSpPr>
          <p:cNvPr id="14" name="Rectangle 13"/>
          <p:cNvSpPr/>
          <p:nvPr/>
        </p:nvSpPr>
        <p:spPr bwMode="auto">
          <a:xfrm>
            <a:off x="9771307" y="3295983"/>
            <a:ext cx="2208858" cy="1904330"/>
          </a:xfrm>
          <a:prstGeom prst="rect">
            <a:avLst/>
          </a:prstGeom>
          <a:solidFill>
            <a:srgbClr val="FFFFFF">
              <a:alpha val="68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5" name="Rectangle 14"/>
          <p:cNvSpPr/>
          <p:nvPr/>
        </p:nvSpPr>
        <p:spPr bwMode="auto">
          <a:xfrm>
            <a:off x="9771307" y="5746290"/>
            <a:ext cx="2208858" cy="904324"/>
          </a:xfrm>
          <a:prstGeom prst="rect">
            <a:avLst/>
          </a:prstGeom>
          <a:solidFill>
            <a:srgbClr val="FFFFFF">
              <a:alpha val="68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118777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1" y="1416083"/>
            <a:ext cx="3519377" cy="448160"/>
          </a:xfrm>
          <a:prstGeom prst="rect">
            <a:avLst/>
          </a:prstGeom>
          <a:solidFill>
            <a:srgbClr val="FF0000">
              <a:alpha val="73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7" name="Rectangle 16"/>
          <p:cNvSpPr/>
          <p:nvPr/>
        </p:nvSpPr>
        <p:spPr bwMode="auto">
          <a:xfrm>
            <a:off x="0" y="3432703"/>
            <a:ext cx="3519377" cy="448160"/>
          </a:xfrm>
          <a:prstGeom prst="rect">
            <a:avLst/>
          </a:prstGeom>
          <a:solidFill>
            <a:srgbClr val="59D01E"/>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p>
            <a:r>
              <a:rPr lang="pl-PL" dirty="0" smtClean="0"/>
              <a:t>Presentation </a:t>
            </a:r>
            <a:r>
              <a:rPr lang="pl-PL" dirty="0" err="1" smtClean="0"/>
              <a:t>Layer</a:t>
            </a:r>
            <a:endParaRPr lang="en-US" dirty="0"/>
          </a:p>
        </p:txBody>
      </p:sp>
      <p:sp>
        <p:nvSpPr>
          <p:cNvPr id="16" name="Content Placeholder 15"/>
          <p:cNvSpPr>
            <a:spLocks noGrp="1"/>
          </p:cNvSpPr>
          <p:nvPr>
            <p:ph idx="1"/>
          </p:nvPr>
        </p:nvSpPr>
        <p:spPr>
          <a:xfrm>
            <a:off x="519113" y="1447799"/>
            <a:ext cx="9252202" cy="3964162"/>
          </a:xfrm>
        </p:spPr>
        <p:txBody>
          <a:bodyPr/>
          <a:lstStyle/>
          <a:p>
            <a:pPr marL="0" indent="0">
              <a:buNone/>
            </a:pPr>
            <a:r>
              <a:rPr lang="en-US" sz="2800" dirty="0" smtClean="0"/>
              <a:t>Issues</a:t>
            </a:r>
          </a:p>
          <a:p>
            <a:pPr lvl="1"/>
            <a:r>
              <a:rPr lang="en-US" sz="2400" dirty="0"/>
              <a:t>Poor handling of </a:t>
            </a:r>
            <a:r>
              <a:rPr lang="pl-PL" sz="2400" dirty="0" smtClean="0"/>
              <a:t>data </a:t>
            </a:r>
            <a:r>
              <a:rPr lang="pl-PL" sz="2400" dirty="0" err="1" smtClean="0"/>
              <a:t>types</a:t>
            </a:r>
            <a:r>
              <a:rPr lang="pl-PL" sz="2400" dirty="0" smtClean="0"/>
              <a:t> and </a:t>
            </a:r>
            <a:r>
              <a:rPr lang="pl-PL" sz="2400" dirty="0" err="1" smtClean="0"/>
              <a:t>structures</a:t>
            </a:r>
            <a:endParaRPr lang="pl-PL" sz="2400" dirty="0" smtClean="0"/>
          </a:p>
          <a:p>
            <a:pPr lvl="1"/>
            <a:r>
              <a:rPr lang="en-US" sz="2400" dirty="0" smtClean="0"/>
              <a:t>Cryptographic </a:t>
            </a:r>
            <a:r>
              <a:rPr lang="en-US" sz="2400" dirty="0"/>
              <a:t>flaws may be exploited to circumvent privacy protections</a:t>
            </a:r>
          </a:p>
          <a:p>
            <a:pPr marL="460375" lvl="1" indent="0">
              <a:buNone/>
            </a:pPr>
            <a:endParaRPr lang="en-US" sz="2400" dirty="0" smtClean="0"/>
          </a:p>
          <a:p>
            <a:pPr marL="0" indent="0">
              <a:buNone/>
            </a:pPr>
            <a:r>
              <a:rPr lang="en-US" sz="2800" dirty="0" smtClean="0"/>
              <a:t>Countermeasures </a:t>
            </a:r>
          </a:p>
          <a:p>
            <a:pPr lvl="1"/>
            <a:r>
              <a:rPr lang="en-US" sz="2400" dirty="0"/>
              <a:t>Sanitizing the input – user data should be separated from the control functions</a:t>
            </a:r>
          </a:p>
          <a:p>
            <a:pPr lvl="1"/>
            <a:r>
              <a:rPr lang="en-US" sz="2400" dirty="0"/>
              <a:t>Cryptographic </a:t>
            </a:r>
            <a:r>
              <a:rPr lang="en-US" sz="2400" dirty="0" smtClean="0"/>
              <a:t>solutions </a:t>
            </a:r>
            <a:r>
              <a:rPr lang="en-US" sz="2400" dirty="0"/>
              <a:t>must be up to date</a:t>
            </a:r>
          </a:p>
          <a:p>
            <a:pPr lvl="1"/>
            <a:endParaRPr lang="en-US" sz="2400" dirty="0"/>
          </a:p>
        </p:txBody>
      </p:sp>
      <p:sp>
        <p:nvSpPr>
          <p:cNvPr id="5" name="Rounded Rectangle 4"/>
          <p:cNvSpPr/>
          <p:nvPr/>
        </p:nvSpPr>
        <p:spPr bwMode="auto">
          <a:xfrm>
            <a:off x="9771321" y="4769426"/>
            <a:ext cx="2208851" cy="430887"/>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a:effectLst>
            <a:outerShdw blurRad="40000" dist="230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mtClean="0">
                <a:solidFill>
                  <a:schemeClr val="tx1">
                    <a:alpha val="99000"/>
                  </a:schemeClr>
                </a:solidFill>
              </a:rPr>
              <a:t>Transport Layer</a:t>
            </a:r>
          </a:p>
        </p:txBody>
      </p:sp>
      <p:sp>
        <p:nvSpPr>
          <p:cNvPr id="6" name="Rounded Rectangle 5"/>
          <p:cNvSpPr/>
          <p:nvPr/>
        </p:nvSpPr>
        <p:spPr bwMode="auto">
          <a:xfrm>
            <a:off x="9771321" y="6219728"/>
            <a:ext cx="2208851" cy="430887"/>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Application Layer</a:t>
            </a:r>
          </a:p>
        </p:txBody>
      </p:sp>
      <p:sp>
        <p:nvSpPr>
          <p:cNvPr id="7" name="Rounded Rectangle 6"/>
          <p:cNvSpPr/>
          <p:nvPr/>
        </p:nvSpPr>
        <p:spPr bwMode="auto">
          <a:xfrm>
            <a:off x="9771314" y="5746290"/>
            <a:ext cx="2208851" cy="430887"/>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Presentation Layer</a:t>
            </a:r>
          </a:p>
        </p:txBody>
      </p:sp>
      <p:sp>
        <p:nvSpPr>
          <p:cNvPr id="8" name="Rounded Rectangle 7"/>
          <p:cNvSpPr/>
          <p:nvPr/>
        </p:nvSpPr>
        <p:spPr bwMode="auto">
          <a:xfrm>
            <a:off x="9771317" y="5255046"/>
            <a:ext cx="2208851" cy="430887"/>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Session Layer</a:t>
            </a:r>
          </a:p>
        </p:txBody>
      </p:sp>
      <p:sp>
        <p:nvSpPr>
          <p:cNvPr id="10" name="Rounded Rectangle 9"/>
          <p:cNvSpPr/>
          <p:nvPr/>
        </p:nvSpPr>
        <p:spPr bwMode="auto">
          <a:xfrm>
            <a:off x="9771321" y="4264107"/>
            <a:ext cx="2208851" cy="430888"/>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mtClean="0">
                <a:solidFill>
                  <a:schemeClr val="tx1">
                    <a:alpha val="99000"/>
                  </a:schemeClr>
                </a:solidFill>
              </a:rPr>
              <a:t>Network Layer</a:t>
            </a:r>
            <a:endParaRPr lang="en-US">
              <a:solidFill>
                <a:schemeClr val="tx1">
                  <a:alpha val="99000"/>
                </a:schemeClr>
              </a:solidFill>
            </a:endParaRPr>
          </a:p>
        </p:txBody>
      </p:sp>
      <p:sp>
        <p:nvSpPr>
          <p:cNvPr id="11" name="Rounded Rectangle 10"/>
          <p:cNvSpPr/>
          <p:nvPr/>
        </p:nvSpPr>
        <p:spPr bwMode="auto">
          <a:xfrm>
            <a:off x="9771321" y="3769421"/>
            <a:ext cx="2208851" cy="430888"/>
          </a:xfrm>
          <a:prstGeom prst="roundRect">
            <a:avLst>
              <a:gd name="adj" fmla="val 0"/>
            </a:avLst>
          </a:prstGeom>
          <a:gradFill>
            <a:gsLst>
              <a:gs pos="0">
                <a:schemeClr val="accent3">
                  <a:shade val="51000"/>
                  <a:satMod val="130000"/>
                </a:schemeClr>
              </a:gs>
              <a:gs pos="80000">
                <a:schemeClr val="accent3">
                  <a:shade val="93000"/>
                  <a:satMod val="130000"/>
                </a:schemeClr>
              </a:gs>
              <a:gs pos="100000">
                <a:schemeClr val="accent3">
                  <a:shade val="94000"/>
                  <a:satMod val="135000"/>
                </a:schemeClr>
              </a:gs>
            </a:gsLst>
          </a:gradFill>
          <a:ln>
            <a:headEnd type="none" w="med" len="med"/>
            <a:tailEnd type="none" w="med" len="med"/>
          </a:ln>
          <a:effectLst>
            <a:outerShdw blurRad="40000" dist="23000" dir="5400000" rotWithShape="0">
              <a:srgbClr val="000000">
                <a:alpha val="71000"/>
              </a:srgbClr>
            </a:outerShdw>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Data-Link Layer</a:t>
            </a:r>
          </a:p>
        </p:txBody>
      </p:sp>
      <p:sp>
        <p:nvSpPr>
          <p:cNvPr id="12" name="Rounded Rectangle 11"/>
          <p:cNvSpPr/>
          <p:nvPr/>
        </p:nvSpPr>
        <p:spPr bwMode="auto">
          <a:xfrm>
            <a:off x="9771321" y="3292303"/>
            <a:ext cx="2208851" cy="430888"/>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Physical Layer</a:t>
            </a:r>
          </a:p>
        </p:txBody>
      </p:sp>
      <p:sp>
        <p:nvSpPr>
          <p:cNvPr id="14" name="Rectangle 13"/>
          <p:cNvSpPr/>
          <p:nvPr/>
        </p:nvSpPr>
        <p:spPr bwMode="auto">
          <a:xfrm>
            <a:off x="9771307" y="3295983"/>
            <a:ext cx="2208858" cy="2389950"/>
          </a:xfrm>
          <a:prstGeom prst="rect">
            <a:avLst/>
          </a:prstGeom>
          <a:solidFill>
            <a:srgbClr val="FFFFFF">
              <a:alpha val="68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5" name="Rectangle 14"/>
          <p:cNvSpPr/>
          <p:nvPr/>
        </p:nvSpPr>
        <p:spPr bwMode="auto">
          <a:xfrm>
            <a:off x="9771307" y="6219728"/>
            <a:ext cx="2208858" cy="430886"/>
          </a:xfrm>
          <a:prstGeom prst="rect">
            <a:avLst/>
          </a:prstGeom>
          <a:solidFill>
            <a:srgbClr val="FFFFFF">
              <a:alpha val="68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230862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l-PL" dirty="0"/>
              <a:t>Network Layers (in) Security</a:t>
            </a:r>
            <a:endParaRPr lang="en-US" dirty="0"/>
          </a:p>
        </p:txBody>
      </p:sp>
      <p:sp>
        <p:nvSpPr>
          <p:cNvPr id="3" name="Subtitle 2"/>
          <p:cNvSpPr>
            <a:spLocks noGrp="1"/>
          </p:cNvSpPr>
          <p:nvPr>
            <p:ph type="subTitle" idx="1"/>
          </p:nvPr>
        </p:nvSpPr>
        <p:spPr>
          <a:xfrm>
            <a:off x="969964" y="3880145"/>
            <a:ext cx="10242550" cy="463255"/>
          </a:xfrm>
        </p:spPr>
        <p:txBody>
          <a:bodyPr/>
          <a:lstStyle/>
          <a:p>
            <a:r>
              <a:rPr lang="pl-PL" sz="2000" b="1" dirty="0" smtClean="0"/>
              <a:t>Paula Januszkiewicz</a:t>
            </a:r>
            <a:endParaRPr lang="en-US" sz="2000" b="1" dirty="0" smtClean="0"/>
          </a:p>
          <a:p>
            <a:r>
              <a:rPr lang="pl-PL" sz="2000" dirty="0" smtClean="0"/>
              <a:t>IT Security Auditor, MVP, MCT</a:t>
            </a:r>
            <a:endParaRPr lang="en-US" sz="2000" dirty="0" smtClean="0"/>
          </a:p>
          <a:p>
            <a:r>
              <a:rPr lang="pl-PL" sz="2000" dirty="0" smtClean="0"/>
              <a:t>CQURE</a:t>
            </a:r>
          </a:p>
          <a:p>
            <a:r>
              <a:rPr lang="pl-PL" sz="2000" dirty="0" smtClean="0">
                <a:hlinkClick r:id="rId4"/>
              </a:rPr>
              <a:t>paula@cqure.pl</a:t>
            </a:r>
            <a:r>
              <a:rPr lang="pl-PL" sz="2000" dirty="0" smtClean="0"/>
              <a:t> </a:t>
            </a:r>
          </a:p>
          <a:p>
            <a:endParaRPr lang="pl-PL" sz="2000" dirty="0" smtClean="0"/>
          </a:p>
          <a:p>
            <a:r>
              <a:rPr lang="pl-PL" sz="2000" b="1" dirty="0" smtClean="0"/>
              <a:t>Marcus Murray</a:t>
            </a:r>
          </a:p>
          <a:p>
            <a:r>
              <a:rPr lang="pl-PL" sz="2000" dirty="0" smtClean="0"/>
              <a:t>Security Team Manager, MVP, MCT</a:t>
            </a:r>
          </a:p>
          <a:p>
            <a:r>
              <a:rPr lang="pl-PL" sz="2000" dirty="0" smtClean="0"/>
              <a:t>TrueSec </a:t>
            </a:r>
          </a:p>
          <a:p>
            <a:r>
              <a:rPr lang="pl-PL" sz="2000" dirty="0" smtClean="0">
                <a:hlinkClick r:id="rId5"/>
              </a:rPr>
              <a:t>Marcus.Murray@truesec.se</a:t>
            </a:r>
            <a:r>
              <a:rPr lang="pl-PL" sz="2000" dirty="0" smtClean="0"/>
              <a:t> </a:t>
            </a:r>
            <a:endParaRPr lang="pl-PL" sz="2000" dirty="0" smtClean="0"/>
          </a:p>
        </p:txBody>
      </p:sp>
      <p:sp>
        <p:nvSpPr>
          <p:cNvPr id="4" name="Text Placeholder 3"/>
          <p:cNvSpPr>
            <a:spLocks noGrp="1"/>
          </p:cNvSpPr>
          <p:nvPr>
            <p:ph type="body" sz="quarter" idx="10"/>
          </p:nvPr>
        </p:nvSpPr>
        <p:spPr/>
        <p:txBody>
          <a:bodyPr/>
          <a:lstStyle/>
          <a:p>
            <a:r>
              <a:rPr lang="en-US" dirty="0" smtClean="0"/>
              <a:t>SIM314</a:t>
            </a:r>
            <a:endParaRPr lang="en-US" dirty="0"/>
          </a:p>
        </p:txBody>
      </p:sp>
    </p:spTree>
    <p:extLst>
      <p:ext uri="{BB962C8B-B14F-4D97-AF65-F5344CB8AC3E}">
        <p14:creationId xmlns:p14="http://schemas.microsoft.com/office/powerpoint/2010/main" val="276722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pl-PL" dirty="0" smtClean="0"/>
              <a:t>demo</a:t>
            </a:r>
            <a:endParaRPr lang="en-US" dirty="0"/>
          </a:p>
        </p:txBody>
      </p:sp>
      <p:sp>
        <p:nvSpPr>
          <p:cNvPr id="3" name="Title 2"/>
          <p:cNvSpPr>
            <a:spLocks noGrp="1"/>
          </p:cNvSpPr>
          <p:nvPr>
            <p:ph type="ctrTitle"/>
          </p:nvPr>
        </p:nvSpPr>
        <p:spPr/>
        <p:txBody>
          <a:bodyPr/>
          <a:lstStyle/>
          <a:p>
            <a:r>
              <a:rPr lang="pl-PL" dirty="0" err="1" smtClean="0"/>
              <a:t>Null</a:t>
            </a:r>
            <a:r>
              <a:rPr lang="pl-PL" dirty="0" smtClean="0"/>
              <a:t> </a:t>
            </a:r>
            <a:r>
              <a:rPr lang="pl-PL" dirty="0" err="1" smtClean="0"/>
              <a:t>Byte</a:t>
            </a:r>
            <a:r>
              <a:rPr lang="pl-PL" dirty="0" smtClean="0"/>
              <a:t> </a:t>
            </a:r>
            <a:r>
              <a:rPr lang="pl-PL" dirty="0" err="1" smtClean="0"/>
              <a:t>Injection</a:t>
            </a:r>
            <a:endParaRPr lang="en-US" dirty="0"/>
          </a:p>
        </p:txBody>
      </p:sp>
      <p:sp>
        <p:nvSpPr>
          <p:cNvPr id="4" name="Subtitle 3"/>
          <p:cNvSpPr>
            <a:spLocks noGrp="1"/>
          </p:cNvSpPr>
          <p:nvPr>
            <p:ph type="subTitle" idx="1"/>
          </p:nvPr>
        </p:nvSpPr>
        <p:spPr>
          <a:xfrm>
            <a:off x="836612" y="3755065"/>
            <a:ext cx="9323389" cy="461665"/>
          </a:xfrm>
        </p:spPr>
        <p:txBody>
          <a:bodyPr/>
          <a:lstStyle/>
          <a:p>
            <a:r>
              <a:rPr lang="pl-PL" dirty="0" smtClean="0"/>
              <a:t>%00</a:t>
            </a:r>
            <a:endParaRPr lang="en-US" dirty="0"/>
          </a:p>
        </p:txBody>
      </p:sp>
    </p:spTree>
    <p:extLst>
      <p:ext uri="{BB962C8B-B14F-4D97-AF65-F5344CB8AC3E}">
        <p14:creationId xmlns:p14="http://schemas.microsoft.com/office/powerpoint/2010/main" val="205230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1" y="1416083"/>
            <a:ext cx="3519377" cy="448160"/>
          </a:xfrm>
          <a:prstGeom prst="rect">
            <a:avLst/>
          </a:prstGeom>
          <a:solidFill>
            <a:srgbClr val="FF0000">
              <a:alpha val="73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7" name="Rectangle 16"/>
          <p:cNvSpPr/>
          <p:nvPr/>
        </p:nvSpPr>
        <p:spPr bwMode="auto">
          <a:xfrm>
            <a:off x="0" y="4347141"/>
            <a:ext cx="3519377" cy="448160"/>
          </a:xfrm>
          <a:prstGeom prst="rect">
            <a:avLst/>
          </a:prstGeom>
          <a:solidFill>
            <a:srgbClr val="59D01E"/>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p>
            <a:r>
              <a:rPr lang="pl-PL" dirty="0" smtClean="0"/>
              <a:t>Application </a:t>
            </a:r>
            <a:r>
              <a:rPr lang="pl-PL" dirty="0" err="1" smtClean="0"/>
              <a:t>Layer</a:t>
            </a:r>
            <a:endParaRPr lang="en-US" dirty="0"/>
          </a:p>
        </p:txBody>
      </p:sp>
      <p:sp>
        <p:nvSpPr>
          <p:cNvPr id="16" name="Content Placeholder 15"/>
          <p:cNvSpPr>
            <a:spLocks noGrp="1"/>
          </p:cNvSpPr>
          <p:nvPr>
            <p:ph idx="1"/>
          </p:nvPr>
        </p:nvSpPr>
        <p:spPr>
          <a:xfrm>
            <a:off x="519113" y="1447799"/>
            <a:ext cx="9252202" cy="4992136"/>
          </a:xfrm>
        </p:spPr>
        <p:txBody>
          <a:bodyPr/>
          <a:lstStyle/>
          <a:p>
            <a:pPr marL="0" indent="0">
              <a:buNone/>
            </a:pPr>
            <a:r>
              <a:rPr lang="en-US" sz="2800" smtClean="0"/>
              <a:t>Issues</a:t>
            </a:r>
          </a:p>
          <a:p>
            <a:pPr lvl="1"/>
            <a:r>
              <a:rPr lang="en-US" sz="2400" smtClean="0"/>
              <a:t>The most exposed layer today</a:t>
            </a:r>
          </a:p>
          <a:p>
            <a:pPr lvl="1"/>
            <a:r>
              <a:rPr lang="en-US" sz="2400" smtClean="0"/>
              <a:t>Badly designed application may bypass security controls</a:t>
            </a:r>
          </a:p>
          <a:p>
            <a:pPr lvl="1"/>
            <a:r>
              <a:rPr lang="en-US" sz="2400" smtClean="0"/>
              <a:t>Complex protocols and application</a:t>
            </a:r>
          </a:p>
          <a:p>
            <a:pPr lvl="1"/>
            <a:r>
              <a:rPr lang="en-US" sz="2400" smtClean="0"/>
              <a:t>Error handling</a:t>
            </a:r>
          </a:p>
          <a:p>
            <a:pPr lvl="1"/>
            <a:r>
              <a:rPr lang="en-US" sz="2400" smtClean="0"/>
              <a:t>…</a:t>
            </a:r>
          </a:p>
          <a:p>
            <a:pPr marL="0" indent="0">
              <a:buNone/>
            </a:pPr>
            <a:endParaRPr lang="en-US" sz="2800" smtClean="0"/>
          </a:p>
          <a:p>
            <a:pPr marL="0" indent="0">
              <a:buNone/>
            </a:pPr>
            <a:r>
              <a:rPr lang="en-US" sz="2800" smtClean="0"/>
              <a:t>Countermeasures </a:t>
            </a:r>
          </a:p>
          <a:p>
            <a:pPr lvl="1"/>
            <a:r>
              <a:rPr lang="en-US" sz="2400" smtClean="0"/>
              <a:t>Application level access controls</a:t>
            </a:r>
          </a:p>
          <a:p>
            <a:pPr lvl="1"/>
            <a:r>
              <a:rPr lang="en-US" sz="2400" smtClean="0"/>
              <a:t>Using standards and testing application code</a:t>
            </a:r>
          </a:p>
          <a:p>
            <a:pPr lvl="1"/>
            <a:r>
              <a:rPr lang="en-US" sz="2400" smtClean="0"/>
              <a:t>IDS/ Firewall to monitor application activity </a:t>
            </a:r>
          </a:p>
          <a:p>
            <a:pPr lvl="1"/>
            <a:endParaRPr lang="en-US" sz="2400"/>
          </a:p>
        </p:txBody>
      </p:sp>
      <p:sp>
        <p:nvSpPr>
          <p:cNvPr id="5" name="Rounded Rectangle 4"/>
          <p:cNvSpPr/>
          <p:nvPr/>
        </p:nvSpPr>
        <p:spPr bwMode="auto">
          <a:xfrm>
            <a:off x="9771321" y="4769426"/>
            <a:ext cx="2208851" cy="430887"/>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a:effectLst>
            <a:outerShdw blurRad="40000" dist="230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mtClean="0">
                <a:solidFill>
                  <a:schemeClr val="tx1">
                    <a:alpha val="99000"/>
                  </a:schemeClr>
                </a:solidFill>
              </a:rPr>
              <a:t>Transport Layer</a:t>
            </a:r>
          </a:p>
        </p:txBody>
      </p:sp>
      <p:sp>
        <p:nvSpPr>
          <p:cNvPr id="6" name="Rounded Rectangle 5"/>
          <p:cNvSpPr/>
          <p:nvPr/>
        </p:nvSpPr>
        <p:spPr bwMode="auto">
          <a:xfrm>
            <a:off x="9771321" y="6219728"/>
            <a:ext cx="2208851" cy="430887"/>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Application Layer</a:t>
            </a:r>
          </a:p>
        </p:txBody>
      </p:sp>
      <p:sp>
        <p:nvSpPr>
          <p:cNvPr id="7" name="Rounded Rectangle 6"/>
          <p:cNvSpPr/>
          <p:nvPr/>
        </p:nvSpPr>
        <p:spPr bwMode="auto">
          <a:xfrm>
            <a:off x="9771314" y="5746290"/>
            <a:ext cx="2208851" cy="430887"/>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Presentation Layer</a:t>
            </a:r>
          </a:p>
        </p:txBody>
      </p:sp>
      <p:sp>
        <p:nvSpPr>
          <p:cNvPr id="8" name="Rounded Rectangle 7"/>
          <p:cNvSpPr/>
          <p:nvPr/>
        </p:nvSpPr>
        <p:spPr bwMode="auto">
          <a:xfrm>
            <a:off x="9771317" y="5255046"/>
            <a:ext cx="2208851" cy="430887"/>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Session Layer</a:t>
            </a:r>
          </a:p>
        </p:txBody>
      </p:sp>
      <p:sp>
        <p:nvSpPr>
          <p:cNvPr id="10" name="Rounded Rectangle 9"/>
          <p:cNvSpPr/>
          <p:nvPr/>
        </p:nvSpPr>
        <p:spPr bwMode="auto">
          <a:xfrm>
            <a:off x="9771321" y="4264107"/>
            <a:ext cx="2208851" cy="430888"/>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mtClean="0">
                <a:solidFill>
                  <a:schemeClr val="tx1">
                    <a:alpha val="99000"/>
                  </a:schemeClr>
                </a:solidFill>
              </a:rPr>
              <a:t>Network Layer</a:t>
            </a:r>
            <a:endParaRPr lang="en-US">
              <a:solidFill>
                <a:schemeClr val="tx1">
                  <a:alpha val="99000"/>
                </a:schemeClr>
              </a:solidFill>
            </a:endParaRPr>
          </a:p>
        </p:txBody>
      </p:sp>
      <p:sp>
        <p:nvSpPr>
          <p:cNvPr id="11" name="Rounded Rectangle 10"/>
          <p:cNvSpPr/>
          <p:nvPr/>
        </p:nvSpPr>
        <p:spPr bwMode="auto">
          <a:xfrm>
            <a:off x="9771321" y="3769421"/>
            <a:ext cx="2208851" cy="430888"/>
          </a:xfrm>
          <a:prstGeom prst="roundRect">
            <a:avLst>
              <a:gd name="adj" fmla="val 0"/>
            </a:avLst>
          </a:prstGeom>
          <a:gradFill>
            <a:gsLst>
              <a:gs pos="0">
                <a:schemeClr val="accent3">
                  <a:shade val="51000"/>
                  <a:satMod val="130000"/>
                </a:schemeClr>
              </a:gs>
              <a:gs pos="80000">
                <a:schemeClr val="accent3">
                  <a:shade val="93000"/>
                  <a:satMod val="130000"/>
                </a:schemeClr>
              </a:gs>
              <a:gs pos="100000">
                <a:schemeClr val="accent3">
                  <a:shade val="94000"/>
                  <a:satMod val="135000"/>
                </a:schemeClr>
              </a:gs>
            </a:gsLst>
          </a:gradFill>
          <a:ln>
            <a:headEnd type="none" w="med" len="med"/>
            <a:tailEnd type="none" w="med" len="med"/>
          </a:ln>
          <a:effectLst>
            <a:outerShdw blurRad="40000" dist="23000" dir="5400000" rotWithShape="0">
              <a:srgbClr val="000000">
                <a:alpha val="71000"/>
              </a:srgbClr>
            </a:outerShdw>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Data-Link Layer</a:t>
            </a:r>
          </a:p>
        </p:txBody>
      </p:sp>
      <p:sp>
        <p:nvSpPr>
          <p:cNvPr id="12" name="Rounded Rectangle 11"/>
          <p:cNvSpPr/>
          <p:nvPr/>
        </p:nvSpPr>
        <p:spPr bwMode="auto">
          <a:xfrm>
            <a:off x="9771321" y="3292303"/>
            <a:ext cx="2208851" cy="430888"/>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Physical Layer</a:t>
            </a:r>
          </a:p>
        </p:txBody>
      </p:sp>
      <p:sp>
        <p:nvSpPr>
          <p:cNvPr id="14" name="Rectangle 13"/>
          <p:cNvSpPr/>
          <p:nvPr/>
        </p:nvSpPr>
        <p:spPr bwMode="auto">
          <a:xfrm>
            <a:off x="9771307" y="3295983"/>
            <a:ext cx="2208858" cy="2881194"/>
          </a:xfrm>
          <a:prstGeom prst="rect">
            <a:avLst/>
          </a:prstGeom>
          <a:solidFill>
            <a:srgbClr val="FFFFFF">
              <a:alpha val="68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238111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65212" y="4770470"/>
            <a:ext cx="10242550" cy="1378644"/>
          </a:xfrm>
        </p:spPr>
        <p:txBody>
          <a:bodyPr/>
          <a:lstStyle/>
          <a:p>
            <a:r>
              <a:rPr lang="pl-PL" dirty="0" smtClean="0"/>
              <a:t>demo</a:t>
            </a:r>
            <a:endParaRPr lang="en-US" dirty="0"/>
          </a:p>
        </p:txBody>
      </p:sp>
      <p:sp>
        <p:nvSpPr>
          <p:cNvPr id="3" name="Title 2"/>
          <p:cNvSpPr>
            <a:spLocks noGrp="1"/>
          </p:cNvSpPr>
          <p:nvPr>
            <p:ph type="ctrTitle"/>
          </p:nvPr>
        </p:nvSpPr>
        <p:spPr>
          <a:xfrm>
            <a:off x="634596" y="4359232"/>
            <a:ext cx="9323388" cy="1523494"/>
          </a:xfrm>
        </p:spPr>
        <p:txBody>
          <a:bodyPr/>
          <a:lstStyle/>
          <a:p>
            <a:r>
              <a:rPr lang="en-US" dirty="0"/>
              <a:t>Binary </a:t>
            </a:r>
            <a:r>
              <a:rPr lang="pl-PL" dirty="0" smtClean="0"/>
              <a:t>P</a:t>
            </a:r>
            <a:r>
              <a:rPr lang="en-US" dirty="0" err="1" smtClean="0"/>
              <a:t>atching</a:t>
            </a:r>
            <a:r>
              <a:rPr lang="en-US" dirty="0" smtClean="0"/>
              <a:t> </a:t>
            </a:r>
            <a:r>
              <a:rPr lang="pl-PL" dirty="0" smtClean="0"/>
              <a:t>O</a:t>
            </a:r>
            <a:r>
              <a:rPr lang="en-US" dirty="0" err="1" smtClean="0"/>
              <a:t>ver</a:t>
            </a:r>
            <a:r>
              <a:rPr lang="en-US" dirty="0" smtClean="0"/>
              <a:t> </a:t>
            </a:r>
            <a:r>
              <a:rPr lang="pl-PL" dirty="0" smtClean="0"/>
              <a:t>HTTP</a:t>
            </a:r>
            <a:endParaRPr lang="en-US" dirty="0"/>
          </a:p>
        </p:txBody>
      </p:sp>
      <p:sp>
        <p:nvSpPr>
          <p:cNvPr id="4" name="Subtitle 3"/>
          <p:cNvSpPr>
            <a:spLocks noGrp="1"/>
          </p:cNvSpPr>
          <p:nvPr>
            <p:ph type="subTitle" idx="1"/>
          </p:nvPr>
        </p:nvSpPr>
        <p:spPr>
          <a:xfrm>
            <a:off x="662060" y="5458659"/>
            <a:ext cx="9323389" cy="461665"/>
          </a:xfrm>
        </p:spPr>
        <p:txBody>
          <a:bodyPr/>
          <a:lstStyle/>
          <a:p>
            <a:r>
              <a:rPr lang="pl-PL" dirty="0" err="1" smtClean="0"/>
              <a:t>Unsecure</a:t>
            </a:r>
            <a:r>
              <a:rPr lang="pl-PL" dirty="0" smtClean="0"/>
              <a:t> </a:t>
            </a:r>
            <a:r>
              <a:rPr lang="pl-PL" dirty="0" err="1" smtClean="0"/>
              <a:t>protocol</a:t>
            </a:r>
            <a:r>
              <a:rPr lang="pl-PL" dirty="0" smtClean="0"/>
              <a:t> </a:t>
            </a:r>
            <a:r>
              <a:rPr lang="pl-PL" dirty="0" err="1" smtClean="0"/>
              <a:t>scenario</a:t>
            </a:r>
            <a:endParaRPr lang="en-US" dirty="0"/>
          </a:p>
        </p:txBody>
      </p:sp>
      <p:grpSp>
        <p:nvGrpSpPr>
          <p:cNvPr id="11" name="Group 10"/>
          <p:cNvGrpSpPr/>
          <p:nvPr/>
        </p:nvGrpSpPr>
        <p:grpSpPr>
          <a:xfrm>
            <a:off x="651436" y="2836881"/>
            <a:ext cx="9323389" cy="1557656"/>
            <a:chOff x="374989" y="4846369"/>
            <a:chExt cx="9323389" cy="1557656"/>
          </a:xfrm>
        </p:grpSpPr>
        <p:sp>
          <p:nvSpPr>
            <p:cNvPr id="9" name="Title 2"/>
            <p:cNvSpPr txBox="1">
              <a:spLocks/>
            </p:cNvSpPr>
            <p:nvPr/>
          </p:nvSpPr>
          <p:spPr>
            <a:xfrm>
              <a:off x="374990" y="4846369"/>
              <a:ext cx="9323388" cy="1523494"/>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48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pl-PL" dirty="0" err="1" smtClean="0"/>
                <a:t>Poor</a:t>
              </a:r>
              <a:r>
                <a:rPr lang="pl-PL" dirty="0" smtClean="0"/>
                <a:t> </a:t>
              </a:r>
              <a:r>
                <a:rPr lang="pl-PL" dirty="0" err="1" smtClean="0"/>
                <a:t>Implementation</a:t>
              </a:r>
              <a:endParaRPr lang="en-US" dirty="0"/>
            </a:p>
          </p:txBody>
        </p:sp>
        <p:sp>
          <p:nvSpPr>
            <p:cNvPr id="10" name="Subtitle 3"/>
            <p:cNvSpPr txBox="1">
              <a:spLocks/>
            </p:cNvSpPr>
            <p:nvPr/>
          </p:nvSpPr>
          <p:spPr>
            <a:xfrm>
              <a:off x="374989" y="5942360"/>
              <a:ext cx="9323389" cy="46166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3200" kern="1200">
                  <a:gradFill>
                    <a:gsLst>
                      <a:gs pos="0">
                        <a:schemeClr val="tx1"/>
                      </a:gs>
                      <a:gs pos="86000">
                        <a:schemeClr val="tx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l-PL" dirty="0" smtClean="0"/>
                <a:t>User </a:t>
              </a:r>
              <a:r>
                <a:rPr lang="pl-PL" dirty="0" err="1" smtClean="0"/>
                <a:t>authentication</a:t>
              </a:r>
              <a:r>
                <a:rPr lang="pl-PL" dirty="0" smtClean="0"/>
                <a:t> </a:t>
              </a:r>
              <a:r>
                <a:rPr lang="pl-PL" dirty="0" err="1" smtClean="0"/>
                <a:t>scenario</a:t>
              </a:r>
              <a:endParaRPr lang="en-US" dirty="0"/>
            </a:p>
          </p:txBody>
        </p:sp>
      </p:grpSp>
    </p:spTree>
    <p:extLst>
      <p:ext uri="{BB962C8B-B14F-4D97-AF65-F5344CB8AC3E}">
        <p14:creationId xmlns:p14="http://schemas.microsoft.com/office/powerpoint/2010/main" val="50026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Agenda</a:t>
            </a:r>
            <a:endParaRPr lang="pl-PL" dirty="0"/>
          </a:p>
        </p:txBody>
      </p:sp>
      <p:sp>
        <p:nvSpPr>
          <p:cNvPr id="28" name="Chevron 27"/>
          <p:cNvSpPr/>
          <p:nvPr/>
        </p:nvSpPr>
        <p:spPr bwMode="auto">
          <a:xfrm>
            <a:off x="218479" y="5330363"/>
            <a:ext cx="712932" cy="672860"/>
          </a:xfrm>
          <a:prstGeom prst="chevron">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5" name="Rounded Rectangle 34"/>
          <p:cNvSpPr/>
          <p:nvPr/>
        </p:nvSpPr>
        <p:spPr bwMode="auto">
          <a:xfrm>
            <a:off x="1136159" y="1376906"/>
            <a:ext cx="10461241" cy="430887"/>
          </a:xfrm>
          <a:prstGeom prst="roundRect">
            <a:avLst>
              <a:gd name="adj"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pl-PL" sz="2200" dirty="0" err="1" smtClean="0">
                <a:solidFill>
                  <a:schemeClr val="tx1">
                    <a:alpha val="99000"/>
                  </a:schemeClr>
                </a:solidFill>
              </a:rPr>
              <a:t>Introduction</a:t>
            </a:r>
            <a:endParaRPr lang="en-US" sz="2200" dirty="0" smtClean="0">
              <a:solidFill>
                <a:schemeClr val="tx1">
                  <a:alpha val="99000"/>
                </a:schemeClr>
              </a:solidFill>
            </a:endParaRPr>
          </a:p>
        </p:txBody>
      </p:sp>
      <p:sp>
        <p:nvSpPr>
          <p:cNvPr id="40" name="Rounded Rectangle 39"/>
          <p:cNvSpPr/>
          <p:nvPr/>
        </p:nvSpPr>
        <p:spPr bwMode="auto">
          <a:xfrm>
            <a:off x="1136161" y="3446076"/>
            <a:ext cx="10461241" cy="430887"/>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pl-PL" sz="2200" dirty="0" smtClean="0">
                <a:solidFill>
                  <a:schemeClr val="tx1">
                    <a:alpha val="99000"/>
                  </a:schemeClr>
                </a:solidFill>
              </a:rPr>
              <a:t>Transport </a:t>
            </a:r>
            <a:r>
              <a:rPr lang="pl-PL" sz="2200" dirty="0" err="1" smtClean="0">
                <a:solidFill>
                  <a:schemeClr val="tx1">
                    <a:alpha val="99000"/>
                  </a:schemeClr>
                </a:solidFill>
              </a:rPr>
              <a:t>Layer</a:t>
            </a:r>
            <a:endParaRPr lang="en-US" sz="2200" dirty="0" smtClean="0">
              <a:solidFill>
                <a:schemeClr val="tx1">
                  <a:alpha val="99000"/>
                </a:schemeClr>
              </a:solidFill>
            </a:endParaRPr>
          </a:p>
        </p:txBody>
      </p:sp>
      <p:sp>
        <p:nvSpPr>
          <p:cNvPr id="42" name="Rounded Rectangle 41"/>
          <p:cNvSpPr/>
          <p:nvPr/>
        </p:nvSpPr>
        <p:spPr bwMode="auto">
          <a:xfrm>
            <a:off x="1136161" y="4949543"/>
            <a:ext cx="10461241" cy="430887"/>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pl-PL" sz="2200" dirty="0" smtClean="0">
                <a:gradFill>
                  <a:gsLst>
                    <a:gs pos="0">
                      <a:srgbClr val="FFFFFF"/>
                    </a:gs>
                    <a:gs pos="100000">
                      <a:srgbClr val="FFFFFF"/>
                    </a:gs>
                  </a:gsLst>
                  <a:lin ang="5400000" scaled="0"/>
                </a:gradFill>
              </a:rPr>
              <a:t>Application </a:t>
            </a:r>
            <a:r>
              <a:rPr lang="pl-PL" sz="2200" dirty="0" err="1" smtClean="0">
                <a:gradFill>
                  <a:gsLst>
                    <a:gs pos="0">
                      <a:srgbClr val="FFFFFF"/>
                    </a:gs>
                    <a:gs pos="100000">
                      <a:srgbClr val="FFFFFF"/>
                    </a:gs>
                  </a:gsLst>
                  <a:lin ang="5400000" scaled="0"/>
                </a:gradFill>
              </a:rPr>
              <a:t>Layer</a:t>
            </a:r>
            <a:endParaRPr lang="en-US" sz="2200" dirty="0" smtClean="0">
              <a:gradFill>
                <a:gsLst>
                  <a:gs pos="0">
                    <a:srgbClr val="FFFFFF"/>
                  </a:gs>
                  <a:gs pos="100000">
                    <a:srgbClr val="FFFFFF"/>
                  </a:gs>
                </a:gsLst>
                <a:lin ang="5400000" scaled="0"/>
              </a:gradFill>
            </a:endParaRPr>
          </a:p>
        </p:txBody>
      </p:sp>
      <p:sp>
        <p:nvSpPr>
          <p:cNvPr id="43" name="Rounded Rectangle 42"/>
          <p:cNvSpPr/>
          <p:nvPr/>
        </p:nvSpPr>
        <p:spPr bwMode="auto">
          <a:xfrm>
            <a:off x="1136154" y="4465472"/>
            <a:ext cx="10461241" cy="430887"/>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pl-PL" sz="2200" dirty="0" smtClean="0">
                <a:gradFill>
                  <a:gsLst>
                    <a:gs pos="0">
                      <a:srgbClr val="FFFFFF"/>
                    </a:gs>
                    <a:gs pos="100000">
                      <a:srgbClr val="FFFFFF"/>
                    </a:gs>
                  </a:gsLst>
                  <a:lin ang="5400000" scaled="0"/>
                </a:gradFill>
              </a:rPr>
              <a:t>Presentation </a:t>
            </a:r>
            <a:r>
              <a:rPr lang="pl-PL" sz="2200" dirty="0" err="1" smtClean="0">
                <a:gradFill>
                  <a:gsLst>
                    <a:gs pos="0">
                      <a:srgbClr val="FFFFFF"/>
                    </a:gs>
                    <a:gs pos="100000">
                      <a:srgbClr val="FFFFFF"/>
                    </a:gs>
                  </a:gsLst>
                  <a:lin ang="5400000" scaled="0"/>
                </a:gradFill>
              </a:rPr>
              <a:t>Layer</a:t>
            </a:r>
            <a:endParaRPr lang="en-US" sz="2200" dirty="0" smtClean="0">
              <a:gradFill>
                <a:gsLst>
                  <a:gs pos="0">
                    <a:srgbClr val="FFFFFF"/>
                  </a:gs>
                  <a:gs pos="100000">
                    <a:srgbClr val="FFFFFF"/>
                  </a:gs>
                </a:gsLst>
                <a:lin ang="5400000" scaled="0"/>
              </a:gradFill>
            </a:endParaRPr>
          </a:p>
        </p:txBody>
      </p:sp>
      <p:sp>
        <p:nvSpPr>
          <p:cNvPr id="44" name="Rounded Rectangle 43"/>
          <p:cNvSpPr/>
          <p:nvPr/>
        </p:nvSpPr>
        <p:spPr bwMode="auto">
          <a:xfrm>
            <a:off x="1136157" y="3995494"/>
            <a:ext cx="10461241" cy="430887"/>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pl-PL" sz="2200" dirty="0" err="1" smtClean="0">
                <a:gradFill>
                  <a:gsLst>
                    <a:gs pos="0">
                      <a:srgbClr val="FFFFFF"/>
                    </a:gs>
                    <a:gs pos="100000">
                      <a:srgbClr val="FFFFFF"/>
                    </a:gs>
                  </a:gsLst>
                  <a:lin ang="5400000" scaled="0"/>
                </a:gradFill>
              </a:rPr>
              <a:t>Session</a:t>
            </a:r>
            <a:r>
              <a:rPr lang="pl-PL" sz="2200" dirty="0" smtClean="0">
                <a:gradFill>
                  <a:gsLst>
                    <a:gs pos="0">
                      <a:srgbClr val="FFFFFF"/>
                    </a:gs>
                    <a:gs pos="100000">
                      <a:srgbClr val="FFFFFF"/>
                    </a:gs>
                  </a:gsLst>
                  <a:lin ang="5400000" scaled="0"/>
                </a:gradFill>
              </a:rPr>
              <a:t> </a:t>
            </a:r>
            <a:r>
              <a:rPr lang="pl-PL" sz="2200" dirty="0" err="1" smtClean="0">
                <a:gradFill>
                  <a:gsLst>
                    <a:gs pos="0">
                      <a:srgbClr val="FFFFFF"/>
                    </a:gs>
                    <a:gs pos="100000">
                      <a:srgbClr val="FFFFFF"/>
                    </a:gs>
                  </a:gsLst>
                  <a:lin ang="5400000" scaled="0"/>
                </a:gradFill>
              </a:rPr>
              <a:t>Layer</a:t>
            </a:r>
            <a:endParaRPr lang="en-US" sz="2200" dirty="0" smtClean="0">
              <a:gradFill>
                <a:gsLst>
                  <a:gs pos="0">
                    <a:srgbClr val="FFFFFF"/>
                  </a:gs>
                  <a:gs pos="100000">
                    <a:srgbClr val="FFFFFF"/>
                  </a:gs>
                </a:gsLst>
                <a:lin ang="5400000" scaled="0"/>
              </a:gradFill>
            </a:endParaRPr>
          </a:p>
        </p:txBody>
      </p:sp>
      <p:sp>
        <p:nvSpPr>
          <p:cNvPr id="45" name="Rounded Rectangle 44"/>
          <p:cNvSpPr/>
          <p:nvPr/>
        </p:nvSpPr>
        <p:spPr bwMode="auto">
          <a:xfrm>
            <a:off x="1136161" y="5451350"/>
            <a:ext cx="10461241" cy="430887"/>
          </a:xfrm>
          <a:prstGeom prst="roundRect">
            <a:avLst>
              <a:gd name="adj" fmla="val 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pl-PL" sz="2200" dirty="0" err="1" smtClean="0">
                <a:solidFill>
                  <a:schemeClr val="tx1">
                    <a:alpha val="99000"/>
                  </a:schemeClr>
                </a:solidFill>
              </a:rPr>
              <a:t>Summary</a:t>
            </a:r>
            <a:endParaRPr lang="en-US" sz="2200" dirty="0" smtClean="0">
              <a:solidFill>
                <a:schemeClr val="tx1">
                  <a:alpha val="99000"/>
                </a:schemeClr>
              </a:solidFill>
            </a:endParaRPr>
          </a:p>
        </p:txBody>
      </p:sp>
      <p:sp>
        <p:nvSpPr>
          <p:cNvPr id="46" name="Rounded Rectangle 45"/>
          <p:cNvSpPr/>
          <p:nvPr/>
        </p:nvSpPr>
        <p:spPr bwMode="auto">
          <a:xfrm>
            <a:off x="1136161" y="2898225"/>
            <a:ext cx="10461241" cy="430888"/>
          </a:xfrm>
          <a:prstGeom prst="roundRect">
            <a:avLst>
              <a:gd name="adj"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pl-PL" sz="2200" dirty="0" smtClean="0">
                <a:solidFill>
                  <a:schemeClr val="tx1">
                    <a:alpha val="99000"/>
                  </a:schemeClr>
                </a:solidFill>
              </a:rPr>
              <a:t>Network </a:t>
            </a:r>
            <a:r>
              <a:rPr lang="pl-PL" sz="2200" dirty="0" err="1" smtClean="0">
                <a:solidFill>
                  <a:schemeClr val="tx1">
                    <a:alpha val="99000"/>
                  </a:schemeClr>
                </a:solidFill>
              </a:rPr>
              <a:t>Layer</a:t>
            </a:r>
            <a:endParaRPr lang="en-US" sz="2200" dirty="0">
              <a:solidFill>
                <a:schemeClr val="tx1">
                  <a:alpha val="99000"/>
                </a:schemeClr>
              </a:solidFill>
            </a:endParaRPr>
          </a:p>
        </p:txBody>
      </p:sp>
      <p:sp>
        <p:nvSpPr>
          <p:cNvPr id="47" name="Rounded Rectangle 46"/>
          <p:cNvSpPr/>
          <p:nvPr/>
        </p:nvSpPr>
        <p:spPr bwMode="auto">
          <a:xfrm>
            <a:off x="1136161" y="2339741"/>
            <a:ext cx="10461241" cy="430888"/>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pl-PL" sz="2200" dirty="0" smtClean="0">
                <a:gradFill>
                  <a:gsLst>
                    <a:gs pos="0">
                      <a:srgbClr val="FFFFFF"/>
                    </a:gs>
                    <a:gs pos="100000">
                      <a:srgbClr val="FFFFFF"/>
                    </a:gs>
                  </a:gsLst>
                  <a:lin ang="5400000" scaled="0"/>
                </a:gradFill>
              </a:rPr>
              <a:t>Data-Link </a:t>
            </a:r>
            <a:r>
              <a:rPr lang="pl-PL" sz="2200" dirty="0" err="1" smtClean="0">
                <a:gradFill>
                  <a:gsLst>
                    <a:gs pos="0">
                      <a:srgbClr val="FFFFFF"/>
                    </a:gs>
                    <a:gs pos="100000">
                      <a:srgbClr val="FFFFFF"/>
                    </a:gs>
                  </a:gsLst>
                  <a:lin ang="5400000" scaled="0"/>
                </a:gradFill>
              </a:rPr>
              <a:t>Layer</a:t>
            </a:r>
            <a:endParaRPr lang="en-US" sz="2200" dirty="0" smtClean="0">
              <a:gradFill>
                <a:gsLst>
                  <a:gs pos="0">
                    <a:srgbClr val="FFFFFF"/>
                  </a:gs>
                  <a:gs pos="100000">
                    <a:srgbClr val="FFFFFF"/>
                  </a:gs>
                </a:gsLst>
                <a:lin ang="5400000" scaled="0"/>
              </a:gradFill>
            </a:endParaRPr>
          </a:p>
        </p:txBody>
      </p:sp>
      <p:sp>
        <p:nvSpPr>
          <p:cNvPr id="48" name="Rounded Rectangle 47"/>
          <p:cNvSpPr/>
          <p:nvPr/>
        </p:nvSpPr>
        <p:spPr bwMode="auto">
          <a:xfrm>
            <a:off x="1136161" y="1862623"/>
            <a:ext cx="10461241" cy="430888"/>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pl-PL" sz="2200" dirty="0" err="1" smtClean="0">
                <a:gradFill>
                  <a:gsLst>
                    <a:gs pos="0">
                      <a:srgbClr val="FFFFFF"/>
                    </a:gs>
                    <a:gs pos="100000">
                      <a:srgbClr val="FFFFFF"/>
                    </a:gs>
                  </a:gsLst>
                  <a:lin ang="5400000" scaled="0"/>
                </a:gradFill>
              </a:rPr>
              <a:t>Physical</a:t>
            </a:r>
            <a:r>
              <a:rPr lang="pl-PL" sz="2200" dirty="0" smtClean="0">
                <a:gradFill>
                  <a:gsLst>
                    <a:gs pos="0">
                      <a:srgbClr val="FFFFFF"/>
                    </a:gs>
                    <a:gs pos="100000">
                      <a:srgbClr val="FFFFFF"/>
                    </a:gs>
                  </a:gsLst>
                  <a:lin ang="5400000" scaled="0"/>
                </a:gradFill>
              </a:rPr>
              <a:t> </a:t>
            </a:r>
            <a:r>
              <a:rPr lang="pl-PL" sz="2200" dirty="0" err="1" smtClean="0">
                <a:gradFill>
                  <a:gsLst>
                    <a:gs pos="0">
                      <a:srgbClr val="FFFFFF"/>
                    </a:gs>
                    <a:gs pos="100000">
                      <a:srgbClr val="FFFFFF"/>
                    </a:gs>
                  </a:gsLst>
                  <a:lin ang="5400000" scaled="0"/>
                </a:gradFill>
              </a:rPr>
              <a:t>Layer</a:t>
            </a: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15752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err="1" smtClean="0"/>
              <a:t>Remember</a:t>
            </a:r>
            <a:endParaRPr lang="en-US" dirty="0"/>
          </a:p>
        </p:txBody>
      </p:sp>
      <p:sp>
        <p:nvSpPr>
          <p:cNvPr id="3" name="Content Placeholder 2"/>
          <p:cNvSpPr>
            <a:spLocks noGrp="1"/>
          </p:cNvSpPr>
          <p:nvPr>
            <p:ph idx="1"/>
          </p:nvPr>
        </p:nvSpPr>
        <p:spPr>
          <a:xfrm>
            <a:off x="519113" y="1447799"/>
            <a:ext cx="11123774" cy="4031873"/>
          </a:xfrm>
        </p:spPr>
        <p:txBody>
          <a:bodyPr/>
          <a:lstStyle/>
          <a:p>
            <a:r>
              <a:rPr lang="en-US" dirty="0"/>
              <a:t>Do inventory of services and </a:t>
            </a:r>
            <a:r>
              <a:rPr lang="en-US" dirty="0" smtClean="0"/>
              <a:t>protocols</a:t>
            </a:r>
          </a:p>
          <a:p>
            <a:r>
              <a:rPr lang="en-US" dirty="0" smtClean="0"/>
              <a:t>Lower layers are not dependent on upper layers</a:t>
            </a:r>
          </a:p>
          <a:p>
            <a:r>
              <a:rPr lang="en-US" dirty="0" smtClean="0"/>
              <a:t>Use Network/Application layer for Integrity &amp; Confidentiality</a:t>
            </a:r>
          </a:p>
          <a:p>
            <a:r>
              <a:rPr lang="en-US" dirty="0" smtClean="0"/>
              <a:t>Secure all layers for </a:t>
            </a:r>
            <a:r>
              <a:rPr lang="en-US" dirty="0" err="1" smtClean="0"/>
              <a:t>accessibiliy</a:t>
            </a:r>
            <a:endParaRPr lang="en-US" dirty="0" smtClean="0"/>
          </a:p>
          <a:p>
            <a:r>
              <a:rPr lang="en-US" dirty="0" smtClean="0"/>
              <a:t>TCP/IP </a:t>
            </a:r>
            <a:r>
              <a:rPr lang="pl-PL" dirty="0" err="1" smtClean="0"/>
              <a:t>is</a:t>
            </a:r>
            <a:r>
              <a:rPr lang="pl-PL" dirty="0" smtClean="0"/>
              <a:t> </a:t>
            </a:r>
            <a:r>
              <a:rPr lang="pl-PL" dirty="0" err="1" smtClean="0"/>
              <a:t>more</a:t>
            </a:r>
            <a:r>
              <a:rPr lang="pl-PL" dirty="0" smtClean="0"/>
              <a:t> </a:t>
            </a:r>
            <a:r>
              <a:rPr lang="pl-PL" dirty="0" err="1" smtClean="0"/>
              <a:t>than</a:t>
            </a:r>
            <a:r>
              <a:rPr lang="pl-PL" dirty="0" smtClean="0"/>
              <a:t> </a:t>
            </a:r>
            <a:r>
              <a:rPr lang="en-US" dirty="0" smtClean="0"/>
              <a:t>30 years</a:t>
            </a:r>
            <a:r>
              <a:rPr lang="pl-PL" dirty="0" smtClean="0"/>
              <a:t> </a:t>
            </a:r>
            <a:r>
              <a:rPr lang="pl-PL" dirty="0" err="1" smtClean="0"/>
              <a:t>old</a:t>
            </a:r>
            <a:endParaRPr lang="en-US" dirty="0" smtClean="0"/>
          </a:p>
          <a:p>
            <a:pPr lvl="1"/>
            <a:r>
              <a:rPr lang="en-US" dirty="0" smtClean="0"/>
              <a:t>It is not ideal</a:t>
            </a:r>
          </a:p>
          <a:p>
            <a:pPr lvl="1"/>
            <a:r>
              <a:rPr lang="en-US" dirty="0" smtClean="0"/>
              <a:t>But has many security extensions</a:t>
            </a:r>
            <a:endParaRPr lang="pl-PL" dirty="0" smtClean="0"/>
          </a:p>
          <a:p>
            <a:pPr lvl="1"/>
            <a:endParaRPr lang="pl-PL" dirty="0"/>
          </a:p>
        </p:txBody>
      </p:sp>
      <p:pic>
        <p:nvPicPr>
          <p:cNvPr id="1026" name="Picture 2" descr="http://blueroof.files.wordpress.com/2008/01/advanced-access-and-point2-can-not-compete.png?w=7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58266">
            <a:off x="8289828" y="3696137"/>
            <a:ext cx="3092778" cy="23257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6117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9113" y="1447800"/>
            <a:ext cx="10693400" cy="4862870"/>
          </a:xfrm>
          <a:prstGeom prst="rect">
            <a:avLst/>
          </a:prstGeom>
          <a:noFill/>
        </p:spPr>
        <p:txBody>
          <a:bodyPr wrap="square" lIns="0" tIns="0" rIns="0" bIns="0" rtlCol="0">
            <a:spAutoFit/>
          </a:bodyPr>
          <a:lstStyle/>
          <a:p>
            <a:r>
              <a:rPr lang="en-US" sz="3200" dirty="0" smtClean="0">
                <a:gradFill>
                  <a:gsLst>
                    <a:gs pos="0">
                      <a:schemeClr val="tx1"/>
                    </a:gs>
                    <a:gs pos="100000">
                      <a:schemeClr val="tx1"/>
                    </a:gs>
                  </a:gsLst>
                  <a:lin ang="5400000" scaled="0"/>
                </a:gradFill>
              </a:rPr>
              <a:t>Safety and Security Center</a:t>
            </a:r>
          </a:p>
          <a:p>
            <a:pPr>
              <a:spcAft>
                <a:spcPts val="2400"/>
              </a:spcAft>
            </a:pPr>
            <a:r>
              <a:rPr lang="en-US" sz="3200" dirty="0">
                <a:solidFill>
                  <a:srgbClr val="7030A0"/>
                </a:solidFill>
                <a:hlinkClick r:id="rId3"/>
              </a:rPr>
              <a:t>http://</a:t>
            </a:r>
            <a:r>
              <a:rPr lang="en-US" sz="3200" dirty="0" smtClean="0">
                <a:solidFill>
                  <a:srgbClr val="7030A0"/>
                </a:solidFill>
                <a:hlinkClick r:id="rId3"/>
              </a:rPr>
              <a:t>www.microsoft.com/security</a:t>
            </a:r>
            <a:endParaRPr lang="en-US" sz="3200" dirty="0" smtClean="0">
              <a:solidFill>
                <a:srgbClr val="7030A0"/>
              </a:solidFill>
            </a:endParaRPr>
          </a:p>
          <a:p>
            <a:r>
              <a:rPr lang="en-US" sz="3200" dirty="0">
                <a:gradFill>
                  <a:gsLst>
                    <a:gs pos="0">
                      <a:schemeClr val="tx1"/>
                    </a:gs>
                    <a:gs pos="100000">
                      <a:schemeClr val="tx1"/>
                    </a:gs>
                  </a:gsLst>
                  <a:lin ang="5400000" scaled="0"/>
                </a:gradFill>
              </a:rPr>
              <a:t>Security Development Lifecycle</a:t>
            </a:r>
          </a:p>
          <a:p>
            <a:pPr>
              <a:spcAft>
                <a:spcPts val="2400"/>
              </a:spcAft>
            </a:pPr>
            <a:r>
              <a:rPr lang="en-US" sz="3200" dirty="0">
                <a:solidFill>
                  <a:srgbClr val="7030A0"/>
                </a:solidFill>
                <a:hlinkClick r:id="rId4"/>
              </a:rPr>
              <a:t>http://www.microsoft.com/sdl</a:t>
            </a:r>
            <a:endParaRPr lang="en-US" sz="3200" dirty="0">
              <a:solidFill>
                <a:srgbClr val="7030A0"/>
              </a:solidFill>
            </a:endParaRPr>
          </a:p>
          <a:p>
            <a:r>
              <a:rPr lang="en-US" sz="3200" dirty="0">
                <a:gradFill>
                  <a:gsLst>
                    <a:gs pos="0">
                      <a:schemeClr val="tx1"/>
                    </a:gs>
                    <a:gs pos="100000">
                      <a:schemeClr val="tx1"/>
                    </a:gs>
                  </a:gsLst>
                  <a:lin ang="5400000" scaled="0"/>
                </a:gradFill>
              </a:rPr>
              <a:t>Security Intelligence Report</a:t>
            </a:r>
          </a:p>
          <a:p>
            <a:pPr>
              <a:spcAft>
                <a:spcPts val="2400"/>
              </a:spcAft>
            </a:pPr>
            <a:r>
              <a:rPr lang="en-US" sz="3200" dirty="0">
                <a:solidFill>
                  <a:srgbClr val="7030A0"/>
                </a:solidFill>
                <a:hlinkClick r:id="rId5"/>
              </a:rPr>
              <a:t>http://www.microsoft.com/sir</a:t>
            </a:r>
            <a:endParaRPr lang="en-US" sz="3200" dirty="0">
              <a:solidFill>
                <a:srgbClr val="7030A0"/>
              </a:solidFill>
            </a:endParaRPr>
          </a:p>
          <a:p>
            <a:r>
              <a:rPr lang="en-US" sz="3200" dirty="0">
                <a:gradFill>
                  <a:gsLst>
                    <a:gs pos="0">
                      <a:schemeClr val="tx1"/>
                    </a:gs>
                    <a:gs pos="100000">
                      <a:schemeClr val="tx1"/>
                    </a:gs>
                  </a:gsLst>
                  <a:lin ang="5400000" scaled="0"/>
                </a:gradFill>
              </a:rPr>
              <a:t>End to End Trust</a:t>
            </a:r>
          </a:p>
          <a:p>
            <a:pPr>
              <a:spcAft>
                <a:spcPts val="2400"/>
              </a:spcAft>
            </a:pPr>
            <a:r>
              <a:rPr lang="en-US" sz="3200" dirty="0">
                <a:solidFill>
                  <a:srgbClr val="7030A0"/>
                </a:solidFill>
                <a:hlinkClick r:id="rId6"/>
              </a:rPr>
              <a:t>http://www.microsoft.com/endtoendtrust</a:t>
            </a:r>
            <a:r>
              <a:rPr lang="en-US" sz="3200" dirty="0">
                <a:solidFill>
                  <a:srgbClr val="7030A0"/>
                </a:solidFill>
              </a:rPr>
              <a:t>  </a:t>
            </a:r>
          </a:p>
        </p:txBody>
      </p:sp>
      <p:sp>
        <p:nvSpPr>
          <p:cNvPr id="8" name="TextBox 7"/>
          <p:cNvSpPr txBox="1"/>
          <p:nvPr/>
        </p:nvSpPr>
        <p:spPr>
          <a:xfrm>
            <a:off x="3793794" y="171450"/>
            <a:ext cx="5845506" cy="677108"/>
          </a:xfrm>
          <a:prstGeom prst="rect">
            <a:avLst/>
          </a:prstGeom>
          <a:noFill/>
        </p:spPr>
        <p:txBody>
          <a:bodyPr wrap="square" lIns="0" tIns="0" rIns="0" bIns="0" rtlCol="0">
            <a:spAutoFit/>
          </a:bodyPr>
          <a:lstStyle/>
          <a:p>
            <a:r>
              <a:rPr lang="en-US" sz="4400" dirty="0" smtClean="0">
                <a:gradFill>
                  <a:gsLst>
                    <a:gs pos="0">
                      <a:schemeClr val="tx1"/>
                    </a:gs>
                    <a:gs pos="86000">
                      <a:schemeClr val="tx1"/>
                    </a:gs>
                  </a:gsLst>
                  <a:lin ang="5400000" scaled="0"/>
                </a:gradFill>
              </a:rPr>
              <a:t>Trustworthy Computing</a:t>
            </a:r>
          </a:p>
        </p:txBody>
      </p:sp>
      <p:cxnSp>
        <p:nvCxnSpPr>
          <p:cNvPr id="10" name="Straight Connector 9"/>
          <p:cNvCxnSpPr/>
          <p:nvPr/>
        </p:nvCxnSpPr>
        <p:spPr>
          <a:xfrm>
            <a:off x="3606800" y="231775"/>
            <a:ext cx="0" cy="6644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black">
          <a:xfrm>
            <a:off x="519113" y="266700"/>
            <a:ext cx="2827955" cy="475623"/>
          </a:xfrm>
          <a:prstGeom prst="rect">
            <a:avLst/>
          </a:prstGeom>
          <a:noFill/>
          <a:ln>
            <a:noFill/>
          </a:ln>
        </p:spPr>
      </p:pic>
    </p:spTree>
    <p:extLst>
      <p:ext uri="{BB962C8B-B14F-4D97-AF65-F5344CB8AC3E}">
        <p14:creationId xmlns:p14="http://schemas.microsoft.com/office/powerpoint/2010/main" val="199334245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0410372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98831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43399527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pl-PL" dirty="0" err="1" smtClean="0"/>
              <a:t>Thank</a:t>
            </a:r>
            <a:r>
              <a:rPr lang="pl-PL" dirty="0" smtClean="0"/>
              <a:t> </a:t>
            </a:r>
            <a:r>
              <a:rPr lang="pl-PL" dirty="0" err="1" smtClean="0"/>
              <a:t>You</a:t>
            </a:r>
            <a:r>
              <a:rPr lang="pl-PL" dirty="0" smtClean="0"/>
              <a:t>!</a:t>
            </a:r>
            <a:endParaRPr lang="en-US" dirty="0"/>
          </a:p>
        </p:txBody>
      </p:sp>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Agenda</a:t>
            </a:r>
            <a:endParaRPr lang="pl-PL" dirty="0"/>
          </a:p>
        </p:txBody>
      </p:sp>
      <p:sp>
        <p:nvSpPr>
          <p:cNvPr id="28" name="Chevron 27"/>
          <p:cNvSpPr/>
          <p:nvPr/>
        </p:nvSpPr>
        <p:spPr bwMode="auto">
          <a:xfrm>
            <a:off x="218479" y="1255920"/>
            <a:ext cx="712932" cy="672860"/>
          </a:xfrm>
          <a:prstGeom prst="chevron">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5" name="Rounded Rectangle 34"/>
          <p:cNvSpPr/>
          <p:nvPr/>
        </p:nvSpPr>
        <p:spPr bwMode="auto">
          <a:xfrm>
            <a:off x="1136159" y="1376906"/>
            <a:ext cx="10461241" cy="430887"/>
          </a:xfrm>
          <a:prstGeom prst="roundRect">
            <a:avLst>
              <a:gd name="adj"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pl-PL" sz="2200" dirty="0" err="1" smtClean="0">
                <a:solidFill>
                  <a:schemeClr val="tx1">
                    <a:alpha val="99000"/>
                  </a:schemeClr>
                </a:solidFill>
              </a:rPr>
              <a:t>Introduction</a:t>
            </a:r>
            <a:endParaRPr lang="en-US" sz="2200" dirty="0" smtClean="0">
              <a:solidFill>
                <a:schemeClr val="tx1">
                  <a:alpha val="99000"/>
                </a:schemeClr>
              </a:solidFill>
            </a:endParaRPr>
          </a:p>
        </p:txBody>
      </p:sp>
      <p:sp>
        <p:nvSpPr>
          <p:cNvPr id="40" name="Rounded Rectangle 39"/>
          <p:cNvSpPr/>
          <p:nvPr/>
        </p:nvSpPr>
        <p:spPr bwMode="auto">
          <a:xfrm>
            <a:off x="1136161" y="3446076"/>
            <a:ext cx="10461241" cy="430887"/>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pl-PL" sz="2200" dirty="0" smtClean="0">
                <a:solidFill>
                  <a:schemeClr val="tx1">
                    <a:alpha val="99000"/>
                  </a:schemeClr>
                </a:solidFill>
              </a:rPr>
              <a:t>Transport </a:t>
            </a:r>
            <a:r>
              <a:rPr lang="pl-PL" sz="2200" dirty="0" err="1" smtClean="0">
                <a:solidFill>
                  <a:schemeClr val="tx1">
                    <a:alpha val="99000"/>
                  </a:schemeClr>
                </a:solidFill>
              </a:rPr>
              <a:t>Layer</a:t>
            </a:r>
            <a:endParaRPr lang="en-US" sz="2200" dirty="0" smtClean="0">
              <a:solidFill>
                <a:schemeClr val="tx1">
                  <a:alpha val="99000"/>
                </a:schemeClr>
              </a:solidFill>
            </a:endParaRPr>
          </a:p>
        </p:txBody>
      </p:sp>
      <p:sp>
        <p:nvSpPr>
          <p:cNvPr id="42" name="Rounded Rectangle 41"/>
          <p:cNvSpPr/>
          <p:nvPr/>
        </p:nvSpPr>
        <p:spPr bwMode="auto">
          <a:xfrm>
            <a:off x="1136161" y="4949543"/>
            <a:ext cx="10461241" cy="430887"/>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pl-PL" sz="2200" dirty="0" smtClean="0">
                <a:gradFill>
                  <a:gsLst>
                    <a:gs pos="0">
                      <a:srgbClr val="FFFFFF"/>
                    </a:gs>
                    <a:gs pos="100000">
                      <a:srgbClr val="FFFFFF"/>
                    </a:gs>
                  </a:gsLst>
                  <a:lin ang="5400000" scaled="0"/>
                </a:gradFill>
              </a:rPr>
              <a:t>Application </a:t>
            </a:r>
            <a:r>
              <a:rPr lang="pl-PL" sz="2200" dirty="0" err="1" smtClean="0">
                <a:gradFill>
                  <a:gsLst>
                    <a:gs pos="0">
                      <a:srgbClr val="FFFFFF"/>
                    </a:gs>
                    <a:gs pos="100000">
                      <a:srgbClr val="FFFFFF"/>
                    </a:gs>
                  </a:gsLst>
                  <a:lin ang="5400000" scaled="0"/>
                </a:gradFill>
              </a:rPr>
              <a:t>Layer</a:t>
            </a:r>
            <a:endParaRPr lang="en-US" sz="2200" dirty="0" smtClean="0">
              <a:gradFill>
                <a:gsLst>
                  <a:gs pos="0">
                    <a:srgbClr val="FFFFFF"/>
                  </a:gs>
                  <a:gs pos="100000">
                    <a:srgbClr val="FFFFFF"/>
                  </a:gs>
                </a:gsLst>
                <a:lin ang="5400000" scaled="0"/>
              </a:gradFill>
            </a:endParaRPr>
          </a:p>
        </p:txBody>
      </p:sp>
      <p:sp>
        <p:nvSpPr>
          <p:cNvPr id="43" name="Rounded Rectangle 42"/>
          <p:cNvSpPr/>
          <p:nvPr/>
        </p:nvSpPr>
        <p:spPr bwMode="auto">
          <a:xfrm>
            <a:off x="1136154" y="4465472"/>
            <a:ext cx="10461241" cy="430887"/>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pl-PL" sz="2200" dirty="0" smtClean="0">
                <a:gradFill>
                  <a:gsLst>
                    <a:gs pos="0">
                      <a:srgbClr val="FFFFFF"/>
                    </a:gs>
                    <a:gs pos="100000">
                      <a:srgbClr val="FFFFFF"/>
                    </a:gs>
                  </a:gsLst>
                  <a:lin ang="5400000" scaled="0"/>
                </a:gradFill>
              </a:rPr>
              <a:t>Presentation </a:t>
            </a:r>
            <a:r>
              <a:rPr lang="pl-PL" sz="2200" dirty="0" err="1" smtClean="0">
                <a:gradFill>
                  <a:gsLst>
                    <a:gs pos="0">
                      <a:srgbClr val="FFFFFF"/>
                    </a:gs>
                    <a:gs pos="100000">
                      <a:srgbClr val="FFFFFF"/>
                    </a:gs>
                  </a:gsLst>
                  <a:lin ang="5400000" scaled="0"/>
                </a:gradFill>
              </a:rPr>
              <a:t>Layer</a:t>
            </a:r>
            <a:endParaRPr lang="en-US" sz="2200" dirty="0" smtClean="0">
              <a:gradFill>
                <a:gsLst>
                  <a:gs pos="0">
                    <a:srgbClr val="FFFFFF"/>
                  </a:gs>
                  <a:gs pos="100000">
                    <a:srgbClr val="FFFFFF"/>
                  </a:gs>
                </a:gsLst>
                <a:lin ang="5400000" scaled="0"/>
              </a:gradFill>
            </a:endParaRPr>
          </a:p>
        </p:txBody>
      </p:sp>
      <p:sp>
        <p:nvSpPr>
          <p:cNvPr id="44" name="Rounded Rectangle 43"/>
          <p:cNvSpPr/>
          <p:nvPr/>
        </p:nvSpPr>
        <p:spPr bwMode="auto">
          <a:xfrm>
            <a:off x="1136157" y="3995494"/>
            <a:ext cx="10461241" cy="430887"/>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pl-PL" sz="2200" dirty="0" err="1" smtClean="0">
                <a:gradFill>
                  <a:gsLst>
                    <a:gs pos="0">
                      <a:srgbClr val="FFFFFF"/>
                    </a:gs>
                    <a:gs pos="100000">
                      <a:srgbClr val="FFFFFF"/>
                    </a:gs>
                  </a:gsLst>
                  <a:lin ang="5400000" scaled="0"/>
                </a:gradFill>
              </a:rPr>
              <a:t>Session</a:t>
            </a:r>
            <a:r>
              <a:rPr lang="pl-PL" sz="2200" dirty="0" smtClean="0">
                <a:gradFill>
                  <a:gsLst>
                    <a:gs pos="0">
                      <a:srgbClr val="FFFFFF"/>
                    </a:gs>
                    <a:gs pos="100000">
                      <a:srgbClr val="FFFFFF"/>
                    </a:gs>
                  </a:gsLst>
                  <a:lin ang="5400000" scaled="0"/>
                </a:gradFill>
              </a:rPr>
              <a:t> </a:t>
            </a:r>
            <a:r>
              <a:rPr lang="pl-PL" sz="2200" dirty="0" err="1" smtClean="0">
                <a:gradFill>
                  <a:gsLst>
                    <a:gs pos="0">
                      <a:srgbClr val="FFFFFF"/>
                    </a:gs>
                    <a:gs pos="100000">
                      <a:srgbClr val="FFFFFF"/>
                    </a:gs>
                  </a:gsLst>
                  <a:lin ang="5400000" scaled="0"/>
                </a:gradFill>
              </a:rPr>
              <a:t>Layer</a:t>
            </a:r>
            <a:endParaRPr lang="en-US" sz="2200" dirty="0" smtClean="0">
              <a:gradFill>
                <a:gsLst>
                  <a:gs pos="0">
                    <a:srgbClr val="FFFFFF"/>
                  </a:gs>
                  <a:gs pos="100000">
                    <a:srgbClr val="FFFFFF"/>
                  </a:gs>
                </a:gsLst>
                <a:lin ang="5400000" scaled="0"/>
              </a:gradFill>
            </a:endParaRPr>
          </a:p>
        </p:txBody>
      </p:sp>
      <p:sp>
        <p:nvSpPr>
          <p:cNvPr id="45" name="Rounded Rectangle 44"/>
          <p:cNvSpPr/>
          <p:nvPr/>
        </p:nvSpPr>
        <p:spPr bwMode="auto">
          <a:xfrm>
            <a:off x="1136161" y="5451350"/>
            <a:ext cx="10461241" cy="430887"/>
          </a:xfrm>
          <a:prstGeom prst="roundRect">
            <a:avLst>
              <a:gd name="adj" fmla="val 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pl-PL" sz="2200" dirty="0" err="1" smtClean="0">
                <a:solidFill>
                  <a:schemeClr val="tx1">
                    <a:alpha val="99000"/>
                  </a:schemeClr>
                </a:solidFill>
              </a:rPr>
              <a:t>Summary</a:t>
            </a:r>
            <a:endParaRPr lang="en-US" sz="2200" dirty="0" smtClean="0">
              <a:solidFill>
                <a:schemeClr val="tx1">
                  <a:alpha val="99000"/>
                </a:schemeClr>
              </a:solidFill>
            </a:endParaRPr>
          </a:p>
        </p:txBody>
      </p:sp>
      <p:sp>
        <p:nvSpPr>
          <p:cNvPr id="46" name="Rounded Rectangle 45"/>
          <p:cNvSpPr/>
          <p:nvPr/>
        </p:nvSpPr>
        <p:spPr bwMode="auto">
          <a:xfrm>
            <a:off x="1136161" y="2898225"/>
            <a:ext cx="10461241" cy="430888"/>
          </a:xfrm>
          <a:prstGeom prst="roundRect">
            <a:avLst>
              <a:gd name="adj"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pl-PL" sz="2200" dirty="0" smtClean="0">
                <a:solidFill>
                  <a:schemeClr val="tx1">
                    <a:alpha val="99000"/>
                  </a:schemeClr>
                </a:solidFill>
              </a:rPr>
              <a:t>Network </a:t>
            </a:r>
            <a:r>
              <a:rPr lang="pl-PL" sz="2200" dirty="0" err="1" smtClean="0">
                <a:solidFill>
                  <a:schemeClr val="tx1">
                    <a:alpha val="99000"/>
                  </a:schemeClr>
                </a:solidFill>
              </a:rPr>
              <a:t>Layer</a:t>
            </a:r>
            <a:endParaRPr lang="en-US" sz="2200" dirty="0">
              <a:solidFill>
                <a:schemeClr val="tx1">
                  <a:alpha val="99000"/>
                </a:schemeClr>
              </a:solidFill>
            </a:endParaRPr>
          </a:p>
        </p:txBody>
      </p:sp>
      <p:sp>
        <p:nvSpPr>
          <p:cNvPr id="47" name="Rounded Rectangle 46"/>
          <p:cNvSpPr/>
          <p:nvPr/>
        </p:nvSpPr>
        <p:spPr bwMode="auto">
          <a:xfrm>
            <a:off x="1136161" y="2339741"/>
            <a:ext cx="10461241" cy="430888"/>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pl-PL" sz="2200" dirty="0" smtClean="0">
                <a:gradFill>
                  <a:gsLst>
                    <a:gs pos="0">
                      <a:srgbClr val="FFFFFF"/>
                    </a:gs>
                    <a:gs pos="100000">
                      <a:srgbClr val="FFFFFF"/>
                    </a:gs>
                  </a:gsLst>
                  <a:lin ang="5400000" scaled="0"/>
                </a:gradFill>
              </a:rPr>
              <a:t>Data-Link </a:t>
            </a:r>
            <a:r>
              <a:rPr lang="pl-PL" sz="2200" dirty="0" err="1" smtClean="0">
                <a:gradFill>
                  <a:gsLst>
                    <a:gs pos="0">
                      <a:srgbClr val="FFFFFF"/>
                    </a:gs>
                    <a:gs pos="100000">
                      <a:srgbClr val="FFFFFF"/>
                    </a:gs>
                  </a:gsLst>
                  <a:lin ang="5400000" scaled="0"/>
                </a:gradFill>
              </a:rPr>
              <a:t>Layer</a:t>
            </a:r>
            <a:endParaRPr lang="en-US" sz="2200" dirty="0" smtClean="0">
              <a:gradFill>
                <a:gsLst>
                  <a:gs pos="0">
                    <a:srgbClr val="FFFFFF"/>
                  </a:gs>
                  <a:gs pos="100000">
                    <a:srgbClr val="FFFFFF"/>
                  </a:gs>
                </a:gsLst>
                <a:lin ang="5400000" scaled="0"/>
              </a:gradFill>
            </a:endParaRPr>
          </a:p>
        </p:txBody>
      </p:sp>
      <p:sp>
        <p:nvSpPr>
          <p:cNvPr id="48" name="Rounded Rectangle 47"/>
          <p:cNvSpPr/>
          <p:nvPr/>
        </p:nvSpPr>
        <p:spPr bwMode="auto">
          <a:xfrm>
            <a:off x="1136161" y="1862623"/>
            <a:ext cx="10461241" cy="430888"/>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pl-PL" sz="2200" dirty="0" err="1" smtClean="0">
                <a:gradFill>
                  <a:gsLst>
                    <a:gs pos="0">
                      <a:srgbClr val="FFFFFF"/>
                    </a:gs>
                    <a:gs pos="100000">
                      <a:srgbClr val="FFFFFF"/>
                    </a:gs>
                  </a:gsLst>
                  <a:lin ang="5400000" scaled="0"/>
                </a:gradFill>
              </a:rPr>
              <a:t>Physical</a:t>
            </a:r>
            <a:r>
              <a:rPr lang="pl-PL" sz="2200" dirty="0" smtClean="0">
                <a:gradFill>
                  <a:gsLst>
                    <a:gs pos="0">
                      <a:srgbClr val="FFFFFF"/>
                    </a:gs>
                    <a:gs pos="100000">
                      <a:srgbClr val="FFFFFF"/>
                    </a:gs>
                  </a:gsLst>
                  <a:lin ang="5400000" scaled="0"/>
                </a:gradFill>
              </a:rPr>
              <a:t> </a:t>
            </a:r>
            <a:r>
              <a:rPr lang="pl-PL" sz="2200" dirty="0" err="1" smtClean="0">
                <a:gradFill>
                  <a:gsLst>
                    <a:gs pos="0">
                      <a:srgbClr val="FFFFFF"/>
                    </a:gs>
                    <a:gs pos="100000">
                      <a:srgbClr val="FFFFFF"/>
                    </a:gs>
                  </a:gsLst>
                  <a:lin ang="5400000" scaled="0"/>
                </a:gradFill>
              </a:rPr>
              <a:t>Layer</a:t>
            </a: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90521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09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 geeks.jpg                                                      00093991&#10;Ridiculous                     B74677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199" y="-1"/>
            <a:ext cx="9354574"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1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519112" y="228600"/>
            <a:ext cx="11149013" cy="643253"/>
          </a:xfrm>
          <a:ln/>
        </p:spPr>
        <p:txBody>
          <a:bodyPr/>
          <a:lstStyle/>
          <a:p>
            <a:pP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The </a:t>
            </a:r>
            <a:r>
              <a:rPr lang="pl-PL" dirty="0" err="1" smtClean="0"/>
              <a:t>Issue</a:t>
            </a:r>
            <a:endParaRPr lang="en-GB" dirty="0"/>
          </a:p>
        </p:txBody>
      </p:sp>
      <p:sp>
        <p:nvSpPr>
          <p:cNvPr id="5122" name="Rectangle 2"/>
          <p:cNvSpPr>
            <a:spLocks noGrp="1" noChangeArrowheads="1"/>
          </p:cNvSpPr>
          <p:nvPr>
            <p:ph idx="1"/>
          </p:nvPr>
        </p:nvSpPr>
        <p:spPr>
          <a:xfrm>
            <a:off x="519112" y="1447799"/>
            <a:ext cx="11149013" cy="5575885"/>
          </a:xfrm>
          <a:ln/>
        </p:spPr>
        <p:txBody>
          <a:bodyPr/>
          <a:lstStyle/>
          <a:p>
            <a:pPr>
              <a:lnSpc>
                <a:spcPct val="95000"/>
              </a:lnSpc>
              <a:spcBef>
                <a:spcPts val="688"/>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No matter how well we secure our hosts we are always “vulnerable” on some layers of the infrastructure</a:t>
            </a:r>
          </a:p>
          <a:p>
            <a:pPr>
              <a:lnSpc>
                <a:spcPct val="95000"/>
              </a:lnSpc>
              <a:spcBef>
                <a:spcPts val="688"/>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smtClean="0"/>
          </a:p>
          <a:p>
            <a:pPr>
              <a:lnSpc>
                <a:spcPct val="95000"/>
              </a:lnSpc>
              <a:spcBef>
                <a:spcPts val="688"/>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Security is a prime concern for networking</a:t>
            </a:r>
          </a:p>
          <a:p>
            <a:pPr lvl="1">
              <a:lnSpc>
                <a:spcPct val="95000"/>
              </a:lnSpc>
              <a:spcBef>
                <a:spcPts val="688"/>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t>While access to the network is enough to break its integrity</a:t>
            </a:r>
          </a:p>
          <a:p>
            <a:pPr lvl="1">
              <a:lnSpc>
                <a:spcPct val="95000"/>
              </a:lnSpc>
              <a:spcBef>
                <a:spcPts val="688"/>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t>Still tiny malicious actions can do a lot of damage</a:t>
            </a:r>
          </a:p>
          <a:p>
            <a:pPr marL="460375" lvl="1" indent="0">
              <a:lnSpc>
                <a:spcPct val="95000"/>
              </a:lnSpc>
              <a:spcBef>
                <a:spcPts val="688"/>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smtClean="0"/>
          </a:p>
          <a:p>
            <a:pPr>
              <a:lnSpc>
                <a:spcPct val="95000"/>
              </a:lnSpc>
              <a:spcBef>
                <a:spcPts val="688"/>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Usability stands in front of the security</a:t>
            </a:r>
          </a:p>
          <a:p>
            <a:pPr lvl="1">
              <a:lnSpc>
                <a:spcPct val="95000"/>
              </a:lnSpc>
              <a:spcBef>
                <a:spcPts val="688"/>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t>Interoperability is based on protocols created more then 30 years ago!</a:t>
            </a:r>
          </a:p>
          <a:p>
            <a:pPr lvl="1">
              <a:lnSpc>
                <a:spcPct val="95000"/>
              </a:lnSpc>
              <a:spcBef>
                <a:spcPts val="688"/>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smtClean="0"/>
          </a:p>
          <a:p>
            <a:pPr>
              <a:lnSpc>
                <a:spcPct val="95000"/>
              </a:lnSpc>
              <a:spcBef>
                <a:spcPts val="688"/>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So what is this “Network Security” about?</a:t>
            </a:r>
          </a:p>
          <a:p>
            <a:pPr>
              <a:lnSpc>
                <a:spcPct val="95000"/>
              </a:lnSpc>
              <a:spcBef>
                <a:spcPts val="688"/>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p>
        </p:txBody>
      </p:sp>
    </p:spTree>
    <p:extLst>
      <p:ext uri="{BB962C8B-B14F-4D97-AF65-F5344CB8AC3E}">
        <p14:creationId xmlns:p14="http://schemas.microsoft.com/office/powerpoint/2010/main" val="395391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1" y="1416083"/>
            <a:ext cx="3519377" cy="448160"/>
          </a:xfrm>
          <a:prstGeom prst="rect">
            <a:avLst/>
          </a:prstGeom>
          <a:solidFill>
            <a:srgbClr val="FF0000">
              <a:alpha val="73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7" name="Rectangle 16"/>
          <p:cNvSpPr/>
          <p:nvPr/>
        </p:nvSpPr>
        <p:spPr bwMode="auto">
          <a:xfrm>
            <a:off x="0" y="3964353"/>
            <a:ext cx="3519377" cy="448160"/>
          </a:xfrm>
          <a:prstGeom prst="rect">
            <a:avLst/>
          </a:prstGeom>
          <a:solidFill>
            <a:srgbClr val="59D01E"/>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p>
            <a:r>
              <a:rPr lang="pl-PL" dirty="0" err="1" smtClean="0"/>
              <a:t>Physical</a:t>
            </a:r>
            <a:r>
              <a:rPr lang="pl-PL" dirty="0" smtClean="0"/>
              <a:t> </a:t>
            </a:r>
            <a:r>
              <a:rPr lang="pl-PL" dirty="0" err="1" smtClean="0"/>
              <a:t>Layer</a:t>
            </a:r>
            <a:endParaRPr lang="en-US" dirty="0"/>
          </a:p>
        </p:txBody>
      </p:sp>
      <p:sp>
        <p:nvSpPr>
          <p:cNvPr id="16" name="Content Placeholder 15"/>
          <p:cNvSpPr>
            <a:spLocks noGrp="1"/>
          </p:cNvSpPr>
          <p:nvPr>
            <p:ph idx="1"/>
          </p:nvPr>
        </p:nvSpPr>
        <p:spPr>
          <a:xfrm>
            <a:off x="519113" y="1447799"/>
            <a:ext cx="9252202" cy="4918269"/>
          </a:xfrm>
        </p:spPr>
        <p:txBody>
          <a:bodyPr/>
          <a:lstStyle/>
          <a:p>
            <a:pPr marL="0" indent="0">
              <a:buNone/>
            </a:pPr>
            <a:r>
              <a:rPr lang="pl-PL" sz="2800" dirty="0" err="1" smtClean="0"/>
              <a:t>Issues</a:t>
            </a:r>
            <a:endParaRPr lang="pl-PL" sz="2800" dirty="0" smtClean="0"/>
          </a:p>
          <a:p>
            <a:pPr lvl="1"/>
            <a:r>
              <a:rPr lang="en-US" sz="2400" dirty="0" smtClean="0"/>
              <a:t>Loss </a:t>
            </a:r>
            <a:r>
              <a:rPr lang="en-US" sz="2400" dirty="0"/>
              <a:t>of power or environmental control</a:t>
            </a:r>
          </a:p>
          <a:p>
            <a:pPr lvl="1"/>
            <a:r>
              <a:rPr lang="en-US" sz="2400" dirty="0"/>
              <a:t>Disconnection, damage or theft of physical resources</a:t>
            </a:r>
          </a:p>
          <a:p>
            <a:pPr lvl="1"/>
            <a:r>
              <a:rPr lang="en-US" sz="2400" dirty="0"/>
              <a:t>Unauthorized </a:t>
            </a:r>
            <a:r>
              <a:rPr lang="en-US" sz="2400" dirty="0" smtClean="0"/>
              <a:t>access</a:t>
            </a:r>
            <a:r>
              <a:rPr lang="pl-PL" sz="2400" dirty="0" smtClean="0"/>
              <a:t>: </a:t>
            </a:r>
            <a:r>
              <a:rPr lang="pl-PL" sz="2400" dirty="0" err="1" smtClean="0"/>
              <a:t>wired</a:t>
            </a:r>
            <a:r>
              <a:rPr lang="pl-PL" sz="2400" dirty="0" smtClean="0"/>
              <a:t> </a:t>
            </a:r>
            <a:r>
              <a:rPr lang="pl-PL" sz="2400" dirty="0" err="1" smtClean="0"/>
              <a:t>or</a:t>
            </a:r>
            <a:r>
              <a:rPr lang="pl-PL" sz="2400" dirty="0" smtClean="0"/>
              <a:t> </a:t>
            </a:r>
            <a:r>
              <a:rPr lang="pl-PL" sz="2400" dirty="0" err="1" smtClean="0"/>
              <a:t>wireless</a:t>
            </a:r>
            <a:endParaRPr lang="pl-PL" sz="2400" dirty="0" smtClean="0"/>
          </a:p>
          <a:p>
            <a:pPr lvl="1"/>
            <a:r>
              <a:rPr lang="en-US" sz="2400" dirty="0" smtClean="0"/>
              <a:t>Key </a:t>
            </a:r>
            <a:r>
              <a:rPr lang="en-US" sz="2400" dirty="0"/>
              <a:t>loggers or other data interception </a:t>
            </a:r>
            <a:r>
              <a:rPr lang="en-US" sz="2400" dirty="0" smtClean="0"/>
              <a:t>method</a:t>
            </a:r>
            <a:endParaRPr lang="pl-PL" sz="2400" dirty="0" smtClean="0"/>
          </a:p>
          <a:p>
            <a:endParaRPr lang="pl-PL" sz="2800" dirty="0" smtClean="0"/>
          </a:p>
          <a:p>
            <a:pPr marL="0" indent="0">
              <a:buNone/>
            </a:pPr>
            <a:r>
              <a:rPr lang="en-US" sz="2800" dirty="0" smtClean="0"/>
              <a:t>Countermeasures</a:t>
            </a:r>
            <a:r>
              <a:rPr lang="pl-PL" sz="2800" dirty="0" smtClean="0"/>
              <a:t> </a:t>
            </a:r>
            <a:endParaRPr lang="pl-PL" sz="2800" dirty="0"/>
          </a:p>
          <a:p>
            <a:pPr lvl="1"/>
            <a:r>
              <a:rPr lang="en-US" sz="2400" dirty="0"/>
              <a:t>Use appropriate physical access control </a:t>
            </a:r>
            <a:r>
              <a:rPr lang="en-US" sz="2400" dirty="0" err="1"/>
              <a:t>f.e</a:t>
            </a:r>
            <a:r>
              <a:rPr lang="en-US" sz="2400" dirty="0"/>
              <a:t>. electronic locks or retina scanning</a:t>
            </a:r>
          </a:p>
          <a:p>
            <a:pPr lvl="1"/>
            <a:r>
              <a:rPr lang="en-US" sz="2400" dirty="0"/>
              <a:t>Record </a:t>
            </a:r>
            <a:r>
              <a:rPr lang="en-US" sz="2400" dirty="0" smtClean="0"/>
              <a:t>video </a:t>
            </a:r>
            <a:r>
              <a:rPr lang="en-US" sz="2400" dirty="0"/>
              <a:t>and audio in the company premises</a:t>
            </a:r>
          </a:p>
          <a:p>
            <a:pPr lvl="1"/>
            <a:r>
              <a:rPr lang="en-US" sz="2400" dirty="0"/>
              <a:t>Employee </a:t>
            </a:r>
            <a:r>
              <a:rPr lang="en-US" sz="2400" dirty="0" smtClean="0"/>
              <a:t>training</a:t>
            </a:r>
            <a:endParaRPr lang="pl-PL" sz="2400" dirty="0" smtClean="0"/>
          </a:p>
          <a:p>
            <a:pPr lvl="1"/>
            <a:r>
              <a:rPr lang="pl-PL" sz="2400" dirty="0" err="1" smtClean="0"/>
              <a:t>Physical</a:t>
            </a:r>
            <a:r>
              <a:rPr lang="pl-PL" sz="2400" dirty="0" smtClean="0"/>
              <a:t> network </a:t>
            </a:r>
            <a:r>
              <a:rPr lang="pl-PL" sz="2400" dirty="0" err="1" smtClean="0"/>
              <a:t>isolation</a:t>
            </a:r>
            <a:endParaRPr lang="en-US" sz="2400" dirty="0"/>
          </a:p>
        </p:txBody>
      </p:sp>
      <p:sp>
        <p:nvSpPr>
          <p:cNvPr id="5" name="Rounded Rectangle 4"/>
          <p:cNvSpPr/>
          <p:nvPr/>
        </p:nvSpPr>
        <p:spPr bwMode="auto">
          <a:xfrm>
            <a:off x="9771321" y="4769426"/>
            <a:ext cx="2208851" cy="430887"/>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a:effectLst>
            <a:outerShdw blurRad="40000" dist="230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mtClean="0">
                <a:solidFill>
                  <a:schemeClr val="tx1">
                    <a:alpha val="99000"/>
                  </a:schemeClr>
                </a:solidFill>
              </a:rPr>
              <a:t>Transport Layer</a:t>
            </a:r>
          </a:p>
        </p:txBody>
      </p:sp>
      <p:sp>
        <p:nvSpPr>
          <p:cNvPr id="6" name="Rounded Rectangle 5"/>
          <p:cNvSpPr/>
          <p:nvPr/>
        </p:nvSpPr>
        <p:spPr bwMode="auto">
          <a:xfrm>
            <a:off x="9771321" y="6219728"/>
            <a:ext cx="2208851" cy="430887"/>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Application Layer</a:t>
            </a:r>
          </a:p>
        </p:txBody>
      </p:sp>
      <p:sp>
        <p:nvSpPr>
          <p:cNvPr id="7" name="Rounded Rectangle 6"/>
          <p:cNvSpPr/>
          <p:nvPr/>
        </p:nvSpPr>
        <p:spPr bwMode="auto">
          <a:xfrm>
            <a:off x="9771314" y="5746290"/>
            <a:ext cx="2208851" cy="430887"/>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Presentation Layer</a:t>
            </a:r>
          </a:p>
        </p:txBody>
      </p:sp>
      <p:sp>
        <p:nvSpPr>
          <p:cNvPr id="8" name="Rounded Rectangle 7"/>
          <p:cNvSpPr/>
          <p:nvPr/>
        </p:nvSpPr>
        <p:spPr bwMode="auto">
          <a:xfrm>
            <a:off x="9771317" y="5255046"/>
            <a:ext cx="2208851" cy="430887"/>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Session Layer</a:t>
            </a:r>
          </a:p>
        </p:txBody>
      </p:sp>
      <p:sp>
        <p:nvSpPr>
          <p:cNvPr id="10" name="Rounded Rectangle 9"/>
          <p:cNvSpPr/>
          <p:nvPr/>
        </p:nvSpPr>
        <p:spPr bwMode="auto">
          <a:xfrm>
            <a:off x="9771321" y="4264107"/>
            <a:ext cx="2208851" cy="430888"/>
          </a:xfrm>
          <a:prstGeom prst="roundRect">
            <a:avLst>
              <a:gd name="adj" fmla="val 0"/>
            </a:avLst>
          </a:prstGeom>
          <a:ln>
            <a:headEnd type="none" w="med" len="med"/>
            <a:tailEnd type="none" w="med" len="med"/>
          </a:ln>
          <a:effectLst>
            <a:outerShdw blurRad="40000" dist="230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mtClean="0">
                <a:solidFill>
                  <a:schemeClr val="tx1">
                    <a:alpha val="99000"/>
                  </a:schemeClr>
                </a:solidFill>
              </a:rPr>
              <a:t>Network Layer</a:t>
            </a:r>
            <a:endParaRPr lang="en-US">
              <a:solidFill>
                <a:schemeClr val="tx1">
                  <a:alpha val="99000"/>
                </a:schemeClr>
              </a:solidFill>
            </a:endParaRPr>
          </a:p>
        </p:txBody>
      </p:sp>
      <p:sp>
        <p:nvSpPr>
          <p:cNvPr id="11" name="Rounded Rectangle 10"/>
          <p:cNvSpPr/>
          <p:nvPr/>
        </p:nvSpPr>
        <p:spPr bwMode="auto">
          <a:xfrm>
            <a:off x="9771321" y="3769421"/>
            <a:ext cx="2208851" cy="430888"/>
          </a:xfrm>
          <a:prstGeom prst="roundRect">
            <a:avLst>
              <a:gd name="adj" fmla="val 0"/>
            </a:avLst>
          </a:prstGeom>
          <a:gradFill>
            <a:gsLst>
              <a:gs pos="0">
                <a:schemeClr val="accent3">
                  <a:shade val="51000"/>
                  <a:satMod val="130000"/>
                </a:schemeClr>
              </a:gs>
              <a:gs pos="80000">
                <a:schemeClr val="accent3">
                  <a:shade val="93000"/>
                  <a:satMod val="130000"/>
                </a:schemeClr>
              </a:gs>
              <a:gs pos="100000">
                <a:schemeClr val="accent3">
                  <a:shade val="94000"/>
                  <a:satMod val="135000"/>
                </a:schemeClr>
              </a:gs>
            </a:gsLst>
          </a:gradFill>
          <a:ln>
            <a:headEnd type="none" w="med" len="med"/>
            <a:tailEnd type="none" w="med" len="med"/>
          </a:ln>
          <a:effectLst>
            <a:outerShdw blurRad="40000" dist="23000" dir="5400000" rotWithShape="0">
              <a:srgbClr val="000000">
                <a:alpha val="71000"/>
              </a:srgbClr>
            </a:outerShdw>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Data-Link Layer</a:t>
            </a:r>
          </a:p>
        </p:txBody>
      </p:sp>
      <p:sp>
        <p:nvSpPr>
          <p:cNvPr id="12" name="Rounded Rectangle 11"/>
          <p:cNvSpPr/>
          <p:nvPr/>
        </p:nvSpPr>
        <p:spPr bwMode="auto">
          <a:xfrm>
            <a:off x="9771321" y="3292303"/>
            <a:ext cx="2208851" cy="430888"/>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gradFill>
                  <a:gsLst>
                    <a:gs pos="0">
                      <a:srgbClr val="FFFFFF"/>
                    </a:gs>
                    <a:gs pos="100000">
                      <a:srgbClr val="FFFFFF"/>
                    </a:gs>
                  </a:gsLst>
                  <a:lin ang="5400000" scaled="0"/>
                </a:gradFill>
              </a:rPr>
              <a:t>Physical Layer</a:t>
            </a:r>
          </a:p>
        </p:txBody>
      </p:sp>
      <p:sp>
        <p:nvSpPr>
          <p:cNvPr id="14" name="Rectangle 13"/>
          <p:cNvSpPr/>
          <p:nvPr/>
        </p:nvSpPr>
        <p:spPr bwMode="auto">
          <a:xfrm>
            <a:off x="9771314" y="3769421"/>
            <a:ext cx="2208858" cy="2881194"/>
          </a:xfrm>
          <a:prstGeom prst="rect">
            <a:avLst/>
          </a:prstGeom>
          <a:solidFill>
            <a:srgbClr val="FFFFFF">
              <a:alpha val="68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27097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techrepublic.com.com/blogs/Figure%20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2033937"/>
            <a:ext cx="4769106" cy="4410369"/>
          </a:xfrm>
          <a:prstGeom prst="rect">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2" name="Title 11"/>
          <p:cNvSpPr>
            <a:spLocks noGrp="1"/>
          </p:cNvSpPr>
          <p:nvPr>
            <p:ph type="title"/>
          </p:nvPr>
        </p:nvSpPr>
        <p:spPr/>
        <p:txBody>
          <a:bodyPr/>
          <a:lstStyle/>
          <a:p>
            <a:r>
              <a:rPr lang="sv-SE" dirty="0" smtClean="0"/>
              <a:t>Sniff fiber</a:t>
            </a:r>
            <a:endParaRPr lang="sv-SE" dirty="0"/>
          </a:p>
        </p:txBody>
      </p:sp>
      <p:pic>
        <p:nvPicPr>
          <p:cNvPr id="2050" name="Picture 2" descr="http://www.networkintegritysystems.com/images/interceptorplus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456" y="3562350"/>
            <a:ext cx="6454517" cy="2234256"/>
          </a:xfrm>
          <a:prstGeom prst="rect">
            <a:avLst/>
          </a:prstGeom>
          <a:noFill/>
          <a:ln>
            <a:noFill/>
          </a:ln>
          <a:effectLst>
            <a:outerShdw blurRad="107950" dist="12700" dir="5400000" algn="ctr">
              <a:srgbClr val="000000"/>
            </a:outerShdw>
          </a:effectLst>
          <a:scene3d>
            <a:camera prst="perspectiveContrastingLeftFacing"/>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38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TP-Cables</a:t>
            </a:r>
            <a:endParaRPr lang="sv-SE" dirty="0"/>
          </a:p>
        </p:txBody>
      </p:sp>
      <p:pic>
        <p:nvPicPr>
          <p:cNvPr id="3074" name="Picture 2" descr="Shielded Twisted P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2111" y="966075"/>
            <a:ext cx="3273425" cy="14158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hielded twisted pair cab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2111" y="2686049"/>
            <a:ext cx="3273425" cy="189514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49" y="988218"/>
            <a:ext cx="7326312" cy="549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8632" t="44532" r="24059" b="22171"/>
          <a:stretch/>
        </p:blipFill>
        <p:spPr bwMode="auto">
          <a:xfrm>
            <a:off x="8012111" y="4859216"/>
            <a:ext cx="3720682" cy="162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07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a:xfrm>
            <a:off x="836612" y="3185967"/>
            <a:ext cx="9323388" cy="1024557"/>
          </a:xfrm>
        </p:spPr>
        <p:txBody>
          <a:bodyPr/>
          <a:lstStyle/>
          <a:p>
            <a:r>
              <a:rPr lang="pl-PL" dirty="0" smtClean="0"/>
              <a:t>Wireless </a:t>
            </a:r>
            <a:r>
              <a:rPr lang="en-US" dirty="0" smtClean="0"/>
              <a:t>Attack</a:t>
            </a:r>
            <a:r>
              <a:rPr lang="pl-PL" dirty="0" smtClean="0"/>
              <a:t> Basics</a:t>
            </a:r>
            <a:endParaRPr lang="en-US" dirty="0"/>
          </a:p>
        </p:txBody>
      </p:sp>
      <p:sp>
        <p:nvSpPr>
          <p:cNvPr id="5" name="Subtitle 4"/>
          <p:cNvSpPr>
            <a:spLocks noGrp="1"/>
          </p:cNvSpPr>
          <p:nvPr>
            <p:ph type="subTitle" idx="1"/>
          </p:nvPr>
        </p:nvSpPr>
        <p:spPr/>
        <p:txBody>
          <a:bodyPr/>
          <a:lstStyle/>
          <a:p>
            <a:r>
              <a:rPr lang="en-US" dirty="0" smtClean="0"/>
              <a:t>The scenario of physical</a:t>
            </a:r>
            <a:r>
              <a:rPr lang="pl-PL" dirty="0" smtClean="0"/>
              <a:t> </a:t>
            </a:r>
            <a:r>
              <a:rPr lang="en-US" dirty="0" smtClean="0"/>
              <a:t>access</a:t>
            </a:r>
            <a:endParaRPr lang="en-US" dirty="0"/>
          </a:p>
        </p:txBody>
      </p:sp>
    </p:spTree>
    <p:extLst>
      <p:ext uri="{BB962C8B-B14F-4D97-AF65-F5344CB8AC3E}">
        <p14:creationId xmlns:p14="http://schemas.microsoft.com/office/powerpoint/2010/main" val="351211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0</TotalTime>
  <Words>2326</Words>
  <Application>Microsoft Office PowerPoint</Application>
  <PresentationFormat>Custom</PresentationFormat>
  <Paragraphs>471</Paragraphs>
  <Slides>30</Slides>
  <Notes>28</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TENA11_BreakoutSession_Template_16x9_Final_05132011</vt:lpstr>
      <vt:lpstr>1_White with Consolas font for code slides</vt:lpstr>
      <vt:lpstr>PowerPoint Presentation</vt:lpstr>
      <vt:lpstr>Network Layers (in) Security</vt:lpstr>
      <vt:lpstr>Agenda</vt:lpstr>
      <vt:lpstr>PowerPoint Presentation</vt:lpstr>
      <vt:lpstr>The Issue</vt:lpstr>
      <vt:lpstr>Physical Layer</vt:lpstr>
      <vt:lpstr>Sniff fiber</vt:lpstr>
      <vt:lpstr>TP-Cables</vt:lpstr>
      <vt:lpstr>Wireless Attack Basics</vt:lpstr>
      <vt:lpstr>Data-Link Layer</vt:lpstr>
      <vt:lpstr>802.1x (IN)Security</vt:lpstr>
      <vt:lpstr>PowerPoint Presentation</vt:lpstr>
      <vt:lpstr>Network Layer</vt:lpstr>
      <vt:lpstr>PowerPoint Presentation</vt:lpstr>
      <vt:lpstr>PowerPoint Presentation</vt:lpstr>
      <vt:lpstr>Transport Layer</vt:lpstr>
      <vt:lpstr>Common TCP/UDP Attacks </vt:lpstr>
      <vt:lpstr>Session Layer</vt:lpstr>
      <vt:lpstr>Presentation Layer</vt:lpstr>
      <vt:lpstr>Null Byte Injection</vt:lpstr>
      <vt:lpstr>Application Layer</vt:lpstr>
      <vt:lpstr>Binary Patching Over HTTP</vt:lpstr>
      <vt:lpstr>Agenda</vt:lpstr>
      <vt:lpstr>Remember</vt:lpstr>
      <vt:lpstr>PowerPoint Presentation</vt:lpstr>
      <vt:lpstr>Resources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SIM314: Network Layers (in) Security</dc:title>
  <dc:subject>Microsoft TechEd North America 2011</dc:subject>
  <dc:creator/>
  <dc:description>Template Design: Jordan Cayabyab
Formatter: Sylvia Tedjo, Silver Fox Productions
Event Date: May 16-19, 2011
Event Location: Atlanta
Audience Type: Developers, IT Pros</dc:description>
  <cp:lastModifiedBy/>
  <cp:revision>1</cp:revision>
  <dcterms:created xsi:type="dcterms:W3CDTF">2011-05-10T06:02:03Z</dcterms:created>
  <dcterms:modified xsi:type="dcterms:W3CDTF">2011-05-18T17:48:44Z</dcterms:modified>
</cp:coreProperties>
</file>