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61" r:id="rId2"/>
    <p:sldMasterId id="2147483764" r:id="rId3"/>
  </p:sldMasterIdLst>
  <p:notesMasterIdLst>
    <p:notesMasterId r:id="rId26"/>
  </p:notesMasterIdLst>
  <p:handoutMasterIdLst>
    <p:handoutMasterId r:id="rId27"/>
  </p:handoutMasterIdLst>
  <p:sldIdLst>
    <p:sldId id="322" r:id="rId4"/>
    <p:sldId id="335" r:id="rId5"/>
    <p:sldId id="336" r:id="rId6"/>
    <p:sldId id="351" r:id="rId7"/>
    <p:sldId id="350" r:id="rId8"/>
    <p:sldId id="337" r:id="rId9"/>
    <p:sldId id="339" r:id="rId10"/>
    <p:sldId id="346" r:id="rId11"/>
    <p:sldId id="340" r:id="rId12"/>
    <p:sldId id="347" r:id="rId13"/>
    <p:sldId id="348" r:id="rId14"/>
    <p:sldId id="349" r:id="rId15"/>
    <p:sldId id="341" r:id="rId16"/>
    <p:sldId id="342" r:id="rId17"/>
    <p:sldId id="343" r:id="rId18"/>
    <p:sldId id="344" r:id="rId19"/>
    <p:sldId id="352" r:id="rId20"/>
    <p:sldId id="353" r:id="rId21"/>
    <p:sldId id="354" r:id="rId22"/>
    <p:sldId id="355" r:id="rId23"/>
    <p:sldId id="356" r:id="rId24"/>
    <p:sldId id="319" r:id="rId2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0" autoAdjust="0"/>
    <p:restoredTop sz="99390" autoAdjust="0"/>
  </p:normalViewPr>
  <p:slideViewPr>
    <p:cSldViewPr snapToGrid="0">
      <p:cViewPr varScale="1">
        <p:scale>
          <a:sx n="90" d="100"/>
          <a:sy n="90" d="100"/>
        </p:scale>
        <p:origin x="-906"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6:23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6:23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6:23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6:23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6:23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6:23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6:23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6:23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6:23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6:23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5363752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766105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377950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0519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56101601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8571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43308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14900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27789474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160811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3306638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9442872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545320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418285546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188942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2281544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894584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84174258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6970272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7830973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730500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081437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87394566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14971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268733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70824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98403541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52713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63142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8305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35719454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858480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80853736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96297645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026815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3610173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3144681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22815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393699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jpe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5328210"/>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248228"/>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9507236"/>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www.microsoft.com/security" TargetMode="External"/><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hyperlink" Target="http://www.microsoft.com/endtoendtrust" TargetMode="External"/><Relationship Id="rId5" Type="http://schemas.openxmlformats.org/officeDocument/2006/relationships/hyperlink" Target="http://www.microsoft.com/sir" TargetMode="External"/><Relationship Id="rId4" Type="http://schemas.openxmlformats.org/officeDocument/2006/relationships/hyperlink" Target="http://www.microsoft.com/sdl"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hyperlink" Target="http://microsoft.com/technet" TargetMode="External"/><Relationship Id="rId11" Type="http://schemas.openxmlformats.org/officeDocument/2006/relationships/image" Target="../media/image26.png"/><Relationship Id="rId5" Type="http://schemas.openxmlformats.org/officeDocument/2006/relationships/hyperlink" Target="http://www.microsoft.com/learning" TargetMode="External"/><Relationship Id="rId10" Type="http://schemas.openxmlformats.org/officeDocument/2006/relationships/image" Target="../media/image25.emf"/><Relationship Id="rId4" Type="http://schemas.openxmlformats.org/officeDocument/2006/relationships/image" Target="../media/image22.png"/><Relationship Id="rId9" Type="http://schemas.openxmlformats.org/officeDocument/2006/relationships/image" Target="../media/image24.png"/><Relationship Id="rId1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The Ultimate Guide to </a:t>
            </a:r>
            <a:br>
              <a:rPr lang="en-US" smtClean="0"/>
            </a:br>
            <a:r>
              <a:rPr lang="en-US" smtClean="0"/>
              <a:t>Wireless Network Security</a:t>
            </a:r>
            <a:endParaRPr lang="en-US" dirty="0"/>
          </a:p>
        </p:txBody>
      </p:sp>
      <p:sp>
        <p:nvSpPr>
          <p:cNvPr id="3" name="Subtitle 2"/>
          <p:cNvSpPr>
            <a:spLocks noGrp="1"/>
          </p:cNvSpPr>
          <p:nvPr>
            <p:ph type="subTitle" idx="1"/>
          </p:nvPr>
        </p:nvSpPr>
        <p:spPr/>
        <p:txBody>
          <a:bodyPr/>
          <a:lstStyle/>
          <a:p>
            <a:r>
              <a:rPr lang="en-US" dirty="0" err="1" smtClean="0"/>
              <a:t>Hasain</a:t>
            </a:r>
            <a:r>
              <a:rPr lang="en-US" dirty="0" smtClean="0"/>
              <a:t> </a:t>
            </a:r>
            <a:r>
              <a:rPr lang="en-US" dirty="0" err="1" smtClean="0"/>
              <a:t>Alshakarti</a:t>
            </a:r>
            <a:endParaRPr lang="en-US" dirty="0" smtClean="0"/>
          </a:p>
          <a:p>
            <a:r>
              <a:rPr lang="en-US" dirty="0" smtClean="0"/>
              <a:t>Senior Security Advisor</a:t>
            </a:r>
          </a:p>
          <a:p>
            <a:r>
              <a:rPr lang="en-US" dirty="0" err="1" smtClean="0"/>
              <a:t>TrueSec</a:t>
            </a:r>
            <a:endParaRPr lang="en-US" dirty="0"/>
          </a:p>
        </p:txBody>
      </p:sp>
      <p:sp>
        <p:nvSpPr>
          <p:cNvPr id="4" name="Text Placeholder 3"/>
          <p:cNvSpPr>
            <a:spLocks noGrp="1"/>
          </p:cNvSpPr>
          <p:nvPr>
            <p:ph type="body" sz="quarter" idx="10"/>
          </p:nvPr>
        </p:nvSpPr>
        <p:spPr/>
        <p:txBody>
          <a:bodyPr/>
          <a:lstStyle/>
          <a:p>
            <a:r>
              <a:rPr lang="en-US" smtClean="0"/>
              <a:t>SIM313</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 Protecting the Enterprise</a:t>
            </a:r>
          </a:p>
        </p:txBody>
      </p:sp>
      <p:sp>
        <p:nvSpPr>
          <p:cNvPr id="3" name="Text Placeholder 2"/>
          <p:cNvSpPr>
            <a:spLocks noGrp="1"/>
          </p:cNvSpPr>
          <p:nvPr>
            <p:ph type="body" sz="quarter" idx="10"/>
          </p:nvPr>
        </p:nvSpPr>
        <p:spPr>
          <a:xfrm>
            <a:off x="519112" y="1447799"/>
            <a:ext cx="11149013" cy="4979825"/>
          </a:xfrm>
        </p:spPr>
        <p:txBody>
          <a:bodyPr/>
          <a:lstStyle/>
          <a:p>
            <a:r>
              <a:rPr lang="en-US" dirty="0" smtClean="0"/>
              <a:t>Managed Configuration</a:t>
            </a:r>
          </a:p>
          <a:p>
            <a:pPr lvl="1"/>
            <a:r>
              <a:rPr lang="en-US" dirty="0" smtClean="0"/>
              <a:t>Group Policy</a:t>
            </a:r>
          </a:p>
          <a:p>
            <a:pPr lvl="2"/>
            <a:r>
              <a:rPr lang="en-US" dirty="0" smtClean="0"/>
              <a:t>No Client/Local Override!</a:t>
            </a:r>
          </a:p>
          <a:p>
            <a:pPr lvl="3"/>
            <a:endParaRPr lang="en-US" dirty="0" smtClean="0"/>
          </a:p>
          <a:p>
            <a:pPr lvl="1"/>
            <a:r>
              <a:rPr lang="en-US" dirty="0" smtClean="0"/>
              <a:t>Identity Management</a:t>
            </a:r>
          </a:p>
          <a:p>
            <a:pPr lvl="2"/>
            <a:r>
              <a:rPr lang="en-US" dirty="0" smtClean="0"/>
              <a:t>Active Directory &amp; Certificate Services</a:t>
            </a:r>
          </a:p>
          <a:p>
            <a:pPr lvl="3"/>
            <a:endParaRPr lang="en-US" dirty="0" smtClean="0"/>
          </a:p>
          <a:p>
            <a:pPr lvl="1"/>
            <a:r>
              <a:rPr lang="en-US" dirty="0" smtClean="0"/>
              <a:t>Server Validation</a:t>
            </a:r>
          </a:p>
          <a:p>
            <a:pPr lvl="2"/>
            <a:r>
              <a:rPr lang="en-US" dirty="0" smtClean="0"/>
              <a:t>Server Certificates</a:t>
            </a:r>
          </a:p>
          <a:p>
            <a:pPr lvl="3"/>
            <a:endParaRPr lang="en-US" dirty="0" smtClean="0"/>
          </a:p>
          <a:p>
            <a:pPr lvl="1"/>
            <a:r>
              <a:rPr lang="en-US" dirty="0" smtClean="0"/>
              <a:t>Network Segmentation</a:t>
            </a:r>
          </a:p>
          <a:p>
            <a:pPr lvl="2"/>
            <a:r>
              <a:rPr lang="en-US" dirty="0" smtClean="0"/>
              <a:t>Guest Access, Corp Access, Quarantine etc.</a:t>
            </a:r>
          </a:p>
        </p:txBody>
      </p:sp>
      <p:pic>
        <p:nvPicPr>
          <p:cNvPr id="14" name="Picture 6" descr="http://truesec.se/upload/general/truese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165" y="6566535"/>
            <a:ext cx="1009650" cy="18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08297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 Protecting the Enterprise</a:t>
            </a:r>
          </a:p>
        </p:txBody>
      </p:sp>
      <p:sp>
        <p:nvSpPr>
          <p:cNvPr id="3" name="Text Placeholder 2"/>
          <p:cNvSpPr>
            <a:spLocks noGrp="1"/>
          </p:cNvSpPr>
          <p:nvPr>
            <p:ph type="body" sz="quarter" idx="10"/>
          </p:nvPr>
        </p:nvSpPr>
        <p:spPr>
          <a:xfrm>
            <a:off x="519112" y="1447799"/>
            <a:ext cx="11149013" cy="4912114"/>
          </a:xfrm>
        </p:spPr>
        <p:txBody>
          <a:bodyPr/>
          <a:lstStyle/>
          <a:p>
            <a:r>
              <a:rPr lang="en-US" dirty="0" smtClean="0"/>
              <a:t>802.1x </a:t>
            </a:r>
            <a:r>
              <a:rPr lang="en-US" dirty="0"/>
              <a:t>&amp;</a:t>
            </a:r>
            <a:r>
              <a:rPr lang="en-US" dirty="0" smtClean="0"/>
              <a:t> WPA2</a:t>
            </a:r>
          </a:p>
          <a:p>
            <a:pPr lvl="1"/>
            <a:endParaRPr lang="en-US" dirty="0" smtClean="0"/>
          </a:p>
          <a:p>
            <a:pPr lvl="1"/>
            <a:r>
              <a:rPr lang="en-US" dirty="0" smtClean="0"/>
              <a:t>EAP-types</a:t>
            </a:r>
          </a:p>
          <a:p>
            <a:pPr lvl="2"/>
            <a:r>
              <a:rPr lang="en-US" dirty="0" smtClean="0"/>
              <a:t>PEAP [Extensibility]</a:t>
            </a:r>
          </a:p>
          <a:p>
            <a:pPr lvl="2"/>
            <a:r>
              <a:rPr lang="en-US" dirty="0" smtClean="0"/>
              <a:t>EAP-TLS [Compatibility]</a:t>
            </a:r>
          </a:p>
          <a:p>
            <a:pPr lvl="2"/>
            <a:r>
              <a:rPr lang="en-US" dirty="0" smtClean="0"/>
              <a:t>Mutual Authentication </a:t>
            </a:r>
          </a:p>
          <a:p>
            <a:pPr lvl="1"/>
            <a:endParaRPr lang="en-US" dirty="0" smtClean="0"/>
          </a:p>
          <a:p>
            <a:pPr lvl="1"/>
            <a:r>
              <a:rPr lang="en-US" dirty="0" smtClean="0"/>
              <a:t>Strong Encryption [AES]</a:t>
            </a:r>
          </a:p>
          <a:p>
            <a:pPr lvl="1"/>
            <a:endParaRPr lang="en-US" dirty="0" smtClean="0"/>
          </a:p>
          <a:p>
            <a:pPr lvl="1"/>
            <a:r>
              <a:rPr lang="en-US" dirty="0" smtClean="0"/>
              <a:t>Redundant Radius(NPS) servers</a:t>
            </a:r>
          </a:p>
          <a:p>
            <a:pPr lvl="2"/>
            <a:r>
              <a:rPr lang="en-US" dirty="0" smtClean="0"/>
              <a:t>Availability</a:t>
            </a:r>
          </a:p>
        </p:txBody>
      </p:sp>
      <p:pic>
        <p:nvPicPr>
          <p:cNvPr id="14" name="Picture 6" descr="http://truesec.se/upload/general/truese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165" y="6566535"/>
            <a:ext cx="1009650" cy="18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08297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 Protecting the Enterprise</a:t>
            </a:r>
          </a:p>
        </p:txBody>
      </p:sp>
      <p:sp>
        <p:nvSpPr>
          <p:cNvPr id="3" name="Text Placeholder 2"/>
          <p:cNvSpPr>
            <a:spLocks noGrp="1"/>
          </p:cNvSpPr>
          <p:nvPr>
            <p:ph type="body" sz="quarter" idx="10"/>
          </p:nvPr>
        </p:nvSpPr>
        <p:spPr>
          <a:xfrm>
            <a:off x="519112" y="1447799"/>
            <a:ext cx="11149013" cy="5250668"/>
          </a:xfrm>
        </p:spPr>
        <p:txBody>
          <a:bodyPr/>
          <a:lstStyle/>
          <a:p>
            <a:r>
              <a:rPr lang="en-US" dirty="0" smtClean="0"/>
              <a:t>Network Access Protection</a:t>
            </a:r>
          </a:p>
          <a:p>
            <a:endParaRPr lang="en-US" dirty="0" smtClean="0"/>
          </a:p>
          <a:p>
            <a:pPr lvl="1"/>
            <a:r>
              <a:rPr lang="en-US" dirty="0"/>
              <a:t>Computer AND User </a:t>
            </a:r>
            <a:r>
              <a:rPr lang="en-US" dirty="0" smtClean="0"/>
              <a:t>Authentication</a:t>
            </a:r>
            <a:endParaRPr lang="en-US" dirty="0"/>
          </a:p>
          <a:p>
            <a:pPr lvl="1"/>
            <a:endParaRPr lang="en-US" dirty="0" smtClean="0"/>
          </a:p>
          <a:p>
            <a:pPr lvl="1"/>
            <a:r>
              <a:rPr lang="en-US" dirty="0" smtClean="0"/>
              <a:t>Health Validation</a:t>
            </a:r>
          </a:p>
          <a:p>
            <a:pPr lvl="1"/>
            <a:endParaRPr lang="en-US" dirty="0" smtClean="0"/>
          </a:p>
          <a:p>
            <a:pPr lvl="1"/>
            <a:r>
              <a:rPr lang="en-US" dirty="0" smtClean="0"/>
              <a:t>Auto Remediation</a:t>
            </a:r>
          </a:p>
          <a:p>
            <a:pPr lvl="1"/>
            <a:endParaRPr lang="en-US" dirty="0" smtClean="0"/>
          </a:p>
          <a:p>
            <a:pPr lvl="1"/>
            <a:r>
              <a:rPr lang="en-US" dirty="0" smtClean="0"/>
              <a:t>Quarantine Non-Healthy Clients</a:t>
            </a:r>
          </a:p>
          <a:p>
            <a:pPr lvl="1"/>
            <a:endParaRPr lang="en-US" dirty="0"/>
          </a:p>
          <a:p>
            <a:pPr lvl="1"/>
            <a:endParaRPr lang="en-US" dirty="0" smtClean="0"/>
          </a:p>
        </p:txBody>
      </p:sp>
      <p:pic>
        <p:nvPicPr>
          <p:cNvPr id="14" name="Picture 6" descr="http://truesec.se/upload/general/truese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165" y="6566535"/>
            <a:ext cx="1009650" cy="18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08297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73772" y="4876800"/>
            <a:ext cx="10242550" cy="1378644"/>
          </a:xfrm>
        </p:spPr>
        <p:txBody>
          <a:bodyPr/>
          <a:lstStyle/>
          <a:p>
            <a:r>
              <a:rPr lang="en-US" dirty="0" smtClean="0"/>
              <a:t>demo</a:t>
            </a:r>
            <a:endParaRPr lang="en-US" dirty="0"/>
          </a:p>
        </p:txBody>
      </p:sp>
      <p:sp>
        <p:nvSpPr>
          <p:cNvPr id="2" name="Title 1"/>
          <p:cNvSpPr>
            <a:spLocks noGrp="1"/>
          </p:cNvSpPr>
          <p:nvPr>
            <p:ph type="ctrTitle"/>
          </p:nvPr>
        </p:nvSpPr>
        <p:spPr>
          <a:xfrm>
            <a:off x="836612" y="2431024"/>
            <a:ext cx="11035348" cy="1523494"/>
          </a:xfrm>
        </p:spPr>
        <p:txBody>
          <a:bodyPr/>
          <a:lstStyle/>
          <a:p>
            <a:r>
              <a:rPr lang="en-US" dirty="0" smtClean="0"/>
              <a:t>What &amp; How - Managed Configuration</a:t>
            </a:r>
            <a:endParaRPr lang="en-US" dirty="0"/>
          </a:p>
        </p:txBody>
      </p:sp>
    </p:spTree>
    <p:extLst>
      <p:ext uri="{BB962C8B-B14F-4D97-AF65-F5344CB8AC3E}">
        <p14:creationId xmlns:p14="http://schemas.microsoft.com/office/powerpoint/2010/main" val="343021383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73772" y="4876800"/>
            <a:ext cx="10242550" cy="1378644"/>
          </a:xfrm>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Knock </a:t>
            </a:r>
            <a:r>
              <a:rPr lang="en-US" dirty="0" err="1" smtClean="0"/>
              <a:t>knock</a:t>
            </a:r>
            <a:r>
              <a:rPr lang="en-US" dirty="0" smtClean="0"/>
              <a:t>, who is there - 802.1x</a:t>
            </a:r>
            <a:endParaRPr lang="en-US" dirty="0"/>
          </a:p>
        </p:txBody>
      </p:sp>
    </p:spTree>
    <p:extLst>
      <p:ext uri="{BB962C8B-B14F-4D97-AF65-F5344CB8AC3E}">
        <p14:creationId xmlns:p14="http://schemas.microsoft.com/office/powerpoint/2010/main" val="76497465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73772" y="4876800"/>
            <a:ext cx="10242550" cy="1378644"/>
          </a:xfrm>
        </p:spPr>
        <p:txBody>
          <a:bodyPr/>
          <a:lstStyle/>
          <a:p>
            <a:r>
              <a:rPr lang="en-US" dirty="0" smtClean="0"/>
              <a:t>demo</a:t>
            </a:r>
            <a:endParaRPr lang="en-US" dirty="0"/>
          </a:p>
        </p:txBody>
      </p:sp>
      <p:sp>
        <p:nvSpPr>
          <p:cNvPr id="2" name="Title 1"/>
          <p:cNvSpPr>
            <a:spLocks noGrp="1"/>
          </p:cNvSpPr>
          <p:nvPr>
            <p:ph type="ctrTitle"/>
          </p:nvPr>
        </p:nvSpPr>
        <p:spPr>
          <a:xfrm>
            <a:off x="836612" y="2431024"/>
            <a:ext cx="11157268" cy="1523494"/>
          </a:xfrm>
        </p:spPr>
        <p:txBody>
          <a:bodyPr/>
          <a:lstStyle/>
          <a:p>
            <a:r>
              <a:rPr lang="en-US" dirty="0" smtClean="0"/>
              <a:t>What if - Network Access Protection</a:t>
            </a:r>
            <a:endParaRPr lang="en-US" dirty="0"/>
          </a:p>
        </p:txBody>
      </p:sp>
    </p:spTree>
    <p:extLst>
      <p:ext uri="{BB962C8B-B14F-4D97-AF65-F5344CB8AC3E}">
        <p14:creationId xmlns:p14="http://schemas.microsoft.com/office/powerpoint/2010/main" val="228241472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 Protecting the Mobile </a:t>
            </a:r>
            <a:r>
              <a:rPr lang="en-US" dirty="0" smtClean="0"/>
              <a:t>Client</a:t>
            </a:r>
            <a:endParaRPr lang="sv-SE" dirty="0"/>
          </a:p>
        </p:txBody>
      </p:sp>
      <p:sp>
        <p:nvSpPr>
          <p:cNvPr id="3" name="Text Placeholder 2"/>
          <p:cNvSpPr>
            <a:spLocks noGrp="1"/>
          </p:cNvSpPr>
          <p:nvPr>
            <p:ph type="body" sz="quarter" idx="10"/>
          </p:nvPr>
        </p:nvSpPr>
        <p:spPr>
          <a:xfrm>
            <a:off x="519112" y="1447799"/>
            <a:ext cx="11149013" cy="5182957"/>
          </a:xfrm>
        </p:spPr>
        <p:txBody>
          <a:bodyPr/>
          <a:lstStyle/>
          <a:p>
            <a:r>
              <a:rPr lang="en-US" dirty="0" smtClean="0"/>
              <a:t>User Awareness</a:t>
            </a:r>
          </a:p>
          <a:p>
            <a:pPr lvl="1"/>
            <a:r>
              <a:rPr lang="en-US" dirty="0" smtClean="0"/>
              <a:t>Is this my network?</a:t>
            </a:r>
          </a:p>
          <a:p>
            <a:r>
              <a:rPr lang="en-US" dirty="0" smtClean="0"/>
              <a:t>Strong Mutual Authentication</a:t>
            </a:r>
          </a:p>
          <a:p>
            <a:pPr lvl="1"/>
            <a:r>
              <a:rPr lang="en-US" dirty="0" smtClean="0"/>
              <a:t>Do not forget the Server!</a:t>
            </a:r>
          </a:p>
          <a:p>
            <a:r>
              <a:rPr lang="en-US" dirty="0" smtClean="0"/>
              <a:t>Combine with “VPN” on Open Networks</a:t>
            </a:r>
          </a:p>
          <a:p>
            <a:r>
              <a:rPr lang="en-US" dirty="0" smtClean="0"/>
              <a:t>Disable AD-Hoc</a:t>
            </a:r>
            <a:endParaRPr lang="en-US" dirty="0"/>
          </a:p>
          <a:p>
            <a:r>
              <a:rPr lang="en-US" dirty="0" smtClean="0"/>
              <a:t>Host Firewall</a:t>
            </a:r>
          </a:p>
          <a:p>
            <a:pPr lvl="1"/>
            <a:r>
              <a:rPr lang="en-US" dirty="0" smtClean="0"/>
              <a:t>WLAN interface = Public Profile</a:t>
            </a:r>
          </a:p>
          <a:p>
            <a:r>
              <a:rPr lang="en-US" dirty="0" smtClean="0"/>
              <a:t>LAN/WLAN Switching</a:t>
            </a:r>
          </a:p>
          <a:p>
            <a:r>
              <a:rPr lang="en-US" dirty="0" smtClean="0"/>
              <a:t>Disable Windows 7 Wireless Hosted Network</a:t>
            </a:r>
          </a:p>
        </p:txBody>
      </p:sp>
      <p:pic>
        <p:nvPicPr>
          <p:cNvPr id="14" name="Picture 6" descr="http://truesec.se/upload/general/truese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165" y="6566535"/>
            <a:ext cx="1009650" cy="18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84303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9113" y="1447800"/>
            <a:ext cx="10693400" cy="4862870"/>
          </a:xfrm>
          <a:prstGeom prst="rect">
            <a:avLst/>
          </a:prstGeom>
          <a:noFill/>
        </p:spPr>
        <p:txBody>
          <a:bodyPr wrap="square" lIns="0" tIns="0" rIns="0" bIns="0" rtlCol="0">
            <a:spAutoFit/>
          </a:bodyPr>
          <a:lstStyle/>
          <a:p>
            <a:r>
              <a:rPr lang="en-US" sz="3200" dirty="0" smtClean="0">
                <a:gradFill>
                  <a:gsLst>
                    <a:gs pos="0">
                      <a:srgbClr val="FFFFFF"/>
                    </a:gs>
                    <a:gs pos="100000">
                      <a:srgbClr val="FFFFFF"/>
                    </a:gs>
                  </a:gsLst>
                  <a:lin ang="5400000" scaled="0"/>
                </a:gradFill>
              </a:rPr>
              <a:t>Safety and Security Center</a:t>
            </a:r>
          </a:p>
          <a:p>
            <a:pPr>
              <a:spcAft>
                <a:spcPts val="2400"/>
              </a:spcAft>
            </a:pPr>
            <a:r>
              <a:rPr lang="en-US" sz="3200" dirty="0">
                <a:solidFill>
                  <a:srgbClr val="7030A0"/>
                </a:solidFill>
                <a:hlinkClick r:id="rId3"/>
              </a:rPr>
              <a:t>http://</a:t>
            </a:r>
            <a:r>
              <a:rPr lang="en-US" sz="3200" dirty="0" smtClean="0">
                <a:solidFill>
                  <a:srgbClr val="7030A0"/>
                </a:solidFill>
                <a:hlinkClick r:id="rId3"/>
              </a:rPr>
              <a:t>www.microsoft.com/security</a:t>
            </a:r>
            <a:endParaRPr lang="en-US" sz="3200" dirty="0" smtClean="0">
              <a:solidFill>
                <a:srgbClr val="7030A0"/>
              </a:solidFill>
            </a:endParaRPr>
          </a:p>
          <a:p>
            <a:r>
              <a:rPr lang="en-US" sz="3200" dirty="0">
                <a:gradFill>
                  <a:gsLst>
                    <a:gs pos="0">
                      <a:srgbClr val="FFFFFF"/>
                    </a:gs>
                    <a:gs pos="100000">
                      <a:srgbClr val="FFFFFF"/>
                    </a:gs>
                  </a:gsLst>
                  <a:lin ang="5400000" scaled="0"/>
                </a:gradFill>
              </a:rPr>
              <a:t>Security Development Lifecycle</a:t>
            </a:r>
          </a:p>
          <a:p>
            <a:pPr>
              <a:spcAft>
                <a:spcPts val="2400"/>
              </a:spcAft>
            </a:pPr>
            <a:r>
              <a:rPr lang="en-US" sz="3200" dirty="0">
                <a:solidFill>
                  <a:srgbClr val="7030A0"/>
                </a:solidFill>
                <a:hlinkClick r:id="rId4"/>
              </a:rPr>
              <a:t>http://www.microsoft.com/sdl</a:t>
            </a:r>
            <a:endParaRPr lang="en-US" sz="3200" dirty="0">
              <a:solidFill>
                <a:srgbClr val="7030A0"/>
              </a:solidFill>
            </a:endParaRPr>
          </a:p>
          <a:p>
            <a:r>
              <a:rPr lang="en-US" sz="3200" dirty="0">
                <a:gradFill>
                  <a:gsLst>
                    <a:gs pos="0">
                      <a:srgbClr val="FFFFFF"/>
                    </a:gs>
                    <a:gs pos="100000">
                      <a:srgbClr val="FFFFFF"/>
                    </a:gs>
                  </a:gsLst>
                  <a:lin ang="5400000" scaled="0"/>
                </a:gradFill>
              </a:rPr>
              <a:t>Security Intelligence Report</a:t>
            </a:r>
          </a:p>
          <a:p>
            <a:pPr>
              <a:spcAft>
                <a:spcPts val="2400"/>
              </a:spcAft>
            </a:pPr>
            <a:r>
              <a:rPr lang="en-US" sz="3200" dirty="0">
                <a:solidFill>
                  <a:srgbClr val="7030A0"/>
                </a:solidFill>
                <a:hlinkClick r:id="rId5"/>
              </a:rPr>
              <a:t>http://www.microsoft.com/sir</a:t>
            </a:r>
            <a:endParaRPr lang="en-US" sz="3200" dirty="0">
              <a:solidFill>
                <a:srgbClr val="7030A0"/>
              </a:solidFill>
            </a:endParaRPr>
          </a:p>
          <a:p>
            <a:r>
              <a:rPr lang="en-US" sz="3200" dirty="0">
                <a:gradFill>
                  <a:gsLst>
                    <a:gs pos="0">
                      <a:srgbClr val="FFFFFF"/>
                    </a:gs>
                    <a:gs pos="100000">
                      <a:srgbClr val="FFFFFF"/>
                    </a:gs>
                  </a:gsLst>
                  <a:lin ang="5400000" scaled="0"/>
                </a:gradFill>
              </a:rPr>
              <a:t>End to End Trust</a:t>
            </a:r>
          </a:p>
          <a:p>
            <a:pPr>
              <a:spcAft>
                <a:spcPts val="2400"/>
              </a:spcAft>
            </a:pPr>
            <a:r>
              <a:rPr lang="en-US" sz="3200" dirty="0">
                <a:solidFill>
                  <a:srgbClr val="7030A0"/>
                </a:solidFill>
                <a:hlinkClick r:id="rId6"/>
              </a:rPr>
              <a:t>http://www.microsoft.com/endtoendtrust</a:t>
            </a:r>
            <a:r>
              <a:rPr lang="en-US" sz="3200" dirty="0">
                <a:solidFill>
                  <a:srgbClr val="7030A0"/>
                </a:solidFill>
              </a:rPr>
              <a:t>  </a:t>
            </a:r>
          </a:p>
        </p:txBody>
      </p:sp>
      <p:sp>
        <p:nvSpPr>
          <p:cNvPr id="8" name="TextBox 7"/>
          <p:cNvSpPr txBox="1"/>
          <p:nvPr/>
        </p:nvSpPr>
        <p:spPr>
          <a:xfrm>
            <a:off x="3793794" y="171450"/>
            <a:ext cx="5845506" cy="677108"/>
          </a:xfrm>
          <a:prstGeom prst="rect">
            <a:avLst/>
          </a:prstGeom>
          <a:noFill/>
        </p:spPr>
        <p:txBody>
          <a:bodyPr wrap="square" lIns="0" tIns="0" rIns="0" bIns="0" rtlCol="0">
            <a:spAutoFit/>
          </a:bodyPr>
          <a:lstStyle/>
          <a:p>
            <a:r>
              <a:rPr lang="en-US" sz="4400" dirty="0" smtClean="0">
                <a:gradFill>
                  <a:gsLst>
                    <a:gs pos="0">
                      <a:srgbClr val="FFFFFF"/>
                    </a:gs>
                    <a:gs pos="86000">
                      <a:srgbClr val="FFFFFF"/>
                    </a:gs>
                  </a:gsLst>
                  <a:lin ang="5400000" scaled="0"/>
                </a:gradFill>
              </a:rPr>
              <a:t>Trustworthy Computing</a:t>
            </a:r>
          </a:p>
        </p:txBody>
      </p:sp>
      <p:cxnSp>
        <p:nvCxnSpPr>
          <p:cNvPr id="10" name="Straight Connector 9"/>
          <p:cNvCxnSpPr/>
          <p:nvPr/>
        </p:nvCxnSpPr>
        <p:spPr>
          <a:xfrm>
            <a:off x="3606800" y="231775"/>
            <a:ext cx="0" cy="6644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black">
          <a:xfrm>
            <a:off x="519113" y="266700"/>
            <a:ext cx="2827955" cy="475623"/>
          </a:xfrm>
          <a:prstGeom prst="rect">
            <a:avLst/>
          </a:prstGeom>
          <a:noFill/>
          <a:ln>
            <a:noFill/>
          </a:ln>
        </p:spPr>
      </p:pic>
    </p:spTree>
    <p:extLst>
      <p:ext uri="{BB962C8B-B14F-4D97-AF65-F5344CB8AC3E}">
        <p14:creationId xmlns:p14="http://schemas.microsoft.com/office/powerpoint/2010/main" val="381780958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63961071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4296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Agenda</a:t>
            </a:r>
            <a:endParaRPr lang="sv-SE" dirty="0"/>
          </a:p>
        </p:txBody>
      </p:sp>
      <p:sp>
        <p:nvSpPr>
          <p:cNvPr id="3" name="Text Placeholder 2"/>
          <p:cNvSpPr>
            <a:spLocks noGrp="1"/>
          </p:cNvSpPr>
          <p:nvPr>
            <p:ph type="body" sz="quarter" idx="10"/>
          </p:nvPr>
        </p:nvSpPr>
        <p:spPr>
          <a:xfrm>
            <a:off x="519112" y="1447799"/>
            <a:ext cx="11149013" cy="4776692"/>
          </a:xfrm>
        </p:spPr>
        <p:txBody>
          <a:bodyPr/>
          <a:lstStyle/>
          <a:p>
            <a:r>
              <a:rPr lang="en-US" dirty="0"/>
              <a:t>The Evolution of </a:t>
            </a:r>
            <a:r>
              <a:rPr lang="en-US" dirty="0" err="1" smtClean="0"/>
              <a:t>WiFi</a:t>
            </a:r>
            <a:r>
              <a:rPr lang="en-US" dirty="0" smtClean="0"/>
              <a:t> Security</a:t>
            </a:r>
          </a:p>
          <a:p>
            <a:endParaRPr lang="en-US" dirty="0" smtClean="0"/>
          </a:p>
          <a:p>
            <a:r>
              <a:rPr lang="en-US" dirty="0" smtClean="0"/>
              <a:t>Weaknesses &amp; Attack Scenarios</a:t>
            </a:r>
          </a:p>
          <a:p>
            <a:endParaRPr lang="en-US" dirty="0" smtClean="0"/>
          </a:p>
          <a:p>
            <a:r>
              <a:rPr lang="en-US" dirty="0" smtClean="0"/>
              <a:t>Best Practice Protecting the Enterprise</a:t>
            </a:r>
          </a:p>
          <a:p>
            <a:endParaRPr lang="en-US" dirty="0" smtClean="0"/>
          </a:p>
          <a:p>
            <a:r>
              <a:rPr lang="en-US" dirty="0" smtClean="0"/>
              <a:t>Best Practice Protecting the Mobile Client</a:t>
            </a:r>
          </a:p>
          <a:p>
            <a:endParaRPr lang="en-US" dirty="0"/>
          </a:p>
          <a:p>
            <a:endParaRPr lang="en-US" dirty="0" smtClean="0"/>
          </a:p>
        </p:txBody>
      </p:sp>
      <p:pic>
        <p:nvPicPr>
          <p:cNvPr id="14" name="Picture 6" descr="http://truesec.se/upload/general/truese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165" y="6566535"/>
            <a:ext cx="1009650" cy="18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61126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8065301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27909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Evolution of </a:t>
            </a:r>
            <a:r>
              <a:rPr lang="en-US" dirty="0" err="1" smtClean="0"/>
              <a:t>WiFi</a:t>
            </a:r>
            <a:r>
              <a:rPr lang="en-US" dirty="0" smtClean="0"/>
              <a:t> </a:t>
            </a:r>
            <a:r>
              <a:rPr lang="en-US" dirty="0"/>
              <a:t>Security</a:t>
            </a:r>
          </a:p>
        </p:txBody>
      </p:sp>
      <p:sp>
        <p:nvSpPr>
          <p:cNvPr id="3" name="Text Placeholder 2"/>
          <p:cNvSpPr>
            <a:spLocks noGrp="1"/>
          </p:cNvSpPr>
          <p:nvPr>
            <p:ph type="body" sz="quarter" idx="10"/>
          </p:nvPr>
        </p:nvSpPr>
        <p:spPr>
          <a:xfrm>
            <a:off x="519112" y="1447799"/>
            <a:ext cx="11149013" cy="4235006"/>
          </a:xfrm>
        </p:spPr>
        <p:txBody>
          <a:bodyPr/>
          <a:lstStyle/>
          <a:p>
            <a:r>
              <a:rPr lang="en-US" dirty="0" smtClean="0"/>
              <a:t>Proprietary</a:t>
            </a:r>
          </a:p>
          <a:p>
            <a:endParaRPr lang="en-US" dirty="0" smtClean="0"/>
          </a:p>
          <a:p>
            <a:r>
              <a:rPr lang="en-US" dirty="0" smtClean="0"/>
              <a:t>WEP</a:t>
            </a:r>
          </a:p>
          <a:p>
            <a:endParaRPr lang="en-US" dirty="0" smtClean="0"/>
          </a:p>
          <a:p>
            <a:r>
              <a:rPr lang="en-US" dirty="0" smtClean="0"/>
              <a:t>WPA </a:t>
            </a:r>
          </a:p>
          <a:p>
            <a:endParaRPr lang="en-US" dirty="0" smtClean="0"/>
          </a:p>
          <a:p>
            <a:r>
              <a:rPr lang="en-US" dirty="0" smtClean="0"/>
              <a:t>WPA2</a:t>
            </a:r>
          </a:p>
          <a:p>
            <a:endParaRPr lang="en-US" dirty="0" smtClean="0"/>
          </a:p>
        </p:txBody>
      </p:sp>
      <p:pic>
        <p:nvPicPr>
          <p:cNvPr id="14" name="Picture 6" descr="http://truesec.se/upload/general/truese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165" y="6566535"/>
            <a:ext cx="1009650" cy="180975"/>
          </a:xfrm>
          <a:prstGeom prst="rect">
            <a:avLst/>
          </a:prstGeom>
          <a:noFill/>
          <a:extLst>
            <a:ext uri="{909E8E84-426E-40DD-AFC4-6F175D3DCCD1}">
              <a14:hiddenFill xmlns:a14="http://schemas.microsoft.com/office/drawing/2010/main">
                <a:solidFill>
                  <a:srgbClr val="FFFFFF"/>
                </a:solidFill>
              </a14:hiddenFill>
            </a:ext>
          </a:extLst>
        </p:spPr>
      </p:pic>
      <p:sp>
        <p:nvSpPr>
          <p:cNvPr id="13" name="Down Arrow 12"/>
          <p:cNvSpPr/>
          <p:nvPr/>
        </p:nvSpPr>
        <p:spPr bwMode="auto">
          <a:xfrm>
            <a:off x="3718560" y="1341120"/>
            <a:ext cx="1752600" cy="5013960"/>
          </a:xfrm>
          <a:prstGeom prst="down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Security</a:t>
            </a:r>
          </a:p>
        </p:txBody>
      </p:sp>
      <p:sp>
        <p:nvSpPr>
          <p:cNvPr id="15" name="Down Arrow 14"/>
          <p:cNvSpPr/>
          <p:nvPr/>
        </p:nvSpPr>
        <p:spPr bwMode="auto">
          <a:xfrm>
            <a:off x="6217920" y="1341120"/>
            <a:ext cx="1752600" cy="5013960"/>
          </a:xfrm>
          <a:prstGeom prst="down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a:r>
              <a:rPr lang="en-US" sz="2200" smtClean="0">
                <a:solidFill>
                  <a:schemeClr val="tx1">
                    <a:alpha val="99000"/>
                  </a:schemeClr>
                </a:solidFill>
              </a:rPr>
              <a:t>Management</a:t>
            </a:r>
          </a:p>
        </p:txBody>
      </p:sp>
      <p:sp>
        <p:nvSpPr>
          <p:cNvPr id="16" name="Down Arrow 15"/>
          <p:cNvSpPr/>
          <p:nvPr/>
        </p:nvSpPr>
        <p:spPr bwMode="auto">
          <a:xfrm>
            <a:off x="8686800" y="1341120"/>
            <a:ext cx="1752600" cy="5013960"/>
          </a:xfrm>
          <a:prstGeom prst="down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a:r>
              <a:rPr lang="en-US" sz="2200" smtClean="0">
                <a:solidFill>
                  <a:schemeClr val="tx1">
                    <a:alpha val="99000"/>
                  </a:schemeClr>
                </a:solidFill>
              </a:rPr>
              <a:t>Compatibility</a:t>
            </a:r>
          </a:p>
        </p:txBody>
      </p:sp>
    </p:spTree>
    <p:extLst>
      <p:ext uri="{BB962C8B-B14F-4D97-AF65-F5344CB8AC3E}">
        <p14:creationId xmlns:p14="http://schemas.microsoft.com/office/powerpoint/2010/main" val="279391844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Evolution of </a:t>
            </a:r>
            <a:r>
              <a:rPr lang="en-US" dirty="0" err="1" smtClean="0"/>
              <a:t>WiFi</a:t>
            </a:r>
            <a:r>
              <a:rPr lang="en-US" dirty="0" smtClean="0"/>
              <a:t> Authentication</a:t>
            </a:r>
            <a:endParaRPr lang="en-US" dirty="0"/>
          </a:p>
        </p:txBody>
      </p:sp>
      <p:sp>
        <p:nvSpPr>
          <p:cNvPr id="3" name="Text Placeholder 2"/>
          <p:cNvSpPr>
            <a:spLocks noGrp="1"/>
          </p:cNvSpPr>
          <p:nvPr>
            <p:ph type="body" sz="quarter" idx="10"/>
          </p:nvPr>
        </p:nvSpPr>
        <p:spPr>
          <a:xfrm>
            <a:off x="519112" y="1447799"/>
            <a:ext cx="11149013" cy="4776692"/>
          </a:xfrm>
        </p:spPr>
        <p:txBody>
          <a:bodyPr/>
          <a:lstStyle/>
          <a:p>
            <a:r>
              <a:rPr lang="en-US" dirty="0" smtClean="0"/>
              <a:t>Proprietary</a:t>
            </a:r>
          </a:p>
          <a:p>
            <a:endParaRPr lang="en-US" dirty="0" smtClean="0"/>
          </a:p>
          <a:p>
            <a:r>
              <a:rPr lang="en-US" dirty="0" smtClean="0"/>
              <a:t>Open</a:t>
            </a:r>
          </a:p>
          <a:p>
            <a:endParaRPr lang="en-US" dirty="0" smtClean="0"/>
          </a:p>
          <a:p>
            <a:r>
              <a:rPr lang="en-US" dirty="0" smtClean="0"/>
              <a:t>Shared</a:t>
            </a:r>
          </a:p>
          <a:p>
            <a:endParaRPr lang="en-US" dirty="0" smtClean="0"/>
          </a:p>
          <a:p>
            <a:r>
              <a:rPr lang="en-US" dirty="0" smtClean="0"/>
              <a:t>PSK</a:t>
            </a:r>
          </a:p>
          <a:p>
            <a:endParaRPr lang="en-US" dirty="0" smtClean="0"/>
          </a:p>
          <a:p>
            <a:r>
              <a:rPr lang="en-US" dirty="0" smtClean="0"/>
              <a:t>802.1x</a:t>
            </a:r>
          </a:p>
        </p:txBody>
      </p:sp>
      <p:pic>
        <p:nvPicPr>
          <p:cNvPr id="14" name="Picture 6" descr="http://truesec.se/upload/general/truese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165" y="6566535"/>
            <a:ext cx="1009650" cy="180975"/>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bwMode="auto">
          <a:xfrm>
            <a:off x="3718560" y="1341120"/>
            <a:ext cx="1752600" cy="5013960"/>
          </a:xfrm>
          <a:prstGeom prst="down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Security</a:t>
            </a:r>
          </a:p>
        </p:txBody>
      </p:sp>
      <p:sp>
        <p:nvSpPr>
          <p:cNvPr id="6" name="Down Arrow 5"/>
          <p:cNvSpPr/>
          <p:nvPr/>
        </p:nvSpPr>
        <p:spPr bwMode="auto">
          <a:xfrm>
            <a:off x="6217920" y="1341120"/>
            <a:ext cx="1752600" cy="5013960"/>
          </a:xfrm>
          <a:prstGeom prst="down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a:r>
              <a:rPr lang="en-US" sz="2200" smtClean="0">
                <a:solidFill>
                  <a:schemeClr val="tx1">
                    <a:alpha val="99000"/>
                  </a:schemeClr>
                </a:solidFill>
              </a:rPr>
              <a:t>Management</a:t>
            </a:r>
          </a:p>
        </p:txBody>
      </p:sp>
      <p:sp>
        <p:nvSpPr>
          <p:cNvPr id="7" name="Down Arrow 6"/>
          <p:cNvSpPr/>
          <p:nvPr/>
        </p:nvSpPr>
        <p:spPr bwMode="auto">
          <a:xfrm>
            <a:off x="8686800" y="1341120"/>
            <a:ext cx="1752600" cy="5013960"/>
          </a:xfrm>
          <a:prstGeom prst="down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a:r>
              <a:rPr lang="en-US" sz="2200" smtClean="0">
                <a:solidFill>
                  <a:schemeClr val="tx1">
                    <a:alpha val="99000"/>
                  </a:schemeClr>
                </a:solidFill>
              </a:rPr>
              <a:t>Compatibility</a:t>
            </a:r>
          </a:p>
        </p:txBody>
      </p:sp>
    </p:spTree>
    <p:extLst>
      <p:ext uri="{BB962C8B-B14F-4D97-AF65-F5344CB8AC3E}">
        <p14:creationId xmlns:p14="http://schemas.microsoft.com/office/powerpoint/2010/main" val="23837349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WiFi</a:t>
            </a:r>
            <a:r>
              <a:rPr lang="en-US" dirty="0" smtClean="0"/>
              <a:t> Security – The Wrong Way</a:t>
            </a:r>
            <a:endParaRPr lang="en-US" dirty="0"/>
          </a:p>
        </p:txBody>
      </p:sp>
      <p:sp>
        <p:nvSpPr>
          <p:cNvPr id="3" name="Text Placeholder 2"/>
          <p:cNvSpPr>
            <a:spLocks noGrp="1"/>
          </p:cNvSpPr>
          <p:nvPr>
            <p:ph type="body" sz="quarter" idx="10"/>
          </p:nvPr>
        </p:nvSpPr>
        <p:spPr>
          <a:xfrm>
            <a:off x="519112" y="1447799"/>
            <a:ext cx="11149013" cy="4235006"/>
          </a:xfrm>
        </p:spPr>
        <p:txBody>
          <a:bodyPr/>
          <a:lstStyle/>
          <a:p>
            <a:r>
              <a:rPr lang="en-US" dirty="0" smtClean="0"/>
              <a:t>MAC address filtering</a:t>
            </a:r>
          </a:p>
          <a:p>
            <a:endParaRPr lang="en-US" dirty="0" smtClean="0"/>
          </a:p>
          <a:p>
            <a:r>
              <a:rPr lang="en-US" dirty="0" smtClean="0"/>
              <a:t>Disable SSID broadcast</a:t>
            </a:r>
          </a:p>
          <a:p>
            <a:endParaRPr lang="en-US" dirty="0"/>
          </a:p>
          <a:p>
            <a:r>
              <a:rPr lang="en-US" dirty="0" smtClean="0"/>
              <a:t>Static IP Addressing</a:t>
            </a:r>
          </a:p>
          <a:p>
            <a:endParaRPr lang="en-US" dirty="0" smtClean="0"/>
          </a:p>
          <a:p>
            <a:r>
              <a:rPr lang="en-US" dirty="0"/>
              <a:t>Rogue AP Detection &amp; Wireless IPS</a:t>
            </a:r>
          </a:p>
          <a:p>
            <a:endParaRPr lang="en-US" dirty="0"/>
          </a:p>
        </p:txBody>
      </p:sp>
      <p:pic>
        <p:nvPicPr>
          <p:cNvPr id="14" name="Picture 6" descr="http://truesec.se/upload/general/truese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165" y="6566535"/>
            <a:ext cx="1009650" cy="18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00981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Weaknesses</a:t>
            </a:r>
            <a:r>
              <a:rPr lang="sv-SE" dirty="0"/>
              <a:t> &amp; Attack Scenarios</a:t>
            </a:r>
          </a:p>
        </p:txBody>
      </p:sp>
      <p:sp>
        <p:nvSpPr>
          <p:cNvPr id="3" name="Text Placeholder 2"/>
          <p:cNvSpPr>
            <a:spLocks noGrp="1"/>
          </p:cNvSpPr>
          <p:nvPr>
            <p:ph type="body" sz="quarter" idx="10"/>
          </p:nvPr>
        </p:nvSpPr>
        <p:spPr>
          <a:xfrm>
            <a:off x="519112" y="1386839"/>
            <a:ext cx="11149013" cy="4370427"/>
          </a:xfrm>
        </p:spPr>
        <p:txBody>
          <a:bodyPr/>
          <a:lstStyle/>
          <a:p>
            <a:r>
              <a:rPr lang="en-US" dirty="0" smtClean="0"/>
              <a:t>Attacking the client</a:t>
            </a:r>
          </a:p>
          <a:p>
            <a:pPr lvl="1"/>
            <a:r>
              <a:rPr lang="en-US" dirty="0" smtClean="0"/>
              <a:t>Open Networks</a:t>
            </a:r>
          </a:p>
          <a:p>
            <a:pPr lvl="1"/>
            <a:r>
              <a:rPr lang="en-US" dirty="0" smtClean="0"/>
              <a:t>Fake AP / </a:t>
            </a:r>
            <a:r>
              <a:rPr lang="en-US" dirty="0" err="1" smtClean="0"/>
              <a:t>EvilTwin</a:t>
            </a:r>
            <a:endParaRPr lang="en-US" dirty="0" smtClean="0"/>
          </a:p>
          <a:p>
            <a:pPr lvl="1"/>
            <a:r>
              <a:rPr lang="en-US" dirty="0" smtClean="0"/>
              <a:t>Weak Authentication</a:t>
            </a:r>
          </a:p>
          <a:p>
            <a:endParaRPr lang="en-US" dirty="0"/>
          </a:p>
          <a:p>
            <a:r>
              <a:rPr lang="en-US" dirty="0" smtClean="0"/>
              <a:t>Attacking the Infrastructure</a:t>
            </a:r>
          </a:p>
          <a:p>
            <a:pPr lvl="1"/>
            <a:r>
              <a:rPr lang="en-US" dirty="0" smtClean="0"/>
              <a:t>Crack</a:t>
            </a:r>
            <a:r>
              <a:rPr lang="en-US" dirty="0"/>
              <a:t> </a:t>
            </a:r>
            <a:r>
              <a:rPr lang="en-US" dirty="0" smtClean="0"/>
              <a:t>the secret</a:t>
            </a:r>
          </a:p>
          <a:p>
            <a:pPr lvl="1"/>
            <a:r>
              <a:rPr lang="en-US" dirty="0" smtClean="0"/>
              <a:t>Brute force</a:t>
            </a:r>
          </a:p>
          <a:p>
            <a:pPr lvl="1"/>
            <a:r>
              <a:rPr lang="en-US" dirty="0"/>
              <a:t>Weak </a:t>
            </a:r>
            <a:r>
              <a:rPr lang="en-US" dirty="0" smtClean="0"/>
              <a:t>Encryption</a:t>
            </a:r>
            <a:endParaRPr lang="en-US" dirty="0"/>
          </a:p>
        </p:txBody>
      </p:sp>
      <p:pic>
        <p:nvPicPr>
          <p:cNvPr id="14" name="Picture 6" descr="http://truesec.se/upload/general/truese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165" y="6566535"/>
            <a:ext cx="1009650" cy="18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52242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73772" y="4876800"/>
            <a:ext cx="10242550" cy="1378644"/>
          </a:xfrm>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Free WIFI anybody?</a:t>
            </a:r>
            <a:endParaRPr lang="en-US" dirty="0"/>
          </a:p>
        </p:txBody>
      </p:sp>
    </p:spTree>
    <p:extLst>
      <p:ext uri="{BB962C8B-B14F-4D97-AF65-F5344CB8AC3E}">
        <p14:creationId xmlns:p14="http://schemas.microsoft.com/office/powerpoint/2010/main" val="363948486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73772" y="4876800"/>
            <a:ext cx="10242550" cy="1378644"/>
          </a:xfrm>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Sniffing, Cracking &amp; Forgery</a:t>
            </a:r>
            <a:endParaRPr lang="en-US" dirty="0"/>
          </a:p>
        </p:txBody>
      </p:sp>
    </p:spTree>
    <p:extLst>
      <p:ext uri="{BB962C8B-B14F-4D97-AF65-F5344CB8AC3E}">
        <p14:creationId xmlns:p14="http://schemas.microsoft.com/office/powerpoint/2010/main" val="329614740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 Protecting the Enterprise</a:t>
            </a:r>
          </a:p>
        </p:txBody>
      </p:sp>
      <p:sp>
        <p:nvSpPr>
          <p:cNvPr id="3" name="Text Placeholder 2"/>
          <p:cNvSpPr>
            <a:spLocks noGrp="1"/>
          </p:cNvSpPr>
          <p:nvPr>
            <p:ph type="body" sz="quarter" idx="10"/>
          </p:nvPr>
        </p:nvSpPr>
        <p:spPr>
          <a:xfrm>
            <a:off x="519112" y="1447799"/>
            <a:ext cx="11149013" cy="4505849"/>
          </a:xfrm>
        </p:spPr>
        <p:txBody>
          <a:bodyPr/>
          <a:lstStyle/>
          <a:p>
            <a:r>
              <a:rPr lang="en-US" dirty="0" smtClean="0"/>
              <a:t>Managed Configuration</a:t>
            </a:r>
          </a:p>
          <a:p>
            <a:pPr lvl="1"/>
            <a:r>
              <a:rPr lang="en-US" dirty="0" smtClean="0"/>
              <a:t>Security misconfigurations are common!</a:t>
            </a:r>
          </a:p>
          <a:p>
            <a:endParaRPr lang="en-US" dirty="0"/>
          </a:p>
          <a:p>
            <a:r>
              <a:rPr lang="en-US" dirty="0" smtClean="0"/>
              <a:t>802.1x </a:t>
            </a:r>
            <a:r>
              <a:rPr lang="en-US" dirty="0"/>
              <a:t>&amp;</a:t>
            </a:r>
            <a:r>
              <a:rPr lang="en-US" dirty="0" smtClean="0"/>
              <a:t> WPA2</a:t>
            </a:r>
          </a:p>
          <a:p>
            <a:pPr lvl="1"/>
            <a:r>
              <a:rPr lang="en-US" dirty="0" smtClean="0"/>
              <a:t>Sufficient Authentication</a:t>
            </a:r>
          </a:p>
          <a:p>
            <a:pPr lvl="1"/>
            <a:r>
              <a:rPr lang="en-US" dirty="0" smtClean="0"/>
              <a:t>Sufficient Encryption</a:t>
            </a:r>
          </a:p>
          <a:p>
            <a:endParaRPr lang="en-US" dirty="0"/>
          </a:p>
          <a:p>
            <a:r>
              <a:rPr lang="en-US" dirty="0" smtClean="0"/>
              <a:t>Network Access Protection</a:t>
            </a:r>
          </a:p>
          <a:p>
            <a:pPr lvl="1"/>
            <a:r>
              <a:rPr lang="en-US" dirty="0" smtClean="0"/>
              <a:t>Added Benefits!</a:t>
            </a:r>
          </a:p>
        </p:txBody>
      </p:sp>
      <p:pic>
        <p:nvPicPr>
          <p:cNvPr id="14" name="Picture 6" descr="http://truesec.se/upload/general/truese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165" y="6566535"/>
            <a:ext cx="1009650" cy="18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9136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813</TotalTime>
  <Words>1398</Words>
  <Application>Microsoft Office PowerPoint</Application>
  <PresentationFormat>Custom</PresentationFormat>
  <Paragraphs>188</Paragraphs>
  <Slides>22</Slides>
  <Notes>12</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TENA11_BreakoutSession_Template_16x9_Final_05132011</vt:lpstr>
      <vt:lpstr>1_White with Consolas font for code slides</vt:lpstr>
      <vt:lpstr>1_TENA11_BreakoutSession_Template_16x9_Final (2)</vt:lpstr>
      <vt:lpstr>The Ultimate Guide to  Wireless Network Security</vt:lpstr>
      <vt:lpstr>Agenda</vt:lpstr>
      <vt:lpstr>The Evolution of WiFi Security</vt:lpstr>
      <vt:lpstr>The Evolution of WiFi Authentication</vt:lpstr>
      <vt:lpstr>WiFi Security – The Wrong Way</vt:lpstr>
      <vt:lpstr>Weaknesses &amp; Attack Scenarios</vt:lpstr>
      <vt:lpstr>Free WIFI anybody?</vt:lpstr>
      <vt:lpstr>Sniffing, Cracking &amp; Forgery</vt:lpstr>
      <vt:lpstr>Best Practice Protecting the Enterprise</vt:lpstr>
      <vt:lpstr>Best Practice Protecting the Enterprise</vt:lpstr>
      <vt:lpstr>Best Practice Protecting the Enterprise</vt:lpstr>
      <vt:lpstr>Best Practice Protecting the Enterprise</vt:lpstr>
      <vt:lpstr>What &amp; How - Managed Configuration</vt:lpstr>
      <vt:lpstr>Knock knock, who is there - 802.1x</vt:lpstr>
      <vt:lpstr>What if - Network Access Protection</vt:lpstr>
      <vt:lpstr>Best Practice Protecting the Mobile Client</vt:lpstr>
      <vt:lpstr>PowerPoint Presentation</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SIM313: The Ultimate Guide to Wireless Network Security SIM313</dc:title>
  <dc:subject>Microsoft TechEd North America 2011</dc:subject>
  <dc:creator> Hasain Alshakarti</dc:creator>
  <dc:description>Template: Jordan Cayabyab
Formatting: Dana Kim-Wincapaw, Silver Fox Productions, Inc.
Event Date: May 16-19, 2011
Event Location: Atlanta
Audience Type:</dc:description>
  <cp:lastModifiedBy>Shows</cp:lastModifiedBy>
  <cp:revision>27</cp:revision>
  <cp:lastPrinted>2010-05-11T05:02:34Z</cp:lastPrinted>
  <dcterms:created xsi:type="dcterms:W3CDTF">2011-03-18T21:13:14Z</dcterms:created>
  <dcterms:modified xsi:type="dcterms:W3CDTF">2011-05-19T22:24:15Z</dcterms:modified>
</cp:coreProperties>
</file>