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8"/>
  </p:notesMasterIdLst>
  <p:handoutMasterIdLst>
    <p:handoutMasterId r:id="rId29"/>
  </p:handoutMasterIdLst>
  <p:sldIdLst>
    <p:sldId id="322" r:id="rId6"/>
    <p:sldId id="266" r:id="rId7"/>
    <p:sldId id="335" r:id="rId8"/>
    <p:sldId id="369" r:id="rId9"/>
    <p:sldId id="374" r:id="rId10"/>
    <p:sldId id="370" r:id="rId11"/>
    <p:sldId id="371" r:id="rId12"/>
    <p:sldId id="372" r:id="rId13"/>
    <p:sldId id="373" r:id="rId14"/>
    <p:sldId id="375" r:id="rId15"/>
    <p:sldId id="378" r:id="rId16"/>
    <p:sldId id="379" r:id="rId17"/>
    <p:sldId id="380" r:id="rId18"/>
    <p:sldId id="381" r:id="rId19"/>
    <p:sldId id="382" r:id="rId20"/>
    <p:sldId id="383" r:id="rId21"/>
    <p:sldId id="362" r:id="rId22"/>
    <p:sldId id="331" r:id="rId23"/>
    <p:sldId id="329" r:id="rId24"/>
    <p:sldId id="330" r:id="rId25"/>
    <p:sldId id="271" r:id="rId26"/>
    <p:sldId id="319" r:id="rId27"/>
  </p:sldIdLst>
  <p:sldSz cx="12188825" cy="76327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1E"/>
    <a:srgbClr val="03C2F1"/>
    <a:srgbClr val="FFFFFF"/>
    <a:srgbClr val="000000"/>
    <a:srgbClr val="429A16"/>
    <a:srgbClr val="F8F57B"/>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031" autoAdjust="0"/>
    <p:restoredTop sz="96270" autoAdjust="0"/>
  </p:normalViewPr>
  <p:slideViewPr>
    <p:cSldViewPr snapToGrid="0">
      <p:cViewPr varScale="1">
        <p:scale>
          <a:sx n="55" d="100"/>
          <a:sy n="55" d="100"/>
        </p:scale>
        <p:origin x="-1674" y="-84"/>
      </p:cViewPr>
      <p:guideLst>
        <p:guide orient="horz" pos="161"/>
        <p:guide orient="horz" pos="1335"/>
        <p:guide orient="horz" pos="3044"/>
        <p:guide orient="horz" pos="4647"/>
        <p:guide orient="horz" pos="1657"/>
        <p:guide orient="horz" pos="1016"/>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30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690563" y="685800"/>
            <a:ext cx="5476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normAutofit fontScale="55000" lnSpcReduction="20000"/>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37839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normAutofit fontScale="55000" lnSpcReduction="20000"/>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57715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93528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3:05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3:05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3:05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685800"/>
            <a:ext cx="547687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3:05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7" y="2521386"/>
            <a:ext cx="10242549" cy="1695596"/>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5235236"/>
            <a:ext cx="10242550" cy="515586"/>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5" y="1611348"/>
            <a:ext cx="11149013" cy="2078805"/>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611348"/>
            <a:ext cx="5486400" cy="1810160"/>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611348"/>
            <a:ext cx="5486400" cy="1810160"/>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596576"/>
            <a:ext cx="5486400" cy="359793"/>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70" y="2374619"/>
            <a:ext cx="5484971" cy="1597482"/>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596576"/>
            <a:ext cx="5486400" cy="359793"/>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374620"/>
            <a:ext cx="5486400" cy="1597482"/>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5" y="1611348"/>
            <a:ext cx="11149013" cy="207880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5" y="1611348"/>
            <a:ext cx="11149013" cy="207880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943640"/>
            <a:ext cx="12188826" cy="689063"/>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2120196"/>
            <a:ext cx="11149012" cy="219074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5427698"/>
            <a:ext cx="10242550" cy="1534380"/>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705640"/>
            <a:ext cx="9323388" cy="1695593"/>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5" y="4664429"/>
            <a:ext cx="9323389" cy="513816"/>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732378"/>
            <a:ext cx="9323388" cy="1695593"/>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662363"/>
            <a:ext cx="9323389" cy="513816"/>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5427698"/>
            <a:ext cx="10242550" cy="1534380"/>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718051"/>
            <a:ext cx="9323388" cy="1695593"/>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664429"/>
            <a:ext cx="9323389" cy="513816"/>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5427698"/>
            <a:ext cx="10242550" cy="1534380"/>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718051"/>
            <a:ext cx="9323388" cy="1695593"/>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664429"/>
            <a:ext cx="9323389" cy="513816"/>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5427698"/>
            <a:ext cx="10242550" cy="1534380"/>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718051"/>
            <a:ext cx="9323388" cy="1695593"/>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664429"/>
            <a:ext cx="9323389" cy="513816"/>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5427698"/>
            <a:ext cx="10242550" cy="1534380"/>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718051"/>
            <a:ext cx="9323388" cy="1695593"/>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664429"/>
            <a:ext cx="9323389" cy="513816"/>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5427698"/>
            <a:ext cx="10242550" cy="1534380"/>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5" y="254423"/>
            <a:ext cx="11149013" cy="633237"/>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5" y="1611348"/>
            <a:ext cx="11149013" cy="20788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5" y="254423"/>
            <a:ext cx="11149013" cy="633237"/>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5" y="1611348"/>
            <a:ext cx="11149013" cy="2078805"/>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5" y="254423"/>
            <a:ext cx="11149013" cy="63323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611349"/>
            <a:ext cx="11149012" cy="207880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5" y="254424"/>
            <a:ext cx="11149013" cy="63323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7" y="2120196"/>
            <a:ext cx="11149011" cy="219074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emf"/><Relationship Id="rId5" Type="http://schemas.microsoft.com/office/2007/relationships/hdphoto" Target="../media/hdphoto1.wdp"/><Relationship Id="rId10" Type="http://schemas.openxmlformats.org/officeDocument/2006/relationships/image" Target="../media/image22.tmp"/><Relationship Id="rId4" Type="http://schemas.openxmlformats.org/officeDocument/2006/relationships/image" Target="../media/image17.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3.wmf"/><Relationship Id="rId3" Type="http://schemas.openxmlformats.org/officeDocument/2006/relationships/notesSlide" Target="../notesSlides/notesSlide4.xml"/><Relationship Id="rId7" Type="http://schemas.microsoft.com/office/2007/relationships/hdphoto" Target="../media/hdphoto1.wdp"/><Relationship Id="rId12"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7.png"/><Relationship Id="rId11" Type="http://schemas.microsoft.com/office/2007/relationships/hdphoto" Target="../media/hdphoto2.wdp"/><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emf"/><Relationship Id="rId5" Type="http://schemas.microsoft.com/office/2007/relationships/hdphoto" Target="../media/hdphoto1.wdp"/><Relationship Id="rId4" Type="http://schemas.openxmlformats.org/officeDocument/2006/relationships/image" Target="../media/image17.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emf"/><Relationship Id="rId5" Type="http://schemas.microsoft.com/office/2007/relationships/hdphoto" Target="../media/hdphoto1.wdp"/><Relationship Id="rId10" Type="http://schemas.openxmlformats.org/officeDocument/2006/relationships/hyperlink" Target="http://seclists.org/bugtraq/2011/Apr/51" TargetMode="External"/><Relationship Id="rId4" Type="http://schemas.openxmlformats.org/officeDocument/2006/relationships/image" Target="../media/image17.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emf"/><Relationship Id="rId5" Type="http://schemas.microsoft.com/office/2007/relationships/hdphoto" Target="../media/hdphoto1.wdp"/><Relationship Id="rId4" Type="http://schemas.openxmlformats.org/officeDocument/2006/relationships/image" Target="../media/image17.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8.png"/><Relationship Id="rId5" Type="http://schemas.openxmlformats.org/officeDocument/2006/relationships/hyperlink" Target="http://www.microsoft.com/learning" TargetMode="External"/><Relationship Id="rId10" Type="http://schemas.openxmlformats.org/officeDocument/2006/relationships/image" Target="../media/image27.emf"/><Relationship Id="rId4" Type="http://schemas.openxmlformats.org/officeDocument/2006/relationships/image" Target="../media/image24.png"/><Relationship Id="rId9" Type="http://schemas.openxmlformats.org/officeDocument/2006/relationships/image" Target="../media/image26.pn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emf"/><Relationship Id="rId5" Type="http://schemas.openxmlformats.org/officeDocument/2006/relationships/image" Target="../media/image18.png"/><Relationship Id="rId4" Type="http://schemas.microsoft.com/office/2007/relationships/hdphoto" Target="../media/hdphoto1.wdp"/><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emf"/><Relationship Id="rId5" Type="http://schemas.openxmlformats.org/officeDocument/2006/relationships/image" Target="../media/image18.png"/><Relationship Id="rId4" Type="http://schemas.microsoft.com/office/2007/relationships/hdphoto" Target="../media/hdphoto1.wdp"/><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emf"/><Relationship Id="rId5" Type="http://schemas.microsoft.com/office/2007/relationships/hdphoto" Target="../media/hdphoto1.wdp"/><Relationship Id="rId4" Type="http://schemas.openxmlformats.org/officeDocument/2006/relationships/image" Target="../media/image17.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emf"/><Relationship Id="rId5" Type="http://schemas.microsoft.com/office/2007/relationships/hdphoto" Target="../media/hdphoto1.wdp"/><Relationship Id="rId4" Type="http://schemas.openxmlformats.org/officeDocument/2006/relationships/image" Target="../media/image17.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hyperlink" Target="http://www.social-engineer.org/framework/Computer_Based_Social_Engineering_Tools:_Social_Engineer_Toolkit_(SET)" TargetMode="External"/><Relationship Id="rId5" Type="http://schemas.openxmlformats.org/officeDocument/2006/relationships/image" Target="../media/image17.png"/><Relationship Id="rId10" Type="http://schemas.microsoft.com/office/2007/relationships/hdphoto" Target="../media/hdphoto2.wdp"/><Relationship Id="rId4" Type="http://schemas.openxmlformats.org/officeDocument/2006/relationships/image" Target="../media/image1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21386"/>
            <a:ext cx="10269536" cy="2278107"/>
          </a:xfrm>
        </p:spPr>
        <p:txBody>
          <a:bodyPr/>
          <a:lstStyle/>
          <a:p>
            <a:r>
              <a:rPr lang="en-US" dirty="0"/>
              <a:t>Cloud Security: </a:t>
            </a:r>
            <a:r>
              <a:rPr lang="en-US" dirty="0" smtClean="0"/>
              <a:t/>
            </a:r>
            <a:br>
              <a:rPr lang="en-US" dirty="0" smtClean="0"/>
            </a:br>
            <a:r>
              <a:rPr lang="en-US" dirty="0" smtClean="0"/>
              <a:t>A </a:t>
            </a:r>
            <a:r>
              <a:rPr lang="en-US" dirty="0"/>
              <a:t>Live Technical Analysis </a:t>
            </a:r>
            <a:r>
              <a:rPr lang="en-US" dirty="0" smtClean="0"/>
              <a:t/>
            </a:r>
            <a:br>
              <a:rPr lang="en-US" dirty="0" smtClean="0"/>
            </a:br>
            <a:r>
              <a:rPr lang="sv-SE" sz="3600" dirty="0"/>
              <a:t>SIM312</a:t>
            </a:r>
            <a:endParaRPr lang="en-US" sz="3600" dirty="0"/>
          </a:p>
        </p:txBody>
      </p:sp>
      <p:sp>
        <p:nvSpPr>
          <p:cNvPr id="3" name="Subtitle 2"/>
          <p:cNvSpPr>
            <a:spLocks noGrp="1"/>
          </p:cNvSpPr>
          <p:nvPr>
            <p:ph type="subTitle" idx="1"/>
          </p:nvPr>
        </p:nvSpPr>
        <p:spPr/>
        <p:txBody>
          <a:bodyPr/>
          <a:lstStyle/>
          <a:p>
            <a:r>
              <a:rPr lang="en-US" dirty="0" smtClean="0"/>
              <a:t>Marcus Murray</a:t>
            </a:r>
          </a:p>
          <a:p>
            <a:r>
              <a:rPr lang="en-US" dirty="0" smtClean="0"/>
              <a:t>Security Team Manager</a:t>
            </a:r>
          </a:p>
          <a:p>
            <a:r>
              <a:rPr lang="en-US" dirty="0" err="1" smtClean="0"/>
              <a:t>Truesec</a:t>
            </a:r>
            <a:endParaRPr lang="en-US" dirty="0"/>
          </a:p>
        </p:txBody>
      </p:sp>
    </p:spTree>
    <p:extLst>
      <p:ext uri="{BB962C8B-B14F-4D97-AF65-F5344CB8AC3E}">
        <p14:creationId xmlns:p14="http://schemas.microsoft.com/office/powerpoint/2010/main" val="276722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6" name="Group 135"/>
          <p:cNvGrpSpPr/>
          <p:nvPr/>
        </p:nvGrpSpPr>
        <p:grpSpPr>
          <a:xfrm>
            <a:off x="10580142" y="3906575"/>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33" name="Picture 32" descr="D:\Pennie's documents\Images for TechEd06\Shapes_and_Graphics\Internet Cloud\cloud illustration icon.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Lst>
          </a:blip>
          <a:srcRect/>
          <a:stretch>
            <a:fillRect/>
          </a:stretch>
        </p:blipFill>
        <p:spPr bwMode="auto">
          <a:xfrm>
            <a:off x="8722300"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92970" y="4885171"/>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p:txBody>
          <a:bodyPr/>
          <a:lstStyle/>
          <a:p>
            <a:r>
              <a:rPr lang="sv-SE" dirty="0" smtClean="0"/>
              <a:t>Targeting </a:t>
            </a:r>
            <a:r>
              <a:rPr lang="sv-SE" dirty="0"/>
              <a:t>client communication</a:t>
            </a:r>
          </a:p>
        </p:txBody>
      </p:sp>
      <p:sp>
        <p:nvSpPr>
          <p:cNvPr id="3" name="TextBox 2"/>
          <p:cNvSpPr txBox="1"/>
          <p:nvPr/>
        </p:nvSpPr>
        <p:spPr>
          <a:xfrm>
            <a:off x="9100075" y="5666247"/>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31" name="Group 30"/>
          <p:cNvGrpSpPr/>
          <p:nvPr/>
        </p:nvGrpSpPr>
        <p:grpSpPr>
          <a:xfrm>
            <a:off x="10580518" y="3905084"/>
            <a:ext cx="1190161" cy="1064335"/>
            <a:chOff x="9492720" y="2269761"/>
            <a:chExt cx="1190161" cy="956308"/>
          </a:xfrm>
        </p:grpSpPr>
        <p:grpSp>
          <p:nvGrpSpPr>
            <p:cNvPr id="32" name="Group 31"/>
            <p:cNvGrpSpPr/>
            <p:nvPr/>
          </p:nvGrpSpPr>
          <p:grpSpPr>
            <a:xfrm>
              <a:off x="9492720" y="2269761"/>
              <a:ext cx="1190161" cy="956308"/>
              <a:chOff x="1217612" y="3205164"/>
              <a:chExt cx="1563688" cy="1176675"/>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36" name="Rectangle 3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37" name="Group 36"/>
          <p:cNvGrpSpPr/>
          <p:nvPr/>
        </p:nvGrpSpPr>
        <p:grpSpPr>
          <a:xfrm>
            <a:off x="8967389" y="3925725"/>
            <a:ext cx="1190161" cy="1064334"/>
            <a:chOff x="5896225" y="2149992"/>
            <a:chExt cx="1190161" cy="956307"/>
          </a:xfrm>
        </p:grpSpPr>
        <p:grpSp>
          <p:nvGrpSpPr>
            <p:cNvPr id="38" name="Group 37"/>
            <p:cNvGrpSpPr/>
            <p:nvPr/>
          </p:nvGrpSpPr>
          <p:grpSpPr>
            <a:xfrm>
              <a:off x="5896225" y="2149992"/>
              <a:ext cx="1190161" cy="956307"/>
              <a:chOff x="1217612" y="3205163"/>
              <a:chExt cx="1563688" cy="1176675"/>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41" name="Rectangle 40"/>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pic>
        <p:nvPicPr>
          <p:cNvPr id="42" name="Picture 41" descr="Screen Clipping"/>
          <p:cNvPicPr>
            <a:picLocks noChangeAspect="1"/>
          </p:cNvPicPr>
          <p:nvPr/>
        </p:nvPicPr>
        <p:blipFill rotWithShape="1">
          <a:blip r:embed="rId10">
            <a:extLst>
              <a:ext uri="{28A0092B-C50C-407E-A947-70E740481C1C}">
                <a14:useLocalDpi xmlns:a14="http://schemas.microsoft.com/office/drawing/2010/main" val="0"/>
              </a:ext>
            </a:extLst>
          </a:blip>
          <a:srcRect l="228" r="1777"/>
          <a:stretch/>
        </p:blipFill>
        <p:spPr>
          <a:xfrm>
            <a:off x="495098" y="2477628"/>
            <a:ext cx="5730236" cy="4508413"/>
          </a:xfrm>
          <a:prstGeom prst="rect">
            <a:avLst/>
          </a:prstGeom>
          <a:ln w="3175">
            <a:solidFill>
              <a:schemeClr val="tx1"/>
            </a:solidFill>
          </a:ln>
        </p:spPr>
      </p:pic>
      <p:sp>
        <p:nvSpPr>
          <p:cNvPr id="2" name="Text Placeholder 1"/>
          <p:cNvSpPr>
            <a:spLocks noGrp="1"/>
          </p:cNvSpPr>
          <p:nvPr>
            <p:ph type="body" sz="quarter" idx="10"/>
          </p:nvPr>
        </p:nvSpPr>
        <p:spPr>
          <a:xfrm>
            <a:off x="519115" y="1611348"/>
            <a:ext cx="11149013" cy="460535"/>
          </a:xfrm>
        </p:spPr>
        <p:txBody>
          <a:bodyPr/>
          <a:lstStyle/>
          <a:p>
            <a:r>
              <a:rPr lang="sv-SE" dirty="0" smtClean="0"/>
              <a:t>What if a CA was compromized?</a:t>
            </a:r>
            <a:endParaRPr lang="sv-SE" dirty="0"/>
          </a:p>
        </p:txBody>
      </p:sp>
    </p:spTree>
    <p:extLst>
      <p:ext uri="{BB962C8B-B14F-4D97-AF65-F5344CB8AC3E}">
        <p14:creationId xmlns:p14="http://schemas.microsoft.com/office/powerpoint/2010/main" val="158803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6" name="Group 135"/>
          <p:cNvGrpSpPr/>
          <p:nvPr/>
        </p:nvGrpSpPr>
        <p:grpSpPr>
          <a:xfrm>
            <a:off x="10580142" y="3906575"/>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33" name="Picture 32" descr="D:\Pennie's documents\Images for TechEd06\Shapes_and_Graphics\Internet Cloud\cloud illustration icon.pn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5900"/>
                    </a14:imgEffect>
                    <a14:imgEffect>
                      <a14:saturation sat="66000"/>
                    </a14:imgEffect>
                  </a14:imgLayer>
                </a14:imgProps>
              </a:ext>
            </a:extLst>
          </a:blip>
          <a:srcRect/>
          <a:stretch>
            <a:fillRect/>
          </a:stretch>
        </p:blipFill>
        <p:spPr bwMode="auto">
          <a:xfrm>
            <a:off x="8722300"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10">
            <a:duotone>
              <a:prstClr val="black"/>
              <a:srgbClr val="FF0000">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92970" y="4885171"/>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m01\Desktop\httpzcoolcomcnpicpngpng_7945p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p:txBody>
          <a:bodyPr/>
          <a:lstStyle/>
          <a:p>
            <a:r>
              <a:rPr lang="sv-SE" dirty="0" smtClean="0"/>
              <a:t>Targeting Server authentication</a:t>
            </a:r>
            <a:endParaRPr lang="sv-SE" dirty="0"/>
          </a:p>
        </p:txBody>
      </p:sp>
      <p:sp>
        <p:nvSpPr>
          <p:cNvPr id="6" name="Text Placeholder 5"/>
          <p:cNvSpPr>
            <a:spLocks noGrp="1"/>
          </p:cNvSpPr>
          <p:nvPr>
            <p:ph type="body" sz="quarter" idx="10"/>
          </p:nvPr>
        </p:nvSpPr>
        <p:spPr>
          <a:xfrm>
            <a:off x="519115" y="1611347"/>
            <a:ext cx="11149013" cy="4509409"/>
          </a:xfrm>
        </p:spPr>
        <p:txBody>
          <a:bodyPr/>
          <a:lstStyle/>
          <a:p>
            <a:pPr marL="0" indent="0">
              <a:buNone/>
            </a:pPr>
            <a:r>
              <a:rPr lang="sv-SE" sz="2000" b="1" dirty="0"/>
              <a:t>COOKIE STEALING</a:t>
            </a:r>
          </a:p>
          <a:p>
            <a:pPr marL="0" indent="0">
              <a:buNone/>
            </a:pPr>
            <a:endParaRPr lang="sv-SE" sz="1600" b="1" dirty="0"/>
          </a:p>
          <a:p>
            <a:pPr marL="0" indent="0">
              <a:buNone/>
            </a:pPr>
            <a:r>
              <a:rPr lang="sv-SE" sz="1600" b="1" dirty="0" smtClean="0"/>
              <a:t>BRUTE </a:t>
            </a:r>
            <a:r>
              <a:rPr lang="sv-SE" sz="1600" b="1" dirty="0"/>
              <a:t>FORCING BPOS</a:t>
            </a:r>
          </a:p>
          <a:p>
            <a:pPr>
              <a:buSzPct val="120000"/>
              <a:buFont typeface="Wingdings" pitchFamily="2" charset="2"/>
              <a:buChar char="q"/>
            </a:pPr>
            <a:r>
              <a:rPr lang="sv-SE" sz="1600" b="1" dirty="0"/>
              <a:t>Enumerate domain</a:t>
            </a:r>
          </a:p>
          <a:p>
            <a:pPr>
              <a:buSzPct val="120000"/>
              <a:buFont typeface="Wingdings" pitchFamily="2" charset="2"/>
              <a:buChar char="q"/>
            </a:pPr>
            <a:r>
              <a:rPr lang="sv-SE" sz="1600" b="1" dirty="0"/>
              <a:t>Enumerate users</a:t>
            </a:r>
          </a:p>
          <a:p>
            <a:pPr>
              <a:buSzPct val="120000"/>
              <a:buFont typeface="Wingdings" pitchFamily="2" charset="2"/>
              <a:buChar char="q"/>
            </a:pPr>
            <a:r>
              <a:rPr lang="sv-SE" sz="1600" b="1" dirty="0"/>
              <a:t>Brute force passwords</a:t>
            </a:r>
          </a:p>
          <a:p>
            <a:pPr lvl="1"/>
            <a:endParaRPr lang="sv-SE" sz="1600" b="1" dirty="0"/>
          </a:p>
          <a:p>
            <a:pPr lvl="1"/>
            <a:endParaRPr lang="sv-SE" sz="1600" b="1" dirty="0"/>
          </a:p>
          <a:p>
            <a:endParaRPr lang="sv-SE" sz="1600" b="1" dirty="0"/>
          </a:p>
          <a:p>
            <a:pPr marL="0" indent="0">
              <a:buNone/>
            </a:pPr>
            <a:r>
              <a:rPr lang="sv-SE" sz="1600" b="1" dirty="0"/>
              <a:t>DOS on BPOS</a:t>
            </a:r>
          </a:p>
          <a:p>
            <a:pPr>
              <a:buSzPct val="120000"/>
              <a:buFont typeface="Wingdings" pitchFamily="2" charset="2"/>
              <a:buChar char="q"/>
            </a:pPr>
            <a:r>
              <a:rPr lang="sv-SE" sz="1600" b="1" dirty="0"/>
              <a:t>Enumerate domain</a:t>
            </a:r>
          </a:p>
          <a:p>
            <a:pPr>
              <a:buSzPct val="120000"/>
              <a:buFont typeface="Wingdings" pitchFamily="2" charset="2"/>
              <a:buChar char="q"/>
            </a:pPr>
            <a:r>
              <a:rPr lang="sv-SE" sz="1600" b="1" dirty="0"/>
              <a:t>Enumerate users</a:t>
            </a:r>
          </a:p>
          <a:p>
            <a:pPr>
              <a:buSzPct val="120000"/>
              <a:buFont typeface="Wingdings" pitchFamily="2" charset="2"/>
              <a:buChar char="q"/>
            </a:pPr>
            <a:r>
              <a:rPr lang="sv-SE" sz="1600" b="1" dirty="0"/>
              <a:t>5 invalid passwords/User</a:t>
            </a:r>
          </a:p>
          <a:p>
            <a:pPr>
              <a:buSzPct val="120000"/>
              <a:buFont typeface="Wingdings" pitchFamily="2" charset="2"/>
              <a:buChar char="q"/>
            </a:pPr>
            <a:r>
              <a:rPr lang="sv-SE" sz="1600" b="1" dirty="0"/>
              <a:t>Repeat step 3 every 15 min</a:t>
            </a:r>
            <a:endParaRPr lang="sv-SE" sz="1600" dirty="0"/>
          </a:p>
          <a:p>
            <a:pPr>
              <a:buSzPct val="120000"/>
              <a:buFont typeface="Wingdings" pitchFamily="2" charset="2"/>
              <a:buChar char="q"/>
            </a:pPr>
            <a:endParaRPr lang="sv-SE" dirty="0"/>
          </a:p>
        </p:txBody>
      </p:sp>
      <p:sp>
        <p:nvSpPr>
          <p:cNvPr id="3" name="TextBox 2"/>
          <p:cNvSpPr txBox="1"/>
          <p:nvPr/>
        </p:nvSpPr>
        <p:spPr>
          <a:xfrm>
            <a:off x="9100075" y="5666247"/>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31" name="Group 30"/>
          <p:cNvGrpSpPr/>
          <p:nvPr/>
        </p:nvGrpSpPr>
        <p:grpSpPr>
          <a:xfrm>
            <a:off x="10580518" y="3905084"/>
            <a:ext cx="1190161" cy="1064335"/>
            <a:chOff x="9492720" y="2269761"/>
            <a:chExt cx="1190161" cy="956308"/>
          </a:xfrm>
        </p:grpSpPr>
        <p:grpSp>
          <p:nvGrpSpPr>
            <p:cNvPr id="32" name="Group 31"/>
            <p:cNvGrpSpPr/>
            <p:nvPr/>
          </p:nvGrpSpPr>
          <p:grpSpPr>
            <a:xfrm>
              <a:off x="9492720" y="2269761"/>
              <a:ext cx="1190161" cy="956308"/>
              <a:chOff x="1217612" y="3205164"/>
              <a:chExt cx="1563688" cy="1176675"/>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36" name="Rectangle 3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37" name="Group 36"/>
          <p:cNvGrpSpPr/>
          <p:nvPr/>
        </p:nvGrpSpPr>
        <p:grpSpPr>
          <a:xfrm>
            <a:off x="8967389" y="3925725"/>
            <a:ext cx="1190161" cy="1064334"/>
            <a:chOff x="5896225" y="2149992"/>
            <a:chExt cx="1190161" cy="956307"/>
          </a:xfrm>
        </p:grpSpPr>
        <p:grpSp>
          <p:nvGrpSpPr>
            <p:cNvPr id="38" name="Group 37"/>
            <p:cNvGrpSpPr/>
            <p:nvPr/>
          </p:nvGrpSpPr>
          <p:grpSpPr>
            <a:xfrm>
              <a:off x="5896225" y="2149992"/>
              <a:ext cx="1190161" cy="956307"/>
              <a:chOff x="1217612" y="3205163"/>
              <a:chExt cx="1563688" cy="1176675"/>
            </a:xfrm>
          </p:grpSpPr>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41" name="Rectangle 40"/>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4258163424"/>
              </p:ext>
            </p:extLst>
          </p:nvPr>
        </p:nvGraphicFramePr>
        <p:xfrm>
          <a:off x="-450377" y="6273244"/>
          <a:ext cx="2279177" cy="825361"/>
        </p:xfrm>
        <a:graphic>
          <a:graphicData uri="http://schemas.openxmlformats.org/presentationml/2006/ole">
            <mc:AlternateContent xmlns:mc="http://schemas.openxmlformats.org/markup-compatibility/2006">
              <mc:Choice xmlns:v="urn:schemas-microsoft-com:vml" Requires="v">
                <p:oleObj spid="_x0000_s1036" name="Packager Shell Object" showAsIcon="1" r:id="rId12" imgW="3452040" imgH="685800" progId="Package">
                  <p:embed/>
                </p:oleObj>
              </mc:Choice>
              <mc:Fallback>
                <p:oleObj name="Packager Shell Object" showAsIcon="1" r:id="rId12" imgW="3452040" imgH="685800" progId="Package">
                  <p:embed/>
                  <p:pic>
                    <p:nvPicPr>
                      <p:cNvPr id="0" name=""/>
                      <p:cNvPicPr/>
                      <p:nvPr/>
                    </p:nvPicPr>
                    <p:blipFill>
                      <a:blip r:embed="rId13"/>
                      <a:stretch>
                        <a:fillRect/>
                      </a:stretch>
                    </p:blipFill>
                    <p:spPr>
                      <a:xfrm>
                        <a:off x="-450377" y="6273244"/>
                        <a:ext cx="2279177" cy="825361"/>
                      </a:xfrm>
                      <a:prstGeom prst="rect">
                        <a:avLst/>
                      </a:prstGeom>
                    </p:spPr>
                  </p:pic>
                </p:oleObj>
              </mc:Fallback>
            </mc:AlternateContent>
          </a:graphicData>
        </a:graphic>
      </p:graphicFrame>
    </p:spTree>
    <p:extLst>
      <p:ext uri="{BB962C8B-B14F-4D97-AF65-F5344CB8AC3E}">
        <p14:creationId xmlns:p14="http://schemas.microsoft.com/office/powerpoint/2010/main" val="152195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6" name="Group 135"/>
          <p:cNvGrpSpPr/>
          <p:nvPr/>
        </p:nvGrpSpPr>
        <p:grpSpPr>
          <a:xfrm>
            <a:off x="10580142" y="3906575"/>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33" name="Picture 32" descr="D:\Pennie's documents\Images for TechEd06\Shapes_and_Graphics\Internet Cloud\cloud illustration icon.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Lst>
          </a:blip>
          <a:srcRect/>
          <a:stretch>
            <a:fillRect/>
          </a:stretch>
        </p:blipFill>
        <p:spPr bwMode="auto">
          <a:xfrm>
            <a:off x="8722300"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92970" y="4885171"/>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p:txBody>
          <a:bodyPr/>
          <a:lstStyle/>
          <a:p>
            <a:r>
              <a:rPr lang="sv-SE" dirty="0" smtClean="0"/>
              <a:t>Targeting Cloud infrastructure</a:t>
            </a:r>
            <a:endParaRPr lang="sv-SE" dirty="0"/>
          </a:p>
        </p:txBody>
      </p:sp>
      <p:sp>
        <p:nvSpPr>
          <p:cNvPr id="6" name="Text Placeholder 5"/>
          <p:cNvSpPr>
            <a:spLocks noGrp="1"/>
          </p:cNvSpPr>
          <p:nvPr>
            <p:ph type="body" sz="quarter" idx="10"/>
          </p:nvPr>
        </p:nvSpPr>
        <p:spPr>
          <a:xfrm>
            <a:off x="519115" y="1611347"/>
            <a:ext cx="11149013" cy="4240763"/>
          </a:xfrm>
        </p:spPr>
        <p:txBody>
          <a:bodyPr/>
          <a:lstStyle/>
          <a:p>
            <a:pPr marL="0" indent="0">
              <a:buNone/>
            </a:pPr>
            <a:endParaRPr lang="sv-SE" sz="1600" b="1" dirty="0" smtClean="0"/>
          </a:p>
          <a:p>
            <a:pPr marL="0" indent="0">
              <a:buNone/>
            </a:pPr>
            <a:r>
              <a:rPr lang="sv-SE" sz="1600" b="1" dirty="0" smtClean="0"/>
              <a:t>BREAKING </a:t>
            </a:r>
            <a:r>
              <a:rPr lang="sv-SE" sz="1600" b="1" dirty="0"/>
              <a:t>OUT OF THE BOX</a:t>
            </a:r>
          </a:p>
          <a:p>
            <a:pPr>
              <a:buSzPct val="120000"/>
              <a:buFont typeface="Wingdings" pitchFamily="2" charset="2"/>
              <a:buChar char="q"/>
            </a:pPr>
            <a:r>
              <a:rPr lang="sv-SE" sz="1600" b="1" dirty="0"/>
              <a:t>Install Webapp(Cmd/file/priv)</a:t>
            </a:r>
          </a:p>
          <a:p>
            <a:pPr>
              <a:buSzPct val="120000"/>
              <a:buFont typeface="Wingdings" pitchFamily="2" charset="2"/>
              <a:buChar char="q"/>
            </a:pPr>
            <a:r>
              <a:rPr lang="sv-SE" sz="1600" b="1" dirty="0"/>
              <a:t>Run Privilege Escalation</a:t>
            </a:r>
          </a:p>
          <a:p>
            <a:pPr>
              <a:buSzPct val="120000"/>
              <a:buFont typeface="Wingdings" pitchFamily="2" charset="2"/>
              <a:buChar char="q"/>
            </a:pPr>
            <a:r>
              <a:rPr lang="sv-SE" sz="1600" b="1" dirty="0"/>
              <a:t>Upload hacker tools</a:t>
            </a:r>
          </a:p>
          <a:p>
            <a:pPr>
              <a:buSzPct val="120000"/>
              <a:buFont typeface="Wingdings" pitchFamily="2" charset="2"/>
              <a:buChar char="q"/>
            </a:pPr>
            <a:r>
              <a:rPr lang="sv-SE" sz="1600" b="1" dirty="0"/>
              <a:t>Attack further..</a:t>
            </a:r>
          </a:p>
          <a:p>
            <a:pPr>
              <a:buSzPct val="120000"/>
              <a:buFont typeface="Wingdings" pitchFamily="2" charset="2"/>
              <a:buChar char="q"/>
            </a:pPr>
            <a:endParaRPr lang="sv-SE" sz="1800" b="1" dirty="0" smtClean="0"/>
          </a:p>
          <a:p>
            <a:pPr marL="0" indent="0">
              <a:buSzPct val="120000"/>
              <a:buNone/>
            </a:pPr>
            <a:r>
              <a:rPr lang="sv-SE" sz="1800" dirty="0"/>
              <a:t>What if the hackers are using your </a:t>
            </a:r>
            <a:r>
              <a:rPr lang="sv-SE" sz="1800" dirty="0" smtClean="0"/>
              <a:t>cloud?</a:t>
            </a:r>
            <a:endParaRPr lang="sv-SE" sz="1800" b="1" dirty="0" smtClean="0"/>
          </a:p>
          <a:p>
            <a:pPr>
              <a:buSzPct val="120000"/>
              <a:buFont typeface="Wingdings" pitchFamily="2" charset="2"/>
              <a:buChar char="q"/>
            </a:pPr>
            <a:endParaRPr lang="sv-SE" sz="1600" b="1" dirty="0"/>
          </a:p>
          <a:p>
            <a:pPr marL="0" indent="0">
              <a:buSzPct val="120000"/>
              <a:buNone/>
            </a:pPr>
            <a:r>
              <a:rPr lang="sv-SE" sz="1600" b="1" dirty="0" smtClean="0"/>
              <a:t>Hiding in a cloud server</a:t>
            </a:r>
          </a:p>
          <a:p>
            <a:pPr>
              <a:buSzPct val="120000"/>
              <a:buFont typeface="Wingdings" pitchFamily="2" charset="2"/>
              <a:buChar char="q"/>
            </a:pPr>
            <a:r>
              <a:rPr lang="sv-SE" sz="1600" b="1" dirty="0"/>
              <a:t>Install Webapp(Cmd/file/priv)</a:t>
            </a:r>
          </a:p>
          <a:p>
            <a:pPr>
              <a:buSzPct val="120000"/>
              <a:buFont typeface="Wingdings" pitchFamily="2" charset="2"/>
              <a:buChar char="q"/>
            </a:pPr>
            <a:r>
              <a:rPr lang="sv-SE" sz="1600" b="1" dirty="0"/>
              <a:t>Run Privilege </a:t>
            </a:r>
            <a:r>
              <a:rPr lang="sv-SE" sz="1600" b="1" dirty="0" smtClean="0"/>
              <a:t>Escalation</a:t>
            </a:r>
          </a:p>
          <a:p>
            <a:pPr>
              <a:buSzPct val="120000"/>
              <a:buFont typeface="Wingdings" pitchFamily="2" charset="2"/>
              <a:buChar char="q"/>
            </a:pPr>
            <a:endParaRPr lang="sv-SE" sz="1600" b="1" dirty="0"/>
          </a:p>
          <a:p>
            <a:pPr>
              <a:buSzPct val="120000"/>
              <a:buFont typeface="Wingdings" pitchFamily="2" charset="2"/>
              <a:buChar char="q"/>
            </a:pPr>
            <a:endParaRPr lang="sv-SE" sz="1600" b="1" dirty="0"/>
          </a:p>
          <a:p>
            <a:pPr marL="0" indent="0">
              <a:buSzPct val="120000"/>
              <a:buNone/>
            </a:pPr>
            <a:endParaRPr lang="sv-SE" sz="1600" b="1" dirty="0"/>
          </a:p>
        </p:txBody>
      </p:sp>
      <p:sp>
        <p:nvSpPr>
          <p:cNvPr id="3" name="TextBox 2"/>
          <p:cNvSpPr txBox="1"/>
          <p:nvPr/>
        </p:nvSpPr>
        <p:spPr>
          <a:xfrm>
            <a:off x="9100075" y="5666247"/>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31" name="Group 30"/>
          <p:cNvGrpSpPr/>
          <p:nvPr/>
        </p:nvGrpSpPr>
        <p:grpSpPr>
          <a:xfrm>
            <a:off x="10580518" y="3905084"/>
            <a:ext cx="1190161" cy="1064335"/>
            <a:chOff x="9492720" y="2269761"/>
            <a:chExt cx="1190161" cy="956308"/>
          </a:xfrm>
        </p:grpSpPr>
        <p:grpSp>
          <p:nvGrpSpPr>
            <p:cNvPr id="32" name="Group 31"/>
            <p:cNvGrpSpPr/>
            <p:nvPr/>
          </p:nvGrpSpPr>
          <p:grpSpPr>
            <a:xfrm>
              <a:off x="9492720" y="2269761"/>
              <a:ext cx="1190161" cy="956308"/>
              <a:chOff x="1217612" y="3205164"/>
              <a:chExt cx="1563688" cy="1176675"/>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36" name="Rectangle 3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37" name="Group 36"/>
          <p:cNvGrpSpPr/>
          <p:nvPr/>
        </p:nvGrpSpPr>
        <p:grpSpPr>
          <a:xfrm>
            <a:off x="8967389" y="3925725"/>
            <a:ext cx="1190161" cy="1064334"/>
            <a:chOff x="5896225" y="2149992"/>
            <a:chExt cx="1190161" cy="956307"/>
          </a:xfrm>
        </p:grpSpPr>
        <p:grpSp>
          <p:nvGrpSpPr>
            <p:cNvPr id="38" name="Group 37"/>
            <p:cNvGrpSpPr/>
            <p:nvPr/>
          </p:nvGrpSpPr>
          <p:grpSpPr>
            <a:xfrm>
              <a:off x="5896225" y="2149992"/>
              <a:ext cx="1190161" cy="956307"/>
              <a:chOff x="1217612" y="3205163"/>
              <a:chExt cx="1563688" cy="1176675"/>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41" name="Rectangle 40"/>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spTree>
    <p:extLst>
      <p:ext uri="{BB962C8B-B14F-4D97-AF65-F5344CB8AC3E}">
        <p14:creationId xmlns:p14="http://schemas.microsoft.com/office/powerpoint/2010/main" val="55023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6" name="Group 135"/>
          <p:cNvGrpSpPr/>
          <p:nvPr/>
        </p:nvGrpSpPr>
        <p:grpSpPr>
          <a:xfrm>
            <a:off x="10580142" y="3906575"/>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33" name="Picture 32" descr="D:\Pennie's documents\Images for TechEd06\Shapes_and_Graphics\Internet Cloud\cloud illustration icon.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Lst>
          </a:blip>
          <a:srcRect/>
          <a:stretch>
            <a:fillRect/>
          </a:stretch>
        </p:blipFill>
        <p:spPr bwMode="auto">
          <a:xfrm>
            <a:off x="8722300"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92970" y="4885171"/>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p:txBody>
          <a:bodyPr/>
          <a:lstStyle/>
          <a:p>
            <a:r>
              <a:rPr lang="sv-SE" dirty="0" smtClean="0"/>
              <a:t>Sidechannel Attacks</a:t>
            </a:r>
            <a:endParaRPr lang="sv-SE" dirty="0"/>
          </a:p>
        </p:txBody>
      </p:sp>
      <p:sp>
        <p:nvSpPr>
          <p:cNvPr id="6" name="Text Placeholder 5"/>
          <p:cNvSpPr>
            <a:spLocks noGrp="1"/>
          </p:cNvSpPr>
          <p:nvPr>
            <p:ph type="body" sz="quarter" idx="10"/>
          </p:nvPr>
        </p:nvSpPr>
        <p:spPr>
          <a:xfrm>
            <a:off x="519115" y="1611348"/>
            <a:ext cx="11149013" cy="793144"/>
          </a:xfrm>
        </p:spPr>
        <p:txBody>
          <a:bodyPr/>
          <a:lstStyle/>
          <a:p>
            <a:pPr marL="0" indent="0">
              <a:buNone/>
            </a:pPr>
            <a:endParaRPr lang="sv-SE" sz="1600" b="1" dirty="0" smtClean="0"/>
          </a:p>
          <a:p>
            <a:pPr lvl="1"/>
            <a:r>
              <a:rPr lang="sv-SE" sz="1600" b="1" dirty="0" smtClean="0"/>
              <a:t>IPv6 </a:t>
            </a:r>
            <a:r>
              <a:rPr lang="sv-SE" sz="1600" b="1" dirty="0"/>
              <a:t>Router Announcement DOS?</a:t>
            </a:r>
          </a:p>
          <a:p>
            <a:pPr lvl="1"/>
            <a:r>
              <a:rPr lang="sv-SE" sz="1600" b="1" dirty="0">
                <a:hlinkClick r:id="rId10"/>
              </a:rPr>
              <a:t>http://</a:t>
            </a:r>
            <a:r>
              <a:rPr lang="sv-SE" sz="1600" b="1" dirty="0" smtClean="0">
                <a:hlinkClick r:id="rId10"/>
              </a:rPr>
              <a:t>seclists.org/bugtraq/2011/Apr/51</a:t>
            </a:r>
            <a:endParaRPr lang="sv-SE" sz="1600" b="1" dirty="0"/>
          </a:p>
        </p:txBody>
      </p:sp>
      <p:sp>
        <p:nvSpPr>
          <p:cNvPr id="3" name="TextBox 2"/>
          <p:cNvSpPr txBox="1"/>
          <p:nvPr/>
        </p:nvSpPr>
        <p:spPr>
          <a:xfrm>
            <a:off x="9100075" y="5666247"/>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31" name="Group 30"/>
          <p:cNvGrpSpPr/>
          <p:nvPr/>
        </p:nvGrpSpPr>
        <p:grpSpPr>
          <a:xfrm>
            <a:off x="10580518" y="3905084"/>
            <a:ext cx="1190161" cy="1064335"/>
            <a:chOff x="9492720" y="2269761"/>
            <a:chExt cx="1190161" cy="956308"/>
          </a:xfrm>
        </p:grpSpPr>
        <p:grpSp>
          <p:nvGrpSpPr>
            <p:cNvPr id="32" name="Group 31"/>
            <p:cNvGrpSpPr/>
            <p:nvPr/>
          </p:nvGrpSpPr>
          <p:grpSpPr>
            <a:xfrm>
              <a:off x="9492720" y="2269761"/>
              <a:ext cx="1190161" cy="956308"/>
              <a:chOff x="1217612" y="3205164"/>
              <a:chExt cx="1563688" cy="1176675"/>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36" name="Rectangle 3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37" name="Group 36"/>
          <p:cNvGrpSpPr/>
          <p:nvPr/>
        </p:nvGrpSpPr>
        <p:grpSpPr>
          <a:xfrm>
            <a:off x="8967389" y="3925725"/>
            <a:ext cx="1190161" cy="1064334"/>
            <a:chOff x="5896225" y="2149992"/>
            <a:chExt cx="1190161" cy="956307"/>
          </a:xfrm>
        </p:grpSpPr>
        <p:grpSp>
          <p:nvGrpSpPr>
            <p:cNvPr id="38" name="Group 37"/>
            <p:cNvGrpSpPr/>
            <p:nvPr/>
          </p:nvGrpSpPr>
          <p:grpSpPr>
            <a:xfrm>
              <a:off x="5896225" y="2149992"/>
              <a:ext cx="1190161" cy="956307"/>
              <a:chOff x="1217612" y="3205163"/>
              <a:chExt cx="1563688" cy="1176675"/>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41" name="Rectangle 40"/>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grpSp>
        <p:nvGrpSpPr>
          <p:cNvPr id="42" name="Group 41"/>
          <p:cNvGrpSpPr/>
          <p:nvPr/>
        </p:nvGrpSpPr>
        <p:grpSpPr>
          <a:xfrm>
            <a:off x="9401214" y="2032701"/>
            <a:ext cx="1190161" cy="1064334"/>
            <a:chOff x="7980938" y="2470913"/>
            <a:chExt cx="1190161" cy="956307"/>
          </a:xfrm>
        </p:grpSpPr>
        <p:grpSp>
          <p:nvGrpSpPr>
            <p:cNvPr id="43" name="Group 42"/>
            <p:cNvGrpSpPr/>
            <p:nvPr/>
          </p:nvGrpSpPr>
          <p:grpSpPr>
            <a:xfrm>
              <a:off x="7980938" y="2470913"/>
              <a:ext cx="1190161" cy="956307"/>
              <a:chOff x="1217612" y="3205163"/>
              <a:chExt cx="1563688" cy="1176675"/>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55" name="Rectangle 54"/>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45" name="TextBox 44"/>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 1</a:t>
              </a:r>
            </a:p>
          </p:txBody>
        </p:sp>
      </p:grpSp>
      <p:grpSp>
        <p:nvGrpSpPr>
          <p:cNvPr id="56" name="Group 55"/>
          <p:cNvGrpSpPr/>
          <p:nvPr/>
        </p:nvGrpSpPr>
        <p:grpSpPr>
          <a:xfrm>
            <a:off x="8174348" y="2032700"/>
            <a:ext cx="1190161" cy="1064334"/>
            <a:chOff x="7980938" y="2470913"/>
            <a:chExt cx="1190161" cy="956307"/>
          </a:xfrm>
        </p:grpSpPr>
        <p:grpSp>
          <p:nvGrpSpPr>
            <p:cNvPr id="57" name="Group 56"/>
            <p:cNvGrpSpPr/>
            <p:nvPr/>
          </p:nvGrpSpPr>
          <p:grpSpPr>
            <a:xfrm>
              <a:off x="7980938" y="2470913"/>
              <a:ext cx="1190161" cy="956307"/>
              <a:chOff x="1217612" y="3205163"/>
              <a:chExt cx="1563688" cy="1176675"/>
            </a:xfrm>
          </p:grpSpPr>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60" name="Rectangle 59"/>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58" name="TextBox 57"/>
            <p:cNvSpPr txBox="1"/>
            <p:nvPr/>
          </p:nvSpPr>
          <p:spPr>
            <a:xfrm>
              <a:off x="8082754" y="2562664"/>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 2</a:t>
              </a:r>
            </a:p>
          </p:txBody>
        </p:sp>
      </p:grpSp>
    </p:spTree>
    <p:extLst>
      <p:ext uri="{BB962C8B-B14F-4D97-AF65-F5344CB8AC3E}">
        <p14:creationId xmlns:p14="http://schemas.microsoft.com/office/powerpoint/2010/main" val="1851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6" name="Group 135"/>
          <p:cNvGrpSpPr/>
          <p:nvPr/>
        </p:nvGrpSpPr>
        <p:grpSpPr>
          <a:xfrm>
            <a:off x="10580142" y="3906575"/>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33" name="Picture 32" descr="D:\Pennie's documents\Images for TechEd06\Shapes_and_Graphics\Internet Cloud\cloud illustration icon.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Lst>
          </a:blip>
          <a:srcRect/>
          <a:stretch>
            <a:fillRect/>
          </a:stretch>
        </p:blipFill>
        <p:spPr bwMode="auto">
          <a:xfrm>
            <a:off x="8719073"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92970" y="4885171"/>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p:txBody>
          <a:bodyPr/>
          <a:lstStyle/>
          <a:p>
            <a:r>
              <a:rPr lang="sv-SE" dirty="0"/>
              <a:t>Vulnerable cloud services</a:t>
            </a:r>
          </a:p>
        </p:txBody>
      </p:sp>
      <p:sp>
        <p:nvSpPr>
          <p:cNvPr id="6" name="Text Placeholder 5"/>
          <p:cNvSpPr>
            <a:spLocks noGrp="1"/>
          </p:cNvSpPr>
          <p:nvPr>
            <p:ph type="body" sz="quarter" idx="10"/>
          </p:nvPr>
        </p:nvSpPr>
        <p:spPr>
          <a:xfrm>
            <a:off x="519115" y="1611348"/>
            <a:ext cx="11149013" cy="2763213"/>
          </a:xfrm>
        </p:spPr>
        <p:txBody>
          <a:bodyPr/>
          <a:lstStyle/>
          <a:p>
            <a:pPr marL="0" indent="0">
              <a:buNone/>
            </a:pPr>
            <a:endParaRPr lang="sv-SE" sz="1600" b="1" dirty="0" smtClean="0"/>
          </a:p>
          <a:p>
            <a:pPr marL="0" indent="0">
              <a:buNone/>
            </a:pPr>
            <a:r>
              <a:rPr lang="sv-SE" sz="1600" b="1" dirty="0" smtClean="0"/>
              <a:t>ATTACKING </a:t>
            </a:r>
            <a:r>
              <a:rPr lang="sv-SE" sz="1600" b="1" dirty="0"/>
              <a:t>USER USING XSS</a:t>
            </a:r>
          </a:p>
          <a:p>
            <a:pPr>
              <a:buSzPct val="120000"/>
              <a:buFont typeface="Wingdings" pitchFamily="2" charset="2"/>
              <a:buChar char="q"/>
            </a:pPr>
            <a:r>
              <a:rPr lang="sv-SE" sz="1600" dirty="0"/>
              <a:t>Hacker purchase service</a:t>
            </a:r>
          </a:p>
          <a:p>
            <a:pPr>
              <a:buSzPct val="120000"/>
              <a:buFont typeface="Wingdings" pitchFamily="2" charset="2"/>
              <a:buChar char="q"/>
            </a:pPr>
            <a:r>
              <a:rPr lang="sv-SE" sz="1600" dirty="0"/>
              <a:t>Hacker identifies XSS</a:t>
            </a:r>
          </a:p>
          <a:p>
            <a:pPr>
              <a:buSzPct val="120000"/>
              <a:buFont typeface="Wingdings" pitchFamily="2" charset="2"/>
              <a:buChar char="q"/>
            </a:pPr>
            <a:r>
              <a:rPr lang="sv-SE" sz="1600" dirty="0"/>
              <a:t>Hacker attacks User</a:t>
            </a:r>
          </a:p>
          <a:p>
            <a:pPr marL="0" indent="0">
              <a:buNone/>
            </a:pPr>
            <a:endParaRPr lang="sv-SE" sz="1600" b="1" dirty="0" smtClean="0"/>
          </a:p>
          <a:p>
            <a:pPr marL="0" indent="0">
              <a:buNone/>
            </a:pPr>
            <a:r>
              <a:rPr lang="sv-SE" sz="1600" b="1" dirty="0" smtClean="0"/>
              <a:t>ATTACKING </a:t>
            </a:r>
            <a:r>
              <a:rPr lang="sv-SE" sz="1600" b="1" dirty="0"/>
              <a:t>USER USING SQL-inject</a:t>
            </a:r>
          </a:p>
          <a:p>
            <a:pPr>
              <a:buSzPct val="120000"/>
              <a:buFont typeface="Wingdings" pitchFamily="2" charset="2"/>
              <a:buChar char="q"/>
            </a:pPr>
            <a:r>
              <a:rPr lang="sv-SE" sz="1600" b="1" dirty="0"/>
              <a:t>Hacker purchase service</a:t>
            </a:r>
          </a:p>
          <a:p>
            <a:pPr>
              <a:buSzPct val="120000"/>
              <a:buFont typeface="Wingdings" pitchFamily="2" charset="2"/>
              <a:buChar char="q"/>
            </a:pPr>
            <a:r>
              <a:rPr lang="sv-SE" sz="1600" b="1" dirty="0"/>
              <a:t>Hacker identifies SQL Injection</a:t>
            </a:r>
          </a:p>
          <a:p>
            <a:pPr>
              <a:buSzPct val="120000"/>
              <a:buFont typeface="Wingdings" pitchFamily="2" charset="2"/>
              <a:buChar char="q"/>
            </a:pPr>
            <a:r>
              <a:rPr lang="sv-SE" sz="1600" b="1" dirty="0"/>
              <a:t>Hacker attacks platform/database</a:t>
            </a:r>
          </a:p>
        </p:txBody>
      </p:sp>
      <p:sp>
        <p:nvSpPr>
          <p:cNvPr id="3" name="TextBox 2"/>
          <p:cNvSpPr txBox="1"/>
          <p:nvPr/>
        </p:nvSpPr>
        <p:spPr>
          <a:xfrm>
            <a:off x="9100075" y="5666247"/>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31" name="Group 30"/>
          <p:cNvGrpSpPr/>
          <p:nvPr/>
        </p:nvGrpSpPr>
        <p:grpSpPr>
          <a:xfrm>
            <a:off x="10580518" y="3905084"/>
            <a:ext cx="1190161" cy="1064335"/>
            <a:chOff x="9492720" y="2269761"/>
            <a:chExt cx="1190161" cy="956308"/>
          </a:xfrm>
        </p:grpSpPr>
        <p:grpSp>
          <p:nvGrpSpPr>
            <p:cNvPr id="32" name="Group 31"/>
            <p:cNvGrpSpPr/>
            <p:nvPr/>
          </p:nvGrpSpPr>
          <p:grpSpPr>
            <a:xfrm>
              <a:off x="9492720" y="2269761"/>
              <a:ext cx="1190161" cy="956308"/>
              <a:chOff x="1217612" y="3205164"/>
              <a:chExt cx="1563688" cy="1176675"/>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36" name="Rectangle 3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37" name="Group 36"/>
          <p:cNvGrpSpPr/>
          <p:nvPr/>
        </p:nvGrpSpPr>
        <p:grpSpPr>
          <a:xfrm>
            <a:off x="8967389" y="3925725"/>
            <a:ext cx="1190161" cy="1064334"/>
            <a:chOff x="5896225" y="2149992"/>
            <a:chExt cx="1190161" cy="956307"/>
          </a:xfrm>
        </p:grpSpPr>
        <p:grpSp>
          <p:nvGrpSpPr>
            <p:cNvPr id="38" name="Group 37"/>
            <p:cNvGrpSpPr/>
            <p:nvPr/>
          </p:nvGrpSpPr>
          <p:grpSpPr>
            <a:xfrm>
              <a:off x="5896225" y="2149992"/>
              <a:ext cx="1190161" cy="956307"/>
              <a:chOff x="1217612" y="3205163"/>
              <a:chExt cx="1563688" cy="1176675"/>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41" name="Rectangle 40"/>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sp>
        <p:nvSpPr>
          <p:cNvPr id="61" name="Can 60"/>
          <p:cNvSpPr/>
          <p:nvPr/>
        </p:nvSpPr>
        <p:spPr>
          <a:xfrm>
            <a:off x="9447317"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Tree>
    <p:extLst>
      <p:ext uri="{BB962C8B-B14F-4D97-AF65-F5344CB8AC3E}">
        <p14:creationId xmlns:p14="http://schemas.microsoft.com/office/powerpoint/2010/main" val="110133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6" name="Group 135"/>
          <p:cNvGrpSpPr/>
          <p:nvPr/>
        </p:nvGrpSpPr>
        <p:grpSpPr>
          <a:xfrm>
            <a:off x="10580142" y="3906575"/>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33" name="Picture 32" descr="D:\Pennie's documents\Images for TechEd06\Shapes_and_Graphics\Internet Cloud\cloud illustration icon.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Lst>
          </a:blip>
          <a:srcRect/>
          <a:stretch>
            <a:fillRect/>
          </a:stretch>
        </p:blipFill>
        <p:spPr bwMode="auto">
          <a:xfrm>
            <a:off x="8719073"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53" name="Picture 2" descr="C:\Users\mm01\Desktop\httpzcoolcomcnpicpngpng_7945p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92970" y="4885171"/>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m01\Desktop\httpzcoolcomcnpicpngpng_7945p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sp>
        <p:nvSpPr>
          <p:cNvPr id="146" name="Title 1"/>
          <p:cNvSpPr>
            <a:spLocks noGrp="1"/>
          </p:cNvSpPr>
          <p:nvPr>
            <p:ph type="title"/>
          </p:nvPr>
        </p:nvSpPr>
        <p:spPr/>
        <p:txBody>
          <a:bodyPr/>
          <a:lstStyle/>
          <a:p>
            <a:r>
              <a:rPr lang="sv-SE" dirty="0" smtClean="0"/>
              <a:t>Using the cloud for evil</a:t>
            </a:r>
            <a:endParaRPr lang="sv-SE" dirty="0"/>
          </a:p>
        </p:txBody>
      </p:sp>
      <p:sp>
        <p:nvSpPr>
          <p:cNvPr id="6" name="Text Placeholder 5"/>
          <p:cNvSpPr>
            <a:spLocks noGrp="1"/>
          </p:cNvSpPr>
          <p:nvPr>
            <p:ph type="body" sz="quarter" idx="10"/>
          </p:nvPr>
        </p:nvSpPr>
        <p:spPr>
          <a:xfrm>
            <a:off x="519115" y="1611348"/>
            <a:ext cx="11149013" cy="1074582"/>
          </a:xfrm>
        </p:spPr>
        <p:txBody>
          <a:bodyPr/>
          <a:lstStyle/>
          <a:p>
            <a:pPr marL="0" indent="0">
              <a:buNone/>
            </a:pPr>
            <a:r>
              <a:rPr lang="sv-SE" sz="1600" b="1" dirty="0" smtClean="0"/>
              <a:t>CONTROLLING BOTS FROM THE CLOUD</a:t>
            </a:r>
          </a:p>
          <a:p>
            <a:pPr>
              <a:buSzPct val="120000"/>
              <a:buFont typeface="Wingdings" pitchFamily="2" charset="2"/>
              <a:buChar char="q"/>
            </a:pPr>
            <a:r>
              <a:rPr lang="sv-SE" sz="1600" b="1" dirty="0" smtClean="0"/>
              <a:t>Hacker </a:t>
            </a:r>
            <a:r>
              <a:rPr lang="sv-SE" sz="1600" b="1" dirty="0"/>
              <a:t>purchase service</a:t>
            </a:r>
          </a:p>
          <a:p>
            <a:pPr>
              <a:buSzPct val="120000"/>
              <a:buFont typeface="Wingdings" pitchFamily="2" charset="2"/>
              <a:buChar char="q"/>
            </a:pPr>
            <a:r>
              <a:rPr lang="sv-SE" sz="1600" b="1" dirty="0"/>
              <a:t>Hacker attacks clients</a:t>
            </a:r>
          </a:p>
          <a:p>
            <a:pPr>
              <a:buSzPct val="120000"/>
              <a:buFont typeface="Wingdings" pitchFamily="2" charset="2"/>
              <a:buChar char="q"/>
            </a:pPr>
            <a:r>
              <a:rPr lang="sv-SE" sz="1600" b="1" dirty="0"/>
              <a:t>Hacker controls clients from the cloud</a:t>
            </a:r>
          </a:p>
        </p:txBody>
      </p:sp>
      <p:sp>
        <p:nvSpPr>
          <p:cNvPr id="3" name="TextBox 2"/>
          <p:cNvSpPr txBox="1"/>
          <p:nvPr/>
        </p:nvSpPr>
        <p:spPr>
          <a:xfrm>
            <a:off x="9100075" y="5666247"/>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31" name="Group 30"/>
          <p:cNvGrpSpPr/>
          <p:nvPr/>
        </p:nvGrpSpPr>
        <p:grpSpPr>
          <a:xfrm>
            <a:off x="10580518" y="3905084"/>
            <a:ext cx="1190161" cy="1064335"/>
            <a:chOff x="9492720" y="2269761"/>
            <a:chExt cx="1190161" cy="956308"/>
          </a:xfrm>
        </p:grpSpPr>
        <p:grpSp>
          <p:nvGrpSpPr>
            <p:cNvPr id="32" name="Group 31"/>
            <p:cNvGrpSpPr/>
            <p:nvPr/>
          </p:nvGrpSpPr>
          <p:grpSpPr>
            <a:xfrm>
              <a:off x="9492720" y="2269761"/>
              <a:ext cx="1190161" cy="956308"/>
              <a:chOff x="1217612" y="3205164"/>
              <a:chExt cx="1563688" cy="1176675"/>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36" name="Rectangle 3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37" name="Group 36"/>
          <p:cNvGrpSpPr/>
          <p:nvPr/>
        </p:nvGrpSpPr>
        <p:grpSpPr>
          <a:xfrm>
            <a:off x="8967389" y="3925725"/>
            <a:ext cx="1190161" cy="1064334"/>
            <a:chOff x="5896225" y="2149992"/>
            <a:chExt cx="1190161" cy="956307"/>
          </a:xfrm>
        </p:grpSpPr>
        <p:grpSp>
          <p:nvGrpSpPr>
            <p:cNvPr id="38" name="Group 37"/>
            <p:cNvGrpSpPr/>
            <p:nvPr/>
          </p:nvGrpSpPr>
          <p:grpSpPr>
            <a:xfrm>
              <a:off x="5896225" y="2149992"/>
              <a:ext cx="1190161" cy="956307"/>
              <a:chOff x="1217612" y="3205163"/>
              <a:chExt cx="1563688" cy="1176675"/>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41" name="Rectangle 40"/>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sp>
        <p:nvSpPr>
          <p:cNvPr id="61" name="Can 60"/>
          <p:cNvSpPr/>
          <p:nvPr/>
        </p:nvSpPr>
        <p:spPr>
          <a:xfrm>
            <a:off x="9447317"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Tree>
    <p:extLst>
      <p:ext uri="{BB962C8B-B14F-4D97-AF65-F5344CB8AC3E}">
        <p14:creationId xmlns:p14="http://schemas.microsoft.com/office/powerpoint/2010/main" val="16748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bwMode="auto">
          <a:xfrm>
            <a:off x="5347201" y="3511380"/>
            <a:ext cx="6730501" cy="3369513"/>
          </a:xfrm>
          <a:prstGeom prst="rect">
            <a:avLst/>
          </a:prstGeom>
          <a:noFill/>
          <a:ln>
            <a:solidFill>
              <a:schemeClr val="tx1"/>
            </a:solidFill>
            <a:prstDash val="lgDash"/>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5" name="Rectangle 4"/>
          <p:cNvSpPr/>
          <p:nvPr/>
        </p:nvSpPr>
        <p:spPr bwMode="auto">
          <a:xfrm>
            <a:off x="5347202" y="141866"/>
            <a:ext cx="6730501" cy="3369513"/>
          </a:xfrm>
          <a:prstGeom prst="rect">
            <a:avLst/>
          </a:prstGeom>
          <a:noFill/>
          <a:ln>
            <a:solidFill>
              <a:schemeClr val="tx1"/>
            </a:solidFill>
            <a:prstDash val="lgDash"/>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nvGrpSpPr>
          <p:cNvPr id="31" name="Group 30"/>
          <p:cNvGrpSpPr/>
          <p:nvPr/>
        </p:nvGrpSpPr>
        <p:grpSpPr>
          <a:xfrm>
            <a:off x="6312570" y="4478929"/>
            <a:ext cx="1190161" cy="1064334"/>
            <a:chOff x="5896225" y="2149992"/>
            <a:chExt cx="1190161" cy="956307"/>
          </a:xfrm>
        </p:grpSpPr>
        <p:grpSp>
          <p:nvGrpSpPr>
            <p:cNvPr id="24" name="Group 23"/>
            <p:cNvGrpSpPr/>
            <p:nvPr/>
          </p:nvGrpSpPr>
          <p:grpSpPr>
            <a:xfrm>
              <a:off x="5896225" y="2149992"/>
              <a:ext cx="1190161" cy="956307"/>
              <a:chOff x="1217612" y="3205163"/>
              <a:chExt cx="1563688" cy="1176675"/>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6" name="Rectangle 2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2" name="TextBox 1"/>
            <p:cNvSpPr txBox="1"/>
            <p:nvPr/>
          </p:nvSpPr>
          <p:spPr>
            <a:xfrm>
              <a:off x="5998041" y="2405112"/>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AD DS</a:t>
              </a:r>
            </a:p>
          </p:txBody>
        </p:sp>
      </p:grpSp>
      <p:grpSp>
        <p:nvGrpSpPr>
          <p:cNvPr id="4" name="Group 3"/>
          <p:cNvGrpSpPr/>
          <p:nvPr/>
        </p:nvGrpSpPr>
        <p:grpSpPr>
          <a:xfrm>
            <a:off x="6319800" y="5651872"/>
            <a:ext cx="1190161" cy="1064335"/>
            <a:chOff x="9492720" y="2269761"/>
            <a:chExt cx="1190161" cy="956308"/>
          </a:xfrm>
        </p:grpSpPr>
        <p:grpSp>
          <p:nvGrpSpPr>
            <p:cNvPr id="27" name="Group 26"/>
            <p:cNvGrpSpPr/>
            <p:nvPr/>
          </p:nvGrpSpPr>
          <p:grpSpPr>
            <a:xfrm>
              <a:off x="9492720" y="2269761"/>
              <a:ext cx="1190161" cy="956308"/>
              <a:chOff x="1217612" y="3205164"/>
              <a:chExt cx="1563688" cy="1176675"/>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29" name="Rectangle 28"/>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7" name="TextBox 16"/>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pic>
        <p:nvPicPr>
          <p:cNvPr id="141" name="Picture 2" descr="C:\Users\mm01\Desktop\httpzcoolcomcnpicpngpng_7945p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536650" y="5748232"/>
            <a:ext cx="783148" cy="871615"/>
          </a:xfrm>
          <a:prstGeom prst="rect">
            <a:avLst/>
          </a:prstGeom>
          <a:noFill/>
          <a:extLst>
            <a:ext uri="{909E8E84-426E-40DD-AFC4-6F175D3DCCD1}">
              <a14:hiddenFill xmlns:a14="http://schemas.microsoft.com/office/drawing/2010/main">
                <a:solidFill>
                  <a:srgbClr val="FFFFFF"/>
                </a:solidFill>
              </a14:hiddenFill>
            </a:ext>
          </a:extLst>
        </p:spPr>
      </p:pic>
      <p:sp>
        <p:nvSpPr>
          <p:cNvPr id="146" name="Title 1"/>
          <p:cNvSpPr>
            <a:spLocks noGrp="1"/>
          </p:cNvSpPr>
          <p:nvPr>
            <p:ph type="title"/>
          </p:nvPr>
        </p:nvSpPr>
        <p:spPr>
          <a:xfrm>
            <a:off x="519115" y="254423"/>
            <a:ext cx="11149013" cy="633237"/>
          </a:xfrm>
        </p:spPr>
        <p:txBody>
          <a:bodyPr/>
          <a:lstStyle/>
          <a:p>
            <a:r>
              <a:rPr lang="sv-SE" dirty="0" smtClean="0"/>
              <a:t>Identity Architecture</a:t>
            </a:r>
            <a:endParaRPr lang="sv-SE" dirty="0"/>
          </a:p>
        </p:txBody>
      </p:sp>
      <p:sp>
        <p:nvSpPr>
          <p:cNvPr id="6" name="TextBox 5"/>
          <p:cNvSpPr txBox="1"/>
          <p:nvPr/>
        </p:nvSpPr>
        <p:spPr>
          <a:xfrm>
            <a:off x="5483763" y="3654732"/>
            <a:ext cx="202619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Customer Premises</a:t>
            </a:r>
          </a:p>
        </p:txBody>
      </p:sp>
      <p:sp>
        <p:nvSpPr>
          <p:cNvPr id="100" name="Rounded Rectangle 99"/>
          <p:cNvSpPr/>
          <p:nvPr/>
        </p:nvSpPr>
        <p:spPr>
          <a:xfrm>
            <a:off x="8085985" y="6004243"/>
            <a:ext cx="1119830" cy="508846"/>
          </a:xfrm>
          <a:prstGeom prst="roundRect">
            <a:avLst/>
          </a:prstGeom>
          <a:solidFill>
            <a:schemeClr val="tx2">
              <a:lumMod val="40000"/>
              <a:lumOff val="6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lIns="0" tIns="0" rIns="0" bIns="32650" rtlCol="0" anchor="ctr"/>
          <a:lstStyle/>
          <a:p>
            <a:pPr algn="ctr"/>
            <a:r>
              <a:rPr lang="en-US" sz="1200" dirty="0" smtClean="0">
                <a:solidFill>
                  <a:schemeClr val="bg1"/>
                </a:solidFill>
              </a:rPr>
              <a:t>Service connector</a:t>
            </a:r>
            <a:endParaRPr lang="en-US" sz="1200" dirty="0">
              <a:solidFill>
                <a:schemeClr val="bg1"/>
              </a:solidFill>
            </a:endParaRPr>
          </a:p>
        </p:txBody>
      </p:sp>
      <p:grpSp>
        <p:nvGrpSpPr>
          <p:cNvPr id="103" name="Group 102"/>
          <p:cNvGrpSpPr/>
          <p:nvPr/>
        </p:nvGrpSpPr>
        <p:grpSpPr>
          <a:xfrm>
            <a:off x="9842434" y="5513912"/>
            <a:ext cx="1190161" cy="1064334"/>
            <a:chOff x="5896225" y="2149992"/>
            <a:chExt cx="1190161" cy="956307"/>
          </a:xfrm>
        </p:grpSpPr>
        <p:grpSp>
          <p:nvGrpSpPr>
            <p:cNvPr id="104" name="Group 103"/>
            <p:cNvGrpSpPr/>
            <p:nvPr/>
          </p:nvGrpSpPr>
          <p:grpSpPr>
            <a:xfrm>
              <a:off x="5896225" y="2149992"/>
              <a:ext cx="1190161" cy="956307"/>
              <a:chOff x="1217612" y="3205163"/>
              <a:chExt cx="1563688" cy="1176675"/>
            </a:xfrm>
          </p:grpSpPr>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07" name="Rectangle 106"/>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05" name="TextBox 104"/>
            <p:cNvSpPr txBox="1"/>
            <p:nvPr/>
          </p:nvSpPr>
          <p:spPr>
            <a:xfrm>
              <a:off x="5958269" y="2262237"/>
              <a:ext cx="112811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MS</a:t>
              </a:r>
            </a:p>
            <a:p>
              <a:pPr algn="ctr"/>
              <a:r>
                <a:rPr lang="sv-SE" dirty="0" smtClean="0">
                  <a:gradFill>
                    <a:gsLst>
                      <a:gs pos="0">
                        <a:schemeClr val="tx1"/>
                      </a:gs>
                      <a:gs pos="86000">
                        <a:schemeClr val="tx1"/>
                      </a:gs>
                    </a:gsLst>
                    <a:lin ang="5400000" scaled="0"/>
                  </a:gradFill>
                </a:rPr>
                <a:t>Dirsync</a:t>
              </a:r>
            </a:p>
          </p:txBody>
        </p:sp>
      </p:grpSp>
      <p:grpSp>
        <p:nvGrpSpPr>
          <p:cNvPr id="109" name="Group 108"/>
          <p:cNvGrpSpPr/>
          <p:nvPr/>
        </p:nvGrpSpPr>
        <p:grpSpPr>
          <a:xfrm>
            <a:off x="8113167" y="4450934"/>
            <a:ext cx="1190161" cy="1064334"/>
            <a:chOff x="5896225" y="2149992"/>
            <a:chExt cx="1190161" cy="956307"/>
          </a:xfrm>
        </p:grpSpPr>
        <p:grpSp>
          <p:nvGrpSpPr>
            <p:cNvPr id="110" name="Group 109"/>
            <p:cNvGrpSpPr/>
            <p:nvPr/>
          </p:nvGrpSpPr>
          <p:grpSpPr>
            <a:xfrm>
              <a:off x="5896225" y="2149992"/>
              <a:ext cx="1190161" cy="956307"/>
              <a:chOff x="1217612" y="3205163"/>
              <a:chExt cx="1563688" cy="1176675"/>
            </a:xfrm>
          </p:grpSpPr>
          <p:pic>
            <p:nvPicPr>
              <p:cNvPr id="112" name="Picture 1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13" name="Rectangle 112"/>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11" name="TextBox 110"/>
            <p:cNvSpPr txBox="1"/>
            <p:nvPr/>
          </p:nvSpPr>
          <p:spPr>
            <a:xfrm>
              <a:off x="5958269" y="2424162"/>
              <a:ext cx="112811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AD FS</a:t>
              </a:r>
            </a:p>
          </p:txBody>
        </p:sp>
      </p:grpSp>
      <p:sp>
        <p:nvSpPr>
          <p:cNvPr id="114" name="Rounded Rectangle 113"/>
          <p:cNvSpPr/>
          <p:nvPr/>
        </p:nvSpPr>
        <p:spPr bwMode="auto">
          <a:xfrm>
            <a:off x="6667082" y="2379702"/>
            <a:ext cx="5086771" cy="1001299"/>
          </a:xfrm>
          <a:prstGeom prst="roundRect">
            <a:avLst/>
          </a:prstGeom>
          <a:solidFill>
            <a:schemeClr val="tx1">
              <a:lumMod val="6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0" tIns="45715" rIns="91430" bIns="45715" numCol="1" spcCol="0" rtlCol="0" anchor="ctr" anchorCtr="0" compatLnSpc="1">
            <a:prstTxWarp prst="textNoShape">
              <a:avLst/>
            </a:prstTxWarp>
          </a:bodyPr>
          <a:lstStyle/>
          <a:p>
            <a:pPr algn="ctr" defTabSz="914034"/>
            <a:endParaRPr lang="en-US" sz="1600" dirty="0">
              <a:solidFill>
                <a:schemeClr val="tx1"/>
              </a:solidFill>
            </a:endParaRPr>
          </a:p>
        </p:txBody>
      </p:sp>
      <p:sp>
        <p:nvSpPr>
          <p:cNvPr id="116" name="Rounded Rectangle 115"/>
          <p:cNvSpPr/>
          <p:nvPr/>
        </p:nvSpPr>
        <p:spPr>
          <a:xfrm>
            <a:off x="10297665" y="3707894"/>
            <a:ext cx="1453771" cy="743040"/>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50" rtlCol="0" anchor="ctr"/>
          <a:lstStyle/>
          <a:p>
            <a:pPr algn="ctr"/>
            <a:r>
              <a:rPr lang="en-US" sz="1400" dirty="0" smtClean="0"/>
              <a:t>Provisioning</a:t>
            </a:r>
          </a:p>
          <a:p>
            <a:pPr algn="ctr"/>
            <a:r>
              <a:rPr lang="en-US" sz="1400" dirty="0" smtClean="0"/>
              <a:t>platform</a:t>
            </a:r>
            <a:endParaRPr lang="en-US" sz="1400" dirty="0"/>
          </a:p>
        </p:txBody>
      </p:sp>
      <p:sp>
        <p:nvSpPr>
          <p:cNvPr id="120" name="Rounded Rectangle 119"/>
          <p:cNvSpPr/>
          <p:nvPr/>
        </p:nvSpPr>
        <p:spPr>
          <a:xfrm>
            <a:off x="6893128" y="2589685"/>
            <a:ext cx="1303816" cy="60778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32650" rtlCol="0" anchor="ctr"/>
          <a:lstStyle/>
          <a:p>
            <a:pPr algn="ctr"/>
            <a:r>
              <a:rPr lang="en-US" sz="1400" dirty="0" smtClean="0"/>
              <a:t>Federation</a:t>
            </a:r>
          </a:p>
          <a:p>
            <a:pPr algn="ctr"/>
            <a:r>
              <a:rPr lang="en-US" sz="1400" dirty="0" smtClean="0"/>
              <a:t>Gateway</a:t>
            </a:r>
            <a:endParaRPr lang="en-US" sz="1400" dirty="0"/>
          </a:p>
        </p:txBody>
      </p:sp>
      <p:sp>
        <p:nvSpPr>
          <p:cNvPr id="121" name="Rectangle 120"/>
          <p:cNvSpPr/>
          <p:nvPr/>
        </p:nvSpPr>
        <p:spPr>
          <a:xfrm>
            <a:off x="146549" y="1551391"/>
            <a:ext cx="811683" cy="415754"/>
          </a:xfrm>
          <a:prstGeom prst="rect">
            <a:avLst/>
          </a:prstGeom>
        </p:spPr>
        <p:txBody>
          <a:bodyPr wrap="none" lIns="91433" tIns="45717" rIns="91433" bIns="45717">
            <a:spAutoFit/>
          </a:bodyPr>
          <a:lstStyle/>
          <a:p>
            <a:r>
              <a:rPr lang="en-US" sz="2000" b="1" dirty="0" smtClean="0">
                <a:solidFill>
                  <a:schemeClr val="bg1"/>
                </a:solidFill>
              </a:rPr>
              <a:t>Trust</a:t>
            </a:r>
            <a:endParaRPr lang="en-US" sz="2000" b="1" dirty="0">
              <a:solidFill>
                <a:schemeClr val="bg1"/>
              </a:solidFill>
            </a:endParaRPr>
          </a:p>
        </p:txBody>
      </p:sp>
      <p:sp>
        <p:nvSpPr>
          <p:cNvPr id="122" name="Flowchart: Magnetic Disk 121"/>
          <p:cNvSpPr/>
          <p:nvPr/>
        </p:nvSpPr>
        <p:spPr bwMode="auto">
          <a:xfrm>
            <a:off x="10438812" y="2437955"/>
            <a:ext cx="1072383" cy="911243"/>
          </a:xfrm>
          <a:prstGeom prst="flowChartMagneticDisk">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chemeClr val="tx1"/>
              </a:solidFill>
            </a:endParaRPr>
          </a:p>
        </p:txBody>
      </p:sp>
      <p:sp>
        <p:nvSpPr>
          <p:cNvPr id="123" name="TextBox 122"/>
          <p:cNvSpPr txBox="1"/>
          <p:nvPr/>
        </p:nvSpPr>
        <p:spPr>
          <a:xfrm>
            <a:off x="10375784" y="2583747"/>
            <a:ext cx="1297528" cy="511706"/>
          </a:xfrm>
          <a:prstGeom prst="rect">
            <a:avLst/>
          </a:prstGeom>
          <a:noFill/>
        </p:spPr>
        <p:txBody>
          <a:bodyPr wrap="square" lIns="0" tIns="0" rIns="0" bIns="0" rtlCol="0">
            <a:spAutoFit/>
          </a:bodyPr>
          <a:lstStyle/>
          <a:p>
            <a:pPr algn="ctr"/>
            <a:r>
              <a:rPr lang="en-US" sz="1600" dirty="0" smtClean="0"/>
              <a:t>Directory</a:t>
            </a:r>
          </a:p>
          <a:p>
            <a:pPr algn="ctr"/>
            <a:r>
              <a:rPr lang="en-US" sz="1600" dirty="0" smtClean="0"/>
              <a:t>Store</a:t>
            </a:r>
          </a:p>
        </p:txBody>
      </p:sp>
      <p:sp>
        <p:nvSpPr>
          <p:cNvPr id="124" name="Rounded Rectangle 123"/>
          <p:cNvSpPr/>
          <p:nvPr/>
        </p:nvSpPr>
        <p:spPr>
          <a:xfrm>
            <a:off x="10297663" y="4642946"/>
            <a:ext cx="1456188" cy="520997"/>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50" rtlCol="0" anchor="ctr"/>
          <a:lstStyle/>
          <a:p>
            <a:pPr algn="ctr"/>
            <a:r>
              <a:rPr lang="en-US" sz="1600" dirty="0" smtClean="0">
                <a:solidFill>
                  <a:schemeClr val="tx1"/>
                </a:solidFill>
              </a:rPr>
              <a:t>Admin Portal</a:t>
            </a:r>
            <a:endParaRPr lang="en-US" sz="1600" dirty="0">
              <a:solidFill>
                <a:schemeClr val="tx1"/>
              </a:solidFill>
            </a:endParaRPr>
          </a:p>
        </p:txBody>
      </p:sp>
      <p:sp>
        <p:nvSpPr>
          <p:cNvPr id="126" name="Rounded Rectangle 125"/>
          <p:cNvSpPr/>
          <p:nvPr/>
        </p:nvSpPr>
        <p:spPr>
          <a:xfrm>
            <a:off x="8642126" y="2553889"/>
            <a:ext cx="1466958" cy="60778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32650" rtlCol="0" anchor="ctr"/>
          <a:lstStyle/>
          <a:p>
            <a:pPr algn="ctr"/>
            <a:r>
              <a:rPr lang="en-US" sz="1200" dirty="0" smtClean="0"/>
              <a:t>Authentication platform</a:t>
            </a:r>
            <a:endParaRPr lang="en-US" sz="1200" dirty="0"/>
          </a:p>
        </p:txBody>
      </p:sp>
      <p:sp>
        <p:nvSpPr>
          <p:cNvPr id="129" name="Rounded Rectangle 128"/>
          <p:cNvSpPr/>
          <p:nvPr/>
        </p:nvSpPr>
        <p:spPr>
          <a:xfrm>
            <a:off x="10438812" y="428873"/>
            <a:ext cx="1379821" cy="745003"/>
          </a:xfrm>
          <a:prstGeom prst="roundRect">
            <a:avLst/>
          </a:prstGeom>
          <a:ln/>
        </p:spPr>
        <p:style>
          <a:lnRef idx="1">
            <a:schemeClr val="accent5"/>
          </a:lnRef>
          <a:fillRef idx="3">
            <a:schemeClr val="accent5"/>
          </a:fillRef>
          <a:effectRef idx="2">
            <a:schemeClr val="accent5"/>
          </a:effectRef>
          <a:fontRef idx="minor">
            <a:schemeClr val="lt1"/>
          </a:fontRef>
        </p:style>
        <p:txBody>
          <a:bodyPr lIns="0" tIns="0" rIns="0" bIns="32650" rtlCol="0" anchor="ctr"/>
          <a:lstStyle/>
          <a:p>
            <a:pPr algn="ctr"/>
            <a:r>
              <a:rPr lang="en-US" sz="1600" dirty="0" err="1" smtClean="0">
                <a:solidFill>
                  <a:schemeClr val="tx1"/>
                </a:solidFill>
              </a:rPr>
              <a:t>Lync</a:t>
            </a:r>
            <a:endParaRPr lang="en-US" sz="1600" dirty="0">
              <a:solidFill>
                <a:schemeClr val="tx1"/>
              </a:solidFill>
            </a:endParaRPr>
          </a:p>
          <a:p>
            <a:pPr algn="ctr"/>
            <a:r>
              <a:rPr lang="en-US" sz="1600" dirty="0">
                <a:solidFill>
                  <a:schemeClr val="tx1"/>
                </a:solidFill>
              </a:rPr>
              <a:t>Online</a:t>
            </a:r>
          </a:p>
        </p:txBody>
      </p:sp>
      <p:sp>
        <p:nvSpPr>
          <p:cNvPr id="130" name="Rounded Rectangle 129"/>
          <p:cNvSpPr/>
          <p:nvPr/>
        </p:nvSpPr>
        <p:spPr>
          <a:xfrm>
            <a:off x="8462613" y="428874"/>
            <a:ext cx="1379821" cy="708324"/>
          </a:xfrm>
          <a:prstGeom prst="roundRect">
            <a:avLst/>
          </a:prstGeom>
          <a:ln/>
        </p:spPr>
        <p:style>
          <a:lnRef idx="1">
            <a:schemeClr val="accent5"/>
          </a:lnRef>
          <a:fillRef idx="3">
            <a:schemeClr val="accent5"/>
          </a:fillRef>
          <a:effectRef idx="2">
            <a:schemeClr val="accent5"/>
          </a:effectRef>
          <a:fontRef idx="minor">
            <a:schemeClr val="lt1"/>
          </a:fontRef>
        </p:style>
        <p:txBody>
          <a:bodyPr lIns="0" tIns="0" rIns="0" bIns="32650" rtlCol="0" anchor="ctr"/>
          <a:lstStyle/>
          <a:p>
            <a:pPr algn="ctr"/>
            <a:r>
              <a:rPr lang="en-US" sz="1600" dirty="0">
                <a:solidFill>
                  <a:schemeClr val="tx1"/>
                </a:solidFill>
              </a:rPr>
              <a:t>SharePoint </a:t>
            </a:r>
            <a:endParaRPr lang="en-US" sz="1600" dirty="0" smtClean="0">
              <a:solidFill>
                <a:schemeClr val="tx1"/>
              </a:solidFill>
            </a:endParaRPr>
          </a:p>
          <a:p>
            <a:pPr algn="ctr"/>
            <a:r>
              <a:rPr lang="en-US" sz="1600" dirty="0" smtClean="0">
                <a:solidFill>
                  <a:schemeClr val="tx1"/>
                </a:solidFill>
              </a:rPr>
              <a:t>Online</a:t>
            </a:r>
            <a:endParaRPr lang="en-US" sz="1600" dirty="0">
              <a:solidFill>
                <a:schemeClr val="tx1"/>
              </a:solidFill>
            </a:endParaRPr>
          </a:p>
        </p:txBody>
      </p:sp>
      <p:sp>
        <p:nvSpPr>
          <p:cNvPr id="131" name="Rounded Rectangle 130"/>
          <p:cNvSpPr/>
          <p:nvPr/>
        </p:nvSpPr>
        <p:spPr>
          <a:xfrm>
            <a:off x="6667079" y="381243"/>
            <a:ext cx="1418906" cy="790402"/>
          </a:xfrm>
          <a:prstGeom prst="roundRect">
            <a:avLst/>
          </a:prstGeom>
          <a:ln/>
        </p:spPr>
        <p:style>
          <a:lnRef idx="1">
            <a:schemeClr val="accent5"/>
          </a:lnRef>
          <a:fillRef idx="3">
            <a:schemeClr val="accent5"/>
          </a:fillRef>
          <a:effectRef idx="2">
            <a:schemeClr val="accent5"/>
          </a:effectRef>
          <a:fontRef idx="minor">
            <a:schemeClr val="lt1"/>
          </a:fontRef>
        </p:style>
        <p:txBody>
          <a:bodyPr lIns="0" tIns="0" rIns="0" bIns="32650" rtlCol="0" anchor="ctr"/>
          <a:lstStyle/>
          <a:p>
            <a:pPr algn="ctr"/>
            <a:r>
              <a:rPr lang="en-US" sz="1600" dirty="0">
                <a:solidFill>
                  <a:schemeClr val="tx1"/>
                </a:solidFill>
              </a:rPr>
              <a:t>Exchange </a:t>
            </a:r>
            <a:endParaRPr lang="en-US" sz="1600" dirty="0" smtClean="0">
              <a:solidFill>
                <a:schemeClr val="tx1"/>
              </a:solidFill>
            </a:endParaRPr>
          </a:p>
          <a:p>
            <a:pPr algn="ctr"/>
            <a:r>
              <a:rPr lang="en-US" sz="1600" dirty="0" smtClean="0">
                <a:solidFill>
                  <a:schemeClr val="tx1"/>
                </a:solidFill>
              </a:rPr>
              <a:t>Online</a:t>
            </a:r>
            <a:endParaRPr lang="en-US" sz="1600" dirty="0">
              <a:solidFill>
                <a:schemeClr val="tx1"/>
              </a:solidFill>
            </a:endParaRPr>
          </a:p>
        </p:txBody>
      </p:sp>
    </p:spTree>
    <p:extLst>
      <p:ext uri="{BB962C8B-B14F-4D97-AF65-F5344CB8AC3E}">
        <p14:creationId xmlns:p14="http://schemas.microsoft.com/office/powerpoint/2010/main" val="251442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Some of my final thoughts!</a:t>
            </a:r>
            <a:endParaRPr lang="sv-SE" dirty="0"/>
          </a:p>
        </p:txBody>
      </p:sp>
      <p:sp>
        <p:nvSpPr>
          <p:cNvPr id="3" name="Content Placeholder 2"/>
          <p:cNvSpPr>
            <a:spLocks noGrp="1"/>
          </p:cNvSpPr>
          <p:nvPr>
            <p:ph idx="1"/>
          </p:nvPr>
        </p:nvSpPr>
        <p:spPr>
          <a:xfrm>
            <a:off x="519115" y="1611348"/>
            <a:ext cx="11149013" cy="4570760"/>
          </a:xfrm>
        </p:spPr>
        <p:txBody>
          <a:bodyPr>
            <a:normAutofit fontScale="70000" lnSpcReduction="20000"/>
          </a:bodyPr>
          <a:lstStyle/>
          <a:p>
            <a:r>
              <a:rPr lang="sv-SE" sz="3700" dirty="0"/>
              <a:t>Secure your clients and don´t use untrusted clients for your services!</a:t>
            </a:r>
          </a:p>
          <a:p>
            <a:endParaRPr lang="sv-SE" sz="3700" dirty="0"/>
          </a:p>
          <a:p>
            <a:r>
              <a:rPr lang="sv-SE" sz="3700" dirty="0"/>
              <a:t>Question cloud service transport security, and authentication mechanisms</a:t>
            </a:r>
          </a:p>
          <a:p>
            <a:endParaRPr lang="sv-SE" sz="3700" dirty="0"/>
          </a:p>
          <a:p>
            <a:r>
              <a:rPr lang="sv-SE" sz="3700" dirty="0"/>
              <a:t>Question cloud service internal security</a:t>
            </a:r>
          </a:p>
          <a:p>
            <a:pPr lvl="1"/>
            <a:r>
              <a:rPr lang="sv-SE" sz="3700" dirty="0"/>
              <a:t>I trust Microsoft over any small new player</a:t>
            </a:r>
          </a:p>
          <a:p>
            <a:pPr lvl="1"/>
            <a:r>
              <a:rPr lang="sv-SE" sz="3700" dirty="0"/>
              <a:t>Microsoft run things better and more secure than most internal networks! </a:t>
            </a:r>
          </a:p>
          <a:p>
            <a:endParaRPr lang="sv-SE" sz="3700" dirty="0"/>
          </a:p>
          <a:p>
            <a:r>
              <a:rPr lang="sv-SE" sz="3700" dirty="0"/>
              <a:t> Question how your cloud server is monitored and administered</a:t>
            </a:r>
          </a:p>
          <a:p>
            <a:endParaRPr lang="sv-SE" sz="3700" dirty="0"/>
          </a:p>
          <a:p>
            <a:r>
              <a:rPr lang="sv-SE" sz="3700" dirty="0"/>
              <a:t>Realize that nowdays bad traffic can come from good companies</a:t>
            </a:r>
          </a:p>
          <a:p>
            <a:endParaRPr lang="sv-SE" sz="2400" dirty="0"/>
          </a:p>
          <a:p>
            <a:endParaRPr lang="sv-SE" dirty="0"/>
          </a:p>
        </p:txBody>
      </p:sp>
    </p:spTree>
    <p:extLst>
      <p:ext uri="{BB962C8B-B14F-4D97-AF65-F5344CB8AC3E}">
        <p14:creationId xmlns:p14="http://schemas.microsoft.com/office/powerpoint/2010/main" val="64348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2"/>
            <a:ext cx="2854754" cy="3741850"/>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531076"/>
            <a:ext cx="11173090" cy="1899709"/>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 </a:t>
            </a:r>
          </a:p>
          <a:p>
            <a:pPr lvl="0">
              <a:lnSpc>
                <a:spcPct val="90000"/>
              </a:lnSpc>
              <a:spcBef>
                <a:spcPct val="20000"/>
              </a:spcBef>
              <a:buSzPct val="90000"/>
            </a:pPr>
            <a:r>
              <a:rPr lang="en-US" sz="2400" dirty="0">
                <a:gradFill>
                  <a:gsLst>
                    <a:gs pos="0">
                      <a:schemeClr val="tx1"/>
                    </a:gs>
                    <a:gs pos="100000">
                      <a:schemeClr val="tx1"/>
                    </a:gs>
                  </a:gsLst>
                  <a:lin ang="5400000" scaled="0"/>
                </a:gradFill>
              </a:rPr>
              <a:t>	</a:t>
            </a:r>
            <a:r>
              <a:rPr lang="en-US" sz="2400" dirty="0" smtClean="0">
                <a:gradFill>
                  <a:gsLst>
                    <a:gs pos="0">
                      <a:schemeClr val="tx1"/>
                    </a:gs>
                    <a:gs pos="100000">
                      <a:schemeClr val="tx1"/>
                    </a:gs>
                  </a:gsLst>
                  <a:lin ang="5400000" scaled="0"/>
                </a:gradFill>
              </a:rPr>
              <a:t>Go se me &amp; the Wolf </a:t>
            </a:r>
          </a:p>
          <a:p>
            <a:pPr lvl="0">
              <a:lnSpc>
                <a:spcPct val="90000"/>
              </a:lnSpc>
              <a:spcBef>
                <a:spcPct val="20000"/>
              </a:spcBef>
              <a:buSzPct val="90000"/>
            </a:pPr>
            <a:r>
              <a:rPr lang="en-US" sz="2400" dirty="0">
                <a:gradFill>
                  <a:gsLst>
                    <a:gs pos="0">
                      <a:schemeClr val="tx1"/>
                    </a:gs>
                    <a:gs pos="100000">
                      <a:schemeClr val="tx1"/>
                    </a:gs>
                  </a:gsLst>
                  <a:lin ang="5400000" scaled="0"/>
                </a:gradFill>
              </a:rPr>
              <a:t>	</a:t>
            </a:r>
            <a:r>
              <a:rPr lang="en-US" sz="2400" dirty="0" smtClean="0">
                <a:gradFill>
                  <a:gsLst>
                    <a:gs pos="0">
                      <a:schemeClr val="tx1"/>
                    </a:gs>
                    <a:gs pos="100000">
                      <a:schemeClr val="tx1"/>
                    </a:gs>
                  </a:gsLst>
                  <a:lin ang="5400000" scaled="0"/>
                </a:gradFill>
              </a:rPr>
              <a:t>@ </a:t>
            </a:r>
          </a:p>
          <a:p>
            <a:pPr lvl="0">
              <a:lnSpc>
                <a:spcPct val="90000"/>
              </a:lnSpc>
              <a:spcBef>
                <a:spcPct val="20000"/>
              </a:spcBef>
              <a:buSzPct val="90000"/>
            </a:pPr>
            <a:r>
              <a:rPr lang="en-US" sz="2400" dirty="0">
                <a:gradFill>
                  <a:gsLst>
                    <a:gs pos="0">
                      <a:schemeClr val="tx1"/>
                    </a:gs>
                    <a:gs pos="100000">
                      <a:schemeClr val="tx1"/>
                    </a:gs>
                  </a:gsLst>
                  <a:lin ang="5400000" scaled="0"/>
                </a:gradFill>
              </a:rPr>
              <a:t>	</a:t>
            </a:r>
            <a:r>
              <a:rPr lang="en-US" sz="2400" dirty="0" smtClean="0">
                <a:gradFill>
                  <a:gsLst>
                    <a:gs pos="0">
                      <a:schemeClr val="tx1"/>
                    </a:gs>
                    <a:gs pos="100000">
                      <a:schemeClr val="tx1"/>
                    </a:gs>
                  </a:gsLst>
                  <a:lin ang="5400000" scaled="0"/>
                </a:gradFill>
              </a:rPr>
              <a:t>SIM313 – Ultimate Guide to Wireless Security 4.30pm today, Room:B406</a:t>
            </a:r>
          </a:p>
        </p:txBody>
      </p:sp>
      <p:sp>
        <p:nvSpPr>
          <p:cNvPr id="15" name="Rectangle 14"/>
          <p:cNvSpPr/>
          <p:nvPr/>
        </p:nvSpPr>
        <p:spPr bwMode="auto">
          <a:xfrm>
            <a:off x="507868" y="6165002"/>
            <a:ext cx="11173090" cy="63323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a:t>
            </a:r>
            <a:r>
              <a:rPr lang="en-US" sz="2400" dirty="0" err="1" smtClean="0">
                <a:gradFill>
                  <a:gsLst>
                    <a:gs pos="0">
                      <a:schemeClr val="tx1"/>
                    </a:gs>
                    <a:gs pos="100000">
                      <a:schemeClr val="tx1"/>
                    </a:gs>
                  </a:gsLst>
                  <a:lin ang="5400000" scaled="0"/>
                </a:gradFill>
              </a:rPr>
              <a:t>blog:www.truesecurity.se</a:t>
            </a:r>
            <a:r>
              <a:rPr lang="en-US" sz="2400" dirty="0" smtClean="0">
                <a:gradFill>
                  <a:gsLst>
                    <a:gs pos="0">
                      <a:schemeClr val="tx1"/>
                    </a:gs>
                    <a:gs pos="100000">
                      <a:schemeClr val="tx1"/>
                    </a:gs>
                  </a:gsLst>
                  <a:lin ang="5400000" scaled="0"/>
                </a:gradFill>
              </a:rPr>
              <a:t> </a:t>
            </a:r>
            <a:r>
              <a:rPr lang="en-US" sz="2400" dirty="0" err="1" smtClean="0">
                <a:gradFill>
                  <a:gsLst>
                    <a:gs pos="0">
                      <a:schemeClr val="tx1"/>
                    </a:gs>
                    <a:gs pos="100000">
                      <a:schemeClr val="tx1"/>
                    </a:gs>
                  </a:gsLst>
                  <a:lin ang="5400000" scaled="0"/>
                </a:gradFill>
              </a:rPr>
              <a:t>company:www.truesec.com</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3079700"/>
            <a:ext cx="5345308" cy="2074257"/>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71" y="4719391"/>
            <a:ext cx="5332611" cy="383780"/>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4284676"/>
            <a:ext cx="5345308" cy="434640"/>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4308405"/>
            <a:ext cx="5345308" cy="351798"/>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3" y="3150407"/>
            <a:ext cx="2409825" cy="1197910"/>
          </a:xfrm>
          <a:prstGeom prst="rect">
            <a:avLst/>
          </a:prstGeom>
          <a:noFill/>
          <a:ln>
            <a:noFill/>
          </a:ln>
        </p:spPr>
      </p:pic>
      <p:sp>
        <p:nvSpPr>
          <p:cNvPr id="10" name="Rounded Rectangle 9"/>
          <p:cNvSpPr/>
          <p:nvPr/>
        </p:nvSpPr>
        <p:spPr bwMode="ltGray">
          <a:xfrm>
            <a:off x="6335650" y="3079700"/>
            <a:ext cx="5345308" cy="2074257"/>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4284676"/>
            <a:ext cx="5345308" cy="434640"/>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4308405"/>
            <a:ext cx="5345308" cy="351798"/>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5356587"/>
            <a:ext cx="5345308" cy="2074257"/>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6561565"/>
            <a:ext cx="5345308" cy="434640"/>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6585294"/>
            <a:ext cx="5345308" cy="351798"/>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5356587"/>
            <a:ext cx="5345308" cy="2074257"/>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6561565"/>
            <a:ext cx="5345308" cy="434640"/>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6585294"/>
            <a:ext cx="5345308" cy="351798"/>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729993"/>
            <a:ext cx="5358004" cy="383780"/>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7002662"/>
            <a:ext cx="5307218" cy="383780"/>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7016299"/>
            <a:ext cx="5345308" cy="383780"/>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3" y="5476103"/>
            <a:ext cx="5046985" cy="1143848"/>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20" y="5427370"/>
            <a:ext cx="1857375" cy="1049496"/>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3337379"/>
            <a:ext cx="228700" cy="858467"/>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527999"/>
            <a:ext cx="2337342" cy="477231"/>
          </a:xfrm>
          <a:prstGeom prst="rect">
            <a:avLst/>
          </a:prstGeom>
          <a:noFill/>
          <a:ln>
            <a:noFill/>
          </a:ln>
        </p:spPr>
      </p:pic>
      <p:sp>
        <p:nvSpPr>
          <p:cNvPr id="34" name="TextBox 33"/>
          <p:cNvSpPr txBox="1"/>
          <p:nvPr/>
        </p:nvSpPr>
        <p:spPr bwMode="white">
          <a:xfrm>
            <a:off x="9270706" y="3526834"/>
            <a:ext cx="1408799" cy="447743"/>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806852"/>
            <a:ext cx="5345308" cy="2074257"/>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60" y="2446543"/>
            <a:ext cx="5332611" cy="383780"/>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2011828"/>
            <a:ext cx="5345308" cy="434640"/>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2035557"/>
            <a:ext cx="5345308" cy="351798"/>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959775"/>
            <a:ext cx="2258478" cy="898068"/>
          </a:xfrm>
          <a:prstGeom prst="rect">
            <a:avLst/>
          </a:prstGeom>
        </p:spPr>
      </p:pic>
    </p:spTree>
    <p:extLst>
      <p:ext uri="{BB962C8B-B14F-4D97-AF65-F5344CB8AC3E}">
        <p14:creationId xmlns:p14="http://schemas.microsoft.com/office/powerpoint/2010/main" val="6706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 This is the format…</a:t>
            </a:r>
            <a:endParaRPr lang="en-US" dirty="0"/>
          </a:p>
        </p:txBody>
      </p:sp>
      <p:sp>
        <p:nvSpPr>
          <p:cNvPr id="3" name="Text Placeholder 2"/>
          <p:cNvSpPr>
            <a:spLocks noGrp="1"/>
          </p:cNvSpPr>
          <p:nvPr>
            <p:ph type="body" sz="quarter" idx="10"/>
          </p:nvPr>
        </p:nvSpPr>
        <p:spPr/>
        <p:txBody>
          <a:bodyPr/>
          <a:lstStyle/>
          <a:p>
            <a:endParaRPr lang="sv-S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74600"/>
            <a:ext cx="2854754" cy="575669"/>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86854"/>
            <a:ext cx="2798668" cy="3281678"/>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428022"/>
            <a:ext cx="1005628" cy="2152360"/>
          </a:xfrm>
          <a:prstGeom prst="rect">
            <a:avLst/>
          </a:prstGeom>
        </p:spPr>
      </p:pic>
      <p:sp>
        <p:nvSpPr>
          <p:cNvPr id="15" name="Rectangle 14"/>
          <p:cNvSpPr/>
          <p:nvPr/>
        </p:nvSpPr>
        <p:spPr bwMode="auto">
          <a:xfrm>
            <a:off x="0" y="4558419"/>
            <a:ext cx="5281824" cy="2342814"/>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5" y="4598094"/>
            <a:ext cx="4048399" cy="2236807"/>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30" y="3282214"/>
            <a:ext cx="770439" cy="895927"/>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4" y="5716499"/>
            <a:ext cx="599215" cy="1379164"/>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652313"/>
            <a:ext cx="491460" cy="1131154"/>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6" y="5716498"/>
            <a:ext cx="808703" cy="186132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8" y="5653709"/>
            <a:ext cx="808703" cy="186132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9" y="5684036"/>
            <a:ext cx="313711" cy="722044"/>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702" y="5652312"/>
            <a:ext cx="313711" cy="722044"/>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4064011"/>
            <a:ext cx="850318" cy="988818"/>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3090368"/>
            <a:ext cx="613260" cy="713147"/>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5" y="3780535"/>
            <a:ext cx="1202249" cy="1398070"/>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3156100"/>
            <a:ext cx="1707076" cy="1985123"/>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428023"/>
            <a:ext cx="1005628" cy="2152360"/>
          </a:xfrm>
          <a:prstGeom prst="rect">
            <a:avLst/>
          </a:prstGeom>
        </p:spPr>
      </p:pic>
      <p:cxnSp>
        <p:nvCxnSpPr>
          <p:cNvPr id="6" name="Straight Connector 5"/>
          <p:cNvCxnSpPr/>
          <p:nvPr/>
        </p:nvCxnSpPr>
        <p:spPr>
          <a:xfrm>
            <a:off x="5906347" y="2791421"/>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7" y="5444729"/>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773651"/>
            <a:ext cx="704478" cy="1621440"/>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8" y="6013336"/>
            <a:ext cx="599215" cy="1379164"/>
          </a:xfrm>
          <a:prstGeom prst="rect">
            <a:avLst/>
          </a:prstGeom>
        </p:spPr>
      </p:pic>
      <p:cxnSp>
        <p:nvCxnSpPr>
          <p:cNvPr id="32" name="Straight Connector 31"/>
          <p:cNvCxnSpPr/>
          <p:nvPr/>
        </p:nvCxnSpPr>
        <p:spPr>
          <a:xfrm rot="16200000">
            <a:off x="3674749" y="2127693"/>
            <a:ext cx="244246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8" y="3395967"/>
            <a:ext cx="4491655" cy="840770"/>
          </a:xfrm>
          <a:prstGeom prst="rect">
            <a:avLst/>
          </a:prstGeom>
          <a:noFill/>
          <a:ln>
            <a:noFill/>
          </a:ln>
        </p:spPr>
      </p:pic>
      <p:sp>
        <p:nvSpPr>
          <p:cNvPr id="5" name="Text Box 3"/>
          <p:cNvSpPr txBox="1">
            <a:spLocks noChangeArrowheads="1"/>
          </p:cNvSpPr>
          <p:nvPr/>
        </p:nvSpPr>
        <p:spPr bwMode="blackWhite">
          <a:xfrm>
            <a:off x="507868" y="6770792"/>
            <a:ext cx="11173090" cy="431737"/>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endParaRPr lang="sv-SE" dirty="0"/>
          </a:p>
        </p:txBody>
      </p:sp>
      <p:sp>
        <p:nvSpPr>
          <p:cNvPr id="6" name="Text Placeholder 5"/>
          <p:cNvSpPr>
            <a:spLocks noGrp="1"/>
          </p:cNvSpPr>
          <p:nvPr>
            <p:ph type="body" sz="quarter" idx="10"/>
          </p:nvPr>
        </p:nvSpPr>
        <p:spPr>
          <a:xfrm>
            <a:off x="519115" y="1611348"/>
            <a:ext cx="11149013" cy="460535"/>
          </a:xfrm>
        </p:spPr>
        <p:txBody>
          <a:bodyPr/>
          <a:lstStyle/>
          <a:p>
            <a:endParaRPr lang="sv-SE" dirty="0"/>
          </a:p>
        </p:txBody>
      </p:sp>
    </p:spTree>
    <p:extLst>
      <p:ext uri="{BB962C8B-B14F-4D97-AF65-F5344CB8AC3E}">
        <p14:creationId xmlns:p14="http://schemas.microsoft.com/office/powerpoint/2010/main" val="1281562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p:txBody>
          <a:bodyPr/>
          <a:lstStyle/>
          <a:p>
            <a:r>
              <a:rPr lang="sv-SE" dirty="0"/>
              <a:t>Session Goal</a:t>
            </a:r>
          </a:p>
        </p:txBody>
      </p:sp>
      <p:sp>
        <p:nvSpPr>
          <p:cNvPr id="5" name="Text Placeholder 4"/>
          <p:cNvSpPr>
            <a:spLocks noGrp="1"/>
          </p:cNvSpPr>
          <p:nvPr>
            <p:ph type="body" sz="quarter" idx="10"/>
          </p:nvPr>
        </p:nvSpPr>
        <p:spPr>
          <a:xfrm>
            <a:off x="519115" y="1611347"/>
            <a:ext cx="11149013" cy="402968"/>
          </a:xfrm>
        </p:spPr>
        <p:txBody>
          <a:bodyPr/>
          <a:lstStyle/>
          <a:p>
            <a:r>
              <a:rPr lang="sv-SE" sz="2800" dirty="0"/>
              <a:t>Make you understand cloud security challenges</a:t>
            </a:r>
            <a:r>
              <a:rPr lang="sv-SE" sz="2800" dirty="0" smtClean="0"/>
              <a:t>!</a:t>
            </a:r>
            <a:endParaRPr lang="sv-SE" sz="2800" dirty="0"/>
          </a:p>
        </p:txBody>
      </p:sp>
    </p:spTree>
    <p:extLst>
      <p:ext uri="{BB962C8B-B14F-4D97-AF65-F5344CB8AC3E}">
        <p14:creationId xmlns:p14="http://schemas.microsoft.com/office/powerpoint/2010/main" val="167699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descr="D:\Pennie's documents\Images for TechEd06\Shapes_and_Graphics\Internet Cloud\cloud illustration icon.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rcRect/>
          <a:stretch>
            <a:fillRect/>
          </a:stretch>
        </p:blipFill>
        <p:spPr bwMode="auto">
          <a:xfrm>
            <a:off x="8722300"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grpSp>
        <p:nvGrpSpPr>
          <p:cNvPr id="31" name="Group 30"/>
          <p:cNvGrpSpPr/>
          <p:nvPr/>
        </p:nvGrpSpPr>
        <p:grpSpPr>
          <a:xfrm>
            <a:off x="8974620" y="3905088"/>
            <a:ext cx="1190161" cy="1064334"/>
            <a:chOff x="5896225" y="2149992"/>
            <a:chExt cx="1190161" cy="956307"/>
          </a:xfrm>
        </p:grpSpPr>
        <p:grpSp>
          <p:nvGrpSpPr>
            <p:cNvPr id="24" name="Group 23"/>
            <p:cNvGrpSpPr/>
            <p:nvPr/>
          </p:nvGrpSpPr>
          <p:grpSpPr>
            <a:xfrm>
              <a:off x="5896225" y="2149992"/>
              <a:ext cx="1190161" cy="956307"/>
              <a:chOff x="1217612" y="3205163"/>
              <a:chExt cx="1563688" cy="1176675"/>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6" name="Rectangle 2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2" name="TextBox 1"/>
            <p:cNvSpPr txBox="1"/>
            <p:nvPr/>
          </p:nvSpPr>
          <p:spPr>
            <a:xfrm>
              <a:off x="5998041" y="2424162"/>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Admin</a:t>
              </a:r>
            </a:p>
          </p:txBody>
        </p:sp>
      </p:grpSp>
      <p:grpSp>
        <p:nvGrpSpPr>
          <p:cNvPr id="4" name="Group 3"/>
          <p:cNvGrpSpPr/>
          <p:nvPr/>
        </p:nvGrpSpPr>
        <p:grpSpPr>
          <a:xfrm>
            <a:off x="10580518" y="3905084"/>
            <a:ext cx="1190161" cy="1064335"/>
            <a:chOff x="9492720" y="2269761"/>
            <a:chExt cx="1190161" cy="956308"/>
          </a:xfrm>
        </p:grpSpPr>
        <p:grpSp>
          <p:nvGrpSpPr>
            <p:cNvPr id="27" name="Group 26"/>
            <p:cNvGrpSpPr/>
            <p:nvPr/>
          </p:nvGrpSpPr>
          <p:grpSpPr>
            <a:xfrm>
              <a:off x="9492720" y="2269761"/>
              <a:ext cx="1190161" cy="956308"/>
              <a:chOff x="1217612" y="3205164"/>
              <a:chExt cx="1563688" cy="1176675"/>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29" name="Rectangle 28"/>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7" name="TextBox 16"/>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35645" y="2945193"/>
            <a:ext cx="783148" cy="871615"/>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oup 79"/>
          <p:cNvGrpSpPr/>
          <p:nvPr/>
        </p:nvGrpSpPr>
        <p:grpSpPr>
          <a:xfrm>
            <a:off x="8967389" y="2032702"/>
            <a:ext cx="1190161" cy="1064334"/>
            <a:chOff x="7980938" y="2470913"/>
            <a:chExt cx="1190161" cy="956307"/>
          </a:xfrm>
        </p:grpSpPr>
        <p:grpSp>
          <p:nvGrpSpPr>
            <p:cNvPr id="81" name="Group 80"/>
            <p:cNvGrpSpPr/>
            <p:nvPr/>
          </p:nvGrpSpPr>
          <p:grpSpPr>
            <a:xfrm>
              <a:off x="7980938" y="2470913"/>
              <a:ext cx="1190161" cy="956307"/>
              <a:chOff x="1217612" y="3205163"/>
              <a:chExt cx="1563688" cy="1176675"/>
            </a:xfrm>
          </p:grpSpPr>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84" name="Rectangle 83"/>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82" name="TextBox 81"/>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Admin</a:t>
              </a:r>
            </a:p>
          </p:txBody>
        </p:sp>
      </p:grpSp>
      <p:sp>
        <p:nvSpPr>
          <p:cNvPr id="85" name="Can 84"/>
          <p:cNvSpPr/>
          <p:nvPr/>
        </p:nvSpPr>
        <p:spPr>
          <a:xfrm>
            <a:off x="9449214"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grpSp>
        <p:nvGrpSpPr>
          <p:cNvPr id="136" name="Group 135"/>
          <p:cNvGrpSpPr/>
          <p:nvPr/>
        </p:nvGrpSpPr>
        <p:grpSpPr>
          <a:xfrm>
            <a:off x="7532139" y="3874771"/>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141"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a:xfrm>
            <a:off x="519115" y="254423"/>
            <a:ext cx="11149013" cy="633237"/>
          </a:xfrm>
        </p:spPr>
        <p:txBody>
          <a:bodyPr/>
          <a:lstStyle/>
          <a:p>
            <a:r>
              <a:rPr lang="sv-SE" dirty="0" smtClean="0"/>
              <a:t>The cloud security landscape</a:t>
            </a:r>
            <a:endParaRPr lang="sv-SE" dirty="0"/>
          </a:p>
        </p:txBody>
      </p:sp>
      <p:sp>
        <p:nvSpPr>
          <p:cNvPr id="3" name="TextBox 2"/>
          <p:cNvSpPr txBox="1"/>
          <p:nvPr/>
        </p:nvSpPr>
        <p:spPr>
          <a:xfrm>
            <a:off x="7504960" y="2636904"/>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spTree>
    <p:extLst>
      <p:ext uri="{BB962C8B-B14F-4D97-AF65-F5344CB8AC3E}">
        <p14:creationId xmlns:p14="http://schemas.microsoft.com/office/powerpoint/2010/main" val="321384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1+#ppt_w/2"/>
                                          </p:val>
                                        </p:tav>
                                        <p:tav tm="100000">
                                          <p:val>
                                            <p:strVal val="#ppt_x"/>
                                          </p:val>
                                        </p:tav>
                                      </p:tavLst>
                                    </p:anim>
                                    <p:anim calcmode="lin" valueType="num">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1+#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1+#ppt_w/2"/>
                                          </p:val>
                                        </p:tav>
                                        <p:tav tm="100000">
                                          <p:val>
                                            <p:strVal val="#ppt_x"/>
                                          </p:val>
                                        </p:tav>
                                      </p:tavLst>
                                    </p:anim>
                                    <p:anim calcmode="lin" valueType="num">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1+#ppt_w/2"/>
                                          </p:val>
                                        </p:tav>
                                        <p:tav tm="100000">
                                          <p:val>
                                            <p:strVal val="#ppt_x"/>
                                          </p:val>
                                        </p:tav>
                                      </p:tavLst>
                                    </p:anim>
                                    <p:anim calcmode="lin" valueType="num">
                                      <p:cBhvr additive="base">
                                        <p:cTn id="36" dur="1000" fill="hold"/>
                                        <p:tgtEl>
                                          <p:spTgt spid="49"/>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1+#ppt_w/2"/>
                                          </p:val>
                                        </p:tav>
                                        <p:tav tm="100000">
                                          <p:val>
                                            <p:strVal val="#ppt_x"/>
                                          </p:val>
                                        </p:tav>
                                      </p:tavLst>
                                    </p:anim>
                                    <p:anim calcmode="lin" valueType="num">
                                      <p:cBhvr additive="base">
                                        <p:cTn id="40" dur="1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1+#ppt_w/2"/>
                                          </p:val>
                                        </p:tav>
                                        <p:tav tm="100000">
                                          <p:val>
                                            <p:strVal val="#ppt_x"/>
                                          </p:val>
                                        </p:tav>
                                      </p:tavLst>
                                    </p:anim>
                                    <p:anim calcmode="lin" valueType="num">
                                      <p:cBhvr additive="base">
                                        <p:cTn id="44" dur="1000" fill="hold"/>
                                        <p:tgtEl>
                                          <p:spTgt spid="5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1+#ppt_w/2"/>
                                          </p:val>
                                        </p:tav>
                                        <p:tav tm="100000">
                                          <p:val>
                                            <p:strVal val="#ppt_x"/>
                                          </p:val>
                                        </p:tav>
                                      </p:tavLst>
                                    </p:anim>
                                    <p:anim calcmode="lin" valueType="num">
                                      <p:cBhvr additive="base">
                                        <p:cTn id="48" dur="500" fill="hold"/>
                                        <p:tgtEl>
                                          <p:spTgt spid="52"/>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1+#ppt_w/2"/>
                                          </p:val>
                                        </p:tav>
                                        <p:tav tm="100000">
                                          <p:val>
                                            <p:strVal val="#ppt_x"/>
                                          </p:val>
                                        </p:tav>
                                      </p:tavLst>
                                    </p:anim>
                                    <p:anim calcmode="lin" valueType="num">
                                      <p:cBhvr additive="base">
                                        <p:cTn id="52" dur="1000" fill="hold"/>
                                        <p:tgtEl>
                                          <p:spTgt spid="53"/>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1+#ppt_w/2"/>
                                          </p:val>
                                        </p:tav>
                                        <p:tav tm="100000">
                                          <p:val>
                                            <p:strVal val="#ppt_x"/>
                                          </p:val>
                                        </p:tav>
                                      </p:tavLst>
                                    </p:anim>
                                    <p:anim calcmode="lin" valueType="num">
                                      <p:cBhvr additive="base">
                                        <p:cTn id="56" dur="1000" fill="hold"/>
                                        <p:tgtEl>
                                          <p:spTgt spid="54"/>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additive="base">
                                        <p:cTn id="59" dur="1000" fill="hold"/>
                                        <p:tgtEl>
                                          <p:spTgt spid="80"/>
                                        </p:tgtEl>
                                        <p:attrNameLst>
                                          <p:attrName>ppt_x</p:attrName>
                                        </p:attrNameLst>
                                      </p:cBhvr>
                                      <p:tavLst>
                                        <p:tav tm="0">
                                          <p:val>
                                            <p:strVal val="1+#ppt_w/2"/>
                                          </p:val>
                                        </p:tav>
                                        <p:tav tm="100000">
                                          <p:val>
                                            <p:strVal val="#ppt_x"/>
                                          </p:val>
                                        </p:tav>
                                      </p:tavLst>
                                    </p:anim>
                                    <p:anim calcmode="lin" valueType="num">
                                      <p:cBhvr additive="base">
                                        <p:cTn id="60" dur="1000" fill="hold"/>
                                        <p:tgtEl>
                                          <p:spTgt spid="80"/>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additive="base">
                                        <p:cTn id="63" dur="1000" fill="hold"/>
                                        <p:tgtEl>
                                          <p:spTgt spid="85"/>
                                        </p:tgtEl>
                                        <p:attrNameLst>
                                          <p:attrName>ppt_x</p:attrName>
                                        </p:attrNameLst>
                                      </p:cBhvr>
                                      <p:tavLst>
                                        <p:tav tm="0">
                                          <p:val>
                                            <p:strVal val="1+#ppt_w/2"/>
                                          </p:val>
                                        </p:tav>
                                        <p:tav tm="100000">
                                          <p:val>
                                            <p:strVal val="#ppt_x"/>
                                          </p:val>
                                        </p:tav>
                                      </p:tavLst>
                                    </p:anim>
                                    <p:anim calcmode="lin" valueType="num">
                                      <p:cBhvr additive="base">
                                        <p:cTn id="64" dur="1000" fill="hold"/>
                                        <p:tgtEl>
                                          <p:spTgt spid="85"/>
                                        </p:tgtEl>
                                        <p:attrNameLst>
                                          <p:attrName>ppt_y</p:attrName>
                                        </p:attrNameLst>
                                      </p:cBhvr>
                                      <p:tavLst>
                                        <p:tav tm="0">
                                          <p:val>
                                            <p:strVal val="0-#ppt_h/2"/>
                                          </p:val>
                                        </p:tav>
                                        <p:tav tm="100000">
                                          <p:val>
                                            <p:strVal val="#ppt_y"/>
                                          </p:val>
                                        </p:tav>
                                      </p:tavLst>
                                    </p:anim>
                                  </p:childTnLst>
                                </p:cTn>
                              </p:par>
                              <p:par>
                                <p:cTn id="65" presetID="2" presetClass="entr" presetSubtype="3" fill="hold" nodeType="withEffect">
                                  <p:stCondLst>
                                    <p:cond delay="0"/>
                                  </p:stCondLst>
                                  <p:childTnLst>
                                    <p:set>
                                      <p:cBhvr>
                                        <p:cTn id="66" dur="1" fill="hold">
                                          <p:stCondLst>
                                            <p:cond delay="0"/>
                                          </p:stCondLst>
                                        </p:cTn>
                                        <p:tgtEl>
                                          <p:spTgt spid="136"/>
                                        </p:tgtEl>
                                        <p:attrNameLst>
                                          <p:attrName>style.visibility</p:attrName>
                                        </p:attrNameLst>
                                      </p:cBhvr>
                                      <p:to>
                                        <p:strVal val="visible"/>
                                      </p:to>
                                    </p:set>
                                    <p:anim calcmode="lin" valueType="num">
                                      <p:cBhvr additive="base">
                                        <p:cTn id="67" dur="1000" fill="hold"/>
                                        <p:tgtEl>
                                          <p:spTgt spid="136"/>
                                        </p:tgtEl>
                                        <p:attrNameLst>
                                          <p:attrName>ppt_x</p:attrName>
                                        </p:attrNameLst>
                                      </p:cBhvr>
                                      <p:tavLst>
                                        <p:tav tm="0">
                                          <p:val>
                                            <p:strVal val="1+#ppt_w/2"/>
                                          </p:val>
                                        </p:tav>
                                        <p:tav tm="100000">
                                          <p:val>
                                            <p:strVal val="#ppt_x"/>
                                          </p:val>
                                        </p:tav>
                                      </p:tavLst>
                                    </p:anim>
                                    <p:anim calcmode="lin" valueType="num">
                                      <p:cBhvr additive="base">
                                        <p:cTn id="68" dur="1000" fill="hold"/>
                                        <p:tgtEl>
                                          <p:spTgt spid="136"/>
                                        </p:tgtEl>
                                        <p:attrNameLst>
                                          <p:attrName>ppt_y</p:attrName>
                                        </p:attrNameLst>
                                      </p:cBhvr>
                                      <p:tavLst>
                                        <p:tav tm="0">
                                          <p:val>
                                            <p:strVal val="0-#ppt_h/2"/>
                                          </p:val>
                                        </p:tav>
                                        <p:tav tm="100000">
                                          <p:val>
                                            <p:strVal val="#ppt_y"/>
                                          </p:val>
                                        </p:tav>
                                      </p:tavLst>
                                    </p:anim>
                                  </p:childTnLst>
                                </p:cTn>
                              </p:par>
                              <p:par>
                                <p:cTn id="69" presetID="2" presetClass="entr" presetSubtype="3" fill="hold" nodeType="with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1000" fill="hold"/>
                                        <p:tgtEl>
                                          <p:spTgt spid="141"/>
                                        </p:tgtEl>
                                        <p:attrNameLst>
                                          <p:attrName>ppt_x</p:attrName>
                                        </p:attrNameLst>
                                      </p:cBhvr>
                                      <p:tavLst>
                                        <p:tav tm="0">
                                          <p:val>
                                            <p:strVal val="1+#ppt_w/2"/>
                                          </p:val>
                                        </p:tav>
                                        <p:tav tm="100000">
                                          <p:val>
                                            <p:strVal val="#ppt_x"/>
                                          </p:val>
                                        </p:tav>
                                      </p:tavLst>
                                    </p:anim>
                                    <p:anim calcmode="lin" valueType="num">
                                      <p:cBhvr additive="base">
                                        <p:cTn id="72" dur="1000" fill="hold"/>
                                        <p:tgtEl>
                                          <p:spTgt spid="141"/>
                                        </p:tgtEl>
                                        <p:attrNameLst>
                                          <p:attrName>ppt_y</p:attrName>
                                        </p:attrNameLst>
                                      </p:cBhvr>
                                      <p:tavLst>
                                        <p:tav tm="0">
                                          <p:val>
                                            <p:strVal val="0-#ppt_h/2"/>
                                          </p:val>
                                        </p:tav>
                                        <p:tav tm="100000">
                                          <p:val>
                                            <p:strVal val="#ppt_y"/>
                                          </p:val>
                                        </p:tav>
                                      </p:tavLst>
                                    </p:anim>
                                  </p:childTnLst>
                                </p:cTn>
                              </p:par>
                              <p:par>
                                <p:cTn id="73" presetID="2" presetClass="entr" presetSubtype="3" fill="hold" nodeType="withEffect">
                                  <p:stCondLst>
                                    <p:cond delay="0"/>
                                  </p:stCondLst>
                                  <p:childTnLst>
                                    <p:set>
                                      <p:cBhvr>
                                        <p:cTn id="74" dur="1" fill="hold">
                                          <p:stCondLst>
                                            <p:cond delay="0"/>
                                          </p:stCondLst>
                                        </p:cTn>
                                        <p:tgtEl>
                                          <p:spTgt spid="142"/>
                                        </p:tgtEl>
                                        <p:attrNameLst>
                                          <p:attrName>style.visibility</p:attrName>
                                        </p:attrNameLst>
                                      </p:cBhvr>
                                      <p:to>
                                        <p:strVal val="visible"/>
                                      </p:to>
                                    </p:set>
                                    <p:anim calcmode="lin" valueType="num">
                                      <p:cBhvr additive="base">
                                        <p:cTn id="75" dur="1000" fill="hold"/>
                                        <p:tgtEl>
                                          <p:spTgt spid="142"/>
                                        </p:tgtEl>
                                        <p:attrNameLst>
                                          <p:attrName>ppt_x</p:attrName>
                                        </p:attrNameLst>
                                      </p:cBhvr>
                                      <p:tavLst>
                                        <p:tav tm="0">
                                          <p:val>
                                            <p:strVal val="1+#ppt_w/2"/>
                                          </p:val>
                                        </p:tav>
                                        <p:tav tm="100000">
                                          <p:val>
                                            <p:strVal val="#ppt_x"/>
                                          </p:val>
                                        </p:tav>
                                      </p:tavLst>
                                    </p:anim>
                                    <p:anim calcmode="lin" valueType="num">
                                      <p:cBhvr additive="base">
                                        <p:cTn id="76" dur="1000" fill="hold"/>
                                        <p:tgtEl>
                                          <p:spTgt spid="142"/>
                                        </p:tgtEl>
                                        <p:attrNameLst>
                                          <p:attrName>ppt_y</p:attrName>
                                        </p:attrNameLst>
                                      </p:cBhvr>
                                      <p:tavLst>
                                        <p:tav tm="0">
                                          <p:val>
                                            <p:strVal val="0-#ppt_h/2"/>
                                          </p:val>
                                        </p:tav>
                                        <p:tav tm="100000">
                                          <p:val>
                                            <p:strVal val="#ppt_y"/>
                                          </p:val>
                                        </p:tav>
                                      </p:tavLst>
                                    </p:anim>
                                  </p:childTnLst>
                                </p:cTn>
                              </p:par>
                              <p:par>
                                <p:cTn id="77" presetID="2" presetClass="entr" presetSubtype="3" fill="hold" nodeType="withEffect">
                                  <p:stCondLst>
                                    <p:cond delay="0"/>
                                  </p:stCondLst>
                                  <p:childTnLst>
                                    <p:set>
                                      <p:cBhvr>
                                        <p:cTn id="78" dur="1" fill="hold">
                                          <p:stCondLst>
                                            <p:cond delay="0"/>
                                          </p:stCondLst>
                                        </p:cTn>
                                        <p:tgtEl>
                                          <p:spTgt spid="143"/>
                                        </p:tgtEl>
                                        <p:attrNameLst>
                                          <p:attrName>style.visibility</p:attrName>
                                        </p:attrNameLst>
                                      </p:cBhvr>
                                      <p:to>
                                        <p:strVal val="visible"/>
                                      </p:to>
                                    </p:set>
                                    <p:anim calcmode="lin" valueType="num">
                                      <p:cBhvr additive="base">
                                        <p:cTn id="79" dur="1000" fill="hold"/>
                                        <p:tgtEl>
                                          <p:spTgt spid="143"/>
                                        </p:tgtEl>
                                        <p:attrNameLst>
                                          <p:attrName>ppt_x</p:attrName>
                                        </p:attrNameLst>
                                      </p:cBhvr>
                                      <p:tavLst>
                                        <p:tav tm="0">
                                          <p:val>
                                            <p:strVal val="1+#ppt_w/2"/>
                                          </p:val>
                                        </p:tav>
                                        <p:tav tm="100000">
                                          <p:val>
                                            <p:strVal val="#ppt_x"/>
                                          </p:val>
                                        </p:tav>
                                      </p:tavLst>
                                    </p:anim>
                                    <p:anim calcmode="lin" valueType="num">
                                      <p:cBhvr additive="base">
                                        <p:cTn id="80" dur="1000" fill="hold"/>
                                        <p:tgtEl>
                                          <p:spTgt spid="143"/>
                                        </p:tgtEl>
                                        <p:attrNameLst>
                                          <p:attrName>ppt_y</p:attrName>
                                        </p:attrNameLst>
                                      </p:cBhvr>
                                      <p:tavLst>
                                        <p:tav tm="0">
                                          <p:val>
                                            <p:strVal val="0-#ppt_h/2"/>
                                          </p:val>
                                        </p:tav>
                                        <p:tav tm="100000">
                                          <p:val>
                                            <p:strVal val="#ppt_y"/>
                                          </p:val>
                                        </p:tav>
                                      </p:tavLst>
                                    </p:anim>
                                  </p:childTnLst>
                                </p:cTn>
                              </p:par>
                              <p:par>
                                <p:cTn id="81" presetID="2" presetClass="entr" presetSubtype="3" fill="hold" nodeType="withEffect">
                                  <p:stCondLst>
                                    <p:cond delay="0"/>
                                  </p:stCondLst>
                                  <p:childTnLst>
                                    <p:set>
                                      <p:cBhvr>
                                        <p:cTn id="82" dur="1" fill="hold">
                                          <p:stCondLst>
                                            <p:cond delay="0"/>
                                          </p:stCondLst>
                                        </p:cTn>
                                        <p:tgtEl>
                                          <p:spTgt spid="144"/>
                                        </p:tgtEl>
                                        <p:attrNameLst>
                                          <p:attrName>style.visibility</p:attrName>
                                        </p:attrNameLst>
                                      </p:cBhvr>
                                      <p:to>
                                        <p:strVal val="visible"/>
                                      </p:to>
                                    </p:set>
                                    <p:anim calcmode="lin" valueType="num">
                                      <p:cBhvr additive="base">
                                        <p:cTn id="83" dur="1000" fill="hold"/>
                                        <p:tgtEl>
                                          <p:spTgt spid="144"/>
                                        </p:tgtEl>
                                        <p:attrNameLst>
                                          <p:attrName>ppt_x</p:attrName>
                                        </p:attrNameLst>
                                      </p:cBhvr>
                                      <p:tavLst>
                                        <p:tav tm="0">
                                          <p:val>
                                            <p:strVal val="1+#ppt_w/2"/>
                                          </p:val>
                                        </p:tav>
                                        <p:tav tm="100000">
                                          <p:val>
                                            <p:strVal val="#ppt_x"/>
                                          </p:val>
                                        </p:tav>
                                      </p:tavLst>
                                    </p:anim>
                                    <p:anim calcmode="lin" valueType="num">
                                      <p:cBhvr additive="base">
                                        <p:cTn id="84" dur="1000" fill="hold"/>
                                        <p:tgtEl>
                                          <p:spTgt spid="144"/>
                                        </p:tgtEl>
                                        <p:attrNameLst>
                                          <p:attrName>ppt_y</p:attrName>
                                        </p:attrNameLst>
                                      </p:cBhvr>
                                      <p:tavLst>
                                        <p:tav tm="0">
                                          <p:val>
                                            <p:strVal val="0-#ppt_h/2"/>
                                          </p:val>
                                        </p:tav>
                                        <p:tav tm="100000">
                                          <p:val>
                                            <p:strVal val="#ppt_y"/>
                                          </p:val>
                                        </p:tav>
                                      </p:tavLst>
                                    </p:anim>
                                  </p:childTnLst>
                                </p:cTn>
                              </p:par>
                              <p:par>
                                <p:cTn id="85" presetID="2" presetClass="entr" presetSubtype="3" fill="hold" nodeType="withEffect">
                                  <p:stCondLst>
                                    <p:cond delay="0"/>
                                  </p:stCondLst>
                                  <p:childTnLst>
                                    <p:set>
                                      <p:cBhvr>
                                        <p:cTn id="86" dur="1" fill="hold">
                                          <p:stCondLst>
                                            <p:cond delay="0"/>
                                          </p:stCondLst>
                                        </p:cTn>
                                        <p:tgtEl>
                                          <p:spTgt spid="145"/>
                                        </p:tgtEl>
                                        <p:attrNameLst>
                                          <p:attrName>style.visibility</p:attrName>
                                        </p:attrNameLst>
                                      </p:cBhvr>
                                      <p:to>
                                        <p:strVal val="visible"/>
                                      </p:to>
                                    </p:set>
                                    <p:anim calcmode="lin" valueType="num">
                                      <p:cBhvr additive="base">
                                        <p:cTn id="87" dur="1000" fill="hold"/>
                                        <p:tgtEl>
                                          <p:spTgt spid="145"/>
                                        </p:tgtEl>
                                        <p:attrNameLst>
                                          <p:attrName>ppt_x</p:attrName>
                                        </p:attrNameLst>
                                      </p:cBhvr>
                                      <p:tavLst>
                                        <p:tav tm="0">
                                          <p:val>
                                            <p:strVal val="1+#ppt_w/2"/>
                                          </p:val>
                                        </p:tav>
                                        <p:tav tm="100000">
                                          <p:val>
                                            <p:strVal val="#ppt_x"/>
                                          </p:val>
                                        </p:tav>
                                      </p:tavLst>
                                    </p:anim>
                                    <p:anim calcmode="lin" valueType="num">
                                      <p:cBhvr additive="base">
                                        <p:cTn id="88" dur="1000" fill="hold"/>
                                        <p:tgtEl>
                                          <p:spTgt spid="145"/>
                                        </p:tgtEl>
                                        <p:attrNameLst>
                                          <p:attrName>ppt_y</p:attrName>
                                        </p:attrNameLst>
                                      </p:cBhvr>
                                      <p:tavLst>
                                        <p:tav tm="0">
                                          <p:val>
                                            <p:strVal val="0-#ppt_h/2"/>
                                          </p:val>
                                        </p:tav>
                                        <p:tav tm="100000">
                                          <p:val>
                                            <p:strVal val="#ppt_y"/>
                                          </p:val>
                                        </p:tav>
                                      </p:tavLst>
                                    </p:anim>
                                  </p:childTnLst>
                                </p:cTn>
                              </p:par>
                              <p:par>
                                <p:cTn id="89" presetID="2" presetClass="entr" presetSubtype="3"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1000" fill="hold"/>
                                        <p:tgtEl>
                                          <p:spTgt spid="3"/>
                                        </p:tgtEl>
                                        <p:attrNameLst>
                                          <p:attrName>ppt_x</p:attrName>
                                        </p:attrNameLst>
                                      </p:cBhvr>
                                      <p:tavLst>
                                        <p:tav tm="0">
                                          <p:val>
                                            <p:strVal val="1+#ppt_w/2"/>
                                          </p:val>
                                        </p:tav>
                                        <p:tav tm="100000">
                                          <p:val>
                                            <p:strVal val="#ppt_x"/>
                                          </p:val>
                                        </p:tav>
                                      </p:tavLst>
                                    </p:anim>
                                    <p:anim calcmode="lin" valueType="num">
                                      <p:cBhvr additive="base">
                                        <p:cTn id="92"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2" grpId="0"/>
      <p:bldP spid="8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bwMode="auto">
          <a:xfrm>
            <a:off x="7353300" y="3511380"/>
            <a:ext cx="4724400" cy="3369513"/>
          </a:xfrm>
          <a:prstGeom prst="rect">
            <a:avLst/>
          </a:prstGeom>
          <a:noFill/>
          <a:ln>
            <a:solidFill>
              <a:schemeClr val="tx1"/>
            </a:solidFill>
            <a:prstDash val="lgDash"/>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sp>
        <p:nvSpPr>
          <p:cNvPr id="5" name="Rectangle 4"/>
          <p:cNvSpPr/>
          <p:nvPr/>
        </p:nvSpPr>
        <p:spPr bwMode="auto">
          <a:xfrm>
            <a:off x="7353300" y="141866"/>
            <a:ext cx="4724400" cy="3369513"/>
          </a:xfrm>
          <a:prstGeom prst="rect">
            <a:avLst/>
          </a:prstGeom>
          <a:noFill/>
          <a:ln>
            <a:solidFill>
              <a:schemeClr val="tx1"/>
            </a:solidFill>
            <a:prstDash val="lgDash"/>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pic>
        <p:nvPicPr>
          <p:cNvPr id="33" name="Picture 32" descr="D:\Pennie's documents\Images for TechEd06\Shapes_and_Graphics\Internet Cloud\cloud illustration icon.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rcRect/>
          <a:stretch>
            <a:fillRect/>
          </a:stretch>
        </p:blipFill>
        <p:spPr bwMode="auto">
          <a:xfrm>
            <a:off x="8722300"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grpSp>
        <p:nvGrpSpPr>
          <p:cNvPr id="31" name="Group 30"/>
          <p:cNvGrpSpPr/>
          <p:nvPr/>
        </p:nvGrpSpPr>
        <p:grpSpPr>
          <a:xfrm>
            <a:off x="8974620" y="3905088"/>
            <a:ext cx="1190161" cy="1064334"/>
            <a:chOff x="5896225" y="2149992"/>
            <a:chExt cx="1190161" cy="956307"/>
          </a:xfrm>
        </p:grpSpPr>
        <p:grpSp>
          <p:nvGrpSpPr>
            <p:cNvPr id="24" name="Group 23"/>
            <p:cNvGrpSpPr/>
            <p:nvPr/>
          </p:nvGrpSpPr>
          <p:grpSpPr>
            <a:xfrm>
              <a:off x="5896225" y="2149992"/>
              <a:ext cx="1190161" cy="956307"/>
              <a:chOff x="1217612" y="3205163"/>
              <a:chExt cx="1563688" cy="1176675"/>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6" name="Rectangle 2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2" name="TextBox 1"/>
            <p:cNvSpPr txBox="1"/>
            <p:nvPr/>
          </p:nvSpPr>
          <p:spPr>
            <a:xfrm>
              <a:off x="5998041" y="2424162"/>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Admin</a:t>
              </a:r>
            </a:p>
          </p:txBody>
        </p:sp>
      </p:grpSp>
      <p:grpSp>
        <p:nvGrpSpPr>
          <p:cNvPr id="4" name="Group 3"/>
          <p:cNvGrpSpPr/>
          <p:nvPr/>
        </p:nvGrpSpPr>
        <p:grpSpPr>
          <a:xfrm>
            <a:off x="10580518" y="3905084"/>
            <a:ext cx="1190161" cy="1064335"/>
            <a:chOff x="9492720" y="2269761"/>
            <a:chExt cx="1190161" cy="956308"/>
          </a:xfrm>
        </p:grpSpPr>
        <p:grpSp>
          <p:nvGrpSpPr>
            <p:cNvPr id="27" name="Group 26"/>
            <p:cNvGrpSpPr/>
            <p:nvPr/>
          </p:nvGrpSpPr>
          <p:grpSpPr>
            <a:xfrm>
              <a:off x="9492720" y="2269761"/>
              <a:ext cx="1190161" cy="956308"/>
              <a:chOff x="1217612" y="3205164"/>
              <a:chExt cx="1563688" cy="1176675"/>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29" name="Rectangle 28"/>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7" name="TextBox 16"/>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35645" y="2945193"/>
            <a:ext cx="783148" cy="871615"/>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oup 79"/>
          <p:cNvGrpSpPr/>
          <p:nvPr/>
        </p:nvGrpSpPr>
        <p:grpSpPr>
          <a:xfrm>
            <a:off x="8967389" y="2032702"/>
            <a:ext cx="1190161" cy="1064334"/>
            <a:chOff x="7980938" y="2470913"/>
            <a:chExt cx="1190161" cy="956307"/>
          </a:xfrm>
        </p:grpSpPr>
        <p:grpSp>
          <p:nvGrpSpPr>
            <p:cNvPr id="81" name="Group 80"/>
            <p:cNvGrpSpPr/>
            <p:nvPr/>
          </p:nvGrpSpPr>
          <p:grpSpPr>
            <a:xfrm>
              <a:off x="7980938" y="2470913"/>
              <a:ext cx="1190161" cy="956307"/>
              <a:chOff x="1217612" y="3205163"/>
              <a:chExt cx="1563688" cy="1176675"/>
            </a:xfrm>
          </p:grpSpPr>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84" name="Rectangle 83"/>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82" name="TextBox 81"/>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Admin</a:t>
              </a:r>
            </a:p>
          </p:txBody>
        </p:sp>
      </p:grpSp>
      <p:sp>
        <p:nvSpPr>
          <p:cNvPr id="85" name="Can 84"/>
          <p:cNvSpPr/>
          <p:nvPr/>
        </p:nvSpPr>
        <p:spPr>
          <a:xfrm>
            <a:off x="9449214"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grpSp>
        <p:nvGrpSpPr>
          <p:cNvPr id="136" name="Group 135"/>
          <p:cNvGrpSpPr/>
          <p:nvPr/>
        </p:nvGrpSpPr>
        <p:grpSpPr>
          <a:xfrm>
            <a:off x="7532139" y="3874771"/>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141"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a:xfrm>
            <a:off x="519115" y="254423"/>
            <a:ext cx="11149013" cy="633237"/>
          </a:xfrm>
        </p:spPr>
        <p:txBody>
          <a:bodyPr/>
          <a:lstStyle/>
          <a:p>
            <a:r>
              <a:rPr lang="sv-SE" dirty="0" smtClean="0"/>
              <a:t>Divided liability</a:t>
            </a:r>
            <a:endParaRPr lang="sv-SE" dirty="0"/>
          </a:p>
        </p:txBody>
      </p:sp>
      <p:sp>
        <p:nvSpPr>
          <p:cNvPr id="3" name="TextBox 2"/>
          <p:cNvSpPr txBox="1"/>
          <p:nvPr/>
        </p:nvSpPr>
        <p:spPr>
          <a:xfrm>
            <a:off x="7504960" y="2636904"/>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sp>
        <p:nvSpPr>
          <p:cNvPr id="55" name="TextBox 54"/>
          <p:cNvSpPr txBox="1"/>
          <p:nvPr/>
        </p:nvSpPr>
        <p:spPr>
          <a:xfrm>
            <a:off x="7357598" y="160666"/>
            <a:ext cx="1772238" cy="1183297"/>
          </a:xfrm>
          <a:prstGeom prst="rect">
            <a:avLst/>
          </a:prstGeom>
          <a:noFill/>
        </p:spPr>
        <p:txBody>
          <a:bodyPr wrap="none" lIns="121899" tIns="60949" rIns="121899" bIns="60949" rtlCol="0">
            <a:spAutoFit/>
          </a:bodyPr>
          <a:lstStyle/>
          <a:p>
            <a:r>
              <a:rPr lang="sv-SE" dirty="0" smtClean="0"/>
              <a:t>Cloud Provider</a:t>
            </a:r>
          </a:p>
          <a:p>
            <a:pPr marL="228560" indent="-228560">
              <a:buFont typeface="Arial" pitchFamily="34" charset="0"/>
              <a:buChar char="•"/>
            </a:pPr>
            <a:r>
              <a:rPr lang="sv-SE" sz="1600" dirty="0"/>
              <a:t>Backend</a:t>
            </a:r>
          </a:p>
          <a:p>
            <a:pPr marL="228560" indent="-228560">
              <a:buFont typeface="Arial" pitchFamily="34" charset="0"/>
              <a:buChar char="•"/>
            </a:pPr>
            <a:r>
              <a:rPr lang="sv-SE" sz="1600" dirty="0" smtClean="0"/>
              <a:t>Virtualization</a:t>
            </a:r>
            <a:endParaRPr lang="sv-SE" sz="1600" dirty="0"/>
          </a:p>
          <a:p>
            <a:pPr marL="228560" indent="-228560">
              <a:buFont typeface="Arial" pitchFamily="34" charset="0"/>
              <a:buChar char="•"/>
            </a:pPr>
            <a:r>
              <a:rPr lang="sv-SE" sz="1600" dirty="0"/>
              <a:t>Sidechannels</a:t>
            </a:r>
          </a:p>
        </p:txBody>
      </p:sp>
      <p:sp>
        <p:nvSpPr>
          <p:cNvPr id="56" name="TextBox 55"/>
          <p:cNvSpPr txBox="1"/>
          <p:nvPr/>
        </p:nvSpPr>
        <p:spPr>
          <a:xfrm>
            <a:off x="7387139" y="5724997"/>
            <a:ext cx="2015699" cy="927444"/>
          </a:xfrm>
          <a:prstGeom prst="rect">
            <a:avLst/>
          </a:prstGeom>
          <a:noFill/>
        </p:spPr>
        <p:txBody>
          <a:bodyPr wrap="square" lIns="121899" tIns="60949" rIns="121899" bIns="60949" rtlCol="0">
            <a:spAutoFit/>
          </a:bodyPr>
          <a:lstStyle/>
          <a:p>
            <a:r>
              <a:rPr lang="sv-SE" dirty="0" smtClean="0"/>
              <a:t>You</a:t>
            </a:r>
          </a:p>
          <a:p>
            <a:pPr marL="380933" indent="-380933">
              <a:buFont typeface="Arial" pitchFamily="34" charset="0"/>
              <a:buChar char="•"/>
            </a:pPr>
            <a:r>
              <a:rPr lang="sv-SE" sz="1600" dirty="0"/>
              <a:t>Clients</a:t>
            </a:r>
          </a:p>
          <a:p>
            <a:pPr marL="380933" indent="-380933">
              <a:buFont typeface="Arial" pitchFamily="34" charset="0"/>
              <a:buChar char="•"/>
            </a:pPr>
            <a:r>
              <a:rPr lang="sv-SE" sz="1600" dirty="0"/>
              <a:t>Logons</a:t>
            </a:r>
          </a:p>
        </p:txBody>
      </p:sp>
      <p:sp>
        <p:nvSpPr>
          <p:cNvPr id="57" name="TextBox 56"/>
          <p:cNvSpPr txBox="1"/>
          <p:nvPr/>
        </p:nvSpPr>
        <p:spPr>
          <a:xfrm>
            <a:off x="956521" y="2032701"/>
            <a:ext cx="2615354" cy="3278094"/>
          </a:xfrm>
          <a:prstGeom prst="rect">
            <a:avLst/>
          </a:prstGeom>
          <a:noFill/>
        </p:spPr>
        <p:txBody>
          <a:bodyPr wrap="none" lIns="121899" tIns="60949" rIns="121899" bIns="60949" rtlCol="0">
            <a:spAutoFit/>
          </a:bodyPr>
          <a:lstStyle/>
          <a:p>
            <a:r>
              <a:rPr lang="sv-SE" sz="2100" dirty="0"/>
              <a:t>Who’s responsibility</a:t>
            </a:r>
          </a:p>
          <a:p>
            <a:pPr marL="380933" indent="-380933">
              <a:buFont typeface="Arial" pitchFamily="34" charset="0"/>
              <a:buChar char="•"/>
            </a:pPr>
            <a:r>
              <a:rPr lang="sv-SE" sz="1600" dirty="0"/>
              <a:t>Communication</a:t>
            </a:r>
          </a:p>
          <a:p>
            <a:pPr marL="380933" indent="-380933">
              <a:buFont typeface="Arial" pitchFamily="34" charset="0"/>
              <a:buChar char="•"/>
            </a:pPr>
            <a:r>
              <a:rPr lang="sv-SE" sz="1600" dirty="0"/>
              <a:t>Guest OS</a:t>
            </a:r>
          </a:p>
          <a:p>
            <a:pPr marL="380933" indent="-380933">
              <a:buFont typeface="Arial" pitchFamily="34" charset="0"/>
              <a:buChar char="•"/>
            </a:pPr>
            <a:r>
              <a:rPr lang="sv-SE" sz="1600" dirty="0"/>
              <a:t>Applications</a:t>
            </a:r>
          </a:p>
          <a:p>
            <a:pPr marL="380933" indent="-380933">
              <a:buFont typeface="Arial" pitchFamily="34" charset="0"/>
              <a:buChar char="•"/>
            </a:pPr>
            <a:r>
              <a:rPr lang="sv-SE" sz="1600" dirty="0"/>
              <a:t>Monitoring</a:t>
            </a:r>
          </a:p>
          <a:p>
            <a:pPr marL="380933" indent="-380933">
              <a:buFont typeface="Arial" pitchFamily="34" charset="0"/>
              <a:buChar char="•"/>
            </a:pPr>
            <a:endParaRPr lang="sv-SE" sz="1600" dirty="0"/>
          </a:p>
          <a:p>
            <a:r>
              <a:rPr lang="sv-SE" sz="2100" dirty="0"/>
              <a:t>And how about</a:t>
            </a:r>
            <a:endParaRPr lang="sv-SE" dirty="0"/>
          </a:p>
          <a:p>
            <a:pPr marL="380933" indent="-380933">
              <a:buFont typeface="Arial" pitchFamily="34" charset="0"/>
              <a:buChar char="•"/>
            </a:pPr>
            <a:r>
              <a:rPr lang="sv-SE" sz="1500" dirty="0"/>
              <a:t>Incident responce</a:t>
            </a:r>
          </a:p>
          <a:p>
            <a:pPr marL="380933" indent="-380933">
              <a:buFont typeface="Arial" pitchFamily="34" charset="0"/>
              <a:buChar char="•"/>
            </a:pPr>
            <a:r>
              <a:rPr lang="sv-SE" sz="1500" dirty="0"/>
              <a:t>Data backup/restore</a:t>
            </a:r>
          </a:p>
          <a:p>
            <a:pPr marL="380933" indent="-380933">
              <a:buFont typeface="Arial" pitchFamily="34" charset="0"/>
              <a:buChar char="•"/>
            </a:pPr>
            <a:r>
              <a:rPr lang="sv-SE" sz="1500" dirty="0"/>
              <a:t>Availability</a:t>
            </a:r>
          </a:p>
          <a:p>
            <a:pPr marL="380933" indent="-380933">
              <a:buFont typeface="Arial" pitchFamily="34" charset="0"/>
              <a:buChar char="•"/>
            </a:pPr>
            <a:r>
              <a:rPr lang="sv-SE" sz="1500" dirty="0"/>
              <a:t>Etc. Etc.</a:t>
            </a:r>
          </a:p>
          <a:p>
            <a:endParaRPr lang="sv-SE" sz="1500" dirty="0"/>
          </a:p>
        </p:txBody>
      </p:sp>
    </p:spTree>
    <p:extLst>
      <p:ext uri="{BB962C8B-B14F-4D97-AF65-F5344CB8AC3E}">
        <p14:creationId xmlns:p14="http://schemas.microsoft.com/office/powerpoint/2010/main" val="52472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6" name="Group 135"/>
          <p:cNvGrpSpPr/>
          <p:nvPr/>
        </p:nvGrpSpPr>
        <p:grpSpPr>
          <a:xfrm>
            <a:off x="10580142" y="3906575"/>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33" name="Picture 32" descr="D:\Pennie's documents\Images for TechEd06\Shapes_and_Graphics\Internet Cloud\cloud illustration icon.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Lst>
          </a:blip>
          <a:srcRect/>
          <a:stretch>
            <a:fillRect/>
          </a:stretch>
        </p:blipFill>
        <p:spPr bwMode="auto">
          <a:xfrm>
            <a:off x="8722300"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92970" y="4885171"/>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p:txBody>
          <a:bodyPr/>
          <a:lstStyle/>
          <a:p>
            <a:r>
              <a:rPr lang="sv-SE" dirty="0" smtClean="0"/>
              <a:t>Targeting the Client plattform</a:t>
            </a:r>
            <a:endParaRPr lang="sv-SE" dirty="0"/>
          </a:p>
        </p:txBody>
      </p:sp>
      <p:sp>
        <p:nvSpPr>
          <p:cNvPr id="6" name="Text Placeholder 5"/>
          <p:cNvSpPr>
            <a:spLocks noGrp="1"/>
          </p:cNvSpPr>
          <p:nvPr>
            <p:ph type="body" sz="quarter" idx="10"/>
          </p:nvPr>
        </p:nvSpPr>
        <p:spPr>
          <a:xfrm>
            <a:off x="519115" y="1611348"/>
            <a:ext cx="11149013" cy="3217351"/>
          </a:xfrm>
        </p:spPr>
        <p:txBody>
          <a:bodyPr/>
          <a:lstStyle/>
          <a:p>
            <a:r>
              <a:rPr lang="sv-SE" sz="2800" dirty="0"/>
              <a:t>Compromizing the legitimate Client</a:t>
            </a:r>
          </a:p>
          <a:p>
            <a:pPr lvl="1"/>
            <a:r>
              <a:rPr lang="sv-SE" sz="2400" dirty="0"/>
              <a:t>Client side exploitation</a:t>
            </a:r>
          </a:p>
          <a:p>
            <a:endParaRPr lang="sv-SE" sz="2800" dirty="0"/>
          </a:p>
          <a:p>
            <a:r>
              <a:rPr lang="sv-SE" sz="2800" dirty="0"/>
              <a:t>Untrusted Clients</a:t>
            </a:r>
          </a:p>
          <a:p>
            <a:pPr lvl="1"/>
            <a:r>
              <a:rPr lang="sv-SE" sz="2400" dirty="0"/>
              <a:t>Keylogging</a:t>
            </a:r>
          </a:p>
          <a:p>
            <a:pPr lvl="1"/>
            <a:r>
              <a:rPr lang="sv-SE" sz="2400" dirty="0"/>
              <a:t>Cert export</a:t>
            </a:r>
          </a:p>
          <a:p>
            <a:endParaRPr lang="sv-SE" dirty="0"/>
          </a:p>
        </p:txBody>
      </p:sp>
      <p:sp>
        <p:nvSpPr>
          <p:cNvPr id="3" name="TextBox 2"/>
          <p:cNvSpPr txBox="1"/>
          <p:nvPr/>
        </p:nvSpPr>
        <p:spPr>
          <a:xfrm>
            <a:off x="9100075" y="5666247"/>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spTree>
    <p:extLst>
      <p:ext uri="{BB962C8B-B14F-4D97-AF65-F5344CB8AC3E}">
        <p14:creationId xmlns:p14="http://schemas.microsoft.com/office/powerpoint/2010/main" val="311890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6" name="Group 135"/>
          <p:cNvGrpSpPr/>
          <p:nvPr/>
        </p:nvGrpSpPr>
        <p:grpSpPr>
          <a:xfrm>
            <a:off x="10580142" y="3906575"/>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33" name="Picture 32" descr="D:\Pennie's documents\Images for TechEd06\Shapes_and_Graphics\Internet Cloud\cloud illustration icon.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Lst>
          </a:blip>
          <a:srcRect/>
          <a:stretch>
            <a:fillRect/>
          </a:stretch>
        </p:blipFill>
        <p:spPr bwMode="auto">
          <a:xfrm>
            <a:off x="8722300"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8">
            <a:duotone>
              <a:prstClr val="black"/>
              <a:srgbClr val="FF0000">
                <a:tint val="45000"/>
                <a:satMod val="400000"/>
              </a:srgb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92970" y="4885171"/>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m01\Desktop\httpzcoolcomcnpicpngpng_7945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p:txBody>
          <a:bodyPr/>
          <a:lstStyle/>
          <a:p>
            <a:r>
              <a:rPr lang="sv-SE" dirty="0" smtClean="0"/>
              <a:t>Targeting </a:t>
            </a:r>
            <a:r>
              <a:rPr lang="sv-SE" dirty="0"/>
              <a:t>client communication</a:t>
            </a:r>
          </a:p>
        </p:txBody>
      </p:sp>
      <p:sp>
        <p:nvSpPr>
          <p:cNvPr id="6" name="Text Placeholder 5"/>
          <p:cNvSpPr>
            <a:spLocks noGrp="1"/>
          </p:cNvSpPr>
          <p:nvPr>
            <p:ph type="body" sz="quarter" idx="10"/>
          </p:nvPr>
        </p:nvSpPr>
        <p:spPr>
          <a:xfrm>
            <a:off x="519115" y="1611347"/>
            <a:ext cx="11149013" cy="2961498"/>
          </a:xfrm>
        </p:spPr>
        <p:txBody>
          <a:bodyPr/>
          <a:lstStyle/>
          <a:p>
            <a:pPr marL="0" indent="0">
              <a:buNone/>
            </a:pPr>
            <a:r>
              <a:rPr lang="sv-SE" sz="2000" b="1" dirty="0"/>
              <a:t>COOKIE STEALING</a:t>
            </a:r>
          </a:p>
          <a:p>
            <a:pPr lvl="1">
              <a:buSzPct val="120000"/>
              <a:buFont typeface="Wingdings" pitchFamily="2" charset="2"/>
              <a:buChar char="q"/>
            </a:pPr>
            <a:r>
              <a:rPr lang="sv-SE" sz="1600" b="1" dirty="0"/>
              <a:t>MITM Webtraffic client-server</a:t>
            </a:r>
          </a:p>
          <a:p>
            <a:pPr lvl="1">
              <a:buSzPct val="120000"/>
              <a:buFont typeface="Wingdings" pitchFamily="2" charset="2"/>
              <a:buChar char="q"/>
            </a:pPr>
            <a:r>
              <a:rPr lang="sv-SE" sz="1600" b="1" dirty="0"/>
              <a:t>Sniff traffic</a:t>
            </a:r>
          </a:p>
          <a:p>
            <a:pPr lvl="1">
              <a:buSzPct val="120000"/>
              <a:buFont typeface="Wingdings" pitchFamily="2" charset="2"/>
              <a:buChar char="q"/>
            </a:pPr>
            <a:r>
              <a:rPr lang="sv-SE" sz="1600" b="1" dirty="0"/>
              <a:t>Identifiy cookie</a:t>
            </a:r>
          </a:p>
          <a:p>
            <a:endParaRPr lang="sv-SE" sz="2000" b="1" dirty="0"/>
          </a:p>
          <a:p>
            <a:pPr marL="0" indent="0">
              <a:buNone/>
            </a:pPr>
            <a:r>
              <a:rPr lang="sv-SE" sz="2000" b="1" dirty="0"/>
              <a:t>COOKIE INJECTION</a:t>
            </a:r>
          </a:p>
          <a:p>
            <a:pPr lvl="1">
              <a:buSzPct val="120000"/>
              <a:buFont typeface="Wingdings" pitchFamily="2" charset="2"/>
              <a:buChar char="q"/>
            </a:pPr>
            <a:r>
              <a:rPr lang="sv-SE" sz="1600" b="1" dirty="0"/>
              <a:t>Connect to target server</a:t>
            </a:r>
          </a:p>
          <a:p>
            <a:pPr lvl="1">
              <a:buSzPct val="120000"/>
              <a:buFont typeface="Wingdings" pitchFamily="2" charset="2"/>
              <a:buChar char="q"/>
            </a:pPr>
            <a:r>
              <a:rPr lang="sv-SE" sz="1600" b="1" dirty="0"/>
              <a:t>Inject cookie</a:t>
            </a:r>
          </a:p>
          <a:p>
            <a:endParaRPr lang="sv-SE" dirty="0"/>
          </a:p>
        </p:txBody>
      </p:sp>
      <p:sp>
        <p:nvSpPr>
          <p:cNvPr id="3" name="TextBox 2"/>
          <p:cNvSpPr txBox="1"/>
          <p:nvPr/>
        </p:nvSpPr>
        <p:spPr>
          <a:xfrm>
            <a:off x="9100075" y="5666247"/>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31" name="Group 30"/>
          <p:cNvGrpSpPr/>
          <p:nvPr/>
        </p:nvGrpSpPr>
        <p:grpSpPr>
          <a:xfrm>
            <a:off x="10580518" y="3905084"/>
            <a:ext cx="1190161" cy="1064335"/>
            <a:chOff x="9492720" y="2269761"/>
            <a:chExt cx="1190161" cy="956308"/>
          </a:xfrm>
        </p:grpSpPr>
        <p:grpSp>
          <p:nvGrpSpPr>
            <p:cNvPr id="32" name="Group 31"/>
            <p:cNvGrpSpPr/>
            <p:nvPr/>
          </p:nvGrpSpPr>
          <p:grpSpPr>
            <a:xfrm>
              <a:off x="9492720" y="2269761"/>
              <a:ext cx="1190161" cy="956308"/>
              <a:chOff x="1217612" y="3205164"/>
              <a:chExt cx="1563688" cy="1176675"/>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36" name="Rectangle 3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37" name="Group 36"/>
          <p:cNvGrpSpPr/>
          <p:nvPr/>
        </p:nvGrpSpPr>
        <p:grpSpPr>
          <a:xfrm>
            <a:off x="8967389" y="3925725"/>
            <a:ext cx="1190161" cy="1064334"/>
            <a:chOff x="5896225" y="2149992"/>
            <a:chExt cx="1190161" cy="956307"/>
          </a:xfrm>
        </p:grpSpPr>
        <p:grpSp>
          <p:nvGrpSpPr>
            <p:cNvPr id="38" name="Group 37"/>
            <p:cNvGrpSpPr/>
            <p:nvPr/>
          </p:nvGrpSpPr>
          <p:grpSpPr>
            <a:xfrm>
              <a:off x="5896225" y="2149992"/>
              <a:ext cx="1190161" cy="956307"/>
              <a:chOff x="1217612" y="3205163"/>
              <a:chExt cx="1563688" cy="1176675"/>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41" name="Rectangle 40"/>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spTree>
    <p:extLst>
      <p:ext uri="{BB962C8B-B14F-4D97-AF65-F5344CB8AC3E}">
        <p14:creationId xmlns:p14="http://schemas.microsoft.com/office/powerpoint/2010/main" val="356251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000"/>
          <a:stretch/>
        </p:blipFill>
        <p:spPr bwMode="auto">
          <a:xfrm>
            <a:off x="0" y="573206"/>
            <a:ext cx="12192000" cy="70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6" name="Group 135"/>
          <p:cNvGrpSpPr/>
          <p:nvPr/>
        </p:nvGrpSpPr>
        <p:grpSpPr>
          <a:xfrm>
            <a:off x="10580142" y="3906575"/>
            <a:ext cx="1190161" cy="1064334"/>
            <a:chOff x="5896225" y="2149992"/>
            <a:chExt cx="1190161" cy="956307"/>
          </a:xfrm>
        </p:grpSpPr>
        <p:grpSp>
          <p:nvGrpSpPr>
            <p:cNvPr id="137" name="Group 136"/>
            <p:cNvGrpSpPr/>
            <p:nvPr/>
          </p:nvGrpSpPr>
          <p:grpSpPr>
            <a:xfrm>
              <a:off x="5896225" y="2149992"/>
              <a:ext cx="1190161" cy="956307"/>
              <a:chOff x="1217612" y="3205163"/>
              <a:chExt cx="1563688" cy="1176675"/>
            </a:xfrm>
          </p:grpSpPr>
          <p:pic>
            <p:nvPicPr>
              <p:cNvPr id="139" name="Picture 1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140" name="Rectangle 139"/>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38" name="TextBox 137"/>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Untrusted</a:t>
              </a:r>
            </a:p>
            <a:p>
              <a:pPr algn="ctr"/>
              <a:r>
                <a:rPr lang="sv-SE" sz="1600" dirty="0" smtClean="0">
                  <a:gradFill>
                    <a:gsLst>
                      <a:gs pos="0">
                        <a:schemeClr val="tx1"/>
                      </a:gs>
                      <a:gs pos="86000">
                        <a:schemeClr val="tx1"/>
                      </a:gs>
                    </a:gsLst>
                    <a:lin ang="5400000" scaled="0"/>
                  </a:gradFill>
                </a:rPr>
                <a:t>Computer</a:t>
              </a:r>
            </a:p>
          </p:txBody>
        </p:sp>
      </p:grpSp>
      <p:pic>
        <p:nvPicPr>
          <p:cNvPr id="33" name="Picture 32" descr="D:\Pennie's documents\Images for TechEd06\Shapes_and_Graphics\Internet Cloud\cloud illustration icon.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5900"/>
                    </a14:imgEffect>
                    <a14:imgEffect>
                      <a14:saturation sat="66000"/>
                    </a14:imgEffect>
                  </a14:imgLayer>
                </a14:imgProps>
              </a:ext>
            </a:extLst>
          </a:blip>
          <a:srcRect/>
          <a:stretch>
            <a:fillRect/>
          </a:stretch>
        </p:blipFill>
        <p:spPr bwMode="auto">
          <a:xfrm>
            <a:off x="8722300" y="1754265"/>
            <a:ext cx="3507800" cy="2490494"/>
          </a:xfrm>
          <a:prstGeom prst="rect">
            <a:avLst/>
          </a:prstGeom>
          <a:noFill/>
          <a:effectLst/>
        </p:spPr>
      </p:pic>
      <p:grpSp>
        <p:nvGrpSpPr>
          <p:cNvPr id="12" name="Group 11"/>
          <p:cNvGrpSpPr/>
          <p:nvPr/>
        </p:nvGrpSpPr>
        <p:grpSpPr>
          <a:xfrm>
            <a:off x="10547872" y="2032702"/>
            <a:ext cx="1190161" cy="1064334"/>
            <a:chOff x="7980938" y="2470913"/>
            <a:chExt cx="1190161" cy="956307"/>
          </a:xfrm>
        </p:grpSpPr>
        <p:grpSp>
          <p:nvGrpSpPr>
            <p:cNvPr id="21" name="Group 20"/>
            <p:cNvGrpSpPr/>
            <p:nvPr/>
          </p:nvGrpSpPr>
          <p:grpSpPr>
            <a:xfrm>
              <a:off x="7980938" y="2470913"/>
              <a:ext cx="1190161" cy="956307"/>
              <a:chOff x="1217612" y="3205163"/>
              <a:chExt cx="1563688" cy="1176675"/>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23" name="Rectangle 22"/>
              <p:cNvSpPr/>
              <p:nvPr/>
            </p:nvSpPr>
            <p:spPr bwMode="auto">
              <a:xfrm>
                <a:off x="1341885" y="3318054"/>
                <a:ext cx="1296144" cy="775076"/>
              </a:xfrm>
              <a:prstGeom prst="rect">
                <a:avLst/>
              </a:prstGeom>
              <a:solidFill>
                <a:schemeClr val="tx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16" name="TextBox 15"/>
            <p:cNvSpPr txBox="1"/>
            <p:nvPr/>
          </p:nvSpPr>
          <p:spPr>
            <a:xfrm>
              <a:off x="8082754" y="2600623"/>
              <a:ext cx="986527" cy="51724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Cloud</a:t>
              </a:r>
            </a:p>
            <a:p>
              <a:pPr algn="ctr"/>
              <a:r>
                <a:rPr lang="sv-SE" dirty="0" smtClean="0">
                  <a:gradFill>
                    <a:gsLst>
                      <a:gs pos="0">
                        <a:schemeClr val="tx1"/>
                      </a:gs>
                      <a:gs pos="86000">
                        <a:schemeClr val="tx1"/>
                      </a:gs>
                    </a:gsLst>
                    <a:lin ang="5400000" scaled="0"/>
                  </a:gradFill>
                </a:rPr>
                <a:t>Service</a:t>
              </a:r>
            </a:p>
          </p:txBody>
        </p:sp>
      </p:grpSp>
      <p:sp>
        <p:nvSpPr>
          <p:cNvPr id="44" name="Can 43"/>
          <p:cNvSpPr/>
          <p:nvPr/>
        </p:nvSpPr>
        <p:spPr>
          <a:xfrm>
            <a:off x="11062343" y="3097037"/>
            <a:ext cx="212049" cy="828687"/>
          </a:xfrm>
          <a:prstGeom prst="can">
            <a:avLst/>
          </a:prstGeom>
          <a:solidFill>
            <a:srgbClr val="59D01E"/>
          </a:solidFill>
          <a:ln w="9525"/>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sv-SE"/>
          </a:p>
        </p:txBody>
      </p:sp>
      <p:sp>
        <p:nvSpPr>
          <p:cNvPr id="46" name="TextBox 45"/>
          <p:cNvSpPr txBox="1"/>
          <p:nvPr/>
        </p:nvSpPr>
        <p:spPr>
          <a:xfrm>
            <a:off x="9584041" y="3004215"/>
            <a:ext cx="1591554" cy="703572"/>
          </a:xfrm>
          <a:prstGeom prst="rect">
            <a:avLst/>
          </a:prstGeom>
          <a:noFill/>
        </p:spPr>
        <p:txBody>
          <a:bodyPr wrap="square" lIns="121899" tIns="60949" rIns="121899" bIns="60949" rtlCol="0">
            <a:spAutoFit/>
          </a:bodyPr>
          <a:lstStyle/>
          <a:p>
            <a:pPr algn="ctr"/>
            <a:r>
              <a:rPr lang="sv-SE" dirty="0" smtClean="0"/>
              <a:t>Data transport</a:t>
            </a:r>
            <a:endParaRPr lang="sv-SE" dirty="0"/>
          </a:p>
        </p:txBody>
      </p:sp>
      <p:pic>
        <p:nvPicPr>
          <p:cNvPr id="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7386"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335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3325"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567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9504425" y="141867"/>
            <a:ext cx="1810710" cy="415738"/>
          </a:xfrm>
          <a:prstGeom prst="rect">
            <a:avLst/>
          </a:prstGeom>
          <a:noFill/>
        </p:spPr>
        <p:txBody>
          <a:bodyPr wrap="none" lIns="121899" tIns="60949" rIns="121899" bIns="60949" rtlCol="0">
            <a:spAutoFit/>
          </a:bodyPr>
          <a:lstStyle/>
          <a:p>
            <a:r>
              <a:rPr lang="sv-SE" dirty="0" smtClean="0"/>
              <a:t>Cloud Backend</a:t>
            </a:r>
            <a:endParaRPr lang="sv-SE" dirty="0"/>
          </a:p>
        </p:txBody>
      </p:sp>
      <p:pic>
        <p:nvPicPr>
          <p:cNvPr id="53" name="Picture 2" descr="C:\Users\mm01\Desktop\httpzcoolcomcnpicpngpng_7945pn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2467"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mm01\Desktop\httpzcoolcomcnpicpngpng_7945png.png"/>
          <p:cNvPicPr>
            <a:picLocks noChangeAspect="1" noChangeArrowheads="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92970" y="4885171"/>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m01\Desktop\httpzcoolcomcnpicpngpng_7945pn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4020" y="4879547"/>
            <a:ext cx="783148" cy="87161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9721"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5692"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5660"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98007" y="587149"/>
            <a:ext cx="479928" cy="7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Title 1"/>
          <p:cNvSpPr>
            <a:spLocks noGrp="1"/>
          </p:cNvSpPr>
          <p:nvPr>
            <p:ph type="title"/>
          </p:nvPr>
        </p:nvSpPr>
        <p:spPr/>
        <p:txBody>
          <a:bodyPr/>
          <a:lstStyle/>
          <a:p>
            <a:r>
              <a:rPr lang="sv-SE" dirty="0" smtClean="0"/>
              <a:t>Targeting </a:t>
            </a:r>
            <a:r>
              <a:rPr lang="sv-SE" dirty="0"/>
              <a:t>client communication</a:t>
            </a:r>
          </a:p>
        </p:txBody>
      </p:sp>
      <p:sp>
        <p:nvSpPr>
          <p:cNvPr id="6" name="Text Placeholder 5"/>
          <p:cNvSpPr>
            <a:spLocks noGrp="1"/>
          </p:cNvSpPr>
          <p:nvPr>
            <p:ph type="body" sz="quarter" idx="10"/>
          </p:nvPr>
        </p:nvSpPr>
        <p:spPr>
          <a:xfrm>
            <a:off x="519115" y="1611347"/>
            <a:ext cx="11149013" cy="2654474"/>
          </a:xfrm>
        </p:spPr>
        <p:txBody>
          <a:bodyPr/>
          <a:lstStyle/>
          <a:p>
            <a:r>
              <a:rPr lang="sv-SE" sz="2800" dirty="0" smtClean="0"/>
              <a:t>Cookie-stealing</a:t>
            </a:r>
            <a:endParaRPr lang="sv-SE" sz="2800" dirty="0"/>
          </a:p>
          <a:p>
            <a:r>
              <a:rPr lang="sv-SE" sz="2800" dirty="0"/>
              <a:t>BPOS not vulnerable! </a:t>
            </a:r>
            <a:r>
              <a:rPr lang="sv-SE" sz="2800" dirty="0">
                <a:sym typeface="Wingdings" pitchFamily="2" charset="2"/>
              </a:rPr>
              <a:t></a:t>
            </a:r>
          </a:p>
          <a:p>
            <a:endParaRPr lang="sv-SE" sz="2800" dirty="0">
              <a:sym typeface="Wingdings" pitchFamily="2" charset="2"/>
            </a:endParaRPr>
          </a:p>
          <a:p>
            <a:r>
              <a:rPr lang="sv-SE" sz="2800" dirty="0">
                <a:sym typeface="Wingdings" pitchFamily="2" charset="2"/>
              </a:rPr>
              <a:t>Another concept: Generate a fake site </a:t>
            </a:r>
          </a:p>
          <a:p>
            <a:r>
              <a:rPr lang="sv-SE" sz="1100" dirty="0">
                <a:sym typeface="Wingdings" pitchFamily="2" charset="2"/>
                <a:hlinkClick r:id="rId11"/>
              </a:rPr>
              <a:t>http://www.social-engineer.org/framework/Computer_Based_Social_Engineering_Tools:_Social_Engineer_Toolkit_(SET</a:t>
            </a:r>
            <a:r>
              <a:rPr lang="sv-SE" sz="1200" dirty="0">
                <a:sym typeface="Wingdings" pitchFamily="2" charset="2"/>
                <a:hlinkClick r:id="rId11"/>
              </a:rPr>
              <a:t>)</a:t>
            </a:r>
            <a:endParaRPr lang="sv-SE" sz="1200" dirty="0"/>
          </a:p>
          <a:p>
            <a:endParaRPr lang="sv-SE" dirty="0"/>
          </a:p>
        </p:txBody>
      </p:sp>
      <p:sp>
        <p:nvSpPr>
          <p:cNvPr id="3" name="TextBox 2"/>
          <p:cNvSpPr txBox="1"/>
          <p:nvPr/>
        </p:nvSpPr>
        <p:spPr>
          <a:xfrm>
            <a:off x="9100075" y="5666247"/>
            <a:ext cx="1166986" cy="287835"/>
          </a:xfrm>
          <a:prstGeom prst="rect">
            <a:avLst/>
          </a:prstGeom>
          <a:noFill/>
        </p:spPr>
        <p:txBody>
          <a:bodyPr wrap="none" lIns="0" tIns="0" rIns="0" bIns="0" rtlCol="0">
            <a:spAutoFit/>
          </a:bodyPr>
          <a:lstStyle/>
          <a:p>
            <a:r>
              <a:rPr lang="sv-SE" dirty="0" smtClean="0">
                <a:gradFill>
                  <a:gsLst>
                    <a:gs pos="0">
                      <a:schemeClr val="tx1"/>
                    </a:gs>
                    <a:gs pos="86000">
                      <a:schemeClr val="tx1"/>
                    </a:gs>
                  </a:gsLst>
                  <a:lin ang="5400000" scaled="0"/>
                </a:gradFill>
              </a:rPr>
              <a:t>Evil Hacker</a:t>
            </a:r>
          </a:p>
        </p:txBody>
      </p:sp>
      <p:grpSp>
        <p:nvGrpSpPr>
          <p:cNvPr id="31" name="Group 30"/>
          <p:cNvGrpSpPr/>
          <p:nvPr/>
        </p:nvGrpSpPr>
        <p:grpSpPr>
          <a:xfrm>
            <a:off x="10580518" y="3905084"/>
            <a:ext cx="1190161" cy="1064335"/>
            <a:chOff x="9492720" y="2269761"/>
            <a:chExt cx="1190161" cy="956308"/>
          </a:xfrm>
        </p:grpSpPr>
        <p:grpSp>
          <p:nvGrpSpPr>
            <p:cNvPr id="32" name="Group 31"/>
            <p:cNvGrpSpPr/>
            <p:nvPr/>
          </p:nvGrpSpPr>
          <p:grpSpPr>
            <a:xfrm>
              <a:off x="9492720" y="2269761"/>
              <a:ext cx="1190161" cy="956308"/>
              <a:chOff x="1217612" y="3205164"/>
              <a:chExt cx="1563688" cy="1176675"/>
            </a:xfrm>
          </p:grpSpPr>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2" y="3205164"/>
                <a:ext cx="1563688" cy="1176675"/>
              </a:xfrm>
              <a:prstGeom prst="rect">
                <a:avLst/>
              </a:prstGeom>
            </p:spPr>
          </p:pic>
          <p:sp>
            <p:nvSpPr>
              <p:cNvPr id="36" name="Rectangle 35"/>
              <p:cNvSpPr/>
              <p:nvPr/>
            </p:nvSpPr>
            <p:spPr bwMode="auto">
              <a:xfrm>
                <a:off x="1341885" y="3318054"/>
                <a:ext cx="1296144" cy="775076"/>
              </a:xfrm>
              <a:prstGeom prst="rect">
                <a:avLst/>
              </a:prstGeom>
              <a:solidFill>
                <a:srgbClr val="03C2F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4" name="TextBox 33"/>
            <p:cNvSpPr txBox="1"/>
            <p:nvPr/>
          </p:nvSpPr>
          <p:spPr>
            <a:xfrm>
              <a:off x="9594536" y="2537967"/>
              <a:ext cx="986527" cy="258620"/>
            </a:xfrm>
            <a:prstGeom prst="rect">
              <a:avLst/>
            </a:prstGeom>
            <a:noFill/>
          </p:spPr>
          <p:txBody>
            <a:bodyPr wrap="square" lIns="0" tIns="0" rIns="0" bIns="0" rtlCol="0">
              <a:spAutoFit/>
            </a:bodyPr>
            <a:lstStyle/>
            <a:p>
              <a:pPr algn="ctr"/>
              <a:r>
                <a:rPr lang="sv-SE" dirty="0" smtClean="0">
                  <a:gradFill>
                    <a:gsLst>
                      <a:gs pos="0">
                        <a:schemeClr val="tx1"/>
                      </a:gs>
                      <a:gs pos="86000">
                        <a:schemeClr val="tx1"/>
                      </a:gs>
                    </a:gsLst>
                    <a:lin ang="5400000" scaled="0"/>
                  </a:gradFill>
                </a:rPr>
                <a:t>Client</a:t>
              </a:r>
            </a:p>
          </p:txBody>
        </p:sp>
      </p:grpSp>
      <p:grpSp>
        <p:nvGrpSpPr>
          <p:cNvPr id="37" name="Group 36"/>
          <p:cNvGrpSpPr/>
          <p:nvPr/>
        </p:nvGrpSpPr>
        <p:grpSpPr>
          <a:xfrm>
            <a:off x="8967389" y="3925725"/>
            <a:ext cx="1190161" cy="1064334"/>
            <a:chOff x="5896225" y="2149992"/>
            <a:chExt cx="1190161" cy="956307"/>
          </a:xfrm>
        </p:grpSpPr>
        <p:grpSp>
          <p:nvGrpSpPr>
            <p:cNvPr id="38" name="Group 37"/>
            <p:cNvGrpSpPr/>
            <p:nvPr/>
          </p:nvGrpSpPr>
          <p:grpSpPr>
            <a:xfrm>
              <a:off x="5896225" y="2149992"/>
              <a:ext cx="1190161" cy="956307"/>
              <a:chOff x="1217612" y="3205163"/>
              <a:chExt cx="1563688" cy="1176675"/>
            </a:xfrm>
          </p:grpSpPr>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2" y="3205163"/>
                <a:ext cx="1563688" cy="1176675"/>
              </a:xfrm>
              <a:prstGeom prst="rect">
                <a:avLst/>
              </a:prstGeom>
            </p:spPr>
          </p:pic>
          <p:sp>
            <p:nvSpPr>
              <p:cNvPr id="41" name="Rectangle 40"/>
              <p:cNvSpPr/>
              <p:nvPr/>
            </p:nvSpPr>
            <p:spPr bwMode="auto">
              <a:xfrm>
                <a:off x="1341885" y="3318054"/>
                <a:ext cx="1296144" cy="775076"/>
              </a:xfrm>
              <a:prstGeom prst="rect">
                <a:avLst/>
              </a:prstGeom>
              <a:solidFill>
                <a:srgbClr val="C0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sv-SE" sz="2200" dirty="0" smtClean="0">
                  <a:solidFill>
                    <a:schemeClr val="tx1">
                      <a:alpha val="99000"/>
                    </a:schemeClr>
                  </a:solidFill>
                </a:endParaRPr>
              </a:p>
            </p:txBody>
          </p:sp>
        </p:grpSp>
        <p:sp>
          <p:nvSpPr>
            <p:cNvPr id="39" name="TextBox 38"/>
            <p:cNvSpPr txBox="1"/>
            <p:nvPr/>
          </p:nvSpPr>
          <p:spPr>
            <a:xfrm>
              <a:off x="5998041" y="2309862"/>
              <a:ext cx="986527" cy="459769"/>
            </a:xfrm>
            <a:prstGeom prst="rect">
              <a:avLst/>
            </a:prstGeom>
            <a:noFill/>
          </p:spPr>
          <p:txBody>
            <a:bodyPr wrap="square" lIns="0" tIns="0" rIns="0" bIns="0" rtlCol="0">
              <a:spAutoFit/>
            </a:bodyPr>
            <a:lstStyle/>
            <a:p>
              <a:pPr algn="ctr"/>
              <a:r>
                <a:rPr lang="sv-SE" sz="1600" dirty="0" smtClean="0">
                  <a:gradFill>
                    <a:gsLst>
                      <a:gs pos="0">
                        <a:schemeClr val="tx1"/>
                      </a:gs>
                      <a:gs pos="86000">
                        <a:schemeClr val="tx1"/>
                      </a:gs>
                    </a:gsLst>
                    <a:lin ang="5400000" scaled="0"/>
                  </a:gradFill>
                </a:rPr>
                <a:t>Hacker</a:t>
              </a:r>
            </a:p>
            <a:p>
              <a:pPr algn="ctr"/>
              <a:r>
                <a:rPr lang="sv-SE" sz="1600" dirty="0" smtClean="0">
                  <a:gradFill>
                    <a:gsLst>
                      <a:gs pos="0">
                        <a:schemeClr val="tx1"/>
                      </a:gs>
                      <a:gs pos="86000">
                        <a:schemeClr val="tx1"/>
                      </a:gs>
                    </a:gsLst>
                    <a:lin ang="5400000" scaled="0"/>
                  </a:gradFill>
                </a:rPr>
                <a:t>Computer</a:t>
              </a:r>
            </a:p>
          </p:txBody>
        </p:sp>
      </p:grpSp>
    </p:spTree>
    <p:extLst>
      <p:ext uri="{BB962C8B-B14F-4D97-AF65-F5344CB8AC3E}">
        <p14:creationId xmlns:p14="http://schemas.microsoft.com/office/powerpoint/2010/main" val="104222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Marcus Murray</External_x0020_Speaker>
    <Session_x0020_Code xmlns="2295e2e7-0eeb-498e-8716-217bb2ee6ee3">SIM312</Session_x0020_Code>
    <ProductTaxHTField0 xmlns="2295e2e7-0eeb-498e-8716-217bb2ee6ee3">
      <Terms xmlns="http://schemas.microsoft.com/office/infopath/2007/PartnerControls"/>
    </ProductTaxHTField0>
    <Presentation_x0020_Date xmlns="2295e2e7-0eeb-498e-8716-217bb2ee6ee3">2011-05-19T00:00:00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elements/1.1/"/>
    <ds:schemaRef ds:uri="http://www.w3.org/XML/1998/namespace"/>
    <ds:schemaRef ds:uri="8b529f77-48ab-4581-b468-93f09345b8a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295e2e7-0eeb-498e-8716-217bb2ee6ee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760</TotalTime>
  <Words>1309</Words>
  <Application>Microsoft Office PowerPoint</Application>
  <PresentationFormat>Custom</PresentationFormat>
  <Paragraphs>303</Paragraphs>
  <Slides>22</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TENA11_BreakoutSession_Template_16x9_Final</vt:lpstr>
      <vt:lpstr>White with Consolas font for code slides</vt:lpstr>
      <vt:lpstr>Packager Shell Object</vt:lpstr>
      <vt:lpstr>Cloud Security:  A Live Technical Analysis  SIM312</vt:lpstr>
      <vt:lpstr>Well.. This is the format…</vt:lpstr>
      <vt:lpstr>PowerPoint Presentation</vt:lpstr>
      <vt:lpstr>Session Goal</vt:lpstr>
      <vt:lpstr>The cloud security landscape</vt:lpstr>
      <vt:lpstr>Divided liability</vt:lpstr>
      <vt:lpstr>Targeting the Client plattform</vt:lpstr>
      <vt:lpstr>Targeting client communication</vt:lpstr>
      <vt:lpstr>Targeting client communication</vt:lpstr>
      <vt:lpstr>Targeting client communication</vt:lpstr>
      <vt:lpstr>Targeting Server authentication</vt:lpstr>
      <vt:lpstr>Targeting Cloud infrastructure</vt:lpstr>
      <vt:lpstr>Sidechannel Attacks</vt:lpstr>
      <vt:lpstr>Vulnerable cloud services</vt:lpstr>
      <vt:lpstr>Using the cloud for evil</vt:lpstr>
      <vt:lpstr>Identity Architecture</vt:lpstr>
      <vt:lpstr>Some of my final thoughts!</vt:lpstr>
      <vt:lpstr>Related Content</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SIM312: Cloud Security: A Live Technical Analysis </dc:title>
  <dc:subject>Microsoft TechEd North America 2011</dc:subject>
  <dc:creator> Marcus Murray</dc:creator>
  <dc:description>Template Design: Jordan Cayabyab
Formatter: 
Event Date: May 16-19, 2011
Event Location: Atlanta
Audience Type: Developers, IT Pros</dc:description>
  <cp:lastModifiedBy>Shows</cp:lastModifiedBy>
  <cp:revision>64</cp:revision>
  <cp:lastPrinted>2010-05-11T05:02:34Z</cp:lastPrinted>
  <dcterms:created xsi:type="dcterms:W3CDTF">2011-05-03T17:48:22Z</dcterms:created>
  <dcterms:modified xsi:type="dcterms:W3CDTF">2011-05-19T19:06:41Z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