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 id="2147483763" r:id="rId2"/>
  </p:sldMasterIdLst>
  <p:notesMasterIdLst>
    <p:notesMasterId r:id="rId49"/>
  </p:notesMasterIdLst>
  <p:handoutMasterIdLst>
    <p:handoutMasterId r:id="rId50"/>
  </p:handoutMasterIdLst>
  <p:sldIdLst>
    <p:sldId id="322" r:id="rId3"/>
    <p:sldId id="335" r:id="rId4"/>
    <p:sldId id="394" r:id="rId5"/>
    <p:sldId id="338" r:id="rId6"/>
    <p:sldId id="397" r:id="rId7"/>
    <p:sldId id="340" r:id="rId8"/>
    <p:sldId id="350" r:id="rId9"/>
    <p:sldId id="351" r:id="rId10"/>
    <p:sldId id="352" r:id="rId11"/>
    <p:sldId id="353" r:id="rId12"/>
    <p:sldId id="354" r:id="rId13"/>
    <p:sldId id="347" r:id="rId14"/>
    <p:sldId id="369" r:id="rId15"/>
    <p:sldId id="358" r:id="rId16"/>
    <p:sldId id="371" r:id="rId17"/>
    <p:sldId id="372" r:id="rId18"/>
    <p:sldId id="339" r:id="rId19"/>
    <p:sldId id="360" r:id="rId20"/>
    <p:sldId id="361" r:id="rId21"/>
    <p:sldId id="362" r:id="rId22"/>
    <p:sldId id="363" r:id="rId23"/>
    <p:sldId id="348" r:id="rId24"/>
    <p:sldId id="364" r:id="rId25"/>
    <p:sldId id="365" r:id="rId26"/>
    <p:sldId id="367" r:id="rId27"/>
    <p:sldId id="376" r:id="rId28"/>
    <p:sldId id="377" r:id="rId29"/>
    <p:sldId id="378" r:id="rId30"/>
    <p:sldId id="379" r:id="rId31"/>
    <p:sldId id="374" r:id="rId32"/>
    <p:sldId id="342" r:id="rId33"/>
    <p:sldId id="341" r:id="rId34"/>
    <p:sldId id="346" r:id="rId35"/>
    <p:sldId id="380" r:id="rId36"/>
    <p:sldId id="344" r:id="rId37"/>
    <p:sldId id="343" r:id="rId38"/>
    <p:sldId id="345" r:id="rId39"/>
    <p:sldId id="395" r:id="rId40"/>
    <p:sldId id="396" r:id="rId41"/>
    <p:sldId id="331" r:id="rId42"/>
    <p:sldId id="398" r:id="rId43"/>
    <p:sldId id="399" r:id="rId44"/>
    <p:sldId id="400" r:id="rId45"/>
    <p:sldId id="401" r:id="rId46"/>
    <p:sldId id="271" r:id="rId47"/>
    <p:sldId id="319" r:id="rId4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8902"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BD429-F6BD-4324-94B8-9AF9325FD672}"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US"/>
        </a:p>
      </dgm:t>
    </dgm:pt>
    <dgm:pt modelId="{31BEA402-8ECE-4B4B-957F-722597B72F6E}">
      <dgm:prSet phldrT="[Text]"/>
      <dgm:spPr/>
      <dgm:t>
        <a:bodyPr/>
        <a:lstStyle/>
        <a:p>
          <a:r>
            <a:rPr lang="en-US" dirty="0" smtClean="0">
              <a:solidFill>
                <a:schemeClr val="bg1"/>
              </a:solidFill>
            </a:rPr>
            <a:t>Deploy</a:t>
          </a:r>
          <a:endParaRPr lang="en-US" dirty="0">
            <a:solidFill>
              <a:schemeClr val="bg1"/>
            </a:solidFill>
          </a:endParaRPr>
        </a:p>
      </dgm:t>
    </dgm:pt>
    <dgm:pt modelId="{D7F27220-C463-489D-99BE-2CE8F1895F80}" type="parTrans" cxnId="{C15B0DDD-A3FC-4CD1-9383-161F95E1B23A}">
      <dgm:prSet/>
      <dgm:spPr/>
      <dgm:t>
        <a:bodyPr/>
        <a:lstStyle/>
        <a:p>
          <a:endParaRPr lang="en-US"/>
        </a:p>
      </dgm:t>
    </dgm:pt>
    <dgm:pt modelId="{4F212695-4D47-418B-9BEA-D18FB1980673}" type="sibTrans" cxnId="{C15B0DDD-A3FC-4CD1-9383-161F95E1B23A}">
      <dgm:prSet/>
      <dgm:spPr/>
      <dgm:t>
        <a:bodyPr/>
        <a:lstStyle/>
        <a:p>
          <a:endParaRPr lang="en-US"/>
        </a:p>
      </dgm:t>
    </dgm:pt>
    <dgm:pt modelId="{17D48915-1B8E-4C8E-935D-0B00BDC32C9F}">
      <dgm:prSet phldrT="[Text]"/>
      <dgm:spPr/>
      <dgm:t>
        <a:bodyPr/>
        <a:lstStyle/>
        <a:p>
          <a:r>
            <a:rPr lang="en-US" dirty="0" smtClean="0">
              <a:solidFill>
                <a:schemeClr val="bg1"/>
              </a:solidFill>
            </a:rPr>
            <a:t>Monitor</a:t>
          </a:r>
          <a:endParaRPr lang="en-US" dirty="0">
            <a:solidFill>
              <a:schemeClr val="bg1"/>
            </a:solidFill>
          </a:endParaRPr>
        </a:p>
      </dgm:t>
    </dgm:pt>
    <dgm:pt modelId="{0A8920B0-7787-483C-94E7-4DE4A9108E39}" type="parTrans" cxnId="{A6D4E96B-AC09-4EDF-AD62-44185A4A24B8}">
      <dgm:prSet/>
      <dgm:spPr/>
      <dgm:t>
        <a:bodyPr/>
        <a:lstStyle/>
        <a:p>
          <a:endParaRPr lang="en-US"/>
        </a:p>
      </dgm:t>
    </dgm:pt>
    <dgm:pt modelId="{81B44B97-E891-479C-818A-338048161130}" type="sibTrans" cxnId="{A6D4E96B-AC09-4EDF-AD62-44185A4A24B8}">
      <dgm:prSet/>
      <dgm:spPr/>
      <dgm:t>
        <a:bodyPr/>
        <a:lstStyle/>
        <a:p>
          <a:endParaRPr lang="en-US"/>
        </a:p>
      </dgm:t>
    </dgm:pt>
    <dgm:pt modelId="{F6A1A510-770C-4E84-BEB1-71C141A6FCB2}">
      <dgm:prSet phldrT="[Text]"/>
      <dgm:spPr/>
      <dgm:t>
        <a:bodyPr/>
        <a:lstStyle/>
        <a:p>
          <a:r>
            <a:rPr lang="en-US" dirty="0" smtClean="0">
              <a:solidFill>
                <a:schemeClr val="bg1"/>
              </a:solidFill>
            </a:rPr>
            <a:t>Requirements</a:t>
          </a:r>
          <a:endParaRPr lang="en-US" dirty="0">
            <a:solidFill>
              <a:schemeClr val="bg1"/>
            </a:solidFill>
          </a:endParaRPr>
        </a:p>
      </dgm:t>
    </dgm:pt>
    <dgm:pt modelId="{7BFE8B5A-C3F2-4E73-B7AD-D37D97735789}" type="parTrans" cxnId="{0D97E680-1AE6-47CA-A016-6D835F3917A3}">
      <dgm:prSet/>
      <dgm:spPr/>
      <dgm:t>
        <a:bodyPr/>
        <a:lstStyle/>
        <a:p>
          <a:endParaRPr lang="en-US"/>
        </a:p>
      </dgm:t>
    </dgm:pt>
    <dgm:pt modelId="{D1EA04B4-2C80-4C4C-812E-5CA5CDB179D0}" type="sibTrans" cxnId="{0D97E680-1AE6-47CA-A016-6D835F3917A3}">
      <dgm:prSet/>
      <dgm:spPr/>
      <dgm:t>
        <a:bodyPr/>
        <a:lstStyle/>
        <a:p>
          <a:endParaRPr lang="en-US"/>
        </a:p>
      </dgm:t>
    </dgm:pt>
    <dgm:pt modelId="{45D715D5-F75A-44F2-9122-87DA1B981D79}">
      <dgm:prSet phldrT="[Text]"/>
      <dgm:spPr/>
      <dgm:t>
        <a:bodyPr/>
        <a:lstStyle/>
        <a:p>
          <a:r>
            <a:rPr lang="en-US" dirty="0" smtClean="0">
              <a:solidFill>
                <a:schemeClr val="bg1"/>
              </a:solidFill>
            </a:rPr>
            <a:t>Create</a:t>
          </a:r>
          <a:endParaRPr lang="en-US" dirty="0">
            <a:solidFill>
              <a:schemeClr val="bg1"/>
            </a:solidFill>
          </a:endParaRPr>
        </a:p>
      </dgm:t>
    </dgm:pt>
    <dgm:pt modelId="{FE0210F5-7A49-49D4-A810-F20DD5F9271E}" type="parTrans" cxnId="{FCA0DA10-88B5-4695-930D-8A16028DF1DC}">
      <dgm:prSet/>
      <dgm:spPr/>
      <dgm:t>
        <a:bodyPr/>
        <a:lstStyle/>
        <a:p>
          <a:endParaRPr lang="en-US"/>
        </a:p>
      </dgm:t>
    </dgm:pt>
    <dgm:pt modelId="{54A53E98-8D61-4276-BDF7-9C30B4B25FAB}" type="sibTrans" cxnId="{FCA0DA10-88B5-4695-930D-8A16028DF1DC}">
      <dgm:prSet/>
      <dgm:spPr/>
      <dgm:t>
        <a:bodyPr/>
        <a:lstStyle/>
        <a:p>
          <a:endParaRPr lang="en-US"/>
        </a:p>
      </dgm:t>
    </dgm:pt>
    <dgm:pt modelId="{4876C5CD-FF11-4BA7-93A9-09D4A4450BE1}" type="pres">
      <dgm:prSet presAssocID="{534BD429-F6BD-4324-94B8-9AF9325FD672}" presName="cycle" presStyleCnt="0">
        <dgm:presLayoutVars>
          <dgm:dir/>
          <dgm:resizeHandles val="exact"/>
        </dgm:presLayoutVars>
      </dgm:prSet>
      <dgm:spPr/>
      <dgm:t>
        <a:bodyPr/>
        <a:lstStyle/>
        <a:p>
          <a:endParaRPr lang="en-US"/>
        </a:p>
      </dgm:t>
    </dgm:pt>
    <dgm:pt modelId="{AD72E698-F178-4F4F-A0AE-57337F2CC06A}" type="pres">
      <dgm:prSet presAssocID="{31BEA402-8ECE-4B4B-957F-722597B72F6E}" presName="dummy" presStyleCnt="0"/>
      <dgm:spPr/>
      <dgm:t>
        <a:bodyPr/>
        <a:lstStyle/>
        <a:p>
          <a:endParaRPr lang="en-US"/>
        </a:p>
      </dgm:t>
    </dgm:pt>
    <dgm:pt modelId="{894E1704-83A3-426C-8B42-D69D905E2861}" type="pres">
      <dgm:prSet presAssocID="{31BEA402-8ECE-4B4B-957F-722597B72F6E}" presName="node" presStyleLbl="revTx" presStyleIdx="0" presStyleCnt="4" custRadScaleRad="94012" custRadScaleInc="12593">
        <dgm:presLayoutVars>
          <dgm:bulletEnabled val="1"/>
        </dgm:presLayoutVars>
      </dgm:prSet>
      <dgm:spPr/>
      <dgm:t>
        <a:bodyPr/>
        <a:lstStyle/>
        <a:p>
          <a:endParaRPr lang="en-US"/>
        </a:p>
      </dgm:t>
    </dgm:pt>
    <dgm:pt modelId="{BAEE45E8-01C2-42AA-890A-3C1B010B7EEF}" type="pres">
      <dgm:prSet presAssocID="{4F212695-4D47-418B-9BEA-D18FB1980673}" presName="sibTrans" presStyleLbl="node1" presStyleIdx="0" presStyleCnt="4"/>
      <dgm:spPr/>
      <dgm:t>
        <a:bodyPr/>
        <a:lstStyle/>
        <a:p>
          <a:endParaRPr lang="en-US"/>
        </a:p>
      </dgm:t>
    </dgm:pt>
    <dgm:pt modelId="{3D3879CB-155F-422D-B479-05C5601FBD5F}" type="pres">
      <dgm:prSet presAssocID="{17D48915-1B8E-4C8E-935D-0B00BDC32C9F}" presName="dummy" presStyleCnt="0"/>
      <dgm:spPr/>
      <dgm:t>
        <a:bodyPr/>
        <a:lstStyle/>
        <a:p>
          <a:endParaRPr lang="en-US"/>
        </a:p>
      </dgm:t>
    </dgm:pt>
    <dgm:pt modelId="{FB7035F7-92ED-438B-8BB1-6EAF0FFE6584}" type="pres">
      <dgm:prSet presAssocID="{17D48915-1B8E-4C8E-935D-0B00BDC32C9F}" presName="node" presStyleLbl="revTx" presStyleIdx="1" presStyleCnt="4">
        <dgm:presLayoutVars>
          <dgm:bulletEnabled val="1"/>
        </dgm:presLayoutVars>
      </dgm:prSet>
      <dgm:spPr/>
      <dgm:t>
        <a:bodyPr/>
        <a:lstStyle/>
        <a:p>
          <a:endParaRPr lang="en-US"/>
        </a:p>
      </dgm:t>
    </dgm:pt>
    <dgm:pt modelId="{757FFF9A-8295-4C62-B8BC-054E03A8F28B}" type="pres">
      <dgm:prSet presAssocID="{81B44B97-E891-479C-818A-338048161130}" presName="sibTrans" presStyleLbl="node1" presStyleIdx="1" presStyleCnt="4" custLinFactNeighborX="-5" custLinFactNeighborY="-5"/>
      <dgm:spPr/>
      <dgm:t>
        <a:bodyPr/>
        <a:lstStyle/>
        <a:p>
          <a:endParaRPr lang="en-US"/>
        </a:p>
      </dgm:t>
    </dgm:pt>
    <dgm:pt modelId="{32213756-31D2-4E6F-8F51-BEBEA721AD35}" type="pres">
      <dgm:prSet presAssocID="{F6A1A510-770C-4E84-BEB1-71C141A6FCB2}" presName="dummy" presStyleCnt="0"/>
      <dgm:spPr/>
      <dgm:t>
        <a:bodyPr/>
        <a:lstStyle/>
        <a:p>
          <a:endParaRPr lang="en-US"/>
        </a:p>
      </dgm:t>
    </dgm:pt>
    <dgm:pt modelId="{5B0E5396-71AC-4316-B056-A413394ED4E4}" type="pres">
      <dgm:prSet presAssocID="{F6A1A510-770C-4E84-BEB1-71C141A6FCB2}" presName="node" presStyleLbl="revTx" presStyleIdx="2" presStyleCnt="4" custRadScaleRad="101875" custRadScaleInc="-3485">
        <dgm:presLayoutVars>
          <dgm:bulletEnabled val="1"/>
        </dgm:presLayoutVars>
      </dgm:prSet>
      <dgm:spPr/>
      <dgm:t>
        <a:bodyPr/>
        <a:lstStyle/>
        <a:p>
          <a:endParaRPr lang="en-US"/>
        </a:p>
      </dgm:t>
    </dgm:pt>
    <dgm:pt modelId="{C5E34E04-D988-4A96-8C95-7B68EFE293A1}" type="pres">
      <dgm:prSet presAssocID="{D1EA04B4-2C80-4C4C-812E-5CA5CDB179D0}" presName="sibTrans" presStyleLbl="node1" presStyleIdx="2" presStyleCnt="4"/>
      <dgm:spPr/>
      <dgm:t>
        <a:bodyPr/>
        <a:lstStyle/>
        <a:p>
          <a:endParaRPr lang="en-US"/>
        </a:p>
      </dgm:t>
    </dgm:pt>
    <dgm:pt modelId="{D77B86A7-C377-4F35-B39A-F70DD04E0EAA}" type="pres">
      <dgm:prSet presAssocID="{45D715D5-F75A-44F2-9122-87DA1B981D79}" presName="dummy" presStyleCnt="0"/>
      <dgm:spPr/>
      <dgm:t>
        <a:bodyPr/>
        <a:lstStyle/>
        <a:p>
          <a:endParaRPr lang="en-US"/>
        </a:p>
      </dgm:t>
    </dgm:pt>
    <dgm:pt modelId="{EF11F8C1-F36C-4D2A-A9F2-D4A2F58ED523}" type="pres">
      <dgm:prSet presAssocID="{45D715D5-F75A-44F2-9122-87DA1B981D79}" presName="node" presStyleLbl="revTx" presStyleIdx="3" presStyleCnt="4" custRadScaleRad="97556" custRadScaleInc="-4852">
        <dgm:presLayoutVars>
          <dgm:bulletEnabled val="1"/>
        </dgm:presLayoutVars>
      </dgm:prSet>
      <dgm:spPr/>
      <dgm:t>
        <a:bodyPr/>
        <a:lstStyle/>
        <a:p>
          <a:endParaRPr lang="en-US"/>
        </a:p>
      </dgm:t>
    </dgm:pt>
    <dgm:pt modelId="{EC6D4394-230A-48A7-A3CB-5C2FC71D82F1}" type="pres">
      <dgm:prSet presAssocID="{54A53E98-8D61-4276-BDF7-9C30B4B25FAB}" presName="sibTrans" presStyleLbl="node1" presStyleIdx="3" presStyleCnt="4" custLinFactNeighborX="-5" custLinFactNeighborY="-5"/>
      <dgm:spPr/>
      <dgm:t>
        <a:bodyPr/>
        <a:lstStyle/>
        <a:p>
          <a:endParaRPr lang="en-US"/>
        </a:p>
      </dgm:t>
    </dgm:pt>
  </dgm:ptLst>
  <dgm:cxnLst>
    <dgm:cxn modelId="{C23CFADF-7410-4038-A081-D8C91FCA1CF2}" type="presOf" srcId="{534BD429-F6BD-4324-94B8-9AF9325FD672}" destId="{4876C5CD-FF11-4BA7-93A9-09D4A4450BE1}" srcOrd="0" destOrd="0" presId="urn:microsoft.com/office/officeart/2005/8/layout/cycle1"/>
    <dgm:cxn modelId="{C15B0DDD-A3FC-4CD1-9383-161F95E1B23A}" srcId="{534BD429-F6BD-4324-94B8-9AF9325FD672}" destId="{31BEA402-8ECE-4B4B-957F-722597B72F6E}" srcOrd="0" destOrd="0" parTransId="{D7F27220-C463-489D-99BE-2CE8F1895F80}" sibTransId="{4F212695-4D47-418B-9BEA-D18FB1980673}"/>
    <dgm:cxn modelId="{FCA0DA10-88B5-4695-930D-8A16028DF1DC}" srcId="{534BD429-F6BD-4324-94B8-9AF9325FD672}" destId="{45D715D5-F75A-44F2-9122-87DA1B981D79}" srcOrd="3" destOrd="0" parTransId="{FE0210F5-7A49-49D4-A810-F20DD5F9271E}" sibTransId="{54A53E98-8D61-4276-BDF7-9C30B4B25FAB}"/>
    <dgm:cxn modelId="{8DC1829D-4F38-48AD-B289-963C74665962}" type="presOf" srcId="{31BEA402-8ECE-4B4B-957F-722597B72F6E}" destId="{894E1704-83A3-426C-8B42-D69D905E2861}" srcOrd="0" destOrd="0" presId="urn:microsoft.com/office/officeart/2005/8/layout/cycle1"/>
    <dgm:cxn modelId="{B4330C1E-14DD-4129-BA55-FC14FEC2A551}" type="presOf" srcId="{4F212695-4D47-418B-9BEA-D18FB1980673}" destId="{BAEE45E8-01C2-42AA-890A-3C1B010B7EEF}" srcOrd="0" destOrd="0" presId="urn:microsoft.com/office/officeart/2005/8/layout/cycle1"/>
    <dgm:cxn modelId="{10B63C35-71CD-40C3-A45B-7C009E9B91E3}" type="presOf" srcId="{54A53E98-8D61-4276-BDF7-9C30B4B25FAB}" destId="{EC6D4394-230A-48A7-A3CB-5C2FC71D82F1}" srcOrd="0" destOrd="0" presId="urn:microsoft.com/office/officeart/2005/8/layout/cycle1"/>
    <dgm:cxn modelId="{A6D4E96B-AC09-4EDF-AD62-44185A4A24B8}" srcId="{534BD429-F6BD-4324-94B8-9AF9325FD672}" destId="{17D48915-1B8E-4C8E-935D-0B00BDC32C9F}" srcOrd="1" destOrd="0" parTransId="{0A8920B0-7787-483C-94E7-4DE4A9108E39}" sibTransId="{81B44B97-E891-479C-818A-338048161130}"/>
    <dgm:cxn modelId="{AACD6907-5E12-4363-9E5D-80EB35CE3AA1}" type="presOf" srcId="{17D48915-1B8E-4C8E-935D-0B00BDC32C9F}" destId="{FB7035F7-92ED-438B-8BB1-6EAF0FFE6584}" srcOrd="0" destOrd="0" presId="urn:microsoft.com/office/officeart/2005/8/layout/cycle1"/>
    <dgm:cxn modelId="{FD1D5706-5E54-4F27-9313-CBCBCAC26E47}" type="presOf" srcId="{81B44B97-E891-479C-818A-338048161130}" destId="{757FFF9A-8295-4C62-B8BC-054E03A8F28B}" srcOrd="0" destOrd="0" presId="urn:microsoft.com/office/officeart/2005/8/layout/cycle1"/>
    <dgm:cxn modelId="{41E6207F-0499-4D84-A421-B755D13E9487}" type="presOf" srcId="{F6A1A510-770C-4E84-BEB1-71C141A6FCB2}" destId="{5B0E5396-71AC-4316-B056-A413394ED4E4}" srcOrd="0" destOrd="0" presId="urn:microsoft.com/office/officeart/2005/8/layout/cycle1"/>
    <dgm:cxn modelId="{66D9388B-0CBD-494F-8BAE-EE5284A39760}" type="presOf" srcId="{45D715D5-F75A-44F2-9122-87DA1B981D79}" destId="{EF11F8C1-F36C-4D2A-A9F2-D4A2F58ED523}" srcOrd="0" destOrd="0" presId="urn:microsoft.com/office/officeart/2005/8/layout/cycle1"/>
    <dgm:cxn modelId="{0D97E680-1AE6-47CA-A016-6D835F3917A3}" srcId="{534BD429-F6BD-4324-94B8-9AF9325FD672}" destId="{F6A1A510-770C-4E84-BEB1-71C141A6FCB2}" srcOrd="2" destOrd="0" parTransId="{7BFE8B5A-C3F2-4E73-B7AD-D37D97735789}" sibTransId="{D1EA04B4-2C80-4C4C-812E-5CA5CDB179D0}"/>
    <dgm:cxn modelId="{DA9DF1DA-39CC-4761-9106-8CE3E99FA8FC}" type="presOf" srcId="{D1EA04B4-2C80-4C4C-812E-5CA5CDB179D0}" destId="{C5E34E04-D988-4A96-8C95-7B68EFE293A1}" srcOrd="0" destOrd="0" presId="urn:microsoft.com/office/officeart/2005/8/layout/cycle1"/>
    <dgm:cxn modelId="{E4A0DF26-6748-4119-8740-5A97F12B6EFF}" type="presParOf" srcId="{4876C5CD-FF11-4BA7-93A9-09D4A4450BE1}" destId="{AD72E698-F178-4F4F-A0AE-57337F2CC06A}" srcOrd="0" destOrd="0" presId="urn:microsoft.com/office/officeart/2005/8/layout/cycle1"/>
    <dgm:cxn modelId="{B9FEFA8F-9104-4079-AC43-59F902B44219}" type="presParOf" srcId="{4876C5CD-FF11-4BA7-93A9-09D4A4450BE1}" destId="{894E1704-83A3-426C-8B42-D69D905E2861}" srcOrd="1" destOrd="0" presId="urn:microsoft.com/office/officeart/2005/8/layout/cycle1"/>
    <dgm:cxn modelId="{99278713-E6C7-4211-BDF3-5D70EAB93A15}" type="presParOf" srcId="{4876C5CD-FF11-4BA7-93A9-09D4A4450BE1}" destId="{BAEE45E8-01C2-42AA-890A-3C1B010B7EEF}" srcOrd="2" destOrd="0" presId="urn:microsoft.com/office/officeart/2005/8/layout/cycle1"/>
    <dgm:cxn modelId="{AF66DBE7-8A95-449B-8198-B7ECE5EA0F44}" type="presParOf" srcId="{4876C5CD-FF11-4BA7-93A9-09D4A4450BE1}" destId="{3D3879CB-155F-422D-B479-05C5601FBD5F}" srcOrd="3" destOrd="0" presId="urn:microsoft.com/office/officeart/2005/8/layout/cycle1"/>
    <dgm:cxn modelId="{E72832AC-5A3B-4C58-9423-38502C49944A}" type="presParOf" srcId="{4876C5CD-FF11-4BA7-93A9-09D4A4450BE1}" destId="{FB7035F7-92ED-438B-8BB1-6EAF0FFE6584}" srcOrd="4" destOrd="0" presId="urn:microsoft.com/office/officeart/2005/8/layout/cycle1"/>
    <dgm:cxn modelId="{1D14A84A-8DFF-42F7-8965-A412B2CF6A88}" type="presParOf" srcId="{4876C5CD-FF11-4BA7-93A9-09D4A4450BE1}" destId="{757FFF9A-8295-4C62-B8BC-054E03A8F28B}" srcOrd="5" destOrd="0" presId="urn:microsoft.com/office/officeart/2005/8/layout/cycle1"/>
    <dgm:cxn modelId="{10448961-2A4E-4F0F-B5E4-B222F7052A3C}" type="presParOf" srcId="{4876C5CD-FF11-4BA7-93A9-09D4A4450BE1}" destId="{32213756-31D2-4E6F-8F51-BEBEA721AD35}" srcOrd="6" destOrd="0" presId="urn:microsoft.com/office/officeart/2005/8/layout/cycle1"/>
    <dgm:cxn modelId="{7836A4D7-A006-46F2-94AA-D5F850C9EB60}" type="presParOf" srcId="{4876C5CD-FF11-4BA7-93A9-09D4A4450BE1}" destId="{5B0E5396-71AC-4316-B056-A413394ED4E4}" srcOrd="7" destOrd="0" presId="urn:microsoft.com/office/officeart/2005/8/layout/cycle1"/>
    <dgm:cxn modelId="{7DA9830B-DADE-4E1B-80A0-7AF87906EF18}" type="presParOf" srcId="{4876C5CD-FF11-4BA7-93A9-09D4A4450BE1}" destId="{C5E34E04-D988-4A96-8C95-7B68EFE293A1}" srcOrd="8" destOrd="0" presId="urn:microsoft.com/office/officeart/2005/8/layout/cycle1"/>
    <dgm:cxn modelId="{E76F933B-0D9D-468E-8F4F-12A192735ED6}" type="presParOf" srcId="{4876C5CD-FF11-4BA7-93A9-09D4A4450BE1}" destId="{D77B86A7-C377-4F35-B39A-F70DD04E0EAA}" srcOrd="9" destOrd="0" presId="urn:microsoft.com/office/officeart/2005/8/layout/cycle1"/>
    <dgm:cxn modelId="{F2817CBB-AA5E-4A9B-932F-3771E881949A}" type="presParOf" srcId="{4876C5CD-FF11-4BA7-93A9-09D4A4450BE1}" destId="{EF11F8C1-F36C-4D2A-A9F2-D4A2F58ED523}" srcOrd="10" destOrd="0" presId="urn:microsoft.com/office/officeart/2005/8/layout/cycle1"/>
    <dgm:cxn modelId="{C138CC26-4D00-4F8B-BE9D-F737B4F0600D}" type="presParOf" srcId="{4876C5CD-FF11-4BA7-93A9-09D4A4450BE1}" destId="{EC6D4394-230A-48A7-A3CB-5C2FC71D82F1}" srcOrd="11" destOrd="0" presId="urn:microsoft.com/office/officeart/2005/8/layout/cycle1"/>
  </dgm:cxnLst>
  <dgm:bg>
    <a:solidFill>
      <a:schemeClr val="tx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BD429-F6BD-4324-94B8-9AF9325FD672}"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US"/>
        </a:p>
      </dgm:t>
    </dgm:pt>
    <dgm:pt modelId="{31BEA402-8ECE-4B4B-957F-722597B72F6E}">
      <dgm:prSet phldrT="[Text]"/>
      <dgm:spPr/>
      <dgm:t>
        <a:bodyPr/>
        <a:lstStyle/>
        <a:p>
          <a:r>
            <a:rPr lang="en-US" dirty="0" smtClean="0">
              <a:solidFill>
                <a:schemeClr val="bg1"/>
              </a:solidFill>
            </a:rPr>
            <a:t>Deploy</a:t>
          </a:r>
          <a:endParaRPr lang="en-US" dirty="0">
            <a:solidFill>
              <a:schemeClr val="bg1"/>
            </a:solidFill>
          </a:endParaRPr>
        </a:p>
      </dgm:t>
    </dgm:pt>
    <dgm:pt modelId="{D7F27220-C463-489D-99BE-2CE8F1895F80}" type="parTrans" cxnId="{C15B0DDD-A3FC-4CD1-9383-161F95E1B23A}">
      <dgm:prSet/>
      <dgm:spPr/>
      <dgm:t>
        <a:bodyPr/>
        <a:lstStyle/>
        <a:p>
          <a:endParaRPr lang="en-US"/>
        </a:p>
      </dgm:t>
    </dgm:pt>
    <dgm:pt modelId="{4F212695-4D47-418B-9BEA-D18FB1980673}" type="sibTrans" cxnId="{C15B0DDD-A3FC-4CD1-9383-161F95E1B23A}">
      <dgm:prSet/>
      <dgm:spPr/>
      <dgm:t>
        <a:bodyPr/>
        <a:lstStyle/>
        <a:p>
          <a:endParaRPr lang="en-US"/>
        </a:p>
      </dgm:t>
    </dgm:pt>
    <dgm:pt modelId="{17D48915-1B8E-4C8E-935D-0B00BDC32C9F}">
      <dgm:prSet phldrT="[Text]"/>
      <dgm:spPr/>
      <dgm:t>
        <a:bodyPr/>
        <a:lstStyle/>
        <a:p>
          <a:r>
            <a:rPr lang="en-US" dirty="0" smtClean="0">
              <a:solidFill>
                <a:schemeClr val="bg1"/>
              </a:solidFill>
            </a:rPr>
            <a:t>Monitor</a:t>
          </a:r>
          <a:endParaRPr lang="en-US" dirty="0">
            <a:solidFill>
              <a:schemeClr val="bg1"/>
            </a:solidFill>
          </a:endParaRPr>
        </a:p>
      </dgm:t>
    </dgm:pt>
    <dgm:pt modelId="{0A8920B0-7787-483C-94E7-4DE4A9108E39}" type="parTrans" cxnId="{A6D4E96B-AC09-4EDF-AD62-44185A4A24B8}">
      <dgm:prSet/>
      <dgm:spPr/>
      <dgm:t>
        <a:bodyPr/>
        <a:lstStyle/>
        <a:p>
          <a:endParaRPr lang="en-US"/>
        </a:p>
      </dgm:t>
    </dgm:pt>
    <dgm:pt modelId="{81B44B97-E891-479C-818A-338048161130}" type="sibTrans" cxnId="{A6D4E96B-AC09-4EDF-AD62-44185A4A24B8}">
      <dgm:prSet/>
      <dgm:spPr/>
      <dgm:t>
        <a:bodyPr/>
        <a:lstStyle/>
        <a:p>
          <a:endParaRPr lang="en-US"/>
        </a:p>
      </dgm:t>
    </dgm:pt>
    <dgm:pt modelId="{F6A1A510-770C-4E84-BEB1-71C141A6FCB2}">
      <dgm:prSet phldrT="[Text]"/>
      <dgm:spPr/>
      <dgm:t>
        <a:bodyPr/>
        <a:lstStyle/>
        <a:p>
          <a:r>
            <a:rPr lang="en-US" dirty="0" smtClean="0">
              <a:solidFill>
                <a:schemeClr val="bg1"/>
              </a:solidFill>
            </a:rPr>
            <a:t>Requirements</a:t>
          </a:r>
          <a:endParaRPr lang="en-US" dirty="0">
            <a:solidFill>
              <a:schemeClr val="bg1"/>
            </a:solidFill>
          </a:endParaRPr>
        </a:p>
      </dgm:t>
    </dgm:pt>
    <dgm:pt modelId="{7BFE8B5A-C3F2-4E73-B7AD-D37D97735789}" type="parTrans" cxnId="{0D97E680-1AE6-47CA-A016-6D835F3917A3}">
      <dgm:prSet/>
      <dgm:spPr/>
      <dgm:t>
        <a:bodyPr/>
        <a:lstStyle/>
        <a:p>
          <a:endParaRPr lang="en-US"/>
        </a:p>
      </dgm:t>
    </dgm:pt>
    <dgm:pt modelId="{D1EA04B4-2C80-4C4C-812E-5CA5CDB179D0}" type="sibTrans" cxnId="{0D97E680-1AE6-47CA-A016-6D835F3917A3}">
      <dgm:prSet/>
      <dgm:spPr/>
      <dgm:t>
        <a:bodyPr/>
        <a:lstStyle/>
        <a:p>
          <a:endParaRPr lang="en-US"/>
        </a:p>
      </dgm:t>
    </dgm:pt>
    <dgm:pt modelId="{45D715D5-F75A-44F2-9122-87DA1B981D79}">
      <dgm:prSet phldrT="[Text]"/>
      <dgm:spPr/>
      <dgm:t>
        <a:bodyPr/>
        <a:lstStyle/>
        <a:p>
          <a:r>
            <a:rPr lang="en-US" dirty="0" smtClean="0">
              <a:solidFill>
                <a:schemeClr val="bg1"/>
              </a:solidFill>
            </a:rPr>
            <a:t>Create</a:t>
          </a:r>
          <a:endParaRPr lang="en-US" dirty="0">
            <a:solidFill>
              <a:schemeClr val="bg1"/>
            </a:solidFill>
          </a:endParaRPr>
        </a:p>
      </dgm:t>
    </dgm:pt>
    <dgm:pt modelId="{FE0210F5-7A49-49D4-A810-F20DD5F9271E}" type="parTrans" cxnId="{FCA0DA10-88B5-4695-930D-8A16028DF1DC}">
      <dgm:prSet/>
      <dgm:spPr/>
      <dgm:t>
        <a:bodyPr/>
        <a:lstStyle/>
        <a:p>
          <a:endParaRPr lang="en-US"/>
        </a:p>
      </dgm:t>
    </dgm:pt>
    <dgm:pt modelId="{54A53E98-8D61-4276-BDF7-9C30B4B25FAB}" type="sibTrans" cxnId="{FCA0DA10-88B5-4695-930D-8A16028DF1DC}">
      <dgm:prSet/>
      <dgm:spPr/>
      <dgm:t>
        <a:bodyPr/>
        <a:lstStyle/>
        <a:p>
          <a:endParaRPr lang="en-US"/>
        </a:p>
      </dgm:t>
    </dgm:pt>
    <dgm:pt modelId="{4876C5CD-FF11-4BA7-93A9-09D4A4450BE1}" type="pres">
      <dgm:prSet presAssocID="{534BD429-F6BD-4324-94B8-9AF9325FD672}" presName="cycle" presStyleCnt="0">
        <dgm:presLayoutVars>
          <dgm:dir/>
          <dgm:resizeHandles val="exact"/>
        </dgm:presLayoutVars>
      </dgm:prSet>
      <dgm:spPr/>
      <dgm:t>
        <a:bodyPr/>
        <a:lstStyle/>
        <a:p>
          <a:endParaRPr lang="en-US"/>
        </a:p>
      </dgm:t>
    </dgm:pt>
    <dgm:pt modelId="{AD72E698-F178-4F4F-A0AE-57337F2CC06A}" type="pres">
      <dgm:prSet presAssocID="{31BEA402-8ECE-4B4B-957F-722597B72F6E}" presName="dummy" presStyleCnt="0"/>
      <dgm:spPr/>
      <dgm:t>
        <a:bodyPr/>
        <a:lstStyle/>
        <a:p>
          <a:endParaRPr lang="en-US"/>
        </a:p>
      </dgm:t>
    </dgm:pt>
    <dgm:pt modelId="{894E1704-83A3-426C-8B42-D69D905E2861}" type="pres">
      <dgm:prSet presAssocID="{31BEA402-8ECE-4B4B-957F-722597B72F6E}" presName="node" presStyleLbl="revTx" presStyleIdx="0" presStyleCnt="4" custRadScaleRad="94012" custRadScaleInc="12593">
        <dgm:presLayoutVars>
          <dgm:bulletEnabled val="1"/>
        </dgm:presLayoutVars>
      </dgm:prSet>
      <dgm:spPr/>
      <dgm:t>
        <a:bodyPr/>
        <a:lstStyle/>
        <a:p>
          <a:endParaRPr lang="en-US"/>
        </a:p>
      </dgm:t>
    </dgm:pt>
    <dgm:pt modelId="{BAEE45E8-01C2-42AA-890A-3C1B010B7EEF}" type="pres">
      <dgm:prSet presAssocID="{4F212695-4D47-418B-9BEA-D18FB1980673}" presName="sibTrans" presStyleLbl="node1" presStyleIdx="0" presStyleCnt="4"/>
      <dgm:spPr/>
      <dgm:t>
        <a:bodyPr/>
        <a:lstStyle/>
        <a:p>
          <a:endParaRPr lang="en-US"/>
        </a:p>
      </dgm:t>
    </dgm:pt>
    <dgm:pt modelId="{3D3879CB-155F-422D-B479-05C5601FBD5F}" type="pres">
      <dgm:prSet presAssocID="{17D48915-1B8E-4C8E-935D-0B00BDC32C9F}" presName="dummy" presStyleCnt="0"/>
      <dgm:spPr/>
      <dgm:t>
        <a:bodyPr/>
        <a:lstStyle/>
        <a:p>
          <a:endParaRPr lang="en-US"/>
        </a:p>
      </dgm:t>
    </dgm:pt>
    <dgm:pt modelId="{FB7035F7-92ED-438B-8BB1-6EAF0FFE6584}" type="pres">
      <dgm:prSet presAssocID="{17D48915-1B8E-4C8E-935D-0B00BDC32C9F}" presName="node" presStyleLbl="revTx" presStyleIdx="1" presStyleCnt="4">
        <dgm:presLayoutVars>
          <dgm:bulletEnabled val="1"/>
        </dgm:presLayoutVars>
      </dgm:prSet>
      <dgm:spPr/>
      <dgm:t>
        <a:bodyPr/>
        <a:lstStyle/>
        <a:p>
          <a:endParaRPr lang="en-US"/>
        </a:p>
      </dgm:t>
    </dgm:pt>
    <dgm:pt modelId="{757FFF9A-8295-4C62-B8BC-054E03A8F28B}" type="pres">
      <dgm:prSet presAssocID="{81B44B97-E891-479C-818A-338048161130}" presName="sibTrans" presStyleLbl="node1" presStyleIdx="1" presStyleCnt="4" custLinFactNeighborX="-5" custLinFactNeighborY="-5"/>
      <dgm:spPr/>
      <dgm:t>
        <a:bodyPr/>
        <a:lstStyle/>
        <a:p>
          <a:endParaRPr lang="en-US"/>
        </a:p>
      </dgm:t>
    </dgm:pt>
    <dgm:pt modelId="{32213756-31D2-4E6F-8F51-BEBEA721AD35}" type="pres">
      <dgm:prSet presAssocID="{F6A1A510-770C-4E84-BEB1-71C141A6FCB2}" presName="dummy" presStyleCnt="0"/>
      <dgm:spPr/>
      <dgm:t>
        <a:bodyPr/>
        <a:lstStyle/>
        <a:p>
          <a:endParaRPr lang="en-US"/>
        </a:p>
      </dgm:t>
    </dgm:pt>
    <dgm:pt modelId="{5B0E5396-71AC-4316-B056-A413394ED4E4}" type="pres">
      <dgm:prSet presAssocID="{F6A1A510-770C-4E84-BEB1-71C141A6FCB2}" presName="node" presStyleLbl="revTx" presStyleIdx="2" presStyleCnt="4" custRadScaleRad="101875" custRadScaleInc="-3485">
        <dgm:presLayoutVars>
          <dgm:bulletEnabled val="1"/>
        </dgm:presLayoutVars>
      </dgm:prSet>
      <dgm:spPr/>
      <dgm:t>
        <a:bodyPr/>
        <a:lstStyle/>
        <a:p>
          <a:endParaRPr lang="en-US"/>
        </a:p>
      </dgm:t>
    </dgm:pt>
    <dgm:pt modelId="{C5E34E04-D988-4A96-8C95-7B68EFE293A1}" type="pres">
      <dgm:prSet presAssocID="{D1EA04B4-2C80-4C4C-812E-5CA5CDB179D0}" presName="sibTrans" presStyleLbl="node1" presStyleIdx="2" presStyleCnt="4"/>
      <dgm:spPr/>
      <dgm:t>
        <a:bodyPr/>
        <a:lstStyle/>
        <a:p>
          <a:endParaRPr lang="en-US"/>
        </a:p>
      </dgm:t>
    </dgm:pt>
    <dgm:pt modelId="{D77B86A7-C377-4F35-B39A-F70DD04E0EAA}" type="pres">
      <dgm:prSet presAssocID="{45D715D5-F75A-44F2-9122-87DA1B981D79}" presName="dummy" presStyleCnt="0"/>
      <dgm:spPr/>
      <dgm:t>
        <a:bodyPr/>
        <a:lstStyle/>
        <a:p>
          <a:endParaRPr lang="en-US"/>
        </a:p>
      </dgm:t>
    </dgm:pt>
    <dgm:pt modelId="{EF11F8C1-F36C-4D2A-A9F2-D4A2F58ED523}" type="pres">
      <dgm:prSet presAssocID="{45D715D5-F75A-44F2-9122-87DA1B981D79}" presName="node" presStyleLbl="revTx" presStyleIdx="3" presStyleCnt="4" custRadScaleRad="97556" custRadScaleInc="-4852">
        <dgm:presLayoutVars>
          <dgm:bulletEnabled val="1"/>
        </dgm:presLayoutVars>
      </dgm:prSet>
      <dgm:spPr/>
      <dgm:t>
        <a:bodyPr/>
        <a:lstStyle/>
        <a:p>
          <a:endParaRPr lang="en-US"/>
        </a:p>
      </dgm:t>
    </dgm:pt>
    <dgm:pt modelId="{EC6D4394-230A-48A7-A3CB-5C2FC71D82F1}" type="pres">
      <dgm:prSet presAssocID="{54A53E98-8D61-4276-BDF7-9C30B4B25FAB}" presName="sibTrans" presStyleLbl="node1" presStyleIdx="3" presStyleCnt="4" custLinFactNeighborX="-5" custLinFactNeighborY="-5"/>
      <dgm:spPr/>
      <dgm:t>
        <a:bodyPr/>
        <a:lstStyle/>
        <a:p>
          <a:endParaRPr lang="en-US"/>
        </a:p>
      </dgm:t>
    </dgm:pt>
  </dgm:ptLst>
  <dgm:cxnLst>
    <dgm:cxn modelId="{C15B0DDD-A3FC-4CD1-9383-161F95E1B23A}" srcId="{534BD429-F6BD-4324-94B8-9AF9325FD672}" destId="{31BEA402-8ECE-4B4B-957F-722597B72F6E}" srcOrd="0" destOrd="0" parTransId="{D7F27220-C463-489D-99BE-2CE8F1895F80}" sibTransId="{4F212695-4D47-418B-9BEA-D18FB1980673}"/>
    <dgm:cxn modelId="{19A2D091-67A3-4080-BE8A-B7248447A5BD}" type="presOf" srcId="{81B44B97-E891-479C-818A-338048161130}" destId="{757FFF9A-8295-4C62-B8BC-054E03A8F28B}" srcOrd="0" destOrd="0" presId="urn:microsoft.com/office/officeart/2005/8/layout/cycle1"/>
    <dgm:cxn modelId="{1EECCF14-69E0-4730-A9F5-3CEF033B5AC6}" type="presOf" srcId="{534BD429-F6BD-4324-94B8-9AF9325FD672}" destId="{4876C5CD-FF11-4BA7-93A9-09D4A4450BE1}" srcOrd="0" destOrd="0" presId="urn:microsoft.com/office/officeart/2005/8/layout/cycle1"/>
    <dgm:cxn modelId="{FC51416F-DDC4-4660-ACD0-21A0EAD0A351}" type="presOf" srcId="{D1EA04B4-2C80-4C4C-812E-5CA5CDB179D0}" destId="{C5E34E04-D988-4A96-8C95-7B68EFE293A1}" srcOrd="0" destOrd="0" presId="urn:microsoft.com/office/officeart/2005/8/layout/cycle1"/>
    <dgm:cxn modelId="{FCA0DA10-88B5-4695-930D-8A16028DF1DC}" srcId="{534BD429-F6BD-4324-94B8-9AF9325FD672}" destId="{45D715D5-F75A-44F2-9122-87DA1B981D79}" srcOrd="3" destOrd="0" parTransId="{FE0210F5-7A49-49D4-A810-F20DD5F9271E}" sibTransId="{54A53E98-8D61-4276-BDF7-9C30B4B25FAB}"/>
    <dgm:cxn modelId="{A78DD001-386A-4333-A787-EFFCE75EFB10}" type="presOf" srcId="{45D715D5-F75A-44F2-9122-87DA1B981D79}" destId="{EF11F8C1-F36C-4D2A-A9F2-D4A2F58ED523}" srcOrd="0" destOrd="0" presId="urn:microsoft.com/office/officeart/2005/8/layout/cycle1"/>
    <dgm:cxn modelId="{E4A77953-E8CC-495B-8A92-F0262D0749A7}" type="presOf" srcId="{4F212695-4D47-418B-9BEA-D18FB1980673}" destId="{BAEE45E8-01C2-42AA-890A-3C1B010B7EEF}" srcOrd="0" destOrd="0" presId="urn:microsoft.com/office/officeart/2005/8/layout/cycle1"/>
    <dgm:cxn modelId="{335B0778-C86A-403A-AC0C-A833EA05CF72}" type="presOf" srcId="{17D48915-1B8E-4C8E-935D-0B00BDC32C9F}" destId="{FB7035F7-92ED-438B-8BB1-6EAF0FFE6584}" srcOrd="0" destOrd="0" presId="urn:microsoft.com/office/officeart/2005/8/layout/cycle1"/>
    <dgm:cxn modelId="{A6D4E96B-AC09-4EDF-AD62-44185A4A24B8}" srcId="{534BD429-F6BD-4324-94B8-9AF9325FD672}" destId="{17D48915-1B8E-4C8E-935D-0B00BDC32C9F}" srcOrd="1" destOrd="0" parTransId="{0A8920B0-7787-483C-94E7-4DE4A9108E39}" sibTransId="{81B44B97-E891-479C-818A-338048161130}"/>
    <dgm:cxn modelId="{E2603732-17A4-4C26-8791-B068CC3EFACD}" type="presOf" srcId="{F6A1A510-770C-4E84-BEB1-71C141A6FCB2}" destId="{5B0E5396-71AC-4316-B056-A413394ED4E4}" srcOrd="0" destOrd="0" presId="urn:microsoft.com/office/officeart/2005/8/layout/cycle1"/>
    <dgm:cxn modelId="{2CA166C2-F600-4A55-8B54-9A2AA95699C1}" type="presOf" srcId="{54A53E98-8D61-4276-BDF7-9C30B4B25FAB}" destId="{EC6D4394-230A-48A7-A3CB-5C2FC71D82F1}" srcOrd="0" destOrd="0" presId="urn:microsoft.com/office/officeart/2005/8/layout/cycle1"/>
    <dgm:cxn modelId="{3ED00B95-E6A9-4FDA-BA74-CD239070CA2D}" type="presOf" srcId="{31BEA402-8ECE-4B4B-957F-722597B72F6E}" destId="{894E1704-83A3-426C-8B42-D69D905E2861}" srcOrd="0" destOrd="0" presId="urn:microsoft.com/office/officeart/2005/8/layout/cycle1"/>
    <dgm:cxn modelId="{0D97E680-1AE6-47CA-A016-6D835F3917A3}" srcId="{534BD429-F6BD-4324-94B8-9AF9325FD672}" destId="{F6A1A510-770C-4E84-BEB1-71C141A6FCB2}" srcOrd="2" destOrd="0" parTransId="{7BFE8B5A-C3F2-4E73-B7AD-D37D97735789}" sibTransId="{D1EA04B4-2C80-4C4C-812E-5CA5CDB179D0}"/>
    <dgm:cxn modelId="{5D06B939-276E-455E-9E3E-A6036AC06769}" type="presParOf" srcId="{4876C5CD-FF11-4BA7-93A9-09D4A4450BE1}" destId="{AD72E698-F178-4F4F-A0AE-57337F2CC06A}" srcOrd="0" destOrd="0" presId="urn:microsoft.com/office/officeart/2005/8/layout/cycle1"/>
    <dgm:cxn modelId="{3A7CC5A9-C8A5-473D-965E-CBA663663D0B}" type="presParOf" srcId="{4876C5CD-FF11-4BA7-93A9-09D4A4450BE1}" destId="{894E1704-83A3-426C-8B42-D69D905E2861}" srcOrd="1" destOrd="0" presId="urn:microsoft.com/office/officeart/2005/8/layout/cycle1"/>
    <dgm:cxn modelId="{8DB67207-758C-4B80-B91C-C6C5C4C7E008}" type="presParOf" srcId="{4876C5CD-FF11-4BA7-93A9-09D4A4450BE1}" destId="{BAEE45E8-01C2-42AA-890A-3C1B010B7EEF}" srcOrd="2" destOrd="0" presId="urn:microsoft.com/office/officeart/2005/8/layout/cycle1"/>
    <dgm:cxn modelId="{5EC09AC0-82A8-4ECF-BA7E-DCC5E35152F9}" type="presParOf" srcId="{4876C5CD-FF11-4BA7-93A9-09D4A4450BE1}" destId="{3D3879CB-155F-422D-B479-05C5601FBD5F}" srcOrd="3" destOrd="0" presId="urn:microsoft.com/office/officeart/2005/8/layout/cycle1"/>
    <dgm:cxn modelId="{F0722F7E-8A08-4DBF-9EF5-6D8AC62036EB}" type="presParOf" srcId="{4876C5CD-FF11-4BA7-93A9-09D4A4450BE1}" destId="{FB7035F7-92ED-438B-8BB1-6EAF0FFE6584}" srcOrd="4" destOrd="0" presId="urn:microsoft.com/office/officeart/2005/8/layout/cycle1"/>
    <dgm:cxn modelId="{7F983C24-A449-45F1-80D2-A60DD964A69C}" type="presParOf" srcId="{4876C5CD-FF11-4BA7-93A9-09D4A4450BE1}" destId="{757FFF9A-8295-4C62-B8BC-054E03A8F28B}" srcOrd="5" destOrd="0" presId="urn:microsoft.com/office/officeart/2005/8/layout/cycle1"/>
    <dgm:cxn modelId="{ACBECC1A-0294-4EA9-A2D3-41D9B7334198}" type="presParOf" srcId="{4876C5CD-FF11-4BA7-93A9-09D4A4450BE1}" destId="{32213756-31D2-4E6F-8F51-BEBEA721AD35}" srcOrd="6" destOrd="0" presId="urn:microsoft.com/office/officeart/2005/8/layout/cycle1"/>
    <dgm:cxn modelId="{53F71121-A91B-49CB-8CF3-9ABF7180B48F}" type="presParOf" srcId="{4876C5CD-FF11-4BA7-93A9-09D4A4450BE1}" destId="{5B0E5396-71AC-4316-B056-A413394ED4E4}" srcOrd="7" destOrd="0" presId="urn:microsoft.com/office/officeart/2005/8/layout/cycle1"/>
    <dgm:cxn modelId="{E96B830A-7272-4736-B4CD-42F6D65ACD2B}" type="presParOf" srcId="{4876C5CD-FF11-4BA7-93A9-09D4A4450BE1}" destId="{C5E34E04-D988-4A96-8C95-7B68EFE293A1}" srcOrd="8" destOrd="0" presId="urn:microsoft.com/office/officeart/2005/8/layout/cycle1"/>
    <dgm:cxn modelId="{26246EA4-0C41-40EA-BC32-B83B9BCBBD9E}" type="presParOf" srcId="{4876C5CD-FF11-4BA7-93A9-09D4A4450BE1}" destId="{D77B86A7-C377-4F35-B39A-F70DD04E0EAA}" srcOrd="9" destOrd="0" presId="urn:microsoft.com/office/officeart/2005/8/layout/cycle1"/>
    <dgm:cxn modelId="{86B8E115-38C9-4E2D-AECB-4836547366FB}" type="presParOf" srcId="{4876C5CD-FF11-4BA7-93A9-09D4A4450BE1}" destId="{EF11F8C1-F36C-4D2A-A9F2-D4A2F58ED523}" srcOrd="10" destOrd="0" presId="urn:microsoft.com/office/officeart/2005/8/layout/cycle1"/>
    <dgm:cxn modelId="{7F176820-EE60-4F19-84E5-94719ADA3541}" type="presParOf" srcId="{4876C5CD-FF11-4BA7-93A9-09D4A4450BE1}" destId="{EC6D4394-230A-48A7-A3CB-5C2FC71D82F1}" srcOrd="11" destOrd="0" presId="urn:microsoft.com/office/officeart/2005/8/layout/cycle1"/>
  </dgm:cxnLst>
  <dgm:bg>
    <a:solidFill>
      <a:schemeClr val="tx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BD429-F6BD-4324-94B8-9AF9325FD672}"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US"/>
        </a:p>
      </dgm:t>
    </dgm:pt>
    <dgm:pt modelId="{31BEA402-8ECE-4B4B-957F-722597B72F6E}">
      <dgm:prSet phldrT="[Text]"/>
      <dgm:spPr/>
      <dgm:t>
        <a:bodyPr/>
        <a:lstStyle/>
        <a:p>
          <a:r>
            <a:rPr lang="en-US" dirty="0" smtClean="0">
              <a:solidFill>
                <a:schemeClr val="bg1"/>
              </a:solidFill>
            </a:rPr>
            <a:t>Deploy</a:t>
          </a:r>
          <a:endParaRPr lang="en-US" dirty="0">
            <a:solidFill>
              <a:schemeClr val="bg1"/>
            </a:solidFill>
          </a:endParaRPr>
        </a:p>
      </dgm:t>
    </dgm:pt>
    <dgm:pt modelId="{D7F27220-C463-489D-99BE-2CE8F1895F80}" type="parTrans" cxnId="{C15B0DDD-A3FC-4CD1-9383-161F95E1B23A}">
      <dgm:prSet/>
      <dgm:spPr/>
      <dgm:t>
        <a:bodyPr/>
        <a:lstStyle/>
        <a:p>
          <a:endParaRPr lang="en-US"/>
        </a:p>
      </dgm:t>
    </dgm:pt>
    <dgm:pt modelId="{4F212695-4D47-418B-9BEA-D18FB1980673}" type="sibTrans" cxnId="{C15B0DDD-A3FC-4CD1-9383-161F95E1B23A}">
      <dgm:prSet/>
      <dgm:spPr/>
      <dgm:t>
        <a:bodyPr/>
        <a:lstStyle/>
        <a:p>
          <a:endParaRPr lang="en-US"/>
        </a:p>
      </dgm:t>
    </dgm:pt>
    <dgm:pt modelId="{17D48915-1B8E-4C8E-935D-0B00BDC32C9F}">
      <dgm:prSet phldrT="[Text]"/>
      <dgm:spPr/>
      <dgm:t>
        <a:bodyPr/>
        <a:lstStyle/>
        <a:p>
          <a:r>
            <a:rPr lang="en-US" dirty="0" smtClean="0">
              <a:solidFill>
                <a:schemeClr val="bg1"/>
              </a:solidFill>
            </a:rPr>
            <a:t>Monitor</a:t>
          </a:r>
          <a:endParaRPr lang="en-US" dirty="0">
            <a:solidFill>
              <a:schemeClr val="bg1"/>
            </a:solidFill>
          </a:endParaRPr>
        </a:p>
      </dgm:t>
    </dgm:pt>
    <dgm:pt modelId="{0A8920B0-7787-483C-94E7-4DE4A9108E39}" type="parTrans" cxnId="{A6D4E96B-AC09-4EDF-AD62-44185A4A24B8}">
      <dgm:prSet/>
      <dgm:spPr/>
      <dgm:t>
        <a:bodyPr/>
        <a:lstStyle/>
        <a:p>
          <a:endParaRPr lang="en-US"/>
        </a:p>
      </dgm:t>
    </dgm:pt>
    <dgm:pt modelId="{81B44B97-E891-479C-818A-338048161130}" type="sibTrans" cxnId="{A6D4E96B-AC09-4EDF-AD62-44185A4A24B8}">
      <dgm:prSet/>
      <dgm:spPr/>
      <dgm:t>
        <a:bodyPr/>
        <a:lstStyle/>
        <a:p>
          <a:endParaRPr lang="en-US"/>
        </a:p>
      </dgm:t>
    </dgm:pt>
    <dgm:pt modelId="{F6A1A510-770C-4E84-BEB1-71C141A6FCB2}">
      <dgm:prSet phldrT="[Text]"/>
      <dgm:spPr/>
      <dgm:t>
        <a:bodyPr/>
        <a:lstStyle/>
        <a:p>
          <a:r>
            <a:rPr lang="en-US" dirty="0" smtClean="0">
              <a:solidFill>
                <a:schemeClr val="bg1"/>
              </a:solidFill>
            </a:rPr>
            <a:t>Requirements</a:t>
          </a:r>
          <a:endParaRPr lang="en-US" dirty="0">
            <a:solidFill>
              <a:schemeClr val="bg1"/>
            </a:solidFill>
          </a:endParaRPr>
        </a:p>
      </dgm:t>
    </dgm:pt>
    <dgm:pt modelId="{7BFE8B5A-C3F2-4E73-B7AD-D37D97735789}" type="parTrans" cxnId="{0D97E680-1AE6-47CA-A016-6D835F3917A3}">
      <dgm:prSet/>
      <dgm:spPr/>
      <dgm:t>
        <a:bodyPr/>
        <a:lstStyle/>
        <a:p>
          <a:endParaRPr lang="en-US"/>
        </a:p>
      </dgm:t>
    </dgm:pt>
    <dgm:pt modelId="{D1EA04B4-2C80-4C4C-812E-5CA5CDB179D0}" type="sibTrans" cxnId="{0D97E680-1AE6-47CA-A016-6D835F3917A3}">
      <dgm:prSet/>
      <dgm:spPr/>
      <dgm:t>
        <a:bodyPr/>
        <a:lstStyle/>
        <a:p>
          <a:endParaRPr lang="en-US"/>
        </a:p>
      </dgm:t>
    </dgm:pt>
    <dgm:pt modelId="{45D715D5-F75A-44F2-9122-87DA1B981D79}">
      <dgm:prSet phldrT="[Text]"/>
      <dgm:spPr/>
      <dgm:t>
        <a:bodyPr/>
        <a:lstStyle/>
        <a:p>
          <a:r>
            <a:rPr lang="en-US" dirty="0" smtClean="0">
              <a:solidFill>
                <a:schemeClr val="bg1"/>
              </a:solidFill>
            </a:rPr>
            <a:t>Create</a:t>
          </a:r>
          <a:endParaRPr lang="en-US" dirty="0">
            <a:solidFill>
              <a:schemeClr val="bg1"/>
            </a:solidFill>
          </a:endParaRPr>
        </a:p>
      </dgm:t>
    </dgm:pt>
    <dgm:pt modelId="{FE0210F5-7A49-49D4-A810-F20DD5F9271E}" type="parTrans" cxnId="{FCA0DA10-88B5-4695-930D-8A16028DF1DC}">
      <dgm:prSet/>
      <dgm:spPr/>
      <dgm:t>
        <a:bodyPr/>
        <a:lstStyle/>
        <a:p>
          <a:endParaRPr lang="en-US"/>
        </a:p>
      </dgm:t>
    </dgm:pt>
    <dgm:pt modelId="{54A53E98-8D61-4276-BDF7-9C30B4B25FAB}" type="sibTrans" cxnId="{FCA0DA10-88B5-4695-930D-8A16028DF1DC}">
      <dgm:prSet/>
      <dgm:spPr/>
      <dgm:t>
        <a:bodyPr/>
        <a:lstStyle/>
        <a:p>
          <a:endParaRPr lang="en-US"/>
        </a:p>
      </dgm:t>
    </dgm:pt>
    <dgm:pt modelId="{4876C5CD-FF11-4BA7-93A9-09D4A4450BE1}" type="pres">
      <dgm:prSet presAssocID="{534BD429-F6BD-4324-94B8-9AF9325FD672}" presName="cycle" presStyleCnt="0">
        <dgm:presLayoutVars>
          <dgm:dir/>
          <dgm:resizeHandles val="exact"/>
        </dgm:presLayoutVars>
      </dgm:prSet>
      <dgm:spPr/>
      <dgm:t>
        <a:bodyPr/>
        <a:lstStyle/>
        <a:p>
          <a:endParaRPr lang="en-US"/>
        </a:p>
      </dgm:t>
    </dgm:pt>
    <dgm:pt modelId="{AD72E698-F178-4F4F-A0AE-57337F2CC06A}" type="pres">
      <dgm:prSet presAssocID="{31BEA402-8ECE-4B4B-957F-722597B72F6E}" presName="dummy" presStyleCnt="0"/>
      <dgm:spPr/>
      <dgm:t>
        <a:bodyPr/>
        <a:lstStyle/>
        <a:p>
          <a:endParaRPr lang="en-US"/>
        </a:p>
      </dgm:t>
    </dgm:pt>
    <dgm:pt modelId="{894E1704-83A3-426C-8B42-D69D905E2861}" type="pres">
      <dgm:prSet presAssocID="{31BEA402-8ECE-4B4B-957F-722597B72F6E}" presName="node" presStyleLbl="revTx" presStyleIdx="0" presStyleCnt="4" custRadScaleRad="94012" custRadScaleInc="12593">
        <dgm:presLayoutVars>
          <dgm:bulletEnabled val="1"/>
        </dgm:presLayoutVars>
      </dgm:prSet>
      <dgm:spPr/>
      <dgm:t>
        <a:bodyPr/>
        <a:lstStyle/>
        <a:p>
          <a:endParaRPr lang="en-US"/>
        </a:p>
      </dgm:t>
    </dgm:pt>
    <dgm:pt modelId="{BAEE45E8-01C2-42AA-890A-3C1B010B7EEF}" type="pres">
      <dgm:prSet presAssocID="{4F212695-4D47-418B-9BEA-D18FB1980673}" presName="sibTrans" presStyleLbl="node1" presStyleIdx="0" presStyleCnt="4"/>
      <dgm:spPr/>
      <dgm:t>
        <a:bodyPr/>
        <a:lstStyle/>
        <a:p>
          <a:endParaRPr lang="en-US"/>
        </a:p>
      </dgm:t>
    </dgm:pt>
    <dgm:pt modelId="{3D3879CB-155F-422D-B479-05C5601FBD5F}" type="pres">
      <dgm:prSet presAssocID="{17D48915-1B8E-4C8E-935D-0B00BDC32C9F}" presName="dummy" presStyleCnt="0"/>
      <dgm:spPr/>
      <dgm:t>
        <a:bodyPr/>
        <a:lstStyle/>
        <a:p>
          <a:endParaRPr lang="en-US"/>
        </a:p>
      </dgm:t>
    </dgm:pt>
    <dgm:pt modelId="{FB7035F7-92ED-438B-8BB1-6EAF0FFE6584}" type="pres">
      <dgm:prSet presAssocID="{17D48915-1B8E-4C8E-935D-0B00BDC32C9F}" presName="node" presStyleLbl="revTx" presStyleIdx="1" presStyleCnt="4">
        <dgm:presLayoutVars>
          <dgm:bulletEnabled val="1"/>
        </dgm:presLayoutVars>
      </dgm:prSet>
      <dgm:spPr/>
      <dgm:t>
        <a:bodyPr/>
        <a:lstStyle/>
        <a:p>
          <a:endParaRPr lang="en-US"/>
        </a:p>
      </dgm:t>
    </dgm:pt>
    <dgm:pt modelId="{757FFF9A-8295-4C62-B8BC-054E03A8F28B}" type="pres">
      <dgm:prSet presAssocID="{81B44B97-E891-479C-818A-338048161130}" presName="sibTrans" presStyleLbl="node1" presStyleIdx="1" presStyleCnt="4" custLinFactNeighborX="-5" custLinFactNeighborY="-5"/>
      <dgm:spPr/>
      <dgm:t>
        <a:bodyPr/>
        <a:lstStyle/>
        <a:p>
          <a:endParaRPr lang="en-US"/>
        </a:p>
      </dgm:t>
    </dgm:pt>
    <dgm:pt modelId="{32213756-31D2-4E6F-8F51-BEBEA721AD35}" type="pres">
      <dgm:prSet presAssocID="{F6A1A510-770C-4E84-BEB1-71C141A6FCB2}" presName="dummy" presStyleCnt="0"/>
      <dgm:spPr/>
      <dgm:t>
        <a:bodyPr/>
        <a:lstStyle/>
        <a:p>
          <a:endParaRPr lang="en-US"/>
        </a:p>
      </dgm:t>
    </dgm:pt>
    <dgm:pt modelId="{5B0E5396-71AC-4316-B056-A413394ED4E4}" type="pres">
      <dgm:prSet presAssocID="{F6A1A510-770C-4E84-BEB1-71C141A6FCB2}" presName="node" presStyleLbl="revTx" presStyleIdx="2" presStyleCnt="4" custRadScaleRad="101875" custRadScaleInc="-3485">
        <dgm:presLayoutVars>
          <dgm:bulletEnabled val="1"/>
        </dgm:presLayoutVars>
      </dgm:prSet>
      <dgm:spPr/>
      <dgm:t>
        <a:bodyPr/>
        <a:lstStyle/>
        <a:p>
          <a:endParaRPr lang="en-US"/>
        </a:p>
      </dgm:t>
    </dgm:pt>
    <dgm:pt modelId="{C5E34E04-D988-4A96-8C95-7B68EFE293A1}" type="pres">
      <dgm:prSet presAssocID="{D1EA04B4-2C80-4C4C-812E-5CA5CDB179D0}" presName="sibTrans" presStyleLbl="node1" presStyleIdx="2" presStyleCnt="4"/>
      <dgm:spPr/>
      <dgm:t>
        <a:bodyPr/>
        <a:lstStyle/>
        <a:p>
          <a:endParaRPr lang="en-US"/>
        </a:p>
      </dgm:t>
    </dgm:pt>
    <dgm:pt modelId="{D77B86A7-C377-4F35-B39A-F70DD04E0EAA}" type="pres">
      <dgm:prSet presAssocID="{45D715D5-F75A-44F2-9122-87DA1B981D79}" presName="dummy" presStyleCnt="0"/>
      <dgm:spPr/>
      <dgm:t>
        <a:bodyPr/>
        <a:lstStyle/>
        <a:p>
          <a:endParaRPr lang="en-US"/>
        </a:p>
      </dgm:t>
    </dgm:pt>
    <dgm:pt modelId="{EF11F8C1-F36C-4D2A-A9F2-D4A2F58ED523}" type="pres">
      <dgm:prSet presAssocID="{45D715D5-F75A-44F2-9122-87DA1B981D79}" presName="node" presStyleLbl="revTx" presStyleIdx="3" presStyleCnt="4" custRadScaleRad="97556" custRadScaleInc="-4852">
        <dgm:presLayoutVars>
          <dgm:bulletEnabled val="1"/>
        </dgm:presLayoutVars>
      </dgm:prSet>
      <dgm:spPr/>
      <dgm:t>
        <a:bodyPr/>
        <a:lstStyle/>
        <a:p>
          <a:endParaRPr lang="en-US"/>
        </a:p>
      </dgm:t>
    </dgm:pt>
    <dgm:pt modelId="{EC6D4394-230A-48A7-A3CB-5C2FC71D82F1}" type="pres">
      <dgm:prSet presAssocID="{54A53E98-8D61-4276-BDF7-9C30B4B25FAB}" presName="sibTrans" presStyleLbl="node1" presStyleIdx="3" presStyleCnt="4" custLinFactNeighborX="-5" custLinFactNeighborY="-5"/>
      <dgm:spPr/>
      <dgm:t>
        <a:bodyPr/>
        <a:lstStyle/>
        <a:p>
          <a:endParaRPr lang="en-US"/>
        </a:p>
      </dgm:t>
    </dgm:pt>
  </dgm:ptLst>
  <dgm:cxnLst>
    <dgm:cxn modelId="{56B0ACC7-76B9-4DA6-ABF9-E004C1737210}" type="presOf" srcId="{45D715D5-F75A-44F2-9122-87DA1B981D79}" destId="{EF11F8C1-F36C-4D2A-A9F2-D4A2F58ED523}" srcOrd="0" destOrd="0" presId="urn:microsoft.com/office/officeart/2005/8/layout/cycle1"/>
    <dgm:cxn modelId="{C15B0DDD-A3FC-4CD1-9383-161F95E1B23A}" srcId="{534BD429-F6BD-4324-94B8-9AF9325FD672}" destId="{31BEA402-8ECE-4B4B-957F-722597B72F6E}" srcOrd="0" destOrd="0" parTransId="{D7F27220-C463-489D-99BE-2CE8F1895F80}" sibTransId="{4F212695-4D47-418B-9BEA-D18FB1980673}"/>
    <dgm:cxn modelId="{FD4095B3-B390-4693-8921-24FF6F6C4100}" type="presOf" srcId="{D1EA04B4-2C80-4C4C-812E-5CA5CDB179D0}" destId="{C5E34E04-D988-4A96-8C95-7B68EFE293A1}" srcOrd="0" destOrd="0" presId="urn:microsoft.com/office/officeart/2005/8/layout/cycle1"/>
    <dgm:cxn modelId="{E0581AA4-F11F-44A7-B0F9-DB78B041C3D0}" type="presOf" srcId="{534BD429-F6BD-4324-94B8-9AF9325FD672}" destId="{4876C5CD-FF11-4BA7-93A9-09D4A4450BE1}" srcOrd="0" destOrd="0" presId="urn:microsoft.com/office/officeart/2005/8/layout/cycle1"/>
    <dgm:cxn modelId="{B6E4AC23-59D2-4D09-BE84-427A4710FBAC}" type="presOf" srcId="{81B44B97-E891-479C-818A-338048161130}" destId="{757FFF9A-8295-4C62-B8BC-054E03A8F28B}" srcOrd="0" destOrd="0" presId="urn:microsoft.com/office/officeart/2005/8/layout/cycle1"/>
    <dgm:cxn modelId="{D2222C33-067A-42EB-A87A-657BB01261D2}" type="presOf" srcId="{4F212695-4D47-418B-9BEA-D18FB1980673}" destId="{BAEE45E8-01C2-42AA-890A-3C1B010B7EEF}" srcOrd="0" destOrd="0" presId="urn:microsoft.com/office/officeart/2005/8/layout/cycle1"/>
    <dgm:cxn modelId="{FCA0DA10-88B5-4695-930D-8A16028DF1DC}" srcId="{534BD429-F6BD-4324-94B8-9AF9325FD672}" destId="{45D715D5-F75A-44F2-9122-87DA1B981D79}" srcOrd="3" destOrd="0" parTransId="{FE0210F5-7A49-49D4-A810-F20DD5F9271E}" sibTransId="{54A53E98-8D61-4276-BDF7-9C30B4B25FAB}"/>
    <dgm:cxn modelId="{7954B8EF-EE57-418E-8A7B-507C3D33543B}" type="presOf" srcId="{17D48915-1B8E-4C8E-935D-0B00BDC32C9F}" destId="{FB7035F7-92ED-438B-8BB1-6EAF0FFE6584}" srcOrd="0" destOrd="0" presId="urn:microsoft.com/office/officeart/2005/8/layout/cycle1"/>
    <dgm:cxn modelId="{A6D4E96B-AC09-4EDF-AD62-44185A4A24B8}" srcId="{534BD429-F6BD-4324-94B8-9AF9325FD672}" destId="{17D48915-1B8E-4C8E-935D-0B00BDC32C9F}" srcOrd="1" destOrd="0" parTransId="{0A8920B0-7787-483C-94E7-4DE4A9108E39}" sibTransId="{81B44B97-E891-479C-818A-338048161130}"/>
    <dgm:cxn modelId="{9F98FA73-4462-4718-89AE-F643EE959B4A}" type="presOf" srcId="{31BEA402-8ECE-4B4B-957F-722597B72F6E}" destId="{894E1704-83A3-426C-8B42-D69D905E2861}" srcOrd="0" destOrd="0" presId="urn:microsoft.com/office/officeart/2005/8/layout/cycle1"/>
    <dgm:cxn modelId="{DBF0CF51-9D2A-4079-866C-5D7733882F62}" type="presOf" srcId="{54A53E98-8D61-4276-BDF7-9C30B4B25FAB}" destId="{EC6D4394-230A-48A7-A3CB-5C2FC71D82F1}" srcOrd="0" destOrd="0" presId="urn:microsoft.com/office/officeart/2005/8/layout/cycle1"/>
    <dgm:cxn modelId="{0D97E680-1AE6-47CA-A016-6D835F3917A3}" srcId="{534BD429-F6BD-4324-94B8-9AF9325FD672}" destId="{F6A1A510-770C-4E84-BEB1-71C141A6FCB2}" srcOrd="2" destOrd="0" parTransId="{7BFE8B5A-C3F2-4E73-B7AD-D37D97735789}" sibTransId="{D1EA04B4-2C80-4C4C-812E-5CA5CDB179D0}"/>
    <dgm:cxn modelId="{01218B43-88CF-4FFB-A0E7-4D72A97531E0}" type="presOf" srcId="{F6A1A510-770C-4E84-BEB1-71C141A6FCB2}" destId="{5B0E5396-71AC-4316-B056-A413394ED4E4}" srcOrd="0" destOrd="0" presId="urn:microsoft.com/office/officeart/2005/8/layout/cycle1"/>
    <dgm:cxn modelId="{B358D170-2483-4583-B779-5277145B2873}" type="presParOf" srcId="{4876C5CD-FF11-4BA7-93A9-09D4A4450BE1}" destId="{AD72E698-F178-4F4F-A0AE-57337F2CC06A}" srcOrd="0" destOrd="0" presId="urn:microsoft.com/office/officeart/2005/8/layout/cycle1"/>
    <dgm:cxn modelId="{0C21B5B1-D7B1-4758-B2AD-FEF8F998827A}" type="presParOf" srcId="{4876C5CD-FF11-4BA7-93A9-09D4A4450BE1}" destId="{894E1704-83A3-426C-8B42-D69D905E2861}" srcOrd="1" destOrd="0" presId="urn:microsoft.com/office/officeart/2005/8/layout/cycle1"/>
    <dgm:cxn modelId="{9C6B5F9D-E767-40F2-96ED-398B566C64E5}" type="presParOf" srcId="{4876C5CD-FF11-4BA7-93A9-09D4A4450BE1}" destId="{BAEE45E8-01C2-42AA-890A-3C1B010B7EEF}" srcOrd="2" destOrd="0" presId="urn:microsoft.com/office/officeart/2005/8/layout/cycle1"/>
    <dgm:cxn modelId="{B5DB5C0C-B56B-4023-B833-9A7A3A347A6F}" type="presParOf" srcId="{4876C5CD-FF11-4BA7-93A9-09D4A4450BE1}" destId="{3D3879CB-155F-422D-B479-05C5601FBD5F}" srcOrd="3" destOrd="0" presId="urn:microsoft.com/office/officeart/2005/8/layout/cycle1"/>
    <dgm:cxn modelId="{685CA74D-3598-422D-8E2B-C1046A8AC54A}" type="presParOf" srcId="{4876C5CD-FF11-4BA7-93A9-09D4A4450BE1}" destId="{FB7035F7-92ED-438B-8BB1-6EAF0FFE6584}" srcOrd="4" destOrd="0" presId="urn:microsoft.com/office/officeart/2005/8/layout/cycle1"/>
    <dgm:cxn modelId="{F619672F-42D8-4100-A501-C93FB1090900}" type="presParOf" srcId="{4876C5CD-FF11-4BA7-93A9-09D4A4450BE1}" destId="{757FFF9A-8295-4C62-B8BC-054E03A8F28B}" srcOrd="5" destOrd="0" presId="urn:microsoft.com/office/officeart/2005/8/layout/cycle1"/>
    <dgm:cxn modelId="{3FE23B22-D548-4CCE-A96C-CCBEB94A4C7C}" type="presParOf" srcId="{4876C5CD-FF11-4BA7-93A9-09D4A4450BE1}" destId="{32213756-31D2-4E6F-8F51-BEBEA721AD35}" srcOrd="6" destOrd="0" presId="urn:microsoft.com/office/officeart/2005/8/layout/cycle1"/>
    <dgm:cxn modelId="{B6E3256D-FB78-48E5-8A25-3E65D807C424}" type="presParOf" srcId="{4876C5CD-FF11-4BA7-93A9-09D4A4450BE1}" destId="{5B0E5396-71AC-4316-B056-A413394ED4E4}" srcOrd="7" destOrd="0" presId="urn:microsoft.com/office/officeart/2005/8/layout/cycle1"/>
    <dgm:cxn modelId="{A27AF579-C8EE-4B3F-A8F2-918719CD91BF}" type="presParOf" srcId="{4876C5CD-FF11-4BA7-93A9-09D4A4450BE1}" destId="{C5E34E04-D988-4A96-8C95-7B68EFE293A1}" srcOrd="8" destOrd="0" presId="urn:microsoft.com/office/officeart/2005/8/layout/cycle1"/>
    <dgm:cxn modelId="{9750EF13-71D6-4B99-8DA4-D52B4BA345BC}" type="presParOf" srcId="{4876C5CD-FF11-4BA7-93A9-09D4A4450BE1}" destId="{D77B86A7-C377-4F35-B39A-F70DD04E0EAA}" srcOrd="9" destOrd="0" presId="urn:microsoft.com/office/officeart/2005/8/layout/cycle1"/>
    <dgm:cxn modelId="{C8C762CE-854A-4060-979A-D8631DC5BB6F}" type="presParOf" srcId="{4876C5CD-FF11-4BA7-93A9-09D4A4450BE1}" destId="{EF11F8C1-F36C-4D2A-A9F2-D4A2F58ED523}" srcOrd="10" destOrd="0" presId="urn:microsoft.com/office/officeart/2005/8/layout/cycle1"/>
    <dgm:cxn modelId="{0D616D43-780A-4743-AF81-A5241BF67AEC}" type="presParOf" srcId="{4876C5CD-FF11-4BA7-93A9-09D4A4450BE1}" destId="{EC6D4394-230A-48A7-A3CB-5C2FC71D82F1}" srcOrd="11" destOrd="0" presId="urn:microsoft.com/office/officeart/2005/8/layout/cycle1"/>
  </dgm:cxnLst>
  <dgm:bg>
    <a:solidFill>
      <a:schemeClr val="tx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1996EA-4D60-4130-B4B5-2B202E575D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35D4A47-F1E7-46B7-9820-F4004DF6155C}">
      <dgm:prSet phldrT="[Text]"/>
      <dgm:spPr/>
      <dgm:t>
        <a:bodyPr/>
        <a:lstStyle/>
        <a:p>
          <a:r>
            <a:rPr lang="en-US" dirty="0" smtClean="0"/>
            <a:t>Malware Detection</a:t>
          </a:r>
          <a:endParaRPr lang="en-US" dirty="0"/>
        </a:p>
      </dgm:t>
    </dgm:pt>
    <dgm:pt modelId="{0409F2C3-3249-438E-9444-A0882AE16023}" type="parTrans" cxnId="{A422FDE1-F726-486A-929D-5A6FBDDED1AD}">
      <dgm:prSet/>
      <dgm:spPr/>
      <dgm:t>
        <a:bodyPr/>
        <a:lstStyle/>
        <a:p>
          <a:endParaRPr lang="en-US"/>
        </a:p>
      </dgm:t>
    </dgm:pt>
    <dgm:pt modelId="{85D0E1F0-01A1-491D-9C44-60A9A2B9AD43}" type="sibTrans" cxnId="{A422FDE1-F726-486A-929D-5A6FBDDED1AD}">
      <dgm:prSet/>
      <dgm:spPr/>
      <dgm:t>
        <a:bodyPr/>
        <a:lstStyle/>
        <a:p>
          <a:endParaRPr lang="en-US"/>
        </a:p>
      </dgm:t>
    </dgm:pt>
    <dgm:pt modelId="{A70F0F83-0992-4221-8DD3-D81A85444097}">
      <dgm:prSet phldrT="[Text]"/>
      <dgm:spPr/>
      <dgm:t>
        <a:bodyPr/>
        <a:lstStyle/>
        <a:p>
          <a:r>
            <a:rPr lang="en-US" b="1" dirty="0" smtClean="0"/>
            <a:t>Malware detected on a sensitive computer</a:t>
          </a:r>
          <a:endParaRPr lang="en-US" b="1" dirty="0"/>
        </a:p>
      </dgm:t>
    </dgm:pt>
    <dgm:pt modelId="{53A74BFB-59D3-4494-9125-043404B24EE9}" type="parTrans" cxnId="{4F738E2B-1879-4053-B5D0-F8BE41F4B35E}">
      <dgm:prSet/>
      <dgm:spPr/>
      <dgm:t>
        <a:bodyPr/>
        <a:lstStyle/>
        <a:p>
          <a:endParaRPr lang="en-US"/>
        </a:p>
      </dgm:t>
    </dgm:pt>
    <dgm:pt modelId="{A5959CC4-3A37-4FA8-B145-C5592CCDBD7F}" type="sibTrans" cxnId="{4F738E2B-1879-4053-B5D0-F8BE41F4B35E}">
      <dgm:prSet/>
      <dgm:spPr/>
      <dgm:t>
        <a:bodyPr/>
        <a:lstStyle/>
        <a:p>
          <a:endParaRPr lang="en-US"/>
        </a:p>
      </dgm:t>
    </dgm:pt>
    <dgm:pt modelId="{D08D4073-D4A1-46B7-BD5C-C7C4D66DA30F}">
      <dgm:prSet phldrT="[Text]"/>
      <dgm:spPr/>
      <dgm:t>
        <a:bodyPr/>
        <a:lstStyle/>
        <a:p>
          <a:r>
            <a:rPr lang="en-US" b="1" dirty="0" smtClean="0"/>
            <a:t>Threshold</a:t>
          </a:r>
          <a:r>
            <a:rPr lang="en-US" dirty="0" smtClean="0"/>
            <a:t>:</a:t>
          </a:r>
          <a:endParaRPr lang="en-US" dirty="0"/>
        </a:p>
      </dgm:t>
    </dgm:pt>
    <dgm:pt modelId="{35D23E2D-DE4F-4008-8449-B5B1D3961D91}" type="parTrans" cxnId="{F334D990-5E9A-4CBE-AA80-F312BAA27FEA}">
      <dgm:prSet/>
      <dgm:spPr/>
      <dgm:t>
        <a:bodyPr/>
        <a:lstStyle/>
        <a:p>
          <a:endParaRPr lang="en-US"/>
        </a:p>
      </dgm:t>
    </dgm:pt>
    <dgm:pt modelId="{800DF497-2117-4AD9-8D24-8C4F140616F9}" type="sibTrans" cxnId="{F334D990-5E9A-4CBE-AA80-F312BAA27FEA}">
      <dgm:prSet/>
      <dgm:spPr/>
      <dgm:t>
        <a:bodyPr/>
        <a:lstStyle/>
        <a:p>
          <a:endParaRPr lang="en-US"/>
        </a:p>
      </dgm:t>
    </dgm:pt>
    <dgm:pt modelId="{543D826C-2F1A-4749-91DA-4AAC8052820F}">
      <dgm:prSet phldrT="[Text]"/>
      <dgm:spPr/>
      <dgm:t>
        <a:bodyPr/>
        <a:lstStyle/>
        <a:p>
          <a:r>
            <a:rPr lang="en-US" dirty="0" smtClean="0"/>
            <a:t>Malware Outbreak</a:t>
          </a:r>
          <a:endParaRPr lang="en-US" dirty="0"/>
        </a:p>
      </dgm:t>
    </dgm:pt>
    <dgm:pt modelId="{C36CC5FA-0626-4DA4-86FC-343E65F67B83}" type="parTrans" cxnId="{BC947714-D73F-47CB-906B-DCDEEA5EC86A}">
      <dgm:prSet/>
      <dgm:spPr/>
      <dgm:t>
        <a:bodyPr/>
        <a:lstStyle/>
        <a:p>
          <a:endParaRPr lang="en-US"/>
        </a:p>
      </dgm:t>
    </dgm:pt>
    <dgm:pt modelId="{406D3B05-75BA-4F78-B242-646005C925E5}" type="sibTrans" cxnId="{BC947714-D73F-47CB-906B-DCDEEA5EC86A}">
      <dgm:prSet/>
      <dgm:spPr/>
      <dgm:t>
        <a:bodyPr/>
        <a:lstStyle/>
        <a:p>
          <a:endParaRPr lang="en-US"/>
        </a:p>
      </dgm:t>
    </dgm:pt>
    <dgm:pt modelId="{B8DFCFB6-CB39-4292-A740-BF5CF6D38FE3}">
      <dgm:prSet phldrT="[Text]"/>
      <dgm:spPr/>
      <dgm:t>
        <a:bodyPr/>
        <a:lstStyle/>
        <a:p>
          <a:r>
            <a:rPr lang="en-US" b="1" dirty="0" smtClean="0"/>
            <a:t>A specific malware is being detected on multiple computers in a period of 24 hours</a:t>
          </a:r>
          <a:endParaRPr lang="en-US" b="1" dirty="0"/>
        </a:p>
      </dgm:t>
    </dgm:pt>
    <dgm:pt modelId="{5BCF697D-F487-496E-B095-AFB0D3A2114B}" type="parTrans" cxnId="{AF492291-1AA3-4DEE-9F5A-BD35CF1DCA8B}">
      <dgm:prSet/>
      <dgm:spPr/>
      <dgm:t>
        <a:bodyPr/>
        <a:lstStyle/>
        <a:p>
          <a:endParaRPr lang="en-US"/>
        </a:p>
      </dgm:t>
    </dgm:pt>
    <dgm:pt modelId="{92607F50-7EE2-4175-A78C-231CA7C567F6}" type="sibTrans" cxnId="{AF492291-1AA3-4DEE-9F5A-BD35CF1DCA8B}">
      <dgm:prSet/>
      <dgm:spPr/>
      <dgm:t>
        <a:bodyPr/>
        <a:lstStyle/>
        <a:p>
          <a:endParaRPr lang="en-US"/>
        </a:p>
      </dgm:t>
    </dgm:pt>
    <dgm:pt modelId="{5DF4F346-A9AB-44ED-BE3B-D8C54080D9A8}">
      <dgm:prSet phldrT="[Text]"/>
      <dgm:spPr/>
      <dgm:t>
        <a:bodyPr/>
        <a:lstStyle/>
        <a:p>
          <a:r>
            <a:rPr lang="en-US" b="1" dirty="0" smtClean="0"/>
            <a:t>Threshold</a:t>
          </a:r>
          <a:r>
            <a:rPr lang="en-US" dirty="0" smtClean="0"/>
            <a:t>:</a:t>
          </a:r>
          <a:endParaRPr lang="en-US" dirty="0"/>
        </a:p>
      </dgm:t>
    </dgm:pt>
    <dgm:pt modelId="{1731CD26-004D-4252-BAC8-3128A19241ED}" type="parTrans" cxnId="{20FD10DE-0F2C-4D21-830B-E1F8E6DB63B5}">
      <dgm:prSet/>
      <dgm:spPr/>
      <dgm:t>
        <a:bodyPr/>
        <a:lstStyle/>
        <a:p>
          <a:endParaRPr lang="en-US"/>
        </a:p>
      </dgm:t>
    </dgm:pt>
    <dgm:pt modelId="{6CD37838-E302-4B5D-8FDB-688E3F0A5A1C}" type="sibTrans" cxnId="{20FD10DE-0F2C-4D21-830B-E1F8E6DB63B5}">
      <dgm:prSet/>
      <dgm:spPr/>
      <dgm:t>
        <a:bodyPr/>
        <a:lstStyle/>
        <a:p>
          <a:endParaRPr lang="en-US"/>
        </a:p>
      </dgm:t>
    </dgm:pt>
    <dgm:pt modelId="{9830DD7F-0A27-4372-B6C7-AF140C494CE2}">
      <dgm:prSet phldrT="[Text]"/>
      <dgm:spPr/>
      <dgm:t>
        <a:bodyPr/>
        <a:lstStyle/>
        <a:p>
          <a:r>
            <a:rPr lang="en-US" dirty="0" smtClean="0"/>
            <a:t>Repeated Malware</a:t>
          </a:r>
          <a:endParaRPr lang="en-US" dirty="0"/>
        </a:p>
      </dgm:t>
    </dgm:pt>
    <dgm:pt modelId="{C971E09C-CE2E-421D-AE6E-79136759DF42}" type="parTrans" cxnId="{5CF5718B-C871-4CD5-9AF6-B5FA4B69FC1B}">
      <dgm:prSet/>
      <dgm:spPr/>
      <dgm:t>
        <a:bodyPr/>
        <a:lstStyle/>
        <a:p>
          <a:endParaRPr lang="en-US"/>
        </a:p>
      </dgm:t>
    </dgm:pt>
    <dgm:pt modelId="{82F42536-CF46-4AF4-B8E3-C2E36195D405}" type="sibTrans" cxnId="{5CF5718B-C871-4CD5-9AF6-B5FA4B69FC1B}">
      <dgm:prSet/>
      <dgm:spPr/>
      <dgm:t>
        <a:bodyPr/>
        <a:lstStyle/>
        <a:p>
          <a:endParaRPr lang="en-US"/>
        </a:p>
      </dgm:t>
    </dgm:pt>
    <dgm:pt modelId="{AF1663A5-3332-461F-A9D3-76E89A0E8E2F}">
      <dgm:prSet phldrT="[Text]"/>
      <dgm:spPr/>
      <dgm:t>
        <a:bodyPr/>
        <a:lstStyle/>
        <a:p>
          <a:r>
            <a:rPr lang="en-US" b="1" dirty="0" smtClean="0"/>
            <a:t>A specific malware is detected multiple times on the same computer(s)</a:t>
          </a:r>
          <a:endParaRPr lang="en-US" b="1" dirty="0"/>
        </a:p>
      </dgm:t>
    </dgm:pt>
    <dgm:pt modelId="{9A9E8BD0-089F-4790-99F5-B1BE5C75AE21}" type="parTrans" cxnId="{7F51DDF6-4608-48E5-B55F-1C0F9B3F549D}">
      <dgm:prSet/>
      <dgm:spPr/>
      <dgm:t>
        <a:bodyPr/>
        <a:lstStyle/>
        <a:p>
          <a:endParaRPr lang="en-US"/>
        </a:p>
      </dgm:t>
    </dgm:pt>
    <dgm:pt modelId="{9D6A802E-8554-43E9-B164-4FF466318664}" type="sibTrans" cxnId="{7F51DDF6-4608-48E5-B55F-1C0F9B3F549D}">
      <dgm:prSet/>
      <dgm:spPr/>
      <dgm:t>
        <a:bodyPr/>
        <a:lstStyle/>
        <a:p>
          <a:endParaRPr lang="en-US"/>
        </a:p>
      </dgm:t>
    </dgm:pt>
    <dgm:pt modelId="{384A6B57-2A9F-4488-A9BE-B6513D7FDD83}">
      <dgm:prSet phldrT="[Text]"/>
      <dgm:spPr/>
      <dgm:t>
        <a:bodyPr/>
        <a:lstStyle/>
        <a:p>
          <a:r>
            <a:rPr lang="en-US" b="1" dirty="0" smtClean="0"/>
            <a:t>Threshold</a:t>
          </a:r>
          <a:r>
            <a:rPr lang="en-US" dirty="0" smtClean="0"/>
            <a:t>:</a:t>
          </a:r>
          <a:endParaRPr lang="en-US" dirty="0"/>
        </a:p>
      </dgm:t>
    </dgm:pt>
    <dgm:pt modelId="{8D0ADE2B-5C57-4CCD-AF7B-17CFEC45BD49}" type="parTrans" cxnId="{5A386BC5-1C4D-44B8-BD1A-11629A65C6EC}">
      <dgm:prSet/>
      <dgm:spPr/>
      <dgm:t>
        <a:bodyPr/>
        <a:lstStyle/>
        <a:p>
          <a:endParaRPr lang="en-US"/>
        </a:p>
      </dgm:t>
    </dgm:pt>
    <dgm:pt modelId="{0E9345F7-3B5F-46FA-AE35-7E728E4190B9}" type="sibTrans" cxnId="{5A386BC5-1C4D-44B8-BD1A-11629A65C6EC}">
      <dgm:prSet/>
      <dgm:spPr/>
      <dgm:t>
        <a:bodyPr/>
        <a:lstStyle/>
        <a:p>
          <a:endParaRPr lang="en-US"/>
        </a:p>
      </dgm:t>
    </dgm:pt>
    <dgm:pt modelId="{43FE2A6B-3CE7-48AF-92F8-CCC5854FA17D}">
      <dgm:prSet phldrT="[Text]"/>
      <dgm:spPr/>
      <dgm:t>
        <a:bodyPr/>
        <a:lstStyle/>
        <a:p>
          <a:r>
            <a:rPr lang="en-US" dirty="0" smtClean="0"/>
            <a:t>Multiple Malware</a:t>
          </a:r>
          <a:endParaRPr lang="en-US" dirty="0"/>
        </a:p>
      </dgm:t>
    </dgm:pt>
    <dgm:pt modelId="{0979DDB7-BD37-45DA-A2E6-50805DC3025C}" type="parTrans" cxnId="{D9F3C97F-1457-4241-8BE2-9524065E6669}">
      <dgm:prSet/>
      <dgm:spPr/>
      <dgm:t>
        <a:bodyPr/>
        <a:lstStyle/>
        <a:p>
          <a:endParaRPr lang="en-US"/>
        </a:p>
      </dgm:t>
    </dgm:pt>
    <dgm:pt modelId="{38719B48-F9AE-41FF-AB0F-FC625205D77F}" type="sibTrans" cxnId="{D9F3C97F-1457-4241-8BE2-9524065E6669}">
      <dgm:prSet/>
      <dgm:spPr/>
      <dgm:t>
        <a:bodyPr/>
        <a:lstStyle/>
        <a:p>
          <a:endParaRPr lang="en-US"/>
        </a:p>
      </dgm:t>
    </dgm:pt>
    <dgm:pt modelId="{F40F45E3-2424-4C49-ABC6-F63DF1F468BF}">
      <dgm:prSet/>
      <dgm:spPr/>
      <dgm:t>
        <a:bodyPr/>
        <a:lstStyle/>
        <a:p>
          <a:r>
            <a:rPr lang="en-US" dirty="0" smtClean="0"/>
            <a:t>Computer to monitor (collections)</a:t>
          </a:r>
          <a:endParaRPr lang="en-US" dirty="0"/>
        </a:p>
      </dgm:t>
    </dgm:pt>
    <dgm:pt modelId="{8B4302C8-095B-484D-920D-E55534C493B1}" type="parTrans" cxnId="{11CCF732-B818-4CD5-827B-52DB5980C35E}">
      <dgm:prSet/>
      <dgm:spPr/>
      <dgm:t>
        <a:bodyPr/>
        <a:lstStyle/>
        <a:p>
          <a:endParaRPr lang="en-US"/>
        </a:p>
      </dgm:t>
    </dgm:pt>
    <dgm:pt modelId="{6AC6A636-150D-4CA1-8B3E-9ACE4AD8768B}" type="sibTrans" cxnId="{11CCF732-B818-4CD5-827B-52DB5980C35E}">
      <dgm:prSet/>
      <dgm:spPr/>
      <dgm:t>
        <a:bodyPr/>
        <a:lstStyle/>
        <a:p>
          <a:endParaRPr lang="en-US"/>
        </a:p>
      </dgm:t>
    </dgm:pt>
    <dgm:pt modelId="{7702F3F2-2BA6-444D-B44C-ECDF97C7F549}">
      <dgm:prSet/>
      <dgm:spPr/>
      <dgm:t>
        <a:bodyPr/>
        <a:lstStyle/>
        <a:p>
          <a:r>
            <a:rPr lang="en-US" dirty="0" smtClean="0"/>
            <a:t>Sensitivity (High = Any, Medium = Manual Action, Low = Infected)</a:t>
          </a:r>
          <a:endParaRPr lang="en-US" dirty="0"/>
        </a:p>
      </dgm:t>
    </dgm:pt>
    <dgm:pt modelId="{B1697BFC-4F9A-416E-BCC9-5EC248421BAA}" type="parTrans" cxnId="{AE71A4D9-2110-4C82-8CF8-17D01B152DC0}">
      <dgm:prSet/>
      <dgm:spPr/>
      <dgm:t>
        <a:bodyPr/>
        <a:lstStyle/>
        <a:p>
          <a:endParaRPr lang="en-US"/>
        </a:p>
      </dgm:t>
    </dgm:pt>
    <dgm:pt modelId="{68E5A0AC-BEE7-49AB-BB4D-6AA47D3116AB}" type="sibTrans" cxnId="{AE71A4D9-2110-4C82-8CF8-17D01B152DC0}">
      <dgm:prSet/>
      <dgm:spPr/>
      <dgm:t>
        <a:bodyPr/>
        <a:lstStyle/>
        <a:p>
          <a:endParaRPr lang="en-US"/>
        </a:p>
      </dgm:t>
    </dgm:pt>
    <dgm:pt modelId="{43E5DA4F-2C68-4E92-8FE0-4054905F0031}">
      <dgm:prSet/>
      <dgm:spPr/>
      <dgm:t>
        <a:bodyPr/>
        <a:lstStyle/>
        <a:p>
          <a:endParaRPr lang="en-US" dirty="0"/>
        </a:p>
      </dgm:t>
    </dgm:pt>
    <dgm:pt modelId="{A6F13022-BBD4-4DBD-A718-12BEE00BDE3E}" type="parTrans" cxnId="{10DD96F7-5860-4D55-8393-93C381CA3FA9}">
      <dgm:prSet/>
      <dgm:spPr/>
      <dgm:t>
        <a:bodyPr/>
        <a:lstStyle/>
        <a:p>
          <a:endParaRPr lang="en-US"/>
        </a:p>
      </dgm:t>
    </dgm:pt>
    <dgm:pt modelId="{FBC3BEF5-B165-4CD2-B806-41313DF2050F}" type="sibTrans" cxnId="{10DD96F7-5860-4D55-8393-93C381CA3FA9}">
      <dgm:prSet/>
      <dgm:spPr/>
      <dgm:t>
        <a:bodyPr/>
        <a:lstStyle/>
        <a:p>
          <a:endParaRPr lang="en-US"/>
        </a:p>
      </dgm:t>
    </dgm:pt>
    <dgm:pt modelId="{4CA11176-C7D3-4B54-A581-728E0B8284E3}">
      <dgm:prSet/>
      <dgm:spPr/>
      <dgm:t>
        <a:bodyPr/>
        <a:lstStyle/>
        <a:p>
          <a:r>
            <a:rPr lang="en-US" b="1" dirty="0" smtClean="0"/>
            <a:t>Admin expected response:</a:t>
          </a:r>
          <a:endParaRPr lang="en-US" dirty="0"/>
        </a:p>
      </dgm:t>
    </dgm:pt>
    <dgm:pt modelId="{CD7B72BE-7252-4A61-BDA4-CD0498841876}" type="parTrans" cxnId="{E4E5051E-2070-4BDB-8424-9675CF0D0E64}">
      <dgm:prSet/>
      <dgm:spPr/>
      <dgm:t>
        <a:bodyPr/>
        <a:lstStyle/>
        <a:p>
          <a:endParaRPr lang="en-US"/>
        </a:p>
      </dgm:t>
    </dgm:pt>
    <dgm:pt modelId="{4B39CD8A-0367-4939-9DC7-B477A571D7CD}" type="sibTrans" cxnId="{E4E5051E-2070-4BDB-8424-9675CF0D0E64}">
      <dgm:prSet/>
      <dgm:spPr/>
      <dgm:t>
        <a:bodyPr/>
        <a:lstStyle/>
        <a:p>
          <a:endParaRPr lang="en-US"/>
        </a:p>
      </dgm:t>
    </dgm:pt>
    <dgm:pt modelId="{DDC9A445-6028-48F0-9604-13C6429336EE}">
      <dgm:prSet/>
      <dgm:spPr/>
      <dgm:t>
        <a:bodyPr/>
        <a:lstStyle/>
        <a:p>
          <a:r>
            <a:rPr lang="en-US" dirty="0" smtClean="0"/>
            <a:t>Open Computer Details report. </a:t>
          </a:r>
          <a:endParaRPr lang="en-US" dirty="0"/>
        </a:p>
      </dgm:t>
    </dgm:pt>
    <dgm:pt modelId="{2DB226CC-6960-4D75-8EAA-39D7B16D3CB4}" type="parTrans" cxnId="{78C19CDB-9306-40DF-9284-DA18436C4880}">
      <dgm:prSet/>
      <dgm:spPr/>
      <dgm:t>
        <a:bodyPr/>
        <a:lstStyle/>
        <a:p>
          <a:endParaRPr lang="en-US"/>
        </a:p>
      </dgm:t>
    </dgm:pt>
    <dgm:pt modelId="{DBAD474C-29CB-4458-9E3A-915541F3B23F}" type="sibTrans" cxnId="{78C19CDB-9306-40DF-9284-DA18436C4880}">
      <dgm:prSet/>
      <dgm:spPr/>
      <dgm:t>
        <a:bodyPr/>
        <a:lstStyle/>
        <a:p>
          <a:endParaRPr lang="en-US"/>
        </a:p>
      </dgm:t>
    </dgm:pt>
    <dgm:pt modelId="{10233DB1-D3AB-48CE-9DF8-856623B174A7}">
      <dgm:prSet/>
      <dgm:spPr/>
      <dgm:t>
        <a:bodyPr/>
        <a:lstStyle/>
        <a:p>
          <a:r>
            <a:rPr lang="en-US" dirty="0" smtClean="0"/>
            <a:t>Learn more about the malware</a:t>
          </a:r>
          <a:endParaRPr lang="en-US" dirty="0"/>
        </a:p>
      </dgm:t>
    </dgm:pt>
    <dgm:pt modelId="{E20AA69A-A2FF-47A7-BAD5-0E35A4ECF1AC}" type="parTrans" cxnId="{E75AFF9C-E059-482A-9FEC-24B90E720CE9}">
      <dgm:prSet/>
      <dgm:spPr/>
      <dgm:t>
        <a:bodyPr/>
        <a:lstStyle/>
        <a:p>
          <a:endParaRPr lang="en-US"/>
        </a:p>
      </dgm:t>
    </dgm:pt>
    <dgm:pt modelId="{153BE109-4DC4-4DEB-86D5-6A333B69F73F}" type="sibTrans" cxnId="{E75AFF9C-E059-482A-9FEC-24B90E720CE9}">
      <dgm:prSet/>
      <dgm:spPr/>
      <dgm:t>
        <a:bodyPr/>
        <a:lstStyle/>
        <a:p>
          <a:endParaRPr lang="en-US"/>
        </a:p>
      </dgm:t>
    </dgm:pt>
    <dgm:pt modelId="{11ACC098-8D2E-40C0-A4B0-683A2FACEA0D}">
      <dgm:prSet phldrT="[Text]"/>
      <dgm:spPr/>
      <dgm:t>
        <a:bodyPr/>
        <a:lstStyle/>
        <a:p>
          <a:endParaRPr lang="en-US" dirty="0"/>
        </a:p>
      </dgm:t>
    </dgm:pt>
    <dgm:pt modelId="{23D717A3-7CB6-4253-A345-8F4A078FE013}" type="parTrans" cxnId="{D7BCC756-B08B-4EC2-BA55-E654F08C3CF7}">
      <dgm:prSet/>
      <dgm:spPr/>
      <dgm:t>
        <a:bodyPr/>
        <a:lstStyle/>
        <a:p>
          <a:endParaRPr lang="en-US"/>
        </a:p>
      </dgm:t>
    </dgm:pt>
    <dgm:pt modelId="{E16CFC93-3A81-4E8C-8F97-40E0E34585EB}" type="sibTrans" cxnId="{D7BCC756-B08B-4EC2-BA55-E654F08C3CF7}">
      <dgm:prSet/>
      <dgm:spPr/>
      <dgm:t>
        <a:bodyPr/>
        <a:lstStyle/>
        <a:p>
          <a:endParaRPr lang="en-US"/>
        </a:p>
      </dgm:t>
    </dgm:pt>
    <dgm:pt modelId="{D029A3D6-0205-4245-8214-3267B825920E}">
      <dgm:prSet/>
      <dgm:spPr/>
      <dgm:t>
        <a:bodyPr/>
        <a:lstStyle/>
        <a:p>
          <a:endParaRPr lang="en-US" dirty="0"/>
        </a:p>
      </dgm:t>
    </dgm:pt>
    <dgm:pt modelId="{D9BAC484-5A94-494C-A54B-40786F873A69}" type="parTrans" cxnId="{8F38FD13-6DAB-4AFC-87C1-3DCD0FBD0FE0}">
      <dgm:prSet/>
      <dgm:spPr/>
      <dgm:t>
        <a:bodyPr/>
        <a:lstStyle/>
        <a:p>
          <a:endParaRPr lang="en-US"/>
        </a:p>
      </dgm:t>
    </dgm:pt>
    <dgm:pt modelId="{929BCF19-B1AA-426C-8A86-EBA6C50A9D8D}" type="sibTrans" cxnId="{8F38FD13-6DAB-4AFC-87C1-3DCD0FBD0FE0}">
      <dgm:prSet/>
      <dgm:spPr/>
      <dgm:t>
        <a:bodyPr/>
        <a:lstStyle/>
        <a:p>
          <a:endParaRPr lang="en-US"/>
        </a:p>
      </dgm:t>
    </dgm:pt>
    <dgm:pt modelId="{3524B3BC-68D5-42BE-8A83-F6461ECE45C2}">
      <dgm:prSet/>
      <dgm:spPr/>
      <dgm:t>
        <a:bodyPr/>
        <a:lstStyle/>
        <a:p>
          <a:r>
            <a:rPr lang="en-US" dirty="0" smtClean="0"/>
            <a:t>Number of computers</a:t>
          </a:r>
          <a:endParaRPr lang="en-US" dirty="0"/>
        </a:p>
      </dgm:t>
    </dgm:pt>
    <dgm:pt modelId="{C0984D06-E497-44D7-AFE7-BEC91CCD7834}" type="parTrans" cxnId="{32430EBB-5DEE-4FB6-9397-3FCB717E6B55}">
      <dgm:prSet/>
      <dgm:spPr/>
      <dgm:t>
        <a:bodyPr/>
        <a:lstStyle/>
        <a:p>
          <a:endParaRPr lang="en-US"/>
        </a:p>
      </dgm:t>
    </dgm:pt>
    <dgm:pt modelId="{FE5BCEF4-1818-403E-8C28-17DB8FF89E02}" type="sibTrans" cxnId="{32430EBB-5DEE-4FB6-9397-3FCB717E6B55}">
      <dgm:prSet/>
      <dgm:spPr/>
      <dgm:t>
        <a:bodyPr/>
        <a:lstStyle/>
        <a:p>
          <a:endParaRPr lang="en-US"/>
        </a:p>
      </dgm:t>
    </dgm:pt>
    <dgm:pt modelId="{5122C96D-F5F5-4CF2-B35B-E6BF03121699}">
      <dgm:prSet/>
      <dgm:spPr/>
      <dgm:t>
        <a:bodyPr/>
        <a:lstStyle/>
        <a:p>
          <a:endParaRPr lang="en-US" dirty="0"/>
        </a:p>
      </dgm:t>
    </dgm:pt>
    <dgm:pt modelId="{67A5FEF7-BBF2-4A81-868F-D646B71FB764}" type="parTrans" cxnId="{71FB02EB-6426-4279-B0B3-165BFAAA4402}">
      <dgm:prSet/>
      <dgm:spPr/>
      <dgm:t>
        <a:bodyPr/>
        <a:lstStyle/>
        <a:p>
          <a:endParaRPr lang="en-US"/>
        </a:p>
      </dgm:t>
    </dgm:pt>
    <dgm:pt modelId="{D69CA5A2-3EAB-472D-A6C0-8A37222498F1}" type="sibTrans" cxnId="{71FB02EB-6426-4279-B0B3-165BFAAA4402}">
      <dgm:prSet/>
      <dgm:spPr/>
      <dgm:t>
        <a:bodyPr/>
        <a:lstStyle/>
        <a:p>
          <a:endParaRPr lang="en-US"/>
        </a:p>
      </dgm:t>
    </dgm:pt>
    <dgm:pt modelId="{64D55652-5839-41D4-B318-5574077A498B}">
      <dgm:prSet/>
      <dgm:spPr/>
      <dgm:t>
        <a:bodyPr/>
        <a:lstStyle/>
        <a:p>
          <a:r>
            <a:rPr lang="en-US" b="1" dirty="0" smtClean="0"/>
            <a:t>Admin expected response:</a:t>
          </a:r>
          <a:endParaRPr lang="en-US" dirty="0"/>
        </a:p>
      </dgm:t>
    </dgm:pt>
    <dgm:pt modelId="{1E82760A-01BB-4DFC-8F46-6AF760C6674E}" type="parTrans" cxnId="{B3284199-5212-4FCF-B705-FE89F3BAF21D}">
      <dgm:prSet/>
      <dgm:spPr/>
      <dgm:t>
        <a:bodyPr/>
        <a:lstStyle/>
        <a:p>
          <a:endParaRPr lang="en-US"/>
        </a:p>
      </dgm:t>
    </dgm:pt>
    <dgm:pt modelId="{E73D1B95-D6F0-4222-A4CC-5C154F26BB1D}" type="sibTrans" cxnId="{B3284199-5212-4FCF-B705-FE89F3BAF21D}">
      <dgm:prSet/>
      <dgm:spPr/>
      <dgm:t>
        <a:bodyPr/>
        <a:lstStyle/>
        <a:p>
          <a:endParaRPr lang="en-US"/>
        </a:p>
      </dgm:t>
    </dgm:pt>
    <dgm:pt modelId="{6A97B69B-3DC6-4974-B898-FDC8656511F6}">
      <dgm:prSet/>
      <dgm:spPr/>
      <dgm:t>
        <a:bodyPr/>
        <a:lstStyle/>
        <a:p>
          <a:r>
            <a:rPr lang="en-US" dirty="0" smtClean="0"/>
            <a:t>Open Malware Details report</a:t>
          </a:r>
        </a:p>
      </dgm:t>
    </dgm:pt>
    <dgm:pt modelId="{94827350-9FFB-4183-A0FA-E7DFCCAFEC49}" type="parTrans" cxnId="{F69366F7-701A-4701-B359-420337AC1B9C}">
      <dgm:prSet/>
      <dgm:spPr/>
      <dgm:t>
        <a:bodyPr/>
        <a:lstStyle/>
        <a:p>
          <a:endParaRPr lang="en-US"/>
        </a:p>
      </dgm:t>
    </dgm:pt>
    <dgm:pt modelId="{CBD118AD-C173-4291-8B2A-B60384539632}" type="sibTrans" cxnId="{F69366F7-701A-4701-B359-420337AC1B9C}">
      <dgm:prSet/>
      <dgm:spPr/>
      <dgm:t>
        <a:bodyPr/>
        <a:lstStyle/>
        <a:p>
          <a:endParaRPr lang="en-US"/>
        </a:p>
      </dgm:t>
    </dgm:pt>
    <dgm:pt modelId="{2F2B430F-5A5D-495F-8272-F4073B6662F2}">
      <dgm:prSet/>
      <dgm:spPr/>
      <dgm:t>
        <a:bodyPr/>
        <a:lstStyle/>
        <a:p>
          <a:r>
            <a:rPr lang="en-US" dirty="0" smtClean="0"/>
            <a:t>Identify FEP mitigation</a:t>
          </a:r>
        </a:p>
      </dgm:t>
    </dgm:pt>
    <dgm:pt modelId="{484E1C0A-450D-446F-87AE-EEEF33C4A00F}" type="parTrans" cxnId="{15B810E9-2AD2-44D1-86A7-BF821909E8C7}">
      <dgm:prSet/>
      <dgm:spPr/>
      <dgm:t>
        <a:bodyPr/>
        <a:lstStyle/>
        <a:p>
          <a:endParaRPr lang="en-US"/>
        </a:p>
      </dgm:t>
    </dgm:pt>
    <dgm:pt modelId="{11D68161-010A-4923-A2AF-C35D3CB3FDAB}" type="sibTrans" cxnId="{15B810E9-2AD2-44D1-86A7-BF821909E8C7}">
      <dgm:prSet/>
      <dgm:spPr/>
      <dgm:t>
        <a:bodyPr/>
        <a:lstStyle/>
        <a:p>
          <a:endParaRPr lang="en-US"/>
        </a:p>
      </dgm:t>
    </dgm:pt>
    <dgm:pt modelId="{6FD2AB0C-D765-41BB-8B47-D4622F776D56}">
      <dgm:prSet/>
      <dgm:spPr/>
      <dgm:t>
        <a:bodyPr/>
        <a:lstStyle/>
        <a:p>
          <a:r>
            <a:rPr lang="en-US" dirty="0" smtClean="0"/>
            <a:t>Scope the infection</a:t>
          </a:r>
        </a:p>
      </dgm:t>
    </dgm:pt>
    <dgm:pt modelId="{E5F81640-2836-49FC-813E-9058D650205C}" type="parTrans" cxnId="{33631689-E70A-449E-9436-3154CB0CC6B1}">
      <dgm:prSet/>
      <dgm:spPr/>
      <dgm:t>
        <a:bodyPr/>
        <a:lstStyle/>
        <a:p>
          <a:endParaRPr lang="en-US"/>
        </a:p>
      </dgm:t>
    </dgm:pt>
    <dgm:pt modelId="{6C70E650-F8E8-4BEA-A50A-89D0F8B3F665}" type="sibTrans" cxnId="{33631689-E70A-449E-9436-3154CB0CC6B1}">
      <dgm:prSet/>
      <dgm:spPr/>
      <dgm:t>
        <a:bodyPr/>
        <a:lstStyle/>
        <a:p>
          <a:endParaRPr lang="en-US"/>
        </a:p>
      </dgm:t>
    </dgm:pt>
    <dgm:pt modelId="{2572D640-CB09-4BE1-8FEF-8C7F6BC43731}">
      <dgm:prSet/>
      <dgm:spPr/>
      <dgm:t>
        <a:bodyPr/>
        <a:lstStyle/>
        <a:p>
          <a:r>
            <a:rPr lang="en-US" dirty="0" smtClean="0"/>
            <a:t>Learn more about the malware</a:t>
          </a:r>
          <a:endParaRPr lang="en-US" dirty="0"/>
        </a:p>
      </dgm:t>
    </dgm:pt>
    <dgm:pt modelId="{4955C108-D6F7-4604-BCCA-A2EAA7C490A5}" type="parTrans" cxnId="{E90C6165-E275-4B66-ACE4-147706B1EAAE}">
      <dgm:prSet/>
      <dgm:spPr/>
      <dgm:t>
        <a:bodyPr/>
        <a:lstStyle/>
        <a:p>
          <a:endParaRPr lang="en-US"/>
        </a:p>
      </dgm:t>
    </dgm:pt>
    <dgm:pt modelId="{E18600B1-D5E2-48DB-88CA-77C720DE0F54}" type="sibTrans" cxnId="{E90C6165-E275-4B66-ACE4-147706B1EAAE}">
      <dgm:prSet/>
      <dgm:spPr/>
      <dgm:t>
        <a:bodyPr/>
        <a:lstStyle/>
        <a:p>
          <a:endParaRPr lang="en-US"/>
        </a:p>
      </dgm:t>
    </dgm:pt>
    <dgm:pt modelId="{0393F778-DB97-4284-BDB9-519041E5F0D6}">
      <dgm:prSet/>
      <dgm:spPr/>
      <dgm:t>
        <a:bodyPr/>
        <a:lstStyle/>
        <a:p>
          <a:endParaRPr lang="en-US" dirty="0"/>
        </a:p>
      </dgm:t>
    </dgm:pt>
    <dgm:pt modelId="{5114EB01-2C0D-4DAA-94BF-808829BFC333}" type="parTrans" cxnId="{74E36E87-346F-46E4-A3A4-9B64DB5A5DD0}">
      <dgm:prSet/>
      <dgm:spPr/>
      <dgm:t>
        <a:bodyPr/>
        <a:lstStyle/>
        <a:p>
          <a:endParaRPr lang="en-US"/>
        </a:p>
      </dgm:t>
    </dgm:pt>
    <dgm:pt modelId="{E0335531-1DCF-43C6-A042-2CCD4FEED578}" type="sibTrans" cxnId="{74E36E87-346F-46E4-A3A4-9B64DB5A5DD0}">
      <dgm:prSet/>
      <dgm:spPr/>
      <dgm:t>
        <a:bodyPr/>
        <a:lstStyle/>
        <a:p>
          <a:endParaRPr lang="en-US"/>
        </a:p>
      </dgm:t>
    </dgm:pt>
    <dgm:pt modelId="{C96254FF-17D4-41F5-AEDE-AFB02FC63811}">
      <dgm:prSet phldrT="[Text]"/>
      <dgm:spPr/>
      <dgm:t>
        <a:bodyPr/>
        <a:lstStyle/>
        <a:p>
          <a:endParaRPr lang="en-US" dirty="0"/>
        </a:p>
      </dgm:t>
    </dgm:pt>
    <dgm:pt modelId="{473A9624-9E20-491B-B623-16D54AFF84B3}" type="parTrans" cxnId="{0DEF6B99-A737-4868-9545-36F881EBFB0F}">
      <dgm:prSet/>
      <dgm:spPr/>
      <dgm:t>
        <a:bodyPr/>
        <a:lstStyle/>
        <a:p>
          <a:endParaRPr lang="en-US"/>
        </a:p>
      </dgm:t>
    </dgm:pt>
    <dgm:pt modelId="{C79BDA31-3EA5-4832-96FA-7187B08BFB6F}" type="sibTrans" cxnId="{0DEF6B99-A737-4868-9545-36F881EBFB0F}">
      <dgm:prSet/>
      <dgm:spPr/>
      <dgm:t>
        <a:bodyPr/>
        <a:lstStyle/>
        <a:p>
          <a:endParaRPr lang="en-US"/>
        </a:p>
      </dgm:t>
    </dgm:pt>
    <dgm:pt modelId="{FEB89B2D-F020-47F3-BB32-2A92A64D3B59}">
      <dgm:prSet phldrT="[Text]"/>
      <dgm:spPr/>
      <dgm:t>
        <a:bodyPr/>
        <a:lstStyle/>
        <a:p>
          <a:endParaRPr lang="en-US" dirty="0"/>
        </a:p>
      </dgm:t>
    </dgm:pt>
    <dgm:pt modelId="{F377FE8C-1107-4F6E-8810-EB042520392C}" type="parTrans" cxnId="{4C6091B6-0A84-4F99-AEA0-551761E06529}">
      <dgm:prSet/>
      <dgm:spPr/>
      <dgm:t>
        <a:bodyPr/>
        <a:lstStyle/>
        <a:p>
          <a:endParaRPr lang="en-US"/>
        </a:p>
      </dgm:t>
    </dgm:pt>
    <dgm:pt modelId="{7B484485-34B9-4167-A67E-F60F77157C0D}" type="sibTrans" cxnId="{4C6091B6-0A84-4F99-AEA0-551761E06529}">
      <dgm:prSet/>
      <dgm:spPr/>
      <dgm:t>
        <a:bodyPr/>
        <a:lstStyle/>
        <a:p>
          <a:endParaRPr lang="en-US"/>
        </a:p>
      </dgm:t>
    </dgm:pt>
    <dgm:pt modelId="{22FBB8A2-CB3D-40D9-89FC-468F7F175FE2}">
      <dgm:prSet/>
      <dgm:spPr/>
      <dgm:t>
        <a:bodyPr/>
        <a:lstStyle/>
        <a:p>
          <a:r>
            <a:rPr lang="en-US" dirty="0" smtClean="0"/>
            <a:t>Computer to monitor (collections)</a:t>
          </a:r>
        </a:p>
      </dgm:t>
    </dgm:pt>
    <dgm:pt modelId="{404F7E72-9146-4491-8D2E-98E51B116C9D}" type="parTrans" cxnId="{E7FCC856-A874-4F6E-9559-7A6C98B31863}">
      <dgm:prSet/>
      <dgm:spPr/>
      <dgm:t>
        <a:bodyPr/>
        <a:lstStyle/>
        <a:p>
          <a:endParaRPr lang="en-US"/>
        </a:p>
      </dgm:t>
    </dgm:pt>
    <dgm:pt modelId="{F923BDCF-BA1B-4C4A-A047-5B6AA58BEF50}" type="sibTrans" cxnId="{E7FCC856-A874-4F6E-9559-7A6C98B31863}">
      <dgm:prSet/>
      <dgm:spPr/>
      <dgm:t>
        <a:bodyPr/>
        <a:lstStyle/>
        <a:p>
          <a:endParaRPr lang="en-US"/>
        </a:p>
      </dgm:t>
    </dgm:pt>
    <dgm:pt modelId="{5851863E-E2D5-437D-9EB3-6B0CC7BA2433}">
      <dgm:prSet/>
      <dgm:spPr/>
      <dgm:t>
        <a:bodyPr/>
        <a:lstStyle/>
        <a:p>
          <a:r>
            <a:rPr lang="en-US" dirty="0" smtClean="0"/>
            <a:t>Number of detections</a:t>
          </a:r>
          <a:endParaRPr lang="en-US" dirty="0"/>
        </a:p>
      </dgm:t>
    </dgm:pt>
    <dgm:pt modelId="{8EE9F04D-F8AB-4461-BF30-9D0C42DB6123}" type="parTrans" cxnId="{31FD55B1-B2CB-4708-B562-58A70814FE31}">
      <dgm:prSet/>
      <dgm:spPr/>
      <dgm:t>
        <a:bodyPr/>
        <a:lstStyle/>
        <a:p>
          <a:endParaRPr lang="en-US"/>
        </a:p>
      </dgm:t>
    </dgm:pt>
    <dgm:pt modelId="{69460A46-973C-4166-82D1-368A1C8C0E66}" type="sibTrans" cxnId="{31FD55B1-B2CB-4708-B562-58A70814FE31}">
      <dgm:prSet/>
      <dgm:spPr/>
      <dgm:t>
        <a:bodyPr/>
        <a:lstStyle/>
        <a:p>
          <a:endParaRPr lang="en-US"/>
        </a:p>
      </dgm:t>
    </dgm:pt>
    <dgm:pt modelId="{17079E15-FDF8-4547-A620-6D006C1DCA3B}">
      <dgm:prSet/>
      <dgm:spPr/>
      <dgm:t>
        <a:bodyPr/>
        <a:lstStyle/>
        <a:p>
          <a:r>
            <a:rPr lang="en-US" dirty="0" smtClean="0"/>
            <a:t>Detection interval</a:t>
          </a:r>
          <a:endParaRPr lang="en-US" dirty="0"/>
        </a:p>
      </dgm:t>
    </dgm:pt>
    <dgm:pt modelId="{9662DD0F-064C-4C2C-AF83-9FCDED51C9B5}" type="parTrans" cxnId="{6C27B161-4408-4E97-A5DA-722F5A3ACDAA}">
      <dgm:prSet/>
      <dgm:spPr/>
      <dgm:t>
        <a:bodyPr/>
        <a:lstStyle/>
        <a:p>
          <a:endParaRPr lang="en-US"/>
        </a:p>
      </dgm:t>
    </dgm:pt>
    <dgm:pt modelId="{BF0A0E40-E74D-4F13-A9A8-68B03CD212C7}" type="sibTrans" cxnId="{6C27B161-4408-4E97-A5DA-722F5A3ACDAA}">
      <dgm:prSet/>
      <dgm:spPr/>
      <dgm:t>
        <a:bodyPr/>
        <a:lstStyle/>
        <a:p>
          <a:endParaRPr lang="en-US"/>
        </a:p>
      </dgm:t>
    </dgm:pt>
    <dgm:pt modelId="{41E62379-D5D8-4986-86D2-6609FB61AE63}">
      <dgm:prSet/>
      <dgm:spPr/>
      <dgm:t>
        <a:bodyPr/>
        <a:lstStyle/>
        <a:p>
          <a:r>
            <a:rPr lang="en-US" b="1" dirty="0" smtClean="0"/>
            <a:t>Admin expected response:</a:t>
          </a:r>
          <a:endParaRPr lang="en-US" dirty="0"/>
        </a:p>
      </dgm:t>
    </dgm:pt>
    <dgm:pt modelId="{021C30CC-1DF5-47C9-8D86-66272808C762}" type="parTrans" cxnId="{D62D1A36-FC1A-491A-8C72-D3B7C36961C6}">
      <dgm:prSet/>
      <dgm:spPr/>
      <dgm:t>
        <a:bodyPr/>
        <a:lstStyle/>
        <a:p>
          <a:endParaRPr lang="en-US"/>
        </a:p>
      </dgm:t>
    </dgm:pt>
    <dgm:pt modelId="{A7F3D8A0-807D-4449-BE8C-F9909A5C77AC}" type="sibTrans" cxnId="{D62D1A36-FC1A-491A-8C72-D3B7C36961C6}">
      <dgm:prSet/>
      <dgm:spPr/>
      <dgm:t>
        <a:bodyPr/>
        <a:lstStyle/>
        <a:p>
          <a:endParaRPr lang="en-US"/>
        </a:p>
      </dgm:t>
    </dgm:pt>
    <dgm:pt modelId="{CF73742A-5300-439A-84AC-AAF331493452}">
      <dgm:prSet/>
      <dgm:spPr/>
      <dgm:t>
        <a:bodyPr/>
        <a:lstStyle/>
        <a:p>
          <a:endParaRPr lang="en-US" dirty="0"/>
        </a:p>
      </dgm:t>
    </dgm:pt>
    <dgm:pt modelId="{A39D3013-01E6-4163-97D3-852BA24AF13C}" type="parTrans" cxnId="{FE26C42A-7613-41D8-A5B9-88A83DB54AC9}">
      <dgm:prSet/>
      <dgm:spPr/>
      <dgm:t>
        <a:bodyPr/>
        <a:lstStyle/>
        <a:p>
          <a:endParaRPr lang="en-US"/>
        </a:p>
      </dgm:t>
    </dgm:pt>
    <dgm:pt modelId="{08B689E8-4D4D-48AA-AFDE-0830F3F4885E}" type="sibTrans" cxnId="{FE26C42A-7613-41D8-A5B9-88A83DB54AC9}">
      <dgm:prSet/>
      <dgm:spPr/>
      <dgm:t>
        <a:bodyPr/>
        <a:lstStyle/>
        <a:p>
          <a:endParaRPr lang="en-US"/>
        </a:p>
      </dgm:t>
    </dgm:pt>
    <dgm:pt modelId="{2437B4B4-8028-4855-AF70-BCF1D41C0860}">
      <dgm:prSet/>
      <dgm:spPr/>
      <dgm:t>
        <a:bodyPr/>
        <a:lstStyle/>
        <a:p>
          <a:r>
            <a:rPr lang="en-US" dirty="0" smtClean="0"/>
            <a:t>Open Computer Details report</a:t>
          </a:r>
          <a:endParaRPr lang="en-US" dirty="0"/>
        </a:p>
      </dgm:t>
    </dgm:pt>
    <dgm:pt modelId="{2BEBE48C-20B9-4724-BF19-694AD7EAC90B}" type="parTrans" cxnId="{C7E62086-6F05-43FD-900E-58A4C533AF83}">
      <dgm:prSet/>
      <dgm:spPr/>
      <dgm:t>
        <a:bodyPr/>
        <a:lstStyle/>
        <a:p>
          <a:endParaRPr lang="en-US"/>
        </a:p>
      </dgm:t>
    </dgm:pt>
    <dgm:pt modelId="{C00BDB2B-6414-4A01-A1CD-38B956AEE6D1}" type="sibTrans" cxnId="{C7E62086-6F05-43FD-900E-58A4C533AF83}">
      <dgm:prSet/>
      <dgm:spPr/>
      <dgm:t>
        <a:bodyPr/>
        <a:lstStyle/>
        <a:p>
          <a:endParaRPr lang="en-US"/>
        </a:p>
      </dgm:t>
    </dgm:pt>
    <dgm:pt modelId="{3E9CA676-9758-4854-814E-62E8DFD24FC1}">
      <dgm:prSet/>
      <dgm:spPr/>
      <dgm:t>
        <a:bodyPr/>
        <a:lstStyle/>
        <a:p>
          <a:r>
            <a:rPr lang="en-US" dirty="0" smtClean="0"/>
            <a:t>Learn more about the malware</a:t>
          </a:r>
          <a:endParaRPr lang="en-US" dirty="0"/>
        </a:p>
      </dgm:t>
    </dgm:pt>
    <dgm:pt modelId="{8375CE23-FCE7-42C8-A298-B558E099DCC4}" type="parTrans" cxnId="{D91D8654-8AE0-4AB5-AD5E-818A801F73F6}">
      <dgm:prSet/>
      <dgm:spPr/>
      <dgm:t>
        <a:bodyPr/>
        <a:lstStyle/>
        <a:p>
          <a:endParaRPr lang="en-US"/>
        </a:p>
      </dgm:t>
    </dgm:pt>
    <dgm:pt modelId="{7C6B459B-F507-4253-AE27-4C636F00AEF7}" type="sibTrans" cxnId="{D91D8654-8AE0-4AB5-AD5E-818A801F73F6}">
      <dgm:prSet/>
      <dgm:spPr/>
      <dgm:t>
        <a:bodyPr/>
        <a:lstStyle/>
        <a:p>
          <a:endParaRPr lang="en-US"/>
        </a:p>
      </dgm:t>
    </dgm:pt>
    <dgm:pt modelId="{34B376B8-B1FA-4360-B617-C5E6F14185FC}">
      <dgm:prSet phldrT="[Text]"/>
      <dgm:spPr/>
      <dgm:t>
        <a:bodyPr/>
        <a:lstStyle/>
        <a:p>
          <a:r>
            <a:rPr lang="en-US" b="1" dirty="0" smtClean="0"/>
            <a:t>Several types of malware are detected on a computer(s)</a:t>
          </a:r>
          <a:endParaRPr lang="en-US" b="1" dirty="0"/>
        </a:p>
      </dgm:t>
    </dgm:pt>
    <dgm:pt modelId="{B36F73FC-BCD4-47CC-9A2A-F66C142F2F3F}" type="parTrans" cxnId="{7BFDD88E-94A6-4C95-B882-CDAA34D7DDFB}">
      <dgm:prSet/>
      <dgm:spPr/>
      <dgm:t>
        <a:bodyPr/>
        <a:lstStyle/>
        <a:p>
          <a:endParaRPr lang="en-US"/>
        </a:p>
      </dgm:t>
    </dgm:pt>
    <dgm:pt modelId="{09C53F8D-F7A0-4F73-B79F-88D0506007B4}" type="sibTrans" cxnId="{7BFDD88E-94A6-4C95-B882-CDAA34D7DDFB}">
      <dgm:prSet/>
      <dgm:spPr/>
      <dgm:t>
        <a:bodyPr/>
        <a:lstStyle/>
        <a:p>
          <a:endParaRPr lang="en-US"/>
        </a:p>
      </dgm:t>
    </dgm:pt>
    <dgm:pt modelId="{29CE2B15-696F-4727-8D38-975344A5CCFF}">
      <dgm:prSet phldrT="[Text]"/>
      <dgm:spPr/>
      <dgm:t>
        <a:bodyPr/>
        <a:lstStyle/>
        <a:p>
          <a:endParaRPr lang="en-US" dirty="0"/>
        </a:p>
      </dgm:t>
    </dgm:pt>
    <dgm:pt modelId="{2004C5B8-5A08-4693-B0A2-45B186258DF1}" type="parTrans" cxnId="{3DDED0B1-7F79-49A4-8279-025FCA4E412D}">
      <dgm:prSet/>
      <dgm:spPr/>
      <dgm:t>
        <a:bodyPr/>
        <a:lstStyle/>
        <a:p>
          <a:endParaRPr lang="en-US"/>
        </a:p>
      </dgm:t>
    </dgm:pt>
    <dgm:pt modelId="{D67151BF-8B41-41BC-A4D5-43127E0046A2}" type="sibTrans" cxnId="{3DDED0B1-7F79-49A4-8279-025FCA4E412D}">
      <dgm:prSet/>
      <dgm:spPr/>
      <dgm:t>
        <a:bodyPr/>
        <a:lstStyle/>
        <a:p>
          <a:endParaRPr lang="en-US"/>
        </a:p>
      </dgm:t>
    </dgm:pt>
    <dgm:pt modelId="{063342FB-5936-4FEB-A7CE-D52B9F22D2DA}">
      <dgm:prSet phldrT="[Text]"/>
      <dgm:spPr/>
      <dgm:t>
        <a:bodyPr/>
        <a:lstStyle/>
        <a:p>
          <a:r>
            <a:rPr lang="en-US" b="1" dirty="0" smtClean="0"/>
            <a:t>Threshold</a:t>
          </a:r>
          <a:r>
            <a:rPr lang="en-US" dirty="0" smtClean="0"/>
            <a:t>:</a:t>
          </a:r>
          <a:endParaRPr lang="en-US" dirty="0"/>
        </a:p>
      </dgm:t>
    </dgm:pt>
    <dgm:pt modelId="{5C219FF0-8FBD-423C-AD11-C4EF5FBA7081}" type="parTrans" cxnId="{2982045A-B95A-47E0-936B-D421FC9C6BE0}">
      <dgm:prSet/>
      <dgm:spPr/>
      <dgm:t>
        <a:bodyPr/>
        <a:lstStyle/>
        <a:p>
          <a:endParaRPr lang="en-US"/>
        </a:p>
      </dgm:t>
    </dgm:pt>
    <dgm:pt modelId="{1B650BA2-A8AB-41E4-B0C8-740F891163C4}" type="sibTrans" cxnId="{2982045A-B95A-47E0-936B-D421FC9C6BE0}">
      <dgm:prSet/>
      <dgm:spPr/>
      <dgm:t>
        <a:bodyPr/>
        <a:lstStyle/>
        <a:p>
          <a:endParaRPr lang="en-US"/>
        </a:p>
      </dgm:t>
    </dgm:pt>
    <dgm:pt modelId="{142EF0B7-416B-4AA3-A8BE-0F7B16FC38DF}">
      <dgm:prSet phldrT="[Text]"/>
      <dgm:spPr/>
      <dgm:t>
        <a:bodyPr/>
        <a:lstStyle/>
        <a:p>
          <a:endParaRPr lang="en-US" dirty="0"/>
        </a:p>
      </dgm:t>
    </dgm:pt>
    <dgm:pt modelId="{B08C19D8-1B81-4F7F-92D7-F5EF97A94380}" type="parTrans" cxnId="{867FC83C-90C1-4F2F-ABD7-865D100D1A25}">
      <dgm:prSet/>
      <dgm:spPr/>
      <dgm:t>
        <a:bodyPr/>
        <a:lstStyle/>
        <a:p>
          <a:endParaRPr lang="en-US"/>
        </a:p>
      </dgm:t>
    </dgm:pt>
    <dgm:pt modelId="{F63A7E7A-A36B-4A9E-9760-CC1F2C651209}" type="sibTrans" cxnId="{867FC83C-90C1-4F2F-ABD7-865D100D1A25}">
      <dgm:prSet/>
      <dgm:spPr/>
      <dgm:t>
        <a:bodyPr/>
        <a:lstStyle/>
        <a:p>
          <a:endParaRPr lang="en-US"/>
        </a:p>
      </dgm:t>
    </dgm:pt>
    <dgm:pt modelId="{9B11C0DC-C77D-4165-A9F6-0DCCFA4C2019}">
      <dgm:prSet/>
      <dgm:spPr/>
      <dgm:t>
        <a:bodyPr/>
        <a:lstStyle/>
        <a:p>
          <a:r>
            <a:rPr lang="en-US" dirty="0" smtClean="0"/>
            <a:t>Computer to monitor (collections)</a:t>
          </a:r>
        </a:p>
      </dgm:t>
    </dgm:pt>
    <dgm:pt modelId="{B480BF7C-4952-4F6A-B60A-A07FB4DF200B}" type="parTrans" cxnId="{3523FACA-8F8B-4FBE-B02B-13FF14575F44}">
      <dgm:prSet/>
      <dgm:spPr/>
      <dgm:t>
        <a:bodyPr/>
        <a:lstStyle/>
        <a:p>
          <a:endParaRPr lang="en-US"/>
        </a:p>
      </dgm:t>
    </dgm:pt>
    <dgm:pt modelId="{37B84CBB-D2EB-4CD4-A086-18A2A5315554}" type="sibTrans" cxnId="{3523FACA-8F8B-4FBE-B02B-13FF14575F44}">
      <dgm:prSet/>
      <dgm:spPr/>
      <dgm:t>
        <a:bodyPr/>
        <a:lstStyle/>
        <a:p>
          <a:endParaRPr lang="en-US"/>
        </a:p>
      </dgm:t>
    </dgm:pt>
    <dgm:pt modelId="{043A47B3-FA5C-4303-8942-2CDE64FCBEE0}">
      <dgm:prSet/>
      <dgm:spPr/>
      <dgm:t>
        <a:bodyPr/>
        <a:lstStyle/>
        <a:p>
          <a:r>
            <a:rPr lang="en-US" dirty="0" smtClean="0"/>
            <a:t>Number of malware types </a:t>
          </a:r>
        </a:p>
      </dgm:t>
    </dgm:pt>
    <dgm:pt modelId="{13F3844D-D02F-43A4-B498-710BD6C11C70}" type="parTrans" cxnId="{18A94B54-C7D0-4945-A7B9-4F2D14B863FD}">
      <dgm:prSet/>
      <dgm:spPr/>
      <dgm:t>
        <a:bodyPr/>
        <a:lstStyle/>
        <a:p>
          <a:endParaRPr lang="en-US"/>
        </a:p>
      </dgm:t>
    </dgm:pt>
    <dgm:pt modelId="{C9366F6B-EF71-4745-BADD-D0A97605F2FD}" type="sibTrans" cxnId="{18A94B54-C7D0-4945-A7B9-4F2D14B863FD}">
      <dgm:prSet/>
      <dgm:spPr/>
      <dgm:t>
        <a:bodyPr/>
        <a:lstStyle/>
        <a:p>
          <a:endParaRPr lang="en-US"/>
        </a:p>
      </dgm:t>
    </dgm:pt>
    <dgm:pt modelId="{DFEC2239-9E13-40E0-89C9-58AF1B27D25E}">
      <dgm:prSet/>
      <dgm:spPr/>
      <dgm:t>
        <a:bodyPr/>
        <a:lstStyle/>
        <a:p>
          <a:r>
            <a:rPr lang="en-US" dirty="0" smtClean="0"/>
            <a:t>Detection interval</a:t>
          </a:r>
        </a:p>
      </dgm:t>
    </dgm:pt>
    <dgm:pt modelId="{A33C3D33-0AF3-406A-9EB4-5F039D6BE806}" type="parTrans" cxnId="{784F0D13-772E-4813-ACB0-C7F29CE1E74A}">
      <dgm:prSet/>
      <dgm:spPr/>
      <dgm:t>
        <a:bodyPr/>
        <a:lstStyle/>
        <a:p>
          <a:endParaRPr lang="en-US"/>
        </a:p>
      </dgm:t>
    </dgm:pt>
    <dgm:pt modelId="{3CCE65E5-45EE-494C-BBB8-FBC4A81B9719}" type="sibTrans" cxnId="{784F0D13-772E-4813-ACB0-C7F29CE1E74A}">
      <dgm:prSet/>
      <dgm:spPr/>
      <dgm:t>
        <a:bodyPr/>
        <a:lstStyle/>
        <a:p>
          <a:endParaRPr lang="en-US"/>
        </a:p>
      </dgm:t>
    </dgm:pt>
    <dgm:pt modelId="{7AA405FD-3393-4979-90C9-FF33F5CAD8A2}">
      <dgm:prSet/>
      <dgm:spPr/>
      <dgm:t>
        <a:bodyPr/>
        <a:lstStyle/>
        <a:p>
          <a:r>
            <a:rPr lang="en-US" b="1" dirty="0" smtClean="0"/>
            <a:t>Admin expected response:</a:t>
          </a:r>
          <a:endParaRPr lang="en-US" dirty="0" smtClean="0"/>
        </a:p>
      </dgm:t>
    </dgm:pt>
    <dgm:pt modelId="{E06FCB1A-A89C-433B-927B-549FF9C54F60}" type="parTrans" cxnId="{47BCDD29-4B9C-4ACA-B93E-55818A5471D1}">
      <dgm:prSet/>
      <dgm:spPr/>
      <dgm:t>
        <a:bodyPr/>
        <a:lstStyle/>
        <a:p>
          <a:endParaRPr lang="en-US"/>
        </a:p>
      </dgm:t>
    </dgm:pt>
    <dgm:pt modelId="{5CAFEB09-A7B9-4F37-98ED-0B2096B009E1}" type="sibTrans" cxnId="{47BCDD29-4B9C-4ACA-B93E-55818A5471D1}">
      <dgm:prSet/>
      <dgm:spPr/>
      <dgm:t>
        <a:bodyPr/>
        <a:lstStyle/>
        <a:p>
          <a:endParaRPr lang="en-US"/>
        </a:p>
      </dgm:t>
    </dgm:pt>
    <dgm:pt modelId="{A80E04AD-7521-4AFA-9C36-5954A9B76865}">
      <dgm:prSet/>
      <dgm:spPr/>
      <dgm:t>
        <a:bodyPr/>
        <a:lstStyle/>
        <a:p>
          <a:endParaRPr lang="en-US" dirty="0" smtClean="0"/>
        </a:p>
      </dgm:t>
    </dgm:pt>
    <dgm:pt modelId="{436C00D1-2E1B-4BF7-8D44-E946FCC11D19}" type="parTrans" cxnId="{799ACEDC-0A75-43D7-854C-F063B87ADC0A}">
      <dgm:prSet/>
      <dgm:spPr/>
      <dgm:t>
        <a:bodyPr/>
        <a:lstStyle/>
        <a:p>
          <a:endParaRPr lang="en-US"/>
        </a:p>
      </dgm:t>
    </dgm:pt>
    <dgm:pt modelId="{203CEDD8-F5A0-48D5-B55A-95C6007253F0}" type="sibTrans" cxnId="{799ACEDC-0A75-43D7-854C-F063B87ADC0A}">
      <dgm:prSet/>
      <dgm:spPr/>
      <dgm:t>
        <a:bodyPr/>
        <a:lstStyle/>
        <a:p>
          <a:endParaRPr lang="en-US"/>
        </a:p>
      </dgm:t>
    </dgm:pt>
    <dgm:pt modelId="{032C6360-8E27-49EB-9456-9BD7A25B8D14}">
      <dgm:prSet/>
      <dgm:spPr/>
      <dgm:t>
        <a:bodyPr/>
        <a:lstStyle/>
        <a:p>
          <a:r>
            <a:rPr lang="en-US" dirty="0" smtClean="0"/>
            <a:t>Open Computer Details report</a:t>
          </a:r>
          <a:endParaRPr lang="en-US" dirty="0"/>
        </a:p>
      </dgm:t>
    </dgm:pt>
    <dgm:pt modelId="{4645D788-8159-4796-AF7D-F05CF8AFBB74}" type="parTrans" cxnId="{CCEF8F29-5EDE-408B-ABE5-65D27B1BB716}">
      <dgm:prSet/>
      <dgm:spPr/>
      <dgm:t>
        <a:bodyPr/>
        <a:lstStyle/>
        <a:p>
          <a:endParaRPr lang="en-US"/>
        </a:p>
      </dgm:t>
    </dgm:pt>
    <dgm:pt modelId="{E2C60F31-5545-4078-BF86-50B04F2DED2A}" type="sibTrans" cxnId="{CCEF8F29-5EDE-408B-ABE5-65D27B1BB716}">
      <dgm:prSet/>
      <dgm:spPr/>
      <dgm:t>
        <a:bodyPr/>
        <a:lstStyle/>
        <a:p>
          <a:endParaRPr lang="en-US"/>
        </a:p>
      </dgm:t>
    </dgm:pt>
    <dgm:pt modelId="{0384A13C-161A-411C-A777-9E833F6A84B6}">
      <dgm:prSet/>
      <dgm:spPr/>
      <dgm:t>
        <a:bodyPr/>
        <a:lstStyle/>
        <a:p>
          <a:r>
            <a:rPr lang="en-US" dirty="0" smtClean="0"/>
            <a:t>Learn more about the malware</a:t>
          </a:r>
          <a:endParaRPr lang="en-US" dirty="0"/>
        </a:p>
      </dgm:t>
    </dgm:pt>
    <dgm:pt modelId="{4C4A06D3-1630-4BD0-98AC-DF59E8BE20DA}" type="parTrans" cxnId="{2F41099E-EE1B-4C1E-8585-0268567EA40C}">
      <dgm:prSet/>
      <dgm:spPr/>
      <dgm:t>
        <a:bodyPr/>
        <a:lstStyle/>
        <a:p>
          <a:endParaRPr lang="en-US"/>
        </a:p>
      </dgm:t>
    </dgm:pt>
    <dgm:pt modelId="{93266CF6-6E0E-4318-9285-D19FF97048A9}" type="sibTrans" cxnId="{2F41099E-EE1B-4C1E-8585-0268567EA40C}">
      <dgm:prSet/>
      <dgm:spPr/>
      <dgm:t>
        <a:bodyPr/>
        <a:lstStyle/>
        <a:p>
          <a:endParaRPr lang="en-US"/>
        </a:p>
      </dgm:t>
    </dgm:pt>
    <dgm:pt modelId="{C2D96621-CDE1-49B8-A039-803D97DF6BBA}" type="pres">
      <dgm:prSet presAssocID="{911996EA-4D60-4130-B4B5-2B202E575DF9}" presName="Name0" presStyleCnt="0">
        <dgm:presLayoutVars>
          <dgm:dir/>
          <dgm:animLvl val="lvl"/>
          <dgm:resizeHandles val="exact"/>
        </dgm:presLayoutVars>
      </dgm:prSet>
      <dgm:spPr/>
      <dgm:t>
        <a:bodyPr/>
        <a:lstStyle/>
        <a:p>
          <a:endParaRPr lang="en-US"/>
        </a:p>
      </dgm:t>
    </dgm:pt>
    <dgm:pt modelId="{43825FC3-D401-407C-8D11-372D574E3203}" type="pres">
      <dgm:prSet presAssocID="{835D4A47-F1E7-46B7-9820-F4004DF6155C}" presName="composite" presStyleCnt="0"/>
      <dgm:spPr/>
    </dgm:pt>
    <dgm:pt modelId="{73C4278B-687A-474B-9A80-0103E3A9D04E}" type="pres">
      <dgm:prSet presAssocID="{835D4A47-F1E7-46B7-9820-F4004DF6155C}" presName="parTx" presStyleLbl="alignNode1" presStyleIdx="0" presStyleCnt="4">
        <dgm:presLayoutVars>
          <dgm:chMax val="0"/>
          <dgm:chPref val="0"/>
          <dgm:bulletEnabled val="1"/>
        </dgm:presLayoutVars>
      </dgm:prSet>
      <dgm:spPr/>
      <dgm:t>
        <a:bodyPr/>
        <a:lstStyle/>
        <a:p>
          <a:endParaRPr lang="en-US"/>
        </a:p>
      </dgm:t>
    </dgm:pt>
    <dgm:pt modelId="{C1939881-EFED-4B1B-8DF8-05902071D8F2}" type="pres">
      <dgm:prSet presAssocID="{835D4A47-F1E7-46B7-9820-F4004DF6155C}" presName="desTx" presStyleLbl="alignAccFollowNode1" presStyleIdx="0" presStyleCnt="4">
        <dgm:presLayoutVars>
          <dgm:bulletEnabled val="1"/>
        </dgm:presLayoutVars>
      </dgm:prSet>
      <dgm:spPr/>
      <dgm:t>
        <a:bodyPr/>
        <a:lstStyle/>
        <a:p>
          <a:endParaRPr lang="en-US"/>
        </a:p>
      </dgm:t>
    </dgm:pt>
    <dgm:pt modelId="{8DEE260F-39B2-44E0-ABC0-B7FC542DE3B8}" type="pres">
      <dgm:prSet presAssocID="{85D0E1F0-01A1-491D-9C44-60A9A2B9AD43}" presName="space" presStyleCnt="0"/>
      <dgm:spPr/>
    </dgm:pt>
    <dgm:pt modelId="{28978A3B-9F75-4603-8048-417989D23BEE}" type="pres">
      <dgm:prSet presAssocID="{543D826C-2F1A-4749-91DA-4AAC8052820F}" presName="composite" presStyleCnt="0"/>
      <dgm:spPr/>
    </dgm:pt>
    <dgm:pt modelId="{6610BBCD-3932-4B65-A302-EA7370779190}" type="pres">
      <dgm:prSet presAssocID="{543D826C-2F1A-4749-91DA-4AAC8052820F}" presName="parTx" presStyleLbl="alignNode1" presStyleIdx="1" presStyleCnt="4">
        <dgm:presLayoutVars>
          <dgm:chMax val="0"/>
          <dgm:chPref val="0"/>
          <dgm:bulletEnabled val="1"/>
        </dgm:presLayoutVars>
      </dgm:prSet>
      <dgm:spPr/>
      <dgm:t>
        <a:bodyPr/>
        <a:lstStyle/>
        <a:p>
          <a:endParaRPr lang="en-US"/>
        </a:p>
      </dgm:t>
    </dgm:pt>
    <dgm:pt modelId="{93E92FA5-9DA5-4520-9610-6E591CEFB8AE}" type="pres">
      <dgm:prSet presAssocID="{543D826C-2F1A-4749-91DA-4AAC8052820F}" presName="desTx" presStyleLbl="alignAccFollowNode1" presStyleIdx="1" presStyleCnt="4">
        <dgm:presLayoutVars>
          <dgm:bulletEnabled val="1"/>
        </dgm:presLayoutVars>
      </dgm:prSet>
      <dgm:spPr/>
      <dgm:t>
        <a:bodyPr/>
        <a:lstStyle/>
        <a:p>
          <a:endParaRPr lang="en-US"/>
        </a:p>
      </dgm:t>
    </dgm:pt>
    <dgm:pt modelId="{FBF7D682-DE02-4401-85DD-50A1FC1E80B6}" type="pres">
      <dgm:prSet presAssocID="{406D3B05-75BA-4F78-B242-646005C925E5}" presName="space" presStyleCnt="0"/>
      <dgm:spPr/>
    </dgm:pt>
    <dgm:pt modelId="{8BE34742-D230-4D1B-9DB6-79746E4F61C1}" type="pres">
      <dgm:prSet presAssocID="{9830DD7F-0A27-4372-B6C7-AF140C494CE2}" presName="composite" presStyleCnt="0"/>
      <dgm:spPr/>
    </dgm:pt>
    <dgm:pt modelId="{3D142025-D9AD-40A1-B11F-418BA76709A3}" type="pres">
      <dgm:prSet presAssocID="{9830DD7F-0A27-4372-B6C7-AF140C494CE2}" presName="parTx" presStyleLbl="alignNode1" presStyleIdx="2" presStyleCnt="4">
        <dgm:presLayoutVars>
          <dgm:chMax val="0"/>
          <dgm:chPref val="0"/>
          <dgm:bulletEnabled val="1"/>
        </dgm:presLayoutVars>
      </dgm:prSet>
      <dgm:spPr/>
      <dgm:t>
        <a:bodyPr/>
        <a:lstStyle/>
        <a:p>
          <a:endParaRPr lang="en-US"/>
        </a:p>
      </dgm:t>
    </dgm:pt>
    <dgm:pt modelId="{7B2FC5FA-7768-4A16-B7D2-CA96B2478113}" type="pres">
      <dgm:prSet presAssocID="{9830DD7F-0A27-4372-B6C7-AF140C494CE2}" presName="desTx" presStyleLbl="alignAccFollowNode1" presStyleIdx="2" presStyleCnt="4">
        <dgm:presLayoutVars>
          <dgm:bulletEnabled val="1"/>
        </dgm:presLayoutVars>
      </dgm:prSet>
      <dgm:spPr/>
      <dgm:t>
        <a:bodyPr/>
        <a:lstStyle/>
        <a:p>
          <a:endParaRPr lang="en-US"/>
        </a:p>
      </dgm:t>
    </dgm:pt>
    <dgm:pt modelId="{56BAE4A4-0940-44FA-AF9A-E7781E79021C}" type="pres">
      <dgm:prSet presAssocID="{82F42536-CF46-4AF4-B8E3-C2E36195D405}" presName="space" presStyleCnt="0"/>
      <dgm:spPr/>
    </dgm:pt>
    <dgm:pt modelId="{346B512B-8002-4C9C-99D6-CFB514346EE0}" type="pres">
      <dgm:prSet presAssocID="{43FE2A6B-3CE7-48AF-92F8-CCC5854FA17D}" presName="composite" presStyleCnt="0"/>
      <dgm:spPr/>
    </dgm:pt>
    <dgm:pt modelId="{BA7ADE44-1EB9-43D7-AF3E-EFB438D28FA4}" type="pres">
      <dgm:prSet presAssocID="{43FE2A6B-3CE7-48AF-92F8-CCC5854FA17D}" presName="parTx" presStyleLbl="alignNode1" presStyleIdx="3" presStyleCnt="4">
        <dgm:presLayoutVars>
          <dgm:chMax val="0"/>
          <dgm:chPref val="0"/>
          <dgm:bulletEnabled val="1"/>
        </dgm:presLayoutVars>
      </dgm:prSet>
      <dgm:spPr/>
      <dgm:t>
        <a:bodyPr/>
        <a:lstStyle/>
        <a:p>
          <a:endParaRPr lang="en-US"/>
        </a:p>
      </dgm:t>
    </dgm:pt>
    <dgm:pt modelId="{7998DD33-293C-492A-AB43-8F51987ABF98}" type="pres">
      <dgm:prSet presAssocID="{43FE2A6B-3CE7-48AF-92F8-CCC5854FA17D}" presName="desTx" presStyleLbl="alignAccFollowNode1" presStyleIdx="3" presStyleCnt="4">
        <dgm:presLayoutVars>
          <dgm:bulletEnabled val="1"/>
        </dgm:presLayoutVars>
      </dgm:prSet>
      <dgm:spPr/>
      <dgm:t>
        <a:bodyPr/>
        <a:lstStyle/>
        <a:p>
          <a:endParaRPr lang="en-US"/>
        </a:p>
      </dgm:t>
    </dgm:pt>
  </dgm:ptLst>
  <dgm:cxnLst>
    <dgm:cxn modelId="{7F56CE60-2730-4DE1-B3FE-89738EC980C0}" type="presOf" srcId="{DDC9A445-6028-48F0-9604-13C6429336EE}" destId="{C1939881-EFED-4B1B-8DF8-05902071D8F2}" srcOrd="0" destOrd="7" presId="urn:microsoft.com/office/officeart/2005/8/layout/hList1"/>
    <dgm:cxn modelId="{0294578E-9081-478D-AF22-CC5A3703E119}" type="presOf" srcId="{5122C96D-F5F5-4CF2-B35B-E6BF03121699}" destId="{93E92FA5-9DA5-4520-9610-6E591CEFB8AE}" srcOrd="0" destOrd="10" presId="urn:microsoft.com/office/officeart/2005/8/layout/hList1"/>
    <dgm:cxn modelId="{4E4BFDAB-7DE8-492E-998C-CE8559F70885}" type="presOf" srcId="{9B11C0DC-C77D-4165-A9F6-0DCCFA4C2019}" destId="{7998DD33-293C-492A-AB43-8F51987ABF98}" srcOrd="0" destOrd="3" presId="urn:microsoft.com/office/officeart/2005/8/layout/hList1"/>
    <dgm:cxn modelId="{C80D3591-6894-4558-8548-8FFE55F028B3}" type="presOf" srcId="{17079E15-FDF8-4547-A620-6D006C1DCA3B}" destId="{7B2FC5FA-7768-4A16-B7D2-CA96B2478113}" srcOrd="0" destOrd="5" presId="urn:microsoft.com/office/officeart/2005/8/layout/hList1"/>
    <dgm:cxn modelId="{64E8849A-642D-41C5-9FF5-9ABC7377578F}" type="presOf" srcId="{CF73742A-5300-439A-84AC-AAF331493452}" destId="{7B2FC5FA-7768-4A16-B7D2-CA96B2478113}" srcOrd="0" destOrd="6" presId="urn:microsoft.com/office/officeart/2005/8/layout/hList1"/>
    <dgm:cxn modelId="{784F0D13-772E-4813-ACB0-C7F29CE1E74A}" srcId="{063342FB-5936-4FEB-A7CE-D52B9F22D2DA}" destId="{DFEC2239-9E13-40E0-89C9-58AF1B27D25E}" srcOrd="2" destOrd="0" parTransId="{A33C3D33-0AF3-406A-9EB4-5F039D6BE806}" sibTransId="{3CCE65E5-45EE-494C-BBB8-FBC4A81B9719}"/>
    <dgm:cxn modelId="{4F738E2B-1879-4053-B5D0-F8BE41F4B35E}" srcId="{835D4A47-F1E7-46B7-9820-F4004DF6155C}" destId="{A70F0F83-0992-4221-8DD3-D81A85444097}" srcOrd="0" destOrd="0" parTransId="{53A74BFB-59D3-4494-9125-043404B24EE9}" sibTransId="{A5959CC4-3A37-4FA8-B145-C5592CCDBD7F}"/>
    <dgm:cxn modelId="{E7FCC856-A874-4F6E-9559-7A6C98B31863}" srcId="{384A6B57-2A9F-4488-A9BE-B6513D7FDD83}" destId="{22FBB8A2-CB3D-40D9-89FC-468F7F175FE2}" srcOrd="0" destOrd="0" parTransId="{404F7E72-9146-4491-8D2E-98E51B116C9D}" sibTransId="{F923BDCF-BA1B-4C4A-A047-5B6AA58BEF50}"/>
    <dgm:cxn modelId="{073CAA4C-B65B-4777-B132-7505DF12235F}" type="presOf" srcId="{4CA11176-C7D3-4B54-A581-728E0B8284E3}" destId="{C1939881-EFED-4B1B-8DF8-05902071D8F2}" srcOrd="0" destOrd="6" presId="urn:microsoft.com/office/officeart/2005/8/layout/hList1"/>
    <dgm:cxn modelId="{E90C6165-E275-4B66-ACE4-147706B1EAAE}" srcId="{64D55652-5839-41D4-B318-5574077A498B}" destId="{2572D640-CB09-4BE1-8FEF-8C7F6BC43731}" srcOrd="3" destOrd="0" parTransId="{4955C108-D6F7-4604-BCCA-A2EAA7C490A5}" sibTransId="{E18600B1-D5E2-48DB-88CA-77C720DE0F54}"/>
    <dgm:cxn modelId="{12102CDC-1DA3-4BC7-A58B-4EB4BA2F499E}" type="presOf" srcId="{543D826C-2F1A-4749-91DA-4AAC8052820F}" destId="{6610BBCD-3932-4B65-A302-EA7370779190}" srcOrd="0" destOrd="0" presId="urn:microsoft.com/office/officeart/2005/8/layout/hList1"/>
    <dgm:cxn modelId="{B4C2EC61-2617-47EC-A545-A329B5F43736}" type="presOf" srcId="{B8DFCFB6-CB39-4292-A740-BF5CF6D38FE3}" destId="{93E92FA5-9DA5-4520-9610-6E591CEFB8AE}" srcOrd="0" destOrd="0" presId="urn:microsoft.com/office/officeart/2005/8/layout/hList1"/>
    <dgm:cxn modelId="{88CB6142-37CA-4E17-BF0F-866F7F9CE7C6}" type="presOf" srcId="{F40F45E3-2424-4C49-ABC6-F63DF1F468BF}" destId="{C1939881-EFED-4B1B-8DF8-05902071D8F2}" srcOrd="0" destOrd="3" presId="urn:microsoft.com/office/officeart/2005/8/layout/hList1"/>
    <dgm:cxn modelId="{7F51DDF6-4608-48E5-B55F-1C0F9B3F549D}" srcId="{9830DD7F-0A27-4372-B6C7-AF140C494CE2}" destId="{AF1663A5-3332-461F-A9D3-76E89A0E8E2F}" srcOrd="0" destOrd="0" parTransId="{9A9E8BD0-089F-4790-99F5-B1BE5C75AE21}" sibTransId="{9D6A802E-8554-43E9-B164-4FF466318664}"/>
    <dgm:cxn modelId="{6C27B161-4408-4E97-A5DA-722F5A3ACDAA}" srcId="{384A6B57-2A9F-4488-A9BE-B6513D7FDD83}" destId="{17079E15-FDF8-4547-A620-6D006C1DCA3B}" srcOrd="2" destOrd="0" parTransId="{9662DD0F-064C-4C2C-AF83-9FCDED51C9B5}" sibTransId="{BF0A0E40-E74D-4F13-A9A8-68B03CD212C7}"/>
    <dgm:cxn modelId="{5A386BC5-1C4D-44B8-BD1A-11629A65C6EC}" srcId="{9830DD7F-0A27-4372-B6C7-AF140C494CE2}" destId="{384A6B57-2A9F-4488-A9BE-B6513D7FDD83}" srcOrd="2" destOrd="0" parTransId="{8D0ADE2B-5C57-4CCD-AF7B-17CFEC45BD49}" sibTransId="{0E9345F7-3B5F-46FA-AE35-7E728E4190B9}"/>
    <dgm:cxn modelId="{68D1FCC8-1A77-4862-9F07-726B9F5DF534}" type="presOf" srcId="{0384A13C-161A-411C-A777-9E833F6A84B6}" destId="{7998DD33-293C-492A-AB43-8F51987ABF98}" srcOrd="0" destOrd="9" presId="urn:microsoft.com/office/officeart/2005/8/layout/hList1"/>
    <dgm:cxn modelId="{55FE0DCA-EAEB-4F81-9021-DAE2893CDDA9}" type="presOf" srcId="{A70F0F83-0992-4221-8DD3-D81A85444097}" destId="{C1939881-EFED-4B1B-8DF8-05902071D8F2}" srcOrd="0" destOrd="0" presId="urn:microsoft.com/office/officeart/2005/8/layout/hList1"/>
    <dgm:cxn modelId="{4F9F3EDC-7159-4289-967E-666C9A4515BE}" type="presOf" srcId="{43FE2A6B-3CE7-48AF-92F8-CCC5854FA17D}" destId="{BA7ADE44-1EB9-43D7-AF3E-EFB438D28FA4}" srcOrd="0" destOrd="0" presId="urn:microsoft.com/office/officeart/2005/8/layout/hList1"/>
    <dgm:cxn modelId="{AE506C99-5941-41DD-8907-D883884D7B15}" type="presOf" srcId="{911996EA-4D60-4130-B4B5-2B202E575DF9}" destId="{C2D96621-CDE1-49B8-A039-803D97DF6BBA}" srcOrd="0" destOrd="0" presId="urn:microsoft.com/office/officeart/2005/8/layout/hList1"/>
    <dgm:cxn modelId="{D27732CA-9FE6-48F6-9F51-F0668A4C451F}" type="presOf" srcId="{DFEC2239-9E13-40E0-89C9-58AF1B27D25E}" destId="{7998DD33-293C-492A-AB43-8F51987ABF98}" srcOrd="0" destOrd="5" presId="urn:microsoft.com/office/officeart/2005/8/layout/hList1"/>
    <dgm:cxn modelId="{AF492291-1AA3-4DEE-9F5A-BD35CF1DCA8B}" srcId="{543D826C-2F1A-4749-91DA-4AAC8052820F}" destId="{B8DFCFB6-CB39-4292-A740-BF5CF6D38FE3}" srcOrd="0" destOrd="0" parTransId="{5BCF697D-F487-496E-B095-AFB0D3A2114B}" sibTransId="{92607F50-7EE2-4175-A78C-231CA7C567F6}"/>
    <dgm:cxn modelId="{2F41099E-EE1B-4C1E-8585-0268567EA40C}" srcId="{7AA405FD-3393-4979-90C9-FF33F5CAD8A2}" destId="{0384A13C-161A-411C-A777-9E833F6A84B6}" srcOrd="1" destOrd="0" parTransId="{4C4A06D3-1630-4BD0-98AC-DF59E8BE20DA}" sibTransId="{93266CF6-6E0E-4318-9285-D19FF97048A9}"/>
    <dgm:cxn modelId="{5CF5718B-C871-4CD5-9AF6-B5FA4B69FC1B}" srcId="{911996EA-4D60-4130-B4B5-2B202E575DF9}" destId="{9830DD7F-0A27-4372-B6C7-AF140C494CE2}" srcOrd="2" destOrd="0" parTransId="{C971E09C-CE2E-421D-AE6E-79136759DF42}" sibTransId="{82F42536-CF46-4AF4-B8E3-C2E36195D405}"/>
    <dgm:cxn modelId="{CC00B469-D970-42B3-9411-4F46F3E0648C}" type="presOf" srcId="{C96254FF-17D4-41F5-AEDE-AFB02FC63811}" destId="{93E92FA5-9DA5-4520-9610-6E591CEFB8AE}" srcOrd="0" destOrd="1" presId="urn:microsoft.com/office/officeart/2005/8/layout/hList1"/>
    <dgm:cxn modelId="{D7BCC756-B08B-4EC2-BA55-E654F08C3CF7}" srcId="{835D4A47-F1E7-46B7-9820-F4004DF6155C}" destId="{11ACC098-8D2E-40C0-A4B0-683A2FACEA0D}" srcOrd="1" destOrd="0" parTransId="{23D717A3-7CB6-4253-A345-8F4A078FE013}" sibTransId="{E16CFC93-3A81-4E8C-8F97-40E0E34585EB}"/>
    <dgm:cxn modelId="{F69366F7-701A-4701-B359-420337AC1B9C}" srcId="{64D55652-5839-41D4-B318-5574077A498B}" destId="{6A97B69B-3DC6-4974-B898-FDC8656511F6}" srcOrd="0" destOrd="0" parTransId="{94827350-9FFB-4183-A0FA-E7DFCCAFEC49}" sibTransId="{CBD118AD-C173-4291-8B2A-B60384539632}"/>
    <dgm:cxn modelId="{B40B565E-53F9-4545-9ABC-A29B84FE6518}" type="presOf" srcId="{41E62379-D5D8-4986-86D2-6609FB61AE63}" destId="{7B2FC5FA-7768-4A16-B7D2-CA96B2478113}" srcOrd="0" destOrd="7" presId="urn:microsoft.com/office/officeart/2005/8/layout/hList1"/>
    <dgm:cxn modelId="{DFB698B3-93C5-4424-82AD-1443ECB37E5C}" type="presOf" srcId="{64D55652-5839-41D4-B318-5574077A498B}" destId="{93E92FA5-9DA5-4520-9610-6E591CEFB8AE}" srcOrd="0" destOrd="5" presId="urn:microsoft.com/office/officeart/2005/8/layout/hList1"/>
    <dgm:cxn modelId="{F334D990-5E9A-4CBE-AA80-F312BAA27FEA}" srcId="{835D4A47-F1E7-46B7-9820-F4004DF6155C}" destId="{D08D4073-D4A1-46B7-BD5C-C7C4D66DA30F}" srcOrd="2" destOrd="0" parTransId="{35D23E2D-DE4F-4008-8449-B5B1D3961D91}" sibTransId="{800DF497-2117-4AD9-8D24-8C4F140616F9}"/>
    <dgm:cxn modelId="{5FD17579-5D0A-464D-B0A2-4BB671A744AE}" type="presOf" srcId="{142EF0B7-416B-4AA3-A8BE-0F7B16FC38DF}" destId="{7998DD33-293C-492A-AB43-8F51987ABF98}" srcOrd="0" destOrd="1" presId="urn:microsoft.com/office/officeart/2005/8/layout/hList1"/>
    <dgm:cxn modelId="{4C6091B6-0A84-4F99-AEA0-551761E06529}" srcId="{9830DD7F-0A27-4372-B6C7-AF140C494CE2}" destId="{FEB89B2D-F020-47F3-BB32-2A92A64D3B59}" srcOrd="1" destOrd="0" parTransId="{F377FE8C-1107-4F6E-8810-EB042520392C}" sibTransId="{7B484485-34B9-4167-A67E-F60F77157C0D}"/>
    <dgm:cxn modelId="{74E36E87-346F-46E4-A3A4-9B64DB5A5DD0}" srcId="{5DF4F346-A9AB-44ED-BE3B-D8C54080D9A8}" destId="{0393F778-DB97-4284-BDB9-519041E5F0D6}" srcOrd="1" destOrd="0" parTransId="{5114EB01-2C0D-4DAA-94BF-808829BFC333}" sibTransId="{E0335531-1DCF-43C6-A042-2CCD4FEED578}"/>
    <dgm:cxn modelId="{10C12CBA-FA9E-4450-81FC-79BA5A2B3035}" type="presOf" srcId="{D029A3D6-0205-4245-8214-3267B825920E}" destId="{C1939881-EFED-4B1B-8DF8-05902071D8F2}" srcOrd="0" destOrd="5" presId="urn:microsoft.com/office/officeart/2005/8/layout/hList1"/>
    <dgm:cxn modelId="{7B17B596-E056-4A7D-BEF6-2D70B35CEF17}" type="presOf" srcId="{043A47B3-FA5C-4303-8942-2CDE64FCBEE0}" destId="{7998DD33-293C-492A-AB43-8F51987ABF98}" srcOrd="0" destOrd="4" presId="urn:microsoft.com/office/officeart/2005/8/layout/hList1"/>
    <dgm:cxn modelId="{581F4AC1-D7AA-47DD-99CB-962DC70043CF}" type="presOf" srcId="{29CE2B15-696F-4727-8D38-975344A5CCFF}" destId="{7998DD33-293C-492A-AB43-8F51987ABF98}" srcOrd="0" destOrd="10" presId="urn:microsoft.com/office/officeart/2005/8/layout/hList1"/>
    <dgm:cxn modelId="{7BFDD88E-94A6-4C95-B882-CDAA34D7DDFB}" srcId="{43FE2A6B-3CE7-48AF-92F8-CCC5854FA17D}" destId="{34B376B8-B1FA-4360-B617-C5E6F14185FC}" srcOrd="0" destOrd="0" parTransId="{B36F73FC-BCD4-47CC-9A2A-F66C142F2F3F}" sibTransId="{09C53F8D-F7A0-4F73-B79F-88D0506007B4}"/>
    <dgm:cxn modelId="{307F7500-AD91-44A4-B9DF-9B0CFA312D4F}" type="presOf" srcId="{3E9CA676-9758-4854-814E-62E8DFD24FC1}" destId="{7B2FC5FA-7768-4A16-B7D2-CA96B2478113}" srcOrd="0" destOrd="9" presId="urn:microsoft.com/office/officeart/2005/8/layout/hList1"/>
    <dgm:cxn modelId="{3DDED0B1-7F79-49A4-8279-025FCA4E412D}" srcId="{43FE2A6B-3CE7-48AF-92F8-CCC5854FA17D}" destId="{29CE2B15-696F-4727-8D38-975344A5CCFF}" srcOrd="4" destOrd="0" parTransId="{2004C5B8-5A08-4693-B0A2-45B186258DF1}" sibTransId="{D67151BF-8B41-41BC-A4D5-43127E0046A2}"/>
    <dgm:cxn modelId="{3523FACA-8F8B-4FBE-B02B-13FF14575F44}" srcId="{063342FB-5936-4FEB-A7CE-D52B9F22D2DA}" destId="{9B11C0DC-C77D-4165-A9F6-0DCCFA4C2019}" srcOrd="0" destOrd="0" parTransId="{B480BF7C-4952-4F6A-B60A-A07FB4DF200B}" sibTransId="{37B84CBB-D2EB-4CD4-A086-18A2A5315554}"/>
    <dgm:cxn modelId="{CCEF8F29-5EDE-408B-ABE5-65D27B1BB716}" srcId="{7AA405FD-3393-4979-90C9-FF33F5CAD8A2}" destId="{032C6360-8E27-49EB-9456-9BD7A25B8D14}" srcOrd="0" destOrd="0" parTransId="{4645D788-8159-4796-AF7D-F05CF8AFBB74}" sibTransId="{E2C60F31-5545-4078-BF86-50B04F2DED2A}"/>
    <dgm:cxn modelId="{33631689-E70A-449E-9436-3154CB0CC6B1}" srcId="{64D55652-5839-41D4-B318-5574077A498B}" destId="{6FD2AB0C-D765-41BB-8B47-D4622F776D56}" srcOrd="2" destOrd="0" parTransId="{E5F81640-2836-49FC-813E-9058D650205C}" sibTransId="{6C70E650-F8E8-4BEA-A50A-89D0F8B3F665}"/>
    <dgm:cxn modelId="{D9F3C97F-1457-4241-8BE2-9524065E6669}" srcId="{911996EA-4D60-4130-B4B5-2B202E575DF9}" destId="{43FE2A6B-3CE7-48AF-92F8-CCC5854FA17D}" srcOrd="3" destOrd="0" parTransId="{0979DDB7-BD37-45DA-A2E6-50805DC3025C}" sibTransId="{38719B48-F9AE-41FF-AB0F-FC625205D77F}"/>
    <dgm:cxn modelId="{A422FDE1-F726-486A-929D-5A6FBDDED1AD}" srcId="{911996EA-4D60-4130-B4B5-2B202E575DF9}" destId="{835D4A47-F1E7-46B7-9820-F4004DF6155C}" srcOrd="0" destOrd="0" parTransId="{0409F2C3-3249-438E-9444-A0882AE16023}" sibTransId="{85D0E1F0-01A1-491D-9C44-60A9A2B9AD43}"/>
    <dgm:cxn modelId="{32430EBB-5DEE-4FB6-9397-3FCB717E6B55}" srcId="{5DF4F346-A9AB-44ED-BE3B-D8C54080D9A8}" destId="{3524B3BC-68D5-42BE-8A83-F6461ECE45C2}" srcOrd="0" destOrd="0" parTransId="{C0984D06-E497-44D7-AFE7-BEC91CCD7834}" sibTransId="{FE5BCEF4-1818-403E-8C28-17DB8FF89E02}"/>
    <dgm:cxn modelId="{90795095-F9D8-49A4-8622-3672C2BDB48D}" type="presOf" srcId="{063342FB-5936-4FEB-A7CE-D52B9F22D2DA}" destId="{7998DD33-293C-492A-AB43-8F51987ABF98}" srcOrd="0" destOrd="2" presId="urn:microsoft.com/office/officeart/2005/8/layout/hList1"/>
    <dgm:cxn modelId="{4E0EB9BA-AFC1-4702-B499-CAC1F4D8B674}" type="presOf" srcId="{2572D640-CB09-4BE1-8FEF-8C7F6BC43731}" destId="{93E92FA5-9DA5-4520-9610-6E591CEFB8AE}" srcOrd="0" destOrd="9" presId="urn:microsoft.com/office/officeart/2005/8/layout/hList1"/>
    <dgm:cxn modelId="{C7E62086-6F05-43FD-900E-58A4C533AF83}" srcId="{41E62379-D5D8-4986-86D2-6609FB61AE63}" destId="{2437B4B4-8028-4855-AF70-BCF1D41C0860}" srcOrd="0" destOrd="0" parTransId="{2BEBE48C-20B9-4724-BF19-694AD7EAC90B}" sibTransId="{C00BDB2B-6414-4A01-A1CD-38B956AEE6D1}"/>
    <dgm:cxn modelId="{20FD10DE-0F2C-4D21-830B-E1F8E6DB63B5}" srcId="{543D826C-2F1A-4749-91DA-4AAC8052820F}" destId="{5DF4F346-A9AB-44ED-BE3B-D8C54080D9A8}" srcOrd="2" destOrd="0" parTransId="{1731CD26-004D-4252-BAC8-3128A19241ED}" sibTransId="{6CD37838-E302-4B5D-8FDB-688E3F0A5A1C}"/>
    <dgm:cxn modelId="{AE71A4D9-2110-4C82-8CF8-17D01B152DC0}" srcId="{D08D4073-D4A1-46B7-BD5C-C7C4D66DA30F}" destId="{7702F3F2-2BA6-444D-B44C-ECDF97C7F549}" srcOrd="1" destOrd="0" parTransId="{B1697BFC-4F9A-416E-BCC9-5EC248421BAA}" sibTransId="{68E5A0AC-BEE7-49AB-BB4D-6AA47D3116AB}"/>
    <dgm:cxn modelId="{C32573BA-ADBE-4221-9004-A264A4800F1C}" type="presOf" srcId="{43E5DA4F-2C68-4E92-8FE0-4054905F0031}" destId="{C1939881-EFED-4B1B-8DF8-05902071D8F2}" srcOrd="0" destOrd="9" presId="urn:microsoft.com/office/officeart/2005/8/layout/hList1"/>
    <dgm:cxn modelId="{5DC718B2-3297-4CDB-A88B-44F66E77A3B4}" type="presOf" srcId="{032C6360-8E27-49EB-9456-9BD7A25B8D14}" destId="{7998DD33-293C-492A-AB43-8F51987ABF98}" srcOrd="0" destOrd="8" presId="urn:microsoft.com/office/officeart/2005/8/layout/hList1"/>
    <dgm:cxn modelId="{18A94B54-C7D0-4945-A7B9-4F2D14B863FD}" srcId="{063342FB-5936-4FEB-A7CE-D52B9F22D2DA}" destId="{043A47B3-FA5C-4303-8942-2CDE64FCBEE0}" srcOrd="1" destOrd="0" parTransId="{13F3844D-D02F-43A4-B498-710BD6C11C70}" sibTransId="{C9366F6B-EF71-4745-BADD-D0A97605F2FD}"/>
    <dgm:cxn modelId="{1869298A-814A-4E6A-B6FD-26825BCE718F}" type="presOf" srcId="{A80E04AD-7521-4AFA-9C36-5954A9B76865}" destId="{7998DD33-293C-492A-AB43-8F51987ABF98}" srcOrd="0" destOrd="6" presId="urn:microsoft.com/office/officeart/2005/8/layout/hList1"/>
    <dgm:cxn modelId="{FE26C42A-7613-41D8-A5B9-88A83DB54AC9}" srcId="{384A6B57-2A9F-4488-A9BE-B6513D7FDD83}" destId="{CF73742A-5300-439A-84AC-AAF331493452}" srcOrd="3" destOrd="0" parTransId="{A39D3013-01E6-4163-97D3-852BA24AF13C}" sibTransId="{08B689E8-4D4D-48AA-AFDE-0830F3F4885E}"/>
    <dgm:cxn modelId="{19EE45A7-97E7-4763-A726-42DF2C2996EA}" type="presOf" srcId="{9830DD7F-0A27-4372-B6C7-AF140C494CE2}" destId="{3D142025-D9AD-40A1-B11F-418BA76709A3}" srcOrd="0" destOrd="0" presId="urn:microsoft.com/office/officeart/2005/8/layout/hList1"/>
    <dgm:cxn modelId="{E223AC95-B03E-44A9-9DBE-F6E401D17207}" type="presOf" srcId="{835D4A47-F1E7-46B7-9820-F4004DF6155C}" destId="{73C4278B-687A-474B-9A80-0103E3A9D04E}" srcOrd="0" destOrd="0" presId="urn:microsoft.com/office/officeart/2005/8/layout/hList1"/>
    <dgm:cxn modelId="{C0EB0BF3-37CF-4C96-B99C-CFCA388CC0FC}" type="presOf" srcId="{10233DB1-D3AB-48CE-9DF8-856623B174A7}" destId="{C1939881-EFED-4B1B-8DF8-05902071D8F2}" srcOrd="0" destOrd="8" presId="urn:microsoft.com/office/officeart/2005/8/layout/hList1"/>
    <dgm:cxn modelId="{D52BEA26-749B-47A6-ACED-D02897CE36DF}" type="presOf" srcId="{0393F778-DB97-4284-BDB9-519041E5F0D6}" destId="{93E92FA5-9DA5-4520-9610-6E591CEFB8AE}" srcOrd="0" destOrd="4" presId="urn:microsoft.com/office/officeart/2005/8/layout/hList1"/>
    <dgm:cxn modelId="{6C383A99-A1F6-4525-A11E-0F9E3EE09F48}" type="presOf" srcId="{5851863E-E2D5-437D-9EB3-6B0CC7BA2433}" destId="{7B2FC5FA-7768-4A16-B7D2-CA96B2478113}" srcOrd="0" destOrd="4" presId="urn:microsoft.com/office/officeart/2005/8/layout/hList1"/>
    <dgm:cxn modelId="{15B810E9-2AD2-44D1-86A7-BF821909E8C7}" srcId="{64D55652-5839-41D4-B318-5574077A498B}" destId="{2F2B430F-5A5D-495F-8272-F4073B6662F2}" srcOrd="1" destOrd="0" parTransId="{484E1C0A-450D-446F-87AE-EEEF33C4A00F}" sibTransId="{11D68161-010A-4923-A2AF-C35D3CB3FDAB}"/>
    <dgm:cxn modelId="{31FD55B1-B2CB-4708-B562-58A70814FE31}" srcId="{384A6B57-2A9F-4488-A9BE-B6513D7FDD83}" destId="{5851863E-E2D5-437D-9EB3-6B0CC7BA2433}" srcOrd="1" destOrd="0" parTransId="{8EE9F04D-F8AB-4461-BF30-9D0C42DB6123}" sibTransId="{69460A46-973C-4166-82D1-368A1C8C0E66}"/>
    <dgm:cxn modelId="{799ACEDC-0A75-43D7-854C-F063B87ADC0A}" srcId="{063342FB-5936-4FEB-A7CE-D52B9F22D2DA}" destId="{A80E04AD-7521-4AFA-9C36-5954A9B76865}" srcOrd="3" destOrd="0" parTransId="{436C00D1-2E1B-4BF7-8D44-E946FCC11D19}" sibTransId="{203CEDD8-F5A0-48D5-B55A-95C6007253F0}"/>
    <dgm:cxn modelId="{71FB02EB-6426-4279-B0B3-165BFAAA4402}" srcId="{64D55652-5839-41D4-B318-5574077A498B}" destId="{5122C96D-F5F5-4CF2-B35B-E6BF03121699}" srcOrd="4" destOrd="0" parTransId="{67A5FEF7-BBF2-4A81-868F-D646B71FB764}" sibTransId="{D69CA5A2-3EAB-472D-A6C0-8A37222498F1}"/>
    <dgm:cxn modelId="{D107B889-AACE-408D-B1AC-CCAC8A191AF0}" type="presOf" srcId="{384A6B57-2A9F-4488-A9BE-B6513D7FDD83}" destId="{7B2FC5FA-7768-4A16-B7D2-CA96B2478113}" srcOrd="0" destOrd="2" presId="urn:microsoft.com/office/officeart/2005/8/layout/hList1"/>
    <dgm:cxn modelId="{C3FA28A3-2F9A-4384-8A39-6520C70B04DB}" type="presOf" srcId="{7AA405FD-3393-4979-90C9-FF33F5CAD8A2}" destId="{7998DD33-293C-492A-AB43-8F51987ABF98}" srcOrd="0" destOrd="7" presId="urn:microsoft.com/office/officeart/2005/8/layout/hList1"/>
    <dgm:cxn modelId="{BC947714-D73F-47CB-906B-DCDEEA5EC86A}" srcId="{911996EA-4D60-4130-B4B5-2B202E575DF9}" destId="{543D826C-2F1A-4749-91DA-4AAC8052820F}" srcOrd="1" destOrd="0" parTransId="{C36CC5FA-0626-4DA4-86FC-343E65F67B83}" sibTransId="{406D3B05-75BA-4F78-B242-646005C925E5}"/>
    <dgm:cxn modelId="{2982045A-B95A-47E0-936B-D421FC9C6BE0}" srcId="{43FE2A6B-3CE7-48AF-92F8-CCC5854FA17D}" destId="{063342FB-5936-4FEB-A7CE-D52B9F22D2DA}" srcOrd="2" destOrd="0" parTransId="{5C219FF0-8FBD-423C-AD11-C4EF5FBA7081}" sibTransId="{1B650BA2-A8AB-41E4-B0C8-740F891163C4}"/>
    <dgm:cxn modelId="{E2386FF8-A204-45AF-92C0-24914BDCA653}" type="presOf" srcId="{7702F3F2-2BA6-444D-B44C-ECDF97C7F549}" destId="{C1939881-EFED-4B1B-8DF8-05902071D8F2}" srcOrd="0" destOrd="4" presId="urn:microsoft.com/office/officeart/2005/8/layout/hList1"/>
    <dgm:cxn modelId="{BA574F11-2DE3-4A59-8BC1-E770F236AA84}" type="presOf" srcId="{2F2B430F-5A5D-495F-8272-F4073B6662F2}" destId="{93E92FA5-9DA5-4520-9610-6E591CEFB8AE}" srcOrd="0" destOrd="7" presId="urn:microsoft.com/office/officeart/2005/8/layout/hList1"/>
    <dgm:cxn modelId="{11CCF732-B818-4CD5-827B-52DB5980C35E}" srcId="{D08D4073-D4A1-46B7-BD5C-C7C4D66DA30F}" destId="{F40F45E3-2424-4C49-ABC6-F63DF1F468BF}" srcOrd="0" destOrd="0" parTransId="{8B4302C8-095B-484D-920D-E55534C493B1}" sibTransId="{6AC6A636-150D-4CA1-8B3E-9ACE4AD8768B}"/>
    <dgm:cxn modelId="{54032E0C-AC40-4AD4-8B0A-B1EC264C2855}" type="presOf" srcId="{22FBB8A2-CB3D-40D9-89FC-468F7F175FE2}" destId="{7B2FC5FA-7768-4A16-B7D2-CA96B2478113}" srcOrd="0" destOrd="3" presId="urn:microsoft.com/office/officeart/2005/8/layout/hList1"/>
    <dgm:cxn modelId="{B3284199-5212-4FCF-B705-FE89F3BAF21D}" srcId="{543D826C-2F1A-4749-91DA-4AAC8052820F}" destId="{64D55652-5839-41D4-B318-5574077A498B}" srcOrd="3" destOrd="0" parTransId="{1E82760A-01BB-4DFC-8F46-6AF760C6674E}" sibTransId="{E73D1B95-D6F0-4222-A4CC-5C154F26BB1D}"/>
    <dgm:cxn modelId="{F82FAF0D-692F-41C0-AC26-FFB1AA9CC32A}" type="presOf" srcId="{FEB89B2D-F020-47F3-BB32-2A92A64D3B59}" destId="{7B2FC5FA-7768-4A16-B7D2-CA96B2478113}" srcOrd="0" destOrd="1" presId="urn:microsoft.com/office/officeart/2005/8/layout/hList1"/>
    <dgm:cxn modelId="{923B7915-7F02-4950-B10A-3464D9681164}" type="presOf" srcId="{34B376B8-B1FA-4360-B617-C5E6F14185FC}" destId="{7998DD33-293C-492A-AB43-8F51987ABF98}" srcOrd="0" destOrd="0" presId="urn:microsoft.com/office/officeart/2005/8/layout/hList1"/>
    <dgm:cxn modelId="{8F38FD13-6DAB-4AFC-87C1-3DCD0FBD0FE0}" srcId="{D08D4073-D4A1-46B7-BD5C-C7C4D66DA30F}" destId="{D029A3D6-0205-4245-8214-3267B825920E}" srcOrd="2" destOrd="0" parTransId="{D9BAC484-5A94-494C-A54B-40786F873A69}" sibTransId="{929BCF19-B1AA-426C-8A86-EBA6C50A9D8D}"/>
    <dgm:cxn modelId="{082E7F8E-A699-47B3-8E4B-A6BCD897CC46}" type="presOf" srcId="{AF1663A5-3332-461F-A9D3-76E89A0E8E2F}" destId="{7B2FC5FA-7768-4A16-B7D2-CA96B2478113}" srcOrd="0" destOrd="0" presId="urn:microsoft.com/office/officeart/2005/8/layout/hList1"/>
    <dgm:cxn modelId="{867FC83C-90C1-4F2F-ABD7-865D100D1A25}" srcId="{43FE2A6B-3CE7-48AF-92F8-CCC5854FA17D}" destId="{142EF0B7-416B-4AA3-A8BE-0F7B16FC38DF}" srcOrd="1" destOrd="0" parTransId="{B08C19D8-1B81-4F7F-92D7-F5EF97A94380}" sibTransId="{F63A7E7A-A36B-4A9E-9760-CC1F2C651209}"/>
    <dgm:cxn modelId="{81DEACAC-9184-437E-A1A8-A5AE4512AA17}" type="presOf" srcId="{6FD2AB0C-D765-41BB-8B47-D4622F776D56}" destId="{93E92FA5-9DA5-4520-9610-6E591CEFB8AE}" srcOrd="0" destOrd="8" presId="urn:microsoft.com/office/officeart/2005/8/layout/hList1"/>
    <dgm:cxn modelId="{0DEF6B99-A737-4868-9545-36F881EBFB0F}" srcId="{543D826C-2F1A-4749-91DA-4AAC8052820F}" destId="{C96254FF-17D4-41F5-AEDE-AFB02FC63811}" srcOrd="1" destOrd="0" parTransId="{473A9624-9E20-491B-B623-16D54AFF84B3}" sibTransId="{C79BDA31-3EA5-4832-96FA-7187B08BFB6F}"/>
    <dgm:cxn modelId="{C1D67954-2257-439E-A4CD-D231C33EA5B4}" type="presOf" srcId="{6A97B69B-3DC6-4974-B898-FDC8656511F6}" destId="{93E92FA5-9DA5-4520-9610-6E591CEFB8AE}" srcOrd="0" destOrd="6" presId="urn:microsoft.com/office/officeart/2005/8/layout/hList1"/>
    <dgm:cxn modelId="{D91D8654-8AE0-4AB5-AD5E-818A801F73F6}" srcId="{41E62379-D5D8-4986-86D2-6609FB61AE63}" destId="{3E9CA676-9758-4854-814E-62E8DFD24FC1}" srcOrd="1" destOrd="0" parTransId="{8375CE23-FCE7-42C8-A298-B558E099DCC4}" sibTransId="{7C6B459B-F507-4253-AE27-4C636F00AEF7}"/>
    <dgm:cxn modelId="{78C19CDB-9306-40DF-9284-DA18436C4880}" srcId="{4CA11176-C7D3-4B54-A581-728E0B8284E3}" destId="{DDC9A445-6028-48F0-9604-13C6429336EE}" srcOrd="0" destOrd="0" parTransId="{2DB226CC-6960-4D75-8EAA-39D7B16D3CB4}" sibTransId="{DBAD474C-29CB-4458-9E3A-915541F3B23F}"/>
    <dgm:cxn modelId="{617166DA-F318-4A12-9A0F-E7DE5C824DCC}" type="presOf" srcId="{5DF4F346-A9AB-44ED-BE3B-D8C54080D9A8}" destId="{93E92FA5-9DA5-4520-9610-6E591CEFB8AE}" srcOrd="0" destOrd="2" presId="urn:microsoft.com/office/officeart/2005/8/layout/hList1"/>
    <dgm:cxn modelId="{6B3372CA-3F0B-4E1D-84E4-B79F3B1EFFFA}" type="presOf" srcId="{D08D4073-D4A1-46B7-BD5C-C7C4D66DA30F}" destId="{C1939881-EFED-4B1B-8DF8-05902071D8F2}" srcOrd="0" destOrd="2" presId="urn:microsoft.com/office/officeart/2005/8/layout/hList1"/>
    <dgm:cxn modelId="{D62D1A36-FC1A-491A-8C72-D3B7C36961C6}" srcId="{9830DD7F-0A27-4372-B6C7-AF140C494CE2}" destId="{41E62379-D5D8-4986-86D2-6609FB61AE63}" srcOrd="3" destOrd="0" parTransId="{021C30CC-1DF5-47C9-8D86-66272808C762}" sibTransId="{A7F3D8A0-807D-4449-BE8C-F9909A5C77AC}"/>
    <dgm:cxn modelId="{9451385F-833B-4324-8901-8FD1FBBB03A9}" type="presOf" srcId="{2437B4B4-8028-4855-AF70-BCF1D41C0860}" destId="{7B2FC5FA-7768-4A16-B7D2-CA96B2478113}" srcOrd="0" destOrd="8" presId="urn:microsoft.com/office/officeart/2005/8/layout/hList1"/>
    <dgm:cxn modelId="{8513DF73-84B3-4D6D-84A0-6A6EA324F160}" type="presOf" srcId="{3524B3BC-68D5-42BE-8A83-F6461ECE45C2}" destId="{93E92FA5-9DA5-4520-9610-6E591CEFB8AE}" srcOrd="0" destOrd="3" presId="urn:microsoft.com/office/officeart/2005/8/layout/hList1"/>
    <dgm:cxn modelId="{10DD96F7-5860-4D55-8393-93C381CA3FA9}" srcId="{4CA11176-C7D3-4B54-A581-728E0B8284E3}" destId="{43E5DA4F-2C68-4E92-8FE0-4054905F0031}" srcOrd="2" destOrd="0" parTransId="{A6F13022-BBD4-4DBD-A718-12BEE00BDE3E}" sibTransId="{FBC3BEF5-B165-4CD2-B806-41313DF2050F}"/>
    <dgm:cxn modelId="{E75AFF9C-E059-482A-9FEC-24B90E720CE9}" srcId="{4CA11176-C7D3-4B54-A581-728E0B8284E3}" destId="{10233DB1-D3AB-48CE-9DF8-856623B174A7}" srcOrd="1" destOrd="0" parTransId="{E20AA69A-A2FF-47A7-BAD5-0E35A4ECF1AC}" sibTransId="{153BE109-4DC4-4DEB-86D5-6A333B69F73F}"/>
    <dgm:cxn modelId="{E4E5051E-2070-4BDB-8424-9675CF0D0E64}" srcId="{835D4A47-F1E7-46B7-9820-F4004DF6155C}" destId="{4CA11176-C7D3-4B54-A581-728E0B8284E3}" srcOrd="3" destOrd="0" parTransId="{CD7B72BE-7252-4A61-BDA4-CD0498841876}" sibTransId="{4B39CD8A-0367-4939-9DC7-B477A571D7CD}"/>
    <dgm:cxn modelId="{47BCDD29-4B9C-4ACA-B93E-55818A5471D1}" srcId="{43FE2A6B-3CE7-48AF-92F8-CCC5854FA17D}" destId="{7AA405FD-3393-4979-90C9-FF33F5CAD8A2}" srcOrd="3" destOrd="0" parTransId="{E06FCB1A-A89C-433B-927B-549FF9C54F60}" sibTransId="{5CAFEB09-A7B9-4F37-98ED-0B2096B009E1}"/>
    <dgm:cxn modelId="{DBDD6900-177E-4603-AC60-96C4316CFA85}" type="presOf" srcId="{11ACC098-8D2E-40C0-A4B0-683A2FACEA0D}" destId="{C1939881-EFED-4B1B-8DF8-05902071D8F2}" srcOrd="0" destOrd="1" presId="urn:microsoft.com/office/officeart/2005/8/layout/hList1"/>
    <dgm:cxn modelId="{206EF37A-EC4C-476A-B132-13544FE49C42}" type="presParOf" srcId="{C2D96621-CDE1-49B8-A039-803D97DF6BBA}" destId="{43825FC3-D401-407C-8D11-372D574E3203}" srcOrd="0" destOrd="0" presId="urn:microsoft.com/office/officeart/2005/8/layout/hList1"/>
    <dgm:cxn modelId="{FD26A91A-F379-4023-AE20-65454073F394}" type="presParOf" srcId="{43825FC3-D401-407C-8D11-372D574E3203}" destId="{73C4278B-687A-474B-9A80-0103E3A9D04E}" srcOrd="0" destOrd="0" presId="urn:microsoft.com/office/officeart/2005/8/layout/hList1"/>
    <dgm:cxn modelId="{ADF798A0-E5B4-4196-8E4E-AF9195ACEE6D}" type="presParOf" srcId="{43825FC3-D401-407C-8D11-372D574E3203}" destId="{C1939881-EFED-4B1B-8DF8-05902071D8F2}" srcOrd="1" destOrd="0" presId="urn:microsoft.com/office/officeart/2005/8/layout/hList1"/>
    <dgm:cxn modelId="{2622FAD5-AD58-4E99-A352-59066DEFDEB6}" type="presParOf" srcId="{C2D96621-CDE1-49B8-A039-803D97DF6BBA}" destId="{8DEE260F-39B2-44E0-ABC0-B7FC542DE3B8}" srcOrd="1" destOrd="0" presId="urn:microsoft.com/office/officeart/2005/8/layout/hList1"/>
    <dgm:cxn modelId="{487C3257-2706-41F9-8BCB-101CD82C70A4}" type="presParOf" srcId="{C2D96621-CDE1-49B8-A039-803D97DF6BBA}" destId="{28978A3B-9F75-4603-8048-417989D23BEE}" srcOrd="2" destOrd="0" presId="urn:microsoft.com/office/officeart/2005/8/layout/hList1"/>
    <dgm:cxn modelId="{9756055E-3B01-443B-8945-EB495CDA40E5}" type="presParOf" srcId="{28978A3B-9F75-4603-8048-417989D23BEE}" destId="{6610BBCD-3932-4B65-A302-EA7370779190}" srcOrd="0" destOrd="0" presId="urn:microsoft.com/office/officeart/2005/8/layout/hList1"/>
    <dgm:cxn modelId="{EF250B94-1920-4D85-AAB8-2FBC7C86163E}" type="presParOf" srcId="{28978A3B-9F75-4603-8048-417989D23BEE}" destId="{93E92FA5-9DA5-4520-9610-6E591CEFB8AE}" srcOrd="1" destOrd="0" presId="urn:microsoft.com/office/officeart/2005/8/layout/hList1"/>
    <dgm:cxn modelId="{80181809-537E-428D-9C19-26A52BBB15DA}" type="presParOf" srcId="{C2D96621-CDE1-49B8-A039-803D97DF6BBA}" destId="{FBF7D682-DE02-4401-85DD-50A1FC1E80B6}" srcOrd="3" destOrd="0" presId="urn:microsoft.com/office/officeart/2005/8/layout/hList1"/>
    <dgm:cxn modelId="{A9FBE456-1040-4D03-9E46-2E37DCE098C1}" type="presParOf" srcId="{C2D96621-CDE1-49B8-A039-803D97DF6BBA}" destId="{8BE34742-D230-4D1B-9DB6-79746E4F61C1}" srcOrd="4" destOrd="0" presId="urn:microsoft.com/office/officeart/2005/8/layout/hList1"/>
    <dgm:cxn modelId="{91D42C3F-3A3E-42C1-8EEE-D86633FCA1DE}" type="presParOf" srcId="{8BE34742-D230-4D1B-9DB6-79746E4F61C1}" destId="{3D142025-D9AD-40A1-B11F-418BA76709A3}" srcOrd="0" destOrd="0" presId="urn:microsoft.com/office/officeart/2005/8/layout/hList1"/>
    <dgm:cxn modelId="{2DDA91A4-FE64-47BF-8AE4-8F76B5B00DD2}" type="presParOf" srcId="{8BE34742-D230-4D1B-9DB6-79746E4F61C1}" destId="{7B2FC5FA-7768-4A16-B7D2-CA96B2478113}" srcOrd="1" destOrd="0" presId="urn:microsoft.com/office/officeart/2005/8/layout/hList1"/>
    <dgm:cxn modelId="{D48561F9-7F58-4A64-8652-DF4544DBD8A6}" type="presParOf" srcId="{C2D96621-CDE1-49B8-A039-803D97DF6BBA}" destId="{56BAE4A4-0940-44FA-AF9A-E7781E79021C}" srcOrd="5" destOrd="0" presId="urn:microsoft.com/office/officeart/2005/8/layout/hList1"/>
    <dgm:cxn modelId="{58419CB6-AA1E-4580-B5D2-CA36C25DD9F2}" type="presParOf" srcId="{C2D96621-CDE1-49B8-A039-803D97DF6BBA}" destId="{346B512B-8002-4C9C-99D6-CFB514346EE0}" srcOrd="6" destOrd="0" presId="urn:microsoft.com/office/officeart/2005/8/layout/hList1"/>
    <dgm:cxn modelId="{02D3B6A1-2F16-42A6-96E2-68EBA2A97ECA}" type="presParOf" srcId="{346B512B-8002-4C9C-99D6-CFB514346EE0}" destId="{BA7ADE44-1EB9-43D7-AF3E-EFB438D28FA4}" srcOrd="0" destOrd="0" presId="urn:microsoft.com/office/officeart/2005/8/layout/hList1"/>
    <dgm:cxn modelId="{25CA3124-D3EC-4E3B-8354-9F121E03F78D}" type="presParOf" srcId="{346B512B-8002-4C9C-99D6-CFB514346EE0}" destId="{7998DD33-293C-492A-AB43-8F51987ABF98}"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1704-83A3-426C-8B42-D69D905E2861}">
      <dsp:nvSpPr>
        <dsp:cNvPr id="0" name=""/>
        <dsp:cNvSpPr/>
      </dsp:nvSpPr>
      <dsp:spPr>
        <a:xfrm>
          <a:off x="6168358" y="304395"/>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Deploy</a:t>
          </a:r>
          <a:endParaRPr lang="en-US" sz="2200" kern="1200" dirty="0">
            <a:solidFill>
              <a:schemeClr val="bg1"/>
            </a:solidFill>
          </a:endParaRPr>
        </a:p>
      </dsp:txBody>
      <dsp:txXfrm>
        <a:off x="6168358" y="304395"/>
        <a:ext cx="1811014" cy="1811014"/>
      </dsp:txXfrm>
    </dsp:sp>
    <dsp:sp modelId="{BAEE45E8-01C2-42AA-890A-3C1B010B7EEF}">
      <dsp:nvSpPr>
        <dsp:cNvPr id="0" name=""/>
        <dsp:cNvSpPr/>
      </dsp:nvSpPr>
      <dsp:spPr>
        <a:xfrm>
          <a:off x="2916037" y="260343"/>
          <a:ext cx="5115489" cy="5115489"/>
        </a:xfrm>
        <a:prstGeom prst="circularArrow">
          <a:avLst>
            <a:gd name="adj1" fmla="val 6904"/>
            <a:gd name="adj2" fmla="val 465466"/>
            <a:gd name="adj3" fmla="val 125275"/>
            <a:gd name="adj4" fmla="val 20469168"/>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B7035F7-92ED-438B-8BB1-6EAF0FFE6584}">
      <dsp:nvSpPr>
        <dsp:cNvPr id="0" name=""/>
        <dsp:cNvSpPr/>
      </dsp:nvSpPr>
      <dsp:spPr>
        <a:xfrm>
          <a:off x="6168326" y="3190031"/>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Monitor</a:t>
          </a:r>
          <a:endParaRPr lang="en-US" sz="2200" kern="1200" dirty="0">
            <a:solidFill>
              <a:schemeClr val="bg1"/>
            </a:solidFill>
          </a:endParaRPr>
        </a:p>
      </dsp:txBody>
      <dsp:txXfrm>
        <a:off x="6168326" y="3190031"/>
        <a:ext cx="1811014" cy="1811014"/>
      </dsp:txXfrm>
    </dsp:sp>
    <dsp:sp modelId="{757FFF9A-8295-4C62-B8BC-054E03A8F28B}">
      <dsp:nvSpPr>
        <dsp:cNvPr id="0" name=""/>
        <dsp:cNvSpPr/>
      </dsp:nvSpPr>
      <dsp:spPr>
        <a:xfrm>
          <a:off x="2907738" y="22044"/>
          <a:ext cx="5115489" cy="5115489"/>
        </a:xfrm>
        <a:prstGeom prst="circularArrow">
          <a:avLst>
            <a:gd name="adj1" fmla="val 6904"/>
            <a:gd name="adj2" fmla="val 465466"/>
            <a:gd name="adj3" fmla="val 5833818"/>
            <a:gd name="adj4" fmla="val 4269319"/>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B0E5396-71AC-4316-B056-A413394ED4E4}">
      <dsp:nvSpPr>
        <dsp:cNvPr id="0" name=""/>
        <dsp:cNvSpPr/>
      </dsp:nvSpPr>
      <dsp:spPr>
        <a:xfrm>
          <a:off x="3092187" y="3247199"/>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Requirements</a:t>
          </a:r>
          <a:endParaRPr lang="en-US" sz="2200" kern="1200" dirty="0">
            <a:solidFill>
              <a:schemeClr val="bg1"/>
            </a:solidFill>
          </a:endParaRPr>
        </a:p>
      </dsp:txBody>
      <dsp:txXfrm>
        <a:off x="3092187" y="3247199"/>
        <a:ext cx="1811014" cy="1811014"/>
      </dsp:txXfrm>
    </dsp:sp>
    <dsp:sp modelId="{C5E34E04-D988-4A96-8C95-7B68EFE293A1}">
      <dsp:nvSpPr>
        <dsp:cNvPr id="0" name=""/>
        <dsp:cNvSpPr/>
      </dsp:nvSpPr>
      <dsp:spPr>
        <a:xfrm>
          <a:off x="2982750" y="163459"/>
          <a:ext cx="5115489" cy="5115489"/>
        </a:xfrm>
        <a:prstGeom prst="circularArrow">
          <a:avLst>
            <a:gd name="adj1" fmla="val 6904"/>
            <a:gd name="adj2" fmla="val 465466"/>
            <a:gd name="adj3" fmla="val 11494536"/>
            <a:gd name="adj4" fmla="val 9960367"/>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F11F8C1-F36C-4D2A-A9F2-D4A2F58ED523}">
      <dsp:nvSpPr>
        <dsp:cNvPr id="0" name=""/>
        <dsp:cNvSpPr/>
      </dsp:nvSpPr>
      <dsp:spPr>
        <a:xfrm>
          <a:off x="3092133" y="190069"/>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Create</a:t>
          </a:r>
          <a:endParaRPr lang="en-US" sz="2200" kern="1200" dirty="0">
            <a:solidFill>
              <a:schemeClr val="bg1"/>
            </a:solidFill>
          </a:endParaRPr>
        </a:p>
      </dsp:txBody>
      <dsp:txXfrm>
        <a:off x="3092133" y="190069"/>
        <a:ext cx="1811014" cy="1811014"/>
      </dsp:txXfrm>
    </dsp:sp>
    <dsp:sp modelId="{EC6D4394-230A-48A7-A3CB-5C2FC71D82F1}">
      <dsp:nvSpPr>
        <dsp:cNvPr id="0" name=""/>
        <dsp:cNvSpPr/>
      </dsp:nvSpPr>
      <dsp:spPr>
        <a:xfrm>
          <a:off x="2844966" y="90909"/>
          <a:ext cx="5115489" cy="5115489"/>
        </a:xfrm>
        <a:prstGeom prst="circularArrow">
          <a:avLst>
            <a:gd name="adj1" fmla="val 6904"/>
            <a:gd name="adj2" fmla="val 465466"/>
            <a:gd name="adj3" fmla="val 16970664"/>
            <a:gd name="adj4" fmla="val 15402939"/>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1704-83A3-426C-8B42-D69D905E2861}">
      <dsp:nvSpPr>
        <dsp:cNvPr id="0" name=""/>
        <dsp:cNvSpPr/>
      </dsp:nvSpPr>
      <dsp:spPr>
        <a:xfrm>
          <a:off x="6168358" y="304395"/>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Deploy</a:t>
          </a:r>
          <a:endParaRPr lang="en-US" sz="2200" kern="1200" dirty="0">
            <a:solidFill>
              <a:schemeClr val="bg1"/>
            </a:solidFill>
          </a:endParaRPr>
        </a:p>
      </dsp:txBody>
      <dsp:txXfrm>
        <a:off x="6168358" y="304395"/>
        <a:ext cx="1811014" cy="1811014"/>
      </dsp:txXfrm>
    </dsp:sp>
    <dsp:sp modelId="{BAEE45E8-01C2-42AA-890A-3C1B010B7EEF}">
      <dsp:nvSpPr>
        <dsp:cNvPr id="0" name=""/>
        <dsp:cNvSpPr/>
      </dsp:nvSpPr>
      <dsp:spPr>
        <a:xfrm>
          <a:off x="2916037" y="260343"/>
          <a:ext cx="5115489" cy="5115489"/>
        </a:xfrm>
        <a:prstGeom prst="circularArrow">
          <a:avLst>
            <a:gd name="adj1" fmla="val 6904"/>
            <a:gd name="adj2" fmla="val 465466"/>
            <a:gd name="adj3" fmla="val 125275"/>
            <a:gd name="adj4" fmla="val 20469168"/>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B7035F7-92ED-438B-8BB1-6EAF0FFE6584}">
      <dsp:nvSpPr>
        <dsp:cNvPr id="0" name=""/>
        <dsp:cNvSpPr/>
      </dsp:nvSpPr>
      <dsp:spPr>
        <a:xfrm>
          <a:off x="6168326" y="3190031"/>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Monitor</a:t>
          </a:r>
          <a:endParaRPr lang="en-US" sz="2200" kern="1200" dirty="0">
            <a:solidFill>
              <a:schemeClr val="bg1"/>
            </a:solidFill>
          </a:endParaRPr>
        </a:p>
      </dsp:txBody>
      <dsp:txXfrm>
        <a:off x="6168326" y="3190031"/>
        <a:ext cx="1811014" cy="1811014"/>
      </dsp:txXfrm>
    </dsp:sp>
    <dsp:sp modelId="{757FFF9A-8295-4C62-B8BC-054E03A8F28B}">
      <dsp:nvSpPr>
        <dsp:cNvPr id="0" name=""/>
        <dsp:cNvSpPr/>
      </dsp:nvSpPr>
      <dsp:spPr>
        <a:xfrm>
          <a:off x="2907738" y="22044"/>
          <a:ext cx="5115489" cy="5115489"/>
        </a:xfrm>
        <a:prstGeom prst="circularArrow">
          <a:avLst>
            <a:gd name="adj1" fmla="val 6904"/>
            <a:gd name="adj2" fmla="val 465466"/>
            <a:gd name="adj3" fmla="val 5833818"/>
            <a:gd name="adj4" fmla="val 4269319"/>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B0E5396-71AC-4316-B056-A413394ED4E4}">
      <dsp:nvSpPr>
        <dsp:cNvPr id="0" name=""/>
        <dsp:cNvSpPr/>
      </dsp:nvSpPr>
      <dsp:spPr>
        <a:xfrm>
          <a:off x="3092187" y="3247199"/>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Requirements</a:t>
          </a:r>
          <a:endParaRPr lang="en-US" sz="2200" kern="1200" dirty="0">
            <a:solidFill>
              <a:schemeClr val="bg1"/>
            </a:solidFill>
          </a:endParaRPr>
        </a:p>
      </dsp:txBody>
      <dsp:txXfrm>
        <a:off x="3092187" y="3247199"/>
        <a:ext cx="1811014" cy="1811014"/>
      </dsp:txXfrm>
    </dsp:sp>
    <dsp:sp modelId="{C5E34E04-D988-4A96-8C95-7B68EFE293A1}">
      <dsp:nvSpPr>
        <dsp:cNvPr id="0" name=""/>
        <dsp:cNvSpPr/>
      </dsp:nvSpPr>
      <dsp:spPr>
        <a:xfrm>
          <a:off x="2982750" y="163459"/>
          <a:ext cx="5115489" cy="5115489"/>
        </a:xfrm>
        <a:prstGeom prst="circularArrow">
          <a:avLst>
            <a:gd name="adj1" fmla="val 6904"/>
            <a:gd name="adj2" fmla="val 465466"/>
            <a:gd name="adj3" fmla="val 11494536"/>
            <a:gd name="adj4" fmla="val 9960367"/>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F11F8C1-F36C-4D2A-A9F2-D4A2F58ED523}">
      <dsp:nvSpPr>
        <dsp:cNvPr id="0" name=""/>
        <dsp:cNvSpPr/>
      </dsp:nvSpPr>
      <dsp:spPr>
        <a:xfrm>
          <a:off x="3092133" y="190069"/>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Create</a:t>
          </a:r>
          <a:endParaRPr lang="en-US" sz="2200" kern="1200" dirty="0">
            <a:solidFill>
              <a:schemeClr val="bg1"/>
            </a:solidFill>
          </a:endParaRPr>
        </a:p>
      </dsp:txBody>
      <dsp:txXfrm>
        <a:off x="3092133" y="190069"/>
        <a:ext cx="1811014" cy="1811014"/>
      </dsp:txXfrm>
    </dsp:sp>
    <dsp:sp modelId="{EC6D4394-230A-48A7-A3CB-5C2FC71D82F1}">
      <dsp:nvSpPr>
        <dsp:cNvPr id="0" name=""/>
        <dsp:cNvSpPr/>
      </dsp:nvSpPr>
      <dsp:spPr>
        <a:xfrm>
          <a:off x="2844966" y="90909"/>
          <a:ext cx="5115489" cy="5115489"/>
        </a:xfrm>
        <a:prstGeom prst="circularArrow">
          <a:avLst>
            <a:gd name="adj1" fmla="val 6904"/>
            <a:gd name="adj2" fmla="val 465466"/>
            <a:gd name="adj3" fmla="val 16970664"/>
            <a:gd name="adj4" fmla="val 15402939"/>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1704-83A3-426C-8B42-D69D905E2861}">
      <dsp:nvSpPr>
        <dsp:cNvPr id="0" name=""/>
        <dsp:cNvSpPr/>
      </dsp:nvSpPr>
      <dsp:spPr>
        <a:xfrm>
          <a:off x="6168358" y="304395"/>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Deploy</a:t>
          </a:r>
          <a:endParaRPr lang="en-US" sz="2200" kern="1200" dirty="0">
            <a:solidFill>
              <a:schemeClr val="bg1"/>
            </a:solidFill>
          </a:endParaRPr>
        </a:p>
      </dsp:txBody>
      <dsp:txXfrm>
        <a:off x="6168358" y="304395"/>
        <a:ext cx="1811014" cy="1811014"/>
      </dsp:txXfrm>
    </dsp:sp>
    <dsp:sp modelId="{BAEE45E8-01C2-42AA-890A-3C1B010B7EEF}">
      <dsp:nvSpPr>
        <dsp:cNvPr id="0" name=""/>
        <dsp:cNvSpPr/>
      </dsp:nvSpPr>
      <dsp:spPr>
        <a:xfrm>
          <a:off x="2916037" y="260343"/>
          <a:ext cx="5115489" cy="5115489"/>
        </a:xfrm>
        <a:prstGeom prst="circularArrow">
          <a:avLst>
            <a:gd name="adj1" fmla="val 6904"/>
            <a:gd name="adj2" fmla="val 465466"/>
            <a:gd name="adj3" fmla="val 125275"/>
            <a:gd name="adj4" fmla="val 20469168"/>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B7035F7-92ED-438B-8BB1-6EAF0FFE6584}">
      <dsp:nvSpPr>
        <dsp:cNvPr id="0" name=""/>
        <dsp:cNvSpPr/>
      </dsp:nvSpPr>
      <dsp:spPr>
        <a:xfrm>
          <a:off x="6168326" y="3190031"/>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Monitor</a:t>
          </a:r>
          <a:endParaRPr lang="en-US" sz="2200" kern="1200" dirty="0">
            <a:solidFill>
              <a:schemeClr val="bg1"/>
            </a:solidFill>
          </a:endParaRPr>
        </a:p>
      </dsp:txBody>
      <dsp:txXfrm>
        <a:off x="6168326" y="3190031"/>
        <a:ext cx="1811014" cy="1811014"/>
      </dsp:txXfrm>
    </dsp:sp>
    <dsp:sp modelId="{757FFF9A-8295-4C62-B8BC-054E03A8F28B}">
      <dsp:nvSpPr>
        <dsp:cNvPr id="0" name=""/>
        <dsp:cNvSpPr/>
      </dsp:nvSpPr>
      <dsp:spPr>
        <a:xfrm>
          <a:off x="2907738" y="22044"/>
          <a:ext cx="5115489" cy="5115489"/>
        </a:xfrm>
        <a:prstGeom prst="circularArrow">
          <a:avLst>
            <a:gd name="adj1" fmla="val 6904"/>
            <a:gd name="adj2" fmla="val 465466"/>
            <a:gd name="adj3" fmla="val 5833818"/>
            <a:gd name="adj4" fmla="val 4269319"/>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B0E5396-71AC-4316-B056-A413394ED4E4}">
      <dsp:nvSpPr>
        <dsp:cNvPr id="0" name=""/>
        <dsp:cNvSpPr/>
      </dsp:nvSpPr>
      <dsp:spPr>
        <a:xfrm>
          <a:off x="3092187" y="3247199"/>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Requirements</a:t>
          </a:r>
          <a:endParaRPr lang="en-US" sz="2200" kern="1200" dirty="0">
            <a:solidFill>
              <a:schemeClr val="bg1"/>
            </a:solidFill>
          </a:endParaRPr>
        </a:p>
      </dsp:txBody>
      <dsp:txXfrm>
        <a:off x="3092187" y="3247199"/>
        <a:ext cx="1811014" cy="1811014"/>
      </dsp:txXfrm>
    </dsp:sp>
    <dsp:sp modelId="{C5E34E04-D988-4A96-8C95-7B68EFE293A1}">
      <dsp:nvSpPr>
        <dsp:cNvPr id="0" name=""/>
        <dsp:cNvSpPr/>
      </dsp:nvSpPr>
      <dsp:spPr>
        <a:xfrm>
          <a:off x="2982750" y="163459"/>
          <a:ext cx="5115489" cy="5115489"/>
        </a:xfrm>
        <a:prstGeom prst="circularArrow">
          <a:avLst>
            <a:gd name="adj1" fmla="val 6904"/>
            <a:gd name="adj2" fmla="val 465466"/>
            <a:gd name="adj3" fmla="val 11494536"/>
            <a:gd name="adj4" fmla="val 9960367"/>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F11F8C1-F36C-4D2A-A9F2-D4A2F58ED523}">
      <dsp:nvSpPr>
        <dsp:cNvPr id="0" name=""/>
        <dsp:cNvSpPr/>
      </dsp:nvSpPr>
      <dsp:spPr>
        <a:xfrm>
          <a:off x="3092133" y="190069"/>
          <a:ext cx="1811014" cy="181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Create</a:t>
          </a:r>
          <a:endParaRPr lang="en-US" sz="2200" kern="1200" dirty="0">
            <a:solidFill>
              <a:schemeClr val="bg1"/>
            </a:solidFill>
          </a:endParaRPr>
        </a:p>
      </dsp:txBody>
      <dsp:txXfrm>
        <a:off x="3092133" y="190069"/>
        <a:ext cx="1811014" cy="1811014"/>
      </dsp:txXfrm>
    </dsp:sp>
    <dsp:sp modelId="{EC6D4394-230A-48A7-A3CB-5C2FC71D82F1}">
      <dsp:nvSpPr>
        <dsp:cNvPr id="0" name=""/>
        <dsp:cNvSpPr/>
      </dsp:nvSpPr>
      <dsp:spPr>
        <a:xfrm>
          <a:off x="2844966" y="90909"/>
          <a:ext cx="5115489" cy="5115489"/>
        </a:xfrm>
        <a:prstGeom prst="circularArrow">
          <a:avLst>
            <a:gd name="adj1" fmla="val 6904"/>
            <a:gd name="adj2" fmla="val 465466"/>
            <a:gd name="adj3" fmla="val 16970664"/>
            <a:gd name="adj4" fmla="val 15402939"/>
            <a:gd name="adj5" fmla="val 8054"/>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4278B-687A-474B-9A80-0103E3A9D04E}">
      <dsp:nvSpPr>
        <dsp:cNvPr id="0" name=""/>
        <dsp:cNvSpPr/>
      </dsp:nvSpPr>
      <dsp:spPr>
        <a:xfrm>
          <a:off x="3742" y="73078"/>
          <a:ext cx="225038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Malware Detection</a:t>
          </a:r>
          <a:endParaRPr lang="en-US" sz="1500" kern="1200" dirty="0"/>
        </a:p>
      </dsp:txBody>
      <dsp:txXfrm>
        <a:off x="3742" y="73078"/>
        <a:ext cx="2250389" cy="432000"/>
      </dsp:txXfrm>
    </dsp:sp>
    <dsp:sp modelId="{C1939881-EFED-4B1B-8DF8-05902071D8F2}">
      <dsp:nvSpPr>
        <dsp:cNvPr id="0" name=""/>
        <dsp:cNvSpPr/>
      </dsp:nvSpPr>
      <dsp:spPr>
        <a:xfrm>
          <a:off x="3742" y="505078"/>
          <a:ext cx="2250389" cy="43748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Malware detected on a sensitive computer</a:t>
          </a:r>
          <a:endParaRPr lang="en-US" sz="1500" b="1"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smtClean="0"/>
            <a:t>Threshold</a:t>
          </a:r>
          <a:r>
            <a:rPr lang="en-US" sz="1500" kern="1200" dirty="0" smtClean="0"/>
            <a:t>:</a:t>
          </a:r>
          <a:endParaRPr lang="en-US" sz="1500" kern="1200" dirty="0"/>
        </a:p>
        <a:p>
          <a:pPr marL="228600" lvl="2" indent="-114300" algn="l" defTabSz="666750">
            <a:lnSpc>
              <a:spcPct val="90000"/>
            </a:lnSpc>
            <a:spcBef>
              <a:spcPct val="0"/>
            </a:spcBef>
            <a:spcAft>
              <a:spcPct val="15000"/>
            </a:spcAft>
            <a:buChar char="••"/>
          </a:pPr>
          <a:r>
            <a:rPr lang="en-US" sz="1500" kern="1200" dirty="0" smtClean="0"/>
            <a:t>Computer to monitor (collections)</a:t>
          </a:r>
          <a:endParaRPr lang="en-US" sz="1500" kern="1200" dirty="0"/>
        </a:p>
        <a:p>
          <a:pPr marL="228600" lvl="2" indent="-114300" algn="l" defTabSz="666750">
            <a:lnSpc>
              <a:spcPct val="90000"/>
            </a:lnSpc>
            <a:spcBef>
              <a:spcPct val="0"/>
            </a:spcBef>
            <a:spcAft>
              <a:spcPct val="15000"/>
            </a:spcAft>
            <a:buChar char="••"/>
          </a:pPr>
          <a:r>
            <a:rPr lang="en-US" sz="1500" kern="1200" dirty="0" smtClean="0"/>
            <a:t>Sensitivity (High = Any, Medium = Manual Action, Low = Infected)</a:t>
          </a:r>
          <a:endParaRPr lang="en-US" sz="1500" kern="1200" dirty="0"/>
        </a:p>
        <a:p>
          <a:pPr marL="228600" lvl="2"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smtClean="0"/>
            <a:t>Admin expected response:</a:t>
          </a:r>
          <a:endParaRPr lang="en-US" sz="1500" kern="1200" dirty="0"/>
        </a:p>
        <a:p>
          <a:pPr marL="228600" lvl="2" indent="-114300" algn="l" defTabSz="666750">
            <a:lnSpc>
              <a:spcPct val="90000"/>
            </a:lnSpc>
            <a:spcBef>
              <a:spcPct val="0"/>
            </a:spcBef>
            <a:spcAft>
              <a:spcPct val="15000"/>
            </a:spcAft>
            <a:buChar char="••"/>
          </a:pPr>
          <a:r>
            <a:rPr lang="en-US" sz="1500" kern="1200" dirty="0" smtClean="0"/>
            <a:t>Open Computer Details report. </a:t>
          </a:r>
          <a:endParaRPr lang="en-US" sz="1500" kern="1200" dirty="0"/>
        </a:p>
        <a:p>
          <a:pPr marL="228600" lvl="2" indent="-114300" algn="l" defTabSz="666750">
            <a:lnSpc>
              <a:spcPct val="90000"/>
            </a:lnSpc>
            <a:spcBef>
              <a:spcPct val="0"/>
            </a:spcBef>
            <a:spcAft>
              <a:spcPct val="15000"/>
            </a:spcAft>
            <a:buChar char="••"/>
          </a:pPr>
          <a:r>
            <a:rPr lang="en-US" sz="1500" kern="1200" dirty="0" smtClean="0"/>
            <a:t>Learn more about the malware</a:t>
          </a:r>
          <a:endParaRPr lang="en-US" sz="1500" kern="1200" dirty="0"/>
        </a:p>
        <a:p>
          <a:pPr marL="228600" lvl="2" indent="-114300" algn="l" defTabSz="666750">
            <a:lnSpc>
              <a:spcPct val="90000"/>
            </a:lnSpc>
            <a:spcBef>
              <a:spcPct val="0"/>
            </a:spcBef>
            <a:spcAft>
              <a:spcPct val="15000"/>
            </a:spcAft>
            <a:buChar char="••"/>
          </a:pPr>
          <a:endParaRPr lang="en-US" sz="1500" kern="1200" dirty="0"/>
        </a:p>
      </dsp:txBody>
      <dsp:txXfrm>
        <a:off x="3742" y="505078"/>
        <a:ext cx="2250389" cy="4374843"/>
      </dsp:txXfrm>
    </dsp:sp>
    <dsp:sp modelId="{6610BBCD-3932-4B65-A302-EA7370779190}">
      <dsp:nvSpPr>
        <dsp:cNvPr id="0" name=""/>
        <dsp:cNvSpPr/>
      </dsp:nvSpPr>
      <dsp:spPr>
        <a:xfrm>
          <a:off x="2569186" y="73078"/>
          <a:ext cx="225038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Malware Outbreak</a:t>
          </a:r>
          <a:endParaRPr lang="en-US" sz="1500" kern="1200" dirty="0"/>
        </a:p>
      </dsp:txBody>
      <dsp:txXfrm>
        <a:off x="2569186" y="73078"/>
        <a:ext cx="2250389" cy="432000"/>
      </dsp:txXfrm>
    </dsp:sp>
    <dsp:sp modelId="{93E92FA5-9DA5-4520-9610-6E591CEFB8AE}">
      <dsp:nvSpPr>
        <dsp:cNvPr id="0" name=""/>
        <dsp:cNvSpPr/>
      </dsp:nvSpPr>
      <dsp:spPr>
        <a:xfrm>
          <a:off x="2569186" y="505078"/>
          <a:ext cx="2250389" cy="43748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A specific malware is being detected on multiple computers in a period of 24 hours</a:t>
          </a:r>
          <a:endParaRPr lang="en-US" sz="1500" b="1"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smtClean="0"/>
            <a:t>Threshold</a:t>
          </a:r>
          <a:r>
            <a:rPr lang="en-US" sz="1500" kern="1200" dirty="0" smtClean="0"/>
            <a:t>:</a:t>
          </a:r>
          <a:endParaRPr lang="en-US" sz="1500" kern="1200" dirty="0"/>
        </a:p>
        <a:p>
          <a:pPr marL="228600" lvl="2" indent="-114300" algn="l" defTabSz="666750">
            <a:lnSpc>
              <a:spcPct val="90000"/>
            </a:lnSpc>
            <a:spcBef>
              <a:spcPct val="0"/>
            </a:spcBef>
            <a:spcAft>
              <a:spcPct val="15000"/>
            </a:spcAft>
            <a:buChar char="••"/>
          </a:pPr>
          <a:r>
            <a:rPr lang="en-US" sz="1500" kern="1200" dirty="0" smtClean="0"/>
            <a:t>Number of computers</a:t>
          </a:r>
          <a:endParaRPr lang="en-US" sz="1500" kern="1200" dirty="0"/>
        </a:p>
        <a:p>
          <a:pPr marL="228600" lvl="2"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smtClean="0"/>
            <a:t>Admin expected response:</a:t>
          </a:r>
          <a:endParaRPr lang="en-US" sz="1500" kern="1200" dirty="0"/>
        </a:p>
        <a:p>
          <a:pPr marL="228600" lvl="2" indent="-114300" algn="l" defTabSz="666750">
            <a:lnSpc>
              <a:spcPct val="90000"/>
            </a:lnSpc>
            <a:spcBef>
              <a:spcPct val="0"/>
            </a:spcBef>
            <a:spcAft>
              <a:spcPct val="15000"/>
            </a:spcAft>
            <a:buChar char="••"/>
          </a:pPr>
          <a:r>
            <a:rPr lang="en-US" sz="1500" kern="1200" dirty="0" smtClean="0"/>
            <a:t>Open Malware Details report</a:t>
          </a:r>
        </a:p>
        <a:p>
          <a:pPr marL="228600" lvl="2" indent="-114300" algn="l" defTabSz="666750">
            <a:lnSpc>
              <a:spcPct val="90000"/>
            </a:lnSpc>
            <a:spcBef>
              <a:spcPct val="0"/>
            </a:spcBef>
            <a:spcAft>
              <a:spcPct val="15000"/>
            </a:spcAft>
            <a:buChar char="••"/>
          </a:pPr>
          <a:r>
            <a:rPr lang="en-US" sz="1500" kern="1200" dirty="0" smtClean="0"/>
            <a:t>Identify FEP mitigation</a:t>
          </a:r>
        </a:p>
        <a:p>
          <a:pPr marL="228600" lvl="2" indent="-114300" algn="l" defTabSz="666750">
            <a:lnSpc>
              <a:spcPct val="90000"/>
            </a:lnSpc>
            <a:spcBef>
              <a:spcPct val="0"/>
            </a:spcBef>
            <a:spcAft>
              <a:spcPct val="15000"/>
            </a:spcAft>
            <a:buChar char="••"/>
          </a:pPr>
          <a:r>
            <a:rPr lang="en-US" sz="1500" kern="1200" dirty="0" smtClean="0"/>
            <a:t>Scope the infection</a:t>
          </a:r>
        </a:p>
        <a:p>
          <a:pPr marL="228600" lvl="2" indent="-114300" algn="l" defTabSz="666750">
            <a:lnSpc>
              <a:spcPct val="90000"/>
            </a:lnSpc>
            <a:spcBef>
              <a:spcPct val="0"/>
            </a:spcBef>
            <a:spcAft>
              <a:spcPct val="15000"/>
            </a:spcAft>
            <a:buChar char="••"/>
          </a:pPr>
          <a:r>
            <a:rPr lang="en-US" sz="1500" kern="1200" dirty="0" smtClean="0"/>
            <a:t>Learn more about the malware</a:t>
          </a:r>
          <a:endParaRPr lang="en-US" sz="1500" kern="1200" dirty="0"/>
        </a:p>
        <a:p>
          <a:pPr marL="228600" lvl="2" indent="-114300" algn="l" defTabSz="666750">
            <a:lnSpc>
              <a:spcPct val="90000"/>
            </a:lnSpc>
            <a:spcBef>
              <a:spcPct val="0"/>
            </a:spcBef>
            <a:spcAft>
              <a:spcPct val="15000"/>
            </a:spcAft>
            <a:buChar char="••"/>
          </a:pPr>
          <a:endParaRPr lang="en-US" sz="1500" kern="1200" dirty="0"/>
        </a:p>
      </dsp:txBody>
      <dsp:txXfrm>
        <a:off x="2569186" y="505078"/>
        <a:ext cx="2250389" cy="4374843"/>
      </dsp:txXfrm>
    </dsp:sp>
    <dsp:sp modelId="{3D142025-D9AD-40A1-B11F-418BA76709A3}">
      <dsp:nvSpPr>
        <dsp:cNvPr id="0" name=""/>
        <dsp:cNvSpPr/>
      </dsp:nvSpPr>
      <dsp:spPr>
        <a:xfrm>
          <a:off x="5134630" y="73078"/>
          <a:ext cx="225038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Repeated Malware</a:t>
          </a:r>
          <a:endParaRPr lang="en-US" sz="1500" kern="1200" dirty="0"/>
        </a:p>
      </dsp:txBody>
      <dsp:txXfrm>
        <a:off x="5134630" y="73078"/>
        <a:ext cx="2250389" cy="432000"/>
      </dsp:txXfrm>
    </dsp:sp>
    <dsp:sp modelId="{7B2FC5FA-7768-4A16-B7D2-CA96B2478113}">
      <dsp:nvSpPr>
        <dsp:cNvPr id="0" name=""/>
        <dsp:cNvSpPr/>
      </dsp:nvSpPr>
      <dsp:spPr>
        <a:xfrm>
          <a:off x="5134630" y="505078"/>
          <a:ext cx="2250389" cy="43748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A specific malware is detected multiple times on the same computer(s)</a:t>
          </a:r>
          <a:endParaRPr lang="en-US" sz="1500" b="1"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smtClean="0"/>
            <a:t>Threshold</a:t>
          </a:r>
          <a:r>
            <a:rPr lang="en-US" sz="1500" kern="1200" dirty="0" smtClean="0"/>
            <a:t>:</a:t>
          </a:r>
          <a:endParaRPr lang="en-US" sz="1500" kern="1200" dirty="0"/>
        </a:p>
        <a:p>
          <a:pPr marL="228600" lvl="2" indent="-114300" algn="l" defTabSz="666750">
            <a:lnSpc>
              <a:spcPct val="90000"/>
            </a:lnSpc>
            <a:spcBef>
              <a:spcPct val="0"/>
            </a:spcBef>
            <a:spcAft>
              <a:spcPct val="15000"/>
            </a:spcAft>
            <a:buChar char="••"/>
          </a:pPr>
          <a:r>
            <a:rPr lang="en-US" sz="1500" kern="1200" dirty="0" smtClean="0"/>
            <a:t>Computer to monitor (collections)</a:t>
          </a:r>
        </a:p>
        <a:p>
          <a:pPr marL="228600" lvl="2" indent="-114300" algn="l" defTabSz="666750">
            <a:lnSpc>
              <a:spcPct val="90000"/>
            </a:lnSpc>
            <a:spcBef>
              <a:spcPct val="0"/>
            </a:spcBef>
            <a:spcAft>
              <a:spcPct val="15000"/>
            </a:spcAft>
            <a:buChar char="••"/>
          </a:pPr>
          <a:r>
            <a:rPr lang="en-US" sz="1500" kern="1200" dirty="0" smtClean="0"/>
            <a:t>Number of detections</a:t>
          </a:r>
          <a:endParaRPr lang="en-US" sz="1500" kern="1200" dirty="0"/>
        </a:p>
        <a:p>
          <a:pPr marL="228600" lvl="2" indent="-114300" algn="l" defTabSz="666750">
            <a:lnSpc>
              <a:spcPct val="90000"/>
            </a:lnSpc>
            <a:spcBef>
              <a:spcPct val="0"/>
            </a:spcBef>
            <a:spcAft>
              <a:spcPct val="15000"/>
            </a:spcAft>
            <a:buChar char="••"/>
          </a:pPr>
          <a:r>
            <a:rPr lang="en-US" sz="1500" kern="1200" dirty="0" smtClean="0"/>
            <a:t>Detection interval</a:t>
          </a:r>
          <a:endParaRPr lang="en-US" sz="1500" kern="1200" dirty="0"/>
        </a:p>
        <a:p>
          <a:pPr marL="228600" lvl="2"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smtClean="0"/>
            <a:t>Admin expected response:</a:t>
          </a:r>
          <a:endParaRPr lang="en-US" sz="1500" kern="1200" dirty="0"/>
        </a:p>
        <a:p>
          <a:pPr marL="228600" lvl="2" indent="-114300" algn="l" defTabSz="666750">
            <a:lnSpc>
              <a:spcPct val="90000"/>
            </a:lnSpc>
            <a:spcBef>
              <a:spcPct val="0"/>
            </a:spcBef>
            <a:spcAft>
              <a:spcPct val="15000"/>
            </a:spcAft>
            <a:buChar char="••"/>
          </a:pPr>
          <a:r>
            <a:rPr lang="en-US" sz="1500" kern="1200" dirty="0" smtClean="0"/>
            <a:t>Open Computer Details report</a:t>
          </a:r>
          <a:endParaRPr lang="en-US" sz="1500" kern="1200" dirty="0"/>
        </a:p>
        <a:p>
          <a:pPr marL="228600" lvl="2" indent="-114300" algn="l" defTabSz="666750">
            <a:lnSpc>
              <a:spcPct val="90000"/>
            </a:lnSpc>
            <a:spcBef>
              <a:spcPct val="0"/>
            </a:spcBef>
            <a:spcAft>
              <a:spcPct val="15000"/>
            </a:spcAft>
            <a:buChar char="••"/>
          </a:pPr>
          <a:r>
            <a:rPr lang="en-US" sz="1500" kern="1200" dirty="0" smtClean="0"/>
            <a:t>Learn more about the malware</a:t>
          </a:r>
          <a:endParaRPr lang="en-US" sz="1500" kern="1200" dirty="0"/>
        </a:p>
      </dsp:txBody>
      <dsp:txXfrm>
        <a:off x="5134630" y="505078"/>
        <a:ext cx="2250389" cy="4374843"/>
      </dsp:txXfrm>
    </dsp:sp>
    <dsp:sp modelId="{BA7ADE44-1EB9-43D7-AF3E-EFB438D28FA4}">
      <dsp:nvSpPr>
        <dsp:cNvPr id="0" name=""/>
        <dsp:cNvSpPr/>
      </dsp:nvSpPr>
      <dsp:spPr>
        <a:xfrm>
          <a:off x="7700074" y="73078"/>
          <a:ext cx="225038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Multiple Malware</a:t>
          </a:r>
          <a:endParaRPr lang="en-US" sz="1500" kern="1200" dirty="0"/>
        </a:p>
      </dsp:txBody>
      <dsp:txXfrm>
        <a:off x="7700074" y="73078"/>
        <a:ext cx="2250389" cy="432000"/>
      </dsp:txXfrm>
    </dsp:sp>
    <dsp:sp modelId="{7998DD33-293C-492A-AB43-8F51987ABF98}">
      <dsp:nvSpPr>
        <dsp:cNvPr id="0" name=""/>
        <dsp:cNvSpPr/>
      </dsp:nvSpPr>
      <dsp:spPr>
        <a:xfrm>
          <a:off x="7700074" y="505078"/>
          <a:ext cx="2250389" cy="43748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Several types of malware are detected on a computer(s)</a:t>
          </a:r>
          <a:endParaRPr lang="en-US" sz="1500" b="1"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smtClean="0"/>
            <a:t>Threshold</a:t>
          </a:r>
          <a:r>
            <a:rPr lang="en-US" sz="1500" kern="1200" dirty="0" smtClean="0"/>
            <a:t>:</a:t>
          </a:r>
          <a:endParaRPr lang="en-US" sz="1500" kern="1200" dirty="0"/>
        </a:p>
        <a:p>
          <a:pPr marL="228600" lvl="2" indent="-114300" algn="l" defTabSz="666750">
            <a:lnSpc>
              <a:spcPct val="90000"/>
            </a:lnSpc>
            <a:spcBef>
              <a:spcPct val="0"/>
            </a:spcBef>
            <a:spcAft>
              <a:spcPct val="15000"/>
            </a:spcAft>
            <a:buChar char="••"/>
          </a:pPr>
          <a:r>
            <a:rPr lang="en-US" sz="1500" kern="1200" dirty="0" smtClean="0"/>
            <a:t>Computer to monitor (collections)</a:t>
          </a:r>
        </a:p>
        <a:p>
          <a:pPr marL="228600" lvl="2" indent="-114300" algn="l" defTabSz="666750">
            <a:lnSpc>
              <a:spcPct val="90000"/>
            </a:lnSpc>
            <a:spcBef>
              <a:spcPct val="0"/>
            </a:spcBef>
            <a:spcAft>
              <a:spcPct val="15000"/>
            </a:spcAft>
            <a:buChar char="••"/>
          </a:pPr>
          <a:r>
            <a:rPr lang="en-US" sz="1500" kern="1200" dirty="0" smtClean="0"/>
            <a:t>Number of malware types </a:t>
          </a:r>
        </a:p>
        <a:p>
          <a:pPr marL="228600" lvl="2" indent="-114300" algn="l" defTabSz="666750">
            <a:lnSpc>
              <a:spcPct val="90000"/>
            </a:lnSpc>
            <a:spcBef>
              <a:spcPct val="0"/>
            </a:spcBef>
            <a:spcAft>
              <a:spcPct val="15000"/>
            </a:spcAft>
            <a:buChar char="••"/>
          </a:pPr>
          <a:r>
            <a:rPr lang="en-US" sz="1500" kern="1200" dirty="0" smtClean="0"/>
            <a:t>Detection interval</a:t>
          </a:r>
        </a:p>
        <a:p>
          <a:pPr marL="228600" lvl="2" indent="-114300" algn="l" defTabSz="666750">
            <a:lnSpc>
              <a:spcPct val="90000"/>
            </a:lnSpc>
            <a:spcBef>
              <a:spcPct val="0"/>
            </a:spcBef>
            <a:spcAft>
              <a:spcPct val="15000"/>
            </a:spcAft>
            <a:buChar char="••"/>
          </a:pPr>
          <a:endParaRPr lang="en-US" sz="1500" kern="1200" dirty="0" smtClean="0"/>
        </a:p>
        <a:p>
          <a:pPr marL="114300" lvl="1" indent="-114300" algn="l" defTabSz="666750">
            <a:lnSpc>
              <a:spcPct val="90000"/>
            </a:lnSpc>
            <a:spcBef>
              <a:spcPct val="0"/>
            </a:spcBef>
            <a:spcAft>
              <a:spcPct val="15000"/>
            </a:spcAft>
            <a:buChar char="••"/>
          </a:pPr>
          <a:r>
            <a:rPr lang="en-US" sz="1500" b="1" kern="1200" dirty="0" smtClean="0"/>
            <a:t>Admin expected response:</a:t>
          </a:r>
          <a:endParaRPr lang="en-US" sz="1500" kern="1200" dirty="0" smtClean="0"/>
        </a:p>
        <a:p>
          <a:pPr marL="228600" lvl="2" indent="-114300" algn="l" defTabSz="666750">
            <a:lnSpc>
              <a:spcPct val="90000"/>
            </a:lnSpc>
            <a:spcBef>
              <a:spcPct val="0"/>
            </a:spcBef>
            <a:spcAft>
              <a:spcPct val="15000"/>
            </a:spcAft>
            <a:buChar char="••"/>
          </a:pPr>
          <a:r>
            <a:rPr lang="en-US" sz="1500" kern="1200" dirty="0" smtClean="0"/>
            <a:t>Open Computer Details report</a:t>
          </a:r>
          <a:endParaRPr lang="en-US" sz="1500" kern="1200" dirty="0"/>
        </a:p>
        <a:p>
          <a:pPr marL="228600" lvl="2" indent="-114300" algn="l" defTabSz="666750">
            <a:lnSpc>
              <a:spcPct val="90000"/>
            </a:lnSpc>
            <a:spcBef>
              <a:spcPct val="0"/>
            </a:spcBef>
            <a:spcAft>
              <a:spcPct val="15000"/>
            </a:spcAft>
            <a:buChar char="••"/>
          </a:pPr>
          <a:r>
            <a:rPr lang="en-US" sz="1500" kern="1200" dirty="0" smtClean="0"/>
            <a:t>Learn more about the malware</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700074" y="505078"/>
        <a:ext cx="2250389" cy="437484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342900" indent="-342900">
              <a:lnSpc>
                <a:spcPct val="150000"/>
              </a:lnSpc>
              <a:spcBef>
                <a:spcPts val="0"/>
              </a:spcBef>
              <a:spcAft>
                <a:spcPts val="0"/>
              </a:spcAft>
              <a:buFont typeface="Arial"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73249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69200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03297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02548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84639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79692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440855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60685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8463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a:t>
            </a:fld>
            <a:endParaRPr lang="en-US" dirty="0">
              <a:latin typeface="Segoe" pitchFamily="34" charset="0"/>
            </a:endParaRPr>
          </a:p>
        </p:txBody>
      </p:sp>
    </p:spTree>
    <p:extLst>
      <p:ext uri="{BB962C8B-B14F-4D97-AF65-F5344CB8AC3E}">
        <p14:creationId xmlns:p14="http://schemas.microsoft.com/office/powerpoint/2010/main" val="3307864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796920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2BE51-5BE8-425A-B830-4F9B98B25985}" type="slidenum">
              <a:rPr lang="en-US" smtClean="0"/>
              <a:pPr/>
              <a:t>26</a:t>
            </a:fld>
            <a:endParaRPr lang="en-US" dirty="0"/>
          </a:p>
        </p:txBody>
      </p:sp>
    </p:spTree>
    <p:extLst>
      <p:ext uri="{BB962C8B-B14F-4D97-AF65-F5344CB8AC3E}">
        <p14:creationId xmlns:p14="http://schemas.microsoft.com/office/powerpoint/2010/main" val="949538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2BE51-5BE8-425A-B830-4F9B98B25985}" type="slidenum">
              <a:rPr lang="en-US" smtClean="0"/>
              <a:pPr/>
              <a:t>27</a:t>
            </a:fld>
            <a:endParaRPr lang="en-US" dirty="0"/>
          </a:p>
        </p:txBody>
      </p:sp>
    </p:spTree>
    <p:extLst>
      <p:ext uri="{BB962C8B-B14F-4D97-AF65-F5344CB8AC3E}">
        <p14:creationId xmlns:p14="http://schemas.microsoft.com/office/powerpoint/2010/main" val="564451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lstStyle/>
          <a:p>
            <a:endParaRPr lang="en-US" dirty="0"/>
          </a:p>
        </p:txBody>
      </p:sp>
      <p:sp>
        <p:nvSpPr>
          <p:cNvPr id="4" name="Slide Number Placeholder 3"/>
          <p:cNvSpPr>
            <a:spLocks noGrp="1"/>
          </p:cNvSpPr>
          <p:nvPr>
            <p:ph type="sldNum" sz="quarter" idx="10"/>
          </p:nvPr>
        </p:nvSpPr>
        <p:spPr/>
        <p:txBody>
          <a:bodyPr/>
          <a:lstStyle/>
          <a:p>
            <a:fld id="{357F9D60-CDA8-4509-972C-61CB368FF6D3}" type="slidenum">
              <a:rPr lang="en-US" smtClean="0"/>
              <a:pPr/>
              <a:t>36</a:t>
            </a:fld>
            <a:endParaRPr lang="en-US" dirty="0"/>
          </a:p>
        </p:txBody>
      </p:sp>
    </p:spTree>
    <p:extLst>
      <p:ext uri="{BB962C8B-B14F-4D97-AF65-F5344CB8AC3E}">
        <p14:creationId xmlns:p14="http://schemas.microsoft.com/office/powerpoint/2010/main" val="314923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846394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6:51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6:51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79692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7101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128838" y="312738"/>
            <a:ext cx="4327525" cy="2435225"/>
          </a:xfrm>
          <a:ln/>
        </p:spPr>
      </p:sp>
      <p:sp>
        <p:nvSpPr>
          <p:cNvPr id="3" name="Notes Placeholder 2"/>
          <p:cNvSpPr>
            <a:spLocks noGrp="1"/>
          </p:cNvSpPr>
          <p:nvPr>
            <p:ph type="body" idx="1"/>
          </p:nvPr>
        </p:nvSpPr>
        <p:spPr>
          <a:xfrm>
            <a:off x="321469" y="2228548"/>
            <a:ext cx="6116836" cy="6743095"/>
          </a:xfrm>
        </p:spPr>
        <p:txBody>
          <a:bodyPr>
            <a:normAutofit fontScale="92500" lnSpcReduction="20000"/>
          </a:bodyPr>
          <a:lstStyle/>
          <a:p>
            <a:pPr>
              <a:defRPr/>
            </a:pPr>
            <a:endParaRPr lang="en-US" dirty="0"/>
          </a:p>
        </p:txBody>
      </p:sp>
      <p:sp>
        <p:nvSpPr>
          <p:cNvPr id="57348" name="Slide Number Placeholder 3"/>
          <p:cNvSpPr>
            <a:spLocks noGrp="1"/>
          </p:cNvSpPr>
          <p:nvPr>
            <p:ph type="sldNum" sz="quarter" idx="5"/>
          </p:nvPr>
        </p:nvSpPr>
        <p:spPr>
          <a:noFill/>
        </p:spPr>
        <p:txBody>
          <a:bodyPr/>
          <a:lstStyle/>
          <a:p>
            <a:fld id="{4B5F1F92-6E65-4DCF-BF8B-F0A53537E631}" type="slidenum">
              <a:rPr lang="en-US" smtClean="0">
                <a:solidFill>
                  <a:prstClr val="black"/>
                </a:solidFill>
              </a:rPr>
              <a:pPr/>
              <a:t>8</a:t>
            </a:fld>
            <a:endParaRPr 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431" lvl="1" indent="-171450">
              <a:buFontTx/>
              <a:buChar char="-"/>
            </a:pPr>
            <a:endParaRPr lang="en-US" dirty="0"/>
          </a:p>
        </p:txBody>
      </p:sp>
      <p:sp>
        <p:nvSpPr>
          <p:cNvPr id="4" name="Slide Number Placeholder 3"/>
          <p:cNvSpPr>
            <a:spLocks noGrp="1"/>
          </p:cNvSpPr>
          <p:nvPr>
            <p:ph type="sldNum" sz="quarter" idx="10"/>
          </p:nvPr>
        </p:nvSpPr>
        <p:spPr/>
        <p:txBody>
          <a:bodyPr/>
          <a:lstStyle/>
          <a:p>
            <a:fld id="{357F9D60-CDA8-4509-972C-61CB368FF6D3}" type="slidenum">
              <a:rPr lang="en-US" smtClean="0"/>
              <a:pPr/>
              <a:t>9</a:t>
            </a:fld>
            <a:endParaRPr lang="en-US"/>
          </a:p>
        </p:txBody>
      </p:sp>
    </p:spTree>
    <p:extLst>
      <p:ext uri="{BB962C8B-B14F-4D97-AF65-F5344CB8AC3E}">
        <p14:creationId xmlns:p14="http://schemas.microsoft.com/office/powerpoint/2010/main" val="35036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41805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513E406-F57C-4C12-90EC-F92C7FD62EE4}"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418050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0484502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42501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10420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40740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587059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3466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0678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5422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251917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5614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3071920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651115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32039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98315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495969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86734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608504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84228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91659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45973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1460902"/>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1958811"/>
      </p:ext>
    </p:extLst>
  </p:cSld>
  <p:clrMap bg1="dk1" tx1="lt1" bg2="dk2" tx2="lt2" accent1="accent1" accent2="accent2" accent3="accent3" accent4="accent4" accent5="accent5" accent6="accent6" hlink="hlink" folHlink="folHlink"/>
  <p:sldLayoutIdLst>
    <p:sldLayoutId id="2147483764"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wmf"/><Relationship Id="rId4" Type="http://schemas.openxmlformats.org/officeDocument/2006/relationships/diagramLayout" Target="../diagrams/layout2.xml"/><Relationship Id="rId9"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7.wmf"/><Relationship Id="rId4" Type="http://schemas.openxmlformats.org/officeDocument/2006/relationships/diagramLayout" Target="../diagrams/layout3.xml"/><Relationship Id="rId9"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hyperlink" Target="https://connect.microsoft.com/site1211" TargetMode="External"/><Relationship Id="rId2" Type="http://schemas.openxmlformats.org/officeDocument/2006/relationships/hyperlink" Target="http://www.microsoft.com/fep"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https://connect.microsoft.com/site1211"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7.wmf"/><Relationship Id="rId4" Type="http://schemas.openxmlformats.org/officeDocument/2006/relationships/diagramLayout" Target="../diagrams/layout1.xml"/><Relationship Id="rId9" Type="http://schemas.openxmlformats.org/officeDocument/2006/relationships/image" Target="../media/image26.wm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Microsoft Forefront Endpoint Protection 2010 </a:t>
            </a:r>
            <a:r>
              <a:rPr lang="en-US" sz="3200" dirty="0" smtClean="0"/>
              <a:t/>
            </a:r>
            <a:br>
              <a:rPr lang="en-US" sz="3200" dirty="0" smtClean="0"/>
            </a:br>
            <a:r>
              <a:rPr lang="en-US" sz="3200" dirty="0" smtClean="0"/>
              <a:t>and </a:t>
            </a:r>
            <a:r>
              <a:rPr lang="en-US" sz="3200" dirty="0"/>
              <a:t>Microsoft System Center Deep Dive into </a:t>
            </a:r>
            <a:r>
              <a:rPr lang="en-US" sz="3200" dirty="0" smtClean="0"/>
              <a:t/>
            </a:r>
            <a:br>
              <a:rPr lang="en-US" sz="3200" dirty="0" smtClean="0"/>
            </a:br>
            <a:r>
              <a:rPr lang="en-US" sz="3200" dirty="0" smtClean="0"/>
              <a:t>Management </a:t>
            </a:r>
            <a:r>
              <a:rPr lang="en-US" sz="3200" dirty="0"/>
              <a:t>and Reporting</a:t>
            </a:r>
          </a:p>
        </p:txBody>
      </p:sp>
      <p:sp>
        <p:nvSpPr>
          <p:cNvPr id="3" name="Subtitle 2"/>
          <p:cNvSpPr>
            <a:spLocks noGrp="1"/>
          </p:cNvSpPr>
          <p:nvPr>
            <p:ph type="subTitle" idx="1"/>
          </p:nvPr>
        </p:nvSpPr>
        <p:spPr/>
        <p:txBody>
          <a:bodyPr/>
          <a:lstStyle/>
          <a:p>
            <a:r>
              <a:rPr lang="en-US" dirty="0" smtClean="0"/>
              <a:t>Chris Norman</a:t>
            </a:r>
          </a:p>
          <a:p>
            <a:r>
              <a:rPr lang="en-US" dirty="0" smtClean="0"/>
              <a:t>Sr. Escalation Engineer</a:t>
            </a:r>
          </a:p>
          <a:p>
            <a:r>
              <a:rPr lang="en-US" dirty="0" smtClean="0"/>
              <a:t>Microsoft</a:t>
            </a:r>
            <a:endParaRPr lang="en-US" dirty="0"/>
          </a:p>
        </p:txBody>
      </p:sp>
      <p:sp>
        <p:nvSpPr>
          <p:cNvPr id="5" name="Text Placeholder 4"/>
          <p:cNvSpPr>
            <a:spLocks noGrp="1"/>
          </p:cNvSpPr>
          <p:nvPr>
            <p:ph type="body" sz="quarter" idx="10"/>
          </p:nvPr>
        </p:nvSpPr>
        <p:spPr/>
        <p:txBody>
          <a:bodyPr/>
          <a:lstStyle/>
          <a:p>
            <a:r>
              <a:rPr lang="en-US" dirty="0" smtClean="0"/>
              <a:t>SIM311</a:t>
            </a:r>
            <a:endParaRPr lang="en-US" dirty="0"/>
          </a:p>
        </p:txBody>
      </p:sp>
      <p:sp>
        <p:nvSpPr>
          <p:cNvPr id="4" name="Subtitle 2"/>
          <p:cNvSpPr txBox="1">
            <a:spLocks/>
          </p:cNvSpPr>
          <p:nvPr/>
        </p:nvSpPr>
        <p:spPr>
          <a:xfrm>
            <a:off x="5396412" y="4722771"/>
            <a:ext cx="5132885" cy="1275688"/>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Adwait Joshi</a:t>
            </a:r>
          </a:p>
          <a:p>
            <a:r>
              <a:rPr lang="en-US" dirty="0" smtClean="0"/>
              <a:t>Sr. Product Manager</a:t>
            </a:r>
          </a:p>
          <a:p>
            <a:r>
              <a:rPr lang="en-US" dirty="0" smtClean="0"/>
              <a:t>Microsoft</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Default Policies</a:t>
            </a:r>
            <a:endParaRPr lang="en-AU" dirty="0"/>
          </a:p>
        </p:txBody>
      </p:sp>
      <p:sp>
        <p:nvSpPr>
          <p:cNvPr id="3" name="Text Placeholder 2"/>
          <p:cNvSpPr>
            <a:spLocks noGrp="1"/>
          </p:cNvSpPr>
          <p:nvPr>
            <p:ph idx="1"/>
          </p:nvPr>
        </p:nvSpPr>
        <p:spPr/>
        <p:txBody>
          <a:bodyPr/>
          <a:lstStyle/>
          <a:p>
            <a:r>
              <a:rPr lang="en-AU" smtClean="0"/>
              <a:t>FEP provides 2 default policies:</a:t>
            </a:r>
          </a:p>
          <a:p>
            <a:pPr lvl="1"/>
            <a:r>
              <a:rPr lang="en-AU" smtClean="0"/>
              <a:t>Default Desktop Policy</a:t>
            </a:r>
          </a:p>
          <a:p>
            <a:pPr lvl="2"/>
            <a:r>
              <a:rPr lang="en-AU" smtClean="0"/>
              <a:t>Weekly quick scan, RTP on, default exclusions, Firewall enabled</a:t>
            </a:r>
          </a:p>
          <a:p>
            <a:pPr lvl="2"/>
            <a:r>
              <a:rPr lang="en-AU" smtClean="0"/>
              <a:t>Assigned to Deployment Succeeded\Deployed Desktops Collection</a:t>
            </a:r>
          </a:p>
          <a:p>
            <a:pPr lvl="2"/>
            <a:endParaRPr lang="en-AU" smtClean="0"/>
          </a:p>
          <a:p>
            <a:pPr lvl="1"/>
            <a:r>
              <a:rPr lang="en-AU" smtClean="0"/>
              <a:t>Default Server Policy</a:t>
            </a:r>
          </a:p>
          <a:p>
            <a:pPr lvl="2"/>
            <a:r>
              <a:rPr lang="en-AU" smtClean="0"/>
              <a:t>No scheduled scan, RTP on, default exclusions, Firewall not enabled</a:t>
            </a:r>
          </a:p>
          <a:p>
            <a:pPr lvl="2"/>
            <a:r>
              <a:rPr lang="en-AU" smtClean="0"/>
              <a:t>Assigned to Deployment Succeeded\Deployed Servers Collection</a:t>
            </a:r>
            <a:br>
              <a:rPr lang="en-AU" smtClean="0"/>
            </a:br>
            <a:endParaRPr lang="en-AU" smtClean="0"/>
          </a:p>
          <a:p>
            <a:pPr lvl="1"/>
            <a:r>
              <a:rPr lang="en-AU" smtClean="0"/>
              <a:t>Can be modified but not deleted</a:t>
            </a:r>
          </a:p>
          <a:p>
            <a:endParaRPr lang="en-AU" dirty="0"/>
          </a:p>
        </p:txBody>
      </p:sp>
    </p:spTree>
    <p:extLst>
      <p:ext uri="{BB962C8B-B14F-4D97-AF65-F5344CB8AC3E}">
        <p14:creationId xmlns:p14="http://schemas.microsoft.com/office/powerpoint/2010/main" val="8635735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Precedence</a:t>
            </a:r>
            <a:endParaRPr lang="en-AU" dirty="0"/>
          </a:p>
        </p:txBody>
      </p:sp>
      <p:sp>
        <p:nvSpPr>
          <p:cNvPr id="3" name="Text Placeholder 2"/>
          <p:cNvSpPr>
            <a:spLocks noGrp="1"/>
          </p:cNvSpPr>
          <p:nvPr>
            <p:ph idx="1"/>
          </p:nvPr>
        </p:nvSpPr>
        <p:spPr>
          <a:xfrm>
            <a:off x="519112" y="1447799"/>
            <a:ext cx="11149013" cy="2603790"/>
          </a:xfrm>
        </p:spPr>
        <p:txBody>
          <a:bodyPr/>
          <a:lstStyle/>
          <a:p>
            <a:r>
              <a:rPr lang="en-AU" sz="2800" dirty="0" smtClean="0"/>
              <a:t>Computers can belong to multiple Collections, so may be candidates for multiple policies</a:t>
            </a:r>
          </a:p>
          <a:p>
            <a:r>
              <a:rPr lang="en-AU" sz="2800" dirty="0" smtClean="0"/>
              <a:t>Only one policy can be applied via </a:t>
            </a:r>
            <a:r>
              <a:rPr lang="en-AU" sz="2800" dirty="0" err="1" smtClean="0"/>
              <a:t>ConfigMgr</a:t>
            </a:r>
            <a:r>
              <a:rPr lang="en-AU" sz="2800" dirty="0" smtClean="0"/>
              <a:t> at a time</a:t>
            </a:r>
          </a:p>
          <a:p>
            <a:pPr lvl="1"/>
            <a:r>
              <a:rPr lang="en-AU" sz="2400" dirty="0" err="1" smtClean="0"/>
              <a:t>ConfigMgr</a:t>
            </a:r>
            <a:r>
              <a:rPr lang="en-AU" sz="2400" dirty="0" smtClean="0"/>
              <a:t>-delivered policy does not support “layering”</a:t>
            </a:r>
          </a:p>
          <a:p>
            <a:r>
              <a:rPr lang="en-AU" sz="2800" b="1" dirty="0" smtClean="0"/>
              <a:t>Precedence</a:t>
            </a:r>
            <a:r>
              <a:rPr lang="en-AU" sz="2800" dirty="0" smtClean="0"/>
              <a:t> is used to determine the effective policy</a:t>
            </a:r>
          </a:p>
          <a:p>
            <a:endParaRPr lang="en-AU"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913" y="3657600"/>
            <a:ext cx="698037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391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FEP 2010 Policy Management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54694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Under the Hood: Policy Creation</a:t>
            </a:r>
            <a:endParaRPr lang="en-AU" dirty="0"/>
          </a:p>
        </p:txBody>
      </p:sp>
      <p:sp>
        <p:nvSpPr>
          <p:cNvPr id="3" name="Text Placeholder 2"/>
          <p:cNvSpPr>
            <a:spLocks noGrp="1"/>
          </p:cNvSpPr>
          <p:nvPr>
            <p:ph idx="1"/>
          </p:nvPr>
        </p:nvSpPr>
        <p:spPr>
          <a:xfrm>
            <a:off x="519112" y="1447799"/>
            <a:ext cx="11149013" cy="5620000"/>
          </a:xfrm>
        </p:spPr>
        <p:txBody>
          <a:bodyPr/>
          <a:lstStyle/>
          <a:p>
            <a:r>
              <a:rPr lang="en-AU" dirty="0" smtClean="0"/>
              <a:t>Admin creates/updates a FEP policy in console</a:t>
            </a:r>
          </a:p>
          <a:p>
            <a:pPr lvl="1"/>
            <a:r>
              <a:rPr lang="en-AU" dirty="0" smtClean="0"/>
              <a:t>An </a:t>
            </a:r>
            <a:r>
              <a:rPr lang="en-AU" dirty="0" err="1" smtClean="0"/>
              <a:t>ConfigMgr</a:t>
            </a:r>
            <a:r>
              <a:rPr lang="en-AU" dirty="0" smtClean="0"/>
              <a:t> </a:t>
            </a:r>
            <a:r>
              <a:rPr lang="en-AU" b="1" dirty="0" smtClean="0"/>
              <a:t>Program</a:t>
            </a:r>
            <a:r>
              <a:rPr lang="en-AU" dirty="0" smtClean="0"/>
              <a:t> is created inside the</a:t>
            </a:r>
            <a:br>
              <a:rPr lang="en-AU" dirty="0" smtClean="0"/>
            </a:br>
            <a:r>
              <a:rPr lang="en-AU" dirty="0" smtClean="0"/>
              <a:t>“FEP Policies 1.0” </a:t>
            </a:r>
            <a:r>
              <a:rPr lang="en-AU" b="1" dirty="0" smtClean="0"/>
              <a:t>Package</a:t>
            </a:r>
            <a:r>
              <a:rPr lang="en-AU" dirty="0" smtClean="0"/>
              <a:t> and set to disabled</a:t>
            </a:r>
          </a:p>
          <a:p>
            <a:pPr lvl="1"/>
            <a:r>
              <a:rPr lang="en-AU" dirty="0" smtClean="0"/>
              <a:t>Status Filter launches PlcUpdtr.exe</a:t>
            </a:r>
          </a:p>
          <a:p>
            <a:pPr lvl="2"/>
            <a:r>
              <a:rPr lang="en-AU" dirty="0" smtClean="0"/>
              <a:t>Ensures default policies are present and up to date</a:t>
            </a:r>
          </a:p>
          <a:p>
            <a:pPr lvl="2"/>
            <a:r>
              <a:rPr lang="en-AU" dirty="0" smtClean="0"/>
              <a:t>Creates actual program and updates the program’s ISV Data</a:t>
            </a:r>
          </a:p>
          <a:p>
            <a:pPr lvl="2"/>
            <a:r>
              <a:rPr lang="en-AU" dirty="0" smtClean="0"/>
              <a:t>Updates Client installation Package with default policies if needed</a:t>
            </a:r>
          </a:p>
          <a:p>
            <a:pPr lvl="2"/>
            <a:r>
              <a:rPr lang="en-AU" dirty="0" smtClean="0"/>
              <a:t>Enables all disabled programs</a:t>
            </a:r>
          </a:p>
          <a:p>
            <a:pPr lvl="2"/>
            <a:r>
              <a:rPr lang="en-AU" dirty="0" smtClean="0"/>
              <a:t>Creates Applypolicy.vbs if missing</a:t>
            </a:r>
          </a:p>
          <a:p>
            <a:pPr lvl="2"/>
            <a:endParaRPr lang="en-AU" dirty="0" smtClean="0"/>
          </a:p>
          <a:p>
            <a:pPr marL="0" indent="0">
              <a:buNone/>
            </a:pPr>
            <a:r>
              <a:rPr lang="en-AU" sz="2400" dirty="0" smtClean="0"/>
              <a:t>All activity is logged to </a:t>
            </a:r>
            <a:r>
              <a:rPr lang="en-US" sz="2400" dirty="0" smtClean="0"/>
              <a:t>C:\Program Files\Microsoft Configuration Manager\</a:t>
            </a:r>
            <a:r>
              <a:rPr lang="en-US" sz="2400" dirty="0" err="1" smtClean="0"/>
              <a:t>AdminConsole</a:t>
            </a:r>
            <a:r>
              <a:rPr lang="en-US" sz="2400" dirty="0" smtClean="0"/>
              <a:t>\</a:t>
            </a:r>
            <a:r>
              <a:rPr lang="en-US" sz="2400" dirty="0" err="1" smtClean="0"/>
              <a:t>AdminUILog</a:t>
            </a:r>
            <a:r>
              <a:rPr lang="en-US" sz="2400" dirty="0" smtClean="0"/>
              <a:t>\FepPolicySourceUpdater.log</a:t>
            </a:r>
            <a:endParaRPr lang="en-AU" sz="2400" dirty="0" smtClean="0"/>
          </a:p>
          <a:p>
            <a:endParaRPr lang="en-AU" dirty="0"/>
          </a:p>
        </p:txBody>
      </p:sp>
    </p:spTree>
    <p:extLst>
      <p:ext uri="{BB962C8B-B14F-4D97-AF65-F5344CB8AC3E}">
        <p14:creationId xmlns:p14="http://schemas.microsoft.com/office/powerpoint/2010/main" val="37059032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Creation: GPMC</a:t>
            </a:r>
            <a:endParaRPr lang="en-AU" dirty="0"/>
          </a:p>
        </p:txBody>
      </p:sp>
      <p:sp>
        <p:nvSpPr>
          <p:cNvPr id="3" name="Text Placeholder 2"/>
          <p:cNvSpPr>
            <a:spLocks noGrp="1"/>
          </p:cNvSpPr>
          <p:nvPr>
            <p:ph idx="1"/>
          </p:nvPr>
        </p:nvSpPr>
        <p:spPr>
          <a:xfrm>
            <a:off x="519112" y="1447799"/>
            <a:ext cx="11149013" cy="861774"/>
          </a:xfrm>
        </p:spPr>
        <p:txBody>
          <a:bodyPr/>
          <a:lstStyle/>
          <a:p>
            <a:r>
              <a:rPr lang="en-AU" sz="2800" dirty="0" smtClean="0"/>
              <a:t>.ADMX / .ADML files on install media</a:t>
            </a:r>
          </a:p>
          <a:p>
            <a:r>
              <a:rPr lang="en-AU" sz="2800" dirty="0" smtClean="0"/>
              <a:t>Manage via Vista / Windows 2008 (or later) GPMC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798" y="2362200"/>
            <a:ext cx="7142073" cy="422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2391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Creation: Import / Export</a:t>
            </a:r>
            <a:endParaRPr lang="en-AU" dirty="0"/>
          </a:p>
        </p:txBody>
      </p:sp>
      <p:sp>
        <p:nvSpPr>
          <p:cNvPr id="3" name="Text Placeholder 2"/>
          <p:cNvSpPr>
            <a:spLocks noGrp="1"/>
          </p:cNvSpPr>
          <p:nvPr>
            <p:ph idx="4294967295"/>
          </p:nvPr>
        </p:nvSpPr>
        <p:spPr>
          <a:xfrm>
            <a:off x="519113" y="847725"/>
            <a:ext cx="11172825" cy="4992688"/>
          </a:xfrm>
          <a:prstGeom prst="rect">
            <a:avLst/>
          </a:prstGeom>
        </p:spPr>
        <p:txBody>
          <a:bodyPr/>
          <a:lstStyle/>
          <a:p>
            <a:r>
              <a:rPr lang="en-AU" dirty="0" err="1" smtClean="0"/>
              <a:t>ConfigMgr</a:t>
            </a:r>
            <a:r>
              <a:rPr lang="en-AU" dirty="0" smtClean="0"/>
              <a:t>           GPO</a:t>
            </a:r>
            <a:endParaRPr lang="en-AU" dirty="0"/>
          </a:p>
        </p:txBody>
      </p:sp>
      <p:sp>
        <p:nvSpPr>
          <p:cNvPr id="4" name="Right Arrow 3"/>
          <p:cNvSpPr/>
          <p:nvPr/>
        </p:nvSpPr>
        <p:spPr bwMode="auto">
          <a:xfrm>
            <a:off x="3275012" y="914400"/>
            <a:ext cx="749105" cy="409575"/>
          </a:xfrm>
          <a:prstGeom prst="rightArrow">
            <a:avLst/>
          </a:prstGeom>
          <a:solidFill>
            <a:schemeClr val="accent1"/>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endParaRPr lang="en-AU" sz="2000" b="1" dirty="0" smtClean="0">
              <a:gradFill>
                <a:gsLst>
                  <a:gs pos="0">
                    <a:srgbClr val="FFFFFF"/>
                  </a:gs>
                  <a:gs pos="88000">
                    <a:srgbClr val="FFFFFF"/>
                  </a:gs>
                </a:gsLst>
                <a:lin ang="5400000" scaled="0"/>
              </a:gra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277" y="1473849"/>
            <a:ext cx="9254619" cy="42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87946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Creation: Import / Export</a:t>
            </a:r>
            <a:endParaRPr lang="en-AU" dirty="0"/>
          </a:p>
        </p:txBody>
      </p:sp>
      <p:sp>
        <p:nvSpPr>
          <p:cNvPr id="3" name="Text Placeholder 2"/>
          <p:cNvSpPr>
            <a:spLocks noGrp="1"/>
          </p:cNvSpPr>
          <p:nvPr>
            <p:ph idx="4294967295"/>
          </p:nvPr>
        </p:nvSpPr>
        <p:spPr>
          <a:xfrm>
            <a:off x="508000" y="847725"/>
            <a:ext cx="11172825" cy="4992688"/>
          </a:xfrm>
          <a:prstGeom prst="rect">
            <a:avLst/>
          </a:prstGeom>
        </p:spPr>
        <p:txBody>
          <a:bodyPr/>
          <a:lstStyle/>
          <a:p>
            <a:r>
              <a:rPr lang="en-AU" dirty="0" smtClean="0"/>
              <a:t>GPO            </a:t>
            </a:r>
            <a:r>
              <a:rPr lang="en-AU" dirty="0" err="1" smtClean="0"/>
              <a:t>ConfigMgr</a:t>
            </a:r>
            <a:endParaRPr lang="en-AU" dirty="0"/>
          </a:p>
        </p:txBody>
      </p:sp>
      <p:sp>
        <p:nvSpPr>
          <p:cNvPr id="4" name="Right Arrow 3"/>
          <p:cNvSpPr/>
          <p:nvPr/>
        </p:nvSpPr>
        <p:spPr bwMode="auto">
          <a:xfrm>
            <a:off x="2055812" y="885825"/>
            <a:ext cx="749105" cy="409575"/>
          </a:xfrm>
          <a:prstGeom prst="rightArrow">
            <a:avLst/>
          </a:prstGeom>
          <a:solidFill>
            <a:schemeClr val="accent1"/>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endParaRPr lang="en-AU" sz="2000" b="1" dirty="0" smtClean="0">
              <a:gradFill>
                <a:gsLst>
                  <a:gs pos="0">
                    <a:srgbClr val="FFFFFF"/>
                  </a:gs>
                  <a:gs pos="88000">
                    <a:srgbClr val="FFFFFF"/>
                  </a:gs>
                </a:gsLst>
                <a:lin ang="5400000" scaled="0"/>
              </a:gra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669" y="1485901"/>
            <a:ext cx="9311332"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2191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Lifecycle</a:t>
            </a:r>
            <a:endParaRPr lang="en-AU" dirty="0"/>
          </a:p>
        </p:txBody>
      </p:sp>
      <p:graphicFrame>
        <p:nvGraphicFramePr>
          <p:cNvPr id="5" name="Diagram 4"/>
          <p:cNvGraphicFramePr/>
          <p:nvPr>
            <p:extLst>
              <p:ext uri="{D42A27DB-BD31-4B8C-83A1-F6EECF244321}">
                <p14:modId xmlns:p14="http://schemas.microsoft.com/office/powerpoint/2010/main" val="3503450571"/>
              </p:ext>
            </p:extLst>
          </p:nvPr>
        </p:nvGraphicFramePr>
        <p:xfrm>
          <a:off x="520564" y="952500"/>
          <a:ext cx="11071516"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Users\ericf\AppData\Local\Microsoft\Windows\Temporary Internet Files\Content.IE5\6EOMJT2F\MC9002394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2490" y="1320291"/>
            <a:ext cx="758726" cy="663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ericf\AppData\Local\Microsoft\Windows\Temporary Internet Files\Content.IE5\MIH4JJH4\MC90028617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0814" y="1342161"/>
            <a:ext cx="781298" cy="512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ericf\AppData\Local\Microsoft\Windows\Temporary Internet Files\Content.IE5\C3XPFM2L\MC90021273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9139" y="4162426"/>
            <a:ext cx="781298" cy="5885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2"/>
          <p:cNvGrpSpPr>
            <a:grpSpLocks noChangeAspect="1"/>
          </p:cNvGrpSpPr>
          <p:nvPr/>
        </p:nvGrpSpPr>
        <p:grpSpPr bwMode="auto">
          <a:xfrm>
            <a:off x="3770918" y="4162426"/>
            <a:ext cx="782963" cy="777875"/>
            <a:chOff x="1064" y="3173"/>
            <a:chExt cx="370" cy="490"/>
          </a:xfrm>
        </p:grpSpPr>
        <p:sp>
          <p:nvSpPr>
            <p:cNvPr id="10" name="AutoShape 11"/>
            <p:cNvSpPr>
              <a:spLocks noChangeAspect="1" noChangeArrowheads="1" noTextEdit="1"/>
            </p:cNvSpPr>
            <p:nvPr/>
          </p:nvSpPr>
          <p:spPr bwMode="auto">
            <a:xfrm>
              <a:off x="1064" y="3173"/>
              <a:ext cx="37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1" name="Freeform 14"/>
            <p:cNvSpPr>
              <a:spLocks/>
            </p:cNvSpPr>
            <p:nvPr/>
          </p:nvSpPr>
          <p:spPr bwMode="auto">
            <a:xfrm>
              <a:off x="1179" y="3369"/>
              <a:ext cx="153" cy="152"/>
            </a:xfrm>
            <a:custGeom>
              <a:avLst/>
              <a:gdLst>
                <a:gd name="T0" fmla="*/ 757 w 763"/>
                <a:gd name="T1" fmla="*/ 480 h 760"/>
                <a:gd name="T2" fmla="*/ 690 w 763"/>
                <a:gd name="T3" fmla="*/ 413 h 760"/>
                <a:gd name="T4" fmla="*/ 693 w 763"/>
                <a:gd name="T5" fmla="*/ 388 h 760"/>
                <a:gd name="T6" fmla="*/ 692 w 763"/>
                <a:gd name="T7" fmla="*/ 364 h 760"/>
                <a:gd name="T8" fmla="*/ 763 w 763"/>
                <a:gd name="T9" fmla="*/ 307 h 760"/>
                <a:gd name="T10" fmla="*/ 753 w 763"/>
                <a:gd name="T11" fmla="*/ 267 h 760"/>
                <a:gd name="T12" fmla="*/ 658 w 763"/>
                <a:gd name="T13" fmla="*/ 240 h 760"/>
                <a:gd name="T14" fmla="*/ 633 w 763"/>
                <a:gd name="T15" fmla="*/ 197 h 760"/>
                <a:gd name="T16" fmla="*/ 666 w 763"/>
                <a:gd name="T17" fmla="*/ 116 h 760"/>
                <a:gd name="T18" fmla="*/ 651 w 763"/>
                <a:gd name="T19" fmla="*/ 101 h 760"/>
                <a:gd name="T20" fmla="*/ 635 w 763"/>
                <a:gd name="T21" fmla="*/ 87 h 760"/>
                <a:gd name="T22" fmla="*/ 551 w 763"/>
                <a:gd name="T23" fmla="*/ 120 h 760"/>
                <a:gd name="T24" fmla="*/ 529 w 763"/>
                <a:gd name="T25" fmla="*/ 107 h 760"/>
                <a:gd name="T26" fmla="*/ 507 w 763"/>
                <a:gd name="T27" fmla="*/ 96 h 760"/>
                <a:gd name="T28" fmla="*/ 495 w 763"/>
                <a:gd name="T29" fmla="*/ 9 h 760"/>
                <a:gd name="T30" fmla="*/ 475 w 763"/>
                <a:gd name="T31" fmla="*/ 4 h 760"/>
                <a:gd name="T32" fmla="*/ 454 w 763"/>
                <a:gd name="T33" fmla="*/ 0 h 760"/>
                <a:gd name="T34" fmla="*/ 398 w 763"/>
                <a:gd name="T35" fmla="*/ 71 h 760"/>
                <a:gd name="T36" fmla="*/ 373 w 763"/>
                <a:gd name="T37" fmla="*/ 69 h 760"/>
                <a:gd name="T38" fmla="*/ 349 w 763"/>
                <a:gd name="T39" fmla="*/ 72 h 760"/>
                <a:gd name="T40" fmla="*/ 295 w 763"/>
                <a:gd name="T41" fmla="*/ 2 h 760"/>
                <a:gd name="T42" fmla="*/ 274 w 763"/>
                <a:gd name="T43" fmla="*/ 8 h 760"/>
                <a:gd name="T44" fmla="*/ 254 w 763"/>
                <a:gd name="T45" fmla="*/ 14 h 760"/>
                <a:gd name="T46" fmla="*/ 240 w 763"/>
                <a:gd name="T47" fmla="*/ 104 h 760"/>
                <a:gd name="T48" fmla="*/ 218 w 763"/>
                <a:gd name="T49" fmla="*/ 115 h 760"/>
                <a:gd name="T50" fmla="*/ 199 w 763"/>
                <a:gd name="T51" fmla="*/ 130 h 760"/>
                <a:gd name="T52" fmla="*/ 116 w 763"/>
                <a:gd name="T53" fmla="*/ 96 h 760"/>
                <a:gd name="T54" fmla="*/ 102 w 763"/>
                <a:gd name="T55" fmla="*/ 111 h 760"/>
                <a:gd name="T56" fmla="*/ 87 w 763"/>
                <a:gd name="T57" fmla="*/ 127 h 760"/>
                <a:gd name="T58" fmla="*/ 111 w 763"/>
                <a:gd name="T59" fmla="*/ 225 h 760"/>
                <a:gd name="T60" fmla="*/ 14 w 763"/>
                <a:gd name="T61" fmla="*/ 253 h 760"/>
                <a:gd name="T62" fmla="*/ 2 w 763"/>
                <a:gd name="T63" fmla="*/ 294 h 760"/>
                <a:gd name="T64" fmla="*/ 71 w 763"/>
                <a:gd name="T65" fmla="*/ 355 h 760"/>
                <a:gd name="T66" fmla="*/ 70 w 763"/>
                <a:gd name="T67" fmla="*/ 380 h 760"/>
                <a:gd name="T68" fmla="*/ 71 w 763"/>
                <a:gd name="T69" fmla="*/ 404 h 760"/>
                <a:gd name="T70" fmla="*/ 2 w 763"/>
                <a:gd name="T71" fmla="*/ 467 h 760"/>
                <a:gd name="T72" fmla="*/ 14 w 763"/>
                <a:gd name="T73" fmla="*/ 507 h 760"/>
                <a:gd name="T74" fmla="*/ 111 w 763"/>
                <a:gd name="T75" fmla="*/ 535 h 760"/>
                <a:gd name="T76" fmla="*/ 87 w 763"/>
                <a:gd name="T77" fmla="*/ 633 h 760"/>
                <a:gd name="T78" fmla="*/ 102 w 763"/>
                <a:gd name="T79" fmla="*/ 649 h 760"/>
                <a:gd name="T80" fmla="*/ 116 w 763"/>
                <a:gd name="T81" fmla="*/ 664 h 760"/>
                <a:gd name="T82" fmla="*/ 199 w 763"/>
                <a:gd name="T83" fmla="*/ 631 h 760"/>
                <a:gd name="T84" fmla="*/ 218 w 763"/>
                <a:gd name="T85" fmla="*/ 645 h 760"/>
                <a:gd name="T86" fmla="*/ 240 w 763"/>
                <a:gd name="T87" fmla="*/ 657 h 760"/>
                <a:gd name="T88" fmla="*/ 254 w 763"/>
                <a:gd name="T89" fmla="*/ 745 h 760"/>
                <a:gd name="T90" fmla="*/ 274 w 763"/>
                <a:gd name="T91" fmla="*/ 751 h 760"/>
                <a:gd name="T92" fmla="*/ 295 w 763"/>
                <a:gd name="T93" fmla="*/ 757 h 760"/>
                <a:gd name="T94" fmla="*/ 349 w 763"/>
                <a:gd name="T95" fmla="*/ 689 h 760"/>
                <a:gd name="T96" fmla="*/ 373 w 763"/>
                <a:gd name="T97" fmla="*/ 691 h 760"/>
                <a:gd name="T98" fmla="*/ 398 w 763"/>
                <a:gd name="T99" fmla="*/ 690 h 760"/>
                <a:gd name="T100" fmla="*/ 454 w 763"/>
                <a:gd name="T101" fmla="*/ 760 h 760"/>
                <a:gd name="T102" fmla="*/ 475 w 763"/>
                <a:gd name="T103" fmla="*/ 755 h 760"/>
                <a:gd name="T104" fmla="*/ 495 w 763"/>
                <a:gd name="T105" fmla="*/ 750 h 760"/>
                <a:gd name="T106" fmla="*/ 507 w 763"/>
                <a:gd name="T107" fmla="*/ 664 h 760"/>
                <a:gd name="T108" fmla="*/ 529 w 763"/>
                <a:gd name="T109" fmla="*/ 653 h 760"/>
                <a:gd name="T110" fmla="*/ 551 w 763"/>
                <a:gd name="T111" fmla="*/ 640 h 760"/>
                <a:gd name="T112" fmla="*/ 635 w 763"/>
                <a:gd name="T113" fmla="*/ 674 h 760"/>
                <a:gd name="T114" fmla="*/ 651 w 763"/>
                <a:gd name="T115" fmla="*/ 659 h 760"/>
                <a:gd name="T116" fmla="*/ 666 w 763"/>
                <a:gd name="T117" fmla="*/ 645 h 760"/>
                <a:gd name="T118" fmla="*/ 633 w 763"/>
                <a:gd name="T119" fmla="*/ 562 h 760"/>
                <a:gd name="T120" fmla="*/ 658 w 763"/>
                <a:gd name="T121" fmla="*/ 521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760">
                  <a:moveTo>
                    <a:pt x="748" y="507"/>
                  </a:moveTo>
                  <a:lnTo>
                    <a:pt x="753" y="494"/>
                  </a:lnTo>
                  <a:lnTo>
                    <a:pt x="757" y="480"/>
                  </a:lnTo>
                  <a:lnTo>
                    <a:pt x="760" y="467"/>
                  </a:lnTo>
                  <a:lnTo>
                    <a:pt x="763" y="453"/>
                  </a:lnTo>
                  <a:lnTo>
                    <a:pt x="690" y="413"/>
                  </a:lnTo>
                  <a:lnTo>
                    <a:pt x="692" y="404"/>
                  </a:lnTo>
                  <a:lnTo>
                    <a:pt x="692" y="396"/>
                  </a:lnTo>
                  <a:lnTo>
                    <a:pt x="693" y="388"/>
                  </a:lnTo>
                  <a:lnTo>
                    <a:pt x="693" y="380"/>
                  </a:lnTo>
                  <a:lnTo>
                    <a:pt x="693" y="371"/>
                  </a:lnTo>
                  <a:lnTo>
                    <a:pt x="692" y="364"/>
                  </a:lnTo>
                  <a:lnTo>
                    <a:pt x="692" y="355"/>
                  </a:lnTo>
                  <a:lnTo>
                    <a:pt x="690" y="348"/>
                  </a:lnTo>
                  <a:lnTo>
                    <a:pt x="763" y="307"/>
                  </a:lnTo>
                  <a:lnTo>
                    <a:pt x="760" y="294"/>
                  </a:lnTo>
                  <a:lnTo>
                    <a:pt x="757" y="280"/>
                  </a:lnTo>
                  <a:lnTo>
                    <a:pt x="753" y="267"/>
                  </a:lnTo>
                  <a:lnTo>
                    <a:pt x="748" y="253"/>
                  </a:lnTo>
                  <a:lnTo>
                    <a:pt x="666" y="255"/>
                  </a:lnTo>
                  <a:lnTo>
                    <a:pt x="658" y="240"/>
                  </a:lnTo>
                  <a:lnTo>
                    <a:pt x="651" y="225"/>
                  </a:lnTo>
                  <a:lnTo>
                    <a:pt x="642" y="210"/>
                  </a:lnTo>
                  <a:lnTo>
                    <a:pt x="633" y="197"/>
                  </a:lnTo>
                  <a:lnTo>
                    <a:pt x="676" y="127"/>
                  </a:lnTo>
                  <a:lnTo>
                    <a:pt x="671" y="122"/>
                  </a:lnTo>
                  <a:lnTo>
                    <a:pt x="666" y="116"/>
                  </a:lnTo>
                  <a:lnTo>
                    <a:pt x="661" y="111"/>
                  </a:lnTo>
                  <a:lnTo>
                    <a:pt x="656" y="106"/>
                  </a:lnTo>
                  <a:lnTo>
                    <a:pt x="651" y="101"/>
                  </a:lnTo>
                  <a:lnTo>
                    <a:pt x="646" y="96"/>
                  </a:lnTo>
                  <a:lnTo>
                    <a:pt x="640" y="91"/>
                  </a:lnTo>
                  <a:lnTo>
                    <a:pt x="635" y="87"/>
                  </a:lnTo>
                  <a:lnTo>
                    <a:pt x="565" y="130"/>
                  </a:lnTo>
                  <a:lnTo>
                    <a:pt x="558" y="125"/>
                  </a:lnTo>
                  <a:lnTo>
                    <a:pt x="551" y="120"/>
                  </a:lnTo>
                  <a:lnTo>
                    <a:pt x="544" y="115"/>
                  </a:lnTo>
                  <a:lnTo>
                    <a:pt x="537" y="111"/>
                  </a:lnTo>
                  <a:lnTo>
                    <a:pt x="529" y="107"/>
                  </a:lnTo>
                  <a:lnTo>
                    <a:pt x="522" y="104"/>
                  </a:lnTo>
                  <a:lnTo>
                    <a:pt x="515" y="100"/>
                  </a:lnTo>
                  <a:lnTo>
                    <a:pt x="507" y="96"/>
                  </a:lnTo>
                  <a:lnTo>
                    <a:pt x="508" y="14"/>
                  </a:lnTo>
                  <a:lnTo>
                    <a:pt x="502" y="12"/>
                  </a:lnTo>
                  <a:lnTo>
                    <a:pt x="495" y="9"/>
                  </a:lnTo>
                  <a:lnTo>
                    <a:pt x="489" y="8"/>
                  </a:lnTo>
                  <a:lnTo>
                    <a:pt x="481" y="6"/>
                  </a:lnTo>
                  <a:lnTo>
                    <a:pt x="475" y="4"/>
                  </a:lnTo>
                  <a:lnTo>
                    <a:pt x="468" y="2"/>
                  </a:lnTo>
                  <a:lnTo>
                    <a:pt x="462" y="1"/>
                  </a:lnTo>
                  <a:lnTo>
                    <a:pt x="454" y="0"/>
                  </a:lnTo>
                  <a:lnTo>
                    <a:pt x="414" y="72"/>
                  </a:lnTo>
                  <a:lnTo>
                    <a:pt x="405" y="71"/>
                  </a:lnTo>
                  <a:lnTo>
                    <a:pt x="398" y="71"/>
                  </a:lnTo>
                  <a:lnTo>
                    <a:pt x="390" y="69"/>
                  </a:lnTo>
                  <a:lnTo>
                    <a:pt x="382" y="69"/>
                  </a:lnTo>
                  <a:lnTo>
                    <a:pt x="373" y="69"/>
                  </a:lnTo>
                  <a:lnTo>
                    <a:pt x="366" y="71"/>
                  </a:lnTo>
                  <a:lnTo>
                    <a:pt x="357" y="71"/>
                  </a:lnTo>
                  <a:lnTo>
                    <a:pt x="349" y="72"/>
                  </a:lnTo>
                  <a:lnTo>
                    <a:pt x="308" y="0"/>
                  </a:lnTo>
                  <a:lnTo>
                    <a:pt x="301" y="1"/>
                  </a:lnTo>
                  <a:lnTo>
                    <a:pt x="295" y="2"/>
                  </a:lnTo>
                  <a:lnTo>
                    <a:pt x="287" y="4"/>
                  </a:lnTo>
                  <a:lnTo>
                    <a:pt x="281" y="6"/>
                  </a:lnTo>
                  <a:lnTo>
                    <a:pt x="274" y="8"/>
                  </a:lnTo>
                  <a:lnTo>
                    <a:pt x="267" y="9"/>
                  </a:lnTo>
                  <a:lnTo>
                    <a:pt x="260" y="12"/>
                  </a:lnTo>
                  <a:lnTo>
                    <a:pt x="254" y="14"/>
                  </a:lnTo>
                  <a:lnTo>
                    <a:pt x="255" y="96"/>
                  </a:lnTo>
                  <a:lnTo>
                    <a:pt x="248" y="100"/>
                  </a:lnTo>
                  <a:lnTo>
                    <a:pt x="240" y="104"/>
                  </a:lnTo>
                  <a:lnTo>
                    <a:pt x="233" y="107"/>
                  </a:lnTo>
                  <a:lnTo>
                    <a:pt x="226" y="111"/>
                  </a:lnTo>
                  <a:lnTo>
                    <a:pt x="218" y="115"/>
                  </a:lnTo>
                  <a:lnTo>
                    <a:pt x="212" y="120"/>
                  </a:lnTo>
                  <a:lnTo>
                    <a:pt x="205" y="125"/>
                  </a:lnTo>
                  <a:lnTo>
                    <a:pt x="199" y="130"/>
                  </a:lnTo>
                  <a:lnTo>
                    <a:pt x="127" y="87"/>
                  </a:lnTo>
                  <a:lnTo>
                    <a:pt x="122" y="91"/>
                  </a:lnTo>
                  <a:lnTo>
                    <a:pt x="116" y="96"/>
                  </a:lnTo>
                  <a:lnTo>
                    <a:pt x="111" y="101"/>
                  </a:lnTo>
                  <a:lnTo>
                    <a:pt x="106" y="106"/>
                  </a:lnTo>
                  <a:lnTo>
                    <a:pt x="102" y="111"/>
                  </a:lnTo>
                  <a:lnTo>
                    <a:pt x="97" y="116"/>
                  </a:lnTo>
                  <a:lnTo>
                    <a:pt x="92" y="122"/>
                  </a:lnTo>
                  <a:lnTo>
                    <a:pt x="87" y="127"/>
                  </a:lnTo>
                  <a:lnTo>
                    <a:pt x="130" y="197"/>
                  </a:lnTo>
                  <a:lnTo>
                    <a:pt x="120" y="210"/>
                  </a:lnTo>
                  <a:lnTo>
                    <a:pt x="111" y="225"/>
                  </a:lnTo>
                  <a:lnTo>
                    <a:pt x="104" y="240"/>
                  </a:lnTo>
                  <a:lnTo>
                    <a:pt x="97" y="255"/>
                  </a:lnTo>
                  <a:lnTo>
                    <a:pt x="14" y="253"/>
                  </a:lnTo>
                  <a:lnTo>
                    <a:pt x="9" y="267"/>
                  </a:lnTo>
                  <a:lnTo>
                    <a:pt x="6" y="280"/>
                  </a:lnTo>
                  <a:lnTo>
                    <a:pt x="2" y="294"/>
                  </a:lnTo>
                  <a:lnTo>
                    <a:pt x="0" y="307"/>
                  </a:lnTo>
                  <a:lnTo>
                    <a:pt x="72" y="348"/>
                  </a:lnTo>
                  <a:lnTo>
                    <a:pt x="71" y="355"/>
                  </a:lnTo>
                  <a:lnTo>
                    <a:pt x="71" y="364"/>
                  </a:lnTo>
                  <a:lnTo>
                    <a:pt x="70" y="371"/>
                  </a:lnTo>
                  <a:lnTo>
                    <a:pt x="70" y="380"/>
                  </a:lnTo>
                  <a:lnTo>
                    <a:pt x="70" y="388"/>
                  </a:lnTo>
                  <a:lnTo>
                    <a:pt x="71" y="396"/>
                  </a:lnTo>
                  <a:lnTo>
                    <a:pt x="71" y="404"/>
                  </a:lnTo>
                  <a:lnTo>
                    <a:pt x="72" y="413"/>
                  </a:lnTo>
                  <a:lnTo>
                    <a:pt x="0" y="453"/>
                  </a:lnTo>
                  <a:lnTo>
                    <a:pt x="2" y="467"/>
                  </a:lnTo>
                  <a:lnTo>
                    <a:pt x="6" y="480"/>
                  </a:lnTo>
                  <a:lnTo>
                    <a:pt x="9" y="494"/>
                  </a:lnTo>
                  <a:lnTo>
                    <a:pt x="14" y="507"/>
                  </a:lnTo>
                  <a:lnTo>
                    <a:pt x="97" y="506"/>
                  </a:lnTo>
                  <a:lnTo>
                    <a:pt x="104" y="521"/>
                  </a:lnTo>
                  <a:lnTo>
                    <a:pt x="111" y="535"/>
                  </a:lnTo>
                  <a:lnTo>
                    <a:pt x="120" y="549"/>
                  </a:lnTo>
                  <a:lnTo>
                    <a:pt x="130" y="562"/>
                  </a:lnTo>
                  <a:lnTo>
                    <a:pt x="87" y="633"/>
                  </a:lnTo>
                  <a:lnTo>
                    <a:pt x="92" y="638"/>
                  </a:lnTo>
                  <a:lnTo>
                    <a:pt x="97" y="645"/>
                  </a:lnTo>
                  <a:lnTo>
                    <a:pt x="102" y="649"/>
                  </a:lnTo>
                  <a:lnTo>
                    <a:pt x="106" y="654"/>
                  </a:lnTo>
                  <a:lnTo>
                    <a:pt x="111" y="659"/>
                  </a:lnTo>
                  <a:lnTo>
                    <a:pt x="116" y="664"/>
                  </a:lnTo>
                  <a:lnTo>
                    <a:pt x="122" y="669"/>
                  </a:lnTo>
                  <a:lnTo>
                    <a:pt x="127" y="674"/>
                  </a:lnTo>
                  <a:lnTo>
                    <a:pt x="199" y="631"/>
                  </a:lnTo>
                  <a:lnTo>
                    <a:pt x="205" y="636"/>
                  </a:lnTo>
                  <a:lnTo>
                    <a:pt x="212" y="640"/>
                  </a:lnTo>
                  <a:lnTo>
                    <a:pt x="218" y="645"/>
                  </a:lnTo>
                  <a:lnTo>
                    <a:pt x="226" y="648"/>
                  </a:lnTo>
                  <a:lnTo>
                    <a:pt x="233" y="653"/>
                  </a:lnTo>
                  <a:lnTo>
                    <a:pt x="240" y="657"/>
                  </a:lnTo>
                  <a:lnTo>
                    <a:pt x="248" y="660"/>
                  </a:lnTo>
                  <a:lnTo>
                    <a:pt x="255" y="664"/>
                  </a:lnTo>
                  <a:lnTo>
                    <a:pt x="254" y="745"/>
                  </a:lnTo>
                  <a:lnTo>
                    <a:pt x="260" y="748"/>
                  </a:lnTo>
                  <a:lnTo>
                    <a:pt x="267" y="750"/>
                  </a:lnTo>
                  <a:lnTo>
                    <a:pt x="274" y="751"/>
                  </a:lnTo>
                  <a:lnTo>
                    <a:pt x="281" y="754"/>
                  </a:lnTo>
                  <a:lnTo>
                    <a:pt x="287" y="755"/>
                  </a:lnTo>
                  <a:lnTo>
                    <a:pt x="295" y="757"/>
                  </a:lnTo>
                  <a:lnTo>
                    <a:pt x="301" y="759"/>
                  </a:lnTo>
                  <a:lnTo>
                    <a:pt x="308" y="760"/>
                  </a:lnTo>
                  <a:lnTo>
                    <a:pt x="349" y="689"/>
                  </a:lnTo>
                  <a:lnTo>
                    <a:pt x="357" y="690"/>
                  </a:lnTo>
                  <a:lnTo>
                    <a:pt x="366" y="690"/>
                  </a:lnTo>
                  <a:lnTo>
                    <a:pt x="373" y="691"/>
                  </a:lnTo>
                  <a:lnTo>
                    <a:pt x="382" y="691"/>
                  </a:lnTo>
                  <a:lnTo>
                    <a:pt x="390" y="691"/>
                  </a:lnTo>
                  <a:lnTo>
                    <a:pt x="398" y="690"/>
                  </a:lnTo>
                  <a:lnTo>
                    <a:pt x="405" y="690"/>
                  </a:lnTo>
                  <a:lnTo>
                    <a:pt x="414" y="689"/>
                  </a:lnTo>
                  <a:lnTo>
                    <a:pt x="454" y="760"/>
                  </a:lnTo>
                  <a:lnTo>
                    <a:pt x="462" y="759"/>
                  </a:lnTo>
                  <a:lnTo>
                    <a:pt x="468" y="757"/>
                  </a:lnTo>
                  <a:lnTo>
                    <a:pt x="475" y="755"/>
                  </a:lnTo>
                  <a:lnTo>
                    <a:pt x="481" y="754"/>
                  </a:lnTo>
                  <a:lnTo>
                    <a:pt x="489" y="751"/>
                  </a:lnTo>
                  <a:lnTo>
                    <a:pt x="495" y="750"/>
                  </a:lnTo>
                  <a:lnTo>
                    <a:pt x="502" y="748"/>
                  </a:lnTo>
                  <a:lnTo>
                    <a:pt x="508" y="745"/>
                  </a:lnTo>
                  <a:lnTo>
                    <a:pt x="507" y="664"/>
                  </a:lnTo>
                  <a:lnTo>
                    <a:pt x="515" y="660"/>
                  </a:lnTo>
                  <a:lnTo>
                    <a:pt x="522" y="657"/>
                  </a:lnTo>
                  <a:lnTo>
                    <a:pt x="529" y="653"/>
                  </a:lnTo>
                  <a:lnTo>
                    <a:pt x="537" y="648"/>
                  </a:lnTo>
                  <a:lnTo>
                    <a:pt x="544" y="645"/>
                  </a:lnTo>
                  <a:lnTo>
                    <a:pt x="551" y="640"/>
                  </a:lnTo>
                  <a:lnTo>
                    <a:pt x="558" y="636"/>
                  </a:lnTo>
                  <a:lnTo>
                    <a:pt x="565" y="631"/>
                  </a:lnTo>
                  <a:lnTo>
                    <a:pt x="635" y="674"/>
                  </a:lnTo>
                  <a:lnTo>
                    <a:pt x="640" y="669"/>
                  </a:lnTo>
                  <a:lnTo>
                    <a:pt x="646" y="664"/>
                  </a:lnTo>
                  <a:lnTo>
                    <a:pt x="651" y="659"/>
                  </a:lnTo>
                  <a:lnTo>
                    <a:pt x="656" y="654"/>
                  </a:lnTo>
                  <a:lnTo>
                    <a:pt x="661" y="649"/>
                  </a:lnTo>
                  <a:lnTo>
                    <a:pt x="666" y="645"/>
                  </a:lnTo>
                  <a:lnTo>
                    <a:pt x="671" y="638"/>
                  </a:lnTo>
                  <a:lnTo>
                    <a:pt x="676" y="633"/>
                  </a:lnTo>
                  <a:lnTo>
                    <a:pt x="633" y="562"/>
                  </a:lnTo>
                  <a:lnTo>
                    <a:pt x="642" y="549"/>
                  </a:lnTo>
                  <a:lnTo>
                    <a:pt x="651" y="535"/>
                  </a:lnTo>
                  <a:lnTo>
                    <a:pt x="658" y="521"/>
                  </a:lnTo>
                  <a:lnTo>
                    <a:pt x="666" y="506"/>
                  </a:lnTo>
                  <a:lnTo>
                    <a:pt x="748" y="50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2" name="Freeform 15"/>
            <p:cNvSpPr>
              <a:spLocks/>
            </p:cNvSpPr>
            <p:nvPr/>
          </p:nvSpPr>
          <p:spPr bwMode="auto">
            <a:xfrm>
              <a:off x="1204" y="3393"/>
              <a:ext cx="103" cy="103"/>
            </a:xfrm>
            <a:custGeom>
              <a:avLst/>
              <a:gdLst>
                <a:gd name="T0" fmla="*/ 286 w 518"/>
                <a:gd name="T1" fmla="*/ 516 h 517"/>
                <a:gd name="T2" fmla="*/ 336 w 518"/>
                <a:gd name="T3" fmla="*/ 506 h 517"/>
                <a:gd name="T4" fmla="*/ 383 w 518"/>
                <a:gd name="T5" fmla="*/ 487 h 517"/>
                <a:gd name="T6" fmla="*/ 425 w 518"/>
                <a:gd name="T7" fmla="*/ 459 h 517"/>
                <a:gd name="T8" fmla="*/ 459 w 518"/>
                <a:gd name="T9" fmla="*/ 423 h 517"/>
                <a:gd name="T10" fmla="*/ 487 w 518"/>
                <a:gd name="T11" fmla="*/ 383 h 517"/>
                <a:gd name="T12" fmla="*/ 507 w 518"/>
                <a:gd name="T13" fmla="*/ 336 h 517"/>
                <a:gd name="T14" fmla="*/ 517 w 518"/>
                <a:gd name="T15" fmla="*/ 286 h 517"/>
                <a:gd name="T16" fmla="*/ 517 w 518"/>
                <a:gd name="T17" fmla="*/ 233 h 517"/>
                <a:gd name="T18" fmla="*/ 507 w 518"/>
                <a:gd name="T19" fmla="*/ 181 h 517"/>
                <a:gd name="T20" fmla="*/ 487 w 518"/>
                <a:gd name="T21" fmla="*/ 136 h 517"/>
                <a:gd name="T22" fmla="*/ 459 w 518"/>
                <a:gd name="T23" fmla="*/ 94 h 517"/>
                <a:gd name="T24" fmla="*/ 425 w 518"/>
                <a:gd name="T25" fmla="*/ 59 h 517"/>
                <a:gd name="T26" fmla="*/ 383 w 518"/>
                <a:gd name="T27" fmla="*/ 32 h 517"/>
                <a:gd name="T28" fmla="*/ 336 w 518"/>
                <a:gd name="T29" fmla="*/ 12 h 517"/>
                <a:gd name="T30" fmla="*/ 286 w 518"/>
                <a:gd name="T31" fmla="*/ 1 h 517"/>
                <a:gd name="T32" fmla="*/ 233 w 518"/>
                <a:gd name="T33" fmla="*/ 1 h 517"/>
                <a:gd name="T34" fmla="*/ 182 w 518"/>
                <a:gd name="T35" fmla="*/ 12 h 517"/>
                <a:gd name="T36" fmla="*/ 136 w 518"/>
                <a:gd name="T37" fmla="*/ 32 h 517"/>
                <a:gd name="T38" fmla="*/ 95 w 518"/>
                <a:gd name="T39" fmla="*/ 59 h 517"/>
                <a:gd name="T40" fmla="*/ 59 w 518"/>
                <a:gd name="T41" fmla="*/ 94 h 517"/>
                <a:gd name="T42" fmla="*/ 31 w 518"/>
                <a:gd name="T43" fmla="*/ 136 h 517"/>
                <a:gd name="T44" fmla="*/ 11 w 518"/>
                <a:gd name="T45" fmla="*/ 181 h 517"/>
                <a:gd name="T46" fmla="*/ 2 w 518"/>
                <a:gd name="T47" fmla="*/ 233 h 517"/>
                <a:gd name="T48" fmla="*/ 2 w 518"/>
                <a:gd name="T49" fmla="*/ 286 h 517"/>
                <a:gd name="T50" fmla="*/ 11 w 518"/>
                <a:gd name="T51" fmla="*/ 336 h 517"/>
                <a:gd name="T52" fmla="*/ 31 w 518"/>
                <a:gd name="T53" fmla="*/ 383 h 517"/>
                <a:gd name="T54" fmla="*/ 59 w 518"/>
                <a:gd name="T55" fmla="*/ 423 h 517"/>
                <a:gd name="T56" fmla="*/ 95 w 518"/>
                <a:gd name="T57" fmla="*/ 459 h 517"/>
                <a:gd name="T58" fmla="*/ 136 w 518"/>
                <a:gd name="T59" fmla="*/ 487 h 517"/>
                <a:gd name="T60" fmla="*/ 182 w 518"/>
                <a:gd name="T61" fmla="*/ 506 h 517"/>
                <a:gd name="T62" fmla="*/ 233 w 518"/>
                <a:gd name="T63" fmla="*/ 5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8" h="517">
                  <a:moveTo>
                    <a:pt x="260" y="517"/>
                  </a:moveTo>
                  <a:lnTo>
                    <a:pt x="286" y="516"/>
                  </a:lnTo>
                  <a:lnTo>
                    <a:pt x="311" y="512"/>
                  </a:lnTo>
                  <a:lnTo>
                    <a:pt x="336" y="506"/>
                  </a:lnTo>
                  <a:lnTo>
                    <a:pt x="361" y="497"/>
                  </a:lnTo>
                  <a:lnTo>
                    <a:pt x="383" y="487"/>
                  </a:lnTo>
                  <a:lnTo>
                    <a:pt x="404" y="473"/>
                  </a:lnTo>
                  <a:lnTo>
                    <a:pt x="425" y="459"/>
                  </a:lnTo>
                  <a:lnTo>
                    <a:pt x="443" y="441"/>
                  </a:lnTo>
                  <a:lnTo>
                    <a:pt x="459" y="423"/>
                  </a:lnTo>
                  <a:lnTo>
                    <a:pt x="474" y="403"/>
                  </a:lnTo>
                  <a:lnTo>
                    <a:pt x="487" y="383"/>
                  </a:lnTo>
                  <a:lnTo>
                    <a:pt x="498" y="359"/>
                  </a:lnTo>
                  <a:lnTo>
                    <a:pt x="507" y="336"/>
                  </a:lnTo>
                  <a:lnTo>
                    <a:pt x="513" y="311"/>
                  </a:lnTo>
                  <a:lnTo>
                    <a:pt x="517" y="286"/>
                  </a:lnTo>
                  <a:lnTo>
                    <a:pt x="518" y="259"/>
                  </a:lnTo>
                  <a:lnTo>
                    <a:pt x="517" y="233"/>
                  </a:lnTo>
                  <a:lnTo>
                    <a:pt x="513" y="207"/>
                  </a:lnTo>
                  <a:lnTo>
                    <a:pt x="507" y="181"/>
                  </a:lnTo>
                  <a:lnTo>
                    <a:pt x="498" y="158"/>
                  </a:lnTo>
                  <a:lnTo>
                    <a:pt x="487" y="136"/>
                  </a:lnTo>
                  <a:lnTo>
                    <a:pt x="474" y="114"/>
                  </a:lnTo>
                  <a:lnTo>
                    <a:pt x="459" y="94"/>
                  </a:lnTo>
                  <a:lnTo>
                    <a:pt x="443" y="76"/>
                  </a:lnTo>
                  <a:lnTo>
                    <a:pt x="425" y="59"/>
                  </a:lnTo>
                  <a:lnTo>
                    <a:pt x="404" y="44"/>
                  </a:lnTo>
                  <a:lnTo>
                    <a:pt x="383" y="32"/>
                  </a:lnTo>
                  <a:lnTo>
                    <a:pt x="361" y="21"/>
                  </a:lnTo>
                  <a:lnTo>
                    <a:pt x="336" y="12"/>
                  </a:lnTo>
                  <a:lnTo>
                    <a:pt x="311" y="5"/>
                  </a:lnTo>
                  <a:lnTo>
                    <a:pt x="286" y="1"/>
                  </a:lnTo>
                  <a:lnTo>
                    <a:pt x="260" y="0"/>
                  </a:lnTo>
                  <a:lnTo>
                    <a:pt x="233" y="1"/>
                  </a:lnTo>
                  <a:lnTo>
                    <a:pt x="207" y="5"/>
                  </a:lnTo>
                  <a:lnTo>
                    <a:pt x="182" y="12"/>
                  </a:lnTo>
                  <a:lnTo>
                    <a:pt x="159" y="21"/>
                  </a:lnTo>
                  <a:lnTo>
                    <a:pt x="136" y="32"/>
                  </a:lnTo>
                  <a:lnTo>
                    <a:pt x="115" y="44"/>
                  </a:lnTo>
                  <a:lnTo>
                    <a:pt x="95" y="59"/>
                  </a:lnTo>
                  <a:lnTo>
                    <a:pt x="77" y="76"/>
                  </a:lnTo>
                  <a:lnTo>
                    <a:pt x="59" y="94"/>
                  </a:lnTo>
                  <a:lnTo>
                    <a:pt x="45" y="114"/>
                  </a:lnTo>
                  <a:lnTo>
                    <a:pt x="31" y="136"/>
                  </a:lnTo>
                  <a:lnTo>
                    <a:pt x="21" y="158"/>
                  </a:lnTo>
                  <a:lnTo>
                    <a:pt x="11" y="181"/>
                  </a:lnTo>
                  <a:lnTo>
                    <a:pt x="5" y="207"/>
                  </a:lnTo>
                  <a:lnTo>
                    <a:pt x="2" y="233"/>
                  </a:lnTo>
                  <a:lnTo>
                    <a:pt x="0" y="259"/>
                  </a:lnTo>
                  <a:lnTo>
                    <a:pt x="2" y="286"/>
                  </a:lnTo>
                  <a:lnTo>
                    <a:pt x="5" y="311"/>
                  </a:lnTo>
                  <a:lnTo>
                    <a:pt x="11" y="336"/>
                  </a:lnTo>
                  <a:lnTo>
                    <a:pt x="21" y="359"/>
                  </a:lnTo>
                  <a:lnTo>
                    <a:pt x="31" y="383"/>
                  </a:lnTo>
                  <a:lnTo>
                    <a:pt x="45" y="403"/>
                  </a:lnTo>
                  <a:lnTo>
                    <a:pt x="59" y="423"/>
                  </a:lnTo>
                  <a:lnTo>
                    <a:pt x="77" y="441"/>
                  </a:lnTo>
                  <a:lnTo>
                    <a:pt x="95" y="459"/>
                  </a:lnTo>
                  <a:lnTo>
                    <a:pt x="115" y="473"/>
                  </a:lnTo>
                  <a:lnTo>
                    <a:pt x="136" y="487"/>
                  </a:lnTo>
                  <a:lnTo>
                    <a:pt x="159" y="497"/>
                  </a:lnTo>
                  <a:lnTo>
                    <a:pt x="182" y="506"/>
                  </a:lnTo>
                  <a:lnTo>
                    <a:pt x="207" y="512"/>
                  </a:lnTo>
                  <a:lnTo>
                    <a:pt x="233" y="516"/>
                  </a:lnTo>
                  <a:lnTo>
                    <a:pt x="260" y="51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3" name="Freeform 16"/>
            <p:cNvSpPr>
              <a:spLocks/>
            </p:cNvSpPr>
            <p:nvPr/>
          </p:nvSpPr>
          <p:spPr bwMode="auto">
            <a:xfrm>
              <a:off x="1230" y="3419"/>
              <a:ext cx="52" cy="52"/>
            </a:xfrm>
            <a:custGeom>
              <a:avLst/>
              <a:gdLst>
                <a:gd name="T0" fmla="*/ 130 w 259"/>
                <a:gd name="T1" fmla="*/ 259 h 259"/>
                <a:gd name="T2" fmla="*/ 156 w 259"/>
                <a:gd name="T3" fmla="*/ 256 h 259"/>
                <a:gd name="T4" fmla="*/ 180 w 259"/>
                <a:gd name="T5" fmla="*/ 249 h 259"/>
                <a:gd name="T6" fmla="*/ 202 w 259"/>
                <a:gd name="T7" fmla="*/ 237 h 259"/>
                <a:gd name="T8" fmla="*/ 221 w 259"/>
                <a:gd name="T9" fmla="*/ 221 h 259"/>
                <a:gd name="T10" fmla="*/ 237 w 259"/>
                <a:gd name="T11" fmla="*/ 201 h 259"/>
                <a:gd name="T12" fmla="*/ 249 w 259"/>
                <a:gd name="T13" fmla="*/ 179 h 259"/>
                <a:gd name="T14" fmla="*/ 256 w 259"/>
                <a:gd name="T15" fmla="*/ 154 h 259"/>
                <a:gd name="T16" fmla="*/ 259 w 259"/>
                <a:gd name="T17" fmla="*/ 129 h 259"/>
                <a:gd name="T18" fmla="*/ 256 w 259"/>
                <a:gd name="T19" fmla="*/ 103 h 259"/>
                <a:gd name="T20" fmla="*/ 249 w 259"/>
                <a:gd name="T21" fmla="*/ 78 h 259"/>
                <a:gd name="T22" fmla="*/ 237 w 259"/>
                <a:gd name="T23" fmla="*/ 56 h 259"/>
                <a:gd name="T24" fmla="*/ 221 w 259"/>
                <a:gd name="T25" fmla="*/ 38 h 259"/>
                <a:gd name="T26" fmla="*/ 202 w 259"/>
                <a:gd name="T27" fmla="*/ 22 h 259"/>
                <a:gd name="T28" fmla="*/ 180 w 259"/>
                <a:gd name="T29" fmla="*/ 10 h 259"/>
                <a:gd name="T30" fmla="*/ 156 w 259"/>
                <a:gd name="T31" fmla="*/ 2 h 259"/>
                <a:gd name="T32" fmla="*/ 130 w 259"/>
                <a:gd name="T33" fmla="*/ 0 h 259"/>
                <a:gd name="T34" fmla="*/ 104 w 259"/>
                <a:gd name="T35" fmla="*/ 2 h 259"/>
                <a:gd name="T36" fmla="*/ 79 w 259"/>
                <a:gd name="T37" fmla="*/ 10 h 259"/>
                <a:gd name="T38" fmla="*/ 57 w 259"/>
                <a:gd name="T39" fmla="*/ 22 h 259"/>
                <a:gd name="T40" fmla="*/ 38 w 259"/>
                <a:gd name="T41" fmla="*/ 38 h 259"/>
                <a:gd name="T42" fmla="*/ 22 w 259"/>
                <a:gd name="T43" fmla="*/ 56 h 259"/>
                <a:gd name="T44" fmla="*/ 9 w 259"/>
                <a:gd name="T45" fmla="*/ 78 h 259"/>
                <a:gd name="T46" fmla="*/ 2 w 259"/>
                <a:gd name="T47" fmla="*/ 103 h 259"/>
                <a:gd name="T48" fmla="*/ 0 w 259"/>
                <a:gd name="T49" fmla="*/ 129 h 259"/>
                <a:gd name="T50" fmla="*/ 2 w 259"/>
                <a:gd name="T51" fmla="*/ 154 h 259"/>
                <a:gd name="T52" fmla="*/ 9 w 259"/>
                <a:gd name="T53" fmla="*/ 179 h 259"/>
                <a:gd name="T54" fmla="*/ 22 w 259"/>
                <a:gd name="T55" fmla="*/ 201 h 259"/>
                <a:gd name="T56" fmla="*/ 38 w 259"/>
                <a:gd name="T57" fmla="*/ 221 h 259"/>
                <a:gd name="T58" fmla="*/ 57 w 259"/>
                <a:gd name="T59" fmla="*/ 237 h 259"/>
                <a:gd name="T60" fmla="*/ 79 w 259"/>
                <a:gd name="T61" fmla="*/ 249 h 259"/>
                <a:gd name="T62" fmla="*/ 104 w 259"/>
                <a:gd name="T63" fmla="*/ 256 h 259"/>
                <a:gd name="T64" fmla="*/ 130 w 259"/>
                <a:gd name="T6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59">
                  <a:moveTo>
                    <a:pt x="130" y="259"/>
                  </a:moveTo>
                  <a:lnTo>
                    <a:pt x="156" y="256"/>
                  </a:lnTo>
                  <a:lnTo>
                    <a:pt x="180" y="249"/>
                  </a:lnTo>
                  <a:lnTo>
                    <a:pt x="202" y="237"/>
                  </a:lnTo>
                  <a:lnTo>
                    <a:pt x="221" y="221"/>
                  </a:lnTo>
                  <a:lnTo>
                    <a:pt x="237" y="201"/>
                  </a:lnTo>
                  <a:lnTo>
                    <a:pt x="249" y="179"/>
                  </a:lnTo>
                  <a:lnTo>
                    <a:pt x="256" y="154"/>
                  </a:lnTo>
                  <a:lnTo>
                    <a:pt x="259" y="129"/>
                  </a:lnTo>
                  <a:lnTo>
                    <a:pt x="256" y="103"/>
                  </a:lnTo>
                  <a:lnTo>
                    <a:pt x="249" y="78"/>
                  </a:lnTo>
                  <a:lnTo>
                    <a:pt x="237" y="56"/>
                  </a:lnTo>
                  <a:lnTo>
                    <a:pt x="221" y="38"/>
                  </a:lnTo>
                  <a:lnTo>
                    <a:pt x="202" y="22"/>
                  </a:lnTo>
                  <a:lnTo>
                    <a:pt x="180" y="10"/>
                  </a:lnTo>
                  <a:lnTo>
                    <a:pt x="156" y="2"/>
                  </a:lnTo>
                  <a:lnTo>
                    <a:pt x="130" y="0"/>
                  </a:lnTo>
                  <a:lnTo>
                    <a:pt x="104" y="2"/>
                  </a:lnTo>
                  <a:lnTo>
                    <a:pt x="79" y="10"/>
                  </a:lnTo>
                  <a:lnTo>
                    <a:pt x="57" y="22"/>
                  </a:lnTo>
                  <a:lnTo>
                    <a:pt x="38" y="38"/>
                  </a:lnTo>
                  <a:lnTo>
                    <a:pt x="22" y="56"/>
                  </a:lnTo>
                  <a:lnTo>
                    <a:pt x="9" y="78"/>
                  </a:lnTo>
                  <a:lnTo>
                    <a:pt x="2" y="103"/>
                  </a:lnTo>
                  <a:lnTo>
                    <a:pt x="0" y="129"/>
                  </a:lnTo>
                  <a:lnTo>
                    <a:pt x="2" y="154"/>
                  </a:lnTo>
                  <a:lnTo>
                    <a:pt x="9" y="179"/>
                  </a:lnTo>
                  <a:lnTo>
                    <a:pt x="22" y="201"/>
                  </a:lnTo>
                  <a:lnTo>
                    <a:pt x="38" y="221"/>
                  </a:lnTo>
                  <a:lnTo>
                    <a:pt x="57" y="237"/>
                  </a:lnTo>
                  <a:lnTo>
                    <a:pt x="79" y="249"/>
                  </a:lnTo>
                  <a:lnTo>
                    <a:pt x="104" y="256"/>
                  </a:lnTo>
                  <a:lnTo>
                    <a:pt x="130" y="25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4" name="Freeform 17"/>
            <p:cNvSpPr>
              <a:spLocks/>
            </p:cNvSpPr>
            <p:nvPr/>
          </p:nvSpPr>
          <p:spPr bwMode="auto">
            <a:xfrm>
              <a:off x="1249" y="3441"/>
              <a:ext cx="10" cy="10"/>
            </a:xfrm>
            <a:custGeom>
              <a:avLst/>
              <a:gdLst>
                <a:gd name="T0" fmla="*/ 16 w 51"/>
                <a:gd name="T1" fmla="*/ 51 h 51"/>
                <a:gd name="T2" fmla="*/ 2 w 51"/>
                <a:gd name="T3" fmla="*/ 36 h 51"/>
                <a:gd name="T4" fmla="*/ 0 w 51"/>
                <a:gd name="T5" fmla="*/ 16 h 51"/>
                <a:gd name="T6" fmla="*/ 15 w 51"/>
                <a:gd name="T7" fmla="*/ 2 h 51"/>
                <a:gd name="T8" fmla="*/ 36 w 51"/>
                <a:gd name="T9" fmla="*/ 0 h 51"/>
                <a:gd name="T10" fmla="*/ 51 w 51"/>
                <a:gd name="T11" fmla="*/ 15 h 51"/>
                <a:gd name="T12" fmla="*/ 51 w 51"/>
                <a:gd name="T13" fmla="*/ 36 h 51"/>
                <a:gd name="T14" fmla="*/ 36 w 51"/>
                <a:gd name="T15" fmla="*/ 51 h 51"/>
                <a:gd name="T16" fmla="*/ 16 w 51"/>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16" y="51"/>
                  </a:moveTo>
                  <a:lnTo>
                    <a:pt x="2" y="36"/>
                  </a:lnTo>
                  <a:lnTo>
                    <a:pt x="0" y="16"/>
                  </a:lnTo>
                  <a:lnTo>
                    <a:pt x="15" y="2"/>
                  </a:lnTo>
                  <a:lnTo>
                    <a:pt x="36" y="0"/>
                  </a:lnTo>
                  <a:lnTo>
                    <a:pt x="51" y="15"/>
                  </a:lnTo>
                  <a:lnTo>
                    <a:pt x="51" y="36"/>
                  </a:lnTo>
                  <a:lnTo>
                    <a:pt x="36" y="51"/>
                  </a:lnTo>
                  <a:lnTo>
                    <a:pt x="16" y="5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5" name="Freeform 18"/>
            <p:cNvSpPr>
              <a:spLocks/>
            </p:cNvSpPr>
            <p:nvPr/>
          </p:nvSpPr>
          <p:spPr bwMode="auto">
            <a:xfrm>
              <a:off x="1282" y="3180"/>
              <a:ext cx="111" cy="111"/>
            </a:xfrm>
            <a:custGeom>
              <a:avLst/>
              <a:gdLst>
                <a:gd name="T0" fmla="*/ 549 w 554"/>
                <a:gd name="T1" fmla="*/ 349 h 554"/>
                <a:gd name="T2" fmla="*/ 501 w 554"/>
                <a:gd name="T3" fmla="*/ 300 h 554"/>
                <a:gd name="T4" fmla="*/ 502 w 554"/>
                <a:gd name="T5" fmla="*/ 283 h 554"/>
                <a:gd name="T6" fmla="*/ 502 w 554"/>
                <a:gd name="T7" fmla="*/ 265 h 554"/>
                <a:gd name="T8" fmla="*/ 554 w 554"/>
                <a:gd name="T9" fmla="*/ 224 h 554"/>
                <a:gd name="T10" fmla="*/ 547 w 554"/>
                <a:gd name="T11" fmla="*/ 195 h 554"/>
                <a:gd name="T12" fmla="*/ 478 w 554"/>
                <a:gd name="T13" fmla="*/ 174 h 554"/>
                <a:gd name="T14" fmla="*/ 459 w 554"/>
                <a:gd name="T15" fmla="*/ 144 h 554"/>
                <a:gd name="T16" fmla="*/ 477 w 554"/>
                <a:gd name="T17" fmla="*/ 77 h 554"/>
                <a:gd name="T18" fmla="*/ 409 w 554"/>
                <a:gd name="T19" fmla="*/ 94 h 554"/>
                <a:gd name="T20" fmla="*/ 394 w 554"/>
                <a:gd name="T21" fmla="*/ 84 h 554"/>
                <a:gd name="T22" fmla="*/ 379 w 554"/>
                <a:gd name="T23" fmla="*/ 76 h 554"/>
                <a:gd name="T24" fmla="*/ 370 w 554"/>
                <a:gd name="T25" fmla="*/ 11 h 554"/>
                <a:gd name="T26" fmla="*/ 355 w 554"/>
                <a:gd name="T27" fmla="*/ 6 h 554"/>
                <a:gd name="T28" fmla="*/ 339 w 554"/>
                <a:gd name="T29" fmla="*/ 2 h 554"/>
                <a:gd name="T30" fmla="*/ 302 w 554"/>
                <a:gd name="T31" fmla="*/ 53 h 554"/>
                <a:gd name="T32" fmla="*/ 284 w 554"/>
                <a:gd name="T33" fmla="*/ 51 h 554"/>
                <a:gd name="T34" fmla="*/ 266 w 554"/>
                <a:gd name="T35" fmla="*/ 51 h 554"/>
                <a:gd name="T36" fmla="*/ 225 w 554"/>
                <a:gd name="T37" fmla="*/ 0 h 554"/>
                <a:gd name="T38" fmla="*/ 210 w 554"/>
                <a:gd name="T39" fmla="*/ 3 h 554"/>
                <a:gd name="T40" fmla="*/ 195 w 554"/>
                <a:gd name="T41" fmla="*/ 7 h 554"/>
                <a:gd name="T42" fmla="*/ 185 w 554"/>
                <a:gd name="T43" fmla="*/ 71 h 554"/>
                <a:gd name="T44" fmla="*/ 169 w 554"/>
                <a:gd name="T45" fmla="*/ 78 h 554"/>
                <a:gd name="T46" fmla="*/ 154 w 554"/>
                <a:gd name="T47" fmla="*/ 88 h 554"/>
                <a:gd name="T48" fmla="*/ 93 w 554"/>
                <a:gd name="T49" fmla="*/ 64 h 554"/>
                <a:gd name="T50" fmla="*/ 70 w 554"/>
                <a:gd name="T51" fmla="*/ 84 h 554"/>
                <a:gd name="T52" fmla="*/ 88 w 554"/>
                <a:gd name="T53" fmla="*/ 154 h 554"/>
                <a:gd name="T54" fmla="*/ 71 w 554"/>
                <a:gd name="T55" fmla="*/ 185 h 554"/>
                <a:gd name="T56" fmla="*/ 4 w 554"/>
                <a:gd name="T57" fmla="*/ 205 h 554"/>
                <a:gd name="T58" fmla="*/ 52 w 554"/>
                <a:gd name="T59" fmla="*/ 254 h 554"/>
                <a:gd name="T60" fmla="*/ 51 w 554"/>
                <a:gd name="T61" fmla="*/ 271 h 554"/>
                <a:gd name="T62" fmla="*/ 51 w 554"/>
                <a:gd name="T63" fmla="*/ 289 h 554"/>
                <a:gd name="T64" fmla="*/ 0 w 554"/>
                <a:gd name="T65" fmla="*/ 330 h 554"/>
                <a:gd name="T66" fmla="*/ 7 w 554"/>
                <a:gd name="T67" fmla="*/ 360 h 554"/>
                <a:gd name="T68" fmla="*/ 76 w 554"/>
                <a:gd name="T69" fmla="*/ 380 h 554"/>
                <a:gd name="T70" fmla="*/ 94 w 554"/>
                <a:gd name="T71" fmla="*/ 409 h 554"/>
                <a:gd name="T72" fmla="*/ 77 w 554"/>
                <a:gd name="T73" fmla="*/ 477 h 554"/>
                <a:gd name="T74" fmla="*/ 145 w 554"/>
                <a:gd name="T75" fmla="*/ 460 h 554"/>
                <a:gd name="T76" fmla="*/ 159 w 554"/>
                <a:gd name="T77" fmla="*/ 469 h 554"/>
                <a:gd name="T78" fmla="*/ 175 w 554"/>
                <a:gd name="T79" fmla="*/ 478 h 554"/>
                <a:gd name="T80" fmla="*/ 185 w 554"/>
                <a:gd name="T81" fmla="*/ 543 h 554"/>
                <a:gd name="T82" fmla="*/ 200 w 554"/>
                <a:gd name="T83" fmla="*/ 548 h 554"/>
                <a:gd name="T84" fmla="*/ 215 w 554"/>
                <a:gd name="T85" fmla="*/ 552 h 554"/>
                <a:gd name="T86" fmla="*/ 254 w 554"/>
                <a:gd name="T87" fmla="*/ 501 h 554"/>
                <a:gd name="T88" fmla="*/ 271 w 554"/>
                <a:gd name="T89" fmla="*/ 503 h 554"/>
                <a:gd name="T90" fmla="*/ 290 w 554"/>
                <a:gd name="T91" fmla="*/ 503 h 554"/>
                <a:gd name="T92" fmla="*/ 329 w 554"/>
                <a:gd name="T93" fmla="*/ 554 h 554"/>
                <a:gd name="T94" fmla="*/ 344 w 554"/>
                <a:gd name="T95" fmla="*/ 550 h 554"/>
                <a:gd name="T96" fmla="*/ 360 w 554"/>
                <a:gd name="T97" fmla="*/ 547 h 554"/>
                <a:gd name="T98" fmla="*/ 368 w 554"/>
                <a:gd name="T99" fmla="*/ 483 h 554"/>
                <a:gd name="T100" fmla="*/ 384 w 554"/>
                <a:gd name="T101" fmla="*/ 476 h 554"/>
                <a:gd name="T102" fmla="*/ 399 w 554"/>
                <a:gd name="T103" fmla="*/ 466 h 554"/>
                <a:gd name="T104" fmla="*/ 462 w 554"/>
                <a:gd name="T105" fmla="*/ 490 h 554"/>
                <a:gd name="T106" fmla="*/ 484 w 554"/>
                <a:gd name="T107" fmla="*/ 469 h 554"/>
                <a:gd name="T108" fmla="*/ 467 w 554"/>
                <a:gd name="T109" fmla="*/ 400 h 554"/>
                <a:gd name="T110" fmla="*/ 483 w 554"/>
                <a:gd name="T111" fmla="*/ 36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 h="554">
                  <a:moveTo>
                    <a:pt x="544" y="370"/>
                  </a:moveTo>
                  <a:lnTo>
                    <a:pt x="547" y="360"/>
                  </a:lnTo>
                  <a:lnTo>
                    <a:pt x="549" y="349"/>
                  </a:lnTo>
                  <a:lnTo>
                    <a:pt x="551" y="339"/>
                  </a:lnTo>
                  <a:lnTo>
                    <a:pt x="554" y="330"/>
                  </a:lnTo>
                  <a:lnTo>
                    <a:pt x="501" y="300"/>
                  </a:lnTo>
                  <a:lnTo>
                    <a:pt x="502" y="294"/>
                  </a:lnTo>
                  <a:lnTo>
                    <a:pt x="502" y="289"/>
                  </a:lnTo>
                  <a:lnTo>
                    <a:pt x="502" y="283"/>
                  </a:lnTo>
                  <a:lnTo>
                    <a:pt x="502" y="277"/>
                  </a:lnTo>
                  <a:lnTo>
                    <a:pt x="502" y="271"/>
                  </a:lnTo>
                  <a:lnTo>
                    <a:pt x="502" y="265"/>
                  </a:lnTo>
                  <a:lnTo>
                    <a:pt x="502" y="260"/>
                  </a:lnTo>
                  <a:lnTo>
                    <a:pt x="501" y="254"/>
                  </a:lnTo>
                  <a:lnTo>
                    <a:pt x="554" y="224"/>
                  </a:lnTo>
                  <a:lnTo>
                    <a:pt x="551" y="214"/>
                  </a:lnTo>
                  <a:lnTo>
                    <a:pt x="549" y="205"/>
                  </a:lnTo>
                  <a:lnTo>
                    <a:pt x="547" y="195"/>
                  </a:lnTo>
                  <a:lnTo>
                    <a:pt x="544" y="185"/>
                  </a:lnTo>
                  <a:lnTo>
                    <a:pt x="483" y="185"/>
                  </a:lnTo>
                  <a:lnTo>
                    <a:pt x="478" y="174"/>
                  </a:lnTo>
                  <a:lnTo>
                    <a:pt x="473" y="164"/>
                  </a:lnTo>
                  <a:lnTo>
                    <a:pt x="467" y="154"/>
                  </a:lnTo>
                  <a:lnTo>
                    <a:pt x="459" y="144"/>
                  </a:lnTo>
                  <a:lnTo>
                    <a:pt x="490" y="93"/>
                  </a:lnTo>
                  <a:lnTo>
                    <a:pt x="484" y="84"/>
                  </a:lnTo>
                  <a:lnTo>
                    <a:pt x="477" y="77"/>
                  </a:lnTo>
                  <a:lnTo>
                    <a:pt x="469" y="70"/>
                  </a:lnTo>
                  <a:lnTo>
                    <a:pt x="462" y="64"/>
                  </a:lnTo>
                  <a:lnTo>
                    <a:pt x="409" y="94"/>
                  </a:lnTo>
                  <a:lnTo>
                    <a:pt x="404" y="91"/>
                  </a:lnTo>
                  <a:lnTo>
                    <a:pt x="399" y="88"/>
                  </a:lnTo>
                  <a:lnTo>
                    <a:pt x="394" y="84"/>
                  </a:lnTo>
                  <a:lnTo>
                    <a:pt x="389" y="82"/>
                  </a:lnTo>
                  <a:lnTo>
                    <a:pt x="384" y="78"/>
                  </a:lnTo>
                  <a:lnTo>
                    <a:pt x="379" y="76"/>
                  </a:lnTo>
                  <a:lnTo>
                    <a:pt x="373" y="73"/>
                  </a:lnTo>
                  <a:lnTo>
                    <a:pt x="368" y="71"/>
                  </a:lnTo>
                  <a:lnTo>
                    <a:pt x="370" y="11"/>
                  </a:lnTo>
                  <a:lnTo>
                    <a:pt x="365" y="10"/>
                  </a:lnTo>
                  <a:lnTo>
                    <a:pt x="360" y="7"/>
                  </a:lnTo>
                  <a:lnTo>
                    <a:pt x="355" y="6"/>
                  </a:lnTo>
                  <a:lnTo>
                    <a:pt x="350" y="5"/>
                  </a:lnTo>
                  <a:lnTo>
                    <a:pt x="344" y="3"/>
                  </a:lnTo>
                  <a:lnTo>
                    <a:pt x="339" y="2"/>
                  </a:lnTo>
                  <a:lnTo>
                    <a:pt x="334" y="1"/>
                  </a:lnTo>
                  <a:lnTo>
                    <a:pt x="329" y="0"/>
                  </a:lnTo>
                  <a:lnTo>
                    <a:pt x="302" y="53"/>
                  </a:lnTo>
                  <a:lnTo>
                    <a:pt x="296" y="51"/>
                  </a:lnTo>
                  <a:lnTo>
                    <a:pt x="290" y="51"/>
                  </a:lnTo>
                  <a:lnTo>
                    <a:pt x="284" y="51"/>
                  </a:lnTo>
                  <a:lnTo>
                    <a:pt x="277" y="51"/>
                  </a:lnTo>
                  <a:lnTo>
                    <a:pt x="271" y="51"/>
                  </a:lnTo>
                  <a:lnTo>
                    <a:pt x="266" y="51"/>
                  </a:lnTo>
                  <a:lnTo>
                    <a:pt x="260" y="51"/>
                  </a:lnTo>
                  <a:lnTo>
                    <a:pt x="254" y="53"/>
                  </a:lnTo>
                  <a:lnTo>
                    <a:pt x="225" y="0"/>
                  </a:lnTo>
                  <a:lnTo>
                    <a:pt x="220" y="1"/>
                  </a:lnTo>
                  <a:lnTo>
                    <a:pt x="215" y="2"/>
                  </a:lnTo>
                  <a:lnTo>
                    <a:pt x="210" y="3"/>
                  </a:lnTo>
                  <a:lnTo>
                    <a:pt x="205" y="5"/>
                  </a:lnTo>
                  <a:lnTo>
                    <a:pt x="200" y="6"/>
                  </a:lnTo>
                  <a:lnTo>
                    <a:pt x="195" y="7"/>
                  </a:lnTo>
                  <a:lnTo>
                    <a:pt x="190" y="10"/>
                  </a:lnTo>
                  <a:lnTo>
                    <a:pt x="185" y="11"/>
                  </a:lnTo>
                  <a:lnTo>
                    <a:pt x="185" y="71"/>
                  </a:lnTo>
                  <a:lnTo>
                    <a:pt x="180" y="73"/>
                  </a:lnTo>
                  <a:lnTo>
                    <a:pt x="174" y="76"/>
                  </a:lnTo>
                  <a:lnTo>
                    <a:pt x="169" y="78"/>
                  </a:lnTo>
                  <a:lnTo>
                    <a:pt x="164" y="82"/>
                  </a:lnTo>
                  <a:lnTo>
                    <a:pt x="159" y="84"/>
                  </a:lnTo>
                  <a:lnTo>
                    <a:pt x="154" y="88"/>
                  </a:lnTo>
                  <a:lnTo>
                    <a:pt x="150" y="91"/>
                  </a:lnTo>
                  <a:lnTo>
                    <a:pt x="145" y="94"/>
                  </a:lnTo>
                  <a:lnTo>
                    <a:pt x="93" y="64"/>
                  </a:lnTo>
                  <a:lnTo>
                    <a:pt x="84" y="70"/>
                  </a:lnTo>
                  <a:lnTo>
                    <a:pt x="77" y="77"/>
                  </a:lnTo>
                  <a:lnTo>
                    <a:pt x="70" y="84"/>
                  </a:lnTo>
                  <a:lnTo>
                    <a:pt x="63" y="93"/>
                  </a:lnTo>
                  <a:lnTo>
                    <a:pt x="94" y="144"/>
                  </a:lnTo>
                  <a:lnTo>
                    <a:pt x="88" y="154"/>
                  </a:lnTo>
                  <a:lnTo>
                    <a:pt x="82" y="164"/>
                  </a:lnTo>
                  <a:lnTo>
                    <a:pt x="76" y="174"/>
                  </a:lnTo>
                  <a:lnTo>
                    <a:pt x="71" y="185"/>
                  </a:lnTo>
                  <a:lnTo>
                    <a:pt x="11" y="185"/>
                  </a:lnTo>
                  <a:lnTo>
                    <a:pt x="7" y="195"/>
                  </a:lnTo>
                  <a:lnTo>
                    <a:pt x="4" y="205"/>
                  </a:lnTo>
                  <a:lnTo>
                    <a:pt x="2" y="214"/>
                  </a:lnTo>
                  <a:lnTo>
                    <a:pt x="0" y="224"/>
                  </a:lnTo>
                  <a:lnTo>
                    <a:pt x="52" y="254"/>
                  </a:lnTo>
                  <a:lnTo>
                    <a:pt x="51" y="260"/>
                  </a:lnTo>
                  <a:lnTo>
                    <a:pt x="51" y="265"/>
                  </a:lnTo>
                  <a:lnTo>
                    <a:pt x="51" y="271"/>
                  </a:lnTo>
                  <a:lnTo>
                    <a:pt x="51" y="277"/>
                  </a:lnTo>
                  <a:lnTo>
                    <a:pt x="51" y="283"/>
                  </a:lnTo>
                  <a:lnTo>
                    <a:pt x="51" y="289"/>
                  </a:lnTo>
                  <a:lnTo>
                    <a:pt x="51" y="295"/>
                  </a:lnTo>
                  <a:lnTo>
                    <a:pt x="52" y="301"/>
                  </a:lnTo>
                  <a:lnTo>
                    <a:pt x="0" y="330"/>
                  </a:lnTo>
                  <a:lnTo>
                    <a:pt x="2" y="339"/>
                  </a:lnTo>
                  <a:lnTo>
                    <a:pt x="4" y="349"/>
                  </a:lnTo>
                  <a:lnTo>
                    <a:pt x="7" y="360"/>
                  </a:lnTo>
                  <a:lnTo>
                    <a:pt x="11" y="370"/>
                  </a:lnTo>
                  <a:lnTo>
                    <a:pt x="71" y="369"/>
                  </a:lnTo>
                  <a:lnTo>
                    <a:pt x="76" y="380"/>
                  </a:lnTo>
                  <a:lnTo>
                    <a:pt x="82" y="390"/>
                  </a:lnTo>
                  <a:lnTo>
                    <a:pt x="88" y="400"/>
                  </a:lnTo>
                  <a:lnTo>
                    <a:pt x="94" y="409"/>
                  </a:lnTo>
                  <a:lnTo>
                    <a:pt x="63" y="462"/>
                  </a:lnTo>
                  <a:lnTo>
                    <a:pt x="70" y="469"/>
                  </a:lnTo>
                  <a:lnTo>
                    <a:pt x="77" y="477"/>
                  </a:lnTo>
                  <a:lnTo>
                    <a:pt x="84" y="484"/>
                  </a:lnTo>
                  <a:lnTo>
                    <a:pt x="93" y="490"/>
                  </a:lnTo>
                  <a:lnTo>
                    <a:pt x="145" y="460"/>
                  </a:lnTo>
                  <a:lnTo>
                    <a:pt x="150" y="463"/>
                  </a:lnTo>
                  <a:lnTo>
                    <a:pt x="154" y="467"/>
                  </a:lnTo>
                  <a:lnTo>
                    <a:pt x="159" y="469"/>
                  </a:lnTo>
                  <a:lnTo>
                    <a:pt x="164" y="473"/>
                  </a:lnTo>
                  <a:lnTo>
                    <a:pt x="169" y="476"/>
                  </a:lnTo>
                  <a:lnTo>
                    <a:pt x="175" y="478"/>
                  </a:lnTo>
                  <a:lnTo>
                    <a:pt x="180" y="480"/>
                  </a:lnTo>
                  <a:lnTo>
                    <a:pt x="185" y="483"/>
                  </a:lnTo>
                  <a:lnTo>
                    <a:pt x="185" y="543"/>
                  </a:lnTo>
                  <a:lnTo>
                    <a:pt x="190" y="544"/>
                  </a:lnTo>
                  <a:lnTo>
                    <a:pt x="195" y="547"/>
                  </a:lnTo>
                  <a:lnTo>
                    <a:pt x="200" y="548"/>
                  </a:lnTo>
                  <a:lnTo>
                    <a:pt x="205" y="549"/>
                  </a:lnTo>
                  <a:lnTo>
                    <a:pt x="210" y="550"/>
                  </a:lnTo>
                  <a:lnTo>
                    <a:pt x="215" y="552"/>
                  </a:lnTo>
                  <a:lnTo>
                    <a:pt x="220" y="553"/>
                  </a:lnTo>
                  <a:lnTo>
                    <a:pt x="225" y="554"/>
                  </a:lnTo>
                  <a:lnTo>
                    <a:pt x="254" y="501"/>
                  </a:lnTo>
                  <a:lnTo>
                    <a:pt x="260" y="503"/>
                  </a:lnTo>
                  <a:lnTo>
                    <a:pt x="266" y="503"/>
                  </a:lnTo>
                  <a:lnTo>
                    <a:pt x="271" y="503"/>
                  </a:lnTo>
                  <a:lnTo>
                    <a:pt x="277" y="503"/>
                  </a:lnTo>
                  <a:lnTo>
                    <a:pt x="284" y="503"/>
                  </a:lnTo>
                  <a:lnTo>
                    <a:pt x="290" y="503"/>
                  </a:lnTo>
                  <a:lnTo>
                    <a:pt x="296" y="503"/>
                  </a:lnTo>
                  <a:lnTo>
                    <a:pt x="302" y="501"/>
                  </a:lnTo>
                  <a:lnTo>
                    <a:pt x="329" y="554"/>
                  </a:lnTo>
                  <a:lnTo>
                    <a:pt x="334" y="553"/>
                  </a:lnTo>
                  <a:lnTo>
                    <a:pt x="339" y="552"/>
                  </a:lnTo>
                  <a:lnTo>
                    <a:pt x="344" y="550"/>
                  </a:lnTo>
                  <a:lnTo>
                    <a:pt x="350" y="549"/>
                  </a:lnTo>
                  <a:lnTo>
                    <a:pt x="355" y="548"/>
                  </a:lnTo>
                  <a:lnTo>
                    <a:pt x="360" y="547"/>
                  </a:lnTo>
                  <a:lnTo>
                    <a:pt x="365" y="544"/>
                  </a:lnTo>
                  <a:lnTo>
                    <a:pt x="370" y="543"/>
                  </a:lnTo>
                  <a:lnTo>
                    <a:pt x="368" y="483"/>
                  </a:lnTo>
                  <a:lnTo>
                    <a:pt x="373" y="480"/>
                  </a:lnTo>
                  <a:lnTo>
                    <a:pt x="379" y="478"/>
                  </a:lnTo>
                  <a:lnTo>
                    <a:pt x="384" y="476"/>
                  </a:lnTo>
                  <a:lnTo>
                    <a:pt x="389" y="472"/>
                  </a:lnTo>
                  <a:lnTo>
                    <a:pt x="394" y="469"/>
                  </a:lnTo>
                  <a:lnTo>
                    <a:pt x="399" y="466"/>
                  </a:lnTo>
                  <a:lnTo>
                    <a:pt x="404" y="463"/>
                  </a:lnTo>
                  <a:lnTo>
                    <a:pt x="409" y="460"/>
                  </a:lnTo>
                  <a:lnTo>
                    <a:pt x="462" y="490"/>
                  </a:lnTo>
                  <a:lnTo>
                    <a:pt x="469" y="484"/>
                  </a:lnTo>
                  <a:lnTo>
                    <a:pt x="477" y="477"/>
                  </a:lnTo>
                  <a:lnTo>
                    <a:pt x="484" y="469"/>
                  </a:lnTo>
                  <a:lnTo>
                    <a:pt x="490" y="462"/>
                  </a:lnTo>
                  <a:lnTo>
                    <a:pt x="459" y="409"/>
                  </a:lnTo>
                  <a:lnTo>
                    <a:pt x="467" y="400"/>
                  </a:lnTo>
                  <a:lnTo>
                    <a:pt x="473" y="390"/>
                  </a:lnTo>
                  <a:lnTo>
                    <a:pt x="478" y="380"/>
                  </a:lnTo>
                  <a:lnTo>
                    <a:pt x="483" y="369"/>
                  </a:lnTo>
                  <a:lnTo>
                    <a:pt x="544" y="3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6" name="Freeform 19"/>
            <p:cNvSpPr>
              <a:spLocks/>
            </p:cNvSpPr>
            <p:nvPr/>
          </p:nvSpPr>
          <p:spPr bwMode="auto">
            <a:xfrm>
              <a:off x="1308" y="3206"/>
              <a:ext cx="60" cy="60"/>
            </a:xfrm>
            <a:custGeom>
              <a:avLst/>
              <a:gdLst>
                <a:gd name="T0" fmla="*/ 151 w 301"/>
                <a:gd name="T1" fmla="*/ 302 h 302"/>
                <a:gd name="T2" fmla="*/ 181 w 301"/>
                <a:gd name="T3" fmla="*/ 299 h 302"/>
                <a:gd name="T4" fmla="*/ 209 w 301"/>
                <a:gd name="T5" fmla="*/ 289 h 302"/>
                <a:gd name="T6" fmla="*/ 235 w 301"/>
                <a:gd name="T7" fmla="*/ 276 h 302"/>
                <a:gd name="T8" fmla="*/ 257 w 301"/>
                <a:gd name="T9" fmla="*/ 258 h 302"/>
                <a:gd name="T10" fmla="*/ 276 w 301"/>
                <a:gd name="T11" fmla="*/ 236 h 302"/>
                <a:gd name="T12" fmla="*/ 289 w 301"/>
                <a:gd name="T13" fmla="*/ 210 h 302"/>
                <a:gd name="T14" fmla="*/ 299 w 301"/>
                <a:gd name="T15" fmla="*/ 182 h 302"/>
                <a:gd name="T16" fmla="*/ 301 w 301"/>
                <a:gd name="T17" fmla="*/ 151 h 302"/>
                <a:gd name="T18" fmla="*/ 299 w 301"/>
                <a:gd name="T19" fmla="*/ 120 h 302"/>
                <a:gd name="T20" fmla="*/ 289 w 301"/>
                <a:gd name="T21" fmla="*/ 92 h 302"/>
                <a:gd name="T22" fmla="*/ 276 w 301"/>
                <a:gd name="T23" fmla="*/ 66 h 302"/>
                <a:gd name="T24" fmla="*/ 257 w 301"/>
                <a:gd name="T25" fmla="*/ 44 h 302"/>
                <a:gd name="T26" fmla="*/ 235 w 301"/>
                <a:gd name="T27" fmla="*/ 26 h 302"/>
                <a:gd name="T28" fmla="*/ 209 w 301"/>
                <a:gd name="T29" fmla="*/ 12 h 302"/>
                <a:gd name="T30" fmla="*/ 181 w 301"/>
                <a:gd name="T31" fmla="*/ 3 h 302"/>
                <a:gd name="T32" fmla="*/ 151 w 301"/>
                <a:gd name="T33" fmla="*/ 0 h 302"/>
                <a:gd name="T34" fmla="*/ 121 w 301"/>
                <a:gd name="T35" fmla="*/ 3 h 302"/>
                <a:gd name="T36" fmla="*/ 92 w 301"/>
                <a:gd name="T37" fmla="*/ 12 h 302"/>
                <a:gd name="T38" fmla="*/ 67 w 301"/>
                <a:gd name="T39" fmla="*/ 26 h 302"/>
                <a:gd name="T40" fmla="*/ 44 w 301"/>
                <a:gd name="T41" fmla="*/ 44 h 302"/>
                <a:gd name="T42" fmla="*/ 26 w 301"/>
                <a:gd name="T43" fmla="*/ 66 h 302"/>
                <a:gd name="T44" fmla="*/ 12 w 301"/>
                <a:gd name="T45" fmla="*/ 92 h 302"/>
                <a:gd name="T46" fmla="*/ 3 w 301"/>
                <a:gd name="T47" fmla="*/ 120 h 302"/>
                <a:gd name="T48" fmla="*/ 0 w 301"/>
                <a:gd name="T49" fmla="*/ 151 h 302"/>
                <a:gd name="T50" fmla="*/ 3 w 301"/>
                <a:gd name="T51" fmla="*/ 182 h 302"/>
                <a:gd name="T52" fmla="*/ 12 w 301"/>
                <a:gd name="T53" fmla="*/ 210 h 302"/>
                <a:gd name="T54" fmla="*/ 26 w 301"/>
                <a:gd name="T55" fmla="*/ 236 h 302"/>
                <a:gd name="T56" fmla="*/ 44 w 301"/>
                <a:gd name="T57" fmla="*/ 258 h 302"/>
                <a:gd name="T58" fmla="*/ 67 w 301"/>
                <a:gd name="T59" fmla="*/ 276 h 302"/>
                <a:gd name="T60" fmla="*/ 92 w 301"/>
                <a:gd name="T61" fmla="*/ 289 h 302"/>
                <a:gd name="T62" fmla="*/ 121 w 301"/>
                <a:gd name="T63" fmla="*/ 299 h 302"/>
                <a:gd name="T64" fmla="*/ 151 w 301"/>
                <a:gd name="T6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 h="302">
                  <a:moveTo>
                    <a:pt x="151" y="302"/>
                  </a:moveTo>
                  <a:lnTo>
                    <a:pt x="181" y="299"/>
                  </a:lnTo>
                  <a:lnTo>
                    <a:pt x="209" y="289"/>
                  </a:lnTo>
                  <a:lnTo>
                    <a:pt x="235" y="276"/>
                  </a:lnTo>
                  <a:lnTo>
                    <a:pt x="257" y="258"/>
                  </a:lnTo>
                  <a:lnTo>
                    <a:pt x="276" y="236"/>
                  </a:lnTo>
                  <a:lnTo>
                    <a:pt x="289" y="210"/>
                  </a:lnTo>
                  <a:lnTo>
                    <a:pt x="299" y="182"/>
                  </a:lnTo>
                  <a:lnTo>
                    <a:pt x="301" y="151"/>
                  </a:lnTo>
                  <a:lnTo>
                    <a:pt x="299" y="120"/>
                  </a:lnTo>
                  <a:lnTo>
                    <a:pt x="289" y="92"/>
                  </a:lnTo>
                  <a:lnTo>
                    <a:pt x="276" y="66"/>
                  </a:lnTo>
                  <a:lnTo>
                    <a:pt x="257" y="44"/>
                  </a:lnTo>
                  <a:lnTo>
                    <a:pt x="235" y="26"/>
                  </a:lnTo>
                  <a:lnTo>
                    <a:pt x="209" y="12"/>
                  </a:lnTo>
                  <a:lnTo>
                    <a:pt x="181" y="3"/>
                  </a:lnTo>
                  <a:lnTo>
                    <a:pt x="151" y="0"/>
                  </a:lnTo>
                  <a:lnTo>
                    <a:pt x="121" y="3"/>
                  </a:lnTo>
                  <a:lnTo>
                    <a:pt x="92" y="12"/>
                  </a:lnTo>
                  <a:lnTo>
                    <a:pt x="67" y="26"/>
                  </a:lnTo>
                  <a:lnTo>
                    <a:pt x="44" y="44"/>
                  </a:lnTo>
                  <a:lnTo>
                    <a:pt x="26" y="66"/>
                  </a:lnTo>
                  <a:lnTo>
                    <a:pt x="12" y="92"/>
                  </a:lnTo>
                  <a:lnTo>
                    <a:pt x="3" y="120"/>
                  </a:lnTo>
                  <a:lnTo>
                    <a:pt x="0" y="151"/>
                  </a:lnTo>
                  <a:lnTo>
                    <a:pt x="3" y="182"/>
                  </a:lnTo>
                  <a:lnTo>
                    <a:pt x="12" y="210"/>
                  </a:lnTo>
                  <a:lnTo>
                    <a:pt x="26" y="236"/>
                  </a:lnTo>
                  <a:lnTo>
                    <a:pt x="44" y="258"/>
                  </a:lnTo>
                  <a:lnTo>
                    <a:pt x="67" y="276"/>
                  </a:lnTo>
                  <a:lnTo>
                    <a:pt x="92" y="289"/>
                  </a:lnTo>
                  <a:lnTo>
                    <a:pt x="121" y="299"/>
                  </a:lnTo>
                  <a:lnTo>
                    <a:pt x="151" y="30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7" name="Freeform 20"/>
            <p:cNvSpPr>
              <a:spLocks/>
            </p:cNvSpPr>
            <p:nvPr/>
          </p:nvSpPr>
          <p:spPr bwMode="auto">
            <a:xfrm>
              <a:off x="1319" y="3217"/>
              <a:ext cx="38" cy="38"/>
            </a:xfrm>
            <a:custGeom>
              <a:avLst/>
              <a:gdLst>
                <a:gd name="T0" fmla="*/ 94 w 188"/>
                <a:gd name="T1" fmla="*/ 189 h 189"/>
                <a:gd name="T2" fmla="*/ 113 w 188"/>
                <a:gd name="T3" fmla="*/ 187 h 189"/>
                <a:gd name="T4" fmla="*/ 130 w 188"/>
                <a:gd name="T5" fmla="*/ 182 h 189"/>
                <a:gd name="T6" fmla="*/ 146 w 188"/>
                <a:gd name="T7" fmla="*/ 173 h 189"/>
                <a:gd name="T8" fmla="*/ 160 w 188"/>
                <a:gd name="T9" fmla="*/ 161 h 189"/>
                <a:gd name="T10" fmla="*/ 172 w 188"/>
                <a:gd name="T11" fmla="*/ 148 h 189"/>
                <a:gd name="T12" fmla="*/ 180 w 188"/>
                <a:gd name="T13" fmla="*/ 132 h 189"/>
                <a:gd name="T14" fmla="*/ 185 w 188"/>
                <a:gd name="T15" fmla="*/ 113 h 189"/>
                <a:gd name="T16" fmla="*/ 188 w 188"/>
                <a:gd name="T17" fmla="*/ 95 h 189"/>
                <a:gd name="T18" fmla="*/ 185 w 188"/>
                <a:gd name="T19" fmla="*/ 77 h 189"/>
                <a:gd name="T20" fmla="*/ 180 w 188"/>
                <a:gd name="T21" fmla="*/ 58 h 189"/>
                <a:gd name="T22" fmla="*/ 172 w 188"/>
                <a:gd name="T23" fmla="*/ 42 h 189"/>
                <a:gd name="T24" fmla="*/ 160 w 188"/>
                <a:gd name="T25" fmla="*/ 29 h 189"/>
                <a:gd name="T26" fmla="*/ 146 w 188"/>
                <a:gd name="T27" fmla="*/ 16 h 189"/>
                <a:gd name="T28" fmla="*/ 130 w 188"/>
                <a:gd name="T29" fmla="*/ 8 h 189"/>
                <a:gd name="T30" fmla="*/ 113 w 188"/>
                <a:gd name="T31" fmla="*/ 3 h 189"/>
                <a:gd name="T32" fmla="*/ 94 w 188"/>
                <a:gd name="T33" fmla="*/ 0 h 189"/>
                <a:gd name="T34" fmla="*/ 76 w 188"/>
                <a:gd name="T35" fmla="*/ 3 h 189"/>
                <a:gd name="T36" fmla="*/ 57 w 188"/>
                <a:gd name="T37" fmla="*/ 8 h 189"/>
                <a:gd name="T38" fmla="*/ 42 w 188"/>
                <a:gd name="T39" fmla="*/ 16 h 189"/>
                <a:gd name="T40" fmla="*/ 28 w 188"/>
                <a:gd name="T41" fmla="*/ 29 h 189"/>
                <a:gd name="T42" fmla="*/ 16 w 188"/>
                <a:gd name="T43" fmla="*/ 42 h 189"/>
                <a:gd name="T44" fmla="*/ 7 w 188"/>
                <a:gd name="T45" fmla="*/ 58 h 189"/>
                <a:gd name="T46" fmla="*/ 2 w 188"/>
                <a:gd name="T47" fmla="*/ 77 h 189"/>
                <a:gd name="T48" fmla="*/ 0 w 188"/>
                <a:gd name="T49" fmla="*/ 95 h 189"/>
                <a:gd name="T50" fmla="*/ 2 w 188"/>
                <a:gd name="T51" fmla="*/ 113 h 189"/>
                <a:gd name="T52" fmla="*/ 7 w 188"/>
                <a:gd name="T53" fmla="*/ 132 h 189"/>
                <a:gd name="T54" fmla="*/ 16 w 188"/>
                <a:gd name="T55" fmla="*/ 148 h 189"/>
                <a:gd name="T56" fmla="*/ 28 w 188"/>
                <a:gd name="T57" fmla="*/ 161 h 189"/>
                <a:gd name="T58" fmla="*/ 42 w 188"/>
                <a:gd name="T59" fmla="*/ 173 h 189"/>
                <a:gd name="T60" fmla="*/ 57 w 188"/>
                <a:gd name="T61" fmla="*/ 182 h 189"/>
                <a:gd name="T62" fmla="*/ 76 w 188"/>
                <a:gd name="T63" fmla="*/ 187 h 189"/>
                <a:gd name="T64" fmla="*/ 94 w 188"/>
                <a:gd name="T6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89">
                  <a:moveTo>
                    <a:pt x="94" y="189"/>
                  </a:moveTo>
                  <a:lnTo>
                    <a:pt x="113" y="187"/>
                  </a:lnTo>
                  <a:lnTo>
                    <a:pt x="130" y="182"/>
                  </a:lnTo>
                  <a:lnTo>
                    <a:pt x="146" y="173"/>
                  </a:lnTo>
                  <a:lnTo>
                    <a:pt x="160" y="161"/>
                  </a:lnTo>
                  <a:lnTo>
                    <a:pt x="172" y="148"/>
                  </a:lnTo>
                  <a:lnTo>
                    <a:pt x="180" y="132"/>
                  </a:lnTo>
                  <a:lnTo>
                    <a:pt x="185" y="113"/>
                  </a:lnTo>
                  <a:lnTo>
                    <a:pt x="188" y="95"/>
                  </a:lnTo>
                  <a:lnTo>
                    <a:pt x="185" y="77"/>
                  </a:lnTo>
                  <a:lnTo>
                    <a:pt x="180" y="58"/>
                  </a:lnTo>
                  <a:lnTo>
                    <a:pt x="172" y="42"/>
                  </a:lnTo>
                  <a:lnTo>
                    <a:pt x="160" y="29"/>
                  </a:lnTo>
                  <a:lnTo>
                    <a:pt x="146" y="16"/>
                  </a:lnTo>
                  <a:lnTo>
                    <a:pt x="130" y="8"/>
                  </a:lnTo>
                  <a:lnTo>
                    <a:pt x="113" y="3"/>
                  </a:lnTo>
                  <a:lnTo>
                    <a:pt x="94" y="0"/>
                  </a:lnTo>
                  <a:lnTo>
                    <a:pt x="76" y="3"/>
                  </a:lnTo>
                  <a:lnTo>
                    <a:pt x="57" y="8"/>
                  </a:lnTo>
                  <a:lnTo>
                    <a:pt x="42" y="16"/>
                  </a:lnTo>
                  <a:lnTo>
                    <a:pt x="28" y="29"/>
                  </a:lnTo>
                  <a:lnTo>
                    <a:pt x="16" y="42"/>
                  </a:lnTo>
                  <a:lnTo>
                    <a:pt x="7" y="58"/>
                  </a:lnTo>
                  <a:lnTo>
                    <a:pt x="2" y="77"/>
                  </a:lnTo>
                  <a:lnTo>
                    <a:pt x="0" y="95"/>
                  </a:lnTo>
                  <a:lnTo>
                    <a:pt x="2" y="113"/>
                  </a:lnTo>
                  <a:lnTo>
                    <a:pt x="7" y="132"/>
                  </a:lnTo>
                  <a:lnTo>
                    <a:pt x="16" y="148"/>
                  </a:lnTo>
                  <a:lnTo>
                    <a:pt x="28" y="161"/>
                  </a:lnTo>
                  <a:lnTo>
                    <a:pt x="42" y="173"/>
                  </a:lnTo>
                  <a:lnTo>
                    <a:pt x="57" y="182"/>
                  </a:lnTo>
                  <a:lnTo>
                    <a:pt x="76" y="187"/>
                  </a:lnTo>
                  <a:lnTo>
                    <a:pt x="94" y="18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8" name="Freeform 21"/>
            <p:cNvSpPr>
              <a:spLocks/>
            </p:cNvSpPr>
            <p:nvPr/>
          </p:nvSpPr>
          <p:spPr bwMode="auto">
            <a:xfrm>
              <a:off x="1333" y="3233"/>
              <a:ext cx="7" cy="7"/>
            </a:xfrm>
            <a:custGeom>
              <a:avLst/>
              <a:gdLst>
                <a:gd name="T0" fmla="*/ 11 w 37"/>
                <a:gd name="T1" fmla="*/ 35 h 35"/>
                <a:gd name="T2" fmla="*/ 1 w 37"/>
                <a:gd name="T3" fmla="*/ 25 h 35"/>
                <a:gd name="T4" fmla="*/ 0 w 37"/>
                <a:gd name="T5" fmla="*/ 11 h 35"/>
                <a:gd name="T6" fmla="*/ 11 w 37"/>
                <a:gd name="T7" fmla="*/ 0 h 35"/>
                <a:gd name="T8" fmla="*/ 26 w 37"/>
                <a:gd name="T9" fmla="*/ 0 h 35"/>
                <a:gd name="T10" fmla="*/ 37 w 37"/>
                <a:gd name="T11" fmla="*/ 9 h 35"/>
                <a:gd name="T12" fmla="*/ 37 w 37"/>
                <a:gd name="T13" fmla="*/ 25 h 35"/>
                <a:gd name="T14" fmla="*/ 26 w 37"/>
                <a:gd name="T15" fmla="*/ 35 h 35"/>
                <a:gd name="T16" fmla="*/ 11 w 3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11" y="35"/>
                  </a:moveTo>
                  <a:lnTo>
                    <a:pt x="1" y="25"/>
                  </a:lnTo>
                  <a:lnTo>
                    <a:pt x="0" y="11"/>
                  </a:lnTo>
                  <a:lnTo>
                    <a:pt x="11" y="0"/>
                  </a:lnTo>
                  <a:lnTo>
                    <a:pt x="26" y="0"/>
                  </a:lnTo>
                  <a:lnTo>
                    <a:pt x="37" y="9"/>
                  </a:lnTo>
                  <a:lnTo>
                    <a:pt x="37" y="25"/>
                  </a:lnTo>
                  <a:lnTo>
                    <a:pt x="26" y="35"/>
                  </a:lnTo>
                  <a:lnTo>
                    <a:pt x="11" y="3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9" name="Freeform 22"/>
            <p:cNvSpPr>
              <a:spLocks/>
            </p:cNvSpPr>
            <p:nvPr/>
          </p:nvSpPr>
          <p:spPr bwMode="auto">
            <a:xfrm>
              <a:off x="1174" y="3239"/>
              <a:ext cx="140" cy="139"/>
            </a:xfrm>
            <a:custGeom>
              <a:avLst/>
              <a:gdLst>
                <a:gd name="T0" fmla="*/ 687 w 698"/>
                <a:gd name="T1" fmla="*/ 451 h 697"/>
                <a:gd name="T2" fmla="*/ 629 w 698"/>
                <a:gd name="T3" fmla="*/ 388 h 697"/>
                <a:gd name="T4" fmla="*/ 630 w 698"/>
                <a:gd name="T5" fmla="*/ 366 h 697"/>
                <a:gd name="T6" fmla="*/ 632 w 698"/>
                <a:gd name="T7" fmla="*/ 343 h 697"/>
                <a:gd name="T8" fmla="*/ 698 w 698"/>
                <a:gd name="T9" fmla="*/ 294 h 697"/>
                <a:gd name="T10" fmla="*/ 691 w 698"/>
                <a:gd name="T11" fmla="*/ 257 h 697"/>
                <a:gd name="T12" fmla="*/ 604 w 698"/>
                <a:gd name="T13" fmla="*/ 229 h 697"/>
                <a:gd name="T14" fmla="*/ 582 w 698"/>
                <a:gd name="T15" fmla="*/ 191 h 697"/>
                <a:gd name="T16" fmla="*/ 607 w 698"/>
                <a:gd name="T17" fmla="*/ 108 h 697"/>
                <a:gd name="T18" fmla="*/ 522 w 698"/>
                <a:gd name="T19" fmla="*/ 126 h 697"/>
                <a:gd name="T20" fmla="*/ 505 w 698"/>
                <a:gd name="T21" fmla="*/ 114 h 697"/>
                <a:gd name="T22" fmla="*/ 485 w 698"/>
                <a:gd name="T23" fmla="*/ 101 h 697"/>
                <a:gd name="T24" fmla="*/ 475 w 698"/>
                <a:gd name="T25" fmla="*/ 19 h 697"/>
                <a:gd name="T26" fmla="*/ 458 w 698"/>
                <a:gd name="T27" fmla="*/ 13 h 697"/>
                <a:gd name="T28" fmla="*/ 440 w 698"/>
                <a:gd name="T29" fmla="*/ 7 h 697"/>
                <a:gd name="T30" fmla="*/ 388 w 698"/>
                <a:gd name="T31" fmla="*/ 70 h 697"/>
                <a:gd name="T32" fmla="*/ 366 w 698"/>
                <a:gd name="T33" fmla="*/ 67 h 697"/>
                <a:gd name="T34" fmla="*/ 343 w 698"/>
                <a:gd name="T35" fmla="*/ 67 h 697"/>
                <a:gd name="T36" fmla="*/ 293 w 698"/>
                <a:gd name="T37" fmla="*/ 0 h 697"/>
                <a:gd name="T38" fmla="*/ 275 w 698"/>
                <a:gd name="T39" fmla="*/ 3 h 697"/>
                <a:gd name="T40" fmla="*/ 257 w 698"/>
                <a:gd name="T41" fmla="*/ 8 h 697"/>
                <a:gd name="T42" fmla="*/ 243 w 698"/>
                <a:gd name="T43" fmla="*/ 87 h 697"/>
                <a:gd name="T44" fmla="*/ 222 w 698"/>
                <a:gd name="T45" fmla="*/ 97 h 697"/>
                <a:gd name="T46" fmla="*/ 203 w 698"/>
                <a:gd name="T47" fmla="*/ 106 h 697"/>
                <a:gd name="T48" fmla="*/ 126 w 698"/>
                <a:gd name="T49" fmla="*/ 74 h 697"/>
                <a:gd name="T50" fmla="*/ 112 w 698"/>
                <a:gd name="T51" fmla="*/ 87 h 697"/>
                <a:gd name="T52" fmla="*/ 98 w 698"/>
                <a:gd name="T53" fmla="*/ 100 h 697"/>
                <a:gd name="T54" fmla="*/ 125 w 698"/>
                <a:gd name="T55" fmla="*/ 175 h 697"/>
                <a:gd name="T56" fmla="*/ 102 w 698"/>
                <a:gd name="T57" fmla="*/ 212 h 697"/>
                <a:gd name="T58" fmla="*/ 13 w 698"/>
                <a:gd name="T59" fmla="*/ 234 h 697"/>
                <a:gd name="T60" fmla="*/ 3 w 698"/>
                <a:gd name="T61" fmla="*/ 271 h 697"/>
                <a:gd name="T62" fmla="*/ 67 w 698"/>
                <a:gd name="T63" fmla="*/ 325 h 697"/>
                <a:gd name="T64" fmla="*/ 66 w 698"/>
                <a:gd name="T65" fmla="*/ 347 h 697"/>
                <a:gd name="T66" fmla="*/ 66 w 698"/>
                <a:gd name="T67" fmla="*/ 369 h 697"/>
                <a:gd name="T68" fmla="*/ 5 w 698"/>
                <a:gd name="T69" fmla="*/ 428 h 697"/>
                <a:gd name="T70" fmla="*/ 86 w 698"/>
                <a:gd name="T71" fmla="*/ 455 h 697"/>
                <a:gd name="T72" fmla="*/ 105 w 698"/>
                <a:gd name="T73" fmla="*/ 494 h 697"/>
                <a:gd name="T74" fmla="*/ 82 w 698"/>
                <a:gd name="T75" fmla="*/ 580 h 697"/>
                <a:gd name="T76" fmla="*/ 108 w 698"/>
                <a:gd name="T77" fmla="*/ 608 h 697"/>
                <a:gd name="T78" fmla="*/ 187 w 698"/>
                <a:gd name="T79" fmla="*/ 580 h 697"/>
                <a:gd name="T80" fmla="*/ 205 w 698"/>
                <a:gd name="T81" fmla="*/ 592 h 697"/>
                <a:gd name="T82" fmla="*/ 225 w 698"/>
                <a:gd name="T83" fmla="*/ 603 h 697"/>
                <a:gd name="T84" fmla="*/ 233 w 698"/>
                <a:gd name="T85" fmla="*/ 683 h 697"/>
                <a:gd name="T86" fmla="*/ 252 w 698"/>
                <a:gd name="T87" fmla="*/ 688 h 697"/>
                <a:gd name="T88" fmla="*/ 270 w 698"/>
                <a:gd name="T89" fmla="*/ 692 h 697"/>
                <a:gd name="T90" fmla="*/ 324 w 698"/>
                <a:gd name="T91" fmla="*/ 630 h 697"/>
                <a:gd name="T92" fmla="*/ 346 w 698"/>
                <a:gd name="T93" fmla="*/ 631 h 697"/>
                <a:gd name="T94" fmla="*/ 368 w 698"/>
                <a:gd name="T95" fmla="*/ 630 h 697"/>
                <a:gd name="T96" fmla="*/ 415 w 698"/>
                <a:gd name="T97" fmla="*/ 695 h 697"/>
                <a:gd name="T98" fmla="*/ 435 w 698"/>
                <a:gd name="T99" fmla="*/ 691 h 697"/>
                <a:gd name="T100" fmla="*/ 453 w 698"/>
                <a:gd name="T101" fmla="*/ 685 h 697"/>
                <a:gd name="T102" fmla="*/ 468 w 698"/>
                <a:gd name="T103" fmla="*/ 604 h 697"/>
                <a:gd name="T104" fmla="*/ 488 w 698"/>
                <a:gd name="T105" fmla="*/ 594 h 697"/>
                <a:gd name="T106" fmla="*/ 507 w 698"/>
                <a:gd name="T107" fmla="*/ 582 h 697"/>
                <a:gd name="T108" fmla="*/ 580 w 698"/>
                <a:gd name="T109" fmla="*/ 615 h 697"/>
                <a:gd name="T110" fmla="*/ 595 w 698"/>
                <a:gd name="T111" fmla="*/ 602 h 697"/>
                <a:gd name="T112" fmla="*/ 608 w 698"/>
                <a:gd name="T113" fmla="*/ 588 h 697"/>
                <a:gd name="T114" fmla="*/ 589 w 698"/>
                <a:gd name="T115" fmla="*/ 499 h 697"/>
                <a:gd name="T116" fmla="*/ 678 w 698"/>
                <a:gd name="T117" fmla="*/ 47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8" h="697">
                  <a:moveTo>
                    <a:pt x="678" y="475"/>
                  </a:moveTo>
                  <a:lnTo>
                    <a:pt x="683" y="463"/>
                  </a:lnTo>
                  <a:lnTo>
                    <a:pt x="687" y="451"/>
                  </a:lnTo>
                  <a:lnTo>
                    <a:pt x="691" y="439"/>
                  </a:lnTo>
                  <a:lnTo>
                    <a:pt x="693" y="426"/>
                  </a:lnTo>
                  <a:lnTo>
                    <a:pt x="629" y="388"/>
                  </a:lnTo>
                  <a:lnTo>
                    <a:pt x="630" y="381"/>
                  </a:lnTo>
                  <a:lnTo>
                    <a:pt x="630" y="374"/>
                  </a:lnTo>
                  <a:lnTo>
                    <a:pt x="630" y="366"/>
                  </a:lnTo>
                  <a:lnTo>
                    <a:pt x="632" y="359"/>
                  </a:lnTo>
                  <a:lnTo>
                    <a:pt x="632" y="350"/>
                  </a:lnTo>
                  <a:lnTo>
                    <a:pt x="632" y="343"/>
                  </a:lnTo>
                  <a:lnTo>
                    <a:pt x="632" y="336"/>
                  </a:lnTo>
                  <a:lnTo>
                    <a:pt x="630" y="328"/>
                  </a:lnTo>
                  <a:lnTo>
                    <a:pt x="698" y="294"/>
                  </a:lnTo>
                  <a:lnTo>
                    <a:pt x="695" y="282"/>
                  </a:lnTo>
                  <a:lnTo>
                    <a:pt x="693" y="269"/>
                  </a:lnTo>
                  <a:lnTo>
                    <a:pt x="691" y="257"/>
                  </a:lnTo>
                  <a:lnTo>
                    <a:pt x="687" y="245"/>
                  </a:lnTo>
                  <a:lnTo>
                    <a:pt x="611" y="244"/>
                  </a:lnTo>
                  <a:lnTo>
                    <a:pt x="604" y="229"/>
                  </a:lnTo>
                  <a:lnTo>
                    <a:pt x="598" y="215"/>
                  </a:lnTo>
                  <a:lnTo>
                    <a:pt x="591" y="203"/>
                  </a:lnTo>
                  <a:lnTo>
                    <a:pt x="582" y="191"/>
                  </a:lnTo>
                  <a:lnTo>
                    <a:pt x="624" y="127"/>
                  </a:lnTo>
                  <a:lnTo>
                    <a:pt x="616" y="117"/>
                  </a:lnTo>
                  <a:lnTo>
                    <a:pt x="607" y="108"/>
                  </a:lnTo>
                  <a:lnTo>
                    <a:pt x="597" y="99"/>
                  </a:lnTo>
                  <a:lnTo>
                    <a:pt x="589" y="90"/>
                  </a:lnTo>
                  <a:lnTo>
                    <a:pt x="522" y="126"/>
                  </a:lnTo>
                  <a:lnTo>
                    <a:pt x="516" y="121"/>
                  </a:lnTo>
                  <a:lnTo>
                    <a:pt x="511" y="117"/>
                  </a:lnTo>
                  <a:lnTo>
                    <a:pt x="505" y="114"/>
                  </a:lnTo>
                  <a:lnTo>
                    <a:pt x="499" y="109"/>
                  </a:lnTo>
                  <a:lnTo>
                    <a:pt x="491" y="105"/>
                  </a:lnTo>
                  <a:lnTo>
                    <a:pt x="485" y="101"/>
                  </a:lnTo>
                  <a:lnTo>
                    <a:pt x="479" y="99"/>
                  </a:lnTo>
                  <a:lnTo>
                    <a:pt x="472" y="95"/>
                  </a:lnTo>
                  <a:lnTo>
                    <a:pt x="475" y="19"/>
                  </a:lnTo>
                  <a:lnTo>
                    <a:pt x="469" y="17"/>
                  </a:lnTo>
                  <a:lnTo>
                    <a:pt x="464" y="14"/>
                  </a:lnTo>
                  <a:lnTo>
                    <a:pt x="458" y="13"/>
                  </a:lnTo>
                  <a:lnTo>
                    <a:pt x="452" y="11"/>
                  </a:lnTo>
                  <a:lnTo>
                    <a:pt x="446" y="9"/>
                  </a:lnTo>
                  <a:lnTo>
                    <a:pt x="440" y="7"/>
                  </a:lnTo>
                  <a:lnTo>
                    <a:pt x="434" y="6"/>
                  </a:lnTo>
                  <a:lnTo>
                    <a:pt x="427" y="5"/>
                  </a:lnTo>
                  <a:lnTo>
                    <a:pt x="388" y="70"/>
                  </a:lnTo>
                  <a:lnTo>
                    <a:pt x="381" y="68"/>
                  </a:lnTo>
                  <a:lnTo>
                    <a:pt x="373" y="68"/>
                  </a:lnTo>
                  <a:lnTo>
                    <a:pt x="366" y="67"/>
                  </a:lnTo>
                  <a:lnTo>
                    <a:pt x="359" y="67"/>
                  </a:lnTo>
                  <a:lnTo>
                    <a:pt x="350" y="67"/>
                  </a:lnTo>
                  <a:lnTo>
                    <a:pt x="343" y="67"/>
                  </a:lnTo>
                  <a:lnTo>
                    <a:pt x="335" y="67"/>
                  </a:lnTo>
                  <a:lnTo>
                    <a:pt x="328" y="67"/>
                  </a:lnTo>
                  <a:lnTo>
                    <a:pt x="293" y="0"/>
                  </a:lnTo>
                  <a:lnTo>
                    <a:pt x="287" y="1"/>
                  </a:lnTo>
                  <a:lnTo>
                    <a:pt x="281" y="2"/>
                  </a:lnTo>
                  <a:lnTo>
                    <a:pt x="275" y="3"/>
                  </a:lnTo>
                  <a:lnTo>
                    <a:pt x="269" y="6"/>
                  </a:lnTo>
                  <a:lnTo>
                    <a:pt x="263" y="7"/>
                  </a:lnTo>
                  <a:lnTo>
                    <a:pt x="257" y="8"/>
                  </a:lnTo>
                  <a:lnTo>
                    <a:pt x="250" y="11"/>
                  </a:lnTo>
                  <a:lnTo>
                    <a:pt x="244" y="12"/>
                  </a:lnTo>
                  <a:lnTo>
                    <a:pt x="243" y="87"/>
                  </a:lnTo>
                  <a:lnTo>
                    <a:pt x="236" y="89"/>
                  </a:lnTo>
                  <a:lnTo>
                    <a:pt x="228" y="93"/>
                  </a:lnTo>
                  <a:lnTo>
                    <a:pt x="222" y="97"/>
                  </a:lnTo>
                  <a:lnTo>
                    <a:pt x="215" y="99"/>
                  </a:lnTo>
                  <a:lnTo>
                    <a:pt x="209" y="103"/>
                  </a:lnTo>
                  <a:lnTo>
                    <a:pt x="203" y="106"/>
                  </a:lnTo>
                  <a:lnTo>
                    <a:pt x="196" y="111"/>
                  </a:lnTo>
                  <a:lnTo>
                    <a:pt x="190" y="115"/>
                  </a:lnTo>
                  <a:lnTo>
                    <a:pt x="126" y="74"/>
                  </a:lnTo>
                  <a:lnTo>
                    <a:pt x="121" y="78"/>
                  </a:lnTo>
                  <a:lnTo>
                    <a:pt x="116" y="83"/>
                  </a:lnTo>
                  <a:lnTo>
                    <a:pt x="112" y="87"/>
                  </a:lnTo>
                  <a:lnTo>
                    <a:pt x="107" y="92"/>
                  </a:lnTo>
                  <a:lnTo>
                    <a:pt x="103" y="95"/>
                  </a:lnTo>
                  <a:lnTo>
                    <a:pt x="98" y="100"/>
                  </a:lnTo>
                  <a:lnTo>
                    <a:pt x="93" y="104"/>
                  </a:lnTo>
                  <a:lnTo>
                    <a:pt x="89" y="109"/>
                  </a:lnTo>
                  <a:lnTo>
                    <a:pt x="125" y="175"/>
                  </a:lnTo>
                  <a:lnTo>
                    <a:pt x="116" y="187"/>
                  </a:lnTo>
                  <a:lnTo>
                    <a:pt x="109" y="200"/>
                  </a:lnTo>
                  <a:lnTo>
                    <a:pt x="102" y="212"/>
                  </a:lnTo>
                  <a:lnTo>
                    <a:pt x="94" y="225"/>
                  </a:lnTo>
                  <a:lnTo>
                    <a:pt x="18" y="222"/>
                  </a:lnTo>
                  <a:lnTo>
                    <a:pt x="13" y="234"/>
                  </a:lnTo>
                  <a:lnTo>
                    <a:pt x="10" y="246"/>
                  </a:lnTo>
                  <a:lnTo>
                    <a:pt x="6" y="258"/>
                  </a:lnTo>
                  <a:lnTo>
                    <a:pt x="3" y="271"/>
                  </a:lnTo>
                  <a:lnTo>
                    <a:pt x="69" y="310"/>
                  </a:lnTo>
                  <a:lnTo>
                    <a:pt x="67" y="317"/>
                  </a:lnTo>
                  <a:lnTo>
                    <a:pt x="67" y="325"/>
                  </a:lnTo>
                  <a:lnTo>
                    <a:pt x="66" y="332"/>
                  </a:lnTo>
                  <a:lnTo>
                    <a:pt x="66" y="339"/>
                  </a:lnTo>
                  <a:lnTo>
                    <a:pt x="66" y="347"/>
                  </a:lnTo>
                  <a:lnTo>
                    <a:pt x="66" y="354"/>
                  </a:lnTo>
                  <a:lnTo>
                    <a:pt x="66" y="361"/>
                  </a:lnTo>
                  <a:lnTo>
                    <a:pt x="66" y="369"/>
                  </a:lnTo>
                  <a:lnTo>
                    <a:pt x="0" y="403"/>
                  </a:lnTo>
                  <a:lnTo>
                    <a:pt x="2" y="415"/>
                  </a:lnTo>
                  <a:lnTo>
                    <a:pt x="5" y="428"/>
                  </a:lnTo>
                  <a:lnTo>
                    <a:pt x="7" y="441"/>
                  </a:lnTo>
                  <a:lnTo>
                    <a:pt x="11" y="453"/>
                  </a:lnTo>
                  <a:lnTo>
                    <a:pt x="86" y="455"/>
                  </a:lnTo>
                  <a:lnTo>
                    <a:pt x="92" y="468"/>
                  </a:lnTo>
                  <a:lnTo>
                    <a:pt x="98" y="482"/>
                  </a:lnTo>
                  <a:lnTo>
                    <a:pt x="105" y="494"/>
                  </a:lnTo>
                  <a:lnTo>
                    <a:pt x="114" y="507"/>
                  </a:lnTo>
                  <a:lnTo>
                    <a:pt x="73" y="570"/>
                  </a:lnTo>
                  <a:lnTo>
                    <a:pt x="82" y="580"/>
                  </a:lnTo>
                  <a:lnTo>
                    <a:pt x="91" y="589"/>
                  </a:lnTo>
                  <a:lnTo>
                    <a:pt x="99" y="598"/>
                  </a:lnTo>
                  <a:lnTo>
                    <a:pt x="108" y="608"/>
                  </a:lnTo>
                  <a:lnTo>
                    <a:pt x="174" y="571"/>
                  </a:lnTo>
                  <a:lnTo>
                    <a:pt x="180" y="576"/>
                  </a:lnTo>
                  <a:lnTo>
                    <a:pt x="187" y="580"/>
                  </a:lnTo>
                  <a:lnTo>
                    <a:pt x="193" y="585"/>
                  </a:lnTo>
                  <a:lnTo>
                    <a:pt x="199" y="588"/>
                  </a:lnTo>
                  <a:lnTo>
                    <a:pt x="205" y="592"/>
                  </a:lnTo>
                  <a:lnTo>
                    <a:pt x="212" y="596"/>
                  </a:lnTo>
                  <a:lnTo>
                    <a:pt x="219" y="599"/>
                  </a:lnTo>
                  <a:lnTo>
                    <a:pt x="225" y="603"/>
                  </a:lnTo>
                  <a:lnTo>
                    <a:pt x="221" y="678"/>
                  </a:lnTo>
                  <a:lnTo>
                    <a:pt x="227" y="680"/>
                  </a:lnTo>
                  <a:lnTo>
                    <a:pt x="233" y="683"/>
                  </a:lnTo>
                  <a:lnTo>
                    <a:pt x="239" y="684"/>
                  </a:lnTo>
                  <a:lnTo>
                    <a:pt x="246" y="686"/>
                  </a:lnTo>
                  <a:lnTo>
                    <a:pt x="252" y="688"/>
                  </a:lnTo>
                  <a:lnTo>
                    <a:pt x="258" y="690"/>
                  </a:lnTo>
                  <a:lnTo>
                    <a:pt x="264" y="691"/>
                  </a:lnTo>
                  <a:lnTo>
                    <a:pt x="270" y="692"/>
                  </a:lnTo>
                  <a:lnTo>
                    <a:pt x="309" y="629"/>
                  </a:lnTo>
                  <a:lnTo>
                    <a:pt x="317" y="630"/>
                  </a:lnTo>
                  <a:lnTo>
                    <a:pt x="324" y="630"/>
                  </a:lnTo>
                  <a:lnTo>
                    <a:pt x="332" y="630"/>
                  </a:lnTo>
                  <a:lnTo>
                    <a:pt x="339" y="631"/>
                  </a:lnTo>
                  <a:lnTo>
                    <a:pt x="346" y="631"/>
                  </a:lnTo>
                  <a:lnTo>
                    <a:pt x="354" y="631"/>
                  </a:lnTo>
                  <a:lnTo>
                    <a:pt x="361" y="631"/>
                  </a:lnTo>
                  <a:lnTo>
                    <a:pt x="368" y="630"/>
                  </a:lnTo>
                  <a:lnTo>
                    <a:pt x="403" y="697"/>
                  </a:lnTo>
                  <a:lnTo>
                    <a:pt x="409" y="696"/>
                  </a:lnTo>
                  <a:lnTo>
                    <a:pt x="415" y="695"/>
                  </a:lnTo>
                  <a:lnTo>
                    <a:pt x="423" y="694"/>
                  </a:lnTo>
                  <a:lnTo>
                    <a:pt x="429" y="692"/>
                  </a:lnTo>
                  <a:lnTo>
                    <a:pt x="435" y="691"/>
                  </a:lnTo>
                  <a:lnTo>
                    <a:pt x="441" y="689"/>
                  </a:lnTo>
                  <a:lnTo>
                    <a:pt x="447" y="688"/>
                  </a:lnTo>
                  <a:lnTo>
                    <a:pt x="453" y="685"/>
                  </a:lnTo>
                  <a:lnTo>
                    <a:pt x="455" y="610"/>
                  </a:lnTo>
                  <a:lnTo>
                    <a:pt x="462" y="608"/>
                  </a:lnTo>
                  <a:lnTo>
                    <a:pt x="468" y="604"/>
                  </a:lnTo>
                  <a:lnTo>
                    <a:pt x="475" y="600"/>
                  </a:lnTo>
                  <a:lnTo>
                    <a:pt x="482" y="598"/>
                  </a:lnTo>
                  <a:lnTo>
                    <a:pt x="488" y="594"/>
                  </a:lnTo>
                  <a:lnTo>
                    <a:pt x="494" y="591"/>
                  </a:lnTo>
                  <a:lnTo>
                    <a:pt x="501" y="586"/>
                  </a:lnTo>
                  <a:lnTo>
                    <a:pt x="507" y="582"/>
                  </a:lnTo>
                  <a:lnTo>
                    <a:pt x="570" y="624"/>
                  </a:lnTo>
                  <a:lnTo>
                    <a:pt x="575" y="620"/>
                  </a:lnTo>
                  <a:lnTo>
                    <a:pt x="580" y="615"/>
                  </a:lnTo>
                  <a:lnTo>
                    <a:pt x="585" y="612"/>
                  </a:lnTo>
                  <a:lnTo>
                    <a:pt x="590" y="607"/>
                  </a:lnTo>
                  <a:lnTo>
                    <a:pt x="595" y="602"/>
                  </a:lnTo>
                  <a:lnTo>
                    <a:pt x="598" y="597"/>
                  </a:lnTo>
                  <a:lnTo>
                    <a:pt x="603" y="593"/>
                  </a:lnTo>
                  <a:lnTo>
                    <a:pt x="608" y="588"/>
                  </a:lnTo>
                  <a:lnTo>
                    <a:pt x="571" y="522"/>
                  </a:lnTo>
                  <a:lnTo>
                    <a:pt x="580" y="511"/>
                  </a:lnTo>
                  <a:lnTo>
                    <a:pt x="589" y="499"/>
                  </a:lnTo>
                  <a:lnTo>
                    <a:pt x="596" y="485"/>
                  </a:lnTo>
                  <a:lnTo>
                    <a:pt x="603" y="472"/>
                  </a:lnTo>
                  <a:lnTo>
                    <a:pt x="678" y="47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0" name="Freeform 23"/>
            <p:cNvSpPr>
              <a:spLocks/>
            </p:cNvSpPr>
            <p:nvPr/>
          </p:nvSpPr>
          <p:spPr bwMode="auto">
            <a:xfrm>
              <a:off x="1197" y="3262"/>
              <a:ext cx="94" cy="93"/>
            </a:xfrm>
            <a:custGeom>
              <a:avLst/>
              <a:gdLst>
                <a:gd name="T0" fmla="*/ 260 w 471"/>
                <a:gd name="T1" fmla="*/ 468 h 469"/>
                <a:gd name="T2" fmla="*/ 306 w 471"/>
                <a:gd name="T3" fmla="*/ 458 h 469"/>
                <a:gd name="T4" fmla="*/ 348 w 471"/>
                <a:gd name="T5" fmla="*/ 441 h 469"/>
                <a:gd name="T6" fmla="*/ 386 w 471"/>
                <a:gd name="T7" fmla="*/ 417 h 469"/>
                <a:gd name="T8" fmla="*/ 418 w 471"/>
                <a:gd name="T9" fmla="*/ 385 h 469"/>
                <a:gd name="T10" fmla="*/ 442 w 471"/>
                <a:gd name="T11" fmla="*/ 347 h 469"/>
                <a:gd name="T12" fmla="*/ 460 w 471"/>
                <a:gd name="T13" fmla="*/ 305 h 469"/>
                <a:gd name="T14" fmla="*/ 469 w 471"/>
                <a:gd name="T15" fmla="*/ 260 h 469"/>
                <a:gd name="T16" fmla="*/ 469 w 471"/>
                <a:gd name="T17" fmla="*/ 211 h 469"/>
                <a:gd name="T18" fmla="*/ 460 w 471"/>
                <a:gd name="T19" fmla="*/ 165 h 469"/>
                <a:gd name="T20" fmla="*/ 442 w 471"/>
                <a:gd name="T21" fmla="*/ 122 h 469"/>
                <a:gd name="T22" fmla="*/ 418 w 471"/>
                <a:gd name="T23" fmla="*/ 86 h 469"/>
                <a:gd name="T24" fmla="*/ 386 w 471"/>
                <a:gd name="T25" fmla="*/ 54 h 469"/>
                <a:gd name="T26" fmla="*/ 348 w 471"/>
                <a:gd name="T27" fmla="*/ 28 h 469"/>
                <a:gd name="T28" fmla="*/ 306 w 471"/>
                <a:gd name="T29" fmla="*/ 11 h 469"/>
                <a:gd name="T30" fmla="*/ 260 w 471"/>
                <a:gd name="T31" fmla="*/ 1 h 469"/>
                <a:gd name="T32" fmla="*/ 211 w 471"/>
                <a:gd name="T33" fmla="*/ 1 h 469"/>
                <a:gd name="T34" fmla="*/ 166 w 471"/>
                <a:gd name="T35" fmla="*/ 11 h 469"/>
                <a:gd name="T36" fmla="*/ 123 w 471"/>
                <a:gd name="T37" fmla="*/ 28 h 469"/>
                <a:gd name="T38" fmla="*/ 86 w 471"/>
                <a:gd name="T39" fmla="*/ 54 h 469"/>
                <a:gd name="T40" fmla="*/ 54 w 471"/>
                <a:gd name="T41" fmla="*/ 86 h 469"/>
                <a:gd name="T42" fmla="*/ 28 w 471"/>
                <a:gd name="T43" fmla="*/ 122 h 469"/>
                <a:gd name="T44" fmla="*/ 11 w 471"/>
                <a:gd name="T45" fmla="*/ 165 h 469"/>
                <a:gd name="T46" fmla="*/ 1 w 471"/>
                <a:gd name="T47" fmla="*/ 211 h 469"/>
                <a:gd name="T48" fmla="*/ 1 w 471"/>
                <a:gd name="T49" fmla="*/ 260 h 469"/>
                <a:gd name="T50" fmla="*/ 11 w 471"/>
                <a:gd name="T51" fmla="*/ 305 h 469"/>
                <a:gd name="T52" fmla="*/ 28 w 471"/>
                <a:gd name="T53" fmla="*/ 347 h 469"/>
                <a:gd name="T54" fmla="*/ 54 w 471"/>
                <a:gd name="T55" fmla="*/ 385 h 469"/>
                <a:gd name="T56" fmla="*/ 86 w 471"/>
                <a:gd name="T57" fmla="*/ 417 h 469"/>
                <a:gd name="T58" fmla="*/ 123 w 471"/>
                <a:gd name="T59" fmla="*/ 441 h 469"/>
                <a:gd name="T60" fmla="*/ 166 w 471"/>
                <a:gd name="T61" fmla="*/ 458 h 469"/>
                <a:gd name="T62" fmla="*/ 211 w 471"/>
                <a:gd name="T63" fmla="*/ 46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1" h="469">
                  <a:moveTo>
                    <a:pt x="236" y="469"/>
                  </a:moveTo>
                  <a:lnTo>
                    <a:pt x="260" y="468"/>
                  </a:lnTo>
                  <a:lnTo>
                    <a:pt x="284" y="464"/>
                  </a:lnTo>
                  <a:lnTo>
                    <a:pt x="306" y="458"/>
                  </a:lnTo>
                  <a:lnTo>
                    <a:pt x="328" y="451"/>
                  </a:lnTo>
                  <a:lnTo>
                    <a:pt x="348" y="441"/>
                  </a:lnTo>
                  <a:lnTo>
                    <a:pt x="367" y="430"/>
                  </a:lnTo>
                  <a:lnTo>
                    <a:pt x="386" y="417"/>
                  </a:lnTo>
                  <a:lnTo>
                    <a:pt x="402" y="401"/>
                  </a:lnTo>
                  <a:lnTo>
                    <a:pt x="418" y="385"/>
                  </a:lnTo>
                  <a:lnTo>
                    <a:pt x="431" y="366"/>
                  </a:lnTo>
                  <a:lnTo>
                    <a:pt x="442" y="347"/>
                  </a:lnTo>
                  <a:lnTo>
                    <a:pt x="452" y="327"/>
                  </a:lnTo>
                  <a:lnTo>
                    <a:pt x="460" y="305"/>
                  </a:lnTo>
                  <a:lnTo>
                    <a:pt x="466" y="283"/>
                  </a:lnTo>
                  <a:lnTo>
                    <a:pt x="469" y="260"/>
                  </a:lnTo>
                  <a:lnTo>
                    <a:pt x="471" y="235"/>
                  </a:lnTo>
                  <a:lnTo>
                    <a:pt x="469" y="211"/>
                  </a:lnTo>
                  <a:lnTo>
                    <a:pt x="466" y="187"/>
                  </a:lnTo>
                  <a:lnTo>
                    <a:pt x="460" y="165"/>
                  </a:lnTo>
                  <a:lnTo>
                    <a:pt x="452" y="143"/>
                  </a:lnTo>
                  <a:lnTo>
                    <a:pt x="442" y="122"/>
                  </a:lnTo>
                  <a:lnTo>
                    <a:pt x="431" y="104"/>
                  </a:lnTo>
                  <a:lnTo>
                    <a:pt x="418" y="86"/>
                  </a:lnTo>
                  <a:lnTo>
                    <a:pt x="402" y="68"/>
                  </a:lnTo>
                  <a:lnTo>
                    <a:pt x="386" y="54"/>
                  </a:lnTo>
                  <a:lnTo>
                    <a:pt x="367" y="40"/>
                  </a:lnTo>
                  <a:lnTo>
                    <a:pt x="348" y="28"/>
                  </a:lnTo>
                  <a:lnTo>
                    <a:pt x="328" y="18"/>
                  </a:lnTo>
                  <a:lnTo>
                    <a:pt x="306" y="11"/>
                  </a:lnTo>
                  <a:lnTo>
                    <a:pt x="284" y="5"/>
                  </a:lnTo>
                  <a:lnTo>
                    <a:pt x="260" y="1"/>
                  </a:lnTo>
                  <a:lnTo>
                    <a:pt x="236" y="0"/>
                  </a:lnTo>
                  <a:lnTo>
                    <a:pt x="211" y="1"/>
                  </a:lnTo>
                  <a:lnTo>
                    <a:pt x="188" y="5"/>
                  </a:lnTo>
                  <a:lnTo>
                    <a:pt x="166" y="11"/>
                  </a:lnTo>
                  <a:lnTo>
                    <a:pt x="144" y="18"/>
                  </a:lnTo>
                  <a:lnTo>
                    <a:pt x="123" y="28"/>
                  </a:lnTo>
                  <a:lnTo>
                    <a:pt x="104" y="40"/>
                  </a:lnTo>
                  <a:lnTo>
                    <a:pt x="86" y="54"/>
                  </a:lnTo>
                  <a:lnTo>
                    <a:pt x="69" y="68"/>
                  </a:lnTo>
                  <a:lnTo>
                    <a:pt x="54" y="86"/>
                  </a:lnTo>
                  <a:lnTo>
                    <a:pt x="40" y="104"/>
                  </a:lnTo>
                  <a:lnTo>
                    <a:pt x="28" y="122"/>
                  </a:lnTo>
                  <a:lnTo>
                    <a:pt x="18" y="143"/>
                  </a:lnTo>
                  <a:lnTo>
                    <a:pt x="11" y="165"/>
                  </a:lnTo>
                  <a:lnTo>
                    <a:pt x="5" y="187"/>
                  </a:lnTo>
                  <a:lnTo>
                    <a:pt x="1" y="211"/>
                  </a:lnTo>
                  <a:lnTo>
                    <a:pt x="0" y="235"/>
                  </a:lnTo>
                  <a:lnTo>
                    <a:pt x="1" y="260"/>
                  </a:lnTo>
                  <a:lnTo>
                    <a:pt x="5" y="283"/>
                  </a:lnTo>
                  <a:lnTo>
                    <a:pt x="11" y="305"/>
                  </a:lnTo>
                  <a:lnTo>
                    <a:pt x="18" y="327"/>
                  </a:lnTo>
                  <a:lnTo>
                    <a:pt x="28" y="347"/>
                  </a:lnTo>
                  <a:lnTo>
                    <a:pt x="40" y="366"/>
                  </a:lnTo>
                  <a:lnTo>
                    <a:pt x="54" y="385"/>
                  </a:lnTo>
                  <a:lnTo>
                    <a:pt x="69" y="401"/>
                  </a:lnTo>
                  <a:lnTo>
                    <a:pt x="86" y="417"/>
                  </a:lnTo>
                  <a:lnTo>
                    <a:pt x="104" y="430"/>
                  </a:lnTo>
                  <a:lnTo>
                    <a:pt x="123" y="441"/>
                  </a:lnTo>
                  <a:lnTo>
                    <a:pt x="144" y="451"/>
                  </a:lnTo>
                  <a:lnTo>
                    <a:pt x="166" y="458"/>
                  </a:lnTo>
                  <a:lnTo>
                    <a:pt x="188" y="464"/>
                  </a:lnTo>
                  <a:lnTo>
                    <a:pt x="211" y="468"/>
                  </a:lnTo>
                  <a:lnTo>
                    <a:pt x="236" y="46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1" name="Freeform 24"/>
            <p:cNvSpPr>
              <a:spLocks/>
            </p:cNvSpPr>
            <p:nvPr/>
          </p:nvSpPr>
          <p:spPr bwMode="auto">
            <a:xfrm>
              <a:off x="1220" y="3285"/>
              <a:ext cx="48" cy="47"/>
            </a:xfrm>
            <a:custGeom>
              <a:avLst/>
              <a:gdLst>
                <a:gd name="T0" fmla="*/ 118 w 236"/>
                <a:gd name="T1" fmla="*/ 236 h 236"/>
                <a:gd name="T2" fmla="*/ 141 w 236"/>
                <a:gd name="T3" fmla="*/ 233 h 236"/>
                <a:gd name="T4" fmla="*/ 163 w 236"/>
                <a:gd name="T5" fmla="*/ 226 h 236"/>
                <a:gd name="T6" fmla="*/ 184 w 236"/>
                <a:gd name="T7" fmla="*/ 216 h 236"/>
                <a:gd name="T8" fmla="*/ 201 w 236"/>
                <a:gd name="T9" fmla="*/ 201 h 236"/>
                <a:gd name="T10" fmla="*/ 216 w 236"/>
                <a:gd name="T11" fmla="*/ 184 h 236"/>
                <a:gd name="T12" fmla="*/ 226 w 236"/>
                <a:gd name="T13" fmla="*/ 163 h 236"/>
                <a:gd name="T14" fmla="*/ 233 w 236"/>
                <a:gd name="T15" fmla="*/ 141 h 236"/>
                <a:gd name="T16" fmla="*/ 236 w 236"/>
                <a:gd name="T17" fmla="*/ 118 h 236"/>
                <a:gd name="T18" fmla="*/ 233 w 236"/>
                <a:gd name="T19" fmla="*/ 95 h 236"/>
                <a:gd name="T20" fmla="*/ 226 w 236"/>
                <a:gd name="T21" fmla="*/ 73 h 236"/>
                <a:gd name="T22" fmla="*/ 216 w 236"/>
                <a:gd name="T23" fmla="*/ 52 h 236"/>
                <a:gd name="T24" fmla="*/ 201 w 236"/>
                <a:gd name="T25" fmla="*/ 35 h 236"/>
                <a:gd name="T26" fmla="*/ 184 w 236"/>
                <a:gd name="T27" fmla="*/ 20 h 236"/>
                <a:gd name="T28" fmla="*/ 163 w 236"/>
                <a:gd name="T29" fmla="*/ 10 h 236"/>
                <a:gd name="T30" fmla="*/ 141 w 236"/>
                <a:gd name="T31" fmla="*/ 3 h 236"/>
                <a:gd name="T32" fmla="*/ 118 w 236"/>
                <a:gd name="T33" fmla="*/ 0 h 236"/>
                <a:gd name="T34" fmla="*/ 94 w 236"/>
                <a:gd name="T35" fmla="*/ 3 h 236"/>
                <a:gd name="T36" fmla="*/ 72 w 236"/>
                <a:gd name="T37" fmla="*/ 10 h 236"/>
                <a:gd name="T38" fmla="*/ 51 w 236"/>
                <a:gd name="T39" fmla="*/ 20 h 236"/>
                <a:gd name="T40" fmla="*/ 34 w 236"/>
                <a:gd name="T41" fmla="*/ 35 h 236"/>
                <a:gd name="T42" fmla="*/ 19 w 236"/>
                <a:gd name="T43" fmla="*/ 52 h 236"/>
                <a:gd name="T44" fmla="*/ 10 w 236"/>
                <a:gd name="T45" fmla="*/ 73 h 236"/>
                <a:gd name="T46" fmla="*/ 2 w 236"/>
                <a:gd name="T47" fmla="*/ 95 h 236"/>
                <a:gd name="T48" fmla="*/ 0 w 236"/>
                <a:gd name="T49" fmla="*/ 118 h 236"/>
                <a:gd name="T50" fmla="*/ 2 w 236"/>
                <a:gd name="T51" fmla="*/ 141 h 236"/>
                <a:gd name="T52" fmla="*/ 10 w 236"/>
                <a:gd name="T53" fmla="*/ 163 h 236"/>
                <a:gd name="T54" fmla="*/ 19 w 236"/>
                <a:gd name="T55" fmla="*/ 184 h 236"/>
                <a:gd name="T56" fmla="*/ 34 w 236"/>
                <a:gd name="T57" fmla="*/ 201 h 236"/>
                <a:gd name="T58" fmla="*/ 51 w 236"/>
                <a:gd name="T59" fmla="*/ 216 h 236"/>
                <a:gd name="T60" fmla="*/ 72 w 236"/>
                <a:gd name="T61" fmla="*/ 226 h 236"/>
                <a:gd name="T62" fmla="*/ 94 w 236"/>
                <a:gd name="T63" fmla="*/ 233 h 236"/>
                <a:gd name="T64" fmla="*/ 118 w 236"/>
                <a:gd name="T6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 h="236">
                  <a:moveTo>
                    <a:pt x="118" y="236"/>
                  </a:moveTo>
                  <a:lnTo>
                    <a:pt x="141" y="233"/>
                  </a:lnTo>
                  <a:lnTo>
                    <a:pt x="163" y="226"/>
                  </a:lnTo>
                  <a:lnTo>
                    <a:pt x="184" y="216"/>
                  </a:lnTo>
                  <a:lnTo>
                    <a:pt x="201" y="201"/>
                  </a:lnTo>
                  <a:lnTo>
                    <a:pt x="216" y="184"/>
                  </a:lnTo>
                  <a:lnTo>
                    <a:pt x="226" y="163"/>
                  </a:lnTo>
                  <a:lnTo>
                    <a:pt x="233" y="141"/>
                  </a:lnTo>
                  <a:lnTo>
                    <a:pt x="236" y="118"/>
                  </a:lnTo>
                  <a:lnTo>
                    <a:pt x="233" y="95"/>
                  </a:lnTo>
                  <a:lnTo>
                    <a:pt x="226" y="73"/>
                  </a:lnTo>
                  <a:lnTo>
                    <a:pt x="216" y="52"/>
                  </a:lnTo>
                  <a:lnTo>
                    <a:pt x="201" y="35"/>
                  </a:lnTo>
                  <a:lnTo>
                    <a:pt x="184" y="20"/>
                  </a:lnTo>
                  <a:lnTo>
                    <a:pt x="163" y="10"/>
                  </a:lnTo>
                  <a:lnTo>
                    <a:pt x="141" y="3"/>
                  </a:lnTo>
                  <a:lnTo>
                    <a:pt x="118" y="0"/>
                  </a:lnTo>
                  <a:lnTo>
                    <a:pt x="94" y="3"/>
                  </a:lnTo>
                  <a:lnTo>
                    <a:pt x="72" y="10"/>
                  </a:lnTo>
                  <a:lnTo>
                    <a:pt x="51" y="20"/>
                  </a:lnTo>
                  <a:lnTo>
                    <a:pt x="34" y="35"/>
                  </a:lnTo>
                  <a:lnTo>
                    <a:pt x="19" y="52"/>
                  </a:lnTo>
                  <a:lnTo>
                    <a:pt x="10" y="73"/>
                  </a:lnTo>
                  <a:lnTo>
                    <a:pt x="2" y="95"/>
                  </a:lnTo>
                  <a:lnTo>
                    <a:pt x="0" y="118"/>
                  </a:lnTo>
                  <a:lnTo>
                    <a:pt x="2" y="141"/>
                  </a:lnTo>
                  <a:lnTo>
                    <a:pt x="10" y="163"/>
                  </a:lnTo>
                  <a:lnTo>
                    <a:pt x="19" y="184"/>
                  </a:lnTo>
                  <a:lnTo>
                    <a:pt x="34" y="201"/>
                  </a:lnTo>
                  <a:lnTo>
                    <a:pt x="51" y="216"/>
                  </a:lnTo>
                  <a:lnTo>
                    <a:pt x="72" y="226"/>
                  </a:lnTo>
                  <a:lnTo>
                    <a:pt x="94" y="233"/>
                  </a:lnTo>
                  <a:lnTo>
                    <a:pt x="118" y="23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2" name="Freeform 25"/>
            <p:cNvSpPr>
              <a:spLocks/>
            </p:cNvSpPr>
            <p:nvPr/>
          </p:nvSpPr>
          <p:spPr bwMode="auto">
            <a:xfrm>
              <a:off x="1220" y="3365"/>
              <a:ext cx="4" cy="12"/>
            </a:xfrm>
            <a:custGeom>
              <a:avLst/>
              <a:gdLst>
                <a:gd name="T0" fmla="*/ 0 w 19"/>
                <a:gd name="T1" fmla="*/ 52 h 58"/>
                <a:gd name="T2" fmla="*/ 1 w 19"/>
                <a:gd name="T3" fmla="*/ 49 h 58"/>
                <a:gd name="T4" fmla="*/ 3 w 19"/>
                <a:gd name="T5" fmla="*/ 43 h 58"/>
                <a:gd name="T6" fmla="*/ 5 w 19"/>
                <a:gd name="T7" fmla="*/ 32 h 58"/>
                <a:gd name="T8" fmla="*/ 3 w 19"/>
                <a:gd name="T9" fmla="*/ 18 h 58"/>
                <a:gd name="T10" fmla="*/ 2 w 19"/>
                <a:gd name="T11" fmla="*/ 8 h 58"/>
                <a:gd name="T12" fmla="*/ 6 w 19"/>
                <a:gd name="T13" fmla="*/ 0 h 58"/>
                <a:gd name="T14" fmla="*/ 11 w 19"/>
                <a:gd name="T15" fmla="*/ 4 h 58"/>
                <a:gd name="T16" fmla="*/ 17 w 19"/>
                <a:gd name="T17" fmla="*/ 24 h 58"/>
                <a:gd name="T18" fmla="*/ 19 w 19"/>
                <a:gd name="T19" fmla="*/ 51 h 58"/>
                <a:gd name="T20" fmla="*/ 12 w 19"/>
                <a:gd name="T21" fmla="*/ 58 h 58"/>
                <a:gd name="T22" fmla="*/ 3 w 19"/>
                <a:gd name="T23" fmla="*/ 54 h 58"/>
                <a:gd name="T24" fmla="*/ 0 w 19"/>
                <a:gd name="T25"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8">
                  <a:moveTo>
                    <a:pt x="0" y="52"/>
                  </a:moveTo>
                  <a:lnTo>
                    <a:pt x="1" y="49"/>
                  </a:lnTo>
                  <a:lnTo>
                    <a:pt x="3" y="43"/>
                  </a:lnTo>
                  <a:lnTo>
                    <a:pt x="5" y="32"/>
                  </a:lnTo>
                  <a:lnTo>
                    <a:pt x="3" y="18"/>
                  </a:lnTo>
                  <a:lnTo>
                    <a:pt x="2" y="8"/>
                  </a:lnTo>
                  <a:lnTo>
                    <a:pt x="6" y="0"/>
                  </a:lnTo>
                  <a:lnTo>
                    <a:pt x="11" y="4"/>
                  </a:lnTo>
                  <a:lnTo>
                    <a:pt x="17" y="24"/>
                  </a:lnTo>
                  <a:lnTo>
                    <a:pt x="19" y="51"/>
                  </a:lnTo>
                  <a:lnTo>
                    <a:pt x="12" y="58"/>
                  </a:lnTo>
                  <a:lnTo>
                    <a:pt x="3" y="54"/>
                  </a:lnTo>
                  <a:lnTo>
                    <a:pt x="0" y="5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3" name="Freeform 26"/>
            <p:cNvSpPr>
              <a:spLocks/>
            </p:cNvSpPr>
            <p:nvPr/>
          </p:nvSpPr>
          <p:spPr bwMode="auto">
            <a:xfrm>
              <a:off x="1223" y="3357"/>
              <a:ext cx="6" cy="23"/>
            </a:xfrm>
            <a:custGeom>
              <a:avLst/>
              <a:gdLst>
                <a:gd name="T0" fmla="*/ 5 w 32"/>
                <a:gd name="T1" fmla="*/ 114 h 114"/>
                <a:gd name="T2" fmla="*/ 0 w 32"/>
                <a:gd name="T3" fmla="*/ 114 h 114"/>
                <a:gd name="T4" fmla="*/ 2 w 32"/>
                <a:gd name="T5" fmla="*/ 109 h 114"/>
                <a:gd name="T6" fmla="*/ 3 w 32"/>
                <a:gd name="T7" fmla="*/ 101 h 114"/>
                <a:gd name="T8" fmla="*/ 5 w 32"/>
                <a:gd name="T9" fmla="*/ 87 h 114"/>
                <a:gd name="T10" fmla="*/ 5 w 32"/>
                <a:gd name="T11" fmla="*/ 79 h 114"/>
                <a:gd name="T12" fmla="*/ 5 w 32"/>
                <a:gd name="T13" fmla="*/ 71 h 114"/>
                <a:gd name="T14" fmla="*/ 5 w 32"/>
                <a:gd name="T15" fmla="*/ 64 h 114"/>
                <a:gd name="T16" fmla="*/ 5 w 32"/>
                <a:gd name="T17" fmla="*/ 58 h 114"/>
                <a:gd name="T18" fmla="*/ 5 w 32"/>
                <a:gd name="T19" fmla="*/ 48 h 114"/>
                <a:gd name="T20" fmla="*/ 4 w 32"/>
                <a:gd name="T21" fmla="*/ 39 h 114"/>
                <a:gd name="T22" fmla="*/ 3 w 32"/>
                <a:gd name="T23" fmla="*/ 33 h 114"/>
                <a:gd name="T24" fmla="*/ 2 w 32"/>
                <a:gd name="T25" fmla="*/ 28 h 114"/>
                <a:gd name="T26" fmla="*/ 0 w 32"/>
                <a:gd name="T27" fmla="*/ 22 h 114"/>
                <a:gd name="T28" fmla="*/ 0 w 32"/>
                <a:gd name="T29" fmla="*/ 15 h 114"/>
                <a:gd name="T30" fmla="*/ 2 w 32"/>
                <a:gd name="T31" fmla="*/ 11 h 114"/>
                <a:gd name="T32" fmla="*/ 6 w 32"/>
                <a:gd name="T33" fmla="*/ 10 h 114"/>
                <a:gd name="T34" fmla="*/ 6 w 32"/>
                <a:gd name="T35" fmla="*/ 7 h 114"/>
                <a:gd name="T36" fmla="*/ 6 w 32"/>
                <a:gd name="T37" fmla="*/ 3 h 114"/>
                <a:gd name="T38" fmla="*/ 9 w 32"/>
                <a:gd name="T39" fmla="*/ 0 h 114"/>
                <a:gd name="T40" fmla="*/ 14 w 32"/>
                <a:gd name="T41" fmla="*/ 1 h 114"/>
                <a:gd name="T42" fmla="*/ 19 w 32"/>
                <a:gd name="T43" fmla="*/ 12 h 114"/>
                <a:gd name="T44" fmla="*/ 24 w 32"/>
                <a:gd name="T45" fmla="*/ 26 h 114"/>
                <a:gd name="T46" fmla="*/ 29 w 32"/>
                <a:gd name="T47" fmla="*/ 41 h 114"/>
                <a:gd name="T48" fmla="*/ 32 w 32"/>
                <a:gd name="T49" fmla="*/ 58 h 114"/>
                <a:gd name="T50" fmla="*/ 32 w 32"/>
                <a:gd name="T51" fmla="*/ 74 h 114"/>
                <a:gd name="T52" fmla="*/ 29 w 32"/>
                <a:gd name="T53" fmla="*/ 90 h 114"/>
                <a:gd name="T54" fmla="*/ 20 w 32"/>
                <a:gd name="T55" fmla="*/ 103 h 114"/>
                <a:gd name="T56" fmla="*/ 5 w 32"/>
                <a:gd name="T5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14">
                  <a:moveTo>
                    <a:pt x="5" y="114"/>
                  </a:moveTo>
                  <a:lnTo>
                    <a:pt x="0" y="114"/>
                  </a:lnTo>
                  <a:lnTo>
                    <a:pt x="2" y="109"/>
                  </a:lnTo>
                  <a:lnTo>
                    <a:pt x="3" y="101"/>
                  </a:lnTo>
                  <a:lnTo>
                    <a:pt x="5" y="87"/>
                  </a:lnTo>
                  <a:lnTo>
                    <a:pt x="5" y="79"/>
                  </a:lnTo>
                  <a:lnTo>
                    <a:pt x="5" y="71"/>
                  </a:lnTo>
                  <a:lnTo>
                    <a:pt x="5" y="64"/>
                  </a:lnTo>
                  <a:lnTo>
                    <a:pt x="5" y="58"/>
                  </a:lnTo>
                  <a:lnTo>
                    <a:pt x="5" y="48"/>
                  </a:lnTo>
                  <a:lnTo>
                    <a:pt x="4" y="39"/>
                  </a:lnTo>
                  <a:lnTo>
                    <a:pt x="3" y="33"/>
                  </a:lnTo>
                  <a:lnTo>
                    <a:pt x="2" y="28"/>
                  </a:lnTo>
                  <a:lnTo>
                    <a:pt x="0" y="22"/>
                  </a:lnTo>
                  <a:lnTo>
                    <a:pt x="0" y="15"/>
                  </a:lnTo>
                  <a:lnTo>
                    <a:pt x="2" y="11"/>
                  </a:lnTo>
                  <a:lnTo>
                    <a:pt x="6" y="10"/>
                  </a:lnTo>
                  <a:lnTo>
                    <a:pt x="6" y="7"/>
                  </a:lnTo>
                  <a:lnTo>
                    <a:pt x="6" y="3"/>
                  </a:lnTo>
                  <a:lnTo>
                    <a:pt x="9" y="0"/>
                  </a:lnTo>
                  <a:lnTo>
                    <a:pt x="14" y="1"/>
                  </a:lnTo>
                  <a:lnTo>
                    <a:pt x="19" y="12"/>
                  </a:lnTo>
                  <a:lnTo>
                    <a:pt x="24" y="26"/>
                  </a:lnTo>
                  <a:lnTo>
                    <a:pt x="29" y="41"/>
                  </a:lnTo>
                  <a:lnTo>
                    <a:pt x="32" y="58"/>
                  </a:lnTo>
                  <a:lnTo>
                    <a:pt x="32" y="74"/>
                  </a:lnTo>
                  <a:lnTo>
                    <a:pt x="29" y="90"/>
                  </a:lnTo>
                  <a:lnTo>
                    <a:pt x="20" y="103"/>
                  </a:lnTo>
                  <a:lnTo>
                    <a:pt x="5" y="114"/>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4" name="Freeform 27"/>
            <p:cNvSpPr>
              <a:spLocks/>
            </p:cNvSpPr>
            <p:nvPr/>
          </p:nvSpPr>
          <p:spPr bwMode="auto">
            <a:xfrm>
              <a:off x="1219" y="3360"/>
              <a:ext cx="15" cy="25"/>
            </a:xfrm>
            <a:custGeom>
              <a:avLst/>
              <a:gdLst>
                <a:gd name="T0" fmla="*/ 57 w 75"/>
                <a:gd name="T1" fmla="*/ 37 h 121"/>
                <a:gd name="T2" fmla="*/ 57 w 75"/>
                <a:gd name="T3" fmla="*/ 28 h 121"/>
                <a:gd name="T4" fmla="*/ 57 w 75"/>
                <a:gd name="T5" fmla="*/ 22 h 121"/>
                <a:gd name="T6" fmla="*/ 56 w 75"/>
                <a:gd name="T7" fmla="*/ 17 h 121"/>
                <a:gd name="T8" fmla="*/ 54 w 75"/>
                <a:gd name="T9" fmla="*/ 8 h 121"/>
                <a:gd name="T10" fmla="*/ 54 w 75"/>
                <a:gd name="T11" fmla="*/ 5 h 121"/>
                <a:gd name="T12" fmla="*/ 54 w 75"/>
                <a:gd name="T13" fmla="*/ 0 h 121"/>
                <a:gd name="T14" fmla="*/ 56 w 75"/>
                <a:gd name="T15" fmla="*/ 0 h 121"/>
                <a:gd name="T16" fmla="*/ 62 w 75"/>
                <a:gd name="T17" fmla="*/ 7 h 121"/>
                <a:gd name="T18" fmla="*/ 65 w 75"/>
                <a:gd name="T19" fmla="*/ 12 h 121"/>
                <a:gd name="T20" fmla="*/ 68 w 75"/>
                <a:gd name="T21" fmla="*/ 21 h 121"/>
                <a:gd name="T22" fmla="*/ 72 w 75"/>
                <a:gd name="T23" fmla="*/ 33 h 121"/>
                <a:gd name="T24" fmla="*/ 75 w 75"/>
                <a:gd name="T25" fmla="*/ 46 h 121"/>
                <a:gd name="T26" fmla="*/ 75 w 75"/>
                <a:gd name="T27" fmla="*/ 61 h 121"/>
                <a:gd name="T28" fmla="*/ 71 w 75"/>
                <a:gd name="T29" fmla="*/ 76 h 121"/>
                <a:gd name="T30" fmla="*/ 64 w 75"/>
                <a:gd name="T31" fmla="*/ 88 h 121"/>
                <a:gd name="T32" fmla="*/ 50 w 75"/>
                <a:gd name="T33" fmla="*/ 99 h 121"/>
                <a:gd name="T34" fmla="*/ 46 w 75"/>
                <a:gd name="T35" fmla="*/ 100 h 121"/>
                <a:gd name="T36" fmla="*/ 43 w 75"/>
                <a:gd name="T37" fmla="*/ 103 h 121"/>
                <a:gd name="T38" fmla="*/ 39 w 75"/>
                <a:gd name="T39" fmla="*/ 104 h 121"/>
                <a:gd name="T40" fmla="*/ 35 w 75"/>
                <a:gd name="T41" fmla="*/ 107 h 121"/>
                <a:gd name="T42" fmla="*/ 27 w 75"/>
                <a:gd name="T43" fmla="*/ 115 h 121"/>
                <a:gd name="T44" fmla="*/ 19 w 75"/>
                <a:gd name="T45" fmla="*/ 120 h 121"/>
                <a:gd name="T46" fmla="*/ 12 w 75"/>
                <a:gd name="T47" fmla="*/ 121 h 121"/>
                <a:gd name="T48" fmla="*/ 7 w 75"/>
                <a:gd name="T49" fmla="*/ 119 h 121"/>
                <a:gd name="T50" fmla="*/ 3 w 75"/>
                <a:gd name="T51" fmla="*/ 115 h 121"/>
                <a:gd name="T52" fmla="*/ 0 w 75"/>
                <a:gd name="T53" fmla="*/ 110 h 121"/>
                <a:gd name="T54" fmla="*/ 0 w 75"/>
                <a:gd name="T55" fmla="*/ 105 h 121"/>
                <a:gd name="T56" fmla="*/ 0 w 75"/>
                <a:gd name="T57" fmla="*/ 99 h 121"/>
                <a:gd name="T58" fmla="*/ 3 w 75"/>
                <a:gd name="T59" fmla="*/ 97 h 121"/>
                <a:gd name="T60" fmla="*/ 6 w 75"/>
                <a:gd name="T61" fmla="*/ 93 h 121"/>
                <a:gd name="T62" fmla="*/ 6 w 75"/>
                <a:gd name="T63" fmla="*/ 89 h 121"/>
                <a:gd name="T64" fmla="*/ 6 w 75"/>
                <a:gd name="T65" fmla="*/ 87 h 121"/>
                <a:gd name="T66" fmla="*/ 6 w 75"/>
                <a:gd name="T67" fmla="*/ 77 h 121"/>
                <a:gd name="T68" fmla="*/ 11 w 75"/>
                <a:gd name="T69" fmla="*/ 70 h 121"/>
                <a:gd name="T70" fmla="*/ 19 w 75"/>
                <a:gd name="T71" fmla="*/ 65 h 121"/>
                <a:gd name="T72" fmla="*/ 30 w 75"/>
                <a:gd name="T73" fmla="*/ 61 h 121"/>
                <a:gd name="T74" fmla="*/ 40 w 75"/>
                <a:gd name="T75" fmla="*/ 59 h 121"/>
                <a:gd name="T76" fmla="*/ 49 w 75"/>
                <a:gd name="T77" fmla="*/ 54 h 121"/>
                <a:gd name="T78" fmla="*/ 56 w 75"/>
                <a:gd name="T79" fmla="*/ 46 h 121"/>
                <a:gd name="T80" fmla="*/ 57 w 75"/>
                <a:gd name="T81"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 h="121">
                  <a:moveTo>
                    <a:pt x="57" y="37"/>
                  </a:moveTo>
                  <a:lnTo>
                    <a:pt x="57" y="28"/>
                  </a:lnTo>
                  <a:lnTo>
                    <a:pt x="57" y="22"/>
                  </a:lnTo>
                  <a:lnTo>
                    <a:pt x="56" y="17"/>
                  </a:lnTo>
                  <a:lnTo>
                    <a:pt x="54" y="8"/>
                  </a:lnTo>
                  <a:lnTo>
                    <a:pt x="54" y="5"/>
                  </a:lnTo>
                  <a:lnTo>
                    <a:pt x="54" y="0"/>
                  </a:lnTo>
                  <a:lnTo>
                    <a:pt x="56" y="0"/>
                  </a:lnTo>
                  <a:lnTo>
                    <a:pt x="62" y="7"/>
                  </a:lnTo>
                  <a:lnTo>
                    <a:pt x="65" y="12"/>
                  </a:lnTo>
                  <a:lnTo>
                    <a:pt x="68" y="21"/>
                  </a:lnTo>
                  <a:lnTo>
                    <a:pt x="72" y="33"/>
                  </a:lnTo>
                  <a:lnTo>
                    <a:pt x="75" y="46"/>
                  </a:lnTo>
                  <a:lnTo>
                    <a:pt x="75" y="61"/>
                  </a:lnTo>
                  <a:lnTo>
                    <a:pt x="71" y="76"/>
                  </a:lnTo>
                  <a:lnTo>
                    <a:pt x="64" y="88"/>
                  </a:lnTo>
                  <a:lnTo>
                    <a:pt x="50" y="99"/>
                  </a:lnTo>
                  <a:lnTo>
                    <a:pt x="46" y="100"/>
                  </a:lnTo>
                  <a:lnTo>
                    <a:pt x="43" y="103"/>
                  </a:lnTo>
                  <a:lnTo>
                    <a:pt x="39" y="104"/>
                  </a:lnTo>
                  <a:lnTo>
                    <a:pt x="35" y="107"/>
                  </a:lnTo>
                  <a:lnTo>
                    <a:pt x="27" y="115"/>
                  </a:lnTo>
                  <a:lnTo>
                    <a:pt x="19" y="120"/>
                  </a:lnTo>
                  <a:lnTo>
                    <a:pt x="12" y="121"/>
                  </a:lnTo>
                  <a:lnTo>
                    <a:pt x="7" y="119"/>
                  </a:lnTo>
                  <a:lnTo>
                    <a:pt x="3" y="115"/>
                  </a:lnTo>
                  <a:lnTo>
                    <a:pt x="0" y="110"/>
                  </a:lnTo>
                  <a:lnTo>
                    <a:pt x="0" y="105"/>
                  </a:lnTo>
                  <a:lnTo>
                    <a:pt x="0" y="99"/>
                  </a:lnTo>
                  <a:lnTo>
                    <a:pt x="3" y="97"/>
                  </a:lnTo>
                  <a:lnTo>
                    <a:pt x="6" y="93"/>
                  </a:lnTo>
                  <a:lnTo>
                    <a:pt x="6" y="89"/>
                  </a:lnTo>
                  <a:lnTo>
                    <a:pt x="6" y="87"/>
                  </a:lnTo>
                  <a:lnTo>
                    <a:pt x="6" y="77"/>
                  </a:lnTo>
                  <a:lnTo>
                    <a:pt x="11" y="70"/>
                  </a:lnTo>
                  <a:lnTo>
                    <a:pt x="19" y="65"/>
                  </a:lnTo>
                  <a:lnTo>
                    <a:pt x="30" y="61"/>
                  </a:lnTo>
                  <a:lnTo>
                    <a:pt x="40" y="59"/>
                  </a:lnTo>
                  <a:lnTo>
                    <a:pt x="49" y="54"/>
                  </a:lnTo>
                  <a:lnTo>
                    <a:pt x="56" y="46"/>
                  </a:lnTo>
                  <a:lnTo>
                    <a:pt x="57" y="37"/>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5" name="Freeform 28"/>
            <p:cNvSpPr>
              <a:spLocks/>
            </p:cNvSpPr>
            <p:nvPr/>
          </p:nvSpPr>
          <p:spPr bwMode="auto">
            <a:xfrm>
              <a:off x="1227" y="3358"/>
              <a:ext cx="4" cy="14"/>
            </a:xfrm>
            <a:custGeom>
              <a:avLst/>
              <a:gdLst>
                <a:gd name="T0" fmla="*/ 14 w 22"/>
                <a:gd name="T1" fmla="*/ 17 h 67"/>
                <a:gd name="T2" fmla="*/ 15 w 22"/>
                <a:gd name="T3" fmla="*/ 21 h 67"/>
                <a:gd name="T4" fmla="*/ 17 w 22"/>
                <a:gd name="T5" fmla="*/ 29 h 67"/>
                <a:gd name="T6" fmla="*/ 20 w 22"/>
                <a:gd name="T7" fmla="*/ 40 h 67"/>
                <a:gd name="T8" fmla="*/ 22 w 22"/>
                <a:gd name="T9" fmla="*/ 53 h 67"/>
                <a:gd name="T10" fmla="*/ 21 w 22"/>
                <a:gd name="T11" fmla="*/ 60 h 67"/>
                <a:gd name="T12" fmla="*/ 17 w 22"/>
                <a:gd name="T13" fmla="*/ 65 h 67"/>
                <a:gd name="T14" fmla="*/ 10 w 22"/>
                <a:gd name="T15" fmla="*/ 67 h 67"/>
                <a:gd name="T16" fmla="*/ 0 w 22"/>
                <a:gd name="T17" fmla="*/ 66 h 67"/>
                <a:gd name="T18" fmla="*/ 4 w 22"/>
                <a:gd name="T19" fmla="*/ 64 h 67"/>
                <a:gd name="T20" fmla="*/ 6 w 22"/>
                <a:gd name="T21" fmla="*/ 62 h 67"/>
                <a:gd name="T22" fmla="*/ 9 w 22"/>
                <a:gd name="T23" fmla="*/ 60 h 67"/>
                <a:gd name="T24" fmla="*/ 10 w 22"/>
                <a:gd name="T25" fmla="*/ 56 h 67"/>
                <a:gd name="T26" fmla="*/ 9 w 22"/>
                <a:gd name="T27" fmla="*/ 38 h 67"/>
                <a:gd name="T28" fmla="*/ 6 w 22"/>
                <a:gd name="T29" fmla="*/ 22 h 67"/>
                <a:gd name="T30" fmla="*/ 2 w 22"/>
                <a:gd name="T31" fmla="*/ 11 h 67"/>
                <a:gd name="T32" fmla="*/ 1 w 22"/>
                <a:gd name="T33" fmla="*/ 3 h 67"/>
                <a:gd name="T34" fmla="*/ 5 w 22"/>
                <a:gd name="T35" fmla="*/ 0 h 67"/>
                <a:gd name="T36" fmla="*/ 7 w 22"/>
                <a:gd name="T37" fmla="*/ 1 h 67"/>
                <a:gd name="T38" fmla="*/ 11 w 22"/>
                <a:gd name="T39" fmla="*/ 7 h 67"/>
                <a:gd name="T40" fmla="*/ 14 w 22"/>
                <a:gd name="T41"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67">
                  <a:moveTo>
                    <a:pt x="14" y="17"/>
                  </a:moveTo>
                  <a:lnTo>
                    <a:pt x="15" y="21"/>
                  </a:lnTo>
                  <a:lnTo>
                    <a:pt x="17" y="29"/>
                  </a:lnTo>
                  <a:lnTo>
                    <a:pt x="20" y="40"/>
                  </a:lnTo>
                  <a:lnTo>
                    <a:pt x="22" y="53"/>
                  </a:lnTo>
                  <a:lnTo>
                    <a:pt x="21" y="60"/>
                  </a:lnTo>
                  <a:lnTo>
                    <a:pt x="17" y="65"/>
                  </a:lnTo>
                  <a:lnTo>
                    <a:pt x="10" y="67"/>
                  </a:lnTo>
                  <a:lnTo>
                    <a:pt x="0" y="66"/>
                  </a:lnTo>
                  <a:lnTo>
                    <a:pt x="4" y="64"/>
                  </a:lnTo>
                  <a:lnTo>
                    <a:pt x="6" y="62"/>
                  </a:lnTo>
                  <a:lnTo>
                    <a:pt x="9" y="60"/>
                  </a:lnTo>
                  <a:lnTo>
                    <a:pt x="10" y="56"/>
                  </a:lnTo>
                  <a:lnTo>
                    <a:pt x="9" y="38"/>
                  </a:lnTo>
                  <a:lnTo>
                    <a:pt x="6" y="22"/>
                  </a:lnTo>
                  <a:lnTo>
                    <a:pt x="2" y="11"/>
                  </a:lnTo>
                  <a:lnTo>
                    <a:pt x="1" y="3"/>
                  </a:lnTo>
                  <a:lnTo>
                    <a:pt x="5" y="0"/>
                  </a:lnTo>
                  <a:lnTo>
                    <a:pt x="7" y="1"/>
                  </a:lnTo>
                  <a:lnTo>
                    <a:pt x="11" y="7"/>
                  </a:lnTo>
                  <a:lnTo>
                    <a:pt x="14" y="1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6" name="Freeform 29"/>
            <p:cNvSpPr>
              <a:spLocks/>
            </p:cNvSpPr>
            <p:nvPr/>
          </p:nvSpPr>
          <p:spPr bwMode="auto">
            <a:xfrm>
              <a:off x="1124" y="3379"/>
              <a:ext cx="107" cy="71"/>
            </a:xfrm>
            <a:custGeom>
              <a:avLst/>
              <a:gdLst>
                <a:gd name="T0" fmla="*/ 532 w 532"/>
                <a:gd name="T1" fmla="*/ 19 h 359"/>
                <a:gd name="T2" fmla="*/ 478 w 532"/>
                <a:gd name="T3" fmla="*/ 0 h 359"/>
                <a:gd name="T4" fmla="*/ 464 w 532"/>
                <a:gd name="T5" fmla="*/ 11 h 359"/>
                <a:gd name="T6" fmla="*/ 448 w 532"/>
                <a:gd name="T7" fmla="*/ 23 h 359"/>
                <a:gd name="T8" fmla="*/ 430 w 532"/>
                <a:gd name="T9" fmla="*/ 36 h 359"/>
                <a:gd name="T10" fmla="*/ 412 w 532"/>
                <a:gd name="T11" fmla="*/ 51 h 359"/>
                <a:gd name="T12" fmla="*/ 391 w 532"/>
                <a:gd name="T13" fmla="*/ 66 h 359"/>
                <a:gd name="T14" fmla="*/ 369 w 532"/>
                <a:gd name="T15" fmla="*/ 82 h 359"/>
                <a:gd name="T16" fmla="*/ 346 w 532"/>
                <a:gd name="T17" fmla="*/ 98 h 359"/>
                <a:gd name="T18" fmla="*/ 319 w 532"/>
                <a:gd name="T19" fmla="*/ 112 h 359"/>
                <a:gd name="T20" fmla="*/ 289 w 532"/>
                <a:gd name="T21" fmla="*/ 128 h 359"/>
                <a:gd name="T22" fmla="*/ 258 w 532"/>
                <a:gd name="T23" fmla="*/ 143 h 359"/>
                <a:gd name="T24" fmla="*/ 223 w 532"/>
                <a:gd name="T25" fmla="*/ 157 h 359"/>
                <a:gd name="T26" fmla="*/ 186 w 532"/>
                <a:gd name="T27" fmla="*/ 170 h 359"/>
                <a:gd name="T28" fmla="*/ 144 w 532"/>
                <a:gd name="T29" fmla="*/ 181 h 359"/>
                <a:gd name="T30" fmla="*/ 100 w 532"/>
                <a:gd name="T31" fmla="*/ 191 h 359"/>
                <a:gd name="T32" fmla="*/ 52 w 532"/>
                <a:gd name="T33" fmla="*/ 198 h 359"/>
                <a:gd name="T34" fmla="*/ 0 w 532"/>
                <a:gd name="T35" fmla="*/ 204 h 359"/>
                <a:gd name="T36" fmla="*/ 11 w 532"/>
                <a:gd name="T37" fmla="*/ 219 h 359"/>
                <a:gd name="T38" fmla="*/ 22 w 532"/>
                <a:gd name="T39" fmla="*/ 241 h 359"/>
                <a:gd name="T40" fmla="*/ 33 w 532"/>
                <a:gd name="T41" fmla="*/ 266 h 359"/>
                <a:gd name="T42" fmla="*/ 43 w 532"/>
                <a:gd name="T43" fmla="*/ 293 h 359"/>
                <a:gd name="T44" fmla="*/ 52 w 532"/>
                <a:gd name="T45" fmla="*/ 317 h 359"/>
                <a:gd name="T46" fmla="*/ 58 w 532"/>
                <a:gd name="T47" fmla="*/ 339 h 359"/>
                <a:gd name="T48" fmla="*/ 63 w 532"/>
                <a:gd name="T49" fmla="*/ 354 h 359"/>
                <a:gd name="T50" fmla="*/ 64 w 532"/>
                <a:gd name="T51" fmla="*/ 359 h 359"/>
                <a:gd name="T52" fmla="*/ 68 w 532"/>
                <a:gd name="T53" fmla="*/ 359 h 359"/>
                <a:gd name="T54" fmla="*/ 80 w 532"/>
                <a:gd name="T55" fmla="*/ 356 h 359"/>
                <a:gd name="T56" fmla="*/ 99 w 532"/>
                <a:gd name="T57" fmla="*/ 354 h 359"/>
                <a:gd name="T58" fmla="*/ 123 w 532"/>
                <a:gd name="T59" fmla="*/ 349 h 359"/>
                <a:gd name="T60" fmla="*/ 153 w 532"/>
                <a:gd name="T61" fmla="*/ 342 h 359"/>
                <a:gd name="T62" fmla="*/ 186 w 532"/>
                <a:gd name="T63" fmla="*/ 332 h 359"/>
                <a:gd name="T64" fmla="*/ 223 w 532"/>
                <a:gd name="T65" fmla="*/ 318 h 359"/>
                <a:gd name="T66" fmla="*/ 262 w 532"/>
                <a:gd name="T67" fmla="*/ 302 h 359"/>
                <a:gd name="T68" fmla="*/ 301 w 532"/>
                <a:gd name="T69" fmla="*/ 284 h 359"/>
                <a:gd name="T70" fmla="*/ 341 w 532"/>
                <a:gd name="T71" fmla="*/ 261 h 359"/>
                <a:gd name="T72" fmla="*/ 380 w 532"/>
                <a:gd name="T73" fmla="*/ 233 h 359"/>
                <a:gd name="T74" fmla="*/ 418 w 532"/>
                <a:gd name="T75" fmla="*/ 201 h 359"/>
                <a:gd name="T76" fmla="*/ 453 w 532"/>
                <a:gd name="T77" fmla="*/ 164 h 359"/>
                <a:gd name="T78" fmla="*/ 484 w 532"/>
                <a:gd name="T79" fmla="*/ 121 h 359"/>
                <a:gd name="T80" fmla="*/ 512 w 532"/>
                <a:gd name="T81" fmla="*/ 73 h 359"/>
                <a:gd name="T82" fmla="*/ 532 w 532"/>
                <a:gd name="T83" fmla="*/ 1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2" h="359">
                  <a:moveTo>
                    <a:pt x="532" y="19"/>
                  </a:moveTo>
                  <a:lnTo>
                    <a:pt x="478" y="0"/>
                  </a:lnTo>
                  <a:lnTo>
                    <a:pt x="464" y="11"/>
                  </a:lnTo>
                  <a:lnTo>
                    <a:pt x="448" y="23"/>
                  </a:lnTo>
                  <a:lnTo>
                    <a:pt x="430" y="36"/>
                  </a:lnTo>
                  <a:lnTo>
                    <a:pt x="412" y="51"/>
                  </a:lnTo>
                  <a:lnTo>
                    <a:pt x="391" y="66"/>
                  </a:lnTo>
                  <a:lnTo>
                    <a:pt x="369" y="82"/>
                  </a:lnTo>
                  <a:lnTo>
                    <a:pt x="346" y="98"/>
                  </a:lnTo>
                  <a:lnTo>
                    <a:pt x="319" y="112"/>
                  </a:lnTo>
                  <a:lnTo>
                    <a:pt x="289" y="128"/>
                  </a:lnTo>
                  <a:lnTo>
                    <a:pt x="258" y="143"/>
                  </a:lnTo>
                  <a:lnTo>
                    <a:pt x="223" y="157"/>
                  </a:lnTo>
                  <a:lnTo>
                    <a:pt x="186" y="170"/>
                  </a:lnTo>
                  <a:lnTo>
                    <a:pt x="144" y="181"/>
                  </a:lnTo>
                  <a:lnTo>
                    <a:pt x="100" y="191"/>
                  </a:lnTo>
                  <a:lnTo>
                    <a:pt x="52" y="198"/>
                  </a:lnTo>
                  <a:lnTo>
                    <a:pt x="0" y="204"/>
                  </a:lnTo>
                  <a:lnTo>
                    <a:pt x="11" y="219"/>
                  </a:lnTo>
                  <a:lnTo>
                    <a:pt x="22" y="241"/>
                  </a:lnTo>
                  <a:lnTo>
                    <a:pt x="33" y="266"/>
                  </a:lnTo>
                  <a:lnTo>
                    <a:pt x="43" y="293"/>
                  </a:lnTo>
                  <a:lnTo>
                    <a:pt x="52" y="317"/>
                  </a:lnTo>
                  <a:lnTo>
                    <a:pt x="58" y="339"/>
                  </a:lnTo>
                  <a:lnTo>
                    <a:pt x="63" y="354"/>
                  </a:lnTo>
                  <a:lnTo>
                    <a:pt x="64" y="359"/>
                  </a:lnTo>
                  <a:lnTo>
                    <a:pt x="68" y="359"/>
                  </a:lnTo>
                  <a:lnTo>
                    <a:pt x="80" y="356"/>
                  </a:lnTo>
                  <a:lnTo>
                    <a:pt x="99" y="354"/>
                  </a:lnTo>
                  <a:lnTo>
                    <a:pt x="123" y="349"/>
                  </a:lnTo>
                  <a:lnTo>
                    <a:pt x="153" y="342"/>
                  </a:lnTo>
                  <a:lnTo>
                    <a:pt x="186" y="332"/>
                  </a:lnTo>
                  <a:lnTo>
                    <a:pt x="223" y="318"/>
                  </a:lnTo>
                  <a:lnTo>
                    <a:pt x="262" y="302"/>
                  </a:lnTo>
                  <a:lnTo>
                    <a:pt x="301" y="284"/>
                  </a:lnTo>
                  <a:lnTo>
                    <a:pt x="341" y="261"/>
                  </a:lnTo>
                  <a:lnTo>
                    <a:pt x="380" y="233"/>
                  </a:lnTo>
                  <a:lnTo>
                    <a:pt x="418" y="201"/>
                  </a:lnTo>
                  <a:lnTo>
                    <a:pt x="453" y="164"/>
                  </a:lnTo>
                  <a:lnTo>
                    <a:pt x="484" y="121"/>
                  </a:lnTo>
                  <a:lnTo>
                    <a:pt x="512" y="73"/>
                  </a:lnTo>
                  <a:lnTo>
                    <a:pt x="53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7" name="Freeform 30"/>
            <p:cNvSpPr>
              <a:spLocks/>
            </p:cNvSpPr>
            <p:nvPr/>
          </p:nvSpPr>
          <p:spPr bwMode="auto">
            <a:xfrm>
              <a:off x="1210" y="3354"/>
              <a:ext cx="17" cy="9"/>
            </a:xfrm>
            <a:custGeom>
              <a:avLst/>
              <a:gdLst>
                <a:gd name="T0" fmla="*/ 0 w 89"/>
                <a:gd name="T1" fmla="*/ 43 h 43"/>
                <a:gd name="T2" fmla="*/ 2 w 89"/>
                <a:gd name="T3" fmla="*/ 41 h 43"/>
                <a:gd name="T4" fmla="*/ 11 w 89"/>
                <a:gd name="T5" fmla="*/ 34 h 43"/>
                <a:gd name="T6" fmla="*/ 22 w 89"/>
                <a:gd name="T7" fmla="*/ 24 h 43"/>
                <a:gd name="T8" fmla="*/ 37 w 89"/>
                <a:gd name="T9" fmla="*/ 14 h 43"/>
                <a:gd name="T10" fmla="*/ 51 w 89"/>
                <a:gd name="T11" fmla="*/ 5 h 43"/>
                <a:gd name="T12" fmla="*/ 66 w 89"/>
                <a:gd name="T13" fmla="*/ 0 h 43"/>
                <a:gd name="T14" fmla="*/ 80 w 89"/>
                <a:gd name="T15" fmla="*/ 2 h 43"/>
                <a:gd name="T16" fmla="*/ 89 w 89"/>
                <a:gd name="T17" fmla="*/ 9 h 43"/>
                <a:gd name="T18" fmla="*/ 0 w 8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43">
                  <a:moveTo>
                    <a:pt x="0" y="43"/>
                  </a:moveTo>
                  <a:lnTo>
                    <a:pt x="2" y="41"/>
                  </a:lnTo>
                  <a:lnTo>
                    <a:pt x="11" y="34"/>
                  </a:lnTo>
                  <a:lnTo>
                    <a:pt x="22" y="24"/>
                  </a:lnTo>
                  <a:lnTo>
                    <a:pt x="37" y="14"/>
                  </a:lnTo>
                  <a:lnTo>
                    <a:pt x="51" y="5"/>
                  </a:lnTo>
                  <a:lnTo>
                    <a:pt x="66" y="0"/>
                  </a:lnTo>
                  <a:lnTo>
                    <a:pt x="80" y="2"/>
                  </a:lnTo>
                  <a:lnTo>
                    <a:pt x="89" y="9"/>
                  </a:lnTo>
                  <a:lnTo>
                    <a:pt x="0" y="4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8" name="Freeform 31"/>
            <p:cNvSpPr>
              <a:spLocks/>
            </p:cNvSpPr>
            <p:nvPr/>
          </p:nvSpPr>
          <p:spPr bwMode="auto">
            <a:xfrm>
              <a:off x="1216" y="3293"/>
              <a:ext cx="42" cy="78"/>
            </a:xfrm>
            <a:custGeom>
              <a:avLst/>
              <a:gdLst>
                <a:gd name="T0" fmla="*/ 199 w 209"/>
                <a:gd name="T1" fmla="*/ 40 h 387"/>
                <a:gd name="T2" fmla="*/ 182 w 209"/>
                <a:gd name="T3" fmla="*/ 19 h 387"/>
                <a:gd name="T4" fmla="*/ 178 w 209"/>
                <a:gd name="T5" fmla="*/ 22 h 387"/>
                <a:gd name="T6" fmla="*/ 166 w 209"/>
                <a:gd name="T7" fmla="*/ 55 h 387"/>
                <a:gd name="T8" fmla="*/ 154 w 209"/>
                <a:gd name="T9" fmla="*/ 86 h 387"/>
                <a:gd name="T10" fmla="*/ 139 w 209"/>
                <a:gd name="T11" fmla="*/ 99 h 387"/>
                <a:gd name="T12" fmla="*/ 114 w 209"/>
                <a:gd name="T13" fmla="*/ 97 h 387"/>
                <a:gd name="T14" fmla="*/ 112 w 209"/>
                <a:gd name="T15" fmla="*/ 73 h 387"/>
                <a:gd name="T16" fmla="*/ 135 w 209"/>
                <a:gd name="T17" fmla="*/ 0 h 387"/>
                <a:gd name="T18" fmla="*/ 128 w 209"/>
                <a:gd name="T19" fmla="*/ 2 h 387"/>
                <a:gd name="T20" fmla="*/ 112 w 209"/>
                <a:gd name="T21" fmla="*/ 8 h 387"/>
                <a:gd name="T22" fmla="*/ 93 w 209"/>
                <a:gd name="T23" fmla="*/ 18 h 387"/>
                <a:gd name="T24" fmla="*/ 81 w 209"/>
                <a:gd name="T25" fmla="*/ 31 h 387"/>
                <a:gd name="T26" fmla="*/ 68 w 209"/>
                <a:gd name="T27" fmla="*/ 67 h 387"/>
                <a:gd name="T28" fmla="*/ 60 w 209"/>
                <a:gd name="T29" fmla="*/ 93 h 387"/>
                <a:gd name="T30" fmla="*/ 68 w 209"/>
                <a:gd name="T31" fmla="*/ 105 h 387"/>
                <a:gd name="T32" fmla="*/ 86 w 209"/>
                <a:gd name="T33" fmla="*/ 134 h 387"/>
                <a:gd name="T34" fmla="*/ 69 w 209"/>
                <a:gd name="T35" fmla="*/ 179 h 387"/>
                <a:gd name="T36" fmla="*/ 45 w 209"/>
                <a:gd name="T37" fmla="*/ 240 h 387"/>
                <a:gd name="T38" fmla="*/ 22 w 209"/>
                <a:gd name="T39" fmla="*/ 300 h 387"/>
                <a:gd name="T40" fmla="*/ 4 w 209"/>
                <a:gd name="T41" fmla="*/ 338 h 387"/>
                <a:gd name="T42" fmla="*/ 2 w 209"/>
                <a:gd name="T43" fmla="*/ 364 h 387"/>
                <a:gd name="T44" fmla="*/ 23 w 209"/>
                <a:gd name="T45" fmla="*/ 384 h 387"/>
                <a:gd name="T46" fmla="*/ 52 w 209"/>
                <a:gd name="T47" fmla="*/ 385 h 387"/>
                <a:gd name="T48" fmla="*/ 74 w 209"/>
                <a:gd name="T49" fmla="*/ 352 h 387"/>
                <a:gd name="T50" fmla="*/ 90 w 209"/>
                <a:gd name="T51" fmla="*/ 299 h 387"/>
                <a:gd name="T52" fmla="*/ 109 w 209"/>
                <a:gd name="T53" fmla="*/ 240 h 387"/>
                <a:gd name="T54" fmla="*/ 129 w 209"/>
                <a:gd name="T55" fmla="*/ 186 h 387"/>
                <a:gd name="T56" fmla="*/ 141 w 209"/>
                <a:gd name="T57" fmla="*/ 151 h 387"/>
                <a:gd name="T58" fmla="*/ 158 w 209"/>
                <a:gd name="T59" fmla="*/ 145 h 387"/>
                <a:gd name="T60" fmla="*/ 173 w 209"/>
                <a:gd name="T61" fmla="*/ 138 h 387"/>
                <a:gd name="T62" fmla="*/ 183 w 209"/>
                <a:gd name="T63" fmla="*/ 135 h 387"/>
                <a:gd name="T64" fmla="*/ 187 w 209"/>
                <a:gd name="T65" fmla="*/ 134 h 387"/>
                <a:gd name="T66" fmla="*/ 200 w 209"/>
                <a:gd name="T67" fmla="*/ 99 h 387"/>
                <a:gd name="T68" fmla="*/ 209 w 209"/>
                <a:gd name="T69" fmla="*/ 5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387">
                  <a:moveTo>
                    <a:pt x="209" y="57"/>
                  </a:moveTo>
                  <a:lnTo>
                    <a:pt x="199" y="40"/>
                  </a:lnTo>
                  <a:lnTo>
                    <a:pt x="189" y="28"/>
                  </a:lnTo>
                  <a:lnTo>
                    <a:pt x="182" y="19"/>
                  </a:lnTo>
                  <a:lnTo>
                    <a:pt x="179" y="17"/>
                  </a:lnTo>
                  <a:lnTo>
                    <a:pt x="178" y="22"/>
                  </a:lnTo>
                  <a:lnTo>
                    <a:pt x="173" y="34"/>
                  </a:lnTo>
                  <a:lnTo>
                    <a:pt x="166" y="55"/>
                  </a:lnTo>
                  <a:lnTo>
                    <a:pt x="155" y="83"/>
                  </a:lnTo>
                  <a:lnTo>
                    <a:pt x="154" y="86"/>
                  </a:lnTo>
                  <a:lnTo>
                    <a:pt x="147" y="93"/>
                  </a:lnTo>
                  <a:lnTo>
                    <a:pt x="139" y="99"/>
                  </a:lnTo>
                  <a:lnTo>
                    <a:pt x="125" y="103"/>
                  </a:lnTo>
                  <a:lnTo>
                    <a:pt x="114" y="97"/>
                  </a:lnTo>
                  <a:lnTo>
                    <a:pt x="112" y="84"/>
                  </a:lnTo>
                  <a:lnTo>
                    <a:pt x="112" y="73"/>
                  </a:lnTo>
                  <a:lnTo>
                    <a:pt x="113" y="67"/>
                  </a:lnTo>
                  <a:lnTo>
                    <a:pt x="135" y="0"/>
                  </a:lnTo>
                  <a:lnTo>
                    <a:pt x="133" y="0"/>
                  </a:lnTo>
                  <a:lnTo>
                    <a:pt x="128" y="2"/>
                  </a:lnTo>
                  <a:lnTo>
                    <a:pt x="120" y="5"/>
                  </a:lnTo>
                  <a:lnTo>
                    <a:pt x="112" y="8"/>
                  </a:lnTo>
                  <a:lnTo>
                    <a:pt x="102" y="13"/>
                  </a:lnTo>
                  <a:lnTo>
                    <a:pt x="93" y="18"/>
                  </a:lnTo>
                  <a:lnTo>
                    <a:pt x="86" y="24"/>
                  </a:lnTo>
                  <a:lnTo>
                    <a:pt x="81" y="31"/>
                  </a:lnTo>
                  <a:lnTo>
                    <a:pt x="74" y="46"/>
                  </a:lnTo>
                  <a:lnTo>
                    <a:pt x="68" y="67"/>
                  </a:lnTo>
                  <a:lnTo>
                    <a:pt x="63" y="86"/>
                  </a:lnTo>
                  <a:lnTo>
                    <a:pt x="60" y="93"/>
                  </a:lnTo>
                  <a:lnTo>
                    <a:pt x="61" y="97"/>
                  </a:lnTo>
                  <a:lnTo>
                    <a:pt x="68" y="105"/>
                  </a:lnTo>
                  <a:lnTo>
                    <a:pt x="75" y="119"/>
                  </a:lnTo>
                  <a:lnTo>
                    <a:pt x="86" y="134"/>
                  </a:lnTo>
                  <a:lnTo>
                    <a:pt x="79" y="153"/>
                  </a:lnTo>
                  <a:lnTo>
                    <a:pt x="69" y="179"/>
                  </a:lnTo>
                  <a:lnTo>
                    <a:pt x="58" y="208"/>
                  </a:lnTo>
                  <a:lnTo>
                    <a:pt x="45" y="240"/>
                  </a:lnTo>
                  <a:lnTo>
                    <a:pt x="33" y="272"/>
                  </a:lnTo>
                  <a:lnTo>
                    <a:pt x="22" y="300"/>
                  </a:lnTo>
                  <a:lnTo>
                    <a:pt x="11" y="324"/>
                  </a:lnTo>
                  <a:lnTo>
                    <a:pt x="4" y="338"/>
                  </a:lnTo>
                  <a:lnTo>
                    <a:pt x="0" y="351"/>
                  </a:lnTo>
                  <a:lnTo>
                    <a:pt x="2" y="364"/>
                  </a:lnTo>
                  <a:lnTo>
                    <a:pt x="11" y="375"/>
                  </a:lnTo>
                  <a:lnTo>
                    <a:pt x="23" y="384"/>
                  </a:lnTo>
                  <a:lnTo>
                    <a:pt x="37" y="387"/>
                  </a:lnTo>
                  <a:lnTo>
                    <a:pt x="52" y="385"/>
                  </a:lnTo>
                  <a:lnTo>
                    <a:pt x="64" y="374"/>
                  </a:lnTo>
                  <a:lnTo>
                    <a:pt x="74" y="352"/>
                  </a:lnTo>
                  <a:lnTo>
                    <a:pt x="81" y="327"/>
                  </a:lnTo>
                  <a:lnTo>
                    <a:pt x="90" y="299"/>
                  </a:lnTo>
                  <a:lnTo>
                    <a:pt x="99" y="270"/>
                  </a:lnTo>
                  <a:lnTo>
                    <a:pt x="109" y="240"/>
                  </a:lnTo>
                  <a:lnTo>
                    <a:pt x="119" y="212"/>
                  </a:lnTo>
                  <a:lnTo>
                    <a:pt x="129" y="186"/>
                  </a:lnTo>
                  <a:lnTo>
                    <a:pt x="136" y="165"/>
                  </a:lnTo>
                  <a:lnTo>
                    <a:pt x="141" y="151"/>
                  </a:lnTo>
                  <a:lnTo>
                    <a:pt x="150" y="147"/>
                  </a:lnTo>
                  <a:lnTo>
                    <a:pt x="158" y="145"/>
                  </a:lnTo>
                  <a:lnTo>
                    <a:pt x="166" y="141"/>
                  </a:lnTo>
                  <a:lnTo>
                    <a:pt x="173" y="138"/>
                  </a:lnTo>
                  <a:lnTo>
                    <a:pt x="179" y="137"/>
                  </a:lnTo>
                  <a:lnTo>
                    <a:pt x="183" y="135"/>
                  </a:lnTo>
                  <a:lnTo>
                    <a:pt x="186" y="134"/>
                  </a:lnTo>
                  <a:lnTo>
                    <a:pt x="187" y="134"/>
                  </a:lnTo>
                  <a:lnTo>
                    <a:pt x="190" y="122"/>
                  </a:lnTo>
                  <a:lnTo>
                    <a:pt x="200" y="99"/>
                  </a:lnTo>
                  <a:lnTo>
                    <a:pt x="208" y="73"/>
                  </a:lnTo>
                  <a:lnTo>
                    <a:pt x="209" y="5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9" name="Freeform 32"/>
            <p:cNvSpPr>
              <a:spLocks/>
            </p:cNvSpPr>
            <p:nvPr/>
          </p:nvSpPr>
          <p:spPr bwMode="auto">
            <a:xfrm>
              <a:off x="1222" y="3300"/>
              <a:ext cx="33" cy="64"/>
            </a:xfrm>
            <a:custGeom>
              <a:avLst/>
              <a:gdLst>
                <a:gd name="T0" fmla="*/ 163 w 168"/>
                <a:gd name="T1" fmla="*/ 28 h 320"/>
                <a:gd name="T2" fmla="*/ 152 w 168"/>
                <a:gd name="T3" fmla="*/ 59 h 320"/>
                <a:gd name="T4" fmla="*/ 141 w 168"/>
                <a:gd name="T5" fmla="*/ 86 h 320"/>
                <a:gd name="T6" fmla="*/ 130 w 168"/>
                <a:gd name="T7" fmla="*/ 88 h 320"/>
                <a:gd name="T8" fmla="*/ 114 w 168"/>
                <a:gd name="T9" fmla="*/ 91 h 320"/>
                <a:gd name="T10" fmla="*/ 98 w 168"/>
                <a:gd name="T11" fmla="*/ 93 h 320"/>
                <a:gd name="T12" fmla="*/ 85 w 168"/>
                <a:gd name="T13" fmla="*/ 88 h 320"/>
                <a:gd name="T14" fmla="*/ 66 w 168"/>
                <a:gd name="T15" fmla="*/ 66 h 320"/>
                <a:gd name="T16" fmla="*/ 65 w 168"/>
                <a:gd name="T17" fmla="*/ 51 h 320"/>
                <a:gd name="T18" fmla="*/ 70 w 168"/>
                <a:gd name="T19" fmla="*/ 10 h 320"/>
                <a:gd name="T20" fmla="*/ 65 w 168"/>
                <a:gd name="T21" fmla="*/ 1 h 320"/>
                <a:gd name="T22" fmla="*/ 60 w 168"/>
                <a:gd name="T23" fmla="*/ 18 h 320"/>
                <a:gd name="T24" fmla="*/ 53 w 168"/>
                <a:gd name="T25" fmla="*/ 42 h 320"/>
                <a:gd name="T26" fmla="*/ 48 w 168"/>
                <a:gd name="T27" fmla="*/ 56 h 320"/>
                <a:gd name="T28" fmla="*/ 49 w 168"/>
                <a:gd name="T29" fmla="*/ 64 h 320"/>
                <a:gd name="T30" fmla="*/ 65 w 168"/>
                <a:gd name="T31" fmla="*/ 92 h 320"/>
                <a:gd name="T32" fmla="*/ 68 w 168"/>
                <a:gd name="T33" fmla="*/ 116 h 320"/>
                <a:gd name="T34" fmla="*/ 49 w 168"/>
                <a:gd name="T35" fmla="*/ 169 h 320"/>
                <a:gd name="T36" fmla="*/ 27 w 168"/>
                <a:gd name="T37" fmla="*/ 234 h 320"/>
                <a:gd name="T38" fmla="*/ 7 w 168"/>
                <a:gd name="T39" fmla="*/ 284 h 320"/>
                <a:gd name="T40" fmla="*/ 0 w 168"/>
                <a:gd name="T41" fmla="*/ 302 h 320"/>
                <a:gd name="T42" fmla="*/ 6 w 168"/>
                <a:gd name="T43" fmla="*/ 314 h 320"/>
                <a:gd name="T44" fmla="*/ 18 w 168"/>
                <a:gd name="T45" fmla="*/ 320 h 320"/>
                <a:gd name="T46" fmla="*/ 32 w 168"/>
                <a:gd name="T47" fmla="*/ 314 h 320"/>
                <a:gd name="T48" fmla="*/ 42 w 168"/>
                <a:gd name="T49" fmla="*/ 287 h 320"/>
                <a:gd name="T50" fmla="*/ 60 w 168"/>
                <a:gd name="T51" fmla="*/ 233 h 320"/>
                <a:gd name="T52" fmla="*/ 80 w 168"/>
                <a:gd name="T53" fmla="*/ 170 h 320"/>
                <a:gd name="T54" fmla="*/ 96 w 168"/>
                <a:gd name="T55" fmla="*/ 123 h 320"/>
                <a:gd name="T56" fmla="*/ 106 w 168"/>
                <a:gd name="T57" fmla="*/ 109 h 320"/>
                <a:gd name="T58" fmla="*/ 120 w 168"/>
                <a:gd name="T59" fmla="*/ 104 h 320"/>
                <a:gd name="T60" fmla="*/ 136 w 168"/>
                <a:gd name="T61" fmla="*/ 101 h 320"/>
                <a:gd name="T62" fmla="*/ 147 w 168"/>
                <a:gd name="T63" fmla="*/ 97 h 320"/>
                <a:gd name="T64" fmla="*/ 152 w 168"/>
                <a:gd name="T65" fmla="*/ 89 h 320"/>
                <a:gd name="T66" fmla="*/ 166 w 168"/>
                <a:gd name="T67" fmla="*/ 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320">
                  <a:moveTo>
                    <a:pt x="168" y="43"/>
                  </a:moveTo>
                  <a:lnTo>
                    <a:pt x="163" y="28"/>
                  </a:lnTo>
                  <a:lnTo>
                    <a:pt x="159" y="37"/>
                  </a:lnTo>
                  <a:lnTo>
                    <a:pt x="152" y="59"/>
                  </a:lnTo>
                  <a:lnTo>
                    <a:pt x="143" y="86"/>
                  </a:lnTo>
                  <a:lnTo>
                    <a:pt x="141" y="86"/>
                  </a:lnTo>
                  <a:lnTo>
                    <a:pt x="136" y="87"/>
                  </a:lnTo>
                  <a:lnTo>
                    <a:pt x="130" y="88"/>
                  </a:lnTo>
                  <a:lnTo>
                    <a:pt x="122" y="89"/>
                  </a:lnTo>
                  <a:lnTo>
                    <a:pt x="114" y="91"/>
                  </a:lnTo>
                  <a:lnTo>
                    <a:pt x="106" y="92"/>
                  </a:lnTo>
                  <a:lnTo>
                    <a:pt x="98" y="93"/>
                  </a:lnTo>
                  <a:lnTo>
                    <a:pt x="93" y="93"/>
                  </a:lnTo>
                  <a:lnTo>
                    <a:pt x="85" y="88"/>
                  </a:lnTo>
                  <a:lnTo>
                    <a:pt x="75" y="77"/>
                  </a:lnTo>
                  <a:lnTo>
                    <a:pt x="66" y="66"/>
                  </a:lnTo>
                  <a:lnTo>
                    <a:pt x="63" y="61"/>
                  </a:lnTo>
                  <a:lnTo>
                    <a:pt x="65" y="51"/>
                  </a:lnTo>
                  <a:lnTo>
                    <a:pt x="69" y="31"/>
                  </a:lnTo>
                  <a:lnTo>
                    <a:pt x="70" y="10"/>
                  </a:lnTo>
                  <a:lnTo>
                    <a:pt x="66" y="0"/>
                  </a:lnTo>
                  <a:lnTo>
                    <a:pt x="65" y="1"/>
                  </a:lnTo>
                  <a:lnTo>
                    <a:pt x="64" y="7"/>
                  </a:lnTo>
                  <a:lnTo>
                    <a:pt x="60" y="18"/>
                  </a:lnTo>
                  <a:lnTo>
                    <a:pt x="55" y="34"/>
                  </a:lnTo>
                  <a:lnTo>
                    <a:pt x="53" y="42"/>
                  </a:lnTo>
                  <a:lnTo>
                    <a:pt x="49" y="50"/>
                  </a:lnTo>
                  <a:lnTo>
                    <a:pt x="48" y="56"/>
                  </a:lnTo>
                  <a:lnTo>
                    <a:pt x="47" y="59"/>
                  </a:lnTo>
                  <a:lnTo>
                    <a:pt x="49" y="64"/>
                  </a:lnTo>
                  <a:lnTo>
                    <a:pt x="56" y="77"/>
                  </a:lnTo>
                  <a:lnTo>
                    <a:pt x="65" y="92"/>
                  </a:lnTo>
                  <a:lnTo>
                    <a:pt x="72" y="103"/>
                  </a:lnTo>
                  <a:lnTo>
                    <a:pt x="68" y="116"/>
                  </a:lnTo>
                  <a:lnTo>
                    <a:pt x="60" y="140"/>
                  </a:lnTo>
                  <a:lnTo>
                    <a:pt x="49" y="169"/>
                  </a:lnTo>
                  <a:lnTo>
                    <a:pt x="38" y="201"/>
                  </a:lnTo>
                  <a:lnTo>
                    <a:pt x="27" y="234"/>
                  </a:lnTo>
                  <a:lnTo>
                    <a:pt x="16" y="262"/>
                  </a:lnTo>
                  <a:lnTo>
                    <a:pt x="7" y="284"/>
                  </a:lnTo>
                  <a:lnTo>
                    <a:pt x="2" y="295"/>
                  </a:lnTo>
                  <a:lnTo>
                    <a:pt x="0" y="302"/>
                  </a:lnTo>
                  <a:lnTo>
                    <a:pt x="1" y="308"/>
                  </a:lnTo>
                  <a:lnTo>
                    <a:pt x="6" y="314"/>
                  </a:lnTo>
                  <a:lnTo>
                    <a:pt x="12" y="319"/>
                  </a:lnTo>
                  <a:lnTo>
                    <a:pt x="18" y="320"/>
                  </a:lnTo>
                  <a:lnTo>
                    <a:pt x="26" y="319"/>
                  </a:lnTo>
                  <a:lnTo>
                    <a:pt x="32" y="314"/>
                  </a:lnTo>
                  <a:lnTo>
                    <a:pt x="37" y="303"/>
                  </a:lnTo>
                  <a:lnTo>
                    <a:pt x="42" y="287"/>
                  </a:lnTo>
                  <a:lnTo>
                    <a:pt x="50" y="262"/>
                  </a:lnTo>
                  <a:lnTo>
                    <a:pt x="60" y="233"/>
                  </a:lnTo>
                  <a:lnTo>
                    <a:pt x="70" y="201"/>
                  </a:lnTo>
                  <a:lnTo>
                    <a:pt x="80" y="170"/>
                  </a:lnTo>
                  <a:lnTo>
                    <a:pt x="88" y="143"/>
                  </a:lnTo>
                  <a:lnTo>
                    <a:pt x="96" y="123"/>
                  </a:lnTo>
                  <a:lnTo>
                    <a:pt x="100" y="112"/>
                  </a:lnTo>
                  <a:lnTo>
                    <a:pt x="106" y="109"/>
                  </a:lnTo>
                  <a:lnTo>
                    <a:pt x="113" y="107"/>
                  </a:lnTo>
                  <a:lnTo>
                    <a:pt x="120" y="104"/>
                  </a:lnTo>
                  <a:lnTo>
                    <a:pt x="129" y="102"/>
                  </a:lnTo>
                  <a:lnTo>
                    <a:pt x="136" y="101"/>
                  </a:lnTo>
                  <a:lnTo>
                    <a:pt x="143" y="98"/>
                  </a:lnTo>
                  <a:lnTo>
                    <a:pt x="147" y="97"/>
                  </a:lnTo>
                  <a:lnTo>
                    <a:pt x="149" y="97"/>
                  </a:lnTo>
                  <a:lnTo>
                    <a:pt x="152" y="89"/>
                  </a:lnTo>
                  <a:lnTo>
                    <a:pt x="159" y="71"/>
                  </a:lnTo>
                  <a:lnTo>
                    <a:pt x="166" y="54"/>
                  </a:lnTo>
                  <a:lnTo>
                    <a:pt x="16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0" name="Freeform 33"/>
            <p:cNvSpPr>
              <a:spLocks/>
            </p:cNvSpPr>
            <p:nvPr/>
          </p:nvSpPr>
          <p:spPr bwMode="auto">
            <a:xfrm>
              <a:off x="1204" y="3356"/>
              <a:ext cx="29" cy="14"/>
            </a:xfrm>
            <a:custGeom>
              <a:avLst/>
              <a:gdLst>
                <a:gd name="T0" fmla="*/ 138 w 149"/>
                <a:gd name="T1" fmla="*/ 7 h 72"/>
                <a:gd name="T2" fmla="*/ 132 w 149"/>
                <a:gd name="T3" fmla="*/ 0 h 72"/>
                <a:gd name="T4" fmla="*/ 116 w 149"/>
                <a:gd name="T5" fmla="*/ 1 h 72"/>
                <a:gd name="T6" fmla="*/ 94 w 149"/>
                <a:gd name="T7" fmla="*/ 7 h 72"/>
                <a:gd name="T8" fmla="*/ 68 w 149"/>
                <a:gd name="T9" fmla="*/ 18 h 72"/>
                <a:gd name="T10" fmla="*/ 43 w 149"/>
                <a:gd name="T11" fmla="*/ 29 h 72"/>
                <a:gd name="T12" fmla="*/ 21 w 149"/>
                <a:gd name="T13" fmla="*/ 41 h 72"/>
                <a:gd name="T14" fmla="*/ 6 w 149"/>
                <a:gd name="T15" fmla="*/ 49 h 72"/>
                <a:gd name="T16" fmla="*/ 0 w 149"/>
                <a:gd name="T17" fmla="*/ 52 h 72"/>
                <a:gd name="T18" fmla="*/ 9 w 149"/>
                <a:gd name="T19" fmla="*/ 72 h 72"/>
                <a:gd name="T20" fmla="*/ 21 w 149"/>
                <a:gd name="T21" fmla="*/ 71 h 72"/>
                <a:gd name="T22" fmla="*/ 38 w 149"/>
                <a:gd name="T23" fmla="*/ 70 h 72"/>
                <a:gd name="T24" fmla="*/ 60 w 149"/>
                <a:gd name="T25" fmla="*/ 68 h 72"/>
                <a:gd name="T26" fmla="*/ 84 w 149"/>
                <a:gd name="T27" fmla="*/ 66 h 72"/>
                <a:gd name="T28" fmla="*/ 107 w 149"/>
                <a:gd name="T29" fmla="*/ 61 h 72"/>
                <a:gd name="T30" fmla="*/ 127 w 149"/>
                <a:gd name="T31" fmla="*/ 55 h 72"/>
                <a:gd name="T32" fmla="*/ 142 w 149"/>
                <a:gd name="T33" fmla="*/ 44 h 72"/>
                <a:gd name="T34" fmla="*/ 149 w 149"/>
                <a:gd name="T35" fmla="*/ 28 h 72"/>
                <a:gd name="T36" fmla="*/ 149 w 149"/>
                <a:gd name="T37" fmla="*/ 19 h 72"/>
                <a:gd name="T38" fmla="*/ 145 w 149"/>
                <a:gd name="T39" fmla="*/ 16 h 72"/>
                <a:gd name="T40" fmla="*/ 140 w 149"/>
                <a:gd name="T41" fmla="*/ 12 h 72"/>
                <a:gd name="T42" fmla="*/ 138 w 149"/>
                <a:gd name="T43"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72">
                  <a:moveTo>
                    <a:pt x="138" y="7"/>
                  </a:moveTo>
                  <a:lnTo>
                    <a:pt x="132" y="0"/>
                  </a:lnTo>
                  <a:lnTo>
                    <a:pt x="116" y="1"/>
                  </a:lnTo>
                  <a:lnTo>
                    <a:pt x="94" y="7"/>
                  </a:lnTo>
                  <a:lnTo>
                    <a:pt x="68" y="18"/>
                  </a:lnTo>
                  <a:lnTo>
                    <a:pt x="43" y="29"/>
                  </a:lnTo>
                  <a:lnTo>
                    <a:pt x="21" y="41"/>
                  </a:lnTo>
                  <a:lnTo>
                    <a:pt x="6" y="49"/>
                  </a:lnTo>
                  <a:lnTo>
                    <a:pt x="0" y="52"/>
                  </a:lnTo>
                  <a:lnTo>
                    <a:pt x="9" y="72"/>
                  </a:lnTo>
                  <a:lnTo>
                    <a:pt x="21" y="71"/>
                  </a:lnTo>
                  <a:lnTo>
                    <a:pt x="38" y="70"/>
                  </a:lnTo>
                  <a:lnTo>
                    <a:pt x="60" y="68"/>
                  </a:lnTo>
                  <a:lnTo>
                    <a:pt x="84" y="66"/>
                  </a:lnTo>
                  <a:lnTo>
                    <a:pt x="107" y="61"/>
                  </a:lnTo>
                  <a:lnTo>
                    <a:pt x="127" y="55"/>
                  </a:lnTo>
                  <a:lnTo>
                    <a:pt x="142" y="44"/>
                  </a:lnTo>
                  <a:lnTo>
                    <a:pt x="149" y="28"/>
                  </a:lnTo>
                  <a:lnTo>
                    <a:pt x="149" y="19"/>
                  </a:lnTo>
                  <a:lnTo>
                    <a:pt x="145" y="16"/>
                  </a:lnTo>
                  <a:lnTo>
                    <a:pt x="140" y="12"/>
                  </a:lnTo>
                  <a:lnTo>
                    <a:pt x="138" y="7"/>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1" name="Freeform 34"/>
            <p:cNvSpPr>
              <a:spLocks/>
            </p:cNvSpPr>
            <p:nvPr/>
          </p:nvSpPr>
          <p:spPr bwMode="auto">
            <a:xfrm>
              <a:off x="1205" y="3362"/>
              <a:ext cx="29" cy="13"/>
            </a:xfrm>
            <a:custGeom>
              <a:avLst/>
              <a:gdLst>
                <a:gd name="T0" fmla="*/ 0 w 142"/>
                <a:gd name="T1" fmla="*/ 44 h 69"/>
                <a:gd name="T2" fmla="*/ 11 w 142"/>
                <a:gd name="T3" fmla="*/ 69 h 69"/>
                <a:gd name="T4" fmla="*/ 15 w 142"/>
                <a:gd name="T5" fmla="*/ 69 h 69"/>
                <a:gd name="T6" fmla="*/ 26 w 142"/>
                <a:gd name="T7" fmla="*/ 67 h 69"/>
                <a:gd name="T8" fmla="*/ 42 w 142"/>
                <a:gd name="T9" fmla="*/ 66 h 69"/>
                <a:gd name="T10" fmla="*/ 61 w 142"/>
                <a:gd name="T11" fmla="*/ 64 h 69"/>
                <a:gd name="T12" fmla="*/ 82 w 142"/>
                <a:gd name="T13" fmla="*/ 60 h 69"/>
                <a:gd name="T14" fmla="*/ 102 w 142"/>
                <a:gd name="T15" fmla="*/ 55 h 69"/>
                <a:gd name="T16" fmla="*/ 120 w 142"/>
                <a:gd name="T17" fmla="*/ 48 h 69"/>
                <a:gd name="T18" fmla="*/ 135 w 142"/>
                <a:gd name="T19" fmla="*/ 40 h 69"/>
                <a:gd name="T20" fmla="*/ 140 w 142"/>
                <a:gd name="T21" fmla="*/ 37 h 69"/>
                <a:gd name="T22" fmla="*/ 142 w 142"/>
                <a:gd name="T23" fmla="*/ 32 h 69"/>
                <a:gd name="T24" fmla="*/ 142 w 142"/>
                <a:gd name="T25" fmla="*/ 28 h 69"/>
                <a:gd name="T26" fmla="*/ 141 w 142"/>
                <a:gd name="T27" fmla="*/ 24 h 69"/>
                <a:gd name="T28" fmla="*/ 140 w 142"/>
                <a:gd name="T29" fmla="*/ 20 h 69"/>
                <a:gd name="T30" fmla="*/ 142 w 142"/>
                <a:gd name="T31" fmla="*/ 12 h 69"/>
                <a:gd name="T32" fmla="*/ 142 w 142"/>
                <a:gd name="T33" fmla="*/ 6 h 69"/>
                <a:gd name="T34" fmla="*/ 140 w 142"/>
                <a:gd name="T35" fmla="*/ 0 h 69"/>
                <a:gd name="T36" fmla="*/ 130 w 142"/>
                <a:gd name="T37" fmla="*/ 15 h 69"/>
                <a:gd name="T38" fmla="*/ 114 w 142"/>
                <a:gd name="T39" fmla="*/ 24 h 69"/>
                <a:gd name="T40" fmla="*/ 93 w 142"/>
                <a:gd name="T41" fmla="*/ 32 h 69"/>
                <a:gd name="T42" fmla="*/ 71 w 142"/>
                <a:gd name="T43" fmla="*/ 37 h 69"/>
                <a:gd name="T44" fmla="*/ 49 w 142"/>
                <a:gd name="T45" fmla="*/ 39 h 69"/>
                <a:gd name="T46" fmla="*/ 28 w 142"/>
                <a:gd name="T47" fmla="*/ 42 h 69"/>
                <a:gd name="T48" fmla="*/ 11 w 142"/>
                <a:gd name="T49" fmla="*/ 43 h 69"/>
                <a:gd name="T50" fmla="*/ 0 w 142"/>
                <a:gd name="T51"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69">
                  <a:moveTo>
                    <a:pt x="0" y="44"/>
                  </a:moveTo>
                  <a:lnTo>
                    <a:pt x="11" y="69"/>
                  </a:lnTo>
                  <a:lnTo>
                    <a:pt x="15" y="69"/>
                  </a:lnTo>
                  <a:lnTo>
                    <a:pt x="26" y="67"/>
                  </a:lnTo>
                  <a:lnTo>
                    <a:pt x="42" y="66"/>
                  </a:lnTo>
                  <a:lnTo>
                    <a:pt x="61" y="64"/>
                  </a:lnTo>
                  <a:lnTo>
                    <a:pt x="82" y="60"/>
                  </a:lnTo>
                  <a:lnTo>
                    <a:pt x="102" y="55"/>
                  </a:lnTo>
                  <a:lnTo>
                    <a:pt x="120" y="48"/>
                  </a:lnTo>
                  <a:lnTo>
                    <a:pt x="135" y="40"/>
                  </a:lnTo>
                  <a:lnTo>
                    <a:pt x="140" y="37"/>
                  </a:lnTo>
                  <a:lnTo>
                    <a:pt x="142" y="32"/>
                  </a:lnTo>
                  <a:lnTo>
                    <a:pt x="142" y="28"/>
                  </a:lnTo>
                  <a:lnTo>
                    <a:pt x="141" y="24"/>
                  </a:lnTo>
                  <a:lnTo>
                    <a:pt x="140" y="20"/>
                  </a:lnTo>
                  <a:lnTo>
                    <a:pt x="142" y="12"/>
                  </a:lnTo>
                  <a:lnTo>
                    <a:pt x="142" y="6"/>
                  </a:lnTo>
                  <a:lnTo>
                    <a:pt x="140" y="0"/>
                  </a:lnTo>
                  <a:lnTo>
                    <a:pt x="130" y="15"/>
                  </a:lnTo>
                  <a:lnTo>
                    <a:pt x="114" y="24"/>
                  </a:lnTo>
                  <a:lnTo>
                    <a:pt x="93" y="32"/>
                  </a:lnTo>
                  <a:lnTo>
                    <a:pt x="71" y="37"/>
                  </a:lnTo>
                  <a:lnTo>
                    <a:pt x="49" y="39"/>
                  </a:lnTo>
                  <a:lnTo>
                    <a:pt x="28" y="42"/>
                  </a:lnTo>
                  <a:lnTo>
                    <a:pt x="11" y="43"/>
                  </a:lnTo>
                  <a:lnTo>
                    <a:pt x="0" y="44"/>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2" name="Freeform 36"/>
            <p:cNvSpPr>
              <a:spLocks/>
            </p:cNvSpPr>
            <p:nvPr/>
          </p:nvSpPr>
          <p:spPr bwMode="auto">
            <a:xfrm>
              <a:off x="1239" y="3532"/>
              <a:ext cx="61" cy="128"/>
            </a:xfrm>
            <a:custGeom>
              <a:avLst/>
              <a:gdLst>
                <a:gd name="T0" fmla="*/ 91 w 306"/>
                <a:gd name="T1" fmla="*/ 0 h 644"/>
                <a:gd name="T2" fmla="*/ 88 w 306"/>
                <a:gd name="T3" fmla="*/ 1 h 644"/>
                <a:gd name="T4" fmla="*/ 81 w 306"/>
                <a:gd name="T5" fmla="*/ 6 h 644"/>
                <a:gd name="T6" fmla="*/ 71 w 306"/>
                <a:gd name="T7" fmla="*/ 13 h 644"/>
                <a:gd name="T8" fmla="*/ 58 w 306"/>
                <a:gd name="T9" fmla="*/ 22 h 644"/>
                <a:gd name="T10" fmla="*/ 43 w 306"/>
                <a:gd name="T11" fmla="*/ 30 h 644"/>
                <a:gd name="T12" fmla="*/ 28 w 306"/>
                <a:gd name="T13" fmla="*/ 39 h 644"/>
                <a:gd name="T14" fmla="*/ 14 w 306"/>
                <a:gd name="T15" fmla="*/ 48 h 644"/>
                <a:gd name="T16" fmla="*/ 0 w 306"/>
                <a:gd name="T17" fmla="*/ 52 h 644"/>
                <a:gd name="T18" fmla="*/ 18 w 306"/>
                <a:gd name="T19" fmla="*/ 70 h 644"/>
                <a:gd name="T20" fmla="*/ 36 w 306"/>
                <a:gd name="T21" fmla="*/ 89 h 644"/>
                <a:gd name="T22" fmla="*/ 53 w 306"/>
                <a:gd name="T23" fmla="*/ 111 h 644"/>
                <a:gd name="T24" fmla="*/ 70 w 306"/>
                <a:gd name="T25" fmla="*/ 137 h 644"/>
                <a:gd name="T26" fmla="*/ 86 w 306"/>
                <a:gd name="T27" fmla="*/ 165 h 644"/>
                <a:gd name="T28" fmla="*/ 102 w 306"/>
                <a:gd name="T29" fmla="*/ 196 h 644"/>
                <a:gd name="T30" fmla="*/ 118 w 306"/>
                <a:gd name="T31" fmla="*/ 229 h 644"/>
                <a:gd name="T32" fmla="*/ 134 w 306"/>
                <a:gd name="T33" fmla="*/ 265 h 644"/>
                <a:gd name="T34" fmla="*/ 149 w 306"/>
                <a:gd name="T35" fmla="*/ 301 h 644"/>
                <a:gd name="T36" fmla="*/ 162 w 306"/>
                <a:gd name="T37" fmla="*/ 342 h 644"/>
                <a:gd name="T38" fmla="*/ 177 w 306"/>
                <a:gd name="T39" fmla="*/ 384 h 644"/>
                <a:gd name="T40" fmla="*/ 191 w 306"/>
                <a:gd name="T41" fmla="*/ 428 h 644"/>
                <a:gd name="T42" fmla="*/ 203 w 306"/>
                <a:gd name="T43" fmla="*/ 473 h 644"/>
                <a:gd name="T44" fmla="*/ 215 w 306"/>
                <a:gd name="T45" fmla="*/ 521 h 644"/>
                <a:gd name="T46" fmla="*/ 227 w 306"/>
                <a:gd name="T47" fmla="*/ 570 h 644"/>
                <a:gd name="T48" fmla="*/ 238 w 306"/>
                <a:gd name="T49" fmla="*/ 620 h 644"/>
                <a:gd name="T50" fmla="*/ 278 w 306"/>
                <a:gd name="T51" fmla="*/ 644 h 644"/>
                <a:gd name="T52" fmla="*/ 306 w 306"/>
                <a:gd name="T53" fmla="*/ 639 h 644"/>
                <a:gd name="T54" fmla="*/ 258 w 306"/>
                <a:gd name="T55" fmla="*/ 607 h 644"/>
                <a:gd name="T56" fmla="*/ 264 w 306"/>
                <a:gd name="T57" fmla="*/ 539 h 644"/>
                <a:gd name="T58" fmla="*/ 266 w 306"/>
                <a:gd name="T59" fmla="*/ 476 h 644"/>
                <a:gd name="T60" fmla="*/ 262 w 306"/>
                <a:gd name="T61" fmla="*/ 414 h 644"/>
                <a:gd name="T62" fmla="*/ 253 w 306"/>
                <a:gd name="T63" fmla="*/ 357 h 644"/>
                <a:gd name="T64" fmla="*/ 242 w 306"/>
                <a:gd name="T65" fmla="*/ 303 h 644"/>
                <a:gd name="T66" fmla="*/ 227 w 306"/>
                <a:gd name="T67" fmla="*/ 254 h 644"/>
                <a:gd name="T68" fmla="*/ 211 w 306"/>
                <a:gd name="T69" fmla="*/ 207 h 644"/>
                <a:gd name="T70" fmla="*/ 193 w 306"/>
                <a:gd name="T71" fmla="*/ 165 h 644"/>
                <a:gd name="T72" fmla="*/ 176 w 306"/>
                <a:gd name="T73" fmla="*/ 127 h 644"/>
                <a:gd name="T74" fmla="*/ 157 w 306"/>
                <a:gd name="T75" fmla="*/ 95 h 644"/>
                <a:gd name="T76" fmla="*/ 140 w 306"/>
                <a:gd name="T77" fmla="*/ 66 h 644"/>
                <a:gd name="T78" fmla="*/ 124 w 306"/>
                <a:gd name="T79" fmla="*/ 43 h 644"/>
                <a:gd name="T80" fmla="*/ 111 w 306"/>
                <a:gd name="T81" fmla="*/ 24 h 644"/>
                <a:gd name="T82" fmla="*/ 101 w 306"/>
                <a:gd name="T83" fmla="*/ 11 h 644"/>
                <a:gd name="T84" fmla="*/ 93 w 306"/>
                <a:gd name="T85" fmla="*/ 2 h 644"/>
                <a:gd name="T86" fmla="*/ 91 w 306"/>
                <a:gd name="T8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644">
                  <a:moveTo>
                    <a:pt x="91" y="0"/>
                  </a:moveTo>
                  <a:lnTo>
                    <a:pt x="88" y="1"/>
                  </a:lnTo>
                  <a:lnTo>
                    <a:pt x="81" y="6"/>
                  </a:lnTo>
                  <a:lnTo>
                    <a:pt x="71" y="13"/>
                  </a:lnTo>
                  <a:lnTo>
                    <a:pt x="58" y="22"/>
                  </a:lnTo>
                  <a:lnTo>
                    <a:pt x="43" y="30"/>
                  </a:lnTo>
                  <a:lnTo>
                    <a:pt x="28" y="39"/>
                  </a:lnTo>
                  <a:lnTo>
                    <a:pt x="14" y="48"/>
                  </a:lnTo>
                  <a:lnTo>
                    <a:pt x="0" y="52"/>
                  </a:lnTo>
                  <a:lnTo>
                    <a:pt x="18" y="70"/>
                  </a:lnTo>
                  <a:lnTo>
                    <a:pt x="36" y="89"/>
                  </a:lnTo>
                  <a:lnTo>
                    <a:pt x="53" y="111"/>
                  </a:lnTo>
                  <a:lnTo>
                    <a:pt x="70" y="137"/>
                  </a:lnTo>
                  <a:lnTo>
                    <a:pt x="86" y="165"/>
                  </a:lnTo>
                  <a:lnTo>
                    <a:pt x="102" y="196"/>
                  </a:lnTo>
                  <a:lnTo>
                    <a:pt x="118" y="229"/>
                  </a:lnTo>
                  <a:lnTo>
                    <a:pt x="134" y="265"/>
                  </a:lnTo>
                  <a:lnTo>
                    <a:pt x="149" y="301"/>
                  </a:lnTo>
                  <a:lnTo>
                    <a:pt x="162" y="342"/>
                  </a:lnTo>
                  <a:lnTo>
                    <a:pt x="177" y="384"/>
                  </a:lnTo>
                  <a:lnTo>
                    <a:pt x="191" y="428"/>
                  </a:lnTo>
                  <a:lnTo>
                    <a:pt x="203" y="473"/>
                  </a:lnTo>
                  <a:lnTo>
                    <a:pt x="215" y="521"/>
                  </a:lnTo>
                  <a:lnTo>
                    <a:pt x="227" y="570"/>
                  </a:lnTo>
                  <a:lnTo>
                    <a:pt x="238" y="620"/>
                  </a:lnTo>
                  <a:lnTo>
                    <a:pt x="278" y="644"/>
                  </a:lnTo>
                  <a:lnTo>
                    <a:pt x="306" y="639"/>
                  </a:lnTo>
                  <a:lnTo>
                    <a:pt x="258" y="607"/>
                  </a:lnTo>
                  <a:lnTo>
                    <a:pt x="264" y="539"/>
                  </a:lnTo>
                  <a:lnTo>
                    <a:pt x="266" y="476"/>
                  </a:lnTo>
                  <a:lnTo>
                    <a:pt x="262" y="414"/>
                  </a:lnTo>
                  <a:lnTo>
                    <a:pt x="253" y="357"/>
                  </a:lnTo>
                  <a:lnTo>
                    <a:pt x="242" y="303"/>
                  </a:lnTo>
                  <a:lnTo>
                    <a:pt x="227" y="254"/>
                  </a:lnTo>
                  <a:lnTo>
                    <a:pt x="211" y="207"/>
                  </a:lnTo>
                  <a:lnTo>
                    <a:pt x="193" y="165"/>
                  </a:lnTo>
                  <a:lnTo>
                    <a:pt x="176" y="127"/>
                  </a:lnTo>
                  <a:lnTo>
                    <a:pt x="157" y="95"/>
                  </a:lnTo>
                  <a:lnTo>
                    <a:pt x="140" y="66"/>
                  </a:lnTo>
                  <a:lnTo>
                    <a:pt x="124" y="43"/>
                  </a:lnTo>
                  <a:lnTo>
                    <a:pt x="111" y="24"/>
                  </a:lnTo>
                  <a:lnTo>
                    <a:pt x="101" y="11"/>
                  </a:lnTo>
                  <a:lnTo>
                    <a:pt x="93" y="2"/>
                  </a:lnTo>
                  <a:lnTo>
                    <a:pt x="91"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3" name="Freeform 37"/>
            <p:cNvSpPr>
              <a:spLocks/>
            </p:cNvSpPr>
            <p:nvPr/>
          </p:nvSpPr>
          <p:spPr bwMode="auto">
            <a:xfrm>
              <a:off x="1281" y="3653"/>
              <a:ext cx="23" cy="9"/>
            </a:xfrm>
            <a:custGeom>
              <a:avLst/>
              <a:gdLst>
                <a:gd name="T0" fmla="*/ 76 w 115"/>
                <a:gd name="T1" fmla="*/ 33 h 46"/>
                <a:gd name="T2" fmla="*/ 68 w 115"/>
                <a:gd name="T3" fmla="*/ 32 h 46"/>
                <a:gd name="T4" fmla="*/ 59 w 115"/>
                <a:gd name="T5" fmla="*/ 29 h 46"/>
                <a:gd name="T6" fmla="*/ 46 w 115"/>
                <a:gd name="T7" fmla="*/ 23 h 46"/>
                <a:gd name="T8" fmla="*/ 33 w 115"/>
                <a:gd name="T9" fmla="*/ 17 h 46"/>
                <a:gd name="T10" fmla="*/ 21 w 115"/>
                <a:gd name="T11" fmla="*/ 11 h 46"/>
                <a:gd name="T12" fmla="*/ 9 w 115"/>
                <a:gd name="T13" fmla="*/ 5 h 46"/>
                <a:gd name="T14" fmla="*/ 2 w 115"/>
                <a:gd name="T15" fmla="*/ 1 h 46"/>
                <a:gd name="T16" fmla="*/ 0 w 115"/>
                <a:gd name="T17" fmla="*/ 0 h 46"/>
                <a:gd name="T18" fmla="*/ 6 w 115"/>
                <a:gd name="T19" fmla="*/ 43 h 46"/>
                <a:gd name="T20" fmla="*/ 17 w 115"/>
                <a:gd name="T21" fmla="*/ 43 h 46"/>
                <a:gd name="T22" fmla="*/ 19 w 115"/>
                <a:gd name="T23" fmla="*/ 27 h 46"/>
                <a:gd name="T24" fmla="*/ 49 w 115"/>
                <a:gd name="T25" fmla="*/ 43 h 46"/>
                <a:gd name="T26" fmla="*/ 51 w 115"/>
                <a:gd name="T27" fmla="*/ 43 h 46"/>
                <a:gd name="T28" fmla="*/ 56 w 115"/>
                <a:gd name="T29" fmla="*/ 44 h 46"/>
                <a:gd name="T30" fmla="*/ 64 w 115"/>
                <a:gd name="T31" fmla="*/ 45 h 46"/>
                <a:gd name="T32" fmla="*/ 73 w 115"/>
                <a:gd name="T33" fmla="*/ 45 h 46"/>
                <a:gd name="T34" fmla="*/ 84 w 115"/>
                <a:gd name="T35" fmla="*/ 46 h 46"/>
                <a:gd name="T36" fmla="*/ 94 w 115"/>
                <a:gd name="T37" fmla="*/ 46 h 46"/>
                <a:gd name="T38" fmla="*/ 104 w 115"/>
                <a:gd name="T39" fmla="*/ 45 h 46"/>
                <a:gd name="T40" fmla="*/ 112 w 115"/>
                <a:gd name="T41" fmla="*/ 44 h 46"/>
                <a:gd name="T42" fmla="*/ 115 w 115"/>
                <a:gd name="T43" fmla="*/ 41 h 46"/>
                <a:gd name="T44" fmla="*/ 115 w 115"/>
                <a:gd name="T45" fmla="*/ 39 h 46"/>
                <a:gd name="T46" fmla="*/ 113 w 115"/>
                <a:gd name="T47" fmla="*/ 37 h 46"/>
                <a:gd name="T48" fmla="*/ 107 w 115"/>
                <a:gd name="T49" fmla="*/ 34 h 46"/>
                <a:gd name="T50" fmla="*/ 100 w 115"/>
                <a:gd name="T51" fmla="*/ 32 h 46"/>
                <a:gd name="T52" fmla="*/ 94 w 115"/>
                <a:gd name="T53" fmla="*/ 29 h 46"/>
                <a:gd name="T54" fmla="*/ 89 w 115"/>
                <a:gd name="T55" fmla="*/ 28 h 46"/>
                <a:gd name="T56" fmla="*/ 88 w 115"/>
                <a:gd name="T57" fmla="*/ 28 h 46"/>
                <a:gd name="T58" fmla="*/ 88 w 115"/>
                <a:gd name="T59" fmla="*/ 28 h 46"/>
                <a:gd name="T60" fmla="*/ 87 w 115"/>
                <a:gd name="T61" fmla="*/ 29 h 46"/>
                <a:gd name="T62" fmla="*/ 83 w 115"/>
                <a:gd name="T63" fmla="*/ 32 h 46"/>
                <a:gd name="T64" fmla="*/ 76 w 115"/>
                <a:gd name="T6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46">
                  <a:moveTo>
                    <a:pt x="76" y="33"/>
                  </a:moveTo>
                  <a:lnTo>
                    <a:pt x="68" y="32"/>
                  </a:lnTo>
                  <a:lnTo>
                    <a:pt x="59" y="29"/>
                  </a:lnTo>
                  <a:lnTo>
                    <a:pt x="46" y="23"/>
                  </a:lnTo>
                  <a:lnTo>
                    <a:pt x="33" y="17"/>
                  </a:lnTo>
                  <a:lnTo>
                    <a:pt x="21" y="11"/>
                  </a:lnTo>
                  <a:lnTo>
                    <a:pt x="9" y="5"/>
                  </a:lnTo>
                  <a:lnTo>
                    <a:pt x="2" y="1"/>
                  </a:lnTo>
                  <a:lnTo>
                    <a:pt x="0" y="0"/>
                  </a:lnTo>
                  <a:lnTo>
                    <a:pt x="6" y="43"/>
                  </a:lnTo>
                  <a:lnTo>
                    <a:pt x="17" y="43"/>
                  </a:lnTo>
                  <a:lnTo>
                    <a:pt x="19" y="27"/>
                  </a:lnTo>
                  <a:lnTo>
                    <a:pt x="49" y="43"/>
                  </a:lnTo>
                  <a:lnTo>
                    <a:pt x="51" y="43"/>
                  </a:lnTo>
                  <a:lnTo>
                    <a:pt x="56" y="44"/>
                  </a:lnTo>
                  <a:lnTo>
                    <a:pt x="64" y="45"/>
                  </a:lnTo>
                  <a:lnTo>
                    <a:pt x="73" y="45"/>
                  </a:lnTo>
                  <a:lnTo>
                    <a:pt x="84" y="46"/>
                  </a:lnTo>
                  <a:lnTo>
                    <a:pt x="94" y="46"/>
                  </a:lnTo>
                  <a:lnTo>
                    <a:pt x="104" y="45"/>
                  </a:lnTo>
                  <a:lnTo>
                    <a:pt x="112" y="44"/>
                  </a:lnTo>
                  <a:lnTo>
                    <a:pt x="115" y="41"/>
                  </a:lnTo>
                  <a:lnTo>
                    <a:pt x="115" y="39"/>
                  </a:lnTo>
                  <a:lnTo>
                    <a:pt x="113" y="37"/>
                  </a:lnTo>
                  <a:lnTo>
                    <a:pt x="107" y="34"/>
                  </a:lnTo>
                  <a:lnTo>
                    <a:pt x="100" y="32"/>
                  </a:lnTo>
                  <a:lnTo>
                    <a:pt x="94" y="29"/>
                  </a:lnTo>
                  <a:lnTo>
                    <a:pt x="89" y="28"/>
                  </a:lnTo>
                  <a:lnTo>
                    <a:pt x="88" y="28"/>
                  </a:lnTo>
                  <a:lnTo>
                    <a:pt x="88" y="28"/>
                  </a:lnTo>
                  <a:lnTo>
                    <a:pt x="87" y="29"/>
                  </a:lnTo>
                  <a:lnTo>
                    <a:pt x="83" y="32"/>
                  </a:lnTo>
                  <a:lnTo>
                    <a:pt x="7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4" name="Freeform 38"/>
            <p:cNvSpPr>
              <a:spLocks/>
            </p:cNvSpPr>
            <p:nvPr/>
          </p:nvSpPr>
          <p:spPr bwMode="auto">
            <a:xfrm>
              <a:off x="1111" y="3533"/>
              <a:ext cx="86" cy="107"/>
            </a:xfrm>
            <a:custGeom>
              <a:avLst/>
              <a:gdLst>
                <a:gd name="T0" fmla="*/ 430 w 430"/>
                <a:gd name="T1" fmla="*/ 2 h 538"/>
                <a:gd name="T2" fmla="*/ 419 w 430"/>
                <a:gd name="T3" fmla="*/ 0 h 538"/>
                <a:gd name="T4" fmla="*/ 407 w 430"/>
                <a:gd name="T5" fmla="*/ 3 h 538"/>
                <a:gd name="T6" fmla="*/ 392 w 430"/>
                <a:gd name="T7" fmla="*/ 11 h 538"/>
                <a:gd name="T8" fmla="*/ 376 w 430"/>
                <a:gd name="T9" fmla="*/ 23 h 538"/>
                <a:gd name="T10" fmla="*/ 359 w 430"/>
                <a:gd name="T11" fmla="*/ 39 h 538"/>
                <a:gd name="T12" fmla="*/ 340 w 430"/>
                <a:gd name="T13" fmla="*/ 57 h 538"/>
                <a:gd name="T14" fmla="*/ 322 w 430"/>
                <a:gd name="T15" fmla="*/ 78 h 538"/>
                <a:gd name="T16" fmla="*/ 303 w 430"/>
                <a:gd name="T17" fmla="*/ 100 h 538"/>
                <a:gd name="T18" fmla="*/ 285 w 430"/>
                <a:gd name="T19" fmla="*/ 125 h 538"/>
                <a:gd name="T20" fmla="*/ 267 w 430"/>
                <a:gd name="T21" fmla="*/ 148 h 538"/>
                <a:gd name="T22" fmla="*/ 251 w 430"/>
                <a:gd name="T23" fmla="*/ 173 h 538"/>
                <a:gd name="T24" fmla="*/ 235 w 430"/>
                <a:gd name="T25" fmla="*/ 195 h 538"/>
                <a:gd name="T26" fmla="*/ 221 w 430"/>
                <a:gd name="T27" fmla="*/ 217 h 538"/>
                <a:gd name="T28" fmla="*/ 210 w 430"/>
                <a:gd name="T29" fmla="*/ 236 h 538"/>
                <a:gd name="T30" fmla="*/ 200 w 430"/>
                <a:gd name="T31" fmla="*/ 253 h 538"/>
                <a:gd name="T32" fmla="*/ 194 w 430"/>
                <a:gd name="T33" fmla="*/ 267 h 538"/>
                <a:gd name="T34" fmla="*/ 166 w 430"/>
                <a:gd name="T35" fmla="*/ 325 h 538"/>
                <a:gd name="T36" fmla="*/ 135 w 430"/>
                <a:gd name="T37" fmla="*/ 374 h 538"/>
                <a:gd name="T38" fmla="*/ 102 w 430"/>
                <a:gd name="T39" fmla="*/ 417 h 538"/>
                <a:gd name="T40" fmla="*/ 71 w 430"/>
                <a:gd name="T41" fmla="*/ 451 h 538"/>
                <a:gd name="T42" fmla="*/ 43 w 430"/>
                <a:gd name="T43" fmla="*/ 478 h 538"/>
                <a:gd name="T44" fmla="*/ 21 w 430"/>
                <a:gd name="T45" fmla="*/ 497 h 538"/>
                <a:gd name="T46" fmla="*/ 5 w 430"/>
                <a:gd name="T47" fmla="*/ 510 h 538"/>
                <a:gd name="T48" fmla="*/ 0 w 430"/>
                <a:gd name="T49" fmla="*/ 513 h 538"/>
                <a:gd name="T50" fmla="*/ 2 w 430"/>
                <a:gd name="T51" fmla="*/ 538 h 538"/>
                <a:gd name="T52" fmla="*/ 45 w 430"/>
                <a:gd name="T53" fmla="*/ 499 h 538"/>
                <a:gd name="T54" fmla="*/ 86 w 430"/>
                <a:gd name="T55" fmla="*/ 459 h 538"/>
                <a:gd name="T56" fmla="*/ 125 w 430"/>
                <a:gd name="T57" fmla="*/ 421 h 538"/>
                <a:gd name="T58" fmla="*/ 163 w 430"/>
                <a:gd name="T59" fmla="*/ 383 h 538"/>
                <a:gd name="T60" fmla="*/ 199 w 430"/>
                <a:gd name="T61" fmla="*/ 345 h 538"/>
                <a:gd name="T62" fmla="*/ 232 w 430"/>
                <a:gd name="T63" fmla="*/ 309 h 538"/>
                <a:gd name="T64" fmla="*/ 264 w 430"/>
                <a:gd name="T65" fmla="*/ 273 h 538"/>
                <a:gd name="T66" fmla="*/ 294 w 430"/>
                <a:gd name="T67" fmla="*/ 238 h 538"/>
                <a:gd name="T68" fmla="*/ 319 w 430"/>
                <a:gd name="T69" fmla="*/ 203 h 538"/>
                <a:gd name="T70" fmla="*/ 344 w 430"/>
                <a:gd name="T71" fmla="*/ 170 h 538"/>
                <a:gd name="T72" fmla="*/ 366 w 430"/>
                <a:gd name="T73" fmla="*/ 138 h 538"/>
                <a:gd name="T74" fmla="*/ 385 w 430"/>
                <a:gd name="T75" fmla="*/ 108 h 538"/>
                <a:gd name="T76" fmla="*/ 401 w 430"/>
                <a:gd name="T77" fmla="*/ 79 h 538"/>
                <a:gd name="T78" fmla="*/ 413 w 430"/>
                <a:gd name="T79" fmla="*/ 51 h 538"/>
                <a:gd name="T80" fmla="*/ 424 w 430"/>
                <a:gd name="T81" fmla="*/ 27 h 538"/>
                <a:gd name="T82" fmla="*/ 430 w 430"/>
                <a:gd name="T83" fmla="*/ 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538">
                  <a:moveTo>
                    <a:pt x="430" y="2"/>
                  </a:moveTo>
                  <a:lnTo>
                    <a:pt x="419" y="0"/>
                  </a:lnTo>
                  <a:lnTo>
                    <a:pt x="407" y="3"/>
                  </a:lnTo>
                  <a:lnTo>
                    <a:pt x="392" y="11"/>
                  </a:lnTo>
                  <a:lnTo>
                    <a:pt x="376" y="23"/>
                  </a:lnTo>
                  <a:lnTo>
                    <a:pt x="359" y="39"/>
                  </a:lnTo>
                  <a:lnTo>
                    <a:pt x="340" y="57"/>
                  </a:lnTo>
                  <a:lnTo>
                    <a:pt x="322" y="78"/>
                  </a:lnTo>
                  <a:lnTo>
                    <a:pt x="303" y="100"/>
                  </a:lnTo>
                  <a:lnTo>
                    <a:pt x="285" y="125"/>
                  </a:lnTo>
                  <a:lnTo>
                    <a:pt x="267" y="148"/>
                  </a:lnTo>
                  <a:lnTo>
                    <a:pt x="251" y="173"/>
                  </a:lnTo>
                  <a:lnTo>
                    <a:pt x="235" y="195"/>
                  </a:lnTo>
                  <a:lnTo>
                    <a:pt x="221" y="217"/>
                  </a:lnTo>
                  <a:lnTo>
                    <a:pt x="210" y="236"/>
                  </a:lnTo>
                  <a:lnTo>
                    <a:pt x="200" y="253"/>
                  </a:lnTo>
                  <a:lnTo>
                    <a:pt x="194" y="267"/>
                  </a:lnTo>
                  <a:lnTo>
                    <a:pt x="166" y="325"/>
                  </a:lnTo>
                  <a:lnTo>
                    <a:pt x="135" y="374"/>
                  </a:lnTo>
                  <a:lnTo>
                    <a:pt x="102" y="417"/>
                  </a:lnTo>
                  <a:lnTo>
                    <a:pt x="71" y="451"/>
                  </a:lnTo>
                  <a:lnTo>
                    <a:pt x="43" y="478"/>
                  </a:lnTo>
                  <a:lnTo>
                    <a:pt x="21" y="497"/>
                  </a:lnTo>
                  <a:lnTo>
                    <a:pt x="5" y="510"/>
                  </a:lnTo>
                  <a:lnTo>
                    <a:pt x="0" y="513"/>
                  </a:lnTo>
                  <a:lnTo>
                    <a:pt x="2" y="538"/>
                  </a:lnTo>
                  <a:lnTo>
                    <a:pt x="45" y="499"/>
                  </a:lnTo>
                  <a:lnTo>
                    <a:pt x="86" y="459"/>
                  </a:lnTo>
                  <a:lnTo>
                    <a:pt x="125" y="421"/>
                  </a:lnTo>
                  <a:lnTo>
                    <a:pt x="163" y="383"/>
                  </a:lnTo>
                  <a:lnTo>
                    <a:pt x="199" y="345"/>
                  </a:lnTo>
                  <a:lnTo>
                    <a:pt x="232" y="309"/>
                  </a:lnTo>
                  <a:lnTo>
                    <a:pt x="264" y="273"/>
                  </a:lnTo>
                  <a:lnTo>
                    <a:pt x="294" y="238"/>
                  </a:lnTo>
                  <a:lnTo>
                    <a:pt x="319" y="203"/>
                  </a:lnTo>
                  <a:lnTo>
                    <a:pt x="344" y="170"/>
                  </a:lnTo>
                  <a:lnTo>
                    <a:pt x="366" y="138"/>
                  </a:lnTo>
                  <a:lnTo>
                    <a:pt x="385" y="108"/>
                  </a:lnTo>
                  <a:lnTo>
                    <a:pt x="401" y="79"/>
                  </a:lnTo>
                  <a:lnTo>
                    <a:pt x="413" y="51"/>
                  </a:lnTo>
                  <a:lnTo>
                    <a:pt x="424" y="27"/>
                  </a:lnTo>
                  <a:lnTo>
                    <a:pt x="430" y="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5" name="Freeform 39"/>
            <p:cNvSpPr>
              <a:spLocks/>
            </p:cNvSpPr>
            <p:nvPr/>
          </p:nvSpPr>
          <p:spPr bwMode="auto">
            <a:xfrm>
              <a:off x="1111" y="3533"/>
              <a:ext cx="95" cy="119"/>
            </a:xfrm>
            <a:custGeom>
              <a:avLst/>
              <a:gdLst>
                <a:gd name="T0" fmla="*/ 329 w 478"/>
                <a:gd name="T1" fmla="*/ 350 h 594"/>
                <a:gd name="T2" fmla="*/ 370 w 478"/>
                <a:gd name="T3" fmla="*/ 294 h 594"/>
                <a:gd name="T4" fmla="*/ 403 w 478"/>
                <a:gd name="T5" fmla="*/ 238 h 594"/>
                <a:gd name="T6" fmla="*/ 429 w 478"/>
                <a:gd name="T7" fmla="*/ 185 h 594"/>
                <a:gd name="T8" fmla="*/ 448 w 478"/>
                <a:gd name="T9" fmla="*/ 136 h 594"/>
                <a:gd name="T10" fmla="*/ 463 w 478"/>
                <a:gd name="T11" fmla="*/ 95 h 594"/>
                <a:gd name="T12" fmla="*/ 472 w 478"/>
                <a:gd name="T13" fmla="*/ 63 h 594"/>
                <a:gd name="T14" fmla="*/ 476 w 478"/>
                <a:gd name="T15" fmla="*/ 41 h 594"/>
                <a:gd name="T16" fmla="*/ 478 w 478"/>
                <a:gd name="T17" fmla="*/ 33 h 594"/>
                <a:gd name="T18" fmla="*/ 476 w 478"/>
                <a:gd name="T19" fmla="*/ 32 h 594"/>
                <a:gd name="T20" fmla="*/ 474 w 478"/>
                <a:gd name="T21" fmla="*/ 30 h 594"/>
                <a:gd name="T22" fmla="*/ 470 w 478"/>
                <a:gd name="T23" fmla="*/ 27 h 594"/>
                <a:gd name="T24" fmla="*/ 464 w 478"/>
                <a:gd name="T25" fmla="*/ 22 h 594"/>
                <a:gd name="T26" fmla="*/ 458 w 478"/>
                <a:gd name="T27" fmla="*/ 17 h 594"/>
                <a:gd name="T28" fmla="*/ 449 w 478"/>
                <a:gd name="T29" fmla="*/ 11 h 594"/>
                <a:gd name="T30" fmla="*/ 441 w 478"/>
                <a:gd name="T31" fmla="*/ 6 h 594"/>
                <a:gd name="T32" fmla="*/ 431 w 478"/>
                <a:gd name="T33" fmla="*/ 0 h 594"/>
                <a:gd name="T34" fmla="*/ 422 w 478"/>
                <a:gd name="T35" fmla="*/ 28 h 594"/>
                <a:gd name="T36" fmla="*/ 410 w 478"/>
                <a:gd name="T37" fmla="*/ 59 h 594"/>
                <a:gd name="T38" fmla="*/ 393 w 478"/>
                <a:gd name="T39" fmla="*/ 92 h 594"/>
                <a:gd name="T40" fmla="*/ 372 w 478"/>
                <a:gd name="T41" fmla="*/ 128 h 594"/>
                <a:gd name="T42" fmla="*/ 347 w 478"/>
                <a:gd name="T43" fmla="*/ 164 h 594"/>
                <a:gd name="T44" fmla="*/ 318 w 478"/>
                <a:gd name="T45" fmla="*/ 202 h 594"/>
                <a:gd name="T46" fmla="*/ 286 w 478"/>
                <a:gd name="T47" fmla="*/ 243 h 594"/>
                <a:gd name="T48" fmla="*/ 250 w 478"/>
                <a:gd name="T49" fmla="*/ 285 h 594"/>
                <a:gd name="T50" fmla="*/ 238 w 478"/>
                <a:gd name="T51" fmla="*/ 299 h 594"/>
                <a:gd name="T52" fmla="*/ 225 w 478"/>
                <a:gd name="T53" fmla="*/ 314 h 594"/>
                <a:gd name="T54" fmla="*/ 211 w 478"/>
                <a:gd name="T55" fmla="*/ 329 h 594"/>
                <a:gd name="T56" fmla="*/ 196 w 478"/>
                <a:gd name="T57" fmla="*/ 345 h 594"/>
                <a:gd name="T58" fmla="*/ 181 w 478"/>
                <a:gd name="T59" fmla="*/ 359 h 594"/>
                <a:gd name="T60" fmla="*/ 167 w 478"/>
                <a:gd name="T61" fmla="*/ 375 h 594"/>
                <a:gd name="T62" fmla="*/ 152 w 478"/>
                <a:gd name="T63" fmla="*/ 390 h 594"/>
                <a:gd name="T64" fmla="*/ 137 w 478"/>
                <a:gd name="T65" fmla="*/ 406 h 594"/>
                <a:gd name="T66" fmla="*/ 121 w 478"/>
                <a:gd name="T67" fmla="*/ 422 h 594"/>
                <a:gd name="T68" fmla="*/ 105 w 478"/>
                <a:gd name="T69" fmla="*/ 437 h 594"/>
                <a:gd name="T70" fmla="*/ 88 w 478"/>
                <a:gd name="T71" fmla="*/ 453 h 594"/>
                <a:gd name="T72" fmla="*/ 72 w 478"/>
                <a:gd name="T73" fmla="*/ 469 h 594"/>
                <a:gd name="T74" fmla="*/ 55 w 478"/>
                <a:gd name="T75" fmla="*/ 484 h 594"/>
                <a:gd name="T76" fmla="*/ 38 w 478"/>
                <a:gd name="T77" fmla="*/ 502 h 594"/>
                <a:gd name="T78" fmla="*/ 20 w 478"/>
                <a:gd name="T79" fmla="*/ 518 h 594"/>
                <a:gd name="T80" fmla="*/ 2 w 478"/>
                <a:gd name="T81" fmla="*/ 534 h 594"/>
                <a:gd name="T82" fmla="*/ 0 w 478"/>
                <a:gd name="T83" fmla="*/ 575 h 594"/>
                <a:gd name="T84" fmla="*/ 18 w 478"/>
                <a:gd name="T85" fmla="*/ 594 h 594"/>
                <a:gd name="T86" fmla="*/ 25 w 478"/>
                <a:gd name="T87" fmla="*/ 540 h 594"/>
                <a:gd name="T88" fmla="*/ 51 w 478"/>
                <a:gd name="T89" fmla="*/ 534 h 594"/>
                <a:gd name="T90" fmla="*/ 76 w 478"/>
                <a:gd name="T91" fmla="*/ 526 h 594"/>
                <a:gd name="T92" fmla="*/ 99 w 478"/>
                <a:gd name="T93" fmla="*/ 518 h 594"/>
                <a:gd name="T94" fmla="*/ 122 w 478"/>
                <a:gd name="T95" fmla="*/ 508 h 594"/>
                <a:gd name="T96" fmla="*/ 143 w 478"/>
                <a:gd name="T97" fmla="*/ 498 h 594"/>
                <a:gd name="T98" fmla="*/ 164 w 478"/>
                <a:gd name="T99" fmla="*/ 487 h 594"/>
                <a:gd name="T100" fmla="*/ 185 w 478"/>
                <a:gd name="T101" fmla="*/ 476 h 594"/>
                <a:gd name="T102" fmla="*/ 204 w 478"/>
                <a:gd name="T103" fmla="*/ 464 h 594"/>
                <a:gd name="T104" fmla="*/ 222 w 478"/>
                <a:gd name="T105" fmla="*/ 450 h 594"/>
                <a:gd name="T106" fmla="*/ 239 w 478"/>
                <a:gd name="T107" fmla="*/ 438 h 594"/>
                <a:gd name="T108" fmla="*/ 256 w 478"/>
                <a:gd name="T109" fmla="*/ 423 h 594"/>
                <a:gd name="T110" fmla="*/ 272 w 478"/>
                <a:gd name="T111" fmla="*/ 410 h 594"/>
                <a:gd name="T112" fmla="*/ 287 w 478"/>
                <a:gd name="T113" fmla="*/ 395 h 594"/>
                <a:gd name="T114" fmla="*/ 302 w 478"/>
                <a:gd name="T115" fmla="*/ 380 h 594"/>
                <a:gd name="T116" fmla="*/ 315 w 478"/>
                <a:gd name="T117" fmla="*/ 364 h 594"/>
                <a:gd name="T118" fmla="*/ 329 w 478"/>
                <a:gd name="T119" fmla="*/ 3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8" h="594">
                  <a:moveTo>
                    <a:pt x="329" y="350"/>
                  </a:moveTo>
                  <a:lnTo>
                    <a:pt x="370" y="294"/>
                  </a:lnTo>
                  <a:lnTo>
                    <a:pt x="403" y="238"/>
                  </a:lnTo>
                  <a:lnTo>
                    <a:pt x="429" y="185"/>
                  </a:lnTo>
                  <a:lnTo>
                    <a:pt x="448" y="136"/>
                  </a:lnTo>
                  <a:lnTo>
                    <a:pt x="463" y="95"/>
                  </a:lnTo>
                  <a:lnTo>
                    <a:pt x="472" y="63"/>
                  </a:lnTo>
                  <a:lnTo>
                    <a:pt x="476" y="41"/>
                  </a:lnTo>
                  <a:lnTo>
                    <a:pt x="478" y="33"/>
                  </a:lnTo>
                  <a:lnTo>
                    <a:pt x="476" y="32"/>
                  </a:lnTo>
                  <a:lnTo>
                    <a:pt x="474" y="30"/>
                  </a:lnTo>
                  <a:lnTo>
                    <a:pt x="470" y="27"/>
                  </a:lnTo>
                  <a:lnTo>
                    <a:pt x="464" y="22"/>
                  </a:lnTo>
                  <a:lnTo>
                    <a:pt x="458" y="17"/>
                  </a:lnTo>
                  <a:lnTo>
                    <a:pt x="449" y="11"/>
                  </a:lnTo>
                  <a:lnTo>
                    <a:pt x="441" y="6"/>
                  </a:lnTo>
                  <a:lnTo>
                    <a:pt x="431" y="0"/>
                  </a:lnTo>
                  <a:lnTo>
                    <a:pt x="422" y="28"/>
                  </a:lnTo>
                  <a:lnTo>
                    <a:pt x="410" y="59"/>
                  </a:lnTo>
                  <a:lnTo>
                    <a:pt x="393" y="92"/>
                  </a:lnTo>
                  <a:lnTo>
                    <a:pt x="372" y="128"/>
                  </a:lnTo>
                  <a:lnTo>
                    <a:pt x="347" y="164"/>
                  </a:lnTo>
                  <a:lnTo>
                    <a:pt x="318" y="202"/>
                  </a:lnTo>
                  <a:lnTo>
                    <a:pt x="286" y="243"/>
                  </a:lnTo>
                  <a:lnTo>
                    <a:pt x="250" y="285"/>
                  </a:lnTo>
                  <a:lnTo>
                    <a:pt x="238" y="299"/>
                  </a:lnTo>
                  <a:lnTo>
                    <a:pt x="225" y="314"/>
                  </a:lnTo>
                  <a:lnTo>
                    <a:pt x="211" y="329"/>
                  </a:lnTo>
                  <a:lnTo>
                    <a:pt x="196" y="345"/>
                  </a:lnTo>
                  <a:lnTo>
                    <a:pt x="181" y="359"/>
                  </a:lnTo>
                  <a:lnTo>
                    <a:pt x="167" y="375"/>
                  </a:lnTo>
                  <a:lnTo>
                    <a:pt x="152" y="390"/>
                  </a:lnTo>
                  <a:lnTo>
                    <a:pt x="137" y="406"/>
                  </a:lnTo>
                  <a:lnTo>
                    <a:pt x="121" y="422"/>
                  </a:lnTo>
                  <a:lnTo>
                    <a:pt x="105" y="437"/>
                  </a:lnTo>
                  <a:lnTo>
                    <a:pt x="88" y="453"/>
                  </a:lnTo>
                  <a:lnTo>
                    <a:pt x="72" y="469"/>
                  </a:lnTo>
                  <a:lnTo>
                    <a:pt x="55" y="484"/>
                  </a:lnTo>
                  <a:lnTo>
                    <a:pt x="38" y="502"/>
                  </a:lnTo>
                  <a:lnTo>
                    <a:pt x="20" y="518"/>
                  </a:lnTo>
                  <a:lnTo>
                    <a:pt x="2" y="534"/>
                  </a:lnTo>
                  <a:lnTo>
                    <a:pt x="0" y="575"/>
                  </a:lnTo>
                  <a:lnTo>
                    <a:pt x="18" y="594"/>
                  </a:lnTo>
                  <a:lnTo>
                    <a:pt x="25" y="540"/>
                  </a:lnTo>
                  <a:lnTo>
                    <a:pt x="51" y="534"/>
                  </a:lnTo>
                  <a:lnTo>
                    <a:pt x="76" y="526"/>
                  </a:lnTo>
                  <a:lnTo>
                    <a:pt x="99" y="518"/>
                  </a:lnTo>
                  <a:lnTo>
                    <a:pt x="122" y="508"/>
                  </a:lnTo>
                  <a:lnTo>
                    <a:pt x="143" y="498"/>
                  </a:lnTo>
                  <a:lnTo>
                    <a:pt x="164" y="487"/>
                  </a:lnTo>
                  <a:lnTo>
                    <a:pt x="185" y="476"/>
                  </a:lnTo>
                  <a:lnTo>
                    <a:pt x="204" y="464"/>
                  </a:lnTo>
                  <a:lnTo>
                    <a:pt x="222" y="450"/>
                  </a:lnTo>
                  <a:lnTo>
                    <a:pt x="239" y="438"/>
                  </a:lnTo>
                  <a:lnTo>
                    <a:pt x="256" y="423"/>
                  </a:lnTo>
                  <a:lnTo>
                    <a:pt x="272" y="410"/>
                  </a:lnTo>
                  <a:lnTo>
                    <a:pt x="287" y="395"/>
                  </a:lnTo>
                  <a:lnTo>
                    <a:pt x="302" y="380"/>
                  </a:lnTo>
                  <a:lnTo>
                    <a:pt x="315" y="364"/>
                  </a:lnTo>
                  <a:lnTo>
                    <a:pt x="329" y="35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6" name="Freeform 40"/>
            <p:cNvSpPr>
              <a:spLocks/>
            </p:cNvSpPr>
            <p:nvPr/>
          </p:nvSpPr>
          <p:spPr bwMode="auto">
            <a:xfrm>
              <a:off x="1104" y="3634"/>
              <a:ext cx="11" cy="22"/>
            </a:xfrm>
            <a:custGeom>
              <a:avLst/>
              <a:gdLst>
                <a:gd name="T0" fmla="*/ 44 w 58"/>
                <a:gd name="T1" fmla="*/ 76 h 109"/>
                <a:gd name="T2" fmla="*/ 39 w 58"/>
                <a:gd name="T3" fmla="*/ 60 h 109"/>
                <a:gd name="T4" fmla="*/ 38 w 58"/>
                <a:gd name="T5" fmla="*/ 34 h 109"/>
                <a:gd name="T6" fmla="*/ 38 w 58"/>
                <a:gd name="T7" fmla="*/ 11 h 109"/>
                <a:gd name="T8" fmla="*/ 38 w 58"/>
                <a:gd name="T9" fmla="*/ 0 h 109"/>
                <a:gd name="T10" fmla="*/ 0 w 58"/>
                <a:gd name="T11" fmla="*/ 30 h 109"/>
                <a:gd name="T12" fmla="*/ 5 w 58"/>
                <a:gd name="T13" fmla="*/ 38 h 109"/>
                <a:gd name="T14" fmla="*/ 22 w 58"/>
                <a:gd name="T15" fmla="*/ 29 h 109"/>
                <a:gd name="T16" fmla="*/ 20 w 58"/>
                <a:gd name="T17" fmla="*/ 61 h 109"/>
                <a:gd name="T18" fmla="*/ 22 w 58"/>
                <a:gd name="T19" fmla="*/ 67 h 109"/>
                <a:gd name="T20" fmla="*/ 30 w 58"/>
                <a:gd name="T21" fmla="*/ 80 h 109"/>
                <a:gd name="T22" fmla="*/ 39 w 58"/>
                <a:gd name="T23" fmla="*/ 98 h 109"/>
                <a:gd name="T24" fmla="*/ 51 w 58"/>
                <a:gd name="T25" fmla="*/ 109 h 109"/>
                <a:gd name="T26" fmla="*/ 58 w 58"/>
                <a:gd name="T27" fmla="*/ 109 h 109"/>
                <a:gd name="T28" fmla="*/ 58 w 58"/>
                <a:gd name="T29" fmla="*/ 99 h 109"/>
                <a:gd name="T30" fmla="*/ 55 w 58"/>
                <a:gd name="T31" fmla="*/ 87 h 109"/>
                <a:gd name="T32" fmla="*/ 54 w 58"/>
                <a:gd name="T33" fmla="*/ 82 h 109"/>
                <a:gd name="T34" fmla="*/ 54 w 58"/>
                <a:gd name="T35" fmla="*/ 82 h 109"/>
                <a:gd name="T36" fmla="*/ 52 w 58"/>
                <a:gd name="T37" fmla="*/ 82 h 109"/>
                <a:gd name="T38" fmla="*/ 49 w 58"/>
                <a:gd name="T39" fmla="*/ 79 h 109"/>
                <a:gd name="T40" fmla="*/ 44 w 58"/>
                <a:gd name="T41"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09">
                  <a:moveTo>
                    <a:pt x="44" y="76"/>
                  </a:moveTo>
                  <a:lnTo>
                    <a:pt x="39" y="60"/>
                  </a:lnTo>
                  <a:lnTo>
                    <a:pt x="38" y="34"/>
                  </a:lnTo>
                  <a:lnTo>
                    <a:pt x="38" y="11"/>
                  </a:lnTo>
                  <a:lnTo>
                    <a:pt x="38" y="0"/>
                  </a:lnTo>
                  <a:lnTo>
                    <a:pt x="0" y="30"/>
                  </a:lnTo>
                  <a:lnTo>
                    <a:pt x="5" y="38"/>
                  </a:lnTo>
                  <a:lnTo>
                    <a:pt x="22" y="29"/>
                  </a:lnTo>
                  <a:lnTo>
                    <a:pt x="20" y="61"/>
                  </a:lnTo>
                  <a:lnTo>
                    <a:pt x="22" y="67"/>
                  </a:lnTo>
                  <a:lnTo>
                    <a:pt x="30" y="80"/>
                  </a:lnTo>
                  <a:lnTo>
                    <a:pt x="39" y="98"/>
                  </a:lnTo>
                  <a:lnTo>
                    <a:pt x="51" y="109"/>
                  </a:lnTo>
                  <a:lnTo>
                    <a:pt x="58" y="109"/>
                  </a:lnTo>
                  <a:lnTo>
                    <a:pt x="58" y="99"/>
                  </a:lnTo>
                  <a:lnTo>
                    <a:pt x="55" y="87"/>
                  </a:lnTo>
                  <a:lnTo>
                    <a:pt x="54" y="82"/>
                  </a:lnTo>
                  <a:lnTo>
                    <a:pt x="54" y="82"/>
                  </a:lnTo>
                  <a:lnTo>
                    <a:pt x="52" y="82"/>
                  </a:lnTo>
                  <a:lnTo>
                    <a:pt x="49" y="79"/>
                  </a:lnTo>
                  <a:lnTo>
                    <a:pt x="4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7" name="Freeform 41"/>
            <p:cNvSpPr>
              <a:spLocks/>
            </p:cNvSpPr>
            <p:nvPr/>
          </p:nvSpPr>
          <p:spPr bwMode="auto">
            <a:xfrm>
              <a:off x="1147" y="3489"/>
              <a:ext cx="112" cy="85"/>
            </a:xfrm>
            <a:custGeom>
              <a:avLst/>
              <a:gdLst>
                <a:gd name="T0" fmla="*/ 0 w 561"/>
                <a:gd name="T1" fmla="*/ 0 h 509"/>
                <a:gd name="T2" fmla="*/ 29 w 561"/>
                <a:gd name="T3" fmla="*/ 452 h 509"/>
                <a:gd name="T4" fmla="*/ 32 w 561"/>
                <a:gd name="T5" fmla="*/ 454 h 509"/>
                <a:gd name="T6" fmla="*/ 41 w 561"/>
                <a:gd name="T7" fmla="*/ 458 h 509"/>
                <a:gd name="T8" fmla="*/ 56 w 561"/>
                <a:gd name="T9" fmla="*/ 465 h 509"/>
                <a:gd name="T10" fmla="*/ 75 w 561"/>
                <a:gd name="T11" fmla="*/ 472 h 509"/>
                <a:gd name="T12" fmla="*/ 100 w 561"/>
                <a:gd name="T13" fmla="*/ 481 h 509"/>
                <a:gd name="T14" fmla="*/ 129 w 561"/>
                <a:gd name="T15" fmla="*/ 489 h 509"/>
                <a:gd name="T16" fmla="*/ 163 w 561"/>
                <a:gd name="T17" fmla="*/ 496 h 509"/>
                <a:gd name="T18" fmla="*/ 198 w 561"/>
                <a:gd name="T19" fmla="*/ 503 h 509"/>
                <a:gd name="T20" fmla="*/ 237 w 561"/>
                <a:gd name="T21" fmla="*/ 507 h 509"/>
                <a:gd name="T22" fmla="*/ 279 w 561"/>
                <a:gd name="T23" fmla="*/ 509 h 509"/>
                <a:gd name="T24" fmla="*/ 324 w 561"/>
                <a:gd name="T25" fmla="*/ 507 h 509"/>
                <a:gd name="T26" fmla="*/ 369 w 561"/>
                <a:gd name="T27" fmla="*/ 501 h 509"/>
                <a:gd name="T28" fmla="*/ 416 w 561"/>
                <a:gd name="T29" fmla="*/ 490 h 509"/>
                <a:gd name="T30" fmla="*/ 464 w 561"/>
                <a:gd name="T31" fmla="*/ 474 h 509"/>
                <a:gd name="T32" fmla="*/ 513 w 561"/>
                <a:gd name="T33" fmla="*/ 452 h 509"/>
                <a:gd name="T34" fmla="*/ 561 w 561"/>
                <a:gd name="T35" fmla="*/ 424 h 509"/>
                <a:gd name="T36" fmla="*/ 561 w 561"/>
                <a:gd name="T37" fmla="*/ 404 h 509"/>
                <a:gd name="T38" fmla="*/ 558 w 561"/>
                <a:gd name="T39" fmla="*/ 384 h 509"/>
                <a:gd name="T40" fmla="*/ 552 w 561"/>
                <a:gd name="T41" fmla="*/ 360 h 509"/>
                <a:gd name="T42" fmla="*/ 545 w 561"/>
                <a:gd name="T43" fmla="*/ 336 h 509"/>
                <a:gd name="T44" fmla="*/ 534 w 561"/>
                <a:gd name="T45" fmla="*/ 313 h 509"/>
                <a:gd name="T46" fmla="*/ 520 w 561"/>
                <a:gd name="T47" fmla="*/ 288 h 509"/>
                <a:gd name="T48" fmla="*/ 504 w 561"/>
                <a:gd name="T49" fmla="*/ 265 h 509"/>
                <a:gd name="T50" fmla="*/ 486 w 561"/>
                <a:gd name="T51" fmla="*/ 241 h 509"/>
                <a:gd name="T52" fmla="*/ 476 w 561"/>
                <a:gd name="T53" fmla="*/ 230 h 509"/>
                <a:gd name="T54" fmla="*/ 466 w 561"/>
                <a:gd name="T55" fmla="*/ 219 h 509"/>
                <a:gd name="T56" fmla="*/ 455 w 561"/>
                <a:gd name="T57" fmla="*/ 206 h 509"/>
                <a:gd name="T58" fmla="*/ 443 w 561"/>
                <a:gd name="T59" fmla="*/ 192 h 509"/>
                <a:gd name="T60" fmla="*/ 430 w 561"/>
                <a:gd name="T61" fmla="*/ 178 h 509"/>
                <a:gd name="T62" fmla="*/ 417 w 561"/>
                <a:gd name="T63" fmla="*/ 163 h 509"/>
                <a:gd name="T64" fmla="*/ 402 w 561"/>
                <a:gd name="T65" fmla="*/ 148 h 509"/>
                <a:gd name="T66" fmla="*/ 387 w 561"/>
                <a:gd name="T67" fmla="*/ 133 h 509"/>
                <a:gd name="T68" fmla="*/ 371 w 561"/>
                <a:gd name="T69" fmla="*/ 120 h 509"/>
                <a:gd name="T70" fmla="*/ 356 w 561"/>
                <a:gd name="T71" fmla="*/ 108 h 509"/>
                <a:gd name="T72" fmla="*/ 338 w 561"/>
                <a:gd name="T73" fmla="*/ 95 h 509"/>
                <a:gd name="T74" fmla="*/ 321 w 561"/>
                <a:gd name="T75" fmla="*/ 86 h 509"/>
                <a:gd name="T76" fmla="*/ 304 w 561"/>
                <a:gd name="T77" fmla="*/ 78 h 509"/>
                <a:gd name="T78" fmla="*/ 287 w 561"/>
                <a:gd name="T79" fmla="*/ 72 h 509"/>
                <a:gd name="T80" fmla="*/ 268 w 561"/>
                <a:gd name="T81" fmla="*/ 69 h 509"/>
                <a:gd name="T82" fmla="*/ 250 w 561"/>
                <a:gd name="T83" fmla="*/ 69 h 509"/>
                <a:gd name="T84" fmla="*/ 0 w 561"/>
                <a:gd name="T8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1" h="509">
                  <a:moveTo>
                    <a:pt x="0" y="0"/>
                  </a:moveTo>
                  <a:lnTo>
                    <a:pt x="29" y="452"/>
                  </a:lnTo>
                  <a:lnTo>
                    <a:pt x="32" y="454"/>
                  </a:lnTo>
                  <a:lnTo>
                    <a:pt x="41" y="458"/>
                  </a:lnTo>
                  <a:lnTo>
                    <a:pt x="56" y="465"/>
                  </a:lnTo>
                  <a:lnTo>
                    <a:pt x="75" y="472"/>
                  </a:lnTo>
                  <a:lnTo>
                    <a:pt x="100" y="481"/>
                  </a:lnTo>
                  <a:lnTo>
                    <a:pt x="129" y="489"/>
                  </a:lnTo>
                  <a:lnTo>
                    <a:pt x="163" y="496"/>
                  </a:lnTo>
                  <a:lnTo>
                    <a:pt x="198" y="503"/>
                  </a:lnTo>
                  <a:lnTo>
                    <a:pt x="237" y="507"/>
                  </a:lnTo>
                  <a:lnTo>
                    <a:pt x="279" y="509"/>
                  </a:lnTo>
                  <a:lnTo>
                    <a:pt x="324" y="507"/>
                  </a:lnTo>
                  <a:lnTo>
                    <a:pt x="369" y="501"/>
                  </a:lnTo>
                  <a:lnTo>
                    <a:pt x="416" y="490"/>
                  </a:lnTo>
                  <a:lnTo>
                    <a:pt x="464" y="474"/>
                  </a:lnTo>
                  <a:lnTo>
                    <a:pt x="513" y="452"/>
                  </a:lnTo>
                  <a:lnTo>
                    <a:pt x="561" y="424"/>
                  </a:lnTo>
                  <a:lnTo>
                    <a:pt x="561" y="404"/>
                  </a:lnTo>
                  <a:lnTo>
                    <a:pt x="558" y="384"/>
                  </a:lnTo>
                  <a:lnTo>
                    <a:pt x="552" y="360"/>
                  </a:lnTo>
                  <a:lnTo>
                    <a:pt x="545" y="336"/>
                  </a:lnTo>
                  <a:lnTo>
                    <a:pt x="534" y="313"/>
                  </a:lnTo>
                  <a:lnTo>
                    <a:pt x="520" y="288"/>
                  </a:lnTo>
                  <a:lnTo>
                    <a:pt x="504" y="265"/>
                  </a:lnTo>
                  <a:lnTo>
                    <a:pt x="486" y="241"/>
                  </a:lnTo>
                  <a:lnTo>
                    <a:pt x="476" y="230"/>
                  </a:lnTo>
                  <a:lnTo>
                    <a:pt x="466" y="219"/>
                  </a:lnTo>
                  <a:lnTo>
                    <a:pt x="455" y="206"/>
                  </a:lnTo>
                  <a:lnTo>
                    <a:pt x="443" y="192"/>
                  </a:lnTo>
                  <a:lnTo>
                    <a:pt x="430" y="178"/>
                  </a:lnTo>
                  <a:lnTo>
                    <a:pt x="417" y="163"/>
                  </a:lnTo>
                  <a:lnTo>
                    <a:pt x="402" y="148"/>
                  </a:lnTo>
                  <a:lnTo>
                    <a:pt x="387" y="133"/>
                  </a:lnTo>
                  <a:lnTo>
                    <a:pt x="371" y="120"/>
                  </a:lnTo>
                  <a:lnTo>
                    <a:pt x="356" y="108"/>
                  </a:lnTo>
                  <a:lnTo>
                    <a:pt x="338" y="95"/>
                  </a:lnTo>
                  <a:lnTo>
                    <a:pt x="321" y="86"/>
                  </a:lnTo>
                  <a:lnTo>
                    <a:pt x="304" y="78"/>
                  </a:lnTo>
                  <a:lnTo>
                    <a:pt x="287" y="72"/>
                  </a:lnTo>
                  <a:lnTo>
                    <a:pt x="268" y="69"/>
                  </a:lnTo>
                  <a:lnTo>
                    <a:pt x="25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8" name="Freeform 42"/>
            <p:cNvSpPr>
              <a:spLocks/>
            </p:cNvSpPr>
            <p:nvPr/>
          </p:nvSpPr>
          <p:spPr bwMode="auto">
            <a:xfrm>
              <a:off x="1193" y="3498"/>
              <a:ext cx="82" cy="76"/>
            </a:xfrm>
            <a:custGeom>
              <a:avLst/>
              <a:gdLst>
                <a:gd name="T0" fmla="*/ 295 w 413"/>
                <a:gd name="T1" fmla="*/ 116 h 382"/>
                <a:gd name="T2" fmla="*/ 269 w 413"/>
                <a:gd name="T3" fmla="*/ 87 h 382"/>
                <a:gd name="T4" fmla="*/ 246 w 413"/>
                <a:gd name="T5" fmla="*/ 62 h 382"/>
                <a:gd name="T6" fmla="*/ 225 w 413"/>
                <a:gd name="T7" fmla="*/ 42 h 382"/>
                <a:gd name="T8" fmla="*/ 207 w 413"/>
                <a:gd name="T9" fmla="*/ 27 h 382"/>
                <a:gd name="T10" fmla="*/ 192 w 413"/>
                <a:gd name="T11" fmla="*/ 14 h 382"/>
                <a:gd name="T12" fmla="*/ 181 w 413"/>
                <a:gd name="T13" fmla="*/ 6 h 382"/>
                <a:gd name="T14" fmla="*/ 173 w 413"/>
                <a:gd name="T15" fmla="*/ 1 h 382"/>
                <a:gd name="T16" fmla="*/ 171 w 413"/>
                <a:gd name="T17" fmla="*/ 0 h 382"/>
                <a:gd name="T18" fmla="*/ 0 w 413"/>
                <a:gd name="T19" fmla="*/ 51 h 382"/>
                <a:gd name="T20" fmla="*/ 30 w 413"/>
                <a:gd name="T21" fmla="*/ 63 h 382"/>
                <a:gd name="T22" fmla="*/ 58 w 413"/>
                <a:gd name="T23" fmla="*/ 78 h 382"/>
                <a:gd name="T24" fmla="*/ 86 w 413"/>
                <a:gd name="T25" fmla="*/ 95 h 382"/>
                <a:gd name="T26" fmla="*/ 112 w 413"/>
                <a:gd name="T27" fmla="*/ 115 h 382"/>
                <a:gd name="T28" fmla="*/ 138 w 413"/>
                <a:gd name="T29" fmla="*/ 136 h 382"/>
                <a:gd name="T30" fmla="*/ 161 w 413"/>
                <a:gd name="T31" fmla="*/ 159 h 382"/>
                <a:gd name="T32" fmla="*/ 185 w 413"/>
                <a:gd name="T33" fmla="*/ 182 h 382"/>
                <a:gd name="T34" fmla="*/ 205 w 413"/>
                <a:gd name="T35" fmla="*/ 206 h 382"/>
                <a:gd name="T36" fmla="*/ 226 w 413"/>
                <a:gd name="T37" fmla="*/ 230 h 382"/>
                <a:gd name="T38" fmla="*/ 245 w 413"/>
                <a:gd name="T39" fmla="*/ 255 h 382"/>
                <a:gd name="T40" fmla="*/ 262 w 413"/>
                <a:gd name="T41" fmla="*/ 279 h 382"/>
                <a:gd name="T42" fmla="*/ 279 w 413"/>
                <a:gd name="T43" fmla="*/ 302 h 382"/>
                <a:gd name="T44" fmla="*/ 294 w 413"/>
                <a:gd name="T45" fmla="*/ 324 h 382"/>
                <a:gd name="T46" fmla="*/ 307 w 413"/>
                <a:gd name="T47" fmla="*/ 345 h 382"/>
                <a:gd name="T48" fmla="*/ 320 w 413"/>
                <a:gd name="T49" fmla="*/ 365 h 382"/>
                <a:gd name="T50" fmla="*/ 331 w 413"/>
                <a:gd name="T51" fmla="*/ 382 h 382"/>
                <a:gd name="T52" fmla="*/ 341 w 413"/>
                <a:gd name="T53" fmla="*/ 378 h 382"/>
                <a:gd name="T54" fmla="*/ 353 w 413"/>
                <a:gd name="T55" fmla="*/ 372 h 382"/>
                <a:gd name="T56" fmla="*/ 368 w 413"/>
                <a:gd name="T57" fmla="*/ 365 h 382"/>
                <a:gd name="T58" fmla="*/ 381 w 413"/>
                <a:gd name="T59" fmla="*/ 355 h 382"/>
                <a:gd name="T60" fmla="*/ 393 w 413"/>
                <a:gd name="T61" fmla="*/ 345 h 382"/>
                <a:gd name="T62" fmla="*/ 403 w 413"/>
                <a:gd name="T63" fmla="*/ 334 h 382"/>
                <a:gd name="T64" fmla="*/ 411 w 413"/>
                <a:gd name="T65" fmla="*/ 321 h 382"/>
                <a:gd name="T66" fmla="*/ 413 w 413"/>
                <a:gd name="T67" fmla="*/ 307 h 382"/>
                <a:gd name="T68" fmla="*/ 412 w 413"/>
                <a:gd name="T69" fmla="*/ 304 h 382"/>
                <a:gd name="T70" fmla="*/ 406 w 413"/>
                <a:gd name="T71" fmla="*/ 291 h 382"/>
                <a:gd name="T72" fmla="*/ 397 w 413"/>
                <a:gd name="T73" fmla="*/ 273 h 382"/>
                <a:gd name="T74" fmla="*/ 385 w 413"/>
                <a:gd name="T75" fmla="*/ 250 h 382"/>
                <a:gd name="T76" fmla="*/ 368 w 413"/>
                <a:gd name="T77" fmla="*/ 220 h 382"/>
                <a:gd name="T78" fmla="*/ 348 w 413"/>
                <a:gd name="T79" fmla="*/ 188 h 382"/>
                <a:gd name="T80" fmla="*/ 323 w 413"/>
                <a:gd name="T81" fmla="*/ 153 h 382"/>
                <a:gd name="T82" fmla="*/ 295 w 413"/>
                <a:gd name="T83" fmla="*/ 1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3" h="382">
                  <a:moveTo>
                    <a:pt x="295" y="116"/>
                  </a:moveTo>
                  <a:lnTo>
                    <a:pt x="269" y="87"/>
                  </a:lnTo>
                  <a:lnTo>
                    <a:pt x="246" y="62"/>
                  </a:lnTo>
                  <a:lnTo>
                    <a:pt x="225" y="42"/>
                  </a:lnTo>
                  <a:lnTo>
                    <a:pt x="207" y="27"/>
                  </a:lnTo>
                  <a:lnTo>
                    <a:pt x="192" y="14"/>
                  </a:lnTo>
                  <a:lnTo>
                    <a:pt x="181" y="6"/>
                  </a:lnTo>
                  <a:lnTo>
                    <a:pt x="173" y="1"/>
                  </a:lnTo>
                  <a:lnTo>
                    <a:pt x="171" y="0"/>
                  </a:lnTo>
                  <a:lnTo>
                    <a:pt x="0" y="51"/>
                  </a:lnTo>
                  <a:lnTo>
                    <a:pt x="30" y="63"/>
                  </a:lnTo>
                  <a:lnTo>
                    <a:pt x="58" y="78"/>
                  </a:lnTo>
                  <a:lnTo>
                    <a:pt x="86" y="95"/>
                  </a:lnTo>
                  <a:lnTo>
                    <a:pt x="112" y="115"/>
                  </a:lnTo>
                  <a:lnTo>
                    <a:pt x="138" y="136"/>
                  </a:lnTo>
                  <a:lnTo>
                    <a:pt x="161" y="159"/>
                  </a:lnTo>
                  <a:lnTo>
                    <a:pt x="185" y="182"/>
                  </a:lnTo>
                  <a:lnTo>
                    <a:pt x="205" y="206"/>
                  </a:lnTo>
                  <a:lnTo>
                    <a:pt x="226" y="230"/>
                  </a:lnTo>
                  <a:lnTo>
                    <a:pt x="245" y="255"/>
                  </a:lnTo>
                  <a:lnTo>
                    <a:pt x="262" y="279"/>
                  </a:lnTo>
                  <a:lnTo>
                    <a:pt x="279" y="302"/>
                  </a:lnTo>
                  <a:lnTo>
                    <a:pt x="294" y="324"/>
                  </a:lnTo>
                  <a:lnTo>
                    <a:pt x="307" y="345"/>
                  </a:lnTo>
                  <a:lnTo>
                    <a:pt x="320" y="365"/>
                  </a:lnTo>
                  <a:lnTo>
                    <a:pt x="331" y="382"/>
                  </a:lnTo>
                  <a:lnTo>
                    <a:pt x="341" y="378"/>
                  </a:lnTo>
                  <a:lnTo>
                    <a:pt x="353" y="372"/>
                  </a:lnTo>
                  <a:lnTo>
                    <a:pt x="368" y="365"/>
                  </a:lnTo>
                  <a:lnTo>
                    <a:pt x="381" y="355"/>
                  </a:lnTo>
                  <a:lnTo>
                    <a:pt x="393" y="345"/>
                  </a:lnTo>
                  <a:lnTo>
                    <a:pt x="403" y="334"/>
                  </a:lnTo>
                  <a:lnTo>
                    <a:pt x="411" y="321"/>
                  </a:lnTo>
                  <a:lnTo>
                    <a:pt x="413" y="307"/>
                  </a:lnTo>
                  <a:lnTo>
                    <a:pt x="412" y="304"/>
                  </a:lnTo>
                  <a:lnTo>
                    <a:pt x="406" y="291"/>
                  </a:lnTo>
                  <a:lnTo>
                    <a:pt x="397" y="273"/>
                  </a:lnTo>
                  <a:lnTo>
                    <a:pt x="385" y="250"/>
                  </a:lnTo>
                  <a:lnTo>
                    <a:pt x="368" y="220"/>
                  </a:lnTo>
                  <a:lnTo>
                    <a:pt x="348" y="188"/>
                  </a:lnTo>
                  <a:lnTo>
                    <a:pt x="323" y="153"/>
                  </a:lnTo>
                  <a:lnTo>
                    <a:pt x="295" y="116"/>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9" name="Freeform 43"/>
            <p:cNvSpPr>
              <a:spLocks/>
            </p:cNvSpPr>
            <p:nvPr/>
          </p:nvSpPr>
          <p:spPr bwMode="auto">
            <a:xfrm>
              <a:off x="1119" y="3412"/>
              <a:ext cx="116" cy="120"/>
            </a:xfrm>
            <a:custGeom>
              <a:avLst/>
              <a:gdLst>
                <a:gd name="T0" fmla="*/ 224 w 579"/>
                <a:gd name="T1" fmla="*/ 450 h 596"/>
                <a:gd name="T2" fmla="*/ 193 w 579"/>
                <a:gd name="T3" fmla="*/ 407 h 596"/>
                <a:gd name="T4" fmla="*/ 164 w 579"/>
                <a:gd name="T5" fmla="*/ 357 h 596"/>
                <a:gd name="T6" fmla="*/ 134 w 579"/>
                <a:gd name="T7" fmla="*/ 300 h 596"/>
                <a:gd name="T8" fmla="*/ 108 w 579"/>
                <a:gd name="T9" fmla="*/ 240 h 596"/>
                <a:gd name="T10" fmla="*/ 86 w 579"/>
                <a:gd name="T11" fmla="*/ 178 h 596"/>
                <a:gd name="T12" fmla="*/ 69 w 579"/>
                <a:gd name="T13" fmla="*/ 116 h 596"/>
                <a:gd name="T14" fmla="*/ 58 w 579"/>
                <a:gd name="T15" fmla="*/ 56 h 596"/>
                <a:gd name="T16" fmla="*/ 53 w 579"/>
                <a:gd name="T17" fmla="*/ 0 h 596"/>
                <a:gd name="T18" fmla="*/ 25 w 579"/>
                <a:gd name="T19" fmla="*/ 22 h 596"/>
                <a:gd name="T20" fmla="*/ 7 w 579"/>
                <a:gd name="T21" fmla="*/ 50 h 596"/>
                <a:gd name="T22" fmla="*/ 0 w 579"/>
                <a:gd name="T23" fmla="*/ 86 h 596"/>
                <a:gd name="T24" fmla="*/ 1 w 579"/>
                <a:gd name="T25" fmla="*/ 127 h 596"/>
                <a:gd name="T26" fmla="*/ 11 w 579"/>
                <a:gd name="T27" fmla="*/ 176 h 596"/>
                <a:gd name="T28" fmla="*/ 28 w 579"/>
                <a:gd name="T29" fmla="*/ 233 h 596"/>
                <a:gd name="T30" fmla="*/ 51 w 579"/>
                <a:gd name="T31" fmla="*/ 298 h 596"/>
                <a:gd name="T32" fmla="*/ 79 w 579"/>
                <a:gd name="T33" fmla="*/ 371 h 596"/>
                <a:gd name="T34" fmla="*/ 91 w 579"/>
                <a:gd name="T35" fmla="*/ 403 h 596"/>
                <a:gd name="T36" fmla="*/ 102 w 579"/>
                <a:gd name="T37" fmla="*/ 436 h 596"/>
                <a:gd name="T38" fmla="*/ 114 w 579"/>
                <a:gd name="T39" fmla="*/ 469 h 596"/>
                <a:gd name="T40" fmla="*/ 126 w 579"/>
                <a:gd name="T41" fmla="*/ 501 h 596"/>
                <a:gd name="T42" fmla="*/ 135 w 579"/>
                <a:gd name="T43" fmla="*/ 530 h 596"/>
                <a:gd name="T44" fmla="*/ 143 w 579"/>
                <a:gd name="T45" fmla="*/ 552 h 596"/>
                <a:gd name="T46" fmla="*/ 148 w 579"/>
                <a:gd name="T47" fmla="*/ 566 h 596"/>
                <a:gd name="T48" fmla="*/ 149 w 579"/>
                <a:gd name="T49" fmla="*/ 571 h 596"/>
                <a:gd name="T50" fmla="*/ 199 w 579"/>
                <a:gd name="T51" fmla="*/ 587 h 596"/>
                <a:gd name="T52" fmla="*/ 247 w 579"/>
                <a:gd name="T53" fmla="*/ 595 h 596"/>
                <a:gd name="T54" fmla="*/ 291 w 579"/>
                <a:gd name="T55" fmla="*/ 596 h 596"/>
                <a:gd name="T56" fmla="*/ 333 w 579"/>
                <a:gd name="T57" fmla="*/ 592 h 596"/>
                <a:gd name="T58" fmla="*/ 371 w 579"/>
                <a:gd name="T59" fmla="*/ 583 h 596"/>
                <a:gd name="T60" fmla="*/ 407 w 579"/>
                <a:gd name="T61" fmla="*/ 571 h 596"/>
                <a:gd name="T62" fmla="*/ 439 w 579"/>
                <a:gd name="T63" fmla="*/ 557 h 596"/>
                <a:gd name="T64" fmla="*/ 467 w 579"/>
                <a:gd name="T65" fmla="*/ 538 h 596"/>
                <a:gd name="T66" fmla="*/ 493 w 579"/>
                <a:gd name="T67" fmla="*/ 520 h 596"/>
                <a:gd name="T68" fmla="*/ 516 w 579"/>
                <a:gd name="T69" fmla="*/ 501 h 596"/>
                <a:gd name="T70" fmla="*/ 535 w 579"/>
                <a:gd name="T71" fmla="*/ 483 h 596"/>
                <a:gd name="T72" fmla="*/ 551 w 579"/>
                <a:gd name="T73" fmla="*/ 466 h 596"/>
                <a:gd name="T74" fmla="*/ 563 w 579"/>
                <a:gd name="T75" fmla="*/ 451 h 596"/>
                <a:gd name="T76" fmla="*/ 572 w 579"/>
                <a:gd name="T77" fmla="*/ 439 h 596"/>
                <a:gd name="T78" fmla="*/ 578 w 579"/>
                <a:gd name="T79" fmla="*/ 431 h 596"/>
                <a:gd name="T80" fmla="*/ 579 w 579"/>
                <a:gd name="T81" fmla="*/ 429 h 596"/>
                <a:gd name="T82" fmla="*/ 578 w 579"/>
                <a:gd name="T83" fmla="*/ 427 h 596"/>
                <a:gd name="T84" fmla="*/ 577 w 579"/>
                <a:gd name="T85" fmla="*/ 424 h 596"/>
                <a:gd name="T86" fmla="*/ 574 w 579"/>
                <a:gd name="T87" fmla="*/ 422 h 596"/>
                <a:gd name="T88" fmla="*/ 573 w 579"/>
                <a:gd name="T89" fmla="*/ 419 h 596"/>
                <a:gd name="T90" fmla="*/ 556 w 579"/>
                <a:gd name="T91" fmla="*/ 435 h 596"/>
                <a:gd name="T92" fmla="*/ 535 w 579"/>
                <a:gd name="T93" fmla="*/ 450 h 596"/>
                <a:gd name="T94" fmla="*/ 514 w 579"/>
                <a:gd name="T95" fmla="*/ 462 h 596"/>
                <a:gd name="T96" fmla="*/ 491 w 579"/>
                <a:gd name="T97" fmla="*/ 474 h 596"/>
                <a:gd name="T98" fmla="*/ 467 w 579"/>
                <a:gd name="T99" fmla="*/ 483 h 596"/>
                <a:gd name="T100" fmla="*/ 441 w 579"/>
                <a:gd name="T101" fmla="*/ 492 h 596"/>
                <a:gd name="T102" fmla="*/ 417 w 579"/>
                <a:gd name="T103" fmla="*/ 496 h 596"/>
                <a:gd name="T104" fmla="*/ 391 w 579"/>
                <a:gd name="T105" fmla="*/ 500 h 596"/>
                <a:gd name="T106" fmla="*/ 366 w 579"/>
                <a:gd name="T107" fmla="*/ 503 h 596"/>
                <a:gd name="T108" fmla="*/ 341 w 579"/>
                <a:gd name="T109" fmla="*/ 503 h 596"/>
                <a:gd name="T110" fmla="*/ 317 w 579"/>
                <a:gd name="T111" fmla="*/ 499 h 596"/>
                <a:gd name="T112" fmla="*/ 295 w 579"/>
                <a:gd name="T113" fmla="*/ 494 h 596"/>
                <a:gd name="T114" fmla="*/ 274 w 579"/>
                <a:gd name="T115" fmla="*/ 487 h 596"/>
                <a:gd name="T116" fmla="*/ 255 w 579"/>
                <a:gd name="T117" fmla="*/ 477 h 596"/>
                <a:gd name="T118" fmla="*/ 239 w 579"/>
                <a:gd name="T119" fmla="*/ 465 h 596"/>
                <a:gd name="T120" fmla="*/ 224 w 579"/>
                <a:gd name="T121" fmla="*/ 4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9" h="596">
                  <a:moveTo>
                    <a:pt x="224" y="450"/>
                  </a:moveTo>
                  <a:lnTo>
                    <a:pt x="193" y="407"/>
                  </a:lnTo>
                  <a:lnTo>
                    <a:pt x="164" y="357"/>
                  </a:lnTo>
                  <a:lnTo>
                    <a:pt x="134" y="300"/>
                  </a:lnTo>
                  <a:lnTo>
                    <a:pt x="108" y="240"/>
                  </a:lnTo>
                  <a:lnTo>
                    <a:pt x="86" y="178"/>
                  </a:lnTo>
                  <a:lnTo>
                    <a:pt x="69" y="116"/>
                  </a:lnTo>
                  <a:lnTo>
                    <a:pt x="58" y="56"/>
                  </a:lnTo>
                  <a:lnTo>
                    <a:pt x="53" y="0"/>
                  </a:lnTo>
                  <a:lnTo>
                    <a:pt x="25" y="22"/>
                  </a:lnTo>
                  <a:lnTo>
                    <a:pt x="7" y="50"/>
                  </a:lnTo>
                  <a:lnTo>
                    <a:pt x="0" y="86"/>
                  </a:lnTo>
                  <a:lnTo>
                    <a:pt x="1" y="127"/>
                  </a:lnTo>
                  <a:lnTo>
                    <a:pt x="11" y="176"/>
                  </a:lnTo>
                  <a:lnTo>
                    <a:pt x="28" y="233"/>
                  </a:lnTo>
                  <a:lnTo>
                    <a:pt x="51" y="298"/>
                  </a:lnTo>
                  <a:lnTo>
                    <a:pt x="79" y="371"/>
                  </a:lnTo>
                  <a:lnTo>
                    <a:pt x="91" y="403"/>
                  </a:lnTo>
                  <a:lnTo>
                    <a:pt x="102" y="436"/>
                  </a:lnTo>
                  <a:lnTo>
                    <a:pt x="114" y="469"/>
                  </a:lnTo>
                  <a:lnTo>
                    <a:pt x="126" y="501"/>
                  </a:lnTo>
                  <a:lnTo>
                    <a:pt x="135" y="530"/>
                  </a:lnTo>
                  <a:lnTo>
                    <a:pt x="143" y="552"/>
                  </a:lnTo>
                  <a:lnTo>
                    <a:pt x="148" y="566"/>
                  </a:lnTo>
                  <a:lnTo>
                    <a:pt x="149" y="571"/>
                  </a:lnTo>
                  <a:lnTo>
                    <a:pt x="199" y="587"/>
                  </a:lnTo>
                  <a:lnTo>
                    <a:pt x="247" y="595"/>
                  </a:lnTo>
                  <a:lnTo>
                    <a:pt x="291" y="596"/>
                  </a:lnTo>
                  <a:lnTo>
                    <a:pt x="333" y="592"/>
                  </a:lnTo>
                  <a:lnTo>
                    <a:pt x="371" y="583"/>
                  </a:lnTo>
                  <a:lnTo>
                    <a:pt x="407" y="571"/>
                  </a:lnTo>
                  <a:lnTo>
                    <a:pt x="439" y="557"/>
                  </a:lnTo>
                  <a:lnTo>
                    <a:pt x="467" y="538"/>
                  </a:lnTo>
                  <a:lnTo>
                    <a:pt x="493" y="520"/>
                  </a:lnTo>
                  <a:lnTo>
                    <a:pt x="516" y="501"/>
                  </a:lnTo>
                  <a:lnTo>
                    <a:pt x="535" y="483"/>
                  </a:lnTo>
                  <a:lnTo>
                    <a:pt x="551" y="466"/>
                  </a:lnTo>
                  <a:lnTo>
                    <a:pt x="563" y="451"/>
                  </a:lnTo>
                  <a:lnTo>
                    <a:pt x="572" y="439"/>
                  </a:lnTo>
                  <a:lnTo>
                    <a:pt x="578" y="431"/>
                  </a:lnTo>
                  <a:lnTo>
                    <a:pt x="579" y="429"/>
                  </a:lnTo>
                  <a:lnTo>
                    <a:pt x="578" y="427"/>
                  </a:lnTo>
                  <a:lnTo>
                    <a:pt x="577" y="424"/>
                  </a:lnTo>
                  <a:lnTo>
                    <a:pt x="574" y="422"/>
                  </a:lnTo>
                  <a:lnTo>
                    <a:pt x="573" y="419"/>
                  </a:lnTo>
                  <a:lnTo>
                    <a:pt x="556" y="435"/>
                  </a:lnTo>
                  <a:lnTo>
                    <a:pt x="535" y="450"/>
                  </a:lnTo>
                  <a:lnTo>
                    <a:pt x="514" y="462"/>
                  </a:lnTo>
                  <a:lnTo>
                    <a:pt x="491" y="474"/>
                  </a:lnTo>
                  <a:lnTo>
                    <a:pt x="467" y="483"/>
                  </a:lnTo>
                  <a:lnTo>
                    <a:pt x="441" y="492"/>
                  </a:lnTo>
                  <a:lnTo>
                    <a:pt x="417" y="496"/>
                  </a:lnTo>
                  <a:lnTo>
                    <a:pt x="391" y="500"/>
                  </a:lnTo>
                  <a:lnTo>
                    <a:pt x="366" y="503"/>
                  </a:lnTo>
                  <a:lnTo>
                    <a:pt x="341" y="503"/>
                  </a:lnTo>
                  <a:lnTo>
                    <a:pt x="317" y="499"/>
                  </a:lnTo>
                  <a:lnTo>
                    <a:pt x="295" y="494"/>
                  </a:lnTo>
                  <a:lnTo>
                    <a:pt x="274" y="487"/>
                  </a:lnTo>
                  <a:lnTo>
                    <a:pt x="255" y="477"/>
                  </a:lnTo>
                  <a:lnTo>
                    <a:pt x="239" y="465"/>
                  </a:lnTo>
                  <a:lnTo>
                    <a:pt x="224" y="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0" name="Freeform 44"/>
            <p:cNvSpPr>
              <a:spLocks/>
            </p:cNvSpPr>
            <p:nvPr/>
          </p:nvSpPr>
          <p:spPr bwMode="auto">
            <a:xfrm>
              <a:off x="1129" y="3405"/>
              <a:ext cx="104" cy="109"/>
            </a:xfrm>
            <a:custGeom>
              <a:avLst/>
              <a:gdLst>
                <a:gd name="T0" fmla="*/ 154 w 522"/>
                <a:gd name="T1" fmla="*/ 476 h 541"/>
                <a:gd name="T2" fmla="*/ 169 w 522"/>
                <a:gd name="T3" fmla="*/ 492 h 541"/>
                <a:gd name="T4" fmla="*/ 188 w 522"/>
                <a:gd name="T5" fmla="*/ 507 h 541"/>
                <a:gd name="T6" fmla="*/ 207 w 522"/>
                <a:gd name="T7" fmla="*/ 518 h 541"/>
                <a:gd name="T8" fmla="*/ 229 w 522"/>
                <a:gd name="T9" fmla="*/ 528 h 541"/>
                <a:gd name="T10" fmla="*/ 254 w 522"/>
                <a:gd name="T11" fmla="*/ 534 h 541"/>
                <a:gd name="T12" fmla="*/ 279 w 522"/>
                <a:gd name="T13" fmla="*/ 539 h 541"/>
                <a:gd name="T14" fmla="*/ 304 w 522"/>
                <a:gd name="T15" fmla="*/ 541 h 541"/>
                <a:gd name="T16" fmla="*/ 331 w 522"/>
                <a:gd name="T17" fmla="*/ 541 h 541"/>
                <a:gd name="T18" fmla="*/ 357 w 522"/>
                <a:gd name="T19" fmla="*/ 539 h 541"/>
                <a:gd name="T20" fmla="*/ 384 w 522"/>
                <a:gd name="T21" fmla="*/ 534 h 541"/>
                <a:gd name="T22" fmla="*/ 410 w 522"/>
                <a:gd name="T23" fmla="*/ 527 h 541"/>
                <a:gd name="T24" fmla="*/ 436 w 522"/>
                <a:gd name="T25" fmla="*/ 517 h 541"/>
                <a:gd name="T26" fmla="*/ 459 w 522"/>
                <a:gd name="T27" fmla="*/ 504 h 541"/>
                <a:gd name="T28" fmla="*/ 483 w 522"/>
                <a:gd name="T29" fmla="*/ 490 h 541"/>
                <a:gd name="T30" fmla="*/ 504 w 522"/>
                <a:gd name="T31" fmla="*/ 474 h 541"/>
                <a:gd name="T32" fmla="*/ 522 w 522"/>
                <a:gd name="T33" fmla="*/ 454 h 541"/>
                <a:gd name="T34" fmla="*/ 480 w 522"/>
                <a:gd name="T35" fmla="*/ 409 h 541"/>
                <a:gd name="T36" fmla="*/ 443 w 522"/>
                <a:gd name="T37" fmla="*/ 367 h 541"/>
                <a:gd name="T38" fmla="*/ 411 w 522"/>
                <a:gd name="T39" fmla="*/ 329 h 541"/>
                <a:gd name="T40" fmla="*/ 383 w 522"/>
                <a:gd name="T41" fmla="*/ 295 h 541"/>
                <a:gd name="T42" fmla="*/ 358 w 522"/>
                <a:gd name="T43" fmla="*/ 263 h 541"/>
                <a:gd name="T44" fmla="*/ 338 w 522"/>
                <a:gd name="T45" fmla="*/ 235 h 541"/>
                <a:gd name="T46" fmla="*/ 320 w 522"/>
                <a:gd name="T47" fmla="*/ 209 h 541"/>
                <a:gd name="T48" fmla="*/ 304 w 522"/>
                <a:gd name="T49" fmla="*/ 184 h 541"/>
                <a:gd name="T50" fmla="*/ 291 w 522"/>
                <a:gd name="T51" fmla="*/ 164 h 541"/>
                <a:gd name="T52" fmla="*/ 280 w 522"/>
                <a:gd name="T53" fmla="*/ 144 h 541"/>
                <a:gd name="T54" fmla="*/ 269 w 522"/>
                <a:gd name="T55" fmla="*/ 127 h 541"/>
                <a:gd name="T56" fmla="*/ 259 w 522"/>
                <a:gd name="T57" fmla="*/ 111 h 541"/>
                <a:gd name="T58" fmla="*/ 249 w 522"/>
                <a:gd name="T59" fmla="*/ 96 h 541"/>
                <a:gd name="T60" fmla="*/ 239 w 522"/>
                <a:gd name="T61" fmla="*/ 81 h 541"/>
                <a:gd name="T62" fmla="*/ 228 w 522"/>
                <a:gd name="T63" fmla="*/ 68 h 541"/>
                <a:gd name="T64" fmla="*/ 216 w 522"/>
                <a:gd name="T65" fmla="*/ 56 h 541"/>
                <a:gd name="T66" fmla="*/ 191 w 522"/>
                <a:gd name="T67" fmla="*/ 35 h 541"/>
                <a:gd name="T68" fmla="*/ 167 w 522"/>
                <a:gd name="T69" fmla="*/ 20 h 541"/>
                <a:gd name="T70" fmla="*/ 141 w 522"/>
                <a:gd name="T71" fmla="*/ 10 h 541"/>
                <a:gd name="T72" fmla="*/ 116 w 522"/>
                <a:gd name="T73" fmla="*/ 4 h 541"/>
                <a:gd name="T74" fmla="*/ 95 w 522"/>
                <a:gd name="T75" fmla="*/ 2 h 541"/>
                <a:gd name="T76" fmla="*/ 78 w 522"/>
                <a:gd name="T77" fmla="*/ 0 h 541"/>
                <a:gd name="T78" fmla="*/ 67 w 522"/>
                <a:gd name="T79" fmla="*/ 0 h 541"/>
                <a:gd name="T80" fmla="*/ 63 w 522"/>
                <a:gd name="T81" fmla="*/ 0 h 541"/>
                <a:gd name="T82" fmla="*/ 52 w 522"/>
                <a:gd name="T83" fmla="*/ 5 h 541"/>
                <a:gd name="T84" fmla="*/ 43 w 522"/>
                <a:gd name="T85" fmla="*/ 10 h 541"/>
                <a:gd name="T86" fmla="*/ 34 w 522"/>
                <a:gd name="T87" fmla="*/ 15 h 541"/>
                <a:gd name="T88" fmla="*/ 27 w 522"/>
                <a:gd name="T89" fmla="*/ 21 h 541"/>
                <a:gd name="T90" fmla="*/ 18 w 522"/>
                <a:gd name="T91" fmla="*/ 27 h 541"/>
                <a:gd name="T92" fmla="*/ 12 w 522"/>
                <a:gd name="T93" fmla="*/ 34 h 541"/>
                <a:gd name="T94" fmla="*/ 6 w 522"/>
                <a:gd name="T95" fmla="*/ 42 h 541"/>
                <a:gd name="T96" fmla="*/ 0 w 522"/>
                <a:gd name="T97" fmla="*/ 52 h 541"/>
                <a:gd name="T98" fmla="*/ 3 w 522"/>
                <a:gd name="T99" fmla="*/ 107 h 541"/>
                <a:gd name="T100" fmla="*/ 13 w 522"/>
                <a:gd name="T101" fmla="*/ 165 h 541"/>
                <a:gd name="T102" fmla="*/ 28 w 522"/>
                <a:gd name="T103" fmla="*/ 222 h 541"/>
                <a:gd name="T104" fmla="*/ 47 w 522"/>
                <a:gd name="T105" fmla="*/ 279 h 541"/>
                <a:gd name="T106" fmla="*/ 71 w 522"/>
                <a:gd name="T107" fmla="*/ 334 h 541"/>
                <a:gd name="T108" fmla="*/ 97 w 522"/>
                <a:gd name="T109" fmla="*/ 387 h 541"/>
                <a:gd name="T110" fmla="*/ 125 w 522"/>
                <a:gd name="T111" fmla="*/ 435 h 541"/>
                <a:gd name="T112" fmla="*/ 154 w 522"/>
                <a:gd name="T113" fmla="*/ 47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2" h="541">
                  <a:moveTo>
                    <a:pt x="154" y="476"/>
                  </a:moveTo>
                  <a:lnTo>
                    <a:pt x="169" y="492"/>
                  </a:lnTo>
                  <a:lnTo>
                    <a:pt x="188" y="507"/>
                  </a:lnTo>
                  <a:lnTo>
                    <a:pt x="207" y="518"/>
                  </a:lnTo>
                  <a:lnTo>
                    <a:pt x="229" y="528"/>
                  </a:lnTo>
                  <a:lnTo>
                    <a:pt x="254" y="534"/>
                  </a:lnTo>
                  <a:lnTo>
                    <a:pt x="279" y="539"/>
                  </a:lnTo>
                  <a:lnTo>
                    <a:pt x="304" y="541"/>
                  </a:lnTo>
                  <a:lnTo>
                    <a:pt x="331" y="541"/>
                  </a:lnTo>
                  <a:lnTo>
                    <a:pt x="357" y="539"/>
                  </a:lnTo>
                  <a:lnTo>
                    <a:pt x="384" y="534"/>
                  </a:lnTo>
                  <a:lnTo>
                    <a:pt x="410" y="527"/>
                  </a:lnTo>
                  <a:lnTo>
                    <a:pt x="436" y="517"/>
                  </a:lnTo>
                  <a:lnTo>
                    <a:pt x="459" y="504"/>
                  </a:lnTo>
                  <a:lnTo>
                    <a:pt x="483" y="490"/>
                  </a:lnTo>
                  <a:lnTo>
                    <a:pt x="504" y="474"/>
                  </a:lnTo>
                  <a:lnTo>
                    <a:pt x="522" y="454"/>
                  </a:lnTo>
                  <a:lnTo>
                    <a:pt x="480" y="409"/>
                  </a:lnTo>
                  <a:lnTo>
                    <a:pt x="443" y="367"/>
                  </a:lnTo>
                  <a:lnTo>
                    <a:pt x="411" y="329"/>
                  </a:lnTo>
                  <a:lnTo>
                    <a:pt x="383" y="295"/>
                  </a:lnTo>
                  <a:lnTo>
                    <a:pt x="358" y="263"/>
                  </a:lnTo>
                  <a:lnTo>
                    <a:pt x="338" y="235"/>
                  </a:lnTo>
                  <a:lnTo>
                    <a:pt x="320" y="209"/>
                  </a:lnTo>
                  <a:lnTo>
                    <a:pt x="304" y="184"/>
                  </a:lnTo>
                  <a:lnTo>
                    <a:pt x="291" y="164"/>
                  </a:lnTo>
                  <a:lnTo>
                    <a:pt x="280" y="144"/>
                  </a:lnTo>
                  <a:lnTo>
                    <a:pt x="269" y="127"/>
                  </a:lnTo>
                  <a:lnTo>
                    <a:pt x="259" y="111"/>
                  </a:lnTo>
                  <a:lnTo>
                    <a:pt x="249" y="96"/>
                  </a:lnTo>
                  <a:lnTo>
                    <a:pt x="239" y="81"/>
                  </a:lnTo>
                  <a:lnTo>
                    <a:pt x="228" y="68"/>
                  </a:lnTo>
                  <a:lnTo>
                    <a:pt x="216" y="56"/>
                  </a:lnTo>
                  <a:lnTo>
                    <a:pt x="191" y="35"/>
                  </a:lnTo>
                  <a:lnTo>
                    <a:pt x="167" y="20"/>
                  </a:lnTo>
                  <a:lnTo>
                    <a:pt x="141" y="10"/>
                  </a:lnTo>
                  <a:lnTo>
                    <a:pt x="116" y="4"/>
                  </a:lnTo>
                  <a:lnTo>
                    <a:pt x="95" y="2"/>
                  </a:lnTo>
                  <a:lnTo>
                    <a:pt x="78" y="0"/>
                  </a:lnTo>
                  <a:lnTo>
                    <a:pt x="67" y="0"/>
                  </a:lnTo>
                  <a:lnTo>
                    <a:pt x="63" y="0"/>
                  </a:lnTo>
                  <a:lnTo>
                    <a:pt x="52" y="5"/>
                  </a:lnTo>
                  <a:lnTo>
                    <a:pt x="43" y="10"/>
                  </a:lnTo>
                  <a:lnTo>
                    <a:pt x="34" y="15"/>
                  </a:lnTo>
                  <a:lnTo>
                    <a:pt x="27" y="21"/>
                  </a:lnTo>
                  <a:lnTo>
                    <a:pt x="18" y="27"/>
                  </a:lnTo>
                  <a:lnTo>
                    <a:pt x="12" y="34"/>
                  </a:lnTo>
                  <a:lnTo>
                    <a:pt x="6" y="42"/>
                  </a:lnTo>
                  <a:lnTo>
                    <a:pt x="0" y="52"/>
                  </a:lnTo>
                  <a:lnTo>
                    <a:pt x="3" y="107"/>
                  </a:lnTo>
                  <a:lnTo>
                    <a:pt x="13" y="165"/>
                  </a:lnTo>
                  <a:lnTo>
                    <a:pt x="28" y="222"/>
                  </a:lnTo>
                  <a:lnTo>
                    <a:pt x="47" y="279"/>
                  </a:lnTo>
                  <a:lnTo>
                    <a:pt x="71" y="334"/>
                  </a:lnTo>
                  <a:lnTo>
                    <a:pt x="97" y="387"/>
                  </a:lnTo>
                  <a:lnTo>
                    <a:pt x="125" y="435"/>
                  </a:lnTo>
                  <a:lnTo>
                    <a:pt x="154" y="476"/>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41" name="Freeform 45"/>
            <p:cNvSpPr>
              <a:spLocks/>
            </p:cNvSpPr>
            <p:nvPr/>
          </p:nvSpPr>
          <p:spPr bwMode="auto">
            <a:xfrm>
              <a:off x="1123" y="3399"/>
              <a:ext cx="40" cy="24"/>
            </a:xfrm>
            <a:custGeom>
              <a:avLst/>
              <a:gdLst>
                <a:gd name="T0" fmla="*/ 54 w 199"/>
                <a:gd name="T1" fmla="*/ 0 h 123"/>
                <a:gd name="T2" fmla="*/ 0 w 199"/>
                <a:gd name="T3" fmla="*/ 22 h 123"/>
                <a:gd name="T4" fmla="*/ 11 w 199"/>
                <a:gd name="T5" fmla="*/ 63 h 123"/>
                <a:gd name="T6" fmla="*/ 199 w 199"/>
                <a:gd name="T7" fmla="*/ 123 h 123"/>
                <a:gd name="T8" fmla="*/ 69 w 199"/>
                <a:gd name="T9" fmla="*/ 33 h 123"/>
                <a:gd name="T10" fmla="*/ 54 w 199"/>
                <a:gd name="T11" fmla="*/ 0 h 123"/>
              </a:gdLst>
              <a:ahLst/>
              <a:cxnLst>
                <a:cxn ang="0">
                  <a:pos x="T0" y="T1"/>
                </a:cxn>
                <a:cxn ang="0">
                  <a:pos x="T2" y="T3"/>
                </a:cxn>
                <a:cxn ang="0">
                  <a:pos x="T4" y="T5"/>
                </a:cxn>
                <a:cxn ang="0">
                  <a:pos x="T6" y="T7"/>
                </a:cxn>
                <a:cxn ang="0">
                  <a:pos x="T8" y="T9"/>
                </a:cxn>
                <a:cxn ang="0">
                  <a:pos x="T10" y="T11"/>
                </a:cxn>
              </a:cxnLst>
              <a:rect l="0" t="0" r="r" b="b"/>
              <a:pathLst>
                <a:path w="199" h="123">
                  <a:moveTo>
                    <a:pt x="54" y="0"/>
                  </a:moveTo>
                  <a:lnTo>
                    <a:pt x="0" y="22"/>
                  </a:lnTo>
                  <a:lnTo>
                    <a:pt x="11" y="63"/>
                  </a:lnTo>
                  <a:lnTo>
                    <a:pt x="199" y="123"/>
                  </a:lnTo>
                  <a:lnTo>
                    <a:pt x="69" y="33"/>
                  </a:lnTo>
                  <a:lnTo>
                    <a:pt x="54"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2" name="Freeform 46"/>
            <p:cNvSpPr>
              <a:spLocks/>
            </p:cNvSpPr>
            <p:nvPr/>
          </p:nvSpPr>
          <p:spPr bwMode="auto">
            <a:xfrm>
              <a:off x="1124" y="3405"/>
              <a:ext cx="44" cy="21"/>
            </a:xfrm>
            <a:custGeom>
              <a:avLst/>
              <a:gdLst>
                <a:gd name="T0" fmla="*/ 62 w 219"/>
                <a:gd name="T1" fmla="*/ 0 h 105"/>
                <a:gd name="T2" fmla="*/ 182 w 219"/>
                <a:gd name="T3" fmla="*/ 89 h 105"/>
                <a:gd name="T4" fmla="*/ 0 w 219"/>
                <a:gd name="T5" fmla="*/ 22 h 105"/>
                <a:gd name="T6" fmla="*/ 2 w 219"/>
                <a:gd name="T7" fmla="*/ 57 h 105"/>
                <a:gd name="T8" fmla="*/ 219 w 219"/>
                <a:gd name="T9" fmla="*/ 105 h 105"/>
                <a:gd name="T10" fmla="*/ 86 w 219"/>
                <a:gd name="T11" fmla="*/ 4 h 105"/>
                <a:gd name="T12" fmla="*/ 62 w 21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19" h="105">
                  <a:moveTo>
                    <a:pt x="62" y="0"/>
                  </a:moveTo>
                  <a:lnTo>
                    <a:pt x="182" y="89"/>
                  </a:lnTo>
                  <a:lnTo>
                    <a:pt x="0" y="22"/>
                  </a:lnTo>
                  <a:lnTo>
                    <a:pt x="2" y="57"/>
                  </a:lnTo>
                  <a:lnTo>
                    <a:pt x="219" y="105"/>
                  </a:lnTo>
                  <a:lnTo>
                    <a:pt x="86" y="4"/>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3" name="Freeform 47"/>
            <p:cNvSpPr>
              <a:spLocks/>
            </p:cNvSpPr>
            <p:nvPr/>
          </p:nvSpPr>
          <p:spPr bwMode="auto">
            <a:xfrm>
              <a:off x="1108" y="3384"/>
              <a:ext cx="27" cy="18"/>
            </a:xfrm>
            <a:custGeom>
              <a:avLst/>
              <a:gdLst>
                <a:gd name="T0" fmla="*/ 6 w 135"/>
                <a:gd name="T1" fmla="*/ 0 h 89"/>
                <a:gd name="T2" fmla="*/ 4 w 135"/>
                <a:gd name="T3" fmla="*/ 2 h 89"/>
                <a:gd name="T4" fmla="*/ 3 w 135"/>
                <a:gd name="T5" fmla="*/ 7 h 89"/>
                <a:gd name="T6" fmla="*/ 1 w 135"/>
                <a:gd name="T7" fmla="*/ 13 h 89"/>
                <a:gd name="T8" fmla="*/ 0 w 135"/>
                <a:gd name="T9" fmla="*/ 21 h 89"/>
                <a:gd name="T10" fmla="*/ 2 w 135"/>
                <a:gd name="T11" fmla="*/ 23 h 89"/>
                <a:gd name="T12" fmla="*/ 7 w 135"/>
                <a:gd name="T13" fmla="*/ 30 h 89"/>
                <a:gd name="T14" fmla="*/ 14 w 135"/>
                <a:gd name="T15" fmla="*/ 41 h 89"/>
                <a:gd name="T16" fmla="*/ 24 w 135"/>
                <a:gd name="T17" fmla="*/ 54 h 89"/>
                <a:gd name="T18" fmla="*/ 34 w 135"/>
                <a:gd name="T19" fmla="*/ 65 h 89"/>
                <a:gd name="T20" fmla="*/ 43 w 135"/>
                <a:gd name="T21" fmla="*/ 76 h 89"/>
                <a:gd name="T22" fmla="*/ 51 w 135"/>
                <a:gd name="T23" fmla="*/ 83 h 89"/>
                <a:gd name="T24" fmla="*/ 56 w 135"/>
                <a:gd name="T25" fmla="*/ 87 h 89"/>
                <a:gd name="T26" fmla="*/ 61 w 135"/>
                <a:gd name="T27" fmla="*/ 87 h 89"/>
                <a:gd name="T28" fmla="*/ 67 w 135"/>
                <a:gd name="T29" fmla="*/ 88 h 89"/>
                <a:gd name="T30" fmla="*/ 76 w 135"/>
                <a:gd name="T31" fmla="*/ 89 h 89"/>
                <a:gd name="T32" fmla="*/ 86 w 135"/>
                <a:gd name="T33" fmla="*/ 89 h 89"/>
                <a:gd name="T34" fmla="*/ 97 w 135"/>
                <a:gd name="T35" fmla="*/ 89 h 89"/>
                <a:gd name="T36" fmla="*/ 108 w 135"/>
                <a:gd name="T37" fmla="*/ 87 h 89"/>
                <a:gd name="T38" fmla="*/ 121 w 135"/>
                <a:gd name="T39" fmla="*/ 83 h 89"/>
                <a:gd name="T40" fmla="*/ 135 w 135"/>
                <a:gd name="T41" fmla="*/ 77 h 89"/>
                <a:gd name="T42" fmla="*/ 116 w 135"/>
                <a:gd name="T43" fmla="*/ 75 h 89"/>
                <a:gd name="T44" fmla="*/ 99 w 135"/>
                <a:gd name="T45" fmla="*/ 70 h 89"/>
                <a:gd name="T46" fmla="*/ 81 w 135"/>
                <a:gd name="T47" fmla="*/ 61 h 89"/>
                <a:gd name="T48" fmla="*/ 65 w 135"/>
                <a:gd name="T49" fmla="*/ 51 h 89"/>
                <a:gd name="T50" fmla="*/ 48 w 135"/>
                <a:gd name="T51" fmla="*/ 39 h 89"/>
                <a:gd name="T52" fmla="*/ 33 w 135"/>
                <a:gd name="T53" fmla="*/ 27 h 89"/>
                <a:gd name="T54" fmla="*/ 18 w 135"/>
                <a:gd name="T55" fmla="*/ 13 h 89"/>
                <a:gd name="T56" fmla="*/ 6 w 135"/>
                <a:gd name="T5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89">
                  <a:moveTo>
                    <a:pt x="6" y="0"/>
                  </a:moveTo>
                  <a:lnTo>
                    <a:pt x="4" y="2"/>
                  </a:lnTo>
                  <a:lnTo>
                    <a:pt x="3" y="7"/>
                  </a:lnTo>
                  <a:lnTo>
                    <a:pt x="1" y="13"/>
                  </a:lnTo>
                  <a:lnTo>
                    <a:pt x="0" y="21"/>
                  </a:lnTo>
                  <a:lnTo>
                    <a:pt x="2" y="23"/>
                  </a:lnTo>
                  <a:lnTo>
                    <a:pt x="7" y="30"/>
                  </a:lnTo>
                  <a:lnTo>
                    <a:pt x="14" y="41"/>
                  </a:lnTo>
                  <a:lnTo>
                    <a:pt x="24" y="54"/>
                  </a:lnTo>
                  <a:lnTo>
                    <a:pt x="34" y="65"/>
                  </a:lnTo>
                  <a:lnTo>
                    <a:pt x="43" y="76"/>
                  </a:lnTo>
                  <a:lnTo>
                    <a:pt x="51" y="83"/>
                  </a:lnTo>
                  <a:lnTo>
                    <a:pt x="56" y="87"/>
                  </a:lnTo>
                  <a:lnTo>
                    <a:pt x="61" y="87"/>
                  </a:lnTo>
                  <a:lnTo>
                    <a:pt x="67" y="88"/>
                  </a:lnTo>
                  <a:lnTo>
                    <a:pt x="76" y="89"/>
                  </a:lnTo>
                  <a:lnTo>
                    <a:pt x="86" y="89"/>
                  </a:lnTo>
                  <a:lnTo>
                    <a:pt x="97" y="89"/>
                  </a:lnTo>
                  <a:lnTo>
                    <a:pt x="108" y="87"/>
                  </a:lnTo>
                  <a:lnTo>
                    <a:pt x="121" y="83"/>
                  </a:lnTo>
                  <a:lnTo>
                    <a:pt x="135" y="77"/>
                  </a:lnTo>
                  <a:lnTo>
                    <a:pt x="116" y="75"/>
                  </a:lnTo>
                  <a:lnTo>
                    <a:pt x="99" y="70"/>
                  </a:lnTo>
                  <a:lnTo>
                    <a:pt x="81" y="61"/>
                  </a:lnTo>
                  <a:lnTo>
                    <a:pt x="65" y="51"/>
                  </a:lnTo>
                  <a:lnTo>
                    <a:pt x="48" y="39"/>
                  </a:lnTo>
                  <a:lnTo>
                    <a:pt x="33" y="27"/>
                  </a:lnTo>
                  <a:lnTo>
                    <a:pt x="18" y="13"/>
                  </a:lnTo>
                  <a:lnTo>
                    <a:pt x="6"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4" name="Freeform 48"/>
            <p:cNvSpPr>
              <a:spLocks/>
            </p:cNvSpPr>
            <p:nvPr/>
          </p:nvSpPr>
          <p:spPr bwMode="auto">
            <a:xfrm>
              <a:off x="1109" y="3378"/>
              <a:ext cx="29" cy="22"/>
            </a:xfrm>
            <a:custGeom>
              <a:avLst/>
              <a:gdLst>
                <a:gd name="T0" fmla="*/ 53 w 146"/>
                <a:gd name="T1" fmla="*/ 0 h 107"/>
                <a:gd name="T2" fmla="*/ 51 w 146"/>
                <a:gd name="T3" fmla="*/ 0 h 107"/>
                <a:gd name="T4" fmla="*/ 46 w 146"/>
                <a:gd name="T5" fmla="*/ 2 h 107"/>
                <a:gd name="T6" fmla="*/ 39 w 146"/>
                <a:gd name="T7" fmla="*/ 4 h 107"/>
                <a:gd name="T8" fmla="*/ 30 w 146"/>
                <a:gd name="T9" fmla="*/ 6 h 107"/>
                <a:gd name="T10" fmla="*/ 22 w 146"/>
                <a:gd name="T11" fmla="*/ 10 h 107"/>
                <a:gd name="T12" fmla="*/ 13 w 146"/>
                <a:gd name="T13" fmla="*/ 16 h 107"/>
                <a:gd name="T14" fmla="*/ 6 w 146"/>
                <a:gd name="T15" fmla="*/ 22 h 107"/>
                <a:gd name="T16" fmla="*/ 0 w 146"/>
                <a:gd name="T17" fmla="*/ 30 h 107"/>
                <a:gd name="T18" fmla="*/ 12 w 146"/>
                <a:gd name="T19" fmla="*/ 43 h 107"/>
                <a:gd name="T20" fmla="*/ 26 w 146"/>
                <a:gd name="T21" fmla="*/ 57 h 107"/>
                <a:gd name="T22" fmla="*/ 40 w 146"/>
                <a:gd name="T23" fmla="*/ 69 h 107"/>
                <a:gd name="T24" fmla="*/ 56 w 146"/>
                <a:gd name="T25" fmla="*/ 81 h 107"/>
                <a:gd name="T26" fmla="*/ 72 w 146"/>
                <a:gd name="T27" fmla="*/ 91 h 107"/>
                <a:gd name="T28" fmla="*/ 88 w 146"/>
                <a:gd name="T29" fmla="*/ 100 h 107"/>
                <a:gd name="T30" fmla="*/ 107 w 146"/>
                <a:gd name="T31" fmla="*/ 105 h 107"/>
                <a:gd name="T32" fmla="*/ 124 w 146"/>
                <a:gd name="T33" fmla="*/ 107 h 107"/>
                <a:gd name="T34" fmla="*/ 135 w 146"/>
                <a:gd name="T35" fmla="*/ 105 h 107"/>
                <a:gd name="T36" fmla="*/ 142 w 146"/>
                <a:gd name="T37" fmla="*/ 98 h 107"/>
                <a:gd name="T38" fmla="*/ 146 w 146"/>
                <a:gd name="T39" fmla="*/ 90 h 107"/>
                <a:gd name="T40" fmla="*/ 142 w 146"/>
                <a:gd name="T41" fmla="*/ 80 h 107"/>
                <a:gd name="T42" fmla="*/ 128 w 146"/>
                <a:gd name="T43" fmla="*/ 57 h 107"/>
                <a:gd name="T44" fmla="*/ 112 w 146"/>
                <a:gd name="T45" fmla="*/ 38 h 107"/>
                <a:gd name="T46" fmla="*/ 97 w 146"/>
                <a:gd name="T47" fmla="*/ 24 h 107"/>
                <a:gd name="T48" fmla="*/ 83 w 146"/>
                <a:gd name="T49" fmla="*/ 14 h 107"/>
                <a:gd name="T50" fmla="*/ 71 w 146"/>
                <a:gd name="T51" fmla="*/ 8 h 107"/>
                <a:gd name="T52" fmla="*/ 61 w 146"/>
                <a:gd name="T53" fmla="*/ 3 h 107"/>
                <a:gd name="T54" fmla="*/ 55 w 146"/>
                <a:gd name="T55" fmla="*/ 0 h 107"/>
                <a:gd name="T56" fmla="*/ 53 w 146"/>
                <a:gd name="T5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07">
                  <a:moveTo>
                    <a:pt x="53" y="0"/>
                  </a:moveTo>
                  <a:lnTo>
                    <a:pt x="51" y="0"/>
                  </a:lnTo>
                  <a:lnTo>
                    <a:pt x="46" y="2"/>
                  </a:lnTo>
                  <a:lnTo>
                    <a:pt x="39" y="4"/>
                  </a:lnTo>
                  <a:lnTo>
                    <a:pt x="30" y="6"/>
                  </a:lnTo>
                  <a:lnTo>
                    <a:pt x="22" y="10"/>
                  </a:lnTo>
                  <a:lnTo>
                    <a:pt x="13" y="16"/>
                  </a:lnTo>
                  <a:lnTo>
                    <a:pt x="6" y="22"/>
                  </a:lnTo>
                  <a:lnTo>
                    <a:pt x="0" y="30"/>
                  </a:lnTo>
                  <a:lnTo>
                    <a:pt x="12" y="43"/>
                  </a:lnTo>
                  <a:lnTo>
                    <a:pt x="26" y="57"/>
                  </a:lnTo>
                  <a:lnTo>
                    <a:pt x="40" y="69"/>
                  </a:lnTo>
                  <a:lnTo>
                    <a:pt x="56" y="81"/>
                  </a:lnTo>
                  <a:lnTo>
                    <a:pt x="72" y="91"/>
                  </a:lnTo>
                  <a:lnTo>
                    <a:pt x="88" y="100"/>
                  </a:lnTo>
                  <a:lnTo>
                    <a:pt x="107" y="105"/>
                  </a:lnTo>
                  <a:lnTo>
                    <a:pt x="124" y="107"/>
                  </a:lnTo>
                  <a:lnTo>
                    <a:pt x="135" y="105"/>
                  </a:lnTo>
                  <a:lnTo>
                    <a:pt x="142" y="98"/>
                  </a:lnTo>
                  <a:lnTo>
                    <a:pt x="146" y="90"/>
                  </a:lnTo>
                  <a:lnTo>
                    <a:pt x="142" y="80"/>
                  </a:lnTo>
                  <a:lnTo>
                    <a:pt x="128" y="57"/>
                  </a:lnTo>
                  <a:lnTo>
                    <a:pt x="112" y="38"/>
                  </a:lnTo>
                  <a:lnTo>
                    <a:pt x="97" y="24"/>
                  </a:lnTo>
                  <a:lnTo>
                    <a:pt x="83" y="14"/>
                  </a:lnTo>
                  <a:lnTo>
                    <a:pt x="71" y="8"/>
                  </a:lnTo>
                  <a:lnTo>
                    <a:pt x="61" y="3"/>
                  </a:lnTo>
                  <a:lnTo>
                    <a:pt x="55" y="0"/>
                  </a:lnTo>
                  <a:lnTo>
                    <a:pt x="53"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45" name="Freeform 49"/>
            <p:cNvSpPr>
              <a:spLocks/>
            </p:cNvSpPr>
            <p:nvPr/>
          </p:nvSpPr>
          <p:spPr bwMode="auto">
            <a:xfrm>
              <a:off x="1124" y="3386"/>
              <a:ext cx="7" cy="5"/>
            </a:xfrm>
            <a:custGeom>
              <a:avLst/>
              <a:gdLst>
                <a:gd name="T0" fmla="*/ 0 w 36"/>
                <a:gd name="T1" fmla="*/ 0 h 26"/>
                <a:gd name="T2" fmla="*/ 1 w 36"/>
                <a:gd name="T3" fmla="*/ 1 h 26"/>
                <a:gd name="T4" fmla="*/ 6 w 36"/>
                <a:gd name="T5" fmla="*/ 3 h 26"/>
                <a:gd name="T6" fmla="*/ 11 w 36"/>
                <a:gd name="T7" fmla="*/ 5 h 26"/>
                <a:gd name="T8" fmla="*/ 19 w 36"/>
                <a:gd name="T9" fmla="*/ 7 h 26"/>
                <a:gd name="T10" fmla="*/ 25 w 36"/>
                <a:gd name="T11" fmla="*/ 11 h 26"/>
                <a:gd name="T12" fmla="*/ 31 w 36"/>
                <a:gd name="T13" fmla="*/ 15 h 26"/>
                <a:gd name="T14" fmla="*/ 35 w 36"/>
                <a:gd name="T15" fmla="*/ 17 h 26"/>
                <a:gd name="T16" fmla="*/ 36 w 36"/>
                <a:gd name="T17" fmla="*/ 20 h 26"/>
                <a:gd name="T18" fmla="*/ 35 w 36"/>
                <a:gd name="T19" fmla="*/ 23 h 26"/>
                <a:gd name="T20" fmla="*/ 32 w 36"/>
                <a:gd name="T21" fmla="*/ 25 h 26"/>
                <a:gd name="T22" fmla="*/ 30 w 36"/>
                <a:gd name="T23" fmla="*/ 26 h 26"/>
                <a:gd name="T24" fmla="*/ 28 w 36"/>
                <a:gd name="T25" fmla="*/ 26 h 26"/>
                <a:gd name="T26" fmla="*/ 0 w 3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0" y="0"/>
                  </a:moveTo>
                  <a:lnTo>
                    <a:pt x="1" y="1"/>
                  </a:lnTo>
                  <a:lnTo>
                    <a:pt x="6" y="3"/>
                  </a:lnTo>
                  <a:lnTo>
                    <a:pt x="11" y="5"/>
                  </a:lnTo>
                  <a:lnTo>
                    <a:pt x="19" y="7"/>
                  </a:lnTo>
                  <a:lnTo>
                    <a:pt x="25" y="11"/>
                  </a:lnTo>
                  <a:lnTo>
                    <a:pt x="31" y="15"/>
                  </a:lnTo>
                  <a:lnTo>
                    <a:pt x="35" y="17"/>
                  </a:lnTo>
                  <a:lnTo>
                    <a:pt x="36" y="20"/>
                  </a:lnTo>
                  <a:lnTo>
                    <a:pt x="35" y="23"/>
                  </a:lnTo>
                  <a:lnTo>
                    <a:pt x="32" y="25"/>
                  </a:lnTo>
                  <a:lnTo>
                    <a:pt x="30" y="26"/>
                  </a:lnTo>
                  <a:lnTo>
                    <a:pt x="28" y="26"/>
                  </a:lnTo>
                  <a:lnTo>
                    <a:pt x="0"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6" name="Freeform 50"/>
            <p:cNvSpPr>
              <a:spLocks/>
            </p:cNvSpPr>
            <p:nvPr/>
          </p:nvSpPr>
          <p:spPr bwMode="auto">
            <a:xfrm>
              <a:off x="1112" y="3376"/>
              <a:ext cx="11" cy="3"/>
            </a:xfrm>
            <a:custGeom>
              <a:avLst/>
              <a:gdLst>
                <a:gd name="T0" fmla="*/ 6 w 53"/>
                <a:gd name="T1" fmla="*/ 4 h 17"/>
                <a:gd name="T2" fmla="*/ 3 w 53"/>
                <a:gd name="T3" fmla="*/ 6 h 17"/>
                <a:gd name="T4" fmla="*/ 1 w 53"/>
                <a:gd name="T5" fmla="*/ 10 h 17"/>
                <a:gd name="T6" fmla="*/ 0 w 53"/>
                <a:gd name="T7" fmla="*/ 11 h 17"/>
                <a:gd name="T8" fmla="*/ 0 w 53"/>
                <a:gd name="T9" fmla="*/ 13 h 17"/>
                <a:gd name="T10" fmla="*/ 6 w 53"/>
                <a:gd name="T11" fmla="*/ 8 h 17"/>
                <a:gd name="T12" fmla="*/ 13 w 53"/>
                <a:gd name="T13" fmla="*/ 4 h 17"/>
                <a:gd name="T14" fmla="*/ 19 w 53"/>
                <a:gd name="T15" fmla="*/ 4 h 17"/>
                <a:gd name="T16" fmla="*/ 26 w 53"/>
                <a:gd name="T17" fmla="*/ 5 h 17"/>
                <a:gd name="T18" fmla="*/ 32 w 53"/>
                <a:gd name="T19" fmla="*/ 8 h 17"/>
                <a:gd name="T20" fmla="*/ 38 w 53"/>
                <a:gd name="T21" fmla="*/ 11 h 17"/>
                <a:gd name="T22" fmla="*/ 43 w 53"/>
                <a:gd name="T23" fmla="*/ 14 h 17"/>
                <a:gd name="T24" fmla="*/ 48 w 53"/>
                <a:gd name="T25" fmla="*/ 17 h 17"/>
                <a:gd name="T26" fmla="*/ 49 w 53"/>
                <a:gd name="T27" fmla="*/ 15 h 17"/>
                <a:gd name="T28" fmla="*/ 50 w 53"/>
                <a:gd name="T29" fmla="*/ 13 h 17"/>
                <a:gd name="T30" fmla="*/ 51 w 53"/>
                <a:gd name="T31" fmla="*/ 11 h 17"/>
                <a:gd name="T32" fmla="*/ 53 w 53"/>
                <a:gd name="T33" fmla="*/ 9 h 17"/>
                <a:gd name="T34" fmla="*/ 43 w 53"/>
                <a:gd name="T35" fmla="*/ 5 h 17"/>
                <a:gd name="T36" fmla="*/ 34 w 53"/>
                <a:gd name="T37" fmla="*/ 3 h 17"/>
                <a:gd name="T38" fmla="*/ 28 w 53"/>
                <a:gd name="T39" fmla="*/ 2 h 17"/>
                <a:gd name="T40" fmla="*/ 22 w 53"/>
                <a:gd name="T41" fmla="*/ 0 h 17"/>
                <a:gd name="T42" fmla="*/ 16 w 53"/>
                <a:gd name="T43" fmla="*/ 2 h 17"/>
                <a:gd name="T44" fmla="*/ 12 w 53"/>
                <a:gd name="T45" fmla="*/ 2 h 17"/>
                <a:gd name="T46" fmla="*/ 8 w 53"/>
                <a:gd name="T47" fmla="*/ 3 h 17"/>
                <a:gd name="T48" fmla="*/ 6 w 53"/>
                <a:gd name="T4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7">
                  <a:moveTo>
                    <a:pt x="6" y="4"/>
                  </a:moveTo>
                  <a:lnTo>
                    <a:pt x="3" y="6"/>
                  </a:lnTo>
                  <a:lnTo>
                    <a:pt x="1" y="10"/>
                  </a:lnTo>
                  <a:lnTo>
                    <a:pt x="0" y="11"/>
                  </a:lnTo>
                  <a:lnTo>
                    <a:pt x="0" y="13"/>
                  </a:lnTo>
                  <a:lnTo>
                    <a:pt x="6" y="8"/>
                  </a:lnTo>
                  <a:lnTo>
                    <a:pt x="13" y="4"/>
                  </a:lnTo>
                  <a:lnTo>
                    <a:pt x="19" y="4"/>
                  </a:lnTo>
                  <a:lnTo>
                    <a:pt x="26" y="5"/>
                  </a:lnTo>
                  <a:lnTo>
                    <a:pt x="32" y="8"/>
                  </a:lnTo>
                  <a:lnTo>
                    <a:pt x="38" y="11"/>
                  </a:lnTo>
                  <a:lnTo>
                    <a:pt x="43" y="14"/>
                  </a:lnTo>
                  <a:lnTo>
                    <a:pt x="48" y="17"/>
                  </a:lnTo>
                  <a:lnTo>
                    <a:pt x="49" y="15"/>
                  </a:lnTo>
                  <a:lnTo>
                    <a:pt x="50" y="13"/>
                  </a:lnTo>
                  <a:lnTo>
                    <a:pt x="51" y="11"/>
                  </a:lnTo>
                  <a:lnTo>
                    <a:pt x="53" y="9"/>
                  </a:lnTo>
                  <a:lnTo>
                    <a:pt x="43" y="5"/>
                  </a:lnTo>
                  <a:lnTo>
                    <a:pt x="34" y="3"/>
                  </a:lnTo>
                  <a:lnTo>
                    <a:pt x="28" y="2"/>
                  </a:lnTo>
                  <a:lnTo>
                    <a:pt x="22" y="0"/>
                  </a:lnTo>
                  <a:lnTo>
                    <a:pt x="16" y="2"/>
                  </a:lnTo>
                  <a:lnTo>
                    <a:pt x="12" y="2"/>
                  </a:lnTo>
                  <a:lnTo>
                    <a:pt x="8" y="3"/>
                  </a:lnTo>
                  <a:lnTo>
                    <a:pt x="6" y="4"/>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7" name="Freeform 51"/>
            <p:cNvSpPr>
              <a:spLocks/>
            </p:cNvSpPr>
            <p:nvPr/>
          </p:nvSpPr>
          <p:spPr bwMode="auto">
            <a:xfrm>
              <a:off x="1113" y="3375"/>
              <a:ext cx="10" cy="3"/>
            </a:xfrm>
            <a:custGeom>
              <a:avLst/>
              <a:gdLst>
                <a:gd name="T0" fmla="*/ 0 w 48"/>
                <a:gd name="T1" fmla="*/ 7 h 12"/>
                <a:gd name="T2" fmla="*/ 2 w 48"/>
                <a:gd name="T3" fmla="*/ 6 h 12"/>
                <a:gd name="T4" fmla="*/ 6 w 48"/>
                <a:gd name="T5" fmla="*/ 5 h 12"/>
                <a:gd name="T6" fmla="*/ 10 w 48"/>
                <a:gd name="T7" fmla="*/ 5 h 12"/>
                <a:gd name="T8" fmla="*/ 16 w 48"/>
                <a:gd name="T9" fmla="*/ 3 h 12"/>
                <a:gd name="T10" fmla="*/ 22 w 48"/>
                <a:gd name="T11" fmla="*/ 5 h 12"/>
                <a:gd name="T12" fmla="*/ 28 w 48"/>
                <a:gd name="T13" fmla="*/ 6 h 12"/>
                <a:gd name="T14" fmla="*/ 37 w 48"/>
                <a:gd name="T15" fmla="*/ 8 h 12"/>
                <a:gd name="T16" fmla="*/ 47 w 48"/>
                <a:gd name="T17" fmla="*/ 12 h 12"/>
                <a:gd name="T18" fmla="*/ 48 w 48"/>
                <a:gd name="T19" fmla="*/ 11 h 12"/>
                <a:gd name="T20" fmla="*/ 48 w 48"/>
                <a:gd name="T21" fmla="*/ 11 h 12"/>
                <a:gd name="T22" fmla="*/ 48 w 48"/>
                <a:gd name="T23" fmla="*/ 11 h 12"/>
                <a:gd name="T24" fmla="*/ 48 w 48"/>
                <a:gd name="T25" fmla="*/ 11 h 12"/>
                <a:gd name="T26" fmla="*/ 39 w 48"/>
                <a:gd name="T27" fmla="*/ 6 h 12"/>
                <a:gd name="T28" fmla="*/ 31 w 48"/>
                <a:gd name="T29" fmla="*/ 2 h 12"/>
                <a:gd name="T30" fmla="*/ 23 w 48"/>
                <a:gd name="T31" fmla="*/ 0 h 12"/>
                <a:gd name="T32" fmla="*/ 17 w 48"/>
                <a:gd name="T33" fmla="*/ 0 h 12"/>
                <a:gd name="T34" fmla="*/ 11 w 48"/>
                <a:gd name="T35" fmla="*/ 1 h 12"/>
                <a:gd name="T36" fmla="*/ 7 w 48"/>
                <a:gd name="T37" fmla="*/ 2 h 12"/>
                <a:gd name="T38" fmla="*/ 4 w 48"/>
                <a:gd name="T39" fmla="*/ 5 h 12"/>
                <a:gd name="T40" fmla="*/ 0 w 48"/>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2">
                  <a:moveTo>
                    <a:pt x="0" y="7"/>
                  </a:moveTo>
                  <a:lnTo>
                    <a:pt x="2" y="6"/>
                  </a:lnTo>
                  <a:lnTo>
                    <a:pt x="6" y="5"/>
                  </a:lnTo>
                  <a:lnTo>
                    <a:pt x="10" y="5"/>
                  </a:lnTo>
                  <a:lnTo>
                    <a:pt x="16" y="3"/>
                  </a:lnTo>
                  <a:lnTo>
                    <a:pt x="22" y="5"/>
                  </a:lnTo>
                  <a:lnTo>
                    <a:pt x="28" y="6"/>
                  </a:lnTo>
                  <a:lnTo>
                    <a:pt x="37" y="8"/>
                  </a:lnTo>
                  <a:lnTo>
                    <a:pt x="47" y="12"/>
                  </a:lnTo>
                  <a:lnTo>
                    <a:pt x="48" y="11"/>
                  </a:lnTo>
                  <a:lnTo>
                    <a:pt x="48" y="11"/>
                  </a:lnTo>
                  <a:lnTo>
                    <a:pt x="48" y="11"/>
                  </a:lnTo>
                  <a:lnTo>
                    <a:pt x="48" y="11"/>
                  </a:lnTo>
                  <a:lnTo>
                    <a:pt x="39" y="6"/>
                  </a:lnTo>
                  <a:lnTo>
                    <a:pt x="31" y="2"/>
                  </a:lnTo>
                  <a:lnTo>
                    <a:pt x="23" y="0"/>
                  </a:lnTo>
                  <a:lnTo>
                    <a:pt x="17" y="0"/>
                  </a:lnTo>
                  <a:lnTo>
                    <a:pt x="11" y="1"/>
                  </a:lnTo>
                  <a:lnTo>
                    <a:pt x="7" y="2"/>
                  </a:lnTo>
                  <a:lnTo>
                    <a:pt x="4" y="5"/>
                  </a:lnTo>
                  <a:lnTo>
                    <a:pt x="0" y="7"/>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8" name="Freeform 52"/>
            <p:cNvSpPr>
              <a:spLocks/>
            </p:cNvSpPr>
            <p:nvPr/>
          </p:nvSpPr>
          <p:spPr bwMode="auto">
            <a:xfrm>
              <a:off x="1105" y="3380"/>
              <a:ext cx="17" cy="26"/>
            </a:xfrm>
            <a:custGeom>
              <a:avLst/>
              <a:gdLst>
                <a:gd name="T0" fmla="*/ 22 w 86"/>
                <a:gd name="T1" fmla="*/ 0 h 132"/>
                <a:gd name="T2" fmla="*/ 8 w 86"/>
                <a:gd name="T3" fmla="*/ 23 h 132"/>
                <a:gd name="T4" fmla="*/ 2 w 86"/>
                <a:gd name="T5" fmla="*/ 44 h 132"/>
                <a:gd name="T6" fmla="*/ 0 w 86"/>
                <a:gd name="T7" fmla="*/ 63 h 132"/>
                <a:gd name="T8" fmla="*/ 5 w 86"/>
                <a:gd name="T9" fmla="*/ 81 h 132"/>
                <a:gd name="T10" fmla="*/ 13 w 86"/>
                <a:gd name="T11" fmla="*/ 97 h 132"/>
                <a:gd name="T12" fmla="*/ 22 w 86"/>
                <a:gd name="T13" fmla="*/ 111 h 132"/>
                <a:gd name="T14" fmla="*/ 33 w 86"/>
                <a:gd name="T15" fmla="*/ 122 h 132"/>
                <a:gd name="T16" fmla="*/ 43 w 86"/>
                <a:gd name="T17" fmla="*/ 132 h 132"/>
                <a:gd name="T18" fmla="*/ 48 w 86"/>
                <a:gd name="T19" fmla="*/ 132 h 132"/>
                <a:gd name="T20" fmla="*/ 53 w 86"/>
                <a:gd name="T21" fmla="*/ 131 h 132"/>
                <a:gd name="T22" fmla="*/ 58 w 86"/>
                <a:gd name="T23" fmla="*/ 131 h 132"/>
                <a:gd name="T24" fmla="*/ 64 w 86"/>
                <a:gd name="T25" fmla="*/ 130 h 132"/>
                <a:gd name="T26" fmla="*/ 69 w 86"/>
                <a:gd name="T27" fmla="*/ 130 h 132"/>
                <a:gd name="T28" fmla="*/ 75 w 86"/>
                <a:gd name="T29" fmla="*/ 128 h 132"/>
                <a:gd name="T30" fmla="*/ 80 w 86"/>
                <a:gd name="T31" fmla="*/ 128 h 132"/>
                <a:gd name="T32" fmla="*/ 86 w 86"/>
                <a:gd name="T33" fmla="*/ 127 h 132"/>
                <a:gd name="T34" fmla="*/ 48 w 86"/>
                <a:gd name="T35" fmla="*/ 115 h 132"/>
                <a:gd name="T36" fmla="*/ 25 w 86"/>
                <a:gd name="T37" fmla="*/ 98 h 132"/>
                <a:gd name="T38" fmla="*/ 13 w 86"/>
                <a:gd name="T39" fmla="*/ 77 h 132"/>
                <a:gd name="T40" fmla="*/ 9 w 86"/>
                <a:gd name="T41" fmla="*/ 55 h 132"/>
                <a:gd name="T42" fmla="*/ 10 w 86"/>
                <a:gd name="T43" fmla="*/ 34 h 132"/>
                <a:gd name="T44" fmla="*/ 15 w 86"/>
                <a:gd name="T45" fmla="*/ 17 h 132"/>
                <a:gd name="T46" fmla="*/ 20 w 86"/>
                <a:gd name="T47" fmla="*/ 5 h 132"/>
                <a:gd name="T48" fmla="*/ 22 w 86"/>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32">
                  <a:moveTo>
                    <a:pt x="22" y="0"/>
                  </a:moveTo>
                  <a:lnTo>
                    <a:pt x="8" y="23"/>
                  </a:lnTo>
                  <a:lnTo>
                    <a:pt x="2" y="44"/>
                  </a:lnTo>
                  <a:lnTo>
                    <a:pt x="0" y="63"/>
                  </a:lnTo>
                  <a:lnTo>
                    <a:pt x="5" y="81"/>
                  </a:lnTo>
                  <a:lnTo>
                    <a:pt x="13" y="97"/>
                  </a:lnTo>
                  <a:lnTo>
                    <a:pt x="22" y="111"/>
                  </a:lnTo>
                  <a:lnTo>
                    <a:pt x="33" y="122"/>
                  </a:lnTo>
                  <a:lnTo>
                    <a:pt x="43" y="132"/>
                  </a:lnTo>
                  <a:lnTo>
                    <a:pt x="48" y="132"/>
                  </a:lnTo>
                  <a:lnTo>
                    <a:pt x="53" y="131"/>
                  </a:lnTo>
                  <a:lnTo>
                    <a:pt x="58" y="131"/>
                  </a:lnTo>
                  <a:lnTo>
                    <a:pt x="64" y="130"/>
                  </a:lnTo>
                  <a:lnTo>
                    <a:pt x="69" y="130"/>
                  </a:lnTo>
                  <a:lnTo>
                    <a:pt x="75" y="128"/>
                  </a:lnTo>
                  <a:lnTo>
                    <a:pt x="80" y="128"/>
                  </a:lnTo>
                  <a:lnTo>
                    <a:pt x="86" y="127"/>
                  </a:lnTo>
                  <a:lnTo>
                    <a:pt x="48" y="115"/>
                  </a:lnTo>
                  <a:lnTo>
                    <a:pt x="25" y="98"/>
                  </a:lnTo>
                  <a:lnTo>
                    <a:pt x="13" y="77"/>
                  </a:lnTo>
                  <a:lnTo>
                    <a:pt x="9" y="55"/>
                  </a:lnTo>
                  <a:lnTo>
                    <a:pt x="10" y="34"/>
                  </a:lnTo>
                  <a:lnTo>
                    <a:pt x="15" y="17"/>
                  </a:lnTo>
                  <a:lnTo>
                    <a:pt x="20" y="5"/>
                  </a:lnTo>
                  <a:lnTo>
                    <a:pt x="22"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9" name="Freeform 53"/>
            <p:cNvSpPr>
              <a:spLocks/>
            </p:cNvSpPr>
            <p:nvPr/>
          </p:nvSpPr>
          <p:spPr bwMode="auto">
            <a:xfrm>
              <a:off x="1096" y="3374"/>
              <a:ext cx="32" cy="32"/>
            </a:xfrm>
            <a:custGeom>
              <a:avLst/>
              <a:gdLst>
                <a:gd name="T0" fmla="*/ 91 w 162"/>
                <a:gd name="T1" fmla="*/ 14 h 163"/>
                <a:gd name="T2" fmla="*/ 98 w 162"/>
                <a:gd name="T3" fmla="*/ 10 h 163"/>
                <a:gd name="T4" fmla="*/ 110 w 162"/>
                <a:gd name="T5" fmla="*/ 9 h 163"/>
                <a:gd name="T6" fmla="*/ 126 w 162"/>
                <a:gd name="T7" fmla="*/ 15 h 163"/>
                <a:gd name="T8" fmla="*/ 135 w 162"/>
                <a:gd name="T9" fmla="*/ 17 h 163"/>
                <a:gd name="T10" fmla="*/ 136 w 162"/>
                <a:gd name="T11" fmla="*/ 14 h 163"/>
                <a:gd name="T12" fmla="*/ 130 w 162"/>
                <a:gd name="T13" fmla="*/ 9 h 163"/>
                <a:gd name="T14" fmla="*/ 114 w 162"/>
                <a:gd name="T15" fmla="*/ 3 h 163"/>
                <a:gd name="T16" fmla="*/ 95 w 162"/>
                <a:gd name="T17" fmla="*/ 1 h 163"/>
                <a:gd name="T18" fmla="*/ 78 w 162"/>
                <a:gd name="T19" fmla="*/ 10 h 163"/>
                <a:gd name="T20" fmla="*/ 70 w 162"/>
                <a:gd name="T21" fmla="*/ 21 h 163"/>
                <a:gd name="T22" fmla="*/ 54 w 162"/>
                <a:gd name="T23" fmla="*/ 26 h 163"/>
                <a:gd name="T24" fmla="*/ 30 w 162"/>
                <a:gd name="T25" fmla="*/ 36 h 163"/>
                <a:gd name="T26" fmla="*/ 11 w 162"/>
                <a:gd name="T27" fmla="*/ 53 h 163"/>
                <a:gd name="T28" fmla="*/ 0 w 162"/>
                <a:gd name="T29" fmla="*/ 85 h 163"/>
                <a:gd name="T30" fmla="*/ 4 w 162"/>
                <a:gd name="T31" fmla="*/ 117 h 163"/>
                <a:gd name="T32" fmla="*/ 8 w 162"/>
                <a:gd name="T33" fmla="*/ 101 h 163"/>
                <a:gd name="T34" fmla="*/ 20 w 162"/>
                <a:gd name="T35" fmla="*/ 60 h 163"/>
                <a:gd name="T36" fmla="*/ 43 w 162"/>
                <a:gd name="T37" fmla="*/ 38 h 163"/>
                <a:gd name="T38" fmla="*/ 62 w 162"/>
                <a:gd name="T39" fmla="*/ 31 h 163"/>
                <a:gd name="T40" fmla="*/ 41 w 162"/>
                <a:gd name="T41" fmla="*/ 44 h 163"/>
                <a:gd name="T42" fmla="*/ 20 w 162"/>
                <a:gd name="T43" fmla="*/ 79 h 163"/>
                <a:gd name="T44" fmla="*/ 22 w 162"/>
                <a:gd name="T45" fmla="*/ 114 h 163"/>
                <a:gd name="T46" fmla="*/ 35 w 162"/>
                <a:gd name="T47" fmla="*/ 145 h 163"/>
                <a:gd name="T48" fmla="*/ 54 w 162"/>
                <a:gd name="T49" fmla="*/ 159 h 163"/>
                <a:gd name="T50" fmla="*/ 71 w 162"/>
                <a:gd name="T51" fmla="*/ 163 h 163"/>
                <a:gd name="T52" fmla="*/ 75 w 162"/>
                <a:gd name="T53" fmla="*/ 163 h 163"/>
                <a:gd name="T54" fmla="*/ 83 w 162"/>
                <a:gd name="T55" fmla="*/ 163 h 163"/>
                <a:gd name="T56" fmla="*/ 79 w 162"/>
                <a:gd name="T57" fmla="*/ 153 h 163"/>
                <a:gd name="T58" fmla="*/ 59 w 162"/>
                <a:gd name="T59" fmla="*/ 128 h 163"/>
                <a:gd name="T60" fmla="*/ 46 w 162"/>
                <a:gd name="T61" fmla="*/ 94 h 163"/>
                <a:gd name="T62" fmla="*/ 54 w 162"/>
                <a:gd name="T63" fmla="*/ 54 h 163"/>
                <a:gd name="T64" fmla="*/ 66 w 162"/>
                <a:gd name="T65" fmla="*/ 36 h 163"/>
                <a:gd name="T66" fmla="*/ 56 w 162"/>
                <a:gd name="T67" fmla="*/ 65 h 163"/>
                <a:gd name="T68" fmla="*/ 59 w 162"/>
                <a:gd name="T69" fmla="*/ 108 h 163"/>
                <a:gd name="T70" fmla="*/ 94 w 162"/>
                <a:gd name="T71" fmla="*/ 146 h 163"/>
                <a:gd name="T72" fmla="*/ 141 w 162"/>
                <a:gd name="T73" fmla="*/ 156 h 163"/>
                <a:gd name="T74" fmla="*/ 156 w 162"/>
                <a:gd name="T75" fmla="*/ 151 h 163"/>
                <a:gd name="T76" fmla="*/ 157 w 162"/>
                <a:gd name="T77" fmla="*/ 146 h 163"/>
                <a:gd name="T78" fmla="*/ 129 w 162"/>
                <a:gd name="T79" fmla="*/ 136 h 163"/>
                <a:gd name="T80" fmla="*/ 93 w 162"/>
                <a:gd name="T81" fmla="*/ 115 h 163"/>
                <a:gd name="T82" fmla="*/ 77 w 162"/>
                <a:gd name="T83" fmla="*/ 79 h 163"/>
                <a:gd name="T84" fmla="*/ 88 w 162"/>
                <a:gd name="T85" fmla="*/ 61 h 163"/>
                <a:gd name="T86" fmla="*/ 94 w 162"/>
                <a:gd name="T87" fmla="*/ 59 h 163"/>
                <a:gd name="T88" fmla="*/ 103 w 162"/>
                <a:gd name="T89" fmla="*/ 54 h 163"/>
                <a:gd name="T90" fmla="*/ 111 w 162"/>
                <a:gd name="T91" fmla="*/ 48 h 163"/>
                <a:gd name="T92" fmla="*/ 120 w 162"/>
                <a:gd name="T93" fmla="*/ 39 h 163"/>
                <a:gd name="T94" fmla="*/ 129 w 162"/>
                <a:gd name="T95" fmla="*/ 29 h 163"/>
                <a:gd name="T96" fmla="*/ 119 w 162"/>
                <a:gd name="T97" fmla="*/ 23 h 163"/>
                <a:gd name="T98" fmla="*/ 107 w 162"/>
                <a:gd name="T99" fmla="*/ 17 h 163"/>
                <a:gd name="T100" fmla="*/ 94 w 162"/>
                <a:gd name="T101" fmla="*/ 16 h 163"/>
                <a:gd name="T102" fmla="*/ 81 w 162"/>
                <a:gd name="T103" fmla="*/ 25 h 163"/>
                <a:gd name="T104" fmla="*/ 82 w 162"/>
                <a:gd name="T105" fmla="*/ 21 h 163"/>
                <a:gd name="T106" fmla="*/ 87 w 162"/>
                <a:gd name="T107"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63">
                  <a:moveTo>
                    <a:pt x="87" y="16"/>
                  </a:moveTo>
                  <a:lnTo>
                    <a:pt x="91" y="14"/>
                  </a:lnTo>
                  <a:lnTo>
                    <a:pt x="94" y="11"/>
                  </a:lnTo>
                  <a:lnTo>
                    <a:pt x="98" y="10"/>
                  </a:lnTo>
                  <a:lnTo>
                    <a:pt x="104" y="9"/>
                  </a:lnTo>
                  <a:lnTo>
                    <a:pt x="110" y="9"/>
                  </a:lnTo>
                  <a:lnTo>
                    <a:pt x="118" y="11"/>
                  </a:lnTo>
                  <a:lnTo>
                    <a:pt x="126" y="15"/>
                  </a:lnTo>
                  <a:lnTo>
                    <a:pt x="135" y="20"/>
                  </a:lnTo>
                  <a:lnTo>
                    <a:pt x="135" y="17"/>
                  </a:lnTo>
                  <a:lnTo>
                    <a:pt x="136" y="16"/>
                  </a:lnTo>
                  <a:lnTo>
                    <a:pt x="136" y="14"/>
                  </a:lnTo>
                  <a:lnTo>
                    <a:pt x="136" y="12"/>
                  </a:lnTo>
                  <a:lnTo>
                    <a:pt x="130" y="9"/>
                  </a:lnTo>
                  <a:lnTo>
                    <a:pt x="122" y="5"/>
                  </a:lnTo>
                  <a:lnTo>
                    <a:pt x="114" y="3"/>
                  </a:lnTo>
                  <a:lnTo>
                    <a:pt x="104" y="0"/>
                  </a:lnTo>
                  <a:lnTo>
                    <a:pt x="95" y="1"/>
                  </a:lnTo>
                  <a:lnTo>
                    <a:pt x="87" y="4"/>
                  </a:lnTo>
                  <a:lnTo>
                    <a:pt x="78" y="10"/>
                  </a:lnTo>
                  <a:lnTo>
                    <a:pt x="72" y="21"/>
                  </a:lnTo>
                  <a:lnTo>
                    <a:pt x="70" y="21"/>
                  </a:lnTo>
                  <a:lnTo>
                    <a:pt x="63" y="23"/>
                  </a:lnTo>
                  <a:lnTo>
                    <a:pt x="54" y="26"/>
                  </a:lnTo>
                  <a:lnTo>
                    <a:pt x="43" y="29"/>
                  </a:lnTo>
                  <a:lnTo>
                    <a:pt x="30" y="36"/>
                  </a:lnTo>
                  <a:lnTo>
                    <a:pt x="19" y="43"/>
                  </a:lnTo>
                  <a:lnTo>
                    <a:pt x="11" y="53"/>
                  </a:lnTo>
                  <a:lnTo>
                    <a:pt x="4" y="64"/>
                  </a:lnTo>
                  <a:lnTo>
                    <a:pt x="0" y="85"/>
                  </a:lnTo>
                  <a:lnTo>
                    <a:pt x="1" y="102"/>
                  </a:lnTo>
                  <a:lnTo>
                    <a:pt x="4" y="117"/>
                  </a:lnTo>
                  <a:lnTo>
                    <a:pt x="11" y="129"/>
                  </a:lnTo>
                  <a:lnTo>
                    <a:pt x="8" y="101"/>
                  </a:lnTo>
                  <a:lnTo>
                    <a:pt x="12" y="77"/>
                  </a:lnTo>
                  <a:lnTo>
                    <a:pt x="20" y="60"/>
                  </a:lnTo>
                  <a:lnTo>
                    <a:pt x="32" y="48"/>
                  </a:lnTo>
                  <a:lnTo>
                    <a:pt x="43" y="38"/>
                  </a:lnTo>
                  <a:lnTo>
                    <a:pt x="54" y="33"/>
                  </a:lnTo>
                  <a:lnTo>
                    <a:pt x="62" y="31"/>
                  </a:lnTo>
                  <a:lnTo>
                    <a:pt x="65" y="29"/>
                  </a:lnTo>
                  <a:lnTo>
                    <a:pt x="41" y="44"/>
                  </a:lnTo>
                  <a:lnTo>
                    <a:pt x="27" y="61"/>
                  </a:lnTo>
                  <a:lnTo>
                    <a:pt x="20" y="79"/>
                  </a:lnTo>
                  <a:lnTo>
                    <a:pt x="19" y="97"/>
                  </a:lnTo>
                  <a:lnTo>
                    <a:pt x="22" y="114"/>
                  </a:lnTo>
                  <a:lnTo>
                    <a:pt x="28" y="131"/>
                  </a:lnTo>
                  <a:lnTo>
                    <a:pt x="35" y="145"/>
                  </a:lnTo>
                  <a:lnTo>
                    <a:pt x="41" y="155"/>
                  </a:lnTo>
                  <a:lnTo>
                    <a:pt x="54" y="159"/>
                  </a:lnTo>
                  <a:lnTo>
                    <a:pt x="63" y="162"/>
                  </a:lnTo>
                  <a:lnTo>
                    <a:pt x="71" y="163"/>
                  </a:lnTo>
                  <a:lnTo>
                    <a:pt x="73" y="163"/>
                  </a:lnTo>
                  <a:lnTo>
                    <a:pt x="75" y="163"/>
                  </a:lnTo>
                  <a:lnTo>
                    <a:pt x="78" y="163"/>
                  </a:lnTo>
                  <a:lnTo>
                    <a:pt x="83" y="163"/>
                  </a:lnTo>
                  <a:lnTo>
                    <a:pt x="89" y="163"/>
                  </a:lnTo>
                  <a:lnTo>
                    <a:pt x="79" y="153"/>
                  </a:lnTo>
                  <a:lnTo>
                    <a:pt x="68" y="142"/>
                  </a:lnTo>
                  <a:lnTo>
                    <a:pt x="59" y="128"/>
                  </a:lnTo>
                  <a:lnTo>
                    <a:pt x="51" y="112"/>
                  </a:lnTo>
                  <a:lnTo>
                    <a:pt x="46" y="94"/>
                  </a:lnTo>
                  <a:lnTo>
                    <a:pt x="48" y="75"/>
                  </a:lnTo>
                  <a:lnTo>
                    <a:pt x="54" y="54"/>
                  </a:lnTo>
                  <a:lnTo>
                    <a:pt x="68" y="31"/>
                  </a:lnTo>
                  <a:lnTo>
                    <a:pt x="66" y="36"/>
                  </a:lnTo>
                  <a:lnTo>
                    <a:pt x="61" y="48"/>
                  </a:lnTo>
                  <a:lnTo>
                    <a:pt x="56" y="65"/>
                  </a:lnTo>
                  <a:lnTo>
                    <a:pt x="55" y="86"/>
                  </a:lnTo>
                  <a:lnTo>
                    <a:pt x="59" y="108"/>
                  </a:lnTo>
                  <a:lnTo>
                    <a:pt x="71" y="129"/>
                  </a:lnTo>
                  <a:lnTo>
                    <a:pt x="94" y="146"/>
                  </a:lnTo>
                  <a:lnTo>
                    <a:pt x="132" y="158"/>
                  </a:lnTo>
                  <a:lnTo>
                    <a:pt x="141" y="156"/>
                  </a:lnTo>
                  <a:lnTo>
                    <a:pt x="148" y="153"/>
                  </a:lnTo>
                  <a:lnTo>
                    <a:pt x="156" y="151"/>
                  </a:lnTo>
                  <a:lnTo>
                    <a:pt x="162" y="147"/>
                  </a:lnTo>
                  <a:lnTo>
                    <a:pt x="157" y="146"/>
                  </a:lnTo>
                  <a:lnTo>
                    <a:pt x="145" y="142"/>
                  </a:lnTo>
                  <a:lnTo>
                    <a:pt x="129" y="136"/>
                  </a:lnTo>
                  <a:lnTo>
                    <a:pt x="110" y="128"/>
                  </a:lnTo>
                  <a:lnTo>
                    <a:pt x="93" y="115"/>
                  </a:lnTo>
                  <a:lnTo>
                    <a:pt x="82" y="98"/>
                  </a:lnTo>
                  <a:lnTo>
                    <a:pt x="77" y="79"/>
                  </a:lnTo>
                  <a:lnTo>
                    <a:pt x="83" y="54"/>
                  </a:lnTo>
                  <a:lnTo>
                    <a:pt x="88" y="61"/>
                  </a:lnTo>
                  <a:lnTo>
                    <a:pt x="91" y="60"/>
                  </a:lnTo>
                  <a:lnTo>
                    <a:pt x="94" y="59"/>
                  </a:lnTo>
                  <a:lnTo>
                    <a:pt x="98" y="56"/>
                  </a:lnTo>
                  <a:lnTo>
                    <a:pt x="103" y="54"/>
                  </a:lnTo>
                  <a:lnTo>
                    <a:pt x="93" y="36"/>
                  </a:lnTo>
                  <a:lnTo>
                    <a:pt x="111" y="48"/>
                  </a:lnTo>
                  <a:lnTo>
                    <a:pt x="116" y="44"/>
                  </a:lnTo>
                  <a:lnTo>
                    <a:pt x="120" y="39"/>
                  </a:lnTo>
                  <a:lnTo>
                    <a:pt x="125" y="34"/>
                  </a:lnTo>
                  <a:lnTo>
                    <a:pt x="129" y="29"/>
                  </a:lnTo>
                  <a:lnTo>
                    <a:pt x="124" y="26"/>
                  </a:lnTo>
                  <a:lnTo>
                    <a:pt x="119" y="23"/>
                  </a:lnTo>
                  <a:lnTo>
                    <a:pt x="113" y="20"/>
                  </a:lnTo>
                  <a:lnTo>
                    <a:pt x="107" y="17"/>
                  </a:lnTo>
                  <a:lnTo>
                    <a:pt x="100" y="16"/>
                  </a:lnTo>
                  <a:lnTo>
                    <a:pt x="94" y="16"/>
                  </a:lnTo>
                  <a:lnTo>
                    <a:pt x="87" y="20"/>
                  </a:lnTo>
                  <a:lnTo>
                    <a:pt x="81" y="25"/>
                  </a:lnTo>
                  <a:lnTo>
                    <a:pt x="81" y="23"/>
                  </a:lnTo>
                  <a:lnTo>
                    <a:pt x="82" y="21"/>
                  </a:lnTo>
                  <a:lnTo>
                    <a:pt x="83" y="18"/>
                  </a:lnTo>
                  <a:lnTo>
                    <a:pt x="8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0" name="Freeform 54"/>
            <p:cNvSpPr>
              <a:spLocks/>
            </p:cNvSpPr>
            <p:nvPr/>
          </p:nvSpPr>
          <p:spPr bwMode="auto">
            <a:xfrm>
              <a:off x="1097" y="3379"/>
              <a:ext cx="12" cy="26"/>
            </a:xfrm>
            <a:custGeom>
              <a:avLst/>
              <a:gdLst>
                <a:gd name="T0" fmla="*/ 57 w 57"/>
                <a:gd name="T1" fmla="*/ 0 h 126"/>
                <a:gd name="T2" fmla="*/ 54 w 57"/>
                <a:gd name="T3" fmla="*/ 2 h 126"/>
                <a:gd name="T4" fmla="*/ 46 w 57"/>
                <a:gd name="T5" fmla="*/ 4 h 126"/>
                <a:gd name="T6" fmla="*/ 35 w 57"/>
                <a:gd name="T7" fmla="*/ 9 h 126"/>
                <a:gd name="T8" fmla="*/ 24 w 57"/>
                <a:gd name="T9" fmla="*/ 19 h 126"/>
                <a:gd name="T10" fmla="*/ 12 w 57"/>
                <a:gd name="T11" fmla="*/ 31 h 126"/>
                <a:gd name="T12" fmla="*/ 4 w 57"/>
                <a:gd name="T13" fmla="*/ 48 h 126"/>
                <a:gd name="T14" fmla="*/ 0 w 57"/>
                <a:gd name="T15" fmla="*/ 72 h 126"/>
                <a:gd name="T16" fmla="*/ 3 w 57"/>
                <a:gd name="T17" fmla="*/ 100 h 126"/>
                <a:gd name="T18" fmla="*/ 9 w 57"/>
                <a:gd name="T19" fmla="*/ 108 h 126"/>
                <a:gd name="T20" fmla="*/ 16 w 57"/>
                <a:gd name="T21" fmla="*/ 116 h 126"/>
                <a:gd name="T22" fmla="*/ 25 w 57"/>
                <a:gd name="T23" fmla="*/ 121 h 126"/>
                <a:gd name="T24" fmla="*/ 33 w 57"/>
                <a:gd name="T25" fmla="*/ 126 h 126"/>
                <a:gd name="T26" fmla="*/ 27 w 57"/>
                <a:gd name="T27" fmla="*/ 116 h 126"/>
                <a:gd name="T28" fmla="*/ 20 w 57"/>
                <a:gd name="T29" fmla="*/ 102 h 126"/>
                <a:gd name="T30" fmla="*/ 14 w 57"/>
                <a:gd name="T31" fmla="*/ 85 h 126"/>
                <a:gd name="T32" fmla="*/ 11 w 57"/>
                <a:gd name="T33" fmla="*/ 68 h 126"/>
                <a:gd name="T34" fmla="*/ 12 w 57"/>
                <a:gd name="T35" fmla="*/ 50 h 126"/>
                <a:gd name="T36" fmla="*/ 19 w 57"/>
                <a:gd name="T37" fmla="*/ 32 h 126"/>
                <a:gd name="T38" fmla="*/ 33 w 57"/>
                <a:gd name="T39" fmla="*/ 15 h 126"/>
                <a:gd name="T40" fmla="*/ 57 w 57"/>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26">
                  <a:moveTo>
                    <a:pt x="57" y="0"/>
                  </a:moveTo>
                  <a:lnTo>
                    <a:pt x="54" y="2"/>
                  </a:lnTo>
                  <a:lnTo>
                    <a:pt x="46" y="4"/>
                  </a:lnTo>
                  <a:lnTo>
                    <a:pt x="35" y="9"/>
                  </a:lnTo>
                  <a:lnTo>
                    <a:pt x="24" y="19"/>
                  </a:lnTo>
                  <a:lnTo>
                    <a:pt x="12" y="31"/>
                  </a:lnTo>
                  <a:lnTo>
                    <a:pt x="4" y="48"/>
                  </a:lnTo>
                  <a:lnTo>
                    <a:pt x="0" y="72"/>
                  </a:lnTo>
                  <a:lnTo>
                    <a:pt x="3" y="100"/>
                  </a:lnTo>
                  <a:lnTo>
                    <a:pt x="9" y="108"/>
                  </a:lnTo>
                  <a:lnTo>
                    <a:pt x="16" y="116"/>
                  </a:lnTo>
                  <a:lnTo>
                    <a:pt x="25" y="121"/>
                  </a:lnTo>
                  <a:lnTo>
                    <a:pt x="33" y="126"/>
                  </a:lnTo>
                  <a:lnTo>
                    <a:pt x="27" y="116"/>
                  </a:lnTo>
                  <a:lnTo>
                    <a:pt x="20" y="102"/>
                  </a:lnTo>
                  <a:lnTo>
                    <a:pt x="14" y="85"/>
                  </a:lnTo>
                  <a:lnTo>
                    <a:pt x="11" y="68"/>
                  </a:lnTo>
                  <a:lnTo>
                    <a:pt x="12" y="50"/>
                  </a:lnTo>
                  <a:lnTo>
                    <a:pt x="19" y="32"/>
                  </a:lnTo>
                  <a:lnTo>
                    <a:pt x="33" y="15"/>
                  </a:lnTo>
                  <a:lnTo>
                    <a:pt x="57"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1" name="Freeform 55"/>
            <p:cNvSpPr>
              <a:spLocks/>
            </p:cNvSpPr>
            <p:nvPr/>
          </p:nvSpPr>
          <p:spPr bwMode="auto">
            <a:xfrm>
              <a:off x="1112" y="3394"/>
              <a:ext cx="6" cy="6"/>
            </a:xfrm>
            <a:custGeom>
              <a:avLst/>
              <a:gdLst>
                <a:gd name="T0" fmla="*/ 30 w 31"/>
                <a:gd name="T1" fmla="*/ 22 h 27"/>
                <a:gd name="T2" fmla="*/ 31 w 31"/>
                <a:gd name="T3" fmla="*/ 19 h 27"/>
                <a:gd name="T4" fmla="*/ 30 w 31"/>
                <a:gd name="T5" fmla="*/ 14 h 27"/>
                <a:gd name="T6" fmla="*/ 26 w 31"/>
                <a:gd name="T7" fmla="*/ 9 h 27"/>
                <a:gd name="T8" fmla="*/ 21 w 31"/>
                <a:gd name="T9" fmla="*/ 4 h 27"/>
                <a:gd name="T10" fmla="*/ 15 w 31"/>
                <a:gd name="T11" fmla="*/ 2 h 27"/>
                <a:gd name="T12" fmla="*/ 10 w 31"/>
                <a:gd name="T13" fmla="*/ 0 h 27"/>
                <a:gd name="T14" fmla="*/ 5 w 31"/>
                <a:gd name="T15" fmla="*/ 2 h 27"/>
                <a:gd name="T16" fmla="*/ 2 w 31"/>
                <a:gd name="T17" fmla="*/ 4 h 27"/>
                <a:gd name="T18" fmla="*/ 0 w 31"/>
                <a:gd name="T19" fmla="*/ 8 h 27"/>
                <a:gd name="T20" fmla="*/ 2 w 31"/>
                <a:gd name="T21" fmla="*/ 13 h 27"/>
                <a:gd name="T22" fmla="*/ 4 w 31"/>
                <a:gd name="T23" fmla="*/ 19 h 27"/>
                <a:gd name="T24" fmla="*/ 9 w 31"/>
                <a:gd name="T25" fmla="*/ 22 h 27"/>
                <a:gd name="T26" fmla="*/ 15 w 31"/>
                <a:gd name="T27" fmla="*/ 26 h 27"/>
                <a:gd name="T28" fmla="*/ 21 w 31"/>
                <a:gd name="T29" fmla="*/ 27 h 27"/>
                <a:gd name="T30" fmla="*/ 26 w 31"/>
                <a:gd name="T31" fmla="*/ 26 h 27"/>
                <a:gd name="T32" fmla="*/ 30 w 31"/>
                <a:gd name="T3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7">
                  <a:moveTo>
                    <a:pt x="30" y="22"/>
                  </a:moveTo>
                  <a:lnTo>
                    <a:pt x="31" y="19"/>
                  </a:lnTo>
                  <a:lnTo>
                    <a:pt x="30" y="14"/>
                  </a:lnTo>
                  <a:lnTo>
                    <a:pt x="26" y="9"/>
                  </a:lnTo>
                  <a:lnTo>
                    <a:pt x="21" y="4"/>
                  </a:lnTo>
                  <a:lnTo>
                    <a:pt x="15" y="2"/>
                  </a:lnTo>
                  <a:lnTo>
                    <a:pt x="10" y="0"/>
                  </a:lnTo>
                  <a:lnTo>
                    <a:pt x="5" y="2"/>
                  </a:lnTo>
                  <a:lnTo>
                    <a:pt x="2" y="4"/>
                  </a:lnTo>
                  <a:lnTo>
                    <a:pt x="0" y="8"/>
                  </a:lnTo>
                  <a:lnTo>
                    <a:pt x="2" y="13"/>
                  </a:lnTo>
                  <a:lnTo>
                    <a:pt x="4" y="19"/>
                  </a:lnTo>
                  <a:lnTo>
                    <a:pt x="9" y="22"/>
                  </a:lnTo>
                  <a:lnTo>
                    <a:pt x="15" y="26"/>
                  </a:lnTo>
                  <a:lnTo>
                    <a:pt x="21" y="27"/>
                  </a:lnTo>
                  <a:lnTo>
                    <a:pt x="26" y="26"/>
                  </a:lnTo>
                  <a:lnTo>
                    <a:pt x="30" y="2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2" name="Freeform 56"/>
            <p:cNvSpPr>
              <a:spLocks/>
            </p:cNvSpPr>
            <p:nvPr/>
          </p:nvSpPr>
          <p:spPr bwMode="auto">
            <a:xfrm>
              <a:off x="1128" y="3371"/>
              <a:ext cx="82" cy="74"/>
            </a:xfrm>
            <a:custGeom>
              <a:avLst/>
              <a:gdLst>
                <a:gd name="T0" fmla="*/ 408 w 408"/>
                <a:gd name="T1" fmla="*/ 27 h 370"/>
                <a:gd name="T2" fmla="*/ 406 w 408"/>
                <a:gd name="T3" fmla="*/ 28 h 370"/>
                <a:gd name="T4" fmla="*/ 400 w 408"/>
                <a:gd name="T5" fmla="*/ 31 h 370"/>
                <a:gd name="T6" fmla="*/ 391 w 408"/>
                <a:gd name="T7" fmla="*/ 34 h 370"/>
                <a:gd name="T8" fmla="*/ 379 w 408"/>
                <a:gd name="T9" fmla="*/ 40 h 370"/>
                <a:gd name="T10" fmla="*/ 364 w 408"/>
                <a:gd name="T11" fmla="*/ 48 h 370"/>
                <a:gd name="T12" fmla="*/ 347 w 408"/>
                <a:gd name="T13" fmla="*/ 58 h 370"/>
                <a:gd name="T14" fmla="*/ 327 w 408"/>
                <a:gd name="T15" fmla="*/ 69 h 370"/>
                <a:gd name="T16" fmla="*/ 307 w 408"/>
                <a:gd name="T17" fmla="*/ 81 h 370"/>
                <a:gd name="T18" fmla="*/ 286 w 408"/>
                <a:gd name="T19" fmla="*/ 94 h 370"/>
                <a:gd name="T20" fmla="*/ 266 w 408"/>
                <a:gd name="T21" fmla="*/ 110 h 370"/>
                <a:gd name="T22" fmla="*/ 245 w 408"/>
                <a:gd name="T23" fmla="*/ 128 h 370"/>
                <a:gd name="T24" fmla="*/ 224 w 408"/>
                <a:gd name="T25" fmla="*/ 146 h 370"/>
                <a:gd name="T26" fmla="*/ 204 w 408"/>
                <a:gd name="T27" fmla="*/ 167 h 370"/>
                <a:gd name="T28" fmla="*/ 187 w 408"/>
                <a:gd name="T29" fmla="*/ 189 h 370"/>
                <a:gd name="T30" fmla="*/ 170 w 408"/>
                <a:gd name="T31" fmla="*/ 212 h 370"/>
                <a:gd name="T32" fmla="*/ 156 w 408"/>
                <a:gd name="T33" fmla="*/ 237 h 370"/>
                <a:gd name="T34" fmla="*/ 134 w 408"/>
                <a:gd name="T35" fmla="*/ 281 h 370"/>
                <a:gd name="T36" fmla="*/ 116 w 408"/>
                <a:gd name="T37" fmla="*/ 315 h 370"/>
                <a:gd name="T38" fmla="*/ 98 w 408"/>
                <a:gd name="T39" fmla="*/ 341 h 370"/>
                <a:gd name="T40" fmla="*/ 84 w 408"/>
                <a:gd name="T41" fmla="*/ 357 h 370"/>
                <a:gd name="T42" fmla="*/ 66 w 408"/>
                <a:gd name="T43" fmla="*/ 367 h 370"/>
                <a:gd name="T44" fmla="*/ 48 w 408"/>
                <a:gd name="T45" fmla="*/ 370 h 370"/>
                <a:gd name="T46" fmla="*/ 27 w 408"/>
                <a:gd name="T47" fmla="*/ 368 h 370"/>
                <a:gd name="T48" fmla="*/ 0 w 408"/>
                <a:gd name="T49" fmla="*/ 361 h 370"/>
                <a:gd name="T50" fmla="*/ 0 w 408"/>
                <a:gd name="T51" fmla="*/ 357 h 370"/>
                <a:gd name="T52" fmla="*/ 1 w 408"/>
                <a:gd name="T53" fmla="*/ 346 h 370"/>
                <a:gd name="T54" fmla="*/ 4 w 408"/>
                <a:gd name="T55" fmla="*/ 329 h 370"/>
                <a:gd name="T56" fmla="*/ 10 w 408"/>
                <a:gd name="T57" fmla="*/ 307 h 370"/>
                <a:gd name="T58" fmla="*/ 17 w 408"/>
                <a:gd name="T59" fmla="*/ 281 h 370"/>
                <a:gd name="T60" fmla="*/ 27 w 408"/>
                <a:gd name="T61" fmla="*/ 250 h 370"/>
                <a:gd name="T62" fmla="*/ 42 w 408"/>
                <a:gd name="T63" fmla="*/ 218 h 370"/>
                <a:gd name="T64" fmla="*/ 60 w 408"/>
                <a:gd name="T65" fmla="*/ 185 h 370"/>
                <a:gd name="T66" fmla="*/ 82 w 408"/>
                <a:gd name="T67" fmla="*/ 152 h 370"/>
                <a:gd name="T68" fmla="*/ 111 w 408"/>
                <a:gd name="T69" fmla="*/ 120 h 370"/>
                <a:gd name="T70" fmla="*/ 143 w 408"/>
                <a:gd name="T71" fmla="*/ 90 h 370"/>
                <a:gd name="T72" fmla="*/ 182 w 408"/>
                <a:gd name="T73" fmla="*/ 61 h 370"/>
                <a:gd name="T74" fmla="*/ 226 w 408"/>
                <a:gd name="T75" fmla="*/ 38 h 370"/>
                <a:gd name="T76" fmla="*/ 278 w 408"/>
                <a:gd name="T77" fmla="*/ 18 h 370"/>
                <a:gd name="T78" fmla="*/ 337 w 408"/>
                <a:gd name="T79" fmla="*/ 6 h 370"/>
                <a:gd name="T80" fmla="*/ 403 w 408"/>
                <a:gd name="T81" fmla="*/ 0 h 370"/>
                <a:gd name="T82" fmla="*/ 408 w 408"/>
                <a:gd name="T83" fmla="*/ 2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 h="370">
                  <a:moveTo>
                    <a:pt x="408" y="27"/>
                  </a:moveTo>
                  <a:lnTo>
                    <a:pt x="406" y="28"/>
                  </a:lnTo>
                  <a:lnTo>
                    <a:pt x="400" y="31"/>
                  </a:lnTo>
                  <a:lnTo>
                    <a:pt x="391" y="34"/>
                  </a:lnTo>
                  <a:lnTo>
                    <a:pt x="379" y="40"/>
                  </a:lnTo>
                  <a:lnTo>
                    <a:pt x="364" y="48"/>
                  </a:lnTo>
                  <a:lnTo>
                    <a:pt x="347" y="58"/>
                  </a:lnTo>
                  <a:lnTo>
                    <a:pt x="327" y="69"/>
                  </a:lnTo>
                  <a:lnTo>
                    <a:pt x="307" y="81"/>
                  </a:lnTo>
                  <a:lnTo>
                    <a:pt x="286" y="94"/>
                  </a:lnTo>
                  <a:lnTo>
                    <a:pt x="266" y="110"/>
                  </a:lnTo>
                  <a:lnTo>
                    <a:pt x="245" y="128"/>
                  </a:lnTo>
                  <a:lnTo>
                    <a:pt x="224" y="146"/>
                  </a:lnTo>
                  <a:lnTo>
                    <a:pt x="204" y="167"/>
                  </a:lnTo>
                  <a:lnTo>
                    <a:pt x="187" y="189"/>
                  </a:lnTo>
                  <a:lnTo>
                    <a:pt x="170" y="212"/>
                  </a:lnTo>
                  <a:lnTo>
                    <a:pt x="156" y="237"/>
                  </a:lnTo>
                  <a:lnTo>
                    <a:pt x="134" y="281"/>
                  </a:lnTo>
                  <a:lnTo>
                    <a:pt x="116" y="315"/>
                  </a:lnTo>
                  <a:lnTo>
                    <a:pt x="98" y="341"/>
                  </a:lnTo>
                  <a:lnTo>
                    <a:pt x="84" y="357"/>
                  </a:lnTo>
                  <a:lnTo>
                    <a:pt x="66" y="367"/>
                  </a:lnTo>
                  <a:lnTo>
                    <a:pt x="48" y="370"/>
                  </a:lnTo>
                  <a:lnTo>
                    <a:pt x="27" y="368"/>
                  </a:lnTo>
                  <a:lnTo>
                    <a:pt x="0" y="361"/>
                  </a:lnTo>
                  <a:lnTo>
                    <a:pt x="0" y="357"/>
                  </a:lnTo>
                  <a:lnTo>
                    <a:pt x="1" y="346"/>
                  </a:lnTo>
                  <a:lnTo>
                    <a:pt x="4" y="329"/>
                  </a:lnTo>
                  <a:lnTo>
                    <a:pt x="10" y="307"/>
                  </a:lnTo>
                  <a:lnTo>
                    <a:pt x="17" y="281"/>
                  </a:lnTo>
                  <a:lnTo>
                    <a:pt x="27" y="250"/>
                  </a:lnTo>
                  <a:lnTo>
                    <a:pt x="42" y="218"/>
                  </a:lnTo>
                  <a:lnTo>
                    <a:pt x="60" y="185"/>
                  </a:lnTo>
                  <a:lnTo>
                    <a:pt x="82" y="152"/>
                  </a:lnTo>
                  <a:lnTo>
                    <a:pt x="111" y="120"/>
                  </a:lnTo>
                  <a:lnTo>
                    <a:pt x="143" y="90"/>
                  </a:lnTo>
                  <a:lnTo>
                    <a:pt x="182" y="61"/>
                  </a:lnTo>
                  <a:lnTo>
                    <a:pt x="226" y="38"/>
                  </a:lnTo>
                  <a:lnTo>
                    <a:pt x="278" y="18"/>
                  </a:lnTo>
                  <a:lnTo>
                    <a:pt x="337" y="6"/>
                  </a:lnTo>
                  <a:lnTo>
                    <a:pt x="403" y="0"/>
                  </a:lnTo>
                  <a:lnTo>
                    <a:pt x="408" y="27"/>
                  </a:lnTo>
                  <a:close/>
                </a:path>
              </a:pathLst>
            </a:custGeom>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3" name="Freeform 57"/>
            <p:cNvSpPr>
              <a:spLocks/>
            </p:cNvSpPr>
            <p:nvPr/>
          </p:nvSpPr>
          <p:spPr bwMode="auto">
            <a:xfrm>
              <a:off x="1117" y="3363"/>
              <a:ext cx="92" cy="91"/>
            </a:xfrm>
            <a:custGeom>
              <a:avLst/>
              <a:gdLst>
                <a:gd name="T0" fmla="*/ 56 w 459"/>
                <a:gd name="T1" fmla="*/ 401 h 454"/>
                <a:gd name="T2" fmla="*/ 45 w 459"/>
                <a:gd name="T3" fmla="*/ 441 h 454"/>
                <a:gd name="T4" fmla="*/ 34 w 459"/>
                <a:gd name="T5" fmla="*/ 454 h 454"/>
                <a:gd name="T6" fmla="*/ 24 w 459"/>
                <a:gd name="T7" fmla="*/ 447 h 454"/>
                <a:gd name="T8" fmla="*/ 17 w 459"/>
                <a:gd name="T9" fmla="*/ 425 h 454"/>
                <a:gd name="T10" fmla="*/ 9 w 459"/>
                <a:gd name="T11" fmla="*/ 397 h 454"/>
                <a:gd name="T12" fmla="*/ 4 w 459"/>
                <a:gd name="T13" fmla="*/ 367 h 454"/>
                <a:gd name="T14" fmla="*/ 1 w 459"/>
                <a:gd name="T15" fmla="*/ 345 h 454"/>
                <a:gd name="T16" fmla="*/ 0 w 459"/>
                <a:gd name="T17" fmla="*/ 337 h 454"/>
                <a:gd name="T18" fmla="*/ 0 w 459"/>
                <a:gd name="T19" fmla="*/ 333 h 454"/>
                <a:gd name="T20" fmla="*/ 1 w 459"/>
                <a:gd name="T21" fmla="*/ 325 h 454"/>
                <a:gd name="T22" fmla="*/ 2 w 459"/>
                <a:gd name="T23" fmla="*/ 310 h 454"/>
                <a:gd name="T24" fmla="*/ 6 w 459"/>
                <a:gd name="T25" fmla="*/ 290 h 454"/>
                <a:gd name="T26" fmla="*/ 13 w 459"/>
                <a:gd name="T27" fmla="*/ 267 h 454"/>
                <a:gd name="T28" fmla="*/ 23 w 459"/>
                <a:gd name="T29" fmla="*/ 241 h 454"/>
                <a:gd name="T30" fmla="*/ 36 w 459"/>
                <a:gd name="T31" fmla="*/ 214 h 454"/>
                <a:gd name="T32" fmla="*/ 55 w 459"/>
                <a:gd name="T33" fmla="*/ 185 h 454"/>
                <a:gd name="T34" fmla="*/ 78 w 459"/>
                <a:gd name="T35" fmla="*/ 155 h 454"/>
                <a:gd name="T36" fmla="*/ 108 w 459"/>
                <a:gd name="T37" fmla="*/ 126 h 454"/>
                <a:gd name="T38" fmla="*/ 145 w 459"/>
                <a:gd name="T39" fmla="*/ 98 h 454"/>
                <a:gd name="T40" fmla="*/ 188 w 459"/>
                <a:gd name="T41" fmla="*/ 71 h 454"/>
                <a:gd name="T42" fmla="*/ 239 w 459"/>
                <a:gd name="T43" fmla="*/ 47 h 454"/>
                <a:gd name="T44" fmla="*/ 299 w 459"/>
                <a:gd name="T45" fmla="*/ 27 h 454"/>
                <a:gd name="T46" fmla="*/ 368 w 459"/>
                <a:gd name="T47" fmla="*/ 11 h 454"/>
                <a:gd name="T48" fmla="*/ 448 w 459"/>
                <a:gd name="T49" fmla="*/ 0 h 454"/>
                <a:gd name="T50" fmla="*/ 459 w 459"/>
                <a:gd name="T51" fmla="*/ 40 h 454"/>
                <a:gd name="T52" fmla="*/ 416 w 459"/>
                <a:gd name="T53" fmla="*/ 50 h 454"/>
                <a:gd name="T54" fmla="*/ 377 w 459"/>
                <a:gd name="T55" fmla="*/ 63 h 454"/>
                <a:gd name="T56" fmla="*/ 340 w 459"/>
                <a:gd name="T57" fmla="*/ 77 h 454"/>
                <a:gd name="T58" fmla="*/ 307 w 459"/>
                <a:gd name="T59" fmla="*/ 93 h 454"/>
                <a:gd name="T60" fmla="*/ 276 w 459"/>
                <a:gd name="T61" fmla="*/ 111 h 454"/>
                <a:gd name="T62" fmla="*/ 248 w 459"/>
                <a:gd name="T63" fmla="*/ 130 h 454"/>
                <a:gd name="T64" fmla="*/ 222 w 459"/>
                <a:gd name="T65" fmla="*/ 150 h 454"/>
                <a:gd name="T66" fmla="*/ 197 w 459"/>
                <a:gd name="T67" fmla="*/ 174 h 454"/>
                <a:gd name="T68" fmla="*/ 175 w 459"/>
                <a:gd name="T69" fmla="*/ 197 h 454"/>
                <a:gd name="T70" fmla="*/ 156 w 459"/>
                <a:gd name="T71" fmla="*/ 223 h 454"/>
                <a:gd name="T72" fmla="*/ 137 w 459"/>
                <a:gd name="T73" fmla="*/ 250 h 454"/>
                <a:gd name="T74" fmla="*/ 119 w 459"/>
                <a:gd name="T75" fmla="*/ 277 h 454"/>
                <a:gd name="T76" fmla="*/ 103 w 459"/>
                <a:gd name="T77" fmla="*/ 306 h 454"/>
                <a:gd name="T78" fmla="*/ 87 w 459"/>
                <a:gd name="T79" fmla="*/ 337 h 454"/>
                <a:gd name="T80" fmla="*/ 71 w 459"/>
                <a:gd name="T81" fmla="*/ 369 h 454"/>
                <a:gd name="T82" fmla="*/ 56 w 459"/>
                <a:gd name="T83" fmla="*/ 40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454">
                  <a:moveTo>
                    <a:pt x="56" y="401"/>
                  </a:moveTo>
                  <a:lnTo>
                    <a:pt x="45" y="441"/>
                  </a:lnTo>
                  <a:lnTo>
                    <a:pt x="34" y="454"/>
                  </a:lnTo>
                  <a:lnTo>
                    <a:pt x="24" y="447"/>
                  </a:lnTo>
                  <a:lnTo>
                    <a:pt x="17" y="425"/>
                  </a:lnTo>
                  <a:lnTo>
                    <a:pt x="9" y="397"/>
                  </a:lnTo>
                  <a:lnTo>
                    <a:pt x="4" y="367"/>
                  </a:lnTo>
                  <a:lnTo>
                    <a:pt x="1" y="345"/>
                  </a:lnTo>
                  <a:lnTo>
                    <a:pt x="0" y="337"/>
                  </a:lnTo>
                  <a:lnTo>
                    <a:pt x="0" y="333"/>
                  </a:lnTo>
                  <a:lnTo>
                    <a:pt x="1" y="325"/>
                  </a:lnTo>
                  <a:lnTo>
                    <a:pt x="2" y="310"/>
                  </a:lnTo>
                  <a:lnTo>
                    <a:pt x="6" y="290"/>
                  </a:lnTo>
                  <a:lnTo>
                    <a:pt x="13" y="267"/>
                  </a:lnTo>
                  <a:lnTo>
                    <a:pt x="23" y="241"/>
                  </a:lnTo>
                  <a:lnTo>
                    <a:pt x="36" y="214"/>
                  </a:lnTo>
                  <a:lnTo>
                    <a:pt x="55" y="185"/>
                  </a:lnTo>
                  <a:lnTo>
                    <a:pt x="78" y="155"/>
                  </a:lnTo>
                  <a:lnTo>
                    <a:pt x="108" y="126"/>
                  </a:lnTo>
                  <a:lnTo>
                    <a:pt x="145" y="98"/>
                  </a:lnTo>
                  <a:lnTo>
                    <a:pt x="188" y="71"/>
                  </a:lnTo>
                  <a:lnTo>
                    <a:pt x="239" y="47"/>
                  </a:lnTo>
                  <a:lnTo>
                    <a:pt x="299" y="27"/>
                  </a:lnTo>
                  <a:lnTo>
                    <a:pt x="368" y="11"/>
                  </a:lnTo>
                  <a:lnTo>
                    <a:pt x="448" y="0"/>
                  </a:lnTo>
                  <a:lnTo>
                    <a:pt x="459" y="40"/>
                  </a:lnTo>
                  <a:lnTo>
                    <a:pt x="416" y="50"/>
                  </a:lnTo>
                  <a:lnTo>
                    <a:pt x="377" y="63"/>
                  </a:lnTo>
                  <a:lnTo>
                    <a:pt x="340" y="77"/>
                  </a:lnTo>
                  <a:lnTo>
                    <a:pt x="307" y="93"/>
                  </a:lnTo>
                  <a:lnTo>
                    <a:pt x="276" y="111"/>
                  </a:lnTo>
                  <a:lnTo>
                    <a:pt x="248" y="130"/>
                  </a:lnTo>
                  <a:lnTo>
                    <a:pt x="222" y="150"/>
                  </a:lnTo>
                  <a:lnTo>
                    <a:pt x="197" y="174"/>
                  </a:lnTo>
                  <a:lnTo>
                    <a:pt x="175" y="197"/>
                  </a:lnTo>
                  <a:lnTo>
                    <a:pt x="156" y="223"/>
                  </a:lnTo>
                  <a:lnTo>
                    <a:pt x="137" y="250"/>
                  </a:lnTo>
                  <a:lnTo>
                    <a:pt x="119" y="277"/>
                  </a:lnTo>
                  <a:lnTo>
                    <a:pt x="103" y="306"/>
                  </a:lnTo>
                  <a:lnTo>
                    <a:pt x="87" y="337"/>
                  </a:lnTo>
                  <a:lnTo>
                    <a:pt x="71" y="369"/>
                  </a:lnTo>
                  <a:lnTo>
                    <a:pt x="56" y="401"/>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4" name="Freeform 58"/>
            <p:cNvSpPr>
              <a:spLocks/>
            </p:cNvSpPr>
            <p:nvPr/>
          </p:nvSpPr>
          <p:spPr bwMode="auto">
            <a:xfrm>
              <a:off x="1136" y="3364"/>
              <a:ext cx="15" cy="6"/>
            </a:xfrm>
            <a:custGeom>
              <a:avLst/>
              <a:gdLst>
                <a:gd name="T0" fmla="*/ 0 w 77"/>
                <a:gd name="T1" fmla="*/ 31 h 31"/>
                <a:gd name="T2" fmla="*/ 77 w 77"/>
                <a:gd name="T3" fmla="*/ 25 h 31"/>
                <a:gd name="T4" fmla="*/ 69 w 77"/>
                <a:gd name="T5" fmla="*/ 0 h 31"/>
                <a:gd name="T6" fmla="*/ 0 w 77"/>
                <a:gd name="T7" fmla="*/ 31 h 31"/>
              </a:gdLst>
              <a:ahLst/>
              <a:cxnLst>
                <a:cxn ang="0">
                  <a:pos x="T0" y="T1"/>
                </a:cxn>
                <a:cxn ang="0">
                  <a:pos x="T2" y="T3"/>
                </a:cxn>
                <a:cxn ang="0">
                  <a:pos x="T4" y="T5"/>
                </a:cxn>
                <a:cxn ang="0">
                  <a:pos x="T6" y="T7"/>
                </a:cxn>
              </a:cxnLst>
              <a:rect l="0" t="0" r="r" b="b"/>
              <a:pathLst>
                <a:path w="77" h="31">
                  <a:moveTo>
                    <a:pt x="0" y="31"/>
                  </a:moveTo>
                  <a:lnTo>
                    <a:pt x="77" y="25"/>
                  </a:lnTo>
                  <a:lnTo>
                    <a:pt x="69" y="0"/>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5" name="Freeform 59"/>
            <p:cNvSpPr>
              <a:spLocks/>
            </p:cNvSpPr>
            <p:nvPr/>
          </p:nvSpPr>
          <p:spPr bwMode="auto">
            <a:xfrm>
              <a:off x="1123" y="3340"/>
              <a:ext cx="9" cy="14"/>
            </a:xfrm>
            <a:custGeom>
              <a:avLst/>
              <a:gdLst>
                <a:gd name="T0" fmla="*/ 0 w 45"/>
                <a:gd name="T1" fmla="*/ 70 h 70"/>
                <a:gd name="T2" fmla="*/ 45 w 45"/>
                <a:gd name="T3" fmla="*/ 15 h 70"/>
                <a:gd name="T4" fmla="*/ 20 w 45"/>
                <a:gd name="T5" fmla="*/ 0 h 70"/>
                <a:gd name="T6" fmla="*/ 0 w 45"/>
                <a:gd name="T7" fmla="*/ 70 h 70"/>
              </a:gdLst>
              <a:ahLst/>
              <a:cxnLst>
                <a:cxn ang="0">
                  <a:pos x="T0" y="T1"/>
                </a:cxn>
                <a:cxn ang="0">
                  <a:pos x="T2" y="T3"/>
                </a:cxn>
                <a:cxn ang="0">
                  <a:pos x="T4" y="T5"/>
                </a:cxn>
                <a:cxn ang="0">
                  <a:pos x="T6" y="T7"/>
                </a:cxn>
              </a:cxnLst>
              <a:rect l="0" t="0" r="r" b="b"/>
              <a:pathLst>
                <a:path w="45" h="70">
                  <a:moveTo>
                    <a:pt x="0" y="70"/>
                  </a:moveTo>
                  <a:lnTo>
                    <a:pt x="45" y="15"/>
                  </a:lnTo>
                  <a:lnTo>
                    <a:pt x="20" y="0"/>
                  </a:lnTo>
                  <a:lnTo>
                    <a:pt x="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6" name="Freeform 60"/>
            <p:cNvSpPr>
              <a:spLocks/>
            </p:cNvSpPr>
            <p:nvPr/>
          </p:nvSpPr>
          <p:spPr bwMode="auto">
            <a:xfrm>
              <a:off x="1094" y="3338"/>
              <a:ext cx="10" cy="16"/>
            </a:xfrm>
            <a:custGeom>
              <a:avLst/>
              <a:gdLst>
                <a:gd name="T0" fmla="*/ 49 w 49"/>
                <a:gd name="T1" fmla="*/ 78 h 78"/>
                <a:gd name="T2" fmla="*/ 0 w 49"/>
                <a:gd name="T3" fmla="*/ 8 h 78"/>
                <a:gd name="T4" fmla="*/ 27 w 49"/>
                <a:gd name="T5" fmla="*/ 0 h 78"/>
                <a:gd name="T6" fmla="*/ 49 w 49"/>
                <a:gd name="T7" fmla="*/ 78 h 78"/>
              </a:gdLst>
              <a:ahLst/>
              <a:cxnLst>
                <a:cxn ang="0">
                  <a:pos x="T0" y="T1"/>
                </a:cxn>
                <a:cxn ang="0">
                  <a:pos x="T2" y="T3"/>
                </a:cxn>
                <a:cxn ang="0">
                  <a:pos x="T4" y="T5"/>
                </a:cxn>
                <a:cxn ang="0">
                  <a:pos x="T6" y="T7"/>
                </a:cxn>
              </a:cxnLst>
              <a:rect l="0" t="0" r="r" b="b"/>
              <a:pathLst>
                <a:path w="49" h="78">
                  <a:moveTo>
                    <a:pt x="49" y="78"/>
                  </a:moveTo>
                  <a:lnTo>
                    <a:pt x="0" y="8"/>
                  </a:lnTo>
                  <a:lnTo>
                    <a:pt x="27" y="0"/>
                  </a:lnTo>
                  <a:lnTo>
                    <a:pt x="49" y="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7" name="Freeform 61"/>
            <p:cNvSpPr>
              <a:spLocks/>
            </p:cNvSpPr>
            <p:nvPr/>
          </p:nvSpPr>
          <p:spPr bwMode="auto">
            <a:xfrm>
              <a:off x="1069" y="3380"/>
              <a:ext cx="16" cy="6"/>
            </a:xfrm>
            <a:custGeom>
              <a:avLst/>
              <a:gdLst>
                <a:gd name="T0" fmla="*/ 81 w 81"/>
                <a:gd name="T1" fmla="*/ 6 h 29"/>
                <a:gd name="T2" fmla="*/ 0 w 81"/>
                <a:gd name="T3" fmla="*/ 0 h 29"/>
                <a:gd name="T4" fmla="*/ 3 w 81"/>
                <a:gd name="T5" fmla="*/ 29 h 29"/>
                <a:gd name="T6" fmla="*/ 81 w 81"/>
                <a:gd name="T7" fmla="*/ 6 h 29"/>
              </a:gdLst>
              <a:ahLst/>
              <a:cxnLst>
                <a:cxn ang="0">
                  <a:pos x="T0" y="T1"/>
                </a:cxn>
                <a:cxn ang="0">
                  <a:pos x="T2" y="T3"/>
                </a:cxn>
                <a:cxn ang="0">
                  <a:pos x="T4" y="T5"/>
                </a:cxn>
                <a:cxn ang="0">
                  <a:pos x="T6" y="T7"/>
                </a:cxn>
              </a:cxnLst>
              <a:rect l="0" t="0" r="r" b="b"/>
              <a:pathLst>
                <a:path w="81" h="29">
                  <a:moveTo>
                    <a:pt x="81" y="6"/>
                  </a:moveTo>
                  <a:lnTo>
                    <a:pt x="0" y="0"/>
                  </a:lnTo>
                  <a:lnTo>
                    <a:pt x="3" y="29"/>
                  </a:lnTo>
                  <a:lnTo>
                    <a:pt x="8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8" name="Freeform 62"/>
            <p:cNvSpPr>
              <a:spLocks/>
            </p:cNvSpPr>
            <p:nvPr/>
          </p:nvSpPr>
          <p:spPr bwMode="auto">
            <a:xfrm>
              <a:off x="1074" y="3354"/>
              <a:ext cx="13" cy="11"/>
            </a:xfrm>
            <a:custGeom>
              <a:avLst/>
              <a:gdLst>
                <a:gd name="T0" fmla="*/ 68 w 68"/>
                <a:gd name="T1" fmla="*/ 53 h 53"/>
                <a:gd name="T2" fmla="*/ 15 w 68"/>
                <a:gd name="T3" fmla="*/ 0 h 53"/>
                <a:gd name="T4" fmla="*/ 0 w 68"/>
                <a:gd name="T5" fmla="*/ 21 h 53"/>
                <a:gd name="T6" fmla="*/ 68 w 68"/>
                <a:gd name="T7" fmla="*/ 53 h 53"/>
              </a:gdLst>
              <a:ahLst/>
              <a:cxnLst>
                <a:cxn ang="0">
                  <a:pos x="T0" y="T1"/>
                </a:cxn>
                <a:cxn ang="0">
                  <a:pos x="T2" y="T3"/>
                </a:cxn>
                <a:cxn ang="0">
                  <a:pos x="T4" y="T5"/>
                </a:cxn>
                <a:cxn ang="0">
                  <a:pos x="T6" y="T7"/>
                </a:cxn>
              </a:cxnLst>
              <a:rect l="0" t="0" r="r" b="b"/>
              <a:pathLst>
                <a:path w="68" h="53">
                  <a:moveTo>
                    <a:pt x="68" y="53"/>
                  </a:moveTo>
                  <a:lnTo>
                    <a:pt x="15" y="0"/>
                  </a:lnTo>
                  <a:lnTo>
                    <a:pt x="0" y="21"/>
                  </a:lnTo>
                  <a:lnTo>
                    <a:pt x="68" y="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9" name="Freeform 63"/>
            <p:cNvSpPr>
              <a:spLocks/>
            </p:cNvSpPr>
            <p:nvPr/>
          </p:nvSpPr>
          <p:spPr bwMode="auto">
            <a:xfrm>
              <a:off x="1238" y="3305"/>
              <a:ext cx="9" cy="10"/>
            </a:xfrm>
            <a:custGeom>
              <a:avLst/>
              <a:gdLst>
                <a:gd name="T0" fmla="*/ 7 w 48"/>
                <a:gd name="T1" fmla="*/ 42 h 48"/>
                <a:gd name="T2" fmla="*/ 0 w 48"/>
                <a:gd name="T3" fmla="*/ 24 h 48"/>
                <a:gd name="T4" fmla="*/ 6 w 48"/>
                <a:gd name="T5" fmla="*/ 7 h 48"/>
                <a:gd name="T6" fmla="*/ 23 w 48"/>
                <a:gd name="T7" fmla="*/ 0 h 48"/>
                <a:gd name="T8" fmla="*/ 40 w 48"/>
                <a:gd name="T9" fmla="*/ 6 h 48"/>
                <a:gd name="T10" fmla="*/ 48 w 48"/>
                <a:gd name="T11" fmla="*/ 23 h 48"/>
                <a:gd name="T12" fmla="*/ 42 w 48"/>
                <a:gd name="T13" fmla="*/ 40 h 48"/>
                <a:gd name="T14" fmla="*/ 24 w 48"/>
                <a:gd name="T15" fmla="*/ 48 h 48"/>
                <a:gd name="T16" fmla="*/ 7 w 48"/>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7" y="42"/>
                  </a:moveTo>
                  <a:lnTo>
                    <a:pt x="0" y="24"/>
                  </a:lnTo>
                  <a:lnTo>
                    <a:pt x="6" y="7"/>
                  </a:lnTo>
                  <a:lnTo>
                    <a:pt x="23" y="0"/>
                  </a:lnTo>
                  <a:lnTo>
                    <a:pt x="40" y="6"/>
                  </a:lnTo>
                  <a:lnTo>
                    <a:pt x="48" y="23"/>
                  </a:lnTo>
                  <a:lnTo>
                    <a:pt x="42" y="40"/>
                  </a:lnTo>
                  <a:lnTo>
                    <a:pt x="24" y="48"/>
                  </a:lnTo>
                  <a:lnTo>
                    <a:pt x="7"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0" name="Freeform 64"/>
            <p:cNvSpPr>
              <a:spLocks/>
            </p:cNvSpPr>
            <p:nvPr/>
          </p:nvSpPr>
          <p:spPr bwMode="auto">
            <a:xfrm>
              <a:off x="1294" y="3290"/>
              <a:ext cx="140" cy="139"/>
            </a:xfrm>
            <a:custGeom>
              <a:avLst/>
              <a:gdLst>
                <a:gd name="T0" fmla="*/ 694 w 699"/>
                <a:gd name="T1" fmla="*/ 423 h 697"/>
                <a:gd name="T2" fmla="*/ 631 w 699"/>
                <a:gd name="T3" fmla="*/ 364 h 697"/>
                <a:gd name="T4" fmla="*/ 631 w 699"/>
                <a:gd name="T5" fmla="*/ 342 h 697"/>
                <a:gd name="T6" fmla="*/ 630 w 699"/>
                <a:gd name="T7" fmla="*/ 320 h 697"/>
                <a:gd name="T8" fmla="*/ 693 w 699"/>
                <a:gd name="T9" fmla="*/ 266 h 697"/>
                <a:gd name="T10" fmla="*/ 682 w 699"/>
                <a:gd name="T11" fmla="*/ 229 h 697"/>
                <a:gd name="T12" fmla="*/ 595 w 699"/>
                <a:gd name="T13" fmla="*/ 208 h 697"/>
                <a:gd name="T14" fmla="*/ 569 w 699"/>
                <a:gd name="T15" fmla="*/ 171 h 697"/>
                <a:gd name="T16" fmla="*/ 596 w 699"/>
                <a:gd name="T17" fmla="*/ 97 h 697"/>
                <a:gd name="T18" fmla="*/ 581 w 699"/>
                <a:gd name="T19" fmla="*/ 83 h 697"/>
                <a:gd name="T20" fmla="*/ 566 w 699"/>
                <a:gd name="T21" fmla="*/ 71 h 697"/>
                <a:gd name="T22" fmla="*/ 491 w 699"/>
                <a:gd name="T23" fmla="*/ 105 h 697"/>
                <a:gd name="T24" fmla="*/ 472 w 699"/>
                <a:gd name="T25" fmla="*/ 94 h 697"/>
                <a:gd name="T26" fmla="*/ 451 w 699"/>
                <a:gd name="T27" fmla="*/ 86 h 697"/>
                <a:gd name="T28" fmla="*/ 436 w 699"/>
                <a:gd name="T29" fmla="*/ 7 h 697"/>
                <a:gd name="T30" fmla="*/ 418 w 699"/>
                <a:gd name="T31" fmla="*/ 3 h 697"/>
                <a:gd name="T32" fmla="*/ 398 w 699"/>
                <a:gd name="T33" fmla="*/ 0 h 697"/>
                <a:gd name="T34" fmla="*/ 350 w 699"/>
                <a:gd name="T35" fmla="*/ 66 h 697"/>
                <a:gd name="T36" fmla="*/ 328 w 699"/>
                <a:gd name="T37" fmla="*/ 67 h 697"/>
                <a:gd name="T38" fmla="*/ 306 w 699"/>
                <a:gd name="T39" fmla="*/ 70 h 697"/>
                <a:gd name="T40" fmla="*/ 253 w 699"/>
                <a:gd name="T41" fmla="*/ 9 h 697"/>
                <a:gd name="T42" fmla="*/ 236 w 699"/>
                <a:gd name="T43" fmla="*/ 14 h 697"/>
                <a:gd name="T44" fmla="*/ 218 w 699"/>
                <a:gd name="T45" fmla="*/ 22 h 697"/>
                <a:gd name="T46" fmla="*/ 210 w 699"/>
                <a:gd name="T47" fmla="*/ 104 h 697"/>
                <a:gd name="T48" fmla="*/ 190 w 699"/>
                <a:gd name="T49" fmla="*/ 115 h 697"/>
                <a:gd name="T50" fmla="*/ 173 w 699"/>
                <a:gd name="T51" fmla="*/ 128 h 697"/>
                <a:gd name="T52" fmla="*/ 88 w 699"/>
                <a:gd name="T53" fmla="*/ 111 h 697"/>
                <a:gd name="T54" fmla="*/ 114 w 699"/>
                <a:gd name="T55" fmla="*/ 193 h 697"/>
                <a:gd name="T56" fmla="*/ 93 w 699"/>
                <a:gd name="T57" fmla="*/ 233 h 697"/>
                <a:gd name="T58" fmla="*/ 7 w 699"/>
                <a:gd name="T59" fmla="*/ 261 h 697"/>
                <a:gd name="T60" fmla="*/ 0 w 699"/>
                <a:gd name="T61" fmla="*/ 299 h 697"/>
                <a:gd name="T62" fmla="*/ 67 w 699"/>
                <a:gd name="T63" fmla="*/ 347 h 697"/>
                <a:gd name="T64" fmla="*/ 68 w 699"/>
                <a:gd name="T65" fmla="*/ 370 h 697"/>
                <a:gd name="T66" fmla="*/ 71 w 699"/>
                <a:gd name="T67" fmla="*/ 392 h 697"/>
                <a:gd name="T68" fmla="*/ 13 w 699"/>
                <a:gd name="T69" fmla="*/ 456 h 697"/>
                <a:gd name="T70" fmla="*/ 98 w 699"/>
                <a:gd name="T71" fmla="*/ 475 h 697"/>
                <a:gd name="T72" fmla="*/ 121 w 699"/>
                <a:gd name="T73" fmla="*/ 513 h 697"/>
                <a:gd name="T74" fmla="*/ 99 w 699"/>
                <a:gd name="T75" fmla="*/ 597 h 697"/>
                <a:gd name="T76" fmla="*/ 113 w 699"/>
                <a:gd name="T77" fmla="*/ 609 h 697"/>
                <a:gd name="T78" fmla="*/ 127 w 699"/>
                <a:gd name="T79" fmla="*/ 623 h 697"/>
                <a:gd name="T80" fmla="*/ 201 w 699"/>
                <a:gd name="T81" fmla="*/ 588 h 697"/>
                <a:gd name="T82" fmla="*/ 221 w 699"/>
                <a:gd name="T83" fmla="*/ 599 h 697"/>
                <a:gd name="T84" fmla="*/ 240 w 699"/>
                <a:gd name="T85" fmla="*/ 609 h 697"/>
                <a:gd name="T86" fmla="*/ 255 w 699"/>
                <a:gd name="T87" fmla="*/ 688 h 697"/>
                <a:gd name="T88" fmla="*/ 275 w 699"/>
                <a:gd name="T89" fmla="*/ 693 h 697"/>
                <a:gd name="T90" fmla="*/ 293 w 699"/>
                <a:gd name="T91" fmla="*/ 696 h 697"/>
                <a:gd name="T92" fmla="*/ 340 w 699"/>
                <a:gd name="T93" fmla="*/ 631 h 697"/>
                <a:gd name="T94" fmla="*/ 363 w 699"/>
                <a:gd name="T95" fmla="*/ 630 h 697"/>
                <a:gd name="T96" fmla="*/ 386 w 699"/>
                <a:gd name="T97" fmla="*/ 629 h 697"/>
                <a:gd name="T98" fmla="*/ 438 w 699"/>
                <a:gd name="T99" fmla="*/ 690 h 697"/>
                <a:gd name="T100" fmla="*/ 457 w 699"/>
                <a:gd name="T101" fmla="*/ 684 h 697"/>
                <a:gd name="T102" fmla="*/ 475 w 699"/>
                <a:gd name="T103" fmla="*/ 678 h 697"/>
                <a:gd name="T104" fmla="*/ 483 w 699"/>
                <a:gd name="T105" fmla="*/ 597 h 697"/>
                <a:gd name="T106" fmla="*/ 502 w 699"/>
                <a:gd name="T107" fmla="*/ 586 h 697"/>
                <a:gd name="T108" fmla="*/ 521 w 699"/>
                <a:gd name="T109" fmla="*/ 574 h 697"/>
                <a:gd name="T110" fmla="*/ 602 w 699"/>
                <a:gd name="T111" fmla="*/ 594 h 697"/>
                <a:gd name="T112" fmla="*/ 628 w 699"/>
                <a:gd name="T113" fmla="*/ 566 h 697"/>
                <a:gd name="T114" fmla="*/ 601 w 699"/>
                <a:gd name="T115" fmla="*/ 478 h 697"/>
                <a:gd name="T116" fmla="*/ 688 w 699"/>
                <a:gd name="T117" fmla="*/ 44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697">
                  <a:moveTo>
                    <a:pt x="688" y="447"/>
                  </a:moveTo>
                  <a:lnTo>
                    <a:pt x="692" y="435"/>
                  </a:lnTo>
                  <a:lnTo>
                    <a:pt x="694" y="423"/>
                  </a:lnTo>
                  <a:lnTo>
                    <a:pt x="697" y="410"/>
                  </a:lnTo>
                  <a:lnTo>
                    <a:pt x="699" y="398"/>
                  </a:lnTo>
                  <a:lnTo>
                    <a:pt x="631" y="364"/>
                  </a:lnTo>
                  <a:lnTo>
                    <a:pt x="631" y="357"/>
                  </a:lnTo>
                  <a:lnTo>
                    <a:pt x="631" y="349"/>
                  </a:lnTo>
                  <a:lnTo>
                    <a:pt x="631" y="342"/>
                  </a:lnTo>
                  <a:lnTo>
                    <a:pt x="631" y="334"/>
                  </a:lnTo>
                  <a:lnTo>
                    <a:pt x="631" y="327"/>
                  </a:lnTo>
                  <a:lnTo>
                    <a:pt x="630" y="320"/>
                  </a:lnTo>
                  <a:lnTo>
                    <a:pt x="630" y="312"/>
                  </a:lnTo>
                  <a:lnTo>
                    <a:pt x="629" y="305"/>
                  </a:lnTo>
                  <a:lnTo>
                    <a:pt x="693" y="266"/>
                  </a:lnTo>
                  <a:lnTo>
                    <a:pt x="689" y="254"/>
                  </a:lnTo>
                  <a:lnTo>
                    <a:pt x="685" y="241"/>
                  </a:lnTo>
                  <a:lnTo>
                    <a:pt x="682" y="229"/>
                  </a:lnTo>
                  <a:lnTo>
                    <a:pt x="677" y="217"/>
                  </a:lnTo>
                  <a:lnTo>
                    <a:pt x="602" y="222"/>
                  </a:lnTo>
                  <a:lnTo>
                    <a:pt x="595" y="208"/>
                  </a:lnTo>
                  <a:lnTo>
                    <a:pt x="587" y="196"/>
                  </a:lnTo>
                  <a:lnTo>
                    <a:pt x="579" y="184"/>
                  </a:lnTo>
                  <a:lnTo>
                    <a:pt x="569" y="171"/>
                  </a:lnTo>
                  <a:lnTo>
                    <a:pt x="604" y="105"/>
                  </a:lnTo>
                  <a:lnTo>
                    <a:pt x="601" y="100"/>
                  </a:lnTo>
                  <a:lnTo>
                    <a:pt x="596" y="97"/>
                  </a:lnTo>
                  <a:lnTo>
                    <a:pt x="591" y="92"/>
                  </a:lnTo>
                  <a:lnTo>
                    <a:pt x="586" y="88"/>
                  </a:lnTo>
                  <a:lnTo>
                    <a:pt x="581" y="83"/>
                  </a:lnTo>
                  <a:lnTo>
                    <a:pt x="576" y="79"/>
                  </a:lnTo>
                  <a:lnTo>
                    <a:pt x="571" y="74"/>
                  </a:lnTo>
                  <a:lnTo>
                    <a:pt x="566" y="71"/>
                  </a:lnTo>
                  <a:lnTo>
                    <a:pt x="504" y="112"/>
                  </a:lnTo>
                  <a:lnTo>
                    <a:pt x="497" y="109"/>
                  </a:lnTo>
                  <a:lnTo>
                    <a:pt x="491" y="105"/>
                  </a:lnTo>
                  <a:lnTo>
                    <a:pt x="485" y="101"/>
                  </a:lnTo>
                  <a:lnTo>
                    <a:pt x="478" y="98"/>
                  </a:lnTo>
                  <a:lnTo>
                    <a:pt x="472" y="94"/>
                  </a:lnTo>
                  <a:lnTo>
                    <a:pt x="464" y="92"/>
                  </a:lnTo>
                  <a:lnTo>
                    <a:pt x="458" y="88"/>
                  </a:lnTo>
                  <a:lnTo>
                    <a:pt x="451" y="86"/>
                  </a:lnTo>
                  <a:lnTo>
                    <a:pt x="448" y="9"/>
                  </a:lnTo>
                  <a:lnTo>
                    <a:pt x="442" y="8"/>
                  </a:lnTo>
                  <a:lnTo>
                    <a:pt x="436" y="7"/>
                  </a:lnTo>
                  <a:lnTo>
                    <a:pt x="430" y="6"/>
                  </a:lnTo>
                  <a:lnTo>
                    <a:pt x="424" y="5"/>
                  </a:lnTo>
                  <a:lnTo>
                    <a:pt x="418" y="3"/>
                  </a:lnTo>
                  <a:lnTo>
                    <a:pt x="410" y="2"/>
                  </a:lnTo>
                  <a:lnTo>
                    <a:pt x="404" y="1"/>
                  </a:lnTo>
                  <a:lnTo>
                    <a:pt x="398" y="0"/>
                  </a:lnTo>
                  <a:lnTo>
                    <a:pt x="365" y="67"/>
                  </a:lnTo>
                  <a:lnTo>
                    <a:pt x="357" y="66"/>
                  </a:lnTo>
                  <a:lnTo>
                    <a:pt x="350" y="66"/>
                  </a:lnTo>
                  <a:lnTo>
                    <a:pt x="343" y="66"/>
                  </a:lnTo>
                  <a:lnTo>
                    <a:pt x="335" y="67"/>
                  </a:lnTo>
                  <a:lnTo>
                    <a:pt x="328" y="67"/>
                  </a:lnTo>
                  <a:lnTo>
                    <a:pt x="320" y="68"/>
                  </a:lnTo>
                  <a:lnTo>
                    <a:pt x="313" y="68"/>
                  </a:lnTo>
                  <a:lnTo>
                    <a:pt x="306" y="70"/>
                  </a:lnTo>
                  <a:lnTo>
                    <a:pt x="265" y="6"/>
                  </a:lnTo>
                  <a:lnTo>
                    <a:pt x="259" y="7"/>
                  </a:lnTo>
                  <a:lnTo>
                    <a:pt x="253" y="9"/>
                  </a:lnTo>
                  <a:lnTo>
                    <a:pt x="247" y="11"/>
                  </a:lnTo>
                  <a:lnTo>
                    <a:pt x="242" y="13"/>
                  </a:lnTo>
                  <a:lnTo>
                    <a:pt x="236" y="14"/>
                  </a:lnTo>
                  <a:lnTo>
                    <a:pt x="229" y="17"/>
                  </a:lnTo>
                  <a:lnTo>
                    <a:pt x="225" y="19"/>
                  </a:lnTo>
                  <a:lnTo>
                    <a:pt x="218" y="22"/>
                  </a:lnTo>
                  <a:lnTo>
                    <a:pt x="223" y="97"/>
                  </a:lnTo>
                  <a:lnTo>
                    <a:pt x="216" y="100"/>
                  </a:lnTo>
                  <a:lnTo>
                    <a:pt x="210" y="104"/>
                  </a:lnTo>
                  <a:lnTo>
                    <a:pt x="204" y="108"/>
                  </a:lnTo>
                  <a:lnTo>
                    <a:pt x="196" y="111"/>
                  </a:lnTo>
                  <a:lnTo>
                    <a:pt x="190" y="115"/>
                  </a:lnTo>
                  <a:lnTo>
                    <a:pt x="184" y="120"/>
                  </a:lnTo>
                  <a:lnTo>
                    <a:pt x="179" y="124"/>
                  </a:lnTo>
                  <a:lnTo>
                    <a:pt x="173" y="128"/>
                  </a:lnTo>
                  <a:lnTo>
                    <a:pt x="107" y="93"/>
                  </a:lnTo>
                  <a:lnTo>
                    <a:pt x="98" y="103"/>
                  </a:lnTo>
                  <a:lnTo>
                    <a:pt x="88" y="111"/>
                  </a:lnTo>
                  <a:lnTo>
                    <a:pt x="79" y="121"/>
                  </a:lnTo>
                  <a:lnTo>
                    <a:pt x="72" y="131"/>
                  </a:lnTo>
                  <a:lnTo>
                    <a:pt x="114" y="193"/>
                  </a:lnTo>
                  <a:lnTo>
                    <a:pt x="107" y="207"/>
                  </a:lnTo>
                  <a:lnTo>
                    <a:pt x="99" y="219"/>
                  </a:lnTo>
                  <a:lnTo>
                    <a:pt x="93" y="233"/>
                  </a:lnTo>
                  <a:lnTo>
                    <a:pt x="87" y="246"/>
                  </a:lnTo>
                  <a:lnTo>
                    <a:pt x="11" y="249"/>
                  </a:lnTo>
                  <a:lnTo>
                    <a:pt x="7" y="261"/>
                  </a:lnTo>
                  <a:lnTo>
                    <a:pt x="4" y="273"/>
                  </a:lnTo>
                  <a:lnTo>
                    <a:pt x="2" y="287"/>
                  </a:lnTo>
                  <a:lnTo>
                    <a:pt x="0" y="299"/>
                  </a:lnTo>
                  <a:lnTo>
                    <a:pt x="68" y="332"/>
                  </a:lnTo>
                  <a:lnTo>
                    <a:pt x="67" y="339"/>
                  </a:lnTo>
                  <a:lnTo>
                    <a:pt x="67" y="347"/>
                  </a:lnTo>
                  <a:lnTo>
                    <a:pt x="67" y="355"/>
                  </a:lnTo>
                  <a:lnTo>
                    <a:pt x="67" y="363"/>
                  </a:lnTo>
                  <a:lnTo>
                    <a:pt x="68" y="370"/>
                  </a:lnTo>
                  <a:lnTo>
                    <a:pt x="70" y="377"/>
                  </a:lnTo>
                  <a:lnTo>
                    <a:pt x="70" y="385"/>
                  </a:lnTo>
                  <a:lnTo>
                    <a:pt x="71" y="392"/>
                  </a:lnTo>
                  <a:lnTo>
                    <a:pt x="7" y="431"/>
                  </a:lnTo>
                  <a:lnTo>
                    <a:pt x="9" y="444"/>
                  </a:lnTo>
                  <a:lnTo>
                    <a:pt x="13" y="456"/>
                  </a:lnTo>
                  <a:lnTo>
                    <a:pt x="18" y="468"/>
                  </a:lnTo>
                  <a:lnTo>
                    <a:pt x="23" y="480"/>
                  </a:lnTo>
                  <a:lnTo>
                    <a:pt x="98" y="475"/>
                  </a:lnTo>
                  <a:lnTo>
                    <a:pt x="105" y="489"/>
                  </a:lnTo>
                  <a:lnTo>
                    <a:pt x="113" y="501"/>
                  </a:lnTo>
                  <a:lnTo>
                    <a:pt x="121" y="513"/>
                  </a:lnTo>
                  <a:lnTo>
                    <a:pt x="130" y="526"/>
                  </a:lnTo>
                  <a:lnTo>
                    <a:pt x="94" y="592"/>
                  </a:lnTo>
                  <a:lnTo>
                    <a:pt x="99" y="597"/>
                  </a:lnTo>
                  <a:lnTo>
                    <a:pt x="104" y="601"/>
                  </a:lnTo>
                  <a:lnTo>
                    <a:pt x="108" y="605"/>
                  </a:lnTo>
                  <a:lnTo>
                    <a:pt x="113" y="609"/>
                  </a:lnTo>
                  <a:lnTo>
                    <a:pt x="118" y="614"/>
                  </a:lnTo>
                  <a:lnTo>
                    <a:pt x="122" y="618"/>
                  </a:lnTo>
                  <a:lnTo>
                    <a:pt x="127" y="623"/>
                  </a:lnTo>
                  <a:lnTo>
                    <a:pt x="132" y="626"/>
                  </a:lnTo>
                  <a:lnTo>
                    <a:pt x="195" y="585"/>
                  </a:lnTo>
                  <a:lnTo>
                    <a:pt x="201" y="588"/>
                  </a:lnTo>
                  <a:lnTo>
                    <a:pt x="209" y="592"/>
                  </a:lnTo>
                  <a:lnTo>
                    <a:pt x="215" y="596"/>
                  </a:lnTo>
                  <a:lnTo>
                    <a:pt x="221" y="599"/>
                  </a:lnTo>
                  <a:lnTo>
                    <a:pt x="227" y="603"/>
                  </a:lnTo>
                  <a:lnTo>
                    <a:pt x="234" y="605"/>
                  </a:lnTo>
                  <a:lnTo>
                    <a:pt x="240" y="609"/>
                  </a:lnTo>
                  <a:lnTo>
                    <a:pt x="248" y="612"/>
                  </a:lnTo>
                  <a:lnTo>
                    <a:pt x="249" y="686"/>
                  </a:lnTo>
                  <a:lnTo>
                    <a:pt x="255" y="688"/>
                  </a:lnTo>
                  <a:lnTo>
                    <a:pt x="261" y="690"/>
                  </a:lnTo>
                  <a:lnTo>
                    <a:pt x="268" y="691"/>
                  </a:lnTo>
                  <a:lnTo>
                    <a:pt x="275" y="693"/>
                  </a:lnTo>
                  <a:lnTo>
                    <a:pt x="281" y="694"/>
                  </a:lnTo>
                  <a:lnTo>
                    <a:pt x="287" y="695"/>
                  </a:lnTo>
                  <a:lnTo>
                    <a:pt x="293" y="696"/>
                  </a:lnTo>
                  <a:lnTo>
                    <a:pt x="299" y="697"/>
                  </a:lnTo>
                  <a:lnTo>
                    <a:pt x="333" y="630"/>
                  </a:lnTo>
                  <a:lnTo>
                    <a:pt x="340" y="631"/>
                  </a:lnTo>
                  <a:lnTo>
                    <a:pt x="347" y="631"/>
                  </a:lnTo>
                  <a:lnTo>
                    <a:pt x="355" y="631"/>
                  </a:lnTo>
                  <a:lnTo>
                    <a:pt x="363" y="630"/>
                  </a:lnTo>
                  <a:lnTo>
                    <a:pt x="371" y="630"/>
                  </a:lnTo>
                  <a:lnTo>
                    <a:pt x="378" y="629"/>
                  </a:lnTo>
                  <a:lnTo>
                    <a:pt x="386" y="629"/>
                  </a:lnTo>
                  <a:lnTo>
                    <a:pt x="393" y="628"/>
                  </a:lnTo>
                  <a:lnTo>
                    <a:pt x="432" y="691"/>
                  </a:lnTo>
                  <a:lnTo>
                    <a:pt x="438" y="690"/>
                  </a:lnTo>
                  <a:lnTo>
                    <a:pt x="445" y="688"/>
                  </a:lnTo>
                  <a:lnTo>
                    <a:pt x="451" y="686"/>
                  </a:lnTo>
                  <a:lnTo>
                    <a:pt x="457" y="684"/>
                  </a:lnTo>
                  <a:lnTo>
                    <a:pt x="463" y="683"/>
                  </a:lnTo>
                  <a:lnTo>
                    <a:pt x="469" y="680"/>
                  </a:lnTo>
                  <a:lnTo>
                    <a:pt x="475" y="678"/>
                  </a:lnTo>
                  <a:lnTo>
                    <a:pt x="481" y="675"/>
                  </a:lnTo>
                  <a:lnTo>
                    <a:pt x="477" y="601"/>
                  </a:lnTo>
                  <a:lnTo>
                    <a:pt x="483" y="597"/>
                  </a:lnTo>
                  <a:lnTo>
                    <a:pt x="489" y="593"/>
                  </a:lnTo>
                  <a:lnTo>
                    <a:pt x="496" y="589"/>
                  </a:lnTo>
                  <a:lnTo>
                    <a:pt x="502" y="586"/>
                  </a:lnTo>
                  <a:lnTo>
                    <a:pt x="508" y="582"/>
                  </a:lnTo>
                  <a:lnTo>
                    <a:pt x="515" y="577"/>
                  </a:lnTo>
                  <a:lnTo>
                    <a:pt x="521" y="574"/>
                  </a:lnTo>
                  <a:lnTo>
                    <a:pt x="527" y="569"/>
                  </a:lnTo>
                  <a:lnTo>
                    <a:pt x="593" y="604"/>
                  </a:lnTo>
                  <a:lnTo>
                    <a:pt x="602" y="594"/>
                  </a:lnTo>
                  <a:lnTo>
                    <a:pt x="610" y="586"/>
                  </a:lnTo>
                  <a:lnTo>
                    <a:pt x="619" y="576"/>
                  </a:lnTo>
                  <a:lnTo>
                    <a:pt x="628" y="566"/>
                  </a:lnTo>
                  <a:lnTo>
                    <a:pt x="586" y="504"/>
                  </a:lnTo>
                  <a:lnTo>
                    <a:pt x="593" y="490"/>
                  </a:lnTo>
                  <a:lnTo>
                    <a:pt x="601" y="478"/>
                  </a:lnTo>
                  <a:lnTo>
                    <a:pt x="607" y="464"/>
                  </a:lnTo>
                  <a:lnTo>
                    <a:pt x="613" y="450"/>
                  </a:lnTo>
                  <a:lnTo>
                    <a:pt x="688" y="44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1" name="Freeform 65"/>
            <p:cNvSpPr>
              <a:spLocks/>
            </p:cNvSpPr>
            <p:nvPr/>
          </p:nvSpPr>
          <p:spPr bwMode="auto">
            <a:xfrm>
              <a:off x="1317" y="3313"/>
              <a:ext cx="94" cy="93"/>
            </a:xfrm>
            <a:custGeom>
              <a:avLst/>
              <a:gdLst>
                <a:gd name="T0" fmla="*/ 269 w 470"/>
                <a:gd name="T1" fmla="*/ 467 h 469"/>
                <a:gd name="T2" fmla="*/ 315 w 470"/>
                <a:gd name="T3" fmla="*/ 456 h 469"/>
                <a:gd name="T4" fmla="*/ 357 w 470"/>
                <a:gd name="T5" fmla="*/ 436 h 469"/>
                <a:gd name="T6" fmla="*/ 392 w 470"/>
                <a:gd name="T7" fmla="*/ 408 h 469"/>
                <a:gd name="T8" fmla="*/ 423 w 470"/>
                <a:gd name="T9" fmla="*/ 375 h 469"/>
                <a:gd name="T10" fmla="*/ 446 w 470"/>
                <a:gd name="T11" fmla="*/ 337 h 469"/>
                <a:gd name="T12" fmla="*/ 462 w 470"/>
                <a:gd name="T13" fmla="*/ 293 h 469"/>
                <a:gd name="T14" fmla="*/ 470 w 470"/>
                <a:gd name="T15" fmla="*/ 247 h 469"/>
                <a:gd name="T16" fmla="*/ 467 w 470"/>
                <a:gd name="T17" fmla="*/ 198 h 469"/>
                <a:gd name="T18" fmla="*/ 456 w 470"/>
                <a:gd name="T19" fmla="*/ 153 h 469"/>
                <a:gd name="T20" fmla="*/ 436 w 470"/>
                <a:gd name="T21" fmla="*/ 113 h 469"/>
                <a:gd name="T22" fmla="*/ 408 w 470"/>
                <a:gd name="T23" fmla="*/ 76 h 469"/>
                <a:gd name="T24" fmla="*/ 375 w 470"/>
                <a:gd name="T25" fmla="*/ 46 h 469"/>
                <a:gd name="T26" fmla="*/ 337 w 470"/>
                <a:gd name="T27" fmla="*/ 23 h 469"/>
                <a:gd name="T28" fmla="*/ 293 w 470"/>
                <a:gd name="T29" fmla="*/ 7 h 469"/>
                <a:gd name="T30" fmla="*/ 247 w 470"/>
                <a:gd name="T31" fmla="*/ 0 h 469"/>
                <a:gd name="T32" fmla="*/ 199 w 470"/>
                <a:gd name="T33" fmla="*/ 2 h 469"/>
                <a:gd name="T34" fmla="*/ 154 w 470"/>
                <a:gd name="T35" fmla="*/ 13 h 469"/>
                <a:gd name="T36" fmla="*/ 112 w 470"/>
                <a:gd name="T37" fmla="*/ 33 h 469"/>
                <a:gd name="T38" fmla="*/ 76 w 470"/>
                <a:gd name="T39" fmla="*/ 61 h 469"/>
                <a:gd name="T40" fmla="*/ 47 w 470"/>
                <a:gd name="T41" fmla="*/ 94 h 469"/>
                <a:gd name="T42" fmla="*/ 23 w 470"/>
                <a:gd name="T43" fmla="*/ 132 h 469"/>
                <a:gd name="T44" fmla="*/ 7 w 470"/>
                <a:gd name="T45" fmla="*/ 176 h 469"/>
                <a:gd name="T46" fmla="*/ 0 w 470"/>
                <a:gd name="T47" fmla="*/ 222 h 469"/>
                <a:gd name="T48" fmla="*/ 3 w 470"/>
                <a:gd name="T49" fmla="*/ 271 h 469"/>
                <a:gd name="T50" fmla="*/ 14 w 470"/>
                <a:gd name="T51" fmla="*/ 316 h 469"/>
                <a:gd name="T52" fmla="*/ 33 w 470"/>
                <a:gd name="T53" fmla="*/ 357 h 469"/>
                <a:gd name="T54" fmla="*/ 62 w 470"/>
                <a:gd name="T55" fmla="*/ 393 h 469"/>
                <a:gd name="T56" fmla="*/ 95 w 470"/>
                <a:gd name="T57" fmla="*/ 423 h 469"/>
                <a:gd name="T58" fmla="*/ 133 w 470"/>
                <a:gd name="T59" fmla="*/ 446 h 469"/>
                <a:gd name="T60" fmla="*/ 176 w 470"/>
                <a:gd name="T61" fmla="*/ 462 h 469"/>
                <a:gd name="T62" fmla="*/ 223 w 470"/>
                <a:gd name="T63"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469">
                  <a:moveTo>
                    <a:pt x="246" y="469"/>
                  </a:moveTo>
                  <a:lnTo>
                    <a:pt x="269" y="467"/>
                  </a:lnTo>
                  <a:lnTo>
                    <a:pt x="293" y="462"/>
                  </a:lnTo>
                  <a:lnTo>
                    <a:pt x="315" y="456"/>
                  </a:lnTo>
                  <a:lnTo>
                    <a:pt x="336" y="446"/>
                  </a:lnTo>
                  <a:lnTo>
                    <a:pt x="357" y="436"/>
                  </a:lnTo>
                  <a:lnTo>
                    <a:pt x="375" y="423"/>
                  </a:lnTo>
                  <a:lnTo>
                    <a:pt x="392" y="408"/>
                  </a:lnTo>
                  <a:lnTo>
                    <a:pt x="408" y="392"/>
                  </a:lnTo>
                  <a:lnTo>
                    <a:pt x="423" y="375"/>
                  </a:lnTo>
                  <a:lnTo>
                    <a:pt x="435" y="357"/>
                  </a:lnTo>
                  <a:lnTo>
                    <a:pt x="446" y="337"/>
                  </a:lnTo>
                  <a:lnTo>
                    <a:pt x="455" y="315"/>
                  </a:lnTo>
                  <a:lnTo>
                    <a:pt x="462" y="293"/>
                  </a:lnTo>
                  <a:lnTo>
                    <a:pt x="467" y="271"/>
                  </a:lnTo>
                  <a:lnTo>
                    <a:pt x="470" y="247"/>
                  </a:lnTo>
                  <a:lnTo>
                    <a:pt x="470" y="223"/>
                  </a:lnTo>
                  <a:lnTo>
                    <a:pt x="467" y="198"/>
                  </a:lnTo>
                  <a:lnTo>
                    <a:pt x="462" y="176"/>
                  </a:lnTo>
                  <a:lnTo>
                    <a:pt x="456" y="153"/>
                  </a:lnTo>
                  <a:lnTo>
                    <a:pt x="446" y="132"/>
                  </a:lnTo>
                  <a:lnTo>
                    <a:pt x="436" y="113"/>
                  </a:lnTo>
                  <a:lnTo>
                    <a:pt x="423" y="94"/>
                  </a:lnTo>
                  <a:lnTo>
                    <a:pt x="408" y="76"/>
                  </a:lnTo>
                  <a:lnTo>
                    <a:pt x="392" y="60"/>
                  </a:lnTo>
                  <a:lnTo>
                    <a:pt x="375" y="46"/>
                  </a:lnTo>
                  <a:lnTo>
                    <a:pt x="357" y="33"/>
                  </a:lnTo>
                  <a:lnTo>
                    <a:pt x="337" y="23"/>
                  </a:lnTo>
                  <a:lnTo>
                    <a:pt x="315" y="13"/>
                  </a:lnTo>
                  <a:lnTo>
                    <a:pt x="293" y="7"/>
                  </a:lnTo>
                  <a:lnTo>
                    <a:pt x="271" y="2"/>
                  </a:lnTo>
                  <a:lnTo>
                    <a:pt x="247" y="0"/>
                  </a:lnTo>
                  <a:lnTo>
                    <a:pt x="223" y="0"/>
                  </a:lnTo>
                  <a:lnTo>
                    <a:pt x="199" y="2"/>
                  </a:lnTo>
                  <a:lnTo>
                    <a:pt x="176" y="7"/>
                  </a:lnTo>
                  <a:lnTo>
                    <a:pt x="154" y="13"/>
                  </a:lnTo>
                  <a:lnTo>
                    <a:pt x="133" y="23"/>
                  </a:lnTo>
                  <a:lnTo>
                    <a:pt x="112" y="33"/>
                  </a:lnTo>
                  <a:lnTo>
                    <a:pt x="94" y="46"/>
                  </a:lnTo>
                  <a:lnTo>
                    <a:pt x="76" y="61"/>
                  </a:lnTo>
                  <a:lnTo>
                    <a:pt x="60" y="77"/>
                  </a:lnTo>
                  <a:lnTo>
                    <a:pt x="47" y="94"/>
                  </a:lnTo>
                  <a:lnTo>
                    <a:pt x="33" y="113"/>
                  </a:lnTo>
                  <a:lnTo>
                    <a:pt x="23" y="132"/>
                  </a:lnTo>
                  <a:lnTo>
                    <a:pt x="14" y="154"/>
                  </a:lnTo>
                  <a:lnTo>
                    <a:pt x="7" y="176"/>
                  </a:lnTo>
                  <a:lnTo>
                    <a:pt x="3" y="198"/>
                  </a:lnTo>
                  <a:lnTo>
                    <a:pt x="0" y="222"/>
                  </a:lnTo>
                  <a:lnTo>
                    <a:pt x="0" y="246"/>
                  </a:lnTo>
                  <a:lnTo>
                    <a:pt x="3" y="271"/>
                  </a:lnTo>
                  <a:lnTo>
                    <a:pt x="7" y="293"/>
                  </a:lnTo>
                  <a:lnTo>
                    <a:pt x="14" y="316"/>
                  </a:lnTo>
                  <a:lnTo>
                    <a:pt x="23" y="337"/>
                  </a:lnTo>
                  <a:lnTo>
                    <a:pt x="33" y="357"/>
                  </a:lnTo>
                  <a:lnTo>
                    <a:pt x="47" y="375"/>
                  </a:lnTo>
                  <a:lnTo>
                    <a:pt x="62" y="393"/>
                  </a:lnTo>
                  <a:lnTo>
                    <a:pt x="78" y="409"/>
                  </a:lnTo>
                  <a:lnTo>
                    <a:pt x="95" y="423"/>
                  </a:lnTo>
                  <a:lnTo>
                    <a:pt x="113" y="436"/>
                  </a:lnTo>
                  <a:lnTo>
                    <a:pt x="133" y="446"/>
                  </a:lnTo>
                  <a:lnTo>
                    <a:pt x="154" y="456"/>
                  </a:lnTo>
                  <a:lnTo>
                    <a:pt x="176" y="462"/>
                  </a:lnTo>
                  <a:lnTo>
                    <a:pt x="198" y="467"/>
                  </a:lnTo>
                  <a:lnTo>
                    <a:pt x="223" y="469"/>
                  </a:lnTo>
                  <a:lnTo>
                    <a:pt x="246" y="46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2" name="Freeform 66"/>
            <p:cNvSpPr>
              <a:spLocks/>
            </p:cNvSpPr>
            <p:nvPr/>
          </p:nvSpPr>
          <p:spPr bwMode="auto">
            <a:xfrm>
              <a:off x="1338" y="3334"/>
              <a:ext cx="52" cy="51"/>
            </a:xfrm>
            <a:custGeom>
              <a:avLst/>
              <a:gdLst>
                <a:gd name="T0" fmla="*/ 134 w 258"/>
                <a:gd name="T1" fmla="*/ 259 h 259"/>
                <a:gd name="T2" fmla="*/ 160 w 258"/>
                <a:gd name="T3" fmla="*/ 255 h 259"/>
                <a:gd name="T4" fmla="*/ 184 w 258"/>
                <a:gd name="T5" fmla="*/ 247 h 259"/>
                <a:gd name="T6" fmla="*/ 205 w 258"/>
                <a:gd name="T7" fmla="*/ 233 h 259"/>
                <a:gd name="T8" fmla="*/ 224 w 258"/>
                <a:gd name="T9" fmla="*/ 216 h 259"/>
                <a:gd name="T10" fmla="*/ 238 w 258"/>
                <a:gd name="T11" fmla="*/ 196 h 259"/>
                <a:gd name="T12" fmla="*/ 249 w 258"/>
                <a:gd name="T13" fmla="*/ 173 h 259"/>
                <a:gd name="T14" fmla="*/ 257 w 258"/>
                <a:gd name="T15" fmla="*/ 149 h 259"/>
                <a:gd name="T16" fmla="*/ 258 w 258"/>
                <a:gd name="T17" fmla="*/ 123 h 259"/>
                <a:gd name="T18" fmla="*/ 254 w 258"/>
                <a:gd name="T19" fmla="*/ 97 h 259"/>
                <a:gd name="T20" fmla="*/ 246 w 258"/>
                <a:gd name="T21" fmla="*/ 73 h 259"/>
                <a:gd name="T22" fmla="*/ 232 w 258"/>
                <a:gd name="T23" fmla="*/ 52 h 259"/>
                <a:gd name="T24" fmla="*/ 215 w 258"/>
                <a:gd name="T25" fmla="*/ 33 h 259"/>
                <a:gd name="T26" fmla="*/ 195 w 258"/>
                <a:gd name="T27" fmla="*/ 19 h 259"/>
                <a:gd name="T28" fmla="*/ 172 w 258"/>
                <a:gd name="T29" fmla="*/ 8 h 259"/>
                <a:gd name="T30" fmla="*/ 147 w 258"/>
                <a:gd name="T31" fmla="*/ 1 h 259"/>
                <a:gd name="T32" fmla="*/ 122 w 258"/>
                <a:gd name="T33" fmla="*/ 0 h 259"/>
                <a:gd name="T34" fmla="*/ 96 w 258"/>
                <a:gd name="T35" fmla="*/ 4 h 259"/>
                <a:gd name="T36" fmla="*/ 72 w 258"/>
                <a:gd name="T37" fmla="*/ 12 h 259"/>
                <a:gd name="T38" fmla="*/ 50 w 258"/>
                <a:gd name="T39" fmla="*/ 26 h 259"/>
                <a:gd name="T40" fmla="*/ 33 w 258"/>
                <a:gd name="T41" fmla="*/ 42 h 259"/>
                <a:gd name="T42" fmla="*/ 18 w 258"/>
                <a:gd name="T43" fmla="*/ 63 h 259"/>
                <a:gd name="T44" fmla="*/ 7 w 258"/>
                <a:gd name="T45" fmla="*/ 85 h 259"/>
                <a:gd name="T46" fmla="*/ 1 w 258"/>
                <a:gd name="T47" fmla="*/ 109 h 259"/>
                <a:gd name="T48" fmla="*/ 0 w 258"/>
                <a:gd name="T49" fmla="*/ 136 h 259"/>
                <a:gd name="T50" fmla="*/ 4 w 258"/>
                <a:gd name="T51" fmla="*/ 162 h 259"/>
                <a:gd name="T52" fmla="*/ 12 w 258"/>
                <a:gd name="T53" fmla="*/ 187 h 259"/>
                <a:gd name="T54" fmla="*/ 26 w 258"/>
                <a:gd name="T55" fmla="*/ 207 h 259"/>
                <a:gd name="T56" fmla="*/ 42 w 258"/>
                <a:gd name="T57" fmla="*/ 226 h 259"/>
                <a:gd name="T58" fmla="*/ 61 w 258"/>
                <a:gd name="T59" fmla="*/ 241 h 259"/>
                <a:gd name="T60" fmla="*/ 83 w 258"/>
                <a:gd name="T61" fmla="*/ 252 h 259"/>
                <a:gd name="T62" fmla="*/ 108 w 258"/>
                <a:gd name="T63" fmla="*/ 258 h 259"/>
                <a:gd name="T64" fmla="*/ 134 w 258"/>
                <a:gd name="T6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259">
                  <a:moveTo>
                    <a:pt x="134" y="259"/>
                  </a:moveTo>
                  <a:lnTo>
                    <a:pt x="160" y="255"/>
                  </a:lnTo>
                  <a:lnTo>
                    <a:pt x="184" y="247"/>
                  </a:lnTo>
                  <a:lnTo>
                    <a:pt x="205" y="233"/>
                  </a:lnTo>
                  <a:lnTo>
                    <a:pt x="224" y="216"/>
                  </a:lnTo>
                  <a:lnTo>
                    <a:pt x="238" y="196"/>
                  </a:lnTo>
                  <a:lnTo>
                    <a:pt x="249" y="173"/>
                  </a:lnTo>
                  <a:lnTo>
                    <a:pt x="257" y="149"/>
                  </a:lnTo>
                  <a:lnTo>
                    <a:pt x="258" y="123"/>
                  </a:lnTo>
                  <a:lnTo>
                    <a:pt x="254" y="97"/>
                  </a:lnTo>
                  <a:lnTo>
                    <a:pt x="246" y="73"/>
                  </a:lnTo>
                  <a:lnTo>
                    <a:pt x="232" y="52"/>
                  </a:lnTo>
                  <a:lnTo>
                    <a:pt x="215" y="33"/>
                  </a:lnTo>
                  <a:lnTo>
                    <a:pt x="195" y="19"/>
                  </a:lnTo>
                  <a:lnTo>
                    <a:pt x="172" y="8"/>
                  </a:lnTo>
                  <a:lnTo>
                    <a:pt x="147" y="1"/>
                  </a:lnTo>
                  <a:lnTo>
                    <a:pt x="122" y="0"/>
                  </a:lnTo>
                  <a:lnTo>
                    <a:pt x="96" y="4"/>
                  </a:lnTo>
                  <a:lnTo>
                    <a:pt x="72" y="12"/>
                  </a:lnTo>
                  <a:lnTo>
                    <a:pt x="50" y="26"/>
                  </a:lnTo>
                  <a:lnTo>
                    <a:pt x="33" y="42"/>
                  </a:lnTo>
                  <a:lnTo>
                    <a:pt x="18" y="63"/>
                  </a:lnTo>
                  <a:lnTo>
                    <a:pt x="7" y="85"/>
                  </a:lnTo>
                  <a:lnTo>
                    <a:pt x="1" y="109"/>
                  </a:lnTo>
                  <a:lnTo>
                    <a:pt x="0" y="136"/>
                  </a:lnTo>
                  <a:lnTo>
                    <a:pt x="4" y="162"/>
                  </a:lnTo>
                  <a:lnTo>
                    <a:pt x="12" y="187"/>
                  </a:lnTo>
                  <a:lnTo>
                    <a:pt x="26" y="207"/>
                  </a:lnTo>
                  <a:lnTo>
                    <a:pt x="42" y="226"/>
                  </a:lnTo>
                  <a:lnTo>
                    <a:pt x="61" y="241"/>
                  </a:lnTo>
                  <a:lnTo>
                    <a:pt x="83" y="252"/>
                  </a:lnTo>
                  <a:lnTo>
                    <a:pt x="108" y="258"/>
                  </a:lnTo>
                  <a:lnTo>
                    <a:pt x="134" y="25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3" name="Freeform 67"/>
            <p:cNvSpPr>
              <a:spLocks/>
            </p:cNvSpPr>
            <p:nvPr/>
          </p:nvSpPr>
          <p:spPr bwMode="auto">
            <a:xfrm>
              <a:off x="1358" y="3356"/>
              <a:ext cx="9" cy="10"/>
            </a:xfrm>
            <a:custGeom>
              <a:avLst/>
              <a:gdLst>
                <a:gd name="T0" fmla="*/ 16 w 47"/>
                <a:gd name="T1" fmla="*/ 46 h 46"/>
                <a:gd name="T2" fmla="*/ 1 w 47"/>
                <a:gd name="T3" fmla="*/ 33 h 46"/>
                <a:gd name="T4" fmla="*/ 0 w 47"/>
                <a:gd name="T5" fmla="*/ 15 h 46"/>
                <a:gd name="T6" fmla="*/ 12 w 47"/>
                <a:gd name="T7" fmla="*/ 1 h 46"/>
                <a:gd name="T8" fmla="*/ 32 w 47"/>
                <a:gd name="T9" fmla="*/ 0 h 46"/>
                <a:gd name="T10" fmla="*/ 45 w 47"/>
                <a:gd name="T11" fmla="*/ 12 h 46"/>
                <a:gd name="T12" fmla="*/ 47 w 47"/>
                <a:gd name="T13" fmla="*/ 31 h 46"/>
                <a:gd name="T14" fmla="*/ 34 w 47"/>
                <a:gd name="T15" fmla="*/ 44 h 46"/>
                <a:gd name="T16" fmla="*/ 16 w 4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16" y="46"/>
                  </a:moveTo>
                  <a:lnTo>
                    <a:pt x="1" y="33"/>
                  </a:lnTo>
                  <a:lnTo>
                    <a:pt x="0" y="15"/>
                  </a:lnTo>
                  <a:lnTo>
                    <a:pt x="12" y="1"/>
                  </a:lnTo>
                  <a:lnTo>
                    <a:pt x="32" y="0"/>
                  </a:lnTo>
                  <a:lnTo>
                    <a:pt x="45" y="12"/>
                  </a:lnTo>
                  <a:lnTo>
                    <a:pt x="47" y="31"/>
                  </a:lnTo>
                  <a:lnTo>
                    <a:pt x="34" y="44"/>
                  </a:lnTo>
                  <a:lnTo>
                    <a:pt x="16" y="4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grpSp>
      <p:sp>
        <p:nvSpPr>
          <p:cNvPr id="64" name="Oval 63"/>
          <p:cNvSpPr/>
          <p:nvPr/>
        </p:nvSpPr>
        <p:spPr>
          <a:xfrm>
            <a:off x="5861796" y="750057"/>
            <a:ext cx="4367662" cy="2209800"/>
          </a:xfrm>
          <a:prstGeom prst="ellipse">
            <a:avLst/>
          </a:prstGeom>
          <a:solidFill>
            <a:schemeClr val="tx1">
              <a:lumMod val="65000"/>
              <a:alpha val="20000"/>
            </a:schemeClr>
          </a:solidFill>
        </p:spPr>
        <p:style>
          <a:lnRef idx="1">
            <a:schemeClr val="dk1"/>
          </a:lnRef>
          <a:fillRef idx="2">
            <a:schemeClr val="dk1"/>
          </a:fillRef>
          <a:effectRef idx="1">
            <a:schemeClr val="dk1"/>
          </a:effectRef>
          <a:fontRef idx="minor">
            <a:schemeClr val="dk1"/>
          </a:fontRef>
        </p:style>
        <p:txBody>
          <a:bodyPr rtlCol="0" anchor="ctr"/>
          <a:lstStyle/>
          <a:p>
            <a:pPr algn="ctr" eaLnBrk="0" hangingPunct="0"/>
            <a:endParaRPr lang="en-US" b="1">
              <a:solidFill>
                <a:srgbClr val="000000"/>
              </a:solidFill>
            </a:endParaRPr>
          </a:p>
        </p:txBody>
      </p:sp>
    </p:spTree>
    <p:extLst>
      <p:ext uri="{BB962C8B-B14F-4D97-AF65-F5344CB8AC3E}">
        <p14:creationId xmlns:p14="http://schemas.microsoft.com/office/powerpoint/2010/main" val="2483525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87 -3.7037E-7 L 0.00087 0.38588 " pathEditMode="relative" rAng="0" ptsTypes="AA">
                                      <p:cBhvr>
                                        <p:cTn id="6" dur="2000" fill="hold"/>
                                        <p:tgtEl>
                                          <p:spTgt spid="64"/>
                                        </p:tgtEl>
                                        <p:attrNameLst>
                                          <p:attrName>ppt_x</p:attrName>
                                          <p:attrName>ppt_y</p:attrName>
                                        </p:attrNameLst>
                                      </p:cBhvr>
                                      <p:rCtr x="0" y="1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Lifecycle at a Glance</a:t>
            </a:r>
            <a:endParaRPr lang="en-AU" dirty="0"/>
          </a:p>
        </p:txBody>
      </p:sp>
      <p:sp>
        <p:nvSpPr>
          <p:cNvPr id="3" name="Content Placeholder 2"/>
          <p:cNvSpPr>
            <a:spLocks noGrp="1"/>
          </p:cNvSpPr>
          <p:nvPr>
            <p:ph idx="1"/>
          </p:nvPr>
        </p:nvSpPr>
        <p:spPr>
          <a:xfrm>
            <a:off x="519112" y="1447799"/>
            <a:ext cx="11149013" cy="4856714"/>
          </a:xfrm>
        </p:spPr>
        <p:txBody>
          <a:bodyPr/>
          <a:lstStyle/>
          <a:p>
            <a:r>
              <a:rPr lang="en-AU" sz="2800" dirty="0" smtClean="0">
                <a:solidFill>
                  <a:schemeClr val="accent6"/>
                </a:solidFill>
              </a:rPr>
              <a:t>Policy Creation:</a:t>
            </a:r>
          </a:p>
          <a:p>
            <a:pPr lvl="1"/>
            <a:r>
              <a:rPr lang="en-AU" sz="2400" dirty="0" err="1" smtClean="0">
                <a:solidFill>
                  <a:schemeClr val="accent6"/>
                </a:solidFill>
              </a:rPr>
              <a:t>ConfigMgr</a:t>
            </a:r>
            <a:r>
              <a:rPr lang="en-AU" sz="2400" dirty="0" smtClean="0">
                <a:solidFill>
                  <a:schemeClr val="accent6"/>
                </a:solidFill>
              </a:rPr>
              <a:t> Console</a:t>
            </a:r>
          </a:p>
          <a:p>
            <a:pPr lvl="1"/>
            <a:r>
              <a:rPr lang="en-AU" sz="2400" dirty="0" smtClean="0">
                <a:solidFill>
                  <a:schemeClr val="accent6"/>
                </a:solidFill>
              </a:rPr>
              <a:t>Group Policy Management Console</a:t>
            </a:r>
          </a:p>
          <a:p>
            <a:pPr lvl="1"/>
            <a:r>
              <a:rPr lang="en-AU" sz="2400" dirty="0" smtClean="0">
                <a:solidFill>
                  <a:schemeClr val="accent6"/>
                </a:solidFill>
              </a:rPr>
              <a:t>Export / Import of XML (fep2010gptool.exe)</a:t>
            </a:r>
          </a:p>
          <a:p>
            <a:r>
              <a:rPr lang="en-AU" sz="2800" dirty="0" smtClean="0"/>
              <a:t>Policy Deployment:</a:t>
            </a:r>
          </a:p>
          <a:p>
            <a:pPr lvl="1"/>
            <a:r>
              <a:rPr lang="en-AU" sz="2400" dirty="0" err="1" smtClean="0"/>
              <a:t>ConfigMgr</a:t>
            </a:r>
            <a:r>
              <a:rPr lang="en-AU" sz="2400" dirty="0" smtClean="0"/>
              <a:t> Software Distribution of Policies package</a:t>
            </a:r>
          </a:p>
          <a:p>
            <a:pPr lvl="1"/>
            <a:r>
              <a:rPr lang="en-AU" sz="2400" dirty="0" smtClean="0"/>
              <a:t>Group Policy</a:t>
            </a:r>
          </a:p>
          <a:p>
            <a:pPr lvl="1"/>
            <a:r>
              <a:rPr lang="en-AU" sz="2400" dirty="0" smtClean="0"/>
              <a:t>Command-line</a:t>
            </a:r>
          </a:p>
          <a:p>
            <a:pPr lvl="2"/>
            <a:r>
              <a:rPr lang="en-AU" sz="2000" dirty="0" smtClean="0"/>
              <a:t>During install	 (FEPInstall.exe /policy &lt;policy&gt;)</a:t>
            </a:r>
          </a:p>
          <a:p>
            <a:pPr lvl="2"/>
            <a:r>
              <a:rPr lang="en-AU" sz="2000" dirty="0" smtClean="0"/>
              <a:t>After Install	(ConfigSecurityPolicy.exe &lt;policy&gt;)</a:t>
            </a:r>
          </a:p>
          <a:p>
            <a:r>
              <a:rPr lang="en-AU" sz="2800" dirty="0" smtClean="0">
                <a:solidFill>
                  <a:schemeClr val="accent6"/>
                </a:solidFill>
              </a:rPr>
              <a:t>Policy Monitoring:</a:t>
            </a:r>
          </a:p>
          <a:p>
            <a:pPr lvl="1"/>
            <a:r>
              <a:rPr lang="en-AU" sz="2400" dirty="0" smtClean="0">
                <a:solidFill>
                  <a:schemeClr val="accent6"/>
                </a:solidFill>
              </a:rPr>
              <a:t>Dashboard and Reports</a:t>
            </a:r>
            <a:endParaRPr lang="en-AU" sz="2400" dirty="0">
              <a:solidFill>
                <a:schemeClr val="accent6"/>
              </a:solidFill>
            </a:endParaRPr>
          </a:p>
        </p:txBody>
      </p:sp>
    </p:spTree>
    <p:extLst>
      <p:ext uri="{BB962C8B-B14F-4D97-AF65-F5344CB8AC3E}">
        <p14:creationId xmlns:p14="http://schemas.microsoft.com/office/powerpoint/2010/main" val="17970465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Assign to ConfigMgr Collection(s)</a:t>
            </a:r>
            <a:endParaRPr lang="en-A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308" y="1271997"/>
            <a:ext cx="9173360" cy="506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7073885" y="3622460"/>
            <a:ext cx="1498210" cy="209550"/>
          </a:xfrm>
          <a:prstGeom prst="roundRect">
            <a:avLst/>
          </a:prstGeom>
          <a:noFill/>
          <a:ln w="25400">
            <a:solidFill>
              <a:schemeClr val="accent5"/>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endParaRPr lang="en-AU" sz="2000" b="1" dirty="0" smtClean="0">
              <a:gradFill>
                <a:gsLst>
                  <a:gs pos="0">
                    <a:srgbClr val="FFFFFF"/>
                  </a:gs>
                  <a:gs pos="88000">
                    <a:srgbClr val="FFFFFF"/>
                  </a:gs>
                </a:gsLst>
                <a:lin ang="5400000" scaled="0"/>
              </a:gra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18" y="1496336"/>
            <a:ext cx="6145199"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651" y="1958297"/>
            <a:ext cx="4977104"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18" y="1496336"/>
            <a:ext cx="6145199"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2308" y="1271997"/>
            <a:ext cx="9173360" cy="506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600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5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339"/>
                                        </p:tgtEl>
                                        <p:attrNameLst>
                                          <p:attrName>style.visibility</p:attrName>
                                        </p:attrNameLst>
                                      </p:cBhvr>
                                      <p:to>
                                        <p:strVal val="visible"/>
                                      </p:to>
                                    </p:set>
                                    <p:animEffect transition="in" filter="fade">
                                      <p:cBhvr>
                                        <p:cTn id="16" dur="500"/>
                                        <p:tgtEl>
                                          <p:spTgt spid="143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339"/>
                                        </p:tgtEl>
                                      </p:cBhvr>
                                    </p:animEffect>
                                    <p:set>
                                      <p:cBhvr>
                                        <p:cTn id="21" dur="1" fill="hold">
                                          <p:stCondLst>
                                            <p:cond delay="499"/>
                                          </p:stCondLst>
                                        </p:cTn>
                                        <p:tgtEl>
                                          <p:spTgt spid="1433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fade">
                                      <p:cBhvr>
                                        <p:cTn id="25" dur="500"/>
                                        <p:tgtEl>
                                          <p:spTgt spid="143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41"/>
                                        </p:tgtEl>
                                        <p:attrNameLst>
                                          <p:attrName>style.visibility</p:attrName>
                                        </p:attrNameLst>
                                      </p:cBhvr>
                                      <p:to>
                                        <p:strVal val="visible"/>
                                      </p:to>
                                    </p:set>
                                    <p:animEffect transition="in" filter="fade">
                                      <p:cBhvr>
                                        <p:cTn id="30"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Session Objectives and Takeaways</a:t>
            </a:r>
            <a:endParaRPr lang="en-US" dirty="0"/>
          </a:p>
        </p:txBody>
      </p:sp>
      <p:sp>
        <p:nvSpPr>
          <p:cNvPr id="4" name="Text Placeholder 3"/>
          <p:cNvSpPr>
            <a:spLocks noGrp="1"/>
          </p:cNvSpPr>
          <p:nvPr>
            <p:ph type="body" sz="quarter" idx="10"/>
          </p:nvPr>
        </p:nvSpPr>
        <p:spPr/>
        <p:txBody>
          <a:bodyPr/>
          <a:lstStyle/>
          <a:p>
            <a:r>
              <a:rPr lang="en-US" smtClean="0"/>
              <a:t>Session Objectives(s):</a:t>
            </a:r>
          </a:p>
          <a:p>
            <a:pPr lvl="2"/>
            <a:r>
              <a:rPr lang="en-US" smtClean="0"/>
              <a:t>Demonstrate simplified management and operations for Forefront Endpoint Protection using System Center Configuration Manager</a:t>
            </a:r>
          </a:p>
          <a:p>
            <a:pPr lvl="1"/>
            <a:r>
              <a:rPr lang="en-US" smtClean="0"/>
              <a:t>Understand how to effectively manage </a:t>
            </a:r>
          </a:p>
          <a:p>
            <a:pPr lvl="2"/>
            <a:r>
              <a:rPr lang="en-US" smtClean="0"/>
              <a:t>FEP Policy</a:t>
            </a:r>
          </a:p>
          <a:p>
            <a:pPr lvl="2"/>
            <a:r>
              <a:rPr lang="en-US" smtClean="0"/>
              <a:t>FEP Monitoring: Dashboard, Alerts &amp; Reporting</a:t>
            </a:r>
          </a:p>
          <a:p>
            <a:pPr lvl="2"/>
            <a:r>
              <a:rPr lang="en-US" smtClean="0"/>
              <a:t>FEP Remediation Tasks: Virus scans and signature updates </a:t>
            </a:r>
          </a:p>
          <a:p>
            <a:r>
              <a:rPr lang="en-US" smtClean="0"/>
              <a:t>Takeaways</a:t>
            </a:r>
          </a:p>
          <a:p>
            <a:pPr lvl="1"/>
            <a:r>
              <a:rPr lang="en-US" smtClean="0"/>
              <a:t>Convergence of FEP  and ConfigMgr makes endpoint protection and management easy and more effective</a:t>
            </a:r>
          </a:p>
          <a:p>
            <a:pPr lvl="1"/>
            <a:endParaRPr lang="en-US" smtClean="0"/>
          </a:p>
          <a:p>
            <a:pPr lvl="1"/>
            <a:endParaRPr lang="en-US" dirty="0"/>
          </a:p>
        </p:txBody>
      </p:sp>
    </p:spTree>
    <p:extLst>
      <p:ext uri="{BB962C8B-B14F-4D97-AF65-F5344CB8AC3E}">
        <p14:creationId xmlns:p14="http://schemas.microsoft.com/office/powerpoint/2010/main" val="112878278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Verify Program Advertisements</a:t>
            </a:r>
            <a:endParaRPr lang="en-AU"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113" y="1123546"/>
            <a:ext cx="9427294" cy="52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9113" y="1123546"/>
            <a:ext cx="9427294" cy="52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338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Under the Hood: Client Applies Policy</a:t>
            </a:r>
            <a:endParaRPr lang="en-AU" dirty="0"/>
          </a:p>
        </p:txBody>
      </p:sp>
      <p:sp>
        <p:nvSpPr>
          <p:cNvPr id="4" name="Content Placeholder 3"/>
          <p:cNvSpPr>
            <a:spLocks noGrp="1"/>
          </p:cNvSpPr>
          <p:nvPr>
            <p:ph type="body" sz="quarter" idx="10"/>
          </p:nvPr>
        </p:nvSpPr>
        <p:spPr>
          <a:xfrm>
            <a:off x="519112" y="1447799"/>
            <a:ext cx="11149013" cy="6020110"/>
          </a:xfrm>
        </p:spPr>
        <p:txBody>
          <a:bodyPr/>
          <a:lstStyle/>
          <a:p>
            <a:r>
              <a:rPr lang="en-AU" sz="2800" dirty="0" err="1" smtClean="0"/>
              <a:t>ConfigMgr</a:t>
            </a:r>
            <a:r>
              <a:rPr lang="en-AU" sz="2800" dirty="0" smtClean="0"/>
              <a:t> client receives new policy from advertised program (the FEP policy)</a:t>
            </a:r>
          </a:p>
          <a:p>
            <a:r>
              <a:rPr lang="en-AU" sz="2800" dirty="0" smtClean="0"/>
              <a:t>Advertised program (ApplyPolicy.vbs) runs</a:t>
            </a:r>
          </a:p>
          <a:p>
            <a:pPr lvl="1"/>
            <a:r>
              <a:rPr lang="en-AU" sz="2400" dirty="0" smtClean="0"/>
              <a:t>Check to see if </a:t>
            </a:r>
            <a:r>
              <a:rPr lang="en-AU" sz="2400" dirty="0" err="1" smtClean="0"/>
              <a:t>CCM_ISV_SoftwarePolicy</a:t>
            </a:r>
            <a:r>
              <a:rPr lang="en-AU" sz="2400" dirty="0" smtClean="0"/>
              <a:t> Class exists</a:t>
            </a:r>
          </a:p>
          <a:p>
            <a:pPr lvl="1"/>
            <a:r>
              <a:rPr lang="en-AU" sz="2400" dirty="0" smtClean="0"/>
              <a:t>Requests Machine policy and evaluates it</a:t>
            </a:r>
          </a:p>
          <a:p>
            <a:r>
              <a:rPr lang="en-AU" sz="2800" dirty="0" smtClean="0"/>
              <a:t>ApplyPolicy.vbs finds the policy with highest precedence</a:t>
            </a:r>
          </a:p>
          <a:p>
            <a:pPr lvl="1"/>
            <a:r>
              <a:rPr lang="en-AU" sz="2400" dirty="0" smtClean="0"/>
              <a:t>Builds index of policies and precedence</a:t>
            </a:r>
          </a:p>
          <a:p>
            <a:pPr lvl="1"/>
            <a:r>
              <a:rPr lang="en-AU" sz="2400" dirty="0" smtClean="0"/>
              <a:t>Identifies Policy with highest precedence and creates .xml file</a:t>
            </a:r>
          </a:p>
          <a:p>
            <a:r>
              <a:rPr lang="en-AU" sz="2800" dirty="0" smtClean="0"/>
              <a:t>Calls C:\Program Files\Microsoft Security Client\</a:t>
            </a:r>
            <a:br>
              <a:rPr lang="en-AU" sz="2800" dirty="0" smtClean="0"/>
            </a:br>
            <a:r>
              <a:rPr lang="en-AU" sz="2800" b="1" dirty="0" smtClean="0"/>
              <a:t>ConfigSecurityPolicy.exe “&lt;Policy&gt;.xml”</a:t>
            </a:r>
          </a:p>
          <a:p>
            <a:r>
              <a:rPr lang="en-AU" sz="2800" dirty="0" smtClean="0"/>
              <a:t>All of this logged in %temp%\FEP-Applypolicy-%computername%.log</a:t>
            </a:r>
          </a:p>
          <a:p>
            <a:endParaRPr lang="en-AU" sz="2800" dirty="0" smtClean="0"/>
          </a:p>
          <a:p>
            <a:endParaRPr lang="en-US" sz="2800" dirty="0"/>
          </a:p>
        </p:txBody>
      </p:sp>
    </p:spTree>
    <p:extLst>
      <p:ext uri="{BB962C8B-B14F-4D97-AF65-F5344CB8AC3E}">
        <p14:creationId xmlns:p14="http://schemas.microsoft.com/office/powerpoint/2010/main" val="20879148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Lifecycle</a:t>
            </a:r>
            <a:endParaRPr lang="en-AU" dirty="0"/>
          </a:p>
        </p:txBody>
      </p:sp>
      <p:graphicFrame>
        <p:nvGraphicFramePr>
          <p:cNvPr id="5" name="Diagram 4"/>
          <p:cNvGraphicFramePr/>
          <p:nvPr>
            <p:extLst>
              <p:ext uri="{D42A27DB-BD31-4B8C-83A1-F6EECF244321}">
                <p14:modId xmlns:p14="http://schemas.microsoft.com/office/powerpoint/2010/main" val="3971689211"/>
              </p:ext>
            </p:extLst>
          </p:nvPr>
        </p:nvGraphicFramePr>
        <p:xfrm>
          <a:off x="520564" y="952500"/>
          <a:ext cx="11071516"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Users\ericf\AppData\Local\Microsoft\Windows\Temporary Internet Files\Content.IE5\6EOMJT2F\MC9002394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2490" y="1320291"/>
            <a:ext cx="758726" cy="663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ericf\AppData\Local\Microsoft\Windows\Temporary Internet Files\Content.IE5\MIH4JJH4\MC90028617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0814" y="1342161"/>
            <a:ext cx="781298" cy="512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ericf\AppData\Local\Microsoft\Windows\Temporary Internet Files\Content.IE5\C3XPFM2L\MC90021273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9139" y="4162426"/>
            <a:ext cx="781298" cy="5885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2"/>
          <p:cNvGrpSpPr>
            <a:grpSpLocks noChangeAspect="1"/>
          </p:cNvGrpSpPr>
          <p:nvPr/>
        </p:nvGrpSpPr>
        <p:grpSpPr bwMode="auto">
          <a:xfrm>
            <a:off x="3770918" y="4162426"/>
            <a:ext cx="782963" cy="777875"/>
            <a:chOff x="1064" y="3173"/>
            <a:chExt cx="370" cy="490"/>
          </a:xfrm>
        </p:grpSpPr>
        <p:sp>
          <p:nvSpPr>
            <p:cNvPr id="10" name="AutoShape 11"/>
            <p:cNvSpPr>
              <a:spLocks noChangeAspect="1" noChangeArrowheads="1" noTextEdit="1"/>
            </p:cNvSpPr>
            <p:nvPr/>
          </p:nvSpPr>
          <p:spPr bwMode="auto">
            <a:xfrm>
              <a:off x="1064" y="3173"/>
              <a:ext cx="37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1" name="Freeform 14"/>
            <p:cNvSpPr>
              <a:spLocks/>
            </p:cNvSpPr>
            <p:nvPr/>
          </p:nvSpPr>
          <p:spPr bwMode="auto">
            <a:xfrm>
              <a:off x="1179" y="3369"/>
              <a:ext cx="153" cy="152"/>
            </a:xfrm>
            <a:custGeom>
              <a:avLst/>
              <a:gdLst>
                <a:gd name="T0" fmla="*/ 757 w 763"/>
                <a:gd name="T1" fmla="*/ 480 h 760"/>
                <a:gd name="T2" fmla="*/ 690 w 763"/>
                <a:gd name="T3" fmla="*/ 413 h 760"/>
                <a:gd name="T4" fmla="*/ 693 w 763"/>
                <a:gd name="T5" fmla="*/ 388 h 760"/>
                <a:gd name="T6" fmla="*/ 692 w 763"/>
                <a:gd name="T7" fmla="*/ 364 h 760"/>
                <a:gd name="T8" fmla="*/ 763 w 763"/>
                <a:gd name="T9" fmla="*/ 307 h 760"/>
                <a:gd name="T10" fmla="*/ 753 w 763"/>
                <a:gd name="T11" fmla="*/ 267 h 760"/>
                <a:gd name="T12" fmla="*/ 658 w 763"/>
                <a:gd name="T13" fmla="*/ 240 h 760"/>
                <a:gd name="T14" fmla="*/ 633 w 763"/>
                <a:gd name="T15" fmla="*/ 197 h 760"/>
                <a:gd name="T16" fmla="*/ 666 w 763"/>
                <a:gd name="T17" fmla="*/ 116 h 760"/>
                <a:gd name="T18" fmla="*/ 651 w 763"/>
                <a:gd name="T19" fmla="*/ 101 h 760"/>
                <a:gd name="T20" fmla="*/ 635 w 763"/>
                <a:gd name="T21" fmla="*/ 87 h 760"/>
                <a:gd name="T22" fmla="*/ 551 w 763"/>
                <a:gd name="T23" fmla="*/ 120 h 760"/>
                <a:gd name="T24" fmla="*/ 529 w 763"/>
                <a:gd name="T25" fmla="*/ 107 h 760"/>
                <a:gd name="T26" fmla="*/ 507 w 763"/>
                <a:gd name="T27" fmla="*/ 96 h 760"/>
                <a:gd name="T28" fmla="*/ 495 w 763"/>
                <a:gd name="T29" fmla="*/ 9 h 760"/>
                <a:gd name="T30" fmla="*/ 475 w 763"/>
                <a:gd name="T31" fmla="*/ 4 h 760"/>
                <a:gd name="T32" fmla="*/ 454 w 763"/>
                <a:gd name="T33" fmla="*/ 0 h 760"/>
                <a:gd name="T34" fmla="*/ 398 w 763"/>
                <a:gd name="T35" fmla="*/ 71 h 760"/>
                <a:gd name="T36" fmla="*/ 373 w 763"/>
                <a:gd name="T37" fmla="*/ 69 h 760"/>
                <a:gd name="T38" fmla="*/ 349 w 763"/>
                <a:gd name="T39" fmla="*/ 72 h 760"/>
                <a:gd name="T40" fmla="*/ 295 w 763"/>
                <a:gd name="T41" fmla="*/ 2 h 760"/>
                <a:gd name="T42" fmla="*/ 274 w 763"/>
                <a:gd name="T43" fmla="*/ 8 h 760"/>
                <a:gd name="T44" fmla="*/ 254 w 763"/>
                <a:gd name="T45" fmla="*/ 14 h 760"/>
                <a:gd name="T46" fmla="*/ 240 w 763"/>
                <a:gd name="T47" fmla="*/ 104 h 760"/>
                <a:gd name="T48" fmla="*/ 218 w 763"/>
                <a:gd name="T49" fmla="*/ 115 h 760"/>
                <a:gd name="T50" fmla="*/ 199 w 763"/>
                <a:gd name="T51" fmla="*/ 130 h 760"/>
                <a:gd name="T52" fmla="*/ 116 w 763"/>
                <a:gd name="T53" fmla="*/ 96 h 760"/>
                <a:gd name="T54" fmla="*/ 102 w 763"/>
                <a:gd name="T55" fmla="*/ 111 h 760"/>
                <a:gd name="T56" fmla="*/ 87 w 763"/>
                <a:gd name="T57" fmla="*/ 127 h 760"/>
                <a:gd name="T58" fmla="*/ 111 w 763"/>
                <a:gd name="T59" fmla="*/ 225 h 760"/>
                <a:gd name="T60" fmla="*/ 14 w 763"/>
                <a:gd name="T61" fmla="*/ 253 h 760"/>
                <a:gd name="T62" fmla="*/ 2 w 763"/>
                <a:gd name="T63" fmla="*/ 294 h 760"/>
                <a:gd name="T64" fmla="*/ 71 w 763"/>
                <a:gd name="T65" fmla="*/ 355 h 760"/>
                <a:gd name="T66" fmla="*/ 70 w 763"/>
                <a:gd name="T67" fmla="*/ 380 h 760"/>
                <a:gd name="T68" fmla="*/ 71 w 763"/>
                <a:gd name="T69" fmla="*/ 404 h 760"/>
                <a:gd name="T70" fmla="*/ 2 w 763"/>
                <a:gd name="T71" fmla="*/ 467 h 760"/>
                <a:gd name="T72" fmla="*/ 14 w 763"/>
                <a:gd name="T73" fmla="*/ 507 h 760"/>
                <a:gd name="T74" fmla="*/ 111 w 763"/>
                <a:gd name="T75" fmla="*/ 535 h 760"/>
                <a:gd name="T76" fmla="*/ 87 w 763"/>
                <a:gd name="T77" fmla="*/ 633 h 760"/>
                <a:gd name="T78" fmla="*/ 102 w 763"/>
                <a:gd name="T79" fmla="*/ 649 h 760"/>
                <a:gd name="T80" fmla="*/ 116 w 763"/>
                <a:gd name="T81" fmla="*/ 664 h 760"/>
                <a:gd name="T82" fmla="*/ 199 w 763"/>
                <a:gd name="T83" fmla="*/ 631 h 760"/>
                <a:gd name="T84" fmla="*/ 218 w 763"/>
                <a:gd name="T85" fmla="*/ 645 h 760"/>
                <a:gd name="T86" fmla="*/ 240 w 763"/>
                <a:gd name="T87" fmla="*/ 657 h 760"/>
                <a:gd name="T88" fmla="*/ 254 w 763"/>
                <a:gd name="T89" fmla="*/ 745 h 760"/>
                <a:gd name="T90" fmla="*/ 274 w 763"/>
                <a:gd name="T91" fmla="*/ 751 h 760"/>
                <a:gd name="T92" fmla="*/ 295 w 763"/>
                <a:gd name="T93" fmla="*/ 757 h 760"/>
                <a:gd name="T94" fmla="*/ 349 w 763"/>
                <a:gd name="T95" fmla="*/ 689 h 760"/>
                <a:gd name="T96" fmla="*/ 373 w 763"/>
                <a:gd name="T97" fmla="*/ 691 h 760"/>
                <a:gd name="T98" fmla="*/ 398 w 763"/>
                <a:gd name="T99" fmla="*/ 690 h 760"/>
                <a:gd name="T100" fmla="*/ 454 w 763"/>
                <a:gd name="T101" fmla="*/ 760 h 760"/>
                <a:gd name="T102" fmla="*/ 475 w 763"/>
                <a:gd name="T103" fmla="*/ 755 h 760"/>
                <a:gd name="T104" fmla="*/ 495 w 763"/>
                <a:gd name="T105" fmla="*/ 750 h 760"/>
                <a:gd name="T106" fmla="*/ 507 w 763"/>
                <a:gd name="T107" fmla="*/ 664 h 760"/>
                <a:gd name="T108" fmla="*/ 529 w 763"/>
                <a:gd name="T109" fmla="*/ 653 h 760"/>
                <a:gd name="T110" fmla="*/ 551 w 763"/>
                <a:gd name="T111" fmla="*/ 640 h 760"/>
                <a:gd name="T112" fmla="*/ 635 w 763"/>
                <a:gd name="T113" fmla="*/ 674 h 760"/>
                <a:gd name="T114" fmla="*/ 651 w 763"/>
                <a:gd name="T115" fmla="*/ 659 h 760"/>
                <a:gd name="T116" fmla="*/ 666 w 763"/>
                <a:gd name="T117" fmla="*/ 645 h 760"/>
                <a:gd name="T118" fmla="*/ 633 w 763"/>
                <a:gd name="T119" fmla="*/ 562 h 760"/>
                <a:gd name="T120" fmla="*/ 658 w 763"/>
                <a:gd name="T121" fmla="*/ 521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760">
                  <a:moveTo>
                    <a:pt x="748" y="507"/>
                  </a:moveTo>
                  <a:lnTo>
                    <a:pt x="753" y="494"/>
                  </a:lnTo>
                  <a:lnTo>
                    <a:pt x="757" y="480"/>
                  </a:lnTo>
                  <a:lnTo>
                    <a:pt x="760" y="467"/>
                  </a:lnTo>
                  <a:lnTo>
                    <a:pt x="763" y="453"/>
                  </a:lnTo>
                  <a:lnTo>
                    <a:pt x="690" y="413"/>
                  </a:lnTo>
                  <a:lnTo>
                    <a:pt x="692" y="404"/>
                  </a:lnTo>
                  <a:lnTo>
                    <a:pt x="692" y="396"/>
                  </a:lnTo>
                  <a:lnTo>
                    <a:pt x="693" y="388"/>
                  </a:lnTo>
                  <a:lnTo>
                    <a:pt x="693" y="380"/>
                  </a:lnTo>
                  <a:lnTo>
                    <a:pt x="693" y="371"/>
                  </a:lnTo>
                  <a:lnTo>
                    <a:pt x="692" y="364"/>
                  </a:lnTo>
                  <a:lnTo>
                    <a:pt x="692" y="355"/>
                  </a:lnTo>
                  <a:lnTo>
                    <a:pt x="690" y="348"/>
                  </a:lnTo>
                  <a:lnTo>
                    <a:pt x="763" y="307"/>
                  </a:lnTo>
                  <a:lnTo>
                    <a:pt x="760" y="294"/>
                  </a:lnTo>
                  <a:lnTo>
                    <a:pt x="757" y="280"/>
                  </a:lnTo>
                  <a:lnTo>
                    <a:pt x="753" y="267"/>
                  </a:lnTo>
                  <a:lnTo>
                    <a:pt x="748" y="253"/>
                  </a:lnTo>
                  <a:lnTo>
                    <a:pt x="666" y="255"/>
                  </a:lnTo>
                  <a:lnTo>
                    <a:pt x="658" y="240"/>
                  </a:lnTo>
                  <a:lnTo>
                    <a:pt x="651" y="225"/>
                  </a:lnTo>
                  <a:lnTo>
                    <a:pt x="642" y="210"/>
                  </a:lnTo>
                  <a:lnTo>
                    <a:pt x="633" y="197"/>
                  </a:lnTo>
                  <a:lnTo>
                    <a:pt x="676" y="127"/>
                  </a:lnTo>
                  <a:lnTo>
                    <a:pt x="671" y="122"/>
                  </a:lnTo>
                  <a:lnTo>
                    <a:pt x="666" y="116"/>
                  </a:lnTo>
                  <a:lnTo>
                    <a:pt x="661" y="111"/>
                  </a:lnTo>
                  <a:lnTo>
                    <a:pt x="656" y="106"/>
                  </a:lnTo>
                  <a:lnTo>
                    <a:pt x="651" y="101"/>
                  </a:lnTo>
                  <a:lnTo>
                    <a:pt x="646" y="96"/>
                  </a:lnTo>
                  <a:lnTo>
                    <a:pt x="640" y="91"/>
                  </a:lnTo>
                  <a:lnTo>
                    <a:pt x="635" y="87"/>
                  </a:lnTo>
                  <a:lnTo>
                    <a:pt x="565" y="130"/>
                  </a:lnTo>
                  <a:lnTo>
                    <a:pt x="558" y="125"/>
                  </a:lnTo>
                  <a:lnTo>
                    <a:pt x="551" y="120"/>
                  </a:lnTo>
                  <a:lnTo>
                    <a:pt x="544" y="115"/>
                  </a:lnTo>
                  <a:lnTo>
                    <a:pt x="537" y="111"/>
                  </a:lnTo>
                  <a:lnTo>
                    <a:pt x="529" y="107"/>
                  </a:lnTo>
                  <a:lnTo>
                    <a:pt x="522" y="104"/>
                  </a:lnTo>
                  <a:lnTo>
                    <a:pt x="515" y="100"/>
                  </a:lnTo>
                  <a:lnTo>
                    <a:pt x="507" y="96"/>
                  </a:lnTo>
                  <a:lnTo>
                    <a:pt x="508" y="14"/>
                  </a:lnTo>
                  <a:lnTo>
                    <a:pt x="502" y="12"/>
                  </a:lnTo>
                  <a:lnTo>
                    <a:pt x="495" y="9"/>
                  </a:lnTo>
                  <a:lnTo>
                    <a:pt x="489" y="8"/>
                  </a:lnTo>
                  <a:lnTo>
                    <a:pt x="481" y="6"/>
                  </a:lnTo>
                  <a:lnTo>
                    <a:pt x="475" y="4"/>
                  </a:lnTo>
                  <a:lnTo>
                    <a:pt x="468" y="2"/>
                  </a:lnTo>
                  <a:lnTo>
                    <a:pt x="462" y="1"/>
                  </a:lnTo>
                  <a:lnTo>
                    <a:pt x="454" y="0"/>
                  </a:lnTo>
                  <a:lnTo>
                    <a:pt x="414" y="72"/>
                  </a:lnTo>
                  <a:lnTo>
                    <a:pt x="405" y="71"/>
                  </a:lnTo>
                  <a:lnTo>
                    <a:pt x="398" y="71"/>
                  </a:lnTo>
                  <a:lnTo>
                    <a:pt x="390" y="69"/>
                  </a:lnTo>
                  <a:lnTo>
                    <a:pt x="382" y="69"/>
                  </a:lnTo>
                  <a:lnTo>
                    <a:pt x="373" y="69"/>
                  </a:lnTo>
                  <a:lnTo>
                    <a:pt x="366" y="71"/>
                  </a:lnTo>
                  <a:lnTo>
                    <a:pt x="357" y="71"/>
                  </a:lnTo>
                  <a:lnTo>
                    <a:pt x="349" y="72"/>
                  </a:lnTo>
                  <a:lnTo>
                    <a:pt x="308" y="0"/>
                  </a:lnTo>
                  <a:lnTo>
                    <a:pt x="301" y="1"/>
                  </a:lnTo>
                  <a:lnTo>
                    <a:pt x="295" y="2"/>
                  </a:lnTo>
                  <a:lnTo>
                    <a:pt x="287" y="4"/>
                  </a:lnTo>
                  <a:lnTo>
                    <a:pt x="281" y="6"/>
                  </a:lnTo>
                  <a:lnTo>
                    <a:pt x="274" y="8"/>
                  </a:lnTo>
                  <a:lnTo>
                    <a:pt x="267" y="9"/>
                  </a:lnTo>
                  <a:lnTo>
                    <a:pt x="260" y="12"/>
                  </a:lnTo>
                  <a:lnTo>
                    <a:pt x="254" y="14"/>
                  </a:lnTo>
                  <a:lnTo>
                    <a:pt x="255" y="96"/>
                  </a:lnTo>
                  <a:lnTo>
                    <a:pt x="248" y="100"/>
                  </a:lnTo>
                  <a:lnTo>
                    <a:pt x="240" y="104"/>
                  </a:lnTo>
                  <a:lnTo>
                    <a:pt x="233" y="107"/>
                  </a:lnTo>
                  <a:lnTo>
                    <a:pt x="226" y="111"/>
                  </a:lnTo>
                  <a:lnTo>
                    <a:pt x="218" y="115"/>
                  </a:lnTo>
                  <a:lnTo>
                    <a:pt x="212" y="120"/>
                  </a:lnTo>
                  <a:lnTo>
                    <a:pt x="205" y="125"/>
                  </a:lnTo>
                  <a:lnTo>
                    <a:pt x="199" y="130"/>
                  </a:lnTo>
                  <a:lnTo>
                    <a:pt x="127" y="87"/>
                  </a:lnTo>
                  <a:lnTo>
                    <a:pt x="122" y="91"/>
                  </a:lnTo>
                  <a:lnTo>
                    <a:pt x="116" y="96"/>
                  </a:lnTo>
                  <a:lnTo>
                    <a:pt x="111" y="101"/>
                  </a:lnTo>
                  <a:lnTo>
                    <a:pt x="106" y="106"/>
                  </a:lnTo>
                  <a:lnTo>
                    <a:pt x="102" y="111"/>
                  </a:lnTo>
                  <a:lnTo>
                    <a:pt x="97" y="116"/>
                  </a:lnTo>
                  <a:lnTo>
                    <a:pt x="92" y="122"/>
                  </a:lnTo>
                  <a:lnTo>
                    <a:pt x="87" y="127"/>
                  </a:lnTo>
                  <a:lnTo>
                    <a:pt x="130" y="197"/>
                  </a:lnTo>
                  <a:lnTo>
                    <a:pt x="120" y="210"/>
                  </a:lnTo>
                  <a:lnTo>
                    <a:pt x="111" y="225"/>
                  </a:lnTo>
                  <a:lnTo>
                    <a:pt x="104" y="240"/>
                  </a:lnTo>
                  <a:lnTo>
                    <a:pt x="97" y="255"/>
                  </a:lnTo>
                  <a:lnTo>
                    <a:pt x="14" y="253"/>
                  </a:lnTo>
                  <a:lnTo>
                    <a:pt x="9" y="267"/>
                  </a:lnTo>
                  <a:lnTo>
                    <a:pt x="6" y="280"/>
                  </a:lnTo>
                  <a:lnTo>
                    <a:pt x="2" y="294"/>
                  </a:lnTo>
                  <a:lnTo>
                    <a:pt x="0" y="307"/>
                  </a:lnTo>
                  <a:lnTo>
                    <a:pt x="72" y="348"/>
                  </a:lnTo>
                  <a:lnTo>
                    <a:pt x="71" y="355"/>
                  </a:lnTo>
                  <a:lnTo>
                    <a:pt x="71" y="364"/>
                  </a:lnTo>
                  <a:lnTo>
                    <a:pt x="70" y="371"/>
                  </a:lnTo>
                  <a:lnTo>
                    <a:pt x="70" y="380"/>
                  </a:lnTo>
                  <a:lnTo>
                    <a:pt x="70" y="388"/>
                  </a:lnTo>
                  <a:lnTo>
                    <a:pt x="71" y="396"/>
                  </a:lnTo>
                  <a:lnTo>
                    <a:pt x="71" y="404"/>
                  </a:lnTo>
                  <a:lnTo>
                    <a:pt x="72" y="413"/>
                  </a:lnTo>
                  <a:lnTo>
                    <a:pt x="0" y="453"/>
                  </a:lnTo>
                  <a:lnTo>
                    <a:pt x="2" y="467"/>
                  </a:lnTo>
                  <a:lnTo>
                    <a:pt x="6" y="480"/>
                  </a:lnTo>
                  <a:lnTo>
                    <a:pt x="9" y="494"/>
                  </a:lnTo>
                  <a:lnTo>
                    <a:pt x="14" y="507"/>
                  </a:lnTo>
                  <a:lnTo>
                    <a:pt x="97" y="506"/>
                  </a:lnTo>
                  <a:lnTo>
                    <a:pt x="104" y="521"/>
                  </a:lnTo>
                  <a:lnTo>
                    <a:pt x="111" y="535"/>
                  </a:lnTo>
                  <a:lnTo>
                    <a:pt x="120" y="549"/>
                  </a:lnTo>
                  <a:lnTo>
                    <a:pt x="130" y="562"/>
                  </a:lnTo>
                  <a:lnTo>
                    <a:pt x="87" y="633"/>
                  </a:lnTo>
                  <a:lnTo>
                    <a:pt x="92" y="638"/>
                  </a:lnTo>
                  <a:lnTo>
                    <a:pt x="97" y="645"/>
                  </a:lnTo>
                  <a:lnTo>
                    <a:pt x="102" y="649"/>
                  </a:lnTo>
                  <a:lnTo>
                    <a:pt x="106" y="654"/>
                  </a:lnTo>
                  <a:lnTo>
                    <a:pt x="111" y="659"/>
                  </a:lnTo>
                  <a:lnTo>
                    <a:pt x="116" y="664"/>
                  </a:lnTo>
                  <a:lnTo>
                    <a:pt x="122" y="669"/>
                  </a:lnTo>
                  <a:lnTo>
                    <a:pt x="127" y="674"/>
                  </a:lnTo>
                  <a:lnTo>
                    <a:pt x="199" y="631"/>
                  </a:lnTo>
                  <a:lnTo>
                    <a:pt x="205" y="636"/>
                  </a:lnTo>
                  <a:lnTo>
                    <a:pt x="212" y="640"/>
                  </a:lnTo>
                  <a:lnTo>
                    <a:pt x="218" y="645"/>
                  </a:lnTo>
                  <a:lnTo>
                    <a:pt x="226" y="648"/>
                  </a:lnTo>
                  <a:lnTo>
                    <a:pt x="233" y="653"/>
                  </a:lnTo>
                  <a:lnTo>
                    <a:pt x="240" y="657"/>
                  </a:lnTo>
                  <a:lnTo>
                    <a:pt x="248" y="660"/>
                  </a:lnTo>
                  <a:lnTo>
                    <a:pt x="255" y="664"/>
                  </a:lnTo>
                  <a:lnTo>
                    <a:pt x="254" y="745"/>
                  </a:lnTo>
                  <a:lnTo>
                    <a:pt x="260" y="748"/>
                  </a:lnTo>
                  <a:lnTo>
                    <a:pt x="267" y="750"/>
                  </a:lnTo>
                  <a:lnTo>
                    <a:pt x="274" y="751"/>
                  </a:lnTo>
                  <a:lnTo>
                    <a:pt x="281" y="754"/>
                  </a:lnTo>
                  <a:lnTo>
                    <a:pt x="287" y="755"/>
                  </a:lnTo>
                  <a:lnTo>
                    <a:pt x="295" y="757"/>
                  </a:lnTo>
                  <a:lnTo>
                    <a:pt x="301" y="759"/>
                  </a:lnTo>
                  <a:lnTo>
                    <a:pt x="308" y="760"/>
                  </a:lnTo>
                  <a:lnTo>
                    <a:pt x="349" y="689"/>
                  </a:lnTo>
                  <a:lnTo>
                    <a:pt x="357" y="690"/>
                  </a:lnTo>
                  <a:lnTo>
                    <a:pt x="366" y="690"/>
                  </a:lnTo>
                  <a:lnTo>
                    <a:pt x="373" y="691"/>
                  </a:lnTo>
                  <a:lnTo>
                    <a:pt x="382" y="691"/>
                  </a:lnTo>
                  <a:lnTo>
                    <a:pt x="390" y="691"/>
                  </a:lnTo>
                  <a:lnTo>
                    <a:pt x="398" y="690"/>
                  </a:lnTo>
                  <a:lnTo>
                    <a:pt x="405" y="690"/>
                  </a:lnTo>
                  <a:lnTo>
                    <a:pt x="414" y="689"/>
                  </a:lnTo>
                  <a:lnTo>
                    <a:pt x="454" y="760"/>
                  </a:lnTo>
                  <a:lnTo>
                    <a:pt x="462" y="759"/>
                  </a:lnTo>
                  <a:lnTo>
                    <a:pt x="468" y="757"/>
                  </a:lnTo>
                  <a:lnTo>
                    <a:pt x="475" y="755"/>
                  </a:lnTo>
                  <a:lnTo>
                    <a:pt x="481" y="754"/>
                  </a:lnTo>
                  <a:lnTo>
                    <a:pt x="489" y="751"/>
                  </a:lnTo>
                  <a:lnTo>
                    <a:pt x="495" y="750"/>
                  </a:lnTo>
                  <a:lnTo>
                    <a:pt x="502" y="748"/>
                  </a:lnTo>
                  <a:lnTo>
                    <a:pt x="508" y="745"/>
                  </a:lnTo>
                  <a:lnTo>
                    <a:pt x="507" y="664"/>
                  </a:lnTo>
                  <a:lnTo>
                    <a:pt x="515" y="660"/>
                  </a:lnTo>
                  <a:lnTo>
                    <a:pt x="522" y="657"/>
                  </a:lnTo>
                  <a:lnTo>
                    <a:pt x="529" y="653"/>
                  </a:lnTo>
                  <a:lnTo>
                    <a:pt x="537" y="648"/>
                  </a:lnTo>
                  <a:lnTo>
                    <a:pt x="544" y="645"/>
                  </a:lnTo>
                  <a:lnTo>
                    <a:pt x="551" y="640"/>
                  </a:lnTo>
                  <a:lnTo>
                    <a:pt x="558" y="636"/>
                  </a:lnTo>
                  <a:lnTo>
                    <a:pt x="565" y="631"/>
                  </a:lnTo>
                  <a:lnTo>
                    <a:pt x="635" y="674"/>
                  </a:lnTo>
                  <a:lnTo>
                    <a:pt x="640" y="669"/>
                  </a:lnTo>
                  <a:lnTo>
                    <a:pt x="646" y="664"/>
                  </a:lnTo>
                  <a:lnTo>
                    <a:pt x="651" y="659"/>
                  </a:lnTo>
                  <a:lnTo>
                    <a:pt x="656" y="654"/>
                  </a:lnTo>
                  <a:lnTo>
                    <a:pt x="661" y="649"/>
                  </a:lnTo>
                  <a:lnTo>
                    <a:pt x="666" y="645"/>
                  </a:lnTo>
                  <a:lnTo>
                    <a:pt x="671" y="638"/>
                  </a:lnTo>
                  <a:lnTo>
                    <a:pt x="676" y="633"/>
                  </a:lnTo>
                  <a:lnTo>
                    <a:pt x="633" y="562"/>
                  </a:lnTo>
                  <a:lnTo>
                    <a:pt x="642" y="549"/>
                  </a:lnTo>
                  <a:lnTo>
                    <a:pt x="651" y="535"/>
                  </a:lnTo>
                  <a:lnTo>
                    <a:pt x="658" y="521"/>
                  </a:lnTo>
                  <a:lnTo>
                    <a:pt x="666" y="506"/>
                  </a:lnTo>
                  <a:lnTo>
                    <a:pt x="748" y="50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2" name="Freeform 15"/>
            <p:cNvSpPr>
              <a:spLocks/>
            </p:cNvSpPr>
            <p:nvPr/>
          </p:nvSpPr>
          <p:spPr bwMode="auto">
            <a:xfrm>
              <a:off x="1204" y="3393"/>
              <a:ext cx="103" cy="103"/>
            </a:xfrm>
            <a:custGeom>
              <a:avLst/>
              <a:gdLst>
                <a:gd name="T0" fmla="*/ 286 w 518"/>
                <a:gd name="T1" fmla="*/ 516 h 517"/>
                <a:gd name="T2" fmla="*/ 336 w 518"/>
                <a:gd name="T3" fmla="*/ 506 h 517"/>
                <a:gd name="T4" fmla="*/ 383 w 518"/>
                <a:gd name="T5" fmla="*/ 487 h 517"/>
                <a:gd name="T6" fmla="*/ 425 w 518"/>
                <a:gd name="T7" fmla="*/ 459 h 517"/>
                <a:gd name="T8" fmla="*/ 459 w 518"/>
                <a:gd name="T9" fmla="*/ 423 h 517"/>
                <a:gd name="T10" fmla="*/ 487 w 518"/>
                <a:gd name="T11" fmla="*/ 383 h 517"/>
                <a:gd name="T12" fmla="*/ 507 w 518"/>
                <a:gd name="T13" fmla="*/ 336 h 517"/>
                <a:gd name="T14" fmla="*/ 517 w 518"/>
                <a:gd name="T15" fmla="*/ 286 h 517"/>
                <a:gd name="T16" fmla="*/ 517 w 518"/>
                <a:gd name="T17" fmla="*/ 233 h 517"/>
                <a:gd name="T18" fmla="*/ 507 w 518"/>
                <a:gd name="T19" fmla="*/ 181 h 517"/>
                <a:gd name="T20" fmla="*/ 487 w 518"/>
                <a:gd name="T21" fmla="*/ 136 h 517"/>
                <a:gd name="T22" fmla="*/ 459 w 518"/>
                <a:gd name="T23" fmla="*/ 94 h 517"/>
                <a:gd name="T24" fmla="*/ 425 w 518"/>
                <a:gd name="T25" fmla="*/ 59 h 517"/>
                <a:gd name="T26" fmla="*/ 383 w 518"/>
                <a:gd name="T27" fmla="*/ 32 h 517"/>
                <a:gd name="T28" fmla="*/ 336 w 518"/>
                <a:gd name="T29" fmla="*/ 12 h 517"/>
                <a:gd name="T30" fmla="*/ 286 w 518"/>
                <a:gd name="T31" fmla="*/ 1 h 517"/>
                <a:gd name="T32" fmla="*/ 233 w 518"/>
                <a:gd name="T33" fmla="*/ 1 h 517"/>
                <a:gd name="T34" fmla="*/ 182 w 518"/>
                <a:gd name="T35" fmla="*/ 12 h 517"/>
                <a:gd name="T36" fmla="*/ 136 w 518"/>
                <a:gd name="T37" fmla="*/ 32 h 517"/>
                <a:gd name="T38" fmla="*/ 95 w 518"/>
                <a:gd name="T39" fmla="*/ 59 h 517"/>
                <a:gd name="T40" fmla="*/ 59 w 518"/>
                <a:gd name="T41" fmla="*/ 94 h 517"/>
                <a:gd name="T42" fmla="*/ 31 w 518"/>
                <a:gd name="T43" fmla="*/ 136 h 517"/>
                <a:gd name="T44" fmla="*/ 11 w 518"/>
                <a:gd name="T45" fmla="*/ 181 h 517"/>
                <a:gd name="T46" fmla="*/ 2 w 518"/>
                <a:gd name="T47" fmla="*/ 233 h 517"/>
                <a:gd name="T48" fmla="*/ 2 w 518"/>
                <a:gd name="T49" fmla="*/ 286 h 517"/>
                <a:gd name="T50" fmla="*/ 11 w 518"/>
                <a:gd name="T51" fmla="*/ 336 h 517"/>
                <a:gd name="T52" fmla="*/ 31 w 518"/>
                <a:gd name="T53" fmla="*/ 383 h 517"/>
                <a:gd name="T54" fmla="*/ 59 w 518"/>
                <a:gd name="T55" fmla="*/ 423 h 517"/>
                <a:gd name="T56" fmla="*/ 95 w 518"/>
                <a:gd name="T57" fmla="*/ 459 h 517"/>
                <a:gd name="T58" fmla="*/ 136 w 518"/>
                <a:gd name="T59" fmla="*/ 487 h 517"/>
                <a:gd name="T60" fmla="*/ 182 w 518"/>
                <a:gd name="T61" fmla="*/ 506 h 517"/>
                <a:gd name="T62" fmla="*/ 233 w 518"/>
                <a:gd name="T63" fmla="*/ 5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8" h="517">
                  <a:moveTo>
                    <a:pt x="260" y="517"/>
                  </a:moveTo>
                  <a:lnTo>
                    <a:pt x="286" y="516"/>
                  </a:lnTo>
                  <a:lnTo>
                    <a:pt x="311" y="512"/>
                  </a:lnTo>
                  <a:lnTo>
                    <a:pt x="336" y="506"/>
                  </a:lnTo>
                  <a:lnTo>
                    <a:pt x="361" y="497"/>
                  </a:lnTo>
                  <a:lnTo>
                    <a:pt x="383" y="487"/>
                  </a:lnTo>
                  <a:lnTo>
                    <a:pt x="404" y="473"/>
                  </a:lnTo>
                  <a:lnTo>
                    <a:pt x="425" y="459"/>
                  </a:lnTo>
                  <a:lnTo>
                    <a:pt x="443" y="441"/>
                  </a:lnTo>
                  <a:lnTo>
                    <a:pt x="459" y="423"/>
                  </a:lnTo>
                  <a:lnTo>
                    <a:pt x="474" y="403"/>
                  </a:lnTo>
                  <a:lnTo>
                    <a:pt x="487" y="383"/>
                  </a:lnTo>
                  <a:lnTo>
                    <a:pt x="498" y="359"/>
                  </a:lnTo>
                  <a:lnTo>
                    <a:pt x="507" y="336"/>
                  </a:lnTo>
                  <a:lnTo>
                    <a:pt x="513" y="311"/>
                  </a:lnTo>
                  <a:lnTo>
                    <a:pt x="517" y="286"/>
                  </a:lnTo>
                  <a:lnTo>
                    <a:pt x="518" y="259"/>
                  </a:lnTo>
                  <a:lnTo>
                    <a:pt x="517" y="233"/>
                  </a:lnTo>
                  <a:lnTo>
                    <a:pt x="513" y="207"/>
                  </a:lnTo>
                  <a:lnTo>
                    <a:pt x="507" y="181"/>
                  </a:lnTo>
                  <a:lnTo>
                    <a:pt x="498" y="158"/>
                  </a:lnTo>
                  <a:lnTo>
                    <a:pt x="487" y="136"/>
                  </a:lnTo>
                  <a:lnTo>
                    <a:pt x="474" y="114"/>
                  </a:lnTo>
                  <a:lnTo>
                    <a:pt x="459" y="94"/>
                  </a:lnTo>
                  <a:lnTo>
                    <a:pt x="443" y="76"/>
                  </a:lnTo>
                  <a:lnTo>
                    <a:pt x="425" y="59"/>
                  </a:lnTo>
                  <a:lnTo>
                    <a:pt x="404" y="44"/>
                  </a:lnTo>
                  <a:lnTo>
                    <a:pt x="383" y="32"/>
                  </a:lnTo>
                  <a:lnTo>
                    <a:pt x="361" y="21"/>
                  </a:lnTo>
                  <a:lnTo>
                    <a:pt x="336" y="12"/>
                  </a:lnTo>
                  <a:lnTo>
                    <a:pt x="311" y="5"/>
                  </a:lnTo>
                  <a:lnTo>
                    <a:pt x="286" y="1"/>
                  </a:lnTo>
                  <a:lnTo>
                    <a:pt x="260" y="0"/>
                  </a:lnTo>
                  <a:lnTo>
                    <a:pt x="233" y="1"/>
                  </a:lnTo>
                  <a:lnTo>
                    <a:pt x="207" y="5"/>
                  </a:lnTo>
                  <a:lnTo>
                    <a:pt x="182" y="12"/>
                  </a:lnTo>
                  <a:lnTo>
                    <a:pt x="159" y="21"/>
                  </a:lnTo>
                  <a:lnTo>
                    <a:pt x="136" y="32"/>
                  </a:lnTo>
                  <a:lnTo>
                    <a:pt x="115" y="44"/>
                  </a:lnTo>
                  <a:lnTo>
                    <a:pt x="95" y="59"/>
                  </a:lnTo>
                  <a:lnTo>
                    <a:pt x="77" y="76"/>
                  </a:lnTo>
                  <a:lnTo>
                    <a:pt x="59" y="94"/>
                  </a:lnTo>
                  <a:lnTo>
                    <a:pt x="45" y="114"/>
                  </a:lnTo>
                  <a:lnTo>
                    <a:pt x="31" y="136"/>
                  </a:lnTo>
                  <a:lnTo>
                    <a:pt x="21" y="158"/>
                  </a:lnTo>
                  <a:lnTo>
                    <a:pt x="11" y="181"/>
                  </a:lnTo>
                  <a:lnTo>
                    <a:pt x="5" y="207"/>
                  </a:lnTo>
                  <a:lnTo>
                    <a:pt x="2" y="233"/>
                  </a:lnTo>
                  <a:lnTo>
                    <a:pt x="0" y="259"/>
                  </a:lnTo>
                  <a:lnTo>
                    <a:pt x="2" y="286"/>
                  </a:lnTo>
                  <a:lnTo>
                    <a:pt x="5" y="311"/>
                  </a:lnTo>
                  <a:lnTo>
                    <a:pt x="11" y="336"/>
                  </a:lnTo>
                  <a:lnTo>
                    <a:pt x="21" y="359"/>
                  </a:lnTo>
                  <a:lnTo>
                    <a:pt x="31" y="383"/>
                  </a:lnTo>
                  <a:lnTo>
                    <a:pt x="45" y="403"/>
                  </a:lnTo>
                  <a:lnTo>
                    <a:pt x="59" y="423"/>
                  </a:lnTo>
                  <a:lnTo>
                    <a:pt x="77" y="441"/>
                  </a:lnTo>
                  <a:lnTo>
                    <a:pt x="95" y="459"/>
                  </a:lnTo>
                  <a:lnTo>
                    <a:pt x="115" y="473"/>
                  </a:lnTo>
                  <a:lnTo>
                    <a:pt x="136" y="487"/>
                  </a:lnTo>
                  <a:lnTo>
                    <a:pt x="159" y="497"/>
                  </a:lnTo>
                  <a:lnTo>
                    <a:pt x="182" y="506"/>
                  </a:lnTo>
                  <a:lnTo>
                    <a:pt x="207" y="512"/>
                  </a:lnTo>
                  <a:lnTo>
                    <a:pt x="233" y="516"/>
                  </a:lnTo>
                  <a:lnTo>
                    <a:pt x="260" y="51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3" name="Freeform 16"/>
            <p:cNvSpPr>
              <a:spLocks/>
            </p:cNvSpPr>
            <p:nvPr/>
          </p:nvSpPr>
          <p:spPr bwMode="auto">
            <a:xfrm>
              <a:off x="1230" y="3419"/>
              <a:ext cx="52" cy="52"/>
            </a:xfrm>
            <a:custGeom>
              <a:avLst/>
              <a:gdLst>
                <a:gd name="T0" fmla="*/ 130 w 259"/>
                <a:gd name="T1" fmla="*/ 259 h 259"/>
                <a:gd name="T2" fmla="*/ 156 w 259"/>
                <a:gd name="T3" fmla="*/ 256 h 259"/>
                <a:gd name="T4" fmla="*/ 180 w 259"/>
                <a:gd name="T5" fmla="*/ 249 h 259"/>
                <a:gd name="T6" fmla="*/ 202 w 259"/>
                <a:gd name="T7" fmla="*/ 237 h 259"/>
                <a:gd name="T8" fmla="*/ 221 w 259"/>
                <a:gd name="T9" fmla="*/ 221 h 259"/>
                <a:gd name="T10" fmla="*/ 237 w 259"/>
                <a:gd name="T11" fmla="*/ 201 h 259"/>
                <a:gd name="T12" fmla="*/ 249 w 259"/>
                <a:gd name="T13" fmla="*/ 179 h 259"/>
                <a:gd name="T14" fmla="*/ 256 w 259"/>
                <a:gd name="T15" fmla="*/ 154 h 259"/>
                <a:gd name="T16" fmla="*/ 259 w 259"/>
                <a:gd name="T17" fmla="*/ 129 h 259"/>
                <a:gd name="T18" fmla="*/ 256 w 259"/>
                <a:gd name="T19" fmla="*/ 103 h 259"/>
                <a:gd name="T20" fmla="*/ 249 w 259"/>
                <a:gd name="T21" fmla="*/ 78 h 259"/>
                <a:gd name="T22" fmla="*/ 237 w 259"/>
                <a:gd name="T23" fmla="*/ 56 h 259"/>
                <a:gd name="T24" fmla="*/ 221 w 259"/>
                <a:gd name="T25" fmla="*/ 38 h 259"/>
                <a:gd name="T26" fmla="*/ 202 w 259"/>
                <a:gd name="T27" fmla="*/ 22 h 259"/>
                <a:gd name="T28" fmla="*/ 180 w 259"/>
                <a:gd name="T29" fmla="*/ 10 h 259"/>
                <a:gd name="T30" fmla="*/ 156 w 259"/>
                <a:gd name="T31" fmla="*/ 2 h 259"/>
                <a:gd name="T32" fmla="*/ 130 w 259"/>
                <a:gd name="T33" fmla="*/ 0 h 259"/>
                <a:gd name="T34" fmla="*/ 104 w 259"/>
                <a:gd name="T35" fmla="*/ 2 h 259"/>
                <a:gd name="T36" fmla="*/ 79 w 259"/>
                <a:gd name="T37" fmla="*/ 10 h 259"/>
                <a:gd name="T38" fmla="*/ 57 w 259"/>
                <a:gd name="T39" fmla="*/ 22 h 259"/>
                <a:gd name="T40" fmla="*/ 38 w 259"/>
                <a:gd name="T41" fmla="*/ 38 h 259"/>
                <a:gd name="T42" fmla="*/ 22 w 259"/>
                <a:gd name="T43" fmla="*/ 56 h 259"/>
                <a:gd name="T44" fmla="*/ 9 w 259"/>
                <a:gd name="T45" fmla="*/ 78 h 259"/>
                <a:gd name="T46" fmla="*/ 2 w 259"/>
                <a:gd name="T47" fmla="*/ 103 h 259"/>
                <a:gd name="T48" fmla="*/ 0 w 259"/>
                <a:gd name="T49" fmla="*/ 129 h 259"/>
                <a:gd name="T50" fmla="*/ 2 w 259"/>
                <a:gd name="T51" fmla="*/ 154 h 259"/>
                <a:gd name="T52" fmla="*/ 9 w 259"/>
                <a:gd name="T53" fmla="*/ 179 h 259"/>
                <a:gd name="T54" fmla="*/ 22 w 259"/>
                <a:gd name="T55" fmla="*/ 201 h 259"/>
                <a:gd name="T56" fmla="*/ 38 w 259"/>
                <a:gd name="T57" fmla="*/ 221 h 259"/>
                <a:gd name="T58" fmla="*/ 57 w 259"/>
                <a:gd name="T59" fmla="*/ 237 h 259"/>
                <a:gd name="T60" fmla="*/ 79 w 259"/>
                <a:gd name="T61" fmla="*/ 249 h 259"/>
                <a:gd name="T62" fmla="*/ 104 w 259"/>
                <a:gd name="T63" fmla="*/ 256 h 259"/>
                <a:gd name="T64" fmla="*/ 130 w 259"/>
                <a:gd name="T6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59">
                  <a:moveTo>
                    <a:pt x="130" y="259"/>
                  </a:moveTo>
                  <a:lnTo>
                    <a:pt x="156" y="256"/>
                  </a:lnTo>
                  <a:lnTo>
                    <a:pt x="180" y="249"/>
                  </a:lnTo>
                  <a:lnTo>
                    <a:pt x="202" y="237"/>
                  </a:lnTo>
                  <a:lnTo>
                    <a:pt x="221" y="221"/>
                  </a:lnTo>
                  <a:lnTo>
                    <a:pt x="237" y="201"/>
                  </a:lnTo>
                  <a:lnTo>
                    <a:pt x="249" y="179"/>
                  </a:lnTo>
                  <a:lnTo>
                    <a:pt x="256" y="154"/>
                  </a:lnTo>
                  <a:lnTo>
                    <a:pt x="259" y="129"/>
                  </a:lnTo>
                  <a:lnTo>
                    <a:pt x="256" y="103"/>
                  </a:lnTo>
                  <a:lnTo>
                    <a:pt x="249" y="78"/>
                  </a:lnTo>
                  <a:lnTo>
                    <a:pt x="237" y="56"/>
                  </a:lnTo>
                  <a:lnTo>
                    <a:pt x="221" y="38"/>
                  </a:lnTo>
                  <a:lnTo>
                    <a:pt x="202" y="22"/>
                  </a:lnTo>
                  <a:lnTo>
                    <a:pt x="180" y="10"/>
                  </a:lnTo>
                  <a:lnTo>
                    <a:pt x="156" y="2"/>
                  </a:lnTo>
                  <a:lnTo>
                    <a:pt x="130" y="0"/>
                  </a:lnTo>
                  <a:lnTo>
                    <a:pt x="104" y="2"/>
                  </a:lnTo>
                  <a:lnTo>
                    <a:pt x="79" y="10"/>
                  </a:lnTo>
                  <a:lnTo>
                    <a:pt x="57" y="22"/>
                  </a:lnTo>
                  <a:lnTo>
                    <a:pt x="38" y="38"/>
                  </a:lnTo>
                  <a:lnTo>
                    <a:pt x="22" y="56"/>
                  </a:lnTo>
                  <a:lnTo>
                    <a:pt x="9" y="78"/>
                  </a:lnTo>
                  <a:lnTo>
                    <a:pt x="2" y="103"/>
                  </a:lnTo>
                  <a:lnTo>
                    <a:pt x="0" y="129"/>
                  </a:lnTo>
                  <a:lnTo>
                    <a:pt x="2" y="154"/>
                  </a:lnTo>
                  <a:lnTo>
                    <a:pt x="9" y="179"/>
                  </a:lnTo>
                  <a:lnTo>
                    <a:pt x="22" y="201"/>
                  </a:lnTo>
                  <a:lnTo>
                    <a:pt x="38" y="221"/>
                  </a:lnTo>
                  <a:lnTo>
                    <a:pt x="57" y="237"/>
                  </a:lnTo>
                  <a:lnTo>
                    <a:pt x="79" y="249"/>
                  </a:lnTo>
                  <a:lnTo>
                    <a:pt x="104" y="256"/>
                  </a:lnTo>
                  <a:lnTo>
                    <a:pt x="130" y="25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4" name="Freeform 17"/>
            <p:cNvSpPr>
              <a:spLocks/>
            </p:cNvSpPr>
            <p:nvPr/>
          </p:nvSpPr>
          <p:spPr bwMode="auto">
            <a:xfrm>
              <a:off x="1249" y="3441"/>
              <a:ext cx="10" cy="10"/>
            </a:xfrm>
            <a:custGeom>
              <a:avLst/>
              <a:gdLst>
                <a:gd name="T0" fmla="*/ 16 w 51"/>
                <a:gd name="T1" fmla="*/ 51 h 51"/>
                <a:gd name="T2" fmla="*/ 2 w 51"/>
                <a:gd name="T3" fmla="*/ 36 h 51"/>
                <a:gd name="T4" fmla="*/ 0 w 51"/>
                <a:gd name="T5" fmla="*/ 16 h 51"/>
                <a:gd name="T6" fmla="*/ 15 w 51"/>
                <a:gd name="T7" fmla="*/ 2 h 51"/>
                <a:gd name="T8" fmla="*/ 36 w 51"/>
                <a:gd name="T9" fmla="*/ 0 h 51"/>
                <a:gd name="T10" fmla="*/ 51 w 51"/>
                <a:gd name="T11" fmla="*/ 15 h 51"/>
                <a:gd name="T12" fmla="*/ 51 w 51"/>
                <a:gd name="T13" fmla="*/ 36 h 51"/>
                <a:gd name="T14" fmla="*/ 36 w 51"/>
                <a:gd name="T15" fmla="*/ 51 h 51"/>
                <a:gd name="T16" fmla="*/ 16 w 51"/>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16" y="51"/>
                  </a:moveTo>
                  <a:lnTo>
                    <a:pt x="2" y="36"/>
                  </a:lnTo>
                  <a:lnTo>
                    <a:pt x="0" y="16"/>
                  </a:lnTo>
                  <a:lnTo>
                    <a:pt x="15" y="2"/>
                  </a:lnTo>
                  <a:lnTo>
                    <a:pt x="36" y="0"/>
                  </a:lnTo>
                  <a:lnTo>
                    <a:pt x="51" y="15"/>
                  </a:lnTo>
                  <a:lnTo>
                    <a:pt x="51" y="36"/>
                  </a:lnTo>
                  <a:lnTo>
                    <a:pt x="36" y="51"/>
                  </a:lnTo>
                  <a:lnTo>
                    <a:pt x="16" y="5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5" name="Freeform 18"/>
            <p:cNvSpPr>
              <a:spLocks/>
            </p:cNvSpPr>
            <p:nvPr/>
          </p:nvSpPr>
          <p:spPr bwMode="auto">
            <a:xfrm>
              <a:off x="1282" y="3180"/>
              <a:ext cx="111" cy="111"/>
            </a:xfrm>
            <a:custGeom>
              <a:avLst/>
              <a:gdLst>
                <a:gd name="T0" fmla="*/ 549 w 554"/>
                <a:gd name="T1" fmla="*/ 349 h 554"/>
                <a:gd name="T2" fmla="*/ 501 w 554"/>
                <a:gd name="T3" fmla="*/ 300 h 554"/>
                <a:gd name="T4" fmla="*/ 502 w 554"/>
                <a:gd name="T5" fmla="*/ 283 h 554"/>
                <a:gd name="T6" fmla="*/ 502 w 554"/>
                <a:gd name="T7" fmla="*/ 265 h 554"/>
                <a:gd name="T8" fmla="*/ 554 w 554"/>
                <a:gd name="T9" fmla="*/ 224 h 554"/>
                <a:gd name="T10" fmla="*/ 547 w 554"/>
                <a:gd name="T11" fmla="*/ 195 h 554"/>
                <a:gd name="T12" fmla="*/ 478 w 554"/>
                <a:gd name="T13" fmla="*/ 174 h 554"/>
                <a:gd name="T14" fmla="*/ 459 w 554"/>
                <a:gd name="T15" fmla="*/ 144 h 554"/>
                <a:gd name="T16" fmla="*/ 477 w 554"/>
                <a:gd name="T17" fmla="*/ 77 h 554"/>
                <a:gd name="T18" fmla="*/ 409 w 554"/>
                <a:gd name="T19" fmla="*/ 94 h 554"/>
                <a:gd name="T20" fmla="*/ 394 w 554"/>
                <a:gd name="T21" fmla="*/ 84 h 554"/>
                <a:gd name="T22" fmla="*/ 379 w 554"/>
                <a:gd name="T23" fmla="*/ 76 h 554"/>
                <a:gd name="T24" fmla="*/ 370 w 554"/>
                <a:gd name="T25" fmla="*/ 11 h 554"/>
                <a:gd name="T26" fmla="*/ 355 w 554"/>
                <a:gd name="T27" fmla="*/ 6 h 554"/>
                <a:gd name="T28" fmla="*/ 339 w 554"/>
                <a:gd name="T29" fmla="*/ 2 h 554"/>
                <a:gd name="T30" fmla="*/ 302 w 554"/>
                <a:gd name="T31" fmla="*/ 53 h 554"/>
                <a:gd name="T32" fmla="*/ 284 w 554"/>
                <a:gd name="T33" fmla="*/ 51 h 554"/>
                <a:gd name="T34" fmla="*/ 266 w 554"/>
                <a:gd name="T35" fmla="*/ 51 h 554"/>
                <a:gd name="T36" fmla="*/ 225 w 554"/>
                <a:gd name="T37" fmla="*/ 0 h 554"/>
                <a:gd name="T38" fmla="*/ 210 w 554"/>
                <a:gd name="T39" fmla="*/ 3 h 554"/>
                <a:gd name="T40" fmla="*/ 195 w 554"/>
                <a:gd name="T41" fmla="*/ 7 h 554"/>
                <a:gd name="T42" fmla="*/ 185 w 554"/>
                <a:gd name="T43" fmla="*/ 71 h 554"/>
                <a:gd name="T44" fmla="*/ 169 w 554"/>
                <a:gd name="T45" fmla="*/ 78 h 554"/>
                <a:gd name="T46" fmla="*/ 154 w 554"/>
                <a:gd name="T47" fmla="*/ 88 h 554"/>
                <a:gd name="T48" fmla="*/ 93 w 554"/>
                <a:gd name="T49" fmla="*/ 64 h 554"/>
                <a:gd name="T50" fmla="*/ 70 w 554"/>
                <a:gd name="T51" fmla="*/ 84 h 554"/>
                <a:gd name="T52" fmla="*/ 88 w 554"/>
                <a:gd name="T53" fmla="*/ 154 h 554"/>
                <a:gd name="T54" fmla="*/ 71 w 554"/>
                <a:gd name="T55" fmla="*/ 185 h 554"/>
                <a:gd name="T56" fmla="*/ 4 w 554"/>
                <a:gd name="T57" fmla="*/ 205 h 554"/>
                <a:gd name="T58" fmla="*/ 52 w 554"/>
                <a:gd name="T59" fmla="*/ 254 h 554"/>
                <a:gd name="T60" fmla="*/ 51 w 554"/>
                <a:gd name="T61" fmla="*/ 271 h 554"/>
                <a:gd name="T62" fmla="*/ 51 w 554"/>
                <a:gd name="T63" fmla="*/ 289 h 554"/>
                <a:gd name="T64" fmla="*/ 0 w 554"/>
                <a:gd name="T65" fmla="*/ 330 h 554"/>
                <a:gd name="T66" fmla="*/ 7 w 554"/>
                <a:gd name="T67" fmla="*/ 360 h 554"/>
                <a:gd name="T68" fmla="*/ 76 w 554"/>
                <a:gd name="T69" fmla="*/ 380 h 554"/>
                <a:gd name="T70" fmla="*/ 94 w 554"/>
                <a:gd name="T71" fmla="*/ 409 h 554"/>
                <a:gd name="T72" fmla="*/ 77 w 554"/>
                <a:gd name="T73" fmla="*/ 477 h 554"/>
                <a:gd name="T74" fmla="*/ 145 w 554"/>
                <a:gd name="T75" fmla="*/ 460 h 554"/>
                <a:gd name="T76" fmla="*/ 159 w 554"/>
                <a:gd name="T77" fmla="*/ 469 h 554"/>
                <a:gd name="T78" fmla="*/ 175 w 554"/>
                <a:gd name="T79" fmla="*/ 478 h 554"/>
                <a:gd name="T80" fmla="*/ 185 w 554"/>
                <a:gd name="T81" fmla="*/ 543 h 554"/>
                <a:gd name="T82" fmla="*/ 200 w 554"/>
                <a:gd name="T83" fmla="*/ 548 h 554"/>
                <a:gd name="T84" fmla="*/ 215 w 554"/>
                <a:gd name="T85" fmla="*/ 552 h 554"/>
                <a:gd name="T86" fmla="*/ 254 w 554"/>
                <a:gd name="T87" fmla="*/ 501 h 554"/>
                <a:gd name="T88" fmla="*/ 271 w 554"/>
                <a:gd name="T89" fmla="*/ 503 h 554"/>
                <a:gd name="T90" fmla="*/ 290 w 554"/>
                <a:gd name="T91" fmla="*/ 503 h 554"/>
                <a:gd name="T92" fmla="*/ 329 w 554"/>
                <a:gd name="T93" fmla="*/ 554 h 554"/>
                <a:gd name="T94" fmla="*/ 344 w 554"/>
                <a:gd name="T95" fmla="*/ 550 h 554"/>
                <a:gd name="T96" fmla="*/ 360 w 554"/>
                <a:gd name="T97" fmla="*/ 547 h 554"/>
                <a:gd name="T98" fmla="*/ 368 w 554"/>
                <a:gd name="T99" fmla="*/ 483 h 554"/>
                <a:gd name="T100" fmla="*/ 384 w 554"/>
                <a:gd name="T101" fmla="*/ 476 h 554"/>
                <a:gd name="T102" fmla="*/ 399 w 554"/>
                <a:gd name="T103" fmla="*/ 466 h 554"/>
                <a:gd name="T104" fmla="*/ 462 w 554"/>
                <a:gd name="T105" fmla="*/ 490 h 554"/>
                <a:gd name="T106" fmla="*/ 484 w 554"/>
                <a:gd name="T107" fmla="*/ 469 h 554"/>
                <a:gd name="T108" fmla="*/ 467 w 554"/>
                <a:gd name="T109" fmla="*/ 400 h 554"/>
                <a:gd name="T110" fmla="*/ 483 w 554"/>
                <a:gd name="T111" fmla="*/ 36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 h="554">
                  <a:moveTo>
                    <a:pt x="544" y="370"/>
                  </a:moveTo>
                  <a:lnTo>
                    <a:pt x="547" y="360"/>
                  </a:lnTo>
                  <a:lnTo>
                    <a:pt x="549" y="349"/>
                  </a:lnTo>
                  <a:lnTo>
                    <a:pt x="551" y="339"/>
                  </a:lnTo>
                  <a:lnTo>
                    <a:pt x="554" y="330"/>
                  </a:lnTo>
                  <a:lnTo>
                    <a:pt x="501" y="300"/>
                  </a:lnTo>
                  <a:lnTo>
                    <a:pt x="502" y="294"/>
                  </a:lnTo>
                  <a:lnTo>
                    <a:pt x="502" y="289"/>
                  </a:lnTo>
                  <a:lnTo>
                    <a:pt x="502" y="283"/>
                  </a:lnTo>
                  <a:lnTo>
                    <a:pt x="502" y="277"/>
                  </a:lnTo>
                  <a:lnTo>
                    <a:pt x="502" y="271"/>
                  </a:lnTo>
                  <a:lnTo>
                    <a:pt x="502" y="265"/>
                  </a:lnTo>
                  <a:lnTo>
                    <a:pt x="502" y="260"/>
                  </a:lnTo>
                  <a:lnTo>
                    <a:pt x="501" y="254"/>
                  </a:lnTo>
                  <a:lnTo>
                    <a:pt x="554" y="224"/>
                  </a:lnTo>
                  <a:lnTo>
                    <a:pt x="551" y="214"/>
                  </a:lnTo>
                  <a:lnTo>
                    <a:pt x="549" y="205"/>
                  </a:lnTo>
                  <a:lnTo>
                    <a:pt x="547" y="195"/>
                  </a:lnTo>
                  <a:lnTo>
                    <a:pt x="544" y="185"/>
                  </a:lnTo>
                  <a:lnTo>
                    <a:pt x="483" y="185"/>
                  </a:lnTo>
                  <a:lnTo>
                    <a:pt x="478" y="174"/>
                  </a:lnTo>
                  <a:lnTo>
                    <a:pt x="473" y="164"/>
                  </a:lnTo>
                  <a:lnTo>
                    <a:pt x="467" y="154"/>
                  </a:lnTo>
                  <a:lnTo>
                    <a:pt x="459" y="144"/>
                  </a:lnTo>
                  <a:lnTo>
                    <a:pt x="490" y="93"/>
                  </a:lnTo>
                  <a:lnTo>
                    <a:pt x="484" y="84"/>
                  </a:lnTo>
                  <a:lnTo>
                    <a:pt x="477" y="77"/>
                  </a:lnTo>
                  <a:lnTo>
                    <a:pt x="469" y="70"/>
                  </a:lnTo>
                  <a:lnTo>
                    <a:pt x="462" y="64"/>
                  </a:lnTo>
                  <a:lnTo>
                    <a:pt x="409" y="94"/>
                  </a:lnTo>
                  <a:lnTo>
                    <a:pt x="404" y="91"/>
                  </a:lnTo>
                  <a:lnTo>
                    <a:pt x="399" y="88"/>
                  </a:lnTo>
                  <a:lnTo>
                    <a:pt x="394" y="84"/>
                  </a:lnTo>
                  <a:lnTo>
                    <a:pt x="389" y="82"/>
                  </a:lnTo>
                  <a:lnTo>
                    <a:pt x="384" y="78"/>
                  </a:lnTo>
                  <a:lnTo>
                    <a:pt x="379" y="76"/>
                  </a:lnTo>
                  <a:lnTo>
                    <a:pt x="373" y="73"/>
                  </a:lnTo>
                  <a:lnTo>
                    <a:pt x="368" y="71"/>
                  </a:lnTo>
                  <a:lnTo>
                    <a:pt x="370" y="11"/>
                  </a:lnTo>
                  <a:lnTo>
                    <a:pt x="365" y="10"/>
                  </a:lnTo>
                  <a:lnTo>
                    <a:pt x="360" y="7"/>
                  </a:lnTo>
                  <a:lnTo>
                    <a:pt x="355" y="6"/>
                  </a:lnTo>
                  <a:lnTo>
                    <a:pt x="350" y="5"/>
                  </a:lnTo>
                  <a:lnTo>
                    <a:pt x="344" y="3"/>
                  </a:lnTo>
                  <a:lnTo>
                    <a:pt x="339" y="2"/>
                  </a:lnTo>
                  <a:lnTo>
                    <a:pt x="334" y="1"/>
                  </a:lnTo>
                  <a:lnTo>
                    <a:pt x="329" y="0"/>
                  </a:lnTo>
                  <a:lnTo>
                    <a:pt x="302" y="53"/>
                  </a:lnTo>
                  <a:lnTo>
                    <a:pt x="296" y="51"/>
                  </a:lnTo>
                  <a:lnTo>
                    <a:pt x="290" y="51"/>
                  </a:lnTo>
                  <a:lnTo>
                    <a:pt x="284" y="51"/>
                  </a:lnTo>
                  <a:lnTo>
                    <a:pt x="277" y="51"/>
                  </a:lnTo>
                  <a:lnTo>
                    <a:pt x="271" y="51"/>
                  </a:lnTo>
                  <a:lnTo>
                    <a:pt x="266" y="51"/>
                  </a:lnTo>
                  <a:lnTo>
                    <a:pt x="260" y="51"/>
                  </a:lnTo>
                  <a:lnTo>
                    <a:pt x="254" y="53"/>
                  </a:lnTo>
                  <a:lnTo>
                    <a:pt x="225" y="0"/>
                  </a:lnTo>
                  <a:lnTo>
                    <a:pt x="220" y="1"/>
                  </a:lnTo>
                  <a:lnTo>
                    <a:pt x="215" y="2"/>
                  </a:lnTo>
                  <a:lnTo>
                    <a:pt x="210" y="3"/>
                  </a:lnTo>
                  <a:lnTo>
                    <a:pt x="205" y="5"/>
                  </a:lnTo>
                  <a:lnTo>
                    <a:pt x="200" y="6"/>
                  </a:lnTo>
                  <a:lnTo>
                    <a:pt x="195" y="7"/>
                  </a:lnTo>
                  <a:lnTo>
                    <a:pt x="190" y="10"/>
                  </a:lnTo>
                  <a:lnTo>
                    <a:pt x="185" y="11"/>
                  </a:lnTo>
                  <a:lnTo>
                    <a:pt x="185" y="71"/>
                  </a:lnTo>
                  <a:lnTo>
                    <a:pt x="180" y="73"/>
                  </a:lnTo>
                  <a:lnTo>
                    <a:pt x="174" y="76"/>
                  </a:lnTo>
                  <a:lnTo>
                    <a:pt x="169" y="78"/>
                  </a:lnTo>
                  <a:lnTo>
                    <a:pt x="164" y="82"/>
                  </a:lnTo>
                  <a:lnTo>
                    <a:pt x="159" y="84"/>
                  </a:lnTo>
                  <a:lnTo>
                    <a:pt x="154" y="88"/>
                  </a:lnTo>
                  <a:lnTo>
                    <a:pt x="150" y="91"/>
                  </a:lnTo>
                  <a:lnTo>
                    <a:pt x="145" y="94"/>
                  </a:lnTo>
                  <a:lnTo>
                    <a:pt x="93" y="64"/>
                  </a:lnTo>
                  <a:lnTo>
                    <a:pt x="84" y="70"/>
                  </a:lnTo>
                  <a:lnTo>
                    <a:pt x="77" y="77"/>
                  </a:lnTo>
                  <a:lnTo>
                    <a:pt x="70" y="84"/>
                  </a:lnTo>
                  <a:lnTo>
                    <a:pt x="63" y="93"/>
                  </a:lnTo>
                  <a:lnTo>
                    <a:pt x="94" y="144"/>
                  </a:lnTo>
                  <a:lnTo>
                    <a:pt x="88" y="154"/>
                  </a:lnTo>
                  <a:lnTo>
                    <a:pt x="82" y="164"/>
                  </a:lnTo>
                  <a:lnTo>
                    <a:pt x="76" y="174"/>
                  </a:lnTo>
                  <a:lnTo>
                    <a:pt x="71" y="185"/>
                  </a:lnTo>
                  <a:lnTo>
                    <a:pt x="11" y="185"/>
                  </a:lnTo>
                  <a:lnTo>
                    <a:pt x="7" y="195"/>
                  </a:lnTo>
                  <a:lnTo>
                    <a:pt x="4" y="205"/>
                  </a:lnTo>
                  <a:lnTo>
                    <a:pt x="2" y="214"/>
                  </a:lnTo>
                  <a:lnTo>
                    <a:pt x="0" y="224"/>
                  </a:lnTo>
                  <a:lnTo>
                    <a:pt x="52" y="254"/>
                  </a:lnTo>
                  <a:lnTo>
                    <a:pt x="51" y="260"/>
                  </a:lnTo>
                  <a:lnTo>
                    <a:pt x="51" y="265"/>
                  </a:lnTo>
                  <a:lnTo>
                    <a:pt x="51" y="271"/>
                  </a:lnTo>
                  <a:lnTo>
                    <a:pt x="51" y="277"/>
                  </a:lnTo>
                  <a:lnTo>
                    <a:pt x="51" y="283"/>
                  </a:lnTo>
                  <a:lnTo>
                    <a:pt x="51" y="289"/>
                  </a:lnTo>
                  <a:lnTo>
                    <a:pt x="51" y="295"/>
                  </a:lnTo>
                  <a:lnTo>
                    <a:pt x="52" y="301"/>
                  </a:lnTo>
                  <a:lnTo>
                    <a:pt x="0" y="330"/>
                  </a:lnTo>
                  <a:lnTo>
                    <a:pt x="2" y="339"/>
                  </a:lnTo>
                  <a:lnTo>
                    <a:pt x="4" y="349"/>
                  </a:lnTo>
                  <a:lnTo>
                    <a:pt x="7" y="360"/>
                  </a:lnTo>
                  <a:lnTo>
                    <a:pt x="11" y="370"/>
                  </a:lnTo>
                  <a:lnTo>
                    <a:pt x="71" y="369"/>
                  </a:lnTo>
                  <a:lnTo>
                    <a:pt x="76" y="380"/>
                  </a:lnTo>
                  <a:lnTo>
                    <a:pt x="82" y="390"/>
                  </a:lnTo>
                  <a:lnTo>
                    <a:pt x="88" y="400"/>
                  </a:lnTo>
                  <a:lnTo>
                    <a:pt x="94" y="409"/>
                  </a:lnTo>
                  <a:lnTo>
                    <a:pt x="63" y="462"/>
                  </a:lnTo>
                  <a:lnTo>
                    <a:pt x="70" y="469"/>
                  </a:lnTo>
                  <a:lnTo>
                    <a:pt x="77" y="477"/>
                  </a:lnTo>
                  <a:lnTo>
                    <a:pt x="84" y="484"/>
                  </a:lnTo>
                  <a:lnTo>
                    <a:pt x="93" y="490"/>
                  </a:lnTo>
                  <a:lnTo>
                    <a:pt x="145" y="460"/>
                  </a:lnTo>
                  <a:lnTo>
                    <a:pt x="150" y="463"/>
                  </a:lnTo>
                  <a:lnTo>
                    <a:pt x="154" y="467"/>
                  </a:lnTo>
                  <a:lnTo>
                    <a:pt x="159" y="469"/>
                  </a:lnTo>
                  <a:lnTo>
                    <a:pt x="164" y="473"/>
                  </a:lnTo>
                  <a:lnTo>
                    <a:pt x="169" y="476"/>
                  </a:lnTo>
                  <a:lnTo>
                    <a:pt x="175" y="478"/>
                  </a:lnTo>
                  <a:lnTo>
                    <a:pt x="180" y="480"/>
                  </a:lnTo>
                  <a:lnTo>
                    <a:pt x="185" y="483"/>
                  </a:lnTo>
                  <a:lnTo>
                    <a:pt x="185" y="543"/>
                  </a:lnTo>
                  <a:lnTo>
                    <a:pt x="190" y="544"/>
                  </a:lnTo>
                  <a:lnTo>
                    <a:pt x="195" y="547"/>
                  </a:lnTo>
                  <a:lnTo>
                    <a:pt x="200" y="548"/>
                  </a:lnTo>
                  <a:lnTo>
                    <a:pt x="205" y="549"/>
                  </a:lnTo>
                  <a:lnTo>
                    <a:pt x="210" y="550"/>
                  </a:lnTo>
                  <a:lnTo>
                    <a:pt x="215" y="552"/>
                  </a:lnTo>
                  <a:lnTo>
                    <a:pt x="220" y="553"/>
                  </a:lnTo>
                  <a:lnTo>
                    <a:pt x="225" y="554"/>
                  </a:lnTo>
                  <a:lnTo>
                    <a:pt x="254" y="501"/>
                  </a:lnTo>
                  <a:lnTo>
                    <a:pt x="260" y="503"/>
                  </a:lnTo>
                  <a:lnTo>
                    <a:pt x="266" y="503"/>
                  </a:lnTo>
                  <a:lnTo>
                    <a:pt x="271" y="503"/>
                  </a:lnTo>
                  <a:lnTo>
                    <a:pt x="277" y="503"/>
                  </a:lnTo>
                  <a:lnTo>
                    <a:pt x="284" y="503"/>
                  </a:lnTo>
                  <a:lnTo>
                    <a:pt x="290" y="503"/>
                  </a:lnTo>
                  <a:lnTo>
                    <a:pt x="296" y="503"/>
                  </a:lnTo>
                  <a:lnTo>
                    <a:pt x="302" y="501"/>
                  </a:lnTo>
                  <a:lnTo>
                    <a:pt x="329" y="554"/>
                  </a:lnTo>
                  <a:lnTo>
                    <a:pt x="334" y="553"/>
                  </a:lnTo>
                  <a:lnTo>
                    <a:pt x="339" y="552"/>
                  </a:lnTo>
                  <a:lnTo>
                    <a:pt x="344" y="550"/>
                  </a:lnTo>
                  <a:lnTo>
                    <a:pt x="350" y="549"/>
                  </a:lnTo>
                  <a:lnTo>
                    <a:pt x="355" y="548"/>
                  </a:lnTo>
                  <a:lnTo>
                    <a:pt x="360" y="547"/>
                  </a:lnTo>
                  <a:lnTo>
                    <a:pt x="365" y="544"/>
                  </a:lnTo>
                  <a:lnTo>
                    <a:pt x="370" y="543"/>
                  </a:lnTo>
                  <a:lnTo>
                    <a:pt x="368" y="483"/>
                  </a:lnTo>
                  <a:lnTo>
                    <a:pt x="373" y="480"/>
                  </a:lnTo>
                  <a:lnTo>
                    <a:pt x="379" y="478"/>
                  </a:lnTo>
                  <a:lnTo>
                    <a:pt x="384" y="476"/>
                  </a:lnTo>
                  <a:lnTo>
                    <a:pt x="389" y="472"/>
                  </a:lnTo>
                  <a:lnTo>
                    <a:pt x="394" y="469"/>
                  </a:lnTo>
                  <a:lnTo>
                    <a:pt x="399" y="466"/>
                  </a:lnTo>
                  <a:lnTo>
                    <a:pt x="404" y="463"/>
                  </a:lnTo>
                  <a:lnTo>
                    <a:pt x="409" y="460"/>
                  </a:lnTo>
                  <a:lnTo>
                    <a:pt x="462" y="490"/>
                  </a:lnTo>
                  <a:lnTo>
                    <a:pt x="469" y="484"/>
                  </a:lnTo>
                  <a:lnTo>
                    <a:pt x="477" y="477"/>
                  </a:lnTo>
                  <a:lnTo>
                    <a:pt x="484" y="469"/>
                  </a:lnTo>
                  <a:lnTo>
                    <a:pt x="490" y="462"/>
                  </a:lnTo>
                  <a:lnTo>
                    <a:pt x="459" y="409"/>
                  </a:lnTo>
                  <a:lnTo>
                    <a:pt x="467" y="400"/>
                  </a:lnTo>
                  <a:lnTo>
                    <a:pt x="473" y="390"/>
                  </a:lnTo>
                  <a:lnTo>
                    <a:pt x="478" y="380"/>
                  </a:lnTo>
                  <a:lnTo>
                    <a:pt x="483" y="369"/>
                  </a:lnTo>
                  <a:lnTo>
                    <a:pt x="544" y="3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6" name="Freeform 19"/>
            <p:cNvSpPr>
              <a:spLocks/>
            </p:cNvSpPr>
            <p:nvPr/>
          </p:nvSpPr>
          <p:spPr bwMode="auto">
            <a:xfrm>
              <a:off x="1308" y="3206"/>
              <a:ext cx="60" cy="60"/>
            </a:xfrm>
            <a:custGeom>
              <a:avLst/>
              <a:gdLst>
                <a:gd name="T0" fmla="*/ 151 w 301"/>
                <a:gd name="T1" fmla="*/ 302 h 302"/>
                <a:gd name="T2" fmla="*/ 181 w 301"/>
                <a:gd name="T3" fmla="*/ 299 h 302"/>
                <a:gd name="T4" fmla="*/ 209 w 301"/>
                <a:gd name="T5" fmla="*/ 289 h 302"/>
                <a:gd name="T6" fmla="*/ 235 w 301"/>
                <a:gd name="T7" fmla="*/ 276 h 302"/>
                <a:gd name="T8" fmla="*/ 257 w 301"/>
                <a:gd name="T9" fmla="*/ 258 h 302"/>
                <a:gd name="T10" fmla="*/ 276 w 301"/>
                <a:gd name="T11" fmla="*/ 236 h 302"/>
                <a:gd name="T12" fmla="*/ 289 w 301"/>
                <a:gd name="T13" fmla="*/ 210 h 302"/>
                <a:gd name="T14" fmla="*/ 299 w 301"/>
                <a:gd name="T15" fmla="*/ 182 h 302"/>
                <a:gd name="T16" fmla="*/ 301 w 301"/>
                <a:gd name="T17" fmla="*/ 151 h 302"/>
                <a:gd name="T18" fmla="*/ 299 w 301"/>
                <a:gd name="T19" fmla="*/ 120 h 302"/>
                <a:gd name="T20" fmla="*/ 289 w 301"/>
                <a:gd name="T21" fmla="*/ 92 h 302"/>
                <a:gd name="T22" fmla="*/ 276 w 301"/>
                <a:gd name="T23" fmla="*/ 66 h 302"/>
                <a:gd name="T24" fmla="*/ 257 w 301"/>
                <a:gd name="T25" fmla="*/ 44 h 302"/>
                <a:gd name="T26" fmla="*/ 235 w 301"/>
                <a:gd name="T27" fmla="*/ 26 h 302"/>
                <a:gd name="T28" fmla="*/ 209 w 301"/>
                <a:gd name="T29" fmla="*/ 12 h 302"/>
                <a:gd name="T30" fmla="*/ 181 w 301"/>
                <a:gd name="T31" fmla="*/ 3 h 302"/>
                <a:gd name="T32" fmla="*/ 151 w 301"/>
                <a:gd name="T33" fmla="*/ 0 h 302"/>
                <a:gd name="T34" fmla="*/ 121 w 301"/>
                <a:gd name="T35" fmla="*/ 3 h 302"/>
                <a:gd name="T36" fmla="*/ 92 w 301"/>
                <a:gd name="T37" fmla="*/ 12 h 302"/>
                <a:gd name="T38" fmla="*/ 67 w 301"/>
                <a:gd name="T39" fmla="*/ 26 h 302"/>
                <a:gd name="T40" fmla="*/ 44 w 301"/>
                <a:gd name="T41" fmla="*/ 44 h 302"/>
                <a:gd name="T42" fmla="*/ 26 w 301"/>
                <a:gd name="T43" fmla="*/ 66 h 302"/>
                <a:gd name="T44" fmla="*/ 12 w 301"/>
                <a:gd name="T45" fmla="*/ 92 h 302"/>
                <a:gd name="T46" fmla="*/ 3 w 301"/>
                <a:gd name="T47" fmla="*/ 120 h 302"/>
                <a:gd name="T48" fmla="*/ 0 w 301"/>
                <a:gd name="T49" fmla="*/ 151 h 302"/>
                <a:gd name="T50" fmla="*/ 3 w 301"/>
                <a:gd name="T51" fmla="*/ 182 h 302"/>
                <a:gd name="T52" fmla="*/ 12 w 301"/>
                <a:gd name="T53" fmla="*/ 210 h 302"/>
                <a:gd name="T54" fmla="*/ 26 w 301"/>
                <a:gd name="T55" fmla="*/ 236 h 302"/>
                <a:gd name="T56" fmla="*/ 44 w 301"/>
                <a:gd name="T57" fmla="*/ 258 h 302"/>
                <a:gd name="T58" fmla="*/ 67 w 301"/>
                <a:gd name="T59" fmla="*/ 276 h 302"/>
                <a:gd name="T60" fmla="*/ 92 w 301"/>
                <a:gd name="T61" fmla="*/ 289 h 302"/>
                <a:gd name="T62" fmla="*/ 121 w 301"/>
                <a:gd name="T63" fmla="*/ 299 h 302"/>
                <a:gd name="T64" fmla="*/ 151 w 301"/>
                <a:gd name="T6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 h="302">
                  <a:moveTo>
                    <a:pt x="151" y="302"/>
                  </a:moveTo>
                  <a:lnTo>
                    <a:pt x="181" y="299"/>
                  </a:lnTo>
                  <a:lnTo>
                    <a:pt x="209" y="289"/>
                  </a:lnTo>
                  <a:lnTo>
                    <a:pt x="235" y="276"/>
                  </a:lnTo>
                  <a:lnTo>
                    <a:pt x="257" y="258"/>
                  </a:lnTo>
                  <a:lnTo>
                    <a:pt x="276" y="236"/>
                  </a:lnTo>
                  <a:lnTo>
                    <a:pt x="289" y="210"/>
                  </a:lnTo>
                  <a:lnTo>
                    <a:pt x="299" y="182"/>
                  </a:lnTo>
                  <a:lnTo>
                    <a:pt x="301" y="151"/>
                  </a:lnTo>
                  <a:lnTo>
                    <a:pt x="299" y="120"/>
                  </a:lnTo>
                  <a:lnTo>
                    <a:pt x="289" y="92"/>
                  </a:lnTo>
                  <a:lnTo>
                    <a:pt x="276" y="66"/>
                  </a:lnTo>
                  <a:lnTo>
                    <a:pt x="257" y="44"/>
                  </a:lnTo>
                  <a:lnTo>
                    <a:pt x="235" y="26"/>
                  </a:lnTo>
                  <a:lnTo>
                    <a:pt x="209" y="12"/>
                  </a:lnTo>
                  <a:lnTo>
                    <a:pt x="181" y="3"/>
                  </a:lnTo>
                  <a:lnTo>
                    <a:pt x="151" y="0"/>
                  </a:lnTo>
                  <a:lnTo>
                    <a:pt x="121" y="3"/>
                  </a:lnTo>
                  <a:lnTo>
                    <a:pt x="92" y="12"/>
                  </a:lnTo>
                  <a:lnTo>
                    <a:pt x="67" y="26"/>
                  </a:lnTo>
                  <a:lnTo>
                    <a:pt x="44" y="44"/>
                  </a:lnTo>
                  <a:lnTo>
                    <a:pt x="26" y="66"/>
                  </a:lnTo>
                  <a:lnTo>
                    <a:pt x="12" y="92"/>
                  </a:lnTo>
                  <a:lnTo>
                    <a:pt x="3" y="120"/>
                  </a:lnTo>
                  <a:lnTo>
                    <a:pt x="0" y="151"/>
                  </a:lnTo>
                  <a:lnTo>
                    <a:pt x="3" y="182"/>
                  </a:lnTo>
                  <a:lnTo>
                    <a:pt x="12" y="210"/>
                  </a:lnTo>
                  <a:lnTo>
                    <a:pt x="26" y="236"/>
                  </a:lnTo>
                  <a:lnTo>
                    <a:pt x="44" y="258"/>
                  </a:lnTo>
                  <a:lnTo>
                    <a:pt x="67" y="276"/>
                  </a:lnTo>
                  <a:lnTo>
                    <a:pt x="92" y="289"/>
                  </a:lnTo>
                  <a:lnTo>
                    <a:pt x="121" y="299"/>
                  </a:lnTo>
                  <a:lnTo>
                    <a:pt x="151" y="30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7" name="Freeform 20"/>
            <p:cNvSpPr>
              <a:spLocks/>
            </p:cNvSpPr>
            <p:nvPr/>
          </p:nvSpPr>
          <p:spPr bwMode="auto">
            <a:xfrm>
              <a:off x="1319" y="3217"/>
              <a:ext cx="38" cy="38"/>
            </a:xfrm>
            <a:custGeom>
              <a:avLst/>
              <a:gdLst>
                <a:gd name="T0" fmla="*/ 94 w 188"/>
                <a:gd name="T1" fmla="*/ 189 h 189"/>
                <a:gd name="T2" fmla="*/ 113 w 188"/>
                <a:gd name="T3" fmla="*/ 187 h 189"/>
                <a:gd name="T4" fmla="*/ 130 w 188"/>
                <a:gd name="T5" fmla="*/ 182 h 189"/>
                <a:gd name="T6" fmla="*/ 146 w 188"/>
                <a:gd name="T7" fmla="*/ 173 h 189"/>
                <a:gd name="T8" fmla="*/ 160 w 188"/>
                <a:gd name="T9" fmla="*/ 161 h 189"/>
                <a:gd name="T10" fmla="*/ 172 w 188"/>
                <a:gd name="T11" fmla="*/ 148 h 189"/>
                <a:gd name="T12" fmla="*/ 180 w 188"/>
                <a:gd name="T13" fmla="*/ 132 h 189"/>
                <a:gd name="T14" fmla="*/ 185 w 188"/>
                <a:gd name="T15" fmla="*/ 113 h 189"/>
                <a:gd name="T16" fmla="*/ 188 w 188"/>
                <a:gd name="T17" fmla="*/ 95 h 189"/>
                <a:gd name="T18" fmla="*/ 185 w 188"/>
                <a:gd name="T19" fmla="*/ 77 h 189"/>
                <a:gd name="T20" fmla="*/ 180 w 188"/>
                <a:gd name="T21" fmla="*/ 58 h 189"/>
                <a:gd name="T22" fmla="*/ 172 w 188"/>
                <a:gd name="T23" fmla="*/ 42 h 189"/>
                <a:gd name="T24" fmla="*/ 160 w 188"/>
                <a:gd name="T25" fmla="*/ 29 h 189"/>
                <a:gd name="T26" fmla="*/ 146 w 188"/>
                <a:gd name="T27" fmla="*/ 16 h 189"/>
                <a:gd name="T28" fmla="*/ 130 w 188"/>
                <a:gd name="T29" fmla="*/ 8 h 189"/>
                <a:gd name="T30" fmla="*/ 113 w 188"/>
                <a:gd name="T31" fmla="*/ 3 h 189"/>
                <a:gd name="T32" fmla="*/ 94 w 188"/>
                <a:gd name="T33" fmla="*/ 0 h 189"/>
                <a:gd name="T34" fmla="*/ 76 w 188"/>
                <a:gd name="T35" fmla="*/ 3 h 189"/>
                <a:gd name="T36" fmla="*/ 57 w 188"/>
                <a:gd name="T37" fmla="*/ 8 h 189"/>
                <a:gd name="T38" fmla="*/ 42 w 188"/>
                <a:gd name="T39" fmla="*/ 16 h 189"/>
                <a:gd name="T40" fmla="*/ 28 w 188"/>
                <a:gd name="T41" fmla="*/ 29 h 189"/>
                <a:gd name="T42" fmla="*/ 16 w 188"/>
                <a:gd name="T43" fmla="*/ 42 h 189"/>
                <a:gd name="T44" fmla="*/ 7 w 188"/>
                <a:gd name="T45" fmla="*/ 58 h 189"/>
                <a:gd name="T46" fmla="*/ 2 w 188"/>
                <a:gd name="T47" fmla="*/ 77 h 189"/>
                <a:gd name="T48" fmla="*/ 0 w 188"/>
                <a:gd name="T49" fmla="*/ 95 h 189"/>
                <a:gd name="T50" fmla="*/ 2 w 188"/>
                <a:gd name="T51" fmla="*/ 113 h 189"/>
                <a:gd name="T52" fmla="*/ 7 w 188"/>
                <a:gd name="T53" fmla="*/ 132 h 189"/>
                <a:gd name="T54" fmla="*/ 16 w 188"/>
                <a:gd name="T55" fmla="*/ 148 h 189"/>
                <a:gd name="T56" fmla="*/ 28 w 188"/>
                <a:gd name="T57" fmla="*/ 161 h 189"/>
                <a:gd name="T58" fmla="*/ 42 w 188"/>
                <a:gd name="T59" fmla="*/ 173 h 189"/>
                <a:gd name="T60" fmla="*/ 57 w 188"/>
                <a:gd name="T61" fmla="*/ 182 h 189"/>
                <a:gd name="T62" fmla="*/ 76 w 188"/>
                <a:gd name="T63" fmla="*/ 187 h 189"/>
                <a:gd name="T64" fmla="*/ 94 w 188"/>
                <a:gd name="T6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89">
                  <a:moveTo>
                    <a:pt x="94" y="189"/>
                  </a:moveTo>
                  <a:lnTo>
                    <a:pt x="113" y="187"/>
                  </a:lnTo>
                  <a:lnTo>
                    <a:pt x="130" y="182"/>
                  </a:lnTo>
                  <a:lnTo>
                    <a:pt x="146" y="173"/>
                  </a:lnTo>
                  <a:lnTo>
                    <a:pt x="160" y="161"/>
                  </a:lnTo>
                  <a:lnTo>
                    <a:pt x="172" y="148"/>
                  </a:lnTo>
                  <a:lnTo>
                    <a:pt x="180" y="132"/>
                  </a:lnTo>
                  <a:lnTo>
                    <a:pt x="185" y="113"/>
                  </a:lnTo>
                  <a:lnTo>
                    <a:pt x="188" y="95"/>
                  </a:lnTo>
                  <a:lnTo>
                    <a:pt x="185" y="77"/>
                  </a:lnTo>
                  <a:lnTo>
                    <a:pt x="180" y="58"/>
                  </a:lnTo>
                  <a:lnTo>
                    <a:pt x="172" y="42"/>
                  </a:lnTo>
                  <a:lnTo>
                    <a:pt x="160" y="29"/>
                  </a:lnTo>
                  <a:lnTo>
                    <a:pt x="146" y="16"/>
                  </a:lnTo>
                  <a:lnTo>
                    <a:pt x="130" y="8"/>
                  </a:lnTo>
                  <a:lnTo>
                    <a:pt x="113" y="3"/>
                  </a:lnTo>
                  <a:lnTo>
                    <a:pt x="94" y="0"/>
                  </a:lnTo>
                  <a:lnTo>
                    <a:pt x="76" y="3"/>
                  </a:lnTo>
                  <a:lnTo>
                    <a:pt x="57" y="8"/>
                  </a:lnTo>
                  <a:lnTo>
                    <a:pt x="42" y="16"/>
                  </a:lnTo>
                  <a:lnTo>
                    <a:pt x="28" y="29"/>
                  </a:lnTo>
                  <a:lnTo>
                    <a:pt x="16" y="42"/>
                  </a:lnTo>
                  <a:lnTo>
                    <a:pt x="7" y="58"/>
                  </a:lnTo>
                  <a:lnTo>
                    <a:pt x="2" y="77"/>
                  </a:lnTo>
                  <a:lnTo>
                    <a:pt x="0" y="95"/>
                  </a:lnTo>
                  <a:lnTo>
                    <a:pt x="2" y="113"/>
                  </a:lnTo>
                  <a:lnTo>
                    <a:pt x="7" y="132"/>
                  </a:lnTo>
                  <a:lnTo>
                    <a:pt x="16" y="148"/>
                  </a:lnTo>
                  <a:lnTo>
                    <a:pt x="28" y="161"/>
                  </a:lnTo>
                  <a:lnTo>
                    <a:pt x="42" y="173"/>
                  </a:lnTo>
                  <a:lnTo>
                    <a:pt x="57" y="182"/>
                  </a:lnTo>
                  <a:lnTo>
                    <a:pt x="76" y="187"/>
                  </a:lnTo>
                  <a:lnTo>
                    <a:pt x="94" y="18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8" name="Freeform 21"/>
            <p:cNvSpPr>
              <a:spLocks/>
            </p:cNvSpPr>
            <p:nvPr/>
          </p:nvSpPr>
          <p:spPr bwMode="auto">
            <a:xfrm>
              <a:off x="1333" y="3233"/>
              <a:ext cx="7" cy="7"/>
            </a:xfrm>
            <a:custGeom>
              <a:avLst/>
              <a:gdLst>
                <a:gd name="T0" fmla="*/ 11 w 37"/>
                <a:gd name="T1" fmla="*/ 35 h 35"/>
                <a:gd name="T2" fmla="*/ 1 w 37"/>
                <a:gd name="T3" fmla="*/ 25 h 35"/>
                <a:gd name="T4" fmla="*/ 0 w 37"/>
                <a:gd name="T5" fmla="*/ 11 h 35"/>
                <a:gd name="T6" fmla="*/ 11 w 37"/>
                <a:gd name="T7" fmla="*/ 0 h 35"/>
                <a:gd name="T8" fmla="*/ 26 w 37"/>
                <a:gd name="T9" fmla="*/ 0 h 35"/>
                <a:gd name="T10" fmla="*/ 37 w 37"/>
                <a:gd name="T11" fmla="*/ 9 h 35"/>
                <a:gd name="T12" fmla="*/ 37 w 37"/>
                <a:gd name="T13" fmla="*/ 25 h 35"/>
                <a:gd name="T14" fmla="*/ 26 w 37"/>
                <a:gd name="T15" fmla="*/ 35 h 35"/>
                <a:gd name="T16" fmla="*/ 11 w 3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11" y="35"/>
                  </a:moveTo>
                  <a:lnTo>
                    <a:pt x="1" y="25"/>
                  </a:lnTo>
                  <a:lnTo>
                    <a:pt x="0" y="11"/>
                  </a:lnTo>
                  <a:lnTo>
                    <a:pt x="11" y="0"/>
                  </a:lnTo>
                  <a:lnTo>
                    <a:pt x="26" y="0"/>
                  </a:lnTo>
                  <a:lnTo>
                    <a:pt x="37" y="9"/>
                  </a:lnTo>
                  <a:lnTo>
                    <a:pt x="37" y="25"/>
                  </a:lnTo>
                  <a:lnTo>
                    <a:pt x="26" y="35"/>
                  </a:lnTo>
                  <a:lnTo>
                    <a:pt x="11" y="3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9" name="Freeform 22"/>
            <p:cNvSpPr>
              <a:spLocks/>
            </p:cNvSpPr>
            <p:nvPr/>
          </p:nvSpPr>
          <p:spPr bwMode="auto">
            <a:xfrm>
              <a:off x="1174" y="3239"/>
              <a:ext cx="140" cy="139"/>
            </a:xfrm>
            <a:custGeom>
              <a:avLst/>
              <a:gdLst>
                <a:gd name="T0" fmla="*/ 687 w 698"/>
                <a:gd name="T1" fmla="*/ 451 h 697"/>
                <a:gd name="T2" fmla="*/ 629 w 698"/>
                <a:gd name="T3" fmla="*/ 388 h 697"/>
                <a:gd name="T4" fmla="*/ 630 w 698"/>
                <a:gd name="T5" fmla="*/ 366 h 697"/>
                <a:gd name="T6" fmla="*/ 632 w 698"/>
                <a:gd name="T7" fmla="*/ 343 h 697"/>
                <a:gd name="T8" fmla="*/ 698 w 698"/>
                <a:gd name="T9" fmla="*/ 294 h 697"/>
                <a:gd name="T10" fmla="*/ 691 w 698"/>
                <a:gd name="T11" fmla="*/ 257 h 697"/>
                <a:gd name="T12" fmla="*/ 604 w 698"/>
                <a:gd name="T13" fmla="*/ 229 h 697"/>
                <a:gd name="T14" fmla="*/ 582 w 698"/>
                <a:gd name="T15" fmla="*/ 191 h 697"/>
                <a:gd name="T16" fmla="*/ 607 w 698"/>
                <a:gd name="T17" fmla="*/ 108 h 697"/>
                <a:gd name="T18" fmla="*/ 522 w 698"/>
                <a:gd name="T19" fmla="*/ 126 h 697"/>
                <a:gd name="T20" fmla="*/ 505 w 698"/>
                <a:gd name="T21" fmla="*/ 114 h 697"/>
                <a:gd name="T22" fmla="*/ 485 w 698"/>
                <a:gd name="T23" fmla="*/ 101 h 697"/>
                <a:gd name="T24" fmla="*/ 475 w 698"/>
                <a:gd name="T25" fmla="*/ 19 h 697"/>
                <a:gd name="T26" fmla="*/ 458 w 698"/>
                <a:gd name="T27" fmla="*/ 13 h 697"/>
                <a:gd name="T28" fmla="*/ 440 w 698"/>
                <a:gd name="T29" fmla="*/ 7 h 697"/>
                <a:gd name="T30" fmla="*/ 388 w 698"/>
                <a:gd name="T31" fmla="*/ 70 h 697"/>
                <a:gd name="T32" fmla="*/ 366 w 698"/>
                <a:gd name="T33" fmla="*/ 67 h 697"/>
                <a:gd name="T34" fmla="*/ 343 w 698"/>
                <a:gd name="T35" fmla="*/ 67 h 697"/>
                <a:gd name="T36" fmla="*/ 293 w 698"/>
                <a:gd name="T37" fmla="*/ 0 h 697"/>
                <a:gd name="T38" fmla="*/ 275 w 698"/>
                <a:gd name="T39" fmla="*/ 3 h 697"/>
                <a:gd name="T40" fmla="*/ 257 w 698"/>
                <a:gd name="T41" fmla="*/ 8 h 697"/>
                <a:gd name="T42" fmla="*/ 243 w 698"/>
                <a:gd name="T43" fmla="*/ 87 h 697"/>
                <a:gd name="T44" fmla="*/ 222 w 698"/>
                <a:gd name="T45" fmla="*/ 97 h 697"/>
                <a:gd name="T46" fmla="*/ 203 w 698"/>
                <a:gd name="T47" fmla="*/ 106 h 697"/>
                <a:gd name="T48" fmla="*/ 126 w 698"/>
                <a:gd name="T49" fmla="*/ 74 h 697"/>
                <a:gd name="T50" fmla="*/ 112 w 698"/>
                <a:gd name="T51" fmla="*/ 87 h 697"/>
                <a:gd name="T52" fmla="*/ 98 w 698"/>
                <a:gd name="T53" fmla="*/ 100 h 697"/>
                <a:gd name="T54" fmla="*/ 125 w 698"/>
                <a:gd name="T55" fmla="*/ 175 h 697"/>
                <a:gd name="T56" fmla="*/ 102 w 698"/>
                <a:gd name="T57" fmla="*/ 212 h 697"/>
                <a:gd name="T58" fmla="*/ 13 w 698"/>
                <a:gd name="T59" fmla="*/ 234 h 697"/>
                <a:gd name="T60" fmla="*/ 3 w 698"/>
                <a:gd name="T61" fmla="*/ 271 h 697"/>
                <a:gd name="T62" fmla="*/ 67 w 698"/>
                <a:gd name="T63" fmla="*/ 325 h 697"/>
                <a:gd name="T64" fmla="*/ 66 w 698"/>
                <a:gd name="T65" fmla="*/ 347 h 697"/>
                <a:gd name="T66" fmla="*/ 66 w 698"/>
                <a:gd name="T67" fmla="*/ 369 h 697"/>
                <a:gd name="T68" fmla="*/ 5 w 698"/>
                <a:gd name="T69" fmla="*/ 428 h 697"/>
                <a:gd name="T70" fmla="*/ 86 w 698"/>
                <a:gd name="T71" fmla="*/ 455 h 697"/>
                <a:gd name="T72" fmla="*/ 105 w 698"/>
                <a:gd name="T73" fmla="*/ 494 h 697"/>
                <a:gd name="T74" fmla="*/ 82 w 698"/>
                <a:gd name="T75" fmla="*/ 580 h 697"/>
                <a:gd name="T76" fmla="*/ 108 w 698"/>
                <a:gd name="T77" fmla="*/ 608 h 697"/>
                <a:gd name="T78" fmla="*/ 187 w 698"/>
                <a:gd name="T79" fmla="*/ 580 h 697"/>
                <a:gd name="T80" fmla="*/ 205 w 698"/>
                <a:gd name="T81" fmla="*/ 592 h 697"/>
                <a:gd name="T82" fmla="*/ 225 w 698"/>
                <a:gd name="T83" fmla="*/ 603 h 697"/>
                <a:gd name="T84" fmla="*/ 233 w 698"/>
                <a:gd name="T85" fmla="*/ 683 h 697"/>
                <a:gd name="T86" fmla="*/ 252 w 698"/>
                <a:gd name="T87" fmla="*/ 688 h 697"/>
                <a:gd name="T88" fmla="*/ 270 w 698"/>
                <a:gd name="T89" fmla="*/ 692 h 697"/>
                <a:gd name="T90" fmla="*/ 324 w 698"/>
                <a:gd name="T91" fmla="*/ 630 h 697"/>
                <a:gd name="T92" fmla="*/ 346 w 698"/>
                <a:gd name="T93" fmla="*/ 631 h 697"/>
                <a:gd name="T94" fmla="*/ 368 w 698"/>
                <a:gd name="T95" fmla="*/ 630 h 697"/>
                <a:gd name="T96" fmla="*/ 415 w 698"/>
                <a:gd name="T97" fmla="*/ 695 h 697"/>
                <a:gd name="T98" fmla="*/ 435 w 698"/>
                <a:gd name="T99" fmla="*/ 691 h 697"/>
                <a:gd name="T100" fmla="*/ 453 w 698"/>
                <a:gd name="T101" fmla="*/ 685 h 697"/>
                <a:gd name="T102" fmla="*/ 468 w 698"/>
                <a:gd name="T103" fmla="*/ 604 h 697"/>
                <a:gd name="T104" fmla="*/ 488 w 698"/>
                <a:gd name="T105" fmla="*/ 594 h 697"/>
                <a:gd name="T106" fmla="*/ 507 w 698"/>
                <a:gd name="T107" fmla="*/ 582 h 697"/>
                <a:gd name="T108" fmla="*/ 580 w 698"/>
                <a:gd name="T109" fmla="*/ 615 h 697"/>
                <a:gd name="T110" fmla="*/ 595 w 698"/>
                <a:gd name="T111" fmla="*/ 602 h 697"/>
                <a:gd name="T112" fmla="*/ 608 w 698"/>
                <a:gd name="T113" fmla="*/ 588 h 697"/>
                <a:gd name="T114" fmla="*/ 589 w 698"/>
                <a:gd name="T115" fmla="*/ 499 h 697"/>
                <a:gd name="T116" fmla="*/ 678 w 698"/>
                <a:gd name="T117" fmla="*/ 47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8" h="697">
                  <a:moveTo>
                    <a:pt x="678" y="475"/>
                  </a:moveTo>
                  <a:lnTo>
                    <a:pt x="683" y="463"/>
                  </a:lnTo>
                  <a:lnTo>
                    <a:pt x="687" y="451"/>
                  </a:lnTo>
                  <a:lnTo>
                    <a:pt x="691" y="439"/>
                  </a:lnTo>
                  <a:lnTo>
                    <a:pt x="693" y="426"/>
                  </a:lnTo>
                  <a:lnTo>
                    <a:pt x="629" y="388"/>
                  </a:lnTo>
                  <a:lnTo>
                    <a:pt x="630" y="381"/>
                  </a:lnTo>
                  <a:lnTo>
                    <a:pt x="630" y="374"/>
                  </a:lnTo>
                  <a:lnTo>
                    <a:pt x="630" y="366"/>
                  </a:lnTo>
                  <a:lnTo>
                    <a:pt x="632" y="359"/>
                  </a:lnTo>
                  <a:lnTo>
                    <a:pt x="632" y="350"/>
                  </a:lnTo>
                  <a:lnTo>
                    <a:pt x="632" y="343"/>
                  </a:lnTo>
                  <a:lnTo>
                    <a:pt x="632" y="336"/>
                  </a:lnTo>
                  <a:lnTo>
                    <a:pt x="630" y="328"/>
                  </a:lnTo>
                  <a:lnTo>
                    <a:pt x="698" y="294"/>
                  </a:lnTo>
                  <a:lnTo>
                    <a:pt x="695" y="282"/>
                  </a:lnTo>
                  <a:lnTo>
                    <a:pt x="693" y="269"/>
                  </a:lnTo>
                  <a:lnTo>
                    <a:pt x="691" y="257"/>
                  </a:lnTo>
                  <a:lnTo>
                    <a:pt x="687" y="245"/>
                  </a:lnTo>
                  <a:lnTo>
                    <a:pt x="611" y="244"/>
                  </a:lnTo>
                  <a:lnTo>
                    <a:pt x="604" y="229"/>
                  </a:lnTo>
                  <a:lnTo>
                    <a:pt x="598" y="215"/>
                  </a:lnTo>
                  <a:lnTo>
                    <a:pt x="591" y="203"/>
                  </a:lnTo>
                  <a:lnTo>
                    <a:pt x="582" y="191"/>
                  </a:lnTo>
                  <a:lnTo>
                    <a:pt x="624" y="127"/>
                  </a:lnTo>
                  <a:lnTo>
                    <a:pt x="616" y="117"/>
                  </a:lnTo>
                  <a:lnTo>
                    <a:pt x="607" y="108"/>
                  </a:lnTo>
                  <a:lnTo>
                    <a:pt x="597" y="99"/>
                  </a:lnTo>
                  <a:lnTo>
                    <a:pt x="589" y="90"/>
                  </a:lnTo>
                  <a:lnTo>
                    <a:pt x="522" y="126"/>
                  </a:lnTo>
                  <a:lnTo>
                    <a:pt x="516" y="121"/>
                  </a:lnTo>
                  <a:lnTo>
                    <a:pt x="511" y="117"/>
                  </a:lnTo>
                  <a:lnTo>
                    <a:pt x="505" y="114"/>
                  </a:lnTo>
                  <a:lnTo>
                    <a:pt x="499" y="109"/>
                  </a:lnTo>
                  <a:lnTo>
                    <a:pt x="491" y="105"/>
                  </a:lnTo>
                  <a:lnTo>
                    <a:pt x="485" y="101"/>
                  </a:lnTo>
                  <a:lnTo>
                    <a:pt x="479" y="99"/>
                  </a:lnTo>
                  <a:lnTo>
                    <a:pt x="472" y="95"/>
                  </a:lnTo>
                  <a:lnTo>
                    <a:pt x="475" y="19"/>
                  </a:lnTo>
                  <a:lnTo>
                    <a:pt x="469" y="17"/>
                  </a:lnTo>
                  <a:lnTo>
                    <a:pt x="464" y="14"/>
                  </a:lnTo>
                  <a:lnTo>
                    <a:pt x="458" y="13"/>
                  </a:lnTo>
                  <a:lnTo>
                    <a:pt x="452" y="11"/>
                  </a:lnTo>
                  <a:lnTo>
                    <a:pt x="446" y="9"/>
                  </a:lnTo>
                  <a:lnTo>
                    <a:pt x="440" y="7"/>
                  </a:lnTo>
                  <a:lnTo>
                    <a:pt x="434" y="6"/>
                  </a:lnTo>
                  <a:lnTo>
                    <a:pt x="427" y="5"/>
                  </a:lnTo>
                  <a:lnTo>
                    <a:pt x="388" y="70"/>
                  </a:lnTo>
                  <a:lnTo>
                    <a:pt x="381" y="68"/>
                  </a:lnTo>
                  <a:lnTo>
                    <a:pt x="373" y="68"/>
                  </a:lnTo>
                  <a:lnTo>
                    <a:pt x="366" y="67"/>
                  </a:lnTo>
                  <a:lnTo>
                    <a:pt x="359" y="67"/>
                  </a:lnTo>
                  <a:lnTo>
                    <a:pt x="350" y="67"/>
                  </a:lnTo>
                  <a:lnTo>
                    <a:pt x="343" y="67"/>
                  </a:lnTo>
                  <a:lnTo>
                    <a:pt x="335" y="67"/>
                  </a:lnTo>
                  <a:lnTo>
                    <a:pt x="328" y="67"/>
                  </a:lnTo>
                  <a:lnTo>
                    <a:pt x="293" y="0"/>
                  </a:lnTo>
                  <a:lnTo>
                    <a:pt x="287" y="1"/>
                  </a:lnTo>
                  <a:lnTo>
                    <a:pt x="281" y="2"/>
                  </a:lnTo>
                  <a:lnTo>
                    <a:pt x="275" y="3"/>
                  </a:lnTo>
                  <a:lnTo>
                    <a:pt x="269" y="6"/>
                  </a:lnTo>
                  <a:lnTo>
                    <a:pt x="263" y="7"/>
                  </a:lnTo>
                  <a:lnTo>
                    <a:pt x="257" y="8"/>
                  </a:lnTo>
                  <a:lnTo>
                    <a:pt x="250" y="11"/>
                  </a:lnTo>
                  <a:lnTo>
                    <a:pt x="244" y="12"/>
                  </a:lnTo>
                  <a:lnTo>
                    <a:pt x="243" y="87"/>
                  </a:lnTo>
                  <a:lnTo>
                    <a:pt x="236" y="89"/>
                  </a:lnTo>
                  <a:lnTo>
                    <a:pt x="228" y="93"/>
                  </a:lnTo>
                  <a:lnTo>
                    <a:pt x="222" y="97"/>
                  </a:lnTo>
                  <a:lnTo>
                    <a:pt x="215" y="99"/>
                  </a:lnTo>
                  <a:lnTo>
                    <a:pt x="209" y="103"/>
                  </a:lnTo>
                  <a:lnTo>
                    <a:pt x="203" y="106"/>
                  </a:lnTo>
                  <a:lnTo>
                    <a:pt x="196" y="111"/>
                  </a:lnTo>
                  <a:lnTo>
                    <a:pt x="190" y="115"/>
                  </a:lnTo>
                  <a:lnTo>
                    <a:pt x="126" y="74"/>
                  </a:lnTo>
                  <a:lnTo>
                    <a:pt x="121" y="78"/>
                  </a:lnTo>
                  <a:lnTo>
                    <a:pt x="116" y="83"/>
                  </a:lnTo>
                  <a:lnTo>
                    <a:pt x="112" y="87"/>
                  </a:lnTo>
                  <a:lnTo>
                    <a:pt x="107" y="92"/>
                  </a:lnTo>
                  <a:lnTo>
                    <a:pt x="103" y="95"/>
                  </a:lnTo>
                  <a:lnTo>
                    <a:pt x="98" y="100"/>
                  </a:lnTo>
                  <a:lnTo>
                    <a:pt x="93" y="104"/>
                  </a:lnTo>
                  <a:lnTo>
                    <a:pt x="89" y="109"/>
                  </a:lnTo>
                  <a:lnTo>
                    <a:pt x="125" y="175"/>
                  </a:lnTo>
                  <a:lnTo>
                    <a:pt x="116" y="187"/>
                  </a:lnTo>
                  <a:lnTo>
                    <a:pt x="109" y="200"/>
                  </a:lnTo>
                  <a:lnTo>
                    <a:pt x="102" y="212"/>
                  </a:lnTo>
                  <a:lnTo>
                    <a:pt x="94" y="225"/>
                  </a:lnTo>
                  <a:lnTo>
                    <a:pt x="18" y="222"/>
                  </a:lnTo>
                  <a:lnTo>
                    <a:pt x="13" y="234"/>
                  </a:lnTo>
                  <a:lnTo>
                    <a:pt x="10" y="246"/>
                  </a:lnTo>
                  <a:lnTo>
                    <a:pt x="6" y="258"/>
                  </a:lnTo>
                  <a:lnTo>
                    <a:pt x="3" y="271"/>
                  </a:lnTo>
                  <a:lnTo>
                    <a:pt x="69" y="310"/>
                  </a:lnTo>
                  <a:lnTo>
                    <a:pt x="67" y="317"/>
                  </a:lnTo>
                  <a:lnTo>
                    <a:pt x="67" y="325"/>
                  </a:lnTo>
                  <a:lnTo>
                    <a:pt x="66" y="332"/>
                  </a:lnTo>
                  <a:lnTo>
                    <a:pt x="66" y="339"/>
                  </a:lnTo>
                  <a:lnTo>
                    <a:pt x="66" y="347"/>
                  </a:lnTo>
                  <a:lnTo>
                    <a:pt x="66" y="354"/>
                  </a:lnTo>
                  <a:lnTo>
                    <a:pt x="66" y="361"/>
                  </a:lnTo>
                  <a:lnTo>
                    <a:pt x="66" y="369"/>
                  </a:lnTo>
                  <a:lnTo>
                    <a:pt x="0" y="403"/>
                  </a:lnTo>
                  <a:lnTo>
                    <a:pt x="2" y="415"/>
                  </a:lnTo>
                  <a:lnTo>
                    <a:pt x="5" y="428"/>
                  </a:lnTo>
                  <a:lnTo>
                    <a:pt x="7" y="441"/>
                  </a:lnTo>
                  <a:lnTo>
                    <a:pt x="11" y="453"/>
                  </a:lnTo>
                  <a:lnTo>
                    <a:pt x="86" y="455"/>
                  </a:lnTo>
                  <a:lnTo>
                    <a:pt x="92" y="468"/>
                  </a:lnTo>
                  <a:lnTo>
                    <a:pt x="98" y="482"/>
                  </a:lnTo>
                  <a:lnTo>
                    <a:pt x="105" y="494"/>
                  </a:lnTo>
                  <a:lnTo>
                    <a:pt x="114" y="507"/>
                  </a:lnTo>
                  <a:lnTo>
                    <a:pt x="73" y="570"/>
                  </a:lnTo>
                  <a:lnTo>
                    <a:pt x="82" y="580"/>
                  </a:lnTo>
                  <a:lnTo>
                    <a:pt x="91" y="589"/>
                  </a:lnTo>
                  <a:lnTo>
                    <a:pt x="99" y="598"/>
                  </a:lnTo>
                  <a:lnTo>
                    <a:pt x="108" y="608"/>
                  </a:lnTo>
                  <a:lnTo>
                    <a:pt x="174" y="571"/>
                  </a:lnTo>
                  <a:lnTo>
                    <a:pt x="180" y="576"/>
                  </a:lnTo>
                  <a:lnTo>
                    <a:pt x="187" y="580"/>
                  </a:lnTo>
                  <a:lnTo>
                    <a:pt x="193" y="585"/>
                  </a:lnTo>
                  <a:lnTo>
                    <a:pt x="199" y="588"/>
                  </a:lnTo>
                  <a:lnTo>
                    <a:pt x="205" y="592"/>
                  </a:lnTo>
                  <a:lnTo>
                    <a:pt x="212" y="596"/>
                  </a:lnTo>
                  <a:lnTo>
                    <a:pt x="219" y="599"/>
                  </a:lnTo>
                  <a:lnTo>
                    <a:pt x="225" y="603"/>
                  </a:lnTo>
                  <a:lnTo>
                    <a:pt x="221" y="678"/>
                  </a:lnTo>
                  <a:lnTo>
                    <a:pt x="227" y="680"/>
                  </a:lnTo>
                  <a:lnTo>
                    <a:pt x="233" y="683"/>
                  </a:lnTo>
                  <a:lnTo>
                    <a:pt x="239" y="684"/>
                  </a:lnTo>
                  <a:lnTo>
                    <a:pt x="246" y="686"/>
                  </a:lnTo>
                  <a:lnTo>
                    <a:pt x="252" y="688"/>
                  </a:lnTo>
                  <a:lnTo>
                    <a:pt x="258" y="690"/>
                  </a:lnTo>
                  <a:lnTo>
                    <a:pt x="264" y="691"/>
                  </a:lnTo>
                  <a:lnTo>
                    <a:pt x="270" y="692"/>
                  </a:lnTo>
                  <a:lnTo>
                    <a:pt x="309" y="629"/>
                  </a:lnTo>
                  <a:lnTo>
                    <a:pt x="317" y="630"/>
                  </a:lnTo>
                  <a:lnTo>
                    <a:pt x="324" y="630"/>
                  </a:lnTo>
                  <a:lnTo>
                    <a:pt x="332" y="630"/>
                  </a:lnTo>
                  <a:lnTo>
                    <a:pt x="339" y="631"/>
                  </a:lnTo>
                  <a:lnTo>
                    <a:pt x="346" y="631"/>
                  </a:lnTo>
                  <a:lnTo>
                    <a:pt x="354" y="631"/>
                  </a:lnTo>
                  <a:lnTo>
                    <a:pt x="361" y="631"/>
                  </a:lnTo>
                  <a:lnTo>
                    <a:pt x="368" y="630"/>
                  </a:lnTo>
                  <a:lnTo>
                    <a:pt x="403" y="697"/>
                  </a:lnTo>
                  <a:lnTo>
                    <a:pt x="409" y="696"/>
                  </a:lnTo>
                  <a:lnTo>
                    <a:pt x="415" y="695"/>
                  </a:lnTo>
                  <a:lnTo>
                    <a:pt x="423" y="694"/>
                  </a:lnTo>
                  <a:lnTo>
                    <a:pt x="429" y="692"/>
                  </a:lnTo>
                  <a:lnTo>
                    <a:pt x="435" y="691"/>
                  </a:lnTo>
                  <a:lnTo>
                    <a:pt x="441" y="689"/>
                  </a:lnTo>
                  <a:lnTo>
                    <a:pt x="447" y="688"/>
                  </a:lnTo>
                  <a:lnTo>
                    <a:pt x="453" y="685"/>
                  </a:lnTo>
                  <a:lnTo>
                    <a:pt x="455" y="610"/>
                  </a:lnTo>
                  <a:lnTo>
                    <a:pt x="462" y="608"/>
                  </a:lnTo>
                  <a:lnTo>
                    <a:pt x="468" y="604"/>
                  </a:lnTo>
                  <a:lnTo>
                    <a:pt x="475" y="600"/>
                  </a:lnTo>
                  <a:lnTo>
                    <a:pt x="482" y="598"/>
                  </a:lnTo>
                  <a:lnTo>
                    <a:pt x="488" y="594"/>
                  </a:lnTo>
                  <a:lnTo>
                    <a:pt x="494" y="591"/>
                  </a:lnTo>
                  <a:lnTo>
                    <a:pt x="501" y="586"/>
                  </a:lnTo>
                  <a:lnTo>
                    <a:pt x="507" y="582"/>
                  </a:lnTo>
                  <a:lnTo>
                    <a:pt x="570" y="624"/>
                  </a:lnTo>
                  <a:lnTo>
                    <a:pt x="575" y="620"/>
                  </a:lnTo>
                  <a:lnTo>
                    <a:pt x="580" y="615"/>
                  </a:lnTo>
                  <a:lnTo>
                    <a:pt x="585" y="612"/>
                  </a:lnTo>
                  <a:lnTo>
                    <a:pt x="590" y="607"/>
                  </a:lnTo>
                  <a:lnTo>
                    <a:pt x="595" y="602"/>
                  </a:lnTo>
                  <a:lnTo>
                    <a:pt x="598" y="597"/>
                  </a:lnTo>
                  <a:lnTo>
                    <a:pt x="603" y="593"/>
                  </a:lnTo>
                  <a:lnTo>
                    <a:pt x="608" y="588"/>
                  </a:lnTo>
                  <a:lnTo>
                    <a:pt x="571" y="522"/>
                  </a:lnTo>
                  <a:lnTo>
                    <a:pt x="580" y="511"/>
                  </a:lnTo>
                  <a:lnTo>
                    <a:pt x="589" y="499"/>
                  </a:lnTo>
                  <a:lnTo>
                    <a:pt x="596" y="485"/>
                  </a:lnTo>
                  <a:lnTo>
                    <a:pt x="603" y="472"/>
                  </a:lnTo>
                  <a:lnTo>
                    <a:pt x="678" y="47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0" name="Freeform 23"/>
            <p:cNvSpPr>
              <a:spLocks/>
            </p:cNvSpPr>
            <p:nvPr/>
          </p:nvSpPr>
          <p:spPr bwMode="auto">
            <a:xfrm>
              <a:off x="1197" y="3262"/>
              <a:ext cx="94" cy="93"/>
            </a:xfrm>
            <a:custGeom>
              <a:avLst/>
              <a:gdLst>
                <a:gd name="T0" fmla="*/ 260 w 471"/>
                <a:gd name="T1" fmla="*/ 468 h 469"/>
                <a:gd name="T2" fmla="*/ 306 w 471"/>
                <a:gd name="T3" fmla="*/ 458 h 469"/>
                <a:gd name="T4" fmla="*/ 348 w 471"/>
                <a:gd name="T5" fmla="*/ 441 h 469"/>
                <a:gd name="T6" fmla="*/ 386 w 471"/>
                <a:gd name="T7" fmla="*/ 417 h 469"/>
                <a:gd name="T8" fmla="*/ 418 w 471"/>
                <a:gd name="T9" fmla="*/ 385 h 469"/>
                <a:gd name="T10" fmla="*/ 442 w 471"/>
                <a:gd name="T11" fmla="*/ 347 h 469"/>
                <a:gd name="T12" fmla="*/ 460 w 471"/>
                <a:gd name="T13" fmla="*/ 305 h 469"/>
                <a:gd name="T14" fmla="*/ 469 w 471"/>
                <a:gd name="T15" fmla="*/ 260 h 469"/>
                <a:gd name="T16" fmla="*/ 469 w 471"/>
                <a:gd name="T17" fmla="*/ 211 h 469"/>
                <a:gd name="T18" fmla="*/ 460 w 471"/>
                <a:gd name="T19" fmla="*/ 165 h 469"/>
                <a:gd name="T20" fmla="*/ 442 w 471"/>
                <a:gd name="T21" fmla="*/ 122 h 469"/>
                <a:gd name="T22" fmla="*/ 418 w 471"/>
                <a:gd name="T23" fmla="*/ 86 h 469"/>
                <a:gd name="T24" fmla="*/ 386 w 471"/>
                <a:gd name="T25" fmla="*/ 54 h 469"/>
                <a:gd name="T26" fmla="*/ 348 w 471"/>
                <a:gd name="T27" fmla="*/ 28 h 469"/>
                <a:gd name="T28" fmla="*/ 306 w 471"/>
                <a:gd name="T29" fmla="*/ 11 h 469"/>
                <a:gd name="T30" fmla="*/ 260 w 471"/>
                <a:gd name="T31" fmla="*/ 1 h 469"/>
                <a:gd name="T32" fmla="*/ 211 w 471"/>
                <a:gd name="T33" fmla="*/ 1 h 469"/>
                <a:gd name="T34" fmla="*/ 166 w 471"/>
                <a:gd name="T35" fmla="*/ 11 h 469"/>
                <a:gd name="T36" fmla="*/ 123 w 471"/>
                <a:gd name="T37" fmla="*/ 28 h 469"/>
                <a:gd name="T38" fmla="*/ 86 w 471"/>
                <a:gd name="T39" fmla="*/ 54 h 469"/>
                <a:gd name="T40" fmla="*/ 54 w 471"/>
                <a:gd name="T41" fmla="*/ 86 h 469"/>
                <a:gd name="T42" fmla="*/ 28 w 471"/>
                <a:gd name="T43" fmla="*/ 122 h 469"/>
                <a:gd name="T44" fmla="*/ 11 w 471"/>
                <a:gd name="T45" fmla="*/ 165 h 469"/>
                <a:gd name="T46" fmla="*/ 1 w 471"/>
                <a:gd name="T47" fmla="*/ 211 h 469"/>
                <a:gd name="T48" fmla="*/ 1 w 471"/>
                <a:gd name="T49" fmla="*/ 260 h 469"/>
                <a:gd name="T50" fmla="*/ 11 w 471"/>
                <a:gd name="T51" fmla="*/ 305 h 469"/>
                <a:gd name="T52" fmla="*/ 28 w 471"/>
                <a:gd name="T53" fmla="*/ 347 h 469"/>
                <a:gd name="T54" fmla="*/ 54 w 471"/>
                <a:gd name="T55" fmla="*/ 385 h 469"/>
                <a:gd name="T56" fmla="*/ 86 w 471"/>
                <a:gd name="T57" fmla="*/ 417 h 469"/>
                <a:gd name="T58" fmla="*/ 123 w 471"/>
                <a:gd name="T59" fmla="*/ 441 h 469"/>
                <a:gd name="T60" fmla="*/ 166 w 471"/>
                <a:gd name="T61" fmla="*/ 458 h 469"/>
                <a:gd name="T62" fmla="*/ 211 w 471"/>
                <a:gd name="T63" fmla="*/ 46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1" h="469">
                  <a:moveTo>
                    <a:pt x="236" y="469"/>
                  </a:moveTo>
                  <a:lnTo>
                    <a:pt x="260" y="468"/>
                  </a:lnTo>
                  <a:lnTo>
                    <a:pt x="284" y="464"/>
                  </a:lnTo>
                  <a:lnTo>
                    <a:pt x="306" y="458"/>
                  </a:lnTo>
                  <a:lnTo>
                    <a:pt x="328" y="451"/>
                  </a:lnTo>
                  <a:lnTo>
                    <a:pt x="348" y="441"/>
                  </a:lnTo>
                  <a:lnTo>
                    <a:pt x="367" y="430"/>
                  </a:lnTo>
                  <a:lnTo>
                    <a:pt x="386" y="417"/>
                  </a:lnTo>
                  <a:lnTo>
                    <a:pt x="402" y="401"/>
                  </a:lnTo>
                  <a:lnTo>
                    <a:pt x="418" y="385"/>
                  </a:lnTo>
                  <a:lnTo>
                    <a:pt x="431" y="366"/>
                  </a:lnTo>
                  <a:lnTo>
                    <a:pt x="442" y="347"/>
                  </a:lnTo>
                  <a:lnTo>
                    <a:pt x="452" y="327"/>
                  </a:lnTo>
                  <a:lnTo>
                    <a:pt x="460" y="305"/>
                  </a:lnTo>
                  <a:lnTo>
                    <a:pt x="466" y="283"/>
                  </a:lnTo>
                  <a:lnTo>
                    <a:pt x="469" y="260"/>
                  </a:lnTo>
                  <a:lnTo>
                    <a:pt x="471" y="235"/>
                  </a:lnTo>
                  <a:lnTo>
                    <a:pt x="469" y="211"/>
                  </a:lnTo>
                  <a:lnTo>
                    <a:pt x="466" y="187"/>
                  </a:lnTo>
                  <a:lnTo>
                    <a:pt x="460" y="165"/>
                  </a:lnTo>
                  <a:lnTo>
                    <a:pt x="452" y="143"/>
                  </a:lnTo>
                  <a:lnTo>
                    <a:pt x="442" y="122"/>
                  </a:lnTo>
                  <a:lnTo>
                    <a:pt x="431" y="104"/>
                  </a:lnTo>
                  <a:lnTo>
                    <a:pt x="418" y="86"/>
                  </a:lnTo>
                  <a:lnTo>
                    <a:pt x="402" y="68"/>
                  </a:lnTo>
                  <a:lnTo>
                    <a:pt x="386" y="54"/>
                  </a:lnTo>
                  <a:lnTo>
                    <a:pt x="367" y="40"/>
                  </a:lnTo>
                  <a:lnTo>
                    <a:pt x="348" y="28"/>
                  </a:lnTo>
                  <a:lnTo>
                    <a:pt x="328" y="18"/>
                  </a:lnTo>
                  <a:lnTo>
                    <a:pt x="306" y="11"/>
                  </a:lnTo>
                  <a:lnTo>
                    <a:pt x="284" y="5"/>
                  </a:lnTo>
                  <a:lnTo>
                    <a:pt x="260" y="1"/>
                  </a:lnTo>
                  <a:lnTo>
                    <a:pt x="236" y="0"/>
                  </a:lnTo>
                  <a:lnTo>
                    <a:pt x="211" y="1"/>
                  </a:lnTo>
                  <a:lnTo>
                    <a:pt x="188" y="5"/>
                  </a:lnTo>
                  <a:lnTo>
                    <a:pt x="166" y="11"/>
                  </a:lnTo>
                  <a:lnTo>
                    <a:pt x="144" y="18"/>
                  </a:lnTo>
                  <a:lnTo>
                    <a:pt x="123" y="28"/>
                  </a:lnTo>
                  <a:lnTo>
                    <a:pt x="104" y="40"/>
                  </a:lnTo>
                  <a:lnTo>
                    <a:pt x="86" y="54"/>
                  </a:lnTo>
                  <a:lnTo>
                    <a:pt x="69" y="68"/>
                  </a:lnTo>
                  <a:lnTo>
                    <a:pt x="54" y="86"/>
                  </a:lnTo>
                  <a:lnTo>
                    <a:pt x="40" y="104"/>
                  </a:lnTo>
                  <a:lnTo>
                    <a:pt x="28" y="122"/>
                  </a:lnTo>
                  <a:lnTo>
                    <a:pt x="18" y="143"/>
                  </a:lnTo>
                  <a:lnTo>
                    <a:pt x="11" y="165"/>
                  </a:lnTo>
                  <a:lnTo>
                    <a:pt x="5" y="187"/>
                  </a:lnTo>
                  <a:lnTo>
                    <a:pt x="1" y="211"/>
                  </a:lnTo>
                  <a:lnTo>
                    <a:pt x="0" y="235"/>
                  </a:lnTo>
                  <a:lnTo>
                    <a:pt x="1" y="260"/>
                  </a:lnTo>
                  <a:lnTo>
                    <a:pt x="5" y="283"/>
                  </a:lnTo>
                  <a:lnTo>
                    <a:pt x="11" y="305"/>
                  </a:lnTo>
                  <a:lnTo>
                    <a:pt x="18" y="327"/>
                  </a:lnTo>
                  <a:lnTo>
                    <a:pt x="28" y="347"/>
                  </a:lnTo>
                  <a:lnTo>
                    <a:pt x="40" y="366"/>
                  </a:lnTo>
                  <a:lnTo>
                    <a:pt x="54" y="385"/>
                  </a:lnTo>
                  <a:lnTo>
                    <a:pt x="69" y="401"/>
                  </a:lnTo>
                  <a:lnTo>
                    <a:pt x="86" y="417"/>
                  </a:lnTo>
                  <a:lnTo>
                    <a:pt x="104" y="430"/>
                  </a:lnTo>
                  <a:lnTo>
                    <a:pt x="123" y="441"/>
                  </a:lnTo>
                  <a:lnTo>
                    <a:pt x="144" y="451"/>
                  </a:lnTo>
                  <a:lnTo>
                    <a:pt x="166" y="458"/>
                  </a:lnTo>
                  <a:lnTo>
                    <a:pt x="188" y="464"/>
                  </a:lnTo>
                  <a:lnTo>
                    <a:pt x="211" y="468"/>
                  </a:lnTo>
                  <a:lnTo>
                    <a:pt x="236" y="46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1" name="Freeform 24"/>
            <p:cNvSpPr>
              <a:spLocks/>
            </p:cNvSpPr>
            <p:nvPr/>
          </p:nvSpPr>
          <p:spPr bwMode="auto">
            <a:xfrm>
              <a:off x="1220" y="3285"/>
              <a:ext cx="48" cy="47"/>
            </a:xfrm>
            <a:custGeom>
              <a:avLst/>
              <a:gdLst>
                <a:gd name="T0" fmla="*/ 118 w 236"/>
                <a:gd name="T1" fmla="*/ 236 h 236"/>
                <a:gd name="T2" fmla="*/ 141 w 236"/>
                <a:gd name="T3" fmla="*/ 233 h 236"/>
                <a:gd name="T4" fmla="*/ 163 w 236"/>
                <a:gd name="T5" fmla="*/ 226 h 236"/>
                <a:gd name="T6" fmla="*/ 184 w 236"/>
                <a:gd name="T7" fmla="*/ 216 h 236"/>
                <a:gd name="T8" fmla="*/ 201 w 236"/>
                <a:gd name="T9" fmla="*/ 201 h 236"/>
                <a:gd name="T10" fmla="*/ 216 w 236"/>
                <a:gd name="T11" fmla="*/ 184 h 236"/>
                <a:gd name="T12" fmla="*/ 226 w 236"/>
                <a:gd name="T13" fmla="*/ 163 h 236"/>
                <a:gd name="T14" fmla="*/ 233 w 236"/>
                <a:gd name="T15" fmla="*/ 141 h 236"/>
                <a:gd name="T16" fmla="*/ 236 w 236"/>
                <a:gd name="T17" fmla="*/ 118 h 236"/>
                <a:gd name="T18" fmla="*/ 233 w 236"/>
                <a:gd name="T19" fmla="*/ 95 h 236"/>
                <a:gd name="T20" fmla="*/ 226 w 236"/>
                <a:gd name="T21" fmla="*/ 73 h 236"/>
                <a:gd name="T22" fmla="*/ 216 w 236"/>
                <a:gd name="T23" fmla="*/ 52 h 236"/>
                <a:gd name="T24" fmla="*/ 201 w 236"/>
                <a:gd name="T25" fmla="*/ 35 h 236"/>
                <a:gd name="T26" fmla="*/ 184 w 236"/>
                <a:gd name="T27" fmla="*/ 20 h 236"/>
                <a:gd name="T28" fmla="*/ 163 w 236"/>
                <a:gd name="T29" fmla="*/ 10 h 236"/>
                <a:gd name="T30" fmla="*/ 141 w 236"/>
                <a:gd name="T31" fmla="*/ 3 h 236"/>
                <a:gd name="T32" fmla="*/ 118 w 236"/>
                <a:gd name="T33" fmla="*/ 0 h 236"/>
                <a:gd name="T34" fmla="*/ 94 w 236"/>
                <a:gd name="T35" fmla="*/ 3 h 236"/>
                <a:gd name="T36" fmla="*/ 72 w 236"/>
                <a:gd name="T37" fmla="*/ 10 h 236"/>
                <a:gd name="T38" fmla="*/ 51 w 236"/>
                <a:gd name="T39" fmla="*/ 20 h 236"/>
                <a:gd name="T40" fmla="*/ 34 w 236"/>
                <a:gd name="T41" fmla="*/ 35 h 236"/>
                <a:gd name="T42" fmla="*/ 19 w 236"/>
                <a:gd name="T43" fmla="*/ 52 h 236"/>
                <a:gd name="T44" fmla="*/ 10 w 236"/>
                <a:gd name="T45" fmla="*/ 73 h 236"/>
                <a:gd name="T46" fmla="*/ 2 w 236"/>
                <a:gd name="T47" fmla="*/ 95 h 236"/>
                <a:gd name="T48" fmla="*/ 0 w 236"/>
                <a:gd name="T49" fmla="*/ 118 h 236"/>
                <a:gd name="T50" fmla="*/ 2 w 236"/>
                <a:gd name="T51" fmla="*/ 141 h 236"/>
                <a:gd name="T52" fmla="*/ 10 w 236"/>
                <a:gd name="T53" fmla="*/ 163 h 236"/>
                <a:gd name="T54" fmla="*/ 19 w 236"/>
                <a:gd name="T55" fmla="*/ 184 h 236"/>
                <a:gd name="T56" fmla="*/ 34 w 236"/>
                <a:gd name="T57" fmla="*/ 201 h 236"/>
                <a:gd name="T58" fmla="*/ 51 w 236"/>
                <a:gd name="T59" fmla="*/ 216 h 236"/>
                <a:gd name="T60" fmla="*/ 72 w 236"/>
                <a:gd name="T61" fmla="*/ 226 h 236"/>
                <a:gd name="T62" fmla="*/ 94 w 236"/>
                <a:gd name="T63" fmla="*/ 233 h 236"/>
                <a:gd name="T64" fmla="*/ 118 w 236"/>
                <a:gd name="T6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 h="236">
                  <a:moveTo>
                    <a:pt x="118" y="236"/>
                  </a:moveTo>
                  <a:lnTo>
                    <a:pt x="141" y="233"/>
                  </a:lnTo>
                  <a:lnTo>
                    <a:pt x="163" y="226"/>
                  </a:lnTo>
                  <a:lnTo>
                    <a:pt x="184" y="216"/>
                  </a:lnTo>
                  <a:lnTo>
                    <a:pt x="201" y="201"/>
                  </a:lnTo>
                  <a:lnTo>
                    <a:pt x="216" y="184"/>
                  </a:lnTo>
                  <a:lnTo>
                    <a:pt x="226" y="163"/>
                  </a:lnTo>
                  <a:lnTo>
                    <a:pt x="233" y="141"/>
                  </a:lnTo>
                  <a:lnTo>
                    <a:pt x="236" y="118"/>
                  </a:lnTo>
                  <a:lnTo>
                    <a:pt x="233" y="95"/>
                  </a:lnTo>
                  <a:lnTo>
                    <a:pt x="226" y="73"/>
                  </a:lnTo>
                  <a:lnTo>
                    <a:pt x="216" y="52"/>
                  </a:lnTo>
                  <a:lnTo>
                    <a:pt x="201" y="35"/>
                  </a:lnTo>
                  <a:lnTo>
                    <a:pt x="184" y="20"/>
                  </a:lnTo>
                  <a:lnTo>
                    <a:pt x="163" y="10"/>
                  </a:lnTo>
                  <a:lnTo>
                    <a:pt x="141" y="3"/>
                  </a:lnTo>
                  <a:lnTo>
                    <a:pt x="118" y="0"/>
                  </a:lnTo>
                  <a:lnTo>
                    <a:pt x="94" y="3"/>
                  </a:lnTo>
                  <a:lnTo>
                    <a:pt x="72" y="10"/>
                  </a:lnTo>
                  <a:lnTo>
                    <a:pt x="51" y="20"/>
                  </a:lnTo>
                  <a:lnTo>
                    <a:pt x="34" y="35"/>
                  </a:lnTo>
                  <a:lnTo>
                    <a:pt x="19" y="52"/>
                  </a:lnTo>
                  <a:lnTo>
                    <a:pt x="10" y="73"/>
                  </a:lnTo>
                  <a:lnTo>
                    <a:pt x="2" y="95"/>
                  </a:lnTo>
                  <a:lnTo>
                    <a:pt x="0" y="118"/>
                  </a:lnTo>
                  <a:lnTo>
                    <a:pt x="2" y="141"/>
                  </a:lnTo>
                  <a:lnTo>
                    <a:pt x="10" y="163"/>
                  </a:lnTo>
                  <a:lnTo>
                    <a:pt x="19" y="184"/>
                  </a:lnTo>
                  <a:lnTo>
                    <a:pt x="34" y="201"/>
                  </a:lnTo>
                  <a:lnTo>
                    <a:pt x="51" y="216"/>
                  </a:lnTo>
                  <a:lnTo>
                    <a:pt x="72" y="226"/>
                  </a:lnTo>
                  <a:lnTo>
                    <a:pt x="94" y="233"/>
                  </a:lnTo>
                  <a:lnTo>
                    <a:pt x="118" y="23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2" name="Freeform 25"/>
            <p:cNvSpPr>
              <a:spLocks/>
            </p:cNvSpPr>
            <p:nvPr/>
          </p:nvSpPr>
          <p:spPr bwMode="auto">
            <a:xfrm>
              <a:off x="1220" y="3365"/>
              <a:ext cx="4" cy="12"/>
            </a:xfrm>
            <a:custGeom>
              <a:avLst/>
              <a:gdLst>
                <a:gd name="T0" fmla="*/ 0 w 19"/>
                <a:gd name="T1" fmla="*/ 52 h 58"/>
                <a:gd name="T2" fmla="*/ 1 w 19"/>
                <a:gd name="T3" fmla="*/ 49 h 58"/>
                <a:gd name="T4" fmla="*/ 3 w 19"/>
                <a:gd name="T5" fmla="*/ 43 h 58"/>
                <a:gd name="T6" fmla="*/ 5 w 19"/>
                <a:gd name="T7" fmla="*/ 32 h 58"/>
                <a:gd name="T8" fmla="*/ 3 w 19"/>
                <a:gd name="T9" fmla="*/ 18 h 58"/>
                <a:gd name="T10" fmla="*/ 2 w 19"/>
                <a:gd name="T11" fmla="*/ 8 h 58"/>
                <a:gd name="T12" fmla="*/ 6 w 19"/>
                <a:gd name="T13" fmla="*/ 0 h 58"/>
                <a:gd name="T14" fmla="*/ 11 w 19"/>
                <a:gd name="T15" fmla="*/ 4 h 58"/>
                <a:gd name="T16" fmla="*/ 17 w 19"/>
                <a:gd name="T17" fmla="*/ 24 h 58"/>
                <a:gd name="T18" fmla="*/ 19 w 19"/>
                <a:gd name="T19" fmla="*/ 51 h 58"/>
                <a:gd name="T20" fmla="*/ 12 w 19"/>
                <a:gd name="T21" fmla="*/ 58 h 58"/>
                <a:gd name="T22" fmla="*/ 3 w 19"/>
                <a:gd name="T23" fmla="*/ 54 h 58"/>
                <a:gd name="T24" fmla="*/ 0 w 19"/>
                <a:gd name="T25"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8">
                  <a:moveTo>
                    <a:pt x="0" y="52"/>
                  </a:moveTo>
                  <a:lnTo>
                    <a:pt x="1" y="49"/>
                  </a:lnTo>
                  <a:lnTo>
                    <a:pt x="3" y="43"/>
                  </a:lnTo>
                  <a:lnTo>
                    <a:pt x="5" y="32"/>
                  </a:lnTo>
                  <a:lnTo>
                    <a:pt x="3" y="18"/>
                  </a:lnTo>
                  <a:lnTo>
                    <a:pt x="2" y="8"/>
                  </a:lnTo>
                  <a:lnTo>
                    <a:pt x="6" y="0"/>
                  </a:lnTo>
                  <a:lnTo>
                    <a:pt x="11" y="4"/>
                  </a:lnTo>
                  <a:lnTo>
                    <a:pt x="17" y="24"/>
                  </a:lnTo>
                  <a:lnTo>
                    <a:pt x="19" y="51"/>
                  </a:lnTo>
                  <a:lnTo>
                    <a:pt x="12" y="58"/>
                  </a:lnTo>
                  <a:lnTo>
                    <a:pt x="3" y="54"/>
                  </a:lnTo>
                  <a:lnTo>
                    <a:pt x="0" y="5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3" name="Freeform 26"/>
            <p:cNvSpPr>
              <a:spLocks/>
            </p:cNvSpPr>
            <p:nvPr/>
          </p:nvSpPr>
          <p:spPr bwMode="auto">
            <a:xfrm>
              <a:off x="1223" y="3357"/>
              <a:ext cx="6" cy="23"/>
            </a:xfrm>
            <a:custGeom>
              <a:avLst/>
              <a:gdLst>
                <a:gd name="T0" fmla="*/ 5 w 32"/>
                <a:gd name="T1" fmla="*/ 114 h 114"/>
                <a:gd name="T2" fmla="*/ 0 w 32"/>
                <a:gd name="T3" fmla="*/ 114 h 114"/>
                <a:gd name="T4" fmla="*/ 2 w 32"/>
                <a:gd name="T5" fmla="*/ 109 h 114"/>
                <a:gd name="T6" fmla="*/ 3 w 32"/>
                <a:gd name="T7" fmla="*/ 101 h 114"/>
                <a:gd name="T8" fmla="*/ 5 w 32"/>
                <a:gd name="T9" fmla="*/ 87 h 114"/>
                <a:gd name="T10" fmla="*/ 5 w 32"/>
                <a:gd name="T11" fmla="*/ 79 h 114"/>
                <a:gd name="T12" fmla="*/ 5 w 32"/>
                <a:gd name="T13" fmla="*/ 71 h 114"/>
                <a:gd name="T14" fmla="*/ 5 w 32"/>
                <a:gd name="T15" fmla="*/ 64 h 114"/>
                <a:gd name="T16" fmla="*/ 5 w 32"/>
                <a:gd name="T17" fmla="*/ 58 h 114"/>
                <a:gd name="T18" fmla="*/ 5 w 32"/>
                <a:gd name="T19" fmla="*/ 48 h 114"/>
                <a:gd name="T20" fmla="*/ 4 w 32"/>
                <a:gd name="T21" fmla="*/ 39 h 114"/>
                <a:gd name="T22" fmla="*/ 3 w 32"/>
                <a:gd name="T23" fmla="*/ 33 h 114"/>
                <a:gd name="T24" fmla="*/ 2 w 32"/>
                <a:gd name="T25" fmla="*/ 28 h 114"/>
                <a:gd name="T26" fmla="*/ 0 w 32"/>
                <a:gd name="T27" fmla="*/ 22 h 114"/>
                <a:gd name="T28" fmla="*/ 0 w 32"/>
                <a:gd name="T29" fmla="*/ 15 h 114"/>
                <a:gd name="T30" fmla="*/ 2 w 32"/>
                <a:gd name="T31" fmla="*/ 11 h 114"/>
                <a:gd name="T32" fmla="*/ 6 w 32"/>
                <a:gd name="T33" fmla="*/ 10 h 114"/>
                <a:gd name="T34" fmla="*/ 6 w 32"/>
                <a:gd name="T35" fmla="*/ 7 h 114"/>
                <a:gd name="T36" fmla="*/ 6 w 32"/>
                <a:gd name="T37" fmla="*/ 3 h 114"/>
                <a:gd name="T38" fmla="*/ 9 w 32"/>
                <a:gd name="T39" fmla="*/ 0 h 114"/>
                <a:gd name="T40" fmla="*/ 14 w 32"/>
                <a:gd name="T41" fmla="*/ 1 h 114"/>
                <a:gd name="T42" fmla="*/ 19 w 32"/>
                <a:gd name="T43" fmla="*/ 12 h 114"/>
                <a:gd name="T44" fmla="*/ 24 w 32"/>
                <a:gd name="T45" fmla="*/ 26 h 114"/>
                <a:gd name="T46" fmla="*/ 29 w 32"/>
                <a:gd name="T47" fmla="*/ 41 h 114"/>
                <a:gd name="T48" fmla="*/ 32 w 32"/>
                <a:gd name="T49" fmla="*/ 58 h 114"/>
                <a:gd name="T50" fmla="*/ 32 w 32"/>
                <a:gd name="T51" fmla="*/ 74 h 114"/>
                <a:gd name="T52" fmla="*/ 29 w 32"/>
                <a:gd name="T53" fmla="*/ 90 h 114"/>
                <a:gd name="T54" fmla="*/ 20 w 32"/>
                <a:gd name="T55" fmla="*/ 103 h 114"/>
                <a:gd name="T56" fmla="*/ 5 w 32"/>
                <a:gd name="T5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14">
                  <a:moveTo>
                    <a:pt x="5" y="114"/>
                  </a:moveTo>
                  <a:lnTo>
                    <a:pt x="0" y="114"/>
                  </a:lnTo>
                  <a:lnTo>
                    <a:pt x="2" y="109"/>
                  </a:lnTo>
                  <a:lnTo>
                    <a:pt x="3" y="101"/>
                  </a:lnTo>
                  <a:lnTo>
                    <a:pt x="5" y="87"/>
                  </a:lnTo>
                  <a:lnTo>
                    <a:pt x="5" y="79"/>
                  </a:lnTo>
                  <a:lnTo>
                    <a:pt x="5" y="71"/>
                  </a:lnTo>
                  <a:lnTo>
                    <a:pt x="5" y="64"/>
                  </a:lnTo>
                  <a:lnTo>
                    <a:pt x="5" y="58"/>
                  </a:lnTo>
                  <a:lnTo>
                    <a:pt x="5" y="48"/>
                  </a:lnTo>
                  <a:lnTo>
                    <a:pt x="4" y="39"/>
                  </a:lnTo>
                  <a:lnTo>
                    <a:pt x="3" y="33"/>
                  </a:lnTo>
                  <a:lnTo>
                    <a:pt x="2" y="28"/>
                  </a:lnTo>
                  <a:lnTo>
                    <a:pt x="0" y="22"/>
                  </a:lnTo>
                  <a:lnTo>
                    <a:pt x="0" y="15"/>
                  </a:lnTo>
                  <a:lnTo>
                    <a:pt x="2" y="11"/>
                  </a:lnTo>
                  <a:lnTo>
                    <a:pt x="6" y="10"/>
                  </a:lnTo>
                  <a:lnTo>
                    <a:pt x="6" y="7"/>
                  </a:lnTo>
                  <a:lnTo>
                    <a:pt x="6" y="3"/>
                  </a:lnTo>
                  <a:lnTo>
                    <a:pt x="9" y="0"/>
                  </a:lnTo>
                  <a:lnTo>
                    <a:pt x="14" y="1"/>
                  </a:lnTo>
                  <a:lnTo>
                    <a:pt x="19" y="12"/>
                  </a:lnTo>
                  <a:lnTo>
                    <a:pt x="24" y="26"/>
                  </a:lnTo>
                  <a:lnTo>
                    <a:pt x="29" y="41"/>
                  </a:lnTo>
                  <a:lnTo>
                    <a:pt x="32" y="58"/>
                  </a:lnTo>
                  <a:lnTo>
                    <a:pt x="32" y="74"/>
                  </a:lnTo>
                  <a:lnTo>
                    <a:pt x="29" y="90"/>
                  </a:lnTo>
                  <a:lnTo>
                    <a:pt x="20" y="103"/>
                  </a:lnTo>
                  <a:lnTo>
                    <a:pt x="5" y="114"/>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4" name="Freeform 27"/>
            <p:cNvSpPr>
              <a:spLocks/>
            </p:cNvSpPr>
            <p:nvPr/>
          </p:nvSpPr>
          <p:spPr bwMode="auto">
            <a:xfrm>
              <a:off x="1219" y="3360"/>
              <a:ext cx="15" cy="25"/>
            </a:xfrm>
            <a:custGeom>
              <a:avLst/>
              <a:gdLst>
                <a:gd name="T0" fmla="*/ 57 w 75"/>
                <a:gd name="T1" fmla="*/ 37 h 121"/>
                <a:gd name="T2" fmla="*/ 57 w 75"/>
                <a:gd name="T3" fmla="*/ 28 h 121"/>
                <a:gd name="T4" fmla="*/ 57 w 75"/>
                <a:gd name="T5" fmla="*/ 22 h 121"/>
                <a:gd name="T6" fmla="*/ 56 w 75"/>
                <a:gd name="T7" fmla="*/ 17 h 121"/>
                <a:gd name="T8" fmla="*/ 54 w 75"/>
                <a:gd name="T9" fmla="*/ 8 h 121"/>
                <a:gd name="T10" fmla="*/ 54 w 75"/>
                <a:gd name="T11" fmla="*/ 5 h 121"/>
                <a:gd name="T12" fmla="*/ 54 w 75"/>
                <a:gd name="T13" fmla="*/ 0 h 121"/>
                <a:gd name="T14" fmla="*/ 56 w 75"/>
                <a:gd name="T15" fmla="*/ 0 h 121"/>
                <a:gd name="T16" fmla="*/ 62 w 75"/>
                <a:gd name="T17" fmla="*/ 7 h 121"/>
                <a:gd name="T18" fmla="*/ 65 w 75"/>
                <a:gd name="T19" fmla="*/ 12 h 121"/>
                <a:gd name="T20" fmla="*/ 68 w 75"/>
                <a:gd name="T21" fmla="*/ 21 h 121"/>
                <a:gd name="T22" fmla="*/ 72 w 75"/>
                <a:gd name="T23" fmla="*/ 33 h 121"/>
                <a:gd name="T24" fmla="*/ 75 w 75"/>
                <a:gd name="T25" fmla="*/ 46 h 121"/>
                <a:gd name="T26" fmla="*/ 75 w 75"/>
                <a:gd name="T27" fmla="*/ 61 h 121"/>
                <a:gd name="T28" fmla="*/ 71 w 75"/>
                <a:gd name="T29" fmla="*/ 76 h 121"/>
                <a:gd name="T30" fmla="*/ 64 w 75"/>
                <a:gd name="T31" fmla="*/ 88 h 121"/>
                <a:gd name="T32" fmla="*/ 50 w 75"/>
                <a:gd name="T33" fmla="*/ 99 h 121"/>
                <a:gd name="T34" fmla="*/ 46 w 75"/>
                <a:gd name="T35" fmla="*/ 100 h 121"/>
                <a:gd name="T36" fmla="*/ 43 w 75"/>
                <a:gd name="T37" fmla="*/ 103 h 121"/>
                <a:gd name="T38" fmla="*/ 39 w 75"/>
                <a:gd name="T39" fmla="*/ 104 h 121"/>
                <a:gd name="T40" fmla="*/ 35 w 75"/>
                <a:gd name="T41" fmla="*/ 107 h 121"/>
                <a:gd name="T42" fmla="*/ 27 w 75"/>
                <a:gd name="T43" fmla="*/ 115 h 121"/>
                <a:gd name="T44" fmla="*/ 19 w 75"/>
                <a:gd name="T45" fmla="*/ 120 h 121"/>
                <a:gd name="T46" fmla="*/ 12 w 75"/>
                <a:gd name="T47" fmla="*/ 121 h 121"/>
                <a:gd name="T48" fmla="*/ 7 w 75"/>
                <a:gd name="T49" fmla="*/ 119 h 121"/>
                <a:gd name="T50" fmla="*/ 3 w 75"/>
                <a:gd name="T51" fmla="*/ 115 h 121"/>
                <a:gd name="T52" fmla="*/ 0 w 75"/>
                <a:gd name="T53" fmla="*/ 110 h 121"/>
                <a:gd name="T54" fmla="*/ 0 w 75"/>
                <a:gd name="T55" fmla="*/ 105 h 121"/>
                <a:gd name="T56" fmla="*/ 0 w 75"/>
                <a:gd name="T57" fmla="*/ 99 h 121"/>
                <a:gd name="T58" fmla="*/ 3 w 75"/>
                <a:gd name="T59" fmla="*/ 97 h 121"/>
                <a:gd name="T60" fmla="*/ 6 w 75"/>
                <a:gd name="T61" fmla="*/ 93 h 121"/>
                <a:gd name="T62" fmla="*/ 6 w 75"/>
                <a:gd name="T63" fmla="*/ 89 h 121"/>
                <a:gd name="T64" fmla="*/ 6 w 75"/>
                <a:gd name="T65" fmla="*/ 87 h 121"/>
                <a:gd name="T66" fmla="*/ 6 w 75"/>
                <a:gd name="T67" fmla="*/ 77 h 121"/>
                <a:gd name="T68" fmla="*/ 11 w 75"/>
                <a:gd name="T69" fmla="*/ 70 h 121"/>
                <a:gd name="T70" fmla="*/ 19 w 75"/>
                <a:gd name="T71" fmla="*/ 65 h 121"/>
                <a:gd name="T72" fmla="*/ 30 w 75"/>
                <a:gd name="T73" fmla="*/ 61 h 121"/>
                <a:gd name="T74" fmla="*/ 40 w 75"/>
                <a:gd name="T75" fmla="*/ 59 h 121"/>
                <a:gd name="T76" fmla="*/ 49 w 75"/>
                <a:gd name="T77" fmla="*/ 54 h 121"/>
                <a:gd name="T78" fmla="*/ 56 w 75"/>
                <a:gd name="T79" fmla="*/ 46 h 121"/>
                <a:gd name="T80" fmla="*/ 57 w 75"/>
                <a:gd name="T81"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 h="121">
                  <a:moveTo>
                    <a:pt x="57" y="37"/>
                  </a:moveTo>
                  <a:lnTo>
                    <a:pt x="57" y="28"/>
                  </a:lnTo>
                  <a:lnTo>
                    <a:pt x="57" y="22"/>
                  </a:lnTo>
                  <a:lnTo>
                    <a:pt x="56" y="17"/>
                  </a:lnTo>
                  <a:lnTo>
                    <a:pt x="54" y="8"/>
                  </a:lnTo>
                  <a:lnTo>
                    <a:pt x="54" y="5"/>
                  </a:lnTo>
                  <a:lnTo>
                    <a:pt x="54" y="0"/>
                  </a:lnTo>
                  <a:lnTo>
                    <a:pt x="56" y="0"/>
                  </a:lnTo>
                  <a:lnTo>
                    <a:pt x="62" y="7"/>
                  </a:lnTo>
                  <a:lnTo>
                    <a:pt x="65" y="12"/>
                  </a:lnTo>
                  <a:lnTo>
                    <a:pt x="68" y="21"/>
                  </a:lnTo>
                  <a:lnTo>
                    <a:pt x="72" y="33"/>
                  </a:lnTo>
                  <a:lnTo>
                    <a:pt x="75" y="46"/>
                  </a:lnTo>
                  <a:lnTo>
                    <a:pt x="75" y="61"/>
                  </a:lnTo>
                  <a:lnTo>
                    <a:pt x="71" y="76"/>
                  </a:lnTo>
                  <a:lnTo>
                    <a:pt x="64" y="88"/>
                  </a:lnTo>
                  <a:lnTo>
                    <a:pt x="50" y="99"/>
                  </a:lnTo>
                  <a:lnTo>
                    <a:pt x="46" y="100"/>
                  </a:lnTo>
                  <a:lnTo>
                    <a:pt x="43" y="103"/>
                  </a:lnTo>
                  <a:lnTo>
                    <a:pt x="39" y="104"/>
                  </a:lnTo>
                  <a:lnTo>
                    <a:pt x="35" y="107"/>
                  </a:lnTo>
                  <a:lnTo>
                    <a:pt x="27" y="115"/>
                  </a:lnTo>
                  <a:lnTo>
                    <a:pt x="19" y="120"/>
                  </a:lnTo>
                  <a:lnTo>
                    <a:pt x="12" y="121"/>
                  </a:lnTo>
                  <a:lnTo>
                    <a:pt x="7" y="119"/>
                  </a:lnTo>
                  <a:lnTo>
                    <a:pt x="3" y="115"/>
                  </a:lnTo>
                  <a:lnTo>
                    <a:pt x="0" y="110"/>
                  </a:lnTo>
                  <a:lnTo>
                    <a:pt x="0" y="105"/>
                  </a:lnTo>
                  <a:lnTo>
                    <a:pt x="0" y="99"/>
                  </a:lnTo>
                  <a:lnTo>
                    <a:pt x="3" y="97"/>
                  </a:lnTo>
                  <a:lnTo>
                    <a:pt x="6" y="93"/>
                  </a:lnTo>
                  <a:lnTo>
                    <a:pt x="6" y="89"/>
                  </a:lnTo>
                  <a:lnTo>
                    <a:pt x="6" y="87"/>
                  </a:lnTo>
                  <a:lnTo>
                    <a:pt x="6" y="77"/>
                  </a:lnTo>
                  <a:lnTo>
                    <a:pt x="11" y="70"/>
                  </a:lnTo>
                  <a:lnTo>
                    <a:pt x="19" y="65"/>
                  </a:lnTo>
                  <a:lnTo>
                    <a:pt x="30" y="61"/>
                  </a:lnTo>
                  <a:lnTo>
                    <a:pt x="40" y="59"/>
                  </a:lnTo>
                  <a:lnTo>
                    <a:pt x="49" y="54"/>
                  </a:lnTo>
                  <a:lnTo>
                    <a:pt x="56" y="46"/>
                  </a:lnTo>
                  <a:lnTo>
                    <a:pt x="57" y="37"/>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5" name="Freeform 28"/>
            <p:cNvSpPr>
              <a:spLocks/>
            </p:cNvSpPr>
            <p:nvPr/>
          </p:nvSpPr>
          <p:spPr bwMode="auto">
            <a:xfrm>
              <a:off x="1227" y="3358"/>
              <a:ext cx="4" cy="14"/>
            </a:xfrm>
            <a:custGeom>
              <a:avLst/>
              <a:gdLst>
                <a:gd name="T0" fmla="*/ 14 w 22"/>
                <a:gd name="T1" fmla="*/ 17 h 67"/>
                <a:gd name="T2" fmla="*/ 15 w 22"/>
                <a:gd name="T3" fmla="*/ 21 h 67"/>
                <a:gd name="T4" fmla="*/ 17 w 22"/>
                <a:gd name="T5" fmla="*/ 29 h 67"/>
                <a:gd name="T6" fmla="*/ 20 w 22"/>
                <a:gd name="T7" fmla="*/ 40 h 67"/>
                <a:gd name="T8" fmla="*/ 22 w 22"/>
                <a:gd name="T9" fmla="*/ 53 h 67"/>
                <a:gd name="T10" fmla="*/ 21 w 22"/>
                <a:gd name="T11" fmla="*/ 60 h 67"/>
                <a:gd name="T12" fmla="*/ 17 w 22"/>
                <a:gd name="T13" fmla="*/ 65 h 67"/>
                <a:gd name="T14" fmla="*/ 10 w 22"/>
                <a:gd name="T15" fmla="*/ 67 h 67"/>
                <a:gd name="T16" fmla="*/ 0 w 22"/>
                <a:gd name="T17" fmla="*/ 66 h 67"/>
                <a:gd name="T18" fmla="*/ 4 w 22"/>
                <a:gd name="T19" fmla="*/ 64 h 67"/>
                <a:gd name="T20" fmla="*/ 6 w 22"/>
                <a:gd name="T21" fmla="*/ 62 h 67"/>
                <a:gd name="T22" fmla="*/ 9 w 22"/>
                <a:gd name="T23" fmla="*/ 60 h 67"/>
                <a:gd name="T24" fmla="*/ 10 w 22"/>
                <a:gd name="T25" fmla="*/ 56 h 67"/>
                <a:gd name="T26" fmla="*/ 9 w 22"/>
                <a:gd name="T27" fmla="*/ 38 h 67"/>
                <a:gd name="T28" fmla="*/ 6 w 22"/>
                <a:gd name="T29" fmla="*/ 22 h 67"/>
                <a:gd name="T30" fmla="*/ 2 w 22"/>
                <a:gd name="T31" fmla="*/ 11 h 67"/>
                <a:gd name="T32" fmla="*/ 1 w 22"/>
                <a:gd name="T33" fmla="*/ 3 h 67"/>
                <a:gd name="T34" fmla="*/ 5 w 22"/>
                <a:gd name="T35" fmla="*/ 0 h 67"/>
                <a:gd name="T36" fmla="*/ 7 w 22"/>
                <a:gd name="T37" fmla="*/ 1 h 67"/>
                <a:gd name="T38" fmla="*/ 11 w 22"/>
                <a:gd name="T39" fmla="*/ 7 h 67"/>
                <a:gd name="T40" fmla="*/ 14 w 22"/>
                <a:gd name="T41"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67">
                  <a:moveTo>
                    <a:pt x="14" y="17"/>
                  </a:moveTo>
                  <a:lnTo>
                    <a:pt x="15" y="21"/>
                  </a:lnTo>
                  <a:lnTo>
                    <a:pt x="17" y="29"/>
                  </a:lnTo>
                  <a:lnTo>
                    <a:pt x="20" y="40"/>
                  </a:lnTo>
                  <a:lnTo>
                    <a:pt x="22" y="53"/>
                  </a:lnTo>
                  <a:lnTo>
                    <a:pt x="21" y="60"/>
                  </a:lnTo>
                  <a:lnTo>
                    <a:pt x="17" y="65"/>
                  </a:lnTo>
                  <a:lnTo>
                    <a:pt x="10" y="67"/>
                  </a:lnTo>
                  <a:lnTo>
                    <a:pt x="0" y="66"/>
                  </a:lnTo>
                  <a:lnTo>
                    <a:pt x="4" y="64"/>
                  </a:lnTo>
                  <a:lnTo>
                    <a:pt x="6" y="62"/>
                  </a:lnTo>
                  <a:lnTo>
                    <a:pt x="9" y="60"/>
                  </a:lnTo>
                  <a:lnTo>
                    <a:pt x="10" y="56"/>
                  </a:lnTo>
                  <a:lnTo>
                    <a:pt x="9" y="38"/>
                  </a:lnTo>
                  <a:lnTo>
                    <a:pt x="6" y="22"/>
                  </a:lnTo>
                  <a:lnTo>
                    <a:pt x="2" y="11"/>
                  </a:lnTo>
                  <a:lnTo>
                    <a:pt x="1" y="3"/>
                  </a:lnTo>
                  <a:lnTo>
                    <a:pt x="5" y="0"/>
                  </a:lnTo>
                  <a:lnTo>
                    <a:pt x="7" y="1"/>
                  </a:lnTo>
                  <a:lnTo>
                    <a:pt x="11" y="7"/>
                  </a:lnTo>
                  <a:lnTo>
                    <a:pt x="14" y="1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6" name="Freeform 29"/>
            <p:cNvSpPr>
              <a:spLocks/>
            </p:cNvSpPr>
            <p:nvPr/>
          </p:nvSpPr>
          <p:spPr bwMode="auto">
            <a:xfrm>
              <a:off x="1124" y="3379"/>
              <a:ext cx="107" cy="71"/>
            </a:xfrm>
            <a:custGeom>
              <a:avLst/>
              <a:gdLst>
                <a:gd name="T0" fmla="*/ 532 w 532"/>
                <a:gd name="T1" fmla="*/ 19 h 359"/>
                <a:gd name="T2" fmla="*/ 478 w 532"/>
                <a:gd name="T3" fmla="*/ 0 h 359"/>
                <a:gd name="T4" fmla="*/ 464 w 532"/>
                <a:gd name="T5" fmla="*/ 11 h 359"/>
                <a:gd name="T6" fmla="*/ 448 w 532"/>
                <a:gd name="T7" fmla="*/ 23 h 359"/>
                <a:gd name="T8" fmla="*/ 430 w 532"/>
                <a:gd name="T9" fmla="*/ 36 h 359"/>
                <a:gd name="T10" fmla="*/ 412 w 532"/>
                <a:gd name="T11" fmla="*/ 51 h 359"/>
                <a:gd name="T12" fmla="*/ 391 w 532"/>
                <a:gd name="T13" fmla="*/ 66 h 359"/>
                <a:gd name="T14" fmla="*/ 369 w 532"/>
                <a:gd name="T15" fmla="*/ 82 h 359"/>
                <a:gd name="T16" fmla="*/ 346 w 532"/>
                <a:gd name="T17" fmla="*/ 98 h 359"/>
                <a:gd name="T18" fmla="*/ 319 w 532"/>
                <a:gd name="T19" fmla="*/ 112 h 359"/>
                <a:gd name="T20" fmla="*/ 289 w 532"/>
                <a:gd name="T21" fmla="*/ 128 h 359"/>
                <a:gd name="T22" fmla="*/ 258 w 532"/>
                <a:gd name="T23" fmla="*/ 143 h 359"/>
                <a:gd name="T24" fmla="*/ 223 w 532"/>
                <a:gd name="T25" fmla="*/ 157 h 359"/>
                <a:gd name="T26" fmla="*/ 186 w 532"/>
                <a:gd name="T27" fmla="*/ 170 h 359"/>
                <a:gd name="T28" fmla="*/ 144 w 532"/>
                <a:gd name="T29" fmla="*/ 181 h 359"/>
                <a:gd name="T30" fmla="*/ 100 w 532"/>
                <a:gd name="T31" fmla="*/ 191 h 359"/>
                <a:gd name="T32" fmla="*/ 52 w 532"/>
                <a:gd name="T33" fmla="*/ 198 h 359"/>
                <a:gd name="T34" fmla="*/ 0 w 532"/>
                <a:gd name="T35" fmla="*/ 204 h 359"/>
                <a:gd name="T36" fmla="*/ 11 w 532"/>
                <a:gd name="T37" fmla="*/ 219 h 359"/>
                <a:gd name="T38" fmla="*/ 22 w 532"/>
                <a:gd name="T39" fmla="*/ 241 h 359"/>
                <a:gd name="T40" fmla="*/ 33 w 532"/>
                <a:gd name="T41" fmla="*/ 266 h 359"/>
                <a:gd name="T42" fmla="*/ 43 w 532"/>
                <a:gd name="T43" fmla="*/ 293 h 359"/>
                <a:gd name="T44" fmla="*/ 52 w 532"/>
                <a:gd name="T45" fmla="*/ 317 h 359"/>
                <a:gd name="T46" fmla="*/ 58 w 532"/>
                <a:gd name="T47" fmla="*/ 339 h 359"/>
                <a:gd name="T48" fmla="*/ 63 w 532"/>
                <a:gd name="T49" fmla="*/ 354 h 359"/>
                <a:gd name="T50" fmla="*/ 64 w 532"/>
                <a:gd name="T51" fmla="*/ 359 h 359"/>
                <a:gd name="T52" fmla="*/ 68 w 532"/>
                <a:gd name="T53" fmla="*/ 359 h 359"/>
                <a:gd name="T54" fmla="*/ 80 w 532"/>
                <a:gd name="T55" fmla="*/ 356 h 359"/>
                <a:gd name="T56" fmla="*/ 99 w 532"/>
                <a:gd name="T57" fmla="*/ 354 h 359"/>
                <a:gd name="T58" fmla="*/ 123 w 532"/>
                <a:gd name="T59" fmla="*/ 349 h 359"/>
                <a:gd name="T60" fmla="*/ 153 w 532"/>
                <a:gd name="T61" fmla="*/ 342 h 359"/>
                <a:gd name="T62" fmla="*/ 186 w 532"/>
                <a:gd name="T63" fmla="*/ 332 h 359"/>
                <a:gd name="T64" fmla="*/ 223 w 532"/>
                <a:gd name="T65" fmla="*/ 318 h 359"/>
                <a:gd name="T66" fmla="*/ 262 w 532"/>
                <a:gd name="T67" fmla="*/ 302 h 359"/>
                <a:gd name="T68" fmla="*/ 301 w 532"/>
                <a:gd name="T69" fmla="*/ 284 h 359"/>
                <a:gd name="T70" fmla="*/ 341 w 532"/>
                <a:gd name="T71" fmla="*/ 261 h 359"/>
                <a:gd name="T72" fmla="*/ 380 w 532"/>
                <a:gd name="T73" fmla="*/ 233 h 359"/>
                <a:gd name="T74" fmla="*/ 418 w 532"/>
                <a:gd name="T75" fmla="*/ 201 h 359"/>
                <a:gd name="T76" fmla="*/ 453 w 532"/>
                <a:gd name="T77" fmla="*/ 164 h 359"/>
                <a:gd name="T78" fmla="*/ 484 w 532"/>
                <a:gd name="T79" fmla="*/ 121 h 359"/>
                <a:gd name="T80" fmla="*/ 512 w 532"/>
                <a:gd name="T81" fmla="*/ 73 h 359"/>
                <a:gd name="T82" fmla="*/ 532 w 532"/>
                <a:gd name="T83" fmla="*/ 1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2" h="359">
                  <a:moveTo>
                    <a:pt x="532" y="19"/>
                  </a:moveTo>
                  <a:lnTo>
                    <a:pt x="478" y="0"/>
                  </a:lnTo>
                  <a:lnTo>
                    <a:pt x="464" y="11"/>
                  </a:lnTo>
                  <a:lnTo>
                    <a:pt x="448" y="23"/>
                  </a:lnTo>
                  <a:lnTo>
                    <a:pt x="430" y="36"/>
                  </a:lnTo>
                  <a:lnTo>
                    <a:pt x="412" y="51"/>
                  </a:lnTo>
                  <a:lnTo>
                    <a:pt x="391" y="66"/>
                  </a:lnTo>
                  <a:lnTo>
                    <a:pt x="369" y="82"/>
                  </a:lnTo>
                  <a:lnTo>
                    <a:pt x="346" y="98"/>
                  </a:lnTo>
                  <a:lnTo>
                    <a:pt x="319" y="112"/>
                  </a:lnTo>
                  <a:lnTo>
                    <a:pt x="289" y="128"/>
                  </a:lnTo>
                  <a:lnTo>
                    <a:pt x="258" y="143"/>
                  </a:lnTo>
                  <a:lnTo>
                    <a:pt x="223" y="157"/>
                  </a:lnTo>
                  <a:lnTo>
                    <a:pt x="186" y="170"/>
                  </a:lnTo>
                  <a:lnTo>
                    <a:pt x="144" y="181"/>
                  </a:lnTo>
                  <a:lnTo>
                    <a:pt x="100" y="191"/>
                  </a:lnTo>
                  <a:lnTo>
                    <a:pt x="52" y="198"/>
                  </a:lnTo>
                  <a:lnTo>
                    <a:pt x="0" y="204"/>
                  </a:lnTo>
                  <a:lnTo>
                    <a:pt x="11" y="219"/>
                  </a:lnTo>
                  <a:lnTo>
                    <a:pt x="22" y="241"/>
                  </a:lnTo>
                  <a:lnTo>
                    <a:pt x="33" y="266"/>
                  </a:lnTo>
                  <a:lnTo>
                    <a:pt x="43" y="293"/>
                  </a:lnTo>
                  <a:lnTo>
                    <a:pt x="52" y="317"/>
                  </a:lnTo>
                  <a:lnTo>
                    <a:pt x="58" y="339"/>
                  </a:lnTo>
                  <a:lnTo>
                    <a:pt x="63" y="354"/>
                  </a:lnTo>
                  <a:lnTo>
                    <a:pt x="64" y="359"/>
                  </a:lnTo>
                  <a:lnTo>
                    <a:pt x="68" y="359"/>
                  </a:lnTo>
                  <a:lnTo>
                    <a:pt x="80" y="356"/>
                  </a:lnTo>
                  <a:lnTo>
                    <a:pt x="99" y="354"/>
                  </a:lnTo>
                  <a:lnTo>
                    <a:pt x="123" y="349"/>
                  </a:lnTo>
                  <a:lnTo>
                    <a:pt x="153" y="342"/>
                  </a:lnTo>
                  <a:lnTo>
                    <a:pt x="186" y="332"/>
                  </a:lnTo>
                  <a:lnTo>
                    <a:pt x="223" y="318"/>
                  </a:lnTo>
                  <a:lnTo>
                    <a:pt x="262" y="302"/>
                  </a:lnTo>
                  <a:lnTo>
                    <a:pt x="301" y="284"/>
                  </a:lnTo>
                  <a:lnTo>
                    <a:pt x="341" y="261"/>
                  </a:lnTo>
                  <a:lnTo>
                    <a:pt x="380" y="233"/>
                  </a:lnTo>
                  <a:lnTo>
                    <a:pt x="418" y="201"/>
                  </a:lnTo>
                  <a:lnTo>
                    <a:pt x="453" y="164"/>
                  </a:lnTo>
                  <a:lnTo>
                    <a:pt x="484" y="121"/>
                  </a:lnTo>
                  <a:lnTo>
                    <a:pt x="512" y="73"/>
                  </a:lnTo>
                  <a:lnTo>
                    <a:pt x="53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7" name="Freeform 30"/>
            <p:cNvSpPr>
              <a:spLocks/>
            </p:cNvSpPr>
            <p:nvPr/>
          </p:nvSpPr>
          <p:spPr bwMode="auto">
            <a:xfrm>
              <a:off x="1210" y="3354"/>
              <a:ext cx="17" cy="9"/>
            </a:xfrm>
            <a:custGeom>
              <a:avLst/>
              <a:gdLst>
                <a:gd name="T0" fmla="*/ 0 w 89"/>
                <a:gd name="T1" fmla="*/ 43 h 43"/>
                <a:gd name="T2" fmla="*/ 2 w 89"/>
                <a:gd name="T3" fmla="*/ 41 h 43"/>
                <a:gd name="T4" fmla="*/ 11 w 89"/>
                <a:gd name="T5" fmla="*/ 34 h 43"/>
                <a:gd name="T6" fmla="*/ 22 w 89"/>
                <a:gd name="T7" fmla="*/ 24 h 43"/>
                <a:gd name="T8" fmla="*/ 37 w 89"/>
                <a:gd name="T9" fmla="*/ 14 h 43"/>
                <a:gd name="T10" fmla="*/ 51 w 89"/>
                <a:gd name="T11" fmla="*/ 5 h 43"/>
                <a:gd name="T12" fmla="*/ 66 w 89"/>
                <a:gd name="T13" fmla="*/ 0 h 43"/>
                <a:gd name="T14" fmla="*/ 80 w 89"/>
                <a:gd name="T15" fmla="*/ 2 h 43"/>
                <a:gd name="T16" fmla="*/ 89 w 89"/>
                <a:gd name="T17" fmla="*/ 9 h 43"/>
                <a:gd name="T18" fmla="*/ 0 w 8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43">
                  <a:moveTo>
                    <a:pt x="0" y="43"/>
                  </a:moveTo>
                  <a:lnTo>
                    <a:pt x="2" y="41"/>
                  </a:lnTo>
                  <a:lnTo>
                    <a:pt x="11" y="34"/>
                  </a:lnTo>
                  <a:lnTo>
                    <a:pt x="22" y="24"/>
                  </a:lnTo>
                  <a:lnTo>
                    <a:pt x="37" y="14"/>
                  </a:lnTo>
                  <a:lnTo>
                    <a:pt x="51" y="5"/>
                  </a:lnTo>
                  <a:lnTo>
                    <a:pt x="66" y="0"/>
                  </a:lnTo>
                  <a:lnTo>
                    <a:pt x="80" y="2"/>
                  </a:lnTo>
                  <a:lnTo>
                    <a:pt x="89" y="9"/>
                  </a:lnTo>
                  <a:lnTo>
                    <a:pt x="0" y="4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8" name="Freeform 31"/>
            <p:cNvSpPr>
              <a:spLocks/>
            </p:cNvSpPr>
            <p:nvPr/>
          </p:nvSpPr>
          <p:spPr bwMode="auto">
            <a:xfrm>
              <a:off x="1216" y="3293"/>
              <a:ext cx="42" cy="78"/>
            </a:xfrm>
            <a:custGeom>
              <a:avLst/>
              <a:gdLst>
                <a:gd name="T0" fmla="*/ 199 w 209"/>
                <a:gd name="T1" fmla="*/ 40 h 387"/>
                <a:gd name="T2" fmla="*/ 182 w 209"/>
                <a:gd name="T3" fmla="*/ 19 h 387"/>
                <a:gd name="T4" fmla="*/ 178 w 209"/>
                <a:gd name="T5" fmla="*/ 22 h 387"/>
                <a:gd name="T6" fmla="*/ 166 w 209"/>
                <a:gd name="T7" fmla="*/ 55 h 387"/>
                <a:gd name="T8" fmla="*/ 154 w 209"/>
                <a:gd name="T9" fmla="*/ 86 h 387"/>
                <a:gd name="T10" fmla="*/ 139 w 209"/>
                <a:gd name="T11" fmla="*/ 99 h 387"/>
                <a:gd name="T12" fmla="*/ 114 w 209"/>
                <a:gd name="T13" fmla="*/ 97 h 387"/>
                <a:gd name="T14" fmla="*/ 112 w 209"/>
                <a:gd name="T15" fmla="*/ 73 h 387"/>
                <a:gd name="T16" fmla="*/ 135 w 209"/>
                <a:gd name="T17" fmla="*/ 0 h 387"/>
                <a:gd name="T18" fmla="*/ 128 w 209"/>
                <a:gd name="T19" fmla="*/ 2 h 387"/>
                <a:gd name="T20" fmla="*/ 112 w 209"/>
                <a:gd name="T21" fmla="*/ 8 h 387"/>
                <a:gd name="T22" fmla="*/ 93 w 209"/>
                <a:gd name="T23" fmla="*/ 18 h 387"/>
                <a:gd name="T24" fmla="*/ 81 w 209"/>
                <a:gd name="T25" fmla="*/ 31 h 387"/>
                <a:gd name="T26" fmla="*/ 68 w 209"/>
                <a:gd name="T27" fmla="*/ 67 h 387"/>
                <a:gd name="T28" fmla="*/ 60 w 209"/>
                <a:gd name="T29" fmla="*/ 93 h 387"/>
                <a:gd name="T30" fmla="*/ 68 w 209"/>
                <a:gd name="T31" fmla="*/ 105 h 387"/>
                <a:gd name="T32" fmla="*/ 86 w 209"/>
                <a:gd name="T33" fmla="*/ 134 h 387"/>
                <a:gd name="T34" fmla="*/ 69 w 209"/>
                <a:gd name="T35" fmla="*/ 179 h 387"/>
                <a:gd name="T36" fmla="*/ 45 w 209"/>
                <a:gd name="T37" fmla="*/ 240 h 387"/>
                <a:gd name="T38" fmla="*/ 22 w 209"/>
                <a:gd name="T39" fmla="*/ 300 h 387"/>
                <a:gd name="T40" fmla="*/ 4 w 209"/>
                <a:gd name="T41" fmla="*/ 338 h 387"/>
                <a:gd name="T42" fmla="*/ 2 w 209"/>
                <a:gd name="T43" fmla="*/ 364 h 387"/>
                <a:gd name="T44" fmla="*/ 23 w 209"/>
                <a:gd name="T45" fmla="*/ 384 h 387"/>
                <a:gd name="T46" fmla="*/ 52 w 209"/>
                <a:gd name="T47" fmla="*/ 385 h 387"/>
                <a:gd name="T48" fmla="*/ 74 w 209"/>
                <a:gd name="T49" fmla="*/ 352 h 387"/>
                <a:gd name="T50" fmla="*/ 90 w 209"/>
                <a:gd name="T51" fmla="*/ 299 h 387"/>
                <a:gd name="T52" fmla="*/ 109 w 209"/>
                <a:gd name="T53" fmla="*/ 240 h 387"/>
                <a:gd name="T54" fmla="*/ 129 w 209"/>
                <a:gd name="T55" fmla="*/ 186 h 387"/>
                <a:gd name="T56" fmla="*/ 141 w 209"/>
                <a:gd name="T57" fmla="*/ 151 h 387"/>
                <a:gd name="T58" fmla="*/ 158 w 209"/>
                <a:gd name="T59" fmla="*/ 145 h 387"/>
                <a:gd name="T60" fmla="*/ 173 w 209"/>
                <a:gd name="T61" fmla="*/ 138 h 387"/>
                <a:gd name="T62" fmla="*/ 183 w 209"/>
                <a:gd name="T63" fmla="*/ 135 h 387"/>
                <a:gd name="T64" fmla="*/ 187 w 209"/>
                <a:gd name="T65" fmla="*/ 134 h 387"/>
                <a:gd name="T66" fmla="*/ 200 w 209"/>
                <a:gd name="T67" fmla="*/ 99 h 387"/>
                <a:gd name="T68" fmla="*/ 209 w 209"/>
                <a:gd name="T69" fmla="*/ 5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387">
                  <a:moveTo>
                    <a:pt x="209" y="57"/>
                  </a:moveTo>
                  <a:lnTo>
                    <a:pt x="199" y="40"/>
                  </a:lnTo>
                  <a:lnTo>
                    <a:pt x="189" y="28"/>
                  </a:lnTo>
                  <a:lnTo>
                    <a:pt x="182" y="19"/>
                  </a:lnTo>
                  <a:lnTo>
                    <a:pt x="179" y="17"/>
                  </a:lnTo>
                  <a:lnTo>
                    <a:pt x="178" y="22"/>
                  </a:lnTo>
                  <a:lnTo>
                    <a:pt x="173" y="34"/>
                  </a:lnTo>
                  <a:lnTo>
                    <a:pt x="166" y="55"/>
                  </a:lnTo>
                  <a:lnTo>
                    <a:pt x="155" y="83"/>
                  </a:lnTo>
                  <a:lnTo>
                    <a:pt x="154" y="86"/>
                  </a:lnTo>
                  <a:lnTo>
                    <a:pt x="147" y="93"/>
                  </a:lnTo>
                  <a:lnTo>
                    <a:pt x="139" y="99"/>
                  </a:lnTo>
                  <a:lnTo>
                    <a:pt x="125" y="103"/>
                  </a:lnTo>
                  <a:lnTo>
                    <a:pt x="114" y="97"/>
                  </a:lnTo>
                  <a:lnTo>
                    <a:pt x="112" y="84"/>
                  </a:lnTo>
                  <a:lnTo>
                    <a:pt x="112" y="73"/>
                  </a:lnTo>
                  <a:lnTo>
                    <a:pt x="113" y="67"/>
                  </a:lnTo>
                  <a:lnTo>
                    <a:pt x="135" y="0"/>
                  </a:lnTo>
                  <a:lnTo>
                    <a:pt x="133" y="0"/>
                  </a:lnTo>
                  <a:lnTo>
                    <a:pt x="128" y="2"/>
                  </a:lnTo>
                  <a:lnTo>
                    <a:pt x="120" y="5"/>
                  </a:lnTo>
                  <a:lnTo>
                    <a:pt x="112" y="8"/>
                  </a:lnTo>
                  <a:lnTo>
                    <a:pt x="102" y="13"/>
                  </a:lnTo>
                  <a:lnTo>
                    <a:pt x="93" y="18"/>
                  </a:lnTo>
                  <a:lnTo>
                    <a:pt x="86" y="24"/>
                  </a:lnTo>
                  <a:lnTo>
                    <a:pt x="81" y="31"/>
                  </a:lnTo>
                  <a:lnTo>
                    <a:pt x="74" y="46"/>
                  </a:lnTo>
                  <a:lnTo>
                    <a:pt x="68" y="67"/>
                  </a:lnTo>
                  <a:lnTo>
                    <a:pt x="63" y="86"/>
                  </a:lnTo>
                  <a:lnTo>
                    <a:pt x="60" y="93"/>
                  </a:lnTo>
                  <a:lnTo>
                    <a:pt x="61" y="97"/>
                  </a:lnTo>
                  <a:lnTo>
                    <a:pt x="68" y="105"/>
                  </a:lnTo>
                  <a:lnTo>
                    <a:pt x="75" y="119"/>
                  </a:lnTo>
                  <a:lnTo>
                    <a:pt x="86" y="134"/>
                  </a:lnTo>
                  <a:lnTo>
                    <a:pt x="79" y="153"/>
                  </a:lnTo>
                  <a:lnTo>
                    <a:pt x="69" y="179"/>
                  </a:lnTo>
                  <a:lnTo>
                    <a:pt x="58" y="208"/>
                  </a:lnTo>
                  <a:lnTo>
                    <a:pt x="45" y="240"/>
                  </a:lnTo>
                  <a:lnTo>
                    <a:pt x="33" y="272"/>
                  </a:lnTo>
                  <a:lnTo>
                    <a:pt x="22" y="300"/>
                  </a:lnTo>
                  <a:lnTo>
                    <a:pt x="11" y="324"/>
                  </a:lnTo>
                  <a:lnTo>
                    <a:pt x="4" y="338"/>
                  </a:lnTo>
                  <a:lnTo>
                    <a:pt x="0" y="351"/>
                  </a:lnTo>
                  <a:lnTo>
                    <a:pt x="2" y="364"/>
                  </a:lnTo>
                  <a:lnTo>
                    <a:pt x="11" y="375"/>
                  </a:lnTo>
                  <a:lnTo>
                    <a:pt x="23" y="384"/>
                  </a:lnTo>
                  <a:lnTo>
                    <a:pt x="37" y="387"/>
                  </a:lnTo>
                  <a:lnTo>
                    <a:pt x="52" y="385"/>
                  </a:lnTo>
                  <a:lnTo>
                    <a:pt x="64" y="374"/>
                  </a:lnTo>
                  <a:lnTo>
                    <a:pt x="74" y="352"/>
                  </a:lnTo>
                  <a:lnTo>
                    <a:pt x="81" y="327"/>
                  </a:lnTo>
                  <a:lnTo>
                    <a:pt x="90" y="299"/>
                  </a:lnTo>
                  <a:lnTo>
                    <a:pt x="99" y="270"/>
                  </a:lnTo>
                  <a:lnTo>
                    <a:pt x="109" y="240"/>
                  </a:lnTo>
                  <a:lnTo>
                    <a:pt x="119" y="212"/>
                  </a:lnTo>
                  <a:lnTo>
                    <a:pt x="129" y="186"/>
                  </a:lnTo>
                  <a:lnTo>
                    <a:pt x="136" y="165"/>
                  </a:lnTo>
                  <a:lnTo>
                    <a:pt x="141" y="151"/>
                  </a:lnTo>
                  <a:lnTo>
                    <a:pt x="150" y="147"/>
                  </a:lnTo>
                  <a:lnTo>
                    <a:pt x="158" y="145"/>
                  </a:lnTo>
                  <a:lnTo>
                    <a:pt x="166" y="141"/>
                  </a:lnTo>
                  <a:lnTo>
                    <a:pt x="173" y="138"/>
                  </a:lnTo>
                  <a:lnTo>
                    <a:pt x="179" y="137"/>
                  </a:lnTo>
                  <a:lnTo>
                    <a:pt x="183" y="135"/>
                  </a:lnTo>
                  <a:lnTo>
                    <a:pt x="186" y="134"/>
                  </a:lnTo>
                  <a:lnTo>
                    <a:pt x="187" y="134"/>
                  </a:lnTo>
                  <a:lnTo>
                    <a:pt x="190" y="122"/>
                  </a:lnTo>
                  <a:lnTo>
                    <a:pt x="200" y="99"/>
                  </a:lnTo>
                  <a:lnTo>
                    <a:pt x="208" y="73"/>
                  </a:lnTo>
                  <a:lnTo>
                    <a:pt x="209" y="5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9" name="Freeform 32"/>
            <p:cNvSpPr>
              <a:spLocks/>
            </p:cNvSpPr>
            <p:nvPr/>
          </p:nvSpPr>
          <p:spPr bwMode="auto">
            <a:xfrm>
              <a:off x="1222" y="3300"/>
              <a:ext cx="33" cy="64"/>
            </a:xfrm>
            <a:custGeom>
              <a:avLst/>
              <a:gdLst>
                <a:gd name="T0" fmla="*/ 163 w 168"/>
                <a:gd name="T1" fmla="*/ 28 h 320"/>
                <a:gd name="T2" fmla="*/ 152 w 168"/>
                <a:gd name="T3" fmla="*/ 59 h 320"/>
                <a:gd name="T4" fmla="*/ 141 w 168"/>
                <a:gd name="T5" fmla="*/ 86 h 320"/>
                <a:gd name="T6" fmla="*/ 130 w 168"/>
                <a:gd name="T7" fmla="*/ 88 h 320"/>
                <a:gd name="T8" fmla="*/ 114 w 168"/>
                <a:gd name="T9" fmla="*/ 91 h 320"/>
                <a:gd name="T10" fmla="*/ 98 w 168"/>
                <a:gd name="T11" fmla="*/ 93 h 320"/>
                <a:gd name="T12" fmla="*/ 85 w 168"/>
                <a:gd name="T13" fmla="*/ 88 h 320"/>
                <a:gd name="T14" fmla="*/ 66 w 168"/>
                <a:gd name="T15" fmla="*/ 66 h 320"/>
                <a:gd name="T16" fmla="*/ 65 w 168"/>
                <a:gd name="T17" fmla="*/ 51 h 320"/>
                <a:gd name="T18" fmla="*/ 70 w 168"/>
                <a:gd name="T19" fmla="*/ 10 h 320"/>
                <a:gd name="T20" fmla="*/ 65 w 168"/>
                <a:gd name="T21" fmla="*/ 1 h 320"/>
                <a:gd name="T22" fmla="*/ 60 w 168"/>
                <a:gd name="T23" fmla="*/ 18 h 320"/>
                <a:gd name="T24" fmla="*/ 53 w 168"/>
                <a:gd name="T25" fmla="*/ 42 h 320"/>
                <a:gd name="T26" fmla="*/ 48 w 168"/>
                <a:gd name="T27" fmla="*/ 56 h 320"/>
                <a:gd name="T28" fmla="*/ 49 w 168"/>
                <a:gd name="T29" fmla="*/ 64 h 320"/>
                <a:gd name="T30" fmla="*/ 65 w 168"/>
                <a:gd name="T31" fmla="*/ 92 h 320"/>
                <a:gd name="T32" fmla="*/ 68 w 168"/>
                <a:gd name="T33" fmla="*/ 116 h 320"/>
                <a:gd name="T34" fmla="*/ 49 w 168"/>
                <a:gd name="T35" fmla="*/ 169 h 320"/>
                <a:gd name="T36" fmla="*/ 27 w 168"/>
                <a:gd name="T37" fmla="*/ 234 h 320"/>
                <a:gd name="T38" fmla="*/ 7 w 168"/>
                <a:gd name="T39" fmla="*/ 284 h 320"/>
                <a:gd name="T40" fmla="*/ 0 w 168"/>
                <a:gd name="T41" fmla="*/ 302 h 320"/>
                <a:gd name="T42" fmla="*/ 6 w 168"/>
                <a:gd name="T43" fmla="*/ 314 h 320"/>
                <a:gd name="T44" fmla="*/ 18 w 168"/>
                <a:gd name="T45" fmla="*/ 320 h 320"/>
                <a:gd name="T46" fmla="*/ 32 w 168"/>
                <a:gd name="T47" fmla="*/ 314 h 320"/>
                <a:gd name="T48" fmla="*/ 42 w 168"/>
                <a:gd name="T49" fmla="*/ 287 h 320"/>
                <a:gd name="T50" fmla="*/ 60 w 168"/>
                <a:gd name="T51" fmla="*/ 233 h 320"/>
                <a:gd name="T52" fmla="*/ 80 w 168"/>
                <a:gd name="T53" fmla="*/ 170 h 320"/>
                <a:gd name="T54" fmla="*/ 96 w 168"/>
                <a:gd name="T55" fmla="*/ 123 h 320"/>
                <a:gd name="T56" fmla="*/ 106 w 168"/>
                <a:gd name="T57" fmla="*/ 109 h 320"/>
                <a:gd name="T58" fmla="*/ 120 w 168"/>
                <a:gd name="T59" fmla="*/ 104 h 320"/>
                <a:gd name="T60" fmla="*/ 136 w 168"/>
                <a:gd name="T61" fmla="*/ 101 h 320"/>
                <a:gd name="T62" fmla="*/ 147 w 168"/>
                <a:gd name="T63" fmla="*/ 97 h 320"/>
                <a:gd name="T64" fmla="*/ 152 w 168"/>
                <a:gd name="T65" fmla="*/ 89 h 320"/>
                <a:gd name="T66" fmla="*/ 166 w 168"/>
                <a:gd name="T67" fmla="*/ 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320">
                  <a:moveTo>
                    <a:pt x="168" y="43"/>
                  </a:moveTo>
                  <a:lnTo>
                    <a:pt x="163" y="28"/>
                  </a:lnTo>
                  <a:lnTo>
                    <a:pt x="159" y="37"/>
                  </a:lnTo>
                  <a:lnTo>
                    <a:pt x="152" y="59"/>
                  </a:lnTo>
                  <a:lnTo>
                    <a:pt x="143" y="86"/>
                  </a:lnTo>
                  <a:lnTo>
                    <a:pt x="141" y="86"/>
                  </a:lnTo>
                  <a:lnTo>
                    <a:pt x="136" y="87"/>
                  </a:lnTo>
                  <a:lnTo>
                    <a:pt x="130" y="88"/>
                  </a:lnTo>
                  <a:lnTo>
                    <a:pt x="122" y="89"/>
                  </a:lnTo>
                  <a:lnTo>
                    <a:pt x="114" y="91"/>
                  </a:lnTo>
                  <a:lnTo>
                    <a:pt x="106" y="92"/>
                  </a:lnTo>
                  <a:lnTo>
                    <a:pt x="98" y="93"/>
                  </a:lnTo>
                  <a:lnTo>
                    <a:pt x="93" y="93"/>
                  </a:lnTo>
                  <a:lnTo>
                    <a:pt x="85" y="88"/>
                  </a:lnTo>
                  <a:lnTo>
                    <a:pt x="75" y="77"/>
                  </a:lnTo>
                  <a:lnTo>
                    <a:pt x="66" y="66"/>
                  </a:lnTo>
                  <a:lnTo>
                    <a:pt x="63" y="61"/>
                  </a:lnTo>
                  <a:lnTo>
                    <a:pt x="65" y="51"/>
                  </a:lnTo>
                  <a:lnTo>
                    <a:pt x="69" y="31"/>
                  </a:lnTo>
                  <a:lnTo>
                    <a:pt x="70" y="10"/>
                  </a:lnTo>
                  <a:lnTo>
                    <a:pt x="66" y="0"/>
                  </a:lnTo>
                  <a:lnTo>
                    <a:pt x="65" y="1"/>
                  </a:lnTo>
                  <a:lnTo>
                    <a:pt x="64" y="7"/>
                  </a:lnTo>
                  <a:lnTo>
                    <a:pt x="60" y="18"/>
                  </a:lnTo>
                  <a:lnTo>
                    <a:pt x="55" y="34"/>
                  </a:lnTo>
                  <a:lnTo>
                    <a:pt x="53" y="42"/>
                  </a:lnTo>
                  <a:lnTo>
                    <a:pt x="49" y="50"/>
                  </a:lnTo>
                  <a:lnTo>
                    <a:pt x="48" y="56"/>
                  </a:lnTo>
                  <a:lnTo>
                    <a:pt x="47" y="59"/>
                  </a:lnTo>
                  <a:lnTo>
                    <a:pt x="49" y="64"/>
                  </a:lnTo>
                  <a:lnTo>
                    <a:pt x="56" y="77"/>
                  </a:lnTo>
                  <a:lnTo>
                    <a:pt x="65" y="92"/>
                  </a:lnTo>
                  <a:lnTo>
                    <a:pt x="72" y="103"/>
                  </a:lnTo>
                  <a:lnTo>
                    <a:pt x="68" y="116"/>
                  </a:lnTo>
                  <a:lnTo>
                    <a:pt x="60" y="140"/>
                  </a:lnTo>
                  <a:lnTo>
                    <a:pt x="49" y="169"/>
                  </a:lnTo>
                  <a:lnTo>
                    <a:pt x="38" y="201"/>
                  </a:lnTo>
                  <a:lnTo>
                    <a:pt x="27" y="234"/>
                  </a:lnTo>
                  <a:lnTo>
                    <a:pt x="16" y="262"/>
                  </a:lnTo>
                  <a:lnTo>
                    <a:pt x="7" y="284"/>
                  </a:lnTo>
                  <a:lnTo>
                    <a:pt x="2" y="295"/>
                  </a:lnTo>
                  <a:lnTo>
                    <a:pt x="0" y="302"/>
                  </a:lnTo>
                  <a:lnTo>
                    <a:pt x="1" y="308"/>
                  </a:lnTo>
                  <a:lnTo>
                    <a:pt x="6" y="314"/>
                  </a:lnTo>
                  <a:lnTo>
                    <a:pt x="12" y="319"/>
                  </a:lnTo>
                  <a:lnTo>
                    <a:pt x="18" y="320"/>
                  </a:lnTo>
                  <a:lnTo>
                    <a:pt x="26" y="319"/>
                  </a:lnTo>
                  <a:lnTo>
                    <a:pt x="32" y="314"/>
                  </a:lnTo>
                  <a:lnTo>
                    <a:pt x="37" y="303"/>
                  </a:lnTo>
                  <a:lnTo>
                    <a:pt x="42" y="287"/>
                  </a:lnTo>
                  <a:lnTo>
                    <a:pt x="50" y="262"/>
                  </a:lnTo>
                  <a:lnTo>
                    <a:pt x="60" y="233"/>
                  </a:lnTo>
                  <a:lnTo>
                    <a:pt x="70" y="201"/>
                  </a:lnTo>
                  <a:lnTo>
                    <a:pt x="80" y="170"/>
                  </a:lnTo>
                  <a:lnTo>
                    <a:pt x="88" y="143"/>
                  </a:lnTo>
                  <a:lnTo>
                    <a:pt x="96" y="123"/>
                  </a:lnTo>
                  <a:lnTo>
                    <a:pt x="100" y="112"/>
                  </a:lnTo>
                  <a:lnTo>
                    <a:pt x="106" y="109"/>
                  </a:lnTo>
                  <a:lnTo>
                    <a:pt x="113" y="107"/>
                  </a:lnTo>
                  <a:lnTo>
                    <a:pt x="120" y="104"/>
                  </a:lnTo>
                  <a:lnTo>
                    <a:pt x="129" y="102"/>
                  </a:lnTo>
                  <a:lnTo>
                    <a:pt x="136" y="101"/>
                  </a:lnTo>
                  <a:lnTo>
                    <a:pt x="143" y="98"/>
                  </a:lnTo>
                  <a:lnTo>
                    <a:pt x="147" y="97"/>
                  </a:lnTo>
                  <a:lnTo>
                    <a:pt x="149" y="97"/>
                  </a:lnTo>
                  <a:lnTo>
                    <a:pt x="152" y="89"/>
                  </a:lnTo>
                  <a:lnTo>
                    <a:pt x="159" y="71"/>
                  </a:lnTo>
                  <a:lnTo>
                    <a:pt x="166" y="54"/>
                  </a:lnTo>
                  <a:lnTo>
                    <a:pt x="16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0" name="Freeform 33"/>
            <p:cNvSpPr>
              <a:spLocks/>
            </p:cNvSpPr>
            <p:nvPr/>
          </p:nvSpPr>
          <p:spPr bwMode="auto">
            <a:xfrm>
              <a:off x="1204" y="3356"/>
              <a:ext cx="29" cy="14"/>
            </a:xfrm>
            <a:custGeom>
              <a:avLst/>
              <a:gdLst>
                <a:gd name="T0" fmla="*/ 138 w 149"/>
                <a:gd name="T1" fmla="*/ 7 h 72"/>
                <a:gd name="T2" fmla="*/ 132 w 149"/>
                <a:gd name="T3" fmla="*/ 0 h 72"/>
                <a:gd name="T4" fmla="*/ 116 w 149"/>
                <a:gd name="T5" fmla="*/ 1 h 72"/>
                <a:gd name="T6" fmla="*/ 94 w 149"/>
                <a:gd name="T7" fmla="*/ 7 h 72"/>
                <a:gd name="T8" fmla="*/ 68 w 149"/>
                <a:gd name="T9" fmla="*/ 18 h 72"/>
                <a:gd name="T10" fmla="*/ 43 w 149"/>
                <a:gd name="T11" fmla="*/ 29 h 72"/>
                <a:gd name="T12" fmla="*/ 21 w 149"/>
                <a:gd name="T13" fmla="*/ 41 h 72"/>
                <a:gd name="T14" fmla="*/ 6 w 149"/>
                <a:gd name="T15" fmla="*/ 49 h 72"/>
                <a:gd name="T16" fmla="*/ 0 w 149"/>
                <a:gd name="T17" fmla="*/ 52 h 72"/>
                <a:gd name="T18" fmla="*/ 9 w 149"/>
                <a:gd name="T19" fmla="*/ 72 h 72"/>
                <a:gd name="T20" fmla="*/ 21 w 149"/>
                <a:gd name="T21" fmla="*/ 71 h 72"/>
                <a:gd name="T22" fmla="*/ 38 w 149"/>
                <a:gd name="T23" fmla="*/ 70 h 72"/>
                <a:gd name="T24" fmla="*/ 60 w 149"/>
                <a:gd name="T25" fmla="*/ 68 h 72"/>
                <a:gd name="T26" fmla="*/ 84 w 149"/>
                <a:gd name="T27" fmla="*/ 66 h 72"/>
                <a:gd name="T28" fmla="*/ 107 w 149"/>
                <a:gd name="T29" fmla="*/ 61 h 72"/>
                <a:gd name="T30" fmla="*/ 127 w 149"/>
                <a:gd name="T31" fmla="*/ 55 h 72"/>
                <a:gd name="T32" fmla="*/ 142 w 149"/>
                <a:gd name="T33" fmla="*/ 44 h 72"/>
                <a:gd name="T34" fmla="*/ 149 w 149"/>
                <a:gd name="T35" fmla="*/ 28 h 72"/>
                <a:gd name="T36" fmla="*/ 149 w 149"/>
                <a:gd name="T37" fmla="*/ 19 h 72"/>
                <a:gd name="T38" fmla="*/ 145 w 149"/>
                <a:gd name="T39" fmla="*/ 16 h 72"/>
                <a:gd name="T40" fmla="*/ 140 w 149"/>
                <a:gd name="T41" fmla="*/ 12 h 72"/>
                <a:gd name="T42" fmla="*/ 138 w 149"/>
                <a:gd name="T43"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72">
                  <a:moveTo>
                    <a:pt x="138" y="7"/>
                  </a:moveTo>
                  <a:lnTo>
                    <a:pt x="132" y="0"/>
                  </a:lnTo>
                  <a:lnTo>
                    <a:pt x="116" y="1"/>
                  </a:lnTo>
                  <a:lnTo>
                    <a:pt x="94" y="7"/>
                  </a:lnTo>
                  <a:lnTo>
                    <a:pt x="68" y="18"/>
                  </a:lnTo>
                  <a:lnTo>
                    <a:pt x="43" y="29"/>
                  </a:lnTo>
                  <a:lnTo>
                    <a:pt x="21" y="41"/>
                  </a:lnTo>
                  <a:lnTo>
                    <a:pt x="6" y="49"/>
                  </a:lnTo>
                  <a:lnTo>
                    <a:pt x="0" y="52"/>
                  </a:lnTo>
                  <a:lnTo>
                    <a:pt x="9" y="72"/>
                  </a:lnTo>
                  <a:lnTo>
                    <a:pt x="21" y="71"/>
                  </a:lnTo>
                  <a:lnTo>
                    <a:pt x="38" y="70"/>
                  </a:lnTo>
                  <a:lnTo>
                    <a:pt x="60" y="68"/>
                  </a:lnTo>
                  <a:lnTo>
                    <a:pt x="84" y="66"/>
                  </a:lnTo>
                  <a:lnTo>
                    <a:pt x="107" y="61"/>
                  </a:lnTo>
                  <a:lnTo>
                    <a:pt x="127" y="55"/>
                  </a:lnTo>
                  <a:lnTo>
                    <a:pt x="142" y="44"/>
                  </a:lnTo>
                  <a:lnTo>
                    <a:pt x="149" y="28"/>
                  </a:lnTo>
                  <a:lnTo>
                    <a:pt x="149" y="19"/>
                  </a:lnTo>
                  <a:lnTo>
                    <a:pt x="145" y="16"/>
                  </a:lnTo>
                  <a:lnTo>
                    <a:pt x="140" y="12"/>
                  </a:lnTo>
                  <a:lnTo>
                    <a:pt x="138" y="7"/>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1" name="Freeform 34"/>
            <p:cNvSpPr>
              <a:spLocks/>
            </p:cNvSpPr>
            <p:nvPr/>
          </p:nvSpPr>
          <p:spPr bwMode="auto">
            <a:xfrm>
              <a:off x="1205" y="3362"/>
              <a:ext cx="29" cy="13"/>
            </a:xfrm>
            <a:custGeom>
              <a:avLst/>
              <a:gdLst>
                <a:gd name="T0" fmla="*/ 0 w 142"/>
                <a:gd name="T1" fmla="*/ 44 h 69"/>
                <a:gd name="T2" fmla="*/ 11 w 142"/>
                <a:gd name="T3" fmla="*/ 69 h 69"/>
                <a:gd name="T4" fmla="*/ 15 w 142"/>
                <a:gd name="T5" fmla="*/ 69 h 69"/>
                <a:gd name="T6" fmla="*/ 26 w 142"/>
                <a:gd name="T7" fmla="*/ 67 h 69"/>
                <a:gd name="T8" fmla="*/ 42 w 142"/>
                <a:gd name="T9" fmla="*/ 66 h 69"/>
                <a:gd name="T10" fmla="*/ 61 w 142"/>
                <a:gd name="T11" fmla="*/ 64 h 69"/>
                <a:gd name="T12" fmla="*/ 82 w 142"/>
                <a:gd name="T13" fmla="*/ 60 h 69"/>
                <a:gd name="T14" fmla="*/ 102 w 142"/>
                <a:gd name="T15" fmla="*/ 55 h 69"/>
                <a:gd name="T16" fmla="*/ 120 w 142"/>
                <a:gd name="T17" fmla="*/ 48 h 69"/>
                <a:gd name="T18" fmla="*/ 135 w 142"/>
                <a:gd name="T19" fmla="*/ 40 h 69"/>
                <a:gd name="T20" fmla="*/ 140 w 142"/>
                <a:gd name="T21" fmla="*/ 37 h 69"/>
                <a:gd name="T22" fmla="*/ 142 w 142"/>
                <a:gd name="T23" fmla="*/ 32 h 69"/>
                <a:gd name="T24" fmla="*/ 142 w 142"/>
                <a:gd name="T25" fmla="*/ 28 h 69"/>
                <a:gd name="T26" fmla="*/ 141 w 142"/>
                <a:gd name="T27" fmla="*/ 24 h 69"/>
                <a:gd name="T28" fmla="*/ 140 w 142"/>
                <a:gd name="T29" fmla="*/ 20 h 69"/>
                <a:gd name="T30" fmla="*/ 142 w 142"/>
                <a:gd name="T31" fmla="*/ 12 h 69"/>
                <a:gd name="T32" fmla="*/ 142 w 142"/>
                <a:gd name="T33" fmla="*/ 6 h 69"/>
                <a:gd name="T34" fmla="*/ 140 w 142"/>
                <a:gd name="T35" fmla="*/ 0 h 69"/>
                <a:gd name="T36" fmla="*/ 130 w 142"/>
                <a:gd name="T37" fmla="*/ 15 h 69"/>
                <a:gd name="T38" fmla="*/ 114 w 142"/>
                <a:gd name="T39" fmla="*/ 24 h 69"/>
                <a:gd name="T40" fmla="*/ 93 w 142"/>
                <a:gd name="T41" fmla="*/ 32 h 69"/>
                <a:gd name="T42" fmla="*/ 71 w 142"/>
                <a:gd name="T43" fmla="*/ 37 h 69"/>
                <a:gd name="T44" fmla="*/ 49 w 142"/>
                <a:gd name="T45" fmla="*/ 39 h 69"/>
                <a:gd name="T46" fmla="*/ 28 w 142"/>
                <a:gd name="T47" fmla="*/ 42 h 69"/>
                <a:gd name="T48" fmla="*/ 11 w 142"/>
                <a:gd name="T49" fmla="*/ 43 h 69"/>
                <a:gd name="T50" fmla="*/ 0 w 142"/>
                <a:gd name="T51"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69">
                  <a:moveTo>
                    <a:pt x="0" y="44"/>
                  </a:moveTo>
                  <a:lnTo>
                    <a:pt x="11" y="69"/>
                  </a:lnTo>
                  <a:lnTo>
                    <a:pt x="15" y="69"/>
                  </a:lnTo>
                  <a:lnTo>
                    <a:pt x="26" y="67"/>
                  </a:lnTo>
                  <a:lnTo>
                    <a:pt x="42" y="66"/>
                  </a:lnTo>
                  <a:lnTo>
                    <a:pt x="61" y="64"/>
                  </a:lnTo>
                  <a:lnTo>
                    <a:pt x="82" y="60"/>
                  </a:lnTo>
                  <a:lnTo>
                    <a:pt x="102" y="55"/>
                  </a:lnTo>
                  <a:lnTo>
                    <a:pt x="120" y="48"/>
                  </a:lnTo>
                  <a:lnTo>
                    <a:pt x="135" y="40"/>
                  </a:lnTo>
                  <a:lnTo>
                    <a:pt x="140" y="37"/>
                  </a:lnTo>
                  <a:lnTo>
                    <a:pt x="142" y="32"/>
                  </a:lnTo>
                  <a:lnTo>
                    <a:pt x="142" y="28"/>
                  </a:lnTo>
                  <a:lnTo>
                    <a:pt x="141" y="24"/>
                  </a:lnTo>
                  <a:lnTo>
                    <a:pt x="140" y="20"/>
                  </a:lnTo>
                  <a:lnTo>
                    <a:pt x="142" y="12"/>
                  </a:lnTo>
                  <a:lnTo>
                    <a:pt x="142" y="6"/>
                  </a:lnTo>
                  <a:lnTo>
                    <a:pt x="140" y="0"/>
                  </a:lnTo>
                  <a:lnTo>
                    <a:pt x="130" y="15"/>
                  </a:lnTo>
                  <a:lnTo>
                    <a:pt x="114" y="24"/>
                  </a:lnTo>
                  <a:lnTo>
                    <a:pt x="93" y="32"/>
                  </a:lnTo>
                  <a:lnTo>
                    <a:pt x="71" y="37"/>
                  </a:lnTo>
                  <a:lnTo>
                    <a:pt x="49" y="39"/>
                  </a:lnTo>
                  <a:lnTo>
                    <a:pt x="28" y="42"/>
                  </a:lnTo>
                  <a:lnTo>
                    <a:pt x="11" y="43"/>
                  </a:lnTo>
                  <a:lnTo>
                    <a:pt x="0" y="44"/>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2" name="Freeform 36"/>
            <p:cNvSpPr>
              <a:spLocks/>
            </p:cNvSpPr>
            <p:nvPr/>
          </p:nvSpPr>
          <p:spPr bwMode="auto">
            <a:xfrm>
              <a:off x="1239" y="3532"/>
              <a:ext cx="61" cy="128"/>
            </a:xfrm>
            <a:custGeom>
              <a:avLst/>
              <a:gdLst>
                <a:gd name="T0" fmla="*/ 91 w 306"/>
                <a:gd name="T1" fmla="*/ 0 h 644"/>
                <a:gd name="T2" fmla="*/ 88 w 306"/>
                <a:gd name="T3" fmla="*/ 1 h 644"/>
                <a:gd name="T4" fmla="*/ 81 w 306"/>
                <a:gd name="T5" fmla="*/ 6 h 644"/>
                <a:gd name="T6" fmla="*/ 71 w 306"/>
                <a:gd name="T7" fmla="*/ 13 h 644"/>
                <a:gd name="T8" fmla="*/ 58 w 306"/>
                <a:gd name="T9" fmla="*/ 22 h 644"/>
                <a:gd name="T10" fmla="*/ 43 w 306"/>
                <a:gd name="T11" fmla="*/ 30 h 644"/>
                <a:gd name="T12" fmla="*/ 28 w 306"/>
                <a:gd name="T13" fmla="*/ 39 h 644"/>
                <a:gd name="T14" fmla="*/ 14 w 306"/>
                <a:gd name="T15" fmla="*/ 48 h 644"/>
                <a:gd name="T16" fmla="*/ 0 w 306"/>
                <a:gd name="T17" fmla="*/ 52 h 644"/>
                <a:gd name="T18" fmla="*/ 18 w 306"/>
                <a:gd name="T19" fmla="*/ 70 h 644"/>
                <a:gd name="T20" fmla="*/ 36 w 306"/>
                <a:gd name="T21" fmla="*/ 89 h 644"/>
                <a:gd name="T22" fmla="*/ 53 w 306"/>
                <a:gd name="T23" fmla="*/ 111 h 644"/>
                <a:gd name="T24" fmla="*/ 70 w 306"/>
                <a:gd name="T25" fmla="*/ 137 h 644"/>
                <a:gd name="T26" fmla="*/ 86 w 306"/>
                <a:gd name="T27" fmla="*/ 165 h 644"/>
                <a:gd name="T28" fmla="*/ 102 w 306"/>
                <a:gd name="T29" fmla="*/ 196 h 644"/>
                <a:gd name="T30" fmla="*/ 118 w 306"/>
                <a:gd name="T31" fmla="*/ 229 h 644"/>
                <a:gd name="T32" fmla="*/ 134 w 306"/>
                <a:gd name="T33" fmla="*/ 265 h 644"/>
                <a:gd name="T34" fmla="*/ 149 w 306"/>
                <a:gd name="T35" fmla="*/ 301 h 644"/>
                <a:gd name="T36" fmla="*/ 162 w 306"/>
                <a:gd name="T37" fmla="*/ 342 h 644"/>
                <a:gd name="T38" fmla="*/ 177 w 306"/>
                <a:gd name="T39" fmla="*/ 384 h 644"/>
                <a:gd name="T40" fmla="*/ 191 w 306"/>
                <a:gd name="T41" fmla="*/ 428 h 644"/>
                <a:gd name="T42" fmla="*/ 203 w 306"/>
                <a:gd name="T43" fmla="*/ 473 h 644"/>
                <a:gd name="T44" fmla="*/ 215 w 306"/>
                <a:gd name="T45" fmla="*/ 521 h 644"/>
                <a:gd name="T46" fmla="*/ 227 w 306"/>
                <a:gd name="T47" fmla="*/ 570 h 644"/>
                <a:gd name="T48" fmla="*/ 238 w 306"/>
                <a:gd name="T49" fmla="*/ 620 h 644"/>
                <a:gd name="T50" fmla="*/ 278 w 306"/>
                <a:gd name="T51" fmla="*/ 644 h 644"/>
                <a:gd name="T52" fmla="*/ 306 w 306"/>
                <a:gd name="T53" fmla="*/ 639 h 644"/>
                <a:gd name="T54" fmla="*/ 258 w 306"/>
                <a:gd name="T55" fmla="*/ 607 h 644"/>
                <a:gd name="T56" fmla="*/ 264 w 306"/>
                <a:gd name="T57" fmla="*/ 539 h 644"/>
                <a:gd name="T58" fmla="*/ 266 w 306"/>
                <a:gd name="T59" fmla="*/ 476 h 644"/>
                <a:gd name="T60" fmla="*/ 262 w 306"/>
                <a:gd name="T61" fmla="*/ 414 h 644"/>
                <a:gd name="T62" fmla="*/ 253 w 306"/>
                <a:gd name="T63" fmla="*/ 357 h 644"/>
                <a:gd name="T64" fmla="*/ 242 w 306"/>
                <a:gd name="T65" fmla="*/ 303 h 644"/>
                <a:gd name="T66" fmla="*/ 227 w 306"/>
                <a:gd name="T67" fmla="*/ 254 h 644"/>
                <a:gd name="T68" fmla="*/ 211 w 306"/>
                <a:gd name="T69" fmla="*/ 207 h 644"/>
                <a:gd name="T70" fmla="*/ 193 w 306"/>
                <a:gd name="T71" fmla="*/ 165 h 644"/>
                <a:gd name="T72" fmla="*/ 176 w 306"/>
                <a:gd name="T73" fmla="*/ 127 h 644"/>
                <a:gd name="T74" fmla="*/ 157 w 306"/>
                <a:gd name="T75" fmla="*/ 95 h 644"/>
                <a:gd name="T76" fmla="*/ 140 w 306"/>
                <a:gd name="T77" fmla="*/ 66 h 644"/>
                <a:gd name="T78" fmla="*/ 124 w 306"/>
                <a:gd name="T79" fmla="*/ 43 h 644"/>
                <a:gd name="T80" fmla="*/ 111 w 306"/>
                <a:gd name="T81" fmla="*/ 24 h 644"/>
                <a:gd name="T82" fmla="*/ 101 w 306"/>
                <a:gd name="T83" fmla="*/ 11 h 644"/>
                <a:gd name="T84" fmla="*/ 93 w 306"/>
                <a:gd name="T85" fmla="*/ 2 h 644"/>
                <a:gd name="T86" fmla="*/ 91 w 306"/>
                <a:gd name="T8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644">
                  <a:moveTo>
                    <a:pt x="91" y="0"/>
                  </a:moveTo>
                  <a:lnTo>
                    <a:pt x="88" y="1"/>
                  </a:lnTo>
                  <a:lnTo>
                    <a:pt x="81" y="6"/>
                  </a:lnTo>
                  <a:lnTo>
                    <a:pt x="71" y="13"/>
                  </a:lnTo>
                  <a:lnTo>
                    <a:pt x="58" y="22"/>
                  </a:lnTo>
                  <a:lnTo>
                    <a:pt x="43" y="30"/>
                  </a:lnTo>
                  <a:lnTo>
                    <a:pt x="28" y="39"/>
                  </a:lnTo>
                  <a:lnTo>
                    <a:pt x="14" y="48"/>
                  </a:lnTo>
                  <a:lnTo>
                    <a:pt x="0" y="52"/>
                  </a:lnTo>
                  <a:lnTo>
                    <a:pt x="18" y="70"/>
                  </a:lnTo>
                  <a:lnTo>
                    <a:pt x="36" y="89"/>
                  </a:lnTo>
                  <a:lnTo>
                    <a:pt x="53" y="111"/>
                  </a:lnTo>
                  <a:lnTo>
                    <a:pt x="70" y="137"/>
                  </a:lnTo>
                  <a:lnTo>
                    <a:pt x="86" y="165"/>
                  </a:lnTo>
                  <a:lnTo>
                    <a:pt x="102" y="196"/>
                  </a:lnTo>
                  <a:lnTo>
                    <a:pt x="118" y="229"/>
                  </a:lnTo>
                  <a:lnTo>
                    <a:pt x="134" y="265"/>
                  </a:lnTo>
                  <a:lnTo>
                    <a:pt x="149" y="301"/>
                  </a:lnTo>
                  <a:lnTo>
                    <a:pt x="162" y="342"/>
                  </a:lnTo>
                  <a:lnTo>
                    <a:pt x="177" y="384"/>
                  </a:lnTo>
                  <a:lnTo>
                    <a:pt x="191" y="428"/>
                  </a:lnTo>
                  <a:lnTo>
                    <a:pt x="203" y="473"/>
                  </a:lnTo>
                  <a:lnTo>
                    <a:pt x="215" y="521"/>
                  </a:lnTo>
                  <a:lnTo>
                    <a:pt x="227" y="570"/>
                  </a:lnTo>
                  <a:lnTo>
                    <a:pt x="238" y="620"/>
                  </a:lnTo>
                  <a:lnTo>
                    <a:pt x="278" y="644"/>
                  </a:lnTo>
                  <a:lnTo>
                    <a:pt x="306" y="639"/>
                  </a:lnTo>
                  <a:lnTo>
                    <a:pt x="258" y="607"/>
                  </a:lnTo>
                  <a:lnTo>
                    <a:pt x="264" y="539"/>
                  </a:lnTo>
                  <a:lnTo>
                    <a:pt x="266" y="476"/>
                  </a:lnTo>
                  <a:lnTo>
                    <a:pt x="262" y="414"/>
                  </a:lnTo>
                  <a:lnTo>
                    <a:pt x="253" y="357"/>
                  </a:lnTo>
                  <a:lnTo>
                    <a:pt x="242" y="303"/>
                  </a:lnTo>
                  <a:lnTo>
                    <a:pt x="227" y="254"/>
                  </a:lnTo>
                  <a:lnTo>
                    <a:pt x="211" y="207"/>
                  </a:lnTo>
                  <a:lnTo>
                    <a:pt x="193" y="165"/>
                  </a:lnTo>
                  <a:lnTo>
                    <a:pt x="176" y="127"/>
                  </a:lnTo>
                  <a:lnTo>
                    <a:pt x="157" y="95"/>
                  </a:lnTo>
                  <a:lnTo>
                    <a:pt x="140" y="66"/>
                  </a:lnTo>
                  <a:lnTo>
                    <a:pt x="124" y="43"/>
                  </a:lnTo>
                  <a:lnTo>
                    <a:pt x="111" y="24"/>
                  </a:lnTo>
                  <a:lnTo>
                    <a:pt x="101" y="11"/>
                  </a:lnTo>
                  <a:lnTo>
                    <a:pt x="93" y="2"/>
                  </a:lnTo>
                  <a:lnTo>
                    <a:pt x="91"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3" name="Freeform 37"/>
            <p:cNvSpPr>
              <a:spLocks/>
            </p:cNvSpPr>
            <p:nvPr/>
          </p:nvSpPr>
          <p:spPr bwMode="auto">
            <a:xfrm>
              <a:off x="1281" y="3653"/>
              <a:ext cx="23" cy="9"/>
            </a:xfrm>
            <a:custGeom>
              <a:avLst/>
              <a:gdLst>
                <a:gd name="T0" fmla="*/ 76 w 115"/>
                <a:gd name="T1" fmla="*/ 33 h 46"/>
                <a:gd name="T2" fmla="*/ 68 w 115"/>
                <a:gd name="T3" fmla="*/ 32 h 46"/>
                <a:gd name="T4" fmla="*/ 59 w 115"/>
                <a:gd name="T5" fmla="*/ 29 h 46"/>
                <a:gd name="T6" fmla="*/ 46 w 115"/>
                <a:gd name="T7" fmla="*/ 23 h 46"/>
                <a:gd name="T8" fmla="*/ 33 w 115"/>
                <a:gd name="T9" fmla="*/ 17 h 46"/>
                <a:gd name="T10" fmla="*/ 21 w 115"/>
                <a:gd name="T11" fmla="*/ 11 h 46"/>
                <a:gd name="T12" fmla="*/ 9 w 115"/>
                <a:gd name="T13" fmla="*/ 5 h 46"/>
                <a:gd name="T14" fmla="*/ 2 w 115"/>
                <a:gd name="T15" fmla="*/ 1 h 46"/>
                <a:gd name="T16" fmla="*/ 0 w 115"/>
                <a:gd name="T17" fmla="*/ 0 h 46"/>
                <a:gd name="T18" fmla="*/ 6 w 115"/>
                <a:gd name="T19" fmla="*/ 43 h 46"/>
                <a:gd name="T20" fmla="*/ 17 w 115"/>
                <a:gd name="T21" fmla="*/ 43 h 46"/>
                <a:gd name="T22" fmla="*/ 19 w 115"/>
                <a:gd name="T23" fmla="*/ 27 h 46"/>
                <a:gd name="T24" fmla="*/ 49 w 115"/>
                <a:gd name="T25" fmla="*/ 43 h 46"/>
                <a:gd name="T26" fmla="*/ 51 w 115"/>
                <a:gd name="T27" fmla="*/ 43 h 46"/>
                <a:gd name="T28" fmla="*/ 56 w 115"/>
                <a:gd name="T29" fmla="*/ 44 h 46"/>
                <a:gd name="T30" fmla="*/ 64 w 115"/>
                <a:gd name="T31" fmla="*/ 45 h 46"/>
                <a:gd name="T32" fmla="*/ 73 w 115"/>
                <a:gd name="T33" fmla="*/ 45 h 46"/>
                <a:gd name="T34" fmla="*/ 84 w 115"/>
                <a:gd name="T35" fmla="*/ 46 h 46"/>
                <a:gd name="T36" fmla="*/ 94 w 115"/>
                <a:gd name="T37" fmla="*/ 46 h 46"/>
                <a:gd name="T38" fmla="*/ 104 w 115"/>
                <a:gd name="T39" fmla="*/ 45 h 46"/>
                <a:gd name="T40" fmla="*/ 112 w 115"/>
                <a:gd name="T41" fmla="*/ 44 h 46"/>
                <a:gd name="T42" fmla="*/ 115 w 115"/>
                <a:gd name="T43" fmla="*/ 41 h 46"/>
                <a:gd name="T44" fmla="*/ 115 w 115"/>
                <a:gd name="T45" fmla="*/ 39 h 46"/>
                <a:gd name="T46" fmla="*/ 113 w 115"/>
                <a:gd name="T47" fmla="*/ 37 h 46"/>
                <a:gd name="T48" fmla="*/ 107 w 115"/>
                <a:gd name="T49" fmla="*/ 34 h 46"/>
                <a:gd name="T50" fmla="*/ 100 w 115"/>
                <a:gd name="T51" fmla="*/ 32 h 46"/>
                <a:gd name="T52" fmla="*/ 94 w 115"/>
                <a:gd name="T53" fmla="*/ 29 h 46"/>
                <a:gd name="T54" fmla="*/ 89 w 115"/>
                <a:gd name="T55" fmla="*/ 28 h 46"/>
                <a:gd name="T56" fmla="*/ 88 w 115"/>
                <a:gd name="T57" fmla="*/ 28 h 46"/>
                <a:gd name="T58" fmla="*/ 88 w 115"/>
                <a:gd name="T59" fmla="*/ 28 h 46"/>
                <a:gd name="T60" fmla="*/ 87 w 115"/>
                <a:gd name="T61" fmla="*/ 29 h 46"/>
                <a:gd name="T62" fmla="*/ 83 w 115"/>
                <a:gd name="T63" fmla="*/ 32 h 46"/>
                <a:gd name="T64" fmla="*/ 76 w 115"/>
                <a:gd name="T6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46">
                  <a:moveTo>
                    <a:pt x="76" y="33"/>
                  </a:moveTo>
                  <a:lnTo>
                    <a:pt x="68" y="32"/>
                  </a:lnTo>
                  <a:lnTo>
                    <a:pt x="59" y="29"/>
                  </a:lnTo>
                  <a:lnTo>
                    <a:pt x="46" y="23"/>
                  </a:lnTo>
                  <a:lnTo>
                    <a:pt x="33" y="17"/>
                  </a:lnTo>
                  <a:lnTo>
                    <a:pt x="21" y="11"/>
                  </a:lnTo>
                  <a:lnTo>
                    <a:pt x="9" y="5"/>
                  </a:lnTo>
                  <a:lnTo>
                    <a:pt x="2" y="1"/>
                  </a:lnTo>
                  <a:lnTo>
                    <a:pt x="0" y="0"/>
                  </a:lnTo>
                  <a:lnTo>
                    <a:pt x="6" y="43"/>
                  </a:lnTo>
                  <a:lnTo>
                    <a:pt x="17" y="43"/>
                  </a:lnTo>
                  <a:lnTo>
                    <a:pt x="19" y="27"/>
                  </a:lnTo>
                  <a:lnTo>
                    <a:pt x="49" y="43"/>
                  </a:lnTo>
                  <a:lnTo>
                    <a:pt x="51" y="43"/>
                  </a:lnTo>
                  <a:lnTo>
                    <a:pt x="56" y="44"/>
                  </a:lnTo>
                  <a:lnTo>
                    <a:pt x="64" y="45"/>
                  </a:lnTo>
                  <a:lnTo>
                    <a:pt x="73" y="45"/>
                  </a:lnTo>
                  <a:lnTo>
                    <a:pt x="84" y="46"/>
                  </a:lnTo>
                  <a:lnTo>
                    <a:pt x="94" y="46"/>
                  </a:lnTo>
                  <a:lnTo>
                    <a:pt x="104" y="45"/>
                  </a:lnTo>
                  <a:lnTo>
                    <a:pt x="112" y="44"/>
                  </a:lnTo>
                  <a:lnTo>
                    <a:pt x="115" y="41"/>
                  </a:lnTo>
                  <a:lnTo>
                    <a:pt x="115" y="39"/>
                  </a:lnTo>
                  <a:lnTo>
                    <a:pt x="113" y="37"/>
                  </a:lnTo>
                  <a:lnTo>
                    <a:pt x="107" y="34"/>
                  </a:lnTo>
                  <a:lnTo>
                    <a:pt x="100" y="32"/>
                  </a:lnTo>
                  <a:lnTo>
                    <a:pt x="94" y="29"/>
                  </a:lnTo>
                  <a:lnTo>
                    <a:pt x="89" y="28"/>
                  </a:lnTo>
                  <a:lnTo>
                    <a:pt x="88" y="28"/>
                  </a:lnTo>
                  <a:lnTo>
                    <a:pt x="88" y="28"/>
                  </a:lnTo>
                  <a:lnTo>
                    <a:pt x="87" y="29"/>
                  </a:lnTo>
                  <a:lnTo>
                    <a:pt x="83" y="32"/>
                  </a:lnTo>
                  <a:lnTo>
                    <a:pt x="7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4" name="Freeform 38"/>
            <p:cNvSpPr>
              <a:spLocks/>
            </p:cNvSpPr>
            <p:nvPr/>
          </p:nvSpPr>
          <p:spPr bwMode="auto">
            <a:xfrm>
              <a:off x="1111" y="3533"/>
              <a:ext cx="86" cy="107"/>
            </a:xfrm>
            <a:custGeom>
              <a:avLst/>
              <a:gdLst>
                <a:gd name="T0" fmla="*/ 430 w 430"/>
                <a:gd name="T1" fmla="*/ 2 h 538"/>
                <a:gd name="T2" fmla="*/ 419 w 430"/>
                <a:gd name="T3" fmla="*/ 0 h 538"/>
                <a:gd name="T4" fmla="*/ 407 w 430"/>
                <a:gd name="T5" fmla="*/ 3 h 538"/>
                <a:gd name="T6" fmla="*/ 392 w 430"/>
                <a:gd name="T7" fmla="*/ 11 h 538"/>
                <a:gd name="T8" fmla="*/ 376 w 430"/>
                <a:gd name="T9" fmla="*/ 23 h 538"/>
                <a:gd name="T10" fmla="*/ 359 w 430"/>
                <a:gd name="T11" fmla="*/ 39 h 538"/>
                <a:gd name="T12" fmla="*/ 340 w 430"/>
                <a:gd name="T13" fmla="*/ 57 h 538"/>
                <a:gd name="T14" fmla="*/ 322 w 430"/>
                <a:gd name="T15" fmla="*/ 78 h 538"/>
                <a:gd name="T16" fmla="*/ 303 w 430"/>
                <a:gd name="T17" fmla="*/ 100 h 538"/>
                <a:gd name="T18" fmla="*/ 285 w 430"/>
                <a:gd name="T19" fmla="*/ 125 h 538"/>
                <a:gd name="T20" fmla="*/ 267 w 430"/>
                <a:gd name="T21" fmla="*/ 148 h 538"/>
                <a:gd name="T22" fmla="*/ 251 w 430"/>
                <a:gd name="T23" fmla="*/ 173 h 538"/>
                <a:gd name="T24" fmla="*/ 235 w 430"/>
                <a:gd name="T25" fmla="*/ 195 h 538"/>
                <a:gd name="T26" fmla="*/ 221 w 430"/>
                <a:gd name="T27" fmla="*/ 217 h 538"/>
                <a:gd name="T28" fmla="*/ 210 w 430"/>
                <a:gd name="T29" fmla="*/ 236 h 538"/>
                <a:gd name="T30" fmla="*/ 200 w 430"/>
                <a:gd name="T31" fmla="*/ 253 h 538"/>
                <a:gd name="T32" fmla="*/ 194 w 430"/>
                <a:gd name="T33" fmla="*/ 267 h 538"/>
                <a:gd name="T34" fmla="*/ 166 w 430"/>
                <a:gd name="T35" fmla="*/ 325 h 538"/>
                <a:gd name="T36" fmla="*/ 135 w 430"/>
                <a:gd name="T37" fmla="*/ 374 h 538"/>
                <a:gd name="T38" fmla="*/ 102 w 430"/>
                <a:gd name="T39" fmla="*/ 417 h 538"/>
                <a:gd name="T40" fmla="*/ 71 w 430"/>
                <a:gd name="T41" fmla="*/ 451 h 538"/>
                <a:gd name="T42" fmla="*/ 43 w 430"/>
                <a:gd name="T43" fmla="*/ 478 h 538"/>
                <a:gd name="T44" fmla="*/ 21 w 430"/>
                <a:gd name="T45" fmla="*/ 497 h 538"/>
                <a:gd name="T46" fmla="*/ 5 w 430"/>
                <a:gd name="T47" fmla="*/ 510 h 538"/>
                <a:gd name="T48" fmla="*/ 0 w 430"/>
                <a:gd name="T49" fmla="*/ 513 h 538"/>
                <a:gd name="T50" fmla="*/ 2 w 430"/>
                <a:gd name="T51" fmla="*/ 538 h 538"/>
                <a:gd name="T52" fmla="*/ 45 w 430"/>
                <a:gd name="T53" fmla="*/ 499 h 538"/>
                <a:gd name="T54" fmla="*/ 86 w 430"/>
                <a:gd name="T55" fmla="*/ 459 h 538"/>
                <a:gd name="T56" fmla="*/ 125 w 430"/>
                <a:gd name="T57" fmla="*/ 421 h 538"/>
                <a:gd name="T58" fmla="*/ 163 w 430"/>
                <a:gd name="T59" fmla="*/ 383 h 538"/>
                <a:gd name="T60" fmla="*/ 199 w 430"/>
                <a:gd name="T61" fmla="*/ 345 h 538"/>
                <a:gd name="T62" fmla="*/ 232 w 430"/>
                <a:gd name="T63" fmla="*/ 309 h 538"/>
                <a:gd name="T64" fmla="*/ 264 w 430"/>
                <a:gd name="T65" fmla="*/ 273 h 538"/>
                <a:gd name="T66" fmla="*/ 294 w 430"/>
                <a:gd name="T67" fmla="*/ 238 h 538"/>
                <a:gd name="T68" fmla="*/ 319 w 430"/>
                <a:gd name="T69" fmla="*/ 203 h 538"/>
                <a:gd name="T70" fmla="*/ 344 w 430"/>
                <a:gd name="T71" fmla="*/ 170 h 538"/>
                <a:gd name="T72" fmla="*/ 366 w 430"/>
                <a:gd name="T73" fmla="*/ 138 h 538"/>
                <a:gd name="T74" fmla="*/ 385 w 430"/>
                <a:gd name="T75" fmla="*/ 108 h 538"/>
                <a:gd name="T76" fmla="*/ 401 w 430"/>
                <a:gd name="T77" fmla="*/ 79 h 538"/>
                <a:gd name="T78" fmla="*/ 413 w 430"/>
                <a:gd name="T79" fmla="*/ 51 h 538"/>
                <a:gd name="T80" fmla="*/ 424 w 430"/>
                <a:gd name="T81" fmla="*/ 27 h 538"/>
                <a:gd name="T82" fmla="*/ 430 w 430"/>
                <a:gd name="T83" fmla="*/ 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538">
                  <a:moveTo>
                    <a:pt x="430" y="2"/>
                  </a:moveTo>
                  <a:lnTo>
                    <a:pt x="419" y="0"/>
                  </a:lnTo>
                  <a:lnTo>
                    <a:pt x="407" y="3"/>
                  </a:lnTo>
                  <a:lnTo>
                    <a:pt x="392" y="11"/>
                  </a:lnTo>
                  <a:lnTo>
                    <a:pt x="376" y="23"/>
                  </a:lnTo>
                  <a:lnTo>
                    <a:pt x="359" y="39"/>
                  </a:lnTo>
                  <a:lnTo>
                    <a:pt x="340" y="57"/>
                  </a:lnTo>
                  <a:lnTo>
                    <a:pt x="322" y="78"/>
                  </a:lnTo>
                  <a:lnTo>
                    <a:pt x="303" y="100"/>
                  </a:lnTo>
                  <a:lnTo>
                    <a:pt x="285" y="125"/>
                  </a:lnTo>
                  <a:lnTo>
                    <a:pt x="267" y="148"/>
                  </a:lnTo>
                  <a:lnTo>
                    <a:pt x="251" y="173"/>
                  </a:lnTo>
                  <a:lnTo>
                    <a:pt x="235" y="195"/>
                  </a:lnTo>
                  <a:lnTo>
                    <a:pt x="221" y="217"/>
                  </a:lnTo>
                  <a:lnTo>
                    <a:pt x="210" y="236"/>
                  </a:lnTo>
                  <a:lnTo>
                    <a:pt x="200" y="253"/>
                  </a:lnTo>
                  <a:lnTo>
                    <a:pt x="194" y="267"/>
                  </a:lnTo>
                  <a:lnTo>
                    <a:pt x="166" y="325"/>
                  </a:lnTo>
                  <a:lnTo>
                    <a:pt x="135" y="374"/>
                  </a:lnTo>
                  <a:lnTo>
                    <a:pt x="102" y="417"/>
                  </a:lnTo>
                  <a:lnTo>
                    <a:pt x="71" y="451"/>
                  </a:lnTo>
                  <a:lnTo>
                    <a:pt x="43" y="478"/>
                  </a:lnTo>
                  <a:lnTo>
                    <a:pt x="21" y="497"/>
                  </a:lnTo>
                  <a:lnTo>
                    <a:pt x="5" y="510"/>
                  </a:lnTo>
                  <a:lnTo>
                    <a:pt x="0" y="513"/>
                  </a:lnTo>
                  <a:lnTo>
                    <a:pt x="2" y="538"/>
                  </a:lnTo>
                  <a:lnTo>
                    <a:pt x="45" y="499"/>
                  </a:lnTo>
                  <a:lnTo>
                    <a:pt x="86" y="459"/>
                  </a:lnTo>
                  <a:lnTo>
                    <a:pt x="125" y="421"/>
                  </a:lnTo>
                  <a:lnTo>
                    <a:pt x="163" y="383"/>
                  </a:lnTo>
                  <a:lnTo>
                    <a:pt x="199" y="345"/>
                  </a:lnTo>
                  <a:lnTo>
                    <a:pt x="232" y="309"/>
                  </a:lnTo>
                  <a:lnTo>
                    <a:pt x="264" y="273"/>
                  </a:lnTo>
                  <a:lnTo>
                    <a:pt x="294" y="238"/>
                  </a:lnTo>
                  <a:lnTo>
                    <a:pt x="319" y="203"/>
                  </a:lnTo>
                  <a:lnTo>
                    <a:pt x="344" y="170"/>
                  </a:lnTo>
                  <a:lnTo>
                    <a:pt x="366" y="138"/>
                  </a:lnTo>
                  <a:lnTo>
                    <a:pt x="385" y="108"/>
                  </a:lnTo>
                  <a:lnTo>
                    <a:pt x="401" y="79"/>
                  </a:lnTo>
                  <a:lnTo>
                    <a:pt x="413" y="51"/>
                  </a:lnTo>
                  <a:lnTo>
                    <a:pt x="424" y="27"/>
                  </a:lnTo>
                  <a:lnTo>
                    <a:pt x="430" y="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5" name="Freeform 39"/>
            <p:cNvSpPr>
              <a:spLocks/>
            </p:cNvSpPr>
            <p:nvPr/>
          </p:nvSpPr>
          <p:spPr bwMode="auto">
            <a:xfrm>
              <a:off x="1111" y="3533"/>
              <a:ext cx="95" cy="119"/>
            </a:xfrm>
            <a:custGeom>
              <a:avLst/>
              <a:gdLst>
                <a:gd name="T0" fmla="*/ 329 w 478"/>
                <a:gd name="T1" fmla="*/ 350 h 594"/>
                <a:gd name="T2" fmla="*/ 370 w 478"/>
                <a:gd name="T3" fmla="*/ 294 h 594"/>
                <a:gd name="T4" fmla="*/ 403 w 478"/>
                <a:gd name="T5" fmla="*/ 238 h 594"/>
                <a:gd name="T6" fmla="*/ 429 w 478"/>
                <a:gd name="T7" fmla="*/ 185 h 594"/>
                <a:gd name="T8" fmla="*/ 448 w 478"/>
                <a:gd name="T9" fmla="*/ 136 h 594"/>
                <a:gd name="T10" fmla="*/ 463 w 478"/>
                <a:gd name="T11" fmla="*/ 95 h 594"/>
                <a:gd name="T12" fmla="*/ 472 w 478"/>
                <a:gd name="T13" fmla="*/ 63 h 594"/>
                <a:gd name="T14" fmla="*/ 476 w 478"/>
                <a:gd name="T15" fmla="*/ 41 h 594"/>
                <a:gd name="T16" fmla="*/ 478 w 478"/>
                <a:gd name="T17" fmla="*/ 33 h 594"/>
                <a:gd name="T18" fmla="*/ 476 w 478"/>
                <a:gd name="T19" fmla="*/ 32 h 594"/>
                <a:gd name="T20" fmla="*/ 474 w 478"/>
                <a:gd name="T21" fmla="*/ 30 h 594"/>
                <a:gd name="T22" fmla="*/ 470 w 478"/>
                <a:gd name="T23" fmla="*/ 27 h 594"/>
                <a:gd name="T24" fmla="*/ 464 w 478"/>
                <a:gd name="T25" fmla="*/ 22 h 594"/>
                <a:gd name="T26" fmla="*/ 458 w 478"/>
                <a:gd name="T27" fmla="*/ 17 h 594"/>
                <a:gd name="T28" fmla="*/ 449 w 478"/>
                <a:gd name="T29" fmla="*/ 11 h 594"/>
                <a:gd name="T30" fmla="*/ 441 w 478"/>
                <a:gd name="T31" fmla="*/ 6 h 594"/>
                <a:gd name="T32" fmla="*/ 431 w 478"/>
                <a:gd name="T33" fmla="*/ 0 h 594"/>
                <a:gd name="T34" fmla="*/ 422 w 478"/>
                <a:gd name="T35" fmla="*/ 28 h 594"/>
                <a:gd name="T36" fmla="*/ 410 w 478"/>
                <a:gd name="T37" fmla="*/ 59 h 594"/>
                <a:gd name="T38" fmla="*/ 393 w 478"/>
                <a:gd name="T39" fmla="*/ 92 h 594"/>
                <a:gd name="T40" fmla="*/ 372 w 478"/>
                <a:gd name="T41" fmla="*/ 128 h 594"/>
                <a:gd name="T42" fmla="*/ 347 w 478"/>
                <a:gd name="T43" fmla="*/ 164 h 594"/>
                <a:gd name="T44" fmla="*/ 318 w 478"/>
                <a:gd name="T45" fmla="*/ 202 h 594"/>
                <a:gd name="T46" fmla="*/ 286 w 478"/>
                <a:gd name="T47" fmla="*/ 243 h 594"/>
                <a:gd name="T48" fmla="*/ 250 w 478"/>
                <a:gd name="T49" fmla="*/ 285 h 594"/>
                <a:gd name="T50" fmla="*/ 238 w 478"/>
                <a:gd name="T51" fmla="*/ 299 h 594"/>
                <a:gd name="T52" fmla="*/ 225 w 478"/>
                <a:gd name="T53" fmla="*/ 314 h 594"/>
                <a:gd name="T54" fmla="*/ 211 w 478"/>
                <a:gd name="T55" fmla="*/ 329 h 594"/>
                <a:gd name="T56" fmla="*/ 196 w 478"/>
                <a:gd name="T57" fmla="*/ 345 h 594"/>
                <a:gd name="T58" fmla="*/ 181 w 478"/>
                <a:gd name="T59" fmla="*/ 359 h 594"/>
                <a:gd name="T60" fmla="*/ 167 w 478"/>
                <a:gd name="T61" fmla="*/ 375 h 594"/>
                <a:gd name="T62" fmla="*/ 152 w 478"/>
                <a:gd name="T63" fmla="*/ 390 h 594"/>
                <a:gd name="T64" fmla="*/ 137 w 478"/>
                <a:gd name="T65" fmla="*/ 406 h 594"/>
                <a:gd name="T66" fmla="*/ 121 w 478"/>
                <a:gd name="T67" fmla="*/ 422 h 594"/>
                <a:gd name="T68" fmla="*/ 105 w 478"/>
                <a:gd name="T69" fmla="*/ 437 h 594"/>
                <a:gd name="T70" fmla="*/ 88 w 478"/>
                <a:gd name="T71" fmla="*/ 453 h 594"/>
                <a:gd name="T72" fmla="*/ 72 w 478"/>
                <a:gd name="T73" fmla="*/ 469 h 594"/>
                <a:gd name="T74" fmla="*/ 55 w 478"/>
                <a:gd name="T75" fmla="*/ 484 h 594"/>
                <a:gd name="T76" fmla="*/ 38 w 478"/>
                <a:gd name="T77" fmla="*/ 502 h 594"/>
                <a:gd name="T78" fmla="*/ 20 w 478"/>
                <a:gd name="T79" fmla="*/ 518 h 594"/>
                <a:gd name="T80" fmla="*/ 2 w 478"/>
                <a:gd name="T81" fmla="*/ 534 h 594"/>
                <a:gd name="T82" fmla="*/ 0 w 478"/>
                <a:gd name="T83" fmla="*/ 575 h 594"/>
                <a:gd name="T84" fmla="*/ 18 w 478"/>
                <a:gd name="T85" fmla="*/ 594 h 594"/>
                <a:gd name="T86" fmla="*/ 25 w 478"/>
                <a:gd name="T87" fmla="*/ 540 h 594"/>
                <a:gd name="T88" fmla="*/ 51 w 478"/>
                <a:gd name="T89" fmla="*/ 534 h 594"/>
                <a:gd name="T90" fmla="*/ 76 w 478"/>
                <a:gd name="T91" fmla="*/ 526 h 594"/>
                <a:gd name="T92" fmla="*/ 99 w 478"/>
                <a:gd name="T93" fmla="*/ 518 h 594"/>
                <a:gd name="T94" fmla="*/ 122 w 478"/>
                <a:gd name="T95" fmla="*/ 508 h 594"/>
                <a:gd name="T96" fmla="*/ 143 w 478"/>
                <a:gd name="T97" fmla="*/ 498 h 594"/>
                <a:gd name="T98" fmla="*/ 164 w 478"/>
                <a:gd name="T99" fmla="*/ 487 h 594"/>
                <a:gd name="T100" fmla="*/ 185 w 478"/>
                <a:gd name="T101" fmla="*/ 476 h 594"/>
                <a:gd name="T102" fmla="*/ 204 w 478"/>
                <a:gd name="T103" fmla="*/ 464 h 594"/>
                <a:gd name="T104" fmla="*/ 222 w 478"/>
                <a:gd name="T105" fmla="*/ 450 h 594"/>
                <a:gd name="T106" fmla="*/ 239 w 478"/>
                <a:gd name="T107" fmla="*/ 438 h 594"/>
                <a:gd name="T108" fmla="*/ 256 w 478"/>
                <a:gd name="T109" fmla="*/ 423 h 594"/>
                <a:gd name="T110" fmla="*/ 272 w 478"/>
                <a:gd name="T111" fmla="*/ 410 h 594"/>
                <a:gd name="T112" fmla="*/ 287 w 478"/>
                <a:gd name="T113" fmla="*/ 395 h 594"/>
                <a:gd name="T114" fmla="*/ 302 w 478"/>
                <a:gd name="T115" fmla="*/ 380 h 594"/>
                <a:gd name="T116" fmla="*/ 315 w 478"/>
                <a:gd name="T117" fmla="*/ 364 h 594"/>
                <a:gd name="T118" fmla="*/ 329 w 478"/>
                <a:gd name="T119" fmla="*/ 3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8" h="594">
                  <a:moveTo>
                    <a:pt x="329" y="350"/>
                  </a:moveTo>
                  <a:lnTo>
                    <a:pt x="370" y="294"/>
                  </a:lnTo>
                  <a:lnTo>
                    <a:pt x="403" y="238"/>
                  </a:lnTo>
                  <a:lnTo>
                    <a:pt x="429" y="185"/>
                  </a:lnTo>
                  <a:lnTo>
                    <a:pt x="448" y="136"/>
                  </a:lnTo>
                  <a:lnTo>
                    <a:pt x="463" y="95"/>
                  </a:lnTo>
                  <a:lnTo>
                    <a:pt x="472" y="63"/>
                  </a:lnTo>
                  <a:lnTo>
                    <a:pt x="476" y="41"/>
                  </a:lnTo>
                  <a:lnTo>
                    <a:pt x="478" y="33"/>
                  </a:lnTo>
                  <a:lnTo>
                    <a:pt x="476" y="32"/>
                  </a:lnTo>
                  <a:lnTo>
                    <a:pt x="474" y="30"/>
                  </a:lnTo>
                  <a:lnTo>
                    <a:pt x="470" y="27"/>
                  </a:lnTo>
                  <a:lnTo>
                    <a:pt x="464" y="22"/>
                  </a:lnTo>
                  <a:lnTo>
                    <a:pt x="458" y="17"/>
                  </a:lnTo>
                  <a:lnTo>
                    <a:pt x="449" y="11"/>
                  </a:lnTo>
                  <a:lnTo>
                    <a:pt x="441" y="6"/>
                  </a:lnTo>
                  <a:lnTo>
                    <a:pt x="431" y="0"/>
                  </a:lnTo>
                  <a:lnTo>
                    <a:pt x="422" y="28"/>
                  </a:lnTo>
                  <a:lnTo>
                    <a:pt x="410" y="59"/>
                  </a:lnTo>
                  <a:lnTo>
                    <a:pt x="393" y="92"/>
                  </a:lnTo>
                  <a:lnTo>
                    <a:pt x="372" y="128"/>
                  </a:lnTo>
                  <a:lnTo>
                    <a:pt x="347" y="164"/>
                  </a:lnTo>
                  <a:lnTo>
                    <a:pt x="318" y="202"/>
                  </a:lnTo>
                  <a:lnTo>
                    <a:pt x="286" y="243"/>
                  </a:lnTo>
                  <a:lnTo>
                    <a:pt x="250" y="285"/>
                  </a:lnTo>
                  <a:lnTo>
                    <a:pt x="238" y="299"/>
                  </a:lnTo>
                  <a:lnTo>
                    <a:pt x="225" y="314"/>
                  </a:lnTo>
                  <a:lnTo>
                    <a:pt x="211" y="329"/>
                  </a:lnTo>
                  <a:lnTo>
                    <a:pt x="196" y="345"/>
                  </a:lnTo>
                  <a:lnTo>
                    <a:pt x="181" y="359"/>
                  </a:lnTo>
                  <a:lnTo>
                    <a:pt x="167" y="375"/>
                  </a:lnTo>
                  <a:lnTo>
                    <a:pt x="152" y="390"/>
                  </a:lnTo>
                  <a:lnTo>
                    <a:pt x="137" y="406"/>
                  </a:lnTo>
                  <a:lnTo>
                    <a:pt x="121" y="422"/>
                  </a:lnTo>
                  <a:lnTo>
                    <a:pt x="105" y="437"/>
                  </a:lnTo>
                  <a:lnTo>
                    <a:pt x="88" y="453"/>
                  </a:lnTo>
                  <a:lnTo>
                    <a:pt x="72" y="469"/>
                  </a:lnTo>
                  <a:lnTo>
                    <a:pt x="55" y="484"/>
                  </a:lnTo>
                  <a:lnTo>
                    <a:pt x="38" y="502"/>
                  </a:lnTo>
                  <a:lnTo>
                    <a:pt x="20" y="518"/>
                  </a:lnTo>
                  <a:lnTo>
                    <a:pt x="2" y="534"/>
                  </a:lnTo>
                  <a:lnTo>
                    <a:pt x="0" y="575"/>
                  </a:lnTo>
                  <a:lnTo>
                    <a:pt x="18" y="594"/>
                  </a:lnTo>
                  <a:lnTo>
                    <a:pt x="25" y="540"/>
                  </a:lnTo>
                  <a:lnTo>
                    <a:pt x="51" y="534"/>
                  </a:lnTo>
                  <a:lnTo>
                    <a:pt x="76" y="526"/>
                  </a:lnTo>
                  <a:lnTo>
                    <a:pt x="99" y="518"/>
                  </a:lnTo>
                  <a:lnTo>
                    <a:pt x="122" y="508"/>
                  </a:lnTo>
                  <a:lnTo>
                    <a:pt x="143" y="498"/>
                  </a:lnTo>
                  <a:lnTo>
                    <a:pt x="164" y="487"/>
                  </a:lnTo>
                  <a:lnTo>
                    <a:pt x="185" y="476"/>
                  </a:lnTo>
                  <a:lnTo>
                    <a:pt x="204" y="464"/>
                  </a:lnTo>
                  <a:lnTo>
                    <a:pt x="222" y="450"/>
                  </a:lnTo>
                  <a:lnTo>
                    <a:pt x="239" y="438"/>
                  </a:lnTo>
                  <a:lnTo>
                    <a:pt x="256" y="423"/>
                  </a:lnTo>
                  <a:lnTo>
                    <a:pt x="272" y="410"/>
                  </a:lnTo>
                  <a:lnTo>
                    <a:pt x="287" y="395"/>
                  </a:lnTo>
                  <a:lnTo>
                    <a:pt x="302" y="380"/>
                  </a:lnTo>
                  <a:lnTo>
                    <a:pt x="315" y="364"/>
                  </a:lnTo>
                  <a:lnTo>
                    <a:pt x="329" y="35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6" name="Freeform 40"/>
            <p:cNvSpPr>
              <a:spLocks/>
            </p:cNvSpPr>
            <p:nvPr/>
          </p:nvSpPr>
          <p:spPr bwMode="auto">
            <a:xfrm>
              <a:off x="1104" y="3634"/>
              <a:ext cx="11" cy="22"/>
            </a:xfrm>
            <a:custGeom>
              <a:avLst/>
              <a:gdLst>
                <a:gd name="T0" fmla="*/ 44 w 58"/>
                <a:gd name="T1" fmla="*/ 76 h 109"/>
                <a:gd name="T2" fmla="*/ 39 w 58"/>
                <a:gd name="T3" fmla="*/ 60 h 109"/>
                <a:gd name="T4" fmla="*/ 38 w 58"/>
                <a:gd name="T5" fmla="*/ 34 h 109"/>
                <a:gd name="T6" fmla="*/ 38 w 58"/>
                <a:gd name="T7" fmla="*/ 11 h 109"/>
                <a:gd name="T8" fmla="*/ 38 w 58"/>
                <a:gd name="T9" fmla="*/ 0 h 109"/>
                <a:gd name="T10" fmla="*/ 0 w 58"/>
                <a:gd name="T11" fmla="*/ 30 h 109"/>
                <a:gd name="T12" fmla="*/ 5 w 58"/>
                <a:gd name="T13" fmla="*/ 38 h 109"/>
                <a:gd name="T14" fmla="*/ 22 w 58"/>
                <a:gd name="T15" fmla="*/ 29 h 109"/>
                <a:gd name="T16" fmla="*/ 20 w 58"/>
                <a:gd name="T17" fmla="*/ 61 h 109"/>
                <a:gd name="T18" fmla="*/ 22 w 58"/>
                <a:gd name="T19" fmla="*/ 67 h 109"/>
                <a:gd name="T20" fmla="*/ 30 w 58"/>
                <a:gd name="T21" fmla="*/ 80 h 109"/>
                <a:gd name="T22" fmla="*/ 39 w 58"/>
                <a:gd name="T23" fmla="*/ 98 h 109"/>
                <a:gd name="T24" fmla="*/ 51 w 58"/>
                <a:gd name="T25" fmla="*/ 109 h 109"/>
                <a:gd name="T26" fmla="*/ 58 w 58"/>
                <a:gd name="T27" fmla="*/ 109 h 109"/>
                <a:gd name="T28" fmla="*/ 58 w 58"/>
                <a:gd name="T29" fmla="*/ 99 h 109"/>
                <a:gd name="T30" fmla="*/ 55 w 58"/>
                <a:gd name="T31" fmla="*/ 87 h 109"/>
                <a:gd name="T32" fmla="*/ 54 w 58"/>
                <a:gd name="T33" fmla="*/ 82 h 109"/>
                <a:gd name="T34" fmla="*/ 54 w 58"/>
                <a:gd name="T35" fmla="*/ 82 h 109"/>
                <a:gd name="T36" fmla="*/ 52 w 58"/>
                <a:gd name="T37" fmla="*/ 82 h 109"/>
                <a:gd name="T38" fmla="*/ 49 w 58"/>
                <a:gd name="T39" fmla="*/ 79 h 109"/>
                <a:gd name="T40" fmla="*/ 44 w 58"/>
                <a:gd name="T41"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09">
                  <a:moveTo>
                    <a:pt x="44" y="76"/>
                  </a:moveTo>
                  <a:lnTo>
                    <a:pt x="39" y="60"/>
                  </a:lnTo>
                  <a:lnTo>
                    <a:pt x="38" y="34"/>
                  </a:lnTo>
                  <a:lnTo>
                    <a:pt x="38" y="11"/>
                  </a:lnTo>
                  <a:lnTo>
                    <a:pt x="38" y="0"/>
                  </a:lnTo>
                  <a:lnTo>
                    <a:pt x="0" y="30"/>
                  </a:lnTo>
                  <a:lnTo>
                    <a:pt x="5" y="38"/>
                  </a:lnTo>
                  <a:lnTo>
                    <a:pt x="22" y="29"/>
                  </a:lnTo>
                  <a:lnTo>
                    <a:pt x="20" y="61"/>
                  </a:lnTo>
                  <a:lnTo>
                    <a:pt x="22" y="67"/>
                  </a:lnTo>
                  <a:lnTo>
                    <a:pt x="30" y="80"/>
                  </a:lnTo>
                  <a:lnTo>
                    <a:pt x="39" y="98"/>
                  </a:lnTo>
                  <a:lnTo>
                    <a:pt x="51" y="109"/>
                  </a:lnTo>
                  <a:lnTo>
                    <a:pt x="58" y="109"/>
                  </a:lnTo>
                  <a:lnTo>
                    <a:pt x="58" y="99"/>
                  </a:lnTo>
                  <a:lnTo>
                    <a:pt x="55" y="87"/>
                  </a:lnTo>
                  <a:lnTo>
                    <a:pt x="54" y="82"/>
                  </a:lnTo>
                  <a:lnTo>
                    <a:pt x="54" y="82"/>
                  </a:lnTo>
                  <a:lnTo>
                    <a:pt x="52" y="82"/>
                  </a:lnTo>
                  <a:lnTo>
                    <a:pt x="49" y="79"/>
                  </a:lnTo>
                  <a:lnTo>
                    <a:pt x="4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7" name="Freeform 41"/>
            <p:cNvSpPr>
              <a:spLocks/>
            </p:cNvSpPr>
            <p:nvPr/>
          </p:nvSpPr>
          <p:spPr bwMode="auto">
            <a:xfrm>
              <a:off x="1147" y="3489"/>
              <a:ext cx="112" cy="85"/>
            </a:xfrm>
            <a:custGeom>
              <a:avLst/>
              <a:gdLst>
                <a:gd name="T0" fmla="*/ 0 w 561"/>
                <a:gd name="T1" fmla="*/ 0 h 509"/>
                <a:gd name="T2" fmla="*/ 29 w 561"/>
                <a:gd name="T3" fmla="*/ 452 h 509"/>
                <a:gd name="T4" fmla="*/ 32 w 561"/>
                <a:gd name="T5" fmla="*/ 454 h 509"/>
                <a:gd name="T6" fmla="*/ 41 w 561"/>
                <a:gd name="T7" fmla="*/ 458 h 509"/>
                <a:gd name="T8" fmla="*/ 56 w 561"/>
                <a:gd name="T9" fmla="*/ 465 h 509"/>
                <a:gd name="T10" fmla="*/ 75 w 561"/>
                <a:gd name="T11" fmla="*/ 472 h 509"/>
                <a:gd name="T12" fmla="*/ 100 w 561"/>
                <a:gd name="T13" fmla="*/ 481 h 509"/>
                <a:gd name="T14" fmla="*/ 129 w 561"/>
                <a:gd name="T15" fmla="*/ 489 h 509"/>
                <a:gd name="T16" fmla="*/ 163 w 561"/>
                <a:gd name="T17" fmla="*/ 496 h 509"/>
                <a:gd name="T18" fmla="*/ 198 w 561"/>
                <a:gd name="T19" fmla="*/ 503 h 509"/>
                <a:gd name="T20" fmla="*/ 237 w 561"/>
                <a:gd name="T21" fmla="*/ 507 h 509"/>
                <a:gd name="T22" fmla="*/ 279 w 561"/>
                <a:gd name="T23" fmla="*/ 509 h 509"/>
                <a:gd name="T24" fmla="*/ 324 w 561"/>
                <a:gd name="T25" fmla="*/ 507 h 509"/>
                <a:gd name="T26" fmla="*/ 369 w 561"/>
                <a:gd name="T27" fmla="*/ 501 h 509"/>
                <a:gd name="T28" fmla="*/ 416 w 561"/>
                <a:gd name="T29" fmla="*/ 490 h 509"/>
                <a:gd name="T30" fmla="*/ 464 w 561"/>
                <a:gd name="T31" fmla="*/ 474 h 509"/>
                <a:gd name="T32" fmla="*/ 513 w 561"/>
                <a:gd name="T33" fmla="*/ 452 h 509"/>
                <a:gd name="T34" fmla="*/ 561 w 561"/>
                <a:gd name="T35" fmla="*/ 424 h 509"/>
                <a:gd name="T36" fmla="*/ 561 w 561"/>
                <a:gd name="T37" fmla="*/ 404 h 509"/>
                <a:gd name="T38" fmla="*/ 558 w 561"/>
                <a:gd name="T39" fmla="*/ 384 h 509"/>
                <a:gd name="T40" fmla="*/ 552 w 561"/>
                <a:gd name="T41" fmla="*/ 360 h 509"/>
                <a:gd name="T42" fmla="*/ 545 w 561"/>
                <a:gd name="T43" fmla="*/ 336 h 509"/>
                <a:gd name="T44" fmla="*/ 534 w 561"/>
                <a:gd name="T45" fmla="*/ 313 h 509"/>
                <a:gd name="T46" fmla="*/ 520 w 561"/>
                <a:gd name="T47" fmla="*/ 288 h 509"/>
                <a:gd name="T48" fmla="*/ 504 w 561"/>
                <a:gd name="T49" fmla="*/ 265 h 509"/>
                <a:gd name="T50" fmla="*/ 486 w 561"/>
                <a:gd name="T51" fmla="*/ 241 h 509"/>
                <a:gd name="T52" fmla="*/ 476 w 561"/>
                <a:gd name="T53" fmla="*/ 230 h 509"/>
                <a:gd name="T54" fmla="*/ 466 w 561"/>
                <a:gd name="T55" fmla="*/ 219 h 509"/>
                <a:gd name="T56" fmla="*/ 455 w 561"/>
                <a:gd name="T57" fmla="*/ 206 h 509"/>
                <a:gd name="T58" fmla="*/ 443 w 561"/>
                <a:gd name="T59" fmla="*/ 192 h 509"/>
                <a:gd name="T60" fmla="*/ 430 w 561"/>
                <a:gd name="T61" fmla="*/ 178 h 509"/>
                <a:gd name="T62" fmla="*/ 417 w 561"/>
                <a:gd name="T63" fmla="*/ 163 h 509"/>
                <a:gd name="T64" fmla="*/ 402 w 561"/>
                <a:gd name="T65" fmla="*/ 148 h 509"/>
                <a:gd name="T66" fmla="*/ 387 w 561"/>
                <a:gd name="T67" fmla="*/ 133 h 509"/>
                <a:gd name="T68" fmla="*/ 371 w 561"/>
                <a:gd name="T69" fmla="*/ 120 h 509"/>
                <a:gd name="T70" fmla="*/ 356 w 561"/>
                <a:gd name="T71" fmla="*/ 108 h 509"/>
                <a:gd name="T72" fmla="*/ 338 w 561"/>
                <a:gd name="T73" fmla="*/ 95 h 509"/>
                <a:gd name="T74" fmla="*/ 321 w 561"/>
                <a:gd name="T75" fmla="*/ 86 h 509"/>
                <a:gd name="T76" fmla="*/ 304 w 561"/>
                <a:gd name="T77" fmla="*/ 78 h 509"/>
                <a:gd name="T78" fmla="*/ 287 w 561"/>
                <a:gd name="T79" fmla="*/ 72 h 509"/>
                <a:gd name="T80" fmla="*/ 268 w 561"/>
                <a:gd name="T81" fmla="*/ 69 h 509"/>
                <a:gd name="T82" fmla="*/ 250 w 561"/>
                <a:gd name="T83" fmla="*/ 69 h 509"/>
                <a:gd name="T84" fmla="*/ 0 w 561"/>
                <a:gd name="T8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1" h="509">
                  <a:moveTo>
                    <a:pt x="0" y="0"/>
                  </a:moveTo>
                  <a:lnTo>
                    <a:pt x="29" y="452"/>
                  </a:lnTo>
                  <a:lnTo>
                    <a:pt x="32" y="454"/>
                  </a:lnTo>
                  <a:lnTo>
                    <a:pt x="41" y="458"/>
                  </a:lnTo>
                  <a:lnTo>
                    <a:pt x="56" y="465"/>
                  </a:lnTo>
                  <a:lnTo>
                    <a:pt x="75" y="472"/>
                  </a:lnTo>
                  <a:lnTo>
                    <a:pt x="100" y="481"/>
                  </a:lnTo>
                  <a:lnTo>
                    <a:pt x="129" y="489"/>
                  </a:lnTo>
                  <a:lnTo>
                    <a:pt x="163" y="496"/>
                  </a:lnTo>
                  <a:lnTo>
                    <a:pt x="198" y="503"/>
                  </a:lnTo>
                  <a:lnTo>
                    <a:pt x="237" y="507"/>
                  </a:lnTo>
                  <a:lnTo>
                    <a:pt x="279" y="509"/>
                  </a:lnTo>
                  <a:lnTo>
                    <a:pt x="324" y="507"/>
                  </a:lnTo>
                  <a:lnTo>
                    <a:pt x="369" y="501"/>
                  </a:lnTo>
                  <a:lnTo>
                    <a:pt x="416" y="490"/>
                  </a:lnTo>
                  <a:lnTo>
                    <a:pt x="464" y="474"/>
                  </a:lnTo>
                  <a:lnTo>
                    <a:pt x="513" y="452"/>
                  </a:lnTo>
                  <a:lnTo>
                    <a:pt x="561" y="424"/>
                  </a:lnTo>
                  <a:lnTo>
                    <a:pt x="561" y="404"/>
                  </a:lnTo>
                  <a:lnTo>
                    <a:pt x="558" y="384"/>
                  </a:lnTo>
                  <a:lnTo>
                    <a:pt x="552" y="360"/>
                  </a:lnTo>
                  <a:lnTo>
                    <a:pt x="545" y="336"/>
                  </a:lnTo>
                  <a:lnTo>
                    <a:pt x="534" y="313"/>
                  </a:lnTo>
                  <a:lnTo>
                    <a:pt x="520" y="288"/>
                  </a:lnTo>
                  <a:lnTo>
                    <a:pt x="504" y="265"/>
                  </a:lnTo>
                  <a:lnTo>
                    <a:pt x="486" y="241"/>
                  </a:lnTo>
                  <a:lnTo>
                    <a:pt x="476" y="230"/>
                  </a:lnTo>
                  <a:lnTo>
                    <a:pt x="466" y="219"/>
                  </a:lnTo>
                  <a:lnTo>
                    <a:pt x="455" y="206"/>
                  </a:lnTo>
                  <a:lnTo>
                    <a:pt x="443" y="192"/>
                  </a:lnTo>
                  <a:lnTo>
                    <a:pt x="430" y="178"/>
                  </a:lnTo>
                  <a:lnTo>
                    <a:pt x="417" y="163"/>
                  </a:lnTo>
                  <a:lnTo>
                    <a:pt x="402" y="148"/>
                  </a:lnTo>
                  <a:lnTo>
                    <a:pt x="387" y="133"/>
                  </a:lnTo>
                  <a:lnTo>
                    <a:pt x="371" y="120"/>
                  </a:lnTo>
                  <a:lnTo>
                    <a:pt x="356" y="108"/>
                  </a:lnTo>
                  <a:lnTo>
                    <a:pt x="338" y="95"/>
                  </a:lnTo>
                  <a:lnTo>
                    <a:pt x="321" y="86"/>
                  </a:lnTo>
                  <a:lnTo>
                    <a:pt x="304" y="78"/>
                  </a:lnTo>
                  <a:lnTo>
                    <a:pt x="287" y="72"/>
                  </a:lnTo>
                  <a:lnTo>
                    <a:pt x="268" y="69"/>
                  </a:lnTo>
                  <a:lnTo>
                    <a:pt x="25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8" name="Freeform 42"/>
            <p:cNvSpPr>
              <a:spLocks/>
            </p:cNvSpPr>
            <p:nvPr/>
          </p:nvSpPr>
          <p:spPr bwMode="auto">
            <a:xfrm>
              <a:off x="1193" y="3498"/>
              <a:ext cx="82" cy="76"/>
            </a:xfrm>
            <a:custGeom>
              <a:avLst/>
              <a:gdLst>
                <a:gd name="T0" fmla="*/ 295 w 413"/>
                <a:gd name="T1" fmla="*/ 116 h 382"/>
                <a:gd name="T2" fmla="*/ 269 w 413"/>
                <a:gd name="T3" fmla="*/ 87 h 382"/>
                <a:gd name="T4" fmla="*/ 246 w 413"/>
                <a:gd name="T5" fmla="*/ 62 h 382"/>
                <a:gd name="T6" fmla="*/ 225 w 413"/>
                <a:gd name="T7" fmla="*/ 42 h 382"/>
                <a:gd name="T8" fmla="*/ 207 w 413"/>
                <a:gd name="T9" fmla="*/ 27 h 382"/>
                <a:gd name="T10" fmla="*/ 192 w 413"/>
                <a:gd name="T11" fmla="*/ 14 h 382"/>
                <a:gd name="T12" fmla="*/ 181 w 413"/>
                <a:gd name="T13" fmla="*/ 6 h 382"/>
                <a:gd name="T14" fmla="*/ 173 w 413"/>
                <a:gd name="T15" fmla="*/ 1 h 382"/>
                <a:gd name="T16" fmla="*/ 171 w 413"/>
                <a:gd name="T17" fmla="*/ 0 h 382"/>
                <a:gd name="T18" fmla="*/ 0 w 413"/>
                <a:gd name="T19" fmla="*/ 51 h 382"/>
                <a:gd name="T20" fmla="*/ 30 w 413"/>
                <a:gd name="T21" fmla="*/ 63 h 382"/>
                <a:gd name="T22" fmla="*/ 58 w 413"/>
                <a:gd name="T23" fmla="*/ 78 h 382"/>
                <a:gd name="T24" fmla="*/ 86 w 413"/>
                <a:gd name="T25" fmla="*/ 95 h 382"/>
                <a:gd name="T26" fmla="*/ 112 w 413"/>
                <a:gd name="T27" fmla="*/ 115 h 382"/>
                <a:gd name="T28" fmla="*/ 138 w 413"/>
                <a:gd name="T29" fmla="*/ 136 h 382"/>
                <a:gd name="T30" fmla="*/ 161 w 413"/>
                <a:gd name="T31" fmla="*/ 159 h 382"/>
                <a:gd name="T32" fmla="*/ 185 w 413"/>
                <a:gd name="T33" fmla="*/ 182 h 382"/>
                <a:gd name="T34" fmla="*/ 205 w 413"/>
                <a:gd name="T35" fmla="*/ 206 h 382"/>
                <a:gd name="T36" fmla="*/ 226 w 413"/>
                <a:gd name="T37" fmla="*/ 230 h 382"/>
                <a:gd name="T38" fmla="*/ 245 w 413"/>
                <a:gd name="T39" fmla="*/ 255 h 382"/>
                <a:gd name="T40" fmla="*/ 262 w 413"/>
                <a:gd name="T41" fmla="*/ 279 h 382"/>
                <a:gd name="T42" fmla="*/ 279 w 413"/>
                <a:gd name="T43" fmla="*/ 302 h 382"/>
                <a:gd name="T44" fmla="*/ 294 w 413"/>
                <a:gd name="T45" fmla="*/ 324 h 382"/>
                <a:gd name="T46" fmla="*/ 307 w 413"/>
                <a:gd name="T47" fmla="*/ 345 h 382"/>
                <a:gd name="T48" fmla="*/ 320 w 413"/>
                <a:gd name="T49" fmla="*/ 365 h 382"/>
                <a:gd name="T50" fmla="*/ 331 w 413"/>
                <a:gd name="T51" fmla="*/ 382 h 382"/>
                <a:gd name="T52" fmla="*/ 341 w 413"/>
                <a:gd name="T53" fmla="*/ 378 h 382"/>
                <a:gd name="T54" fmla="*/ 353 w 413"/>
                <a:gd name="T55" fmla="*/ 372 h 382"/>
                <a:gd name="T56" fmla="*/ 368 w 413"/>
                <a:gd name="T57" fmla="*/ 365 h 382"/>
                <a:gd name="T58" fmla="*/ 381 w 413"/>
                <a:gd name="T59" fmla="*/ 355 h 382"/>
                <a:gd name="T60" fmla="*/ 393 w 413"/>
                <a:gd name="T61" fmla="*/ 345 h 382"/>
                <a:gd name="T62" fmla="*/ 403 w 413"/>
                <a:gd name="T63" fmla="*/ 334 h 382"/>
                <a:gd name="T64" fmla="*/ 411 w 413"/>
                <a:gd name="T65" fmla="*/ 321 h 382"/>
                <a:gd name="T66" fmla="*/ 413 w 413"/>
                <a:gd name="T67" fmla="*/ 307 h 382"/>
                <a:gd name="T68" fmla="*/ 412 w 413"/>
                <a:gd name="T69" fmla="*/ 304 h 382"/>
                <a:gd name="T70" fmla="*/ 406 w 413"/>
                <a:gd name="T71" fmla="*/ 291 h 382"/>
                <a:gd name="T72" fmla="*/ 397 w 413"/>
                <a:gd name="T73" fmla="*/ 273 h 382"/>
                <a:gd name="T74" fmla="*/ 385 w 413"/>
                <a:gd name="T75" fmla="*/ 250 h 382"/>
                <a:gd name="T76" fmla="*/ 368 w 413"/>
                <a:gd name="T77" fmla="*/ 220 h 382"/>
                <a:gd name="T78" fmla="*/ 348 w 413"/>
                <a:gd name="T79" fmla="*/ 188 h 382"/>
                <a:gd name="T80" fmla="*/ 323 w 413"/>
                <a:gd name="T81" fmla="*/ 153 h 382"/>
                <a:gd name="T82" fmla="*/ 295 w 413"/>
                <a:gd name="T83" fmla="*/ 1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3" h="382">
                  <a:moveTo>
                    <a:pt x="295" y="116"/>
                  </a:moveTo>
                  <a:lnTo>
                    <a:pt x="269" y="87"/>
                  </a:lnTo>
                  <a:lnTo>
                    <a:pt x="246" y="62"/>
                  </a:lnTo>
                  <a:lnTo>
                    <a:pt x="225" y="42"/>
                  </a:lnTo>
                  <a:lnTo>
                    <a:pt x="207" y="27"/>
                  </a:lnTo>
                  <a:lnTo>
                    <a:pt x="192" y="14"/>
                  </a:lnTo>
                  <a:lnTo>
                    <a:pt x="181" y="6"/>
                  </a:lnTo>
                  <a:lnTo>
                    <a:pt x="173" y="1"/>
                  </a:lnTo>
                  <a:lnTo>
                    <a:pt x="171" y="0"/>
                  </a:lnTo>
                  <a:lnTo>
                    <a:pt x="0" y="51"/>
                  </a:lnTo>
                  <a:lnTo>
                    <a:pt x="30" y="63"/>
                  </a:lnTo>
                  <a:lnTo>
                    <a:pt x="58" y="78"/>
                  </a:lnTo>
                  <a:lnTo>
                    <a:pt x="86" y="95"/>
                  </a:lnTo>
                  <a:lnTo>
                    <a:pt x="112" y="115"/>
                  </a:lnTo>
                  <a:lnTo>
                    <a:pt x="138" y="136"/>
                  </a:lnTo>
                  <a:lnTo>
                    <a:pt x="161" y="159"/>
                  </a:lnTo>
                  <a:lnTo>
                    <a:pt x="185" y="182"/>
                  </a:lnTo>
                  <a:lnTo>
                    <a:pt x="205" y="206"/>
                  </a:lnTo>
                  <a:lnTo>
                    <a:pt x="226" y="230"/>
                  </a:lnTo>
                  <a:lnTo>
                    <a:pt x="245" y="255"/>
                  </a:lnTo>
                  <a:lnTo>
                    <a:pt x="262" y="279"/>
                  </a:lnTo>
                  <a:lnTo>
                    <a:pt x="279" y="302"/>
                  </a:lnTo>
                  <a:lnTo>
                    <a:pt x="294" y="324"/>
                  </a:lnTo>
                  <a:lnTo>
                    <a:pt x="307" y="345"/>
                  </a:lnTo>
                  <a:lnTo>
                    <a:pt x="320" y="365"/>
                  </a:lnTo>
                  <a:lnTo>
                    <a:pt x="331" y="382"/>
                  </a:lnTo>
                  <a:lnTo>
                    <a:pt x="341" y="378"/>
                  </a:lnTo>
                  <a:lnTo>
                    <a:pt x="353" y="372"/>
                  </a:lnTo>
                  <a:lnTo>
                    <a:pt x="368" y="365"/>
                  </a:lnTo>
                  <a:lnTo>
                    <a:pt x="381" y="355"/>
                  </a:lnTo>
                  <a:lnTo>
                    <a:pt x="393" y="345"/>
                  </a:lnTo>
                  <a:lnTo>
                    <a:pt x="403" y="334"/>
                  </a:lnTo>
                  <a:lnTo>
                    <a:pt x="411" y="321"/>
                  </a:lnTo>
                  <a:lnTo>
                    <a:pt x="413" y="307"/>
                  </a:lnTo>
                  <a:lnTo>
                    <a:pt x="412" y="304"/>
                  </a:lnTo>
                  <a:lnTo>
                    <a:pt x="406" y="291"/>
                  </a:lnTo>
                  <a:lnTo>
                    <a:pt x="397" y="273"/>
                  </a:lnTo>
                  <a:lnTo>
                    <a:pt x="385" y="250"/>
                  </a:lnTo>
                  <a:lnTo>
                    <a:pt x="368" y="220"/>
                  </a:lnTo>
                  <a:lnTo>
                    <a:pt x="348" y="188"/>
                  </a:lnTo>
                  <a:lnTo>
                    <a:pt x="323" y="153"/>
                  </a:lnTo>
                  <a:lnTo>
                    <a:pt x="295" y="116"/>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9" name="Freeform 43"/>
            <p:cNvSpPr>
              <a:spLocks/>
            </p:cNvSpPr>
            <p:nvPr/>
          </p:nvSpPr>
          <p:spPr bwMode="auto">
            <a:xfrm>
              <a:off x="1119" y="3412"/>
              <a:ext cx="116" cy="120"/>
            </a:xfrm>
            <a:custGeom>
              <a:avLst/>
              <a:gdLst>
                <a:gd name="T0" fmla="*/ 224 w 579"/>
                <a:gd name="T1" fmla="*/ 450 h 596"/>
                <a:gd name="T2" fmla="*/ 193 w 579"/>
                <a:gd name="T3" fmla="*/ 407 h 596"/>
                <a:gd name="T4" fmla="*/ 164 w 579"/>
                <a:gd name="T5" fmla="*/ 357 h 596"/>
                <a:gd name="T6" fmla="*/ 134 w 579"/>
                <a:gd name="T7" fmla="*/ 300 h 596"/>
                <a:gd name="T8" fmla="*/ 108 w 579"/>
                <a:gd name="T9" fmla="*/ 240 h 596"/>
                <a:gd name="T10" fmla="*/ 86 w 579"/>
                <a:gd name="T11" fmla="*/ 178 h 596"/>
                <a:gd name="T12" fmla="*/ 69 w 579"/>
                <a:gd name="T13" fmla="*/ 116 h 596"/>
                <a:gd name="T14" fmla="*/ 58 w 579"/>
                <a:gd name="T15" fmla="*/ 56 h 596"/>
                <a:gd name="T16" fmla="*/ 53 w 579"/>
                <a:gd name="T17" fmla="*/ 0 h 596"/>
                <a:gd name="T18" fmla="*/ 25 w 579"/>
                <a:gd name="T19" fmla="*/ 22 h 596"/>
                <a:gd name="T20" fmla="*/ 7 w 579"/>
                <a:gd name="T21" fmla="*/ 50 h 596"/>
                <a:gd name="T22" fmla="*/ 0 w 579"/>
                <a:gd name="T23" fmla="*/ 86 h 596"/>
                <a:gd name="T24" fmla="*/ 1 w 579"/>
                <a:gd name="T25" fmla="*/ 127 h 596"/>
                <a:gd name="T26" fmla="*/ 11 w 579"/>
                <a:gd name="T27" fmla="*/ 176 h 596"/>
                <a:gd name="T28" fmla="*/ 28 w 579"/>
                <a:gd name="T29" fmla="*/ 233 h 596"/>
                <a:gd name="T30" fmla="*/ 51 w 579"/>
                <a:gd name="T31" fmla="*/ 298 h 596"/>
                <a:gd name="T32" fmla="*/ 79 w 579"/>
                <a:gd name="T33" fmla="*/ 371 h 596"/>
                <a:gd name="T34" fmla="*/ 91 w 579"/>
                <a:gd name="T35" fmla="*/ 403 h 596"/>
                <a:gd name="T36" fmla="*/ 102 w 579"/>
                <a:gd name="T37" fmla="*/ 436 h 596"/>
                <a:gd name="T38" fmla="*/ 114 w 579"/>
                <a:gd name="T39" fmla="*/ 469 h 596"/>
                <a:gd name="T40" fmla="*/ 126 w 579"/>
                <a:gd name="T41" fmla="*/ 501 h 596"/>
                <a:gd name="T42" fmla="*/ 135 w 579"/>
                <a:gd name="T43" fmla="*/ 530 h 596"/>
                <a:gd name="T44" fmla="*/ 143 w 579"/>
                <a:gd name="T45" fmla="*/ 552 h 596"/>
                <a:gd name="T46" fmla="*/ 148 w 579"/>
                <a:gd name="T47" fmla="*/ 566 h 596"/>
                <a:gd name="T48" fmla="*/ 149 w 579"/>
                <a:gd name="T49" fmla="*/ 571 h 596"/>
                <a:gd name="T50" fmla="*/ 199 w 579"/>
                <a:gd name="T51" fmla="*/ 587 h 596"/>
                <a:gd name="T52" fmla="*/ 247 w 579"/>
                <a:gd name="T53" fmla="*/ 595 h 596"/>
                <a:gd name="T54" fmla="*/ 291 w 579"/>
                <a:gd name="T55" fmla="*/ 596 h 596"/>
                <a:gd name="T56" fmla="*/ 333 w 579"/>
                <a:gd name="T57" fmla="*/ 592 h 596"/>
                <a:gd name="T58" fmla="*/ 371 w 579"/>
                <a:gd name="T59" fmla="*/ 583 h 596"/>
                <a:gd name="T60" fmla="*/ 407 w 579"/>
                <a:gd name="T61" fmla="*/ 571 h 596"/>
                <a:gd name="T62" fmla="*/ 439 w 579"/>
                <a:gd name="T63" fmla="*/ 557 h 596"/>
                <a:gd name="T64" fmla="*/ 467 w 579"/>
                <a:gd name="T65" fmla="*/ 538 h 596"/>
                <a:gd name="T66" fmla="*/ 493 w 579"/>
                <a:gd name="T67" fmla="*/ 520 h 596"/>
                <a:gd name="T68" fmla="*/ 516 w 579"/>
                <a:gd name="T69" fmla="*/ 501 h 596"/>
                <a:gd name="T70" fmla="*/ 535 w 579"/>
                <a:gd name="T71" fmla="*/ 483 h 596"/>
                <a:gd name="T72" fmla="*/ 551 w 579"/>
                <a:gd name="T73" fmla="*/ 466 h 596"/>
                <a:gd name="T74" fmla="*/ 563 w 579"/>
                <a:gd name="T75" fmla="*/ 451 h 596"/>
                <a:gd name="T76" fmla="*/ 572 w 579"/>
                <a:gd name="T77" fmla="*/ 439 h 596"/>
                <a:gd name="T78" fmla="*/ 578 w 579"/>
                <a:gd name="T79" fmla="*/ 431 h 596"/>
                <a:gd name="T80" fmla="*/ 579 w 579"/>
                <a:gd name="T81" fmla="*/ 429 h 596"/>
                <a:gd name="T82" fmla="*/ 578 w 579"/>
                <a:gd name="T83" fmla="*/ 427 h 596"/>
                <a:gd name="T84" fmla="*/ 577 w 579"/>
                <a:gd name="T85" fmla="*/ 424 h 596"/>
                <a:gd name="T86" fmla="*/ 574 w 579"/>
                <a:gd name="T87" fmla="*/ 422 h 596"/>
                <a:gd name="T88" fmla="*/ 573 w 579"/>
                <a:gd name="T89" fmla="*/ 419 h 596"/>
                <a:gd name="T90" fmla="*/ 556 w 579"/>
                <a:gd name="T91" fmla="*/ 435 h 596"/>
                <a:gd name="T92" fmla="*/ 535 w 579"/>
                <a:gd name="T93" fmla="*/ 450 h 596"/>
                <a:gd name="T94" fmla="*/ 514 w 579"/>
                <a:gd name="T95" fmla="*/ 462 h 596"/>
                <a:gd name="T96" fmla="*/ 491 w 579"/>
                <a:gd name="T97" fmla="*/ 474 h 596"/>
                <a:gd name="T98" fmla="*/ 467 w 579"/>
                <a:gd name="T99" fmla="*/ 483 h 596"/>
                <a:gd name="T100" fmla="*/ 441 w 579"/>
                <a:gd name="T101" fmla="*/ 492 h 596"/>
                <a:gd name="T102" fmla="*/ 417 w 579"/>
                <a:gd name="T103" fmla="*/ 496 h 596"/>
                <a:gd name="T104" fmla="*/ 391 w 579"/>
                <a:gd name="T105" fmla="*/ 500 h 596"/>
                <a:gd name="T106" fmla="*/ 366 w 579"/>
                <a:gd name="T107" fmla="*/ 503 h 596"/>
                <a:gd name="T108" fmla="*/ 341 w 579"/>
                <a:gd name="T109" fmla="*/ 503 h 596"/>
                <a:gd name="T110" fmla="*/ 317 w 579"/>
                <a:gd name="T111" fmla="*/ 499 h 596"/>
                <a:gd name="T112" fmla="*/ 295 w 579"/>
                <a:gd name="T113" fmla="*/ 494 h 596"/>
                <a:gd name="T114" fmla="*/ 274 w 579"/>
                <a:gd name="T115" fmla="*/ 487 h 596"/>
                <a:gd name="T116" fmla="*/ 255 w 579"/>
                <a:gd name="T117" fmla="*/ 477 h 596"/>
                <a:gd name="T118" fmla="*/ 239 w 579"/>
                <a:gd name="T119" fmla="*/ 465 h 596"/>
                <a:gd name="T120" fmla="*/ 224 w 579"/>
                <a:gd name="T121" fmla="*/ 4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9" h="596">
                  <a:moveTo>
                    <a:pt x="224" y="450"/>
                  </a:moveTo>
                  <a:lnTo>
                    <a:pt x="193" y="407"/>
                  </a:lnTo>
                  <a:lnTo>
                    <a:pt x="164" y="357"/>
                  </a:lnTo>
                  <a:lnTo>
                    <a:pt x="134" y="300"/>
                  </a:lnTo>
                  <a:lnTo>
                    <a:pt x="108" y="240"/>
                  </a:lnTo>
                  <a:lnTo>
                    <a:pt x="86" y="178"/>
                  </a:lnTo>
                  <a:lnTo>
                    <a:pt x="69" y="116"/>
                  </a:lnTo>
                  <a:lnTo>
                    <a:pt x="58" y="56"/>
                  </a:lnTo>
                  <a:lnTo>
                    <a:pt x="53" y="0"/>
                  </a:lnTo>
                  <a:lnTo>
                    <a:pt x="25" y="22"/>
                  </a:lnTo>
                  <a:lnTo>
                    <a:pt x="7" y="50"/>
                  </a:lnTo>
                  <a:lnTo>
                    <a:pt x="0" y="86"/>
                  </a:lnTo>
                  <a:lnTo>
                    <a:pt x="1" y="127"/>
                  </a:lnTo>
                  <a:lnTo>
                    <a:pt x="11" y="176"/>
                  </a:lnTo>
                  <a:lnTo>
                    <a:pt x="28" y="233"/>
                  </a:lnTo>
                  <a:lnTo>
                    <a:pt x="51" y="298"/>
                  </a:lnTo>
                  <a:lnTo>
                    <a:pt x="79" y="371"/>
                  </a:lnTo>
                  <a:lnTo>
                    <a:pt x="91" y="403"/>
                  </a:lnTo>
                  <a:lnTo>
                    <a:pt x="102" y="436"/>
                  </a:lnTo>
                  <a:lnTo>
                    <a:pt x="114" y="469"/>
                  </a:lnTo>
                  <a:lnTo>
                    <a:pt x="126" y="501"/>
                  </a:lnTo>
                  <a:lnTo>
                    <a:pt x="135" y="530"/>
                  </a:lnTo>
                  <a:lnTo>
                    <a:pt x="143" y="552"/>
                  </a:lnTo>
                  <a:lnTo>
                    <a:pt x="148" y="566"/>
                  </a:lnTo>
                  <a:lnTo>
                    <a:pt x="149" y="571"/>
                  </a:lnTo>
                  <a:lnTo>
                    <a:pt x="199" y="587"/>
                  </a:lnTo>
                  <a:lnTo>
                    <a:pt x="247" y="595"/>
                  </a:lnTo>
                  <a:lnTo>
                    <a:pt x="291" y="596"/>
                  </a:lnTo>
                  <a:lnTo>
                    <a:pt x="333" y="592"/>
                  </a:lnTo>
                  <a:lnTo>
                    <a:pt x="371" y="583"/>
                  </a:lnTo>
                  <a:lnTo>
                    <a:pt x="407" y="571"/>
                  </a:lnTo>
                  <a:lnTo>
                    <a:pt x="439" y="557"/>
                  </a:lnTo>
                  <a:lnTo>
                    <a:pt x="467" y="538"/>
                  </a:lnTo>
                  <a:lnTo>
                    <a:pt x="493" y="520"/>
                  </a:lnTo>
                  <a:lnTo>
                    <a:pt x="516" y="501"/>
                  </a:lnTo>
                  <a:lnTo>
                    <a:pt x="535" y="483"/>
                  </a:lnTo>
                  <a:lnTo>
                    <a:pt x="551" y="466"/>
                  </a:lnTo>
                  <a:lnTo>
                    <a:pt x="563" y="451"/>
                  </a:lnTo>
                  <a:lnTo>
                    <a:pt x="572" y="439"/>
                  </a:lnTo>
                  <a:lnTo>
                    <a:pt x="578" y="431"/>
                  </a:lnTo>
                  <a:lnTo>
                    <a:pt x="579" y="429"/>
                  </a:lnTo>
                  <a:lnTo>
                    <a:pt x="578" y="427"/>
                  </a:lnTo>
                  <a:lnTo>
                    <a:pt x="577" y="424"/>
                  </a:lnTo>
                  <a:lnTo>
                    <a:pt x="574" y="422"/>
                  </a:lnTo>
                  <a:lnTo>
                    <a:pt x="573" y="419"/>
                  </a:lnTo>
                  <a:lnTo>
                    <a:pt x="556" y="435"/>
                  </a:lnTo>
                  <a:lnTo>
                    <a:pt x="535" y="450"/>
                  </a:lnTo>
                  <a:lnTo>
                    <a:pt x="514" y="462"/>
                  </a:lnTo>
                  <a:lnTo>
                    <a:pt x="491" y="474"/>
                  </a:lnTo>
                  <a:lnTo>
                    <a:pt x="467" y="483"/>
                  </a:lnTo>
                  <a:lnTo>
                    <a:pt x="441" y="492"/>
                  </a:lnTo>
                  <a:lnTo>
                    <a:pt x="417" y="496"/>
                  </a:lnTo>
                  <a:lnTo>
                    <a:pt x="391" y="500"/>
                  </a:lnTo>
                  <a:lnTo>
                    <a:pt x="366" y="503"/>
                  </a:lnTo>
                  <a:lnTo>
                    <a:pt x="341" y="503"/>
                  </a:lnTo>
                  <a:lnTo>
                    <a:pt x="317" y="499"/>
                  </a:lnTo>
                  <a:lnTo>
                    <a:pt x="295" y="494"/>
                  </a:lnTo>
                  <a:lnTo>
                    <a:pt x="274" y="487"/>
                  </a:lnTo>
                  <a:lnTo>
                    <a:pt x="255" y="477"/>
                  </a:lnTo>
                  <a:lnTo>
                    <a:pt x="239" y="465"/>
                  </a:lnTo>
                  <a:lnTo>
                    <a:pt x="224" y="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0" name="Freeform 44"/>
            <p:cNvSpPr>
              <a:spLocks/>
            </p:cNvSpPr>
            <p:nvPr/>
          </p:nvSpPr>
          <p:spPr bwMode="auto">
            <a:xfrm>
              <a:off x="1129" y="3405"/>
              <a:ext cx="104" cy="109"/>
            </a:xfrm>
            <a:custGeom>
              <a:avLst/>
              <a:gdLst>
                <a:gd name="T0" fmla="*/ 154 w 522"/>
                <a:gd name="T1" fmla="*/ 476 h 541"/>
                <a:gd name="T2" fmla="*/ 169 w 522"/>
                <a:gd name="T3" fmla="*/ 492 h 541"/>
                <a:gd name="T4" fmla="*/ 188 w 522"/>
                <a:gd name="T5" fmla="*/ 507 h 541"/>
                <a:gd name="T6" fmla="*/ 207 w 522"/>
                <a:gd name="T7" fmla="*/ 518 h 541"/>
                <a:gd name="T8" fmla="*/ 229 w 522"/>
                <a:gd name="T9" fmla="*/ 528 h 541"/>
                <a:gd name="T10" fmla="*/ 254 w 522"/>
                <a:gd name="T11" fmla="*/ 534 h 541"/>
                <a:gd name="T12" fmla="*/ 279 w 522"/>
                <a:gd name="T13" fmla="*/ 539 h 541"/>
                <a:gd name="T14" fmla="*/ 304 w 522"/>
                <a:gd name="T15" fmla="*/ 541 h 541"/>
                <a:gd name="T16" fmla="*/ 331 w 522"/>
                <a:gd name="T17" fmla="*/ 541 h 541"/>
                <a:gd name="T18" fmla="*/ 357 w 522"/>
                <a:gd name="T19" fmla="*/ 539 h 541"/>
                <a:gd name="T20" fmla="*/ 384 w 522"/>
                <a:gd name="T21" fmla="*/ 534 h 541"/>
                <a:gd name="T22" fmla="*/ 410 w 522"/>
                <a:gd name="T23" fmla="*/ 527 h 541"/>
                <a:gd name="T24" fmla="*/ 436 w 522"/>
                <a:gd name="T25" fmla="*/ 517 h 541"/>
                <a:gd name="T26" fmla="*/ 459 w 522"/>
                <a:gd name="T27" fmla="*/ 504 h 541"/>
                <a:gd name="T28" fmla="*/ 483 w 522"/>
                <a:gd name="T29" fmla="*/ 490 h 541"/>
                <a:gd name="T30" fmla="*/ 504 w 522"/>
                <a:gd name="T31" fmla="*/ 474 h 541"/>
                <a:gd name="T32" fmla="*/ 522 w 522"/>
                <a:gd name="T33" fmla="*/ 454 h 541"/>
                <a:gd name="T34" fmla="*/ 480 w 522"/>
                <a:gd name="T35" fmla="*/ 409 h 541"/>
                <a:gd name="T36" fmla="*/ 443 w 522"/>
                <a:gd name="T37" fmla="*/ 367 h 541"/>
                <a:gd name="T38" fmla="*/ 411 w 522"/>
                <a:gd name="T39" fmla="*/ 329 h 541"/>
                <a:gd name="T40" fmla="*/ 383 w 522"/>
                <a:gd name="T41" fmla="*/ 295 h 541"/>
                <a:gd name="T42" fmla="*/ 358 w 522"/>
                <a:gd name="T43" fmla="*/ 263 h 541"/>
                <a:gd name="T44" fmla="*/ 338 w 522"/>
                <a:gd name="T45" fmla="*/ 235 h 541"/>
                <a:gd name="T46" fmla="*/ 320 w 522"/>
                <a:gd name="T47" fmla="*/ 209 h 541"/>
                <a:gd name="T48" fmla="*/ 304 w 522"/>
                <a:gd name="T49" fmla="*/ 184 h 541"/>
                <a:gd name="T50" fmla="*/ 291 w 522"/>
                <a:gd name="T51" fmla="*/ 164 h 541"/>
                <a:gd name="T52" fmla="*/ 280 w 522"/>
                <a:gd name="T53" fmla="*/ 144 h 541"/>
                <a:gd name="T54" fmla="*/ 269 w 522"/>
                <a:gd name="T55" fmla="*/ 127 h 541"/>
                <a:gd name="T56" fmla="*/ 259 w 522"/>
                <a:gd name="T57" fmla="*/ 111 h 541"/>
                <a:gd name="T58" fmla="*/ 249 w 522"/>
                <a:gd name="T59" fmla="*/ 96 h 541"/>
                <a:gd name="T60" fmla="*/ 239 w 522"/>
                <a:gd name="T61" fmla="*/ 81 h 541"/>
                <a:gd name="T62" fmla="*/ 228 w 522"/>
                <a:gd name="T63" fmla="*/ 68 h 541"/>
                <a:gd name="T64" fmla="*/ 216 w 522"/>
                <a:gd name="T65" fmla="*/ 56 h 541"/>
                <a:gd name="T66" fmla="*/ 191 w 522"/>
                <a:gd name="T67" fmla="*/ 35 h 541"/>
                <a:gd name="T68" fmla="*/ 167 w 522"/>
                <a:gd name="T69" fmla="*/ 20 h 541"/>
                <a:gd name="T70" fmla="*/ 141 w 522"/>
                <a:gd name="T71" fmla="*/ 10 h 541"/>
                <a:gd name="T72" fmla="*/ 116 w 522"/>
                <a:gd name="T73" fmla="*/ 4 h 541"/>
                <a:gd name="T74" fmla="*/ 95 w 522"/>
                <a:gd name="T75" fmla="*/ 2 h 541"/>
                <a:gd name="T76" fmla="*/ 78 w 522"/>
                <a:gd name="T77" fmla="*/ 0 h 541"/>
                <a:gd name="T78" fmla="*/ 67 w 522"/>
                <a:gd name="T79" fmla="*/ 0 h 541"/>
                <a:gd name="T80" fmla="*/ 63 w 522"/>
                <a:gd name="T81" fmla="*/ 0 h 541"/>
                <a:gd name="T82" fmla="*/ 52 w 522"/>
                <a:gd name="T83" fmla="*/ 5 h 541"/>
                <a:gd name="T84" fmla="*/ 43 w 522"/>
                <a:gd name="T85" fmla="*/ 10 h 541"/>
                <a:gd name="T86" fmla="*/ 34 w 522"/>
                <a:gd name="T87" fmla="*/ 15 h 541"/>
                <a:gd name="T88" fmla="*/ 27 w 522"/>
                <a:gd name="T89" fmla="*/ 21 h 541"/>
                <a:gd name="T90" fmla="*/ 18 w 522"/>
                <a:gd name="T91" fmla="*/ 27 h 541"/>
                <a:gd name="T92" fmla="*/ 12 w 522"/>
                <a:gd name="T93" fmla="*/ 34 h 541"/>
                <a:gd name="T94" fmla="*/ 6 w 522"/>
                <a:gd name="T95" fmla="*/ 42 h 541"/>
                <a:gd name="T96" fmla="*/ 0 w 522"/>
                <a:gd name="T97" fmla="*/ 52 h 541"/>
                <a:gd name="T98" fmla="*/ 3 w 522"/>
                <a:gd name="T99" fmla="*/ 107 h 541"/>
                <a:gd name="T100" fmla="*/ 13 w 522"/>
                <a:gd name="T101" fmla="*/ 165 h 541"/>
                <a:gd name="T102" fmla="*/ 28 w 522"/>
                <a:gd name="T103" fmla="*/ 222 h 541"/>
                <a:gd name="T104" fmla="*/ 47 w 522"/>
                <a:gd name="T105" fmla="*/ 279 h 541"/>
                <a:gd name="T106" fmla="*/ 71 w 522"/>
                <a:gd name="T107" fmla="*/ 334 h 541"/>
                <a:gd name="T108" fmla="*/ 97 w 522"/>
                <a:gd name="T109" fmla="*/ 387 h 541"/>
                <a:gd name="T110" fmla="*/ 125 w 522"/>
                <a:gd name="T111" fmla="*/ 435 h 541"/>
                <a:gd name="T112" fmla="*/ 154 w 522"/>
                <a:gd name="T113" fmla="*/ 47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2" h="541">
                  <a:moveTo>
                    <a:pt x="154" y="476"/>
                  </a:moveTo>
                  <a:lnTo>
                    <a:pt x="169" y="492"/>
                  </a:lnTo>
                  <a:lnTo>
                    <a:pt x="188" y="507"/>
                  </a:lnTo>
                  <a:lnTo>
                    <a:pt x="207" y="518"/>
                  </a:lnTo>
                  <a:lnTo>
                    <a:pt x="229" y="528"/>
                  </a:lnTo>
                  <a:lnTo>
                    <a:pt x="254" y="534"/>
                  </a:lnTo>
                  <a:lnTo>
                    <a:pt x="279" y="539"/>
                  </a:lnTo>
                  <a:lnTo>
                    <a:pt x="304" y="541"/>
                  </a:lnTo>
                  <a:lnTo>
                    <a:pt x="331" y="541"/>
                  </a:lnTo>
                  <a:lnTo>
                    <a:pt x="357" y="539"/>
                  </a:lnTo>
                  <a:lnTo>
                    <a:pt x="384" y="534"/>
                  </a:lnTo>
                  <a:lnTo>
                    <a:pt x="410" y="527"/>
                  </a:lnTo>
                  <a:lnTo>
                    <a:pt x="436" y="517"/>
                  </a:lnTo>
                  <a:lnTo>
                    <a:pt x="459" y="504"/>
                  </a:lnTo>
                  <a:lnTo>
                    <a:pt x="483" y="490"/>
                  </a:lnTo>
                  <a:lnTo>
                    <a:pt x="504" y="474"/>
                  </a:lnTo>
                  <a:lnTo>
                    <a:pt x="522" y="454"/>
                  </a:lnTo>
                  <a:lnTo>
                    <a:pt x="480" y="409"/>
                  </a:lnTo>
                  <a:lnTo>
                    <a:pt x="443" y="367"/>
                  </a:lnTo>
                  <a:lnTo>
                    <a:pt x="411" y="329"/>
                  </a:lnTo>
                  <a:lnTo>
                    <a:pt x="383" y="295"/>
                  </a:lnTo>
                  <a:lnTo>
                    <a:pt x="358" y="263"/>
                  </a:lnTo>
                  <a:lnTo>
                    <a:pt x="338" y="235"/>
                  </a:lnTo>
                  <a:lnTo>
                    <a:pt x="320" y="209"/>
                  </a:lnTo>
                  <a:lnTo>
                    <a:pt x="304" y="184"/>
                  </a:lnTo>
                  <a:lnTo>
                    <a:pt x="291" y="164"/>
                  </a:lnTo>
                  <a:lnTo>
                    <a:pt x="280" y="144"/>
                  </a:lnTo>
                  <a:lnTo>
                    <a:pt x="269" y="127"/>
                  </a:lnTo>
                  <a:lnTo>
                    <a:pt x="259" y="111"/>
                  </a:lnTo>
                  <a:lnTo>
                    <a:pt x="249" y="96"/>
                  </a:lnTo>
                  <a:lnTo>
                    <a:pt x="239" y="81"/>
                  </a:lnTo>
                  <a:lnTo>
                    <a:pt x="228" y="68"/>
                  </a:lnTo>
                  <a:lnTo>
                    <a:pt x="216" y="56"/>
                  </a:lnTo>
                  <a:lnTo>
                    <a:pt x="191" y="35"/>
                  </a:lnTo>
                  <a:lnTo>
                    <a:pt x="167" y="20"/>
                  </a:lnTo>
                  <a:lnTo>
                    <a:pt x="141" y="10"/>
                  </a:lnTo>
                  <a:lnTo>
                    <a:pt x="116" y="4"/>
                  </a:lnTo>
                  <a:lnTo>
                    <a:pt x="95" y="2"/>
                  </a:lnTo>
                  <a:lnTo>
                    <a:pt x="78" y="0"/>
                  </a:lnTo>
                  <a:lnTo>
                    <a:pt x="67" y="0"/>
                  </a:lnTo>
                  <a:lnTo>
                    <a:pt x="63" y="0"/>
                  </a:lnTo>
                  <a:lnTo>
                    <a:pt x="52" y="5"/>
                  </a:lnTo>
                  <a:lnTo>
                    <a:pt x="43" y="10"/>
                  </a:lnTo>
                  <a:lnTo>
                    <a:pt x="34" y="15"/>
                  </a:lnTo>
                  <a:lnTo>
                    <a:pt x="27" y="21"/>
                  </a:lnTo>
                  <a:lnTo>
                    <a:pt x="18" y="27"/>
                  </a:lnTo>
                  <a:lnTo>
                    <a:pt x="12" y="34"/>
                  </a:lnTo>
                  <a:lnTo>
                    <a:pt x="6" y="42"/>
                  </a:lnTo>
                  <a:lnTo>
                    <a:pt x="0" y="52"/>
                  </a:lnTo>
                  <a:lnTo>
                    <a:pt x="3" y="107"/>
                  </a:lnTo>
                  <a:lnTo>
                    <a:pt x="13" y="165"/>
                  </a:lnTo>
                  <a:lnTo>
                    <a:pt x="28" y="222"/>
                  </a:lnTo>
                  <a:lnTo>
                    <a:pt x="47" y="279"/>
                  </a:lnTo>
                  <a:lnTo>
                    <a:pt x="71" y="334"/>
                  </a:lnTo>
                  <a:lnTo>
                    <a:pt x="97" y="387"/>
                  </a:lnTo>
                  <a:lnTo>
                    <a:pt x="125" y="435"/>
                  </a:lnTo>
                  <a:lnTo>
                    <a:pt x="154" y="476"/>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41" name="Freeform 45"/>
            <p:cNvSpPr>
              <a:spLocks/>
            </p:cNvSpPr>
            <p:nvPr/>
          </p:nvSpPr>
          <p:spPr bwMode="auto">
            <a:xfrm>
              <a:off x="1123" y="3399"/>
              <a:ext cx="40" cy="24"/>
            </a:xfrm>
            <a:custGeom>
              <a:avLst/>
              <a:gdLst>
                <a:gd name="T0" fmla="*/ 54 w 199"/>
                <a:gd name="T1" fmla="*/ 0 h 123"/>
                <a:gd name="T2" fmla="*/ 0 w 199"/>
                <a:gd name="T3" fmla="*/ 22 h 123"/>
                <a:gd name="T4" fmla="*/ 11 w 199"/>
                <a:gd name="T5" fmla="*/ 63 h 123"/>
                <a:gd name="T6" fmla="*/ 199 w 199"/>
                <a:gd name="T7" fmla="*/ 123 h 123"/>
                <a:gd name="T8" fmla="*/ 69 w 199"/>
                <a:gd name="T9" fmla="*/ 33 h 123"/>
                <a:gd name="T10" fmla="*/ 54 w 199"/>
                <a:gd name="T11" fmla="*/ 0 h 123"/>
              </a:gdLst>
              <a:ahLst/>
              <a:cxnLst>
                <a:cxn ang="0">
                  <a:pos x="T0" y="T1"/>
                </a:cxn>
                <a:cxn ang="0">
                  <a:pos x="T2" y="T3"/>
                </a:cxn>
                <a:cxn ang="0">
                  <a:pos x="T4" y="T5"/>
                </a:cxn>
                <a:cxn ang="0">
                  <a:pos x="T6" y="T7"/>
                </a:cxn>
                <a:cxn ang="0">
                  <a:pos x="T8" y="T9"/>
                </a:cxn>
                <a:cxn ang="0">
                  <a:pos x="T10" y="T11"/>
                </a:cxn>
              </a:cxnLst>
              <a:rect l="0" t="0" r="r" b="b"/>
              <a:pathLst>
                <a:path w="199" h="123">
                  <a:moveTo>
                    <a:pt x="54" y="0"/>
                  </a:moveTo>
                  <a:lnTo>
                    <a:pt x="0" y="22"/>
                  </a:lnTo>
                  <a:lnTo>
                    <a:pt x="11" y="63"/>
                  </a:lnTo>
                  <a:lnTo>
                    <a:pt x="199" y="123"/>
                  </a:lnTo>
                  <a:lnTo>
                    <a:pt x="69" y="33"/>
                  </a:lnTo>
                  <a:lnTo>
                    <a:pt x="54"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2" name="Freeform 46"/>
            <p:cNvSpPr>
              <a:spLocks/>
            </p:cNvSpPr>
            <p:nvPr/>
          </p:nvSpPr>
          <p:spPr bwMode="auto">
            <a:xfrm>
              <a:off x="1124" y="3405"/>
              <a:ext cx="44" cy="21"/>
            </a:xfrm>
            <a:custGeom>
              <a:avLst/>
              <a:gdLst>
                <a:gd name="T0" fmla="*/ 62 w 219"/>
                <a:gd name="T1" fmla="*/ 0 h 105"/>
                <a:gd name="T2" fmla="*/ 182 w 219"/>
                <a:gd name="T3" fmla="*/ 89 h 105"/>
                <a:gd name="T4" fmla="*/ 0 w 219"/>
                <a:gd name="T5" fmla="*/ 22 h 105"/>
                <a:gd name="T6" fmla="*/ 2 w 219"/>
                <a:gd name="T7" fmla="*/ 57 h 105"/>
                <a:gd name="T8" fmla="*/ 219 w 219"/>
                <a:gd name="T9" fmla="*/ 105 h 105"/>
                <a:gd name="T10" fmla="*/ 86 w 219"/>
                <a:gd name="T11" fmla="*/ 4 h 105"/>
                <a:gd name="T12" fmla="*/ 62 w 21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19" h="105">
                  <a:moveTo>
                    <a:pt x="62" y="0"/>
                  </a:moveTo>
                  <a:lnTo>
                    <a:pt x="182" y="89"/>
                  </a:lnTo>
                  <a:lnTo>
                    <a:pt x="0" y="22"/>
                  </a:lnTo>
                  <a:lnTo>
                    <a:pt x="2" y="57"/>
                  </a:lnTo>
                  <a:lnTo>
                    <a:pt x="219" y="105"/>
                  </a:lnTo>
                  <a:lnTo>
                    <a:pt x="86" y="4"/>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3" name="Freeform 47"/>
            <p:cNvSpPr>
              <a:spLocks/>
            </p:cNvSpPr>
            <p:nvPr/>
          </p:nvSpPr>
          <p:spPr bwMode="auto">
            <a:xfrm>
              <a:off x="1108" y="3384"/>
              <a:ext cx="27" cy="18"/>
            </a:xfrm>
            <a:custGeom>
              <a:avLst/>
              <a:gdLst>
                <a:gd name="T0" fmla="*/ 6 w 135"/>
                <a:gd name="T1" fmla="*/ 0 h 89"/>
                <a:gd name="T2" fmla="*/ 4 w 135"/>
                <a:gd name="T3" fmla="*/ 2 h 89"/>
                <a:gd name="T4" fmla="*/ 3 w 135"/>
                <a:gd name="T5" fmla="*/ 7 h 89"/>
                <a:gd name="T6" fmla="*/ 1 w 135"/>
                <a:gd name="T7" fmla="*/ 13 h 89"/>
                <a:gd name="T8" fmla="*/ 0 w 135"/>
                <a:gd name="T9" fmla="*/ 21 h 89"/>
                <a:gd name="T10" fmla="*/ 2 w 135"/>
                <a:gd name="T11" fmla="*/ 23 h 89"/>
                <a:gd name="T12" fmla="*/ 7 w 135"/>
                <a:gd name="T13" fmla="*/ 30 h 89"/>
                <a:gd name="T14" fmla="*/ 14 w 135"/>
                <a:gd name="T15" fmla="*/ 41 h 89"/>
                <a:gd name="T16" fmla="*/ 24 w 135"/>
                <a:gd name="T17" fmla="*/ 54 h 89"/>
                <a:gd name="T18" fmla="*/ 34 w 135"/>
                <a:gd name="T19" fmla="*/ 65 h 89"/>
                <a:gd name="T20" fmla="*/ 43 w 135"/>
                <a:gd name="T21" fmla="*/ 76 h 89"/>
                <a:gd name="T22" fmla="*/ 51 w 135"/>
                <a:gd name="T23" fmla="*/ 83 h 89"/>
                <a:gd name="T24" fmla="*/ 56 w 135"/>
                <a:gd name="T25" fmla="*/ 87 h 89"/>
                <a:gd name="T26" fmla="*/ 61 w 135"/>
                <a:gd name="T27" fmla="*/ 87 h 89"/>
                <a:gd name="T28" fmla="*/ 67 w 135"/>
                <a:gd name="T29" fmla="*/ 88 h 89"/>
                <a:gd name="T30" fmla="*/ 76 w 135"/>
                <a:gd name="T31" fmla="*/ 89 h 89"/>
                <a:gd name="T32" fmla="*/ 86 w 135"/>
                <a:gd name="T33" fmla="*/ 89 h 89"/>
                <a:gd name="T34" fmla="*/ 97 w 135"/>
                <a:gd name="T35" fmla="*/ 89 h 89"/>
                <a:gd name="T36" fmla="*/ 108 w 135"/>
                <a:gd name="T37" fmla="*/ 87 h 89"/>
                <a:gd name="T38" fmla="*/ 121 w 135"/>
                <a:gd name="T39" fmla="*/ 83 h 89"/>
                <a:gd name="T40" fmla="*/ 135 w 135"/>
                <a:gd name="T41" fmla="*/ 77 h 89"/>
                <a:gd name="T42" fmla="*/ 116 w 135"/>
                <a:gd name="T43" fmla="*/ 75 h 89"/>
                <a:gd name="T44" fmla="*/ 99 w 135"/>
                <a:gd name="T45" fmla="*/ 70 h 89"/>
                <a:gd name="T46" fmla="*/ 81 w 135"/>
                <a:gd name="T47" fmla="*/ 61 h 89"/>
                <a:gd name="T48" fmla="*/ 65 w 135"/>
                <a:gd name="T49" fmla="*/ 51 h 89"/>
                <a:gd name="T50" fmla="*/ 48 w 135"/>
                <a:gd name="T51" fmla="*/ 39 h 89"/>
                <a:gd name="T52" fmla="*/ 33 w 135"/>
                <a:gd name="T53" fmla="*/ 27 h 89"/>
                <a:gd name="T54" fmla="*/ 18 w 135"/>
                <a:gd name="T55" fmla="*/ 13 h 89"/>
                <a:gd name="T56" fmla="*/ 6 w 135"/>
                <a:gd name="T5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89">
                  <a:moveTo>
                    <a:pt x="6" y="0"/>
                  </a:moveTo>
                  <a:lnTo>
                    <a:pt x="4" y="2"/>
                  </a:lnTo>
                  <a:lnTo>
                    <a:pt x="3" y="7"/>
                  </a:lnTo>
                  <a:lnTo>
                    <a:pt x="1" y="13"/>
                  </a:lnTo>
                  <a:lnTo>
                    <a:pt x="0" y="21"/>
                  </a:lnTo>
                  <a:lnTo>
                    <a:pt x="2" y="23"/>
                  </a:lnTo>
                  <a:lnTo>
                    <a:pt x="7" y="30"/>
                  </a:lnTo>
                  <a:lnTo>
                    <a:pt x="14" y="41"/>
                  </a:lnTo>
                  <a:lnTo>
                    <a:pt x="24" y="54"/>
                  </a:lnTo>
                  <a:lnTo>
                    <a:pt x="34" y="65"/>
                  </a:lnTo>
                  <a:lnTo>
                    <a:pt x="43" y="76"/>
                  </a:lnTo>
                  <a:lnTo>
                    <a:pt x="51" y="83"/>
                  </a:lnTo>
                  <a:lnTo>
                    <a:pt x="56" y="87"/>
                  </a:lnTo>
                  <a:lnTo>
                    <a:pt x="61" y="87"/>
                  </a:lnTo>
                  <a:lnTo>
                    <a:pt x="67" y="88"/>
                  </a:lnTo>
                  <a:lnTo>
                    <a:pt x="76" y="89"/>
                  </a:lnTo>
                  <a:lnTo>
                    <a:pt x="86" y="89"/>
                  </a:lnTo>
                  <a:lnTo>
                    <a:pt x="97" y="89"/>
                  </a:lnTo>
                  <a:lnTo>
                    <a:pt x="108" y="87"/>
                  </a:lnTo>
                  <a:lnTo>
                    <a:pt x="121" y="83"/>
                  </a:lnTo>
                  <a:lnTo>
                    <a:pt x="135" y="77"/>
                  </a:lnTo>
                  <a:lnTo>
                    <a:pt x="116" y="75"/>
                  </a:lnTo>
                  <a:lnTo>
                    <a:pt x="99" y="70"/>
                  </a:lnTo>
                  <a:lnTo>
                    <a:pt x="81" y="61"/>
                  </a:lnTo>
                  <a:lnTo>
                    <a:pt x="65" y="51"/>
                  </a:lnTo>
                  <a:lnTo>
                    <a:pt x="48" y="39"/>
                  </a:lnTo>
                  <a:lnTo>
                    <a:pt x="33" y="27"/>
                  </a:lnTo>
                  <a:lnTo>
                    <a:pt x="18" y="13"/>
                  </a:lnTo>
                  <a:lnTo>
                    <a:pt x="6"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4" name="Freeform 48"/>
            <p:cNvSpPr>
              <a:spLocks/>
            </p:cNvSpPr>
            <p:nvPr/>
          </p:nvSpPr>
          <p:spPr bwMode="auto">
            <a:xfrm>
              <a:off x="1109" y="3378"/>
              <a:ext cx="29" cy="22"/>
            </a:xfrm>
            <a:custGeom>
              <a:avLst/>
              <a:gdLst>
                <a:gd name="T0" fmla="*/ 53 w 146"/>
                <a:gd name="T1" fmla="*/ 0 h 107"/>
                <a:gd name="T2" fmla="*/ 51 w 146"/>
                <a:gd name="T3" fmla="*/ 0 h 107"/>
                <a:gd name="T4" fmla="*/ 46 w 146"/>
                <a:gd name="T5" fmla="*/ 2 h 107"/>
                <a:gd name="T6" fmla="*/ 39 w 146"/>
                <a:gd name="T7" fmla="*/ 4 h 107"/>
                <a:gd name="T8" fmla="*/ 30 w 146"/>
                <a:gd name="T9" fmla="*/ 6 h 107"/>
                <a:gd name="T10" fmla="*/ 22 w 146"/>
                <a:gd name="T11" fmla="*/ 10 h 107"/>
                <a:gd name="T12" fmla="*/ 13 w 146"/>
                <a:gd name="T13" fmla="*/ 16 h 107"/>
                <a:gd name="T14" fmla="*/ 6 w 146"/>
                <a:gd name="T15" fmla="*/ 22 h 107"/>
                <a:gd name="T16" fmla="*/ 0 w 146"/>
                <a:gd name="T17" fmla="*/ 30 h 107"/>
                <a:gd name="T18" fmla="*/ 12 w 146"/>
                <a:gd name="T19" fmla="*/ 43 h 107"/>
                <a:gd name="T20" fmla="*/ 26 w 146"/>
                <a:gd name="T21" fmla="*/ 57 h 107"/>
                <a:gd name="T22" fmla="*/ 40 w 146"/>
                <a:gd name="T23" fmla="*/ 69 h 107"/>
                <a:gd name="T24" fmla="*/ 56 w 146"/>
                <a:gd name="T25" fmla="*/ 81 h 107"/>
                <a:gd name="T26" fmla="*/ 72 w 146"/>
                <a:gd name="T27" fmla="*/ 91 h 107"/>
                <a:gd name="T28" fmla="*/ 88 w 146"/>
                <a:gd name="T29" fmla="*/ 100 h 107"/>
                <a:gd name="T30" fmla="*/ 107 w 146"/>
                <a:gd name="T31" fmla="*/ 105 h 107"/>
                <a:gd name="T32" fmla="*/ 124 w 146"/>
                <a:gd name="T33" fmla="*/ 107 h 107"/>
                <a:gd name="T34" fmla="*/ 135 w 146"/>
                <a:gd name="T35" fmla="*/ 105 h 107"/>
                <a:gd name="T36" fmla="*/ 142 w 146"/>
                <a:gd name="T37" fmla="*/ 98 h 107"/>
                <a:gd name="T38" fmla="*/ 146 w 146"/>
                <a:gd name="T39" fmla="*/ 90 h 107"/>
                <a:gd name="T40" fmla="*/ 142 w 146"/>
                <a:gd name="T41" fmla="*/ 80 h 107"/>
                <a:gd name="T42" fmla="*/ 128 w 146"/>
                <a:gd name="T43" fmla="*/ 57 h 107"/>
                <a:gd name="T44" fmla="*/ 112 w 146"/>
                <a:gd name="T45" fmla="*/ 38 h 107"/>
                <a:gd name="T46" fmla="*/ 97 w 146"/>
                <a:gd name="T47" fmla="*/ 24 h 107"/>
                <a:gd name="T48" fmla="*/ 83 w 146"/>
                <a:gd name="T49" fmla="*/ 14 h 107"/>
                <a:gd name="T50" fmla="*/ 71 w 146"/>
                <a:gd name="T51" fmla="*/ 8 h 107"/>
                <a:gd name="T52" fmla="*/ 61 w 146"/>
                <a:gd name="T53" fmla="*/ 3 h 107"/>
                <a:gd name="T54" fmla="*/ 55 w 146"/>
                <a:gd name="T55" fmla="*/ 0 h 107"/>
                <a:gd name="T56" fmla="*/ 53 w 146"/>
                <a:gd name="T5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07">
                  <a:moveTo>
                    <a:pt x="53" y="0"/>
                  </a:moveTo>
                  <a:lnTo>
                    <a:pt x="51" y="0"/>
                  </a:lnTo>
                  <a:lnTo>
                    <a:pt x="46" y="2"/>
                  </a:lnTo>
                  <a:lnTo>
                    <a:pt x="39" y="4"/>
                  </a:lnTo>
                  <a:lnTo>
                    <a:pt x="30" y="6"/>
                  </a:lnTo>
                  <a:lnTo>
                    <a:pt x="22" y="10"/>
                  </a:lnTo>
                  <a:lnTo>
                    <a:pt x="13" y="16"/>
                  </a:lnTo>
                  <a:lnTo>
                    <a:pt x="6" y="22"/>
                  </a:lnTo>
                  <a:lnTo>
                    <a:pt x="0" y="30"/>
                  </a:lnTo>
                  <a:lnTo>
                    <a:pt x="12" y="43"/>
                  </a:lnTo>
                  <a:lnTo>
                    <a:pt x="26" y="57"/>
                  </a:lnTo>
                  <a:lnTo>
                    <a:pt x="40" y="69"/>
                  </a:lnTo>
                  <a:lnTo>
                    <a:pt x="56" y="81"/>
                  </a:lnTo>
                  <a:lnTo>
                    <a:pt x="72" y="91"/>
                  </a:lnTo>
                  <a:lnTo>
                    <a:pt x="88" y="100"/>
                  </a:lnTo>
                  <a:lnTo>
                    <a:pt x="107" y="105"/>
                  </a:lnTo>
                  <a:lnTo>
                    <a:pt x="124" y="107"/>
                  </a:lnTo>
                  <a:lnTo>
                    <a:pt x="135" y="105"/>
                  </a:lnTo>
                  <a:lnTo>
                    <a:pt x="142" y="98"/>
                  </a:lnTo>
                  <a:lnTo>
                    <a:pt x="146" y="90"/>
                  </a:lnTo>
                  <a:lnTo>
                    <a:pt x="142" y="80"/>
                  </a:lnTo>
                  <a:lnTo>
                    <a:pt x="128" y="57"/>
                  </a:lnTo>
                  <a:lnTo>
                    <a:pt x="112" y="38"/>
                  </a:lnTo>
                  <a:lnTo>
                    <a:pt x="97" y="24"/>
                  </a:lnTo>
                  <a:lnTo>
                    <a:pt x="83" y="14"/>
                  </a:lnTo>
                  <a:lnTo>
                    <a:pt x="71" y="8"/>
                  </a:lnTo>
                  <a:lnTo>
                    <a:pt x="61" y="3"/>
                  </a:lnTo>
                  <a:lnTo>
                    <a:pt x="55" y="0"/>
                  </a:lnTo>
                  <a:lnTo>
                    <a:pt x="53"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45" name="Freeform 49"/>
            <p:cNvSpPr>
              <a:spLocks/>
            </p:cNvSpPr>
            <p:nvPr/>
          </p:nvSpPr>
          <p:spPr bwMode="auto">
            <a:xfrm>
              <a:off x="1124" y="3386"/>
              <a:ext cx="7" cy="5"/>
            </a:xfrm>
            <a:custGeom>
              <a:avLst/>
              <a:gdLst>
                <a:gd name="T0" fmla="*/ 0 w 36"/>
                <a:gd name="T1" fmla="*/ 0 h 26"/>
                <a:gd name="T2" fmla="*/ 1 w 36"/>
                <a:gd name="T3" fmla="*/ 1 h 26"/>
                <a:gd name="T4" fmla="*/ 6 w 36"/>
                <a:gd name="T5" fmla="*/ 3 h 26"/>
                <a:gd name="T6" fmla="*/ 11 w 36"/>
                <a:gd name="T7" fmla="*/ 5 h 26"/>
                <a:gd name="T8" fmla="*/ 19 w 36"/>
                <a:gd name="T9" fmla="*/ 7 h 26"/>
                <a:gd name="T10" fmla="*/ 25 w 36"/>
                <a:gd name="T11" fmla="*/ 11 h 26"/>
                <a:gd name="T12" fmla="*/ 31 w 36"/>
                <a:gd name="T13" fmla="*/ 15 h 26"/>
                <a:gd name="T14" fmla="*/ 35 w 36"/>
                <a:gd name="T15" fmla="*/ 17 h 26"/>
                <a:gd name="T16" fmla="*/ 36 w 36"/>
                <a:gd name="T17" fmla="*/ 20 h 26"/>
                <a:gd name="T18" fmla="*/ 35 w 36"/>
                <a:gd name="T19" fmla="*/ 23 h 26"/>
                <a:gd name="T20" fmla="*/ 32 w 36"/>
                <a:gd name="T21" fmla="*/ 25 h 26"/>
                <a:gd name="T22" fmla="*/ 30 w 36"/>
                <a:gd name="T23" fmla="*/ 26 h 26"/>
                <a:gd name="T24" fmla="*/ 28 w 36"/>
                <a:gd name="T25" fmla="*/ 26 h 26"/>
                <a:gd name="T26" fmla="*/ 0 w 3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0" y="0"/>
                  </a:moveTo>
                  <a:lnTo>
                    <a:pt x="1" y="1"/>
                  </a:lnTo>
                  <a:lnTo>
                    <a:pt x="6" y="3"/>
                  </a:lnTo>
                  <a:lnTo>
                    <a:pt x="11" y="5"/>
                  </a:lnTo>
                  <a:lnTo>
                    <a:pt x="19" y="7"/>
                  </a:lnTo>
                  <a:lnTo>
                    <a:pt x="25" y="11"/>
                  </a:lnTo>
                  <a:lnTo>
                    <a:pt x="31" y="15"/>
                  </a:lnTo>
                  <a:lnTo>
                    <a:pt x="35" y="17"/>
                  </a:lnTo>
                  <a:lnTo>
                    <a:pt x="36" y="20"/>
                  </a:lnTo>
                  <a:lnTo>
                    <a:pt x="35" y="23"/>
                  </a:lnTo>
                  <a:lnTo>
                    <a:pt x="32" y="25"/>
                  </a:lnTo>
                  <a:lnTo>
                    <a:pt x="30" y="26"/>
                  </a:lnTo>
                  <a:lnTo>
                    <a:pt x="28" y="26"/>
                  </a:lnTo>
                  <a:lnTo>
                    <a:pt x="0"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6" name="Freeform 50"/>
            <p:cNvSpPr>
              <a:spLocks/>
            </p:cNvSpPr>
            <p:nvPr/>
          </p:nvSpPr>
          <p:spPr bwMode="auto">
            <a:xfrm>
              <a:off x="1112" y="3376"/>
              <a:ext cx="11" cy="3"/>
            </a:xfrm>
            <a:custGeom>
              <a:avLst/>
              <a:gdLst>
                <a:gd name="T0" fmla="*/ 6 w 53"/>
                <a:gd name="T1" fmla="*/ 4 h 17"/>
                <a:gd name="T2" fmla="*/ 3 w 53"/>
                <a:gd name="T3" fmla="*/ 6 h 17"/>
                <a:gd name="T4" fmla="*/ 1 w 53"/>
                <a:gd name="T5" fmla="*/ 10 h 17"/>
                <a:gd name="T6" fmla="*/ 0 w 53"/>
                <a:gd name="T7" fmla="*/ 11 h 17"/>
                <a:gd name="T8" fmla="*/ 0 w 53"/>
                <a:gd name="T9" fmla="*/ 13 h 17"/>
                <a:gd name="T10" fmla="*/ 6 w 53"/>
                <a:gd name="T11" fmla="*/ 8 h 17"/>
                <a:gd name="T12" fmla="*/ 13 w 53"/>
                <a:gd name="T13" fmla="*/ 4 h 17"/>
                <a:gd name="T14" fmla="*/ 19 w 53"/>
                <a:gd name="T15" fmla="*/ 4 h 17"/>
                <a:gd name="T16" fmla="*/ 26 w 53"/>
                <a:gd name="T17" fmla="*/ 5 h 17"/>
                <a:gd name="T18" fmla="*/ 32 w 53"/>
                <a:gd name="T19" fmla="*/ 8 h 17"/>
                <a:gd name="T20" fmla="*/ 38 w 53"/>
                <a:gd name="T21" fmla="*/ 11 h 17"/>
                <a:gd name="T22" fmla="*/ 43 w 53"/>
                <a:gd name="T23" fmla="*/ 14 h 17"/>
                <a:gd name="T24" fmla="*/ 48 w 53"/>
                <a:gd name="T25" fmla="*/ 17 h 17"/>
                <a:gd name="T26" fmla="*/ 49 w 53"/>
                <a:gd name="T27" fmla="*/ 15 h 17"/>
                <a:gd name="T28" fmla="*/ 50 w 53"/>
                <a:gd name="T29" fmla="*/ 13 h 17"/>
                <a:gd name="T30" fmla="*/ 51 w 53"/>
                <a:gd name="T31" fmla="*/ 11 h 17"/>
                <a:gd name="T32" fmla="*/ 53 w 53"/>
                <a:gd name="T33" fmla="*/ 9 h 17"/>
                <a:gd name="T34" fmla="*/ 43 w 53"/>
                <a:gd name="T35" fmla="*/ 5 h 17"/>
                <a:gd name="T36" fmla="*/ 34 w 53"/>
                <a:gd name="T37" fmla="*/ 3 h 17"/>
                <a:gd name="T38" fmla="*/ 28 w 53"/>
                <a:gd name="T39" fmla="*/ 2 h 17"/>
                <a:gd name="T40" fmla="*/ 22 w 53"/>
                <a:gd name="T41" fmla="*/ 0 h 17"/>
                <a:gd name="T42" fmla="*/ 16 w 53"/>
                <a:gd name="T43" fmla="*/ 2 h 17"/>
                <a:gd name="T44" fmla="*/ 12 w 53"/>
                <a:gd name="T45" fmla="*/ 2 h 17"/>
                <a:gd name="T46" fmla="*/ 8 w 53"/>
                <a:gd name="T47" fmla="*/ 3 h 17"/>
                <a:gd name="T48" fmla="*/ 6 w 53"/>
                <a:gd name="T4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7">
                  <a:moveTo>
                    <a:pt x="6" y="4"/>
                  </a:moveTo>
                  <a:lnTo>
                    <a:pt x="3" y="6"/>
                  </a:lnTo>
                  <a:lnTo>
                    <a:pt x="1" y="10"/>
                  </a:lnTo>
                  <a:lnTo>
                    <a:pt x="0" y="11"/>
                  </a:lnTo>
                  <a:lnTo>
                    <a:pt x="0" y="13"/>
                  </a:lnTo>
                  <a:lnTo>
                    <a:pt x="6" y="8"/>
                  </a:lnTo>
                  <a:lnTo>
                    <a:pt x="13" y="4"/>
                  </a:lnTo>
                  <a:lnTo>
                    <a:pt x="19" y="4"/>
                  </a:lnTo>
                  <a:lnTo>
                    <a:pt x="26" y="5"/>
                  </a:lnTo>
                  <a:lnTo>
                    <a:pt x="32" y="8"/>
                  </a:lnTo>
                  <a:lnTo>
                    <a:pt x="38" y="11"/>
                  </a:lnTo>
                  <a:lnTo>
                    <a:pt x="43" y="14"/>
                  </a:lnTo>
                  <a:lnTo>
                    <a:pt x="48" y="17"/>
                  </a:lnTo>
                  <a:lnTo>
                    <a:pt x="49" y="15"/>
                  </a:lnTo>
                  <a:lnTo>
                    <a:pt x="50" y="13"/>
                  </a:lnTo>
                  <a:lnTo>
                    <a:pt x="51" y="11"/>
                  </a:lnTo>
                  <a:lnTo>
                    <a:pt x="53" y="9"/>
                  </a:lnTo>
                  <a:lnTo>
                    <a:pt x="43" y="5"/>
                  </a:lnTo>
                  <a:lnTo>
                    <a:pt x="34" y="3"/>
                  </a:lnTo>
                  <a:lnTo>
                    <a:pt x="28" y="2"/>
                  </a:lnTo>
                  <a:lnTo>
                    <a:pt x="22" y="0"/>
                  </a:lnTo>
                  <a:lnTo>
                    <a:pt x="16" y="2"/>
                  </a:lnTo>
                  <a:lnTo>
                    <a:pt x="12" y="2"/>
                  </a:lnTo>
                  <a:lnTo>
                    <a:pt x="8" y="3"/>
                  </a:lnTo>
                  <a:lnTo>
                    <a:pt x="6" y="4"/>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7" name="Freeform 51"/>
            <p:cNvSpPr>
              <a:spLocks/>
            </p:cNvSpPr>
            <p:nvPr/>
          </p:nvSpPr>
          <p:spPr bwMode="auto">
            <a:xfrm>
              <a:off x="1113" y="3375"/>
              <a:ext cx="10" cy="3"/>
            </a:xfrm>
            <a:custGeom>
              <a:avLst/>
              <a:gdLst>
                <a:gd name="T0" fmla="*/ 0 w 48"/>
                <a:gd name="T1" fmla="*/ 7 h 12"/>
                <a:gd name="T2" fmla="*/ 2 w 48"/>
                <a:gd name="T3" fmla="*/ 6 h 12"/>
                <a:gd name="T4" fmla="*/ 6 w 48"/>
                <a:gd name="T5" fmla="*/ 5 h 12"/>
                <a:gd name="T6" fmla="*/ 10 w 48"/>
                <a:gd name="T7" fmla="*/ 5 h 12"/>
                <a:gd name="T8" fmla="*/ 16 w 48"/>
                <a:gd name="T9" fmla="*/ 3 h 12"/>
                <a:gd name="T10" fmla="*/ 22 w 48"/>
                <a:gd name="T11" fmla="*/ 5 h 12"/>
                <a:gd name="T12" fmla="*/ 28 w 48"/>
                <a:gd name="T13" fmla="*/ 6 h 12"/>
                <a:gd name="T14" fmla="*/ 37 w 48"/>
                <a:gd name="T15" fmla="*/ 8 h 12"/>
                <a:gd name="T16" fmla="*/ 47 w 48"/>
                <a:gd name="T17" fmla="*/ 12 h 12"/>
                <a:gd name="T18" fmla="*/ 48 w 48"/>
                <a:gd name="T19" fmla="*/ 11 h 12"/>
                <a:gd name="T20" fmla="*/ 48 w 48"/>
                <a:gd name="T21" fmla="*/ 11 h 12"/>
                <a:gd name="T22" fmla="*/ 48 w 48"/>
                <a:gd name="T23" fmla="*/ 11 h 12"/>
                <a:gd name="T24" fmla="*/ 48 w 48"/>
                <a:gd name="T25" fmla="*/ 11 h 12"/>
                <a:gd name="T26" fmla="*/ 39 w 48"/>
                <a:gd name="T27" fmla="*/ 6 h 12"/>
                <a:gd name="T28" fmla="*/ 31 w 48"/>
                <a:gd name="T29" fmla="*/ 2 h 12"/>
                <a:gd name="T30" fmla="*/ 23 w 48"/>
                <a:gd name="T31" fmla="*/ 0 h 12"/>
                <a:gd name="T32" fmla="*/ 17 w 48"/>
                <a:gd name="T33" fmla="*/ 0 h 12"/>
                <a:gd name="T34" fmla="*/ 11 w 48"/>
                <a:gd name="T35" fmla="*/ 1 h 12"/>
                <a:gd name="T36" fmla="*/ 7 w 48"/>
                <a:gd name="T37" fmla="*/ 2 h 12"/>
                <a:gd name="T38" fmla="*/ 4 w 48"/>
                <a:gd name="T39" fmla="*/ 5 h 12"/>
                <a:gd name="T40" fmla="*/ 0 w 48"/>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2">
                  <a:moveTo>
                    <a:pt x="0" y="7"/>
                  </a:moveTo>
                  <a:lnTo>
                    <a:pt x="2" y="6"/>
                  </a:lnTo>
                  <a:lnTo>
                    <a:pt x="6" y="5"/>
                  </a:lnTo>
                  <a:lnTo>
                    <a:pt x="10" y="5"/>
                  </a:lnTo>
                  <a:lnTo>
                    <a:pt x="16" y="3"/>
                  </a:lnTo>
                  <a:lnTo>
                    <a:pt x="22" y="5"/>
                  </a:lnTo>
                  <a:lnTo>
                    <a:pt x="28" y="6"/>
                  </a:lnTo>
                  <a:lnTo>
                    <a:pt x="37" y="8"/>
                  </a:lnTo>
                  <a:lnTo>
                    <a:pt x="47" y="12"/>
                  </a:lnTo>
                  <a:lnTo>
                    <a:pt x="48" y="11"/>
                  </a:lnTo>
                  <a:lnTo>
                    <a:pt x="48" y="11"/>
                  </a:lnTo>
                  <a:lnTo>
                    <a:pt x="48" y="11"/>
                  </a:lnTo>
                  <a:lnTo>
                    <a:pt x="48" y="11"/>
                  </a:lnTo>
                  <a:lnTo>
                    <a:pt x="39" y="6"/>
                  </a:lnTo>
                  <a:lnTo>
                    <a:pt x="31" y="2"/>
                  </a:lnTo>
                  <a:lnTo>
                    <a:pt x="23" y="0"/>
                  </a:lnTo>
                  <a:lnTo>
                    <a:pt x="17" y="0"/>
                  </a:lnTo>
                  <a:lnTo>
                    <a:pt x="11" y="1"/>
                  </a:lnTo>
                  <a:lnTo>
                    <a:pt x="7" y="2"/>
                  </a:lnTo>
                  <a:lnTo>
                    <a:pt x="4" y="5"/>
                  </a:lnTo>
                  <a:lnTo>
                    <a:pt x="0" y="7"/>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8" name="Freeform 52"/>
            <p:cNvSpPr>
              <a:spLocks/>
            </p:cNvSpPr>
            <p:nvPr/>
          </p:nvSpPr>
          <p:spPr bwMode="auto">
            <a:xfrm>
              <a:off x="1105" y="3380"/>
              <a:ext cx="17" cy="26"/>
            </a:xfrm>
            <a:custGeom>
              <a:avLst/>
              <a:gdLst>
                <a:gd name="T0" fmla="*/ 22 w 86"/>
                <a:gd name="T1" fmla="*/ 0 h 132"/>
                <a:gd name="T2" fmla="*/ 8 w 86"/>
                <a:gd name="T3" fmla="*/ 23 h 132"/>
                <a:gd name="T4" fmla="*/ 2 w 86"/>
                <a:gd name="T5" fmla="*/ 44 h 132"/>
                <a:gd name="T6" fmla="*/ 0 w 86"/>
                <a:gd name="T7" fmla="*/ 63 h 132"/>
                <a:gd name="T8" fmla="*/ 5 w 86"/>
                <a:gd name="T9" fmla="*/ 81 h 132"/>
                <a:gd name="T10" fmla="*/ 13 w 86"/>
                <a:gd name="T11" fmla="*/ 97 h 132"/>
                <a:gd name="T12" fmla="*/ 22 w 86"/>
                <a:gd name="T13" fmla="*/ 111 h 132"/>
                <a:gd name="T14" fmla="*/ 33 w 86"/>
                <a:gd name="T15" fmla="*/ 122 h 132"/>
                <a:gd name="T16" fmla="*/ 43 w 86"/>
                <a:gd name="T17" fmla="*/ 132 h 132"/>
                <a:gd name="T18" fmla="*/ 48 w 86"/>
                <a:gd name="T19" fmla="*/ 132 h 132"/>
                <a:gd name="T20" fmla="*/ 53 w 86"/>
                <a:gd name="T21" fmla="*/ 131 h 132"/>
                <a:gd name="T22" fmla="*/ 58 w 86"/>
                <a:gd name="T23" fmla="*/ 131 h 132"/>
                <a:gd name="T24" fmla="*/ 64 w 86"/>
                <a:gd name="T25" fmla="*/ 130 h 132"/>
                <a:gd name="T26" fmla="*/ 69 w 86"/>
                <a:gd name="T27" fmla="*/ 130 h 132"/>
                <a:gd name="T28" fmla="*/ 75 w 86"/>
                <a:gd name="T29" fmla="*/ 128 h 132"/>
                <a:gd name="T30" fmla="*/ 80 w 86"/>
                <a:gd name="T31" fmla="*/ 128 h 132"/>
                <a:gd name="T32" fmla="*/ 86 w 86"/>
                <a:gd name="T33" fmla="*/ 127 h 132"/>
                <a:gd name="T34" fmla="*/ 48 w 86"/>
                <a:gd name="T35" fmla="*/ 115 h 132"/>
                <a:gd name="T36" fmla="*/ 25 w 86"/>
                <a:gd name="T37" fmla="*/ 98 h 132"/>
                <a:gd name="T38" fmla="*/ 13 w 86"/>
                <a:gd name="T39" fmla="*/ 77 h 132"/>
                <a:gd name="T40" fmla="*/ 9 w 86"/>
                <a:gd name="T41" fmla="*/ 55 h 132"/>
                <a:gd name="T42" fmla="*/ 10 w 86"/>
                <a:gd name="T43" fmla="*/ 34 h 132"/>
                <a:gd name="T44" fmla="*/ 15 w 86"/>
                <a:gd name="T45" fmla="*/ 17 h 132"/>
                <a:gd name="T46" fmla="*/ 20 w 86"/>
                <a:gd name="T47" fmla="*/ 5 h 132"/>
                <a:gd name="T48" fmla="*/ 22 w 86"/>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32">
                  <a:moveTo>
                    <a:pt x="22" y="0"/>
                  </a:moveTo>
                  <a:lnTo>
                    <a:pt x="8" y="23"/>
                  </a:lnTo>
                  <a:lnTo>
                    <a:pt x="2" y="44"/>
                  </a:lnTo>
                  <a:lnTo>
                    <a:pt x="0" y="63"/>
                  </a:lnTo>
                  <a:lnTo>
                    <a:pt x="5" y="81"/>
                  </a:lnTo>
                  <a:lnTo>
                    <a:pt x="13" y="97"/>
                  </a:lnTo>
                  <a:lnTo>
                    <a:pt x="22" y="111"/>
                  </a:lnTo>
                  <a:lnTo>
                    <a:pt x="33" y="122"/>
                  </a:lnTo>
                  <a:lnTo>
                    <a:pt x="43" y="132"/>
                  </a:lnTo>
                  <a:lnTo>
                    <a:pt x="48" y="132"/>
                  </a:lnTo>
                  <a:lnTo>
                    <a:pt x="53" y="131"/>
                  </a:lnTo>
                  <a:lnTo>
                    <a:pt x="58" y="131"/>
                  </a:lnTo>
                  <a:lnTo>
                    <a:pt x="64" y="130"/>
                  </a:lnTo>
                  <a:lnTo>
                    <a:pt x="69" y="130"/>
                  </a:lnTo>
                  <a:lnTo>
                    <a:pt x="75" y="128"/>
                  </a:lnTo>
                  <a:lnTo>
                    <a:pt x="80" y="128"/>
                  </a:lnTo>
                  <a:lnTo>
                    <a:pt x="86" y="127"/>
                  </a:lnTo>
                  <a:lnTo>
                    <a:pt x="48" y="115"/>
                  </a:lnTo>
                  <a:lnTo>
                    <a:pt x="25" y="98"/>
                  </a:lnTo>
                  <a:lnTo>
                    <a:pt x="13" y="77"/>
                  </a:lnTo>
                  <a:lnTo>
                    <a:pt x="9" y="55"/>
                  </a:lnTo>
                  <a:lnTo>
                    <a:pt x="10" y="34"/>
                  </a:lnTo>
                  <a:lnTo>
                    <a:pt x="15" y="17"/>
                  </a:lnTo>
                  <a:lnTo>
                    <a:pt x="20" y="5"/>
                  </a:lnTo>
                  <a:lnTo>
                    <a:pt x="22"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9" name="Freeform 53"/>
            <p:cNvSpPr>
              <a:spLocks/>
            </p:cNvSpPr>
            <p:nvPr/>
          </p:nvSpPr>
          <p:spPr bwMode="auto">
            <a:xfrm>
              <a:off x="1096" y="3374"/>
              <a:ext cx="32" cy="32"/>
            </a:xfrm>
            <a:custGeom>
              <a:avLst/>
              <a:gdLst>
                <a:gd name="T0" fmla="*/ 91 w 162"/>
                <a:gd name="T1" fmla="*/ 14 h 163"/>
                <a:gd name="T2" fmla="*/ 98 w 162"/>
                <a:gd name="T3" fmla="*/ 10 h 163"/>
                <a:gd name="T4" fmla="*/ 110 w 162"/>
                <a:gd name="T5" fmla="*/ 9 h 163"/>
                <a:gd name="T6" fmla="*/ 126 w 162"/>
                <a:gd name="T7" fmla="*/ 15 h 163"/>
                <a:gd name="T8" fmla="*/ 135 w 162"/>
                <a:gd name="T9" fmla="*/ 17 h 163"/>
                <a:gd name="T10" fmla="*/ 136 w 162"/>
                <a:gd name="T11" fmla="*/ 14 h 163"/>
                <a:gd name="T12" fmla="*/ 130 w 162"/>
                <a:gd name="T13" fmla="*/ 9 h 163"/>
                <a:gd name="T14" fmla="*/ 114 w 162"/>
                <a:gd name="T15" fmla="*/ 3 h 163"/>
                <a:gd name="T16" fmla="*/ 95 w 162"/>
                <a:gd name="T17" fmla="*/ 1 h 163"/>
                <a:gd name="T18" fmla="*/ 78 w 162"/>
                <a:gd name="T19" fmla="*/ 10 h 163"/>
                <a:gd name="T20" fmla="*/ 70 w 162"/>
                <a:gd name="T21" fmla="*/ 21 h 163"/>
                <a:gd name="T22" fmla="*/ 54 w 162"/>
                <a:gd name="T23" fmla="*/ 26 h 163"/>
                <a:gd name="T24" fmla="*/ 30 w 162"/>
                <a:gd name="T25" fmla="*/ 36 h 163"/>
                <a:gd name="T26" fmla="*/ 11 w 162"/>
                <a:gd name="T27" fmla="*/ 53 h 163"/>
                <a:gd name="T28" fmla="*/ 0 w 162"/>
                <a:gd name="T29" fmla="*/ 85 h 163"/>
                <a:gd name="T30" fmla="*/ 4 w 162"/>
                <a:gd name="T31" fmla="*/ 117 h 163"/>
                <a:gd name="T32" fmla="*/ 8 w 162"/>
                <a:gd name="T33" fmla="*/ 101 h 163"/>
                <a:gd name="T34" fmla="*/ 20 w 162"/>
                <a:gd name="T35" fmla="*/ 60 h 163"/>
                <a:gd name="T36" fmla="*/ 43 w 162"/>
                <a:gd name="T37" fmla="*/ 38 h 163"/>
                <a:gd name="T38" fmla="*/ 62 w 162"/>
                <a:gd name="T39" fmla="*/ 31 h 163"/>
                <a:gd name="T40" fmla="*/ 41 w 162"/>
                <a:gd name="T41" fmla="*/ 44 h 163"/>
                <a:gd name="T42" fmla="*/ 20 w 162"/>
                <a:gd name="T43" fmla="*/ 79 h 163"/>
                <a:gd name="T44" fmla="*/ 22 w 162"/>
                <a:gd name="T45" fmla="*/ 114 h 163"/>
                <a:gd name="T46" fmla="*/ 35 w 162"/>
                <a:gd name="T47" fmla="*/ 145 h 163"/>
                <a:gd name="T48" fmla="*/ 54 w 162"/>
                <a:gd name="T49" fmla="*/ 159 h 163"/>
                <a:gd name="T50" fmla="*/ 71 w 162"/>
                <a:gd name="T51" fmla="*/ 163 h 163"/>
                <a:gd name="T52" fmla="*/ 75 w 162"/>
                <a:gd name="T53" fmla="*/ 163 h 163"/>
                <a:gd name="T54" fmla="*/ 83 w 162"/>
                <a:gd name="T55" fmla="*/ 163 h 163"/>
                <a:gd name="T56" fmla="*/ 79 w 162"/>
                <a:gd name="T57" fmla="*/ 153 h 163"/>
                <a:gd name="T58" fmla="*/ 59 w 162"/>
                <a:gd name="T59" fmla="*/ 128 h 163"/>
                <a:gd name="T60" fmla="*/ 46 w 162"/>
                <a:gd name="T61" fmla="*/ 94 h 163"/>
                <a:gd name="T62" fmla="*/ 54 w 162"/>
                <a:gd name="T63" fmla="*/ 54 h 163"/>
                <a:gd name="T64" fmla="*/ 66 w 162"/>
                <a:gd name="T65" fmla="*/ 36 h 163"/>
                <a:gd name="T66" fmla="*/ 56 w 162"/>
                <a:gd name="T67" fmla="*/ 65 h 163"/>
                <a:gd name="T68" fmla="*/ 59 w 162"/>
                <a:gd name="T69" fmla="*/ 108 h 163"/>
                <a:gd name="T70" fmla="*/ 94 w 162"/>
                <a:gd name="T71" fmla="*/ 146 h 163"/>
                <a:gd name="T72" fmla="*/ 141 w 162"/>
                <a:gd name="T73" fmla="*/ 156 h 163"/>
                <a:gd name="T74" fmla="*/ 156 w 162"/>
                <a:gd name="T75" fmla="*/ 151 h 163"/>
                <a:gd name="T76" fmla="*/ 157 w 162"/>
                <a:gd name="T77" fmla="*/ 146 h 163"/>
                <a:gd name="T78" fmla="*/ 129 w 162"/>
                <a:gd name="T79" fmla="*/ 136 h 163"/>
                <a:gd name="T80" fmla="*/ 93 w 162"/>
                <a:gd name="T81" fmla="*/ 115 h 163"/>
                <a:gd name="T82" fmla="*/ 77 w 162"/>
                <a:gd name="T83" fmla="*/ 79 h 163"/>
                <a:gd name="T84" fmla="*/ 88 w 162"/>
                <a:gd name="T85" fmla="*/ 61 h 163"/>
                <a:gd name="T86" fmla="*/ 94 w 162"/>
                <a:gd name="T87" fmla="*/ 59 h 163"/>
                <a:gd name="T88" fmla="*/ 103 w 162"/>
                <a:gd name="T89" fmla="*/ 54 h 163"/>
                <a:gd name="T90" fmla="*/ 111 w 162"/>
                <a:gd name="T91" fmla="*/ 48 h 163"/>
                <a:gd name="T92" fmla="*/ 120 w 162"/>
                <a:gd name="T93" fmla="*/ 39 h 163"/>
                <a:gd name="T94" fmla="*/ 129 w 162"/>
                <a:gd name="T95" fmla="*/ 29 h 163"/>
                <a:gd name="T96" fmla="*/ 119 w 162"/>
                <a:gd name="T97" fmla="*/ 23 h 163"/>
                <a:gd name="T98" fmla="*/ 107 w 162"/>
                <a:gd name="T99" fmla="*/ 17 h 163"/>
                <a:gd name="T100" fmla="*/ 94 w 162"/>
                <a:gd name="T101" fmla="*/ 16 h 163"/>
                <a:gd name="T102" fmla="*/ 81 w 162"/>
                <a:gd name="T103" fmla="*/ 25 h 163"/>
                <a:gd name="T104" fmla="*/ 82 w 162"/>
                <a:gd name="T105" fmla="*/ 21 h 163"/>
                <a:gd name="T106" fmla="*/ 87 w 162"/>
                <a:gd name="T107"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63">
                  <a:moveTo>
                    <a:pt x="87" y="16"/>
                  </a:moveTo>
                  <a:lnTo>
                    <a:pt x="91" y="14"/>
                  </a:lnTo>
                  <a:lnTo>
                    <a:pt x="94" y="11"/>
                  </a:lnTo>
                  <a:lnTo>
                    <a:pt x="98" y="10"/>
                  </a:lnTo>
                  <a:lnTo>
                    <a:pt x="104" y="9"/>
                  </a:lnTo>
                  <a:lnTo>
                    <a:pt x="110" y="9"/>
                  </a:lnTo>
                  <a:lnTo>
                    <a:pt x="118" y="11"/>
                  </a:lnTo>
                  <a:lnTo>
                    <a:pt x="126" y="15"/>
                  </a:lnTo>
                  <a:lnTo>
                    <a:pt x="135" y="20"/>
                  </a:lnTo>
                  <a:lnTo>
                    <a:pt x="135" y="17"/>
                  </a:lnTo>
                  <a:lnTo>
                    <a:pt x="136" y="16"/>
                  </a:lnTo>
                  <a:lnTo>
                    <a:pt x="136" y="14"/>
                  </a:lnTo>
                  <a:lnTo>
                    <a:pt x="136" y="12"/>
                  </a:lnTo>
                  <a:lnTo>
                    <a:pt x="130" y="9"/>
                  </a:lnTo>
                  <a:lnTo>
                    <a:pt x="122" y="5"/>
                  </a:lnTo>
                  <a:lnTo>
                    <a:pt x="114" y="3"/>
                  </a:lnTo>
                  <a:lnTo>
                    <a:pt x="104" y="0"/>
                  </a:lnTo>
                  <a:lnTo>
                    <a:pt x="95" y="1"/>
                  </a:lnTo>
                  <a:lnTo>
                    <a:pt x="87" y="4"/>
                  </a:lnTo>
                  <a:lnTo>
                    <a:pt x="78" y="10"/>
                  </a:lnTo>
                  <a:lnTo>
                    <a:pt x="72" y="21"/>
                  </a:lnTo>
                  <a:lnTo>
                    <a:pt x="70" y="21"/>
                  </a:lnTo>
                  <a:lnTo>
                    <a:pt x="63" y="23"/>
                  </a:lnTo>
                  <a:lnTo>
                    <a:pt x="54" y="26"/>
                  </a:lnTo>
                  <a:lnTo>
                    <a:pt x="43" y="29"/>
                  </a:lnTo>
                  <a:lnTo>
                    <a:pt x="30" y="36"/>
                  </a:lnTo>
                  <a:lnTo>
                    <a:pt x="19" y="43"/>
                  </a:lnTo>
                  <a:lnTo>
                    <a:pt x="11" y="53"/>
                  </a:lnTo>
                  <a:lnTo>
                    <a:pt x="4" y="64"/>
                  </a:lnTo>
                  <a:lnTo>
                    <a:pt x="0" y="85"/>
                  </a:lnTo>
                  <a:lnTo>
                    <a:pt x="1" y="102"/>
                  </a:lnTo>
                  <a:lnTo>
                    <a:pt x="4" y="117"/>
                  </a:lnTo>
                  <a:lnTo>
                    <a:pt x="11" y="129"/>
                  </a:lnTo>
                  <a:lnTo>
                    <a:pt x="8" y="101"/>
                  </a:lnTo>
                  <a:lnTo>
                    <a:pt x="12" y="77"/>
                  </a:lnTo>
                  <a:lnTo>
                    <a:pt x="20" y="60"/>
                  </a:lnTo>
                  <a:lnTo>
                    <a:pt x="32" y="48"/>
                  </a:lnTo>
                  <a:lnTo>
                    <a:pt x="43" y="38"/>
                  </a:lnTo>
                  <a:lnTo>
                    <a:pt x="54" y="33"/>
                  </a:lnTo>
                  <a:lnTo>
                    <a:pt x="62" y="31"/>
                  </a:lnTo>
                  <a:lnTo>
                    <a:pt x="65" y="29"/>
                  </a:lnTo>
                  <a:lnTo>
                    <a:pt x="41" y="44"/>
                  </a:lnTo>
                  <a:lnTo>
                    <a:pt x="27" y="61"/>
                  </a:lnTo>
                  <a:lnTo>
                    <a:pt x="20" y="79"/>
                  </a:lnTo>
                  <a:lnTo>
                    <a:pt x="19" y="97"/>
                  </a:lnTo>
                  <a:lnTo>
                    <a:pt x="22" y="114"/>
                  </a:lnTo>
                  <a:lnTo>
                    <a:pt x="28" y="131"/>
                  </a:lnTo>
                  <a:lnTo>
                    <a:pt x="35" y="145"/>
                  </a:lnTo>
                  <a:lnTo>
                    <a:pt x="41" y="155"/>
                  </a:lnTo>
                  <a:lnTo>
                    <a:pt x="54" y="159"/>
                  </a:lnTo>
                  <a:lnTo>
                    <a:pt x="63" y="162"/>
                  </a:lnTo>
                  <a:lnTo>
                    <a:pt x="71" y="163"/>
                  </a:lnTo>
                  <a:lnTo>
                    <a:pt x="73" y="163"/>
                  </a:lnTo>
                  <a:lnTo>
                    <a:pt x="75" y="163"/>
                  </a:lnTo>
                  <a:lnTo>
                    <a:pt x="78" y="163"/>
                  </a:lnTo>
                  <a:lnTo>
                    <a:pt x="83" y="163"/>
                  </a:lnTo>
                  <a:lnTo>
                    <a:pt x="89" y="163"/>
                  </a:lnTo>
                  <a:lnTo>
                    <a:pt x="79" y="153"/>
                  </a:lnTo>
                  <a:lnTo>
                    <a:pt x="68" y="142"/>
                  </a:lnTo>
                  <a:lnTo>
                    <a:pt x="59" y="128"/>
                  </a:lnTo>
                  <a:lnTo>
                    <a:pt x="51" y="112"/>
                  </a:lnTo>
                  <a:lnTo>
                    <a:pt x="46" y="94"/>
                  </a:lnTo>
                  <a:lnTo>
                    <a:pt x="48" y="75"/>
                  </a:lnTo>
                  <a:lnTo>
                    <a:pt x="54" y="54"/>
                  </a:lnTo>
                  <a:lnTo>
                    <a:pt x="68" y="31"/>
                  </a:lnTo>
                  <a:lnTo>
                    <a:pt x="66" y="36"/>
                  </a:lnTo>
                  <a:lnTo>
                    <a:pt x="61" y="48"/>
                  </a:lnTo>
                  <a:lnTo>
                    <a:pt x="56" y="65"/>
                  </a:lnTo>
                  <a:lnTo>
                    <a:pt x="55" y="86"/>
                  </a:lnTo>
                  <a:lnTo>
                    <a:pt x="59" y="108"/>
                  </a:lnTo>
                  <a:lnTo>
                    <a:pt x="71" y="129"/>
                  </a:lnTo>
                  <a:lnTo>
                    <a:pt x="94" y="146"/>
                  </a:lnTo>
                  <a:lnTo>
                    <a:pt x="132" y="158"/>
                  </a:lnTo>
                  <a:lnTo>
                    <a:pt x="141" y="156"/>
                  </a:lnTo>
                  <a:lnTo>
                    <a:pt x="148" y="153"/>
                  </a:lnTo>
                  <a:lnTo>
                    <a:pt x="156" y="151"/>
                  </a:lnTo>
                  <a:lnTo>
                    <a:pt x="162" y="147"/>
                  </a:lnTo>
                  <a:lnTo>
                    <a:pt x="157" y="146"/>
                  </a:lnTo>
                  <a:lnTo>
                    <a:pt x="145" y="142"/>
                  </a:lnTo>
                  <a:lnTo>
                    <a:pt x="129" y="136"/>
                  </a:lnTo>
                  <a:lnTo>
                    <a:pt x="110" y="128"/>
                  </a:lnTo>
                  <a:lnTo>
                    <a:pt x="93" y="115"/>
                  </a:lnTo>
                  <a:lnTo>
                    <a:pt x="82" y="98"/>
                  </a:lnTo>
                  <a:lnTo>
                    <a:pt x="77" y="79"/>
                  </a:lnTo>
                  <a:lnTo>
                    <a:pt x="83" y="54"/>
                  </a:lnTo>
                  <a:lnTo>
                    <a:pt x="88" y="61"/>
                  </a:lnTo>
                  <a:lnTo>
                    <a:pt x="91" y="60"/>
                  </a:lnTo>
                  <a:lnTo>
                    <a:pt x="94" y="59"/>
                  </a:lnTo>
                  <a:lnTo>
                    <a:pt x="98" y="56"/>
                  </a:lnTo>
                  <a:lnTo>
                    <a:pt x="103" y="54"/>
                  </a:lnTo>
                  <a:lnTo>
                    <a:pt x="93" y="36"/>
                  </a:lnTo>
                  <a:lnTo>
                    <a:pt x="111" y="48"/>
                  </a:lnTo>
                  <a:lnTo>
                    <a:pt x="116" y="44"/>
                  </a:lnTo>
                  <a:lnTo>
                    <a:pt x="120" y="39"/>
                  </a:lnTo>
                  <a:lnTo>
                    <a:pt x="125" y="34"/>
                  </a:lnTo>
                  <a:lnTo>
                    <a:pt x="129" y="29"/>
                  </a:lnTo>
                  <a:lnTo>
                    <a:pt x="124" y="26"/>
                  </a:lnTo>
                  <a:lnTo>
                    <a:pt x="119" y="23"/>
                  </a:lnTo>
                  <a:lnTo>
                    <a:pt x="113" y="20"/>
                  </a:lnTo>
                  <a:lnTo>
                    <a:pt x="107" y="17"/>
                  </a:lnTo>
                  <a:lnTo>
                    <a:pt x="100" y="16"/>
                  </a:lnTo>
                  <a:lnTo>
                    <a:pt x="94" y="16"/>
                  </a:lnTo>
                  <a:lnTo>
                    <a:pt x="87" y="20"/>
                  </a:lnTo>
                  <a:lnTo>
                    <a:pt x="81" y="25"/>
                  </a:lnTo>
                  <a:lnTo>
                    <a:pt x="81" y="23"/>
                  </a:lnTo>
                  <a:lnTo>
                    <a:pt x="82" y="21"/>
                  </a:lnTo>
                  <a:lnTo>
                    <a:pt x="83" y="18"/>
                  </a:lnTo>
                  <a:lnTo>
                    <a:pt x="8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0" name="Freeform 54"/>
            <p:cNvSpPr>
              <a:spLocks/>
            </p:cNvSpPr>
            <p:nvPr/>
          </p:nvSpPr>
          <p:spPr bwMode="auto">
            <a:xfrm>
              <a:off x="1097" y="3379"/>
              <a:ext cx="12" cy="26"/>
            </a:xfrm>
            <a:custGeom>
              <a:avLst/>
              <a:gdLst>
                <a:gd name="T0" fmla="*/ 57 w 57"/>
                <a:gd name="T1" fmla="*/ 0 h 126"/>
                <a:gd name="T2" fmla="*/ 54 w 57"/>
                <a:gd name="T3" fmla="*/ 2 h 126"/>
                <a:gd name="T4" fmla="*/ 46 w 57"/>
                <a:gd name="T5" fmla="*/ 4 h 126"/>
                <a:gd name="T6" fmla="*/ 35 w 57"/>
                <a:gd name="T7" fmla="*/ 9 h 126"/>
                <a:gd name="T8" fmla="*/ 24 w 57"/>
                <a:gd name="T9" fmla="*/ 19 h 126"/>
                <a:gd name="T10" fmla="*/ 12 w 57"/>
                <a:gd name="T11" fmla="*/ 31 h 126"/>
                <a:gd name="T12" fmla="*/ 4 w 57"/>
                <a:gd name="T13" fmla="*/ 48 h 126"/>
                <a:gd name="T14" fmla="*/ 0 w 57"/>
                <a:gd name="T15" fmla="*/ 72 h 126"/>
                <a:gd name="T16" fmla="*/ 3 w 57"/>
                <a:gd name="T17" fmla="*/ 100 h 126"/>
                <a:gd name="T18" fmla="*/ 9 w 57"/>
                <a:gd name="T19" fmla="*/ 108 h 126"/>
                <a:gd name="T20" fmla="*/ 16 w 57"/>
                <a:gd name="T21" fmla="*/ 116 h 126"/>
                <a:gd name="T22" fmla="*/ 25 w 57"/>
                <a:gd name="T23" fmla="*/ 121 h 126"/>
                <a:gd name="T24" fmla="*/ 33 w 57"/>
                <a:gd name="T25" fmla="*/ 126 h 126"/>
                <a:gd name="T26" fmla="*/ 27 w 57"/>
                <a:gd name="T27" fmla="*/ 116 h 126"/>
                <a:gd name="T28" fmla="*/ 20 w 57"/>
                <a:gd name="T29" fmla="*/ 102 h 126"/>
                <a:gd name="T30" fmla="*/ 14 w 57"/>
                <a:gd name="T31" fmla="*/ 85 h 126"/>
                <a:gd name="T32" fmla="*/ 11 w 57"/>
                <a:gd name="T33" fmla="*/ 68 h 126"/>
                <a:gd name="T34" fmla="*/ 12 w 57"/>
                <a:gd name="T35" fmla="*/ 50 h 126"/>
                <a:gd name="T36" fmla="*/ 19 w 57"/>
                <a:gd name="T37" fmla="*/ 32 h 126"/>
                <a:gd name="T38" fmla="*/ 33 w 57"/>
                <a:gd name="T39" fmla="*/ 15 h 126"/>
                <a:gd name="T40" fmla="*/ 57 w 57"/>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26">
                  <a:moveTo>
                    <a:pt x="57" y="0"/>
                  </a:moveTo>
                  <a:lnTo>
                    <a:pt x="54" y="2"/>
                  </a:lnTo>
                  <a:lnTo>
                    <a:pt x="46" y="4"/>
                  </a:lnTo>
                  <a:lnTo>
                    <a:pt x="35" y="9"/>
                  </a:lnTo>
                  <a:lnTo>
                    <a:pt x="24" y="19"/>
                  </a:lnTo>
                  <a:lnTo>
                    <a:pt x="12" y="31"/>
                  </a:lnTo>
                  <a:lnTo>
                    <a:pt x="4" y="48"/>
                  </a:lnTo>
                  <a:lnTo>
                    <a:pt x="0" y="72"/>
                  </a:lnTo>
                  <a:lnTo>
                    <a:pt x="3" y="100"/>
                  </a:lnTo>
                  <a:lnTo>
                    <a:pt x="9" y="108"/>
                  </a:lnTo>
                  <a:lnTo>
                    <a:pt x="16" y="116"/>
                  </a:lnTo>
                  <a:lnTo>
                    <a:pt x="25" y="121"/>
                  </a:lnTo>
                  <a:lnTo>
                    <a:pt x="33" y="126"/>
                  </a:lnTo>
                  <a:lnTo>
                    <a:pt x="27" y="116"/>
                  </a:lnTo>
                  <a:lnTo>
                    <a:pt x="20" y="102"/>
                  </a:lnTo>
                  <a:lnTo>
                    <a:pt x="14" y="85"/>
                  </a:lnTo>
                  <a:lnTo>
                    <a:pt x="11" y="68"/>
                  </a:lnTo>
                  <a:lnTo>
                    <a:pt x="12" y="50"/>
                  </a:lnTo>
                  <a:lnTo>
                    <a:pt x="19" y="32"/>
                  </a:lnTo>
                  <a:lnTo>
                    <a:pt x="33" y="15"/>
                  </a:lnTo>
                  <a:lnTo>
                    <a:pt x="57"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1" name="Freeform 55"/>
            <p:cNvSpPr>
              <a:spLocks/>
            </p:cNvSpPr>
            <p:nvPr/>
          </p:nvSpPr>
          <p:spPr bwMode="auto">
            <a:xfrm>
              <a:off x="1112" y="3394"/>
              <a:ext cx="6" cy="6"/>
            </a:xfrm>
            <a:custGeom>
              <a:avLst/>
              <a:gdLst>
                <a:gd name="T0" fmla="*/ 30 w 31"/>
                <a:gd name="T1" fmla="*/ 22 h 27"/>
                <a:gd name="T2" fmla="*/ 31 w 31"/>
                <a:gd name="T3" fmla="*/ 19 h 27"/>
                <a:gd name="T4" fmla="*/ 30 w 31"/>
                <a:gd name="T5" fmla="*/ 14 h 27"/>
                <a:gd name="T6" fmla="*/ 26 w 31"/>
                <a:gd name="T7" fmla="*/ 9 h 27"/>
                <a:gd name="T8" fmla="*/ 21 w 31"/>
                <a:gd name="T9" fmla="*/ 4 h 27"/>
                <a:gd name="T10" fmla="*/ 15 w 31"/>
                <a:gd name="T11" fmla="*/ 2 h 27"/>
                <a:gd name="T12" fmla="*/ 10 w 31"/>
                <a:gd name="T13" fmla="*/ 0 h 27"/>
                <a:gd name="T14" fmla="*/ 5 w 31"/>
                <a:gd name="T15" fmla="*/ 2 h 27"/>
                <a:gd name="T16" fmla="*/ 2 w 31"/>
                <a:gd name="T17" fmla="*/ 4 h 27"/>
                <a:gd name="T18" fmla="*/ 0 w 31"/>
                <a:gd name="T19" fmla="*/ 8 h 27"/>
                <a:gd name="T20" fmla="*/ 2 w 31"/>
                <a:gd name="T21" fmla="*/ 13 h 27"/>
                <a:gd name="T22" fmla="*/ 4 w 31"/>
                <a:gd name="T23" fmla="*/ 19 h 27"/>
                <a:gd name="T24" fmla="*/ 9 w 31"/>
                <a:gd name="T25" fmla="*/ 22 h 27"/>
                <a:gd name="T26" fmla="*/ 15 w 31"/>
                <a:gd name="T27" fmla="*/ 26 h 27"/>
                <a:gd name="T28" fmla="*/ 21 w 31"/>
                <a:gd name="T29" fmla="*/ 27 h 27"/>
                <a:gd name="T30" fmla="*/ 26 w 31"/>
                <a:gd name="T31" fmla="*/ 26 h 27"/>
                <a:gd name="T32" fmla="*/ 30 w 31"/>
                <a:gd name="T3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7">
                  <a:moveTo>
                    <a:pt x="30" y="22"/>
                  </a:moveTo>
                  <a:lnTo>
                    <a:pt x="31" y="19"/>
                  </a:lnTo>
                  <a:lnTo>
                    <a:pt x="30" y="14"/>
                  </a:lnTo>
                  <a:lnTo>
                    <a:pt x="26" y="9"/>
                  </a:lnTo>
                  <a:lnTo>
                    <a:pt x="21" y="4"/>
                  </a:lnTo>
                  <a:lnTo>
                    <a:pt x="15" y="2"/>
                  </a:lnTo>
                  <a:lnTo>
                    <a:pt x="10" y="0"/>
                  </a:lnTo>
                  <a:lnTo>
                    <a:pt x="5" y="2"/>
                  </a:lnTo>
                  <a:lnTo>
                    <a:pt x="2" y="4"/>
                  </a:lnTo>
                  <a:lnTo>
                    <a:pt x="0" y="8"/>
                  </a:lnTo>
                  <a:lnTo>
                    <a:pt x="2" y="13"/>
                  </a:lnTo>
                  <a:lnTo>
                    <a:pt x="4" y="19"/>
                  </a:lnTo>
                  <a:lnTo>
                    <a:pt x="9" y="22"/>
                  </a:lnTo>
                  <a:lnTo>
                    <a:pt x="15" y="26"/>
                  </a:lnTo>
                  <a:lnTo>
                    <a:pt x="21" y="27"/>
                  </a:lnTo>
                  <a:lnTo>
                    <a:pt x="26" y="26"/>
                  </a:lnTo>
                  <a:lnTo>
                    <a:pt x="30" y="2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2" name="Freeform 56"/>
            <p:cNvSpPr>
              <a:spLocks/>
            </p:cNvSpPr>
            <p:nvPr/>
          </p:nvSpPr>
          <p:spPr bwMode="auto">
            <a:xfrm>
              <a:off x="1128" y="3371"/>
              <a:ext cx="82" cy="74"/>
            </a:xfrm>
            <a:custGeom>
              <a:avLst/>
              <a:gdLst>
                <a:gd name="T0" fmla="*/ 408 w 408"/>
                <a:gd name="T1" fmla="*/ 27 h 370"/>
                <a:gd name="T2" fmla="*/ 406 w 408"/>
                <a:gd name="T3" fmla="*/ 28 h 370"/>
                <a:gd name="T4" fmla="*/ 400 w 408"/>
                <a:gd name="T5" fmla="*/ 31 h 370"/>
                <a:gd name="T6" fmla="*/ 391 w 408"/>
                <a:gd name="T7" fmla="*/ 34 h 370"/>
                <a:gd name="T8" fmla="*/ 379 w 408"/>
                <a:gd name="T9" fmla="*/ 40 h 370"/>
                <a:gd name="T10" fmla="*/ 364 w 408"/>
                <a:gd name="T11" fmla="*/ 48 h 370"/>
                <a:gd name="T12" fmla="*/ 347 w 408"/>
                <a:gd name="T13" fmla="*/ 58 h 370"/>
                <a:gd name="T14" fmla="*/ 327 w 408"/>
                <a:gd name="T15" fmla="*/ 69 h 370"/>
                <a:gd name="T16" fmla="*/ 307 w 408"/>
                <a:gd name="T17" fmla="*/ 81 h 370"/>
                <a:gd name="T18" fmla="*/ 286 w 408"/>
                <a:gd name="T19" fmla="*/ 94 h 370"/>
                <a:gd name="T20" fmla="*/ 266 w 408"/>
                <a:gd name="T21" fmla="*/ 110 h 370"/>
                <a:gd name="T22" fmla="*/ 245 w 408"/>
                <a:gd name="T23" fmla="*/ 128 h 370"/>
                <a:gd name="T24" fmla="*/ 224 w 408"/>
                <a:gd name="T25" fmla="*/ 146 h 370"/>
                <a:gd name="T26" fmla="*/ 204 w 408"/>
                <a:gd name="T27" fmla="*/ 167 h 370"/>
                <a:gd name="T28" fmla="*/ 187 w 408"/>
                <a:gd name="T29" fmla="*/ 189 h 370"/>
                <a:gd name="T30" fmla="*/ 170 w 408"/>
                <a:gd name="T31" fmla="*/ 212 h 370"/>
                <a:gd name="T32" fmla="*/ 156 w 408"/>
                <a:gd name="T33" fmla="*/ 237 h 370"/>
                <a:gd name="T34" fmla="*/ 134 w 408"/>
                <a:gd name="T35" fmla="*/ 281 h 370"/>
                <a:gd name="T36" fmla="*/ 116 w 408"/>
                <a:gd name="T37" fmla="*/ 315 h 370"/>
                <a:gd name="T38" fmla="*/ 98 w 408"/>
                <a:gd name="T39" fmla="*/ 341 h 370"/>
                <a:gd name="T40" fmla="*/ 84 w 408"/>
                <a:gd name="T41" fmla="*/ 357 h 370"/>
                <a:gd name="T42" fmla="*/ 66 w 408"/>
                <a:gd name="T43" fmla="*/ 367 h 370"/>
                <a:gd name="T44" fmla="*/ 48 w 408"/>
                <a:gd name="T45" fmla="*/ 370 h 370"/>
                <a:gd name="T46" fmla="*/ 27 w 408"/>
                <a:gd name="T47" fmla="*/ 368 h 370"/>
                <a:gd name="T48" fmla="*/ 0 w 408"/>
                <a:gd name="T49" fmla="*/ 361 h 370"/>
                <a:gd name="T50" fmla="*/ 0 w 408"/>
                <a:gd name="T51" fmla="*/ 357 h 370"/>
                <a:gd name="T52" fmla="*/ 1 w 408"/>
                <a:gd name="T53" fmla="*/ 346 h 370"/>
                <a:gd name="T54" fmla="*/ 4 w 408"/>
                <a:gd name="T55" fmla="*/ 329 h 370"/>
                <a:gd name="T56" fmla="*/ 10 w 408"/>
                <a:gd name="T57" fmla="*/ 307 h 370"/>
                <a:gd name="T58" fmla="*/ 17 w 408"/>
                <a:gd name="T59" fmla="*/ 281 h 370"/>
                <a:gd name="T60" fmla="*/ 27 w 408"/>
                <a:gd name="T61" fmla="*/ 250 h 370"/>
                <a:gd name="T62" fmla="*/ 42 w 408"/>
                <a:gd name="T63" fmla="*/ 218 h 370"/>
                <a:gd name="T64" fmla="*/ 60 w 408"/>
                <a:gd name="T65" fmla="*/ 185 h 370"/>
                <a:gd name="T66" fmla="*/ 82 w 408"/>
                <a:gd name="T67" fmla="*/ 152 h 370"/>
                <a:gd name="T68" fmla="*/ 111 w 408"/>
                <a:gd name="T69" fmla="*/ 120 h 370"/>
                <a:gd name="T70" fmla="*/ 143 w 408"/>
                <a:gd name="T71" fmla="*/ 90 h 370"/>
                <a:gd name="T72" fmla="*/ 182 w 408"/>
                <a:gd name="T73" fmla="*/ 61 h 370"/>
                <a:gd name="T74" fmla="*/ 226 w 408"/>
                <a:gd name="T75" fmla="*/ 38 h 370"/>
                <a:gd name="T76" fmla="*/ 278 w 408"/>
                <a:gd name="T77" fmla="*/ 18 h 370"/>
                <a:gd name="T78" fmla="*/ 337 w 408"/>
                <a:gd name="T79" fmla="*/ 6 h 370"/>
                <a:gd name="T80" fmla="*/ 403 w 408"/>
                <a:gd name="T81" fmla="*/ 0 h 370"/>
                <a:gd name="T82" fmla="*/ 408 w 408"/>
                <a:gd name="T83" fmla="*/ 2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 h="370">
                  <a:moveTo>
                    <a:pt x="408" y="27"/>
                  </a:moveTo>
                  <a:lnTo>
                    <a:pt x="406" y="28"/>
                  </a:lnTo>
                  <a:lnTo>
                    <a:pt x="400" y="31"/>
                  </a:lnTo>
                  <a:lnTo>
                    <a:pt x="391" y="34"/>
                  </a:lnTo>
                  <a:lnTo>
                    <a:pt x="379" y="40"/>
                  </a:lnTo>
                  <a:lnTo>
                    <a:pt x="364" y="48"/>
                  </a:lnTo>
                  <a:lnTo>
                    <a:pt x="347" y="58"/>
                  </a:lnTo>
                  <a:lnTo>
                    <a:pt x="327" y="69"/>
                  </a:lnTo>
                  <a:lnTo>
                    <a:pt x="307" y="81"/>
                  </a:lnTo>
                  <a:lnTo>
                    <a:pt x="286" y="94"/>
                  </a:lnTo>
                  <a:lnTo>
                    <a:pt x="266" y="110"/>
                  </a:lnTo>
                  <a:lnTo>
                    <a:pt x="245" y="128"/>
                  </a:lnTo>
                  <a:lnTo>
                    <a:pt x="224" y="146"/>
                  </a:lnTo>
                  <a:lnTo>
                    <a:pt x="204" y="167"/>
                  </a:lnTo>
                  <a:lnTo>
                    <a:pt x="187" y="189"/>
                  </a:lnTo>
                  <a:lnTo>
                    <a:pt x="170" y="212"/>
                  </a:lnTo>
                  <a:lnTo>
                    <a:pt x="156" y="237"/>
                  </a:lnTo>
                  <a:lnTo>
                    <a:pt x="134" y="281"/>
                  </a:lnTo>
                  <a:lnTo>
                    <a:pt x="116" y="315"/>
                  </a:lnTo>
                  <a:lnTo>
                    <a:pt x="98" y="341"/>
                  </a:lnTo>
                  <a:lnTo>
                    <a:pt x="84" y="357"/>
                  </a:lnTo>
                  <a:lnTo>
                    <a:pt x="66" y="367"/>
                  </a:lnTo>
                  <a:lnTo>
                    <a:pt x="48" y="370"/>
                  </a:lnTo>
                  <a:lnTo>
                    <a:pt x="27" y="368"/>
                  </a:lnTo>
                  <a:lnTo>
                    <a:pt x="0" y="361"/>
                  </a:lnTo>
                  <a:lnTo>
                    <a:pt x="0" y="357"/>
                  </a:lnTo>
                  <a:lnTo>
                    <a:pt x="1" y="346"/>
                  </a:lnTo>
                  <a:lnTo>
                    <a:pt x="4" y="329"/>
                  </a:lnTo>
                  <a:lnTo>
                    <a:pt x="10" y="307"/>
                  </a:lnTo>
                  <a:lnTo>
                    <a:pt x="17" y="281"/>
                  </a:lnTo>
                  <a:lnTo>
                    <a:pt x="27" y="250"/>
                  </a:lnTo>
                  <a:lnTo>
                    <a:pt x="42" y="218"/>
                  </a:lnTo>
                  <a:lnTo>
                    <a:pt x="60" y="185"/>
                  </a:lnTo>
                  <a:lnTo>
                    <a:pt x="82" y="152"/>
                  </a:lnTo>
                  <a:lnTo>
                    <a:pt x="111" y="120"/>
                  </a:lnTo>
                  <a:lnTo>
                    <a:pt x="143" y="90"/>
                  </a:lnTo>
                  <a:lnTo>
                    <a:pt x="182" y="61"/>
                  </a:lnTo>
                  <a:lnTo>
                    <a:pt x="226" y="38"/>
                  </a:lnTo>
                  <a:lnTo>
                    <a:pt x="278" y="18"/>
                  </a:lnTo>
                  <a:lnTo>
                    <a:pt x="337" y="6"/>
                  </a:lnTo>
                  <a:lnTo>
                    <a:pt x="403" y="0"/>
                  </a:lnTo>
                  <a:lnTo>
                    <a:pt x="408" y="27"/>
                  </a:lnTo>
                  <a:close/>
                </a:path>
              </a:pathLst>
            </a:custGeom>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3" name="Freeform 57"/>
            <p:cNvSpPr>
              <a:spLocks/>
            </p:cNvSpPr>
            <p:nvPr/>
          </p:nvSpPr>
          <p:spPr bwMode="auto">
            <a:xfrm>
              <a:off x="1117" y="3363"/>
              <a:ext cx="92" cy="91"/>
            </a:xfrm>
            <a:custGeom>
              <a:avLst/>
              <a:gdLst>
                <a:gd name="T0" fmla="*/ 56 w 459"/>
                <a:gd name="T1" fmla="*/ 401 h 454"/>
                <a:gd name="T2" fmla="*/ 45 w 459"/>
                <a:gd name="T3" fmla="*/ 441 h 454"/>
                <a:gd name="T4" fmla="*/ 34 w 459"/>
                <a:gd name="T5" fmla="*/ 454 h 454"/>
                <a:gd name="T6" fmla="*/ 24 w 459"/>
                <a:gd name="T7" fmla="*/ 447 h 454"/>
                <a:gd name="T8" fmla="*/ 17 w 459"/>
                <a:gd name="T9" fmla="*/ 425 h 454"/>
                <a:gd name="T10" fmla="*/ 9 w 459"/>
                <a:gd name="T11" fmla="*/ 397 h 454"/>
                <a:gd name="T12" fmla="*/ 4 w 459"/>
                <a:gd name="T13" fmla="*/ 367 h 454"/>
                <a:gd name="T14" fmla="*/ 1 w 459"/>
                <a:gd name="T15" fmla="*/ 345 h 454"/>
                <a:gd name="T16" fmla="*/ 0 w 459"/>
                <a:gd name="T17" fmla="*/ 337 h 454"/>
                <a:gd name="T18" fmla="*/ 0 w 459"/>
                <a:gd name="T19" fmla="*/ 333 h 454"/>
                <a:gd name="T20" fmla="*/ 1 w 459"/>
                <a:gd name="T21" fmla="*/ 325 h 454"/>
                <a:gd name="T22" fmla="*/ 2 w 459"/>
                <a:gd name="T23" fmla="*/ 310 h 454"/>
                <a:gd name="T24" fmla="*/ 6 w 459"/>
                <a:gd name="T25" fmla="*/ 290 h 454"/>
                <a:gd name="T26" fmla="*/ 13 w 459"/>
                <a:gd name="T27" fmla="*/ 267 h 454"/>
                <a:gd name="T28" fmla="*/ 23 w 459"/>
                <a:gd name="T29" fmla="*/ 241 h 454"/>
                <a:gd name="T30" fmla="*/ 36 w 459"/>
                <a:gd name="T31" fmla="*/ 214 h 454"/>
                <a:gd name="T32" fmla="*/ 55 w 459"/>
                <a:gd name="T33" fmla="*/ 185 h 454"/>
                <a:gd name="T34" fmla="*/ 78 w 459"/>
                <a:gd name="T35" fmla="*/ 155 h 454"/>
                <a:gd name="T36" fmla="*/ 108 w 459"/>
                <a:gd name="T37" fmla="*/ 126 h 454"/>
                <a:gd name="T38" fmla="*/ 145 w 459"/>
                <a:gd name="T39" fmla="*/ 98 h 454"/>
                <a:gd name="T40" fmla="*/ 188 w 459"/>
                <a:gd name="T41" fmla="*/ 71 h 454"/>
                <a:gd name="T42" fmla="*/ 239 w 459"/>
                <a:gd name="T43" fmla="*/ 47 h 454"/>
                <a:gd name="T44" fmla="*/ 299 w 459"/>
                <a:gd name="T45" fmla="*/ 27 h 454"/>
                <a:gd name="T46" fmla="*/ 368 w 459"/>
                <a:gd name="T47" fmla="*/ 11 h 454"/>
                <a:gd name="T48" fmla="*/ 448 w 459"/>
                <a:gd name="T49" fmla="*/ 0 h 454"/>
                <a:gd name="T50" fmla="*/ 459 w 459"/>
                <a:gd name="T51" fmla="*/ 40 h 454"/>
                <a:gd name="T52" fmla="*/ 416 w 459"/>
                <a:gd name="T53" fmla="*/ 50 h 454"/>
                <a:gd name="T54" fmla="*/ 377 w 459"/>
                <a:gd name="T55" fmla="*/ 63 h 454"/>
                <a:gd name="T56" fmla="*/ 340 w 459"/>
                <a:gd name="T57" fmla="*/ 77 h 454"/>
                <a:gd name="T58" fmla="*/ 307 w 459"/>
                <a:gd name="T59" fmla="*/ 93 h 454"/>
                <a:gd name="T60" fmla="*/ 276 w 459"/>
                <a:gd name="T61" fmla="*/ 111 h 454"/>
                <a:gd name="T62" fmla="*/ 248 w 459"/>
                <a:gd name="T63" fmla="*/ 130 h 454"/>
                <a:gd name="T64" fmla="*/ 222 w 459"/>
                <a:gd name="T65" fmla="*/ 150 h 454"/>
                <a:gd name="T66" fmla="*/ 197 w 459"/>
                <a:gd name="T67" fmla="*/ 174 h 454"/>
                <a:gd name="T68" fmla="*/ 175 w 459"/>
                <a:gd name="T69" fmla="*/ 197 h 454"/>
                <a:gd name="T70" fmla="*/ 156 w 459"/>
                <a:gd name="T71" fmla="*/ 223 h 454"/>
                <a:gd name="T72" fmla="*/ 137 w 459"/>
                <a:gd name="T73" fmla="*/ 250 h 454"/>
                <a:gd name="T74" fmla="*/ 119 w 459"/>
                <a:gd name="T75" fmla="*/ 277 h 454"/>
                <a:gd name="T76" fmla="*/ 103 w 459"/>
                <a:gd name="T77" fmla="*/ 306 h 454"/>
                <a:gd name="T78" fmla="*/ 87 w 459"/>
                <a:gd name="T79" fmla="*/ 337 h 454"/>
                <a:gd name="T80" fmla="*/ 71 w 459"/>
                <a:gd name="T81" fmla="*/ 369 h 454"/>
                <a:gd name="T82" fmla="*/ 56 w 459"/>
                <a:gd name="T83" fmla="*/ 40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454">
                  <a:moveTo>
                    <a:pt x="56" y="401"/>
                  </a:moveTo>
                  <a:lnTo>
                    <a:pt x="45" y="441"/>
                  </a:lnTo>
                  <a:lnTo>
                    <a:pt x="34" y="454"/>
                  </a:lnTo>
                  <a:lnTo>
                    <a:pt x="24" y="447"/>
                  </a:lnTo>
                  <a:lnTo>
                    <a:pt x="17" y="425"/>
                  </a:lnTo>
                  <a:lnTo>
                    <a:pt x="9" y="397"/>
                  </a:lnTo>
                  <a:lnTo>
                    <a:pt x="4" y="367"/>
                  </a:lnTo>
                  <a:lnTo>
                    <a:pt x="1" y="345"/>
                  </a:lnTo>
                  <a:lnTo>
                    <a:pt x="0" y="337"/>
                  </a:lnTo>
                  <a:lnTo>
                    <a:pt x="0" y="333"/>
                  </a:lnTo>
                  <a:lnTo>
                    <a:pt x="1" y="325"/>
                  </a:lnTo>
                  <a:lnTo>
                    <a:pt x="2" y="310"/>
                  </a:lnTo>
                  <a:lnTo>
                    <a:pt x="6" y="290"/>
                  </a:lnTo>
                  <a:lnTo>
                    <a:pt x="13" y="267"/>
                  </a:lnTo>
                  <a:lnTo>
                    <a:pt x="23" y="241"/>
                  </a:lnTo>
                  <a:lnTo>
                    <a:pt x="36" y="214"/>
                  </a:lnTo>
                  <a:lnTo>
                    <a:pt x="55" y="185"/>
                  </a:lnTo>
                  <a:lnTo>
                    <a:pt x="78" y="155"/>
                  </a:lnTo>
                  <a:lnTo>
                    <a:pt x="108" y="126"/>
                  </a:lnTo>
                  <a:lnTo>
                    <a:pt x="145" y="98"/>
                  </a:lnTo>
                  <a:lnTo>
                    <a:pt x="188" y="71"/>
                  </a:lnTo>
                  <a:lnTo>
                    <a:pt x="239" y="47"/>
                  </a:lnTo>
                  <a:lnTo>
                    <a:pt x="299" y="27"/>
                  </a:lnTo>
                  <a:lnTo>
                    <a:pt x="368" y="11"/>
                  </a:lnTo>
                  <a:lnTo>
                    <a:pt x="448" y="0"/>
                  </a:lnTo>
                  <a:lnTo>
                    <a:pt x="459" y="40"/>
                  </a:lnTo>
                  <a:lnTo>
                    <a:pt x="416" y="50"/>
                  </a:lnTo>
                  <a:lnTo>
                    <a:pt x="377" y="63"/>
                  </a:lnTo>
                  <a:lnTo>
                    <a:pt x="340" y="77"/>
                  </a:lnTo>
                  <a:lnTo>
                    <a:pt x="307" y="93"/>
                  </a:lnTo>
                  <a:lnTo>
                    <a:pt x="276" y="111"/>
                  </a:lnTo>
                  <a:lnTo>
                    <a:pt x="248" y="130"/>
                  </a:lnTo>
                  <a:lnTo>
                    <a:pt x="222" y="150"/>
                  </a:lnTo>
                  <a:lnTo>
                    <a:pt x="197" y="174"/>
                  </a:lnTo>
                  <a:lnTo>
                    <a:pt x="175" y="197"/>
                  </a:lnTo>
                  <a:lnTo>
                    <a:pt x="156" y="223"/>
                  </a:lnTo>
                  <a:lnTo>
                    <a:pt x="137" y="250"/>
                  </a:lnTo>
                  <a:lnTo>
                    <a:pt x="119" y="277"/>
                  </a:lnTo>
                  <a:lnTo>
                    <a:pt x="103" y="306"/>
                  </a:lnTo>
                  <a:lnTo>
                    <a:pt x="87" y="337"/>
                  </a:lnTo>
                  <a:lnTo>
                    <a:pt x="71" y="369"/>
                  </a:lnTo>
                  <a:lnTo>
                    <a:pt x="56" y="401"/>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4" name="Freeform 58"/>
            <p:cNvSpPr>
              <a:spLocks/>
            </p:cNvSpPr>
            <p:nvPr/>
          </p:nvSpPr>
          <p:spPr bwMode="auto">
            <a:xfrm>
              <a:off x="1136" y="3364"/>
              <a:ext cx="15" cy="6"/>
            </a:xfrm>
            <a:custGeom>
              <a:avLst/>
              <a:gdLst>
                <a:gd name="T0" fmla="*/ 0 w 77"/>
                <a:gd name="T1" fmla="*/ 31 h 31"/>
                <a:gd name="T2" fmla="*/ 77 w 77"/>
                <a:gd name="T3" fmla="*/ 25 h 31"/>
                <a:gd name="T4" fmla="*/ 69 w 77"/>
                <a:gd name="T5" fmla="*/ 0 h 31"/>
                <a:gd name="T6" fmla="*/ 0 w 77"/>
                <a:gd name="T7" fmla="*/ 31 h 31"/>
              </a:gdLst>
              <a:ahLst/>
              <a:cxnLst>
                <a:cxn ang="0">
                  <a:pos x="T0" y="T1"/>
                </a:cxn>
                <a:cxn ang="0">
                  <a:pos x="T2" y="T3"/>
                </a:cxn>
                <a:cxn ang="0">
                  <a:pos x="T4" y="T5"/>
                </a:cxn>
                <a:cxn ang="0">
                  <a:pos x="T6" y="T7"/>
                </a:cxn>
              </a:cxnLst>
              <a:rect l="0" t="0" r="r" b="b"/>
              <a:pathLst>
                <a:path w="77" h="31">
                  <a:moveTo>
                    <a:pt x="0" y="31"/>
                  </a:moveTo>
                  <a:lnTo>
                    <a:pt x="77" y="25"/>
                  </a:lnTo>
                  <a:lnTo>
                    <a:pt x="69" y="0"/>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5" name="Freeform 59"/>
            <p:cNvSpPr>
              <a:spLocks/>
            </p:cNvSpPr>
            <p:nvPr/>
          </p:nvSpPr>
          <p:spPr bwMode="auto">
            <a:xfrm>
              <a:off x="1123" y="3340"/>
              <a:ext cx="9" cy="14"/>
            </a:xfrm>
            <a:custGeom>
              <a:avLst/>
              <a:gdLst>
                <a:gd name="T0" fmla="*/ 0 w 45"/>
                <a:gd name="T1" fmla="*/ 70 h 70"/>
                <a:gd name="T2" fmla="*/ 45 w 45"/>
                <a:gd name="T3" fmla="*/ 15 h 70"/>
                <a:gd name="T4" fmla="*/ 20 w 45"/>
                <a:gd name="T5" fmla="*/ 0 h 70"/>
                <a:gd name="T6" fmla="*/ 0 w 45"/>
                <a:gd name="T7" fmla="*/ 70 h 70"/>
              </a:gdLst>
              <a:ahLst/>
              <a:cxnLst>
                <a:cxn ang="0">
                  <a:pos x="T0" y="T1"/>
                </a:cxn>
                <a:cxn ang="0">
                  <a:pos x="T2" y="T3"/>
                </a:cxn>
                <a:cxn ang="0">
                  <a:pos x="T4" y="T5"/>
                </a:cxn>
                <a:cxn ang="0">
                  <a:pos x="T6" y="T7"/>
                </a:cxn>
              </a:cxnLst>
              <a:rect l="0" t="0" r="r" b="b"/>
              <a:pathLst>
                <a:path w="45" h="70">
                  <a:moveTo>
                    <a:pt x="0" y="70"/>
                  </a:moveTo>
                  <a:lnTo>
                    <a:pt x="45" y="15"/>
                  </a:lnTo>
                  <a:lnTo>
                    <a:pt x="20" y="0"/>
                  </a:lnTo>
                  <a:lnTo>
                    <a:pt x="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6" name="Freeform 60"/>
            <p:cNvSpPr>
              <a:spLocks/>
            </p:cNvSpPr>
            <p:nvPr/>
          </p:nvSpPr>
          <p:spPr bwMode="auto">
            <a:xfrm>
              <a:off x="1094" y="3338"/>
              <a:ext cx="10" cy="16"/>
            </a:xfrm>
            <a:custGeom>
              <a:avLst/>
              <a:gdLst>
                <a:gd name="T0" fmla="*/ 49 w 49"/>
                <a:gd name="T1" fmla="*/ 78 h 78"/>
                <a:gd name="T2" fmla="*/ 0 w 49"/>
                <a:gd name="T3" fmla="*/ 8 h 78"/>
                <a:gd name="T4" fmla="*/ 27 w 49"/>
                <a:gd name="T5" fmla="*/ 0 h 78"/>
                <a:gd name="T6" fmla="*/ 49 w 49"/>
                <a:gd name="T7" fmla="*/ 78 h 78"/>
              </a:gdLst>
              <a:ahLst/>
              <a:cxnLst>
                <a:cxn ang="0">
                  <a:pos x="T0" y="T1"/>
                </a:cxn>
                <a:cxn ang="0">
                  <a:pos x="T2" y="T3"/>
                </a:cxn>
                <a:cxn ang="0">
                  <a:pos x="T4" y="T5"/>
                </a:cxn>
                <a:cxn ang="0">
                  <a:pos x="T6" y="T7"/>
                </a:cxn>
              </a:cxnLst>
              <a:rect l="0" t="0" r="r" b="b"/>
              <a:pathLst>
                <a:path w="49" h="78">
                  <a:moveTo>
                    <a:pt x="49" y="78"/>
                  </a:moveTo>
                  <a:lnTo>
                    <a:pt x="0" y="8"/>
                  </a:lnTo>
                  <a:lnTo>
                    <a:pt x="27" y="0"/>
                  </a:lnTo>
                  <a:lnTo>
                    <a:pt x="49" y="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7" name="Freeform 61"/>
            <p:cNvSpPr>
              <a:spLocks/>
            </p:cNvSpPr>
            <p:nvPr/>
          </p:nvSpPr>
          <p:spPr bwMode="auto">
            <a:xfrm>
              <a:off x="1069" y="3380"/>
              <a:ext cx="16" cy="6"/>
            </a:xfrm>
            <a:custGeom>
              <a:avLst/>
              <a:gdLst>
                <a:gd name="T0" fmla="*/ 81 w 81"/>
                <a:gd name="T1" fmla="*/ 6 h 29"/>
                <a:gd name="T2" fmla="*/ 0 w 81"/>
                <a:gd name="T3" fmla="*/ 0 h 29"/>
                <a:gd name="T4" fmla="*/ 3 w 81"/>
                <a:gd name="T5" fmla="*/ 29 h 29"/>
                <a:gd name="T6" fmla="*/ 81 w 81"/>
                <a:gd name="T7" fmla="*/ 6 h 29"/>
              </a:gdLst>
              <a:ahLst/>
              <a:cxnLst>
                <a:cxn ang="0">
                  <a:pos x="T0" y="T1"/>
                </a:cxn>
                <a:cxn ang="0">
                  <a:pos x="T2" y="T3"/>
                </a:cxn>
                <a:cxn ang="0">
                  <a:pos x="T4" y="T5"/>
                </a:cxn>
                <a:cxn ang="0">
                  <a:pos x="T6" y="T7"/>
                </a:cxn>
              </a:cxnLst>
              <a:rect l="0" t="0" r="r" b="b"/>
              <a:pathLst>
                <a:path w="81" h="29">
                  <a:moveTo>
                    <a:pt x="81" y="6"/>
                  </a:moveTo>
                  <a:lnTo>
                    <a:pt x="0" y="0"/>
                  </a:lnTo>
                  <a:lnTo>
                    <a:pt x="3" y="29"/>
                  </a:lnTo>
                  <a:lnTo>
                    <a:pt x="8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8" name="Freeform 62"/>
            <p:cNvSpPr>
              <a:spLocks/>
            </p:cNvSpPr>
            <p:nvPr/>
          </p:nvSpPr>
          <p:spPr bwMode="auto">
            <a:xfrm>
              <a:off x="1074" y="3354"/>
              <a:ext cx="13" cy="11"/>
            </a:xfrm>
            <a:custGeom>
              <a:avLst/>
              <a:gdLst>
                <a:gd name="T0" fmla="*/ 68 w 68"/>
                <a:gd name="T1" fmla="*/ 53 h 53"/>
                <a:gd name="T2" fmla="*/ 15 w 68"/>
                <a:gd name="T3" fmla="*/ 0 h 53"/>
                <a:gd name="T4" fmla="*/ 0 w 68"/>
                <a:gd name="T5" fmla="*/ 21 h 53"/>
                <a:gd name="T6" fmla="*/ 68 w 68"/>
                <a:gd name="T7" fmla="*/ 53 h 53"/>
              </a:gdLst>
              <a:ahLst/>
              <a:cxnLst>
                <a:cxn ang="0">
                  <a:pos x="T0" y="T1"/>
                </a:cxn>
                <a:cxn ang="0">
                  <a:pos x="T2" y="T3"/>
                </a:cxn>
                <a:cxn ang="0">
                  <a:pos x="T4" y="T5"/>
                </a:cxn>
                <a:cxn ang="0">
                  <a:pos x="T6" y="T7"/>
                </a:cxn>
              </a:cxnLst>
              <a:rect l="0" t="0" r="r" b="b"/>
              <a:pathLst>
                <a:path w="68" h="53">
                  <a:moveTo>
                    <a:pt x="68" y="53"/>
                  </a:moveTo>
                  <a:lnTo>
                    <a:pt x="15" y="0"/>
                  </a:lnTo>
                  <a:lnTo>
                    <a:pt x="0" y="21"/>
                  </a:lnTo>
                  <a:lnTo>
                    <a:pt x="68" y="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9" name="Freeform 63"/>
            <p:cNvSpPr>
              <a:spLocks/>
            </p:cNvSpPr>
            <p:nvPr/>
          </p:nvSpPr>
          <p:spPr bwMode="auto">
            <a:xfrm>
              <a:off x="1238" y="3305"/>
              <a:ext cx="9" cy="10"/>
            </a:xfrm>
            <a:custGeom>
              <a:avLst/>
              <a:gdLst>
                <a:gd name="T0" fmla="*/ 7 w 48"/>
                <a:gd name="T1" fmla="*/ 42 h 48"/>
                <a:gd name="T2" fmla="*/ 0 w 48"/>
                <a:gd name="T3" fmla="*/ 24 h 48"/>
                <a:gd name="T4" fmla="*/ 6 w 48"/>
                <a:gd name="T5" fmla="*/ 7 h 48"/>
                <a:gd name="T6" fmla="*/ 23 w 48"/>
                <a:gd name="T7" fmla="*/ 0 h 48"/>
                <a:gd name="T8" fmla="*/ 40 w 48"/>
                <a:gd name="T9" fmla="*/ 6 h 48"/>
                <a:gd name="T10" fmla="*/ 48 w 48"/>
                <a:gd name="T11" fmla="*/ 23 h 48"/>
                <a:gd name="T12" fmla="*/ 42 w 48"/>
                <a:gd name="T13" fmla="*/ 40 h 48"/>
                <a:gd name="T14" fmla="*/ 24 w 48"/>
                <a:gd name="T15" fmla="*/ 48 h 48"/>
                <a:gd name="T16" fmla="*/ 7 w 48"/>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7" y="42"/>
                  </a:moveTo>
                  <a:lnTo>
                    <a:pt x="0" y="24"/>
                  </a:lnTo>
                  <a:lnTo>
                    <a:pt x="6" y="7"/>
                  </a:lnTo>
                  <a:lnTo>
                    <a:pt x="23" y="0"/>
                  </a:lnTo>
                  <a:lnTo>
                    <a:pt x="40" y="6"/>
                  </a:lnTo>
                  <a:lnTo>
                    <a:pt x="48" y="23"/>
                  </a:lnTo>
                  <a:lnTo>
                    <a:pt x="42" y="40"/>
                  </a:lnTo>
                  <a:lnTo>
                    <a:pt x="24" y="48"/>
                  </a:lnTo>
                  <a:lnTo>
                    <a:pt x="7"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0" name="Freeform 64"/>
            <p:cNvSpPr>
              <a:spLocks/>
            </p:cNvSpPr>
            <p:nvPr/>
          </p:nvSpPr>
          <p:spPr bwMode="auto">
            <a:xfrm>
              <a:off x="1294" y="3290"/>
              <a:ext cx="140" cy="139"/>
            </a:xfrm>
            <a:custGeom>
              <a:avLst/>
              <a:gdLst>
                <a:gd name="T0" fmla="*/ 694 w 699"/>
                <a:gd name="T1" fmla="*/ 423 h 697"/>
                <a:gd name="T2" fmla="*/ 631 w 699"/>
                <a:gd name="T3" fmla="*/ 364 h 697"/>
                <a:gd name="T4" fmla="*/ 631 w 699"/>
                <a:gd name="T5" fmla="*/ 342 h 697"/>
                <a:gd name="T6" fmla="*/ 630 w 699"/>
                <a:gd name="T7" fmla="*/ 320 h 697"/>
                <a:gd name="T8" fmla="*/ 693 w 699"/>
                <a:gd name="T9" fmla="*/ 266 h 697"/>
                <a:gd name="T10" fmla="*/ 682 w 699"/>
                <a:gd name="T11" fmla="*/ 229 h 697"/>
                <a:gd name="T12" fmla="*/ 595 w 699"/>
                <a:gd name="T13" fmla="*/ 208 h 697"/>
                <a:gd name="T14" fmla="*/ 569 w 699"/>
                <a:gd name="T15" fmla="*/ 171 h 697"/>
                <a:gd name="T16" fmla="*/ 596 w 699"/>
                <a:gd name="T17" fmla="*/ 97 h 697"/>
                <a:gd name="T18" fmla="*/ 581 w 699"/>
                <a:gd name="T19" fmla="*/ 83 h 697"/>
                <a:gd name="T20" fmla="*/ 566 w 699"/>
                <a:gd name="T21" fmla="*/ 71 h 697"/>
                <a:gd name="T22" fmla="*/ 491 w 699"/>
                <a:gd name="T23" fmla="*/ 105 h 697"/>
                <a:gd name="T24" fmla="*/ 472 w 699"/>
                <a:gd name="T25" fmla="*/ 94 h 697"/>
                <a:gd name="T26" fmla="*/ 451 w 699"/>
                <a:gd name="T27" fmla="*/ 86 h 697"/>
                <a:gd name="T28" fmla="*/ 436 w 699"/>
                <a:gd name="T29" fmla="*/ 7 h 697"/>
                <a:gd name="T30" fmla="*/ 418 w 699"/>
                <a:gd name="T31" fmla="*/ 3 h 697"/>
                <a:gd name="T32" fmla="*/ 398 w 699"/>
                <a:gd name="T33" fmla="*/ 0 h 697"/>
                <a:gd name="T34" fmla="*/ 350 w 699"/>
                <a:gd name="T35" fmla="*/ 66 h 697"/>
                <a:gd name="T36" fmla="*/ 328 w 699"/>
                <a:gd name="T37" fmla="*/ 67 h 697"/>
                <a:gd name="T38" fmla="*/ 306 w 699"/>
                <a:gd name="T39" fmla="*/ 70 h 697"/>
                <a:gd name="T40" fmla="*/ 253 w 699"/>
                <a:gd name="T41" fmla="*/ 9 h 697"/>
                <a:gd name="T42" fmla="*/ 236 w 699"/>
                <a:gd name="T43" fmla="*/ 14 h 697"/>
                <a:gd name="T44" fmla="*/ 218 w 699"/>
                <a:gd name="T45" fmla="*/ 22 h 697"/>
                <a:gd name="T46" fmla="*/ 210 w 699"/>
                <a:gd name="T47" fmla="*/ 104 h 697"/>
                <a:gd name="T48" fmla="*/ 190 w 699"/>
                <a:gd name="T49" fmla="*/ 115 h 697"/>
                <a:gd name="T50" fmla="*/ 173 w 699"/>
                <a:gd name="T51" fmla="*/ 128 h 697"/>
                <a:gd name="T52" fmla="*/ 88 w 699"/>
                <a:gd name="T53" fmla="*/ 111 h 697"/>
                <a:gd name="T54" fmla="*/ 114 w 699"/>
                <a:gd name="T55" fmla="*/ 193 h 697"/>
                <a:gd name="T56" fmla="*/ 93 w 699"/>
                <a:gd name="T57" fmla="*/ 233 h 697"/>
                <a:gd name="T58" fmla="*/ 7 w 699"/>
                <a:gd name="T59" fmla="*/ 261 h 697"/>
                <a:gd name="T60" fmla="*/ 0 w 699"/>
                <a:gd name="T61" fmla="*/ 299 h 697"/>
                <a:gd name="T62" fmla="*/ 67 w 699"/>
                <a:gd name="T63" fmla="*/ 347 h 697"/>
                <a:gd name="T64" fmla="*/ 68 w 699"/>
                <a:gd name="T65" fmla="*/ 370 h 697"/>
                <a:gd name="T66" fmla="*/ 71 w 699"/>
                <a:gd name="T67" fmla="*/ 392 h 697"/>
                <a:gd name="T68" fmla="*/ 13 w 699"/>
                <a:gd name="T69" fmla="*/ 456 h 697"/>
                <a:gd name="T70" fmla="*/ 98 w 699"/>
                <a:gd name="T71" fmla="*/ 475 h 697"/>
                <a:gd name="T72" fmla="*/ 121 w 699"/>
                <a:gd name="T73" fmla="*/ 513 h 697"/>
                <a:gd name="T74" fmla="*/ 99 w 699"/>
                <a:gd name="T75" fmla="*/ 597 h 697"/>
                <a:gd name="T76" fmla="*/ 113 w 699"/>
                <a:gd name="T77" fmla="*/ 609 h 697"/>
                <a:gd name="T78" fmla="*/ 127 w 699"/>
                <a:gd name="T79" fmla="*/ 623 h 697"/>
                <a:gd name="T80" fmla="*/ 201 w 699"/>
                <a:gd name="T81" fmla="*/ 588 h 697"/>
                <a:gd name="T82" fmla="*/ 221 w 699"/>
                <a:gd name="T83" fmla="*/ 599 h 697"/>
                <a:gd name="T84" fmla="*/ 240 w 699"/>
                <a:gd name="T85" fmla="*/ 609 h 697"/>
                <a:gd name="T86" fmla="*/ 255 w 699"/>
                <a:gd name="T87" fmla="*/ 688 h 697"/>
                <a:gd name="T88" fmla="*/ 275 w 699"/>
                <a:gd name="T89" fmla="*/ 693 h 697"/>
                <a:gd name="T90" fmla="*/ 293 w 699"/>
                <a:gd name="T91" fmla="*/ 696 h 697"/>
                <a:gd name="T92" fmla="*/ 340 w 699"/>
                <a:gd name="T93" fmla="*/ 631 h 697"/>
                <a:gd name="T94" fmla="*/ 363 w 699"/>
                <a:gd name="T95" fmla="*/ 630 h 697"/>
                <a:gd name="T96" fmla="*/ 386 w 699"/>
                <a:gd name="T97" fmla="*/ 629 h 697"/>
                <a:gd name="T98" fmla="*/ 438 w 699"/>
                <a:gd name="T99" fmla="*/ 690 h 697"/>
                <a:gd name="T100" fmla="*/ 457 w 699"/>
                <a:gd name="T101" fmla="*/ 684 h 697"/>
                <a:gd name="T102" fmla="*/ 475 w 699"/>
                <a:gd name="T103" fmla="*/ 678 h 697"/>
                <a:gd name="T104" fmla="*/ 483 w 699"/>
                <a:gd name="T105" fmla="*/ 597 h 697"/>
                <a:gd name="T106" fmla="*/ 502 w 699"/>
                <a:gd name="T107" fmla="*/ 586 h 697"/>
                <a:gd name="T108" fmla="*/ 521 w 699"/>
                <a:gd name="T109" fmla="*/ 574 h 697"/>
                <a:gd name="T110" fmla="*/ 602 w 699"/>
                <a:gd name="T111" fmla="*/ 594 h 697"/>
                <a:gd name="T112" fmla="*/ 628 w 699"/>
                <a:gd name="T113" fmla="*/ 566 h 697"/>
                <a:gd name="T114" fmla="*/ 601 w 699"/>
                <a:gd name="T115" fmla="*/ 478 h 697"/>
                <a:gd name="T116" fmla="*/ 688 w 699"/>
                <a:gd name="T117" fmla="*/ 44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697">
                  <a:moveTo>
                    <a:pt x="688" y="447"/>
                  </a:moveTo>
                  <a:lnTo>
                    <a:pt x="692" y="435"/>
                  </a:lnTo>
                  <a:lnTo>
                    <a:pt x="694" y="423"/>
                  </a:lnTo>
                  <a:lnTo>
                    <a:pt x="697" y="410"/>
                  </a:lnTo>
                  <a:lnTo>
                    <a:pt x="699" y="398"/>
                  </a:lnTo>
                  <a:lnTo>
                    <a:pt x="631" y="364"/>
                  </a:lnTo>
                  <a:lnTo>
                    <a:pt x="631" y="357"/>
                  </a:lnTo>
                  <a:lnTo>
                    <a:pt x="631" y="349"/>
                  </a:lnTo>
                  <a:lnTo>
                    <a:pt x="631" y="342"/>
                  </a:lnTo>
                  <a:lnTo>
                    <a:pt x="631" y="334"/>
                  </a:lnTo>
                  <a:lnTo>
                    <a:pt x="631" y="327"/>
                  </a:lnTo>
                  <a:lnTo>
                    <a:pt x="630" y="320"/>
                  </a:lnTo>
                  <a:lnTo>
                    <a:pt x="630" y="312"/>
                  </a:lnTo>
                  <a:lnTo>
                    <a:pt x="629" y="305"/>
                  </a:lnTo>
                  <a:lnTo>
                    <a:pt x="693" y="266"/>
                  </a:lnTo>
                  <a:lnTo>
                    <a:pt x="689" y="254"/>
                  </a:lnTo>
                  <a:lnTo>
                    <a:pt x="685" y="241"/>
                  </a:lnTo>
                  <a:lnTo>
                    <a:pt x="682" y="229"/>
                  </a:lnTo>
                  <a:lnTo>
                    <a:pt x="677" y="217"/>
                  </a:lnTo>
                  <a:lnTo>
                    <a:pt x="602" y="222"/>
                  </a:lnTo>
                  <a:lnTo>
                    <a:pt x="595" y="208"/>
                  </a:lnTo>
                  <a:lnTo>
                    <a:pt x="587" y="196"/>
                  </a:lnTo>
                  <a:lnTo>
                    <a:pt x="579" y="184"/>
                  </a:lnTo>
                  <a:lnTo>
                    <a:pt x="569" y="171"/>
                  </a:lnTo>
                  <a:lnTo>
                    <a:pt x="604" y="105"/>
                  </a:lnTo>
                  <a:lnTo>
                    <a:pt x="601" y="100"/>
                  </a:lnTo>
                  <a:lnTo>
                    <a:pt x="596" y="97"/>
                  </a:lnTo>
                  <a:lnTo>
                    <a:pt x="591" y="92"/>
                  </a:lnTo>
                  <a:lnTo>
                    <a:pt x="586" y="88"/>
                  </a:lnTo>
                  <a:lnTo>
                    <a:pt x="581" y="83"/>
                  </a:lnTo>
                  <a:lnTo>
                    <a:pt x="576" y="79"/>
                  </a:lnTo>
                  <a:lnTo>
                    <a:pt x="571" y="74"/>
                  </a:lnTo>
                  <a:lnTo>
                    <a:pt x="566" y="71"/>
                  </a:lnTo>
                  <a:lnTo>
                    <a:pt x="504" y="112"/>
                  </a:lnTo>
                  <a:lnTo>
                    <a:pt x="497" y="109"/>
                  </a:lnTo>
                  <a:lnTo>
                    <a:pt x="491" y="105"/>
                  </a:lnTo>
                  <a:lnTo>
                    <a:pt x="485" y="101"/>
                  </a:lnTo>
                  <a:lnTo>
                    <a:pt x="478" y="98"/>
                  </a:lnTo>
                  <a:lnTo>
                    <a:pt x="472" y="94"/>
                  </a:lnTo>
                  <a:lnTo>
                    <a:pt x="464" y="92"/>
                  </a:lnTo>
                  <a:lnTo>
                    <a:pt x="458" y="88"/>
                  </a:lnTo>
                  <a:lnTo>
                    <a:pt x="451" y="86"/>
                  </a:lnTo>
                  <a:lnTo>
                    <a:pt x="448" y="9"/>
                  </a:lnTo>
                  <a:lnTo>
                    <a:pt x="442" y="8"/>
                  </a:lnTo>
                  <a:lnTo>
                    <a:pt x="436" y="7"/>
                  </a:lnTo>
                  <a:lnTo>
                    <a:pt x="430" y="6"/>
                  </a:lnTo>
                  <a:lnTo>
                    <a:pt x="424" y="5"/>
                  </a:lnTo>
                  <a:lnTo>
                    <a:pt x="418" y="3"/>
                  </a:lnTo>
                  <a:lnTo>
                    <a:pt x="410" y="2"/>
                  </a:lnTo>
                  <a:lnTo>
                    <a:pt x="404" y="1"/>
                  </a:lnTo>
                  <a:lnTo>
                    <a:pt x="398" y="0"/>
                  </a:lnTo>
                  <a:lnTo>
                    <a:pt x="365" y="67"/>
                  </a:lnTo>
                  <a:lnTo>
                    <a:pt x="357" y="66"/>
                  </a:lnTo>
                  <a:lnTo>
                    <a:pt x="350" y="66"/>
                  </a:lnTo>
                  <a:lnTo>
                    <a:pt x="343" y="66"/>
                  </a:lnTo>
                  <a:lnTo>
                    <a:pt x="335" y="67"/>
                  </a:lnTo>
                  <a:lnTo>
                    <a:pt x="328" y="67"/>
                  </a:lnTo>
                  <a:lnTo>
                    <a:pt x="320" y="68"/>
                  </a:lnTo>
                  <a:lnTo>
                    <a:pt x="313" y="68"/>
                  </a:lnTo>
                  <a:lnTo>
                    <a:pt x="306" y="70"/>
                  </a:lnTo>
                  <a:lnTo>
                    <a:pt x="265" y="6"/>
                  </a:lnTo>
                  <a:lnTo>
                    <a:pt x="259" y="7"/>
                  </a:lnTo>
                  <a:lnTo>
                    <a:pt x="253" y="9"/>
                  </a:lnTo>
                  <a:lnTo>
                    <a:pt x="247" y="11"/>
                  </a:lnTo>
                  <a:lnTo>
                    <a:pt x="242" y="13"/>
                  </a:lnTo>
                  <a:lnTo>
                    <a:pt x="236" y="14"/>
                  </a:lnTo>
                  <a:lnTo>
                    <a:pt x="229" y="17"/>
                  </a:lnTo>
                  <a:lnTo>
                    <a:pt x="225" y="19"/>
                  </a:lnTo>
                  <a:lnTo>
                    <a:pt x="218" y="22"/>
                  </a:lnTo>
                  <a:lnTo>
                    <a:pt x="223" y="97"/>
                  </a:lnTo>
                  <a:lnTo>
                    <a:pt x="216" y="100"/>
                  </a:lnTo>
                  <a:lnTo>
                    <a:pt x="210" y="104"/>
                  </a:lnTo>
                  <a:lnTo>
                    <a:pt x="204" y="108"/>
                  </a:lnTo>
                  <a:lnTo>
                    <a:pt x="196" y="111"/>
                  </a:lnTo>
                  <a:lnTo>
                    <a:pt x="190" y="115"/>
                  </a:lnTo>
                  <a:lnTo>
                    <a:pt x="184" y="120"/>
                  </a:lnTo>
                  <a:lnTo>
                    <a:pt x="179" y="124"/>
                  </a:lnTo>
                  <a:lnTo>
                    <a:pt x="173" y="128"/>
                  </a:lnTo>
                  <a:lnTo>
                    <a:pt x="107" y="93"/>
                  </a:lnTo>
                  <a:lnTo>
                    <a:pt x="98" y="103"/>
                  </a:lnTo>
                  <a:lnTo>
                    <a:pt x="88" y="111"/>
                  </a:lnTo>
                  <a:lnTo>
                    <a:pt x="79" y="121"/>
                  </a:lnTo>
                  <a:lnTo>
                    <a:pt x="72" y="131"/>
                  </a:lnTo>
                  <a:lnTo>
                    <a:pt x="114" y="193"/>
                  </a:lnTo>
                  <a:lnTo>
                    <a:pt x="107" y="207"/>
                  </a:lnTo>
                  <a:lnTo>
                    <a:pt x="99" y="219"/>
                  </a:lnTo>
                  <a:lnTo>
                    <a:pt x="93" y="233"/>
                  </a:lnTo>
                  <a:lnTo>
                    <a:pt x="87" y="246"/>
                  </a:lnTo>
                  <a:lnTo>
                    <a:pt x="11" y="249"/>
                  </a:lnTo>
                  <a:lnTo>
                    <a:pt x="7" y="261"/>
                  </a:lnTo>
                  <a:lnTo>
                    <a:pt x="4" y="273"/>
                  </a:lnTo>
                  <a:lnTo>
                    <a:pt x="2" y="287"/>
                  </a:lnTo>
                  <a:lnTo>
                    <a:pt x="0" y="299"/>
                  </a:lnTo>
                  <a:lnTo>
                    <a:pt x="68" y="332"/>
                  </a:lnTo>
                  <a:lnTo>
                    <a:pt x="67" y="339"/>
                  </a:lnTo>
                  <a:lnTo>
                    <a:pt x="67" y="347"/>
                  </a:lnTo>
                  <a:lnTo>
                    <a:pt x="67" y="355"/>
                  </a:lnTo>
                  <a:lnTo>
                    <a:pt x="67" y="363"/>
                  </a:lnTo>
                  <a:lnTo>
                    <a:pt x="68" y="370"/>
                  </a:lnTo>
                  <a:lnTo>
                    <a:pt x="70" y="377"/>
                  </a:lnTo>
                  <a:lnTo>
                    <a:pt x="70" y="385"/>
                  </a:lnTo>
                  <a:lnTo>
                    <a:pt x="71" y="392"/>
                  </a:lnTo>
                  <a:lnTo>
                    <a:pt x="7" y="431"/>
                  </a:lnTo>
                  <a:lnTo>
                    <a:pt x="9" y="444"/>
                  </a:lnTo>
                  <a:lnTo>
                    <a:pt x="13" y="456"/>
                  </a:lnTo>
                  <a:lnTo>
                    <a:pt x="18" y="468"/>
                  </a:lnTo>
                  <a:lnTo>
                    <a:pt x="23" y="480"/>
                  </a:lnTo>
                  <a:lnTo>
                    <a:pt x="98" y="475"/>
                  </a:lnTo>
                  <a:lnTo>
                    <a:pt x="105" y="489"/>
                  </a:lnTo>
                  <a:lnTo>
                    <a:pt x="113" y="501"/>
                  </a:lnTo>
                  <a:lnTo>
                    <a:pt x="121" y="513"/>
                  </a:lnTo>
                  <a:lnTo>
                    <a:pt x="130" y="526"/>
                  </a:lnTo>
                  <a:lnTo>
                    <a:pt x="94" y="592"/>
                  </a:lnTo>
                  <a:lnTo>
                    <a:pt x="99" y="597"/>
                  </a:lnTo>
                  <a:lnTo>
                    <a:pt x="104" y="601"/>
                  </a:lnTo>
                  <a:lnTo>
                    <a:pt x="108" y="605"/>
                  </a:lnTo>
                  <a:lnTo>
                    <a:pt x="113" y="609"/>
                  </a:lnTo>
                  <a:lnTo>
                    <a:pt x="118" y="614"/>
                  </a:lnTo>
                  <a:lnTo>
                    <a:pt x="122" y="618"/>
                  </a:lnTo>
                  <a:lnTo>
                    <a:pt x="127" y="623"/>
                  </a:lnTo>
                  <a:lnTo>
                    <a:pt x="132" y="626"/>
                  </a:lnTo>
                  <a:lnTo>
                    <a:pt x="195" y="585"/>
                  </a:lnTo>
                  <a:lnTo>
                    <a:pt x="201" y="588"/>
                  </a:lnTo>
                  <a:lnTo>
                    <a:pt x="209" y="592"/>
                  </a:lnTo>
                  <a:lnTo>
                    <a:pt x="215" y="596"/>
                  </a:lnTo>
                  <a:lnTo>
                    <a:pt x="221" y="599"/>
                  </a:lnTo>
                  <a:lnTo>
                    <a:pt x="227" y="603"/>
                  </a:lnTo>
                  <a:lnTo>
                    <a:pt x="234" y="605"/>
                  </a:lnTo>
                  <a:lnTo>
                    <a:pt x="240" y="609"/>
                  </a:lnTo>
                  <a:lnTo>
                    <a:pt x="248" y="612"/>
                  </a:lnTo>
                  <a:lnTo>
                    <a:pt x="249" y="686"/>
                  </a:lnTo>
                  <a:lnTo>
                    <a:pt x="255" y="688"/>
                  </a:lnTo>
                  <a:lnTo>
                    <a:pt x="261" y="690"/>
                  </a:lnTo>
                  <a:lnTo>
                    <a:pt x="268" y="691"/>
                  </a:lnTo>
                  <a:lnTo>
                    <a:pt x="275" y="693"/>
                  </a:lnTo>
                  <a:lnTo>
                    <a:pt x="281" y="694"/>
                  </a:lnTo>
                  <a:lnTo>
                    <a:pt x="287" y="695"/>
                  </a:lnTo>
                  <a:lnTo>
                    <a:pt x="293" y="696"/>
                  </a:lnTo>
                  <a:lnTo>
                    <a:pt x="299" y="697"/>
                  </a:lnTo>
                  <a:lnTo>
                    <a:pt x="333" y="630"/>
                  </a:lnTo>
                  <a:lnTo>
                    <a:pt x="340" y="631"/>
                  </a:lnTo>
                  <a:lnTo>
                    <a:pt x="347" y="631"/>
                  </a:lnTo>
                  <a:lnTo>
                    <a:pt x="355" y="631"/>
                  </a:lnTo>
                  <a:lnTo>
                    <a:pt x="363" y="630"/>
                  </a:lnTo>
                  <a:lnTo>
                    <a:pt x="371" y="630"/>
                  </a:lnTo>
                  <a:lnTo>
                    <a:pt x="378" y="629"/>
                  </a:lnTo>
                  <a:lnTo>
                    <a:pt x="386" y="629"/>
                  </a:lnTo>
                  <a:lnTo>
                    <a:pt x="393" y="628"/>
                  </a:lnTo>
                  <a:lnTo>
                    <a:pt x="432" y="691"/>
                  </a:lnTo>
                  <a:lnTo>
                    <a:pt x="438" y="690"/>
                  </a:lnTo>
                  <a:lnTo>
                    <a:pt x="445" y="688"/>
                  </a:lnTo>
                  <a:lnTo>
                    <a:pt x="451" y="686"/>
                  </a:lnTo>
                  <a:lnTo>
                    <a:pt x="457" y="684"/>
                  </a:lnTo>
                  <a:lnTo>
                    <a:pt x="463" y="683"/>
                  </a:lnTo>
                  <a:lnTo>
                    <a:pt x="469" y="680"/>
                  </a:lnTo>
                  <a:lnTo>
                    <a:pt x="475" y="678"/>
                  </a:lnTo>
                  <a:lnTo>
                    <a:pt x="481" y="675"/>
                  </a:lnTo>
                  <a:lnTo>
                    <a:pt x="477" y="601"/>
                  </a:lnTo>
                  <a:lnTo>
                    <a:pt x="483" y="597"/>
                  </a:lnTo>
                  <a:lnTo>
                    <a:pt x="489" y="593"/>
                  </a:lnTo>
                  <a:lnTo>
                    <a:pt x="496" y="589"/>
                  </a:lnTo>
                  <a:lnTo>
                    <a:pt x="502" y="586"/>
                  </a:lnTo>
                  <a:lnTo>
                    <a:pt x="508" y="582"/>
                  </a:lnTo>
                  <a:lnTo>
                    <a:pt x="515" y="577"/>
                  </a:lnTo>
                  <a:lnTo>
                    <a:pt x="521" y="574"/>
                  </a:lnTo>
                  <a:lnTo>
                    <a:pt x="527" y="569"/>
                  </a:lnTo>
                  <a:lnTo>
                    <a:pt x="593" y="604"/>
                  </a:lnTo>
                  <a:lnTo>
                    <a:pt x="602" y="594"/>
                  </a:lnTo>
                  <a:lnTo>
                    <a:pt x="610" y="586"/>
                  </a:lnTo>
                  <a:lnTo>
                    <a:pt x="619" y="576"/>
                  </a:lnTo>
                  <a:lnTo>
                    <a:pt x="628" y="566"/>
                  </a:lnTo>
                  <a:lnTo>
                    <a:pt x="586" y="504"/>
                  </a:lnTo>
                  <a:lnTo>
                    <a:pt x="593" y="490"/>
                  </a:lnTo>
                  <a:lnTo>
                    <a:pt x="601" y="478"/>
                  </a:lnTo>
                  <a:lnTo>
                    <a:pt x="607" y="464"/>
                  </a:lnTo>
                  <a:lnTo>
                    <a:pt x="613" y="450"/>
                  </a:lnTo>
                  <a:lnTo>
                    <a:pt x="688" y="44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1" name="Freeform 65"/>
            <p:cNvSpPr>
              <a:spLocks/>
            </p:cNvSpPr>
            <p:nvPr/>
          </p:nvSpPr>
          <p:spPr bwMode="auto">
            <a:xfrm>
              <a:off x="1317" y="3313"/>
              <a:ext cx="94" cy="93"/>
            </a:xfrm>
            <a:custGeom>
              <a:avLst/>
              <a:gdLst>
                <a:gd name="T0" fmla="*/ 269 w 470"/>
                <a:gd name="T1" fmla="*/ 467 h 469"/>
                <a:gd name="T2" fmla="*/ 315 w 470"/>
                <a:gd name="T3" fmla="*/ 456 h 469"/>
                <a:gd name="T4" fmla="*/ 357 w 470"/>
                <a:gd name="T5" fmla="*/ 436 h 469"/>
                <a:gd name="T6" fmla="*/ 392 w 470"/>
                <a:gd name="T7" fmla="*/ 408 h 469"/>
                <a:gd name="T8" fmla="*/ 423 w 470"/>
                <a:gd name="T9" fmla="*/ 375 h 469"/>
                <a:gd name="T10" fmla="*/ 446 w 470"/>
                <a:gd name="T11" fmla="*/ 337 h 469"/>
                <a:gd name="T12" fmla="*/ 462 w 470"/>
                <a:gd name="T13" fmla="*/ 293 h 469"/>
                <a:gd name="T14" fmla="*/ 470 w 470"/>
                <a:gd name="T15" fmla="*/ 247 h 469"/>
                <a:gd name="T16" fmla="*/ 467 w 470"/>
                <a:gd name="T17" fmla="*/ 198 h 469"/>
                <a:gd name="T18" fmla="*/ 456 w 470"/>
                <a:gd name="T19" fmla="*/ 153 h 469"/>
                <a:gd name="T20" fmla="*/ 436 w 470"/>
                <a:gd name="T21" fmla="*/ 113 h 469"/>
                <a:gd name="T22" fmla="*/ 408 w 470"/>
                <a:gd name="T23" fmla="*/ 76 h 469"/>
                <a:gd name="T24" fmla="*/ 375 w 470"/>
                <a:gd name="T25" fmla="*/ 46 h 469"/>
                <a:gd name="T26" fmla="*/ 337 w 470"/>
                <a:gd name="T27" fmla="*/ 23 h 469"/>
                <a:gd name="T28" fmla="*/ 293 w 470"/>
                <a:gd name="T29" fmla="*/ 7 h 469"/>
                <a:gd name="T30" fmla="*/ 247 w 470"/>
                <a:gd name="T31" fmla="*/ 0 h 469"/>
                <a:gd name="T32" fmla="*/ 199 w 470"/>
                <a:gd name="T33" fmla="*/ 2 h 469"/>
                <a:gd name="T34" fmla="*/ 154 w 470"/>
                <a:gd name="T35" fmla="*/ 13 h 469"/>
                <a:gd name="T36" fmla="*/ 112 w 470"/>
                <a:gd name="T37" fmla="*/ 33 h 469"/>
                <a:gd name="T38" fmla="*/ 76 w 470"/>
                <a:gd name="T39" fmla="*/ 61 h 469"/>
                <a:gd name="T40" fmla="*/ 47 w 470"/>
                <a:gd name="T41" fmla="*/ 94 h 469"/>
                <a:gd name="T42" fmla="*/ 23 w 470"/>
                <a:gd name="T43" fmla="*/ 132 h 469"/>
                <a:gd name="T44" fmla="*/ 7 w 470"/>
                <a:gd name="T45" fmla="*/ 176 h 469"/>
                <a:gd name="T46" fmla="*/ 0 w 470"/>
                <a:gd name="T47" fmla="*/ 222 h 469"/>
                <a:gd name="T48" fmla="*/ 3 w 470"/>
                <a:gd name="T49" fmla="*/ 271 h 469"/>
                <a:gd name="T50" fmla="*/ 14 w 470"/>
                <a:gd name="T51" fmla="*/ 316 h 469"/>
                <a:gd name="T52" fmla="*/ 33 w 470"/>
                <a:gd name="T53" fmla="*/ 357 h 469"/>
                <a:gd name="T54" fmla="*/ 62 w 470"/>
                <a:gd name="T55" fmla="*/ 393 h 469"/>
                <a:gd name="T56" fmla="*/ 95 w 470"/>
                <a:gd name="T57" fmla="*/ 423 h 469"/>
                <a:gd name="T58" fmla="*/ 133 w 470"/>
                <a:gd name="T59" fmla="*/ 446 h 469"/>
                <a:gd name="T60" fmla="*/ 176 w 470"/>
                <a:gd name="T61" fmla="*/ 462 h 469"/>
                <a:gd name="T62" fmla="*/ 223 w 470"/>
                <a:gd name="T63"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469">
                  <a:moveTo>
                    <a:pt x="246" y="469"/>
                  </a:moveTo>
                  <a:lnTo>
                    <a:pt x="269" y="467"/>
                  </a:lnTo>
                  <a:lnTo>
                    <a:pt x="293" y="462"/>
                  </a:lnTo>
                  <a:lnTo>
                    <a:pt x="315" y="456"/>
                  </a:lnTo>
                  <a:lnTo>
                    <a:pt x="336" y="446"/>
                  </a:lnTo>
                  <a:lnTo>
                    <a:pt x="357" y="436"/>
                  </a:lnTo>
                  <a:lnTo>
                    <a:pt x="375" y="423"/>
                  </a:lnTo>
                  <a:lnTo>
                    <a:pt x="392" y="408"/>
                  </a:lnTo>
                  <a:lnTo>
                    <a:pt x="408" y="392"/>
                  </a:lnTo>
                  <a:lnTo>
                    <a:pt x="423" y="375"/>
                  </a:lnTo>
                  <a:lnTo>
                    <a:pt x="435" y="357"/>
                  </a:lnTo>
                  <a:lnTo>
                    <a:pt x="446" y="337"/>
                  </a:lnTo>
                  <a:lnTo>
                    <a:pt x="455" y="315"/>
                  </a:lnTo>
                  <a:lnTo>
                    <a:pt x="462" y="293"/>
                  </a:lnTo>
                  <a:lnTo>
                    <a:pt x="467" y="271"/>
                  </a:lnTo>
                  <a:lnTo>
                    <a:pt x="470" y="247"/>
                  </a:lnTo>
                  <a:lnTo>
                    <a:pt x="470" y="223"/>
                  </a:lnTo>
                  <a:lnTo>
                    <a:pt x="467" y="198"/>
                  </a:lnTo>
                  <a:lnTo>
                    <a:pt x="462" y="176"/>
                  </a:lnTo>
                  <a:lnTo>
                    <a:pt x="456" y="153"/>
                  </a:lnTo>
                  <a:lnTo>
                    <a:pt x="446" y="132"/>
                  </a:lnTo>
                  <a:lnTo>
                    <a:pt x="436" y="113"/>
                  </a:lnTo>
                  <a:lnTo>
                    <a:pt x="423" y="94"/>
                  </a:lnTo>
                  <a:lnTo>
                    <a:pt x="408" y="76"/>
                  </a:lnTo>
                  <a:lnTo>
                    <a:pt x="392" y="60"/>
                  </a:lnTo>
                  <a:lnTo>
                    <a:pt x="375" y="46"/>
                  </a:lnTo>
                  <a:lnTo>
                    <a:pt x="357" y="33"/>
                  </a:lnTo>
                  <a:lnTo>
                    <a:pt x="337" y="23"/>
                  </a:lnTo>
                  <a:lnTo>
                    <a:pt x="315" y="13"/>
                  </a:lnTo>
                  <a:lnTo>
                    <a:pt x="293" y="7"/>
                  </a:lnTo>
                  <a:lnTo>
                    <a:pt x="271" y="2"/>
                  </a:lnTo>
                  <a:lnTo>
                    <a:pt x="247" y="0"/>
                  </a:lnTo>
                  <a:lnTo>
                    <a:pt x="223" y="0"/>
                  </a:lnTo>
                  <a:lnTo>
                    <a:pt x="199" y="2"/>
                  </a:lnTo>
                  <a:lnTo>
                    <a:pt x="176" y="7"/>
                  </a:lnTo>
                  <a:lnTo>
                    <a:pt x="154" y="13"/>
                  </a:lnTo>
                  <a:lnTo>
                    <a:pt x="133" y="23"/>
                  </a:lnTo>
                  <a:lnTo>
                    <a:pt x="112" y="33"/>
                  </a:lnTo>
                  <a:lnTo>
                    <a:pt x="94" y="46"/>
                  </a:lnTo>
                  <a:lnTo>
                    <a:pt x="76" y="61"/>
                  </a:lnTo>
                  <a:lnTo>
                    <a:pt x="60" y="77"/>
                  </a:lnTo>
                  <a:lnTo>
                    <a:pt x="47" y="94"/>
                  </a:lnTo>
                  <a:lnTo>
                    <a:pt x="33" y="113"/>
                  </a:lnTo>
                  <a:lnTo>
                    <a:pt x="23" y="132"/>
                  </a:lnTo>
                  <a:lnTo>
                    <a:pt x="14" y="154"/>
                  </a:lnTo>
                  <a:lnTo>
                    <a:pt x="7" y="176"/>
                  </a:lnTo>
                  <a:lnTo>
                    <a:pt x="3" y="198"/>
                  </a:lnTo>
                  <a:lnTo>
                    <a:pt x="0" y="222"/>
                  </a:lnTo>
                  <a:lnTo>
                    <a:pt x="0" y="246"/>
                  </a:lnTo>
                  <a:lnTo>
                    <a:pt x="3" y="271"/>
                  </a:lnTo>
                  <a:lnTo>
                    <a:pt x="7" y="293"/>
                  </a:lnTo>
                  <a:lnTo>
                    <a:pt x="14" y="316"/>
                  </a:lnTo>
                  <a:lnTo>
                    <a:pt x="23" y="337"/>
                  </a:lnTo>
                  <a:lnTo>
                    <a:pt x="33" y="357"/>
                  </a:lnTo>
                  <a:lnTo>
                    <a:pt x="47" y="375"/>
                  </a:lnTo>
                  <a:lnTo>
                    <a:pt x="62" y="393"/>
                  </a:lnTo>
                  <a:lnTo>
                    <a:pt x="78" y="409"/>
                  </a:lnTo>
                  <a:lnTo>
                    <a:pt x="95" y="423"/>
                  </a:lnTo>
                  <a:lnTo>
                    <a:pt x="113" y="436"/>
                  </a:lnTo>
                  <a:lnTo>
                    <a:pt x="133" y="446"/>
                  </a:lnTo>
                  <a:lnTo>
                    <a:pt x="154" y="456"/>
                  </a:lnTo>
                  <a:lnTo>
                    <a:pt x="176" y="462"/>
                  </a:lnTo>
                  <a:lnTo>
                    <a:pt x="198" y="467"/>
                  </a:lnTo>
                  <a:lnTo>
                    <a:pt x="223" y="469"/>
                  </a:lnTo>
                  <a:lnTo>
                    <a:pt x="246" y="46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2" name="Freeform 66"/>
            <p:cNvSpPr>
              <a:spLocks/>
            </p:cNvSpPr>
            <p:nvPr/>
          </p:nvSpPr>
          <p:spPr bwMode="auto">
            <a:xfrm>
              <a:off x="1338" y="3334"/>
              <a:ext cx="52" cy="51"/>
            </a:xfrm>
            <a:custGeom>
              <a:avLst/>
              <a:gdLst>
                <a:gd name="T0" fmla="*/ 134 w 258"/>
                <a:gd name="T1" fmla="*/ 259 h 259"/>
                <a:gd name="T2" fmla="*/ 160 w 258"/>
                <a:gd name="T3" fmla="*/ 255 h 259"/>
                <a:gd name="T4" fmla="*/ 184 w 258"/>
                <a:gd name="T5" fmla="*/ 247 h 259"/>
                <a:gd name="T6" fmla="*/ 205 w 258"/>
                <a:gd name="T7" fmla="*/ 233 h 259"/>
                <a:gd name="T8" fmla="*/ 224 w 258"/>
                <a:gd name="T9" fmla="*/ 216 h 259"/>
                <a:gd name="T10" fmla="*/ 238 w 258"/>
                <a:gd name="T11" fmla="*/ 196 h 259"/>
                <a:gd name="T12" fmla="*/ 249 w 258"/>
                <a:gd name="T13" fmla="*/ 173 h 259"/>
                <a:gd name="T14" fmla="*/ 257 w 258"/>
                <a:gd name="T15" fmla="*/ 149 h 259"/>
                <a:gd name="T16" fmla="*/ 258 w 258"/>
                <a:gd name="T17" fmla="*/ 123 h 259"/>
                <a:gd name="T18" fmla="*/ 254 w 258"/>
                <a:gd name="T19" fmla="*/ 97 h 259"/>
                <a:gd name="T20" fmla="*/ 246 w 258"/>
                <a:gd name="T21" fmla="*/ 73 h 259"/>
                <a:gd name="T22" fmla="*/ 232 w 258"/>
                <a:gd name="T23" fmla="*/ 52 h 259"/>
                <a:gd name="T24" fmla="*/ 215 w 258"/>
                <a:gd name="T25" fmla="*/ 33 h 259"/>
                <a:gd name="T26" fmla="*/ 195 w 258"/>
                <a:gd name="T27" fmla="*/ 19 h 259"/>
                <a:gd name="T28" fmla="*/ 172 w 258"/>
                <a:gd name="T29" fmla="*/ 8 h 259"/>
                <a:gd name="T30" fmla="*/ 147 w 258"/>
                <a:gd name="T31" fmla="*/ 1 h 259"/>
                <a:gd name="T32" fmla="*/ 122 w 258"/>
                <a:gd name="T33" fmla="*/ 0 h 259"/>
                <a:gd name="T34" fmla="*/ 96 w 258"/>
                <a:gd name="T35" fmla="*/ 4 h 259"/>
                <a:gd name="T36" fmla="*/ 72 w 258"/>
                <a:gd name="T37" fmla="*/ 12 h 259"/>
                <a:gd name="T38" fmla="*/ 50 w 258"/>
                <a:gd name="T39" fmla="*/ 26 h 259"/>
                <a:gd name="T40" fmla="*/ 33 w 258"/>
                <a:gd name="T41" fmla="*/ 42 h 259"/>
                <a:gd name="T42" fmla="*/ 18 w 258"/>
                <a:gd name="T43" fmla="*/ 63 h 259"/>
                <a:gd name="T44" fmla="*/ 7 w 258"/>
                <a:gd name="T45" fmla="*/ 85 h 259"/>
                <a:gd name="T46" fmla="*/ 1 w 258"/>
                <a:gd name="T47" fmla="*/ 109 h 259"/>
                <a:gd name="T48" fmla="*/ 0 w 258"/>
                <a:gd name="T49" fmla="*/ 136 h 259"/>
                <a:gd name="T50" fmla="*/ 4 w 258"/>
                <a:gd name="T51" fmla="*/ 162 h 259"/>
                <a:gd name="T52" fmla="*/ 12 w 258"/>
                <a:gd name="T53" fmla="*/ 187 h 259"/>
                <a:gd name="T54" fmla="*/ 26 w 258"/>
                <a:gd name="T55" fmla="*/ 207 h 259"/>
                <a:gd name="T56" fmla="*/ 42 w 258"/>
                <a:gd name="T57" fmla="*/ 226 h 259"/>
                <a:gd name="T58" fmla="*/ 61 w 258"/>
                <a:gd name="T59" fmla="*/ 241 h 259"/>
                <a:gd name="T60" fmla="*/ 83 w 258"/>
                <a:gd name="T61" fmla="*/ 252 h 259"/>
                <a:gd name="T62" fmla="*/ 108 w 258"/>
                <a:gd name="T63" fmla="*/ 258 h 259"/>
                <a:gd name="T64" fmla="*/ 134 w 258"/>
                <a:gd name="T6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259">
                  <a:moveTo>
                    <a:pt x="134" y="259"/>
                  </a:moveTo>
                  <a:lnTo>
                    <a:pt x="160" y="255"/>
                  </a:lnTo>
                  <a:lnTo>
                    <a:pt x="184" y="247"/>
                  </a:lnTo>
                  <a:lnTo>
                    <a:pt x="205" y="233"/>
                  </a:lnTo>
                  <a:lnTo>
                    <a:pt x="224" y="216"/>
                  </a:lnTo>
                  <a:lnTo>
                    <a:pt x="238" y="196"/>
                  </a:lnTo>
                  <a:lnTo>
                    <a:pt x="249" y="173"/>
                  </a:lnTo>
                  <a:lnTo>
                    <a:pt x="257" y="149"/>
                  </a:lnTo>
                  <a:lnTo>
                    <a:pt x="258" y="123"/>
                  </a:lnTo>
                  <a:lnTo>
                    <a:pt x="254" y="97"/>
                  </a:lnTo>
                  <a:lnTo>
                    <a:pt x="246" y="73"/>
                  </a:lnTo>
                  <a:lnTo>
                    <a:pt x="232" y="52"/>
                  </a:lnTo>
                  <a:lnTo>
                    <a:pt x="215" y="33"/>
                  </a:lnTo>
                  <a:lnTo>
                    <a:pt x="195" y="19"/>
                  </a:lnTo>
                  <a:lnTo>
                    <a:pt x="172" y="8"/>
                  </a:lnTo>
                  <a:lnTo>
                    <a:pt x="147" y="1"/>
                  </a:lnTo>
                  <a:lnTo>
                    <a:pt x="122" y="0"/>
                  </a:lnTo>
                  <a:lnTo>
                    <a:pt x="96" y="4"/>
                  </a:lnTo>
                  <a:lnTo>
                    <a:pt x="72" y="12"/>
                  </a:lnTo>
                  <a:lnTo>
                    <a:pt x="50" y="26"/>
                  </a:lnTo>
                  <a:lnTo>
                    <a:pt x="33" y="42"/>
                  </a:lnTo>
                  <a:lnTo>
                    <a:pt x="18" y="63"/>
                  </a:lnTo>
                  <a:lnTo>
                    <a:pt x="7" y="85"/>
                  </a:lnTo>
                  <a:lnTo>
                    <a:pt x="1" y="109"/>
                  </a:lnTo>
                  <a:lnTo>
                    <a:pt x="0" y="136"/>
                  </a:lnTo>
                  <a:lnTo>
                    <a:pt x="4" y="162"/>
                  </a:lnTo>
                  <a:lnTo>
                    <a:pt x="12" y="187"/>
                  </a:lnTo>
                  <a:lnTo>
                    <a:pt x="26" y="207"/>
                  </a:lnTo>
                  <a:lnTo>
                    <a:pt x="42" y="226"/>
                  </a:lnTo>
                  <a:lnTo>
                    <a:pt x="61" y="241"/>
                  </a:lnTo>
                  <a:lnTo>
                    <a:pt x="83" y="252"/>
                  </a:lnTo>
                  <a:lnTo>
                    <a:pt x="108" y="258"/>
                  </a:lnTo>
                  <a:lnTo>
                    <a:pt x="134" y="25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3" name="Freeform 67"/>
            <p:cNvSpPr>
              <a:spLocks/>
            </p:cNvSpPr>
            <p:nvPr/>
          </p:nvSpPr>
          <p:spPr bwMode="auto">
            <a:xfrm>
              <a:off x="1358" y="3356"/>
              <a:ext cx="9" cy="10"/>
            </a:xfrm>
            <a:custGeom>
              <a:avLst/>
              <a:gdLst>
                <a:gd name="T0" fmla="*/ 16 w 47"/>
                <a:gd name="T1" fmla="*/ 46 h 46"/>
                <a:gd name="T2" fmla="*/ 1 w 47"/>
                <a:gd name="T3" fmla="*/ 33 h 46"/>
                <a:gd name="T4" fmla="*/ 0 w 47"/>
                <a:gd name="T5" fmla="*/ 15 h 46"/>
                <a:gd name="T6" fmla="*/ 12 w 47"/>
                <a:gd name="T7" fmla="*/ 1 h 46"/>
                <a:gd name="T8" fmla="*/ 32 w 47"/>
                <a:gd name="T9" fmla="*/ 0 h 46"/>
                <a:gd name="T10" fmla="*/ 45 w 47"/>
                <a:gd name="T11" fmla="*/ 12 h 46"/>
                <a:gd name="T12" fmla="*/ 47 w 47"/>
                <a:gd name="T13" fmla="*/ 31 h 46"/>
                <a:gd name="T14" fmla="*/ 34 w 47"/>
                <a:gd name="T15" fmla="*/ 44 h 46"/>
                <a:gd name="T16" fmla="*/ 16 w 4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16" y="46"/>
                  </a:moveTo>
                  <a:lnTo>
                    <a:pt x="1" y="33"/>
                  </a:lnTo>
                  <a:lnTo>
                    <a:pt x="0" y="15"/>
                  </a:lnTo>
                  <a:lnTo>
                    <a:pt x="12" y="1"/>
                  </a:lnTo>
                  <a:lnTo>
                    <a:pt x="32" y="0"/>
                  </a:lnTo>
                  <a:lnTo>
                    <a:pt x="45" y="12"/>
                  </a:lnTo>
                  <a:lnTo>
                    <a:pt x="47" y="31"/>
                  </a:lnTo>
                  <a:lnTo>
                    <a:pt x="34" y="44"/>
                  </a:lnTo>
                  <a:lnTo>
                    <a:pt x="16" y="4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grpSp>
      <p:sp>
        <p:nvSpPr>
          <p:cNvPr id="64" name="Oval 63"/>
          <p:cNvSpPr/>
          <p:nvPr/>
        </p:nvSpPr>
        <p:spPr>
          <a:xfrm>
            <a:off x="5735957" y="3370264"/>
            <a:ext cx="4367662" cy="2209800"/>
          </a:xfrm>
          <a:prstGeom prst="ellipse">
            <a:avLst/>
          </a:prstGeom>
          <a:solidFill>
            <a:schemeClr val="tx1">
              <a:lumMod val="65000"/>
              <a:alpha val="20000"/>
            </a:schemeClr>
          </a:solidFill>
        </p:spPr>
        <p:style>
          <a:lnRef idx="1">
            <a:schemeClr val="dk1"/>
          </a:lnRef>
          <a:fillRef idx="2">
            <a:schemeClr val="dk1"/>
          </a:fillRef>
          <a:effectRef idx="1">
            <a:schemeClr val="dk1"/>
          </a:effectRef>
          <a:fontRef idx="minor">
            <a:schemeClr val="dk1"/>
          </a:fontRef>
        </p:style>
        <p:txBody>
          <a:bodyPr rtlCol="0" anchor="ctr"/>
          <a:lstStyle/>
          <a:p>
            <a:pPr algn="ctr" eaLnBrk="0" hangingPunct="0"/>
            <a:endParaRPr lang="en-US" b="1">
              <a:solidFill>
                <a:srgbClr val="000000"/>
              </a:solidFill>
            </a:endParaRPr>
          </a:p>
        </p:txBody>
      </p:sp>
    </p:spTree>
    <p:extLst>
      <p:ext uri="{BB962C8B-B14F-4D97-AF65-F5344CB8AC3E}">
        <p14:creationId xmlns:p14="http://schemas.microsoft.com/office/powerpoint/2010/main" val="3206042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87 -3.7037E-7 L 0.00087 0.38588 " pathEditMode="relative" rAng="0" ptsTypes="AA">
                                      <p:cBhvr>
                                        <p:cTn id="6" dur="2000" fill="hold"/>
                                        <p:tgtEl>
                                          <p:spTgt spid="64"/>
                                        </p:tgtEl>
                                        <p:attrNameLst>
                                          <p:attrName>ppt_x</p:attrName>
                                          <p:attrName>ppt_y</p:attrName>
                                        </p:attrNameLst>
                                      </p:cBhvr>
                                      <p:rCtr x="0" y="1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Lifecycle at a Glance</a:t>
            </a:r>
            <a:endParaRPr lang="en-AU" dirty="0"/>
          </a:p>
        </p:txBody>
      </p:sp>
      <p:sp>
        <p:nvSpPr>
          <p:cNvPr id="3" name="Content Placeholder 2"/>
          <p:cNvSpPr>
            <a:spLocks noGrp="1"/>
          </p:cNvSpPr>
          <p:nvPr>
            <p:ph idx="1"/>
          </p:nvPr>
        </p:nvSpPr>
        <p:spPr>
          <a:xfrm>
            <a:off x="519112" y="1447799"/>
            <a:ext cx="11149013" cy="4856714"/>
          </a:xfrm>
        </p:spPr>
        <p:txBody>
          <a:bodyPr/>
          <a:lstStyle/>
          <a:p>
            <a:r>
              <a:rPr lang="en-AU" sz="2800" dirty="0" smtClean="0">
                <a:solidFill>
                  <a:schemeClr val="accent6"/>
                </a:solidFill>
              </a:rPr>
              <a:t>Policy Creation:</a:t>
            </a:r>
          </a:p>
          <a:p>
            <a:pPr lvl="1"/>
            <a:r>
              <a:rPr lang="en-AU" sz="2400" dirty="0" err="1" smtClean="0">
                <a:solidFill>
                  <a:schemeClr val="accent6"/>
                </a:solidFill>
              </a:rPr>
              <a:t>ConfigMgr</a:t>
            </a:r>
            <a:r>
              <a:rPr lang="en-AU" sz="2400" dirty="0" smtClean="0">
                <a:solidFill>
                  <a:schemeClr val="accent6"/>
                </a:solidFill>
              </a:rPr>
              <a:t> Console</a:t>
            </a:r>
          </a:p>
          <a:p>
            <a:pPr lvl="1"/>
            <a:r>
              <a:rPr lang="en-AU" sz="2400" dirty="0" smtClean="0">
                <a:solidFill>
                  <a:schemeClr val="accent6"/>
                </a:solidFill>
              </a:rPr>
              <a:t>Group Policy Management Console</a:t>
            </a:r>
          </a:p>
          <a:p>
            <a:pPr lvl="1"/>
            <a:r>
              <a:rPr lang="en-AU" sz="2400" dirty="0" smtClean="0">
                <a:solidFill>
                  <a:schemeClr val="accent6"/>
                </a:solidFill>
              </a:rPr>
              <a:t>Export / Import of XML (fep2010gptool.exe)</a:t>
            </a:r>
          </a:p>
          <a:p>
            <a:r>
              <a:rPr lang="en-AU" sz="2800" dirty="0" smtClean="0">
                <a:solidFill>
                  <a:schemeClr val="accent6"/>
                </a:solidFill>
              </a:rPr>
              <a:t>Policy Deployment:</a:t>
            </a:r>
          </a:p>
          <a:p>
            <a:pPr lvl="1"/>
            <a:r>
              <a:rPr lang="en-AU" sz="2400" dirty="0" err="1" smtClean="0">
                <a:solidFill>
                  <a:schemeClr val="accent6"/>
                </a:solidFill>
              </a:rPr>
              <a:t>ConfigMgr</a:t>
            </a:r>
            <a:r>
              <a:rPr lang="en-AU" sz="2400" dirty="0" smtClean="0">
                <a:solidFill>
                  <a:schemeClr val="accent6"/>
                </a:solidFill>
              </a:rPr>
              <a:t> Software Distribution of Policies package</a:t>
            </a:r>
          </a:p>
          <a:p>
            <a:pPr lvl="1"/>
            <a:r>
              <a:rPr lang="en-AU" sz="2400" dirty="0" smtClean="0">
                <a:solidFill>
                  <a:schemeClr val="accent6"/>
                </a:solidFill>
              </a:rPr>
              <a:t>Group Policy</a:t>
            </a:r>
          </a:p>
          <a:p>
            <a:pPr lvl="1"/>
            <a:r>
              <a:rPr lang="en-AU" sz="2400" dirty="0" smtClean="0">
                <a:solidFill>
                  <a:schemeClr val="accent6"/>
                </a:solidFill>
              </a:rPr>
              <a:t>Command-line</a:t>
            </a:r>
          </a:p>
          <a:p>
            <a:pPr lvl="2"/>
            <a:r>
              <a:rPr lang="en-AU" sz="2000" dirty="0" smtClean="0">
                <a:solidFill>
                  <a:schemeClr val="accent6"/>
                </a:solidFill>
              </a:rPr>
              <a:t>During install	 (FEPInstall.exe /policy &lt;policy&gt;)</a:t>
            </a:r>
          </a:p>
          <a:p>
            <a:pPr lvl="2"/>
            <a:r>
              <a:rPr lang="en-AU" sz="2000" dirty="0" smtClean="0">
                <a:solidFill>
                  <a:schemeClr val="accent6"/>
                </a:solidFill>
              </a:rPr>
              <a:t>After Install	(ConfigSecurityPolicy.exe &lt;policy&gt;)</a:t>
            </a:r>
          </a:p>
          <a:p>
            <a:r>
              <a:rPr lang="en-AU" sz="2800" dirty="0" smtClean="0"/>
              <a:t>Policy Monitoring:</a:t>
            </a:r>
          </a:p>
          <a:p>
            <a:pPr lvl="1"/>
            <a:r>
              <a:rPr lang="en-AU" sz="2400" dirty="0" smtClean="0"/>
              <a:t>Dashboard and Reports</a:t>
            </a:r>
            <a:endParaRPr lang="en-AU" sz="2400" dirty="0"/>
          </a:p>
        </p:txBody>
      </p:sp>
    </p:spTree>
    <p:extLst>
      <p:ext uri="{BB962C8B-B14F-4D97-AF65-F5344CB8AC3E}">
        <p14:creationId xmlns:p14="http://schemas.microsoft.com/office/powerpoint/2010/main" val="5050257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Under the Hood: Display in Dashboard</a:t>
            </a:r>
            <a:endParaRPr lang="en-AU" dirty="0"/>
          </a:p>
        </p:txBody>
      </p:sp>
      <p:sp>
        <p:nvSpPr>
          <p:cNvPr id="4" name="Text Placeholder 3"/>
          <p:cNvSpPr>
            <a:spLocks noGrp="1"/>
          </p:cNvSpPr>
          <p:nvPr>
            <p:ph idx="1"/>
          </p:nvPr>
        </p:nvSpPr>
        <p:spPr/>
        <p:txBody>
          <a:bodyPr/>
          <a:lstStyle/>
          <a:p>
            <a:r>
              <a:rPr lang="en-AU" smtClean="0"/>
              <a:t>Client reports status of program installation</a:t>
            </a:r>
            <a:endParaRPr lang="en-AU"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30" y="3049431"/>
            <a:ext cx="10775147" cy="2357677"/>
          </a:xfrm>
          <a:prstGeom prst="rect">
            <a:avLst/>
          </a:prstGeom>
          <a:noFill/>
          <a:ln w="25400">
            <a:solidFill>
              <a:schemeClr val="tx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183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Under the Hood: Display in Console</a:t>
            </a:r>
            <a:endParaRPr lang="en-AU" dirty="0"/>
          </a:p>
        </p:txBody>
      </p:sp>
      <p:sp>
        <p:nvSpPr>
          <p:cNvPr id="4" name="Text Placeholder 3"/>
          <p:cNvSpPr>
            <a:spLocks noGrp="1"/>
          </p:cNvSpPr>
          <p:nvPr>
            <p:ph idx="1"/>
          </p:nvPr>
        </p:nvSpPr>
        <p:spPr>
          <a:xfrm>
            <a:off x="519112" y="1447799"/>
            <a:ext cx="11149013" cy="1723549"/>
          </a:xfrm>
        </p:spPr>
        <p:txBody>
          <a:bodyPr/>
          <a:lstStyle/>
          <a:p>
            <a:r>
              <a:rPr lang="en-AU" sz="2800" dirty="0" smtClean="0"/>
              <a:t>Client reports status of program installation</a:t>
            </a:r>
          </a:p>
          <a:p>
            <a:r>
              <a:rPr lang="en-AU" sz="2800" dirty="0" smtClean="0"/>
              <a:t>Updates Collection membership</a:t>
            </a:r>
          </a:p>
          <a:p>
            <a:r>
              <a:rPr lang="en-AU" sz="2800" dirty="0" smtClean="0"/>
              <a:t>Collections updated</a:t>
            </a:r>
            <a:br>
              <a:rPr lang="en-AU" sz="2800" dirty="0" smtClean="0"/>
            </a:br>
            <a:r>
              <a:rPr lang="en-AU" sz="2800" dirty="0" smtClean="0"/>
              <a:t>every minute</a:t>
            </a:r>
            <a:endParaRPr lang="en-AU"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54" y="3898919"/>
            <a:ext cx="11181272" cy="2196314"/>
          </a:xfrm>
          <a:prstGeom prst="rect">
            <a:avLst/>
          </a:prstGeom>
          <a:noFill/>
          <a:ln w="25400">
            <a:solidFill>
              <a:schemeClr val="tx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453" y="2125134"/>
            <a:ext cx="512946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442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fade">
                                      <p:cBhvr>
                                        <p:cTn id="15"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Troubleshooting Policy - FEP Client Gui Policy Information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780" y="1981200"/>
            <a:ext cx="6094413" cy="3999680"/>
          </a:xfrm>
          <a:prstGeom prst="rect">
            <a:avLst/>
          </a:prstGeom>
        </p:spPr>
      </p:pic>
    </p:spTree>
    <p:extLst>
      <p:ext uri="{BB962C8B-B14F-4D97-AF65-F5344CB8AC3E}">
        <p14:creationId xmlns:p14="http://schemas.microsoft.com/office/powerpoint/2010/main" val="24798060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sz="4000" dirty="0" smtClean="0"/>
              <a:t>Troubleshooting Policies – Policy Distribution Report</a:t>
            </a:r>
            <a:br>
              <a:rPr lang="en-US" sz="4000" dirty="0" smtClean="0"/>
            </a:br>
            <a:endParaRPr lang="en-US" sz="4000" dirty="0"/>
          </a:p>
        </p:txBody>
      </p:sp>
      <p:sp>
        <p:nvSpPr>
          <p:cNvPr id="8" name="TextBox 7"/>
          <p:cNvSpPr txBox="1"/>
          <p:nvPr/>
        </p:nvSpPr>
        <p:spPr>
          <a:xfrm>
            <a:off x="519113" y="1139575"/>
            <a:ext cx="11149012" cy="5262979"/>
          </a:xfrm>
          <a:prstGeom prst="rect">
            <a:avLst/>
          </a:prstGeom>
          <a:noFill/>
        </p:spPr>
        <p:txBody>
          <a:bodyPr wrap="square" lIns="0" tIns="0" rIns="0" bIns="0" rtlCol="0">
            <a:spAutoFit/>
          </a:bodyPr>
          <a:lstStyle/>
          <a:p>
            <a:r>
              <a:rPr lang="en-US" dirty="0"/>
              <a:t/>
            </a:r>
            <a:br>
              <a:rPr lang="en-US" dirty="0"/>
            </a:br>
            <a:r>
              <a:rPr lang="en-US" dirty="0"/>
              <a:t>There are new reports that can help with troubleshooting of policies.  You can reach these reports by going to Computer Manager </a:t>
            </a:r>
            <a:r>
              <a:rPr lang="en-US" dirty="0">
                <a:sym typeface="Wingdings"/>
              </a:rPr>
              <a:t></a:t>
            </a:r>
            <a:r>
              <a:rPr lang="en-US" dirty="0"/>
              <a:t> Reporting </a:t>
            </a:r>
            <a:r>
              <a:rPr lang="en-US" dirty="0">
                <a:sym typeface="Wingdings"/>
              </a:rPr>
              <a:t></a:t>
            </a:r>
            <a:r>
              <a:rPr lang="en-US" dirty="0"/>
              <a:t> Reports.</a:t>
            </a:r>
            <a:br>
              <a:rPr lang="en-US" dirty="0"/>
            </a:br>
            <a:r>
              <a:rPr lang="en-US" dirty="0"/>
              <a:t> </a:t>
            </a:r>
            <a:br>
              <a:rPr lang="en-US" dirty="0"/>
            </a:br>
            <a:r>
              <a:rPr lang="en-US" dirty="0"/>
              <a:t>“</a:t>
            </a:r>
            <a:r>
              <a:rPr lang="en-US" b="1" dirty="0"/>
              <a:t>Policy Distribution Overview” </a:t>
            </a:r>
            <a:r>
              <a:rPr lang="en-US" dirty="0"/>
              <a:t>-   This report displays the breakdown of policy distribution states per collection. This report will only enumerate computers with Microsoft Forefront Endpoint Protection 2010 installed.</a:t>
            </a:r>
            <a:br>
              <a:rPr lang="en-US" dirty="0"/>
            </a:br>
            <a:r>
              <a:rPr lang="en-US" dirty="0"/>
              <a:t> </a:t>
            </a:r>
            <a:br>
              <a:rPr lang="en-US" dirty="0"/>
            </a:br>
            <a:r>
              <a:rPr lang="en-US" dirty="0"/>
              <a:t>“</a:t>
            </a:r>
            <a:r>
              <a:rPr lang="en-US" b="1" dirty="0"/>
              <a:t>Policy Distribution for a specific collection</a:t>
            </a:r>
            <a:r>
              <a:rPr lang="en-US" dirty="0"/>
              <a:t>” - This report displays the policy distribution states for a specific collection. This report is divided into three sections. The Applied Policy section lists the number of computers and the applied policy. The Pending State section lists the number of computers that in a pending state.  The Failure section lists the number of computers that have reported failures in applying their policy.</a:t>
            </a:r>
            <a:br>
              <a:rPr lang="en-US" dirty="0"/>
            </a:br>
            <a:r>
              <a:rPr lang="en-US" dirty="0"/>
              <a:t> </a:t>
            </a:r>
            <a:br>
              <a:rPr lang="en-US" dirty="0"/>
            </a:br>
            <a:r>
              <a:rPr lang="en-US" dirty="0"/>
              <a:t>“</a:t>
            </a:r>
            <a:r>
              <a:rPr lang="en-US" b="1" dirty="0"/>
              <a:t>Policy Distribution for a specific collection in a specific state</a:t>
            </a:r>
            <a:r>
              <a:rPr lang="en-US" dirty="0"/>
              <a:t>” - This report displays a list of computers in a specific collection and specific policy state (applied, pending, and failure).</a:t>
            </a:r>
            <a:br>
              <a:rPr lang="en-US" dirty="0"/>
            </a:br>
            <a:r>
              <a:rPr lang="en-US" dirty="0"/>
              <a:t/>
            </a:r>
            <a:br>
              <a:rPr lang="en-US" dirty="0"/>
            </a:br>
            <a:r>
              <a:rPr lang="en-US" dirty="0"/>
              <a:t/>
            </a:r>
            <a:br>
              <a:rPr lang="en-US" dirty="0"/>
            </a:br>
            <a:r>
              <a:rPr lang="en-US" dirty="0"/>
              <a:t>NOTE:  Since policy distribution is similar to client roll out (both use the Configuration Manager software distribution capabilities), troubleshooting follows the same concepts and uses similar reports</a:t>
            </a:r>
            <a:r>
              <a:rPr lang="en-US" dirty="0" smtClean="0"/>
              <a:t>.</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32609645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smtClean="0"/>
              <a:t>Dashboard &amp; Remediation</a:t>
            </a:r>
            <a:endParaRPr lang="en-US" dirty="0"/>
          </a:p>
        </p:txBody>
      </p:sp>
      <p:sp>
        <p:nvSpPr>
          <p:cNvPr id="5" name="Subtitle 4"/>
          <p:cNvSpPr>
            <a:spLocks noGrp="1"/>
          </p:cNvSpPr>
          <p:nvPr>
            <p:ph type="subTitle" idx="1"/>
          </p:nvPr>
        </p:nvSpPr>
        <p:spPr/>
        <p:txBody>
          <a:bodyPr/>
          <a:lstStyle/>
          <a:p>
            <a:r>
              <a:rPr lang="en-US" smtClean="0"/>
              <a:t>I want to monitor my computers health and act on policy drifts</a:t>
            </a:r>
            <a:endParaRPr lang="en-US" dirty="0"/>
          </a:p>
        </p:txBody>
      </p:sp>
    </p:spTree>
    <p:extLst>
      <p:ext uri="{BB962C8B-B14F-4D97-AF65-F5344CB8AC3E}">
        <p14:creationId xmlns:p14="http://schemas.microsoft.com/office/powerpoint/2010/main" val="253992147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553998"/>
          </a:xfrm>
        </p:spPr>
        <p:txBody>
          <a:bodyPr/>
          <a:lstStyle/>
          <a:p>
            <a:r>
              <a:rPr lang="en-US" sz="4000" dirty="0" smtClean="0"/>
              <a:t>FEP Dashboard &amp; Remediation – Key Concepts</a:t>
            </a:r>
            <a:endParaRPr lang="en-US" sz="4000" dirty="0"/>
          </a:p>
        </p:txBody>
      </p:sp>
      <p:sp>
        <p:nvSpPr>
          <p:cNvPr id="5" name="Content Placeholder 4"/>
          <p:cNvSpPr>
            <a:spLocks noGrp="1"/>
          </p:cNvSpPr>
          <p:nvPr>
            <p:ph type="body" sz="quarter" idx="10"/>
          </p:nvPr>
        </p:nvSpPr>
        <p:spPr>
          <a:xfrm>
            <a:off x="519112" y="1447799"/>
            <a:ext cx="4926191" cy="5004447"/>
          </a:xfrm>
        </p:spPr>
        <p:txBody>
          <a:bodyPr/>
          <a:lstStyle/>
          <a:p>
            <a:r>
              <a:rPr lang="en-US" sz="2400" dirty="0" smtClean="0"/>
              <a:t>Operationalized security monitoring</a:t>
            </a:r>
          </a:p>
          <a:p>
            <a:pPr lvl="2"/>
            <a:r>
              <a:rPr lang="en-US" sz="1800" dirty="0" smtClean="0"/>
              <a:t>Deployment issues</a:t>
            </a:r>
          </a:p>
          <a:p>
            <a:pPr lvl="2"/>
            <a:r>
              <a:rPr lang="en-US" sz="1800" dirty="0" smtClean="0"/>
              <a:t>Protection status</a:t>
            </a:r>
          </a:p>
          <a:p>
            <a:pPr lvl="2"/>
            <a:r>
              <a:rPr lang="en-US" sz="1800" dirty="0" smtClean="0"/>
              <a:t>Antimalware activity issues</a:t>
            </a:r>
          </a:p>
          <a:p>
            <a:pPr lvl="2"/>
            <a:r>
              <a:rPr lang="en-US" sz="1800" dirty="0" smtClean="0"/>
              <a:t>Definitions updates issues</a:t>
            </a:r>
          </a:p>
          <a:p>
            <a:pPr lvl="2"/>
            <a:r>
              <a:rPr lang="en-US" sz="1800" dirty="0" smtClean="0"/>
              <a:t>Policy distribution issues</a:t>
            </a:r>
          </a:p>
          <a:p>
            <a:pPr lvl="2"/>
            <a:r>
              <a:rPr lang="en-US" sz="1800" dirty="0" smtClean="0"/>
              <a:t>Visibility to FEP DCM baselines</a:t>
            </a:r>
          </a:p>
          <a:p>
            <a:r>
              <a:rPr lang="en-US" sz="2400" dirty="0" smtClean="0"/>
              <a:t>Launchpad to </a:t>
            </a:r>
            <a:r>
              <a:rPr lang="en-US" sz="2400" dirty="0" err="1" smtClean="0"/>
              <a:t>ConfigMgr</a:t>
            </a:r>
            <a:r>
              <a:rPr lang="en-US" sz="2400" dirty="0" smtClean="0"/>
              <a:t> collections</a:t>
            </a:r>
          </a:p>
          <a:p>
            <a:pPr lvl="2"/>
            <a:r>
              <a:rPr lang="en-US" sz="1800" dirty="0" smtClean="0"/>
              <a:t>Drill down to </a:t>
            </a:r>
            <a:r>
              <a:rPr lang="en-US" sz="1800" dirty="0" err="1" smtClean="0"/>
              <a:t>ConfigMgr</a:t>
            </a:r>
            <a:r>
              <a:rPr lang="en-US" sz="1800" dirty="0" smtClean="0"/>
              <a:t> collections</a:t>
            </a:r>
          </a:p>
          <a:p>
            <a:pPr lvl="2"/>
            <a:r>
              <a:rPr lang="en-US" sz="1800" dirty="0" smtClean="0"/>
              <a:t>Refresh operation statistics on demand</a:t>
            </a:r>
          </a:p>
          <a:p>
            <a:r>
              <a:rPr lang="en-US" sz="2400" dirty="0" smtClean="0"/>
              <a:t>Manual remediation actions : </a:t>
            </a:r>
          </a:p>
          <a:p>
            <a:pPr lvl="2"/>
            <a:r>
              <a:rPr lang="en-US" sz="1800" dirty="0" smtClean="0"/>
              <a:t>Full/Quick scan</a:t>
            </a:r>
          </a:p>
          <a:p>
            <a:pPr lvl="2"/>
            <a:r>
              <a:rPr lang="en-US" sz="1800" dirty="0" smtClean="0"/>
              <a:t>Signature update</a:t>
            </a:r>
          </a:p>
          <a:p>
            <a:pPr lvl="2"/>
            <a:endParaRPr lang="en-US" sz="1800" dirty="0" smtClean="0"/>
          </a:p>
          <a:p>
            <a:pPr lvl="1"/>
            <a:endParaRPr lang="en-US" sz="2000" dirty="0"/>
          </a:p>
        </p:txBody>
      </p:sp>
      <p:sp>
        <p:nvSpPr>
          <p:cNvPr id="6" name="Rounded Rectangle 5"/>
          <p:cNvSpPr/>
          <p:nvPr/>
        </p:nvSpPr>
        <p:spPr bwMode="auto">
          <a:xfrm rot="10800000">
            <a:off x="5637213" y="1219201"/>
            <a:ext cx="7276671" cy="3516669"/>
          </a:xfrm>
          <a:prstGeom prst="roundRect">
            <a:avLst>
              <a:gd name="adj" fmla="val 7270"/>
            </a:avLst>
          </a:prstGeom>
          <a:gradFill flip="none" rotWithShape="1">
            <a:gsLst>
              <a:gs pos="26000">
                <a:srgbClr val="000000">
                  <a:alpha val="67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latin typeface="Segoe Light"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505" y="1422606"/>
            <a:ext cx="5884343" cy="3081248"/>
          </a:xfrm>
          <a:prstGeom prst="rect">
            <a:avLst/>
          </a:prstGeom>
        </p:spPr>
      </p:pic>
    </p:spTree>
    <p:extLst>
      <p:ext uri="{BB962C8B-B14F-4D97-AF65-F5344CB8AC3E}">
        <p14:creationId xmlns:p14="http://schemas.microsoft.com/office/powerpoint/2010/main" val="15511670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0" y="2090906"/>
            <a:ext cx="12071076" cy="438609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997196"/>
          </a:xfrm>
        </p:spPr>
        <p:txBody>
          <a:bodyPr/>
          <a:lstStyle/>
          <a:p>
            <a:r>
              <a:rPr lang="en-US" dirty="0" smtClean="0"/>
              <a:t>Forefront Endpoint Protection 2010</a:t>
            </a:r>
            <a:br>
              <a:rPr lang="en-US" dirty="0" smtClean="0"/>
            </a:br>
            <a:r>
              <a:rPr lang="en-US" sz="2800" dirty="0" smtClean="0"/>
              <a:t>One infrastructure for desktop management and protection</a:t>
            </a:r>
            <a:endParaRPr lang="en-US" dirty="0"/>
          </a:p>
        </p:txBody>
      </p:sp>
      <p:sp>
        <p:nvSpPr>
          <p:cNvPr id="4" name="Rounded Rectangle 3"/>
          <p:cNvSpPr/>
          <p:nvPr/>
        </p:nvSpPr>
        <p:spPr>
          <a:xfrm>
            <a:off x="252661" y="2728882"/>
            <a:ext cx="3893830" cy="2971800"/>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nchorCtr="0"/>
          <a:lstStyle/>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Built </a:t>
            </a:r>
            <a:r>
              <a:rPr lang="en-US" sz="1700" dirty="0">
                <a:solidFill>
                  <a:schemeClr val="tx1"/>
                </a:solidFill>
                <a:effectLst>
                  <a:outerShdw blurRad="50800" dist="38100" dir="5400000" algn="t" rotWithShape="0">
                    <a:prstClr val="black">
                      <a:alpha val="40000"/>
                    </a:prstClr>
                  </a:outerShdw>
                </a:effectLst>
                <a:latin typeface="+mj-lt"/>
              </a:rPr>
              <a:t>on </a:t>
            </a:r>
            <a:r>
              <a:rPr lang="en-US" sz="1700" dirty="0" smtClean="0">
                <a:solidFill>
                  <a:schemeClr val="tx1"/>
                </a:solidFill>
                <a:effectLst>
                  <a:outerShdw blurRad="50800" dist="38100" dir="5400000" algn="t" rotWithShape="0">
                    <a:prstClr val="black">
                      <a:alpha val="40000"/>
                    </a:prstClr>
                  </a:outerShdw>
                </a:effectLst>
                <a:latin typeface="+mj-lt"/>
              </a:rPr>
              <a:t>top of Microsoft</a:t>
            </a:r>
            <a:r>
              <a:rPr lang="en-US" sz="1700" baseline="30000" dirty="0" smtClean="0">
                <a:solidFill>
                  <a:schemeClr val="tx1"/>
                </a:solidFill>
                <a:effectLst>
                  <a:outerShdw blurRad="50800" dist="38100" dir="5400000" algn="t" rotWithShape="0">
                    <a:prstClr val="black">
                      <a:alpha val="40000"/>
                    </a:prstClr>
                  </a:outerShdw>
                </a:effectLst>
                <a:latin typeface="+mj-lt"/>
              </a:rPr>
              <a:t>®</a:t>
            </a:r>
            <a:r>
              <a:rPr lang="en-US" sz="1700" dirty="0" smtClean="0">
                <a:solidFill>
                  <a:schemeClr val="tx1"/>
                </a:solidFill>
                <a:effectLst>
                  <a:outerShdw blurRad="50800" dist="38100" dir="5400000" algn="t" rotWithShape="0">
                    <a:prstClr val="black">
                      <a:alpha val="40000"/>
                    </a:prstClr>
                  </a:outerShdw>
                </a:effectLst>
                <a:latin typeface="+mj-lt"/>
              </a:rPr>
              <a:t> System Center Configuration Manager</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Supports </a:t>
            </a:r>
            <a:r>
              <a:rPr lang="en-US" sz="1700" dirty="0" smtClean="0">
                <a:solidFill>
                  <a:schemeClr val="tx1"/>
                </a:solidFill>
                <a:effectLst>
                  <a:outerShdw blurRad="50800" dist="38100" dir="5400000" algn="t" rotWithShape="0">
                    <a:prstClr val="black">
                      <a:alpha val="40000"/>
                    </a:prstClr>
                  </a:outerShdw>
                </a:effectLst>
                <a:latin typeface="+mj-lt"/>
              </a:rPr>
              <a:t>all System Center Configuration </a:t>
            </a:r>
            <a:r>
              <a:rPr lang="en-US" sz="1700" dirty="0">
                <a:solidFill>
                  <a:schemeClr val="tx1"/>
                </a:solidFill>
                <a:effectLst>
                  <a:outerShdw blurRad="50800" dist="38100" dir="5400000" algn="t" rotWithShape="0">
                    <a:prstClr val="black">
                      <a:alpha val="40000"/>
                    </a:prstClr>
                  </a:outerShdw>
                </a:effectLst>
                <a:latin typeface="+mj-lt"/>
              </a:rPr>
              <a:t>Manager topologies </a:t>
            </a:r>
            <a:r>
              <a:rPr lang="en-US" sz="1700" dirty="0" smtClean="0">
                <a:solidFill>
                  <a:schemeClr val="tx1"/>
                </a:solidFill>
                <a:effectLst>
                  <a:outerShdw blurRad="50800" dist="38100" dir="5400000" algn="t" rotWithShape="0">
                    <a:prstClr val="black">
                      <a:alpha val="40000"/>
                    </a:prstClr>
                  </a:outerShdw>
                </a:effectLst>
                <a:latin typeface="+mj-lt"/>
              </a:rPr>
              <a:t>and scale</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Facilitates easy migration</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Deploy </a:t>
            </a:r>
            <a:r>
              <a:rPr lang="en-US" sz="1700" dirty="0">
                <a:solidFill>
                  <a:schemeClr val="tx1"/>
                </a:solidFill>
                <a:effectLst>
                  <a:outerShdw blurRad="50800" dist="38100" dir="5400000" algn="t" rotWithShape="0">
                    <a:prstClr val="black">
                      <a:alpha val="40000"/>
                    </a:prstClr>
                  </a:outerShdw>
                </a:effectLst>
                <a:latin typeface="+mj-lt"/>
              </a:rPr>
              <a:t>across various operating </a:t>
            </a:r>
            <a:r>
              <a:rPr lang="en-US" sz="1700" dirty="0" smtClean="0">
                <a:solidFill>
                  <a:schemeClr val="tx1"/>
                </a:solidFill>
                <a:effectLst>
                  <a:outerShdw blurRad="50800" dist="38100" dir="5400000" algn="t" rotWithShape="0">
                    <a:prstClr val="black">
                      <a:alpha val="40000"/>
                    </a:prstClr>
                  </a:outerShdw>
                </a:effectLst>
                <a:latin typeface="+mj-lt"/>
              </a:rPr>
              <a:t>systems Windows</a:t>
            </a:r>
            <a:r>
              <a:rPr lang="en-US" sz="1700" baseline="30000" dirty="0" smtClean="0">
                <a:solidFill>
                  <a:schemeClr val="tx1"/>
                </a:solidFill>
                <a:effectLst>
                  <a:outerShdw blurRad="50800" dist="38100" dir="5400000" algn="t" rotWithShape="0">
                    <a:prstClr val="black">
                      <a:alpha val="40000"/>
                    </a:prstClr>
                  </a:outerShdw>
                </a:effectLst>
                <a:latin typeface="+mj-lt"/>
              </a:rPr>
              <a:t>®</a:t>
            </a:r>
            <a:r>
              <a:rPr lang="en-US" sz="1700" dirty="0" smtClean="0">
                <a:solidFill>
                  <a:schemeClr val="tx1"/>
                </a:solidFill>
                <a:effectLst>
                  <a:outerShdw blurRad="50800" dist="38100" dir="5400000" algn="t" rotWithShape="0">
                    <a:prstClr val="black">
                      <a:alpha val="40000"/>
                    </a:prstClr>
                  </a:outerShdw>
                </a:effectLst>
                <a:latin typeface="+mj-lt"/>
              </a:rPr>
              <a:t> client and Server</a:t>
            </a:r>
            <a:endParaRPr lang="en-US" sz="1700" baseline="30000" dirty="0">
              <a:solidFill>
                <a:schemeClr val="tx1"/>
              </a:solidFill>
              <a:effectLst>
                <a:outerShdw blurRad="50800" dist="38100" dir="5400000" algn="t" rotWithShape="0">
                  <a:prstClr val="black">
                    <a:alpha val="40000"/>
                  </a:prstClr>
                </a:outerShdw>
              </a:effectLst>
            </a:endParaRPr>
          </a:p>
          <a:p>
            <a:pPr marL="274320" lvl="4" indent="-274320" defTabSz="914099" fontAlgn="base">
              <a:spcBef>
                <a:spcPts val="1200"/>
              </a:spcBef>
              <a:spcAft>
                <a:spcPct val="0"/>
              </a:spcAft>
              <a:buClr>
                <a:schemeClr val="accent3"/>
              </a:buClr>
              <a:buFont typeface="Arial" pitchFamily="34" charset="0"/>
              <a:buChar char="•"/>
            </a:pPr>
            <a:endParaRPr lang="en-US" sz="1700" baseline="30000" dirty="0" smtClean="0">
              <a:solidFill>
                <a:schemeClr val="tx1"/>
              </a:solidFill>
              <a:effectLst>
                <a:outerShdw blurRad="50800" dist="38100" dir="5400000" algn="t" rotWithShape="0">
                  <a:prstClr val="black">
                    <a:alpha val="40000"/>
                  </a:prstClr>
                </a:outerShdw>
              </a:effectLst>
            </a:endParaRPr>
          </a:p>
        </p:txBody>
      </p:sp>
      <p:sp>
        <p:nvSpPr>
          <p:cNvPr id="9" name="Rounded Rectangle 8"/>
          <p:cNvSpPr/>
          <p:nvPr/>
        </p:nvSpPr>
        <p:spPr>
          <a:xfrm>
            <a:off x="4364142" y="2743792"/>
            <a:ext cx="3721445" cy="3502152"/>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lstStyle/>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Protection </a:t>
            </a:r>
            <a:r>
              <a:rPr lang="en-US" sz="1700" dirty="0">
                <a:solidFill>
                  <a:schemeClr val="tx1"/>
                </a:solidFill>
                <a:effectLst>
                  <a:outerShdw blurRad="50800" dist="38100" dir="5400000" algn="t" rotWithShape="0">
                    <a:prstClr val="black">
                      <a:alpha val="40000"/>
                    </a:prstClr>
                  </a:outerShdw>
                </a:effectLst>
                <a:latin typeface="+mj-lt"/>
              </a:rPr>
              <a:t>against </a:t>
            </a:r>
            <a:r>
              <a:rPr lang="en-US" sz="1700" dirty="0" smtClean="0">
                <a:solidFill>
                  <a:schemeClr val="tx1"/>
                </a:solidFill>
                <a:effectLst>
                  <a:outerShdw blurRad="50800" dist="38100" dir="5400000" algn="t" rotWithShape="0">
                    <a:prstClr val="black">
                      <a:alpha val="40000"/>
                    </a:prstClr>
                  </a:outerShdw>
                </a:effectLst>
                <a:latin typeface="+mj-lt"/>
              </a:rPr>
              <a:t>all type of malware</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Proactive security against zero day threats</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Productivity-oriented default configuration</a:t>
            </a: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Integrated </a:t>
            </a:r>
            <a:r>
              <a:rPr lang="en-US" sz="1700" dirty="0" smtClean="0">
                <a:solidFill>
                  <a:schemeClr val="tx1"/>
                </a:solidFill>
                <a:effectLst>
                  <a:outerShdw blurRad="50800" dist="38100" dir="5400000" algn="t" rotWithShape="0">
                    <a:prstClr val="black">
                      <a:alpha val="40000"/>
                    </a:prstClr>
                  </a:outerShdw>
                </a:effectLst>
                <a:latin typeface="+mj-lt"/>
              </a:rPr>
              <a:t>management of host </a:t>
            </a:r>
            <a:r>
              <a:rPr lang="en-US" sz="1700" dirty="0">
                <a:solidFill>
                  <a:schemeClr val="tx1"/>
                </a:solidFill>
                <a:effectLst>
                  <a:outerShdw blurRad="50800" dist="38100" dir="5400000" algn="t" rotWithShape="0">
                    <a:prstClr val="black">
                      <a:alpha val="40000"/>
                    </a:prstClr>
                  </a:outerShdw>
                </a:effectLst>
                <a:latin typeface="+mj-lt"/>
              </a:rPr>
              <a:t>firewall</a:t>
            </a:r>
          </a:p>
          <a:p>
            <a:pPr marL="274320" lvl="4" indent="-274320" defTabSz="914099" fontAlgn="base">
              <a:spcBef>
                <a:spcPts val="1200"/>
              </a:spcBef>
              <a:spcAft>
                <a:spcPct val="0"/>
              </a:spcAft>
              <a:buClr>
                <a:schemeClr val="accent3"/>
              </a:buClr>
              <a:buFont typeface="Arial" pitchFamily="34" charset="0"/>
              <a:buChar char="•"/>
            </a:pPr>
            <a:r>
              <a:rPr lang="en-US" sz="1700" dirty="0">
                <a:solidFill>
                  <a:schemeClr val="tx1"/>
                </a:solidFill>
                <a:effectLst>
                  <a:outerShdw blurRad="50800" dist="38100" dir="5400000" algn="t" rotWithShape="0">
                    <a:prstClr val="black">
                      <a:alpha val="40000"/>
                    </a:prstClr>
                  </a:outerShdw>
                </a:effectLst>
                <a:latin typeface="+mj-lt"/>
              </a:rPr>
              <a:t>Backed by </a:t>
            </a:r>
            <a:r>
              <a:rPr lang="en-US" sz="1700" dirty="0" smtClean="0">
                <a:solidFill>
                  <a:schemeClr val="tx1"/>
                </a:solidFill>
                <a:effectLst>
                  <a:outerShdw blurRad="50800" dist="38100" dir="5400000" algn="t" rotWithShape="0">
                    <a:prstClr val="black">
                      <a:alpha val="40000"/>
                    </a:prstClr>
                  </a:outerShdw>
                </a:effectLst>
                <a:latin typeface="+mj-lt"/>
              </a:rPr>
              <a:t>Microsoft Malware Protection Center</a:t>
            </a:r>
            <a:endParaRPr lang="en-US" sz="1700" dirty="0">
              <a:solidFill>
                <a:schemeClr val="tx1"/>
              </a:solidFill>
              <a:effectLst>
                <a:outerShdw blurRad="50800" dist="38100" dir="5400000" algn="t" rotWithShape="0">
                  <a:prstClr val="black">
                    <a:alpha val="40000"/>
                  </a:prstClr>
                </a:outerShdw>
              </a:effectLst>
              <a:latin typeface="+mj-lt"/>
            </a:endParaRPr>
          </a:p>
        </p:txBody>
      </p:sp>
      <p:sp>
        <p:nvSpPr>
          <p:cNvPr id="11" name="Rounded Rectangle 10"/>
          <p:cNvSpPr/>
          <p:nvPr/>
        </p:nvSpPr>
        <p:spPr>
          <a:xfrm>
            <a:off x="8065679" y="2755530"/>
            <a:ext cx="3771379" cy="2487952"/>
          </a:xfrm>
          <a:prstGeom prst="roundRect">
            <a:avLst>
              <a:gd name="adj" fmla="val 69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t"/>
          <a:lstStyle/>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Unified </a:t>
            </a:r>
            <a:r>
              <a:rPr lang="en-US" sz="1700" dirty="0">
                <a:solidFill>
                  <a:schemeClr val="tx1"/>
                </a:solidFill>
                <a:effectLst>
                  <a:outerShdw blurRad="50800" dist="38100" dir="5400000" algn="t" rotWithShape="0">
                    <a:prstClr val="black">
                      <a:alpha val="40000"/>
                    </a:prstClr>
                  </a:outerShdw>
                </a:effectLst>
                <a:latin typeface="+mj-lt"/>
              </a:rPr>
              <a:t>management interface </a:t>
            </a:r>
            <a:r>
              <a:rPr lang="en-US" sz="1700" dirty="0" smtClean="0">
                <a:solidFill>
                  <a:schemeClr val="tx1"/>
                </a:solidFill>
                <a:effectLst>
                  <a:outerShdw blurRad="50800" dist="38100" dir="5400000" algn="t" rotWithShape="0">
                    <a:prstClr val="black">
                      <a:alpha val="40000"/>
                    </a:prstClr>
                  </a:outerShdw>
                </a:effectLst>
                <a:latin typeface="+mj-lt"/>
              </a:rPr>
              <a:t>for </a:t>
            </a:r>
            <a:r>
              <a:rPr lang="en-US" sz="1700" dirty="0">
                <a:solidFill>
                  <a:schemeClr val="tx1"/>
                </a:solidFill>
                <a:effectLst>
                  <a:outerShdw blurRad="50800" dist="38100" dir="5400000" algn="t" rotWithShape="0">
                    <a:prstClr val="black">
                      <a:alpha val="40000"/>
                    </a:prstClr>
                  </a:outerShdw>
                </a:effectLst>
                <a:latin typeface="+mj-lt"/>
              </a:rPr>
              <a:t>desktop administrators</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Effective alerts</a:t>
            </a:r>
            <a:endParaRPr lang="en-US" sz="1700" dirty="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Simple, </a:t>
            </a:r>
            <a:r>
              <a:rPr lang="en-US" sz="1700" dirty="0">
                <a:solidFill>
                  <a:schemeClr val="tx1"/>
                </a:solidFill>
                <a:effectLst>
                  <a:outerShdw blurRad="50800" dist="38100" dir="5400000" algn="t" rotWithShape="0">
                    <a:prstClr val="black">
                      <a:alpha val="40000"/>
                    </a:prstClr>
                  </a:outerShdw>
                </a:effectLst>
                <a:latin typeface="+mj-lt"/>
              </a:rPr>
              <a:t>operation-oriented policy administration </a:t>
            </a:r>
          </a:p>
          <a:p>
            <a:pPr marL="274320" lvl="4" indent="-274320" defTabSz="914099" fontAlgn="base">
              <a:spcBef>
                <a:spcPts val="1200"/>
              </a:spcBef>
              <a:spcAft>
                <a:spcPct val="0"/>
              </a:spcAft>
              <a:buClr>
                <a:schemeClr val="accent3"/>
              </a:buClr>
              <a:buFont typeface="Arial" pitchFamily="34" charset="0"/>
              <a:buChar char="•"/>
            </a:pPr>
            <a:r>
              <a:rPr lang="en-US" sz="1700" dirty="0" smtClean="0">
                <a:solidFill>
                  <a:schemeClr val="tx1"/>
                </a:solidFill>
                <a:effectLst>
                  <a:outerShdw blurRad="50800" dist="38100" dir="5400000" algn="t" rotWithShape="0">
                    <a:prstClr val="black">
                      <a:alpha val="40000"/>
                    </a:prstClr>
                  </a:outerShdw>
                </a:effectLst>
                <a:latin typeface="+mj-lt"/>
              </a:rPr>
              <a:t>Historical </a:t>
            </a:r>
            <a:r>
              <a:rPr lang="en-US" sz="1700" dirty="0">
                <a:solidFill>
                  <a:schemeClr val="tx1"/>
                </a:solidFill>
                <a:effectLst>
                  <a:outerShdw blurRad="50800" dist="38100" dir="5400000" algn="t" rotWithShape="0">
                    <a:prstClr val="black">
                      <a:alpha val="40000"/>
                    </a:prstClr>
                  </a:outerShdw>
                </a:effectLst>
                <a:latin typeface="+mj-lt"/>
              </a:rPr>
              <a:t>reporting for security </a:t>
            </a:r>
            <a:r>
              <a:rPr lang="en-US" sz="1700" dirty="0" smtClean="0">
                <a:solidFill>
                  <a:schemeClr val="tx1"/>
                </a:solidFill>
                <a:effectLst>
                  <a:outerShdw blurRad="50800" dist="38100" dir="5400000" algn="t" rotWithShape="0">
                    <a:prstClr val="black">
                      <a:alpha val="40000"/>
                    </a:prstClr>
                  </a:outerShdw>
                </a:effectLst>
                <a:latin typeface="+mj-lt"/>
              </a:rPr>
              <a:t>administrators</a:t>
            </a:r>
          </a:p>
          <a:p>
            <a:pPr marL="274320" lvl="4" indent="-274320" defTabSz="914099" fontAlgn="base">
              <a:spcBef>
                <a:spcPts val="1200"/>
              </a:spcBef>
              <a:spcAft>
                <a:spcPct val="0"/>
              </a:spcAft>
              <a:buClr>
                <a:schemeClr val="accent3"/>
              </a:buClr>
              <a:buFont typeface="Arial" pitchFamily="34" charset="0"/>
              <a:buChar char="•"/>
            </a:pPr>
            <a:endParaRPr lang="en-US" sz="1700" dirty="0" smtClean="0">
              <a:solidFill>
                <a:schemeClr val="tx1"/>
              </a:solidFill>
              <a:effectLst>
                <a:outerShdw blurRad="50800" dist="38100" dir="5400000" algn="t" rotWithShape="0">
                  <a:prstClr val="black">
                    <a:alpha val="40000"/>
                  </a:prstClr>
                </a:outerShdw>
              </a:effectLst>
              <a:latin typeface="+mj-lt"/>
            </a:endParaRPr>
          </a:p>
          <a:p>
            <a:pPr marL="274320" lvl="4" indent="-274320" defTabSz="914099" fontAlgn="base">
              <a:spcBef>
                <a:spcPts val="1200"/>
              </a:spcBef>
              <a:spcAft>
                <a:spcPct val="0"/>
              </a:spcAft>
              <a:buClr>
                <a:schemeClr val="accent3"/>
              </a:buClr>
              <a:buFont typeface="Arial" pitchFamily="34" charset="0"/>
              <a:buChar char="•"/>
            </a:pPr>
            <a:endParaRPr lang="en-US" sz="1700" dirty="0">
              <a:solidFill>
                <a:schemeClr val="tx1"/>
              </a:solidFill>
              <a:effectLst>
                <a:outerShdw blurRad="50800" dist="38100" dir="5400000" algn="t" rotWithShape="0">
                  <a:prstClr val="black">
                    <a:alpha val="40000"/>
                  </a:prstClr>
                </a:outerShdw>
              </a:effectLst>
              <a:latin typeface="+mj-lt"/>
            </a:endParaRPr>
          </a:p>
        </p:txBody>
      </p:sp>
      <p:grpSp>
        <p:nvGrpSpPr>
          <p:cNvPr id="14" name="Group 13"/>
          <p:cNvGrpSpPr/>
          <p:nvPr/>
        </p:nvGrpSpPr>
        <p:grpSpPr>
          <a:xfrm rot="5400000">
            <a:off x="2235493" y="3958327"/>
            <a:ext cx="4112171" cy="104885"/>
            <a:chOff x="297848" y="3091462"/>
            <a:chExt cx="9220015" cy="97881"/>
          </a:xfrm>
        </p:grpSpPr>
        <p:cxnSp>
          <p:nvCxnSpPr>
            <p:cNvPr id="15" name="Straight Connector 14"/>
            <p:cNvCxnSpPr/>
            <p:nvPr/>
          </p:nvCxnSpPr>
          <p:spPr>
            <a:xfrm rot="16200000">
              <a:off x="4866605" y="-1477295"/>
              <a:ext cx="82501" cy="9220015"/>
            </a:xfrm>
            <a:prstGeom prst="line">
              <a:avLst/>
            </a:prstGeom>
            <a:ln w="190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4880637" y="-1447881"/>
              <a:ext cx="54437" cy="9220012"/>
            </a:xfrm>
            <a:prstGeom prst="line">
              <a:avLst/>
            </a:prstGeom>
            <a:ln w="1905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5400000">
            <a:off x="6062037" y="3958327"/>
            <a:ext cx="4112171" cy="104885"/>
            <a:chOff x="297848" y="3091462"/>
            <a:chExt cx="9220015" cy="97881"/>
          </a:xfrm>
        </p:grpSpPr>
        <p:cxnSp>
          <p:nvCxnSpPr>
            <p:cNvPr id="29" name="Straight Connector 28"/>
            <p:cNvCxnSpPr/>
            <p:nvPr/>
          </p:nvCxnSpPr>
          <p:spPr>
            <a:xfrm rot="16200000">
              <a:off x="4866605" y="-1477295"/>
              <a:ext cx="82501" cy="9220015"/>
            </a:xfrm>
            <a:prstGeom prst="line">
              <a:avLst/>
            </a:prstGeom>
            <a:ln w="190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4880637" y="-1447881"/>
              <a:ext cx="54437" cy="9220012"/>
            </a:xfrm>
            <a:prstGeom prst="line">
              <a:avLst/>
            </a:prstGeom>
            <a:ln w="1905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bwMode="auto">
          <a:xfrm>
            <a:off x="661120" y="1931859"/>
            <a:ext cx="3365547" cy="636793"/>
          </a:xfrm>
          <a:prstGeom prst="roundRect">
            <a:avLst>
              <a:gd name="adj"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45718" rIns="91436" bIns="45718" numCol="1" rtlCol="0" anchor="ctr" anchorCtr="0" compatLnSpc="1">
            <a:prstTxWarp prst="textNoShape">
              <a:avLst/>
            </a:prstTxWarp>
          </a:bodyPr>
          <a:lstStyle/>
          <a:p>
            <a:pPr marL="0" lvl="4" defTabSz="914099" fontAlgn="base">
              <a:spcBef>
                <a:spcPts val="1200"/>
              </a:spcBef>
              <a:spcAft>
                <a:spcPct val="0"/>
              </a:spcAft>
              <a:buClr>
                <a:schemeClr val="accent2"/>
              </a:buClr>
            </a:pPr>
            <a:r>
              <a:rPr lang="en-US" b="1" spc="-30" dirty="0" smtClean="0">
                <a:solidFill>
                  <a:srgbClr val="002060"/>
                </a:solidFill>
                <a:effectLst>
                  <a:outerShdw blurRad="50800" dist="38100" dir="5400000" algn="t" rotWithShape="0">
                    <a:prstClr val="black">
                      <a:alpha val="40000"/>
                    </a:prstClr>
                  </a:outerShdw>
                </a:effectLst>
              </a:rPr>
              <a:t>Ease of Deployment</a:t>
            </a:r>
            <a:endParaRPr lang="en-US" b="1" spc="-30" dirty="0">
              <a:solidFill>
                <a:srgbClr val="002060"/>
              </a:solidFill>
              <a:effectLst>
                <a:outerShdw blurRad="50800" dist="38100" dir="5400000" algn="t" rotWithShape="0">
                  <a:prstClr val="black">
                    <a:alpha val="40000"/>
                  </a:prstClr>
                </a:outerShdw>
              </a:effectLst>
            </a:endParaRPr>
          </a:p>
        </p:txBody>
      </p:sp>
      <p:sp>
        <p:nvSpPr>
          <p:cNvPr id="32" name="Rounded Rectangle 31"/>
          <p:cNvSpPr/>
          <p:nvPr/>
        </p:nvSpPr>
        <p:spPr bwMode="auto">
          <a:xfrm>
            <a:off x="4456334" y="1931858"/>
            <a:ext cx="3446744" cy="636794"/>
          </a:xfrm>
          <a:prstGeom prst="roundRect">
            <a:avLst>
              <a:gd name="adj"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45718" rIns="91436" bIns="45718" numCol="1" rtlCol="0" anchor="ctr" anchorCtr="0" compatLnSpc="1">
            <a:prstTxWarp prst="textNoShape">
              <a:avLst/>
            </a:prstTxWarp>
          </a:bodyPr>
          <a:lstStyle/>
          <a:p>
            <a:pPr marL="0" lvl="4" indent="-157163" defTabSz="914099" fontAlgn="base">
              <a:lnSpc>
                <a:spcPts val="1800"/>
              </a:lnSpc>
              <a:spcAft>
                <a:spcPct val="0"/>
              </a:spcAft>
              <a:buClr>
                <a:schemeClr val="accent2"/>
              </a:buClr>
            </a:pPr>
            <a:r>
              <a:rPr lang="en-US" b="1" spc="-30" dirty="0">
                <a:solidFill>
                  <a:srgbClr val="002060"/>
                </a:solidFill>
                <a:effectLst>
                  <a:outerShdw blurRad="50800" dist="38100" dir="5400000" algn="t" rotWithShape="0">
                    <a:prstClr val="black">
                      <a:alpha val="40000"/>
                    </a:prstClr>
                  </a:outerShdw>
                </a:effectLst>
              </a:rPr>
              <a:t>Enhanced Protection </a:t>
            </a:r>
            <a:endParaRPr lang="en-US" b="1" spc="-30" dirty="0" smtClean="0">
              <a:solidFill>
                <a:srgbClr val="002060"/>
              </a:solidFill>
              <a:effectLst>
                <a:outerShdw blurRad="50800" dist="38100" dir="5400000" algn="t" rotWithShape="0">
                  <a:prstClr val="black">
                    <a:alpha val="40000"/>
                  </a:prstClr>
                </a:outerShdw>
              </a:effectLst>
            </a:endParaRPr>
          </a:p>
        </p:txBody>
      </p:sp>
      <p:sp>
        <p:nvSpPr>
          <p:cNvPr id="33" name="Rounded Rectangle 32"/>
          <p:cNvSpPr/>
          <p:nvPr/>
        </p:nvSpPr>
        <p:spPr bwMode="auto">
          <a:xfrm>
            <a:off x="8297992" y="1931858"/>
            <a:ext cx="3107268" cy="636794"/>
          </a:xfrm>
          <a:prstGeom prst="roundRect">
            <a:avLst>
              <a:gd name="adj"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45718" rIns="91436" bIns="45718" numCol="1" rtlCol="0" anchor="ctr" anchorCtr="0" compatLnSpc="1">
            <a:prstTxWarp prst="textNoShape">
              <a:avLst/>
            </a:prstTxWarp>
          </a:bodyPr>
          <a:lstStyle/>
          <a:p>
            <a:pPr marL="0" lvl="4" indent="-157163" defTabSz="914099" fontAlgn="base">
              <a:lnSpc>
                <a:spcPts val="1800"/>
              </a:lnSpc>
              <a:spcAft>
                <a:spcPct val="0"/>
              </a:spcAft>
              <a:buClr>
                <a:schemeClr val="accent2"/>
              </a:buClr>
            </a:pPr>
            <a:r>
              <a:rPr lang="en-US" b="1" spc="-30" dirty="0">
                <a:solidFill>
                  <a:srgbClr val="002060"/>
                </a:solidFill>
                <a:effectLst>
                  <a:outerShdw blurRad="50800" dist="38100" dir="5400000" algn="t" rotWithShape="0">
                    <a:prstClr val="black">
                      <a:alpha val="40000"/>
                    </a:prstClr>
                  </a:outerShdw>
                </a:effectLst>
              </a:rPr>
              <a:t>Simplified Desktop Management</a:t>
            </a:r>
          </a:p>
        </p:txBody>
      </p:sp>
      <p:grpSp>
        <p:nvGrpSpPr>
          <p:cNvPr id="22" name="Group 15"/>
          <p:cNvGrpSpPr/>
          <p:nvPr/>
        </p:nvGrpSpPr>
        <p:grpSpPr>
          <a:xfrm>
            <a:off x="2885685" y="1914141"/>
            <a:ext cx="1140982" cy="801688"/>
            <a:chOff x="152400" y="2667000"/>
            <a:chExt cx="1905000" cy="1422400"/>
          </a:xfrm>
          <a:effectLst>
            <a:outerShdw blurRad="139700" dist="101600" dir="5400000" algn="t" rotWithShape="0">
              <a:prstClr val="black">
                <a:alpha val="40000"/>
              </a:prstClr>
            </a:outerShdw>
          </a:effectLst>
        </p:grpSpPr>
        <p:pic>
          <p:nvPicPr>
            <p:cNvPr id="23" name="Picture 3" descr="C:\Work\Presentations\Max\images\Display.png"/>
            <p:cNvPicPr>
              <a:picLocks noChangeAspect="1" noChangeArrowheads="1"/>
            </p:cNvPicPr>
            <p:nvPr/>
          </p:nvPicPr>
          <p:blipFill>
            <a:blip r:embed="rId3" cstate="print"/>
            <a:srcRect/>
            <a:stretch>
              <a:fillRect/>
            </a:stretch>
          </p:blipFill>
          <p:spPr bwMode="auto">
            <a:xfrm flipH="1">
              <a:off x="152400" y="2667000"/>
              <a:ext cx="778410" cy="757084"/>
            </a:xfrm>
            <a:prstGeom prst="rect">
              <a:avLst/>
            </a:prstGeom>
            <a:noFill/>
          </p:spPr>
        </p:pic>
        <p:pic>
          <p:nvPicPr>
            <p:cNvPr id="24" name="Picture 3" descr="C:\Work\Presentations\Max\images\Display.png"/>
            <p:cNvPicPr>
              <a:picLocks noChangeAspect="1" noChangeArrowheads="1"/>
            </p:cNvPicPr>
            <p:nvPr/>
          </p:nvPicPr>
          <p:blipFill>
            <a:blip r:embed="rId4" cstate="print"/>
            <a:srcRect/>
            <a:stretch>
              <a:fillRect/>
            </a:stretch>
          </p:blipFill>
          <p:spPr bwMode="auto">
            <a:xfrm flipH="1">
              <a:off x="533400" y="2804652"/>
              <a:ext cx="967116" cy="940619"/>
            </a:xfrm>
            <a:prstGeom prst="rect">
              <a:avLst/>
            </a:prstGeom>
            <a:noFill/>
          </p:spPr>
        </p:pic>
        <p:pic>
          <p:nvPicPr>
            <p:cNvPr id="25" name="Picture 3" descr="C:\Work\Presentations\Max\images\Display.png"/>
            <p:cNvPicPr>
              <a:picLocks noChangeAspect="1" noChangeArrowheads="1"/>
            </p:cNvPicPr>
            <p:nvPr/>
          </p:nvPicPr>
          <p:blipFill>
            <a:blip r:embed="rId4" cstate="print"/>
            <a:srcRect/>
            <a:stretch>
              <a:fillRect/>
            </a:stretch>
          </p:blipFill>
          <p:spPr bwMode="auto">
            <a:xfrm flipH="1">
              <a:off x="948755" y="3011129"/>
              <a:ext cx="1108645" cy="1078271"/>
            </a:xfrm>
            <a:prstGeom prst="rect">
              <a:avLst/>
            </a:prstGeom>
            <a:noFill/>
          </p:spPr>
        </p:pic>
      </p:grpSp>
      <p:pic>
        <p:nvPicPr>
          <p:cNvPr id="26" name="Picture 1" descr="C:\Work\Presentations\Max\images\Padlock.png"/>
          <p:cNvPicPr>
            <a:picLocks noChangeAspect="1" noChangeArrowheads="1"/>
          </p:cNvPicPr>
          <p:nvPr/>
        </p:nvPicPr>
        <p:blipFill>
          <a:blip r:embed="rId5" cstate="print"/>
          <a:srcRect/>
          <a:stretch>
            <a:fillRect/>
          </a:stretch>
        </p:blipFill>
        <p:spPr bwMode="auto">
          <a:xfrm>
            <a:off x="6895011" y="1805991"/>
            <a:ext cx="1202729" cy="762661"/>
          </a:xfrm>
          <a:prstGeom prst="rect">
            <a:avLst/>
          </a:prstGeom>
          <a:noFill/>
          <a:effectLst>
            <a:outerShdw blurRad="139700" dist="101600" dir="5400000" algn="t" rotWithShape="0">
              <a:prstClr val="black">
                <a:alpha val="40000"/>
              </a:prstClr>
            </a:outerShdw>
          </a:effectLst>
        </p:spPr>
      </p:pic>
      <p:pic>
        <p:nvPicPr>
          <p:cNvPr id="27" name="Picture 2" descr="C:\Work\Presentations\Max\images\User.png"/>
          <p:cNvPicPr>
            <a:picLocks noChangeAspect="1" noChangeArrowheads="1"/>
          </p:cNvPicPr>
          <p:nvPr/>
        </p:nvPicPr>
        <p:blipFill>
          <a:blip r:embed="rId6" cstate="print"/>
          <a:srcRect/>
          <a:stretch>
            <a:fillRect/>
          </a:stretch>
        </p:blipFill>
        <p:spPr bwMode="auto">
          <a:xfrm>
            <a:off x="10562566" y="1852771"/>
            <a:ext cx="1063493" cy="715881"/>
          </a:xfrm>
          <a:prstGeom prst="rect">
            <a:avLst/>
          </a:prstGeom>
          <a:noFill/>
          <a:effectLst>
            <a:outerShdw blurRad="139700" dist="101600" dir="5400000" algn="t" rotWithShape="0">
              <a:prstClr val="black">
                <a:alpha val="40000"/>
              </a:prstClr>
            </a:outerShdw>
          </a:effectLst>
        </p:spPr>
      </p:pic>
      <p:pic>
        <p:nvPicPr>
          <p:cNvPr id="35" name="Red Lego" descr="\\sfp\work\White_Whale\8-20318_KellyWagman\Working\SFP_Art\Both_Lego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94640" y="148831"/>
            <a:ext cx="2518020" cy="1425136"/>
          </a:xfrm>
          <a:prstGeom prst="rect">
            <a:avLst/>
          </a:prstGeom>
          <a:noFill/>
          <a:effectLst>
            <a:outerShdw blurRad="203200" dist="1270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28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31" grpId="0" animBg="1"/>
      <p:bldP spid="3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Dashboard and Remediation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45097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Reports</a:t>
            </a:r>
            <a:endParaRPr lang="en-US" dirty="0"/>
          </a:p>
        </p:txBody>
      </p:sp>
      <p:sp>
        <p:nvSpPr>
          <p:cNvPr id="5" name="Subtitle 4"/>
          <p:cNvSpPr>
            <a:spLocks noGrp="1"/>
          </p:cNvSpPr>
          <p:nvPr>
            <p:ph type="subTitle" idx="1"/>
          </p:nvPr>
        </p:nvSpPr>
        <p:spPr/>
        <p:txBody>
          <a:bodyPr/>
          <a:lstStyle/>
          <a:p>
            <a:r>
              <a:rPr lang="en-US" smtClean="0"/>
              <a:t>I want to have an historical view of my org protection state</a:t>
            </a:r>
            <a:endParaRPr lang="en-US"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409171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FEP Reports</a:t>
            </a:r>
            <a:endParaRPr lang="en-US" dirty="0"/>
          </a:p>
        </p:txBody>
      </p:sp>
      <p:sp>
        <p:nvSpPr>
          <p:cNvPr id="7" name="Rectangle 6"/>
          <p:cNvSpPr/>
          <p:nvPr/>
        </p:nvSpPr>
        <p:spPr>
          <a:xfrm>
            <a:off x="455612" y="1447800"/>
            <a:ext cx="6092825" cy="3924151"/>
          </a:xfrm>
          <a:prstGeom prst="rect">
            <a:avLst/>
          </a:prstGeom>
        </p:spPr>
        <p:txBody>
          <a:bodyPr>
            <a:spAutoFit/>
          </a:bodyPr>
          <a:lstStyle/>
          <a:p>
            <a:r>
              <a:rPr lang="en-US" sz="2400" dirty="0" smtClean="0"/>
              <a:t>Security minded</a:t>
            </a:r>
            <a:endParaRPr lang="en-US" sz="2400" dirty="0"/>
          </a:p>
          <a:p>
            <a:pPr marL="638176" lvl="2" indent="-285750">
              <a:spcAft>
                <a:spcPts val="600"/>
              </a:spcAft>
              <a:buClr>
                <a:schemeClr val="bg1"/>
              </a:buClr>
            </a:pPr>
            <a:r>
              <a:rPr lang="en-US" sz="1600" dirty="0" smtClean="0">
                <a:gradFill>
                  <a:gsLst>
                    <a:gs pos="0">
                      <a:schemeClr val="tx1"/>
                    </a:gs>
                    <a:gs pos="100000">
                      <a:schemeClr val="tx1"/>
                    </a:gs>
                  </a:gsLst>
                  <a:lin ang="5400000" scaled="0"/>
                </a:gradFill>
              </a:rPr>
              <a:t>Operational </a:t>
            </a:r>
            <a:r>
              <a:rPr lang="en-US" sz="1600" dirty="0">
                <a:gradFill>
                  <a:gsLst>
                    <a:gs pos="0">
                      <a:schemeClr val="tx1"/>
                    </a:gs>
                    <a:gs pos="100000">
                      <a:schemeClr val="tx1"/>
                    </a:gs>
                  </a:gsLst>
                  <a:lin ang="5400000" scaled="0"/>
                </a:gradFill>
              </a:rPr>
              <a:t>investigation </a:t>
            </a:r>
            <a:r>
              <a:rPr lang="en-US" sz="1600" dirty="0" smtClean="0">
                <a:gradFill>
                  <a:gsLst>
                    <a:gs pos="0">
                      <a:schemeClr val="tx1"/>
                    </a:gs>
                    <a:gs pos="100000">
                      <a:schemeClr val="tx1"/>
                    </a:gs>
                  </a:gsLst>
                  <a:lin ang="5400000" scaled="0"/>
                </a:gradFill>
              </a:rPr>
              <a:t>capabilities</a:t>
            </a:r>
            <a:endParaRPr lang="en-US" sz="1600" dirty="0">
              <a:gradFill>
                <a:gsLst>
                  <a:gs pos="0">
                    <a:schemeClr val="tx1"/>
                  </a:gs>
                  <a:gs pos="100000">
                    <a:schemeClr val="tx1"/>
                  </a:gs>
                </a:gsLst>
                <a:lin ang="5400000" scaled="0"/>
              </a:gradFill>
            </a:endParaRPr>
          </a:p>
          <a:p>
            <a:pPr marL="638176" lvl="2" indent="-285750">
              <a:spcAft>
                <a:spcPts val="600"/>
              </a:spcAft>
              <a:buClr>
                <a:schemeClr val="bg1"/>
              </a:buClr>
            </a:pPr>
            <a:r>
              <a:rPr lang="en-US" sz="1600" dirty="0" smtClean="0">
                <a:gradFill>
                  <a:gsLst>
                    <a:gs pos="0">
                      <a:schemeClr val="tx1"/>
                    </a:gs>
                    <a:gs pos="100000">
                      <a:schemeClr val="tx1"/>
                    </a:gs>
                  </a:gsLst>
                  <a:lin ang="5400000" scaled="0"/>
                </a:gradFill>
              </a:rPr>
              <a:t>Operational compliance </a:t>
            </a:r>
            <a:r>
              <a:rPr lang="en-US" sz="1600" dirty="0">
                <a:gradFill>
                  <a:gsLst>
                    <a:gs pos="0">
                      <a:schemeClr val="tx1"/>
                    </a:gs>
                    <a:gs pos="100000">
                      <a:schemeClr val="tx1"/>
                    </a:gs>
                  </a:gsLst>
                  <a:lin ang="5400000" scaled="0"/>
                </a:gradFill>
              </a:rPr>
              <a:t>capabilities</a:t>
            </a:r>
          </a:p>
          <a:p>
            <a:endParaRPr lang="en-US" sz="1400" dirty="0"/>
          </a:p>
          <a:p>
            <a:r>
              <a:rPr lang="en-US" sz="2400" dirty="0" smtClean="0"/>
              <a:t>SQL Reporting services </a:t>
            </a:r>
          </a:p>
          <a:p>
            <a:pPr marL="638176" lvl="2" indent="-285750">
              <a:spcAft>
                <a:spcPts val="600"/>
              </a:spcAft>
              <a:buClr>
                <a:schemeClr val="bg1"/>
              </a:buClr>
            </a:pPr>
            <a:r>
              <a:rPr lang="en-US" sz="1600" dirty="0" smtClean="0">
                <a:gradFill>
                  <a:gsLst>
                    <a:gs pos="0">
                      <a:schemeClr val="tx1"/>
                    </a:gs>
                    <a:gs pos="100000">
                      <a:schemeClr val="tx1"/>
                    </a:gs>
                  </a:gsLst>
                  <a:lin ang="5400000" scaled="0"/>
                </a:gradFill>
              </a:rPr>
              <a:t>Export to other formats</a:t>
            </a:r>
          </a:p>
          <a:p>
            <a:pPr marL="638176" lvl="2" indent="-285750">
              <a:spcAft>
                <a:spcPts val="600"/>
              </a:spcAft>
              <a:buClr>
                <a:schemeClr val="bg1"/>
              </a:buClr>
            </a:pPr>
            <a:r>
              <a:rPr lang="en-US" sz="1600" dirty="0" smtClean="0">
                <a:gradFill>
                  <a:gsLst>
                    <a:gs pos="0">
                      <a:schemeClr val="tx1"/>
                    </a:gs>
                    <a:gs pos="100000">
                      <a:schemeClr val="tx1"/>
                    </a:gs>
                  </a:gsLst>
                  <a:lin ang="5400000" scaled="0"/>
                </a:gradFill>
              </a:rPr>
              <a:t>Register for email notifications</a:t>
            </a:r>
          </a:p>
          <a:p>
            <a:pPr marL="638176" lvl="2" indent="-285750">
              <a:spcAft>
                <a:spcPts val="600"/>
              </a:spcAft>
              <a:buClr>
                <a:schemeClr val="bg1"/>
              </a:buClr>
            </a:pPr>
            <a:r>
              <a:rPr lang="en-US" sz="1600" dirty="0" smtClean="0">
                <a:gradFill>
                  <a:gsLst>
                    <a:gs pos="0">
                      <a:schemeClr val="tx1"/>
                    </a:gs>
                    <a:gs pos="100000">
                      <a:schemeClr val="tx1"/>
                    </a:gs>
                  </a:gsLst>
                  <a:lin ang="5400000" scaled="0"/>
                </a:gradFill>
              </a:rPr>
              <a:t>Accessed from browser</a:t>
            </a:r>
          </a:p>
          <a:p>
            <a:pPr marL="352426" lvl="2" indent="0">
              <a:spcAft>
                <a:spcPts val="600"/>
              </a:spcAft>
              <a:buClr>
                <a:schemeClr val="bg1"/>
              </a:buClr>
              <a:buNone/>
            </a:pPr>
            <a:endParaRPr lang="en-US" sz="1600" dirty="0" smtClean="0">
              <a:gradFill>
                <a:gsLst>
                  <a:gs pos="0">
                    <a:schemeClr val="tx1"/>
                  </a:gs>
                  <a:gs pos="100000">
                    <a:schemeClr val="tx1"/>
                  </a:gs>
                </a:gsLst>
                <a:lin ang="5400000" scaled="0"/>
              </a:gradFill>
            </a:endParaRPr>
          </a:p>
          <a:p>
            <a:r>
              <a:rPr lang="en-US" sz="2400" dirty="0" smtClean="0"/>
              <a:t>Extensibility</a:t>
            </a:r>
          </a:p>
          <a:p>
            <a:pPr marL="638176" lvl="2" indent="-285750">
              <a:spcAft>
                <a:spcPts val="600"/>
              </a:spcAft>
              <a:buClr>
                <a:schemeClr val="bg1"/>
              </a:buClr>
            </a:pPr>
            <a:r>
              <a:rPr lang="en-US" sz="1600" dirty="0" smtClean="0">
                <a:gradFill>
                  <a:gsLst>
                    <a:gs pos="0">
                      <a:schemeClr val="tx1"/>
                    </a:gs>
                    <a:gs pos="100000">
                      <a:schemeClr val="tx1"/>
                    </a:gs>
                  </a:gsLst>
                  <a:lin ang="5400000" scaled="0"/>
                </a:gradFill>
              </a:rPr>
              <a:t>Create you own reports </a:t>
            </a:r>
          </a:p>
          <a:p>
            <a:pPr marL="638176" lvl="2" indent="-285750">
              <a:spcAft>
                <a:spcPts val="600"/>
              </a:spcAft>
              <a:buClr>
                <a:schemeClr val="bg1"/>
              </a:buClr>
            </a:pPr>
            <a:r>
              <a:rPr lang="en-US" sz="1600" dirty="0" smtClean="0">
                <a:gradFill>
                  <a:gsLst>
                    <a:gs pos="0">
                      <a:schemeClr val="tx1"/>
                    </a:gs>
                    <a:gs pos="100000">
                      <a:schemeClr val="tx1"/>
                    </a:gs>
                  </a:gsLst>
                  <a:lin ang="5400000" scaled="0"/>
                </a:gradFill>
              </a:rPr>
              <a:t>Shared schema</a:t>
            </a:r>
            <a:endParaRPr lang="en-US" sz="1400" dirty="0"/>
          </a:p>
        </p:txBody>
      </p:sp>
      <p:sp>
        <p:nvSpPr>
          <p:cNvPr id="8" name="Rounded Rectangle 7"/>
          <p:cNvSpPr/>
          <p:nvPr/>
        </p:nvSpPr>
        <p:spPr bwMode="auto">
          <a:xfrm rot="10800000">
            <a:off x="4668436" y="1524001"/>
            <a:ext cx="6780819" cy="4572000"/>
          </a:xfrm>
          <a:prstGeom prst="roundRect">
            <a:avLst>
              <a:gd name="adj" fmla="val 7270"/>
            </a:avLst>
          </a:prstGeom>
          <a:gradFill flip="none" rotWithShape="1">
            <a:gsLst>
              <a:gs pos="26000">
                <a:srgbClr val="000000">
                  <a:alpha val="67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latin typeface="Segoe Light"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146" y="1905001"/>
            <a:ext cx="5884343" cy="377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552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Reports in ConfigMgr</a:t>
            </a:r>
            <a:endParaRPr lang="en-US" dirty="0"/>
          </a:p>
        </p:txBody>
      </p:sp>
      <p:sp>
        <p:nvSpPr>
          <p:cNvPr id="7" name="Subtitle 6"/>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104684832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Custom FEP Reporting on </a:t>
            </a:r>
            <a:br>
              <a:rPr lang="en-US" dirty="0" smtClean="0"/>
            </a:br>
            <a:r>
              <a:rPr lang="en-US" dirty="0" smtClean="0"/>
              <a:t>FEP DB OLAP</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807242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smtClean="0"/>
              <a:t>FEP Alerts</a:t>
            </a:r>
            <a:endParaRPr lang="en-US" dirty="0"/>
          </a:p>
        </p:txBody>
      </p:sp>
      <p:sp>
        <p:nvSpPr>
          <p:cNvPr id="5" name="Subtitle 4"/>
          <p:cNvSpPr>
            <a:spLocks noGrp="1"/>
          </p:cNvSpPr>
          <p:nvPr>
            <p:ph type="subTitle" idx="1"/>
          </p:nvPr>
        </p:nvSpPr>
        <p:spPr/>
        <p:txBody>
          <a:bodyPr/>
          <a:lstStyle/>
          <a:p>
            <a:r>
              <a:rPr lang="en-US" smtClean="0"/>
              <a:t>I want to be notify on critical security incidents anywhere, anytime</a:t>
            </a:r>
            <a:endParaRPr lang="en-US" dirty="0"/>
          </a:p>
        </p:txBody>
      </p:sp>
    </p:spTree>
    <p:extLst>
      <p:ext uri="{BB962C8B-B14F-4D97-AF65-F5344CB8AC3E}">
        <p14:creationId xmlns:p14="http://schemas.microsoft.com/office/powerpoint/2010/main" val="192846805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FEP Security Alerts - Concepts</a:t>
            </a:r>
            <a:endParaRPr lang="en-US" dirty="0"/>
          </a:p>
        </p:txBody>
      </p:sp>
      <p:sp>
        <p:nvSpPr>
          <p:cNvPr id="5" name="Content Placeholder 4"/>
          <p:cNvSpPr>
            <a:spLocks noGrp="1"/>
          </p:cNvSpPr>
          <p:nvPr>
            <p:ph type="body" sz="quarter" idx="10"/>
          </p:nvPr>
        </p:nvSpPr>
        <p:spPr>
          <a:xfrm>
            <a:off x="519112" y="1447799"/>
            <a:ext cx="11149013" cy="3684085"/>
          </a:xfrm>
        </p:spPr>
        <p:txBody>
          <a:bodyPr/>
          <a:lstStyle/>
          <a:p>
            <a:r>
              <a:rPr lang="en-US" sz="2400" dirty="0" smtClean="0"/>
              <a:t>Security alerts – Guidelines:</a:t>
            </a:r>
          </a:p>
          <a:p>
            <a:pPr lvl="2"/>
            <a:r>
              <a:rPr lang="en-US" sz="1800" dirty="0" smtClean="0"/>
              <a:t>Actionable – Actions associated with an alert</a:t>
            </a:r>
          </a:p>
          <a:p>
            <a:pPr lvl="2"/>
            <a:r>
              <a:rPr lang="en-US" sz="1800" dirty="0" smtClean="0"/>
              <a:t>Timely – Expected and accepted delay for an alert to reach its destination</a:t>
            </a:r>
          </a:p>
          <a:p>
            <a:pPr lvl="2"/>
            <a:r>
              <a:rPr lang="en-US" sz="1800" dirty="0" smtClean="0"/>
              <a:t>Manageable – Number &amp; Types of expected alerts</a:t>
            </a:r>
          </a:p>
          <a:p>
            <a:pPr lvl="2"/>
            <a:r>
              <a:rPr lang="en-US" sz="1800" dirty="0" smtClean="0"/>
              <a:t>Sensitivity-based – Different instances per alert type and/or collections</a:t>
            </a:r>
          </a:p>
          <a:p>
            <a:pPr lvl="1"/>
            <a:r>
              <a:rPr lang="en-US" sz="2000" dirty="0" smtClean="0"/>
              <a:t>Security alerts in FEP:</a:t>
            </a:r>
          </a:p>
          <a:p>
            <a:pPr lvl="2"/>
            <a:r>
              <a:rPr lang="en-US" sz="1800" dirty="0" smtClean="0"/>
              <a:t>Rely on CM and FEP data up flows </a:t>
            </a:r>
          </a:p>
          <a:p>
            <a:pPr lvl="3"/>
            <a:r>
              <a:rPr lang="en-US" sz="1600" dirty="0" smtClean="0"/>
              <a:t>Expected response is ~30 – 120 minutes</a:t>
            </a:r>
          </a:p>
          <a:p>
            <a:pPr lvl="2"/>
            <a:r>
              <a:rPr lang="en-US" sz="1800" dirty="0" smtClean="0"/>
              <a:t>E-mail notifications </a:t>
            </a:r>
          </a:p>
          <a:p>
            <a:pPr lvl="2"/>
            <a:r>
              <a:rPr lang="en-US" sz="1800" dirty="0" smtClean="0"/>
              <a:t>Viewed in FEP report (Antimalware activity)</a:t>
            </a:r>
          </a:p>
          <a:p>
            <a:pPr lvl="2"/>
            <a:r>
              <a:rPr lang="en-US" sz="1800" dirty="0" smtClean="0"/>
              <a:t>Event log</a:t>
            </a:r>
          </a:p>
          <a:p>
            <a:pPr lvl="2"/>
            <a:r>
              <a:rPr lang="en-US" sz="1800" dirty="0" smtClean="0"/>
              <a:t>Configurable threshold based</a:t>
            </a:r>
            <a:endParaRPr lang="en-US" sz="1800" dirty="0"/>
          </a:p>
        </p:txBody>
      </p:sp>
      <p:sp>
        <p:nvSpPr>
          <p:cNvPr id="6" name="Rounded Rectangle 5"/>
          <p:cNvSpPr/>
          <p:nvPr/>
        </p:nvSpPr>
        <p:spPr bwMode="auto">
          <a:xfrm rot="10800000">
            <a:off x="6323012" y="3400746"/>
            <a:ext cx="5543640" cy="2825393"/>
          </a:xfrm>
          <a:prstGeom prst="roundRect">
            <a:avLst>
              <a:gd name="adj" fmla="val 7270"/>
            </a:avLst>
          </a:prstGeom>
          <a:gradFill flip="none" rotWithShape="1">
            <a:gsLst>
              <a:gs pos="26000">
                <a:srgbClr val="000000">
                  <a:alpha val="67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latin typeface="Segoe Light"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572" y="3657599"/>
            <a:ext cx="5144002" cy="228600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64656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FEP Security Alerts</a:t>
            </a:r>
            <a:endParaRPr lang="en-US" dirty="0"/>
          </a:p>
        </p:txBody>
      </p:sp>
      <p:graphicFrame>
        <p:nvGraphicFramePr>
          <p:cNvPr id="6" name="Diagram 5"/>
          <p:cNvGraphicFramePr/>
          <p:nvPr/>
        </p:nvGraphicFramePr>
        <p:xfrm>
          <a:off x="1015735" y="1066800"/>
          <a:ext cx="9954207"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9308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Forefront Endpoint Protection 2012 Beta</a:t>
            </a:r>
            <a:endParaRPr lang="en-US" dirty="0"/>
          </a:p>
        </p:txBody>
      </p:sp>
      <p:sp>
        <p:nvSpPr>
          <p:cNvPr id="6" name="Rectangle 5"/>
          <p:cNvSpPr/>
          <p:nvPr/>
        </p:nvSpPr>
        <p:spPr>
          <a:xfrm>
            <a:off x="228601" y="968022"/>
            <a:ext cx="11544300" cy="5756628"/>
          </a:xfrm>
          <a:prstGeom prst="rect">
            <a:avLst/>
          </a:prstGeom>
          <a:ln>
            <a:noFill/>
          </a:ln>
        </p:spPr>
      </p:sp>
      <p:sp>
        <p:nvSpPr>
          <p:cNvPr id="7" name="Freeform 6"/>
          <p:cNvSpPr/>
          <p:nvPr/>
        </p:nvSpPr>
        <p:spPr>
          <a:xfrm>
            <a:off x="519113" y="971255"/>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Convergence of Management and Security</a:t>
            </a:r>
            <a:endParaRPr lang="en-US" sz="1500" b="1" kern="1200" dirty="0"/>
          </a:p>
        </p:txBody>
      </p:sp>
      <p:sp>
        <p:nvSpPr>
          <p:cNvPr id="8" name="Freeform 7"/>
          <p:cNvSpPr/>
          <p:nvPr/>
        </p:nvSpPr>
        <p:spPr>
          <a:xfrm>
            <a:off x="1949556" y="971257"/>
            <a:ext cx="9718569" cy="1328268"/>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7"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Built on System Center Configuration Manager 2012</a:t>
            </a:r>
            <a:endParaRPr lang="en-US" sz="1900" kern="1200" dirty="0"/>
          </a:p>
          <a:p>
            <a:pPr marL="171450" lvl="1" indent="-171450" algn="l" defTabSz="844550">
              <a:lnSpc>
                <a:spcPct val="90000"/>
              </a:lnSpc>
              <a:spcBef>
                <a:spcPct val="0"/>
              </a:spcBef>
              <a:spcAft>
                <a:spcPct val="15000"/>
              </a:spcAft>
              <a:buChar char="••"/>
            </a:pPr>
            <a:r>
              <a:rPr lang="en-US" sz="1900" kern="1200" dirty="0" smtClean="0"/>
              <a:t>Advanced protection with lower impact on productivity </a:t>
            </a:r>
            <a:endParaRPr lang="en-US" sz="1900" kern="1200" dirty="0"/>
          </a:p>
        </p:txBody>
      </p:sp>
      <p:sp>
        <p:nvSpPr>
          <p:cNvPr id="9" name="Freeform 8"/>
          <p:cNvSpPr/>
          <p:nvPr/>
        </p:nvSpPr>
        <p:spPr>
          <a:xfrm>
            <a:off x="519113" y="2824590"/>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New Enhancements</a:t>
            </a:r>
            <a:endParaRPr lang="en-US" sz="1500" b="1" kern="1200" dirty="0"/>
          </a:p>
        </p:txBody>
      </p:sp>
      <p:sp>
        <p:nvSpPr>
          <p:cNvPr id="10" name="Freeform 9"/>
          <p:cNvSpPr/>
          <p:nvPr/>
        </p:nvSpPr>
        <p:spPr>
          <a:xfrm>
            <a:off x="1949556" y="2824591"/>
            <a:ext cx="9718569" cy="1328268"/>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7"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Simplified hierarchy model</a:t>
            </a:r>
            <a:endParaRPr lang="en-US" sz="1900" kern="1200" dirty="0"/>
          </a:p>
          <a:p>
            <a:pPr marL="171450" lvl="1" indent="-171450" algn="l" defTabSz="844550">
              <a:lnSpc>
                <a:spcPct val="90000"/>
              </a:lnSpc>
              <a:spcBef>
                <a:spcPct val="0"/>
              </a:spcBef>
              <a:spcAft>
                <a:spcPct val="15000"/>
              </a:spcAft>
              <a:buChar char="••"/>
            </a:pPr>
            <a:r>
              <a:rPr lang="en-US" sz="1900" kern="1200" dirty="0" smtClean="0"/>
              <a:t>Role Based Access Control</a:t>
            </a:r>
          </a:p>
          <a:p>
            <a:pPr marL="171450" lvl="1" indent="-171450" algn="l" defTabSz="844550">
              <a:lnSpc>
                <a:spcPct val="90000"/>
              </a:lnSpc>
              <a:spcBef>
                <a:spcPct val="0"/>
              </a:spcBef>
              <a:spcAft>
                <a:spcPct val="15000"/>
              </a:spcAft>
              <a:buChar char="••"/>
            </a:pPr>
            <a:r>
              <a:rPr lang="en-US" sz="1900" kern="1200" dirty="0" smtClean="0"/>
              <a:t>Definition Updates and automatic approval rules through </a:t>
            </a:r>
            <a:r>
              <a:rPr lang="en-US" sz="1900" kern="1200" dirty="0" err="1" smtClean="0"/>
              <a:t>ConfigMgr</a:t>
            </a:r>
            <a:endParaRPr lang="en-US" sz="1900" kern="1200" dirty="0" smtClean="0"/>
          </a:p>
          <a:p>
            <a:pPr marL="171450" lvl="1" indent="-171450" algn="l" defTabSz="844550">
              <a:lnSpc>
                <a:spcPct val="90000"/>
              </a:lnSpc>
              <a:spcBef>
                <a:spcPct val="0"/>
              </a:spcBef>
              <a:spcAft>
                <a:spcPct val="15000"/>
              </a:spcAft>
              <a:buChar char="••"/>
            </a:pPr>
            <a:r>
              <a:rPr lang="en-US" sz="1900" kern="1200" dirty="0" smtClean="0"/>
              <a:t>Improved alert timings</a:t>
            </a:r>
          </a:p>
        </p:txBody>
      </p:sp>
      <p:sp>
        <p:nvSpPr>
          <p:cNvPr id="11" name="Freeform 10"/>
          <p:cNvSpPr/>
          <p:nvPr/>
        </p:nvSpPr>
        <p:spPr>
          <a:xfrm>
            <a:off x="519113" y="4677924"/>
            <a:ext cx="1430444" cy="2043491"/>
          </a:xfrm>
          <a:custGeom>
            <a:avLst/>
            <a:gdLst>
              <a:gd name="connsiteX0" fmla="*/ 0 w 2043490"/>
              <a:gd name="connsiteY0" fmla="*/ 0 h 1430443"/>
              <a:gd name="connsiteX1" fmla="*/ 1328269 w 2043490"/>
              <a:gd name="connsiteY1" fmla="*/ 0 h 1430443"/>
              <a:gd name="connsiteX2" fmla="*/ 2043490 w 2043490"/>
              <a:gd name="connsiteY2" fmla="*/ 715222 h 1430443"/>
              <a:gd name="connsiteX3" fmla="*/ 1328269 w 2043490"/>
              <a:gd name="connsiteY3" fmla="*/ 1430443 h 1430443"/>
              <a:gd name="connsiteX4" fmla="*/ 0 w 2043490"/>
              <a:gd name="connsiteY4" fmla="*/ 1430443 h 1430443"/>
              <a:gd name="connsiteX5" fmla="*/ 715222 w 2043490"/>
              <a:gd name="connsiteY5" fmla="*/ 715222 h 1430443"/>
              <a:gd name="connsiteX6" fmla="*/ 0 w 2043490"/>
              <a:gd name="connsiteY6" fmla="*/ 0 h 14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490" h="1430443">
                <a:moveTo>
                  <a:pt x="2043489" y="0"/>
                </a:moveTo>
                <a:lnTo>
                  <a:pt x="2043489" y="929788"/>
                </a:lnTo>
                <a:lnTo>
                  <a:pt x="1021744" y="1430443"/>
                </a:lnTo>
                <a:lnTo>
                  <a:pt x="1" y="929788"/>
                </a:lnTo>
                <a:lnTo>
                  <a:pt x="1" y="0"/>
                </a:lnTo>
                <a:lnTo>
                  <a:pt x="1021744" y="500656"/>
                </a:lnTo>
                <a:lnTo>
                  <a:pt x="2043489"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6" tIns="724748" rIns="9525" bIns="724746" numCol="1" spcCol="1270" anchor="ctr" anchorCtr="0">
            <a:noAutofit/>
          </a:bodyPr>
          <a:lstStyle/>
          <a:p>
            <a:pPr lvl="0" algn="ctr" defTabSz="666750">
              <a:lnSpc>
                <a:spcPct val="90000"/>
              </a:lnSpc>
              <a:spcBef>
                <a:spcPct val="0"/>
              </a:spcBef>
              <a:spcAft>
                <a:spcPct val="35000"/>
              </a:spcAft>
            </a:pPr>
            <a:r>
              <a:rPr lang="en-US" sz="1500" b="1" kern="1200" dirty="0" smtClean="0"/>
              <a:t>Evaluation Options</a:t>
            </a:r>
            <a:endParaRPr lang="en-US" sz="1500" b="1" kern="1200" dirty="0"/>
          </a:p>
        </p:txBody>
      </p:sp>
      <p:sp>
        <p:nvSpPr>
          <p:cNvPr id="12" name="Freeform 11"/>
          <p:cNvSpPr/>
          <p:nvPr/>
        </p:nvSpPr>
        <p:spPr>
          <a:xfrm>
            <a:off x="1949556" y="4677926"/>
            <a:ext cx="9718569" cy="1328269"/>
          </a:xfrm>
          <a:custGeom>
            <a:avLst/>
            <a:gdLst>
              <a:gd name="connsiteX0" fmla="*/ 221382 w 1328268"/>
              <a:gd name="connsiteY0" fmla="*/ 0 h 10113856"/>
              <a:gd name="connsiteX1" fmla="*/ 1106886 w 1328268"/>
              <a:gd name="connsiteY1" fmla="*/ 0 h 10113856"/>
              <a:gd name="connsiteX2" fmla="*/ 1328268 w 1328268"/>
              <a:gd name="connsiteY2" fmla="*/ 221382 h 10113856"/>
              <a:gd name="connsiteX3" fmla="*/ 1328268 w 1328268"/>
              <a:gd name="connsiteY3" fmla="*/ 10113856 h 10113856"/>
              <a:gd name="connsiteX4" fmla="*/ 1328268 w 1328268"/>
              <a:gd name="connsiteY4" fmla="*/ 10113856 h 10113856"/>
              <a:gd name="connsiteX5" fmla="*/ 0 w 1328268"/>
              <a:gd name="connsiteY5" fmla="*/ 10113856 h 10113856"/>
              <a:gd name="connsiteX6" fmla="*/ 0 w 1328268"/>
              <a:gd name="connsiteY6" fmla="*/ 10113856 h 10113856"/>
              <a:gd name="connsiteX7" fmla="*/ 0 w 1328268"/>
              <a:gd name="connsiteY7" fmla="*/ 221382 h 10113856"/>
              <a:gd name="connsiteX8" fmla="*/ 221382 w 1328268"/>
              <a:gd name="connsiteY8" fmla="*/ 0 h 1011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268" h="10113856">
                <a:moveTo>
                  <a:pt x="1328268" y="1685676"/>
                </a:moveTo>
                <a:lnTo>
                  <a:pt x="1328268" y="8428180"/>
                </a:lnTo>
                <a:cubicBezTo>
                  <a:pt x="1328268" y="9359152"/>
                  <a:pt x="1315251" y="10113852"/>
                  <a:pt x="1299194" y="10113852"/>
                </a:cubicBezTo>
                <a:lnTo>
                  <a:pt x="0" y="10113852"/>
                </a:lnTo>
                <a:lnTo>
                  <a:pt x="0" y="10113852"/>
                </a:lnTo>
                <a:lnTo>
                  <a:pt x="0" y="4"/>
                </a:lnTo>
                <a:lnTo>
                  <a:pt x="0" y="4"/>
                </a:lnTo>
                <a:lnTo>
                  <a:pt x="1299194" y="4"/>
                </a:lnTo>
                <a:cubicBezTo>
                  <a:pt x="1315251" y="4"/>
                  <a:pt x="1328268" y="754704"/>
                  <a:pt x="1328268" y="168567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76905" rIns="76905" bIns="76908"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FEP 2012 Beta </a:t>
            </a:r>
            <a:r>
              <a:rPr lang="en-US" sz="1900" b="1" kern="1200" dirty="0" smtClean="0"/>
              <a:t>available now</a:t>
            </a:r>
            <a:r>
              <a:rPr lang="en-US" sz="1900" kern="1200" dirty="0" smtClean="0"/>
              <a:t>: </a:t>
            </a:r>
            <a:r>
              <a:rPr lang="en-US" sz="1900" kern="1200" dirty="0" smtClean="0">
                <a:hlinkClick r:id="rId2"/>
              </a:rPr>
              <a:t>http://www.microsoft.com/fep</a:t>
            </a:r>
            <a:endParaRPr lang="en-US" sz="1900" kern="1200" dirty="0"/>
          </a:p>
          <a:p>
            <a:pPr marL="171450" lvl="1" indent="-171450" algn="l" defTabSz="844550">
              <a:lnSpc>
                <a:spcPct val="90000"/>
              </a:lnSpc>
              <a:spcBef>
                <a:spcPct val="0"/>
              </a:spcBef>
              <a:spcAft>
                <a:spcPct val="15000"/>
              </a:spcAft>
              <a:buChar char="••"/>
            </a:pPr>
            <a:r>
              <a:rPr lang="en-US" sz="1900" kern="1200" dirty="0" smtClean="0"/>
              <a:t>Join Community Evaluation Program (included in </a:t>
            </a:r>
            <a:r>
              <a:rPr lang="en-US" sz="1900" kern="1200" dirty="0" err="1" smtClean="0"/>
              <a:t>ConfigMgr</a:t>
            </a:r>
            <a:r>
              <a:rPr lang="en-US" sz="1900" kern="1200" dirty="0" smtClean="0"/>
              <a:t> CEP) </a:t>
            </a:r>
            <a:r>
              <a:rPr lang="en-US" sz="1900" kern="1200" dirty="0" smtClean="0">
                <a:hlinkClick r:id="rId3"/>
              </a:rPr>
              <a:t>https://connect.microsoft.com/site1211</a:t>
            </a:r>
            <a:endParaRPr lang="en-US" sz="1900" kern="1200" dirty="0"/>
          </a:p>
        </p:txBody>
      </p:sp>
    </p:spTree>
    <p:extLst>
      <p:ext uri="{BB962C8B-B14F-4D97-AF65-F5344CB8AC3E}">
        <p14:creationId xmlns:p14="http://schemas.microsoft.com/office/powerpoint/2010/main" val="3081834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a:t>
            </a:r>
            <a:endParaRPr lang="en-US" dirty="0"/>
          </a:p>
        </p:txBody>
      </p:sp>
      <p:sp>
        <p:nvSpPr>
          <p:cNvPr id="6" name="Text Placeholder 5"/>
          <p:cNvSpPr>
            <a:spLocks noGrp="1"/>
          </p:cNvSpPr>
          <p:nvPr>
            <p:ph type="body" sz="quarter" idx="10"/>
          </p:nvPr>
        </p:nvSpPr>
        <p:spPr/>
        <p:txBody>
          <a:bodyPr/>
          <a:lstStyle/>
          <a:p>
            <a:r>
              <a:rPr lang="en-US" smtClean="0"/>
              <a:t>Convergence of Forefront Endpoint Protection with  System Center Configuration Manager:</a:t>
            </a:r>
          </a:p>
          <a:p>
            <a:pPr lvl="1"/>
            <a:r>
              <a:rPr lang="en-US" smtClean="0"/>
              <a:t>Lowers ownership costs </a:t>
            </a:r>
          </a:p>
          <a:p>
            <a:pPr lvl="1"/>
            <a:r>
              <a:rPr lang="en-US" smtClean="0"/>
              <a:t>Delivers simplified management and ease of deployment</a:t>
            </a:r>
          </a:p>
          <a:p>
            <a:pPr lvl="1"/>
            <a:r>
              <a:rPr lang="en-US" smtClean="0"/>
              <a:t>Enables improved visibility for identifying and safeguarding potentially vulnerable endpoints</a:t>
            </a:r>
          </a:p>
          <a:p>
            <a:pPr lvl="1"/>
            <a:endParaRPr lang="en-US" smtClean="0"/>
          </a:p>
          <a:p>
            <a:r>
              <a:rPr lang="en-US" smtClean="0"/>
              <a:t>Forefront Endpoint Protection 2012 Beta Available now!</a:t>
            </a:r>
          </a:p>
          <a:p>
            <a:pPr lvl="1"/>
            <a:r>
              <a:rPr lang="en-US" smtClean="0"/>
              <a:t>Evaluate with a community of peers: </a:t>
            </a:r>
            <a:r>
              <a:rPr lang="en-US" smtClean="0">
                <a:hlinkClick r:id="rId2"/>
              </a:rPr>
              <a:t>https://connect.microsoft.com/site1211</a:t>
            </a:r>
            <a:endParaRPr lang="en-US" smtClean="0"/>
          </a:p>
          <a:p>
            <a:endParaRPr lang="en-US" dirty="0"/>
          </a:p>
        </p:txBody>
      </p:sp>
    </p:spTree>
    <p:extLst>
      <p:ext uri="{BB962C8B-B14F-4D97-AF65-F5344CB8AC3E}">
        <p14:creationId xmlns:p14="http://schemas.microsoft.com/office/powerpoint/2010/main" val="3999613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Lifecycle</a:t>
            </a:r>
            <a:endParaRPr lang="en-AU" dirty="0"/>
          </a:p>
        </p:txBody>
      </p:sp>
      <p:graphicFrame>
        <p:nvGraphicFramePr>
          <p:cNvPr id="5" name="Diagram 4"/>
          <p:cNvGraphicFramePr/>
          <p:nvPr>
            <p:extLst>
              <p:ext uri="{D42A27DB-BD31-4B8C-83A1-F6EECF244321}">
                <p14:modId xmlns:p14="http://schemas.microsoft.com/office/powerpoint/2010/main" val="1477509694"/>
              </p:ext>
            </p:extLst>
          </p:nvPr>
        </p:nvGraphicFramePr>
        <p:xfrm>
          <a:off x="520564" y="952500"/>
          <a:ext cx="11071516"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Users\ericf\AppData\Local\Microsoft\Windows\Temporary Internet Files\Content.IE5\6EOMJT2F\MC9002394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2490" y="1320291"/>
            <a:ext cx="758726" cy="663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ericf\AppData\Local\Microsoft\Windows\Temporary Internet Files\Content.IE5\MIH4JJH4\MC90028617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0814" y="1342161"/>
            <a:ext cx="781298" cy="512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ericf\AppData\Local\Microsoft\Windows\Temporary Internet Files\Content.IE5\C3XPFM2L\MC90021273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9139" y="4162426"/>
            <a:ext cx="781298" cy="5885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2"/>
          <p:cNvGrpSpPr>
            <a:grpSpLocks noChangeAspect="1"/>
          </p:cNvGrpSpPr>
          <p:nvPr/>
        </p:nvGrpSpPr>
        <p:grpSpPr bwMode="auto">
          <a:xfrm>
            <a:off x="3770918" y="4162426"/>
            <a:ext cx="782963" cy="777875"/>
            <a:chOff x="1064" y="3173"/>
            <a:chExt cx="370" cy="490"/>
          </a:xfrm>
        </p:grpSpPr>
        <p:sp>
          <p:nvSpPr>
            <p:cNvPr id="10" name="AutoShape 11"/>
            <p:cNvSpPr>
              <a:spLocks noChangeAspect="1" noChangeArrowheads="1" noTextEdit="1"/>
            </p:cNvSpPr>
            <p:nvPr/>
          </p:nvSpPr>
          <p:spPr bwMode="auto">
            <a:xfrm>
              <a:off x="1064" y="3173"/>
              <a:ext cx="37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1" name="Freeform 14"/>
            <p:cNvSpPr>
              <a:spLocks/>
            </p:cNvSpPr>
            <p:nvPr/>
          </p:nvSpPr>
          <p:spPr bwMode="auto">
            <a:xfrm>
              <a:off x="1179" y="3369"/>
              <a:ext cx="153" cy="152"/>
            </a:xfrm>
            <a:custGeom>
              <a:avLst/>
              <a:gdLst>
                <a:gd name="T0" fmla="*/ 757 w 763"/>
                <a:gd name="T1" fmla="*/ 480 h 760"/>
                <a:gd name="T2" fmla="*/ 690 w 763"/>
                <a:gd name="T3" fmla="*/ 413 h 760"/>
                <a:gd name="T4" fmla="*/ 693 w 763"/>
                <a:gd name="T5" fmla="*/ 388 h 760"/>
                <a:gd name="T6" fmla="*/ 692 w 763"/>
                <a:gd name="T7" fmla="*/ 364 h 760"/>
                <a:gd name="T8" fmla="*/ 763 w 763"/>
                <a:gd name="T9" fmla="*/ 307 h 760"/>
                <a:gd name="T10" fmla="*/ 753 w 763"/>
                <a:gd name="T11" fmla="*/ 267 h 760"/>
                <a:gd name="T12" fmla="*/ 658 w 763"/>
                <a:gd name="T13" fmla="*/ 240 h 760"/>
                <a:gd name="T14" fmla="*/ 633 w 763"/>
                <a:gd name="T15" fmla="*/ 197 h 760"/>
                <a:gd name="T16" fmla="*/ 666 w 763"/>
                <a:gd name="T17" fmla="*/ 116 h 760"/>
                <a:gd name="T18" fmla="*/ 651 w 763"/>
                <a:gd name="T19" fmla="*/ 101 h 760"/>
                <a:gd name="T20" fmla="*/ 635 w 763"/>
                <a:gd name="T21" fmla="*/ 87 h 760"/>
                <a:gd name="T22" fmla="*/ 551 w 763"/>
                <a:gd name="T23" fmla="*/ 120 h 760"/>
                <a:gd name="T24" fmla="*/ 529 w 763"/>
                <a:gd name="T25" fmla="*/ 107 h 760"/>
                <a:gd name="T26" fmla="*/ 507 w 763"/>
                <a:gd name="T27" fmla="*/ 96 h 760"/>
                <a:gd name="T28" fmla="*/ 495 w 763"/>
                <a:gd name="T29" fmla="*/ 9 h 760"/>
                <a:gd name="T30" fmla="*/ 475 w 763"/>
                <a:gd name="T31" fmla="*/ 4 h 760"/>
                <a:gd name="T32" fmla="*/ 454 w 763"/>
                <a:gd name="T33" fmla="*/ 0 h 760"/>
                <a:gd name="T34" fmla="*/ 398 w 763"/>
                <a:gd name="T35" fmla="*/ 71 h 760"/>
                <a:gd name="T36" fmla="*/ 373 w 763"/>
                <a:gd name="T37" fmla="*/ 69 h 760"/>
                <a:gd name="T38" fmla="*/ 349 w 763"/>
                <a:gd name="T39" fmla="*/ 72 h 760"/>
                <a:gd name="T40" fmla="*/ 295 w 763"/>
                <a:gd name="T41" fmla="*/ 2 h 760"/>
                <a:gd name="T42" fmla="*/ 274 w 763"/>
                <a:gd name="T43" fmla="*/ 8 h 760"/>
                <a:gd name="T44" fmla="*/ 254 w 763"/>
                <a:gd name="T45" fmla="*/ 14 h 760"/>
                <a:gd name="T46" fmla="*/ 240 w 763"/>
                <a:gd name="T47" fmla="*/ 104 h 760"/>
                <a:gd name="T48" fmla="*/ 218 w 763"/>
                <a:gd name="T49" fmla="*/ 115 h 760"/>
                <a:gd name="T50" fmla="*/ 199 w 763"/>
                <a:gd name="T51" fmla="*/ 130 h 760"/>
                <a:gd name="T52" fmla="*/ 116 w 763"/>
                <a:gd name="T53" fmla="*/ 96 h 760"/>
                <a:gd name="T54" fmla="*/ 102 w 763"/>
                <a:gd name="T55" fmla="*/ 111 h 760"/>
                <a:gd name="T56" fmla="*/ 87 w 763"/>
                <a:gd name="T57" fmla="*/ 127 h 760"/>
                <a:gd name="T58" fmla="*/ 111 w 763"/>
                <a:gd name="T59" fmla="*/ 225 h 760"/>
                <a:gd name="T60" fmla="*/ 14 w 763"/>
                <a:gd name="T61" fmla="*/ 253 h 760"/>
                <a:gd name="T62" fmla="*/ 2 w 763"/>
                <a:gd name="T63" fmla="*/ 294 h 760"/>
                <a:gd name="T64" fmla="*/ 71 w 763"/>
                <a:gd name="T65" fmla="*/ 355 h 760"/>
                <a:gd name="T66" fmla="*/ 70 w 763"/>
                <a:gd name="T67" fmla="*/ 380 h 760"/>
                <a:gd name="T68" fmla="*/ 71 w 763"/>
                <a:gd name="T69" fmla="*/ 404 h 760"/>
                <a:gd name="T70" fmla="*/ 2 w 763"/>
                <a:gd name="T71" fmla="*/ 467 h 760"/>
                <a:gd name="T72" fmla="*/ 14 w 763"/>
                <a:gd name="T73" fmla="*/ 507 h 760"/>
                <a:gd name="T74" fmla="*/ 111 w 763"/>
                <a:gd name="T75" fmla="*/ 535 h 760"/>
                <a:gd name="T76" fmla="*/ 87 w 763"/>
                <a:gd name="T77" fmla="*/ 633 h 760"/>
                <a:gd name="T78" fmla="*/ 102 w 763"/>
                <a:gd name="T79" fmla="*/ 649 h 760"/>
                <a:gd name="T80" fmla="*/ 116 w 763"/>
                <a:gd name="T81" fmla="*/ 664 h 760"/>
                <a:gd name="T82" fmla="*/ 199 w 763"/>
                <a:gd name="T83" fmla="*/ 631 h 760"/>
                <a:gd name="T84" fmla="*/ 218 w 763"/>
                <a:gd name="T85" fmla="*/ 645 h 760"/>
                <a:gd name="T86" fmla="*/ 240 w 763"/>
                <a:gd name="T87" fmla="*/ 657 h 760"/>
                <a:gd name="T88" fmla="*/ 254 w 763"/>
                <a:gd name="T89" fmla="*/ 745 h 760"/>
                <a:gd name="T90" fmla="*/ 274 w 763"/>
                <a:gd name="T91" fmla="*/ 751 h 760"/>
                <a:gd name="T92" fmla="*/ 295 w 763"/>
                <a:gd name="T93" fmla="*/ 757 h 760"/>
                <a:gd name="T94" fmla="*/ 349 w 763"/>
                <a:gd name="T95" fmla="*/ 689 h 760"/>
                <a:gd name="T96" fmla="*/ 373 w 763"/>
                <a:gd name="T97" fmla="*/ 691 h 760"/>
                <a:gd name="T98" fmla="*/ 398 w 763"/>
                <a:gd name="T99" fmla="*/ 690 h 760"/>
                <a:gd name="T100" fmla="*/ 454 w 763"/>
                <a:gd name="T101" fmla="*/ 760 h 760"/>
                <a:gd name="T102" fmla="*/ 475 w 763"/>
                <a:gd name="T103" fmla="*/ 755 h 760"/>
                <a:gd name="T104" fmla="*/ 495 w 763"/>
                <a:gd name="T105" fmla="*/ 750 h 760"/>
                <a:gd name="T106" fmla="*/ 507 w 763"/>
                <a:gd name="T107" fmla="*/ 664 h 760"/>
                <a:gd name="T108" fmla="*/ 529 w 763"/>
                <a:gd name="T109" fmla="*/ 653 h 760"/>
                <a:gd name="T110" fmla="*/ 551 w 763"/>
                <a:gd name="T111" fmla="*/ 640 h 760"/>
                <a:gd name="T112" fmla="*/ 635 w 763"/>
                <a:gd name="T113" fmla="*/ 674 h 760"/>
                <a:gd name="T114" fmla="*/ 651 w 763"/>
                <a:gd name="T115" fmla="*/ 659 h 760"/>
                <a:gd name="T116" fmla="*/ 666 w 763"/>
                <a:gd name="T117" fmla="*/ 645 h 760"/>
                <a:gd name="T118" fmla="*/ 633 w 763"/>
                <a:gd name="T119" fmla="*/ 562 h 760"/>
                <a:gd name="T120" fmla="*/ 658 w 763"/>
                <a:gd name="T121" fmla="*/ 521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760">
                  <a:moveTo>
                    <a:pt x="748" y="507"/>
                  </a:moveTo>
                  <a:lnTo>
                    <a:pt x="753" y="494"/>
                  </a:lnTo>
                  <a:lnTo>
                    <a:pt x="757" y="480"/>
                  </a:lnTo>
                  <a:lnTo>
                    <a:pt x="760" y="467"/>
                  </a:lnTo>
                  <a:lnTo>
                    <a:pt x="763" y="453"/>
                  </a:lnTo>
                  <a:lnTo>
                    <a:pt x="690" y="413"/>
                  </a:lnTo>
                  <a:lnTo>
                    <a:pt x="692" y="404"/>
                  </a:lnTo>
                  <a:lnTo>
                    <a:pt x="692" y="396"/>
                  </a:lnTo>
                  <a:lnTo>
                    <a:pt x="693" y="388"/>
                  </a:lnTo>
                  <a:lnTo>
                    <a:pt x="693" y="380"/>
                  </a:lnTo>
                  <a:lnTo>
                    <a:pt x="693" y="371"/>
                  </a:lnTo>
                  <a:lnTo>
                    <a:pt x="692" y="364"/>
                  </a:lnTo>
                  <a:lnTo>
                    <a:pt x="692" y="355"/>
                  </a:lnTo>
                  <a:lnTo>
                    <a:pt x="690" y="348"/>
                  </a:lnTo>
                  <a:lnTo>
                    <a:pt x="763" y="307"/>
                  </a:lnTo>
                  <a:lnTo>
                    <a:pt x="760" y="294"/>
                  </a:lnTo>
                  <a:lnTo>
                    <a:pt x="757" y="280"/>
                  </a:lnTo>
                  <a:lnTo>
                    <a:pt x="753" y="267"/>
                  </a:lnTo>
                  <a:lnTo>
                    <a:pt x="748" y="253"/>
                  </a:lnTo>
                  <a:lnTo>
                    <a:pt x="666" y="255"/>
                  </a:lnTo>
                  <a:lnTo>
                    <a:pt x="658" y="240"/>
                  </a:lnTo>
                  <a:lnTo>
                    <a:pt x="651" y="225"/>
                  </a:lnTo>
                  <a:lnTo>
                    <a:pt x="642" y="210"/>
                  </a:lnTo>
                  <a:lnTo>
                    <a:pt x="633" y="197"/>
                  </a:lnTo>
                  <a:lnTo>
                    <a:pt x="676" y="127"/>
                  </a:lnTo>
                  <a:lnTo>
                    <a:pt x="671" y="122"/>
                  </a:lnTo>
                  <a:lnTo>
                    <a:pt x="666" y="116"/>
                  </a:lnTo>
                  <a:lnTo>
                    <a:pt x="661" y="111"/>
                  </a:lnTo>
                  <a:lnTo>
                    <a:pt x="656" y="106"/>
                  </a:lnTo>
                  <a:lnTo>
                    <a:pt x="651" y="101"/>
                  </a:lnTo>
                  <a:lnTo>
                    <a:pt x="646" y="96"/>
                  </a:lnTo>
                  <a:lnTo>
                    <a:pt x="640" y="91"/>
                  </a:lnTo>
                  <a:lnTo>
                    <a:pt x="635" y="87"/>
                  </a:lnTo>
                  <a:lnTo>
                    <a:pt x="565" y="130"/>
                  </a:lnTo>
                  <a:lnTo>
                    <a:pt x="558" y="125"/>
                  </a:lnTo>
                  <a:lnTo>
                    <a:pt x="551" y="120"/>
                  </a:lnTo>
                  <a:lnTo>
                    <a:pt x="544" y="115"/>
                  </a:lnTo>
                  <a:lnTo>
                    <a:pt x="537" y="111"/>
                  </a:lnTo>
                  <a:lnTo>
                    <a:pt x="529" y="107"/>
                  </a:lnTo>
                  <a:lnTo>
                    <a:pt x="522" y="104"/>
                  </a:lnTo>
                  <a:lnTo>
                    <a:pt x="515" y="100"/>
                  </a:lnTo>
                  <a:lnTo>
                    <a:pt x="507" y="96"/>
                  </a:lnTo>
                  <a:lnTo>
                    <a:pt x="508" y="14"/>
                  </a:lnTo>
                  <a:lnTo>
                    <a:pt x="502" y="12"/>
                  </a:lnTo>
                  <a:lnTo>
                    <a:pt x="495" y="9"/>
                  </a:lnTo>
                  <a:lnTo>
                    <a:pt x="489" y="8"/>
                  </a:lnTo>
                  <a:lnTo>
                    <a:pt x="481" y="6"/>
                  </a:lnTo>
                  <a:lnTo>
                    <a:pt x="475" y="4"/>
                  </a:lnTo>
                  <a:lnTo>
                    <a:pt x="468" y="2"/>
                  </a:lnTo>
                  <a:lnTo>
                    <a:pt x="462" y="1"/>
                  </a:lnTo>
                  <a:lnTo>
                    <a:pt x="454" y="0"/>
                  </a:lnTo>
                  <a:lnTo>
                    <a:pt x="414" y="72"/>
                  </a:lnTo>
                  <a:lnTo>
                    <a:pt x="405" y="71"/>
                  </a:lnTo>
                  <a:lnTo>
                    <a:pt x="398" y="71"/>
                  </a:lnTo>
                  <a:lnTo>
                    <a:pt x="390" y="69"/>
                  </a:lnTo>
                  <a:lnTo>
                    <a:pt x="382" y="69"/>
                  </a:lnTo>
                  <a:lnTo>
                    <a:pt x="373" y="69"/>
                  </a:lnTo>
                  <a:lnTo>
                    <a:pt x="366" y="71"/>
                  </a:lnTo>
                  <a:lnTo>
                    <a:pt x="357" y="71"/>
                  </a:lnTo>
                  <a:lnTo>
                    <a:pt x="349" y="72"/>
                  </a:lnTo>
                  <a:lnTo>
                    <a:pt x="308" y="0"/>
                  </a:lnTo>
                  <a:lnTo>
                    <a:pt x="301" y="1"/>
                  </a:lnTo>
                  <a:lnTo>
                    <a:pt x="295" y="2"/>
                  </a:lnTo>
                  <a:lnTo>
                    <a:pt x="287" y="4"/>
                  </a:lnTo>
                  <a:lnTo>
                    <a:pt x="281" y="6"/>
                  </a:lnTo>
                  <a:lnTo>
                    <a:pt x="274" y="8"/>
                  </a:lnTo>
                  <a:lnTo>
                    <a:pt x="267" y="9"/>
                  </a:lnTo>
                  <a:lnTo>
                    <a:pt x="260" y="12"/>
                  </a:lnTo>
                  <a:lnTo>
                    <a:pt x="254" y="14"/>
                  </a:lnTo>
                  <a:lnTo>
                    <a:pt x="255" y="96"/>
                  </a:lnTo>
                  <a:lnTo>
                    <a:pt x="248" y="100"/>
                  </a:lnTo>
                  <a:lnTo>
                    <a:pt x="240" y="104"/>
                  </a:lnTo>
                  <a:lnTo>
                    <a:pt x="233" y="107"/>
                  </a:lnTo>
                  <a:lnTo>
                    <a:pt x="226" y="111"/>
                  </a:lnTo>
                  <a:lnTo>
                    <a:pt x="218" y="115"/>
                  </a:lnTo>
                  <a:lnTo>
                    <a:pt x="212" y="120"/>
                  </a:lnTo>
                  <a:lnTo>
                    <a:pt x="205" y="125"/>
                  </a:lnTo>
                  <a:lnTo>
                    <a:pt x="199" y="130"/>
                  </a:lnTo>
                  <a:lnTo>
                    <a:pt x="127" y="87"/>
                  </a:lnTo>
                  <a:lnTo>
                    <a:pt x="122" y="91"/>
                  </a:lnTo>
                  <a:lnTo>
                    <a:pt x="116" y="96"/>
                  </a:lnTo>
                  <a:lnTo>
                    <a:pt x="111" y="101"/>
                  </a:lnTo>
                  <a:lnTo>
                    <a:pt x="106" y="106"/>
                  </a:lnTo>
                  <a:lnTo>
                    <a:pt x="102" y="111"/>
                  </a:lnTo>
                  <a:lnTo>
                    <a:pt x="97" y="116"/>
                  </a:lnTo>
                  <a:lnTo>
                    <a:pt x="92" y="122"/>
                  </a:lnTo>
                  <a:lnTo>
                    <a:pt x="87" y="127"/>
                  </a:lnTo>
                  <a:lnTo>
                    <a:pt x="130" y="197"/>
                  </a:lnTo>
                  <a:lnTo>
                    <a:pt x="120" y="210"/>
                  </a:lnTo>
                  <a:lnTo>
                    <a:pt x="111" y="225"/>
                  </a:lnTo>
                  <a:lnTo>
                    <a:pt x="104" y="240"/>
                  </a:lnTo>
                  <a:lnTo>
                    <a:pt x="97" y="255"/>
                  </a:lnTo>
                  <a:lnTo>
                    <a:pt x="14" y="253"/>
                  </a:lnTo>
                  <a:lnTo>
                    <a:pt x="9" y="267"/>
                  </a:lnTo>
                  <a:lnTo>
                    <a:pt x="6" y="280"/>
                  </a:lnTo>
                  <a:lnTo>
                    <a:pt x="2" y="294"/>
                  </a:lnTo>
                  <a:lnTo>
                    <a:pt x="0" y="307"/>
                  </a:lnTo>
                  <a:lnTo>
                    <a:pt x="72" y="348"/>
                  </a:lnTo>
                  <a:lnTo>
                    <a:pt x="71" y="355"/>
                  </a:lnTo>
                  <a:lnTo>
                    <a:pt x="71" y="364"/>
                  </a:lnTo>
                  <a:lnTo>
                    <a:pt x="70" y="371"/>
                  </a:lnTo>
                  <a:lnTo>
                    <a:pt x="70" y="380"/>
                  </a:lnTo>
                  <a:lnTo>
                    <a:pt x="70" y="388"/>
                  </a:lnTo>
                  <a:lnTo>
                    <a:pt x="71" y="396"/>
                  </a:lnTo>
                  <a:lnTo>
                    <a:pt x="71" y="404"/>
                  </a:lnTo>
                  <a:lnTo>
                    <a:pt x="72" y="413"/>
                  </a:lnTo>
                  <a:lnTo>
                    <a:pt x="0" y="453"/>
                  </a:lnTo>
                  <a:lnTo>
                    <a:pt x="2" y="467"/>
                  </a:lnTo>
                  <a:lnTo>
                    <a:pt x="6" y="480"/>
                  </a:lnTo>
                  <a:lnTo>
                    <a:pt x="9" y="494"/>
                  </a:lnTo>
                  <a:lnTo>
                    <a:pt x="14" y="507"/>
                  </a:lnTo>
                  <a:lnTo>
                    <a:pt x="97" y="506"/>
                  </a:lnTo>
                  <a:lnTo>
                    <a:pt x="104" y="521"/>
                  </a:lnTo>
                  <a:lnTo>
                    <a:pt x="111" y="535"/>
                  </a:lnTo>
                  <a:lnTo>
                    <a:pt x="120" y="549"/>
                  </a:lnTo>
                  <a:lnTo>
                    <a:pt x="130" y="562"/>
                  </a:lnTo>
                  <a:lnTo>
                    <a:pt x="87" y="633"/>
                  </a:lnTo>
                  <a:lnTo>
                    <a:pt x="92" y="638"/>
                  </a:lnTo>
                  <a:lnTo>
                    <a:pt x="97" y="645"/>
                  </a:lnTo>
                  <a:lnTo>
                    <a:pt x="102" y="649"/>
                  </a:lnTo>
                  <a:lnTo>
                    <a:pt x="106" y="654"/>
                  </a:lnTo>
                  <a:lnTo>
                    <a:pt x="111" y="659"/>
                  </a:lnTo>
                  <a:lnTo>
                    <a:pt x="116" y="664"/>
                  </a:lnTo>
                  <a:lnTo>
                    <a:pt x="122" y="669"/>
                  </a:lnTo>
                  <a:lnTo>
                    <a:pt x="127" y="674"/>
                  </a:lnTo>
                  <a:lnTo>
                    <a:pt x="199" y="631"/>
                  </a:lnTo>
                  <a:lnTo>
                    <a:pt x="205" y="636"/>
                  </a:lnTo>
                  <a:lnTo>
                    <a:pt x="212" y="640"/>
                  </a:lnTo>
                  <a:lnTo>
                    <a:pt x="218" y="645"/>
                  </a:lnTo>
                  <a:lnTo>
                    <a:pt x="226" y="648"/>
                  </a:lnTo>
                  <a:lnTo>
                    <a:pt x="233" y="653"/>
                  </a:lnTo>
                  <a:lnTo>
                    <a:pt x="240" y="657"/>
                  </a:lnTo>
                  <a:lnTo>
                    <a:pt x="248" y="660"/>
                  </a:lnTo>
                  <a:lnTo>
                    <a:pt x="255" y="664"/>
                  </a:lnTo>
                  <a:lnTo>
                    <a:pt x="254" y="745"/>
                  </a:lnTo>
                  <a:lnTo>
                    <a:pt x="260" y="748"/>
                  </a:lnTo>
                  <a:lnTo>
                    <a:pt x="267" y="750"/>
                  </a:lnTo>
                  <a:lnTo>
                    <a:pt x="274" y="751"/>
                  </a:lnTo>
                  <a:lnTo>
                    <a:pt x="281" y="754"/>
                  </a:lnTo>
                  <a:lnTo>
                    <a:pt x="287" y="755"/>
                  </a:lnTo>
                  <a:lnTo>
                    <a:pt x="295" y="757"/>
                  </a:lnTo>
                  <a:lnTo>
                    <a:pt x="301" y="759"/>
                  </a:lnTo>
                  <a:lnTo>
                    <a:pt x="308" y="760"/>
                  </a:lnTo>
                  <a:lnTo>
                    <a:pt x="349" y="689"/>
                  </a:lnTo>
                  <a:lnTo>
                    <a:pt x="357" y="690"/>
                  </a:lnTo>
                  <a:lnTo>
                    <a:pt x="366" y="690"/>
                  </a:lnTo>
                  <a:lnTo>
                    <a:pt x="373" y="691"/>
                  </a:lnTo>
                  <a:lnTo>
                    <a:pt x="382" y="691"/>
                  </a:lnTo>
                  <a:lnTo>
                    <a:pt x="390" y="691"/>
                  </a:lnTo>
                  <a:lnTo>
                    <a:pt x="398" y="690"/>
                  </a:lnTo>
                  <a:lnTo>
                    <a:pt x="405" y="690"/>
                  </a:lnTo>
                  <a:lnTo>
                    <a:pt x="414" y="689"/>
                  </a:lnTo>
                  <a:lnTo>
                    <a:pt x="454" y="760"/>
                  </a:lnTo>
                  <a:lnTo>
                    <a:pt x="462" y="759"/>
                  </a:lnTo>
                  <a:lnTo>
                    <a:pt x="468" y="757"/>
                  </a:lnTo>
                  <a:lnTo>
                    <a:pt x="475" y="755"/>
                  </a:lnTo>
                  <a:lnTo>
                    <a:pt x="481" y="754"/>
                  </a:lnTo>
                  <a:lnTo>
                    <a:pt x="489" y="751"/>
                  </a:lnTo>
                  <a:lnTo>
                    <a:pt x="495" y="750"/>
                  </a:lnTo>
                  <a:lnTo>
                    <a:pt x="502" y="748"/>
                  </a:lnTo>
                  <a:lnTo>
                    <a:pt x="508" y="745"/>
                  </a:lnTo>
                  <a:lnTo>
                    <a:pt x="507" y="664"/>
                  </a:lnTo>
                  <a:lnTo>
                    <a:pt x="515" y="660"/>
                  </a:lnTo>
                  <a:lnTo>
                    <a:pt x="522" y="657"/>
                  </a:lnTo>
                  <a:lnTo>
                    <a:pt x="529" y="653"/>
                  </a:lnTo>
                  <a:lnTo>
                    <a:pt x="537" y="648"/>
                  </a:lnTo>
                  <a:lnTo>
                    <a:pt x="544" y="645"/>
                  </a:lnTo>
                  <a:lnTo>
                    <a:pt x="551" y="640"/>
                  </a:lnTo>
                  <a:lnTo>
                    <a:pt x="558" y="636"/>
                  </a:lnTo>
                  <a:lnTo>
                    <a:pt x="565" y="631"/>
                  </a:lnTo>
                  <a:lnTo>
                    <a:pt x="635" y="674"/>
                  </a:lnTo>
                  <a:lnTo>
                    <a:pt x="640" y="669"/>
                  </a:lnTo>
                  <a:lnTo>
                    <a:pt x="646" y="664"/>
                  </a:lnTo>
                  <a:lnTo>
                    <a:pt x="651" y="659"/>
                  </a:lnTo>
                  <a:lnTo>
                    <a:pt x="656" y="654"/>
                  </a:lnTo>
                  <a:lnTo>
                    <a:pt x="661" y="649"/>
                  </a:lnTo>
                  <a:lnTo>
                    <a:pt x="666" y="645"/>
                  </a:lnTo>
                  <a:lnTo>
                    <a:pt x="671" y="638"/>
                  </a:lnTo>
                  <a:lnTo>
                    <a:pt x="676" y="633"/>
                  </a:lnTo>
                  <a:lnTo>
                    <a:pt x="633" y="562"/>
                  </a:lnTo>
                  <a:lnTo>
                    <a:pt x="642" y="549"/>
                  </a:lnTo>
                  <a:lnTo>
                    <a:pt x="651" y="535"/>
                  </a:lnTo>
                  <a:lnTo>
                    <a:pt x="658" y="521"/>
                  </a:lnTo>
                  <a:lnTo>
                    <a:pt x="666" y="506"/>
                  </a:lnTo>
                  <a:lnTo>
                    <a:pt x="748" y="50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2" name="Freeform 15"/>
            <p:cNvSpPr>
              <a:spLocks/>
            </p:cNvSpPr>
            <p:nvPr/>
          </p:nvSpPr>
          <p:spPr bwMode="auto">
            <a:xfrm>
              <a:off x="1204" y="3393"/>
              <a:ext cx="103" cy="103"/>
            </a:xfrm>
            <a:custGeom>
              <a:avLst/>
              <a:gdLst>
                <a:gd name="T0" fmla="*/ 286 w 518"/>
                <a:gd name="T1" fmla="*/ 516 h 517"/>
                <a:gd name="T2" fmla="*/ 336 w 518"/>
                <a:gd name="T3" fmla="*/ 506 h 517"/>
                <a:gd name="T4" fmla="*/ 383 w 518"/>
                <a:gd name="T5" fmla="*/ 487 h 517"/>
                <a:gd name="T6" fmla="*/ 425 w 518"/>
                <a:gd name="T7" fmla="*/ 459 h 517"/>
                <a:gd name="T8" fmla="*/ 459 w 518"/>
                <a:gd name="T9" fmla="*/ 423 h 517"/>
                <a:gd name="T10" fmla="*/ 487 w 518"/>
                <a:gd name="T11" fmla="*/ 383 h 517"/>
                <a:gd name="T12" fmla="*/ 507 w 518"/>
                <a:gd name="T13" fmla="*/ 336 h 517"/>
                <a:gd name="T14" fmla="*/ 517 w 518"/>
                <a:gd name="T15" fmla="*/ 286 h 517"/>
                <a:gd name="T16" fmla="*/ 517 w 518"/>
                <a:gd name="T17" fmla="*/ 233 h 517"/>
                <a:gd name="T18" fmla="*/ 507 w 518"/>
                <a:gd name="T19" fmla="*/ 181 h 517"/>
                <a:gd name="T20" fmla="*/ 487 w 518"/>
                <a:gd name="T21" fmla="*/ 136 h 517"/>
                <a:gd name="T22" fmla="*/ 459 w 518"/>
                <a:gd name="T23" fmla="*/ 94 h 517"/>
                <a:gd name="T24" fmla="*/ 425 w 518"/>
                <a:gd name="T25" fmla="*/ 59 h 517"/>
                <a:gd name="T26" fmla="*/ 383 w 518"/>
                <a:gd name="T27" fmla="*/ 32 h 517"/>
                <a:gd name="T28" fmla="*/ 336 w 518"/>
                <a:gd name="T29" fmla="*/ 12 h 517"/>
                <a:gd name="T30" fmla="*/ 286 w 518"/>
                <a:gd name="T31" fmla="*/ 1 h 517"/>
                <a:gd name="T32" fmla="*/ 233 w 518"/>
                <a:gd name="T33" fmla="*/ 1 h 517"/>
                <a:gd name="T34" fmla="*/ 182 w 518"/>
                <a:gd name="T35" fmla="*/ 12 h 517"/>
                <a:gd name="T36" fmla="*/ 136 w 518"/>
                <a:gd name="T37" fmla="*/ 32 h 517"/>
                <a:gd name="T38" fmla="*/ 95 w 518"/>
                <a:gd name="T39" fmla="*/ 59 h 517"/>
                <a:gd name="T40" fmla="*/ 59 w 518"/>
                <a:gd name="T41" fmla="*/ 94 h 517"/>
                <a:gd name="T42" fmla="*/ 31 w 518"/>
                <a:gd name="T43" fmla="*/ 136 h 517"/>
                <a:gd name="T44" fmla="*/ 11 w 518"/>
                <a:gd name="T45" fmla="*/ 181 h 517"/>
                <a:gd name="T46" fmla="*/ 2 w 518"/>
                <a:gd name="T47" fmla="*/ 233 h 517"/>
                <a:gd name="T48" fmla="*/ 2 w 518"/>
                <a:gd name="T49" fmla="*/ 286 h 517"/>
                <a:gd name="T50" fmla="*/ 11 w 518"/>
                <a:gd name="T51" fmla="*/ 336 h 517"/>
                <a:gd name="T52" fmla="*/ 31 w 518"/>
                <a:gd name="T53" fmla="*/ 383 h 517"/>
                <a:gd name="T54" fmla="*/ 59 w 518"/>
                <a:gd name="T55" fmla="*/ 423 h 517"/>
                <a:gd name="T56" fmla="*/ 95 w 518"/>
                <a:gd name="T57" fmla="*/ 459 h 517"/>
                <a:gd name="T58" fmla="*/ 136 w 518"/>
                <a:gd name="T59" fmla="*/ 487 h 517"/>
                <a:gd name="T60" fmla="*/ 182 w 518"/>
                <a:gd name="T61" fmla="*/ 506 h 517"/>
                <a:gd name="T62" fmla="*/ 233 w 518"/>
                <a:gd name="T63" fmla="*/ 5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8" h="517">
                  <a:moveTo>
                    <a:pt x="260" y="517"/>
                  </a:moveTo>
                  <a:lnTo>
                    <a:pt x="286" y="516"/>
                  </a:lnTo>
                  <a:lnTo>
                    <a:pt x="311" y="512"/>
                  </a:lnTo>
                  <a:lnTo>
                    <a:pt x="336" y="506"/>
                  </a:lnTo>
                  <a:lnTo>
                    <a:pt x="361" y="497"/>
                  </a:lnTo>
                  <a:lnTo>
                    <a:pt x="383" y="487"/>
                  </a:lnTo>
                  <a:lnTo>
                    <a:pt x="404" y="473"/>
                  </a:lnTo>
                  <a:lnTo>
                    <a:pt x="425" y="459"/>
                  </a:lnTo>
                  <a:lnTo>
                    <a:pt x="443" y="441"/>
                  </a:lnTo>
                  <a:lnTo>
                    <a:pt x="459" y="423"/>
                  </a:lnTo>
                  <a:lnTo>
                    <a:pt x="474" y="403"/>
                  </a:lnTo>
                  <a:lnTo>
                    <a:pt x="487" y="383"/>
                  </a:lnTo>
                  <a:lnTo>
                    <a:pt x="498" y="359"/>
                  </a:lnTo>
                  <a:lnTo>
                    <a:pt x="507" y="336"/>
                  </a:lnTo>
                  <a:lnTo>
                    <a:pt x="513" y="311"/>
                  </a:lnTo>
                  <a:lnTo>
                    <a:pt x="517" y="286"/>
                  </a:lnTo>
                  <a:lnTo>
                    <a:pt x="518" y="259"/>
                  </a:lnTo>
                  <a:lnTo>
                    <a:pt x="517" y="233"/>
                  </a:lnTo>
                  <a:lnTo>
                    <a:pt x="513" y="207"/>
                  </a:lnTo>
                  <a:lnTo>
                    <a:pt x="507" y="181"/>
                  </a:lnTo>
                  <a:lnTo>
                    <a:pt x="498" y="158"/>
                  </a:lnTo>
                  <a:lnTo>
                    <a:pt x="487" y="136"/>
                  </a:lnTo>
                  <a:lnTo>
                    <a:pt x="474" y="114"/>
                  </a:lnTo>
                  <a:lnTo>
                    <a:pt x="459" y="94"/>
                  </a:lnTo>
                  <a:lnTo>
                    <a:pt x="443" y="76"/>
                  </a:lnTo>
                  <a:lnTo>
                    <a:pt x="425" y="59"/>
                  </a:lnTo>
                  <a:lnTo>
                    <a:pt x="404" y="44"/>
                  </a:lnTo>
                  <a:lnTo>
                    <a:pt x="383" y="32"/>
                  </a:lnTo>
                  <a:lnTo>
                    <a:pt x="361" y="21"/>
                  </a:lnTo>
                  <a:lnTo>
                    <a:pt x="336" y="12"/>
                  </a:lnTo>
                  <a:lnTo>
                    <a:pt x="311" y="5"/>
                  </a:lnTo>
                  <a:lnTo>
                    <a:pt x="286" y="1"/>
                  </a:lnTo>
                  <a:lnTo>
                    <a:pt x="260" y="0"/>
                  </a:lnTo>
                  <a:lnTo>
                    <a:pt x="233" y="1"/>
                  </a:lnTo>
                  <a:lnTo>
                    <a:pt x="207" y="5"/>
                  </a:lnTo>
                  <a:lnTo>
                    <a:pt x="182" y="12"/>
                  </a:lnTo>
                  <a:lnTo>
                    <a:pt x="159" y="21"/>
                  </a:lnTo>
                  <a:lnTo>
                    <a:pt x="136" y="32"/>
                  </a:lnTo>
                  <a:lnTo>
                    <a:pt x="115" y="44"/>
                  </a:lnTo>
                  <a:lnTo>
                    <a:pt x="95" y="59"/>
                  </a:lnTo>
                  <a:lnTo>
                    <a:pt x="77" y="76"/>
                  </a:lnTo>
                  <a:lnTo>
                    <a:pt x="59" y="94"/>
                  </a:lnTo>
                  <a:lnTo>
                    <a:pt x="45" y="114"/>
                  </a:lnTo>
                  <a:lnTo>
                    <a:pt x="31" y="136"/>
                  </a:lnTo>
                  <a:lnTo>
                    <a:pt x="21" y="158"/>
                  </a:lnTo>
                  <a:lnTo>
                    <a:pt x="11" y="181"/>
                  </a:lnTo>
                  <a:lnTo>
                    <a:pt x="5" y="207"/>
                  </a:lnTo>
                  <a:lnTo>
                    <a:pt x="2" y="233"/>
                  </a:lnTo>
                  <a:lnTo>
                    <a:pt x="0" y="259"/>
                  </a:lnTo>
                  <a:lnTo>
                    <a:pt x="2" y="286"/>
                  </a:lnTo>
                  <a:lnTo>
                    <a:pt x="5" y="311"/>
                  </a:lnTo>
                  <a:lnTo>
                    <a:pt x="11" y="336"/>
                  </a:lnTo>
                  <a:lnTo>
                    <a:pt x="21" y="359"/>
                  </a:lnTo>
                  <a:lnTo>
                    <a:pt x="31" y="383"/>
                  </a:lnTo>
                  <a:lnTo>
                    <a:pt x="45" y="403"/>
                  </a:lnTo>
                  <a:lnTo>
                    <a:pt x="59" y="423"/>
                  </a:lnTo>
                  <a:lnTo>
                    <a:pt x="77" y="441"/>
                  </a:lnTo>
                  <a:lnTo>
                    <a:pt x="95" y="459"/>
                  </a:lnTo>
                  <a:lnTo>
                    <a:pt x="115" y="473"/>
                  </a:lnTo>
                  <a:lnTo>
                    <a:pt x="136" y="487"/>
                  </a:lnTo>
                  <a:lnTo>
                    <a:pt x="159" y="497"/>
                  </a:lnTo>
                  <a:lnTo>
                    <a:pt x="182" y="506"/>
                  </a:lnTo>
                  <a:lnTo>
                    <a:pt x="207" y="512"/>
                  </a:lnTo>
                  <a:lnTo>
                    <a:pt x="233" y="516"/>
                  </a:lnTo>
                  <a:lnTo>
                    <a:pt x="260" y="51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3" name="Freeform 16"/>
            <p:cNvSpPr>
              <a:spLocks/>
            </p:cNvSpPr>
            <p:nvPr/>
          </p:nvSpPr>
          <p:spPr bwMode="auto">
            <a:xfrm>
              <a:off x="1230" y="3419"/>
              <a:ext cx="52" cy="52"/>
            </a:xfrm>
            <a:custGeom>
              <a:avLst/>
              <a:gdLst>
                <a:gd name="T0" fmla="*/ 130 w 259"/>
                <a:gd name="T1" fmla="*/ 259 h 259"/>
                <a:gd name="T2" fmla="*/ 156 w 259"/>
                <a:gd name="T3" fmla="*/ 256 h 259"/>
                <a:gd name="T4" fmla="*/ 180 w 259"/>
                <a:gd name="T5" fmla="*/ 249 h 259"/>
                <a:gd name="T6" fmla="*/ 202 w 259"/>
                <a:gd name="T7" fmla="*/ 237 h 259"/>
                <a:gd name="T8" fmla="*/ 221 w 259"/>
                <a:gd name="T9" fmla="*/ 221 h 259"/>
                <a:gd name="T10" fmla="*/ 237 w 259"/>
                <a:gd name="T11" fmla="*/ 201 h 259"/>
                <a:gd name="T12" fmla="*/ 249 w 259"/>
                <a:gd name="T13" fmla="*/ 179 h 259"/>
                <a:gd name="T14" fmla="*/ 256 w 259"/>
                <a:gd name="T15" fmla="*/ 154 h 259"/>
                <a:gd name="T16" fmla="*/ 259 w 259"/>
                <a:gd name="T17" fmla="*/ 129 h 259"/>
                <a:gd name="T18" fmla="*/ 256 w 259"/>
                <a:gd name="T19" fmla="*/ 103 h 259"/>
                <a:gd name="T20" fmla="*/ 249 w 259"/>
                <a:gd name="T21" fmla="*/ 78 h 259"/>
                <a:gd name="T22" fmla="*/ 237 w 259"/>
                <a:gd name="T23" fmla="*/ 56 h 259"/>
                <a:gd name="T24" fmla="*/ 221 w 259"/>
                <a:gd name="T25" fmla="*/ 38 h 259"/>
                <a:gd name="T26" fmla="*/ 202 w 259"/>
                <a:gd name="T27" fmla="*/ 22 h 259"/>
                <a:gd name="T28" fmla="*/ 180 w 259"/>
                <a:gd name="T29" fmla="*/ 10 h 259"/>
                <a:gd name="T30" fmla="*/ 156 w 259"/>
                <a:gd name="T31" fmla="*/ 2 h 259"/>
                <a:gd name="T32" fmla="*/ 130 w 259"/>
                <a:gd name="T33" fmla="*/ 0 h 259"/>
                <a:gd name="T34" fmla="*/ 104 w 259"/>
                <a:gd name="T35" fmla="*/ 2 h 259"/>
                <a:gd name="T36" fmla="*/ 79 w 259"/>
                <a:gd name="T37" fmla="*/ 10 h 259"/>
                <a:gd name="T38" fmla="*/ 57 w 259"/>
                <a:gd name="T39" fmla="*/ 22 h 259"/>
                <a:gd name="T40" fmla="*/ 38 w 259"/>
                <a:gd name="T41" fmla="*/ 38 h 259"/>
                <a:gd name="T42" fmla="*/ 22 w 259"/>
                <a:gd name="T43" fmla="*/ 56 h 259"/>
                <a:gd name="T44" fmla="*/ 9 w 259"/>
                <a:gd name="T45" fmla="*/ 78 h 259"/>
                <a:gd name="T46" fmla="*/ 2 w 259"/>
                <a:gd name="T47" fmla="*/ 103 h 259"/>
                <a:gd name="T48" fmla="*/ 0 w 259"/>
                <a:gd name="T49" fmla="*/ 129 h 259"/>
                <a:gd name="T50" fmla="*/ 2 w 259"/>
                <a:gd name="T51" fmla="*/ 154 h 259"/>
                <a:gd name="T52" fmla="*/ 9 w 259"/>
                <a:gd name="T53" fmla="*/ 179 h 259"/>
                <a:gd name="T54" fmla="*/ 22 w 259"/>
                <a:gd name="T55" fmla="*/ 201 h 259"/>
                <a:gd name="T56" fmla="*/ 38 w 259"/>
                <a:gd name="T57" fmla="*/ 221 h 259"/>
                <a:gd name="T58" fmla="*/ 57 w 259"/>
                <a:gd name="T59" fmla="*/ 237 h 259"/>
                <a:gd name="T60" fmla="*/ 79 w 259"/>
                <a:gd name="T61" fmla="*/ 249 h 259"/>
                <a:gd name="T62" fmla="*/ 104 w 259"/>
                <a:gd name="T63" fmla="*/ 256 h 259"/>
                <a:gd name="T64" fmla="*/ 130 w 259"/>
                <a:gd name="T6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259">
                  <a:moveTo>
                    <a:pt x="130" y="259"/>
                  </a:moveTo>
                  <a:lnTo>
                    <a:pt x="156" y="256"/>
                  </a:lnTo>
                  <a:lnTo>
                    <a:pt x="180" y="249"/>
                  </a:lnTo>
                  <a:lnTo>
                    <a:pt x="202" y="237"/>
                  </a:lnTo>
                  <a:lnTo>
                    <a:pt x="221" y="221"/>
                  </a:lnTo>
                  <a:lnTo>
                    <a:pt x="237" y="201"/>
                  </a:lnTo>
                  <a:lnTo>
                    <a:pt x="249" y="179"/>
                  </a:lnTo>
                  <a:lnTo>
                    <a:pt x="256" y="154"/>
                  </a:lnTo>
                  <a:lnTo>
                    <a:pt x="259" y="129"/>
                  </a:lnTo>
                  <a:lnTo>
                    <a:pt x="256" y="103"/>
                  </a:lnTo>
                  <a:lnTo>
                    <a:pt x="249" y="78"/>
                  </a:lnTo>
                  <a:lnTo>
                    <a:pt x="237" y="56"/>
                  </a:lnTo>
                  <a:lnTo>
                    <a:pt x="221" y="38"/>
                  </a:lnTo>
                  <a:lnTo>
                    <a:pt x="202" y="22"/>
                  </a:lnTo>
                  <a:lnTo>
                    <a:pt x="180" y="10"/>
                  </a:lnTo>
                  <a:lnTo>
                    <a:pt x="156" y="2"/>
                  </a:lnTo>
                  <a:lnTo>
                    <a:pt x="130" y="0"/>
                  </a:lnTo>
                  <a:lnTo>
                    <a:pt x="104" y="2"/>
                  </a:lnTo>
                  <a:lnTo>
                    <a:pt x="79" y="10"/>
                  </a:lnTo>
                  <a:lnTo>
                    <a:pt x="57" y="22"/>
                  </a:lnTo>
                  <a:lnTo>
                    <a:pt x="38" y="38"/>
                  </a:lnTo>
                  <a:lnTo>
                    <a:pt x="22" y="56"/>
                  </a:lnTo>
                  <a:lnTo>
                    <a:pt x="9" y="78"/>
                  </a:lnTo>
                  <a:lnTo>
                    <a:pt x="2" y="103"/>
                  </a:lnTo>
                  <a:lnTo>
                    <a:pt x="0" y="129"/>
                  </a:lnTo>
                  <a:lnTo>
                    <a:pt x="2" y="154"/>
                  </a:lnTo>
                  <a:lnTo>
                    <a:pt x="9" y="179"/>
                  </a:lnTo>
                  <a:lnTo>
                    <a:pt x="22" y="201"/>
                  </a:lnTo>
                  <a:lnTo>
                    <a:pt x="38" y="221"/>
                  </a:lnTo>
                  <a:lnTo>
                    <a:pt x="57" y="237"/>
                  </a:lnTo>
                  <a:lnTo>
                    <a:pt x="79" y="249"/>
                  </a:lnTo>
                  <a:lnTo>
                    <a:pt x="104" y="256"/>
                  </a:lnTo>
                  <a:lnTo>
                    <a:pt x="130" y="25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4" name="Freeform 17"/>
            <p:cNvSpPr>
              <a:spLocks/>
            </p:cNvSpPr>
            <p:nvPr/>
          </p:nvSpPr>
          <p:spPr bwMode="auto">
            <a:xfrm>
              <a:off x="1249" y="3441"/>
              <a:ext cx="10" cy="10"/>
            </a:xfrm>
            <a:custGeom>
              <a:avLst/>
              <a:gdLst>
                <a:gd name="T0" fmla="*/ 16 w 51"/>
                <a:gd name="T1" fmla="*/ 51 h 51"/>
                <a:gd name="T2" fmla="*/ 2 w 51"/>
                <a:gd name="T3" fmla="*/ 36 h 51"/>
                <a:gd name="T4" fmla="*/ 0 w 51"/>
                <a:gd name="T5" fmla="*/ 16 h 51"/>
                <a:gd name="T6" fmla="*/ 15 w 51"/>
                <a:gd name="T7" fmla="*/ 2 h 51"/>
                <a:gd name="T8" fmla="*/ 36 w 51"/>
                <a:gd name="T9" fmla="*/ 0 h 51"/>
                <a:gd name="T10" fmla="*/ 51 w 51"/>
                <a:gd name="T11" fmla="*/ 15 h 51"/>
                <a:gd name="T12" fmla="*/ 51 w 51"/>
                <a:gd name="T13" fmla="*/ 36 h 51"/>
                <a:gd name="T14" fmla="*/ 36 w 51"/>
                <a:gd name="T15" fmla="*/ 51 h 51"/>
                <a:gd name="T16" fmla="*/ 16 w 51"/>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16" y="51"/>
                  </a:moveTo>
                  <a:lnTo>
                    <a:pt x="2" y="36"/>
                  </a:lnTo>
                  <a:lnTo>
                    <a:pt x="0" y="16"/>
                  </a:lnTo>
                  <a:lnTo>
                    <a:pt x="15" y="2"/>
                  </a:lnTo>
                  <a:lnTo>
                    <a:pt x="36" y="0"/>
                  </a:lnTo>
                  <a:lnTo>
                    <a:pt x="51" y="15"/>
                  </a:lnTo>
                  <a:lnTo>
                    <a:pt x="51" y="36"/>
                  </a:lnTo>
                  <a:lnTo>
                    <a:pt x="36" y="51"/>
                  </a:lnTo>
                  <a:lnTo>
                    <a:pt x="16" y="5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5" name="Freeform 18"/>
            <p:cNvSpPr>
              <a:spLocks/>
            </p:cNvSpPr>
            <p:nvPr/>
          </p:nvSpPr>
          <p:spPr bwMode="auto">
            <a:xfrm>
              <a:off x="1282" y="3180"/>
              <a:ext cx="111" cy="111"/>
            </a:xfrm>
            <a:custGeom>
              <a:avLst/>
              <a:gdLst>
                <a:gd name="T0" fmla="*/ 549 w 554"/>
                <a:gd name="T1" fmla="*/ 349 h 554"/>
                <a:gd name="T2" fmla="*/ 501 w 554"/>
                <a:gd name="T3" fmla="*/ 300 h 554"/>
                <a:gd name="T4" fmla="*/ 502 w 554"/>
                <a:gd name="T5" fmla="*/ 283 h 554"/>
                <a:gd name="T6" fmla="*/ 502 w 554"/>
                <a:gd name="T7" fmla="*/ 265 h 554"/>
                <a:gd name="T8" fmla="*/ 554 w 554"/>
                <a:gd name="T9" fmla="*/ 224 h 554"/>
                <a:gd name="T10" fmla="*/ 547 w 554"/>
                <a:gd name="T11" fmla="*/ 195 h 554"/>
                <a:gd name="T12" fmla="*/ 478 w 554"/>
                <a:gd name="T13" fmla="*/ 174 h 554"/>
                <a:gd name="T14" fmla="*/ 459 w 554"/>
                <a:gd name="T15" fmla="*/ 144 h 554"/>
                <a:gd name="T16" fmla="*/ 477 w 554"/>
                <a:gd name="T17" fmla="*/ 77 h 554"/>
                <a:gd name="T18" fmla="*/ 409 w 554"/>
                <a:gd name="T19" fmla="*/ 94 h 554"/>
                <a:gd name="T20" fmla="*/ 394 w 554"/>
                <a:gd name="T21" fmla="*/ 84 h 554"/>
                <a:gd name="T22" fmla="*/ 379 w 554"/>
                <a:gd name="T23" fmla="*/ 76 h 554"/>
                <a:gd name="T24" fmla="*/ 370 w 554"/>
                <a:gd name="T25" fmla="*/ 11 h 554"/>
                <a:gd name="T26" fmla="*/ 355 w 554"/>
                <a:gd name="T27" fmla="*/ 6 h 554"/>
                <a:gd name="T28" fmla="*/ 339 w 554"/>
                <a:gd name="T29" fmla="*/ 2 h 554"/>
                <a:gd name="T30" fmla="*/ 302 w 554"/>
                <a:gd name="T31" fmla="*/ 53 h 554"/>
                <a:gd name="T32" fmla="*/ 284 w 554"/>
                <a:gd name="T33" fmla="*/ 51 h 554"/>
                <a:gd name="T34" fmla="*/ 266 w 554"/>
                <a:gd name="T35" fmla="*/ 51 h 554"/>
                <a:gd name="T36" fmla="*/ 225 w 554"/>
                <a:gd name="T37" fmla="*/ 0 h 554"/>
                <a:gd name="T38" fmla="*/ 210 w 554"/>
                <a:gd name="T39" fmla="*/ 3 h 554"/>
                <a:gd name="T40" fmla="*/ 195 w 554"/>
                <a:gd name="T41" fmla="*/ 7 h 554"/>
                <a:gd name="T42" fmla="*/ 185 w 554"/>
                <a:gd name="T43" fmla="*/ 71 h 554"/>
                <a:gd name="T44" fmla="*/ 169 w 554"/>
                <a:gd name="T45" fmla="*/ 78 h 554"/>
                <a:gd name="T46" fmla="*/ 154 w 554"/>
                <a:gd name="T47" fmla="*/ 88 h 554"/>
                <a:gd name="T48" fmla="*/ 93 w 554"/>
                <a:gd name="T49" fmla="*/ 64 h 554"/>
                <a:gd name="T50" fmla="*/ 70 w 554"/>
                <a:gd name="T51" fmla="*/ 84 h 554"/>
                <a:gd name="T52" fmla="*/ 88 w 554"/>
                <a:gd name="T53" fmla="*/ 154 h 554"/>
                <a:gd name="T54" fmla="*/ 71 w 554"/>
                <a:gd name="T55" fmla="*/ 185 h 554"/>
                <a:gd name="T56" fmla="*/ 4 w 554"/>
                <a:gd name="T57" fmla="*/ 205 h 554"/>
                <a:gd name="T58" fmla="*/ 52 w 554"/>
                <a:gd name="T59" fmla="*/ 254 h 554"/>
                <a:gd name="T60" fmla="*/ 51 w 554"/>
                <a:gd name="T61" fmla="*/ 271 h 554"/>
                <a:gd name="T62" fmla="*/ 51 w 554"/>
                <a:gd name="T63" fmla="*/ 289 h 554"/>
                <a:gd name="T64" fmla="*/ 0 w 554"/>
                <a:gd name="T65" fmla="*/ 330 h 554"/>
                <a:gd name="T66" fmla="*/ 7 w 554"/>
                <a:gd name="T67" fmla="*/ 360 h 554"/>
                <a:gd name="T68" fmla="*/ 76 w 554"/>
                <a:gd name="T69" fmla="*/ 380 h 554"/>
                <a:gd name="T70" fmla="*/ 94 w 554"/>
                <a:gd name="T71" fmla="*/ 409 h 554"/>
                <a:gd name="T72" fmla="*/ 77 w 554"/>
                <a:gd name="T73" fmla="*/ 477 h 554"/>
                <a:gd name="T74" fmla="*/ 145 w 554"/>
                <a:gd name="T75" fmla="*/ 460 h 554"/>
                <a:gd name="T76" fmla="*/ 159 w 554"/>
                <a:gd name="T77" fmla="*/ 469 h 554"/>
                <a:gd name="T78" fmla="*/ 175 w 554"/>
                <a:gd name="T79" fmla="*/ 478 h 554"/>
                <a:gd name="T80" fmla="*/ 185 w 554"/>
                <a:gd name="T81" fmla="*/ 543 h 554"/>
                <a:gd name="T82" fmla="*/ 200 w 554"/>
                <a:gd name="T83" fmla="*/ 548 h 554"/>
                <a:gd name="T84" fmla="*/ 215 w 554"/>
                <a:gd name="T85" fmla="*/ 552 h 554"/>
                <a:gd name="T86" fmla="*/ 254 w 554"/>
                <a:gd name="T87" fmla="*/ 501 h 554"/>
                <a:gd name="T88" fmla="*/ 271 w 554"/>
                <a:gd name="T89" fmla="*/ 503 h 554"/>
                <a:gd name="T90" fmla="*/ 290 w 554"/>
                <a:gd name="T91" fmla="*/ 503 h 554"/>
                <a:gd name="T92" fmla="*/ 329 w 554"/>
                <a:gd name="T93" fmla="*/ 554 h 554"/>
                <a:gd name="T94" fmla="*/ 344 w 554"/>
                <a:gd name="T95" fmla="*/ 550 h 554"/>
                <a:gd name="T96" fmla="*/ 360 w 554"/>
                <a:gd name="T97" fmla="*/ 547 h 554"/>
                <a:gd name="T98" fmla="*/ 368 w 554"/>
                <a:gd name="T99" fmla="*/ 483 h 554"/>
                <a:gd name="T100" fmla="*/ 384 w 554"/>
                <a:gd name="T101" fmla="*/ 476 h 554"/>
                <a:gd name="T102" fmla="*/ 399 w 554"/>
                <a:gd name="T103" fmla="*/ 466 h 554"/>
                <a:gd name="T104" fmla="*/ 462 w 554"/>
                <a:gd name="T105" fmla="*/ 490 h 554"/>
                <a:gd name="T106" fmla="*/ 484 w 554"/>
                <a:gd name="T107" fmla="*/ 469 h 554"/>
                <a:gd name="T108" fmla="*/ 467 w 554"/>
                <a:gd name="T109" fmla="*/ 400 h 554"/>
                <a:gd name="T110" fmla="*/ 483 w 554"/>
                <a:gd name="T111" fmla="*/ 36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 h="554">
                  <a:moveTo>
                    <a:pt x="544" y="370"/>
                  </a:moveTo>
                  <a:lnTo>
                    <a:pt x="547" y="360"/>
                  </a:lnTo>
                  <a:lnTo>
                    <a:pt x="549" y="349"/>
                  </a:lnTo>
                  <a:lnTo>
                    <a:pt x="551" y="339"/>
                  </a:lnTo>
                  <a:lnTo>
                    <a:pt x="554" y="330"/>
                  </a:lnTo>
                  <a:lnTo>
                    <a:pt x="501" y="300"/>
                  </a:lnTo>
                  <a:lnTo>
                    <a:pt x="502" y="294"/>
                  </a:lnTo>
                  <a:lnTo>
                    <a:pt x="502" y="289"/>
                  </a:lnTo>
                  <a:lnTo>
                    <a:pt x="502" y="283"/>
                  </a:lnTo>
                  <a:lnTo>
                    <a:pt x="502" y="277"/>
                  </a:lnTo>
                  <a:lnTo>
                    <a:pt x="502" y="271"/>
                  </a:lnTo>
                  <a:lnTo>
                    <a:pt x="502" y="265"/>
                  </a:lnTo>
                  <a:lnTo>
                    <a:pt x="502" y="260"/>
                  </a:lnTo>
                  <a:lnTo>
                    <a:pt x="501" y="254"/>
                  </a:lnTo>
                  <a:lnTo>
                    <a:pt x="554" y="224"/>
                  </a:lnTo>
                  <a:lnTo>
                    <a:pt x="551" y="214"/>
                  </a:lnTo>
                  <a:lnTo>
                    <a:pt x="549" y="205"/>
                  </a:lnTo>
                  <a:lnTo>
                    <a:pt x="547" y="195"/>
                  </a:lnTo>
                  <a:lnTo>
                    <a:pt x="544" y="185"/>
                  </a:lnTo>
                  <a:lnTo>
                    <a:pt x="483" y="185"/>
                  </a:lnTo>
                  <a:lnTo>
                    <a:pt x="478" y="174"/>
                  </a:lnTo>
                  <a:lnTo>
                    <a:pt x="473" y="164"/>
                  </a:lnTo>
                  <a:lnTo>
                    <a:pt x="467" y="154"/>
                  </a:lnTo>
                  <a:lnTo>
                    <a:pt x="459" y="144"/>
                  </a:lnTo>
                  <a:lnTo>
                    <a:pt x="490" y="93"/>
                  </a:lnTo>
                  <a:lnTo>
                    <a:pt x="484" y="84"/>
                  </a:lnTo>
                  <a:lnTo>
                    <a:pt x="477" y="77"/>
                  </a:lnTo>
                  <a:lnTo>
                    <a:pt x="469" y="70"/>
                  </a:lnTo>
                  <a:lnTo>
                    <a:pt x="462" y="64"/>
                  </a:lnTo>
                  <a:lnTo>
                    <a:pt x="409" y="94"/>
                  </a:lnTo>
                  <a:lnTo>
                    <a:pt x="404" y="91"/>
                  </a:lnTo>
                  <a:lnTo>
                    <a:pt x="399" y="88"/>
                  </a:lnTo>
                  <a:lnTo>
                    <a:pt x="394" y="84"/>
                  </a:lnTo>
                  <a:lnTo>
                    <a:pt x="389" y="82"/>
                  </a:lnTo>
                  <a:lnTo>
                    <a:pt x="384" y="78"/>
                  </a:lnTo>
                  <a:lnTo>
                    <a:pt x="379" y="76"/>
                  </a:lnTo>
                  <a:lnTo>
                    <a:pt x="373" y="73"/>
                  </a:lnTo>
                  <a:lnTo>
                    <a:pt x="368" y="71"/>
                  </a:lnTo>
                  <a:lnTo>
                    <a:pt x="370" y="11"/>
                  </a:lnTo>
                  <a:lnTo>
                    <a:pt x="365" y="10"/>
                  </a:lnTo>
                  <a:lnTo>
                    <a:pt x="360" y="7"/>
                  </a:lnTo>
                  <a:lnTo>
                    <a:pt x="355" y="6"/>
                  </a:lnTo>
                  <a:lnTo>
                    <a:pt x="350" y="5"/>
                  </a:lnTo>
                  <a:lnTo>
                    <a:pt x="344" y="3"/>
                  </a:lnTo>
                  <a:lnTo>
                    <a:pt x="339" y="2"/>
                  </a:lnTo>
                  <a:lnTo>
                    <a:pt x="334" y="1"/>
                  </a:lnTo>
                  <a:lnTo>
                    <a:pt x="329" y="0"/>
                  </a:lnTo>
                  <a:lnTo>
                    <a:pt x="302" y="53"/>
                  </a:lnTo>
                  <a:lnTo>
                    <a:pt x="296" y="51"/>
                  </a:lnTo>
                  <a:lnTo>
                    <a:pt x="290" y="51"/>
                  </a:lnTo>
                  <a:lnTo>
                    <a:pt x="284" y="51"/>
                  </a:lnTo>
                  <a:lnTo>
                    <a:pt x="277" y="51"/>
                  </a:lnTo>
                  <a:lnTo>
                    <a:pt x="271" y="51"/>
                  </a:lnTo>
                  <a:lnTo>
                    <a:pt x="266" y="51"/>
                  </a:lnTo>
                  <a:lnTo>
                    <a:pt x="260" y="51"/>
                  </a:lnTo>
                  <a:lnTo>
                    <a:pt x="254" y="53"/>
                  </a:lnTo>
                  <a:lnTo>
                    <a:pt x="225" y="0"/>
                  </a:lnTo>
                  <a:lnTo>
                    <a:pt x="220" y="1"/>
                  </a:lnTo>
                  <a:lnTo>
                    <a:pt x="215" y="2"/>
                  </a:lnTo>
                  <a:lnTo>
                    <a:pt x="210" y="3"/>
                  </a:lnTo>
                  <a:lnTo>
                    <a:pt x="205" y="5"/>
                  </a:lnTo>
                  <a:lnTo>
                    <a:pt x="200" y="6"/>
                  </a:lnTo>
                  <a:lnTo>
                    <a:pt x="195" y="7"/>
                  </a:lnTo>
                  <a:lnTo>
                    <a:pt x="190" y="10"/>
                  </a:lnTo>
                  <a:lnTo>
                    <a:pt x="185" y="11"/>
                  </a:lnTo>
                  <a:lnTo>
                    <a:pt x="185" y="71"/>
                  </a:lnTo>
                  <a:lnTo>
                    <a:pt x="180" y="73"/>
                  </a:lnTo>
                  <a:lnTo>
                    <a:pt x="174" y="76"/>
                  </a:lnTo>
                  <a:lnTo>
                    <a:pt x="169" y="78"/>
                  </a:lnTo>
                  <a:lnTo>
                    <a:pt x="164" y="82"/>
                  </a:lnTo>
                  <a:lnTo>
                    <a:pt x="159" y="84"/>
                  </a:lnTo>
                  <a:lnTo>
                    <a:pt x="154" y="88"/>
                  </a:lnTo>
                  <a:lnTo>
                    <a:pt x="150" y="91"/>
                  </a:lnTo>
                  <a:lnTo>
                    <a:pt x="145" y="94"/>
                  </a:lnTo>
                  <a:lnTo>
                    <a:pt x="93" y="64"/>
                  </a:lnTo>
                  <a:lnTo>
                    <a:pt x="84" y="70"/>
                  </a:lnTo>
                  <a:lnTo>
                    <a:pt x="77" y="77"/>
                  </a:lnTo>
                  <a:lnTo>
                    <a:pt x="70" y="84"/>
                  </a:lnTo>
                  <a:lnTo>
                    <a:pt x="63" y="93"/>
                  </a:lnTo>
                  <a:lnTo>
                    <a:pt x="94" y="144"/>
                  </a:lnTo>
                  <a:lnTo>
                    <a:pt x="88" y="154"/>
                  </a:lnTo>
                  <a:lnTo>
                    <a:pt x="82" y="164"/>
                  </a:lnTo>
                  <a:lnTo>
                    <a:pt x="76" y="174"/>
                  </a:lnTo>
                  <a:lnTo>
                    <a:pt x="71" y="185"/>
                  </a:lnTo>
                  <a:lnTo>
                    <a:pt x="11" y="185"/>
                  </a:lnTo>
                  <a:lnTo>
                    <a:pt x="7" y="195"/>
                  </a:lnTo>
                  <a:lnTo>
                    <a:pt x="4" y="205"/>
                  </a:lnTo>
                  <a:lnTo>
                    <a:pt x="2" y="214"/>
                  </a:lnTo>
                  <a:lnTo>
                    <a:pt x="0" y="224"/>
                  </a:lnTo>
                  <a:lnTo>
                    <a:pt x="52" y="254"/>
                  </a:lnTo>
                  <a:lnTo>
                    <a:pt x="51" y="260"/>
                  </a:lnTo>
                  <a:lnTo>
                    <a:pt x="51" y="265"/>
                  </a:lnTo>
                  <a:lnTo>
                    <a:pt x="51" y="271"/>
                  </a:lnTo>
                  <a:lnTo>
                    <a:pt x="51" y="277"/>
                  </a:lnTo>
                  <a:lnTo>
                    <a:pt x="51" y="283"/>
                  </a:lnTo>
                  <a:lnTo>
                    <a:pt x="51" y="289"/>
                  </a:lnTo>
                  <a:lnTo>
                    <a:pt x="51" y="295"/>
                  </a:lnTo>
                  <a:lnTo>
                    <a:pt x="52" y="301"/>
                  </a:lnTo>
                  <a:lnTo>
                    <a:pt x="0" y="330"/>
                  </a:lnTo>
                  <a:lnTo>
                    <a:pt x="2" y="339"/>
                  </a:lnTo>
                  <a:lnTo>
                    <a:pt x="4" y="349"/>
                  </a:lnTo>
                  <a:lnTo>
                    <a:pt x="7" y="360"/>
                  </a:lnTo>
                  <a:lnTo>
                    <a:pt x="11" y="370"/>
                  </a:lnTo>
                  <a:lnTo>
                    <a:pt x="71" y="369"/>
                  </a:lnTo>
                  <a:lnTo>
                    <a:pt x="76" y="380"/>
                  </a:lnTo>
                  <a:lnTo>
                    <a:pt x="82" y="390"/>
                  </a:lnTo>
                  <a:lnTo>
                    <a:pt x="88" y="400"/>
                  </a:lnTo>
                  <a:lnTo>
                    <a:pt x="94" y="409"/>
                  </a:lnTo>
                  <a:lnTo>
                    <a:pt x="63" y="462"/>
                  </a:lnTo>
                  <a:lnTo>
                    <a:pt x="70" y="469"/>
                  </a:lnTo>
                  <a:lnTo>
                    <a:pt x="77" y="477"/>
                  </a:lnTo>
                  <a:lnTo>
                    <a:pt x="84" y="484"/>
                  </a:lnTo>
                  <a:lnTo>
                    <a:pt x="93" y="490"/>
                  </a:lnTo>
                  <a:lnTo>
                    <a:pt x="145" y="460"/>
                  </a:lnTo>
                  <a:lnTo>
                    <a:pt x="150" y="463"/>
                  </a:lnTo>
                  <a:lnTo>
                    <a:pt x="154" y="467"/>
                  </a:lnTo>
                  <a:lnTo>
                    <a:pt x="159" y="469"/>
                  </a:lnTo>
                  <a:lnTo>
                    <a:pt x="164" y="473"/>
                  </a:lnTo>
                  <a:lnTo>
                    <a:pt x="169" y="476"/>
                  </a:lnTo>
                  <a:lnTo>
                    <a:pt x="175" y="478"/>
                  </a:lnTo>
                  <a:lnTo>
                    <a:pt x="180" y="480"/>
                  </a:lnTo>
                  <a:lnTo>
                    <a:pt x="185" y="483"/>
                  </a:lnTo>
                  <a:lnTo>
                    <a:pt x="185" y="543"/>
                  </a:lnTo>
                  <a:lnTo>
                    <a:pt x="190" y="544"/>
                  </a:lnTo>
                  <a:lnTo>
                    <a:pt x="195" y="547"/>
                  </a:lnTo>
                  <a:lnTo>
                    <a:pt x="200" y="548"/>
                  </a:lnTo>
                  <a:lnTo>
                    <a:pt x="205" y="549"/>
                  </a:lnTo>
                  <a:lnTo>
                    <a:pt x="210" y="550"/>
                  </a:lnTo>
                  <a:lnTo>
                    <a:pt x="215" y="552"/>
                  </a:lnTo>
                  <a:lnTo>
                    <a:pt x="220" y="553"/>
                  </a:lnTo>
                  <a:lnTo>
                    <a:pt x="225" y="554"/>
                  </a:lnTo>
                  <a:lnTo>
                    <a:pt x="254" y="501"/>
                  </a:lnTo>
                  <a:lnTo>
                    <a:pt x="260" y="503"/>
                  </a:lnTo>
                  <a:lnTo>
                    <a:pt x="266" y="503"/>
                  </a:lnTo>
                  <a:lnTo>
                    <a:pt x="271" y="503"/>
                  </a:lnTo>
                  <a:lnTo>
                    <a:pt x="277" y="503"/>
                  </a:lnTo>
                  <a:lnTo>
                    <a:pt x="284" y="503"/>
                  </a:lnTo>
                  <a:lnTo>
                    <a:pt x="290" y="503"/>
                  </a:lnTo>
                  <a:lnTo>
                    <a:pt x="296" y="503"/>
                  </a:lnTo>
                  <a:lnTo>
                    <a:pt x="302" y="501"/>
                  </a:lnTo>
                  <a:lnTo>
                    <a:pt x="329" y="554"/>
                  </a:lnTo>
                  <a:lnTo>
                    <a:pt x="334" y="553"/>
                  </a:lnTo>
                  <a:lnTo>
                    <a:pt x="339" y="552"/>
                  </a:lnTo>
                  <a:lnTo>
                    <a:pt x="344" y="550"/>
                  </a:lnTo>
                  <a:lnTo>
                    <a:pt x="350" y="549"/>
                  </a:lnTo>
                  <a:lnTo>
                    <a:pt x="355" y="548"/>
                  </a:lnTo>
                  <a:lnTo>
                    <a:pt x="360" y="547"/>
                  </a:lnTo>
                  <a:lnTo>
                    <a:pt x="365" y="544"/>
                  </a:lnTo>
                  <a:lnTo>
                    <a:pt x="370" y="543"/>
                  </a:lnTo>
                  <a:lnTo>
                    <a:pt x="368" y="483"/>
                  </a:lnTo>
                  <a:lnTo>
                    <a:pt x="373" y="480"/>
                  </a:lnTo>
                  <a:lnTo>
                    <a:pt x="379" y="478"/>
                  </a:lnTo>
                  <a:lnTo>
                    <a:pt x="384" y="476"/>
                  </a:lnTo>
                  <a:lnTo>
                    <a:pt x="389" y="472"/>
                  </a:lnTo>
                  <a:lnTo>
                    <a:pt x="394" y="469"/>
                  </a:lnTo>
                  <a:lnTo>
                    <a:pt x="399" y="466"/>
                  </a:lnTo>
                  <a:lnTo>
                    <a:pt x="404" y="463"/>
                  </a:lnTo>
                  <a:lnTo>
                    <a:pt x="409" y="460"/>
                  </a:lnTo>
                  <a:lnTo>
                    <a:pt x="462" y="490"/>
                  </a:lnTo>
                  <a:lnTo>
                    <a:pt x="469" y="484"/>
                  </a:lnTo>
                  <a:lnTo>
                    <a:pt x="477" y="477"/>
                  </a:lnTo>
                  <a:lnTo>
                    <a:pt x="484" y="469"/>
                  </a:lnTo>
                  <a:lnTo>
                    <a:pt x="490" y="462"/>
                  </a:lnTo>
                  <a:lnTo>
                    <a:pt x="459" y="409"/>
                  </a:lnTo>
                  <a:lnTo>
                    <a:pt x="467" y="400"/>
                  </a:lnTo>
                  <a:lnTo>
                    <a:pt x="473" y="390"/>
                  </a:lnTo>
                  <a:lnTo>
                    <a:pt x="478" y="380"/>
                  </a:lnTo>
                  <a:lnTo>
                    <a:pt x="483" y="369"/>
                  </a:lnTo>
                  <a:lnTo>
                    <a:pt x="544" y="3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6" name="Freeform 19"/>
            <p:cNvSpPr>
              <a:spLocks/>
            </p:cNvSpPr>
            <p:nvPr/>
          </p:nvSpPr>
          <p:spPr bwMode="auto">
            <a:xfrm>
              <a:off x="1308" y="3206"/>
              <a:ext cx="60" cy="60"/>
            </a:xfrm>
            <a:custGeom>
              <a:avLst/>
              <a:gdLst>
                <a:gd name="T0" fmla="*/ 151 w 301"/>
                <a:gd name="T1" fmla="*/ 302 h 302"/>
                <a:gd name="T2" fmla="*/ 181 w 301"/>
                <a:gd name="T3" fmla="*/ 299 h 302"/>
                <a:gd name="T4" fmla="*/ 209 w 301"/>
                <a:gd name="T5" fmla="*/ 289 h 302"/>
                <a:gd name="T6" fmla="*/ 235 w 301"/>
                <a:gd name="T7" fmla="*/ 276 h 302"/>
                <a:gd name="T8" fmla="*/ 257 w 301"/>
                <a:gd name="T9" fmla="*/ 258 h 302"/>
                <a:gd name="T10" fmla="*/ 276 w 301"/>
                <a:gd name="T11" fmla="*/ 236 h 302"/>
                <a:gd name="T12" fmla="*/ 289 w 301"/>
                <a:gd name="T13" fmla="*/ 210 h 302"/>
                <a:gd name="T14" fmla="*/ 299 w 301"/>
                <a:gd name="T15" fmla="*/ 182 h 302"/>
                <a:gd name="T16" fmla="*/ 301 w 301"/>
                <a:gd name="T17" fmla="*/ 151 h 302"/>
                <a:gd name="T18" fmla="*/ 299 w 301"/>
                <a:gd name="T19" fmla="*/ 120 h 302"/>
                <a:gd name="T20" fmla="*/ 289 w 301"/>
                <a:gd name="T21" fmla="*/ 92 h 302"/>
                <a:gd name="T22" fmla="*/ 276 w 301"/>
                <a:gd name="T23" fmla="*/ 66 h 302"/>
                <a:gd name="T24" fmla="*/ 257 w 301"/>
                <a:gd name="T25" fmla="*/ 44 h 302"/>
                <a:gd name="T26" fmla="*/ 235 w 301"/>
                <a:gd name="T27" fmla="*/ 26 h 302"/>
                <a:gd name="T28" fmla="*/ 209 w 301"/>
                <a:gd name="T29" fmla="*/ 12 h 302"/>
                <a:gd name="T30" fmla="*/ 181 w 301"/>
                <a:gd name="T31" fmla="*/ 3 h 302"/>
                <a:gd name="T32" fmla="*/ 151 w 301"/>
                <a:gd name="T33" fmla="*/ 0 h 302"/>
                <a:gd name="T34" fmla="*/ 121 w 301"/>
                <a:gd name="T35" fmla="*/ 3 h 302"/>
                <a:gd name="T36" fmla="*/ 92 w 301"/>
                <a:gd name="T37" fmla="*/ 12 h 302"/>
                <a:gd name="T38" fmla="*/ 67 w 301"/>
                <a:gd name="T39" fmla="*/ 26 h 302"/>
                <a:gd name="T40" fmla="*/ 44 w 301"/>
                <a:gd name="T41" fmla="*/ 44 h 302"/>
                <a:gd name="T42" fmla="*/ 26 w 301"/>
                <a:gd name="T43" fmla="*/ 66 h 302"/>
                <a:gd name="T44" fmla="*/ 12 w 301"/>
                <a:gd name="T45" fmla="*/ 92 h 302"/>
                <a:gd name="T46" fmla="*/ 3 w 301"/>
                <a:gd name="T47" fmla="*/ 120 h 302"/>
                <a:gd name="T48" fmla="*/ 0 w 301"/>
                <a:gd name="T49" fmla="*/ 151 h 302"/>
                <a:gd name="T50" fmla="*/ 3 w 301"/>
                <a:gd name="T51" fmla="*/ 182 h 302"/>
                <a:gd name="T52" fmla="*/ 12 w 301"/>
                <a:gd name="T53" fmla="*/ 210 h 302"/>
                <a:gd name="T54" fmla="*/ 26 w 301"/>
                <a:gd name="T55" fmla="*/ 236 h 302"/>
                <a:gd name="T56" fmla="*/ 44 w 301"/>
                <a:gd name="T57" fmla="*/ 258 h 302"/>
                <a:gd name="T58" fmla="*/ 67 w 301"/>
                <a:gd name="T59" fmla="*/ 276 h 302"/>
                <a:gd name="T60" fmla="*/ 92 w 301"/>
                <a:gd name="T61" fmla="*/ 289 h 302"/>
                <a:gd name="T62" fmla="*/ 121 w 301"/>
                <a:gd name="T63" fmla="*/ 299 h 302"/>
                <a:gd name="T64" fmla="*/ 151 w 301"/>
                <a:gd name="T6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 h="302">
                  <a:moveTo>
                    <a:pt x="151" y="302"/>
                  </a:moveTo>
                  <a:lnTo>
                    <a:pt x="181" y="299"/>
                  </a:lnTo>
                  <a:lnTo>
                    <a:pt x="209" y="289"/>
                  </a:lnTo>
                  <a:lnTo>
                    <a:pt x="235" y="276"/>
                  </a:lnTo>
                  <a:lnTo>
                    <a:pt x="257" y="258"/>
                  </a:lnTo>
                  <a:lnTo>
                    <a:pt x="276" y="236"/>
                  </a:lnTo>
                  <a:lnTo>
                    <a:pt x="289" y="210"/>
                  </a:lnTo>
                  <a:lnTo>
                    <a:pt x="299" y="182"/>
                  </a:lnTo>
                  <a:lnTo>
                    <a:pt x="301" y="151"/>
                  </a:lnTo>
                  <a:lnTo>
                    <a:pt x="299" y="120"/>
                  </a:lnTo>
                  <a:lnTo>
                    <a:pt x="289" y="92"/>
                  </a:lnTo>
                  <a:lnTo>
                    <a:pt x="276" y="66"/>
                  </a:lnTo>
                  <a:lnTo>
                    <a:pt x="257" y="44"/>
                  </a:lnTo>
                  <a:lnTo>
                    <a:pt x="235" y="26"/>
                  </a:lnTo>
                  <a:lnTo>
                    <a:pt x="209" y="12"/>
                  </a:lnTo>
                  <a:lnTo>
                    <a:pt x="181" y="3"/>
                  </a:lnTo>
                  <a:lnTo>
                    <a:pt x="151" y="0"/>
                  </a:lnTo>
                  <a:lnTo>
                    <a:pt x="121" y="3"/>
                  </a:lnTo>
                  <a:lnTo>
                    <a:pt x="92" y="12"/>
                  </a:lnTo>
                  <a:lnTo>
                    <a:pt x="67" y="26"/>
                  </a:lnTo>
                  <a:lnTo>
                    <a:pt x="44" y="44"/>
                  </a:lnTo>
                  <a:lnTo>
                    <a:pt x="26" y="66"/>
                  </a:lnTo>
                  <a:lnTo>
                    <a:pt x="12" y="92"/>
                  </a:lnTo>
                  <a:lnTo>
                    <a:pt x="3" y="120"/>
                  </a:lnTo>
                  <a:lnTo>
                    <a:pt x="0" y="151"/>
                  </a:lnTo>
                  <a:lnTo>
                    <a:pt x="3" y="182"/>
                  </a:lnTo>
                  <a:lnTo>
                    <a:pt x="12" y="210"/>
                  </a:lnTo>
                  <a:lnTo>
                    <a:pt x="26" y="236"/>
                  </a:lnTo>
                  <a:lnTo>
                    <a:pt x="44" y="258"/>
                  </a:lnTo>
                  <a:lnTo>
                    <a:pt x="67" y="276"/>
                  </a:lnTo>
                  <a:lnTo>
                    <a:pt x="92" y="289"/>
                  </a:lnTo>
                  <a:lnTo>
                    <a:pt x="121" y="299"/>
                  </a:lnTo>
                  <a:lnTo>
                    <a:pt x="151" y="30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7" name="Freeform 20"/>
            <p:cNvSpPr>
              <a:spLocks/>
            </p:cNvSpPr>
            <p:nvPr/>
          </p:nvSpPr>
          <p:spPr bwMode="auto">
            <a:xfrm>
              <a:off x="1319" y="3217"/>
              <a:ext cx="38" cy="38"/>
            </a:xfrm>
            <a:custGeom>
              <a:avLst/>
              <a:gdLst>
                <a:gd name="T0" fmla="*/ 94 w 188"/>
                <a:gd name="T1" fmla="*/ 189 h 189"/>
                <a:gd name="T2" fmla="*/ 113 w 188"/>
                <a:gd name="T3" fmla="*/ 187 h 189"/>
                <a:gd name="T4" fmla="*/ 130 w 188"/>
                <a:gd name="T5" fmla="*/ 182 h 189"/>
                <a:gd name="T6" fmla="*/ 146 w 188"/>
                <a:gd name="T7" fmla="*/ 173 h 189"/>
                <a:gd name="T8" fmla="*/ 160 w 188"/>
                <a:gd name="T9" fmla="*/ 161 h 189"/>
                <a:gd name="T10" fmla="*/ 172 w 188"/>
                <a:gd name="T11" fmla="*/ 148 h 189"/>
                <a:gd name="T12" fmla="*/ 180 w 188"/>
                <a:gd name="T13" fmla="*/ 132 h 189"/>
                <a:gd name="T14" fmla="*/ 185 w 188"/>
                <a:gd name="T15" fmla="*/ 113 h 189"/>
                <a:gd name="T16" fmla="*/ 188 w 188"/>
                <a:gd name="T17" fmla="*/ 95 h 189"/>
                <a:gd name="T18" fmla="*/ 185 w 188"/>
                <a:gd name="T19" fmla="*/ 77 h 189"/>
                <a:gd name="T20" fmla="*/ 180 w 188"/>
                <a:gd name="T21" fmla="*/ 58 h 189"/>
                <a:gd name="T22" fmla="*/ 172 w 188"/>
                <a:gd name="T23" fmla="*/ 42 h 189"/>
                <a:gd name="T24" fmla="*/ 160 w 188"/>
                <a:gd name="T25" fmla="*/ 29 h 189"/>
                <a:gd name="T26" fmla="*/ 146 w 188"/>
                <a:gd name="T27" fmla="*/ 16 h 189"/>
                <a:gd name="T28" fmla="*/ 130 w 188"/>
                <a:gd name="T29" fmla="*/ 8 h 189"/>
                <a:gd name="T30" fmla="*/ 113 w 188"/>
                <a:gd name="T31" fmla="*/ 3 h 189"/>
                <a:gd name="T32" fmla="*/ 94 w 188"/>
                <a:gd name="T33" fmla="*/ 0 h 189"/>
                <a:gd name="T34" fmla="*/ 76 w 188"/>
                <a:gd name="T35" fmla="*/ 3 h 189"/>
                <a:gd name="T36" fmla="*/ 57 w 188"/>
                <a:gd name="T37" fmla="*/ 8 h 189"/>
                <a:gd name="T38" fmla="*/ 42 w 188"/>
                <a:gd name="T39" fmla="*/ 16 h 189"/>
                <a:gd name="T40" fmla="*/ 28 w 188"/>
                <a:gd name="T41" fmla="*/ 29 h 189"/>
                <a:gd name="T42" fmla="*/ 16 w 188"/>
                <a:gd name="T43" fmla="*/ 42 h 189"/>
                <a:gd name="T44" fmla="*/ 7 w 188"/>
                <a:gd name="T45" fmla="*/ 58 h 189"/>
                <a:gd name="T46" fmla="*/ 2 w 188"/>
                <a:gd name="T47" fmla="*/ 77 h 189"/>
                <a:gd name="T48" fmla="*/ 0 w 188"/>
                <a:gd name="T49" fmla="*/ 95 h 189"/>
                <a:gd name="T50" fmla="*/ 2 w 188"/>
                <a:gd name="T51" fmla="*/ 113 h 189"/>
                <a:gd name="T52" fmla="*/ 7 w 188"/>
                <a:gd name="T53" fmla="*/ 132 h 189"/>
                <a:gd name="T54" fmla="*/ 16 w 188"/>
                <a:gd name="T55" fmla="*/ 148 h 189"/>
                <a:gd name="T56" fmla="*/ 28 w 188"/>
                <a:gd name="T57" fmla="*/ 161 h 189"/>
                <a:gd name="T58" fmla="*/ 42 w 188"/>
                <a:gd name="T59" fmla="*/ 173 h 189"/>
                <a:gd name="T60" fmla="*/ 57 w 188"/>
                <a:gd name="T61" fmla="*/ 182 h 189"/>
                <a:gd name="T62" fmla="*/ 76 w 188"/>
                <a:gd name="T63" fmla="*/ 187 h 189"/>
                <a:gd name="T64" fmla="*/ 94 w 188"/>
                <a:gd name="T6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89">
                  <a:moveTo>
                    <a:pt x="94" y="189"/>
                  </a:moveTo>
                  <a:lnTo>
                    <a:pt x="113" y="187"/>
                  </a:lnTo>
                  <a:lnTo>
                    <a:pt x="130" y="182"/>
                  </a:lnTo>
                  <a:lnTo>
                    <a:pt x="146" y="173"/>
                  </a:lnTo>
                  <a:lnTo>
                    <a:pt x="160" y="161"/>
                  </a:lnTo>
                  <a:lnTo>
                    <a:pt x="172" y="148"/>
                  </a:lnTo>
                  <a:lnTo>
                    <a:pt x="180" y="132"/>
                  </a:lnTo>
                  <a:lnTo>
                    <a:pt x="185" y="113"/>
                  </a:lnTo>
                  <a:lnTo>
                    <a:pt x="188" y="95"/>
                  </a:lnTo>
                  <a:lnTo>
                    <a:pt x="185" y="77"/>
                  </a:lnTo>
                  <a:lnTo>
                    <a:pt x="180" y="58"/>
                  </a:lnTo>
                  <a:lnTo>
                    <a:pt x="172" y="42"/>
                  </a:lnTo>
                  <a:lnTo>
                    <a:pt x="160" y="29"/>
                  </a:lnTo>
                  <a:lnTo>
                    <a:pt x="146" y="16"/>
                  </a:lnTo>
                  <a:lnTo>
                    <a:pt x="130" y="8"/>
                  </a:lnTo>
                  <a:lnTo>
                    <a:pt x="113" y="3"/>
                  </a:lnTo>
                  <a:lnTo>
                    <a:pt x="94" y="0"/>
                  </a:lnTo>
                  <a:lnTo>
                    <a:pt x="76" y="3"/>
                  </a:lnTo>
                  <a:lnTo>
                    <a:pt x="57" y="8"/>
                  </a:lnTo>
                  <a:lnTo>
                    <a:pt x="42" y="16"/>
                  </a:lnTo>
                  <a:lnTo>
                    <a:pt x="28" y="29"/>
                  </a:lnTo>
                  <a:lnTo>
                    <a:pt x="16" y="42"/>
                  </a:lnTo>
                  <a:lnTo>
                    <a:pt x="7" y="58"/>
                  </a:lnTo>
                  <a:lnTo>
                    <a:pt x="2" y="77"/>
                  </a:lnTo>
                  <a:lnTo>
                    <a:pt x="0" y="95"/>
                  </a:lnTo>
                  <a:lnTo>
                    <a:pt x="2" y="113"/>
                  </a:lnTo>
                  <a:lnTo>
                    <a:pt x="7" y="132"/>
                  </a:lnTo>
                  <a:lnTo>
                    <a:pt x="16" y="148"/>
                  </a:lnTo>
                  <a:lnTo>
                    <a:pt x="28" y="161"/>
                  </a:lnTo>
                  <a:lnTo>
                    <a:pt x="42" y="173"/>
                  </a:lnTo>
                  <a:lnTo>
                    <a:pt x="57" y="182"/>
                  </a:lnTo>
                  <a:lnTo>
                    <a:pt x="76" y="187"/>
                  </a:lnTo>
                  <a:lnTo>
                    <a:pt x="94" y="18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8" name="Freeform 21"/>
            <p:cNvSpPr>
              <a:spLocks/>
            </p:cNvSpPr>
            <p:nvPr/>
          </p:nvSpPr>
          <p:spPr bwMode="auto">
            <a:xfrm>
              <a:off x="1333" y="3233"/>
              <a:ext cx="7" cy="7"/>
            </a:xfrm>
            <a:custGeom>
              <a:avLst/>
              <a:gdLst>
                <a:gd name="T0" fmla="*/ 11 w 37"/>
                <a:gd name="T1" fmla="*/ 35 h 35"/>
                <a:gd name="T2" fmla="*/ 1 w 37"/>
                <a:gd name="T3" fmla="*/ 25 h 35"/>
                <a:gd name="T4" fmla="*/ 0 w 37"/>
                <a:gd name="T5" fmla="*/ 11 h 35"/>
                <a:gd name="T6" fmla="*/ 11 w 37"/>
                <a:gd name="T7" fmla="*/ 0 h 35"/>
                <a:gd name="T8" fmla="*/ 26 w 37"/>
                <a:gd name="T9" fmla="*/ 0 h 35"/>
                <a:gd name="T10" fmla="*/ 37 w 37"/>
                <a:gd name="T11" fmla="*/ 9 h 35"/>
                <a:gd name="T12" fmla="*/ 37 w 37"/>
                <a:gd name="T13" fmla="*/ 25 h 35"/>
                <a:gd name="T14" fmla="*/ 26 w 37"/>
                <a:gd name="T15" fmla="*/ 35 h 35"/>
                <a:gd name="T16" fmla="*/ 11 w 3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11" y="35"/>
                  </a:moveTo>
                  <a:lnTo>
                    <a:pt x="1" y="25"/>
                  </a:lnTo>
                  <a:lnTo>
                    <a:pt x="0" y="11"/>
                  </a:lnTo>
                  <a:lnTo>
                    <a:pt x="11" y="0"/>
                  </a:lnTo>
                  <a:lnTo>
                    <a:pt x="26" y="0"/>
                  </a:lnTo>
                  <a:lnTo>
                    <a:pt x="37" y="9"/>
                  </a:lnTo>
                  <a:lnTo>
                    <a:pt x="37" y="25"/>
                  </a:lnTo>
                  <a:lnTo>
                    <a:pt x="26" y="35"/>
                  </a:lnTo>
                  <a:lnTo>
                    <a:pt x="11" y="3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19" name="Freeform 22"/>
            <p:cNvSpPr>
              <a:spLocks/>
            </p:cNvSpPr>
            <p:nvPr/>
          </p:nvSpPr>
          <p:spPr bwMode="auto">
            <a:xfrm>
              <a:off x="1174" y="3239"/>
              <a:ext cx="140" cy="139"/>
            </a:xfrm>
            <a:custGeom>
              <a:avLst/>
              <a:gdLst>
                <a:gd name="T0" fmla="*/ 687 w 698"/>
                <a:gd name="T1" fmla="*/ 451 h 697"/>
                <a:gd name="T2" fmla="*/ 629 w 698"/>
                <a:gd name="T3" fmla="*/ 388 h 697"/>
                <a:gd name="T4" fmla="*/ 630 w 698"/>
                <a:gd name="T5" fmla="*/ 366 h 697"/>
                <a:gd name="T6" fmla="*/ 632 w 698"/>
                <a:gd name="T7" fmla="*/ 343 h 697"/>
                <a:gd name="T8" fmla="*/ 698 w 698"/>
                <a:gd name="T9" fmla="*/ 294 h 697"/>
                <a:gd name="T10" fmla="*/ 691 w 698"/>
                <a:gd name="T11" fmla="*/ 257 h 697"/>
                <a:gd name="T12" fmla="*/ 604 w 698"/>
                <a:gd name="T13" fmla="*/ 229 h 697"/>
                <a:gd name="T14" fmla="*/ 582 w 698"/>
                <a:gd name="T15" fmla="*/ 191 h 697"/>
                <a:gd name="T16" fmla="*/ 607 w 698"/>
                <a:gd name="T17" fmla="*/ 108 h 697"/>
                <a:gd name="T18" fmla="*/ 522 w 698"/>
                <a:gd name="T19" fmla="*/ 126 h 697"/>
                <a:gd name="T20" fmla="*/ 505 w 698"/>
                <a:gd name="T21" fmla="*/ 114 h 697"/>
                <a:gd name="T22" fmla="*/ 485 w 698"/>
                <a:gd name="T23" fmla="*/ 101 h 697"/>
                <a:gd name="T24" fmla="*/ 475 w 698"/>
                <a:gd name="T25" fmla="*/ 19 h 697"/>
                <a:gd name="T26" fmla="*/ 458 w 698"/>
                <a:gd name="T27" fmla="*/ 13 h 697"/>
                <a:gd name="T28" fmla="*/ 440 w 698"/>
                <a:gd name="T29" fmla="*/ 7 h 697"/>
                <a:gd name="T30" fmla="*/ 388 w 698"/>
                <a:gd name="T31" fmla="*/ 70 h 697"/>
                <a:gd name="T32" fmla="*/ 366 w 698"/>
                <a:gd name="T33" fmla="*/ 67 h 697"/>
                <a:gd name="T34" fmla="*/ 343 w 698"/>
                <a:gd name="T35" fmla="*/ 67 h 697"/>
                <a:gd name="T36" fmla="*/ 293 w 698"/>
                <a:gd name="T37" fmla="*/ 0 h 697"/>
                <a:gd name="T38" fmla="*/ 275 w 698"/>
                <a:gd name="T39" fmla="*/ 3 h 697"/>
                <a:gd name="T40" fmla="*/ 257 w 698"/>
                <a:gd name="T41" fmla="*/ 8 h 697"/>
                <a:gd name="T42" fmla="*/ 243 w 698"/>
                <a:gd name="T43" fmla="*/ 87 h 697"/>
                <a:gd name="T44" fmla="*/ 222 w 698"/>
                <a:gd name="T45" fmla="*/ 97 h 697"/>
                <a:gd name="T46" fmla="*/ 203 w 698"/>
                <a:gd name="T47" fmla="*/ 106 h 697"/>
                <a:gd name="T48" fmla="*/ 126 w 698"/>
                <a:gd name="T49" fmla="*/ 74 h 697"/>
                <a:gd name="T50" fmla="*/ 112 w 698"/>
                <a:gd name="T51" fmla="*/ 87 h 697"/>
                <a:gd name="T52" fmla="*/ 98 w 698"/>
                <a:gd name="T53" fmla="*/ 100 h 697"/>
                <a:gd name="T54" fmla="*/ 125 w 698"/>
                <a:gd name="T55" fmla="*/ 175 h 697"/>
                <a:gd name="T56" fmla="*/ 102 w 698"/>
                <a:gd name="T57" fmla="*/ 212 h 697"/>
                <a:gd name="T58" fmla="*/ 13 w 698"/>
                <a:gd name="T59" fmla="*/ 234 h 697"/>
                <a:gd name="T60" fmla="*/ 3 w 698"/>
                <a:gd name="T61" fmla="*/ 271 h 697"/>
                <a:gd name="T62" fmla="*/ 67 w 698"/>
                <a:gd name="T63" fmla="*/ 325 h 697"/>
                <a:gd name="T64" fmla="*/ 66 w 698"/>
                <a:gd name="T65" fmla="*/ 347 h 697"/>
                <a:gd name="T66" fmla="*/ 66 w 698"/>
                <a:gd name="T67" fmla="*/ 369 h 697"/>
                <a:gd name="T68" fmla="*/ 5 w 698"/>
                <a:gd name="T69" fmla="*/ 428 h 697"/>
                <a:gd name="T70" fmla="*/ 86 w 698"/>
                <a:gd name="T71" fmla="*/ 455 h 697"/>
                <a:gd name="T72" fmla="*/ 105 w 698"/>
                <a:gd name="T73" fmla="*/ 494 h 697"/>
                <a:gd name="T74" fmla="*/ 82 w 698"/>
                <a:gd name="T75" fmla="*/ 580 h 697"/>
                <a:gd name="T76" fmla="*/ 108 w 698"/>
                <a:gd name="T77" fmla="*/ 608 h 697"/>
                <a:gd name="T78" fmla="*/ 187 w 698"/>
                <a:gd name="T79" fmla="*/ 580 h 697"/>
                <a:gd name="T80" fmla="*/ 205 w 698"/>
                <a:gd name="T81" fmla="*/ 592 h 697"/>
                <a:gd name="T82" fmla="*/ 225 w 698"/>
                <a:gd name="T83" fmla="*/ 603 h 697"/>
                <a:gd name="T84" fmla="*/ 233 w 698"/>
                <a:gd name="T85" fmla="*/ 683 h 697"/>
                <a:gd name="T86" fmla="*/ 252 w 698"/>
                <a:gd name="T87" fmla="*/ 688 h 697"/>
                <a:gd name="T88" fmla="*/ 270 w 698"/>
                <a:gd name="T89" fmla="*/ 692 h 697"/>
                <a:gd name="T90" fmla="*/ 324 w 698"/>
                <a:gd name="T91" fmla="*/ 630 h 697"/>
                <a:gd name="T92" fmla="*/ 346 w 698"/>
                <a:gd name="T93" fmla="*/ 631 h 697"/>
                <a:gd name="T94" fmla="*/ 368 w 698"/>
                <a:gd name="T95" fmla="*/ 630 h 697"/>
                <a:gd name="T96" fmla="*/ 415 w 698"/>
                <a:gd name="T97" fmla="*/ 695 h 697"/>
                <a:gd name="T98" fmla="*/ 435 w 698"/>
                <a:gd name="T99" fmla="*/ 691 h 697"/>
                <a:gd name="T100" fmla="*/ 453 w 698"/>
                <a:gd name="T101" fmla="*/ 685 h 697"/>
                <a:gd name="T102" fmla="*/ 468 w 698"/>
                <a:gd name="T103" fmla="*/ 604 h 697"/>
                <a:gd name="T104" fmla="*/ 488 w 698"/>
                <a:gd name="T105" fmla="*/ 594 h 697"/>
                <a:gd name="T106" fmla="*/ 507 w 698"/>
                <a:gd name="T107" fmla="*/ 582 h 697"/>
                <a:gd name="T108" fmla="*/ 580 w 698"/>
                <a:gd name="T109" fmla="*/ 615 h 697"/>
                <a:gd name="T110" fmla="*/ 595 w 698"/>
                <a:gd name="T111" fmla="*/ 602 h 697"/>
                <a:gd name="T112" fmla="*/ 608 w 698"/>
                <a:gd name="T113" fmla="*/ 588 h 697"/>
                <a:gd name="T114" fmla="*/ 589 w 698"/>
                <a:gd name="T115" fmla="*/ 499 h 697"/>
                <a:gd name="T116" fmla="*/ 678 w 698"/>
                <a:gd name="T117" fmla="*/ 47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8" h="697">
                  <a:moveTo>
                    <a:pt x="678" y="475"/>
                  </a:moveTo>
                  <a:lnTo>
                    <a:pt x="683" y="463"/>
                  </a:lnTo>
                  <a:lnTo>
                    <a:pt x="687" y="451"/>
                  </a:lnTo>
                  <a:lnTo>
                    <a:pt x="691" y="439"/>
                  </a:lnTo>
                  <a:lnTo>
                    <a:pt x="693" y="426"/>
                  </a:lnTo>
                  <a:lnTo>
                    <a:pt x="629" y="388"/>
                  </a:lnTo>
                  <a:lnTo>
                    <a:pt x="630" y="381"/>
                  </a:lnTo>
                  <a:lnTo>
                    <a:pt x="630" y="374"/>
                  </a:lnTo>
                  <a:lnTo>
                    <a:pt x="630" y="366"/>
                  </a:lnTo>
                  <a:lnTo>
                    <a:pt x="632" y="359"/>
                  </a:lnTo>
                  <a:lnTo>
                    <a:pt x="632" y="350"/>
                  </a:lnTo>
                  <a:lnTo>
                    <a:pt x="632" y="343"/>
                  </a:lnTo>
                  <a:lnTo>
                    <a:pt x="632" y="336"/>
                  </a:lnTo>
                  <a:lnTo>
                    <a:pt x="630" y="328"/>
                  </a:lnTo>
                  <a:lnTo>
                    <a:pt x="698" y="294"/>
                  </a:lnTo>
                  <a:lnTo>
                    <a:pt x="695" y="282"/>
                  </a:lnTo>
                  <a:lnTo>
                    <a:pt x="693" y="269"/>
                  </a:lnTo>
                  <a:lnTo>
                    <a:pt x="691" y="257"/>
                  </a:lnTo>
                  <a:lnTo>
                    <a:pt x="687" y="245"/>
                  </a:lnTo>
                  <a:lnTo>
                    <a:pt x="611" y="244"/>
                  </a:lnTo>
                  <a:lnTo>
                    <a:pt x="604" y="229"/>
                  </a:lnTo>
                  <a:lnTo>
                    <a:pt x="598" y="215"/>
                  </a:lnTo>
                  <a:lnTo>
                    <a:pt x="591" y="203"/>
                  </a:lnTo>
                  <a:lnTo>
                    <a:pt x="582" y="191"/>
                  </a:lnTo>
                  <a:lnTo>
                    <a:pt x="624" y="127"/>
                  </a:lnTo>
                  <a:lnTo>
                    <a:pt x="616" y="117"/>
                  </a:lnTo>
                  <a:lnTo>
                    <a:pt x="607" y="108"/>
                  </a:lnTo>
                  <a:lnTo>
                    <a:pt x="597" y="99"/>
                  </a:lnTo>
                  <a:lnTo>
                    <a:pt x="589" y="90"/>
                  </a:lnTo>
                  <a:lnTo>
                    <a:pt x="522" y="126"/>
                  </a:lnTo>
                  <a:lnTo>
                    <a:pt x="516" y="121"/>
                  </a:lnTo>
                  <a:lnTo>
                    <a:pt x="511" y="117"/>
                  </a:lnTo>
                  <a:lnTo>
                    <a:pt x="505" y="114"/>
                  </a:lnTo>
                  <a:lnTo>
                    <a:pt x="499" y="109"/>
                  </a:lnTo>
                  <a:lnTo>
                    <a:pt x="491" y="105"/>
                  </a:lnTo>
                  <a:lnTo>
                    <a:pt x="485" y="101"/>
                  </a:lnTo>
                  <a:lnTo>
                    <a:pt x="479" y="99"/>
                  </a:lnTo>
                  <a:lnTo>
                    <a:pt x="472" y="95"/>
                  </a:lnTo>
                  <a:lnTo>
                    <a:pt x="475" y="19"/>
                  </a:lnTo>
                  <a:lnTo>
                    <a:pt x="469" y="17"/>
                  </a:lnTo>
                  <a:lnTo>
                    <a:pt x="464" y="14"/>
                  </a:lnTo>
                  <a:lnTo>
                    <a:pt x="458" y="13"/>
                  </a:lnTo>
                  <a:lnTo>
                    <a:pt x="452" y="11"/>
                  </a:lnTo>
                  <a:lnTo>
                    <a:pt x="446" y="9"/>
                  </a:lnTo>
                  <a:lnTo>
                    <a:pt x="440" y="7"/>
                  </a:lnTo>
                  <a:lnTo>
                    <a:pt x="434" y="6"/>
                  </a:lnTo>
                  <a:lnTo>
                    <a:pt x="427" y="5"/>
                  </a:lnTo>
                  <a:lnTo>
                    <a:pt x="388" y="70"/>
                  </a:lnTo>
                  <a:lnTo>
                    <a:pt x="381" y="68"/>
                  </a:lnTo>
                  <a:lnTo>
                    <a:pt x="373" y="68"/>
                  </a:lnTo>
                  <a:lnTo>
                    <a:pt x="366" y="67"/>
                  </a:lnTo>
                  <a:lnTo>
                    <a:pt x="359" y="67"/>
                  </a:lnTo>
                  <a:lnTo>
                    <a:pt x="350" y="67"/>
                  </a:lnTo>
                  <a:lnTo>
                    <a:pt x="343" y="67"/>
                  </a:lnTo>
                  <a:lnTo>
                    <a:pt x="335" y="67"/>
                  </a:lnTo>
                  <a:lnTo>
                    <a:pt x="328" y="67"/>
                  </a:lnTo>
                  <a:lnTo>
                    <a:pt x="293" y="0"/>
                  </a:lnTo>
                  <a:lnTo>
                    <a:pt x="287" y="1"/>
                  </a:lnTo>
                  <a:lnTo>
                    <a:pt x="281" y="2"/>
                  </a:lnTo>
                  <a:lnTo>
                    <a:pt x="275" y="3"/>
                  </a:lnTo>
                  <a:lnTo>
                    <a:pt x="269" y="6"/>
                  </a:lnTo>
                  <a:lnTo>
                    <a:pt x="263" y="7"/>
                  </a:lnTo>
                  <a:lnTo>
                    <a:pt x="257" y="8"/>
                  </a:lnTo>
                  <a:lnTo>
                    <a:pt x="250" y="11"/>
                  </a:lnTo>
                  <a:lnTo>
                    <a:pt x="244" y="12"/>
                  </a:lnTo>
                  <a:lnTo>
                    <a:pt x="243" y="87"/>
                  </a:lnTo>
                  <a:lnTo>
                    <a:pt x="236" y="89"/>
                  </a:lnTo>
                  <a:lnTo>
                    <a:pt x="228" y="93"/>
                  </a:lnTo>
                  <a:lnTo>
                    <a:pt x="222" y="97"/>
                  </a:lnTo>
                  <a:lnTo>
                    <a:pt x="215" y="99"/>
                  </a:lnTo>
                  <a:lnTo>
                    <a:pt x="209" y="103"/>
                  </a:lnTo>
                  <a:lnTo>
                    <a:pt x="203" y="106"/>
                  </a:lnTo>
                  <a:lnTo>
                    <a:pt x="196" y="111"/>
                  </a:lnTo>
                  <a:lnTo>
                    <a:pt x="190" y="115"/>
                  </a:lnTo>
                  <a:lnTo>
                    <a:pt x="126" y="74"/>
                  </a:lnTo>
                  <a:lnTo>
                    <a:pt x="121" y="78"/>
                  </a:lnTo>
                  <a:lnTo>
                    <a:pt x="116" y="83"/>
                  </a:lnTo>
                  <a:lnTo>
                    <a:pt x="112" y="87"/>
                  </a:lnTo>
                  <a:lnTo>
                    <a:pt x="107" y="92"/>
                  </a:lnTo>
                  <a:lnTo>
                    <a:pt x="103" y="95"/>
                  </a:lnTo>
                  <a:lnTo>
                    <a:pt x="98" y="100"/>
                  </a:lnTo>
                  <a:lnTo>
                    <a:pt x="93" y="104"/>
                  </a:lnTo>
                  <a:lnTo>
                    <a:pt x="89" y="109"/>
                  </a:lnTo>
                  <a:lnTo>
                    <a:pt x="125" y="175"/>
                  </a:lnTo>
                  <a:lnTo>
                    <a:pt x="116" y="187"/>
                  </a:lnTo>
                  <a:lnTo>
                    <a:pt x="109" y="200"/>
                  </a:lnTo>
                  <a:lnTo>
                    <a:pt x="102" y="212"/>
                  </a:lnTo>
                  <a:lnTo>
                    <a:pt x="94" y="225"/>
                  </a:lnTo>
                  <a:lnTo>
                    <a:pt x="18" y="222"/>
                  </a:lnTo>
                  <a:lnTo>
                    <a:pt x="13" y="234"/>
                  </a:lnTo>
                  <a:lnTo>
                    <a:pt x="10" y="246"/>
                  </a:lnTo>
                  <a:lnTo>
                    <a:pt x="6" y="258"/>
                  </a:lnTo>
                  <a:lnTo>
                    <a:pt x="3" y="271"/>
                  </a:lnTo>
                  <a:lnTo>
                    <a:pt x="69" y="310"/>
                  </a:lnTo>
                  <a:lnTo>
                    <a:pt x="67" y="317"/>
                  </a:lnTo>
                  <a:lnTo>
                    <a:pt x="67" y="325"/>
                  </a:lnTo>
                  <a:lnTo>
                    <a:pt x="66" y="332"/>
                  </a:lnTo>
                  <a:lnTo>
                    <a:pt x="66" y="339"/>
                  </a:lnTo>
                  <a:lnTo>
                    <a:pt x="66" y="347"/>
                  </a:lnTo>
                  <a:lnTo>
                    <a:pt x="66" y="354"/>
                  </a:lnTo>
                  <a:lnTo>
                    <a:pt x="66" y="361"/>
                  </a:lnTo>
                  <a:lnTo>
                    <a:pt x="66" y="369"/>
                  </a:lnTo>
                  <a:lnTo>
                    <a:pt x="0" y="403"/>
                  </a:lnTo>
                  <a:lnTo>
                    <a:pt x="2" y="415"/>
                  </a:lnTo>
                  <a:lnTo>
                    <a:pt x="5" y="428"/>
                  </a:lnTo>
                  <a:lnTo>
                    <a:pt x="7" y="441"/>
                  </a:lnTo>
                  <a:lnTo>
                    <a:pt x="11" y="453"/>
                  </a:lnTo>
                  <a:lnTo>
                    <a:pt x="86" y="455"/>
                  </a:lnTo>
                  <a:lnTo>
                    <a:pt x="92" y="468"/>
                  </a:lnTo>
                  <a:lnTo>
                    <a:pt x="98" y="482"/>
                  </a:lnTo>
                  <a:lnTo>
                    <a:pt x="105" y="494"/>
                  </a:lnTo>
                  <a:lnTo>
                    <a:pt x="114" y="507"/>
                  </a:lnTo>
                  <a:lnTo>
                    <a:pt x="73" y="570"/>
                  </a:lnTo>
                  <a:lnTo>
                    <a:pt x="82" y="580"/>
                  </a:lnTo>
                  <a:lnTo>
                    <a:pt x="91" y="589"/>
                  </a:lnTo>
                  <a:lnTo>
                    <a:pt x="99" y="598"/>
                  </a:lnTo>
                  <a:lnTo>
                    <a:pt x="108" y="608"/>
                  </a:lnTo>
                  <a:lnTo>
                    <a:pt x="174" y="571"/>
                  </a:lnTo>
                  <a:lnTo>
                    <a:pt x="180" y="576"/>
                  </a:lnTo>
                  <a:lnTo>
                    <a:pt x="187" y="580"/>
                  </a:lnTo>
                  <a:lnTo>
                    <a:pt x="193" y="585"/>
                  </a:lnTo>
                  <a:lnTo>
                    <a:pt x="199" y="588"/>
                  </a:lnTo>
                  <a:lnTo>
                    <a:pt x="205" y="592"/>
                  </a:lnTo>
                  <a:lnTo>
                    <a:pt x="212" y="596"/>
                  </a:lnTo>
                  <a:lnTo>
                    <a:pt x="219" y="599"/>
                  </a:lnTo>
                  <a:lnTo>
                    <a:pt x="225" y="603"/>
                  </a:lnTo>
                  <a:lnTo>
                    <a:pt x="221" y="678"/>
                  </a:lnTo>
                  <a:lnTo>
                    <a:pt x="227" y="680"/>
                  </a:lnTo>
                  <a:lnTo>
                    <a:pt x="233" y="683"/>
                  </a:lnTo>
                  <a:lnTo>
                    <a:pt x="239" y="684"/>
                  </a:lnTo>
                  <a:lnTo>
                    <a:pt x="246" y="686"/>
                  </a:lnTo>
                  <a:lnTo>
                    <a:pt x="252" y="688"/>
                  </a:lnTo>
                  <a:lnTo>
                    <a:pt x="258" y="690"/>
                  </a:lnTo>
                  <a:lnTo>
                    <a:pt x="264" y="691"/>
                  </a:lnTo>
                  <a:lnTo>
                    <a:pt x="270" y="692"/>
                  </a:lnTo>
                  <a:lnTo>
                    <a:pt x="309" y="629"/>
                  </a:lnTo>
                  <a:lnTo>
                    <a:pt x="317" y="630"/>
                  </a:lnTo>
                  <a:lnTo>
                    <a:pt x="324" y="630"/>
                  </a:lnTo>
                  <a:lnTo>
                    <a:pt x="332" y="630"/>
                  </a:lnTo>
                  <a:lnTo>
                    <a:pt x="339" y="631"/>
                  </a:lnTo>
                  <a:lnTo>
                    <a:pt x="346" y="631"/>
                  </a:lnTo>
                  <a:lnTo>
                    <a:pt x="354" y="631"/>
                  </a:lnTo>
                  <a:lnTo>
                    <a:pt x="361" y="631"/>
                  </a:lnTo>
                  <a:lnTo>
                    <a:pt x="368" y="630"/>
                  </a:lnTo>
                  <a:lnTo>
                    <a:pt x="403" y="697"/>
                  </a:lnTo>
                  <a:lnTo>
                    <a:pt x="409" y="696"/>
                  </a:lnTo>
                  <a:lnTo>
                    <a:pt x="415" y="695"/>
                  </a:lnTo>
                  <a:lnTo>
                    <a:pt x="423" y="694"/>
                  </a:lnTo>
                  <a:lnTo>
                    <a:pt x="429" y="692"/>
                  </a:lnTo>
                  <a:lnTo>
                    <a:pt x="435" y="691"/>
                  </a:lnTo>
                  <a:lnTo>
                    <a:pt x="441" y="689"/>
                  </a:lnTo>
                  <a:lnTo>
                    <a:pt x="447" y="688"/>
                  </a:lnTo>
                  <a:lnTo>
                    <a:pt x="453" y="685"/>
                  </a:lnTo>
                  <a:lnTo>
                    <a:pt x="455" y="610"/>
                  </a:lnTo>
                  <a:lnTo>
                    <a:pt x="462" y="608"/>
                  </a:lnTo>
                  <a:lnTo>
                    <a:pt x="468" y="604"/>
                  </a:lnTo>
                  <a:lnTo>
                    <a:pt x="475" y="600"/>
                  </a:lnTo>
                  <a:lnTo>
                    <a:pt x="482" y="598"/>
                  </a:lnTo>
                  <a:lnTo>
                    <a:pt x="488" y="594"/>
                  </a:lnTo>
                  <a:lnTo>
                    <a:pt x="494" y="591"/>
                  </a:lnTo>
                  <a:lnTo>
                    <a:pt x="501" y="586"/>
                  </a:lnTo>
                  <a:lnTo>
                    <a:pt x="507" y="582"/>
                  </a:lnTo>
                  <a:lnTo>
                    <a:pt x="570" y="624"/>
                  </a:lnTo>
                  <a:lnTo>
                    <a:pt x="575" y="620"/>
                  </a:lnTo>
                  <a:lnTo>
                    <a:pt x="580" y="615"/>
                  </a:lnTo>
                  <a:lnTo>
                    <a:pt x="585" y="612"/>
                  </a:lnTo>
                  <a:lnTo>
                    <a:pt x="590" y="607"/>
                  </a:lnTo>
                  <a:lnTo>
                    <a:pt x="595" y="602"/>
                  </a:lnTo>
                  <a:lnTo>
                    <a:pt x="598" y="597"/>
                  </a:lnTo>
                  <a:lnTo>
                    <a:pt x="603" y="593"/>
                  </a:lnTo>
                  <a:lnTo>
                    <a:pt x="608" y="588"/>
                  </a:lnTo>
                  <a:lnTo>
                    <a:pt x="571" y="522"/>
                  </a:lnTo>
                  <a:lnTo>
                    <a:pt x="580" y="511"/>
                  </a:lnTo>
                  <a:lnTo>
                    <a:pt x="589" y="499"/>
                  </a:lnTo>
                  <a:lnTo>
                    <a:pt x="596" y="485"/>
                  </a:lnTo>
                  <a:lnTo>
                    <a:pt x="603" y="472"/>
                  </a:lnTo>
                  <a:lnTo>
                    <a:pt x="678" y="47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0" name="Freeform 23"/>
            <p:cNvSpPr>
              <a:spLocks/>
            </p:cNvSpPr>
            <p:nvPr/>
          </p:nvSpPr>
          <p:spPr bwMode="auto">
            <a:xfrm>
              <a:off x="1197" y="3262"/>
              <a:ext cx="94" cy="93"/>
            </a:xfrm>
            <a:custGeom>
              <a:avLst/>
              <a:gdLst>
                <a:gd name="T0" fmla="*/ 260 w 471"/>
                <a:gd name="T1" fmla="*/ 468 h 469"/>
                <a:gd name="T2" fmla="*/ 306 w 471"/>
                <a:gd name="T3" fmla="*/ 458 h 469"/>
                <a:gd name="T4" fmla="*/ 348 w 471"/>
                <a:gd name="T5" fmla="*/ 441 h 469"/>
                <a:gd name="T6" fmla="*/ 386 w 471"/>
                <a:gd name="T7" fmla="*/ 417 h 469"/>
                <a:gd name="T8" fmla="*/ 418 w 471"/>
                <a:gd name="T9" fmla="*/ 385 h 469"/>
                <a:gd name="T10" fmla="*/ 442 w 471"/>
                <a:gd name="T11" fmla="*/ 347 h 469"/>
                <a:gd name="T12" fmla="*/ 460 w 471"/>
                <a:gd name="T13" fmla="*/ 305 h 469"/>
                <a:gd name="T14" fmla="*/ 469 w 471"/>
                <a:gd name="T15" fmla="*/ 260 h 469"/>
                <a:gd name="T16" fmla="*/ 469 w 471"/>
                <a:gd name="T17" fmla="*/ 211 h 469"/>
                <a:gd name="T18" fmla="*/ 460 w 471"/>
                <a:gd name="T19" fmla="*/ 165 h 469"/>
                <a:gd name="T20" fmla="*/ 442 w 471"/>
                <a:gd name="T21" fmla="*/ 122 h 469"/>
                <a:gd name="T22" fmla="*/ 418 w 471"/>
                <a:gd name="T23" fmla="*/ 86 h 469"/>
                <a:gd name="T24" fmla="*/ 386 w 471"/>
                <a:gd name="T25" fmla="*/ 54 h 469"/>
                <a:gd name="T26" fmla="*/ 348 w 471"/>
                <a:gd name="T27" fmla="*/ 28 h 469"/>
                <a:gd name="T28" fmla="*/ 306 w 471"/>
                <a:gd name="T29" fmla="*/ 11 h 469"/>
                <a:gd name="T30" fmla="*/ 260 w 471"/>
                <a:gd name="T31" fmla="*/ 1 h 469"/>
                <a:gd name="T32" fmla="*/ 211 w 471"/>
                <a:gd name="T33" fmla="*/ 1 h 469"/>
                <a:gd name="T34" fmla="*/ 166 w 471"/>
                <a:gd name="T35" fmla="*/ 11 h 469"/>
                <a:gd name="T36" fmla="*/ 123 w 471"/>
                <a:gd name="T37" fmla="*/ 28 h 469"/>
                <a:gd name="T38" fmla="*/ 86 w 471"/>
                <a:gd name="T39" fmla="*/ 54 h 469"/>
                <a:gd name="T40" fmla="*/ 54 w 471"/>
                <a:gd name="T41" fmla="*/ 86 h 469"/>
                <a:gd name="T42" fmla="*/ 28 w 471"/>
                <a:gd name="T43" fmla="*/ 122 h 469"/>
                <a:gd name="T44" fmla="*/ 11 w 471"/>
                <a:gd name="T45" fmla="*/ 165 h 469"/>
                <a:gd name="T46" fmla="*/ 1 w 471"/>
                <a:gd name="T47" fmla="*/ 211 h 469"/>
                <a:gd name="T48" fmla="*/ 1 w 471"/>
                <a:gd name="T49" fmla="*/ 260 h 469"/>
                <a:gd name="T50" fmla="*/ 11 w 471"/>
                <a:gd name="T51" fmla="*/ 305 h 469"/>
                <a:gd name="T52" fmla="*/ 28 w 471"/>
                <a:gd name="T53" fmla="*/ 347 h 469"/>
                <a:gd name="T54" fmla="*/ 54 w 471"/>
                <a:gd name="T55" fmla="*/ 385 h 469"/>
                <a:gd name="T56" fmla="*/ 86 w 471"/>
                <a:gd name="T57" fmla="*/ 417 h 469"/>
                <a:gd name="T58" fmla="*/ 123 w 471"/>
                <a:gd name="T59" fmla="*/ 441 h 469"/>
                <a:gd name="T60" fmla="*/ 166 w 471"/>
                <a:gd name="T61" fmla="*/ 458 h 469"/>
                <a:gd name="T62" fmla="*/ 211 w 471"/>
                <a:gd name="T63" fmla="*/ 46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1" h="469">
                  <a:moveTo>
                    <a:pt x="236" y="469"/>
                  </a:moveTo>
                  <a:lnTo>
                    <a:pt x="260" y="468"/>
                  </a:lnTo>
                  <a:lnTo>
                    <a:pt x="284" y="464"/>
                  </a:lnTo>
                  <a:lnTo>
                    <a:pt x="306" y="458"/>
                  </a:lnTo>
                  <a:lnTo>
                    <a:pt x="328" y="451"/>
                  </a:lnTo>
                  <a:lnTo>
                    <a:pt x="348" y="441"/>
                  </a:lnTo>
                  <a:lnTo>
                    <a:pt x="367" y="430"/>
                  </a:lnTo>
                  <a:lnTo>
                    <a:pt x="386" y="417"/>
                  </a:lnTo>
                  <a:lnTo>
                    <a:pt x="402" y="401"/>
                  </a:lnTo>
                  <a:lnTo>
                    <a:pt x="418" y="385"/>
                  </a:lnTo>
                  <a:lnTo>
                    <a:pt x="431" y="366"/>
                  </a:lnTo>
                  <a:lnTo>
                    <a:pt x="442" y="347"/>
                  </a:lnTo>
                  <a:lnTo>
                    <a:pt x="452" y="327"/>
                  </a:lnTo>
                  <a:lnTo>
                    <a:pt x="460" y="305"/>
                  </a:lnTo>
                  <a:lnTo>
                    <a:pt x="466" y="283"/>
                  </a:lnTo>
                  <a:lnTo>
                    <a:pt x="469" y="260"/>
                  </a:lnTo>
                  <a:lnTo>
                    <a:pt x="471" y="235"/>
                  </a:lnTo>
                  <a:lnTo>
                    <a:pt x="469" y="211"/>
                  </a:lnTo>
                  <a:lnTo>
                    <a:pt x="466" y="187"/>
                  </a:lnTo>
                  <a:lnTo>
                    <a:pt x="460" y="165"/>
                  </a:lnTo>
                  <a:lnTo>
                    <a:pt x="452" y="143"/>
                  </a:lnTo>
                  <a:lnTo>
                    <a:pt x="442" y="122"/>
                  </a:lnTo>
                  <a:lnTo>
                    <a:pt x="431" y="104"/>
                  </a:lnTo>
                  <a:lnTo>
                    <a:pt x="418" y="86"/>
                  </a:lnTo>
                  <a:lnTo>
                    <a:pt x="402" y="68"/>
                  </a:lnTo>
                  <a:lnTo>
                    <a:pt x="386" y="54"/>
                  </a:lnTo>
                  <a:lnTo>
                    <a:pt x="367" y="40"/>
                  </a:lnTo>
                  <a:lnTo>
                    <a:pt x="348" y="28"/>
                  </a:lnTo>
                  <a:lnTo>
                    <a:pt x="328" y="18"/>
                  </a:lnTo>
                  <a:lnTo>
                    <a:pt x="306" y="11"/>
                  </a:lnTo>
                  <a:lnTo>
                    <a:pt x="284" y="5"/>
                  </a:lnTo>
                  <a:lnTo>
                    <a:pt x="260" y="1"/>
                  </a:lnTo>
                  <a:lnTo>
                    <a:pt x="236" y="0"/>
                  </a:lnTo>
                  <a:lnTo>
                    <a:pt x="211" y="1"/>
                  </a:lnTo>
                  <a:lnTo>
                    <a:pt x="188" y="5"/>
                  </a:lnTo>
                  <a:lnTo>
                    <a:pt x="166" y="11"/>
                  </a:lnTo>
                  <a:lnTo>
                    <a:pt x="144" y="18"/>
                  </a:lnTo>
                  <a:lnTo>
                    <a:pt x="123" y="28"/>
                  </a:lnTo>
                  <a:lnTo>
                    <a:pt x="104" y="40"/>
                  </a:lnTo>
                  <a:lnTo>
                    <a:pt x="86" y="54"/>
                  </a:lnTo>
                  <a:lnTo>
                    <a:pt x="69" y="68"/>
                  </a:lnTo>
                  <a:lnTo>
                    <a:pt x="54" y="86"/>
                  </a:lnTo>
                  <a:lnTo>
                    <a:pt x="40" y="104"/>
                  </a:lnTo>
                  <a:lnTo>
                    <a:pt x="28" y="122"/>
                  </a:lnTo>
                  <a:lnTo>
                    <a:pt x="18" y="143"/>
                  </a:lnTo>
                  <a:lnTo>
                    <a:pt x="11" y="165"/>
                  </a:lnTo>
                  <a:lnTo>
                    <a:pt x="5" y="187"/>
                  </a:lnTo>
                  <a:lnTo>
                    <a:pt x="1" y="211"/>
                  </a:lnTo>
                  <a:lnTo>
                    <a:pt x="0" y="235"/>
                  </a:lnTo>
                  <a:lnTo>
                    <a:pt x="1" y="260"/>
                  </a:lnTo>
                  <a:lnTo>
                    <a:pt x="5" y="283"/>
                  </a:lnTo>
                  <a:lnTo>
                    <a:pt x="11" y="305"/>
                  </a:lnTo>
                  <a:lnTo>
                    <a:pt x="18" y="327"/>
                  </a:lnTo>
                  <a:lnTo>
                    <a:pt x="28" y="347"/>
                  </a:lnTo>
                  <a:lnTo>
                    <a:pt x="40" y="366"/>
                  </a:lnTo>
                  <a:lnTo>
                    <a:pt x="54" y="385"/>
                  </a:lnTo>
                  <a:lnTo>
                    <a:pt x="69" y="401"/>
                  </a:lnTo>
                  <a:lnTo>
                    <a:pt x="86" y="417"/>
                  </a:lnTo>
                  <a:lnTo>
                    <a:pt x="104" y="430"/>
                  </a:lnTo>
                  <a:lnTo>
                    <a:pt x="123" y="441"/>
                  </a:lnTo>
                  <a:lnTo>
                    <a:pt x="144" y="451"/>
                  </a:lnTo>
                  <a:lnTo>
                    <a:pt x="166" y="458"/>
                  </a:lnTo>
                  <a:lnTo>
                    <a:pt x="188" y="464"/>
                  </a:lnTo>
                  <a:lnTo>
                    <a:pt x="211" y="468"/>
                  </a:lnTo>
                  <a:lnTo>
                    <a:pt x="236" y="46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1" name="Freeform 24"/>
            <p:cNvSpPr>
              <a:spLocks/>
            </p:cNvSpPr>
            <p:nvPr/>
          </p:nvSpPr>
          <p:spPr bwMode="auto">
            <a:xfrm>
              <a:off x="1220" y="3285"/>
              <a:ext cx="48" cy="47"/>
            </a:xfrm>
            <a:custGeom>
              <a:avLst/>
              <a:gdLst>
                <a:gd name="T0" fmla="*/ 118 w 236"/>
                <a:gd name="T1" fmla="*/ 236 h 236"/>
                <a:gd name="T2" fmla="*/ 141 w 236"/>
                <a:gd name="T3" fmla="*/ 233 h 236"/>
                <a:gd name="T4" fmla="*/ 163 w 236"/>
                <a:gd name="T5" fmla="*/ 226 h 236"/>
                <a:gd name="T6" fmla="*/ 184 w 236"/>
                <a:gd name="T7" fmla="*/ 216 h 236"/>
                <a:gd name="T8" fmla="*/ 201 w 236"/>
                <a:gd name="T9" fmla="*/ 201 h 236"/>
                <a:gd name="T10" fmla="*/ 216 w 236"/>
                <a:gd name="T11" fmla="*/ 184 h 236"/>
                <a:gd name="T12" fmla="*/ 226 w 236"/>
                <a:gd name="T13" fmla="*/ 163 h 236"/>
                <a:gd name="T14" fmla="*/ 233 w 236"/>
                <a:gd name="T15" fmla="*/ 141 h 236"/>
                <a:gd name="T16" fmla="*/ 236 w 236"/>
                <a:gd name="T17" fmla="*/ 118 h 236"/>
                <a:gd name="T18" fmla="*/ 233 w 236"/>
                <a:gd name="T19" fmla="*/ 95 h 236"/>
                <a:gd name="T20" fmla="*/ 226 w 236"/>
                <a:gd name="T21" fmla="*/ 73 h 236"/>
                <a:gd name="T22" fmla="*/ 216 w 236"/>
                <a:gd name="T23" fmla="*/ 52 h 236"/>
                <a:gd name="T24" fmla="*/ 201 w 236"/>
                <a:gd name="T25" fmla="*/ 35 h 236"/>
                <a:gd name="T26" fmla="*/ 184 w 236"/>
                <a:gd name="T27" fmla="*/ 20 h 236"/>
                <a:gd name="T28" fmla="*/ 163 w 236"/>
                <a:gd name="T29" fmla="*/ 10 h 236"/>
                <a:gd name="T30" fmla="*/ 141 w 236"/>
                <a:gd name="T31" fmla="*/ 3 h 236"/>
                <a:gd name="T32" fmla="*/ 118 w 236"/>
                <a:gd name="T33" fmla="*/ 0 h 236"/>
                <a:gd name="T34" fmla="*/ 94 w 236"/>
                <a:gd name="T35" fmla="*/ 3 h 236"/>
                <a:gd name="T36" fmla="*/ 72 w 236"/>
                <a:gd name="T37" fmla="*/ 10 h 236"/>
                <a:gd name="T38" fmla="*/ 51 w 236"/>
                <a:gd name="T39" fmla="*/ 20 h 236"/>
                <a:gd name="T40" fmla="*/ 34 w 236"/>
                <a:gd name="T41" fmla="*/ 35 h 236"/>
                <a:gd name="T42" fmla="*/ 19 w 236"/>
                <a:gd name="T43" fmla="*/ 52 h 236"/>
                <a:gd name="T44" fmla="*/ 10 w 236"/>
                <a:gd name="T45" fmla="*/ 73 h 236"/>
                <a:gd name="T46" fmla="*/ 2 w 236"/>
                <a:gd name="T47" fmla="*/ 95 h 236"/>
                <a:gd name="T48" fmla="*/ 0 w 236"/>
                <a:gd name="T49" fmla="*/ 118 h 236"/>
                <a:gd name="T50" fmla="*/ 2 w 236"/>
                <a:gd name="T51" fmla="*/ 141 h 236"/>
                <a:gd name="T52" fmla="*/ 10 w 236"/>
                <a:gd name="T53" fmla="*/ 163 h 236"/>
                <a:gd name="T54" fmla="*/ 19 w 236"/>
                <a:gd name="T55" fmla="*/ 184 h 236"/>
                <a:gd name="T56" fmla="*/ 34 w 236"/>
                <a:gd name="T57" fmla="*/ 201 h 236"/>
                <a:gd name="T58" fmla="*/ 51 w 236"/>
                <a:gd name="T59" fmla="*/ 216 h 236"/>
                <a:gd name="T60" fmla="*/ 72 w 236"/>
                <a:gd name="T61" fmla="*/ 226 h 236"/>
                <a:gd name="T62" fmla="*/ 94 w 236"/>
                <a:gd name="T63" fmla="*/ 233 h 236"/>
                <a:gd name="T64" fmla="*/ 118 w 236"/>
                <a:gd name="T6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 h="236">
                  <a:moveTo>
                    <a:pt x="118" y="236"/>
                  </a:moveTo>
                  <a:lnTo>
                    <a:pt x="141" y="233"/>
                  </a:lnTo>
                  <a:lnTo>
                    <a:pt x="163" y="226"/>
                  </a:lnTo>
                  <a:lnTo>
                    <a:pt x="184" y="216"/>
                  </a:lnTo>
                  <a:lnTo>
                    <a:pt x="201" y="201"/>
                  </a:lnTo>
                  <a:lnTo>
                    <a:pt x="216" y="184"/>
                  </a:lnTo>
                  <a:lnTo>
                    <a:pt x="226" y="163"/>
                  </a:lnTo>
                  <a:lnTo>
                    <a:pt x="233" y="141"/>
                  </a:lnTo>
                  <a:lnTo>
                    <a:pt x="236" y="118"/>
                  </a:lnTo>
                  <a:lnTo>
                    <a:pt x="233" y="95"/>
                  </a:lnTo>
                  <a:lnTo>
                    <a:pt x="226" y="73"/>
                  </a:lnTo>
                  <a:lnTo>
                    <a:pt x="216" y="52"/>
                  </a:lnTo>
                  <a:lnTo>
                    <a:pt x="201" y="35"/>
                  </a:lnTo>
                  <a:lnTo>
                    <a:pt x="184" y="20"/>
                  </a:lnTo>
                  <a:lnTo>
                    <a:pt x="163" y="10"/>
                  </a:lnTo>
                  <a:lnTo>
                    <a:pt x="141" y="3"/>
                  </a:lnTo>
                  <a:lnTo>
                    <a:pt x="118" y="0"/>
                  </a:lnTo>
                  <a:lnTo>
                    <a:pt x="94" y="3"/>
                  </a:lnTo>
                  <a:lnTo>
                    <a:pt x="72" y="10"/>
                  </a:lnTo>
                  <a:lnTo>
                    <a:pt x="51" y="20"/>
                  </a:lnTo>
                  <a:lnTo>
                    <a:pt x="34" y="35"/>
                  </a:lnTo>
                  <a:lnTo>
                    <a:pt x="19" y="52"/>
                  </a:lnTo>
                  <a:lnTo>
                    <a:pt x="10" y="73"/>
                  </a:lnTo>
                  <a:lnTo>
                    <a:pt x="2" y="95"/>
                  </a:lnTo>
                  <a:lnTo>
                    <a:pt x="0" y="118"/>
                  </a:lnTo>
                  <a:lnTo>
                    <a:pt x="2" y="141"/>
                  </a:lnTo>
                  <a:lnTo>
                    <a:pt x="10" y="163"/>
                  </a:lnTo>
                  <a:lnTo>
                    <a:pt x="19" y="184"/>
                  </a:lnTo>
                  <a:lnTo>
                    <a:pt x="34" y="201"/>
                  </a:lnTo>
                  <a:lnTo>
                    <a:pt x="51" y="216"/>
                  </a:lnTo>
                  <a:lnTo>
                    <a:pt x="72" y="226"/>
                  </a:lnTo>
                  <a:lnTo>
                    <a:pt x="94" y="233"/>
                  </a:lnTo>
                  <a:lnTo>
                    <a:pt x="118" y="23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2" name="Freeform 25"/>
            <p:cNvSpPr>
              <a:spLocks/>
            </p:cNvSpPr>
            <p:nvPr/>
          </p:nvSpPr>
          <p:spPr bwMode="auto">
            <a:xfrm>
              <a:off x="1220" y="3365"/>
              <a:ext cx="4" cy="12"/>
            </a:xfrm>
            <a:custGeom>
              <a:avLst/>
              <a:gdLst>
                <a:gd name="T0" fmla="*/ 0 w 19"/>
                <a:gd name="T1" fmla="*/ 52 h 58"/>
                <a:gd name="T2" fmla="*/ 1 w 19"/>
                <a:gd name="T3" fmla="*/ 49 h 58"/>
                <a:gd name="T4" fmla="*/ 3 w 19"/>
                <a:gd name="T5" fmla="*/ 43 h 58"/>
                <a:gd name="T6" fmla="*/ 5 w 19"/>
                <a:gd name="T7" fmla="*/ 32 h 58"/>
                <a:gd name="T8" fmla="*/ 3 w 19"/>
                <a:gd name="T9" fmla="*/ 18 h 58"/>
                <a:gd name="T10" fmla="*/ 2 w 19"/>
                <a:gd name="T11" fmla="*/ 8 h 58"/>
                <a:gd name="T12" fmla="*/ 6 w 19"/>
                <a:gd name="T13" fmla="*/ 0 h 58"/>
                <a:gd name="T14" fmla="*/ 11 w 19"/>
                <a:gd name="T15" fmla="*/ 4 h 58"/>
                <a:gd name="T16" fmla="*/ 17 w 19"/>
                <a:gd name="T17" fmla="*/ 24 h 58"/>
                <a:gd name="T18" fmla="*/ 19 w 19"/>
                <a:gd name="T19" fmla="*/ 51 h 58"/>
                <a:gd name="T20" fmla="*/ 12 w 19"/>
                <a:gd name="T21" fmla="*/ 58 h 58"/>
                <a:gd name="T22" fmla="*/ 3 w 19"/>
                <a:gd name="T23" fmla="*/ 54 h 58"/>
                <a:gd name="T24" fmla="*/ 0 w 19"/>
                <a:gd name="T25"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8">
                  <a:moveTo>
                    <a:pt x="0" y="52"/>
                  </a:moveTo>
                  <a:lnTo>
                    <a:pt x="1" y="49"/>
                  </a:lnTo>
                  <a:lnTo>
                    <a:pt x="3" y="43"/>
                  </a:lnTo>
                  <a:lnTo>
                    <a:pt x="5" y="32"/>
                  </a:lnTo>
                  <a:lnTo>
                    <a:pt x="3" y="18"/>
                  </a:lnTo>
                  <a:lnTo>
                    <a:pt x="2" y="8"/>
                  </a:lnTo>
                  <a:lnTo>
                    <a:pt x="6" y="0"/>
                  </a:lnTo>
                  <a:lnTo>
                    <a:pt x="11" y="4"/>
                  </a:lnTo>
                  <a:lnTo>
                    <a:pt x="17" y="24"/>
                  </a:lnTo>
                  <a:lnTo>
                    <a:pt x="19" y="51"/>
                  </a:lnTo>
                  <a:lnTo>
                    <a:pt x="12" y="58"/>
                  </a:lnTo>
                  <a:lnTo>
                    <a:pt x="3" y="54"/>
                  </a:lnTo>
                  <a:lnTo>
                    <a:pt x="0" y="5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3" name="Freeform 26"/>
            <p:cNvSpPr>
              <a:spLocks/>
            </p:cNvSpPr>
            <p:nvPr/>
          </p:nvSpPr>
          <p:spPr bwMode="auto">
            <a:xfrm>
              <a:off x="1223" y="3357"/>
              <a:ext cx="6" cy="23"/>
            </a:xfrm>
            <a:custGeom>
              <a:avLst/>
              <a:gdLst>
                <a:gd name="T0" fmla="*/ 5 w 32"/>
                <a:gd name="T1" fmla="*/ 114 h 114"/>
                <a:gd name="T2" fmla="*/ 0 w 32"/>
                <a:gd name="T3" fmla="*/ 114 h 114"/>
                <a:gd name="T4" fmla="*/ 2 w 32"/>
                <a:gd name="T5" fmla="*/ 109 h 114"/>
                <a:gd name="T6" fmla="*/ 3 w 32"/>
                <a:gd name="T7" fmla="*/ 101 h 114"/>
                <a:gd name="T8" fmla="*/ 5 w 32"/>
                <a:gd name="T9" fmla="*/ 87 h 114"/>
                <a:gd name="T10" fmla="*/ 5 w 32"/>
                <a:gd name="T11" fmla="*/ 79 h 114"/>
                <a:gd name="T12" fmla="*/ 5 w 32"/>
                <a:gd name="T13" fmla="*/ 71 h 114"/>
                <a:gd name="T14" fmla="*/ 5 w 32"/>
                <a:gd name="T15" fmla="*/ 64 h 114"/>
                <a:gd name="T16" fmla="*/ 5 w 32"/>
                <a:gd name="T17" fmla="*/ 58 h 114"/>
                <a:gd name="T18" fmla="*/ 5 w 32"/>
                <a:gd name="T19" fmla="*/ 48 h 114"/>
                <a:gd name="T20" fmla="*/ 4 w 32"/>
                <a:gd name="T21" fmla="*/ 39 h 114"/>
                <a:gd name="T22" fmla="*/ 3 w 32"/>
                <a:gd name="T23" fmla="*/ 33 h 114"/>
                <a:gd name="T24" fmla="*/ 2 w 32"/>
                <a:gd name="T25" fmla="*/ 28 h 114"/>
                <a:gd name="T26" fmla="*/ 0 w 32"/>
                <a:gd name="T27" fmla="*/ 22 h 114"/>
                <a:gd name="T28" fmla="*/ 0 w 32"/>
                <a:gd name="T29" fmla="*/ 15 h 114"/>
                <a:gd name="T30" fmla="*/ 2 w 32"/>
                <a:gd name="T31" fmla="*/ 11 h 114"/>
                <a:gd name="T32" fmla="*/ 6 w 32"/>
                <a:gd name="T33" fmla="*/ 10 h 114"/>
                <a:gd name="T34" fmla="*/ 6 w 32"/>
                <a:gd name="T35" fmla="*/ 7 h 114"/>
                <a:gd name="T36" fmla="*/ 6 w 32"/>
                <a:gd name="T37" fmla="*/ 3 h 114"/>
                <a:gd name="T38" fmla="*/ 9 w 32"/>
                <a:gd name="T39" fmla="*/ 0 h 114"/>
                <a:gd name="T40" fmla="*/ 14 w 32"/>
                <a:gd name="T41" fmla="*/ 1 h 114"/>
                <a:gd name="T42" fmla="*/ 19 w 32"/>
                <a:gd name="T43" fmla="*/ 12 h 114"/>
                <a:gd name="T44" fmla="*/ 24 w 32"/>
                <a:gd name="T45" fmla="*/ 26 h 114"/>
                <a:gd name="T46" fmla="*/ 29 w 32"/>
                <a:gd name="T47" fmla="*/ 41 h 114"/>
                <a:gd name="T48" fmla="*/ 32 w 32"/>
                <a:gd name="T49" fmla="*/ 58 h 114"/>
                <a:gd name="T50" fmla="*/ 32 w 32"/>
                <a:gd name="T51" fmla="*/ 74 h 114"/>
                <a:gd name="T52" fmla="*/ 29 w 32"/>
                <a:gd name="T53" fmla="*/ 90 h 114"/>
                <a:gd name="T54" fmla="*/ 20 w 32"/>
                <a:gd name="T55" fmla="*/ 103 h 114"/>
                <a:gd name="T56" fmla="*/ 5 w 32"/>
                <a:gd name="T5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14">
                  <a:moveTo>
                    <a:pt x="5" y="114"/>
                  </a:moveTo>
                  <a:lnTo>
                    <a:pt x="0" y="114"/>
                  </a:lnTo>
                  <a:lnTo>
                    <a:pt x="2" y="109"/>
                  </a:lnTo>
                  <a:lnTo>
                    <a:pt x="3" y="101"/>
                  </a:lnTo>
                  <a:lnTo>
                    <a:pt x="5" y="87"/>
                  </a:lnTo>
                  <a:lnTo>
                    <a:pt x="5" y="79"/>
                  </a:lnTo>
                  <a:lnTo>
                    <a:pt x="5" y="71"/>
                  </a:lnTo>
                  <a:lnTo>
                    <a:pt x="5" y="64"/>
                  </a:lnTo>
                  <a:lnTo>
                    <a:pt x="5" y="58"/>
                  </a:lnTo>
                  <a:lnTo>
                    <a:pt x="5" y="48"/>
                  </a:lnTo>
                  <a:lnTo>
                    <a:pt x="4" y="39"/>
                  </a:lnTo>
                  <a:lnTo>
                    <a:pt x="3" y="33"/>
                  </a:lnTo>
                  <a:lnTo>
                    <a:pt x="2" y="28"/>
                  </a:lnTo>
                  <a:lnTo>
                    <a:pt x="0" y="22"/>
                  </a:lnTo>
                  <a:lnTo>
                    <a:pt x="0" y="15"/>
                  </a:lnTo>
                  <a:lnTo>
                    <a:pt x="2" y="11"/>
                  </a:lnTo>
                  <a:lnTo>
                    <a:pt x="6" y="10"/>
                  </a:lnTo>
                  <a:lnTo>
                    <a:pt x="6" y="7"/>
                  </a:lnTo>
                  <a:lnTo>
                    <a:pt x="6" y="3"/>
                  </a:lnTo>
                  <a:lnTo>
                    <a:pt x="9" y="0"/>
                  </a:lnTo>
                  <a:lnTo>
                    <a:pt x="14" y="1"/>
                  </a:lnTo>
                  <a:lnTo>
                    <a:pt x="19" y="12"/>
                  </a:lnTo>
                  <a:lnTo>
                    <a:pt x="24" y="26"/>
                  </a:lnTo>
                  <a:lnTo>
                    <a:pt x="29" y="41"/>
                  </a:lnTo>
                  <a:lnTo>
                    <a:pt x="32" y="58"/>
                  </a:lnTo>
                  <a:lnTo>
                    <a:pt x="32" y="74"/>
                  </a:lnTo>
                  <a:lnTo>
                    <a:pt x="29" y="90"/>
                  </a:lnTo>
                  <a:lnTo>
                    <a:pt x="20" y="103"/>
                  </a:lnTo>
                  <a:lnTo>
                    <a:pt x="5" y="114"/>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4" name="Freeform 27"/>
            <p:cNvSpPr>
              <a:spLocks/>
            </p:cNvSpPr>
            <p:nvPr/>
          </p:nvSpPr>
          <p:spPr bwMode="auto">
            <a:xfrm>
              <a:off x="1219" y="3360"/>
              <a:ext cx="15" cy="25"/>
            </a:xfrm>
            <a:custGeom>
              <a:avLst/>
              <a:gdLst>
                <a:gd name="T0" fmla="*/ 57 w 75"/>
                <a:gd name="T1" fmla="*/ 37 h 121"/>
                <a:gd name="T2" fmla="*/ 57 w 75"/>
                <a:gd name="T3" fmla="*/ 28 h 121"/>
                <a:gd name="T4" fmla="*/ 57 w 75"/>
                <a:gd name="T5" fmla="*/ 22 h 121"/>
                <a:gd name="T6" fmla="*/ 56 w 75"/>
                <a:gd name="T7" fmla="*/ 17 h 121"/>
                <a:gd name="T8" fmla="*/ 54 w 75"/>
                <a:gd name="T9" fmla="*/ 8 h 121"/>
                <a:gd name="T10" fmla="*/ 54 w 75"/>
                <a:gd name="T11" fmla="*/ 5 h 121"/>
                <a:gd name="T12" fmla="*/ 54 w 75"/>
                <a:gd name="T13" fmla="*/ 0 h 121"/>
                <a:gd name="T14" fmla="*/ 56 w 75"/>
                <a:gd name="T15" fmla="*/ 0 h 121"/>
                <a:gd name="T16" fmla="*/ 62 w 75"/>
                <a:gd name="T17" fmla="*/ 7 h 121"/>
                <a:gd name="T18" fmla="*/ 65 w 75"/>
                <a:gd name="T19" fmla="*/ 12 h 121"/>
                <a:gd name="T20" fmla="*/ 68 w 75"/>
                <a:gd name="T21" fmla="*/ 21 h 121"/>
                <a:gd name="T22" fmla="*/ 72 w 75"/>
                <a:gd name="T23" fmla="*/ 33 h 121"/>
                <a:gd name="T24" fmla="*/ 75 w 75"/>
                <a:gd name="T25" fmla="*/ 46 h 121"/>
                <a:gd name="T26" fmla="*/ 75 w 75"/>
                <a:gd name="T27" fmla="*/ 61 h 121"/>
                <a:gd name="T28" fmla="*/ 71 w 75"/>
                <a:gd name="T29" fmla="*/ 76 h 121"/>
                <a:gd name="T30" fmla="*/ 64 w 75"/>
                <a:gd name="T31" fmla="*/ 88 h 121"/>
                <a:gd name="T32" fmla="*/ 50 w 75"/>
                <a:gd name="T33" fmla="*/ 99 h 121"/>
                <a:gd name="T34" fmla="*/ 46 w 75"/>
                <a:gd name="T35" fmla="*/ 100 h 121"/>
                <a:gd name="T36" fmla="*/ 43 w 75"/>
                <a:gd name="T37" fmla="*/ 103 h 121"/>
                <a:gd name="T38" fmla="*/ 39 w 75"/>
                <a:gd name="T39" fmla="*/ 104 h 121"/>
                <a:gd name="T40" fmla="*/ 35 w 75"/>
                <a:gd name="T41" fmla="*/ 107 h 121"/>
                <a:gd name="T42" fmla="*/ 27 w 75"/>
                <a:gd name="T43" fmla="*/ 115 h 121"/>
                <a:gd name="T44" fmla="*/ 19 w 75"/>
                <a:gd name="T45" fmla="*/ 120 h 121"/>
                <a:gd name="T46" fmla="*/ 12 w 75"/>
                <a:gd name="T47" fmla="*/ 121 h 121"/>
                <a:gd name="T48" fmla="*/ 7 w 75"/>
                <a:gd name="T49" fmla="*/ 119 h 121"/>
                <a:gd name="T50" fmla="*/ 3 w 75"/>
                <a:gd name="T51" fmla="*/ 115 h 121"/>
                <a:gd name="T52" fmla="*/ 0 w 75"/>
                <a:gd name="T53" fmla="*/ 110 h 121"/>
                <a:gd name="T54" fmla="*/ 0 w 75"/>
                <a:gd name="T55" fmla="*/ 105 h 121"/>
                <a:gd name="T56" fmla="*/ 0 w 75"/>
                <a:gd name="T57" fmla="*/ 99 h 121"/>
                <a:gd name="T58" fmla="*/ 3 w 75"/>
                <a:gd name="T59" fmla="*/ 97 h 121"/>
                <a:gd name="T60" fmla="*/ 6 w 75"/>
                <a:gd name="T61" fmla="*/ 93 h 121"/>
                <a:gd name="T62" fmla="*/ 6 w 75"/>
                <a:gd name="T63" fmla="*/ 89 h 121"/>
                <a:gd name="T64" fmla="*/ 6 w 75"/>
                <a:gd name="T65" fmla="*/ 87 h 121"/>
                <a:gd name="T66" fmla="*/ 6 w 75"/>
                <a:gd name="T67" fmla="*/ 77 h 121"/>
                <a:gd name="T68" fmla="*/ 11 w 75"/>
                <a:gd name="T69" fmla="*/ 70 h 121"/>
                <a:gd name="T70" fmla="*/ 19 w 75"/>
                <a:gd name="T71" fmla="*/ 65 h 121"/>
                <a:gd name="T72" fmla="*/ 30 w 75"/>
                <a:gd name="T73" fmla="*/ 61 h 121"/>
                <a:gd name="T74" fmla="*/ 40 w 75"/>
                <a:gd name="T75" fmla="*/ 59 h 121"/>
                <a:gd name="T76" fmla="*/ 49 w 75"/>
                <a:gd name="T77" fmla="*/ 54 h 121"/>
                <a:gd name="T78" fmla="*/ 56 w 75"/>
                <a:gd name="T79" fmla="*/ 46 h 121"/>
                <a:gd name="T80" fmla="*/ 57 w 75"/>
                <a:gd name="T81"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 h="121">
                  <a:moveTo>
                    <a:pt x="57" y="37"/>
                  </a:moveTo>
                  <a:lnTo>
                    <a:pt x="57" y="28"/>
                  </a:lnTo>
                  <a:lnTo>
                    <a:pt x="57" y="22"/>
                  </a:lnTo>
                  <a:lnTo>
                    <a:pt x="56" y="17"/>
                  </a:lnTo>
                  <a:lnTo>
                    <a:pt x="54" y="8"/>
                  </a:lnTo>
                  <a:lnTo>
                    <a:pt x="54" y="5"/>
                  </a:lnTo>
                  <a:lnTo>
                    <a:pt x="54" y="0"/>
                  </a:lnTo>
                  <a:lnTo>
                    <a:pt x="56" y="0"/>
                  </a:lnTo>
                  <a:lnTo>
                    <a:pt x="62" y="7"/>
                  </a:lnTo>
                  <a:lnTo>
                    <a:pt x="65" y="12"/>
                  </a:lnTo>
                  <a:lnTo>
                    <a:pt x="68" y="21"/>
                  </a:lnTo>
                  <a:lnTo>
                    <a:pt x="72" y="33"/>
                  </a:lnTo>
                  <a:lnTo>
                    <a:pt x="75" y="46"/>
                  </a:lnTo>
                  <a:lnTo>
                    <a:pt x="75" y="61"/>
                  </a:lnTo>
                  <a:lnTo>
                    <a:pt x="71" y="76"/>
                  </a:lnTo>
                  <a:lnTo>
                    <a:pt x="64" y="88"/>
                  </a:lnTo>
                  <a:lnTo>
                    <a:pt x="50" y="99"/>
                  </a:lnTo>
                  <a:lnTo>
                    <a:pt x="46" y="100"/>
                  </a:lnTo>
                  <a:lnTo>
                    <a:pt x="43" y="103"/>
                  </a:lnTo>
                  <a:lnTo>
                    <a:pt x="39" y="104"/>
                  </a:lnTo>
                  <a:lnTo>
                    <a:pt x="35" y="107"/>
                  </a:lnTo>
                  <a:lnTo>
                    <a:pt x="27" y="115"/>
                  </a:lnTo>
                  <a:lnTo>
                    <a:pt x="19" y="120"/>
                  </a:lnTo>
                  <a:lnTo>
                    <a:pt x="12" y="121"/>
                  </a:lnTo>
                  <a:lnTo>
                    <a:pt x="7" y="119"/>
                  </a:lnTo>
                  <a:lnTo>
                    <a:pt x="3" y="115"/>
                  </a:lnTo>
                  <a:lnTo>
                    <a:pt x="0" y="110"/>
                  </a:lnTo>
                  <a:lnTo>
                    <a:pt x="0" y="105"/>
                  </a:lnTo>
                  <a:lnTo>
                    <a:pt x="0" y="99"/>
                  </a:lnTo>
                  <a:lnTo>
                    <a:pt x="3" y="97"/>
                  </a:lnTo>
                  <a:lnTo>
                    <a:pt x="6" y="93"/>
                  </a:lnTo>
                  <a:lnTo>
                    <a:pt x="6" y="89"/>
                  </a:lnTo>
                  <a:lnTo>
                    <a:pt x="6" y="87"/>
                  </a:lnTo>
                  <a:lnTo>
                    <a:pt x="6" y="77"/>
                  </a:lnTo>
                  <a:lnTo>
                    <a:pt x="11" y="70"/>
                  </a:lnTo>
                  <a:lnTo>
                    <a:pt x="19" y="65"/>
                  </a:lnTo>
                  <a:lnTo>
                    <a:pt x="30" y="61"/>
                  </a:lnTo>
                  <a:lnTo>
                    <a:pt x="40" y="59"/>
                  </a:lnTo>
                  <a:lnTo>
                    <a:pt x="49" y="54"/>
                  </a:lnTo>
                  <a:lnTo>
                    <a:pt x="56" y="46"/>
                  </a:lnTo>
                  <a:lnTo>
                    <a:pt x="57" y="37"/>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5" name="Freeform 28"/>
            <p:cNvSpPr>
              <a:spLocks/>
            </p:cNvSpPr>
            <p:nvPr/>
          </p:nvSpPr>
          <p:spPr bwMode="auto">
            <a:xfrm>
              <a:off x="1227" y="3358"/>
              <a:ext cx="4" cy="14"/>
            </a:xfrm>
            <a:custGeom>
              <a:avLst/>
              <a:gdLst>
                <a:gd name="T0" fmla="*/ 14 w 22"/>
                <a:gd name="T1" fmla="*/ 17 h 67"/>
                <a:gd name="T2" fmla="*/ 15 w 22"/>
                <a:gd name="T3" fmla="*/ 21 h 67"/>
                <a:gd name="T4" fmla="*/ 17 w 22"/>
                <a:gd name="T5" fmla="*/ 29 h 67"/>
                <a:gd name="T6" fmla="*/ 20 w 22"/>
                <a:gd name="T7" fmla="*/ 40 h 67"/>
                <a:gd name="T8" fmla="*/ 22 w 22"/>
                <a:gd name="T9" fmla="*/ 53 h 67"/>
                <a:gd name="T10" fmla="*/ 21 w 22"/>
                <a:gd name="T11" fmla="*/ 60 h 67"/>
                <a:gd name="T12" fmla="*/ 17 w 22"/>
                <a:gd name="T13" fmla="*/ 65 h 67"/>
                <a:gd name="T14" fmla="*/ 10 w 22"/>
                <a:gd name="T15" fmla="*/ 67 h 67"/>
                <a:gd name="T16" fmla="*/ 0 w 22"/>
                <a:gd name="T17" fmla="*/ 66 h 67"/>
                <a:gd name="T18" fmla="*/ 4 w 22"/>
                <a:gd name="T19" fmla="*/ 64 h 67"/>
                <a:gd name="T20" fmla="*/ 6 w 22"/>
                <a:gd name="T21" fmla="*/ 62 h 67"/>
                <a:gd name="T22" fmla="*/ 9 w 22"/>
                <a:gd name="T23" fmla="*/ 60 h 67"/>
                <a:gd name="T24" fmla="*/ 10 w 22"/>
                <a:gd name="T25" fmla="*/ 56 h 67"/>
                <a:gd name="T26" fmla="*/ 9 w 22"/>
                <a:gd name="T27" fmla="*/ 38 h 67"/>
                <a:gd name="T28" fmla="*/ 6 w 22"/>
                <a:gd name="T29" fmla="*/ 22 h 67"/>
                <a:gd name="T30" fmla="*/ 2 w 22"/>
                <a:gd name="T31" fmla="*/ 11 h 67"/>
                <a:gd name="T32" fmla="*/ 1 w 22"/>
                <a:gd name="T33" fmla="*/ 3 h 67"/>
                <a:gd name="T34" fmla="*/ 5 w 22"/>
                <a:gd name="T35" fmla="*/ 0 h 67"/>
                <a:gd name="T36" fmla="*/ 7 w 22"/>
                <a:gd name="T37" fmla="*/ 1 h 67"/>
                <a:gd name="T38" fmla="*/ 11 w 22"/>
                <a:gd name="T39" fmla="*/ 7 h 67"/>
                <a:gd name="T40" fmla="*/ 14 w 22"/>
                <a:gd name="T41"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67">
                  <a:moveTo>
                    <a:pt x="14" y="17"/>
                  </a:moveTo>
                  <a:lnTo>
                    <a:pt x="15" y="21"/>
                  </a:lnTo>
                  <a:lnTo>
                    <a:pt x="17" y="29"/>
                  </a:lnTo>
                  <a:lnTo>
                    <a:pt x="20" y="40"/>
                  </a:lnTo>
                  <a:lnTo>
                    <a:pt x="22" y="53"/>
                  </a:lnTo>
                  <a:lnTo>
                    <a:pt x="21" y="60"/>
                  </a:lnTo>
                  <a:lnTo>
                    <a:pt x="17" y="65"/>
                  </a:lnTo>
                  <a:lnTo>
                    <a:pt x="10" y="67"/>
                  </a:lnTo>
                  <a:lnTo>
                    <a:pt x="0" y="66"/>
                  </a:lnTo>
                  <a:lnTo>
                    <a:pt x="4" y="64"/>
                  </a:lnTo>
                  <a:lnTo>
                    <a:pt x="6" y="62"/>
                  </a:lnTo>
                  <a:lnTo>
                    <a:pt x="9" y="60"/>
                  </a:lnTo>
                  <a:lnTo>
                    <a:pt x="10" y="56"/>
                  </a:lnTo>
                  <a:lnTo>
                    <a:pt x="9" y="38"/>
                  </a:lnTo>
                  <a:lnTo>
                    <a:pt x="6" y="22"/>
                  </a:lnTo>
                  <a:lnTo>
                    <a:pt x="2" y="11"/>
                  </a:lnTo>
                  <a:lnTo>
                    <a:pt x="1" y="3"/>
                  </a:lnTo>
                  <a:lnTo>
                    <a:pt x="5" y="0"/>
                  </a:lnTo>
                  <a:lnTo>
                    <a:pt x="7" y="1"/>
                  </a:lnTo>
                  <a:lnTo>
                    <a:pt x="11" y="7"/>
                  </a:lnTo>
                  <a:lnTo>
                    <a:pt x="14" y="1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6" name="Freeform 29"/>
            <p:cNvSpPr>
              <a:spLocks/>
            </p:cNvSpPr>
            <p:nvPr/>
          </p:nvSpPr>
          <p:spPr bwMode="auto">
            <a:xfrm>
              <a:off x="1124" y="3379"/>
              <a:ext cx="107" cy="71"/>
            </a:xfrm>
            <a:custGeom>
              <a:avLst/>
              <a:gdLst>
                <a:gd name="T0" fmla="*/ 532 w 532"/>
                <a:gd name="T1" fmla="*/ 19 h 359"/>
                <a:gd name="T2" fmla="*/ 478 w 532"/>
                <a:gd name="T3" fmla="*/ 0 h 359"/>
                <a:gd name="T4" fmla="*/ 464 w 532"/>
                <a:gd name="T5" fmla="*/ 11 h 359"/>
                <a:gd name="T6" fmla="*/ 448 w 532"/>
                <a:gd name="T7" fmla="*/ 23 h 359"/>
                <a:gd name="T8" fmla="*/ 430 w 532"/>
                <a:gd name="T9" fmla="*/ 36 h 359"/>
                <a:gd name="T10" fmla="*/ 412 w 532"/>
                <a:gd name="T11" fmla="*/ 51 h 359"/>
                <a:gd name="T12" fmla="*/ 391 w 532"/>
                <a:gd name="T13" fmla="*/ 66 h 359"/>
                <a:gd name="T14" fmla="*/ 369 w 532"/>
                <a:gd name="T15" fmla="*/ 82 h 359"/>
                <a:gd name="T16" fmla="*/ 346 w 532"/>
                <a:gd name="T17" fmla="*/ 98 h 359"/>
                <a:gd name="T18" fmla="*/ 319 w 532"/>
                <a:gd name="T19" fmla="*/ 112 h 359"/>
                <a:gd name="T20" fmla="*/ 289 w 532"/>
                <a:gd name="T21" fmla="*/ 128 h 359"/>
                <a:gd name="T22" fmla="*/ 258 w 532"/>
                <a:gd name="T23" fmla="*/ 143 h 359"/>
                <a:gd name="T24" fmla="*/ 223 w 532"/>
                <a:gd name="T25" fmla="*/ 157 h 359"/>
                <a:gd name="T26" fmla="*/ 186 w 532"/>
                <a:gd name="T27" fmla="*/ 170 h 359"/>
                <a:gd name="T28" fmla="*/ 144 w 532"/>
                <a:gd name="T29" fmla="*/ 181 h 359"/>
                <a:gd name="T30" fmla="*/ 100 w 532"/>
                <a:gd name="T31" fmla="*/ 191 h 359"/>
                <a:gd name="T32" fmla="*/ 52 w 532"/>
                <a:gd name="T33" fmla="*/ 198 h 359"/>
                <a:gd name="T34" fmla="*/ 0 w 532"/>
                <a:gd name="T35" fmla="*/ 204 h 359"/>
                <a:gd name="T36" fmla="*/ 11 w 532"/>
                <a:gd name="T37" fmla="*/ 219 h 359"/>
                <a:gd name="T38" fmla="*/ 22 w 532"/>
                <a:gd name="T39" fmla="*/ 241 h 359"/>
                <a:gd name="T40" fmla="*/ 33 w 532"/>
                <a:gd name="T41" fmla="*/ 266 h 359"/>
                <a:gd name="T42" fmla="*/ 43 w 532"/>
                <a:gd name="T43" fmla="*/ 293 h 359"/>
                <a:gd name="T44" fmla="*/ 52 w 532"/>
                <a:gd name="T45" fmla="*/ 317 h 359"/>
                <a:gd name="T46" fmla="*/ 58 w 532"/>
                <a:gd name="T47" fmla="*/ 339 h 359"/>
                <a:gd name="T48" fmla="*/ 63 w 532"/>
                <a:gd name="T49" fmla="*/ 354 h 359"/>
                <a:gd name="T50" fmla="*/ 64 w 532"/>
                <a:gd name="T51" fmla="*/ 359 h 359"/>
                <a:gd name="T52" fmla="*/ 68 w 532"/>
                <a:gd name="T53" fmla="*/ 359 h 359"/>
                <a:gd name="T54" fmla="*/ 80 w 532"/>
                <a:gd name="T55" fmla="*/ 356 h 359"/>
                <a:gd name="T56" fmla="*/ 99 w 532"/>
                <a:gd name="T57" fmla="*/ 354 h 359"/>
                <a:gd name="T58" fmla="*/ 123 w 532"/>
                <a:gd name="T59" fmla="*/ 349 h 359"/>
                <a:gd name="T60" fmla="*/ 153 w 532"/>
                <a:gd name="T61" fmla="*/ 342 h 359"/>
                <a:gd name="T62" fmla="*/ 186 w 532"/>
                <a:gd name="T63" fmla="*/ 332 h 359"/>
                <a:gd name="T64" fmla="*/ 223 w 532"/>
                <a:gd name="T65" fmla="*/ 318 h 359"/>
                <a:gd name="T66" fmla="*/ 262 w 532"/>
                <a:gd name="T67" fmla="*/ 302 h 359"/>
                <a:gd name="T68" fmla="*/ 301 w 532"/>
                <a:gd name="T69" fmla="*/ 284 h 359"/>
                <a:gd name="T70" fmla="*/ 341 w 532"/>
                <a:gd name="T71" fmla="*/ 261 h 359"/>
                <a:gd name="T72" fmla="*/ 380 w 532"/>
                <a:gd name="T73" fmla="*/ 233 h 359"/>
                <a:gd name="T74" fmla="*/ 418 w 532"/>
                <a:gd name="T75" fmla="*/ 201 h 359"/>
                <a:gd name="T76" fmla="*/ 453 w 532"/>
                <a:gd name="T77" fmla="*/ 164 h 359"/>
                <a:gd name="T78" fmla="*/ 484 w 532"/>
                <a:gd name="T79" fmla="*/ 121 h 359"/>
                <a:gd name="T80" fmla="*/ 512 w 532"/>
                <a:gd name="T81" fmla="*/ 73 h 359"/>
                <a:gd name="T82" fmla="*/ 532 w 532"/>
                <a:gd name="T83" fmla="*/ 1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2" h="359">
                  <a:moveTo>
                    <a:pt x="532" y="19"/>
                  </a:moveTo>
                  <a:lnTo>
                    <a:pt x="478" y="0"/>
                  </a:lnTo>
                  <a:lnTo>
                    <a:pt x="464" y="11"/>
                  </a:lnTo>
                  <a:lnTo>
                    <a:pt x="448" y="23"/>
                  </a:lnTo>
                  <a:lnTo>
                    <a:pt x="430" y="36"/>
                  </a:lnTo>
                  <a:lnTo>
                    <a:pt x="412" y="51"/>
                  </a:lnTo>
                  <a:lnTo>
                    <a:pt x="391" y="66"/>
                  </a:lnTo>
                  <a:lnTo>
                    <a:pt x="369" y="82"/>
                  </a:lnTo>
                  <a:lnTo>
                    <a:pt x="346" y="98"/>
                  </a:lnTo>
                  <a:lnTo>
                    <a:pt x="319" y="112"/>
                  </a:lnTo>
                  <a:lnTo>
                    <a:pt x="289" y="128"/>
                  </a:lnTo>
                  <a:lnTo>
                    <a:pt x="258" y="143"/>
                  </a:lnTo>
                  <a:lnTo>
                    <a:pt x="223" y="157"/>
                  </a:lnTo>
                  <a:lnTo>
                    <a:pt x="186" y="170"/>
                  </a:lnTo>
                  <a:lnTo>
                    <a:pt x="144" y="181"/>
                  </a:lnTo>
                  <a:lnTo>
                    <a:pt x="100" y="191"/>
                  </a:lnTo>
                  <a:lnTo>
                    <a:pt x="52" y="198"/>
                  </a:lnTo>
                  <a:lnTo>
                    <a:pt x="0" y="204"/>
                  </a:lnTo>
                  <a:lnTo>
                    <a:pt x="11" y="219"/>
                  </a:lnTo>
                  <a:lnTo>
                    <a:pt x="22" y="241"/>
                  </a:lnTo>
                  <a:lnTo>
                    <a:pt x="33" y="266"/>
                  </a:lnTo>
                  <a:lnTo>
                    <a:pt x="43" y="293"/>
                  </a:lnTo>
                  <a:lnTo>
                    <a:pt x="52" y="317"/>
                  </a:lnTo>
                  <a:lnTo>
                    <a:pt x="58" y="339"/>
                  </a:lnTo>
                  <a:lnTo>
                    <a:pt x="63" y="354"/>
                  </a:lnTo>
                  <a:lnTo>
                    <a:pt x="64" y="359"/>
                  </a:lnTo>
                  <a:lnTo>
                    <a:pt x="68" y="359"/>
                  </a:lnTo>
                  <a:lnTo>
                    <a:pt x="80" y="356"/>
                  </a:lnTo>
                  <a:lnTo>
                    <a:pt x="99" y="354"/>
                  </a:lnTo>
                  <a:lnTo>
                    <a:pt x="123" y="349"/>
                  </a:lnTo>
                  <a:lnTo>
                    <a:pt x="153" y="342"/>
                  </a:lnTo>
                  <a:lnTo>
                    <a:pt x="186" y="332"/>
                  </a:lnTo>
                  <a:lnTo>
                    <a:pt x="223" y="318"/>
                  </a:lnTo>
                  <a:lnTo>
                    <a:pt x="262" y="302"/>
                  </a:lnTo>
                  <a:lnTo>
                    <a:pt x="301" y="284"/>
                  </a:lnTo>
                  <a:lnTo>
                    <a:pt x="341" y="261"/>
                  </a:lnTo>
                  <a:lnTo>
                    <a:pt x="380" y="233"/>
                  </a:lnTo>
                  <a:lnTo>
                    <a:pt x="418" y="201"/>
                  </a:lnTo>
                  <a:lnTo>
                    <a:pt x="453" y="164"/>
                  </a:lnTo>
                  <a:lnTo>
                    <a:pt x="484" y="121"/>
                  </a:lnTo>
                  <a:lnTo>
                    <a:pt x="512" y="73"/>
                  </a:lnTo>
                  <a:lnTo>
                    <a:pt x="53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7" name="Freeform 30"/>
            <p:cNvSpPr>
              <a:spLocks/>
            </p:cNvSpPr>
            <p:nvPr/>
          </p:nvSpPr>
          <p:spPr bwMode="auto">
            <a:xfrm>
              <a:off x="1210" y="3354"/>
              <a:ext cx="17" cy="9"/>
            </a:xfrm>
            <a:custGeom>
              <a:avLst/>
              <a:gdLst>
                <a:gd name="T0" fmla="*/ 0 w 89"/>
                <a:gd name="T1" fmla="*/ 43 h 43"/>
                <a:gd name="T2" fmla="*/ 2 w 89"/>
                <a:gd name="T3" fmla="*/ 41 h 43"/>
                <a:gd name="T4" fmla="*/ 11 w 89"/>
                <a:gd name="T5" fmla="*/ 34 h 43"/>
                <a:gd name="T6" fmla="*/ 22 w 89"/>
                <a:gd name="T7" fmla="*/ 24 h 43"/>
                <a:gd name="T8" fmla="*/ 37 w 89"/>
                <a:gd name="T9" fmla="*/ 14 h 43"/>
                <a:gd name="T10" fmla="*/ 51 w 89"/>
                <a:gd name="T11" fmla="*/ 5 h 43"/>
                <a:gd name="T12" fmla="*/ 66 w 89"/>
                <a:gd name="T13" fmla="*/ 0 h 43"/>
                <a:gd name="T14" fmla="*/ 80 w 89"/>
                <a:gd name="T15" fmla="*/ 2 h 43"/>
                <a:gd name="T16" fmla="*/ 89 w 89"/>
                <a:gd name="T17" fmla="*/ 9 h 43"/>
                <a:gd name="T18" fmla="*/ 0 w 89"/>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43">
                  <a:moveTo>
                    <a:pt x="0" y="43"/>
                  </a:moveTo>
                  <a:lnTo>
                    <a:pt x="2" y="41"/>
                  </a:lnTo>
                  <a:lnTo>
                    <a:pt x="11" y="34"/>
                  </a:lnTo>
                  <a:lnTo>
                    <a:pt x="22" y="24"/>
                  </a:lnTo>
                  <a:lnTo>
                    <a:pt x="37" y="14"/>
                  </a:lnTo>
                  <a:lnTo>
                    <a:pt x="51" y="5"/>
                  </a:lnTo>
                  <a:lnTo>
                    <a:pt x="66" y="0"/>
                  </a:lnTo>
                  <a:lnTo>
                    <a:pt x="80" y="2"/>
                  </a:lnTo>
                  <a:lnTo>
                    <a:pt x="89" y="9"/>
                  </a:lnTo>
                  <a:lnTo>
                    <a:pt x="0" y="4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8" name="Freeform 31"/>
            <p:cNvSpPr>
              <a:spLocks/>
            </p:cNvSpPr>
            <p:nvPr/>
          </p:nvSpPr>
          <p:spPr bwMode="auto">
            <a:xfrm>
              <a:off x="1216" y="3293"/>
              <a:ext cx="42" cy="78"/>
            </a:xfrm>
            <a:custGeom>
              <a:avLst/>
              <a:gdLst>
                <a:gd name="T0" fmla="*/ 199 w 209"/>
                <a:gd name="T1" fmla="*/ 40 h 387"/>
                <a:gd name="T2" fmla="*/ 182 w 209"/>
                <a:gd name="T3" fmla="*/ 19 h 387"/>
                <a:gd name="T4" fmla="*/ 178 w 209"/>
                <a:gd name="T5" fmla="*/ 22 h 387"/>
                <a:gd name="T6" fmla="*/ 166 w 209"/>
                <a:gd name="T7" fmla="*/ 55 h 387"/>
                <a:gd name="T8" fmla="*/ 154 w 209"/>
                <a:gd name="T9" fmla="*/ 86 h 387"/>
                <a:gd name="T10" fmla="*/ 139 w 209"/>
                <a:gd name="T11" fmla="*/ 99 h 387"/>
                <a:gd name="T12" fmla="*/ 114 w 209"/>
                <a:gd name="T13" fmla="*/ 97 h 387"/>
                <a:gd name="T14" fmla="*/ 112 w 209"/>
                <a:gd name="T15" fmla="*/ 73 h 387"/>
                <a:gd name="T16" fmla="*/ 135 w 209"/>
                <a:gd name="T17" fmla="*/ 0 h 387"/>
                <a:gd name="T18" fmla="*/ 128 w 209"/>
                <a:gd name="T19" fmla="*/ 2 h 387"/>
                <a:gd name="T20" fmla="*/ 112 w 209"/>
                <a:gd name="T21" fmla="*/ 8 h 387"/>
                <a:gd name="T22" fmla="*/ 93 w 209"/>
                <a:gd name="T23" fmla="*/ 18 h 387"/>
                <a:gd name="T24" fmla="*/ 81 w 209"/>
                <a:gd name="T25" fmla="*/ 31 h 387"/>
                <a:gd name="T26" fmla="*/ 68 w 209"/>
                <a:gd name="T27" fmla="*/ 67 h 387"/>
                <a:gd name="T28" fmla="*/ 60 w 209"/>
                <a:gd name="T29" fmla="*/ 93 h 387"/>
                <a:gd name="T30" fmla="*/ 68 w 209"/>
                <a:gd name="T31" fmla="*/ 105 h 387"/>
                <a:gd name="T32" fmla="*/ 86 w 209"/>
                <a:gd name="T33" fmla="*/ 134 h 387"/>
                <a:gd name="T34" fmla="*/ 69 w 209"/>
                <a:gd name="T35" fmla="*/ 179 h 387"/>
                <a:gd name="T36" fmla="*/ 45 w 209"/>
                <a:gd name="T37" fmla="*/ 240 h 387"/>
                <a:gd name="T38" fmla="*/ 22 w 209"/>
                <a:gd name="T39" fmla="*/ 300 h 387"/>
                <a:gd name="T40" fmla="*/ 4 w 209"/>
                <a:gd name="T41" fmla="*/ 338 h 387"/>
                <a:gd name="T42" fmla="*/ 2 w 209"/>
                <a:gd name="T43" fmla="*/ 364 h 387"/>
                <a:gd name="T44" fmla="*/ 23 w 209"/>
                <a:gd name="T45" fmla="*/ 384 h 387"/>
                <a:gd name="T46" fmla="*/ 52 w 209"/>
                <a:gd name="T47" fmla="*/ 385 h 387"/>
                <a:gd name="T48" fmla="*/ 74 w 209"/>
                <a:gd name="T49" fmla="*/ 352 h 387"/>
                <a:gd name="T50" fmla="*/ 90 w 209"/>
                <a:gd name="T51" fmla="*/ 299 h 387"/>
                <a:gd name="T52" fmla="*/ 109 w 209"/>
                <a:gd name="T53" fmla="*/ 240 h 387"/>
                <a:gd name="T54" fmla="*/ 129 w 209"/>
                <a:gd name="T55" fmla="*/ 186 h 387"/>
                <a:gd name="T56" fmla="*/ 141 w 209"/>
                <a:gd name="T57" fmla="*/ 151 h 387"/>
                <a:gd name="T58" fmla="*/ 158 w 209"/>
                <a:gd name="T59" fmla="*/ 145 h 387"/>
                <a:gd name="T60" fmla="*/ 173 w 209"/>
                <a:gd name="T61" fmla="*/ 138 h 387"/>
                <a:gd name="T62" fmla="*/ 183 w 209"/>
                <a:gd name="T63" fmla="*/ 135 h 387"/>
                <a:gd name="T64" fmla="*/ 187 w 209"/>
                <a:gd name="T65" fmla="*/ 134 h 387"/>
                <a:gd name="T66" fmla="*/ 200 w 209"/>
                <a:gd name="T67" fmla="*/ 99 h 387"/>
                <a:gd name="T68" fmla="*/ 209 w 209"/>
                <a:gd name="T69" fmla="*/ 5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387">
                  <a:moveTo>
                    <a:pt x="209" y="57"/>
                  </a:moveTo>
                  <a:lnTo>
                    <a:pt x="199" y="40"/>
                  </a:lnTo>
                  <a:lnTo>
                    <a:pt x="189" y="28"/>
                  </a:lnTo>
                  <a:lnTo>
                    <a:pt x="182" y="19"/>
                  </a:lnTo>
                  <a:lnTo>
                    <a:pt x="179" y="17"/>
                  </a:lnTo>
                  <a:lnTo>
                    <a:pt x="178" y="22"/>
                  </a:lnTo>
                  <a:lnTo>
                    <a:pt x="173" y="34"/>
                  </a:lnTo>
                  <a:lnTo>
                    <a:pt x="166" y="55"/>
                  </a:lnTo>
                  <a:lnTo>
                    <a:pt x="155" y="83"/>
                  </a:lnTo>
                  <a:lnTo>
                    <a:pt x="154" y="86"/>
                  </a:lnTo>
                  <a:lnTo>
                    <a:pt x="147" y="93"/>
                  </a:lnTo>
                  <a:lnTo>
                    <a:pt x="139" y="99"/>
                  </a:lnTo>
                  <a:lnTo>
                    <a:pt x="125" y="103"/>
                  </a:lnTo>
                  <a:lnTo>
                    <a:pt x="114" y="97"/>
                  </a:lnTo>
                  <a:lnTo>
                    <a:pt x="112" y="84"/>
                  </a:lnTo>
                  <a:lnTo>
                    <a:pt x="112" y="73"/>
                  </a:lnTo>
                  <a:lnTo>
                    <a:pt x="113" y="67"/>
                  </a:lnTo>
                  <a:lnTo>
                    <a:pt x="135" y="0"/>
                  </a:lnTo>
                  <a:lnTo>
                    <a:pt x="133" y="0"/>
                  </a:lnTo>
                  <a:lnTo>
                    <a:pt x="128" y="2"/>
                  </a:lnTo>
                  <a:lnTo>
                    <a:pt x="120" y="5"/>
                  </a:lnTo>
                  <a:lnTo>
                    <a:pt x="112" y="8"/>
                  </a:lnTo>
                  <a:lnTo>
                    <a:pt x="102" y="13"/>
                  </a:lnTo>
                  <a:lnTo>
                    <a:pt x="93" y="18"/>
                  </a:lnTo>
                  <a:lnTo>
                    <a:pt x="86" y="24"/>
                  </a:lnTo>
                  <a:lnTo>
                    <a:pt x="81" y="31"/>
                  </a:lnTo>
                  <a:lnTo>
                    <a:pt x="74" y="46"/>
                  </a:lnTo>
                  <a:lnTo>
                    <a:pt x="68" y="67"/>
                  </a:lnTo>
                  <a:lnTo>
                    <a:pt x="63" y="86"/>
                  </a:lnTo>
                  <a:lnTo>
                    <a:pt x="60" y="93"/>
                  </a:lnTo>
                  <a:lnTo>
                    <a:pt x="61" y="97"/>
                  </a:lnTo>
                  <a:lnTo>
                    <a:pt x="68" y="105"/>
                  </a:lnTo>
                  <a:lnTo>
                    <a:pt x="75" y="119"/>
                  </a:lnTo>
                  <a:lnTo>
                    <a:pt x="86" y="134"/>
                  </a:lnTo>
                  <a:lnTo>
                    <a:pt x="79" y="153"/>
                  </a:lnTo>
                  <a:lnTo>
                    <a:pt x="69" y="179"/>
                  </a:lnTo>
                  <a:lnTo>
                    <a:pt x="58" y="208"/>
                  </a:lnTo>
                  <a:lnTo>
                    <a:pt x="45" y="240"/>
                  </a:lnTo>
                  <a:lnTo>
                    <a:pt x="33" y="272"/>
                  </a:lnTo>
                  <a:lnTo>
                    <a:pt x="22" y="300"/>
                  </a:lnTo>
                  <a:lnTo>
                    <a:pt x="11" y="324"/>
                  </a:lnTo>
                  <a:lnTo>
                    <a:pt x="4" y="338"/>
                  </a:lnTo>
                  <a:lnTo>
                    <a:pt x="0" y="351"/>
                  </a:lnTo>
                  <a:lnTo>
                    <a:pt x="2" y="364"/>
                  </a:lnTo>
                  <a:lnTo>
                    <a:pt x="11" y="375"/>
                  </a:lnTo>
                  <a:lnTo>
                    <a:pt x="23" y="384"/>
                  </a:lnTo>
                  <a:lnTo>
                    <a:pt x="37" y="387"/>
                  </a:lnTo>
                  <a:lnTo>
                    <a:pt x="52" y="385"/>
                  </a:lnTo>
                  <a:lnTo>
                    <a:pt x="64" y="374"/>
                  </a:lnTo>
                  <a:lnTo>
                    <a:pt x="74" y="352"/>
                  </a:lnTo>
                  <a:lnTo>
                    <a:pt x="81" y="327"/>
                  </a:lnTo>
                  <a:lnTo>
                    <a:pt x="90" y="299"/>
                  </a:lnTo>
                  <a:lnTo>
                    <a:pt x="99" y="270"/>
                  </a:lnTo>
                  <a:lnTo>
                    <a:pt x="109" y="240"/>
                  </a:lnTo>
                  <a:lnTo>
                    <a:pt x="119" y="212"/>
                  </a:lnTo>
                  <a:lnTo>
                    <a:pt x="129" y="186"/>
                  </a:lnTo>
                  <a:lnTo>
                    <a:pt x="136" y="165"/>
                  </a:lnTo>
                  <a:lnTo>
                    <a:pt x="141" y="151"/>
                  </a:lnTo>
                  <a:lnTo>
                    <a:pt x="150" y="147"/>
                  </a:lnTo>
                  <a:lnTo>
                    <a:pt x="158" y="145"/>
                  </a:lnTo>
                  <a:lnTo>
                    <a:pt x="166" y="141"/>
                  </a:lnTo>
                  <a:lnTo>
                    <a:pt x="173" y="138"/>
                  </a:lnTo>
                  <a:lnTo>
                    <a:pt x="179" y="137"/>
                  </a:lnTo>
                  <a:lnTo>
                    <a:pt x="183" y="135"/>
                  </a:lnTo>
                  <a:lnTo>
                    <a:pt x="186" y="134"/>
                  </a:lnTo>
                  <a:lnTo>
                    <a:pt x="187" y="134"/>
                  </a:lnTo>
                  <a:lnTo>
                    <a:pt x="190" y="122"/>
                  </a:lnTo>
                  <a:lnTo>
                    <a:pt x="200" y="99"/>
                  </a:lnTo>
                  <a:lnTo>
                    <a:pt x="208" y="73"/>
                  </a:lnTo>
                  <a:lnTo>
                    <a:pt x="209" y="5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29" name="Freeform 32"/>
            <p:cNvSpPr>
              <a:spLocks/>
            </p:cNvSpPr>
            <p:nvPr/>
          </p:nvSpPr>
          <p:spPr bwMode="auto">
            <a:xfrm>
              <a:off x="1222" y="3300"/>
              <a:ext cx="33" cy="64"/>
            </a:xfrm>
            <a:custGeom>
              <a:avLst/>
              <a:gdLst>
                <a:gd name="T0" fmla="*/ 163 w 168"/>
                <a:gd name="T1" fmla="*/ 28 h 320"/>
                <a:gd name="T2" fmla="*/ 152 w 168"/>
                <a:gd name="T3" fmla="*/ 59 h 320"/>
                <a:gd name="T4" fmla="*/ 141 w 168"/>
                <a:gd name="T5" fmla="*/ 86 h 320"/>
                <a:gd name="T6" fmla="*/ 130 w 168"/>
                <a:gd name="T7" fmla="*/ 88 h 320"/>
                <a:gd name="T8" fmla="*/ 114 w 168"/>
                <a:gd name="T9" fmla="*/ 91 h 320"/>
                <a:gd name="T10" fmla="*/ 98 w 168"/>
                <a:gd name="T11" fmla="*/ 93 h 320"/>
                <a:gd name="T12" fmla="*/ 85 w 168"/>
                <a:gd name="T13" fmla="*/ 88 h 320"/>
                <a:gd name="T14" fmla="*/ 66 w 168"/>
                <a:gd name="T15" fmla="*/ 66 h 320"/>
                <a:gd name="T16" fmla="*/ 65 w 168"/>
                <a:gd name="T17" fmla="*/ 51 h 320"/>
                <a:gd name="T18" fmla="*/ 70 w 168"/>
                <a:gd name="T19" fmla="*/ 10 h 320"/>
                <a:gd name="T20" fmla="*/ 65 w 168"/>
                <a:gd name="T21" fmla="*/ 1 h 320"/>
                <a:gd name="T22" fmla="*/ 60 w 168"/>
                <a:gd name="T23" fmla="*/ 18 h 320"/>
                <a:gd name="T24" fmla="*/ 53 w 168"/>
                <a:gd name="T25" fmla="*/ 42 h 320"/>
                <a:gd name="T26" fmla="*/ 48 w 168"/>
                <a:gd name="T27" fmla="*/ 56 h 320"/>
                <a:gd name="T28" fmla="*/ 49 w 168"/>
                <a:gd name="T29" fmla="*/ 64 h 320"/>
                <a:gd name="T30" fmla="*/ 65 w 168"/>
                <a:gd name="T31" fmla="*/ 92 h 320"/>
                <a:gd name="T32" fmla="*/ 68 w 168"/>
                <a:gd name="T33" fmla="*/ 116 h 320"/>
                <a:gd name="T34" fmla="*/ 49 w 168"/>
                <a:gd name="T35" fmla="*/ 169 h 320"/>
                <a:gd name="T36" fmla="*/ 27 w 168"/>
                <a:gd name="T37" fmla="*/ 234 h 320"/>
                <a:gd name="T38" fmla="*/ 7 w 168"/>
                <a:gd name="T39" fmla="*/ 284 h 320"/>
                <a:gd name="T40" fmla="*/ 0 w 168"/>
                <a:gd name="T41" fmla="*/ 302 h 320"/>
                <a:gd name="T42" fmla="*/ 6 w 168"/>
                <a:gd name="T43" fmla="*/ 314 h 320"/>
                <a:gd name="T44" fmla="*/ 18 w 168"/>
                <a:gd name="T45" fmla="*/ 320 h 320"/>
                <a:gd name="T46" fmla="*/ 32 w 168"/>
                <a:gd name="T47" fmla="*/ 314 h 320"/>
                <a:gd name="T48" fmla="*/ 42 w 168"/>
                <a:gd name="T49" fmla="*/ 287 h 320"/>
                <a:gd name="T50" fmla="*/ 60 w 168"/>
                <a:gd name="T51" fmla="*/ 233 h 320"/>
                <a:gd name="T52" fmla="*/ 80 w 168"/>
                <a:gd name="T53" fmla="*/ 170 h 320"/>
                <a:gd name="T54" fmla="*/ 96 w 168"/>
                <a:gd name="T55" fmla="*/ 123 h 320"/>
                <a:gd name="T56" fmla="*/ 106 w 168"/>
                <a:gd name="T57" fmla="*/ 109 h 320"/>
                <a:gd name="T58" fmla="*/ 120 w 168"/>
                <a:gd name="T59" fmla="*/ 104 h 320"/>
                <a:gd name="T60" fmla="*/ 136 w 168"/>
                <a:gd name="T61" fmla="*/ 101 h 320"/>
                <a:gd name="T62" fmla="*/ 147 w 168"/>
                <a:gd name="T63" fmla="*/ 97 h 320"/>
                <a:gd name="T64" fmla="*/ 152 w 168"/>
                <a:gd name="T65" fmla="*/ 89 h 320"/>
                <a:gd name="T66" fmla="*/ 166 w 168"/>
                <a:gd name="T67" fmla="*/ 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320">
                  <a:moveTo>
                    <a:pt x="168" y="43"/>
                  </a:moveTo>
                  <a:lnTo>
                    <a:pt x="163" y="28"/>
                  </a:lnTo>
                  <a:lnTo>
                    <a:pt x="159" y="37"/>
                  </a:lnTo>
                  <a:lnTo>
                    <a:pt x="152" y="59"/>
                  </a:lnTo>
                  <a:lnTo>
                    <a:pt x="143" y="86"/>
                  </a:lnTo>
                  <a:lnTo>
                    <a:pt x="141" y="86"/>
                  </a:lnTo>
                  <a:lnTo>
                    <a:pt x="136" y="87"/>
                  </a:lnTo>
                  <a:lnTo>
                    <a:pt x="130" y="88"/>
                  </a:lnTo>
                  <a:lnTo>
                    <a:pt x="122" y="89"/>
                  </a:lnTo>
                  <a:lnTo>
                    <a:pt x="114" y="91"/>
                  </a:lnTo>
                  <a:lnTo>
                    <a:pt x="106" y="92"/>
                  </a:lnTo>
                  <a:lnTo>
                    <a:pt x="98" y="93"/>
                  </a:lnTo>
                  <a:lnTo>
                    <a:pt x="93" y="93"/>
                  </a:lnTo>
                  <a:lnTo>
                    <a:pt x="85" y="88"/>
                  </a:lnTo>
                  <a:lnTo>
                    <a:pt x="75" y="77"/>
                  </a:lnTo>
                  <a:lnTo>
                    <a:pt x="66" y="66"/>
                  </a:lnTo>
                  <a:lnTo>
                    <a:pt x="63" y="61"/>
                  </a:lnTo>
                  <a:lnTo>
                    <a:pt x="65" y="51"/>
                  </a:lnTo>
                  <a:lnTo>
                    <a:pt x="69" y="31"/>
                  </a:lnTo>
                  <a:lnTo>
                    <a:pt x="70" y="10"/>
                  </a:lnTo>
                  <a:lnTo>
                    <a:pt x="66" y="0"/>
                  </a:lnTo>
                  <a:lnTo>
                    <a:pt x="65" y="1"/>
                  </a:lnTo>
                  <a:lnTo>
                    <a:pt x="64" y="7"/>
                  </a:lnTo>
                  <a:lnTo>
                    <a:pt x="60" y="18"/>
                  </a:lnTo>
                  <a:lnTo>
                    <a:pt x="55" y="34"/>
                  </a:lnTo>
                  <a:lnTo>
                    <a:pt x="53" y="42"/>
                  </a:lnTo>
                  <a:lnTo>
                    <a:pt x="49" y="50"/>
                  </a:lnTo>
                  <a:lnTo>
                    <a:pt x="48" y="56"/>
                  </a:lnTo>
                  <a:lnTo>
                    <a:pt x="47" y="59"/>
                  </a:lnTo>
                  <a:lnTo>
                    <a:pt x="49" y="64"/>
                  </a:lnTo>
                  <a:lnTo>
                    <a:pt x="56" y="77"/>
                  </a:lnTo>
                  <a:lnTo>
                    <a:pt x="65" y="92"/>
                  </a:lnTo>
                  <a:lnTo>
                    <a:pt x="72" y="103"/>
                  </a:lnTo>
                  <a:lnTo>
                    <a:pt x="68" y="116"/>
                  </a:lnTo>
                  <a:lnTo>
                    <a:pt x="60" y="140"/>
                  </a:lnTo>
                  <a:lnTo>
                    <a:pt x="49" y="169"/>
                  </a:lnTo>
                  <a:lnTo>
                    <a:pt x="38" y="201"/>
                  </a:lnTo>
                  <a:lnTo>
                    <a:pt x="27" y="234"/>
                  </a:lnTo>
                  <a:lnTo>
                    <a:pt x="16" y="262"/>
                  </a:lnTo>
                  <a:lnTo>
                    <a:pt x="7" y="284"/>
                  </a:lnTo>
                  <a:lnTo>
                    <a:pt x="2" y="295"/>
                  </a:lnTo>
                  <a:lnTo>
                    <a:pt x="0" y="302"/>
                  </a:lnTo>
                  <a:lnTo>
                    <a:pt x="1" y="308"/>
                  </a:lnTo>
                  <a:lnTo>
                    <a:pt x="6" y="314"/>
                  </a:lnTo>
                  <a:lnTo>
                    <a:pt x="12" y="319"/>
                  </a:lnTo>
                  <a:lnTo>
                    <a:pt x="18" y="320"/>
                  </a:lnTo>
                  <a:lnTo>
                    <a:pt x="26" y="319"/>
                  </a:lnTo>
                  <a:lnTo>
                    <a:pt x="32" y="314"/>
                  </a:lnTo>
                  <a:lnTo>
                    <a:pt x="37" y="303"/>
                  </a:lnTo>
                  <a:lnTo>
                    <a:pt x="42" y="287"/>
                  </a:lnTo>
                  <a:lnTo>
                    <a:pt x="50" y="262"/>
                  </a:lnTo>
                  <a:lnTo>
                    <a:pt x="60" y="233"/>
                  </a:lnTo>
                  <a:lnTo>
                    <a:pt x="70" y="201"/>
                  </a:lnTo>
                  <a:lnTo>
                    <a:pt x="80" y="170"/>
                  </a:lnTo>
                  <a:lnTo>
                    <a:pt x="88" y="143"/>
                  </a:lnTo>
                  <a:lnTo>
                    <a:pt x="96" y="123"/>
                  </a:lnTo>
                  <a:lnTo>
                    <a:pt x="100" y="112"/>
                  </a:lnTo>
                  <a:lnTo>
                    <a:pt x="106" y="109"/>
                  </a:lnTo>
                  <a:lnTo>
                    <a:pt x="113" y="107"/>
                  </a:lnTo>
                  <a:lnTo>
                    <a:pt x="120" y="104"/>
                  </a:lnTo>
                  <a:lnTo>
                    <a:pt x="129" y="102"/>
                  </a:lnTo>
                  <a:lnTo>
                    <a:pt x="136" y="101"/>
                  </a:lnTo>
                  <a:lnTo>
                    <a:pt x="143" y="98"/>
                  </a:lnTo>
                  <a:lnTo>
                    <a:pt x="147" y="97"/>
                  </a:lnTo>
                  <a:lnTo>
                    <a:pt x="149" y="97"/>
                  </a:lnTo>
                  <a:lnTo>
                    <a:pt x="152" y="89"/>
                  </a:lnTo>
                  <a:lnTo>
                    <a:pt x="159" y="71"/>
                  </a:lnTo>
                  <a:lnTo>
                    <a:pt x="166" y="54"/>
                  </a:lnTo>
                  <a:lnTo>
                    <a:pt x="16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0" name="Freeform 33"/>
            <p:cNvSpPr>
              <a:spLocks/>
            </p:cNvSpPr>
            <p:nvPr/>
          </p:nvSpPr>
          <p:spPr bwMode="auto">
            <a:xfrm>
              <a:off x="1204" y="3356"/>
              <a:ext cx="29" cy="14"/>
            </a:xfrm>
            <a:custGeom>
              <a:avLst/>
              <a:gdLst>
                <a:gd name="T0" fmla="*/ 138 w 149"/>
                <a:gd name="T1" fmla="*/ 7 h 72"/>
                <a:gd name="T2" fmla="*/ 132 w 149"/>
                <a:gd name="T3" fmla="*/ 0 h 72"/>
                <a:gd name="T4" fmla="*/ 116 w 149"/>
                <a:gd name="T5" fmla="*/ 1 h 72"/>
                <a:gd name="T6" fmla="*/ 94 w 149"/>
                <a:gd name="T7" fmla="*/ 7 h 72"/>
                <a:gd name="T8" fmla="*/ 68 w 149"/>
                <a:gd name="T9" fmla="*/ 18 h 72"/>
                <a:gd name="T10" fmla="*/ 43 w 149"/>
                <a:gd name="T11" fmla="*/ 29 h 72"/>
                <a:gd name="T12" fmla="*/ 21 w 149"/>
                <a:gd name="T13" fmla="*/ 41 h 72"/>
                <a:gd name="T14" fmla="*/ 6 w 149"/>
                <a:gd name="T15" fmla="*/ 49 h 72"/>
                <a:gd name="T16" fmla="*/ 0 w 149"/>
                <a:gd name="T17" fmla="*/ 52 h 72"/>
                <a:gd name="T18" fmla="*/ 9 w 149"/>
                <a:gd name="T19" fmla="*/ 72 h 72"/>
                <a:gd name="T20" fmla="*/ 21 w 149"/>
                <a:gd name="T21" fmla="*/ 71 h 72"/>
                <a:gd name="T22" fmla="*/ 38 w 149"/>
                <a:gd name="T23" fmla="*/ 70 h 72"/>
                <a:gd name="T24" fmla="*/ 60 w 149"/>
                <a:gd name="T25" fmla="*/ 68 h 72"/>
                <a:gd name="T26" fmla="*/ 84 w 149"/>
                <a:gd name="T27" fmla="*/ 66 h 72"/>
                <a:gd name="T28" fmla="*/ 107 w 149"/>
                <a:gd name="T29" fmla="*/ 61 h 72"/>
                <a:gd name="T30" fmla="*/ 127 w 149"/>
                <a:gd name="T31" fmla="*/ 55 h 72"/>
                <a:gd name="T32" fmla="*/ 142 w 149"/>
                <a:gd name="T33" fmla="*/ 44 h 72"/>
                <a:gd name="T34" fmla="*/ 149 w 149"/>
                <a:gd name="T35" fmla="*/ 28 h 72"/>
                <a:gd name="T36" fmla="*/ 149 w 149"/>
                <a:gd name="T37" fmla="*/ 19 h 72"/>
                <a:gd name="T38" fmla="*/ 145 w 149"/>
                <a:gd name="T39" fmla="*/ 16 h 72"/>
                <a:gd name="T40" fmla="*/ 140 w 149"/>
                <a:gd name="T41" fmla="*/ 12 h 72"/>
                <a:gd name="T42" fmla="*/ 138 w 149"/>
                <a:gd name="T43"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72">
                  <a:moveTo>
                    <a:pt x="138" y="7"/>
                  </a:moveTo>
                  <a:lnTo>
                    <a:pt x="132" y="0"/>
                  </a:lnTo>
                  <a:lnTo>
                    <a:pt x="116" y="1"/>
                  </a:lnTo>
                  <a:lnTo>
                    <a:pt x="94" y="7"/>
                  </a:lnTo>
                  <a:lnTo>
                    <a:pt x="68" y="18"/>
                  </a:lnTo>
                  <a:lnTo>
                    <a:pt x="43" y="29"/>
                  </a:lnTo>
                  <a:lnTo>
                    <a:pt x="21" y="41"/>
                  </a:lnTo>
                  <a:lnTo>
                    <a:pt x="6" y="49"/>
                  </a:lnTo>
                  <a:lnTo>
                    <a:pt x="0" y="52"/>
                  </a:lnTo>
                  <a:lnTo>
                    <a:pt x="9" y="72"/>
                  </a:lnTo>
                  <a:lnTo>
                    <a:pt x="21" y="71"/>
                  </a:lnTo>
                  <a:lnTo>
                    <a:pt x="38" y="70"/>
                  </a:lnTo>
                  <a:lnTo>
                    <a:pt x="60" y="68"/>
                  </a:lnTo>
                  <a:lnTo>
                    <a:pt x="84" y="66"/>
                  </a:lnTo>
                  <a:lnTo>
                    <a:pt x="107" y="61"/>
                  </a:lnTo>
                  <a:lnTo>
                    <a:pt x="127" y="55"/>
                  </a:lnTo>
                  <a:lnTo>
                    <a:pt x="142" y="44"/>
                  </a:lnTo>
                  <a:lnTo>
                    <a:pt x="149" y="28"/>
                  </a:lnTo>
                  <a:lnTo>
                    <a:pt x="149" y="19"/>
                  </a:lnTo>
                  <a:lnTo>
                    <a:pt x="145" y="16"/>
                  </a:lnTo>
                  <a:lnTo>
                    <a:pt x="140" y="12"/>
                  </a:lnTo>
                  <a:lnTo>
                    <a:pt x="138" y="7"/>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1" name="Freeform 34"/>
            <p:cNvSpPr>
              <a:spLocks/>
            </p:cNvSpPr>
            <p:nvPr/>
          </p:nvSpPr>
          <p:spPr bwMode="auto">
            <a:xfrm>
              <a:off x="1205" y="3362"/>
              <a:ext cx="29" cy="13"/>
            </a:xfrm>
            <a:custGeom>
              <a:avLst/>
              <a:gdLst>
                <a:gd name="T0" fmla="*/ 0 w 142"/>
                <a:gd name="T1" fmla="*/ 44 h 69"/>
                <a:gd name="T2" fmla="*/ 11 w 142"/>
                <a:gd name="T3" fmla="*/ 69 h 69"/>
                <a:gd name="T4" fmla="*/ 15 w 142"/>
                <a:gd name="T5" fmla="*/ 69 h 69"/>
                <a:gd name="T6" fmla="*/ 26 w 142"/>
                <a:gd name="T7" fmla="*/ 67 h 69"/>
                <a:gd name="T8" fmla="*/ 42 w 142"/>
                <a:gd name="T9" fmla="*/ 66 h 69"/>
                <a:gd name="T10" fmla="*/ 61 w 142"/>
                <a:gd name="T11" fmla="*/ 64 h 69"/>
                <a:gd name="T12" fmla="*/ 82 w 142"/>
                <a:gd name="T13" fmla="*/ 60 h 69"/>
                <a:gd name="T14" fmla="*/ 102 w 142"/>
                <a:gd name="T15" fmla="*/ 55 h 69"/>
                <a:gd name="T16" fmla="*/ 120 w 142"/>
                <a:gd name="T17" fmla="*/ 48 h 69"/>
                <a:gd name="T18" fmla="*/ 135 w 142"/>
                <a:gd name="T19" fmla="*/ 40 h 69"/>
                <a:gd name="T20" fmla="*/ 140 w 142"/>
                <a:gd name="T21" fmla="*/ 37 h 69"/>
                <a:gd name="T22" fmla="*/ 142 w 142"/>
                <a:gd name="T23" fmla="*/ 32 h 69"/>
                <a:gd name="T24" fmla="*/ 142 w 142"/>
                <a:gd name="T25" fmla="*/ 28 h 69"/>
                <a:gd name="T26" fmla="*/ 141 w 142"/>
                <a:gd name="T27" fmla="*/ 24 h 69"/>
                <a:gd name="T28" fmla="*/ 140 w 142"/>
                <a:gd name="T29" fmla="*/ 20 h 69"/>
                <a:gd name="T30" fmla="*/ 142 w 142"/>
                <a:gd name="T31" fmla="*/ 12 h 69"/>
                <a:gd name="T32" fmla="*/ 142 w 142"/>
                <a:gd name="T33" fmla="*/ 6 h 69"/>
                <a:gd name="T34" fmla="*/ 140 w 142"/>
                <a:gd name="T35" fmla="*/ 0 h 69"/>
                <a:gd name="T36" fmla="*/ 130 w 142"/>
                <a:gd name="T37" fmla="*/ 15 h 69"/>
                <a:gd name="T38" fmla="*/ 114 w 142"/>
                <a:gd name="T39" fmla="*/ 24 h 69"/>
                <a:gd name="T40" fmla="*/ 93 w 142"/>
                <a:gd name="T41" fmla="*/ 32 h 69"/>
                <a:gd name="T42" fmla="*/ 71 w 142"/>
                <a:gd name="T43" fmla="*/ 37 h 69"/>
                <a:gd name="T44" fmla="*/ 49 w 142"/>
                <a:gd name="T45" fmla="*/ 39 h 69"/>
                <a:gd name="T46" fmla="*/ 28 w 142"/>
                <a:gd name="T47" fmla="*/ 42 h 69"/>
                <a:gd name="T48" fmla="*/ 11 w 142"/>
                <a:gd name="T49" fmla="*/ 43 h 69"/>
                <a:gd name="T50" fmla="*/ 0 w 142"/>
                <a:gd name="T51"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69">
                  <a:moveTo>
                    <a:pt x="0" y="44"/>
                  </a:moveTo>
                  <a:lnTo>
                    <a:pt x="11" y="69"/>
                  </a:lnTo>
                  <a:lnTo>
                    <a:pt x="15" y="69"/>
                  </a:lnTo>
                  <a:lnTo>
                    <a:pt x="26" y="67"/>
                  </a:lnTo>
                  <a:lnTo>
                    <a:pt x="42" y="66"/>
                  </a:lnTo>
                  <a:lnTo>
                    <a:pt x="61" y="64"/>
                  </a:lnTo>
                  <a:lnTo>
                    <a:pt x="82" y="60"/>
                  </a:lnTo>
                  <a:lnTo>
                    <a:pt x="102" y="55"/>
                  </a:lnTo>
                  <a:lnTo>
                    <a:pt x="120" y="48"/>
                  </a:lnTo>
                  <a:lnTo>
                    <a:pt x="135" y="40"/>
                  </a:lnTo>
                  <a:lnTo>
                    <a:pt x="140" y="37"/>
                  </a:lnTo>
                  <a:lnTo>
                    <a:pt x="142" y="32"/>
                  </a:lnTo>
                  <a:lnTo>
                    <a:pt x="142" y="28"/>
                  </a:lnTo>
                  <a:lnTo>
                    <a:pt x="141" y="24"/>
                  </a:lnTo>
                  <a:lnTo>
                    <a:pt x="140" y="20"/>
                  </a:lnTo>
                  <a:lnTo>
                    <a:pt x="142" y="12"/>
                  </a:lnTo>
                  <a:lnTo>
                    <a:pt x="142" y="6"/>
                  </a:lnTo>
                  <a:lnTo>
                    <a:pt x="140" y="0"/>
                  </a:lnTo>
                  <a:lnTo>
                    <a:pt x="130" y="15"/>
                  </a:lnTo>
                  <a:lnTo>
                    <a:pt x="114" y="24"/>
                  </a:lnTo>
                  <a:lnTo>
                    <a:pt x="93" y="32"/>
                  </a:lnTo>
                  <a:lnTo>
                    <a:pt x="71" y="37"/>
                  </a:lnTo>
                  <a:lnTo>
                    <a:pt x="49" y="39"/>
                  </a:lnTo>
                  <a:lnTo>
                    <a:pt x="28" y="42"/>
                  </a:lnTo>
                  <a:lnTo>
                    <a:pt x="11" y="43"/>
                  </a:lnTo>
                  <a:lnTo>
                    <a:pt x="0" y="44"/>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2" name="Freeform 36"/>
            <p:cNvSpPr>
              <a:spLocks/>
            </p:cNvSpPr>
            <p:nvPr/>
          </p:nvSpPr>
          <p:spPr bwMode="auto">
            <a:xfrm>
              <a:off x="1239" y="3532"/>
              <a:ext cx="61" cy="128"/>
            </a:xfrm>
            <a:custGeom>
              <a:avLst/>
              <a:gdLst>
                <a:gd name="T0" fmla="*/ 91 w 306"/>
                <a:gd name="T1" fmla="*/ 0 h 644"/>
                <a:gd name="T2" fmla="*/ 88 w 306"/>
                <a:gd name="T3" fmla="*/ 1 h 644"/>
                <a:gd name="T4" fmla="*/ 81 w 306"/>
                <a:gd name="T5" fmla="*/ 6 h 644"/>
                <a:gd name="T6" fmla="*/ 71 w 306"/>
                <a:gd name="T7" fmla="*/ 13 h 644"/>
                <a:gd name="T8" fmla="*/ 58 w 306"/>
                <a:gd name="T9" fmla="*/ 22 h 644"/>
                <a:gd name="T10" fmla="*/ 43 w 306"/>
                <a:gd name="T11" fmla="*/ 30 h 644"/>
                <a:gd name="T12" fmla="*/ 28 w 306"/>
                <a:gd name="T13" fmla="*/ 39 h 644"/>
                <a:gd name="T14" fmla="*/ 14 w 306"/>
                <a:gd name="T15" fmla="*/ 48 h 644"/>
                <a:gd name="T16" fmla="*/ 0 w 306"/>
                <a:gd name="T17" fmla="*/ 52 h 644"/>
                <a:gd name="T18" fmla="*/ 18 w 306"/>
                <a:gd name="T19" fmla="*/ 70 h 644"/>
                <a:gd name="T20" fmla="*/ 36 w 306"/>
                <a:gd name="T21" fmla="*/ 89 h 644"/>
                <a:gd name="T22" fmla="*/ 53 w 306"/>
                <a:gd name="T23" fmla="*/ 111 h 644"/>
                <a:gd name="T24" fmla="*/ 70 w 306"/>
                <a:gd name="T25" fmla="*/ 137 h 644"/>
                <a:gd name="T26" fmla="*/ 86 w 306"/>
                <a:gd name="T27" fmla="*/ 165 h 644"/>
                <a:gd name="T28" fmla="*/ 102 w 306"/>
                <a:gd name="T29" fmla="*/ 196 h 644"/>
                <a:gd name="T30" fmla="*/ 118 w 306"/>
                <a:gd name="T31" fmla="*/ 229 h 644"/>
                <a:gd name="T32" fmla="*/ 134 w 306"/>
                <a:gd name="T33" fmla="*/ 265 h 644"/>
                <a:gd name="T34" fmla="*/ 149 w 306"/>
                <a:gd name="T35" fmla="*/ 301 h 644"/>
                <a:gd name="T36" fmla="*/ 162 w 306"/>
                <a:gd name="T37" fmla="*/ 342 h 644"/>
                <a:gd name="T38" fmla="*/ 177 w 306"/>
                <a:gd name="T39" fmla="*/ 384 h 644"/>
                <a:gd name="T40" fmla="*/ 191 w 306"/>
                <a:gd name="T41" fmla="*/ 428 h 644"/>
                <a:gd name="T42" fmla="*/ 203 w 306"/>
                <a:gd name="T43" fmla="*/ 473 h 644"/>
                <a:gd name="T44" fmla="*/ 215 w 306"/>
                <a:gd name="T45" fmla="*/ 521 h 644"/>
                <a:gd name="T46" fmla="*/ 227 w 306"/>
                <a:gd name="T47" fmla="*/ 570 h 644"/>
                <a:gd name="T48" fmla="*/ 238 w 306"/>
                <a:gd name="T49" fmla="*/ 620 h 644"/>
                <a:gd name="T50" fmla="*/ 278 w 306"/>
                <a:gd name="T51" fmla="*/ 644 h 644"/>
                <a:gd name="T52" fmla="*/ 306 w 306"/>
                <a:gd name="T53" fmla="*/ 639 h 644"/>
                <a:gd name="T54" fmla="*/ 258 w 306"/>
                <a:gd name="T55" fmla="*/ 607 h 644"/>
                <a:gd name="T56" fmla="*/ 264 w 306"/>
                <a:gd name="T57" fmla="*/ 539 h 644"/>
                <a:gd name="T58" fmla="*/ 266 w 306"/>
                <a:gd name="T59" fmla="*/ 476 h 644"/>
                <a:gd name="T60" fmla="*/ 262 w 306"/>
                <a:gd name="T61" fmla="*/ 414 h 644"/>
                <a:gd name="T62" fmla="*/ 253 w 306"/>
                <a:gd name="T63" fmla="*/ 357 h 644"/>
                <a:gd name="T64" fmla="*/ 242 w 306"/>
                <a:gd name="T65" fmla="*/ 303 h 644"/>
                <a:gd name="T66" fmla="*/ 227 w 306"/>
                <a:gd name="T67" fmla="*/ 254 h 644"/>
                <a:gd name="T68" fmla="*/ 211 w 306"/>
                <a:gd name="T69" fmla="*/ 207 h 644"/>
                <a:gd name="T70" fmla="*/ 193 w 306"/>
                <a:gd name="T71" fmla="*/ 165 h 644"/>
                <a:gd name="T72" fmla="*/ 176 w 306"/>
                <a:gd name="T73" fmla="*/ 127 h 644"/>
                <a:gd name="T74" fmla="*/ 157 w 306"/>
                <a:gd name="T75" fmla="*/ 95 h 644"/>
                <a:gd name="T76" fmla="*/ 140 w 306"/>
                <a:gd name="T77" fmla="*/ 66 h 644"/>
                <a:gd name="T78" fmla="*/ 124 w 306"/>
                <a:gd name="T79" fmla="*/ 43 h 644"/>
                <a:gd name="T80" fmla="*/ 111 w 306"/>
                <a:gd name="T81" fmla="*/ 24 h 644"/>
                <a:gd name="T82" fmla="*/ 101 w 306"/>
                <a:gd name="T83" fmla="*/ 11 h 644"/>
                <a:gd name="T84" fmla="*/ 93 w 306"/>
                <a:gd name="T85" fmla="*/ 2 h 644"/>
                <a:gd name="T86" fmla="*/ 91 w 306"/>
                <a:gd name="T8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644">
                  <a:moveTo>
                    <a:pt x="91" y="0"/>
                  </a:moveTo>
                  <a:lnTo>
                    <a:pt x="88" y="1"/>
                  </a:lnTo>
                  <a:lnTo>
                    <a:pt x="81" y="6"/>
                  </a:lnTo>
                  <a:lnTo>
                    <a:pt x="71" y="13"/>
                  </a:lnTo>
                  <a:lnTo>
                    <a:pt x="58" y="22"/>
                  </a:lnTo>
                  <a:lnTo>
                    <a:pt x="43" y="30"/>
                  </a:lnTo>
                  <a:lnTo>
                    <a:pt x="28" y="39"/>
                  </a:lnTo>
                  <a:lnTo>
                    <a:pt x="14" y="48"/>
                  </a:lnTo>
                  <a:lnTo>
                    <a:pt x="0" y="52"/>
                  </a:lnTo>
                  <a:lnTo>
                    <a:pt x="18" y="70"/>
                  </a:lnTo>
                  <a:lnTo>
                    <a:pt x="36" y="89"/>
                  </a:lnTo>
                  <a:lnTo>
                    <a:pt x="53" y="111"/>
                  </a:lnTo>
                  <a:lnTo>
                    <a:pt x="70" y="137"/>
                  </a:lnTo>
                  <a:lnTo>
                    <a:pt x="86" y="165"/>
                  </a:lnTo>
                  <a:lnTo>
                    <a:pt x="102" y="196"/>
                  </a:lnTo>
                  <a:lnTo>
                    <a:pt x="118" y="229"/>
                  </a:lnTo>
                  <a:lnTo>
                    <a:pt x="134" y="265"/>
                  </a:lnTo>
                  <a:lnTo>
                    <a:pt x="149" y="301"/>
                  </a:lnTo>
                  <a:lnTo>
                    <a:pt x="162" y="342"/>
                  </a:lnTo>
                  <a:lnTo>
                    <a:pt x="177" y="384"/>
                  </a:lnTo>
                  <a:lnTo>
                    <a:pt x="191" y="428"/>
                  </a:lnTo>
                  <a:lnTo>
                    <a:pt x="203" y="473"/>
                  </a:lnTo>
                  <a:lnTo>
                    <a:pt x="215" y="521"/>
                  </a:lnTo>
                  <a:lnTo>
                    <a:pt x="227" y="570"/>
                  </a:lnTo>
                  <a:lnTo>
                    <a:pt x="238" y="620"/>
                  </a:lnTo>
                  <a:lnTo>
                    <a:pt x="278" y="644"/>
                  </a:lnTo>
                  <a:lnTo>
                    <a:pt x="306" y="639"/>
                  </a:lnTo>
                  <a:lnTo>
                    <a:pt x="258" y="607"/>
                  </a:lnTo>
                  <a:lnTo>
                    <a:pt x="264" y="539"/>
                  </a:lnTo>
                  <a:lnTo>
                    <a:pt x="266" y="476"/>
                  </a:lnTo>
                  <a:lnTo>
                    <a:pt x="262" y="414"/>
                  </a:lnTo>
                  <a:lnTo>
                    <a:pt x="253" y="357"/>
                  </a:lnTo>
                  <a:lnTo>
                    <a:pt x="242" y="303"/>
                  </a:lnTo>
                  <a:lnTo>
                    <a:pt x="227" y="254"/>
                  </a:lnTo>
                  <a:lnTo>
                    <a:pt x="211" y="207"/>
                  </a:lnTo>
                  <a:lnTo>
                    <a:pt x="193" y="165"/>
                  </a:lnTo>
                  <a:lnTo>
                    <a:pt x="176" y="127"/>
                  </a:lnTo>
                  <a:lnTo>
                    <a:pt x="157" y="95"/>
                  </a:lnTo>
                  <a:lnTo>
                    <a:pt x="140" y="66"/>
                  </a:lnTo>
                  <a:lnTo>
                    <a:pt x="124" y="43"/>
                  </a:lnTo>
                  <a:lnTo>
                    <a:pt x="111" y="24"/>
                  </a:lnTo>
                  <a:lnTo>
                    <a:pt x="101" y="11"/>
                  </a:lnTo>
                  <a:lnTo>
                    <a:pt x="93" y="2"/>
                  </a:lnTo>
                  <a:lnTo>
                    <a:pt x="91"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3" name="Freeform 37"/>
            <p:cNvSpPr>
              <a:spLocks/>
            </p:cNvSpPr>
            <p:nvPr/>
          </p:nvSpPr>
          <p:spPr bwMode="auto">
            <a:xfrm>
              <a:off x="1281" y="3653"/>
              <a:ext cx="23" cy="9"/>
            </a:xfrm>
            <a:custGeom>
              <a:avLst/>
              <a:gdLst>
                <a:gd name="T0" fmla="*/ 76 w 115"/>
                <a:gd name="T1" fmla="*/ 33 h 46"/>
                <a:gd name="T2" fmla="*/ 68 w 115"/>
                <a:gd name="T3" fmla="*/ 32 h 46"/>
                <a:gd name="T4" fmla="*/ 59 w 115"/>
                <a:gd name="T5" fmla="*/ 29 h 46"/>
                <a:gd name="T6" fmla="*/ 46 w 115"/>
                <a:gd name="T7" fmla="*/ 23 h 46"/>
                <a:gd name="T8" fmla="*/ 33 w 115"/>
                <a:gd name="T9" fmla="*/ 17 h 46"/>
                <a:gd name="T10" fmla="*/ 21 w 115"/>
                <a:gd name="T11" fmla="*/ 11 h 46"/>
                <a:gd name="T12" fmla="*/ 9 w 115"/>
                <a:gd name="T13" fmla="*/ 5 h 46"/>
                <a:gd name="T14" fmla="*/ 2 w 115"/>
                <a:gd name="T15" fmla="*/ 1 h 46"/>
                <a:gd name="T16" fmla="*/ 0 w 115"/>
                <a:gd name="T17" fmla="*/ 0 h 46"/>
                <a:gd name="T18" fmla="*/ 6 w 115"/>
                <a:gd name="T19" fmla="*/ 43 h 46"/>
                <a:gd name="T20" fmla="*/ 17 w 115"/>
                <a:gd name="T21" fmla="*/ 43 h 46"/>
                <a:gd name="T22" fmla="*/ 19 w 115"/>
                <a:gd name="T23" fmla="*/ 27 h 46"/>
                <a:gd name="T24" fmla="*/ 49 w 115"/>
                <a:gd name="T25" fmla="*/ 43 h 46"/>
                <a:gd name="T26" fmla="*/ 51 w 115"/>
                <a:gd name="T27" fmla="*/ 43 h 46"/>
                <a:gd name="T28" fmla="*/ 56 w 115"/>
                <a:gd name="T29" fmla="*/ 44 h 46"/>
                <a:gd name="T30" fmla="*/ 64 w 115"/>
                <a:gd name="T31" fmla="*/ 45 h 46"/>
                <a:gd name="T32" fmla="*/ 73 w 115"/>
                <a:gd name="T33" fmla="*/ 45 h 46"/>
                <a:gd name="T34" fmla="*/ 84 w 115"/>
                <a:gd name="T35" fmla="*/ 46 h 46"/>
                <a:gd name="T36" fmla="*/ 94 w 115"/>
                <a:gd name="T37" fmla="*/ 46 h 46"/>
                <a:gd name="T38" fmla="*/ 104 w 115"/>
                <a:gd name="T39" fmla="*/ 45 h 46"/>
                <a:gd name="T40" fmla="*/ 112 w 115"/>
                <a:gd name="T41" fmla="*/ 44 h 46"/>
                <a:gd name="T42" fmla="*/ 115 w 115"/>
                <a:gd name="T43" fmla="*/ 41 h 46"/>
                <a:gd name="T44" fmla="*/ 115 w 115"/>
                <a:gd name="T45" fmla="*/ 39 h 46"/>
                <a:gd name="T46" fmla="*/ 113 w 115"/>
                <a:gd name="T47" fmla="*/ 37 h 46"/>
                <a:gd name="T48" fmla="*/ 107 w 115"/>
                <a:gd name="T49" fmla="*/ 34 h 46"/>
                <a:gd name="T50" fmla="*/ 100 w 115"/>
                <a:gd name="T51" fmla="*/ 32 h 46"/>
                <a:gd name="T52" fmla="*/ 94 w 115"/>
                <a:gd name="T53" fmla="*/ 29 h 46"/>
                <a:gd name="T54" fmla="*/ 89 w 115"/>
                <a:gd name="T55" fmla="*/ 28 h 46"/>
                <a:gd name="T56" fmla="*/ 88 w 115"/>
                <a:gd name="T57" fmla="*/ 28 h 46"/>
                <a:gd name="T58" fmla="*/ 88 w 115"/>
                <a:gd name="T59" fmla="*/ 28 h 46"/>
                <a:gd name="T60" fmla="*/ 87 w 115"/>
                <a:gd name="T61" fmla="*/ 29 h 46"/>
                <a:gd name="T62" fmla="*/ 83 w 115"/>
                <a:gd name="T63" fmla="*/ 32 h 46"/>
                <a:gd name="T64" fmla="*/ 76 w 115"/>
                <a:gd name="T6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46">
                  <a:moveTo>
                    <a:pt x="76" y="33"/>
                  </a:moveTo>
                  <a:lnTo>
                    <a:pt x="68" y="32"/>
                  </a:lnTo>
                  <a:lnTo>
                    <a:pt x="59" y="29"/>
                  </a:lnTo>
                  <a:lnTo>
                    <a:pt x="46" y="23"/>
                  </a:lnTo>
                  <a:lnTo>
                    <a:pt x="33" y="17"/>
                  </a:lnTo>
                  <a:lnTo>
                    <a:pt x="21" y="11"/>
                  </a:lnTo>
                  <a:lnTo>
                    <a:pt x="9" y="5"/>
                  </a:lnTo>
                  <a:lnTo>
                    <a:pt x="2" y="1"/>
                  </a:lnTo>
                  <a:lnTo>
                    <a:pt x="0" y="0"/>
                  </a:lnTo>
                  <a:lnTo>
                    <a:pt x="6" y="43"/>
                  </a:lnTo>
                  <a:lnTo>
                    <a:pt x="17" y="43"/>
                  </a:lnTo>
                  <a:lnTo>
                    <a:pt x="19" y="27"/>
                  </a:lnTo>
                  <a:lnTo>
                    <a:pt x="49" y="43"/>
                  </a:lnTo>
                  <a:lnTo>
                    <a:pt x="51" y="43"/>
                  </a:lnTo>
                  <a:lnTo>
                    <a:pt x="56" y="44"/>
                  </a:lnTo>
                  <a:lnTo>
                    <a:pt x="64" y="45"/>
                  </a:lnTo>
                  <a:lnTo>
                    <a:pt x="73" y="45"/>
                  </a:lnTo>
                  <a:lnTo>
                    <a:pt x="84" y="46"/>
                  </a:lnTo>
                  <a:lnTo>
                    <a:pt x="94" y="46"/>
                  </a:lnTo>
                  <a:lnTo>
                    <a:pt x="104" y="45"/>
                  </a:lnTo>
                  <a:lnTo>
                    <a:pt x="112" y="44"/>
                  </a:lnTo>
                  <a:lnTo>
                    <a:pt x="115" y="41"/>
                  </a:lnTo>
                  <a:lnTo>
                    <a:pt x="115" y="39"/>
                  </a:lnTo>
                  <a:lnTo>
                    <a:pt x="113" y="37"/>
                  </a:lnTo>
                  <a:lnTo>
                    <a:pt x="107" y="34"/>
                  </a:lnTo>
                  <a:lnTo>
                    <a:pt x="100" y="32"/>
                  </a:lnTo>
                  <a:lnTo>
                    <a:pt x="94" y="29"/>
                  </a:lnTo>
                  <a:lnTo>
                    <a:pt x="89" y="28"/>
                  </a:lnTo>
                  <a:lnTo>
                    <a:pt x="88" y="28"/>
                  </a:lnTo>
                  <a:lnTo>
                    <a:pt x="88" y="28"/>
                  </a:lnTo>
                  <a:lnTo>
                    <a:pt x="87" y="29"/>
                  </a:lnTo>
                  <a:lnTo>
                    <a:pt x="83" y="32"/>
                  </a:lnTo>
                  <a:lnTo>
                    <a:pt x="7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4" name="Freeform 38"/>
            <p:cNvSpPr>
              <a:spLocks/>
            </p:cNvSpPr>
            <p:nvPr/>
          </p:nvSpPr>
          <p:spPr bwMode="auto">
            <a:xfrm>
              <a:off x="1111" y="3533"/>
              <a:ext cx="86" cy="107"/>
            </a:xfrm>
            <a:custGeom>
              <a:avLst/>
              <a:gdLst>
                <a:gd name="T0" fmla="*/ 430 w 430"/>
                <a:gd name="T1" fmla="*/ 2 h 538"/>
                <a:gd name="T2" fmla="*/ 419 w 430"/>
                <a:gd name="T3" fmla="*/ 0 h 538"/>
                <a:gd name="T4" fmla="*/ 407 w 430"/>
                <a:gd name="T5" fmla="*/ 3 h 538"/>
                <a:gd name="T6" fmla="*/ 392 w 430"/>
                <a:gd name="T7" fmla="*/ 11 h 538"/>
                <a:gd name="T8" fmla="*/ 376 w 430"/>
                <a:gd name="T9" fmla="*/ 23 h 538"/>
                <a:gd name="T10" fmla="*/ 359 w 430"/>
                <a:gd name="T11" fmla="*/ 39 h 538"/>
                <a:gd name="T12" fmla="*/ 340 w 430"/>
                <a:gd name="T13" fmla="*/ 57 h 538"/>
                <a:gd name="T14" fmla="*/ 322 w 430"/>
                <a:gd name="T15" fmla="*/ 78 h 538"/>
                <a:gd name="T16" fmla="*/ 303 w 430"/>
                <a:gd name="T17" fmla="*/ 100 h 538"/>
                <a:gd name="T18" fmla="*/ 285 w 430"/>
                <a:gd name="T19" fmla="*/ 125 h 538"/>
                <a:gd name="T20" fmla="*/ 267 w 430"/>
                <a:gd name="T21" fmla="*/ 148 h 538"/>
                <a:gd name="T22" fmla="*/ 251 w 430"/>
                <a:gd name="T23" fmla="*/ 173 h 538"/>
                <a:gd name="T24" fmla="*/ 235 w 430"/>
                <a:gd name="T25" fmla="*/ 195 h 538"/>
                <a:gd name="T26" fmla="*/ 221 w 430"/>
                <a:gd name="T27" fmla="*/ 217 h 538"/>
                <a:gd name="T28" fmla="*/ 210 w 430"/>
                <a:gd name="T29" fmla="*/ 236 h 538"/>
                <a:gd name="T30" fmla="*/ 200 w 430"/>
                <a:gd name="T31" fmla="*/ 253 h 538"/>
                <a:gd name="T32" fmla="*/ 194 w 430"/>
                <a:gd name="T33" fmla="*/ 267 h 538"/>
                <a:gd name="T34" fmla="*/ 166 w 430"/>
                <a:gd name="T35" fmla="*/ 325 h 538"/>
                <a:gd name="T36" fmla="*/ 135 w 430"/>
                <a:gd name="T37" fmla="*/ 374 h 538"/>
                <a:gd name="T38" fmla="*/ 102 w 430"/>
                <a:gd name="T39" fmla="*/ 417 h 538"/>
                <a:gd name="T40" fmla="*/ 71 w 430"/>
                <a:gd name="T41" fmla="*/ 451 h 538"/>
                <a:gd name="T42" fmla="*/ 43 w 430"/>
                <a:gd name="T43" fmla="*/ 478 h 538"/>
                <a:gd name="T44" fmla="*/ 21 w 430"/>
                <a:gd name="T45" fmla="*/ 497 h 538"/>
                <a:gd name="T46" fmla="*/ 5 w 430"/>
                <a:gd name="T47" fmla="*/ 510 h 538"/>
                <a:gd name="T48" fmla="*/ 0 w 430"/>
                <a:gd name="T49" fmla="*/ 513 h 538"/>
                <a:gd name="T50" fmla="*/ 2 w 430"/>
                <a:gd name="T51" fmla="*/ 538 h 538"/>
                <a:gd name="T52" fmla="*/ 45 w 430"/>
                <a:gd name="T53" fmla="*/ 499 h 538"/>
                <a:gd name="T54" fmla="*/ 86 w 430"/>
                <a:gd name="T55" fmla="*/ 459 h 538"/>
                <a:gd name="T56" fmla="*/ 125 w 430"/>
                <a:gd name="T57" fmla="*/ 421 h 538"/>
                <a:gd name="T58" fmla="*/ 163 w 430"/>
                <a:gd name="T59" fmla="*/ 383 h 538"/>
                <a:gd name="T60" fmla="*/ 199 w 430"/>
                <a:gd name="T61" fmla="*/ 345 h 538"/>
                <a:gd name="T62" fmla="*/ 232 w 430"/>
                <a:gd name="T63" fmla="*/ 309 h 538"/>
                <a:gd name="T64" fmla="*/ 264 w 430"/>
                <a:gd name="T65" fmla="*/ 273 h 538"/>
                <a:gd name="T66" fmla="*/ 294 w 430"/>
                <a:gd name="T67" fmla="*/ 238 h 538"/>
                <a:gd name="T68" fmla="*/ 319 w 430"/>
                <a:gd name="T69" fmla="*/ 203 h 538"/>
                <a:gd name="T70" fmla="*/ 344 w 430"/>
                <a:gd name="T71" fmla="*/ 170 h 538"/>
                <a:gd name="T72" fmla="*/ 366 w 430"/>
                <a:gd name="T73" fmla="*/ 138 h 538"/>
                <a:gd name="T74" fmla="*/ 385 w 430"/>
                <a:gd name="T75" fmla="*/ 108 h 538"/>
                <a:gd name="T76" fmla="*/ 401 w 430"/>
                <a:gd name="T77" fmla="*/ 79 h 538"/>
                <a:gd name="T78" fmla="*/ 413 w 430"/>
                <a:gd name="T79" fmla="*/ 51 h 538"/>
                <a:gd name="T80" fmla="*/ 424 w 430"/>
                <a:gd name="T81" fmla="*/ 27 h 538"/>
                <a:gd name="T82" fmla="*/ 430 w 430"/>
                <a:gd name="T83" fmla="*/ 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538">
                  <a:moveTo>
                    <a:pt x="430" y="2"/>
                  </a:moveTo>
                  <a:lnTo>
                    <a:pt x="419" y="0"/>
                  </a:lnTo>
                  <a:lnTo>
                    <a:pt x="407" y="3"/>
                  </a:lnTo>
                  <a:lnTo>
                    <a:pt x="392" y="11"/>
                  </a:lnTo>
                  <a:lnTo>
                    <a:pt x="376" y="23"/>
                  </a:lnTo>
                  <a:lnTo>
                    <a:pt x="359" y="39"/>
                  </a:lnTo>
                  <a:lnTo>
                    <a:pt x="340" y="57"/>
                  </a:lnTo>
                  <a:lnTo>
                    <a:pt x="322" y="78"/>
                  </a:lnTo>
                  <a:lnTo>
                    <a:pt x="303" y="100"/>
                  </a:lnTo>
                  <a:lnTo>
                    <a:pt x="285" y="125"/>
                  </a:lnTo>
                  <a:lnTo>
                    <a:pt x="267" y="148"/>
                  </a:lnTo>
                  <a:lnTo>
                    <a:pt x="251" y="173"/>
                  </a:lnTo>
                  <a:lnTo>
                    <a:pt x="235" y="195"/>
                  </a:lnTo>
                  <a:lnTo>
                    <a:pt x="221" y="217"/>
                  </a:lnTo>
                  <a:lnTo>
                    <a:pt x="210" y="236"/>
                  </a:lnTo>
                  <a:lnTo>
                    <a:pt x="200" y="253"/>
                  </a:lnTo>
                  <a:lnTo>
                    <a:pt x="194" y="267"/>
                  </a:lnTo>
                  <a:lnTo>
                    <a:pt x="166" y="325"/>
                  </a:lnTo>
                  <a:lnTo>
                    <a:pt x="135" y="374"/>
                  </a:lnTo>
                  <a:lnTo>
                    <a:pt x="102" y="417"/>
                  </a:lnTo>
                  <a:lnTo>
                    <a:pt x="71" y="451"/>
                  </a:lnTo>
                  <a:lnTo>
                    <a:pt x="43" y="478"/>
                  </a:lnTo>
                  <a:lnTo>
                    <a:pt x="21" y="497"/>
                  </a:lnTo>
                  <a:lnTo>
                    <a:pt x="5" y="510"/>
                  </a:lnTo>
                  <a:lnTo>
                    <a:pt x="0" y="513"/>
                  </a:lnTo>
                  <a:lnTo>
                    <a:pt x="2" y="538"/>
                  </a:lnTo>
                  <a:lnTo>
                    <a:pt x="45" y="499"/>
                  </a:lnTo>
                  <a:lnTo>
                    <a:pt x="86" y="459"/>
                  </a:lnTo>
                  <a:lnTo>
                    <a:pt x="125" y="421"/>
                  </a:lnTo>
                  <a:lnTo>
                    <a:pt x="163" y="383"/>
                  </a:lnTo>
                  <a:lnTo>
                    <a:pt x="199" y="345"/>
                  </a:lnTo>
                  <a:lnTo>
                    <a:pt x="232" y="309"/>
                  </a:lnTo>
                  <a:lnTo>
                    <a:pt x="264" y="273"/>
                  </a:lnTo>
                  <a:lnTo>
                    <a:pt x="294" y="238"/>
                  </a:lnTo>
                  <a:lnTo>
                    <a:pt x="319" y="203"/>
                  </a:lnTo>
                  <a:lnTo>
                    <a:pt x="344" y="170"/>
                  </a:lnTo>
                  <a:lnTo>
                    <a:pt x="366" y="138"/>
                  </a:lnTo>
                  <a:lnTo>
                    <a:pt x="385" y="108"/>
                  </a:lnTo>
                  <a:lnTo>
                    <a:pt x="401" y="79"/>
                  </a:lnTo>
                  <a:lnTo>
                    <a:pt x="413" y="51"/>
                  </a:lnTo>
                  <a:lnTo>
                    <a:pt x="424" y="27"/>
                  </a:lnTo>
                  <a:lnTo>
                    <a:pt x="430" y="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5" name="Freeform 39"/>
            <p:cNvSpPr>
              <a:spLocks/>
            </p:cNvSpPr>
            <p:nvPr/>
          </p:nvSpPr>
          <p:spPr bwMode="auto">
            <a:xfrm>
              <a:off x="1111" y="3533"/>
              <a:ext cx="95" cy="119"/>
            </a:xfrm>
            <a:custGeom>
              <a:avLst/>
              <a:gdLst>
                <a:gd name="T0" fmla="*/ 329 w 478"/>
                <a:gd name="T1" fmla="*/ 350 h 594"/>
                <a:gd name="T2" fmla="*/ 370 w 478"/>
                <a:gd name="T3" fmla="*/ 294 h 594"/>
                <a:gd name="T4" fmla="*/ 403 w 478"/>
                <a:gd name="T5" fmla="*/ 238 h 594"/>
                <a:gd name="T6" fmla="*/ 429 w 478"/>
                <a:gd name="T7" fmla="*/ 185 h 594"/>
                <a:gd name="T8" fmla="*/ 448 w 478"/>
                <a:gd name="T9" fmla="*/ 136 h 594"/>
                <a:gd name="T10" fmla="*/ 463 w 478"/>
                <a:gd name="T11" fmla="*/ 95 h 594"/>
                <a:gd name="T12" fmla="*/ 472 w 478"/>
                <a:gd name="T13" fmla="*/ 63 h 594"/>
                <a:gd name="T14" fmla="*/ 476 w 478"/>
                <a:gd name="T15" fmla="*/ 41 h 594"/>
                <a:gd name="T16" fmla="*/ 478 w 478"/>
                <a:gd name="T17" fmla="*/ 33 h 594"/>
                <a:gd name="T18" fmla="*/ 476 w 478"/>
                <a:gd name="T19" fmla="*/ 32 h 594"/>
                <a:gd name="T20" fmla="*/ 474 w 478"/>
                <a:gd name="T21" fmla="*/ 30 h 594"/>
                <a:gd name="T22" fmla="*/ 470 w 478"/>
                <a:gd name="T23" fmla="*/ 27 h 594"/>
                <a:gd name="T24" fmla="*/ 464 w 478"/>
                <a:gd name="T25" fmla="*/ 22 h 594"/>
                <a:gd name="T26" fmla="*/ 458 w 478"/>
                <a:gd name="T27" fmla="*/ 17 h 594"/>
                <a:gd name="T28" fmla="*/ 449 w 478"/>
                <a:gd name="T29" fmla="*/ 11 h 594"/>
                <a:gd name="T30" fmla="*/ 441 w 478"/>
                <a:gd name="T31" fmla="*/ 6 h 594"/>
                <a:gd name="T32" fmla="*/ 431 w 478"/>
                <a:gd name="T33" fmla="*/ 0 h 594"/>
                <a:gd name="T34" fmla="*/ 422 w 478"/>
                <a:gd name="T35" fmla="*/ 28 h 594"/>
                <a:gd name="T36" fmla="*/ 410 w 478"/>
                <a:gd name="T37" fmla="*/ 59 h 594"/>
                <a:gd name="T38" fmla="*/ 393 w 478"/>
                <a:gd name="T39" fmla="*/ 92 h 594"/>
                <a:gd name="T40" fmla="*/ 372 w 478"/>
                <a:gd name="T41" fmla="*/ 128 h 594"/>
                <a:gd name="T42" fmla="*/ 347 w 478"/>
                <a:gd name="T43" fmla="*/ 164 h 594"/>
                <a:gd name="T44" fmla="*/ 318 w 478"/>
                <a:gd name="T45" fmla="*/ 202 h 594"/>
                <a:gd name="T46" fmla="*/ 286 w 478"/>
                <a:gd name="T47" fmla="*/ 243 h 594"/>
                <a:gd name="T48" fmla="*/ 250 w 478"/>
                <a:gd name="T49" fmla="*/ 285 h 594"/>
                <a:gd name="T50" fmla="*/ 238 w 478"/>
                <a:gd name="T51" fmla="*/ 299 h 594"/>
                <a:gd name="T52" fmla="*/ 225 w 478"/>
                <a:gd name="T53" fmla="*/ 314 h 594"/>
                <a:gd name="T54" fmla="*/ 211 w 478"/>
                <a:gd name="T55" fmla="*/ 329 h 594"/>
                <a:gd name="T56" fmla="*/ 196 w 478"/>
                <a:gd name="T57" fmla="*/ 345 h 594"/>
                <a:gd name="T58" fmla="*/ 181 w 478"/>
                <a:gd name="T59" fmla="*/ 359 h 594"/>
                <a:gd name="T60" fmla="*/ 167 w 478"/>
                <a:gd name="T61" fmla="*/ 375 h 594"/>
                <a:gd name="T62" fmla="*/ 152 w 478"/>
                <a:gd name="T63" fmla="*/ 390 h 594"/>
                <a:gd name="T64" fmla="*/ 137 w 478"/>
                <a:gd name="T65" fmla="*/ 406 h 594"/>
                <a:gd name="T66" fmla="*/ 121 w 478"/>
                <a:gd name="T67" fmla="*/ 422 h 594"/>
                <a:gd name="T68" fmla="*/ 105 w 478"/>
                <a:gd name="T69" fmla="*/ 437 h 594"/>
                <a:gd name="T70" fmla="*/ 88 w 478"/>
                <a:gd name="T71" fmla="*/ 453 h 594"/>
                <a:gd name="T72" fmla="*/ 72 w 478"/>
                <a:gd name="T73" fmla="*/ 469 h 594"/>
                <a:gd name="T74" fmla="*/ 55 w 478"/>
                <a:gd name="T75" fmla="*/ 484 h 594"/>
                <a:gd name="T76" fmla="*/ 38 w 478"/>
                <a:gd name="T77" fmla="*/ 502 h 594"/>
                <a:gd name="T78" fmla="*/ 20 w 478"/>
                <a:gd name="T79" fmla="*/ 518 h 594"/>
                <a:gd name="T80" fmla="*/ 2 w 478"/>
                <a:gd name="T81" fmla="*/ 534 h 594"/>
                <a:gd name="T82" fmla="*/ 0 w 478"/>
                <a:gd name="T83" fmla="*/ 575 h 594"/>
                <a:gd name="T84" fmla="*/ 18 w 478"/>
                <a:gd name="T85" fmla="*/ 594 h 594"/>
                <a:gd name="T86" fmla="*/ 25 w 478"/>
                <a:gd name="T87" fmla="*/ 540 h 594"/>
                <a:gd name="T88" fmla="*/ 51 w 478"/>
                <a:gd name="T89" fmla="*/ 534 h 594"/>
                <a:gd name="T90" fmla="*/ 76 w 478"/>
                <a:gd name="T91" fmla="*/ 526 h 594"/>
                <a:gd name="T92" fmla="*/ 99 w 478"/>
                <a:gd name="T93" fmla="*/ 518 h 594"/>
                <a:gd name="T94" fmla="*/ 122 w 478"/>
                <a:gd name="T95" fmla="*/ 508 h 594"/>
                <a:gd name="T96" fmla="*/ 143 w 478"/>
                <a:gd name="T97" fmla="*/ 498 h 594"/>
                <a:gd name="T98" fmla="*/ 164 w 478"/>
                <a:gd name="T99" fmla="*/ 487 h 594"/>
                <a:gd name="T100" fmla="*/ 185 w 478"/>
                <a:gd name="T101" fmla="*/ 476 h 594"/>
                <a:gd name="T102" fmla="*/ 204 w 478"/>
                <a:gd name="T103" fmla="*/ 464 h 594"/>
                <a:gd name="T104" fmla="*/ 222 w 478"/>
                <a:gd name="T105" fmla="*/ 450 h 594"/>
                <a:gd name="T106" fmla="*/ 239 w 478"/>
                <a:gd name="T107" fmla="*/ 438 h 594"/>
                <a:gd name="T108" fmla="*/ 256 w 478"/>
                <a:gd name="T109" fmla="*/ 423 h 594"/>
                <a:gd name="T110" fmla="*/ 272 w 478"/>
                <a:gd name="T111" fmla="*/ 410 h 594"/>
                <a:gd name="T112" fmla="*/ 287 w 478"/>
                <a:gd name="T113" fmla="*/ 395 h 594"/>
                <a:gd name="T114" fmla="*/ 302 w 478"/>
                <a:gd name="T115" fmla="*/ 380 h 594"/>
                <a:gd name="T116" fmla="*/ 315 w 478"/>
                <a:gd name="T117" fmla="*/ 364 h 594"/>
                <a:gd name="T118" fmla="*/ 329 w 478"/>
                <a:gd name="T119" fmla="*/ 35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8" h="594">
                  <a:moveTo>
                    <a:pt x="329" y="350"/>
                  </a:moveTo>
                  <a:lnTo>
                    <a:pt x="370" y="294"/>
                  </a:lnTo>
                  <a:lnTo>
                    <a:pt x="403" y="238"/>
                  </a:lnTo>
                  <a:lnTo>
                    <a:pt x="429" y="185"/>
                  </a:lnTo>
                  <a:lnTo>
                    <a:pt x="448" y="136"/>
                  </a:lnTo>
                  <a:lnTo>
                    <a:pt x="463" y="95"/>
                  </a:lnTo>
                  <a:lnTo>
                    <a:pt x="472" y="63"/>
                  </a:lnTo>
                  <a:lnTo>
                    <a:pt x="476" y="41"/>
                  </a:lnTo>
                  <a:lnTo>
                    <a:pt x="478" y="33"/>
                  </a:lnTo>
                  <a:lnTo>
                    <a:pt x="476" y="32"/>
                  </a:lnTo>
                  <a:lnTo>
                    <a:pt x="474" y="30"/>
                  </a:lnTo>
                  <a:lnTo>
                    <a:pt x="470" y="27"/>
                  </a:lnTo>
                  <a:lnTo>
                    <a:pt x="464" y="22"/>
                  </a:lnTo>
                  <a:lnTo>
                    <a:pt x="458" y="17"/>
                  </a:lnTo>
                  <a:lnTo>
                    <a:pt x="449" y="11"/>
                  </a:lnTo>
                  <a:lnTo>
                    <a:pt x="441" y="6"/>
                  </a:lnTo>
                  <a:lnTo>
                    <a:pt x="431" y="0"/>
                  </a:lnTo>
                  <a:lnTo>
                    <a:pt x="422" y="28"/>
                  </a:lnTo>
                  <a:lnTo>
                    <a:pt x="410" y="59"/>
                  </a:lnTo>
                  <a:lnTo>
                    <a:pt x="393" y="92"/>
                  </a:lnTo>
                  <a:lnTo>
                    <a:pt x="372" y="128"/>
                  </a:lnTo>
                  <a:lnTo>
                    <a:pt x="347" y="164"/>
                  </a:lnTo>
                  <a:lnTo>
                    <a:pt x="318" y="202"/>
                  </a:lnTo>
                  <a:lnTo>
                    <a:pt x="286" y="243"/>
                  </a:lnTo>
                  <a:lnTo>
                    <a:pt x="250" y="285"/>
                  </a:lnTo>
                  <a:lnTo>
                    <a:pt x="238" y="299"/>
                  </a:lnTo>
                  <a:lnTo>
                    <a:pt x="225" y="314"/>
                  </a:lnTo>
                  <a:lnTo>
                    <a:pt x="211" y="329"/>
                  </a:lnTo>
                  <a:lnTo>
                    <a:pt x="196" y="345"/>
                  </a:lnTo>
                  <a:lnTo>
                    <a:pt x="181" y="359"/>
                  </a:lnTo>
                  <a:lnTo>
                    <a:pt x="167" y="375"/>
                  </a:lnTo>
                  <a:lnTo>
                    <a:pt x="152" y="390"/>
                  </a:lnTo>
                  <a:lnTo>
                    <a:pt x="137" y="406"/>
                  </a:lnTo>
                  <a:lnTo>
                    <a:pt x="121" y="422"/>
                  </a:lnTo>
                  <a:lnTo>
                    <a:pt x="105" y="437"/>
                  </a:lnTo>
                  <a:lnTo>
                    <a:pt x="88" y="453"/>
                  </a:lnTo>
                  <a:lnTo>
                    <a:pt x="72" y="469"/>
                  </a:lnTo>
                  <a:lnTo>
                    <a:pt x="55" y="484"/>
                  </a:lnTo>
                  <a:lnTo>
                    <a:pt x="38" y="502"/>
                  </a:lnTo>
                  <a:lnTo>
                    <a:pt x="20" y="518"/>
                  </a:lnTo>
                  <a:lnTo>
                    <a:pt x="2" y="534"/>
                  </a:lnTo>
                  <a:lnTo>
                    <a:pt x="0" y="575"/>
                  </a:lnTo>
                  <a:lnTo>
                    <a:pt x="18" y="594"/>
                  </a:lnTo>
                  <a:lnTo>
                    <a:pt x="25" y="540"/>
                  </a:lnTo>
                  <a:lnTo>
                    <a:pt x="51" y="534"/>
                  </a:lnTo>
                  <a:lnTo>
                    <a:pt x="76" y="526"/>
                  </a:lnTo>
                  <a:lnTo>
                    <a:pt x="99" y="518"/>
                  </a:lnTo>
                  <a:lnTo>
                    <a:pt x="122" y="508"/>
                  </a:lnTo>
                  <a:lnTo>
                    <a:pt x="143" y="498"/>
                  </a:lnTo>
                  <a:lnTo>
                    <a:pt x="164" y="487"/>
                  </a:lnTo>
                  <a:lnTo>
                    <a:pt x="185" y="476"/>
                  </a:lnTo>
                  <a:lnTo>
                    <a:pt x="204" y="464"/>
                  </a:lnTo>
                  <a:lnTo>
                    <a:pt x="222" y="450"/>
                  </a:lnTo>
                  <a:lnTo>
                    <a:pt x="239" y="438"/>
                  </a:lnTo>
                  <a:lnTo>
                    <a:pt x="256" y="423"/>
                  </a:lnTo>
                  <a:lnTo>
                    <a:pt x="272" y="410"/>
                  </a:lnTo>
                  <a:lnTo>
                    <a:pt x="287" y="395"/>
                  </a:lnTo>
                  <a:lnTo>
                    <a:pt x="302" y="380"/>
                  </a:lnTo>
                  <a:lnTo>
                    <a:pt x="315" y="364"/>
                  </a:lnTo>
                  <a:lnTo>
                    <a:pt x="329" y="35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6" name="Freeform 40"/>
            <p:cNvSpPr>
              <a:spLocks/>
            </p:cNvSpPr>
            <p:nvPr/>
          </p:nvSpPr>
          <p:spPr bwMode="auto">
            <a:xfrm>
              <a:off x="1104" y="3634"/>
              <a:ext cx="11" cy="22"/>
            </a:xfrm>
            <a:custGeom>
              <a:avLst/>
              <a:gdLst>
                <a:gd name="T0" fmla="*/ 44 w 58"/>
                <a:gd name="T1" fmla="*/ 76 h 109"/>
                <a:gd name="T2" fmla="*/ 39 w 58"/>
                <a:gd name="T3" fmla="*/ 60 h 109"/>
                <a:gd name="T4" fmla="*/ 38 w 58"/>
                <a:gd name="T5" fmla="*/ 34 h 109"/>
                <a:gd name="T6" fmla="*/ 38 w 58"/>
                <a:gd name="T7" fmla="*/ 11 h 109"/>
                <a:gd name="T8" fmla="*/ 38 w 58"/>
                <a:gd name="T9" fmla="*/ 0 h 109"/>
                <a:gd name="T10" fmla="*/ 0 w 58"/>
                <a:gd name="T11" fmla="*/ 30 h 109"/>
                <a:gd name="T12" fmla="*/ 5 w 58"/>
                <a:gd name="T13" fmla="*/ 38 h 109"/>
                <a:gd name="T14" fmla="*/ 22 w 58"/>
                <a:gd name="T15" fmla="*/ 29 h 109"/>
                <a:gd name="T16" fmla="*/ 20 w 58"/>
                <a:gd name="T17" fmla="*/ 61 h 109"/>
                <a:gd name="T18" fmla="*/ 22 w 58"/>
                <a:gd name="T19" fmla="*/ 67 h 109"/>
                <a:gd name="T20" fmla="*/ 30 w 58"/>
                <a:gd name="T21" fmla="*/ 80 h 109"/>
                <a:gd name="T22" fmla="*/ 39 w 58"/>
                <a:gd name="T23" fmla="*/ 98 h 109"/>
                <a:gd name="T24" fmla="*/ 51 w 58"/>
                <a:gd name="T25" fmla="*/ 109 h 109"/>
                <a:gd name="T26" fmla="*/ 58 w 58"/>
                <a:gd name="T27" fmla="*/ 109 h 109"/>
                <a:gd name="T28" fmla="*/ 58 w 58"/>
                <a:gd name="T29" fmla="*/ 99 h 109"/>
                <a:gd name="T30" fmla="*/ 55 w 58"/>
                <a:gd name="T31" fmla="*/ 87 h 109"/>
                <a:gd name="T32" fmla="*/ 54 w 58"/>
                <a:gd name="T33" fmla="*/ 82 h 109"/>
                <a:gd name="T34" fmla="*/ 54 w 58"/>
                <a:gd name="T35" fmla="*/ 82 h 109"/>
                <a:gd name="T36" fmla="*/ 52 w 58"/>
                <a:gd name="T37" fmla="*/ 82 h 109"/>
                <a:gd name="T38" fmla="*/ 49 w 58"/>
                <a:gd name="T39" fmla="*/ 79 h 109"/>
                <a:gd name="T40" fmla="*/ 44 w 58"/>
                <a:gd name="T41"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09">
                  <a:moveTo>
                    <a:pt x="44" y="76"/>
                  </a:moveTo>
                  <a:lnTo>
                    <a:pt x="39" y="60"/>
                  </a:lnTo>
                  <a:lnTo>
                    <a:pt x="38" y="34"/>
                  </a:lnTo>
                  <a:lnTo>
                    <a:pt x="38" y="11"/>
                  </a:lnTo>
                  <a:lnTo>
                    <a:pt x="38" y="0"/>
                  </a:lnTo>
                  <a:lnTo>
                    <a:pt x="0" y="30"/>
                  </a:lnTo>
                  <a:lnTo>
                    <a:pt x="5" y="38"/>
                  </a:lnTo>
                  <a:lnTo>
                    <a:pt x="22" y="29"/>
                  </a:lnTo>
                  <a:lnTo>
                    <a:pt x="20" y="61"/>
                  </a:lnTo>
                  <a:lnTo>
                    <a:pt x="22" y="67"/>
                  </a:lnTo>
                  <a:lnTo>
                    <a:pt x="30" y="80"/>
                  </a:lnTo>
                  <a:lnTo>
                    <a:pt x="39" y="98"/>
                  </a:lnTo>
                  <a:lnTo>
                    <a:pt x="51" y="109"/>
                  </a:lnTo>
                  <a:lnTo>
                    <a:pt x="58" y="109"/>
                  </a:lnTo>
                  <a:lnTo>
                    <a:pt x="58" y="99"/>
                  </a:lnTo>
                  <a:lnTo>
                    <a:pt x="55" y="87"/>
                  </a:lnTo>
                  <a:lnTo>
                    <a:pt x="54" y="82"/>
                  </a:lnTo>
                  <a:lnTo>
                    <a:pt x="54" y="82"/>
                  </a:lnTo>
                  <a:lnTo>
                    <a:pt x="52" y="82"/>
                  </a:lnTo>
                  <a:lnTo>
                    <a:pt x="49" y="79"/>
                  </a:lnTo>
                  <a:lnTo>
                    <a:pt x="4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7" name="Freeform 41"/>
            <p:cNvSpPr>
              <a:spLocks/>
            </p:cNvSpPr>
            <p:nvPr/>
          </p:nvSpPr>
          <p:spPr bwMode="auto">
            <a:xfrm>
              <a:off x="1147" y="3489"/>
              <a:ext cx="112" cy="85"/>
            </a:xfrm>
            <a:custGeom>
              <a:avLst/>
              <a:gdLst>
                <a:gd name="T0" fmla="*/ 0 w 561"/>
                <a:gd name="T1" fmla="*/ 0 h 509"/>
                <a:gd name="T2" fmla="*/ 29 w 561"/>
                <a:gd name="T3" fmla="*/ 452 h 509"/>
                <a:gd name="T4" fmla="*/ 32 w 561"/>
                <a:gd name="T5" fmla="*/ 454 h 509"/>
                <a:gd name="T6" fmla="*/ 41 w 561"/>
                <a:gd name="T7" fmla="*/ 458 h 509"/>
                <a:gd name="T8" fmla="*/ 56 w 561"/>
                <a:gd name="T9" fmla="*/ 465 h 509"/>
                <a:gd name="T10" fmla="*/ 75 w 561"/>
                <a:gd name="T11" fmla="*/ 472 h 509"/>
                <a:gd name="T12" fmla="*/ 100 w 561"/>
                <a:gd name="T13" fmla="*/ 481 h 509"/>
                <a:gd name="T14" fmla="*/ 129 w 561"/>
                <a:gd name="T15" fmla="*/ 489 h 509"/>
                <a:gd name="T16" fmla="*/ 163 w 561"/>
                <a:gd name="T17" fmla="*/ 496 h 509"/>
                <a:gd name="T18" fmla="*/ 198 w 561"/>
                <a:gd name="T19" fmla="*/ 503 h 509"/>
                <a:gd name="T20" fmla="*/ 237 w 561"/>
                <a:gd name="T21" fmla="*/ 507 h 509"/>
                <a:gd name="T22" fmla="*/ 279 w 561"/>
                <a:gd name="T23" fmla="*/ 509 h 509"/>
                <a:gd name="T24" fmla="*/ 324 w 561"/>
                <a:gd name="T25" fmla="*/ 507 h 509"/>
                <a:gd name="T26" fmla="*/ 369 w 561"/>
                <a:gd name="T27" fmla="*/ 501 h 509"/>
                <a:gd name="T28" fmla="*/ 416 w 561"/>
                <a:gd name="T29" fmla="*/ 490 h 509"/>
                <a:gd name="T30" fmla="*/ 464 w 561"/>
                <a:gd name="T31" fmla="*/ 474 h 509"/>
                <a:gd name="T32" fmla="*/ 513 w 561"/>
                <a:gd name="T33" fmla="*/ 452 h 509"/>
                <a:gd name="T34" fmla="*/ 561 w 561"/>
                <a:gd name="T35" fmla="*/ 424 h 509"/>
                <a:gd name="T36" fmla="*/ 561 w 561"/>
                <a:gd name="T37" fmla="*/ 404 h 509"/>
                <a:gd name="T38" fmla="*/ 558 w 561"/>
                <a:gd name="T39" fmla="*/ 384 h 509"/>
                <a:gd name="T40" fmla="*/ 552 w 561"/>
                <a:gd name="T41" fmla="*/ 360 h 509"/>
                <a:gd name="T42" fmla="*/ 545 w 561"/>
                <a:gd name="T43" fmla="*/ 336 h 509"/>
                <a:gd name="T44" fmla="*/ 534 w 561"/>
                <a:gd name="T45" fmla="*/ 313 h 509"/>
                <a:gd name="T46" fmla="*/ 520 w 561"/>
                <a:gd name="T47" fmla="*/ 288 h 509"/>
                <a:gd name="T48" fmla="*/ 504 w 561"/>
                <a:gd name="T49" fmla="*/ 265 h 509"/>
                <a:gd name="T50" fmla="*/ 486 w 561"/>
                <a:gd name="T51" fmla="*/ 241 h 509"/>
                <a:gd name="T52" fmla="*/ 476 w 561"/>
                <a:gd name="T53" fmla="*/ 230 h 509"/>
                <a:gd name="T54" fmla="*/ 466 w 561"/>
                <a:gd name="T55" fmla="*/ 219 h 509"/>
                <a:gd name="T56" fmla="*/ 455 w 561"/>
                <a:gd name="T57" fmla="*/ 206 h 509"/>
                <a:gd name="T58" fmla="*/ 443 w 561"/>
                <a:gd name="T59" fmla="*/ 192 h 509"/>
                <a:gd name="T60" fmla="*/ 430 w 561"/>
                <a:gd name="T61" fmla="*/ 178 h 509"/>
                <a:gd name="T62" fmla="*/ 417 w 561"/>
                <a:gd name="T63" fmla="*/ 163 h 509"/>
                <a:gd name="T64" fmla="*/ 402 w 561"/>
                <a:gd name="T65" fmla="*/ 148 h 509"/>
                <a:gd name="T66" fmla="*/ 387 w 561"/>
                <a:gd name="T67" fmla="*/ 133 h 509"/>
                <a:gd name="T68" fmla="*/ 371 w 561"/>
                <a:gd name="T69" fmla="*/ 120 h 509"/>
                <a:gd name="T70" fmla="*/ 356 w 561"/>
                <a:gd name="T71" fmla="*/ 108 h 509"/>
                <a:gd name="T72" fmla="*/ 338 w 561"/>
                <a:gd name="T73" fmla="*/ 95 h 509"/>
                <a:gd name="T74" fmla="*/ 321 w 561"/>
                <a:gd name="T75" fmla="*/ 86 h 509"/>
                <a:gd name="T76" fmla="*/ 304 w 561"/>
                <a:gd name="T77" fmla="*/ 78 h 509"/>
                <a:gd name="T78" fmla="*/ 287 w 561"/>
                <a:gd name="T79" fmla="*/ 72 h 509"/>
                <a:gd name="T80" fmla="*/ 268 w 561"/>
                <a:gd name="T81" fmla="*/ 69 h 509"/>
                <a:gd name="T82" fmla="*/ 250 w 561"/>
                <a:gd name="T83" fmla="*/ 69 h 509"/>
                <a:gd name="T84" fmla="*/ 0 w 561"/>
                <a:gd name="T8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1" h="509">
                  <a:moveTo>
                    <a:pt x="0" y="0"/>
                  </a:moveTo>
                  <a:lnTo>
                    <a:pt x="29" y="452"/>
                  </a:lnTo>
                  <a:lnTo>
                    <a:pt x="32" y="454"/>
                  </a:lnTo>
                  <a:lnTo>
                    <a:pt x="41" y="458"/>
                  </a:lnTo>
                  <a:lnTo>
                    <a:pt x="56" y="465"/>
                  </a:lnTo>
                  <a:lnTo>
                    <a:pt x="75" y="472"/>
                  </a:lnTo>
                  <a:lnTo>
                    <a:pt x="100" y="481"/>
                  </a:lnTo>
                  <a:lnTo>
                    <a:pt x="129" y="489"/>
                  </a:lnTo>
                  <a:lnTo>
                    <a:pt x="163" y="496"/>
                  </a:lnTo>
                  <a:lnTo>
                    <a:pt x="198" y="503"/>
                  </a:lnTo>
                  <a:lnTo>
                    <a:pt x="237" y="507"/>
                  </a:lnTo>
                  <a:lnTo>
                    <a:pt x="279" y="509"/>
                  </a:lnTo>
                  <a:lnTo>
                    <a:pt x="324" y="507"/>
                  </a:lnTo>
                  <a:lnTo>
                    <a:pt x="369" y="501"/>
                  </a:lnTo>
                  <a:lnTo>
                    <a:pt x="416" y="490"/>
                  </a:lnTo>
                  <a:lnTo>
                    <a:pt x="464" y="474"/>
                  </a:lnTo>
                  <a:lnTo>
                    <a:pt x="513" y="452"/>
                  </a:lnTo>
                  <a:lnTo>
                    <a:pt x="561" y="424"/>
                  </a:lnTo>
                  <a:lnTo>
                    <a:pt x="561" y="404"/>
                  </a:lnTo>
                  <a:lnTo>
                    <a:pt x="558" y="384"/>
                  </a:lnTo>
                  <a:lnTo>
                    <a:pt x="552" y="360"/>
                  </a:lnTo>
                  <a:lnTo>
                    <a:pt x="545" y="336"/>
                  </a:lnTo>
                  <a:lnTo>
                    <a:pt x="534" y="313"/>
                  </a:lnTo>
                  <a:lnTo>
                    <a:pt x="520" y="288"/>
                  </a:lnTo>
                  <a:lnTo>
                    <a:pt x="504" y="265"/>
                  </a:lnTo>
                  <a:lnTo>
                    <a:pt x="486" y="241"/>
                  </a:lnTo>
                  <a:lnTo>
                    <a:pt x="476" y="230"/>
                  </a:lnTo>
                  <a:lnTo>
                    <a:pt x="466" y="219"/>
                  </a:lnTo>
                  <a:lnTo>
                    <a:pt x="455" y="206"/>
                  </a:lnTo>
                  <a:lnTo>
                    <a:pt x="443" y="192"/>
                  </a:lnTo>
                  <a:lnTo>
                    <a:pt x="430" y="178"/>
                  </a:lnTo>
                  <a:lnTo>
                    <a:pt x="417" y="163"/>
                  </a:lnTo>
                  <a:lnTo>
                    <a:pt x="402" y="148"/>
                  </a:lnTo>
                  <a:lnTo>
                    <a:pt x="387" y="133"/>
                  </a:lnTo>
                  <a:lnTo>
                    <a:pt x="371" y="120"/>
                  </a:lnTo>
                  <a:lnTo>
                    <a:pt x="356" y="108"/>
                  </a:lnTo>
                  <a:lnTo>
                    <a:pt x="338" y="95"/>
                  </a:lnTo>
                  <a:lnTo>
                    <a:pt x="321" y="86"/>
                  </a:lnTo>
                  <a:lnTo>
                    <a:pt x="304" y="78"/>
                  </a:lnTo>
                  <a:lnTo>
                    <a:pt x="287" y="72"/>
                  </a:lnTo>
                  <a:lnTo>
                    <a:pt x="268" y="69"/>
                  </a:lnTo>
                  <a:lnTo>
                    <a:pt x="25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38" name="Freeform 42"/>
            <p:cNvSpPr>
              <a:spLocks/>
            </p:cNvSpPr>
            <p:nvPr/>
          </p:nvSpPr>
          <p:spPr bwMode="auto">
            <a:xfrm>
              <a:off x="1193" y="3498"/>
              <a:ext cx="82" cy="76"/>
            </a:xfrm>
            <a:custGeom>
              <a:avLst/>
              <a:gdLst>
                <a:gd name="T0" fmla="*/ 295 w 413"/>
                <a:gd name="T1" fmla="*/ 116 h 382"/>
                <a:gd name="T2" fmla="*/ 269 w 413"/>
                <a:gd name="T3" fmla="*/ 87 h 382"/>
                <a:gd name="T4" fmla="*/ 246 w 413"/>
                <a:gd name="T5" fmla="*/ 62 h 382"/>
                <a:gd name="T6" fmla="*/ 225 w 413"/>
                <a:gd name="T7" fmla="*/ 42 h 382"/>
                <a:gd name="T8" fmla="*/ 207 w 413"/>
                <a:gd name="T9" fmla="*/ 27 h 382"/>
                <a:gd name="T10" fmla="*/ 192 w 413"/>
                <a:gd name="T11" fmla="*/ 14 h 382"/>
                <a:gd name="T12" fmla="*/ 181 w 413"/>
                <a:gd name="T13" fmla="*/ 6 h 382"/>
                <a:gd name="T14" fmla="*/ 173 w 413"/>
                <a:gd name="T15" fmla="*/ 1 h 382"/>
                <a:gd name="T16" fmla="*/ 171 w 413"/>
                <a:gd name="T17" fmla="*/ 0 h 382"/>
                <a:gd name="T18" fmla="*/ 0 w 413"/>
                <a:gd name="T19" fmla="*/ 51 h 382"/>
                <a:gd name="T20" fmla="*/ 30 w 413"/>
                <a:gd name="T21" fmla="*/ 63 h 382"/>
                <a:gd name="T22" fmla="*/ 58 w 413"/>
                <a:gd name="T23" fmla="*/ 78 h 382"/>
                <a:gd name="T24" fmla="*/ 86 w 413"/>
                <a:gd name="T25" fmla="*/ 95 h 382"/>
                <a:gd name="T26" fmla="*/ 112 w 413"/>
                <a:gd name="T27" fmla="*/ 115 h 382"/>
                <a:gd name="T28" fmla="*/ 138 w 413"/>
                <a:gd name="T29" fmla="*/ 136 h 382"/>
                <a:gd name="T30" fmla="*/ 161 w 413"/>
                <a:gd name="T31" fmla="*/ 159 h 382"/>
                <a:gd name="T32" fmla="*/ 185 w 413"/>
                <a:gd name="T33" fmla="*/ 182 h 382"/>
                <a:gd name="T34" fmla="*/ 205 w 413"/>
                <a:gd name="T35" fmla="*/ 206 h 382"/>
                <a:gd name="T36" fmla="*/ 226 w 413"/>
                <a:gd name="T37" fmla="*/ 230 h 382"/>
                <a:gd name="T38" fmla="*/ 245 w 413"/>
                <a:gd name="T39" fmla="*/ 255 h 382"/>
                <a:gd name="T40" fmla="*/ 262 w 413"/>
                <a:gd name="T41" fmla="*/ 279 h 382"/>
                <a:gd name="T42" fmla="*/ 279 w 413"/>
                <a:gd name="T43" fmla="*/ 302 h 382"/>
                <a:gd name="T44" fmla="*/ 294 w 413"/>
                <a:gd name="T45" fmla="*/ 324 h 382"/>
                <a:gd name="T46" fmla="*/ 307 w 413"/>
                <a:gd name="T47" fmla="*/ 345 h 382"/>
                <a:gd name="T48" fmla="*/ 320 w 413"/>
                <a:gd name="T49" fmla="*/ 365 h 382"/>
                <a:gd name="T50" fmla="*/ 331 w 413"/>
                <a:gd name="T51" fmla="*/ 382 h 382"/>
                <a:gd name="T52" fmla="*/ 341 w 413"/>
                <a:gd name="T53" fmla="*/ 378 h 382"/>
                <a:gd name="T54" fmla="*/ 353 w 413"/>
                <a:gd name="T55" fmla="*/ 372 h 382"/>
                <a:gd name="T56" fmla="*/ 368 w 413"/>
                <a:gd name="T57" fmla="*/ 365 h 382"/>
                <a:gd name="T58" fmla="*/ 381 w 413"/>
                <a:gd name="T59" fmla="*/ 355 h 382"/>
                <a:gd name="T60" fmla="*/ 393 w 413"/>
                <a:gd name="T61" fmla="*/ 345 h 382"/>
                <a:gd name="T62" fmla="*/ 403 w 413"/>
                <a:gd name="T63" fmla="*/ 334 h 382"/>
                <a:gd name="T64" fmla="*/ 411 w 413"/>
                <a:gd name="T65" fmla="*/ 321 h 382"/>
                <a:gd name="T66" fmla="*/ 413 w 413"/>
                <a:gd name="T67" fmla="*/ 307 h 382"/>
                <a:gd name="T68" fmla="*/ 412 w 413"/>
                <a:gd name="T69" fmla="*/ 304 h 382"/>
                <a:gd name="T70" fmla="*/ 406 w 413"/>
                <a:gd name="T71" fmla="*/ 291 h 382"/>
                <a:gd name="T72" fmla="*/ 397 w 413"/>
                <a:gd name="T73" fmla="*/ 273 h 382"/>
                <a:gd name="T74" fmla="*/ 385 w 413"/>
                <a:gd name="T75" fmla="*/ 250 h 382"/>
                <a:gd name="T76" fmla="*/ 368 w 413"/>
                <a:gd name="T77" fmla="*/ 220 h 382"/>
                <a:gd name="T78" fmla="*/ 348 w 413"/>
                <a:gd name="T79" fmla="*/ 188 h 382"/>
                <a:gd name="T80" fmla="*/ 323 w 413"/>
                <a:gd name="T81" fmla="*/ 153 h 382"/>
                <a:gd name="T82" fmla="*/ 295 w 413"/>
                <a:gd name="T83" fmla="*/ 1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3" h="382">
                  <a:moveTo>
                    <a:pt x="295" y="116"/>
                  </a:moveTo>
                  <a:lnTo>
                    <a:pt x="269" y="87"/>
                  </a:lnTo>
                  <a:lnTo>
                    <a:pt x="246" y="62"/>
                  </a:lnTo>
                  <a:lnTo>
                    <a:pt x="225" y="42"/>
                  </a:lnTo>
                  <a:lnTo>
                    <a:pt x="207" y="27"/>
                  </a:lnTo>
                  <a:lnTo>
                    <a:pt x="192" y="14"/>
                  </a:lnTo>
                  <a:lnTo>
                    <a:pt x="181" y="6"/>
                  </a:lnTo>
                  <a:lnTo>
                    <a:pt x="173" y="1"/>
                  </a:lnTo>
                  <a:lnTo>
                    <a:pt x="171" y="0"/>
                  </a:lnTo>
                  <a:lnTo>
                    <a:pt x="0" y="51"/>
                  </a:lnTo>
                  <a:lnTo>
                    <a:pt x="30" y="63"/>
                  </a:lnTo>
                  <a:lnTo>
                    <a:pt x="58" y="78"/>
                  </a:lnTo>
                  <a:lnTo>
                    <a:pt x="86" y="95"/>
                  </a:lnTo>
                  <a:lnTo>
                    <a:pt x="112" y="115"/>
                  </a:lnTo>
                  <a:lnTo>
                    <a:pt x="138" y="136"/>
                  </a:lnTo>
                  <a:lnTo>
                    <a:pt x="161" y="159"/>
                  </a:lnTo>
                  <a:lnTo>
                    <a:pt x="185" y="182"/>
                  </a:lnTo>
                  <a:lnTo>
                    <a:pt x="205" y="206"/>
                  </a:lnTo>
                  <a:lnTo>
                    <a:pt x="226" y="230"/>
                  </a:lnTo>
                  <a:lnTo>
                    <a:pt x="245" y="255"/>
                  </a:lnTo>
                  <a:lnTo>
                    <a:pt x="262" y="279"/>
                  </a:lnTo>
                  <a:lnTo>
                    <a:pt x="279" y="302"/>
                  </a:lnTo>
                  <a:lnTo>
                    <a:pt x="294" y="324"/>
                  </a:lnTo>
                  <a:lnTo>
                    <a:pt x="307" y="345"/>
                  </a:lnTo>
                  <a:lnTo>
                    <a:pt x="320" y="365"/>
                  </a:lnTo>
                  <a:lnTo>
                    <a:pt x="331" y="382"/>
                  </a:lnTo>
                  <a:lnTo>
                    <a:pt x="341" y="378"/>
                  </a:lnTo>
                  <a:lnTo>
                    <a:pt x="353" y="372"/>
                  </a:lnTo>
                  <a:lnTo>
                    <a:pt x="368" y="365"/>
                  </a:lnTo>
                  <a:lnTo>
                    <a:pt x="381" y="355"/>
                  </a:lnTo>
                  <a:lnTo>
                    <a:pt x="393" y="345"/>
                  </a:lnTo>
                  <a:lnTo>
                    <a:pt x="403" y="334"/>
                  </a:lnTo>
                  <a:lnTo>
                    <a:pt x="411" y="321"/>
                  </a:lnTo>
                  <a:lnTo>
                    <a:pt x="413" y="307"/>
                  </a:lnTo>
                  <a:lnTo>
                    <a:pt x="412" y="304"/>
                  </a:lnTo>
                  <a:lnTo>
                    <a:pt x="406" y="291"/>
                  </a:lnTo>
                  <a:lnTo>
                    <a:pt x="397" y="273"/>
                  </a:lnTo>
                  <a:lnTo>
                    <a:pt x="385" y="250"/>
                  </a:lnTo>
                  <a:lnTo>
                    <a:pt x="368" y="220"/>
                  </a:lnTo>
                  <a:lnTo>
                    <a:pt x="348" y="188"/>
                  </a:lnTo>
                  <a:lnTo>
                    <a:pt x="323" y="153"/>
                  </a:lnTo>
                  <a:lnTo>
                    <a:pt x="295" y="116"/>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39" name="Freeform 43"/>
            <p:cNvSpPr>
              <a:spLocks/>
            </p:cNvSpPr>
            <p:nvPr/>
          </p:nvSpPr>
          <p:spPr bwMode="auto">
            <a:xfrm>
              <a:off x="1119" y="3412"/>
              <a:ext cx="116" cy="120"/>
            </a:xfrm>
            <a:custGeom>
              <a:avLst/>
              <a:gdLst>
                <a:gd name="T0" fmla="*/ 224 w 579"/>
                <a:gd name="T1" fmla="*/ 450 h 596"/>
                <a:gd name="T2" fmla="*/ 193 w 579"/>
                <a:gd name="T3" fmla="*/ 407 h 596"/>
                <a:gd name="T4" fmla="*/ 164 w 579"/>
                <a:gd name="T5" fmla="*/ 357 h 596"/>
                <a:gd name="T6" fmla="*/ 134 w 579"/>
                <a:gd name="T7" fmla="*/ 300 h 596"/>
                <a:gd name="T8" fmla="*/ 108 w 579"/>
                <a:gd name="T9" fmla="*/ 240 h 596"/>
                <a:gd name="T10" fmla="*/ 86 w 579"/>
                <a:gd name="T11" fmla="*/ 178 h 596"/>
                <a:gd name="T12" fmla="*/ 69 w 579"/>
                <a:gd name="T13" fmla="*/ 116 h 596"/>
                <a:gd name="T14" fmla="*/ 58 w 579"/>
                <a:gd name="T15" fmla="*/ 56 h 596"/>
                <a:gd name="T16" fmla="*/ 53 w 579"/>
                <a:gd name="T17" fmla="*/ 0 h 596"/>
                <a:gd name="T18" fmla="*/ 25 w 579"/>
                <a:gd name="T19" fmla="*/ 22 h 596"/>
                <a:gd name="T20" fmla="*/ 7 w 579"/>
                <a:gd name="T21" fmla="*/ 50 h 596"/>
                <a:gd name="T22" fmla="*/ 0 w 579"/>
                <a:gd name="T23" fmla="*/ 86 h 596"/>
                <a:gd name="T24" fmla="*/ 1 w 579"/>
                <a:gd name="T25" fmla="*/ 127 h 596"/>
                <a:gd name="T26" fmla="*/ 11 w 579"/>
                <a:gd name="T27" fmla="*/ 176 h 596"/>
                <a:gd name="T28" fmla="*/ 28 w 579"/>
                <a:gd name="T29" fmla="*/ 233 h 596"/>
                <a:gd name="T30" fmla="*/ 51 w 579"/>
                <a:gd name="T31" fmla="*/ 298 h 596"/>
                <a:gd name="T32" fmla="*/ 79 w 579"/>
                <a:gd name="T33" fmla="*/ 371 h 596"/>
                <a:gd name="T34" fmla="*/ 91 w 579"/>
                <a:gd name="T35" fmla="*/ 403 h 596"/>
                <a:gd name="T36" fmla="*/ 102 w 579"/>
                <a:gd name="T37" fmla="*/ 436 h 596"/>
                <a:gd name="T38" fmla="*/ 114 w 579"/>
                <a:gd name="T39" fmla="*/ 469 h 596"/>
                <a:gd name="T40" fmla="*/ 126 w 579"/>
                <a:gd name="T41" fmla="*/ 501 h 596"/>
                <a:gd name="T42" fmla="*/ 135 w 579"/>
                <a:gd name="T43" fmla="*/ 530 h 596"/>
                <a:gd name="T44" fmla="*/ 143 w 579"/>
                <a:gd name="T45" fmla="*/ 552 h 596"/>
                <a:gd name="T46" fmla="*/ 148 w 579"/>
                <a:gd name="T47" fmla="*/ 566 h 596"/>
                <a:gd name="T48" fmla="*/ 149 w 579"/>
                <a:gd name="T49" fmla="*/ 571 h 596"/>
                <a:gd name="T50" fmla="*/ 199 w 579"/>
                <a:gd name="T51" fmla="*/ 587 h 596"/>
                <a:gd name="T52" fmla="*/ 247 w 579"/>
                <a:gd name="T53" fmla="*/ 595 h 596"/>
                <a:gd name="T54" fmla="*/ 291 w 579"/>
                <a:gd name="T55" fmla="*/ 596 h 596"/>
                <a:gd name="T56" fmla="*/ 333 w 579"/>
                <a:gd name="T57" fmla="*/ 592 h 596"/>
                <a:gd name="T58" fmla="*/ 371 w 579"/>
                <a:gd name="T59" fmla="*/ 583 h 596"/>
                <a:gd name="T60" fmla="*/ 407 w 579"/>
                <a:gd name="T61" fmla="*/ 571 h 596"/>
                <a:gd name="T62" fmla="*/ 439 w 579"/>
                <a:gd name="T63" fmla="*/ 557 h 596"/>
                <a:gd name="T64" fmla="*/ 467 w 579"/>
                <a:gd name="T65" fmla="*/ 538 h 596"/>
                <a:gd name="T66" fmla="*/ 493 w 579"/>
                <a:gd name="T67" fmla="*/ 520 h 596"/>
                <a:gd name="T68" fmla="*/ 516 w 579"/>
                <a:gd name="T69" fmla="*/ 501 h 596"/>
                <a:gd name="T70" fmla="*/ 535 w 579"/>
                <a:gd name="T71" fmla="*/ 483 h 596"/>
                <a:gd name="T72" fmla="*/ 551 w 579"/>
                <a:gd name="T73" fmla="*/ 466 h 596"/>
                <a:gd name="T74" fmla="*/ 563 w 579"/>
                <a:gd name="T75" fmla="*/ 451 h 596"/>
                <a:gd name="T76" fmla="*/ 572 w 579"/>
                <a:gd name="T77" fmla="*/ 439 h 596"/>
                <a:gd name="T78" fmla="*/ 578 w 579"/>
                <a:gd name="T79" fmla="*/ 431 h 596"/>
                <a:gd name="T80" fmla="*/ 579 w 579"/>
                <a:gd name="T81" fmla="*/ 429 h 596"/>
                <a:gd name="T82" fmla="*/ 578 w 579"/>
                <a:gd name="T83" fmla="*/ 427 h 596"/>
                <a:gd name="T84" fmla="*/ 577 w 579"/>
                <a:gd name="T85" fmla="*/ 424 h 596"/>
                <a:gd name="T86" fmla="*/ 574 w 579"/>
                <a:gd name="T87" fmla="*/ 422 h 596"/>
                <a:gd name="T88" fmla="*/ 573 w 579"/>
                <a:gd name="T89" fmla="*/ 419 h 596"/>
                <a:gd name="T90" fmla="*/ 556 w 579"/>
                <a:gd name="T91" fmla="*/ 435 h 596"/>
                <a:gd name="T92" fmla="*/ 535 w 579"/>
                <a:gd name="T93" fmla="*/ 450 h 596"/>
                <a:gd name="T94" fmla="*/ 514 w 579"/>
                <a:gd name="T95" fmla="*/ 462 h 596"/>
                <a:gd name="T96" fmla="*/ 491 w 579"/>
                <a:gd name="T97" fmla="*/ 474 h 596"/>
                <a:gd name="T98" fmla="*/ 467 w 579"/>
                <a:gd name="T99" fmla="*/ 483 h 596"/>
                <a:gd name="T100" fmla="*/ 441 w 579"/>
                <a:gd name="T101" fmla="*/ 492 h 596"/>
                <a:gd name="T102" fmla="*/ 417 w 579"/>
                <a:gd name="T103" fmla="*/ 496 h 596"/>
                <a:gd name="T104" fmla="*/ 391 w 579"/>
                <a:gd name="T105" fmla="*/ 500 h 596"/>
                <a:gd name="T106" fmla="*/ 366 w 579"/>
                <a:gd name="T107" fmla="*/ 503 h 596"/>
                <a:gd name="T108" fmla="*/ 341 w 579"/>
                <a:gd name="T109" fmla="*/ 503 h 596"/>
                <a:gd name="T110" fmla="*/ 317 w 579"/>
                <a:gd name="T111" fmla="*/ 499 h 596"/>
                <a:gd name="T112" fmla="*/ 295 w 579"/>
                <a:gd name="T113" fmla="*/ 494 h 596"/>
                <a:gd name="T114" fmla="*/ 274 w 579"/>
                <a:gd name="T115" fmla="*/ 487 h 596"/>
                <a:gd name="T116" fmla="*/ 255 w 579"/>
                <a:gd name="T117" fmla="*/ 477 h 596"/>
                <a:gd name="T118" fmla="*/ 239 w 579"/>
                <a:gd name="T119" fmla="*/ 465 h 596"/>
                <a:gd name="T120" fmla="*/ 224 w 579"/>
                <a:gd name="T121" fmla="*/ 4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9" h="596">
                  <a:moveTo>
                    <a:pt x="224" y="450"/>
                  </a:moveTo>
                  <a:lnTo>
                    <a:pt x="193" y="407"/>
                  </a:lnTo>
                  <a:lnTo>
                    <a:pt x="164" y="357"/>
                  </a:lnTo>
                  <a:lnTo>
                    <a:pt x="134" y="300"/>
                  </a:lnTo>
                  <a:lnTo>
                    <a:pt x="108" y="240"/>
                  </a:lnTo>
                  <a:lnTo>
                    <a:pt x="86" y="178"/>
                  </a:lnTo>
                  <a:lnTo>
                    <a:pt x="69" y="116"/>
                  </a:lnTo>
                  <a:lnTo>
                    <a:pt x="58" y="56"/>
                  </a:lnTo>
                  <a:lnTo>
                    <a:pt x="53" y="0"/>
                  </a:lnTo>
                  <a:lnTo>
                    <a:pt x="25" y="22"/>
                  </a:lnTo>
                  <a:lnTo>
                    <a:pt x="7" y="50"/>
                  </a:lnTo>
                  <a:lnTo>
                    <a:pt x="0" y="86"/>
                  </a:lnTo>
                  <a:lnTo>
                    <a:pt x="1" y="127"/>
                  </a:lnTo>
                  <a:lnTo>
                    <a:pt x="11" y="176"/>
                  </a:lnTo>
                  <a:lnTo>
                    <a:pt x="28" y="233"/>
                  </a:lnTo>
                  <a:lnTo>
                    <a:pt x="51" y="298"/>
                  </a:lnTo>
                  <a:lnTo>
                    <a:pt x="79" y="371"/>
                  </a:lnTo>
                  <a:lnTo>
                    <a:pt x="91" y="403"/>
                  </a:lnTo>
                  <a:lnTo>
                    <a:pt x="102" y="436"/>
                  </a:lnTo>
                  <a:lnTo>
                    <a:pt x="114" y="469"/>
                  </a:lnTo>
                  <a:lnTo>
                    <a:pt x="126" y="501"/>
                  </a:lnTo>
                  <a:lnTo>
                    <a:pt x="135" y="530"/>
                  </a:lnTo>
                  <a:lnTo>
                    <a:pt x="143" y="552"/>
                  </a:lnTo>
                  <a:lnTo>
                    <a:pt x="148" y="566"/>
                  </a:lnTo>
                  <a:lnTo>
                    <a:pt x="149" y="571"/>
                  </a:lnTo>
                  <a:lnTo>
                    <a:pt x="199" y="587"/>
                  </a:lnTo>
                  <a:lnTo>
                    <a:pt x="247" y="595"/>
                  </a:lnTo>
                  <a:lnTo>
                    <a:pt x="291" y="596"/>
                  </a:lnTo>
                  <a:lnTo>
                    <a:pt x="333" y="592"/>
                  </a:lnTo>
                  <a:lnTo>
                    <a:pt x="371" y="583"/>
                  </a:lnTo>
                  <a:lnTo>
                    <a:pt x="407" y="571"/>
                  </a:lnTo>
                  <a:lnTo>
                    <a:pt x="439" y="557"/>
                  </a:lnTo>
                  <a:lnTo>
                    <a:pt x="467" y="538"/>
                  </a:lnTo>
                  <a:lnTo>
                    <a:pt x="493" y="520"/>
                  </a:lnTo>
                  <a:lnTo>
                    <a:pt x="516" y="501"/>
                  </a:lnTo>
                  <a:lnTo>
                    <a:pt x="535" y="483"/>
                  </a:lnTo>
                  <a:lnTo>
                    <a:pt x="551" y="466"/>
                  </a:lnTo>
                  <a:lnTo>
                    <a:pt x="563" y="451"/>
                  </a:lnTo>
                  <a:lnTo>
                    <a:pt x="572" y="439"/>
                  </a:lnTo>
                  <a:lnTo>
                    <a:pt x="578" y="431"/>
                  </a:lnTo>
                  <a:lnTo>
                    <a:pt x="579" y="429"/>
                  </a:lnTo>
                  <a:lnTo>
                    <a:pt x="578" y="427"/>
                  </a:lnTo>
                  <a:lnTo>
                    <a:pt x="577" y="424"/>
                  </a:lnTo>
                  <a:lnTo>
                    <a:pt x="574" y="422"/>
                  </a:lnTo>
                  <a:lnTo>
                    <a:pt x="573" y="419"/>
                  </a:lnTo>
                  <a:lnTo>
                    <a:pt x="556" y="435"/>
                  </a:lnTo>
                  <a:lnTo>
                    <a:pt x="535" y="450"/>
                  </a:lnTo>
                  <a:lnTo>
                    <a:pt x="514" y="462"/>
                  </a:lnTo>
                  <a:lnTo>
                    <a:pt x="491" y="474"/>
                  </a:lnTo>
                  <a:lnTo>
                    <a:pt x="467" y="483"/>
                  </a:lnTo>
                  <a:lnTo>
                    <a:pt x="441" y="492"/>
                  </a:lnTo>
                  <a:lnTo>
                    <a:pt x="417" y="496"/>
                  </a:lnTo>
                  <a:lnTo>
                    <a:pt x="391" y="500"/>
                  </a:lnTo>
                  <a:lnTo>
                    <a:pt x="366" y="503"/>
                  </a:lnTo>
                  <a:lnTo>
                    <a:pt x="341" y="503"/>
                  </a:lnTo>
                  <a:lnTo>
                    <a:pt x="317" y="499"/>
                  </a:lnTo>
                  <a:lnTo>
                    <a:pt x="295" y="494"/>
                  </a:lnTo>
                  <a:lnTo>
                    <a:pt x="274" y="487"/>
                  </a:lnTo>
                  <a:lnTo>
                    <a:pt x="255" y="477"/>
                  </a:lnTo>
                  <a:lnTo>
                    <a:pt x="239" y="465"/>
                  </a:lnTo>
                  <a:lnTo>
                    <a:pt x="224" y="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0" name="Freeform 44"/>
            <p:cNvSpPr>
              <a:spLocks/>
            </p:cNvSpPr>
            <p:nvPr/>
          </p:nvSpPr>
          <p:spPr bwMode="auto">
            <a:xfrm>
              <a:off x="1129" y="3405"/>
              <a:ext cx="104" cy="109"/>
            </a:xfrm>
            <a:custGeom>
              <a:avLst/>
              <a:gdLst>
                <a:gd name="T0" fmla="*/ 154 w 522"/>
                <a:gd name="T1" fmla="*/ 476 h 541"/>
                <a:gd name="T2" fmla="*/ 169 w 522"/>
                <a:gd name="T3" fmla="*/ 492 h 541"/>
                <a:gd name="T4" fmla="*/ 188 w 522"/>
                <a:gd name="T5" fmla="*/ 507 h 541"/>
                <a:gd name="T6" fmla="*/ 207 w 522"/>
                <a:gd name="T7" fmla="*/ 518 h 541"/>
                <a:gd name="T8" fmla="*/ 229 w 522"/>
                <a:gd name="T9" fmla="*/ 528 h 541"/>
                <a:gd name="T10" fmla="*/ 254 w 522"/>
                <a:gd name="T11" fmla="*/ 534 h 541"/>
                <a:gd name="T12" fmla="*/ 279 w 522"/>
                <a:gd name="T13" fmla="*/ 539 h 541"/>
                <a:gd name="T14" fmla="*/ 304 w 522"/>
                <a:gd name="T15" fmla="*/ 541 h 541"/>
                <a:gd name="T16" fmla="*/ 331 w 522"/>
                <a:gd name="T17" fmla="*/ 541 h 541"/>
                <a:gd name="T18" fmla="*/ 357 w 522"/>
                <a:gd name="T19" fmla="*/ 539 h 541"/>
                <a:gd name="T20" fmla="*/ 384 w 522"/>
                <a:gd name="T21" fmla="*/ 534 h 541"/>
                <a:gd name="T22" fmla="*/ 410 w 522"/>
                <a:gd name="T23" fmla="*/ 527 h 541"/>
                <a:gd name="T24" fmla="*/ 436 w 522"/>
                <a:gd name="T25" fmla="*/ 517 h 541"/>
                <a:gd name="T26" fmla="*/ 459 w 522"/>
                <a:gd name="T27" fmla="*/ 504 h 541"/>
                <a:gd name="T28" fmla="*/ 483 w 522"/>
                <a:gd name="T29" fmla="*/ 490 h 541"/>
                <a:gd name="T30" fmla="*/ 504 w 522"/>
                <a:gd name="T31" fmla="*/ 474 h 541"/>
                <a:gd name="T32" fmla="*/ 522 w 522"/>
                <a:gd name="T33" fmla="*/ 454 h 541"/>
                <a:gd name="T34" fmla="*/ 480 w 522"/>
                <a:gd name="T35" fmla="*/ 409 h 541"/>
                <a:gd name="T36" fmla="*/ 443 w 522"/>
                <a:gd name="T37" fmla="*/ 367 h 541"/>
                <a:gd name="T38" fmla="*/ 411 w 522"/>
                <a:gd name="T39" fmla="*/ 329 h 541"/>
                <a:gd name="T40" fmla="*/ 383 w 522"/>
                <a:gd name="T41" fmla="*/ 295 h 541"/>
                <a:gd name="T42" fmla="*/ 358 w 522"/>
                <a:gd name="T43" fmla="*/ 263 h 541"/>
                <a:gd name="T44" fmla="*/ 338 w 522"/>
                <a:gd name="T45" fmla="*/ 235 h 541"/>
                <a:gd name="T46" fmla="*/ 320 w 522"/>
                <a:gd name="T47" fmla="*/ 209 h 541"/>
                <a:gd name="T48" fmla="*/ 304 w 522"/>
                <a:gd name="T49" fmla="*/ 184 h 541"/>
                <a:gd name="T50" fmla="*/ 291 w 522"/>
                <a:gd name="T51" fmla="*/ 164 h 541"/>
                <a:gd name="T52" fmla="*/ 280 w 522"/>
                <a:gd name="T53" fmla="*/ 144 h 541"/>
                <a:gd name="T54" fmla="*/ 269 w 522"/>
                <a:gd name="T55" fmla="*/ 127 h 541"/>
                <a:gd name="T56" fmla="*/ 259 w 522"/>
                <a:gd name="T57" fmla="*/ 111 h 541"/>
                <a:gd name="T58" fmla="*/ 249 w 522"/>
                <a:gd name="T59" fmla="*/ 96 h 541"/>
                <a:gd name="T60" fmla="*/ 239 w 522"/>
                <a:gd name="T61" fmla="*/ 81 h 541"/>
                <a:gd name="T62" fmla="*/ 228 w 522"/>
                <a:gd name="T63" fmla="*/ 68 h 541"/>
                <a:gd name="T64" fmla="*/ 216 w 522"/>
                <a:gd name="T65" fmla="*/ 56 h 541"/>
                <a:gd name="T66" fmla="*/ 191 w 522"/>
                <a:gd name="T67" fmla="*/ 35 h 541"/>
                <a:gd name="T68" fmla="*/ 167 w 522"/>
                <a:gd name="T69" fmla="*/ 20 h 541"/>
                <a:gd name="T70" fmla="*/ 141 w 522"/>
                <a:gd name="T71" fmla="*/ 10 h 541"/>
                <a:gd name="T72" fmla="*/ 116 w 522"/>
                <a:gd name="T73" fmla="*/ 4 h 541"/>
                <a:gd name="T74" fmla="*/ 95 w 522"/>
                <a:gd name="T75" fmla="*/ 2 h 541"/>
                <a:gd name="T76" fmla="*/ 78 w 522"/>
                <a:gd name="T77" fmla="*/ 0 h 541"/>
                <a:gd name="T78" fmla="*/ 67 w 522"/>
                <a:gd name="T79" fmla="*/ 0 h 541"/>
                <a:gd name="T80" fmla="*/ 63 w 522"/>
                <a:gd name="T81" fmla="*/ 0 h 541"/>
                <a:gd name="T82" fmla="*/ 52 w 522"/>
                <a:gd name="T83" fmla="*/ 5 h 541"/>
                <a:gd name="T84" fmla="*/ 43 w 522"/>
                <a:gd name="T85" fmla="*/ 10 h 541"/>
                <a:gd name="T86" fmla="*/ 34 w 522"/>
                <a:gd name="T87" fmla="*/ 15 h 541"/>
                <a:gd name="T88" fmla="*/ 27 w 522"/>
                <a:gd name="T89" fmla="*/ 21 h 541"/>
                <a:gd name="T90" fmla="*/ 18 w 522"/>
                <a:gd name="T91" fmla="*/ 27 h 541"/>
                <a:gd name="T92" fmla="*/ 12 w 522"/>
                <a:gd name="T93" fmla="*/ 34 h 541"/>
                <a:gd name="T94" fmla="*/ 6 w 522"/>
                <a:gd name="T95" fmla="*/ 42 h 541"/>
                <a:gd name="T96" fmla="*/ 0 w 522"/>
                <a:gd name="T97" fmla="*/ 52 h 541"/>
                <a:gd name="T98" fmla="*/ 3 w 522"/>
                <a:gd name="T99" fmla="*/ 107 h 541"/>
                <a:gd name="T100" fmla="*/ 13 w 522"/>
                <a:gd name="T101" fmla="*/ 165 h 541"/>
                <a:gd name="T102" fmla="*/ 28 w 522"/>
                <a:gd name="T103" fmla="*/ 222 h 541"/>
                <a:gd name="T104" fmla="*/ 47 w 522"/>
                <a:gd name="T105" fmla="*/ 279 h 541"/>
                <a:gd name="T106" fmla="*/ 71 w 522"/>
                <a:gd name="T107" fmla="*/ 334 h 541"/>
                <a:gd name="T108" fmla="*/ 97 w 522"/>
                <a:gd name="T109" fmla="*/ 387 h 541"/>
                <a:gd name="T110" fmla="*/ 125 w 522"/>
                <a:gd name="T111" fmla="*/ 435 h 541"/>
                <a:gd name="T112" fmla="*/ 154 w 522"/>
                <a:gd name="T113" fmla="*/ 47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2" h="541">
                  <a:moveTo>
                    <a:pt x="154" y="476"/>
                  </a:moveTo>
                  <a:lnTo>
                    <a:pt x="169" y="492"/>
                  </a:lnTo>
                  <a:lnTo>
                    <a:pt x="188" y="507"/>
                  </a:lnTo>
                  <a:lnTo>
                    <a:pt x="207" y="518"/>
                  </a:lnTo>
                  <a:lnTo>
                    <a:pt x="229" y="528"/>
                  </a:lnTo>
                  <a:lnTo>
                    <a:pt x="254" y="534"/>
                  </a:lnTo>
                  <a:lnTo>
                    <a:pt x="279" y="539"/>
                  </a:lnTo>
                  <a:lnTo>
                    <a:pt x="304" y="541"/>
                  </a:lnTo>
                  <a:lnTo>
                    <a:pt x="331" y="541"/>
                  </a:lnTo>
                  <a:lnTo>
                    <a:pt x="357" y="539"/>
                  </a:lnTo>
                  <a:lnTo>
                    <a:pt x="384" y="534"/>
                  </a:lnTo>
                  <a:lnTo>
                    <a:pt x="410" y="527"/>
                  </a:lnTo>
                  <a:lnTo>
                    <a:pt x="436" y="517"/>
                  </a:lnTo>
                  <a:lnTo>
                    <a:pt x="459" y="504"/>
                  </a:lnTo>
                  <a:lnTo>
                    <a:pt x="483" y="490"/>
                  </a:lnTo>
                  <a:lnTo>
                    <a:pt x="504" y="474"/>
                  </a:lnTo>
                  <a:lnTo>
                    <a:pt x="522" y="454"/>
                  </a:lnTo>
                  <a:lnTo>
                    <a:pt x="480" y="409"/>
                  </a:lnTo>
                  <a:lnTo>
                    <a:pt x="443" y="367"/>
                  </a:lnTo>
                  <a:lnTo>
                    <a:pt x="411" y="329"/>
                  </a:lnTo>
                  <a:lnTo>
                    <a:pt x="383" y="295"/>
                  </a:lnTo>
                  <a:lnTo>
                    <a:pt x="358" y="263"/>
                  </a:lnTo>
                  <a:lnTo>
                    <a:pt x="338" y="235"/>
                  </a:lnTo>
                  <a:lnTo>
                    <a:pt x="320" y="209"/>
                  </a:lnTo>
                  <a:lnTo>
                    <a:pt x="304" y="184"/>
                  </a:lnTo>
                  <a:lnTo>
                    <a:pt x="291" y="164"/>
                  </a:lnTo>
                  <a:lnTo>
                    <a:pt x="280" y="144"/>
                  </a:lnTo>
                  <a:lnTo>
                    <a:pt x="269" y="127"/>
                  </a:lnTo>
                  <a:lnTo>
                    <a:pt x="259" y="111"/>
                  </a:lnTo>
                  <a:lnTo>
                    <a:pt x="249" y="96"/>
                  </a:lnTo>
                  <a:lnTo>
                    <a:pt x="239" y="81"/>
                  </a:lnTo>
                  <a:lnTo>
                    <a:pt x="228" y="68"/>
                  </a:lnTo>
                  <a:lnTo>
                    <a:pt x="216" y="56"/>
                  </a:lnTo>
                  <a:lnTo>
                    <a:pt x="191" y="35"/>
                  </a:lnTo>
                  <a:lnTo>
                    <a:pt x="167" y="20"/>
                  </a:lnTo>
                  <a:lnTo>
                    <a:pt x="141" y="10"/>
                  </a:lnTo>
                  <a:lnTo>
                    <a:pt x="116" y="4"/>
                  </a:lnTo>
                  <a:lnTo>
                    <a:pt x="95" y="2"/>
                  </a:lnTo>
                  <a:lnTo>
                    <a:pt x="78" y="0"/>
                  </a:lnTo>
                  <a:lnTo>
                    <a:pt x="67" y="0"/>
                  </a:lnTo>
                  <a:lnTo>
                    <a:pt x="63" y="0"/>
                  </a:lnTo>
                  <a:lnTo>
                    <a:pt x="52" y="5"/>
                  </a:lnTo>
                  <a:lnTo>
                    <a:pt x="43" y="10"/>
                  </a:lnTo>
                  <a:lnTo>
                    <a:pt x="34" y="15"/>
                  </a:lnTo>
                  <a:lnTo>
                    <a:pt x="27" y="21"/>
                  </a:lnTo>
                  <a:lnTo>
                    <a:pt x="18" y="27"/>
                  </a:lnTo>
                  <a:lnTo>
                    <a:pt x="12" y="34"/>
                  </a:lnTo>
                  <a:lnTo>
                    <a:pt x="6" y="42"/>
                  </a:lnTo>
                  <a:lnTo>
                    <a:pt x="0" y="52"/>
                  </a:lnTo>
                  <a:lnTo>
                    <a:pt x="3" y="107"/>
                  </a:lnTo>
                  <a:lnTo>
                    <a:pt x="13" y="165"/>
                  </a:lnTo>
                  <a:lnTo>
                    <a:pt x="28" y="222"/>
                  </a:lnTo>
                  <a:lnTo>
                    <a:pt x="47" y="279"/>
                  </a:lnTo>
                  <a:lnTo>
                    <a:pt x="71" y="334"/>
                  </a:lnTo>
                  <a:lnTo>
                    <a:pt x="97" y="387"/>
                  </a:lnTo>
                  <a:lnTo>
                    <a:pt x="125" y="435"/>
                  </a:lnTo>
                  <a:lnTo>
                    <a:pt x="154" y="476"/>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41" name="Freeform 45"/>
            <p:cNvSpPr>
              <a:spLocks/>
            </p:cNvSpPr>
            <p:nvPr/>
          </p:nvSpPr>
          <p:spPr bwMode="auto">
            <a:xfrm>
              <a:off x="1123" y="3399"/>
              <a:ext cx="40" cy="24"/>
            </a:xfrm>
            <a:custGeom>
              <a:avLst/>
              <a:gdLst>
                <a:gd name="T0" fmla="*/ 54 w 199"/>
                <a:gd name="T1" fmla="*/ 0 h 123"/>
                <a:gd name="T2" fmla="*/ 0 w 199"/>
                <a:gd name="T3" fmla="*/ 22 h 123"/>
                <a:gd name="T4" fmla="*/ 11 w 199"/>
                <a:gd name="T5" fmla="*/ 63 h 123"/>
                <a:gd name="T6" fmla="*/ 199 w 199"/>
                <a:gd name="T7" fmla="*/ 123 h 123"/>
                <a:gd name="T8" fmla="*/ 69 w 199"/>
                <a:gd name="T9" fmla="*/ 33 h 123"/>
                <a:gd name="T10" fmla="*/ 54 w 199"/>
                <a:gd name="T11" fmla="*/ 0 h 123"/>
              </a:gdLst>
              <a:ahLst/>
              <a:cxnLst>
                <a:cxn ang="0">
                  <a:pos x="T0" y="T1"/>
                </a:cxn>
                <a:cxn ang="0">
                  <a:pos x="T2" y="T3"/>
                </a:cxn>
                <a:cxn ang="0">
                  <a:pos x="T4" y="T5"/>
                </a:cxn>
                <a:cxn ang="0">
                  <a:pos x="T6" y="T7"/>
                </a:cxn>
                <a:cxn ang="0">
                  <a:pos x="T8" y="T9"/>
                </a:cxn>
                <a:cxn ang="0">
                  <a:pos x="T10" y="T11"/>
                </a:cxn>
              </a:cxnLst>
              <a:rect l="0" t="0" r="r" b="b"/>
              <a:pathLst>
                <a:path w="199" h="123">
                  <a:moveTo>
                    <a:pt x="54" y="0"/>
                  </a:moveTo>
                  <a:lnTo>
                    <a:pt x="0" y="22"/>
                  </a:lnTo>
                  <a:lnTo>
                    <a:pt x="11" y="63"/>
                  </a:lnTo>
                  <a:lnTo>
                    <a:pt x="199" y="123"/>
                  </a:lnTo>
                  <a:lnTo>
                    <a:pt x="69" y="33"/>
                  </a:lnTo>
                  <a:lnTo>
                    <a:pt x="54"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2" name="Freeform 46"/>
            <p:cNvSpPr>
              <a:spLocks/>
            </p:cNvSpPr>
            <p:nvPr/>
          </p:nvSpPr>
          <p:spPr bwMode="auto">
            <a:xfrm>
              <a:off x="1124" y="3405"/>
              <a:ext cx="44" cy="21"/>
            </a:xfrm>
            <a:custGeom>
              <a:avLst/>
              <a:gdLst>
                <a:gd name="T0" fmla="*/ 62 w 219"/>
                <a:gd name="T1" fmla="*/ 0 h 105"/>
                <a:gd name="T2" fmla="*/ 182 w 219"/>
                <a:gd name="T3" fmla="*/ 89 h 105"/>
                <a:gd name="T4" fmla="*/ 0 w 219"/>
                <a:gd name="T5" fmla="*/ 22 h 105"/>
                <a:gd name="T6" fmla="*/ 2 w 219"/>
                <a:gd name="T7" fmla="*/ 57 h 105"/>
                <a:gd name="T8" fmla="*/ 219 w 219"/>
                <a:gd name="T9" fmla="*/ 105 h 105"/>
                <a:gd name="T10" fmla="*/ 86 w 219"/>
                <a:gd name="T11" fmla="*/ 4 h 105"/>
                <a:gd name="T12" fmla="*/ 62 w 21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19" h="105">
                  <a:moveTo>
                    <a:pt x="62" y="0"/>
                  </a:moveTo>
                  <a:lnTo>
                    <a:pt x="182" y="89"/>
                  </a:lnTo>
                  <a:lnTo>
                    <a:pt x="0" y="22"/>
                  </a:lnTo>
                  <a:lnTo>
                    <a:pt x="2" y="57"/>
                  </a:lnTo>
                  <a:lnTo>
                    <a:pt x="219" y="105"/>
                  </a:lnTo>
                  <a:lnTo>
                    <a:pt x="86" y="4"/>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3" name="Freeform 47"/>
            <p:cNvSpPr>
              <a:spLocks/>
            </p:cNvSpPr>
            <p:nvPr/>
          </p:nvSpPr>
          <p:spPr bwMode="auto">
            <a:xfrm>
              <a:off x="1108" y="3384"/>
              <a:ext cx="27" cy="18"/>
            </a:xfrm>
            <a:custGeom>
              <a:avLst/>
              <a:gdLst>
                <a:gd name="T0" fmla="*/ 6 w 135"/>
                <a:gd name="T1" fmla="*/ 0 h 89"/>
                <a:gd name="T2" fmla="*/ 4 w 135"/>
                <a:gd name="T3" fmla="*/ 2 h 89"/>
                <a:gd name="T4" fmla="*/ 3 w 135"/>
                <a:gd name="T5" fmla="*/ 7 h 89"/>
                <a:gd name="T6" fmla="*/ 1 w 135"/>
                <a:gd name="T7" fmla="*/ 13 h 89"/>
                <a:gd name="T8" fmla="*/ 0 w 135"/>
                <a:gd name="T9" fmla="*/ 21 h 89"/>
                <a:gd name="T10" fmla="*/ 2 w 135"/>
                <a:gd name="T11" fmla="*/ 23 h 89"/>
                <a:gd name="T12" fmla="*/ 7 w 135"/>
                <a:gd name="T13" fmla="*/ 30 h 89"/>
                <a:gd name="T14" fmla="*/ 14 w 135"/>
                <a:gd name="T15" fmla="*/ 41 h 89"/>
                <a:gd name="T16" fmla="*/ 24 w 135"/>
                <a:gd name="T17" fmla="*/ 54 h 89"/>
                <a:gd name="T18" fmla="*/ 34 w 135"/>
                <a:gd name="T19" fmla="*/ 65 h 89"/>
                <a:gd name="T20" fmla="*/ 43 w 135"/>
                <a:gd name="T21" fmla="*/ 76 h 89"/>
                <a:gd name="T22" fmla="*/ 51 w 135"/>
                <a:gd name="T23" fmla="*/ 83 h 89"/>
                <a:gd name="T24" fmla="*/ 56 w 135"/>
                <a:gd name="T25" fmla="*/ 87 h 89"/>
                <a:gd name="T26" fmla="*/ 61 w 135"/>
                <a:gd name="T27" fmla="*/ 87 h 89"/>
                <a:gd name="T28" fmla="*/ 67 w 135"/>
                <a:gd name="T29" fmla="*/ 88 h 89"/>
                <a:gd name="T30" fmla="*/ 76 w 135"/>
                <a:gd name="T31" fmla="*/ 89 h 89"/>
                <a:gd name="T32" fmla="*/ 86 w 135"/>
                <a:gd name="T33" fmla="*/ 89 h 89"/>
                <a:gd name="T34" fmla="*/ 97 w 135"/>
                <a:gd name="T35" fmla="*/ 89 h 89"/>
                <a:gd name="T36" fmla="*/ 108 w 135"/>
                <a:gd name="T37" fmla="*/ 87 h 89"/>
                <a:gd name="T38" fmla="*/ 121 w 135"/>
                <a:gd name="T39" fmla="*/ 83 h 89"/>
                <a:gd name="T40" fmla="*/ 135 w 135"/>
                <a:gd name="T41" fmla="*/ 77 h 89"/>
                <a:gd name="T42" fmla="*/ 116 w 135"/>
                <a:gd name="T43" fmla="*/ 75 h 89"/>
                <a:gd name="T44" fmla="*/ 99 w 135"/>
                <a:gd name="T45" fmla="*/ 70 h 89"/>
                <a:gd name="T46" fmla="*/ 81 w 135"/>
                <a:gd name="T47" fmla="*/ 61 h 89"/>
                <a:gd name="T48" fmla="*/ 65 w 135"/>
                <a:gd name="T49" fmla="*/ 51 h 89"/>
                <a:gd name="T50" fmla="*/ 48 w 135"/>
                <a:gd name="T51" fmla="*/ 39 h 89"/>
                <a:gd name="T52" fmla="*/ 33 w 135"/>
                <a:gd name="T53" fmla="*/ 27 h 89"/>
                <a:gd name="T54" fmla="*/ 18 w 135"/>
                <a:gd name="T55" fmla="*/ 13 h 89"/>
                <a:gd name="T56" fmla="*/ 6 w 135"/>
                <a:gd name="T5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89">
                  <a:moveTo>
                    <a:pt x="6" y="0"/>
                  </a:moveTo>
                  <a:lnTo>
                    <a:pt x="4" y="2"/>
                  </a:lnTo>
                  <a:lnTo>
                    <a:pt x="3" y="7"/>
                  </a:lnTo>
                  <a:lnTo>
                    <a:pt x="1" y="13"/>
                  </a:lnTo>
                  <a:lnTo>
                    <a:pt x="0" y="21"/>
                  </a:lnTo>
                  <a:lnTo>
                    <a:pt x="2" y="23"/>
                  </a:lnTo>
                  <a:lnTo>
                    <a:pt x="7" y="30"/>
                  </a:lnTo>
                  <a:lnTo>
                    <a:pt x="14" y="41"/>
                  </a:lnTo>
                  <a:lnTo>
                    <a:pt x="24" y="54"/>
                  </a:lnTo>
                  <a:lnTo>
                    <a:pt x="34" y="65"/>
                  </a:lnTo>
                  <a:lnTo>
                    <a:pt x="43" y="76"/>
                  </a:lnTo>
                  <a:lnTo>
                    <a:pt x="51" y="83"/>
                  </a:lnTo>
                  <a:lnTo>
                    <a:pt x="56" y="87"/>
                  </a:lnTo>
                  <a:lnTo>
                    <a:pt x="61" y="87"/>
                  </a:lnTo>
                  <a:lnTo>
                    <a:pt x="67" y="88"/>
                  </a:lnTo>
                  <a:lnTo>
                    <a:pt x="76" y="89"/>
                  </a:lnTo>
                  <a:lnTo>
                    <a:pt x="86" y="89"/>
                  </a:lnTo>
                  <a:lnTo>
                    <a:pt x="97" y="89"/>
                  </a:lnTo>
                  <a:lnTo>
                    <a:pt x="108" y="87"/>
                  </a:lnTo>
                  <a:lnTo>
                    <a:pt x="121" y="83"/>
                  </a:lnTo>
                  <a:lnTo>
                    <a:pt x="135" y="77"/>
                  </a:lnTo>
                  <a:lnTo>
                    <a:pt x="116" y="75"/>
                  </a:lnTo>
                  <a:lnTo>
                    <a:pt x="99" y="70"/>
                  </a:lnTo>
                  <a:lnTo>
                    <a:pt x="81" y="61"/>
                  </a:lnTo>
                  <a:lnTo>
                    <a:pt x="65" y="51"/>
                  </a:lnTo>
                  <a:lnTo>
                    <a:pt x="48" y="39"/>
                  </a:lnTo>
                  <a:lnTo>
                    <a:pt x="33" y="27"/>
                  </a:lnTo>
                  <a:lnTo>
                    <a:pt x="18" y="13"/>
                  </a:lnTo>
                  <a:lnTo>
                    <a:pt x="6"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4" name="Freeform 48"/>
            <p:cNvSpPr>
              <a:spLocks/>
            </p:cNvSpPr>
            <p:nvPr/>
          </p:nvSpPr>
          <p:spPr bwMode="auto">
            <a:xfrm>
              <a:off x="1109" y="3378"/>
              <a:ext cx="29" cy="22"/>
            </a:xfrm>
            <a:custGeom>
              <a:avLst/>
              <a:gdLst>
                <a:gd name="T0" fmla="*/ 53 w 146"/>
                <a:gd name="T1" fmla="*/ 0 h 107"/>
                <a:gd name="T2" fmla="*/ 51 w 146"/>
                <a:gd name="T3" fmla="*/ 0 h 107"/>
                <a:gd name="T4" fmla="*/ 46 w 146"/>
                <a:gd name="T5" fmla="*/ 2 h 107"/>
                <a:gd name="T6" fmla="*/ 39 w 146"/>
                <a:gd name="T7" fmla="*/ 4 h 107"/>
                <a:gd name="T8" fmla="*/ 30 w 146"/>
                <a:gd name="T9" fmla="*/ 6 h 107"/>
                <a:gd name="T10" fmla="*/ 22 w 146"/>
                <a:gd name="T11" fmla="*/ 10 h 107"/>
                <a:gd name="T12" fmla="*/ 13 w 146"/>
                <a:gd name="T13" fmla="*/ 16 h 107"/>
                <a:gd name="T14" fmla="*/ 6 w 146"/>
                <a:gd name="T15" fmla="*/ 22 h 107"/>
                <a:gd name="T16" fmla="*/ 0 w 146"/>
                <a:gd name="T17" fmla="*/ 30 h 107"/>
                <a:gd name="T18" fmla="*/ 12 w 146"/>
                <a:gd name="T19" fmla="*/ 43 h 107"/>
                <a:gd name="T20" fmla="*/ 26 w 146"/>
                <a:gd name="T21" fmla="*/ 57 h 107"/>
                <a:gd name="T22" fmla="*/ 40 w 146"/>
                <a:gd name="T23" fmla="*/ 69 h 107"/>
                <a:gd name="T24" fmla="*/ 56 w 146"/>
                <a:gd name="T25" fmla="*/ 81 h 107"/>
                <a:gd name="T26" fmla="*/ 72 w 146"/>
                <a:gd name="T27" fmla="*/ 91 h 107"/>
                <a:gd name="T28" fmla="*/ 88 w 146"/>
                <a:gd name="T29" fmla="*/ 100 h 107"/>
                <a:gd name="T30" fmla="*/ 107 w 146"/>
                <a:gd name="T31" fmla="*/ 105 h 107"/>
                <a:gd name="T32" fmla="*/ 124 w 146"/>
                <a:gd name="T33" fmla="*/ 107 h 107"/>
                <a:gd name="T34" fmla="*/ 135 w 146"/>
                <a:gd name="T35" fmla="*/ 105 h 107"/>
                <a:gd name="T36" fmla="*/ 142 w 146"/>
                <a:gd name="T37" fmla="*/ 98 h 107"/>
                <a:gd name="T38" fmla="*/ 146 w 146"/>
                <a:gd name="T39" fmla="*/ 90 h 107"/>
                <a:gd name="T40" fmla="*/ 142 w 146"/>
                <a:gd name="T41" fmla="*/ 80 h 107"/>
                <a:gd name="T42" fmla="*/ 128 w 146"/>
                <a:gd name="T43" fmla="*/ 57 h 107"/>
                <a:gd name="T44" fmla="*/ 112 w 146"/>
                <a:gd name="T45" fmla="*/ 38 h 107"/>
                <a:gd name="T46" fmla="*/ 97 w 146"/>
                <a:gd name="T47" fmla="*/ 24 h 107"/>
                <a:gd name="T48" fmla="*/ 83 w 146"/>
                <a:gd name="T49" fmla="*/ 14 h 107"/>
                <a:gd name="T50" fmla="*/ 71 w 146"/>
                <a:gd name="T51" fmla="*/ 8 h 107"/>
                <a:gd name="T52" fmla="*/ 61 w 146"/>
                <a:gd name="T53" fmla="*/ 3 h 107"/>
                <a:gd name="T54" fmla="*/ 55 w 146"/>
                <a:gd name="T55" fmla="*/ 0 h 107"/>
                <a:gd name="T56" fmla="*/ 53 w 146"/>
                <a:gd name="T5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07">
                  <a:moveTo>
                    <a:pt x="53" y="0"/>
                  </a:moveTo>
                  <a:lnTo>
                    <a:pt x="51" y="0"/>
                  </a:lnTo>
                  <a:lnTo>
                    <a:pt x="46" y="2"/>
                  </a:lnTo>
                  <a:lnTo>
                    <a:pt x="39" y="4"/>
                  </a:lnTo>
                  <a:lnTo>
                    <a:pt x="30" y="6"/>
                  </a:lnTo>
                  <a:lnTo>
                    <a:pt x="22" y="10"/>
                  </a:lnTo>
                  <a:lnTo>
                    <a:pt x="13" y="16"/>
                  </a:lnTo>
                  <a:lnTo>
                    <a:pt x="6" y="22"/>
                  </a:lnTo>
                  <a:lnTo>
                    <a:pt x="0" y="30"/>
                  </a:lnTo>
                  <a:lnTo>
                    <a:pt x="12" y="43"/>
                  </a:lnTo>
                  <a:lnTo>
                    <a:pt x="26" y="57"/>
                  </a:lnTo>
                  <a:lnTo>
                    <a:pt x="40" y="69"/>
                  </a:lnTo>
                  <a:lnTo>
                    <a:pt x="56" y="81"/>
                  </a:lnTo>
                  <a:lnTo>
                    <a:pt x="72" y="91"/>
                  </a:lnTo>
                  <a:lnTo>
                    <a:pt x="88" y="100"/>
                  </a:lnTo>
                  <a:lnTo>
                    <a:pt x="107" y="105"/>
                  </a:lnTo>
                  <a:lnTo>
                    <a:pt x="124" y="107"/>
                  </a:lnTo>
                  <a:lnTo>
                    <a:pt x="135" y="105"/>
                  </a:lnTo>
                  <a:lnTo>
                    <a:pt x="142" y="98"/>
                  </a:lnTo>
                  <a:lnTo>
                    <a:pt x="146" y="90"/>
                  </a:lnTo>
                  <a:lnTo>
                    <a:pt x="142" y="80"/>
                  </a:lnTo>
                  <a:lnTo>
                    <a:pt x="128" y="57"/>
                  </a:lnTo>
                  <a:lnTo>
                    <a:pt x="112" y="38"/>
                  </a:lnTo>
                  <a:lnTo>
                    <a:pt x="97" y="24"/>
                  </a:lnTo>
                  <a:lnTo>
                    <a:pt x="83" y="14"/>
                  </a:lnTo>
                  <a:lnTo>
                    <a:pt x="71" y="8"/>
                  </a:lnTo>
                  <a:lnTo>
                    <a:pt x="61" y="3"/>
                  </a:lnTo>
                  <a:lnTo>
                    <a:pt x="55" y="0"/>
                  </a:lnTo>
                  <a:lnTo>
                    <a:pt x="53"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45" name="Freeform 49"/>
            <p:cNvSpPr>
              <a:spLocks/>
            </p:cNvSpPr>
            <p:nvPr/>
          </p:nvSpPr>
          <p:spPr bwMode="auto">
            <a:xfrm>
              <a:off x="1124" y="3386"/>
              <a:ext cx="7" cy="5"/>
            </a:xfrm>
            <a:custGeom>
              <a:avLst/>
              <a:gdLst>
                <a:gd name="T0" fmla="*/ 0 w 36"/>
                <a:gd name="T1" fmla="*/ 0 h 26"/>
                <a:gd name="T2" fmla="*/ 1 w 36"/>
                <a:gd name="T3" fmla="*/ 1 h 26"/>
                <a:gd name="T4" fmla="*/ 6 w 36"/>
                <a:gd name="T5" fmla="*/ 3 h 26"/>
                <a:gd name="T6" fmla="*/ 11 w 36"/>
                <a:gd name="T7" fmla="*/ 5 h 26"/>
                <a:gd name="T8" fmla="*/ 19 w 36"/>
                <a:gd name="T9" fmla="*/ 7 h 26"/>
                <a:gd name="T10" fmla="*/ 25 w 36"/>
                <a:gd name="T11" fmla="*/ 11 h 26"/>
                <a:gd name="T12" fmla="*/ 31 w 36"/>
                <a:gd name="T13" fmla="*/ 15 h 26"/>
                <a:gd name="T14" fmla="*/ 35 w 36"/>
                <a:gd name="T15" fmla="*/ 17 h 26"/>
                <a:gd name="T16" fmla="*/ 36 w 36"/>
                <a:gd name="T17" fmla="*/ 20 h 26"/>
                <a:gd name="T18" fmla="*/ 35 w 36"/>
                <a:gd name="T19" fmla="*/ 23 h 26"/>
                <a:gd name="T20" fmla="*/ 32 w 36"/>
                <a:gd name="T21" fmla="*/ 25 h 26"/>
                <a:gd name="T22" fmla="*/ 30 w 36"/>
                <a:gd name="T23" fmla="*/ 26 h 26"/>
                <a:gd name="T24" fmla="*/ 28 w 36"/>
                <a:gd name="T25" fmla="*/ 26 h 26"/>
                <a:gd name="T26" fmla="*/ 0 w 3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0" y="0"/>
                  </a:moveTo>
                  <a:lnTo>
                    <a:pt x="1" y="1"/>
                  </a:lnTo>
                  <a:lnTo>
                    <a:pt x="6" y="3"/>
                  </a:lnTo>
                  <a:lnTo>
                    <a:pt x="11" y="5"/>
                  </a:lnTo>
                  <a:lnTo>
                    <a:pt x="19" y="7"/>
                  </a:lnTo>
                  <a:lnTo>
                    <a:pt x="25" y="11"/>
                  </a:lnTo>
                  <a:lnTo>
                    <a:pt x="31" y="15"/>
                  </a:lnTo>
                  <a:lnTo>
                    <a:pt x="35" y="17"/>
                  </a:lnTo>
                  <a:lnTo>
                    <a:pt x="36" y="20"/>
                  </a:lnTo>
                  <a:lnTo>
                    <a:pt x="35" y="23"/>
                  </a:lnTo>
                  <a:lnTo>
                    <a:pt x="32" y="25"/>
                  </a:lnTo>
                  <a:lnTo>
                    <a:pt x="30" y="26"/>
                  </a:lnTo>
                  <a:lnTo>
                    <a:pt x="28" y="26"/>
                  </a:lnTo>
                  <a:lnTo>
                    <a:pt x="0" y="0"/>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6" name="Freeform 50"/>
            <p:cNvSpPr>
              <a:spLocks/>
            </p:cNvSpPr>
            <p:nvPr/>
          </p:nvSpPr>
          <p:spPr bwMode="auto">
            <a:xfrm>
              <a:off x="1112" y="3376"/>
              <a:ext cx="11" cy="3"/>
            </a:xfrm>
            <a:custGeom>
              <a:avLst/>
              <a:gdLst>
                <a:gd name="T0" fmla="*/ 6 w 53"/>
                <a:gd name="T1" fmla="*/ 4 h 17"/>
                <a:gd name="T2" fmla="*/ 3 w 53"/>
                <a:gd name="T3" fmla="*/ 6 h 17"/>
                <a:gd name="T4" fmla="*/ 1 w 53"/>
                <a:gd name="T5" fmla="*/ 10 h 17"/>
                <a:gd name="T6" fmla="*/ 0 w 53"/>
                <a:gd name="T7" fmla="*/ 11 h 17"/>
                <a:gd name="T8" fmla="*/ 0 w 53"/>
                <a:gd name="T9" fmla="*/ 13 h 17"/>
                <a:gd name="T10" fmla="*/ 6 w 53"/>
                <a:gd name="T11" fmla="*/ 8 h 17"/>
                <a:gd name="T12" fmla="*/ 13 w 53"/>
                <a:gd name="T13" fmla="*/ 4 h 17"/>
                <a:gd name="T14" fmla="*/ 19 w 53"/>
                <a:gd name="T15" fmla="*/ 4 h 17"/>
                <a:gd name="T16" fmla="*/ 26 w 53"/>
                <a:gd name="T17" fmla="*/ 5 h 17"/>
                <a:gd name="T18" fmla="*/ 32 w 53"/>
                <a:gd name="T19" fmla="*/ 8 h 17"/>
                <a:gd name="T20" fmla="*/ 38 w 53"/>
                <a:gd name="T21" fmla="*/ 11 h 17"/>
                <a:gd name="T22" fmla="*/ 43 w 53"/>
                <a:gd name="T23" fmla="*/ 14 h 17"/>
                <a:gd name="T24" fmla="*/ 48 w 53"/>
                <a:gd name="T25" fmla="*/ 17 h 17"/>
                <a:gd name="T26" fmla="*/ 49 w 53"/>
                <a:gd name="T27" fmla="*/ 15 h 17"/>
                <a:gd name="T28" fmla="*/ 50 w 53"/>
                <a:gd name="T29" fmla="*/ 13 h 17"/>
                <a:gd name="T30" fmla="*/ 51 w 53"/>
                <a:gd name="T31" fmla="*/ 11 h 17"/>
                <a:gd name="T32" fmla="*/ 53 w 53"/>
                <a:gd name="T33" fmla="*/ 9 h 17"/>
                <a:gd name="T34" fmla="*/ 43 w 53"/>
                <a:gd name="T35" fmla="*/ 5 h 17"/>
                <a:gd name="T36" fmla="*/ 34 w 53"/>
                <a:gd name="T37" fmla="*/ 3 h 17"/>
                <a:gd name="T38" fmla="*/ 28 w 53"/>
                <a:gd name="T39" fmla="*/ 2 h 17"/>
                <a:gd name="T40" fmla="*/ 22 w 53"/>
                <a:gd name="T41" fmla="*/ 0 h 17"/>
                <a:gd name="T42" fmla="*/ 16 w 53"/>
                <a:gd name="T43" fmla="*/ 2 h 17"/>
                <a:gd name="T44" fmla="*/ 12 w 53"/>
                <a:gd name="T45" fmla="*/ 2 h 17"/>
                <a:gd name="T46" fmla="*/ 8 w 53"/>
                <a:gd name="T47" fmla="*/ 3 h 17"/>
                <a:gd name="T48" fmla="*/ 6 w 53"/>
                <a:gd name="T4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7">
                  <a:moveTo>
                    <a:pt x="6" y="4"/>
                  </a:moveTo>
                  <a:lnTo>
                    <a:pt x="3" y="6"/>
                  </a:lnTo>
                  <a:lnTo>
                    <a:pt x="1" y="10"/>
                  </a:lnTo>
                  <a:lnTo>
                    <a:pt x="0" y="11"/>
                  </a:lnTo>
                  <a:lnTo>
                    <a:pt x="0" y="13"/>
                  </a:lnTo>
                  <a:lnTo>
                    <a:pt x="6" y="8"/>
                  </a:lnTo>
                  <a:lnTo>
                    <a:pt x="13" y="4"/>
                  </a:lnTo>
                  <a:lnTo>
                    <a:pt x="19" y="4"/>
                  </a:lnTo>
                  <a:lnTo>
                    <a:pt x="26" y="5"/>
                  </a:lnTo>
                  <a:lnTo>
                    <a:pt x="32" y="8"/>
                  </a:lnTo>
                  <a:lnTo>
                    <a:pt x="38" y="11"/>
                  </a:lnTo>
                  <a:lnTo>
                    <a:pt x="43" y="14"/>
                  </a:lnTo>
                  <a:lnTo>
                    <a:pt x="48" y="17"/>
                  </a:lnTo>
                  <a:lnTo>
                    <a:pt x="49" y="15"/>
                  </a:lnTo>
                  <a:lnTo>
                    <a:pt x="50" y="13"/>
                  </a:lnTo>
                  <a:lnTo>
                    <a:pt x="51" y="11"/>
                  </a:lnTo>
                  <a:lnTo>
                    <a:pt x="53" y="9"/>
                  </a:lnTo>
                  <a:lnTo>
                    <a:pt x="43" y="5"/>
                  </a:lnTo>
                  <a:lnTo>
                    <a:pt x="34" y="3"/>
                  </a:lnTo>
                  <a:lnTo>
                    <a:pt x="28" y="2"/>
                  </a:lnTo>
                  <a:lnTo>
                    <a:pt x="22" y="0"/>
                  </a:lnTo>
                  <a:lnTo>
                    <a:pt x="16" y="2"/>
                  </a:lnTo>
                  <a:lnTo>
                    <a:pt x="12" y="2"/>
                  </a:lnTo>
                  <a:lnTo>
                    <a:pt x="8" y="3"/>
                  </a:lnTo>
                  <a:lnTo>
                    <a:pt x="6" y="4"/>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7" name="Freeform 51"/>
            <p:cNvSpPr>
              <a:spLocks/>
            </p:cNvSpPr>
            <p:nvPr/>
          </p:nvSpPr>
          <p:spPr bwMode="auto">
            <a:xfrm>
              <a:off x="1113" y="3375"/>
              <a:ext cx="10" cy="3"/>
            </a:xfrm>
            <a:custGeom>
              <a:avLst/>
              <a:gdLst>
                <a:gd name="T0" fmla="*/ 0 w 48"/>
                <a:gd name="T1" fmla="*/ 7 h 12"/>
                <a:gd name="T2" fmla="*/ 2 w 48"/>
                <a:gd name="T3" fmla="*/ 6 h 12"/>
                <a:gd name="T4" fmla="*/ 6 w 48"/>
                <a:gd name="T5" fmla="*/ 5 h 12"/>
                <a:gd name="T6" fmla="*/ 10 w 48"/>
                <a:gd name="T7" fmla="*/ 5 h 12"/>
                <a:gd name="T8" fmla="*/ 16 w 48"/>
                <a:gd name="T9" fmla="*/ 3 h 12"/>
                <a:gd name="T10" fmla="*/ 22 w 48"/>
                <a:gd name="T11" fmla="*/ 5 h 12"/>
                <a:gd name="T12" fmla="*/ 28 w 48"/>
                <a:gd name="T13" fmla="*/ 6 h 12"/>
                <a:gd name="T14" fmla="*/ 37 w 48"/>
                <a:gd name="T15" fmla="*/ 8 h 12"/>
                <a:gd name="T16" fmla="*/ 47 w 48"/>
                <a:gd name="T17" fmla="*/ 12 h 12"/>
                <a:gd name="T18" fmla="*/ 48 w 48"/>
                <a:gd name="T19" fmla="*/ 11 h 12"/>
                <a:gd name="T20" fmla="*/ 48 w 48"/>
                <a:gd name="T21" fmla="*/ 11 h 12"/>
                <a:gd name="T22" fmla="*/ 48 w 48"/>
                <a:gd name="T23" fmla="*/ 11 h 12"/>
                <a:gd name="T24" fmla="*/ 48 w 48"/>
                <a:gd name="T25" fmla="*/ 11 h 12"/>
                <a:gd name="T26" fmla="*/ 39 w 48"/>
                <a:gd name="T27" fmla="*/ 6 h 12"/>
                <a:gd name="T28" fmla="*/ 31 w 48"/>
                <a:gd name="T29" fmla="*/ 2 h 12"/>
                <a:gd name="T30" fmla="*/ 23 w 48"/>
                <a:gd name="T31" fmla="*/ 0 h 12"/>
                <a:gd name="T32" fmla="*/ 17 w 48"/>
                <a:gd name="T33" fmla="*/ 0 h 12"/>
                <a:gd name="T34" fmla="*/ 11 w 48"/>
                <a:gd name="T35" fmla="*/ 1 h 12"/>
                <a:gd name="T36" fmla="*/ 7 w 48"/>
                <a:gd name="T37" fmla="*/ 2 h 12"/>
                <a:gd name="T38" fmla="*/ 4 w 48"/>
                <a:gd name="T39" fmla="*/ 5 h 12"/>
                <a:gd name="T40" fmla="*/ 0 w 48"/>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2">
                  <a:moveTo>
                    <a:pt x="0" y="7"/>
                  </a:moveTo>
                  <a:lnTo>
                    <a:pt x="2" y="6"/>
                  </a:lnTo>
                  <a:lnTo>
                    <a:pt x="6" y="5"/>
                  </a:lnTo>
                  <a:lnTo>
                    <a:pt x="10" y="5"/>
                  </a:lnTo>
                  <a:lnTo>
                    <a:pt x="16" y="3"/>
                  </a:lnTo>
                  <a:lnTo>
                    <a:pt x="22" y="5"/>
                  </a:lnTo>
                  <a:lnTo>
                    <a:pt x="28" y="6"/>
                  </a:lnTo>
                  <a:lnTo>
                    <a:pt x="37" y="8"/>
                  </a:lnTo>
                  <a:lnTo>
                    <a:pt x="47" y="12"/>
                  </a:lnTo>
                  <a:lnTo>
                    <a:pt x="48" y="11"/>
                  </a:lnTo>
                  <a:lnTo>
                    <a:pt x="48" y="11"/>
                  </a:lnTo>
                  <a:lnTo>
                    <a:pt x="48" y="11"/>
                  </a:lnTo>
                  <a:lnTo>
                    <a:pt x="48" y="11"/>
                  </a:lnTo>
                  <a:lnTo>
                    <a:pt x="39" y="6"/>
                  </a:lnTo>
                  <a:lnTo>
                    <a:pt x="31" y="2"/>
                  </a:lnTo>
                  <a:lnTo>
                    <a:pt x="23" y="0"/>
                  </a:lnTo>
                  <a:lnTo>
                    <a:pt x="17" y="0"/>
                  </a:lnTo>
                  <a:lnTo>
                    <a:pt x="11" y="1"/>
                  </a:lnTo>
                  <a:lnTo>
                    <a:pt x="7" y="2"/>
                  </a:lnTo>
                  <a:lnTo>
                    <a:pt x="4" y="5"/>
                  </a:lnTo>
                  <a:lnTo>
                    <a:pt x="0" y="7"/>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8" name="Freeform 52"/>
            <p:cNvSpPr>
              <a:spLocks/>
            </p:cNvSpPr>
            <p:nvPr/>
          </p:nvSpPr>
          <p:spPr bwMode="auto">
            <a:xfrm>
              <a:off x="1105" y="3380"/>
              <a:ext cx="17" cy="26"/>
            </a:xfrm>
            <a:custGeom>
              <a:avLst/>
              <a:gdLst>
                <a:gd name="T0" fmla="*/ 22 w 86"/>
                <a:gd name="T1" fmla="*/ 0 h 132"/>
                <a:gd name="T2" fmla="*/ 8 w 86"/>
                <a:gd name="T3" fmla="*/ 23 h 132"/>
                <a:gd name="T4" fmla="*/ 2 w 86"/>
                <a:gd name="T5" fmla="*/ 44 h 132"/>
                <a:gd name="T6" fmla="*/ 0 w 86"/>
                <a:gd name="T7" fmla="*/ 63 h 132"/>
                <a:gd name="T8" fmla="*/ 5 w 86"/>
                <a:gd name="T9" fmla="*/ 81 h 132"/>
                <a:gd name="T10" fmla="*/ 13 w 86"/>
                <a:gd name="T11" fmla="*/ 97 h 132"/>
                <a:gd name="T12" fmla="*/ 22 w 86"/>
                <a:gd name="T13" fmla="*/ 111 h 132"/>
                <a:gd name="T14" fmla="*/ 33 w 86"/>
                <a:gd name="T15" fmla="*/ 122 h 132"/>
                <a:gd name="T16" fmla="*/ 43 w 86"/>
                <a:gd name="T17" fmla="*/ 132 h 132"/>
                <a:gd name="T18" fmla="*/ 48 w 86"/>
                <a:gd name="T19" fmla="*/ 132 h 132"/>
                <a:gd name="T20" fmla="*/ 53 w 86"/>
                <a:gd name="T21" fmla="*/ 131 h 132"/>
                <a:gd name="T22" fmla="*/ 58 w 86"/>
                <a:gd name="T23" fmla="*/ 131 h 132"/>
                <a:gd name="T24" fmla="*/ 64 w 86"/>
                <a:gd name="T25" fmla="*/ 130 h 132"/>
                <a:gd name="T26" fmla="*/ 69 w 86"/>
                <a:gd name="T27" fmla="*/ 130 h 132"/>
                <a:gd name="T28" fmla="*/ 75 w 86"/>
                <a:gd name="T29" fmla="*/ 128 h 132"/>
                <a:gd name="T30" fmla="*/ 80 w 86"/>
                <a:gd name="T31" fmla="*/ 128 h 132"/>
                <a:gd name="T32" fmla="*/ 86 w 86"/>
                <a:gd name="T33" fmla="*/ 127 h 132"/>
                <a:gd name="T34" fmla="*/ 48 w 86"/>
                <a:gd name="T35" fmla="*/ 115 h 132"/>
                <a:gd name="T36" fmla="*/ 25 w 86"/>
                <a:gd name="T37" fmla="*/ 98 h 132"/>
                <a:gd name="T38" fmla="*/ 13 w 86"/>
                <a:gd name="T39" fmla="*/ 77 h 132"/>
                <a:gd name="T40" fmla="*/ 9 w 86"/>
                <a:gd name="T41" fmla="*/ 55 h 132"/>
                <a:gd name="T42" fmla="*/ 10 w 86"/>
                <a:gd name="T43" fmla="*/ 34 h 132"/>
                <a:gd name="T44" fmla="*/ 15 w 86"/>
                <a:gd name="T45" fmla="*/ 17 h 132"/>
                <a:gd name="T46" fmla="*/ 20 w 86"/>
                <a:gd name="T47" fmla="*/ 5 h 132"/>
                <a:gd name="T48" fmla="*/ 22 w 86"/>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32">
                  <a:moveTo>
                    <a:pt x="22" y="0"/>
                  </a:moveTo>
                  <a:lnTo>
                    <a:pt x="8" y="23"/>
                  </a:lnTo>
                  <a:lnTo>
                    <a:pt x="2" y="44"/>
                  </a:lnTo>
                  <a:lnTo>
                    <a:pt x="0" y="63"/>
                  </a:lnTo>
                  <a:lnTo>
                    <a:pt x="5" y="81"/>
                  </a:lnTo>
                  <a:lnTo>
                    <a:pt x="13" y="97"/>
                  </a:lnTo>
                  <a:lnTo>
                    <a:pt x="22" y="111"/>
                  </a:lnTo>
                  <a:lnTo>
                    <a:pt x="33" y="122"/>
                  </a:lnTo>
                  <a:lnTo>
                    <a:pt x="43" y="132"/>
                  </a:lnTo>
                  <a:lnTo>
                    <a:pt x="48" y="132"/>
                  </a:lnTo>
                  <a:lnTo>
                    <a:pt x="53" y="131"/>
                  </a:lnTo>
                  <a:lnTo>
                    <a:pt x="58" y="131"/>
                  </a:lnTo>
                  <a:lnTo>
                    <a:pt x="64" y="130"/>
                  </a:lnTo>
                  <a:lnTo>
                    <a:pt x="69" y="130"/>
                  </a:lnTo>
                  <a:lnTo>
                    <a:pt x="75" y="128"/>
                  </a:lnTo>
                  <a:lnTo>
                    <a:pt x="80" y="128"/>
                  </a:lnTo>
                  <a:lnTo>
                    <a:pt x="86" y="127"/>
                  </a:lnTo>
                  <a:lnTo>
                    <a:pt x="48" y="115"/>
                  </a:lnTo>
                  <a:lnTo>
                    <a:pt x="25" y="98"/>
                  </a:lnTo>
                  <a:lnTo>
                    <a:pt x="13" y="77"/>
                  </a:lnTo>
                  <a:lnTo>
                    <a:pt x="9" y="55"/>
                  </a:lnTo>
                  <a:lnTo>
                    <a:pt x="10" y="34"/>
                  </a:lnTo>
                  <a:lnTo>
                    <a:pt x="15" y="17"/>
                  </a:lnTo>
                  <a:lnTo>
                    <a:pt x="20" y="5"/>
                  </a:lnTo>
                  <a:lnTo>
                    <a:pt x="22" y="0"/>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49" name="Freeform 53"/>
            <p:cNvSpPr>
              <a:spLocks/>
            </p:cNvSpPr>
            <p:nvPr/>
          </p:nvSpPr>
          <p:spPr bwMode="auto">
            <a:xfrm>
              <a:off x="1096" y="3374"/>
              <a:ext cx="32" cy="32"/>
            </a:xfrm>
            <a:custGeom>
              <a:avLst/>
              <a:gdLst>
                <a:gd name="T0" fmla="*/ 91 w 162"/>
                <a:gd name="T1" fmla="*/ 14 h 163"/>
                <a:gd name="T2" fmla="*/ 98 w 162"/>
                <a:gd name="T3" fmla="*/ 10 h 163"/>
                <a:gd name="T4" fmla="*/ 110 w 162"/>
                <a:gd name="T5" fmla="*/ 9 h 163"/>
                <a:gd name="T6" fmla="*/ 126 w 162"/>
                <a:gd name="T7" fmla="*/ 15 h 163"/>
                <a:gd name="T8" fmla="*/ 135 w 162"/>
                <a:gd name="T9" fmla="*/ 17 h 163"/>
                <a:gd name="T10" fmla="*/ 136 w 162"/>
                <a:gd name="T11" fmla="*/ 14 h 163"/>
                <a:gd name="T12" fmla="*/ 130 w 162"/>
                <a:gd name="T13" fmla="*/ 9 h 163"/>
                <a:gd name="T14" fmla="*/ 114 w 162"/>
                <a:gd name="T15" fmla="*/ 3 h 163"/>
                <a:gd name="T16" fmla="*/ 95 w 162"/>
                <a:gd name="T17" fmla="*/ 1 h 163"/>
                <a:gd name="T18" fmla="*/ 78 w 162"/>
                <a:gd name="T19" fmla="*/ 10 h 163"/>
                <a:gd name="T20" fmla="*/ 70 w 162"/>
                <a:gd name="T21" fmla="*/ 21 h 163"/>
                <a:gd name="T22" fmla="*/ 54 w 162"/>
                <a:gd name="T23" fmla="*/ 26 h 163"/>
                <a:gd name="T24" fmla="*/ 30 w 162"/>
                <a:gd name="T25" fmla="*/ 36 h 163"/>
                <a:gd name="T26" fmla="*/ 11 w 162"/>
                <a:gd name="T27" fmla="*/ 53 h 163"/>
                <a:gd name="T28" fmla="*/ 0 w 162"/>
                <a:gd name="T29" fmla="*/ 85 h 163"/>
                <a:gd name="T30" fmla="*/ 4 w 162"/>
                <a:gd name="T31" fmla="*/ 117 h 163"/>
                <a:gd name="T32" fmla="*/ 8 w 162"/>
                <a:gd name="T33" fmla="*/ 101 h 163"/>
                <a:gd name="T34" fmla="*/ 20 w 162"/>
                <a:gd name="T35" fmla="*/ 60 h 163"/>
                <a:gd name="T36" fmla="*/ 43 w 162"/>
                <a:gd name="T37" fmla="*/ 38 h 163"/>
                <a:gd name="T38" fmla="*/ 62 w 162"/>
                <a:gd name="T39" fmla="*/ 31 h 163"/>
                <a:gd name="T40" fmla="*/ 41 w 162"/>
                <a:gd name="T41" fmla="*/ 44 h 163"/>
                <a:gd name="T42" fmla="*/ 20 w 162"/>
                <a:gd name="T43" fmla="*/ 79 h 163"/>
                <a:gd name="T44" fmla="*/ 22 w 162"/>
                <a:gd name="T45" fmla="*/ 114 h 163"/>
                <a:gd name="T46" fmla="*/ 35 w 162"/>
                <a:gd name="T47" fmla="*/ 145 h 163"/>
                <a:gd name="T48" fmla="*/ 54 w 162"/>
                <a:gd name="T49" fmla="*/ 159 h 163"/>
                <a:gd name="T50" fmla="*/ 71 w 162"/>
                <a:gd name="T51" fmla="*/ 163 h 163"/>
                <a:gd name="T52" fmla="*/ 75 w 162"/>
                <a:gd name="T53" fmla="*/ 163 h 163"/>
                <a:gd name="T54" fmla="*/ 83 w 162"/>
                <a:gd name="T55" fmla="*/ 163 h 163"/>
                <a:gd name="T56" fmla="*/ 79 w 162"/>
                <a:gd name="T57" fmla="*/ 153 h 163"/>
                <a:gd name="T58" fmla="*/ 59 w 162"/>
                <a:gd name="T59" fmla="*/ 128 h 163"/>
                <a:gd name="T60" fmla="*/ 46 w 162"/>
                <a:gd name="T61" fmla="*/ 94 h 163"/>
                <a:gd name="T62" fmla="*/ 54 w 162"/>
                <a:gd name="T63" fmla="*/ 54 h 163"/>
                <a:gd name="T64" fmla="*/ 66 w 162"/>
                <a:gd name="T65" fmla="*/ 36 h 163"/>
                <a:gd name="T66" fmla="*/ 56 w 162"/>
                <a:gd name="T67" fmla="*/ 65 h 163"/>
                <a:gd name="T68" fmla="*/ 59 w 162"/>
                <a:gd name="T69" fmla="*/ 108 h 163"/>
                <a:gd name="T70" fmla="*/ 94 w 162"/>
                <a:gd name="T71" fmla="*/ 146 h 163"/>
                <a:gd name="T72" fmla="*/ 141 w 162"/>
                <a:gd name="T73" fmla="*/ 156 h 163"/>
                <a:gd name="T74" fmla="*/ 156 w 162"/>
                <a:gd name="T75" fmla="*/ 151 h 163"/>
                <a:gd name="T76" fmla="*/ 157 w 162"/>
                <a:gd name="T77" fmla="*/ 146 h 163"/>
                <a:gd name="T78" fmla="*/ 129 w 162"/>
                <a:gd name="T79" fmla="*/ 136 h 163"/>
                <a:gd name="T80" fmla="*/ 93 w 162"/>
                <a:gd name="T81" fmla="*/ 115 h 163"/>
                <a:gd name="T82" fmla="*/ 77 w 162"/>
                <a:gd name="T83" fmla="*/ 79 h 163"/>
                <a:gd name="T84" fmla="*/ 88 w 162"/>
                <a:gd name="T85" fmla="*/ 61 h 163"/>
                <a:gd name="T86" fmla="*/ 94 w 162"/>
                <a:gd name="T87" fmla="*/ 59 h 163"/>
                <a:gd name="T88" fmla="*/ 103 w 162"/>
                <a:gd name="T89" fmla="*/ 54 h 163"/>
                <a:gd name="T90" fmla="*/ 111 w 162"/>
                <a:gd name="T91" fmla="*/ 48 h 163"/>
                <a:gd name="T92" fmla="*/ 120 w 162"/>
                <a:gd name="T93" fmla="*/ 39 h 163"/>
                <a:gd name="T94" fmla="*/ 129 w 162"/>
                <a:gd name="T95" fmla="*/ 29 h 163"/>
                <a:gd name="T96" fmla="*/ 119 w 162"/>
                <a:gd name="T97" fmla="*/ 23 h 163"/>
                <a:gd name="T98" fmla="*/ 107 w 162"/>
                <a:gd name="T99" fmla="*/ 17 h 163"/>
                <a:gd name="T100" fmla="*/ 94 w 162"/>
                <a:gd name="T101" fmla="*/ 16 h 163"/>
                <a:gd name="T102" fmla="*/ 81 w 162"/>
                <a:gd name="T103" fmla="*/ 25 h 163"/>
                <a:gd name="T104" fmla="*/ 82 w 162"/>
                <a:gd name="T105" fmla="*/ 21 h 163"/>
                <a:gd name="T106" fmla="*/ 87 w 162"/>
                <a:gd name="T107"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63">
                  <a:moveTo>
                    <a:pt x="87" y="16"/>
                  </a:moveTo>
                  <a:lnTo>
                    <a:pt x="91" y="14"/>
                  </a:lnTo>
                  <a:lnTo>
                    <a:pt x="94" y="11"/>
                  </a:lnTo>
                  <a:lnTo>
                    <a:pt x="98" y="10"/>
                  </a:lnTo>
                  <a:lnTo>
                    <a:pt x="104" y="9"/>
                  </a:lnTo>
                  <a:lnTo>
                    <a:pt x="110" y="9"/>
                  </a:lnTo>
                  <a:lnTo>
                    <a:pt x="118" y="11"/>
                  </a:lnTo>
                  <a:lnTo>
                    <a:pt x="126" y="15"/>
                  </a:lnTo>
                  <a:lnTo>
                    <a:pt x="135" y="20"/>
                  </a:lnTo>
                  <a:lnTo>
                    <a:pt x="135" y="17"/>
                  </a:lnTo>
                  <a:lnTo>
                    <a:pt x="136" y="16"/>
                  </a:lnTo>
                  <a:lnTo>
                    <a:pt x="136" y="14"/>
                  </a:lnTo>
                  <a:lnTo>
                    <a:pt x="136" y="12"/>
                  </a:lnTo>
                  <a:lnTo>
                    <a:pt x="130" y="9"/>
                  </a:lnTo>
                  <a:lnTo>
                    <a:pt x="122" y="5"/>
                  </a:lnTo>
                  <a:lnTo>
                    <a:pt x="114" y="3"/>
                  </a:lnTo>
                  <a:lnTo>
                    <a:pt x="104" y="0"/>
                  </a:lnTo>
                  <a:lnTo>
                    <a:pt x="95" y="1"/>
                  </a:lnTo>
                  <a:lnTo>
                    <a:pt x="87" y="4"/>
                  </a:lnTo>
                  <a:lnTo>
                    <a:pt x="78" y="10"/>
                  </a:lnTo>
                  <a:lnTo>
                    <a:pt x="72" y="21"/>
                  </a:lnTo>
                  <a:lnTo>
                    <a:pt x="70" y="21"/>
                  </a:lnTo>
                  <a:lnTo>
                    <a:pt x="63" y="23"/>
                  </a:lnTo>
                  <a:lnTo>
                    <a:pt x="54" y="26"/>
                  </a:lnTo>
                  <a:lnTo>
                    <a:pt x="43" y="29"/>
                  </a:lnTo>
                  <a:lnTo>
                    <a:pt x="30" y="36"/>
                  </a:lnTo>
                  <a:lnTo>
                    <a:pt x="19" y="43"/>
                  </a:lnTo>
                  <a:lnTo>
                    <a:pt x="11" y="53"/>
                  </a:lnTo>
                  <a:lnTo>
                    <a:pt x="4" y="64"/>
                  </a:lnTo>
                  <a:lnTo>
                    <a:pt x="0" y="85"/>
                  </a:lnTo>
                  <a:lnTo>
                    <a:pt x="1" y="102"/>
                  </a:lnTo>
                  <a:lnTo>
                    <a:pt x="4" y="117"/>
                  </a:lnTo>
                  <a:lnTo>
                    <a:pt x="11" y="129"/>
                  </a:lnTo>
                  <a:lnTo>
                    <a:pt x="8" y="101"/>
                  </a:lnTo>
                  <a:lnTo>
                    <a:pt x="12" y="77"/>
                  </a:lnTo>
                  <a:lnTo>
                    <a:pt x="20" y="60"/>
                  </a:lnTo>
                  <a:lnTo>
                    <a:pt x="32" y="48"/>
                  </a:lnTo>
                  <a:lnTo>
                    <a:pt x="43" y="38"/>
                  </a:lnTo>
                  <a:lnTo>
                    <a:pt x="54" y="33"/>
                  </a:lnTo>
                  <a:lnTo>
                    <a:pt x="62" y="31"/>
                  </a:lnTo>
                  <a:lnTo>
                    <a:pt x="65" y="29"/>
                  </a:lnTo>
                  <a:lnTo>
                    <a:pt x="41" y="44"/>
                  </a:lnTo>
                  <a:lnTo>
                    <a:pt x="27" y="61"/>
                  </a:lnTo>
                  <a:lnTo>
                    <a:pt x="20" y="79"/>
                  </a:lnTo>
                  <a:lnTo>
                    <a:pt x="19" y="97"/>
                  </a:lnTo>
                  <a:lnTo>
                    <a:pt x="22" y="114"/>
                  </a:lnTo>
                  <a:lnTo>
                    <a:pt x="28" y="131"/>
                  </a:lnTo>
                  <a:lnTo>
                    <a:pt x="35" y="145"/>
                  </a:lnTo>
                  <a:lnTo>
                    <a:pt x="41" y="155"/>
                  </a:lnTo>
                  <a:lnTo>
                    <a:pt x="54" y="159"/>
                  </a:lnTo>
                  <a:lnTo>
                    <a:pt x="63" y="162"/>
                  </a:lnTo>
                  <a:lnTo>
                    <a:pt x="71" y="163"/>
                  </a:lnTo>
                  <a:lnTo>
                    <a:pt x="73" y="163"/>
                  </a:lnTo>
                  <a:lnTo>
                    <a:pt x="75" y="163"/>
                  </a:lnTo>
                  <a:lnTo>
                    <a:pt x="78" y="163"/>
                  </a:lnTo>
                  <a:lnTo>
                    <a:pt x="83" y="163"/>
                  </a:lnTo>
                  <a:lnTo>
                    <a:pt x="89" y="163"/>
                  </a:lnTo>
                  <a:lnTo>
                    <a:pt x="79" y="153"/>
                  </a:lnTo>
                  <a:lnTo>
                    <a:pt x="68" y="142"/>
                  </a:lnTo>
                  <a:lnTo>
                    <a:pt x="59" y="128"/>
                  </a:lnTo>
                  <a:lnTo>
                    <a:pt x="51" y="112"/>
                  </a:lnTo>
                  <a:lnTo>
                    <a:pt x="46" y="94"/>
                  </a:lnTo>
                  <a:lnTo>
                    <a:pt x="48" y="75"/>
                  </a:lnTo>
                  <a:lnTo>
                    <a:pt x="54" y="54"/>
                  </a:lnTo>
                  <a:lnTo>
                    <a:pt x="68" y="31"/>
                  </a:lnTo>
                  <a:lnTo>
                    <a:pt x="66" y="36"/>
                  </a:lnTo>
                  <a:lnTo>
                    <a:pt x="61" y="48"/>
                  </a:lnTo>
                  <a:lnTo>
                    <a:pt x="56" y="65"/>
                  </a:lnTo>
                  <a:lnTo>
                    <a:pt x="55" y="86"/>
                  </a:lnTo>
                  <a:lnTo>
                    <a:pt x="59" y="108"/>
                  </a:lnTo>
                  <a:lnTo>
                    <a:pt x="71" y="129"/>
                  </a:lnTo>
                  <a:lnTo>
                    <a:pt x="94" y="146"/>
                  </a:lnTo>
                  <a:lnTo>
                    <a:pt x="132" y="158"/>
                  </a:lnTo>
                  <a:lnTo>
                    <a:pt x="141" y="156"/>
                  </a:lnTo>
                  <a:lnTo>
                    <a:pt x="148" y="153"/>
                  </a:lnTo>
                  <a:lnTo>
                    <a:pt x="156" y="151"/>
                  </a:lnTo>
                  <a:lnTo>
                    <a:pt x="162" y="147"/>
                  </a:lnTo>
                  <a:lnTo>
                    <a:pt x="157" y="146"/>
                  </a:lnTo>
                  <a:lnTo>
                    <a:pt x="145" y="142"/>
                  </a:lnTo>
                  <a:lnTo>
                    <a:pt x="129" y="136"/>
                  </a:lnTo>
                  <a:lnTo>
                    <a:pt x="110" y="128"/>
                  </a:lnTo>
                  <a:lnTo>
                    <a:pt x="93" y="115"/>
                  </a:lnTo>
                  <a:lnTo>
                    <a:pt x="82" y="98"/>
                  </a:lnTo>
                  <a:lnTo>
                    <a:pt x="77" y="79"/>
                  </a:lnTo>
                  <a:lnTo>
                    <a:pt x="83" y="54"/>
                  </a:lnTo>
                  <a:lnTo>
                    <a:pt x="88" y="61"/>
                  </a:lnTo>
                  <a:lnTo>
                    <a:pt x="91" y="60"/>
                  </a:lnTo>
                  <a:lnTo>
                    <a:pt x="94" y="59"/>
                  </a:lnTo>
                  <a:lnTo>
                    <a:pt x="98" y="56"/>
                  </a:lnTo>
                  <a:lnTo>
                    <a:pt x="103" y="54"/>
                  </a:lnTo>
                  <a:lnTo>
                    <a:pt x="93" y="36"/>
                  </a:lnTo>
                  <a:lnTo>
                    <a:pt x="111" y="48"/>
                  </a:lnTo>
                  <a:lnTo>
                    <a:pt x="116" y="44"/>
                  </a:lnTo>
                  <a:lnTo>
                    <a:pt x="120" y="39"/>
                  </a:lnTo>
                  <a:lnTo>
                    <a:pt x="125" y="34"/>
                  </a:lnTo>
                  <a:lnTo>
                    <a:pt x="129" y="29"/>
                  </a:lnTo>
                  <a:lnTo>
                    <a:pt x="124" y="26"/>
                  </a:lnTo>
                  <a:lnTo>
                    <a:pt x="119" y="23"/>
                  </a:lnTo>
                  <a:lnTo>
                    <a:pt x="113" y="20"/>
                  </a:lnTo>
                  <a:lnTo>
                    <a:pt x="107" y="17"/>
                  </a:lnTo>
                  <a:lnTo>
                    <a:pt x="100" y="16"/>
                  </a:lnTo>
                  <a:lnTo>
                    <a:pt x="94" y="16"/>
                  </a:lnTo>
                  <a:lnTo>
                    <a:pt x="87" y="20"/>
                  </a:lnTo>
                  <a:lnTo>
                    <a:pt x="81" y="25"/>
                  </a:lnTo>
                  <a:lnTo>
                    <a:pt x="81" y="23"/>
                  </a:lnTo>
                  <a:lnTo>
                    <a:pt x="82" y="21"/>
                  </a:lnTo>
                  <a:lnTo>
                    <a:pt x="83" y="18"/>
                  </a:lnTo>
                  <a:lnTo>
                    <a:pt x="8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0" name="Freeform 54"/>
            <p:cNvSpPr>
              <a:spLocks/>
            </p:cNvSpPr>
            <p:nvPr/>
          </p:nvSpPr>
          <p:spPr bwMode="auto">
            <a:xfrm>
              <a:off x="1097" y="3379"/>
              <a:ext cx="12" cy="26"/>
            </a:xfrm>
            <a:custGeom>
              <a:avLst/>
              <a:gdLst>
                <a:gd name="T0" fmla="*/ 57 w 57"/>
                <a:gd name="T1" fmla="*/ 0 h 126"/>
                <a:gd name="T2" fmla="*/ 54 w 57"/>
                <a:gd name="T3" fmla="*/ 2 h 126"/>
                <a:gd name="T4" fmla="*/ 46 w 57"/>
                <a:gd name="T5" fmla="*/ 4 h 126"/>
                <a:gd name="T6" fmla="*/ 35 w 57"/>
                <a:gd name="T7" fmla="*/ 9 h 126"/>
                <a:gd name="T8" fmla="*/ 24 w 57"/>
                <a:gd name="T9" fmla="*/ 19 h 126"/>
                <a:gd name="T10" fmla="*/ 12 w 57"/>
                <a:gd name="T11" fmla="*/ 31 h 126"/>
                <a:gd name="T12" fmla="*/ 4 w 57"/>
                <a:gd name="T13" fmla="*/ 48 h 126"/>
                <a:gd name="T14" fmla="*/ 0 w 57"/>
                <a:gd name="T15" fmla="*/ 72 h 126"/>
                <a:gd name="T16" fmla="*/ 3 w 57"/>
                <a:gd name="T17" fmla="*/ 100 h 126"/>
                <a:gd name="T18" fmla="*/ 9 w 57"/>
                <a:gd name="T19" fmla="*/ 108 h 126"/>
                <a:gd name="T20" fmla="*/ 16 w 57"/>
                <a:gd name="T21" fmla="*/ 116 h 126"/>
                <a:gd name="T22" fmla="*/ 25 w 57"/>
                <a:gd name="T23" fmla="*/ 121 h 126"/>
                <a:gd name="T24" fmla="*/ 33 w 57"/>
                <a:gd name="T25" fmla="*/ 126 h 126"/>
                <a:gd name="T26" fmla="*/ 27 w 57"/>
                <a:gd name="T27" fmla="*/ 116 h 126"/>
                <a:gd name="T28" fmla="*/ 20 w 57"/>
                <a:gd name="T29" fmla="*/ 102 h 126"/>
                <a:gd name="T30" fmla="*/ 14 w 57"/>
                <a:gd name="T31" fmla="*/ 85 h 126"/>
                <a:gd name="T32" fmla="*/ 11 w 57"/>
                <a:gd name="T33" fmla="*/ 68 h 126"/>
                <a:gd name="T34" fmla="*/ 12 w 57"/>
                <a:gd name="T35" fmla="*/ 50 h 126"/>
                <a:gd name="T36" fmla="*/ 19 w 57"/>
                <a:gd name="T37" fmla="*/ 32 h 126"/>
                <a:gd name="T38" fmla="*/ 33 w 57"/>
                <a:gd name="T39" fmla="*/ 15 h 126"/>
                <a:gd name="T40" fmla="*/ 57 w 57"/>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26">
                  <a:moveTo>
                    <a:pt x="57" y="0"/>
                  </a:moveTo>
                  <a:lnTo>
                    <a:pt x="54" y="2"/>
                  </a:lnTo>
                  <a:lnTo>
                    <a:pt x="46" y="4"/>
                  </a:lnTo>
                  <a:lnTo>
                    <a:pt x="35" y="9"/>
                  </a:lnTo>
                  <a:lnTo>
                    <a:pt x="24" y="19"/>
                  </a:lnTo>
                  <a:lnTo>
                    <a:pt x="12" y="31"/>
                  </a:lnTo>
                  <a:lnTo>
                    <a:pt x="4" y="48"/>
                  </a:lnTo>
                  <a:lnTo>
                    <a:pt x="0" y="72"/>
                  </a:lnTo>
                  <a:lnTo>
                    <a:pt x="3" y="100"/>
                  </a:lnTo>
                  <a:lnTo>
                    <a:pt x="9" y="108"/>
                  </a:lnTo>
                  <a:lnTo>
                    <a:pt x="16" y="116"/>
                  </a:lnTo>
                  <a:lnTo>
                    <a:pt x="25" y="121"/>
                  </a:lnTo>
                  <a:lnTo>
                    <a:pt x="33" y="126"/>
                  </a:lnTo>
                  <a:lnTo>
                    <a:pt x="27" y="116"/>
                  </a:lnTo>
                  <a:lnTo>
                    <a:pt x="20" y="102"/>
                  </a:lnTo>
                  <a:lnTo>
                    <a:pt x="14" y="85"/>
                  </a:lnTo>
                  <a:lnTo>
                    <a:pt x="11" y="68"/>
                  </a:lnTo>
                  <a:lnTo>
                    <a:pt x="12" y="50"/>
                  </a:lnTo>
                  <a:lnTo>
                    <a:pt x="19" y="32"/>
                  </a:lnTo>
                  <a:lnTo>
                    <a:pt x="33" y="15"/>
                  </a:lnTo>
                  <a:lnTo>
                    <a:pt x="57" y="0"/>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1" name="Freeform 55"/>
            <p:cNvSpPr>
              <a:spLocks/>
            </p:cNvSpPr>
            <p:nvPr/>
          </p:nvSpPr>
          <p:spPr bwMode="auto">
            <a:xfrm>
              <a:off x="1112" y="3394"/>
              <a:ext cx="6" cy="6"/>
            </a:xfrm>
            <a:custGeom>
              <a:avLst/>
              <a:gdLst>
                <a:gd name="T0" fmla="*/ 30 w 31"/>
                <a:gd name="T1" fmla="*/ 22 h 27"/>
                <a:gd name="T2" fmla="*/ 31 w 31"/>
                <a:gd name="T3" fmla="*/ 19 h 27"/>
                <a:gd name="T4" fmla="*/ 30 w 31"/>
                <a:gd name="T5" fmla="*/ 14 h 27"/>
                <a:gd name="T6" fmla="*/ 26 w 31"/>
                <a:gd name="T7" fmla="*/ 9 h 27"/>
                <a:gd name="T8" fmla="*/ 21 w 31"/>
                <a:gd name="T9" fmla="*/ 4 h 27"/>
                <a:gd name="T10" fmla="*/ 15 w 31"/>
                <a:gd name="T11" fmla="*/ 2 h 27"/>
                <a:gd name="T12" fmla="*/ 10 w 31"/>
                <a:gd name="T13" fmla="*/ 0 h 27"/>
                <a:gd name="T14" fmla="*/ 5 w 31"/>
                <a:gd name="T15" fmla="*/ 2 h 27"/>
                <a:gd name="T16" fmla="*/ 2 w 31"/>
                <a:gd name="T17" fmla="*/ 4 h 27"/>
                <a:gd name="T18" fmla="*/ 0 w 31"/>
                <a:gd name="T19" fmla="*/ 8 h 27"/>
                <a:gd name="T20" fmla="*/ 2 w 31"/>
                <a:gd name="T21" fmla="*/ 13 h 27"/>
                <a:gd name="T22" fmla="*/ 4 w 31"/>
                <a:gd name="T23" fmla="*/ 19 h 27"/>
                <a:gd name="T24" fmla="*/ 9 w 31"/>
                <a:gd name="T25" fmla="*/ 22 h 27"/>
                <a:gd name="T26" fmla="*/ 15 w 31"/>
                <a:gd name="T27" fmla="*/ 26 h 27"/>
                <a:gd name="T28" fmla="*/ 21 w 31"/>
                <a:gd name="T29" fmla="*/ 27 h 27"/>
                <a:gd name="T30" fmla="*/ 26 w 31"/>
                <a:gd name="T31" fmla="*/ 26 h 27"/>
                <a:gd name="T32" fmla="*/ 30 w 31"/>
                <a:gd name="T3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7">
                  <a:moveTo>
                    <a:pt x="30" y="22"/>
                  </a:moveTo>
                  <a:lnTo>
                    <a:pt x="31" y="19"/>
                  </a:lnTo>
                  <a:lnTo>
                    <a:pt x="30" y="14"/>
                  </a:lnTo>
                  <a:lnTo>
                    <a:pt x="26" y="9"/>
                  </a:lnTo>
                  <a:lnTo>
                    <a:pt x="21" y="4"/>
                  </a:lnTo>
                  <a:lnTo>
                    <a:pt x="15" y="2"/>
                  </a:lnTo>
                  <a:lnTo>
                    <a:pt x="10" y="0"/>
                  </a:lnTo>
                  <a:lnTo>
                    <a:pt x="5" y="2"/>
                  </a:lnTo>
                  <a:lnTo>
                    <a:pt x="2" y="4"/>
                  </a:lnTo>
                  <a:lnTo>
                    <a:pt x="0" y="8"/>
                  </a:lnTo>
                  <a:lnTo>
                    <a:pt x="2" y="13"/>
                  </a:lnTo>
                  <a:lnTo>
                    <a:pt x="4" y="19"/>
                  </a:lnTo>
                  <a:lnTo>
                    <a:pt x="9" y="22"/>
                  </a:lnTo>
                  <a:lnTo>
                    <a:pt x="15" y="26"/>
                  </a:lnTo>
                  <a:lnTo>
                    <a:pt x="21" y="27"/>
                  </a:lnTo>
                  <a:lnTo>
                    <a:pt x="26" y="26"/>
                  </a:lnTo>
                  <a:lnTo>
                    <a:pt x="30" y="22"/>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2" name="Freeform 56"/>
            <p:cNvSpPr>
              <a:spLocks/>
            </p:cNvSpPr>
            <p:nvPr/>
          </p:nvSpPr>
          <p:spPr bwMode="auto">
            <a:xfrm>
              <a:off x="1128" y="3371"/>
              <a:ext cx="82" cy="74"/>
            </a:xfrm>
            <a:custGeom>
              <a:avLst/>
              <a:gdLst>
                <a:gd name="T0" fmla="*/ 408 w 408"/>
                <a:gd name="T1" fmla="*/ 27 h 370"/>
                <a:gd name="T2" fmla="*/ 406 w 408"/>
                <a:gd name="T3" fmla="*/ 28 h 370"/>
                <a:gd name="T4" fmla="*/ 400 w 408"/>
                <a:gd name="T5" fmla="*/ 31 h 370"/>
                <a:gd name="T6" fmla="*/ 391 w 408"/>
                <a:gd name="T7" fmla="*/ 34 h 370"/>
                <a:gd name="T8" fmla="*/ 379 w 408"/>
                <a:gd name="T9" fmla="*/ 40 h 370"/>
                <a:gd name="T10" fmla="*/ 364 w 408"/>
                <a:gd name="T11" fmla="*/ 48 h 370"/>
                <a:gd name="T12" fmla="*/ 347 w 408"/>
                <a:gd name="T13" fmla="*/ 58 h 370"/>
                <a:gd name="T14" fmla="*/ 327 w 408"/>
                <a:gd name="T15" fmla="*/ 69 h 370"/>
                <a:gd name="T16" fmla="*/ 307 w 408"/>
                <a:gd name="T17" fmla="*/ 81 h 370"/>
                <a:gd name="T18" fmla="*/ 286 w 408"/>
                <a:gd name="T19" fmla="*/ 94 h 370"/>
                <a:gd name="T20" fmla="*/ 266 w 408"/>
                <a:gd name="T21" fmla="*/ 110 h 370"/>
                <a:gd name="T22" fmla="*/ 245 w 408"/>
                <a:gd name="T23" fmla="*/ 128 h 370"/>
                <a:gd name="T24" fmla="*/ 224 w 408"/>
                <a:gd name="T25" fmla="*/ 146 h 370"/>
                <a:gd name="T26" fmla="*/ 204 w 408"/>
                <a:gd name="T27" fmla="*/ 167 h 370"/>
                <a:gd name="T28" fmla="*/ 187 w 408"/>
                <a:gd name="T29" fmla="*/ 189 h 370"/>
                <a:gd name="T30" fmla="*/ 170 w 408"/>
                <a:gd name="T31" fmla="*/ 212 h 370"/>
                <a:gd name="T32" fmla="*/ 156 w 408"/>
                <a:gd name="T33" fmla="*/ 237 h 370"/>
                <a:gd name="T34" fmla="*/ 134 w 408"/>
                <a:gd name="T35" fmla="*/ 281 h 370"/>
                <a:gd name="T36" fmla="*/ 116 w 408"/>
                <a:gd name="T37" fmla="*/ 315 h 370"/>
                <a:gd name="T38" fmla="*/ 98 w 408"/>
                <a:gd name="T39" fmla="*/ 341 h 370"/>
                <a:gd name="T40" fmla="*/ 84 w 408"/>
                <a:gd name="T41" fmla="*/ 357 h 370"/>
                <a:gd name="T42" fmla="*/ 66 w 408"/>
                <a:gd name="T43" fmla="*/ 367 h 370"/>
                <a:gd name="T44" fmla="*/ 48 w 408"/>
                <a:gd name="T45" fmla="*/ 370 h 370"/>
                <a:gd name="T46" fmla="*/ 27 w 408"/>
                <a:gd name="T47" fmla="*/ 368 h 370"/>
                <a:gd name="T48" fmla="*/ 0 w 408"/>
                <a:gd name="T49" fmla="*/ 361 h 370"/>
                <a:gd name="T50" fmla="*/ 0 w 408"/>
                <a:gd name="T51" fmla="*/ 357 h 370"/>
                <a:gd name="T52" fmla="*/ 1 w 408"/>
                <a:gd name="T53" fmla="*/ 346 h 370"/>
                <a:gd name="T54" fmla="*/ 4 w 408"/>
                <a:gd name="T55" fmla="*/ 329 h 370"/>
                <a:gd name="T56" fmla="*/ 10 w 408"/>
                <a:gd name="T57" fmla="*/ 307 h 370"/>
                <a:gd name="T58" fmla="*/ 17 w 408"/>
                <a:gd name="T59" fmla="*/ 281 h 370"/>
                <a:gd name="T60" fmla="*/ 27 w 408"/>
                <a:gd name="T61" fmla="*/ 250 h 370"/>
                <a:gd name="T62" fmla="*/ 42 w 408"/>
                <a:gd name="T63" fmla="*/ 218 h 370"/>
                <a:gd name="T64" fmla="*/ 60 w 408"/>
                <a:gd name="T65" fmla="*/ 185 h 370"/>
                <a:gd name="T66" fmla="*/ 82 w 408"/>
                <a:gd name="T67" fmla="*/ 152 h 370"/>
                <a:gd name="T68" fmla="*/ 111 w 408"/>
                <a:gd name="T69" fmla="*/ 120 h 370"/>
                <a:gd name="T70" fmla="*/ 143 w 408"/>
                <a:gd name="T71" fmla="*/ 90 h 370"/>
                <a:gd name="T72" fmla="*/ 182 w 408"/>
                <a:gd name="T73" fmla="*/ 61 h 370"/>
                <a:gd name="T74" fmla="*/ 226 w 408"/>
                <a:gd name="T75" fmla="*/ 38 h 370"/>
                <a:gd name="T76" fmla="*/ 278 w 408"/>
                <a:gd name="T77" fmla="*/ 18 h 370"/>
                <a:gd name="T78" fmla="*/ 337 w 408"/>
                <a:gd name="T79" fmla="*/ 6 h 370"/>
                <a:gd name="T80" fmla="*/ 403 w 408"/>
                <a:gd name="T81" fmla="*/ 0 h 370"/>
                <a:gd name="T82" fmla="*/ 408 w 408"/>
                <a:gd name="T83" fmla="*/ 2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 h="370">
                  <a:moveTo>
                    <a:pt x="408" y="27"/>
                  </a:moveTo>
                  <a:lnTo>
                    <a:pt x="406" y="28"/>
                  </a:lnTo>
                  <a:lnTo>
                    <a:pt x="400" y="31"/>
                  </a:lnTo>
                  <a:lnTo>
                    <a:pt x="391" y="34"/>
                  </a:lnTo>
                  <a:lnTo>
                    <a:pt x="379" y="40"/>
                  </a:lnTo>
                  <a:lnTo>
                    <a:pt x="364" y="48"/>
                  </a:lnTo>
                  <a:lnTo>
                    <a:pt x="347" y="58"/>
                  </a:lnTo>
                  <a:lnTo>
                    <a:pt x="327" y="69"/>
                  </a:lnTo>
                  <a:lnTo>
                    <a:pt x="307" y="81"/>
                  </a:lnTo>
                  <a:lnTo>
                    <a:pt x="286" y="94"/>
                  </a:lnTo>
                  <a:lnTo>
                    <a:pt x="266" y="110"/>
                  </a:lnTo>
                  <a:lnTo>
                    <a:pt x="245" y="128"/>
                  </a:lnTo>
                  <a:lnTo>
                    <a:pt x="224" y="146"/>
                  </a:lnTo>
                  <a:lnTo>
                    <a:pt x="204" y="167"/>
                  </a:lnTo>
                  <a:lnTo>
                    <a:pt x="187" y="189"/>
                  </a:lnTo>
                  <a:lnTo>
                    <a:pt x="170" y="212"/>
                  </a:lnTo>
                  <a:lnTo>
                    <a:pt x="156" y="237"/>
                  </a:lnTo>
                  <a:lnTo>
                    <a:pt x="134" y="281"/>
                  </a:lnTo>
                  <a:lnTo>
                    <a:pt x="116" y="315"/>
                  </a:lnTo>
                  <a:lnTo>
                    <a:pt x="98" y="341"/>
                  </a:lnTo>
                  <a:lnTo>
                    <a:pt x="84" y="357"/>
                  </a:lnTo>
                  <a:lnTo>
                    <a:pt x="66" y="367"/>
                  </a:lnTo>
                  <a:lnTo>
                    <a:pt x="48" y="370"/>
                  </a:lnTo>
                  <a:lnTo>
                    <a:pt x="27" y="368"/>
                  </a:lnTo>
                  <a:lnTo>
                    <a:pt x="0" y="361"/>
                  </a:lnTo>
                  <a:lnTo>
                    <a:pt x="0" y="357"/>
                  </a:lnTo>
                  <a:lnTo>
                    <a:pt x="1" y="346"/>
                  </a:lnTo>
                  <a:lnTo>
                    <a:pt x="4" y="329"/>
                  </a:lnTo>
                  <a:lnTo>
                    <a:pt x="10" y="307"/>
                  </a:lnTo>
                  <a:lnTo>
                    <a:pt x="17" y="281"/>
                  </a:lnTo>
                  <a:lnTo>
                    <a:pt x="27" y="250"/>
                  </a:lnTo>
                  <a:lnTo>
                    <a:pt x="42" y="218"/>
                  </a:lnTo>
                  <a:lnTo>
                    <a:pt x="60" y="185"/>
                  </a:lnTo>
                  <a:lnTo>
                    <a:pt x="82" y="152"/>
                  </a:lnTo>
                  <a:lnTo>
                    <a:pt x="111" y="120"/>
                  </a:lnTo>
                  <a:lnTo>
                    <a:pt x="143" y="90"/>
                  </a:lnTo>
                  <a:lnTo>
                    <a:pt x="182" y="61"/>
                  </a:lnTo>
                  <a:lnTo>
                    <a:pt x="226" y="38"/>
                  </a:lnTo>
                  <a:lnTo>
                    <a:pt x="278" y="18"/>
                  </a:lnTo>
                  <a:lnTo>
                    <a:pt x="337" y="6"/>
                  </a:lnTo>
                  <a:lnTo>
                    <a:pt x="403" y="0"/>
                  </a:lnTo>
                  <a:lnTo>
                    <a:pt x="408" y="27"/>
                  </a:lnTo>
                  <a:close/>
                </a:path>
              </a:pathLst>
            </a:custGeom>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3" name="Freeform 57"/>
            <p:cNvSpPr>
              <a:spLocks/>
            </p:cNvSpPr>
            <p:nvPr/>
          </p:nvSpPr>
          <p:spPr bwMode="auto">
            <a:xfrm>
              <a:off x="1117" y="3363"/>
              <a:ext cx="92" cy="91"/>
            </a:xfrm>
            <a:custGeom>
              <a:avLst/>
              <a:gdLst>
                <a:gd name="T0" fmla="*/ 56 w 459"/>
                <a:gd name="T1" fmla="*/ 401 h 454"/>
                <a:gd name="T2" fmla="*/ 45 w 459"/>
                <a:gd name="T3" fmla="*/ 441 h 454"/>
                <a:gd name="T4" fmla="*/ 34 w 459"/>
                <a:gd name="T5" fmla="*/ 454 h 454"/>
                <a:gd name="T6" fmla="*/ 24 w 459"/>
                <a:gd name="T7" fmla="*/ 447 h 454"/>
                <a:gd name="T8" fmla="*/ 17 w 459"/>
                <a:gd name="T9" fmla="*/ 425 h 454"/>
                <a:gd name="T10" fmla="*/ 9 w 459"/>
                <a:gd name="T11" fmla="*/ 397 h 454"/>
                <a:gd name="T12" fmla="*/ 4 w 459"/>
                <a:gd name="T13" fmla="*/ 367 h 454"/>
                <a:gd name="T14" fmla="*/ 1 w 459"/>
                <a:gd name="T15" fmla="*/ 345 h 454"/>
                <a:gd name="T16" fmla="*/ 0 w 459"/>
                <a:gd name="T17" fmla="*/ 337 h 454"/>
                <a:gd name="T18" fmla="*/ 0 w 459"/>
                <a:gd name="T19" fmla="*/ 333 h 454"/>
                <a:gd name="T20" fmla="*/ 1 w 459"/>
                <a:gd name="T21" fmla="*/ 325 h 454"/>
                <a:gd name="T22" fmla="*/ 2 w 459"/>
                <a:gd name="T23" fmla="*/ 310 h 454"/>
                <a:gd name="T24" fmla="*/ 6 w 459"/>
                <a:gd name="T25" fmla="*/ 290 h 454"/>
                <a:gd name="T26" fmla="*/ 13 w 459"/>
                <a:gd name="T27" fmla="*/ 267 h 454"/>
                <a:gd name="T28" fmla="*/ 23 w 459"/>
                <a:gd name="T29" fmla="*/ 241 h 454"/>
                <a:gd name="T30" fmla="*/ 36 w 459"/>
                <a:gd name="T31" fmla="*/ 214 h 454"/>
                <a:gd name="T32" fmla="*/ 55 w 459"/>
                <a:gd name="T33" fmla="*/ 185 h 454"/>
                <a:gd name="T34" fmla="*/ 78 w 459"/>
                <a:gd name="T35" fmla="*/ 155 h 454"/>
                <a:gd name="T36" fmla="*/ 108 w 459"/>
                <a:gd name="T37" fmla="*/ 126 h 454"/>
                <a:gd name="T38" fmla="*/ 145 w 459"/>
                <a:gd name="T39" fmla="*/ 98 h 454"/>
                <a:gd name="T40" fmla="*/ 188 w 459"/>
                <a:gd name="T41" fmla="*/ 71 h 454"/>
                <a:gd name="T42" fmla="*/ 239 w 459"/>
                <a:gd name="T43" fmla="*/ 47 h 454"/>
                <a:gd name="T44" fmla="*/ 299 w 459"/>
                <a:gd name="T45" fmla="*/ 27 h 454"/>
                <a:gd name="T46" fmla="*/ 368 w 459"/>
                <a:gd name="T47" fmla="*/ 11 h 454"/>
                <a:gd name="T48" fmla="*/ 448 w 459"/>
                <a:gd name="T49" fmla="*/ 0 h 454"/>
                <a:gd name="T50" fmla="*/ 459 w 459"/>
                <a:gd name="T51" fmla="*/ 40 h 454"/>
                <a:gd name="T52" fmla="*/ 416 w 459"/>
                <a:gd name="T53" fmla="*/ 50 h 454"/>
                <a:gd name="T54" fmla="*/ 377 w 459"/>
                <a:gd name="T55" fmla="*/ 63 h 454"/>
                <a:gd name="T56" fmla="*/ 340 w 459"/>
                <a:gd name="T57" fmla="*/ 77 h 454"/>
                <a:gd name="T58" fmla="*/ 307 w 459"/>
                <a:gd name="T59" fmla="*/ 93 h 454"/>
                <a:gd name="T60" fmla="*/ 276 w 459"/>
                <a:gd name="T61" fmla="*/ 111 h 454"/>
                <a:gd name="T62" fmla="*/ 248 w 459"/>
                <a:gd name="T63" fmla="*/ 130 h 454"/>
                <a:gd name="T64" fmla="*/ 222 w 459"/>
                <a:gd name="T65" fmla="*/ 150 h 454"/>
                <a:gd name="T66" fmla="*/ 197 w 459"/>
                <a:gd name="T67" fmla="*/ 174 h 454"/>
                <a:gd name="T68" fmla="*/ 175 w 459"/>
                <a:gd name="T69" fmla="*/ 197 h 454"/>
                <a:gd name="T70" fmla="*/ 156 w 459"/>
                <a:gd name="T71" fmla="*/ 223 h 454"/>
                <a:gd name="T72" fmla="*/ 137 w 459"/>
                <a:gd name="T73" fmla="*/ 250 h 454"/>
                <a:gd name="T74" fmla="*/ 119 w 459"/>
                <a:gd name="T75" fmla="*/ 277 h 454"/>
                <a:gd name="T76" fmla="*/ 103 w 459"/>
                <a:gd name="T77" fmla="*/ 306 h 454"/>
                <a:gd name="T78" fmla="*/ 87 w 459"/>
                <a:gd name="T79" fmla="*/ 337 h 454"/>
                <a:gd name="T80" fmla="*/ 71 w 459"/>
                <a:gd name="T81" fmla="*/ 369 h 454"/>
                <a:gd name="T82" fmla="*/ 56 w 459"/>
                <a:gd name="T83" fmla="*/ 40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454">
                  <a:moveTo>
                    <a:pt x="56" y="401"/>
                  </a:moveTo>
                  <a:lnTo>
                    <a:pt x="45" y="441"/>
                  </a:lnTo>
                  <a:lnTo>
                    <a:pt x="34" y="454"/>
                  </a:lnTo>
                  <a:lnTo>
                    <a:pt x="24" y="447"/>
                  </a:lnTo>
                  <a:lnTo>
                    <a:pt x="17" y="425"/>
                  </a:lnTo>
                  <a:lnTo>
                    <a:pt x="9" y="397"/>
                  </a:lnTo>
                  <a:lnTo>
                    <a:pt x="4" y="367"/>
                  </a:lnTo>
                  <a:lnTo>
                    <a:pt x="1" y="345"/>
                  </a:lnTo>
                  <a:lnTo>
                    <a:pt x="0" y="337"/>
                  </a:lnTo>
                  <a:lnTo>
                    <a:pt x="0" y="333"/>
                  </a:lnTo>
                  <a:lnTo>
                    <a:pt x="1" y="325"/>
                  </a:lnTo>
                  <a:lnTo>
                    <a:pt x="2" y="310"/>
                  </a:lnTo>
                  <a:lnTo>
                    <a:pt x="6" y="290"/>
                  </a:lnTo>
                  <a:lnTo>
                    <a:pt x="13" y="267"/>
                  </a:lnTo>
                  <a:lnTo>
                    <a:pt x="23" y="241"/>
                  </a:lnTo>
                  <a:lnTo>
                    <a:pt x="36" y="214"/>
                  </a:lnTo>
                  <a:lnTo>
                    <a:pt x="55" y="185"/>
                  </a:lnTo>
                  <a:lnTo>
                    <a:pt x="78" y="155"/>
                  </a:lnTo>
                  <a:lnTo>
                    <a:pt x="108" y="126"/>
                  </a:lnTo>
                  <a:lnTo>
                    <a:pt x="145" y="98"/>
                  </a:lnTo>
                  <a:lnTo>
                    <a:pt x="188" y="71"/>
                  </a:lnTo>
                  <a:lnTo>
                    <a:pt x="239" y="47"/>
                  </a:lnTo>
                  <a:lnTo>
                    <a:pt x="299" y="27"/>
                  </a:lnTo>
                  <a:lnTo>
                    <a:pt x="368" y="11"/>
                  </a:lnTo>
                  <a:lnTo>
                    <a:pt x="448" y="0"/>
                  </a:lnTo>
                  <a:lnTo>
                    <a:pt x="459" y="40"/>
                  </a:lnTo>
                  <a:lnTo>
                    <a:pt x="416" y="50"/>
                  </a:lnTo>
                  <a:lnTo>
                    <a:pt x="377" y="63"/>
                  </a:lnTo>
                  <a:lnTo>
                    <a:pt x="340" y="77"/>
                  </a:lnTo>
                  <a:lnTo>
                    <a:pt x="307" y="93"/>
                  </a:lnTo>
                  <a:lnTo>
                    <a:pt x="276" y="111"/>
                  </a:lnTo>
                  <a:lnTo>
                    <a:pt x="248" y="130"/>
                  </a:lnTo>
                  <a:lnTo>
                    <a:pt x="222" y="150"/>
                  </a:lnTo>
                  <a:lnTo>
                    <a:pt x="197" y="174"/>
                  </a:lnTo>
                  <a:lnTo>
                    <a:pt x="175" y="197"/>
                  </a:lnTo>
                  <a:lnTo>
                    <a:pt x="156" y="223"/>
                  </a:lnTo>
                  <a:lnTo>
                    <a:pt x="137" y="250"/>
                  </a:lnTo>
                  <a:lnTo>
                    <a:pt x="119" y="277"/>
                  </a:lnTo>
                  <a:lnTo>
                    <a:pt x="103" y="306"/>
                  </a:lnTo>
                  <a:lnTo>
                    <a:pt x="87" y="337"/>
                  </a:lnTo>
                  <a:lnTo>
                    <a:pt x="71" y="369"/>
                  </a:lnTo>
                  <a:lnTo>
                    <a:pt x="56" y="401"/>
                  </a:lnTo>
                  <a:close/>
                </a:path>
              </a:pathLst>
            </a:cu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endParaRPr>
            </a:p>
          </p:txBody>
        </p:sp>
        <p:sp>
          <p:nvSpPr>
            <p:cNvPr id="54" name="Freeform 58"/>
            <p:cNvSpPr>
              <a:spLocks/>
            </p:cNvSpPr>
            <p:nvPr/>
          </p:nvSpPr>
          <p:spPr bwMode="auto">
            <a:xfrm>
              <a:off x="1136" y="3364"/>
              <a:ext cx="15" cy="6"/>
            </a:xfrm>
            <a:custGeom>
              <a:avLst/>
              <a:gdLst>
                <a:gd name="T0" fmla="*/ 0 w 77"/>
                <a:gd name="T1" fmla="*/ 31 h 31"/>
                <a:gd name="T2" fmla="*/ 77 w 77"/>
                <a:gd name="T3" fmla="*/ 25 h 31"/>
                <a:gd name="T4" fmla="*/ 69 w 77"/>
                <a:gd name="T5" fmla="*/ 0 h 31"/>
                <a:gd name="T6" fmla="*/ 0 w 77"/>
                <a:gd name="T7" fmla="*/ 31 h 31"/>
              </a:gdLst>
              <a:ahLst/>
              <a:cxnLst>
                <a:cxn ang="0">
                  <a:pos x="T0" y="T1"/>
                </a:cxn>
                <a:cxn ang="0">
                  <a:pos x="T2" y="T3"/>
                </a:cxn>
                <a:cxn ang="0">
                  <a:pos x="T4" y="T5"/>
                </a:cxn>
                <a:cxn ang="0">
                  <a:pos x="T6" y="T7"/>
                </a:cxn>
              </a:cxnLst>
              <a:rect l="0" t="0" r="r" b="b"/>
              <a:pathLst>
                <a:path w="77" h="31">
                  <a:moveTo>
                    <a:pt x="0" y="31"/>
                  </a:moveTo>
                  <a:lnTo>
                    <a:pt x="77" y="25"/>
                  </a:lnTo>
                  <a:lnTo>
                    <a:pt x="69" y="0"/>
                  </a:lnTo>
                  <a:lnTo>
                    <a:pt x="0"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5" name="Freeform 59"/>
            <p:cNvSpPr>
              <a:spLocks/>
            </p:cNvSpPr>
            <p:nvPr/>
          </p:nvSpPr>
          <p:spPr bwMode="auto">
            <a:xfrm>
              <a:off x="1123" y="3340"/>
              <a:ext cx="9" cy="14"/>
            </a:xfrm>
            <a:custGeom>
              <a:avLst/>
              <a:gdLst>
                <a:gd name="T0" fmla="*/ 0 w 45"/>
                <a:gd name="T1" fmla="*/ 70 h 70"/>
                <a:gd name="T2" fmla="*/ 45 w 45"/>
                <a:gd name="T3" fmla="*/ 15 h 70"/>
                <a:gd name="T4" fmla="*/ 20 w 45"/>
                <a:gd name="T5" fmla="*/ 0 h 70"/>
                <a:gd name="T6" fmla="*/ 0 w 45"/>
                <a:gd name="T7" fmla="*/ 70 h 70"/>
              </a:gdLst>
              <a:ahLst/>
              <a:cxnLst>
                <a:cxn ang="0">
                  <a:pos x="T0" y="T1"/>
                </a:cxn>
                <a:cxn ang="0">
                  <a:pos x="T2" y="T3"/>
                </a:cxn>
                <a:cxn ang="0">
                  <a:pos x="T4" y="T5"/>
                </a:cxn>
                <a:cxn ang="0">
                  <a:pos x="T6" y="T7"/>
                </a:cxn>
              </a:cxnLst>
              <a:rect l="0" t="0" r="r" b="b"/>
              <a:pathLst>
                <a:path w="45" h="70">
                  <a:moveTo>
                    <a:pt x="0" y="70"/>
                  </a:moveTo>
                  <a:lnTo>
                    <a:pt x="45" y="15"/>
                  </a:lnTo>
                  <a:lnTo>
                    <a:pt x="20" y="0"/>
                  </a:lnTo>
                  <a:lnTo>
                    <a:pt x="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6" name="Freeform 60"/>
            <p:cNvSpPr>
              <a:spLocks/>
            </p:cNvSpPr>
            <p:nvPr/>
          </p:nvSpPr>
          <p:spPr bwMode="auto">
            <a:xfrm>
              <a:off x="1094" y="3338"/>
              <a:ext cx="10" cy="16"/>
            </a:xfrm>
            <a:custGeom>
              <a:avLst/>
              <a:gdLst>
                <a:gd name="T0" fmla="*/ 49 w 49"/>
                <a:gd name="T1" fmla="*/ 78 h 78"/>
                <a:gd name="T2" fmla="*/ 0 w 49"/>
                <a:gd name="T3" fmla="*/ 8 h 78"/>
                <a:gd name="T4" fmla="*/ 27 w 49"/>
                <a:gd name="T5" fmla="*/ 0 h 78"/>
                <a:gd name="T6" fmla="*/ 49 w 49"/>
                <a:gd name="T7" fmla="*/ 78 h 78"/>
              </a:gdLst>
              <a:ahLst/>
              <a:cxnLst>
                <a:cxn ang="0">
                  <a:pos x="T0" y="T1"/>
                </a:cxn>
                <a:cxn ang="0">
                  <a:pos x="T2" y="T3"/>
                </a:cxn>
                <a:cxn ang="0">
                  <a:pos x="T4" y="T5"/>
                </a:cxn>
                <a:cxn ang="0">
                  <a:pos x="T6" y="T7"/>
                </a:cxn>
              </a:cxnLst>
              <a:rect l="0" t="0" r="r" b="b"/>
              <a:pathLst>
                <a:path w="49" h="78">
                  <a:moveTo>
                    <a:pt x="49" y="78"/>
                  </a:moveTo>
                  <a:lnTo>
                    <a:pt x="0" y="8"/>
                  </a:lnTo>
                  <a:lnTo>
                    <a:pt x="27" y="0"/>
                  </a:lnTo>
                  <a:lnTo>
                    <a:pt x="49" y="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7" name="Freeform 61"/>
            <p:cNvSpPr>
              <a:spLocks/>
            </p:cNvSpPr>
            <p:nvPr/>
          </p:nvSpPr>
          <p:spPr bwMode="auto">
            <a:xfrm>
              <a:off x="1069" y="3380"/>
              <a:ext cx="16" cy="6"/>
            </a:xfrm>
            <a:custGeom>
              <a:avLst/>
              <a:gdLst>
                <a:gd name="T0" fmla="*/ 81 w 81"/>
                <a:gd name="T1" fmla="*/ 6 h 29"/>
                <a:gd name="T2" fmla="*/ 0 w 81"/>
                <a:gd name="T3" fmla="*/ 0 h 29"/>
                <a:gd name="T4" fmla="*/ 3 w 81"/>
                <a:gd name="T5" fmla="*/ 29 h 29"/>
                <a:gd name="T6" fmla="*/ 81 w 81"/>
                <a:gd name="T7" fmla="*/ 6 h 29"/>
              </a:gdLst>
              <a:ahLst/>
              <a:cxnLst>
                <a:cxn ang="0">
                  <a:pos x="T0" y="T1"/>
                </a:cxn>
                <a:cxn ang="0">
                  <a:pos x="T2" y="T3"/>
                </a:cxn>
                <a:cxn ang="0">
                  <a:pos x="T4" y="T5"/>
                </a:cxn>
                <a:cxn ang="0">
                  <a:pos x="T6" y="T7"/>
                </a:cxn>
              </a:cxnLst>
              <a:rect l="0" t="0" r="r" b="b"/>
              <a:pathLst>
                <a:path w="81" h="29">
                  <a:moveTo>
                    <a:pt x="81" y="6"/>
                  </a:moveTo>
                  <a:lnTo>
                    <a:pt x="0" y="0"/>
                  </a:lnTo>
                  <a:lnTo>
                    <a:pt x="3" y="29"/>
                  </a:lnTo>
                  <a:lnTo>
                    <a:pt x="81"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8" name="Freeform 62"/>
            <p:cNvSpPr>
              <a:spLocks/>
            </p:cNvSpPr>
            <p:nvPr/>
          </p:nvSpPr>
          <p:spPr bwMode="auto">
            <a:xfrm>
              <a:off x="1074" y="3354"/>
              <a:ext cx="13" cy="11"/>
            </a:xfrm>
            <a:custGeom>
              <a:avLst/>
              <a:gdLst>
                <a:gd name="T0" fmla="*/ 68 w 68"/>
                <a:gd name="T1" fmla="*/ 53 h 53"/>
                <a:gd name="T2" fmla="*/ 15 w 68"/>
                <a:gd name="T3" fmla="*/ 0 h 53"/>
                <a:gd name="T4" fmla="*/ 0 w 68"/>
                <a:gd name="T5" fmla="*/ 21 h 53"/>
                <a:gd name="T6" fmla="*/ 68 w 68"/>
                <a:gd name="T7" fmla="*/ 53 h 53"/>
              </a:gdLst>
              <a:ahLst/>
              <a:cxnLst>
                <a:cxn ang="0">
                  <a:pos x="T0" y="T1"/>
                </a:cxn>
                <a:cxn ang="0">
                  <a:pos x="T2" y="T3"/>
                </a:cxn>
                <a:cxn ang="0">
                  <a:pos x="T4" y="T5"/>
                </a:cxn>
                <a:cxn ang="0">
                  <a:pos x="T6" y="T7"/>
                </a:cxn>
              </a:cxnLst>
              <a:rect l="0" t="0" r="r" b="b"/>
              <a:pathLst>
                <a:path w="68" h="53">
                  <a:moveTo>
                    <a:pt x="68" y="53"/>
                  </a:moveTo>
                  <a:lnTo>
                    <a:pt x="15" y="0"/>
                  </a:lnTo>
                  <a:lnTo>
                    <a:pt x="0" y="21"/>
                  </a:lnTo>
                  <a:lnTo>
                    <a:pt x="68" y="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59" name="Freeform 63"/>
            <p:cNvSpPr>
              <a:spLocks/>
            </p:cNvSpPr>
            <p:nvPr/>
          </p:nvSpPr>
          <p:spPr bwMode="auto">
            <a:xfrm>
              <a:off x="1238" y="3305"/>
              <a:ext cx="9" cy="10"/>
            </a:xfrm>
            <a:custGeom>
              <a:avLst/>
              <a:gdLst>
                <a:gd name="T0" fmla="*/ 7 w 48"/>
                <a:gd name="T1" fmla="*/ 42 h 48"/>
                <a:gd name="T2" fmla="*/ 0 w 48"/>
                <a:gd name="T3" fmla="*/ 24 h 48"/>
                <a:gd name="T4" fmla="*/ 6 w 48"/>
                <a:gd name="T5" fmla="*/ 7 h 48"/>
                <a:gd name="T6" fmla="*/ 23 w 48"/>
                <a:gd name="T7" fmla="*/ 0 h 48"/>
                <a:gd name="T8" fmla="*/ 40 w 48"/>
                <a:gd name="T9" fmla="*/ 6 h 48"/>
                <a:gd name="T10" fmla="*/ 48 w 48"/>
                <a:gd name="T11" fmla="*/ 23 h 48"/>
                <a:gd name="T12" fmla="*/ 42 w 48"/>
                <a:gd name="T13" fmla="*/ 40 h 48"/>
                <a:gd name="T14" fmla="*/ 24 w 48"/>
                <a:gd name="T15" fmla="*/ 48 h 48"/>
                <a:gd name="T16" fmla="*/ 7 w 48"/>
                <a:gd name="T1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7" y="42"/>
                  </a:moveTo>
                  <a:lnTo>
                    <a:pt x="0" y="24"/>
                  </a:lnTo>
                  <a:lnTo>
                    <a:pt x="6" y="7"/>
                  </a:lnTo>
                  <a:lnTo>
                    <a:pt x="23" y="0"/>
                  </a:lnTo>
                  <a:lnTo>
                    <a:pt x="40" y="6"/>
                  </a:lnTo>
                  <a:lnTo>
                    <a:pt x="48" y="23"/>
                  </a:lnTo>
                  <a:lnTo>
                    <a:pt x="42" y="40"/>
                  </a:lnTo>
                  <a:lnTo>
                    <a:pt x="24" y="48"/>
                  </a:lnTo>
                  <a:lnTo>
                    <a:pt x="7"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0" name="Freeform 64"/>
            <p:cNvSpPr>
              <a:spLocks/>
            </p:cNvSpPr>
            <p:nvPr/>
          </p:nvSpPr>
          <p:spPr bwMode="auto">
            <a:xfrm>
              <a:off x="1294" y="3290"/>
              <a:ext cx="140" cy="139"/>
            </a:xfrm>
            <a:custGeom>
              <a:avLst/>
              <a:gdLst>
                <a:gd name="T0" fmla="*/ 694 w 699"/>
                <a:gd name="T1" fmla="*/ 423 h 697"/>
                <a:gd name="T2" fmla="*/ 631 w 699"/>
                <a:gd name="T3" fmla="*/ 364 h 697"/>
                <a:gd name="T4" fmla="*/ 631 w 699"/>
                <a:gd name="T5" fmla="*/ 342 h 697"/>
                <a:gd name="T6" fmla="*/ 630 w 699"/>
                <a:gd name="T7" fmla="*/ 320 h 697"/>
                <a:gd name="T8" fmla="*/ 693 w 699"/>
                <a:gd name="T9" fmla="*/ 266 h 697"/>
                <a:gd name="T10" fmla="*/ 682 w 699"/>
                <a:gd name="T11" fmla="*/ 229 h 697"/>
                <a:gd name="T12" fmla="*/ 595 w 699"/>
                <a:gd name="T13" fmla="*/ 208 h 697"/>
                <a:gd name="T14" fmla="*/ 569 w 699"/>
                <a:gd name="T15" fmla="*/ 171 h 697"/>
                <a:gd name="T16" fmla="*/ 596 w 699"/>
                <a:gd name="T17" fmla="*/ 97 h 697"/>
                <a:gd name="T18" fmla="*/ 581 w 699"/>
                <a:gd name="T19" fmla="*/ 83 h 697"/>
                <a:gd name="T20" fmla="*/ 566 w 699"/>
                <a:gd name="T21" fmla="*/ 71 h 697"/>
                <a:gd name="T22" fmla="*/ 491 w 699"/>
                <a:gd name="T23" fmla="*/ 105 h 697"/>
                <a:gd name="T24" fmla="*/ 472 w 699"/>
                <a:gd name="T25" fmla="*/ 94 h 697"/>
                <a:gd name="T26" fmla="*/ 451 w 699"/>
                <a:gd name="T27" fmla="*/ 86 h 697"/>
                <a:gd name="T28" fmla="*/ 436 w 699"/>
                <a:gd name="T29" fmla="*/ 7 h 697"/>
                <a:gd name="T30" fmla="*/ 418 w 699"/>
                <a:gd name="T31" fmla="*/ 3 h 697"/>
                <a:gd name="T32" fmla="*/ 398 w 699"/>
                <a:gd name="T33" fmla="*/ 0 h 697"/>
                <a:gd name="T34" fmla="*/ 350 w 699"/>
                <a:gd name="T35" fmla="*/ 66 h 697"/>
                <a:gd name="T36" fmla="*/ 328 w 699"/>
                <a:gd name="T37" fmla="*/ 67 h 697"/>
                <a:gd name="T38" fmla="*/ 306 w 699"/>
                <a:gd name="T39" fmla="*/ 70 h 697"/>
                <a:gd name="T40" fmla="*/ 253 w 699"/>
                <a:gd name="T41" fmla="*/ 9 h 697"/>
                <a:gd name="T42" fmla="*/ 236 w 699"/>
                <a:gd name="T43" fmla="*/ 14 h 697"/>
                <a:gd name="T44" fmla="*/ 218 w 699"/>
                <a:gd name="T45" fmla="*/ 22 h 697"/>
                <a:gd name="T46" fmla="*/ 210 w 699"/>
                <a:gd name="T47" fmla="*/ 104 h 697"/>
                <a:gd name="T48" fmla="*/ 190 w 699"/>
                <a:gd name="T49" fmla="*/ 115 h 697"/>
                <a:gd name="T50" fmla="*/ 173 w 699"/>
                <a:gd name="T51" fmla="*/ 128 h 697"/>
                <a:gd name="T52" fmla="*/ 88 w 699"/>
                <a:gd name="T53" fmla="*/ 111 h 697"/>
                <a:gd name="T54" fmla="*/ 114 w 699"/>
                <a:gd name="T55" fmla="*/ 193 h 697"/>
                <a:gd name="T56" fmla="*/ 93 w 699"/>
                <a:gd name="T57" fmla="*/ 233 h 697"/>
                <a:gd name="T58" fmla="*/ 7 w 699"/>
                <a:gd name="T59" fmla="*/ 261 h 697"/>
                <a:gd name="T60" fmla="*/ 0 w 699"/>
                <a:gd name="T61" fmla="*/ 299 h 697"/>
                <a:gd name="T62" fmla="*/ 67 w 699"/>
                <a:gd name="T63" fmla="*/ 347 h 697"/>
                <a:gd name="T64" fmla="*/ 68 w 699"/>
                <a:gd name="T65" fmla="*/ 370 h 697"/>
                <a:gd name="T66" fmla="*/ 71 w 699"/>
                <a:gd name="T67" fmla="*/ 392 h 697"/>
                <a:gd name="T68" fmla="*/ 13 w 699"/>
                <a:gd name="T69" fmla="*/ 456 h 697"/>
                <a:gd name="T70" fmla="*/ 98 w 699"/>
                <a:gd name="T71" fmla="*/ 475 h 697"/>
                <a:gd name="T72" fmla="*/ 121 w 699"/>
                <a:gd name="T73" fmla="*/ 513 h 697"/>
                <a:gd name="T74" fmla="*/ 99 w 699"/>
                <a:gd name="T75" fmla="*/ 597 h 697"/>
                <a:gd name="T76" fmla="*/ 113 w 699"/>
                <a:gd name="T77" fmla="*/ 609 h 697"/>
                <a:gd name="T78" fmla="*/ 127 w 699"/>
                <a:gd name="T79" fmla="*/ 623 h 697"/>
                <a:gd name="T80" fmla="*/ 201 w 699"/>
                <a:gd name="T81" fmla="*/ 588 h 697"/>
                <a:gd name="T82" fmla="*/ 221 w 699"/>
                <a:gd name="T83" fmla="*/ 599 h 697"/>
                <a:gd name="T84" fmla="*/ 240 w 699"/>
                <a:gd name="T85" fmla="*/ 609 h 697"/>
                <a:gd name="T86" fmla="*/ 255 w 699"/>
                <a:gd name="T87" fmla="*/ 688 h 697"/>
                <a:gd name="T88" fmla="*/ 275 w 699"/>
                <a:gd name="T89" fmla="*/ 693 h 697"/>
                <a:gd name="T90" fmla="*/ 293 w 699"/>
                <a:gd name="T91" fmla="*/ 696 h 697"/>
                <a:gd name="T92" fmla="*/ 340 w 699"/>
                <a:gd name="T93" fmla="*/ 631 h 697"/>
                <a:gd name="T94" fmla="*/ 363 w 699"/>
                <a:gd name="T95" fmla="*/ 630 h 697"/>
                <a:gd name="T96" fmla="*/ 386 w 699"/>
                <a:gd name="T97" fmla="*/ 629 h 697"/>
                <a:gd name="T98" fmla="*/ 438 w 699"/>
                <a:gd name="T99" fmla="*/ 690 h 697"/>
                <a:gd name="T100" fmla="*/ 457 w 699"/>
                <a:gd name="T101" fmla="*/ 684 h 697"/>
                <a:gd name="T102" fmla="*/ 475 w 699"/>
                <a:gd name="T103" fmla="*/ 678 h 697"/>
                <a:gd name="T104" fmla="*/ 483 w 699"/>
                <a:gd name="T105" fmla="*/ 597 h 697"/>
                <a:gd name="T106" fmla="*/ 502 w 699"/>
                <a:gd name="T107" fmla="*/ 586 h 697"/>
                <a:gd name="T108" fmla="*/ 521 w 699"/>
                <a:gd name="T109" fmla="*/ 574 h 697"/>
                <a:gd name="T110" fmla="*/ 602 w 699"/>
                <a:gd name="T111" fmla="*/ 594 h 697"/>
                <a:gd name="T112" fmla="*/ 628 w 699"/>
                <a:gd name="T113" fmla="*/ 566 h 697"/>
                <a:gd name="T114" fmla="*/ 601 w 699"/>
                <a:gd name="T115" fmla="*/ 478 h 697"/>
                <a:gd name="T116" fmla="*/ 688 w 699"/>
                <a:gd name="T117" fmla="*/ 44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697">
                  <a:moveTo>
                    <a:pt x="688" y="447"/>
                  </a:moveTo>
                  <a:lnTo>
                    <a:pt x="692" y="435"/>
                  </a:lnTo>
                  <a:lnTo>
                    <a:pt x="694" y="423"/>
                  </a:lnTo>
                  <a:lnTo>
                    <a:pt x="697" y="410"/>
                  </a:lnTo>
                  <a:lnTo>
                    <a:pt x="699" y="398"/>
                  </a:lnTo>
                  <a:lnTo>
                    <a:pt x="631" y="364"/>
                  </a:lnTo>
                  <a:lnTo>
                    <a:pt x="631" y="357"/>
                  </a:lnTo>
                  <a:lnTo>
                    <a:pt x="631" y="349"/>
                  </a:lnTo>
                  <a:lnTo>
                    <a:pt x="631" y="342"/>
                  </a:lnTo>
                  <a:lnTo>
                    <a:pt x="631" y="334"/>
                  </a:lnTo>
                  <a:lnTo>
                    <a:pt x="631" y="327"/>
                  </a:lnTo>
                  <a:lnTo>
                    <a:pt x="630" y="320"/>
                  </a:lnTo>
                  <a:lnTo>
                    <a:pt x="630" y="312"/>
                  </a:lnTo>
                  <a:lnTo>
                    <a:pt x="629" y="305"/>
                  </a:lnTo>
                  <a:lnTo>
                    <a:pt x="693" y="266"/>
                  </a:lnTo>
                  <a:lnTo>
                    <a:pt x="689" y="254"/>
                  </a:lnTo>
                  <a:lnTo>
                    <a:pt x="685" y="241"/>
                  </a:lnTo>
                  <a:lnTo>
                    <a:pt x="682" y="229"/>
                  </a:lnTo>
                  <a:lnTo>
                    <a:pt x="677" y="217"/>
                  </a:lnTo>
                  <a:lnTo>
                    <a:pt x="602" y="222"/>
                  </a:lnTo>
                  <a:lnTo>
                    <a:pt x="595" y="208"/>
                  </a:lnTo>
                  <a:lnTo>
                    <a:pt x="587" y="196"/>
                  </a:lnTo>
                  <a:lnTo>
                    <a:pt x="579" y="184"/>
                  </a:lnTo>
                  <a:lnTo>
                    <a:pt x="569" y="171"/>
                  </a:lnTo>
                  <a:lnTo>
                    <a:pt x="604" y="105"/>
                  </a:lnTo>
                  <a:lnTo>
                    <a:pt x="601" y="100"/>
                  </a:lnTo>
                  <a:lnTo>
                    <a:pt x="596" y="97"/>
                  </a:lnTo>
                  <a:lnTo>
                    <a:pt x="591" y="92"/>
                  </a:lnTo>
                  <a:lnTo>
                    <a:pt x="586" y="88"/>
                  </a:lnTo>
                  <a:lnTo>
                    <a:pt x="581" y="83"/>
                  </a:lnTo>
                  <a:lnTo>
                    <a:pt x="576" y="79"/>
                  </a:lnTo>
                  <a:lnTo>
                    <a:pt x="571" y="74"/>
                  </a:lnTo>
                  <a:lnTo>
                    <a:pt x="566" y="71"/>
                  </a:lnTo>
                  <a:lnTo>
                    <a:pt x="504" y="112"/>
                  </a:lnTo>
                  <a:lnTo>
                    <a:pt x="497" y="109"/>
                  </a:lnTo>
                  <a:lnTo>
                    <a:pt x="491" y="105"/>
                  </a:lnTo>
                  <a:lnTo>
                    <a:pt x="485" y="101"/>
                  </a:lnTo>
                  <a:lnTo>
                    <a:pt x="478" y="98"/>
                  </a:lnTo>
                  <a:lnTo>
                    <a:pt x="472" y="94"/>
                  </a:lnTo>
                  <a:lnTo>
                    <a:pt x="464" y="92"/>
                  </a:lnTo>
                  <a:lnTo>
                    <a:pt x="458" y="88"/>
                  </a:lnTo>
                  <a:lnTo>
                    <a:pt x="451" y="86"/>
                  </a:lnTo>
                  <a:lnTo>
                    <a:pt x="448" y="9"/>
                  </a:lnTo>
                  <a:lnTo>
                    <a:pt x="442" y="8"/>
                  </a:lnTo>
                  <a:lnTo>
                    <a:pt x="436" y="7"/>
                  </a:lnTo>
                  <a:lnTo>
                    <a:pt x="430" y="6"/>
                  </a:lnTo>
                  <a:lnTo>
                    <a:pt x="424" y="5"/>
                  </a:lnTo>
                  <a:lnTo>
                    <a:pt x="418" y="3"/>
                  </a:lnTo>
                  <a:lnTo>
                    <a:pt x="410" y="2"/>
                  </a:lnTo>
                  <a:lnTo>
                    <a:pt x="404" y="1"/>
                  </a:lnTo>
                  <a:lnTo>
                    <a:pt x="398" y="0"/>
                  </a:lnTo>
                  <a:lnTo>
                    <a:pt x="365" y="67"/>
                  </a:lnTo>
                  <a:lnTo>
                    <a:pt x="357" y="66"/>
                  </a:lnTo>
                  <a:lnTo>
                    <a:pt x="350" y="66"/>
                  </a:lnTo>
                  <a:lnTo>
                    <a:pt x="343" y="66"/>
                  </a:lnTo>
                  <a:lnTo>
                    <a:pt x="335" y="67"/>
                  </a:lnTo>
                  <a:lnTo>
                    <a:pt x="328" y="67"/>
                  </a:lnTo>
                  <a:lnTo>
                    <a:pt x="320" y="68"/>
                  </a:lnTo>
                  <a:lnTo>
                    <a:pt x="313" y="68"/>
                  </a:lnTo>
                  <a:lnTo>
                    <a:pt x="306" y="70"/>
                  </a:lnTo>
                  <a:lnTo>
                    <a:pt x="265" y="6"/>
                  </a:lnTo>
                  <a:lnTo>
                    <a:pt x="259" y="7"/>
                  </a:lnTo>
                  <a:lnTo>
                    <a:pt x="253" y="9"/>
                  </a:lnTo>
                  <a:lnTo>
                    <a:pt x="247" y="11"/>
                  </a:lnTo>
                  <a:lnTo>
                    <a:pt x="242" y="13"/>
                  </a:lnTo>
                  <a:lnTo>
                    <a:pt x="236" y="14"/>
                  </a:lnTo>
                  <a:lnTo>
                    <a:pt x="229" y="17"/>
                  </a:lnTo>
                  <a:lnTo>
                    <a:pt x="225" y="19"/>
                  </a:lnTo>
                  <a:lnTo>
                    <a:pt x="218" y="22"/>
                  </a:lnTo>
                  <a:lnTo>
                    <a:pt x="223" y="97"/>
                  </a:lnTo>
                  <a:lnTo>
                    <a:pt x="216" y="100"/>
                  </a:lnTo>
                  <a:lnTo>
                    <a:pt x="210" y="104"/>
                  </a:lnTo>
                  <a:lnTo>
                    <a:pt x="204" y="108"/>
                  </a:lnTo>
                  <a:lnTo>
                    <a:pt x="196" y="111"/>
                  </a:lnTo>
                  <a:lnTo>
                    <a:pt x="190" y="115"/>
                  </a:lnTo>
                  <a:lnTo>
                    <a:pt x="184" y="120"/>
                  </a:lnTo>
                  <a:lnTo>
                    <a:pt x="179" y="124"/>
                  </a:lnTo>
                  <a:lnTo>
                    <a:pt x="173" y="128"/>
                  </a:lnTo>
                  <a:lnTo>
                    <a:pt x="107" y="93"/>
                  </a:lnTo>
                  <a:lnTo>
                    <a:pt x="98" y="103"/>
                  </a:lnTo>
                  <a:lnTo>
                    <a:pt x="88" y="111"/>
                  </a:lnTo>
                  <a:lnTo>
                    <a:pt x="79" y="121"/>
                  </a:lnTo>
                  <a:lnTo>
                    <a:pt x="72" y="131"/>
                  </a:lnTo>
                  <a:lnTo>
                    <a:pt x="114" y="193"/>
                  </a:lnTo>
                  <a:lnTo>
                    <a:pt x="107" y="207"/>
                  </a:lnTo>
                  <a:lnTo>
                    <a:pt x="99" y="219"/>
                  </a:lnTo>
                  <a:lnTo>
                    <a:pt x="93" y="233"/>
                  </a:lnTo>
                  <a:lnTo>
                    <a:pt x="87" y="246"/>
                  </a:lnTo>
                  <a:lnTo>
                    <a:pt x="11" y="249"/>
                  </a:lnTo>
                  <a:lnTo>
                    <a:pt x="7" y="261"/>
                  </a:lnTo>
                  <a:lnTo>
                    <a:pt x="4" y="273"/>
                  </a:lnTo>
                  <a:lnTo>
                    <a:pt x="2" y="287"/>
                  </a:lnTo>
                  <a:lnTo>
                    <a:pt x="0" y="299"/>
                  </a:lnTo>
                  <a:lnTo>
                    <a:pt x="68" y="332"/>
                  </a:lnTo>
                  <a:lnTo>
                    <a:pt x="67" y="339"/>
                  </a:lnTo>
                  <a:lnTo>
                    <a:pt x="67" y="347"/>
                  </a:lnTo>
                  <a:lnTo>
                    <a:pt x="67" y="355"/>
                  </a:lnTo>
                  <a:lnTo>
                    <a:pt x="67" y="363"/>
                  </a:lnTo>
                  <a:lnTo>
                    <a:pt x="68" y="370"/>
                  </a:lnTo>
                  <a:lnTo>
                    <a:pt x="70" y="377"/>
                  </a:lnTo>
                  <a:lnTo>
                    <a:pt x="70" y="385"/>
                  </a:lnTo>
                  <a:lnTo>
                    <a:pt x="71" y="392"/>
                  </a:lnTo>
                  <a:lnTo>
                    <a:pt x="7" y="431"/>
                  </a:lnTo>
                  <a:lnTo>
                    <a:pt x="9" y="444"/>
                  </a:lnTo>
                  <a:lnTo>
                    <a:pt x="13" y="456"/>
                  </a:lnTo>
                  <a:lnTo>
                    <a:pt x="18" y="468"/>
                  </a:lnTo>
                  <a:lnTo>
                    <a:pt x="23" y="480"/>
                  </a:lnTo>
                  <a:lnTo>
                    <a:pt x="98" y="475"/>
                  </a:lnTo>
                  <a:lnTo>
                    <a:pt x="105" y="489"/>
                  </a:lnTo>
                  <a:lnTo>
                    <a:pt x="113" y="501"/>
                  </a:lnTo>
                  <a:lnTo>
                    <a:pt x="121" y="513"/>
                  </a:lnTo>
                  <a:lnTo>
                    <a:pt x="130" y="526"/>
                  </a:lnTo>
                  <a:lnTo>
                    <a:pt x="94" y="592"/>
                  </a:lnTo>
                  <a:lnTo>
                    <a:pt x="99" y="597"/>
                  </a:lnTo>
                  <a:lnTo>
                    <a:pt x="104" y="601"/>
                  </a:lnTo>
                  <a:lnTo>
                    <a:pt x="108" y="605"/>
                  </a:lnTo>
                  <a:lnTo>
                    <a:pt x="113" y="609"/>
                  </a:lnTo>
                  <a:lnTo>
                    <a:pt x="118" y="614"/>
                  </a:lnTo>
                  <a:lnTo>
                    <a:pt x="122" y="618"/>
                  </a:lnTo>
                  <a:lnTo>
                    <a:pt x="127" y="623"/>
                  </a:lnTo>
                  <a:lnTo>
                    <a:pt x="132" y="626"/>
                  </a:lnTo>
                  <a:lnTo>
                    <a:pt x="195" y="585"/>
                  </a:lnTo>
                  <a:lnTo>
                    <a:pt x="201" y="588"/>
                  </a:lnTo>
                  <a:lnTo>
                    <a:pt x="209" y="592"/>
                  </a:lnTo>
                  <a:lnTo>
                    <a:pt x="215" y="596"/>
                  </a:lnTo>
                  <a:lnTo>
                    <a:pt x="221" y="599"/>
                  </a:lnTo>
                  <a:lnTo>
                    <a:pt x="227" y="603"/>
                  </a:lnTo>
                  <a:lnTo>
                    <a:pt x="234" y="605"/>
                  </a:lnTo>
                  <a:lnTo>
                    <a:pt x="240" y="609"/>
                  </a:lnTo>
                  <a:lnTo>
                    <a:pt x="248" y="612"/>
                  </a:lnTo>
                  <a:lnTo>
                    <a:pt x="249" y="686"/>
                  </a:lnTo>
                  <a:lnTo>
                    <a:pt x="255" y="688"/>
                  </a:lnTo>
                  <a:lnTo>
                    <a:pt x="261" y="690"/>
                  </a:lnTo>
                  <a:lnTo>
                    <a:pt x="268" y="691"/>
                  </a:lnTo>
                  <a:lnTo>
                    <a:pt x="275" y="693"/>
                  </a:lnTo>
                  <a:lnTo>
                    <a:pt x="281" y="694"/>
                  </a:lnTo>
                  <a:lnTo>
                    <a:pt x="287" y="695"/>
                  </a:lnTo>
                  <a:lnTo>
                    <a:pt x="293" y="696"/>
                  </a:lnTo>
                  <a:lnTo>
                    <a:pt x="299" y="697"/>
                  </a:lnTo>
                  <a:lnTo>
                    <a:pt x="333" y="630"/>
                  </a:lnTo>
                  <a:lnTo>
                    <a:pt x="340" y="631"/>
                  </a:lnTo>
                  <a:lnTo>
                    <a:pt x="347" y="631"/>
                  </a:lnTo>
                  <a:lnTo>
                    <a:pt x="355" y="631"/>
                  </a:lnTo>
                  <a:lnTo>
                    <a:pt x="363" y="630"/>
                  </a:lnTo>
                  <a:lnTo>
                    <a:pt x="371" y="630"/>
                  </a:lnTo>
                  <a:lnTo>
                    <a:pt x="378" y="629"/>
                  </a:lnTo>
                  <a:lnTo>
                    <a:pt x="386" y="629"/>
                  </a:lnTo>
                  <a:lnTo>
                    <a:pt x="393" y="628"/>
                  </a:lnTo>
                  <a:lnTo>
                    <a:pt x="432" y="691"/>
                  </a:lnTo>
                  <a:lnTo>
                    <a:pt x="438" y="690"/>
                  </a:lnTo>
                  <a:lnTo>
                    <a:pt x="445" y="688"/>
                  </a:lnTo>
                  <a:lnTo>
                    <a:pt x="451" y="686"/>
                  </a:lnTo>
                  <a:lnTo>
                    <a:pt x="457" y="684"/>
                  </a:lnTo>
                  <a:lnTo>
                    <a:pt x="463" y="683"/>
                  </a:lnTo>
                  <a:lnTo>
                    <a:pt x="469" y="680"/>
                  </a:lnTo>
                  <a:lnTo>
                    <a:pt x="475" y="678"/>
                  </a:lnTo>
                  <a:lnTo>
                    <a:pt x="481" y="675"/>
                  </a:lnTo>
                  <a:lnTo>
                    <a:pt x="477" y="601"/>
                  </a:lnTo>
                  <a:lnTo>
                    <a:pt x="483" y="597"/>
                  </a:lnTo>
                  <a:lnTo>
                    <a:pt x="489" y="593"/>
                  </a:lnTo>
                  <a:lnTo>
                    <a:pt x="496" y="589"/>
                  </a:lnTo>
                  <a:lnTo>
                    <a:pt x="502" y="586"/>
                  </a:lnTo>
                  <a:lnTo>
                    <a:pt x="508" y="582"/>
                  </a:lnTo>
                  <a:lnTo>
                    <a:pt x="515" y="577"/>
                  </a:lnTo>
                  <a:lnTo>
                    <a:pt x="521" y="574"/>
                  </a:lnTo>
                  <a:lnTo>
                    <a:pt x="527" y="569"/>
                  </a:lnTo>
                  <a:lnTo>
                    <a:pt x="593" y="604"/>
                  </a:lnTo>
                  <a:lnTo>
                    <a:pt x="602" y="594"/>
                  </a:lnTo>
                  <a:lnTo>
                    <a:pt x="610" y="586"/>
                  </a:lnTo>
                  <a:lnTo>
                    <a:pt x="619" y="576"/>
                  </a:lnTo>
                  <a:lnTo>
                    <a:pt x="628" y="566"/>
                  </a:lnTo>
                  <a:lnTo>
                    <a:pt x="586" y="504"/>
                  </a:lnTo>
                  <a:lnTo>
                    <a:pt x="593" y="490"/>
                  </a:lnTo>
                  <a:lnTo>
                    <a:pt x="601" y="478"/>
                  </a:lnTo>
                  <a:lnTo>
                    <a:pt x="607" y="464"/>
                  </a:lnTo>
                  <a:lnTo>
                    <a:pt x="613" y="450"/>
                  </a:lnTo>
                  <a:lnTo>
                    <a:pt x="688" y="44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1" name="Freeform 65"/>
            <p:cNvSpPr>
              <a:spLocks/>
            </p:cNvSpPr>
            <p:nvPr/>
          </p:nvSpPr>
          <p:spPr bwMode="auto">
            <a:xfrm>
              <a:off x="1317" y="3313"/>
              <a:ext cx="94" cy="93"/>
            </a:xfrm>
            <a:custGeom>
              <a:avLst/>
              <a:gdLst>
                <a:gd name="T0" fmla="*/ 269 w 470"/>
                <a:gd name="T1" fmla="*/ 467 h 469"/>
                <a:gd name="T2" fmla="*/ 315 w 470"/>
                <a:gd name="T3" fmla="*/ 456 h 469"/>
                <a:gd name="T4" fmla="*/ 357 w 470"/>
                <a:gd name="T5" fmla="*/ 436 h 469"/>
                <a:gd name="T6" fmla="*/ 392 w 470"/>
                <a:gd name="T7" fmla="*/ 408 h 469"/>
                <a:gd name="T8" fmla="*/ 423 w 470"/>
                <a:gd name="T9" fmla="*/ 375 h 469"/>
                <a:gd name="T10" fmla="*/ 446 w 470"/>
                <a:gd name="T11" fmla="*/ 337 h 469"/>
                <a:gd name="T12" fmla="*/ 462 w 470"/>
                <a:gd name="T13" fmla="*/ 293 h 469"/>
                <a:gd name="T14" fmla="*/ 470 w 470"/>
                <a:gd name="T15" fmla="*/ 247 h 469"/>
                <a:gd name="T16" fmla="*/ 467 w 470"/>
                <a:gd name="T17" fmla="*/ 198 h 469"/>
                <a:gd name="T18" fmla="*/ 456 w 470"/>
                <a:gd name="T19" fmla="*/ 153 h 469"/>
                <a:gd name="T20" fmla="*/ 436 w 470"/>
                <a:gd name="T21" fmla="*/ 113 h 469"/>
                <a:gd name="T22" fmla="*/ 408 w 470"/>
                <a:gd name="T23" fmla="*/ 76 h 469"/>
                <a:gd name="T24" fmla="*/ 375 w 470"/>
                <a:gd name="T25" fmla="*/ 46 h 469"/>
                <a:gd name="T26" fmla="*/ 337 w 470"/>
                <a:gd name="T27" fmla="*/ 23 h 469"/>
                <a:gd name="T28" fmla="*/ 293 w 470"/>
                <a:gd name="T29" fmla="*/ 7 h 469"/>
                <a:gd name="T30" fmla="*/ 247 w 470"/>
                <a:gd name="T31" fmla="*/ 0 h 469"/>
                <a:gd name="T32" fmla="*/ 199 w 470"/>
                <a:gd name="T33" fmla="*/ 2 h 469"/>
                <a:gd name="T34" fmla="*/ 154 w 470"/>
                <a:gd name="T35" fmla="*/ 13 h 469"/>
                <a:gd name="T36" fmla="*/ 112 w 470"/>
                <a:gd name="T37" fmla="*/ 33 h 469"/>
                <a:gd name="T38" fmla="*/ 76 w 470"/>
                <a:gd name="T39" fmla="*/ 61 h 469"/>
                <a:gd name="T40" fmla="*/ 47 w 470"/>
                <a:gd name="T41" fmla="*/ 94 h 469"/>
                <a:gd name="T42" fmla="*/ 23 w 470"/>
                <a:gd name="T43" fmla="*/ 132 h 469"/>
                <a:gd name="T44" fmla="*/ 7 w 470"/>
                <a:gd name="T45" fmla="*/ 176 h 469"/>
                <a:gd name="T46" fmla="*/ 0 w 470"/>
                <a:gd name="T47" fmla="*/ 222 h 469"/>
                <a:gd name="T48" fmla="*/ 3 w 470"/>
                <a:gd name="T49" fmla="*/ 271 h 469"/>
                <a:gd name="T50" fmla="*/ 14 w 470"/>
                <a:gd name="T51" fmla="*/ 316 h 469"/>
                <a:gd name="T52" fmla="*/ 33 w 470"/>
                <a:gd name="T53" fmla="*/ 357 h 469"/>
                <a:gd name="T54" fmla="*/ 62 w 470"/>
                <a:gd name="T55" fmla="*/ 393 h 469"/>
                <a:gd name="T56" fmla="*/ 95 w 470"/>
                <a:gd name="T57" fmla="*/ 423 h 469"/>
                <a:gd name="T58" fmla="*/ 133 w 470"/>
                <a:gd name="T59" fmla="*/ 446 h 469"/>
                <a:gd name="T60" fmla="*/ 176 w 470"/>
                <a:gd name="T61" fmla="*/ 462 h 469"/>
                <a:gd name="T62" fmla="*/ 223 w 470"/>
                <a:gd name="T63"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469">
                  <a:moveTo>
                    <a:pt x="246" y="469"/>
                  </a:moveTo>
                  <a:lnTo>
                    <a:pt x="269" y="467"/>
                  </a:lnTo>
                  <a:lnTo>
                    <a:pt x="293" y="462"/>
                  </a:lnTo>
                  <a:lnTo>
                    <a:pt x="315" y="456"/>
                  </a:lnTo>
                  <a:lnTo>
                    <a:pt x="336" y="446"/>
                  </a:lnTo>
                  <a:lnTo>
                    <a:pt x="357" y="436"/>
                  </a:lnTo>
                  <a:lnTo>
                    <a:pt x="375" y="423"/>
                  </a:lnTo>
                  <a:lnTo>
                    <a:pt x="392" y="408"/>
                  </a:lnTo>
                  <a:lnTo>
                    <a:pt x="408" y="392"/>
                  </a:lnTo>
                  <a:lnTo>
                    <a:pt x="423" y="375"/>
                  </a:lnTo>
                  <a:lnTo>
                    <a:pt x="435" y="357"/>
                  </a:lnTo>
                  <a:lnTo>
                    <a:pt x="446" y="337"/>
                  </a:lnTo>
                  <a:lnTo>
                    <a:pt x="455" y="315"/>
                  </a:lnTo>
                  <a:lnTo>
                    <a:pt x="462" y="293"/>
                  </a:lnTo>
                  <a:lnTo>
                    <a:pt x="467" y="271"/>
                  </a:lnTo>
                  <a:lnTo>
                    <a:pt x="470" y="247"/>
                  </a:lnTo>
                  <a:lnTo>
                    <a:pt x="470" y="223"/>
                  </a:lnTo>
                  <a:lnTo>
                    <a:pt x="467" y="198"/>
                  </a:lnTo>
                  <a:lnTo>
                    <a:pt x="462" y="176"/>
                  </a:lnTo>
                  <a:lnTo>
                    <a:pt x="456" y="153"/>
                  </a:lnTo>
                  <a:lnTo>
                    <a:pt x="446" y="132"/>
                  </a:lnTo>
                  <a:lnTo>
                    <a:pt x="436" y="113"/>
                  </a:lnTo>
                  <a:lnTo>
                    <a:pt x="423" y="94"/>
                  </a:lnTo>
                  <a:lnTo>
                    <a:pt x="408" y="76"/>
                  </a:lnTo>
                  <a:lnTo>
                    <a:pt x="392" y="60"/>
                  </a:lnTo>
                  <a:lnTo>
                    <a:pt x="375" y="46"/>
                  </a:lnTo>
                  <a:lnTo>
                    <a:pt x="357" y="33"/>
                  </a:lnTo>
                  <a:lnTo>
                    <a:pt x="337" y="23"/>
                  </a:lnTo>
                  <a:lnTo>
                    <a:pt x="315" y="13"/>
                  </a:lnTo>
                  <a:lnTo>
                    <a:pt x="293" y="7"/>
                  </a:lnTo>
                  <a:lnTo>
                    <a:pt x="271" y="2"/>
                  </a:lnTo>
                  <a:lnTo>
                    <a:pt x="247" y="0"/>
                  </a:lnTo>
                  <a:lnTo>
                    <a:pt x="223" y="0"/>
                  </a:lnTo>
                  <a:lnTo>
                    <a:pt x="199" y="2"/>
                  </a:lnTo>
                  <a:lnTo>
                    <a:pt x="176" y="7"/>
                  </a:lnTo>
                  <a:lnTo>
                    <a:pt x="154" y="13"/>
                  </a:lnTo>
                  <a:lnTo>
                    <a:pt x="133" y="23"/>
                  </a:lnTo>
                  <a:lnTo>
                    <a:pt x="112" y="33"/>
                  </a:lnTo>
                  <a:lnTo>
                    <a:pt x="94" y="46"/>
                  </a:lnTo>
                  <a:lnTo>
                    <a:pt x="76" y="61"/>
                  </a:lnTo>
                  <a:lnTo>
                    <a:pt x="60" y="77"/>
                  </a:lnTo>
                  <a:lnTo>
                    <a:pt x="47" y="94"/>
                  </a:lnTo>
                  <a:lnTo>
                    <a:pt x="33" y="113"/>
                  </a:lnTo>
                  <a:lnTo>
                    <a:pt x="23" y="132"/>
                  </a:lnTo>
                  <a:lnTo>
                    <a:pt x="14" y="154"/>
                  </a:lnTo>
                  <a:lnTo>
                    <a:pt x="7" y="176"/>
                  </a:lnTo>
                  <a:lnTo>
                    <a:pt x="3" y="198"/>
                  </a:lnTo>
                  <a:lnTo>
                    <a:pt x="0" y="222"/>
                  </a:lnTo>
                  <a:lnTo>
                    <a:pt x="0" y="246"/>
                  </a:lnTo>
                  <a:lnTo>
                    <a:pt x="3" y="271"/>
                  </a:lnTo>
                  <a:lnTo>
                    <a:pt x="7" y="293"/>
                  </a:lnTo>
                  <a:lnTo>
                    <a:pt x="14" y="316"/>
                  </a:lnTo>
                  <a:lnTo>
                    <a:pt x="23" y="337"/>
                  </a:lnTo>
                  <a:lnTo>
                    <a:pt x="33" y="357"/>
                  </a:lnTo>
                  <a:lnTo>
                    <a:pt x="47" y="375"/>
                  </a:lnTo>
                  <a:lnTo>
                    <a:pt x="62" y="393"/>
                  </a:lnTo>
                  <a:lnTo>
                    <a:pt x="78" y="409"/>
                  </a:lnTo>
                  <a:lnTo>
                    <a:pt x="95" y="423"/>
                  </a:lnTo>
                  <a:lnTo>
                    <a:pt x="113" y="436"/>
                  </a:lnTo>
                  <a:lnTo>
                    <a:pt x="133" y="446"/>
                  </a:lnTo>
                  <a:lnTo>
                    <a:pt x="154" y="456"/>
                  </a:lnTo>
                  <a:lnTo>
                    <a:pt x="176" y="462"/>
                  </a:lnTo>
                  <a:lnTo>
                    <a:pt x="198" y="467"/>
                  </a:lnTo>
                  <a:lnTo>
                    <a:pt x="223" y="469"/>
                  </a:lnTo>
                  <a:lnTo>
                    <a:pt x="246" y="46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2" name="Freeform 66"/>
            <p:cNvSpPr>
              <a:spLocks/>
            </p:cNvSpPr>
            <p:nvPr/>
          </p:nvSpPr>
          <p:spPr bwMode="auto">
            <a:xfrm>
              <a:off x="1338" y="3334"/>
              <a:ext cx="52" cy="51"/>
            </a:xfrm>
            <a:custGeom>
              <a:avLst/>
              <a:gdLst>
                <a:gd name="T0" fmla="*/ 134 w 258"/>
                <a:gd name="T1" fmla="*/ 259 h 259"/>
                <a:gd name="T2" fmla="*/ 160 w 258"/>
                <a:gd name="T3" fmla="*/ 255 h 259"/>
                <a:gd name="T4" fmla="*/ 184 w 258"/>
                <a:gd name="T5" fmla="*/ 247 h 259"/>
                <a:gd name="T6" fmla="*/ 205 w 258"/>
                <a:gd name="T7" fmla="*/ 233 h 259"/>
                <a:gd name="T8" fmla="*/ 224 w 258"/>
                <a:gd name="T9" fmla="*/ 216 h 259"/>
                <a:gd name="T10" fmla="*/ 238 w 258"/>
                <a:gd name="T11" fmla="*/ 196 h 259"/>
                <a:gd name="T12" fmla="*/ 249 w 258"/>
                <a:gd name="T13" fmla="*/ 173 h 259"/>
                <a:gd name="T14" fmla="*/ 257 w 258"/>
                <a:gd name="T15" fmla="*/ 149 h 259"/>
                <a:gd name="T16" fmla="*/ 258 w 258"/>
                <a:gd name="T17" fmla="*/ 123 h 259"/>
                <a:gd name="T18" fmla="*/ 254 w 258"/>
                <a:gd name="T19" fmla="*/ 97 h 259"/>
                <a:gd name="T20" fmla="*/ 246 w 258"/>
                <a:gd name="T21" fmla="*/ 73 h 259"/>
                <a:gd name="T22" fmla="*/ 232 w 258"/>
                <a:gd name="T23" fmla="*/ 52 h 259"/>
                <a:gd name="T24" fmla="*/ 215 w 258"/>
                <a:gd name="T25" fmla="*/ 33 h 259"/>
                <a:gd name="T26" fmla="*/ 195 w 258"/>
                <a:gd name="T27" fmla="*/ 19 h 259"/>
                <a:gd name="T28" fmla="*/ 172 w 258"/>
                <a:gd name="T29" fmla="*/ 8 h 259"/>
                <a:gd name="T30" fmla="*/ 147 w 258"/>
                <a:gd name="T31" fmla="*/ 1 h 259"/>
                <a:gd name="T32" fmla="*/ 122 w 258"/>
                <a:gd name="T33" fmla="*/ 0 h 259"/>
                <a:gd name="T34" fmla="*/ 96 w 258"/>
                <a:gd name="T35" fmla="*/ 4 h 259"/>
                <a:gd name="T36" fmla="*/ 72 w 258"/>
                <a:gd name="T37" fmla="*/ 12 h 259"/>
                <a:gd name="T38" fmla="*/ 50 w 258"/>
                <a:gd name="T39" fmla="*/ 26 h 259"/>
                <a:gd name="T40" fmla="*/ 33 w 258"/>
                <a:gd name="T41" fmla="*/ 42 h 259"/>
                <a:gd name="T42" fmla="*/ 18 w 258"/>
                <a:gd name="T43" fmla="*/ 63 h 259"/>
                <a:gd name="T44" fmla="*/ 7 w 258"/>
                <a:gd name="T45" fmla="*/ 85 h 259"/>
                <a:gd name="T46" fmla="*/ 1 w 258"/>
                <a:gd name="T47" fmla="*/ 109 h 259"/>
                <a:gd name="T48" fmla="*/ 0 w 258"/>
                <a:gd name="T49" fmla="*/ 136 h 259"/>
                <a:gd name="T50" fmla="*/ 4 w 258"/>
                <a:gd name="T51" fmla="*/ 162 h 259"/>
                <a:gd name="T52" fmla="*/ 12 w 258"/>
                <a:gd name="T53" fmla="*/ 187 h 259"/>
                <a:gd name="T54" fmla="*/ 26 w 258"/>
                <a:gd name="T55" fmla="*/ 207 h 259"/>
                <a:gd name="T56" fmla="*/ 42 w 258"/>
                <a:gd name="T57" fmla="*/ 226 h 259"/>
                <a:gd name="T58" fmla="*/ 61 w 258"/>
                <a:gd name="T59" fmla="*/ 241 h 259"/>
                <a:gd name="T60" fmla="*/ 83 w 258"/>
                <a:gd name="T61" fmla="*/ 252 h 259"/>
                <a:gd name="T62" fmla="*/ 108 w 258"/>
                <a:gd name="T63" fmla="*/ 258 h 259"/>
                <a:gd name="T64" fmla="*/ 134 w 258"/>
                <a:gd name="T6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 h="259">
                  <a:moveTo>
                    <a:pt x="134" y="259"/>
                  </a:moveTo>
                  <a:lnTo>
                    <a:pt x="160" y="255"/>
                  </a:lnTo>
                  <a:lnTo>
                    <a:pt x="184" y="247"/>
                  </a:lnTo>
                  <a:lnTo>
                    <a:pt x="205" y="233"/>
                  </a:lnTo>
                  <a:lnTo>
                    <a:pt x="224" y="216"/>
                  </a:lnTo>
                  <a:lnTo>
                    <a:pt x="238" y="196"/>
                  </a:lnTo>
                  <a:lnTo>
                    <a:pt x="249" y="173"/>
                  </a:lnTo>
                  <a:lnTo>
                    <a:pt x="257" y="149"/>
                  </a:lnTo>
                  <a:lnTo>
                    <a:pt x="258" y="123"/>
                  </a:lnTo>
                  <a:lnTo>
                    <a:pt x="254" y="97"/>
                  </a:lnTo>
                  <a:lnTo>
                    <a:pt x="246" y="73"/>
                  </a:lnTo>
                  <a:lnTo>
                    <a:pt x="232" y="52"/>
                  </a:lnTo>
                  <a:lnTo>
                    <a:pt x="215" y="33"/>
                  </a:lnTo>
                  <a:lnTo>
                    <a:pt x="195" y="19"/>
                  </a:lnTo>
                  <a:lnTo>
                    <a:pt x="172" y="8"/>
                  </a:lnTo>
                  <a:lnTo>
                    <a:pt x="147" y="1"/>
                  </a:lnTo>
                  <a:lnTo>
                    <a:pt x="122" y="0"/>
                  </a:lnTo>
                  <a:lnTo>
                    <a:pt x="96" y="4"/>
                  </a:lnTo>
                  <a:lnTo>
                    <a:pt x="72" y="12"/>
                  </a:lnTo>
                  <a:lnTo>
                    <a:pt x="50" y="26"/>
                  </a:lnTo>
                  <a:lnTo>
                    <a:pt x="33" y="42"/>
                  </a:lnTo>
                  <a:lnTo>
                    <a:pt x="18" y="63"/>
                  </a:lnTo>
                  <a:lnTo>
                    <a:pt x="7" y="85"/>
                  </a:lnTo>
                  <a:lnTo>
                    <a:pt x="1" y="109"/>
                  </a:lnTo>
                  <a:lnTo>
                    <a:pt x="0" y="136"/>
                  </a:lnTo>
                  <a:lnTo>
                    <a:pt x="4" y="162"/>
                  </a:lnTo>
                  <a:lnTo>
                    <a:pt x="12" y="187"/>
                  </a:lnTo>
                  <a:lnTo>
                    <a:pt x="26" y="207"/>
                  </a:lnTo>
                  <a:lnTo>
                    <a:pt x="42" y="226"/>
                  </a:lnTo>
                  <a:lnTo>
                    <a:pt x="61" y="241"/>
                  </a:lnTo>
                  <a:lnTo>
                    <a:pt x="83" y="252"/>
                  </a:lnTo>
                  <a:lnTo>
                    <a:pt x="108" y="258"/>
                  </a:lnTo>
                  <a:lnTo>
                    <a:pt x="134" y="25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sp>
          <p:nvSpPr>
            <p:cNvPr id="63" name="Freeform 67"/>
            <p:cNvSpPr>
              <a:spLocks/>
            </p:cNvSpPr>
            <p:nvPr/>
          </p:nvSpPr>
          <p:spPr bwMode="auto">
            <a:xfrm>
              <a:off x="1358" y="3356"/>
              <a:ext cx="9" cy="10"/>
            </a:xfrm>
            <a:custGeom>
              <a:avLst/>
              <a:gdLst>
                <a:gd name="T0" fmla="*/ 16 w 47"/>
                <a:gd name="T1" fmla="*/ 46 h 46"/>
                <a:gd name="T2" fmla="*/ 1 w 47"/>
                <a:gd name="T3" fmla="*/ 33 h 46"/>
                <a:gd name="T4" fmla="*/ 0 w 47"/>
                <a:gd name="T5" fmla="*/ 15 h 46"/>
                <a:gd name="T6" fmla="*/ 12 w 47"/>
                <a:gd name="T7" fmla="*/ 1 h 46"/>
                <a:gd name="T8" fmla="*/ 32 w 47"/>
                <a:gd name="T9" fmla="*/ 0 h 46"/>
                <a:gd name="T10" fmla="*/ 45 w 47"/>
                <a:gd name="T11" fmla="*/ 12 h 46"/>
                <a:gd name="T12" fmla="*/ 47 w 47"/>
                <a:gd name="T13" fmla="*/ 31 h 46"/>
                <a:gd name="T14" fmla="*/ 34 w 47"/>
                <a:gd name="T15" fmla="*/ 44 h 46"/>
                <a:gd name="T16" fmla="*/ 16 w 4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6">
                  <a:moveTo>
                    <a:pt x="16" y="46"/>
                  </a:moveTo>
                  <a:lnTo>
                    <a:pt x="1" y="33"/>
                  </a:lnTo>
                  <a:lnTo>
                    <a:pt x="0" y="15"/>
                  </a:lnTo>
                  <a:lnTo>
                    <a:pt x="12" y="1"/>
                  </a:lnTo>
                  <a:lnTo>
                    <a:pt x="32" y="0"/>
                  </a:lnTo>
                  <a:lnTo>
                    <a:pt x="45" y="12"/>
                  </a:lnTo>
                  <a:lnTo>
                    <a:pt x="47" y="31"/>
                  </a:lnTo>
                  <a:lnTo>
                    <a:pt x="34" y="44"/>
                  </a:lnTo>
                  <a:lnTo>
                    <a:pt x="16" y="4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endParaRPr lang="en-US" b="1">
                <a:solidFill>
                  <a:srgbClr val="000000"/>
                </a:solidFill>
                <a:latin typeface="Arial Narrow" pitchFamily="34" charset="0"/>
              </a:endParaRPr>
            </a:p>
          </p:txBody>
        </p:sp>
      </p:grpSp>
      <p:sp>
        <p:nvSpPr>
          <p:cNvPr id="64" name="Oval 63"/>
          <p:cNvSpPr/>
          <p:nvPr/>
        </p:nvSpPr>
        <p:spPr>
          <a:xfrm>
            <a:off x="1992323" y="996719"/>
            <a:ext cx="4367662" cy="2209800"/>
          </a:xfrm>
          <a:prstGeom prst="ellipse">
            <a:avLst/>
          </a:prstGeom>
          <a:solidFill>
            <a:schemeClr val="tx1">
              <a:lumMod val="65000"/>
              <a:alpha val="20000"/>
            </a:schemeClr>
          </a:solidFill>
        </p:spPr>
        <p:style>
          <a:lnRef idx="1">
            <a:schemeClr val="dk1"/>
          </a:lnRef>
          <a:fillRef idx="2">
            <a:schemeClr val="dk1"/>
          </a:fillRef>
          <a:effectRef idx="1">
            <a:schemeClr val="dk1"/>
          </a:effectRef>
          <a:fontRef idx="minor">
            <a:schemeClr val="dk1"/>
          </a:fontRef>
        </p:style>
        <p:txBody>
          <a:bodyPr rtlCol="0" anchor="ctr"/>
          <a:lstStyle/>
          <a:p>
            <a:pPr algn="ctr" eaLnBrk="0" hangingPunct="0"/>
            <a:endParaRPr lang="en-US" b="1">
              <a:solidFill>
                <a:srgbClr val="000000"/>
              </a:solidFill>
            </a:endParaRPr>
          </a:p>
        </p:txBody>
      </p:sp>
    </p:spTree>
    <p:extLst>
      <p:ext uri="{BB962C8B-B14F-4D97-AF65-F5344CB8AC3E}">
        <p14:creationId xmlns:p14="http://schemas.microsoft.com/office/powerpoint/2010/main" val="1824372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5" name="Rectangle 14"/>
          <p:cNvSpPr/>
          <p:nvPr/>
        </p:nvSpPr>
        <p:spPr bwMode="auto">
          <a:xfrm>
            <a:off x="507868" y="5851786"/>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Forefront Endpoint Protection Demo Both in the Server and Cloud Technical Learning Center</a:t>
            </a:r>
            <a:endParaRPr lang="en-US" sz="2400" dirty="0">
              <a:gradFill>
                <a:gsLst>
                  <a:gs pos="0">
                    <a:schemeClr val="tx1"/>
                  </a:gs>
                  <a:gs pos="100000">
                    <a:schemeClr val="tx1"/>
                  </a:gs>
                </a:gsLst>
                <a:lin ang="5400000" scaled="0"/>
              </a:gradFill>
            </a:endParaRPr>
          </a:p>
        </p:txBody>
      </p:sp>
      <p:sp>
        <p:nvSpPr>
          <p:cNvPr id="13" name="Rectangle 12"/>
          <p:cNvSpPr/>
          <p:nvPr/>
        </p:nvSpPr>
        <p:spPr bwMode="auto">
          <a:xfrm>
            <a:off x="507868" y="4234938"/>
            <a:ext cx="11173090" cy="1348061"/>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SIM390-HOL | Microsoft Forefront Endpoint Protection (FEP) 2012 Beta Overview </a:t>
            </a: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SIM394-HOL | Microsoft Forefront Endpoint Protection 2010 Overview </a:t>
            </a:r>
          </a:p>
        </p:txBody>
      </p:sp>
      <p:sp>
        <p:nvSpPr>
          <p:cNvPr id="17" name="Rectangle 16"/>
          <p:cNvSpPr/>
          <p:nvPr/>
        </p:nvSpPr>
        <p:spPr bwMode="auto">
          <a:xfrm>
            <a:off x="507868" y="916427"/>
            <a:ext cx="11173090" cy="308392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SIM317 </a:t>
            </a:r>
            <a:r>
              <a:rPr lang="en-US" sz="2400" dirty="0" smtClean="0">
                <a:gradFill>
                  <a:gsLst>
                    <a:gs pos="0">
                      <a:schemeClr val="tx1"/>
                    </a:gs>
                    <a:gs pos="100000">
                      <a:schemeClr val="tx1"/>
                    </a:gs>
                  </a:gsLst>
                  <a:lin ang="5400000" scaled="0"/>
                </a:gradFill>
              </a:rPr>
              <a:t>Planning </a:t>
            </a:r>
            <a:r>
              <a:rPr lang="en-US" sz="2400" dirty="0">
                <a:gradFill>
                  <a:gsLst>
                    <a:gs pos="0">
                      <a:schemeClr val="tx1"/>
                    </a:gs>
                    <a:gs pos="100000">
                      <a:schemeClr val="tx1"/>
                    </a:gs>
                  </a:gsLst>
                  <a:lin ang="5400000" scaled="0"/>
                </a:gradFill>
              </a:rPr>
              <a:t>and Deploying Microsoft Forefront Endpoint Protection 2010 with Microsoft System Center Configuration Manager Monday, May 16 </a:t>
            </a:r>
            <a:r>
              <a:rPr lang="en-US" sz="2400" dirty="0" smtClean="0">
                <a:gradFill>
                  <a:gsLst>
                    <a:gs pos="0">
                      <a:schemeClr val="tx1"/>
                    </a:gs>
                    <a:gs pos="100000">
                      <a:schemeClr val="tx1"/>
                    </a:gs>
                  </a:gsLst>
                  <a:lin ang="5400000" scaled="0"/>
                </a:gradFill>
              </a:rPr>
              <a:t>3:00 </a:t>
            </a:r>
            <a:r>
              <a:rPr lang="en-US" sz="2400" dirty="0">
                <a:gradFill>
                  <a:gsLst>
                    <a:gs pos="0">
                      <a:schemeClr val="tx1"/>
                    </a:gs>
                    <a:gs pos="100000">
                      <a:schemeClr val="tx1"/>
                    </a:gs>
                  </a:gsLst>
                  <a:lin ang="5400000" scaled="0"/>
                </a:gradFill>
              </a:rPr>
              <a:t>PM - 4:15 PM</a:t>
            </a: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SIM310 Advanced </a:t>
            </a:r>
            <a:r>
              <a:rPr lang="en-US" sz="2400" dirty="0">
                <a:gradFill>
                  <a:gsLst>
                    <a:gs pos="0">
                      <a:schemeClr val="tx1"/>
                    </a:gs>
                    <a:gs pos="100000">
                      <a:schemeClr val="tx1"/>
                    </a:gs>
                  </a:gsLst>
                  <a:lin ang="5400000" scaled="0"/>
                </a:gradFill>
              </a:rPr>
              <a:t>Threat Detection and Remediation Using Microsoft Forefront Endpoint Protection Tuesday, May 17 </a:t>
            </a:r>
            <a:r>
              <a:rPr lang="en-US" sz="2400" dirty="0" smtClean="0">
                <a:gradFill>
                  <a:gsLst>
                    <a:gs pos="0">
                      <a:schemeClr val="tx1"/>
                    </a:gs>
                    <a:gs pos="100000">
                      <a:schemeClr val="tx1"/>
                    </a:gs>
                  </a:gsLst>
                  <a:lin ang="5400000" scaled="0"/>
                </a:gradFill>
              </a:rPr>
              <a:t>10:15 </a:t>
            </a:r>
            <a:r>
              <a:rPr lang="en-US" sz="2400" dirty="0">
                <a:gradFill>
                  <a:gsLst>
                    <a:gs pos="0">
                      <a:schemeClr val="tx1"/>
                    </a:gs>
                    <a:gs pos="100000">
                      <a:schemeClr val="tx1"/>
                    </a:gs>
                  </a:gsLst>
                  <a:lin ang="5400000" scaled="0"/>
                </a:gradFill>
              </a:rPr>
              <a:t>AM - 11:30 </a:t>
            </a:r>
            <a:r>
              <a:rPr lang="en-US" sz="2400" dirty="0" smtClean="0">
                <a:gradFill>
                  <a:gsLst>
                    <a:gs pos="0">
                      <a:schemeClr val="tx1"/>
                    </a:gs>
                    <a:gs pos="100000">
                      <a:schemeClr val="tx1"/>
                    </a:gs>
                  </a:gsLst>
                  <a:lin ang="5400000" scaled="0"/>
                </a:gradFill>
              </a:rPr>
              <a:t>AM</a:t>
            </a: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SIM330 </a:t>
            </a:r>
            <a:r>
              <a:rPr lang="en-US" sz="2400" dirty="0" smtClean="0">
                <a:gradFill>
                  <a:gsLst>
                    <a:gs pos="0">
                      <a:schemeClr val="tx1"/>
                    </a:gs>
                    <a:gs pos="100000">
                      <a:schemeClr val="tx1"/>
                    </a:gs>
                  </a:gsLst>
                  <a:lin ang="5400000" scaled="0"/>
                </a:gradFill>
              </a:rPr>
              <a:t>Client </a:t>
            </a:r>
            <a:r>
              <a:rPr lang="en-US" sz="2400" dirty="0">
                <a:gradFill>
                  <a:gsLst>
                    <a:gs pos="0">
                      <a:schemeClr val="tx1"/>
                    </a:gs>
                    <a:gs pos="100000">
                      <a:schemeClr val="tx1"/>
                    </a:gs>
                  </a:gsLst>
                  <a:lin ang="5400000" scaled="0"/>
                </a:gradFill>
              </a:rPr>
              <a:t>Management and Protection at Microsoft: Real-World Deployment Case Study of Microsoft Forefront Endpoint Protection Thursday, May 19 </a:t>
            </a:r>
            <a:r>
              <a:rPr lang="en-US" sz="2400" dirty="0" smtClean="0">
                <a:gradFill>
                  <a:gsLst>
                    <a:gs pos="0">
                      <a:schemeClr val="tx1"/>
                    </a:gs>
                    <a:gs pos="100000">
                      <a:schemeClr val="tx1"/>
                    </a:gs>
                  </a:gsLst>
                  <a:lin ang="5400000" scaled="0"/>
                </a:gradFill>
              </a:rPr>
              <a:t>1:00 </a:t>
            </a:r>
            <a:r>
              <a:rPr lang="en-US" sz="2400" dirty="0">
                <a:gradFill>
                  <a:gsLst>
                    <a:gs pos="0">
                      <a:schemeClr val="tx1"/>
                    </a:gs>
                    <a:gs pos="100000">
                      <a:schemeClr val="tx1"/>
                    </a:gs>
                  </a:gsLst>
                  <a:lin ang="5400000" scaled="0"/>
                </a:gradFill>
              </a:rPr>
              <a:t>PM - 2:15 PM</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48484936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96382054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2905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24193878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Lifecycle at a Glance</a:t>
            </a:r>
            <a:endParaRPr lang="en-AU" dirty="0"/>
          </a:p>
        </p:txBody>
      </p:sp>
      <p:sp>
        <p:nvSpPr>
          <p:cNvPr id="3" name="Content Placeholder 2"/>
          <p:cNvSpPr>
            <a:spLocks noGrp="1"/>
          </p:cNvSpPr>
          <p:nvPr>
            <p:ph idx="1"/>
          </p:nvPr>
        </p:nvSpPr>
        <p:spPr>
          <a:xfrm>
            <a:off x="519112" y="1447799"/>
            <a:ext cx="11149013" cy="4856714"/>
          </a:xfrm>
        </p:spPr>
        <p:txBody>
          <a:bodyPr/>
          <a:lstStyle/>
          <a:p>
            <a:r>
              <a:rPr lang="en-AU" sz="2800" dirty="0" smtClean="0"/>
              <a:t>Policy Creation:</a:t>
            </a:r>
          </a:p>
          <a:p>
            <a:pPr lvl="1"/>
            <a:r>
              <a:rPr lang="en-AU" sz="2400" dirty="0" err="1" smtClean="0"/>
              <a:t>ConfigMgr</a:t>
            </a:r>
            <a:r>
              <a:rPr lang="en-AU" sz="2400" dirty="0" smtClean="0"/>
              <a:t> Console</a:t>
            </a:r>
          </a:p>
          <a:p>
            <a:pPr lvl="1"/>
            <a:r>
              <a:rPr lang="en-AU" sz="2400" dirty="0" smtClean="0"/>
              <a:t>Group Policy Management Console</a:t>
            </a:r>
          </a:p>
          <a:p>
            <a:pPr lvl="1"/>
            <a:r>
              <a:rPr lang="en-AU" sz="2400" dirty="0" smtClean="0"/>
              <a:t>Export / Import of XML (fep2010gptool.exe)</a:t>
            </a:r>
          </a:p>
          <a:p>
            <a:r>
              <a:rPr lang="en-AU" sz="2800" dirty="0" smtClean="0">
                <a:solidFill>
                  <a:schemeClr val="accent6"/>
                </a:solidFill>
              </a:rPr>
              <a:t>Policy Deployment:</a:t>
            </a:r>
          </a:p>
          <a:p>
            <a:pPr lvl="1"/>
            <a:r>
              <a:rPr lang="en-AU" sz="2400" dirty="0" err="1" smtClean="0">
                <a:solidFill>
                  <a:schemeClr val="accent6"/>
                </a:solidFill>
              </a:rPr>
              <a:t>ConfigMgr</a:t>
            </a:r>
            <a:r>
              <a:rPr lang="en-AU" sz="2400" dirty="0" smtClean="0">
                <a:solidFill>
                  <a:schemeClr val="accent6"/>
                </a:solidFill>
              </a:rPr>
              <a:t> Software Distribution of Policies package</a:t>
            </a:r>
          </a:p>
          <a:p>
            <a:pPr lvl="1"/>
            <a:r>
              <a:rPr lang="en-AU" sz="2400" dirty="0" smtClean="0">
                <a:solidFill>
                  <a:schemeClr val="accent6"/>
                </a:solidFill>
              </a:rPr>
              <a:t>Group Policy</a:t>
            </a:r>
          </a:p>
          <a:p>
            <a:pPr lvl="1"/>
            <a:r>
              <a:rPr lang="en-AU" sz="2400" dirty="0" smtClean="0">
                <a:solidFill>
                  <a:schemeClr val="accent6"/>
                </a:solidFill>
              </a:rPr>
              <a:t>Command-line</a:t>
            </a:r>
          </a:p>
          <a:p>
            <a:pPr lvl="2"/>
            <a:r>
              <a:rPr lang="en-AU" sz="2000" dirty="0" smtClean="0">
                <a:solidFill>
                  <a:schemeClr val="accent6"/>
                </a:solidFill>
              </a:rPr>
              <a:t>During install	 (FEPInstall.exe /policy &lt;policy&gt;)</a:t>
            </a:r>
          </a:p>
          <a:p>
            <a:pPr lvl="2"/>
            <a:r>
              <a:rPr lang="en-AU" sz="2000" dirty="0" smtClean="0">
                <a:solidFill>
                  <a:schemeClr val="accent6"/>
                </a:solidFill>
              </a:rPr>
              <a:t>After Install	(ConfigSecurityPolicy.exe &lt;policy&gt;)</a:t>
            </a:r>
          </a:p>
          <a:p>
            <a:r>
              <a:rPr lang="en-AU" sz="2800" dirty="0" smtClean="0">
                <a:solidFill>
                  <a:schemeClr val="accent6"/>
                </a:solidFill>
              </a:rPr>
              <a:t>Policy Monitoring:</a:t>
            </a:r>
          </a:p>
          <a:p>
            <a:pPr lvl="1"/>
            <a:r>
              <a:rPr lang="en-AU" sz="2400" dirty="0" smtClean="0">
                <a:solidFill>
                  <a:schemeClr val="accent6"/>
                </a:solidFill>
              </a:rPr>
              <a:t>Dashboard and Reports</a:t>
            </a:r>
            <a:endParaRPr lang="en-AU" sz="2400" dirty="0">
              <a:solidFill>
                <a:schemeClr val="accent6"/>
              </a:solidFill>
            </a:endParaRPr>
          </a:p>
        </p:txBody>
      </p:sp>
    </p:spTree>
    <p:extLst>
      <p:ext uri="{BB962C8B-B14F-4D97-AF65-F5344CB8AC3E}">
        <p14:creationId xmlns:p14="http://schemas.microsoft.com/office/powerpoint/2010/main" val="16890513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FEP Policy: CfgMgr or Group Policy?</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171782111"/>
              </p:ext>
            </p:extLst>
          </p:nvPr>
        </p:nvGraphicFramePr>
        <p:xfrm>
          <a:off x="660228" y="1246188"/>
          <a:ext cx="10868368" cy="3630960"/>
        </p:xfrm>
        <a:graphic>
          <a:graphicData uri="http://schemas.openxmlformats.org/drawingml/2006/table">
            <a:tbl>
              <a:tblPr firstRow="1" bandRow="1">
                <a:tableStyleId>{00A15C55-8517-42AA-B614-E9B94910E393}</a:tableStyleId>
              </a:tblPr>
              <a:tblGrid>
                <a:gridCol w="5434184"/>
                <a:gridCol w="5434184"/>
              </a:tblGrid>
              <a:tr h="745764">
                <a:tc>
                  <a:txBody>
                    <a:bodyPr/>
                    <a:lstStyle/>
                    <a:p>
                      <a:pPr marL="0" marR="0">
                        <a:spcBef>
                          <a:spcPts val="0"/>
                        </a:spcBef>
                        <a:spcAft>
                          <a:spcPts val="0"/>
                        </a:spcAft>
                      </a:pPr>
                      <a:r>
                        <a:rPr lang="en-US" sz="1800" dirty="0">
                          <a:effectLst/>
                        </a:rPr>
                        <a:t>You should consider managing </a:t>
                      </a:r>
                      <a:r>
                        <a:rPr lang="en-US" sz="1800" dirty="0" smtClean="0">
                          <a:effectLst/>
                        </a:rPr>
                        <a:t>policy </a:t>
                      </a:r>
                      <a:r>
                        <a:rPr lang="en-US" sz="1800" dirty="0">
                          <a:effectLst/>
                        </a:rPr>
                        <a:t>with </a:t>
                      </a:r>
                      <a:r>
                        <a:rPr lang="en-US" sz="1800" dirty="0" smtClean="0">
                          <a:effectLst/>
                        </a:rPr>
                        <a:t>CfgMgr if</a:t>
                      </a:r>
                      <a:r>
                        <a:rPr lang="en-US" sz="1800" dirty="0">
                          <a:effectLst/>
                        </a:rPr>
                        <a:t>…</a:t>
                      </a:r>
                      <a:endParaRPr lang="en-US" sz="1800" dirty="0">
                        <a:effectLst/>
                        <a:latin typeface="Calibri"/>
                        <a:ea typeface="Times New Roman"/>
                        <a:cs typeface="Times New Roman"/>
                      </a:endParaRPr>
                    </a:p>
                  </a:txBody>
                  <a:tcPr marL="91416" marR="91416" marT="0" marB="0"/>
                </a:tc>
                <a:tc>
                  <a:txBody>
                    <a:bodyPr/>
                    <a:lstStyle/>
                    <a:p>
                      <a:pPr marL="0" marR="0">
                        <a:spcBef>
                          <a:spcPts val="0"/>
                        </a:spcBef>
                        <a:spcAft>
                          <a:spcPts val="0"/>
                        </a:spcAft>
                      </a:pPr>
                      <a:r>
                        <a:rPr lang="en-US" sz="1800" dirty="0">
                          <a:effectLst/>
                        </a:rPr>
                        <a:t>You should consider managing </a:t>
                      </a:r>
                      <a:r>
                        <a:rPr lang="en-US" sz="1800" dirty="0" smtClean="0">
                          <a:effectLst/>
                        </a:rPr>
                        <a:t>policy </a:t>
                      </a:r>
                      <a:r>
                        <a:rPr lang="en-US" sz="1800" dirty="0">
                          <a:effectLst/>
                        </a:rPr>
                        <a:t>with Group Policy if…</a:t>
                      </a:r>
                      <a:endParaRPr lang="en-US" sz="1800" dirty="0">
                        <a:effectLst/>
                        <a:latin typeface="Calibri"/>
                        <a:ea typeface="Times New Roman"/>
                        <a:cs typeface="Times New Roman"/>
                      </a:endParaRPr>
                    </a:p>
                  </a:txBody>
                  <a:tcPr marL="91416" marR="91416" marT="0" marB="0"/>
                </a:tc>
              </a:tr>
              <a:tr h="2885196">
                <a:tc>
                  <a:txBody>
                    <a:bodyPr/>
                    <a:lstStyle/>
                    <a:p>
                      <a:pPr marL="342900" marR="0" lvl="0" indent="-342900">
                        <a:spcBef>
                          <a:spcPts val="0"/>
                        </a:spcBef>
                        <a:spcAft>
                          <a:spcPts val="600"/>
                        </a:spcAft>
                        <a:buFont typeface="Symbol"/>
                        <a:buChar char=""/>
                      </a:pPr>
                      <a:r>
                        <a:rPr lang="en-US" sz="1800" dirty="0" smtClean="0">
                          <a:effectLst/>
                        </a:rPr>
                        <a:t>You</a:t>
                      </a:r>
                      <a:r>
                        <a:rPr lang="en-US" sz="1800" baseline="0" dirty="0" smtClean="0">
                          <a:effectLst/>
                        </a:rPr>
                        <a:t> want unified management (Recommended)</a:t>
                      </a:r>
                      <a:endParaRPr lang="en-US" sz="1800" dirty="0" smtClean="0">
                        <a:effectLst/>
                      </a:endParaRPr>
                    </a:p>
                    <a:p>
                      <a:pPr marL="342900" marR="0" lvl="0" indent="-342900">
                        <a:spcBef>
                          <a:spcPts val="0"/>
                        </a:spcBef>
                        <a:spcAft>
                          <a:spcPts val="600"/>
                        </a:spcAft>
                        <a:buFont typeface="Symbol"/>
                        <a:buChar char=""/>
                      </a:pPr>
                      <a:r>
                        <a:rPr lang="en-US" sz="1800" dirty="0" smtClean="0">
                          <a:effectLst/>
                        </a:rPr>
                        <a:t>You </a:t>
                      </a:r>
                      <a:r>
                        <a:rPr lang="en-US" sz="1800" dirty="0">
                          <a:effectLst/>
                        </a:rPr>
                        <a:t>have </a:t>
                      </a:r>
                      <a:r>
                        <a:rPr lang="en-US" sz="1800" dirty="0" smtClean="0">
                          <a:effectLst/>
                        </a:rPr>
                        <a:t>CfgMgr</a:t>
                      </a:r>
                      <a:r>
                        <a:rPr lang="en-US" sz="1800" baseline="0" dirty="0" smtClean="0">
                          <a:effectLst/>
                        </a:rPr>
                        <a:t> </a:t>
                      </a:r>
                      <a:r>
                        <a:rPr lang="en-US" sz="1800" dirty="0" smtClean="0">
                          <a:effectLst/>
                        </a:rPr>
                        <a:t>deployed on all the computers</a:t>
                      </a:r>
                      <a:r>
                        <a:rPr lang="en-US" sz="1800" baseline="0" dirty="0" smtClean="0">
                          <a:effectLst/>
                        </a:rPr>
                        <a:t> you will manage</a:t>
                      </a:r>
                      <a:endParaRPr lang="en-US" sz="1800" dirty="0">
                        <a:effectLst/>
                      </a:endParaRPr>
                    </a:p>
                    <a:p>
                      <a:pPr marL="342900" marR="0" lvl="0" indent="-342900">
                        <a:spcBef>
                          <a:spcPts val="0"/>
                        </a:spcBef>
                        <a:spcAft>
                          <a:spcPts val="600"/>
                        </a:spcAft>
                        <a:buFont typeface="Symbol"/>
                        <a:buChar char=""/>
                      </a:pPr>
                      <a:r>
                        <a:rPr lang="en-US" sz="1800" dirty="0" smtClean="0">
                          <a:effectLst/>
                        </a:rPr>
                        <a:t>You have non domain-joined machines</a:t>
                      </a:r>
                      <a:endParaRPr lang="en-US" sz="1800" dirty="0">
                        <a:effectLst/>
                      </a:endParaRPr>
                    </a:p>
                    <a:p>
                      <a:pPr marL="342900" marR="0" lvl="0" indent="-342900">
                        <a:spcBef>
                          <a:spcPts val="0"/>
                        </a:spcBef>
                        <a:spcAft>
                          <a:spcPts val="600"/>
                        </a:spcAft>
                        <a:buFont typeface="Symbol"/>
                        <a:buChar char=""/>
                      </a:pPr>
                      <a:r>
                        <a:rPr lang="en-US" sz="1800" dirty="0">
                          <a:effectLst/>
                        </a:rPr>
                        <a:t>You do not want to have to understand </a:t>
                      </a:r>
                      <a:r>
                        <a:rPr lang="en-US" sz="1800" dirty="0" smtClean="0">
                          <a:effectLst/>
                        </a:rPr>
                        <a:t>and manage many </a:t>
                      </a:r>
                      <a:r>
                        <a:rPr lang="en-US" sz="1800" dirty="0">
                          <a:effectLst/>
                        </a:rPr>
                        <a:t>low level </a:t>
                      </a:r>
                      <a:r>
                        <a:rPr lang="en-US" sz="1800" dirty="0" smtClean="0">
                          <a:effectLst/>
                        </a:rPr>
                        <a:t>settings</a:t>
                      </a:r>
                      <a:endParaRPr lang="en-US" sz="1800" dirty="0">
                        <a:effectLst/>
                      </a:endParaRPr>
                    </a:p>
                    <a:p>
                      <a:pPr marL="342900" marR="0" lvl="0" indent="-342900">
                        <a:spcBef>
                          <a:spcPts val="0"/>
                        </a:spcBef>
                        <a:spcAft>
                          <a:spcPts val="600"/>
                        </a:spcAft>
                        <a:buFont typeface="Symbol"/>
                        <a:buChar char=""/>
                      </a:pPr>
                      <a:r>
                        <a:rPr lang="en-US" sz="1800" dirty="0">
                          <a:effectLst/>
                        </a:rPr>
                        <a:t>You don’t need more than one policy per </a:t>
                      </a:r>
                      <a:r>
                        <a:rPr lang="en-US" sz="1800" dirty="0" smtClean="0">
                          <a:effectLst/>
                        </a:rPr>
                        <a:t>computer, even on servers</a:t>
                      </a:r>
                      <a:endParaRPr lang="en-US" sz="1800" dirty="0">
                        <a:effectLst/>
                        <a:latin typeface="Calibri"/>
                        <a:ea typeface="Times New Roman"/>
                        <a:cs typeface="Times New Roman"/>
                      </a:endParaRPr>
                    </a:p>
                  </a:txBody>
                  <a:tcPr marL="91416" marR="91416" marT="0" marB="0"/>
                </a:tc>
                <a:tc>
                  <a:txBody>
                    <a:bodyPr/>
                    <a:lstStyle/>
                    <a:p>
                      <a:pPr marL="342900" marR="0" lvl="0" indent="-342900">
                        <a:spcBef>
                          <a:spcPts val="0"/>
                        </a:spcBef>
                        <a:spcAft>
                          <a:spcPts val="600"/>
                        </a:spcAft>
                        <a:buFont typeface="Symbol"/>
                        <a:buChar char=""/>
                      </a:pPr>
                      <a:r>
                        <a:rPr lang="en-US" sz="1800" dirty="0" smtClean="0">
                          <a:effectLst/>
                        </a:rPr>
                        <a:t>Some</a:t>
                      </a:r>
                      <a:r>
                        <a:rPr lang="en-US" sz="1800" baseline="0" dirty="0" smtClean="0">
                          <a:effectLst/>
                        </a:rPr>
                        <a:t> of the computers you want to manage don’t have CfgMgr</a:t>
                      </a:r>
                      <a:endParaRPr lang="en-US" sz="1800" dirty="0">
                        <a:effectLst/>
                      </a:endParaRPr>
                    </a:p>
                    <a:p>
                      <a:pPr marL="342900" marR="0" lvl="0" indent="-342900">
                        <a:spcBef>
                          <a:spcPts val="0"/>
                        </a:spcBef>
                        <a:spcAft>
                          <a:spcPts val="600"/>
                        </a:spcAft>
                        <a:buFont typeface="Symbol"/>
                        <a:buChar char=""/>
                      </a:pPr>
                      <a:r>
                        <a:rPr lang="en-US" sz="1800" dirty="0">
                          <a:effectLst/>
                        </a:rPr>
                        <a:t>You prefer to manage policy with group policy</a:t>
                      </a:r>
                    </a:p>
                    <a:p>
                      <a:pPr marL="342900" marR="0" lvl="0" indent="-342900">
                        <a:spcBef>
                          <a:spcPts val="0"/>
                        </a:spcBef>
                        <a:spcAft>
                          <a:spcPts val="600"/>
                        </a:spcAft>
                        <a:buFont typeface="Symbol"/>
                        <a:buChar char=""/>
                      </a:pPr>
                      <a:r>
                        <a:rPr lang="en-US" sz="1800" dirty="0">
                          <a:effectLst/>
                        </a:rPr>
                        <a:t>You </a:t>
                      </a:r>
                      <a:r>
                        <a:rPr lang="en-US" sz="1800" dirty="0" smtClean="0">
                          <a:effectLst/>
                        </a:rPr>
                        <a:t>want extremely </a:t>
                      </a:r>
                      <a:r>
                        <a:rPr lang="en-US" sz="1800" dirty="0">
                          <a:effectLst/>
                        </a:rPr>
                        <a:t>granular control over settings</a:t>
                      </a:r>
                    </a:p>
                    <a:p>
                      <a:pPr marL="342900" marR="0" lvl="0" indent="-342900">
                        <a:spcBef>
                          <a:spcPts val="0"/>
                        </a:spcBef>
                        <a:spcAft>
                          <a:spcPts val="600"/>
                        </a:spcAft>
                        <a:buFont typeface="Symbol"/>
                        <a:buChar char=""/>
                      </a:pPr>
                      <a:r>
                        <a:rPr lang="en-US" sz="1800" dirty="0">
                          <a:effectLst/>
                        </a:rPr>
                        <a:t>You prefer to “layer” policies, that is to apply more than one policy per </a:t>
                      </a:r>
                      <a:r>
                        <a:rPr lang="en-US" sz="1800" dirty="0" smtClean="0">
                          <a:effectLst/>
                        </a:rPr>
                        <a:t>computer</a:t>
                      </a:r>
                    </a:p>
                  </a:txBody>
                  <a:tcPr marL="91416" marR="91416" marT="0" marB="0"/>
                </a:tc>
              </a:tr>
            </a:tbl>
          </a:graphicData>
        </a:graphic>
      </p:graphicFrame>
    </p:spTree>
    <p:extLst>
      <p:ext uri="{BB962C8B-B14F-4D97-AF65-F5344CB8AC3E}">
        <p14:creationId xmlns:p14="http://schemas.microsoft.com/office/powerpoint/2010/main" val="26849918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Policy Creation: ConfigMgr Console</a:t>
            </a:r>
            <a:endParaRPr lang="en-AU" dirty="0"/>
          </a:p>
        </p:txBody>
      </p:sp>
      <p:sp>
        <p:nvSpPr>
          <p:cNvPr id="3" name="Text Placeholder 2"/>
          <p:cNvSpPr>
            <a:spLocks noGrp="1"/>
          </p:cNvSpPr>
          <p:nvPr>
            <p:ph idx="1"/>
          </p:nvPr>
        </p:nvSpPr>
        <p:spPr>
          <a:xfrm>
            <a:off x="519112" y="1447799"/>
            <a:ext cx="11149013" cy="3250121"/>
          </a:xfrm>
        </p:spPr>
        <p:txBody>
          <a:bodyPr/>
          <a:lstStyle/>
          <a:p>
            <a:r>
              <a:rPr lang="en-AU" i="1" dirty="0" smtClean="0"/>
              <a:t>New Policy</a:t>
            </a:r>
            <a:r>
              <a:rPr lang="en-AU" dirty="0" smtClean="0"/>
              <a:t> wizard</a:t>
            </a:r>
          </a:p>
          <a:p>
            <a:pPr lvl="1"/>
            <a:r>
              <a:rPr lang="en-AU" dirty="0" smtClean="0"/>
              <a:t>Create new policy based on template</a:t>
            </a:r>
            <a:br>
              <a:rPr lang="en-AU" dirty="0" smtClean="0"/>
            </a:br>
            <a:endParaRPr lang="en-AU" dirty="0" smtClean="0"/>
          </a:p>
          <a:p>
            <a:r>
              <a:rPr lang="en-AU" dirty="0" smtClean="0"/>
              <a:t>Copy existing policy</a:t>
            </a:r>
          </a:p>
          <a:p>
            <a:pPr lvl="1"/>
            <a:r>
              <a:rPr lang="en-AU" dirty="0" smtClean="0"/>
              <a:t>Use source policy as template</a:t>
            </a:r>
            <a:br>
              <a:rPr lang="en-AU" dirty="0" smtClean="0"/>
            </a:br>
            <a:endParaRPr lang="en-AU" dirty="0" smtClean="0"/>
          </a:p>
          <a:p>
            <a:r>
              <a:rPr lang="en-AU" dirty="0" smtClean="0"/>
              <a:t>Import policy from XML</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628" y="852488"/>
            <a:ext cx="2971026" cy="5205352"/>
          </a:xfrm>
          <a:prstGeom prst="rect">
            <a:avLst/>
          </a:prstGeom>
          <a:noFill/>
          <a:ln w="25400">
            <a:solidFill>
              <a:schemeClr val="tx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8722629" y="1495425"/>
            <a:ext cx="2069561" cy="323850"/>
          </a:xfrm>
          <a:prstGeom prst="roundRect">
            <a:avLst/>
          </a:prstGeom>
          <a:noFill/>
          <a:ln w="25400">
            <a:solidFill>
              <a:srgbClr val="C00000"/>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0" hangingPunct="0"/>
            <a:endParaRPr lang="en-AU" sz="2000" b="1" dirty="0" smtClean="0">
              <a:gradFill>
                <a:gsLst>
                  <a:gs pos="0">
                    <a:srgbClr val="FFFFFF"/>
                  </a:gs>
                  <a:gs pos="88000">
                    <a:srgbClr val="FFFFFF"/>
                  </a:gs>
                </a:gsLst>
                <a:lin ang="5400000" scaled="0"/>
              </a:gradFill>
            </a:endParaRPr>
          </a:p>
        </p:txBody>
      </p:sp>
    </p:spTree>
    <p:extLst>
      <p:ext uri="{BB962C8B-B14F-4D97-AF65-F5344CB8AC3E}">
        <p14:creationId xmlns:p14="http://schemas.microsoft.com/office/powerpoint/2010/main" val="3096693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0"/>
                            </p:stCondLst>
                            <p:childTnLst>
                              <p:par>
                                <p:cTn id="24" presetID="42" presetClass="path" presetSubtype="0" accel="50000" decel="50000" fill="hold" grpId="1" nodeType="afterEffect">
                                  <p:stCondLst>
                                    <p:cond delay="0"/>
                                  </p:stCondLst>
                                  <p:childTnLst>
                                    <p:animMotion origin="layout" path="M -8.33333E-7 3.33333E-6 L -8.33333E-7 0.45972 " pathEditMode="relative" rAng="0" ptsTypes="AA">
                                      <p:cBhvr>
                                        <p:cTn id="25" dur="2000" fill="hold"/>
                                        <p:tgtEl>
                                          <p:spTgt spid="4"/>
                                        </p:tgtEl>
                                        <p:attrNameLst>
                                          <p:attrName>ppt_x</p:attrName>
                                          <p:attrName>ppt_y</p:attrName>
                                        </p:attrNameLst>
                                      </p:cBhvr>
                                      <p:rCtr x="0" y="22986"/>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par>
                          <p:cTn id="30" fill="hold">
                            <p:stCondLst>
                              <p:cond delay="0"/>
                            </p:stCondLst>
                            <p:childTnLst>
                              <p:par>
                                <p:cTn id="31" presetID="42" presetClass="path" presetSubtype="0" accel="50000" decel="50000" fill="hold" grpId="2" nodeType="afterEffect">
                                  <p:stCondLst>
                                    <p:cond delay="0"/>
                                  </p:stCondLst>
                                  <p:childTnLst>
                                    <p:animMotion origin="layout" path="M -8.33333E-7 0.04861 L 0.00208 0.45694 " pathEditMode="relative" rAng="0" ptsTypes="AA">
                                      <p:cBhvr>
                                        <p:cTn id="32" dur="2000" spd="-100000" fill="hold"/>
                                        <p:tgtEl>
                                          <p:spTgt spid="4"/>
                                        </p:tgtEl>
                                        <p:attrNameLst>
                                          <p:attrName>ppt_x</p:attrName>
                                          <p:attrName>ppt_y</p:attrName>
                                        </p:attrNameLst>
                                      </p:cBhvr>
                                      <p:rCtr x="104" y="2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AU" smtClean="0"/>
              <a:t>Policy Templates - Client</a:t>
            </a: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796516584"/>
              </p:ext>
            </p:extLst>
          </p:nvPr>
        </p:nvGraphicFramePr>
        <p:xfrm>
          <a:off x="533393" y="1267999"/>
          <a:ext cx="11134732" cy="4578918"/>
        </p:xfrm>
        <a:graphic>
          <a:graphicData uri="http://schemas.openxmlformats.org/drawingml/2006/table">
            <a:tbl>
              <a:tblPr bandRow="1">
                <a:tableStyleId>{C4B1156A-380E-4F78-BDF5-A606A8083BF9}</a:tableStyleId>
              </a:tblPr>
              <a:tblGrid>
                <a:gridCol w="3623304"/>
                <a:gridCol w="2299171"/>
                <a:gridCol w="2563998"/>
                <a:gridCol w="2648259"/>
              </a:tblGrid>
              <a:tr h="617769">
                <a:tc>
                  <a:txBody>
                    <a:bodyPr/>
                    <a:lstStyle/>
                    <a:p>
                      <a:pPr marR="91440">
                        <a:spcAft>
                          <a:spcPts val="0"/>
                        </a:spcAft>
                      </a:pPr>
                      <a:endParaRPr lang="pt-BR" sz="1800" dirty="0">
                        <a:solidFill>
                          <a:schemeClr val="bg1"/>
                        </a:solidFill>
                        <a:latin typeface="+mn-lt"/>
                        <a:ea typeface="Calibri"/>
                      </a:endParaRPr>
                    </a:p>
                  </a:txBody>
                  <a:tcPr marL="78385" marR="78385" marT="0" marB="0" anchor="ctr"/>
                </a:tc>
                <a:tc>
                  <a:txBody>
                    <a:bodyPr/>
                    <a:lstStyle/>
                    <a:p>
                      <a:pPr marR="91440" algn="ctr">
                        <a:spcAft>
                          <a:spcPts val="0"/>
                        </a:spcAft>
                      </a:pPr>
                      <a:r>
                        <a:rPr lang="pt-BR" sz="1800" dirty="0" smtClean="0"/>
                        <a:t>Standard</a:t>
                      </a:r>
                      <a:endParaRPr lang="pt-BR" sz="1800" b="1" dirty="0">
                        <a:solidFill>
                          <a:schemeClr val="bg1"/>
                        </a:solidFill>
                        <a:latin typeface="+mn-lt"/>
                        <a:ea typeface="Calibri"/>
                      </a:endParaRPr>
                    </a:p>
                  </a:txBody>
                  <a:tcPr marL="78385" marR="78385" marT="0" marB="0" anchor="ctr"/>
                </a:tc>
                <a:tc>
                  <a:txBody>
                    <a:bodyPr/>
                    <a:lstStyle/>
                    <a:p>
                      <a:pPr marR="91440" algn="ctr">
                        <a:spcAft>
                          <a:spcPts val="0"/>
                        </a:spcAft>
                      </a:pPr>
                      <a:r>
                        <a:rPr lang="pt-BR" sz="1800" dirty="0" smtClean="0"/>
                        <a:t>High Security</a:t>
                      </a:r>
                      <a:endParaRPr lang="pt-BR" sz="1800" b="1" dirty="0">
                        <a:solidFill>
                          <a:schemeClr val="bg1"/>
                        </a:solidFill>
                        <a:latin typeface="+mn-lt"/>
                        <a:ea typeface="Calibri"/>
                      </a:endParaRPr>
                    </a:p>
                  </a:txBody>
                  <a:tcPr marL="78385" marR="78385" marT="0" marB="0" anchor="ctr"/>
                </a:tc>
                <a:tc>
                  <a:txBody>
                    <a:bodyPr/>
                    <a:lstStyle/>
                    <a:p>
                      <a:pPr marR="91440" algn="ctr">
                        <a:spcAft>
                          <a:spcPts val="0"/>
                        </a:spcAft>
                      </a:pPr>
                      <a:r>
                        <a:rPr lang="pt-BR" sz="1800" dirty="0" smtClean="0"/>
                        <a:t>Perf. Optimized</a:t>
                      </a:r>
                      <a:endParaRPr lang="pt-BR" sz="1800" b="1" dirty="0">
                        <a:solidFill>
                          <a:schemeClr val="bg1"/>
                        </a:solidFill>
                        <a:latin typeface="+mn-lt"/>
                        <a:ea typeface="Calibri"/>
                      </a:endParaRPr>
                    </a:p>
                  </a:txBody>
                  <a:tcPr marL="78385" marR="78385" marT="0" marB="0" anchor="ctr"/>
                </a:tc>
              </a:tr>
              <a:tr h="515711">
                <a:tc>
                  <a:txBody>
                    <a:bodyPr/>
                    <a:lstStyle/>
                    <a:p>
                      <a:pPr marL="0" marR="91440" algn="l" defTabSz="914363" rtl="0" eaLnBrk="1" latinLnBrk="0" hangingPunct="1">
                        <a:spcAft>
                          <a:spcPts val="0"/>
                        </a:spcAft>
                      </a:pPr>
                      <a:r>
                        <a:rPr lang="pt-BR" sz="1800" kern="1200" dirty="0" smtClean="0"/>
                        <a:t>Enable NIS</a:t>
                      </a:r>
                      <a:endParaRPr lang="pt-BR" sz="1800" kern="1200" dirty="0">
                        <a:solidFill>
                          <a:schemeClr val="bg1"/>
                        </a:solidFill>
                        <a:latin typeface="+mn-lt"/>
                        <a:ea typeface="Calibri"/>
                        <a:cs typeface="+mn-cs"/>
                      </a:endParaRPr>
                    </a:p>
                  </a:txBody>
                  <a:tcPr marL="78385" marR="78385" marT="27432" marB="27432"/>
                </a:tc>
                <a:tc>
                  <a:txBody>
                    <a:bodyPr/>
                    <a:lstStyle/>
                    <a:p>
                      <a:pPr marL="0" marR="91440" algn="ctr" defTabSz="914363" rtl="0" eaLnBrk="1" latinLnBrk="0" hangingPunct="1">
                        <a:spcAft>
                          <a:spcPts val="0"/>
                        </a:spcAft>
                      </a:pPr>
                      <a:r>
                        <a:rPr lang="en-US" sz="1800" kern="1200" dirty="0" smtClean="0">
                          <a:effectLst/>
                          <a:sym typeface="Wingdings"/>
                        </a:rPr>
                        <a:t></a:t>
                      </a:r>
                      <a:endParaRPr lang="pt-BR" sz="1800" kern="1200" dirty="0">
                        <a:solidFill>
                          <a:schemeClr val="bg1"/>
                        </a:solidFill>
                        <a:latin typeface="+mn-lt"/>
                        <a:ea typeface="Calibri"/>
                        <a:cs typeface="+mn-cs"/>
                      </a:endParaRPr>
                    </a:p>
                  </a:txBody>
                  <a:tcPr marL="78385" marR="78385" marT="27432" marB="27432"/>
                </a:tc>
                <a:tc>
                  <a:txBody>
                    <a:bodyPr/>
                    <a:lstStyle/>
                    <a:p>
                      <a:pPr marL="0" marR="91440" indent="0" algn="ctr" defTabSz="914363" rtl="0" eaLnBrk="1" fontAlgn="auto" latinLnBrk="0" hangingPunct="1">
                        <a:lnSpc>
                          <a:spcPct val="100000"/>
                        </a:lnSpc>
                        <a:spcBef>
                          <a:spcPts val="0"/>
                        </a:spcBef>
                        <a:spcAft>
                          <a:spcPts val="0"/>
                        </a:spcAft>
                        <a:buClrTx/>
                        <a:buSzTx/>
                        <a:buFontTx/>
                        <a:buNone/>
                        <a:tabLst/>
                        <a:defRPr/>
                      </a:pPr>
                      <a:r>
                        <a:rPr lang="en-US" sz="1800" kern="1200" dirty="0" smtClean="0">
                          <a:effectLst/>
                          <a:sym typeface="Wingdings"/>
                        </a:rPr>
                        <a:t></a:t>
                      </a:r>
                      <a:endParaRPr lang="pt-BR" sz="1800" b="1" dirty="0">
                        <a:solidFill>
                          <a:schemeClr val="bg1"/>
                        </a:solidFill>
                        <a:latin typeface="+mn-lt"/>
                        <a:ea typeface="Calibri"/>
                      </a:endParaRPr>
                    </a:p>
                  </a:txBody>
                  <a:tcPr marL="78385" marR="78385" marT="27432" marB="27432"/>
                </a:tc>
                <a:tc>
                  <a:txBody>
                    <a:bodyPr/>
                    <a:lstStyle/>
                    <a:p>
                      <a:pPr marR="91440" algn="ctr">
                        <a:spcAft>
                          <a:spcPts val="0"/>
                        </a:spcAft>
                      </a:pPr>
                      <a:r>
                        <a:rPr lang="en-US" sz="1800" kern="1200" dirty="0" smtClean="0">
                          <a:effectLst/>
                          <a:sym typeface="Wingdings"/>
                        </a:rPr>
                        <a:t></a:t>
                      </a:r>
                      <a:endParaRPr lang="pt-BR" sz="1800" b="1" dirty="0">
                        <a:solidFill>
                          <a:schemeClr val="bg1"/>
                        </a:solidFill>
                        <a:latin typeface="+mn-lt"/>
                        <a:ea typeface="Calibri"/>
                      </a:endParaRPr>
                    </a:p>
                  </a:txBody>
                  <a:tcPr marL="78385" marR="78385" marT="27432" marB="27432"/>
                </a:tc>
              </a:tr>
              <a:tr h="515711">
                <a:tc>
                  <a:txBody>
                    <a:bodyPr/>
                    <a:lstStyle/>
                    <a:p>
                      <a:pPr marL="0" marR="91440" algn="l" defTabSz="914363" rtl="0" eaLnBrk="1" latinLnBrk="0" hangingPunct="1">
                        <a:spcAft>
                          <a:spcPts val="0"/>
                        </a:spcAft>
                      </a:pPr>
                      <a:r>
                        <a:rPr lang="pt-BR" sz="1800" kern="1200" dirty="0" smtClean="0"/>
                        <a:t>Scheduled Scans</a:t>
                      </a:r>
                      <a:endParaRPr lang="pt-BR" sz="1800" kern="1200" dirty="0">
                        <a:solidFill>
                          <a:schemeClr val="bg1"/>
                        </a:solidFill>
                        <a:latin typeface="+mn-lt"/>
                        <a:ea typeface="Calibri"/>
                        <a:cs typeface="+mn-cs"/>
                      </a:endParaRPr>
                    </a:p>
                  </a:txBody>
                  <a:tcPr marL="78385" marR="78385" marT="27432" marB="27432"/>
                </a:tc>
                <a:tc>
                  <a:txBody>
                    <a:bodyPr/>
                    <a:lstStyle/>
                    <a:p>
                      <a:pPr marL="0" marR="91440" algn="ctr" defTabSz="914363" rtl="0" eaLnBrk="1" latinLnBrk="0" hangingPunct="1">
                        <a:spcAft>
                          <a:spcPts val="0"/>
                        </a:spcAft>
                      </a:pPr>
                      <a:r>
                        <a:rPr lang="pt-BR" sz="1800" kern="1200" dirty="0" smtClean="0"/>
                        <a:t>Weekly Quick</a:t>
                      </a:r>
                      <a:endParaRPr lang="pt-BR" sz="1800" kern="1200" dirty="0">
                        <a:solidFill>
                          <a:schemeClr val="bg1"/>
                        </a:solidFill>
                        <a:latin typeface="+mn-lt"/>
                        <a:ea typeface="Calibri"/>
                        <a:cs typeface="+mn-cs"/>
                      </a:endParaRPr>
                    </a:p>
                  </a:txBody>
                  <a:tcPr marL="78385" marR="78385" marT="27432" marB="27432"/>
                </a:tc>
                <a:tc>
                  <a:txBody>
                    <a:bodyPr/>
                    <a:lstStyle/>
                    <a:p>
                      <a:pPr marR="91440" algn="ctr">
                        <a:spcAft>
                          <a:spcPts val="0"/>
                        </a:spcAft>
                      </a:pPr>
                      <a:r>
                        <a:rPr lang="pt-BR" sz="1800" kern="1200" dirty="0" smtClean="0"/>
                        <a:t>Daily Quick</a:t>
                      </a:r>
                      <a:br>
                        <a:rPr lang="pt-BR" sz="1800" kern="1200" dirty="0" smtClean="0"/>
                      </a:br>
                      <a:r>
                        <a:rPr lang="pt-BR" sz="1800" kern="1200" dirty="0" smtClean="0"/>
                        <a:t>Weekly Full</a:t>
                      </a:r>
                      <a:endParaRPr lang="pt-BR" sz="1800" kern="1200" dirty="0">
                        <a:solidFill>
                          <a:schemeClr val="bg1"/>
                        </a:solidFill>
                        <a:latin typeface="+mn-lt"/>
                        <a:ea typeface="Calibri"/>
                        <a:cs typeface="+mn-cs"/>
                      </a:endParaRPr>
                    </a:p>
                  </a:txBody>
                  <a:tcPr marL="78385" marR="78385" marT="27432" marB="27432"/>
                </a:tc>
                <a:tc>
                  <a:txBody>
                    <a:bodyPr/>
                    <a:lstStyle/>
                    <a:p>
                      <a:pPr marL="0" marR="91440" indent="0" algn="ctr" defTabSz="914363" rtl="0" eaLnBrk="1" fontAlgn="auto" latinLnBrk="0" hangingPunct="1">
                        <a:lnSpc>
                          <a:spcPct val="100000"/>
                        </a:lnSpc>
                        <a:spcBef>
                          <a:spcPts val="0"/>
                        </a:spcBef>
                        <a:spcAft>
                          <a:spcPts val="0"/>
                        </a:spcAft>
                        <a:buClrTx/>
                        <a:buSzTx/>
                        <a:buFontTx/>
                        <a:buNone/>
                        <a:tabLst/>
                        <a:defRPr/>
                      </a:pPr>
                      <a:r>
                        <a:rPr lang="pt-BR" sz="1800" kern="1200" dirty="0" smtClean="0"/>
                        <a:t>Weekly Quick</a:t>
                      </a:r>
                      <a:endParaRPr lang="pt-BR" sz="1800" b="1" dirty="0">
                        <a:solidFill>
                          <a:schemeClr val="bg1"/>
                        </a:solidFill>
                        <a:latin typeface="+mn-lt"/>
                        <a:ea typeface="Calibri"/>
                      </a:endParaRPr>
                    </a:p>
                  </a:txBody>
                  <a:tcPr marL="78385" marR="78385" marT="27432" marB="27432"/>
                </a:tc>
              </a:tr>
              <a:tr h="515711">
                <a:tc>
                  <a:txBody>
                    <a:bodyPr/>
                    <a:lstStyle/>
                    <a:p>
                      <a:pPr marL="0" marR="91440" algn="l" defTabSz="914363" rtl="0" eaLnBrk="1" latinLnBrk="0" hangingPunct="1">
                        <a:spcAft>
                          <a:spcPts val="0"/>
                        </a:spcAft>
                      </a:pPr>
                      <a:r>
                        <a:rPr lang="pt-BR" sz="1800" kern="1200" dirty="0" smtClean="0"/>
                        <a:t>Scan only when idle</a:t>
                      </a:r>
                      <a:endParaRPr lang="pt-BR" sz="1800" kern="1200" dirty="0">
                        <a:solidFill>
                          <a:schemeClr val="bg1"/>
                        </a:solidFill>
                        <a:latin typeface="+mn-lt"/>
                        <a:ea typeface="Calibri"/>
                        <a:cs typeface="+mn-cs"/>
                      </a:endParaRPr>
                    </a:p>
                  </a:txBody>
                  <a:tcPr marL="78385" marR="78385" marT="27432" marB="27432"/>
                </a:tc>
                <a:tc>
                  <a:txBody>
                    <a:bodyPr/>
                    <a:lstStyle/>
                    <a:p>
                      <a:pPr marL="0" marR="91440" indent="0" algn="ctr" defTabSz="914363" rtl="0" eaLnBrk="1" fontAlgn="auto" latinLnBrk="0" hangingPunct="1">
                        <a:lnSpc>
                          <a:spcPct val="100000"/>
                        </a:lnSpc>
                        <a:spcBef>
                          <a:spcPts val="0"/>
                        </a:spcBef>
                        <a:spcAft>
                          <a:spcPts val="0"/>
                        </a:spcAft>
                        <a:buClrTx/>
                        <a:buSzTx/>
                        <a:buFontTx/>
                        <a:buNone/>
                        <a:tabLst/>
                        <a:defRPr/>
                      </a:pPr>
                      <a:r>
                        <a:rPr lang="en-US" sz="1800" kern="1200" dirty="0" smtClean="0">
                          <a:effectLst/>
                          <a:sym typeface="Wingdings"/>
                        </a:rPr>
                        <a:t></a:t>
                      </a:r>
                      <a:endParaRPr lang="pt-BR" sz="1800" kern="1200" dirty="0" smtClean="0">
                        <a:solidFill>
                          <a:schemeClr val="bg1"/>
                        </a:solidFill>
                        <a:latin typeface="+mn-lt"/>
                        <a:ea typeface="Calibri"/>
                        <a:cs typeface="+mn-cs"/>
                      </a:endParaRPr>
                    </a:p>
                  </a:txBody>
                  <a:tcPr marL="78385" marR="78385" marT="27432" marB="27432"/>
                </a:tc>
                <a:tc>
                  <a:txBody>
                    <a:bodyPr/>
                    <a:lstStyle/>
                    <a:p>
                      <a:pPr marR="91440" algn="ctr">
                        <a:spcAft>
                          <a:spcPts val="0"/>
                        </a:spcAft>
                      </a:pPr>
                      <a:r>
                        <a:rPr lang="en-US" sz="1800" kern="1200" dirty="0" smtClean="0">
                          <a:effectLst/>
                          <a:sym typeface="Wingdings"/>
                        </a:rPr>
                        <a:t></a:t>
                      </a:r>
                      <a:endParaRPr lang="pt-BR" sz="1800" b="0" dirty="0">
                        <a:solidFill>
                          <a:schemeClr val="bg1"/>
                        </a:solidFill>
                        <a:latin typeface="+mn-lt"/>
                        <a:ea typeface="Calibri"/>
                      </a:endParaRPr>
                    </a:p>
                  </a:txBody>
                  <a:tcPr marL="78385" marR="78385" marT="27432" marB="27432"/>
                </a:tc>
                <a:tc>
                  <a:txBody>
                    <a:bodyPr/>
                    <a:lstStyle/>
                    <a:p>
                      <a:pPr marL="0" marR="91440" indent="0" algn="ctr" defTabSz="914363" rtl="0" eaLnBrk="1" fontAlgn="auto" latinLnBrk="0" hangingPunct="1">
                        <a:lnSpc>
                          <a:spcPct val="100000"/>
                        </a:lnSpc>
                        <a:spcBef>
                          <a:spcPts val="0"/>
                        </a:spcBef>
                        <a:spcAft>
                          <a:spcPts val="0"/>
                        </a:spcAft>
                        <a:buClrTx/>
                        <a:buSzTx/>
                        <a:buFontTx/>
                        <a:buNone/>
                        <a:tabLst/>
                        <a:defRPr/>
                      </a:pPr>
                      <a:r>
                        <a:rPr lang="en-US" sz="1800" kern="1200" dirty="0" smtClean="0">
                          <a:effectLst/>
                          <a:sym typeface="Wingdings"/>
                        </a:rPr>
                        <a:t></a:t>
                      </a:r>
                      <a:endParaRPr lang="pt-BR" sz="1800" kern="1200" dirty="0" smtClean="0">
                        <a:solidFill>
                          <a:schemeClr val="bg1"/>
                        </a:solidFill>
                        <a:latin typeface="+mn-lt"/>
                        <a:ea typeface="Calibri"/>
                        <a:cs typeface="+mn-cs"/>
                      </a:endParaRPr>
                    </a:p>
                  </a:txBody>
                  <a:tcPr marL="78385" marR="78385" marT="27432" marB="27432"/>
                </a:tc>
              </a:tr>
              <a:tr h="515711">
                <a:tc>
                  <a:txBody>
                    <a:bodyPr/>
                    <a:lstStyle/>
                    <a:p>
                      <a:pPr marL="0" marR="91440" algn="l" defTabSz="914363" rtl="0" eaLnBrk="1" latinLnBrk="0" hangingPunct="1">
                        <a:spcAft>
                          <a:spcPts val="0"/>
                        </a:spcAft>
                      </a:pPr>
                      <a:r>
                        <a:rPr lang="pt-BR" sz="1800" kern="1200" dirty="0" smtClean="0"/>
                        <a:t>Force if 2 scans missed</a:t>
                      </a:r>
                      <a:br>
                        <a:rPr lang="pt-BR" sz="1800" kern="1200" dirty="0" smtClean="0"/>
                      </a:br>
                      <a:r>
                        <a:rPr lang="pt-BR" sz="1800" kern="1200" dirty="0" smtClean="0"/>
                        <a:t>(on reboot)</a:t>
                      </a:r>
                      <a:endParaRPr lang="pt-BR" sz="1800" kern="1200" dirty="0">
                        <a:solidFill>
                          <a:schemeClr val="bg1"/>
                        </a:solidFill>
                        <a:latin typeface="+mn-lt"/>
                        <a:ea typeface="Calibri"/>
                        <a:cs typeface="+mn-cs"/>
                      </a:endParaRPr>
                    </a:p>
                  </a:txBody>
                  <a:tcPr marL="78385" marR="78385" marT="27432" marB="27432"/>
                </a:tc>
                <a:tc>
                  <a:txBody>
                    <a:bodyPr/>
                    <a:lstStyle/>
                    <a:p>
                      <a:pPr marL="0" marR="91440" algn="ctr" defTabSz="914363" rtl="0" eaLnBrk="1" latinLnBrk="0" hangingPunct="1">
                        <a:spcAft>
                          <a:spcPts val="0"/>
                        </a:spcAft>
                      </a:pPr>
                      <a:r>
                        <a:rPr lang="en-US" sz="1800" kern="1200" dirty="0" smtClean="0">
                          <a:effectLst/>
                          <a:sym typeface="Wingdings"/>
                        </a:rPr>
                        <a:t></a:t>
                      </a:r>
                      <a:endParaRPr lang="pt-BR" sz="1800" kern="1200" dirty="0">
                        <a:solidFill>
                          <a:schemeClr val="bg1"/>
                        </a:solidFill>
                        <a:latin typeface="+mn-lt"/>
                        <a:ea typeface="Calibri"/>
                        <a:cs typeface="+mn-cs"/>
                      </a:endParaRPr>
                    </a:p>
                  </a:txBody>
                  <a:tcPr marL="78385" marR="78385" marT="27432" marB="27432"/>
                </a:tc>
                <a:tc>
                  <a:txBody>
                    <a:bodyPr/>
                    <a:lstStyle/>
                    <a:p>
                      <a:pPr marR="91440" algn="ctr">
                        <a:spcAft>
                          <a:spcPts val="0"/>
                        </a:spcAft>
                      </a:pPr>
                      <a:r>
                        <a:rPr lang="en-US" sz="1800" kern="1200" dirty="0" smtClean="0">
                          <a:effectLst/>
                          <a:sym typeface="Wingdings"/>
                        </a:rPr>
                        <a:t></a:t>
                      </a:r>
                      <a:endParaRPr lang="pt-BR" sz="1800" b="0" dirty="0">
                        <a:solidFill>
                          <a:schemeClr val="bg1"/>
                        </a:solidFill>
                        <a:latin typeface="+mn-lt"/>
                        <a:ea typeface="Calibri"/>
                      </a:endParaRPr>
                    </a:p>
                  </a:txBody>
                  <a:tcPr marL="78385" marR="78385" marT="27432" marB="27432"/>
                </a:tc>
                <a:tc>
                  <a:txBody>
                    <a:bodyPr/>
                    <a:lstStyle/>
                    <a:p>
                      <a:pPr marR="91440" algn="ctr">
                        <a:spcAft>
                          <a:spcPts val="0"/>
                        </a:spcAft>
                      </a:pPr>
                      <a:r>
                        <a:rPr lang="en-US" sz="1800" kern="1200" dirty="0" smtClean="0">
                          <a:effectLst/>
                          <a:sym typeface="Wingdings"/>
                        </a:rPr>
                        <a:t></a:t>
                      </a:r>
                      <a:endParaRPr lang="pt-BR" sz="1800" b="1" dirty="0">
                        <a:solidFill>
                          <a:schemeClr val="bg1"/>
                        </a:solidFill>
                        <a:latin typeface="+mn-lt"/>
                        <a:ea typeface="Calibri"/>
                      </a:endParaRPr>
                    </a:p>
                  </a:txBody>
                  <a:tcPr marL="78385" marR="78385" marT="27432" marB="27432"/>
                </a:tc>
              </a:tr>
              <a:tr h="515711">
                <a:tc>
                  <a:txBody>
                    <a:bodyPr/>
                    <a:lstStyle/>
                    <a:p>
                      <a:pPr marR="91440">
                        <a:spcAft>
                          <a:spcPts val="0"/>
                        </a:spcAft>
                      </a:pPr>
                      <a:r>
                        <a:rPr lang="pt-BR" sz="1800" dirty="0" smtClean="0"/>
                        <a:t>Throttle CPU</a:t>
                      </a:r>
                      <a:endParaRPr lang="pt-BR" sz="1800" i="0" dirty="0">
                        <a:solidFill>
                          <a:schemeClr val="bg1"/>
                        </a:solidFill>
                        <a:latin typeface="+mn-lt"/>
                        <a:ea typeface="Calibri"/>
                      </a:endParaRPr>
                    </a:p>
                  </a:txBody>
                  <a:tcPr marL="78385" marR="78385" marT="27432" marB="27432"/>
                </a:tc>
                <a:tc>
                  <a:txBody>
                    <a:bodyPr/>
                    <a:lstStyle/>
                    <a:p>
                      <a:pPr marR="91440" algn="ctr">
                        <a:spcAft>
                          <a:spcPts val="0"/>
                        </a:spcAft>
                      </a:pPr>
                      <a:r>
                        <a:rPr lang="pt-BR" sz="1800" dirty="0" smtClean="0"/>
                        <a:t>50%</a:t>
                      </a:r>
                      <a:endParaRPr lang="pt-BR" sz="1800" i="0" dirty="0">
                        <a:solidFill>
                          <a:schemeClr val="bg1"/>
                        </a:solidFill>
                        <a:latin typeface="+mn-lt"/>
                        <a:ea typeface="Calibri"/>
                      </a:endParaRPr>
                    </a:p>
                  </a:txBody>
                  <a:tcPr marL="78385" marR="78385" marT="27432" marB="27432"/>
                </a:tc>
                <a:tc>
                  <a:txBody>
                    <a:bodyPr/>
                    <a:lstStyle/>
                    <a:p>
                      <a:pPr marR="91440" algn="ctr">
                        <a:spcAft>
                          <a:spcPts val="0"/>
                        </a:spcAft>
                      </a:pPr>
                      <a:r>
                        <a:rPr lang="pt-BR" sz="1800" dirty="0" smtClean="0"/>
                        <a:t>-</a:t>
                      </a:r>
                      <a:endParaRPr lang="pt-BR" sz="1800" b="0" i="0" dirty="0">
                        <a:solidFill>
                          <a:schemeClr val="bg1"/>
                        </a:solidFill>
                        <a:latin typeface="+mn-lt"/>
                        <a:ea typeface="Calibri"/>
                      </a:endParaRPr>
                    </a:p>
                  </a:txBody>
                  <a:tcPr marL="78385" marR="78385" marT="27432" marB="27432"/>
                </a:tc>
                <a:tc>
                  <a:txBody>
                    <a:bodyPr/>
                    <a:lstStyle/>
                    <a:p>
                      <a:pPr marR="91440" algn="ctr">
                        <a:spcAft>
                          <a:spcPts val="0"/>
                        </a:spcAft>
                      </a:pPr>
                      <a:r>
                        <a:rPr lang="pt-BR" sz="1800" dirty="0" smtClean="0"/>
                        <a:t>30%</a:t>
                      </a:r>
                      <a:endParaRPr lang="pt-BR" sz="1800" b="0" i="0" dirty="0">
                        <a:solidFill>
                          <a:schemeClr val="bg1"/>
                        </a:solidFill>
                        <a:latin typeface="+mn-lt"/>
                        <a:ea typeface="Calibri"/>
                      </a:endParaRPr>
                    </a:p>
                  </a:txBody>
                  <a:tcPr marL="78385" marR="78385" marT="27432" marB="27432"/>
                </a:tc>
              </a:tr>
              <a:tr h="515711">
                <a:tc>
                  <a:txBody>
                    <a:bodyPr/>
                    <a:lstStyle/>
                    <a:p>
                      <a:pPr marR="91440">
                        <a:spcAft>
                          <a:spcPts val="0"/>
                        </a:spcAft>
                      </a:pPr>
                      <a:r>
                        <a:rPr lang="pt-BR" sz="1800" dirty="0" smtClean="0"/>
                        <a:t>Force definition</a:t>
                      </a:r>
                      <a:br>
                        <a:rPr lang="pt-BR" sz="1800" dirty="0" smtClean="0"/>
                      </a:br>
                      <a:r>
                        <a:rPr lang="pt-BR" sz="1800" dirty="0" smtClean="0"/>
                        <a:t>update after</a:t>
                      </a:r>
                      <a:endParaRPr lang="pt-BR" sz="1800" dirty="0">
                        <a:solidFill>
                          <a:schemeClr val="bg1"/>
                        </a:solidFill>
                        <a:latin typeface="+mn-lt"/>
                        <a:ea typeface="Calibri"/>
                      </a:endParaRPr>
                    </a:p>
                  </a:txBody>
                  <a:tcPr marL="78385" marR="78385" marT="27432" marB="27432"/>
                </a:tc>
                <a:tc>
                  <a:txBody>
                    <a:bodyPr/>
                    <a:lstStyle/>
                    <a:p>
                      <a:pPr marR="91440" algn="ctr">
                        <a:spcAft>
                          <a:spcPts val="0"/>
                        </a:spcAft>
                      </a:pPr>
                      <a:r>
                        <a:rPr lang="pt-BR" sz="1800" dirty="0" smtClean="0"/>
                        <a:t>1 day</a:t>
                      </a:r>
                      <a:endParaRPr lang="pt-BR" sz="1800" dirty="0">
                        <a:solidFill>
                          <a:schemeClr val="bg1"/>
                        </a:solidFill>
                        <a:latin typeface="+mn-lt"/>
                        <a:ea typeface="Calibri"/>
                      </a:endParaRPr>
                    </a:p>
                  </a:txBody>
                  <a:tcPr marL="78385" marR="78385" marT="27432" marB="27432"/>
                </a:tc>
                <a:tc>
                  <a:txBody>
                    <a:bodyPr/>
                    <a:lstStyle/>
                    <a:p>
                      <a:pPr marR="91440" algn="ctr">
                        <a:spcAft>
                          <a:spcPts val="0"/>
                        </a:spcAft>
                      </a:pPr>
                      <a:r>
                        <a:rPr lang="pt-BR" sz="1800" dirty="0" smtClean="0"/>
                        <a:t>1 day</a:t>
                      </a:r>
                      <a:endParaRPr lang="pt-BR" sz="1800" b="0" dirty="0">
                        <a:solidFill>
                          <a:schemeClr val="bg1"/>
                        </a:solidFill>
                        <a:latin typeface="+mn-lt"/>
                        <a:ea typeface="Calibri"/>
                      </a:endParaRPr>
                    </a:p>
                  </a:txBody>
                  <a:tcPr marL="78385" marR="78385" marT="27432" marB="27432"/>
                </a:tc>
                <a:tc>
                  <a:txBody>
                    <a:bodyPr/>
                    <a:lstStyle/>
                    <a:p>
                      <a:pPr marR="91440" algn="ctr">
                        <a:spcAft>
                          <a:spcPts val="0"/>
                        </a:spcAft>
                      </a:pPr>
                      <a:r>
                        <a:rPr lang="en-US" sz="1800" kern="1200" dirty="0" smtClean="0">
                          <a:effectLst/>
                          <a:sym typeface="Wingdings"/>
                        </a:rPr>
                        <a:t>-</a:t>
                      </a:r>
                      <a:endParaRPr lang="pt-BR" sz="1800" b="1" dirty="0">
                        <a:solidFill>
                          <a:schemeClr val="bg1"/>
                        </a:solidFill>
                        <a:latin typeface="+mn-lt"/>
                        <a:ea typeface="Calibri"/>
                      </a:endParaRPr>
                    </a:p>
                  </a:txBody>
                  <a:tcPr marL="78385" marR="78385" marT="27432" marB="27432"/>
                </a:tc>
              </a:tr>
              <a:tr h="515711">
                <a:tc>
                  <a:txBody>
                    <a:bodyPr/>
                    <a:lstStyle/>
                    <a:p>
                      <a:pPr marR="91440">
                        <a:spcAft>
                          <a:spcPts val="0"/>
                        </a:spcAft>
                      </a:pPr>
                      <a:r>
                        <a:rPr lang="pt-BR" sz="1800" dirty="0" smtClean="0"/>
                        <a:t>Firewall</a:t>
                      </a:r>
                      <a:endParaRPr lang="pt-BR" sz="1800" dirty="0">
                        <a:solidFill>
                          <a:schemeClr val="bg1"/>
                        </a:solidFill>
                        <a:latin typeface="+mn-lt"/>
                        <a:ea typeface="Calibri"/>
                      </a:endParaRPr>
                    </a:p>
                  </a:txBody>
                  <a:tcPr marL="78385" marR="78385" marT="27432" marB="27432"/>
                </a:tc>
                <a:tc>
                  <a:txBody>
                    <a:bodyPr/>
                    <a:lstStyle/>
                    <a:p>
                      <a:pPr marR="91440" algn="ctr">
                        <a:spcAft>
                          <a:spcPts val="0"/>
                        </a:spcAft>
                      </a:pPr>
                      <a:r>
                        <a:rPr lang="pt-BR" sz="1800" dirty="0" smtClean="0"/>
                        <a:t>Block incoming in all profiles</a:t>
                      </a:r>
                      <a:endParaRPr lang="pt-BR" sz="1800" b="0" dirty="0">
                        <a:solidFill>
                          <a:schemeClr val="bg1"/>
                        </a:solidFill>
                        <a:latin typeface="+mn-lt"/>
                        <a:ea typeface="Calibri"/>
                      </a:endParaRPr>
                    </a:p>
                  </a:txBody>
                  <a:tcPr marL="78385" marR="78385" marT="27432" marB="27432"/>
                </a:tc>
                <a:tc>
                  <a:txBody>
                    <a:bodyPr/>
                    <a:lstStyle/>
                    <a:p>
                      <a:pPr marR="91440" algn="ctr">
                        <a:spcAft>
                          <a:spcPts val="0"/>
                        </a:spcAft>
                      </a:pPr>
                      <a:r>
                        <a:rPr lang="pt-BR" sz="1800" dirty="0" smtClean="0"/>
                        <a:t>Block incoming in all profiles</a:t>
                      </a:r>
                      <a:endParaRPr lang="pt-BR" sz="1800" b="0" dirty="0">
                        <a:solidFill>
                          <a:schemeClr val="bg1"/>
                        </a:solidFill>
                        <a:latin typeface="+mn-lt"/>
                        <a:ea typeface="Calibri"/>
                      </a:endParaRPr>
                    </a:p>
                  </a:txBody>
                  <a:tcPr marL="78385" marR="78385" marT="27432" marB="27432"/>
                </a:tc>
                <a:tc>
                  <a:txBody>
                    <a:bodyPr/>
                    <a:lstStyle/>
                    <a:p>
                      <a:pPr marL="0" marR="91440" indent="0" algn="ctr" defTabSz="914363" rtl="0" eaLnBrk="1" fontAlgn="auto" latinLnBrk="0" hangingPunct="1">
                        <a:lnSpc>
                          <a:spcPct val="100000"/>
                        </a:lnSpc>
                        <a:spcBef>
                          <a:spcPts val="0"/>
                        </a:spcBef>
                        <a:spcAft>
                          <a:spcPts val="0"/>
                        </a:spcAft>
                        <a:buClrTx/>
                        <a:buSzTx/>
                        <a:buFontTx/>
                        <a:buNone/>
                        <a:tabLst/>
                        <a:defRPr/>
                      </a:pPr>
                      <a:r>
                        <a:rPr lang="pt-BR" sz="1800" dirty="0" smtClean="0"/>
                        <a:t>Not Configured</a:t>
                      </a:r>
                      <a:endParaRPr lang="pt-BR" sz="1800" dirty="0" smtClean="0">
                        <a:solidFill>
                          <a:schemeClr val="bg1"/>
                        </a:solidFill>
                        <a:latin typeface="+mn-lt"/>
                        <a:ea typeface="Calibri"/>
                      </a:endParaRPr>
                    </a:p>
                  </a:txBody>
                  <a:tcPr marL="78385" marR="78385" marT="27432" marB="27432"/>
                </a:tc>
              </a:tr>
            </a:tbl>
          </a:graphicData>
        </a:graphic>
      </p:graphicFrame>
    </p:spTree>
    <p:extLst>
      <p:ext uri="{BB962C8B-B14F-4D97-AF65-F5344CB8AC3E}">
        <p14:creationId xmlns:p14="http://schemas.microsoft.com/office/powerpoint/2010/main" val="4365729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Available Server Workloads Policies</a:t>
            </a:r>
            <a:endParaRPr lang="en-US" dirty="0"/>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748862613"/>
              </p:ext>
            </p:extLst>
          </p:nvPr>
        </p:nvGraphicFramePr>
        <p:xfrm>
          <a:off x="507868" y="1447800"/>
          <a:ext cx="11173089" cy="5029195"/>
        </p:xfrm>
        <a:graphic>
          <a:graphicData uri="http://schemas.openxmlformats.org/drawingml/2006/table">
            <a:tbl>
              <a:tblPr firstRow="1" bandRow="1">
                <a:tableStyleId>{1E171933-4619-4E11-9A3F-F7608DF75F80}</a:tableStyleId>
              </a:tblPr>
              <a:tblGrid>
                <a:gridCol w="918214"/>
                <a:gridCol w="10254875"/>
              </a:tblGrid>
              <a:tr h="295835">
                <a:tc>
                  <a:txBody>
                    <a:bodyPr/>
                    <a:lstStyle/>
                    <a:p>
                      <a:pPr marL="0" marR="0">
                        <a:spcBef>
                          <a:spcPts val="0"/>
                        </a:spcBef>
                        <a:spcAft>
                          <a:spcPts val="0"/>
                        </a:spcAft>
                      </a:pPr>
                      <a:r>
                        <a:rPr lang="en-US" dirty="0" smtClean="0"/>
                        <a:t>#</a:t>
                      </a:r>
                      <a:endParaRPr lang="en-US" dirty="0"/>
                    </a:p>
                  </a:txBody>
                  <a:tcPr marL="45524" marR="455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Server Role or Server Application</a:t>
                      </a:r>
                      <a:endParaRPr lang="en-US" sz="1800" b="1" kern="1200" dirty="0" smtClean="0">
                        <a:solidFill>
                          <a:schemeClr val="lt1"/>
                        </a:solidFill>
                        <a:latin typeface="+mn-lt"/>
                        <a:ea typeface="+mn-ea"/>
                        <a:cs typeface="+mn-cs"/>
                      </a:endParaRPr>
                    </a:p>
                  </a:txBody>
                  <a:tcPr marL="45524" marR="45524" marT="0" marB="0"/>
                </a:tc>
              </a:tr>
              <a:tr h="295835">
                <a:tc>
                  <a:txBody>
                    <a:bodyPr/>
                    <a:lstStyle/>
                    <a:p>
                      <a:pPr marL="0" marR="0">
                        <a:spcBef>
                          <a:spcPts val="0"/>
                        </a:spcBef>
                        <a:spcAft>
                          <a:spcPts val="0"/>
                        </a:spcAft>
                      </a:pPr>
                      <a:r>
                        <a:rPr lang="en-US" dirty="0" smtClean="0"/>
                        <a:t>1</a:t>
                      </a:r>
                      <a:endParaRPr lang="en-US" dirty="0"/>
                    </a:p>
                  </a:txBody>
                  <a:tcPr marL="45524" marR="45524" marT="0" marB="0"/>
                </a:tc>
                <a:tc>
                  <a:txBody>
                    <a:bodyPr/>
                    <a:lstStyle/>
                    <a:p>
                      <a:pPr marL="0" marR="0">
                        <a:spcBef>
                          <a:spcPts val="0"/>
                        </a:spcBef>
                        <a:spcAft>
                          <a:spcPts val="0"/>
                        </a:spcAft>
                      </a:pPr>
                      <a:r>
                        <a:rPr lang="en-US" dirty="0"/>
                        <a:t>SQL 2005 </a:t>
                      </a:r>
                      <a:r>
                        <a:rPr lang="en-US" dirty="0" err="1"/>
                        <a:t>Ent</a:t>
                      </a:r>
                      <a:r>
                        <a:rPr lang="en-US" dirty="0"/>
                        <a:t>/Std (with clustering)</a:t>
                      </a:r>
                    </a:p>
                  </a:txBody>
                  <a:tcPr marL="45524" marR="45524" marT="0" marB="0"/>
                </a:tc>
              </a:tr>
              <a:tr h="295835">
                <a:tc>
                  <a:txBody>
                    <a:bodyPr/>
                    <a:lstStyle/>
                    <a:p>
                      <a:pPr marL="0" marR="0">
                        <a:spcBef>
                          <a:spcPts val="0"/>
                        </a:spcBef>
                        <a:spcAft>
                          <a:spcPts val="0"/>
                        </a:spcAft>
                      </a:pPr>
                      <a:r>
                        <a:rPr lang="en-US" dirty="0" smtClean="0"/>
                        <a:t>2</a:t>
                      </a:r>
                      <a:endParaRPr lang="en-US" dirty="0"/>
                    </a:p>
                  </a:txBody>
                  <a:tcPr marL="45524" marR="45524" marT="0" marB="0"/>
                </a:tc>
                <a:tc>
                  <a:txBody>
                    <a:bodyPr/>
                    <a:lstStyle/>
                    <a:p>
                      <a:pPr marL="0" marR="0">
                        <a:spcBef>
                          <a:spcPts val="0"/>
                        </a:spcBef>
                        <a:spcAft>
                          <a:spcPts val="0"/>
                        </a:spcAft>
                      </a:pPr>
                      <a:r>
                        <a:rPr lang="en-US"/>
                        <a:t>SQL 2008 Ent/Std (with clustering)</a:t>
                      </a:r>
                    </a:p>
                  </a:txBody>
                  <a:tcPr marL="45524" marR="45524" marT="0" marB="0"/>
                </a:tc>
              </a:tr>
              <a:tr h="295835">
                <a:tc>
                  <a:txBody>
                    <a:bodyPr/>
                    <a:lstStyle/>
                    <a:p>
                      <a:pPr marL="0" marR="0">
                        <a:spcBef>
                          <a:spcPts val="0"/>
                        </a:spcBef>
                        <a:spcAft>
                          <a:spcPts val="0"/>
                        </a:spcAft>
                      </a:pPr>
                      <a:r>
                        <a:rPr lang="en-US" dirty="0" smtClean="0"/>
                        <a:t>3</a:t>
                      </a:r>
                      <a:endParaRPr lang="en-US" dirty="0"/>
                    </a:p>
                  </a:txBody>
                  <a:tcPr marL="45524" marR="45524" marT="0" marB="0"/>
                </a:tc>
                <a:tc>
                  <a:txBody>
                    <a:bodyPr/>
                    <a:lstStyle/>
                    <a:p>
                      <a:pPr marL="0" marR="0">
                        <a:spcBef>
                          <a:spcPts val="0"/>
                        </a:spcBef>
                        <a:spcAft>
                          <a:spcPts val="0"/>
                        </a:spcAft>
                      </a:pPr>
                      <a:r>
                        <a:rPr lang="en-US" dirty="0"/>
                        <a:t>SCOM 2007 R2 (with clustering) in FEP-S Configuration</a:t>
                      </a:r>
                    </a:p>
                  </a:txBody>
                  <a:tcPr marL="45524" marR="45524" marT="0" marB="0"/>
                </a:tc>
              </a:tr>
              <a:tr h="295835">
                <a:tc>
                  <a:txBody>
                    <a:bodyPr/>
                    <a:lstStyle/>
                    <a:p>
                      <a:pPr marL="0" marR="0">
                        <a:spcBef>
                          <a:spcPts val="0"/>
                        </a:spcBef>
                        <a:spcAft>
                          <a:spcPts val="0"/>
                        </a:spcAft>
                      </a:pPr>
                      <a:r>
                        <a:rPr lang="en-US" dirty="0" smtClean="0"/>
                        <a:t>4</a:t>
                      </a:r>
                      <a:endParaRPr lang="en-US" dirty="0"/>
                    </a:p>
                  </a:txBody>
                  <a:tcPr marL="45524" marR="45524" marT="0" marB="0"/>
                </a:tc>
                <a:tc>
                  <a:txBody>
                    <a:bodyPr/>
                    <a:lstStyle/>
                    <a:p>
                      <a:pPr marL="0" marR="0">
                        <a:spcBef>
                          <a:spcPts val="0"/>
                        </a:spcBef>
                        <a:spcAft>
                          <a:spcPts val="0"/>
                        </a:spcAft>
                      </a:pPr>
                      <a:r>
                        <a:rPr lang="en-US" dirty="0"/>
                        <a:t>SCCM 2007 (with clustering) in FEP Configuration</a:t>
                      </a:r>
                    </a:p>
                  </a:txBody>
                  <a:tcPr marL="45524" marR="45524" marT="0" marB="0"/>
                </a:tc>
              </a:tr>
              <a:tr h="295835">
                <a:tc>
                  <a:txBody>
                    <a:bodyPr/>
                    <a:lstStyle/>
                    <a:p>
                      <a:pPr marL="0" marR="0">
                        <a:spcBef>
                          <a:spcPts val="0"/>
                        </a:spcBef>
                        <a:spcAft>
                          <a:spcPts val="0"/>
                        </a:spcAft>
                      </a:pPr>
                      <a:r>
                        <a:rPr lang="en-US" dirty="0" smtClean="0"/>
                        <a:t>5</a:t>
                      </a:r>
                      <a:endParaRPr lang="en-US" dirty="0"/>
                    </a:p>
                  </a:txBody>
                  <a:tcPr marL="45524" marR="45524" marT="0" marB="0"/>
                </a:tc>
                <a:tc>
                  <a:txBody>
                    <a:bodyPr/>
                    <a:lstStyle/>
                    <a:p>
                      <a:pPr marL="0" marR="0">
                        <a:spcBef>
                          <a:spcPts val="0"/>
                        </a:spcBef>
                        <a:spcAft>
                          <a:spcPts val="0"/>
                        </a:spcAft>
                      </a:pPr>
                      <a:r>
                        <a:rPr lang="en-US" dirty="0"/>
                        <a:t>Exchange2007 (HubTransport, ClientAccess, Mailbox)</a:t>
                      </a:r>
                    </a:p>
                  </a:txBody>
                  <a:tcPr marL="45524" marR="45524" marT="0" marB="0"/>
                </a:tc>
              </a:tr>
              <a:tr h="295835">
                <a:tc>
                  <a:txBody>
                    <a:bodyPr/>
                    <a:lstStyle/>
                    <a:p>
                      <a:pPr marL="0" marR="0">
                        <a:spcBef>
                          <a:spcPts val="0"/>
                        </a:spcBef>
                        <a:spcAft>
                          <a:spcPts val="0"/>
                        </a:spcAft>
                      </a:pPr>
                      <a:r>
                        <a:rPr lang="en-US" dirty="0" smtClean="0"/>
                        <a:t>6</a:t>
                      </a:r>
                      <a:endParaRPr lang="en-US" dirty="0"/>
                    </a:p>
                  </a:txBody>
                  <a:tcPr marL="45524" marR="45524" marT="0" marB="0"/>
                </a:tc>
                <a:tc>
                  <a:txBody>
                    <a:bodyPr/>
                    <a:lstStyle/>
                    <a:p>
                      <a:pPr marL="0" marR="0">
                        <a:spcBef>
                          <a:spcPts val="0"/>
                        </a:spcBef>
                        <a:spcAft>
                          <a:spcPts val="0"/>
                        </a:spcAft>
                      </a:pPr>
                      <a:r>
                        <a:rPr lang="en-US" dirty="0"/>
                        <a:t>Exchange2010 (HubTransport, ClientAccess, Mailbox)</a:t>
                      </a:r>
                    </a:p>
                  </a:txBody>
                  <a:tcPr marL="45524" marR="45524" marT="0" marB="0"/>
                </a:tc>
              </a:tr>
              <a:tr h="295835">
                <a:tc>
                  <a:txBody>
                    <a:bodyPr/>
                    <a:lstStyle/>
                    <a:p>
                      <a:pPr marL="0" marR="0">
                        <a:spcBef>
                          <a:spcPts val="0"/>
                        </a:spcBef>
                        <a:spcAft>
                          <a:spcPts val="0"/>
                        </a:spcAft>
                      </a:pPr>
                      <a:r>
                        <a:rPr lang="en-US" dirty="0" smtClean="0"/>
                        <a:t>7</a:t>
                      </a:r>
                      <a:endParaRPr lang="en-US" dirty="0"/>
                    </a:p>
                  </a:txBody>
                  <a:tcPr marL="45524" marR="45524" marT="0" marB="0"/>
                </a:tc>
                <a:tc>
                  <a:txBody>
                    <a:bodyPr/>
                    <a:lstStyle/>
                    <a:p>
                      <a:pPr marL="0" marR="0">
                        <a:spcBef>
                          <a:spcPts val="0"/>
                        </a:spcBef>
                        <a:spcAft>
                          <a:spcPts val="0"/>
                        </a:spcAft>
                      </a:pPr>
                      <a:r>
                        <a:rPr lang="en-US" dirty="0" smtClean="0"/>
                        <a:t>SharePoint</a:t>
                      </a:r>
                      <a:endParaRPr lang="en-US" dirty="0"/>
                    </a:p>
                  </a:txBody>
                  <a:tcPr marL="45524" marR="45524" marT="0" marB="0"/>
                </a:tc>
              </a:tr>
              <a:tr h="295835">
                <a:tc>
                  <a:txBody>
                    <a:bodyPr/>
                    <a:lstStyle/>
                    <a:p>
                      <a:pPr marL="0" marR="0">
                        <a:spcBef>
                          <a:spcPts val="0"/>
                        </a:spcBef>
                        <a:spcAft>
                          <a:spcPts val="0"/>
                        </a:spcAft>
                      </a:pPr>
                      <a:r>
                        <a:rPr lang="en-US" dirty="0" smtClean="0"/>
                        <a:t>8</a:t>
                      </a:r>
                      <a:endParaRPr lang="en-US" dirty="0"/>
                    </a:p>
                  </a:txBody>
                  <a:tcPr marL="45524" marR="45524" marT="0" marB="0"/>
                </a:tc>
                <a:tc>
                  <a:txBody>
                    <a:bodyPr/>
                    <a:lstStyle/>
                    <a:p>
                      <a:pPr marL="0" marR="0">
                        <a:spcBef>
                          <a:spcPts val="0"/>
                        </a:spcBef>
                        <a:spcAft>
                          <a:spcPts val="0"/>
                        </a:spcAft>
                      </a:pPr>
                      <a:r>
                        <a:rPr lang="en-US" dirty="0"/>
                        <a:t>File Services</a:t>
                      </a:r>
                    </a:p>
                  </a:txBody>
                  <a:tcPr marL="45524" marR="45524" marT="0" marB="0"/>
                </a:tc>
              </a:tr>
              <a:tr h="295835">
                <a:tc>
                  <a:txBody>
                    <a:bodyPr/>
                    <a:lstStyle/>
                    <a:p>
                      <a:pPr marL="0" marR="0">
                        <a:spcBef>
                          <a:spcPts val="0"/>
                        </a:spcBef>
                        <a:spcAft>
                          <a:spcPts val="0"/>
                        </a:spcAft>
                      </a:pPr>
                      <a:r>
                        <a:rPr lang="en-US" dirty="0" smtClean="0"/>
                        <a:t>9</a:t>
                      </a:r>
                      <a:endParaRPr lang="en-US" dirty="0"/>
                    </a:p>
                  </a:txBody>
                  <a:tcPr marL="45524" marR="45524" marT="0" marB="0"/>
                </a:tc>
                <a:tc>
                  <a:txBody>
                    <a:bodyPr/>
                    <a:lstStyle/>
                    <a:p>
                      <a:pPr marL="0" marR="0">
                        <a:spcBef>
                          <a:spcPts val="0"/>
                        </a:spcBef>
                        <a:spcAft>
                          <a:spcPts val="0"/>
                        </a:spcAft>
                      </a:pPr>
                      <a:r>
                        <a:rPr lang="en-US"/>
                        <a:t>Internet Information Services 6</a:t>
                      </a:r>
                    </a:p>
                  </a:txBody>
                  <a:tcPr marL="45524" marR="45524" marT="0" marB="0"/>
                </a:tc>
              </a:tr>
              <a:tr h="295835">
                <a:tc>
                  <a:txBody>
                    <a:bodyPr/>
                    <a:lstStyle/>
                    <a:p>
                      <a:pPr marL="0" marR="0">
                        <a:spcBef>
                          <a:spcPts val="0"/>
                        </a:spcBef>
                        <a:spcAft>
                          <a:spcPts val="0"/>
                        </a:spcAft>
                      </a:pPr>
                      <a:r>
                        <a:rPr lang="en-US" dirty="0" smtClean="0"/>
                        <a:t>10</a:t>
                      </a:r>
                      <a:endParaRPr lang="en-US" dirty="0"/>
                    </a:p>
                  </a:txBody>
                  <a:tcPr marL="45524" marR="45524" marT="0" marB="0"/>
                </a:tc>
                <a:tc>
                  <a:txBody>
                    <a:bodyPr/>
                    <a:lstStyle/>
                    <a:p>
                      <a:pPr marL="0" marR="0">
                        <a:spcBef>
                          <a:spcPts val="0"/>
                        </a:spcBef>
                        <a:spcAft>
                          <a:spcPts val="0"/>
                        </a:spcAft>
                      </a:pPr>
                      <a:r>
                        <a:rPr lang="en-US"/>
                        <a:t>Internet Information Services 7</a:t>
                      </a:r>
                    </a:p>
                  </a:txBody>
                  <a:tcPr marL="45524" marR="45524" marT="0" marB="0"/>
                </a:tc>
              </a:tr>
              <a:tr h="295835">
                <a:tc>
                  <a:txBody>
                    <a:bodyPr/>
                    <a:lstStyle/>
                    <a:p>
                      <a:pPr marL="0" marR="0">
                        <a:spcBef>
                          <a:spcPts val="0"/>
                        </a:spcBef>
                        <a:spcAft>
                          <a:spcPts val="0"/>
                        </a:spcAft>
                      </a:pPr>
                      <a:r>
                        <a:rPr lang="en-US" dirty="0" smtClean="0"/>
                        <a:t>11</a:t>
                      </a:r>
                      <a:endParaRPr lang="en-US" dirty="0"/>
                    </a:p>
                  </a:txBody>
                  <a:tcPr marL="45524" marR="45524" marT="0" marB="0"/>
                </a:tc>
                <a:tc>
                  <a:txBody>
                    <a:bodyPr/>
                    <a:lstStyle/>
                    <a:p>
                      <a:pPr marL="0" marR="0">
                        <a:spcBef>
                          <a:spcPts val="0"/>
                        </a:spcBef>
                        <a:spcAft>
                          <a:spcPts val="0"/>
                        </a:spcAft>
                      </a:pPr>
                      <a:r>
                        <a:rPr lang="en-US"/>
                        <a:t>DNS Server</a:t>
                      </a:r>
                    </a:p>
                  </a:txBody>
                  <a:tcPr marL="45524" marR="45524" marT="0" marB="0"/>
                </a:tc>
              </a:tr>
              <a:tr h="295835">
                <a:tc>
                  <a:txBody>
                    <a:bodyPr/>
                    <a:lstStyle/>
                    <a:p>
                      <a:pPr marL="0" marR="0">
                        <a:spcBef>
                          <a:spcPts val="0"/>
                        </a:spcBef>
                        <a:spcAft>
                          <a:spcPts val="0"/>
                        </a:spcAft>
                      </a:pPr>
                      <a:r>
                        <a:rPr lang="en-US" dirty="0" smtClean="0"/>
                        <a:t>12</a:t>
                      </a:r>
                      <a:endParaRPr lang="en-US" dirty="0"/>
                    </a:p>
                  </a:txBody>
                  <a:tcPr marL="45524" marR="45524" marT="0" marB="0"/>
                </a:tc>
                <a:tc>
                  <a:txBody>
                    <a:bodyPr/>
                    <a:lstStyle/>
                    <a:p>
                      <a:pPr marL="0" marR="0">
                        <a:spcBef>
                          <a:spcPts val="0"/>
                        </a:spcBef>
                        <a:spcAft>
                          <a:spcPts val="0"/>
                        </a:spcAft>
                      </a:pPr>
                      <a:r>
                        <a:rPr lang="en-US" dirty="0"/>
                        <a:t>Active Directory Domain Services (including SYSVOL/FRS/DFS/DFS-R)</a:t>
                      </a:r>
                    </a:p>
                  </a:txBody>
                  <a:tcPr marL="45524" marR="45524" marT="0" marB="0"/>
                </a:tc>
              </a:tr>
              <a:tr h="295835">
                <a:tc>
                  <a:txBody>
                    <a:bodyPr/>
                    <a:lstStyle/>
                    <a:p>
                      <a:pPr marL="0" marR="0">
                        <a:spcBef>
                          <a:spcPts val="0"/>
                        </a:spcBef>
                        <a:spcAft>
                          <a:spcPts val="0"/>
                        </a:spcAft>
                      </a:pPr>
                      <a:r>
                        <a:rPr lang="en-US" dirty="0" smtClean="0"/>
                        <a:t>13</a:t>
                      </a:r>
                      <a:endParaRPr lang="en-US" dirty="0"/>
                    </a:p>
                  </a:txBody>
                  <a:tcPr marL="45524" marR="45524" marT="0" marB="0"/>
                </a:tc>
                <a:tc>
                  <a:txBody>
                    <a:bodyPr/>
                    <a:lstStyle/>
                    <a:p>
                      <a:pPr marL="0" marR="0">
                        <a:spcBef>
                          <a:spcPts val="0"/>
                        </a:spcBef>
                        <a:spcAft>
                          <a:spcPts val="0"/>
                        </a:spcAft>
                      </a:pPr>
                      <a:r>
                        <a:rPr lang="en-US"/>
                        <a:t>DHCP Server</a:t>
                      </a:r>
                    </a:p>
                  </a:txBody>
                  <a:tcPr marL="45524" marR="45524" marT="0" marB="0"/>
                </a:tc>
              </a:tr>
              <a:tr h="295835">
                <a:tc>
                  <a:txBody>
                    <a:bodyPr/>
                    <a:lstStyle/>
                    <a:p>
                      <a:pPr marL="0" marR="0">
                        <a:spcBef>
                          <a:spcPts val="0"/>
                        </a:spcBef>
                        <a:spcAft>
                          <a:spcPts val="0"/>
                        </a:spcAft>
                      </a:pPr>
                      <a:r>
                        <a:rPr lang="en-US" dirty="0" smtClean="0"/>
                        <a:t>14</a:t>
                      </a:r>
                      <a:endParaRPr lang="en-US" dirty="0"/>
                    </a:p>
                  </a:txBody>
                  <a:tcPr marL="45524" marR="45524" marT="0" marB="0"/>
                </a:tc>
                <a:tc>
                  <a:txBody>
                    <a:bodyPr/>
                    <a:lstStyle/>
                    <a:p>
                      <a:pPr marL="0" marR="0">
                        <a:spcBef>
                          <a:spcPts val="0"/>
                        </a:spcBef>
                        <a:spcAft>
                          <a:spcPts val="0"/>
                        </a:spcAft>
                      </a:pPr>
                      <a:r>
                        <a:rPr lang="en-US"/>
                        <a:t>Terminal Services</a:t>
                      </a:r>
                    </a:p>
                  </a:txBody>
                  <a:tcPr marL="45524" marR="45524" marT="0" marB="0"/>
                </a:tc>
              </a:tr>
              <a:tr h="295835">
                <a:tc>
                  <a:txBody>
                    <a:bodyPr/>
                    <a:lstStyle/>
                    <a:p>
                      <a:pPr marL="0" marR="0">
                        <a:spcBef>
                          <a:spcPts val="0"/>
                        </a:spcBef>
                        <a:spcAft>
                          <a:spcPts val="0"/>
                        </a:spcAft>
                      </a:pPr>
                      <a:r>
                        <a:rPr lang="en-US" dirty="0" smtClean="0"/>
                        <a:t>15</a:t>
                      </a:r>
                      <a:endParaRPr lang="en-US" dirty="0"/>
                    </a:p>
                  </a:txBody>
                  <a:tcPr marL="45524" marR="45524" marT="0" marB="0"/>
                </a:tc>
                <a:tc>
                  <a:txBody>
                    <a:bodyPr/>
                    <a:lstStyle/>
                    <a:p>
                      <a:pPr marL="0" marR="0">
                        <a:spcBef>
                          <a:spcPts val="0"/>
                        </a:spcBef>
                        <a:spcAft>
                          <a:spcPts val="0"/>
                        </a:spcAft>
                      </a:pPr>
                      <a:r>
                        <a:rPr lang="en-US"/>
                        <a:t>Hyper-V</a:t>
                      </a:r>
                    </a:p>
                  </a:txBody>
                  <a:tcPr marL="45524" marR="45524" marT="0" marB="0"/>
                </a:tc>
              </a:tr>
              <a:tr h="295835">
                <a:tc>
                  <a:txBody>
                    <a:bodyPr/>
                    <a:lstStyle/>
                    <a:p>
                      <a:pPr marL="0" marR="0">
                        <a:spcBef>
                          <a:spcPts val="0"/>
                        </a:spcBef>
                        <a:spcAft>
                          <a:spcPts val="0"/>
                        </a:spcAft>
                      </a:pPr>
                      <a:r>
                        <a:rPr lang="en-US" dirty="0" smtClean="0"/>
                        <a:t>16</a:t>
                      </a:r>
                      <a:endParaRPr lang="en-US" dirty="0"/>
                    </a:p>
                  </a:txBody>
                  <a:tcPr marL="45524" marR="45524" marT="0" marB="0"/>
                </a:tc>
                <a:tc>
                  <a:txBody>
                    <a:bodyPr/>
                    <a:lstStyle/>
                    <a:p>
                      <a:pPr marL="0" marR="0">
                        <a:spcBef>
                          <a:spcPts val="0"/>
                        </a:spcBef>
                        <a:spcAft>
                          <a:spcPts val="0"/>
                        </a:spcAft>
                      </a:pPr>
                      <a:r>
                        <a:rPr lang="en-US" dirty="0"/>
                        <a:t>Forefront Protection for Exchange</a:t>
                      </a:r>
                    </a:p>
                  </a:txBody>
                  <a:tcPr marL="45524" marR="45524" marT="0" marB="0"/>
                </a:tc>
              </a:tr>
            </a:tbl>
          </a:graphicData>
        </a:graphic>
      </p:graphicFrame>
    </p:spTree>
    <p:extLst>
      <p:ext uri="{BB962C8B-B14F-4D97-AF65-F5344CB8AC3E}">
        <p14:creationId xmlns:p14="http://schemas.microsoft.com/office/powerpoint/2010/main" val="2349844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1155</TotalTime>
  <Words>3223</Words>
  <Application>Microsoft Office PowerPoint</Application>
  <PresentationFormat>Custom</PresentationFormat>
  <Paragraphs>454</Paragraphs>
  <Slides>46</Slides>
  <Notes>36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TENA11_BreakoutSession_Template_16x9_Final_05132011</vt:lpstr>
      <vt:lpstr>1_White with Consolas font for code slides</vt:lpstr>
      <vt:lpstr>Microsoft Forefront Endpoint Protection 2010  and Microsoft System Center Deep Dive into  Management and Reporting</vt:lpstr>
      <vt:lpstr>Session Objectives and Takeaways</vt:lpstr>
      <vt:lpstr>Forefront Endpoint Protection 2010 One infrastructure for desktop management and protection</vt:lpstr>
      <vt:lpstr>Policy Lifecycle</vt:lpstr>
      <vt:lpstr>Policy Lifecycle at a Glance</vt:lpstr>
      <vt:lpstr>FEP Policy: CfgMgr or Group Policy?</vt:lpstr>
      <vt:lpstr>Policy Creation: ConfigMgr Console</vt:lpstr>
      <vt:lpstr>Policy Templates - Client</vt:lpstr>
      <vt:lpstr>Available Server Workloads Policies</vt:lpstr>
      <vt:lpstr>Default Policies</vt:lpstr>
      <vt:lpstr>Policy Precedence</vt:lpstr>
      <vt:lpstr>FEP 2010 Policy Management</vt:lpstr>
      <vt:lpstr>Under the Hood: Policy Creation</vt:lpstr>
      <vt:lpstr>Policy Creation: GPMC</vt:lpstr>
      <vt:lpstr>Policy Creation: Import / Export</vt:lpstr>
      <vt:lpstr>Policy Creation: Import / Export</vt:lpstr>
      <vt:lpstr>Policy Lifecycle</vt:lpstr>
      <vt:lpstr>Policy Lifecycle at a Glance</vt:lpstr>
      <vt:lpstr>Assign to ConfigMgr Collection(s)</vt:lpstr>
      <vt:lpstr>Verify Program Advertisements</vt:lpstr>
      <vt:lpstr>Under the Hood: Client Applies Policy</vt:lpstr>
      <vt:lpstr>Policy Lifecycle</vt:lpstr>
      <vt:lpstr>Policy Lifecycle at a Glance</vt:lpstr>
      <vt:lpstr>Under the Hood: Display in Dashboard</vt:lpstr>
      <vt:lpstr>Under the Hood: Display in Console</vt:lpstr>
      <vt:lpstr>Troubleshooting Policy - FEP Client Gui Policy Information</vt:lpstr>
      <vt:lpstr>Troubleshooting Policies – Policy Distribution Report </vt:lpstr>
      <vt:lpstr>Dashboard &amp; Remediation</vt:lpstr>
      <vt:lpstr>FEP Dashboard &amp; Remediation – Key Concepts</vt:lpstr>
      <vt:lpstr>Dashboard and Remediation</vt:lpstr>
      <vt:lpstr>Reports</vt:lpstr>
      <vt:lpstr>FEP Reports</vt:lpstr>
      <vt:lpstr>Reports in ConfigMgr</vt:lpstr>
      <vt:lpstr>Custom FEP Reporting on  FEP DB OLAP</vt:lpstr>
      <vt:lpstr>FEP Alerts</vt:lpstr>
      <vt:lpstr>FEP Security Alerts - Concepts</vt:lpstr>
      <vt:lpstr>FEP Security Alerts</vt:lpstr>
      <vt:lpstr>Forefront Endpoint Protection 2012 Beta</vt:lpstr>
      <vt:lpstr>Summary</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SIM311: Microsoft Forefront Endpoint Protection 2010 and Microsoft System Center Deep Dive into Management and Reporting</dc:title>
  <dc:subject>Microsoft TechEd North America 2011</dc:subject>
  <dc:creator>Chris Norman, Adwait Joshi</dc:creator>
  <dc:description>Template: Jordan Cayabyab
Formatting: Sylvia Tedjo, Silver Fox Productions
Event Date: May 16-19, 2011
Event Location: Atlanta
Audience Type:</dc:description>
  <cp:lastModifiedBy>Shows</cp:lastModifiedBy>
  <cp:revision>13</cp:revision>
  <cp:lastPrinted>2010-05-11T05:02:34Z</cp:lastPrinted>
  <dcterms:created xsi:type="dcterms:W3CDTF">2011-03-21T22:01:09Z</dcterms:created>
  <dcterms:modified xsi:type="dcterms:W3CDTF">2011-05-16T22:52:44Z</dcterms:modified>
</cp:coreProperties>
</file>